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2" r:id="rId1"/>
  </p:sldMasterIdLst>
  <p:notesMasterIdLst>
    <p:notesMasterId r:id="rId46"/>
  </p:notesMasterIdLst>
  <p:handoutMasterIdLst>
    <p:handoutMasterId r:id="rId47"/>
  </p:handoutMasterIdLst>
  <p:sldIdLst>
    <p:sldId id="1349" r:id="rId2"/>
    <p:sldId id="1790" r:id="rId3"/>
    <p:sldId id="1785" r:id="rId4"/>
    <p:sldId id="998" r:id="rId5"/>
    <p:sldId id="1791" r:id="rId6"/>
    <p:sldId id="1000" r:id="rId7"/>
    <p:sldId id="1001" r:id="rId8"/>
    <p:sldId id="1786" r:id="rId9"/>
    <p:sldId id="1787" r:id="rId10"/>
    <p:sldId id="1788" r:id="rId11"/>
    <p:sldId id="1789" r:id="rId12"/>
    <p:sldId id="1792" r:id="rId13"/>
    <p:sldId id="1793" r:id="rId14"/>
    <p:sldId id="1781" r:id="rId15"/>
    <p:sldId id="1782" r:id="rId16"/>
    <p:sldId id="1783" r:id="rId17"/>
    <p:sldId id="1795" r:id="rId18"/>
    <p:sldId id="1794" r:id="rId19"/>
    <p:sldId id="1796" r:id="rId20"/>
    <p:sldId id="1797" r:id="rId21"/>
    <p:sldId id="1741" r:id="rId22"/>
    <p:sldId id="1742" r:id="rId23"/>
    <p:sldId id="1743" r:id="rId24"/>
    <p:sldId id="1755" r:id="rId25"/>
    <p:sldId id="1754" r:id="rId26"/>
    <p:sldId id="1756" r:id="rId27"/>
    <p:sldId id="1767" r:id="rId28"/>
    <p:sldId id="1766" r:id="rId29"/>
    <p:sldId id="1748" r:id="rId30"/>
    <p:sldId id="1737" r:id="rId31"/>
    <p:sldId id="1736" r:id="rId32"/>
    <p:sldId id="1798" r:id="rId33"/>
    <p:sldId id="1738" r:id="rId34"/>
    <p:sldId id="1739" r:id="rId35"/>
    <p:sldId id="1740" r:id="rId36"/>
    <p:sldId id="1761" r:id="rId37"/>
    <p:sldId id="1763" r:id="rId38"/>
    <p:sldId id="1765" r:id="rId39"/>
    <p:sldId id="1764" r:id="rId40"/>
    <p:sldId id="1757" r:id="rId41"/>
    <p:sldId id="1758" r:id="rId42"/>
    <p:sldId id="1759" r:id="rId43"/>
    <p:sldId id="1762" r:id="rId44"/>
    <p:sldId id="1746" r:id="rId45"/>
  </p:sldIdLst>
  <p:sldSz cx="9144000" cy="6858000" type="screen4x3"/>
  <p:notesSz cx="7315200" cy="9601200"/>
  <p:defaultTextStyle>
    <a:defPPr>
      <a:defRPr lang="en-US"/>
    </a:defPPr>
    <a:lvl1pPr algn="l" rtl="0" fontAlgn="base">
      <a:spcBef>
        <a:spcPct val="0"/>
      </a:spcBef>
      <a:spcAft>
        <a:spcPct val="0"/>
      </a:spcAft>
      <a:defRPr sz="2000" kern="1200">
        <a:solidFill>
          <a:schemeClr val="tx1"/>
        </a:solidFill>
        <a:latin typeface="Verdana" pitchFamily="-96" charset="0"/>
        <a:ea typeface="+mn-ea"/>
        <a:cs typeface="+mn-cs"/>
      </a:defRPr>
    </a:lvl1pPr>
    <a:lvl2pPr marL="457200" algn="l" rtl="0" fontAlgn="base">
      <a:spcBef>
        <a:spcPct val="0"/>
      </a:spcBef>
      <a:spcAft>
        <a:spcPct val="0"/>
      </a:spcAft>
      <a:defRPr sz="2000" kern="1200">
        <a:solidFill>
          <a:schemeClr val="tx1"/>
        </a:solidFill>
        <a:latin typeface="Verdana" pitchFamily="-96" charset="0"/>
        <a:ea typeface="+mn-ea"/>
        <a:cs typeface="+mn-cs"/>
      </a:defRPr>
    </a:lvl2pPr>
    <a:lvl3pPr marL="914400" algn="l" rtl="0" fontAlgn="base">
      <a:spcBef>
        <a:spcPct val="0"/>
      </a:spcBef>
      <a:spcAft>
        <a:spcPct val="0"/>
      </a:spcAft>
      <a:defRPr sz="2000" kern="1200">
        <a:solidFill>
          <a:schemeClr val="tx1"/>
        </a:solidFill>
        <a:latin typeface="Verdana" pitchFamily="-96" charset="0"/>
        <a:ea typeface="+mn-ea"/>
        <a:cs typeface="+mn-cs"/>
      </a:defRPr>
    </a:lvl3pPr>
    <a:lvl4pPr marL="1371600" algn="l" rtl="0" fontAlgn="base">
      <a:spcBef>
        <a:spcPct val="0"/>
      </a:spcBef>
      <a:spcAft>
        <a:spcPct val="0"/>
      </a:spcAft>
      <a:defRPr sz="2000" kern="1200">
        <a:solidFill>
          <a:schemeClr val="tx1"/>
        </a:solidFill>
        <a:latin typeface="Verdana" pitchFamily="-96" charset="0"/>
        <a:ea typeface="+mn-ea"/>
        <a:cs typeface="+mn-cs"/>
      </a:defRPr>
    </a:lvl4pPr>
    <a:lvl5pPr marL="1828800" algn="l" rtl="0" fontAlgn="base">
      <a:spcBef>
        <a:spcPct val="0"/>
      </a:spcBef>
      <a:spcAft>
        <a:spcPct val="0"/>
      </a:spcAft>
      <a:defRPr sz="2000" kern="1200">
        <a:solidFill>
          <a:schemeClr val="tx1"/>
        </a:solidFill>
        <a:latin typeface="Verdana" pitchFamily="-96" charset="0"/>
        <a:ea typeface="+mn-ea"/>
        <a:cs typeface="+mn-cs"/>
      </a:defRPr>
    </a:lvl5pPr>
    <a:lvl6pPr marL="2286000" algn="l" defTabSz="914400" rtl="0" eaLnBrk="1" latinLnBrk="0" hangingPunct="1">
      <a:defRPr sz="2000" kern="1200">
        <a:solidFill>
          <a:schemeClr val="tx1"/>
        </a:solidFill>
        <a:latin typeface="Verdana" pitchFamily="-96" charset="0"/>
        <a:ea typeface="+mn-ea"/>
        <a:cs typeface="+mn-cs"/>
      </a:defRPr>
    </a:lvl6pPr>
    <a:lvl7pPr marL="2743200" algn="l" defTabSz="914400" rtl="0" eaLnBrk="1" latinLnBrk="0" hangingPunct="1">
      <a:defRPr sz="2000" kern="1200">
        <a:solidFill>
          <a:schemeClr val="tx1"/>
        </a:solidFill>
        <a:latin typeface="Verdana" pitchFamily="-96" charset="0"/>
        <a:ea typeface="+mn-ea"/>
        <a:cs typeface="+mn-cs"/>
      </a:defRPr>
    </a:lvl7pPr>
    <a:lvl8pPr marL="3200400" algn="l" defTabSz="914400" rtl="0" eaLnBrk="1" latinLnBrk="0" hangingPunct="1">
      <a:defRPr sz="2000" kern="1200">
        <a:solidFill>
          <a:schemeClr val="tx1"/>
        </a:solidFill>
        <a:latin typeface="Verdana" pitchFamily="-96" charset="0"/>
        <a:ea typeface="+mn-ea"/>
        <a:cs typeface="+mn-cs"/>
      </a:defRPr>
    </a:lvl8pPr>
    <a:lvl9pPr marL="3657600" algn="l" defTabSz="914400" rtl="0" eaLnBrk="1" latinLnBrk="0" hangingPunct="1">
      <a:defRPr sz="2000" kern="1200">
        <a:solidFill>
          <a:schemeClr val="tx1"/>
        </a:solidFill>
        <a:latin typeface="Verdana" pitchFamily="-96" charset="0"/>
        <a:ea typeface="+mn-ea"/>
        <a:cs typeface="+mn-cs"/>
      </a:defRPr>
    </a:lvl9pPr>
  </p:defaultTextStyle>
  <p:extLst>
    <p:ext uri="{EFAFB233-063F-42B5-8137-9DF3F51BA10A}">
      <p15:sldGuideLst xmlns:p15="http://schemas.microsoft.com/office/powerpoint/2012/main">
        <p15:guide id="1" orient="horz" pos="2448">
          <p15:clr>
            <a:srgbClr val="A4A3A4"/>
          </p15:clr>
        </p15:guide>
        <p15:guide id="2" pos="1968">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40458C"/>
    <a:srgbClr val="DFBD2D"/>
    <a:srgbClr val="F6FD71"/>
    <a:srgbClr val="FF3333"/>
    <a:srgbClr val="FD7E71"/>
    <a:srgbClr val="CC3300"/>
    <a:srgbClr val="000000"/>
    <a:srgbClr val="7076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EC0DFD-C148-4358-9EFC-475F1D356032}" v="1829" dt="2024-02-13T14:21:22.6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6" autoAdjust="0"/>
    <p:restoredTop sz="94068" autoAdjust="0"/>
  </p:normalViewPr>
  <p:slideViewPr>
    <p:cSldViewPr snapToGrid="0">
      <p:cViewPr varScale="1">
        <p:scale>
          <a:sx n="96" d="100"/>
          <a:sy n="96" d="100"/>
        </p:scale>
        <p:origin x="1528" y="48"/>
      </p:cViewPr>
      <p:guideLst>
        <p:guide orient="horz" pos="2448"/>
        <p:guide pos="1968"/>
      </p:guideLst>
    </p:cSldViewPr>
  </p:slideViewPr>
  <p:outlineViewPr>
    <p:cViewPr>
      <p:scale>
        <a:sx n="33" d="100"/>
        <a:sy n="33" d="100"/>
      </p:scale>
      <p:origin x="0" y="96"/>
    </p:cViewPr>
    <p:sldLst>
      <p:sld r:id="rId1" collapse="1"/>
    </p:sldLst>
  </p:outlineViewPr>
  <p:notesTextViewPr>
    <p:cViewPr>
      <p:scale>
        <a:sx n="100" d="100"/>
        <a:sy n="100" d="100"/>
      </p:scale>
      <p:origin x="0" y="0"/>
    </p:cViewPr>
  </p:notesTextViewPr>
  <p:sorterViewPr>
    <p:cViewPr>
      <p:scale>
        <a:sx n="110" d="100"/>
        <a:sy n="110" d="100"/>
      </p:scale>
      <p:origin x="0" y="-2220"/>
    </p:cViewPr>
  </p:sorterViewPr>
  <p:notesViewPr>
    <p:cSldViewPr snapToGrid="0">
      <p:cViewPr>
        <p:scale>
          <a:sx n="75" d="100"/>
          <a:sy n="75" d="100"/>
        </p:scale>
        <p:origin x="-4038" y="-73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6050" name="Rectangle 2"/>
          <p:cNvSpPr>
            <a:spLocks noGrp="1" noChangeArrowheads="1"/>
          </p:cNvSpPr>
          <p:nvPr>
            <p:ph type="hdr" sz="quarter"/>
          </p:nvPr>
        </p:nvSpPr>
        <p:spPr bwMode="auto">
          <a:xfrm>
            <a:off x="0" y="1"/>
            <a:ext cx="3170238" cy="481013"/>
          </a:xfrm>
          <a:prstGeom prst="rect">
            <a:avLst/>
          </a:prstGeom>
          <a:noFill/>
          <a:ln w="9525">
            <a:noFill/>
            <a:miter lim="800000"/>
            <a:headEnd/>
            <a:tailEnd/>
          </a:ln>
          <a:effectLst/>
        </p:spPr>
        <p:txBody>
          <a:bodyPr vert="horz" wrap="square" lIns="96617" tIns="48305" rIns="96617" bIns="48305" numCol="1" anchor="t" anchorCtr="0" compatLnSpc="1">
            <a:prstTxWarp prst="textNoShape">
              <a:avLst/>
            </a:prstTxWarp>
          </a:bodyPr>
          <a:lstStyle>
            <a:lvl1pPr defTabSz="965080">
              <a:lnSpc>
                <a:spcPct val="100000"/>
              </a:lnSpc>
              <a:spcBef>
                <a:spcPct val="20000"/>
              </a:spcBef>
              <a:buClrTx/>
              <a:buSzTx/>
              <a:buFontTx/>
              <a:buNone/>
              <a:defRPr sz="1400">
                <a:latin typeface="Tahoma" charset="0"/>
              </a:defRPr>
            </a:lvl1pPr>
          </a:lstStyle>
          <a:p>
            <a:pPr>
              <a:defRPr/>
            </a:pPr>
            <a:endParaRPr lang="en-US"/>
          </a:p>
        </p:txBody>
      </p:sp>
      <p:sp>
        <p:nvSpPr>
          <p:cNvPr id="386051" name="Rectangle 3"/>
          <p:cNvSpPr>
            <a:spLocks noGrp="1" noChangeArrowheads="1"/>
          </p:cNvSpPr>
          <p:nvPr>
            <p:ph type="dt" sz="quarter" idx="1"/>
          </p:nvPr>
        </p:nvSpPr>
        <p:spPr bwMode="auto">
          <a:xfrm>
            <a:off x="4144964" y="1"/>
            <a:ext cx="3170236" cy="481013"/>
          </a:xfrm>
          <a:prstGeom prst="rect">
            <a:avLst/>
          </a:prstGeom>
          <a:noFill/>
          <a:ln w="9525">
            <a:noFill/>
            <a:miter lim="800000"/>
            <a:headEnd/>
            <a:tailEnd/>
          </a:ln>
          <a:effectLst/>
        </p:spPr>
        <p:txBody>
          <a:bodyPr vert="horz" wrap="square" lIns="96617" tIns="48305" rIns="96617" bIns="48305" numCol="1" anchor="t" anchorCtr="0" compatLnSpc="1">
            <a:prstTxWarp prst="textNoShape">
              <a:avLst/>
            </a:prstTxWarp>
          </a:bodyPr>
          <a:lstStyle>
            <a:lvl1pPr algn="r" defTabSz="965080">
              <a:lnSpc>
                <a:spcPct val="100000"/>
              </a:lnSpc>
              <a:spcBef>
                <a:spcPct val="20000"/>
              </a:spcBef>
              <a:buClrTx/>
              <a:buSzTx/>
              <a:buFontTx/>
              <a:buNone/>
              <a:defRPr sz="1400">
                <a:latin typeface="Tahoma" charset="0"/>
              </a:defRPr>
            </a:lvl1pPr>
          </a:lstStyle>
          <a:p>
            <a:pPr>
              <a:defRPr/>
            </a:pPr>
            <a:endParaRPr lang="en-US"/>
          </a:p>
        </p:txBody>
      </p:sp>
      <p:sp>
        <p:nvSpPr>
          <p:cNvPr id="386052" name="Rectangle 4"/>
          <p:cNvSpPr>
            <a:spLocks noGrp="1" noChangeArrowheads="1"/>
          </p:cNvSpPr>
          <p:nvPr>
            <p:ph type="ftr" sz="quarter" idx="2"/>
          </p:nvPr>
        </p:nvSpPr>
        <p:spPr bwMode="auto">
          <a:xfrm>
            <a:off x="0" y="9120188"/>
            <a:ext cx="3170238" cy="481012"/>
          </a:xfrm>
          <a:prstGeom prst="rect">
            <a:avLst/>
          </a:prstGeom>
          <a:noFill/>
          <a:ln w="9525">
            <a:noFill/>
            <a:miter lim="800000"/>
            <a:headEnd/>
            <a:tailEnd/>
          </a:ln>
          <a:effectLst/>
        </p:spPr>
        <p:txBody>
          <a:bodyPr vert="horz" wrap="square" lIns="96617" tIns="48305" rIns="96617" bIns="48305" numCol="1" anchor="b" anchorCtr="0" compatLnSpc="1">
            <a:prstTxWarp prst="textNoShape">
              <a:avLst/>
            </a:prstTxWarp>
          </a:bodyPr>
          <a:lstStyle>
            <a:lvl1pPr defTabSz="965080">
              <a:lnSpc>
                <a:spcPct val="100000"/>
              </a:lnSpc>
              <a:spcBef>
                <a:spcPct val="20000"/>
              </a:spcBef>
              <a:buClrTx/>
              <a:buSzTx/>
              <a:buFontTx/>
              <a:buNone/>
              <a:defRPr sz="1400">
                <a:latin typeface="Tahoma" charset="0"/>
              </a:defRPr>
            </a:lvl1pPr>
          </a:lstStyle>
          <a:p>
            <a:pPr>
              <a:defRPr/>
            </a:pPr>
            <a:endParaRPr lang="en-US"/>
          </a:p>
        </p:txBody>
      </p:sp>
      <p:sp>
        <p:nvSpPr>
          <p:cNvPr id="386053" name="Rectangle 5"/>
          <p:cNvSpPr>
            <a:spLocks noGrp="1" noChangeArrowheads="1"/>
          </p:cNvSpPr>
          <p:nvPr>
            <p:ph type="sldNum" sz="quarter" idx="3"/>
          </p:nvPr>
        </p:nvSpPr>
        <p:spPr bwMode="auto">
          <a:xfrm>
            <a:off x="4144964" y="9120188"/>
            <a:ext cx="3170236" cy="481012"/>
          </a:xfrm>
          <a:prstGeom prst="rect">
            <a:avLst/>
          </a:prstGeom>
          <a:noFill/>
          <a:ln w="9525">
            <a:noFill/>
            <a:miter lim="800000"/>
            <a:headEnd/>
            <a:tailEnd/>
          </a:ln>
          <a:effectLst/>
        </p:spPr>
        <p:txBody>
          <a:bodyPr vert="horz" wrap="square" lIns="96617" tIns="48305" rIns="96617" bIns="48305" numCol="1" anchor="b" anchorCtr="0" compatLnSpc="1">
            <a:prstTxWarp prst="textNoShape">
              <a:avLst/>
            </a:prstTxWarp>
          </a:bodyPr>
          <a:lstStyle>
            <a:lvl1pPr algn="r" defTabSz="965080">
              <a:lnSpc>
                <a:spcPct val="100000"/>
              </a:lnSpc>
              <a:spcBef>
                <a:spcPct val="20000"/>
              </a:spcBef>
              <a:buClrTx/>
              <a:buSzTx/>
              <a:buFontTx/>
              <a:buNone/>
              <a:defRPr sz="1400">
                <a:latin typeface="Tahoma" charset="0"/>
              </a:defRPr>
            </a:lvl1pPr>
          </a:lstStyle>
          <a:p>
            <a:pPr>
              <a:defRPr/>
            </a:pPr>
            <a:fld id="{9B22CF32-A1D0-4532-A169-CD8E46122C84}" type="slidenum">
              <a:rPr lang="en-US"/>
              <a:pPr>
                <a:defRPr/>
              </a:pPr>
              <a:t>‹#›</a:t>
            </a:fld>
            <a:endParaRPr lang="en-US"/>
          </a:p>
        </p:txBody>
      </p:sp>
    </p:spTree>
    <p:extLst>
      <p:ext uri="{BB962C8B-B14F-4D97-AF65-F5344CB8AC3E}">
        <p14:creationId xmlns:p14="http://schemas.microsoft.com/office/powerpoint/2010/main" val="3377342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5582" name="Rectangle 14"/>
          <p:cNvSpPr>
            <a:spLocks noGrp="1" noChangeArrowheads="1"/>
          </p:cNvSpPr>
          <p:nvPr>
            <p:ph type="hdr" sz="quarter"/>
          </p:nvPr>
        </p:nvSpPr>
        <p:spPr bwMode="auto">
          <a:xfrm>
            <a:off x="0" y="1"/>
            <a:ext cx="3170238" cy="481013"/>
          </a:xfrm>
          <a:prstGeom prst="rect">
            <a:avLst/>
          </a:prstGeom>
          <a:noFill/>
          <a:ln w="9525">
            <a:noFill/>
            <a:miter lim="800000"/>
            <a:headEnd/>
            <a:tailEnd/>
          </a:ln>
          <a:effectLst/>
        </p:spPr>
        <p:txBody>
          <a:bodyPr vert="horz" wrap="square" lIns="96617" tIns="48305" rIns="96617" bIns="48305" numCol="1" anchor="t" anchorCtr="0" compatLnSpc="1">
            <a:prstTxWarp prst="textNoShape">
              <a:avLst/>
            </a:prstTxWarp>
          </a:bodyPr>
          <a:lstStyle>
            <a:lvl1pPr defTabSz="965080" eaLnBrk="0" hangingPunct="0">
              <a:lnSpc>
                <a:spcPct val="100000"/>
              </a:lnSpc>
              <a:spcBef>
                <a:spcPct val="20000"/>
              </a:spcBef>
              <a:buClrTx/>
              <a:buSzTx/>
              <a:buFontTx/>
              <a:buNone/>
              <a:defRPr sz="1400">
                <a:latin typeface="Tahoma" charset="0"/>
              </a:defRPr>
            </a:lvl1pPr>
          </a:lstStyle>
          <a:p>
            <a:pPr>
              <a:defRPr/>
            </a:pPr>
            <a:endParaRPr lang="en-US"/>
          </a:p>
        </p:txBody>
      </p:sp>
      <p:sp>
        <p:nvSpPr>
          <p:cNvPr id="36867" name="Rectangle 15"/>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365584" name="Rectangle 16"/>
          <p:cNvSpPr>
            <a:spLocks noGrp="1" noChangeArrowheads="1"/>
          </p:cNvSpPr>
          <p:nvPr>
            <p:ph type="body" sz="quarter" idx="3"/>
          </p:nvPr>
        </p:nvSpPr>
        <p:spPr bwMode="auto">
          <a:xfrm>
            <a:off x="974725" y="4560889"/>
            <a:ext cx="5365750" cy="4321175"/>
          </a:xfrm>
          <a:prstGeom prst="rect">
            <a:avLst/>
          </a:prstGeom>
          <a:noFill/>
          <a:ln w="9525">
            <a:noFill/>
            <a:miter lim="800000"/>
            <a:headEnd/>
            <a:tailEnd/>
          </a:ln>
          <a:effectLst/>
        </p:spPr>
        <p:txBody>
          <a:bodyPr vert="horz" wrap="square" lIns="96617" tIns="48305" rIns="96617" bIns="4830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65585" name="Rectangle 17"/>
          <p:cNvSpPr>
            <a:spLocks noGrp="1" noChangeArrowheads="1"/>
          </p:cNvSpPr>
          <p:nvPr>
            <p:ph type="dt" idx="1"/>
          </p:nvPr>
        </p:nvSpPr>
        <p:spPr bwMode="auto">
          <a:xfrm>
            <a:off x="4144964" y="1"/>
            <a:ext cx="3170236" cy="481013"/>
          </a:xfrm>
          <a:prstGeom prst="rect">
            <a:avLst/>
          </a:prstGeom>
          <a:noFill/>
          <a:ln w="9525">
            <a:noFill/>
            <a:miter lim="800000"/>
            <a:headEnd/>
            <a:tailEnd/>
          </a:ln>
          <a:effectLst/>
        </p:spPr>
        <p:txBody>
          <a:bodyPr vert="horz" wrap="square" lIns="96617" tIns="48305" rIns="96617" bIns="48305" numCol="1" anchor="t" anchorCtr="0" compatLnSpc="1">
            <a:prstTxWarp prst="textNoShape">
              <a:avLst/>
            </a:prstTxWarp>
          </a:bodyPr>
          <a:lstStyle>
            <a:lvl1pPr algn="r" defTabSz="965080" eaLnBrk="0" hangingPunct="0">
              <a:lnSpc>
                <a:spcPct val="100000"/>
              </a:lnSpc>
              <a:spcBef>
                <a:spcPct val="20000"/>
              </a:spcBef>
              <a:buClrTx/>
              <a:buSzTx/>
              <a:buFontTx/>
              <a:buNone/>
              <a:defRPr sz="1400">
                <a:latin typeface="Tahoma" charset="0"/>
              </a:defRPr>
            </a:lvl1pPr>
          </a:lstStyle>
          <a:p>
            <a:pPr>
              <a:defRPr/>
            </a:pPr>
            <a:endParaRPr lang="en-US"/>
          </a:p>
        </p:txBody>
      </p:sp>
      <p:sp>
        <p:nvSpPr>
          <p:cNvPr id="365586" name="Rectangle 18"/>
          <p:cNvSpPr>
            <a:spLocks noGrp="1" noChangeArrowheads="1"/>
          </p:cNvSpPr>
          <p:nvPr>
            <p:ph type="ftr" sz="quarter" idx="4"/>
          </p:nvPr>
        </p:nvSpPr>
        <p:spPr bwMode="auto">
          <a:xfrm>
            <a:off x="0" y="9120188"/>
            <a:ext cx="3170238" cy="481012"/>
          </a:xfrm>
          <a:prstGeom prst="rect">
            <a:avLst/>
          </a:prstGeom>
          <a:noFill/>
          <a:ln w="9525">
            <a:noFill/>
            <a:miter lim="800000"/>
            <a:headEnd/>
            <a:tailEnd/>
          </a:ln>
          <a:effectLst/>
        </p:spPr>
        <p:txBody>
          <a:bodyPr vert="horz" wrap="square" lIns="96617" tIns="48305" rIns="96617" bIns="48305" numCol="1" anchor="b" anchorCtr="0" compatLnSpc="1">
            <a:prstTxWarp prst="textNoShape">
              <a:avLst/>
            </a:prstTxWarp>
          </a:bodyPr>
          <a:lstStyle>
            <a:lvl1pPr defTabSz="965080" eaLnBrk="0" hangingPunct="0">
              <a:lnSpc>
                <a:spcPct val="100000"/>
              </a:lnSpc>
              <a:spcBef>
                <a:spcPct val="20000"/>
              </a:spcBef>
              <a:buClrTx/>
              <a:buSzTx/>
              <a:buFontTx/>
              <a:buNone/>
              <a:defRPr sz="1400">
                <a:latin typeface="Tahoma" charset="0"/>
              </a:defRPr>
            </a:lvl1pPr>
          </a:lstStyle>
          <a:p>
            <a:pPr>
              <a:defRPr/>
            </a:pPr>
            <a:endParaRPr lang="en-US"/>
          </a:p>
        </p:txBody>
      </p:sp>
      <p:sp>
        <p:nvSpPr>
          <p:cNvPr id="365587" name="Rectangle 19"/>
          <p:cNvSpPr>
            <a:spLocks noGrp="1" noChangeArrowheads="1"/>
          </p:cNvSpPr>
          <p:nvPr>
            <p:ph type="sldNum" sz="quarter" idx="5"/>
          </p:nvPr>
        </p:nvSpPr>
        <p:spPr bwMode="auto">
          <a:xfrm>
            <a:off x="4144964" y="9120188"/>
            <a:ext cx="3170236" cy="481012"/>
          </a:xfrm>
          <a:prstGeom prst="rect">
            <a:avLst/>
          </a:prstGeom>
          <a:noFill/>
          <a:ln w="9525">
            <a:noFill/>
            <a:miter lim="800000"/>
            <a:headEnd/>
            <a:tailEnd/>
          </a:ln>
          <a:effectLst/>
        </p:spPr>
        <p:txBody>
          <a:bodyPr vert="horz" wrap="square" lIns="96617" tIns="48305" rIns="96617" bIns="48305" numCol="1" anchor="b" anchorCtr="0" compatLnSpc="1">
            <a:prstTxWarp prst="textNoShape">
              <a:avLst/>
            </a:prstTxWarp>
          </a:bodyPr>
          <a:lstStyle>
            <a:lvl1pPr algn="r" defTabSz="965080" eaLnBrk="0" hangingPunct="0">
              <a:lnSpc>
                <a:spcPct val="100000"/>
              </a:lnSpc>
              <a:spcBef>
                <a:spcPct val="20000"/>
              </a:spcBef>
              <a:buClrTx/>
              <a:buSzTx/>
              <a:buFontTx/>
              <a:buNone/>
              <a:defRPr sz="1400">
                <a:latin typeface="Tahoma" charset="0"/>
              </a:defRPr>
            </a:lvl1pPr>
          </a:lstStyle>
          <a:p>
            <a:pPr>
              <a:defRPr/>
            </a:pPr>
            <a:fld id="{399F7159-3BAA-4F4E-A7E9-6008000D4018}" type="slidenum">
              <a:rPr lang="en-US"/>
              <a:pPr>
                <a:defRPr/>
              </a:pPr>
              <a:t>‹#›</a:t>
            </a:fld>
            <a:endParaRPr lang="en-US"/>
          </a:p>
        </p:txBody>
      </p:sp>
    </p:spTree>
    <p:extLst>
      <p:ext uri="{BB962C8B-B14F-4D97-AF65-F5344CB8AC3E}">
        <p14:creationId xmlns:p14="http://schemas.microsoft.com/office/powerpoint/2010/main" val="137468332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9"/>
          <p:cNvSpPr>
            <a:spLocks noGrp="1" noChangeArrowheads="1"/>
          </p:cNvSpPr>
          <p:nvPr>
            <p:ph type="sldNum" sz="quarter" idx="5"/>
          </p:nvPr>
        </p:nvSpPr>
        <p:spPr>
          <a:noFill/>
        </p:spPr>
        <p:txBody>
          <a:bodyPr/>
          <a:lstStyle/>
          <a:p>
            <a:fld id="{40B0DD2B-47E4-4465-BCE9-3DB57373C462}" type="slidenum">
              <a:rPr lang="en-US" smtClean="0">
                <a:latin typeface="Tahoma" pitchFamily="-96" charset="0"/>
              </a:rPr>
              <a:pPr/>
              <a:t>1</a:t>
            </a:fld>
            <a:endParaRPr lang="en-US">
              <a:latin typeface="Tahoma" pitchFamily="-96"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endParaRPr lang="en-US">
              <a:latin typeface="Times New Roman" pitchFamily="-96" charset="0"/>
            </a:endParaRPr>
          </a:p>
        </p:txBody>
      </p:sp>
    </p:spTree>
    <p:extLst>
      <p:ext uri="{BB962C8B-B14F-4D97-AF65-F5344CB8AC3E}">
        <p14:creationId xmlns:p14="http://schemas.microsoft.com/office/powerpoint/2010/main" val="33800283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latin typeface="Times New Roman" pitchFamily="-96" charset="0"/>
            </a:endParaRPr>
          </a:p>
        </p:txBody>
      </p:sp>
      <p:sp>
        <p:nvSpPr>
          <p:cNvPr id="56324" name="Slide Number Placeholder 3"/>
          <p:cNvSpPr>
            <a:spLocks noGrp="1"/>
          </p:cNvSpPr>
          <p:nvPr>
            <p:ph type="sldNum" sz="quarter" idx="5"/>
          </p:nvPr>
        </p:nvSpPr>
        <p:spPr>
          <a:noFill/>
        </p:spPr>
        <p:txBody>
          <a:bodyPr/>
          <a:lstStyle/>
          <a:p>
            <a:fld id="{0DD99952-32AA-4472-ABCF-DDBCDA83FB5D}" type="slidenum">
              <a:rPr lang="en-US" smtClean="0">
                <a:latin typeface="Tahoma" pitchFamily="-96" charset="0"/>
              </a:rPr>
              <a:pPr/>
              <a:t>23</a:t>
            </a:fld>
            <a:endParaRPr lang="en-US">
              <a:latin typeface="Tahoma" pitchFamily="-96" charset="0"/>
            </a:endParaRPr>
          </a:p>
        </p:txBody>
      </p:sp>
    </p:spTree>
    <p:extLst>
      <p:ext uri="{BB962C8B-B14F-4D97-AF65-F5344CB8AC3E}">
        <p14:creationId xmlns:p14="http://schemas.microsoft.com/office/powerpoint/2010/main" val="17023858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9"/>
          <p:cNvSpPr>
            <a:spLocks noGrp="1" noChangeArrowheads="1"/>
          </p:cNvSpPr>
          <p:nvPr>
            <p:ph type="sldNum" sz="quarter" idx="5"/>
          </p:nvPr>
        </p:nvSpPr>
        <p:spPr>
          <a:noFill/>
        </p:spPr>
        <p:txBody>
          <a:bodyPr/>
          <a:lstStyle/>
          <a:p>
            <a:fld id="{7835AA62-5089-49C9-AE50-0213387652CA}" type="slidenum">
              <a:rPr lang="en-US" smtClean="0">
                <a:latin typeface="Tahoma" pitchFamily="-96" charset="0"/>
              </a:rPr>
              <a:pPr/>
              <a:t>25</a:t>
            </a:fld>
            <a:endParaRPr lang="en-US">
              <a:latin typeface="Tahoma" pitchFamily="-96"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endParaRPr lang="en-US" dirty="0">
              <a:latin typeface="Times New Roman" pitchFamily="-96" charset="0"/>
            </a:endParaRPr>
          </a:p>
        </p:txBody>
      </p:sp>
    </p:spTree>
    <p:extLst>
      <p:ext uri="{BB962C8B-B14F-4D97-AF65-F5344CB8AC3E}">
        <p14:creationId xmlns:p14="http://schemas.microsoft.com/office/powerpoint/2010/main" val="32411191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9"/>
          <p:cNvSpPr>
            <a:spLocks noGrp="1" noChangeArrowheads="1"/>
          </p:cNvSpPr>
          <p:nvPr>
            <p:ph type="sldNum" sz="quarter" idx="5"/>
          </p:nvPr>
        </p:nvSpPr>
        <p:spPr>
          <a:noFill/>
        </p:spPr>
        <p:txBody>
          <a:bodyPr/>
          <a:lstStyle/>
          <a:p>
            <a:fld id="{7835AA62-5089-49C9-AE50-0213387652CA}" type="slidenum">
              <a:rPr lang="en-US" smtClean="0">
                <a:latin typeface="Tahoma" pitchFamily="-96" charset="0"/>
              </a:rPr>
              <a:pPr/>
              <a:t>26</a:t>
            </a:fld>
            <a:endParaRPr lang="en-US">
              <a:latin typeface="Tahoma" pitchFamily="-96"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endParaRPr lang="en-US" dirty="0">
              <a:latin typeface="Times New Roman" pitchFamily="-96" charset="0"/>
            </a:endParaRPr>
          </a:p>
        </p:txBody>
      </p:sp>
    </p:spTree>
    <p:extLst>
      <p:ext uri="{BB962C8B-B14F-4D97-AF65-F5344CB8AC3E}">
        <p14:creationId xmlns:p14="http://schemas.microsoft.com/office/powerpoint/2010/main" val="41453087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9"/>
          <p:cNvSpPr>
            <a:spLocks noGrp="1" noChangeArrowheads="1"/>
          </p:cNvSpPr>
          <p:nvPr>
            <p:ph type="sldNum" sz="quarter" idx="5"/>
          </p:nvPr>
        </p:nvSpPr>
        <p:spPr>
          <a:noFill/>
        </p:spPr>
        <p:txBody>
          <a:bodyPr/>
          <a:lstStyle/>
          <a:p>
            <a:fld id="{7835AA62-5089-49C9-AE50-0213387652CA}" type="slidenum">
              <a:rPr lang="en-US" smtClean="0">
                <a:latin typeface="Tahoma" pitchFamily="-96" charset="0"/>
              </a:rPr>
              <a:pPr/>
              <a:t>27</a:t>
            </a:fld>
            <a:endParaRPr lang="en-US">
              <a:latin typeface="Tahoma" pitchFamily="-96"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endParaRPr lang="en-US" dirty="0">
              <a:latin typeface="Times New Roman" pitchFamily="-96" charset="0"/>
            </a:endParaRPr>
          </a:p>
        </p:txBody>
      </p:sp>
    </p:spTree>
    <p:extLst>
      <p:ext uri="{BB962C8B-B14F-4D97-AF65-F5344CB8AC3E}">
        <p14:creationId xmlns:p14="http://schemas.microsoft.com/office/powerpoint/2010/main" val="27269687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9"/>
          <p:cNvSpPr>
            <a:spLocks noGrp="1" noChangeArrowheads="1"/>
          </p:cNvSpPr>
          <p:nvPr>
            <p:ph type="sldNum" sz="quarter" idx="5"/>
          </p:nvPr>
        </p:nvSpPr>
        <p:spPr>
          <a:noFill/>
        </p:spPr>
        <p:txBody>
          <a:bodyPr/>
          <a:lstStyle/>
          <a:p>
            <a:fld id="{7835AA62-5089-49C9-AE50-0213387652CA}" type="slidenum">
              <a:rPr lang="en-US" smtClean="0">
                <a:latin typeface="Tahoma" pitchFamily="-96" charset="0"/>
              </a:rPr>
              <a:pPr/>
              <a:t>28</a:t>
            </a:fld>
            <a:endParaRPr lang="en-US">
              <a:latin typeface="Tahoma" pitchFamily="-96"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endParaRPr lang="en-US" dirty="0">
              <a:latin typeface="Times New Roman" pitchFamily="-96" charset="0"/>
            </a:endParaRPr>
          </a:p>
        </p:txBody>
      </p:sp>
    </p:spTree>
    <p:extLst>
      <p:ext uri="{BB962C8B-B14F-4D97-AF65-F5344CB8AC3E}">
        <p14:creationId xmlns:p14="http://schemas.microsoft.com/office/powerpoint/2010/main" val="35522593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9"/>
          <p:cNvSpPr>
            <a:spLocks noGrp="1" noChangeArrowheads="1"/>
          </p:cNvSpPr>
          <p:nvPr>
            <p:ph type="sldNum" sz="quarter" idx="5"/>
          </p:nvPr>
        </p:nvSpPr>
        <p:spPr>
          <a:noFill/>
        </p:spPr>
        <p:txBody>
          <a:bodyPr/>
          <a:lstStyle/>
          <a:p>
            <a:fld id="{36F0786F-F7CD-446D-B826-9E7079CA9A38}" type="slidenum">
              <a:rPr lang="en-US" smtClean="0">
                <a:latin typeface="Tahoma" pitchFamily="-96" charset="0"/>
              </a:rPr>
              <a:pPr/>
              <a:t>33</a:t>
            </a:fld>
            <a:endParaRPr lang="en-US">
              <a:latin typeface="Tahoma" pitchFamily="-96" charset="0"/>
            </a:endParaRPr>
          </a:p>
        </p:txBody>
      </p:sp>
      <p:sp>
        <p:nvSpPr>
          <p:cNvPr id="41987" name="Rectangle 2"/>
          <p:cNvSpPr>
            <a:spLocks noGrp="1" noRot="1" noChangeAspect="1" noChangeArrowheads="1" noTextEdit="1"/>
          </p:cNvSpPr>
          <p:nvPr>
            <p:ph type="sldImg"/>
          </p:nvPr>
        </p:nvSpPr>
        <p:spPr>
          <a:xfrm>
            <a:off x="1263650" y="722313"/>
            <a:ext cx="4799013" cy="3598862"/>
          </a:xfrm>
          <a:ln/>
        </p:spPr>
      </p:sp>
      <p:sp>
        <p:nvSpPr>
          <p:cNvPr id="41988" name="Rectangle 3"/>
          <p:cNvSpPr>
            <a:spLocks noGrp="1" noChangeArrowheads="1"/>
          </p:cNvSpPr>
          <p:nvPr>
            <p:ph type="body" idx="1"/>
          </p:nvPr>
        </p:nvSpPr>
        <p:spPr>
          <a:xfrm>
            <a:off x="974725" y="4560888"/>
            <a:ext cx="5365750" cy="4318000"/>
          </a:xfrm>
          <a:noFill/>
          <a:ln/>
        </p:spPr>
        <p:txBody>
          <a:bodyPr/>
          <a:lstStyle/>
          <a:p>
            <a:endParaRPr lang="en-US">
              <a:latin typeface="Times New Roman" pitchFamily="-96" charset="0"/>
            </a:endParaRPr>
          </a:p>
        </p:txBody>
      </p:sp>
    </p:spTree>
    <p:extLst>
      <p:ext uri="{BB962C8B-B14F-4D97-AF65-F5344CB8AC3E}">
        <p14:creationId xmlns:p14="http://schemas.microsoft.com/office/powerpoint/2010/main" val="9621045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9"/>
          <p:cNvSpPr>
            <a:spLocks noGrp="1" noChangeArrowheads="1"/>
          </p:cNvSpPr>
          <p:nvPr>
            <p:ph type="sldNum" sz="quarter" idx="5"/>
          </p:nvPr>
        </p:nvSpPr>
        <p:spPr>
          <a:noFill/>
        </p:spPr>
        <p:txBody>
          <a:bodyPr/>
          <a:lstStyle/>
          <a:p>
            <a:fld id="{EEC94174-5290-4450-BE68-E72077893F6C}" type="slidenum">
              <a:rPr lang="en-US" smtClean="0">
                <a:latin typeface="Tahoma" pitchFamily="-96" charset="0"/>
              </a:rPr>
              <a:pPr/>
              <a:t>34</a:t>
            </a:fld>
            <a:endParaRPr lang="en-US">
              <a:latin typeface="Tahoma" pitchFamily="-96" charset="0"/>
            </a:endParaRPr>
          </a:p>
        </p:txBody>
      </p:sp>
      <p:sp>
        <p:nvSpPr>
          <p:cNvPr id="43011" name="Rectangle 2"/>
          <p:cNvSpPr>
            <a:spLocks noGrp="1" noRot="1" noChangeAspect="1" noChangeArrowheads="1" noTextEdit="1"/>
          </p:cNvSpPr>
          <p:nvPr>
            <p:ph type="sldImg"/>
          </p:nvPr>
        </p:nvSpPr>
        <p:spPr>
          <a:xfrm>
            <a:off x="1263650" y="722313"/>
            <a:ext cx="4799013" cy="3598862"/>
          </a:xfrm>
          <a:ln/>
        </p:spPr>
      </p:sp>
      <p:sp>
        <p:nvSpPr>
          <p:cNvPr id="43012" name="Rectangle 3"/>
          <p:cNvSpPr>
            <a:spLocks noGrp="1" noChangeArrowheads="1"/>
          </p:cNvSpPr>
          <p:nvPr>
            <p:ph type="body" idx="1"/>
          </p:nvPr>
        </p:nvSpPr>
        <p:spPr>
          <a:xfrm>
            <a:off x="974725" y="4560888"/>
            <a:ext cx="5365750" cy="4318000"/>
          </a:xfrm>
          <a:noFill/>
          <a:ln/>
        </p:spPr>
        <p:txBody>
          <a:bodyPr/>
          <a:lstStyle/>
          <a:p>
            <a:endParaRPr lang="en-US">
              <a:latin typeface="Times New Roman" pitchFamily="-96" charset="0"/>
            </a:endParaRPr>
          </a:p>
        </p:txBody>
      </p:sp>
    </p:spTree>
    <p:extLst>
      <p:ext uri="{BB962C8B-B14F-4D97-AF65-F5344CB8AC3E}">
        <p14:creationId xmlns:p14="http://schemas.microsoft.com/office/powerpoint/2010/main" val="18744258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9"/>
          <p:cNvSpPr>
            <a:spLocks noGrp="1" noChangeArrowheads="1"/>
          </p:cNvSpPr>
          <p:nvPr>
            <p:ph type="sldNum" sz="quarter" idx="5"/>
          </p:nvPr>
        </p:nvSpPr>
        <p:spPr>
          <a:noFill/>
        </p:spPr>
        <p:txBody>
          <a:bodyPr/>
          <a:lstStyle/>
          <a:p>
            <a:fld id="{A256E3B0-4903-49CF-91FD-BF679F8773C5}" type="slidenum">
              <a:rPr lang="en-US" smtClean="0">
                <a:latin typeface="Tahoma" pitchFamily="-96" charset="0"/>
              </a:rPr>
              <a:pPr/>
              <a:t>35</a:t>
            </a:fld>
            <a:endParaRPr lang="en-US">
              <a:latin typeface="Tahoma" pitchFamily="-96" charset="0"/>
            </a:endParaRPr>
          </a:p>
        </p:txBody>
      </p:sp>
      <p:sp>
        <p:nvSpPr>
          <p:cNvPr id="44035" name="Rectangle 2"/>
          <p:cNvSpPr>
            <a:spLocks noGrp="1" noRot="1" noChangeAspect="1" noChangeArrowheads="1" noTextEdit="1"/>
          </p:cNvSpPr>
          <p:nvPr>
            <p:ph type="sldImg"/>
          </p:nvPr>
        </p:nvSpPr>
        <p:spPr>
          <a:xfrm>
            <a:off x="1263650" y="722313"/>
            <a:ext cx="4799013" cy="3598862"/>
          </a:xfrm>
          <a:ln/>
        </p:spPr>
      </p:sp>
      <p:sp>
        <p:nvSpPr>
          <p:cNvPr id="44036" name="Rectangle 3"/>
          <p:cNvSpPr>
            <a:spLocks noGrp="1" noChangeArrowheads="1"/>
          </p:cNvSpPr>
          <p:nvPr>
            <p:ph type="body" idx="1"/>
          </p:nvPr>
        </p:nvSpPr>
        <p:spPr>
          <a:xfrm>
            <a:off x="974725" y="4560888"/>
            <a:ext cx="5365750" cy="4318000"/>
          </a:xfrm>
          <a:noFill/>
          <a:ln/>
        </p:spPr>
        <p:txBody>
          <a:bodyPr/>
          <a:lstStyle/>
          <a:p>
            <a:endParaRPr lang="en-US">
              <a:latin typeface="Times New Roman" pitchFamily="-96" charset="0"/>
            </a:endParaRPr>
          </a:p>
        </p:txBody>
      </p:sp>
    </p:spTree>
    <p:extLst>
      <p:ext uri="{BB962C8B-B14F-4D97-AF65-F5344CB8AC3E}">
        <p14:creationId xmlns:p14="http://schemas.microsoft.com/office/powerpoint/2010/main" val="34812503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19"/>
          <p:cNvSpPr>
            <a:spLocks noGrp="1" noChangeArrowheads="1"/>
          </p:cNvSpPr>
          <p:nvPr>
            <p:ph type="sldNum" sz="quarter" idx="5"/>
          </p:nvPr>
        </p:nvSpPr>
        <p:spPr>
          <a:noFill/>
        </p:spPr>
        <p:txBody>
          <a:bodyPr/>
          <a:lstStyle/>
          <a:p>
            <a:fld id="{A2CFAA76-A1FE-404B-855B-E531A946D7AC}" type="slidenum">
              <a:rPr lang="en-US" smtClean="0">
                <a:latin typeface="Tahoma" pitchFamily="-96" charset="0"/>
              </a:rPr>
              <a:pPr/>
              <a:t>40</a:t>
            </a:fld>
            <a:endParaRPr lang="en-US">
              <a:latin typeface="Tahoma" pitchFamily="-96" charset="0"/>
            </a:endParaRPr>
          </a:p>
        </p:txBody>
      </p:sp>
      <p:sp>
        <p:nvSpPr>
          <p:cNvPr id="59395" name="Rectangle 2"/>
          <p:cNvSpPr>
            <a:spLocks noGrp="1" noRot="1" noChangeAspect="1" noChangeArrowheads="1" noTextEdit="1"/>
          </p:cNvSpPr>
          <p:nvPr>
            <p:ph type="sldImg"/>
          </p:nvPr>
        </p:nvSpPr>
        <p:spPr>
          <a:xfrm>
            <a:off x="1174750" y="700088"/>
            <a:ext cx="4586288" cy="3441700"/>
          </a:xfrm>
          <a:ln/>
        </p:spPr>
      </p:sp>
      <p:sp>
        <p:nvSpPr>
          <p:cNvPr id="59396" name="Rectangle 3"/>
          <p:cNvSpPr>
            <a:spLocks noGrp="1" noChangeArrowheads="1"/>
          </p:cNvSpPr>
          <p:nvPr>
            <p:ph type="body" idx="1"/>
          </p:nvPr>
        </p:nvSpPr>
        <p:spPr>
          <a:xfrm>
            <a:off x="925463" y="4375326"/>
            <a:ext cx="5080265" cy="4148176"/>
          </a:xfrm>
          <a:noFill/>
          <a:ln/>
        </p:spPr>
        <p:txBody>
          <a:bodyPr lIns="90711" tIns="45356" rIns="90711" bIns="45356"/>
          <a:lstStyle/>
          <a:p>
            <a:r>
              <a:rPr lang="en-US">
                <a:latin typeface="Times New Roman" pitchFamily="-96" charset="0"/>
              </a:rPr>
              <a:t>In a circuit, pi maps to combination logic that looks at the current state and generates a boolean enable signal for this rule</a:t>
            </a:r>
          </a:p>
          <a:p>
            <a:endParaRPr lang="en-US">
              <a:latin typeface="Times New Roman" pitchFamily="-96" charset="0"/>
            </a:endParaRPr>
          </a:p>
          <a:p>
            <a:r>
              <a:rPr lang="en-US">
                <a:latin typeface="Times New Roman" pitchFamily="-96" charset="0"/>
              </a:rPr>
              <a:t>The delta functions is another combination logic that computes the next state value from the current state value.  Actually, delta has to compute the control signals to set the state element to the new value</a:t>
            </a:r>
          </a:p>
        </p:txBody>
      </p:sp>
    </p:spTree>
    <p:extLst>
      <p:ext uri="{BB962C8B-B14F-4D97-AF65-F5344CB8AC3E}">
        <p14:creationId xmlns:p14="http://schemas.microsoft.com/office/powerpoint/2010/main" val="41605216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19"/>
          <p:cNvSpPr>
            <a:spLocks noGrp="1" noChangeArrowheads="1"/>
          </p:cNvSpPr>
          <p:nvPr>
            <p:ph type="sldNum" sz="quarter" idx="5"/>
          </p:nvPr>
        </p:nvSpPr>
        <p:spPr>
          <a:noFill/>
        </p:spPr>
        <p:txBody>
          <a:bodyPr/>
          <a:lstStyle/>
          <a:p>
            <a:fld id="{D0BC987A-63C1-4A03-B7E8-A52467E8E21F}" type="slidenum">
              <a:rPr lang="en-US" smtClean="0">
                <a:latin typeface="Tahoma" pitchFamily="-96" charset="0"/>
              </a:rPr>
              <a:pPr/>
              <a:t>41</a:t>
            </a:fld>
            <a:endParaRPr lang="en-US">
              <a:latin typeface="Tahoma" pitchFamily="-96" charset="0"/>
            </a:endParaRPr>
          </a:p>
        </p:txBody>
      </p:sp>
      <p:sp>
        <p:nvSpPr>
          <p:cNvPr id="60419" name="Rectangle 2"/>
          <p:cNvSpPr>
            <a:spLocks noGrp="1" noRot="1" noChangeAspect="1" noChangeArrowheads="1" noTextEdit="1"/>
          </p:cNvSpPr>
          <p:nvPr>
            <p:ph type="sldImg"/>
          </p:nvPr>
        </p:nvSpPr>
        <p:spPr>
          <a:xfrm>
            <a:off x="1174750" y="700088"/>
            <a:ext cx="4586288" cy="3441700"/>
          </a:xfrm>
          <a:ln/>
        </p:spPr>
      </p:sp>
      <p:sp>
        <p:nvSpPr>
          <p:cNvPr id="60420" name="Rectangle 3"/>
          <p:cNvSpPr>
            <a:spLocks noGrp="1" noChangeArrowheads="1"/>
          </p:cNvSpPr>
          <p:nvPr>
            <p:ph type="body" idx="1"/>
          </p:nvPr>
        </p:nvSpPr>
        <p:spPr>
          <a:xfrm>
            <a:off x="925463" y="4375326"/>
            <a:ext cx="5080265" cy="4148176"/>
          </a:xfrm>
          <a:noFill/>
          <a:ln/>
        </p:spPr>
        <p:txBody>
          <a:bodyPr lIns="90711" tIns="45356" rIns="90711" bIns="45356"/>
          <a:lstStyle/>
          <a:p>
            <a:r>
              <a:rPr lang="en-US">
                <a:latin typeface="Times New Roman" pitchFamily="-96" charset="0"/>
              </a:rPr>
              <a:t>After mapping all the rules, we have to combine their logic some how.</a:t>
            </a:r>
          </a:p>
          <a:p>
            <a:r>
              <a:rPr lang="en-US">
                <a:latin typeface="Times New Roman" pitchFamily="-96" charset="0"/>
              </a:rPr>
              <a:t>For a particular state elemetn like the PC register,</a:t>
            </a:r>
          </a:p>
          <a:p>
            <a:r>
              <a:rPr lang="en-US">
                <a:latin typeface="Times New Roman" pitchFamily="-96" charset="0"/>
              </a:rPr>
              <a:t>the latch enable is the or the enable signals from all the rules that updates PC.</a:t>
            </a:r>
          </a:p>
          <a:p>
            <a:r>
              <a:rPr lang="en-US">
                <a:latin typeface="Times New Roman" pitchFamily="-96" charset="0"/>
              </a:rPr>
              <a:t>The actual next state value of PC has to be selected through a multiplexer.</a:t>
            </a:r>
          </a:p>
          <a:p>
            <a:endParaRPr lang="en-US">
              <a:latin typeface="Times New Roman" pitchFamily="-96" charset="0"/>
            </a:endParaRPr>
          </a:p>
          <a:p>
            <a:r>
              <a:rPr lang="en-US">
                <a:latin typeface="Times New Roman" pitchFamily="-96" charset="0"/>
              </a:rPr>
              <a:t>Notice, this circuit only works if only one of these pi signal is asserted at a time</a:t>
            </a:r>
          </a:p>
        </p:txBody>
      </p:sp>
    </p:spTree>
    <p:extLst>
      <p:ext uri="{BB962C8B-B14F-4D97-AF65-F5344CB8AC3E}">
        <p14:creationId xmlns:p14="http://schemas.microsoft.com/office/powerpoint/2010/main" val="41250569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pPr>
              <a:defRPr/>
            </a:pPr>
            <a:fld id="{399F7159-3BAA-4F4E-A7E9-6008000D4018}" type="slidenum">
              <a:rPr lang="en-US" smtClean="0"/>
              <a:pPr>
                <a:defRPr/>
              </a:pPr>
              <a:t>4</a:t>
            </a:fld>
            <a:endParaRPr lang="en-US"/>
          </a:p>
        </p:txBody>
      </p:sp>
    </p:spTree>
    <p:extLst>
      <p:ext uri="{BB962C8B-B14F-4D97-AF65-F5344CB8AC3E}">
        <p14:creationId xmlns:p14="http://schemas.microsoft.com/office/powerpoint/2010/main" val="34644887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9"/>
          <p:cNvSpPr>
            <a:spLocks noGrp="1" noChangeArrowheads="1"/>
          </p:cNvSpPr>
          <p:nvPr>
            <p:ph type="sldNum" sz="quarter" idx="5"/>
          </p:nvPr>
        </p:nvSpPr>
        <p:spPr>
          <a:noFill/>
        </p:spPr>
        <p:txBody>
          <a:bodyPr/>
          <a:lstStyle/>
          <a:p>
            <a:fld id="{CE3B2727-08A9-430A-8EC3-32E9B9301078}" type="slidenum">
              <a:rPr lang="en-US" smtClean="0">
                <a:latin typeface="Tahoma" pitchFamily="-96" charset="0"/>
              </a:rPr>
              <a:pPr/>
              <a:t>42</a:t>
            </a:fld>
            <a:endParaRPr lang="en-US">
              <a:latin typeface="Tahoma" pitchFamily="-96" charset="0"/>
            </a:endParaRPr>
          </a:p>
        </p:txBody>
      </p:sp>
      <p:sp>
        <p:nvSpPr>
          <p:cNvPr id="61443" name="Rectangle 2"/>
          <p:cNvSpPr>
            <a:spLocks noGrp="1" noRot="1" noChangeAspect="1" noChangeArrowheads="1" noTextEdit="1"/>
          </p:cNvSpPr>
          <p:nvPr>
            <p:ph type="sldImg"/>
          </p:nvPr>
        </p:nvSpPr>
        <p:spPr>
          <a:xfrm>
            <a:off x="1174750" y="700088"/>
            <a:ext cx="4586288" cy="3441700"/>
          </a:xfrm>
          <a:ln/>
        </p:spPr>
      </p:sp>
      <p:sp>
        <p:nvSpPr>
          <p:cNvPr id="61444" name="Rectangle 3"/>
          <p:cNvSpPr>
            <a:spLocks noGrp="1" noChangeArrowheads="1"/>
          </p:cNvSpPr>
          <p:nvPr>
            <p:ph type="body" idx="1"/>
          </p:nvPr>
        </p:nvSpPr>
        <p:spPr>
          <a:xfrm>
            <a:off x="925463" y="4375326"/>
            <a:ext cx="5080265" cy="4148176"/>
          </a:xfrm>
          <a:noFill/>
          <a:ln/>
        </p:spPr>
        <p:txBody>
          <a:bodyPr lIns="90711" tIns="45356" rIns="90711" bIns="45356"/>
          <a:lstStyle/>
          <a:p>
            <a:r>
              <a:rPr lang="en-US">
                <a:latin typeface="Times New Roman" pitchFamily="-96" charset="0"/>
              </a:rPr>
              <a:t>After mapping all the rules, we have to combine their logic some how.</a:t>
            </a:r>
          </a:p>
          <a:p>
            <a:r>
              <a:rPr lang="en-US">
                <a:latin typeface="Times New Roman" pitchFamily="-96" charset="0"/>
              </a:rPr>
              <a:t>For a particular state elemetn like the PC register,</a:t>
            </a:r>
          </a:p>
          <a:p>
            <a:r>
              <a:rPr lang="en-US">
                <a:latin typeface="Times New Roman" pitchFamily="-96" charset="0"/>
              </a:rPr>
              <a:t>the latch enable is the or the enable signals from all the rules that updates PC.</a:t>
            </a:r>
          </a:p>
          <a:p>
            <a:r>
              <a:rPr lang="en-US">
                <a:latin typeface="Times New Roman" pitchFamily="-96" charset="0"/>
              </a:rPr>
              <a:t>The actual next state value of PC has to be selected through a multiplexer.</a:t>
            </a:r>
          </a:p>
          <a:p>
            <a:endParaRPr lang="en-US">
              <a:latin typeface="Times New Roman" pitchFamily="-96" charset="0"/>
            </a:endParaRPr>
          </a:p>
          <a:p>
            <a:r>
              <a:rPr lang="en-US">
                <a:latin typeface="Times New Roman" pitchFamily="-96" charset="0"/>
              </a:rPr>
              <a:t>Notice, this circuit only works if only one of these pi signal is asserted at a time</a:t>
            </a:r>
          </a:p>
        </p:txBody>
      </p:sp>
    </p:spTree>
    <p:extLst>
      <p:ext uri="{BB962C8B-B14F-4D97-AF65-F5344CB8AC3E}">
        <p14:creationId xmlns:p14="http://schemas.microsoft.com/office/powerpoint/2010/main" val="34874517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19"/>
          <p:cNvSpPr>
            <a:spLocks noGrp="1" noChangeArrowheads="1"/>
          </p:cNvSpPr>
          <p:nvPr>
            <p:ph type="sldNum" sz="quarter" idx="5"/>
          </p:nvPr>
        </p:nvSpPr>
        <p:spPr>
          <a:noFill/>
        </p:spPr>
        <p:txBody>
          <a:bodyPr/>
          <a:lstStyle/>
          <a:p>
            <a:fld id="{ABE61B42-F6BC-4106-B442-6C924453A76C}" type="slidenum">
              <a:rPr lang="en-US" smtClean="0">
                <a:latin typeface="Tahoma" pitchFamily="-96" charset="0"/>
              </a:rPr>
              <a:pPr/>
              <a:t>43</a:t>
            </a:fld>
            <a:endParaRPr lang="en-US">
              <a:latin typeface="Tahoma" pitchFamily="-96" charset="0"/>
            </a:endParaRPr>
          </a:p>
        </p:txBody>
      </p:sp>
      <p:sp>
        <p:nvSpPr>
          <p:cNvPr id="63491" name="Rectangle 2"/>
          <p:cNvSpPr>
            <a:spLocks noGrp="1" noRot="1" noChangeAspect="1" noChangeArrowheads="1" noTextEdit="1"/>
          </p:cNvSpPr>
          <p:nvPr>
            <p:ph type="sldImg"/>
          </p:nvPr>
        </p:nvSpPr>
        <p:spPr>
          <a:xfrm>
            <a:off x="1177925" y="701675"/>
            <a:ext cx="4586288" cy="3440113"/>
          </a:xfrm>
          <a:ln/>
        </p:spPr>
      </p:sp>
      <p:sp>
        <p:nvSpPr>
          <p:cNvPr id="63492" name="Rectangle 3"/>
          <p:cNvSpPr>
            <a:spLocks noGrp="1" noChangeArrowheads="1"/>
          </p:cNvSpPr>
          <p:nvPr>
            <p:ph type="body" idx="1"/>
          </p:nvPr>
        </p:nvSpPr>
        <p:spPr>
          <a:xfrm>
            <a:off x="925464" y="4375326"/>
            <a:ext cx="5081769" cy="4148176"/>
          </a:xfrm>
          <a:noFill/>
          <a:ln/>
        </p:spPr>
        <p:txBody>
          <a:bodyPr lIns="90059" tIns="45029" rIns="90059" bIns="45029"/>
          <a:lstStyle/>
          <a:p>
            <a:r>
              <a:rPr lang="en-US">
                <a:latin typeface="Times New Roman" pitchFamily="-96" charset="0"/>
              </a:rPr>
              <a:t>After mapping all the rules, we have to combine their logic some how.</a:t>
            </a:r>
          </a:p>
          <a:p>
            <a:r>
              <a:rPr lang="en-US">
                <a:latin typeface="Times New Roman" pitchFamily="-96" charset="0"/>
              </a:rPr>
              <a:t>For a particular state elemetn like the PC register,</a:t>
            </a:r>
          </a:p>
          <a:p>
            <a:r>
              <a:rPr lang="en-US">
                <a:latin typeface="Times New Roman" pitchFamily="-96" charset="0"/>
              </a:rPr>
              <a:t>the latch enable is the or the enable signals from all the rules that updates PC.</a:t>
            </a:r>
          </a:p>
          <a:p>
            <a:r>
              <a:rPr lang="en-US">
                <a:latin typeface="Times New Roman" pitchFamily="-96" charset="0"/>
              </a:rPr>
              <a:t>The actual next state value of PC has to be selected through a multiplexer.</a:t>
            </a:r>
          </a:p>
          <a:p>
            <a:endParaRPr lang="en-US">
              <a:latin typeface="Times New Roman" pitchFamily="-96" charset="0"/>
            </a:endParaRPr>
          </a:p>
          <a:p>
            <a:r>
              <a:rPr lang="en-US">
                <a:latin typeface="Times New Roman" pitchFamily="-96" charset="0"/>
              </a:rPr>
              <a:t>Notice, this circuit only works if only one of these pi signal is asserted at a time</a:t>
            </a:r>
          </a:p>
        </p:txBody>
      </p:sp>
    </p:spTree>
    <p:extLst>
      <p:ext uri="{BB962C8B-B14F-4D97-AF65-F5344CB8AC3E}">
        <p14:creationId xmlns:p14="http://schemas.microsoft.com/office/powerpoint/2010/main" val="1456241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pPr>
              <a:defRPr/>
            </a:pPr>
            <a:fld id="{399F7159-3BAA-4F4E-A7E9-6008000D4018}" type="slidenum">
              <a:rPr lang="en-US" smtClean="0"/>
              <a:pPr>
                <a:defRPr/>
              </a:pPr>
              <a:t>5</a:t>
            </a:fld>
            <a:endParaRPr lang="en-US"/>
          </a:p>
        </p:txBody>
      </p:sp>
    </p:spTree>
    <p:extLst>
      <p:ext uri="{BB962C8B-B14F-4D97-AF65-F5344CB8AC3E}">
        <p14:creationId xmlns:p14="http://schemas.microsoft.com/office/powerpoint/2010/main" val="37969518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7"/>
          <p:cNvSpPr>
            <a:spLocks noGrp="1" noChangeArrowheads="1"/>
          </p:cNvSpPr>
          <p:nvPr>
            <p:ph type="sldNum" sz="quarter" idx="5"/>
          </p:nvPr>
        </p:nvSpPr>
        <p:spPr>
          <a:noFill/>
        </p:spPr>
        <p:txBody>
          <a:bodyPr/>
          <a:lstStyle/>
          <a:p>
            <a:pPr defTabSz="925945"/>
            <a:fld id="{00C71819-C214-48DD-A2BA-CA229AB64060}" type="slidenum">
              <a:rPr lang="en-US" smtClean="0"/>
              <a:pPr defTabSz="925945"/>
              <a:t>6</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1389367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pPr>
              <a:defRPr/>
            </a:pPr>
            <a:fld id="{399F7159-3BAA-4F4E-A7E9-6008000D4018}" type="slidenum">
              <a:rPr lang="en-US" smtClean="0"/>
              <a:pPr>
                <a:defRPr/>
              </a:pPr>
              <a:t>7</a:t>
            </a:fld>
            <a:endParaRPr lang="en-US"/>
          </a:p>
        </p:txBody>
      </p:sp>
    </p:spTree>
    <p:extLst>
      <p:ext uri="{BB962C8B-B14F-4D97-AF65-F5344CB8AC3E}">
        <p14:creationId xmlns:p14="http://schemas.microsoft.com/office/powerpoint/2010/main" val="14921593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pPr>
              <a:defRPr/>
            </a:pPr>
            <a:fld id="{399F7159-3BAA-4F4E-A7E9-6008000D4018}" type="slidenum">
              <a:rPr lang="en-US" smtClean="0"/>
              <a:pPr>
                <a:defRPr/>
              </a:pPr>
              <a:t>9</a:t>
            </a:fld>
            <a:endParaRPr lang="en-US"/>
          </a:p>
        </p:txBody>
      </p:sp>
    </p:spTree>
    <p:extLst>
      <p:ext uri="{BB962C8B-B14F-4D97-AF65-F5344CB8AC3E}">
        <p14:creationId xmlns:p14="http://schemas.microsoft.com/office/powerpoint/2010/main" val="39491883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pPr>
              <a:defRPr/>
            </a:pPr>
            <a:fld id="{399F7159-3BAA-4F4E-A7E9-6008000D4018}" type="slidenum">
              <a:rPr lang="en-US" smtClean="0"/>
              <a:pPr>
                <a:defRPr/>
              </a:pPr>
              <a:t>10</a:t>
            </a:fld>
            <a:endParaRPr lang="en-US"/>
          </a:p>
        </p:txBody>
      </p:sp>
    </p:spTree>
    <p:extLst>
      <p:ext uri="{BB962C8B-B14F-4D97-AF65-F5344CB8AC3E}">
        <p14:creationId xmlns:p14="http://schemas.microsoft.com/office/powerpoint/2010/main" val="22477529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9"/>
          <p:cNvSpPr>
            <a:spLocks noGrp="1" noChangeArrowheads="1"/>
          </p:cNvSpPr>
          <p:nvPr>
            <p:ph type="sldNum" sz="quarter" idx="5"/>
          </p:nvPr>
        </p:nvSpPr>
        <p:spPr>
          <a:noFill/>
        </p:spPr>
        <p:txBody>
          <a:bodyPr/>
          <a:lstStyle/>
          <a:p>
            <a:fld id="{CA395899-8D70-43ED-88A2-AB54020808EE}" type="slidenum">
              <a:rPr lang="en-US" smtClean="0">
                <a:latin typeface="Tahoma" pitchFamily="-96" charset="0"/>
              </a:rPr>
              <a:pPr/>
              <a:t>21</a:t>
            </a:fld>
            <a:endParaRPr lang="en-US">
              <a:latin typeface="Tahoma" pitchFamily="-96"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endParaRPr lang="en-US">
              <a:latin typeface="Times New Roman" pitchFamily="-96" charset="0"/>
            </a:endParaRPr>
          </a:p>
        </p:txBody>
      </p:sp>
    </p:spTree>
    <p:extLst>
      <p:ext uri="{BB962C8B-B14F-4D97-AF65-F5344CB8AC3E}">
        <p14:creationId xmlns:p14="http://schemas.microsoft.com/office/powerpoint/2010/main" val="232757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9"/>
          <p:cNvSpPr>
            <a:spLocks noGrp="1" noChangeArrowheads="1"/>
          </p:cNvSpPr>
          <p:nvPr>
            <p:ph type="sldNum" sz="quarter" idx="5"/>
          </p:nvPr>
        </p:nvSpPr>
        <p:spPr>
          <a:noFill/>
        </p:spPr>
        <p:txBody>
          <a:bodyPr/>
          <a:lstStyle/>
          <a:p>
            <a:fld id="{28FE04D0-1B1E-45D8-AF31-0CD2AA87561F}" type="slidenum">
              <a:rPr lang="en-US" smtClean="0">
                <a:latin typeface="Tahoma" pitchFamily="-96" charset="0"/>
              </a:rPr>
              <a:pPr/>
              <a:t>22</a:t>
            </a:fld>
            <a:endParaRPr lang="en-US">
              <a:latin typeface="Tahoma" pitchFamily="-96"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endParaRPr lang="en-US" dirty="0">
              <a:latin typeface="Times New Roman" pitchFamily="-96" charset="0"/>
            </a:endParaRPr>
          </a:p>
        </p:txBody>
      </p:sp>
    </p:spTree>
    <p:extLst>
      <p:ext uri="{BB962C8B-B14F-4D97-AF65-F5344CB8AC3E}">
        <p14:creationId xmlns:p14="http://schemas.microsoft.com/office/powerpoint/2010/main" val="2214079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grpSp>
          <p:nvGrpSpPr>
            <p:cNvPr id="5" name="Group 3"/>
            <p:cNvGrpSpPr>
              <a:grpSpLocks/>
            </p:cNvGrpSpPr>
            <p:nvPr/>
          </p:nvGrpSpPr>
          <p:grpSpPr bwMode="auto">
            <a:xfrm>
              <a:off x="0" y="0"/>
              <a:ext cx="5760" cy="4320"/>
              <a:chOff x="0" y="0"/>
              <a:chExt cx="5760" cy="4320"/>
            </a:xfrm>
          </p:grpSpPr>
          <p:sp>
            <p:nvSpPr>
              <p:cNvPr id="15" name="Rectangle 4"/>
              <p:cNvSpPr>
                <a:spLocks noChangeArrowheads="1"/>
              </p:cNvSpPr>
              <p:nvPr/>
            </p:nvSpPr>
            <p:spPr bwMode="ltGray">
              <a:xfrm>
                <a:off x="2112" y="0"/>
                <a:ext cx="3648" cy="96"/>
              </a:xfrm>
              <a:prstGeom prst="rect">
                <a:avLst/>
              </a:prstGeom>
              <a:solidFill>
                <a:schemeClr val="folHlink"/>
              </a:solidFill>
              <a:ln w="9525">
                <a:noFill/>
                <a:miter lim="800000"/>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grpSp>
            <p:nvGrpSpPr>
              <p:cNvPr id="16" name="Group 5"/>
              <p:cNvGrpSpPr>
                <a:grpSpLocks/>
              </p:cNvGrpSpPr>
              <p:nvPr userDrawn="1"/>
            </p:nvGrpSpPr>
            <p:grpSpPr bwMode="auto">
              <a:xfrm>
                <a:off x="0" y="0"/>
                <a:ext cx="5760" cy="4320"/>
                <a:chOff x="0" y="0"/>
                <a:chExt cx="5760" cy="4320"/>
              </a:xfrm>
            </p:grpSpPr>
            <p:sp>
              <p:nvSpPr>
                <p:cNvPr id="18" name="Line 6"/>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19" name="Line 7"/>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20" name="Line 8"/>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21" name="Line 9"/>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22" name="Line 10"/>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23" name="Line 11"/>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24" name="Line 12"/>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25" name="Line 13"/>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26" name="Line 14"/>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27" name="Line 15"/>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28" name="Line 16"/>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29" name="Line 17"/>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30" name="Line 18"/>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31" name="Line 19"/>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32" name="Line 20"/>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33" name="Line 21"/>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34" name="Line 22"/>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35" name="Line 23"/>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36" name="Line 24"/>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37" name="Line 25"/>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38" name="Line 26"/>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39" name="Line 27"/>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0"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2"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3"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4"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5"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6"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7"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8"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9"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50"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51"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52"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53"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54"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55"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56"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57"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58"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59"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60"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61"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62"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63"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64"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65"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66"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67"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68"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grpSp>
          <p:sp>
            <p:nvSpPr>
              <p:cNvPr id="17" name="Line 57"/>
              <p:cNvSpPr>
                <a:spLocks noChangeShapeType="1"/>
              </p:cNvSpPr>
              <p:nvPr/>
            </p:nvSpPr>
            <p:spPr bwMode="ltGray">
              <a:xfrm>
                <a:off x="5568" y="0"/>
                <a:ext cx="0" cy="1488"/>
              </a:xfrm>
              <a:prstGeom prst="line">
                <a:avLst/>
              </a:prstGeom>
              <a:noFill/>
              <a:ln w="9525">
                <a:solidFill>
                  <a:schemeClr val="hlink"/>
                </a:solid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grpSp>
        <p:grpSp>
          <p:nvGrpSpPr>
            <p:cNvPr id="6" name="Group 58"/>
            <p:cNvGrpSpPr>
              <a:grpSpLocks/>
            </p:cNvGrpSpPr>
            <p:nvPr userDrawn="1"/>
          </p:nvGrpSpPr>
          <p:grpSpPr bwMode="auto">
            <a:xfrm>
              <a:off x="3" y="559"/>
              <a:ext cx="4192" cy="1796"/>
              <a:chOff x="3" y="559"/>
              <a:chExt cx="4192" cy="1796"/>
            </a:xfrm>
          </p:grpSpPr>
          <p:sp>
            <p:nvSpPr>
              <p:cNvPr id="11" name="Line 59"/>
              <p:cNvSpPr>
                <a:spLocks noChangeShapeType="1"/>
              </p:cNvSpPr>
              <p:nvPr/>
            </p:nvSpPr>
            <p:spPr bwMode="ltGray">
              <a:xfrm>
                <a:off x="506" y="559"/>
                <a:ext cx="0" cy="1796"/>
              </a:xfrm>
              <a:prstGeom prst="line">
                <a:avLst/>
              </a:prstGeom>
              <a:noFill/>
              <a:ln w="9525">
                <a:solidFill>
                  <a:schemeClr val="hlink"/>
                </a:solid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12" name="Line 60"/>
              <p:cNvSpPr>
                <a:spLocks noChangeShapeType="1"/>
              </p:cNvSpPr>
              <p:nvPr/>
            </p:nvSpPr>
            <p:spPr bwMode="ltGray">
              <a:xfrm flipH="1" flipV="1">
                <a:off x="3" y="1924"/>
                <a:ext cx="3211" cy="1"/>
              </a:xfrm>
              <a:prstGeom prst="line">
                <a:avLst/>
              </a:prstGeom>
              <a:noFill/>
              <a:ln w="9525">
                <a:solidFill>
                  <a:schemeClr val="hlink"/>
                </a:solid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13" name="Line 61"/>
              <p:cNvSpPr>
                <a:spLocks noChangeShapeType="1"/>
              </p:cNvSpPr>
              <p:nvPr/>
            </p:nvSpPr>
            <p:spPr bwMode="ltGray">
              <a:xfrm flipH="1" flipV="1">
                <a:off x="384" y="938"/>
                <a:ext cx="3811" cy="1"/>
              </a:xfrm>
              <a:prstGeom prst="line">
                <a:avLst/>
              </a:prstGeom>
              <a:noFill/>
              <a:ln w="9525">
                <a:solidFill>
                  <a:schemeClr val="hlink"/>
                </a:solid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14" name="Arc 62"/>
              <p:cNvSpPr>
                <a:spLocks/>
              </p:cNvSpPr>
              <p:nvPr/>
            </p:nvSpPr>
            <p:spPr bwMode="ltGray">
              <a:xfrm rot="16200000" flipH="1">
                <a:off x="426" y="860"/>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grpSp>
        <p:grpSp>
          <p:nvGrpSpPr>
            <p:cNvPr id="7" name="Group 63"/>
            <p:cNvGrpSpPr>
              <a:grpSpLocks/>
            </p:cNvGrpSpPr>
            <p:nvPr userDrawn="1"/>
          </p:nvGrpSpPr>
          <p:grpSpPr bwMode="auto">
            <a:xfrm>
              <a:off x="1480" y="1952"/>
              <a:ext cx="3808" cy="1812"/>
              <a:chOff x="1480" y="1952"/>
              <a:chExt cx="3808" cy="1812"/>
            </a:xfrm>
          </p:grpSpPr>
          <p:sp>
            <p:nvSpPr>
              <p:cNvPr id="8" name="Line 64"/>
              <p:cNvSpPr>
                <a:spLocks noChangeShapeType="1"/>
              </p:cNvSpPr>
              <p:nvPr/>
            </p:nvSpPr>
            <p:spPr bwMode="ltGray">
              <a:xfrm flipV="1">
                <a:off x="1480" y="3442"/>
                <a:ext cx="3808" cy="0"/>
              </a:xfrm>
              <a:prstGeom prst="line">
                <a:avLst/>
              </a:prstGeom>
              <a:noFill/>
              <a:ln w="9525">
                <a:solidFill>
                  <a:schemeClr val="hlink"/>
                </a:solid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9" name="Line 65"/>
              <p:cNvSpPr>
                <a:spLocks noChangeShapeType="1"/>
              </p:cNvSpPr>
              <p:nvPr/>
            </p:nvSpPr>
            <p:spPr bwMode="ltGray">
              <a:xfrm flipH="1">
                <a:off x="5172" y="1952"/>
                <a:ext cx="0" cy="1812"/>
              </a:xfrm>
              <a:prstGeom prst="line">
                <a:avLst/>
              </a:prstGeom>
              <a:noFill/>
              <a:ln w="9525">
                <a:solidFill>
                  <a:schemeClr val="hlink"/>
                </a:solid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10" name="Arc 66"/>
              <p:cNvSpPr>
                <a:spLocks/>
              </p:cNvSpPr>
              <p:nvPr/>
            </p:nvSpPr>
            <p:spPr bwMode="ltGray">
              <a:xfrm rot="5400000">
                <a:off x="5097" y="3347"/>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grpSp>
      </p:grpSp>
      <p:sp>
        <p:nvSpPr>
          <p:cNvPr id="413763" name="Rectangle 67"/>
          <p:cNvSpPr>
            <a:spLocks noGrp="1" noChangeArrowheads="1"/>
          </p:cNvSpPr>
          <p:nvPr>
            <p:ph type="ctrTitle"/>
          </p:nvPr>
        </p:nvSpPr>
        <p:spPr>
          <a:xfrm>
            <a:off x="990600" y="1752600"/>
            <a:ext cx="7772400" cy="1143000"/>
          </a:xfrm>
        </p:spPr>
        <p:txBody>
          <a:bodyPr/>
          <a:lstStyle>
            <a:lvl1pPr>
              <a:defRPr/>
            </a:lvl1pPr>
          </a:lstStyle>
          <a:p>
            <a:r>
              <a:rPr lang="en-US"/>
              <a:t>Click to edit Master title style</a:t>
            </a:r>
          </a:p>
        </p:txBody>
      </p:sp>
      <p:sp>
        <p:nvSpPr>
          <p:cNvPr id="413764" name="Rectangle 68" descr="Rectangle: Click to edit Master text styles&#10;Second level&#10;Third level&#10;Fourth level&#10;Fifth level"/>
          <p:cNvSpPr>
            <a:spLocks noGrp="1" noChangeArrowheads="1"/>
          </p:cNvSpPr>
          <p:nvPr>
            <p:ph type="subTitle" idx="1"/>
          </p:nvPr>
        </p:nvSpPr>
        <p:spPr>
          <a:xfrm>
            <a:off x="990600" y="3309938"/>
            <a:ext cx="6400800" cy="1752600"/>
          </a:xfrm>
        </p:spPr>
        <p:txBody>
          <a:bodyPr/>
          <a:lstStyle>
            <a:lvl1pPr marL="0" indent="0">
              <a:buFont typeface="Wingdings" pitchFamily="2" charset="2"/>
              <a:buNone/>
              <a:defRPr/>
            </a:lvl1pPr>
          </a:lstStyle>
          <a:p>
            <a:r>
              <a:rPr lang="en-US"/>
              <a:t>Click to edit Master subtitle style</a:t>
            </a:r>
          </a:p>
        </p:txBody>
      </p:sp>
      <p:sp>
        <p:nvSpPr>
          <p:cNvPr id="69" name="Rectangle 69"/>
          <p:cNvSpPr>
            <a:spLocks noGrp="1" noChangeArrowheads="1"/>
          </p:cNvSpPr>
          <p:nvPr>
            <p:ph type="dt" sz="quarter" idx="10"/>
          </p:nvPr>
        </p:nvSpPr>
        <p:spPr/>
        <p:txBody>
          <a:bodyPr/>
          <a:lstStyle>
            <a:lvl1pPr>
              <a:defRPr sz="1400">
                <a:latin typeface="Tahoma" charset="0"/>
              </a:defRPr>
            </a:lvl1pPr>
          </a:lstStyle>
          <a:p>
            <a:pPr>
              <a:defRPr/>
            </a:pPr>
            <a:r>
              <a:rPr lang="en-US"/>
              <a:t>February 13, 2024</a:t>
            </a:r>
            <a:endParaRPr lang="en-US" dirty="0"/>
          </a:p>
        </p:txBody>
      </p:sp>
      <p:sp>
        <p:nvSpPr>
          <p:cNvPr id="70" name="Rectangle 71"/>
          <p:cNvSpPr>
            <a:spLocks noGrp="1" noChangeArrowheads="1"/>
          </p:cNvSpPr>
          <p:nvPr>
            <p:ph type="sldNum" sz="quarter" idx="11"/>
          </p:nvPr>
        </p:nvSpPr>
        <p:spPr/>
        <p:txBody>
          <a:bodyPr/>
          <a:lstStyle>
            <a:lvl1pPr>
              <a:defRPr>
                <a:latin typeface="Tahoma" charset="0"/>
              </a:defRPr>
            </a:lvl1pPr>
          </a:lstStyle>
          <a:p>
            <a:pPr>
              <a:defRPr/>
            </a:pPr>
            <a:r>
              <a:rPr lang="en-US" dirty="0"/>
              <a:t>L03-</a:t>
            </a:r>
            <a:fld id="{2DBA8F0E-D6DA-4224-82EA-C9BF982C3C97}" type="slidenum">
              <a:rPr lang="en-US" smtClean="0"/>
              <a:pPr>
                <a:defRPr/>
              </a:pPr>
              <a:t>‹#›</a:t>
            </a:fld>
            <a:endParaRPr lang="en-US" dirty="0"/>
          </a:p>
        </p:txBody>
      </p:sp>
      <p:sp>
        <p:nvSpPr>
          <p:cNvPr id="71" name="Rectangle 72"/>
          <p:cNvSpPr>
            <a:spLocks noGrp="1" noChangeArrowheads="1"/>
          </p:cNvSpPr>
          <p:nvPr>
            <p:ph type="ftr" sz="quarter" idx="12"/>
          </p:nvPr>
        </p:nvSpPr>
        <p:spPr/>
        <p:txBody>
          <a:bodyPr/>
          <a:lstStyle>
            <a:lvl1pPr>
              <a:defRPr/>
            </a:lvl1pPr>
          </a:lstStyle>
          <a:p>
            <a:pPr>
              <a:defRPr/>
            </a:pPr>
            <a:r>
              <a:rPr lang="en-US" dirty="0"/>
              <a:t>6.1920</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5"/>
          <p:cNvSpPr>
            <a:spLocks noGrp="1" noChangeArrowheads="1"/>
          </p:cNvSpPr>
          <p:nvPr>
            <p:ph type="dt" sz="half" idx="10"/>
          </p:nvPr>
        </p:nvSpPr>
        <p:spPr>
          <a:ln/>
        </p:spPr>
        <p:txBody>
          <a:bodyPr/>
          <a:lstStyle>
            <a:lvl1pPr>
              <a:defRPr/>
            </a:lvl1pPr>
          </a:lstStyle>
          <a:p>
            <a:pPr>
              <a:defRPr/>
            </a:pPr>
            <a:r>
              <a:rPr lang="en-US"/>
              <a:t>February 13, 2024</a:t>
            </a:r>
            <a:endParaRPr lang="en-US" dirty="0"/>
          </a:p>
        </p:txBody>
      </p:sp>
      <p:sp>
        <p:nvSpPr>
          <p:cNvPr id="5" name="Rectangle 67"/>
          <p:cNvSpPr>
            <a:spLocks noGrp="1" noChangeArrowheads="1"/>
          </p:cNvSpPr>
          <p:nvPr>
            <p:ph type="sldNum" sz="quarter" idx="11"/>
          </p:nvPr>
        </p:nvSpPr>
        <p:spPr>
          <a:ln/>
        </p:spPr>
        <p:txBody>
          <a:bodyPr/>
          <a:lstStyle>
            <a:lvl1pPr>
              <a:defRPr/>
            </a:lvl1pPr>
          </a:lstStyle>
          <a:p>
            <a:pPr>
              <a:defRPr/>
            </a:pPr>
            <a:r>
              <a:rPr lang="en-US" dirty="0"/>
              <a:t>L03-</a:t>
            </a:r>
            <a:fld id="{4F9502F6-954B-46E9-AC05-33DEDF4CA0BF}" type="slidenum">
              <a:rPr lang="en-US" smtClean="0"/>
              <a:pPr>
                <a:defRPr/>
              </a:pPr>
              <a:t>‹#›</a:t>
            </a:fld>
            <a:endParaRPr lang="en-US" dirty="0"/>
          </a:p>
        </p:txBody>
      </p:sp>
      <p:sp>
        <p:nvSpPr>
          <p:cNvPr id="6" name="Rectangle 69"/>
          <p:cNvSpPr>
            <a:spLocks noGrp="1" noChangeArrowheads="1"/>
          </p:cNvSpPr>
          <p:nvPr>
            <p:ph type="ftr" sz="quarter" idx="12"/>
          </p:nvPr>
        </p:nvSpPr>
        <p:spPr>
          <a:ln/>
        </p:spPr>
        <p:txBody>
          <a:bodyPr/>
          <a:lstStyle>
            <a:lvl1pPr>
              <a:defRPr/>
            </a:lvl1pPr>
          </a:lstStyle>
          <a:p>
            <a:pPr>
              <a:defRPr/>
            </a:pPr>
            <a:r>
              <a:rPr lang="en-US" dirty="0"/>
              <a:t>6.1920</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9144000" cy="6858000"/>
            <a:chOff x="0" y="0"/>
            <a:chExt cx="5760" cy="4320"/>
          </a:xfrm>
        </p:grpSpPr>
        <p:grpSp>
          <p:nvGrpSpPr>
            <p:cNvPr id="1032" name="Group 3"/>
            <p:cNvGrpSpPr>
              <a:grpSpLocks/>
            </p:cNvGrpSpPr>
            <p:nvPr/>
          </p:nvGrpSpPr>
          <p:grpSpPr bwMode="auto">
            <a:xfrm>
              <a:off x="0" y="0"/>
              <a:ext cx="5760" cy="4320"/>
              <a:chOff x="0" y="0"/>
              <a:chExt cx="5760" cy="4320"/>
            </a:xfrm>
          </p:grpSpPr>
          <p:grpSp>
            <p:nvGrpSpPr>
              <p:cNvPr id="1039" name="Group 4"/>
              <p:cNvGrpSpPr>
                <a:grpSpLocks/>
              </p:cNvGrpSpPr>
              <p:nvPr/>
            </p:nvGrpSpPr>
            <p:grpSpPr bwMode="auto">
              <a:xfrm>
                <a:off x="0" y="192"/>
                <a:ext cx="5760" cy="4032"/>
                <a:chOff x="0" y="192"/>
                <a:chExt cx="5760" cy="4032"/>
              </a:xfrm>
            </p:grpSpPr>
            <p:sp>
              <p:nvSpPr>
                <p:cNvPr id="412677" name="Line 5"/>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678" name="Line 6"/>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679" name="Line 7"/>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680" name="Line 8"/>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681" name="Line 9"/>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682" name="Line 10"/>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683" name="Line 11"/>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684" name="Line 12"/>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685" name="Line 13"/>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686" name="Line 14"/>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687" name="Line 15"/>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688" name="Line 16"/>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689" name="Line 17"/>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690" name="Line 18"/>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691" name="Line 19"/>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692" name="Line 20"/>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693" name="Line 21"/>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694" name="Line 22"/>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695" name="Line 23"/>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696" name="Line 24"/>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697" name="Line 25"/>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698" name="Line 26"/>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grpSp>
          <p:grpSp>
            <p:nvGrpSpPr>
              <p:cNvPr id="1040" name="Group 27"/>
              <p:cNvGrpSpPr>
                <a:grpSpLocks/>
              </p:cNvGrpSpPr>
              <p:nvPr/>
            </p:nvGrpSpPr>
            <p:grpSpPr bwMode="auto">
              <a:xfrm>
                <a:off x="192" y="0"/>
                <a:ext cx="5376" cy="4320"/>
                <a:chOff x="192" y="0"/>
                <a:chExt cx="5376" cy="4320"/>
              </a:xfrm>
            </p:grpSpPr>
            <p:sp>
              <p:nvSpPr>
                <p:cNvPr id="412700"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701"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702"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703"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704"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705"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706"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707"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708"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709"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710"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711"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712"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713"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714"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715"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716"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717"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718"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719"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720"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721"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722"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723"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724"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725"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726"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727"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728"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grpSp>
        </p:grpSp>
        <p:sp>
          <p:nvSpPr>
            <p:cNvPr id="412729" name="Rectangle 57" descr="60%"/>
            <p:cNvSpPr>
              <a:spLocks noChangeArrowheads="1"/>
            </p:cNvSpPr>
            <p:nvPr/>
          </p:nvSpPr>
          <p:spPr bwMode="ltGray">
            <a:xfrm>
              <a:off x="2112" y="0"/>
              <a:ext cx="3648" cy="96"/>
            </a:xfrm>
            <a:prstGeom prst="rect">
              <a:avLst/>
            </a:prstGeom>
            <a:pattFill prst="pct60">
              <a:fgClr>
                <a:schemeClr val="folHlink"/>
              </a:fgClr>
              <a:bgClr>
                <a:schemeClr val="bg1"/>
              </a:bgClr>
            </a:pattFill>
            <a:ln w="9525">
              <a:noFill/>
              <a:miter lim="800000"/>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730" name="Line 58"/>
            <p:cNvSpPr>
              <a:spLocks noChangeShapeType="1"/>
            </p:cNvSpPr>
            <p:nvPr/>
          </p:nvSpPr>
          <p:spPr bwMode="ltGray">
            <a:xfrm>
              <a:off x="5568" y="0"/>
              <a:ext cx="0" cy="1488"/>
            </a:xfrm>
            <a:prstGeom prst="line">
              <a:avLst/>
            </a:prstGeom>
            <a:noFill/>
            <a:ln w="9525">
              <a:solidFill>
                <a:schemeClr val="hlink"/>
              </a:solid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grpSp>
          <p:nvGrpSpPr>
            <p:cNvPr id="1035" name="Group 59"/>
            <p:cNvGrpSpPr>
              <a:grpSpLocks/>
            </p:cNvGrpSpPr>
            <p:nvPr/>
          </p:nvGrpSpPr>
          <p:grpSpPr bwMode="auto">
            <a:xfrm>
              <a:off x="261" y="892"/>
              <a:ext cx="1124" cy="1464"/>
              <a:chOff x="96" y="916"/>
              <a:chExt cx="2208" cy="2876"/>
            </a:xfrm>
          </p:grpSpPr>
          <p:sp>
            <p:nvSpPr>
              <p:cNvPr id="412732" name="Line 60"/>
              <p:cNvSpPr>
                <a:spLocks noChangeShapeType="1"/>
              </p:cNvSpPr>
              <p:nvPr/>
            </p:nvSpPr>
            <p:spPr bwMode="ltGray">
              <a:xfrm flipH="1">
                <a:off x="96" y="1038"/>
                <a:ext cx="2208" cy="0"/>
              </a:xfrm>
              <a:prstGeom prst="line">
                <a:avLst/>
              </a:prstGeom>
              <a:noFill/>
              <a:ln w="9525">
                <a:solidFill>
                  <a:schemeClr val="hlink"/>
                </a:solid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733" name="Line 61"/>
              <p:cNvSpPr>
                <a:spLocks noChangeShapeType="1"/>
              </p:cNvSpPr>
              <p:nvPr/>
            </p:nvSpPr>
            <p:spPr bwMode="ltGray">
              <a:xfrm>
                <a:off x="336" y="920"/>
                <a:ext cx="0" cy="2872"/>
              </a:xfrm>
              <a:prstGeom prst="line">
                <a:avLst/>
              </a:prstGeom>
              <a:noFill/>
              <a:ln w="9525">
                <a:solidFill>
                  <a:schemeClr val="hlink"/>
                </a:solid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734" name="Arc 62"/>
              <p:cNvSpPr>
                <a:spLocks/>
              </p:cNvSpPr>
              <p:nvPr/>
            </p:nvSpPr>
            <p:spPr bwMode="ltGray">
              <a:xfrm flipH="1">
                <a:off x="218" y="916"/>
                <a:ext cx="238" cy="240"/>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grpSp>
      </p:grpSp>
      <p:sp>
        <p:nvSpPr>
          <p:cNvPr id="1027" name="Rectangle 63"/>
          <p:cNvSpPr>
            <a:spLocks noGrp="1" noChangeArrowheads="1"/>
          </p:cNvSpPr>
          <p:nvPr>
            <p:ph type="title"/>
          </p:nvPr>
        </p:nvSpPr>
        <p:spPr bwMode="auto">
          <a:xfrm>
            <a:off x="609600" y="304800"/>
            <a:ext cx="77724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8" name="Rectangle 64" descr="Rectangle: Click to edit Master text styles&#10;Second level&#10;Third level&#10;Fourth level&#10;Fifth level"/>
          <p:cNvSpPr>
            <a:spLocks noGrp="1" noChangeArrowheads="1"/>
          </p:cNvSpPr>
          <p:nvPr>
            <p:ph type="body" idx="1"/>
          </p:nvPr>
        </p:nvSpPr>
        <p:spPr bwMode="auto">
          <a:xfrm>
            <a:off x="838200" y="19050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2737" name="Rectangle 65"/>
          <p:cNvSpPr>
            <a:spLocks noGrp="1" noChangeArrowheads="1"/>
          </p:cNvSpPr>
          <p:nvPr>
            <p:ph type="dt" sz="half" idx="2"/>
          </p:nvPr>
        </p:nvSpPr>
        <p:spPr bwMode="auto">
          <a:xfrm>
            <a:off x="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ClrTx/>
              <a:buSzTx/>
              <a:buFontTx/>
              <a:buNone/>
              <a:defRPr sz="1200">
                <a:latin typeface="Verdana" pitchFamily="34" charset="0"/>
              </a:defRPr>
            </a:lvl1pPr>
          </a:lstStyle>
          <a:p>
            <a:pPr>
              <a:defRPr/>
            </a:pPr>
            <a:r>
              <a:rPr lang="en-US"/>
              <a:t>February 13, 2024</a:t>
            </a:r>
            <a:endParaRPr lang="en-US" dirty="0"/>
          </a:p>
        </p:txBody>
      </p:sp>
      <p:sp>
        <p:nvSpPr>
          <p:cNvPr id="412739" name="Rectangle 67"/>
          <p:cNvSpPr>
            <a:spLocks noGrp="1" noChangeArrowheads="1"/>
          </p:cNvSpPr>
          <p:nvPr>
            <p:ph type="sldNum" sz="quarter" idx="4"/>
          </p:nvPr>
        </p:nvSpPr>
        <p:spPr bwMode="auto">
          <a:xfrm>
            <a:off x="723900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ClrTx/>
              <a:buSzTx/>
              <a:buFontTx/>
              <a:buNone/>
              <a:defRPr sz="1400">
                <a:latin typeface="Verdana" pitchFamily="34" charset="0"/>
              </a:defRPr>
            </a:lvl1pPr>
          </a:lstStyle>
          <a:p>
            <a:pPr>
              <a:defRPr/>
            </a:pPr>
            <a:r>
              <a:rPr lang="en-US" dirty="0"/>
              <a:t>L03-</a:t>
            </a:r>
            <a:fld id="{7D3E83D8-6A0E-4416-8509-48224F3DAD15}" type="slidenum">
              <a:rPr lang="en-US" smtClean="0"/>
              <a:pPr>
                <a:defRPr/>
              </a:pPr>
              <a:t>‹#›</a:t>
            </a:fld>
            <a:endParaRPr lang="en-US" dirty="0"/>
          </a:p>
        </p:txBody>
      </p:sp>
      <p:sp>
        <p:nvSpPr>
          <p:cNvPr id="412741" name="Rectangle 69"/>
          <p:cNvSpPr>
            <a:spLocks noGrp="1" noChangeArrowheads="1"/>
          </p:cNvSpPr>
          <p:nvPr>
            <p:ph type="ftr" sz="quarter" idx="3"/>
          </p:nvPr>
        </p:nvSpPr>
        <p:spPr bwMode="auto">
          <a:xfrm>
            <a:off x="3098799" y="6400800"/>
            <a:ext cx="3302001"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lnSpc>
                <a:spcPct val="100000"/>
              </a:lnSpc>
              <a:spcBef>
                <a:spcPct val="0"/>
              </a:spcBef>
              <a:buClrTx/>
              <a:buSzTx/>
              <a:buFontTx/>
              <a:buNone/>
              <a:defRPr sz="1400">
                <a:latin typeface="Tahoma" charset="0"/>
              </a:defRPr>
            </a:lvl1pPr>
          </a:lstStyle>
          <a:p>
            <a:pPr>
              <a:defRPr/>
            </a:pPr>
            <a:r>
              <a:rPr lang="en-US" dirty="0"/>
              <a:t>6.1920</a:t>
            </a:r>
          </a:p>
        </p:txBody>
      </p:sp>
    </p:spTree>
  </p:cSld>
  <p:clrMap bg1="lt1" tx1="dk1" bg2="lt2" tx2="dk2" accent1="accent1" accent2="accent2" accent3="accent3" accent4="accent4" accent5="accent5" accent6="accent6" hlink="hlink" folHlink="folHlink"/>
  <p:sldLayoutIdLst>
    <p:sldLayoutId id="2147483771" r:id="rId1"/>
    <p:sldLayoutId id="2147483770" r:id="rId2"/>
  </p:sldLayoutIdLst>
  <p:hf hdr="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Verdana" pitchFamily="34" charset="0"/>
        </a:defRPr>
      </a:lvl2pPr>
      <a:lvl3pPr algn="l" rtl="0" eaLnBrk="0" fontAlgn="base" hangingPunct="0">
        <a:spcBef>
          <a:spcPct val="0"/>
        </a:spcBef>
        <a:spcAft>
          <a:spcPct val="0"/>
        </a:spcAft>
        <a:defRPr sz="4400">
          <a:solidFill>
            <a:schemeClr val="tx2"/>
          </a:solidFill>
          <a:latin typeface="Verdana" pitchFamily="34" charset="0"/>
        </a:defRPr>
      </a:lvl3pPr>
      <a:lvl4pPr algn="l" rtl="0" eaLnBrk="0" fontAlgn="base" hangingPunct="0">
        <a:spcBef>
          <a:spcPct val="0"/>
        </a:spcBef>
        <a:spcAft>
          <a:spcPct val="0"/>
        </a:spcAft>
        <a:defRPr sz="4400">
          <a:solidFill>
            <a:schemeClr val="tx2"/>
          </a:solidFill>
          <a:latin typeface="Verdana" pitchFamily="34" charset="0"/>
        </a:defRPr>
      </a:lvl4pPr>
      <a:lvl5pPr algn="l" rtl="0" eaLnBrk="0" fontAlgn="base" hangingPunct="0">
        <a:spcBef>
          <a:spcPct val="0"/>
        </a:spcBef>
        <a:spcAft>
          <a:spcPct val="0"/>
        </a:spcAft>
        <a:defRPr sz="4400">
          <a:solidFill>
            <a:schemeClr val="tx2"/>
          </a:solidFill>
          <a:latin typeface="Verdana" pitchFamily="34" charset="0"/>
        </a:defRPr>
      </a:lvl5pPr>
      <a:lvl6pPr marL="457200" algn="l" rtl="0" fontAlgn="base">
        <a:spcBef>
          <a:spcPct val="0"/>
        </a:spcBef>
        <a:spcAft>
          <a:spcPct val="0"/>
        </a:spcAft>
        <a:defRPr sz="4400">
          <a:solidFill>
            <a:schemeClr val="tx2"/>
          </a:solidFill>
          <a:latin typeface="Verdana" pitchFamily="34" charset="0"/>
        </a:defRPr>
      </a:lvl6pPr>
      <a:lvl7pPr marL="914400" algn="l" rtl="0" fontAlgn="base">
        <a:spcBef>
          <a:spcPct val="0"/>
        </a:spcBef>
        <a:spcAft>
          <a:spcPct val="0"/>
        </a:spcAft>
        <a:defRPr sz="4400">
          <a:solidFill>
            <a:schemeClr val="tx2"/>
          </a:solidFill>
          <a:latin typeface="Verdana" pitchFamily="34" charset="0"/>
        </a:defRPr>
      </a:lvl7pPr>
      <a:lvl8pPr marL="1371600" algn="l" rtl="0" fontAlgn="base">
        <a:spcBef>
          <a:spcPct val="0"/>
        </a:spcBef>
        <a:spcAft>
          <a:spcPct val="0"/>
        </a:spcAft>
        <a:defRPr sz="4400">
          <a:solidFill>
            <a:schemeClr val="tx2"/>
          </a:solidFill>
          <a:latin typeface="Verdana" pitchFamily="34" charset="0"/>
        </a:defRPr>
      </a:lvl8pPr>
      <a:lvl9pPr marL="1828800" algn="l" rtl="0" fontAlgn="base">
        <a:spcBef>
          <a:spcPct val="0"/>
        </a:spcBef>
        <a:spcAft>
          <a:spcPct val="0"/>
        </a:spcAft>
        <a:defRPr sz="4400">
          <a:solidFill>
            <a:schemeClr val="tx2"/>
          </a:solidFill>
          <a:latin typeface="Verdana" pitchFamily="34" charset="0"/>
        </a:defRPr>
      </a:lvl9pPr>
    </p:titleStyle>
    <p:bodyStyle>
      <a:lvl1pPr marL="342900" indent="-342900" algn="l" rtl="0" eaLnBrk="0" fontAlgn="base" hangingPunct="0">
        <a:spcBef>
          <a:spcPct val="20000"/>
        </a:spcBef>
        <a:spcAft>
          <a:spcPct val="0"/>
        </a:spcAft>
        <a:buClr>
          <a:schemeClr val="hlink"/>
        </a:buClr>
        <a:buSzPct val="110000"/>
        <a:buFont typeface="Wingdings" pitchFamily="-96" charset="2"/>
        <a:buBlip>
          <a:blip r:embed="rId4"/>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Wingdings" pitchFamily="-96"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hlink"/>
        </a:buClr>
        <a:buSzPct val="95000"/>
        <a:buFont typeface="Wingdings" pitchFamily="-96" charset="2"/>
        <a:buChar char="w"/>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65000"/>
        <a:buFont typeface="Wingdings" pitchFamily="-96"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itchFamily="-96" charset="2"/>
        <a:buChar char="n"/>
        <a:defRPr sz="2000">
          <a:solidFill>
            <a:schemeClr val="tx1"/>
          </a:solidFill>
          <a:latin typeface="+mn-lt"/>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descr="Rectangle: Click to edit Master text styles&#10;Second level&#10;Third level&#10;Fourth level&#10;Fifth level"/>
          <p:cNvSpPr>
            <a:spLocks noGrp="1" noChangeArrowheads="1"/>
          </p:cNvSpPr>
          <p:nvPr>
            <p:ph type="subTitle" idx="1"/>
          </p:nvPr>
        </p:nvSpPr>
        <p:spPr>
          <a:xfrm>
            <a:off x="809624" y="1470025"/>
            <a:ext cx="8032225" cy="4651375"/>
          </a:xfrm>
        </p:spPr>
        <p:txBody>
          <a:bodyPr/>
          <a:lstStyle/>
          <a:p>
            <a:pPr lvl="0" eaLnBrk="1" hangingPunct="1">
              <a:lnSpc>
                <a:spcPct val="80000"/>
              </a:lnSpc>
              <a:buClr>
                <a:srgbClr val="6F89F7"/>
              </a:buClr>
            </a:pPr>
            <a:r>
              <a:rPr lang="en-US" sz="2400" dirty="0">
                <a:solidFill>
                  <a:srgbClr val="660066"/>
                </a:solidFill>
              </a:rPr>
              <a:t>Constructive Computer Architecture:</a:t>
            </a:r>
          </a:p>
          <a:p>
            <a:pPr eaLnBrk="1" hangingPunct="1">
              <a:lnSpc>
                <a:spcPct val="90000"/>
              </a:lnSpc>
            </a:pPr>
            <a:r>
              <a:rPr lang="en-US" sz="4000" dirty="0">
                <a:solidFill>
                  <a:schemeClr val="tx2"/>
                </a:solidFill>
              </a:rPr>
              <a:t>Multirule systems and Concurrent Execution of Rules</a:t>
            </a:r>
          </a:p>
          <a:p>
            <a:pPr eaLnBrk="1" hangingPunct="1">
              <a:lnSpc>
                <a:spcPct val="80000"/>
              </a:lnSpc>
              <a:buFont typeface="Wingdings" pitchFamily="-96" charset="2"/>
              <a:buNone/>
            </a:pPr>
            <a:endParaRPr lang="en-US" sz="1800" dirty="0"/>
          </a:p>
          <a:p>
            <a:pPr eaLnBrk="1" hangingPunct="1">
              <a:lnSpc>
                <a:spcPct val="80000"/>
              </a:lnSpc>
            </a:pPr>
            <a:endParaRPr lang="en-US" sz="2400" dirty="0"/>
          </a:p>
          <a:p>
            <a:pPr eaLnBrk="1" hangingPunct="1">
              <a:lnSpc>
                <a:spcPct val="80000"/>
              </a:lnSpc>
            </a:pPr>
            <a:endParaRPr lang="en-US" sz="2400" dirty="0"/>
          </a:p>
          <a:p>
            <a:pPr eaLnBrk="1" hangingPunct="1">
              <a:lnSpc>
                <a:spcPct val="80000"/>
              </a:lnSpc>
            </a:pPr>
            <a:endParaRPr lang="en-US" sz="2400" dirty="0"/>
          </a:p>
          <a:p>
            <a:pPr eaLnBrk="1" hangingPunct="1">
              <a:lnSpc>
                <a:spcPct val="80000"/>
              </a:lnSpc>
            </a:pPr>
            <a:r>
              <a:rPr lang="en-US" sz="2400" dirty="0"/>
              <a:t>Prepared by Arvind</a:t>
            </a:r>
            <a:endParaRPr lang="en-US" sz="2400" dirty="0">
              <a:ea typeface="Verdana"/>
            </a:endParaRPr>
          </a:p>
          <a:p>
            <a:pPr>
              <a:lnSpc>
                <a:spcPct val="80000"/>
              </a:lnSpc>
            </a:pPr>
            <a:r>
              <a:rPr lang="en-US" sz="2400" dirty="0"/>
              <a:t>Electrical Engineering and Computer Science </a:t>
            </a:r>
            <a:endParaRPr lang="en-US" sz="2400" dirty="0">
              <a:ea typeface="Verdana"/>
            </a:endParaRPr>
          </a:p>
          <a:p>
            <a:pPr eaLnBrk="1" hangingPunct="1">
              <a:lnSpc>
                <a:spcPct val="80000"/>
              </a:lnSpc>
            </a:pPr>
            <a:r>
              <a:rPr lang="en-US" sz="2400" dirty="0"/>
              <a:t>Massachusetts Institute of Technology</a:t>
            </a:r>
          </a:p>
        </p:txBody>
      </p:sp>
      <p:sp>
        <p:nvSpPr>
          <p:cNvPr id="6" name="Footer Placeholder 5">
            <a:extLst>
              <a:ext uri="{FF2B5EF4-FFF2-40B4-BE49-F238E27FC236}">
                <a16:creationId xmlns:a16="http://schemas.microsoft.com/office/drawing/2014/main" id="{716808D6-4587-35CD-0401-B94072F4D75D}"/>
              </a:ext>
            </a:extLst>
          </p:cNvPr>
          <p:cNvSpPr>
            <a:spLocks noGrp="1"/>
          </p:cNvSpPr>
          <p:nvPr>
            <p:ph type="ftr" sz="quarter" idx="12"/>
          </p:nvPr>
        </p:nvSpPr>
        <p:spPr/>
        <p:txBody>
          <a:bodyPr/>
          <a:lstStyle/>
          <a:p>
            <a:pPr>
              <a:defRPr/>
            </a:pPr>
            <a:r>
              <a:rPr lang="en-US"/>
              <a:t>6.1920</a:t>
            </a:r>
            <a:endParaRPr lang="en-US" dirty="0"/>
          </a:p>
        </p:txBody>
      </p:sp>
      <p:sp>
        <p:nvSpPr>
          <p:cNvPr id="2" name="Date Placeholder 1">
            <a:extLst>
              <a:ext uri="{FF2B5EF4-FFF2-40B4-BE49-F238E27FC236}">
                <a16:creationId xmlns:a16="http://schemas.microsoft.com/office/drawing/2014/main" id="{0D24B9DB-FE96-8C9E-B8E3-6488E434BC15}"/>
              </a:ext>
            </a:extLst>
          </p:cNvPr>
          <p:cNvSpPr>
            <a:spLocks noGrp="1"/>
          </p:cNvSpPr>
          <p:nvPr>
            <p:ph type="dt" sz="quarter" idx="10"/>
          </p:nvPr>
        </p:nvSpPr>
        <p:spPr/>
        <p:txBody>
          <a:bodyPr/>
          <a:lstStyle/>
          <a:p>
            <a:pPr>
              <a:defRPr/>
            </a:pPr>
            <a:r>
              <a:rPr lang="en-US"/>
              <a:t>February 13, 2024</a:t>
            </a:r>
            <a:endParaRPr lang="en-US" dirty="0"/>
          </a:p>
        </p:txBody>
      </p:sp>
      <p:sp>
        <p:nvSpPr>
          <p:cNvPr id="5" name="Slide Number Placeholder 4">
            <a:extLst>
              <a:ext uri="{FF2B5EF4-FFF2-40B4-BE49-F238E27FC236}">
                <a16:creationId xmlns:a16="http://schemas.microsoft.com/office/drawing/2014/main" id="{729A02D7-7554-5B82-08EC-AB6E5DBE241F}"/>
              </a:ext>
            </a:extLst>
          </p:cNvPr>
          <p:cNvSpPr>
            <a:spLocks noGrp="1"/>
          </p:cNvSpPr>
          <p:nvPr>
            <p:ph type="sldNum" sz="quarter" idx="11"/>
          </p:nvPr>
        </p:nvSpPr>
        <p:spPr/>
        <p:txBody>
          <a:bodyPr/>
          <a:lstStyle/>
          <a:p>
            <a:pPr>
              <a:defRPr/>
            </a:pPr>
            <a:r>
              <a:rPr lang="en-US"/>
              <a:t>L03-</a:t>
            </a:r>
            <a:fld id="{2DBA8F0E-D6DA-4224-82EA-C9BF982C3C97}" type="slidenum">
              <a:rPr lang="en-US" smtClean="0"/>
              <a:pPr>
                <a:defRPr/>
              </a:pPr>
              <a:t>1</a:t>
            </a:fld>
            <a:endParaRPr lang="en-US" dirty="0"/>
          </a:p>
        </p:txBody>
      </p:sp>
    </p:spTree>
    <p:extLst>
      <p:ext uri="{BB962C8B-B14F-4D97-AF65-F5344CB8AC3E}">
        <p14:creationId xmlns:p14="http://schemas.microsoft.com/office/powerpoint/2010/main" val="27649901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688" y="304800"/>
            <a:ext cx="7772400" cy="1143000"/>
          </a:xfrm>
        </p:spPr>
        <p:txBody>
          <a:bodyPr anchor="b"/>
          <a:lstStyle/>
          <a:p>
            <a:r>
              <a:rPr lang="en-US" sz="4400" dirty="0"/>
              <a:t>BRAM Interface – 2 port</a:t>
            </a:r>
          </a:p>
        </p:txBody>
      </p:sp>
      <p:sp>
        <p:nvSpPr>
          <p:cNvPr id="51" name="Text Box 3"/>
          <p:cNvSpPr txBox="1">
            <a:spLocks noChangeArrowheads="1"/>
          </p:cNvSpPr>
          <p:nvPr/>
        </p:nvSpPr>
        <p:spPr bwMode="auto">
          <a:xfrm>
            <a:off x="2108127" y="4255224"/>
            <a:ext cx="4275529" cy="1631216"/>
          </a:xfrm>
          <a:prstGeom prst="rect">
            <a:avLst/>
          </a:prstGeom>
          <a:noFill/>
          <a:ln w="9525">
            <a:solidFill>
              <a:srgbClr val="FF0000"/>
            </a:solidFill>
            <a:miter lim="800000"/>
            <a:headEnd/>
            <a:tailEnd/>
          </a:ln>
        </p:spPr>
        <p:txBody>
          <a:bodyPr wrap="none">
            <a:spAutoFit/>
          </a:bodyPr>
          <a:lstStyle/>
          <a:p>
            <a:pPr>
              <a:lnSpc>
                <a:spcPct val="100000"/>
              </a:lnSpc>
              <a:spcBef>
                <a:spcPct val="0"/>
              </a:spcBef>
              <a:buClrTx/>
              <a:buSzTx/>
              <a:buFontTx/>
              <a:buNone/>
            </a:pPr>
            <a:r>
              <a:rPr lang="en-US" sz="2000" b="1" dirty="0">
                <a:latin typeface="Consolas" panose="020B0609020204030204" pitchFamily="49" charset="0"/>
                <a:cs typeface="Courier New" pitchFamily="49" charset="0"/>
              </a:rPr>
              <a:t>interface</a:t>
            </a:r>
            <a:r>
              <a:rPr lang="en-US" sz="2000" dirty="0">
                <a:latin typeface="Consolas" panose="020B0609020204030204" pitchFamily="49" charset="0"/>
                <a:cs typeface="Courier New" pitchFamily="49" charset="0"/>
              </a:rPr>
              <a:t> BRAM2Port</a:t>
            </a:r>
            <a:r>
              <a:rPr lang="en-US" sz="2000" b="0" dirty="0">
                <a:latin typeface="Consolas" panose="020B0609020204030204" pitchFamily="49" charset="0"/>
                <a:cs typeface="Courier New" pitchFamily="49" charset="0"/>
              </a:rPr>
              <a:t>;</a:t>
            </a:r>
            <a:endParaRPr lang="en-US" sz="2000" b="0" dirty="0">
              <a:latin typeface="Consolas" panose="020B0609020204030204" pitchFamily="49" charset="0"/>
              <a:cs typeface="Times New Roman" pitchFamily="-96" charset="0"/>
            </a:endParaRPr>
          </a:p>
          <a:p>
            <a:r>
              <a:rPr lang="en-US" sz="2000" b="1" dirty="0">
                <a:latin typeface="Consolas" panose="020B0609020204030204" pitchFamily="49" charset="0"/>
                <a:cs typeface="Courier New" pitchFamily="49" charset="0"/>
              </a:rPr>
              <a:t>   interface  PORTIFC </a:t>
            </a:r>
            <a:r>
              <a:rPr lang="en-US" sz="2000" dirty="0" err="1">
                <a:latin typeface="Consolas" panose="020B0609020204030204" pitchFamily="49" charset="0"/>
                <a:cs typeface="Courier New" pitchFamily="49" charset="0"/>
              </a:rPr>
              <a:t>portA</a:t>
            </a:r>
            <a:r>
              <a:rPr lang="en-US" sz="2000" dirty="0">
                <a:latin typeface="Consolas" panose="020B0609020204030204" pitchFamily="49" charset="0"/>
                <a:cs typeface="Courier New" pitchFamily="49" charset="0"/>
              </a:rPr>
              <a:t>;</a:t>
            </a:r>
          </a:p>
          <a:p>
            <a:r>
              <a:rPr lang="en-US" b="1" dirty="0">
                <a:latin typeface="Consolas" panose="020B0609020204030204" pitchFamily="49" charset="0"/>
                <a:cs typeface="Courier New" pitchFamily="49" charset="0"/>
              </a:rPr>
              <a:t>   interface  PORTIFC </a:t>
            </a:r>
            <a:r>
              <a:rPr lang="en-US" dirty="0" err="1">
                <a:latin typeface="Consolas" panose="020B0609020204030204" pitchFamily="49" charset="0"/>
                <a:cs typeface="Courier New" pitchFamily="49" charset="0"/>
              </a:rPr>
              <a:t>portB</a:t>
            </a:r>
            <a:r>
              <a:rPr lang="en-US" dirty="0">
                <a:latin typeface="Consolas" panose="020B0609020204030204" pitchFamily="49" charset="0"/>
                <a:cs typeface="Courier New" pitchFamily="49" charset="0"/>
              </a:rPr>
              <a:t>;</a:t>
            </a:r>
            <a:endParaRPr lang="en-US" sz="2000" dirty="0">
              <a:latin typeface="Consolas" panose="020B0609020204030204" pitchFamily="49" charset="0"/>
              <a:cs typeface="Courier New" pitchFamily="49" charset="0"/>
            </a:endParaRPr>
          </a:p>
          <a:p>
            <a:r>
              <a:rPr lang="en-US" sz="2000" b="1" dirty="0" err="1">
                <a:latin typeface="Consolas" panose="020B0609020204030204" pitchFamily="49" charset="0"/>
                <a:cs typeface="Courier New" pitchFamily="49" charset="0"/>
              </a:rPr>
              <a:t>endinterface</a:t>
            </a:r>
            <a:endParaRPr lang="en-US" sz="2000" b="1" dirty="0">
              <a:latin typeface="Consolas" panose="020B0609020204030204" pitchFamily="49" charset="0"/>
              <a:cs typeface="Courier New" pitchFamily="49" charset="0"/>
            </a:endParaRPr>
          </a:p>
          <a:p>
            <a:endParaRPr lang="en-US" sz="2000" b="1" dirty="0">
              <a:latin typeface="Consolas" panose="020B0609020204030204" pitchFamily="49" charset="0"/>
              <a:cs typeface="Courier New" pitchFamily="49" charset="0"/>
            </a:endParaRPr>
          </a:p>
        </p:txBody>
      </p:sp>
      <p:sp>
        <p:nvSpPr>
          <p:cNvPr id="9" name="Text Box 32"/>
          <p:cNvSpPr txBox="1">
            <a:spLocks noChangeArrowheads="1"/>
          </p:cNvSpPr>
          <p:nvPr/>
        </p:nvSpPr>
        <p:spPr bwMode="auto">
          <a:xfrm>
            <a:off x="-1233881" y="2280254"/>
            <a:ext cx="1149592" cy="36933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00000"/>
              </a:lnSpc>
              <a:spcBef>
                <a:spcPct val="0"/>
              </a:spcBef>
              <a:buClrTx/>
              <a:buSzTx/>
              <a:buNone/>
            </a:pPr>
            <a:r>
              <a:rPr lang="en-US" sz="1800" dirty="0">
                <a:latin typeface="+mn-lt"/>
                <a:cs typeface="Arial" charset="0"/>
              </a:rPr>
              <a:t>BRAM</a:t>
            </a:r>
          </a:p>
        </p:txBody>
      </p:sp>
      <p:sp>
        <p:nvSpPr>
          <p:cNvPr id="22" name="Rectangle 8">
            <a:extLst>
              <a:ext uri="{FF2B5EF4-FFF2-40B4-BE49-F238E27FC236}">
                <a16:creationId xmlns:a16="http://schemas.microsoft.com/office/drawing/2014/main" id="{813E11FB-EB1F-77EE-EE5A-BE352CC33063}"/>
              </a:ext>
            </a:extLst>
          </p:cNvPr>
          <p:cNvSpPr>
            <a:spLocks noChangeArrowheads="1"/>
          </p:cNvSpPr>
          <p:nvPr/>
        </p:nvSpPr>
        <p:spPr bwMode="auto">
          <a:xfrm>
            <a:off x="2388154" y="1713637"/>
            <a:ext cx="3200257" cy="2192928"/>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None/>
            </a:pPr>
            <a:endParaRPr lang="en-US">
              <a:latin typeface="+mn-lt"/>
            </a:endParaRPr>
          </a:p>
        </p:txBody>
      </p:sp>
      <p:sp>
        <p:nvSpPr>
          <p:cNvPr id="26" name="Rectangle 9">
            <a:extLst>
              <a:ext uri="{FF2B5EF4-FFF2-40B4-BE49-F238E27FC236}">
                <a16:creationId xmlns:a16="http://schemas.microsoft.com/office/drawing/2014/main" id="{F107DCAE-D572-6C9A-4045-3DA87CEC816B}"/>
              </a:ext>
            </a:extLst>
          </p:cNvPr>
          <p:cNvSpPr>
            <a:spLocks noChangeArrowheads="1"/>
          </p:cNvSpPr>
          <p:nvPr/>
        </p:nvSpPr>
        <p:spPr bwMode="auto">
          <a:xfrm rot="16200000">
            <a:off x="1618208" y="2516704"/>
            <a:ext cx="2159807" cy="619914"/>
          </a:xfrm>
          <a:prstGeom prst="rect">
            <a:avLst/>
          </a:prstGeom>
          <a:solidFill>
            <a:schemeClr val="accent5">
              <a:lumMod val="90000"/>
            </a:schemeClr>
          </a:solidFill>
          <a:ln w="9525">
            <a:solidFill>
              <a:srgbClr val="FF0000"/>
            </a:solidFill>
            <a:prstDash val="dash"/>
            <a:miter lim="800000"/>
            <a:headEnd/>
            <a:tailEnd/>
          </a:ln>
          <a:effectLst/>
        </p:spPr>
        <p:txBody>
          <a:bodyPr wrap="none" anchor="b"/>
          <a:lstStyle/>
          <a:p>
            <a:pPr>
              <a:buNone/>
            </a:pPr>
            <a:r>
              <a:rPr lang="en-US" dirty="0">
                <a:latin typeface="+mn-lt"/>
              </a:rPr>
              <a:t>        </a:t>
            </a:r>
            <a:r>
              <a:rPr lang="en-US" dirty="0" err="1">
                <a:latin typeface="+mn-lt"/>
              </a:rPr>
              <a:t>portA</a:t>
            </a:r>
            <a:endParaRPr lang="en-US" dirty="0">
              <a:latin typeface="+mn-lt"/>
            </a:endParaRPr>
          </a:p>
        </p:txBody>
      </p:sp>
      <p:sp>
        <p:nvSpPr>
          <p:cNvPr id="27" name="Text Box 32">
            <a:extLst>
              <a:ext uri="{FF2B5EF4-FFF2-40B4-BE49-F238E27FC236}">
                <a16:creationId xmlns:a16="http://schemas.microsoft.com/office/drawing/2014/main" id="{E7129F48-13C7-802B-536A-2DC5C1D93788}"/>
              </a:ext>
            </a:extLst>
          </p:cNvPr>
          <p:cNvSpPr txBox="1">
            <a:spLocks noChangeArrowheads="1"/>
          </p:cNvSpPr>
          <p:nvPr/>
        </p:nvSpPr>
        <p:spPr bwMode="auto">
          <a:xfrm>
            <a:off x="3506886" y="2658555"/>
            <a:ext cx="1149592" cy="36933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00000"/>
              </a:lnSpc>
              <a:spcBef>
                <a:spcPct val="0"/>
              </a:spcBef>
              <a:buClrTx/>
              <a:buSzTx/>
              <a:buNone/>
            </a:pPr>
            <a:r>
              <a:rPr lang="en-US" sz="1800" dirty="0">
                <a:latin typeface="+mn-lt"/>
                <a:cs typeface="Arial" charset="0"/>
              </a:rPr>
              <a:t>BRAM</a:t>
            </a:r>
          </a:p>
        </p:txBody>
      </p:sp>
      <p:sp>
        <p:nvSpPr>
          <p:cNvPr id="28" name="Text Box 29">
            <a:extLst>
              <a:ext uri="{FF2B5EF4-FFF2-40B4-BE49-F238E27FC236}">
                <a16:creationId xmlns:a16="http://schemas.microsoft.com/office/drawing/2014/main" id="{7D57E645-7627-171F-2E73-8D91226BE481}"/>
              </a:ext>
            </a:extLst>
          </p:cNvPr>
          <p:cNvSpPr txBox="1">
            <a:spLocks noChangeArrowheads="1"/>
          </p:cNvSpPr>
          <p:nvPr/>
        </p:nvSpPr>
        <p:spPr bwMode="auto">
          <a:xfrm rot="16200000">
            <a:off x="2019841" y="3142455"/>
            <a:ext cx="1041118" cy="307777"/>
          </a:xfrm>
          <a:prstGeom prst="rect">
            <a:avLst/>
          </a:prstGeom>
          <a:solidFill>
            <a:schemeClr val="accent5">
              <a:lumMod val="75000"/>
            </a:schemeClr>
          </a:solidFill>
          <a:ln w="9525">
            <a:solidFill>
              <a:schemeClr val="tx1"/>
            </a:solidFill>
            <a:miter lim="800000"/>
            <a:headEnd/>
            <a:tailEnd/>
          </a:ln>
          <a:effectLst/>
        </p:spPr>
        <p:txBody>
          <a:bodyPr wrap="none">
            <a:spAutoFit/>
          </a:bodyPr>
          <a:lstStyle/>
          <a:p>
            <a:pPr algn="ctr">
              <a:lnSpc>
                <a:spcPct val="100000"/>
              </a:lnSpc>
              <a:spcBef>
                <a:spcPct val="0"/>
              </a:spcBef>
              <a:buClrTx/>
              <a:buSzTx/>
              <a:buNone/>
            </a:pPr>
            <a:r>
              <a:rPr lang="en-US" sz="1400" dirty="0">
                <a:latin typeface="+mn-lt"/>
                <a:cs typeface="Arial" charset="0"/>
              </a:rPr>
              <a:t>Response</a:t>
            </a:r>
          </a:p>
        </p:txBody>
      </p:sp>
      <p:sp>
        <p:nvSpPr>
          <p:cNvPr id="29" name="Text Box 29">
            <a:extLst>
              <a:ext uri="{FF2B5EF4-FFF2-40B4-BE49-F238E27FC236}">
                <a16:creationId xmlns:a16="http://schemas.microsoft.com/office/drawing/2014/main" id="{5D5BA8EB-47BD-3CF3-F7FB-AEEC772A257F}"/>
              </a:ext>
            </a:extLst>
          </p:cNvPr>
          <p:cNvSpPr txBox="1">
            <a:spLocks noChangeArrowheads="1"/>
          </p:cNvSpPr>
          <p:nvPr/>
        </p:nvSpPr>
        <p:spPr bwMode="auto">
          <a:xfrm rot="16200000">
            <a:off x="2080202" y="2097408"/>
            <a:ext cx="909673" cy="307777"/>
          </a:xfrm>
          <a:prstGeom prst="rect">
            <a:avLst/>
          </a:prstGeom>
          <a:solidFill>
            <a:schemeClr val="accent5">
              <a:lumMod val="75000"/>
            </a:schemeClr>
          </a:solidFill>
          <a:ln w="9525">
            <a:solidFill>
              <a:schemeClr val="tx1"/>
            </a:solidFill>
            <a:miter lim="800000"/>
            <a:headEnd/>
            <a:tailEnd/>
          </a:ln>
          <a:effectLst/>
        </p:spPr>
        <p:txBody>
          <a:bodyPr wrap="none">
            <a:spAutoFit/>
          </a:bodyPr>
          <a:lstStyle/>
          <a:p>
            <a:pPr algn="ctr">
              <a:lnSpc>
                <a:spcPct val="100000"/>
              </a:lnSpc>
              <a:spcBef>
                <a:spcPct val="0"/>
              </a:spcBef>
              <a:buClrTx/>
              <a:buSzTx/>
              <a:buNone/>
            </a:pPr>
            <a:r>
              <a:rPr lang="en-US" sz="1400" dirty="0">
                <a:latin typeface="+mn-lt"/>
                <a:cs typeface="Arial" charset="0"/>
              </a:rPr>
              <a:t>Request</a:t>
            </a:r>
          </a:p>
        </p:txBody>
      </p:sp>
      <p:sp>
        <p:nvSpPr>
          <p:cNvPr id="30" name="Rectangle 9">
            <a:extLst>
              <a:ext uri="{FF2B5EF4-FFF2-40B4-BE49-F238E27FC236}">
                <a16:creationId xmlns:a16="http://schemas.microsoft.com/office/drawing/2014/main" id="{376B8E67-2D19-FDFA-9EA2-3DFC5D567DCE}"/>
              </a:ext>
            </a:extLst>
          </p:cNvPr>
          <p:cNvSpPr>
            <a:spLocks noChangeArrowheads="1"/>
          </p:cNvSpPr>
          <p:nvPr/>
        </p:nvSpPr>
        <p:spPr bwMode="auto">
          <a:xfrm rot="5400000">
            <a:off x="4185451" y="2503607"/>
            <a:ext cx="2192929" cy="612989"/>
          </a:xfrm>
          <a:prstGeom prst="rect">
            <a:avLst/>
          </a:prstGeom>
          <a:solidFill>
            <a:schemeClr val="accent5">
              <a:lumMod val="90000"/>
            </a:schemeClr>
          </a:solidFill>
          <a:ln w="9525">
            <a:solidFill>
              <a:srgbClr val="FF0000"/>
            </a:solidFill>
            <a:prstDash val="dash"/>
            <a:miter lim="800000"/>
            <a:headEnd/>
            <a:tailEnd/>
          </a:ln>
          <a:effectLst/>
        </p:spPr>
        <p:txBody>
          <a:bodyPr wrap="none" anchor="b"/>
          <a:lstStyle/>
          <a:p>
            <a:pPr>
              <a:buNone/>
            </a:pPr>
            <a:r>
              <a:rPr lang="en-US" dirty="0">
                <a:latin typeface="+mn-lt"/>
              </a:rPr>
              <a:t>        </a:t>
            </a:r>
            <a:r>
              <a:rPr lang="en-US" dirty="0" err="1">
                <a:latin typeface="+mn-lt"/>
              </a:rPr>
              <a:t>portA</a:t>
            </a:r>
            <a:endParaRPr lang="en-US" dirty="0">
              <a:latin typeface="+mn-lt"/>
            </a:endParaRPr>
          </a:p>
        </p:txBody>
      </p:sp>
      <p:sp>
        <p:nvSpPr>
          <p:cNvPr id="31" name="Text Box 29">
            <a:extLst>
              <a:ext uri="{FF2B5EF4-FFF2-40B4-BE49-F238E27FC236}">
                <a16:creationId xmlns:a16="http://schemas.microsoft.com/office/drawing/2014/main" id="{0B6D3B5A-4A11-CCF4-28A6-4CE80A28818B}"/>
              </a:ext>
            </a:extLst>
          </p:cNvPr>
          <p:cNvSpPr txBox="1">
            <a:spLocks noChangeArrowheads="1"/>
          </p:cNvSpPr>
          <p:nvPr/>
        </p:nvSpPr>
        <p:spPr bwMode="auto">
          <a:xfrm rot="5400000">
            <a:off x="4907698" y="3196767"/>
            <a:ext cx="1057086" cy="307777"/>
          </a:xfrm>
          <a:prstGeom prst="rect">
            <a:avLst/>
          </a:prstGeom>
          <a:solidFill>
            <a:schemeClr val="accent5">
              <a:lumMod val="75000"/>
            </a:schemeClr>
          </a:solidFill>
          <a:ln w="9525">
            <a:solidFill>
              <a:schemeClr val="tx1"/>
            </a:solidFill>
            <a:miter lim="800000"/>
            <a:headEnd/>
            <a:tailEnd/>
          </a:ln>
          <a:effectLst/>
        </p:spPr>
        <p:txBody>
          <a:bodyPr wrap="square">
            <a:spAutoFit/>
          </a:bodyPr>
          <a:lstStyle/>
          <a:p>
            <a:pPr algn="ctr">
              <a:lnSpc>
                <a:spcPct val="100000"/>
              </a:lnSpc>
              <a:spcBef>
                <a:spcPct val="0"/>
              </a:spcBef>
              <a:buClrTx/>
              <a:buSzTx/>
              <a:buNone/>
            </a:pPr>
            <a:r>
              <a:rPr lang="en-US" sz="1400" dirty="0">
                <a:latin typeface="+mn-lt"/>
                <a:cs typeface="Arial" charset="0"/>
              </a:rPr>
              <a:t>Response</a:t>
            </a:r>
          </a:p>
        </p:txBody>
      </p:sp>
      <p:sp>
        <p:nvSpPr>
          <p:cNvPr id="32" name="Text Box 29">
            <a:extLst>
              <a:ext uri="{FF2B5EF4-FFF2-40B4-BE49-F238E27FC236}">
                <a16:creationId xmlns:a16="http://schemas.microsoft.com/office/drawing/2014/main" id="{5F786F1F-D6D1-33B0-975F-70AE5DDBCDCA}"/>
              </a:ext>
            </a:extLst>
          </p:cNvPr>
          <p:cNvSpPr txBox="1">
            <a:spLocks noChangeArrowheads="1"/>
          </p:cNvSpPr>
          <p:nvPr/>
        </p:nvSpPr>
        <p:spPr bwMode="auto">
          <a:xfrm rot="5400000">
            <a:off x="4969127" y="2084612"/>
            <a:ext cx="923623" cy="307777"/>
          </a:xfrm>
          <a:prstGeom prst="rect">
            <a:avLst/>
          </a:prstGeom>
          <a:solidFill>
            <a:schemeClr val="accent5">
              <a:lumMod val="75000"/>
            </a:schemeClr>
          </a:solidFill>
          <a:ln w="9525">
            <a:solidFill>
              <a:schemeClr val="tx1"/>
            </a:solidFill>
            <a:miter lim="800000"/>
            <a:headEnd/>
            <a:tailEnd/>
          </a:ln>
          <a:effectLst/>
        </p:spPr>
        <p:txBody>
          <a:bodyPr wrap="square">
            <a:spAutoFit/>
          </a:bodyPr>
          <a:lstStyle/>
          <a:p>
            <a:pPr algn="ctr">
              <a:lnSpc>
                <a:spcPct val="100000"/>
              </a:lnSpc>
              <a:spcBef>
                <a:spcPct val="0"/>
              </a:spcBef>
              <a:buClrTx/>
              <a:buSzTx/>
              <a:buNone/>
            </a:pPr>
            <a:r>
              <a:rPr lang="en-US" sz="1400" dirty="0">
                <a:latin typeface="+mn-lt"/>
                <a:cs typeface="Arial" charset="0"/>
              </a:rPr>
              <a:t>Request</a:t>
            </a:r>
          </a:p>
        </p:txBody>
      </p:sp>
      <p:sp>
        <p:nvSpPr>
          <p:cNvPr id="35" name="Footer Placeholder 34">
            <a:extLst>
              <a:ext uri="{FF2B5EF4-FFF2-40B4-BE49-F238E27FC236}">
                <a16:creationId xmlns:a16="http://schemas.microsoft.com/office/drawing/2014/main" id="{CB65E364-0A00-EF6B-B71F-D23C7A213441}"/>
              </a:ext>
            </a:extLst>
          </p:cNvPr>
          <p:cNvSpPr>
            <a:spLocks noGrp="1"/>
          </p:cNvSpPr>
          <p:nvPr>
            <p:ph type="ftr" sz="quarter" idx="12"/>
          </p:nvPr>
        </p:nvSpPr>
        <p:spPr/>
        <p:txBody>
          <a:bodyPr/>
          <a:lstStyle/>
          <a:p>
            <a:pPr>
              <a:defRPr/>
            </a:pPr>
            <a:r>
              <a:rPr lang="en-US"/>
              <a:t>6.1920</a:t>
            </a:r>
            <a:endParaRPr lang="en-US" dirty="0"/>
          </a:p>
        </p:txBody>
      </p:sp>
      <p:sp>
        <p:nvSpPr>
          <p:cNvPr id="3" name="Date Placeholder 2">
            <a:extLst>
              <a:ext uri="{FF2B5EF4-FFF2-40B4-BE49-F238E27FC236}">
                <a16:creationId xmlns:a16="http://schemas.microsoft.com/office/drawing/2014/main" id="{78ACDD19-85D5-9CBE-52F1-1FA99DA7B0D5}"/>
              </a:ext>
            </a:extLst>
          </p:cNvPr>
          <p:cNvSpPr>
            <a:spLocks noGrp="1"/>
          </p:cNvSpPr>
          <p:nvPr>
            <p:ph type="dt" sz="half" idx="10"/>
          </p:nvPr>
        </p:nvSpPr>
        <p:spPr/>
        <p:txBody>
          <a:bodyPr/>
          <a:lstStyle/>
          <a:p>
            <a:pPr>
              <a:defRPr/>
            </a:pPr>
            <a:r>
              <a:rPr lang="en-US"/>
              <a:t>February 13, 2024</a:t>
            </a:r>
            <a:endParaRPr lang="en-US" dirty="0"/>
          </a:p>
        </p:txBody>
      </p:sp>
      <p:sp>
        <p:nvSpPr>
          <p:cNvPr id="5" name="Slide Number Placeholder 4">
            <a:extLst>
              <a:ext uri="{FF2B5EF4-FFF2-40B4-BE49-F238E27FC236}">
                <a16:creationId xmlns:a16="http://schemas.microsoft.com/office/drawing/2014/main" id="{EB639676-A497-5710-E8D3-39A1E92B819D}"/>
              </a:ext>
            </a:extLst>
          </p:cNvPr>
          <p:cNvSpPr>
            <a:spLocks noGrp="1"/>
          </p:cNvSpPr>
          <p:nvPr>
            <p:ph type="sldNum" sz="quarter" idx="11"/>
          </p:nvPr>
        </p:nvSpPr>
        <p:spPr/>
        <p:txBody>
          <a:bodyPr/>
          <a:lstStyle/>
          <a:p>
            <a:pPr>
              <a:defRPr/>
            </a:pPr>
            <a:r>
              <a:rPr lang="en-US"/>
              <a:t>L03-</a:t>
            </a:r>
            <a:fld id="{4F9502F6-954B-46E9-AC05-33DEDF4CA0BF}" type="slidenum">
              <a:rPr lang="en-US" smtClean="0"/>
              <a:pPr>
                <a:defRPr/>
              </a:pPr>
              <a:t>10</a:t>
            </a:fld>
            <a:endParaRPr lang="en-US" dirty="0"/>
          </a:p>
        </p:txBody>
      </p:sp>
    </p:spTree>
    <p:extLst>
      <p:ext uri="{BB962C8B-B14F-4D97-AF65-F5344CB8AC3E}">
        <p14:creationId xmlns:p14="http://schemas.microsoft.com/office/powerpoint/2010/main" val="1441392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1311-11E3-675A-B2F9-263B4EA78830}"/>
              </a:ext>
            </a:extLst>
          </p:cNvPr>
          <p:cNvSpPr>
            <a:spLocks noGrp="1"/>
          </p:cNvSpPr>
          <p:nvPr>
            <p:ph type="title"/>
          </p:nvPr>
        </p:nvSpPr>
        <p:spPr/>
        <p:txBody>
          <a:bodyPr/>
          <a:lstStyle/>
          <a:p>
            <a:r>
              <a:rPr lang="en-US" dirty="0"/>
              <a:t>BRAM: read/write request</a:t>
            </a:r>
          </a:p>
        </p:txBody>
      </p:sp>
      <p:sp>
        <p:nvSpPr>
          <p:cNvPr id="3" name="Content Placeholder 2">
            <a:extLst>
              <a:ext uri="{FF2B5EF4-FFF2-40B4-BE49-F238E27FC236}">
                <a16:creationId xmlns:a16="http://schemas.microsoft.com/office/drawing/2014/main" id="{24284E0C-7B2C-8D73-05C5-741D002B0863}"/>
              </a:ext>
            </a:extLst>
          </p:cNvPr>
          <p:cNvSpPr>
            <a:spLocks noGrp="1"/>
          </p:cNvSpPr>
          <p:nvPr>
            <p:ph idx="1"/>
          </p:nvPr>
        </p:nvSpPr>
        <p:spPr>
          <a:xfrm>
            <a:off x="609600" y="1512213"/>
            <a:ext cx="9309652" cy="4114800"/>
          </a:xfrm>
        </p:spPr>
        <p:txBody>
          <a:bodyPr/>
          <a:lstStyle/>
          <a:p>
            <a:r>
              <a:rPr lang="en-US" sz="2200" dirty="0"/>
              <a:t>Instantiation</a:t>
            </a:r>
          </a:p>
          <a:p>
            <a:pPr marL="0" indent="0">
              <a:buNone/>
            </a:pPr>
            <a:r>
              <a:rPr lang="en-US" sz="2000" dirty="0">
                <a:latin typeface="Courier New" panose="02070309020205020404" pitchFamily="49" charset="0"/>
                <a:cs typeface="Courier New" panose="02070309020205020404" pitchFamily="49" charset="0"/>
              </a:rPr>
              <a:t>	BRAM1Port#(</a:t>
            </a:r>
            <a:r>
              <a:rPr lang="en-US" sz="2000" dirty="0" err="1">
                <a:latin typeface="Courier New" panose="02070309020205020404" pitchFamily="49" charset="0"/>
                <a:cs typeface="Courier New" panose="02070309020205020404" pitchFamily="49" charset="0"/>
              </a:rPr>
              <a:t>AddrType</a:t>
            </a:r>
            <a:r>
              <a:rPr lang="en-US" sz="2000" dirty="0">
                <a:latin typeface="Courier New" panose="02070309020205020404" pitchFamily="49" charset="0"/>
                <a:cs typeface="Courier New" panose="02070309020205020404" pitchFamily="49" charset="0"/>
              </a:rPr>
              <a:t>, Data) mem &lt;-                    </a:t>
            </a:r>
          </a:p>
          <a:p>
            <a:pPr marL="0" indent="0">
              <a:buNone/>
            </a:pPr>
            <a:r>
              <a:rPr lang="en-US" sz="2000" dirty="0">
                <a:latin typeface="Courier New" panose="02070309020205020404" pitchFamily="49" charset="0"/>
                <a:cs typeface="Courier New" panose="02070309020205020404" pitchFamily="49" charset="0"/>
              </a:rPr>
              <a:t>                         mkBRAM1Server(</a:t>
            </a:r>
            <a:r>
              <a:rPr lang="en-US" sz="2000" dirty="0" err="1">
                <a:latin typeface="Courier New" panose="02070309020205020404" pitchFamily="49" charset="0"/>
                <a:cs typeface="Courier New" panose="02070309020205020404" pitchFamily="49" charset="0"/>
              </a:rPr>
              <a:t>defaultValue</a:t>
            </a:r>
            <a:r>
              <a:rPr lang="en-US" sz="2000" dirty="0">
                <a:latin typeface="Courier New" panose="02070309020205020404" pitchFamily="49" charset="0"/>
                <a:cs typeface="Courier New" panose="02070309020205020404" pitchFamily="49" charset="0"/>
              </a:rPr>
              <a:t>); </a:t>
            </a:r>
            <a:endParaRPr lang="en-US" sz="2000" dirty="0"/>
          </a:p>
          <a:p>
            <a:r>
              <a:rPr lang="en-US" sz="2200" dirty="0"/>
              <a:t>Read request</a:t>
            </a:r>
          </a:p>
          <a:p>
            <a:pPr marL="5715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mem.portA.request.put</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BRAMReq</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write:False</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responseOnWrite:False</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address:addr</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datain</a:t>
            </a:r>
            <a:r>
              <a:rPr lang="en-US" sz="2000" dirty="0">
                <a:latin typeface="Courier New" panose="02070309020205020404" pitchFamily="49" charset="0"/>
                <a:cs typeface="Courier New" panose="02070309020205020404" pitchFamily="49" charset="0"/>
              </a:rPr>
              <a:t>:?})</a:t>
            </a:r>
          </a:p>
          <a:p>
            <a:r>
              <a:rPr lang="en-US" sz="2200" dirty="0"/>
              <a:t>Write request</a:t>
            </a:r>
            <a:endParaRPr lang="en-US" sz="2200" dirty="0">
              <a:cs typeface="+mn-cs"/>
            </a:endParaRPr>
          </a:p>
          <a:p>
            <a:pPr marL="5715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mem.portA.request.put</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BRAMReq</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write:True</a:t>
            </a:r>
            <a:r>
              <a:rPr lang="en-US" sz="2000" dirty="0">
                <a:latin typeface="Courier New" panose="02070309020205020404" pitchFamily="49" charset="0"/>
                <a:cs typeface="Courier New" panose="02070309020205020404" pitchFamily="49" charset="0"/>
              </a:rPr>
              <a:t>, 	</a:t>
            </a:r>
            <a:r>
              <a:rPr lang="en-US" sz="2000" dirty="0" err="1">
                <a:solidFill>
                  <a:srgbClr val="40458C"/>
                </a:solidFill>
                <a:latin typeface="Courier New" panose="02070309020205020404" pitchFamily="49" charset="0"/>
                <a:cs typeface="Courier New" panose="02070309020205020404" pitchFamily="49" charset="0"/>
              </a:rPr>
              <a:t>responseOnWrite:False</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address:addr</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datain:val</a:t>
            </a:r>
            <a:r>
              <a:rPr lang="en-US" sz="2000" dirty="0">
                <a:latin typeface="Courier New" panose="02070309020205020404" pitchFamily="49" charset="0"/>
                <a:cs typeface="Courier New" panose="02070309020205020404" pitchFamily="49" charset="0"/>
              </a:rPr>
              <a:t>})</a:t>
            </a:r>
            <a:endParaRPr lang="en-US" sz="2000" dirty="0"/>
          </a:p>
          <a:p>
            <a:r>
              <a:rPr lang="en-US" sz="2200" dirty="0">
                <a:cs typeface="Courier New" panose="02070309020205020404" pitchFamily="49" charset="0"/>
              </a:rPr>
              <a:t>Read response</a:t>
            </a:r>
          </a:p>
          <a:p>
            <a:pPr marL="57150" indent="0">
              <a:buNone/>
            </a:pPr>
            <a:r>
              <a:rPr lang="en-US" sz="2000" b="1" dirty="0">
                <a:latin typeface="Courier New" panose="02070309020205020404" pitchFamily="49" charset="0"/>
                <a:cs typeface="Courier New" panose="02070309020205020404" pitchFamily="49" charset="0"/>
              </a:rPr>
              <a:t>	let</a:t>
            </a:r>
            <a:r>
              <a:rPr lang="en-US" sz="2000" dirty="0">
                <a:latin typeface="Courier New" panose="02070309020205020404" pitchFamily="49" charset="0"/>
                <a:cs typeface="Courier New" panose="02070309020205020404" pitchFamily="49" charset="0"/>
              </a:rPr>
              <a:t> x &lt;- </a:t>
            </a:r>
            <a:r>
              <a:rPr lang="en-US" sz="2000" dirty="0" err="1">
                <a:latin typeface="Courier New" panose="02070309020205020404" pitchFamily="49" charset="0"/>
                <a:cs typeface="Courier New" panose="02070309020205020404" pitchFamily="49" charset="0"/>
              </a:rPr>
              <a:t>mem.portA.response.get</a:t>
            </a:r>
            <a:r>
              <a:rPr lang="en-US" sz="2000" dirty="0">
                <a:latin typeface="Courier New" panose="02070309020205020404" pitchFamily="49" charset="0"/>
                <a:cs typeface="Courier New" panose="02070309020205020404" pitchFamily="49" charset="0"/>
              </a:rPr>
              <a:t>();</a:t>
            </a:r>
          </a:p>
          <a:p>
            <a:pPr marL="57150" indent="0">
              <a:buNone/>
            </a:pPr>
            <a:endParaRPr lang="en-US" sz="2000" dirty="0">
              <a:latin typeface="Courier New" panose="02070309020205020404" pitchFamily="49" charset="0"/>
              <a:cs typeface="Courier New" panose="02070309020205020404" pitchFamily="49" charset="0"/>
            </a:endParaRPr>
          </a:p>
          <a:p>
            <a:endParaRPr lang="en-US" sz="2000" dirty="0"/>
          </a:p>
        </p:txBody>
      </p:sp>
      <p:sp>
        <p:nvSpPr>
          <p:cNvPr id="8" name="Footer Placeholder 7">
            <a:extLst>
              <a:ext uri="{FF2B5EF4-FFF2-40B4-BE49-F238E27FC236}">
                <a16:creationId xmlns:a16="http://schemas.microsoft.com/office/drawing/2014/main" id="{CDAA9ACB-8C83-08BA-826D-1FC89853F944}"/>
              </a:ext>
            </a:extLst>
          </p:cNvPr>
          <p:cNvSpPr>
            <a:spLocks noGrp="1"/>
          </p:cNvSpPr>
          <p:nvPr>
            <p:ph type="ftr" sz="quarter" idx="12"/>
          </p:nvPr>
        </p:nvSpPr>
        <p:spPr/>
        <p:txBody>
          <a:bodyPr/>
          <a:lstStyle/>
          <a:p>
            <a:pPr>
              <a:defRPr/>
            </a:pPr>
            <a:r>
              <a:rPr lang="en-US"/>
              <a:t>6.1920</a:t>
            </a:r>
            <a:endParaRPr lang="en-US" dirty="0"/>
          </a:p>
        </p:txBody>
      </p:sp>
      <p:sp>
        <p:nvSpPr>
          <p:cNvPr id="4" name="Date Placeholder 3">
            <a:extLst>
              <a:ext uri="{FF2B5EF4-FFF2-40B4-BE49-F238E27FC236}">
                <a16:creationId xmlns:a16="http://schemas.microsoft.com/office/drawing/2014/main" id="{89E0E20A-D7F8-32C9-7D4B-01D37FAB2135}"/>
              </a:ext>
            </a:extLst>
          </p:cNvPr>
          <p:cNvSpPr>
            <a:spLocks noGrp="1"/>
          </p:cNvSpPr>
          <p:nvPr>
            <p:ph type="dt" sz="half" idx="10"/>
          </p:nvPr>
        </p:nvSpPr>
        <p:spPr/>
        <p:txBody>
          <a:bodyPr/>
          <a:lstStyle/>
          <a:p>
            <a:pPr>
              <a:defRPr/>
            </a:pPr>
            <a:r>
              <a:rPr lang="en-US"/>
              <a:t>February 13, 2024</a:t>
            </a:r>
            <a:endParaRPr lang="en-US" dirty="0"/>
          </a:p>
        </p:txBody>
      </p:sp>
      <p:sp>
        <p:nvSpPr>
          <p:cNvPr id="6" name="Slide Number Placeholder 5">
            <a:extLst>
              <a:ext uri="{FF2B5EF4-FFF2-40B4-BE49-F238E27FC236}">
                <a16:creationId xmlns:a16="http://schemas.microsoft.com/office/drawing/2014/main" id="{4CB45CC7-582A-1F2A-ADA8-BDBA0A172550}"/>
              </a:ext>
            </a:extLst>
          </p:cNvPr>
          <p:cNvSpPr>
            <a:spLocks noGrp="1"/>
          </p:cNvSpPr>
          <p:nvPr>
            <p:ph type="sldNum" sz="quarter" idx="11"/>
          </p:nvPr>
        </p:nvSpPr>
        <p:spPr/>
        <p:txBody>
          <a:bodyPr/>
          <a:lstStyle/>
          <a:p>
            <a:pPr>
              <a:defRPr/>
            </a:pPr>
            <a:r>
              <a:rPr lang="en-US"/>
              <a:t>L03-</a:t>
            </a:r>
            <a:fld id="{4F9502F6-954B-46E9-AC05-33DEDF4CA0BF}" type="slidenum">
              <a:rPr lang="en-US" smtClean="0"/>
              <a:pPr>
                <a:defRPr/>
              </a:pPr>
              <a:t>11</a:t>
            </a:fld>
            <a:endParaRPr lang="en-US" dirty="0"/>
          </a:p>
        </p:txBody>
      </p:sp>
    </p:spTree>
    <p:extLst>
      <p:ext uri="{BB962C8B-B14F-4D97-AF65-F5344CB8AC3E}">
        <p14:creationId xmlns:p14="http://schemas.microsoft.com/office/powerpoint/2010/main" val="4103329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14005-D556-6135-63B7-CB0D8C128BB7}"/>
              </a:ext>
            </a:extLst>
          </p:cNvPr>
          <p:cNvSpPr>
            <a:spLocks noGrp="1"/>
          </p:cNvSpPr>
          <p:nvPr>
            <p:ph type="title"/>
          </p:nvPr>
        </p:nvSpPr>
        <p:spPr/>
        <p:txBody>
          <a:bodyPr/>
          <a:lstStyle/>
          <a:p>
            <a:r>
              <a:rPr lang="en-US" dirty="0">
                <a:ea typeface="Verdana"/>
              </a:rPr>
              <a:t>Summary: memory and their interfaces</a:t>
            </a:r>
            <a:endParaRPr lang="en-US" dirty="0"/>
          </a:p>
        </p:txBody>
      </p:sp>
      <p:sp>
        <p:nvSpPr>
          <p:cNvPr id="3" name="Content Placeholder 2">
            <a:extLst>
              <a:ext uri="{FF2B5EF4-FFF2-40B4-BE49-F238E27FC236}">
                <a16:creationId xmlns:a16="http://schemas.microsoft.com/office/drawing/2014/main" id="{966AADB8-D07A-5FC0-7683-031356B3BE6F}"/>
              </a:ext>
            </a:extLst>
          </p:cNvPr>
          <p:cNvSpPr>
            <a:spLocks noGrp="1"/>
          </p:cNvSpPr>
          <p:nvPr>
            <p:ph idx="1"/>
          </p:nvPr>
        </p:nvSpPr>
        <p:spPr/>
        <p:txBody>
          <a:bodyPr/>
          <a:lstStyle/>
          <a:p>
            <a:r>
              <a:rPr lang="en-US" dirty="0">
                <a:ea typeface="Verdana"/>
              </a:rPr>
              <a:t>Register file and "Magic memory"</a:t>
            </a:r>
          </a:p>
          <a:p>
            <a:endParaRPr lang="en-US" dirty="0">
              <a:ea typeface="Verdana"/>
            </a:endParaRPr>
          </a:p>
          <a:p>
            <a:r>
              <a:rPr lang="en-US" dirty="0">
                <a:ea typeface="Verdana"/>
              </a:rPr>
              <a:t>BRAM (1 or 2 ports)</a:t>
            </a:r>
          </a:p>
          <a:p>
            <a:endParaRPr lang="en-US" dirty="0">
              <a:ea typeface="Verdana"/>
            </a:endParaRPr>
          </a:p>
          <a:p>
            <a:r>
              <a:rPr lang="en-US" dirty="0">
                <a:ea typeface="Verdana"/>
              </a:rPr>
              <a:t>One more in labs/recitation: vector of registers</a:t>
            </a:r>
          </a:p>
        </p:txBody>
      </p:sp>
      <p:sp>
        <p:nvSpPr>
          <p:cNvPr id="4" name="Date Placeholder 3">
            <a:extLst>
              <a:ext uri="{FF2B5EF4-FFF2-40B4-BE49-F238E27FC236}">
                <a16:creationId xmlns:a16="http://schemas.microsoft.com/office/drawing/2014/main" id="{775B1824-A1B4-2C84-CC2F-42770C3B4C95}"/>
              </a:ext>
            </a:extLst>
          </p:cNvPr>
          <p:cNvSpPr>
            <a:spLocks noGrp="1"/>
          </p:cNvSpPr>
          <p:nvPr>
            <p:ph type="dt" sz="half" idx="10"/>
          </p:nvPr>
        </p:nvSpPr>
        <p:spPr/>
        <p:txBody>
          <a:bodyPr/>
          <a:lstStyle/>
          <a:p>
            <a:pPr>
              <a:defRPr/>
            </a:pPr>
            <a:r>
              <a:rPr lang="en-US"/>
              <a:t>February 13, 2024</a:t>
            </a:r>
            <a:endParaRPr lang="en-US" dirty="0"/>
          </a:p>
        </p:txBody>
      </p:sp>
      <p:sp>
        <p:nvSpPr>
          <p:cNvPr id="5" name="Slide Number Placeholder 4">
            <a:extLst>
              <a:ext uri="{FF2B5EF4-FFF2-40B4-BE49-F238E27FC236}">
                <a16:creationId xmlns:a16="http://schemas.microsoft.com/office/drawing/2014/main" id="{5A061BEF-5794-3382-9C17-8BF69AE52BF8}"/>
              </a:ext>
            </a:extLst>
          </p:cNvPr>
          <p:cNvSpPr>
            <a:spLocks noGrp="1"/>
          </p:cNvSpPr>
          <p:nvPr>
            <p:ph type="sldNum" sz="quarter" idx="11"/>
          </p:nvPr>
        </p:nvSpPr>
        <p:spPr/>
        <p:txBody>
          <a:bodyPr/>
          <a:lstStyle/>
          <a:p>
            <a:pPr>
              <a:defRPr/>
            </a:pPr>
            <a:r>
              <a:rPr lang="en-US" dirty="0"/>
              <a:t>L03-</a:t>
            </a:r>
            <a:fld id="{4F9502F6-954B-46E9-AC05-33DEDF4CA0BF}" type="slidenum">
              <a:rPr lang="en-US" smtClean="0"/>
              <a:pPr>
                <a:defRPr/>
              </a:pPr>
              <a:t>12</a:t>
            </a:fld>
            <a:endParaRPr lang="en-US" dirty="0"/>
          </a:p>
        </p:txBody>
      </p:sp>
      <p:sp>
        <p:nvSpPr>
          <p:cNvPr id="6" name="Footer Placeholder 5">
            <a:extLst>
              <a:ext uri="{FF2B5EF4-FFF2-40B4-BE49-F238E27FC236}">
                <a16:creationId xmlns:a16="http://schemas.microsoft.com/office/drawing/2014/main" id="{76BBAAB5-9DE5-92A1-BA27-D327544C21A0}"/>
              </a:ext>
            </a:extLst>
          </p:cNvPr>
          <p:cNvSpPr>
            <a:spLocks noGrp="1"/>
          </p:cNvSpPr>
          <p:nvPr>
            <p:ph type="ftr" sz="quarter" idx="12"/>
          </p:nvPr>
        </p:nvSpPr>
        <p:spPr/>
        <p:txBody>
          <a:bodyPr/>
          <a:lstStyle/>
          <a:p>
            <a:pPr>
              <a:defRPr/>
            </a:pPr>
            <a:r>
              <a:rPr lang="en-US" dirty="0"/>
              <a:t>6.1920</a:t>
            </a:r>
          </a:p>
        </p:txBody>
      </p:sp>
    </p:spTree>
    <p:extLst>
      <p:ext uri="{BB962C8B-B14F-4D97-AF65-F5344CB8AC3E}">
        <p14:creationId xmlns:p14="http://schemas.microsoft.com/office/powerpoint/2010/main" val="2764596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0B612-8699-1E45-C71C-668680DDD8A8}"/>
              </a:ext>
            </a:extLst>
          </p:cNvPr>
          <p:cNvSpPr>
            <a:spLocks noGrp="1"/>
          </p:cNvSpPr>
          <p:nvPr>
            <p:ph type="ctrTitle"/>
          </p:nvPr>
        </p:nvSpPr>
        <p:spPr/>
        <p:txBody>
          <a:bodyPr/>
          <a:lstStyle/>
          <a:p>
            <a:r>
              <a:rPr lang="en-US" dirty="0">
                <a:ea typeface="Verdana"/>
              </a:rPr>
              <a:t>Systems with multiple rules</a:t>
            </a:r>
            <a:endParaRPr lang="en-US" dirty="0"/>
          </a:p>
        </p:txBody>
      </p:sp>
      <p:sp>
        <p:nvSpPr>
          <p:cNvPr id="3" name="Content Placeholder 2">
            <a:extLst>
              <a:ext uri="{FF2B5EF4-FFF2-40B4-BE49-F238E27FC236}">
                <a16:creationId xmlns:a16="http://schemas.microsoft.com/office/drawing/2014/main" id="{EC70B5DE-FE21-73F9-9119-D7F1CFCAAAFE}"/>
              </a:ext>
            </a:extLst>
          </p:cNvPr>
          <p:cNvSpPr>
            <a:spLocks noGrp="1"/>
          </p:cNvSpPr>
          <p:nvPr>
            <p:ph type="subTitle" idx="1"/>
          </p:nvPr>
        </p:nvSpPr>
        <p:spPr/>
        <p:txBody>
          <a:bodyPr/>
          <a:lstStyle/>
          <a:p>
            <a:endParaRPr lang="en-US"/>
          </a:p>
        </p:txBody>
      </p:sp>
      <p:sp>
        <p:nvSpPr>
          <p:cNvPr id="4" name="Date Placeholder 3">
            <a:extLst>
              <a:ext uri="{FF2B5EF4-FFF2-40B4-BE49-F238E27FC236}">
                <a16:creationId xmlns:a16="http://schemas.microsoft.com/office/drawing/2014/main" id="{94B79925-AEC9-3F63-5C14-2E485037FAF0}"/>
              </a:ext>
            </a:extLst>
          </p:cNvPr>
          <p:cNvSpPr>
            <a:spLocks noGrp="1"/>
          </p:cNvSpPr>
          <p:nvPr>
            <p:ph type="dt" sz="quarter" idx="10"/>
          </p:nvPr>
        </p:nvSpPr>
        <p:spPr/>
        <p:txBody>
          <a:bodyPr/>
          <a:lstStyle/>
          <a:p>
            <a:pPr>
              <a:defRPr/>
            </a:pPr>
            <a:r>
              <a:rPr lang="en-US"/>
              <a:t>February 13, 2024</a:t>
            </a:r>
            <a:endParaRPr lang="en-US" dirty="0"/>
          </a:p>
        </p:txBody>
      </p:sp>
      <p:sp>
        <p:nvSpPr>
          <p:cNvPr id="5" name="Slide Number Placeholder 4">
            <a:extLst>
              <a:ext uri="{FF2B5EF4-FFF2-40B4-BE49-F238E27FC236}">
                <a16:creationId xmlns:a16="http://schemas.microsoft.com/office/drawing/2014/main" id="{5C41D3BB-C944-86F2-5DEB-E0B07A484AB3}"/>
              </a:ext>
            </a:extLst>
          </p:cNvPr>
          <p:cNvSpPr>
            <a:spLocks noGrp="1"/>
          </p:cNvSpPr>
          <p:nvPr>
            <p:ph type="sldNum" sz="quarter" idx="11"/>
          </p:nvPr>
        </p:nvSpPr>
        <p:spPr/>
        <p:txBody>
          <a:bodyPr/>
          <a:lstStyle/>
          <a:p>
            <a:pPr>
              <a:defRPr/>
            </a:pPr>
            <a:r>
              <a:rPr lang="en-US" dirty="0"/>
              <a:t>L03-</a:t>
            </a:r>
            <a:fld id="{4F9502F6-954B-46E9-AC05-33DEDF4CA0BF}" type="slidenum">
              <a:rPr lang="en-US" smtClean="0"/>
              <a:pPr>
                <a:defRPr/>
              </a:pPr>
              <a:t>13</a:t>
            </a:fld>
            <a:endParaRPr lang="en-US" dirty="0"/>
          </a:p>
        </p:txBody>
      </p:sp>
      <p:sp>
        <p:nvSpPr>
          <p:cNvPr id="6" name="Footer Placeholder 5">
            <a:extLst>
              <a:ext uri="{FF2B5EF4-FFF2-40B4-BE49-F238E27FC236}">
                <a16:creationId xmlns:a16="http://schemas.microsoft.com/office/drawing/2014/main" id="{5BFDF558-BB38-6617-668C-972955FABB69}"/>
              </a:ext>
            </a:extLst>
          </p:cNvPr>
          <p:cNvSpPr>
            <a:spLocks noGrp="1"/>
          </p:cNvSpPr>
          <p:nvPr>
            <p:ph type="ftr" sz="quarter" idx="12"/>
          </p:nvPr>
        </p:nvSpPr>
        <p:spPr/>
        <p:txBody>
          <a:bodyPr/>
          <a:lstStyle/>
          <a:p>
            <a:pPr>
              <a:defRPr/>
            </a:pPr>
            <a:r>
              <a:rPr lang="en-US" dirty="0"/>
              <a:t>6.1920</a:t>
            </a:r>
          </a:p>
        </p:txBody>
      </p:sp>
    </p:spTree>
    <p:extLst>
      <p:ext uri="{BB962C8B-B14F-4D97-AF65-F5344CB8AC3E}">
        <p14:creationId xmlns:p14="http://schemas.microsoft.com/office/powerpoint/2010/main" val="36666887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38AD1-1A52-A219-C30D-7B8560B02733}"/>
              </a:ext>
            </a:extLst>
          </p:cNvPr>
          <p:cNvSpPr>
            <a:spLocks noGrp="1"/>
          </p:cNvSpPr>
          <p:nvPr>
            <p:ph type="title"/>
          </p:nvPr>
        </p:nvSpPr>
        <p:spPr/>
        <p:txBody>
          <a:bodyPr/>
          <a:lstStyle/>
          <a:p>
            <a:r>
              <a:rPr lang="en-US" dirty="0"/>
              <a:t>A one-instruction vector machine</a:t>
            </a:r>
          </a:p>
        </p:txBody>
      </p:sp>
      <p:sp>
        <p:nvSpPr>
          <p:cNvPr id="3" name="Content Placeholder 2">
            <a:extLst>
              <a:ext uri="{FF2B5EF4-FFF2-40B4-BE49-F238E27FC236}">
                <a16:creationId xmlns:a16="http://schemas.microsoft.com/office/drawing/2014/main" id="{75889321-0AEF-9486-3E1F-588B44A61063}"/>
              </a:ext>
            </a:extLst>
          </p:cNvPr>
          <p:cNvSpPr>
            <a:spLocks noGrp="1"/>
          </p:cNvSpPr>
          <p:nvPr>
            <p:ph idx="1"/>
          </p:nvPr>
        </p:nvSpPr>
        <p:spPr>
          <a:xfrm>
            <a:off x="685800" y="1550581"/>
            <a:ext cx="4828953" cy="3687726"/>
          </a:xfrm>
        </p:spPr>
        <p:txBody>
          <a:bodyPr/>
          <a:lstStyle/>
          <a:p>
            <a:r>
              <a:rPr lang="en-US" sz="2000" dirty="0"/>
              <a:t>Adds k to each element of an n-element vector a and store it in b</a:t>
            </a:r>
          </a:p>
          <a:p>
            <a:r>
              <a:rPr lang="en-US" sz="2000" dirty="0"/>
              <a:t>Vectors are too large to be stored in registers and therefore stored in BRAM</a:t>
            </a:r>
          </a:p>
          <a:p>
            <a:r>
              <a:rPr lang="en-US" sz="2000" dirty="0"/>
              <a:t>BRAM interface is single ported</a:t>
            </a:r>
          </a:p>
          <a:p>
            <a:r>
              <a:rPr lang="en-US" sz="2000" dirty="0"/>
              <a:t>Let a and b be the current pointers to the vectors, and n be the number of elements in the vector that remain to be processed</a:t>
            </a:r>
          </a:p>
          <a:p>
            <a:endParaRPr lang="en-US" sz="2000" dirty="0"/>
          </a:p>
        </p:txBody>
      </p:sp>
      <p:grpSp>
        <p:nvGrpSpPr>
          <p:cNvPr id="27" name="Group 26">
            <a:extLst>
              <a:ext uri="{FF2B5EF4-FFF2-40B4-BE49-F238E27FC236}">
                <a16:creationId xmlns:a16="http://schemas.microsoft.com/office/drawing/2014/main" id="{2A2666E0-E4A4-F8EC-F9B5-59599A553855}"/>
              </a:ext>
            </a:extLst>
          </p:cNvPr>
          <p:cNvGrpSpPr/>
          <p:nvPr/>
        </p:nvGrpSpPr>
        <p:grpSpPr>
          <a:xfrm>
            <a:off x="6090050" y="2004620"/>
            <a:ext cx="2451901" cy="3361660"/>
            <a:chOff x="6096676" y="1516912"/>
            <a:chExt cx="2451901" cy="3361660"/>
          </a:xfrm>
        </p:grpSpPr>
        <p:sp>
          <p:nvSpPr>
            <p:cNvPr id="7" name="Rectangle 6">
              <a:extLst>
                <a:ext uri="{FF2B5EF4-FFF2-40B4-BE49-F238E27FC236}">
                  <a16:creationId xmlns:a16="http://schemas.microsoft.com/office/drawing/2014/main" id="{96531CC7-CF99-6752-DFEC-1BAD020AB039}"/>
                </a:ext>
              </a:extLst>
            </p:cNvPr>
            <p:cNvSpPr/>
            <p:nvPr/>
          </p:nvSpPr>
          <p:spPr bwMode="auto">
            <a:xfrm>
              <a:off x="6400800" y="1516912"/>
              <a:ext cx="2147777" cy="1382232"/>
            </a:xfrm>
            <a:prstGeom prst="rect">
              <a:avLst/>
            </a:prstGeom>
            <a:solidFill>
              <a:schemeClr val="accent5">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tabLst/>
              </a:pPr>
              <a:r>
                <a:rPr kumimoji="0" lang="en-US" sz="2000" b="0" i="0" u="none" strike="noStrike" cap="none" normalizeH="0" baseline="0" dirty="0">
                  <a:ln>
                    <a:noFill/>
                  </a:ln>
                  <a:solidFill>
                    <a:schemeClr val="tx1"/>
                  </a:solidFill>
                  <a:effectLst/>
                  <a:latin typeface="Verdana" pitchFamily="34" charset="0"/>
                </a:rPr>
                <a:t>BRAM</a:t>
              </a:r>
            </a:p>
          </p:txBody>
        </p:sp>
        <p:grpSp>
          <p:nvGrpSpPr>
            <p:cNvPr id="15" name="Group 14">
              <a:extLst>
                <a:ext uri="{FF2B5EF4-FFF2-40B4-BE49-F238E27FC236}">
                  <a16:creationId xmlns:a16="http://schemas.microsoft.com/office/drawing/2014/main" id="{A3B846C8-2CE5-0059-FFC2-24D39880E3E4}"/>
                </a:ext>
              </a:extLst>
            </p:cNvPr>
            <p:cNvGrpSpPr/>
            <p:nvPr/>
          </p:nvGrpSpPr>
          <p:grpSpPr>
            <a:xfrm>
              <a:off x="6733953" y="1828800"/>
              <a:ext cx="233917" cy="921488"/>
              <a:chOff x="6733953" y="1828800"/>
              <a:chExt cx="233917" cy="921488"/>
            </a:xfrm>
          </p:grpSpPr>
          <p:sp>
            <p:nvSpPr>
              <p:cNvPr id="8" name="Rectangle 7">
                <a:extLst>
                  <a:ext uri="{FF2B5EF4-FFF2-40B4-BE49-F238E27FC236}">
                    <a16:creationId xmlns:a16="http://schemas.microsoft.com/office/drawing/2014/main" id="{8B68D926-D212-6CD7-050A-1E2FA36F999C}"/>
                  </a:ext>
                </a:extLst>
              </p:cNvPr>
              <p:cNvSpPr/>
              <p:nvPr/>
            </p:nvSpPr>
            <p:spPr bwMode="auto">
              <a:xfrm>
                <a:off x="6733953" y="1828800"/>
                <a:ext cx="233917" cy="921488"/>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Verdana" pitchFamily="34" charset="0"/>
                </a:endParaRPr>
              </a:p>
            </p:txBody>
          </p:sp>
          <p:cxnSp>
            <p:nvCxnSpPr>
              <p:cNvPr id="10" name="Straight Connector 9">
                <a:extLst>
                  <a:ext uri="{FF2B5EF4-FFF2-40B4-BE49-F238E27FC236}">
                    <a16:creationId xmlns:a16="http://schemas.microsoft.com/office/drawing/2014/main" id="{FCE3A3A5-B9EA-A887-C34D-B4947D20D042}"/>
                  </a:ext>
                </a:extLst>
              </p:cNvPr>
              <p:cNvCxnSpPr/>
              <p:nvPr/>
            </p:nvCxnSpPr>
            <p:spPr bwMode="auto">
              <a:xfrm>
                <a:off x="6733953" y="1984744"/>
                <a:ext cx="233917" cy="0"/>
              </a:xfrm>
              <a:prstGeom prst="line">
                <a:avLst/>
              </a:prstGeom>
              <a:noFill/>
              <a:ln w="9525" cap="flat" cmpd="sng" algn="ctr">
                <a:solidFill>
                  <a:srgbClr val="FF0000"/>
                </a:solidFill>
                <a:prstDash val="solid"/>
                <a:round/>
                <a:headEnd type="none" w="med" len="med"/>
                <a:tailEnd type="none" w="med" len="med"/>
              </a:ln>
              <a:effectLst/>
            </p:spPr>
          </p:cxnSp>
          <p:cxnSp>
            <p:nvCxnSpPr>
              <p:cNvPr id="11" name="Straight Connector 10">
                <a:extLst>
                  <a:ext uri="{FF2B5EF4-FFF2-40B4-BE49-F238E27FC236}">
                    <a16:creationId xmlns:a16="http://schemas.microsoft.com/office/drawing/2014/main" id="{C19AC784-5780-033F-C409-47C275E1F808}"/>
                  </a:ext>
                </a:extLst>
              </p:cNvPr>
              <p:cNvCxnSpPr/>
              <p:nvPr/>
            </p:nvCxnSpPr>
            <p:spPr bwMode="auto">
              <a:xfrm>
                <a:off x="6733953" y="2140688"/>
                <a:ext cx="233917" cy="0"/>
              </a:xfrm>
              <a:prstGeom prst="line">
                <a:avLst/>
              </a:prstGeom>
              <a:noFill/>
              <a:ln w="9525" cap="flat" cmpd="sng" algn="ctr">
                <a:solidFill>
                  <a:srgbClr val="FF0000"/>
                </a:solidFill>
                <a:prstDash val="solid"/>
                <a:round/>
                <a:headEnd type="none" w="med" len="med"/>
                <a:tailEnd type="none" w="med" len="med"/>
              </a:ln>
              <a:effectLst/>
            </p:spPr>
          </p:cxnSp>
          <p:cxnSp>
            <p:nvCxnSpPr>
              <p:cNvPr id="12" name="Straight Connector 11">
                <a:extLst>
                  <a:ext uri="{FF2B5EF4-FFF2-40B4-BE49-F238E27FC236}">
                    <a16:creationId xmlns:a16="http://schemas.microsoft.com/office/drawing/2014/main" id="{46B2B28A-46F3-632A-87D7-1B9A128F76F3}"/>
                  </a:ext>
                </a:extLst>
              </p:cNvPr>
              <p:cNvCxnSpPr/>
              <p:nvPr/>
            </p:nvCxnSpPr>
            <p:spPr bwMode="auto">
              <a:xfrm>
                <a:off x="6733953" y="2296632"/>
                <a:ext cx="233917" cy="0"/>
              </a:xfrm>
              <a:prstGeom prst="line">
                <a:avLst/>
              </a:prstGeom>
              <a:noFill/>
              <a:ln w="9525" cap="flat" cmpd="sng" algn="ctr">
                <a:solidFill>
                  <a:srgbClr val="FF0000"/>
                </a:solidFill>
                <a:prstDash val="solid"/>
                <a:round/>
                <a:headEnd type="none" w="med" len="med"/>
                <a:tailEnd type="none" w="med" len="med"/>
              </a:ln>
              <a:effectLst/>
            </p:spPr>
          </p:cxnSp>
          <p:cxnSp>
            <p:nvCxnSpPr>
              <p:cNvPr id="13" name="Straight Connector 12">
                <a:extLst>
                  <a:ext uri="{FF2B5EF4-FFF2-40B4-BE49-F238E27FC236}">
                    <a16:creationId xmlns:a16="http://schemas.microsoft.com/office/drawing/2014/main" id="{49094C70-6EA8-2027-FE7E-5DA9EB301ADD}"/>
                  </a:ext>
                </a:extLst>
              </p:cNvPr>
              <p:cNvCxnSpPr/>
              <p:nvPr/>
            </p:nvCxnSpPr>
            <p:spPr bwMode="auto">
              <a:xfrm>
                <a:off x="6733953" y="2452576"/>
                <a:ext cx="233917" cy="0"/>
              </a:xfrm>
              <a:prstGeom prst="line">
                <a:avLst/>
              </a:prstGeom>
              <a:noFill/>
              <a:ln w="9525" cap="flat" cmpd="sng" algn="ctr">
                <a:solidFill>
                  <a:srgbClr val="FF0000"/>
                </a:solidFill>
                <a:prstDash val="solid"/>
                <a:round/>
                <a:headEnd type="none" w="med" len="med"/>
                <a:tailEnd type="none" w="med" len="med"/>
              </a:ln>
              <a:effectLst/>
            </p:spPr>
          </p:cxnSp>
          <p:cxnSp>
            <p:nvCxnSpPr>
              <p:cNvPr id="14" name="Straight Connector 13">
                <a:extLst>
                  <a:ext uri="{FF2B5EF4-FFF2-40B4-BE49-F238E27FC236}">
                    <a16:creationId xmlns:a16="http://schemas.microsoft.com/office/drawing/2014/main" id="{1D2ABC3D-B019-4879-D37C-A5ADA7F0D6DB}"/>
                  </a:ext>
                </a:extLst>
              </p:cNvPr>
              <p:cNvCxnSpPr/>
              <p:nvPr/>
            </p:nvCxnSpPr>
            <p:spPr bwMode="auto">
              <a:xfrm>
                <a:off x="6733953" y="2608520"/>
                <a:ext cx="233917" cy="0"/>
              </a:xfrm>
              <a:prstGeom prst="line">
                <a:avLst/>
              </a:prstGeom>
              <a:noFill/>
              <a:ln w="9525" cap="flat" cmpd="sng" algn="ctr">
                <a:solidFill>
                  <a:srgbClr val="FF0000"/>
                </a:solidFill>
                <a:prstDash val="solid"/>
                <a:round/>
                <a:headEnd type="none" w="med" len="med"/>
                <a:tailEnd type="none" w="med" len="med"/>
              </a:ln>
              <a:effectLst/>
            </p:spPr>
          </p:cxnSp>
        </p:grpSp>
        <p:grpSp>
          <p:nvGrpSpPr>
            <p:cNvPr id="16" name="Group 15">
              <a:extLst>
                <a:ext uri="{FF2B5EF4-FFF2-40B4-BE49-F238E27FC236}">
                  <a16:creationId xmlns:a16="http://schemas.microsoft.com/office/drawing/2014/main" id="{BD81593D-39C2-10EC-9764-3A78DF1DD1B2}"/>
                </a:ext>
              </a:extLst>
            </p:cNvPr>
            <p:cNvGrpSpPr/>
            <p:nvPr/>
          </p:nvGrpSpPr>
          <p:grpSpPr>
            <a:xfrm>
              <a:off x="7620000" y="1828800"/>
              <a:ext cx="233917" cy="921488"/>
              <a:chOff x="6733953" y="1828800"/>
              <a:chExt cx="233917" cy="921488"/>
            </a:xfrm>
          </p:grpSpPr>
          <p:sp>
            <p:nvSpPr>
              <p:cNvPr id="17" name="Rectangle 16">
                <a:extLst>
                  <a:ext uri="{FF2B5EF4-FFF2-40B4-BE49-F238E27FC236}">
                    <a16:creationId xmlns:a16="http://schemas.microsoft.com/office/drawing/2014/main" id="{F5B0BD6A-5AE0-3597-B4D1-DED61BCB6B38}"/>
                  </a:ext>
                </a:extLst>
              </p:cNvPr>
              <p:cNvSpPr/>
              <p:nvPr/>
            </p:nvSpPr>
            <p:spPr bwMode="auto">
              <a:xfrm>
                <a:off x="6733953" y="1828800"/>
                <a:ext cx="233917" cy="921488"/>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Verdana" pitchFamily="34" charset="0"/>
                </a:endParaRPr>
              </a:p>
            </p:txBody>
          </p:sp>
          <p:cxnSp>
            <p:nvCxnSpPr>
              <p:cNvPr id="18" name="Straight Connector 17">
                <a:extLst>
                  <a:ext uri="{FF2B5EF4-FFF2-40B4-BE49-F238E27FC236}">
                    <a16:creationId xmlns:a16="http://schemas.microsoft.com/office/drawing/2014/main" id="{DB28315E-6C89-6EDD-A12B-E70B87A36F9D}"/>
                  </a:ext>
                </a:extLst>
              </p:cNvPr>
              <p:cNvCxnSpPr/>
              <p:nvPr/>
            </p:nvCxnSpPr>
            <p:spPr bwMode="auto">
              <a:xfrm>
                <a:off x="6733953" y="1984744"/>
                <a:ext cx="233917" cy="0"/>
              </a:xfrm>
              <a:prstGeom prst="line">
                <a:avLst/>
              </a:prstGeom>
              <a:noFill/>
              <a:ln w="9525" cap="flat" cmpd="sng" algn="ctr">
                <a:solidFill>
                  <a:srgbClr val="FF0000"/>
                </a:solidFill>
                <a:prstDash val="solid"/>
                <a:round/>
                <a:headEnd type="none" w="med" len="med"/>
                <a:tailEnd type="none" w="med" len="med"/>
              </a:ln>
              <a:effectLst/>
            </p:spPr>
          </p:cxnSp>
          <p:cxnSp>
            <p:nvCxnSpPr>
              <p:cNvPr id="19" name="Straight Connector 18">
                <a:extLst>
                  <a:ext uri="{FF2B5EF4-FFF2-40B4-BE49-F238E27FC236}">
                    <a16:creationId xmlns:a16="http://schemas.microsoft.com/office/drawing/2014/main" id="{5AE5A682-0C58-F020-237D-77231E83FE2D}"/>
                  </a:ext>
                </a:extLst>
              </p:cNvPr>
              <p:cNvCxnSpPr/>
              <p:nvPr/>
            </p:nvCxnSpPr>
            <p:spPr bwMode="auto">
              <a:xfrm>
                <a:off x="6733953" y="2140688"/>
                <a:ext cx="233917" cy="0"/>
              </a:xfrm>
              <a:prstGeom prst="line">
                <a:avLst/>
              </a:prstGeom>
              <a:noFill/>
              <a:ln w="9525" cap="flat" cmpd="sng" algn="ctr">
                <a:solidFill>
                  <a:srgbClr val="FF0000"/>
                </a:solidFill>
                <a:prstDash val="solid"/>
                <a:round/>
                <a:headEnd type="none" w="med" len="med"/>
                <a:tailEnd type="none" w="med" len="med"/>
              </a:ln>
              <a:effectLst/>
            </p:spPr>
          </p:cxnSp>
          <p:cxnSp>
            <p:nvCxnSpPr>
              <p:cNvPr id="20" name="Straight Connector 19">
                <a:extLst>
                  <a:ext uri="{FF2B5EF4-FFF2-40B4-BE49-F238E27FC236}">
                    <a16:creationId xmlns:a16="http://schemas.microsoft.com/office/drawing/2014/main" id="{CCD763CA-6E96-BABF-E8BD-61D81EB5D7AE}"/>
                  </a:ext>
                </a:extLst>
              </p:cNvPr>
              <p:cNvCxnSpPr/>
              <p:nvPr/>
            </p:nvCxnSpPr>
            <p:spPr bwMode="auto">
              <a:xfrm>
                <a:off x="6733953" y="2296632"/>
                <a:ext cx="233917" cy="0"/>
              </a:xfrm>
              <a:prstGeom prst="line">
                <a:avLst/>
              </a:prstGeom>
              <a:noFill/>
              <a:ln w="9525" cap="flat" cmpd="sng" algn="ctr">
                <a:solidFill>
                  <a:srgbClr val="FF0000"/>
                </a:solidFill>
                <a:prstDash val="solid"/>
                <a:round/>
                <a:headEnd type="none" w="med" len="med"/>
                <a:tailEnd type="none" w="med" len="med"/>
              </a:ln>
              <a:effectLst/>
            </p:spPr>
          </p:cxnSp>
          <p:cxnSp>
            <p:nvCxnSpPr>
              <p:cNvPr id="21" name="Straight Connector 20">
                <a:extLst>
                  <a:ext uri="{FF2B5EF4-FFF2-40B4-BE49-F238E27FC236}">
                    <a16:creationId xmlns:a16="http://schemas.microsoft.com/office/drawing/2014/main" id="{27A1D270-474D-DD38-1253-9158E23752BE}"/>
                  </a:ext>
                </a:extLst>
              </p:cNvPr>
              <p:cNvCxnSpPr/>
              <p:nvPr/>
            </p:nvCxnSpPr>
            <p:spPr bwMode="auto">
              <a:xfrm>
                <a:off x="6733953" y="2452576"/>
                <a:ext cx="233917" cy="0"/>
              </a:xfrm>
              <a:prstGeom prst="line">
                <a:avLst/>
              </a:prstGeom>
              <a:noFill/>
              <a:ln w="9525" cap="flat" cmpd="sng" algn="ctr">
                <a:solidFill>
                  <a:srgbClr val="FF0000"/>
                </a:solidFill>
                <a:prstDash val="solid"/>
                <a:round/>
                <a:headEnd type="none" w="med" len="med"/>
                <a:tailEnd type="none" w="med" len="med"/>
              </a:ln>
              <a:effectLst/>
            </p:spPr>
          </p:cxnSp>
          <p:cxnSp>
            <p:nvCxnSpPr>
              <p:cNvPr id="22" name="Straight Connector 21">
                <a:extLst>
                  <a:ext uri="{FF2B5EF4-FFF2-40B4-BE49-F238E27FC236}">
                    <a16:creationId xmlns:a16="http://schemas.microsoft.com/office/drawing/2014/main" id="{19FFEB56-1E11-AC66-E9BC-C3C8520A04D2}"/>
                  </a:ext>
                </a:extLst>
              </p:cNvPr>
              <p:cNvCxnSpPr/>
              <p:nvPr/>
            </p:nvCxnSpPr>
            <p:spPr bwMode="auto">
              <a:xfrm>
                <a:off x="6733953" y="2608520"/>
                <a:ext cx="233917" cy="0"/>
              </a:xfrm>
              <a:prstGeom prst="line">
                <a:avLst/>
              </a:prstGeom>
              <a:noFill/>
              <a:ln w="9525" cap="flat" cmpd="sng" algn="ctr">
                <a:solidFill>
                  <a:srgbClr val="FF0000"/>
                </a:solidFill>
                <a:prstDash val="solid"/>
                <a:round/>
                <a:headEnd type="none" w="med" len="med"/>
                <a:tailEnd type="none" w="med" len="med"/>
              </a:ln>
              <a:effectLst/>
            </p:spPr>
          </p:cxnSp>
        </p:grpSp>
        <p:sp>
          <p:nvSpPr>
            <p:cNvPr id="23" name="TextBox 22">
              <a:extLst>
                <a:ext uri="{FF2B5EF4-FFF2-40B4-BE49-F238E27FC236}">
                  <a16:creationId xmlns:a16="http://schemas.microsoft.com/office/drawing/2014/main" id="{4DCF68F7-0D77-F71E-4A27-859C973B4E75}"/>
                </a:ext>
              </a:extLst>
            </p:cNvPr>
            <p:cNvSpPr txBox="1"/>
            <p:nvPr/>
          </p:nvSpPr>
          <p:spPr>
            <a:xfrm>
              <a:off x="6398100" y="2461821"/>
              <a:ext cx="338554" cy="400110"/>
            </a:xfrm>
            <a:prstGeom prst="rect">
              <a:avLst/>
            </a:prstGeom>
            <a:noFill/>
          </p:spPr>
          <p:txBody>
            <a:bodyPr wrap="none" rtlCol="0">
              <a:spAutoFit/>
            </a:bodyPr>
            <a:lstStyle/>
            <a:p>
              <a:r>
                <a:rPr lang="en-US" dirty="0"/>
                <a:t>a</a:t>
              </a:r>
            </a:p>
          </p:txBody>
        </p:sp>
        <p:sp>
          <p:nvSpPr>
            <p:cNvPr id="24" name="TextBox 23">
              <a:extLst>
                <a:ext uri="{FF2B5EF4-FFF2-40B4-BE49-F238E27FC236}">
                  <a16:creationId xmlns:a16="http://schemas.microsoft.com/office/drawing/2014/main" id="{C9913163-64AB-72F5-ABCF-164894E5DB35}"/>
                </a:ext>
              </a:extLst>
            </p:cNvPr>
            <p:cNvSpPr txBox="1"/>
            <p:nvPr/>
          </p:nvSpPr>
          <p:spPr>
            <a:xfrm>
              <a:off x="7301023" y="2424606"/>
              <a:ext cx="344966" cy="400110"/>
            </a:xfrm>
            <a:prstGeom prst="rect">
              <a:avLst/>
            </a:prstGeom>
            <a:noFill/>
          </p:spPr>
          <p:txBody>
            <a:bodyPr wrap="none" rtlCol="0">
              <a:spAutoFit/>
            </a:bodyPr>
            <a:lstStyle/>
            <a:p>
              <a:r>
                <a:rPr lang="en-US" dirty="0"/>
                <a:t>b</a:t>
              </a:r>
            </a:p>
          </p:txBody>
        </p:sp>
        <p:sp>
          <p:nvSpPr>
            <p:cNvPr id="25" name="TextBox 24">
              <a:extLst>
                <a:ext uri="{FF2B5EF4-FFF2-40B4-BE49-F238E27FC236}">
                  <a16:creationId xmlns:a16="http://schemas.microsoft.com/office/drawing/2014/main" id="{CEF48882-6B98-65D3-BC21-05CAFBBB2447}"/>
                </a:ext>
              </a:extLst>
            </p:cNvPr>
            <p:cNvSpPr txBox="1"/>
            <p:nvPr/>
          </p:nvSpPr>
          <p:spPr>
            <a:xfrm>
              <a:off x="6103088" y="3429000"/>
              <a:ext cx="338554" cy="400110"/>
            </a:xfrm>
            <a:prstGeom prst="rect">
              <a:avLst/>
            </a:prstGeom>
            <a:solidFill>
              <a:schemeClr val="accent5">
                <a:lumMod val="75000"/>
              </a:schemeClr>
            </a:solidFill>
            <a:ln>
              <a:solidFill>
                <a:schemeClr val="tx1"/>
              </a:solidFill>
            </a:ln>
          </p:spPr>
          <p:txBody>
            <a:bodyPr wrap="none" rtlCol="0">
              <a:spAutoFit/>
            </a:bodyPr>
            <a:lstStyle/>
            <a:p>
              <a:r>
                <a:rPr lang="en-US" dirty="0"/>
                <a:t>a</a:t>
              </a:r>
            </a:p>
          </p:txBody>
        </p:sp>
        <p:sp>
          <p:nvSpPr>
            <p:cNvPr id="26" name="TextBox 25">
              <a:extLst>
                <a:ext uri="{FF2B5EF4-FFF2-40B4-BE49-F238E27FC236}">
                  <a16:creationId xmlns:a16="http://schemas.microsoft.com/office/drawing/2014/main" id="{BBD5E598-B45A-BC4F-D214-578E2B176A98}"/>
                </a:ext>
              </a:extLst>
            </p:cNvPr>
            <p:cNvSpPr txBox="1"/>
            <p:nvPr/>
          </p:nvSpPr>
          <p:spPr>
            <a:xfrm>
              <a:off x="6096676" y="3957084"/>
              <a:ext cx="344966" cy="400110"/>
            </a:xfrm>
            <a:prstGeom prst="rect">
              <a:avLst/>
            </a:prstGeom>
            <a:solidFill>
              <a:schemeClr val="accent5">
                <a:lumMod val="75000"/>
              </a:schemeClr>
            </a:solidFill>
            <a:ln>
              <a:solidFill>
                <a:schemeClr val="tx1"/>
              </a:solidFill>
            </a:ln>
          </p:spPr>
          <p:txBody>
            <a:bodyPr wrap="none" rtlCol="0">
              <a:spAutoFit/>
            </a:bodyPr>
            <a:lstStyle/>
            <a:p>
              <a:r>
                <a:rPr lang="en-US" dirty="0"/>
                <a:t>b</a:t>
              </a:r>
            </a:p>
          </p:txBody>
        </p:sp>
        <p:cxnSp>
          <p:nvCxnSpPr>
            <p:cNvPr id="28" name="Straight Arrow Connector 27">
              <a:extLst>
                <a:ext uri="{FF2B5EF4-FFF2-40B4-BE49-F238E27FC236}">
                  <a16:creationId xmlns:a16="http://schemas.microsoft.com/office/drawing/2014/main" id="{D497F0D0-8574-3738-8BEC-B35036EB0DD3}"/>
                </a:ext>
              </a:extLst>
            </p:cNvPr>
            <p:cNvCxnSpPr>
              <a:endCxn id="23" idx="3"/>
            </p:cNvCxnSpPr>
            <p:nvPr/>
          </p:nvCxnSpPr>
          <p:spPr bwMode="auto">
            <a:xfrm flipV="1">
              <a:off x="6441642" y="2661876"/>
              <a:ext cx="295012" cy="767124"/>
            </a:xfrm>
            <a:prstGeom prst="straightConnector1">
              <a:avLst/>
            </a:prstGeom>
            <a:noFill/>
            <a:ln w="9525" cap="flat" cmpd="sng" algn="ctr">
              <a:solidFill>
                <a:srgbClr val="FF0000"/>
              </a:solidFill>
              <a:prstDash val="solid"/>
              <a:round/>
              <a:headEnd type="none" w="med" len="med"/>
              <a:tailEnd type="triangle"/>
            </a:ln>
            <a:effectLst/>
          </p:spPr>
        </p:cxnSp>
        <p:sp>
          <p:nvSpPr>
            <p:cNvPr id="31" name="TextBox 30">
              <a:extLst>
                <a:ext uri="{FF2B5EF4-FFF2-40B4-BE49-F238E27FC236}">
                  <a16:creationId xmlns:a16="http://schemas.microsoft.com/office/drawing/2014/main" id="{0ED00928-399E-011B-EB15-9C380136E4A1}"/>
                </a:ext>
              </a:extLst>
            </p:cNvPr>
            <p:cNvSpPr txBox="1"/>
            <p:nvPr/>
          </p:nvSpPr>
          <p:spPr>
            <a:xfrm>
              <a:off x="7618650" y="3685953"/>
              <a:ext cx="546945" cy="400110"/>
            </a:xfrm>
            <a:prstGeom prst="rect">
              <a:avLst/>
            </a:prstGeom>
            <a:solidFill>
              <a:schemeClr val="tx1">
                <a:lumMod val="20000"/>
                <a:lumOff val="80000"/>
              </a:schemeClr>
            </a:solidFill>
            <a:ln>
              <a:solidFill>
                <a:schemeClr val="tx1"/>
              </a:solidFill>
            </a:ln>
          </p:spPr>
          <p:txBody>
            <a:bodyPr wrap="none" rtlCol="0">
              <a:spAutoFit/>
            </a:bodyPr>
            <a:lstStyle/>
            <a:p>
              <a:r>
                <a:rPr lang="en-US" dirty="0"/>
                <a:t>+k</a:t>
              </a:r>
            </a:p>
          </p:txBody>
        </p:sp>
        <p:sp>
          <p:nvSpPr>
            <p:cNvPr id="35" name="Freeform: Shape 34">
              <a:extLst>
                <a:ext uri="{FF2B5EF4-FFF2-40B4-BE49-F238E27FC236}">
                  <a16:creationId xmlns:a16="http://schemas.microsoft.com/office/drawing/2014/main" id="{64652B30-BB55-5FFD-7C03-EB9183337BB8}"/>
                </a:ext>
              </a:extLst>
            </p:cNvPr>
            <p:cNvSpPr/>
            <p:nvPr/>
          </p:nvSpPr>
          <p:spPr bwMode="auto">
            <a:xfrm>
              <a:off x="6982047" y="2374605"/>
              <a:ext cx="857693" cy="1304260"/>
            </a:xfrm>
            <a:custGeom>
              <a:avLst/>
              <a:gdLst>
                <a:gd name="connsiteX0" fmla="*/ 0 w 857693"/>
                <a:gd name="connsiteY0" fmla="*/ 0 h 1304260"/>
                <a:gd name="connsiteX1" fmla="*/ 694660 w 857693"/>
                <a:gd name="connsiteY1" fmla="*/ 800986 h 1304260"/>
                <a:gd name="connsiteX2" fmla="*/ 857693 w 857693"/>
                <a:gd name="connsiteY2" fmla="*/ 1304260 h 1304260"/>
                <a:gd name="connsiteX3" fmla="*/ 857693 w 857693"/>
                <a:gd name="connsiteY3" fmla="*/ 1304260 h 1304260"/>
              </a:gdLst>
              <a:ahLst/>
              <a:cxnLst>
                <a:cxn ang="0">
                  <a:pos x="connsiteX0" y="connsiteY0"/>
                </a:cxn>
                <a:cxn ang="0">
                  <a:pos x="connsiteX1" y="connsiteY1"/>
                </a:cxn>
                <a:cxn ang="0">
                  <a:pos x="connsiteX2" y="connsiteY2"/>
                </a:cxn>
                <a:cxn ang="0">
                  <a:pos x="connsiteX3" y="connsiteY3"/>
                </a:cxn>
              </a:cxnLst>
              <a:rect l="l" t="t" r="r" b="b"/>
              <a:pathLst>
                <a:path w="857693" h="1304260">
                  <a:moveTo>
                    <a:pt x="0" y="0"/>
                  </a:moveTo>
                  <a:cubicBezTo>
                    <a:pt x="275855" y="291804"/>
                    <a:pt x="551711" y="583609"/>
                    <a:pt x="694660" y="800986"/>
                  </a:cubicBezTo>
                  <a:cubicBezTo>
                    <a:pt x="837609" y="1018363"/>
                    <a:pt x="857693" y="1304260"/>
                    <a:pt x="857693" y="1304260"/>
                  </a:cubicBezTo>
                  <a:lnTo>
                    <a:pt x="857693" y="1304260"/>
                  </a:lnTo>
                </a:path>
              </a:pathLst>
            </a:custGeom>
            <a:noFill/>
            <a:ln w="9525" cap="flat"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Verdana" pitchFamily="34" charset="0"/>
              </a:endParaRPr>
            </a:p>
          </p:txBody>
        </p:sp>
        <p:sp>
          <p:nvSpPr>
            <p:cNvPr id="37" name="Freeform: Shape 36">
              <a:extLst>
                <a:ext uri="{FF2B5EF4-FFF2-40B4-BE49-F238E27FC236}">
                  <a16:creationId xmlns:a16="http://schemas.microsoft.com/office/drawing/2014/main" id="{68C03765-B4AA-5777-2CC5-8298C68322D8}"/>
                </a:ext>
              </a:extLst>
            </p:cNvPr>
            <p:cNvSpPr/>
            <p:nvPr/>
          </p:nvSpPr>
          <p:spPr bwMode="auto">
            <a:xfrm>
              <a:off x="7861005" y="2333121"/>
              <a:ext cx="545602" cy="2194395"/>
            </a:xfrm>
            <a:custGeom>
              <a:avLst/>
              <a:gdLst>
                <a:gd name="connsiteX0" fmla="*/ 35442 w 545602"/>
                <a:gd name="connsiteY0" fmla="*/ 1771046 h 2194395"/>
                <a:gd name="connsiteX1" fmla="*/ 184297 w 545602"/>
                <a:gd name="connsiteY1" fmla="*/ 2047493 h 2194395"/>
                <a:gd name="connsiteX2" fmla="*/ 524539 w 545602"/>
                <a:gd name="connsiteY2" fmla="*/ 2054581 h 2194395"/>
                <a:gd name="connsiteX3" fmla="*/ 453655 w 545602"/>
                <a:gd name="connsiteY3" fmla="*/ 282488 h 2194395"/>
                <a:gd name="connsiteX4" fmla="*/ 0 w 545602"/>
                <a:gd name="connsiteY4" fmla="*/ 27307 h 2194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5602" h="2194395">
                  <a:moveTo>
                    <a:pt x="35442" y="1771046"/>
                  </a:moveTo>
                  <a:cubicBezTo>
                    <a:pt x="69111" y="1885641"/>
                    <a:pt x="102781" y="2000237"/>
                    <a:pt x="184297" y="2047493"/>
                  </a:cubicBezTo>
                  <a:cubicBezTo>
                    <a:pt x="265813" y="2094749"/>
                    <a:pt x="479646" y="2348749"/>
                    <a:pt x="524539" y="2054581"/>
                  </a:cubicBezTo>
                  <a:cubicBezTo>
                    <a:pt x="569432" y="1760413"/>
                    <a:pt x="541078" y="620367"/>
                    <a:pt x="453655" y="282488"/>
                  </a:cubicBezTo>
                  <a:cubicBezTo>
                    <a:pt x="366232" y="-55391"/>
                    <a:pt x="183116" y="-14042"/>
                    <a:pt x="0" y="27307"/>
                  </a:cubicBezTo>
                </a:path>
              </a:pathLst>
            </a:custGeom>
            <a:noFill/>
            <a:ln w="9525" cap="flat"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Verdana" pitchFamily="34" charset="0"/>
              </a:endParaRPr>
            </a:p>
          </p:txBody>
        </p:sp>
        <p:sp>
          <p:nvSpPr>
            <p:cNvPr id="38" name="TextBox 37">
              <a:extLst>
                <a:ext uri="{FF2B5EF4-FFF2-40B4-BE49-F238E27FC236}">
                  <a16:creationId xmlns:a16="http://schemas.microsoft.com/office/drawing/2014/main" id="{9E7DD4BB-4BFB-949E-B653-445AACA27F72}"/>
                </a:ext>
              </a:extLst>
            </p:cNvPr>
            <p:cNvSpPr txBox="1"/>
            <p:nvPr/>
          </p:nvSpPr>
          <p:spPr>
            <a:xfrm>
              <a:off x="6097856" y="4478462"/>
              <a:ext cx="344966" cy="400110"/>
            </a:xfrm>
            <a:prstGeom prst="rect">
              <a:avLst/>
            </a:prstGeom>
            <a:solidFill>
              <a:schemeClr val="accent5">
                <a:lumMod val="75000"/>
              </a:schemeClr>
            </a:solidFill>
            <a:ln>
              <a:solidFill>
                <a:schemeClr val="tx1"/>
              </a:solidFill>
            </a:ln>
          </p:spPr>
          <p:txBody>
            <a:bodyPr wrap="none" rtlCol="0">
              <a:spAutoFit/>
            </a:bodyPr>
            <a:lstStyle/>
            <a:p>
              <a:r>
                <a:rPr lang="en-US" dirty="0"/>
                <a:t>n</a:t>
              </a:r>
            </a:p>
          </p:txBody>
        </p:sp>
      </p:grpSp>
      <p:sp>
        <p:nvSpPr>
          <p:cNvPr id="39" name="TextBox 38">
            <a:extLst>
              <a:ext uri="{FF2B5EF4-FFF2-40B4-BE49-F238E27FC236}">
                <a16:creationId xmlns:a16="http://schemas.microsoft.com/office/drawing/2014/main" id="{AF6C896F-B377-730E-34B2-E93CC604F6A5}"/>
              </a:ext>
            </a:extLst>
          </p:cNvPr>
          <p:cNvSpPr txBox="1"/>
          <p:nvPr/>
        </p:nvSpPr>
        <p:spPr>
          <a:xfrm>
            <a:off x="1211102" y="5443870"/>
            <a:ext cx="3433953" cy="400110"/>
          </a:xfrm>
          <a:prstGeom prst="rect">
            <a:avLst/>
          </a:prstGeom>
          <a:noFill/>
        </p:spPr>
        <p:txBody>
          <a:bodyPr wrap="none" rtlCol="0">
            <a:spAutoFit/>
          </a:bodyPr>
          <a:lstStyle/>
          <a:p>
            <a:r>
              <a:rPr lang="en-US" dirty="0">
                <a:latin typeface="Comic Sans MS" panose="030F0702030302020204" pitchFamily="66" charset="0"/>
              </a:rPr>
              <a:t>Let us build such a machine</a:t>
            </a:r>
          </a:p>
        </p:txBody>
      </p:sp>
      <p:sp>
        <p:nvSpPr>
          <p:cNvPr id="30" name="Footer Placeholder 29">
            <a:extLst>
              <a:ext uri="{FF2B5EF4-FFF2-40B4-BE49-F238E27FC236}">
                <a16:creationId xmlns:a16="http://schemas.microsoft.com/office/drawing/2014/main" id="{C0469FB9-4411-8B9B-EB6F-20F6FA026556}"/>
              </a:ext>
            </a:extLst>
          </p:cNvPr>
          <p:cNvSpPr>
            <a:spLocks noGrp="1"/>
          </p:cNvSpPr>
          <p:nvPr>
            <p:ph type="ftr" sz="quarter" idx="12"/>
          </p:nvPr>
        </p:nvSpPr>
        <p:spPr/>
        <p:txBody>
          <a:bodyPr/>
          <a:lstStyle/>
          <a:p>
            <a:pPr>
              <a:defRPr/>
            </a:pPr>
            <a:r>
              <a:rPr lang="en-US"/>
              <a:t>6.1920</a:t>
            </a:r>
            <a:endParaRPr lang="en-US" dirty="0"/>
          </a:p>
        </p:txBody>
      </p:sp>
      <p:sp>
        <p:nvSpPr>
          <p:cNvPr id="4" name="Date Placeholder 3">
            <a:extLst>
              <a:ext uri="{FF2B5EF4-FFF2-40B4-BE49-F238E27FC236}">
                <a16:creationId xmlns:a16="http://schemas.microsoft.com/office/drawing/2014/main" id="{48E980B1-3E57-0871-7508-B401D785E9B7}"/>
              </a:ext>
            </a:extLst>
          </p:cNvPr>
          <p:cNvSpPr>
            <a:spLocks noGrp="1"/>
          </p:cNvSpPr>
          <p:nvPr>
            <p:ph type="dt" sz="half" idx="10"/>
          </p:nvPr>
        </p:nvSpPr>
        <p:spPr/>
        <p:txBody>
          <a:bodyPr/>
          <a:lstStyle/>
          <a:p>
            <a:pPr>
              <a:defRPr/>
            </a:pPr>
            <a:r>
              <a:rPr lang="en-US"/>
              <a:t>February 13, 2024</a:t>
            </a:r>
            <a:endParaRPr lang="en-US" dirty="0"/>
          </a:p>
        </p:txBody>
      </p:sp>
      <p:sp>
        <p:nvSpPr>
          <p:cNvPr id="6" name="Slide Number Placeholder 5">
            <a:extLst>
              <a:ext uri="{FF2B5EF4-FFF2-40B4-BE49-F238E27FC236}">
                <a16:creationId xmlns:a16="http://schemas.microsoft.com/office/drawing/2014/main" id="{085404B3-0C5E-D5C6-B1C7-0FD482B1EC86}"/>
              </a:ext>
            </a:extLst>
          </p:cNvPr>
          <p:cNvSpPr>
            <a:spLocks noGrp="1"/>
          </p:cNvSpPr>
          <p:nvPr>
            <p:ph type="sldNum" sz="quarter" idx="11"/>
          </p:nvPr>
        </p:nvSpPr>
        <p:spPr/>
        <p:txBody>
          <a:bodyPr/>
          <a:lstStyle/>
          <a:p>
            <a:pPr>
              <a:defRPr/>
            </a:pPr>
            <a:r>
              <a:rPr lang="en-US"/>
              <a:t>L03-</a:t>
            </a:r>
            <a:fld id="{4F9502F6-954B-46E9-AC05-33DEDF4CA0BF}" type="slidenum">
              <a:rPr lang="en-US" smtClean="0"/>
              <a:pPr>
                <a:defRPr/>
              </a:pPr>
              <a:t>14</a:t>
            </a:fld>
            <a:endParaRPr lang="en-US" dirty="0"/>
          </a:p>
        </p:txBody>
      </p:sp>
    </p:spTree>
    <p:extLst>
      <p:ext uri="{BB962C8B-B14F-4D97-AF65-F5344CB8AC3E}">
        <p14:creationId xmlns:p14="http://schemas.microsoft.com/office/powerpoint/2010/main" val="3036161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38AD1-1A52-A219-C30D-7B8560B02733}"/>
              </a:ext>
            </a:extLst>
          </p:cNvPr>
          <p:cNvSpPr>
            <a:spLocks noGrp="1"/>
          </p:cNvSpPr>
          <p:nvPr>
            <p:ph type="title"/>
          </p:nvPr>
        </p:nvSpPr>
        <p:spPr/>
        <p:txBody>
          <a:bodyPr/>
          <a:lstStyle/>
          <a:p>
            <a:r>
              <a:rPr lang="en-US" dirty="0"/>
              <a:t>Steps in processing</a:t>
            </a:r>
          </a:p>
        </p:txBody>
      </p:sp>
      <p:sp>
        <p:nvSpPr>
          <p:cNvPr id="3" name="Content Placeholder 2">
            <a:extLst>
              <a:ext uri="{FF2B5EF4-FFF2-40B4-BE49-F238E27FC236}">
                <a16:creationId xmlns:a16="http://schemas.microsoft.com/office/drawing/2014/main" id="{75889321-0AEF-9486-3E1F-588B44A61063}"/>
              </a:ext>
            </a:extLst>
          </p:cNvPr>
          <p:cNvSpPr>
            <a:spLocks noGrp="1"/>
          </p:cNvSpPr>
          <p:nvPr>
            <p:ph idx="1"/>
          </p:nvPr>
        </p:nvSpPr>
        <p:spPr>
          <a:xfrm>
            <a:off x="685800" y="1550581"/>
            <a:ext cx="5256695" cy="4531242"/>
          </a:xfrm>
        </p:spPr>
        <p:txBody>
          <a:bodyPr/>
          <a:lstStyle/>
          <a:p>
            <a:r>
              <a:rPr lang="en-US" sz="2000" dirty="0"/>
              <a:t>Assume </a:t>
            </a:r>
            <a:r>
              <a:rPr lang="en-US" sz="2000" b="1" dirty="0">
                <a:latin typeface="Consolas"/>
              </a:rPr>
              <a:t>a, b, n</a:t>
            </a:r>
            <a:r>
              <a:rPr lang="en-US" sz="2000" dirty="0"/>
              <a:t> and </a:t>
            </a:r>
            <a:r>
              <a:rPr lang="en-US" sz="2000" b="1" dirty="0">
                <a:latin typeface="Consolas"/>
              </a:rPr>
              <a:t>BRAM</a:t>
            </a:r>
            <a:r>
              <a:rPr lang="en-US" sz="2000" dirty="0"/>
              <a:t> have been initialized properly</a:t>
            </a:r>
            <a:endParaRPr lang="en-US" sz="2000" dirty="0">
              <a:ea typeface="Verdana"/>
            </a:endParaRPr>
          </a:p>
          <a:p>
            <a:r>
              <a:rPr lang="en-US" sz="2000" dirty="0"/>
              <a:t>Initiate a BRAM request to read an element of </a:t>
            </a:r>
            <a:r>
              <a:rPr lang="en-US" sz="2000" b="1" dirty="0">
                <a:latin typeface="Consolas"/>
              </a:rPr>
              <a:t>a</a:t>
            </a:r>
            <a:r>
              <a:rPr lang="en-US" sz="2000" dirty="0"/>
              <a:t>; increment </a:t>
            </a:r>
            <a:r>
              <a:rPr lang="en-US" sz="2000" b="1" dirty="0">
                <a:latin typeface="Consolas"/>
              </a:rPr>
              <a:t>a</a:t>
            </a:r>
            <a:endParaRPr lang="en-US" sz="2000" b="1" dirty="0">
              <a:latin typeface="Consolas"/>
              <a:ea typeface="Verdana"/>
            </a:endParaRPr>
          </a:p>
          <a:p>
            <a:r>
              <a:rPr lang="en-US" sz="2000" dirty="0"/>
              <a:t>Wait for the result; add </a:t>
            </a:r>
            <a:r>
              <a:rPr lang="en-US" sz="2000" b="1" dirty="0">
                <a:latin typeface="Consolas"/>
              </a:rPr>
              <a:t>k</a:t>
            </a:r>
            <a:r>
              <a:rPr lang="en-US" sz="2000" dirty="0"/>
              <a:t>; </a:t>
            </a:r>
            <a:endParaRPr lang="en-US" sz="2000" dirty="0">
              <a:ea typeface="Verdana"/>
            </a:endParaRPr>
          </a:p>
          <a:p>
            <a:r>
              <a:rPr lang="en-US" sz="2000" dirty="0"/>
              <a:t>initiate a write of the result in b; increment </a:t>
            </a:r>
            <a:r>
              <a:rPr lang="en-US" sz="2000" b="1" dirty="0">
                <a:latin typeface="Consolas"/>
              </a:rPr>
              <a:t>b</a:t>
            </a:r>
            <a:r>
              <a:rPr lang="en-US" sz="2000" dirty="0"/>
              <a:t>; decrement </a:t>
            </a:r>
            <a:r>
              <a:rPr lang="en-US" sz="2000" b="1" dirty="0">
                <a:latin typeface="Consolas"/>
              </a:rPr>
              <a:t>n</a:t>
            </a:r>
            <a:endParaRPr lang="en-US" sz="2000" b="1" dirty="0">
              <a:latin typeface="Consolas"/>
              <a:ea typeface="Verdana"/>
            </a:endParaRPr>
          </a:p>
          <a:p>
            <a:r>
              <a:rPr lang="en-US" sz="2000" dirty="0"/>
              <a:t>Repeat these steps if </a:t>
            </a:r>
            <a:r>
              <a:rPr lang="en-US" sz="2000" b="1" dirty="0">
                <a:latin typeface="Consolas"/>
              </a:rPr>
              <a:t>n&gt;0</a:t>
            </a:r>
            <a:endParaRPr lang="en-US" sz="2000" b="1">
              <a:latin typeface="Consolas"/>
              <a:ea typeface="Verdana"/>
            </a:endParaRPr>
          </a:p>
        </p:txBody>
      </p:sp>
      <p:sp>
        <p:nvSpPr>
          <p:cNvPr id="7" name="Rectangle 6">
            <a:extLst>
              <a:ext uri="{FF2B5EF4-FFF2-40B4-BE49-F238E27FC236}">
                <a16:creationId xmlns:a16="http://schemas.microsoft.com/office/drawing/2014/main" id="{96531CC7-CF99-6752-DFEC-1BAD020AB039}"/>
              </a:ext>
            </a:extLst>
          </p:cNvPr>
          <p:cNvSpPr/>
          <p:nvPr/>
        </p:nvSpPr>
        <p:spPr bwMode="auto">
          <a:xfrm>
            <a:off x="6400800" y="1516912"/>
            <a:ext cx="2147777" cy="1382232"/>
          </a:xfrm>
          <a:prstGeom prst="rect">
            <a:avLst/>
          </a:prstGeom>
          <a:solidFill>
            <a:schemeClr val="accent5">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tabLst/>
            </a:pPr>
            <a:r>
              <a:rPr kumimoji="0" lang="en-US" sz="2000" b="0" i="0" u="none" strike="noStrike" cap="none" normalizeH="0" baseline="0" dirty="0">
                <a:ln>
                  <a:noFill/>
                </a:ln>
                <a:solidFill>
                  <a:schemeClr val="tx1"/>
                </a:solidFill>
                <a:effectLst/>
                <a:latin typeface="Verdana" pitchFamily="34" charset="0"/>
              </a:rPr>
              <a:t>BRAM</a:t>
            </a:r>
          </a:p>
        </p:txBody>
      </p:sp>
      <p:grpSp>
        <p:nvGrpSpPr>
          <p:cNvPr id="15" name="Group 14">
            <a:extLst>
              <a:ext uri="{FF2B5EF4-FFF2-40B4-BE49-F238E27FC236}">
                <a16:creationId xmlns:a16="http://schemas.microsoft.com/office/drawing/2014/main" id="{A3B846C8-2CE5-0059-FFC2-24D39880E3E4}"/>
              </a:ext>
            </a:extLst>
          </p:cNvPr>
          <p:cNvGrpSpPr/>
          <p:nvPr/>
        </p:nvGrpSpPr>
        <p:grpSpPr>
          <a:xfrm>
            <a:off x="6733953" y="1828800"/>
            <a:ext cx="233917" cy="921488"/>
            <a:chOff x="6733953" y="1828800"/>
            <a:chExt cx="233917" cy="921488"/>
          </a:xfrm>
        </p:grpSpPr>
        <p:sp>
          <p:nvSpPr>
            <p:cNvPr id="8" name="Rectangle 7">
              <a:extLst>
                <a:ext uri="{FF2B5EF4-FFF2-40B4-BE49-F238E27FC236}">
                  <a16:creationId xmlns:a16="http://schemas.microsoft.com/office/drawing/2014/main" id="{8B68D926-D212-6CD7-050A-1E2FA36F999C}"/>
                </a:ext>
              </a:extLst>
            </p:cNvPr>
            <p:cNvSpPr/>
            <p:nvPr/>
          </p:nvSpPr>
          <p:spPr bwMode="auto">
            <a:xfrm>
              <a:off x="6733953" y="1828800"/>
              <a:ext cx="233917" cy="921488"/>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Verdana" pitchFamily="34" charset="0"/>
              </a:endParaRPr>
            </a:p>
          </p:txBody>
        </p:sp>
        <p:cxnSp>
          <p:nvCxnSpPr>
            <p:cNvPr id="10" name="Straight Connector 9">
              <a:extLst>
                <a:ext uri="{FF2B5EF4-FFF2-40B4-BE49-F238E27FC236}">
                  <a16:creationId xmlns:a16="http://schemas.microsoft.com/office/drawing/2014/main" id="{FCE3A3A5-B9EA-A887-C34D-B4947D20D042}"/>
                </a:ext>
              </a:extLst>
            </p:cNvPr>
            <p:cNvCxnSpPr/>
            <p:nvPr/>
          </p:nvCxnSpPr>
          <p:spPr bwMode="auto">
            <a:xfrm>
              <a:off x="6733953" y="1984744"/>
              <a:ext cx="233917" cy="0"/>
            </a:xfrm>
            <a:prstGeom prst="line">
              <a:avLst/>
            </a:prstGeom>
            <a:noFill/>
            <a:ln w="9525" cap="flat" cmpd="sng" algn="ctr">
              <a:solidFill>
                <a:srgbClr val="FF0000"/>
              </a:solidFill>
              <a:prstDash val="solid"/>
              <a:round/>
              <a:headEnd type="none" w="med" len="med"/>
              <a:tailEnd type="none" w="med" len="med"/>
            </a:ln>
            <a:effectLst/>
          </p:spPr>
        </p:cxnSp>
        <p:cxnSp>
          <p:nvCxnSpPr>
            <p:cNvPr id="11" name="Straight Connector 10">
              <a:extLst>
                <a:ext uri="{FF2B5EF4-FFF2-40B4-BE49-F238E27FC236}">
                  <a16:creationId xmlns:a16="http://schemas.microsoft.com/office/drawing/2014/main" id="{C19AC784-5780-033F-C409-47C275E1F808}"/>
                </a:ext>
              </a:extLst>
            </p:cNvPr>
            <p:cNvCxnSpPr/>
            <p:nvPr/>
          </p:nvCxnSpPr>
          <p:spPr bwMode="auto">
            <a:xfrm>
              <a:off x="6733953" y="2140688"/>
              <a:ext cx="233917" cy="0"/>
            </a:xfrm>
            <a:prstGeom prst="line">
              <a:avLst/>
            </a:prstGeom>
            <a:noFill/>
            <a:ln w="9525" cap="flat" cmpd="sng" algn="ctr">
              <a:solidFill>
                <a:srgbClr val="FF0000"/>
              </a:solidFill>
              <a:prstDash val="solid"/>
              <a:round/>
              <a:headEnd type="none" w="med" len="med"/>
              <a:tailEnd type="none" w="med" len="med"/>
            </a:ln>
            <a:effectLst/>
          </p:spPr>
        </p:cxnSp>
        <p:cxnSp>
          <p:nvCxnSpPr>
            <p:cNvPr id="12" name="Straight Connector 11">
              <a:extLst>
                <a:ext uri="{FF2B5EF4-FFF2-40B4-BE49-F238E27FC236}">
                  <a16:creationId xmlns:a16="http://schemas.microsoft.com/office/drawing/2014/main" id="{46B2B28A-46F3-632A-87D7-1B9A128F76F3}"/>
                </a:ext>
              </a:extLst>
            </p:cNvPr>
            <p:cNvCxnSpPr/>
            <p:nvPr/>
          </p:nvCxnSpPr>
          <p:spPr bwMode="auto">
            <a:xfrm>
              <a:off x="6733953" y="2296632"/>
              <a:ext cx="233917" cy="0"/>
            </a:xfrm>
            <a:prstGeom prst="line">
              <a:avLst/>
            </a:prstGeom>
            <a:noFill/>
            <a:ln w="9525" cap="flat" cmpd="sng" algn="ctr">
              <a:solidFill>
                <a:srgbClr val="FF0000"/>
              </a:solidFill>
              <a:prstDash val="solid"/>
              <a:round/>
              <a:headEnd type="none" w="med" len="med"/>
              <a:tailEnd type="none" w="med" len="med"/>
            </a:ln>
            <a:effectLst/>
          </p:spPr>
        </p:cxnSp>
        <p:cxnSp>
          <p:nvCxnSpPr>
            <p:cNvPr id="13" name="Straight Connector 12">
              <a:extLst>
                <a:ext uri="{FF2B5EF4-FFF2-40B4-BE49-F238E27FC236}">
                  <a16:creationId xmlns:a16="http://schemas.microsoft.com/office/drawing/2014/main" id="{49094C70-6EA8-2027-FE7E-5DA9EB301ADD}"/>
                </a:ext>
              </a:extLst>
            </p:cNvPr>
            <p:cNvCxnSpPr/>
            <p:nvPr/>
          </p:nvCxnSpPr>
          <p:spPr bwMode="auto">
            <a:xfrm>
              <a:off x="6733953" y="2452576"/>
              <a:ext cx="233917" cy="0"/>
            </a:xfrm>
            <a:prstGeom prst="line">
              <a:avLst/>
            </a:prstGeom>
            <a:noFill/>
            <a:ln w="9525" cap="flat" cmpd="sng" algn="ctr">
              <a:solidFill>
                <a:srgbClr val="FF0000"/>
              </a:solidFill>
              <a:prstDash val="solid"/>
              <a:round/>
              <a:headEnd type="none" w="med" len="med"/>
              <a:tailEnd type="none" w="med" len="med"/>
            </a:ln>
            <a:effectLst/>
          </p:spPr>
        </p:cxnSp>
        <p:cxnSp>
          <p:nvCxnSpPr>
            <p:cNvPr id="14" name="Straight Connector 13">
              <a:extLst>
                <a:ext uri="{FF2B5EF4-FFF2-40B4-BE49-F238E27FC236}">
                  <a16:creationId xmlns:a16="http://schemas.microsoft.com/office/drawing/2014/main" id="{1D2ABC3D-B019-4879-D37C-A5ADA7F0D6DB}"/>
                </a:ext>
              </a:extLst>
            </p:cNvPr>
            <p:cNvCxnSpPr/>
            <p:nvPr/>
          </p:nvCxnSpPr>
          <p:spPr bwMode="auto">
            <a:xfrm>
              <a:off x="6733953" y="2608520"/>
              <a:ext cx="233917" cy="0"/>
            </a:xfrm>
            <a:prstGeom prst="line">
              <a:avLst/>
            </a:prstGeom>
            <a:noFill/>
            <a:ln w="9525" cap="flat" cmpd="sng" algn="ctr">
              <a:solidFill>
                <a:srgbClr val="FF0000"/>
              </a:solidFill>
              <a:prstDash val="solid"/>
              <a:round/>
              <a:headEnd type="none" w="med" len="med"/>
              <a:tailEnd type="none" w="med" len="med"/>
            </a:ln>
            <a:effectLst/>
          </p:spPr>
        </p:cxnSp>
      </p:grpSp>
      <p:grpSp>
        <p:nvGrpSpPr>
          <p:cNvPr id="16" name="Group 15">
            <a:extLst>
              <a:ext uri="{FF2B5EF4-FFF2-40B4-BE49-F238E27FC236}">
                <a16:creationId xmlns:a16="http://schemas.microsoft.com/office/drawing/2014/main" id="{BD81593D-39C2-10EC-9764-3A78DF1DD1B2}"/>
              </a:ext>
            </a:extLst>
          </p:cNvPr>
          <p:cNvGrpSpPr/>
          <p:nvPr/>
        </p:nvGrpSpPr>
        <p:grpSpPr>
          <a:xfrm>
            <a:off x="7620000" y="1828800"/>
            <a:ext cx="233917" cy="921488"/>
            <a:chOff x="6733953" y="1828800"/>
            <a:chExt cx="233917" cy="921488"/>
          </a:xfrm>
        </p:grpSpPr>
        <p:sp>
          <p:nvSpPr>
            <p:cNvPr id="17" name="Rectangle 16">
              <a:extLst>
                <a:ext uri="{FF2B5EF4-FFF2-40B4-BE49-F238E27FC236}">
                  <a16:creationId xmlns:a16="http://schemas.microsoft.com/office/drawing/2014/main" id="{F5B0BD6A-5AE0-3597-B4D1-DED61BCB6B38}"/>
                </a:ext>
              </a:extLst>
            </p:cNvPr>
            <p:cNvSpPr/>
            <p:nvPr/>
          </p:nvSpPr>
          <p:spPr bwMode="auto">
            <a:xfrm>
              <a:off x="6733953" y="1828800"/>
              <a:ext cx="233917" cy="921488"/>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Verdana" pitchFamily="34" charset="0"/>
              </a:endParaRPr>
            </a:p>
          </p:txBody>
        </p:sp>
        <p:cxnSp>
          <p:nvCxnSpPr>
            <p:cNvPr id="18" name="Straight Connector 17">
              <a:extLst>
                <a:ext uri="{FF2B5EF4-FFF2-40B4-BE49-F238E27FC236}">
                  <a16:creationId xmlns:a16="http://schemas.microsoft.com/office/drawing/2014/main" id="{DB28315E-6C89-6EDD-A12B-E70B87A36F9D}"/>
                </a:ext>
              </a:extLst>
            </p:cNvPr>
            <p:cNvCxnSpPr/>
            <p:nvPr/>
          </p:nvCxnSpPr>
          <p:spPr bwMode="auto">
            <a:xfrm>
              <a:off x="6733953" y="1984744"/>
              <a:ext cx="233917" cy="0"/>
            </a:xfrm>
            <a:prstGeom prst="line">
              <a:avLst/>
            </a:prstGeom>
            <a:noFill/>
            <a:ln w="9525" cap="flat" cmpd="sng" algn="ctr">
              <a:solidFill>
                <a:srgbClr val="FF0000"/>
              </a:solidFill>
              <a:prstDash val="solid"/>
              <a:round/>
              <a:headEnd type="none" w="med" len="med"/>
              <a:tailEnd type="none" w="med" len="med"/>
            </a:ln>
            <a:effectLst/>
          </p:spPr>
        </p:cxnSp>
        <p:cxnSp>
          <p:nvCxnSpPr>
            <p:cNvPr id="19" name="Straight Connector 18">
              <a:extLst>
                <a:ext uri="{FF2B5EF4-FFF2-40B4-BE49-F238E27FC236}">
                  <a16:creationId xmlns:a16="http://schemas.microsoft.com/office/drawing/2014/main" id="{5AE5A682-0C58-F020-237D-77231E83FE2D}"/>
                </a:ext>
              </a:extLst>
            </p:cNvPr>
            <p:cNvCxnSpPr/>
            <p:nvPr/>
          </p:nvCxnSpPr>
          <p:spPr bwMode="auto">
            <a:xfrm>
              <a:off x="6733953" y="2140688"/>
              <a:ext cx="233917" cy="0"/>
            </a:xfrm>
            <a:prstGeom prst="line">
              <a:avLst/>
            </a:prstGeom>
            <a:noFill/>
            <a:ln w="9525" cap="flat" cmpd="sng" algn="ctr">
              <a:solidFill>
                <a:srgbClr val="FF0000"/>
              </a:solidFill>
              <a:prstDash val="solid"/>
              <a:round/>
              <a:headEnd type="none" w="med" len="med"/>
              <a:tailEnd type="none" w="med" len="med"/>
            </a:ln>
            <a:effectLst/>
          </p:spPr>
        </p:cxnSp>
        <p:cxnSp>
          <p:nvCxnSpPr>
            <p:cNvPr id="20" name="Straight Connector 19">
              <a:extLst>
                <a:ext uri="{FF2B5EF4-FFF2-40B4-BE49-F238E27FC236}">
                  <a16:creationId xmlns:a16="http://schemas.microsoft.com/office/drawing/2014/main" id="{CCD763CA-6E96-BABF-E8BD-61D81EB5D7AE}"/>
                </a:ext>
              </a:extLst>
            </p:cNvPr>
            <p:cNvCxnSpPr/>
            <p:nvPr/>
          </p:nvCxnSpPr>
          <p:spPr bwMode="auto">
            <a:xfrm>
              <a:off x="6733953" y="2296632"/>
              <a:ext cx="233917" cy="0"/>
            </a:xfrm>
            <a:prstGeom prst="line">
              <a:avLst/>
            </a:prstGeom>
            <a:noFill/>
            <a:ln w="9525" cap="flat" cmpd="sng" algn="ctr">
              <a:solidFill>
                <a:srgbClr val="FF0000"/>
              </a:solidFill>
              <a:prstDash val="solid"/>
              <a:round/>
              <a:headEnd type="none" w="med" len="med"/>
              <a:tailEnd type="none" w="med" len="med"/>
            </a:ln>
            <a:effectLst/>
          </p:spPr>
        </p:cxnSp>
        <p:cxnSp>
          <p:nvCxnSpPr>
            <p:cNvPr id="21" name="Straight Connector 20">
              <a:extLst>
                <a:ext uri="{FF2B5EF4-FFF2-40B4-BE49-F238E27FC236}">
                  <a16:creationId xmlns:a16="http://schemas.microsoft.com/office/drawing/2014/main" id="{27A1D270-474D-DD38-1253-9158E23752BE}"/>
                </a:ext>
              </a:extLst>
            </p:cNvPr>
            <p:cNvCxnSpPr/>
            <p:nvPr/>
          </p:nvCxnSpPr>
          <p:spPr bwMode="auto">
            <a:xfrm>
              <a:off x="6733953" y="2452576"/>
              <a:ext cx="233917" cy="0"/>
            </a:xfrm>
            <a:prstGeom prst="line">
              <a:avLst/>
            </a:prstGeom>
            <a:noFill/>
            <a:ln w="9525" cap="flat" cmpd="sng" algn="ctr">
              <a:solidFill>
                <a:srgbClr val="FF0000"/>
              </a:solidFill>
              <a:prstDash val="solid"/>
              <a:round/>
              <a:headEnd type="none" w="med" len="med"/>
              <a:tailEnd type="none" w="med" len="med"/>
            </a:ln>
            <a:effectLst/>
          </p:spPr>
        </p:cxnSp>
        <p:cxnSp>
          <p:nvCxnSpPr>
            <p:cNvPr id="22" name="Straight Connector 21">
              <a:extLst>
                <a:ext uri="{FF2B5EF4-FFF2-40B4-BE49-F238E27FC236}">
                  <a16:creationId xmlns:a16="http://schemas.microsoft.com/office/drawing/2014/main" id="{19FFEB56-1E11-AC66-E9BC-C3C8520A04D2}"/>
                </a:ext>
              </a:extLst>
            </p:cNvPr>
            <p:cNvCxnSpPr/>
            <p:nvPr/>
          </p:nvCxnSpPr>
          <p:spPr bwMode="auto">
            <a:xfrm>
              <a:off x="6733953" y="2608520"/>
              <a:ext cx="233917" cy="0"/>
            </a:xfrm>
            <a:prstGeom prst="line">
              <a:avLst/>
            </a:prstGeom>
            <a:noFill/>
            <a:ln w="9525" cap="flat" cmpd="sng" algn="ctr">
              <a:solidFill>
                <a:srgbClr val="FF0000"/>
              </a:solidFill>
              <a:prstDash val="solid"/>
              <a:round/>
              <a:headEnd type="none" w="med" len="med"/>
              <a:tailEnd type="none" w="med" len="med"/>
            </a:ln>
            <a:effectLst/>
          </p:spPr>
        </p:cxnSp>
      </p:grpSp>
      <p:sp>
        <p:nvSpPr>
          <p:cNvPr id="23" name="TextBox 22">
            <a:extLst>
              <a:ext uri="{FF2B5EF4-FFF2-40B4-BE49-F238E27FC236}">
                <a16:creationId xmlns:a16="http://schemas.microsoft.com/office/drawing/2014/main" id="{4DCF68F7-0D77-F71E-4A27-859C973B4E75}"/>
              </a:ext>
            </a:extLst>
          </p:cNvPr>
          <p:cNvSpPr txBox="1"/>
          <p:nvPr/>
        </p:nvSpPr>
        <p:spPr>
          <a:xfrm>
            <a:off x="6398100" y="2461821"/>
            <a:ext cx="338554" cy="400110"/>
          </a:xfrm>
          <a:prstGeom prst="rect">
            <a:avLst/>
          </a:prstGeom>
          <a:noFill/>
        </p:spPr>
        <p:txBody>
          <a:bodyPr wrap="none" rtlCol="0">
            <a:spAutoFit/>
          </a:bodyPr>
          <a:lstStyle/>
          <a:p>
            <a:r>
              <a:rPr lang="en-US" dirty="0"/>
              <a:t>a</a:t>
            </a:r>
          </a:p>
        </p:txBody>
      </p:sp>
      <p:sp>
        <p:nvSpPr>
          <p:cNvPr id="24" name="TextBox 23">
            <a:extLst>
              <a:ext uri="{FF2B5EF4-FFF2-40B4-BE49-F238E27FC236}">
                <a16:creationId xmlns:a16="http://schemas.microsoft.com/office/drawing/2014/main" id="{C9913163-64AB-72F5-ABCF-164894E5DB35}"/>
              </a:ext>
            </a:extLst>
          </p:cNvPr>
          <p:cNvSpPr txBox="1"/>
          <p:nvPr/>
        </p:nvSpPr>
        <p:spPr>
          <a:xfrm>
            <a:off x="7301023" y="2424606"/>
            <a:ext cx="344966" cy="400110"/>
          </a:xfrm>
          <a:prstGeom prst="rect">
            <a:avLst/>
          </a:prstGeom>
          <a:noFill/>
        </p:spPr>
        <p:txBody>
          <a:bodyPr wrap="none" rtlCol="0">
            <a:spAutoFit/>
          </a:bodyPr>
          <a:lstStyle/>
          <a:p>
            <a:r>
              <a:rPr lang="en-US" dirty="0"/>
              <a:t>b</a:t>
            </a:r>
          </a:p>
        </p:txBody>
      </p:sp>
      <p:sp>
        <p:nvSpPr>
          <p:cNvPr id="25" name="TextBox 24">
            <a:extLst>
              <a:ext uri="{FF2B5EF4-FFF2-40B4-BE49-F238E27FC236}">
                <a16:creationId xmlns:a16="http://schemas.microsoft.com/office/drawing/2014/main" id="{CEF48882-6B98-65D3-BC21-05CAFBBB2447}"/>
              </a:ext>
            </a:extLst>
          </p:cNvPr>
          <p:cNvSpPr txBox="1"/>
          <p:nvPr/>
        </p:nvSpPr>
        <p:spPr>
          <a:xfrm>
            <a:off x="6103088" y="3429000"/>
            <a:ext cx="338554" cy="400110"/>
          </a:xfrm>
          <a:prstGeom prst="rect">
            <a:avLst/>
          </a:prstGeom>
          <a:solidFill>
            <a:schemeClr val="accent5">
              <a:lumMod val="75000"/>
            </a:schemeClr>
          </a:solidFill>
          <a:ln>
            <a:solidFill>
              <a:schemeClr val="tx1"/>
            </a:solidFill>
          </a:ln>
        </p:spPr>
        <p:txBody>
          <a:bodyPr wrap="none" rtlCol="0">
            <a:spAutoFit/>
          </a:bodyPr>
          <a:lstStyle/>
          <a:p>
            <a:r>
              <a:rPr lang="en-US" dirty="0"/>
              <a:t>a</a:t>
            </a:r>
          </a:p>
        </p:txBody>
      </p:sp>
      <p:sp>
        <p:nvSpPr>
          <p:cNvPr id="26" name="TextBox 25">
            <a:extLst>
              <a:ext uri="{FF2B5EF4-FFF2-40B4-BE49-F238E27FC236}">
                <a16:creationId xmlns:a16="http://schemas.microsoft.com/office/drawing/2014/main" id="{BBD5E598-B45A-BC4F-D214-578E2B176A98}"/>
              </a:ext>
            </a:extLst>
          </p:cNvPr>
          <p:cNvSpPr txBox="1"/>
          <p:nvPr/>
        </p:nvSpPr>
        <p:spPr>
          <a:xfrm>
            <a:off x="6096676" y="3957084"/>
            <a:ext cx="344966" cy="400110"/>
          </a:xfrm>
          <a:prstGeom prst="rect">
            <a:avLst/>
          </a:prstGeom>
          <a:solidFill>
            <a:schemeClr val="accent5">
              <a:lumMod val="75000"/>
            </a:schemeClr>
          </a:solidFill>
          <a:ln>
            <a:solidFill>
              <a:schemeClr val="tx1"/>
            </a:solidFill>
          </a:ln>
        </p:spPr>
        <p:txBody>
          <a:bodyPr wrap="none" rtlCol="0">
            <a:spAutoFit/>
          </a:bodyPr>
          <a:lstStyle/>
          <a:p>
            <a:r>
              <a:rPr lang="en-US" dirty="0"/>
              <a:t>b</a:t>
            </a:r>
          </a:p>
        </p:txBody>
      </p:sp>
      <p:cxnSp>
        <p:nvCxnSpPr>
          <p:cNvPr id="28" name="Straight Arrow Connector 27">
            <a:extLst>
              <a:ext uri="{FF2B5EF4-FFF2-40B4-BE49-F238E27FC236}">
                <a16:creationId xmlns:a16="http://schemas.microsoft.com/office/drawing/2014/main" id="{D497F0D0-8574-3738-8BEC-B35036EB0DD3}"/>
              </a:ext>
            </a:extLst>
          </p:cNvPr>
          <p:cNvCxnSpPr>
            <a:endCxn id="23" idx="3"/>
          </p:cNvCxnSpPr>
          <p:nvPr/>
        </p:nvCxnSpPr>
        <p:spPr bwMode="auto">
          <a:xfrm flipV="1">
            <a:off x="6441642" y="2661876"/>
            <a:ext cx="295012" cy="767124"/>
          </a:xfrm>
          <a:prstGeom prst="straightConnector1">
            <a:avLst/>
          </a:prstGeom>
          <a:noFill/>
          <a:ln w="9525" cap="flat" cmpd="sng" algn="ctr">
            <a:solidFill>
              <a:srgbClr val="FF0000"/>
            </a:solidFill>
            <a:prstDash val="solid"/>
            <a:round/>
            <a:headEnd type="none" w="med" len="med"/>
            <a:tailEnd type="triangle"/>
          </a:ln>
          <a:effectLst/>
        </p:spPr>
      </p:cxnSp>
      <p:sp>
        <p:nvSpPr>
          <p:cNvPr id="31" name="TextBox 30">
            <a:extLst>
              <a:ext uri="{FF2B5EF4-FFF2-40B4-BE49-F238E27FC236}">
                <a16:creationId xmlns:a16="http://schemas.microsoft.com/office/drawing/2014/main" id="{0ED00928-399E-011B-EB15-9C380136E4A1}"/>
              </a:ext>
            </a:extLst>
          </p:cNvPr>
          <p:cNvSpPr txBox="1"/>
          <p:nvPr/>
        </p:nvSpPr>
        <p:spPr>
          <a:xfrm>
            <a:off x="7618650" y="3685953"/>
            <a:ext cx="546945" cy="400110"/>
          </a:xfrm>
          <a:prstGeom prst="rect">
            <a:avLst/>
          </a:prstGeom>
          <a:solidFill>
            <a:schemeClr val="tx1">
              <a:lumMod val="20000"/>
              <a:lumOff val="80000"/>
            </a:schemeClr>
          </a:solidFill>
          <a:ln>
            <a:solidFill>
              <a:schemeClr val="tx1"/>
            </a:solidFill>
          </a:ln>
        </p:spPr>
        <p:txBody>
          <a:bodyPr wrap="none" rtlCol="0">
            <a:spAutoFit/>
          </a:bodyPr>
          <a:lstStyle/>
          <a:p>
            <a:r>
              <a:rPr lang="en-US" dirty="0"/>
              <a:t>+k</a:t>
            </a:r>
          </a:p>
        </p:txBody>
      </p:sp>
      <p:sp>
        <p:nvSpPr>
          <p:cNvPr id="35" name="Freeform: Shape 34">
            <a:extLst>
              <a:ext uri="{FF2B5EF4-FFF2-40B4-BE49-F238E27FC236}">
                <a16:creationId xmlns:a16="http://schemas.microsoft.com/office/drawing/2014/main" id="{64652B30-BB55-5FFD-7C03-EB9183337BB8}"/>
              </a:ext>
            </a:extLst>
          </p:cNvPr>
          <p:cNvSpPr/>
          <p:nvPr/>
        </p:nvSpPr>
        <p:spPr bwMode="auto">
          <a:xfrm>
            <a:off x="6982047" y="2374605"/>
            <a:ext cx="857693" cy="1304260"/>
          </a:xfrm>
          <a:custGeom>
            <a:avLst/>
            <a:gdLst>
              <a:gd name="connsiteX0" fmla="*/ 0 w 857693"/>
              <a:gd name="connsiteY0" fmla="*/ 0 h 1304260"/>
              <a:gd name="connsiteX1" fmla="*/ 694660 w 857693"/>
              <a:gd name="connsiteY1" fmla="*/ 800986 h 1304260"/>
              <a:gd name="connsiteX2" fmla="*/ 857693 w 857693"/>
              <a:gd name="connsiteY2" fmla="*/ 1304260 h 1304260"/>
              <a:gd name="connsiteX3" fmla="*/ 857693 w 857693"/>
              <a:gd name="connsiteY3" fmla="*/ 1304260 h 1304260"/>
            </a:gdLst>
            <a:ahLst/>
            <a:cxnLst>
              <a:cxn ang="0">
                <a:pos x="connsiteX0" y="connsiteY0"/>
              </a:cxn>
              <a:cxn ang="0">
                <a:pos x="connsiteX1" y="connsiteY1"/>
              </a:cxn>
              <a:cxn ang="0">
                <a:pos x="connsiteX2" y="connsiteY2"/>
              </a:cxn>
              <a:cxn ang="0">
                <a:pos x="connsiteX3" y="connsiteY3"/>
              </a:cxn>
            </a:cxnLst>
            <a:rect l="l" t="t" r="r" b="b"/>
            <a:pathLst>
              <a:path w="857693" h="1304260">
                <a:moveTo>
                  <a:pt x="0" y="0"/>
                </a:moveTo>
                <a:cubicBezTo>
                  <a:pt x="275855" y="291804"/>
                  <a:pt x="551711" y="583609"/>
                  <a:pt x="694660" y="800986"/>
                </a:cubicBezTo>
                <a:cubicBezTo>
                  <a:pt x="837609" y="1018363"/>
                  <a:pt x="857693" y="1304260"/>
                  <a:pt x="857693" y="1304260"/>
                </a:cubicBezTo>
                <a:lnTo>
                  <a:pt x="857693" y="1304260"/>
                </a:lnTo>
              </a:path>
            </a:pathLst>
          </a:custGeom>
          <a:noFill/>
          <a:ln w="9525" cap="flat"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Verdana" pitchFamily="34" charset="0"/>
            </a:endParaRPr>
          </a:p>
        </p:txBody>
      </p:sp>
      <p:sp>
        <p:nvSpPr>
          <p:cNvPr id="37" name="Freeform: Shape 36">
            <a:extLst>
              <a:ext uri="{FF2B5EF4-FFF2-40B4-BE49-F238E27FC236}">
                <a16:creationId xmlns:a16="http://schemas.microsoft.com/office/drawing/2014/main" id="{68C03765-B4AA-5777-2CC5-8298C68322D8}"/>
              </a:ext>
            </a:extLst>
          </p:cNvPr>
          <p:cNvSpPr/>
          <p:nvPr/>
        </p:nvSpPr>
        <p:spPr bwMode="auto">
          <a:xfrm>
            <a:off x="7861005" y="2333121"/>
            <a:ext cx="545602" cy="2194395"/>
          </a:xfrm>
          <a:custGeom>
            <a:avLst/>
            <a:gdLst>
              <a:gd name="connsiteX0" fmla="*/ 35442 w 545602"/>
              <a:gd name="connsiteY0" fmla="*/ 1771046 h 2194395"/>
              <a:gd name="connsiteX1" fmla="*/ 184297 w 545602"/>
              <a:gd name="connsiteY1" fmla="*/ 2047493 h 2194395"/>
              <a:gd name="connsiteX2" fmla="*/ 524539 w 545602"/>
              <a:gd name="connsiteY2" fmla="*/ 2054581 h 2194395"/>
              <a:gd name="connsiteX3" fmla="*/ 453655 w 545602"/>
              <a:gd name="connsiteY3" fmla="*/ 282488 h 2194395"/>
              <a:gd name="connsiteX4" fmla="*/ 0 w 545602"/>
              <a:gd name="connsiteY4" fmla="*/ 27307 h 2194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5602" h="2194395">
                <a:moveTo>
                  <a:pt x="35442" y="1771046"/>
                </a:moveTo>
                <a:cubicBezTo>
                  <a:pt x="69111" y="1885641"/>
                  <a:pt x="102781" y="2000237"/>
                  <a:pt x="184297" y="2047493"/>
                </a:cubicBezTo>
                <a:cubicBezTo>
                  <a:pt x="265813" y="2094749"/>
                  <a:pt x="479646" y="2348749"/>
                  <a:pt x="524539" y="2054581"/>
                </a:cubicBezTo>
                <a:cubicBezTo>
                  <a:pt x="569432" y="1760413"/>
                  <a:pt x="541078" y="620367"/>
                  <a:pt x="453655" y="282488"/>
                </a:cubicBezTo>
                <a:cubicBezTo>
                  <a:pt x="366232" y="-55391"/>
                  <a:pt x="183116" y="-14042"/>
                  <a:pt x="0" y="27307"/>
                </a:cubicBezTo>
              </a:path>
            </a:pathLst>
          </a:custGeom>
          <a:noFill/>
          <a:ln w="9525" cap="flat"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Verdana" pitchFamily="34" charset="0"/>
            </a:endParaRPr>
          </a:p>
        </p:txBody>
      </p:sp>
      <p:sp>
        <p:nvSpPr>
          <p:cNvPr id="38" name="TextBox 37">
            <a:extLst>
              <a:ext uri="{FF2B5EF4-FFF2-40B4-BE49-F238E27FC236}">
                <a16:creationId xmlns:a16="http://schemas.microsoft.com/office/drawing/2014/main" id="{9E7DD4BB-4BFB-949E-B653-445AACA27F72}"/>
              </a:ext>
            </a:extLst>
          </p:cNvPr>
          <p:cNvSpPr txBox="1"/>
          <p:nvPr/>
        </p:nvSpPr>
        <p:spPr>
          <a:xfrm>
            <a:off x="6097856" y="4478462"/>
            <a:ext cx="344966" cy="400110"/>
          </a:xfrm>
          <a:prstGeom prst="rect">
            <a:avLst/>
          </a:prstGeom>
          <a:solidFill>
            <a:schemeClr val="accent5">
              <a:lumMod val="75000"/>
            </a:schemeClr>
          </a:solidFill>
          <a:ln>
            <a:solidFill>
              <a:schemeClr val="tx1"/>
            </a:solidFill>
          </a:ln>
        </p:spPr>
        <p:txBody>
          <a:bodyPr wrap="none" rtlCol="0">
            <a:spAutoFit/>
          </a:bodyPr>
          <a:lstStyle/>
          <a:p>
            <a:r>
              <a:rPr lang="en-US" dirty="0"/>
              <a:t>n</a:t>
            </a:r>
          </a:p>
        </p:txBody>
      </p:sp>
      <p:sp>
        <p:nvSpPr>
          <p:cNvPr id="40" name="TextBox 39">
            <a:extLst>
              <a:ext uri="{FF2B5EF4-FFF2-40B4-BE49-F238E27FC236}">
                <a16:creationId xmlns:a16="http://schemas.microsoft.com/office/drawing/2014/main" id="{CB937CA6-8AE2-16ED-FB6E-98BD1A938FE9}"/>
              </a:ext>
            </a:extLst>
          </p:cNvPr>
          <p:cNvSpPr txBox="1"/>
          <p:nvPr/>
        </p:nvSpPr>
        <p:spPr>
          <a:xfrm>
            <a:off x="5727956" y="4949456"/>
            <a:ext cx="3365873" cy="1477328"/>
          </a:xfrm>
          <a:prstGeom prst="rect">
            <a:avLst/>
          </a:prstGeom>
          <a:noFill/>
          <a:ln>
            <a:solidFill>
              <a:schemeClr val="tx1"/>
            </a:solidFill>
          </a:ln>
        </p:spPr>
        <p:txBody>
          <a:bodyPr wrap="square" rtlCol="0">
            <a:spAutoFit/>
          </a:bodyPr>
          <a:lstStyle/>
          <a:p>
            <a:r>
              <a:rPr lang="en-US" sz="1800" dirty="0"/>
              <a:t>Let a and b be the current pointers to the vectors, and n be the number of elements in the vector that remain to be processed</a:t>
            </a:r>
          </a:p>
        </p:txBody>
      </p:sp>
      <p:sp>
        <p:nvSpPr>
          <p:cNvPr id="29" name="Footer Placeholder 28">
            <a:extLst>
              <a:ext uri="{FF2B5EF4-FFF2-40B4-BE49-F238E27FC236}">
                <a16:creationId xmlns:a16="http://schemas.microsoft.com/office/drawing/2014/main" id="{6A924E7C-3816-8D03-B441-B51BF62CEA23}"/>
              </a:ext>
            </a:extLst>
          </p:cNvPr>
          <p:cNvSpPr>
            <a:spLocks noGrp="1"/>
          </p:cNvSpPr>
          <p:nvPr>
            <p:ph type="ftr" sz="quarter" idx="12"/>
          </p:nvPr>
        </p:nvSpPr>
        <p:spPr/>
        <p:txBody>
          <a:bodyPr/>
          <a:lstStyle/>
          <a:p>
            <a:pPr>
              <a:defRPr/>
            </a:pPr>
            <a:r>
              <a:rPr lang="en-US"/>
              <a:t>6.1920</a:t>
            </a:r>
            <a:endParaRPr lang="en-US" dirty="0"/>
          </a:p>
        </p:txBody>
      </p:sp>
      <p:sp>
        <p:nvSpPr>
          <p:cNvPr id="4" name="Date Placeholder 3">
            <a:extLst>
              <a:ext uri="{FF2B5EF4-FFF2-40B4-BE49-F238E27FC236}">
                <a16:creationId xmlns:a16="http://schemas.microsoft.com/office/drawing/2014/main" id="{9EAC5E88-658D-269E-2877-5DFAFF585014}"/>
              </a:ext>
            </a:extLst>
          </p:cNvPr>
          <p:cNvSpPr>
            <a:spLocks noGrp="1"/>
          </p:cNvSpPr>
          <p:nvPr>
            <p:ph type="dt" sz="half" idx="10"/>
          </p:nvPr>
        </p:nvSpPr>
        <p:spPr/>
        <p:txBody>
          <a:bodyPr/>
          <a:lstStyle/>
          <a:p>
            <a:pPr>
              <a:defRPr/>
            </a:pPr>
            <a:r>
              <a:rPr lang="en-US"/>
              <a:t>February 13, 2024</a:t>
            </a:r>
            <a:endParaRPr lang="en-US" dirty="0"/>
          </a:p>
        </p:txBody>
      </p:sp>
      <p:sp>
        <p:nvSpPr>
          <p:cNvPr id="6" name="Slide Number Placeholder 5">
            <a:extLst>
              <a:ext uri="{FF2B5EF4-FFF2-40B4-BE49-F238E27FC236}">
                <a16:creationId xmlns:a16="http://schemas.microsoft.com/office/drawing/2014/main" id="{07F1ECDC-2BD0-734D-F2D6-4CE957B6AA63}"/>
              </a:ext>
            </a:extLst>
          </p:cNvPr>
          <p:cNvSpPr>
            <a:spLocks noGrp="1"/>
          </p:cNvSpPr>
          <p:nvPr>
            <p:ph type="sldNum" sz="quarter" idx="11"/>
          </p:nvPr>
        </p:nvSpPr>
        <p:spPr/>
        <p:txBody>
          <a:bodyPr/>
          <a:lstStyle/>
          <a:p>
            <a:pPr>
              <a:defRPr/>
            </a:pPr>
            <a:r>
              <a:rPr lang="en-US"/>
              <a:t>L03-</a:t>
            </a:r>
            <a:fld id="{4F9502F6-954B-46E9-AC05-33DEDF4CA0BF}" type="slidenum">
              <a:rPr lang="en-US" smtClean="0"/>
              <a:pPr>
                <a:defRPr/>
              </a:pPr>
              <a:t>15</a:t>
            </a:fld>
            <a:endParaRPr lang="en-US" dirty="0"/>
          </a:p>
        </p:txBody>
      </p:sp>
    </p:spTree>
    <p:extLst>
      <p:ext uri="{BB962C8B-B14F-4D97-AF65-F5344CB8AC3E}">
        <p14:creationId xmlns:p14="http://schemas.microsoft.com/office/powerpoint/2010/main" val="2465643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684E3-0715-4723-E663-4BA9A1B738AD}"/>
              </a:ext>
            </a:extLst>
          </p:cNvPr>
          <p:cNvSpPr>
            <a:spLocks noGrp="1"/>
          </p:cNvSpPr>
          <p:nvPr>
            <p:ph type="title"/>
          </p:nvPr>
        </p:nvSpPr>
        <p:spPr/>
        <p:txBody>
          <a:bodyPr/>
          <a:lstStyle/>
          <a:p>
            <a:r>
              <a:rPr lang="en-US" dirty="0"/>
              <a:t>Rules for the vector machine</a:t>
            </a:r>
          </a:p>
        </p:txBody>
      </p:sp>
      <p:sp>
        <p:nvSpPr>
          <p:cNvPr id="3" name="Content Placeholder 2">
            <a:extLst>
              <a:ext uri="{FF2B5EF4-FFF2-40B4-BE49-F238E27FC236}">
                <a16:creationId xmlns:a16="http://schemas.microsoft.com/office/drawing/2014/main" id="{2836D6B4-48BF-D65F-DECD-9AB9D26C5C11}"/>
              </a:ext>
            </a:extLst>
          </p:cNvPr>
          <p:cNvSpPr>
            <a:spLocks noGrp="1"/>
          </p:cNvSpPr>
          <p:nvPr>
            <p:ph idx="1"/>
          </p:nvPr>
        </p:nvSpPr>
        <p:spPr>
          <a:xfrm>
            <a:off x="526311" y="1481469"/>
            <a:ext cx="8383773" cy="4720547"/>
          </a:xfrm>
        </p:spPr>
        <p:txBody>
          <a:bodyPr/>
          <a:lstStyle/>
          <a:p>
            <a:pPr marL="0" indent="0">
              <a:buNone/>
            </a:pPr>
            <a:r>
              <a:rPr lang="en-US" sz="1800" b="1" dirty="0">
                <a:latin typeface="Courier New"/>
                <a:cs typeface="Courier New"/>
              </a:rPr>
              <a:t>rule </a:t>
            </a:r>
            <a:r>
              <a:rPr lang="en-US" sz="1800" dirty="0" err="1">
                <a:latin typeface="Courier New"/>
                <a:cs typeface="Courier New"/>
              </a:rPr>
              <a:t>init_read_a</a:t>
            </a:r>
            <a:r>
              <a:rPr lang="en-US" sz="1800" dirty="0">
                <a:latin typeface="Courier New"/>
                <a:cs typeface="Courier New"/>
              </a:rPr>
              <a:t> </a:t>
            </a:r>
            <a:r>
              <a:rPr lang="en-US" sz="1800" b="1" dirty="0">
                <a:latin typeface="Courier New"/>
                <a:cs typeface="Courier New"/>
              </a:rPr>
              <a:t>if</a:t>
            </a:r>
            <a:r>
              <a:rPr lang="en-US" sz="1800" dirty="0">
                <a:latin typeface="Courier New"/>
                <a:cs typeface="Courier New"/>
              </a:rPr>
              <a:t> (n&gt;0 &amp;&amp; turn == 0);</a:t>
            </a:r>
          </a:p>
          <a:p>
            <a:pPr marL="0" indent="0">
              <a:buNone/>
            </a:pPr>
            <a:r>
              <a:rPr lang="en-US" sz="1800" dirty="0">
                <a:latin typeface="Courier New"/>
                <a:cs typeface="Courier New"/>
              </a:rPr>
              <a:t>  </a:t>
            </a:r>
            <a:r>
              <a:rPr lang="en-US" sz="1800" dirty="0" err="1">
                <a:latin typeface="Courier New"/>
                <a:cs typeface="Courier New"/>
              </a:rPr>
              <a:t>mem.portA.request.put</a:t>
            </a:r>
            <a:r>
              <a:rPr lang="en-US" sz="1800" dirty="0">
                <a:latin typeface="Courier New"/>
                <a:cs typeface="Courier New"/>
              </a:rPr>
              <a:t>(</a:t>
            </a:r>
            <a:r>
              <a:rPr lang="en-US" sz="1800" dirty="0" err="1">
                <a:latin typeface="Courier New"/>
                <a:cs typeface="Courier New"/>
              </a:rPr>
              <a:t>BRAMReq</a:t>
            </a:r>
            <a:r>
              <a:rPr lang="en-US" sz="1800" dirty="0">
                <a:latin typeface="Courier New"/>
                <a:cs typeface="Courier New"/>
              </a:rPr>
              <a:t>{</a:t>
            </a:r>
            <a:r>
              <a:rPr lang="en-US" sz="1800" dirty="0" err="1">
                <a:latin typeface="Courier New"/>
                <a:cs typeface="Courier New"/>
              </a:rPr>
              <a:t>write:False,writeRes:False</a:t>
            </a:r>
            <a:r>
              <a:rPr lang="en-US" sz="1800" dirty="0">
                <a:latin typeface="Courier New"/>
                <a:cs typeface="Courier New"/>
              </a:rPr>
              <a:t>,</a:t>
            </a:r>
          </a:p>
          <a:p>
            <a:pPr marL="0"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address:a</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datain</a:t>
            </a:r>
            <a:r>
              <a:rPr lang="en-US" sz="1800" dirty="0">
                <a:latin typeface="Courier New" panose="02070309020205020404" pitchFamily="49" charset="0"/>
                <a:cs typeface="Courier New" panose="02070309020205020404" pitchFamily="49" charset="0"/>
              </a:rPr>
              <a:t>:?}); </a:t>
            </a:r>
          </a:p>
          <a:p>
            <a:pPr marL="0" indent="0">
              <a:buNone/>
            </a:pPr>
            <a:r>
              <a:rPr lang="en-US" sz="1800" dirty="0">
                <a:latin typeface="Courier New" panose="02070309020205020404" pitchFamily="49" charset="0"/>
                <a:cs typeface="Courier New" panose="02070309020205020404" pitchFamily="49" charset="0"/>
              </a:rPr>
              <a:t>  a &lt;= a + 1;</a:t>
            </a:r>
          </a:p>
          <a:p>
            <a:pPr marL="0" indent="0">
              <a:buNone/>
            </a:pPr>
            <a:r>
              <a:rPr lang="en-US" sz="1800" dirty="0">
                <a:latin typeface="Courier New" panose="02070309020205020404" pitchFamily="49" charset="0"/>
                <a:cs typeface="Courier New" panose="02070309020205020404" pitchFamily="49" charset="0"/>
              </a:rPr>
              <a:t>  n &lt;= n – 1;</a:t>
            </a:r>
          </a:p>
          <a:p>
            <a:pPr marL="0" indent="0">
              <a:buNone/>
            </a:pPr>
            <a:r>
              <a:rPr lang="en-US" sz="1800" dirty="0">
                <a:latin typeface="Courier New"/>
                <a:cs typeface="Courier New"/>
              </a:rPr>
              <a:t>  turn &lt;= 1;</a:t>
            </a:r>
          </a:p>
          <a:p>
            <a:pPr marL="0" indent="0">
              <a:buNone/>
            </a:pPr>
            <a:r>
              <a:rPr lang="en-US" sz="1800" b="1" dirty="0" err="1">
                <a:latin typeface="Courier New" panose="02070309020205020404" pitchFamily="49" charset="0"/>
                <a:cs typeface="Courier New" panose="02070309020205020404" pitchFamily="49" charset="0"/>
              </a:rPr>
              <a:t>endrule</a:t>
            </a:r>
            <a:r>
              <a:rPr lang="en-US" sz="1800" dirty="0">
                <a:latin typeface="Courier New" panose="02070309020205020404" pitchFamily="49" charset="0"/>
                <a:cs typeface="Courier New" panose="02070309020205020404" pitchFamily="49" charset="0"/>
              </a:rPr>
              <a:t> </a:t>
            </a:r>
          </a:p>
          <a:p>
            <a:pPr marL="0" indent="0">
              <a:buNone/>
            </a:pPr>
            <a:endParaRPr lang="en-US" sz="1800" dirty="0">
              <a:latin typeface="Courier New" panose="02070309020205020404" pitchFamily="49" charset="0"/>
              <a:cs typeface="Courier New" panose="02070309020205020404" pitchFamily="49" charset="0"/>
            </a:endParaRPr>
          </a:p>
          <a:p>
            <a:pPr marL="0" indent="0">
              <a:buNone/>
            </a:pPr>
            <a:r>
              <a:rPr lang="en-US" sz="1800" b="1" dirty="0">
                <a:latin typeface="Courier New"/>
                <a:cs typeface="Courier New"/>
              </a:rPr>
              <a:t>rule </a:t>
            </a:r>
            <a:r>
              <a:rPr lang="en-US" sz="1800" dirty="0" err="1">
                <a:latin typeface="Courier New"/>
                <a:cs typeface="Courier New"/>
              </a:rPr>
              <a:t>read_result</a:t>
            </a:r>
            <a:r>
              <a:rPr lang="en-US" sz="1800" dirty="0">
                <a:latin typeface="Courier New"/>
                <a:cs typeface="Courier New"/>
              </a:rPr>
              <a:t> if (turn == 1);</a:t>
            </a:r>
          </a:p>
          <a:p>
            <a:pPr marL="0" indent="0">
              <a:buNone/>
            </a:pP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let</a:t>
            </a:r>
            <a:r>
              <a:rPr lang="en-US" sz="1800" dirty="0">
                <a:latin typeface="Courier New" panose="02070309020205020404" pitchFamily="49" charset="0"/>
                <a:cs typeface="Courier New" panose="02070309020205020404" pitchFamily="49" charset="0"/>
              </a:rPr>
              <a:t> x &lt;- </a:t>
            </a:r>
            <a:r>
              <a:rPr lang="en-US" sz="1800" dirty="0" err="1">
                <a:latin typeface="Courier New" panose="02070309020205020404" pitchFamily="49" charset="0"/>
                <a:cs typeface="Courier New" panose="02070309020205020404" pitchFamily="49" charset="0"/>
              </a:rPr>
              <a:t>mem.portA.response.get</a:t>
            </a:r>
            <a:r>
              <a:rPr lang="en-US" sz="1800" dirty="0">
                <a:latin typeface="Courier New" panose="02070309020205020404" pitchFamily="49" charset="0"/>
                <a:cs typeface="Courier New" panose="02070309020205020404" pitchFamily="49" charset="0"/>
              </a:rPr>
              <a:t>(); </a:t>
            </a:r>
          </a:p>
          <a:p>
            <a:pPr marL="0"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mem.portA.request.put</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BRAMReq</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write:True</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writeRes:False</a:t>
            </a:r>
            <a:r>
              <a:rPr lang="en-US" sz="1800" dirty="0">
                <a:latin typeface="Courier New" panose="02070309020205020404" pitchFamily="49" charset="0"/>
                <a:cs typeface="Courier New" panose="02070309020205020404" pitchFamily="49" charset="0"/>
              </a:rPr>
              <a:t>,</a:t>
            </a:r>
          </a:p>
          <a:p>
            <a:pPr marL="0"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address:b</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datain:x</a:t>
            </a:r>
            <a:r>
              <a:rPr lang="en-US" sz="1800" dirty="0">
                <a:latin typeface="Courier New" panose="02070309020205020404" pitchFamily="49" charset="0"/>
                <a:cs typeface="Courier New" panose="02070309020205020404" pitchFamily="49" charset="0"/>
              </a:rPr>
              <a:t> + k}); </a:t>
            </a:r>
          </a:p>
          <a:p>
            <a:pPr marL="0" indent="0">
              <a:buNone/>
            </a:pPr>
            <a:r>
              <a:rPr lang="en-US" sz="1800" dirty="0">
                <a:latin typeface="Courier New" panose="02070309020205020404" pitchFamily="49" charset="0"/>
                <a:cs typeface="Courier New" panose="02070309020205020404" pitchFamily="49" charset="0"/>
              </a:rPr>
              <a:t>  b &lt;= b + 1;</a:t>
            </a:r>
          </a:p>
          <a:p>
            <a:pPr marL="0" indent="0">
              <a:buNone/>
            </a:pPr>
            <a:r>
              <a:rPr lang="en-US" sz="1800" dirty="0">
                <a:latin typeface="Courier New"/>
                <a:cs typeface="Courier New"/>
              </a:rPr>
              <a:t>  turn &lt;= 0;</a:t>
            </a:r>
            <a:endParaRPr lang="en-US" sz="1800" dirty="0">
              <a:solidFill>
                <a:srgbClr val="000000"/>
              </a:solidFill>
              <a:latin typeface="Courier New"/>
              <a:cs typeface="Courier New"/>
            </a:endParaRPr>
          </a:p>
          <a:p>
            <a:pPr marL="0" indent="0">
              <a:buNone/>
            </a:pPr>
            <a:r>
              <a:rPr lang="en-US" sz="1800" b="1" dirty="0" err="1">
                <a:latin typeface="Courier New" panose="02070309020205020404" pitchFamily="49" charset="0"/>
                <a:cs typeface="Courier New" panose="02070309020205020404" pitchFamily="49" charset="0"/>
              </a:rPr>
              <a:t>endrule</a:t>
            </a:r>
            <a:endParaRPr lang="en-US" sz="1800" dirty="0"/>
          </a:p>
        </p:txBody>
      </p:sp>
      <p:sp>
        <p:nvSpPr>
          <p:cNvPr id="8" name="Footer Placeholder 7">
            <a:extLst>
              <a:ext uri="{FF2B5EF4-FFF2-40B4-BE49-F238E27FC236}">
                <a16:creationId xmlns:a16="http://schemas.microsoft.com/office/drawing/2014/main" id="{83CC19B1-1F1D-704C-2C67-6E37C38503E0}"/>
              </a:ext>
            </a:extLst>
          </p:cNvPr>
          <p:cNvSpPr>
            <a:spLocks noGrp="1"/>
          </p:cNvSpPr>
          <p:nvPr>
            <p:ph type="ftr" sz="quarter" idx="12"/>
          </p:nvPr>
        </p:nvSpPr>
        <p:spPr/>
        <p:txBody>
          <a:bodyPr/>
          <a:lstStyle/>
          <a:p>
            <a:pPr>
              <a:defRPr/>
            </a:pPr>
            <a:r>
              <a:rPr lang="en-US"/>
              <a:t>6.1920</a:t>
            </a:r>
            <a:endParaRPr lang="en-US" dirty="0"/>
          </a:p>
        </p:txBody>
      </p:sp>
      <p:sp>
        <p:nvSpPr>
          <p:cNvPr id="4" name="Date Placeholder 3">
            <a:extLst>
              <a:ext uri="{FF2B5EF4-FFF2-40B4-BE49-F238E27FC236}">
                <a16:creationId xmlns:a16="http://schemas.microsoft.com/office/drawing/2014/main" id="{024958F4-9B5A-751B-71D9-339E4F3E8A6B}"/>
              </a:ext>
            </a:extLst>
          </p:cNvPr>
          <p:cNvSpPr>
            <a:spLocks noGrp="1"/>
          </p:cNvSpPr>
          <p:nvPr>
            <p:ph type="dt" sz="half" idx="10"/>
          </p:nvPr>
        </p:nvSpPr>
        <p:spPr/>
        <p:txBody>
          <a:bodyPr/>
          <a:lstStyle/>
          <a:p>
            <a:pPr>
              <a:defRPr/>
            </a:pPr>
            <a:r>
              <a:rPr lang="en-US"/>
              <a:t>February 13, 2024</a:t>
            </a:r>
            <a:endParaRPr lang="en-US" dirty="0"/>
          </a:p>
        </p:txBody>
      </p:sp>
      <p:sp>
        <p:nvSpPr>
          <p:cNvPr id="6" name="Slide Number Placeholder 5">
            <a:extLst>
              <a:ext uri="{FF2B5EF4-FFF2-40B4-BE49-F238E27FC236}">
                <a16:creationId xmlns:a16="http://schemas.microsoft.com/office/drawing/2014/main" id="{D5E9CCCB-7BE7-500B-5C0B-934808116061}"/>
              </a:ext>
            </a:extLst>
          </p:cNvPr>
          <p:cNvSpPr>
            <a:spLocks noGrp="1"/>
          </p:cNvSpPr>
          <p:nvPr>
            <p:ph type="sldNum" sz="quarter" idx="11"/>
          </p:nvPr>
        </p:nvSpPr>
        <p:spPr/>
        <p:txBody>
          <a:bodyPr/>
          <a:lstStyle/>
          <a:p>
            <a:pPr>
              <a:defRPr/>
            </a:pPr>
            <a:r>
              <a:rPr lang="en-US"/>
              <a:t>L03-</a:t>
            </a:r>
            <a:fld id="{4F9502F6-954B-46E9-AC05-33DEDF4CA0BF}" type="slidenum">
              <a:rPr lang="en-US" smtClean="0"/>
              <a:pPr>
                <a:defRPr/>
              </a:pPr>
              <a:t>16</a:t>
            </a:fld>
            <a:endParaRPr lang="en-US" dirty="0"/>
          </a:p>
        </p:txBody>
      </p:sp>
    </p:spTree>
    <p:extLst>
      <p:ext uri="{BB962C8B-B14F-4D97-AF65-F5344CB8AC3E}">
        <p14:creationId xmlns:p14="http://schemas.microsoft.com/office/powerpoint/2010/main" val="21129692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Multi-rule Systems</a:t>
            </a:r>
          </a:p>
        </p:txBody>
      </p:sp>
      <p:sp>
        <p:nvSpPr>
          <p:cNvPr id="7" name="Rectangle 3" descr="Rectangle: Click to edit Master text styles&#10;Second level&#10;Third level&#10;Fourth level&#10;Fifth level"/>
          <p:cNvSpPr txBox="1">
            <a:spLocks noChangeArrowheads="1"/>
          </p:cNvSpPr>
          <p:nvPr/>
        </p:nvSpPr>
        <p:spPr bwMode="auto">
          <a:xfrm>
            <a:off x="706582" y="1628044"/>
            <a:ext cx="7772400" cy="195535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110000"/>
              <a:buFont typeface="Wingdings" pitchFamily="-96" charset="2"/>
              <a:buBlip>
                <a:blip r:embed="rId2"/>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Wingdings" pitchFamily="-96"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hlink"/>
              </a:buClr>
              <a:buSzPct val="95000"/>
              <a:buFont typeface="Wingdings" pitchFamily="-96" charset="2"/>
              <a:buChar char="w"/>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65000"/>
              <a:buFont typeface="Wingdings" pitchFamily="-96"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itchFamily="-96" charset="2"/>
              <a:buChar char="n"/>
              <a:defRPr sz="2000">
                <a:solidFill>
                  <a:schemeClr val="tx1"/>
                </a:solidFill>
                <a:latin typeface="+mn-lt"/>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eaLnBrk="1" hangingPunct="1">
              <a:buFont typeface="Wingdings" pitchFamily="-96" charset="2"/>
              <a:buNone/>
            </a:pPr>
            <a:r>
              <a:rPr lang="en-US" sz="2400" i="1" kern="0"/>
              <a:t>Repeatedly:</a:t>
            </a:r>
            <a:endParaRPr lang="en-US" sz="2400" kern="0"/>
          </a:p>
          <a:p>
            <a:pPr eaLnBrk="1" hangingPunct="1"/>
            <a:r>
              <a:rPr lang="en-US" sz="2400" kern="0"/>
              <a:t>Select a rule to execute </a:t>
            </a:r>
          </a:p>
          <a:p>
            <a:pPr eaLnBrk="1" hangingPunct="1"/>
            <a:r>
              <a:rPr lang="en-US" sz="2400" kern="0"/>
              <a:t>Compute the state updates </a:t>
            </a:r>
          </a:p>
          <a:p>
            <a:pPr eaLnBrk="1" hangingPunct="1"/>
            <a:r>
              <a:rPr lang="en-US" sz="2400" kern="0"/>
              <a:t>Make the state updates</a:t>
            </a:r>
          </a:p>
          <a:p>
            <a:pPr eaLnBrk="1" hangingPunct="1"/>
            <a:endParaRPr lang="en-US" sz="2400" kern="0" dirty="0"/>
          </a:p>
        </p:txBody>
      </p:sp>
      <p:sp>
        <p:nvSpPr>
          <p:cNvPr id="8" name="TextBox 7"/>
          <p:cNvSpPr txBox="1"/>
          <p:nvPr/>
        </p:nvSpPr>
        <p:spPr>
          <a:xfrm>
            <a:off x="1073488" y="3765522"/>
            <a:ext cx="7232073" cy="1569660"/>
          </a:xfrm>
          <a:prstGeom prst="rect">
            <a:avLst/>
          </a:prstGeom>
          <a:noFill/>
          <a:ln>
            <a:solidFill>
              <a:srgbClr val="FF0000"/>
            </a:solidFill>
          </a:ln>
        </p:spPr>
        <p:txBody>
          <a:bodyPr wrap="square" rtlCol="0">
            <a:spAutoFit/>
          </a:bodyPr>
          <a:lstStyle/>
          <a:p>
            <a:r>
              <a:rPr lang="en-US" sz="2400" dirty="0"/>
              <a:t>One-rule-at-a-time-semantics: Any legal behavior of a Bluespec program can be explained by observing the state updates obtained by applying only one rule at a time</a:t>
            </a:r>
          </a:p>
        </p:txBody>
      </p:sp>
      <p:grpSp>
        <p:nvGrpSpPr>
          <p:cNvPr id="9" name="Group 4"/>
          <p:cNvGrpSpPr>
            <a:grpSpLocks/>
          </p:cNvGrpSpPr>
          <p:nvPr/>
        </p:nvGrpSpPr>
        <p:grpSpPr bwMode="auto">
          <a:xfrm>
            <a:off x="5122191" y="1885715"/>
            <a:ext cx="3627334" cy="1477963"/>
            <a:chOff x="3915" y="1466"/>
            <a:chExt cx="1827" cy="931"/>
          </a:xfrm>
        </p:grpSpPr>
        <p:sp>
          <p:nvSpPr>
            <p:cNvPr id="10" name="Text Box 5"/>
            <p:cNvSpPr txBox="1">
              <a:spLocks noChangeArrowheads="1"/>
            </p:cNvSpPr>
            <p:nvPr/>
          </p:nvSpPr>
          <p:spPr bwMode="auto">
            <a:xfrm>
              <a:off x="4437" y="1466"/>
              <a:ext cx="1305" cy="931"/>
            </a:xfrm>
            <a:prstGeom prst="rect">
              <a:avLst/>
            </a:prstGeom>
            <a:noFill/>
            <a:ln w="9525">
              <a:solidFill>
                <a:srgbClr val="FF0000"/>
              </a:solidFill>
              <a:miter lim="800000"/>
              <a:headEnd/>
              <a:tailEnd/>
            </a:ln>
          </p:spPr>
          <p:txBody>
            <a:bodyPr wrap="square">
              <a:spAutoFit/>
            </a:bodyPr>
            <a:lstStyle/>
            <a:p>
              <a:pPr>
                <a:lnSpc>
                  <a:spcPct val="90000"/>
                </a:lnSpc>
                <a:spcBef>
                  <a:spcPct val="25000"/>
                </a:spcBef>
                <a:buClr>
                  <a:schemeClr val="bg1"/>
                </a:buClr>
                <a:buSzPct val="100000"/>
              </a:pPr>
              <a:r>
                <a:rPr lang="en-US" dirty="0"/>
                <a:t>Non-deterministic choice; User annotations can be used in rule selection</a:t>
              </a:r>
            </a:p>
          </p:txBody>
        </p:sp>
        <p:sp>
          <p:nvSpPr>
            <p:cNvPr id="11" name="Line 6"/>
            <p:cNvSpPr>
              <a:spLocks noChangeShapeType="1"/>
            </p:cNvSpPr>
            <p:nvPr/>
          </p:nvSpPr>
          <p:spPr bwMode="auto">
            <a:xfrm flipH="1">
              <a:off x="3915" y="1755"/>
              <a:ext cx="522" cy="0"/>
            </a:xfrm>
            <a:prstGeom prst="line">
              <a:avLst/>
            </a:prstGeom>
            <a:noFill/>
            <a:ln w="9525">
              <a:solidFill>
                <a:srgbClr val="FF0000"/>
              </a:solidFill>
              <a:round/>
              <a:headEnd/>
              <a:tailEnd type="triangle" w="med" len="med"/>
            </a:ln>
          </p:spPr>
          <p:txBody>
            <a:bodyPr/>
            <a:lstStyle/>
            <a:p>
              <a:endParaRPr lang="en-US"/>
            </a:p>
          </p:txBody>
        </p:sp>
      </p:grpSp>
      <p:sp>
        <p:nvSpPr>
          <p:cNvPr id="12" name="TextBox 11"/>
          <p:cNvSpPr txBox="1"/>
          <p:nvPr/>
        </p:nvSpPr>
        <p:spPr>
          <a:xfrm>
            <a:off x="1073488" y="5539377"/>
            <a:ext cx="7455657" cy="830997"/>
          </a:xfrm>
          <a:prstGeom prst="rect">
            <a:avLst/>
          </a:prstGeom>
          <a:noFill/>
        </p:spPr>
        <p:txBody>
          <a:bodyPr wrap="square" rtlCol="0">
            <a:spAutoFit/>
          </a:bodyPr>
          <a:lstStyle/>
          <a:p>
            <a:r>
              <a:rPr lang="en-US" sz="2400" dirty="0">
                <a:latin typeface="Comic Sans MS" panose="030F0702030302020204" pitchFamily="66" charset="0"/>
              </a:rPr>
              <a:t>However, for performance we execute multiple rules concurrently whenever possible</a:t>
            </a:r>
          </a:p>
        </p:txBody>
      </p:sp>
      <p:sp>
        <p:nvSpPr>
          <p:cNvPr id="4" name="Footer Placeholder 3">
            <a:extLst>
              <a:ext uri="{FF2B5EF4-FFF2-40B4-BE49-F238E27FC236}">
                <a16:creationId xmlns:a16="http://schemas.microsoft.com/office/drawing/2014/main" id="{FE5EFCF7-B3C3-5FD2-E4D6-F5C426A59C7C}"/>
              </a:ext>
            </a:extLst>
          </p:cNvPr>
          <p:cNvSpPr>
            <a:spLocks noGrp="1"/>
          </p:cNvSpPr>
          <p:nvPr>
            <p:ph type="ftr" sz="quarter" idx="12"/>
          </p:nvPr>
        </p:nvSpPr>
        <p:spPr/>
        <p:txBody>
          <a:bodyPr/>
          <a:lstStyle/>
          <a:p>
            <a:pPr>
              <a:defRPr/>
            </a:pPr>
            <a:r>
              <a:rPr lang="en-US"/>
              <a:t>6.1920</a:t>
            </a:r>
            <a:endParaRPr lang="en-US" dirty="0"/>
          </a:p>
        </p:txBody>
      </p:sp>
      <p:sp>
        <p:nvSpPr>
          <p:cNvPr id="6" name="Date Placeholder 5">
            <a:extLst>
              <a:ext uri="{FF2B5EF4-FFF2-40B4-BE49-F238E27FC236}">
                <a16:creationId xmlns:a16="http://schemas.microsoft.com/office/drawing/2014/main" id="{1E93473C-E671-943F-1D38-B2D185F12B27}"/>
              </a:ext>
            </a:extLst>
          </p:cNvPr>
          <p:cNvSpPr>
            <a:spLocks noGrp="1"/>
          </p:cNvSpPr>
          <p:nvPr>
            <p:ph type="dt" sz="half" idx="10"/>
          </p:nvPr>
        </p:nvSpPr>
        <p:spPr/>
        <p:txBody>
          <a:bodyPr/>
          <a:lstStyle/>
          <a:p>
            <a:pPr>
              <a:defRPr/>
            </a:pPr>
            <a:r>
              <a:rPr lang="en-US"/>
              <a:t>February 13, 2024</a:t>
            </a:r>
            <a:endParaRPr lang="en-US" dirty="0"/>
          </a:p>
        </p:txBody>
      </p:sp>
      <p:sp>
        <p:nvSpPr>
          <p:cNvPr id="14" name="Slide Number Placeholder 13">
            <a:extLst>
              <a:ext uri="{FF2B5EF4-FFF2-40B4-BE49-F238E27FC236}">
                <a16:creationId xmlns:a16="http://schemas.microsoft.com/office/drawing/2014/main" id="{331C0C09-2FC9-455C-192F-3E8EF3C90E95}"/>
              </a:ext>
            </a:extLst>
          </p:cNvPr>
          <p:cNvSpPr>
            <a:spLocks noGrp="1"/>
          </p:cNvSpPr>
          <p:nvPr>
            <p:ph type="sldNum" sz="quarter" idx="11"/>
          </p:nvPr>
        </p:nvSpPr>
        <p:spPr/>
        <p:txBody>
          <a:bodyPr/>
          <a:lstStyle/>
          <a:p>
            <a:pPr>
              <a:defRPr/>
            </a:pPr>
            <a:r>
              <a:rPr lang="en-US"/>
              <a:t>L03-</a:t>
            </a:r>
            <a:fld id="{4F9502F6-954B-46E9-AC05-33DEDF4CA0BF}" type="slidenum">
              <a:rPr lang="en-US" smtClean="0"/>
              <a:pPr>
                <a:defRPr/>
              </a:pPr>
              <a:t>17</a:t>
            </a:fld>
            <a:endParaRPr lang="en-US" dirty="0"/>
          </a:p>
        </p:txBody>
      </p:sp>
    </p:spTree>
    <p:extLst>
      <p:ext uri="{BB962C8B-B14F-4D97-AF65-F5344CB8AC3E}">
        <p14:creationId xmlns:p14="http://schemas.microsoft.com/office/powerpoint/2010/main" val="66792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684E3-0715-4723-E663-4BA9A1B738AD}"/>
              </a:ext>
            </a:extLst>
          </p:cNvPr>
          <p:cNvSpPr>
            <a:spLocks noGrp="1"/>
          </p:cNvSpPr>
          <p:nvPr>
            <p:ph type="title"/>
          </p:nvPr>
        </p:nvSpPr>
        <p:spPr/>
        <p:txBody>
          <a:bodyPr/>
          <a:lstStyle/>
          <a:p>
            <a:r>
              <a:rPr lang="en-US" dirty="0"/>
              <a:t>Rules for the vector machine</a:t>
            </a:r>
          </a:p>
        </p:txBody>
      </p:sp>
      <p:sp>
        <p:nvSpPr>
          <p:cNvPr id="3" name="Content Placeholder 2">
            <a:extLst>
              <a:ext uri="{FF2B5EF4-FFF2-40B4-BE49-F238E27FC236}">
                <a16:creationId xmlns:a16="http://schemas.microsoft.com/office/drawing/2014/main" id="{2836D6B4-48BF-D65F-DECD-9AB9D26C5C11}"/>
              </a:ext>
            </a:extLst>
          </p:cNvPr>
          <p:cNvSpPr>
            <a:spLocks noGrp="1"/>
          </p:cNvSpPr>
          <p:nvPr>
            <p:ph idx="1"/>
          </p:nvPr>
        </p:nvSpPr>
        <p:spPr>
          <a:xfrm>
            <a:off x="526311" y="1481469"/>
            <a:ext cx="8383773" cy="4720547"/>
          </a:xfrm>
        </p:spPr>
        <p:txBody>
          <a:bodyPr/>
          <a:lstStyle/>
          <a:p>
            <a:pPr marL="0" indent="0">
              <a:buNone/>
            </a:pPr>
            <a:r>
              <a:rPr lang="en-US" sz="1800" b="1" dirty="0">
                <a:latin typeface="Courier New"/>
                <a:cs typeface="Courier New"/>
              </a:rPr>
              <a:t>rule </a:t>
            </a:r>
            <a:r>
              <a:rPr lang="en-US" sz="1800" err="1">
                <a:latin typeface="Courier New"/>
                <a:cs typeface="Courier New"/>
              </a:rPr>
              <a:t>init_read_a</a:t>
            </a:r>
            <a:r>
              <a:rPr lang="en-US" sz="1800" dirty="0">
                <a:latin typeface="Courier New"/>
                <a:cs typeface="Courier New"/>
              </a:rPr>
              <a:t> </a:t>
            </a:r>
            <a:r>
              <a:rPr lang="en-US" sz="1800" b="1" dirty="0">
                <a:latin typeface="Courier New"/>
                <a:cs typeface="Courier New"/>
              </a:rPr>
              <a:t>if</a:t>
            </a:r>
            <a:r>
              <a:rPr lang="en-US" sz="1800" dirty="0">
                <a:latin typeface="Courier New"/>
                <a:cs typeface="Courier New"/>
              </a:rPr>
              <a:t> (n&gt;0</a:t>
            </a:r>
            <a:r>
              <a:rPr lang="en-US" sz="1800" strike="sngStrike" dirty="0">
                <a:latin typeface="Courier New"/>
                <a:cs typeface="Courier New"/>
              </a:rPr>
              <a:t> &amp;&amp; turn == 0</a:t>
            </a:r>
            <a:r>
              <a:rPr lang="en-US" sz="1800" dirty="0">
                <a:latin typeface="Courier New"/>
                <a:cs typeface="Courier New"/>
              </a:rPr>
              <a:t>);</a:t>
            </a:r>
          </a:p>
          <a:p>
            <a:pPr marL="0" indent="0">
              <a:buNone/>
            </a:pPr>
            <a:r>
              <a:rPr lang="en-US" sz="1800" dirty="0">
                <a:latin typeface="Courier New"/>
                <a:cs typeface="Courier New"/>
              </a:rPr>
              <a:t>  </a:t>
            </a:r>
            <a:r>
              <a:rPr lang="en-US" sz="1800" dirty="0" err="1">
                <a:latin typeface="Courier New"/>
                <a:cs typeface="Courier New"/>
              </a:rPr>
              <a:t>mem.portA.request.put</a:t>
            </a:r>
            <a:r>
              <a:rPr lang="en-US" sz="1800" dirty="0">
                <a:latin typeface="Courier New"/>
                <a:cs typeface="Courier New"/>
              </a:rPr>
              <a:t>(</a:t>
            </a:r>
            <a:r>
              <a:rPr lang="en-US" sz="1800" dirty="0" err="1">
                <a:latin typeface="Courier New"/>
                <a:cs typeface="Courier New"/>
              </a:rPr>
              <a:t>BRAMReq</a:t>
            </a:r>
            <a:r>
              <a:rPr lang="en-US" sz="1800" dirty="0">
                <a:latin typeface="Courier New"/>
                <a:cs typeface="Courier New"/>
              </a:rPr>
              <a:t>{</a:t>
            </a:r>
            <a:r>
              <a:rPr lang="en-US" sz="1800" dirty="0" err="1">
                <a:latin typeface="Courier New"/>
                <a:cs typeface="Courier New"/>
              </a:rPr>
              <a:t>write:False,writeRes:False</a:t>
            </a:r>
            <a:r>
              <a:rPr lang="en-US" sz="1800" dirty="0">
                <a:latin typeface="Courier New"/>
                <a:cs typeface="Courier New"/>
              </a:rPr>
              <a:t>,</a:t>
            </a:r>
          </a:p>
          <a:p>
            <a:pPr marL="0"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address:a</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datain</a:t>
            </a:r>
            <a:r>
              <a:rPr lang="en-US" sz="1800" dirty="0">
                <a:latin typeface="Courier New" panose="02070309020205020404" pitchFamily="49" charset="0"/>
                <a:cs typeface="Courier New" panose="02070309020205020404" pitchFamily="49" charset="0"/>
              </a:rPr>
              <a:t>:?}); </a:t>
            </a:r>
          </a:p>
          <a:p>
            <a:pPr marL="0" indent="0">
              <a:buNone/>
            </a:pPr>
            <a:r>
              <a:rPr lang="en-US" sz="1800" dirty="0">
                <a:latin typeface="Courier New" panose="02070309020205020404" pitchFamily="49" charset="0"/>
                <a:cs typeface="Courier New" panose="02070309020205020404" pitchFamily="49" charset="0"/>
              </a:rPr>
              <a:t>  a &lt;= a + 1;</a:t>
            </a:r>
          </a:p>
          <a:p>
            <a:pPr marL="0" indent="0">
              <a:buNone/>
            </a:pPr>
            <a:r>
              <a:rPr lang="en-US" sz="1800" dirty="0">
                <a:latin typeface="Courier New"/>
                <a:cs typeface="Courier New"/>
              </a:rPr>
              <a:t>  n &lt;= n – 1;</a:t>
            </a:r>
          </a:p>
          <a:p>
            <a:pPr marL="0" indent="0">
              <a:buNone/>
            </a:pPr>
            <a:r>
              <a:rPr lang="en-US" sz="1800" dirty="0">
                <a:latin typeface="Courier New"/>
                <a:cs typeface="Courier New"/>
              </a:rPr>
              <a:t>  </a:t>
            </a:r>
            <a:r>
              <a:rPr lang="en-US" sz="1800" strike="sngStrike" dirty="0">
                <a:latin typeface="Courier New"/>
                <a:cs typeface="Courier New"/>
              </a:rPr>
              <a:t>turn &lt;= 1;</a:t>
            </a:r>
          </a:p>
          <a:p>
            <a:pPr marL="0" indent="0">
              <a:buNone/>
            </a:pPr>
            <a:r>
              <a:rPr lang="en-US" sz="1800" b="1" dirty="0" err="1">
                <a:latin typeface="Courier New" panose="02070309020205020404" pitchFamily="49" charset="0"/>
                <a:cs typeface="Courier New" panose="02070309020205020404" pitchFamily="49" charset="0"/>
              </a:rPr>
              <a:t>endrule</a:t>
            </a:r>
            <a:r>
              <a:rPr lang="en-US" sz="1800" dirty="0">
                <a:latin typeface="Courier New" panose="02070309020205020404" pitchFamily="49" charset="0"/>
                <a:cs typeface="Courier New" panose="02070309020205020404" pitchFamily="49" charset="0"/>
              </a:rPr>
              <a:t> </a:t>
            </a:r>
          </a:p>
          <a:p>
            <a:pPr marL="0" indent="0">
              <a:buNone/>
            </a:pPr>
            <a:endParaRPr lang="en-US" sz="1800" dirty="0">
              <a:latin typeface="Courier New" panose="02070309020205020404" pitchFamily="49" charset="0"/>
              <a:cs typeface="Courier New" panose="02070309020205020404" pitchFamily="49" charset="0"/>
            </a:endParaRPr>
          </a:p>
          <a:p>
            <a:pPr marL="0" indent="0">
              <a:buNone/>
            </a:pPr>
            <a:r>
              <a:rPr lang="en-US" sz="1800" b="1" dirty="0">
                <a:latin typeface="Courier New"/>
                <a:cs typeface="Courier New"/>
              </a:rPr>
              <a:t>rule </a:t>
            </a:r>
            <a:r>
              <a:rPr lang="en-US" sz="1800" err="1">
                <a:latin typeface="Courier New"/>
                <a:cs typeface="Courier New"/>
              </a:rPr>
              <a:t>read_result</a:t>
            </a:r>
            <a:r>
              <a:rPr lang="en-US" sz="1800" dirty="0">
                <a:latin typeface="Courier New"/>
                <a:cs typeface="Courier New"/>
              </a:rPr>
              <a:t> </a:t>
            </a:r>
            <a:r>
              <a:rPr lang="en-US" sz="1800" strike="sngStrike" dirty="0">
                <a:latin typeface="Courier New"/>
                <a:cs typeface="Courier New"/>
              </a:rPr>
              <a:t>if (turn == 1)</a:t>
            </a:r>
            <a:r>
              <a:rPr lang="en-US" sz="1800" dirty="0">
                <a:latin typeface="Courier New"/>
                <a:cs typeface="Courier New"/>
              </a:rPr>
              <a:t>;</a:t>
            </a:r>
          </a:p>
          <a:p>
            <a:pPr marL="0" indent="0">
              <a:buNone/>
            </a:pP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let</a:t>
            </a:r>
            <a:r>
              <a:rPr lang="en-US" sz="1800" dirty="0">
                <a:latin typeface="Courier New" panose="02070309020205020404" pitchFamily="49" charset="0"/>
                <a:cs typeface="Courier New" panose="02070309020205020404" pitchFamily="49" charset="0"/>
              </a:rPr>
              <a:t> x &lt;- </a:t>
            </a:r>
            <a:r>
              <a:rPr lang="en-US" sz="1800" dirty="0" err="1">
                <a:latin typeface="Courier New" panose="02070309020205020404" pitchFamily="49" charset="0"/>
                <a:cs typeface="Courier New" panose="02070309020205020404" pitchFamily="49" charset="0"/>
              </a:rPr>
              <a:t>mem.portA.response.get</a:t>
            </a:r>
            <a:r>
              <a:rPr lang="en-US" sz="1800" dirty="0">
                <a:latin typeface="Courier New" panose="02070309020205020404" pitchFamily="49" charset="0"/>
                <a:cs typeface="Courier New" panose="02070309020205020404" pitchFamily="49" charset="0"/>
              </a:rPr>
              <a:t>(); </a:t>
            </a:r>
          </a:p>
          <a:p>
            <a:pPr marL="0"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mem.portA.request.put</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BRAMReq</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write:True</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writeRes:False</a:t>
            </a:r>
            <a:r>
              <a:rPr lang="en-US" sz="1800" dirty="0">
                <a:latin typeface="Courier New" panose="02070309020205020404" pitchFamily="49" charset="0"/>
                <a:cs typeface="Courier New" panose="02070309020205020404" pitchFamily="49" charset="0"/>
              </a:rPr>
              <a:t>,</a:t>
            </a:r>
          </a:p>
          <a:p>
            <a:pPr marL="0"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address:b</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datain:x</a:t>
            </a:r>
            <a:r>
              <a:rPr lang="en-US" sz="1800" dirty="0">
                <a:latin typeface="Courier New" panose="02070309020205020404" pitchFamily="49" charset="0"/>
                <a:cs typeface="Courier New" panose="02070309020205020404" pitchFamily="49" charset="0"/>
              </a:rPr>
              <a:t> + k}); </a:t>
            </a:r>
          </a:p>
          <a:p>
            <a:pPr marL="0" indent="0">
              <a:buNone/>
            </a:pPr>
            <a:r>
              <a:rPr lang="en-US" sz="1800" dirty="0">
                <a:latin typeface="Courier New" panose="02070309020205020404" pitchFamily="49" charset="0"/>
                <a:cs typeface="Courier New" panose="02070309020205020404" pitchFamily="49" charset="0"/>
              </a:rPr>
              <a:t>  b &lt;= b + 1;</a:t>
            </a:r>
          </a:p>
          <a:p>
            <a:pPr marL="0" indent="0">
              <a:buNone/>
            </a:pPr>
            <a:r>
              <a:rPr lang="en-US" sz="1800" strike="sngStrike" dirty="0">
                <a:latin typeface="Courier New"/>
                <a:cs typeface="Courier New"/>
              </a:rPr>
              <a:t>  turn &lt;= 0;</a:t>
            </a:r>
            <a:endParaRPr lang="en-US" sz="1800" strike="sngStrike" dirty="0">
              <a:solidFill>
                <a:srgbClr val="000000"/>
              </a:solidFill>
              <a:latin typeface="Courier New"/>
              <a:cs typeface="Courier New"/>
            </a:endParaRPr>
          </a:p>
          <a:p>
            <a:pPr marL="0" indent="0">
              <a:buNone/>
            </a:pPr>
            <a:r>
              <a:rPr lang="en-US" sz="1800" b="1" dirty="0" err="1">
                <a:latin typeface="Courier New" panose="02070309020205020404" pitchFamily="49" charset="0"/>
                <a:cs typeface="Courier New" panose="02070309020205020404" pitchFamily="49" charset="0"/>
              </a:rPr>
              <a:t>endrule</a:t>
            </a:r>
            <a:endParaRPr lang="en-US" sz="1800" dirty="0"/>
          </a:p>
        </p:txBody>
      </p:sp>
      <p:sp>
        <p:nvSpPr>
          <p:cNvPr id="8" name="Footer Placeholder 7">
            <a:extLst>
              <a:ext uri="{FF2B5EF4-FFF2-40B4-BE49-F238E27FC236}">
                <a16:creationId xmlns:a16="http://schemas.microsoft.com/office/drawing/2014/main" id="{83CC19B1-1F1D-704C-2C67-6E37C38503E0}"/>
              </a:ext>
            </a:extLst>
          </p:cNvPr>
          <p:cNvSpPr>
            <a:spLocks noGrp="1"/>
          </p:cNvSpPr>
          <p:nvPr>
            <p:ph type="ftr" sz="quarter" idx="12"/>
          </p:nvPr>
        </p:nvSpPr>
        <p:spPr/>
        <p:txBody>
          <a:bodyPr/>
          <a:lstStyle/>
          <a:p>
            <a:pPr>
              <a:defRPr/>
            </a:pPr>
            <a:r>
              <a:rPr lang="en-US"/>
              <a:t>6.1920</a:t>
            </a:r>
            <a:endParaRPr lang="en-US" dirty="0"/>
          </a:p>
        </p:txBody>
      </p:sp>
      <p:sp>
        <p:nvSpPr>
          <p:cNvPr id="4" name="Date Placeholder 3">
            <a:extLst>
              <a:ext uri="{FF2B5EF4-FFF2-40B4-BE49-F238E27FC236}">
                <a16:creationId xmlns:a16="http://schemas.microsoft.com/office/drawing/2014/main" id="{024958F4-9B5A-751B-71D9-339E4F3E8A6B}"/>
              </a:ext>
            </a:extLst>
          </p:cNvPr>
          <p:cNvSpPr>
            <a:spLocks noGrp="1"/>
          </p:cNvSpPr>
          <p:nvPr>
            <p:ph type="dt" sz="half" idx="10"/>
          </p:nvPr>
        </p:nvSpPr>
        <p:spPr/>
        <p:txBody>
          <a:bodyPr/>
          <a:lstStyle/>
          <a:p>
            <a:pPr>
              <a:defRPr/>
            </a:pPr>
            <a:r>
              <a:rPr lang="en-US"/>
              <a:t>February 13, 2024</a:t>
            </a:r>
            <a:endParaRPr lang="en-US" dirty="0"/>
          </a:p>
        </p:txBody>
      </p:sp>
      <p:sp>
        <p:nvSpPr>
          <p:cNvPr id="6" name="Slide Number Placeholder 5">
            <a:extLst>
              <a:ext uri="{FF2B5EF4-FFF2-40B4-BE49-F238E27FC236}">
                <a16:creationId xmlns:a16="http://schemas.microsoft.com/office/drawing/2014/main" id="{D5E9CCCB-7BE7-500B-5C0B-934808116061}"/>
              </a:ext>
            </a:extLst>
          </p:cNvPr>
          <p:cNvSpPr>
            <a:spLocks noGrp="1"/>
          </p:cNvSpPr>
          <p:nvPr>
            <p:ph type="sldNum" sz="quarter" idx="11"/>
          </p:nvPr>
        </p:nvSpPr>
        <p:spPr/>
        <p:txBody>
          <a:bodyPr/>
          <a:lstStyle/>
          <a:p>
            <a:pPr>
              <a:defRPr/>
            </a:pPr>
            <a:r>
              <a:rPr lang="en-US"/>
              <a:t>L03-</a:t>
            </a:r>
            <a:fld id="{4F9502F6-954B-46E9-AC05-33DEDF4CA0BF}" type="slidenum">
              <a:rPr lang="en-US" smtClean="0"/>
              <a:pPr>
                <a:defRPr/>
              </a:pPr>
              <a:t>18</a:t>
            </a:fld>
            <a:endParaRPr lang="en-US" dirty="0"/>
          </a:p>
        </p:txBody>
      </p:sp>
      <p:sp>
        <p:nvSpPr>
          <p:cNvPr id="5" name="TextBox 4">
            <a:extLst>
              <a:ext uri="{FF2B5EF4-FFF2-40B4-BE49-F238E27FC236}">
                <a16:creationId xmlns:a16="http://schemas.microsoft.com/office/drawing/2014/main" id="{1D7342C2-916B-40AA-115F-2837DC07A13B}"/>
              </a:ext>
            </a:extLst>
          </p:cNvPr>
          <p:cNvSpPr txBox="1"/>
          <p:nvPr/>
        </p:nvSpPr>
        <p:spPr>
          <a:xfrm>
            <a:off x="4847422" y="2924060"/>
            <a:ext cx="390915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FF0000"/>
                </a:solidFill>
                <a:latin typeface="Verdana"/>
                <a:ea typeface="Verdana"/>
              </a:rPr>
              <a:t>The design still works without taking turn! Or does it?</a:t>
            </a:r>
            <a:endParaRPr lang="en-US" dirty="0">
              <a:solidFill>
                <a:srgbClr val="FF0000"/>
              </a:solidFill>
              <a:ea typeface="Verdana"/>
            </a:endParaRPr>
          </a:p>
        </p:txBody>
      </p:sp>
    </p:spTree>
    <p:extLst>
      <p:ext uri="{BB962C8B-B14F-4D97-AF65-F5344CB8AC3E}">
        <p14:creationId xmlns:p14="http://schemas.microsoft.com/office/powerpoint/2010/main" val="36806008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09A0D-F951-3BDA-7BAC-1D9A5B0E50D7}"/>
              </a:ext>
            </a:extLst>
          </p:cNvPr>
          <p:cNvSpPr>
            <a:spLocks noGrp="1"/>
          </p:cNvSpPr>
          <p:nvPr>
            <p:ph type="title"/>
          </p:nvPr>
        </p:nvSpPr>
        <p:spPr/>
        <p:txBody>
          <a:bodyPr/>
          <a:lstStyle/>
          <a:p>
            <a:r>
              <a:rPr lang="en-US" dirty="0">
                <a:ea typeface="Verdana"/>
              </a:rPr>
              <a:t>Homework</a:t>
            </a:r>
          </a:p>
        </p:txBody>
      </p:sp>
      <p:sp>
        <p:nvSpPr>
          <p:cNvPr id="3" name="Content Placeholder 2">
            <a:extLst>
              <a:ext uri="{FF2B5EF4-FFF2-40B4-BE49-F238E27FC236}">
                <a16:creationId xmlns:a16="http://schemas.microsoft.com/office/drawing/2014/main" id="{8F9B3E9A-5D6E-02AA-E2EB-6A7A7D1ED1F4}"/>
              </a:ext>
            </a:extLst>
          </p:cNvPr>
          <p:cNvSpPr>
            <a:spLocks noGrp="1"/>
          </p:cNvSpPr>
          <p:nvPr>
            <p:ph idx="1"/>
          </p:nvPr>
        </p:nvSpPr>
        <p:spPr/>
        <p:txBody>
          <a:bodyPr/>
          <a:lstStyle/>
          <a:p>
            <a:r>
              <a:rPr lang="en-US" dirty="0">
                <a:ea typeface="Verdana"/>
              </a:rPr>
              <a:t>To get familiarized with this programming/execution model:</a:t>
            </a:r>
          </a:p>
          <a:p>
            <a:pPr lvl="1">
              <a:buFont typeface="Courier New" pitchFamily="-96" charset="2"/>
              <a:buChar char="o"/>
            </a:pPr>
            <a:r>
              <a:rPr lang="en-US" dirty="0">
                <a:ea typeface="Verdana"/>
              </a:rPr>
              <a:t>Lab1-b: debug a simple multi-rule machine that fail to compute dot products</a:t>
            </a:r>
          </a:p>
          <a:p>
            <a:pPr lvl="1">
              <a:buFont typeface="Courier New" pitchFamily="-96" charset="2"/>
              <a:buChar char="o"/>
            </a:pPr>
            <a:r>
              <a:rPr lang="en-US" dirty="0">
                <a:ea typeface="Verdana"/>
              </a:rPr>
              <a:t>Lab2: write your own matrix/matrix multiply module</a:t>
            </a:r>
          </a:p>
        </p:txBody>
      </p:sp>
      <p:sp>
        <p:nvSpPr>
          <p:cNvPr id="4" name="Date Placeholder 3">
            <a:extLst>
              <a:ext uri="{FF2B5EF4-FFF2-40B4-BE49-F238E27FC236}">
                <a16:creationId xmlns:a16="http://schemas.microsoft.com/office/drawing/2014/main" id="{C056619D-4F86-C28D-4415-00F74FF96DBC}"/>
              </a:ext>
            </a:extLst>
          </p:cNvPr>
          <p:cNvSpPr>
            <a:spLocks noGrp="1"/>
          </p:cNvSpPr>
          <p:nvPr>
            <p:ph type="dt" sz="half" idx="10"/>
          </p:nvPr>
        </p:nvSpPr>
        <p:spPr/>
        <p:txBody>
          <a:bodyPr/>
          <a:lstStyle/>
          <a:p>
            <a:pPr>
              <a:defRPr/>
            </a:pPr>
            <a:r>
              <a:rPr lang="en-US"/>
              <a:t>February 13, 2024</a:t>
            </a:r>
            <a:endParaRPr lang="en-US" dirty="0"/>
          </a:p>
        </p:txBody>
      </p:sp>
      <p:sp>
        <p:nvSpPr>
          <p:cNvPr id="5" name="Slide Number Placeholder 4">
            <a:extLst>
              <a:ext uri="{FF2B5EF4-FFF2-40B4-BE49-F238E27FC236}">
                <a16:creationId xmlns:a16="http://schemas.microsoft.com/office/drawing/2014/main" id="{BA119F0B-FEAE-FEAD-C266-48C016F8A3C4}"/>
              </a:ext>
            </a:extLst>
          </p:cNvPr>
          <p:cNvSpPr>
            <a:spLocks noGrp="1"/>
          </p:cNvSpPr>
          <p:nvPr>
            <p:ph type="sldNum" sz="quarter" idx="11"/>
          </p:nvPr>
        </p:nvSpPr>
        <p:spPr/>
        <p:txBody>
          <a:bodyPr/>
          <a:lstStyle/>
          <a:p>
            <a:pPr>
              <a:defRPr/>
            </a:pPr>
            <a:r>
              <a:rPr lang="en-US" dirty="0"/>
              <a:t>L03-</a:t>
            </a:r>
            <a:fld id="{4F9502F6-954B-46E9-AC05-33DEDF4CA0BF}" type="slidenum">
              <a:rPr lang="en-US" smtClean="0"/>
              <a:pPr>
                <a:defRPr/>
              </a:pPr>
              <a:t>19</a:t>
            </a:fld>
            <a:endParaRPr lang="en-US" dirty="0"/>
          </a:p>
        </p:txBody>
      </p:sp>
      <p:sp>
        <p:nvSpPr>
          <p:cNvPr id="6" name="Footer Placeholder 5">
            <a:extLst>
              <a:ext uri="{FF2B5EF4-FFF2-40B4-BE49-F238E27FC236}">
                <a16:creationId xmlns:a16="http://schemas.microsoft.com/office/drawing/2014/main" id="{452F7876-9ECE-81E5-D566-F76FFEF730DF}"/>
              </a:ext>
            </a:extLst>
          </p:cNvPr>
          <p:cNvSpPr>
            <a:spLocks noGrp="1"/>
          </p:cNvSpPr>
          <p:nvPr>
            <p:ph type="ftr" sz="quarter" idx="12"/>
          </p:nvPr>
        </p:nvSpPr>
        <p:spPr/>
        <p:txBody>
          <a:bodyPr/>
          <a:lstStyle/>
          <a:p>
            <a:pPr>
              <a:defRPr/>
            </a:pPr>
            <a:r>
              <a:rPr lang="en-US" dirty="0"/>
              <a:t>6.1920</a:t>
            </a:r>
          </a:p>
        </p:txBody>
      </p:sp>
    </p:spTree>
    <p:extLst>
      <p:ext uri="{BB962C8B-B14F-4D97-AF65-F5344CB8AC3E}">
        <p14:creationId xmlns:p14="http://schemas.microsoft.com/office/powerpoint/2010/main" val="3131926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BF02C-14FD-C664-8541-E5D5063DF7C2}"/>
              </a:ext>
            </a:extLst>
          </p:cNvPr>
          <p:cNvSpPr>
            <a:spLocks noGrp="1"/>
          </p:cNvSpPr>
          <p:nvPr>
            <p:ph type="title"/>
          </p:nvPr>
        </p:nvSpPr>
        <p:spPr/>
        <p:txBody>
          <a:bodyPr/>
          <a:lstStyle/>
          <a:p>
            <a:r>
              <a:rPr lang="en-US" dirty="0">
                <a:ea typeface="Verdana"/>
              </a:rPr>
              <a:t>Plan for the day</a:t>
            </a:r>
            <a:endParaRPr lang="en-US" dirty="0"/>
          </a:p>
        </p:txBody>
      </p:sp>
      <p:sp>
        <p:nvSpPr>
          <p:cNvPr id="3" name="Content Placeholder 2">
            <a:extLst>
              <a:ext uri="{FF2B5EF4-FFF2-40B4-BE49-F238E27FC236}">
                <a16:creationId xmlns:a16="http://schemas.microsoft.com/office/drawing/2014/main" id="{0FD29586-D9DA-05E2-B89A-F1F815E7CC64}"/>
              </a:ext>
            </a:extLst>
          </p:cNvPr>
          <p:cNvSpPr>
            <a:spLocks noGrp="1"/>
          </p:cNvSpPr>
          <p:nvPr>
            <p:ph idx="1"/>
          </p:nvPr>
        </p:nvSpPr>
        <p:spPr/>
        <p:txBody>
          <a:bodyPr/>
          <a:lstStyle/>
          <a:p>
            <a:r>
              <a:rPr lang="en-US" dirty="0">
                <a:ea typeface="Verdana"/>
              </a:rPr>
              <a:t>Module 1: The different kind of memories</a:t>
            </a:r>
          </a:p>
          <a:p>
            <a:endParaRPr lang="en-US" dirty="0">
              <a:ea typeface="Verdana"/>
            </a:endParaRPr>
          </a:p>
          <a:p>
            <a:r>
              <a:rPr lang="en-US" dirty="0">
                <a:ea typeface="Verdana"/>
              </a:rPr>
              <a:t>Module 2: Systems with multiple rules</a:t>
            </a:r>
          </a:p>
          <a:p>
            <a:endParaRPr lang="en-US" dirty="0">
              <a:ea typeface="Verdana"/>
            </a:endParaRPr>
          </a:p>
          <a:p>
            <a:r>
              <a:rPr lang="en-US" dirty="0">
                <a:ea typeface="Verdana"/>
              </a:rPr>
              <a:t>Module 3: Scheduling circuitry</a:t>
            </a:r>
          </a:p>
        </p:txBody>
      </p:sp>
      <p:sp>
        <p:nvSpPr>
          <p:cNvPr id="4" name="Date Placeholder 3">
            <a:extLst>
              <a:ext uri="{FF2B5EF4-FFF2-40B4-BE49-F238E27FC236}">
                <a16:creationId xmlns:a16="http://schemas.microsoft.com/office/drawing/2014/main" id="{ACE5B997-5B4A-6AEE-6FB8-51F78839B705}"/>
              </a:ext>
            </a:extLst>
          </p:cNvPr>
          <p:cNvSpPr>
            <a:spLocks noGrp="1"/>
          </p:cNvSpPr>
          <p:nvPr>
            <p:ph type="dt" sz="half" idx="10"/>
          </p:nvPr>
        </p:nvSpPr>
        <p:spPr/>
        <p:txBody>
          <a:bodyPr/>
          <a:lstStyle/>
          <a:p>
            <a:pPr>
              <a:defRPr/>
            </a:pPr>
            <a:r>
              <a:rPr lang="en-US"/>
              <a:t>February 13, 2024</a:t>
            </a:r>
            <a:endParaRPr lang="en-US" dirty="0"/>
          </a:p>
        </p:txBody>
      </p:sp>
      <p:sp>
        <p:nvSpPr>
          <p:cNvPr id="5" name="Slide Number Placeholder 4">
            <a:extLst>
              <a:ext uri="{FF2B5EF4-FFF2-40B4-BE49-F238E27FC236}">
                <a16:creationId xmlns:a16="http://schemas.microsoft.com/office/drawing/2014/main" id="{27B7637E-DC92-593F-98D0-2F563BBA5A82}"/>
              </a:ext>
            </a:extLst>
          </p:cNvPr>
          <p:cNvSpPr>
            <a:spLocks noGrp="1"/>
          </p:cNvSpPr>
          <p:nvPr>
            <p:ph type="sldNum" sz="quarter" idx="11"/>
          </p:nvPr>
        </p:nvSpPr>
        <p:spPr/>
        <p:txBody>
          <a:bodyPr/>
          <a:lstStyle/>
          <a:p>
            <a:pPr>
              <a:defRPr/>
            </a:pPr>
            <a:r>
              <a:rPr lang="en-US" dirty="0"/>
              <a:t>L03-</a:t>
            </a:r>
            <a:fld id="{4F9502F6-954B-46E9-AC05-33DEDF4CA0BF}" type="slidenum">
              <a:rPr lang="en-US" smtClean="0"/>
              <a:pPr>
                <a:defRPr/>
              </a:pPr>
              <a:t>2</a:t>
            </a:fld>
            <a:endParaRPr lang="en-US" dirty="0"/>
          </a:p>
        </p:txBody>
      </p:sp>
      <p:sp>
        <p:nvSpPr>
          <p:cNvPr id="6" name="Footer Placeholder 5">
            <a:extLst>
              <a:ext uri="{FF2B5EF4-FFF2-40B4-BE49-F238E27FC236}">
                <a16:creationId xmlns:a16="http://schemas.microsoft.com/office/drawing/2014/main" id="{07FDE5A3-CC94-8B2F-8B77-6D325C5D0F8C}"/>
              </a:ext>
            </a:extLst>
          </p:cNvPr>
          <p:cNvSpPr>
            <a:spLocks noGrp="1"/>
          </p:cNvSpPr>
          <p:nvPr>
            <p:ph type="ftr" sz="quarter" idx="12"/>
          </p:nvPr>
        </p:nvSpPr>
        <p:spPr/>
        <p:txBody>
          <a:bodyPr/>
          <a:lstStyle/>
          <a:p>
            <a:pPr>
              <a:defRPr/>
            </a:pPr>
            <a:r>
              <a:rPr lang="en-US" dirty="0"/>
              <a:t>6.1920</a:t>
            </a:r>
          </a:p>
        </p:txBody>
      </p:sp>
    </p:spTree>
    <p:extLst>
      <p:ext uri="{BB962C8B-B14F-4D97-AF65-F5344CB8AC3E}">
        <p14:creationId xmlns:p14="http://schemas.microsoft.com/office/powerpoint/2010/main" val="35264957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608FC-ADFC-6F4F-5E24-026098C0776A}"/>
              </a:ext>
            </a:extLst>
          </p:cNvPr>
          <p:cNvSpPr>
            <a:spLocks noGrp="1"/>
          </p:cNvSpPr>
          <p:nvPr>
            <p:ph type="ctrTitle"/>
          </p:nvPr>
        </p:nvSpPr>
        <p:spPr/>
        <p:txBody>
          <a:bodyPr/>
          <a:lstStyle/>
          <a:p>
            <a:r>
              <a:rPr lang="en-US" dirty="0">
                <a:ea typeface="Verdana"/>
              </a:rPr>
              <a:t>Multi-rule systems and concurrency</a:t>
            </a:r>
            <a:endParaRPr lang="en-US" dirty="0"/>
          </a:p>
        </p:txBody>
      </p:sp>
      <p:sp>
        <p:nvSpPr>
          <p:cNvPr id="3" name="Content Placeholder 2">
            <a:extLst>
              <a:ext uri="{FF2B5EF4-FFF2-40B4-BE49-F238E27FC236}">
                <a16:creationId xmlns:a16="http://schemas.microsoft.com/office/drawing/2014/main" id="{E954A726-029A-0332-611F-003CD7C2E40D}"/>
              </a:ext>
            </a:extLst>
          </p:cNvPr>
          <p:cNvSpPr>
            <a:spLocks noGrp="1"/>
          </p:cNvSpPr>
          <p:nvPr>
            <p:ph type="subTitle" idx="1"/>
          </p:nvPr>
        </p:nvSpPr>
        <p:spPr/>
        <p:txBody>
          <a:bodyPr/>
          <a:lstStyle/>
          <a:p>
            <a:endParaRPr lang="en-US"/>
          </a:p>
        </p:txBody>
      </p:sp>
      <p:sp>
        <p:nvSpPr>
          <p:cNvPr id="4" name="Date Placeholder 3">
            <a:extLst>
              <a:ext uri="{FF2B5EF4-FFF2-40B4-BE49-F238E27FC236}">
                <a16:creationId xmlns:a16="http://schemas.microsoft.com/office/drawing/2014/main" id="{E5FF065A-C146-75E6-9E46-C58EA1F3473B}"/>
              </a:ext>
            </a:extLst>
          </p:cNvPr>
          <p:cNvSpPr>
            <a:spLocks noGrp="1"/>
          </p:cNvSpPr>
          <p:nvPr>
            <p:ph type="dt" sz="quarter" idx="10"/>
          </p:nvPr>
        </p:nvSpPr>
        <p:spPr/>
        <p:txBody>
          <a:bodyPr/>
          <a:lstStyle/>
          <a:p>
            <a:pPr>
              <a:defRPr/>
            </a:pPr>
            <a:r>
              <a:rPr lang="en-US"/>
              <a:t>February 13, 2024</a:t>
            </a:r>
            <a:endParaRPr lang="en-US" dirty="0"/>
          </a:p>
        </p:txBody>
      </p:sp>
      <p:sp>
        <p:nvSpPr>
          <p:cNvPr id="5" name="Slide Number Placeholder 4">
            <a:extLst>
              <a:ext uri="{FF2B5EF4-FFF2-40B4-BE49-F238E27FC236}">
                <a16:creationId xmlns:a16="http://schemas.microsoft.com/office/drawing/2014/main" id="{5AEF4904-D84D-2E35-C160-2D9360B91348}"/>
              </a:ext>
            </a:extLst>
          </p:cNvPr>
          <p:cNvSpPr>
            <a:spLocks noGrp="1"/>
          </p:cNvSpPr>
          <p:nvPr>
            <p:ph type="sldNum" sz="quarter" idx="11"/>
          </p:nvPr>
        </p:nvSpPr>
        <p:spPr/>
        <p:txBody>
          <a:bodyPr/>
          <a:lstStyle/>
          <a:p>
            <a:pPr>
              <a:defRPr/>
            </a:pPr>
            <a:r>
              <a:rPr lang="en-US" dirty="0"/>
              <a:t>L03-</a:t>
            </a:r>
            <a:fld id="{4F9502F6-954B-46E9-AC05-33DEDF4CA0BF}" type="slidenum">
              <a:rPr lang="en-US" smtClean="0"/>
              <a:pPr>
                <a:defRPr/>
              </a:pPr>
              <a:t>20</a:t>
            </a:fld>
            <a:endParaRPr lang="en-US" dirty="0"/>
          </a:p>
        </p:txBody>
      </p:sp>
      <p:sp>
        <p:nvSpPr>
          <p:cNvPr id="6" name="Footer Placeholder 5">
            <a:extLst>
              <a:ext uri="{FF2B5EF4-FFF2-40B4-BE49-F238E27FC236}">
                <a16:creationId xmlns:a16="http://schemas.microsoft.com/office/drawing/2014/main" id="{32E90061-4642-811A-6322-5F66660129ED}"/>
              </a:ext>
            </a:extLst>
          </p:cNvPr>
          <p:cNvSpPr>
            <a:spLocks noGrp="1"/>
          </p:cNvSpPr>
          <p:nvPr>
            <p:ph type="ftr" sz="quarter" idx="12"/>
          </p:nvPr>
        </p:nvSpPr>
        <p:spPr/>
        <p:txBody>
          <a:bodyPr/>
          <a:lstStyle/>
          <a:p>
            <a:pPr>
              <a:defRPr/>
            </a:pPr>
            <a:r>
              <a:rPr lang="en-US" dirty="0"/>
              <a:t>6.1920</a:t>
            </a:r>
          </a:p>
        </p:txBody>
      </p:sp>
    </p:spTree>
    <p:extLst>
      <p:ext uri="{BB962C8B-B14F-4D97-AF65-F5344CB8AC3E}">
        <p14:creationId xmlns:p14="http://schemas.microsoft.com/office/powerpoint/2010/main" val="10253895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dirty="0"/>
              <a:t>Elastic pipeline</a:t>
            </a:r>
            <a:endParaRPr lang="en-US" sz="2400" dirty="0"/>
          </a:p>
        </p:txBody>
      </p:sp>
      <p:sp>
        <p:nvSpPr>
          <p:cNvPr id="16387" name="Rectangle 5"/>
          <p:cNvSpPr>
            <a:spLocks noChangeArrowheads="1"/>
          </p:cNvSpPr>
          <p:nvPr/>
        </p:nvSpPr>
        <p:spPr bwMode="auto">
          <a:xfrm>
            <a:off x="6451600" y="1765300"/>
            <a:ext cx="139700" cy="1066800"/>
          </a:xfrm>
          <a:prstGeom prst="rect">
            <a:avLst/>
          </a:prstGeom>
          <a:solidFill>
            <a:schemeClr val="accent1"/>
          </a:solidFill>
          <a:ln w="9525">
            <a:noFill/>
            <a:miter lim="800000"/>
            <a:headEnd/>
            <a:tailEnd/>
          </a:ln>
        </p:spPr>
        <p:txBody>
          <a:bodyPr wrap="none" anchor="ctr"/>
          <a:lstStyle/>
          <a:p>
            <a:endParaRPr lang="en-US"/>
          </a:p>
        </p:txBody>
      </p:sp>
      <p:sp>
        <p:nvSpPr>
          <p:cNvPr id="16388" name="Line 6"/>
          <p:cNvSpPr>
            <a:spLocks noChangeShapeType="1"/>
          </p:cNvSpPr>
          <p:nvPr/>
        </p:nvSpPr>
        <p:spPr bwMode="auto">
          <a:xfrm flipV="1">
            <a:off x="1862138" y="2278063"/>
            <a:ext cx="750887" cy="1587"/>
          </a:xfrm>
          <a:prstGeom prst="line">
            <a:avLst/>
          </a:prstGeom>
          <a:noFill/>
          <a:ln w="9525">
            <a:solidFill>
              <a:schemeClr val="tx1"/>
            </a:solidFill>
            <a:round/>
            <a:headEnd/>
            <a:tailEnd type="triangle" w="med" len="med"/>
          </a:ln>
        </p:spPr>
        <p:txBody>
          <a:bodyPr wrap="none" anchor="ctr"/>
          <a:lstStyle/>
          <a:p>
            <a:endParaRPr lang="en-US"/>
          </a:p>
        </p:txBody>
      </p:sp>
      <p:sp>
        <p:nvSpPr>
          <p:cNvPr id="16389" name="Text Box 7"/>
          <p:cNvSpPr txBox="1">
            <a:spLocks noChangeArrowheads="1"/>
          </p:cNvSpPr>
          <p:nvPr/>
        </p:nvSpPr>
        <p:spPr bwMode="auto">
          <a:xfrm>
            <a:off x="1554163" y="2451100"/>
            <a:ext cx="334962" cy="396875"/>
          </a:xfrm>
          <a:prstGeom prst="rect">
            <a:avLst/>
          </a:prstGeom>
          <a:noFill/>
          <a:ln w="9525">
            <a:noFill/>
            <a:miter lim="800000"/>
            <a:headEnd/>
            <a:tailEnd/>
          </a:ln>
        </p:spPr>
        <p:txBody>
          <a:bodyPr wrap="none">
            <a:spAutoFit/>
          </a:bodyPr>
          <a:lstStyle/>
          <a:p>
            <a:r>
              <a:rPr lang="en-US"/>
              <a:t>x</a:t>
            </a:r>
          </a:p>
        </p:txBody>
      </p:sp>
      <p:sp>
        <p:nvSpPr>
          <p:cNvPr id="16390" name="Line 8"/>
          <p:cNvSpPr>
            <a:spLocks noChangeShapeType="1"/>
          </p:cNvSpPr>
          <p:nvPr/>
        </p:nvSpPr>
        <p:spPr bwMode="auto">
          <a:xfrm>
            <a:off x="3630613" y="2260600"/>
            <a:ext cx="261937" cy="0"/>
          </a:xfrm>
          <a:prstGeom prst="line">
            <a:avLst/>
          </a:prstGeom>
          <a:noFill/>
          <a:ln w="9525">
            <a:solidFill>
              <a:schemeClr val="tx1"/>
            </a:solidFill>
            <a:round/>
            <a:headEnd/>
            <a:tailEnd type="triangle" w="med" len="med"/>
          </a:ln>
        </p:spPr>
        <p:txBody>
          <a:bodyPr wrap="none" anchor="ctr"/>
          <a:lstStyle/>
          <a:p>
            <a:endParaRPr lang="en-US"/>
          </a:p>
        </p:txBody>
      </p:sp>
      <p:sp>
        <p:nvSpPr>
          <p:cNvPr id="16391" name="Line 9"/>
          <p:cNvSpPr>
            <a:spLocks noChangeShapeType="1"/>
          </p:cNvSpPr>
          <p:nvPr/>
        </p:nvSpPr>
        <p:spPr bwMode="auto">
          <a:xfrm>
            <a:off x="2746375" y="2260600"/>
            <a:ext cx="214313" cy="0"/>
          </a:xfrm>
          <a:prstGeom prst="line">
            <a:avLst/>
          </a:prstGeom>
          <a:noFill/>
          <a:ln w="9525">
            <a:solidFill>
              <a:schemeClr val="tx1"/>
            </a:solidFill>
            <a:round/>
            <a:headEnd/>
            <a:tailEnd type="triangle" w="med" len="med"/>
          </a:ln>
        </p:spPr>
        <p:txBody>
          <a:bodyPr wrap="none" anchor="ctr"/>
          <a:lstStyle/>
          <a:p>
            <a:endParaRPr lang="en-US"/>
          </a:p>
        </p:txBody>
      </p:sp>
      <p:sp>
        <p:nvSpPr>
          <p:cNvPr id="16392" name="Text Box 11"/>
          <p:cNvSpPr txBox="1">
            <a:spLocks noChangeArrowheads="1"/>
          </p:cNvSpPr>
          <p:nvPr/>
        </p:nvSpPr>
        <p:spPr bwMode="auto">
          <a:xfrm>
            <a:off x="3606800" y="2816225"/>
            <a:ext cx="754063" cy="400050"/>
          </a:xfrm>
          <a:prstGeom prst="rect">
            <a:avLst/>
          </a:prstGeom>
          <a:noFill/>
          <a:ln w="9525">
            <a:noFill/>
            <a:miter lim="800000"/>
            <a:headEnd/>
            <a:tailEnd/>
          </a:ln>
        </p:spPr>
        <p:txBody>
          <a:bodyPr wrap="none">
            <a:spAutoFit/>
          </a:bodyPr>
          <a:lstStyle/>
          <a:p>
            <a:r>
              <a:rPr lang="en-US"/>
              <a:t>fifo1</a:t>
            </a:r>
            <a:endParaRPr lang="en-US" baseline="-25000"/>
          </a:p>
        </p:txBody>
      </p:sp>
      <p:sp>
        <p:nvSpPr>
          <p:cNvPr id="16393" name="Text Box 12"/>
          <p:cNvSpPr txBox="1">
            <a:spLocks noChangeArrowheads="1"/>
          </p:cNvSpPr>
          <p:nvPr/>
        </p:nvSpPr>
        <p:spPr bwMode="auto">
          <a:xfrm>
            <a:off x="2243138" y="2816225"/>
            <a:ext cx="614362" cy="396875"/>
          </a:xfrm>
          <a:prstGeom prst="rect">
            <a:avLst/>
          </a:prstGeom>
          <a:noFill/>
          <a:ln w="9525">
            <a:noFill/>
            <a:miter lim="800000"/>
            <a:headEnd/>
            <a:tailEnd/>
          </a:ln>
        </p:spPr>
        <p:txBody>
          <a:bodyPr wrap="none">
            <a:spAutoFit/>
          </a:bodyPr>
          <a:lstStyle/>
          <a:p>
            <a:r>
              <a:rPr lang="en-US"/>
              <a:t>inQ</a:t>
            </a:r>
            <a:endParaRPr lang="en-US" baseline="-25000"/>
          </a:p>
        </p:txBody>
      </p:sp>
      <p:grpSp>
        <p:nvGrpSpPr>
          <p:cNvPr id="16394" name="Group 13"/>
          <p:cNvGrpSpPr>
            <a:grpSpLocks/>
          </p:cNvGrpSpPr>
          <p:nvPr/>
        </p:nvGrpSpPr>
        <p:grpSpPr bwMode="auto">
          <a:xfrm>
            <a:off x="2952750" y="1981200"/>
            <a:ext cx="666750" cy="542925"/>
            <a:chOff x="0" y="3126"/>
            <a:chExt cx="420" cy="342"/>
          </a:xfrm>
        </p:grpSpPr>
        <p:sp>
          <p:nvSpPr>
            <p:cNvPr id="16434" name="Text Box 14"/>
            <p:cNvSpPr txBox="1">
              <a:spLocks noChangeArrowheads="1"/>
            </p:cNvSpPr>
            <p:nvPr/>
          </p:nvSpPr>
          <p:spPr bwMode="auto">
            <a:xfrm>
              <a:off x="56" y="3180"/>
              <a:ext cx="308" cy="231"/>
            </a:xfrm>
            <a:prstGeom prst="rect">
              <a:avLst/>
            </a:prstGeom>
            <a:noFill/>
            <a:ln w="9525">
              <a:noFill/>
              <a:miter lim="800000"/>
              <a:headEnd/>
              <a:tailEnd/>
            </a:ln>
          </p:spPr>
          <p:txBody>
            <a:bodyPr wrap="none">
              <a:spAutoFit/>
            </a:bodyPr>
            <a:lstStyle/>
            <a:p>
              <a:pPr>
                <a:buFont typeface="Wingdings" pitchFamily="-96" charset="2"/>
                <a:buNone/>
              </a:pPr>
              <a:r>
                <a:rPr lang="en-US">
                  <a:latin typeface="Courier New" pitchFamily="49" charset="0"/>
                </a:rPr>
                <a:t>f1</a:t>
              </a:r>
            </a:p>
          </p:txBody>
        </p:sp>
        <p:sp>
          <p:nvSpPr>
            <p:cNvPr id="16435" name="Oval 15"/>
            <p:cNvSpPr>
              <a:spLocks noChangeArrowheads="1"/>
            </p:cNvSpPr>
            <p:nvPr/>
          </p:nvSpPr>
          <p:spPr bwMode="auto">
            <a:xfrm>
              <a:off x="0" y="3126"/>
              <a:ext cx="420" cy="342"/>
            </a:xfrm>
            <a:prstGeom prst="ellipse">
              <a:avLst/>
            </a:prstGeom>
            <a:noFill/>
            <a:ln w="9525">
              <a:solidFill>
                <a:srgbClr val="FF0000"/>
              </a:solidFill>
              <a:round/>
              <a:headEnd/>
              <a:tailEnd/>
            </a:ln>
          </p:spPr>
          <p:txBody>
            <a:bodyPr wrap="none" anchor="ctr"/>
            <a:lstStyle/>
            <a:p>
              <a:endParaRPr lang="en-US"/>
            </a:p>
          </p:txBody>
        </p:sp>
      </p:grpSp>
      <p:sp>
        <p:nvSpPr>
          <p:cNvPr id="16395" name="Line 16"/>
          <p:cNvSpPr>
            <a:spLocks noChangeShapeType="1"/>
          </p:cNvSpPr>
          <p:nvPr/>
        </p:nvSpPr>
        <p:spPr bwMode="auto">
          <a:xfrm>
            <a:off x="4906963" y="2260600"/>
            <a:ext cx="261937" cy="0"/>
          </a:xfrm>
          <a:prstGeom prst="line">
            <a:avLst/>
          </a:prstGeom>
          <a:noFill/>
          <a:ln w="9525">
            <a:solidFill>
              <a:schemeClr val="tx1"/>
            </a:solidFill>
            <a:round/>
            <a:headEnd/>
            <a:tailEnd type="triangle" w="med" len="med"/>
          </a:ln>
        </p:spPr>
        <p:txBody>
          <a:bodyPr wrap="none" anchor="ctr"/>
          <a:lstStyle/>
          <a:p>
            <a:endParaRPr lang="en-US"/>
          </a:p>
        </p:txBody>
      </p:sp>
      <p:sp>
        <p:nvSpPr>
          <p:cNvPr id="16396" name="Line 17"/>
          <p:cNvSpPr>
            <a:spLocks noChangeShapeType="1"/>
          </p:cNvSpPr>
          <p:nvPr/>
        </p:nvSpPr>
        <p:spPr bwMode="auto">
          <a:xfrm>
            <a:off x="4022725" y="2260600"/>
            <a:ext cx="214313" cy="0"/>
          </a:xfrm>
          <a:prstGeom prst="line">
            <a:avLst/>
          </a:prstGeom>
          <a:noFill/>
          <a:ln w="9525">
            <a:solidFill>
              <a:schemeClr val="tx1"/>
            </a:solidFill>
            <a:round/>
            <a:headEnd/>
            <a:tailEnd type="triangle" w="med" len="med"/>
          </a:ln>
        </p:spPr>
        <p:txBody>
          <a:bodyPr wrap="none" anchor="ctr"/>
          <a:lstStyle/>
          <a:p>
            <a:endParaRPr lang="en-US"/>
          </a:p>
        </p:txBody>
      </p:sp>
      <p:grpSp>
        <p:nvGrpSpPr>
          <p:cNvPr id="16397" name="Group 19"/>
          <p:cNvGrpSpPr>
            <a:grpSpLocks/>
          </p:cNvGrpSpPr>
          <p:nvPr/>
        </p:nvGrpSpPr>
        <p:grpSpPr bwMode="auto">
          <a:xfrm>
            <a:off x="4229100" y="1981200"/>
            <a:ext cx="666750" cy="542925"/>
            <a:chOff x="0" y="3126"/>
            <a:chExt cx="420" cy="342"/>
          </a:xfrm>
        </p:grpSpPr>
        <p:sp>
          <p:nvSpPr>
            <p:cNvPr id="16432" name="Text Box 20"/>
            <p:cNvSpPr txBox="1">
              <a:spLocks noChangeArrowheads="1"/>
            </p:cNvSpPr>
            <p:nvPr/>
          </p:nvSpPr>
          <p:spPr bwMode="auto">
            <a:xfrm>
              <a:off x="56" y="3180"/>
              <a:ext cx="308" cy="231"/>
            </a:xfrm>
            <a:prstGeom prst="rect">
              <a:avLst/>
            </a:prstGeom>
            <a:noFill/>
            <a:ln w="9525">
              <a:noFill/>
              <a:miter lim="800000"/>
              <a:headEnd/>
              <a:tailEnd/>
            </a:ln>
          </p:spPr>
          <p:txBody>
            <a:bodyPr wrap="none">
              <a:spAutoFit/>
            </a:bodyPr>
            <a:lstStyle/>
            <a:p>
              <a:pPr>
                <a:buFont typeface="Wingdings" pitchFamily="-96" charset="2"/>
                <a:buNone/>
              </a:pPr>
              <a:r>
                <a:rPr lang="en-US">
                  <a:latin typeface="Courier New" pitchFamily="49" charset="0"/>
                </a:rPr>
                <a:t>f2</a:t>
              </a:r>
            </a:p>
          </p:txBody>
        </p:sp>
        <p:sp>
          <p:nvSpPr>
            <p:cNvPr id="16433" name="Oval 21"/>
            <p:cNvSpPr>
              <a:spLocks noChangeArrowheads="1"/>
            </p:cNvSpPr>
            <p:nvPr/>
          </p:nvSpPr>
          <p:spPr bwMode="auto">
            <a:xfrm>
              <a:off x="0" y="3126"/>
              <a:ext cx="420" cy="342"/>
            </a:xfrm>
            <a:prstGeom prst="ellipse">
              <a:avLst/>
            </a:prstGeom>
            <a:noFill/>
            <a:ln w="9525">
              <a:solidFill>
                <a:srgbClr val="FF0000"/>
              </a:solidFill>
              <a:round/>
              <a:headEnd/>
              <a:tailEnd/>
            </a:ln>
          </p:spPr>
          <p:txBody>
            <a:bodyPr wrap="none" anchor="ctr"/>
            <a:lstStyle/>
            <a:p>
              <a:endParaRPr lang="en-US"/>
            </a:p>
          </p:txBody>
        </p:sp>
      </p:grpSp>
      <p:sp>
        <p:nvSpPr>
          <p:cNvPr id="16398" name="Line 22"/>
          <p:cNvSpPr>
            <a:spLocks noChangeShapeType="1"/>
          </p:cNvSpPr>
          <p:nvPr/>
        </p:nvSpPr>
        <p:spPr bwMode="auto">
          <a:xfrm>
            <a:off x="6183313" y="2260600"/>
            <a:ext cx="261937" cy="0"/>
          </a:xfrm>
          <a:prstGeom prst="line">
            <a:avLst/>
          </a:prstGeom>
          <a:noFill/>
          <a:ln w="9525">
            <a:solidFill>
              <a:schemeClr val="tx1"/>
            </a:solidFill>
            <a:round/>
            <a:headEnd/>
            <a:tailEnd type="triangle" w="med" len="med"/>
          </a:ln>
        </p:spPr>
        <p:txBody>
          <a:bodyPr wrap="none" anchor="ctr"/>
          <a:lstStyle/>
          <a:p>
            <a:endParaRPr lang="en-US"/>
          </a:p>
        </p:txBody>
      </p:sp>
      <p:sp>
        <p:nvSpPr>
          <p:cNvPr id="16399" name="Line 23"/>
          <p:cNvSpPr>
            <a:spLocks noChangeShapeType="1"/>
          </p:cNvSpPr>
          <p:nvPr/>
        </p:nvSpPr>
        <p:spPr bwMode="auto">
          <a:xfrm>
            <a:off x="5299075" y="2260600"/>
            <a:ext cx="214313" cy="0"/>
          </a:xfrm>
          <a:prstGeom prst="line">
            <a:avLst/>
          </a:prstGeom>
          <a:noFill/>
          <a:ln w="9525">
            <a:solidFill>
              <a:schemeClr val="tx1"/>
            </a:solidFill>
            <a:round/>
            <a:headEnd/>
            <a:tailEnd type="triangle" w="med" len="med"/>
          </a:ln>
        </p:spPr>
        <p:txBody>
          <a:bodyPr wrap="none" anchor="ctr"/>
          <a:lstStyle/>
          <a:p>
            <a:endParaRPr lang="en-US"/>
          </a:p>
        </p:txBody>
      </p:sp>
      <p:grpSp>
        <p:nvGrpSpPr>
          <p:cNvPr id="16400" name="Group 24"/>
          <p:cNvGrpSpPr>
            <a:grpSpLocks/>
          </p:cNvGrpSpPr>
          <p:nvPr/>
        </p:nvGrpSpPr>
        <p:grpSpPr bwMode="auto">
          <a:xfrm>
            <a:off x="5505450" y="1981200"/>
            <a:ext cx="666750" cy="542925"/>
            <a:chOff x="0" y="3126"/>
            <a:chExt cx="420" cy="342"/>
          </a:xfrm>
        </p:grpSpPr>
        <p:sp>
          <p:nvSpPr>
            <p:cNvPr id="16430" name="Text Box 25"/>
            <p:cNvSpPr txBox="1">
              <a:spLocks noChangeArrowheads="1"/>
            </p:cNvSpPr>
            <p:nvPr/>
          </p:nvSpPr>
          <p:spPr bwMode="auto">
            <a:xfrm>
              <a:off x="56" y="3180"/>
              <a:ext cx="308" cy="231"/>
            </a:xfrm>
            <a:prstGeom prst="rect">
              <a:avLst/>
            </a:prstGeom>
            <a:noFill/>
            <a:ln w="9525">
              <a:noFill/>
              <a:miter lim="800000"/>
              <a:headEnd/>
              <a:tailEnd/>
            </a:ln>
          </p:spPr>
          <p:txBody>
            <a:bodyPr wrap="none">
              <a:spAutoFit/>
            </a:bodyPr>
            <a:lstStyle/>
            <a:p>
              <a:pPr>
                <a:buFont typeface="Wingdings" pitchFamily="-96" charset="2"/>
                <a:buNone/>
              </a:pPr>
              <a:r>
                <a:rPr lang="en-US">
                  <a:latin typeface="Courier New" pitchFamily="49" charset="0"/>
                </a:rPr>
                <a:t>f3</a:t>
              </a:r>
            </a:p>
          </p:txBody>
        </p:sp>
        <p:sp>
          <p:nvSpPr>
            <p:cNvPr id="16431" name="Oval 26"/>
            <p:cNvSpPr>
              <a:spLocks noChangeArrowheads="1"/>
            </p:cNvSpPr>
            <p:nvPr/>
          </p:nvSpPr>
          <p:spPr bwMode="auto">
            <a:xfrm>
              <a:off x="0" y="3126"/>
              <a:ext cx="420" cy="342"/>
            </a:xfrm>
            <a:prstGeom prst="ellipse">
              <a:avLst/>
            </a:prstGeom>
            <a:noFill/>
            <a:ln w="9525">
              <a:solidFill>
                <a:srgbClr val="FF0000"/>
              </a:solidFill>
              <a:round/>
              <a:headEnd/>
              <a:tailEnd/>
            </a:ln>
          </p:spPr>
          <p:txBody>
            <a:bodyPr wrap="none" anchor="ctr"/>
            <a:lstStyle/>
            <a:p>
              <a:endParaRPr lang="en-US"/>
            </a:p>
          </p:txBody>
        </p:sp>
      </p:grpSp>
      <p:grpSp>
        <p:nvGrpSpPr>
          <p:cNvPr id="16401" name="Group 27"/>
          <p:cNvGrpSpPr>
            <a:grpSpLocks/>
          </p:cNvGrpSpPr>
          <p:nvPr/>
        </p:nvGrpSpPr>
        <p:grpSpPr bwMode="auto">
          <a:xfrm>
            <a:off x="6145213" y="1752600"/>
            <a:ext cx="457200" cy="1068388"/>
            <a:chOff x="4705" y="285"/>
            <a:chExt cx="288" cy="673"/>
          </a:xfrm>
        </p:grpSpPr>
        <p:sp>
          <p:nvSpPr>
            <p:cNvPr id="16428" name="Freeform 28"/>
            <p:cNvSpPr>
              <a:spLocks/>
            </p:cNvSpPr>
            <p:nvPr/>
          </p:nvSpPr>
          <p:spPr bwMode="auto">
            <a:xfrm>
              <a:off x="4705" y="285"/>
              <a:ext cx="288" cy="673"/>
            </a:xfrm>
            <a:custGeom>
              <a:avLst/>
              <a:gdLst>
                <a:gd name="T0" fmla="*/ 0 w 288"/>
                <a:gd name="T1" fmla="*/ 0 h 144"/>
                <a:gd name="T2" fmla="*/ 288 w 288"/>
                <a:gd name="T3" fmla="*/ 0 h 144"/>
                <a:gd name="T4" fmla="*/ 288 w 288"/>
                <a:gd name="T5" fmla="*/ 2147483647 h 144"/>
                <a:gd name="T6" fmla="*/ 0 w 288"/>
                <a:gd name="T7" fmla="*/ 2147483647 h 144"/>
                <a:gd name="T8" fmla="*/ 0 60000 65536"/>
                <a:gd name="T9" fmla="*/ 0 60000 65536"/>
                <a:gd name="T10" fmla="*/ 0 60000 65536"/>
                <a:gd name="T11" fmla="*/ 0 60000 65536"/>
                <a:gd name="T12" fmla="*/ 0 w 288"/>
                <a:gd name="T13" fmla="*/ 0 h 144"/>
                <a:gd name="T14" fmla="*/ 288 w 288"/>
                <a:gd name="T15" fmla="*/ 144 h 144"/>
              </a:gdLst>
              <a:ahLst/>
              <a:cxnLst>
                <a:cxn ang="T8">
                  <a:pos x="T0" y="T1"/>
                </a:cxn>
                <a:cxn ang="T9">
                  <a:pos x="T2" y="T3"/>
                </a:cxn>
                <a:cxn ang="T10">
                  <a:pos x="T4" y="T5"/>
                </a:cxn>
                <a:cxn ang="T11">
                  <a:pos x="T6" y="T7"/>
                </a:cxn>
              </a:cxnLst>
              <a:rect l="T12" t="T13" r="T14" b="T15"/>
              <a:pathLst>
                <a:path w="288" h="144">
                  <a:moveTo>
                    <a:pt x="0" y="0"/>
                  </a:moveTo>
                  <a:lnTo>
                    <a:pt x="288" y="0"/>
                  </a:lnTo>
                  <a:lnTo>
                    <a:pt x="288" y="144"/>
                  </a:lnTo>
                  <a:lnTo>
                    <a:pt x="0" y="144"/>
                  </a:lnTo>
                </a:path>
              </a:pathLst>
            </a:custGeom>
            <a:noFill/>
            <a:ln w="12700">
              <a:solidFill>
                <a:srgbClr val="FF0000"/>
              </a:solidFill>
              <a:round/>
              <a:headEnd/>
              <a:tailEnd/>
            </a:ln>
          </p:spPr>
          <p:txBody>
            <a:bodyPr wrap="none" anchor="ctr"/>
            <a:lstStyle/>
            <a:p>
              <a:endParaRPr lang="en-US"/>
            </a:p>
          </p:txBody>
        </p:sp>
        <p:sp>
          <p:nvSpPr>
            <p:cNvPr id="16429" name="Line 29"/>
            <p:cNvSpPr>
              <a:spLocks noChangeShapeType="1"/>
            </p:cNvSpPr>
            <p:nvPr/>
          </p:nvSpPr>
          <p:spPr bwMode="auto">
            <a:xfrm>
              <a:off x="4891" y="285"/>
              <a:ext cx="0" cy="667"/>
            </a:xfrm>
            <a:prstGeom prst="line">
              <a:avLst/>
            </a:prstGeom>
            <a:noFill/>
            <a:ln w="12700">
              <a:solidFill>
                <a:srgbClr val="FF0000"/>
              </a:solidFill>
              <a:round/>
              <a:headEnd/>
              <a:tailEnd/>
            </a:ln>
          </p:spPr>
          <p:txBody>
            <a:bodyPr wrap="none" anchor="ctr"/>
            <a:lstStyle/>
            <a:p>
              <a:endParaRPr lang="en-US"/>
            </a:p>
          </p:txBody>
        </p:sp>
      </p:grpSp>
      <p:grpSp>
        <p:nvGrpSpPr>
          <p:cNvPr id="16402" name="Group 41"/>
          <p:cNvGrpSpPr>
            <a:grpSpLocks/>
          </p:cNvGrpSpPr>
          <p:nvPr/>
        </p:nvGrpSpPr>
        <p:grpSpPr bwMode="auto">
          <a:xfrm>
            <a:off x="2344738" y="1752600"/>
            <a:ext cx="457200" cy="1076325"/>
            <a:chOff x="2278063" y="1752600"/>
            <a:chExt cx="457200" cy="1076326"/>
          </a:xfrm>
        </p:grpSpPr>
        <p:sp>
          <p:nvSpPr>
            <p:cNvPr id="16424" name="Rectangle 4"/>
            <p:cNvSpPr>
              <a:spLocks noChangeArrowheads="1"/>
            </p:cNvSpPr>
            <p:nvPr/>
          </p:nvSpPr>
          <p:spPr bwMode="auto">
            <a:xfrm>
              <a:off x="2590800" y="1752600"/>
              <a:ext cx="139700" cy="1066800"/>
            </a:xfrm>
            <a:prstGeom prst="rect">
              <a:avLst/>
            </a:prstGeom>
            <a:solidFill>
              <a:schemeClr val="accent1"/>
            </a:solidFill>
            <a:ln w="9525">
              <a:noFill/>
              <a:miter lim="800000"/>
              <a:headEnd/>
              <a:tailEnd/>
            </a:ln>
          </p:spPr>
          <p:txBody>
            <a:bodyPr wrap="none" anchor="ctr"/>
            <a:lstStyle/>
            <a:p>
              <a:endParaRPr lang="en-US"/>
            </a:p>
          </p:txBody>
        </p:sp>
        <p:grpSp>
          <p:nvGrpSpPr>
            <p:cNvPr id="16425" name="Group 30"/>
            <p:cNvGrpSpPr>
              <a:grpSpLocks/>
            </p:cNvGrpSpPr>
            <p:nvPr/>
          </p:nvGrpSpPr>
          <p:grpSpPr bwMode="auto">
            <a:xfrm>
              <a:off x="2278063" y="1760538"/>
              <a:ext cx="457200" cy="1068388"/>
              <a:chOff x="4705" y="285"/>
              <a:chExt cx="288" cy="673"/>
            </a:xfrm>
          </p:grpSpPr>
          <p:sp>
            <p:nvSpPr>
              <p:cNvPr id="16426" name="Freeform 31"/>
              <p:cNvSpPr>
                <a:spLocks/>
              </p:cNvSpPr>
              <p:nvPr/>
            </p:nvSpPr>
            <p:spPr bwMode="auto">
              <a:xfrm>
                <a:off x="4705" y="285"/>
                <a:ext cx="288" cy="673"/>
              </a:xfrm>
              <a:custGeom>
                <a:avLst/>
                <a:gdLst>
                  <a:gd name="T0" fmla="*/ 0 w 288"/>
                  <a:gd name="T1" fmla="*/ 0 h 144"/>
                  <a:gd name="T2" fmla="*/ 288 w 288"/>
                  <a:gd name="T3" fmla="*/ 0 h 144"/>
                  <a:gd name="T4" fmla="*/ 288 w 288"/>
                  <a:gd name="T5" fmla="*/ 2147483647 h 144"/>
                  <a:gd name="T6" fmla="*/ 0 w 288"/>
                  <a:gd name="T7" fmla="*/ 2147483647 h 144"/>
                  <a:gd name="T8" fmla="*/ 0 60000 65536"/>
                  <a:gd name="T9" fmla="*/ 0 60000 65536"/>
                  <a:gd name="T10" fmla="*/ 0 60000 65536"/>
                  <a:gd name="T11" fmla="*/ 0 60000 65536"/>
                  <a:gd name="T12" fmla="*/ 0 w 288"/>
                  <a:gd name="T13" fmla="*/ 0 h 144"/>
                  <a:gd name="T14" fmla="*/ 288 w 288"/>
                  <a:gd name="T15" fmla="*/ 144 h 144"/>
                </a:gdLst>
                <a:ahLst/>
                <a:cxnLst>
                  <a:cxn ang="T8">
                    <a:pos x="T0" y="T1"/>
                  </a:cxn>
                  <a:cxn ang="T9">
                    <a:pos x="T2" y="T3"/>
                  </a:cxn>
                  <a:cxn ang="T10">
                    <a:pos x="T4" y="T5"/>
                  </a:cxn>
                  <a:cxn ang="T11">
                    <a:pos x="T6" y="T7"/>
                  </a:cxn>
                </a:cxnLst>
                <a:rect l="T12" t="T13" r="T14" b="T15"/>
                <a:pathLst>
                  <a:path w="288" h="144">
                    <a:moveTo>
                      <a:pt x="0" y="0"/>
                    </a:moveTo>
                    <a:lnTo>
                      <a:pt x="288" y="0"/>
                    </a:lnTo>
                    <a:lnTo>
                      <a:pt x="288" y="144"/>
                    </a:lnTo>
                    <a:lnTo>
                      <a:pt x="0" y="144"/>
                    </a:lnTo>
                  </a:path>
                </a:pathLst>
              </a:custGeom>
              <a:noFill/>
              <a:ln w="12700">
                <a:solidFill>
                  <a:srgbClr val="FF0000"/>
                </a:solidFill>
                <a:round/>
                <a:headEnd/>
                <a:tailEnd/>
              </a:ln>
            </p:spPr>
            <p:txBody>
              <a:bodyPr wrap="none" anchor="ctr"/>
              <a:lstStyle/>
              <a:p>
                <a:endParaRPr lang="en-US"/>
              </a:p>
            </p:txBody>
          </p:sp>
          <p:sp>
            <p:nvSpPr>
              <p:cNvPr id="16427" name="Line 32"/>
              <p:cNvSpPr>
                <a:spLocks noChangeShapeType="1"/>
              </p:cNvSpPr>
              <p:nvPr/>
            </p:nvSpPr>
            <p:spPr bwMode="auto">
              <a:xfrm>
                <a:off x="4891" y="285"/>
                <a:ext cx="0" cy="667"/>
              </a:xfrm>
              <a:prstGeom prst="line">
                <a:avLst/>
              </a:prstGeom>
              <a:noFill/>
              <a:ln w="12700">
                <a:solidFill>
                  <a:srgbClr val="FF0000"/>
                </a:solidFill>
                <a:round/>
                <a:headEnd/>
                <a:tailEnd/>
              </a:ln>
            </p:spPr>
            <p:txBody>
              <a:bodyPr wrap="none" anchor="ctr"/>
              <a:lstStyle/>
              <a:p>
                <a:endParaRPr lang="en-US"/>
              </a:p>
            </p:txBody>
          </p:sp>
        </p:grpSp>
      </p:grpSp>
      <p:sp>
        <p:nvSpPr>
          <p:cNvPr id="16403" name="Text Box 33"/>
          <p:cNvSpPr txBox="1">
            <a:spLocks noChangeArrowheads="1"/>
          </p:cNvSpPr>
          <p:nvPr/>
        </p:nvSpPr>
        <p:spPr bwMode="auto">
          <a:xfrm>
            <a:off x="4883150" y="2816225"/>
            <a:ext cx="754063" cy="400050"/>
          </a:xfrm>
          <a:prstGeom prst="rect">
            <a:avLst/>
          </a:prstGeom>
          <a:noFill/>
          <a:ln w="9525">
            <a:noFill/>
            <a:miter lim="800000"/>
            <a:headEnd/>
            <a:tailEnd/>
          </a:ln>
        </p:spPr>
        <p:txBody>
          <a:bodyPr wrap="none">
            <a:spAutoFit/>
          </a:bodyPr>
          <a:lstStyle/>
          <a:p>
            <a:r>
              <a:rPr lang="en-US"/>
              <a:t>fifo2</a:t>
            </a:r>
            <a:endParaRPr lang="en-US" baseline="-25000"/>
          </a:p>
        </p:txBody>
      </p:sp>
      <p:sp>
        <p:nvSpPr>
          <p:cNvPr id="16404" name="Text Box 34"/>
          <p:cNvSpPr txBox="1">
            <a:spLocks noChangeArrowheads="1"/>
          </p:cNvSpPr>
          <p:nvPr/>
        </p:nvSpPr>
        <p:spPr bwMode="auto">
          <a:xfrm>
            <a:off x="6129338" y="2816225"/>
            <a:ext cx="798512" cy="396875"/>
          </a:xfrm>
          <a:prstGeom prst="rect">
            <a:avLst/>
          </a:prstGeom>
          <a:noFill/>
          <a:ln w="9525">
            <a:noFill/>
            <a:miter lim="800000"/>
            <a:headEnd/>
            <a:tailEnd/>
          </a:ln>
        </p:spPr>
        <p:txBody>
          <a:bodyPr wrap="none">
            <a:spAutoFit/>
          </a:bodyPr>
          <a:lstStyle/>
          <a:p>
            <a:r>
              <a:rPr lang="en-US"/>
              <a:t>outQ</a:t>
            </a:r>
            <a:endParaRPr lang="en-US" baseline="-25000"/>
          </a:p>
        </p:txBody>
      </p:sp>
      <p:grpSp>
        <p:nvGrpSpPr>
          <p:cNvPr id="16405" name="Group 42"/>
          <p:cNvGrpSpPr>
            <a:grpSpLocks/>
          </p:cNvGrpSpPr>
          <p:nvPr/>
        </p:nvGrpSpPr>
        <p:grpSpPr bwMode="auto">
          <a:xfrm>
            <a:off x="3602038" y="1752600"/>
            <a:ext cx="457200" cy="1076325"/>
            <a:chOff x="2278063" y="1752600"/>
            <a:chExt cx="457200" cy="1076326"/>
          </a:xfrm>
        </p:grpSpPr>
        <p:sp>
          <p:nvSpPr>
            <p:cNvPr id="16420" name="Rectangle 4"/>
            <p:cNvSpPr>
              <a:spLocks noChangeArrowheads="1"/>
            </p:cNvSpPr>
            <p:nvPr/>
          </p:nvSpPr>
          <p:spPr bwMode="auto">
            <a:xfrm>
              <a:off x="2590800" y="1752600"/>
              <a:ext cx="139700" cy="1066800"/>
            </a:xfrm>
            <a:prstGeom prst="rect">
              <a:avLst/>
            </a:prstGeom>
            <a:solidFill>
              <a:schemeClr val="accent1"/>
            </a:solidFill>
            <a:ln w="9525">
              <a:noFill/>
              <a:miter lim="800000"/>
              <a:headEnd/>
              <a:tailEnd/>
            </a:ln>
          </p:spPr>
          <p:txBody>
            <a:bodyPr wrap="none" anchor="ctr"/>
            <a:lstStyle/>
            <a:p>
              <a:endParaRPr lang="en-US"/>
            </a:p>
          </p:txBody>
        </p:sp>
        <p:grpSp>
          <p:nvGrpSpPr>
            <p:cNvPr id="16421" name="Group 30"/>
            <p:cNvGrpSpPr>
              <a:grpSpLocks/>
            </p:cNvGrpSpPr>
            <p:nvPr/>
          </p:nvGrpSpPr>
          <p:grpSpPr bwMode="auto">
            <a:xfrm>
              <a:off x="2278063" y="1760538"/>
              <a:ext cx="457200" cy="1068388"/>
              <a:chOff x="4705" y="285"/>
              <a:chExt cx="288" cy="673"/>
            </a:xfrm>
          </p:grpSpPr>
          <p:sp>
            <p:nvSpPr>
              <p:cNvPr id="16422" name="Freeform 31"/>
              <p:cNvSpPr>
                <a:spLocks/>
              </p:cNvSpPr>
              <p:nvPr/>
            </p:nvSpPr>
            <p:spPr bwMode="auto">
              <a:xfrm>
                <a:off x="4705" y="285"/>
                <a:ext cx="288" cy="673"/>
              </a:xfrm>
              <a:custGeom>
                <a:avLst/>
                <a:gdLst>
                  <a:gd name="T0" fmla="*/ 0 w 288"/>
                  <a:gd name="T1" fmla="*/ 0 h 144"/>
                  <a:gd name="T2" fmla="*/ 288 w 288"/>
                  <a:gd name="T3" fmla="*/ 0 h 144"/>
                  <a:gd name="T4" fmla="*/ 288 w 288"/>
                  <a:gd name="T5" fmla="*/ 2147483647 h 144"/>
                  <a:gd name="T6" fmla="*/ 0 w 288"/>
                  <a:gd name="T7" fmla="*/ 2147483647 h 144"/>
                  <a:gd name="T8" fmla="*/ 0 60000 65536"/>
                  <a:gd name="T9" fmla="*/ 0 60000 65536"/>
                  <a:gd name="T10" fmla="*/ 0 60000 65536"/>
                  <a:gd name="T11" fmla="*/ 0 60000 65536"/>
                  <a:gd name="T12" fmla="*/ 0 w 288"/>
                  <a:gd name="T13" fmla="*/ 0 h 144"/>
                  <a:gd name="T14" fmla="*/ 288 w 288"/>
                  <a:gd name="T15" fmla="*/ 144 h 144"/>
                </a:gdLst>
                <a:ahLst/>
                <a:cxnLst>
                  <a:cxn ang="T8">
                    <a:pos x="T0" y="T1"/>
                  </a:cxn>
                  <a:cxn ang="T9">
                    <a:pos x="T2" y="T3"/>
                  </a:cxn>
                  <a:cxn ang="T10">
                    <a:pos x="T4" y="T5"/>
                  </a:cxn>
                  <a:cxn ang="T11">
                    <a:pos x="T6" y="T7"/>
                  </a:cxn>
                </a:cxnLst>
                <a:rect l="T12" t="T13" r="T14" b="T15"/>
                <a:pathLst>
                  <a:path w="288" h="144">
                    <a:moveTo>
                      <a:pt x="0" y="0"/>
                    </a:moveTo>
                    <a:lnTo>
                      <a:pt x="288" y="0"/>
                    </a:lnTo>
                    <a:lnTo>
                      <a:pt x="288" y="144"/>
                    </a:lnTo>
                    <a:lnTo>
                      <a:pt x="0" y="144"/>
                    </a:lnTo>
                  </a:path>
                </a:pathLst>
              </a:custGeom>
              <a:noFill/>
              <a:ln w="12700">
                <a:solidFill>
                  <a:srgbClr val="FF0000"/>
                </a:solidFill>
                <a:round/>
                <a:headEnd/>
                <a:tailEnd/>
              </a:ln>
            </p:spPr>
            <p:txBody>
              <a:bodyPr wrap="none" anchor="ctr"/>
              <a:lstStyle/>
              <a:p>
                <a:endParaRPr lang="en-US"/>
              </a:p>
            </p:txBody>
          </p:sp>
          <p:sp>
            <p:nvSpPr>
              <p:cNvPr id="16423" name="Line 32"/>
              <p:cNvSpPr>
                <a:spLocks noChangeShapeType="1"/>
              </p:cNvSpPr>
              <p:nvPr/>
            </p:nvSpPr>
            <p:spPr bwMode="auto">
              <a:xfrm>
                <a:off x="4891" y="285"/>
                <a:ext cx="0" cy="667"/>
              </a:xfrm>
              <a:prstGeom prst="line">
                <a:avLst/>
              </a:prstGeom>
              <a:noFill/>
              <a:ln w="12700">
                <a:solidFill>
                  <a:srgbClr val="FF0000"/>
                </a:solidFill>
                <a:round/>
                <a:headEnd/>
                <a:tailEnd/>
              </a:ln>
            </p:spPr>
            <p:txBody>
              <a:bodyPr wrap="none" anchor="ctr"/>
              <a:lstStyle/>
              <a:p>
                <a:endParaRPr lang="en-US"/>
              </a:p>
            </p:txBody>
          </p:sp>
        </p:grpSp>
      </p:grpSp>
      <p:grpSp>
        <p:nvGrpSpPr>
          <p:cNvPr id="16406" name="Group 47"/>
          <p:cNvGrpSpPr>
            <a:grpSpLocks/>
          </p:cNvGrpSpPr>
          <p:nvPr/>
        </p:nvGrpSpPr>
        <p:grpSpPr bwMode="auto">
          <a:xfrm>
            <a:off x="4878388" y="1752600"/>
            <a:ext cx="457200" cy="1076325"/>
            <a:chOff x="2278063" y="1752600"/>
            <a:chExt cx="457200" cy="1076326"/>
          </a:xfrm>
        </p:grpSpPr>
        <p:sp>
          <p:nvSpPr>
            <p:cNvPr id="16416" name="Rectangle 4"/>
            <p:cNvSpPr>
              <a:spLocks noChangeArrowheads="1"/>
            </p:cNvSpPr>
            <p:nvPr/>
          </p:nvSpPr>
          <p:spPr bwMode="auto">
            <a:xfrm>
              <a:off x="2590800" y="1752600"/>
              <a:ext cx="139700" cy="1066800"/>
            </a:xfrm>
            <a:prstGeom prst="rect">
              <a:avLst/>
            </a:prstGeom>
            <a:solidFill>
              <a:schemeClr val="accent1"/>
            </a:solidFill>
            <a:ln w="9525">
              <a:noFill/>
              <a:miter lim="800000"/>
              <a:headEnd/>
              <a:tailEnd/>
            </a:ln>
          </p:spPr>
          <p:txBody>
            <a:bodyPr wrap="none" anchor="ctr"/>
            <a:lstStyle/>
            <a:p>
              <a:endParaRPr lang="en-US"/>
            </a:p>
          </p:txBody>
        </p:sp>
        <p:grpSp>
          <p:nvGrpSpPr>
            <p:cNvPr id="16417" name="Group 30"/>
            <p:cNvGrpSpPr>
              <a:grpSpLocks/>
            </p:cNvGrpSpPr>
            <p:nvPr/>
          </p:nvGrpSpPr>
          <p:grpSpPr bwMode="auto">
            <a:xfrm>
              <a:off x="2278063" y="1760538"/>
              <a:ext cx="457200" cy="1068388"/>
              <a:chOff x="4705" y="285"/>
              <a:chExt cx="288" cy="673"/>
            </a:xfrm>
          </p:grpSpPr>
          <p:sp>
            <p:nvSpPr>
              <p:cNvPr id="16418" name="Freeform 31"/>
              <p:cNvSpPr>
                <a:spLocks/>
              </p:cNvSpPr>
              <p:nvPr/>
            </p:nvSpPr>
            <p:spPr bwMode="auto">
              <a:xfrm>
                <a:off x="4705" y="285"/>
                <a:ext cx="288" cy="673"/>
              </a:xfrm>
              <a:custGeom>
                <a:avLst/>
                <a:gdLst>
                  <a:gd name="T0" fmla="*/ 0 w 288"/>
                  <a:gd name="T1" fmla="*/ 0 h 144"/>
                  <a:gd name="T2" fmla="*/ 288 w 288"/>
                  <a:gd name="T3" fmla="*/ 0 h 144"/>
                  <a:gd name="T4" fmla="*/ 288 w 288"/>
                  <a:gd name="T5" fmla="*/ 2147483647 h 144"/>
                  <a:gd name="T6" fmla="*/ 0 w 288"/>
                  <a:gd name="T7" fmla="*/ 2147483647 h 144"/>
                  <a:gd name="T8" fmla="*/ 0 60000 65536"/>
                  <a:gd name="T9" fmla="*/ 0 60000 65536"/>
                  <a:gd name="T10" fmla="*/ 0 60000 65536"/>
                  <a:gd name="T11" fmla="*/ 0 60000 65536"/>
                  <a:gd name="T12" fmla="*/ 0 w 288"/>
                  <a:gd name="T13" fmla="*/ 0 h 144"/>
                  <a:gd name="T14" fmla="*/ 288 w 288"/>
                  <a:gd name="T15" fmla="*/ 144 h 144"/>
                </a:gdLst>
                <a:ahLst/>
                <a:cxnLst>
                  <a:cxn ang="T8">
                    <a:pos x="T0" y="T1"/>
                  </a:cxn>
                  <a:cxn ang="T9">
                    <a:pos x="T2" y="T3"/>
                  </a:cxn>
                  <a:cxn ang="T10">
                    <a:pos x="T4" y="T5"/>
                  </a:cxn>
                  <a:cxn ang="T11">
                    <a:pos x="T6" y="T7"/>
                  </a:cxn>
                </a:cxnLst>
                <a:rect l="T12" t="T13" r="T14" b="T15"/>
                <a:pathLst>
                  <a:path w="288" h="144">
                    <a:moveTo>
                      <a:pt x="0" y="0"/>
                    </a:moveTo>
                    <a:lnTo>
                      <a:pt x="288" y="0"/>
                    </a:lnTo>
                    <a:lnTo>
                      <a:pt x="288" y="144"/>
                    </a:lnTo>
                    <a:lnTo>
                      <a:pt x="0" y="144"/>
                    </a:lnTo>
                  </a:path>
                </a:pathLst>
              </a:custGeom>
              <a:noFill/>
              <a:ln w="12700">
                <a:solidFill>
                  <a:srgbClr val="FF0000"/>
                </a:solidFill>
                <a:round/>
                <a:headEnd/>
                <a:tailEnd/>
              </a:ln>
            </p:spPr>
            <p:txBody>
              <a:bodyPr wrap="none" anchor="ctr"/>
              <a:lstStyle/>
              <a:p>
                <a:endParaRPr lang="en-US"/>
              </a:p>
            </p:txBody>
          </p:sp>
          <p:sp>
            <p:nvSpPr>
              <p:cNvPr id="16419" name="Line 32"/>
              <p:cNvSpPr>
                <a:spLocks noChangeShapeType="1"/>
              </p:cNvSpPr>
              <p:nvPr/>
            </p:nvSpPr>
            <p:spPr bwMode="auto">
              <a:xfrm>
                <a:off x="4891" y="285"/>
                <a:ext cx="0" cy="667"/>
              </a:xfrm>
              <a:prstGeom prst="line">
                <a:avLst/>
              </a:prstGeom>
              <a:noFill/>
              <a:ln w="12700">
                <a:solidFill>
                  <a:srgbClr val="FF0000"/>
                </a:solidFill>
                <a:round/>
                <a:headEnd/>
                <a:tailEnd/>
              </a:ln>
            </p:spPr>
            <p:txBody>
              <a:bodyPr wrap="none" anchor="ctr"/>
              <a:lstStyle/>
              <a:p>
                <a:endParaRPr lang="en-US"/>
              </a:p>
            </p:txBody>
          </p:sp>
        </p:grpSp>
      </p:grpSp>
      <p:sp>
        <p:nvSpPr>
          <p:cNvPr id="16407" name="Text Box 37"/>
          <p:cNvSpPr txBox="1">
            <a:spLocks noChangeArrowheads="1"/>
          </p:cNvSpPr>
          <p:nvPr/>
        </p:nvSpPr>
        <p:spPr bwMode="auto">
          <a:xfrm>
            <a:off x="611583" y="3325813"/>
            <a:ext cx="4649392" cy="2862322"/>
          </a:xfrm>
          <a:prstGeom prst="rect">
            <a:avLst/>
          </a:prstGeom>
          <a:noFill/>
          <a:ln w="9525">
            <a:solidFill>
              <a:srgbClr val="FF0000"/>
            </a:solidFill>
            <a:miter lim="800000"/>
            <a:headEnd/>
            <a:tailEnd/>
          </a:ln>
        </p:spPr>
        <p:txBody>
          <a:bodyPr wrap="square">
            <a:spAutoFit/>
          </a:bodyPr>
          <a:lstStyle/>
          <a:p>
            <a:pPr>
              <a:buNone/>
            </a:pPr>
            <a:r>
              <a:rPr lang="en-US" b="1" dirty="0">
                <a:latin typeface="Courier New" pitchFamily="49" charset="0"/>
                <a:cs typeface="Courier New" pitchFamily="49" charset="0"/>
              </a:rPr>
              <a:t>rule</a:t>
            </a:r>
            <a:r>
              <a:rPr lang="en-US" dirty="0">
                <a:latin typeface="Courier New" pitchFamily="49" charset="0"/>
                <a:cs typeface="Courier New" pitchFamily="49" charset="0"/>
              </a:rPr>
              <a:t> stage1;</a:t>
            </a:r>
            <a:r>
              <a:rPr lang="en-US" b="1" dirty="0">
                <a:solidFill>
                  <a:srgbClr val="FF0000"/>
                </a:solidFill>
                <a:latin typeface="Courier New" pitchFamily="49" charset="0"/>
                <a:cs typeface="Courier New" pitchFamily="49" charset="0"/>
              </a:rPr>
              <a:t> </a:t>
            </a:r>
            <a:endParaRPr lang="en-US" dirty="0">
              <a:solidFill>
                <a:srgbClr val="FF0000"/>
              </a:solidFill>
              <a:latin typeface="Courier New" pitchFamily="49" charset="0"/>
              <a:cs typeface="Courier New" pitchFamily="49" charset="0"/>
            </a:endParaRPr>
          </a:p>
          <a:p>
            <a:r>
              <a:rPr lang="en-US" dirty="0">
                <a:latin typeface="Courier New" pitchFamily="49" charset="0"/>
                <a:cs typeface="Courier New" pitchFamily="49" charset="0"/>
              </a:rPr>
              <a:t>  fifo1.enq(f1(</a:t>
            </a:r>
            <a:r>
              <a:rPr lang="en-US" dirty="0" err="1">
                <a:latin typeface="Courier New" pitchFamily="49" charset="0"/>
                <a:cs typeface="Courier New" pitchFamily="49" charset="0"/>
              </a:rPr>
              <a:t>inQ.first</a:t>
            </a:r>
            <a:r>
              <a:rPr lang="en-US" dirty="0">
                <a:latin typeface="Courier New" pitchFamily="49" charset="0"/>
                <a:cs typeface="Courier New" pitchFamily="49" charset="0"/>
              </a:rPr>
              <a:t>));</a:t>
            </a:r>
          </a:p>
          <a:p>
            <a:r>
              <a:rPr lang="en-US" dirty="0">
                <a:latin typeface="Courier New" pitchFamily="49" charset="0"/>
                <a:cs typeface="Courier New" pitchFamily="49" charset="0"/>
              </a:rPr>
              <a:t>  inQ.deq();	</a:t>
            </a:r>
            <a:r>
              <a:rPr lang="en-US" b="1" dirty="0" err="1">
                <a:latin typeface="Courier New" pitchFamily="49" charset="0"/>
                <a:cs typeface="Courier New" pitchFamily="49" charset="0"/>
              </a:rPr>
              <a:t>endrule</a:t>
            </a:r>
            <a:endParaRPr lang="en-US" b="1" dirty="0">
              <a:latin typeface="Courier New" pitchFamily="49" charset="0"/>
              <a:cs typeface="Courier New" pitchFamily="49" charset="0"/>
            </a:endParaRPr>
          </a:p>
          <a:p>
            <a:pPr>
              <a:buNone/>
            </a:pPr>
            <a:r>
              <a:rPr lang="en-US" b="1" dirty="0">
                <a:latin typeface="Courier New" pitchFamily="49" charset="0"/>
                <a:cs typeface="Courier New" pitchFamily="49" charset="0"/>
              </a:rPr>
              <a:t>rule</a:t>
            </a:r>
            <a:r>
              <a:rPr lang="en-US" dirty="0">
                <a:latin typeface="Courier New" pitchFamily="49" charset="0"/>
                <a:cs typeface="Courier New" pitchFamily="49" charset="0"/>
              </a:rPr>
              <a:t> stage2;</a:t>
            </a:r>
            <a:endParaRPr lang="en-US" dirty="0">
              <a:solidFill>
                <a:srgbClr val="FF0000"/>
              </a:solidFill>
              <a:latin typeface="Courier New" pitchFamily="49" charset="0"/>
              <a:cs typeface="Courier New" pitchFamily="49" charset="0"/>
            </a:endParaRPr>
          </a:p>
          <a:p>
            <a:pPr>
              <a:buNone/>
            </a:pPr>
            <a:r>
              <a:rPr lang="en-US" dirty="0">
                <a:solidFill>
                  <a:srgbClr val="FF0000"/>
                </a:solidFill>
                <a:latin typeface="Courier New" pitchFamily="49" charset="0"/>
                <a:cs typeface="Courier New" pitchFamily="49" charset="0"/>
              </a:rPr>
              <a:t>  </a:t>
            </a:r>
            <a:r>
              <a:rPr lang="en-US" dirty="0">
                <a:latin typeface="Courier New" pitchFamily="49" charset="0"/>
                <a:cs typeface="Courier New" pitchFamily="49" charset="0"/>
              </a:rPr>
              <a:t>fifo2.enq(f2(fifo1.first)); </a:t>
            </a:r>
          </a:p>
          <a:p>
            <a:r>
              <a:rPr lang="en-US" dirty="0">
                <a:latin typeface="Courier New" pitchFamily="49" charset="0"/>
                <a:cs typeface="Courier New" pitchFamily="49" charset="0"/>
              </a:rPr>
              <a:t>  fifo1.deq;	</a:t>
            </a:r>
            <a:r>
              <a:rPr lang="en-US" b="1" dirty="0" err="1">
                <a:latin typeface="Courier New" pitchFamily="49" charset="0"/>
                <a:cs typeface="Courier New" pitchFamily="49" charset="0"/>
              </a:rPr>
              <a:t>endrule</a:t>
            </a:r>
            <a:endParaRPr lang="en-US" b="1" dirty="0">
              <a:latin typeface="Courier New" pitchFamily="49" charset="0"/>
              <a:cs typeface="Courier New" pitchFamily="49" charset="0"/>
            </a:endParaRPr>
          </a:p>
          <a:p>
            <a:pPr>
              <a:buNone/>
            </a:pPr>
            <a:r>
              <a:rPr lang="en-US" b="1" dirty="0">
                <a:latin typeface="Courier New" pitchFamily="49" charset="0"/>
                <a:cs typeface="Courier New" pitchFamily="49" charset="0"/>
              </a:rPr>
              <a:t>rule</a:t>
            </a:r>
            <a:r>
              <a:rPr lang="en-US" dirty="0">
                <a:latin typeface="Courier New" pitchFamily="49" charset="0"/>
                <a:cs typeface="Courier New" pitchFamily="49" charset="0"/>
              </a:rPr>
              <a:t> stage3;</a:t>
            </a:r>
            <a:r>
              <a:rPr lang="en-US" b="1" dirty="0">
                <a:solidFill>
                  <a:srgbClr val="FF0000"/>
                </a:solidFill>
                <a:latin typeface="Courier New" pitchFamily="49" charset="0"/>
                <a:cs typeface="Courier New" pitchFamily="49" charset="0"/>
              </a:rPr>
              <a:t> </a:t>
            </a:r>
            <a:endParaRPr lang="en-US" dirty="0">
              <a:solidFill>
                <a:srgbClr val="FF0000"/>
              </a:solidFill>
              <a:latin typeface="Courier New" pitchFamily="49" charset="0"/>
              <a:cs typeface="Courier New" pitchFamily="49" charset="0"/>
            </a:endParaRPr>
          </a:p>
          <a:p>
            <a:r>
              <a:rPr lang="en-US" dirty="0">
                <a:latin typeface="Courier New" pitchFamily="49" charset="0"/>
                <a:cs typeface="Courier New" pitchFamily="49" charset="0"/>
              </a:rPr>
              <a:t>  </a:t>
            </a:r>
            <a:r>
              <a:rPr lang="en-US" dirty="0" err="1">
                <a:latin typeface="Courier New" pitchFamily="49" charset="0"/>
                <a:cs typeface="Courier New" pitchFamily="49" charset="0"/>
              </a:rPr>
              <a:t>outQ.enq</a:t>
            </a:r>
            <a:r>
              <a:rPr lang="en-US" dirty="0">
                <a:latin typeface="Courier New" pitchFamily="49" charset="0"/>
                <a:cs typeface="Courier New" pitchFamily="49" charset="0"/>
              </a:rPr>
              <a:t>(f3(fifo2.first)); </a:t>
            </a:r>
          </a:p>
          <a:p>
            <a:r>
              <a:rPr lang="en-US" dirty="0">
                <a:latin typeface="Courier New" pitchFamily="49" charset="0"/>
                <a:cs typeface="Courier New" pitchFamily="49" charset="0"/>
              </a:rPr>
              <a:t>  fifo2.deq;	</a:t>
            </a:r>
            <a:r>
              <a:rPr lang="en-US" b="1" dirty="0" err="1">
                <a:latin typeface="Courier New" pitchFamily="49" charset="0"/>
                <a:cs typeface="Courier New" pitchFamily="49" charset="0"/>
              </a:rPr>
              <a:t>endrule</a:t>
            </a:r>
            <a:endParaRPr lang="en-US" b="1" dirty="0">
              <a:latin typeface="Courier New" pitchFamily="49" charset="0"/>
              <a:cs typeface="Courier New" pitchFamily="49" charset="0"/>
            </a:endParaRPr>
          </a:p>
        </p:txBody>
      </p:sp>
      <p:sp>
        <p:nvSpPr>
          <p:cNvPr id="59" name="Content Placeholder 2"/>
          <p:cNvSpPr>
            <a:spLocks noGrp="1"/>
          </p:cNvSpPr>
          <p:nvPr>
            <p:ph idx="1"/>
          </p:nvPr>
        </p:nvSpPr>
        <p:spPr>
          <a:xfrm>
            <a:off x="5278230" y="3302371"/>
            <a:ext cx="3305331" cy="730568"/>
          </a:xfrm>
          <a:ln>
            <a:noFill/>
          </a:ln>
        </p:spPr>
        <p:txBody>
          <a:bodyPr/>
          <a:lstStyle/>
          <a:p>
            <a:r>
              <a:rPr lang="en-US" sz="2000" dirty="0">
                <a:solidFill>
                  <a:srgbClr val="FF0000"/>
                </a:solidFill>
              </a:rPr>
              <a:t>Can these rules fire concurrently?</a:t>
            </a:r>
          </a:p>
        </p:txBody>
      </p:sp>
      <p:sp>
        <p:nvSpPr>
          <p:cNvPr id="2" name="TextBox 1"/>
          <p:cNvSpPr txBox="1"/>
          <p:nvPr/>
        </p:nvSpPr>
        <p:spPr>
          <a:xfrm>
            <a:off x="6083300" y="4245604"/>
            <a:ext cx="2545422" cy="1323439"/>
          </a:xfrm>
          <a:prstGeom prst="rect">
            <a:avLst/>
          </a:prstGeom>
          <a:noFill/>
        </p:spPr>
        <p:txBody>
          <a:bodyPr wrap="square" rtlCol="0">
            <a:spAutoFit/>
          </a:bodyPr>
          <a:lstStyle/>
          <a:p>
            <a:r>
              <a:rPr lang="en-US" dirty="0">
                <a:solidFill>
                  <a:srgbClr val="FF0000"/>
                </a:solidFill>
                <a:latin typeface="Comic Sans MS" panose="030F0702030302020204" pitchFamily="66" charset="0"/>
              </a:rPr>
              <a:t>Yes, but it must be possible to do </a:t>
            </a:r>
            <a:r>
              <a:rPr lang="en-US" dirty="0" err="1">
                <a:solidFill>
                  <a:srgbClr val="FF0000"/>
                </a:solidFill>
                <a:latin typeface="Comic Sans MS" panose="030F0702030302020204" pitchFamily="66" charset="0"/>
              </a:rPr>
              <a:t>enq</a:t>
            </a:r>
            <a:r>
              <a:rPr lang="en-US" dirty="0">
                <a:solidFill>
                  <a:srgbClr val="FF0000"/>
                </a:solidFill>
                <a:latin typeface="Comic Sans MS" panose="030F0702030302020204" pitchFamily="66" charset="0"/>
              </a:rPr>
              <a:t> and </a:t>
            </a:r>
            <a:r>
              <a:rPr lang="en-US" dirty="0" err="1">
                <a:solidFill>
                  <a:srgbClr val="FF0000"/>
                </a:solidFill>
                <a:latin typeface="Comic Sans MS" panose="030F0702030302020204" pitchFamily="66" charset="0"/>
              </a:rPr>
              <a:t>deq</a:t>
            </a:r>
            <a:r>
              <a:rPr lang="en-US" dirty="0">
                <a:solidFill>
                  <a:srgbClr val="FF0000"/>
                </a:solidFill>
                <a:latin typeface="Comic Sans MS" panose="030F0702030302020204" pitchFamily="66" charset="0"/>
              </a:rPr>
              <a:t> on a </a:t>
            </a:r>
            <a:r>
              <a:rPr lang="en-US" dirty="0" err="1">
                <a:solidFill>
                  <a:srgbClr val="FF0000"/>
                </a:solidFill>
                <a:latin typeface="Comic Sans MS" panose="030F0702030302020204" pitchFamily="66" charset="0"/>
              </a:rPr>
              <a:t>fifo</a:t>
            </a:r>
            <a:endParaRPr lang="en-US" dirty="0">
              <a:solidFill>
                <a:srgbClr val="FF0000"/>
              </a:solidFill>
              <a:latin typeface="Comic Sans MS" panose="030F0702030302020204" pitchFamily="66" charset="0"/>
            </a:endParaRPr>
          </a:p>
          <a:p>
            <a:r>
              <a:rPr lang="en-US" dirty="0">
                <a:solidFill>
                  <a:srgbClr val="FF0000"/>
                </a:solidFill>
                <a:latin typeface="Comic Sans MS" panose="030F0702030302020204" pitchFamily="66" charset="0"/>
              </a:rPr>
              <a:t>simultaneously</a:t>
            </a:r>
          </a:p>
        </p:txBody>
      </p:sp>
      <p:sp>
        <p:nvSpPr>
          <p:cNvPr id="4" name="Footer Placeholder 3">
            <a:extLst>
              <a:ext uri="{FF2B5EF4-FFF2-40B4-BE49-F238E27FC236}">
                <a16:creationId xmlns:a16="http://schemas.microsoft.com/office/drawing/2014/main" id="{BEB4496C-89A9-4222-2C0B-B5003C3A6730}"/>
              </a:ext>
            </a:extLst>
          </p:cNvPr>
          <p:cNvSpPr>
            <a:spLocks noGrp="1"/>
          </p:cNvSpPr>
          <p:nvPr>
            <p:ph type="ftr" sz="quarter" idx="12"/>
          </p:nvPr>
        </p:nvSpPr>
        <p:spPr/>
        <p:txBody>
          <a:bodyPr/>
          <a:lstStyle/>
          <a:p>
            <a:pPr>
              <a:defRPr/>
            </a:pPr>
            <a:r>
              <a:rPr lang="en-US"/>
              <a:t>6.1920</a:t>
            </a:r>
            <a:endParaRPr lang="en-US" dirty="0"/>
          </a:p>
        </p:txBody>
      </p:sp>
      <p:sp>
        <p:nvSpPr>
          <p:cNvPr id="6" name="Date Placeholder 5">
            <a:extLst>
              <a:ext uri="{FF2B5EF4-FFF2-40B4-BE49-F238E27FC236}">
                <a16:creationId xmlns:a16="http://schemas.microsoft.com/office/drawing/2014/main" id="{0D721469-D6CE-C015-FE8C-38DA34E1E0E6}"/>
              </a:ext>
            </a:extLst>
          </p:cNvPr>
          <p:cNvSpPr>
            <a:spLocks noGrp="1"/>
          </p:cNvSpPr>
          <p:nvPr>
            <p:ph type="dt" sz="half" idx="10"/>
          </p:nvPr>
        </p:nvSpPr>
        <p:spPr/>
        <p:txBody>
          <a:bodyPr/>
          <a:lstStyle/>
          <a:p>
            <a:pPr>
              <a:defRPr/>
            </a:pPr>
            <a:r>
              <a:rPr lang="en-US"/>
              <a:t>February 13, 2024</a:t>
            </a:r>
            <a:endParaRPr lang="en-US" dirty="0"/>
          </a:p>
        </p:txBody>
      </p:sp>
      <p:sp>
        <p:nvSpPr>
          <p:cNvPr id="8" name="Slide Number Placeholder 7">
            <a:extLst>
              <a:ext uri="{FF2B5EF4-FFF2-40B4-BE49-F238E27FC236}">
                <a16:creationId xmlns:a16="http://schemas.microsoft.com/office/drawing/2014/main" id="{ED70B9CD-A78A-DD78-1C38-1362CF00D2F3}"/>
              </a:ext>
            </a:extLst>
          </p:cNvPr>
          <p:cNvSpPr>
            <a:spLocks noGrp="1"/>
          </p:cNvSpPr>
          <p:nvPr>
            <p:ph type="sldNum" sz="quarter" idx="11"/>
          </p:nvPr>
        </p:nvSpPr>
        <p:spPr/>
        <p:txBody>
          <a:bodyPr/>
          <a:lstStyle/>
          <a:p>
            <a:pPr>
              <a:defRPr/>
            </a:pPr>
            <a:r>
              <a:rPr lang="en-US"/>
              <a:t>L03-</a:t>
            </a:r>
            <a:fld id="{4F9502F6-954B-46E9-AC05-33DEDF4CA0BF}" type="slidenum">
              <a:rPr lang="en-US" smtClean="0"/>
              <a:pPr>
                <a:defRPr/>
              </a:pPr>
              <a:t>21</a:t>
            </a:fld>
            <a:endParaRPr lang="en-US" dirty="0"/>
          </a:p>
        </p:txBody>
      </p:sp>
    </p:spTree>
    <p:extLst>
      <p:ext uri="{BB962C8B-B14F-4D97-AF65-F5344CB8AC3E}">
        <p14:creationId xmlns:p14="http://schemas.microsoft.com/office/powerpoint/2010/main" val="3738398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build="p"/>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descr="Rectangle: Click to edit Master text styles&#10;Second level&#10;Third level&#10;Fourth level&#10;Fifth level"/>
          <p:cNvSpPr>
            <a:spLocks noChangeArrowheads="1"/>
          </p:cNvSpPr>
          <p:nvPr/>
        </p:nvSpPr>
        <p:spPr bwMode="auto">
          <a:xfrm>
            <a:off x="1035271" y="1702695"/>
            <a:ext cx="5779448" cy="4047919"/>
          </a:xfrm>
          <a:prstGeom prst="rect">
            <a:avLst/>
          </a:prstGeom>
          <a:noFill/>
          <a:ln w="9525">
            <a:noFill/>
            <a:miter lim="800000"/>
            <a:headEnd/>
            <a:tailEnd/>
          </a:ln>
        </p:spPr>
        <p:txBody>
          <a:bodyPr/>
          <a:lstStyle/>
          <a:p>
            <a:pPr marL="342900" indent="-342900">
              <a:lnSpc>
                <a:spcPct val="95000"/>
              </a:lnSpc>
              <a:spcBef>
                <a:spcPct val="5000"/>
              </a:spcBef>
              <a:buClr>
                <a:schemeClr val="hlink"/>
              </a:buClr>
              <a:buSzPct val="110000"/>
              <a:buFont typeface="Wingdings" pitchFamily="-96" charset="2"/>
              <a:buNone/>
            </a:pPr>
            <a:r>
              <a:rPr lang="en-US" b="1" dirty="0">
                <a:latin typeface="Courier New" pitchFamily="49" charset="0"/>
              </a:rPr>
              <a:t>module</a:t>
            </a:r>
            <a:r>
              <a:rPr lang="en-US" dirty="0">
                <a:latin typeface="Courier New" pitchFamily="49" charset="0"/>
              </a:rPr>
              <a:t> </a:t>
            </a:r>
            <a:r>
              <a:rPr lang="en-US" dirty="0" err="1">
                <a:latin typeface="Courier New" pitchFamily="49" charset="0"/>
              </a:rPr>
              <a:t>mkFifo</a:t>
            </a:r>
            <a:r>
              <a:rPr lang="en-US" dirty="0">
                <a:latin typeface="Courier New" pitchFamily="49" charset="0"/>
              </a:rPr>
              <a:t> (</a:t>
            </a:r>
            <a:r>
              <a:rPr lang="en-US" dirty="0" err="1">
                <a:latin typeface="Courier New" pitchFamily="49" charset="0"/>
              </a:rPr>
              <a:t>Fifo</a:t>
            </a:r>
            <a:r>
              <a:rPr lang="en-US" dirty="0">
                <a:latin typeface="Courier New" pitchFamily="49" charset="0"/>
              </a:rPr>
              <a:t>#(1, t));</a:t>
            </a:r>
          </a:p>
          <a:p>
            <a:pPr marL="342900" indent="-342900">
              <a:lnSpc>
                <a:spcPct val="95000"/>
              </a:lnSpc>
              <a:spcBef>
                <a:spcPct val="5000"/>
              </a:spcBef>
              <a:buClr>
                <a:schemeClr val="hlink"/>
              </a:buClr>
              <a:buSzPct val="110000"/>
              <a:buFont typeface="Wingdings" pitchFamily="-96" charset="2"/>
              <a:buNone/>
            </a:pPr>
            <a:r>
              <a:rPr lang="en-US" dirty="0">
                <a:latin typeface="Courier New" pitchFamily="49" charset="0"/>
              </a:rPr>
              <a:t>  </a:t>
            </a:r>
            <a:r>
              <a:rPr lang="en-US" dirty="0" err="1">
                <a:latin typeface="Courier New" pitchFamily="49" charset="0"/>
              </a:rPr>
              <a:t>Reg</a:t>
            </a:r>
            <a:r>
              <a:rPr lang="en-US" dirty="0">
                <a:latin typeface="Courier New" pitchFamily="49" charset="0"/>
              </a:rPr>
              <a:t>#(t)    d  &lt;- </a:t>
            </a:r>
            <a:r>
              <a:rPr lang="en-US" dirty="0" err="1">
                <a:latin typeface="Courier New" pitchFamily="49" charset="0"/>
              </a:rPr>
              <a:t>mkRegU</a:t>
            </a:r>
            <a:r>
              <a:rPr lang="en-US" dirty="0">
                <a:latin typeface="Courier New" pitchFamily="49" charset="0"/>
              </a:rPr>
              <a:t>; </a:t>
            </a:r>
          </a:p>
          <a:p>
            <a:pPr marL="342900" indent="-342900">
              <a:lnSpc>
                <a:spcPct val="95000"/>
              </a:lnSpc>
              <a:spcBef>
                <a:spcPct val="5000"/>
              </a:spcBef>
              <a:buClr>
                <a:schemeClr val="hlink"/>
              </a:buClr>
              <a:buSzPct val="110000"/>
              <a:buFont typeface="Wingdings" pitchFamily="-96" charset="2"/>
              <a:buNone/>
            </a:pPr>
            <a:r>
              <a:rPr lang="en-US" dirty="0">
                <a:latin typeface="Courier New" pitchFamily="49" charset="0"/>
              </a:rPr>
              <a:t>  </a:t>
            </a:r>
            <a:r>
              <a:rPr lang="en-US" dirty="0" err="1">
                <a:latin typeface="Courier New" pitchFamily="49" charset="0"/>
              </a:rPr>
              <a:t>Reg</a:t>
            </a:r>
            <a:r>
              <a:rPr lang="en-US" dirty="0">
                <a:latin typeface="Courier New" pitchFamily="49" charset="0"/>
              </a:rPr>
              <a:t>#(</a:t>
            </a:r>
            <a:r>
              <a:rPr lang="en-US" dirty="0" err="1">
                <a:latin typeface="Courier New" pitchFamily="49" charset="0"/>
              </a:rPr>
              <a:t>Bool</a:t>
            </a:r>
            <a:r>
              <a:rPr lang="en-US" dirty="0">
                <a:latin typeface="Courier New" pitchFamily="49" charset="0"/>
              </a:rPr>
              <a:t>) v  &lt;- </a:t>
            </a:r>
            <a:r>
              <a:rPr lang="en-US" dirty="0" err="1">
                <a:latin typeface="Courier New" pitchFamily="49" charset="0"/>
              </a:rPr>
              <a:t>mkReg</a:t>
            </a:r>
            <a:r>
              <a:rPr lang="en-US" dirty="0">
                <a:latin typeface="Courier New" pitchFamily="49" charset="0"/>
              </a:rPr>
              <a:t>(False);</a:t>
            </a:r>
          </a:p>
          <a:p>
            <a:pPr marL="342900" indent="-342900">
              <a:lnSpc>
                <a:spcPct val="95000"/>
              </a:lnSpc>
              <a:spcBef>
                <a:spcPct val="5000"/>
              </a:spcBef>
              <a:buClr>
                <a:schemeClr val="hlink"/>
              </a:buClr>
              <a:buSzPct val="110000"/>
            </a:pPr>
            <a:r>
              <a:rPr lang="en-US" b="1" dirty="0">
                <a:latin typeface="Courier New" pitchFamily="49" charset="0"/>
              </a:rPr>
              <a:t>  method Action </a:t>
            </a:r>
            <a:r>
              <a:rPr lang="en-US" dirty="0" err="1">
                <a:latin typeface="Courier New" pitchFamily="49" charset="0"/>
              </a:rPr>
              <a:t>enq</a:t>
            </a:r>
            <a:r>
              <a:rPr lang="en-US" dirty="0">
                <a:latin typeface="Courier New" pitchFamily="49" charset="0"/>
              </a:rPr>
              <a:t>(t x) </a:t>
            </a:r>
            <a:r>
              <a:rPr lang="en-US" b="1" dirty="0">
                <a:solidFill>
                  <a:srgbClr val="00B050"/>
                </a:solidFill>
                <a:latin typeface="Courier New" pitchFamily="49" charset="0"/>
              </a:rPr>
              <a:t>if</a:t>
            </a:r>
            <a:r>
              <a:rPr lang="en-US" dirty="0">
                <a:solidFill>
                  <a:srgbClr val="00B050"/>
                </a:solidFill>
                <a:latin typeface="Courier New" pitchFamily="49" charset="0"/>
              </a:rPr>
              <a:t> (!v);</a:t>
            </a:r>
          </a:p>
          <a:p>
            <a:pPr marL="342900" indent="-342900">
              <a:lnSpc>
                <a:spcPct val="95000"/>
              </a:lnSpc>
              <a:spcBef>
                <a:spcPct val="5000"/>
              </a:spcBef>
              <a:buClr>
                <a:schemeClr val="hlink"/>
              </a:buClr>
              <a:buSzPct val="110000"/>
              <a:buFont typeface="Wingdings" pitchFamily="-96" charset="2"/>
              <a:buNone/>
            </a:pPr>
            <a:r>
              <a:rPr lang="en-US" dirty="0">
                <a:latin typeface="Courier New" pitchFamily="49" charset="0"/>
              </a:rPr>
              <a:t>    v &lt;= True; d &lt;= x;</a:t>
            </a:r>
          </a:p>
          <a:p>
            <a:pPr marL="342900" indent="-342900">
              <a:lnSpc>
                <a:spcPct val="95000"/>
              </a:lnSpc>
              <a:spcBef>
                <a:spcPct val="5000"/>
              </a:spcBef>
              <a:buClr>
                <a:schemeClr val="hlink"/>
              </a:buClr>
              <a:buSzPct val="110000"/>
              <a:buFont typeface="Wingdings" pitchFamily="-96" charset="2"/>
              <a:buNone/>
            </a:pPr>
            <a:r>
              <a:rPr lang="en-US" dirty="0">
                <a:latin typeface="Courier New" pitchFamily="49" charset="0"/>
              </a:rPr>
              <a:t>  </a:t>
            </a:r>
            <a:r>
              <a:rPr lang="en-US" b="1" dirty="0" err="1">
                <a:latin typeface="Courier New" pitchFamily="49" charset="0"/>
              </a:rPr>
              <a:t>endmethod</a:t>
            </a:r>
            <a:endParaRPr lang="en-US" b="1" dirty="0">
              <a:latin typeface="Courier New" pitchFamily="49" charset="0"/>
            </a:endParaRPr>
          </a:p>
          <a:p>
            <a:pPr marL="342900" indent="-342900">
              <a:lnSpc>
                <a:spcPct val="95000"/>
              </a:lnSpc>
              <a:spcBef>
                <a:spcPct val="5000"/>
              </a:spcBef>
              <a:buClr>
                <a:schemeClr val="hlink"/>
              </a:buClr>
              <a:buSzPct val="110000"/>
            </a:pPr>
            <a:r>
              <a:rPr lang="en-US" b="1" dirty="0">
                <a:latin typeface="Courier New" pitchFamily="49" charset="0"/>
              </a:rPr>
              <a:t>  method Action </a:t>
            </a:r>
            <a:r>
              <a:rPr lang="en-US" dirty="0" err="1">
                <a:latin typeface="Courier New" pitchFamily="49" charset="0"/>
              </a:rPr>
              <a:t>deq</a:t>
            </a:r>
            <a:r>
              <a:rPr lang="en-US" dirty="0">
                <a:latin typeface="Courier New" pitchFamily="49" charset="0"/>
              </a:rPr>
              <a:t> </a:t>
            </a:r>
            <a:r>
              <a:rPr lang="en-US" b="1" dirty="0">
                <a:solidFill>
                  <a:srgbClr val="00B050"/>
                </a:solidFill>
                <a:latin typeface="Courier New" pitchFamily="49" charset="0"/>
              </a:rPr>
              <a:t>if</a:t>
            </a:r>
            <a:r>
              <a:rPr lang="en-US" dirty="0">
                <a:solidFill>
                  <a:srgbClr val="00B050"/>
                </a:solidFill>
                <a:latin typeface="Courier New" pitchFamily="49" charset="0"/>
              </a:rPr>
              <a:t> (v);</a:t>
            </a:r>
          </a:p>
          <a:p>
            <a:pPr marL="342900" indent="-342900">
              <a:lnSpc>
                <a:spcPct val="95000"/>
              </a:lnSpc>
              <a:spcBef>
                <a:spcPct val="5000"/>
              </a:spcBef>
              <a:buClr>
                <a:schemeClr val="hlink"/>
              </a:buClr>
              <a:buSzPct val="110000"/>
              <a:buFont typeface="Wingdings" pitchFamily="-96" charset="2"/>
              <a:buNone/>
            </a:pPr>
            <a:r>
              <a:rPr lang="en-US" dirty="0">
                <a:latin typeface="Courier New" pitchFamily="49" charset="0"/>
              </a:rPr>
              <a:t>    v &lt;= False;</a:t>
            </a:r>
          </a:p>
          <a:p>
            <a:pPr marL="342900" indent="-342900">
              <a:lnSpc>
                <a:spcPct val="95000"/>
              </a:lnSpc>
              <a:spcBef>
                <a:spcPct val="5000"/>
              </a:spcBef>
              <a:buClr>
                <a:schemeClr val="hlink"/>
              </a:buClr>
              <a:buSzPct val="110000"/>
              <a:buFont typeface="Wingdings" pitchFamily="-96" charset="2"/>
              <a:buNone/>
            </a:pPr>
            <a:r>
              <a:rPr lang="en-US" dirty="0">
                <a:latin typeface="Courier New" pitchFamily="49" charset="0"/>
              </a:rPr>
              <a:t>  </a:t>
            </a:r>
            <a:r>
              <a:rPr lang="en-US" b="1" dirty="0" err="1">
                <a:latin typeface="Courier New" pitchFamily="49" charset="0"/>
              </a:rPr>
              <a:t>endmethod</a:t>
            </a:r>
            <a:endParaRPr lang="en-US" b="1" dirty="0">
              <a:latin typeface="Courier New" pitchFamily="49" charset="0"/>
            </a:endParaRPr>
          </a:p>
          <a:p>
            <a:pPr marL="342900" indent="-342900">
              <a:lnSpc>
                <a:spcPct val="95000"/>
              </a:lnSpc>
              <a:spcBef>
                <a:spcPct val="5000"/>
              </a:spcBef>
              <a:buClr>
                <a:schemeClr val="hlink"/>
              </a:buClr>
              <a:buSzPct val="110000"/>
            </a:pPr>
            <a:r>
              <a:rPr lang="en-US" b="1" dirty="0">
                <a:latin typeface="Courier New" pitchFamily="49" charset="0"/>
              </a:rPr>
              <a:t>  method </a:t>
            </a:r>
            <a:r>
              <a:rPr lang="en-US" dirty="0">
                <a:latin typeface="Courier New" pitchFamily="49" charset="0"/>
              </a:rPr>
              <a:t>t first </a:t>
            </a:r>
            <a:r>
              <a:rPr lang="en-US" b="1" dirty="0">
                <a:solidFill>
                  <a:srgbClr val="00B050"/>
                </a:solidFill>
                <a:latin typeface="Courier New" pitchFamily="49" charset="0"/>
              </a:rPr>
              <a:t>if</a:t>
            </a:r>
            <a:r>
              <a:rPr lang="en-US" dirty="0">
                <a:solidFill>
                  <a:srgbClr val="00B050"/>
                </a:solidFill>
                <a:latin typeface="Courier New" pitchFamily="49" charset="0"/>
              </a:rPr>
              <a:t> (v);</a:t>
            </a:r>
          </a:p>
          <a:p>
            <a:pPr marL="342900" indent="-342900">
              <a:lnSpc>
                <a:spcPct val="95000"/>
              </a:lnSpc>
              <a:spcBef>
                <a:spcPct val="5000"/>
              </a:spcBef>
              <a:buClr>
                <a:schemeClr val="hlink"/>
              </a:buClr>
              <a:buSzPct val="110000"/>
              <a:buFont typeface="Wingdings" pitchFamily="-96" charset="2"/>
              <a:buNone/>
            </a:pPr>
            <a:r>
              <a:rPr lang="en-US" dirty="0">
                <a:latin typeface="Courier New" pitchFamily="49" charset="0"/>
              </a:rPr>
              <a:t>    </a:t>
            </a:r>
            <a:r>
              <a:rPr lang="en-US" b="1" dirty="0">
                <a:latin typeface="Courier New" pitchFamily="49" charset="0"/>
              </a:rPr>
              <a:t>return</a:t>
            </a:r>
            <a:r>
              <a:rPr lang="en-US" dirty="0">
                <a:latin typeface="Courier New" pitchFamily="49" charset="0"/>
              </a:rPr>
              <a:t> d;</a:t>
            </a:r>
          </a:p>
          <a:p>
            <a:pPr marL="342900" indent="-342900">
              <a:lnSpc>
                <a:spcPct val="95000"/>
              </a:lnSpc>
              <a:spcBef>
                <a:spcPct val="5000"/>
              </a:spcBef>
              <a:buClr>
                <a:schemeClr val="hlink"/>
              </a:buClr>
              <a:buSzPct val="110000"/>
              <a:buFont typeface="Wingdings" pitchFamily="-96" charset="2"/>
              <a:buNone/>
            </a:pPr>
            <a:r>
              <a:rPr lang="en-US" dirty="0">
                <a:latin typeface="Courier New" pitchFamily="49" charset="0"/>
              </a:rPr>
              <a:t>  </a:t>
            </a:r>
            <a:r>
              <a:rPr lang="en-US" b="1" dirty="0" err="1">
                <a:latin typeface="Courier New" pitchFamily="49" charset="0"/>
              </a:rPr>
              <a:t>endmethod</a:t>
            </a:r>
            <a:endParaRPr lang="en-US" b="1" dirty="0">
              <a:latin typeface="Courier New" pitchFamily="49" charset="0"/>
            </a:endParaRPr>
          </a:p>
          <a:p>
            <a:pPr marL="342900" indent="-342900">
              <a:lnSpc>
                <a:spcPct val="95000"/>
              </a:lnSpc>
              <a:spcBef>
                <a:spcPct val="5000"/>
              </a:spcBef>
              <a:buClr>
                <a:schemeClr val="hlink"/>
              </a:buClr>
              <a:buSzPct val="110000"/>
              <a:buFont typeface="Wingdings" pitchFamily="-96" charset="2"/>
              <a:buNone/>
            </a:pPr>
            <a:r>
              <a:rPr lang="en-US" b="1" dirty="0" err="1">
                <a:latin typeface="Courier New" pitchFamily="49" charset="0"/>
              </a:rPr>
              <a:t>endmodule</a:t>
            </a:r>
            <a:r>
              <a:rPr lang="en-US" b="1" dirty="0">
                <a:latin typeface="Courier New" pitchFamily="49" charset="0"/>
              </a:rPr>
              <a:t> </a:t>
            </a:r>
            <a:endParaRPr lang="en-US" b="1" i="1" dirty="0">
              <a:latin typeface="Courier New" pitchFamily="49" charset="0"/>
            </a:endParaRPr>
          </a:p>
        </p:txBody>
      </p:sp>
      <p:sp>
        <p:nvSpPr>
          <p:cNvPr id="20483" name="Rectangle 3"/>
          <p:cNvSpPr>
            <a:spLocks noGrp="1" noChangeArrowheads="1"/>
          </p:cNvSpPr>
          <p:nvPr>
            <p:ph type="title"/>
          </p:nvPr>
        </p:nvSpPr>
        <p:spPr>
          <a:xfrm>
            <a:off x="609600" y="304800"/>
            <a:ext cx="8130363" cy="1143000"/>
          </a:xfrm>
        </p:spPr>
        <p:txBody>
          <a:bodyPr/>
          <a:lstStyle/>
          <a:p>
            <a:r>
              <a:rPr lang="en-US" dirty="0"/>
              <a:t>One-Element FIFO Implementation</a:t>
            </a:r>
            <a:endParaRPr lang="en-US" sz="1400" dirty="0"/>
          </a:p>
        </p:txBody>
      </p:sp>
      <p:sp>
        <p:nvSpPr>
          <p:cNvPr id="35" name="Text Box 5"/>
          <p:cNvSpPr txBox="1">
            <a:spLocks noChangeArrowheads="1"/>
          </p:cNvSpPr>
          <p:nvPr/>
        </p:nvSpPr>
        <p:spPr bwMode="auto">
          <a:xfrm>
            <a:off x="6371161" y="2620348"/>
            <a:ext cx="727076" cy="27622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ClrTx/>
              <a:buSzTx/>
              <a:buNone/>
            </a:pPr>
            <a:r>
              <a:rPr lang="en-US" sz="1200" i="1" dirty="0">
                <a:solidFill>
                  <a:srgbClr val="00B050"/>
                </a:solidFill>
                <a:latin typeface="+mn-lt"/>
                <a:cs typeface="Arial" charset="0"/>
              </a:rPr>
              <a:t>not full</a:t>
            </a:r>
          </a:p>
        </p:txBody>
      </p:sp>
      <p:sp>
        <p:nvSpPr>
          <p:cNvPr id="36" name="Text Box 6"/>
          <p:cNvSpPr txBox="1">
            <a:spLocks noChangeArrowheads="1"/>
          </p:cNvSpPr>
          <p:nvPr/>
        </p:nvSpPr>
        <p:spPr bwMode="auto">
          <a:xfrm>
            <a:off x="6193361" y="3131523"/>
            <a:ext cx="979488" cy="27622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ClrTx/>
              <a:buSzTx/>
              <a:buNone/>
            </a:pPr>
            <a:r>
              <a:rPr lang="en-US" sz="1200" i="1" dirty="0">
                <a:solidFill>
                  <a:srgbClr val="00B050"/>
                </a:solidFill>
                <a:latin typeface="+mn-lt"/>
                <a:cs typeface="Arial" charset="0"/>
              </a:rPr>
              <a:t>not empty</a:t>
            </a:r>
          </a:p>
        </p:txBody>
      </p:sp>
      <p:sp>
        <p:nvSpPr>
          <p:cNvPr id="37" name="Text Box 7"/>
          <p:cNvSpPr txBox="1">
            <a:spLocks noChangeArrowheads="1"/>
          </p:cNvSpPr>
          <p:nvPr/>
        </p:nvSpPr>
        <p:spPr bwMode="auto">
          <a:xfrm>
            <a:off x="6188598" y="3661749"/>
            <a:ext cx="979488" cy="27622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ClrTx/>
              <a:buSzTx/>
              <a:buNone/>
            </a:pPr>
            <a:r>
              <a:rPr lang="en-US" sz="1200" i="1">
                <a:solidFill>
                  <a:srgbClr val="00B050"/>
                </a:solidFill>
                <a:latin typeface="+mn-lt"/>
                <a:cs typeface="Arial" charset="0"/>
              </a:rPr>
              <a:t>not empty</a:t>
            </a:r>
          </a:p>
        </p:txBody>
      </p:sp>
      <p:grpSp>
        <p:nvGrpSpPr>
          <p:cNvPr id="38" name="Group 37"/>
          <p:cNvGrpSpPr/>
          <p:nvPr/>
        </p:nvGrpSpPr>
        <p:grpSpPr>
          <a:xfrm>
            <a:off x="7172849" y="2050255"/>
            <a:ext cx="1363131" cy="1995488"/>
            <a:chOff x="6329363" y="3349625"/>
            <a:chExt cx="1363131" cy="1995488"/>
          </a:xfrm>
        </p:grpSpPr>
        <p:sp>
          <p:nvSpPr>
            <p:cNvPr id="66" name="Rectangle 8"/>
            <p:cNvSpPr>
              <a:spLocks noChangeArrowheads="1"/>
            </p:cNvSpPr>
            <p:nvPr/>
          </p:nvSpPr>
          <p:spPr bwMode="auto">
            <a:xfrm>
              <a:off x="6950075" y="3487738"/>
              <a:ext cx="727075" cy="180022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None/>
              </a:pPr>
              <a:endParaRPr lang="en-US">
                <a:latin typeface="+mn-lt"/>
              </a:endParaRPr>
            </a:p>
          </p:txBody>
        </p:sp>
        <p:sp>
          <p:nvSpPr>
            <p:cNvPr id="67" name="Rectangle 9"/>
            <p:cNvSpPr>
              <a:spLocks noChangeArrowheads="1"/>
            </p:cNvSpPr>
            <p:nvPr/>
          </p:nvSpPr>
          <p:spPr bwMode="auto">
            <a:xfrm>
              <a:off x="6950075" y="3527425"/>
              <a:ext cx="169863" cy="633413"/>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None/>
              </a:pPr>
              <a:endParaRPr lang="en-US">
                <a:latin typeface="+mn-lt"/>
              </a:endParaRPr>
            </a:p>
          </p:txBody>
        </p:sp>
        <p:sp>
          <p:nvSpPr>
            <p:cNvPr id="68" name="Line 10"/>
            <p:cNvSpPr>
              <a:spLocks noChangeShapeType="1"/>
            </p:cNvSpPr>
            <p:nvPr/>
          </p:nvSpPr>
          <p:spPr bwMode="auto">
            <a:xfrm rot="10800000" flipH="1">
              <a:off x="6329363" y="3589338"/>
              <a:ext cx="614362"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None/>
              </a:pPr>
              <a:endParaRPr lang="en-US">
                <a:latin typeface="+mn-lt"/>
              </a:endParaRPr>
            </a:p>
          </p:txBody>
        </p:sp>
        <p:sp>
          <p:nvSpPr>
            <p:cNvPr id="69" name="Line 11"/>
            <p:cNvSpPr>
              <a:spLocks noChangeShapeType="1"/>
            </p:cNvSpPr>
            <p:nvPr/>
          </p:nvSpPr>
          <p:spPr bwMode="auto">
            <a:xfrm>
              <a:off x="6623050" y="3505200"/>
              <a:ext cx="92075" cy="1698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None/>
              </a:pPr>
              <a:endParaRPr lang="en-US">
                <a:latin typeface="+mn-lt"/>
              </a:endParaRPr>
            </a:p>
          </p:txBody>
        </p:sp>
        <p:sp>
          <p:nvSpPr>
            <p:cNvPr id="70" name="Text Box 12"/>
            <p:cNvSpPr txBox="1">
              <a:spLocks noChangeArrowheads="1"/>
            </p:cNvSpPr>
            <p:nvPr/>
          </p:nvSpPr>
          <p:spPr bwMode="auto">
            <a:xfrm>
              <a:off x="6568344" y="3349625"/>
              <a:ext cx="282450" cy="276999"/>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ClrTx/>
                <a:buSzTx/>
                <a:buNone/>
              </a:pPr>
              <a:r>
                <a:rPr lang="en-US" sz="1200" i="1">
                  <a:latin typeface="+mn-lt"/>
                  <a:cs typeface="Arial" charset="0"/>
                </a:rPr>
                <a:t>n</a:t>
              </a:r>
            </a:p>
          </p:txBody>
        </p:sp>
        <p:sp>
          <p:nvSpPr>
            <p:cNvPr id="71" name="Line 13"/>
            <p:cNvSpPr>
              <a:spLocks noChangeShapeType="1"/>
            </p:cNvSpPr>
            <p:nvPr/>
          </p:nvSpPr>
          <p:spPr bwMode="auto">
            <a:xfrm flipH="1">
              <a:off x="6337300" y="4940300"/>
              <a:ext cx="614363"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None/>
              </a:pPr>
              <a:endParaRPr lang="en-US">
                <a:latin typeface="+mn-lt"/>
              </a:endParaRPr>
            </a:p>
          </p:txBody>
        </p:sp>
        <p:sp>
          <p:nvSpPr>
            <p:cNvPr id="72" name="Line 14"/>
            <p:cNvSpPr>
              <a:spLocks noChangeShapeType="1"/>
            </p:cNvSpPr>
            <p:nvPr/>
          </p:nvSpPr>
          <p:spPr bwMode="auto">
            <a:xfrm>
              <a:off x="6637338" y="4856163"/>
              <a:ext cx="90487" cy="1698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None/>
              </a:pPr>
              <a:endParaRPr lang="en-US">
                <a:latin typeface="+mn-lt"/>
              </a:endParaRPr>
            </a:p>
          </p:txBody>
        </p:sp>
        <p:sp>
          <p:nvSpPr>
            <p:cNvPr id="73" name="Text Box 15"/>
            <p:cNvSpPr txBox="1">
              <a:spLocks noChangeArrowheads="1"/>
            </p:cNvSpPr>
            <p:nvPr/>
          </p:nvSpPr>
          <p:spPr bwMode="auto">
            <a:xfrm>
              <a:off x="6590569" y="4706938"/>
              <a:ext cx="282450" cy="276999"/>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ClrTx/>
                <a:buSzTx/>
                <a:buNone/>
              </a:pPr>
              <a:r>
                <a:rPr lang="en-US" sz="1200" i="1">
                  <a:latin typeface="+mn-lt"/>
                  <a:cs typeface="Arial" charset="0"/>
                </a:rPr>
                <a:t>n</a:t>
              </a:r>
            </a:p>
          </p:txBody>
        </p:sp>
        <p:sp>
          <p:nvSpPr>
            <p:cNvPr id="74" name="Rectangle 16"/>
            <p:cNvSpPr>
              <a:spLocks noChangeArrowheads="1"/>
            </p:cNvSpPr>
            <p:nvPr/>
          </p:nvSpPr>
          <p:spPr bwMode="auto">
            <a:xfrm>
              <a:off x="6946900" y="4268788"/>
              <a:ext cx="171450" cy="409575"/>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None/>
              </a:pPr>
              <a:endParaRPr lang="en-US">
                <a:latin typeface="+mn-lt"/>
              </a:endParaRPr>
            </a:p>
          </p:txBody>
        </p:sp>
        <p:sp>
          <p:nvSpPr>
            <p:cNvPr id="75" name="Rectangle 17"/>
            <p:cNvSpPr>
              <a:spLocks noChangeArrowheads="1"/>
            </p:cNvSpPr>
            <p:nvPr/>
          </p:nvSpPr>
          <p:spPr bwMode="auto">
            <a:xfrm>
              <a:off x="6951663" y="4806950"/>
              <a:ext cx="177800" cy="407988"/>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None/>
              </a:pPr>
              <a:endParaRPr lang="en-US">
                <a:latin typeface="+mn-lt"/>
              </a:endParaRPr>
            </a:p>
          </p:txBody>
        </p:sp>
        <p:grpSp>
          <p:nvGrpSpPr>
            <p:cNvPr id="76" name="Group 18"/>
            <p:cNvGrpSpPr>
              <a:grpSpLocks/>
            </p:cNvGrpSpPr>
            <p:nvPr/>
          </p:nvGrpSpPr>
          <p:grpSpPr bwMode="auto">
            <a:xfrm>
              <a:off x="6330956" y="3727450"/>
              <a:ext cx="635001" cy="1617663"/>
              <a:chOff x="4170" y="2348"/>
              <a:chExt cx="400" cy="1019"/>
            </a:xfrm>
          </p:grpSpPr>
          <p:sp>
            <p:nvSpPr>
              <p:cNvPr id="81" name="Line 19"/>
              <p:cNvSpPr>
                <a:spLocks noChangeShapeType="1"/>
              </p:cNvSpPr>
              <p:nvPr/>
            </p:nvSpPr>
            <p:spPr bwMode="auto">
              <a:xfrm flipH="1">
                <a:off x="4170" y="2564"/>
                <a:ext cx="387"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None/>
                </a:pPr>
                <a:endParaRPr lang="en-US">
                  <a:latin typeface="+mn-lt"/>
                </a:endParaRPr>
              </a:p>
            </p:txBody>
          </p:sp>
          <p:sp>
            <p:nvSpPr>
              <p:cNvPr id="82" name="Text Box 20"/>
              <p:cNvSpPr txBox="1">
                <a:spLocks noChangeArrowheads="1"/>
              </p:cNvSpPr>
              <p:nvPr/>
            </p:nvSpPr>
            <p:spPr bwMode="auto">
              <a:xfrm>
                <a:off x="4215" y="2511"/>
                <a:ext cx="302" cy="194"/>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ClrTx/>
                  <a:buSzTx/>
                  <a:buNone/>
                </a:pPr>
                <a:r>
                  <a:rPr lang="en-US" sz="1400">
                    <a:latin typeface="+mn-lt"/>
                    <a:cs typeface="Arial" charset="0"/>
                  </a:rPr>
                  <a:t>rdy</a:t>
                </a:r>
              </a:p>
            </p:txBody>
          </p:sp>
          <p:sp>
            <p:nvSpPr>
              <p:cNvPr id="83" name="Line 21"/>
              <p:cNvSpPr>
                <a:spLocks noChangeShapeType="1"/>
              </p:cNvSpPr>
              <p:nvPr/>
            </p:nvSpPr>
            <p:spPr bwMode="auto">
              <a:xfrm rot="10800000" flipH="1">
                <a:off x="4174" y="2394"/>
                <a:ext cx="387"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None/>
                </a:pPr>
                <a:endParaRPr lang="en-US">
                  <a:latin typeface="+mn-lt"/>
                </a:endParaRPr>
              </a:p>
            </p:txBody>
          </p:sp>
          <p:sp>
            <p:nvSpPr>
              <p:cNvPr id="84" name="Text Box 22"/>
              <p:cNvSpPr txBox="1">
                <a:spLocks noChangeArrowheads="1"/>
              </p:cNvSpPr>
              <p:nvPr/>
            </p:nvSpPr>
            <p:spPr bwMode="auto">
              <a:xfrm>
                <a:off x="4173" y="2348"/>
                <a:ext cx="394" cy="194"/>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ClrTx/>
                  <a:buSzTx/>
                  <a:buNone/>
                </a:pPr>
                <a:r>
                  <a:rPr lang="en-US" sz="1400">
                    <a:latin typeface="+mn-lt"/>
                    <a:cs typeface="Arial" charset="0"/>
                  </a:rPr>
                  <a:t>enab</a:t>
                </a:r>
              </a:p>
            </p:txBody>
          </p:sp>
          <p:sp>
            <p:nvSpPr>
              <p:cNvPr id="85" name="Line 23"/>
              <p:cNvSpPr>
                <a:spLocks noChangeShapeType="1"/>
              </p:cNvSpPr>
              <p:nvPr/>
            </p:nvSpPr>
            <p:spPr bwMode="auto">
              <a:xfrm flipH="1">
                <a:off x="4173" y="2906"/>
                <a:ext cx="387"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None/>
                </a:pPr>
                <a:endParaRPr lang="en-US">
                  <a:latin typeface="+mn-lt"/>
                </a:endParaRPr>
              </a:p>
            </p:txBody>
          </p:sp>
          <p:sp>
            <p:nvSpPr>
              <p:cNvPr id="86" name="Text Box 24"/>
              <p:cNvSpPr txBox="1">
                <a:spLocks noChangeArrowheads="1"/>
              </p:cNvSpPr>
              <p:nvPr/>
            </p:nvSpPr>
            <p:spPr bwMode="auto">
              <a:xfrm>
                <a:off x="4217" y="2853"/>
                <a:ext cx="302" cy="194"/>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ClrTx/>
                  <a:buSzTx/>
                  <a:buNone/>
                </a:pPr>
                <a:r>
                  <a:rPr lang="en-US" sz="1400">
                    <a:latin typeface="+mn-lt"/>
                    <a:cs typeface="Arial" charset="0"/>
                  </a:rPr>
                  <a:t>rdy</a:t>
                </a:r>
              </a:p>
            </p:txBody>
          </p:sp>
          <p:sp>
            <p:nvSpPr>
              <p:cNvPr id="87" name="Line 25"/>
              <p:cNvSpPr>
                <a:spLocks noChangeShapeType="1"/>
              </p:cNvSpPr>
              <p:nvPr/>
            </p:nvSpPr>
            <p:spPr bwMode="auto">
              <a:xfrm rot="10800000" flipH="1">
                <a:off x="4177" y="2737"/>
                <a:ext cx="386"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None/>
                </a:pPr>
                <a:endParaRPr lang="en-US">
                  <a:latin typeface="+mn-lt"/>
                </a:endParaRPr>
              </a:p>
            </p:txBody>
          </p:sp>
          <p:sp>
            <p:nvSpPr>
              <p:cNvPr id="88" name="Text Box 26"/>
              <p:cNvSpPr txBox="1">
                <a:spLocks noChangeArrowheads="1"/>
              </p:cNvSpPr>
              <p:nvPr/>
            </p:nvSpPr>
            <p:spPr bwMode="auto">
              <a:xfrm>
                <a:off x="4176" y="2690"/>
                <a:ext cx="394" cy="194"/>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ClrTx/>
                  <a:buSzTx/>
                  <a:buNone/>
                </a:pPr>
                <a:r>
                  <a:rPr lang="en-US" sz="1400">
                    <a:latin typeface="+mn-lt"/>
                    <a:cs typeface="Arial" charset="0"/>
                  </a:rPr>
                  <a:t>enab</a:t>
                </a:r>
              </a:p>
            </p:txBody>
          </p:sp>
          <p:sp>
            <p:nvSpPr>
              <p:cNvPr id="89" name="Line 27"/>
              <p:cNvSpPr>
                <a:spLocks noChangeShapeType="1"/>
              </p:cNvSpPr>
              <p:nvPr/>
            </p:nvSpPr>
            <p:spPr bwMode="auto">
              <a:xfrm flipH="1">
                <a:off x="4176" y="3226"/>
                <a:ext cx="386"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None/>
                </a:pPr>
                <a:endParaRPr lang="en-US">
                  <a:latin typeface="+mn-lt"/>
                </a:endParaRPr>
              </a:p>
            </p:txBody>
          </p:sp>
          <p:sp>
            <p:nvSpPr>
              <p:cNvPr id="90" name="Text Box 28"/>
              <p:cNvSpPr txBox="1">
                <a:spLocks noChangeArrowheads="1"/>
              </p:cNvSpPr>
              <p:nvPr/>
            </p:nvSpPr>
            <p:spPr bwMode="auto">
              <a:xfrm>
                <a:off x="4220" y="3173"/>
                <a:ext cx="302" cy="194"/>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ClrTx/>
                  <a:buSzTx/>
                  <a:buNone/>
                </a:pPr>
                <a:r>
                  <a:rPr lang="en-US" sz="1400">
                    <a:latin typeface="+mn-lt"/>
                    <a:cs typeface="Arial" charset="0"/>
                  </a:rPr>
                  <a:t>rdy</a:t>
                </a:r>
              </a:p>
            </p:txBody>
          </p:sp>
        </p:grpSp>
        <p:sp>
          <p:nvSpPr>
            <p:cNvPr id="77" name="Text Box 29"/>
            <p:cNvSpPr txBox="1">
              <a:spLocks noChangeArrowheads="1"/>
            </p:cNvSpPr>
            <p:nvPr/>
          </p:nvSpPr>
          <p:spPr bwMode="auto">
            <a:xfrm rot="-5400000">
              <a:off x="6764054" y="3678338"/>
              <a:ext cx="518091" cy="307777"/>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ClrTx/>
                <a:buSzTx/>
                <a:buNone/>
              </a:pPr>
              <a:r>
                <a:rPr lang="en-US" sz="1400">
                  <a:latin typeface="+mn-lt"/>
                  <a:cs typeface="Arial" charset="0"/>
                </a:rPr>
                <a:t>enq</a:t>
              </a:r>
            </a:p>
          </p:txBody>
        </p:sp>
        <p:sp>
          <p:nvSpPr>
            <p:cNvPr id="78" name="Text Box 30"/>
            <p:cNvSpPr txBox="1">
              <a:spLocks noChangeArrowheads="1"/>
            </p:cNvSpPr>
            <p:nvPr/>
          </p:nvSpPr>
          <p:spPr bwMode="auto">
            <a:xfrm rot="-5400000">
              <a:off x="6764855" y="4324450"/>
              <a:ext cx="516488" cy="307777"/>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ClrTx/>
                <a:buSzTx/>
                <a:buNone/>
              </a:pPr>
              <a:r>
                <a:rPr lang="en-US" sz="1400">
                  <a:latin typeface="+mn-lt"/>
                  <a:cs typeface="Arial" charset="0"/>
                </a:rPr>
                <a:t>deq</a:t>
              </a:r>
            </a:p>
          </p:txBody>
        </p:sp>
        <p:sp>
          <p:nvSpPr>
            <p:cNvPr id="79" name="Text Box 31"/>
            <p:cNvSpPr txBox="1">
              <a:spLocks noChangeArrowheads="1"/>
            </p:cNvSpPr>
            <p:nvPr/>
          </p:nvSpPr>
          <p:spPr bwMode="auto">
            <a:xfrm rot="-5400000">
              <a:off x="6754436" y="4857850"/>
              <a:ext cx="537328" cy="307777"/>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ClrTx/>
                <a:buSzTx/>
                <a:buNone/>
              </a:pPr>
              <a:r>
                <a:rPr lang="en-US" sz="1400">
                  <a:latin typeface="+mn-lt"/>
                  <a:cs typeface="Arial" charset="0"/>
                </a:rPr>
                <a:t>first</a:t>
              </a:r>
            </a:p>
          </p:txBody>
        </p:sp>
        <p:sp>
          <p:nvSpPr>
            <p:cNvPr id="80" name="Text Box 32"/>
            <p:cNvSpPr txBox="1">
              <a:spLocks noChangeArrowheads="1"/>
            </p:cNvSpPr>
            <p:nvPr/>
          </p:nvSpPr>
          <p:spPr bwMode="auto">
            <a:xfrm>
              <a:off x="7086238" y="4289276"/>
              <a:ext cx="606256" cy="307777"/>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ClrTx/>
                <a:buSzTx/>
                <a:buNone/>
              </a:pPr>
              <a:r>
                <a:rPr lang="en-US" sz="1400" dirty="0">
                  <a:latin typeface="+mn-lt"/>
                  <a:cs typeface="Arial" charset="0"/>
                </a:rPr>
                <a:t>FIFO</a:t>
              </a:r>
            </a:p>
          </p:txBody>
        </p:sp>
      </p:grpSp>
      <p:sp>
        <p:nvSpPr>
          <p:cNvPr id="41" name="TextBox 40"/>
          <p:cNvSpPr txBox="1"/>
          <p:nvPr/>
        </p:nvSpPr>
        <p:spPr>
          <a:xfrm>
            <a:off x="3816754" y="4930427"/>
            <a:ext cx="5108814" cy="722313"/>
          </a:xfrm>
          <a:prstGeom prst="rect">
            <a:avLst/>
          </a:prstGeom>
          <a:noFill/>
        </p:spPr>
        <p:txBody>
          <a:bodyPr wrap="square" rtlCol="0">
            <a:spAutoFit/>
          </a:bodyPr>
          <a:lstStyle/>
          <a:p>
            <a:r>
              <a:rPr lang="en-US" dirty="0"/>
              <a:t>Can </a:t>
            </a:r>
            <a:r>
              <a:rPr lang="en-US" dirty="0" err="1">
                <a:latin typeface="Courier New" panose="02070309020205020404" pitchFamily="49" charset="0"/>
                <a:cs typeface="Courier New" panose="02070309020205020404" pitchFamily="49" charset="0"/>
              </a:rPr>
              <a:t>enq</a:t>
            </a:r>
            <a:r>
              <a:rPr lang="en-US" dirty="0"/>
              <a:t> and </a:t>
            </a:r>
            <a:r>
              <a:rPr lang="en-US" dirty="0" err="1">
                <a:latin typeface="Courier New" panose="02070309020205020404" pitchFamily="49" charset="0"/>
                <a:cs typeface="Courier New" panose="02070309020205020404" pitchFamily="49" charset="0"/>
              </a:rPr>
              <a:t>deq</a:t>
            </a:r>
            <a:r>
              <a:rPr lang="en-US" dirty="0"/>
              <a:t> methods be ready at the same time?</a:t>
            </a:r>
          </a:p>
        </p:txBody>
      </p:sp>
      <p:sp>
        <p:nvSpPr>
          <p:cNvPr id="42" name="TextBox 41"/>
          <p:cNvSpPr txBox="1"/>
          <p:nvPr/>
        </p:nvSpPr>
        <p:spPr>
          <a:xfrm>
            <a:off x="4376723" y="5644596"/>
            <a:ext cx="3701524" cy="707886"/>
          </a:xfrm>
          <a:prstGeom prst="rect">
            <a:avLst/>
          </a:prstGeom>
          <a:noFill/>
        </p:spPr>
        <p:txBody>
          <a:bodyPr wrap="square" rtlCol="0">
            <a:spAutoFit/>
          </a:bodyPr>
          <a:lstStyle/>
          <a:p>
            <a:r>
              <a:rPr lang="en-US" dirty="0">
                <a:solidFill>
                  <a:srgbClr val="FF3333"/>
                </a:solidFill>
                <a:latin typeface="Comic Sans MS" panose="030F0702030302020204" pitchFamily="66" charset="0"/>
              </a:rPr>
              <a:t>No! Therefore, they cannot execute concurrently!</a:t>
            </a:r>
          </a:p>
        </p:txBody>
      </p:sp>
      <p:pic>
        <p:nvPicPr>
          <p:cNvPr id="39" name="Picture 29" descr="j0286034"/>
          <p:cNvPicPr>
            <a:picLocks noChangeAspect="1" noChangeArrowheads="1"/>
          </p:cNvPicPr>
          <p:nvPr/>
        </p:nvPicPr>
        <p:blipFill>
          <a:blip r:embed="rId3" cstate="print"/>
          <a:srcRect/>
          <a:stretch>
            <a:fillRect/>
          </a:stretch>
        </p:blipFill>
        <p:spPr bwMode="auto">
          <a:xfrm>
            <a:off x="8106441" y="5756801"/>
            <a:ext cx="919163" cy="885825"/>
          </a:xfrm>
          <a:prstGeom prst="rect">
            <a:avLst/>
          </a:prstGeom>
          <a:noFill/>
          <a:ln w="9525">
            <a:noFill/>
            <a:miter lim="800000"/>
            <a:headEnd/>
            <a:tailEnd/>
          </a:ln>
        </p:spPr>
      </p:pic>
      <p:sp>
        <p:nvSpPr>
          <p:cNvPr id="3" name="Footer Placeholder 2">
            <a:extLst>
              <a:ext uri="{FF2B5EF4-FFF2-40B4-BE49-F238E27FC236}">
                <a16:creationId xmlns:a16="http://schemas.microsoft.com/office/drawing/2014/main" id="{847BD05D-D78C-A8C9-4C27-6F2232BE7423}"/>
              </a:ext>
            </a:extLst>
          </p:cNvPr>
          <p:cNvSpPr>
            <a:spLocks noGrp="1"/>
          </p:cNvSpPr>
          <p:nvPr>
            <p:ph type="ftr" sz="quarter" idx="12"/>
          </p:nvPr>
        </p:nvSpPr>
        <p:spPr/>
        <p:txBody>
          <a:bodyPr/>
          <a:lstStyle/>
          <a:p>
            <a:pPr>
              <a:defRPr/>
            </a:pPr>
            <a:r>
              <a:rPr lang="en-US"/>
              <a:t>6.1920</a:t>
            </a:r>
            <a:endParaRPr lang="en-US" dirty="0"/>
          </a:p>
        </p:txBody>
      </p:sp>
      <p:sp>
        <p:nvSpPr>
          <p:cNvPr id="5" name="Date Placeholder 4">
            <a:extLst>
              <a:ext uri="{FF2B5EF4-FFF2-40B4-BE49-F238E27FC236}">
                <a16:creationId xmlns:a16="http://schemas.microsoft.com/office/drawing/2014/main" id="{71326604-21C0-40FC-0891-BFC1C366D0FD}"/>
              </a:ext>
            </a:extLst>
          </p:cNvPr>
          <p:cNvSpPr>
            <a:spLocks noGrp="1"/>
          </p:cNvSpPr>
          <p:nvPr>
            <p:ph type="dt" sz="half" idx="10"/>
          </p:nvPr>
        </p:nvSpPr>
        <p:spPr/>
        <p:txBody>
          <a:bodyPr/>
          <a:lstStyle/>
          <a:p>
            <a:pPr>
              <a:defRPr/>
            </a:pPr>
            <a:r>
              <a:rPr lang="en-US"/>
              <a:t>February 13, 2024</a:t>
            </a:r>
            <a:endParaRPr lang="en-US" dirty="0"/>
          </a:p>
        </p:txBody>
      </p:sp>
      <p:sp>
        <p:nvSpPr>
          <p:cNvPr id="7" name="Slide Number Placeholder 6">
            <a:extLst>
              <a:ext uri="{FF2B5EF4-FFF2-40B4-BE49-F238E27FC236}">
                <a16:creationId xmlns:a16="http://schemas.microsoft.com/office/drawing/2014/main" id="{DC861498-E8E5-42D0-A2F1-A973D7987018}"/>
              </a:ext>
            </a:extLst>
          </p:cNvPr>
          <p:cNvSpPr>
            <a:spLocks noGrp="1"/>
          </p:cNvSpPr>
          <p:nvPr>
            <p:ph type="sldNum" sz="quarter" idx="11"/>
          </p:nvPr>
        </p:nvSpPr>
        <p:spPr/>
        <p:txBody>
          <a:bodyPr/>
          <a:lstStyle/>
          <a:p>
            <a:pPr>
              <a:defRPr/>
            </a:pPr>
            <a:r>
              <a:rPr lang="en-US"/>
              <a:t>L03-</a:t>
            </a:r>
            <a:fld id="{4F9502F6-954B-46E9-AC05-33DEDF4CA0BF}" type="slidenum">
              <a:rPr lang="en-US" smtClean="0"/>
              <a:pPr>
                <a:defRPr/>
              </a:pPr>
              <a:t>22</a:t>
            </a:fld>
            <a:endParaRPr lang="en-US" dirty="0"/>
          </a:p>
        </p:txBody>
      </p:sp>
    </p:spTree>
    <p:extLst>
      <p:ext uri="{BB962C8B-B14F-4D97-AF65-F5344CB8AC3E}">
        <p14:creationId xmlns:p14="http://schemas.microsoft.com/office/powerpoint/2010/main" val="2282647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554516" y="304800"/>
            <a:ext cx="8292622" cy="1143000"/>
          </a:xfrm>
        </p:spPr>
        <p:txBody>
          <a:bodyPr/>
          <a:lstStyle/>
          <a:p>
            <a:r>
              <a:rPr lang="en-US" sz="3600" dirty="0"/>
              <a:t>Concurrency when the FIFOs do not permit concurrent </a:t>
            </a:r>
            <a:r>
              <a:rPr lang="en-US" sz="3600" dirty="0" err="1"/>
              <a:t>enq</a:t>
            </a:r>
            <a:r>
              <a:rPr lang="en-US" sz="3600" dirty="0"/>
              <a:t> and </a:t>
            </a:r>
            <a:r>
              <a:rPr lang="en-US" sz="3600" dirty="0" err="1"/>
              <a:t>deq</a:t>
            </a:r>
            <a:endParaRPr lang="en-US" sz="3600" dirty="0"/>
          </a:p>
        </p:txBody>
      </p:sp>
      <p:grpSp>
        <p:nvGrpSpPr>
          <p:cNvPr id="4" name="Group 9"/>
          <p:cNvGrpSpPr/>
          <p:nvPr/>
        </p:nvGrpSpPr>
        <p:grpSpPr>
          <a:xfrm>
            <a:off x="1554163" y="1752600"/>
            <a:ext cx="5380204" cy="1432957"/>
            <a:chOff x="1554163" y="1752600"/>
            <a:chExt cx="5380204" cy="1432957"/>
          </a:xfrm>
        </p:grpSpPr>
        <p:sp>
          <p:nvSpPr>
            <p:cNvPr id="11" name="Rectangle 5"/>
            <p:cNvSpPr>
              <a:spLocks noChangeArrowheads="1"/>
            </p:cNvSpPr>
            <p:nvPr/>
          </p:nvSpPr>
          <p:spPr bwMode="auto">
            <a:xfrm>
              <a:off x="6451600" y="1765300"/>
              <a:ext cx="139700" cy="1066800"/>
            </a:xfrm>
            <a:prstGeom prst="rect">
              <a:avLst/>
            </a:prstGeom>
            <a:solidFill>
              <a:schemeClr val="accent1"/>
            </a:solidFill>
            <a:ln w="9525">
              <a:noFill/>
              <a:miter lim="800000"/>
              <a:headEnd/>
              <a:tailEnd/>
            </a:ln>
          </p:spPr>
          <p:txBody>
            <a:bodyPr wrap="none" anchor="ctr"/>
            <a:lstStyle/>
            <a:p>
              <a:pPr>
                <a:lnSpc>
                  <a:spcPct val="90000"/>
                </a:lnSpc>
                <a:spcBef>
                  <a:spcPct val="25000"/>
                </a:spcBef>
                <a:buClr>
                  <a:schemeClr val="bg1"/>
                </a:buClr>
                <a:buSzPct val="100000"/>
                <a:buFont typeface="Wingdings" pitchFamily="-96" charset="2"/>
                <a:buChar char="•"/>
              </a:pPr>
              <a:endParaRPr lang="en-US"/>
            </a:p>
          </p:txBody>
        </p:sp>
        <p:sp>
          <p:nvSpPr>
            <p:cNvPr id="12" name="Line 6"/>
            <p:cNvSpPr>
              <a:spLocks noChangeShapeType="1"/>
            </p:cNvSpPr>
            <p:nvPr/>
          </p:nvSpPr>
          <p:spPr bwMode="auto">
            <a:xfrm flipV="1">
              <a:off x="1862138" y="2278063"/>
              <a:ext cx="750887" cy="1587"/>
            </a:xfrm>
            <a:prstGeom prst="line">
              <a:avLst/>
            </a:prstGeom>
            <a:noFill/>
            <a:ln w="9525">
              <a:solidFill>
                <a:schemeClr val="tx1"/>
              </a:solidFill>
              <a:round/>
              <a:headEnd/>
              <a:tailEnd type="triangle" w="med" len="med"/>
            </a:ln>
          </p:spPr>
          <p:txBody>
            <a:bodyPr wrap="none" anchor="ctr"/>
            <a:lstStyle/>
            <a:p>
              <a:endParaRPr lang="en-US"/>
            </a:p>
          </p:txBody>
        </p:sp>
        <p:sp>
          <p:nvSpPr>
            <p:cNvPr id="13" name="Text Box 7"/>
            <p:cNvSpPr txBox="1">
              <a:spLocks noChangeArrowheads="1"/>
            </p:cNvSpPr>
            <p:nvPr/>
          </p:nvSpPr>
          <p:spPr bwMode="auto">
            <a:xfrm>
              <a:off x="1554163" y="2451100"/>
              <a:ext cx="334962" cy="396875"/>
            </a:xfrm>
            <a:prstGeom prst="rect">
              <a:avLst/>
            </a:prstGeom>
            <a:noFill/>
            <a:ln w="9525">
              <a:noFill/>
              <a:miter lim="800000"/>
              <a:headEnd/>
              <a:tailEnd/>
            </a:ln>
          </p:spPr>
          <p:txBody>
            <a:bodyPr wrap="none">
              <a:spAutoFit/>
            </a:bodyPr>
            <a:lstStyle/>
            <a:p>
              <a:r>
                <a:rPr lang="en-US"/>
                <a:t>x</a:t>
              </a:r>
            </a:p>
          </p:txBody>
        </p:sp>
        <p:sp>
          <p:nvSpPr>
            <p:cNvPr id="14" name="Line 8"/>
            <p:cNvSpPr>
              <a:spLocks noChangeShapeType="1"/>
            </p:cNvSpPr>
            <p:nvPr/>
          </p:nvSpPr>
          <p:spPr bwMode="auto">
            <a:xfrm>
              <a:off x="3630613" y="2260600"/>
              <a:ext cx="261937" cy="0"/>
            </a:xfrm>
            <a:prstGeom prst="line">
              <a:avLst/>
            </a:prstGeom>
            <a:noFill/>
            <a:ln w="9525">
              <a:solidFill>
                <a:schemeClr val="tx1"/>
              </a:solidFill>
              <a:round/>
              <a:headEnd/>
              <a:tailEnd type="triangle" w="med" len="med"/>
            </a:ln>
          </p:spPr>
          <p:txBody>
            <a:bodyPr wrap="none" anchor="ctr"/>
            <a:lstStyle/>
            <a:p>
              <a:endParaRPr lang="en-US"/>
            </a:p>
          </p:txBody>
        </p:sp>
        <p:sp>
          <p:nvSpPr>
            <p:cNvPr id="15" name="Line 9"/>
            <p:cNvSpPr>
              <a:spLocks noChangeShapeType="1"/>
            </p:cNvSpPr>
            <p:nvPr/>
          </p:nvSpPr>
          <p:spPr bwMode="auto">
            <a:xfrm>
              <a:off x="2746375" y="2260600"/>
              <a:ext cx="214313" cy="0"/>
            </a:xfrm>
            <a:prstGeom prst="line">
              <a:avLst/>
            </a:prstGeom>
            <a:noFill/>
            <a:ln w="9525">
              <a:solidFill>
                <a:schemeClr val="tx1"/>
              </a:solidFill>
              <a:round/>
              <a:headEnd/>
              <a:tailEnd type="triangle" w="med" len="med"/>
            </a:ln>
          </p:spPr>
          <p:txBody>
            <a:bodyPr wrap="none" anchor="ctr"/>
            <a:lstStyle/>
            <a:p>
              <a:endParaRPr lang="en-US"/>
            </a:p>
          </p:txBody>
        </p:sp>
        <p:sp>
          <p:nvSpPr>
            <p:cNvPr id="16" name="Text Box 11"/>
            <p:cNvSpPr txBox="1">
              <a:spLocks noChangeArrowheads="1"/>
            </p:cNvSpPr>
            <p:nvPr/>
          </p:nvSpPr>
          <p:spPr bwMode="auto">
            <a:xfrm>
              <a:off x="3606800" y="2816225"/>
              <a:ext cx="753732" cy="369332"/>
            </a:xfrm>
            <a:prstGeom prst="rect">
              <a:avLst/>
            </a:prstGeom>
            <a:noFill/>
            <a:ln w="9525">
              <a:noFill/>
              <a:miter lim="800000"/>
              <a:headEnd/>
              <a:tailEnd/>
            </a:ln>
          </p:spPr>
          <p:txBody>
            <a:bodyPr wrap="none">
              <a:spAutoFit/>
            </a:bodyPr>
            <a:lstStyle/>
            <a:p>
              <a:pPr>
                <a:buNone/>
              </a:pPr>
              <a:r>
                <a:rPr lang="en-US" dirty="0"/>
                <a:t>fifo1</a:t>
              </a:r>
              <a:endParaRPr lang="en-US" baseline="-25000" dirty="0"/>
            </a:p>
          </p:txBody>
        </p:sp>
        <p:sp>
          <p:nvSpPr>
            <p:cNvPr id="17" name="Text Box 12"/>
            <p:cNvSpPr txBox="1">
              <a:spLocks noChangeArrowheads="1"/>
            </p:cNvSpPr>
            <p:nvPr/>
          </p:nvSpPr>
          <p:spPr bwMode="auto">
            <a:xfrm>
              <a:off x="2243138" y="2816225"/>
              <a:ext cx="619080" cy="369332"/>
            </a:xfrm>
            <a:prstGeom prst="rect">
              <a:avLst/>
            </a:prstGeom>
            <a:noFill/>
            <a:ln w="9525">
              <a:noFill/>
              <a:miter lim="800000"/>
              <a:headEnd/>
              <a:tailEnd/>
            </a:ln>
          </p:spPr>
          <p:txBody>
            <a:bodyPr wrap="none">
              <a:spAutoFit/>
            </a:bodyPr>
            <a:lstStyle/>
            <a:p>
              <a:pPr>
                <a:buNone/>
              </a:pPr>
              <a:r>
                <a:rPr lang="en-US" dirty="0" err="1"/>
                <a:t>inQ</a:t>
              </a:r>
              <a:endParaRPr lang="en-US" baseline="-25000" dirty="0"/>
            </a:p>
          </p:txBody>
        </p:sp>
        <p:grpSp>
          <p:nvGrpSpPr>
            <p:cNvPr id="5" name="Group 13"/>
            <p:cNvGrpSpPr>
              <a:grpSpLocks/>
            </p:cNvGrpSpPr>
            <p:nvPr/>
          </p:nvGrpSpPr>
          <p:grpSpPr bwMode="auto">
            <a:xfrm>
              <a:off x="2952750" y="1981200"/>
              <a:ext cx="666750" cy="542925"/>
              <a:chOff x="0" y="3126"/>
              <a:chExt cx="420" cy="342"/>
            </a:xfrm>
          </p:grpSpPr>
          <p:sp>
            <p:nvSpPr>
              <p:cNvPr id="49" name="Text Box 14"/>
              <p:cNvSpPr txBox="1">
                <a:spLocks noChangeArrowheads="1"/>
              </p:cNvSpPr>
              <p:nvPr/>
            </p:nvSpPr>
            <p:spPr bwMode="auto">
              <a:xfrm>
                <a:off x="56" y="3180"/>
                <a:ext cx="308" cy="231"/>
              </a:xfrm>
              <a:prstGeom prst="rect">
                <a:avLst/>
              </a:prstGeom>
              <a:noFill/>
              <a:ln w="9525">
                <a:noFill/>
                <a:miter lim="800000"/>
                <a:headEnd/>
                <a:tailEnd/>
              </a:ln>
            </p:spPr>
            <p:txBody>
              <a:bodyPr wrap="none">
                <a:spAutoFit/>
              </a:bodyPr>
              <a:lstStyle/>
              <a:p>
                <a:pPr>
                  <a:lnSpc>
                    <a:spcPct val="90000"/>
                  </a:lnSpc>
                  <a:spcBef>
                    <a:spcPct val="25000"/>
                  </a:spcBef>
                  <a:buClr>
                    <a:schemeClr val="bg1"/>
                  </a:buClr>
                  <a:buSzPct val="100000"/>
                  <a:buFont typeface="Wingdings" pitchFamily="-96" charset="2"/>
                  <a:buNone/>
                </a:pPr>
                <a:r>
                  <a:rPr lang="en-US">
                    <a:latin typeface="Courier New" pitchFamily="49" charset="0"/>
                  </a:rPr>
                  <a:t>f1</a:t>
                </a:r>
              </a:p>
            </p:txBody>
          </p:sp>
          <p:sp>
            <p:nvSpPr>
              <p:cNvPr id="50" name="Oval 15"/>
              <p:cNvSpPr>
                <a:spLocks noChangeArrowheads="1"/>
              </p:cNvSpPr>
              <p:nvPr/>
            </p:nvSpPr>
            <p:spPr bwMode="auto">
              <a:xfrm>
                <a:off x="0" y="3126"/>
                <a:ext cx="420" cy="342"/>
              </a:xfrm>
              <a:prstGeom prst="ellipse">
                <a:avLst/>
              </a:prstGeom>
              <a:noFill/>
              <a:ln w="9525">
                <a:solidFill>
                  <a:srgbClr val="FF0000"/>
                </a:solidFill>
                <a:round/>
                <a:headEnd/>
                <a:tailEnd/>
              </a:ln>
            </p:spPr>
            <p:txBody>
              <a:bodyPr wrap="none" anchor="ctr"/>
              <a:lstStyle/>
              <a:p>
                <a:pPr>
                  <a:lnSpc>
                    <a:spcPct val="90000"/>
                  </a:lnSpc>
                  <a:spcBef>
                    <a:spcPct val="25000"/>
                  </a:spcBef>
                  <a:buClr>
                    <a:schemeClr val="bg1"/>
                  </a:buClr>
                  <a:buSzPct val="100000"/>
                  <a:buFont typeface="Wingdings" pitchFamily="-96" charset="2"/>
                  <a:buChar char="•"/>
                </a:pPr>
                <a:endParaRPr lang="en-US"/>
              </a:p>
            </p:txBody>
          </p:sp>
        </p:grpSp>
        <p:sp>
          <p:nvSpPr>
            <p:cNvPr id="19" name="Line 16"/>
            <p:cNvSpPr>
              <a:spLocks noChangeShapeType="1"/>
            </p:cNvSpPr>
            <p:nvPr/>
          </p:nvSpPr>
          <p:spPr bwMode="auto">
            <a:xfrm>
              <a:off x="4906963" y="2260600"/>
              <a:ext cx="261937" cy="0"/>
            </a:xfrm>
            <a:prstGeom prst="line">
              <a:avLst/>
            </a:prstGeom>
            <a:noFill/>
            <a:ln w="9525">
              <a:solidFill>
                <a:schemeClr val="tx1"/>
              </a:solidFill>
              <a:round/>
              <a:headEnd/>
              <a:tailEnd type="triangle" w="med" len="med"/>
            </a:ln>
          </p:spPr>
          <p:txBody>
            <a:bodyPr wrap="none" anchor="ctr"/>
            <a:lstStyle/>
            <a:p>
              <a:endParaRPr lang="en-US"/>
            </a:p>
          </p:txBody>
        </p:sp>
        <p:sp>
          <p:nvSpPr>
            <p:cNvPr id="20" name="Line 17"/>
            <p:cNvSpPr>
              <a:spLocks noChangeShapeType="1"/>
            </p:cNvSpPr>
            <p:nvPr/>
          </p:nvSpPr>
          <p:spPr bwMode="auto">
            <a:xfrm>
              <a:off x="4022725" y="2260600"/>
              <a:ext cx="214313" cy="0"/>
            </a:xfrm>
            <a:prstGeom prst="line">
              <a:avLst/>
            </a:prstGeom>
            <a:noFill/>
            <a:ln w="9525">
              <a:solidFill>
                <a:schemeClr val="tx1"/>
              </a:solidFill>
              <a:round/>
              <a:headEnd/>
              <a:tailEnd type="triangle" w="med" len="med"/>
            </a:ln>
          </p:spPr>
          <p:txBody>
            <a:bodyPr wrap="none" anchor="ctr"/>
            <a:lstStyle/>
            <a:p>
              <a:endParaRPr lang="en-US"/>
            </a:p>
          </p:txBody>
        </p:sp>
        <p:grpSp>
          <p:nvGrpSpPr>
            <p:cNvPr id="6" name="Group 19"/>
            <p:cNvGrpSpPr>
              <a:grpSpLocks/>
            </p:cNvGrpSpPr>
            <p:nvPr/>
          </p:nvGrpSpPr>
          <p:grpSpPr bwMode="auto">
            <a:xfrm>
              <a:off x="4229100" y="1981200"/>
              <a:ext cx="666750" cy="542925"/>
              <a:chOff x="0" y="3126"/>
              <a:chExt cx="420" cy="342"/>
            </a:xfrm>
          </p:grpSpPr>
          <p:sp>
            <p:nvSpPr>
              <p:cNvPr id="47" name="Text Box 20"/>
              <p:cNvSpPr txBox="1">
                <a:spLocks noChangeArrowheads="1"/>
              </p:cNvSpPr>
              <p:nvPr/>
            </p:nvSpPr>
            <p:spPr bwMode="auto">
              <a:xfrm>
                <a:off x="56" y="3180"/>
                <a:ext cx="308" cy="231"/>
              </a:xfrm>
              <a:prstGeom prst="rect">
                <a:avLst/>
              </a:prstGeom>
              <a:noFill/>
              <a:ln w="9525">
                <a:noFill/>
                <a:miter lim="800000"/>
                <a:headEnd/>
                <a:tailEnd/>
              </a:ln>
            </p:spPr>
            <p:txBody>
              <a:bodyPr wrap="none">
                <a:spAutoFit/>
              </a:bodyPr>
              <a:lstStyle/>
              <a:p>
                <a:pPr>
                  <a:lnSpc>
                    <a:spcPct val="90000"/>
                  </a:lnSpc>
                  <a:spcBef>
                    <a:spcPct val="25000"/>
                  </a:spcBef>
                  <a:buClr>
                    <a:schemeClr val="bg1"/>
                  </a:buClr>
                  <a:buSzPct val="100000"/>
                  <a:buFont typeface="Wingdings" pitchFamily="-96" charset="2"/>
                  <a:buNone/>
                </a:pPr>
                <a:r>
                  <a:rPr lang="en-US">
                    <a:latin typeface="Courier New" pitchFamily="49" charset="0"/>
                  </a:rPr>
                  <a:t>f2</a:t>
                </a:r>
              </a:p>
            </p:txBody>
          </p:sp>
          <p:sp>
            <p:nvSpPr>
              <p:cNvPr id="48" name="Oval 21"/>
              <p:cNvSpPr>
                <a:spLocks noChangeArrowheads="1"/>
              </p:cNvSpPr>
              <p:nvPr/>
            </p:nvSpPr>
            <p:spPr bwMode="auto">
              <a:xfrm>
                <a:off x="0" y="3126"/>
                <a:ext cx="420" cy="342"/>
              </a:xfrm>
              <a:prstGeom prst="ellipse">
                <a:avLst/>
              </a:prstGeom>
              <a:noFill/>
              <a:ln w="9525">
                <a:solidFill>
                  <a:srgbClr val="FF0000"/>
                </a:solidFill>
                <a:round/>
                <a:headEnd/>
                <a:tailEnd/>
              </a:ln>
            </p:spPr>
            <p:txBody>
              <a:bodyPr wrap="none" anchor="ctr"/>
              <a:lstStyle/>
              <a:p>
                <a:pPr>
                  <a:lnSpc>
                    <a:spcPct val="90000"/>
                  </a:lnSpc>
                  <a:spcBef>
                    <a:spcPct val="25000"/>
                  </a:spcBef>
                  <a:buClr>
                    <a:schemeClr val="bg1"/>
                  </a:buClr>
                  <a:buSzPct val="100000"/>
                  <a:buFont typeface="Wingdings" pitchFamily="-96" charset="2"/>
                  <a:buChar char="•"/>
                </a:pPr>
                <a:endParaRPr lang="en-US"/>
              </a:p>
            </p:txBody>
          </p:sp>
        </p:grpSp>
        <p:sp>
          <p:nvSpPr>
            <p:cNvPr id="22" name="Line 22"/>
            <p:cNvSpPr>
              <a:spLocks noChangeShapeType="1"/>
            </p:cNvSpPr>
            <p:nvPr/>
          </p:nvSpPr>
          <p:spPr bwMode="auto">
            <a:xfrm>
              <a:off x="6183313" y="2260600"/>
              <a:ext cx="261937" cy="0"/>
            </a:xfrm>
            <a:prstGeom prst="line">
              <a:avLst/>
            </a:prstGeom>
            <a:noFill/>
            <a:ln w="9525">
              <a:solidFill>
                <a:schemeClr val="tx1"/>
              </a:solidFill>
              <a:round/>
              <a:headEnd/>
              <a:tailEnd type="triangle" w="med" len="med"/>
            </a:ln>
          </p:spPr>
          <p:txBody>
            <a:bodyPr wrap="none" anchor="ctr"/>
            <a:lstStyle/>
            <a:p>
              <a:endParaRPr lang="en-US"/>
            </a:p>
          </p:txBody>
        </p:sp>
        <p:sp>
          <p:nvSpPr>
            <p:cNvPr id="23" name="Line 23"/>
            <p:cNvSpPr>
              <a:spLocks noChangeShapeType="1"/>
            </p:cNvSpPr>
            <p:nvPr/>
          </p:nvSpPr>
          <p:spPr bwMode="auto">
            <a:xfrm>
              <a:off x="5299075" y="2260600"/>
              <a:ext cx="214313" cy="0"/>
            </a:xfrm>
            <a:prstGeom prst="line">
              <a:avLst/>
            </a:prstGeom>
            <a:noFill/>
            <a:ln w="9525">
              <a:solidFill>
                <a:schemeClr val="tx1"/>
              </a:solidFill>
              <a:round/>
              <a:headEnd/>
              <a:tailEnd type="triangle" w="med" len="med"/>
            </a:ln>
          </p:spPr>
          <p:txBody>
            <a:bodyPr wrap="none" anchor="ctr"/>
            <a:lstStyle/>
            <a:p>
              <a:endParaRPr lang="en-US"/>
            </a:p>
          </p:txBody>
        </p:sp>
        <p:grpSp>
          <p:nvGrpSpPr>
            <p:cNvPr id="10" name="Group 24"/>
            <p:cNvGrpSpPr>
              <a:grpSpLocks/>
            </p:cNvGrpSpPr>
            <p:nvPr/>
          </p:nvGrpSpPr>
          <p:grpSpPr bwMode="auto">
            <a:xfrm>
              <a:off x="5505450" y="1981200"/>
              <a:ext cx="666750" cy="542925"/>
              <a:chOff x="0" y="3126"/>
              <a:chExt cx="420" cy="342"/>
            </a:xfrm>
          </p:grpSpPr>
          <p:sp>
            <p:nvSpPr>
              <p:cNvPr id="45" name="Text Box 25"/>
              <p:cNvSpPr txBox="1">
                <a:spLocks noChangeArrowheads="1"/>
              </p:cNvSpPr>
              <p:nvPr/>
            </p:nvSpPr>
            <p:spPr bwMode="auto">
              <a:xfrm>
                <a:off x="56" y="3180"/>
                <a:ext cx="308" cy="231"/>
              </a:xfrm>
              <a:prstGeom prst="rect">
                <a:avLst/>
              </a:prstGeom>
              <a:noFill/>
              <a:ln w="9525">
                <a:noFill/>
                <a:miter lim="800000"/>
                <a:headEnd/>
                <a:tailEnd/>
              </a:ln>
            </p:spPr>
            <p:txBody>
              <a:bodyPr wrap="none">
                <a:spAutoFit/>
              </a:bodyPr>
              <a:lstStyle/>
              <a:p>
                <a:pPr>
                  <a:lnSpc>
                    <a:spcPct val="90000"/>
                  </a:lnSpc>
                  <a:spcBef>
                    <a:spcPct val="25000"/>
                  </a:spcBef>
                  <a:buClr>
                    <a:schemeClr val="bg1"/>
                  </a:buClr>
                  <a:buSzPct val="100000"/>
                  <a:buFont typeface="Wingdings" pitchFamily="-96" charset="2"/>
                  <a:buNone/>
                </a:pPr>
                <a:r>
                  <a:rPr lang="en-US">
                    <a:latin typeface="Courier New" pitchFamily="49" charset="0"/>
                  </a:rPr>
                  <a:t>f3</a:t>
                </a:r>
              </a:p>
            </p:txBody>
          </p:sp>
          <p:sp>
            <p:nvSpPr>
              <p:cNvPr id="46" name="Oval 26"/>
              <p:cNvSpPr>
                <a:spLocks noChangeArrowheads="1"/>
              </p:cNvSpPr>
              <p:nvPr/>
            </p:nvSpPr>
            <p:spPr bwMode="auto">
              <a:xfrm>
                <a:off x="0" y="3126"/>
                <a:ext cx="420" cy="342"/>
              </a:xfrm>
              <a:prstGeom prst="ellipse">
                <a:avLst/>
              </a:prstGeom>
              <a:noFill/>
              <a:ln w="9525">
                <a:solidFill>
                  <a:srgbClr val="FF0000"/>
                </a:solidFill>
                <a:round/>
                <a:headEnd/>
                <a:tailEnd/>
              </a:ln>
            </p:spPr>
            <p:txBody>
              <a:bodyPr wrap="none" anchor="ctr"/>
              <a:lstStyle/>
              <a:p>
                <a:pPr>
                  <a:lnSpc>
                    <a:spcPct val="90000"/>
                  </a:lnSpc>
                  <a:spcBef>
                    <a:spcPct val="25000"/>
                  </a:spcBef>
                  <a:buClr>
                    <a:schemeClr val="bg1"/>
                  </a:buClr>
                  <a:buSzPct val="100000"/>
                  <a:buFont typeface="Wingdings" pitchFamily="-96" charset="2"/>
                  <a:buChar char="•"/>
                </a:pPr>
                <a:endParaRPr lang="en-US"/>
              </a:p>
            </p:txBody>
          </p:sp>
        </p:grpSp>
        <p:grpSp>
          <p:nvGrpSpPr>
            <p:cNvPr id="18" name="Group 27"/>
            <p:cNvGrpSpPr>
              <a:grpSpLocks/>
            </p:cNvGrpSpPr>
            <p:nvPr/>
          </p:nvGrpSpPr>
          <p:grpSpPr bwMode="auto">
            <a:xfrm>
              <a:off x="6145213" y="1752600"/>
              <a:ext cx="457200" cy="1068388"/>
              <a:chOff x="4705" y="285"/>
              <a:chExt cx="288" cy="673"/>
            </a:xfrm>
          </p:grpSpPr>
          <p:sp>
            <p:nvSpPr>
              <p:cNvPr id="43" name="Freeform 28"/>
              <p:cNvSpPr>
                <a:spLocks/>
              </p:cNvSpPr>
              <p:nvPr/>
            </p:nvSpPr>
            <p:spPr bwMode="auto">
              <a:xfrm>
                <a:off x="4705" y="285"/>
                <a:ext cx="288" cy="673"/>
              </a:xfrm>
              <a:custGeom>
                <a:avLst/>
                <a:gdLst>
                  <a:gd name="T0" fmla="*/ 0 w 288"/>
                  <a:gd name="T1" fmla="*/ 0 h 144"/>
                  <a:gd name="T2" fmla="*/ 288 w 288"/>
                  <a:gd name="T3" fmla="*/ 0 h 144"/>
                  <a:gd name="T4" fmla="*/ 288 w 288"/>
                  <a:gd name="T5" fmla="*/ 2147483647 h 144"/>
                  <a:gd name="T6" fmla="*/ 0 w 288"/>
                  <a:gd name="T7" fmla="*/ 2147483647 h 144"/>
                  <a:gd name="T8" fmla="*/ 0 60000 65536"/>
                  <a:gd name="T9" fmla="*/ 0 60000 65536"/>
                  <a:gd name="T10" fmla="*/ 0 60000 65536"/>
                  <a:gd name="T11" fmla="*/ 0 60000 65536"/>
                  <a:gd name="T12" fmla="*/ 0 w 288"/>
                  <a:gd name="T13" fmla="*/ 0 h 144"/>
                  <a:gd name="T14" fmla="*/ 288 w 288"/>
                  <a:gd name="T15" fmla="*/ 144 h 144"/>
                </a:gdLst>
                <a:ahLst/>
                <a:cxnLst>
                  <a:cxn ang="T8">
                    <a:pos x="T0" y="T1"/>
                  </a:cxn>
                  <a:cxn ang="T9">
                    <a:pos x="T2" y="T3"/>
                  </a:cxn>
                  <a:cxn ang="T10">
                    <a:pos x="T4" y="T5"/>
                  </a:cxn>
                  <a:cxn ang="T11">
                    <a:pos x="T6" y="T7"/>
                  </a:cxn>
                </a:cxnLst>
                <a:rect l="T12" t="T13" r="T14" b="T15"/>
                <a:pathLst>
                  <a:path w="288" h="144">
                    <a:moveTo>
                      <a:pt x="0" y="0"/>
                    </a:moveTo>
                    <a:lnTo>
                      <a:pt x="288" y="0"/>
                    </a:lnTo>
                    <a:lnTo>
                      <a:pt x="288" y="144"/>
                    </a:lnTo>
                    <a:lnTo>
                      <a:pt x="0" y="144"/>
                    </a:lnTo>
                  </a:path>
                </a:pathLst>
              </a:custGeom>
              <a:noFill/>
              <a:ln w="12700">
                <a:solidFill>
                  <a:srgbClr val="FF0000"/>
                </a:solidFill>
                <a:round/>
                <a:headEnd/>
                <a:tailEnd/>
              </a:ln>
            </p:spPr>
            <p:txBody>
              <a:bodyPr wrap="none" anchor="ctr"/>
              <a:lstStyle/>
              <a:p>
                <a:endParaRPr lang="en-US"/>
              </a:p>
            </p:txBody>
          </p:sp>
          <p:sp>
            <p:nvSpPr>
              <p:cNvPr id="44" name="Line 29"/>
              <p:cNvSpPr>
                <a:spLocks noChangeShapeType="1"/>
              </p:cNvSpPr>
              <p:nvPr/>
            </p:nvSpPr>
            <p:spPr bwMode="auto">
              <a:xfrm>
                <a:off x="4891" y="285"/>
                <a:ext cx="0" cy="667"/>
              </a:xfrm>
              <a:prstGeom prst="line">
                <a:avLst/>
              </a:prstGeom>
              <a:noFill/>
              <a:ln w="12700">
                <a:solidFill>
                  <a:srgbClr val="FF0000"/>
                </a:solidFill>
                <a:round/>
                <a:headEnd/>
                <a:tailEnd/>
              </a:ln>
            </p:spPr>
            <p:txBody>
              <a:bodyPr wrap="none" anchor="ctr"/>
              <a:lstStyle/>
              <a:p>
                <a:endParaRPr lang="en-US"/>
              </a:p>
            </p:txBody>
          </p:sp>
        </p:grpSp>
        <p:grpSp>
          <p:nvGrpSpPr>
            <p:cNvPr id="21" name="Group 41"/>
            <p:cNvGrpSpPr>
              <a:grpSpLocks/>
            </p:cNvGrpSpPr>
            <p:nvPr/>
          </p:nvGrpSpPr>
          <p:grpSpPr bwMode="auto">
            <a:xfrm>
              <a:off x="2344738" y="1752600"/>
              <a:ext cx="457200" cy="1076325"/>
              <a:chOff x="2278063" y="1752600"/>
              <a:chExt cx="457200" cy="1076326"/>
            </a:xfrm>
          </p:grpSpPr>
          <p:sp>
            <p:nvSpPr>
              <p:cNvPr id="39" name="Rectangle 4"/>
              <p:cNvSpPr>
                <a:spLocks noChangeArrowheads="1"/>
              </p:cNvSpPr>
              <p:nvPr/>
            </p:nvSpPr>
            <p:spPr bwMode="auto">
              <a:xfrm>
                <a:off x="2590800" y="1752600"/>
                <a:ext cx="139700" cy="1066800"/>
              </a:xfrm>
              <a:prstGeom prst="rect">
                <a:avLst/>
              </a:prstGeom>
              <a:solidFill>
                <a:schemeClr val="accent1"/>
              </a:solidFill>
              <a:ln w="9525">
                <a:noFill/>
                <a:miter lim="800000"/>
                <a:headEnd/>
                <a:tailEnd/>
              </a:ln>
            </p:spPr>
            <p:txBody>
              <a:bodyPr wrap="none" anchor="ctr"/>
              <a:lstStyle/>
              <a:p>
                <a:pPr>
                  <a:lnSpc>
                    <a:spcPct val="90000"/>
                  </a:lnSpc>
                  <a:spcBef>
                    <a:spcPct val="25000"/>
                  </a:spcBef>
                  <a:buClr>
                    <a:schemeClr val="bg1"/>
                  </a:buClr>
                  <a:buSzPct val="100000"/>
                  <a:buFont typeface="Wingdings" pitchFamily="-96" charset="2"/>
                  <a:buChar char="•"/>
                </a:pPr>
                <a:endParaRPr lang="en-US"/>
              </a:p>
            </p:txBody>
          </p:sp>
          <p:grpSp>
            <p:nvGrpSpPr>
              <p:cNvPr id="24" name="Group 30"/>
              <p:cNvGrpSpPr>
                <a:grpSpLocks/>
              </p:cNvGrpSpPr>
              <p:nvPr/>
            </p:nvGrpSpPr>
            <p:grpSpPr bwMode="auto">
              <a:xfrm>
                <a:off x="2278063" y="1760538"/>
                <a:ext cx="457200" cy="1068388"/>
                <a:chOff x="4705" y="285"/>
                <a:chExt cx="288" cy="673"/>
              </a:xfrm>
            </p:grpSpPr>
            <p:sp>
              <p:nvSpPr>
                <p:cNvPr id="41" name="Freeform 31"/>
                <p:cNvSpPr>
                  <a:spLocks/>
                </p:cNvSpPr>
                <p:nvPr/>
              </p:nvSpPr>
              <p:spPr bwMode="auto">
                <a:xfrm>
                  <a:off x="4705" y="285"/>
                  <a:ext cx="288" cy="673"/>
                </a:xfrm>
                <a:custGeom>
                  <a:avLst/>
                  <a:gdLst>
                    <a:gd name="T0" fmla="*/ 0 w 288"/>
                    <a:gd name="T1" fmla="*/ 0 h 144"/>
                    <a:gd name="T2" fmla="*/ 288 w 288"/>
                    <a:gd name="T3" fmla="*/ 0 h 144"/>
                    <a:gd name="T4" fmla="*/ 288 w 288"/>
                    <a:gd name="T5" fmla="*/ 2147483647 h 144"/>
                    <a:gd name="T6" fmla="*/ 0 w 288"/>
                    <a:gd name="T7" fmla="*/ 2147483647 h 144"/>
                    <a:gd name="T8" fmla="*/ 0 60000 65536"/>
                    <a:gd name="T9" fmla="*/ 0 60000 65536"/>
                    <a:gd name="T10" fmla="*/ 0 60000 65536"/>
                    <a:gd name="T11" fmla="*/ 0 60000 65536"/>
                    <a:gd name="T12" fmla="*/ 0 w 288"/>
                    <a:gd name="T13" fmla="*/ 0 h 144"/>
                    <a:gd name="T14" fmla="*/ 288 w 288"/>
                    <a:gd name="T15" fmla="*/ 144 h 144"/>
                  </a:gdLst>
                  <a:ahLst/>
                  <a:cxnLst>
                    <a:cxn ang="T8">
                      <a:pos x="T0" y="T1"/>
                    </a:cxn>
                    <a:cxn ang="T9">
                      <a:pos x="T2" y="T3"/>
                    </a:cxn>
                    <a:cxn ang="T10">
                      <a:pos x="T4" y="T5"/>
                    </a:cxn>
                    <a:cxn ang="T11">
                      <a:pos x="T6" y="T7"/>
                    </a:cxn>
                  </a:cxnLst>
                  <a:rect l="T12" t="T13" r="T14" b="T15"/>
                  <a:pathLst>
                    <a:path w="288" h="144">
                      <a:moveTo>
                        <a:pt x="0" y="0"/>
                      </a:moveTo>
                      <a:lnTo>
                        <a:pt x="288" y="0"/>
                      </a:lnTo>
                      <a:lnTo>
                        <a:pt x="288" y="144"/>
                      </a:lnTo>
                      <a:lnTo>
                        <a:pt x="0" y="144"/>
                      </a:lnTo>
                    </a:path>
                  </a:pathLst>
                </a:custGeom>
                <a:noFill/>
                <a:ln w="12700">
                  <a:solidFill>
                    <a:srgbClr val="FF0000"/>
                  </a:solidFill>
                  <a:round/>
                  <a:headEnd/>
                  <a:tailEnd/>
                </a:ln>
              </p:spPr>
              <p:txBody>
                <a:bodyPr wrap="none" anchor="ctr"/>
                <a:lstStyle/>
                <a:p>
                  <a:endParaRPr lang="en-US"/>
                </a:p>
              </p:txBody>
            </p:sp>
            <p:sp>
              <p:nvSpPr>
                <p:cNvPr id="42" name="Line 32"/>
                <p:cNvSpPr>
                  <a:spLocks noChangeShapeType="1"/>
                </p:cNvSpPr>
                <p:nvPr/>
              </p:nvSpPr>
              <p:spPr bwMode="auto">
                <a:xfrm>
                  <a:off x="4891" y="285"/>
                  <a:ext cx="0" cy="667"/>
                </a:xfrm>
                <a:prstGeom prst="line">
                  <a:avLst/>
                </a:prstGeom>
                <a:noFill/>
                <a:ln w="12700">
                  <a:solidFill>
                    <a:srgbClr val="FF0000"/>
                  </a:solidFill>
                  <a:round/>
                  <a:headEnd/>
                  <a:tailEnd/>
                </a:ln>
              </p:spPr>
              <p:txBody>
                <a:bodyPr wrap="none" anchor="ctr"/>
                <a:lstStyle/>
                <a:p>
                  <a:endParaRPr lang="en-US"/>
                </a:p>
              </p:txBody>
            </p:sp>
          </p:grpSp>
        </p:grpSp>
        <p:sp>
          <p:nvSpPr>
            <p:cNvPr id="27" name="Text Box 33"/>
            <p:cNvSpPr txBox="1">
              <a:spLocks noChangeArrowheads="1"/>
            </p:cNvSpPr>
            <p:nvPr/>
          </p:nvSpPr>
          <p:spPr bwMode="auto">
            <a:xfrm>
              <a:off x="4883150" y="2816225"/>
              <a:ext cx="753732" cy="369332"/>
            </a:xfrm>
            <a:prstGeom prst="rect">
              <a:avLst/>
            </a:prstGeom>
            <a:noFill/>
            <a:ln w="9525">
              <a:noFill/>
              <a:miter lim="800000"/>
              <a:headEnd/>
              <a:tailEnd/>
            </a:ln>
          </p:spPr>
          <p:txBody>
            <a:bodyPr wrap="none">
              <a:spAutoFit/>
            </a:bodyPr>
            <a:lstStyle/>
            <a:p>
              <a:pPr>
                <a:buNone/>
              </a:pPr>
              <a:r>
                <a:rPr lang="en-US" dirty="0"/>
                <a:t>fifo2</a:t>
              </a:r>
              <a:endParaRPr lang="en-US" baseline="-25000" dirty="0"/>
            </a:p>
          </p:txBody>
        </p:sp>
        <p:sp>
          <p:nvSpPr>
            <p:cNvPr id="28" name="Text Box 34"/>
            <p:cNvSpPr txBox="1">
              <a:spLocks noChangeArrowheads="1"/>
            </p:cNvSpPr>
            <p:nvPr/>
          </p:nvSpPr>
          <p:spPr bwMode="auto">
            <a:xfrm>
              <a:off x="6129338" y="2816225"/>
              <a:ext cx="805029" cy="369332"/>
            </a:xfrm>
            <a:prstGeom prst="rect">
              <a:avLst/>
            </a:prstGeom>
            <a:noFill/>
            <a:ln w="9525">
              <a:noFill/>
              <a:miter lim="800000"/>
              <a:headEnd/>
              <a:tailEnd/>
            </a:ln>
          </p:spPr>
          <p:txBody>
            <a:bodyPr wrap="none">
              <a:spAutoFit/>
            </a:bodyPr>
            <a:lstStyle/>
            <a:p>
              <a:pPr>
                <a:buNone/>
              </a:pPr>
              <a:r>
                <a:rPr lang="en-US" dirty="0" err="1"/>
                <a:t>outQ</a:t>
              </a:r>
              <a:endParaRPr lang="en-US" baseline="-25000" dirty="0"/>
            </a:p>
          </p:txBody>
        </p:sp>
        <p:grpSp>
          <p:nvGrpSpPr>
            <p:cNvPr id="25" name="Group 42"/>
            <p:cNvGrpSpPr>
              <a:grpSpLocks/>
            </p:cNvGrpSpPr>
            <p:nvPr/>
          </p:nvGrpSpPr>
          <p:grpSpPr bwMode="auto">
            <a:xfrm>
              <a:off x="3602038" y="1752600"/>
              <a:ext cx="457200" cy="1076325"/>
              <a:chOff x="2278063" y="1752600"/>
              <a:chExt cx="457200" cy="1076326"/>
            </a:xfrm>
          </p:grpSpPr>
          <p:sp>
            <p:nvSpPr>
              <p:cNvPr id="35" name="Rectangle 4"/>
              <p:cNvSpPr>
                <a:spLocks noChangeArrowheads="1"/>
              </p:cNvSpPr>
              <p:nvPr/>
            </p:nvSpPr>
            <p:spPr bwMode="auto">
              <a:xfrm>
                <a:off x="2590800" y="1752600"/>
                <a:ext cx="139700" cy="1066800"/>
              </a:xfrm>
              <a:prstGeom prst="rect">
                <a:avLst/>
              </a:prstGeom>
              <a:solidFill>
                <a:schemeClr val="accent1"/>
              </a:solidFill>
              <a:ln w="9525">
                <a:noFill/>
                <a:miter lim="800000"/>
                <a:headEnd/>
                <a:tailEnd/>
              </a:ln>
            </p:spPr>
            <p:txBody>
              <a:bodyPr wrap="none" anchor="ctr"/>
              <a:lstStyle/>
              <a:p>
                <a:pPr>
                  <a:lnSpc>
                    <a:spcPct val="90000"/>
                  </a:lnSpc>
                  <a:spcBef>
                    <a:spcPct val="25000"/>
                  </a:spcBef>
                  <a:buClr>
                    <a:schemeClr val="bg1"/>
                  </a:buClr>
                  <a:buSzPct val="100000"/>
                  <a:buFont typeface="Wingdings" pitchFamily="-96" charset="2"/>
                  <a:buChar char="•"/>
                </a:pPr>
                <a:endParaRPr lang="en-US"/>
              </a:p>
            </p:txBody>
          </p:sp>
          <p:grpSp>
            <p:nvGrpSpPr>
              <p:cNvPr id="26" name="Group 30"/>
              <p:cNvGrpSpPr>
                <a:grpSpLocks/>
              </p:cNvGrpSpPr>
              <p:nvPr/>
            </p:nvGrpSpPr>
            <p:grpSpPr bwMode="auto">
              <a:xfrm>
                <a:off x="2278063" y="1760538"/>
                <a:ext cx="457200" cy="1068388"/>
                <a:chOff x="4705" y="285"/>
                <a:chExt cx="288" cy="673"/>
              </a:xfrm>
            </p:grpSpPr>
            <p:sp>
              <p:nvSpPr>
                <p:cNvPr id="37" name="Freeform 31"/>
                <p:cNvSpPr>
                  <a:spLocks/>
                </p:cNvSpPr>
                <p:nvPr/>
              </p:nvSpPr>
              <p:spPr bwMode="auto">
                <a:xfrm>
                  <a:off x="4705" y="285"/>
                  <a:ext cx="288" cy="673"/>
                </a:xfrm>
                <a:custGeom>
                  <a:avLst/>
                  <a:gdLst>
                    <a:gd name="T0" fmla="*/ 0 w 288"/>
                    <a:gd name="T1" fmla="*/ 0 h 144"/>
                    <a:gd name="T2" fmla="*/ 288 w 288"/>
                    <a:gd name="T3" fmla="*/ 0 h 144"/>
                    <a:gd name="T4" fmla="*/ 288 w 288"/>
                    <a:gd name="T5" fmla="*/ 2147483647 h 144"/>
                    <a:gd name="T6" fmla="*/ 0 w 288"/>
                    <a:gd name="T7" fmla="*/ 2147483647 h 144"/>
                    <a:gd name="T8" fmla="*/ 0 60000 65536"/>
                    <a:gd name="T9" fmla="*/ 0 60000 65536"/>
                    <a:gd name="T10" fmla="*/ 0 60000 65536"/>
                    <a:gd name="T11" fmla="*/ 0 60000 65536"/>
                    <a:gd name="T12" fmla="*/ 0 w 288"/>
                    <a:gd name="T13" fmla="*/ 0 h 144"/>
                    <a:gd name="T14" fmla="*/ 288 w 288"/>
                    <a:gd name="T15" fmla="*/ 144 h 144"/>
                  </a:gdLst>
                  <a:ahLst/>
                  <a:cxnLst>
                    <a:cxn ang="T8">
                      <a:pos x="T0" y="T1"/>
                    </a:cxn>
                    <a:cxn ang="T9">
                      <a:pos x="T2" y="T3"/>
                    </a:cxn>
                    <a:cxn ang="T10">
                      <a:pos x="T4" y="T5"/>
                    </a:cxn>
                    <a:cxn ang="T11">
                      <a:pos x="T6" y="T7"/>
                    </a:cxn>
                  </a:cxnLst>
                  <a:rect l="T12" t="T13" r="T14" b="T15"/>
                  <a:pathLst>
                    <a:path w="288" h="144">
                      <a:moveTo>
                        <a:pt x="0" y="0"/>
                      </a:moveTo>
                      <a:lnTo>
                        <a:pt x="288" y="0"/>
                      </a:lnTo>
                      <a:lnTo>
                        <a:pt x="288" y="144"/>
                      </a:lnTo>
                      <a:lnTo>
                        <a:pt x="0" y="144"/>
                      </a:lnTo>
                    </a:path>
                  </a:pathLst>
                </a:custGeom>
                <a:noFill/>
                <a:ln w="12700">
                  <a:solidFill>
                    <a:srgbClr val="FF0000"/>
                  </a:solidFill>
                  <a:round/>
                  <a:headEnd/>
                  <a:tailEnd/>
                </a:ln>
              </p:spPr>
              <p:txBody>
                <a:bodyPr wrap="none" anchor="ctr"/>
                <a:lstStyle/>
                <a:p>
                  <a:endParaRPr lang="en-US"/>
                </a:p>
              </p:txBody>
            </p:sp>
            <p:sp>
              <p:nvSpPr>
                <p:cNvPr id="38" name="Line 32"/>
                <p:cNvSpPr>
                  <a:spLocks noChangeShapeType="1"/>
                </p:cNvSpPr>
                <p:nvPr/>
              </p:nvSpPr>
              <p:spPr bwMode="auto">
                <a:xfrm>
                  <a:off x="4891" y="285"/>
                  <a:ext cx="0" cy="667"/>
                </a:xfrm>
                <a:prstGeom prst="line">
                  <a:avLst/>
                </a:prstGeom>
                <a:noFill/>
                <a:ln w="12700">
                  <a:solidFill>
                    <a:srgbClr val="FF0000"/>
                  </a:solidFill>
                  <a:round/>
                  <a:headEnd/>
                  <a:tailEnd/>
                </a:ln>
              </p:spPr>
              <p:txBody>
                <a:bodyPr wrap="none" anchor="ctr"/>
                <a:lstStyle/>
                <a:p>
                  <a:endParaRPr lang="en-US"/>
                </a:p>
              </p:txBody>
            </p:sp>
          </p:grpSp>
        </p:grpSp>
        <p:grpSp>
          <p:nvGrpSpPr>
            <p:cNvPr id="29" name="Group 47"/>
            <p:cNvGrpSpPr>
              <a:grpSpLocks/>
            </p:cNvGrpSpPr>
            <p:nvPr/>
          </p:nvGrpSpPr>
          <p:grpSpPr bwMode="auto">
            <a:xfrm>
              <a:off x="4878388" y="1752600"/>
              <a:ext cx="457200" cy="1076325"/>
              <a:chOff x="2278063" y="1752600"/>
              <a:chExt cx="457200" cy="1076326"/>
            </a:xfrm>
          </p:grpSpPr>
          <p:sp>
            <p:nvSpPr>
              <p:cNvPr id="31" name="Rectangle 4"/>
              <p:cNvSpPr>
                <a:spLocks noChangeArrowheads="1"/>
              </p:cNvSpPr>
              <p:nvPr/>
            </p:nvSpPr>
            <p:spPr bwMode="auto">
              <a:xfrm>
                <a:off x="2590800" y="1752600"/>
                <a:ext cx="139700" cy="1066800"/>
              </a:xfrm>
              <a:prstGeom prst="rect">
                <a:avLst/>
              </a:prstGeom>
              <a:solidFill>
                <a:schemeClr val="accent1"/>
              </a:solidFill>
              <a:ln w="9525">
                <a:noFill/>
                <a:miter lim="800000"/>
                <a:headEnd/>
                <a:tailEnd/>
              </a:ln>
            </p:spPr>
            <p:txBody>
              <a:bodyPr wrap="none" anchor="ctr"/>
              <a:lstStyle/>
              <a:p>
                <a:pPr>
                  <a:lnSpc>
                    <a:spcPct val="90000"/>
                  </a:lnSpc>
                  <a:spcBef>
                    <a:spcPct val="25000"/>
                  </a:spcBef>
                  <a:buClr>
                    <a:schemeClr val="bg1"/>
                  </a:buClr>
                  <a:buSzPct val="100000"/>
                  <a:buFont typeface="Wingdings" pitchFamily="-96" charset="2"/>
                  <a:buChar char="•"/>
                </a:pPr>
                <a:endParaRPr lang="en-US"/>
              </a:p>
            </p:txBody>
          </p:sp>
          <p:grpSp>
            <p:nvGrpSpPr>
              <p:cNvPr id="30" name="Group 30"/>
              <p:cNvGrpSpPr>
                <a:grpSpLocks/>
              </p:cNvGrpSpPr>
              <p:nvPr/>
            </p:nvGrpSpPr>
            <p:grpSpPr bwMode="auto">
              <a:xfrm>
                <a:off x="2278063" y="1760538"/>
                <a:ext cx="457200" cy="1068388"/>
                <a:chOff x="4705" y="285"/>
                <a:chExt cx="288" cy="673"/>
              </a:xfrm>
            </p:grpSpPr>
            <p:sp>
              <p:nvSpPr>
                <p:cNvPr id="33" name="Freeform 31"/>
                <p:cNvSpPr>
                  <a:spLocks/>
                </p:cNvSpPr>
                <p:nvPr/>
              </p:nvSpPr>
              <p:spPr bwMode="auto">
                <a:xfrm>
                  <a:off x="4705" y="285"/>
                  <a:ext cx="288" cy="673"/>
                </a:xfrm>
                <a:custGeom>
                  <a:avLst/>
                  <a:gdLst>
                    <a:gd name="T0" fmla="*/ 0 w 288"/>
                    <a:gd name="T1" fmla="*/ 0 h 144"/>
                    <a:gd name="T2" fmla="*/ 288 w 288"/>
                    <a:gd name="T3" fmla="*/ 0 h 144"/>
                    <a:gd name="T4" fmla="*/ 288 w 288"/>
                    <a:gd name="T5" fmla="*/ 2147483647 h 144"/>
                    <a:gd name="T6" fmla="*/ 0 w 288"/>
                    <a:gd name="T7" fmla="*/ 2147483647 h 144"/>
                    <a:gd name="T8" fmla="*/ 0 60000 65536"/>
                    <a:gd name="T9" fmla="*/ 0 60000 65536"/>
                    <a:gd name="T10" fmla="*/ 0 60000 65536"/>
                    <a:gd name="T11" fmla="*/ 0 60000 65536"/>
                    <a:gd name="T12" fmla="*/ 0 w 288"/>
                    <a:gd name="T13" fmla="*/ 0 h 144"/>
                    <a:gd name="T14" fmla="*/ 288 w 288"/>
                    <a:gd name="T15" fmla="*/ 144 h 144"/>
                  </a:gdLst>
                  <a:ahLst/>
                  <a:cxnLst>
                    <a:cxn ang="T8">
                      <a:pos x="T0" y="T1"/>
                    </a:cxn>
                    <a:cxn ang="T9">
                      <a:pos x="T2" y="T3"/>
                    </a:cxn>
                    <a:cxn ang="T10">
                      <a:pos x="T4" y="T5"/>
                    </a:cxn>
                    <a:cxn ang="T11">
                      <a:pos x="T6" y="T7"/>
                    </a:cxn>
                  </a:cxnLst>
                  <a:rect l="T12" t="T13" r="T14" b="T15"/>
                  <a:pathLst>
                    <a:path w="288" h="144">
                      <a:moveTo>
                        <a:pt x="0" y="0"/>
                      </a:moveTo>
                      <a:lnTo>
                        <a:pt x="288" y="0"/>
                      </a:lnTo>
                      <a:lnTo>
                        <a:pt x="288" y="144"/>
                      </a:lnTo>
                      <a:lnTo>
                        <a:pt x="0" y="144"/>
                      </a:lnTo>
                    </a:path>
                  </a:pathLst>
                </a:custGeom>
                <a:noFill/>
                <a:ln w="12700">
                  <a:solidFill>
                    <a:srgbClr val="FF0000"/>
                  </a:solidFill>
                  <a:round/>
                  <a:headEnd/>
                  <a:tailEnd/>
                </a:ln>
              </p:spPr>
              <p:txBody>
                <a:bodyPr wrap="none" anchor="ctr"/>
                <a:lstStyle/>
                <a:p>
                  <a:endParaRPr lang="en-US"/>
                </a:p>
              </p:txBody>
            </p:sp>
            <p:sp>
              <p:nvSpPr>
                <p:cNvPr id="34" name="Line 32"/>
                <p:cNvSpPr>
                  <a:spLocks noChangeShapeType="1"/>
                </p:cNvSpPr>
                <p:nvPr/>
              </p:nvSpPr>
              <p:spPr bwMode="auto">
                <a:xfrm>
                  <a:off x="4891" y="285"/>
                  <a:ext cx="0" cy="667"/>
                </a:xfrm>
                <a:prstGeom prst="line">
                  <a:avLst/>
                </a:prstGeom>
                <a:noFill/>
                <a:ln w="12700">
                  <a:solidFill>
                    <a:srgbClr val="FF0000"/>
                  </a:solidFill>
                  <a:round/>
                  <a:headEnd/>
                  <a:tailEnd/>
                </a:ln>
              </p:spPr>
              <p:txBody>
                <a:bodyPr wrap="none" anchor="ctr"/>
                <a:lstStyle/>
                <a:p>
                  <a:endParaRPr lang="en-US"/>
                </a:p>
              </p:txBody>
            </p:sp>
          </p:grpSp>
        </p:grpSp>
      </p:grpSp>
      <p:sp>
        <p:nvSpPr>
          <p:cNvPr id="2" name="TextBox 1"/>
          <p:cNvSpPr txBox="1"/>
          <p:nvPr/>
        </p:nvSpPr>
        <p:spPr>
          <a:xfrm>
            <a:off x="2136378" y="3218591"/>
            <a:ext cx="1104106" cy="590931"/>
          </a:xfrm>
          <a:prstGeom prst="rect">
            <a:avLst/>
          </a:prstGeom>
          <a:noFill/>
          <a:ln>
            <a:solidFill>
              <a:schemeClr val="tx1">
                <a:lumMod val="40000"/>
                <a:lumOff val="60000"/>
              </a:schemeClr>
            </a:solidFill>
          </a:ln>
        </p:spPr>
        <p:txBody>
          <a:bodyPr wrap="square" rtlCol="0">
            <a:spAutoFit/>
          </a:bodyPr>
          <a:lstStyle/>
          <a:p>
            <a:pPr algn="ctr">
              <a:buNone/>
            </a:pPr>
            <a:r>
              <a:rPr lang="en-US" sz="1800" dirty="0"/>
              <a:t>not empty</a:t>
            </a:r>
          </a:p>
        </p:txBody>
      </p:sp>
      <p:sp>
        <p:nvSpPr>
          <p:cNvPr id="51" name="TextBox 50"/>
          <p:cNvSpPr txBox="1"/>
          <p:nvPr/>
        </p:nvSpPr>
        <p:spPr>
          <a:xfrm>
            <a:off x="3440091" y="3218591"/>
            <a:ext cx="1104106" cy="1228028"/>
          </a:xfrm>
          <a:prstGeom prst="rect">
            <a:avLst/>
          </a:prstGeom>
          <a:noFill/>
          <a:ln>
            <a:solidFill>
              <a:schemeClr val="tx1">
                <a:lumMod val="40000"/>
                <a:lumOff val="60000"/>
              </a:schemeClr>
            </a:solidFill>
          </a:ln>
        </p:spPr>
        <p:txBody>
          <a:bodyPr wrap="square" rtlCol="0">
            <a:spAutoFit/>
          </a:bodyPr>
          <a:lstStyle/>
          <a:p>
            <a:pPr algn="ctr">
              <a:buNone/>
            </a:pPr>
            <a:r>
              <a:rPr lang="en-US" sz="1800" dirty="0"/>
              <a:t>not empty</a:t>
            </a:r>
          </a:p>
          <a:p>
            <a:pPr algn="ctr"/>
            <a:r>
              <a:rPr lang="en-US" sz="1800" dirty="0"/>
              <a:t>&amp;</a:t>
            </a:r>
          </a:p>
          <a:p>
            <a:pPr algn="ctr">
              <a:buNone/>
            </a:pPr>
            <a:r>
              <a:rPr lang="en-US" sz="1800" dirty="0"/>
              <a:t>not full</a:t>
            </a:r>
          </a:p>
        </p:txBody>
      </p:sp>
      <p:sp>
        <p:nvSpPr>
          <p:cNvPr id="52" name="TextBox 51"/>
          <p:cNvSpPr txBox="1"/>
          <p:nvPr/>
        </p:nvSpPr>
        <p:spPr>
          <a:xfrm>
            <a:off x="4735428" y="3218591"/>
            <a:ext cx="1104106" cy="1228028"/>
          </a:xfrm>
          <a:prstGeom prst="rect">
            <a:avLst/>
          </a:prstGeom>
          <a:noFill/>
          <a:ln>
            <a:solidFill>
              <a:schemeClr val="tx1">
                <a:lumMod val="40000"/>
                <a:lumOff val="60000"/>
              </a:schemeClr>
            </a:solidFill>
          </a:ln>
        </p:spPr>
        <p:txBody>
          <a:bodyPr wrap="square" rtlCol="0">
            <a:spAutoFit/>
          </a:bodyPr>
          <a:lstStyle/>
          <a:p>
            <a:pPr algn="ctr">
              <a:buNone/>
            </a:pPr>
            <a:r>
              <a:rPr lang="en-US" sz="1800" dirty="0"/>
              <a:t>not empty</a:t>
            </a:r>
          </a:p>
          <a:p>
            <a:pPr algn="ctr"/>
            <a:r>
              <a:rPr lang="en-US" sz="1800" dirty="0"/>
              <a:t>&amp;</a:t>
            </a:r>
          </a:p>
          <a:p>
            <a:pPr algn="ctr">
              <a:buNone/>
            </a:pPr>
            <a:r>
              <a:rPr lang="en-US" sz="1800" dirty="0"/>
              <a:t>not full</a:t>
            </a:r>
          </a:p>
        </p:txBody>
      </p:sp>
      <p:sp>
        <p:nvSpPr>
          <p:cNvPr id="53" name="TextBox 52"/>
          <p:cNvSpPr txBox="1"/>
          <p:nvPr/>
        </p:nvSpPr>
        <p:spPr>
          <a:xfrm>
            <a:off x="6050359" y="3218591"/>
            <a:ext cx="1104106" cy="341632"/>
          </a:xfrm>
          <a:prstGeom prst="rect">
            <a:avLst/>
          </a:prstGeom>
          <a:noFill/>
          <a:ln>
            <a:solidFill>
              <a:schemeClr val="tx1">
                <a:lumMod val="40000"/>
                <a:lumOff val="60000"/>
              </a:schemeClr>
            </a:solidFill>
          </a:ln>
        </p:spPr>
        <p:txBody>
          <a:bodyPr wrap="square" rtlCol="0">
            <a:spAutoFit/>
          </a:bodyPr>
          <a:lstStyle/>
          <a:p>
            <a:pPr algn="ctr">
              <a:buNone/>
            </a:pPr>
            <a:r>
              <a:rPr lang="en-US" sz="1800" dirty="0"/>
              <a:t>not full</a:t>
            </a:r>
          </a:p>
        </p:txBody>
      </p:sp>
      <p:sp>
        <p:nvSpPr>
          <p:cNvPr id="3" name="TextBox 2"/>
          <p:cNvSpPr txBox="1"/>
          <p:nvPr/>
        </p:nvSpPr>
        <p:spPr>
          <a:xfrm>
            <a:off x="1223158" y="5070764"/>
            <a:ext cx="6979146" cy="757130"/>
          </a:xfrm>
          <a:prstGeom prst="rect">
            <a:avLst/>
          </a:prstGeom>
          <a:noFill/>
        </p:spPr>
        <p:txBody>
          <a:bodyPr wrap="square" rtlCol="0">
            <a:spAutoFit/>
          </a:bodyPr>
          <a:lstStyle/>
          <a:p>
            <a:pPr>
              <a:buNone/>
            </a:pPr>
            <a:r>
              <a:rPr lang="en-US" sz="2400" dirty="0"/>
              <a:t>At best alternate stages in the pipeline will be able to fire concurrently</a:t>
            </a:r>
          </a:p>
        </p:txBody>
      </p:sp>
      <p:sp>
        <p:nvSpPr>
          <p:cNvPr id="36" name="Footer Placeholder 35">
            <a:extLst>
              <a:ext uri="{FF2B5EF4-FFF2-40B4-BE49-F238E27FC236}">
                <a16:creationId xmlns:a16="http://schemas.microsoft.com/office/drawing/2014/main" id="{0DA247B2-D5C1-686C-52B8-74DB264C294D}"/>
              </a:ext>
            </a:extLst>
          </p:cNvPr>
          <p:cNvSpPr>
            <a:spLocks noGrp="1"/>
          </p:cNvSpPr>
          <p:nvPr>
            <p:ph type="ftr" sz="quarter" idx="12"/>
          </p:nvPr>
        </p:nvSpPr>
        <p:spPr/>
        <p:txBody>
          <a:bodyPr/>
          <a:lstStyle/>
          <a:p>
            <a:pPr>
              <a:defRPr/>
            </a:pPr>
            <a:r>
              <a:rPr lang="en-US"/>
              <a:t>6.1920</a:t>
            </a:r>
            <a:endParaRPr lang="en-US" dirty="0"/>
          </a:p>
        </p:txBody>
      </p:sp>
      <p:sp>
        <p:nvSpPr>
          <p:cNvPr id="7" name="Date Placeholder 6">
            <a:extLst>
              <a:ext uri="{FF2B5EF4-FFF2-40B4-BE49-F238E27FC236}">
                <a16:creationId xmlns:a16="http://schemas.microsoft.com/office/drawing/2014/main" id="{316BB656-35A0-414A-EE05-A0338CFDDF00}"/>
              </a:ext>
            </a:extLst>
          </p:cNvPr>
          <p:cNvSpPr>
            <a:spLocks noGrp="1"/>
          </p:cNvSpPr>
          <p:nvPr>
            <p:ph type="dt" sz="half" idx="10"/>
          </p:nvPr>
        </p:nvSpPr>
        <p:spPr/>
        <p:txBody>
          <a:bodyPr/>
          <a:lstStyle/>
          <a:p>
            <a:pPr>
              <a:defRPr/>
            </a:pPr>
            <a:r>
              <a:rPr lang="en-US"/>
              <a:t>February 13, 2024</a:t>
            </a:r>
            <a:endParaRPr lang="en-US" dirty="0"/>
          </a:p>
        </p:txBody>
      </p:sp>
      <p:sp>
        <p:nvSpPr>
          <p:cNvPr id="32" name="Slide Number Placeholder 31">
            <a:extLst>
              <a:ext uri="{FF2B5EF4-FFF2-40B4-BE49-F238E27FC236}">
                <a16:creationId xmlns:a16="http://schemas.microsoft.com/office/drawing/2014/main" id="{61B88E6C-3BC0-94E4-E9BA-C2CA6B49A0CB}"/>
              </a:ext>
            </a:extLst>
          </p:cNvPr>
          <p:cNvSpPr>
            <a:spLocks noGrp="1"/>
          </p:cNvSpPr>
          <p:nvPr>
            <p:ph type="sldNum" sz="quarter" idx="11"/>
          </p:nvPr>
        </p:nvSpPr>
        <p:spPr/>
        <p:txBody>
          <a:bodyPr/>
          <a:lstStyle/>
          <a:p>
            <a:pPr>
              <a:defRPr/>
            </a:pPr>
            <a:r>
              <a:rPr lang="en-US"/>
              <a:t>L03-</a:t>
            </a:r>
            <a:fld id="{4F9502F6-954B-46E9-AC05-33DEDF4CA0BF}" type="slidenum">
              <a:rPr lang="en-US" smtClean="0"/>
              <a:pPr>
                <a:defRPr/>
              </a:pPr>
              <a:t>23</a:t>
            </a:fld>
            <a:endParaRPr lang="en-US" dirty="0"/>
          </a:p>
        </p:txBody>
      </p:sp>
    </p:spTree>
    <p:extLst>
      <p:ext uri="{BB962C8B-B14F-4D97-AF65-F5344CB8AC3E}">
        <p14:creationId xmlns:p14="http://schemas.microsoft.com/office/powerpoint/2010/main" val="1533200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1" grpId="0" animBg="1"/>
      <p:bldP spid="52" grpId="0" animBg="1"/>
      <p:bldP spid="53" grpId="0" animBg="1"/>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Two-Element FIFO</a:t>
            </a:r>
          </a:p>
        </p:txBody>
      </p:sp>
      <p:sp>
        <p:nvSpPr>
          <p:cNvPr id="3" name="Content Placeholder 2"/>
          <p:cNvSpPr>
            <a:spLocks noGrp="1"/>
          </p:cNvSpPr>
          <p:nvPr>
            <p:ph idx="1"/>
          </p:nvPr>
        </p:nvSpPr>
        <p:spPr>
          <a:xfrm>
            <a:off x="863599" y="3112763"/>
            <a:ext cx="7772400" cy="2812026"/>
          </a:xfrm>
        </p:spPr>
        <p:txBody>
          <a:bodyPr/>
          <a:lstStyle/>
          <a:p>
            <a:r>
              <a:rPr lang="en-US" sz="2400" dirty="0"/>
              <a:t>Initially, both </a:t>
            </a:r>
            <a:r>
              <a:rPr lang="en-US" sz="2400" dirty="0" err="1"/>
              <a:t>va</a:t>
            </a:r>
            <a:r>
              <a:rPr lang="en-US" sz="2400" dirty="0"/>
              <a:t> and </a:t>
            </a:r>
            <a:r>
              <a:rPr lang="en-US" sz="2400" dirty="0" err="1"/>
              <a:t>vb</a:t>
            </a:r>
            <a:r>
              <a:rPr lang="en-US" sz="2400" dirty="0"/>
              <a:t> are false</a:t>
            </a:r>
          </a:p>
          <a:p>
            <a:r>
              <a:rPr lang="en-US" sz="2400" dirty="0"/>
              <a:t>First </a:t>
            </a:r>
            <a:r>
              <a:rPr lang="en-US" sz="2400" dirty="0" err="1"/>
              <a:t>enq</a:t>
            </a:r>
            <a:r>
              <a:rPr lang="en-US" sz="2400" dirty="0"/>
              <a:t> will store the data in da and mark </a:t>
            </a:r>
            <a:r>
              <a:rPr lang="en-US" sz="2400" dirty="0" err="1"/>
              <a:t>va</a:t>
            </a:r>
            <a:r>
              <a:rPr lang="en-US" sz="2400" dirty="0"/>
              <a:t> true</a:t>
            </a:r>
          </a:p>
          <a:p>
            <a:r>
              <a:rPr lang="en-US" sz="2400" dirty="0"/>
              <a:t>An </a:t>
            </a:r>
            <a:r>
              <a:rPr lang="en-US" sz="2400" dirty="0" err="1"/>
              <a:t>enq</a:t>
            </a:r>
            <a:r>
              <a:rPr lang="en-US" sz="2400" dirty="0"/>
              <a:t> can be done as long as </a:t>
            </a:r>
            <a:r>
              <a:rPr lang="en-US" sz="2400" dirty="0" err="1"/>
              <a:t>vb</a:t>
            </a:r>
            <a:r>
              <a:rPr lang="en-US" sz="2400" dirty="0"/>
              <a:t> is false; a </a:t>
            </a:r>
            <a:r>
              <a:rPr lang="en-US" sz="2400" dirty="0" err="1"/>
              <a:t>deq</a:t>
            </a:r>
            <a:r>
              <a:rPr lang="en-US" sz="2400" dirty="0"/>
              <a:t> can be done as long as </a:t>
            </a:r>
            <a:r>
              <a:rPr lang="en-US" sz="2400" dirty="0" err="1"/>
              <a:t>va</a:t>
            </a:r>
            <a:r>
              <a:rPr lang="en-US" sz="2400" dirty="0"/>
              <a:t> is true</a:t>
            </a:r>
          </a:p>
        </p:txBody>
      </p:sp>
      <p:sp>
        <p:nvSpPr>
          <p:cNvPr id="7" name="Text Box 4"/>
          <p:cNvSpPr txBox="1">
            <a:spLocks noChangeArrowheads="1"/>
          </p:cNvSpPr>
          <p:nvPr/>
        </p:nvSpPr>
        <p:spPr bwMode="auto">
          <a:xfrm>
            <a:off x="4991023" y="1734385"/>
            <a:ext cx="3300566" cy="1015663"/>
          </a:xfrm>
          <a:prstGeom prst="rect">
            <a:avLst/>
          </a:prstGeom>
          <a:noFill/>
          <a:ln w="9525">
            <a:solidFill>
              <a:srgbClr val="FF0000"/>
            </a:solidFill>
            <a:miter lim="800000"/>
            <a:headEnd/>
            <a:tailEnd/>
          </a:ln>
        </p:spPr>
        <p:txBody>
          <a:bodyPr wrap="square">
            <a:spAutoFit/>
          </a:bodyPr>
          <a:lstStyle/>
          <a:p>
            <a:pPr>
              <a:buFont typeface="Wingdings" pitchFamily="-96" charset="2"/>
              <a:buNone/>
            </a:pPr>
            <a:r>
              <a:rPr lang="en-US" dirty="0"/>
              <a:t>Assume, if there is only one element in the FIFO it resides in da</a:t>
            </a:r>
          </a:p>
        </p:txBody>
      </p:sp>
      <p:grpSp>
        <p:nvGrpSpPr>
          <p:cNvPr id="8" name="Group 7"/>
          <p:cNvGrpSpPr/>
          <p:nvPr/>
        </p:nvGrpSpPr>
        <p:grpSpPr>
          <a:xfrm>
            <a:off x="2664388" y="1487962"/>
            <a:ext cx="1755775" cy="1389599"/>
            <a:chOff x="3195330" y="1379799"/>
            <a:chExt cx="1755775" cy="1389599"/>
          </a:xfrm>
        </p:grpSpPr>
        <p:sp>
          <p:nvSpPr>
            <p:cNvPr id="9" name="Rectangle 34"/>
            <p:cNvSpPr>
              <a:spLocks noChangeArrowheads="1"/>
            </p:cNvSpPr>
            <p:nvPr/>
          </p:nvSpPr>
          <p:spPr bwMode="auto">
            <a:xfrm>
              <a:off x="3836680" y="1964475"/>
              <a:ext cx="201612" cy="415925"/>
            </a:xfrm>
            <a:prstGeom prst="rect">
              <a:avLst/>
            </a:prstGeom>
            <a:solidFill>
              <a:schemeClr val="accent1"/>
            </a:solidFill>
            <a:ln w="9525" algn="ctr">
              <a:solidFill>
                <a:srgbClr val="FF0000"/>
              </a:solidFill>
              <a:round/>
              <a:headEnd/>
              <a:tailEnd/>
            </a:ln>
          </p:spPr>
          <p:txBody>
            <a:bodyPr/>
            <a:lstStyle/>
            <a:p>
              <a:pPr>
                <a:lnSpc>
                  <a:spcPct val="90000"/>
                </a:lnSpc>
                <a:spcBef>
                  <a:spcPct val="25000"/>
                </a:spcBef>
                <a:buClr>
                  <a:schemeClr val="bg1"/>
                </a:buClr>
                <a:buSzPct val="100000"/>
                <a:buFont typeface="Wingdings" pitchFamily="-96" charset="2"/>
                <a:buChar char="•"/>
              </a:pPr>
              <a:endParaRPr lang="en-US" dirty="0"/>
            </a:p>
          </p:txBody>
        </p:sp>
        <p:sp>
          <p:nvSpPr>
            <p:cNvPr id="10" name="Rectangle 35"/>
            <p:cNvSpPr>
              <a:spLocks noChangeArrowheads="1"/>
            </p:cNvSpPr>
            <p:nvPr/>
          </p:nvSpPr>
          <p:spPr bwMode="auto">
            <a:xfrm>
              <a:off x="4131955" y="1964475"/>
              <a:ext cx="201612" cy="415925"/>
            </a:xfrm>
            <a:prstGeom prst="rect">
              <a:avLst/>
            </a:prstGeom>
            <a:solidFill>
              <a:schemeClr val="accent1"/>
            </a:solidFill>
            <a:ln w="9525" algn="ctr">
              <a:solidFill>
                <a:srgbClr val="FF0000"/>
              </a:solidFill>
              <a:round/>
              <a:headEnd/>
              <a:tailEnd/>
            </a:ln>
          </p:spPr>
          <p:txBody>
            <a:bodyPr/>
            <a:lstStyle/>
            <a:p>
              <a:pPr>
                <a:lnSpc>
                  <a:spcPct val="90000"/>
                </a:lnSpc>
                <a:spcBef>
                  <a:spcPct val="25000"/>
                </a:spcBef>
                <a:buClr>
                  <a:schemeClr val="bg1"/>
                </a:buClr>
                <a:buSzPct val="100000"/>
                <a:buFont typeface="Wingdings" pitchFamily="-96" charset="2"/>
                <a:buChar char="•"/>
              </a:pPr>
              <a:endParaRPr lang="en-US"/>
            </a:p>
          </p:txBody>
        </p:sp>
        <p:sp>
          <p:nvSpPr>
            <p:cNvPr id="11" name="TextBox 36"/>
            <p:cNvSpPr txBox="1">
              <a:spLocks noChangeArrowheads="1"/>
            </p:cNvSpPr>
            <p:nvPr/>
          </p:nvSpPr>
          <p:spPr bwMode="auto">
            <a:xfrm>
              <a:off x="3706505" y="2369288"/>
              <a:ext cx="909223" cy="400110"/>
            </a:xfrm>
            <a:prstGeom prst="rect">
              <a:avLst/>
            </a:prstGeom>
            <a:noFill/>
            <a:ln w="9525">
              <a:noFill/>
              <a:miter lim="800000"/>
              <a:headEnd/>
              <a:tailEnd/>
            </a:ln>
          </p:spPr>
          <p:txBody>
            <a:bodyPr wrap="none">
              <a:spAutoFit/>
            </a:bodyPr>
            <a:lstStyle/>
            <a:p>
              <a:r>
                <a:rPr lang="en-US" dirty="0" err="1"/>
                <a:t>db</a:t>
              </a:r>
              <a:r>
                <a:rPr lang="en-US" dirty="0"/>
                <a:t> da</a:t>
              </a:r>
            </a:p>
          </p:txBody>
        </p:sp>
        <p:cxnSp>
          <p:nvCxnSpPr>
            <p:cNvPr id="12" name="Straight Arrow Connector 38"/>
            <p:cNvCxnSpPr>
              <a:cxnSpLocks noChangeShapeType="1"/>
            </p:cNvCxnSpPr>
            <p:nvPr/>
          </p:nvCxnSpPr>
          <p:spPr bwMode="auto">
            <a:xfrm>
              <a:off x="3195330" y="2224825"/>
              <a:ext cx="403225" cy="1588"/>
            </a:xfrm>
            <a:prstGeom prst="straightConnector1">
              <a:avLst/>
            </a:prstGeom>
            <a:noFill/>
            <a:ln w="28575" algn="ctr">
              <a:solidFill>
                <a:srgbClr val="FF0000"/>
              </a:solidFill>
              <a:round/>
              <a:headEnd type="none" w="med" len="med"/>
              <a:tailEnd type="triangle" w="med" len="med"/>
            </a:ln>
          </p:spPr>
        </p:cxnSp>
        <p:cxnSp>
          <p:nvCxnSpPr>
            <p:cNvPr id="13" name="Straight Arrow Connector 39"/>
            <p:cNvCxnSpPr>
              <a:cxnSpLocks noChangeShapeType="1"/>
            </p:cNvCxnSpPr>
            <p:nvPr/>
          </p:nvCxnSpPr>
          <p:spPr bwMode="auto">
            <a:xfrm>
              <a:off x="4547880" y="2224825"/>
              <a:ext cx="403225" cy="1588"/>
            </a:xfrm>
            <a:prstGeom prst="straightConnector1">
              <a:avLst/>
            </a:prstGeom>
            <a:noFill/>
            <a:ln w="28575" algn="ctr">
              <a:solidFill>
                <a:srgbClr val="FF0000"/>
              </a:solidFill>
              <a:round/>
              <a:headEnd type="none" w="med" len="med"/>
              <a:tailEnd type="triangle" w="med" len="med"/>
            </a:ln>
          </p:spPr>
        </p:cxnSp>
        <p:sp>
          <p:nvSpPr>
            <p:cNvPr id="14" name="Rectangle 13"/>
            <p:cNvSpPr/>
            <p:nvPr/>
          </p:nvSpPr>
          <p:spPr bwMode="auto">
            <a:xfrm>
              <a:off x="3836680" y="1742514"/>
              <a:ext cx="201612" cy="132736"/>
            </a:xfrm>
            <a:prstGeom prst="rect">
              <a:avLst/>
            </a:prstGeom>
            <a:solidFill>
              <a:schemeClr val="accent1"/>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Verdana" pitchFamily="34" charset="0"/>
              </a:endParaRPr>
            </a:p>
          </p:txBody>
        </p:sp>
        <p:sp>
          <p:nvSpPr>
            <p:cNvPr id="15" name="Rectangle 14"/>
            <p:cNvSpPr/>
            <p:nvPr/>
          </p:nvSpPr>
          <p:spPr bwMode="auto">
            <a:xfrm>
              <a:off x="4129189" y="1742514"/>
              <a:ext cx="201612" cy="132736"/>
            </a:xfrm>
            <a:prstGeom prst="rect">
              <a:avLst/>
            </a:prstGeom>
            <a:solidFill>
              <a:schemeClr val="accent1"/>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Verdana" pitchFamily="34" charset="0"/>
              </a:endParaRPr>
            </a:p>
          </p:txBody>
        </p:sp>
        <p:sp>
          <p:nvSpPr>
            <p:cNvPr id="16" name="TextBox 36"/>
            <p:cNvSpPr txBox="1">
              <a:spLocks noChangeArrowheads="1"/>
            </p:cNvSpPr>
            <p:nvPr/>
          </p:nvSpPr>
          <p:spPr bwMode="auto">
            <a:xfrm>
              <a:off x="3650066" y="1379799"/>
              <a:ext cx="909223" cy="400110"/>
            </a:xfrm>
            <a:prstGeom prst="rect">
              <a:avLst/>
            </a:prstGeom>
            <a:noFill/>
            <a:ln w="9525">
              <a:noFill/>
              <a:miter lim="800000"/>
              <a:headEnd/>
              <a:tailEnd/>
            </a:ln>
          </p:spPr>
          <p:txBody>
            <a:bodyPr wrap="none">
              <a:spAutoFit/>
            </a:bodyPr>
            <a:lstStyle/>
            <a:p>
              <a:r>
                <a:rPr lang="en-US" dirty="0" err="1"/>
                <a:t>vb</a:t>
              </a:r>
              <a:r>
                <a:rPr lang="en-US" dirty="0"/>
                <a:t> </a:t>
              </a:r>
              <a:r>
                <a:rPr lang="en-US" dirty="0" err="1"/>
                <a:t>va</a:t>
              </a:r>
              <a:endParaRPr lang="en-US" dirty="0"/>
            </a:p>
          </p:txBody>
        </p:sp>
      </p:grpSp>
      <p:sp>
        <p:nvSpPr>
          <p:cNvPr id="18" name="Footer Placeholder 17">
            <a:extLst>
              <a:ext uri="{FF2B5EF4-FFF2-40B4-BE49-F238E27FC236}">
                <a16:creationId xmlns:a16="http://schemas.microsoft.com/office/drawing/2014/main" id="{DBD51001-1636-1803-0860-032990D32A1F}"/>
              </a:ext>
            </a:extLst>
          </p:cNvPr>
          <p:cNvSpPr>
            <a:spLocks noGrp="1"/>
          </p:cNvSpPr>
          <p:nvPr>
            <p:ph type="ftr" sz="quarter" idx="12"/>
          </p:nvPr>
        </p:nvSpPr>
        <p:spPr/>
        <p:txBody>
          <a:bodyPr/>
          <a:lstStyle/>
          <a:p>
            <a:pPr>
              <a:defRPr/>
            </a:pPr>
            <a:r>
              <a:rPr lang="en-US"/>
              <a:t>6.1920</a:t>
            </a:r>
            <a:endParaRPr lang="en-US" dirty="0"/>
          </a:p>
        </p:txBody>
      </p:sp>
      <p:sp>
        <p:nvSpPr>
          <p:cNvPr id="4" name="Date Placeholder 3">
            <a:extLst>
              <a:ext uri="{FF2B5EF4-FFF2-40B4-BE49-F238E27FC236}">
                <a16:creationId xmlns:a16="http://schemas.microsoft.com/office/drawing/2014/main" id="{BABEA1BA-A8E4-CD27-C157-A27E284FBBE4}"/>
              </a:ext>
            </a:extLst>
          </p:cNvPr>
          <p:cNvSpPr>
            <a:spLocks noGrp="1"/>
          </p:cNvSpPr>
          <p:nvPr>
            <p:ph type="dt" sz="half" idx="10"/>
          </p:nvPr>
        </p:nvSpPr>
        <p:spPr/>
        <p:txBody>
          <a:bodyPr/>
          <a:lstStyle/>
          <a:p>
            <a:pPr>
              <a:defRPr/>
            </a:pPr>
            <a:r>
              <a:rPr lang="en-US"/>
              <a:t>February 13, 2024</a:t>
            </a:r>
            <a:endParaRPr lang="en-US" dirty="0"/>
          </a:p>
        </p:txBody>
      </p:sp>
      <p:sp>
        <p:nvSpPr>
          <p:cNvPr id="6" name="Slide Number Placeholder 5">
            <a:extLst>
              <a:ext uri="{FF2B5EF4-FFF2-40B4-BE49-F238E27FC236}">
                <a16:creationId xmlns:a16="http://schemas.microsoft.com/office/drawing/2014/main" id="{5EC78888-4A0B-70EB-6C97-CBC6BE5ACE76}"/>
              </a:ext>
            </a:extLst>
          </p:cNvPr>
          <p:cNvSpPr>
            <a:spLocks noGrp="1"/>
          </p:cNvSpPr>
          <p:nvPr>
            <p:ph type="sldNum" sz="quarter" idx="11"/>
          </p:nvPr>
        </p:nvSpPr>
        <p:spPr/>
        <p:txBody>
          <a:bodyPr/>
          <a:lstStyle/>
          <a:p>
            <a:pPr>
              <a:defRPr/>
            </a:pPr>
            <a:r>
              <a:rPr lang="en-US"/>
              <a:t>L03-</a:t>
            </a:r>
            <a:fld id="{4F9502F6-954B-46E9-AC05-33DEDF4CA0BF}" type="slidenum">
              <a:rPr lang="en-US" smtClean="0"/>
              <a:pPr>
                <a:defRPr/>
              </a:pPr>
              <a:t>24</a:t>
            </a:fld>
            <a:endParaRPr lang="en-US" dirty="0"/>
          </a:p>
        </p:txBody>
      </p:sp>
    </p:spTree>
    <p:extLst>
      <p:ext uri="{BB962C8B-B14F-4D97-AF65-F5344CB8AC3E}">
        <p14:creationId xmlns:p14="http://schemas.microsoft.com/office/powerpoint/2010/main" val="20789342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5506" name="Rectangle 2" descr="Rectangle: Click to edit Master text styles&#10;Second level&#10;Third level&#10;Fourth level&#10;Fifth level"/>
          <p:cNvSpPr>
            <a:spLocks noChangeArrowheads="1"/>
          </p:cNvSpPr>
          <p:nvPr/>
        </p:nvSpPr>
        <p:spPr bwMode="auto">
          <a:xfrm>
            <a:off x="611186" y="1576388"/>
            <a:ext cx="6755607" cy="4929920"/>
          </a:xfrm>
          <a:prstGeom prst="rect">
            <a:avLst/>
          </a:prstGeom>
          <a:noFill/>
          <a:ln w="9525">
            <a:noFill/>
            <a:miter lim="800000"/>
            <a:headEnd/>
            <a:tailEnd/>
          </a:ln>
        </p:spPr>
        <p:txBody>
          <a:bodyPr/>
          <a:lstStyle/>
          <a:p>
            <a:pPr marL="342900" indent="-342900">
              <a:spcBef>
                <a:spcPct val="5000"/>
              </a:spcBef>
              <a:buClr>
                <a:schemeClr val="hlink"/>
              </a:buClr>
              <a:buSzPct val="110000"/>
              <a:buFont typeface="Wingdings" pitchFamily="-96" charset="2"/>
              <a:buNone/>
            </a:pPr>
            <a:r>
              <a:rPr lang="en-US" sz="1800" b="1" dirty="0">
                <a:latin typeface="Courier New" pitchFamily="49" charset="0"/>
              </a:rPr>
              <a:t>module</a:t>
            </a:r>
            <a:r>
              <a:rPr lang="en-US" sz="1800" dirty="0">
                <a:latin typeface="Courier New" pitchFamily="49" charset="0"/>
              </a:rPr>
              <a:t> </a:t>
            </a:r>
            <a:r>
              <a:rPr lang="en-US" sz="1800" dirty="0" err="1">
                <a:latin typeface="Courier New" pitchFamily="49" charset="0"/>
              </a:rPr>
              <a:t>mkFifo</a:t>
            </a:r>
            <a:r>
              <a:rPr lang="en-US" sz="1800" dirty="0">
                <a:latin typeface="Courier New" pitchFamily="49" charset="0"/>
              </a:rPr>
              <a:t> (</a:t>
            </a:r>
            <a:r>
              <a:rPr lang="en-US" sz="1800" dirty="0" err="1">
                <a:latin typeface="Courier New" pitchFamily="49" charset="0"/>
              </a:rPr>
              <a:t>Fifo</a:t>
            </a:r>
            <a:r>
              <a:rPr lang="en-US" sz="1800" dirty="0">
                <a:latin typeface="Courier New" pitchFamily="49" charset="0"/>
              </a:rPr>
              <a:t>#(2, t));</a:t>
            </a:r>
          </a:p>
          <a:p>
            <a:pPr marL="342900" indent="-342900">
              <a:spcBef>
                <a:spcPct val="5000"/>
              </a:spcBef>
              <a:buClr>
                <a:schemeClr val="hlink"/>
              </a:buClr>
              <a:buSzPct val="110000"/>
              <a:buFont typeface="Wingdings" pitchFamily="-96" charset="2"/>
              <a:buNone/>
            </a:pPr>
            <a:r>
              <a:rPr lang="en-US" sz="1800" dirty="0">
                <a:latin typeface="Courier New" pitchFamily="49" charset="0"/>
              </a:rPr>
              <a:t>  </a:t>
            </a:r>
            <a:r>
              <a:rPr lang="en-US" sz="1800" dirty="0" err="1">
                <a:latin typeface="Courier New" pitchFamily="49" charset="0"/>
              </a:rPr>
              <a:t>Reg</a:t>
            </a:r>
            <a:r>
              <a:rPr lang="en-US" sz="1800" dirty="0">
                <a:latin typeface="Courier New" pitchFamily="49" charset="0"/>
              </a:rPr>
              <a:t>#(t)    da  &lt;- </a:t>
            </a:r>
            <a:r>
              <a:rPr lang="en-US" sz="1800" dirty="0" err="1">
                <a:latin typeface="Courier New" pitchFamily="49" charset="0"/>
              </a:rPr>
              <a:t>mkRegU</a:t>
            </a:r>
            <a:r>
              <a:rPr lang="en-US" sz="1800" dirty="0">
                <a:latin typeface="Courier New" pitchFamily="49" charset="0"/>
              </a:rPr>
              <a:t>(); </a:t>
            </a:r>
          </a:p>
          <a:p>
            <a:pPr marL="342900" indent="-342900">
              <a:spcBef>
                <a:spcPct val="5000"/>
              </a:spcBef>
              <a:buClr>
                <a:schemeClr val="hlink"/>
              </a:buClr>
              <a:buSzPct val="110000"/>
              <a:buFont typeface="Wingdings" pitchFamily="-96" charset="2"/>
              <a:buNone/>
            </a:pPr>
            <a:r>
              <a:rPr lang="en-US" sz="1800" dirty="0">
                <a:latin typeface="Courier New" pitchFamily="49" charset="0"/>
              </a:rPr>
              <a:t>  </a:t>
            </a:r>
            <a:r>
              <a:rPr lang="en-US" sz="1800" dirty="0" err="1">
                <a:latin typeface="Courier New" pitchFamily="49" charset="0"/>
              </a:rPr>
              <a:t>Reg</a:t>
            </a:r>
            <a:r>
              <a:rPr lang="en-US" sz="1800" dirty="0">
                <a:latin typeface="Courier New" pitchFamily="49" charset="0"/>
              </a:rPr>
              <a:t>#(</a:t>
            </a:r>
            <a:r>
              <a:rPr lang="en-US" sz="1800" dirty="0" err="1">
                <a:latin typeface="Courier New" pitchFamily="49" charset="0"/>
              </a:rPr>
              <a:t>Bool</a:t>
            </a:r>
            <a:r>
              <a:rPr lang="en-US" sz="1800" dirty="0">
                <a:latin typeface="Courier New" pitchFamily="49" charset="0"/>
              </a:rPr>
              <a:t>) </a:t>
            </a:r>
            <a:r>
              <a:rPr lang="en-US" sz="1800" dirty="0" err="1">
                <a:latin typeface="Courier New" pitchFamily="49" charset="0"/>
              </a:rPr>
              <a:t>va</a:t>
            </a:r>
            <a:r>
              <a:rPr lang="en-US" sz="1800" dirty="0">
                <a:latin typeface="Courier New" pitchFamily="49" charset="0"/>
              </a:rPr>
              <a:t>  &lt;- </a:t>
            </a:r>
            <a:r>
              <a:rPr lang="en-US" sz="1800" dirty="0" err="1">
                <a:latin typeface="Courier New" pitchFamily="49" charset="0"/>
              </a:rPr>
              <a:t>mkReg</a:t>
            </a:r>
            <a:r>
              <a:rPr lang="en-US" sz="1800" dirty="0">
                <a:latin typeface="Courier New" pitchFamily="49" charset="0"/>
              </a:rPr>
              <a:t>(False);</a:t>
            </a:r>
          </a:p>
          <a:p>
            <a:pPr marL="342900" indent="-342900">
              <a:spcBef>
                <a:spcPct val="5000"/>
              </a:spcBef>
              <a:buClr>
                <a:schemeClr val="hlink"/>
              </a:buClr>
              <a:buSzPct val="110000"/>
              <a:buFont typeface="Wingdings" pitchFamily="-96" charset="2"/>
              <a:buNone/>
            </a:pPr>
            <a:r>
              <a:rPr lang="en-US" sz="1800" dirty="0">
                <a:latin typeface="Courier New" pitchFamily="49" charset="0"/>
              </a:rPr>
              <a:t>  </a:t>
            </a:r>
            <a:r>
              <a:rPr lang="en-US" sz="1800" dirty="0" err="1">
                <a:latin typeface="Courier New" pitchFamily="49" charset="0"/>
              </a:rPr>
              <a:t>Reg</a:t>
            </a:r>
            <a:r>
              <a:rPr lang="en-US" sz="1800" dirty="0">
                <a:latin typeface="Courier New" pitchFamily="49" charset="0"/>
              </a:rPr>
              <a:t>#(t)    </a:t>
            </a:r>
            <a:r>
              <a:rPr lang="en-US" sz="1800" dirty="0" err="1">
                <a:latin typeface="Courier New" pitchFamily="49" charset="0"/>
              </a:rPr>
              <a:t>db</a:t>
            </a:r>
            <a:r>
              <a:rPr lang="en-US" sz="1800" dirty="0">
                <a:latin typeface="Courier New" pitchFamily="49" charset="0"/>
              </a:rPr>
              <a:t>  &lt;- </a:t>
            </a:r>
            <a:r>
              <a:rPr lang="en-US" sz="1800" dirty="0" err="1">
                <a:latin typeface="Courier New" pitchFamily="49" charset="0"/>
              </a:rPr>
              <a:t>mkRegU</a:t>
            </a:r>
            <a:r>
              <a:rPr lang="en-US" sz="1800" dirty="0">
                <a:latin typeface="Courier New" pitchFamily="49" charset="0"/>
              </a:rPr>
              <a:t>(); </a:t>
            </a:r>
          </a:p>
          <a:p>
            <a:pPr marL="342900" indent="-342900">
              <a:spcBef>
                <a:spcPct val="5000"/>
              </a:spcBef>
              <a:buClr>
                <a:schemeClr val="hlink"/>
              </a:buClr>
              <a:buSzPct val="110000"/>
              <a:buFont typeface="Wingdings" pitchFamily="-96" charset="2"/>
              <a:buNone/>
            </a:pPr>
            <a:r>
              <a:rPr lang="en-US" sz="1800" dirty="0">
                <a:latin typeface="Courier New" pitchFamily="49" charset="0"/>
              </a:rPr>
              <a:t>  </a:t>
            </a:r>
            <a:r>
              <a:rPr lang="en-US" sz="1800" dirty="0" err="1">
                <a:latin typeface="Courier New" pitchFamily="49" charset="0"/>
              </a:rPr>
              <a:t>Reg</a:t>
            </a:r>
            <a:r>
              <a:rPr lang="en-US" sz="1800" dirty="0">
                <a:latin typeface="Courier New" pitchFamily="49" charset="0"/>
              </a:rPr>
              <a:t>#(</a:t>
            </a:r>
            <a:r>
              <a:rPr lang="en-US" sz="1800" dirty="0" err="1">
                <a:latin typeface="Courier New" pitchFamily="49" charset="0"/>
              </a:rPr>
              <a:t>Bool</a:t>
            </a:r>
            <a:r>
              <a:rPr lang="en-US" sz="1800" dirty="0">
                <a:latin typeface="Courier New" pitchFamily="49" charset="0"/>
              </a:rPr>
              <a:t>) </a:t>
            </a:r>
            <a:r>
              <a:rPr lang="en-US" sz="1800" dirty="0" err="1">
                <a:latin typeface="Courier New" pitchFamily="49" charset="0"/>
              </a:rPr>
              <a:t>vb</a:t>
            </a:r>
            <a:r>
              <a:rPr lang="en-US" sz="1800" dirty="0">
                <a:latin typeface="Courier New" pitchFamily="49" charset="0"/>
              </a:rPr>
              <a:t>  &lt;- </a:t>
            </a:r>
            <a:r>
              <a:rPr lang="en-US" sz="1800" dirty="0" err="1">
                <a:latin typeface="Courier New" pitchFamily="49" charset="0"/>
              </a:rPr>
              <a:t>mkReg</a:t>
            </a:r>
            <a:r>
              <a:rPr lang="en-US" sz="1800" dirty="0">
                <a:latin typeface="Courier New" pitchFamily="49" charset="0"/>
              </a:rPr>
              <a:t>(False);</a:t>
            </a:r>
          </a:p>
          <a:p>
            <a:pPr marL="342900" indent="-342900">
              <a:lnSpc>
                <a:spcPct val="95000"/>
              </a:lnSpc>
              <a:spcBef>
                <a:spcPct val="5000"/>
              </a:spcBef>
              <a:buClr>
                <a:schemeClr val="hlink"/>
              </a:buClr>
              <a:buSzPct val="110000"/>
              <a:buFont typeface="Wingdings" pitchFamily="-96" charset="2"/>
              <a:buNone/>
            </a:pPr>
            <a:r>
              <a:rPr lang="en-US" sz="1800" b="1" dirty="0">
                <a:latin typeface="Courier New" pitchFamily="49" charset="0"/>
              </a:rPr>
              <a:t>  method Action </a:t>
            </a:r>
            <a:r>
              <a:rPr lang="en-US" sz="1800" dirty="0" err="1">
                <a:latin typeface="Courier New" pitchFamily="49" charset="0"/>
              </a:rPr>
              <a:t>enq</a:t>
            </a:r>
            <a:r>
              <a:rPr lang="en-US" sz="1800" dirty="0">
                <a:latin typeface="Courier New" pitchFamily="49" charset="0"/>
              </a:rPr>
              <a:t>(t x) </a:t>
            </a:r>
            <a:r>
              <a:rPr lang="en-US" sz="1800" b="1" dirty="0">
                <a:solidFill>
                  <a:srgbClr val="00B050"/>
                </a:solidFill>
                <a:latin typeface="Courier New" pitchFamily="49" charset="0"/>
              </a:rPr>
              <a:t>if</a:t>
            </a:r>
            <a:r>
              <a:rPr lang="en-US" sz="1800" dirty="0">
                <a:solidFill>
                  <a:srgbClr val="00B050"/>
                </a:solidFill>
                <a:latin typeface="Courier New" pitchFamily="49" charset="0"/>
              </a:rPr>
              <a:t> !</a:t>
            </a:r>
            <a:r>
              <a:rPr lang="en-US" sz="1800" dirty="0" err="1">
                <a:solidFill>
                  <a:srgbClr val="00B050"/>
                </a:solidFill>
                <a:latin typeface="Courier New" pitchFamily="49" charset="0"/>
              </a:rPr>
              <a:t>vb</a:t>
            </a:r>
            <a:r>
              <a:rPr lang="en-US" sz="1800" dirty="0">
                <a:solidFill>
                  <a:srgbClr val="00B050"/>
                </a:solidFill>
                <a:latin typeface="Courier New" pitchFamily="49" charset="0"/>
              </a:rPr>
              <a:t>;</a:t>
            </a:r>
          </a:p>
          <a:p>
            <a:pPr marL="342900" indent="-342900">
              <a:spcBef>
                <a:spcPct val="5000"/>
              </a:spcBef>
              <a:buClr>
                <a:schemeClr val="hlink"/>
              </a:buClr>
              <a:buSzPct val="110000"/>
              <a:buFont typeface="Wingdings" pitchFamily="-96" charset="2"/>
              <a:buNone/>
            </a:pPr>
            <a:r>
              <a:rPr lang="en-US" sz="1800" dirty="0">
                <a:latin typeface="Courier New" pitchFamily="49" charset="0"/>
              </a:rPr>
              <a:t>    </a:t>
            </a:r>
            <a:r>
              <a:rPr lang="en-US" sz="1800" b="1" dirty="0">
                <a:latin typeface="Courier New" pitchFamily="49" charset="0"/>
              </a:rPr>
              <a:t>if</a:t>
            </a:r>
            <a:r>
              <a:rPr lang="en-US" sz="1800" dirty="0">
                <a:latin typeface="Courier New" pitchFamily="49" charset="0"/>
              </a:rPr>
              <a:t> (</a:t>
            </a:r>
            <a:r>
              <a:rPr lang="en-US" sz="1800" dirty="0" err="1">
                <a:latin typeface="Courier New" pitchFamily="49" charset="0"/>
              </a:rPr>
              <a:t>va</a:t>
            </a:r>
            <a:r>
              <a:rPr lang="en-US" sz="1800" dirty="0">
                <a:latin typeface="Courier New" pitchFamily="49" charset="0"/>
              </a:rPr>
              <a:t>) </a:t>
            </a:r>
            <a:r>
              <a:rPr lang="en-US" sz="1800" b="1" dirty="0">
                <a:latin typeface="Courier New" pitchFamily="49" charset="0"/>
              </a:rPr>
              <a:t>begin </a:t>
            </a:r>
            <a:r>
              <a:rPr lang="en-US" sz="1800" dirty="0" err="1">
                <a:latin typeface="Courier New" pitchFamily="49" charset="0"/>
              </a:rPr>
              <a:t>db</a:t>
            </a:r>
            <a:r>
              <a:rPr lang="en-US" sz="1800" dirty="0">
                <a:latin typeface="Courier New" pitchFamily="49" charset="0"/>
              </a:rPr>
              <a:t> &lt;= x; </a:t>
            </a:r>
            <a:r>
              <a:rPr lang="en-US" sz="1800" dirty="0" err="1">
                <a:latin typeface="Courier New" pitchFamily="49" charset="0"/>
              </a:rPr>
              <a:t>vb</a:t>
            </a:r>
            <a:r>
              <a:rPr lang="en-US" sz="1800" dirty="0">
                <a:latin typeface="Courier New" pitchFamily="49" charset="0"/>
              </a:rPr>
              <a:t> &lt;= True; </a:t>
            </a:r>
            <a:r>
              <a:rPr lang="en-US" sz="1800" b="1" dirty="0">
                <a:latin typeface="Courier New" pitchFamily="49" charset="0"/>
              </a:rPr>
              <a:t>end</a:t>
            </a:r>
          </a:p>
          <a:p>
            <a:pPr marL="342900" indent="-342900">
              <a:spcBef>
                <a:spcPct val="5000"/>
              </a:spcBef>
              <a:buClr>
                <a:schemeClr val="hlink"/>
              </a:buClr>
              <a:buSzPct val="110000"/>
              <a:buFont typeface="Wingdings" pitchFamily="-96" charset="2"/>
              <a:buNone/>
            </a:pPr>
            <a:r>
              <a:rPr lang="en-US" sz="1800" dirty="0">
                <a:latin typeface="Courier New" pitchFamily="49" charset="0"/>
              </a:rPr>
              <a:t>       </a:t>
            </a:r>
            <a:r>
              <a:rPr lang="en-US" sz="1800" b="1" dirty="0">
                <a:latin typeface="Courier New" pitchFamily="49" charset="0"/>
              </a:rPr>
              <a:t>else begin </a:t>
            </a:r>
            <a:r>
              <a:rPr lang="en-US" sz="1800" dirty="0">
                <a:latin typeface="Courier New" pitchFamily="49" charset="0"/>
              </a:rPr>
              <a:t>da &lt;= x; </a:t>
            </a:r>
            <a:r>
              <a:rPr lang="en-US" sz="1800" dirty="0" err="1">
                <a:latin typeface="Courier New" pitchFamily="49" charset="0"/>
              </a:rPr>
              <a:t>va</a:t>
            </a:r>
            <a:r>
              <a:rPr lang="en-US" sz="1800" dirty="0">
                <a:latin typeface="Courier New" pitchFamily="49" charset="0"/>
              </a:rPr>
              <a:t> &lt;= True; </a:t>
            </a:r>
            <a:r>
              <a:rPr lang="en-US" sz="1800" b="1" dirty="0">
                <a:latin typeface="Courier New" pitchFamily="49" charset="0"/>
              </a:rPr>
              <a:t>end</a:t>
            </a:r>
          </a:p>
          <a:p>
            <a:pPr marL="342900" indent="-342900">
              <a:spcBef>
                <a:spcPct val="5000"/>
              </a:spcBef>
              <a:buClr>
                <a:schemeClr val="hlink"/>
              </a:buClr>
              <a:buSzPct val="110000"/>
              <a:buFont typeface="Wingdings" pitchFamily="-96" charset="2"/>
              <a:buNone/>
            </a:pPr>
            <a:r>
              <a:rPr lang="en-US" sz="1800" dirty="0">
                <a:latin typeface="Courier New" pitchFamily="49" charset="0"/>
              </a:rPr>
              <a:t>  </a:t>
            </a:r>
            <a:r>
              <a:rPr lang="en-US" sz="1800" b="1" dirty="0" err="1">
                <a:latin typeface="Courier New" pitchFamily="49" charset="0"/>
              </a:rPr>
              <a:t>endmethod</a:t>
            </a:r>
            <a:endParaRPr lang="en-US" sz="1800" b="1" dirty="0">
              <a:latin typeface="Courier New" pitchFamily="49" charset="0"/>
            </a:endParaRPr>
          </a:p>
          <a:p>
            <a:pPr marL="342900" indent="-342900">
              <a:spcBef>
                <a:spcPct val="5000"/>
              </a:spcBef>
              <a:buClr>
                <a:schemeClr val="hlink"/>
              </a:buClr>
              <a:buSzPct val="110000"/>
              <a:buFont typeface="Wingdings" pitchFamily="-96" charset="2"/>
              <a:buNone/>
            </a:pPr>
            <a:r>
              <a:rPr lang="en-US" sz="1800" b="1" dirty="0">
                <a:latin typeface="Courier New" pitchFamily="49" charset="0"/>
              </a:rPr>
              <a:t>  method Action </a:t>
            </a:r>
            <a:r>
              <a:rPr lang="en-US" sz="1800" dirty="0" err="1">
                <a:latin typeface="Courier New" pitchFamily="49" charset="0"/>
              </a:rPr>
              <a:t>deq</a:t>
            </a:r>
            <a:r>
              <a:rPr lang="en-US" sz="1800" dirty="0">
                <a:latin typeface="Courier New" pitchFamily="49" charset="0"/>
              </a:rPr>
              <a:t> </a:t>
            </a:r>
            <a:r>
              <a:rPr lang="en-US" sz="1800" b="1" dirty="0">
                <a:solidFill>
                  <a:srgbClr val="00B050"/>
                </a:solidFill>
                <a:latin typeface="Courier New" pitchFamily="49" charset="0"/>
              </a:rPr>
              <a:t>if</a:t>
            </a:r>
            <a:r>
              <a:rPr lang="en-US" sz="1800" dirty="0">
                <a:solidFill>
                  <a:srgbClr val="00B050"/>
                </a:solidFill>
                <a:latin typeface="Courier New" pitchFamily="49" charset="0"/>
              </a:rPr>
              <a:t> </a:t>
            </a:r>
            <a:r>
              <a:rPr lang="en-US" sz="1800" dirty="0" err="1">
                <a:solidFill>
                  <a:srgbClr val="00B050"/>
                </a:solidFill>
                <a:latin typeface="Courier New" pitchFamily="49" charset="0"/>
              </a:rPr>
              <a:t>va</a:t>
            </a:r>
            <a:r>
              <a:rPr lang="en-US" sz="1800" dirty="0">
                <a:solidFill>
                  <a:srgbClr val="00B050"/>
                </a:solidFill>
                <a:latin typeface="Courier New" pitchFamily="49" charset="0"/>
              </a:rPr>
              <a:t>;</a:t>
            </a:r>
          </a:p>
          <a:p>
            <a:pPr marL="342900" indent="-342900">
              <a:spcBef>
                <a:spcPct val="5000"/>
              </a:spcBef>
              <a:buClr>
                <a:schemeClr val="hlink"/>
              </a:buClr>
              <a:buSzPct val="110000"/>
              <a:buFont typeface="Wingdings" pitchFamily="-96" charset="2"/>
              <a:buNone/>
            </a:pPr>
            <a:r>
              <a:rPr lang="en-US" sz="1800" dirty="0">
                <a:latin typeface="Courier New" pitchFamily="49" charset="0"/>
              </a:rPr>
              <a:t>    </a:t>
            </a:r>
            <a:r>
              <a:rPr lang="en-US" sz="1800" b="1" dirty="0">
                <a:latin typeface="Courier New" pitchFamily="49" charset="0"/>
              </a:rPr>
              <a:t>if</a:t>
            </a:r>
            <a:r>
              <a:rPr lang="en-US" sz="1800" dirty="0">
                <a:latin typeface="Courier New" pitchFamily="49" charset="0"/>
              </a:rPr>
              <a:t> (</a:t>
            </a:r>
            <a:r>
              <a:rPr lang="en-US" sz="1800" dirty="0" err="1">
                <a:latin typeface="Courier New" pitchFamily="49" charset="0"/>
              </a:rPr>
              <a:t>vb</a:t>
            </a:r>
            <a:r>
              <a:rPr lang="en-US" sz="1800" dirty="0">
                <a:latin typeface="Courier New" pitchFamily="49" charset="0"/>
              </a:rPr>
              <a:t>) </a:t>
            </a:r>
            <a:r>
              <a:rPr lang="en-US" sz="1800" b="1" dirty="0">
                <a:latin typeface="Courier New" pitchFamily="49" charset="0"/>
              </a:rPr>
              <a:t>begin </a:t>
            </a:r>
            <a:r>
              <a:rPr lang="en-US" sz="1800" dirty="0">
                <a:latin typeface="Courier New" pitchFamily="49" charset="0"/>
              </a:rPr>
              <a:t>da &lt;= </a:t>
            </a:r>
            <a:r>
              <a:rPr lang="en-US" sz="1800" dirty="0" err="1">
                <a:latin typeface="Courier New" pitchFamily="49" charset="0"/>
              </a:rPr>
              <a:t>db</a:t>
            </a:r>
            <a:r>
              <a:rPr lang="en-US" sz="1800" dirty="0">
                <a:latin typeface="Courier New" pitchFamily="49" charset="0"/>
              </a:rPr>
              <a:t>; </a:t>
            </a:r>
            <a:r>
              <a:rPr lang="en-US" sz="1800" dirty="0" err="1">
                <a:latin typeface="Courier New" pitchFamily="49" charset="0"/>
              </a:rPr>
              <a:t>vb</a:t>
            </a:r>
            <a:r>
              <a:rPr lang="en-US" sz="1800" dirty="0">
                <a:latin typeface="Courier New" pitchFamily="49" charset="0"/>
              </a:rPr>
              <a:t> &lt;= False; </a:t>
            </a:r>
            <a:r>
              <a:rPr lang="en-US" sz="1800" b="1" dirty="0">
                <a:latin typeface="Courier New" pitchFamily="49" charset="0"/>
              </a:rPr>
              <a:t>end</a:t>
            </a:r>
          </a:p>
          <a:p>
            <a:pPr marL="342900" indent="-342900">
              <a:spcBef>
                <a:spcPct val="5000"/>
              </a:spcBef>
              <a:buClr>
                <a:schemeClr val="hlink"/>
              </a:buClr>
              <a:buSzPct val="110000"/>
              <a:buFont typeface="Wingdings" pitchFamily="-96" charset="2"/>
              <a:buNone/>
            </a:pPr>
            <a:r>
              <a:rPr lang="en-US" sz="1800" dirty="0">
                <a:latin typeface="Courier New" pitchFamily="49" charset="0"/>
              </a:rPr>
              <a:t>       </a:t>
            </a:r>
            <a:r>
              <a:rPr lang="en-US" sz="1800" b="1" dirty="0">
                <a:latin typeface="Courier New" pitchFamily="49" charset="0"/>
              </a:rPr>
              <a:t>else begin </a:t>
            </a:r>
            <a:r>
              <a:rPr lang="en-US" sz="1800" dirty="0" err="1">
                <a:latin typeface="Courier New" pitchFamily="49" charset="0"/>
              </a:rPr>
              <a:t>va</a:t>
            </a:r>
            <a:r>
              <a:rPr lang="en-US" sz="1800" dirty="0">
                <a:latin typeface="Courier New" pitchFamily="49" charset="0"/>
              </a:rPr>
              <a:t> &lt;= False; </a:t>
            </a:r>
            <a:r>
              <a:rPr lang="en-US" sz="1800" b="1" dirty="0">
                <a:latin typeface="Courier New" pitchFamily="49" charset="0"/>
              </a:rPr>
              <a:t>end</a:t>
            </a:r>
          </a:p>
          <a:p>
            <a:pPr marL="342900" indent="-342900">
              <a:spcBef>
                <a:spcPct val="5000"/>
              </a:spcBef>
              <a:buClr>
                <a:schemeClr val="hlink"/>
              </a:buClr>
              <a:buSzPct val="110000"/>
              <a:buFont typeface="Wingdings" pitchFamily="-96" charset="2"/>
              <a:buNone/>
            </a:pPr>
            <a:r>
              <a:rPr lang="en-US" sz="1800" dirty="0">
                <a:latin typeface="Courier New" pitchFamily="49" charset="0"/>
              </a:rPr>
              <a:t>  </a:t>
            </a:r>
            <a:r>
              <a:rPr lang="en-US" sz="1800" b="1" dirty="0" err="1">
                <a:latin typeface="Courier New" pitchFamily="49" charset="0"/>
              </a:rPr>
              <a:t>endmethod</a:t>
            </a:r>
            <a:endParaRPr lang="en-US" sz="1800" b="1" dirty="0">
              <a:latin typeface="Courier New" pitchFamily="49" charset="0"/>
            </a:endParaRPr>
          </a:p>
          <a:p>
            <a:pPr marL="342900" indent="-342900">
              <a:spcBef>
                <a:spcPct val="5000"/>
              </a:spcBef>
              <a:buClr>
                <a:schemeClr val="hlink"/>
              </a:buClr>
              <a:buSzPct val="110000"/>
              <a:buFont typeface="Wingdings" pitchFamily="-96" charset="2"/>
              <a:buNone/>
            </a:pPr>
            <a:r>
              <a:rPr lang="en-US" sz="1800" b="1" dirty="0">
                <a:latin typeface="Courier New" pitchFamily="49" charset="0"/>
              </a:rPr>
              <a:t>  method </a:t>
            </a:r>
            <a:r>
              <a:rPr lang="en-US" sz="1800" dirty="0">
                <a:latin typeface="Courier New" pitchFamily="49" charset="0"/>
              </a:rPr>
              <a:t>t first </a:t>
            </a:r>
            <a:r>
              <a:rPr lang="en-US" sz="1800" b="1" dirty="0">
                <a:solidFill>
                  <a:srgbClr val="00B050"/>
                </a:solidFill>
                <a:latin typeface="Courier New" pitchFamily="49" charset="0"/>
              </a:rPr>
              <a:t>if</a:t>
            </a:r>
            <a:r>
              <a:rPr lang="en-US" sz="1800" dirty="0">
                <a:solidFill>
                  <a:srgbClr val="00B050"/>
                </a:solidFill>
                <a:latin typeface="Courier New" pitchFamily="49" charset="0"/>
              </a:rPr>
              <a:t> </a:t>
            </a:r>
            <a:r>
              <a:rPr lang="en-US" sz="1800" dirty="0" err="1">
                <a:solidFill>
                  <a:srgbClr val="00B050"/>
                </a:solidFill>
                <a:latin typeface="Courier New" pitchFamily="49" charset="0"/>
              </a:rPr>
              <a:t>va</a:t>
            </a:r>
            <a:r>
              <a:rPr lang="en-US" sz="1800" dirty="0">
                <a:solidFill>
                  <a:srgbClr val="00B050"/>
                </a:solidFill>
                <a:latin typeface="Courier New" pitchFamily="49" charset="0"/>
              </a:rPr>
              <a:t>; </a:t>
            </a:r>
            <a:r>
              <a:rPr lang="en-US" sz="1800" b="1" dirty="0">
                <a:latin typeface="Courier New" pitchFamily="49" charset="0"/>
              </a:rPr>
              <a:t>return</a:t>
            </a:r>
            <a:r>
              <a:rPr lang="en-US" sz="1800" dirty="0">
                <a:latin typeface="Courier New" pitchFamily="49" charset="0"/>
              </a:rPr>
              <a:t> da; </a:t>
            </a:r>
          </a:p>
          <a:p>
            <a:pPr marL="342900" indent="-342900">
              <a:spcBef>
                <a:spcPct val="5000"/>
              </a:spcBef>
              <a:buClr>
                <a:schemeClr val="hlink"/>
              </a:buClr>
              <a:buSzPct val="110000"/>
              <a:buFont typeface="Wingdings" pitchFamily="-96" charset="2"/>
              <a:buNone/>
            </a:pPr>
            <a:r>
              <a:rPr lang="en-US" sz="1800" b="1" dirty="0">
                <a:latin typeface="Courier New" pitchFamily="49" charset="0"/>
              </a:rPr>
              <a:t>  </a:t>
            </a:r>
            <a:r>
              <a:rPr lang="en-US" sz="1800" b="1" dirty="0" err="1">
                <a:latin typeface="Courier New" pitchFamily="49" charset="0"/>
              </a:rPr>
              <a:t>endmethod</a:t>
            </a:r>
            <a:endParaRPr lang="en-US" sz="1800" b="1" dirty="0">
              <a:latin typeface="Courier New" pitchFamily="49" charset="0"/>
            </a:endParaRPr>
          </a:p>
          <a:p>
            <a:pPr marL="342900" indent="-342900">
              <a:spcBef>
                <a:spcPct val="5000"/>
              </a:spcBef>
              <a:buClr>
                <a:schemeClr val="hlink"/>
              </a:buClr>
              <a:buSzPct val="110000"/>
              <a:buFont typeface="Wingdings" pitchFamily="-96" charset="2"/>
              <a:buNone/>
            </a:pPr>
            <a:r>
              <a:rPr lang="en-US" sz="1800" b="1" dirty="0" err="1">
                <a:latin typeface="Courier New" pitchFamily="49" charset="0"/>
              </a:rPr>
              <a:t>endmodule</a:t>
            </a:r>
            <a:r>
              <a:rPr lang="en-US" sz="1800" b="1" dirty="0">
                <a:latin typeface="Courier New" pitchFamily="49" charset="0"/>
              </a:rPr>
              <a:t> </a:t>
            </a:r>
            <a:endParaRPr lang="en-US" sz="1800" b="1" i="1" dirty="0">
              <a:latin typeface="Courier New" pitchFamily="49" charset="0"/>
            </a:endParaRPr>
          </a:p>
        </p:txBody>
      </p:sp>
      <p:sp>
        <p:nvSpPr>
          <p:cNvPr id="22531" name="Rectangle 3"/>
          <p:cNvSpPr>
            <a:spLocks noGrp="1" noChangeArrowheads="1"/>
          </p:cNvSpPr>
          <p:nvPr>
            <p:ph type="title"/>
          </p:nvPr>
        </p:nvSpPr>
        <p:spPr/>
        <p:txBody>
          <a:bodyPr/>
          <a:lstStyle/>
          <a:p>
            <a:r>
              <a:rPr lang="en-US" dirty="0"/>
              <a:t>Two-Element FIFO</a:t>
            </a:r>
            <a:br>
              <a:rPr lang="en-US" dirty="0"/>
            </a:br>
            <a:r>
              <a:rPr lang="en-US" sz="2400" i="1" dirty="0"/>
              <a:t>BSV code</a:t>
            </a:r>
            <a:endParaRPr lang="en-US" dirty="0"/>
          </a:p>
        </p:txBody>
      </p:sp>
      <p:sp>
        <p:nvSpPr>
          <p:cNvPr id="10" name="Text Box 4"/>
          <p:cNvSpPr txBox="1">
            <a:spLocks noChangeArrowheads="1"/>
          </p:cNvSpPr>
          <p:nvPr/>
        </p:nvSpPr>
        <p:spPr bwMode="auto">
          <a:xfrm>
            <a:off x="5649913" y="1953597"/>
            <a:ext cx="3327400" cy="1016000"/>
          </a:xfrm>
          <a:prstGeom prst="rect">
            <a:avLst/>
          </a:prstGeom>
          <a:noFill/>
          <a:ln w="9525">
            <a:solidFill>
              <a:srgbClr val="FF0000"/>
            </a:solidFill>
            <a:miter lim="800000"/>
            <a:headEnd/>
            <a:tailEnd/>
          </a:ln>
        </p:spPr>
        <p:txBody>
          <a:bodyPr>
            <a:spAutoFit/>
          </a:bodyPr>
          <a:lstStyle/>
          <a:p>
            <a:pPr>
              <a:buFont typeface="Wingdings" pitchFamily="-96" charset="2"/>
              <a:buNone/>
            </a:pPr>
            <a:r>
              <a:rPr lang="en-US" dirty="0"/>
              <a:t>Assume, if there is only one element in the FIFO it resides in da</a:t>
            </a:r>
          </a:p>
        </p:txBody>
      </p:sp>
      <p:sp>
        <p:nvSpPr>
          <p:cNvPr id="3" name="TextBox 2"/>
          <p:cNvSpPr txBox="1"/>
          <p:nvPr/>
        </p:nvSpPr>
        <p:spPr>
          <a:xfrm>
            <a:off x="6944519" y="3414513"/>
            <a:ext cx="1878012" cy="1323439"/>
          </a:xfrm>
          <a:prstGeom prst="rect">
            <a:avLst/>
          </a:prstGeom>
          <a:noFill/>
        </p:spPr>
        <p:txBody>
          <a:bodyPr wrap="square" rtlCol="0">
            <a:spAutoFit/>
          </a:bodyPr>
          <a:lstStyle/>
          <a:p>
            <a:r>
              <a:rPr lang="en-US" dirty="0">
                <a:solidFill>
                  <a:srgbClr val="FF0000"/>
                </a:solidFill>
                <a:latin typeface="Comic Sans MS" panose="030F0702030302020204" pitchFamily="66" charset="0"/>
              </a:rPr>
              <a:t>Can both </a:t>
            </a:r>
            <a:r>
              <a:rPr lang="en-US" dirty="0" err="1">
                <a:solidFill>
                  <a:srgbClr val="FF0000"/>
                </a:solidFill>
                <a:latin typeface="Comic Sans MS" panose="030F0702030302020204" pitchFamily="66" charset="0"/>
              </a:rPr>
              <a:t>enq</a:t>
            </a:r>
            <a:r>
              <a:rPr lang="en-US" dirty="0">
                <a:solidFill>
                  <a:srgbClr val="FF0000"/>
                </a:solidFill>
                <a:latin typeface="Comic Sans MS" panose="030F0702030302020204" pitchFamily="66" charset="0"/>
              </a:rPr>
              <a:t> and </a:t>
            </a:r>
            <a:r>
              <a:rPr lang="en-US" dirty="0" err="1">
                <a:solidFill>
                  <a:srgbClr val="FF0000"/>
                </a:solidFill>
                <a:latin typeface="Comic Sans MS" panose="030F0702030302020204" pitchFamily="66" charset="0"/>
              </a:rPr>
              <a:t>deq</a:t>
            </a:r>
            <a:r>
              <a:rPr lang="en-US" dirty="0">
                <a:solidFill>
                  <a:srgbClr val="FF0000"/>
                </a:solidFill>
                <a:latin typeface="Comic Sans MS" panose="030F0702030302020204" pitchFamily="66" charset="0"/>
              </a:rPr>
              <a:t> be ready at the same time?</a:t>
            </a:r>
          </a:p>
        </p:txBody>
      </p:sp>
      <p:sp>
        <p:nvSpPr>
          <p:cNvPr id="20" name="TextBox 19"/>
          <p:cNvSpPr txBox="1"/>
          <p:nvPr/>
        </p:nvSpPr>
        <p:spPr>
          <a:xfrm>
            <a:off x="7856343" y="4695805"/>
            <a:ext cx="805242" cy="400110"/>
          </a:xfrm>
          <a:prstGeom prst="rect">
            <a:avLst/>
          </a:prstGeom>
          <a:noFill/>
        </p:spPr>
        <p:txBody>
          <a:bodyPr wrap="square" rtlCol="0">
            <a:spAutoFit/>
          </a:bodyPr>
          <a:lstStyle/>
          <a:p>
            <a:r>
              <a:rPr lang="en-US" dirty="0">
                <a:solidFill>
                  <a:srgbClr val="FF0000"/>
                </a:solidFill>
                <a:latin typeface="Comic Sans MS" panose="030F0702030302020204" pitchFamily="66" charset="0"/>
              </a:rPr>
              <a:t>yes</a:t>
            </a:r>
          </a:p>
        </p:txBody>
      </p:sp>
      <p:grpSp>
        <p:nvGrpSpPr>
          <p:cNvPr id="23" name="Group 22"/>
          <p:cNvGrpSpPr/>
          <p:nvPr/>
        </p:nvGrpSpPr>
        <p:grpSpPr>
          <a:xfrm>
            <a:off x="6761419" y="595953"/>
            <a:ext cx="1755775" cy="1389599"/>
            <a:chOff x="3195330" y="1379799"/>
            <a:chExt cx="1755775" cy="1389599"/>
          </a:xfrm>
        </p:grpSpPr>
        <p:sp>
          <p:nvSpPr>
            <p:cNvPr id="24" name="Rectangle 34"/>
            <p:cNvSpPr>
              <a:spLocks noChangeArrowheads="1"/>
            </p:cNvSpPr>
            <p:nvPr/>
          </p:nvSpPr>
          <p:spPr bwMode="auto">
            <a:xfrm>
              <a:off x="3836680" y="1964475"/>
              <a:ext cx="201612" cy="415925"/>
            </a:xfrm>
            <a:prstGeom prst="rect">
              <a:avLst/>
            </a:prstGeom>
            <a:solidFill>
              <a:schemeClr val="accent1"/>
            </a:solidFill>
            <a:ln w="9525" algn="ctr">
              <a:solidFill>
                <a:srgbClr val="FF0000"/>
              </a:solidFill>
              <a:round/>
              <a:headEnd/>
              <a:tailEnd/>
            </a:ln>
          </p:spPr>
          <p:txBody>
            <a:bodyPr/>
            <a:lstStyle/>
            <a:p>
              <a:pPr>
                <a:lnSpc>
                  <a:spcPct val="90000"/>
                </a:lnSpc>
                <a:spcBef>
                  <a:spcPct val="25000"/>
                </a:spcBef>
                <a:buClr>
                  <a:schemeClr val="bg1"/>
                </a:buClr>
                <a:buSzPct val="100000"/>
                <a:buFont typeface="Wingdings" pitchFamily="-96" charset="2"/>
                <a:buChar char="•"/>
              </a:pPr>
              <a:endParaRPr lang="en-US" dirty="0"/>
            </a:p>
          </p:txBody>
        </p:sp>
        <p:sp>
          <p:nvSpPr>
            <p:cNvPr id="25" name="Rectangle 35"/>
            <p:cNvSpPr>
              <a:spLocks noChangeArrowheads="1"/>
            </p:cNvSpPr>
            <p:nvPr/>
          </p:nvSpPr>
          <p:spPr bwMode="auto">
            <a:xfrm>
              <a:off x="4131955" y="1964475"/>
              <a:ext cx="201612" cy="415925"/>
            </a:xfrm>
            <a:prstGeom prst="rect">
              <a:avLst/>
            </a:prstGeom>
            <a:solidFill>
              <a:schemeClr val="accent1"/>
            </a:solidFill>
            <a:ln w="9525" algn="ctr">
              <a:solidFill>
                <a:srgbClr val="FF0000"/>
              </a:solidFill>
              <a:round/>
              <a:headEnd/>
              <a:tailEnd/>
            </a:ln>
          </p:spPr>
          <p:txBody>
            <a:bodyPr/>
            <a:lstStyle/>
            <a:p>
              <a:pPr>
                <a:lnSpc>
                  <a:spcPct val="90000"/>
                </a:lnSpc>
                <a:spcBef>
                  <a:spcPct val="25000"/>
                </a:spcBef>
                <a:buClr>
                  <a:schemeClr val="bg1"/>
                </a:buClr>
                <a:buSzPct val="100000"/>
                <a:buFont typeface="Wingdings" pitchFamily="-96" charset="2"/>
                <a:buChar char="•"/>
              </a:pPr>
              <a:endParaRPr lang="en-US"/>
            </a:p>
          </p:txBody>
        </p:sp>
        <p:sp>
          <p:nvSpPr>
            <p:cNvPr id="26" name="TextBox 36"/>
            <p:cNvSpPr txBox="1">
              <a:spLocks noChangeArrowheads="1"/>
            </p:cNvSpPr>
            <p:nvPr/>
          </p:nvSpPr>
          <p:spPr bwMode="auto">
            <a:xfrm>
              <a:off x="3706505" y="2369288"/>
              <a:ext cx="909223" cy="400110"/>
            </a:xfrm>
            <a:prstGeom prst="rect">
              <a:avLst/>
            </a:prstGeom>
            <a:noFill/>
            <a:ln w="9525">
              <a:noFill/>
              <a:miter lim="800000"/>
              <a:headEnd/>
              <a:tailEnd/>
            </a:ln>
          </p:spPr>
          <p:txBody>
            <a:bodyPr wrap="none">
              <a:spAutoFit/>
            </a:bodyPr>
            <a:lstStyle/>
            <a:p>
              <a:r>
                <a:rPr lang="en-US" dirty="0" err="1"/>
                <a:t>db</a:t>
              </a:r>
              <a:r>
                <a:rPr lang="en-US" dirty="0"/>
                <a:t> da</a:t>
              </a:r>
            </a:p>
          </p:txBody>
        </p:sp>
        <p:cxnSp>
          <p:nvCxnSpPr>
            <p:cNvPr id="27" name="Straight Arrow Connector 38"/>
            <p:cNvCxnSpPr>
              <a:cxnSpLocks noChangeShapeType="1"/>
            </p:cNvCxnSpPr>
            <p:nvPr/>
          </p:nvCxnSpPr>
          <p:spPr bwMode="auto">
            <a:xfrm>
              <a:off x="3195330" y="2224825"/>
              <a:ext cx="403225" cy="1588"/>
            </a:xfrm>
            <a:prstGeom prst="straightConnector1">
              <a:avLst/>
            </a:prstGeom>
            <a:noFill/>
            <a:ln w="28575" algn="ctr">
              <a:solidFill>
                <a:srgbClr val="FF0000"/>
              </a:solidFill>
              <a:round/>
              <a:headEnd type="none" w="med" len="med"/>
              <a:tailEnd type="triangle" w="med" len="med"/>
            </a:ln>
          </p:spPr>
        </p:cxnSp>
        <p:cxnSp>
          <p:nvCxnSpPr>
            <p:cNvPr id="28" name="Straight Arrow Connector 39"/>
            <p:cNvCxnSpPr>
              <a:cxnSpLocks noChangeShapeType="1"/>
            </p:cNvCxnSpPr>
            <p:nvPr/>
          </p:nvCxnSpPr>
          <p:spPr bwMode="auto">
            <a:xfrm>
              <a:off x="4547880" y="2224825"/>
              <a:ext cx="403225" cy="1588"/>
            </a:xfrm>
            <a:prstGeom prst="straightConnector1">
              <a:avLst/>
            </a:prstGeom>
            <a:noFill/>
            <a:ln w="28575" algn="ctr">
              <a:solidFill>
                <a:srgbClr val="FF0000"/>
              </a:solidFill>
              <a:round/>
              <a:headEnd type="none" w="med" len="med"/>
              <a:tailEnd type="triangle" w="med" len="med"/>
            </a:ln>
          </p:spPr>
        </p:cxnSp>
        <p:sp>
          <p:nvSpPr>
            <p:cNvPr id="29" name="Rectangle 28"/>
            <p:cNvSpPr/>
            <p:nvPr/>
          </p:nvSpPr>
          <p:spPr bwMode="auto">
            <a:xfrm>
              <a:off x="3836680" y="1742514"/>
              <a:ext cx="201612" cy="132736"/>
            </a:xfrm>
            <a:prstGeom prst="rect">
              <a:avLst/>
            </a:prstGeom>
            <a:solidFill>
              <a:schemeClr val="accent1"/>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Verdana" pitchFamily="34" charset="0"/>
              </a:endParaRPr>
            </a:p>
          </p:txBody>
        </p:sp>
        <p:sp>
          <p:nvSpPr>
            <p:cNvPr id="30" name="Rectangle 29"/>
            <p:cNvSpPr/>
            <p:nvPr/>
          </p:nvSpPr>
          <p:spPr bwMode="auto">
            <a:xfrm>
              <a:off x="4129189" y="1742514"/>
              <a:ext cx="201612" cy="132736"/>
            </a:xfrm>
            <a:prstGeom prst="rect">
              <a:avLst/>
            </a:prstGeom>
            <a:solidFill>
              <a:schemeClr val="accent1"/>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Verdana" pitchFamily="34" charset="0"/>
              </a:endParaRPr>
            </a:p>
          </p:txBody>
        </p:sp>
        <p:sp>
          <p:nvSpPr>
            <p:cNvPr id="31" name="TextBox 36"/>
            <p:cNvSpPr txBox="1">
              <a:spLocks noChangeArrowheads="1"/>
            </p:cNvSpPr>
            <p:nvPr/>
          </p:nvSpPr>
          <p:spPr bwMode="auto">
            <a:xfrm>
              <a:off x="3650066" y="1379799"/>
              <a:ext cx="909223" cy="400110"/>
            </a:xfrm>
            <a:prstGeom prst="rect">
              <a:avLst/>
            </a:prstGeom>
            <a:noFill/>
            <a:ln w="9525">
              <a:noFill/>
              <a:miter lim="800000"/>
              <a:headEnd/>
              <a:tailEnd/>
            </a:ln>
          </p:spPr>
          <p:txBody>
            <a:bodyPr wrap="none">
              <a:spAutoFit/>
            </a:bodyPr>
            <a:lstStyle/>
            <a:p>
              <a:r>
                <a:rPr lang="en-US" dirty="0" err="1"/>
                <a:t>vb</a:t>
              </a:r>
              <a:r>
                <a:rPr lang="en-US" dirty="0"/>
                <a:t> </a:t>
              </a:r>
              <a:r>
                <a:rPr lang="en-US" dirty="0" err="1"/>
                <a:t>va</a:t>
              </a:r>
              <a:endParaRPr lang="en-US" dirty="0"/>
            </a:p>
          </p:txBody>
        </p:sp>
      </p:grpSp>
      <p:sp>
        <p:nvSpPr>
          <p:cNvPr id="5" name="Footer Placeholder 4">
            <a:extLst>
              <a:ext uri="{FF2B5EF4-FFF2-40B4-BE49-F238E27FC236}">
                <a16:creationId xmlns:a16="http://schemas.microsoft.com/office/drawing/2014/main" id="{791BE5FF-DB37-4860-4C03-D6F422245110}"/>
              </a:ext>
            </a:extLst>
          </p:cNvPr>
          <p:cNvSpPr>
            <a:spLocks noGrp="1"/>
          </p:cNvSpPr>
          <p:nvPr>
            <p:ph type="ftr" sz="quarter" idx="12"/>
          </p:nvPr>
        </p:nvSpPr>
        <p:spPr/>
        <p:txBody>
          <a:bodyPr/>
          <a:lstStyle/>
          <a:p>
            <a:pPr>
              <a:defRPr/>
            </a:pPr>
            <a:r>
              <a:rPr lang="en-US"/>
              <a:t>6.1920</a:t>
            </a:r>
            <a:endParaRPr lang="en-US" dirty="0"/>
          </a:p>
        </p:txBody>
      </p:sp>
      <p:sp>
        <p:nvSpPr>
          <p:cNvPr id="2" name="Date Placeholder 1">
            <a:extLst>
              <a:ext uri="{FF2B5EF4-FFF2-40B4-BE49-F238E27FC236}">
                <a16:creationId xmlns:a16="http://schemas.microsoft.com/office/drawing/2014/main" id="{E634B3F3-8566-C75B-D89C-97B5BCA2259C}"/>
              </a:ext>
            </a:extLst>
          </p:cNvPr>
          <p:cNvSpPr>
            <a:spLocks noGrp="1"/>
          </p:cNvSpPr>
          <p:nvPr>
            <p:ph type="dt" sz="half" idx="10"/>
          </p:nvPr>
        </p:nvSpPr>
        <p:spPr/>
        <p:txBody>
          <a:bodyPr/>
          <a:lstStyle/>
          <a:p>
            <a:pPr>
              <a:defRPr/>
            </a:pPr>
            <a:r>
              <a:rPr lang="en-US"/>
              <a:t>February 13, 2024</a:t>
            </a:r>
            <a:endParaRPr lang="en-US" dirty="0"/>
          </a:p>
        </p:txBody>
      </p:sp>
      <p:sp>
        <p:nvSpPr>
          <p:cNvPr id="8" name="Slide Number Placeholder 7">
            <a:extLst>
              <a:ext uri="{FF2B5EF4-FFF2-40B4-BE49-F238E27FC236}">
                <a16:creationId xmlns:a16="http://schemas.microsoft.com/office/drawing/2014/main" id="{D7D22023-39B5-D08C-3B6F-A87C145DF373}"/>
              </a:ext>
            </a:extLst>
          </p:cNvPr>
          <p:cNvSpPr>
            <a:spLocks noGrp="1"/>
          </p:cNvSpPr>
          <p:nvPr>
            <p:ph type="sldNum" sz="quarter" idx="11"/>
          </p:nvPr>
        </p:nvSpPr>
        <p:spPr/>
        <p:txBody>
          <a:bodyPr/>
          <a:lstStyle/>
          <a:p>
            <a:pPr>
              <a:defRPr/>
            </a:pPr>
            <a:r>
              <a:rPr lang="en-US"/>
              <a:t>L03-</a:t>
            </a:r>
            <a:fld id="{4F9502F6-954B-46E9-AC05-33DEDF4CA0BF}" type="slidenum">
              <a:rPr lang="en-US" smtClean="0"/>
              <a:pPr>
                <a:defRPr/>
              </a:pPr>
              <a:t>25</a:t>
            </a:fld>
            <a:endParaRPr lang="en-US" dirty="0"/>
          </a:p>
        </p:txBody>
      </p:sp>
    </p:spTree>
    <p:extLst>
      <p:ext uri="{BB962C8B-B14F-4D97-AF65-F5344CB8AC3E}">
        <p14:creationId xmlns:p14="http://schemas.microsoft.com/office/powerpoint/2010/main" val="2850952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85506">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85506">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85506">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85506">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85506">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85506">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85506">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85506">
                                            <p:txEl>
                                              <p:pRg st="12" end="1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85506">
                                            <p:txEl>
                                              <p:pRg st="13" end="1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85506">
                                            <p:txEl>
                                              <p:pRg st="14" end="1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5506" name="Rectangle 2" descr="Rectangle: Click to edit Master text styles&#10;Second level&#10;Third level&#10;Fourth level&#10;Fifth level"/>
          <p:cNvSpPr>
            <a:spLocks noChangeArrowheads="1"/>
          </p:cNvSpPr>
          <p:nvPr/>
        </p:nvSpPr>
        <p:spPr bwMode="auto">
          <a:xfrm>
            <a:off x="609600" y="1519212"/>
            <a:ext cx="5841233" cy="2108708"/>
          </a:xfrm>
          <a:prstGeom prst="rect">
            <a:avLst/>
          </a:prstGeom>
          <a:noFill/>
          <a:ln w="9525">
            <a:solidFill>
              <a:srgbClr val="FF0000"/>
            </a:solidFill>
            <a:miter lim="800000"/>
            <a:headEnd/>
            <a:tailEnd/>
          </a:ln>
        </p:spPr>
        <p:txBody>
          <a:bodyPr/>
          <a:lstStyle/>
          <a:p>
            <a:pPr marL="342900" indent="-342900">
              <a:spcBef>
                <a:spcPct val="5000"/>
              </a:spcBef>
              <a:buClr>
                <a:schemeClr val="hlink"/>
              </a:buClr>
              <a:buSzPct val="110000"/>
              <a:buFont typeface="Wingdings" pitchFamily="-96" charset="2"/>
              <a:buNone/>
            </a:pPr>
            <a:r>
              <a:rPr lang="en-US" sz="1600" b="1" dirty="0">
                <a:latin typeface="Courier New" pitchFamily="49" charset="0"/>
              </a:rPr>
              <a:t>method Action </a:t>
            </a:r>
            <a:r>
              <a:rPr lang="en-US" sz="1600" dirty="0" err="1">
                <a:latin typeface="Courier New" pitchFamily="49" charset="0"/>
              </a:rPr>
              <a:t>enq</a:t>
            </a:r>
            <a:r>
              <a:rPr lang="en-US" sz="1600" dirty="0">
                <a:latin typeface="Courier New" pitchFamily="49" charset="0"/>
              </a:rPr>
              <a:t>(t x) </a:t>
            </a:r>
            <a:r>
              <a:rPr lang="en-US" sz="1600" b="1" dirty="0">
                <a:solidFill>
                  <a:srgbClr val="00B050"/>
                </a:solidFill>
                <a:latin typeface="Courier New" pitchFamily="49" charset="0"/>
              </a:rPr>
              <a:t>if</a:t>
            </a:r>
            <a:r>
              <a:rPr lang="en-US" sz="1600" dirty="0">
                <a:solidFill>
                  <a:srgbClr val="00B050"/>
                </a:solidFill>
                <a:latin typeface="Courier New" pitchFamily="49" charset="0"/>
              </a:rPr>
              <a:t> !</a:t>
            </a:r>
            <a:r>
              <a:rPr lang="en-US" sz="1600" dirty="0" err="1">
                <a:solidFill>
                  <a:srgbClr val="00B050"/>
                </a:solidFill>
                <a:latin typeface="Courier New" pitchFamily="49" charset="0"/>
              </a:rPr>
              <a:t>vb</a:t>
            </a:r>
            <a:r>
              <a:rPr lang="en-US" sz="1600" dirty="0">
                <a:solidFill>
                  <a:srgbClr val="00B050"/>
                </a:solidFill>
                <a:latin typeface="Courier New" pitchFamily="49" charset="0"/>
              </a:rPr>
              <a:t>;</a:t>
            </a:r>
          </a:p>
          <a:p>
            <a:pPr marL="342900" indent="-342900">
              <a:spcBef>
                <a:spcPct val="5000"/>
              </a:spcBef>
              <a:buClr>
                <a:schemeClr val="hlink"/>
              </a:buClr>
              <a:buSzPct val="110000"/>
              <a:buFont typeface="Wingdings" pitchFamily="-96" charset="2"/>
              <a:buNone/>
            </a:pPr>
            <a:r>
              <a:rPr lang="en-US" sz="1600" dirty="0">
                <a:latin typeface="Courier New" pitchFamily="49" charset="0"/>
              </a:rPr>
              <a:t> </a:t>
            </a:r>
            <a:r>
              <a:rPr lang="en-US" sz="1600" b="1" dirty="0">
                <a:latin typeface="Courier New" pitchFamily="49" charset="0"/>
              </a:rPr>
              <a:t>if</a:t>
            </a:r>
            <a:r>
              <a:rPr lang="en-US" sz="1600" dirty="0">
                <a:latin typeface="Courier New" pitchFamily="49" charset="0"/>
              </a:rPr>
              <a:t> (</a:t>
            </a:r>
            <a:r>
              <a:rPr lang="en-US" sz="1600" dirty="0" err="1">
                <a:latin typeface="Courier New" pitchFamily="49" charset="0"/>
              </a:rPr>
              <a:t>va</a:t>
            </a:r>
            <a:r>
              <a:rPr lang="en-US" sz="1600" dirty="0">
                <a:latin typeface="Courier New" pitchFamily="49" charset="0"/>
              </a:rPr>
              <a:t>) </a:t>
            </a:r>
            <a:r>
              <a:rPr lang="en-US" sz="1600" b="1" dirty="0">
                <a:latin typeface="Courier New" pitchFamily="49" charset="0"/>
              </a:rPr>
              <a:t>begin </a:t>
            </a:r>
            <a:r>
              <a:rPr lang="en-US" sz="1600" dirty="0" err="1">
                <a:latin typeface="Courier New" pitchFamily="49" charset="0"/>
              </a:rPr>
              <a:t>db</a:t>
            </a:r>
            <a:r>
              <a:rPr lang="en-US" sz="1600" dirty="0">
                <a:latin typeface="Courier New" pitchFamily="49" charset="0"/>
              </a:rPr>
              <a:t> &lt;= x; </a:t>
            </a:r>
            <a:r>
              <a:rPr lang="en-US" sz="1600" dirty="0" err="1">
                <a:latin typeface="Courier New" pitchFamily="49" charset="0"/>
              </a:rPr>
              <a:t>vb</a:t>
            </a:r>
            <a:r>
              <a:rPr lang="en-US" sz="1600" dirty="0">
                <a:latin typeface="Courier New" pitchFamily="49" charset="0"/>
              </a:rPr>
              <a:t> &lt;= True; </a:t>
            </a:r>
            <a:r>
              <a:rPr lang="en-US" sz="1600" b="1" dirty="0">
                <a:latin typeface="Courier New" pitchFamily="49" charset="0"/>
              </a:rPr>
              <a:t>end</a:t>
            </a:r>
          </a:p>
          <a:p>
            <a:pPr marL="342900" indent="-342900">
              <a:spcBef>
                <a:spcPct val="5000"/>
              </a:spcBef>
              <a:buClr>
                <a:schemeClr val="hlink"/>
              </a:buClr>
              <a:buSzPct val="110000"/>
              <a:buFont typeface="Wingdings" pitchFamily="-96" charset="2"/>
              <a:buNone/>
            </a:pPr>
            <a:r>
              <a:rPr lang="en-US" sz="1600" dirty="0">
                <a:latin typeface="Courier New" pitchFamily="49" charset="0"/>
              </a:rPr>
              <a:t>    </a:t>
            </a:r>
            <a:r>
              <a:rPr lang="en-US" sz="1600" b="1" dirty="0">
                <a:latin typeface="Courier New" pitchFamily="49" charset="0"/>
              </a:rPr>
              <a:t>else begin </a:t>
            </a:r>
            <a:r>
              <a:rPr lang="en-US" sz="1600" dirty="0">
                <a:latin typeface="Courier New" pitchFamily="49" charset="0"/>
              </a:rPr>
              <a:t>da &lt;= x; </a:t>
            </a:r>
            <a:r>
              <a:rPr lang="en-US" sz="1600" dirty="0" err="1">
                <a:latin typeface="Courier New" pitchFamily="49" charset="0"/>
              </a:rPr>
              <a:t>va</a:t>
            </a:r>
            <a:r>
              <a:rPr lang="en-US" sz="1600" dirty="0">
                <a:latin typeface="Courier New" pitchFamily="49" charset="0"/>
              </a:rPr>
              <a:t> &lt;= True; </a:t>
            </a:r>
            <a:r>
              <a:rPr lang="en-US" sz="1600" b="1" dirty="0">
                <a:latin typeface="Courier New" pitchFamily="49" charset="0"/>
              </a:rPr>
              <a:t>end</a:t>
            </a:r>
          </a:p>
          <a:p>
            <a:pPr marL="342900" indent="-342900">
              <a:spcBef>
                <a:spcPct val="5000"/>
              </a:spcBef>
              <a:buClr>
                <a:schemeClr val="hlink"/>
              </a:buClr>
              <a:buSzPct val="110000"/>
              <a:buFont typeface="Wingdings" pitchFamily="-96" charset="2"/>
              <a:buNone/>
            </a:pPr>
            <a:r>
              <a:rPr lang="en-US" sz="1600" b="1" dirty="0" err="1">
                <a:latin typeface="Courier New" pitchFamily="49" charset="0"/>
              </a:rPr>
              <a:t>endmethod</a:t>
            </a:r>
            <a:endParaRPr lang="en-US" sz="1600" b="1" dirty="0">
              <a:latin typeface="Courier New" pitchFamily="49" charset="0"/>
            </a:endParaRPr>
          </a:p>
          <a:p>
            <a:pPr marL="342900" indent="-342900">
              <a:spcBef>
                <a:spcPct val="5000"/>
              </a:spcBef>
              <a:buClr>
                <a:schemeClr val="hlink"/>
              </a:buClr>
              <a:buSzPct val="110000"/>
              <a:buFont typeface="Wingdings" pitchFamily="-96" charset="2"/>
              <a:buNone/>
            </a:pPr>
            <a:r>
              <a:rPr lang="en-US" sz="1600" b="1" dirty="0">
                <a:latin typeface="Courier New" pitchFamily="49" charset="0"/>
              </a:rPr>
              <a:t>method Action </a:t>
            </a:r>
            <a:r>
              <a:rPr lang="en-US" sz="1600" dirty="0" err="1">
                <a:latin typeface="Courier New" pitchFamily="49" charset="0"/>
              </a:rPr>
              <a:t>deq</a:t>
            </a:r>
            <a:r>
              <a:rPr lang="en-US" sz="1600" dirty="0">
                <a:latin typeface="Courier New" pitchFamily="49" charset="0"/>
              </a:rPr>
              <a:t> </a:t>
            </a:r>
            <a:r>
              <a:rPr lang="en-US" sz="1600" b="1" dirty="0">
                <a:solidFill>
                  <a:srgbClr val="00B050"/>
                </a:solidFill>
                <a:latin typeface="Courier New" pitchFamily="49" charset="0"/>
              </a:rPr>
              <a:t>if</a:t>
            </a:r>
            <a:r>
              <a:rPr lang="en-US" sz="1600" dirty="0">
                <a:solidFill>
                  <a:srgbClr val="00B050"/>
                </a:solidFill>
                <a:latin typeface="Courier New" pitchFamily="49" charset="0"/>
              </a:rPr>
              <a:t> </a:t>
            </a:r>
            <a:r>
              <a:rPr lang="en-US" sz="1600" dirty="0" err="1">
                <a:solidFill>
                  <a:srgbClr val="00B050"/>
                </a:solidFill>
                <a:latin typeface="Courier New" pitchFamily="49" charset="0"/>
              </a:rPr>
              <a:t>va</a:t>
            </a:r>
            <a:r>
              <a:rPr lang="en-US" sz="1600" dirty="0">
                <a:solidFill>
                  <a:srgbClr val="00B050"/>
                </a:solidFill>
                <a:latin typeface="Courier New" pitchFamily="49" charset="0"/>
              </a:rPr>
              <a:t>;</a:t>
            </a:r>
          </a:p>
          <a:p>
            <a:pPr marL="342900" indent="-342900">
              <a:spcBef>
                <a:spcPct val="5000"/>
              </a:spcBef>
              <a:buClr>
                <a:schemeClr val="hlink"/>
              </a:buClr>
              <a:buSzPct val="110000"/>
              <a:buFont typeface="Wingdings" pitchFamily="-96" charset="2"/>
              <a:buNone/>
            </a:pPr>
            <a:r>
              <a:rPr lang="en-US" sz="1600" dirty="0">
                <a:latin typeface="Courier New" pitchFamily="49" charset="0"/>
              </a:rPr>
              <a:t> </a:t>
            </a:r>
            <a:r>
              <a:rPr lang="en-US" sz="1600" b="1" dirty="0">
                <a:latin typeface="Courier New" pitchFamily="49" charset="0"/>
              </a:rPr>
              <a:t>if</a:t>
            </a:r>
            <a:r>
              <a:rPr lang="en-US" sz="1600" dirty="0">
                <a:latin typeface="Courier New" pitchFamily="49" charset="0"/>
              </a:rPr>
              <a:t> (</a:t>
            </a:r>
            <a:r>
              <a:rPr lang="en-US" sz="1600" dirty="0" err="1">
                <a:latin typeface="Courier New" pitchFamily="49" charset="0"/>
              </a:rPr>
              <a:t>vb</a:t>
            </a:r>
            <a:r>
              <a:rPr lang="en-US" sz="1600" dirty="0">
                <a:latin typeface="Courier New" pitchFamily="49" charset="0"/>
              </a:rPr>
              <a:t>) </a:t>
            </a:r>
            <a:r>
              <a:rPr lang="en-US" sz="1600" b="1" dirty="0">
                <a:latin typeface="Courier New" pitchFamily="49" charset="0"/>
              </a:rPr>
              <a:t>begin </a:t>
            </a:r>
            <a:r>
              <a:rPr lang="en-US" sz="1600" dirty="0">
                <a:latin typeface="Courier New" pitchFamily="49" charset="0"/>
              </a:rPr>
              <a:t>da &lt;= </a:t>
            </a:r>
            <a:r>
              <a:rPr lang="en-US" sz="1600" dirty="0" err="1">
                <a:latin typeface="Courier New" pitchFamily="49" charset="0"/>
              </a:rPr>
              <a:t>db</a:t>
            </a:r>
            <a:r>
              <a:rPr lang="en-US" sz="1600" dirty="0">
                <a:latin typeface="Courier New" pitchFamily="49" charset="0"/>
              </a:rPr>
              <a:t>; </a:t>
            </a:r>
            <a:r>
              <a:rPr lang="en-US" sz="1600" dirty="0" err="1">
                <a:latin typeface="Courier New" pitchFamily="49" charset="0"/>
              </a:rPr>
              <a:t>vb</a:t>
            </a:r>
            <a:r>
              <a:rPr lang="en-US" sz="1600" dirty="0">
                <a:latin typeface="Courier New" pitchFamily="49" charset="0"/>
              </a:rPr>
              <a:t> &lt;= False; </a:t>
            </a:r>
            <a:r>
              <a:rPr lang="en-US" sz="1600" b="1" dirty="0">
                <a:latin typeface="Courier New" pitchFamily="49" charset="0"/>
              </a:rPr>
              <a:t>end</a:t>
            </a:r>
          </a:p>
          <a:p>
            <a:pPr marL="342900" indent="-342900">
              <a:spcBef>
                <a:spcPct val="5000"/>
              </a:spcBef>
              <a:buClr>
                <a:schemeClr val="hlink"/>
              </a:buClr>
              <a:buSzPct val="110000"/>
              <a:buFont typeface="Wingdings" pitchFamily="-96" charset="2"/>
              <a:buNone/>
            </a:pPr>
            <a:r>
              <a:rPr lang="en-US" sz="1600" dirty="0">
                <a:latin typeface="Courier New" pitchFamily="49" charset="0"/>
              </a:rPr>
              <a:t>    </a:t>
            </a:r>
            <a:r>
              <a:rPr lang="en-US" sz="1600" b="1" dirty="0">
                <a:latin typeface="Courier New" pitchFamily="49" charset="0"/>
              </a:rPr>
              <a:t>else begin </a:t>
            </a:r>
            <a:r>
              <a:rPr lang="en-US" sz="1600" dirty="0" err="1">
                <a:latin typeface="Courier New" pitchFamily="49" charset="0"/>
              </a:rPr>
              <a:t>va</a:t>
            </a:r>
            <a:r>
              <a:rPr lang="en-US" sz="1600" dirty="0">
                <a:latin typeface="Courier New" pitchFamily="49" charset="0"/>
              </a:rPr>
              <a:t> &lt;= False; </a:t>
            </a:r>
            <a:r>
              <a:rPr lang="en-US" sz="1600" b="1" dirty="0">
                <a:latin typeface="Courier New" pitchFamily="49" charset="0"/>
              </a:rPr>
              <a:t>end</a:t>
            </a:r>
          </a:p>
          <a:p>
            <a:pPr marL="342900" indent="-342900">
              <a:spcBef>
                <a:spcPct val="5000"/>
              </a:spcBef>
              <a:buClr>
                <a:schemeClr val="hlink"/>
              </a:buClr>
              <a:buSzPct val="110000"/>
              <a:buFont typeface="Wingdings" pitchFamily="-96" charset="2"/>
              <a:buNone/>
            </a:pPr>
            <a:r>
              <a:rPr lang="en-US" sz="1600" b="1" dirty="0" err="1">
                <a:latin typeface="Courier New" pitchFamily="49" charset="0"/>
              </a:rPr>
              <a:t>endmethod</a:t>
            </a:r>
            <a:endParaRPr lang="en-US" sz="1600" b="1" dirty="0">
              <a:latin typeface="Courier New" pitchFamily="49" charset="0"/>
            </a:endParaRPr>
          </a:p>
        </p:txBody>
      </p:sp>
      <p:sp>
        <p:nvSpPr>
          <p:cNvPr id="22531" name="Rectangle 3"/>
          <p:cNvSpPr>
            <a:spLocks noGrp="1" noChangeArrowheads="1"/>
          </p:cNvSpPr>
          <p:nvPr>
            <p:ph type="title"/>
          </p:nvPr>
        </p:nvSpPr>
        <p:spPr>
          <a:xfrm>
            <a:off x="609600" y="314138"/>
            <a:ext cx="7772400" cy="1143000"/>
          </a:xfrm>
        </p:spPr>
        <p:txBody>
          <a:bodyPr/>
          <a:lstStyle/>
          <a:p>
            <a:r>
              <a:rPr lang="en-US" dirty="0"/>
              <a:t>Two-Element FIFO</a:t>
            </a:r>
            <a:br>
              <a:rPr lang="en-US" dirty="0"/>
            </a:br>
            <a:r>
              <a:rPr lang="en-US" sz="2400" i="1" dirty="0"/>
              <a:t>Sequential behavior analysis</a:t>
            </a:r>
            <a:endParaRPr lang="en-US" dirty="0"/>
          </a:p>
        </p:txBody>
      </p:sp>
      <p:sp>
        <p:nvSpPr>
          <p:cNvPr id="23" name="Content Placeholder 2"/>
          <p:cNvSpPr>
            <a:spLocks noGrp="1"/>
          </p:cNvSpPr>
          <p:nvPr>
            <p:ph idx="1"/>
          </p:nvPr>
        </p:nvSpPr>
        <p:spPr>
          <a:xfrm>
            <a:off x="609600" y="3637032"/>
            <a:ext cx="8516683" cy="2231922"/>
          </a:xfrm>
        </p:spPr>
        <p:txBody>
          <a:bodyPr/>
          <a:lstStyle/>
          <a:p>
            <a:r>
              <a:rPr lang="en-US" sz="1800" dirty="0">
                <a:latin typeface="+mj-lt"/>
              </a:rPr>
              <a:t>Suppose, i</a:t>
            </a:r>
            <a:r>
              <a:rPr lang="en-US" sz="1800" dirty="0">
                <a:latin typeface="+mj-lt"/>
                <a:cs typeface="Courier New"/>
              </a:rPr>
              <a:t>nitially</a:t>
            </a:r>
            <a:r>
              <a:rPr lang="en-US" sz="1800" dirty="0">
                <a:latin typeface="Courier New"/>
                <a:cs typeface="Courier New"/>
              </a:rPr>
              <a:t> </a:t>
            </a:r>
            <a:r>
              <a:rPr lang="en-US" sz="1800" dirty="0" err="1">
                <a:latin typeface="Courier New"/>
                <a:cs typeface="Courier New"/>
              </a:rPr>
              <a:t>vb</a:t>
            </a:r>
            <a:r>
              <a:rPr lang="en-US" sz="1800" dirty="0">
                <a:latin typeface="Courier New"/>
                <a:cs typeface="Courier New"/>
              </a:rPr>
              <a:t>=false </a:t>
            </a:r>
            <a:r>
              <a:rPr lang="en-US" sz="1800" dirty="0">
                <a:cs typeface="Courier New"/>
              </a:rPr>
              <a:t>and</a:t>
            </a:r>
            <a:r>
              <a:rPr lang="en-US" sz="1800" dirty="0">
                <a:latin typeface="Courier New"/>
                <a:cs typeface="Courier New"/>
              </a:rPr>
              <a:t> </a:t>
            </a:r>
            <a:r>
              <a:rPr lang="en-US" sz="1800" dirty="0" err="1">
                <a:latin typeface="Courier New"/>
                <a:cs typeface="Courier New"/>
              </a:rPr>
              <a:t>va</a:t>
            </a:r>
            <a:r>
              <a:rPr lang="en-US" sz="1800" dirty="0">
                <a:latin typeface="Courier New"/>
                <a:cs typeface="Courier New"/>
              </a:rPr>
              <a:t>=true (there is an element) </a:t>
            </a:r>
            <a:endParaRPr lang="en-US" sz="1800" dirty="0">
              <a:latin typeface="Courier New" panose="02070309020205020404" pitchFamily="49" charset="0"/>
              <a:cs typeface="Courier New" panose="02070309020205020404" pitchFamily="49" charset="0"/>
            </a:endParaRPr>
          </a:p>
          <a:p>
            <a:r>
              <a:rPr lang="en-US" sz="1800" dirty="0">
                <a:cs typeface="Courier New" panose="02070309020205020404" pitchFamily="49" charset="0"/>
              </a:rPr>
              <a:t>Suppose</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enq</a:t>
            </a:r>
            <a:r>
              <a:rPr lang="en-US" sz="1800" dirty="0">
                <a:latin typeface="Courier New" panose="02070309020205020404" pitchFamily="49" charset="0"/>
                <a:cs typeface="Courier New" panose="02070309020205020404" pitchFamily="49" charset="0"/>
              </a:rPr>
              <a:t> </a:t>
            </a:r>
            <a:r>
              <a:rPr lang="en-US" sz="1800" dirty="0"/>
              <a:t>executes before </a:t>
            </a:r>
            <a:r>
              <a:rPr lang="en-US" sz="1800" dirty="0" err="1">
                <a:latin typeface="Courier New" panose="02070309020205020404" pitchFamily="49" charset="0"/>
                <a:cs typeface="Courier New" panose="02070309020205020404" pitchFamily="49" charset="0"/>
              </a:rPr>
              <a:t>deq</a:t>
            </a:r>
            <a:endParaRPr lang="en-US" sz="1800" dirty="0">
              <a:latin typeface="Courier New" panose="02070309020205020404" pitchFamily="49" charset="0"/>
              <a:cs typeface="Courier New" panose="02070309020205020404" pitchFamily="49" charset="0"/>
            </a:endParaRPr>
          </a:p>
          <a:p>
            <a:pPr lvl="1"/>
            <a:r>
              <a:rPr lang="en-US" sz="1800" dirty="0" err="1">
                <a:latin typeface="Courier New" panose="02070309020205020404" pitchFamily="49" charset="0"/>
                <a:cs typeface="Courier New" panose="02070309020205020404" pitchFamily="49" charset="0"/>
              </a:rPr>
              <a:t>enq</a:t>
            </a:r>
            <a:r>
              <a:rPr lang="en-US" sz="1800" dirty="0">
                <a:latin typeface="+mj-lt"/>
              </a:rPr>
              <a:t> executes: </a:t>
            </a:r>
            <a:r>
              <a:rPr lang="en-US" sz="1800" dirty="0" err="1">
                <a:latin typeface="Courier New" pitchFamily="49" charset="0"/>
              </a:rPr>
              <a:t>db</a:t>
            </a:r>
            <a:r>
              <a:rPr lang="en-US" sz="1800" dirty="0">
                <a:latin typeface="Courier New" pitchFamily="49" charset="0"/>
              </a:rPr>
              <a:t> &lt;= x; </a:t>
            </a:r>
            <a:r>
              <a:rPr lang="en-US" sz="1800" dirty="0" err="1">
                <a:latin typeface="Courier New" pitchFamily="49" charset="0"/>
              </a:rPr>
              <a:t>vb</a:t>
            </a:r>
            <a:r>
              <a:rPr lang="en-US" sz="1800" dirty="0">
                <a:latin typeface="Courier New" pitchFamily="49" charset="0"/>
              </a:rPr>
              <a:t> &lt;= True; </a:t>
            </a:r>
          </a:p>
          <a:p>
            <a:pPr lvl="1"/>
            <a:r>
              <a:rPr lang="en-US" sz="1800" dirty="0" err="1">
                <a:latin typeface="Courier New" panose="02070309020205020404" pitchFamily="49" charset="0"/>
                <a:cs typeface="Courier New" panose="02070309020205020404" pitchFamily="49" charset="0"/>
              </a:rPr>
              <a:t>deq</a:t>
            </a:r>
            <a:r>
              <a:rPr lang="en-US" sz="1800" dirty="0"/>
              <a:t> executes: </a:t>
            </a:r>
            <a:r>
              <a:rPr lang="en-US" sz="1800" dirty="0">
                <a:latin typeface="Courier New" pitchFamily="49" charset="0"/>
              </a:rPr>
              <a:t>da &lt;= x; </a:t>
            </a:r>
            <a:r>
              <a:rPr lang="en-US" sz="1800" dirty="0" err="1">
                <a:latin typeface="Courier New" pitchFamily="49" charset="0"/>
              </a:rPr>
              <a:t>vb</a:t>
            </a:r>
            <a:r>
              <a:rPr lang="en-US" sz="1800" dirty="0">
                <a:latin typeface="Courier New" pitchFamily="49" charset="0"/>
              </a:rPr>
              <a:t> &lt;= False; </a:t>
            </a:r>
          </a:p>
          <a:p>
            <a:pPr lvl="1"/>
            <a:r>
              <a:rPr lang="en-US" sz="1800" dirty="0"/>
              <a:t>Final values: </a:t>
            </a:r>
            <a:r>
              <a:rPr lang="en-US" sz="1800" dirty="0">
                <a:latin typeface="Courier New"/>
                <a:cs typeface="Courier New"/>
              </a:rPr>
              <a:t>da == x; </a:t>
            </a:r>
            <a:r>
              <a:rPr lang="en-US" sz="1800" dirty="0" err="1">
                <a:latin typeface="Courier New"/>
                <a:cs typeface="Courier New"/>
              </a:rPr>
              <a:t>db</a:t>
            </a:r>
            <a:r>
              <a:rPr lang="en-US" sz="1800" dirty="0">
                <a:latin typeface="Courier New"/>
                <a:cs typeface="Courier New"/>
              </a:rPr>
              <a:t> == x; </a:t>
            </a:r>
            <a:r>
              <a:rPr lang="en-US" sz="1800" dirty="0" err="1">
                <a:latin typeface="Courier New"/>
                <a:cs typeface="Courier New"/>
              </a:rPr>
              <a:t>va</a:t>
            </a:r>
            <a:r>
              <a:rPr lang="en-US" sz="1800" dirty="0">
                <a:latin typeface="Courier New"/>
                <a:cs typeface="Courier New"/>
              </a:rPr>
              <a:t> == True; </a:t>
            </a:r>
            <a:r>
              <a:rPr lang="en-US" sz="1800" dirty="0" err="1">
                <a:latin typeface="Courier New"/>
                <a:cs typeface="Courier New"/>
              </a:rPr>
              <a:t>vb</a:t>
            </a:r>
            <a:r>
              <a:rPr lang="en-US" sz="1800" dirty="0">
                <a:latin typeface="Courier New"/>
                <a:cs typeface="Courier New"/>
              </a:rPr>
              <a:t> == False; </a:t>
            </a:r>
            <a:endParaRPr lang="en-US" sz="1800" dirty="0">
              <a:latin typeface="Courier New" pitchFamily="49" charset="0"/>
              <a:cs typeface="Courier New"/>
            </a:endParaRPr>
          </a:p>
          <a:p>
            <a:r>
              <a:rPr lang="en-US" sz="1800" dirty="0">
                <a:cs typeface="Courier New" panose="02070309020205020404" pitchFamily="49" charset="0"/>
              </a:rPr>
              <a:t>Suppose</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deq</a:t>
            </a:r>
            <a:r>
              <a:rPr lang="en-US" sz="1800" dirty="0">
                <a:latin typeface="Courier New" panose="02070309020205020404" pitchFamily="49" charset="0"/>
                <a:cs typeface="Courier New" panose="02070309020205020404" pitchFamily="49" charset="0"/>
              </a:rPr>
              <a:t> </a:t>
            </a:r>
            <a:r>
              <a:rPr lang="en-US" sz="1800" dirty="0"/>
              <a:t>executes before </a:t>
            </a:r>
            <a:r>
              <a:rPr lang="en-US" sz="1800" dirty="0" err="1">
                <a:latin typeface="Courier New" panose="02070309020205020404" pitchFamily="49" charset="0"/>
                <a:cs typeface="Courier New" panose="02070309020205020404" pitchFamily="49" charset="0"/>
              </a:rPr>
              <a:t>enq</a:t>
            </a:r>
            <a:endParaRPr lang="en-US" sz="1800" dirty="0">
              <a:latin typeface="Courier New" panose="02070309020205020404" pitchFamily="49" charset="0"/>
              <a:cs typeface="Courier New" panose="02070309020205020404" pitchFamily="49" charset="0"/>
            </a:endParaRPr>
          </a:p>
          <a:p>
            <a:pPr lvl="1"/>
            <a:r>
              <a:rPr lang="en-US" sz="1800" dirty="0" err="1">
                <a:latin typeface="Courier New"/>
                <a:cs typeface="Courier New"/>
              </a:rPr>
              <a:t>deq</a:t>
            </a:r>
            <a:r>
              <a:rPr lang="en-US" sz="1800" dirty="0"/>
              <a:t> executes: </a:t>
            </a:r>
            <a:r>
              <a:rPr lang="en-US" sz="1800" dirty="0" err="1">
                <a:latin typeface="Courier New"/>
                <a:cs typeface="Courier New"/>
              </a:rPr>
              <a:t>va</a:t>
            </a:r>
            <a:r>
              <a:rPr lang="en-US" sz="1800" dirty="0">
                <a:latin typeface="Courier New"/>
                <a:cs typeface="Courier New"/>
              </a:rPr>
              <a:t> &lt;= False; </a:t>
            </a:r>
            <a:endParaRPr lang="en-US" sz="1800" dirty="0">
              <a:latin typeface="Courier New" pitchFamily="49" charset="0"/>
              <a:cs typeface="Courier New"/>
            </a:endParaRPr>
          </a:p>
          <a:p>
            <a:pPr lvl="1"/>
            <a:r>
              <a:rPr lang="en-US" sz="1800" dirty="0" err="1">
                <a:latin typeface="Courier New"/>
                <a:cs typeface="Courier New"/>
              </a:rPr>
              <a:t>enq</a:t>
            </a:r>
            <a:r>
              <a:rPr lang="en-US" sz="1800" dirty="0"/>
              <a:t> executes: </a:t>
            </a:r>
            <a:r>
              <a:rPr lang="en-US" sz="1800" dirty="0">
                <a:latin typeface="Courier New"/>
                <a:cs typeface="Courier New"/>
              </a:rPr>
              <a:t>da &lt;= x; </a:t>
            </a:r>
            <a:r>
              <a:rPr lang="en-US" sz="1800" dirty="0" err="1">
                <a:latin typeface="Courier New"/>
                <a:cs typeface="Courier New"/>
              </a:rPr>
              <a:t>va</a:t>
            </a:r>
            <a:r>
              <a:rPr lang="en-US" sz="1800" dirty="0">
                <a:latin typeface="Courier New"/>
                <a:cs typeface="Courier New"/>
              </a:rPr>
              <a:t> &lt;= True; </a:t>
            </a:r>
            <a:endParaRPr lang="en-US" sz="1800" dirty="0">
              <a:latin typeface="Courier New" pitchFamily="49" charset="0"/>
              <a:cs typeface="Courier New"/>
            </a:endParaRPr>
          </a:p>
          <a:p>
            <a:pPr lvl="1"/>
            <a:r>
              <a:rPr lang="en-US" sz="1800" dirty="0"/>
              <a:t>Final values: </a:t>
            </a:r>
            <a:r>
              <a:rPr lang="en-US" sz="1800" dirty="0">
                <a:latin typeface="Courier New"/>
                <a:cs typeface="Courier New"/>
              </a:rPr>
              <a:t>da == x; </a:t>
            </a:r>
            <a:r>
              <a:rPr lang="en-US" sz="1800" dirty="0" err="1">
                <a:latin typeface="Courier New"/>
                <a:cs typeface="Courier New"/>
              </a:rPr>
              <a:t>db</a:t>
            </a:r>
            <a:r>
              <a:rPr lang="en-US" sz="1800" dirty="0">
                <a:latin typeface="Courier New"/>
                <a:cs typeface="Courier New"/>
              </a:rPr>
              <a:t> == ?; </a:t>
            </a:r>
            <a:r>
              <a:rPr lang="en-US" sz="1800" dirty="0" err="1">
                <a:latin typeface="Courier New"/>
                <a:cs typeface="Courier New"/>
              </a:rPr>
              <a:t>va</a:t>
            </a:r>
            <a:r>
              <a:rPr lang="en-US" sz="1800" dirty="0">
                <a:latin typeface="Courier New"/>
                <a:cs typeface="Courier New"/>
              </a:rPr>
              <a:t> == True; </a:t>
            </a:r>
            <a:r>
              <a:rPr lang="en-US" sz="1800" dirty="0" err="1">
                <a:latin typeface="Courier New"/>
                <a:cs typeface="Courier New"/>
              </a:rPr>
              <a:t>vb</a:t>
            </a:r>
            <a:r>
              <a:rPr lang="en-US" sz="1800" dirty="0">
                <a:latin typeface="Courier New"/>
                <a:cs typeface="Courier New"/>
              </a:rPr>
              <a:t> == False; </a:t>
            </a:r>
            <a:endParaRPr lang="en-US" sz="1800" dirty="0"/>
          </a:p>
          <a:p>
            <a:pPr marL="342900" lvl="1" indent="-342900">
              <a:buClr>
                <a:schemeClr val="hlink"/>
              </a:buClr>
              <a:buSzPct val="110000"/>
              <a:buBlip>
                <a:blip r:embed="rId3"/>
              </a:buBlip>
            </a:pPr>
            <a:endParaRPr lang="en-US" sz="1800" dirty="0"/>
          </a:p>
          <a:p>
            <a:endParaRPr lang="en-US" sz="2200" dirty="0"/>
          </a:p>
          <a:p>
            <a:pPr marL="342900" lvl="1" indent="-342900">
              <a:buClr>
                <a:schemeClr val="hlink"/>
              </a:buClr>
              <a:buSzPct val="110000"/>
              <a:buBlip>
                <a:blip r:embed="rId3"/>
              </a:buBlip>
            </a:pPr>
            <a:endParaRPr lang="en-US" sz="1800" dirty="0"/>
          </a:p>
          <a:p>
            <a:pPr marL="342900" lvl="1" indent="-342900">
              <a:buClr>
                <a:schemeClr val="hlink"/>
              </a:buClr>
              <a:buSzPct val="110000"/>
              <a:buBlip>
                <a:blip r:embed="rId3"/>
              </a:buBlip>
            </a:pPr>
            <a:endParaRPr lang="en-US" sz="1800" dirty="0"/>
          </a:p>
        </p:txBody>
      </p:sp>
      <p:grpSp>
        <p:nvGrpSpPr>
          <p:cNvPr id="24" name="Group 23"/>
          <p:cNvGrpSpPr/>
          <p:nvPr/>
        </p:nvGrpSpPr>
        <p:grpSpPr>
          <a:xfrm>
            <a:off x="6845555" y="1384268"/>
            <a:ext cx="1755775" cy="1389599"/>
            <a:chOff x="3195330" y="1379799"/>
            <a:chExt cx="1755775" cy="1389599"/>
          </a:xfrm>
        </p:grpSpPr>
        <p:sp>
          <p:nvSpPr>
            <p:cNvPr id="25" name="Rectangle 34"/>
            <p:cNvSpPr>
              <a:spLocks noChangeArrowheads="1"/>
            </p:cNvSpPr>
            <p:nvPr/>
          </p:nvSpPr>
          <p:spPr bwMode="auto">
            <a:xfrm>
              <a:off x="3836680" y="1964475"/>
              <a:ext cx="201612" cy="415925"/>
            </a:xfrm>
            <a:prstGeom prst="rect">
              <a:avLst/>
            </a:prstGeom>
            <a:solidFill>
              <a:schemeClr val="accent1"/>
            </a:solidFill>
            <a:ln w="9525" algn="ctr">
              <a:solidFill>
                <a:srgbClr val="FF0000"/>
              </a:solidFill>
              <a:round/>
              <a:headEnd/>
              <a:tailEnd/>
            </a:ln>
          </p:spPr>
          <p:txBody>
            <a:bodyPr/>
            <a:lstStyle/>
            <a:p>
              <a:pPr>
                <a:lnSpc>
                  <a:spcPct val="90000"/>
                </a:lnSpc>
                <a:spcBef>
                  <a:spcPct val="25000"/>
                </a:spcBef>
                <a:buClr>
                  <a:schemeClr val="bg1"/>
                </a:buClr>
                <a:buSzPct val="100000"/>
                <a:buFont typeface="Wingdings" pitchFamily="-96" charset="2"/>
                <a:buChar char="•"/>
              </a:pPr>
              <a:endParaRPr lang="en-US" dirty="0"/>
            </a:p>
          </p:txBody>
        </p:sp>
        <p:sp>
          <p:nvSpPr>
            <p:cNvPr id="26" name="Rectangle 35"/>
            <p:cNvSpPr>
              <a:spLocks noChangeArrowheads="1"/>
            </p:cNvSpPr>
            <p:nvPr/>
          </p:nvSpPr>
          <p:spPr bwMode="auto">
            <a:xfrm>
              <a:off x="4131955" y="1964475"/>
              <a:ext cx="201612" cy="415925"/>
            </a:xfrm>
            <a:prstGeom prst="rect">
              <a:avLst/>
            </a:prstGeom>
            <a:solidFill>
              <a:schemeClr val="accent1"/>
            </a:solidFill>
            <a:ln w="9525" algn="ctr">
              <a:solidFill>
                <a:srgbClr val="FF0000"/>
              </a:solidFill>
              <a:round/>
              <a:headEnd/>
              <a:tailEnd/>
            </a:ln>
          </p:spPr>
          <p:txBody>
            <a:bodyPr/>
            <a:lstStyle/>
            <a:p>
              <a:pPr>
                <a:lnSpc>
                  <a:spcPct val="90000"/>
                </a:lnSpc>
                <a:spcBef>
                  <a:spcPct val="25000"/>
                </a:spcBef>
                <a:buClr>
                  <a:schemeClr val="bg1"/>
                </a:buClr>
                <a:buSzPct val="100000"/>
                <a:buFont typeface="Wingdings" pitchFamily="-96" charset="2"/>
                <a:buChar char="•"/>
              </a:pPr>
              <a:endParaRPr lang="en-US"/>
            </a:p>
          </p:txBody>
        </p:sp>
        <p:sp>
          <p:nvSpPr>
            <p:cNvPr id="27" name="TextBox 36"/>
            <p:cNvSpPr txBox="1">
              <a:spLocks noChangeArrowheads="1"/>
            </p:cNvSpPr>
            <p:nvPr/>
          </p:nvSpPr>
          <p:spPr bwMode="auto">
            <a:xfrm>
              <a:off x="3706505" y="2369288"/>
              <a:ext cx="909223" cy="400110"/>
            </a:xfrm>
            <a:prstGeom prst="rect">
              <a:avLst/>
            </a:prstGeom>
            <a:noFill/>
            <a:ln w="9525">
              <a:noFill/>
              <a:miter lim="800000"/>
              <a:headEnd/>
              <a:tailEnd/>
            </a:ln>
          </p:spPr>
          <p:txBody>
            <a:bodyPr wrap="none">
              <a:spAutoFit/>
            </a:bodyPr>
            <a:lstStyle/>
            <a:p>
              <a:r>
                <a:rPr lang="en-US" dirty="0" err="1"/>
                <a:t>db</a:t>
              </a:r>
              <a:r>
                <a:rPr lang="en-US" dirty="0"/>
                <a:t> da</a:t>
              </a:r>
            </a:p>
          </p:txBody>
        </p:sp>
        <p:cxnSp>
          <p:nvCxnSpPr>
            <p:cNvPr id="28" name="Straight Arrow Connector 38"/>
            <p:cNvCxnSpPr>
              <a:cxnSpLocks noChangeShapeType="1"/>
            </p:cNvCxnSpPr>
            <p:nvPr/>
          </p:nvCxnSpPr>
          <p:spPr bwMode="auto">
            <a:xfrm>
              <a:off x="3195330" y="2224825"/>
              <a:ext cx="403225" cy="1588"/>
            </a:xfrm>
            <a:prstGeom prst="straightConnector1">
              <a:avLst/>
            </a:prstGeom>
            <a:noFill/>
            <a:ln w="28575" algn="ctr">
              <a:solidFill>
                <a:srgbClr val="FF0000"/>
              </a:solidFill>
              <a:round/>
              <a:headEnd type="none" w="med" len="med"/>
              <a:tailEnd type="triangle" w="med" len="med"/>
            </a:ln>
          </p:spPr>
        </p:cxnSp>
        <p:cxnSp>
          <p:nvCxnSpPr>
            <p:cNvPr id="29" name="Straight Arrow Connector 39"/>
            <p:cNvCxnSpPr>
              <a:cxnSpLocks noChangeShapeType="1"/>
            </p:cNvCxnSpPr>
            <p:nvPr/>
          </p:nvCxnSpPr>
          <p:spPr bwMode="auto">
            <a:xfrm>
              <a:off x="4547880" y="2224825"/>
              <a:ext cx="403225" cy="1588"/>
            </a:xfrm>
            <a:prstGeom prst="straightConnector1">
              <a:avLst/>
            </a:prstGeom>
            <a:noFill/>
            <a:ln w="28575" algn="ctr">
              <a:solidFill>
                <a:srgbClr val="FF0000"/>
              </a:solidFill>
              <a:round/>
              <a:headEnd type="none" w="med" len="med"/>
              <a:tailEnd type="triangle" w="med" len="med"/>
            </a:ln>
          </p:spPr>
        </p:cxnSp>
        <p:sp>
          <p:nvSpPr>
            <p:cNvPr id="30" name="Rectangle 29"/>
            <p:cNvSpPr/>
            <p:nvPr/>
          </p:nvSpPr>
          <p:spPr bwMode="auto">
            <a:xfrm>
              <a:off x="3836680" y="1742514"/>
              <a:ext cx="201612" cy="132736"/>
            </a:xfrm>
            <a:prstGeom prst="rect">
              <a:avLst/>
            </a:prstGeom>
            <a:solidFill>
              <a:schemeClr val="accent1"/>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Verdana" pitchFamily="34" charset="0"/>
              </a:endParaRPr>
            </a:p>
          </p:txBody>
        </p:sp>
        <p:sp>
          <p:nvSpPr>
            <p:cNvPr id="31" name="Rectangle 30"/>
            <p:cNvSpPr/>
            <p:nvPr/>
          </p:nvSpPr>
          <p:spPr bwMode="auto">
            <a:xfrm>
              <a:off x="4129189" y="1742514"/>
              <a:ext cx="201612" cy="132736"/>
            </a:xfrm>
            <a:prstGeom prst="rect">
              <a:avLst/>
            </a:prstGeom>
            <a:solidFill>
              <a:schemeClr val="accent1"/>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Verdana" pitchFamily="34" charset="0"/>
              </a:endParaRPr>
            </a:p>
          </p:txBody>
        </p:sp>
        <p:sp>
          <p:nvSpPr>
            <p:cNvPr id="32" name="TextBox 36"/>
            <p:cNvSpPr txBox="1">
              <a:spLocks noChangeArrowheads="1"/>
            </p:cNvSpPr>
            <p:nvPr/>
          </p:nvSpPr>
          <p:spPr bwMode="auto">
            <a:xfrm>
              <a:off x="3650066" y="1379799"/>
              <a:ext cx="909223" cy="400110"/>
            </a:xfrm>
            <a:prstGeom prst="rect">
              <a:avLst/>
            </a:prstGeom>
            <a:noFill/>
            <a:ln w="9525">
              <a:noFill/>
              <a:miter lim="800000"/>
              <a:headEnd/>
              <a:tailEnd/>
            </a:ln>
          </p:spPr>
          <p:txBody>
            <a:bodyPr wrap="none">
              <a:spAutoFit/>
            </a:bodyPr>
            <a:lstStyle/>
            <a:p>
              <a:r>
                <a:rPr lang="en-US" dirty="0" err="1"/>
                <a:t>vb</a:t>
              </a:r>
              <a:r>
                <a:rPr lang="en-US" dirty="0"/>
                <a:t> </a:t>
              </a:r>
              <a:r>
                <a:rPr lang="en-US" dirty="0" err="1"/>
                <a:t>va</a:t>
              </a:r>
              <a:endParaRPr lang="en-US" dirty="0"/>
            </a:p>
          </p:txBody>
        </p:sp>
      </p:grpSp>
      <p:sp>
        <p:nvSpPr>
          <p:cNvPr id="5" name="Footer Placeholder 4">
            <a:extLst>
              <a:ext uri="{FF2B5EF4-FFF2-40B4-BE49-F238E27FC236}">
                <a16:creationId xmlns:a16="http://schemas.microsoft.com/office/drawing/2014/main" id="{9469DF85-81D9-5371-CB09-986C5FDB0D44}"/>
              </a:ext>
            </a:extLst>
          </p:cNvPr>
          <p:cNvSpPr>
            <a:spLocks noGrp="1"/>
          </p:cNvSpPr>
          <p:nvPr>
            <p:ph type="ftr" sz="quarter" idx="12"/>
          </p:nvPr>
        </p:nvSpPr>
        <p:spPr/>
        <p:txBody>
          <a:bodyPr/>
          <a:lstStyle/>
          <a:p>
            <a:pPr>
              <a:defRPr/>
            </a:pPr>
            <a:r>
              <a:rPr lang="en-US"/>
              <a:t>6.1920</a:t>
            </a:r>
            <a:endParaRPr lang="en-US" dirty="0"/>
          </a:p>
        </p:txBody>
      </p:sp>
      <p:sp>
        <p:nvSpPr>
          <p:cNvPr id="3" name="Date Placeholder 2">
            <a:extLst>
              <a:ext uri="{FF2B5EF4-FFF2-40B4-BE49-F238E27FC236}">
                <a16:creationId xmlns:a16="http://schemas.microsoft.com/office/drawing/2014/main" id="{373DC863-6ED5-2E4F-FF51-72165F04318B}"/>
              </a:ext>
            </a:extLst>
          </p:cNvPr>
          <p:cNvSpPr>
            <a:spLocks noGrp="1"/>
          </p:cNvSpPr>
          <p:nvPr>
            <p:ph type="dt" sz="half" idx="10"/>
          </p:nvPr>
        </p:nvSpPr>
        <p:spPr/>
        <p:txBody>
          <a:bodyPr/>
          <a:lstStyle/>
          <a:p>
            <a:pPr>
              <a:defRPr/>
            </a:pPr>
            <a:r>
              <a:rPr lang="en-US"/>
              <a:t>February 13, 2024</a:t>
            </a:r>
            <a:endParaRPr lang="en-US" dirty="0"/>
          </a:p>
        </p:txBody>
      </p:sp>
      <p:sp>
        <p:nvSpPr>
          <p:cNvPr id="7" name="Slide Number Placeholder 6">
            <a:extLst>
              <a:ext uri="{FF2B5EF4-FFF2-40B4-BE49-F238E27FC236}">
                <a16:creationId xmlns:a16="http://schemas.microsoft.com/office/drawing/2014/main" id="{6E2ABE05-C8A0-544E-5766-74077AD74DF4}"/>
              </a:ext>
            </a:extLst>
          </p:cNvPr>
          <p:cNvSpPr>
            <a:spLocks noGrp="1"/>
          </p:cNvSpPr>
          <p:nvPr>
            <p:ph type="sldNum" sz="quarter" idx="11"/>
          </p:nvPr>
        </p:nvSpPr>
        <p:spPr/>
        <p:txBody>
          <a:bodyPr/>
          <a:lstStyle/>
          <a:p>
            <a:pPr>
              <a:defRPr/>
            </a:pPr>
            <a:r>
              <a:rPr lang="en-US"/>
              <a:t>L03-</a:t>
            </a:r>
            <a:fld id="{4F9502F6-954B-46E9-AC05-33DEDF4CA0BF}" type="slidenum">
              <a:rPr lang="en-US" smtClean="0"/>
              <a:pPr>
                <a:defRPr/>
              </a:pPr>
              <a:t>26</a:t>
            </a:fld>
            <a:endParaRPr lang="en-US" dirty="0"/>
          </a:p>
        </p:txBody>
      </p:sp>
    </p:spTree>
    <p:extLst>
      <p:ext uri="{BB962C8B-B14F-4D97-AF65-F5344CB8AC3E}">
        <p14:creationId xmlns:p14="http://schemas.microsoft.com/office/powerpoint/2010/main" val="3363019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5506" name="Rectangle 2" descr="Rectangle: Click to edit Master text styles&#10;Second level&#10;Third level&#10;Fourth level&#10;Fifth level"/>
          <p:cNvSpPr>
            <a:spLocks noChangeArrowheads="1"/>
          </p:cNvSpPr>
          <p:nvPr/>
        </p:nvSpPr>
        <p:spPr bwMode="auto">
          <a:xfrm>
            <a:off x="609600" y="1519212"/>
            <a:ext cx="5841233" cy="2113746"/>
          </a:xfrm>
          <a:prstGeom prst="rect">
            <a:avLst/>
          </a:prstGeom>
          <a:noFill/>
          <a:ln w="9525">
            <a:solidFill>
              <a:srgbClr val="FF0000"/>
            </a:solidFill>
            <a:miter lim="800000"/>
            <a:headEnd/>
            <a:tailEnd/>
          </a:ln>
        </p:spPr>
        <p:txBody>
          <a:bodyPr/>
          <a:lstStyle/>
          <a:p>
            <a:pPr marL="342900" indent="-342900">
              <a:spcBef>
                <a:spcPct val="5000"/>
              </a:spcBef>
              <a:buClr>
                <a:schemeClr val="hlink"/>
              </a:buClr>
              <a:buSzPct val="110000"/>
              <a:buFont typeface="Wingdings" pitchFamily="-96" charset="2"/>
              <a:buNone/>
            </a:pPr>
            <a:r>
              <a:rPr lang="en-US" sz="1600" b="1" dirty="0">
                <a:latin typeface="Courier New" pitchFamily="49" charset="0"/>
              </a:rPr>
              <a:t>method Action </a:t>
            </a:r>
            <a:r>
              <a:rPr lang="en-US" sz="1600" dirty="0" err="1">
                <a:latin typeface="Courier New" pitchFamily="49" charset="0"/>
              </a:rPr>
              <a:t>enq</a:t>
            </a:r>
            <a:r>
              <a:rPr lang="en-US" sz="1600" dirty="0">
                <a:latin typeface="Courier New" pitchFamily="49" charset="0"/>
              </a:rPr>
              <a:t>(t x) </a:t>
            </a:r>
            <a:r>
              <a:rPr lang="en-US" sz="1600" b="1" dirty="0">
                <a:solidFill>
                  <a:srgbClr val="00B050"/>
                </a:solidFill>
                <a:latin typeface="Courier New" pitchFamily="49" charset="0"/>
              </a:rPr>
              <a:t>if</a:t>
            </a:r>
            <a:r>
              <a:rPr lang="en-US" sz="1600" dirty="0">
                <a:solidFill>
                  <a:srgbClr val="00B050"/>
                </a:solidFill>
                <a:latin typeface="Courier New" pitchFamily="49" charset="0"/>
              </a:rPr>
              <a:t> !</a:t>
            </a:r>
            <a:r>
              <a:rPr lang="en-US" sz="1600" dirty="0" err="1">
                <a:solidFill>
                  <a:srgbClr val="00B050"/>
                </a:solidFill>
                <a:latin typeface="Courier New" pitchFamily="49" charset="0"/>
              </a:rPr>
              <a:t>vb</a:t>
            </a:r>
            <a:r>
              <a:rPr lang="en-US" sz="1600" dirty="0">
                <a:solidFill>
                  <a:srgbClr val="00B050"/>
                </a:solidFill>
                <a:latin typeface="Courier New" pitchFamily="49" charset="0"/>
              </a:rPr>
              <a:t>;</a:t>
            </a:r>
          </a:p>
          <a:p>
            <a:pPr marL="342900" indent="-342900">
              <a:spcBef>
                <a:spcPct val="5000"/>
              </a:spcBef>
              <a:buClr>
                <a:schemeClr val="hlink"/>
              </a:buClr>
              <a:buSzPct val="110000"/>
              <a:buFont typeface="Wingdings" pitchFamily="-96" charset="2"/>
              <a:buNone/>
            </a:pPr>
            <a:r>
              <a:rPr lang="en-US" sz="1600" dirty="0">
                <a:latin typeface="Courier New" pitchFamily="49" charset="0"/>
              </a:rPr>
              <a:t> </a:t>
            </a:r>
            <a:r>
              <a:rPr lang="en-US" sz="1600" b="1" dirty="0">
                <a:latin typeface="Courier New" pitchFamily="49" charset="0"/>
              </a:rPr>
              <a:t>if</a:t>
            </a:r>
            <a:r>
              <a:rPr lang="en-US" sz="1600" dirty="0">
                <a:latin typeface="Courier New" pitchFamily="49" charset="0"/>
              </a:rPr>
              <a:t> (</a:t>
            </a:r>
            <a:r>
              <a:rPr lang="en-US" sz="1600" dirty="0" err="1">
                <a:latin typeface="Courier New" pitchFamily="49" charset="0"/>
              </a:rPr>
              <a:t>va</a:t>
            </a:r>
            <a:r>
              <a:rPr lang="en-US" sz="1600" dirty="0">
                <a:latin typeface="Courier New" pitchFamily="49" charset="0"/>
              </a:rPr>
              <a:t>) </a:t>
            </a:r>
            <a:r>
              <a:rPr lang="en-US" sz="1600" b="1" dirty="0">
                <a:latin typeface="Courier New" pitchFamily="49" charset="0"/>
              </a:rPr>
              <a:t>begin </a:t>
            </a:r>
            <a:r>
              <a:rPr lang="en-US" sz="1600" dirty="0" err="1">
                <a:latin typeface="Courier New" pitchFamily="49" charset="0"/>
              </a:rPr>
              <a:t>db</a:t>
            </a:r>
            <a:r>
              <a:rPr lang="en-US" sz="1600" dirty="0">
                <a:latin typeface="Courier New" pitchFamily="49" charset="0"/>
              </a:rPr>
              <a:t> &lt;= x; </a:t>
            </a:r>
            <a:r>
              <a:rPr lang="en-US" sz="1600" dirty="0" err="1">
                <a:latin typeface="Courier New" pitchFamily="49" charset="0"/>
              </a:rPr>
              <a:t>vb</a:t>
            </a:r>
            <a:r>
              <a:rPr lang="en-US" sz="1600" dirty="0">
                <a:latin typeface="Courier New" pitchFamily="49" charset="0"/>
              </a:rPr>
              <a:t> &lt;= True; </a:t>
            </a:r>
            <a:r>
              <a:rPr lang="en-US" sz="1600" b="1" dirty="0">
                <a:latin typeface="Courier New" pitchFamily="49" charset="0"/>
              </a:rPr>
              <a:t>end</a:t>
            </a:r>
          </a:p>
          <a:p>
            <a:pPr marL="342900" indent="-342900">
              <a:spcBef>
                <a:spcPct val="5000"/>
              </a:spcBef>
              <a:buClr>
                <a:schemeClr val="hlink"/>
              </a:buClr>
              <a:buSzPct val="110000"/>
              <a:buFont typeface="Wingdings" pitchFamily="-96" charset="2"/>
              <a:buNone/>
            </a:pPr>
            <a:r>
              <a:rPr lang="en-US" sz="1600" dirty="0">
                <a:latin typeface="Courier New" pitchFamily="49" charset="0"/>
              </a:rPr>
              <a:t>    </a:t>
            </a:r>
            <a:r>
              <a:rPr lang="en-US" sz="1600" b="1" dirty="0">
                <a:latin typeface="Courier New" pitchFamily="49" charset="0"/>
              </a:rPr>
              <a:t>else begin </a:t>
            </a:r>
            <a:r>
              <a:rPr lang="en-US" sz="1600" dirty="0">
                <a:latin typeface="Courier New" pitchFamily="49" charset="0"/>
              </a:rPr>
              <a:t>da &lt;= x; </a:t>
            </a:r>
            <a:r>
              <a:rPr lang="en-US" sz="1600" dirty="0" err="1">
                <a:latin typeface="Courier New" pitchFamily="49" charset="0"/>
              </a:rPr>
              <a:t>va</a:t>
            </a:r>
            <a:r>
              <a:rPr lang="en-US" sz="1600" dirty="0">
                <a:latin typeface="Courier New" pitchFamily="49" charset="0"/>
              </a:rPr>
              <a:t> &lt;= True; </a:t>
            </a:r>
            <a:r>
              <a:rPr lang="en-US" sz="1600" b="1" dirty="0">
                <a:latin typeface="Courier New" pitchFamily="49" charset="0"/>
              </a:rPr>
              <a:t>end</a:t>
            </a:r>
          </a:p>
          <a:p>
            <a:pPr marL="342900" indent="-342900">
              <a:spcBef>
                <a:spcPct val="5000"/>
              </a:spcBef>
              <a:buClr>
                <a:schemeClr val="hlink"/>
              </a:buClr>
              <a:buSzPct val="110000"/>
              <a:buFont typeface="Wingdings" pitchFamily="-96" charset="2"/>
              <a:buNone/>
            </a:pPr>
            <a:r>
              <a:rPr lang="en-US" sz="1600" b="1" dirty="0" err="1">
                <a:latin typeface="Courier New" pitchFamily="49" charset="0"/>
              </a:rPr>
              <a:t>endmethod</a:t>
            </a:r>
            <a:endParaRPr lang="en-US" sz="1600" b="1" dirty="0">
              <a:latin typeface="Courier New" pitchFamily="49" charset="0"/>
            </a:endParaRPr>
          </a:p>
          <a:p>
            <a:pPr marL="342900" indent="-342900">
              <a:spcBef>
                <a:spcPct val="5000"/>
              </a:spcBef>
              <a:buClr>
                <a:schemeClr val="hlink"/>
              </a:buClr>
              <a:buSzPct val="110000"/>
              <a:buFont typeface="Wingdings" pitchFamily="-96" charset="2"/>
              <a:buNone/>
            </a:pPr>
            <a:r>
              <a:rPr lang="en-US" sz="1600" b="1" dirty="0">
                <a:latin typeface="Courier New" pitchFamily="49" charset="0"/>
              </a:rPr>
              <a:t>method Action </a:t>
            </a:r>
            <a:r>
              <a:rPr lang="en-US" sz="1600" dirty="0" err="1">
                <a:latin typeface="Courier New" pitchFamily="49" charset="0"/>
              </a:rPr>
              <a:t>deq</a:t>
            </a:r>
            <a:r>
              <a:rPr lang="en-US" sz="1600" dirty="0">
                <a:latin typeface="Courier New" pitchFamily="49" charset="0"/>
              </a:rPr>
              <a:t> </a:t>
            </a:r>
            <a:r>
              <a:rPr lang="en-US" sz="1600" b="1" dirty="0">
                <a:solidFill>
                  <a:srgbClr val="00B050"/>
                </a:solidFill>
                <a:latin typeface="Courier New" pitchFamily="49" charset="0"/>
              </a:rPr>
              <a:t>if</a:t>
            </a:r>
            <a:r>
              <a:rPr lang="en-US" sz="1600" dirty="0">
                <a:solidFill>
                  <a:srgbClr val="00B050"/>
                </a:solidFill>
                <a:latin typeface="Courier New" pitchFamily="49" charset="0"/>
              </a:rPr>
              <a:t> </a:t>
            </a:r>
            <a:r>
              <a:rPr lang="en-US" sz="1600" dirty="0" err="1">
                <a:solidFill>
                  <a:srgbClr val="00B050"/>
                </a:solidFill>
                <a:latin typeface="Courier New" pitchFamily="49" charset="0"/>
              </a:rPr>
              <a:t>va</a:t>
            </a:r>
            <a:r>
              <a:rPr lang="en-US" sz="1600" dirty="0">
                <a:solidFill>
                  <a:srgbClr val="00B050"/>
                </a:solidFill>
                <a:latin typeface="Courier New" pitchFamily="49" charset="0"/>
              </a:rPr>
              <a:t>;</a:t>
            </a:r>
          </a:p>
          <a:p>
            <a:pPr marL="342900" indent="-342900">
              <a:spcBef>
                <a:spcPct val="5000"/>
              </a:spcBef>
              <a:buClr>
                <a:schemeClr val="hlink"/>
              </a:buClr>
              <a:buSzPct val="110000"/>
              <a:buFont typeface="Wingdings" pitchFamily="-96" charset="2"/>
              <a:buNone/>
            </a:pPr>
            <a:r>
              <a:rPr lang="en-US" sz="1600" dirty="0">
                <a:latin typeface="Courier New" pitchFamily="49" charset="0"/>
              </a:rPr>
              <a:t> </a:t>
            </a:r>
            <a:r>
              <a:rPr lang="en-US" sz="1600" b="1" dirty="0">
                <a:latin typeface="Courier New" pitchFamily="49" charset="0"/>
              </a:rPr>
              <a:t>if</a:t>
            </a:r>
            <a:r>
              <a:rPr lang="en-US" sz="1600" dirty="0">
                <a:latin typeface="Courier New" pitchFamily="49" charset="0"/>
              </a:rPr>
              <a:t> (</a:t>
            </a:r>
            <a:r>
              <a:rPr lang="en-US" sz="1600" dirty="0" err="1">
                <a:latin typeface="Courier New" pitchFamily="49" charset="0"/>
              </a:rPr>
              <a:t>vb</a:t>
            </a:r>
            <a:r>
              <a:rPr lang="en-US" sz="1600" dirty="0">
                <a:latin typeface="Courier New" pitchFamily="49" charset="0"/>
              </a:rPr>
              <a:t>) </a:t>
            </a:r>
            <a:r>
              <a:rPr lang="en-US" sz="1600" b="1" dirty="0">
                <a:latin typeface="Courier New" pitchFamily="49" charset="0"/>
              </a:rPr>
              <a:t>begin </a:t>
            </a:r>
            <a:r>
              <a:rPr lang="en-US" sz="1600" dirty="0">
                <a:latin typeface="Courier New" pitchFamily="49" charset="0"/>
              </a:rPr>
              <a:t>da &lt;= </a:t>
            </a:r>
            <a:r>
              <a:rPr lang="en-US" sz="1600" dirty="0" err="1">
                <a:latin typeface="Courier New" pitchFamily="49" charset="0"/>
              </a:rPr>
              <a:t>db</a:t>
            </a:r>
            <a:r>
              <a:rPr lang="en-US" sz="1600" dirty="0">
                <a:latin typeface="Courier New" pitchFamily="49" charset="0"/>
              </a:rPr>
              <a:t>; </a:t>
            </a:r>
            <a:r>
              <a:rPr lang="en-US" sz="1600" dirty="0" err="1">
                <a:latin typeface="Courier New" pitchFamily="49" charset="0"/>
              </a:rPr>
              <a:t>vb</a:t>
            </a:r>
            <a:r>
              <a:rPr lang="en-US" sz="1600" dirty="0">
                <a:latin typeface="Courier New" pitchFamily="49" charset="0"/>
              </a:rPr>
              <a:t> &lt;= False; </a:t>
            </a:r>
            <a:r>
              <a:rPr lang="en-US" sz="1600" b="1" dirty="0">
                <a:latin typeface="Courier New" pitchFamily="49" charset="0"/>
              </a:rPr>
              <a:t>end</a:t>
            </a:r>
          </a:p>
          <a:p>
            <a:pPr marL="342900" indent="-342900">
              <a:spcBef>
                <a:spcPct val="5000"/>
              </a:spcBef>
              <a:buClr>
                <a:schemeClr val="hlink"/>
              </a:buClr>
              <a:buSzPct val="110000"/>
              <a:buFont typeface="Wingdings" pitchFamily="-96" charset="2"/>
              <a:buNone/>
            </a:pPr>
            <a:r>
              <a:rPr lang="en-US" sz="1600" dirty="0">
                <a:latin typeface="Courier New" pitchFamily="49" charset="0"/>
              </a:rPr>
              <a:t>    </a:t>
            </a:r>
            <a:r>
              <a:rPr lang="en-US" sz="1600" b="1" dirty="0">
                <a:latin typeface="Courier New" pitchFamily="49" charset="0"/>
              </a:rPr>
              <a:t>else begin </a:t>
            </a:r>
            <a:r>
              <a:rPr lang="en-US" sz="1600" dirty="0" err="1">
                <a:latin typeface="Courier New" pitchFamily="49" charset="0"/>
              </a:rPr>
              <a:t>va</a:t>
            </a:r>
            <a:r>
              <a:rPr lang="en-US" sz="1600" dirty="0">
                <a:latin typeface="Courier New" pitchFamily="49" charset="0"/>
              </a:rPr>
              <a:t> &lt;= False; </a:t>
            </a:r>
            <a:r>
              <a:rPr lang="en-US" sz="1600" b="1" dirty="0">
                <a:latin typeface="Courier New" pitchFamily="49" charset="0"/>
              </a:rPr>
              <a:t>end</a:t>
            </a:r>
          </a:p>
          <a:p>
            <a:pPr marL="342900" indent="-342900">
              <a:spcBef>
                <a:spcPct val="5000"/>
              </a:spcBef>
              <a:buClr>
                <a:schemeClr val="hlink"/>
              </a:buClr>
              <a:buSzPct val="110000"/>
              <a:buFont typeface="Wingdings" pitchFamily="-96" charset="2"/>
              <a:buNone/>
            </a:pPr>
            <a:r>
              <a:rPr lang="en-US" sz="1600" b="1" dirty="0" err="1">
                <a:latin typeface="Courier New" pitchFamily="49" charset="0"/>
              </a:rPr>
              <a:t>endmethod</a:t>
            </a:r>
            <a:endParaRPr lang="en-US" sz="1600" b="1" dirty="0">
              <a:latin typeface="Courier New" pitchFamily="49" charset="0"/>
            </a:endParaRPr>
          </a:p>
        </p:txBody>
      </p:sp>
      <p:sp>
        <p:nvSpPr>
          <p:cNvPr id="22531" name="Rectangle 3"/>
          <p:cNvSpPr>
            <a:spLocks noGrp="1" noChangeArrowheads="1"/>
          </p:cNvSpPr>
          <p:nvPr>
            <p:ph type="title"/>
          </p:nvPr>
        </p:nvSpPr>
        <p:spPr>
          <a:xfrm>
            <a:off x="609600" y="314138"/>
            <a:ext cx="7772400" cy="1143000"/>
          </a:xfrm>
        </p:spPr>
        <p:txBody>
          <a:bodyPr/>
          <a:lstStyle/>
          <a:p>
            <a:r>
              <a:rPr lang="en-US" dirty="0"/>
              <a:t>Two-Element FIFO</a:t>
            </a:r>
            <a:br>
              <a:rPr lang="en-US" dirty="0"/>
            </a:br>
            <a:r>
              <a:rPr lang="en-US" sz="2400" i="1" dirty="0"/>
              <a:t>concurrency analysis</a:t>
            </a:r>
            <a:endParaRPr lang="en-US" dirty="0"/>
          </a:p>
        </p:txBody>
      </p:sp>
      <p:sp>
        <p:nvSpPr>
          <p:cNvPr id="22" name="TextBox 21"/>
          <p:cNvSpPr txBox="1"/>
          <p:nvPr/>
        </p:nvSpPr>
        <p:spPr>
          <a:xfrm>
            <a:off x="7217050" y="4897819"/>
            <a:ext cx="1663818" cy="707886"/>
          </a:xfrm>
          <a:prstGeom prst="rect">
            <a:avLst/>
          </a:prstGeom>
          <a:noFill/>
        </p:spPr>
        <p:txBody>
          <a:bodyPr wrap="square" rtlCol="0">
            <a:spAutoFit/>
          </a:bodyPr>
          <a:lstStyle/>
          <a:p>
            <a:r>
              <a:rPr lang="en-US" dirty="0">
                <a:solidFill>
                  <a:srgbClr val="FF0000"/>
                </a:solidFill>
                <a:latin typeface="Comic Sans MS" panose="030F0702030302020204" pitchFamily="66" charset="0"/>
              </a:rPr>
              <a:t>no double-write error</a:t>
            </a:r>
          </a:p>
        </p:txBody>
      </p:sp>
      <p:sp>
        <p:nvSpPr>
          <p:cNvPr id="23" name="Content Placeholder 2"/>
          <p:cNvSpPr>
            <a:spLocks noGrp="1"/>
          </p:cNvSpPr>
          <p:nvPr>
            <p:ph idx="1"/>
          </p:nvPr>
        </p:nvSpPr>
        <p:spPr>
          <a:xfrm>
            <a:off x="609600" y="3904558"/>
            <a:ext cx="7772400" cy="2231922"/>
          </a:xfrm>
        </p:spPr>
        <p:txBody>
          <a:bodyPr/>
          <a:lstStyle/>
          <a:p>
            <a:r>
              <a:rPr lang="en-US" sz="2000" dirty="0">
                <a:latin typeface="+mj-lt"/>
              </a:rPr>
              <a:t>Will concurrent execution of </a:t>
            </a:r>
            <a:r>
              <a:rPr lang="en-US" sz="2000" dirty="0" err="1">
                <a:latin typeface="Courier New" panose="02070309020205020404" pitchFamily="49" charset="0"/>
                <a:cs typeface="Courier New" panose="02070309020205020404" pitchFamily="49" charset="0"/>
              </a:rPr>
              <a:t>enq</a:t>
            </a:r>
            <a:r>
              <a:rPr lang="en-US" sz="2000" dirty="0">
                <a:latin typeface="+mj-lt"/>
              </a:rPr>
              <a:t> and </a:t>
            </a:r>
            <a:r>
              <a:rPr lang="en-US" sz="2000" dirty="0" err="1">
                <a:latin typeface="Courier New" panose="02070309020205020404" pitchFamily="49" charset="0"/>
                <a:cs typeface="Courier New" panose="02070309020205020404" pitchFamily="49" charset="0"/>
              </a:rPr>
              <a:t>deq</a:t>
            </a:r>
            <a:r>
              <a:rPr lang="en-US" sz="2000" dirty="0">
                <a:latin typeface="+mj-lt"/>
              </a:rPr>
              <a:t> cause a double write error?</a:t>
            </a:r>
          </a:p>
          <a:p>
            <a:pPr lvl="1"/>
            <a:r>
              <a:rPr lang="en-US" sz="2000" dirty="0">
                <a:latin typeface="+mj-lt"/>
                <a:cs typeface="Courier New" panose="02070309020205020404" pitchFamily="49" charset="0"/>
              </a:rPr>
              <a:t>Initially</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vb</a:t>
            </a:r>
            <a:r>
              <a:rPr lang="en-US" sz="2000" dirty="0">
                <a:latin typeface="Courier New" panose="02070309020205020404" pitchFamily="49" charset="0"/>
                <a:cs typeface="Courier New" panose="02070309020205020404" pitchFamily="49" charset="0"/>
              </a:rPr>
              <a:t>=False </a:t>
            </a:r>
            <a:r>
              <a:rPr lang="en-US" sz="2000" dirty="0">
                <a:cs typeface="Courier New" panose="02070309020205020404" pitchFamily="49" charset="0"/>
              </a:rPr>
              <a:t>and</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va</a:t>
            </a:r>
            <a:r>
              <a:rPr lang="en-US" sz="2000" dirty="0">
                <a:latin typeface="Courier New" panose="02070309020205020404" pitchFamily="49" charset="0"/>
                <a:cs typeface="Courier New" panose="02070309020205020404" pitchFamily="49" charset="0"/>
              </a:rPr>
              <a:t>=True </a:t>
            </a:r>
          </a:p>
          <a:p>
            <a:pPr lvl="1"/>
            <a:r>
              <a:rPr lang="en-US" sz="2000" dirty="0" err="1">
                <a:latin typeface="Courier New" panose="02070309020205020404" pitchFamily="49" charset="0"/>
                <a:cs typeface="Courier New" panose="02070309020205020404" pitchFamily="49" charset="0"/>
              </a:rPr>
              <a:t>enq</a:t>
            </a:r>
            <a:r>
              <a:rPr lang="en-US" sz="2000" dirty="0">
                <a:latin typeface="+mj-lt"/>
              </a:rPr>
              <a:t> will execute: </a:t>
            </a:r>
            <a:r>
              <a:rPr lang="en-US" sz="2000" dirty="0" err="1">
                <a:latin typeface="Courier New" pitchFamily="49" charset="0"/>
              </a:rPr>
              <a:t>db</a:t>
            </a:r>
            <a:r>
              <a:rPr lang="en-US" sz="2000" dirty="0">
                <a:latin typeface="Courier New" pitchFamily="49" charset="0"/>
              </a:rPr>
              <a:t> &lt;= x; </a:t>
            </a:r>
            <a:r>
              <a:rPr lang="en-US" sz="2000" dirty="0" err="1">
                <a:latin typeface="Courier New" pitchFamily="49" charset="0"/>
              </a:rPr>
              <a:t>vb</a:t>
            </a:r>
            <a:r>
              <a:rPr lang="en-US" sz="2000" dirty="0">
                <a:latin typeface="Courier New" pitchFamily="49" charset="0"/>
              </a:rPr>
              <a:t> &lt;= True; </a:t>
            </a:r>
          </a:p>
          <a:p>
            <a:pPr lvl="1"/>
            <a:r>
              <a:rPr lang="en-US" sz="2000" dirty="0" err="1">
                <a:latin typeface="Courier New" panose="02070309020205020404" pitchFamily="49" charset="0"/>
                <a:cs typeface="Courier New" panose="02070309020205020404" pitchFamily="49" charset="0"/>
              </a:rPr>
              <a:t>deq</a:t>
            </a:r>
            <a:r>
              <a:rPr lang="en-US" sz="2000" dirty="0"/>
              <a:t> will execute </a:t>
            </a:r>
            <a:r>
              <a:rPr lang="en-US" sz="2000" dirty="0" err="1">
                <a:latin typeface="Courier New" pitchFamily="49" charset="0"/>
              </a:rPr>
              <a:t>va</a:t>
            </a:r>
            <a:r>
              <a:rPr lang="en-US" sz="2000" dirty="0">
                <a:latin typeface="Courier New" pitchFamily="49" charset="0"/>
              </a:rPr>
              <a:t> &lt;= False; </a:t>
            </a:r>
            <a:endParaRPr lang="en-US" sz="2000" dirty="0">
              <a:latin typeface="+mj-lt"/>
            </a:endParaRPr>
          </a:p>
          <a:p>
            <a:pPr marL="342900" lvl="1" indent="-342900">
              <a:buClr>
                <a:schemeClr val="hlink"/>
              </a:buClr>
              <a:buSzPct val="110000"/>
              <a:buBlip>
                <a:blip r:embed="rId3"/>
              </a:buBlip>
            </a:pPr>
            <a:r>
              <a:rPr lang="en-US" sz="2000" dirty="0"/>
              <a:t>The final state will be </a:t>
            </a:r>
            <a:r>
              <a:rPr lang="en-US" sz="2000" dirty="0" err="1">
                <a:latin typeface="Courier New" pitchFamily="49" charset="0"/>
              </a:rPr>
              <a:t>va</a:t>
            </a:r>
            <a:r>
              <a:rPr lang="en-US" sz="2000" dirty="0">
                <a:latin typeface="Courier New" pitchFamily="49" charset="0"/>
              </a:rPr>
              <a:t> = False </a:t>
            </a:r>
            <a:r>
              <a:rPr lang="en-US" sz="2000" dirty="0"/>
              <a:t>and </a:t>
            </a:r>
            <a:r>
              <a:rPr lang="en-US" sz="2000" dirty="0" err="1">
                <a:latin typeface="Courier New" pitchFamily="49" charset="0"/>
              </a:rPr>
              <a:t>vb</a:t>
            </a:r>
            <a:r>
              <a:rPr lang="en-US" sz="2000" dirty="0">
                <a:latin typeface="Courier New" pitchFamily="49" charset="0"/>
              </a:rPr>
              <a:t> = True; </a:t>
            </a:r>
            <a:r>
              <a:rPr lang="en-US" sz="2000" dirty="0">
                <a:latin typeface="+mj-lt"/>
              </a:rPr>
              <a:t>with the old data in </a:t>
            </a:r>
            <a:r>
              <a:rPr lang="en-US" sz="2000" dirty="0">
                <a:latin typeface="Courier New" pitchFamily="49" charset="0"/>
              </a:rPr>
              <a:t>da </a:t>
            </a:r>
            <a:r>
              <a:rPr lang="en-US" sz="2000" dirty="0"/>
              <a:t>and new data in </a:t>
            </a:r>
            <a:r>
              <a:rPr lang="en-US" sz="2000" dirty="0" err="1">
                <a:latin typeface="Courier New" pitchFamily="49" charset="0"/>
              </a:rPr>
              <a:t>db</a:t>
            </a:r>
            <a:endParaRPr lang="en-US" sz="2000" dirty="0"/>
          </a:p>
          <a:p>
            <a:pPr marL="342900" lvl="1" indent="-342900">
              <a:buClr>
                <a:schemeClr val="hlink"/>
              </a:buClr>
              <a:buSzPct val="110000"/>
              <a:buBlip>
                <a:blip r:embed="rId3"/>
              </a:buBlip>
            </a:pPr>
            <a:endParaRPr lang="en-US" sz="2000" dirty="0"/>
          </a:p>
          <a:p>
            <a:pPr marL="342900" lvl="1" indent="-342900">
              <a:buClr>
                <a:schemeClr val="hlink"/>
              </a:buClr>
              <a:buSzPct val="110000"/>
              <a:buBlip>
                <a:blip r:embed="rId3"/>
              </a:buBlip>
            </a:pPr>
            <a:endParaRPr lang="en-US" sz="2000" dirty="0"/>
          </a:p>
        </p:txBody>
      </p:sp>
      <p:grpSp>
        <p:nvGrpSpPr>
          <p:cNvPr id="24" name="Group 23"/>
          <p:cNvGrpSpPr/>
          <p:nvPr/>
        </p:nvGrpSpPr>
        <p:grpSpPr>
          <a:xfrm>
            <a:off x="6845555" y="1384268"/>
            <a:ext cx="1755775" cy="1389599"/>
            <a:chOff x="3195330" y="1379799"/>
            <a:chExt cx="1755775" cy="1389599"/>
          </a:xfrm>
        </p:grpSpPr>
        <p:sp>
          <p:nvSpPr>
            <p:cNvPr id="25" name="Rectangle 34"/>
            <p:cNvSpPr>
              <a:spLocks noChangeArrowheads="1"/>
            </p:cNvSpPr>
            <p:nvPr/>
          </p:nvSpPr>
          <p:spPr bwMode="auto">
            <a:xfrm>
              <a:off x="3836680" y="1964475"/>
              <a:ext cx="201612" cy="415925"/>
            </a:xfrm>
            <a:prstGeom prst="rect">
              <a:avLst/>
            </a:prstGeom>
            <a:solidFill>
              <a:schemeClr val="accent1"/>
            </a:solidFill>
            <a:ln w="9525" algn="ctr">
              <a:solidFill>
                <a:srgbClr val="FF0000"/>
              </a:solidFill>
              <a:round/>
              <a:headEnd/>
              <a:tailEnd/>
            </a:ln>
          </p:spPr>
          <p:txBody>
            <a:bodyPr/>
            <a:lstStyle/>
            <a:p>
              <a:pPr>
                <a:lnSpc>
                  <a:spcPct val="90000"/>
                </a:lnSpc>
                <a:spcBef>
                  <a:spcPct val="25000"/>
                </a:spcBef>
                <a:buClr>
                  <a:schemeClr val="bg1"/>
                </a:buClr>
                <a:buSzPct val="100000"/>
                <a:buFont typeface="Wingdings" pitchFamily="-96" charset="2"/>
                <a:buChar char="•"/>
              </a:pPr>
              <a:endParaRPr lang="en-US" dirty="0"/>
            </a:p>
          </p:txBody>
        </p:sp>
        <p:sp>
          <p:nvSpPr>
            <p:cNvPr id="26" name="Rectangle 35"/>
            <p:cNvSpPr>
              <a:spLocks noChangeArrowheads="1"/>
            </p:cNvSpPr>
            <p:nvPr/>
          </p:nvSpPr>
          <p:spPr bwMode="auto">
            <a:xfrm>
              <a:off x="4131955" y="1964475"/>
              <a:ext cx="201612" cy="415925"/>
            </a:xfrm>
            <a:prstGeom prst="rect">
              <a:avLst/>
            </a:prstGeom>
            <a:solidFill>
              <a:schemeClr val="accent1"/>
            </a:solidFill>
            <a:ln w="9525" algn="ctr">
              <a:solidFill>
                <a:srgbClr val="FF0000"/>
              </a:solidFill>
              <a:round/>
              <a:headEnd/>
              <a:tailEnd/>
            </a:ln>
          </p:spPr>
          <p:txBody>
            <a:bodyPr/>
            <a:lstStyle/>
            <a:p>
              <a:pPr>
                <a:lnSpc>
                  <a:spcPct val="90000"/>
                </a:lnSpc>
                <a:spcBef>
                  <a:spcPct val="25000"/>
                </a:spcBef>
                <a:buClr>
                  <a:schemeClr val="bg1"/>
                </a:buClr>
                <a:buSzPct val="100000"/>
                <a:buFont typeface="Wingdings" pitchFamily="-96" charset="2"/>
                <a:buChar char="•"/>
              </a:pPr>
              <a:endParaRPr lang="en-US"/>
            </a:p>
          </p:txBody>
        </p:sp>
        <p:sp>
          <p:nvSpPr>
            <p:cNvPr id="27" name="TextBox 36"/>
            <p:cNvSpPr txBox="1">
              <a:spLocks noChangeArrowheads="1"/>
            </p:cNvSpPr>
            <p:nvPr/>
          </p:nvSpPr>
          <p:spPr bwMode="auto">
            <a:xfrm>
              <a:off x="3706505" y="2369288"/>
              <a:ext cx="909223" cy="400110"/>
            </a:xfrm>
            <a:prstGeom prst="rect">
              <a:avLst/>
            </a:prstGeom>
            <a:noFill/>
            <a:ln w="9525">
              <a:noFill/>
              <a:miter lim="800000"/>
              <a:headEnd/>
              <a:tailEnd/>
            </a:ln>
          </p:spPr>
          <p:txBody>
            <a:bodyPr wrap="none">
              <a:spAutoFit/>
            </a:bodyPr>
            <a:lstStyle/>
            <a:p>
              <a:r>
                <a:rPr lang="en-US" dirty="0" err="1"/>
                <a:t>db</a:t>
              </a:r>
              <a:r>
                <a:rPr lang="en-US" dirty="0"/>
                <a:t> da</a:t>
              </a:r>
            </a:p>
          </p:txBody>
        </p:sp>
        <p:cxnSp>
          <p:nvCxnSpPr>
            <p:cNvPr id="28" name="Straight Arrow Connector 38"/>
            <p:cNvCxnSpPr>
              <a:cxnSpLocks noChangeShapeType="1"/>
            </p:cNvCxnSpPr>
            <p:nvPr/>
          </p:nvCxnSpPr>
          <p:spPr bwMode="auto">
            <a:xfrm>
              <a:off x="3195330" y="2224825"/>
              <a:ext cx="403225" cy="1588"/>
            </a:xfrm>
            <a:prstGeom prst="straightConnector1">
              <a:avLst/>
            </a:prstGeom>
            <a:noFill/>
            <a:ln w="28575" algn="ctr">
              <a:solidFill>
                <a:srgbClr val="FF0000"/>
              </a:solidFill>
              <a:round/>
              <a:headEnd type="none" w="med" len="med"/>
              <a:tailEnd type="triangle" w="med" len="med"/>
            </a:ln>
          </p:spPr>
        </p:cxnSp>
        <p:cxnSp>
          <p:nvCxnSpPr>
            <p:cNvPr id="29" name="Straight Arrow Connector 39"/>
            <p:cNvCxnSpPr>
              <a:cxnSpLocks noChangeShapeType="1"/>
            </p:cNvCxnSpPr>
            <p:nvPr/>
          </p:nvCxnSpPr>
          <p:spPr bwMode="auto">
            <a:xfrm>
              <a:off x="4547880" y="2224825"/>
              <a:ext cx="403225" cy="1588"/>
            </a:xfrm>
            <a:prstGeom prst="straightConnector1">
              <a:avLst/>
            </a:prstGeom>
            <a:noFill/>
            <a:ln w="28575" algn="ctr">
              <a:solidFill>
                <a:srgbClr val="FF0000"/>
              </a:solidFill>
              <a:round/>
              <a:headEnd type="none" w="med" len="med"/>
              <a:tailEnd type="triangle" w="med" len="med"/>
            </a:ln>
          </p:spPr>
        </p:cxnSp>
        <p:sp>
          <p:nvSpPr>
            <p:cNvPr id="30" name="Rectangle 29"/>
            <p:cNvSpPr/>
            <p:nvPr/>
          </p:nvSpPr>
          <p:spPr bwMode="auto">
            <a:xfrm>
              <a:off x="3836680" y="1742514"/>
              <a:ext cx="201612" cy="132736"/>
            </a:xfrm>
            <a:prstGeom prst="rect">
              <a:avLst/>
            </a:prstGeom>
            <a:solidFill>
              <a:schemeClr val="accent1"/>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Verdana" pitchFamily="34" charset="0"/>
              </a:endParaRPr>
            </a:p>
          </p:txBody>
        </p:sp>
        <p:sp>
          <p:nvSpPr>
            <p:cNvPr id="31" name="Rectangle 30"/>
            <p:cNvSpPr/>
            <p:nvPr/>
          </p:nvSpPr>
          <p:spPr bwMode="auto">
            <a:xfrm>
              <a:off x="4129189" y="1742514"/>
              <a:ext cx="201612" cy="132736"/>
            </a:xfrm>
            <a:prstGeom prst="rect">
              <a:avLst/>
            </a:prstGeom>
            <a:solidFill>
              <a:schemeClr val="accent1"/>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Verdana" pitchFamily="34" charset="0"/>
              </a:endParaRPr>
            </a:p>
          </p:txBody>
        </p:sp>
        <p:sp>
          <p:nvSpPr>
            <p:cNvPr id="32" name="TextBox 36"/>
            <p:cNvSpPr txBox="1">
              <a:spLocks noChangeArrowheads="1"/>
            </p:cNvSpPr>
            <p:nvPr/>
          </p:nvSpPr>
          <p:spPr bwMode="auto">
            <a:xfrm>
              <a:off x="3650066" y="1379799"/>
              <a:ext cx="909223" cy="400110"/>
            </a:xfrm>
            <a:prstGeom prst="rect">
              <a:avLst/>
            </a:prstGeom>
            <a:noFill/>
            <a:ln w="9525">
              <a:noFill/>
              <a:miter lim="800000"/>
              <a:headEnd/>
              <a:tailEnd/>
            </a:ln>
          </p:spPr>
          <p:txBody>
            <a:bodyPr wrap="none">
              <a:spAutoFit/>
            </a:bodyPr>
            <a:lstStyle/>
            <a:p>
              <a:r>
                <a:rPr lang="en-US" dirty="0" err="1"/>
                <a:t>vb</a:t>
              </a:r>
              <a:r>
                <a:rPr lang="en-US" dirty="0"/>
                <a:t> </a:t>
              </a:r>
              <a:r>
                <a:rPr lang="en-US" dirty="0" err="1"/>
                <a:t>va</a:t>
              </a:r>
              <a:endParaRPr lang="en-US" dirty="0"/>
            </a:p>
          </p:txBody>
        </p:sp>
      </p:grpSp>
      <p:sp>
        <p:nvSpPr>
          <p:cNvPr id="33" name="TextBox 32"/>
          <p:cNvSpPr txBox="1"/>
          <p:nvPr/>
        </p:nvSpPr>
        <p:spPr>
          <a:xfrm>
            <a:off x="7782177" y="6035345"/>
            <a:ext cx="908280" cy="400110"/>
          </a:xfrm>
          <a:prstGeom prst="rect">
            <a:avLst/>
          </a:prstGeom>
          <a:noFill/>
        </p:spPr>
        <p:txBody>
          <a:bodyPr wrap="square" rtlCol="0">
            <a:spAutoFit/>
          </a:bodyPr>
          <a:lstStyle/>
          <a:p>
            <a:r>
              <a:rPr lang="en-US" dirty="0">
                <a:solidFill>
                  <a:srgbClr val="FF0000"/>
                </a:solidFill>
                <a:latin typeface="Comic Sans MS" panose="030F0702030302020204" pitchFamily="66" charset="0"/>
              </a:rPr>
              <a:t>oops! </a:t>
            </a:r>
          </a:p>
        </p:txBody>
      </p:sp>
      <p:grpSp>
        <p:nvGrpSpPr>
          <p:cNvPr id="8" name="Group 7"/>
          <p:cNvGrpSpPr/>
          <p:nvPr/>
        </p:nvGrpSpPr>
        <p:grpSpPr>
          <a:xfrm>
            <a:off x="6607393" y="2789682"/>
            <a:ext cx="2407895" cy="3322015"/>
            <a:chOff x="6670268" y="2844699"/>
            <a:chExt cx="2407895" cy="3322015"/>
          </a:xfrm>
        </p:grpSpPr>
        <p:sp>
          <p:nvSpPr>
            <p:cNvPr id="19" name="TextBox 18"/>
            <p:cNvSpPr txBox="1"/>
            <p:nvPr/>
          </p:nvSpPr>
          <p:spPr>
            <a:xfrm>
              <a:off x="6670268" y="2844699"/>
              <a:ext cx="2407895" cy="1200329"/>
            </a:xfrm>
            <a:prstGeom prst="rect">
              <a:avLst/>
            </a:prstGeom>
            <a:noFill/>
          </p:spPr>
          <p:txBody>
            <a:bodyPr wrap="square" rtlCol="0">
              <a:spAutoFit/>
            </a:bodyPr>
            <a:lstStyle/>
            <a:p>
              <a:r>
                <a:rPr lang="en-US" sz="1800" dirty="0">
                  <a:solidFill>
                    <a:srgbClr val="FF0000"/>
                  </a:solidFill>
                  <a:latin typeface="Comic Sans MS" panose="030F0702030302020204" pitchFamily="66" charset="0"/>
                </a:rPr>
                <a:t>we can’t get into this state if </a:t>
              </a:r>
              <a:r>
                <a:rPr lang="en-US" sz="1800" dirty="0" err="1">
                  <a:solidFill>
                    <a:srgbClr val="FF0000"/>
                  </a:solidFill>
                  <a:latin typeface="Comic Sans MS" panose="030F0702030302020204" pitchFamily="66" charset="0"/>
                </a:rPr>
                <a:t>enq</a:t>
              </a:r>
              <a:r>
                <a:rPr lang="en-US" sz="1800" dirty="0">
                  <a:solidFill>
                    <a:srgbClr val="FF0000"/>
                  </a:solidFill>
                  <a:latin typeface="Comic Sans MS" panose="030F0702030302020204" pitchFamily="66" charset="0"/>
                </a:rPr>
                <a:t> and </a:t>
              </a:r>
              <a:r>
                <a:rPr lang="en-US" sz="1800" dirty="0" err="1">
                  <a:solidFill>
                    <a:srgbClr val="FF0000"/>
                  </a:solidFill>
                  <a:latin typeface="Comic Sans MS" panose="030F0702030302020204" pitchFamily="66" charset="0"/>
                </a:rPr>
                <a:t>deq</a:t>
              </a:r>
              <a:r>
                <a:rPr lang="en-US" sz="1800" dirty="0">
                  <a:solidFill>
                    <a:srgbClr val="FF0000"/>
                  </a:solidFill>
                  <a:latin typeface="Comic Sans MS" panose="030F0702030302020204" pitchFamily="66" charset="0"/>
                </a:rPr>
                <a:t> are performed in some order</a:t>
              </a:r>
            </a:p>
          </p:txBody>
        </p:sp>
        <p:sp>
          <p:nvSpPr>
            <p:cNvPr id="2" name="Freeform 1"/>
            <p:cNvSpPr/>
            <p:nvPr/>
          </p:nvSpPr>
          <p:spPr bwMode="auto">
            <a:xfrm>
              <a:off x="8485632" y="3877056"/>
              <a:ext cx="512641" cy="2289658"/>
            </a:xfrm>
            <a:custGeom>
              <a:avLst/>
              <a:gdLst>
                <a:gd name="connsiteX0" fmla="*/ 0 w 512641"/>
                <a:gd name="connsiteY0" fmla="*/ 0 h 2289658"/>
                <a:gd name="connsiteX1" fmla="*/ 512064 w 512641"/>
                <a:gd name="connsiteY1" fmla="*/ 1338682 h 2289658"/>
                <a:gd name="connsiteX2" fmla="*/ 80467 w 512641"/>
                <a:gd name="connsiteY2" fmla="*/ 2289658 h 2289658"/>
              </a:gdLst>
              <a:ahLst/>
              <a:cxnLst>
                <a:cxn ang="0">
                  <a:pos x="connsiteX0" y="connsiteY0"/>
                </a:cxn>
                <a:cxn ang="0">
                  <a:pos x="connsiteX1" y="connsiteY1"/>
                </a:cxn>
                <a:cxn ang="0">
                  <a:pos x="connsiteX2" y="connsiteY2"/>
                </a:cxn>
              </a:cxnLst>
              <a:rect l="l" t="t" r="r" b="b"/>
              <a:pathLst>
                <a:path w="512641" h="2289658">
                  <a:moveTo>
                    <a:pt x="0" y="0"/>
                  </a:moveTo>
                  <a:cubicBezTo>
                    <a:pt x="249326" y="478536"/>
                    <a:pt x="498653" y="957072"/>
                    <a:pt x="512064" y="1338682"/>
                  </a:cubicBezTo>
                  <a:cubicBezTo>
                    <a:pt x="525475" y="1720292"/>
                    <a:pt x="302971" y="2004975"/>
                    <a:pt x="80467" y="2289658"/>
                  </a:cubicBezTo>
                </a:path>
              </a:pathLst>
            </a:cu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Verdana" pitchFamily="34" charset="0"/>
              </a:endParaRPr>
            </a:p>
          </p:txBody>
        </p:sp>
      </p:grpSp>
      <p:sp>
        <p:nvSpPr>
          <p:cNvPr id="6" name="Footer Placeholder 5">
            <a:extLst>
              <a:ext uri="{FF2B5EF4-FFF2-40B4-BE49-F238E27FC236}">
                <a16:creationId xmlns:a16="http://schemas.microsoft.com/office/drawing/2014/main" id="{24EA5A69-02E2-8652-145C-168EC1BF2ED9}"/>
              </a:ext>
            </a:extLst>
          </p:cNvPr>
          <p:cNvSpPr>
            <a:spLocks noGrp="1"/>
          </p:cNvSpPr>
          <p:nvPr>
            <p:ph type="ftr" sz="quarter" idx="12"/>
          </p:nvPr>
        </p:nvSpPr>
        <p:spPr/>
        <p:txBody>
          <a:bodyPr/>
          <a:lstStyle/>
          <a:p>
            <a:pPr>
              <a:defRPr/>
            </a:pPr>
            <a:r>
              <a:rPr lang="en-US"/>
              <a:t>6.1920</a:t>
            </a:r>
            <a:endParaRPr lang="en-US" dirty="0"/>
          </a:p>
        </p:txBody>
      </p:sp>
      <p:sp>
        <p:nvSpPr>
          <p:cNvPr id="3" name="Date Placeholder 2">
            <a:extLst>
              <a:ext uri="{FF2B5EF4-FFF2-40B4-BE49-F238E27FC236}">
                <a16:creationId xmlns:a16="http://schemas.microsoft.com/office/drawing/2014/main" id="{6F654C41-3438-139A-8403-1F06BC9DE53C}"/>
              </a:ext>
            </a:extLst>
          </p:cNvPr>
          <p:cNvSpPr>
            <a:spLocks noGrp="1"/>
          </p:cNvSpPr>
          <p:nvPr>
            <p:ph type="dt" sz="half" idx="10"/>
          </p:nvPr>
        </p:nvSpPr>
        <p:spPr/>
        <p:txBody>
          <a:bodyPr/>
          <a:lstStyle/>
          <a:p>
            <a:pPr>
              <a:defRPr/>
            </a:pPr>
            <a:r>
              <a:rPr lang="en-US"/>
              <a:t>February 13, 2024</a:t>
            </a:r>
            <a:endParaRPr lang="en-US" dirty="0"/>
          </a:p>
        </p:txBody>
      </p:sp>
      <p:sp>
        <p:nvSpPr>
          <p:cNvPr id="9" name="Slide Number Placeholder 8">
            <a:extLst>
              <a:ext uri="{FF2B5EF4-FFF2-40B4-BE49-F238E27FC236}">
                <a16:creationId xmlns:a16="http://schemas.microsoft.com/office/drawing/2014/main" id="{50811D80-13B1-152F-6571-72B990707518}"/>
              </a:ext>
            </a:extLst>
          </p:cNvPr>
          <p:cNvSpPr>
            <a:spLocks noGrp="1"/>
          </p:cNvSpPr>
          <p:nvPr>
            <p:ph type="sldNum" sz="quarter" idx="11"/>
          </p:nvPr>
        </p:nvSpPr>
        <p:spPr/>
        <p:txBody>
          <a:bodyPr/>
          <a:lstStyle/>
          <a:p>
            <a:pPr>
              <a:defRPr/>
            </a:pPr>
            <a:r>
              <a:rPr lang="en-US"/>
              <a:t>L03-</a:t>
            </a:r>
            <a:fld id="{4F9502F6-954B-46E9-AC05-33DEDF4CA0BF}" type="slidenum">
              <a:rPr lang="en-US" smtClean="0"/>
              <a:pPr>
                <a:defRPr/>
              </a:pPr>
              <a:t>27</a:t>
            </a:fld>
            <a:endParaRPr lang="en-US" dirty="0"/>
          </a:p>
        </p:txBody>
      </p:sp>
    </p:spTree>
    <p:extLst>
      <p:ext uri="{BB962C8B-B14F-4D97-AF65-F5344CB8AC3E}">
        <p14:creationId xmlns:p14="http://schemas.microsoft.com/office/powerpoint/2010/main" val="3086874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3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5506" name="Rectangle 2" descr="Rectangle: Click to edit Master text styles&#10;Second level&#10;Third level&#10;Fourth level&#10;Fifth level"/>
          <p:cNvSpPr>
            <a:spLocks noChangeArrowheads="1"/>
          </p:cNvSpPr>
          <p:nvPr/>
        </p:nvSpPr>
        <p:spPr bwMode="auto">
          <a:xfrm>
            <a:off x="609600" y="1519212"/>
            <a:ext cx="5841233" cy="2100494"/>
          </a:xfrm>
          <a:prstGeom prst="rect">
            <a:avLst/>
          </a:prstGeom>
          <a:noFill/>
          <a:ln w="9525">
            <a:solidFill>
              <a:srgbClr val="FF0000"/>
            </a:solidFill>
            <a:miter lim="800000"/>
            <a:headEnd/>
            <a:tailEnd/>
          </a:ln>
        </p:spPr>
        <p:txBody>
          <a:bodyPr/>
          <a:lstStyle/>
          <a:p>
            <a:pPr marL="342900" indent="-342900">
              <a:spcBef>
                <a:spcPct val="5000"/>
              </a:spcBef>
              <a:buClr>
                <a:schemeClr val="hlink"/>
              </a:buClr>
              <a:buSzPct val="110000"/>
              <a:buFont typeface="Wingdings" pitchFamily="-96" charset="2"/>
              <a:buNone/>
            </a:pPr>
            <a:r>
              <a:rPr lang="en-US" sz="1600" b="1" dirty="0">
                <a:latin typeface="Courier New" pitchFamily="49" charset="0"/>
              </a:rPr>
              <a:t>method Action </a:t>
            </a:r>
            <a:r>
              <a:rPr lang="en-US" sz="1600" dirty="0" err="1">
                <a:latin typeface="Courier New" pitchFamily="49" charset="0"/>
              </a:rPr>
              <a:t>enq</a:t>
            </a:r>
            <a:r>
              <a:rPr lang="en-US" sz="1600" dirty="0">
                <a:latin typeface="Courier New" pitchFamily="49" charset="0"/>
              </a:rPr>
              <a:t>(t x) </a:t>
            </a:r>
            <a:r>
              <a:rPr lang="en-US" sz="1600" b="1" dirty="0">
                <a:solidFill>
                  <a:srgbClr val="FF0000"/>
                </a:solidFill>
                <a:latin typeface="Courier New" pitchFamily="49" charset="0"/>
              </a:rPr>
              <a:t>if</a:t>
            </a:r>
            <a:r>
              <a:rPr lang="en-US" sz="1600" dirty="0">
                <a:solidFill>
                  <a:srgbClr val="FF0000"/>
                </a:solidFill>
                <a:latin typeface="Courier New" pitchFamily="49" charset="0"/>
              </a:rPr>
              <a:t> !</a:t>
            </a:r>
            <a:r>
              <a:rPr lang="en-US" sz="1600" dirty="0" err="1">
                <a:solidFill>
                  <a:srgbClr val="FF0000"/>
                </a:solidFill>
                <a:latin typeface="Courier New" pitchFamily="49" charset="0"/>
              </a:rPr>
              <a:t>vb</a:t>
            </a:r>
            <a:r>
              <a:rPr lang="en-US" sz="1600" dirty="0">
                <a:solidFill>
                  <a:srgbClr val="FF0000"/>
                </a:solidFill>
                <a:latin typeface="Courier New" pitchFamily="49" charset="0"/>
              </a:rPr>
              <a:t>;</a:t>
            </a:r>
          </a:p>
          <a:p>
            <a:pPr marL="342900" indent="-342900">
              <a:spcBef>
                <a:spcPct val="5000"/>
              </a:spcBef>
              <a:buClr>
                <a:schemeClr val="hlink"/>
              </a:buClr>
              <a:buSzPct val="110000"/>
              <a:buFont typeface="Wingdings" pitchFamily="-96" charset="2"/>
              <a:buNone/>
            </a:pPr>
            <a:r>
              <a:rPr lang="en-US" sz="1600" dirty="0">
                <a:latin typeface="Courier New" pitchFamily="49" charset="0"/>
              </a:rPr>
              <a:t> </a:t>
            </a:r>
            <a:r>
              <a:rPr lang="en-US" sz="1600" b="1" dirty="0">
                <a:latin typeface="Courier New" pitchFamily="49" charset="0"/>
              </a:rPr>
              <a:t>if</a:t>
            </a:r>
            <a:r>
              <a:rPr lang="en-US" sz="1600" dirty="0">
                <a:latin typeface="Courier New" pitchFamily="49" charset="0"/>
              </a:rPr>
              <a:t> (</a:t>
            </a:r>
            <a:r>
              <a:rPr lang="en-US" sz="1600" dirty="0" err="1">
                <a:latin typeface="Courier New" pitchFamily="49" charset="0"/>
              </a:rPr>
              <a:t>va</a:t>
            </a:r>
            <a:r>
              <a:rPr lang="en-US" sz="1600" dirty="0">
                <a:latin typeface="Courier New" pitchFamily="49" charset="0"/>
              </a:rPr>
              <a:t>) </a:t>
            </a:r>
            <a:r>
              <a:rPr lang="en-US" sz="1600" b="1" dirty="0">
                <a:latin typeface="Courier New" pitchFamily="49" charset="0"/>
              </a:rPr>
              <a:t>begin </a:t>
            </a:r>
            <a:r>
              <a:rPr lang="en-US" sz="1600" dirty="0" err="1">
                <a:latin typeface="Courier New" pitchFamily="49" charset="0"/>
              </a:rPr>
              <a:t>db</a:t>
            </a:r>
            <a:r>
              <a:rPr lang="en-US" sz="1600" dirty="0">
                <a:latin typeface="Courier New" pitchFamily="49" charset="0"/>
              </a:rPr>
              <a:t> &lt;= x; </a:t>
            </a:r>
            <a:r>
              <a:rPr lang="en-US" sz="1600" dirty="0" err="1">
                <a:latin typeface="Courier New" pitchFamily="49" charset="0"/>
              </a:rPr>
              <a:t>vb</a:t>
            </a:r>
            <a:r>
              <a:rPr lang="en-US" sz="1600" dirty="0">
                <a:latin typeface="Courier New" pitchFamily="49" charset="0"/>
              </a:rPr>
              <a:t> &lt;= True; </a:t>
            </a:r>
            <a:r>
              <a:rPr lang="en-US" sz="1600" b="1" dirty="0">
                <a:latin typeface="Courier New" pitchFamily="49" charset="0"/>
              </a:rPr>
              <a:t>end</a:t>
            </a:r>
          </a:p>
          <a:p>
            <a:pPr marL="342900" indent="-342900">
              <a:spcBef>
                <a:spcPct val="5000"/>
              </a:spcBef>
              <a:buClr>
                <a:schemeClr val="hlink"/>
              </a:buClr>
              <a:buSzPct val="110000"/>
              <a:buFont typeface="Wingdings" pitchFamily="-96" charset="2"/>
              <a:buNone/>
            </a:pPr>
            <a:r>
              <a:rPr lang="en-US" sz="1600" dirty="0">
                <a:latin typeface="Courier New" pitchFamily="49" charset="0"/>
              </a:rPr>
              <a:t>    </a:t>
            </a:r>
            <a:r>
              <a:rPr lang="en-US" sz="1600" b="1" dirty="0">
                <a:latin typeface="Courier New" pitchFamily="49" charset="0"/>
              </a:rPr>
              <a:t>else begin </a:t>
            </a:r>
            <a:r>
              <a:rPr lang="en-US" sz="1600" dirty="0">
                <a:latin typeface="Courier New" pitchFamily="49" charset="0"/>
              </a:rPr>
              <a:t>da &lt;= x; </a:t>
            </a:r>
            <a:r>
              <a:rPr lang="en-US" sz="1600" dirty="0" err="1">
                <a:latin typeface="Courier New" pitchFamily="49" charset="0"/>
              </a:rPr>
              <a:t>va</a:t>
            </a:r>
            <a:r>
              <a:rPr lang="en-US" sz="1600" dirty="0">
                <a:latin typeface="Courier New" pitchFamily="49" charset="0"/>
              </a:rPr>
              <a:t> &lt;= True; </a:t>
            </a:r>
            <a:r>
              <a:rPr lang="en-US" sz="1600" b="1" dirty="0">
                <a:latin typeface="Courier New" pitchFamily="49" charset="0"/>
              </a:rPr>
              <a:t>end</a:t>
            </a:r>
          </a:p>
          <a:p>
            <a:pPr marL="342900" indent="-342900">
              <a:spcBef>
                <a:spcPct val="5000"/>
              </a:spcBef>
              <a:buClr>
                <a:schemeClr val="hlink"/>
              </a:buClr>
              <a:buSzPct val="110000"/>
              <a:buFont typeface="Wingdings" pitchFamily="-96" charset="2"/>
              <a:buNone/>
            </a:pPr>
            <a:r>
              <a:rPr lang="en-US" sz="1600" b="1" dirty="0" err="1">
                <a:latin typeface="Courier New" pitchFamily="49" charset="0"/>
              </a:rPr>
              <a:t>endmethod</a:t>
            </a:r>
            <a:endParaRPr lang="en-US" sz="1600" b="1" dirty="0">
              <a:latin typeface="Courier New" pitchFamily="49" charset="0"/>
            </a:endParaRPr>
          </a:p>
          <a:p>
            <a:pPr marL="342900" indent="-342900">
              <a:spcBef>
                <a:spcPct val="5000"/>
              </a:spcBef>
              <a:buClr>
                <a:schemeClr val="hlink"/>
              </a:buClr>
              <a:buSzPct val="110000"/>
              <a:buFont typeface="Wingdings" pitchFamily="-96" charset="2"/>
              <a:buNone/>
            </a:pPr>
            <a:r>
              <a:rPr lang="en-US" sz="1600" b="1" dirty="0">
                <a:latin typeface="Courier New" pitchFamily="49" charset="0"/>
              </a:rPr>
              <a:t>method Action </a:t>
            </a:r>
            <a:r>
              <a:rPr lang="en-US" sz="1600" dirty="0" err="1">
                <a:latin typeface="Courier New" pitchFamily="49" charset="0"/>
              </a:rPr>
              <a:t>deq</a:t>
            </a:r>
            <a:r>
              <a:rPr lang="en-US" sz="1600" dirty="0">
                <a:latin typeface="Courier New" pitchFamily="49" charset="0"/>
              </a:rPr>
              <a:t> </a:t>
            </a:r>
            <a:r>
              <a:rPr lang="en-US" sz="1600" b="1" dirty="0">
                <a:solidFill>
                  <a:srgbClr val="FF0000"/>
                </a:solidFill>
                <a:latin typeface="Courier New" pitchFamily="49" charset="0"/>
              </a:rPr>
              <a:t>if</a:t>
            </a:r>
            <a:r>
              <a:rPr lang="en-US" sz="1600" dirty="0">
                <a:solidFill>
                  <a:srgbClr val="FF0000"/>
                </a:solidFill>
                <a:latin typeface="Courier New" pitchFamily="49" charset="0"/>
              </a:rPr>
              <a:t> </a:t>
            </a:r>
            <a:r>
              <a:rPr lang="en-US" sz="1600" dirty="0" err="1">
                <a:solidFill>
                  <a:srgbClr val="FF0000"/>
                </a:solidFill>
                <a:latin typeface="Courier New" pitchFamily="49" charset="0"/>
              </a:rPr>
              <a:t>va</a:t>
            </a:r>
            <a:r>
              <a:rPr lang="en-US" sz="1600" dirty="0">
                <a:solidFill>
                  <a:srgbClr val="FF0000"/>
                </a:solidFill>
                <a:latin typeface="Courier New" pitchFamily="49" charset="0"/>
              </a:rPr>
              <a:t>;</a:t>
            </a:r>
          </a:p>
          <a:p>
            <a:pPr marL="342900" indent="-342900">
              <a:spcBef>
                <a:spcPct val="5000"/>
              </a:spcBef>
              <a:buClr>
                <a:schemeClr val="hlink"/>
              </a:buClr>
              <a:buSzPct val="110000"/>
              <a:buFont typeface="Wingdings" pitchFamily="-96" charset="2"/>
              <a:buNone/>
            </a:pPr>
            <a:r>
              <a:rPr lang="en-US" sz="1600" dirty="0">
                <a:latin typeface="Courier New" pitchFamily="49" charset="0"/>
              </a:rPr>
              <a:t> </a:t>
            </a:r>
            <a:r>
              <a:rPr lang="en-US" sz="1600" b="1" dirty="0">
                <a:latin typeface="Courier New" pitchFamily="49" charset="0"/>
              </a:rPr>
              <a:t>if</a:t>
            </a:r>
            <a:r>
              <a:rPr lang="en-US" sz="1600" dirty="0">
                <a:latin typeface="Courier New" pitchFamily="49" charset="0"/>
              </a:rPr>
              <a:t> (</a:t>
            </a:r>
            <a:r>
              <a:rPr lang="en-US" sz="1600" dirty="0" err="1">
                <a:latin typeface="Courier New" pitchFamily="49" charset="0"/>
              </a:rPr>
              <a:t>vb</a:t>
            </a:r>
            <a:r>
              <a:rPr lang="en-US" sz="1600" dirty="0">
                <a:latin typeface="Courier New" pitchFamily="49" charset="0"/>
              </a:rPr>
              <a:t>) </a:t>
            </a:r>
            <a:r>
              <a:rPr lang="en-US" sz="1600" b="1" dirty="0">
                <a:latin typeface="Courier New" pitchFamily="49" charset="0"/>
              </a:rPr>
              <a:t>begin </a:t>
            </a:r>
            <a:r>
              <a:rPr lang="en-US" sz="1600" dirty="0">
                <a:latin typeface="Courier New" pitchFamily="49" charset="0"/>
              </a:rPr>
              <a:t>da &lt;= </a:t>
            </a:r>
            <a:r>
              <a:rPr lang="en-US" sz="1600" dirty="0" err="1">
                <a:latin typeface="Courier New" pitchFamily="49" charset="0"/>
              </a:rPr>
              <a:t>db</a:t>
            </a:r>
            <a:r>
              <a:rPr lang="en-US" sz="1600" dirty="0">
                <a:latin typeface="Courier New" pitchFamily="49" charset="0"/>
              </a:rPr>
              <a:t>; </a:t>
            </a:r>
            <a:r>
              <a:rPr lang="en-US" sz="1600" dirty="0" err="1">
                <a:latin typeface="Courier New" pitchFamily="49" charset="0"/>
              </a:rPr>
              <a:t>vb</a:t>
            </a:r>
            <a:r>
              <a:rPr lang="en-US" sz="1600" dirty="0">
                <a:latin typeface="Courier New" pitchFamily="49" charset="0"/>
              </a:rPr>
              <a:t> &lt;= False; </a:t>
            </a:r>
            <a:r>
              <a:rPr lang="en-US" sz="1600" b="1" dirty="0">
                <a:latin typeface="Courier New" pitchFamily="49" charset="0"/>
              </a:rPr>
              <a:t>end</a:t>
            </a:r>
          </a:p>
          <a:p>
            <a:pPr marL="342900" indent="-342900">
              <a:spcBef>
                <a:spcPct val="5000"/>
              </a:spcBef>
              <a:buClr>
                <a:schemeClr val="hlink"/>
              </a:buClr>
              <a:buSzPct val="110000"/>
              <a:buFont typeface="Wingdings" pitchFamily="-96" charset="2"/>
              <a:buNone/>
            </a:pPr>
            <a:r>
              <a:rPr lang="en-US" sz="1600" dirty="0">
                <a:latin typeface="Courier New" pitchFamily="49" charset="0"/>
              </a:rPr>
              <a:t>    </a:t>
            </a:r>
            <a:r>
              <a:rPr lang="en-US" sz="1600" b="1" dirty="0">
                <a:latin typeface="Courier New" pitchFamily="49" charset="0"/>
              </a:rPr>
              <a:t>else begin </a:t>
            </a:r>
            <a:r>
              <a:rPr lang="en-US" sz="1600" dirty="0" err="1">
                <a:latin typeface="Courier New" pitchFamily="49" charset="0"/>
              </a:rPr>
              <a:t>va</a:t>
            </a:r>
            <a:r>
              <a:rPr lang="en-US" sz="1600" dirty="0">
                <a:latin typeface="Courier New" pitchFamily="49" charset="0"/>
              </a:rPr>
              <a:t> &lt;= False; </a:t>
            </a:r>
            <a:r>
              <a:rPr lang="en-US" sz="1600" b="1" dirty="0">
                <a:latin typeface="Courier New" pitchFamily="49" charset="0"/>
              </a:rPr>
              <a:t>end</a:t>
            </a:r>
          </a:p>
          <a:p>
            <a:pPr marL="342900" indent="-342900">
              <a:spcBef>
                <a:spcPct val="5000"/>
              </a:spcBef>
              <a:buClr>
                <a:schemeClr val="hlink"/>
              </a:buClr>
              <a:buSzPct val="110000"/>
              <a:buFont typeface="Wingdings" pitchFamily="-96" charset="2"/>
              <a:buNone/>
            </a:pPr>
            <a:r>
              <a:rPr lang="en-US" sz="1600" b="1" dirty="0" err="1">
                <a:latin typeface="Courier New" pitchFamily="49" charset="0"/>
              </a:rPr>
              <a:t>endmethod</a:t>
            </a:r>
            <a:endParaRPr lang="en-US" sz="1600" b="1" dirty="0">
              <a:latin typeface="Courier New" pitchFamily="49" charset="0"/>
            </a:endParaRPr>
          </a:p>
        </p:txBody>
      </p:sp>
      <p:sp>
        <p:nvSpPr>
          <p:cNvPr id="22531" name="Rectangle 3"/>
          <p:cNvSpPr>
            <a:spLocks noGrp="1" noChangeArrowheads="1"/>
          </p:cNvSpPr>
          <p:nvPr>
            <p:ph type="title"/>
          </p:nvPr>
        </p:nvSpPr>
        <p:spPr>
          <a:xfrm>
            <a:off x="609600" y="314138"/>
            <a:ext cx="7772400" cy="1143000"/>
          </a:xfrm>
        </p:spPr>
        <p:txBody>
          <a:bodyPr/>
          <a:lstStyle/>
          <a:p>
            <a:r>
              <a:rPr lang="en-US" dirty="0"/>
              <a:t>Two-Element FIFO</a:t>
            </a:r>
            <a:br>
              <a:rPr lang="en-US" dirty="0"/>
            </a:br>
            <a:r>
              <a:rPr lang="en-US" sz="2400" i="1" dirty="0"/>
              <a:t>concurrency analysis - continued</a:t>
            </a:r>
            <a:endParaRPr lang="en-US" dirty="0"/>
          </a:p>
        </p:txBody>
      </p:sp>
      <p:sp>
        <p:nvSpPr>
          <p:cNvPr id="23" name="Content Placeholder 2"/>
          <p:cNvSpPr>
            <a:spLocks noGrp="1"/>
          </p:cNvSpPr>
          <p:nvPr>
            <p:ph idx="1"/>
          </p:nvPr>
        </p:nvSpPr>
        <p:spPr>
          <a:xfrm>
            <a:off x="627317" y="3826825"/>
            <a:ext cx="7772400" cy="2231922"/>
          </a:xfrm>
        </p:spPr>
        <p:txBody>
          <a:bodyPr/>
          <a:lstStyle/>
          <a:p>
            <a:pPr marL="342900" lvl="1" indent="-342900">
              <a:buClr>
                <a:schemeClr val="hlink"/>
              </a:buClr>
              <a:buSzPct val="110000"/>
              <a:buBlip>
                <a:blip r:embed="rId3"/>
              </a:buBlip>
            </a:pPr>
            <a:r>
              <a:rPr lang="en-US" sz="2000" dirty="0">
                <a:latin typeface="+mj-lt"/>
              </a:rPr>
              <a:t>In this implementation, </a:t>
            </a:r>
            <a:r>
              <a:rPr lang="en-US" sz="2000" dirty="0" err="1">
                <a:latin typeface="Courier New" pitchFamily="49" charset="0"/>
              </a:rPr>
              <a:t>enq</a:t>
            </a:r>
            <a:r>
              <a:rPr lang="en-US" sz="2000" dirty="0">
                <a:latin typeface="Courier New" pitchFamily="49" charset="0"/>
              </a:rPr>
              <a:t> </a:t>
            </a:r>
            <a:r>
              <a:rPr lang="en-US" sz="2000" dirty="0"/>
              <a:t>and </a:t>
            </a:r>
            <a:r>
              <a:rPr lang="en-US" sz="2000" dirty="0" err="1">
                <a:latin typeface="Courier New" pitchFamily="49" charset="0"/>
              </a:rPr>
              <a:t>deq</a:t>
            </a:r>
            <a:r>
              <a:rPr lang="en-US" sz="2000" dirty="0">
                <a:latin typeface="Courier New" pitchFamily="49" charset="0"/>
              </a:rPr>
              <a:t> </a:t>
            </a:r>
            <a:r>
              <a:rPr lang="en-US" sz="2000" dirty="0">
                <a:latin typeface="+mj-lt"/>
              </a:rPr>
              <a:t>should not be called concurrently</a:t>
            </a:r>
          </a:p>
          <a:p>
            <a:pPr marL="742950" lvl="2" indent="-342900">
              <a:buSzPct val="110000"/>
              <a:buBlip>
                <a:blip r:embed="rId3"/>
              </a:buBlip>
            </a:pPr>
            <a:r>
              <a:rPr lang="en-US" sz="1600" dirty="0">
                <a:latin typeface="+mj-lt"/>
              </a:rPr>
              <a:t>later we will present a systematic procedure to decide which methods of a module can be called concurrently</a:t>
            </a:r>
          </a:p>
          <a:p>
            <a:pPr marL="342900" lvl="1" indent="-342900">
              <a:buClr>
                <a:schemeClr val="hlink"/>
              </a:buClr>
              <a:buSzPct val="110000"/>
              <a:buBlip>
                <a:blip r:embed="rId3"/>
              </a:buBlip>
            </a:pPr>
            <a:r>
              <a:rPr lang="en-US" sz="2000" dirty="0">
                <a:latin typeface="+mj-lt"/>
              </a:rPr>
              <a:t>First, we will study when two rules that only use registers can be executed concurrently</a:t>
            </a:r>
            <a:endParaRPr lang="en-US" sz="2000" dirty="0"/>
          </a:p>
          <a:p>
            <a:pPr marL="342900" lvl="1" indent="-342900">
              <a:buClr>
                <a:schemeClr val="hlink"/>
              </a:buClr>
              <a:buSzPct val="110000"/>
              <a:buBlip>
                <a:blip r:embed="rId3"/>
              </a:buBlip>
            </a:pPr>
            <a:endParaRPr lang="en-US" sz="2000" dirty="0"/>
          </a:p>
          <a:p>
            <a:pPr marL="342900" lvl="1" indent="-342900">
              <a:buClr>
                <a:schemeClr val="hlink"/>
              </a:buClr>
              <a:buSzPct val="110000"/>
              <a:buBlip>
                <a:blip r:embed="rId3"/>
              </a:buBlip>
            </a:pPr>
            <a:endParaRPr lang="en-US" sz="2000" dirty="0"/>
          </a:p>
        </p:txBody>
      </p:sp>
      <p:grpSp>
        <p:nvGrpSpPr>
          <p:cNvPr id="24" name="Group 23"/>
          <p:cNvGrpSpPr/>
          <p:nvPr/>
        </p:nvGrpSpPr>
        <p:grpSpPr>
          <a:xfrm>
            <a:off x="6845555" y="1384268"/>
            <a:ext cx="1755775" cy="1389599"/>
            <a:chOff x="3195330" y="1379799"/>
            <a:chExt cx="1755775" cy="1389599"/>
          </a:xfrm>
        </p:grpSpPr>
        <p:sp>
          <p:nvSpPr>
            <p:cNvPr id="25" name="Rectangle 34"/>
            <p:cNvSpPr>
              <a:spLocks noChangeArrowheads="1"/>
            </p:cNvSpPr>
            <p:nvPr/>
          </p:nvSpPr>
          <p:spPr bwMode="auto">
            <a:xfrm>
              <a:off x="3836680" y="1964475"/>
              <a:ext cx="201612" cy="415925"/>
            </a:xfrm>
            <a:prstGeom prst="rect">
              <a:avLst/>
            </a:prstGeom>
            <a:solidFill>
              <a:schemeClr val="accent1"/>
            </a:solidFill>
            <a:ln w="9525" algn="ctr">
              <a:solidFill>
                <a:srgbClr val="FF0000"/>
              </a:solidFill>
              <a:round/>
              <a:headEnd/>
              <a:tailEnd/>
            </a:ln>
          </p:spPr>
          <p:txBody>
            <a:bodyPr/>
            <a:lstStyle/>
            <a:p>
              <a:pPr>
                <a:lnSpc>
                  <a:spcPct val="90000"/>
                </a:lnSpc>
                <a:spcBef>
                  <a:spcPct val="25000"/>
                </a:spcBef>
                <a:buClr>
                  <a:schemeClr val="bg1"/>
                </a:buClr>
                <a:buSzPct val="100000"/>
                <a:buFont typeface="Wingdings" pitchFamily="-96" charset="2"/>
                <a:buChar char="•"/>
              </a:pPr>
              <a:endParaRPr lang="en-US" dirty="0"/>
            </a:p>
          </p:txBody>
        </p:sp>
        <p:sp>
          <p:nvSpPr>
            <p:cNvPr id="26" name="Rectangle 35"/>
            <p:cNvSpPr>
              <a:spLocks noChangeArrowheads="1"/>
            </p:cNvSpPr>
            <p:nvPr/>
          </p:nvSpPr>
          <p:spPr bwMode="auto">
            <a:xfrm>
              <a:off x="4131955" y="1964475"/>
              <a:ext cx="201612" cy="415925"/>
            </a:xfrm>
            <a:prstGeom prst="rect">
              <a:avLst/>
            </a:prstGeom>
            <a:solidFill>
              <a:schemeClr val="accent1"/>
            </a:solidFill>
            <a:ln w="9525" algn="ctr">
              <a:solidFill>
                <a:srgbClr val="FF0000"/>
              </a:solidFill>
              <a:round/>
              <a:headEnd/>
              <a:tailEnd/>
            </a:ln>
          </p:spPr>
          <p:txBody>
            <a:bodyPr/>
            <a:lstStyle/>
            <a:p>
              <a:pPr>
                <a:lnSpc>
                  <a:spcPct val="90000"/>
                </a:lnSpc>
                <a:spcBef>
                  <a:spcPct val="25000"/>
                </a:spcBef>
                <a:buClr>
                  <a:schemeClr val="bg1"/>
                </a:buClr>
                <a:buSzPct val="100000"/>
                <a:buFont typeface="Wingdings" pitchFamily="-96" charset="2"/>
                <a:buChar char="•"/>
              </a:pPr>
              <a:endParaRPr lang="en-US"/>
            </a:p>
          </p:txBody>
        </p:sp>
        <p:sp>
          <p:nvSpPr>
            <p:cNvPr id="27" name="TextBox 36"/>
            <p:cNvSpPr txBox="1">
              <a:spLocks noChangeArrowheads="1"/>
            </p:cNvSpPr>
            <p:nvPr/>
          </p:nvSpPr>
          <p:spPr bwMode="auto">
            <a:xfrm>
              <a:off x="3706505" y="2369288"/>
              <a:ext cx="909223" cy="400110"/>
            </a:xfrm>
            <a:prstGeom prst="rect">
              <a:avLst/>
            </a:prstGeom>
            <a:noFill/>
            <a:ln w="9525">
              <a:noFill/>
              <a:miter lim="800000"/>
              <a:headEnd/>
              <a:tailEnd/>
            </a:ln>
          </p:spPr>
          <p:txBody>
            <a:bodyPr wrap="none">
              <a:spAutoFit/>
            </a:bodyPr>
            <a:lstStyle/>
            <a:p>
              <a:r>
                <a:rPr lang="en-US" dirty="0" err="1"/>
                <a:t>db</a:t>
              </a:r>
              <a:r>
                <a:rPr lang="en-US" dirty="0"/>
                <a:t> da</a:t>
              </a:r>
            </a:p>
          </p:txBody>
        </p:sp>
        <p:cxnSp>
          <p:nvCxnSpPr>
            <p:cNvPr id="28" name="Straight Arrow Connector 38"/>
            <p:cNvCxnSpPr>
              <a:cxnSpLocks noChangeShapeType="1"/>
            </p:cNvCxnSpPr>
            <p:nvPr/>
          </p:nvCxnSpPr>
          <p:spPr bwMode="auto">
            <a:xfrm>
              <a:off x="3195330" y="2224825"/>
              <a:ext cx="403225" cy="1588"/>
            </a:xfrm>
            <a:prstGeom prst="straightConnector1">
              <a:avLst/>
            </a:prstGeom>
            <a:noFill/>
            <a:ln w="28575" algn="ctr">
              <a:solidFill>
                <a:srgbClr val="FF0000"/>
              </a:solidFill>
              <a:round/>
              <a:headEnd type="none" w="med" len="med"/>
              <a:tailEnd type="triangle" w="med" len="med"/>
            </a:ln>
          </p:spPr>
        </p:cxnSp>
        <p:cxnSp>
          <p:nvCxnSpPr>
            <p:cNvPr id="29" name="Straight Arrow Connector 39"/>
            <p:cNvCxnSpPr>
              <a:cxnSpLocks noChangeShapeType="1"/>
            </p:cNvCxnSpPr>
            <p:nvPr/>
          </p:nvCxnSpPr>
          <p:spPr bwMode="auto">
            <a:xfrm>
              <a:off x="4547880" y="2224825"/>
              <a:ext cx="403225" cy="1588"/>
            </a:xfrm>
            <a:prstGeom prst="straightConnector1">
              <a:avLst/>
            </a:prstGeom>
            <a:noFill/>
            <a:ln w="28575" algn="ctr">
              <a:solidFill>
                <a:srgbClr val="FF0000"/>
              </a:solidFill>
              <a:round/>
              <a:headEnd type="none" w="med" len="med"/>
              <a:tailEnd type="triangle" w="med" len="med"/>
            </a:ln>
          </p:spPr>
        </p:cxnSp>
        <p:sp>
          <p:nvSpPr>
            <p:cNvPr id="30" name="Rectangle 29"/>
            <p:cNvSpPr/>
            <p:nvPr/>
          </p:nvSpPr>
          <p:spPr bwMode="auto">
            <a:xfrm>
              <a:off x="3836680" y="1742514"/>
              <a:ext cx="201612" cy="132736"/>
            </a:xfrm>
            <a:prstGeom prst="rect">
              <a:avLst/>
            </a:prstGeom>
            <a:solidFill>
              <a:schemeClr val="accent1"/>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Verdana" pitchFamily="34" charset="0"/>
              </a:endParaRPr>
            </a:p>
          </p:txBody>
        </p:sp>
        <p:sp>
          <p:nvSpPr>
            <p:cNvPr id="31" name="Rectangle 30"/>
            <p:cNvSpPr/>
            <p:nvPr/>
          </p:nvSpPr>
          <p:spPr bwMode="auto">
            <a:xfrm>
              <a:off x="4129189" y="1742514"/>
              <a:ext cx="201612" cy="132736"/>
            </a:xfrm>
            <a:prstGeom prst="rect">
              <a:avLst/>
            </a:prstGeom>
            <a:solidFill>
              <a:schemeClr val="accent1"/>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Verdana" pitchFamily="34" charset="0"/>
              </a:endParaRPr>
            </a:p>
          </p:txBody>
        </p:sp>
        <p:sp>
          <p:nvSpPr>
            <p:cNvPr id="32" name="TextBox 36"/>
            <p:cNvSpPr txBox="1">
              <a:spLocks noChangeArrowheads="1"/>
            </p:cNvSpPr>
            <p:nvPr/>
          </p:nvSpPr>
          <p:spPr bwMode="auto">
            <a:xfrm>
              <a:off x="3650066" y="1379799"/>
              <a:ext cx="909223" cy="400110"/>
            </a:xfrm>
            <a:prstGeom prst="rect">
              <a:avLst/>
            </a:prstGeom>
            <a:noFill/>
            <a:ln w="9525">
              <a:noFill/>
              <a:miter lim="800000"/>
              <a:headEnd/>
              <a:tailEnd/>
            </a:ln>
          </p:spPr>
          <p:txBody>
            <a:bodyPr wrap="none">
              <a:spAutoFit/>
            </a:bodyPr>
            <a:lstStyle/>
            <a:p>
              <a:r>
                <a:rPr lang="en-US" dirty="0" err="1"/>
                <a:t>vb</a:t>
              </a:r>
              <a:r>
                <a:rPr lang="en-US" dirty="0"/>
                <a:t> </a:t>
              </a:r>
              <a:r>
                <a:rPr lang="en-US" dirty="0" err="1"/>
                <a:t>va</a:t>
              </a:r>
              <a:endParaRPr lang="en-US" dirty="0"/>
            </a:p>
          </p:txBody>
        </p:sp>
      </p:grpSp>
      <p:pic>
        <p:nvPicPr>
          <p:cNvPr id="8" name="Picture 29" descr="j0286034">
            <a:extLst>
              <a:ext uri="{FF2B5EF4-FFF2-40B4-BE49-F238E27FC236}">
                <a16:creationId xmlns:a16="http://schemas.microsoft.com/office/drawing/2014/main" id="{754D91F7-133C-F246-E247-B21494ADE31A}"/>
              </a:ext>
            </a:extLst>
          </p:cNvPr>
          <p:cNvPicPr>
            <a:picLocks noChangeAspect="1" noChangeArrowheads="1"/>
          </p:cNvPicPr>
          <p:nvPr/>
        </p:nvPicPr>
        <p:blipFill>
          <a:blip r:embed="rId4" cstate="print"/>
          <a:srcRect/>
          <a:stretch>
            <a:fillRect/>
          </a:stretch>
        </p:blipFill>
        <p:spPr bwMode="auto">
          <a:xfrm>
            <a:off x="8057101" y="3930489"/>
            <a:ext cx="919163" cy="885825"/>
          </a:xfrm>
          <a:prstGeom prst="rect">
            <a:avLst/>
          </a:prstGeom>
          <a:noFill/>
          <a:ln w="9525">
            <a:noFill/>
            <a:miter lim="800000"/>
            <a:headEnd/>
            <a:tailEnd/>
          </a:ln>
        </p:spPr>
      </p:pic>
      <p:sp>
        <p:nvSpPr>
          <p:cNvPr id="6" name="Footer Placeholder 5">
            <a:extLst>
              <a:ext uri="{FF2B5EF4-FFF2-40B4-BE49-F238E27FC236}">
                <a16:creationId xmlns:a16="http://schemas.microsoft.com/office/drawing/2014/main" id="{EBE8C9D6-E837-DBA5-EA50-24B99D22FBDB}"/>
              </a:ext>
            </a:extLst>
          </p:cNvPr>
          <p:cNvSpPr>
            <a:spLocks noGrp="1"/>
          </p:cNvSpPr>
          <p:nvPr>
            <p:ph type="ftr" sz="quarter" idx="12"/>
          </p:nvPr>
        </p:nvSpPr>
        <p:spPr/>
        <p:txBody>
          <a:bodyPr/>
          <a:lstStyle/>
          <a:p>
            <a:pPr>
              <a:defRPr/>
            </a:pPr>
            <a:r>
              <a:rPr lang="en-US"/>
              <a:t>6.1920</a:t>
            </a:r>
            <a:endParaRPr lang="en-US" dirty="0"/>
          </a:p>
        </p:txBody>
      </p:sp>
      <p:sp>
        <p:nvSpPr>
          <p:cNvPr id="2" name="Date Placeholder 1">
            <a:extLst>
              <a:ext uri="{FF2B5EF4-FFF2-40B4-BE49-F238E27FC236}">
                <a16:creationId xmlns:a16="http://schemas.microsoft.com/office/drawing/2014/main" id="{B1430131-C33C-C4F7-35A6-A3332D489731}"/>
              </a:ext>
            </a:extLst>
          </p:cNvPr>
          <p:cNvSpPr>
            <a:spLocks noGrp="1"/>
          </p:cNvSpPr>
          <p:nvPr>
            <p:ph type="dt" sz="half" idx="10"/>
          </p:nvPr>
        </p:nvSpPr>
        <p:spPr/>
        <p:txBody>
          <a:bodyPr/>
          <a:lstStyle/>
          <a:p>
            <a:pPr>
              <a:defRPr/>
            </a:pPr>
            <a:r>
              <a:rPr lang="en-US"/>
              <a:t>February 13, 2024</a:t>
            </a:r>
            <a:endParaRPr lang="en-US" dirty="0"/>
          </a:p>
        </p:txBody>
      </p:sp>
      <p:sp>
        <p:nvSpPr>
          <p:cNvPr id="4" name="Slide Number Placeholder 3">
            <a:extLst>
              <a:ext uri="{FF2B5EF4-FFF2-40B4-BE49-F238E27FC236}">
                <a16:creationId xmlns:a16="http://schemas.microsoft.com/office/drawing/2014/main" id="{BBF6C043-D755-0E9A-AF3C-371AFCEA617B}"/>
              </a:ext>
            </a:extLst>
          </p:cNvPr>
          <p:cNvSpPr>
            <a:spLocks noGrp="1"/>
          </p:cNvSpPr>
          <p:nvPr>
            <p:ph type="sldNum" sz="quarter" idx="11"/>
          </p:nvPr>
        </p:nvSpPr>
        <p:spPr/>
        <p:txBody>
          <a:bodyPr/>
          <a:lstStyle/>
          <a:p>
            <a:pPr>
              <a:defRPr/>
            </a:pPr>
            <a:r>
              <a:rPr lang="en-US"/>
              <a:t>L03-</a:t>
            </a:r>
            <a:fld id="{4F9502F6-954B-46E9-AC05-33DEDF4CA0BF}" type="slidenum">
              <a:rPr lang="en-US" smtClean="0"/>
              <a:pPr>
                <a:defRPr/>
              </a:pPr>
              <a:t>28</a:t>
            </a:fld>
            <a:endParaRPr lang="en-US" dirty="0"/>
          </a:p>
        </p:txBody>
      </p:sp>
    </p:spTree>
    <p:extLst>
      <p:ext uri="{BB962C8B-B14F-4D97-AF65-F5344CB8AC3E}">
        <p14:creationId xmlns:p14="http://schemas.microsoft.com/office/powerpoint/2010/main" val="2167618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Concurrent execution of rules</a:t>
            </a:r>
          </a:p>
        </p:txBody>
      </p:sp>
      <p:sp>
        <p:nvSpPr>
          <p:cNvPr id="3" name="Content Placeholder 2"/>
          <p:cNvSpPr>
            <a:spLocks noGrp="1"/>
          </p:cNvSpPr>
          <p:nvPr>
            <p:ph idx="1"/>
          </p:nvPr>
        </p:nvSpPr>
        <p:spPr>
          <a:xfrm>
            <a:off x="705464" y="1669026"/>
            <a:ext cx="7772400" cy="2231922"/>
          </a:xfrm>
        </p:spPr>
        <p:txBody>
          <a:bodyPr/>
          <a:lstStyle/>
          <a:p>
            <a:r>
              <a:rPr lang="en-US" sz="2400" dirty="0"/>
              <a:t>Two rules can execute concurrently, if concurrent execution would not cause a double-write error, </a:t>
            </a:r>
            <a:r>
              <a:rPr lang="en-US" sz="2400" i="1" dirty="0"/>
              <a:t>and</a:t>
            </a:r>
          </a:p>
          <a:p>
            <a:r>
              <a:rPr lang="en-US" sz="2400" dirty="0"/>
              <a:t>The final state can be obtained by executing rules one-at-a-time in some sequential order</a:t>
            </a:r>
          </a:p>
        </p:txBody>
      </p:sp>
      <p:sp>
        <p:nvSpPr>
          <p:cNvPr id="8" name="Footer Placeholder 7">
            <a:extLst>
              <a:ext uri="{FF2B5EF4-FFF2-40B4-BE49-F238E27FC236}">
                <a16:creationId xmlns:a16="http://schemas.microsoft.com/office/drawing/2014/main" id="{91360F00-5B89-C620-1404-7054C4A870EE}"/>
              </a:ext>
            </a:extLst>
          </p:cNvPr>
          <p:cNvSpPr>
            <a:spLocks noGrp="1"/>
          </p:cNvSpPr>
          <p:nvPr>
            <p:ph type="ftr" sz="quarter" idx="12"/>
          </p:nvPr>
        </p:nvSpPr>
        <p:spPr/>
        <p:txBody>
          <a:bodyPr/>
          <a:lstStyle/>
          <a:p>
            <a:pPr>
              <a:defRPr/>
            </a:pPr>
            <a:r>
              <a:rPr lang="en-US"/>
              <a:t>6.1920</a:t>
            </a:r>
            <a:endParaRPr lang="en-US" dirty="0"/>
          </a:p>
        </p:txBody>
      </p:sp>
      <p:sp>
        <p:nvSpPr>
          <p:cNvPr id="4" name="Date Placeholder 3">
            <a:extLst>
              <a:ext uri="{FF2B5EF4-FFF2-40B4-BE49-F238E27FC236}">
                <a16:creationId xmlns:a16="http://schemas.microsoft.com/office/drawing/2014/main" id="{0DACF13B-E84F-FE34-F33C-90BA8C70AA59}"/>
              </a:ext>
            </a:extLst>
          </p:cNvPr>
          <p:cNvSpPr>
            <a:spLocks noGrp="1"/>
          </p:cNvSpPr>
          <p:nvPr>
            <p:ph type="dt" sz="half" idx="10"/>
          </p:nvPr>
        </p:nvSpPr>
        <p:spPr/>
        <p:txBody>
          <a:bodyPr/>
          <a:lstStyle/>
          <a:p>
            <a:pPr>
              <a:defRPr/>
            </a:pPr>
            <a:r>
              <a:rPr lang="en-US"/>
              <a:t>February 13, 2024</a:t>
            </a:r>
            <a:endParaRPr lang="en-US" dirty="0"/>
          </a:p>
        </p:txBody>
      </p:sp>
      <p:sp>
        <p:nvSpPr>
          <p:cNvPr id="6" name="Slide Number Placeholder 5">
            <a:extLst>
              <a:ext uri="{FF2B5EF4-FFF2-40B4-BE49-F238E27FC236}">
                <a16:creationId xmlns:a16="http://schemas.microsoft.com/office/drawing/2014/main" id="{2A5D9FBF-66C7-B40C-9BB8-B00532834678}"/>
              </a:ext>
            </a:extLst>
          </p:cNvPr>
          <p:cNvSpPr>
            <a:spLocks noGrp="1"/>
          </p:cNvSpPr>
          <p:nvPr>
            <p:ph type="sldNum" sz="quarter" idx="11"/>
          </p:nvPr>
        </p:nvSpPr>
        <p:spPr/>
        <p:txBody>
          <a:bodyPr/>
          <a:lstStyle/>
          <a:p>
            <a:pPr>
              <a:defRPr/>
            </a:pPr>
            <a:r>
              <a:rPr lang="en-US"/>
              <a:t>L03-</a:t>
            </a:r>
            <a:fld id="{4F9502F6-954B-46E9-AC05-33DEDF4CA0BF}" type="slidenum">
              <a:rPr lang="en-US" smtClean="0"/>
              <a:pPr>
                <a:defRPr/>
              </a:pPr>
              <a:t>29</a:t>
            </a:fld>
            <a:endParaRPr lang="en-US" dirty="0"/>
          </a:p>
        </p:txBody>
      </p:sp>
    </p:spTree>
    <p:extLst>
      <p:ext uri="{BB962C8B-B14F-4D97-AF65-F5344CB8AC3E}">
        <p14:creationId xmlns:p14="http://schemas.microsoft.com/office/powerpoint/2010/main" val="3590198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948D5-2BAC-2B9D-D5EC-FF5BEBAA17B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3D4D9F28-F329-455E-D6D8-CB92ACB04FD3}"/>
              </a:ext>
            </a:extLst>
          </p:cNvPr>
          <p:cNvSpPr>
            <a:spLocks noGrp="1"/>
          </p:cNvSpPr>
          <p:nvPr>
            <p:ph type="subTitle" idx="1"/>
          </p:nvPr>
        </p:nvSpPr>
        <p:spPr>
          <a:xfrm>
            <a:off x="785037" y="1447800"/>
            <a:ext cx="6400800" cy="1752600"/>
          </a:xfrm>
        </p:spPr>
        <p:txBody>
          <a:bodyPr/>
          <a:lstStyle/>
          <a:p>
            <a:r>
              <a:rPr lang="en-US" dirty="0"/>
              <a:t>First, we will examine some storage elements and then study the concurrency issue </a:t>
            </a:r>
          </a:p>
        </p:txBody>
      </p:sp>
      <p:sp>
        <p:nvSpPr>
          <p:cNvPr id="8" name="Footer Placeholder 7">
            <a:extLst>
              <a:ext uri="{FF2B5EF4-FFF2-40B4-BE49-F238E27FC236}">
                <a16:creationId xmlns:a16="http://schemas.microsoft.com/office/drawing/2014/main" id="{111606F9-07FE-2C7A-2D55-C3A875877C15}"/>
              </a:ext>
            </a:extLst>
          </p:cNvPr>
          <p:cNvSpPr>
            <a:spLocks noGrp="1"/>
          </p:cNvSpPr>
          <p:nvPr>
            <p:ph type="ftr" sz="quarter" idx="12"/>
          </p:nvPr>
        </p:nvSpPr>
        <p:spPr/>
        <p:txBody>
          <a:bodyPr/>
          <a:lstStyle/>
          <a:p>
            <a:pPr>
              <a:defRPr/>
            </a:pPr>
            <a:r>
              <a:rPr lang="en-US"/>
              <a:t>6.1920</a:t>
            </a:r>
            <a:endParaRPr lang="en-US" dirty="0"/>
          </a:p>
        </p:txBody>
      </p:sp>
      <p:sp>
        <p:nvSpPr>
          <p:cNvPr id="4" name="Date Placeholder 3">
            <a:extLst>
              <a:ext uri="{FF2B5EF4-FFF2-40B4-BE49-F238E27FC236}">
                <a16:creationId xmlns:a16="http://schemas.microsoft.com/office/drawing/2014/main" id="{F211597D-415F-D6B3-89F7-B6B9CCB41673}"/>
              </a:ext>
            </a:extLst>
          </p:cNvPr>
          <p:cNvSpPr>
            <a:spLocks noGrp="1"/>
          </p:cNvSpPr>
          <p:nvPr>
            <p:ph type="dt" sz="quarter" idx="10"/>
          </p:nvPr>
        </p:nvSpPr>
        <p:spPr/>
        <p:txBody>
          <a:bodyPr/>
          <a:lstStyle/>
          <a:p>
            <a:pPr>
              <a:defRPr/>
            </a:pPr>
            <a:r>
              <a:rPr lang="en-US"/>
              <a:t>February 13, 2024</a:t>
            </a:r>
            <a:endParaRPr lang="en-US" dirty="0"/>
          </a:p>
        </p:txBody>
      </p:sp>
      <p:sp>
        <p:nvSpPr>
          <p:cNvPr id="6" name="Slide Number Placeholder 5">
            <a:extLst>
              <a:ext uri="{FF2B5EF4-FFF2-40B4-BE49-F238E27FC236}">
                <a16:creationId xmlns:a16="http://schemas.microsoft.com/office/drawing/2014/main" id="{FDEC970D-6006-8B1B-9FF3-00CA9AE549A4}"/>
              </a:ext>
            </a:extLst>
          </p:cNvPr>
          <p:cNvSpPr>
            <a:spLocks noGrp="1"/>
          </p:cNvSpPr>
          <p:nvPr>
            <p:ph type="sldNum" sz="quarter" idx="11"/>
          </p:nvPr>
        </p:nvSpPr>
        <p:spPr/>
        <p:txBody>
          <a:bodyPr/>
          <a:lstStyle/>
          <a:p>
            <a:pPr>
              <a:defRPr/>
            </a:pPr>
            <a:r>
              <a:rPr lang="en-US"/>
              <a:t>L03-</a:t>
            </a:r>
            <a:fld id="{2DBA8F0E-D6DA-4224-82EA-C9BF982C3C97}" type="slidenum">
              <a:rPr lang="en-US" smtClean="0"/>
              <a:pPr>
                <a:defRPr/>
              </a:pPr>
              <a:t>3</a:t>
            </a:fld>
            <a:endParaRPr lang="en-US" dirty="0"/>
          </a:p>
        </p:txBody>
      </p:sp>
    </p:spTree>
    <p:extLst>
      <p:ext uri="{BB962C8B-B14F-4D97-AF65-F5344CB8AC3E}">
        <p14:creationId xmlns:p14="http://schemas.microsoft.com/office/powerpoint/2010/main" val="30502417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091" y="376052"/>
            <a:ext cx="8566296" cy="1143000"/>
          </a:xfrm>
        </p:spPr>
        <p:txBody>
          <a:bodyPr/>
          <a:lstStyle/>
          <a:p>
            <a:r>
              <a:rPr lang="en-US" sz="3200" dirty="0"/>
              <a:t>Can these rules execute concurrently?</a:t>
            </a:r>
            <a:br>
              <a:rPr lang="en-US" sz="4000" dirty="0"/>
            </a:br>
            <a:r>
              <a:rPr lang="en-US" sz="2400" dirty="0"/>
              <a:t>(</a:t>
            </a:r>
            <a:r>
              <a:rPr lang="en-US" sz="2400" dirty="0">
                <a:latin typeface="Comic Sans MS" panose="030F0702030302020204" pitchFamily="66" charset="0"/>
              </a:rPr>
              <a:t>without violating the one-rule-at-a-time-semantics) </a:t>
            </a:r>
            <a:endParaRPr lang="en-US" sz="2400" dirty="0"/>
          </a:p>
        </p:txBody>
      </p:sp>
      <p:sp>
        <p:nvSpPr>
          <p:cNvPr id="8" name="Rectangle 4" descr="Rectangle: Click to edit Master text styles&#10;Second level&#10;Third level&#10;Fourth level&#10;Fifth level"/>
          <p:cNvSpPr>
            <a:spLocks noChangeArrowheads="1"/>
          </p:cNvSpPr>
          <p:nvPr/>
        </p:nvSpPr>
        <p:spPr bwMode="auto">
          <a:xfrm>
            <a:off x="891506" y="1928166"/>
            <a:ext cx="2164666" cy="1754326"/>
          </a:xfrm>
          <a:prstGeom prst="rect">
            <a:avLst/>
          </a:prstGeom>
          <a:noFill/>
          <a:ln w="9525">
            <a:solidFill>
              <a:srgbClr val="FF0000"/>
            </a:solidFill>
            <a:miter lim="800000"/>
            <a:headEnd/>
            <a:tailEnd/>
          </a:ln>
        </p:spPr>
        <p:txBody>
          <a:bodyPr wrap="square">
            <a:spAutoFit/>
          </a:bodyPr>
          <a:lstStyle/>
          <a:p>
            <a:pPr marL="342900" indent="-342900">
              <a:buClr>
                <a:schemeClr val="hlink"/>
              </a:buClr>
              <a:buSzPct val="110000"/>
              <a:buFont typeface="Wingdings" pitchFamily="-96" charset="2"/>
              <a:buNone/>
            </a:pPr>
            <a:r>
              <a:rPr lang="en-US" sz="1800" b="1" dirty="0">
                <a:solidFill>
                  <a:schemeClr val="tx2"/>
                </a:solidFill>
                <a:latin typeface="Courier New" pitchFamily="49" charset="0"/>
                <a:cs typeface="Courier New" pitchFamily="49" charset="0"/>
              </a:rPr>
              <a:t>rule </a:t>
            </a:r>
            <a:r>
              <a:rPr lang="en-US" sz="1800" b="1" dirty="0" err="1">
                <a:latin typeface="Courier New" pitchFamily="49" charset="0"/>
                <a:cs typeface="Courier New" pitchFamily="49" charset="0"/>
              </a:rPr>
              <a:t>ra</a:t>
            </a:r>
            <a:r>
              <a:rPr lang="en-US" sz="1800" b="1" dirty="0">
                <a:latin typeface="Courier New" pitchFamily="49" charset="0"/>
                <a:cs typeface="Courier New" pitchFamily="49" charset="0"/>
              </a:rPr>
              <a:t>;</a:t>
            </a:r>
          </a:p>
          <a:p>
            <a:pPr marL="342900" indent="-342900">
              <a:buClr>
                <a:schemeClr val="hlink"/>
              </a:buClr>
              <a:buSzPct val="110000"/>
              <a:buFont typeface="Wingdings" pitchFamily="-96" charset="2"/>
              <a:buNone/>
            </a:pPr>
            <a:r>
              <a:rPr lang="en-US" sz="1800" b="1" dirty="0">
                <a:latin typeface="Courier New" pitchFamily="49" charset="0"/>
                <a:cs typeface="Courier New" pitchFamily="49" charset="0"/>
              </a:rPr>
              <a:t>	x &lt;= x+1; </a:t>
            </a:r>
          </a:p>
          <a:p>
            <a:pPr marL="342900" indent="-342900">
              <a:buClr>
                <a:schemeClr val="hlink"/>
              </a:buClr>
              <a:buSzPct val="110000"/>
              <a:buFont typeface="Wingdings" pitchFamily="-96" charset="2"/>
              <a:buNone/>
            </a:pPr>
            <a:r>
              <a:rPr lang="en-US" sz="1800" b="1" dirty="0" err="1">
                <a:solidFill>
                  <a:schemeClr val="tx2"/>
                </a:solidFill>
                <a:latin typeface="Courier New" pitchFamily="49" charset="0"/>
                <a:cs typeface="Courier New" pitchFamily="49" charset="0"/>
              </a:rPr>
              <a:t>endrule</a:t>
            </a:r>
            <a:endParaRPr lang="en-US" sz="1800" b="1" dirty="0">
              <a:solidFill>
                <a:schemeClr val="tx2"/>
              </a:solidFill>
              <a:latin typeface="Courier New" pitchFamily="49" charset="0"/>
              <a:cs typeface="Courier New" pitchFamily="49" charset="0"/>
            </a:endParaRPr>
          </a:p>
          <a:p>
            <a:pPr marL="342900" indent="-342900">
              <a:buClr>
                <a:schemeClr val="hlink"/>
              </a:buClr>
              <a:buSzPct val="110000"/>
              <a:buFont typeface="Wingdings" pitchFamily="-96" charset="2"/>
              <a:buNone/>
            </a:pPr>
            <a:r>
              <a:rPr lang="en-US" sz="1800" b="1" dirty="0">
                <a:solidFill>
                  <a:schemeClr val="tx2"/>
                </a:solidFill>
                <a:latin typeface="Courier New" pitchFamily="49" charset="0"/>
                <a:cs typeface="Courier New" pitchFamily="49" charset="0"/>
              </a:rPr>
              <a:t>rule </a:t>
            </a:r>
            <a:r>
              <a:rPr lang="en-US" sz="1800" b="1" dirty="0" err="1">
                <a:latin typeface="Courier New" pitchFamily="49" charset="0"/>
                <a:cs typeface="Courier New" pitchFamily="49" charset="0"/>
              </a:rPr>
              <a:t>rb</a:t>
            </a:r>
            <a:r>
              <a:rPr lang="en-US" sz="1800" b="1" dirty="0">
                <a:latin typeface="Courier New" pitchFamily="49" charset="0"/>
                <a:cs typeface="Courier New" pitchFamily="49" charset="0"/>
              </a:rPr>
              <a:t>;</a:t>
            </a:r>
          </a:p>
          <a:p>
            <a:pPr marL="342900" indent="-342900">
              <a:buClr>
                <a:schemeClr val="hlink"/>
              </a:buClr>
              <a:buSzPct val="110000"/>
              <a:buFont typeface="Wingdings" pitchFamily="-96" charset="2"/>
              <a:buNone/>
            </a:pPr>
            <a:r>
              <a:rPr lang="en-US" sz="1800" b="1" dirty="0">
                <a:latin typeface="Courier New" pitchFamily="49" charset="0"/>
                <a:cs typeface="Courier New" pitchFamily="49" charset="0"/>
              </a:rPr>
              <a:t>	y &lt;= y+2;</a:t>
            </a:r>
            <a:r>
              <a:rPr lang="en-US" sz="1800" b="1" dirty="0">
                <a:solidFill>
                  <a:schemeClr val="tx2"/>
                </a:solidFill>
                <a:latin typeface="Courier New" pitchFamily="49" charset="0"/>
                <a:cs typeface="Courier New" pitchFamily="49" charset="0"/>
              </a:rPr>
              <a:t> </a:t>
            </a:r>
          </a:p>
          <a:p>
            <a:pPr marL="342900" indent="-342900">
              <a:buClr>
                <a:schemeClr val="hlink"/>
              </a:buClr>
              <a:buSzPct val="110000"/>
              <a:buFont typeface="Wingdings" pitchFamily="-96" charset="2"/>
              <a:buNone/>
            </a:pPr>
            <a:r>
              <a:rPr lang="en-US" sz="1800" b="1" dirty="0" err="1">
                <a:solidFill>
                  <a:schemeClr val="tx2"/>
                </a:solidFill>
                <a:latin typeface="Courier New" pitchFamily="49" charset="0"/>
                <a:cs typeface="Courier New" pitchFamily="49" charset="0"/>
              </a:rPr>
              <a:t>endrule</a:t>
            </a:r>
            <a:endParaRPr lang="en-US" sz="1800" b="1" dirty="0">
              <a:solidFill>
                <a:schemeClr val="tx2"/>
              </a:solidFill>
              <a:latin typeface="Courier New" pitchFamily="49" charset="0"/>
              <a:cs typeface="Courier New" pitchFamily="49" charset="0"/>
            </a:endParaRPr>
          </a:p>
        </p:txBody>
      </p:sp>
      <p:sp>
        <p:nvSpPr>
          <p:cNvPr id="25" name="TextBox 24"/>
          <p:cNvSpPr txBox="1"/>
          <p:nvPr/>
        </p:nvSpPr>
        <p:spPr>
          <a:xfrm>
            <a:off x="812211" y="3682491"/>
            <a:ext cx="7629131" cy="2246769"/>
          </a:xfrm>
          <a:prstGeom prst="rect">
            <a:avLst/>
          </a:prstGeom>
          <a:noFill/>
        </p:spPr>
        <p:txBody>
          <a:bodyPr wrap="square" rtlCol="0">
            <a:spAutoFit/>
          </a:bodyPr>
          <a:lstStyle/>
          <a:p>
            <a:r>
              <a:rPr lang="en-US" dirty="0">
                <a:latin typeface="+mn-lt"/>
              </a:rPr>
              <a:t>		Final value of (</a:t>
            </a:r>
            <a:r>
              <a:rPr lang="en-US" dirty="0" err="1">
                <a:latin typeface="+mn-lt"/>
              </a:rPr>
              <a:t>x,y</a:t>
            </a:r>
            <a:r>
              <a:rPr lang="en-US" dirty="0">
                <a:latin typeface="+mn-lt"/>
              </a:rPr>
              <a:t>) (initial values (0,0)) </a:t>
            </a:r>
          </a:p>
          <a:p>
            <a:r>
              <a:rPr lang="en-US" dirty="0">
                <a:latin typeface="+mn-lt"/>
              </a:rPr>
              <a:t>		Exam 1	Exam2		Exam3</a:t>
            </a:r>
          </a:p>
          <a:p>
            <a:r>
              <a:rPr lang="en-US" dirty="0">
                <a:latin typeface="+mn-lt"/>
              </a:rPr>
              <a:t>Concurrent	</a:t>
            </a:r>
          </a:p>
          <a:p>
            <a:r>
              <a:rPr lang="en-US" dirty="0">
                <a:latin typeface="+mn-lt"/>
              </a:rPr>
              <a:t>Execution	 	</a:t>
            </a:r>
          </a:p>
          <a:p>
            <a:r>
              <a:rPr lang="en-US" dirty="0" err="1">
                <a:latin typeface="+mn-lt"/>
              </a:rPr>
              <a:t>ra</a:t>
            </a:r>
            <a:r>
              <a:rPr lang="en-US" dirty="0">
                <a:latin typeface="+mn-lt"/>
              </a:rPr>
              <a:t>&lt;</a:t>
            </a:r>
            <a:r>
              <a:rPr lang="en-US" dirty="0" err="1">
                <a:latin typeface="+mn-lt"/>
              </a:rPr>
              <a:t>rb</a:t>
            </a:r>
            <a:r>
              <a:rPr lang="en-US" dirty="0">
                <a:latin typeface="+mn-lt"/>
              </a:rPr>
              <a:t>		 	</a:t>
            </a:r>
          </a:p>
          <a:p>
            <a:r>
              <a:rPr lang="en-US" dirty="0">
                <a:latin typeface="+mn-lt"/>
              </a:rPr>
              <a:t>	</a:t>
            </a:r>
          </a:p>
          <a:p>
            <a:r>
              <a:rPr lang="en-US" dirty="0" err="1">
                <a:latin typeface="+mn-lt"/>
              </a:rPr>
              <a:t>rb</a:t>
            </a:r>
            <a:r>
              <a:rPr lang="en-US" dirty="0">
                <a:latin typeface="+mn-lt"/>
              </a:rPr>
              <a:t>&lt;</a:t>
            </a:r>
            <a:r>
              <a:rPr lang="en-US" dirty="0" err="1">
                <a:latin typeface="+mn-lt"/>
              </a:rPr>
              <a:t>ra</a:t>
            </a:r>
            <a:r>
              <a:rPr lang="en-US" dirty="0">
                <a:latin typeface="+mn-lt"/>
              </a:rPr>
              <a:t>				</a:t>
            </a:r>
          </a:p>
        </p:txBody>
      </p:sp>
      <p:sp>
        <p:nvSpPr>
          <p:cNvPr id="5" name="TextBox 4"/>
          <p:cNvSpPr txBox="1"/>
          <p:nvPr/>
        </p:nvSpPr>
        <p:spPr>
          <a:xfrm>
            <a:off x="1163561" y="1554495"/>
            <a:ext cx="1404552" cy="369332"/>
          </a:xfrm>
          <a:prstGeom prst="rect">
            <a:avLst/>
          </a:prstGeom>
          <a:noFill/>
        </p:spPr>
        <p:txBody>
          <a:bodyPr wrap="none" rtlCol="0">
            <a:spAutoFit/>
          </a:bodyPr>
          <a:lstStyle/>
          <a:p>
            <a:r>
              <a:rPr lang="en-US" sz="1800" dirty="0"/>
              <a:t>Example 1</a:t>
            </a:r>
          </a:p>
        </p:txBody>
      </p:sp>
      <p:sp>
        <p:nvSpPr>
          <p:cNvPr id="10" name="TextBox 9"/>
          <p:cNvSpPr txBox="1"/>
          <p:nvPr/>
        </p:nvSpPr>
        <p:spPr>
          <a:xfrm>
            <a:off x="3727712" y="5980985"/>
            <a:ext cx="5858713" cy="400110"/>
          </a:xfrm>
          <a:prstGeom prst="rect">
            <a:avLst/>
          </a:prstGeom>
          <a:noFill/>
        </p:spPr>
        <p:txBody>
          <a:bodyPr wrap="square" rtlCol="0">
            <a:spAutoFit/>
          </a:bodyPr>
          <a:lstStyle/>
          <a:p>
            <a:r>
              <a:rPr lang="en-US" dirty="0">
                <a:solidFill>
                  <a:srgbClr val="FF0000"/>
                </a:solidFill>
                <a:latin typeface="Comic Sans MS" panose="030F0702030302020204" pitchFamily="66" charset="0"/>
              </a:rPr>
              <a:t>		</a:t>
            </a:r>
            <a:endParaRPr lang="en-US" dirty="0">
              <a:latin typeface="Comic Sans MS" panose="030F0702030302020204" pitchFamily="66" charset="0"/>
            </a:endParaRPr>
          </a:p>
        </p:txBody>
      </p:sp>
      <p:sp>
        <p:nvSpPr>
          <p:cNvPr id="11" name="Rectangle 4" descr="Rectangle: Click to edit Master text styles&#10;Second level&#10;Third level&#10;Fourth level&#10;Fifth level"/>
          <p:cNvSpPr>
            <a:spLocks noChangeArrowheads="1"/>
          </p:cNvSpPr>
          <p:nvPr/>
        </p:nvSpPr>
        <p:spPr bwMode="auto">
          <a:xfrm>
            <a:off x="3670156" y="1942343"/>
            <a:ext cx="2115039" cy="1754326"/>
          </a:xfrm>
          <a:prstGeom prst="rect">
            <a:avLst/>
          </a:prstGeom>
          <a:noFill/>
          <a:ln w="9525">
            <a:solidFill>
              <a:srgbClr val="FF0000"/>
            </a:solidFill>
            <a:miter lim="800000"/>
            <a:headEnd/>
            <a:tailEnd/>
          </a:ln>
        </p:spPr>
        <p:txBody>
          <a:bodyPr wrap="square">
            <a:spAutoFit/>
          </a:bodyPr>
          <a:lstStyle/>
          <a:p>
            <a:pPr marL="342900" indent="-342900">
              <a:buClr>
                <a:schemeClr val="hlink"/>
              </a:buClr>
              <a:buSzPct val="110000"/>
              <a:buFont typeface="Wingdings" pitchFamily="-96" charset="2"/>
              <a:buNone/>
            </a:pPr>
            <a:r>
              <a:rPr lang="en-US" sz="1800" b="1" dirty="0">
                <a:solidFill>
                  <a:schemeClr val="tx2"/>
                </a:solidFill>
                <a:latin typeface="Courier New" pitchFamily="49" charset="0"/>
                <a:cs typeface="Courier New" pitchFamily="49" charset="0"/>
              </a:rPr>
              <a:t>rule </a:t>
            </a:r>
            <a:r>
              <a:rPr lang="en-US" sz="1800" b="1" dirty="0" err="1">
                <a:latin typeface="Courier New" pitchFamily="49" charset="0"/>
                <a:cs typeface="Courier New" pitchFamily="49" charset="0"/>
              </a:rPr>
              <a:t>ra</a:t>
            </a:r>
            <a:r>
              <a:rPr lang="en-US" sz="1800" b="1" dirty="0">
                <a:latin typeface="Courier New" pitchFamily="49" charset="0"/>
                <a:cs typeface="Courier New" pitchFamily="49" charset="0"/>
              </a:rPr>
              <a:t>;</a:t>
            </a:r>
          </a:p>
          <a:p>
            <a:pPr marL="342900" indent="-342900">
              <a:buClr>
                <a:schemeClr val="hlink"/>
              </a:buClr>
              <a:buSzPct val="110000"/>
              <a:buFont typeface="Wingdings" pitchFamily="-96" charset="2"/>
              <a:buNone/>
            </a:pPr>
            <a:r>
              <a:rPr lang="en-US" sz="1800" b="1" dirty="0">
                <a:latin typeface="Courier New" pitchFamily="49" charset="0"/>
                <a:cs typeface="Courier New" pitchFamily="49" charset="0"/>
              </a:rPr>
              <a:t>	x &lt;= y+1; </a:t>
            </a:r>
          </a:p>
          <a:p>
            <a:pPr marL="342900" indent="-342900">
              <a:buClr>
                <a:schemeClr val="hlink"/>
              </a:buClr>
              <a:buSzPct val="110000"/>
              <a:buFont typeface="Wingdings" pitchFamily="-96" charset="2"/>
              <a:buNone/>
            </a:pPr>
            <a:r>
              <a:rPr lang="en-US" sz="1800" b="1" dirty="0" err="1">
                <a:solidFill>
                  <a:schemeClr val="tx2"/>
                </a:solidFill>
                <a:latin typeface="Courier New" pitchFamily="49" charset="0"/>
                <a:cs typeface="Courier New" pitchFamily="49" charset="0"/>
              </a:rPr>
              <a:t>endrule</a:t>
            </a:r>
            <a:endParaRPr lang="en-US" sz="1800" b="1" dirty="0">
              <a:solidFill>
                <a:schemeClr val="tx2"/>
              </a:solidFill>
              <a:latin typeface="Courier New" pitchFamily="49" charset="0"/>
              <a:cs typeface="Courier New" pitchFamily="49" charset="0"/>
            </a:endParaRPr>
          </a:p>
          <a:p>
            <a:pPr marL="342900" indent="-342900">
              <a:buClr>
                <a:schemeClr val="hlink"/>
              </a:buClr>
              <a:buSzPct val="110000"/>
              <a:buFont typeface="Wingdings" pitchFamily="-96" charset="2"/>
              <a:buNone/>
            </a:pPr>
            <a:r>
              <a:rPr lang="en-US" sz="1800" b="1" dirty="0">
                <a:solidFill>
                  <a:schemeClr val="tx2"/>
                </a:solidFill>
                <a:latin typeface="Courier New" pitchFamily="49" charset="0"/>
                <a:cs typeface="Courier New" pitchFamily="49" charset="0"/>
              </a:rPr>
              <a:t>rule </a:t>
            </a:r>
            <a:r>
              <a:rPr lang="en-US" sz="1800" b="1" dirty="0" err="1">
                <a:latin typeface="Courier New" pitchFamily="49" charset="0"/>
                <a:cs typeface="Courier New" pitchFamily="49" charset="0"/>
              </a:rPr>
              <a:t>rb</a:t>
            </a:r>
            <a:r>
              <a:rPr lang="en-US" sz="1800" b="1" dirty="0">
                <a:latin typeface="Courier New" pitchFamily="49" charset="0"/>
                <a:cs typeface="Courier New" pitchFamily="49" charset="0"/>
              </a:rPr>
              <a:t>;</a:t>
            </a:r>
          </a:p>
          <a:p>
            <a:pPr marL="342900" indent="-342900">
              <a:buClr>
                <a:schemeClr val="hlink"/>
              </a:buClr>
              <a:buSzPct val="110000"/>
              <a:buFont typeface="Wingdings" pitchFamily="-96" charset="2"/>
              <a:buNone/>
            </a:pPr>
            <a:r>
              <a:rPr lang="en-US" sz="1800" b="1" dirty="0">
                <a:latin typeface="Courier New" pitchFamily="49" charset="0"/>
                <a:cs typeface="Courier New" pitchFamily="49" charset="0"/>
              </a:rPr>
              <a:t>	y &lt;= x+2;</a:t>
            </a:r>
            <a:r>
              <a:rPr lang="en-US" sz="1800" b="1" dirty="0">
                <a:solidFill>
                  <a:schemeClr val="tx2"/>
                </a:solidFill>
                <a:latin typeface="Courier New" pitchFamily="49" charset="0"/>
                <a:cs typeface="Courier New" pitchFamily="49" charset="0"/>
              </a:rPr>
              <a:t> </a:t>
            </a:r>
          </a:p>
          <a:p>
            <a:pPr marL="342900" indent="-342900">
              <a:buClr>
                <a:schemeClr val="hlink"/>
              </a:buClr>
              <a:buSzPct val="110000"/>
              <a:buFont typeface="Wingdings" pitchFamily="-96" charset="2"/>
              <a:buNone/>
            </a:pPr>
            <a:r>
              <a:rPr lang="en-US" sz="1800" b="1" dirty="0" err="1">
                <a:solidFill>
                  <a:schemeClr val="tx2"/>
                </a:solidFill>
                <a:latin typeface="Courier New" pitchFamily="49" charset="0"/>
                <a:cs typeface="Courier New" pitchFamily="49" charset="0"/>
              </a:rPr>
              <a:t>endrule</a:t>
            </a:r>
            <a:endParaRPr lang="en-US" sz="1800" b="1" dirty="0">
              <a:solidFill>
                <a:schemeClr val="tx2"/>
              </a:solidFill>
              <a:latin typeface="Courier New" pitchFamily="49" charset="0"/>
              <a:cs typeface="Courier New" pitchFamily="49" charset="0"/>
            </a:endParaRPr>
          </a:p>
        </p:txBody>
      </p:sp>
      <p:sp>
        <p:nvSpPr>
          <p:cNvPr id="12" name="TextBox 11"/>
          <p:cNvSpPr txBox="1"/>
          <p:nvPr/>
        </p:nvSpPr>
        <p:spPr>
          <a:xfrm>
            <a:off x="3924501" y="1543861"/>
            <a:ext cx="1404552" cy="369332"/>
          </a:xfrm>
          <a:prstGeom prst="rect">
            <a:avLst/>
          </a:prstGeom>
          <a:noFill/>
        </p:spPr>
        <p:txBody>
          <a:bodyPr wrap="none" rtlCol="0">
            <a:spAutoFit/>
          </a:bodyPr>
          <a:lstStyle/>
          <a:p>
            <a:r>
              <a:rPr lang="en-US" sz="1800" dirty="0"/>
              <a:t>Example 2</a:t>
            </a:r>
          </a:p>
        </p:txBody>
      </p:sp>
      <p:sp>
        <p:nvSpPr>
          <p:cNvPr id="13" name="Rectangle 4" descr="Rectangle: Click to edit Master text styles&#10;Second level&#10;Third level&#10;Fourth level&#10;Fifth level"/>
          <p:cNvSpPr>
            <a:spLocks noChangeArrowheads="1"/>
          </p:cNvSpPr>
          <p:nvPr/>
        </p:nvSpPr>
        <p:spPr bwMode="auto">
          <a:xfrm>
            <a:off x="6406269" y="1928165"/>
            <a:ext cx="2129214" cy="1754326"/>
          </a:xfrm>
          <a:prstGeom prst="rect">
            <a:avLst/>
          </a:prstGeom>
          <a:noFill/>
          <a:ln w="9525">
            <a:solidFill>
              <a:srgbClr val="FF0000"/>
            </a:solidFill>
            <a:miter lim="800000"/>
            <a:headEnd/>
            <a:tailEnd/>
          </a:ln>
        </p:spPr>
        <p:txBody>
          <a:bodyPr wrap="square">
            <a:spAutoFit/>
          </a:bodyPr>
          <a:lstStyle/>
          <a:p>
            <a:pPr marL="342900" indent="-342900">
              <a:buClr>
                <a:schemeClr val="hlink"/>
              </a:buClr>
              <a:buSzPct val="110000"/>
              <a:buFont typeface="Wingdings" pitchFamily="-96" charset="2"/>
              <a:buNone/>
            </a:pPr>
            <a:r>
              <a:rPr lang="en-US" sz="1800" b="1" dirty="0">
                <a:solidFill>
                  <a:schemeClr val="tx2"/>
                </a:solidFill>
                <a:latin typeface="Courier New" pitchFamily="49" charset="0"/>
                <a:cs typeface="Courier New" pitchFamily="49" charset="0"/>
              </a:rPr>
              <a:t>rule </a:t>
            </a:r>
            <a:r>
              <a:rPr lang="en-US" sz="1800" b="1" dirty="0" err="1">
                <a:latin typeface="Courier New" pitchFamily="49" charset="0"/>
                <a:cs typeface="Courier New" pitchFamily="49" charset="0"/>
              </a:rPr>
              <a:t>ra</a:t>
            </a:r>
            <a:r>
              <a:rPr lang="en-US" sz="1800" b="1" dirty="0">
                <a:latin typeface="Courier New" pitchFamily="49" charset="0"/>
                <a:cs typeface="Courier New" pitchFamily="49" charset="0"/>
              </a:rPr>
              <a:t>;</a:t>
            </a:r>
          </a:p>
          <a:p>
            <a:pPr marL="342900" indent="-342900">
              <a:buClr>
                <a:schemeClr val="hlink"/>
              </a:buClr>
              <a:buSzPct val="110000"/>
              <a:buFont typeface="Wingdings" pitchFamily="-96" charset="2"/>
              <a:buNone/>
            </a:pPr>
            <a:r>
              <a:rPr lang="en-US" sz="1800" b="1" dirty="0">
                <a:latin typeface="Courier New" pitchFamily="49" charset="0"/>
                <a:cs typeface="Courier New" pitchFamily="49" charset="0"/>
              </a:rPr>
              <a:t>	x &lt;= y+1; </a:t>
            </a:r>
          </a:p>
          <a:p>
            <a:pPr marL="342900" indent="-342900">
              <a:buClr>
                <a:schemeClr val="hlink"/>
              </a:buClr>
              <a:buSzPct val="110000"/>
              <a:buFont typeface="Wingdings" pitchFamily="-96" charset="2"/>
              <a:buNone/>
            </a:pPr>
            <a:r>
              <a:rPr lang="en-US" sz="1800" b="1" dirty="0" err="1">
                <a:solidFill>
                  <a:schemeClr val="tx2"/>
                </a:solidFill>
                <a:latin typeface="Courier New" pitchFamily="49" charset="0"/>
                <a:cs typeface="Courier New" pitchFamily="49" charset="0"/>
              </a:rPr>
              <a:t>endrule</a:t>
            </a:r>
            <a:endParaRPr lang="en-US" sz="1800" b="1" dirty="0">
              <a:solidFill>
                <a:schemeClr val="tx2"/>
              </a:solidFill>
              <a:latin typeface="Courier New" pitchFamily="49" charset="0"/>
              <a:cs typeface="Courier New" pitchFamily="49" charset="0"/>
            </a:endParaRPr>
          </a:p>
          <a:p>
            <a:pPr marL="342900" indent="-342900">
              <a:buClr>
                <a:schemeClr val="hlink"/>
              </a:buClr>
              <a:buSzPct val="110000"/>
              <a:buFont typeface="Wingdings" pitchFamily="-96" charset="2"/>
              <a:buNone/>
            </a:pPr>
            <a:r>
              <a:rPr lang="en-US" sz="1800" b="1" dirty="0">
                <a:solidFill>
                  <a:schemeClr val="tx2"/>
                </a:solidFill>
                <a:latin typeface="Courier New" pitchFamily="49" charset="0"/>
                <a:cs typeface="Courier New" pitchFamily="49" charset="0"/>
              </a:rPr>
              <a:t>rule </a:t>
            </a:r>
            <a:r>
              <a:rPr lang="en-US" sz="1800" b="1" dirty="0" err="1">
                <a:latin typeface="Courier New" pitchFamily="49" charset="0"/>
                <a:cs typeface="Courier New" pitchFamily="49" charset="0"/>
              </a:rPr>
              <a:t>rb</a:t>
            </a:r>
            <a:r>
              <a:rPr lang="en-US" sz="1800" b="1" dirty="0">
                <a:latin typeface="Courier New" pitchFamily="49" charset="0"/>
                <a:cs typeface="Courier New" pitchFamily="49" charset="0"/>
              </a:rPr>
              <a:t>;</a:t>
            </a:r>
          </a:p>
          <a:p>
            <a:pPr marL="342900" indent="-342900">
              <a:buClr>
                <a:schemeClr val="hlink"/>
              </a:buClr>
              <a:buSzPct val="110000"/>
              <a:buFont typeface="Wingdings" pitchFamily="-96" charset="2"/>
              <a:buNone/>
            </a:pPr>
            <a:r>
              <a:rPr lang="en-US" sz="1800" b="1" dirty="0">
                <a:latin typeface="Courier New" pitchFamily="49" charset="0"/>
                <a:cs typeface="Courier New" pitchFamily="49" charset="0"/>
              </a:rPr>
              <a:t>	y &lt;= y+2;</a:t>
            </a:r>
            <a:r>
              <a:rPr lang="en-US" sz="1800" b="1" dirty="0">
                <a:solidFill>
                  <a:schemeClr val="tx2"/>
                </a:solidFill>
                <a:latin typeface="Courier New" pitchFamily="49" charset="0"/>
                <a:cs typeface="Courier New" pitchFamily="49" charset="0"/>
              </a:rPr>
              <a:t> </a:t>
            </a:r>
          </a:p>
          <a:p>
            <a:pPr marL="342900" indent="-342900">
              <a:buClr>
                <a:schemeClr val="hlink"/>
              </a:buClr>
              <a:buSzPct val="110000"/>
              <a:buFont typeface="Wingdings" pitchFamily="-96" charset="2"/>
              <a:buNone/>
            </a:pPr>
            <a:r>
              <a:rPr lang="en-US" sz="1800" b="1" dirty="0" err="1">
                <a:solidFill>
                  <a:schemeClr val="tx2"/>
                </a:solidFill>
                <a:latin typeface="Courier New" pitchFamily="49" charset="0"/>
                <a:cs typeface="Courier New" pitchFamily="49" charset="0"/>
              </a:rPr>
              <a:t>endrule</a:t>
            </a:r>
            <a:endParaRPr lang="en-US" sz="1800" b="1" dirty="0">
              <a:solidFill>
                <a:schemeClr val="tx2"/>
              </a:solidFill>
              <a:latin typeface="Courier New" pitchFamily="49" charset="0"/>
              <a:cs typeface="Courier New" pitchFamily="49" charset="0"/>
            </a:endParaRPr>
          </a:p>
        </p:txBody>
      </p:sp>
      <p:sp>
        <p:nvSpPr>
          <p:cNvPr id="14" name="TextBox 13"/>
          <p:cNvSpPr txBox="1"/>
          <p:nvPr/>
        </p:nvSpPr>
        <p:spPr>
          <a:xfrm>
            <a:off x="6657069" y="1519052"/>
            <a:ext cx="1404552" cy="369332"/>
          </a:xfrm>
          <a:prstGeom prst="rect">
            <a:avLst/>
          </a:prstGeom>
          <a:noFill/>
        </p:spPr>
        <p:txBody>
          <a:bodyPr wrap="none" rtlCol="0">
            <a:spAutoFit/>
          </a:bodyPr>
          <a:lstStyle/>
          <a:p>
            <a:r>
              <a:rPr lang="en-US" sz="1800" dirty="0"/>
              <a:t>Example 3</a:t>
            </a:r>
          </a:p>
        </p:txBody>
      </p:sp>
      <p:sp>
        <p:nvSpPr>
          <p:cNvPr id="4" name="TextBox 3">
            <a:extLst>
              <a:ext uri="{FF2B5EF4-FFF2-40B4-BE49-F238E27FC236}">
                <a16:creationId xmlns:a16="http://schemas.microsoft.com/office/drawing/2014/main" id="{4CE5C331-2EB5-625B-2A15-87B30A6C2FF7}"/>
              </a:ext>
            </a:extLst>
          </p:cNvPr>
          <p:cNvSpPr txBox="1"/>
          <p:nvPr/>
        </p:nvSpPr>
        <p:spPr>
          <a:xfrm>
            <a:off x="2782956" y="4382631"/>
            <a:ext cx="838691" cy="1631216"/>
          </a:xfrm>
          <a:prstGeom prst="rect">
            <a:avLst/>
          </a:prstGeom>
          <a:noFill/>
        </p:spPr>
        <p:txBody>
          <a:bodyPr wrap="none" rtlCol="0">
            <a:spAutoFit/>
          </a:bodyPr>
          <a:lstStyle/>
          <a:p>
            <a:r>
              <a:rPr lang="en-US" dirty="0"/>
              <a:t>(1,2)</a:t>
            </a:r>
          </a:p>
          <a:p>
            <a:endParaRPr lang="en-US" dirty="0"/>
          </a:p>
          <a:p>
            <a:r>
              <a:rPr lang="en-US" dirty="0"/>
              <a:t>(1,2)</a:t>
            </a:r>
          </a:p>
          <a:p>
            <a:endParaRPr lang="en-US" dirty="0"/>
          </a:p>
          <a:p>
            <a:r>
              <a:rPr lang="en-US" dirty="0"/>
              <a:t>(1,2)</a:t>
            </a:r>
          </a:p>
        </p:txBody>
      </p:sp>
      <p:sp>
        <p:nvSpPr>
          <p:cNvPr id="6" name="TextBox 5">
            <a:extLst>
              <a:ext uri="{FF2B5EF4-FFF2-40B4-BE49-F238E27FC236}">
                <a16:creationId xmlns:a16="http://schemas.microsoft.com/office/drawing/2014/main" id="{E6BD4E5A-B129-C475-6DDB-3F846B9D8E4A}"/>
              </a:ext>
            </a:extLst>
          </p:cNvPr>
          <p:cNvSpPr txBox="1"/>
          <p:nvPr/>
        </p:nvSpPr>
        <p:spPr>
          <a:xfrm>
            <a:off x="4618407" y="4382631"/>
            <a:ext cx="838691" cy="1631216"/>
          </a:xfrm>
          <a:prstGeom prst="rect">
            <a:avLst/>
          </a:prstGeom>
          <a:noFill/>
        </p:spPr>
        <p:txBody>
          <a:bodyPr wrap="none" rtlCol="0">
            <a:spAutoFit/>
          </a:bodyPr>
          <a:lstStyle/>
          <a:p>
            <a:r>
              <a:rPr lang="en-US" dirty="0"/>
              <a:t>(1,2)</a:t>
            </a:r>
          </a:p>
          <a:p>
            <a:endParaRPr lang="en-US" dirty="0"/>
          </a:p>
          <a:p>
            <a:r>
              <a:rPr lang="en-US" dirty="0"/>
              <a:t>(1,3)</a:t>
            </a:r>
          </a:p>
          <a:p>
            <a:endParaRPr lang="en-US" dirty="0"/>
          </a:p>
          <a:p>
            <a:r>
              <a:rPr lang="en-US" dirty="0"/>
              <a:t>(3,2)</a:t>
            </a:r>
          </a:p>
        </p:txBody>
      </p:sp>
      <p:sp>
        <p:nvSpPr>
          <p:cNvPr id="7" name="TextBox 6">
            <a:extLst>
              <a:ext uri="{FF2B5EF4-FFF2-40B4-BE49-F238E27FC236}">
                <a16:creationId xmlns:a16="http://schemas.microsoft.com/office/drawing/2014/main" id="{B1FE2AD9-78C4-CE34-672A-4476632E650C}"/>
              </a:ext>
            </a:extLst>
          </p:cNvPr>
          <p:cNvSpPr txBox="1"/>
          <p:nvPr/>
        </p:nvSpPr>
        <p:spPr>
          <a:xfrm>
            <a:off x="6361044" y="4382631"/>
            <a:ext cx="838691" cy="1631216"/>
          </a:xfrm>
          <a:prstGeom prst="rect">
            <a:avLst/>
          </a:prstGeom>
          <a:noFill/>
        </p:spPr>
        <p:txBody>
          <a:bodyPr wrap="none" rtlCol="0">
            <a:spAutoFit/>
          </a:bodyPr>
          <a:lstStyle/>
          <a:p>
            <a:r>
              <a:rPr lang="en-US" dirty="0"/>
              <a:t>(1,2)</a:t>
            </a:r>
          </a:p>
          <a:p>
            <a:endParaRPr lang="en-US" dirty="0"/>
          </a:p>
          <a:p>
            <a:r>
              <a:rPr lang="en-US" dirty="0"/>
              <a:t>(1,2)</a:t>
            </a:r>
          </a:p>
          <a:p>
            <a:endParaRPr lang="en-US" dirty="0"/>
          </a:p>
          <a:p>
            <a:r>
              <a:rPr lang="en-US" dirty="0"/>
              <a:t>(3,2)</a:t>
            </a:r>
          </a:p>
        </p:txBody>
      </p:sp>
      <p:sp>
        <p:nvSpPr>
          <p:cNvPr id="15" name="TextBox 14">
            <a:extLst>
              <a:ext uri="{FF2B5EF4-FFF2-40B4-BE49-F238E27FC236}">
                <a16:creationId xmlns:a16="http://schemas.microsoft.com/office/drawing/2014/main" id="{B5C1F6CD-8984-C0B6-0255-9BF01660A890}"/>
              </a:ext>
            </a:extLst>
          </p:cNvPr>
          <p:cNvSpPr txBox="1"/>
          <p:nvPr/>
        </p:nvSpPr>
        <p:spPr>
          <a:xfrm>
            <a:off x="2540793" y="6008731"/>
            <a:ext cx="1548822" cy="400110"/>
          </a:xfrm>
          <a:prstGeom prst="rect">
            <a:avLst/>
          </a:prstGeom>
          <a:noFill/>
        </p:spPr>
        <p:txBody>
          <a:bodyPr wrap="none" rtlCol="0">
            <a:spAutoFit/>
          </a:bodyPr>
          <a:lstStyle/>
          <a:p>
            <a:r>
              <a:rPr lang="en-US" dirty="0">
                <a:solidFill>
                  <a:srgbClr val="FF0000"/>
                </a:solidFill>
                <a:latin typeface="Comic Sans MS" panose="030F0702030302020204" pitchFamily="66" charset="0"/>
              </a:rPr>
              <a:t>No Conflict</a:t>
            </a:r>
            <a:endParaRPr lang="en-US" dirty="0"/>
          </a:p>
        </p:txBody>
      </p:sp>
      <p:sp>
        <p:nvSpPr>
          <p:cNvPr id="16" name="TextBox 15">
            <a:extLst>
              <a:ext uri="{FF2B5EF4-FFF2-40B4-BE49-F238E27FC236}">
                <a16:creationId xmlns:a16="http://schemas.microsoft.com/office/drawing/2014/main" id="{A69D96A9-A5FD-6C8D-26D6-9B7DA45C0667}"/>
              </a:ext>
            </a:extLst>
          </p:cNvPr>
          <p:cNvSpPr txBox="1"/>
          <p:nvPr/>
        </p:nvSpPr>
        <p:spPr>
          <a:xfrm>
            <a:off x="4475522" y="6008731"/>
            <a:ext cx="1132041" cy="400110"/>
          </a:xfrm>
          <a:prstGeom prst="rect">
            <a:avLst/>
          </a:prstGeom>
          <a:noFill/>
        </p:spPr>
        <p:txBody>
          <a:bodyPr wrap="none" rtlCol="0">
            <a:spAutoFit/>
          </a:bodyPr>
          <a:lstStyle/>
          <a:p>
            <a:r>
              <a:rPr lang="en-US" dirty="0">
                <a:solidFill>
                  <a:srgbClr val="FF0000"/>
                </a:solidFill>
                <a:latin typeface="Comic Sans MS" panose="030F0702030302020204" pitchFamily="66" charset="0"/>
              </a:rPr>
              <a:t>Conflict</a:t>
            </a:r>
            <a:endParaRPr lang="en-US" dirty="0"/>
          </a:p>
        </p:txBody>
      </p:sp>
      <p:sp>
        <p:nvSpPr>
          <p:cNvPr id="17" name="TextBox 16">
            <a:extLst>
              <a:ext uri="{FF2B5EF4-FFF2-40B4-BE49-F238E27FC236}">
                <a16:creationId xmlns:a16="http://schemas.microsoft.com/office/drawing/2014/main" id="{32276B72-62D1-9E57-9639-28FADC2794A9}"/>
              </a:ext>
            </a:extLst>
          </p:cNvPr>
          <p:cNvSpPr txBox="1"/>
          <p:nvPr/>
        </p:nvSpPr>
        <p:spPr>
          <a:xfrm>
            <a:off x="6281922" y="6008731"/>
            <a:ext cx="889987" cy="400110"/>
          </a:xfrm>
          <a:prstGeom prst="rect">
            <a:avLst/>
          </a:prstGeom>
          <a:noFill/>
        </p:spPr>
        <p:txBody>
          <a:bodyPr wrap="none" rtlCol="0">
            <a:spAutoFit/>
          </a:bodyPr>
          <a:lstStyle/>
          <a:p>
            <a:r>
              <a:rPr lang="en-US" dirty="0">
                <a:solidFill>
                  <a:srgbClr val="FF0000"/>
                </a:solidFill>
                <a:latin typeface="Comic Sans MS" panose="030F0702030302020204" pitchFamily="66" charset="0"/>
              </a:rPr>
              <a:t> </a:t>
            </a:r>
            <a:r>
              <a:rPr lang="en-US" dirty="0" err="1">
                <a:solidFill>
                  <a:srgbClr val="FF0000"/>
                </a:solidFill>
                <a:latin typeface="Comic Sans MS" panose="030F0702030302020204" pitchFamily="66" charset="0"/>
              </a:rPr>
              <a:t>ra</a:t>
            </a:r>
            <a:r>
              <a:rPr lang="en-US" dirty="0">
                <a:solidFill>
                  <a:srgbClr val="FF0000"/>
                </a:solidFill>
                <a:latin typeface="Comic Sans MS" panose="030F0702030302020204" pitchFamily="66" charset="0"/>
              </a:rPr>
              <a:t>&lt;</a:t>
            </a:r>
            <a:r>
              <a:rPr lang="en-US" dirty="0" err="1">
                <a:solidFill>
                  <a:srgbClr val="FF0000"/>
                </a:solidFill>
                <a:latin typeface="Comic Sans MS" panose="030F0702030302020204" pitchFamily="66" charset="0"/>
              </a:rPr>
              <a:t>rb</a:t>
            </a:r>
            <a:endParaRPr lang="en-US" dirty="0"/>
          </a:p>
        </p:txBody>
      </p:sp>
      <p:sp>
        <p:nvSpPr>
          <p:cNvPr id="9" name="Footer Placeholder 8">
            <a:extLst>
              <a:ext uri="{FF2B5EF4-FFF2-40B4-BE49-F238E27FC236}">
                <a16:creationId xmlns:a16="http://schemas.microsoft.com/office/drawing/2014/main" id="{3471B6EC-3D97-AE4D-9A90-338FD1810DDF}"/>
              </a:ext>
            </a:extLst>
          </p:cNvPr>
          <p:cNvSpPr>
            <a:spLocks noGrp="1"/>
          </p:cNvSpPr>
          <p:nvPr>
            <p:ph type="ftr" sz="quarter" idx="12"/>
          </p:nvPr>
        </p:nvSpPr>
        <p:spPr/>
        <p:txBody>
          <a:bodyPr/>
          <a:lstStyle/>
          <a:p>
            <a:pPr>
              <a:defRPr/>
            </a:pPr>
            <a:r>
              <a:rPr lang="en-US"/>
              <a:t>6.1920</a:t>
            </a:r>
            <a:endParaRPr lang="en-US" dirty="0"/>
          </a:p>
        </p:txBody>
      </p:sp>
      <p:sp>
        <p:nvSpPr>
          <p:cNvPr id="19" name="Date Placeholder 18">
            <a:extLst>
              <a:ext uri="{FF2B5EF4-FFF2-40B4-BE49-F238E27FC236}">
                <a16:creationId xmlns:a16="http://schemas.microsoft.com/office/drawing/2014/main" id="{29479966-D773-E0D3-AA4B-1E3FE7E56CF5}"/>
              </a:ext>
            </a:extLst>
          </p:cNvPr>
          <p:cNvSpPr>
            <a:spLocks noGrp="1"/>
          </p:cNvSpPr>
          <p:nvPr>
            <p:ph type="dt" sz="half" idx="10"/>
          </p:nvPr>
        </p:nvSpPr>
        <p:spPr/>
        <p:txBody>
          <a:bodyPr/>
          <a:lstStyle/>
          <a:p>
            <a:pPr>
              <a:defRPr/>
            </a:pPr>
            <a:r>
              <a:rPr lang="en-US"/>
              <a:t>February 13, 2024</a:t>
            </a:r>
            <a:endParaRPr lang="en-US" dirty="0"/>
          </a:p>
        </p:txBody>
      </p:sp>
      <p:sp>
        <p:nvSpPr>
          <p:cNvPr id="21" name="Slide Number Placeholder 20">
            <a:extLst>
              <a:ext uri="{FF2B5EF4-FFF2-40B4-BE49-F238E27FC236}">
                <a16:creationId xmlns:a16="http://schemas.microsoft.com/office/drawing/2014/main" id="{3FE8449A-20F2-8326-4CDC-4A18C3C74CE0}"/>
              </a:ext>
            </a:extLst>
          </p:cNvPr>
          <p:cNvSpPr>
            <a:spLocks noGrp="1"/>
          </p:cNvSpPr>
          <p:nvPr>
            <p:ph type="sldNum" sz="quarter" idx="11"/>
          </p:nvPr>
        </p:nvSpPr>
        <p:spPr/>
        <p:txBody>
          <a:bodyPr/>
          <a:lstStyle/>
          <a:p>
            <a:pPr>
              <a:defRPr/>
            </a:pPr>
            <a:r>
              <a:rPr lang="en-US"/>
              <a:t>L03-</a:t>
            </a:r>
            <a:fld id="{4F9502F6-954B-46E9-AC05-33DEDF4CA0BF}" type="slidenum">
              <a:rPr lang="en-US" smtClean="0"/>
              <a:pPr>
                <a:defRPr/>
              </a:pPr>
              <a:t>30</a:t>
            </a:fld>
            <a:endParaRPr lang="en-US" dirty="0"/>
          </a:p>
        </p:txBody>
      </p:sp>
    </p:spTree>
    <p:extLst>
      <p:ext uri="{BB962C8B-B14F-4D97-AF65-F5344CB8AC3E}">
        <p14:creationId xmlns:p14="http://schemas.microsoft.com/office/powerpoint/2010/main" val="495653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5" grpId="0"/>
      <p:bldP spid="16" grpId="0"/>
      <p:bldP spid="1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 scheduling</a:t>
            </a:r>
          </a:p>
        </p:txBody>
      </p:sp>
      <p:sp>
        <p:nvSpPr>
          <p:cNvPr id="3" name="Content Placeholder 2"/>
          <p:cNvSpPr>
            <a:spLocks noGrp="1"/>
          </p:cNvSpPr>
          <p:nvPr>
            <p:ph idx="1"/>
          </p:nvPr>
        </p:nvSpPr>
        <p:spPr>
          <a:xfrm>
            <a:off x="676421" y="1672883"/>
            <a:ext cx="7772400" cy="4114800"/>
          </a:xfrm>
        </p:spPr>
        <p:txBody>
          <a:bodyPr/>
          <a:lstStyle/>
          <a:p>
            <a:r>
              <a:rPr lang="en-US" sz="2400" dirty="0"/>
              <a:t>The BSV compiler schedules as many rules as possible for concurrent execution among the rules that are enabled (i.e., whose guards are true), provided it can ensure that the chosen rules don’t </a:t>
            </a:r>
            <a:r>
              <a:rPr lang="en-US" sz="2400" i="1" dirty="0"/>
              <a:t>conflict</a:t>
            </a:r>
            <a:r>
              <a:rPr lang="en-US" sz="2400" dirty="0"/>
              <a:t> with each other </a:t>
            </a:r>
          </a:p>
          <a:p>
            <a:r>
              <a:rPr lang="en-US" sz="2400" dirty="0"/>
              <a:t>Conflict:</a:t>
            </a:r>
          </a:p>
          <a:p>
            <a:pPr lvl="1"/>
            <a:r>
              <a:rPr lang="en-US" sz="2000" dirty="0"/>
              <a:t>Double write</a:t>
            </a:r>
          </a:p>
          <a:p>
            <a:pPr lvl="1"/>
            <a:r>
              <a:rPr lang="en-US" sz="2000" dirty="0"/>
              <a:t>If the effect of rule execution does not appear to be as if one rule executed after the other</a:t>
            </a:r>
          </a:p>
        </p:txBody>
      </p:sp>
      <p:sp>
        <p:nvSpPr>
          <p:cNvPr id="5" name="Footer Placeholder 4">
            <a:extLst>
              <a:ext uri="{FF2B5EF4-FFF2-40B4-BE49-F238E27FC236}">
                <a16:creationId xmlns:a16="http://schemas.microsoft.com/office/drawing/2014/main" id="{C819DDC4-4993-0E46-8A52-6224D7C8802F}"/>
              </a:ext>
            </a:extLst>
          </p:cNvPr>
          <p:cNvSpPr>
            <a:spLocks noGrp="1"/>
          </p:cNvSpPr>
          <p:nvPr>
            <p:ph type="ftr" sz="quarter" idx="12"/>
          </p:nvPr>
        </p:nvSpPr>
        <p:spPr/>
        <p:txBody>
          <a:bodyPr/>
          <a:lstStyle/>
          <a:p>
            <a:pPr>
              <a:defRPr/>
            </a:pPr>
            <a:r>
              <a:rPr lang="en-US"/>
              <a:t>6.1920</a:t>
            </a:r>
            <a:endParaRPr lang="en-US" dirty="0"/>
          </a:p>
        </p:txBody>
      </p:sp>
      <p:sp>
        <p:nvSpPr>
          <p:cNvPr id="6" name="Date Placeholder 5">
            <a:extLst>
              <a:ext uri="{FF2B5EF4-FFF2-40B4-BE49-F238E27FC236}">
                <a16:creationId xmlns:a16="http://schemas.microsoft.com/office/drawing/2014/main" id="{F587FEDD-6327-0672-5FEB-A9073B2326F5}"/>
              </a:ext>
            </a:extLst>
          </p:cNvPr>
          <p:cNvSpPr>
            <a:spLocks noGrp="1"/>
          </p:cNvSpPr>
          <p:nvPr>
            <p:ph type="dt" sz="half" idx="10"/>
          </p:nvPr>
        </p:nvSpPr>
        <p:spPr/>
        <p:txBody>
          <a:bodyPr/>
          <a:lstStyle/>
          <a:p>
            <a:pPr>
              <a:defRPr/>
            </a:pPr>
            <a:r>
              <a:rPr lang="en-US"/>
              <a:t>February 13, 2024</a:t>
            </a:r>
            <a:endParaRPr lang="en-US" dirty="0"/>
          </a:p>
        </p:txBody>
      </p:sp>
      <p:sp>
        <p:nvSpPr>
          <p:cNvPr id="9" name="Slide Number Placeholder 8">
            <a:extLst>
              <a:ext uri="{FF2B5EF4-FFF2-40B4-BE49-F238E27FC236}">
                <a16:creationId xmlns:a16="http://schemas.microsoft.com/office/drawing/2014/main" id="{AB1C5C87-101C-2A42-C939-9EB10616BC5B}"/>
              </a:ext>
            </a:extLst>
          </p:cNvPr>
          <p:cNvSpPr>
            <a:spLocks noGrp="1"/>
          </p:cNvSpPr>
          <p:nvPr>
            <p:ph type="sldNum" sz="quarter" idx="11"/>
          </p:nvPr>
        </p:nvSpPr>
        <p:spPr/>
        <p:txBody>
          <a:bodyPr/>
          <a:lstStyle/>
          <a:p>
            <a:pPr>
              <a:defRPr/>
            </a:pPr>
            <a:r>
              <a:rPr lang="en-US"/>
              <a:t>L03-</a:t>
            </a:r>
            <a:fld id="{4F9502F6-954B-46E9-AC05-33DEDF4CA0BF}" type="slidenum">
              <a:rPr lang="en-US" smtClean="0"/>
              <a:pPr>
                <a:defRPr/>
              </a:pPr>
              <a:t>31</a:t>
            </a:fld>
            <a:endParaRPr lang="en-US" dirty="0"/>
          </a:p>
        </p:txBody>
      </p:sp>
    </p:spTree>
    <p:extLst>
      <p:ext uri="{BB962C8B-B14F-4D97-AF65-F5344CB8AC3E}">
        <p14:creationId xmlns:p14="http://schemas.microsoft.com/office/powerpoint/2010/main" val="22209305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C6FFA-493C-83BD-4103-A9DB6ACEB7A8}"/>
              </a:ext>
            </a:extLst>
          </p:cNvPr>
          <p:cNvSpPr>
            <a:spLocks noGrp="1"/>
          </p:cNvSpPr>
          <p:nvPr>
            <p:ph type="ctrTitle"/>
          </p:nvPr>
        </p:nvSpPr>
        <p:spPr/>
        <p:txBody>
          <a:bodyPr/>
          <a:lstStyle/>
          <a:p>
            <a:r>
              <a:rPr lang="en-US" dirty="0">
                <a:ea typeface="Verdana"/>
              </a:rPr>
              <a:t>Scheduling, systematically</a:t>
            </a:r>
            <a:endParaRPr lang="en-US" dirty="0"/>
          </a:p>
        </p:txBody>
      </p:sp>
      <p:sp>
        <p:nvSpPr>
          <p:cNvPr id="3" name="Content Placeholder 2">
            <a:extLst>
              <a:ext uri="{FF2B5EF4-FFF2-40B4-BE49-F238E27FC236}">
                <a16:creationId xmlns:a16="http://schemas.microsoft.com/office/drawing/2014/main" id="{79126F3E-F476-D5C5-EA39-C890E4599392}"/>
              </a:ext>
            </a:extLst>
          </p:cNvPr>
          <p:cNvSpPr>
            <a:spLocks noGrp="1"/>
          </p:cNvSpPr>
          <p:nvPr>
            <p:ph type="subTitle" idx="1"/>
          </p:nvPr>
        </p:nvSpPr>
        <p:spPr/>
        <p:txBody>
          <a:bodyPr/>
          <a:lstStyle/>
          <a:p>
            <a:r>
              <a:rPr lang="en-US" dirty="0">
                <a:ea typeface="Verdana"/>
              </a:rPr>
              <a:t>First register only, and with arbitrary modules</a:t>
            </a:r>
            <a:endParaRPr lang="en-US" dirty="0"/>
          </a:p>
        </p:txBody>
      </p:sp>
      <p:sp>
        <p:nvSpPr>
          <p:cNvPr id="4" name="Date Placeholder 3">
            <a:extLst>
              <a:ext uri="{FF2B5EF4-FFF2-40B4-BE49-F238E27FC236}">
                <a16:creationId xmlns:a16="http://schemas.microsoft.com/office/drawing/2014/main" id="{426353FA-B6B0-82D4-EFF5-E8C4F52A785A}"/>
              </a:ext>
            </a:extLst>
          </p:cNvPr>
          <p:cNvSpPr>
            <a:spLocks noGrp="1"/>
          </p:cNvSpPr>
          <p:nvPr>
            <p:ph type="dt" sz="quarter" idx="10"/>
          </p:nvPr>
        </p:nvSpPr>
        <p:spPr/>
        <p:txBody>
          <a:bodyPr/>
          <a:lstStyle/>
          <a:p>
            <a:pPr>
              <a:defRPr/>
            </a:pPr>
            <a:r>
              <a:rPr lang="en-US"/>
              <a:t>February 13, 2024</a:t>
            </a:r>
            <a:endParaRPr lang="en-US" dirty="0"/>
          </a:p>
        </p:txBody>
      </p:sp>
      <p:sp>
        <p:nvSpPr>
          <p:cNvPr id="5" name="Slide Number Placeholder 4">
            <a:extLst>
              <a:ext uri="{FF2B5EF4-FFF2-40B4-BE49-F238E27FC236}">
                <a16:creationId xmlns:a16="http://schemas.microsoft.com/office/drawing/2014/main" id="{06A09631-E1C2-4D50-500E-C9AD07C1926E}"/>
              </a:ext>
            </a:extLst>
          </p:cNvPr>
          <p:cNvSpPr>
            <a:spLocks noGrp="1"/>
          </p:cNvSpPr>
          <p:nvPr>
            <p:ph type="sldNum" sz="quarter" idx="11"/>
          </p:nvPr>
        </p:nvSpPr>
        <p:spPr/>
        <p:txBody>
          <a:bodyPr/>
          <a:lstStyle/>
          <a:p>
            <a:pPr>
              <a:defRPr/>
            </a:pPr>
            <a:r>
              <a:rPr lang="en-US" dirty="0"/>
              <a:t>L03-</a:t>
            </a:r>
            <a:fld id="{4F9502F6-954B-46E9-AC05-33DEDF4CA0BF}" type="slidenum">
              <a:rPr lang="en-US" smtClean="0"/>
              <a:pPr>
                <a:defRPr/>
              </a:pPr>
              <a:t>32</a:t>
            </a:fld>
            <a:endParaRPr lang="en-US" dirty="0"/>
          </a:p>
        </p:txBody>
      </p:sp>
      <p:sp>
        <p:nvSpPr>
          <p:cNvPr id="6" name="Footer Placeholder 5">
            <a:extLst>
              <a:ext uri="{FF2B5EF4-FFF2-40B4-BE49-F238E27FC236}">
                <a16:creationId xmlns:a16="http://schemas.microsoft.com/office/drawing/2014/main" id="{2E3CCD26-B3C4-2693-255C-350F1AF22580}"/>
              </a:ext>
            </a:extLst>
          </p:cNvPr>
          <p:cNvSpPr>
            <a:spLocks noGrp="1"/>
          </p:cNvSpPr>
          <p:nvPr>
            <p:ph type="ftr" sz="quarter" idx="12"/>
          </p:nvPr>
        </p:nvSpPr>
        <p:spPr/>
        <p:txBody>
          <a:bodyPr/>
          <a:lstStyle/>
          <a:p>
            <a:pPr>
              <a:defRPr/>
            </a:pPr>
            <a:r>
              <a:rPr lang="en-US" dirty="0"/>
              <a:t>6.1920</a:t>
            </a:r>
          </a:p>
        </p:txBody>
      </p:sp>
    </p:spTree>
    <p:extLst>
      <p:ext uri="{BB962C8B-B14F-4D97-AF65-F5344CB8AC3E}">
        <p14:creationId xmlns:p14="http://schemas.microsoft.com/office/powerpoint/2010/main" val="15655193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z="2400" i="1" dirty="0"/>
              <a:t>some insight into</a:t>
            </a:r>
            <a:br>
              <a:rPr lang="en-US" sz="2400" i="1" dirty="0"/>
            </a:br>
            <a:r>
              <a:rPr lang="en-US" sz="3600" dirty="0"/>
              <a:t>Concurrent rule execution</a:t>
            </a:r>
          </a:p>
        </p:txBody>
      </p:sp>
      <p:sp>
        <p:nvSpPr>
          <p:cNvPr id="7171" name="Content Placeholder 88" descr="Rectangle: Click to edit Master text styles&#10;Second level&#10;Third level&#10;Fourth level&#10;Fifth level"/>
          <p:cNvSpPr>
            <a:spLocks noGrp="1"/>
          </p:cNvSpPr>
          <p:nvPr>
            <p:ph idx="1"/>
          </p:nvPr>
        </p:nvSpPr>
        <p:spPr>
          <a:xfrm>
            <a:off x="849313" y="4244975"/>
            <a:ext cx="7772400" cy="1776413"/>
          </a:xfrm>
        </p:spPr>
        <p:txBody>
          <a:bodyPr/>
          <a:lstStyle/>
          <a:p>
            <a:r>
              <a:rPr lang="en-US" sz="2400"/>
              <a:t>There are more intermediate states in the rule semantics (a state after each rule step)</a:t>
            </a:r>
          </a:p>
          <a:p>
            <a:r>
              <a:rPr lang="en-US" sz="2400"/>
              <a:t> In the HW, states change only at clock edges </a:t>
            </a:r>
          </a:p>
        </p:txBody>
      </p:sp>
      <p:sp>
        <p:nvSpPr>
          <p:cNvPr id="7172" name="Text Box 3"/>
          <p:cNvSpPr txBox="1">
            <a:spLocks noChangeArrowheads="1"/>
          </p:cNvSpPr>
          <p:nvPr/>
        </p:nvSpPr>
        <p:spPr bwMode="auto">
          <a:xfrm>
            <a:off x="752475" y="1990725"/>
            <a:ext cx="1020023" cy="424732"/>
          </a:xfrm>
          <a:prstGeom prst="rect">
            <a:avLst/>
          </a:prstGeom>
          <a:noFill/>
          <a:ln w="3175" algn="ctr">
            <a:noFill/>
            <a:miter lim="800000"/>
            <a:headEnd/>
            <a:tailEnd/>
          </a:ln>
        </p:spPr>
        <p:txBody>
          <a:bodyPr wrap="none">
            <a:spAutoFit/>
          </a:bodyPr>
          <a:lstStyle/>
          <a:p>
            <a:pPr>
              <a:spcBef>
                <a:spcPct val="50000"/>
              </a:spcBef>
              <a:buNone/>
            </a:pPr>
            <a:r>
              <a:rPr lang="en-US" sz="2400"/>
              <a:t>Rules</a:t>
            </a:r>
          </a:p>
        </p:txBody>
      </p:sp>
      <p:sp>
        <p:nvSpPr>
          <p:cNvPr id="7173" name="Text Box 4"/>
          <p:cNvSpPr txBox="1">
            <a:spLocks noChangeArrowheads="1"/>
          </p:cNvSpPr>
          <p:nvPr/>
        </p:nvSpPr>
        <p:spPr bwMode="auto">
          <a:xfrm>
            <a:off x="752475" y="2968625"/>
            <a:ext cx="720069" cy="424732"/>
          </a:xfrm>
          <a:prstGeom prst="rect">
            <a:avLst/>
          </a:prstGeom>
          <a:noFill/>
          <a:ln w="3175" algn="ctr">
            <a:noFill/>
            <a:miter lim="800000"/>
            <a:headEnd/>
            <a:tailEnd/>
          </a:ln>
        </p:spPr>
        <p:txBody>
          <a:bodyPr wrap="none">
            <a:spAutoFit/>
          </a:bodyPr>
          <a:lstStyle/>
          <a:p>
            <a:pPr>
              <a:spcBef>
                <a:spcPct val="50000"/>
              </a:spcBef>
              <a:buNone/>
            </a:pPr>
            <a:r>
              <a:rPr lang="en-US" sz="2400"/>
              <a:t>HW</a:t>
            </a:r>
          </a:p>
        </p:txBody>
      </p:sp>
      <p:sp>
        <p:nvSpPr>
          <p:cNvPr id="7174" name="Text Box 5"/>
          <p:cNvSpPr txBox="1">
            <a:spLocks noChangeArrowheads="1"/>
          </p:cNvSpPr>
          <p:nvPr/>
        </p:nvSpPr>
        <p:spPr bwMode="auto">
          <a:xfrm>
            <a:off x="3546475" y="1943100"/>
            <a:ext cx="383438" cy="313932"/>
          </a:xfrm>
          <a:prstGeom prst="rect">
            <a:avLst/>
          </a:prstGeom>
          <a:noFill/>
          <a:ln w="3175" algn="ctr">
            <a:noFill/>
            <a:miter lim="800000"/>
            <a:headEnd/>
            <a:tailEnd/>
          </a:ln>
        </p:spPr>
        <p:txBody>
          <a:bodyPr wrap="none">
            <a:spAutoFit/>
          </a:bodyPr>
          <a:lstStyle/>
          <a:p>
            <a:pPr>
              <a:spcBef>
                <a:spcPct val="50000"/>
              </a:spcBef>
              <a:buNone/>
            </a:pPr>
            <a:r>
              <a:rPr lang="en-US" sz="1600"/>
              <a:t>Ri</a:t>
            </a:r>
          </a:p>
        </p:txBody>
      </p:sp>
      <p:sp>
        <p:nvSpPr>
          <p:cNvPr id="7175" name="Text Box 6"/>
          <p:cNvSpPr txBox="1">
            <a:spLocks noChangeArrowheads="1"/>
          </p:cNvSpPr>
          <p:nvPr/>
        </p:nvSpPr>
        <p:spPr bwMode="auto">
          <a:xfrm>
            <a:off x="3956050" y="1943100"/>
            <a:ext cx="397866" cy="313932"/>
          </a:xfrm>
          <a:prstGeom prst="rect">
            <a:avLst/>
          </a:prstGeom>
          <a:noFill/>
          <a:ln w="3175" algn="ctr">
            <a:noFill/>
            <a:miter lim="800000"/>
            <a:headEnd/>
            <a:tailEnd/>
          </a:ln>
        </p:spPr>
        <p:txBody>
          <a:bodyPr wrap="none">
            <a:spAutoFit/>
          </a:bodyPr>
          <a:lstStyle/>
          <a:p>
            <a:pPr>
              <a:spcBef>
                <a:spcPct val="50000"/>
              </a:spcBef>
              <a:buNone/>
            </a:pPr>
            <a:r>
              <a:rPr lang="en-US" sz="1600"/>
              <a:t>Rj</a:t>
            </a:r>
          </a:p>
        </p:txBody>
      </p:sp>
      <p:sp>
        <p:nvSpPr>
          <p:cNvPr id="7176" name="Text Box 7"/>
          <p:cNvSpPr txBox="1">
            <a:spLocks noChangeArrowheads="1"/>
          </p:cNvSpPr>
          <p:nvPr/>
        </p:nvSpPr>
        <p:spPr bwMode="auto">
          <a:xfrm>
            <a:off x="4646613" y="1943100"/>
            <a:ext cx="449162" cy="313932"/>
          </a:xfrm>
          <a:prstGeom prst="rect">
            <a:avLst/>
          </a:prstGeom>
          <a:noFill/>
          <a:ln w="3175" algn="ctr">
            <a:noFill/>
            <a:miter lim="800000"/>
            <a:headEnd/>
            <a:tailEnd/>
          </a:ln>
        </p:spPr>
        <p:txBody>
          <a:bodyPr wrap="none">
            <a:spAutoFit/>
          </a:bodyPr>
          <a:lstStyle/>
          <a:p>
            <a:pPr>
              <a:spcBef>
                <a:spcPct val="50000"/>
              </a:spcBef>
              <a:buNone/>
            </a:pPr>
            <a:r>
              <a:rPr lang="en-US" sz="1600"/>
              <a:t>Rk</a:t>
            </a:r>
          </a:p>
        </p:txBody>
      </p:sp>
      <p:grpSp>
        <p:nvGrpSpPr>
          <p:cNvPr id="7177" name="Group 8"/>
          <p:cNvGrpSpPr>
            <a:grpSpLocks/>
          </p:cNvGrpSpPr>
          <p:nvPr/>
        </p:nvGrpSpPr>
        <p:grpSpPr bwMode="auto">
          <a:xfrm>
            <a:off x="4419600" y="2243138"/>
            <a:ext cx="239713" cy="53975"/>
            <a:chOff x="1895" y="3653"/>
            <a:chExt cx="248" cy="56"/>
          </a:xfrm>
        </p:grpSpPr>
        <p:sp>
          <p:nvSpPr>
            <p:cNvPr id="7254" name="Oval 9"/>
            <p:cNvSpPr>
              <a:spLocks noChangeArrowheads="1"/>
            </p:cNvSpPr>
            <p:nvPr/>
          </p:nvSpPr>
          <p:spPr bwMode="auto">
            <a:xfrm>
              <a:off x="1895" y="3653"/>
              <a:ext cx="56" cy="56"/>
            </a:xfrm>
            <a:prstGeom prst="ellipse">
              <a:avLst/>
            </a:prstGeom>
            <a:solidFill>
              <a:srgbClr val="000000"/>
            </a:solidFill>
            <a:ln w="3175" algn="ctr">
              <a:solidFill>
                <a:srgbClr val="000000"/>
              </a:solidFill>
              <a:round/>
              <a:headEnd/>
              <a:tailEnd/>
            </a:ln>
          </p:spPr>
          <p:txBody>
            <a:bodyPr wrap="none" anchor="ctr"/>
            <a:lstStyle/>
            <a:p>
              <a:pPr>
                <a:lnSpc>
                  <a:spcPct val="90000"/>
                </a:lnSpc>
                <a:spcBef>
                  <a:spcPct val="25000"/>
                </a:spcBef>
                <a:buClr>
                  <a:schemeClr val="bg1"/>
                </a:buClr>
                <a:buSzPct val="100000"/>
                <a:buNone/>
              </a:pPr>
              <a:endParaRPr lang="en-US"/>
            </a:p>
          </p:txBody>
        </p:sp>
        <p:sp>
          <p:nvSpPr>
            <p:cNvPr id="7255" name="Oval 10"/>
            <p:cNvSpPr>
              <a:spLocks noChangeArrowheads="1"/>
            </p:cNvSpPr>
            <p:nvPr/>
          </p:nvSpPr>
          <p:spPr bwMode="auto">
            <a:xfrm>
              <a:off x="1991" y="3653"/>
              <a:ext cx="56" cy="56"/>
            </a:xfrm>
            <a:prstGeom prst="ellipse">
              <a:avLst/>
            </a:prstGeom>
            <a:solidFill>
              <a:srgbClr val="000000"/>
            </a:solidFill>
            <a:ln w="3175" algn="ctr">
              <a:solidFill>
                <a:srgbClr val="000000"/>
              </a:solidFill>
              <a:round/>
              <a:headEnd/>
              <a:tailEnd/>
            </a:ln>
          </p:spPr>
          <p:txBody>
            <a:bodyPr wrap="none" anchor="ctr"/>
            <a:lstStyle/>
            <a:p>
              <a:pPr>
                <a:lnSpc>
                  <a:spcPct val="90000"/>
                </a:lnSpc>
                <a:spcBef>
                  <a:spcPct val="25000"/>
                </a:spcBef>
                <a:buClr>
                  <a:schemeClr val="bg1"/>
                </a:buClr>
                <a:buSzPct val="100000"/>
                <a:buNone/>
              </a:pPr>
              <a:endParaRPr lang="en-US"/>
            </a:p>
          </p:txBody>
        </p:sp>
        <p:sp>
          <p:nvSpPr>
            <p:cNvPr id="7256" name="Oval 11"/>
            <p:cNvSpPr>
              <a:spLocks noChangeArrowheads="1"/>
            </p:cNvSpPr>
            <p:nvPr/>
          </p:nvSpPr>
          <p:spPr bwMode="auto">
            <a:xfrm>
              <a:off x="2087" y="3653"/>
              <a:ext cx="56" cy="56"/>
            </a:xfrm>
            <a:prstGeom prst="ellipse">
              <a:avLst/>
            </a:prstGeom>
            <a:solidFill>
              <a:srgbClr val="000000"/>
            </a:solidFill>
            <a:ln w="3175" algn="ctr">
              <a:solidFill>
                <a:srgbClr val="000000"/>
              </a:solidFill>
              <a:round/>
              <a:headEnd/>
              <a:tailEnd/>
            </a:ln>
          </p:spPr>
          <p:txBody>
            <a:bodyPr wrap="none" anchor="ctr"/>
            <a:lstStyle/>
            <a:p>
              <a:pPr>
                <a:lnSpc>
                  <a:spcPct val="90000"/>
                </a:lnSpc>
                <a:spcBef>
                  <a:spcPct val="25000"/>
                </a:spcBef>
                <a:buClr>
                  <a:schemeClr val="bg1"/>
                </a:buClr>
                <a:buSzPct val="100000"/>
                <a:buNone/>
              </a:pPr>
              <a:endParaRPr lang="en-US"/>
            </a:p>
          </p:txBody>
        </p:sp>
      </p:grpSp>
      <p:sp>
        <p:nvSpPr>
          <p:cNvPr id="7178" name="Line 12"/>
          <p:cNvSpPr>
            <a:spLocks noChangeShapeType="1"/>
          </p:cNvSpPr>
          <p:nvPr/>
        </p:nvSpPr>
        <p:spPr bwMode="auto">
          <a:xfrm>
            <a:off x="2886075" y="2270125"/>
            <a:ext cx="373063" cy="0"/>
          </a:xfrm>
          <a:prstGeom prst="line">
            <a:avLst/>
          </a:prstGeom>
          <a:noFill/>
          <a:ln w="3175">
            <a:solidFill>
              <a:srgbClr val="00CC00"/>
            </a:solidFill>
            <a:round/>
            <a:headEnd/>
            <a:tailEnd type="triangle" w="med" len="med"/>
          </a:ln>
        </p:spPr>
        <p:txBody>
          <a:bodyPr/>
          <a:lstStyle/>
          <a:p>
            <a:pPr>
              <a:buNone/>
            </a:pPr>
            <a:endParaRPr lang="en-US"/>
          </a:p>
        </p:txBody>
      </p:sp>
      <p:sp>
        <p:nvSpPr>
          <p:cNvPr id="7179" name="Line 13"/>
          <p:cNvSpPr>
            <a:spLocks noChangeShapeType="1"/>
          </p:cNvSpPr>
          <p:nvPr/>
        </p:nvSpPr>
        <p:spPr bwMode="auto">
          <a:xfrm>
            <a:off x="3254375" y="2270125"/>
            <a:ext cx="373063" cy="0"/>
          </a:xfrm>
          <a:prstGeom prst="line">
            <a:avLst/>
          </a:prstGeom>
          <a:noFill/>
          <a:ln w="3175">
            <a:solidFill>
              <a:schemeClr val="tx1"/>
            </a:solidFill>
            <a:round/>
            <a:headEnd/>
            <a:tailEnd type="triangle" w="med" len="med"/>
          </a:ln>
        </p:spPr>
        <p:txBody>
          <a:bodyPr/>
          <a:lstStyle/>
          <a:p>
            <a:pPr>
              <a:buNone/>
            </a:pPr>
            <a:endParaRPr lang="en-US"/>
          </a:p>
        </p:txBody>
      </p:sp>
      <p:sp>
        <p:nvSpPr>
          <p:cNvPr id="7180" name="Line 14"/>
          <p:cNvSpPr>
            <a:spLocks noChangeShapeType="1"/>
          </p:cNvSpPr>
          <p:nvPr/>
        </p:nvSpPr>
        <p:spPr bwMode="auto">
          <a:xfrm>
            <a:off x="3622675" y="2270125"/>
            <a:ext cx="373063" cy="0"/>
          </a:xfrm>
          <a:prstGeom prst="line">
            <a:avLst/>
          </a:prstGeom>
          <a:noFill/>
          <a:ln w="3175">
            <a:solidFill>
              <a:srgbClr val="F23838"/>
            </a:solidFill>
            <a:round/>
            <a:headEnd/>
            <a:tailEnd type="triangle" w="med" len="med"/>
          </a:ln>
        </p:spPr>
        <p:txBody>
          <a:bodyPr/>
          <a:lstStyle/>
          <a:p>
            <a:pPr>
              <a:buNone/>
            </a:pPr>
            <a:endParaRPr lang="en-US"/>
          </a:p>
        </p:txBody>
      </p:sp>
      <p:sp>
        <p:nvSpPr>
          <p:cNvPr id="7181" name="Line 15"/>
          <p:cNvSpPr>
            <a:spLocks noChangeShapeType="1"/>
          </p:cNvSpPr>
          <p:nvPr/>
        </p:nvSpPr>
        <p:spPr bwMode="auto">
          <a:xfrm>
            <a:off x="3990975" y="2270125"/>
            <a:ext cx="373063" cy="0"/>
          </a:xfrm>
          <a:prstGeom prst="line">
            <a:avLst/>
          </a:prstGeom>
          <a:noFill/>
          <a:ln w="3175">
            <a:solidFill>
              <a:srgbClr val="00CC00"/>
            </a:solidFill>
            <a:round/>
            <a:headEnd/>
            <a:tailEnd type="triangle" w="med" len="med"/>
          </a:ln>
        </p:spPr>
        <p:txBody>
          <a:bodyPr/>
          <a:lstStyle/>
          <a:p>
            <a:pPr>
              <a:buNone/>
            </a:pPr>
            <a:endParaRPr lang="en-US"/>
          </a:p>
        </p:txBody>
      </p:sp>
      <p:sp>
        <p:nvSpPr>
          <p:cNvPr id="7182" name="Line 16"/>
          <p:cNvSpPr>
            <a:spLocks noChangeShapeType="1"/>
          </p:cNvSpPr>
          <p:nvPr/>
        </p:nvSpPr>
        <p:spPr bwMode="auto">
          <a:xfrm>
            <a:off x="4727575" y="2270125"/>
            <a:ext cx="373063" cy="0"/>
          </a:xfrm>
          <a:prstGeom prst="line">
            <a:avLst/>
          </a:prstGeom>
          <a:noFill/>
          <a:ln w="3175">
            <a:solidFill>
              <a:schemeClr val="tx1"/>
            </a:solidFill>
            <a:round/>
            <a:headEnd/>
            <a:tailEnd type="triangle" w="med" len="med"/>
          </a:ln>
        </p:spPr>
        <p:txBody>
          <a:bodyPr/>
          <a:lstStyle/>
          <a:p>
            <a:pPr>
              <a:buNone/>
            </a:pPr>
            <a:endParaRPr lang="en-US"/>
          </a:p>
        </p:txBody>
      </p:sp>
      <p:sp>
        <p:nvSpPr>
          <p:cNvPr id="7183" name="Line 17"/>
          <p:cNvSpPr>
            <a:spLocks noChangeShapeType="1"/>
          </p:cNvSpPr>
          <p:nvPr/>
        </p:nvSpPr>
        <p:spPr bwMode="auto">
          <a:xfrm>
            <a:off x="5095875" y="2270125"/>
            <a:ext cx="373063" cy="0"/>
          </a:xfrm>
          <a:prstGeom prst="line">
            <a:avLst/>
          </a:prstGeom>
          <a:noFill/>
          <a:ln w="3175">
            <a:solidFill>
              <a:srgbClr val="F23838"/>
            </a:solidFill>
            <a:round/>
            <a:headEnd/>
            <a:tailEnd type="triangle" w="med" len="med"/>
          </a:ln>
        </p:spPr>
        <p:txBody>
          <a:bodyPr/>
          <a:lstStyle/>
          <a:p>
            <a:pPr>
              <a:buNone/>
            </a:pPr>
            <a:endParaRPr lang="en-US"/>
          </a:p>
        </p:txBody>
      </p:sp>
      <p:sp>
        <p:nvSpPr>
          <p:cNvPr id="7184" name="Line 18"/>
          <p:cNvSpPr>
            <a:spLocks noChangeShapeType="1"/>
          </p:cNvSpPr>
          <p:nvPr/>
        </p:nvSpPr>
        <p:spPr bwMode="auto">
          <a:xfrm>
            <a:off x="5464175" y="2270125"/>
            <a:ext cx="373063" cy="0"/>
          </a:xfrm>
          <a:prstGeom prst="line">
            <a:avLst/>
          </a:prstGeom>
          <a:noFill/>
          <a:ln w="3175">
            <a:solidFill>
              <a:srgbClr val="00CC00"/>
            </a:solidFill>
            <a:round/>
            <a:headEnd/>
            <a:tailEnd type="triangle" w="med" len="med"/>
          </a:ln>
        </p:spPr>
        <p:txBody>
          <a:bodyPr/>
          <a:lstStyle/>
          <a:p>
            <a:pPr>
              <a:buNone/>
            </a:pPr>
            <a:endParaRPr lang="en-US"/>
          </a:p>
        </p:txBody>
      </p:sp>
      <p:sp>
        <p:nvSpPr>
          <p:cNvPr id="7185" name="Line 19"/>
          <p:cNvSpPr>
            <a:spLocks noChangeShapeType="1"/>
          </p:cNvSpPr>
          <p:nvPr/>
        </p:nvSpPr>
        <p:spPr bwMode="auto">
          <a:xfrm>
            <a:off x="5832475" y="2270125"/>
            <a:ext cx="373063" cy="0"/>
          </a:xfrm>
          <a:prstGeom prst="line">
            <a:avLst/>
          </a:prstGeom>
          <a:noFill/>
          <a:ln w="3175">
            <a:solidFill>
              <a:schemeClr val="tx1"/>
            </a:solidFill>
            <a:round/>
            <a:headEnd/>
            <a:tailEnd type="triangle" w="med" len="med"/>
          </a:ln>
        </p:spPr>
        <p:txBody>
          <a:bodyPr/>
          <a:lstStyle/>
          <a:p>
            <a:pPr>
              <a:buNone/>
            </a:pPr>
            <a:endParaRPr lang="en-US"/>
          </a:p>
        </p:txBody>
      </p:sp>
      <p:sp>
        <p:nvSpPr>
          <p:cNvPr id="7186" name="Line 20"/>
          <p:cNvSpPr>
            <a:spLocks noChangeShapeType="1"/>
          </p:cNvSpPr>
          <p:nvPr/>
        </p:nvSpPr>
        <p:spPr bwMode="auto">
          <a:xfrm>
            <a:off x="2090738" y="2270125"/>
            <a:ext cx="373062" cy="0"/>
          </a:xfrm>
          <a:prstGeom prst="line">
            <a:avLst/>
          </a:prstGeom>
          <a:noFill/>
          <a:ln w="3175">
            <a:solidFill>
              <a:srgbClr val="F23838"/>
            </a:solidFill>
            <a:round/>
            <a:headEnd/>
            <a:tailEnd type="triangle" w="med" len="med"/>
          </a:ln>
        </p:spPr>
        <p:txBody>
          <a:bodyPr/>
          <a:lstStyle/>
          <a:p>
            <a:pPr>
              <a:buNone/>
            </a:pPr>
            <a:endParaRPr lang="en-US"/>
          </a:p>
        </p:txBody>
      </p:sp>
      <p:sp>
        <p:nvSpPr>
          <p:cNvPr id="7187" name="Line 21"/>
          <p:cNvSpPr>
            <a:spLocks noChangeShapeType="1"/>
          </p:cNvSpPr>
          <p:nvPr/>
        </p:nvSpPr>
        <p:spPr bwMode="auto">
          <a:xfrm>
            <a:off x="6569075" y="2270125"/>
            <a:ext cx="373063" cy="0"/>
          </a:xfrm>
          <a:prstGeom prst="line">
            <a:avLst/>
          </a:prstGeom>
          <a:noFill/>
          <a:ln w="3175">
            <a:solidFill>
              <a:srgbClr val="F23838"/>
            </a:solidFill>
            <a:round/>
            <a:headEnd/>
            <a:tailEnd type="triangle" w="med" len="med"/>
          </a:ln>
        </p:spPr>
        <p:txBody>
          <a:bodyPr/>
          <a:lstStyle/>
          <a:p>
            <a:pPr>
              <a:buNone/>
            </a:pPr>
            <a:endParaRPr lang="en-US"/>
          </a:p>
        </p:txBody>
      </p:sp>
      <p:sp>
        <p:nvSpPr>
          <p:cNvPr id="7188" name="Line 22"/>
          <p:cNvSpPr>
            <a:spLocks noChangeShapeType="1"/>
          </p:cNvSpPr>
          <p:nvPr/>
        </p:nvSpPr>
        <p:spPr bwMode="auto">
          <a:xfrm>
            <a:off x="6937375" y="2270125"/>
            <a:ext cx="373063" cy="0"/>
          </a:xfrm>
          <a:prstGeom prst="line">
            <a:avLst/>
          </a:prstGeom>
          <a:noFill/>
          <a:ln w="3175">
            <a:solidFill>
              <a:srgbClr val="00CC00"/>
            </a:solidFill>
            <a:round/>
            <a:headEnd/>
            <a:tailEnd type="triangle" w="med" len="med"/>
          </a:ln>
        </p:spPr>
        <p:txBody>
          <a:bodyPr/>
          <a:lstStyle/>
          <a:p>
            <a:pPr>
              <a:buNone/>
            </a:pPr>
            <a:endParaRPr lang="en-US"/>
          </a:p>
        </p:txBody>
      </p:sp>
      <p:sp>
        <p:nvSpPr>
          <p:cNvPr id="7189" name="Line 23"/>
          <p:cNvSpPr>
            <a:spLocks noChangeShapeType="1"/>
          </p:cNvSpPr>
          <p:nvPr/>
        </p:nvSpPr>
        <p:spPr bwMode="auto">
          <a:xfrm>
            <a:off x="7305675" y="2270125"/>
            <a:ext cx="373063" cy="0"/>
          </a:xfrm>
          <a:prstGeom prst="line">
            <a:avLst/>
          </a:prstGeom>
          <a:noFill/>
          <a:ln w="3175">
            <a:solidFill>
              <a:schemeClr val="tx1"/>
            </a:solidFill>
            <a:round/>
            <a:headEnd/>
            <a:tailEnd type="triangle" w="med" len="med"/>
          </a:ln>
        </p:spPr>
        <p:txBody>
          <a:bodyPr/>
          <a:lstStyle/>
          <a:p>
            <a:pPr>
              <a:buNone/>
            </a:pPr>
            <a:endParaRPr lang="en-US"/>
          </a:p>
        </p:txBody>
      </p:sp>
      <p:grpSp>
        <p:nvGrpSpPr>
          <p:cNvPr id="7190" name="Group 24"/>
          <p:cNvGrpSpPr>
            <a:grpSpLocks/>
          </p:cNvGrpSpPr>
          <p:nvPr/>
        </p:nvGrpSpPr>
        <p:grpSpPr bwMode="auto">
          <a:xfrm>
            <a:off x="2571750" y="2243138"/>
            <a:ext cx="239713" cy="53975"/>
            <a:chOff x="1895" y="3653"/>
            <a:chExt cx="248" cy="56"/>
          </a:xfrm>
        </p:grpSpPr>
        <p:sp>
          <p:nvSpPr>
            <p:cNvPr id="7251" name="Oval 25"/>
            <p:cNvSpPr>
              <a:spLocks noChangeArrowheads="1"/>
            </p:cNvSpPr>
            <p:nvPr/>
          </p:nvSpPr>
          <p:spPr bwMode="auto">
            <a:xfrm>
              <a:off x="1895" y="3653"/>
              <a:ext cx="56" cy="56"/>
            </a:xfrm>
            <a:prstGeom prst="ellipse">
              <a:avLst/>
            </a:prstGeom>
            <a:solidFill>
              <a:srgbClr val="000000"/>
            </a:solidFill>
            <a:ln w="3175" algn="ctr">
              <a:solidFill>
                <a:srgbClr val="000000"/>
              </a:solidFill>
              <a:round/>
              <a:headEnd/>
              <a:tailEnd/>
            </a:ln>
          </p:spPr>
          <p:txBody>
            <a:bodyPr wrap="none" anchor="ctr"/>
            <a:lstStyle/>
            <a:p>
              <a:pPr>
                <a:lnSpc>
                  <a:spcPct val="90000"/>
                </a:lnSpc>
                <a:spcBef>
                  <a:spcPct val="25000"/>
                </a:spcBef>
                <a:buClr>
                  <a:schemeClr val="bg1"/>
                </a:buClr>
                <a:buSzPct val="100000"/>
                <a:buNone/>
              </a:pPr>
              <a:endParaRPr lang="en-US"/>
            </a:p>
          </p:txBody>
        </p:sp>
        <p:sp>
          <p:nvSpPr>
            <p:cNvPr id="7252" name="Oval 26"/>
            <p:cNvSpPr>
              <a:spLocks noChangeArrowheads="1"/>
            </p:cNvSpPr>
            <p:nvPr/>
          </p:nvSpPr>
          <p:spPr bwMode="auto">
            <a:xfrm>
              <a:off x="1991" y="3653"/>
              <a:ext cx="56" cy="56"/>
            </a:xfrm>
            <a:prstGeom prst="ellipse">
              <a:avLst/>
            </a:prstGeom>
            <a:solidFill>
              <a:srgbClr val="000000"/>
            </a:solidFill>
            <a:ln w="3175" algn="ctr">
              <a:solidFill>
                <a:srgbClr val="000000"/>
              </a:solidFill>
              <a:round/>
              <a:headEnd/>
              <a:tailEnd/>
            </a:ln>
          </p:spPr>
          <p:txBody>
            <a:bodyPr wrap="none" anchor="ctr"/>
            <a:lstStyle/>
            <a:p>
              <a:pPr>
                <a:lnSpc>
                  <a:spcPct val="90000"/>
                </a:lnSpc>
                <a:spcBef>
                  <a:spcPct val="25000"/>
                </a:spcBef>
                <a:buClr>
                  <a:schemeClr val="bg1"/>
                </a:buClr>
                <a:buSzPct val="100000"/>
                <a:buNone/>
              </a:pPr>
              <a:endParaRPr lang="en-US"/>
            </a:p>
          </p:txBody>
        </p:sp>
        <p:sp>
          <p:nvSpPr>
            <p:cNvPr id="7253" name="Oval 27"/>
            <p:cNvSpPr>
              <a:spLocks noChangeArrowheads="1"/>
            </p:cNvSpPr>
            <p:nvPr/>
          </p:nvSpPr>
          <p:spPr bwMode="auto">
            <a:xfrm>
              <a:off x="2087" y="3653"/>
              <a:ext cx="56" cy="56"/>
            </a:xfrm>
            <a:prstGeom prst="ellipse">
              <a:avLst/>
            </a:prstGeom>
            <a:solidFill>
              <a:srgbClr val="000000"/>
            </a:solidFill>
            <a:ln w="3175" algn="ctr">
              <a:solidFill>
                <a:srgbClr val="000000"/>
              </a:solidFill>
              <a:round/>
              <a:headEnd/>
              <a:tailEnd/>
            </a:ln>
          </p:spPr>
          <p:txBody>
            <a:bodyPr wrap="none" anchor="ctr"/>
            <a:lstStyle/>
            <a:p>
              <a:pPr>
                <a:lnSpc>
                  <a:spcPct val="90000"/>
                </a:lnSpc>
                <a:spcBef>
                  <a:spcPct val="25000"/>
                </a:spcBef>
                <a:buClr>
                  <a:schemeClr val="bg1"/>
                </a:buClr>
                <a:buSzPct val="100000"/>
                <a:buNone/>
              </a:pPr>
              <a:endParaRPr lang="en-US"/>
            </a:p>
          </p:txBody>
        </p:sp>
      </p:grpSp>
      <p:grpSp>
        <p:nvGrpSpPr>
          <p:cNvPr id="7191" name="Group 28"/>
          <p:cNvGrpSpPr>
            <a:grpSpLocks/>
          </p:cNvGrpSpPr>
          <p:nvPr/>
        </p:nvGrpSpPr>
        <p:grpSpPr bwMode="auto">
          <a:xfrm>
            <a:off x="6283325" y="2243138"/>
            <a:ext cx="239713" cy="53975"/>
            <a:chOff x="1895" y="3653"/>
            <a:chExt cx="248" cy="56"/>
          </a:xfrm>
        </p:grpSpPr>
        <p:sp>
          <p:nvSpPr>
            <p:cNvPr id="7248" name="Oval 29"/>
            <p:cNvSpPr>
              <a:spLocks noChangeArrowheads="1"/>
            </p:cNvSpPr>
            <p:nvPr/>
          </p:nvSpPr>
          <p:spPr bwMode="auto">
            <a:xfrm>
              <a:off x="1895" y="3653"/>
              <a:ext cx="56" cy="56"/>
            </a:xfrm>
            <a:prstGeom prst="ellipse">
              <a:avLst/>
            </a:prstGeom>
            <a:solidFill>
              <a:srgbClr val="000000"/>
            </a:solidFill>
            <a:ln w="3175" algn="ctr">
              <a:solidFill>
                <a:srgbClr val="000000"/>
              </a:solidFill>
              <a:round/>
              <a:headEnd/>
              <a:tailEnd/>
            </a:ln>
          </p:spPr>
          <p:txBody>
            <a:bodyPr wrap="none" anchor="ctr"/>
            <a:lstStyle/>
            <a:p>
              <a:pPr>
                <a:lnSpc>
                  <a:spcPct val="90000"/>
                </a:lnSpc>
                <a:spcBef>
                  <a:spcPct val="25000"/>
                </a:spcBef>
                <a:buClr>
                  <a:schemeClr val="bg1"/>
                </a:buClr>
                <a:buSzPct val="100000"/>
                <a:buNone/>
              </a:pPr>
              <a:endParaRPr lang="en-US"/>
            </a:p>
          </p:txBody>
        </p:sp>
        <p:sp>
          <p:nvSpPr>
            <p:cNvPr id="7249" name="Oval 30"/>
            <p:cNvSpPr>
              <a:spLocks noChangeArrowheads="1"/>
            </p:cNvSpPr>
            <p:nvPr/>
          </p:nvSpPr>
          <p:spPr bwMode="auto">
            <a:xfrm>
              <a:off x="1991" y="3653"/>
              <a:ext cx="56" cy="56"/>
            </a:xfrm>
            <a:prstGeom prst="ellipse">
              <a:avLst/>
            </a:prstGeom>
            <a:solidFill>
              <a:srgbClr val="000000"/>
            </a:solidFill>
            <a:ln w="3175" algn="ctr">
              <a:solidFill>
                <a:srgbClr val="000000"/>
              </a:solidFill>
              <a:round/>
              <a:headEnd/>
              <a:tailEnd/>
            </a:ln>
          </p:spPr>
          <p:txBody>
            <a:bodyPr wrap="none" anchor="ctr"/>
            <a:lstStyle/>
            <a:p>
              <a:pPr>
                <a:lnSpc>
                  <a:spcPct val="90000"/>
                </a:lnSpc>
                <a:spcBef>
                  <a:spcPct val="25000"/>
                </a:spcBef>
                <a:buClr>
                  <a:schemeClr val="bg1"/>
                </a:buClr>
                <a:buSzPct val="100000"/>
                <a:buNone/>
              </a:pPr>
              <a:endParaRPr lang="en-US"/>
            </a:p>
          </p:txBody>
        </p:sp>
        <p:sp>
          <p:nvSpPr>
            <p:cNvPr id="7250" name="Oval 31"/>
            <p:cNvSpPr>
              <a:spLocks noChangeArrowheads="1"/>
            </p:cNvSpPr>
            <p:nvPr/>
          </p:nvSpPr>
          <p:spPr bwMode="auto">
            <a:xfrm>
              <a:off x="2087" y="3653"/>
              <a:ext cx="56" cy="56"/>
            </a:xfrm>
            <a:prstGeom prst="ellipse">
              <a:avLst/>
            </a:prstGeom>
            <a:solidFill>
              <a:srgbClr val="000000"/>
            </a:solidFill>
            <a:ln w="3175" algn="ctr">
              <a:solidFill>
                <a:srgbClr val="000000"/>
              </a:solidFill>
              <a:round/>
              <a:headEnd/>
              <a:tailEnd/>
            </a:ln>
          </p:spPr>
          <p:txBody>
            <a:bodyPr wrap="none" anchor="ctr"/>
            <a:lstStyle/>
            <a:p>
              <a:pPr>
                <a:lnSpc>
                  <a:spcPct val="90000"/>
                </a:lnSpc>
                <a:spcBef>
                  <a:spcPct val="25000"/>
                </a:spcBef>
                <a:buClr>
                  <a:schemeClr val="bg1"/>
                </a:buClr>
                <a:buSzPct val="100000"/>
                <a:buNone/>
              </a:pPr>
              <a:endParaRPr lang="en-US"/>
            </a:p>
          </p:txBody>
        </p:sp>
      </p:grpSp>
      <p:grpSp>
        <p:nvGrpSpPr>
          <p:cNvPr id="7192" name="Group 32"/>
          <p:cNvGrpSpPr>
            <a:grpSpLocks/>
          </p:cNvGrpSpPr>
          <p:nvPr/>
        </p:nvGrpSpPr>
        <p:grpSpPr bwMode="auto">
          <a:xfrm>
            <a:off x="1809750" y="2243138"/>
            <a:ext cx="239713" cy="53975"/>
            <a:chOff x="1895" y="3653"/>
            <a:chExt cx="248" cy="56"/>
          </a:xfrm>
        </p:grpSpPr>
        <p:sp>
          <p:nvSpPr>
            <p:cNvPr id="7245" name="Oval 33"/>
            <p:cNvSpPr>
              <a:spLocks noChangeArrowheads="1"/>
            </p:cNvSpPr>
            <p:nvPr/>
          </p:nvSpPr>
          <p:spPr bwMode="auto">
            <a:xfrm>
              <a:off x="1895" y="3653"/>
              <a:ext cx="56" cy="56"/>
            </a:xfrm>
            <a:prstGeom prst="ellipse">
              <a:avLst/>
            </a:prstGeom>
            <a:solidFill>
              <a:srgbClr val="000000"/>
            </a:solidFill>
            <a:ln w="3175" algn="ctr">
              <a:solidFill>
                <a:srgbClr val="000000"/>
              </a:solidFill>
              <a:round/>
              <a:headEnd/>
              <a:tailEnd/>
            </a:ln>
          </p:spPr>
          <p:txBody>
            <a:bodyPr wrap="none" anchor="ctr"/>
            <a:lstStyle/>
            <a:p>
              <a:pPr>
                <a:lnSpc>
                  <a:spcPct val="90000"/>
                </a:lnSpc>
                <a:spcBef>
                  <a:spcPct val="25000"/>
                </a:spcBef>
                <a:buClr>
                  <a:schemeClr val="bg1"/>
                </a:buClr>
                <a:buSzPct val="100000"/>
                <a:buNone/>
              </a:pPr>
              <a:endParaRPr lang="en-US"/>
            </a:p>
          </p:txBody>
        </p:sp>
        <p:sp>
          <p:nvSpPr>
            <p:cNvPr id="7246" name="Oval 34"/>
            <p:cNvSpPr>
              <a:spLocks noChangeArrowheads="1"/>
            </p:cNvSpPr>
            <p:nvPr/>
          </p:nvSpPr>
          <p:spPr bwMode="auto">
            <a:xfrm>
              <a:off x="1991" y="3653"/>
              <a:ext cx="56" cy="56"/>
            </a:xfrm>
            <a:prstGeom prst="ellipse">
              <a:avLst/>
            </a:prstGeom>
            <a:solidFill>
              <a:srgbClr val="000000"/>
            </a:solidFill>
            <a:ln w="3175" algn="ctr">
              <a:solidFill>
                <a:srgbClr val="000000"/>
              </a:solidFill>
              <a:round/>
              <a:headEnd/>
              <a:tailEnd/>
            </a:ln>
          </p:spPr>
          <p:txBody>
            <a:bodyPr wrap="none" anchor="ctr"/>
            <a:lstStyle/>
            <a:p>
              <a:pPr>
                <a:lnSpc>
                  <a:spcPct val="90000"/>
                </a:lnSpc>
                <a:spcBef>
                  <a:spcPct val="25000"/>
                </a:spcBef>
                <a:buClr>
                  <a:schemeClr val="bg1"/>
                </a:buClr>
                <a:buSzPct val="100000"/>
                <a:buNone/>
              </a:pPr>
              <a:endParaRPr lang="en-US"/>
            </a:p>
          </p:txBody>
        </p:sp>
        <p:sp>
          <p:nvSpPr>
            <p:cNvPr id="7247" name="Oval 35"/>
            <p:cNvSpPr>
              <a:spLocks noChangeArrowheads="1"/>
            </p:cNvSpPr>
            <p:nvPr/>
          </p:nvSpPr>
          <p:spPr bwMode="auto">
            <a:xfrm>
              <a:off x="2087" y="3653"/>
              <a:ext cx="56" cy="56"/>
            </a:xfrm>
            <a:prstGeom prst="ellipse">
              <a:avLst/>
            </a:prstGeom>
            <a:solidFill>
              <a:srgbClr val="000000"/>
            </a:solidFill>
            <a:ln w="3175" algn="ctr">
              <a:solidFill>
                <a:srgbClr val="000000"/>
              </a:solidFill>
              <a:round/>
              <a:headEnd/>
              <a:tailEnd/>
            </a:ln>
          </p:spPr>
          <p:txBody>
            <a:bodyPr wrap="none" anchor="ctr"/>
            <a:lstStyle/>
            <a:p>
              <a:pPr>
                <a:lnSpc>
                  <a:spcPct val="90000"/>
                </a:lnSpc>
                <a:spcBef>
                  <a:spcPct val="25000"/>
                </a:spcBef>
                <a:buClr>
                  <a:schemeClr val="bg1"/>
                </a:buClr>
                <a:buSzPct val="100000"/>
                <a:buNone/>
              </a:pPr>
              <a:endParaRPr lang="en-US"/>
            </a:p>
          </p:txBody>
        </p:sp>
      </p:grpSp>
      <p:grpSp>
        <p:nvGrpSpPr>
          <p:cNvPr id="7193" name="Group 36"/>
          <p:cNvGrpSpPr>
            <a:grpSpLocks/>
          </p:cNvGrpSpPr>
          <p:nvPr/>
        </p:nvGrpSpPr>
        <p:grpSpPr bwMode="auto">
          <a:xfrm>
            <a:off x="7731125" y="2243138"/>
            <a:ext cx="239713" cy="53975"/>
            <a:chOff x="1895" y="3653"/>
            <a:chExt cx="248" cy="56"/>
          </a:xfrm>
        </p:grpSpPr>
        <p:sp>
          <p:nvSpPr>
            <p:cNvPr id="7242" name="Oval 37"/>
            <p:cNvSpPr>
              <a:spLocks noChangeArrowheads="1"/>
            </p:cNvSpPr>
            <p:nvPr/>
          </p:nvSpPr>
          <p:spPr bwMode="auto">
            <a:xfrm>
              <a:off x="1895" y="3653"/>
              <a:ext cx="56" cy="56"/>
            </a:xfrm>
            <a:prstGeom prst="ellipse">
              <a:avLst/>
            </a:prstGeom>
            <a:solidFill>
              <a:srgbClr val="000000"/>
            </a:solidFill>
            <a:ln w="3175" algn="ctr">
              <a:solidFill>
                <a:srgbClr val="000000"/>
              </a:solidFill>
              <a:round/>
              <a:headEnd/>
              <a:tailEnd/>
            </a:ln>
          </p:spPr>
          <p:txBody>
            <a:bodyPr wrap="none" anchor="ctr"/>
            <a:lstStyle/>
            <a:p>
              <a:pPr>
                <a:lnSpc>
                  <a:spcPct val="90000"/>
                </a:lnSpc>
                <a:spcBef>
                  <a:spcPct val="25000"/>
                </a:spcBef>
                <a:buClr>
                  <a:schemeClr val="bg1"/>
                </a:buClr>
                <a:buSzPct val="100000"/>
                <a:buNone/>
              </a:pPr>
              <a:endParaRPr lang="en-US"/>
            </a:p>
          </p:txBody>
        </p:sp>
        <p:sp>
          <p:nvSpPr>
            <p:cNvPr id="7243" name="Oval 38"/>
            <p:cNvSpPr>
              <a:spLocks noChangeArrowheads="1"/>
            </p:cNvSpPr>
            <p:nvPr/>
          </p:nvSpPr>
          <p:spPr bwMode="auto">
            <a:xfrm>
              <a:off x="1991" y="3653"/>
              <a:ext cx="56" cy="56"/>
            </a:xfrm>
            <a:prstGeom prst="ellipse">
              <a:avLst/>
            </a:prstGeom>
            <a:solidFill>
              <a:srgbClr val="000000"/>
            </a:solidFill>
            <a:ln w="3175" algn="ctr">
              <a:solidFill>
                <a:srgbClr val="000000"/>
              </a:solidFill>
              <a:round/>
              <a:headEnd/>
              <a:tailEnd/>
            </a:ln>
          </p:spPr>
          <p:txBody>
            <a:bodyPr wrap="none" anchor="ctr"/>
            <a:lstStyle/>
            <a:p>
              <a:pPr>
                <a:lnSpc>
                  <a:spcPct val="90000"/>
                </a:lnSpc>
                <a:spcBef>
                  <a:spcPct val="25000"/>
                </a:spcBef>
                <a:buClr>
                  <a:schemeClr val="bg1"/>
                </a:buClr>
                <a:buSzPct val="100000"/>
                <a:buNone/>
              </a:pPr>
              <a:endParaRPr lang="en-US"/>
            </a:p>
          </p:txBody>
        </p:sp>
        <p:sp>
          <p:nvSpPr>
            <p:cNvPr id="7244" name="Oval 39"/>
            <p:cNvSpPr>
              <a:spLocks noChangeArrowheads="1"/>
            </p:cNvSpPr>
            <p:nvPr/>
          </p:nvSpPr>
          <p:spPr bwMode="auto">
            <a:xfrm>
              <a:off x="2087" y="3653"/>
              <a:ext cx="56" cy="56"/>
            </a:xfrm>
            <a:prstGeom prst="ellipse">
              <a:avLst/>
            </a:prstGeom>
            <a:solidFill>
              <a:srgbClr val="000000"/>
            </a:solidFill>
            <a:ln w="3175" algn="ctr">
              <a:solidFill>
                <a:srgbClr val="000000"/>
              </a:solidFill>
              <a:round/>
              <a:headEnd/>
              <a:tailEnd/>
            </a:ln>
          </p:spPr>
          <p:txBody>
            <a:bodyPr wrap="none" anchor="ctr"/>
            <a:lstStyle/>
            <a:p>
              <a:pPr>
                <a:lnSpc>
                  <a:spcPct val="90000"/>
                </a:lnSpc>
                <a:spcBef>
                  <a:spcPct val="25000"/>
                </a:spcBef>
                <a:buClr>
                  <a:schemeClr val="bg1"/>
                </a:buClr>
                <a:buSzPct val="100000"/>
                <a:buNone/>
              </a:pPr>
              <a:endParaRPr lang="en-US"/>
            </a:p>
          </p:txBody>
        </p:sp>
      </p:grpSp>
      <p:sp>
        <p:nvSpPr>
          <p:cNvPr id="7194" name="Line 40"/>
          <p:cNvSpPr>
            <a:spLocks noChangeShapeType="1"/>
          </p:cNvSpPr>
          <p:nvPr/>
        </p:nvSpPr>
        <p:spPr bwMode="auto">
          <a:xfrm>
            <a:off x="1714500" y="3187700"/>
            <a:ext cx="6705600" cy="0"/>
          </a:xfrm>
          <a:prstGeom prst="line">
            <a:avLst/>
          </a:prstGeom>
          <a:noFill/>
          <a:ln w="3175">
            <a:solidFill>
              <a:srgbClr val="000000"/>
            </a:solidFill>
            <a:round/>
            <a:headEnd/>
            <a:tailEnd type="triangle" w="med" len="med"/>
          </a:ln>
        </p:spPr>
        <p:txBody>
          <a:bodyPr/>
          <a:lstStyle/>
          <a:p>
            <a:pPr>
              <a:buNone/>
            </a:pPr>
            <a:endParaRPr lang="en-US"/>
          </a:p>
        </p:txBody>
      </p:sp>
      <p:sp>
        <p:nvSpPr>
          <p:cNvPr id="7195" name="Line 41"/>
          <p:cNvSpPr>
            <a:spLocks noChangeShapeType="1"/>
          </p:cNvSpPr>
          <p:nvPr/>
        </p:nvSpPr>
        <p:spPr bwMode="auto">
          <a:xfrm>
            <a:off x="5080000" y="2901950"/>
            <a:ext cx="0" cy="584200"/>
          </a:xfrm>
          <a:prstGeom prst="line">
            <a:avLst/>
          </a:prstGeom>
          <a:noFill/>
          <a:ln w="38100">
            <a:solidFill>
              <a:srgbClr val="000000"/>
            </a:solidFill>
            <a:round/>
            <a:headEnd/>
            <a:tailEnd/>
          </a:ln>
        </p:spPr>
        <p:txBody>
          <a:bodyPr/>
          <a:lstStyle/>
          <a:p>
            <a:pPr>
              <a:buNone/>
            </a:pPr>
            <a:endParaRPr lang="en-US"/>
          </a:p>
        </p:txBody>
      </p:sp>
      <p:sp>
        <p:nvSpPr>
          <p:cNvPr id="7196" name="Line 42"/>
          <p:cNvSpPr>
            <a:spLocks noChangeShapeType="1"/>
          </p:cNvSpPr>
          <p:nvPr/>
        </p:nvSpPr>
        <p:spPr bwMode="auto">
          <a:xfrm>
            <a:off x="2136775" y="2901950"/>
            <a:ext cx="0" cy="584200"/>
          </a:xfrm>
          <a:prstGeom prst="line">
            <a:avLst/>
          </a:prstGeom>
          <a:noFill/>
          <a:ln w="38100">
            <a:solidFill>
              <a:srgbClr val="000000"/>
            </a:solidFill>
            <a:round/>
            <a:headEnd/>
            <a:tailEnd/>
          </a:ln>
        </p:spPr>
        <p:txBody>
          <a:bodyPr/>
          <a:lstStyle/>
          <a:p>
            <a:pPr>
              <a:buNone/>
            </a:pPr>
            <a:endParaRPr lang="en-US"/>
          </a:p>
        </p:txBody>
      </p:sp>
      <p:sp>
        <p:nvSpPr>
          <p:cNvPr id="7197" name="Line 43"/>
          <p:cNvSpPr>
            <a:spLocks noChangeShapeType="1"/>
          </p:cNvSpPr>
          <p:nvPr/>
        </p:nvSpPr>
        <p:spPr bwMode="auto">
          <a:xfrm>
            <a:off x="6578600" y="2901950"/>
            <a:ext cx="0" cy="584200"/>
          </a:xfrm>
          <a:prstGeom prst="line">
            <a:avLst/>
          </a:prstGeom>
          <a:noFill/>
          <a:ln w="38100">
            <a:solidFill>
              <a:srgbClr val="000000"/>
            </a:solidFill>
            <a:round/>
            <a:headEnd/>
            <a:tailEnd/>
          </a:ln>
        </p:spPr>
        <p:txBody>
          <a:bodyPr/>
          <a:lstStyle/>
          <a:p>
            <a:pPr>
              <a:buNone/>
            </a:pPr>
            <a:endParaRPr lang="en-US"/>
          </a:p>
        </p:txBody>
      </p:sp>
      <p:sp>
        <p:nvSpPr>
          <p:cNvPr id="7198" name="Line 44"/>
          <p:cNvSpPr>
            <a:spLocks noChangeShapeType="1"/>
          </p:cNvSpPr>
          <p:nvPr/>
        </p:nvSpPr>
        <p:spPr bwMode="auto">
          <a:xfrm>
            <a:off x="3606800" y="2901950"/>
            <a:ext cx="0" cy="584200"/>
          </a:xfrm>
          <a:prstGeom prst="line">
            <a:avLst/>
          </a:prstGeom>
          <a:noFill/>
          <a:ln w="38100">
            <a:solidFill>
              <a:srgbClr val="000000"/>
            </a:solidFill>
            <a:round/>
            <a:headEnd/>
            <a:tailEnd/>
          </a:ln>
        </p:spPr>
        <p:txBody>
          <a:bodyPr/>
          <a:lstStyle/>
          <a:p>
            <a:pPr>
              <a:buNone/>
            </a:pPr>
            <a:endParaRPr lang="en-US"/>
          </a:p>
        </p:txBody>
      </p:sp>
      <p:sp>
        <p:nvSpPr>
          <p:cNvPr id="7199" name="Line 45"/>
          <p:cNvSpPr>
            <a:spLocks noChangeShapeType="1"/>
          </p:cNvSpPr>
          <p:nvPr/>
        </p:nvSpPr>
        <p:spPr bwMode="auto">
          <a:xfrm>
            <a:off x="8077200" y="2901950"/>
            <a:ext cx="0" cy="584200"/>
          </a:xfrm>
          <a:prstGeom prst="line">
            <a:avLst/>
          </a:prstGeom>
          <a:noFill/>
          <a:ln w="38100">
            <a:solidFill>
              <a:srgbClr val="000000"/>
            </a:solidFill>
            <a:round/>
            <a:headEnd/>
            <a:tailEnd/>
          </a:ln>
        </p:spPr>
        <p:txBody>
          <a:bodyPr/>
          <a:lstStyle/>
          <a:p>
            <a:pPr>
              <a:buNone/>
            </a:pPr>
            <a:endParaRPr lang="en-US"/>
          </a:p>
        </p:txBody>
      </p:sp>
      <p:sp>
        <p:nvSpPr>
          <p:cNvPr id="7200" name="Freeform 46"/>
          <p:cNvSpPr>
            <a:spLocks/>
          </p:cNvSpPr>
          <p:nvPr/>
        </p:nvSpPr>
        <p:spPr bwMode="auto">
          <a:xfrm>
            <a:off x="2136775" y="2044700"/>
            <a:ext cx="333375" cy="1190625"/>
          </a:xfrm>
          <a:custGeom>
            <a:avLst/>
            <a:gdLst>
              <a:gd name="T0" fmla="*/ 2147483647 w 210"/>
              <a:gd name="T1" fmla="*/ 0 h 750"/>
              <a:gd name="T2" fmla="*/ 2147483647 w 210"/>
              <a:gd name="T3" fmla="*/ 2147483647 h 750"/>
              <a:gd name="T4" fmla="*/ 0 w 210"/>
              <a:gd name="T5" fmla="*/ 2147483647 h 750"/>
              <a:gd name="T6" fmla="*/ 0 w 210"/>
              <a:gd name="T7" fmla="*/ 2147483647 h 750"/>
              <a:gd name="T8" fmla="*/ 0 60000 65536"/>
              <a:gd name="T9" fmla="*/ 0 60000 65536"/>
              <a:gd name="T10" fmla="*/ 0 60000 65536"/>
              <a:gd name="T11" fmla="*/ 0 60000 65536"/>
              <a:gd name="T12" fmla="*/ 0 w 210"/>
              <a:gd name="T13" fmla="*/ 0 h 750"/>
              <a:gd name="T14" fmla="*/ 210 w 210"/>
              <a:gd name="T15" fmla="*/ 750 h 750"/>
            </a:gdLst>
            <a:ahLst/>
            <a:cxnLst>
              <a:cxn ang="T8">
                <a:pos x="T0" y="T1"/>
              </a:cxn>
              <a:cxn ang="T9">
                <a:pos x="T2" y="T3"/>
              </a:cxn>
              <a:cxn ang="T10">
                <a:pos x="T4" y="T5"/>
              </a:cxn>
              <a:cxn ang="T11">
                <a:pos x="T6" y="T7"/>
              </a:cxn>
            </a:cxnLst>
            <a:rect l="T12" t="T13" r="T14" b="T15"/>
            <a:pathLst>
              <a:path w="210" h="750">
                <a:moveTo>
                  <a:pt x="210" y="0"/>
                </a:moveTo>
                <a:lnTo>
                  <a:pt x="210" y="318"/>
                </a:lnTo>
                <a:lnTo>
                  <a:pt x="0" y="498"/>
                </a:lnTo>
                <a:lnTo>
                  <a:pt x="0" y="750"/>
                </a:lnTo>
              </a:path>
            </a:pathLst>
          </a:custGeom>
          <a:noFill/>
          <a:ln w="3175">
            <a:solidFill>
              <a:srgbClr val="000000"/>
            </a:solidFill>
            <a:prstDash val="dash"/>
            <a:round/>
            <a:headEnd/>
            <a:tailEnd/>
          </a:ln>
        </p:spPr>
        <p:txBody>
          <a:bodyPr/>
          <a:lstStyle/>
          <a:p>
            <a:pPr>
              <a:buNone/>
            </a:pPr>
            <a:endParaRPr lang="en-US"/>
          </a:p>
        </p:txBody>
      </p:sp>
      <p:sp>
        <p:nvSpPr>
          <p:cNvPr id="7201" name="Freeform 47"/>
          <p:cNvSpPr>
            <a:spLocks/>
          </p:cNvSpPr>
          <p:nvPr/>
        </p:nvSpPr>
        <p:spPr bwMode="auto">
          <a:xfrm>
            <a:off x="5842000" y="2035175"/>
            <a:ext cx="723900" cy="1190625"/>
          </a:xfrm>
          <a:custGeom>
            <a:avLst/>
            <a:gdLst>
              <a:gd name="T0" fmla="*/ 0 w 456"/>
              <a:gd name="T1" fmla="*/ 0 h 750"/>
              <a:gd name="T2" fmla="*/ 0 w 456"/>
              <a:gd name="T3" fmla="*/ 2147483647 h 750"/>
              <a:gd name="T4" fmla="*/ 2147483647 w 456"/>
              <a:gd name="T5" fmla="*/ 2147483647 h 750"/>
              <a:gd name="T6" fmla="*/ 2147483647 w 456"/>
              <a:gd name="T7" fmla="*/ 2147483647 h 750"/>
              <a:gd name="T8" fmla="*/ 0 60000 65536"/>
              <a:gd name="T9" fmla="*/ 0 60000 65536"/>
              <a:gd name="T10" fmla="*/ 0 60000 65536"/>
              <a:gd name="T11" fmla="*/ 0 60000 65536"/>
              <a:gd name="T12" fmla="*/ 0 w 456"/>
              <a:gd name="T13" fmla="*/ 0 h 750"/>
              <a:gd name="T14" fmla="*/ 456 w 456"/>
              <a:gd name="T15" fmla="*/ 750 h 750"/>
            </a:gdLst>
            <a:ahLst/>
            <a:cxnLst>
              <a:cxn ang="T8">
                <a:pos x="T0" y="T1"/>
              </a:cxn>
              <a:cxn ang="T9">
                <a:pos x="T2" y="T3"/>
              </a:cxn>
              <a:cxn ang="T10">
                <a:pos x="T4" y="T5"/>
              </a:cxn>
              <a:cxn ang="T11">
                <a:pos x="T6" y="T7"/>
              </a:cxn>
            </a:cxnLst>
            <a:rect l="T12" t="T13" r="T14" b="T15"/>
            <a:pathLst>
              <a:path w="456" h="750">
                <a:moveTo>
                  <a:pt x="0" y="0"/>
                </a:moveTo>
                <a:lnTo>
                  <a:pt x="0" y="324"/>
                </a:lnTo>
                <a:lnTo>
                  <a:pt x="456" y="498"/>
                </a:lnTo>
                <a:lnTo>
                  <a:pt x="456" y="750"/>
                </a:lnTo>
              </a:path>
            </a:pathLst>
          </a:custGeom>
          <a:noFill/>
          <a:ln w="3175">
            <a:solidFill>
              <a:srgbClr val="000000"/>
            </a:solidFill>
            <a:prstDash val="dash"/>
            <a:round/>
            <a:headEnd/>
            <a:tailEnd/>
          </a:ln>
        </p:spPr>
        <p:txBody>
          <a:bodyPr/>
          <a:lstStyle/>
          <a:p>
            <a:pPr>
              <a:buNone/>
            </a:pPr>
            <a:endParaRPr lang="en-US"/>
          </a:p>
        </p:txBody>
      </p:sp>
      <p:sp>
        <p:nvSpPr>
          <p:cNvPr id="7202" name="Line 48"/>
          <p:cNvSpPr>
            <a:spLocks noChangeShapeType="1"/>
          </p:cNvSpPr>
          <p:nvPr/>
        </p:nvSpPr>
        <p:spPr bwMode="auto">
          <a:xfrm>
            <a:off x="5080000" y="2035175"/>
            <a:ext cx="0" cy="1692275"/>
          </a:xfrm>
          <a:prstGeom prst="line">
            <a:avLst/>
          </a:prstGeom>
          <a:noFill/>
          <a:ln w="3175">
            <a:solidFill>
              <a:srgbClr val="000000"/>
            </a:solidFill>
            <a:prstDash val="dash"/>
            <a:round/>
            <a:headEnd/>
            <a:tailEnd/>
          </a:ln>
        </p:spPr>
        <p:txBody>
          <a:bodyPr/>
          <a:lstStyle/>
          <a:p>
            <a:pPr>
              <a:buNone/>
            </a:pPr>
            <a:endParaRPr lang="en-US"/>
          </a:p>
        </p:txBody>
      </p:sp>
      <p:sp>
        <p:nvSpPr>
          <p:cNvPr id="7203" name="Line 49"/>
          <p:cNvSpPr>
            <a:spLocks noChangeShapeType="1"/>
          </p:cNvSpPr>
          <p:nvPr/>
        </p:nvSpPr>
        <p:spPr bwMode="auto">
          <a:xfrm>
            <a:off x="3603625" y="2035175"/>
            <a:ext cx="0" cy="1657350"/>
          </a:xfrm>
          <a:prstGeom prst="line">
            <a:avLst/>
          </a:prstGeom>
          <a:noFill/>
          <a:ln w="3175">
            <a:solidFill>
              <a:srgbClr val="000000"/>
            </a:solidFill>
            <a:prstDash val="dash"/>
            <a:round/>
            <a:headEnd/>
            <a:tailEnd/>
          </a:ln>
        </p:spPr>
        <p:txBody>
          <a:bodyPr/>
          <a:lstStyle/>
          <a:p>
            <a:pPr>
              <a:buNone/>
            </a:pPr>
            <a:endParaRPr lang="en-US"/>
          </a:p>
        </p:txBody>
      </p:sp>
      <p:sp>
        <p:nvSpPr>
          <p:cNvPr id="7204" name="Text Box 50"/>
          <p:cNvSpPr txBox="1">
            <a:spLocks noChangeArrowheads="1"/>
          </p:cNvSpPr>
          <p:nvPr/>
        </p:nvSpPr>
        <p:spPr bwMode="auto">
          <a:xfrm>
            <a:off x="8226425" y="3159125"/>
            <a:ext cx="808235" cy="313932"/>
          </a:xfrm>
          <a:prstGeom prst="rect">
            <a:avLst/>
          </a:prstGeom>
          <a:noFill/>
          <a:ln w="3175" algn="ctr">
            <a:noFill/>
            <a:miter lim="800000"/>
            <a:headEnd/>
            <a:tailEnd/>
          </a:ln>
        </p:spPr>
        <p:txBody>
          <a:bodyPr wrap="none">
            <a:spAutoFit/>
          </a:bodyPr>
          <a:lstStyle/>
          <a:p>
            <a:pPr>
              <a:spcBef>
                <a:spcPct val="50000"/>
              </a:spcBef>
              <a:buNone/>
            </a:pPr>
            <a:r>
              <a:rPr lang="en-US" sz="1600" i="1">
                <a:solidFill>
                  <a:srgbClr val="000000"/>
                </a:solidFill>
              </a:rPr>
              <a:t>clocks</a:t>
            </a:r>
          </a:p>
        </p:txBody>
      </p:sp>
      <p:sp>
        <p:nvSpPr>
          <p:cNvPr id="7205" name="Text Box 51"/>
          <p:cNvSpPr txBox="1">
            <a:spLocks noChangeArrowheads="1"/>
          </p:cNvSpPr>
          <p:nvPr/>
        </p:nvSpPr>
        <p:spPr bwMode="auto">
          <a:xfrm>
            <a:off x="8283575" y="1890713"/>
            <a:ext cx="729687" cy="658642"/>
          </a:xfrm>
          <a:prstGeom prst="rect">
            <a:avLst/>
          </a:prstGeom>
          <a:noFill/>
          <a:ln w="3175" algn="ctr">
            <a:noFill/>
            <a:miter lim="800000"/>
            <a:headEnd/>
            <a:tailEnd/>
          </a:ln>
        </p:spPr>
        <p:txBody>
          <a:bodyPr wrap="none">
            <a:spAutoFit/>
          </a:bodyPr>
          <a:lstStyle/>
          <a:p>
            <a:pPr>
              <a:spcBef>
                <a:spcPct val="50000"/>
              </a:spcBef>
              <a:buNone/>
            </a:pPr>
            <a:r>
              <a:rPr lang="en-US" sz="1600" i="1">
                <a:solidFill>
                  <a:srgbClr val="000000"/>
                </a:solidFill>
              </a:rPr>
              <a:t>rule</a:t>
            </a:r>
          </a:p>
          <a:p>
            <a:pPr>
              <a:spcBef>
                <a:spcPct val="50000"/>
              </a:spcBef>
              <a:buNone/>
            </a:pPr>
            <a:r>
              <a:rPr lang="en-US" sz="1600" i="1">
                <a:solidFill>
                  <a:srgbClr val="000000"/>
                </a:solidFill>
              </a:rPr>
              <a:t>steps</a:t>
            </a:r>
          </a:p>
        </p:txBody>
      </p:sp>
      <p:sp>
        <p:nvSpPr>
          <p:cNvPr id="7206" name="Line 52"/>
          <p:cNvSpPr>
            <a:spLocks noChangeShapeType="1"/>
          </p:cNvSpPr>
          <p:nvPr/>
        </p:nvSpPr>
        <p:spPr bwMode="auto">
          <a:xfrm>
            <a:off x="8243888" y="2259013"/>
            <a:ext cx="373062" cy="0"/>
          </a:xfrm>
          <a:prstGeom prst="line">
            <a:avLst/>
          </a:prstGeom>
          <a:noFill/>
          <a:ln w="3175">
            <a:solidFill>
              <a:srgbClr val="F23838"/>
            </a:solidFill>
            <a:round/>
            <a:headEnd/>
            <a:tailEnd type="triangle" w="med" len="med"/>
          </a:ln>
        </p:spPr>
        <p:txBody>
          <a:bodyPr/>
          <a:lstStyle/>
          <a:p>
            <a:pPr>
              <a:buNone/>
            </a:pPr>
            <a:endParaRPr lang="en-US"/>
          </a:p>
        </p:txBody>
      </p:sp>
      <p:sp>
        <p:nvSpPr>
          <p:cNvPr id="7207" name="Line 53"/>
          <p:cNvSpPr>
            <a:spLocks noChangeShapeType="1"/>
          </p:cNvSpPr>
          <p:nvPr/>
        </p:nvSpPr>
        <p:spPr bwMode="auto">
          <a:xfrm>
            <a:off x="8612188" y="2259013"/>
            <a:ext cx="373062" cy="0"/>
          </a:xfrm>
          <a:prstGeom prst="line">
            <a:avLst/>
          </a:prstGeom>
          <a:noFill/>
          <a:ln w="3175">
            <a:solidFill>
              <a:srgbClr val="00CC00"/>
            </a:solidFill>
            <a:round/>
            <a:headEnd/>
            <a:tailEnd type="triangle" w="med" len="med"/>
          </a:ln>
        </p:spPr>
        <p:txBody>
          <a:bodyPr/>
          <a:lstStyle/>
          <a:p>
            <a:pPr>
              <a:buNone/>
            </a:pPr>
            <a:endParaRPr lang="en-US"/>
          </a:p>
        </p:txBody>
      </p:sp>
      <p:sp>
        <p:nvSpPr>
          <p:cNvPr id="7208" name="AutoShape 54"/>
          <p:cNvSpPr>
            <a:spLocks noChangeArrowheads="1"/>
          </p:cNvSpPr>
          <p:nvPr/>
        </p:nvSpPr>
        <p:spPr bwMode="auto">
          <a:xfrm>
            <a:off x="3681413" y="2681288"/>
            <a:ext cx="1320800" cy="1063625"/>
          </a:xfrm>
          <a:prstGeom prst="roundRect">
            <a:avLst>
              <a:gd name="adj" fmla="val 16667"/>
            </a:avLst>
          </a:prstGeom>
          <a:solidFill>
            <a:schemeClr val="accent1"/>
          </a:solidFill>
          <a:ln w="3175" algn="ctr">
            <a:solidFill>
              <a:srgbClr val="000000"/>
            </a:solidFill>
            <a:round/>
            <a:headEnd/>
            <a:tailEnd/>
          </a:ln>
        </p:spPr>
        <p:txBody>
          <a:bodyPr wrap="none" anchor="ctr"/>
          <a:lstStyle/>
          <a:p>
            <a:pPr>
              <a:lnSpc>
                <a:spcPct val="90000"/>
              </a:lnSpc>
              <a:spcBef>
                <a:spcPct val="25000"/>
              </a:spcBef>
              <a:buClr>
                <a:schemeClr val="bg1"/>
              </a:buClr>
              <a:buSzPct val="100000"/>
              <a:buNone/>
            </a:pPr>
            <a:endParaRPr lang="en-US"/>
          </a:p>
        </p:txBody>
      </p:sp>
      <p:sp>
        <p:nvSpPr>
          <p:cNvPr id="7209" name="Text Box 55"/>
          <p:cNvSpPr txBox="1">
            <a:spLocks noChangeArrowheads="1"/>
          </p:cNvSpPr>
          <p:nvPr/>
        </p:nvSpPr>
        <p:spPr bwMode="auto">
          <a:xfrm>
            <a:off x="4151313" y="3392488"/>
            <a:ext cx="383438" cy="313932"/>
          </a:xfrm>
          <a:prstGeom prst="rect">
            <a:avLst/>
          </a:prstGeom>
          <a:noFill/>
          <a:ln w="3175" algn="ctr">
            <a:noFill/>
            <a:miter lim="800000"/>
            <a:headEnd/>
            <a:tailEnd/>
          </a:ln>
        </p:spPr>
        <p:txBody>
          <a:bodyPr wrap="none">
            <a:spAutoFit/>
          </a:bodyPr>
          <a:lstStyle/>
          <a:p>
            <a:pPr>
              <a:spcBef>
                <a:spcPct val="50000"/>
              </a:spcBef>
              <a:buNone/>
            </a:pPr>
            <a:r>
              <a:rPr lang="en-US" sz="1600"/>
              <a:t>Ri</a:t>
            </a:r>
          </a:p>
        </p:txBody>
      </p:sp>
      <p:sp>
        <p:nvSpPr>
          <p:cNvPr id="7210" name="Text Box 56"/>
          <p:cNvSpPr txBox="1">
            <a:spLocks noChangeArrowheads="1"/>
          </p:cNvSpPr>
          <p:nvPr/>
        </p:nvSpPr>
        <p:spPr bwMode="auto">
          <a:xfrm>
            <a:off x="4162425" y="2657475"/>
            <a:ext cx="397866" cy="313932"/>
          </a:xfrm>
          <a:prstGeom prst="rect">
            <a:avLst/>
          </a:prstGeom>
          <a:noFill/>
          <a:ln w="3175" algn="ctr">
            <a:noFill/>
            <a:miter lim="800000"/>
            <a:headEnd/>
            <a:tailEnd/>
          </a:ln>
        </p:spPr>
        <p:txBody>
          <a:bodyPr wrap="none">
            <a:spAutoFit/>
          </a:bodyPr>
          <a:lstStyle/>
          <a:p>
            <a:pPr>
              <a:spcBef>
                <a:spcPct val="50000"/>
              </a:spcBef>
              <a:buNone/>
            </a:pPr>
            <a:r>
              <a:rPr lang="en-US" sz="1600"/>
              <a:t>Rj</a:t>
            </a:r>
          </a:p>
        </p:txBody>
      </p:sp>
      <p:sp>
        <p:nvSpPr>
          <p:cNvPr id="7211" name="Text Box 57"/>
          <p:cNvSpPr txBox="1">
            <a:spLocks noChangeArrowheads="1"/>
          </p:cNvSpPr>
          <p:nvPr/>
        </p:nvSpPr>
        <p:spPr bwMode="auto">
          <a:xfrm>
            <a:off x="4151313" y="2981325"/>
            <a:ext cx="449162" cy="313932"/>
          </a:xfrm>
          <a:prstGeom prst="rect">
            <a:avLst/>
          </a:prstGeom>
          <a:noFill/>
          <a:ln w="3175" algn="ctr">
            <a:noFill/>
            <a:miter lim="800000"/>
            <a:headEnd/>
            <a:tailEnd/>
          </a:ln>
        </p:spPr>
        <p:txBody>
          <a:bodyPr wrap="none">
            <a:spAutoFit/>
          </a:bodyPr>
          <a:lstStyle/>
          <a:p>
            <a:pPr>
              <a:spcBef>
                <a:spcPct val="50000"/>
              </a:spcBef>
              <a:buNone/>
            </a:pPr>
            <a:r>
              <a:rPr lang="en-US" sz="1600"/>
              <a:t>Rk</a:t>
            </a:r>
          </a:p>
        </p:txBody>
      </p:sp>
      <p:grpSp>
        <p:nvGrpSpPr>
          <p:cNvPr id="7212" name="Group 58"/>
          <p:cNvGrpSpPr>
            <a:grpSpLocks/>
          </p:cNvGrpSpPr>
          <p:nvPr/>
        </p:nvGrpSpPr>
        <p:grpSpPr bwMode="auto">
          <a:xfrm>
            <a:off x="4227513" y="3333750"/>
            <a:ext cx="239712" cy="53975"/>
            <a:chOff x="1895" y="3653"/>
            <a:chExt cx="248" cy="56"/>
          </a:xfrm>
        </p:grpSpPr>
        <p:sp>
          <p:nvSpPr>
            <p:cNvPr id="7239" name="Oval 59"/>
            <p:cNvSpPr>
              <a:spLocks noChangeArrowheads="1"/>
            </p:cNvSpPr>
            <p:nvPr/>
          </p:nvSpPr>
          <p:spPr bwMode="auto">
            <a:xfrm>
              <a:off x="1895" y="3653"/>
              <a:ext cx="56" cy="56"/>
            </a:xfrm>
            <a:prstGeom prst="ellipse">
              <a:avLst/>
            </a:prstGeom>
            <a:solidFill>
              <a:srgbClr val="000000"/>
            </a:solidFill>
            <a:ln w="3175" algn="ctr">
              <a:solidFill>
                <a:srgbClr val="000000"/>
              </a:solidFill>
              <a:round/>
              <a:headEnd/>
              <a:tailEnd/>
            </a:ln>
          </p:spPr>
          <p:txBody>
            <a:bodyPr wrap="none" anchor="ctr"/>
            <a:lstStyle/>
            <a:p>
              <a:pPr>
                <a:lnSpc>
                  <a:spcPct val="90000"/>
                </a:lnSpc>
                <a:spcBef>
                  <a:spcPct val="25000"/>
                </a:spcBef>
                <a:buClr>
                  <a:schemeClr val="bg1"/>
                </a:buClr>
                <a:buSzPct val="100000"/>
                <a:buNone/>
              </a:pPr>
              <a:endParaRPr lang="en-US"/>
            </a:p>
          </p:txBody>
        </p:sp>
        <p:sp>
          <p:nvSpPr>
            <p:cNvPr id="7240" name="Oval 60"/>
            <p:cNvSpPr>
              <a:spLocks noChangeArrowheads="1"/>
            </p:cNvSpPr>
            <p:nvPr/>
          </p:nvSpPr>
          <p:spPr bwMode="auto">
            <a:xfrm>
              <a:off x="1991" y="3653"/>
              <a:ext cx="56" cy="56"/>
            </a:xfrm>
            <a:prstGeom prst="ellipse">
              <a:avLst/>
            </a:prstGeom>
            <a:solidFill>
              <a:srgbClr val="000000"/>
            </a:solidFill>
            <a:ln w="3175" algn="ctr">
              <a:solidFill>
                <a:srgbClr val="000000"/>
              </a:solidFill>
              <a:round/>
              <a:headEnd/>
              <a:tailEnd/>
            </a:ln>
          </p:spPr>
          <p:txBody>
            <a:bodyPr wrap="none" anchor="ctr"/>
            <a:lstStyle/>
            <a:p>
              <a:pPr>
                <a:lnSpc>
                  <a:spcPct val="90000"/>
                </a:lnSpc>
                <a:spcBef>
                  <a:spcPct val="25000"/>
                </a:spcBef>
                <a:buClr>
                  <a:schemeClr val="bg1"/>
                </a:buClr>
                <a:buSzPct val="100000"/>
                <a:buNone/>
              </a:pPr>
              <a:endParaRPr lang="en-US"/>
            </a:p>
          </p:txBody>
        </p:sp>
        <p:sp>
          <p:nvSpPr>
            <p:cNvPr id="7241" name="Oval 61"/>
            <p:cNvSpPr>
              <a:spLocks noChangeArrowheads="1"/>
            </p:cNvSpPr>
            <p:nvPr/>
          </p:nvSpPr>
          <p:spPr bwMode="auto">
            <a:xfrm>
              <a:off x="2087" y="3653"/>
              <a:ext cx="56" cy="56"/>
            </a:xfrm>
            <a:prstGeom prst="ellipse">
              <a:avLst/>
            </a:prstGeom>
            <a:solidFill>
              <a:srgbClr val="000000"/>
            </a:solidFill>
            <a:ln w="3175" algn="ctr">
              <a:solidFill>
                <a:srgbClr val="000000"/>
              </a:solidFill>
              <a:round/>
              <a:headEnd/>
              <a:tailEnd/>
            </a:ln>
          </p:spPr>
          <p:txBody>
            <a:bodyPr wrap="none" anchor="ctr"/>
            <a:lstStyle/>
            <a:p>
              <a:pPr>
                <a:lnSpc>
                  <a:spcPct val="90000"/>
                </a:lnSpc>
                <a:spcBef>
                  <a:spcPct val="25000"/>
                </a:spcBef>
                <a:buClr>
                  <a:schemeClr val="bg1"/>
                </a:buClr>
                <a:buSzPct val="100000"/>
                <a:buNone/>
              </a:pPr>
              <a:endParaRPr lang="en-US"/>
            </a:p>
          </p:txBody>
        </p:sp>
      </p:grpSp>
      <p:sp>
        <p:nvSpPr>
          <p:cNvPr id="7213" name="Freeform 63"/>
          <p:cNvSpPr>
            <a:spLocks/>
          </p:cNvSpPr>
          <p:nvPr/>
        </p:nvSpPr>
        <p:spPr bwMode="auto">
          <a:xfrm>
            <a:off x="8069263" y="1985963"/>
            <a:ext cx="165100" cy="1179512"/>
          </a:xfrm>
          <a:custGeom>
            <a:avLst/>
            <a:gdLst>
              <a:gd name="T0" fmla="*/ 2147483647 w 104"/>
              <a:gd name="T1" fmla="*/ 0 h 743"/>
              <a:gd name="T2" fmla="*/ 2147483647 w 104"/>
              <a:gd name="T3" fmla="*/ 2147483647 h 743"/>
              <a:gd name="T4" fmla="*/ 0 w 104"/>
              <a:gd name="T5" fmla="*/ 2147483647 h 743"/>
              <a:gd name="T6" fmla="*/ 0 w 104"/>
              <a:gd name="T7" fmla="*/ 2147483647 h 743"/>
              <a:gd name="T8" fmla="*/ 0 60000 65536"/>
              <a:gd name="T9" fmla="*/ 0 60000 65536"/>
              <a:gd name="T10" fmla="*/ 0 60000 65536"/>
              <a:gd name="T11" fmla="*/ 0 60000 65536"/>
              <a:gd name="T12" fmla="*/ 0 w 104"/>
              <a:gd name="T13" fmla="*/ 0 h 743"/>
              <a:gd name="T14" fmla="*/ 104 w 104"/>
              <a:gd name="T15" fmla="*/ 743 h 743"/>
            </a:gdLst>
            <a:ahLst/>
            <a:cxnLst>
              <a:cxn ang="T8">
                <a:pos x="T0" y="T1"/>
              </a:cxn>
              <a:cxn ang="T9">
                <a:pos x="T2" y="T3"/>
              </a:cxn>
              <a:cxn ang="T10">
                <a:pos x="T4" y="T5"/>
              </a:cxn>
              <a:cxn ang="T11">
                <a:pos x="T6" y="T7"/>
              </a:cxn>
            </a:cxnLst>
            <a:rect l="T12" t="T13" r="T14" b="T15"/>
            <a:pathLst>
              <a:path w="104" h="743">
                <a:moveTo>
                  <a:pt x="104" y="0"/>
                </a:moveTo>
                <a:lnTo>
                  <a:pt x="104" y="318"/>
                </a:lnTo>
                <a:lnTo>
                  <a:pt x="0" y="492"/>
                </a:lnTo>
                <a:lnTo>
                  <a:pt x="0" y="743"/>
                </a:lnTo>
              </a:path>
            </a:pathLst>
          </a:custGeom>
          <a:noFill/>
          <a:ln w="3175">
            <a:solidFill>
              <a:srgbClr val="000000"/>
            </a:solidFill>
            <a:prstDash val="dash"/>
            <a:round/>
            <a:headEnd/>
            <a:tailEnd/>
          </a:ln>
        </p:spPr>
        <p:txBody>
          <a:bodyPr/>
          <a:lstStyle/>
          <a:p>
            <a:pPr>
              <a:buNone/>
            </a:pPr>
            <a:endParaRPr lang="en-US"/>
          </a:p>
        </p:txBody>
      </p:sp>
      <p:sp>
        <p:nvSpPr>
          <p:cNvPr id="7214" name="Line 64"/>
          <p:cNvSpPr>
            <a:spLocks noChangeShapeType="1"/>
          </p:cNvSpPr>
          <p:nvPr/>
        </p:nvSpPr>
        <p:spPr bwMode="auto">
          <a:xfrm>
            <a:off x="3608388" y="3656013"/>
            <a:ext cx="1463675" cy="0"/>
          </a:xfrm>
          <a:prstGeom prst="line">
            <a:avLst/>
          </a:prstGeom>
          <a:noFill/>
          <a:ln w="3175">
            <a:solidFill>
              <a:srgbClr val="F23838"/>
            </a:solidFill>
            <a:round/>
            <a:headEnd/>
            <a:tailEnd type="triangle" w="med" len="med"/>
          </a:ln>
        </p:spPr>
        <p:txBody>
          <a:bodyPr/>
          <a:lstStyle/>
          <a:p>
            <a:pPr>
              <a:buNone/>
            </a:pPr>
            <a:endParaRPr lang="en-US"/>
          </a:p>
        </p:txBody>
      </p:sp>
      <p:sp>
        <p:nvSpPr>
          <p:cNvPr id="7215" name="Line 65"/>
          <p:cNvSpPr>
            <a:spLocks noChangeShapeType="1"/>
          </p:cNvSpPr>
          <p:nvPr/>
        </p:nvSpPr>
        <p:spPr bwMode="auto">
          <a:xfrm>
            <a:off x="3621088" y="2944813"/>
            <a:ext cx="1463675" cy="0"/>
          </a:xfrm>
          <a:prstGeom prst="line">
            <a:avLst/>
          </a:prstGeom>
          <a:noFill/>
          <a:ln w="3175">
            <a:solidFill>
              <a:srgbClr val="00CC00"/>
            </a:solidFill>
            <a:round/>
            <a:headEnd/>
            <a:tailEnd type="triangle" w="med" len="med"/>
          </a:ln>
        </p:spPr>
        <p:txBody>
          <a:bodyPr/>
          <a:lstStyle/>
          <a:p>
            <a:pPr>
              <a:buNone/>
            </a:pPr>
            <a:endParaRPr lang="en-US"/>
          </a:p>
        </p:txBody>
      </p:sp>
      <p:sp>
        <p:nvSpPr>
          <p:cNvPr id="7216" name="Line 66"/>
          <p:cNvSpPr>
            <a:spLocks noChangeShapeType="1"/>
          </p:cNvSpPr>
          <p:nvPr/>
        </p:nvSpPr>
        <p:spPr bwMode="auto">
          <a:xfrm>
            <a:off x="3613150" y="3244850"/>
            <a:ext cx="1450975" cy="0"/>
          </a:xfrm>
          <a:prstGeom prst="line">
            <a:avLst/>
          </a:prstGeom>
          <a:noFill/>
          <a:ln w="3175">
            <a:solidFill>
              <a:schemeClr val="tx1"/>
            </a:solidFill>
            <a:round/>
            <a:headEnd/>
            <a:tailEnd type="triangle" w="med" len="med"/>
          </a:ln>
        </p:spPr>
        <p:txBody>
          <a:bodyPr/>
          <a:lstStyle/>
          <a:p>
            <a:pPr>
              <a:buNone/>
            </a:pPr>
            <a:endParaRPr lang="en-US"/>
          </a:p>
        </p:txBody>
      </p:sp>
      <p:sp>
        <p:nvSpPr>
          <p:cNvPr id="7217" name="Line 67"/>
          <p:cNvSpPr>
            <a:spLocks noChangeShapeType="1"/>
          </p:cNvSpPr>
          <p:nvPr/>
        </p:nvSpPr>
        <p:spPr bwMode="auto">
          <a:xfrm>
            <a:off x="2466975" y="2174875"/>
            <a:ext cx="0" cy="185738"/>
          </a:xfrm>
          <a:prstGeom prst="line">
            <a:avLst/>
          </a:prstGeom>
          <a:noFill/>
          <a:ln w="38100">
            <a:solidFill>
              <a:srgbClr val="000000"/>
            </a:solidFill>
            <a:round/>
            <a:headEnd/>
            <a:tailEnd/>
          </a:ln>
        </p:spPr>
        <p:txBody>
          <a:bodyPr/>
          <a:lstStyle/>
          <a:p>
            <a:pPr>
              <a:buNone/>
            </a:pPr>
            <a:endParaRPr lang="en-US"/>
          </a:p>
        </p:txBody>
      </p:sp>
      <p:sp>
        <p:nvSpPr>
          <p:cNvPr id="7218" name="Line 68"/>
          <p:cNvSpPr>
            <a:spLocks noChangeShapeType="1"/>
          </p:cNvSpPr>
          <p:nvPr/>
        </p:nvSpPr>
        <p:spPr bwMode="auto">
          <a:xfrm>
            <a:off x="3608388" y="2171700"/>
            <a:ext cx="0" cy="185738"/>
          </a:xfrm>
          <a:prstGeom prst="line">
            <a:avLst/>
          </a:prstGeom>
          <a:noFill/>
          <a:ln w="38100">
            <a:solidFill>
              <a:srgbClr val="000000"/>
            </a:solidFill>
            <a:round/>
            <a:headEnd/>
            <a:tailEnd/>
          </a:ln>
        </p:spPr>
        <p:txBody>
          <a:bodyPr/>
          <a:lstStyle/>
          <a:p>
            <a:pPr>
              <a:buNone/>
            </a:pPr>
            <a:endParaRPr lang="en-US"/>
          </a:p>
        </p:txBody>
      </p:sp>
      <p:sp>
        <p:nvSpPr>
          <p:cNvPr id="7219" name="Line 69"/>
          <p:cNvSpPr>
            <a:spLocks noChangeShapeType="1"/>
          </p:cNvSpPr>
          <p:nvPr/>
        </p:nvSpPr>
        <p:spPr bwMode="auto">
          <a:xfrm>
            <a:off x="5094288" y="2168525"/>
            <a:ext cx="0" cy="185738"/>
          </a:xfrm>
          <a:prstGeom prst="line">
            <a:avLst/>
          </a:prstGeom>
          <a:noFill/>
          <a:ln w="38100">
            <a:solidFill>
              <a:srgbClr val="000000"/>
            </a:solidFill>
            <a:round/>
            <a:headEnd/>
            <a:tailEnd/>
          </a:ln>
        </p:spPr>
        <p:txBody>
          <a:bodyPr/>
          <a:lstStyle/>
          <a:p>
            <a:pPr>
              <a:buNone/>
            </a:pPr>
            <a:endParaRPr lang="en-US"/>
          </a:p>
        </p:txBody>
      </p:sp>
      <p:sp>
        <p:nvSpPr>
          <p:cNvPr id="7220" name="Line 70"/>
          <p:cNvSpPr>
            <a:spLocks noChangeShapeType="1"/>
          </p:cNvSpPr>
          <p:nvPr/>
        </p:nvSpPr>
        <p:spPr bwMode="auto">
          <a:xfrm>
            <a:off x="5835650" y="2165350"/>
            <a:ext cx="0" cy="185738"/>
          </a:xfrm>
          <a:prstGeom prst="line">
            <a:avLst/>
          </a:prstGeom>
          <a:noFill/>
          <a:ln w="38100">
            <a:solidFill>
              <a:srgbClr val="000000"/>
            </a:solidFill>
            <a:round/>
            <a:headEnd/>
            <a:tailEnd/>
          </a:ln>
        </p:spPr>
        <p:txBody>
          <a:bodyPr/>
          <a:lstStyle/>
          <a:p>
            <a:pPr>
              <a:buNone/>
            </a:pPr>
            <a:endParaRPr lang="en-US"/>
          </a:p>
        </p:txBody>
      </p:sp>
      <p:sp>
        <p:nvSpPr>
          <p:cNvPr id="7221" name="Line 71"/>
          <p:cNvSpPr>
            <a:spLocks noChangeShapeType="1"/>
          </p:cNvSpPr>
          <p:nvPr/>
        </p:nvSpPr>
        <p:spPr bwMode="auto">
          <a:xfrm>
            <a:off x="8232775" y="2173288"/>
            <a:ext cx="0" cy="185737"/>
          </a:xfrm>
          <a:prstGeom prst="line">
            <a:avLst/>
          </a:prstGeom>
          <a:noFill/>
          <a:ln w="38100">
            <a:solidFill>
              <a:srgbClr val="000000"/>
            </a:solidFill>
            <a:round/>
            <a:headEnd/>
            <a:tailEnd/>
          </a:ln>
        </p:spPr>
        <p:txBody>
          <a:bodyPr/>
          <a:lstStyle/>
          <a:p>
            <a:pPr>
              <a:buNone/>
            </a:pPr>
            <a:endParaRPr lang="en-US"/>
          </a:p>
        </p:txBody>
      </p:sp>
      <p:sp>
        <p:nvSpPr>
          <p:cNvPr id="7222" name="Line 72"/>
          <p:cNvSpPr>
            <a:spLocks noChangeShapeType="1"/>
          </p:cNvSpPr>
          <p:nvPr/>
        </p:nvSpPr>
        <p:spPr bwMode="auto">
          <a:xfrm>
            <a:off x="3983038" y="2168525"/>
            <a:ext cx="0" cy="185738"/>
          </a:xfrm>
          <a:prstGeom prst="line">
            <a:avLst/>
          </a:prstGeom>
          <a:noFill/>
          <a:ln w="38100">
            <a:solidFill>
              <a:srgbClr val="000000"/>
            </a:solidFill>
            <a:round/>
            <a:headEnd/>
            <a:tailEnd/>
          </a:ln>
        </p:spPr>
        <p:txBody>
          <a:bodyPr/>
          <a:lstStyle/>
          <a:p>
            <a:pPr>
              <a:buNone/>
            </a:pPr>
            <a:endParaRPr lang="en-US"/>
          </a:p>
        </p:txBody>
      </p:sp>
      <p:sp>
        <p:nvSpPr>
          <p:cNvPr id="7223" name="Line 73"/>
          <p:cNvSpPr>
            <a:spLocks noChangeShapeType="1"/>
          </p:cNvSpPr>
          <p:nvPr/>
        </p:nvSpPr>
        <p:spPr bwMode="auto">
          <a:xfrm>
            <a:off x="4357688" y="2165350"/>
            <a:ext cx="0" cy="185738"/>
          </a:xfrm>
          <a:prstGeom prst="line">
            <a:avLst/>
          </a:prstGeom>
          <a:noFill/>
          <a:ln w="38100">
            <a:solidFill>
              <a:srgbClr val="000000"/>
            </a:solidFill>
            <a:round/>
            <a:headEnd/>
            <a:tailEnd/>
          </a:ln>
        </p:spPr>
        <p:txBody>
          <a:bodyPr/>
          <a:lstStyle/>
          <a:p>
            <a:pPr>
              <a:buNone/>
            </a:pPr>
            <a:endParaRPr lang="en-US"/>
          </a:p>
        </p:txBody>
      </p:sp>
      <p:sp>
        <p:nvSpPr>
          <p:cNvPr id="7224" name="Line 74"/>
          <p:cNvSpPr>
            <a:spLocks noChangeShapeType="1"/>
          </p:cNvSpPr>
          <p:nvPr/>
        </p:nvSpPr>
        <p:spPr bwMode="auto">
          <a:xfrm>
            <a:off x="4732338" y="2162175"/>
            <a:ext cx="0" cy="185738"/>
          </a:xfrm>
          <a:prstGeom prst="line">
            <a:avLst/>
          </a:prstGeom>
          <a:noFill/>
          <a:ln w="38100">
            <a:solidFill>
              <a:srgbClr val="000000"/>
            </a:solidFill>
            <a:round/>
            <a:headEnd/>
            <a:tailEnd/>
          </a:ln>
        </p:spPr>
        <p:txBody>
          <a:bodyPr/>
          <a:lstStyle/>
          <a:p>
            <a:pPr>
              <a:buNone/>
            </a:pPr>
            <a:endParaRPr lang="en-US"/>
          </a:p>
        </p:txBody>
      </p:sp>
      <p:sp>
        <p:nvSpPr>
          <p:cNvPr id="7225" name="Line 75"/>
          <p:cNvSpPr>
            <a:spLocks noChangeShapeType="1"/>
          </p:cNvSpPr>
          <p:nvPr/>
        </p:nvSpPr>
        <p:spPr bwMode="auto">
          <a:xfrm>
            <a:off x="5473700" y="2170113"/>
            <a:ext cx="0" cy="185737"/>
          </a:xfrm>
          <a:prstGeom prst="line">
            <a:avLst/>
          </a:prstGeom>
          <a:noFill/>
          <a:ln w="38100">
            <a:solidFill>
              <a:srgbClr val="000000"/>
            </a:solidFill>
            <a:round/>
            <a:headEnd/>
            <a:tailEnd/>
          </a:ln>
        </p:spPr>
        <p:txBody>
          <a:bodyPr/>
          <a:lstStyle/>
          <a:p>
            <a:pPr>
              <a:buNone/>
            </a:pPr>
            <a:endParaRPr lang="en-US"/>
          </a:p>
        </p:txBody>
      </p:sp>
      <p:sp>
        <p:nvSpPr>
          <p:cNvPr id="7226" name="Line 76"/>
          <p:cNvSpPr>
            <a:spLocks noChangeShapeType="1"/>
          </p:cNvSpPr>
          <p:nvPr/>
        </p:nvSpPr>
        <p:spPr bwMode="auto">
          <a:xfrm>
            <a:off x="6203950" y="2178050"/>
            <a:ext cx="0" cy="185738"/>
          </a:xfrm>
          <a:prstGeom prst="line">
            <a:avLst/>
          </a:prstGeom>
          <a:noFill/>
          <a:ln w="38100">
            <a:solidFill>
              <a:srgbClr val="000000"/>
            </a:solidFill>
            <a:round/>
            <a:headEnd/>
            <a:tailEnd/>
          </a:ln>
        </p:spPr>
        <p:txBody>
          <a:bodyPr/>
          <a:lstStyle/>
          <a:p>
            <a:pPr>
              <a:buNone/>
            </a:pPr>
            <a:endParaRPr lang="en-US"/>
          </a:p>
        </p:txBody>
      </p:sp>
      <p:sp>
        <p:nvSpPr>
          <p:cNvPr id="7227" name="Line 77"/>
          <p:cNvSpPr>
            <a:spLocks noChangeShapeType="1"/>
          </p:cNvSpPr>
          <p:nvPr/>
        </p:nvSpPr>
        <p:spPr bwMode="auto">
          <a:xfrm>
            <a:off x="6934200" y="2185988"/>
            <a:ext cx="0" cy="185737"/>
          </a:xfrm>
          <a:prstGeom prst="line">
            <a:avLst/>
          </a:prstGeom>
          <a:noFill/>
          <a:ln w="38100">
            <a:solidFill>
              <a:srgbClr val="000000"/>
            </a:solidFill>
            <a:round/>
            <a:headEnd/>
            <a:tailEnd/>
          </a:ln>
        </p:spPr>
        <p:txBody>
          <a:bodyPr/>
          <a:lstStyle/>
          <a:p>
            <a:pPr>
              <a:buNone/>
            </a:pPr>
            <a:endParaRPr lang="en-US"/>
          </a:p>
        </p:txBody>
      </p:sp>
      <p:sp>
        <p:nvSpPr>
          <p:cNvPr id="7228" name="Line 78"/>
          <p:cNvSpPr>
            <a:spLocks noChangeShapeType="1"/>
          </p:cNvSpPr>
          <p:nvPr/>
        </p:nvSpPr>
        <p:spPr bwMode="auto">
          <a:xfrm>
            <a:off x="6575425" y="2171700"/>
            <a:ext cx="0" cy="185738"/>
          </a:xfrm>
          <a:prstGeom prst="line">
            <a:avLst/>
          </a:prstGeom>
          <a:noFill/>
          <a:ln w="38100">
            <a:solidFill>
              <a:srgbClr val="000000"/>
            </a:solidFill>
            <a:round/>
            <a:headEnd/>
            <a:tailEnd/>
          </a:ln>
        </p:spPr>
        <p:txBody>
          <a:bodyPr/>
          <a:lstStyle/>
          <a:p>
            <a:pPr>
              <a:buNone/>
            </a:pPr>
            <a:endParaRPr lang="en-US"/>
          </a:p>
        </p:txBody>
      </p:sp>
      <p:sp>
        <p:nvSpPr>
          <p:cNvPr id="7229" name="Line 79"/>
          <p:cNvSpPr>
            <a:spLocks noChangeShapeType="1"/>
          </p:cNvSpPr>
          <p:nvPr/>
        </p:nvSpPr>
        <p:spPr bwMode="auto">
          <a:xfrm>
            <a:off x="7305675" y="2168525"/>
            <a:ext cx="0" cy="185738"/>
          </a:xfrm>
          <a:prstGeom prst="line">
            <a:avLst/>
          </a:prstGeom>
          <a:noFill/>
          <a:ln w="38100">
            <a:solidFill>
              <a:srgbClr val="000000"/>
            </a:solidFill>
            <a:round/>
            <a:headEnd/>
            <a:tailEnd/>
          </a:ln>
        </p:spPr>
        <p:txBody>
          <a:bodyPr/>
          <a:lstStyle/>
          <a:p>
            <a:pPr>
              <a:buNone/>
            </a:pPr>
            <a:endParaRPr lang="en-US"/>
          </a:p>
        </p:txBody>
      </p:sp>
      <p:sp>
        <p:nvSpPr>
          <p:cNvPr id="7230" name="Line 80"/>
          <p:cNvSpPr>
            <a:spLocks noChangeShapeType="1"/>
          </p:cNvSpPr>
          <p:nvPr/>
        </p:nvSpPr>
        <p:spPr bwMode="auto">
          <a:xfrm>
            <a:off x="7691438" y="2165350"/>
            <a:ext cx="0" cy="185738"/>
          </a:xfrm>
          <a:prstGeom prst="line">
            <a:avLst/>
          </a:prstGeom>
          <a:noFill/>
          <a:ln w="38100">
            <a:solidFill>
              <a:srgbClr val="000000"/>
            </a:solidFill>
            <a:round/>
            <a:headEnd/>
            <a:tailEnd/>
          </a:ln>
        </p:spPr>
        <p:txBody>
          <a:bodyPr/>
          <a:lstStyle/>
          <a:p>
            <a:pPr>
              <a:buNone/>
            </a:pPr>
            <a:endParaRPr lang="en-US"/>
          </a:p>
        </p:txBody>
      </p:sp>
      <p:sp>
        <p:nvSpPr>
          <p:cNvPr id="7231" name="Line 81"/>
          <p:cNvSpPr>
            <a:spLocks noChangeShapeType="1"/>
          </p:cNvSpPr>
          <p:nvPr/>
        </p:nvSpPr>
        <p:spPr bwMode="auto">
          <a:xfrm>
            <a:off x="8621713" y="2162175"/>
            <a:ext cx="0" cy="185738"/>
          </a:xfrm>
          <a:prstGeom prst="line">
            <a:avLst/>
          </a:prstGeom>
          <a:noFill/>
          <a:ln w="38100">
            <a:solidFill>
              <a:srgbClr val="000000"/>
            </a:solidFill>
            <a:round/>
            <a:headEnd/>
            <a:tailEnd/>
          </a:ln>
        </p:spPr>
        <p:txBody>
          <a:bodyPr/>
          <a:lstStyle/>
          <a:p>
            <a:pPr>
              <a:buNone/>
            </a:pPr>
            <a:endParaRPr lang="en-US"/>
          </a:p>
        </p:txBody>
      </p:sp>
      <p:sp>
        <p:nvSpPr>
          <p:cNvPr id="7232" name="Line 82"/>
          <p:cNvSpPr>
            <a:spLocks noChangeShapeType="1"/>
          </p:cNvSpPr>
          <p:nvPr/>
        </p:nvSpPr>
        <p:spPr bwMode="auto">
          <a:xfrm>
            <a:off x="8974138" y="2159000"/>
            <a:ext cx="0" cy="185738"/>
          </a:xfrm>
          <a:prstGeom prst="line">
            <a:avLst/>
          </a:prstGeom>
          <a:noFill/>
          <a:ln w="38100">
            <a:solidFill>
              <a:srgbClr val="000000"/>
            </a:solidFill>
            <a:round/>
            <a:headEnd/>
            <a:tailEnd/>
          </a:ln>
        </p:spPr>
        <p:txBody>
          <a:bodyPr/>
          <a:lstStyle/>
          <a:p>
            <a:pPr>
              <a:buNone/>
            </a:pPr>
            <a:endParaRPr lang="en-US"/>
          </a:p>
        </p:txBody>
      </p:sp>
      <p:sp>
        <p:nvSpPr>
          <p:cNvPr id="7233" name="Line 83"/>
          <p:cNvSpPr>
            <a:spLocks noChangeShapeType="1"/>
          </p:cNvSpPr>
          <p:nvPr/>
        </p:nvSpPr>
        <p:spPr bwMode="auto">
          <a:xfrm>
            <a:off x="3259138" y="2166938"/>
            <a:ext cx="0" cy="185737"/>
          </a:xfrm>
          <a:prstGeom prst="line">
            <a:avLst/>
          </a:prstGeom>
          <a:noFill/>
          <a:ln w="38100">
            <a:solidFill>
              <a:srgbClr val="000000"/>
            </a:solidFill>
            <a:round/>
            <a:headEnd/>
            <a:tailEnd/>
          </a:ln>
        </p:spPr>
        <p:txBody>
          <a:bodyPr/>
          <a:lstStyle/>
          <a:p>
            <a:pPr>
              <a:buNone/>
            </a:pPr>
            <a:endParaRPr lang="en-US"/>
          </a:p>
        </p:txBody>
      </p:sp>
      <p:sp>
        <p:nvSpPr>
          <p:cNvPr id="7234" name="Line 84"/>
          <p:cNvSpPr>
            <a:spLocks noChangeShapeType="1"/>
          </p:cNvSpPr>
          <p:nvPr/>
        </p:nvSpPr>
        <p:spPr bwMode="auto">
          <a:xfrm>
            <a:off x="2900363" y="2174875"/>
            <a:ext cx="0" cy="185738"/>
          </a:xfrm>
          <a:prstGeom prst="line">
            <a:avLst/>
          </a:prstGeom>
          <a:noFill/>
          <a:ln w="38100">
            <a:solidFill>
              <a:srgbClr val="000000"/>
            </a:solidFill>
            <a:round/>
            <a:headEnd/>
            <a:tailEnd/>
          </a:ln>
        </p:spPr>
        <p:txBody>
          <a:bodyPr/>
          <a:lstStyle/>
          <a:p>
            <a:pPr>
              <a:buNone/>
            </a:pPr>
            <a:endParaRPr lang="en-US"/>
          </a:p>
        </p:txBody>
      </p:sp>
      <p:sp>
        <p:nvSpPr>
          <p:cNvPr id="7235" name="Line 85"/>
          <p:cNvSpPr>
            <a:spLocks noChangeShapeType="1"/>
          </p:cNvSpPr>
          <p:nvPr/>
        </p:nvSpPr>
        <p:spPr bwMode="auto">
          <a:xfrm>
            <a:off x="2108200" y="2171700"/>
            <a:ext cx="0" cy="185738"/>
          </a:xfrm>
          <a:prstGeom prst="line">
            <a:avLst/>
          </a:prstGeom>
          <a:noFill/>
          <a:ln w="38100">
            <a:solidFill>
              <a:srgbClr val="000000"/>
            </a:solidFill>
            <a:round/>
            <a:headEnd/>
            <a:tailEnd/>
          </a:ln>
        </p:spPr>
        <p:txBody>
          <a:bodyPr/>
          <a:lstStyle/>
          <a:p>
            <a:pPr>
              <a:buNone/>
            </a:pPr>
            <a:endParaRPr lang="en-US"/>
          </a:p>
        </p:txBody>
      </p:sp>
      <p:sp>
        <p:nvSpPr>
          <p:cNvPr id="4" name="Footer Placeholder 3">
            <a:extLst>
              <a:ext uri="{FF2B5EF4-FFF2-40B4-BE49-F238E27FC236}">
                <a16:creationId xmlns:a16="http://schemas.microsoft.com/office/drawing/2014/main" id="{C6D3258C-8E67-66C7-A22D-A2C74CFD69D1}"/>
              </a:ext>
            </a:extLst>
          </p:cNvPr>
          <p:cNvSpPr>
            <a:spLocks noGrp="1"/>
          </p:cNvSpPr>
          <p:nvPr>
            <p:ph type="ftr" sz="quarter" idx="12"/>
          </p:nvPr>
        </p:nvSpPr>
        <p:spPr/>
        <p:txBody>
          <a:bodyPr/>
          <a:lstStyle/>
          <a:p>
            <a:pPr>
              <a:defRPr/>
            </a:pPr>
            <a:r>
              <a:rPr lang="en-US"/>
              <a:t>6.1920</a:t>
            </a:r>
            <a:endParaRPr lang="en-US" dirty="0"/>
          </a:p>
        </p:txBody>
      </p:sp>
      <p:sp>
        <p:nvSpPr>
          <p:cNvPr id="2" name="Date Placeholder 1">
            <a:extLst>
              <a:ext uri="{FF2B5EF4-FFF2-40B4-BE49-F238E27FC236}">
                <a16:creationId xmlns:a16="http://schemas.microsoft.com/office/drawing/2014/main" id="{0DE6342C-BBC9-AF51-9377-F5132B3EE373}"/>
              </a:ext>
            </a:extLst>
          </p:cNvPr>
          <p:cNvSpPr>
            <a:spLocks noGrp="1"/>
          </p:cNvSpPr>
          <p:nvPr>
            <p:ph type="dt" sz="half" idx="10"/>
          </p:nvPr>
        </p:nvSpPr>
        <p:spPr/>
        <p:txBody>
          <a:bodyPr/>
          <a:lstStyle/>
          <a:p>
            <a:pPr>
              <a:defRPr/>
            </a:pPr>
            <a:r>
              <a:rPr lang="en-US"/>
              <a:t>February 13, 2024</a:t>
            </a:r>
            <a:endParaRPr lang="en-US" dirty="0"/>
          </a:p>
        </p:txBody>
      </p:sp>
      <p:sp>
        <p:nvSpPr>
          <p:cNvPr id="7" name="Slide Number Placeholder 6">
            <a:extLst>
              <a:ext uri="{FF2B5EF4-FFF2-40B4-BE49-F238E27FC236}">
                <a16:creationId xmlns:a16="http://schemas.microsoft.com/office/drawing/2014/main" id="{E1F17DF4-CFCE-DECA-B813-5969E87B3386}"/>
              </a:ext>
            </a:extLst>
          </p:cNvPr>
          <p:cNvSpPr>
            <a:spLocks noGrp="1"/>
          </p:cNvSpPr>
          <p:nvPr>
            <p:ph type="sldNum" sz="quarter" idx="11"/>
          </p:nvPr>
        </p:nvSpPr>
        <p:spPr/>
        <p:txBody>
          <a:bodyPr/>
          <a:lstStyle/>
          <a:p>
            <a:pPr>
              <a:defRPr/>
            </a:pPr>
            <a:r>
              <a:rPr lang="en-US"/>
              <a:t>L03-</a:t>
            </a:r>
            <a:fld id="{4F9502F6-954B-46E9-AC05-33DEDF4CA0BF}" type="slidenum">
              <a:rPr lang="en-US" smtClean="0"/>
              <a:pPr>
                <a:defRPr/>
              </a:pPr>
              <a:t>33</a:t>
            </a:fld>
            <a:endParaRPr lang="en-US" dirty="0"/>
          </a:p>
        </p:txBody>
      </p:sp>
    </p:spTree>
    <p:extLst>
      <p:ext uri="{BB962C8B-B14F-4D97-AF65-F5344CB8AC3E}">
        <p14:creationId xmlns:p14="http://schemas.microsoft.com/office/powerpoint/2010/main" val="41730788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z="3600"/>
              <a:t>Parallel execution</a:t>
            </a:r>
            <a:br>
              <a:rPr lang="en-US" sz="3600"/>
            </a:br>
            <a:r>
              <a:rPr lang="en-US" sz="3600"/>
              <a:t>reorders reads and writes</a:t>
            </a:r>
          </a:p>
        </p:txBody>
      </p:sp>
      <p:sp>
        <p:nvSpPr>
          <p:cNvPr id="8195" name="Content Placeholder 53" descr="Rectangle: Click to edit Master text styles&#10;Second level&#10;Third level&#10;Fourth level&#10;Fifth level"/>
          <p:cNvSpPr>
            <a:spLocks noGrp="1"/>
          </p:cNvSpPr>
          <p:nvPr>
            <p:ph idx="1"/>
          </p:nvPr>
        </p:nvSpPr>
        <p:spPr>
          <a:xfrm>
            <a:off x="827088" y="4089400"/>
            <a:ext cx="7772400" cy="4114800"/>
          </a:xfrm>
        </p:spPr>
        <p:txBody>
          <a:bodyPr/>
          <a:lstStyle/>
          <a:p>
            <a:r>
              <a:rPr lang="en-US" sz="2400" dirty="0"/>
              <a:t>In the rule semantics, each rule sees (reads) the effects (writes) of previous rules </a:t>
            </a:r>
          </a:p>
          <a:p>
            <a:r>
              <a:rPr lang="en-US" sz="2400" dirty="0"/>
              <a:t>In the HW, rules only see the effects from previous clocks, and only affect subsequent clocks</a:t>
            </a:r>
          </a:p>
        </p:txBody>
      </p:sp>
      <p:sp>
        <p:nvSpPr>
          <p:cNvPr id="8196" name="Text Box 3"/>
          <p:cNvSpPr txBox="1">
            <a:spLocks noChangeArrowheads="1"/>
          </p:cNvSpPr>
          <p:nvPr/>
        </p:nvSpPr>
        <p:spPr bwMode="auto">
          <a:xfrm>
            <a:off x="752475" y="1812925"/>
            <a:ext cx="1020023" cy="424732"/>
          </a:xfrm>
          <a:prstGeom prst="rect">
            <a:avLst/>
          </a:prstGeom>
          <a:noFill/>
          <a:ln w="3175" algn="ctr">
            <a:noFill/>
            <a:miter lim="800000"/>
            <a:headEnd/>
            <a:tailEnd/>
          </a:ln>
        </p:spPr>
        <p:txBody>
          <a:bodyPr wrap="none">
            <a:spAutoFit/>
          </a:bodyPr>
          <a:lstStyle/>
          <a:p>
            <a:pPr>
              <a:spcBef>
                <a:spcPct val="50000"/>
              </a:spcBef>
              <a:buNone/>
            </a:pPr>
            <a:r>
              <a:rPr lang="en-US" sz="2400"/>
              <a:t>Rules</a:t>
            </a:r>
          </a:p>
        </p:txBody>
      </p:sp>
      <p:sp>
        <p:nvSpPr>
          <p:cNvPr id="8197" name="Text Box 4"/>
          <p:cNvSpPr txBox="1">
            <a:spLocks noChangeArrowheads="1"/>
          </p:cNvSpPr>
          <p:nvPr/>
        </p:nvSpPr>
        <p:spPr bwMode="auto">
          <a:xfrm>
            <a:off x="752475" y="3535363"/>
            <a:ext cx="720069" cy="424732"/>
          </a:xfrm>
          <a:prstGeom prst="rect">
            <a:avLst/>
          </a:prstGeom>
          <a:noFill/>
          <a:ln w="3175" algn="ctr">
            <a:noFill/>
            <a:miter lim="800000"/>
            <a:headEnd/>
            <a:tailEnd/>
          </a:ln>
        </p:spPr>
        <p:txBody>
          <a:bodyPr wrap="none">
            <a:spAutoFit/>
          </a:bodyPr>
          <a:lstStyle/>
          <a:p>
            <a:pPr>
              <a:spcBef>
                <a:spcPct val="50000"/>
              </a:spcBef>
              <a:buNone/>
            </a:pPr>
            <a:r>
              <a:rPr lang="en-US" sz="2400"/>
              <a:t>HW</a:t>
            </a:r>
          </a:p>
        </p:txBody>
      </p:sp>
      <p:sp>
        <p:nvSpPr>
          <p:cNvPr id="8198" name="Line 5"/>
          <p:cNvSpPr>
            <a:spLocks noChangeShapeType="1"/>
          </p:cNvSpPr>
          <p:nvPr/>
        </p:nvSpPr>
        <p:spPr bwMode="auto">
          <a:xfrm>
            <a:off x="4635500" y="3146425"/>
            <a:ext cx="0" cy="584200"/>
          </a:xfrm>
          <a:prstGeom prst="line">
            <a:avLst/>
          </a:prstGeom>
          <a:noFill/>
          <a:ln w="38100">
            <a:solidFill>
              <a:srgbClr val="000000"/>
            </a:solidFill>
            <a:round/>
            <a:headEnd/>
            <a:tailEnd/>
          </a:ln>
        </p:spPr>
        <p:txBody>
          <a:bodyPr/>
          <a:lstStyle/>
          <a:p>
            <a:pPr>
              <a:buNone/>
            </a:pPr>
            <a:endParaRPr lang="en-US"/>
          </a:p>
        </p:txBody>
      </p:sp>
      <p:sp>
        <p:nvSpPr>
          <p:cNvPr id="8199" name="Line 6"/>
          <p:cNvSpPr>
            <a:spLocks noChangeShapeType="1"/>
          </p:cNvSpPr>
          <p:nvPr/>
        </p:nvSpPr>
        <p:spPr bwMode="auto">
          <a:xfrm>
            <a:off x="792163" y="3146425"/>
            <a:ext cx="0" cy="584200"/>
          </a:xfrm>
          <a:prstGeom prst="line">
            <a:avLst/>
          </a:prstGeom>
          <a:noFill/>
          <a:ln w="38100">
            <a:solidFill>
              <a:srgbClr val="000000"/>
            </a:solidFill>
            <a:round/>
            <a:headEnd/>
            <a:tailEnd/>
          </a:ln>
        </p:spPr>
        <p:txBody>
          <a:bodyPr/>
          <a:lstStyle/>
          <a:p>
            <a:pPr>
              <a:buNone/>
            </a:pPr>
            <a:endParaRPr lang="en-US"/>
          </a:p>
        </p:txBody>
      </p:sp>
      <p:sp>
        <p:nvSpPr>
          <p:cNvPr id="8200" name="Line 7"/>
          <p:cNvSpPr>
            <a:spLocks noChangeShapeType="1"/>
          </p:cNvSpPr>
          <p:nvPr/>
        </p:nvSpPr>
        <p:spPr bwMode="auto">
          <a:xfrm>
            <a:off x="8255000" y="3135313"/>
            <a:ext cx="0" cy="584200"/>
          </a:xfrm>
          <a:prstGeom prst="line">
            <a:avLst/>
          </a:prstGeom>
          <a:noFill/>
          <a:ln w="38100">
            <a:solidFill>
              <a:srgbClr val="000000"/>
            </a:solidFill>
            <a:round/>
            <a:headEnd/>
            <a:tailEnd/>
          </a:ln>
        </p:spPr>
        <p:txBody>
          <a:bodyPr/>
          <a:lstStyle/>
          <a:p>
            <a:pPr>
              <a:buNone/>
            </a:pPr>
            <a:endParaRPr lang="en-US"/>
          </a:p>
        </p:txBody>
      </p:sp>
      <p:sp>
        <p:nvSpPr>
          <p:cNvPr id="8201" name="Text Box 8"/>
          <p:cNvSpPr txBox="1">
            <a:spLocks noChangeArrowheads="1"/>
          </p:cNvSpPr>
          <p:nvPr/>
        </p:nvSpPr>
        <p:spPr bwMode="auto">
          <a:xfrm>
            <a:off x="8226425" y="3448050"/>
            <a:ext cx="808235" cy="313932"/>
          </a:xfrm>
          <a:prstGeom prst="rect">
            <a:avLst/>
          </a:prstGeom>
          <a:noFill/>
          <a:ln w="3175" algn="ctr">
            <a:noFill/>
            <a:miter lim="800000"/>
            <a:headEnd/>
            <a:tailEnd/>
          </a:ln>
        </p:spPr>
        <p:txBody>
          <a:bodyPr wrap="none">
            <a:spAutoFit/>
          </a:bodyPr>
          <a:lstStyle/>
          <a:p>
            <a:pPr>
              <a:spcBef>
                <a:spcPct val="50000"/>
              </a:spcBef>
              <a:buNone/>
            </a:pPr>
            <a:r>
              <a:rPr lang="en-US" sz="1600" i="1">
                <a:solidFill>
                  <a:srgbClr val="000000"/>
                </a:solidFill>
              </a:rPr>
              <a:t>clocks</a:t>
            </a:r>
          </a:p>
        </p:txBody>
      </p:sp>
      <p:sp>
        <p:nvSpPr>
          <p:cNvPr id="8202" name="Text Box 9"/>
          <p:cNvSpPr txBox="1">
            <a:spLocks noChangeArrowheads="1"/>
          </p:cNvSpPr>
          <p:nvPr/>
        </p:nvSpPr>
        <p:spPr bwMode="auto">
          <a:xfrm>
            <a:off x="8283575" y="1890713"/>
            <a:ext cx="729687" cy="658642"/>
          </a:xfrm>
          <a:prstGeom prst="rect">
            <a:avLst/>
          </a:prstGeom>
          <a:noFill/>
          <a:ln w="3175" algn="ctr">
            <a:noFill/>
            <a:miter lim="800000"/>
            <a:headEnd/>
            <a:tailEnd/>
          </a:ln>
        </p:spPr>
        <p:txBody>
          <a:bodyPr wrap="none">
            <a:spAutoFit/>
          </a:bodyPr>
          <a:lstStyle/>
          <a:p>
            <a:pPr>
              <a:spcBef>
                <a:spcPct val="50000"/>
              </a:spcBef>
              <a:buNone/>
            </a:pPr>
            <a:r>
              <a:rPr lang="en-US" sz="1600" i="1">
                <a:solidFill>
                  <a:srgbClr val="000000"/>
                </a:solidFill>
              </a:rPr>
              <a:t>rule</a:t>
            </a:r>
          </a:p>
          <a:p>
            <a:pPr>
              <a:spcBef>
                <a:spcPct val="50000"/>
              </a:spcBef>
              <a:buNone/>
            </a:pPr>
            <a:r>
              <a:rPr lang="en-US" sz="1600" i="1">
                <a:solidFill>
                  <a:srgbClr val="000000"/>
                </a:solidFill>
              </a:rPr>
              <a:t>steps</a:t>
            </a:r>
          </a:p>
        </p:txBody>
      </p:sp>
      <p:sp>
        <p:nvSpPr>
          <p:cNvPr id="8203" name="Line 11"/>
          <p:cNvSpPr>
            <a:spLocks noChangeShapeType="1"/>
          </p:cNvSpPr>
          <p:nvPr/>
        </p:nvSpPr>
        <p:spPr bwMode="auto">
          <a:xfrm>
            <a:off x="796925" y="2160588"/>
            <a:ext cx="0" cy="185737"/>
          </a:xfrm>
          <a:prstGeom prst="line">
            <a:avLst/>
          </a:prstGeom>
          <a:noFill/>
          <a:ln w="38100">
            <a:solidFill>
              <a:srgbClr val="000000"/>
            </a:solidFill>
            <a:round/>
            <a:headEnd/>
            <a:tailEnd/>
          </a:ln>
        </p:spPr>
        <p:txBody>
          <a:bodyPr/>
          <a:lstStyle/>
          <a:p>
            <a:pPr>
              <a:buNone/>
            </a:pPr>
            <a:endParaRPr lang="en-US"/>
          </a:p>
        </p:txBody>
      </p:sp>
      <p:sp>
        <p:nvSpPr>
          <p:cNvPr id="8204" name="Line 12"/>
          <p:cNvSpPr>
            <a:spLocks noChangeShapeType="1"/>
          </p:cNvSpPr>
          <p:nvPr/>
        </p:nvSpPr>
        <p:spPr bwMode="auto">
          <a:xfrm>
            <a:off x="4649788" y="2168525"/>
            <a:ext cx="0" cy="185738"/>
          </a:xfrm>
          <a:prstGeom prst="line">
            <a:avLst/>
          </a:prstGeom>
          <a:noFill/>
          <a:ln w="38100">
            <a:solidFill>
              <a:srgbClr val="000000"/>
            </a:solidFill>
            <a:round/>
            <a:headEnd/>
            <a:tailEnd/>
          </a:ln>
        </p:spPr>
        <p:txBody>
          <a:bodyPr/>
          <a:lstStyle/>
          <a:p>
            <a:pPr>
              <a:buNone/>
            </a:pPr>
            <a:endParaRPr lang="en-US"/>
          </a:p>
        </p:txBody>
      </p:sp>
      <p:sp>
        <p:nvSpPr>
          <p:cNvPr id="8205" name="Line 13"/>
          <p:cNvSpPr>
            <a:spLocks noChangeShapeType="1"/>
          </p:cNvSpPr>
          <p:nvPr/>
        </p:nvSpPr>
        <p:spPr bwMode="auto">
          <a:xfrm>
            <a:off x="2716213" y="2157413"/>
            <a:ext cx="0" cy="185737"/>
          </a:xfrm>
          <a:prstGeom prst="line">
            <a:avLst/>
          </a:prstGeom>
          <a:noFill/>
          <a:ln w="38100">
            <a:solidFill>
              <a:srgbClr val="000000"/>
            </a:solidFill>
            <a:round/>
            <a:headEnd/>
            <a:tailEnd/>
          </a:ln>
        </p:spPr>
        <p:txBody>
          <a:bodyPr/>
          <a:lstStyle/>
          <a:p>
            <a:pPr>
              <a:buNone/>
            </a:pPr>
            <a:endParaRPr lang="en-US"/>
          </a:p>
        </p:txBody>
      </p:sp>
      <p:sp>
        <p:nvSpPr>
          <p:cNvPr id="8206" name="Line 14"/>
          <p:cNvSpPr>
            <a:spLocks noChangeShapeType="1"/>
          </p:cNvSpPr>
          <p:nvPr/>
        </p:nvSpPr>
        <p:spPr bwMode="auto">
          <a:xfrm>
            <a:off x="7091363" y="2165350"/>
            <a:ext cx="0" cy="185738"/>
          </a:xfrm>
          <a:prstGeom prst="line">
            <a:avLst/>
          </a:prstGeom>
          <a:noFill/>
          <a:ln w="38100">
            <a:solidFill>
              <a:srgbClr val="000000"/>
            </a:solidFill>
            <a:round/>
            <a:headEnd/>
            <a:tailEnd/>
          </a:ln>
        </p:spPr>
        <p:txBody>
          <a:bodyPr/>
          <a:lstStyle/>
          <a:p>
            <a:pPr>
              <a:buNone/>
            </a:pPr>
            <a:endParaRPr lang="en-US"/>
          </a:p>
        </p:txBody>
      </p:sp>
      <p:sp>
        <p:nvSpPr>
          <p:cNvPr id="8207" name="Line 15"/>
          <p:cNvSpPr>
            <a:spLocks noChangeShapeType="1"/>
          </p:cNvSpPr>
          <p:nvPr/>
        </p:nvSpPr>
        <p:spPr bwMode="auto">
          <a:xfrm>
            <a:off x="5943600" y="2162175"/>
            <a:ext cx="0" cy="185738"/>
          </a:xfrm>
          <a:prstGeom prst="line">
            <a:avLst/>
          </a:prstGeom>
          <a:noFill/>
          <a:ln w="38100">
            <a:solidFill>
              <a:srgbClr val="000000"/>
            </a:solidFill>
            <a:round/>
            <a:headEnd/>
            <a:tailEnd/>
          </a:ln>
        </p:spPr>
        <p:txBody>
          <a:bodyPr/>
          <a:lstStyle/>
          <a:p>
            <a:pPr>
              <a:buNone/>
            </a:pPr>
            <a:endParaRPr lang="en-US"/>
          </a:p>
        </p:txBody>
      </p:sp>
      <p:sp>
        <p:nvSpPr>
          <p:cNvPr id="8208" name="Line 16"/>
          <p:cNvSpPr>
            <a:spLocks noChangeShapeType="1"/>
          </p:cNvSpPr>
          <p:nvPr/>
        </p:nvSpPr>
        <p:spPr bwMode="auto">
          <a:xfrm>
            <a:off x="8251825" y="2159000"/>
            <a:ext cx="0" cy="185738"/>
          </a:xfrm>
          <a:prstGeom prst="line">
            <a:avLst/>
          </a:prstGeom>
          <a:noFill/>
          <a:ln w="38100">
            <a:solidFill>
              <a:srgbClr val="000000"/>
            </a:solidFill>
            <a:round/>
            <a:headEnd/>
            <a:tailEnd/>
          </a:ln>
        </p:spPr>
        <p:txBody>
          <a:bodyPr/>
          <a:lstStyle/>
          <a:p>
            <a:pPr>
              <a:buNone/>
            </a:pPr>
            <a:endParaRPr lang="en-US"/>
          </a:p>
        </p:txBody>
      </p:sp>
      <p:sp>
        <p:nvSpPr>
          <p:cNvPr id="8209" name="Text Box 17"/>
          <p:cNvSpPr txBox="1">
            <a:spLocks noChangeArrowheads="1"/>
          </p:cNvSpPr>
          <p:nvPr/>
        </p:nvSpPr>
        <p:spPr bwMode="auto">
          <a:xfrm>
            <a:off x="4598988" y="2174875"/>
            <a:ext cx="681597" cy="286232"/>
          </a:xfrm>
          <a:prstGeom prst="rect">
            <a:avLst/>
          </a:prstGeom>
          <a:noFill/>
          <a:ln w="3175" algn="ctr">
            <a:noFill/>
            <a:miter lim="800000"/>
            <a:headEnd/>
            <a:tailEnd/>
          </a:ln>
        </p:spPr>
        <p:txBody>
          <a:bodyPr wrap="none">
            <a:spAutoFit/>
          </a:bodyPr>
          <a:lstStyle/>
          <a:p>
            <a:pPr>
              <a:spcBef>
                <a:spcPct val="50000"/>
              </a:spcBef>
              <a:buNone/>
            </a:pPr>
            <a:r>
              <a:rPr lang="en-US" sz="1400"/>
              <a:t>reads</a:t>
            </a:r>
          </a:p>
        </p:txBody>
      </p:sp>
      <p:sp>
        <p:nvSpPr>
          <p:cNvPr id="8210" name="Text Box 18"/>
          <p:cNvSpPr txBox="1">
            <a:spLocks noChangeArrowheads="1"/>
          </p:cNvSpPr>
          <p:nvPr/>
        </p:nvSpPr>
        <p:spPr bwMode="auto">
          <a:xfrm>
            <a:off x="5291138" y="2174875"/>
            <a:ext cx="729687" cy="286232"/>
          </a:xfrm>
          <a:prstGeom prst="rect">
            <a:avLst/>
          </a:prstGeom>
          <a:noFill/>
          <a:ln w="3175" algn="ctr">
            <a:noFill/>
            <a:miter lim="800000"/>
            <a:headEnd/>
            <a:tailEnd/>
          </a:ln>
        </p:spPr>
        <p:txBody>
          <a:bodyPr wrap="none">
            <a:spAutoFit/>
          </a:bodyPr>
          <a:lstStyle/>
          <a:p>
            <a:pPr>
              <a:spcBef>
                <a:spcPct val="50000"/>
              </a:spcBef>
              <a:buNone/>
            </a:pPr>
            <a:r>
              <a:rPr lang="en-US" sz="1400"/>
              <a:t>writes</a:t>
            </a:r>
          </a:p>
        </p:txBody>
      </p:sp>
      <p:sp>
        <p:nvSpPr>
          <p:cNvPr id="8211" name="Text Box 19"/>
          <p:cNvSpPr txBox="1">
            <a:spLocks noChangeArrowheads="1"/>
          </p:cNvSpPr>
          <p:nvPr/>
        </p:nvSpPr>
        <p:spPr bwMode="auto">
          <a:xfrm>
            <a:off x="5873750" y="2174875"/>
            <a:ext cx="681597" cy="286232"/>
          </a:xfrm>
          <a:prstGeom prst="rect">
            <a:avLst/>
          </a:prstGeom>
          <a:noFill/>
          <a:ln w="3175" algn="ctr">
            <a:noFill/>
            <a:miter lim="800000"/>
            <a:headEnd/>
            <a:tailEnd/>
          </a:ln>
        </p:spPr>
        <p:txBody>
          <a:bodyPr wrap="none">
            <a:spAutoFit/>
          </a:bodyPr>
          <a:lstStyle/>
          <a:p>
            <a:pPr>
              <a:spcBef>
                <a:spcPct val="50000"/>
              </a:spcBef>
              <a:buNone/>
            </a:pPr>
            <a:r>
              <a:rPr lang="en-US" sz="1400"/>
              <a:t>reads</a:t>
            </a:r>
          </a:p>
        </p:txBody>
      </p:sp>
      <p:sp>
        <p:nvSpPr>
          <p:cNvPr id="8212" name="Text Box 20"/>
          <p:cNvSpPr txBox="1">
            <a:spLocks noChangeArrowheads="1"/>
          </p:cNvSpPr>
          <p:nvPr/>
        </p:nvSpPr>
        <p:spPr bwMode="auto">
          <a:xfrm>
            <a:off x="6421438" y="2174875"/>
            <a:ext cx="729687" cy="286232"/>
          </a:xfrm>
          <a:prstGeom prst="rect">
            <a:avLst/>
          </a:prstGeom>
          <a:noFill/>
          <a:ln w="3175" algn="ctr">
            <a:noFill/>
            <a:miter lim="800000"/>
            <a:headEnd/>
            <a:tailEnd/>
          </a:ln>
        </p:spPr>
        <p:txBody>
          <a:bodyPr wrap="none">
            <a:spAutoFit/>
          </a:bodyPr>
          <a:lstStyle/>
          <a:p>
            <a:pPr>
              <a:spcBef>
                <a:spcPct val="50000"/>
              </a:spcBef>
              <a:buNone/>
            </a:pPr>
            <a:r>
              <a:rPr lang="en-US" sz="1400"/>
              <a:t>writes</a:t>
            </a:r>
          </a:p>
        </p:txBody>
      </p:sp>
      <p:sp>
        <p:nvSpPr>
          <p:cNvPr id="8213" name="Text Box 21"/>
          <p:cNvSpPr txBox="1">
            <a:spLocks noChangeArrowheads="1"/>
          </p:cNvSpPr>
          <p:nvPr/>
        </p:nvSpPr>
        <p:spPr bwMode="auto">
          <a:xfrm>
            <a:off x="7059613" y="2174875"/>
            <a:ext cx="681597" cy="286232"/>
          </a:xfrm>
          <a:prstGeom prst="rect">
            <a:avLst/>
          </a:prstGeom>
          <a:noFill/>
          <a:ln w="3175" algn="ctr">
            <a:noFill/>
            <a:miter lim="800000"/>
            <a:headEnd/>
            <a:tailEnd/>
          </a:ln>
        </p:spPr>
        <p:txBody>
          <a:bodyPr wrap="none">
            <a:spAutoFit/>
          </a:bodyPr>
          <a:lstStyle/>
          <a:p>
            <a:pPr>
              <a:spcBef>
                <a:spcPct val="50000"/>
              </a:spcBef>
              <a:buNone/>
            </a:pPr>
            <a:r>
              <a:rPr lang="en-US" sz="1400"/>
              <a:t>reads</a:t>
            </a:r>
          </a:p>
        </p:txBody>
      </p:sp>
      <p:sp>
        <p:nvSpPr>
          <p:cNvPr id="8214" name="Text Box 22"/>
          <p:cNvSpPr txBox="1">
            <a:spLocks noChangeArrowheads="1"/>
          </p:cNvSpPr>
          <p:nvPr/>
        </p:nvSpPr>
        <p:spPr bwMode="auto">
          <a:xfrm>
            <a:off x="7607300" y="2174875"/>
            <a:ext cx="729687" cy="286232"/>
          </a:xfrm>
          <a:prstGeom prst="rect">
            <a:avLst/>
          </a:prstGeom>
          <a:noFill/>
          <a:ln w="3175" algn="ctr">
            <a:noFill/>
            <a:miter lim="800000"/>
            <a:headEnd/>
            <a:tailEnd/>
          </a:ln>
        </p:spPr>
        <p:txBody>
          <a:bodyPr wrap="none">
            <a:spAutoFit/>
          </a:bodyPr>
          <a:lstStyle/>
          <a:p>
            <a:pPr>
              <a:spcBef>
                <a:spcPct val="50000"/>
              </a:spcBef>
              <a:buNone/>
            </a:pPr>
            <a:r>
              <a:rPr lang="en-US" sz="1400"/>
              <a:t>writes</a:t>
            </a:r>
          </a:p>
        </p:txBody>
      </p:sp>
      <p:sp>
        <p:nvSpPr>
          <p:cNvPr id="8215" name="Text Box 23"/>
          <p:cNvSpPr txBox="1">
            <a:spLocks noChangeArrowheads="1"/>
          </p:cNvSpPr>
          <p:nvPr/>
        </p:nvSpPr>
        <p:spPr bwMode="auto">
          <a:xfrm>
            <a:off x="2667000" y="2174875"/>
            <a:ext cx="681597" cy="286232"/>
          </a:xfrm>
          <a:prstGeom prst="rect">
            <a:avLst/>
          </a:prstGeom>
          <a:noFill/>
          <a:ln w="3175" algn="ctr">
            <a:noFill/>
            <a:miter lim="800000"/>
            <a:headEnd/>
            <a:tailEnd/>
          </a:ln>
        </p:spPr>
        <p:txBody>
          <a:bodyPr wrap="none">
            <a:spAutoFit/>
          </a:bodyPr>
          <a:lstStyle/>
          <a:p>
            <a:pPr>
              <a:spcBef>
                <a:spcPct val="50000"/>
              </a:spcBef>
              <a:buNone/>
            </a:pPr>
            <a:r>
              <a:rPr lang="en-US" sz="1400"/>
              <a:t>reads</a:t>
            </a:r>
          </a:p>
        </p:txBody>
      </p:sp>
      <p:sp>
        <p:nvSpPr>
          <p:cNvPr id="8216" name="Text Box 24"/>
          <p:cNvSpPr txBox="1">
            <a:spLocks noChangeArrowheads="1"/>
          </p:cNvSpPr>
          <p:nvPr/>
        </p:nvSpPr>
        <p:spPr bwMode="auto">
          <a:xfrm>
            <a:off x="3970338" y="2174875"/>
            <a:ext cx="729687" cy="286232"/>
          </a:xfrm>
          <a:prstGeom prst="rect">
            <a:avLst/>
          </a:prstGeom>
          <a:noFill/>
          <a:ln w="3175" algn="ctr">
            <a:noFill/>
            <a:miter lim="800000"/>
            <a:headEnd/>
            <a:tailEnd/>
          </a:ln>
        </p:spPr>
        <p:txBody>
          <a:bodyPr wrap="none">
            <a:spAutoFit/>
          </a:bodyPr>
          <a:lstStyle/>
          <a:p>
            <a:pPr>
              <a:spcBef>
                <a:spcPct val="50000"/>
              </a:spcBef>
              <a:buNone/>
            </a:pPr>
            <a:r>
              <a:rPr lang="en-US" sz="1400"/>
              <a:t>writes</a:t>
            </a:r>
          </a:p>
        </p:txBody>
      </p:sp>
      <p:sp>
        <p:nvSpPr>
          <p:cNvPr id="8217" name="Text Box 25"/>
          <p:cNvSpPr txBox="1">
            <a:spLocks noChangeArrowheads="1"/>
          </p:cNvSpPr>
          <p:nvPr/>
        </p:nvSpPr>
        <p:spPr bwMode="auto">
          <a:xfrm>
            <a:off x="735013" y="2174875"/>
            <a:ext cx="681597" cy="286232"/>
          </a:xfrm>
          <a:prstGeom prst="rect">
            <a:avLst/>
          </a:prstGeom>
          <a:noFill/>
          <a:ln w="3175" algn="ctr">
            <a:noFill/>
            <a:miter lim="800000"/>
            <a:headEnd/>
            <a:tailEnd/>
          </a:ln>
        </p:spPr>
        <p:txBody>
          <a:bodyPr wrap="none">
            <a:spAutoFit/>
          </a:bodyPr>
          <a:lstStyle/>
          <a:p>
            <a:pPr>
              <a:spcBef>
                <a:spcPct val="50000"/>
              </a:spcBef>
              <a:buNone/>
            </a:pPr>
            <a:r>
              <a:rPr lang="en-US" sz="1400"/>
              <a:t>reads</a:t>
            </a:r>
          </a:p>
        </p:txBody>
      </p:sp>
      <p:sp>
        <p:nvSpPr>
          <p:cNvPr id="8218" name="Text Box 26"/>
          <p:cNvSpPr txBox="1">
            <a:spLocks noChangeArrowheads="1"/>
          </p:cNvSpPr>
          <p:nvPr/>
        </p:nvSpPr>
        <p:spPr bwMode="auto">
          <a:xfrm>
            <a:off x="2060575" y="2174875"/>
            <a:ext cx="729687" cy="286232"/>
          </a:xfrm>
          <a:prstGeom prst="rect">
            <a:avLst/>
          </a:prstGeom>
          <a:noFill/>
          <a:ln w="3175" algn="ctr">
            <a:noFill/>
            <a:miter lim="800000"/>
            <a:headEnd/>
            <a:tailEnd/>
          </a:ln>
        </p:spPr>
        <p:txBody>
          <a:bodyPr wrap="none">
            <a:spAutoFit/>
          </a:bodyPr>
          <a:lstStyle/>
          <a:p>
            <a:pPr>
              <a:spcBef>
                <a:spcPct val="50000"/>
              </a:spcBef>
              <a:buNone/>
            </a:pPr>
            <a:r>
              <a:rPr lang="en-US" sz="1400"/>
              <a:t>writes</a:t>
            </a:r>
          </a:p>
        </p:txBody>
      </p:sp>
      <p:sp>
        <p:nvSpPr>
          <p:cNvPr id="8219" name="Text Box 27"/>
          <p:cNvSpPr txBox="1">
            <a:spLocks noChangeArrowheads="1"/>
          </p:cNvSpPr>
          <p:nvPr/>
        </p:nvSpPr>
        <p:spPr bwMode="auto">
          <a:xfrm>
            <a:off x="741363" y="3163888"/>
            <a:ext cx="681597" cy="286232"/>
          </a:xfrm>
          <a:prstGeom prst="rect">
            <a:avLst/>
          </a:prstGeom>
          <a:noFill/>
          <a:ln w="3175" algn="ctr">
            <a:noFill/>
            <a:miter lim="800000"/>
            <a:headEnd/>
            <a:tailEnd/>
          </a:ln>
        </p:spPr>
        <p:txBody>
          <a:bodyPr wrap="none">
            <a:spAutoFit/>
          </a:bodyPr>
          <a:lstStyle/>
          <a:p>
            <a:pPr>
              <a:spcBef>
                <a:spcPct val="50000"/>
              </a:spcBef>
              <a:buNone/>
            </a:pPr>
            <a:r>
              <a:rPr lang="en-US" sz="1400"/>
              <a:t>reads</a:t>
            </a:r>
          </a:p>
        </p:txBody>
      </p:sp>
      <p:sp>
        <p:nvSpPr>
          <p:cNvPr id="8220" name="Text Box 28"/>
          <p:cNvSpPr txBox="1">
            <a:spLocks noChangeArrowheads="1"/>
          </p:cNvSpPr>
          <p:nvPr/>
        </p:nvSpPr>
        <p:spPr bwMode="auto">
          <a:xfrm>
            <a:off x="3978275" y="3163888"/>
            <a:ext cx="729687" cy="286232"/>
          </a:xfrm>
          <a:prstGeom prst="rect">
            <a:avLst/>
          </a:prstGeom>
          <a:noFill/>
          <a:ln w="3175" algn="ctr">
            <a:noFill/>
            <a:miter lim="800000"/>
            <a:headEnd/>
            <a:tailEnd/>
          </a:ln>
        </p:spPr>
        <p:txBody>
          <a:bodyPr wrap="none">
            <a:spAutoFit/>
          </a:bodyPr>
          <a:lstStyle/>
          <a:p>
            <a:pPr>
              <a:spcBef>
                <a:spcPct val="50000"/>
              </a:spcBef>
              <a:buNone/>
            </a:pPr>
            <a:r>
              <a:rPr lang="en-US" sz="1400"/>
              <a:t>writes</a:t>
            </a:r>
          </a:p>
        </p:txBody>
      </p:sp>
      <p:sp>
        <p:nvSpPr>
          <p:cNvPr id="8221" name="Text Box 29"/>
          <p:cNvSpPr txBox="1">
            <a:spLocks noChangeArrowheads="1"/>
          </p:cNvSpPr>
          <p:nvPr/>
        </p:nvSpPr>
        <p:spPr bwMode="auto">
          <a:xfrm>
            <a:off x="4589463" y="3163888"/>
            <a:ext cx="681597" cy="286232"/>
          </a:xfrm>
          <a:prstGeom prst="rect">
            <a:avLst/>
          </a:prstGeom>
          <a:noFill/>
          <a:ln w="3175" algn="ctr">
            <a:noFill/>
            <a:miter lim="800000"/>
            <a:headEnd/>
            <a:tailEnd/>
          </a:ln>
        </p:spPr>
        <p:txBody>
          <a:bodyPr wrap="none">
            <a:spAutoFit/>
          </a:bodyPr>
          <a:lstStyle/>
          <a:p>
            <a:pPr>
              <a:spcBef>
                <a:spcPct val="50000"/>
              </a:spcBef>
              <a:buNone/>
            </a:pPr>
            <a:r>
              <a:rPr lang="en-US" sz="1400"/>
              <a:t>reads</a:t>
            </a:r>
          </a:p>
        </p:txBody>
      </p:sp>
      <p:sp>
        <p:nvSpPr>
          <p:cNvPr id="8222" name="Text Box 30"/>
          <p:cNvSpPr txBox="1">
            <a:spLocks noChangeArrowheads="1"/>
          </p:cNvSpPr>
          <p:nvPr/>
        </p:nvSpPr>
        <p:spPr bwMode="auto">
          <a:xfrm>
            <a:off x="7593013" y="3163888"/>
            <a:ext cx="729687" cy="286232"/>
          </a:xfrm>
          <a:prstGeom prst="rect">
            <a:avLst/>
          </a:prstGeom>
          <a:noFill/>
          <a:ln w="3175" algn="ctr">
            <a:noFill/>
            <a:miter lim="800000"/>
            <a:headEnd/>
            <a:tailEnd/>
          </a:ln>
        </p:spPr>
        <p:txBody>
          <a:bodyPr wrap="none">
            <a:spAutoFit/>
          </a:bodyPr>
          <a:lstStyle/>
          <a:p>
            <a:pPr>
              <a:spcBef>
                <a:spcPct val="50000"/>
              </a:spcBef>
              <a:buNone/>
            </a:pPr>
            <a:r>
              <a:rPr lang="en-US" sz="1400"/>
              <a:t>writes</a:t>
            </a:r>
          </a:p>
        </p:txBody>
      </p:sp>
      <p:sp>
        <p:nvSpPr>
          <p:cNvPr id="8223" name="Line 31"/>
          <p:cNvSpPr>
            <a:spLocks noChangeShapeType="1"/>
          </p:cNvSpPr>
          <p:nvPr/>
        </p:nvSpPr>
        <p:spPr bwMode="auto">
          <a:xfrm>
            <a:off x="1019175" y="2520950"/>
            <a:ext cx="0" cy="655638"/>
          </a:xfrm>
          <a:prstGeom prst="line">
            <a:avLst/>
          </a:prstGeom>
          <a:noFill/>
          <a:ln w="3175">
            <a:solidFill>
              <a:srgbClr val="000000"/>
            </a:solidFill>
            <a:round/>
            <a:headEnd/>
            <a:tailEnd type="triangle" w="med" len="med"/>
          </a:ln>
        </p:spPr>
        <p:txBody>
          <a:bodyPr/>
          <a:lstStyle/>
          <a:p>
            <a:pPr>
              <a:buNone/>
            </a:pPr>
            <a:endParaRPr lang="en-US"/>
          </a:p>
        </p:txBody>
      </p:sp>
      <p:sp>
        <p:nvSpPr>
          <p:cNvPr id="8224" name="Line 32"/>
          <p:cNvSpPr>
            <a:spLocks noChangeShapeType="1"/>
          </p:cNvSpPr>
          <p:nvPr/>
        </p:nvSpPr>
        <p:spPr bwMode="auto">
          <a:xfrm>
            <a:off x="4460875" y="2517775"/>
            <a:ext cx="0" cy="655638"/>
          </a:xfrm>
          <a:prstGeom prst="line">
            <a:avLst/>
          </a:prstGeom>
          <a:noFill/>
          <a:ln w="3175">
            <a:solidFill>
              <a:srgbClr val="000000"/>
            </a:solidFill>
            <a:round/>
            <a:headEnd/>
            <a:tailEnd type="triangle" w="med" len="med"/>
          </a:ln>
        </p:spPr>
        <p:txBody>
          <a:bodyPr/>
          <a:lstStyle/>
          <a:p>
            <a:pPr>
              <a:buNone/>
            </a:pPr>
            <a:endParaRPr lang="en-US"/>
          </a:p>
        </p:txBody>
      </p:sp>
      <p:sp>
        <p:nvSpPr>
          <p:cNvPr id="8225" name="Line 33"/>
          <p:cNvSpPr>
            <a:spLocks noChangeShapeType="1"/>
          </p:cNvSpPr>
          <p:nvPr/>
        </p:nvSpPr>
        <p:spPr bwMode="auto">
          <a:xfrm>
            <a:off x="4779963" y="2514600"/>
            <a:ext cx="0" cy="655638"/>
          </a:xfrm>
          <a:prstGeom prst="line">
            <a:avLst/>
          </a:prstGeom>
          <a:noFill/>
          <a:ln w="3175">
            <a:solidFill>
              <a:srgbClr val="000000"/>
            </a:solidFill>
            <a:round/>
            <a:headEnd/>
            <a:tailEnd type="triangle" w="med" len="med"/>
          </a:ln>
        </p:spPr>
        <p:txBody>
          <a:bodyPr/>
          <a:lstStyle/>
          <a:p>
            <a:pPr>
              <a:buNone/>
            </a:pPr>
            <a:endParaRPr lang="en-US"/>
          </a:p>
        </p:txBody>
      </p:sp>
      <p:sp>
        <p:nvSpPr>
          <p:cNvPr id="8226" name="Line 34"/>
          <p:cNvSpPr>
            <a:spLocks noChangeShapeType="1"/>
          </p:cNvSpPr>
          <p:nvPr/>
        </p:nvSpPr>
        <p:spPr bwMode="auto">
          <a:xfrm>
            <a:off x="8043863" y="2511425"/>
            <a:ext cx="0" cy="655638"/>
          </a:xfrm>
          <a:prstGeom prst="line">
            <a:avLst/>
          </a:prstGeom>
          <a:noFill/>
          <a:ln w="3175">
            <a:solidFill>
              <a:srgbClr val="000000"/>
            </a:solidFill>
            <a:round/>
            <a:headEnd/>
            <a:tailEnd type="triangle" w="med" len="med"/>
          </a:ln>
        </p:spPr>
        <p:txBody>
          <a:bodyPr/>
          <a:lstStyle/>
          <a:p>
            <a:pPr>
              <a:buNone/>
            </a:pPr>
            <a:endParaRPr lang="en-US"/>
          </a:p>
        </p:txBody>
      </p:sp>
      <p:sp>
        <p:nvSpPr>
          <p:cNvPr id="8227" name="Line 35"/>
          <p:cNvSpPr>
            <a:spLocks noChangeShapeType="1"/>
          </p:cNvSpPr>
          <p:nvPr/>
        </p:nvSpPr>
        <p:spPr bwMode="auto">
          <a:xfrm flipH="1">
            <a:off x="1781091" y="2506662"/>
            <a:ext cx="1131971" cy="673859"/>
          </a:xfrm>
          <a:prstGeom prst="line">
            <a:avLst/>
          </a:prstGeom>
          <a:noFill/>
          <a:ln w="3175">
            <a:solidFill>
              <a:srgbClr val="000000"/>
            </a:solidFill>
            <a:round/>
            <a:headEnd/>
            <a:tailEnd type="triangle" w="med" len="med"/>
          </a:ln>
        </p:spPr>
        <p:txBody>
          <a:bodyPr/>
          <a:lstStyle/>
          <a:p>
            <a:pPr>
              <a:buNone/>
            </a:pPr>
            <a:endParaRPr lang="en-US"/>
          </a:p>
        </p:txBody>
      </p:sp>
      <p:sp>
        <p:nvSpPr>
          <p:cNvPr id="8228" name="Line 36"/>
          <p:cNvSpPr>
            <a:spLocks noChangeShapeType="1"/>
          </p:cNvSpPr>
          <p:nvPr/>
        </p:nvSpPr>
        <p:spPr bwMode="auto">
          <a:xfrm flipH="1">
            <a:off x="5637474" y="2514600"/>
            <a:ext cx="377563" cy="665922"/>
          </a:xfrm>
          <a:prstGeom prst="line">
            <a:avLst/>
          </a:prstGeom>
          <a:noFill/>
          <a:ln w="3175">
            <a:solidFill>
              <a:srgbClr val="000000"/>
            </a:solidFill>
            <a:round/>
            <a:headEnd/>
            <a:tailEnd type="triangle" w="med" len="med"/>
          </a:ln>
        </p:spPr>
        <p:txBody>
          <a:bodyPr/>
          <a:lstStyle/>
          <a:p>
            <a:pPr>
              <a:buNone/>
            </a:pPr>
            <a:endParaRPr lang="en-US"/>
          </a:p>
        </p:txBody>
      </p:sp>
      <p:sp>
        <p:nvSpPr>
          <p:cNvPr id="8229" name="Line 37"/>
          <p:cNvSpPr>
            <a:spLocks noChangeShapeType="1"/>
          </p:cNvSpPr>
          <p:nvPr/>
        </p:nvSpPr>
        <p:spPr bwMode="auto">
          <a:xfrm flipH="1">
            <a:off x="5151438" y="2487613"/>
            <a:ext cx="2074862" cy="666750"/>
          </a:xfrm>
          <a:prstGeom prst="line">
            <a:avLst/>
          </a:prstGeom>
          <a:noFill/>
          <a:ln w="3175">
            <a:solidFill>
              <a:srgbClr val="000000"/>
            </a:solidFill>
            <a:round/>
            <a:headEnd/>
            <a:tailEnd type="triangle" w="med" len="med"/>
          </a:ln>
        </p:spPr>
        <p:txBody>
          <a:bodyPr/>
          <a:lstStyle/>
          <a:p>
            <a:pPr>
              <a:buNone/>
            </a:pPr>
            <a:endParaRPr lang="en-US"/>
          </a:p>
        </p:txBody>
      </p:sp>
      <p:sp>
        <p:nvSpPr>
          <p:cNvPr id="8230" name="Line 38"/>
          <p:cNvSpPr>
            <a:spLocks noChangeShapeType="1"/>
          </p:cNvSpPr>
          <p:nvPr/>
        </p:nvSpPr>
        <p:spPr bwMode="auto">
          <a:xfrm>
            <a:off x="2543175" y="2503488"/>
            <a:ext cx="1758950" cy="655637"/>
          </a:xfrm>
          <a:prstGeom prst="line">
            <a:avLst/>
          </a:prstGeom>
          <a:noFill/>
          <a:ln w="3175">
            <a:solidFill>
              <a:srgbClr val="000000"/>
            </a:solidFill>
            <a:round/>
            <a:headEnd/>
            <a:tailEnd type="triangle" w="med" len="med"/>
          </a:ln>
        </p:spPr>
        <p:txBody>
          <a:bodyPr/>
          <a:lstStyle/>
          <a:p>
            <a:pPr>
              <a:buNone/>
            </a:pPr>
            <a:endParaRPr lang="en-US"/>
          </a:p>
        </p:txBody>
      </p:sp>
      <p:sp>
        <p:nvSpPr>
          <p:cNvPr id="8231" name="Line 39"/>
          <p:cNvSpPr>
            <a:spLocks noChangeShapeType="1"/>
          </p:cNvSpPr>
          <p:nvPr/>
        </p:nvSpPr>
        <p:spPr bwMode="auto">
          <a:xfrm>
            <a:off x="5821363" y="2500313"/>
            <a:ext cx="1816100" cy="679450"/>
          </a:xfrm>
          <a:prstGeom prst="line">
            <a:avLst/>
          </a:prstGeom>
          <a:noFill/>
          <a:ln w="3175">
            <a:solidFill>
              <a:srgbClr val="000000"/>
            </a:solidFill>
            <a:round/>
            <a:headEnd/>
            <a:tailEnd type="triangle" w="med" len="med"/>
          </a:ln>
        </p:spPr>
        <p:txBody>
          <a:bodyPr/>
          <a:lstStyle/>
          <a:p>
            <a:pPr>
              <a:buNone/>
            </a:pPr>
            <a:endParaRPr lang="en-US"/>
          </a:p>
        </p:txBody>
      </p:sp>
      <p:sp>
        <p:nvSpPr>
          <p:cNvPr id="8232" name="Line 40"/>
          <p:cNvSpPr>
            <a:spLocks noChangeShapeType="1"/>
          </p:cNvSpPr>
          <p:nvPr/>
        </p:nvSpPr>
        <p:spPr bwMode="auto">
          <a:xfrm>
            <a:off x="6907213" y="2486025"/>
            <a:ext cx="947737" cy="692150"/>
          </a:xfrm>
          <a:prstGeom prst="line">
            <a:avLst/>
          </a:prstGeom>
          <a:noFill/>
          <a:ln w="3175">
            <a:solidFill>
              <a:srgbClr val="000000"/>
            </a:solidFill>
            <a:round/>
            <a:headEnd/>
            <a:tailEnd type="triangle" w="med" len="med"/>
          </a:ln>
        </p:spPr>
        <p:txBody>
          <a:bodyPr/>
          <a:lstStyle/>
          <a:p>
            <a:pPr>
              <a:buNone/>
            </a:pPr>
            <a:endParaRPr lang="en-US"/>
          </a:p>
        </p:txBody>
      </p:sp>
      <p:sp>
        <p:nvSpPr>
          <p:cNvPr id="8233" name="Line 41"/>
          <p:cNvSpPr>
            <a:spLocks noChangeShapeType="1"/>
          </p:cNvSpPr>
          <p:nvPr/>
        </p:nvSpPr>
        <p:spPr bwMode="auto">
          <a:xfrm>
            <a:off x="800100" y="2259013"/>
            <a:ext cx="1884363" cy="0"/>
          </a:xfrm>
          <a:prstGeom prst="line">
            <a:avLst/>
          </a:prstGeom>
          <a:noFill/>
          <a:ln w="3175">
            <a:solidFill>
              <a:srgbClr val="F23838"/>
            </a:solidFill>
            <a:round/>
            <a:headEnd/>
            <a:tailEnd type="triangle" w="med" len="med"/>
          </a:ln>
        </p:spPr>
        <p:txBody>
          <a:bodyPr/>
          <a:lstStyle/>
          <a:p>
            <a:pPr>
              <a:buNone/>
            </a:pPr>
            <a:endParaRPr lang="en-US"/>
          </a:p>
        </p:txBody>
      </p:sp>
      <p:sp>
        <p:nvSpPr>
          <p:cNvPr id="8234" name="Line 42"/>
          <p:cNvSpPr>
            <a:spLocks noChangeShapeType="1"/>
          </p:cNvSpPr>
          <p:nvPr/>
        </p:nvSpPr>
        <p:spPr bwMode="auto">
          <a:xfrm>
            <a:off x="2730500" y="2255838"/>
            <a:ext cx="1884363" cy="0"/>
          </a:xfrm>
          <a:prstGeom prst="line">
            <a:avLst/>
          </a:prstGeom>
          <a:noFill/>
          <a:ln w="3175">
            <a:solidFill>
              <a:srgbClr val="01FF01"/>
            </a:solidFill>
            <a:round/>
            <a:headEnd/>
            <a:tailEnd type="triangle" w="med" len="med"/>
          </a:ln>
        </p:spPr>
        <p:txBody>
          <a:bodyPr/>
          <a:lstStyle/>
          <a:p>
            <a:pPr>
              <a:buNone/>
            </a:pPr>
            <a:endParaRPr lang="en-US"/>
          </a:p>
        </p:txBody>
      </p:sp>
      <p:sp>
        <p:nvSpPr>
          <p:cNvPr id="8235" name="Line 43"/>
          <p:cNvSpPr>
            <a:spLocks noChangeShapeType="1"/>
          </p:cNvSpPr>
          <p:nvPr/>
        </p:nvSpPr>
        <p:spPr bwMode="auto">
          <a:xfrm>
            <a:off x="4660900" y="2252663"/>
            <a:ext cx="1250950" cy="0"/>
          </a:xfrm>
          <a:prstGeom prst="line">
            <a:avLst/>
          </a:prstGeom>
          <a:noFill/>
          <a:ln w="3175">
            <a:solidFill>
              <a:srgbClr val="0000FF"/>
            </a:solidFill>
            <a:round/>
            <a:headEnd/>
            <a:tailEnd type="triangle" w="med" len="med"/>
          </a:ln>
        </p:spPr>
        <p:txBody>
          <a:bodyPr/>
          <a:lstStyle/>
          <a:p>
            <a:pPr>
              <a:buNone/>
            </a:pPr>
            <a:endParaRPr lang="en-US"/>
          </a:p>
        </p:txBody>
      </p:sp>
      <p:sp>
        <p:nvSpPr>
          <p:cNvPr id="8236" name="Line 44"/>
          <p:cNvSpPr>
            <a:spLocks noChangeShapeType="1"/>
          </p:cNvSpPr>
          <p:nvPr/>
        </p:nvSpPr>
        <p:spPr bwMode="auto">
          <a:xfrm>
            <a:off x="5946775" y="2260600"/>
            <a:ext cx="1111250" cy="0"/>
          </a:xfrm>
          <a:prstGeom prst="line">
            <a:avLst/>
          </a:prstGeom>
          <a:noFill/>
          <a:ln w="3175">
            <a:solidFill>
              <a:srgbClr val="FFCC00"/>
            </a:solidFill>
            <a:round/>
            <a:headEnd/>
            <a:tailEnd type="triangle" w="med" len="med"/>
          </a:ln>
        </p:spPr>
        <p:txBody>
          <a:bodyPr/>
          <a:lstStyle/>
          <a:p>
            <a:pPr>
              <a:buNone/>
            </a:pPr>
            <a:endParaRPr lang="en-US"/>
          </a:p>
        </p:txBody>
      </p:sp>
      <p:sp>
        <p:nvSpPr>
          <p:cNvPr id="8237" name="Line 45"/>
          <p:cNvSpPr>
            <a:spLocks noChangeShapeType="1"/>
          </p:cNvSpPr>
          <p:nvPr/>
        </p:nvSpPr>
        <p:spPr bwMode="auto">
          <a:xfrm>
            <a:off x="7110413" y="2257425"/>
            <a:ext cx="1111250" cy="0"/>
          </a:xfrm>
          <a:prstGeom prst="line">
            <a:avLst/>
          </a:prstGeom>
          <a:noFill/>
          <a:ln w="3175">
            <a:solidFill>
              <a:schemeClr val="tx2"/>
            </a:solidFill>
            <a:round/>
            <a:headEnd/>
            <a:tailEnd type="triangle" w="med" len="med"/>
          </a:ln>
        </p:spPr>
        <p:txBody>
          <a:bodyPr/>
          <a:lstStyle/>
          <a:p>
            <a:pPr>
              <a:buNone/>
            </a:pPr>
            <a:endParaRPr lang="en-US"/>
          </a:p>
        </p:txBody>
      </p:sp>
      <p:sp>
        <p:nvSpPr>
          <p:cNvPr id="8238" name="Line 46"/>
          <p:cNvSpPr>
            <a:spLocks noChangeShapeType="1"/>
          </p:cNvSpPr>
          <p:nvPr/>
        </p:nvSpPr>
        <p:spPr bwMode="auto">
          <a:xfrm>
            <a:off x="4645025" y="3432175"/>
            <a:ext cx="3584575" cy="0"/>
          </a:xfrm>
          <a:prstGeom prst="line">
            <a:avLst/>
          </a:prstGeom>
          <a:noFill/>
          <a:ln w="3175">
            <a:solidFill>
              <a:srgbClr val="0000FF"/>
            </a:solidFill>
            <a:round/>
            <a:headEnd/>
            <a:tailEnd type="triangle" w="med" len="med"/>
          </a:ln>
        </p:spPr>
        <p:txBody>
          <a:bodyPr/>
          <a:lstStyle/>
          <a:p>
            <a:pPr>
              <a:buNone/>
            </a:pPr>
            <a:endParaRPr lang="en-US"/>
          </a:p>
        </p:txBody>
      </p:sp>
      <p:sp>
        <p:nvSpPr>
          <p:cNvPr id="8239" name="Line 47"/>
          <p:cNvSpPr>
            <a:spLocks noChangeShapeType="1"/>
          </p:cNvSpPr>
          <p:nvPr/>
        </p:nvSpPr>
        <p:spPr bwMode="auto">
          <a:xfrm>
            <a:off x="4646613" y="3517900"/>
            <a:ext cx="3584575" cy="0"/>
          </a:xfrm>
          <a:prstGeom prst="line">
            <a:avLst/>
          </a:prstGeom>
          <a:noFill/>
          <a:ln w="3175">
            <a:solidFill>
              <a:srgbClr val="FFCC00"/>
            </a:solidFill>
            <a:round/>
            <a:headEnd/>
            <a:tailEnd type="triangle" w="med" len="med"/>
          </a:ln>
        </p:spPr>
        <p:txBody>
          <a:bodyPr/>
          <a:lstStyle/>
          <a:p>
            <a:pPr>
              <a:buNone/>
            </a:pPr>
            <a:endParaRPr lang="en-US"/>
          </a:p>
        </p:txBody>
      </p:sp>
      <p:sp>
        <p:nvSpPr>
          <p:cNvPr id="8240" name="Line 48"/>
          <p:cNvSpPr>
            <a:spLocks noChangeShapeType="1"/>
          </p:cNvSpPr>
          <p:nvPr/>
        </p:nvSpPr>
        <p:spPr bwMode="auto">
          <a:xfrm>
            <a:off x="4637088" y="3614738"/>
            <a:ext cx="3584575" cy="0"/>
          </a:xfrm>
          <a:prstGeom prst="line">
            <a:avLst/>
          </a:prstGeom>
          <a:noFill/>
          <a:ln w="3175">
            <a:solidFill>
              <a:schemeClr val="tx2"/>
            </a:solidFill>
            <a:round/>
            <a:headEnd/>
            <a:tailEnd type="triangle" w="med" len="med"/>
          </a:ln>
        </p:spPr>
        <p:txBody>
          <a:bodyPr/>
          <a:lstStyle/>
          <a:p>
            <a:pPr>
              <a:buNone/>
            </a:pPr>
            <a:endParaRPr lang="en-US"/>
          </a:p>
        </p:txBody>
      </p:sp>
      <p:sp>
        <p:nvSpPr>
          <p:cNvPr id="8241" name="Line 49"/>
          <p:cNvSpPr>
            <a:spLocks noChangeShapeType="1"/>
          </p:cNvSpPr>
          <p:nvPr/>
        </p:nvSpPr>
        <p:spPr bwMode="auto">
          <a:xfrm>
            <a:off x="812800" y="3430588"/>
            <a:ext cx="3783013" cy="0"/>
          </a:xfrm>
          <a:prstGeom prst="line">
            <a:avLst/>
          </a:prstGeom>
          <a:noFill/>
          <a:ln w="3175">
            <a:solidFill>
              <a:srgbClr val="F23838"/>
            </a:solidFill>
            <a:round/>
            <a:headEnd/>
            <a:tailEnd type="triangle" w="med" len="med"/>
          </a:ln>
        </p:spPr>
        <p:txBody>
          <a:bodyPr/>
          <a:lstStyle/>
          <a:p>
            <a:pPr>
              <a:buNone/>
            </a:pPr>
            <a:endParaRPr lang="en-US"/>
          </a:p>
        </p:txBody>
      </p:sp>
      <p:sp>
        <p:nvSpPr>
          <p:cNvPr id="8242" name="Line 50"/>
          <p:cNvSpPr>
            <a:spLocks noChangeShapeType="1"/>
          </p:cNvSpPr>
          <p:nvPr/>
        </p:nvSpPr>
        <p:spPr bwMode="auto">
          <a:xfrm>
            <a:off x="812800" y="3521075"/>
            <a:ext cx="3783013" cy="0"/>
          </a:xfrm>
          <a:prstGeom prst="line">
            <a:avLst/>
          </a:prstGeom>
          <a:noFill/>
          <a:ln w="3175">
            <a:solidFill>
              <a:srgbClr val="01FF01"/>
            </a:solidFill>
            <a:round/>
            <a:headEnd/>
            <a:tailEnd type="triangle" w="med" len="med"/>
          </a:ln>
        </p:spPr>
        <p:txBody>
          <a:bodyPr/>
          <a:lstStyle/>
          <a:p>
            <a:pPr>
              <a:buNone/>
            </a:pPr>
            <a:endParaRPr lang="en-US"/>
          </a:p>
        </p:txBody>
      </p:sp>
      <p:sp>
        <p:nvSpPr>
          <p:cNvPr id="4" name="Footer Placeholder 3">
            <a:extLst>
              <a:ext uri="{FF2B5EF4-FFF2-40B4-BE49-F238E27FC236}">
                <a16:creationId xmlns:a16="http://schemas.microsoft.com/office/drawing/2014/main" id="{8289E632-1549-AEEF-711F-E30F88F35431}"/>
              </a:ext>
            </a:extLst>
          </p:cNvPr>
          <p:cNvSpPr>
            <a:spLocks noGrp="1"/>
          </p:cNvSpPr>
          <p:nvPr>
            <p:ph type="ftr" sz="quarter" idx="12"/>
          </p:nvPr>
        </p:nvSpPr>
        <p:spPr/>
        <p:txBody>
          <a:bodyPr/>
          <a:lstStyle/>
          <a:p>
            <a:pPr>
              <a:defRPr/>
            </a:pPr>
            <a:r>
              <a:rPr lang="en-US"/>
              <a:t>6.1920</a:t>
            </a:r>
            <a:endParaRPr lang="en-US" dirty="0"/>
          </a:p>
        </p:txBody>
      </p:sp>
      <p:sp>
        <p:nvSpPr>
          <p:cNvPr id="2" name="Date Placeholder 1">
            <a:extLst>
              <a:ext uri="{FF2B5EF4-FFF2-40B4-BE49-F238E27FC236}">
                <a16:creationId xmlns:a16="http://schemas.microsoft.com/office/drawing/2014/main" id="{B7D5CC57-0C8D-4FA8-C852-92F629F86EFF}"/>
              </a:ext>
            </a:extLst>
          </p:cNvPr>
          <p:cNvSpPr>
            <a:spLocks noGrp="1"/>
          </p:cNvSpPr>
          <p:nvPr>
            <p:ph type="dt" sz="half" idx="10"/>
          </p:nvPr>
        </p:nvSpPr>
        <p:spPr/>
        <p:txBody>
          <a:bodyPr/>
          <a:lstStyle/>
          <a:p>
            <a:pPr>
              <a:defRPr/>
            </a:pPr>
            <a:r>
              <a:rPr lang="en-US"/>
              <a:t>February 13, 2024</a:t>
            </a:r>
            <a:endParaRPr lang="en-US" dirty="0"/>
          </a:p>
        </p:txBody>
      </p:sp>
      <p:sp>
        <p:nvSpPr>
          <p:cNvPr id="7" name="Slide Number Placeholder 6">
            <a:extLst>
              <a:ext uri="{FF2B5EF4-FFF2-40B4-BE49-F238E27FC236}">
                <a16:creationId xmlns:a16="http://schemas.microsoft.com/office/drawing/2014/main" id="{D54B1487-67BB-16ED-CD4A-19ABBC8D0EB9}"/>
              </a:ext>
            </a:extLst>
          </p:cNvPr>
          <p:cNvSpPr>
            <a:spLocks noGrp="1"/>
          </p:cNvSpPr>
          <p:nvPr>
            <p:ph type="sldNum" sz="quarter" idx="11"/>
          </p:nvPr>
        </p:nvSpPr>
        <p:spPr/>
        <p:txBody>
          <a:bodyPr/>
          <a:lstStyle/>
          <a:p>
            <a:pPr>
              <a:defRPr/>
            </a:pPr>
            <a:r>
              <a:rPr lang="en-US"/>
              <a:t>L03-</a:t>
            </a:r>
            <a:fld id="{4F9502F6-954B-46E9-AC05-33DEDF4CA0BF}" type="slidenum">
              <a:rPr lang="en-US" smtClean="0"/>
              <a:pPr>
                <a:defRPr/>
              </a:pPr>
              <a:t>34</a:t>
            </a:fld>
            <a:endParaRPr lang="en-US" dirty="0"/>
          </a:p>
        </p:txBody>
      </p:sp>
    </p:spTree>
    <p:extLst>
      <p:ext uri="{BB962C8B-B14F-4D97-AF65-F5344CB8AC3E}">
        <p14:creationId xmlns:p14="http://schemas.microsoft.com/office/powerpoint/2010/main" val="31342898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z="3600"/>
              <a:t>Correctness</a:t>
            </a:r>
          </a:p>
        </p:txBody>
      </p:sp>
      <p:sp>
        <p:nvSpPr>
          <p:cNvPr id="9219" name="Content Placeholder 88" descr="Rectangle: Click to edit Master text styles&#10;Second level&#10;Third level&#10;Fourth level&#10;Fifth level"/>
          <p:cNvSpPr>
            <a:spLocks noGrp="1"/>
          </p:cNvSpPr>
          <p:nvPr>
            <p:ph idx="1"/>
          </p:nvPr>
        </p:nvSpPr>
        <p:spPr>
          <a:xfrm>
            <a:off x="827088" y="4125913"/>
            <a:ext cx="7772400" cy="1978025"/>
          </a:xfrm>
        </p:spPr>
        <p:txBody>
          <a:bodyPr/>
          <a:lstStyle/>
          <a:p>
            <a:r>
              <a:rPr lang="en-US" sz="2400" dirty="0"/>
              <a:t>The compiler will schedule rules concurrently only if the net state change is equivalent to a sequential rule execution</a:t>
            </a:r>
          </a:p>
        </p:txBody>
      </p:sp>
      <p:sp>
        <p:nvSpPr>
          <p:cNvPr id="9220" name="Text Box 3"/>
          <p:cNvSpPr txBox="1">
            <a:spLocks noChangeArrowheads="1"/>
          </p:cNvSpPr>
          <p:nvPr/>
        </p:nvSpPr>
        <p:spPr bwMode="auto">
          <a:xfrm>
            <a:off x="752475" y="1990725"/>
            <a:ext cx="1020023" cy="424732"/>
          </a:xfrm>
          <a:prstGeom prst="rect">
            <a:avLst/>
          </a:prstGeom>
          <a:noFill/>
          <a:ln w="3175" algn="ctr">
            <a:noFill/>
            <a:miter lim="800000"/>
            <a:headEnd/>
            <a:tailEnd/>
          </a:ln>
        </p:spPr>
        <p:txBody>
          <a:bodyPr wrap="none">
            <a:spAutoFit/>
          </a:bodyPr>
          <a:lstStyle/>
          <a:p>
            <a:pPr>
              <a:spcBef>
                <a:spcPct val="50000"/>
              </a:spcBef>
              <a:buNone/>
            </a:pPr>
            <a:r>
              <a:rPr lang="en-US" sz="2400"/>
              <a:t>Rules</a:t>
            </a:r>
          </a:p>
        </p:txBody>
      </p:sp>
      <p:sp>
        <p:nvSpPr>
          <p:cNvPr id="9221" name="Text Box 4"/>
          <p:cNvSpPr txBox="1">
            <a:spLocks noChangeArrowheads="1"/>
          </p:cNvSpPr>
          <p:nvPr/>
        </p:nvSpPr>
        <p:spPr bwMode="auto">
          <a:xfrm>
            <a:off x="752475" y="2968625"/>
            <a:ext cx="720069" cy="424732"/>
          </a:xfrm>
          <a:prstGeom prst="rect">
            <a:avLst/>
          </a:prstGeom>
          <a:noFill/>
          <a:ln w="3175" algn="ctr">
            <a:noFill/>
            <a:miter lim="800000"/>
            <a:headEnd/>
            <a:tailEnd/>
          </a:ln>
        </p:spPr>
        <p:txBody>
          <a:bodyPr wrap="none">
            <a:spAutoFit/>
          </a:bodyPr>
          <a:lstStyle/>
          <a:p>
            <a:pPr>
              <a:spcBef>
                <a:spcPct val="50000"/>
              </a:spcBef>
              <a:buNone/>
            </a:pPr>
            <a:r>
              <a:rPr lang="en-US" sz="2400"/>
              <a:t>HW</a:t>
            </a:r>
          </a:p>
        </p:txBody>
      </p:sp>
      <p:sp>
        <p:nvSpPr>
          <p:cNvPr id="9222" name="Text Box 5"/>
          <p:cNvSpPr txBox="1">
            <a:spLocks noChangeArrowheads="1"/>
          </p:cNvSpPr>
          <p:nvPr/>
        </p:nvSpPr>
        <p:spPr bwMode="auto">
          <a:xfrm>
            <a:off x="3546475" y="1943100"/>
            <a:ext cx="383438" cy="313932"/>
          </a:xfrm>
          <a:prstGeom prst="rect">
            <a:avLst/>
          </a:prstGeom>
          <a:noFill/>
          <a:ln w="3175" algn="ctr">
            <a:noFill/>
            <a:miter lim="800000"/>
            <a:headEnd/>
            <a:tailEnd/>
          </a:ln>
        </p:spPr>
        <p:txBody>
          <a:bodyPr wrap="none">
            <a:spAutoFit/>
          </a:bodyPr>
          <a:lstStyle/>
          <a:p>
            <a:pPr>
              <a:spcBef>
                <a:spcPct val="50000"/>
              </a:spcBef>
              <a:buNone/>
            </a:pPr>
            <a:r>
              <a:rPr lang="en-US" sz="1600"/>
              <a:t>Ri</a:t>
            </a:r>
          </a:p>
        </p:txBody>
      </p:sp>
      <p:sp>
        <p:nvSpPr>
          <p:cNvPr id="9223" name="Text Box 6"/>
          <p:cNvSpPr txBox="1">
            <a:spLocks noChangeArrowheads="1"/>
          </p:cNvSpPr>
          <p:nvPr/>
        </p:nvSpPr>
        <p:spPr bwMode="auto">
          <a:xfrm>
            <a:off x="3956050" y="1943100"/>
            <a:ext cx="397866" cy="313932"/>
          </a:xfrm>
          <a:prstGeom prst="rect">
            <a:avLst/>
          </a:prstGeom>
          <a:noFill/>
          <a:ln w="3175" algn="ctr">
            <a:noFill/>
            <a:miter lim="800000"/>
            <a:headEnd/>
            <a:tailEnd/>
          </a:ln>
        </p:spPr>
        <p:txBody>
          <a:bodyPr wrap="none">
            <a:spAutoFit/>
          </a:bodyPr>
          <a:lstStyle/>
          <a:p>
            <a:pPr>
              <a:spcBef>
                <a:spcPct val="50000"/>
              </a:spcBef>
              <a:buNone/>
            </a:pPr>
            <a:r>
              <a:rPr lang="en-US" sz="1600"/>
              <a:t>Rj</a:t>
            </a:r>
          </a:p>
        </p:txBody>
      </p:sp>
      <p:sp>
        <p:nvSpPr>
          <p:cNvPr id="9224" name="Text Box 7"/>
          <p:cNvSpPr txBox="1">
            <a:spLocks noChangeArrowheads="1"/>
          </p:cNvSpPr>
          <p:nvPr/>
        </p:nvSpPr>
        <p:spPr bwMode="auto">
          <a:xfrm>
            <a:off x="4646613" y="1943100"/>
            <a:ext cx="449162" cy="313932"/>
          </a:xfrm>
          <a:prstGeom prst="rect">
            <a:avLst/>
          </a:prstGeom>
          <a:noFill/>
          <a:ln w="3175" algn="ctr">
            <a:noFill/>
            <a:miter lim="800000"/>
            <a:headEnd/>
            <a:tailEnd/>
          </a:ln>
        </p:spPr>
        <p:txBody>
          <a:bodyPr wrap="none">
            <a:spAutoFit/>
          </a:bodyPr>
          <a:lstStyle/>
          <a:p>
            <a:pPr>
              <a:spcBef>
                <a:spcPct val="50000"/>
              </a:spcBef>
              <a:buNone/>
            </a:pPr>
            <a:r>
              <a:rPr lang="en-US" sz="1600"/>
              <a:t>Rk</a:t>
            </a:r>
          </a:p>
        </p:txBody>
      </p:sp>
      <p:grpSp>
        <p:nvGrpSpPr>
          <p:cNvPr id="9225" name="Group 8"/>
          <p:cNvGrpSpPr>
            <a:grpSpLocks/>
          </p:cNvGrpSpPr>
          <p:nvPr/>
        </p:nvGrpSpPr>
        <p:grpSpPr bwMode="auto">
          <a:xfrm>
            <a:off x="4419600" y="2243138"/>
            <a:ext cx="239713" cy="53975"/>
            <a:chOff x="1895" y="3653"/>
            <a:chExt cx="248" cy="56"/>
          </a:xfrm>
        </p:grpSpPr>
        <p:sp>
          <p:nvSpPr>
            <p:cNvPr id="9302" name="Oval 9"/>
            <p:cNvSpPr>
              <a:spLocks noChangeArrowheads="1"/>
            </p:cNvSpPr>
            <p:nvPr/>
          </p:nvSpPr>
          <p:spPr bwMode="auto">
            <a:xfrm>
              <a:off x="1895" y="3653"/>
              <a:ext cx="56" cy="56"/>
            </a:xfrm>
            <a:prstGeom prst="ellipse">
              <a:avLst/>
            </a:prstGeom>
            <a:solidFill>
              <a:srgbClr val="000000"/>
            </a:solidFill>
            <a:ln w="3175" algn="ctr">
              <a:solidFill>
                <a:srgbClr val="000000"/>
              </a:solidFill>
              <a:round/>
              <a:headEnd/>
              <a:tailEnd/>
            </a:ln>
          </p:spPr>
          <p:txBody>
            <a:bodyPr wrap="none" anchor="ctr"/>
            <a:lstStyle/>
            <a:p>
              <a:pPr>
                <a:lnSpc>
                  <a:spcPct val="90000"/>
                </a:lnSpc>
                <a:spcBef>
                  <a:spcPct val="25000"/>
                </a:spcBef>
                <a:buClr>
                  <a:schemeClr val="bg1"/>
                </a:buClr>
                <a:buSzPct val="100000"/>
                <a:buNone/>
              </a:pPr>
              <a:endParaRPr lang="en-US"/>
            </a:p>
          </p:txBody>
        </p:sp>
        <p:sp>
          <p:nvSpPr>
            <p:cNvPr id="9303" name="Oval 10"/>
            <p:cNvSpPr>
              <a:spLocks noChangeArrowheads="1"/>
            </p:cNvSpPr>
            <p:nvPr/>
          </p:nvSpPr>
          <p:spPr bwMode="auto">
            <a:xfrm>
              <a:off x="1991" y="3653"/>
              <a:ext cx="56" cy="56"/>
            </a:xfrm>
            <a:prstGeom prst="ellipse">
              <a:avLst/>
            </a:prstGeom>
            <a:solidFill>
              <a:srgbClr val="000000"/>
            </a:solidFill>
            <a:ln w="3175" algn="ctr">
              <a:solidFill>
                <a:srgbClr val="000000"/>
              </a:solidFill>
              <a:round/>
              <a:headEnd/>
              <a:tailEnd/>
            </a:ln>
          </p:spPr>
          <p:txBody>
            <a:bodyPr wrap="none" anchor="ctr"/>
            <a:lstStyle/>
            <a:p>
              <a:pPr>
                <a:lnSpc>
                  <a:spcPct val="90000"/>
                </a:lnSpc>
                <a:spcBef>
                  <a:spcPct val="25000"/>
                </a:spcBef>
                <a:buClr>
                  <a:schemeClr val="bg1"/>
                </a:buClr>
                <a:buSzPct val="100000"/>
                <a:buNone/>
              </a:pPr>
              <a:endParaRPr lang="en-US"/>
            </a:p>
          </p:txBody>
        </p:sp>
        <p:sp>
          <p:nvSpPr>
            <p:cNvPr id="9304" name="Oval 11"/>
            <p:cNvSpPr>
              <a:spLocks noChangeArrowheads="1"/>
            </p:cNvSpPr>
            <p:nvPr/>
          </p:nvSpPr>
          <p:spPr bwMode="auto">
            <a:xfrm>
              <a:off x="2087" y="3653"/>
              <a:ext cx="56" cy="56"/>
            </a:xfrm>
            <a:prstGeom prst="ellipse">
              <a:avLst/>
            </a:prstGeom>
            <a:solidFill>
              <a:srgbClr val="000000"/>
            </a:solidFill>
            <a:ln w="3175" algn="ctr">
              <a:solidFill>
                <a:srgbClr val="000000"/>
              </a:solidFill>
              <a:round/>
              <a:headEnd/>
              <a:tailEnd/>
            </a:ln>
          </p:spPr>
          <p:txBody>
            <a:bodyPr wrap="none" anchor="ctr"/>
            <a:lstStyle/>
            <a:p>
              <a:pPr>
                <a:lnSpc>
                  <a:spcPct val="90000"/>
                </a:lnSpc>
                <a:spcBef>
                  <a:spcPct val="25000"/>
                </a:spcBef>
                <a:buClr>
                  <a:schemeClr val="bg1"/>
                </a:buClr>
                <a:buSzPct val="100000"/>
                <a:buNone/>
              </a:pPr>
              <a:endParaRPr lang="en-US"/>
            </a:p>
          </p:txBody>
        </p:sp>
      </p:grpSp>
      <p:sp>
        <p:nvSpPr>
          <p:cNvPr id="9226" name="Line 12"/>
          <p:cNvSpPr>
            <a:spLocks noChangeShapeType="1"/>
          </p:cNvSpPr>
          <p:nvPr/>
        </p:nvSpPr>
        <p:spPr bwMode="auto">
          <a:xfrm>
            <a:off x="2886075" y="2270125"/>
            <a:ext cx="373063" cy="0"/>
          </a:xfrm>
          <a:prstGeom prst="line">
            <a:avLst/>
          </a:prstGeom>
          <a:noFill/>
          <a:ln w="3175">
            <a:solidFill>
              <a:srgbClr val="00CC00"/>
            </a:solidFill>
            <a:round/>
            <a:headEnd/>
            <a:tailEnd type="triangle" w="med" len="med"/>
          </a:ln>
        </p:spPr>
        <p:txBody>
          <a:bodyPr/>
          <a:lstStyle/>
          <a:p>
            <a:pPr>
              <a:buNone/>
            </a:pPr>
            <a:endParaRPr lang="en-US"/>
          </a:p>
        </p:txBody>
      </p:sp>
      <p:sp>
        <p:nvSpPr>
          <p:cNvPr id="9227" name="Line 13"/>
          <p:cNvSpPr>
            <a:spLocks noChangeShapeType="1"/>
          </p:cNvSpPr>
          <p:nvPr/>
        </p:nvSpPr>
        <p:spPr bwMode="auto">
          <a:xfrm>
            <a:off x="3254375" y="2270125"/>
            <a:ext cx="373063" cy="0"/>
          </a:xfrm>
          <a:prstGeom prst="line">
            <a:avLst/>
          </a:prstGeom>
          <a:noFill/>
          <a:ln w="3175">
            <a:solidFill>
              <a:schemeClr val="tx1"/>
            </a:solidFill>
            <a:round/>
            <a:headEnd/>
            <a:tailEnd type="triangle" w="med" len="med"/>
          </a:ln>
        </p:spPr>
        <p:txBody>
          <a:bodyPr/>
          <a:lstStyle/>
          <a:p>
            <a:pPr>
              <a:buNone/>
            </a:pPr>
            <a:endParaRPr lang="en-US"/>
          </a:p>
        </p:txBody>
      </p:sp>
      <p:sp>
        <p:nvSpPr>
          <p:cNvPr id="9228" name="Line 14"/>
          <p:cNvSpPr>
            <a:spLocks noChangeShapeType="1"/>
          </p:cNvSpPr>
          <p:nvPr/>
        </p:nvSpPr>
        <p:spPr bwMode="auto">
          <a:xfrm>
            <a:off x="3622675" y="2270125"/>
            <a:ext cx="373063" cy="0"/>
          </a:xfrm>
          <a:prstGeom prst="line">
            <a:avLst/>
          </a:prstGeom>
          <a:noFill/>
          <a:ln w="3175">
            <a:solidFill>
              <a:srgbClr val="F23838"/>
            </a:solidFill>
            <a:round/>
            <a:headEnd/>
            <a:tailEnd type="triangle" w="med" len="med"/>
          </a:ln>
        </p:spPr>
        <p:txBody>
          <a:bodyPr/>
          <a:lstStyle/>
          <a:p>
            <a:pPr>
              <a:buNone/>
            </a:pPr>
            <a:endParaRPr lang="en-US"/>
          </a:p>
        </p:txBody>
      </p:sp>
      <p:sp>
        <p:nvSpPr>
          <p:cNvPr id="9229" name="Line 15"/>
          <p:cNvSpPr>
            <a:spLocks noChangeShapeType="1"/>
          </p:cNvSpPr>
          <p:nvPr/>
        </p:nvSpPr>
        <p:spPr bwMode="auto">
          <a:xfrm>
            <a:off x="3990975" y="2270125"/>
            <a:ext cx="373063" cy="0"/>
          </a:xfrm>
          <a:prstGeom prst="line">
            <a:avLst/>
          </a:prstGeom>
          <a:noFill/>
          <a:ln w="3175">
            <a:solidFill>
              <a:srgbClr val="00CC00"/>
            </a:solidFill>
            <a:round/>
            <a:headEnd/>
            <a:tailEnd type="triangle" w="med" len="med"/>
          </a:ln>
        </p:spPr>
        <p:txBody>
          <a:bodyPr/>
          <a:lstStyle/>
          <a:p>
            <a:pPr>
              <a:buNone/>
            </a:pPr>
            <a:endParaRPr lang="en-US"/>
          </a:p>
        </p:txBody>
      </p:sp>
      <p:sp>
        <p:nvSpPr>
          <p:cNvPr id="9230" name="Line 16"/>
          <p:cNvSpPr>
            <a:spLocks noChangeShapeType="1"/>
          </p:cNvSpPr>
          <p:nvPr/>
        </p:nvSpPr>
        <p:spPr bwMode="auto">
          <a:xfrm>
            <a:off x="4727575" y="2270125"/>
            <a:ext cx="373063" cy="0"/>
          </a:xfrm>
          <a:prstGeom prst="line">
            <a:avLst/>
          </a:prstGeom>
          <a:noFill/>
          <a:ln w="3175">
            <a:solidFill>
              <a:schemeClr val="tx1"/>
            </a:solidFill>
            <a:round/>
            <a:headEnd/>
            <a:tailEnd type="triangle" w="med" len="med"/>
          </a:ln>
        </p:spPr>
        <p:txBody>
          <a:bodyPr/>
          <a:lstStyle/>
          <a:p>
            <a:pPr>
              <a:buNone/>
            </a:pPr>
            <a:endParaRPr lang="en-US"/>
          </a:p>
        </p:txBody>
      </p:sp>
      <p:sp>
        <p:nvSpPr>
          <p:cNvPr id="9231" name="Line 17"/>
          <p:cNvSpPr>
            <a:spLocks noChangeShapeType="1"/>
          </p:cNvSpPr>
          <p:nvPr/>
        </p:nvSpPr>
        <p:spPr bwMode="auto">
          <a:xfrm>
            <a:off x="5095875" y="2270125"/>
            <a:ext cx="373063" cy="0"/>
          </a:xfrm>
          <a:prstGeom prst="line">
            <a:avLst/>
          </a:prstGeom>
          <a:noFill/>
          <a:ln w="3175">
            <a:solidFill>
              <a:srgbClr val="F23838"/>
            </a:solidFill>
            <a:round/>
            <a:headEnd/>
            <a:tailEnd type="triangle" w="med" len="med"/>
          </a:ln>
        </p:spPr>
        <p:txBody>
          <a:bodyPr/>
          <a:lstStyle/>
          <a:p>
            <a:pPr>
              <a:buNone/>
            </a:pPr>
            <a:endParaRPr lang="en-US"/>
          </a:p>
        </p:txBody>
      </p:sp>
      <p:sp>
        <p:nvSpPr>
          <p:cNvPr id="9232" name="Line 18"/>
          <p:cNvSpPr>
            <a:spLocks noChangeShapeType="1"/>
          </p:cNvSpPr>
          <p:nvPr/>
        </p:nvSpPr>
        <p:spPr bwMode="auto">
          <a:xfrm>
            <a:off x="5464175" y="2270125"/>
            <a:ext cx="373063" cy="0"/>
          </a:xfrm>
          <a:prstGeom prst="line">
            <a:avLst/>
          </a:prstGeom>
          <a:noFill/>
          <a:ln w="3175">
            <a:solidFill>
              <a:srgbClr val="00CC00"/>
            </a:solidFill>
            <a:round/>
            <a:headEnd/>
            <a:tailEnd type="triangle" w="med" len="med"/>
          </a:ln>
        </p:spPr>
        <p:txBody>
          <a:bodyPr/>
          <a:lstStyle/>
          <a:p>
            <a:pPr>
              <a:buNone/>
            </a:pPr>
            <a:endParaRPr lang="en-US"/>
          </a:p>
        </p:txBody>
      </p:sp>
      <p:sp>
        <p:nvSpPr>
          <p:cNvPr id="9233" name="Line 19"/>
          <p:cNvSpPr>
            <a:spLocks noChangeShapeType="1"/>
          </p:cNvSpPr>
          <p:nvPr/>
        </p:nvSpPr>
        <p:spPr bwMode="auto">
          <a:xfrm>
            <a:off x="5832475" y="2270125"/>
            <a:ext cx="373063" cy="0"/>
          </a:xfrm>
          <a:prstGeom prst="line">
            <a:avLst/>
          </a:prstGeom>
          <a:noFill/>
          <a:ln w="3175">
            <a:solidFill>
              <a:schemeClr val="tx1"/>
            </a:solidFill>
            <a:round/>
            <a:headEnd/>
            <a:tailEnd type="triangle" w="med" len="med"/>
          </a:ln>
        </p:spPr>
        <p:txBody>
          <a:bodyPr/>
          <a:lstStyle/>
          <a:p>
            <a:pPr>
              <a:buNone/>
            </a:pPr>
            <a:endParaRPr lang="en-US"/>
          </a:p>
        </p:txBody>
      </p:sp>
      <p:sp>
        <p:nvSpPr>
          <p:cNvPr id="9234" name="Line 20"/>
          <p:cNvSpPr>
            <a:spLocks noChangeShapeType="1"/>
          </p:cNvSpPr>
          <p:nvPr/>
        </p:nvSpPr>
        <p:spPr bwMode="auto">
          <a:xfrm>
            <a:off x="2090738" y="2270125"/>
            <a:ext cx="373062" cy="0"/>
          </a:xfrm>
          <a:prstGeom prst="line">
            <a:avLst/>
          </a:prstGeom>
          <a:noFill/>
          <a:ln w="3175">
            <a:solidFill>
              <a:srgbClr val="F23838"/>
            </a:solidFill>
            <a:round/>
            <a:headEnd/>
            <a:tailEnd type="triangle" w="med" len="med"/>
          </a:ln>
        </p:spPr>
        <p:txBody>
          <a:bodyPr/>
          <a:lstStyle/>
          <a:p>
            <a:pPr>
              <a:buNone/>
            </a:pPr>
            <a:endParaRPr lang="en-US"/>
          </a:p>
        </p:txBody>
      </p:sp>
      <p:sp>
        <p:nvSpPr>
          <p:cNvPr id="9235" name="Line 21"/>
          <p:cNvSpPr>
            <a:spLocks noChangeShapeType="1"/>
          </p:cNvSpPr>
          <p:nvPr/>
        </p:nvSpPr>
        <p:spPr bwMode="auto">
          <a:xfrm>
            <a:off x="6569075" y="2270125"/>
            <a:ext cx="373063" cy="0"/>
          </a:xfrm>
          <a:prstGeom prst="line">
            <a:avLst/>
          </a:prstGeom>
          <a:noFill/>
          <a:ln w="3175">
            <a:solidFill>
              <a:srgbClr val="F23838"/>
            </a:solidFill>
            <a:round/>
            <a:headEnd/>
            <a:tailEnd type="triangle" w="med" len="med"/>
          </a:ln>
        </p:spPr>
        <p:txBody>
          <a:bodyPr/>
          <a:lstStyle/>
          <a:p>
            <a:pPr>
              <a:buNone/>
            </a:pPr>
            <a:endParaRPr lang="en-US"/>
          </a:p>
        </p:txBody>
      </p:sp>
      <p:sp>
        <p:nvSpPr>
          <p:cNvPr id="9236" name="Line 22"/>
          <p:cNvSpPr>
            <a:spLocks noChangeShapeType="1"/>
          </p:cNvSpPr>
          <p:nvPr/>
        </p:nvSpPr>
        <p:spPr bwMode="auto">
          <a:xfrm>
            <a:off x="6937375" y="2270125"/>
            <a:ext cx="373063" cy="0"/>
          </a:xfrm>
          <a:prstGeom prst="line">
            <a:avLst/>
          </a:prstGeom>
          <a:noFill/>
          <a:ln w="3175">
            <a:solidFill>
              <a:srgbClr val="00CC00"/>
            </a:solidFill>
            <a:round/>
            <a:headEnd/>
            <a:tailEnd type="triangle" w="med" len="med"/>
          </a:ln>
        </p:spPr>
        <p:txBody>
          <a:bodyPr/>
          <a:lstStyle/>
          <a:p>
            <a:pPr>
              <a:buNone/>
            </a:pPr>
            <a:endParaRPr lang="en-US"/>
          </a:p>
        </p:txBody>
      </p:sp>
      <p:sp>
        <p:nvSpPr>
          <p:cNvPr id="9237" name="Line 23"/>
          <p:cNvSpPr>
            <a:spLocks noChangeShapeType="1"/>
          </p:cNvSpPr>
          <p:nvPr/>
        </p:nvSpPr>
        <p:spPr bwMode="auto">
          <a:xfrm>
            <a:off x="7305675" y="2270125"/>
            <a:ext cx="373063" cy="0"/>
          </a:xfrm>
          <a:prstGeom prst="line">
            <a:avLst/>
          </a:prstGeom>
          <a:noFill/>
          <a:ln w="3175">
            <a:solidFill>
              <a:schemeClr val="tx1"/>
            </a:solidFill>
            <a:round/>
            <a:headEnd/>
            <a:tailEnd type="triangle" w="med" len="med"/>
          </a:ln>
        </p:spPr>
        <p:txBody>
          <a:bodyPr/>
          <a:lstStyle/>
          <a:p>
            <a:pPr>
              <a:buNone/>
            </a:pPr>
            <a:endParaRPr lang="en-US"/>
          </a:p>
        </p:txBody>
      </p:sp>
      <p:grpSp>
        <p:nvGrpSpPr>
          <p:cNvPr id="9238" name="Group 24"/>
          <p:cNvGrpSpPr>
            <a:grpSpLocks/>
          </p:cNvGrpSpPr>
          <p:nvPr/>
        </p:nvGrpSpPr>
        <p:grpSpPr bwMode="auto">
          <a:xfrm>
            <a:off x="2571750" y="2243138"/>
            <a:ext cx="239713" cy="53975"/>
            <a:chOff x="1895" y="3653"/>
            <a:chExt cx="248" cy="56"/>
          </a:xfrm>
        </p:grpSpPr>
        <p:sp>
          <p:nvSpPr>
            <p:cNvPr id="9299" name="Oval 25"/>
            <p:cNvSpPr>
              <a:spLocks noChangeArrowheads="1"/>
            </p:cNvSpPr>
            <p:nvPr/>
          </p:nvSpPr>
          <p:spPr bwMode="auto">
            <a:xfrm>
              <a:off x="1895" y="3653"/>
              <a:ext cx="56" cy="56"/>
            </a:xfrm>
            <a:prstGeom prst="ellipse">
              <a:avLst/>
            </a:prstGeom>
            <a:solidFill>
              <a:srgbClr val="000000"/>
            </a:solidFill>
            <a:ln w="3175" algn="ctr">
              <a:solidFill>
                <a:srgbClr val="000000"/>
              </a:solidFill>
              <a:round/>
              <a:headEnd/>
              <a:tailEnd/>
            </a:ln>
          </p:spPr>
          <p:txBody>
            <a:bodyPr wrap="none" anchor="ctr"/>
            <a:lstStyle/>
            <a:p>
              <a:pPr>
                <a:lnSpc>
                  <a:spcPct val="90000"/>
                </a:lnSpc>
                <a:spcBef>
                  <a:spcPct val="25000"/>
                </a:spcBef>
                <a:buClr>
                  <a:schemeClr val="bg1"/>
                </a:buClr>
                <a:buSzPct val="100000"/>
                <a:buNone/>
              </a:pPr>
              <a:endParaRPr lang="en-US"/>
            </a:p>
          </p:txBody>
        </p:sp>
        <p:sp>
          <p:nvSpPr>
            <p:cNvPr id="9300" name="Oval 26"/>
            <p:cNvSpPr>
              <a:spLocks noChangeArrowheads="1"/>
            </p:cNvSpPr>
            <p:nvPr/>
          </p:nvSpPr>
          <p:spPr bwMode="auto">
            <a:xfrm>
              <a:off x="1991" y="3653"/>
              <a:ext cx="56" cy="56"/>
            </a:xfrm>
            <a:prstGeom prst="ellipse">
              <a:avLst/>
            </a:prstGeom>
            <a:solidFill>
              <a:srgbClr val="000000"/>
            </a:solidFill>
            <a:ln w="3175" algn="ctr">
              <a:solidFill>
                <a:srgbClr val="000000"/>
              </a:solidFill>
              <a:round/>
              <a:headEnd/>
              <a:tailEnd/>
            </a:ln>
          </p:spPr>
          <p:txBody>
            <a:bodyPr wrap="none" anchor="ctr"/>
            <a:lstStyle/>
            <a:p>
              <a:pPr>
                <a:lnSpc>
                  <a:spcPct val="90000"/>
                </a:lnSpc>
                <a:spcBef>
                  <a:spcPct val="25000"/>
                </a:spcBef>
                <a:buClr>
                  <a:schemeClr val="bg1"/>
                </a:buClr>
                <a:buSzPct val="100000"/>
                <a:buNone/>
              </a:pPr>
              <a:endParaRPr lang="en-US"/>
            </a:p>
          </p:txBody>
        </p:sp>
        <p:sp>
          <p:nvSpPr>
            <p:cNvPr id="9301" name="Oval 27"/>
            <p:cNvSpPr>
              <a:spLocks noChangeArrowheads="1"/>
            </p:cNvSpPr>
            <p:nvPr/>
          </p:nvSpPr>
          <p:spPr bwMode="auto">
            <a:xfrm>
              <a:off x="2087" y="3653"/>
              <a:ext cx="56" cy="56"/>
            </a:xfrm>
            <a:prstGeom prst="ellipse">
              <a:avLst/>
            </a:prstGeom>
            <a:solidFill>
              <a:srgbClr val="000000"/>
            </a:solidFill>
            <a:ln w="3175" algn="ctr">
              <a:solidFill>
                <a:srgbClr val="000000"/>
              </a:solidFill>
              <a:round/>
              <a:headEnd/>
              <a:tailEnd/>
            </a:ln>
          </p:spPr>
          <p:txBody>
            <a:bodyPr wrap="none" anchor="ctr"/>
            <a:lstStyle/>
            <a:p>
              <a:pPr>
                <a:lnSpc>
                  <a:spcPct val="90000"/>
                </a:lnSpc>
                <a:spcBef>
                  <a:spcPct val="25000"/>
                </a:spcBef>
                <a:buClr>
                  <a:schemeClr val="bg1"/>
                </a:buClr>
                <a:buSzPct val="100000"/>
                <a:buNone/>
              </a:pPr>
              <a:endParaRPr lang="en-US"/>
            </a:p>
          </p:txBody>
        </p:sp>
      </p:grpSp>
      <p:grpSp>
        <p:nvGrpSpPr>
          <p:cNvPr id="9239" name="Group 28"/>
          <p:cNvGrpSpPr>
            <a:grpSpLocks/>
          </p:cNvGrpSpPr>
          <p:nvPr/>
        </p:nvGrpSpPr>
        <p:grpSpPr bwMode="auto">
          <a:xfrm>
            <a:off x="6283325" y="2243138"/>
            <a:ext cx="239713" cy="53975"/>
            <a:chOff x="1895" y="3653"/>
            <a:chExt cx="248" cy="56"/>
          </a:xfrm>
        </p:grpSpPr>
        <p:sp>
          <p:nvSpPr>
            <p:cNvPr id="9296" name="Oval 29"/>
            <p:cNvSpPr>
              <a:spLocks noChangeArrowheads="1"/>
            </p:cNvSpPr>
            <p:nvPr/>
          </p:nvSpPr>
          <p:spPr bwMode="auto">
            <a:xfrm>
              <a:off x="1895" y="3653"/>
              <a:ext cx="56" cy="56"/>
            </a:xfrm>
            <a:prstGeom prst="ellipse">
              <a:avLst/>
            </a:prstGeom>
            <a:solidFill>
              <a:srgbClr val="000000"/>
            </a:solidFill>
            <a:ln w="3175" algn="ctr">
              <a:solidFill>
                <a:srgbClr val="000000"/>
              </a:solidFill>
              <a:round/>
              <a:headEnd/>
              <a:tailEnd/>
            </a:ln>
          </p:spPr>
          <p:txBody>
            <a:bodyPr wrap="none" anchor="ctr"/>
            <a:lstStyle/>
            <a:p>
              <a:pPr>
                <a:lnSpc>
                  <a:spcPct val="90000"/>
                </a:lnSpc>
                <a:spcBef>
                  <a:spcPct val="25000"/>
                </a:spcBef>
                <a:buClr>
                  <a:schemeClr val="bg1"/>
                </a:buClr>
                <a:buSzPct val="100000"/>
                <a:buNone/>
              </a:pPr>
              <a:endParaRPr lang="en-US"/>
            </a:p>
          </p:txBody>
        </p:sp>
        <p:sp>
          <p:nvSpPr>
            <p:cNvPr id="9297" name="Oval 30"/>
            <p:cNvSpPr>
              <a:spLocks noChangeArrowheads="1"/>
            </p:cNvSpPr>
            <p:nvPr/>
          </p:nvSpPr>
          <p:spPr bwMode="auto">
            <a:xfrm>
              <a:off x="1991" y="3653"/>
              <a:ext cx="56" cy="56"/>
            </a:xfrm>
            <a:prstGeom prst="ellipse">
              <a:avLst/>
            </a:prstGeom>
            <a:solidFill>
              <a:srgbClr val="000000"/>
            </a:solidFill>
            <a:ln w="3175" algn="ctr">
              <a:solidFill>
                <a:srgbClr val="000000"/>
              </a:solidFill>
              <a:round/>
              <a:headEnd/>
              <a:tailEnd/>
            </a:ln>
          </p:spPr>
          <p:txBody>
            <a:bodyPr wrap="none" anchor="ctr"/>
            <a:lstStyle/>
            <a:p>
              <a:pPr>
                <a:lnSpc>
                  <a:spcPct val="90000"/>
                </a:lnSpc>
                <a:spcBef>
                  <a:spcPct val="25000"/>
                </a:spcBef>
                <a:buClr>
                  <a:schemeClr val="bg1"/>
                </a:buClr>
                <a:buSzPct val="100000"/>
                <a:buNone/>
              </a:pPr>
              <a:endParaRPr lang="en-US"/>
            </a:p>
          </p:txBody>
        </p:sp>
        <p:sp>
          <p:nvSpPr>
            <p:cNvPr id="9298" name="Oval 31"/>
            <p:cNvSpPr>
              <a:spLocks noChangeArrowheads="1"/>
            </p:cNvSpPr>
            <p:nvPr/>
          </p:nvSpPr>
          <p:spPr bwMode="auto">
            <a:xfrm>
              <a:off x="2087" y="3653"/>
              <a:ext cx="56" cy="56"/>
            </a:xfrm>
            <a:prstGeom prst="ellipse">
              <a:avLst/>
            </a:prstGeom>
            <a:solidFill>
              <a:srgbClr val="000000"/>
            </a:solidFill>
            <a:ln w="3175" algn="ctr">
              <a:solidFill>
                <a:srgbClr val="000000"/>
              </a:solidFill>
              <a:round/>
              <a:headEnd/>
              <a:tailEnd/>
            </a:ln>
          </p:spPr>
          <p:txBody>
            <a:bodyPr wrap="none" anchor="ctr"/>
            <a:lstStyle/>
            <a:p>
              <a:pPr>
                <a:lnSpc>
                  <a:spcPct val="90000"/>
                </a:lnSpc>
                <a:spcBef>
                  <a:spcPct val="25000"/>
                </a:spcBef>
                <a:buClr>
                  <a:schemeClr val="bg1"/>
                </a:buClr>
                <a:buSzPct val="100000"/>
                <a:buNone/>
              </a:pPr>
              <a:endParaRPr lang="en-US"/>
            </a:p>
          </p:txBody>
        </p:sp>
      </p:grpSp>
      <p:grpSp>
        <p:nvGrpSpPr>
          <p:cNvPr id="9240" name="Group 32"/>
          <p:cNvGrpSpPr>
            <a:grpSpLocks/>
          </p:cNvGrpSpPr>
          <p:nvPr/>
        </p:nvGrpSpPr>
        <p:grpSpPr bwMode="auto">
          <a:xfrm>
            <a:off x="1809750" y="2243138"/>
            <a:ext cx="239713" cy="53975"/>
            <a:chOff x="1895" y="3653"/>
            <a:chExt cx="248" cy="56"/>
          </a:xfrm>
        </p:grpSpPr>
        <p:sp>
          <p:nvSpPr>
            <p:cNvPr id="9293" name="Oval 33"/>
            <p:cNvSpPr>
              <a:spLocks noChangeArrowheads="1"/>
            </p:cNvSpPr>
            <p:nvPr/>
          </p:nvSpPr>
          <p:spPr bwMode="auto">
            <a:xfrm>
              <a:off x="1895" y="3653"/>
              <a:ext cx="56" cy="56"/>
            </a:xfrm>
            <a:prstGeom prst="ellipse">
              <a:avLst/>
            </a:prstGeom>
            <a:solidFill>
              <a:srgbClr val="000000"/>
            </a:solidFill>
            <a:ln w="3175" algn="ctr">
              <a:solidFill>
                <a:srgbClr val="000000"/>
              </a:solidFill>
              <a:round/>
              <a:headEnd/>
              <a:tailEnd/>
            </a:ln>
          </p:spPr>
          <p:txBody>
            <a:bodyPr wrap="none" anchor="ctr"/>
            <a:lstStyle/>
            <a:p>
              <a:pPr>
                <a:lnSpc>
                  <a:spcPct val="90000"/>
                </a:lnSpc>
                <a:spcBef>
                  <a:spcPct val="25000"/>
                </a:spcBef>
                <a:buClr>
                  <a:schemeClr val="bg1"/>
                </a:buClr>
                <a:buSzPct val="100000"/>
                <a:buNone/>
              </a:pPr>
              <a:endParaRPr lang="en-US"/>
            </a:p>
          </p:txBody>
        </p:sp>
        <p:sp>
          <p:nvSpPr>
            <p:cNvPr id="9294" name="Oval 34"/>
            <p:cNvSpPr>
              <a:spLocks noChangeArrowheads="1"/>
            </p:cNvSpPr>
            <p:nvPr/>
          </p:nvSpPr>
          <p:spPr bwMode="auto">
            <a:xfrm>
              <a:off x="1991" y="3653"/>
              <a:ext cx="56" cy="56"/>
            </a:xfrm>
            <a:prstGeom prst="ellipse">
              <a:avLst/>
            </a:prstGeom>
            <a:solidFill>
              <a:srgbClr val="000000"/>
            </a:solidFill>
            <a:ln w="3175" algn="ctr">
              <a:solidFill>
                <a:srgbClr val="000000"/>
              </a:solidFill>
              <a:round/>
              <a:headEnd/>
              <a:tailEnd/>
            </a:ln>
          </p:spPr>
          <p:txBody>
            <a:bodyPr wrap="none" anchor="ctr"/>
            <a:lstStyle/>
            <a:p>
              <a:pPr>
                <a:lnSpc>
                  <a:spcPct val="90000"/>
                </a:lnSpc>
                <a:spcBef>
                  <a:spcPct val="25000"/>
                </a:spcBef>
                <a:buClr>
                  <a:schemeClr val="bg1"/>
                </a:buClr>
                <a:buSzPct val="100000"/>
                <a:buNone/>
              </a:pPr>
              <a:endParaRPr lang="en-US"/>
            </a:p>
          </p:txBody>
        </p:sp>
        <p:sp>
          <p:nvSpPr>
            <p:cNvPr id="9295" name="Oval 35"/>
            <p:cNvSpPr>
              <a:spLocks noChangeArrowheads="1"/>
            </p:cNvSpPr>
            <p:nvPr/>
          </p:nvSpPr>
          <p:spPr bwMode="auto">
            <a:xfrm>
              <a:off x="2087" y="3653"/>
              <a:ext cx="56" cy="56"/>
            </a:xfrm>
            <a:prstGeom prst="ellipse">
              <a:avLst/>
            </a:prstGeom>
            <a:solidFill>
              <a:srgbClr val="000000"/>
            </a:solidFill>
            <a:ln w="3175" algn="ctr">
              <a:solidFill>
                <a:srgbClr val="000000"/>
              </a:solidFill>
              <a:round/>
              <a:headEnd/>
              <a:tailEnd/>
            </a:ln>
          </p:spPr>
          <p:txBody>
            <a:bodyPr wrap="none" anchor="ctr"/>
            <a:lstStyle/>
            <a:p>
              <a:pPr>
                <a:lnSpc>
                  <a:spcPct val="90000"/>
                </a:lnSpc>
                <a:spcBef>
                  <a:spcPct val="25000"/>
                </a:spcBef>
                <a:buClr>
                  <a:schemeClr val="bg1"/>
                </a:buClr>
                <a:buSzPct val="100000"/>
                <a:buNone/>
              </a:pPr>
              <a:endParaRPr lang="en-US"/>
            </a:p>
          </p:txBody>
        </p:sp>
      </p:grpSp>
      <p:grpSp>
        <p:nvGrpSpPr>
          <p:cNvPr id="9241" name="Group 36"/>
          <p:cNvGrpSpPr>
            <a:grpSpLocks/>
          </p:cNvGrpSpPr>
          <p:nvPr/>
        </p:nvGrpSpPr>
        <p:grpSpPr bwMode="auto">
          <a:xfrm>
            <a:off x="7731125" y="2243138"/>
            <a:ext cx="239713" cy="53975"/>
            <a:chOff x="1895" y="3653"/>
            <a:chExt cx="248" cy="56"/>
          </a:xfrm>
        </p:grpSpPr>
        <p:sp>
          <p:nvSpPr>
            <p:cNvPr id="9290" name="Oval 37"/>
            <p:cNvSpPr>
              <a:spLocks noChangeArrowheads="1"/>
            </p:cNvSpPr>
            <p:nvPr/>
          </p:nvSpPr>
          <p:spPr bwMode="auto">
            <a:xfrm>
              <a:off x="1895" y="3653"/>
              <a:ext cx="56" cy="56"/>
            </a:xfrm>
            <a:prstGeom prst="ellipse">
              <a:avLst/>
            </a:prstGeom>
            <a:solidFill>
              <a:srgbClr val="000000"/>
            </a:solidFill>
            <a:ln w="3175" algn="ctr">
              <a:solidFill>
                <a:srgbClr val="000000"/>
              </a:solidFill>
              <a:round/>
              <a:headEnd/>
              <a:tailEnd/>
            </a:ln>
          </p:spPr>
          <p:txBody>
            <a:bodyPr wrap="none" anchor="ctr"/>
            <a:lstStyle/>
            <a:p>
              <a:pPr>
                <a:lnSpc>
                  <a:spcPct val="90000"/>
                </a:lnSpc>
                <a:spcBef>
                  <a:spcPct val="25000"/>
                </a:spcBef>
                <a:buClr>
                  <a:schemeClr val="bg1"/>
                </a:buClr>
                <a:buSzPct val="100000"/>
                <a:buNone/>
              </a:pPr>
              <a:endParaRPr lang="en-US"/>
            </a:p>
          </p:txBody>
        </p:sp>
        <p:sp>
          <p:nvSpPr>
            <p:cNvPr id="9291" name="Oval 38"/>
            <p:cNvSpPr>
              <a:spLocks noChangeArrowheads="1"/>
            </p:cNvSpPr>
            <p:nvPr/>
          </p:nvSpPr>
          <p:spPr bwMode="auto">
            <a:xfrm>
              <a:off x="1991" y="3653"/>
              <a:ext cx="56" cy="56"/>
            </a:xfrm>
            <a:prstGeom prst="ellipse">
              <a:avLst/>
            </a:prstGeom>
            <a:solidFill>
              <a:srgbClr val="000000"/>
            </a:solidFill>
            <a:ln w="3175" algn="ctr">
              <a:solidFill>
                <a:srgbClr val="000000"/>
              </a:solidFill>
              <a:round/>
              <a:headEnd/>
              <a:tailEnd/>
            </a:ln>
          </p:spPr>
          <p:txBody>
            <a:bodyPr wrap="none" anchor="ctr"/>
            <a:lstStyle/>
            <a:p>
              <a:pPr>
                <a:lnSpc>
                  <a:spcPct val="90000"/>
                </a:lnSpc>
                <a:spcBef>
                  <a:spcPct val="25000"/>
                </a:spcBef>
                <a:buClr>
                  <a:schemeClr val="bg1"/>
                </a:buClr>
                <a:buSzPct val="100000"/>
                <a:buNone/>
              </a:pPr>
              <a:endParaRPr lang="en-US"/>
            </a:p>
          </p:txBody>
        </p:sp>
        <p:sp>
          <p:nvSpPr>
            <p:cNvPr id="9292" name="Oval 39"/>
            <p:cNvSpPr>
              <a:spLocks noChangeArrowheads="1"/>
            </p:cNvSpPr>
            <p:nvPr/>
          </p:nvSpPr>
          <p:spPr bwMode="auto">
            <a:xfrm>
              <a:off x="2087" y="3653"/>
              <a:ext cx="56" cy="56"/>
            </a:xfrm>
            <a:prstGeom prst="ellipse">
              <a:avLst/>
            </a:prstGeom>
            <a:solidFill>
              <a:srgbClr val="000000"/>
            </a:solidFill>
            <a:ln w="3175" algn="ctr">
              <a:solidFill>
                <a:srgbClr val="000000"/>
              </a:solidFill>
              <a:round/>
              <a:headEnd/>
              <a:tailEnd/>
            </a:ln>
          </p:spPr>
          <p:txBody>
            <a:bodyPr wrap="none" anchor="ctr"/>
            <a:lstStyle/>
            <a:p>
              <a:pPr>
                <a:lnSpc>
                  <a:spcPct val="90000"/>
                </a:lnSpc>
                <a:spcBef>
                  <a:spcPct val="25000"/>
                </a:spcBef>
                <a:buClr>
                  <a:schemeClr val="bg1"/>
                </a:buClr>
                <a:buSzPct val="100000"/>
                <a:buNone/>
              </a:pPr>
              <a:endParaRPr lang="en-US"/>
            </a:p>
          </p:txBody>
        </p:sp>
      </p:grpSp>
      <p:sp>
        <p:nvSpPr>
          <p:cNvPr id="9242" name="Line 40"/>
          <p:cNvSpPr>
            <a:spLocks noChangeShapeType="1"/>
          </p:cNvSpPr>
          <p:nvPr/>
        </p:nvSpPr>
        <p:spPr bwMode="auto">
          <a:xfrm>
            <a:off x="1714500" y="3187700"/>
            <a:ext cx="6705600" cy="0"/>
          </a:xfrm>
          <a:prstGeom prst="line">
            <a:avLst/>
          </a:prstGeom>
          <a:noFill/>
          <a:ln w="3175">
            <a:solidFill>
              <a:srgbClr val="000000"/>
            </a:solidFill>
            <a:round/>
            <a:headEnd/>
            <a:tailEnd type="triangle" w="med" len="med"/>
          </a:ln>
        </p:spPr>
        <p:txBody>
          <a:bodyPr/>
          <a:lstStyle/>
          <a:p>
            <a:pPr>
              <a:buNone/>
            </a:pPr>
            <a:endParaRPr lang="en-US"/>
          </a:p>
        </p:txBody>
      </p:sp>
      <p:sp>
        <p:nvSpPr>
          <p:cNvPr id="9243" name="Line 41"/>
          <p:cNvSpPr>
            <a:spLocks noChangeShapeType="1"/>
          </p:cNvSpPr>
          <p:nvPr/>
        </p:nvSpPr>
        <p:spPr bwMode="auto">
          <a:xfrm>
            <a:off x="5080000" y="2901950"/>
            <a:ext cx="0" cy="584200"/>
          </a:xfrm>
          <a:prstGeom prst="line">
            <a:avLst/>
          </a:prstGeom>
          <a:noFill/>
          <a:ln w="38100">
            <a:solidFill>
              <a:srgbClr val="000000"/>
            </a:solidFill>
            <a:round/>
            <a:headEnd/>
            <a:tailEnd/>
          </a:ln>
        </p:spPr>
        <p:txBody>
          <a:bodyPr/>
          <a:lstStyle/>
          <a:p>
            <a:pPr>
              <a:buNone/>
            </a:pPr>
            <a:endParaRPr lang="en-US"/>
          </a:p>
        </p:txBody>
      </p:sp>
      <p:sp>
        <p:nvSpPr>
          <p:cNvPr id="9244" name="Line 42"/>
          <p:cNvSpPr>
            <a:spLocks noChangeShapeType="1"/>
          </p:cNvSpPr>
          <p:nvPr/>
        </p:nvSpPr>
        <p:spPr bwMode="auto">
          <a:xfrm>
            <a:off x="2136775" y="2901950"/>
            <a:ext cx="0" cy="584200"/>
          </a:xfrm>
          <a:prstGeom prst="line">
            <a:avLst/>
          </a:prstGeom>
          <a:noFill/>
          <a:ln w="38100">
            <a:solidFill>
              <a:srgbClr val="000000"/>
            </a:solidFill>
            <a:round/>
            <a:headEnd/>
            <a:tailEnd/>
          </a:ln>
        </p:spPr>
        <p:txBody>
          <a:bodyPr/>
          <a:lstStyle/>
          <a:p>
            <a:pPr>
              <a:buNone/>
            </a:pPr>
            <a:endParaRPr lang="en-US"/>
          </a:p>
        </p:txBody>
      </p:sp>
      <p:sp>
        <p:nvSpPr>
          <p:cNvPr id="9245" name="Line 43"/>
          <p:cNvSpPr>
            <a:spLocks noChangeShapeType="1"/>
          </p:cNvSpPr>
          <p:nvPr/>
        </p:nvSpPr>
        <p:spPr bwMode="auto">
          <a:xfrm>
            <a:off x="6578600" y="2901950"/>
            <a:ext cx="0" cy="584200"/>
          </a:xfrm>
          <a:prstGeom prst="line">
            <a:avLst/>
          </a:prstGeom>
          <a:noFill/>
          <a:ln w="38100">
            <a:solidFill>
              <a:srgbClr val="000000"/>
            </a:solidFill>
            <a:round/>
            <a:headEnd/>
            <a:tailEnd/>
          </a:ln>
        </p:spPr>
        <p:txBody>
          <a:bodyPr/>
          <a:lstStyle/>
          <a:p>
            <a:pPr>
              <a:buNone/>
            </a:pPr>
            <a:endParaRPr lang="en-US"/>
          </a:p>
        </p:txBody>
      </p:sp>
      <p:sp>
        <p:nvSpPr>
          <p:cNvPr id="9246" name="Line 44"/>
          <p:cNvSpPr>
            <a:spLocks noChangeShapeType="1"/>
          </p:cNvSpPr>
          <p:nvPr/>
        </p:nvSpPr>
        <p:spPr bwMode="auto">
          <a:xfrm>
            <a:off x="3606800" y="2901950"/>
            <a:ext cx="0" cy="584200"/>
          </a:xfrm>
          <a:prstGeom prst="line">
            <a:avLst/>
          </a:prstGeom>
          <a:noFill/>
          <a:ln w="38100">
            <a:solidFill>
              <a:srgbClr val="000000"/>
            </a:solidFill>
            <a:round/>
            <a:headEnd/>
            <a:tailEnd/>
          </a:ln>
        </p:spPr>
        <p:txBody>
          <a:bodyPr/>
          <a:lstStyle/>
          <a:p>
            <a:pPr>
              <a:buNone/>
            </a:pPr>
            <a:endParaRPr lang="en-US"/>
          </a:p>
        </p:txBody>
      </p:sp>
      <p:sp>
        <p:nvSpPr>
          <p:cNvPr id="9247" name="Line 45"/>
          <p:cNvSpPr>
            <a:spLocks noChangeShapeType="1"/>
          </p:cNvSpPr>
          <p:nvPr/>
        </p:nvSpPr>
        <p:spPr bwMode="auto">
          <a:xfrm>
            <a:off x="8077200" y="2901950"/>
            <a:ext cx="0" cy="584200"/>
          </a:xfrm>
          <a:prstGeom prst="line">
            <a:avLst/>
          </a:prstGeom>
          <a:noFill/>
          <a:ln w="38100">
            <a:solidFill>
              <a:srgbClr val="000000"/>
            </a:solidFill>
            <a:round/>
            <a:headEnd/>
            <a:tailEnd/>
          </a:ln>
        </p:spPr>
        <p:txBody>
          <a:bodyPr/>
          <a:lstStyle/>
          <a:p>
            <a:pPr>
              <a:buNone/>
            </a:pPr>
            <a:endParaRPr lang="en-US"/>
          </a:p>
        </p:txBody>
      </p:sp>
      <p:sp>
        <p:nvSpPr>
          <p:cNvPr id="9248" name="Freeform 46"/>
          <p:cNvSpPr>
            <a:spLocks/>
          </p:cNvSpPr>
          <p:nvPr/>
        </p:nvSpPr>
        <p:spPr bwMode="auto">
          <a:xfrm>
            <a:off x="2136775" y="2044700"/>
            <a:ext cx="333375" cy="1190625"/>
          </a:xfrm>
          <a:custGeom>
            <a:avLst/>
            <a:gdLst>
              <a:gd name="T0" fmla="*/ 2147483647 w 210"/>
              <a:gd name="T1" fmla="*/ 0 h 750"/>
              <a:gd name="T2" fmla="*/ 2147483647 w 210"/>
              <a:gd name="T3" fmla="*/ 2147483647 h 750"/>
              <a:gd name="T4" fmla="*/ 0 w 210"/>
              <a:gd name="T5" fmla="*/ 2147483647 h 750"/>
              <a:gd name="T6" fmla="*/ 0 w 210"/>
              <a:gd name="T7" fmla="*/ 2147483647 h 750"/>
              <a:gd name="T8" fmla="*/ 0 60000 65536"/>
              <a:gd name="T9" fmla="*/ 0 60000 65536"/>
              <a:gd name="T10" fmla="*/ 0 60000 65536"/>
              <a:gd name="T11" fmla="*/ 0 60000 65536"/>
              <a:gd name="T12" fmla="*/ 0 w 210"/>
              <a:gd name="T13" fmla="*/ 0 h 750"/>
              <a:gd name="T14" fmla="*/ 210 w 210"/>
              <a:gd name="T15" fmla="*/ 750 h 750"/>
            </a:gdLst>
            <a:ahLst/>
            <a:cxnLst>
              <a:cxn ang="T8">
                <a:pos x="T0" y="T1"/>
              </a:cxn>
              <a:cxn ang="T9">
                <a:pos x="T2" y="T3"/>
              </a:cxn>
              <a:cxn ang="T10">
                <a:pos x="T4" y="T5"/>
              </a:cxn>
              <a:cxn ang="T11">
                <a:pos x="T6" y="T7"/>
              </a:cxn>
            </a:cxnLst>
            <a:rect l="T12" t="T13" r="T14" b="T15"/>
            <a:pathLst>
              <a:path w="210" h="750">
                <a:moveTo>
                  <a:pt x="210" y="0"/>
                </a:moveTo>
                <a:lnTo>
                  <a:pt x="210" y="318"/>
                </a:lnTo>
                <a:lnTo>
                  <a:pt x="0" y="498"/>
                </a:lnTo>
                <a:lnTo>
                  <a:pt x="0" y="750"/>
                </a:lnTo>
              </a:path>
            </a:pathLst>
          </a:custGeom>
          <a:noFill/>
          <a:ln w="3175">
            <a:solidFill>
              <a:srgbClr val="000000"/>
            </a:solidFill>
            <a:prstDash val="dash"/>
            <a:round/>
            <a:headEnd/>
            <a:tailEnd/>
          </a:ln>
        </p:spPr>
        <p:txBody>
          <a:bodyPr/>
          <a:lstStyle/>
          <a:p>
            <a:pPr>
              <a:buNone/>
            </a:pPr>
            <a:endParaRPr lang="en-US"/>
          </a:p>
        </p:txBody>
      </p:sp>
      <p:sp>
        <p:nvSpPr>
          <p:cNvPr id="9249" name="Freeform 47"/>
          <p:cNvSpPr>
            <a:spLocks/>
          </p:cNvSpPr>
          <p:nvPr/>
        </p:nvSpPr>
        <p:spPr bwMode="auto">
          <a:xfrm>
            <a:off x="5842000" y="2035175"/>
            <a:ext cx="723900" cy="1190625"/>
          </a:xfrm>
          <a:custGeom>
            <a:avLst/>
            <a:gdLst>
              <a:gd name="T0" fmla="*/ 0 w 456"/>
              <a:gd name="T1" fmla="*/ 0 h 750"/>
              <a:gd name="T2" fmla="*/ 0 w 456"/>
              <a:gd name="T3" fmla="*/ 2147483647 h 750"/>
              <a:gd name="T4" fmla="*/ 2147483647 w 456"/>
              <a:gd name="T5" fmla="*/ 2147483647 h 750"/>
              <a:gd name="T6" fmla="*/ 2147483647 w 456"/>
              <a:gd name="T7" fmla="*/ 2147483647 h 750"/>
              <a:gd name="T8" fmla="*/ 0 60000 65536"/>
              <a:gd name="T9" fmla="*/ 0 60000 65536"/>
              <a:gd name="T10" fmla="*/ 0 60000 65536"/>
              <a:gd name="T11" fmla="*/ 0 60000 65536"/>
              <a:gd name="T12" fmla="*/ 0 w 456"/>
              <a:gd name="T13" fmla="*/ 0 h 750"/>
              <a:gd name="T14" fmla="*/ 456 w 456"/>
              <a:gd name="T15" fmla="*/ 750 h 750"/>
            </a:gdLst>
            <a:ahLst/>
            <a:cxnLst>
              <a:cxn ang="T8">
                <a:pos x="T0" y="T1"/>
              </a:cxn>
              <a:cxn ang="T9">
                <a:pos x="T2" y="T3"/>
              </a:cxn>
              <a:cxn ang="T10">
                <a:pos x="T4" y="T5"/>
              </a:cxn>
              <a:cxn ang="T11">
                <a:pos x="T6" y="T7"/>
              </a:cxn>
            </a:cxnLst>
            <a:rect l="T12" t="T13" r="T14" b="T15"/>
            <a:pathLst>
              <a:path w="456" h="750">
                <a:moveTo>
                  <a:pt x="0" y="0"/>
                </a:moveTo>
                <a:lnTo>
                  <a:pt x="0" y="324"/>
                </a:lnTo>
                <a:lnTo>
                  <a:pt x="456" y="498"/>
                </a:lnTo>
                <a:lnTo>
                  <a:pt x="456" y="750"/>
                </a:lnTo>
              </a:path>
            </a:pathLst>
          </a:custGeom>
          <a:noFill/>
          <a:ln w="3175">
            <a:solidFill>
              <a:srgbClr val="000000"/>
            </a:solidFill>
            <a:prstDash val="dash"/>
            <a:round/>
            <a:headEnd/>
            <a:tailEnd/>
          </a:ln>
        </p:spPr>
        <p:txBody>
          <a:bodyPr/>
          <a:lstStyle/>
          <a:p>
            <a:pPr>
              <a:buNone/>
            </a:pPr>
            <a:endParaRPr lang="en-US"/>
          </a:p>
        </p:txBody>
      </p:sp>
      <p:sp>
        <p:nvSpPr>
          <p:cNvPr id="9250" name="Line 48"/>
          <p:cNvSpPr>
            <a:spLocks noChangeShapeType="1"/>
          </p:cNvSpPr>
          <p:nvPr/>
        </p:nvSpPr>
        <p:spPr bwMode="auto">
          <a:xfrm>
            <a:off x="5080000" y="2035175"/>
            <a:ext cx="0" cy="1692275"/>
          </a:xfrm>
          <a:prstGeom prst="line">
            <a:avLst/>
          </a:prstGeom>
          <a:noFill/>
          <a:ln w="3175">
            <a:solidFill>
              <a:srgbClr val="000000"/>
            </a:solidFill>
            <a:prstDash val="dash"/>
            <a:round/>
            <a:headEnd/>
            <a:tailEnd/>
          </a:ln>
        </p:spPr>
        <p:txBody>
          <a:bodyPr/>
          <a:lstStyle/>
          <a:p>
            <a:pPr>
              <a:buNone/>
            </a:pPr>
            <a:endParaRPr lang="en-US"/>
          </a:p>
        </p:txBody>
      </p:sp>
      <p:sp>
        <p:nvSpPr>
          <p:cNvPr id="9251" name="Line 49"/>
          <p:cNvSpPr>
            <a:spLocks noChangeShapeType="1"/>
          </p:cNvSpPr>
          <p:nvPr/>
        </p:nvSpPr>
        <p:spPr bwMode="auto">
          <a:xfrm>
            <a:off x="3603625" y="2035175"/>
            <a:ext cx="0" cy="1657350"/>
          </a:xfrm>
          <a:prstGeom prst="line">
            <a:avLst/>
          </a:prstGeom>
          <a:noFill/>
          <a:ln w="3175">
            <a:solidFill>
              <a:srgbClr val="000000"/>
            </a:solidFill>
            <a:prstDash val="dash"/>
            <a:round/>
            <a:headEnd/>
            <a:tailEnd/>
          </a:ln>
        </p:spPr>
        <p:txBody>
          <a:bodyPr/>
          <a:lstStyle/>
          <a:p>
            <a:pPr>
              <a:buNone/>
            </a:pPr>
            <a:endParaRPr lang="en-US"/>
          </a:p>
        </p:txBody>
      </p:sp>
      <p:sp>
        <p:nvSpPr>
          <p:cNvPr id="9252" name="Text Box 50"/>
          <p:cNvSpPr txBox="1">
            <a:spLocks noChangeArrowheads="1"/>
          </p:cNvSpPr>
          <p:nvPr/>
        </p:nvSpPr>
        <p:spPr bwMode="auto">
          <a:xfrm>
            <a:off x="8226425" y="3159125"/>
            <a:ext cx="808235" cy="313932"/>
          </a:xfrm>
          <a:prstGeom prst="rect">
            <a:avLst/>
          </a:prstGeom>
          <a:noFill/>
          <a:ln w="3175" algn="ctr">
            <a:noFill/>
            <a:miter lim="800000"/>
            <a:headEnd/>
            <a:tailEnd/>
          </a:ln>
        </p:spPr>
        <p:txBody>
          <a:bodyPr wrap="none">
            <a:spAutoFit/>
          </a:bodyPr>
          <a:lstStyle/>
          <a:p>
            <a:pPr>
              <a:spcBef>
                <a:spcPct val="50000"/>
              </a:spcBef>
              <a:buNone/>
            </a:pPr>
            <a:r>
              <a:rPr lang="en-US" sz="1600" i="1">
                <a:solidFill>
                  <a:srgbClr val="000000"/>
                </a:solidFill>
              </a:rPr>
              <a:t>clocks</a:t>
            </a:r>
          </a:p>
        </p:txBody>
      </p:sp>
      <p:sp>
        <p:nvSpPr>
          <p:cNvPr id="9253" name="Text Box 51"/>
          <p:cNvSpPr txBox="1">
            <a:spLocks noChangeArrowheads="1"/>
          </p:cNvSpPr>
          <p:nvPr/>
        </p:nvSpPr>
        <p:spPr bwMode="auto">
          <a:xfrm>
            <a:off x="8283575" y="1890713"/>
            <a:ext cx="729687" cy="658642"/>
          </a:xfrm>
          <a:prstGeom prst="rect">
            <a:avLst/>
          </a:prstGeom>
          <a:noFill/>
          <a:ln w="3175" algn="ctr">
            <a:noFill/>
            <a:miter lim="800000"/>
            <a:headEnd/>
            <a:tailEnd/>
          </a:ln>
        </p:spPr>
        <p:txBody>
          <a:bodyPr wrap="none">
            <a:spAutoFit/>
          </a:bodyPr>
          <a:lstStyle/>
          <a:p>
            <a:pPr>
              <a:spcBef>
                <a:spcPct val="50000"/>
              </a:spcBef>
              <a:buNone/>
            </a:pPr>
            <a:r>
              <a:rPr lang="en-US" sz="1600" i="1">
                <a:solidFill>
                  <a:srgbClr val="000000"/>
                </a:solidFill>
              </a:rPr>
              <a:t>rule</a:t>
            </a:r>
          </a:p>
          <a:p>
            <a:pPr>
              <a:spcBef>
                <a:spcPct val="50000"/>
              </a:spcBef>
              <a:buNone/>
            </a:pPr>
            <a:r>
              <a:rPr lang="en-US" sz="1600" i="1">
                <a:solidFill>
                  <a:srgbClr val="000000"/>
                </a:solidFill>
              </a:rPr>
              <a:t>steps</a:t>
            </a:r>
          </a:p>
        </p:txBody>
      </p:sp>
      <p:sp>
        <p:nvSpPr>
          <p:cNvPr id="9254" name="Line 52"/>
          <p:cNvSpPr>
            <a:spLocks noChangeShapeType="1"/>
          </p:cNvSpPr>
          <p:nvPr/>
        </p:nvSpPr>
        <p:spPr bwMode="auto">
          <a:xfrm>
            <a:off x="8243888" y="2259013"/>
            <a:ext cx="373062" cy="0"/>
          </a:xfrm>
          <a:prstGeom prst="line">
            <a:avLst/>
          </a:prstGeom>
          <a:noFill/>
          <a:ln w="3175">
            <a:solidFill>
              <a:srgbClr val="F23838"/>
            </a:solidFill>
            <a:round/>
            <a:headEnd/>
            <a:tailEnd type="triangle" w="med" len="med"/>
          </a:ln>
        </p:spPr>
        <p:txBody>
          <a:bodyPr/>
          <a:lstStyle/>
          <a:p>
            <a:pPr>
              <a:buNone/>
            </a:pPr>
            <a:endParaRPr lang="en-US"/>
          </a:p>
        </p:txBody>
      </p:sp>
      <p:sp>
        <p:nvSpPr>
          <p:cNvPr id="9255" name="Line 53"/>
          <p:cNvSpPr>
            <a:spLocks noChangeShapeType="1"/>
          </p:cNvSpPr>
          <p:nvPr/>
        </p:nvSpPr>
        <p:spPr bwMode="auto">
          <a:xfrm>
            <a:off x="8612188" y="2259013"/>
            <a:ext cx="373062" cy="0"/>
          </a:xfrm>
          <a:prstGeom prst="line">
            <a:avLst/>
          </a:prstGeom>
          <a:noFill/>
          <a:ln w="3175">
            <a:solidFill>
              <a:srgbClr val="00CC00"/>
            </a:solidFill>
            <a:round/>
            <a:headEnd/>
            <a:tailEnd type="triangle" w="med" len="med"/>
          </a:ln>
        </p:spPr>
        <p:txBody>
          <a:bodyPr/>
          <a:lstStyle/>
          <a:p>
            <a:pPr>
              <a:buNone/>
            </a:pPr>
            <a:endParaRPr lang="en-US"/>
          </a:p>
        </p:txBody>
      </p:sp>
      <p:sp>
        <p:nvSpPr>
          <p:cNvPr id="9256" name="AutoShape 54"/>
          <p:cNvSpPr>
            <a:spLocks noChangeArrowheads="1"/>
          </p:cNvSpPr>
          <p:nvPr/>
        </p:nvSpPr>
        <p:spPr bwMode="auto">
          <a:xfrm>
            <a:off x="3681413" y="2681288"/>
            <a:ext cx="1320800" cy="1063625"/>
          </a:xfrm>
          <a:prstGeom prst="roundRect">
            <a:avLst>
              <a:gd name="adj" fmla="val 16667"/>
            </a:avLst>
          </a:prstGeom>
          <a:solidFill>
            <a:schemeClr val="accent1"/>
          </a:solidFill>
          <a:ln w="3175" algn="ctr">
            <a:solidFill>
              <a:srgbClr val="000000"/>
            </a:solidFill>
            <a:round/>
            <a:headEnd/>
            <a:tailEnd/>
          </a:ln>
        </p:spPr>
        <p:txBody>
          <a:bodyPr wrap="none" anchor="ctr"/>
          <a:lstStyle/>
          <a:p>
            <a:pPr>
              <a:lnSpc>
                <a:spcPct val="90000"/>
              </a:lnSpc>
              <a:spcBef>
                <a:spcPct val="25000"/>
              </a:spcBef>
              <a:buClr>
                <a:schemeClr val="bg1"/>
              </a:buClr>
              <a:buSzPct val="100000"/>
              <a:buNone/>
            </a:pPr>
            <a:endParaRPr lang="en-US"/>
          </a:p>
        </p:txBody>
      </p:sp>
      <p:sp>
        <p:nvSpPr>
          <p:cNvPr id="9257" name="Text Box 55"/>
          <p:cNvSpPr txBox="1">
            <a:spLocks noChangeArrowheads="1"/>
          </p:cNvSpPr>
          <p:nvPr/>
        </p:nvSpPr>
        <p:spPr bwMode="auto">
          <a:xfrm>
            <a:off x="4151313" y="3392488"/>
            <a:ext cx="383438" cy="313932"/>
          </a:xfrm>
          <a:prstGeom prst="rect">
            <a:avLst/>
          </a:prstGeom>
          <a:noFill/>
          <a:ln w="3175" algn="ctr">
            <a:noFill/>
            <a:miter lim="800000"/>
            <a:headEnd/>
            <a:tailEnd/>
          </a:ln>
        </p:spPr>
        <p:txBody>
          <a:bodyPr wrap="none">
            <a:spAutoFit/>
          </a:bodyPr>
          <a:lstStyle/>
          <a:p>
            <a:pPr>
              <a:spcBef>
                <a:spcPct val="50000"/>
              </a:spcBef>
              <a:buNone/>
            </a:pPr>
            <a:r>
              <a:rPr lang="en-US" sz="1600"/>
              <a:t>Ri</a:t>
            </a:r>
          </a:p>
        </p:txBody>
      </p:sp>
      <p:sp>
        <p:nvSpPr>
          <p:cNvPr id="9258" name="Text Box 56"/>
          <p:cNvSpPr txBox="1">
            <a:spLocks noChangeArrowheads="1"/>
          </p:cNvSpPr>
          <p:nvPr/>
        </p:nvSpPr>
        <p:spPr bwMode="auto">
          <a:xfrm>
            <a:off x="4162425" y="2657475"/>
            <a:ext cx="397866" cy="313932"/>
          </a:xfrm>
          <a:prstGeom prst="rect">
            <a:avLst/>
          </a:prstGeom>
          <a:noFill/>
          <a:ln w="3175" algn="ctr">
            <a:noFill/>
            <a:miter lim="800000"/>
            <a:headEnd/>
            <a:tailEnd/>
          </a:ln>
        </p:spPr>
        <p:txBody>
          <a:bodyPr wrap="none">
            <a:spAutoFit/>
          </a:bodyPr>
          <a:lstStyle/>
          <a:p>
            <a:pPr>
              <a:spcBef>
                <a:spcPct val="50000"/>
              </a:spcBef>
              <a:buNone/>
            </a:pPr>
            <a:r>
              <a:rPr lang="en-US" sz="1600"/>
              <a:t>Rj</a:t>
            </a:r>
          </a:p>
        </p:txBody>
      </p:sp>
      <p:sp>
        <p:nvSpPr>
          <p:cNvPr id="9259" name="Text Box 57"/>
          <p:cNvSpPr txBox="1">
            <a:spLocks noChangeArrowheads="1"/>
          </p:cNvSpPr>
          <p:nvPr/>
        </p:nvSpPr>
        <p:spPr bwMode="auto">
          <a:xfrm>
            <a:off x="4151313" y="2981325"/>
            <a:ext cx="449162" cy="313932"/>
          </a:xfrm>
          <a:prstGeom prst="rect">
            <a:avLst/>
          </a:prstGeom>
          <a:noFill/>
          <a:ln w="3175" algn="ctr">
            <a:noFill/>
            <a:miter lim="800000"/>
            <a:headEnd/>
            <a:tailEnd/>
          </a:ln>
        </p:spPr>
        <p:txBody>
          <a:bodyPr wrap="none">
            <a:spAutoFit/>
          </a:bodyPr>
          <a:lstStyle/>
          <a:p>
            <a:pPr>
              <a:spcBef>
                <a:spcPct val="50000"/>
              </a:spcBef>
              <a:buNone/>
            </a:pPr>
            <a:r>
              <a:rPr lang="en-US" sz="1600"/>
              <a:t>Rk</a:t>
            </a:r>
          </a:p>
        </p:txBody>
      </p:sp>
      <p:grpSp>
        <p:nvGrpSpPr>
          <p:cNvPr id="9260" name="Group 58"/>
          <p:cNvGrpSpPr>
            <a:grpSpLocks/>
          </p:cNvGrpSpPr>
          <p:nvPr/>
        </p:nvGrpSpPr>
        <p:grpSpPr bwMode="auto">
          <a:xfrm>
            <a:off x="4227513" y="3333750"/>
            <a:ext cx="239712" cy="53975"/>
            <a:chOff x="1895" y="3653"/>
            <a:chExt cx="248" cy="56"/>
          </a:xfrm>
        </p:grpSpPr>
        <p:sp>
          <p:nvSpPr>
            <p:cNvPr id="9287" name="Oval 59"/>
            <p:cNvSpPr>
              <a:spLocks noChangeArrowheads="1"/>
            </p:cNvSpPr>
            <p:nvPr/>
          </p:nvSpPr>
          <p:spPr bwMode="auto">
            <a:xfrm>
              <a:off x="1895" y="3653"/>
              <a:ext cx="56" cy="56"/>
            </a:xfrm>
            <a:prstGeom prst="ellipse">
              <a:avLst/>
            </a:prstGeom>
            <a:solidFill>
              <a:srgbClr val="000000"/>
            </a:solidFill>
            <a:ln w="3175" algn="ctr">
              <a:solidFill>
                <a:srgbClr val="000000"/>
              </a:solidFill>
              <a:round/>
              <a:headEnd/>
              <a:tailEnd/>
            </a:ln>
          </p:spPr>
          <p:txBody>
            <a:bodyPr wrap="none" anchor="ctr"/>
            <a:lstStyle/>
            <a:p>
              <a:pPr>
                <a:lnSpc>
                  <a:spcPct val="90000"/>
                </a:lnSpc>
                <a:spcBef>
                  <a:spcPct val="25000"/>
                </a:spcBef>
                <a:buClr>
                  <a:schemeClr val="bg1"/>
                </a:buClr>
                <a:buSzPct val="100000"/>
                <a:buNone/>
              </a:pPr>
              <a:endParaRPr lang="en-US"/>
            </a:p>
          </p:txBody>
        </p:sp>
        <p:sp>
          <p:nvSpPr>
            <p:cNvPr id="9288" name="Oval 60"/>
            <p:cNvSpPr>
              <a:spLocks noChangeArrowheads="1"/>
            </p:cNvSpPr>
            <p:nvPr/>
          </p:nvSpPr>
          <p:spPr bwMode="auto">
            <a:xfrm>
              <a:off x="1991" y="3653"/>
              <a:ext cx="56" cy="56"/>
            </a:xfrm>
            <a:prstGeom prst="ellipse">
              <a:avLst/>
            </a:prstGeom>
            <a:solidFill>
              <a:srgbClr val="000000"/>
            </a:solidFill>
            <a:ln w="3175" algn="ctr">
              <a:solidFill>
                <a:srgbClr val="000000"/>
              </a:solidFill>
              <a:round/>
              <a:headEnd/>
              <a:tailEnd/>
            </a:ln>
          </p:spPr>
          <p:txBody>
            <a:bodyPr wrap="none" anchor="ctr"/>
            <a:lstStyle/>
            <a:p>
              <a:pPr>
                <a:lnSpc>
                  <a:spcPct val="90000"/>
                </a:lnSpc>
                <a:spcBef>
                  <a:spcPct val="25000"/>
                </a:spcBef>
                <a:buClr>
                  <a:schemeClr val="bg1"/>
                </a:buClr>
                <a:buSzPct val="100000"/>
                <a:buNone/>
              </a:pPr>
              <a:endParaRPr lang="en-US"/>
            </a:p>
          </p:txBody>
        </p:sp>
        <p:sp>
          <p:nvSpPr>
            <p:cNvPr id="9289" name="Oval 61"/>
            <p:cNvSpPr>
              <a:spLocks noChangeArrowheads="1"/>
            </p:cNvSpPr>
            <p:nvPr/>
          </p:nvSpPr>
          <p:spPr bwMode="auto">
            <a:xfrm>
              <a:off x="2087" y="3653"/>
              <a:ext cx="56" cy="56"/>
            </a:xfrm>
            <a:prstGeom prst="ellipse">
              <a:avLst/>
            </a:prstGeom>
            <a:solidFill>
              <a:srgbClr val="000000"/>
            </a:solidFill>
            <a:ln w="3175" algn="ctr">
              <a:solidFill>
                <a:srgbClr val="000000"/>
              </a:solidFill>
              <a:round/>
              <a:headEnd/>
              <a:tailEnd/>
            </a:ln>
          </p:spPr>
          <p:txBody>
            <a:bodyPr wrap="none" anchor="ctr"/>
            <a:lstStyle/>
            <a:p>
              <a:pPr>
                <a:lnSpc>
                  <a:spcPct val="90000"/>
                </a:lnSpc>
                <a:spcBef>
                  <a:spcPct val="25000"/>
                </a:spcBef>
                <a:buClr>
                  <a:schemeClr val="bg1"/>
                </a:buClr>
                <a:buSzPct val="100000"/>
                <a:buNone/>
              </a:pPr>
              <a:endParaRPr lang="en-US"/>
            </a:p>
          </p:txBody>
        </p:sp>
      </p:grpSp>
      <p:sp>
        <p:nvSpPr>
          <p:cNvPr id="9261" name="Freeform 63"/>
          <p:cNvSpPr>
            <a:spLocks/>
          </p:cNvSpPr>
          <p:nvPr/>
        </p:nvSpPr>
        <p:spPr bwMode="auto">
          <a:xfrm>
            <a:off x="8069263" y="1985963"/>
            <a:ext cx="165100" cy="1179512"/>
          </a:xfrm>
          <a:custGeom>
            <a:avLst/>
            <a:gdLst>
              <a:gd name="T0" fmla="*/ 2147483647 w 104"/>
              <a:gd name="T1" fmla="*/ 0 h 743"/>
              <a:gd name="T2" fmla="*/ 2147483647 w 104"/>
              <a:gd name="T3" fmla="*/ 2147483647 h 743"/>
              <a:gd name="T4" fmla="*/ 0 w 104"/>
              <a:gd name="T5" fmla="*/ 2147483647 h 743"/>
              <a:gd name="T6" fmla="*/ 0 w 104"/>
              <a:gd name="T7" fmla="*/ 2147483647 h 743"/>
              <a:gd name="T8" fmla="*/ 0 60000 65536"/>
              <a:gd name="T9" fmla="*/ 0 60000 65536"/>
              <a:gd name="T10" fmla="*/ 0 60000 65536"/>
              <a:gd name="T11" fmla="*/ 0 60000 65536"/>
              <a:gd name="T12" fmla="*/ 0 w 104"/>
              <a:gd name="T13" fmla="*/ 0 h 743"/>
              <a:gd name="T14" fmla="*/ 104 w 104"/>
              <a:gd name="T15" fmla="*/ 743 h 743"/>
            </a:gdLst>
            <a:ahLst/>
            <a:cxnLst>
              <a:cxn ang="T8">
                <a:pos x="T0" y="T1"/>
              </a:cxn>
              <a:cxn ang="T9">
                <a:pos x="T2" y="T3"/>
              </a:cxn>
              <a:cxn ang="T10">
                <a:pos x="T4" y="T5"/>
              </a:cxn>
              <a:cxn ang="T11">
                <a:pos x="T6" y="T7"/>
              </a:cxn>
            </a:cxnLst>
            <a:rect l="T12" t="T13" r="T14" b="T15"/>
            <a:pathLst>
              <a:path w="104" h="743">
                <a:moveTo>
                  <a:pt x="104" y="0"/>
                </a:moveTo>
                <a:lnTo>
                  <a:pt x="104" y="318"/>
                </a:lnTo>
                <a:lnTo>
                  <a:pt x="0" y="492"/>
                </a:lnTo>
                <a:lnTo>
                  <a:pt x="0" y="743"/>
                </a:lnTo>
              </a:path>
            </a:pathLst>
          </a:custGeom>
          <a:noFill/>
          <a:ln w="3175">
            <a:solidFill>
              <a:srgbClr val="000000"/>
            </a:solidFill>
            <a:prstDash val="dash"/>
            <a:round/>
            <a:headEnd/>
            <a:tailEnd/>
          </a:ln>
        </p:spPr>
        <p:txBody>
          <a:bodyPr/>
          <a:lstStyle/>
          <a:p>
            <a:pPr>
              <a:buNone/>
            </a:pPr>
            <a:endParaRPr lang="en-US"/>
          </a:p>
        </p:txBody>
      </p:sp>
      <p:sp>
        <p:nvSpPr>
          <p:cNvPr id="9262" name="Line 64"/>
          <p:cNvSpPr>
            <a:spLocks noChangeShapeType="1"/>
          </p:cNvSpPr>
          <p:nvPr/>
        </p:nvSpPr>
        <p:spPr bwMode="auto">
          <a:xfrm>
            <a:off x="3608388" y="3656013"/>
            <a:ext cx="1463675" cy="0"/>
          </a:xfrm>
          <a:prstGeom prst="line">
            <a:avLst/>
          </a:prstGeom>
          <a:noFill/>
          <a:ln w="3175">
            <a:solidFill>
              <a:srgbClr val="F23838"/>
            </a:solidFill>
            <a:round/>
            <a:headEnd/>
            <a:tailEnd type="triangle" w="med" len="med"/>
          </a:ln>
        </p:spPr>
        <p:txBody>
          <a:bodyPr/>
          <a:lstStyle/>
          <a:p>
            <a:pPr>
              <a:buNone/>
            </a:pPr>
            <a:endParaRPr lang="en-US"/>
          </a:p>
        </p:txBody>
      </p:sp>
      <p:sp>
        <p:nvSpPr>
          <p:cNvPr id="9263" name="Line 65"/>
          <p:cNvSpPr>
            <a:spLocks noChangeShapeType="1"/>
          </p:cNvSpPr>
          <p:nvPr/>
        </p:nvSpPr>
        <p:spPr bwMode="auto">
          <a:xfrm>
            <a:off x="3621088" y="2944813"/>
            <a:ext cx="1463675" cy="0"/>
          </a:xfrm>
          <a:prstGeom prst="line">
            <a:avLst/>
          </a:prstGeom>
          <a:noFill/>
          <a:ln w="3175">
            <a:solidFill>
              <a:srgbClr val="00CC00"/>
            </a:solidFill>
            <a:round/>
            <a:headEnd/>
            <a:tailEnd type="triangle" w="med" len="med"/>
          </a:ln>
        </p:spPr>
        <p:txBody>
          <a:bodyPr/>
          <a:lstStyle/>
          <a:p>
            <a:pPr>
              <a:buNone/>
            </a:pPr>
            <a:endParaRPr lang="en-US"/>
          </a:p>
        </p:txBody>
      </p:sp>
      <p:sp>
        <p:nvSpPr>
          <p:cNvPr id="9264" name="Line 66"/>
          <p:cNvSpPr>
            <a:spLocks noChangeShapeType="1"/>
          </p:cNvSpPr>
          <p:nvPr/>
        </p:nvSpPr>
        <p:spPr bwMode="auto">
          <a:xfrm>
            <a:off x="3613150" y="3244850"/>
            <a:ext cx="1450975" cy="0"/>
          </a:xfrm>
          <a:prstGeom prst="line">
            <a:avLst/>
          </a:prstGeom>
          <a:noFill/>
          <a:ln w="3175">
            <a:solidFill>
              <a:schemeClr val="tx1"/>
            </a:solidFill>
            <a:round/>
            <a:headEnd/>
            <a:tailEnd type="triangle" w="med" len="med"/>
          </a:ln>
        </p:spPr>
        <p:txBody>
          <a:bodyPr/>
          <a:lstStyle/>
          <a:p>
            <a:pPr>
              <a:buNone/>
            </a:pPr>
            <a:endParaRPr lang="en-US"/>
          </a:p>
        </p:txBody>
      </p:sp>
      <p:sp>
        <p:nvSpPr>
          <p:cNvPr id="9265" name="Line 67"/>
          <p:cNvSpPr>
            <a:spLocks noChangeShapeType="1"/>
          </p:cNvSpPr>
          <p:nvPr/>
        </p:nvSpPr>
        <p:spPr bwMode="auto">
          <a:xfrm>
            <a:off x="2466975" y="2174875"/>
            <a:ext cx="0" cy="185738"/>
          </a:xfrm>
          <a:prstGeom prst="line">
            <a:avLst/>
          </a:prstGeom>
          <a:noFill/>
          <a:ln w="38100">
            <a:solidFill>
              <a:srgbClr val="000000"/>
            </a:solidFill>
            <a:round/>
            <a:headEnd/>
            <a:tailEnd/>
          </a:ln>
        </p:spPr>
        <p:txBody>
          <a:bodyPr/>
          <a:lstStyle/>
          <a:p>
            <a:pPr>
              <a:buNone/>
            </a:pPr>
            <a:endParaRPr lang="en-US"/>
          </a:p>
        </p:txBody>
      </p:sp>
      <p:sp>
        <p:nvSpPr>
          <p:cNvPr id="9266" name="Line 68"/>
          <p:cNvSpPr>
            <a:spLocks noChangeShapeType="1"/>
          </p:cNvSpPr>
          <p:nvPr/>
        </p:nvSpPr>
        <p:spPr bwMode="auto">
          <a:xfrm>
            <a:off x="3608388" y="2171700"/>
            <a:ext cx="0" cy="185738"/>
          </a:xfrm>
          <a:prstGeom prst="line">
            <a:avLst/>
          </a:prstGeom>
          <a:noFill/>
          <a:ln w="38100">
            <a:solidFill>
              <a:srgbClr val="000000"/>
            </a:solidFill>
            <a:round/>
            <a:headEnd/>
            <a:tailEnd/>
          </a:ln>
        </p:spPr>
        <p:txBody>
          <a:bodyPr/>
          <a:lstStyle/>
          <a:p>
            <a:pPr>
              <a:buNone/>
            </a:pPr>
            <a:endParaRPr lang="en-US"/>
          </a:p>
        </p:txBody>
      </p:sp>
      <p:sp>
        <p:nvSpPr>
          <p:cNvPr id="9267" name="Line 69"/>
          <p:cNvSpPr>
            <a:spLocks noChangeShapeType="1"/>
          </p:cNvSpPr>
          <p:nvPr/>
        </p:nvSpPr>
        <p:spPr bwMode="auto">
          <a:xfrm>
            <a:off x="5094288" y="2168525"/>
            <a:ext cx="0" cy="185738"/>
          </a:xfrm>
          <a:prstGeom prst="line">
            <a:avLst/>
          </a:prstGeom>
          <a:noFill/>
          <a:ln w="38100">
            <a:solidFill>
              <a:srgbClr val="000000"/>
            </a:solidFill>
            <a:round/>
            <a:headEnd/>
            <a:tailEnd/>
          </a:ln>
        </p:spPr>
        <p:txBody>
          <a:bodyPr/>
          <a:lstStyle/>
          <a:p>
            <a:pPr>
              <a:buNone/>
            </a:pPr>
            <a:endParaRPr lang="en-US"/>
          </a:p>
        </p:txBody>
      </p:sp>
      <p:sp>
        <p:nvSpPr>
          <p:cNvPr id="9268" name="Line 70"/>
          <p:cNvSpPr>
            <a:spLocks noChangeShapeType="1"/>
          </p:cNvSpPr>
          <p:nvPr/>
        </p:nvSpPr>
        <p:spPr bwMode="auto">
          <a:xfrm>
            <a:off x="5835650" y="2165350"/>
            <a:ext cx="0" cy="185738"/>
          </a:xfrm>
          <a:prstGeom prst="line">
            <a:avLst/>
          </a:prstGeom>
          <a:noFill/>
          <a:ln w="38100">
            <a:solidFill>
              <a:srgbClr val="000000"/>
            </a:solidFill>
            <a:round/>
            <a:headEnd/>
            <a:tailEnd/>
          </a:ln>
        </p:spPr>
        <p:txBody>
          <a:bodyPr/>
          <a:lstStyle/>
          <a:p>
            <a:pPr>
              <a:buNone/>
            </a:pPr>
            <a:endParaRPr lang="en-US"/>
          </a:p>
        </p:txBody>
      </p:sp>
      <p:sp>
        <p:nvSpPr>
          <p:cNvPr id="9269" name="Line 71"/>
          <p:cNvSpPr>
            <a:spLocks noChangeShapeType="1"/>
          </p:cNvSpPr>
          <p:nvPr/>
        </p:nvSpPr>
        <p:spPr bwMode="auto">
          <a:xfrm>
            <a:off x="8232775" y="2173288"/>
            <a:ext cx="0" cy="185737"/>
          </a:xfrm>
          <a:prstGeom prst="line">
            <a:avLst/>
          </a:prstGeom>
          <a:noFill/>
          <a:ln w="38100">
            <a:solidFill>
              <a:srgbClr val="000000"/>
            </a:solidFill>
            <a:round/>
            <a:headEnd/>
            <a:tailEnd/>
          </a:ln>
        </p:spPr>
        <p:txBody>
          <a:bodyPr/>
          <a:lstStyle/>
          <a:p>
            <a:pPr>
              <a:buNone/>
            </a:pPr>
            <a:endParaRPr lang="en-US"/>
          </a:p>
        </p:txBody>
      </p:sp>
      <p:sp>
        <p:nvSpPr>
          <p:cNvPr id="9270" name="Line 72"/>
          <p:cNvSpPr>
            <a:spLocks noChangeShapeType="1"/>
          </p:cNvSpPr>
          <p:nvPr/>
        </p:nvSpPr>
        <p:spPr bwMode="auto">
          <a:xfrm>
            <a:off x="3983038" y="2168525"/>
            <a:ext cx="0" cy="185738"/>
          </a:xfrm>
          <a:prstGeom prst="line">
            <a:avLst/>
          </a:prstGeom>
          <a:noFill/>
          <a:ln w="38100">
            <a:solidFill>
              <a:srgbClr val="000000"/>
            </a:solidFill>
            <a:round/>
            <a:headEnd/>
            <a:tailEnd/>
          </a:ln>
        </p:spPr>
        <p:txBody>
          <a:bodyPr/>
          <a:lstStyle/>
          <a:p>
            <a:pPr>
              <a:buNone/>
            </a:pPr>
            <a:endParaRPr lang="en-US"/>
          </a:p>
        </p:txBody>
      </p:sp>
      <p:sp>
        <p:nvSpPr>
          <p:cNvPr id="9271" name="Line 73"/>
          <p:cNvSpPr>
            <a:spLocks noChangeShapeType="1"/>
          </p:cNvSpPr>
          <p:nvPr/>
        </p:nvSpPr>
        <p:spPr bwMode="auto">
          <a:xfrm>
            <a:off x="4357688" y="2165350"/>
            <a:ext cx="0" cy="185738"/>
          </a:xfrm>
          <a:prstGeom prst="line">
            <a:avLst/>
          </a:prstGeom>
          <a:noFill/>
          <a:ln w="38100">
            <a:solidFill>
              <a:srgbClr val="000000"/>
            </a:solidFill>
            <a:round/>
            <a:headEnd/>
            <a:tailEnd/>
          </a:ln>
        </p:spPr>
        <p:txBody>
          <a:bodyPr/>
          <a:lstStyle/>
          <a:p>
            <a:pPr>
              <a:buNone/>
            </a:pPr>
            <a:endParaRPr lang="en-US"/>
          </a:p>
        </p:txBody>
      </p:sp>
      <p:sp>
        <p:nvSpPr>
          <p:cNvPr id="9272" name="Line 74"/>
          <p:cNvSpPr>
            <a:spLocks noChangeShapeType="1"/>
          </p:cNvSpPr>
          <p:nvPr/>
        </p:nvSpPr>
        <p:spPr bwMode="auto">
          <a:xfrm>
            <a:off x="4732338" y="2162175"/>
            <a:ext cx="0" cy="185738"/>
          </a:xfrm>
          <a:prstGeom prst="line">
            <a:avLst/>
          </a:prstGeom>
          <a:noFill/>
          <a:ln w="38100">
            <a:solidFill>
              <a:srgbClr val="000000"/>
            </a:solidFill>
            <a:round/>
            <a:headEnd/>
            <a:tailEnd/>
          </a:ln>
        </p:spPr>
        <p:txBody>
          <a:bodyPr/>
          <a:lstStyle/>
          <a:p>
            <a:pPr>
              <a:buNone/>
            </a:pPr>
            <a:endParaRPr lang="en-US"/>
          </a:p>
        </p:txBody>
      </p:sp>
      <p:sp>
        <p:nvSpPr>
          <p:cNvPr id="9273" name="Line 75"/>
          <p:cNvSpPr>
            <a:spLocks noChangeShapeType="1"/>
          </p:cNvSpPr>
          <p:nvPr/>
        </p:nvSpPr>
        <p:spPr bwMode="auto">
          <a:xfrm>
            <a:off x="5473700" y="2170113"/>
            <a:ext cx="0" cy="185737"/>
          </a:xfrm>
          <a:prstGeom prst="line">
            <a:avLst/>
          </a:prstGeom>
          <a:noFill/>
          <a:ln w="38100">
            <a:solidFill>
              <a:srgbClr val="000000"/>
            </a:solidFill>
            <a:round/>
            <a:headEnd/>
            <a:tailEnd/>
          </a:ln>
        </p:spPr>
        <p:txBody>
          <a:bodyPr/>
          <a:lstStyle/>
          <a:p>
            <a:pPr>
              <a:buNone/>
            </a:pPr>
            <a:endParaRPr lang="en-US"/>
          </a:p>
        </p:txBody>
      </p:sp>
      <p:sp>
        <p:nvSpPr>
          <p:cNvPr id="9274" name="Line 76"/>
          <p:cNvSpPr>
            <a:spLocks noChangeShapeType="1"/>
          </p:cNvSpPr>
          <p:nvPr/>
        </p:nvSpPr>
        <p:spPr bwMode="auto">
          <a:xfrm>
            <a:off x="6203950" y="2178050"/>
            <a:ext cx="0" cy="185738"/>
          </a:xfrm>
          <a:prstGeom prst="line">
            <a:avLst/>
          </a:prstGeom>
          <a:noFill/>
          <a:ln w="38100">
            <a:solidFill>
              <a:srgbClr val="000000"/>
            </a:solidFill>
            <a:round/>
            <a:headEnd/>
            <a:tailEnd/>
          </a:ln>
        </p:spPr>
        <p:txBody>
          <a:bodyPr/>
          <a:lstStyle/>
          <a:p>
            <a:pPr>
              <a:buNone/>
            </a:pPr>
            <a:endParaRPr lang="en-US"/>
          </a:p>
        </p:txBody>
      </p:sp>
      <p:sp>
        <p:nvSpPr>
          <p:cNvPr id="9275" name="Line 77"/>
          <p:cNvSpPr>
            <a:spLocks noChangeShapeType="1"/>
          </p:cNvSpPr>
          <p:nvPr/>
        </p:nvSpPr>
        <p:spPr bwMode="auto">
          <a:xfrm>
            <a:off x="6934200" y="2185988"/>
            <a:ext cx="0" cy="185737"/>
          </a:xfrm>
          <a:prstGeom prst="line">
            <a:avLst/>
          </a:prstGeom>
          <a:noFill/>
          <a:ln w="38100">
            <a:solidFill>
              <a:srgbClr val="000000"/>
            </a:solidFill>
            <a:round/>
            <a:headEnd/>
            <a:tailEnd/>
          </a:ln>
        </p:spPr>
        <p:txBody>
          <a:bodyPr/>
          <a:lstStyle/>
          <a:p>
            <a:pPr>
              <a:buNone/>
            </a:pPr>
            <a:endParaRPr lang="en-US"/>
          </a:p>
        </p:txBody>
      </p:sp>
      <p:sp>
        <p:nvSpPr>
          <p:cNvPr id="9276" name="Line 78"/>
          <p:cNvSpPr>
            <a:spLocks noChangeShapeType="1"/>
          </p:cNvSpPr>
          <p:nvPr/>
        </p:nvSpPr>
        <p:spPr bwMode="auto">
          <a:xfrm>
            <a:off x="6575425" y="2171700"/>
            <a:ext cx="0" cy="185738"/>
          </a:xfrm>
          <a:prstGeom prst="line">
            <a:avLst/>
          </a:prstGeom>
          <a:noFill/>
          <a:ln w="38100">
            <a:solidFill>
              <a:srgbClr val="000000"/>
            </a:solidFill>
            <a:round/>
            <a:headEnd/>
            <a:tailEnd/>
          </a:ln>
        </p:spPr>
        <p:txBody>
          <a:bodyPr/>
          <a:lstStyle/>
          <a:p>
            <a:pPr>
              <a:buNone/>
            </a:pPr>
            <a:endParaRPr lang="en-US"/>
          </a:p>
        </p:txBody>
      </p:sp>
      <p:sp>
        <p:nvSpPr>
          <p:cNvPr id="9277" name="Line 79"/>
          <p:cNvSpPr>
            <a:spLocks noChangeShapeType="1"/>
          </p:cNvSpPr>
          <p:nvPr/>
        </p:nvSpPr>
        <p:spPr bwMode="auto">
          <a:xfrm>
            <a:off x="7305675" y="2168525"/>
            <a:ext cx="0" cy="185738"/>
          </a:xfrm>
          <a:prstGeom prst="line">
            <a:avLst/>
          </a:prstGeom>
          <a:noFill/>
          <a:ln w="38100">
            <a:solidFill>
              <a:srgbClr val="000000"/>
            </a:solidFill>
            <a:round/>
            <a:headEnd/>
            <a:tailEnd/>
          </a:ln>
        </p:spPr>
        <p:txBody>
          <a:bodyPr/>
          <a:lstStyle/>
          <a:p>
            <a:pPr>
              <a:buNone/>
            </a:pPr>
            <a:endParaRPr lang="en-US"/>
          </a:p>
        </p:txBody>
      </p:sp>
      <p:sp>
        <p:nvSpPr>
          <p:cNvPr id="9278" name="Line 80"/>
          <p:cNvSpPr>
            <a:spLocks noChangeShapeType="1"/>
          </p:cNvSpPr>
          <p:nvPr/>
        </p:nvSpPr>
        <p:spPr bwMode="auto">
          <a:xfrm>
            <a:off x="7691438" y="2165350"/>
            <a:ext cx="0" cy="185738"/>
          </a:xfrm>
          <a:prstGeom prst="line">
            <a:avLst/>
          </a:prstGeom>
          <a:noFill/>
          <a:ln w="38100">
            <a:solidFill>
              <a:srgbClr val="000000"/>
            </a:solidFill>
            <a:round/>
            <a:headEnd/>
            <a:tailEnd/>
          </a:ln>
        </p:spPr>
        <p:txBody>
          <a:bodyPr/>
          <a:lstStyle/>
          <a:p>
            <a:pPr>
              <a:buNone/>
            </a:pPr>
            <a:endParaRPr lang="en-US"/>
          </a:p>
        </p:txBody>
      </p:sp>
      <p:sp>
        <p:nvSpPr>
          <p:cNvPr id="9279" name="Line 81"/>
          <p:cNvSpPr>
            <a:spLocks noChangeShapeType="1"/>
          </p:cNvSpPr>
          <p:nvPr/>
        </p:nvSpPr>
        <p:spPr bwMode="auto">
          <a:xfrm>
            <a:off x="8621713" y="2162175"/>
            <a:ext cx="0" cy="185738"/>
          </a:xfrm>
          <a:prstGeom prst="line">
            <a:avLst/>
          </a:prstGeom>
          <a:noFill/>
          <a:ln w="38100">
            <a:solidFill>
              <a:srgbClr val="000000"/>
            </a:solidFill>
            <a:round/>
            <a:headEnd/>
            <a:tailEnd/>
          </a:ln>
        </p:spPr>
        <p:txBody>
          <a:bodyPr/>
          <a:lstStyle/>
          <a:p>
            <a:pPr>
              <a:buNone/>
            </a:pPr>
            <a:endParaRPr lang="en-US"/>
          </a:p>
        </p:txBody>
      </p:sp>
      <p:sp>
        <p:nvSpPr>
          <p:cNvPr id="9280" name="Line 82"/>
          <p:cNvSpPr>
            <a:spLocks noChangeShapeType="1"/>
          </p:cNvSpPr>
          <p:nvPr/>
        </p:nvSpPr>
        <p:spPr bwMode="auto">
          <a:xfrm>
            <a:off x="8974138" y="2159000"/>
            <a:ext cx="0" cy="185738"/>
          </a:xfrm>
          <a:prstGeom prst="line">
            <a:avLst/>
          </a:prstGeom>
          <a:noFill/>
          <a:ln w="38100">
            <a:solidFill>
              <a:srgbClr val="000000"/>
            </a:solidFill>
            <a:round/>
            <a:headEnd/>
            <a:tailEnd/>
          </a:ln>
        </p:spPr>
        <p:txBody>
          <a:bodyPr/>
          <a:lstStyle/>
          <a:p>
            <a:pPr>
              <a:buNone/>
            </a:pPr>
            <a:endParaRPr lang="en-US"/>
          </a:p>
        </p:txBody>
      </p:sp>
      <p:sp>
        <p:nvSpPr>
          <p:cNvPr id="9281" name="Line 83"/>
          <p:cNvSpPr>
            <a:spLocks noChangeShapeType="1"/>
          </p:cNvSpPr>
          <p:nvPr/>
        </p:nvSpPr>
        <p:spPr bwMode="auto">
          <a:xfrm>
            <a:off x="3259138" y="2166938"/>
            <a:ext cx="0" cy="185737"/>
          </a:xfrm>
          <a:prstGeom prst="line">
            <a:avLst/>
          </a:prstGeom>
          <a:noFill/>
          <a:ln w="38100">
            <a:solidFill>
              <a:srgbClr val="000000"/>
            </a:solidFill>
            <a:round/>
            <a:headEnd/>
            <a:tailEnd/>
          </a:ln>
        </p:spPr>
        <p:txBody>
          <a:bodyPr/>
          <a:lstStyle/>
          <a:p>
            <a:pPr>
              <a:buNone/>
            </a:pPr>
            <a:endParaRPr lang="en-US"/>
          </a:p>
        </p:txBody>
      </p:sp>
      <p:sp>
        <p:nvSpPr>
          <p:cNvPr id="9282" name="Line 84"/>
          <p:cNvSpPr>
            <a:spLocks noChangeShapeType="1"/>
          </p:cNvSpPr>
          <p:nvPr/>
        </p:nvSpPr>
        <p:spPr bwMode="auto">
          <a:xfrm>
            <a:off x="2900363" y="2174875"/>
            <a:ext cx="0" cy="185738"/>
          </a:xfrm>
          <a:prstGeom prst="line">
            <a:avLst/>
          </a:prstGeom>
          <a:noFill/>
          <a:ln w="38100">
            <a:solidFill>
              <a:srgbClr val="000000"/>
            </a:solidFill>
            <a:round/>
            <a:headEnd/>
            <a:tailEnd/>
          </a:ln>
        </p:spPr>
        <p:txBody>
          <a:bodyPr/>
          <a:lstStyle/>
          <a:p>
            <a:pPr>
              <a:buNone/>
            </a:pPr>
            <a:endParaRPr lang="en-US"/>
          </a:p>
        </p:txBody>
      </p:sp>
      <p:sp>
        <p:nvSpPr>
          <p:cNvPr id="9283" name="Line 85"/>
          <p:cNvSpPr>
            <a:spLocks noChangeShapeType="1"/>
          </p:cNvSpPr>
          <p:nvPr/>
        </p:nvSpPr>
        <p:spPr bwMode="auto">
          <a:xfrm>
            <a:off x="2108200" y="2171700"/>
            <a:ext cx="0" cy="185738"/>
          </a:xfrm>
          <a:prstGeom prst="line">
            <a:avLst/>
          </a:prstGeom>
          <a:noFill/>
          <a:ln w="38100">
            <a:solidFill>
              <a:srgbClr val="000000"/>
            </a:solidFill>
            <a:round/>
            <a:headEnd/>
            <a:tailEnd/>
          </a:ln>
        </p:spPr>
        <p:txBody>
          <a:bodyPr/>
          <a:lstStyle/>
          <a:p>
            <a:pPr>
              <a:buNone/>
            </a:pPr>
            <a:endParaRPr lang="en-US"/>
          </a:p>
        </p:txBody>
      </p:sp>
      <p:sp>
        <p:nvSpPr>
          <p:cNvPr id="4" name="Footer Placeholder 3">
            <a:extLst>
              <a:ext uri="{FF2B5EF4-FFF2-40B4-BE49-F238E27FC236}">
                <a16:creationId xmlns:a16="http://schemas.microsoft.com/office/drawing/2014/main" id="{4CCFF7CA-C712-2B27-3865-7EEA283847FA}"/>
              </a:ext>
            </a:extLst>
          </p:cNvPr>
          <p:cNvSpPr>
            <a:spLocks noGrp="1"/>
          </p:cNvSpPr>
          <p:nvPr>
            <p:ph type="ftr" sz="quarter" idx="12"/>
          </p:nvPr>
        </p:nvSpPr>
        <p:spPr/>
        <p:txBody>
          <a:bodyPr/>
          <a:lstStyle/>
          <a:p>
            <a:pPr>
              <a:defRPr/>
            </a:pPr>
            <a:r>
              <a:rPr lang="en-US"/>
              <a:t>6.1920</a:t>
            </a:r>
            <a:endParaRPr lang="en-US" dirty="0"/>
          </a:p>
        </p:txBody>
      </p:sp>
      <p:sp>
        <p:nvSpPr>
          <p:cNvPr id="2" name="Date Placeholder 1">
            <a:extLst>
              <a:ext uri="{FF2B5EF4-FFF2-40B4-BE49-F238E27FC236}">
                <a16:creationId xmlns:a16="http://schemas.microsoft.com/office/drawing/2014/main" id="{B414DC96-4B3C-BA0C-8031-4C787A180305}"/>
              </a:ext>
            </a:extLst>
          </p:cNvPr>
          <p:cNvSpPr>
            <a:spLocks noGrp="1"/>
          </p:cNvSpPr>
          <p:nvPr>
            <p:ph type="dt" sz="half" idx="10"/>
          </p:nvPr>
        </p:nvSpPr>
        <p:spPr/>
        <p:txBody>
          <a:bodyPr/>
          <a:lstStyle/>
          <a:p>
            <a:pPr>
              <a:defRPr/>
            </a:pPr>
            <a:r>
              <a:rPr lang="en-US"/>
              <a:t>February 13, 2024</a:t>
            </a:r>
            <a:endParaRPr lang="en-US" dirty="0"/>
          </a:p>
        </p:txBody>
      </p:sp>
      <p:sp>
        <p:nvSpPr>
          <p:cNvPr id="7" name="Slide Number Placeholder 6">
            <a:extLst>
              <a:ext uri="{FF2B5EF4-FFF2-40B4-BE49-F238E27FC236}">
                <a16:creationId xmlns:a16="http://schemas.microsoft.com/office/drawing/2014/main" id="{F1CFF3FD-8F90-4060-F4E9-67B413ECBE8C}"/>
              </a:ext>
            </a:extLst>
          </p:cNvPr>
          <p:cNvSpPr>
            <a:spLocks noGrp="1"/>
          </p:cNvSpPr>
          <p:nvPr>
            <p:ph type="sldNum" sz="quarter" idx="11"/>
          </p:nvPr>
        </p:nvSpPr>
        <p:spPr/>
        <p:txBody>
          <a:bodyPr/>
          <a:lstStyle/>
          <a:p>
            <a:pPr>
              <a:defRPr/>
            </a:pPr>
            <a:r>
              <a:rPr lang="en-US"/>
              <a:t>L03-</a:t>
            </a:r>
            <a:fld id="{4F9502F6-954B-46E9-AC05-33DEDF4CA0BF}" type="slidenum">
              <a:rPr lang="en-US" smtClean="0"/>
              <a:pPr>
                <a:defRPr/>
              </a:pPr>
              <a:t>35</a:t>
            </a:fld>
            <a:endParaRPr lang="en-US" dirty="0"/>
          </a:p>
        </p:txBody>
      </p:sp>
    </p:spTree>
    <p:extLst>
      <p:ext uri="{BB962C8B-B14F-4D97-AF65-F5344CB8AC3E}">
        <p14:creationId xmlns:p14="http://schemas.microsoft.com/office/powerpoint/2010/main" val="28053248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7507" y="364174"/>
            <a:ext cx="8015844" cy="1143000"/>
          </a:xfrm>
        </p:spPr>
        <p:txBody>
          <a:bodyPr/>
          <a:lstStyle/>
          <a:p>
            <a:r>
              <a:rPr lang="en-US" sz="4000" dirty="0"/>
              <a:t>Compiler test for concurrent rule execution  </a:t>
            </a:r>
            <a:r>
              <a:rPr lang="en-US" sz="2400" dirty="0"/>
              <a:t>James Hoe, Ph.D., 2000</a:t>
            </a:r>
          </a:p>
        </p:txBody>
      </p:sp>
      <p:sp>
        <p:nvSpPr>
          <p:cNvPr id="3" name="Content Placeholder 2"/>
          <p:cNvSpPr>
            <a:spLocks noGrp="1"/>
          </p:cNvSpPr>
          <p:nvPr>
            <p:ph idx="1"/>
          </p:nvPr>
        </p:nvSpPr>
        <p:spPr>
          <a:xfrm>
            <a:off x="609599" y="1508050"/>
            <a:ext cx="8305801" cy="4397450"/>
          </a:xfrm>
        </p:spPr>
        <p:txBody>
          <a:bodyPr/>
          <a:lstStyle/>
          <a:p>
            <a:r>
              <a:rPr lang="en-US" sz="2400" dirty="0"/>
              <a:t>Let RS(r) be the set of registers rule r may read</a:t>
            </a:r>
          </a:p>
          <a:p>
            <a:r>
              <a:rPr lang="en-US" sz="2400" dirty="0"/>
              <a:t>Let WS(r) be the set of registers rule r may write</a:t>
            </a:r>
            <a:endParaRPr lang="en-US" sz="2000" dirty="0"/>
          </a:p>
          <a:p>
            <a:endParaRPr lang="en-US" sz="2400" dirty="0"/>
          </a:p>
          <a:p>
            <a:r>
              <a:rPr lang="en-US" sz="2400" dirty="0"/>
              <a:t>Rules </a:t>
            </a:r>
            <a:r>
              <a:rPr lang="en-US" sz="2400" dirty="0" err="1"/>
              <a:t>ra</a:t>
            </a:r>
            <a:r>
              <a:rPr lang="en-US" sz="2400" dirty="0"/>
              <a:t> and </a:t>
            </a:r>
            <a:r>
              <a:rPr lang="en-US" sz="2400" dirty="0" err="1"/>
              <a:t>rb</a:t>
            </a:r>
            <a:r>
              <a:rPr lang="en-US" sz="2400" dirty="0"/>
              <a:t> are </a:t>
            </a:r>
            <a:r>
              <a:rPr lang="en-US" sz="2400" i="1" dirty="0"/>
              <a:t>conflict free </a:t>
            </a:r>
            <a:r>
              <a:rPr lang="en-US" sz="2400" dirty="0"/>
              <a:t>(CF) if</a:t>
            </a:r>
          </a:p>
          <a:p>
            <a:pPr marL="457200" lvl="1" indent="0">
              <a:buNone/>
            </a:pPr>
            <a:r>
              <a:rPr lang="en-US" sz="2000" dirty="0"/>
              <a:t>(RS(</a:t>
            </a:r>
            <a:r>
              <a:rPr lang="en-US" sz="2000" dirty="0" err="1"/>
              <a:t>ra</a:t>
            </a:r>
            <a:r>
              <a:rPr lang="en-US" sz="2000" dirty="0"/>
              <a:t>)</a:t>
            </a:r>
            <a:r>
              <a:rPr lang="en-US" sz="2000" dirty="0">
                <a:sym typeface="Symbol"/>
              </a:rPr>
              <a:t></a:t>
            </a:r>
            <a:r>
              <a:rPr lang="en-US" sz="2000" dirty="0"/>
              <a:t>WS(</a:t>
            </a:r>
            <a:r>
              <a:rPr lang="en-US" sz="2000" dirty="0" err="1"/>
              <a:t>rb</a:t>
            </a:r>
            <a:r>
              <a:rPr lang="en-US" sz="2000" dirty="0"/>
              <a:t>) = </a:t>
            </a:r>
            <a:r>
              <a:rPr lang="en-US" sz="2000" dirty="0">
                <a:sym typeface="Symbol"/>
              </a:rPr>
              <a:t>)  (</a:t>
            </a:r>
            <a:r>
              <a:rPr lang="en-US" sz="2000" dirty="0"/>
              <a:t>RS(</a:t>
            </a:r>
            <a:r>
              <a:rPr lang="en-US" sz="2000" dirty="0" err="1"/>
              <a:t>rb</a:t>
            </a:r>
            <a:r>
              <a:rPr lang="en-US" sz="2000" dirty="0"/>
              <a:t>)</a:t>
            </a:r>
            <a:r>
              <a:rPr lang="en-US" sz="2000" dirty="0">
                <a:sym typeface="Symbol"/>
              </a:rPr>
              <a:t></a:t>
            </a:r>
            <a:r>
              <a:rPr lang="en-US" sz="2000" dirty="0"/>
              <a:t>WS(</a:t>
            </a:r>
            <a:r>
              <a:rPr lang="en-US" sz="2000" dirty="0" err="1"/>
              <a:t>ra</a:t>
            </a:r>
            <a:r>
              <a:rPr lang="en-US" sz="2000" dirty="0"/>
              <a:t>) = </a:t>
            </a:r>
            <a:r>
              <a:rPr lang="en-US" sz="2000" dirty="0">
                <a:sym typeface="Symbol"/>
              </a:rPr>
              <a:t>)  (</a:t>
            </a:r>
            <a:r>
              <a:rPr lang="en-US" sz="2000" dirty="0"/>
              <a:t>WS(</a:t>
            </a:r>
            <a:r>
              <a:rPr lang="en-US" sz="2000" dirty="0" err="1"/>
              <a:t>ra</a:t>
            </a:r>
            <a:r>
              <a:rPr lang="en-US" sz="2000" dirty="0"/>
              <a:t>)</a:t>
            </a:r>
            <a:r>
              <a:rPr lang="en-US" sz="2000" dirty="0">
                <a:sym typeface="Symbol"/>
              </a:rPr>
              <a:t></a:t>
            </a:r>
            <a:r>
              <a:rPr lang="en-US" sz="2000" dirty="0"/>
              <a:t>WS(</a:t>
            </a:r>
            <a:r>
              <a:rPr lang="en-US" sz="2000" dirty="0" err="1"/>
              <a:t>rb</a:t>
            </a:r>
            <a:r>
              <a:rPr lang="en-US" sz="2000" dirty="0"/>
              <a:t>) = </a:t>
            </a:r>
            <a:r>
              <a:rPr lang="en-US" sz="2000" dirty="0">
                <a:sym typeface="Symbol"/>
              </a:rPr>
              <a:t>) </a:t>
            </a:r>
            <a:endParaRPr lang="en-US" sz="2400" dirty="0"/>
          </a:p>
          <a:p>
            <a:r>
              <a:rPr lang="en-US" sz="2400" dirty="0"/>
              <a:t>Rules </a:t>
            </a:r>
            <a:r>
              <a:rPr lang="en-US" sz="2400" dirty="0" err="1"/>
              <a:t>ra</a:t>
            </a:r>
            <a:r>
              <a:rPr lang="en-US" sz="2400" dirty="0"/>
              <a:t> and </a:t>
            </a:r>
            <a:r>
              <a:rPr lang="en-US" sz="2400" dirty="0" err="1"/>
              <a:t>rb</a:t>
            </a:r>
            <a:r>
              <a:rPr lang="en-US" sz="2400" dirty="0"/>
              <a:t> are </a:t>
            </a:r>
            <a:r>
              <a:rPr lang="en-US" sz="2400" i="1" dirty="0"/>
              <a:t>sequentially </a:t>
            </a:r>
            <a:r>
              <a:rPr lang="en-US" sz="2400" i="1" dirty="0" err="1"/>
              <a:t>composable</a:t>
            </a:r>
            <a:r>
              <a:rPr lang="en-US" sz="2400" i="1" dirty="0"/>
              <a:t> </a:t>
            </a:r>
            <a:r>
              <a:rPr lang="en-US" sz="2400" dirty="0"/>
              <a:t>(SC) (</a:t>
            </a:r>
            <a:r>
              <a:rPr lang="en-US" sz="2400" dirty="0" err="1"/>
              <a:t>ra</a:t>
            </a:r>
            <a:r>
              <a:rPr lang="en-US" sz="2400" dirty="0"/>
              <a:t>&lt;</a:t>
            </a:r>
            <a:r>
              <a:rPr lang="en-US" sz="2400" dirty="0" err="1"/>
              <a:t>rb</a:t>
            </a:r>
            <a:r>
              <a:rPr lang="en-US" sz="2400" dirty="0"/>
              <a:t>) if </a:t>
            </a:r>
          </a:p>
          <a:p>
            <a:pPr marL="0" indent="0">
              <a:buNone/>
            </a:pPr>
            <a:r>
              <a:rPr lang="en-US" sz="2400" dirty="0"/>
              <a:t>    </a:t>
            </a:r>
            <a:r>
              <a:rPr lang="en-US" sz="2000" dirty="0"/>
              <a:t>(RS(</a:t>
            </a:r>
            <a:r>
              <a:rPr lang="en-US" sz="2000" dirty="0" err="1"/>
              <a:t>rb</a:t>
            </a:r>
            <a:r>
              <a:rPr lang="en-US" sz="2000" dirty="0"/>
              <a:t>)</a:t>
            </a:r>
            <a:r>
              <a:rPr lang="en-US" sz="2000" dirty="0">
                <a:sym typeface="Symbol"/>
              </a:rPr>
              <a:t></a:t>
            </a:r>
            <a:r>
              <a:rPr lang="en-US" sz="2000" dirty="0"/>
              <a:t>WS(</a:t>
            </a:r>
            <a:r>
              <a:rPr lang="en-US" sz="2000" dirty="0" err="1"/>
              <a:t>ra</a:t>
            </a:r>
            <a:r>
              <a:rPr lang="en-US" sz="2000" dirty="0"/>
              <a:t>) = </a:t>
            </a:r>
            <a:r>
              <a:rPr lang="en-US" sz="2000" dirty="0">
                <a:sym typeface="Symbol"/>
              </a:rPr>
              <a:t>)  (</a:t>
            </a:r>
            <a:r>
              <a:rPr lang="en-US" sz="2000" dirty="0"/>
              <a:t>WS(</a:t>
            </a:r>
            <a:r>
              <a:rPr lang="en-US" sz="2000" dirty="0" err="1"/>
              <a:t>ra</a:t>
            </a:r>
            <a:r>
              <a:rPr lang="en-US" sz="2000" dirty="0"/>
              <a:t>)</a:t>
            </a:r>
            <a:r>
              <a:rPr lang="en-US" sz="2000" dirty="0">
                <a:sym typeface="Symbol"/>
              </a:rPr>
              <a:t></a:t>
            </a:r>
            <a:r>
              <a:rPr lang="en-US" sz="2000" dirty="0"/>
              <a:t>WS(</a:t>
            </a:r>
            <a:r>
              <a:rPr lang="en-US" sz="2000" dirty="0" err="1"/>
              <a:t>rb</a:t>
            </a:r>
            <a:r>
              <a:rPr lang="en-US" sz="2000" dirty="0"/>
              <a:t>) = </a:t>
            </a:r>
            <a:r>
              <a:rPr lang="en-US" sz="2000" dirty="0">
                <a:sym typeface="Symbol"/>
              </a:rPr>
              <a:t>)</a:t>
            </a:r>
            <a:endParaRPr lang="en-US" sz="2000" dirty="0"/>
          </a:p>
          <a:p>
            <a:r>
              <a:rPr lang="en-US" sz="2400" dirty="0"/>
              <a:t>If Rules </a:t>
            </a:r>
            <a:r>
              <a:rPr lang="en-US" sz="2400" dirty="0" err="1"/>
              <a:t>ra</a:t>
            </a:r>
            <a:r>
              <a:rPr lang="en-US" sz="2400" dirty="0"/>
              <a:t> and </a:t>
            </a:r>
            <a:r>
              <a:rPr lang="en-US" sz="2400" dirty="0" err="1"/>
              <a:t>rb</a:t>
            </a:r>
            <a:r>
              <a:rPr lang="en-US" sz="2400" dirty="0"/>
              <a:t> </a:t>
            </a:r>
            <a:r>
              <a:rPr lang="en-US" sz="2400" i="1" dirty="0"/>
              <a:t>conflict </a:t>
            </a:r>
            <a:r>
              <a:rPr lang="en-US" sz="2400" dirty="0"/>
              <a:t>if they are not CF or SC</a:t>
            </a:r>
          </a:p>
        </p:txBody>
      </p:sp>
      <p:sp>
        <p:nvSpPr>
          <p:cNvPr id="8" name="Footer Placeholder 7">
            <a:extLst>
              <a:ext uri="{FF2B5EF4-FFF2-40B4-BE49-F238E27FC236}">
                <a16:creationId xmlns:a16="http://schemas.microsoft.com/office/drawing/2014/main" id="{73D81609-9E91-328A-AAAE-96B2FCC67024}"/>
              </a:ext>
            </a:extLst>
          </p:cNvPr>
          <p:cNvSpPr>
            <a:spLocks noGrp="1"/>
          </p:cNvSpPr>
          <p:nvPr>
            <p:ph type="ftr" sz="quarter" idx="12"/>
          </p:nvPr>
        </p:nvSpPr>
        <p:spPr/>
        <p:txBody>
          <a:bodyPr/>
          <a:lstStyle/>
          <a:p>
            <a:pPr>
              <a:defRPr/>
            </a:pPr>
            <a:r>
              <a:rPr lang="en-US"/>
              <a:t>6.1920</a:t>
            </a:r>
            <a:endParaRPr lang="en-US" dirty="0"/>
          </a:p>
        </p:txBody>
      </p:sp>
      <p:sp>
        <p:nvSpPr>
          <p:cNvPr id="4" name="Date Placeholder 3">
            <a:extLst>
              <a:ext uri="{FF2B5EF4-FFF2-40B4-BE49-F238E27FC236}">
                <a16:creationId xmlns:a16="http://schemas.microsoft.com/office/drawing/2014/main" id="{D9997801-599C-6EA2-CA44-F2C35AE2E6FD}"/>
              </a:ext>
            </a:extLst>
          </p:cNvPr>
          <p:cNvSpPr>
            <a:spLocks noGrp="1"/>
          </p:cNvSpPr>
          <p:nvPr>
            <p:ph type="dt" sz="half" idx="10"/>
          </p:nvPr>
        </p:nvSpPr>
        <p:spPr/>
        <p:txBody>
          <a:bodyPr/>
          <a:lstStyle/>
          <a:p>
            <a:pPr>
              <a:defRPr/>
            </a:pPr>
            <a:r>
              <a:rPr lang="en-US"/>
              <a:t>February 13, 2024</a:t>
            </a:r>
            <a:endParaRPr lang="en-US" dirty="0"/>
          </a:p>
        </p:txBody>
      </p:sp>
      <p:sp>
        <p:nvSpPr>
          <p:cNvPr id="7" name="Slide Number Placeholder 6">
            <a:extLst>
              <a:ext uri="{FF2B5EF4-FFF2-40B4-BE49-F238E27FC236}">
                <a16:creationId xmlns:a16="http://schemas.microsoft.com/office/drawing/2014/main" id="{0DF467FF-A41E-AD2E-BD1C-55ED0CD0E377}"/>
              </a:ext>
            </a:extLst>
          </p:cNvPr>
          <p:cNvSpPr>
            <a:spLocks noGrp="1"/>
          </p:cNvSpPr>
          <p:nvPr>
            <p:ph type="sldNum" sz="quarter" idx="11"/>
          </p:nvPr>
        </p:nvSpPr>
        <p:spPr/>
        <p:txBody>
          <a:bodyPr/>
          <a:lstStyle/>
          <a:p>
            <a:pPr>
              <a:defRPr/>
            </a:pPr>
            <a:r>
              <a:rPr lang="en-US"/>
              <a:t>L03-</a:t>
            </a:r>
            <a:fld id="{4F9502F6-954B-46E9-AC05-33DEDF4CA0BF}" type="slidenum">
              <a:rPr lang="en-US" smtClean="0"/>
              <a:pPr>
                <a:defRPr/>
              </a:pPr>
              <a:t>36</a:t>
            </a:fld>
            <a:endParaRPr lang="en-US" dirty="0"/>
          </a:p>
        </p:txBody>
      </p:sp>
    </p:spTree>
    <p:extLst>
      <p:ext uri="{BB962C8B-B14F-4D97-AF65-F5344CB8AC3E}">
        <p14:creationId xmlns:p14="http://schemas.microsoft.com/office/powerpoint/2010/main" val="3351193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091" y="376052"/>
            <a:ext cx="8566296" cy="1143000"/>
          </a:xfrm>
        </p:spPr>
        <p:txBody>
          <a:bodyPr/>
          <a:lstStyle/>
          <a:p>
            <a:r>
              <a:rPr lang="en-US" dirty="0"/>
              <a:t>Compiler analysis</a:t>
            </a:r>
          </a:p>
        </p:txBody>
      </p:sp>
      <p:sp>
        <p:nvSpPr>
          <p:cNvPr id="8" name="Rectangle 4" descr="Rectangle: Click to edit Master text styles&#10;Second level&#10;Third level&#10;Fourth level&#10;Fifth level"/>
          <p:cNvSpPr>
            <a:spLocks noChangeArrowheads="1"/>
          </p:cNvSpPr>
          <p:nvPr/>
        </p:nvSpPr>
        <p:spPr bwMode="auto">
          <a:xfrm>
            <a:off x="891506" y="1928166"/>
            <a:ext cx="2164666" cy="1938992"/>
          </a:xfrm>
          <a:prstGeom prst="rect">
            <a:avLst/>
          </a:prstGeom>
          <a:noFill/>
          <a:ln w="9525">
            <a:solidFill>
              <a:srgbClr val="FF0000"/>
            </a:solidFill>
            <a:miter lim="800000"/>
            <a:headEnd/>
            <a:tailEnd/>
          </a:ln>
        </p:spPr>
        <p:txBody>
          <a:bodyPr wrap="square">
            <a:spAutoFit/>
          </a:bodyPr>
          <a:lstStyle/>
          <a:p>
            <a:pPr marL="342900" indent="-342900">
              <a:buClr>
                <a:schemeClr val="hlink"/>
              </a:buClr>
              <a:buSzPct val="110000"/>
              <a:buFont typeface="Wingdings" pitchFamily="-96" charset="2"/>
              <a:buNone/>
            </a:pPr>
            <a:r>
              <a:rPr lang="en-US" b="1" dirty="0">
                <a:solidFill>
                  <a:schemeClr val="tx2"/>
                </a:solidFill>
                <a:latin typeface="Courier New" pitchFamily="49" charset="0"/>
                <a:cs typeface="Courier New" pitchFamily="49" charset="0"/>
              </a:rPr>
              <a:t>rule </a:t>
            </a:r>
            <a:r>
              <a:rPr lang="en-US" b="1" dirty="0" err="1">
                <a:latin typeface="Courier New" pitchFamily="49" charset="0"/>
                <a:cs typeface="Courier New" pitchFamily="49" charset="0"/>
              </a:rPr>
              <a:t>ra</a:t>
            </a:r>
            <a:r>
              <a:rPr lang="en-US" b="1" dirty="0">
                <a:latin typeface="Courier New" pitchFamily="49" charset="0"/>
                <a:cs typeface="Courier New" pitchFamily="49" charset="0"/>
              </a:rPr>
              <a:t>;</a:t>
            </a:r>
          </a:p>
          <a:p>
            <a:pPr marL="342900" indent="-342900">
              <a:buClr>
                <a:schemeClr val="hlink"/>
              </a:buClr>
              <a:buSzPct val="110000"/>
              <a:buFont typeface="Wingdings" pitchFamily="-96" charset="2"/>
              <a:buNone/>
            </a:pPr>
            <a:r>
              <a:rPr lang="en-US" b="1" dirty="0">
                <a:latin typeface="Courier New" pitchFamily="49" charset="0"/>
                <a:cs typeface="Courier New" pitchFamily="49" charset="0"/>
              </a:rPr>
              <a:t>	x &lt;= x+1; </a:t>
            </a:r>
          </a:p>
          <a:p>
            <a:pPr marL="342900" indent="-342900">
              <a:buClr>
                <a:schemeClr val="hlink"/>
              </a:buClr>
              <a:buSzPct val="110000"/>
              <a:buFont typeface="Wingdings" pitchFamily="-96" charset="2"/>
              <a:buNone/>
            </a:pPr>
            <a:r>
              <a:rPr lang="en-US" b="1" dirty="0" err="1">
                <a:solidFill>
                  <a:schemeClr val="tx2"/>
                </a:solidFill>
                <a:latin typeface="Courier New" pitchFamily="49" charset="0"/>
                <a:cs typeface="Courier New" pitchFamily="49" charset="0"/>
              </a:rPr>
              <a:t>endrule</a:t>
            </a:r>
            <a:endParaRPr lang="en-US" b="1" dirty="0">
              <a:solidFill>
                <a:schemeClr val="tx2"/>
              </a:solidFill>
              <a:latin typeface="Courier New" pitchFamily="49" charset="0"/>
              <a:cs typeface="Courier New" pitchFamily="49" charset="0"/>
            </a:endParaRPr>
          </a:p>
          <a:p>
            <a:pPr marL="342900" indent="-342900">
              <a:buClr>
                <a:schemeClr val="hlink"/>
              </a:buClr>
              <a:buSzPct val="110000"/>
              <a:buFont typeface="Wingdings" pitchFamily="-96" charset="2"/>
              <a:buNone/>
            </a:pPr>
            <a:r>
              <a:rPr lang="en-US" b="1" dirty="0">
                <a:solidFill>
                  <a:schemeClr val="tx2"/>
                </a:solidFill>
                <a:latin typeface="Courier New" pitchFamily="49" charset="0"/>
                <a:cs typeface="Courier New" pitchFamily="49" charset="0"/>
              </a:rPr>
              <a:t>rule </a:t>
            </a:r>
            <a:r>
              <a:rPr lang="en-US" b="1" dirty="0" err="1">
                <a:latin typeface="Courier New" pitchFamily="49" charset="0"/>
                <a:cs typeface="Courier New" pitchFamily="49" charset="0"/>
              </a:rPr>
              <a:t>rb</a:t>
            </a:r>
            <a:r>
              <a:rPr lang="en-US" b="1" dirty="0">
                <a:latin typeface="Courier New" pitchFamily="49" charset="0"/>
                <a:cs typeface="Courier New" pitchFamily="49" charset="0"/>
              </a:rPr>
              <a:t>;</a:t>
            </a:r>
          </a:p>
          <a:p>
            <a:pPr marL="342900" indent="-342900">
              <a:buClr>
                <a:schemeClr val="hlink"/>
              </a:buClr>
              <a:buSzPct val="110000"/>
              <a:buFont typeface="Wingdings" pitchFamily="-96" charset="2"/>
              <a:buNone/>
            </a:pPr>
            <a:r>
              <a:rPr lang="en-US" b="1" dirty="0">
                <a:latin typeface="Courier New" pitchFamily="49" charset="0"/>
                <a:cs typeface="Courier New" pitchFamily="49" charset="0"/>
              </a:rPr>
              <a:t>	y &lt;= y+2;</a:t>
            </a:r>
            <a:r>
              <a:rPr lang="en-US" b="1" dirty="0">
                <a:solidFill>
                  <a:schemeClr val="tx2"/>
                </a:solidFill>
                <a:latin typeface="Courier New" pitchFamily="49" charset="0"/>
                <a:cs typeface="Courier New" pitchFamily="49" charset="0"/>
              </a:rPr>
              <a:t> </a:t>
            </a:r>
          </a:p>
          <a:p>
            <a:pPr marL="342900" indent="-342900">
              <a:buClr>
                <a:schemeClr val="hlink"/>
              </a:buClr>
              <a:buSzPct val="110000"/>
              <a:buFont typeface="Wingdings" pitchFamily="-96" charset="2"/>
              <a:buNone/>
            </a:pPr>
            <a:r>
              <a:rPr lang="en-US" b="1" dirty="0" err="1">
                <a:solidFill>
                  <a:schemeClr val="tx2"/>
                </a:solidFill>
                <a:latin typeface="Courier New" pitchFamily="49" charset="0"/>
                <a:cs typeface="Courier New" pitchFamily="49" charset="0"/>
              </a:rPr>
              <a:t>endrule</a:t>
            </a:r>
            <a:endParaRPr lang="en-US" b="1" dirty="0">
              <a:solidFill>
                <a:schemeClr val="tx2"/>
              </a:solidFill>
              <a:latin typeface="Courier New" pitchFamily="49" charset="0"/>
              <a:cs typeface="Courier New" pitchFamily="49" charset="0"/>
            </a:endParaRPr>
          </a:p>
        </p:txBody>
      </p:sp>
      <p:sp>
        <p:nvSpPr>
          <p:cNvPr id="25" name="TextBox 24"/>
          <p:cNvSpPr txBox="1"/>
          <p:nvPr/>
        </p:nvSpPr>
        <p:spPr>
          <a:xfrm>
            <a:off x="696333" y="3846254"/>
            <a:ext cx="7629131" cy="2862322"/>
          </a:xfrm>
          <a:prstGeom prst="rect">
            <a:avLst/>
          </a:prstGeom>
          <a:noFill/>
        </p:spPr>
        <p:txBody>
          <a:bodyPr wrap="square" rtlCol="0">
            <a:spAutoFit/>
          </a:bodyPr>
          <a:lstStyle/>
          <a:p>
            <a:r>
              <a:rPr lang="en-US" dirty="0">
                <a:latin typeface="+mn-lt"/>
              </a:rPr>
              <a:t>			Exam 1	Exam2		Exam3</a:t>
            </a:r>
          </a:p>
          <a:p>
            <a:r>
              <a:rPr lang="en-US" dirty="0">
                <a:latin typeface="+mn-lt"/>
              </a:rPr>
              <a:t>RS(</a:t>
            </a:r>
            <a:r>
              <a:rPr lang="en-US" dirty="0" err="1">
                <a:latin typeface="+mn-lt"/>
              </a:rPr>
              <a:t>ra</a:t>
            </a:r>
            <a:r>
              <a:rPr lang="en-US" dirty="0">
                <a:latin typeface="+mn-lt"/>
              </a:rPr>
              <a:t>)           		{x}</a:t>
            </a:r>
            <a:r>
              <a:rPr lang="en-US" dirty="0"/>
              <a:t> 		{y} 		{y}</a:t>
            </a:r>
            <a:endParaRPr lang="en-US" dirty="0">
              <a:latin typeface="+mn-lt"/>
            </a:endParaRPr>
          </a:p>
          <a:p>
            <a:r>
              <a:rPr lang="en-US" dirty="0">
                <a:latin typeface="+mn-lt"/>
              </a:rPr>
              <a:t>WS(</a:t>
            </a:r>
            <a:r>
              <a:rPr lang="en-US" dirty="0" err="1">
                <a:latin typeface="+mn-lt"/>
              </a:rPr>
              <a:t>ra</a:t>
            </a:r>
            <a:r>
              <a:rPr lang="en-US" dirty="0">
                <a:latin typeface="+mn-lt"/>
              </a:rPr>
              <a:t>)			</a:t>
            </a:r>
            <a:r>
              <a:rPr lang="en-US" dirty="0"/>
              <a:t>{x} 		{x} 		{x}</a:t>
            </a:r>
          </a:p>
          <a:p>
            <a:r>
              <a:rPr lang="en-US" dirty="0"/>
              <a:t>RS(</a:t>
            </a:r>
            <a:r>
              <a:rPr lang="en-US" dirty="0" err="1"/>
              <a:t>rb</a:t>
            </a:r>
            <a:r>
              <a:rPr lang="en-US" dirty="0"/>
              <a:t>)           		{y} 		{x} 		{y}</a:t>
            </a:r>
          </a:p>
          <a:p>
            <a:r>
              <a:rPr lang="en-US" dirty="0"/>
              <a:t>WS(</a:t>
            </a:r>
            <a:r>
              <a:rPr lang="en-US" dirty="0" err="1"/>
              <a:t>rb</a:t>
            </a:r>
            <a:r>
              <a:rPr lang="en-US" dirty="0"/>
              <a:t>)		{y} 		{y} 		{y}</a:t>
            </a:r>
          </a:p>
          <a:p>
            <a:pPr marL="0" lvl="1"/>
            <a:r>
              <a:rPr lang="en-US" dirty="0"/>
              <a:t>RS(</a:t>
            </a:r>
            <a:r>
              <a:rPr lang="en-US" dirty="0" err="1"/>
              <a:t>ra</a:t>
            </a:r>
            <a:r>
              <a:rPr lang="en-US" dirty="0"/>
              <a:t>)</a:t>
            </a:r>
            <a:r>
              <a:rPr lang="en-US" dirty="0">
                <a:sym typeface="Symbol"/>
              </a:rPr>
              <a:t></a:t>
            </a:r>
            <a:r>
              <a:rPr lang="en-US" dirty="0"/>
              <a:t>WS(</a:t>
            </a:r>
            <a:r>
              <a:rPr lang="en-US" dirty="0" err="1"/>
              <a:t>rb</a:t>
            </a:r>
            <a:r>
              <a:rPr lang="en-US" dirty="0"/>
              <a:t>)</a:t>
            </a:r>
            <a:r>
              <a:rPr lang="en-US" dirty="0">
                <a:sym typeface="Symbol"/>
              </a:rPr>
              <a:t> 	  		{y}	 	{y}</a:t>
            </a:r>
            <a:endParaRPr lang="en-US" dirty="0"/>
          </a:p>
          <a:p>
            <a:pPr marL="0" lvl="1"/>
            <a:r>
              <a:rPr lang="en-US" dirty="0"/>
              <a:t>RS(</a:t>
            </a:r>
            <a:r>
              <a:rPr lang="en-US" dirty="0" err="1"/>
              <a:t>rb</a:t>
            </a:r>
            <a:r>
              <a:rPr lang="en-US" dirty="0"/>
              <a:t>)</a:t>
            </a:r>
            <a:r>
              <a:rPr lang="en-US" dirty="0">
                <a:sym typeface="Symbol"/>
              </a:rPr>
              <a:t></a:t>
            </a:r>
            <a:r>
              <a:rPr lang="en-US" dirty="0"/>
              <a:t>WS(</a:t>
            </a:r>
            <a:r>
              <a:rPr lang="en-US" dirty="0" err="1"/>
              <a:t>ra</a:t>
            </a:r>
            <a:r>
              <a:rPr lang="en-US" dirty="0"/>
              <a:t>)</a:t>
            </a:r>
            <a:r>
              <a:rPr lang="en-US" dirty="0">
                <a:sym typeface="Symbol"/>
              </a:rPr>
              <a:t> 	  		{x}	 	 </a:t>
            </a:r>
          </a:p>
          <a:p>
            <a:pPr marL="0" lvl="1"/>
            <a:r>
              <a:rPr lang="en-US" dirty="0"/>
              <a:t>WS(</a:t>
            </a:r>
            <a:r>
              <a:rPr lang="en-US" dirty="0" err="1"/>
              <a:t>ra</a:t>
            </a:r>
            <a:r>
              <a:rPr lang="en-US" dirty="0"/>
              <a:t>)</a:t>
            </a:r>
            <a:r>
              <a:rPr lang="en-US" dirty="0">
                <a:sym typeface="Symbol"/>
              </a:rPr>
              <a:t></a:t>
            </a:r>
            <a:r>
              <a:rPr lang="en-US" dirty="0"/>
              <a:t>WS(</a:t>
            </a:r>
            <a:r>
              <a:rPr lang="en-US" dirty="0" err="1"/>
              <a:t>rb</a:t>
            </a:r>
            <a:r>
              <a:rPr lang="en-US" dirty="0"/>
              <a:t>) </a:t>
            </a:r>
            <a:r>
              <a:rPr lang="en-US" dirty="0">
                <a:sym typeface="Symbol"/>
              </a:rPr>
              <a:t>	  		  	 	 </a:t>
            </a:r>
          </a:p>
          <a:p>
            <a:pPr marL="0" lvl="1"/>
            <a:r>
              <a:rPr lang="en-US" dirty="0">
                <a:solidFill>
                  <a:srgbClr val="FF0000"/>
                </a:solidFill>
                <a:sym typeface="Symbol"/>
              </a:rPr>
              <a:t>Conflict?		 CF		  C		SC</a:t>
            </a:r>
            <a:endParaRPr lang="en-US" dirty="0">
              <a:solidFill>
                <a:srgbClr val="FF0000"/>
              </a:solidFill>
            </a:endParaRPr>
          </a:p>
        </p:txBody>
      </p:sp>
      <p:sp>
        <p:nvSpPr>
          <p:cNvPr id="5" name="TextBox 4"/>
          <p:cNvSpPr txBox="1"/>
          <p:nvPr/>
        </p:nvSpPr>
        <p:spPr>
          <a:xfrm>
            <a:off x="1163561" y="1554495"/>
            <a:ext cx="1539204" cy="400110"/>
          </a:xfrm>
          <a:prstGeom prst="rect">
            <a:avLst/>
          </a:prstGeom>
          <a:noFill/>
        </p:spPr>
        <p:txBody>
          <a:bodyPr wrap="none" rtlCol="0">
            <a:spAutoFit/>
          </a:bodyPr>
          <a:lstStyle/>
          <a:p>
            <a:r>
              <a:rPr lang="en-US" dirty="0"/>
              <a:t>Example 1</a:t>
            </a:r>
          </a:p>
        </p:txBody>
      </p:sp>
      <p:sp>
        <p:nvSpPr>
          <p:cNvPr id="11" name="Rectangle 4" descr="Rectangle: Click to edit Master text styles&#10;Second level&#10;Third level&#10;Fourth level&#10;Fifth level"/>
          <p:cNvSpPr>
            <a:spLocks noChangeArrowheads="1"/>
          </p:cNvSpPr>
          <p:nvPr/>
        </p:nvSpPr>
        <p:spPr bwMode="auto">
          <a:xfrm>
            <a:off x="3670156" y="1942343"/>
            <a:ext cx="2115039" cy="1938992"/>
          </a:xfrm>
          <a:prstGeom prst="rect">
            <a:avLst/>
          </a:prstGeom>
          <a:noFill/>
          <a:ln w="9525">
            <a:solidFill>
              <a:srgbClr val="FF0000"/>
            </a:solidFill>
            <a:miter lim="800000"/>
            <a:headEnd/>
            <a:tailEnd/>
          </a:ln>
        </p:spPr>
        <p:txBody>
          <a:bodyPr wrap="square">
            <a:spAutoFit/>
          </a:bodyPr>
          <a:lstStyle/>
          <a:p>
            <a:pPr marL="342900" indent="-342900">
              <a:buClr>
                <a:schemeClr val="hlink"/>
              </a:buClr>
              <a:buSzPct val="110000"/>
              <a:buFont typeface="Wingdings" pitchFamily="-96" charset="2"/>
              <a:buNone/>
            </a:pPr>
            <a:r>
              <a:rPr lang="en-US" b="1" dirty="0">
                <a:solidFill>
                  <a:schemeClr val="tx2"/>
                </a:solidFill>
                <a:latin typeface="Courier New" pitchFamily="49" charset="0"/>
                <a:cs typeface="Courier New" pitchFamily="49" charset="0"/>
              </a:rPr>
              <a:t>rule </a:t>
            </a:r>
            <a:r>
              <a:rPr lang="en-US" b="1" dirty="0" err="1">
                <a:latin typeface="Courier New" pitchFamily="49" charset="0"/>
                <a:cs typeface="Courier New" pitchFamily="49" charset="0"/>
              </a:rPr>
              <a:t>ra</a:t>
            </a:r>
            <a:r>
              <a:rPr lang="en-US" b="1" dirty="0">
                <a:latin typeface="Courier New" pitchFamily="49" charset="0"/>
                <a:cs typeface="Courier New" pitchFamily="49" charset="0"/>
              </a:rPr>
              <a:t>;</a:t>
            </a:r>
          </a:p>
          <a:p>
            <a:pPr marL="342900" indent="-342900">
              <a:buClr>
                <a:schemeClr val="hlink"/>
              </a:buClr>
              <a:buSzPct val="110000"/>
              <a:buFont typeface="Wingdings" pitchFamily="-96" charset="2"/>
              <a:buNone/>
            </a:pPr>
            <a:r>
              <a:rPr lang="en-US" b="1" dirty="0">
                <a:latin typeface="Courier New" pitchFamily="49" charset="0"/>
                <a:cs typeface="Courier New" pitchFamily="49" charset="0"/>
              </a:rPr>
              <a:t>	x &lt;= y+1; </a:t>
            </a:r>
          </a:p>
          <a:p>
            <a:pPr marL="342900" indent="-342900">
              <a:buClr>
                <a:schemeClr val="hlink"/>
              </a:buClr>
              <a:buSzPct val="110000"/>
              <a:buFont typeface="Wingdings" pitchFamily="-96" charset="2"/>
              <a:buNone/>
            </a:pPr>
            <a:r>
              <a:rPr lang="en-US" b="1" dirty="0" err="1">
                <a:solidFill>
                  <a:schemeClr val="tx2"/>
                </a:solidFill>
                <a:latin typeface="Courier New" pitchFamily="49" charset="0"/>
                <a:cs typeface="Courier New" pitchFamily="49" charset="0"/>
              </a:rPr>
              <a:t>endrule</a:t>
            </a:r>
            <a:endParaRPr lang="en-US" b="1" dirty="0">
              <a:solidFill>
                <a:schemeClr val="tx2"/>
              </a:solidFill>
              <a:latin typeface="Courier New" pitchFamily="49" charset="0"/>
              <a:cs typeface="Courier New" pitchFamily="49" charset="0"/>
            </a:endParaRPr>
          </a:p>
          <a:p>
            <a:pPr marL="342900" indent="-342900">
              <a:buClr>
                <a:schemeClr val="hlink"/>
              </a:buClr>
              <a:buSzPct val="110000"/>
              <a:buFont typeface="Wingdings" pitchFamily="-96" charset="2"/>
              <a:buNone/>
            </a:pPr>
            <a:r>
              <a:rPr lang="en-US" b="1" dirty="0">
                <a:solidFill>
                  <a:schemeClr val="tx2"/>
                </a:solidFill>
                <a:latin typeface="Courier New" pitchFamily="49" charset="0"/>
                <a:cs typeface="Courier New" pitchFamily="49" charset="0"/>
              </a:rPr>
              <a:t>rule </a:t>
            </a:r>
            <a:r>
              <a:rPr lang="en-US" b="1" dirty="0" err="1">
                <a:latin typeface="Courier New" pitchFamily="49" charset="0"/>
                <a:cs typeface="Courier New" pitchFamily="49" charset="0"/>
              </a:rPr>
              <a:t>rb</a:t>
            </a:r>
            <a:r>
              <a:rPr lang="en-US" b="1" dirty="0">
                <a:latin typeface="Courier New" pitchFamily="49" charset="0"/>
                <a:cs typeface="Courier New" pitchFamily="49" charset="0"/>
              </a:rPr>
              <a:t>;</a:t>
            </a:r>
          </a:p>
          <a:p>
            <a:pPr marL="342900" indent="-342900">
              <a:buClr>
                <a:schemeClr val="hlink"/>
              </a:buClr>
              <a:buSzPct val="110000"/>
              <a:buFont typeface="Wingdings" pitchFamily="-96" charset="2"/>
              <a:buNone/>
            </a:pPr>
            <a:r>
              <a:rPr lang="en-US" b="1" dirty="0">
                <a:latin typeface="Courier New" pitchFamily="49" charset="0"/>
                <a:cs typeface="Courier New" pitchFamily="49" charset="0"/>
              </a:rPr>
              <a:t>	y &lt;= x+2;</a:t>
            </a:r>
            <a:r>
              <a:rPr lang="en-US" b="1" dirty="0">
                <a:solidFill>
                  <a:schemeClr val="tx2"/>
                </a:solidFill>
                <a:latin typeface="Courier New" pitchFamily="49" charset="0"/>
                <a:cs typeface="Courier New" pitchFamily="49" charset="0"/>
              </a:rPr>
              <a:t> </a:t>
            </a:r>
          </a:p>
          <a:p>
            <a:pPr marL="342900" indent="-342900">
              <a:buClr>
                <a:schemeClr val="hlink"/>
              </a:buClr>
              <a:buSzPct val="110000"/>
              <a:buFont typeface="Wingdings" pitchFamily="-96" charset="2"/>
              <a:buNone/>
            </a:pPr>
            <a:r>
              <a:rPr lang="en-US" b="1" dirty="0" err="1">
                <a:solidFill>
                  <a:schemeClr val="tx2"/>
                </a:solidFill>
                <a:latin typeface="Courier New" pitchFamily="49" charset="0"/>
                <a:cs typeface="Courier New" pitchFamily="49" charset="0"/>
              </a:rPr>
              <a:t>endrule</a:t>
            </a:r>
            <a:endParaRPr lang="en-US" b="1" dirty="0">
              <a:solidFill>
                <a:schemeClr val="tx2"/>
              </a:solidFill>
              <a:latin typeface="Courier New" pitchFamily="49" charset="0"/>
              <a:cs typeface="Courier New" pitchFamily="49" charset="0"/>
            </a:endParaRPr>
          </a:p>
        </p:txBody>
      </p:sp>
      <p:sp>
        <p:nvSpPr>
          <p:cNvPr id="12" name="TextBox 11"/>
          <p:cNvSpPr txBox="1"/>
          <p:nvPr/>
        </p:nvSpPr>
        <p:spPr>
          <a:xfrm>
            <a:off x="3924501" y="1543861"/>
            <a:ext cx="1539204" cy="400110"/>
          </a:xfrm>
          <a:prstGeom prst="rect">
            <a:avLst/>
          </a:prstGeom>
          <a:noFill/>
        </p:spPr>
        <p:txBody>
          <a:bodyPr wrap="none" rtlCol="0">
            <a:spAutoFit/>
          </a:bodyPr>
          <a:lstStyle/>
          <a:p>
            <a:r>
              <a:rPr lang="en-US" dirty="0"/>
              <a:t>Example 2</a:t>
            </a:r>
          </a:p>
        </p:txBody>
      </p:sp>
      <p:sp>
        <p:nvSpPr>
          <p:cNvPr id="13" name="Rectangle 4" descr="Rectangle: Click to edit Master text styles&#10;Second level&#10;Third level&#10;Fourth level&#10;Fifth level"/>
          <p:cNvSpPr>
            <a:spLocks noChangeArrowheads="1"/>
          </p:cNvSpPr>
          <p:nvPr/>
        </p:nvSpPr>
        <p:spPr bwMode="auto">
          <a:xfrm>
            <a:off x="6406269" y="1928165"/>
            <a:ext cx="2129214" cy="1938992"/>
          </a:xfrm>
          <a:prstGeom prst="rect">
            <a:avLst/>
          </a:prstGeom>
          <a:noFill/>
          <a:ln w="9525">
            <a:solidFill>
              <a:srgbClr val="FF0000"/>
            </a:solidFill>
            <a:miter lim="800000"/>
            <a:headEnd/>
            <a:tailEnd/>
          </a:ln>
        </p:spPr>
        <p:txBody>
          <a:bodyPr wrap="square">
            <a:spAutoFit/>
          </a:bodyPr>
          <a:lstStyle/>
          <a:p>
            <a:pPr marL="342900" indent="-342900">
              <a:buClr>
                <a:schemeClr val="hlink"/>
              </a:buClr>
              <a:buSzPct val="110000"/>
              <a:buFont typeface="Wingdings" pitchFamily="-96" charset="2"/>
              <a:buNone/>
            </a:pPr>
            <a:r>
              <a:rPr lang="en-US" b="1" dirty="0">
                <a:solidFill>
                  <a:schemeClr val="tx2"/>
                </a:solidFill>
                <a:latin typeface="Courier New" pitchFamily="49" charset="0"/>
                <a:cs typeface="Courier New" pitchFamily="49" charset="0"/>
              </a:rPr>
              <a:t>rule </a:t>
            </a:r>
            <a:r>
              <a:rPr lang="en-US" b="1" dirty="0" err="1">
                <a:latin typeface="Courier New" pitchFamily="49" charset="0"/>
                <a:cs typeface="Courier New" pitchFamily="49" charset="0"/>
              </a:rPr>
              <a:t>ra</a:t>
            </a:r>
            <a:r>
              <a:rPr lang="en-US" b="1" dirty="0">
                <a:latin typeface="Courier New" pitchFamily="49" charset="0"/>
                <a:cs typeface="Courier New" pitchFamily="49" charset="0"/>
              </a:rPr>
              <a:t>;</a:t>
            </a:r>
          </a:p>
          <a:p>
            <a:pPr marL="342900" indent="-342900">
              <a:buClr>
                <a:schemeClr val="hlink"/>
              </a:buClr>
              <a:buSzPct val="110000"/>
              <a:buFont typeface="Wingdings" pitchFamily="-96" charset="2"/>
              <a:buNone/>
            </a:pPr>
            <a:r>
              <a:rPr lang="en-US" b="1" dirty="0">
                <a:latin typeface="Courier New" pitchFamily="49" charset="0"/>
                <a:cs typeface="Courier New" pitchFamily="49" charset="0"/>
              </a:rPr>
              <a:t>	x &lt;= y+1; </a:t>
            </a:r>
          </a:p>
          <a:p>
            <a:pPr marL="342900" indent="-342900">
              <a:buClr>
                <a:schemeClr val="hlink"/>
              </a:buClr>
              <a:buSzPct val="110000"/>
              <a:buFont typeface="Wingdings" pitchFamily="-96" charset="2"/>
              <a:buNone/>
            </a:pPr>
            <a:r>
              <a:rPr lang="en-US" b="1" dirty="0" err="1">
                <a:solidFill>
                  <a:schemeClr val="tx2"/>
                </a:solidFill>
                <a:latin typeface="Courier New" pitchFamily="49" charset="0"/>
                <a:cs typeface="Courier New" pitchFamily="49" charset="0"/>
              </a:rPr>
              <a:t>endrule</a:t>
            </a:r>
            <a:endParaRPr lang="en-US" b="1" dirty="0">
              <a:solidFill>
                <a:schemeClr val="tx2"/>
              </a:solidFill>
              <a:latin typeface="Courier New" pitchFamily="49" charset="0"/>
              <a:cs typeface="Courier New" pitchFamily="49" charset="0"/>
            </a:endParaRPr>
          </a:p>
          <a:p>
            <a:pPr marL="342900" indent="-342900">
              <a:buClr>
                <a:schemeClr val="hlink"/>
              </a:buClr>
              <a:buSzPct val="110000"/>
              <a:buFont typeface="Wingdings" pitchFamily="-96" charset="2"/>
              <a:buNone/>
            </a:pPr>
            <a:r>
              <a:rPr lang="en-US" b="1" dirty="0">
                <a:solidFill>
                  <a:schemeClr val="tx2"/>
                </a:solidFill>
                <a:latin typeface="Courier New" pitchFamily="49" charset="0"/>
                <a:cs typeface="Courier New" pitchFamily="49" charset="0"/>
              </a:rPr>
              <a:t>rule </a:t>
            </a:r>
            <a:r>
              <a:rPr lang="en-US" b="1" dirty="0" err="1">
                <a:latin typeface="Courier New" pitchFamily="49" charset="0"/>
                <a:cs typeface="Courier New" pitchFamily="49" charset="0"/>
              </a:rPr>
              <a:t>rb</a:t>
            </a:r>
            <a:r>
              <a:rPr lang="en-US" b="1" dirty="0">
                <a:latin typeface="Courier New" pitchFamily="49" charset="0"/>
                <a:cs typeface="Courier New" pitchFamily="49" charset="0"/>
              </a:rPr>
              <a:t>;</a:t>
            </a:r>
          </a:p>
          <a:p>
            <a:pPr marL="342900" indent="-342900">
              <a:buClr>
                <a:schemeClr val="hlink"/>
              </a:buClr>
              <a:buSzPct val="110000"/>
              <a:buFont typeface="Wingdings" pitchFamily="-96" charset="2"/>
              <a:buNone/>
            </a:pPr>
            <a:r>
              <a:rPr lang="en-US" b="1" dirty="0">
                <a:latin typeface="Courier New" pitchFamily="49" charset="0"/>
                <a:cs typeface="Courier New" pitchFamily="49" charset="0"/>
              </a:rPr>
              <a:t>	y &lt;= y+2;</a:t>
            </a:r>
            <a:r>
              <a:rPr lang="en-US" b="1" dirty="0">
                <a:solidFill>
                  <a:schemeClr val="tx2"/>
                </a:solidFill>
                <a:latin typeface="Courier New" pitchFamily="49" charset="0"/>
                <a:cs typeface="Courier New" pitchFamily="49" charset="0"/>
              </a:rPr>
              <a:t> </a:t>
            </a:r>
          </a:p>
          <a:p>
            <a:pPr marL="342900" indent="-342900">
              <a:buClr>
                <a:schemeClr val="hlink"/>
              </a:buClr>
              <a:buSzPct val="110000"/>
              <a:buFont typeface="Wingdings" pitchFamily="-96" charset="2"/>
              <a:buNone/>
            </a:pPr>
            <a:r>
              <a:rPr lang="en-US" b="1" dirty="0" err="1">
                <a:solidFill>
                  <a:schemeClr val="tx2"/>
                </a:solidFill>
                <a:latin typeface="Courier New" pitchFamily="49" charset="0"/>
                <a:cs typeface="Courier New" pitchFamily="49" charset="0"/>
              </a:rPr>
              <a:t>endrule</a:t>
            </a:r>
            <a:endParaRPr lang="en-US" b="1" dirty="0">
              <a:solidFill>
                <a:schemeClr val="tx2"/>
              </a:solidFill>
              <a:latin typeface="Courier New" pitchFamily="49" charset="0"/>
              <a:cs typeface="Courier New" pitchFamily="49" charset="0"/>
            </a:endParaRPr>
          </a:p>
        </p:txBody>
      </p:sp>
      <p:sp>
        <p:nvSpPr>
          <p:cNvPr id="14" name="TextBox 13"/>
          <p:cNvSpPr txBox="1"/>
          <p:nvPr/>
        </p:nvSpPr>
        <p:spPr>
          <a:xfrm>
            <a:off x="6657069" y="1519052"/>
            <a:ext cx="1539204" cy="400110"/>
          </a:xfrm>
          <a:prstGeom prst="rect">
            <a:avLst/>
          </a:prstGeom>
          <a:noFill/>
        </p:spPr>
        <p:txBody>
          <a:bodyPr wrap="none" rtlCol="0">
            <a:spAutoFit/>
          </a:bodyPr>
          <a:lstStyle/>
          <a:p>
            <a:r>
              <a:rPr lang="en-US" dirty="0"/>
              <a:t>Example 3</a:t>
            </a:r>
          </a:p>
        </p:txBody>
      </p:sp>
      <p:sp>
        <p:nvSpPr>
          <p:cNvPr id="6" name="Footer Placeholder 5">
            <a:extLst>
              <a:ext uri="{FF2B5EF4-FFF2-40B4-BE49-F238E27FC236}">
                <a16:creationId xmlns:a16="http://schemas.microsoft.com/office/drawing/2014/main" id="{D7D25CF3-F84F-C45A-6335-9D0A0CD57EAB}"/>
              </a:ext>
            </a:extLst>
          </p:cNvPr>
          <p:cNvSpPr>
            <a:spLocks noGrp="1"/>
          </p:cNvSpPr>
          <p:nvPr>
            <p:ph type="ftr" sz="quarter" idx="12"/>
          </p:nvPr>
        </p:nvSpPr>
        <p:spPr/>
        <p:txBody>
          <a:bodyPr/>
          <a:lstStyle/>
          <a:p>
            <a:pPr>
              <a:defRPr/>
            </a:pPr>
            <a:r>
              <a:rPr lang="en-US"/>
              <a:t>6.1920</a:t>
            </a:r>
            <a:endParaRPr lang="en-US" dirty="0"/>
          </a:p>
        </p:txBody>
      </p:sp>
      <p:sp>
        <p:nvSpPr>
          <p:cNvPr id="9" name="Date Placeholder 8">
            <a:extLst>
              <a:ext uri="{FF2B5EF4-FFF2-40B4-BE49-F238E27FC236}">
                <a16:creationId xmlns:a16="http://schemas.microsoft.com/office/drawing/2014/main" id="{234B74F5-7C5E-8514-9ED2-F85D4C787726}"/>
              </a:ext>
            </a:extLst>
          </p:cNvPr>
          <p:cNvSpPr>
            <a:spLocks noGrp="1"/>
          </p:cNvSpPr>
          <p:nvPr>
            <p:ph type="dt" sz="half" idx="10"/>
          </p:nvPr>
        </p:nvSpPr>
        <p:spPr/>
        <p:txBody>
          <a:bodyPr/>
          <a:lstStyle/>
          <a:p>
            <a:pPr>
              <a:defRPr/>
            </a:pPr>
            <a:r>
              <a:rPr lang="en-US"/>
              <a:t>February 13, 2024</a:t>
            </a:r>
            <a:endParaRPr lang="en-US" dirty="0"/>
          </a:p>
        </p:txBody>
      </p:sp>
      <p:sp>
        <p:nvSpPr>
          <p:cNvPr id="15" name="Slide Number Placeholder 14">
            <a:extLst>
              <a:ext uri="{FF2B5EF4-FFF2-40B4-BE49-F238E27FC236}">
                <a16:creationId xmlns:a16="http://schemas.microsoft.com/office/drawing/2014/main" id="{10C67E1C-37FA-1FC3-44C9-4C489ABB18ED}"/>
              </a:ext>
            </a:extLst>
          </p:cNvPr>
          <p:cNvSpPr>
            <a:spLocks noGrp="1"/>
          </p:cNvSpPr>
          <p:nvPr>
            <p:ph type="sldNum" sz="quarter" idx="11"/>
          </p:nvPr>
        </p:nvSpPr>
        <p:spPr/>
        <p:txBody>
          <a:bodyPr/>
          <a:lstStyle/>
          <a:p>
            <a:pPr>
              <a:defRPr/>
            </a:pPr>
            <a:r>
              <a:rPr lang="en-US"/>
              <a:t>L03-</a:t>
            </a:r>
            <a:fld id="{4F9502F6-954B-46E9-AC05-33DEDF4CA0BF}" type="slidenum">
              <a:rPr lang="en-US" smtClean="0"/>
              <a:pPr>
                <a:defRPr/>
              </a:pPr>
              <a:t>37</a:t>
            </a:fld>
            <a:endParaRPr lang="en-US" dirty="0"/>
          </a:p>
        </p:txBody>
      </p:sp>
    </p:spTree>
    <p:extLst>
      <p:ext uri="{BB962C8B-B14F-4D97-AF65-F5344CB8AC3E}">
        <p14:creationId xmlns:p14="http://schemas.microsoft.com/office/powerpoint/2010/main" val="163042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Concurrent scheduling</a:t>
            </a:r>
          </a:p>
        </p:txBody>
      </p:sp>
      <p:sp>
        <p:nvSpPr>
          <p:cNvPr id="3" name="Content Placeholder 2"/>
          <p:cNvSpPr>
            <a:spLocks noGrp="1"/>
          </p:cNvSpPr>
          <p:nvPr>
            <p:ph idx="1"/>
          </p:nvPr>
        </p:nvSpPr>
        <p:spPr>
          <a:xfrm>
            <a:off x="625548" y="1607288"/>
            <a:ext cx="7772400" cy="3631462"/>
          </a:xfrm>
        </p:spPr>
        <p:txBody>
          <a:bodyPr/>
          <a:lstStyle/>
          <a:p>
            <a:r>
              <a:rPr lang="en-US" sz="2400" dirty="0"/>
              <a:t>The BSV compiler determines which rules among the rules whose guards are ready can be executed concurrently</a:t>
            </a:r>
          </a:p>
          <a:p>
            <a:r>
              <a:rPr lang="en-US" sz="2400" dirty="0"/>
              <a:t>It builds a simple </a:t>
            </a:r>
            <a:r>
              <a:rPr lang="en-US" sz="1800" b="1" dirty="0"/>
              <a:t>greedy </a:t>
            </a:r>
            <a:r>
              <a:rPr lang="en-US" sz="2400" dirty="0"/>
              <a:t>list-based scheduler:</a:t>
            </a:r>
            <a:endParaRPr lang="en-US" sz="2400" dirty="0">
              <a:ea typeface="Verdana"/>
            </a:endParaRPr>
          </a:p>
          <a:p>
            <a:pPr lvl="1"/>
            <a:r>
              <a:rPr lang="en-US" sz="2000" dirty="0"/>
              <a:t>Picks the first enabled rule in the list</a:t>
            </a:r>
          </a:p>
          <a:p>
            <a:pPr lvl="1"/>
            <a:r>
              <a:rPr lang="en-US" sz="2000" dirty="0"/>
              <a:t>Schedules the next enabled rule if it does not conflict with any of the rules scheduled so far </a:t>
            </a:r>
          </a:p>
          <a:p>
            <a:pPr lvl="1"/>
            <a:r>
              <a:rPr lang="en-US" sz="2000" dirty="0"/>
              <a:t>Repeats the process until no more rules can be scheduled</a:t>
            </a:r>
          </a:p>
        </p:txBody>
      </p:sp>
      <p:sp>
        <p:nvSpPr>
          <p:cNvPr id="5" name="TextBox 4"/>
          <p:cNvSpPr txBox="1"/>
          <p:nvPr/>
        </p:nvSpPr>
        <p:spPr>
          <a:xfrm>
            <a:off x="4083378" y="4927471"/>
            <a:ext cx="4978847" cy="1631216"/>
          </a:xfrm>
          <a:prstGeom prst="rect">
            <a:avLst/>
          </a:prstGeom>
          <a:noFill/>
          <a:ln>
            <a:solidFill>
              <a:srgbClr val="FF0000"/>
            </a:solidFill>
          </a:ln>
        </p:spPr>
        <p:txBody>
          <a:bodyPr wrap="square" rtlCol="0">
            <a:spAutoFit/>
          </a:bodyPr>
          <a:lstStyle/>
          <a:p>
            <a:r>
              <a:rPr lang="en-US" dirty="0">
                <a:latin typeface="Comic Sans MS" panose="030F0702030302020204" pitchFamily="66" charset="0"/>
              </a:rPr>
              <a:t>Such a scheduler can be built as a pure combinational circuit, </a:t>
            </a:r>
            <a:r>
              <a:rPr lang="en-US" i="1" dirty="0">
                <a:latin typeface="Comic Sans MS" panose="030F0702030302020204" pitchFamily="66" charset="0"/>
              </a:rPr>
              <a:t>but</a:t>
            </a:r>
            <a:r>
              <a:rPr lang="en-US" dirty="0">
                <a:latin typeface="Comic Sans MS" panose="030F0702030302020204" pitchFamily="66" charset="0"/>
              </a:rPr>
              <a:t> it is not fair</a:t>
            </a:r>
          </a:p>
          <a:p>
            <a:endParaRPr lang="en-US" dirty="0">
              <a:latin typeface="Comic Sans MS" panose="030F0702030302020204" pitchFamily="66" charset="0"/>
            </a:endParaRPr>
          </a:p>
          <a:p>
            <a:r>
              <a:rPr lang="en-US" dirty="0">
                <a:latin typeface="Comic Sans MS" panose="030F0702030302020204" pitchFamily="66" charset="0"/>
              </a:rPr>
              <a:t>In practice it does fine, and one can get around it programmatically </a:t>
            </a:r>
          </a:p>
        </p:txBody>
      </p:sp>
      <p:sp>
        <p:nvSpPr>
          <p:cNvPr id="7" name="TextBox 6"/>
          <p:cNvSpPr txBox="1"/>
          <p:nvPr/>
        </p:nvSpPr>
        <p:spPr>
          <a:xfrm>
            <a:off x="357851" y="4927471"/>
            <a:ext cx="3545076" cy="1323439"/>
          </a:xfrm>
          <a:prstGeom prst="rect">
            <a:avLst/>
          </a:prstGeom>
          <a:noFill/>
          <a:ln>
            <a:solidFill>
              <a:srgbClr val="FF0000"/>
            </a:solidFill>
          </a:ln>
        </p:spPr>
        <p:txBody>
          <a:bodyPr wrap="square" rtlCol="0">
            <a:spAutoFit/>
          </a:bodyPr>
          <a:lstStyle/>
          <a:p>
            <a:r>
              <a:rPr lang="en-US" dirty="0"/>
              <a:t>The list is built using textual ordering of rules but can be changed by user annotations</a:t>
            </a:r>
          </a:p>
        </p:txBody>
      </p:sp>
      <p:sp>
        <p:nvSpPr>
          <p:cNvPr id="6" name="Footer Placeholder 5">
            <a:extLst>
              <a:ext uri="{FF2B5EF4-FFF2-40B4-BE49-F238E27FC236}">
                <a16:creationId xmlns:a16="http://schemas.microsoft.com/office/drawing/2014/main" id="{C348D91F-B25D-EEEE-2DB9-4E0DDDB80764}"/>
              </a:ext>
            </a:extLst>
          </p:cNvPr>
          <p:cNvSpPr>
            <a:spLocks noGrp="1"/>
          </p:cNvSpPr>
          <p:nvPr>
            <p:ph type="ftr" sz="quarter" idx="12"/>
          </p:nvPr>
        </p:nvSpPr>
        <p:spPr/>
        <p:txBody>
          <a:bodyPr/>
          <a:lstStyle/>
          <a:p>
            <a:pPr>
              <a:defRPr/>
            </a:pPr>
            <a:r>
              <a:rPr lang="en-US"/>
              <a:t>6.1920</a:t>
            </a:r>
            <a:endParaRPr lang="en-US" dirty="0"/>
          </a:p>
        </p:txBody>
      </p:sp>
      <p:sp>
        <p:nvSpPr>
          <p:cNvPr id="8" name="Date Placeholder 7">
            <a:extLst>
              <a:ext uri="{FF2B5EF4-FFF2-40B4-BE49-F238E27FC236}">
                <a16:creationId xmlns:a16="http://schemas.microsoft.com/office/drawing/2014/main" id="{BDEEBCB8-7E8D-E217-D292-3A3E3C084439}"/>
              </a:ext>
            </a:extLst>
          </p:cNvPr>
          <p:cNvSpPr>
            <a:spLocks noGrp="1"/>
          </p:cNvSpPr>
          <p:nvPr>
            <p:ph type="dt" sz="half" idx="10"/>
          </p:nvPr>
        </p:nvSpPr>
        <p:spPr/>
        <p:txBody>
          <a:bodyPr/>
          <a:lstStyle/>
          <a:p>
            <a:pPr>
              <a:defRPr/>
            </a:pPr>
            <a:r>
              <a:rPr lang="en-US"/>
              <a:t>February 13, 2024</a:t>
            </a:r>
            <a:endParaRPr lang="en-US" dirty="0"/>
          </a:p>
        </p:txBody>
      </p:sp>
      <p:sp>
        <p:nvSpPr>
          <p:cNvPr id="11" name="Slide Number Placeholder 10">
            <a:extLst>
              <a:ext uri="{FF2B5EF4-FFF2-40B4-BE49-F238E27FC236}">
                <a16:creationId xmlns:a16="http://schemas.microsoft.com/office/drawing/2014/main" id="{408F4649-DFCC-CB11-C06F-421754B71677}"/>
              </a:ext>
            </a:extLst>
          </p:cNvPr>
          <p:cNvSpPr>
            <a:spLocks noGrp="1"/>
          </p:cNvSpPr>
          <p:nvPr>
            <p:ph type="sldNum" sz="quarter" idx="11"/>
          </p:nvPr>
        </p:nvSpPr>
        <p:spPr/>
        <p:txBody>
          <a:bodyPr/>
          <a:lstStyle/>
          <a:p>
            <a:pPr>
              <a:defRPr/>
            </a:pPr>
            <a:r>
              <a:rPr lang="en-US"/>
              <a:t>L03-</a:t>
            </a:r>
            <a:fld id="{4F9502F6-954B-46E9-AC05-33DEDF4CA0BF}" type="slidenum">
              <a:rPr lang="en-US" smtClean="0"/>
              <a:pPr>
                <a:defRPr/>
              </a:pPr>
              <a:t>38</a:t>
            </a:fld>
            <a:endParaRPr lang="en-US" dirty="0"/>
          </a:p>
        </p:txBody>
      </p:sp>
    </p:spTree>
    <p:extLst>
      <p:ext uri="{BB962C8B-B14F-4D97-AF65-F5344CB8AC3E}">
        <p14:creationId xmlns:p14="http://schemas.microsoft.com/office/powerpoint/2010/main" val="1440187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Scheduling and Control Logic</a:t>
            </a:r>
          </a:p>
        </p:txBody>
      </p:sp>
      <p:sp>
        <p:nvSpPr>
          <p:cNvPr id="3" name="Subtitle 2"/>
          <p:cNvSpPr>
            <a:spLocks noGrp="1"/>
          </p:cNvSpPr>
          <p:nvPr>
            <p:ph type="subTitle" idx="1"/>
          </p:nvPr>
        </p:nvSpPr>
        <p:spPr/>
        <p:txBody>
          <a:bodyPr/>
          <a:lstStyle/>
          <a:p>
            <a:endParaRPr lang="en-US"/>
          </a:p>
        </p:txBody>
      </p:sp>
      <p:sp>
        <p:nvSpPr>
          <p:cNvPr id="8" name="Footer Placeholder 7">
            <a:extLst>
              <a:ext uri="{FF2B5EF4-FFF2-40B4-BE49-F238E27FC236}">
                <a16:creationId xmlns:a16="http://schemas.microsoft.com/office/drawing/2014/main" id="{DA25B494-A86B-F0E9-59BE-04D0DFD99712}"/>
              </a:ext>
            </a:extLst>
          </p:cNvPr>
          <p:cNvSpPr>
            <a:spLocks noGrp="1"/>
          </p:cNvSpPr>
          <p:nvPr>
            <p:ph type="ftr" sz="quarter" idx="12"/>
          </p:nvPr>
        </p:nvSpPr>
        <p:spPr/>
        <p:txBody>
          <a:bodyPr/>
          <a:lstStyle/>
          <a:p>
            <a:pPr>
              <a:defRPr/>
            </a:pPr>
            <a:r>
              <a:rPr lang="en-US"/>
              <a:t>6.1920</a:t>
            </a:r>
            <a:endParaRPr lang="en-US" dirty="0"/>
          </a:p>
        </p:txBody>
      </p:sp>
      <p:sp>
        <p:nvSpPr>
          <p:cNvPr id="4" name="Date Placeholder 3">
            <a:extLst>
              <a:ext uri="{FF2B5EF4-FFF2-40B4-BE49-F238E27FC236}">
                <a16:creationId xmlns:a16="http://schemas.microsoft.com/office/drawing/2014/main" id="{1CBF1F2D-C70F-3689-269B-E66E587A1775}"/>
              </a:ext>
            </a:extLst>
          </p:cNvPr>
          <p:cNvSpPr>
            <a:spLocks noGrp="1"/>
          </p:cNvSpPr>
          <p:nvPr>
            <p:ph type="dt" sz="quarter" idx="10"/>
          </p:nvPr>
        </p:nvSpPr>
        <p:spPr/>
        <p:txBody>
          <a:bodyPr/>
          <a:lstStyle/>
          <a:p>
            <a:pPr>
              <a:defRPr/>
            </a:pPr>
            <a:r>
              <a:rPr lang="en-US"/>
              <a:t>February 13, 2024</a:t>
            </a:r>
            <a:endParaRPr lang="en-US" dirty="0"/>
          </a:p>
        </p:txBody>
      </p:sp>
      <p:sp>
        <p:nvSpPr>
          <p:cNvPr id="6" name="Slide Number Placeholder 5">
            <a:extLst>
              <a:ext uri="{FF2B5EF4-FFF2-40B4-BE49-F238E27FC236}">
                <a16:creationId xmlns:a16="http://schemas.microsoft.com/office/drawing/2014/main" id="{74906000-0E58-9F23-ECBA-BA9AE9D342CF}"/>
              </a:ext>
            </a:extLst>
          </p:cNvPr>
          <p:cNvSpPr>
            <a:spLocks noGrp="1"/>
          </p:cNvSpPr>
          <p:nvPr>
            <p:ph type="sldNum" sz="quarter" idx="11"/>
          </p:nvPr>
        </p:nvSpPr>
        <p:spPr/>
        <p:txBody>
          <a:bodyPr/>
          <a:lstStyle/>
          <a:p>
            <a:pPr>
              <a:defRPr/>
            </a:pPr>
            <a:r>
              <a:rPr lang="en-US"/>
              <a:t>L03-</a:t>
            </a:r>
            <a:fld id="{2DBA8F0E-D6DA-4224-82EA-C9BF982C3C97}" type="slidenum">
              <a:rPr lang="en-US" smtClean="0"/>
              <a:pPr>
                <a:defRPr/>
              </a:pPr>
              <a:t>39</a:t>
            </a:fld>
            <a:endParaRPr lang="en-US" dirty="0"/>
          </a:p>
        </p:txBody>
      </p:sp>
    </p:spTree>
    <p:extLst>
      <p:ext uri="{BB962C8B-B14F-4D97-AF65-F5344CB8AC3E}">
        <p14:creationId xmlns:p14="http://schemas.microsoft.com/office/powerpoint/2010/main" val="2369795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1825" y="325938"/>
            <a:ext cx="8512175" cy="1097624"/>
          </a:xfrm>
        </p:spPr>
        <p:txBody>
          <a:bodyPr anchor="b"/>
          <a:lstStyle/>
          <a:p>
            <a:pPr>
              <a:lnSpc>
                <a:spcPct val="100000"/>
              </a:lnSpc>
            </a:pPr>
            <a:r>
              <a:rPr lang="en-US" sz="4400" dirty="0"/>
              <a:t>Register File</a:t>
            </a:r>
            <a:br>
              <a:rPr lang="en-US" dirty="0"/>
            </a:br>
            <a:r>
              <a:rPr lang="en-US" sz="2400" dirty="0"/>
              <a:t>2 Read ports + 1 Write port</a:t>
            </a:r>
            <a:endParaRPr lang="en-US" dirty="0"/>
          </a:p>
        </p:txBody>
      </p:sp>
      <p:sp>
        <p:nvSpPr>
          <p:cNvPr id="51" name="Text Box 3"/>
          <p:cNvSpPr txBox="1">
            <a:spLocks noChangeArrowheads="1"/>
          </p:cNvSpPr>
          <p:nvPr/>
        </p:nvSpPr>
        <p:spPr bwMode="auto">
          <a:xfrm>
            <a:off x="1017925" y="3844311"/>
            <a:ext cx="6391493" cy="2616101"/>
          </a:xfrm>
          <a:prstGeom prst="rect">
            <a:avLst/>
          </a:prstGeom>
          <a:noFill/>
          <a:ln w="9525">
            <a:solidFill>
              <a:srgbClr val="FF0000"/>
            </a:solidFill>
            <a:miter lim="800000"/>
            <a:headEnd/>
            <a:tailEnd/>
          </a:ln>
        </p:spPr>
        <p:txBody>
          <a:bodyPr wrap="none">
            <a:spAutoFit/>
          </a:bodyPr>
          <a:lstStyle/>
          <a:p>
            <a:pPr>
              <a:lnSpc>
                <a:spcPct val="100000"/>
              </a:lnSpc>
              <a:spcBef>
                <a:spcPct val="0"/>
              </a:spcBef>
              <a:buClrTx/>
              <a:buSzTx/>
              <a:buFontTx/>
              <a:buNone/>
            </a:pPr>
            <a:r>
              <a:rPr lang="en-US" sz="2000" b="1" dirty="0" err="1">
                <a:latin typeface="Consolas" panose="020B0609020204030204" pitchFamily="49" charset="0"/>
                <a:cs typeface="Courier New" pitchFamily="49" charset="0"/>
              </a:rPr>
              <a:t>typedef</a:t>
            </a:r>
            <a:r>
              <a:rPr lang="en-US" sz="2000" b="1" dirty="0">
                <a:latin typeface="Consolas" panose="020B0609020204030204" pitchFamily="49" charset="0"/>
                <a:cs typeface="Courier New" pitchFamily="49" charset="0"/>
              </a:rPr>
              <a:t> </a:t>
            </a:r>
            <a:r>
              <a:rPr lang="en-US" sz="2000" dirty="0">
                <a:latin typeface="Consolas" panose="020B0609020204030204" pitchFamily="49" charset="0"/>
                <a:cs typeface="Courier New" pitchFamily="49" charset="0"/>
              </a:rPr>
              <a:t>Bit#(32) Word;</a:t>
            </a:r>
          </a:p>
          <a:p>
            <a:r>
              <a:rPr lang="en-US" sz="2000" b="1" dirty="0" err="1">
                <a:latin typeface="Consolas" panose="020B0609020204030204" pitchFamily="49" charset="0"/>
                <a:cs typeface="Courier New" pitchFamily="49" charset="0"/>
              </a:rPr>
              <a:t>typedef</a:t>
            </a:r>
            <a:r>
              <a:rPr lang="en-US" sz="2000" b="1" dirty="0">
                <a:latin typeface="Consolas" panose="020B0609020204030204" pitchFamily="49" charset="0"/>
                <a:cs typeface="Courier New" pitchFamily="49" charset="0"/>
              </a:rPr>
              <a:t> </a:t>
            </a:r>
            <a:r>
              <a:rPr lang="en-US" sz="2000" dirty="0">
                <a:latin typeface="Consolas" panose="020B0609020204030204" pitchFamily="49" charset="0"/>
                <a:cs typeface="Courier New" pitchFamily="49" charset="0"/>
              </a:rPr>
              <a:t>Bit#(5) </a:t>
            </a:r>
            <a:r>
              <a:rPr lang="en-US" sz="2000" dirty="0" err="1">
                <a:latin typeface="Consolas" panose="020B0609020204030204" pitchFamily="49" charset="0"/>
                <a:cs typeface="Courier New" pitchFamily="49" charset="0"/>
              </a:rPr>
              <a:t>RIndx</a:t>
            </a:r>
            <a:r>
              <a:rPr lang="en-US" sz="2000" dirty="0">
                <a:latin typeface="Consolas" panose="020B0609020204030204" pitchFamily="49" charset="0"/>
                <a:cs typeface="Courier New" pitchFamily="49" charset="0"/>
              </a:rPr>
              <a:t>;</a:t>
            </a:r>
          </a:p>
          <a:p>
            <a:endParaRPr lang="en-US" sz="2000" dirty="0">
              <a:latin typeface="Consolas" panose="020B0609020204030204" pitchFamily="49" charset="0"/>
              <a:cs typeface="Courier New" pitchFamily="49" charset="0"/>
            </a:endParaRPr>
          </a:p>
          <a:p>
            <a:pPr>
              <a:lnSpc>
                <a:spcPct val="100000"/>
              </a:lnSpc>
              <a:spcBef>
                <a:spcPct val="0"/>
              </a:spcBef>
              <a:buClrTx/>
              <a:buSzTx/>
              <a:buFontTx/>
              <a:buNone/>
            </a:pPr>
            <a:r>
              <a:rPr lang="en-US" sz="2000" b="1" dirty="0">
                <a:latin typeface="Consolas" panose="020B0609020204030204" pitchFamily="49" charset="0"/>
                <a:cs typeface="Courier New" pitchFamily="49" charset="0"/>
              </a:rPr>
              <a:t>interface</a:t>
            </a:r>
            <a:r>
              <a:rPr lang="en-US" sz="2000" dirty="0">
                <a:latin typeface="Consolas" panose="020B0609020204030204" pitchFamily="49" charset="0"/>
                <a:cs typeface="Courier New" pitchFamily="49" charset="0"/>
              </a:rPr>
              <a:t> RFile2R1W</a:t>
            </a:r>
            <a:r>
              <a:rPr lang="en-US" sz="2000" b="0" dirty="0">
                <a:latin typeface="Consolas" panose="020B0609020204030204" pitchFamily="49" charset="0"/>
                <a:cs typeface="Courier New" pitchFamily="49" charset="0"/>
              </a:rPr>
              <a:t>;</a:t>
            </a:r>
            <a:endParaRPr lang="en-US" sz="2000" b="0" dirty="0">
              <a:latin typeface="Consolas" panose="020B0609020204030204" pitchFamily="49" charset="0"/>
              <a:cs typeface="Times New Roman" pitchFamily="-96" charset="0"/>
            </a:endParaRPr>
          </a:p>
          <a:p>
            <a:r>
              <a:rPr lang="en-US" sz="2000" b="1" dirty="0">
                <a:latin typeface="Consolas" panose="020B0609020204030204" pitchFamily="49" charset="0"/>
                <a:cs typeface="Courier New" pitchFamily="49" charset="0"/>
              </a:rPr>
              <a:t>  method </a:t>
            </a:r>
            <a:r>
              <a:rPr lang="en-US" sz="2000" dirty="0">
                <a:latin typeface="Consolas" panose="020B0609020204030204" pitchFamily="49" charset="0"/>
                <a:cs typeface="Courier New" pitchFamily="49" charset="0"/>
              </a:rPr>
              <a:t>Word </a:t>
            </a:r>
            <a:r>
              <a:rPr lang="en-US" sz="2000" b="0" dirty="0">
                <a:latin typeface="Consolas" panose="020B0609020204030204" pitchFamily="49" charset="0"/>
                <a:cs typeface="Courier New" pitchFamily="49" charset="0"/>
              </a:rPr>
              <a:t>rd1(</a:t>
            </a:r>
            <a:r>
              <a:rPr lang="en-US" sz="2000" dirty="0" err="1">
                <a:latin typeface="Consolas" panose="020B0609020204030204" pitchFamily="49" charset="0"/>
                <a:cs typeface="Courier New" pitchFamily="49" charset="0"/>
              </a:rPr>
              <a:t>RIndx</a:t>
            </a:r>
            <a:r>
              <a:rPr lang="en-US" sz="2000" dirty="0">
                <a:latin typeface="Consolas" panose="020B0609020204030204" pitchFamily="49" charset="0"/>
                <a:cs typeface="Courier New" pitchFamily="49" charset="0"/>
              </a:rPr>
              <a:t> index) </a:t>
            </a:r>
            <a:r>
              <a:rPr lang="en-US" sz="2000" b="0" dirty="0">
                <a:latin typeface="Consolas" panose="020B0609020204030204" pitchFamily="49" charset="0"/>
                <a:cs typeface="Courier New" pitchFamily="49" charset="0"/>
              </a:rPr>
              <a:t>;</a:t>
            </a:r>
          </a:p>
          <a:p>
            <a:r>
              <a:rPr lang="en-US" sz="2000" b="1" dirty="0">
                <a:latin typeface="Consolas" panose="020B0609020204030204" pitchFamily="49" charset="0"/>
                <a:cs typeface="Courier New" pitchFamily="49" charset="0"/>
              </a:rPr>
              <a:t>  method </a:t>
            </a:r>
            <a:r>
              <a:rPr lang="en-US" sz="2000" dirty="0">
                <a:latin typeface="Consolas" panose="020B0609020204030204" pitchFamily="49" charset="0"/>
                <a:cs typeface="Courier New" pitchFamily="49" charset="0"/>
              </a:rPr>
              <a:t>Word rd2(</a:t>
            </a:r>
            <a:r>
              <a:rPr lang="en-US" sz="2000" dirty="0" err="1">
                <a:latin typeface="Consolas" panose="020B0609020204030204" pitchFamily="49" charset="0"/>
                <a:cs typeface="Courier New" pitchFamily="49" charset="0"/>
              </a:rPr>
              <a:t>RIndx</a:t>
            </a:r>
            <a:r>
              <a:rPr lang="en-US" sz="2000" dirty="0">
                <a:latin typeface="Consolas" panose="020B0609020204030204" pitchFamily="49" charset="0"/>
                <a:cs typeface="Courier New" pitchFamily="49" charset="0"/>
              </a:rPr>
              <a:t> index) ;</a:t>
            </a:r>
            <a:endParaRPr lang="en-US" sz="2000" b="0" dirty="0">
              <a:latin typeface="Consolas" panose="020B0609020204030204" pitchFamily="49" charset="0"/>
              <a:cs typeface="Courier New" pitchFamily="49" charset="0"/>
            </a:endParaRPr>
          </a:p>
          <a:p>
            <a:r>
              <a:rPr lang="en-US" sz="2000" b="1" dirty="0">
                <a:latin typeface="Consolas" panose="020B0609020204030204" pitchFamily="49" charset="0"/>
                <a:cs typeface="Courier New" pitchFamily="49" charset="0"/>
              </a:rPr>
              <a:t>  method Action </a:t>
            </a:r>
            <a:r>
              <a:rPr lang="en-US" sz="2000" dirty="0" err="1">
                <a:latin typeface="Consolas" panose="020B0609020204030204" pitchFamily="49" charset="0"/>
                <a:cs typeface="Courier New" pitchFamily="49" charset="0"/>
              </a:rPr>
              <a:t>wr</a:t>
            </a:r>
            <a:r>
              <a:rPr lang="en-US" sz="2000" dirty="0">
                <a:latin typeface="Consolas" panose="020B0609020204030204" pitchFamily="49" charset="0"/>
                <a:cs typeface="Courier New" pitchFamily="49" charset="0"/>
              </a:rPr>
              <a:t> (</a:t>
            </a:r>
            <a:r>
              <a:rPr lang="en-US" sz="2000" dirty="0" err="1">
                <a:latin typeface="Consolas" panose="020B0609020204030204" pitchFamily="49" charset="0"/>
                <a:cs typeface="Courier New" pitchFamily="49" charset="0"/>
              </a:rPr>
              <a:t>RIndx</a:t>
            </a:r>
            <a:r>
              <a:rPr lang="en-US" sz="2000" dirty="0">
                <a:latin typeface="Consolas" panose="020B0609020204030204" pitchFamily="49" charset="0"/>
                <a:cs typeface="Courier New" pitchFamily="49" charset="0"/>
              </a:rPr>
              <a:t> index, Word data);</a:t>
            </a:r>
            <a:endParaRPr lang="en-US" sz="2000" b="0" dirty="0">
              <a:latin typeface="Consolas" panose="020B0609020204030204" pitchFamily="49" charset="0"/>
              <a:cs typeface="Courier New" pitchFamily="49" charset="0"/>
            </a:endParaRPr>
          </a:p>
          <a:p>
            <a:pPr>
              <a:lnSpc>
                <a:spcPct val="100000"/>
              </a:lnSpc>
              <a:spcBef>
                <a:spcPct val="0"/>
              </a:spcBef>
              <a:buClrTx/>
              <a:buSzTx/>
              <a:buFontTx/>
              <a:buNone/>
            </a:pPr>
            <a:r>
              <a:rPr lang="en-US" sz="2000" b="1" dirty="0" err="1">
                <a:latin typeface="Consolas" panose="020B0609020204030204" pitchFamily="49" charset="0"/>
                <a:cs typeface="Courier New" pitchFamily="49" charset="0"/>
              </a:rPr>
              <a:t>endinterface</a:t>
            </a:r>
            <a:endParaRPr lang="en-US" sz="2000" b="1" dirty="0">
              <a:latin typeface="Consolas" panose="020B0609020204030204" pitchFamily="49" charset="0"/>
              <a:cs typeface="Courier New" pitchFamily="49" charset="0"/>
            </a:endParaRPr>
          </a:p>
        </p:txBody>
      </p:sp>
      <p:sp>
        <p:nvSpPr>
          <p:cNvPr id="3" name="TextBox 2"/>
          <p:cNvSpPr txBox="1"/>
          <p:nvPr/>
        </p:nvSpPr>
        <p:spPr>
          <a:xfrm>
            <a:off x="5653483" y="1760792"/>
            <a:ext cx="2728517" cy="1631216"/>
          </a:xfrm>
          <a:prstGeom prst="rect">
            <a:avLst/>
          </a:prstGeom>
          <a:noFill/>
        </p:spPr>
        <p:txBody>
          <a:bodyPr wrap="square" rtlCol="0">
            <a:spAutoFit/>
          </a:bodyPr>
          <a:lstStyle/>
          <a:p>
            <a:r>
              <a:rPr lang="en-US" sz="2000" dirty="0">
                <a:latin typeface="+mn-lt"/>
              </a:rPr>
              <a:t>Registers can be read or written any time, so the guards are always true (not shown)</a:t>
            </a:r>
            <a:endParaRPr lang="en-US" sz="2000" i="1" dirty="0">
              <a:latin typeface="+mn-lt"/>
            </a:endParaRPr>
          </a:p>
        </p:txBody>
      </p:sp>
      <p:grpSp>
        <p:nvGrpSpPr>
          <p:cNvPr id="24" name="Group 23"/>
          <p:cNvGrpSpPr/>
          <p:nvPr/>
        </p:nvGrpSpPr>
        <p:grpSpPr>
          <a:xfrm>
            <a:off x="1118083" y="1719823"/>
            <a:ext cx="3904727" cy="1800225"/>
            <a:chOff x="432252" y="1805837"/>
            <a:chExt cx="3904727" cy="1800225"/>
          </a:xfrm>
        </p:grpSpPr>
        <p:sp>
          <p:nvSpPr>
            <p:cNvPr id="7" name="Rectangle 8"/>
            <p:cNvSpPr>
              <a:spLocks noChangeArrowheads="1"/>
            </p:cNvSpPr>
            <p:nvPr/>
          </p:nvSpPr>
          <p:spPr bwMode="auto">
            <a:xfrm>
              <a:off x="1742079" y="1805837"/>
              <a:ext cx="1403709" cy="180022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None/>
              </a:pPr>
              <a:endParaRPr lang="en-US">
                <a:latin typeface="+mn-lt"/>
              </a:endParaRPr>
            </a:p>
          </p:txBody>
        </p:sp>
        <p:grpSp>
          <p:nvGrpSpPr>
            <p:cNvPr id="8" name="Group 7"/>
            <p:cNvGrpSpPr/>
            <p:nvPr/>
          </p:nvGrpSpPr>
          <p:grpSpPr>
            <a:xfrm>
              <a:off x="1729030" y="1910513"/>
              <a:ext cx="345773" cy="633413"/>
              <a:chOff x="4570394" y="1604169"/>
              <a:chExt cx="345773" cy="633413"/>
            </a:xfrm>
          </p:grpSpPr>
          <p:sp>
            <p:nvSpPr>
              <p:cNvPr id="19" name="Rectangle 9"/>
              <p:cNvSpPr>
                <a:spLocks noChangeArrowheads="1"/>
              </p:cNvSpPr>
              <p:nvPr/>
            </p:nvSpPr>
            <p:spPr bwMode="auto">
              <a:xfrm>
                <a:off x="4584642" y="1604169"/>
                <a:ext cx="331525" cy="633413"/>
              </a:xfrm>
              <a:prstGeom prst="rect">
                <a:avLst/>
              </a:prstGeom>
              <a:solidFill>
                <a:schemeClr val="accent5">
                  <a:lumMod val="75000"/>
                </a:schemeClr>
              </a:solidFill>
              <a:ln w="9525">
                <a:solidFill>
                  <a:schemeClr val="tx1"/>
                </a:solidFill>
                <a:miter lim="800000"/>
                <a:headEnd/>
                <a:tailEnd/>
              </a:ln>
              <a:effectLst/>
            </p:spPr>
            <p:txBody>
              <a:bodyPr wrap="none" anchor="ctr"/>
              <a:lstStyle/>
              <a:p>
                <a:pPr>
                  <a:buNone/>
                </a:pPr>
                <a:endParaRPr lang="en-US">
                  <a:latin typeface="+mn-lt"/>
                </a:endParaRPr>
              </a:p>
            </p:txBody>
          </p:sp>
          <p:sp>
            <p:nvSpPr>
              <p:cNvPr id="20" name="Text Box 29"/>
              <p:cNvSpPr txBox="1">
                <a:spLocks noChangeArrowheads="1"/>
              </p:cNvSpPr>
              <p:nvPr/>
            </p:nvSpPr>
            <p:spPr bwMode="auto">
              <a:xfrm rot="16200000">
                <a:off x="4480466" y="1755082"/>
                <a:ext cx="487634" cy="307777"/>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ClrTx/>
                  <a:buSzTx/>
                  <a:buNone/>
                </a:pPr>
                <a:r>
                  <a:rPr lang="en-US" sz="1400" dirty="0">
                    <a:latin typeface="+mn-lt"/>
                    <a:cs typeface="Arial" charset="0"/>
                  </a:rPr>
                  <a:t>rd1</a:t>
                </a:r>
              </a:p>
            </p:txBody>
          </p:sp>
        </p:grpSp>
        <p:sp>
          <p:nvSpPr>
            <p:cNvPr id="9" name="Text Box 32"/>
            <p:cNvSpPr txBox="1">
              <a:spLocks noChangeArrowheads="1"/>
            </p:cNvSpPr>
            <p:nvPr/>
          </p:nvSpPr>
          <p:spPr bwMode="auto">
            <a:xfrm>
              <a:off x="2274894" y="2410945"/>
              <a:ext cx="383439" cy="40011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ClrTx/>
                <a:buSzTx/>
                <a:buNone/>
              </a:pPr>
              <a:r>
                <a:rPr lang="en-US" dirty="0" err="1">
                  <a:latin typeface="+mn-lt"/>
                  <a:cs typeface="Arial" charset="0"/>
                </a:rPr>
                <a:t>rf</a:t>
              </a:r>
              <a:endParaRPr lang="en-US" dirty="0">
                <a:latin typeface="+mn-lt"/>
                <a:cs typeface="Arial" charset="0"/>
              </a:endParaRPr>
            </a:p>
          </p:txBody>
        </p:sp>
        <p:grpSp>
          <p:nvGrpSpPr>
            <p:cNvPr id="10" name="Group 9"/>
            <p:cNvGrpSpPr/>
            <p:nvPr/>
          </p:nvGrpSpPr>
          <p:grpSpPr>
            <a:xfrm>
              <a:off x="1729033" y="2813709"/>
              <a:ext cx="345771" cy="633413"/>
              <a:chOff x="4570396" y="1604169"/>
              <a:chExt cx="345771" cy="633413"/>
            </a:xfrm>
          </p:grpSpPr>
          <p:sp>
            <p:nvSpPr>
              <p:cNvPr id="17" name="Rectangle 9"/>
              <p:cNvSpPr>
                <a:spLocks noChangeArrowheads="1"/>
              </p:cNvSpPr>
              <p:nvPr/>
            </p:nvSpPr>
            <p:spPr bwMode="auto">
              <a:xfrm>
                <a:off x="4584642" y="1604169"/>
                <a:ext cx="331525" cy="633413"/>
              </a:xfrm>
              <a:prstGeom prst="rect">
                <a:avLst/>
              </a:prstGeom>
              <a:solidFill>
                <a:schemeClr val="accent5">
                  <a:lumMod val="75000"/>
                </a:schemeClr>
              </a:solidFill>
              <a:ln w="9525">
                <a:solidFill>
                  <a:schemeClr val="tx1"/>
                </a:solidFill>
                <a:miter lim="800000"/>
                <a:headEnd/>
                <a:tailEnd/>
              </a:ln>
              <a:effectLst/>
            </p:spPr>
            <p:txBody>
              <a:bodyPr wrap="none" anchor="ctr"/>
              <a:lstStyle/>
              <a:p>
                <a:pPr>
                  <a:buNone/>
                </a:pPr>
                <a:endParaRPr lang="en-US">
                  <a:latin typeface="+mn-lt"/>
                </a:endParaRPr>
              </a:p>
            </p:txBody>
          </p:sp>
          <p:sp>
            <p:nvSpPr>
              <p:cNvPr id="18" name="Text Box 29"/>
              <p:cNvSpPr txBox="1">
                <a:spLocks noChangeArrowheads="1"/>
              </p:cNvSpPr>
              <p:nvPr/>
            </p:nvSpPr>
            <p:spPr bwMode="auto">
              <a:xfrm rot="16200000">
                <a:off x="4480468" y="1720576"/>
                <a:ext cx="487634" cy="307777"/>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ClrTx/>
                  <a:buSzTx/>
                  <a:buNone/>
                </a:pPr>
                <a:r>
                  <a:rPr lang="en-US" sz="1400" dirty="0">
                    <a:latin typeface="+mn-lt"/>
                    <a:cs typeface="Arial" charset="0"/>
                  </a:rPr>
                  <a:t>rd2</a:t>
                </a:r>
              </a:p>
            </p:txBody>
          </p:sp>
        </p:grpSp>
        <p:grpSp>
          <p:nvGrpSpPr>
            <p:cNvPr id="12" name="Group 11"/>
            <p:cNvGrpSpPr/>
            <p:nvPr/>
          </p:nvGrpSpPr>
          <p:grpSpPr>
            <a:xfrm>
              <a:off x="2786072" y="2309481"/>
              <a:ext cx="345770" cy="633413"/>
              <a:chOff x="4570397" y="1604169"/>
              <a:chExt cx="345770" cy="633413"/>
            </a:xfrm>
          </p:grpSpPr>
          <p:sp>
            <p:nvSpPr>
              <p:cNvPr id="13" name="Rectangle 9"/>
              <p:cNvSpPr>
                <a:spLocks noChangeArrowheads="1"/>
              </p:cNvSpPr>
              <p:nvPr/>
            </p:nvSpPr>
            <p:spPr bwMode="auto">
              <a:xfrm>
                <a:off x="4584642" y="1604169"/>
                <a:ext cx="331525" cy="633413"/>
              </a:xfrm>
              <a:prstGeom prst="rect">
                <a:avLst/>
              </a:prstGeom>
              <a:solidFill>
                <a:schemeClr val="accent5">
                  <a:lumMod val="75000"/>
                </a:schemeClr>
              </a:solidFill>
              <a:ln w="9525">
                <a:solidFill>
                  <a:schemeClr val="tx1"/>
                </a:solidFill>
                <a:miter lim="800000"/>
                <a:headEnd/>
                <a:tailEnd/>
              </a:ln>
              <a:effectLst/>
            </p:spPr>
            <p:txBody>
              <a:bodyPr wrap="none" anchor="ctr"/>
              <a:lstStyle/>
              <a:p>
                <a:pPr>
                  <a:buNone/>
                </a:pPr>
                <a:endParaRPr lang="en-US">
                  <a:latin typeface="+mn-lt"/>
                </a:endParaRPr>
              </a:p>
            </p:txBody>
          </p:sp>
          <p:sp>
            <p:nvSpPr>
              <p:cNvPr id="14" name="Text Box 29"/>
              <p:cNvSpPr txBox="1">
                <a:spLocks noChangeArrowheads="1"/>
              </p:cNvSpPr>
              <p:nvPr/>
            </p:nvSpPr>
            <p:spPr bwMode="auto">
              <a:xfrm rot="16200000">
                <a:off x="4519742" y="1755082"/>
                <a:ext cx="409087" cy="307777"/>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ClrTx/>
                  <a:buSzTx/>
                  <a:buNone/>
                </a:pPr>
                <a:r>
                  <a:rPr lang="en-US" sz="1400" dirty="0" err="1">
                    <a:latin typeface="+mn-lt"/>
                    <a:cs typeface="Arial" charset="0"/>
                  </a:rPr>
                  <a:t>wr</a:t>
                </a:r>
                <a:endParaRPr lang="en-US" sz="1400" dirty="0">
                  <a:latin typeface="+mn-lt"/>
                  <a:cs typeface="Arial" charset="0"/>
                </a:endParaRPr>
              </a:p>
            </p:txBody>
          </p:sp>
        </p:grpSp>
        <p:cxnSp>
          <p:nvCxnSpPr>
            <p:cNvPr id="52" name="Straight Arrow Connector 51"/>
            <p:cNvCxnSpPr/>
            <p:nvPr/>
          </p:nvCxnSpPr>
          <p:spPr bwMode="auto">
            <a:xfrm flipH="1">
              <a:off x="3125229" y="2595771"/>
              <a:ext cx="508079" cy="1"/>
            </a:xfrm>
            <a:prstGeom prst="straightConnector1">
              <a:avLst/>
            </a:prstGeom>
            <a:noFill/>
            <a:ln w="28575" cap="flat" cmpd="sng" algn="ctr">
              <a:solidFill>
                <a:srgbClr val="002060"/>
              </a:solidFill>
              <a:prstDash val="solid"/>
              <a:round/>
              <a:headEnd type="none" w="med" len="med"/>
              <a:tailEnd type="triangle"/>
            </a:ln>
            <a:effectLst/>
          </p:spPr>
        </p:cxnSp>
        <p:cxnSp>
          <p:nvCxnSpPr>
            <p:cNvPr id="55" name="Straight Arrow Connector 54"/>
            <p:cNvCxnSpPr/>
            <p:nvPr/>
          </p:nvCxnSpPr>
          <p:spPr bwMode="auto">
            <a:xfrm flipH="1">
              <a:off x="3130237" y="2785681"/>
              <a:ext cx="484852" cy="3782"/>
            </a:xfrm>
            <a:prstGeom prst="straightConnector1">
              <a:avLst/>
            </a:prstGeom>
            <a:noFill/>
            <a:ln w="9525" cap="flat" cmpd="sng" algn="ctr">
              <a:solidFill>
                <a:srgbClr val="FF0000"/>
              </a:solidFill>
              <a:prstDash val="solid"/>
              <a:round/>
              <a:headEnd type="none" w="med" len="med"/>
              <a:tailEnd type="triangle"/>
            </a:ln>
            <a:effectLst/>
          </p:spPr>
        </p:cxnSp>
        <p:sp>
          <p:nvSpPr>
            <p:cNvPr id="58" name="Text Box 5"/>
            <p:cNvSpPr txBox="1">
              <a:spLocks noChangeArrowheads="1"/>
            </p:cNvSpPr>
            <p:nvPr/>
          </p:nvSpPr>
          <p:spPr bwMode="auto">
            <a:xfrm>
              <a:off x="3594468" y="2567376"/>
              <a:ext cx="436338" cy="338554"/>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ClrTx/>
                <a:buSzTx/>
                <a:buNone/>
              </a:pPr>
              <a:r>
                <a:rPr lang="en-US" sz="1600" i="1" dirty="0" err="1">
                  <a:solidFill>
                    <a:srgbClr val="FF0000"/>
                  </a:solidFill>
                  <a:latin typeface="+mn-lt"/>
                  <a:cs typeface="Arial" charset="0"/>
                </a:rPr>
                <a:t>en</a:t>
              </a:r>
              <a:endParaRPr lang="en-US" sz="1600" i="1" dirty="0">
                <a:solidFill>
                  <a:srgbClr val="FF0000"/>
                </a:solidFill>
                <a:latin typeface="+mn-lt"/>
                <a:cs typeface="Arial" charset="0"/>
              </a:endParaRPr>
            </a:p>
          </p:txBody>
        </p:sp>
        <p:sp>
          <p:nvSpPr>
            <p:cNvPr id="32" name="Text Box 5"/>
            <p:cNvSpPr txBox="1">
              <a:spLocks noChangeArrowheads="1"/>
            </p:cNvSpPr>
            <p:nvPr/>
          </p:nvSpPr>
          <p:spPr bwMode="auto">
            <a:xfrm>
              <a:off x="3594468" y="2405128"/>
              <a:ext cx="639920" cy="338554"/>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ClrTx/>
                <a:buSzTx/>
                <a:buNone/>
              </a:pPr>
              <a:r>
                <a:rPr lang="en-US" sz="1600" i="1" dirty="0">
                  <a:latin typeface="+mn-lt"/>
                  <a:cs typeface="Arial" charset="0"/>
                </a:rPr>
                <a:t>data</a:t>
              </a:r>
            </a:p>
          </p:txBody>
        </p:sp>
        <p:cxnSp>
          <p:nvCxnSpPr>
            <p:cNvPr id="34" name="Straight Arrow Connector 33"/>
            <p:cNvCxnSpPr/>
            <p:nvPr/>
          </p:nvCxnSpPr>
          <p:spPr bwMode="auto">
            <a:xfrm flipH="1">
              <a:off x="3137039" y="2403189"/>
              <a:ext cx="508079" cy="1"/>
            </a:xfrm>
            <a:prstGeom prst="straightConnector1">
              <a:avLst/>
            </a:prstGeom>
            <a:noFill/>
            <a:ln w="28575" cap="flat" cmpd="sng" algn="ctr">
              <a:solidFill>
                <a:srgbClr val="002060"/>
              </a:solidFill>
              <a:prstDash val="solid"/>
              <a:round/>
              <a:headEnd type="none" w="med" len="med"/>
              <a:tailEnd type="triangle"/>
            </a:ln>
            <a:effectLst/>
          </p:spPr>
        </p:cxnSp>
        <p:sp>
          <p:nvSpPr>
            <p:cNvPr id="35" name="Text Box 5"/>
            <p:cNvSpPr txBox="1">
              <a:spLocks noChangeArrowheads="1"/>
            </p:cNvSpPr>
            <p:nvPr/>
          </p:nvSpPr>
          <p:spPr bwMode="auto">
            <a:xfrm>
              <a:off x="3594468" y="2224910"/>
              <a:ext cx="742511" cy="338554"/>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ClrTx/>
                <a:buSzTx/>
                <a:buNone/>
              </a:pPr>
              <a:r>
                <a:rPr lang="en-US" sz="1600" i="1" dirty="0">
                  <a:latin typeface="+mn-lt"/>
                  <a:cs typeface="Arial" charset="0"/>
                </a:rPr>
                <a:t>index</a:t>
              </a:r>
            </a:p>
          </p:txBody>
        </p:sp>
        <p:grpSp>
          <p:nvGrpSpPr>
            <p:cNvPr id="23" name="Group 22"/>
            <p:cNvGrpSpPr/>
            <p:nvPr/>
          </p:nvGrpSpPr>
          <p:grpSpPr>
            <a:xfrm>
              <a:off x="453765" y="1932830"/>
              <a:ext cx="1296189" cy="540671"/>
              <a:chOff x="453765" y="1932830"/>
              <a:chExt cx="1296189" cy="540671"/>
            </a:xfrm>
          </p:grpSpPr>
          <p:cxnSp>
            <p:nvCxnSpPr>
              <p:cNvPr id="21" name="Straight Arrow Connector 20"/>
              <p:cNvCxnSpPr/>
              <p:nvPr/>
            </p:nvCxnSpPr>
            <p:spPr bwMode="auto">
              <a:xfrm>
                <a:off x="1241875" y="2134947"/>
                <a:ext cx="508079" cy="1"/>
              </a:xfrm>
              <a:prstGeom prst="straightConnector1">
                <a:avLst/>
              </a:prstGeom>
              <a:noFill/>
              <a:ln w="28575" cap="flat" cmpd="sng" algn="ctr">
                <a:solidFill>
                  <a:srgbClr val="002060"/>
                </a:solidFill>
                <a:prstDash val="solid"/>
                <a:round/>
                <a:headEnd type="none" w="med" len="med"/>
                <a:tailEnd type="triangle"/>
              </a:ln>
              <a:effectLst/>
            </p:spPr>
          </p:cxnSp>
          <p:sp>
            <p:nvSpPr>
              <p:cNvPr id="31" name="Text Box 5"/>
              <p:cNvSpPr txBox="1">
                <a:spLocks noChangeArrowheads="1"/>
              </p:cNvSpPr>
              <p:nvPr/>
            </p:nvSpPr>
            <p:spPr bwMode="auto">
              <a:xfrm>
                <a:off x="544107" y="2134947"/>
                <a:ext cx="639920" cy="338554"/>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ClrTx/>
                  <a:buSzTx/>
                  <a:buNone/>
                </a:pPr>
                <a:r>
                  <a:rPr lang="en-US" sz="1600" i="1" dirty="0">
                    <a:latin typeface="+mn-lt"/>
                    <a:cs typeface="Arial" charset="0"/>
                  </a:rPr>
                  <a:t>data</a:t>
                </a:r>
              </a:p>
            </p:txBody>
          </p:sp>
          <p:cxnSp>
            <p:nvCxnSpPr>
              <p:cNvPr id="33" name="Straight Arrow Connector 32"/>
              <p:cNvCxnSpPr/>
              <p:nvPr/>
            </p:nvCxnSpPr>
            <p:spPr bwMode="auto">
              <a:xfrm flipH="1">
                <a:off x="1241875" y="2325474"/>
                <a:ext cx="508079" cy="1"/>
              </a:xfrm>
              <a:prstGeom prst="straightConnector1">
                <a:avLst/>
              </a:prstGeom>
              <a:noFill/>
              <a:ln w="28575" cap="flat" cmpd="sng" algn="ctr">
                <a:solidFill>
                  <a:srgbClr val="002060"/>
                </a:solidFill>
                <a:prstDash val="solid"/>
                <a:round/>
                <a:headEnd type="none" w="med" len="med"/>
                <a:tailEnd type="triangle"/>
              </a:ln>
              <a:effectLst/>
            </p:spPr>
          </p:cxnSp>
          <p:sp>
            <p:nvSpPr>
              <p:cNvPr id="36" name="Text Box 5"/>
              <p:cNvSpPr txBox="1">
                <a:spLocks noChangeArrowheads="1"/>
              </p:cNvSpPr>
              <p:nvPr/>
            </p:nvSpPr>
            <p:spPr bwMode="auto">
              <a:xfrm>
                <a:off x="453765" y="1932830"/>
                <a:ext cx="742511" cy="338554"/>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ClrTx/>
                  <a:buSzTx/>
                  <a:buNone/>
                </a:pPr>
                <a:r>
                  <a:rPr lang="en-US" sz="1600" i="1" dirty="0">
                    <a:latin typeface="+mn-lt"/>
                    <a:cs typeface="Arial" charset="0"/>
                  </a:rPr>
                  <a:t>index</a:t>
                </a:r>
              </a:p>
            </p:txBody>
          </p:sp>
        </p:grpSp>
        <p:grpSp>
          <p:nvGrpSpPr>
            <p:cNvPr id="38" name="Group 37"/>
            <p:cNvGrpSpPr/>
            <p:nvPr/>
          </p:nvGrpSpPr>
          <p:grpSpPr>
            <a:xfrm>
              <a:off x="432252" y="2830519"/>
              <a:ext cx="1296189" cy="540671"/>
              <a:chOff x="453765" y="1932830"/>
              <a:chExt cx="1296189" cy="540671"/>
            </a:xfrm>
          </p:grpSpPr>
          <p:cxnSp>
            <p:nvCxnSpPr>
              <p:cNvPr id="39" name="Straight Arrow Connector 38"/>
              <p:cNvCxnSpPr/>
              <p:nvPr/>
            </p:nvCxnSpPr>
            <p:spPr bwMode="auto">
              <a:xfrm>
                <a:off x="1241875" y="2134947"/>
                <a:ext cx="508079" cy="1"/>
              </a:xfrm>
              <a:prstGeom prst="straightConnector1">
                <a:avLst/>
              </a:prstGeom>
              <a:noFill/>
              <a:ln w="28575" cap="flat" cmpd="sng" algn="ctr">
                <a:solidFill>
                  <a:srgbClr val="002060"/>
                </a:solidFill>
                <a:prstDash val="solid"/>
                <a:round/>
                <a:headEnd type="none" w="med" len="med"/>
                <a:tailEnd type="triangle"/>
              </a:ln>
              <a:effectLst/>
            </p:spPr>
          </p:cxnSp>
          <p:sp>
            <p:nvSpPr>
              <p:cNvPr id="40" name="Text Box 5"/>
              <p:cNvSpPr txBox="1">
                <a:spLocks noChangeArrowheads="1"/>
              </p:cNvSpPr>
              <p:nvPr/>
            </p:nvSpPr>
            <p:spPr bwMode="auto">
              <a:xfrm>
                <a:off x="544107" y="2134947"/>
                <a:ext cx="639920" cy="338554"/>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ClrTx/>
                  <a:buSzTx/>
                  <a:buNone/>
                </a:pPr>
                <a:r>
                  <a:rPr lang="en-US" sz="1600" i="1" dirty="0">
                    <a:latin typeface="+mn-lt"/>
                    <a:cs typeface="Arial" charset="0"/>
                  </a:rPr>
                  <a:t>data</a:t>
                </a:r>
              </a:p>
            </p:txBody>
          </p:sp>
          <p:cxnSp>
            <p:nvCxnSpPr>
              <p:cNvPr id="41" name="Straight Arrow Connector 40"/>
              <p:cNvCxnSpPr/>
              <p:nvPr/>
            </p:nvCxnSpPr>
            <p:spPr bwMode="auto">
              <a:xfrm flipH="1">
                <a:off x="1241875" y="2325474"/>
                <a:ext cx="508079" cy="1"/>
              </a:xfrm>
              <a:prstGeom prst="straightConnector1">
                <a:avLst/>
              </a:prstGeom>
              <a:noFill/>
              <a:ln w="28575" cap="flat" cmpd="sng" algn="ctr">
                <a:solidFill>
                  <a:srgbClr val="002060"/>
                </a:solidFill>
                <a:prstDash val="solid"/>
                <a:round/>
                <a:headEnd type="none" w="med" len="med"/>
                <a:tailEnd type="triangle"/>
              </a:ln>
              <a:effectLst/>
            </p:spPr>
          </p:cxnSp>
          <p:sp>
            <p:nvSpPr>
              <p:cNvPr id="42" name="Text Box 5"/>
              <p:cNvSpPr txBox="1">
                <a:spLocks noChangeArrowheads="1"/>
              </p:cNvSpPr>
              <p:nvPr/>
            </p:nvSpPr>
            <p:spPr bwMode="auto">
              <a:xfrm>
                <a:off x="453765" y="1932830"/>
                <a:ext cx="742511" cy="338554"/>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ClrTx/>
                  <a:buSzTx/>
                  <a:buNone/>
                </a:pPr>
                <a:r>
                  <a:rPr lang="en-US" sz="1600" i="1" dirty="0">
                    <a:latin typeface="+mn-lt"/>
                    <a:cs typeface="Arial" charset="0"/>
                  </a:rPr>
                  <a:t>index</a:t>
                </a:r>
              </a:p>
            </p:txBody>
          </p:sp>
        </p:grpSp>
      </p:grpSp>
      <p:sp>
        <p:nvSpPr>
          <p:cNvPr id="15" name="Footer Placeholder 14">
            <a:extLst>
              <a:ext uri="{FF2B5EF4-FFF2-40B4-BE49-F238E27FC236}">
                <a16:creationId xmlns:a16="http://schemas.microsoft.com/office/drawing/2014/main" id="{A4FC9EA4-D25D-0F05-5DDA-3F9E80163FB4}"/>
              </a:ext>
            </a:extLst>
          </p:cNvPr>
          <p:cNvSpPr>
            <a:spLocks noGrp="1"/>
          </p:cNvSpPr>
          <p:nvPr>
            <p:ph type="ftr" sz="quarter" idx="12"/>
          </p:nvPr>
        </p:nvSpPr>
        <p:spPr/>
        <p:txBody>
          <a:bodyPr/>
          <a:lstStyle/>
          <a:p>
            <a:pPr>
              <a:defRPr/>
            </a:pPr>
            <a:r>
              <a:rPr lang="en-US"/>
              <a:t>6.1920</a:t>
            </a:r>
            <a:endParaRPr lang="en-US" dirty="0"/>
          </a:p>
        </p:txBody>
      </p:sp>
      <p:sp>
        <p:nvSpPr>
          <p:cNvPr id="4" name="Date Placeholder 3">
            <a:extLst>
              <a:ext uri="{FF2B5EF4-FFF2-40B4-BE49-F238E27FC236}">
                <a16:creationId xmlns:a16="http://schemas.microsoft.com/office/drawing/2014/main" id="{95E03C31-5567-9027-0744-F03E8D1130ED}"/>
              </a:ext>
            </a:extLst>
          </p:cNvPr>
          <p:cNvSpPr>
            <a:spLocks noGrp="1"/>
          </p:cNvSpPr>
          <p:nvPr>
            <p:ph type="dt" sz="half" idx="10"/>
          </p:nvPr>
        </p:nvSpPr>
        <p:spPr/>
        <p:txBody>
          <a:bodyPr/>
          <a:lstStyle/>
          <a:p>
            <a:pPr>
              <a:defRPr/>
            </a:pPr>
            <a:r>
              <a:rPr lang="en-US"/>
              <a:t>February 13, 2024</a:t>
            </a:r>
            <a:endParaRPr lang="en-US" dirty="0"/>
          </a:p>
        </p:txBody>
      </p:sp>
      <p:sp>
        <p:nvSpPr>
          <p:cNvPr id="22" name="Slide Number Placeholder 21">
            <a:extLst>
              <a:ext uri="{FF2B5EF4-FFF2-40B4-BE49-F238E27FC236}">
                <a16:creationId xmlns:a16="http://schemas.microsoft.com/office/drawing/2014/main" id="{C4F9C372-934F-727A-9CC1-BB600899FBAB}"/>
              </a:ext>
            </a:extLst>
          </p:cNvPr>
          <p:cNvSpPr>
            <a:spLocks noGrp="1"/>
          </p:cNvSpPr>
          <p:nvPr>
            <p:ph type="sldNum" sz="quarter" idx="11"/>
          </p:nvPr>
        </p:nvSpPr>
        <p:spPr/>
        <p:txBody>
          <a:bodyPr/>
          <a:lstStyle/>
          <a:p>
            <a:pPr>
              <a:defRPr/>
            </a:pPr>
            <a:r>
              <a:rPr lang="en-US"/>
              <a:t>L03-</a:t>
            </a:r>
            <a:fld id="{4F9502F6-954B-46E9-AC05-33DEDF4CA0BF}" type="slidenum">
              <a:rPr lang="en-US" smtClean="0"/>
              <a:pPr>
                <a:defRPr/>
              </a:pPr>
              <a:t>4</a:t>
            </a:fld>
            <a:endParaRPr lang="en-US" dirty="0"/>
          </a:p>
        </p:txBody>
      </p:sp>
    </p:spTree>
    <p:extLst>
      <p:ext uri="{BB962C8B-B14F-4D97-AF65-F5344CB8AC3E}">
        <p14:creationId xmlns:p14="http://schemas.microsoft.com/office/powerpoint/2010/main" val="3177362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t>Compiling a Rule</a:t>
            </a:r>
          </a:p>
        </p:txBody>
      </p:sp>
      <p:sp>
        <p:nvSpPr>
          <p:cNvPr id="27652" name="Rectangle 3"/>
          <p:cNvSpPr>
            <a:spLocks noChangeAspect="1" noChangeArrowheads="1"/>
          </p:cNvSpPr>
          <p:nvPr/>
        </p:nvSpPr>
        <p:spPr bwMode="auto">
          <a:xfrm>
            <a:off x="1143000" y="3505200"/>
            <a:ext cx="457200" cy="455613"/>
          </a:xfrm>
          <a:prstGeom prst="rect">
            <a:avLst/>
          </a:prstGeom>
          <a:solidFill>
            <a:srgbClr val="FF0000"/>
          </a:solidFill>
          <a:ln w="19050">
            <a:solidFill>
              <a:schemeClr val="tx1"/>
            </a:solidFill>
            <a:miter lim="800000"/>
            <a:headEnd/>
            <a:tailEnd/>
          </a:ln>
        </p:spPr>
        <p:txBody>
          <a:bodyPr wrap="none" anchor="ctr"/>
          <a:lstStyle/>
          <a:p>
            <a:pPr algn="ctr" eaLnBrk="0" hangingPunct="0">
              <a:lnSpc>
                <a:spcPct val="100000"/>
              </a:lnSpc>
              <a:spcBef>
                <a:spcPct val="0"/>
              </a:spcBef>
              <a:buClrTx/>
              <a:buSzTx/>
              <a:buFontTx/>
              <a:buNone/>
            </a:pPr>
            <a:r>
              <a:rPr lang="en-US">
                <a:solidFill>
                  <a:srgbClr val="56127A"/>
                </a:solidFill>
              </a:rPr>
              <a:t>f</a:t>
            </a:r>
          </a:p>
        </p:txBody>
      </p:sp>
      <p:sp>
        <p:nvSpPr>
          <p:cNvPr id="27653" name="Rectangle 4"/>
          <p:cNvSpPr>
            <a:spLocks noChangeAspect="1" noChangeArrowheads="1"/>
          </p:cNvSpPr>
          <p:nvPr/>
        </p:nvSpPr>
        <p:spPr bwMode="auto">
          <a:xfrm>
            <a:off x="1143000" y="3960813"/>
            <a:ext cx="457200" cy="458787"/>
          </a:xfrm>
          <a:prstGeom prst="rect">
            <a:avLst/>
          </a:prstGeom>
          <a:solidFill>
            <a:srgbClr val="FF0000"/>
          </a:solidFill>
          <a:ln w="19050">
            <a:solidFill>
              <a:schemeClr val="tx1"/>
            </a:solidFill>
            <a:miter lim="800000"/>
            <a:headEnd/>
            <a:tailEnd/>
          </a:ln>
        </p:spPr>
        <p:txBody>
          <a:bodyPr wrap="none" anchor="ctr"/>
          <a:lstStyle/>
          <a:p>
            <a:pPr algn="ctr" eaLnBrk="0" hangingPunct="0">
              <a:lnSpc>
                <a:spcPct val="100000"/>
              </a:lnSpc>
              <a:spcBef>
                <a:spcPct val="0"/>
              </a:spcBef>
              <a:buClrTx/>
              <a:buSzTx/>
              <a:buFontTx/>
              <a:buNone/>
            </a:pPr>
            <a:r>
              <a:rPr lang="en-US">
                <a:solidFill>
                  <a:srgbClr val="56127A"/>
                </a:solidFill>
              </a:rPr>
              <a:t>x</a:t>
            </a:r>
          </a:p>
        </p:txBody>
      </p:sp>
      <p:sp>
        <p:nvSpPr>
          <p:cNvPr id="27654" name="Rectangle 5"/>
          <p:cNvSpPr>
            <a:spLocks noChangeAspect="1" noChangeArrowheads="1"/>
          </p:cNvSpPr>
          <p:nvPr/>
        </p:nvSpPr>
        <p:spPr bwMode="auto">
          <a:xfrm>
            <a:off x="1143000" y="4419600"/>
            <a:ext cx="457200" cy="457200"/>
          </a:xfrm>
          <a:prstGeom prst="rect">
            <a:avLst/>
          </a:prstGeom>
          <a:solidFill>
            <a:srgbClr val="FF0000"/>
          </a:solidFill>
          <a:ln w="19050">
            <a:solidFill>
              <a:schemeClr val="tx1"/>
            </a:solidFill>
            <a:miter lim="800000"/>
            <a:headEnd/>
            <a:tailEnd/>
          </a:ln>
        </p:spPr>
        <p:txBody>
          <a:bodyPr wrap="none" anchor="ctr"/>
          <a:lstStyle/>
          <a:p>
            <a:pPr algn="ctr" eaLnBrk="0" hangingPunct="0">
              <a:lnSpc>
                <a:spcPct val="100000"/>
              </a:lnSpc>
              <a:spcBef>
                <a:spcPct val="0"/>
              </a:spcBef>
              <a:buClrTx/>
              <a:buSzTx/>
              <a:buFontTx/>
              <a:buNone/>
            </a:pPr>
            <a:endParaRPr lang="en-US">
              <a:solidFill>
                <a:srgbClr val="56127A"/>
              </a:solidFill>
            </a:endParaRPr>
          </a:p>
        </p:txBody>
      </p:sp>
      <p:sp>
        <p:nvSpPr>
          <p:cNvPr id="27655" name="Rectangle 6"/>
          <p:cNvSpPr>
            <a:spLocks noChangeAspect="1" noChangeArrowheads="1"/>
          </p:cNvSpPr>
          <p:nvPr/>
        </p:nvSpPr>
        <p:spPr bwMode="auto">
          <a:xfrm>
            <a:off x="5181" y="4396788"/>
            <a:ext cx="1115482" cy="836612"/>
          </a:xfrm>
          <a:prstGeom prst="rect">
            <a:avLst/>
          </a:prstGeom>
          <a:noFill/>
          <a:ln w="19050">
            <a:noFill/>
            <a:miter lim="800000"/>
            <a:headEnd/>
            <a:tailEnd/>
          </a:ln>
        </p:spPr>
        <p:txBody>
          <a:bodyPr wrap="none" anchor="ctr"/>
          <a:lstStyle/>
          <a:p>
            <a:pPr algn="ctr" eaLnBrk="0" hangingPunct="0">
              <a:lnSpc>
                <a:spcPct val="100000"/>
              </a:lnSpc>
              <a:spcBef>
                <a:spcPct val="0"/>
              </a:spcBef>
              <a:buClrTx/>
              <a:buSzTx/>
              <a:buFontTx/>
              <a:buNone/>
            </a:pPr>
            <a:r>
              <a:rPr lang="en-US" sz="2400" i="1" dirty="0"/>
              <a:t>current</a:t>
            </a:r>
          </a:p>
          <a:p>
            <a:pPr algn="ctr" eaLnBrk="0" hangingPunct="0">
              <a:lnSpc>
                <a:spcPct val="100000"/>
              </a:lnSpc>
              <a:spcBef>
                <a:spcPct val="0"/>
              </a:spcBef>
              <a:buClrTx/>
              <a:buSzTx/>
              <a:buFontTx/>
              <a:buNone/>
            </a:pPr>
            <a:r>
              <a:rPr lang="en-US" sz="2400" i="1" dirty="0"/>
              <a:t>state</a:t>
            </a:r>
          </a:p>
        </p:txBody>
      </p:sp>
      <p:sp>
        <p:nvSpPr>
          <p:cNvPr id="27656" name="Rectangle 7"/>
          <p:cNvSpPr>
            <a:spLocks noChangeAspect="1" noChangeArrowheads="1"/>
          </p:cNvSpPr>
          <p:nvPr/>
        </p:nvSpPr>
        <p:spPr bwMode="auto">
          <a:xfrm>
            <a:off x="7840137" y="4415831"/>
            <a:ext cx="1239309" cy="929482"/>
          </a:xfrm>
          <a:prstGeom prst="rect">
            <a:avLst/>
          </a:prstGeom>
          <a:noFill/>
          <a:ln w="19050">
            <a:noFill/>
            <a:miter lim="800000"/>
            <a:headEnd/>
            <a:tailEnd/>
          </a:ln>
        </p:spPr>
        <p:txBody>
          <a:bodyPr wrap="none" anchor="ctr"/>
          <a:lstStyle/>
          <a:p>
            <a:pPr algn="ctr" eaLnBrk="0" hangingPunct="0">
              <a:lnSpc>
                <a:spcPct val="100000"/>
              </a:lnSpc>
              <a:spcBef>
                <a:spcPct val="0"/>
              </a:spcBef>
              <a:buClrTx/>
              <a:buSzTx/>
              <a:buFontTx/>
              <a:buNone/>
            </a:pPr>
            <a:r>
              <a:rPr lang="en-US" sz="2400" i="1" dirty="0"/>
              <a:t>next</a:t>
            </a:r>
          </a:p>
          <a:p>
            <a:pPr algn="ctr" eaLnBrk="0" hangingPunct="0">
              <a:lnSpc>
                <a:spcPct val="100000"/>
              </a:lnSpc>
              <a:spcBef>
                <a:spcPct val="0"/>
              </a:spcBef>
              <a:buClrTx/>
              <a:buSzTx/>
              <a:buFontTx/>
              <a:buNone/>
            </a:pPr>
            <a:r>
              <a:rPr lang="en-US" sz="2400" i="1" dirty="0"/>
              <a:t>state </a:t>
            </a:r>
          </a:p>
        </p:txBody>
      </p:sp>
      <p:sp>
        <p:nvSpPr>
          <p:cNvPr id="27657" name="Freeform 8"/>
          <p:cNvSpPr>
            <a:spLocks noChangeAspect="1"/>
          </p:cNvSpPr>
          <p:nvPr/>
        </p:nvSpPr>
        <p:spPr bwMode="auto">
          <a:xfrm>
            <a:off x="7048500" y="3313113"/>
            <a:ext cx="239713" cy="3178175"/>
          </a:xfrm>
          <a:custGeom>
            <a:avLst/>
            <a:gdLst>
              <a:gd name="T0" fmla="*/ 2147483647 w 101"/>
              <a:gd name="T1" fmla="*/ 0 h 1334"/>
              <a:gd name="T2" fmla="*/ 2147483647 w 101"/>
              <a:gd name="T3" fmla="*/ 2147483647 h 1334"/>
              <a:gd name="T4" fmla="*/ 2147483647 w 101"/>
              <a:gd name="T5" fmla="*/ 2147483647 h 1334"/>
              <a:gd name="T6" fmla="*/ 0 w 101"/>
              <a:gd name="T7" fmla="*/ 2147483647 h 1334"/>
              <a:gd name="T8" fmla="*/ 2147483647 w 101"/>
              <a:gd name="T9" fmla="*/ 2147483647 h 1334"/>
              <a:gd name="T10" fmla="*/ 2147483647 w 101"/>
              <a:gd name="T11" fmla="*/ 2147483647 h 1334"/>
              <a:gd name="T12" fmla="*/ 2147483647 w 101"/>
              <a:gd name="T13" fmla="*/ 2147483647 h 1334"/>
              <a:gd name="T14" fmla="*/ 0 60000 65536"/>
              <a:gd name="T15" fmla="*/ 0 60000 65536"/>
              <a:gd name="T16" fmla="*/ 0 60000 65536"/>
              <a:gd name="T17" fmla="*/ 0 60000 65536"/>
              <a:gd name="T18" fmla="*/ 0 60000 65536"/>
              <a:gd name="T19" fmla="*/ 0 60000 65536"/>
              <a:gd name="T20" fmla="*/ 0 60000 65536"/>
              <a:gd name="T21" fmla="*/ 0 w 101"/>
              <a:gd name="T22" fmla="*/ 0 h 1334"/>
              <a:gd name="T23" fmla="*/ 101 w 101"/>
              <a:gd name="T24" fmla="*/ 1334 h 13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1" h="1334">
                <a:moveTo>
                  <a:pt x="96" y="0"/>
                </a:moveTo>
                <a:lnTo>
                  <a:pt x="48" y="48"/>
                </a:lnTo>
                <a:lnTo>
                  <a:pt x="48" y="624"/>
                </a:lnTo>
                <a:lnTo>
                  <a:pt x="0" y="672"/>
                </a:lnTo>
                <a:lnTo>
                  <a:pt x="48" y="720"/>
                </a:lnTo>
                <a:lnTo>
                  <a:pt x="48" y="1296"/>
                </a:lnTo>
                <a:lnTo>
                  <a:pt x="101" y="1334"/>
                </a:lnTo>
              </a:path>
            </a:pathLst>
          </a:custGeom>
          <a:noFill/>
          <a:ln w="19050" cmpd="sng">
            <a:solidFill>
              <a:schemeClr val="tx1"/>
            </a:solidFill>
            <a:round/>
            <a:headEnd/>
            <a:tailEnd/>
          </a:ln>
        </p:spPr>
        <p:txBody>
          <a:bodyPr wrap="none" anchor="ctr"/>
          <a:lstStyle/>
          <a:p>
            <a:endParaRPr lang="en-US"/>
          </a:p>
        </p:txBody>
      </p:sp>
      <p:sp>
        <p:nvSpPr>
          <p:cNvPr id="27658" name="Freeform 9"/>
          <p:cNvSpPr>
            <a:spLocks noChangeAspect="1"/>
          </p:cNvSpPr>
          <p:nvPr/>
        </p:nvSpPr>
        <p:spPr bwMode="auto">
          <a:xfrm flipH="1">
            <a:off x="1749425" y="3313113"/>
            <a:ext cx="241300" cy="3178175"/>
          </a:xfrm>
          <a:custGeom>
            <a:avLst/>
            <a:gdLst>
              <a:gd name="T0" fmla="*/ 2147483647 w 101"/>
              <a:gd name="T1" fmla="*/ 0 h 1334"/>
              <a:gd name="T2" fmla="*/ 2147483647 w 101"/>
              <a:gd name="T3" fmla="*/ 2147483647 h 1334"/>
              <a:gd name="T4" fmla="*/ 2147483647 w 101"/>
              <a:gd name="T5" fmla="*/ 2147483647 h 1334"/>
              <a:gd name="T6" fmla="*/ 0 w 101"/>
              <a:gd name="T7" fmla="*/ 2147483647 h 1334"/>
              <a:gd name="T8" fmla="*/ 2147483647 w 101"/>
              <a:gd name="T9" fmla="*/ 2147483647 h 1334"/>
              <a:gd name="T10" fmla="*/ 2147483647 w 101"/>
              <a:gd name="T11" fmla="*/ 2147483647 h 1334"/>
              <a:gd name="T12" fmla="*/ 2147483647 w 101"/>
              <a:gd name="T13" fmla="*/ 2147483647 h 1334"/>
              <a:gd name="T14" fmla="*/ 0 60000 65536"/>
              <a:gd name="T15" fmla="*/ 0 60000 65536"/>
              <a:gd name="T16" fmla="*/ 0 60000 65536"/>
              <a:gd name="T17" fmla="*/ 0 60000 65536"/>
              <a:gd name="T18" fmla="*/ 0 60000 65536"/>
              <a:gd name="T19" fmla="*/ 0 60000 65536"/>
              <a:gd name="T20" fmla="*/ 0 60000 65536"/>
              <a:gd name="T21" fmla="*/ 0 w 101"/>
              <a:gd name="T22" fmla="*/ 0 h 1334"/>
              <a:gd name="T23" fmla="*/ 101 w 101"/>
              <a:gd name="T24" fmla="*/ 1334 h 13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1" h="1334">
                <a:moveTo>
                  <a:pt x="96" y="0"/>
                </a:moveTo>
                <a:lnTo>
                  <a:pt x="48" y="48"/>
                </a:lnTo>
                <a:lnTo>
                  <a:pt x="48" y="624"/>
                </a:lnTo>
                <a:lnTo>
                  <a:pt x="0" y="672"/>
                </a:lnTo>
                <a:lnTo>
                  <a:pt x="48" y="720"/>
                </a:lnTo>
                <a:lnTo>
                  <a:pt x="48" y="1296"/>
                </a:lnTo>
                <a:lnTo>
                  <a:pt x="101" y="1334"/>
                </a:lnTo>
              </a:path>
            </a:pathLst>
          </a:custGeom>
          <a:noFill/>
          <a:ln w="19050" cmpd="sng">
            <a:solidFill>
              <a:schemeClr val="tx1"/>
            </a:solidFill>
            <a:round/>
            <a:headEnd/>
            <a:tailEnd/>
          </a:ln>
        </p:spPr>
        <p:txBody>
          <a:bodyPr wrap="none" anchor="ctr"/>
          <a:lstStyle/>
          <a:p>
            <a:endParaRPr lang="en-US"/>
          </a:p>
        </p:txBody>
      </p:sp>
      <p:sp>
        <p:nvSpPr>
          <p:cNvPr id="27659" name="Rectangle 10"/>
          <p:cNvSpPr>
            <a:spLocks noChangeAspect="1" noChangeArrowheads="1"/>
          </p:cNvSpPr>
          <p:nvPr/>
        </p:nvSpPr>
        <p:spPr bwMode="auto">
          <a:xfrm>
            <a:off x="3757613" y="4341813"/>
            <a:ext cx="1485900" cy="1144587"/>
          </a:xfrm>
          <a:prstGeom prst="rect">
            <a:avLst/>
          </a:prstGeom>
          <a:solidFill>
            <a:srgbClr val="CFBDC8"/>
          </a:solidFill>
          <a:ln w="19050">
            <a:solidFill>
              <a:schemeClr val="tx1"/>
            </a:solidFill>
            <a:miter lim="800000"/>
            <a:headEnd/>
            <a:tailEnd/>
          </a:ln>
        </p:spPr>
        <p:txBody>
          <a:bodyPr wrap="none" anchor="ctr"/>
          <a:lstStyle/>
          <a:p>
            <a:pPr algn="ctr" eaLnBrk="0" hangingPunct="0">
              <a:lnSpc>
                <a:spcPct val="100000"/>
              </a:lnSpc>
              <a:spcBef>
                <a:spcPct val="0"/>
              </a:spcBef>
              <a:buClrTx/>
              <a:buSzTx/>
              <a:buFontTx/>
              <a:buNone/>
            </a:pPr>
            <a:r>
              <a:rPr lang="en-US" sz="2400">
                <a:latin typeface="Symbol" pitchFamily="-96" charset="2"/>
              </a:rPr>
              <a:t>d</a:t>
            </a:r>
          </a:p>
        </p:txBody>
      </p:sp>
      <p:cxnSp>
        <p:nvCxnSpPr>
          <p:cNvPr id="27660" name="AutoShape 11"/>
          <p:cNvCxnSpPr>
            <a:cxnSpLocks noChangeAspect="1" noChangeShapeType="1"/>
            <a:stCxn id="27659" idx="3"/>
            <a:endCxn id="27657" idx="3"/>
          </p:cNvCxnSpPr>
          <p:nvPr/>
        </p:nvCxnSpPr>
        <p:spPr bwMode="auto">
          <a:xfrm>
            <a:off x="5253038" y="4914900"/>
            <a:ext cx="1785937" cy="0"/>
          </a:xfrm>
          <a:prstGeom prst="straightConnector1">
            <a:avLst/>
          </a:prstGeom>
          <a:noFill/>
          <a:ln w="19050">
            <a:solidFill>
              <a:schemeClr val="tx1"/>
            </a:solidFill>
            <a:round/>
            <a:headEnd/>
            <a:tailEnd type="triangle" w="med" len="med"/>
          </a:ln>
        </p:spPr>
      </p:cxnSp>
      <p:sp>
        <p:nvSpPr>
          <p:cNvPr id="27661" name="Rectangle 12"/>
          <p:cNvSpPr>
            <a:spLocks noChangeAspect="1" noChangeArrowheads="1"/>
          </p:cNvSpPr>
          <p:nvPr/>
        </p:nvSpPr>
        <p:spPr bwMode="auto">
          <a:xfrm>
            <a:off x="3757613" y="3198813"/>
            <a:ext cx="1485900" cy="1143000"/>
          </a:xfrm>
          <a:prstGeom prst="rect">
            <a:avLst/>
          </a:prstGeom>
          <a:solidFill>
            <a:srgbClr val="CFBDC8"/>
          </a:solidFill>
          <a:ln w="19050">
            <a:solidFill>
              <a:schemeClr val="tx1"/>
            </a:solidFill>
            <a:miter lim="800000"/>
            <a:headEnd/>
            <a:tailEnd/>
          </a:ln>
        </p:spPr>
        <p:txBody>
          <a:bodyPr wrap="none" anchor="ctr"/>
          <a:lstStyle/>
          <a:p>
            <a:pPr algn="ctr" eaLnBrk="0" hangingPunct="0">
              <a:lnSpc>
                <a:spcPct val="100000"/>
              </a:lnSpc>
              <a:spcBef>
                <a:spcPct val="0"/>
              </a:spcBef>
              <a:buClrTx/>
              <a:buSzTx/>
              <a:buFontTx/>
              <a:buNone/>
            </a:pPr>
            <a:r>
              <a:rPr lang="en-US" sz="2800">
                <a:latin typeface="Symbol" pitchFamily="-96" charset="2"/>
              </a:rPr>
              <a:t>p</a:t>
            </a:r>
          </a:p>
        </p:txBody>
      </p:sp>
      <p:cxnSp>
        <p:nvCxnSpPr>
          <p:cNvPr id="27662" name="AutoShape 13"/>
          <p:cNvCxnSpPr>
            <a:cxnSpLocks noChangeAspect="1" noChangeShapeType="1"/>
            <a:stCxn id="27661" idx="3"/>
          </p:cNvCxnSpPr>
          <p:nvPr/>
        </p:nvCxnSpPr>
        <p:spPr bwMode="auto">
          <a:xfrm flipV="1">
            <a:off x="5253038" y="3008313"/>
            <a:ext cx="1306512" cy="762000"/>
          </a:xfrm>
          <a:prstGeom prst="bentConnector3">
            <a:avLst>
              <a:gd name="adj1" fmla="val 49574"/>
            </a:avLst>
          </a:prstGeom>
          <a:noFill/>
          <a:ln w="19050">
            <a:solidFill>
              <a:schemeClr val="tx1"/>
            </a:solidFill>
            <a:miter lim="800000"/>
            <a:headEnd/>
            <a:tailEnd type="triangle" w="med" len="med"/>
          </a:ln>
        </p:spPr>
      </p:cxnSp>
      <p:sp>
        <p:nvSpPr>
          <p:cNvPr id="27663" name="Rectangle 14"/>
          <p:cNvSpPr>
            <a:spLocks noChangeAspect="1" noChangeArrowheads="1"/>
          </p:cNvSpPr>
          <p:nvPr/>
        </p:nvSpPr>
        <p:spPr bwMode="auto">
          <a:xfrm>
            <a:off x="6829425" y="2771775"/>
            <a:ext cx="615950" cy="461963"/>
          </a:xfrm>
          <a:prstGeom prst="rect">
            <a:avLst/>
          </a:prstGeom>
          <a:noFill/>
          <a:ln w="19050">
            <a:noFill/>
            <a:miter lim="800000"/>
            <a:headEnd/>
            <a:tailEnd/>
          </a:ln>
        </p:spPr>
        <p:txBody>
          <a:bodyPr wrap="none" anchor="ctr"/>
          <a:lstStyle/>
          <a:p>
            <a:pPr algn="ctr" eaLnBrk="0" hangingPunct="0">
              <a:lnSpc>
                <a:spcPct val="100000"/>
              </a:lnSpc>
              <a:spcBef>
                <a:spcPct val="0"/>
              </a:spcBef>
              <a:buClrTx/>
              <a:buSzTx/>
              <a:buFontTx/>
              <a:buNone/>
            </a:pPr>
            <a:r>
              <a:rPr lang="en-US" sz="2400" i="1" dirty="0"/>
              <a:t>guard</a:t>
            </a:r>
          </a:p>
        </p:txBody>
      </p:sp>
      <p:sp>
        <p:nvSpPr>
          <p:cNvPr id="27664" name="Rectangle 15"/>
          <p:cNvSpPr>
            <a:spLocks noChangeAspect="1" noChangeArrowheads="1"/>
          </p:cNvSpPr>
          <p:nvPr/>
        </p:nvSpPr>
        <p:spPr bwMode="auto">
          <a:xfrm>
            <a:off x="1143000" y="4876800"/>
            <a:ext cx="457200" cy="457200"/>
          </a:xfrm>
          <a:prstGeom prst="rect">
            <a:avLst/>
          </a:prstGeom>
          <a:solidFill>
            <a:srgbClr val="FF0000"/>
          </a:solidFill>
          <a:ln w="19050">
            <a:solidFill>
              <a:schemeClr val="tx1"/>
            </a:solidFill>
            <a:miter lim="800000"/>
            <a:headEnd/>
            <a:tailEnd/>
          </a:ln>
        </p:spPr>
        <p:txBody>
          <a:bodyPr wrap="none" anchor="ctr"/>
          <a:lstStyle/>
          <a:p>
            <a:pPr algn="ctr" eaLnBrk="0" hangingPunct="0">
              <a:lnSpc>
                <a:spcPct val="100000"/>
              </a:lnSpc>
              <a:spcBef>
                <a:spcPct val="0"/>
              </a:spcBef>
              <a:buClrTx/>
              <a:buSzTx/>
              <a:buFontTx/>
              <a:buNone/>
            </a:pPr>
            <a:endParaRPr lang="en-US" sz="1800" b="1">
              <a:solidFill>
                <a:srgbClr val="56127A"/>
              </a:solidFill>
            </a:endParaRPr>
          </a:p>
        </p:txBody>
      </p:sp>
      <p:sp>
        <p:nvSpPr>
          <p:cNvPr id="27665" name="Rectangle 16"/>
          <p:cNvSpPr>
            <a:spLocks noChangeAspect="1" noChangeArrowheads="1"/>
          </p:cNvSpPr>
          <p:nvPr/>
        </p:nvSpPr>
        <p:spPr bwMode="auto">
          <a:xfrm>
            <a:off x="1143000" y="5334000"/>
            <a:ext cx="457200" cy="457200"/>
          </a:xfrm>
          <a:prstGeom prst="rect">
            <a:avLst/>
          </a:prstGeom>
          <a:solidFill>
            <a:srgbClr val="FF0000"/>
          </a:solidFill>
          <a:ln w="19050">
            <a:solidFill>
              <a:schemeClr val="tx1"/>
            </a:solidFill>
            <a:miter lim="800000"/>
            <a:headEnd/>
            <a:tailEnd/>
          </a:ln>
        </p:spPr>
        <p:txBody>
          <a:bodyPr wrap="none" anchor="ctr"/>
          <a:lstStyle/>
          <a:p>
            <a:pPr algn="ctr" eaLnBrk="0" hangingPunct="0">
              <a:lnSpc>
                <a:spcPct val="100000"/>
              </a:lnSpc>
              <a:spcBef>
                <a:spcPct val="0"/>
              </a:spcBef>
              <a:buClrTx/>
              <a:buSzTx/>
              <a:buFontTx/>
              <a:buNone/>
            </a:pPr>
            <a:endParaRPr lang="en-US" sz="1800" b="1">
              <a:solidFill>
                <a:srgbClr val="56127A"/>
              </a:solidFill>
            </a:endParaRPr>
          </a:p>
        </p:txBody>
      </p:sp>
      <p:sp>
        <p:nvSpPr>
          <p:cNvPr id="27666" name="Rectangle 17"/>
          <p:cNvSpPr>
            <a:spLocks noChangeAspect="1" noChangeArrowheads="1"/>
          </p:cNvSpPr>
          <p:nvPr/>
        </p:nvSpPr>
        <p:spPr bwMode="auto">
          <a:xfrm>
            <a:off x="1143000" y="5791200"/>
            <a:ext cx="457200" cy="457200"/>
          </a:xfrm>
          <a:prstGeom prst="rect">
            <a:avLst/>
          </a:prstGeom>
          <a:solidFill>
            <a:srgbClr val="FF0000"/>
          </a:solidFill>
          <a:ln w="19050">
            <a:solidFill>
              <a:schemeClr val="tx1"/>
            </a:solidFill>
            <a:miter lim="800000"/>
            <a:headEnd/>
            <a:tailEnd/>
          </a:ln>
        </p:spPr>
        <p:txBody>
          <a:bodyPr wrap="none" anchor="ctr"/>
          <a:lstStyle/>
          <a:p>
            <a:pPr algn="ctr" eaLnBrk="0" hangingPunct="0">
              <a:lnSpc>
                <a:spcPct val="100000"/>
              </a:lnSpc>
              <a:spcBef>
                <a:spcPct val="0"/>
              </a:spcBef>
              <a:buClrTx/>
              <a:buSzTx/>
              <a:buFontTx/>
              <a:buNone/>
            </a:pPr>
            <a:endParaRPr lang="en-US" sz="1800" b="1">
              <a:solidFill>
                <a:srgbClr val="56127A"/>
              </a:solidFill>
            </a:endParaRPr>
          </a:p>
        </p:txBody>
      </p:sp>
      <p:sp>
        <p:nvSpPr>
          <p:cNvPr id="27667" name="Rectangle 18"/>
          <p:cNvSpPr>
            <a:spLocks noChangeAspect="1" noChangeArrowheads="1"/>
          </p:cNvSpPr>
          <p:nvPr/>
        </p:nvSpPr>
        <p:spPr bwMode="auto">
          <a:xfrm>
            <a:off x="7391400" y="3505200"/>
            <a:ext cx="457200" cy="455613"/>
          </a:xfrm>
          <a:prstGeom prst="rect">
            <a:avLst/>
          </a:prstGeom>
          <a:solidFill>
            <a:srgbClr val="FF5050"/>
          </a:solidFill>
          <a:ln w="19050">
            <a:solidFill>
              <a:schemeClr val="tx1"/>
            </a:solidFill>
            <a:miter lim="800000"/>
            <a:headEnd/>
            <a:tailEnd/>
          </a:ln>
        </p:spPr>
        <p:txBody>
          <a:bodyPr wrap="none" anchor="ctr"/>
          <a:lstStyle/>
          <a:p>
            <a:pPr algn="ctr" eaLnBrk="0" hangingPunct="0">
              <a:lnSpc>
                <a:spcPct val="100000"/>
              </a:lnSpc>
              <a:spcBef>
                <a:spcPct val="0"/>
              </a:spcBef>
              <a:buClrTx/>
              <a:buSzTx/>
              <a:buFontTx/>
              <a:buNone/>
            </a:pPr>
            <a:r>
              <a:rPr lang="en-US">
                <a:solidFill>
                  <a:srgbClr val="56127A"/>
                </a:solidFill>
              </a:rPr>
              <a:t>f</a:t>
            </a:r>
          </a:p>
        </p:txBody>
      </p:sp>
      <p:sp>
        <p:nvSpPr>
          <p:cNvPr id="27668" name="Rectangle 19"/>
          <p:cNvSpPr>
            <a:spLocks noChangeAspect="1" noChangeArrowheads="1"/>
          </p:cNvSpPr>
          <p:nvPr/>
        </p:nvSpPr>
        <p:spPr bwMode="auto">
          <a:xfrm>
            <a:off x="7391400" y="3960813"/>
            <a:ext cx="457200" cy="458787"/>
          </a:xfrm>
          <a:prstGeom prst="rect">
            <a:avLst/>
          </a:prstGeom>
          <a:solidFill>
            <a:srgbClr val="FF5050"/>
          </a:solidFill>
          <a:ln w="19050">
            <a:solidFill>
              <a:schemeClr val="tx1"/>
            </a:solidFill>
            <a:miter lim="800000"/>
            <a:headEnd/>
            <a:tailEnd/>
          </a:ln>
        </p:spPr>
        <p:txBody>
          <a:bodyPr wrap="none" anchor="ctr"/>
          <a:lstStyle/>
          <a:p>
            <a:pPr algn="ctr" eaLnBrk="0" hangingPunct="0">
              <a:lnSpc>
                <a:spcPct val="100000"/>
              </a:lnSpc>
              <a:spcBef>
                <a:spcPct val="0"/>
              </a:spcBef>
              <a:buClrTx/>
              <a:buSzTx/>
              <a:buFontTx/>
              <a:buNone/>
            </a:pPr>
            <a:r>
              <a:rPr lang="en-US">
                <a:solidFill>
                  <a:srgbClr val="56127A"/>
                </a:solidFill>
              </a:rPr>
              <a:t>x</a:t>
            </a:r>
          </a:p>
        </p:txBody>
      </p:sp>
      <p:sp>
        <p:nvSpPr>
          <p:cNvPr id="27669" name="Rectangle 20"/>
          <p:cNvSpPr>
            <a:spLocks noChangeAspect="1" noChangeArrowheads="1"/>
          </p:cNvSpPr>
          <p:nvPr/>
        </p:nvSpPr>
        <p:spPr bwMode="auto">
          <a:xfrm>
            <a:off x="7391400" y="4419600"/>
            <a:ext cx="457200" cy="457200"/>
          </a:xfrm>
          <a:prstGeom prst="rect">
            <a:avLst/>
          </a:prstGeom>
          <a:solidFill>
            <a:srgbClr val="FF5050"/>
          </a:solidFill>
          <a:ln w="19050">
            <a:solidFill>
              <a:schemeClr val="tx1"/>
            </a:solidFill>
            <a:miter lim="800000"/>
            <a:headEnd/>
            <a:tailEnd/>
          </a:ln>
        </p:spPr>
        <p:txBody>
          <a:bodyPr wrap="none" anchor="ctr"/>
          <a:lstStyle/>
          <a:p>
            <a:pPr algn="ctr" eaLnBrk="0" hangingPunct="0">
              <a:lnSpc>
                <a:spcPct val="100000"/>
              </a:lnSpc>
              <a:spcBef>
                <a:spcPct val="0"/>
              </a:spcBef>
              <a:buClrTx/>
              <a:buSzTx/>
              <a:buFontTx/>
              <a:buNone/>
            </a:pPr>
            <a:endParaRPr lang="en-US">
              <a:solidFill>
                <a:srgbClr val="56127A"/>
              </a:solidFill>
            </a:endParaRPr>
          </a:p>
        </p:txBody>
      </p:sp>
      <p:sp>
        <p:nvSpPr>
          <p:cNvPr id="27670" name="Rectangle 21"/>
          <p:cNvSpPr>
            <a:spLocks noChangeAspect="1" noChangeArrowheads="1"/>
          </p:cNvSpPr>
          <p:nvPr/>
        </p:nvSpPr>
        <p:spPr bwMode="auto">
          <a:xfrm>
            <a:off x="7391400" y="4876800"/>
            <a:ext cx="457200" cy="457200"/>
          </a:xfrm>
          <a:prstGeom prst="rect">
            <a:avLst/>
          </a:prstGeom>
          <a:solidFill>
            <a:srgbClr val="FF5050"/>
          </a:solidFill>
          <a:ln w="19050">
            <a:solidFill>
              <a:schemeClr val="tx1"/>
            </a:solidFill>
            <a:miter lim="800000"/>
            <a:headEnd/>
            <a:tailEnd/>
          </a:ln>
        </p:spPr>
        <p:txBody>
          <a:bodyPr wrap="none" anchor="ctr"/>
          <a:lstStyle/>
          <a:p>
            <a:pPr algn="ctr" eaLnBrk="0" hangingPunct="0">
              <a:lnSpc>
                <a:spcPct val="100000"/>
              </a:lnSpc>
              <a:spcBef>
                <a:spcPct val="0"/>
              </a:spcBef>
              <a:buClrTx/>
              <a:buSzTx/>
              <a:buFontTx/>
              <a:buNone/>
            </a:pPr>
            <a:endParaRPr lang="en-US" sz="1800" b="1">
              <a:solidFill>
                <a:schemeClr val="accent1"/>
              </a:solidFill>
            </a:endParaRPr>
          </a:p>
        </p:txBody>
      </p:sp>
      <p:sp>
        <p:nvSpPr>
          <p:cNvPr id="27671" name="Rectangle 22"/>
          <p:cNvSpPr>
            <a:spLocks noChangeAspect="1" noChangeArrowheads="1"/>
          </p:cNvSpPr>
          <p:nvPr/>
        </p:nvSpPr>
        <p:spPr bwMode="auto">
          <a:xfrm>
            <a:off x="7391400" y="5334000"/>
            <a:ext cx="457200" cy="457200"/>
          </a:xfrm>
          <a:prstGeom prst="rect">
            <a:avLst/>
          </a:prstGeom>
          <a:solidFill>
            <a:srgbClr val="FF5050"/>
          </a:solidFill>
          <a:ln w="19050">
            <a:solidFill>
              <a:schemeClr val="tx1"/>
            </a:solidFill>
            <a:miter lim="800000"/>
            <a:headEnd/>
            <a:tailEnd/>
          </a:ln>
        </p:spPr>
        <p:txBody>
          <a:bodyPr wrap="none" anchor="ctr"/>
          <a:lstStyle/>
          <a:p>
            <a:pPr algn="ctr" eaLnBrk="0" hangingPunct="0">
              <a:lnSpc>
                <a:spcPct val="100000"/>
              </a:lnSpc>
              <a:spcBef>
                <a:spcPct val="0"/>
              </a:spcBef>
              <a:buClrTx/>
              <a:buSzTx/>
              <a:buFontTx/>
              <a:buNone/>
            </a:pPr>
            <a:endParaRPr lang="en-US" sz="1800" b="1">
              <a:solidFill>
                <a:schemeClr val="accent1"/>
              </a:solidFill>
            </a:endParaRPr>
          </a:p>
        </p:txBody>
      </p:sp>
      <p:sp>
        <p:nvSpPr>
          <p:cNvPr id="27672" name="Rectangle 23"/>
          <p:cNvSpPr>
            <a:spLocks noChangeAspect="1" noChangeArrowheads="1"/>
          </p:cNvSpPr>
          <p:nvPr/>
        </p:nvSpPr>
        <p:spPr bwMode="auto">
          <a:xfrm>
            <a:off x="7391400" y="5791200"/>
            <a:ext cx="457200" cy="457200"/>
          </a:xfrm>
          <a:prstGeom prst="rect">
            <a:avLst/>
          </a:prstGeom>
          <a:solidFill>
            <a:srgbClr val="FF5050"/>
          </a:solidFill>
          <a:ln w="19050">
            <a:solidFill>
              <a:schemeClr val="tx1"/>
            </a:solidFill>
            <a:miter lim="800000"/>
            <a:headEnd/>
            <a:tailEnd/>
          </a:ln>
        </p:spPr>
        <p:txBody>
          <a:bodyPr wrap="none" anchor="ctr"/>
          <a:lstStyle/>
          <a:p>
            <a:pPr algn="ctr" eaLnBrk="0" hangingPunct="0">
              <a:lnSpc>
                <a:spcPct val="100000"/>
              </a:lnSpc>
              <a:spcBef>
                <a:spcPct val="0"/>
              </a:spcBef>
              <a:buClrTx/>
              <a:buSzTx/>
              <a:buFontTx/>
              <a:buNone/>
            </a:pPr>
            <a:endParaRPr lang="en-US" sz="1800" b="1">
              <a:solidFill>
                <a:schemeClr val="accent1"/>
              </a:solidFill>
            </a:endParaRPr>
          </a:p>
        </p:txBody>
      </p:sp>
      <p:grpSp>
        <p:nvGrpSpPr>
          <p:cNvPr id="27673" name="Group 24"/>
          <p:cNvGrpSpPr>
            <a:grpSpLocks/>
          </p:cNvGrpSpPr>
          <p:nvPr/>
        </p:nvGrpSpPr>
        <p:grpSpPr bwMode="auto">
          <a:xfrm>
            <a:off x="2000250" y="3770313"/>
            <a:ext cx="1698625" cy="1144587"/>
            <a:chOff x="1260" y="2375"/>
            <a:chExt cx="1446" cy="721"/>
          </a:xfrm>
        </p:grpSpPr>
        <p:cxnSp>
          <p:nvCxnSpPr>
            <p:cNvPr id="27681" name="AutoShape 25"/>
            <p:cNvCxnSpPr>
              <a:cxnSpLocks noChangeAspect="1" noChangeShapeType="1"/>
              <a:stCxn id="27658" idx="3"/>
              <a:endCxn id="27661" idx="1"/>
            </p:cNvCxnSpPr>
            <p:nvPr/>
          </p:nvCxnSpPr>
          <p:spPr bwMode="auto">
            <a:xfrm flipV="1">
              <a:off x="1260" y="2375"/>
              <a:ext cx="1445" cy="720"/>
            </a:xfrm>
            <a:prstGeom prst="bentConnector3">
              <a:avLst>
                <a:gd name="adj1" fmla="val 49968"/>
              </a:avLst>
            </a:prstGeom>
            <a:noFill/>
            <a:ln w="19050">
              <a:solidFill>
                <a:schemeClr val="tx1"/>
              </a:solidFill>
              <a:miter lim="800000"/>
              <a:headEnd/>
              <a:tailEnd type="triangle" w="med" len="med"/>
            </a:ln>
          </p:spPr>
        </p:cxnSp>
        <p:sp>
          <p:nvSpPr>
            <p:cNvPr id="27682" name="Line 26"/>
            <p:cNvSpPr>
              <a:spLocks noChangeShapeType="1"/>
            </p:cNvSpPr>
            <p:nvPr/>
          </p:nvSpPr>
          <p:spPr bwMode="auto">
            <a:xfrm>
              <a:off x="1988" y="3096"/>
              <a:ext cx="718" cy="0"/>
            </a:xfrm>
            <a:prstGeom prst="line">
              <a:avLst/>
            </a:prstGeom>
            <a:noFill/>
            <a:ln w="19050">
              <a:solidFill>
                <a:schemeClr val="tx1"/>
              </a:solidFill>
              <a:round/>
              <a:headEnd/>
              <a:tailEnd type="triangle" w="med" len="med"/>
            </a:ln>
          </p:spPr>
          <p:txBody>
            <a:bodyPr wrap="none" anchor="ctr"/>
            <a:lstStyle/>
            <a:p>
              <a:endParaRPr lang="en-US"/>
            </a:p>
          </p:txBody>
        </p:sp>
      </p:grpSp>
      <p:sp>
        <p:nvSpPr>
          <p:cNvPr id="27674" name="Text Box 27"/>
          <p:cNvSpPr txBox="1">
            <a:spLocks noChangeArrowheads="1"/>
          </p:cNvSpPr>
          <p:nvPr/>
        </p:nvSpPr>
        <p:spPr bwMode="auto">
          <a:xfrm>
            <a:off x="1546225" y="1736725"/>
            <a:ext cx="5992813" cy="1138773"/>
          </a:xfrm>
          <a:prstGeom prst="rect">
            <a:avLst/>
          </a:prstGeom>
          <a:noFill/>
          <a:ln w="9525">
            <a:noFill/>
            <a:miter lim="800000"/>
            <a:headEnd/>
            <a:tailEnd/>
          </a:ln>
        </p:spPr>
        <p:txBody>
          <a:bodyPr>
            <a:spAutoFit/>
          </a:bodyPr>
          <a:lstStyle/>
          <a:p>
            <a:pPr eaLnBrk="0" hangingPunct="0">
              <a:lnSpc>
                <a:spcPct val="100000"/>
              </a:lnSpc>
              <a:spcBef>
                <a:spcPct val="20000"/>
              </a:spcBef>
              <a:buClrTx/>
              <a:buSzTx/>
              <a:buFontTx/>
              <a:buNone/>
            </a:pPr>
            <a:r>
              <a:rPr lang="en-US" b="1" dirty="0">
                <a:latin typeface="Courier New" panose="02070309020205020404" pitchFamily="49" charset="0"/>
                <a:cs typeface="Courier New" panose="02070309020205020404" pitchFamily="49" charset="0"/>
              </a:rPr>
              <a:t>rule</a:t>
            </a:r>
            <a:r>
              <a:rPr lang="en-US" dirty="0">
                <a:solidFill>
                  <a:srgbClr val="56127A"/>
                </a:solidFill>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r (</a:t>
            </a:r>
            <a:r>
              <a:rPr lang="en-US" dirty="0" err="1">
                <a:latin typeface="Courier New" panose="02070309020205020404" pitchFamily="49" charset="0"/>
                <a:cs typeface="Courier New" panose="02070309020205020404" pitchFamily="49" charset="0"/>
              </a:rPr>
              <a:t>f.first</a:t>
            </a:r>
            <a:r>
              <a:rPr lang="en-US" dirty="0">
                <a:latin typeface="Courier New" panose="02070309020205020404" pitchFamily="49" charset="0"/>
                <a:cs typeface="Courier New" panose="02070309020205020404" pitchFamily="49" charset="0"/>
              </a:rPr>
              <a:t>() &gt; 0) ;</a:t>
            </a:r>
          </a:p>
          <a:p>
            <a:pPr eaLnBrk="0" hangingPunct="0">
              <a:lnSpc>
                <a:spcPct val="100000"/>
              </a:lnSpc>
              <a:spcBef>
                <a:spcPct val="20000"/>
              </a:spcBef>
              <a:buClrTx/>
              <a:buSzTx/>
              <a:buFontTx/>
              <a:buNone/>
            </a:pPr>
            <a:r>
              <a:rPr lang="en-US" dirty="0">
                <a:latin typeface="Courier New" panose="02070309020205020404" pitchFamily="49" charset="0"/>
                <a:cs typeface="Courier New" panose="02070309020205020404" pitchFamily="49" charset="0"/>
              </a:rPr>
              <a:t>         x &lt;= x + 1 ;    </a:t>
            </a:r>
            <a:r>
              <a:rPr lang="en-US" dirty="0" err="1">
                <a:latin typeface="Courier New" panose="02070309020205020404" pitchFamily="49" charset="0"/>
                <a:cs typeface="Courier New" panose="02070309020205020404" pitchFamily="49" charset="0"/>
              </a:rPr>
              <a:t>f.deq</a:t>
            </a:r>
            <a:r>
              <a:rPr lang="en-US" dirty="0">
                <a:latin typeface="Courier New" panose="02070309020205020404" pitchFamily="49" charset="0"/>
                <a:cs typeface="Courier New" panose="02070309020205020404" pitchFamily="49" charset="0"/>
              </a:rPr>
              <a:t> ();</a:t>
            </a:r>
          </a:p>
          <a:p>
            <a:pPr eaLnBrk="0" hangingPunct="0">
              <a:lnSpc>
                <a:spcPct val="100000"/>
              </a:lnSpc>
              <a:spcBef>
                <a:spcPct val="20000"/>
              </a:spcBef>
              <a:buClrTx/>
              <a:buSzTx/>
              <a:buFontTx/>
              <a:buNone/>
            </a:pPr>
            <a:r>
              <a:rPr lang="en-US" b="1" dirty="0" err="1">
                <a:latin typeface="Courier New" panose="02070309020205020404" pitchFamily="49" charset="0"/>
                <a:cs typeface="Courier New" panose="02070309020205020404" pitchFamily="49" charset="0"/>
              </a:rPr>
              <a:t>endrule</a:t>
            </a:r>
            <a:endParaRPr lang="en-US" sz="2400" b="1" dirty="0">
              <a:latin typeface="Courier New" panose="02070309020205020404" pitchFamily="49" charset="0"/>
              <a:cs typeface="Courier New" panose="02070309020205020404" pitchFamily="49" charset="0"/>
            </a:endParaRPr>
          </a:p>
        </p:txBody>
      </p:sp>
      <p:sp>
        <p:nvSpPr>
          <p:cNvPr id="1590301" name="Text Box 29"/>
          <p:cNvSpPr txBox="1">
            <a:spLocks noChangeArrowheads="1"/>
          </p:cNvSpPr>
          <p:nvPr/>
        </p:nvSpPr>
        <p:spPr bwMode="auto">
          <a:xfrm>
            <a:off x="1901825" y="4895850"/>
            <a:ext cx="1946275" cy="717550"/>
          </a:xfrm>
          <a:prstGeom prst="rect">
            <a:avLst/>
          </a:prstGeom>
          <a:noFill/>
          <a:ln w="9525">
            <a:noFill/>
            <a:miter lim="800000"/>
            <a:headEnd/>
            <a:tailEnd/>
          </a:ln>
        </p:spPr>
        <p:txBody>
          <a:bodyPr wrap="none">
            <a:spAutoFit/>
          </a:bodyPr>
          <a:lstStyle/>
          <a:p>
            <a:pPr>
              <a:buFont typeface="Wingdings" pitchFamily="-96" charset="2"/>
              <a:buNone/>
            </a:pPr>
            <a:r>
              <a:rPr lang="en-US" dirty="0" err="1"/>
              <a:t>rdy</a:t>
            </a:r>
            <a:r>
              <a:rPr lang="en-US" dirty="0"/>
              <a:t> signals,</a:t>
            </a:r>
          </a:p>
          <a:p>
            <a:pPr>
              <a:buFont typeface="Wingdings" pitchFamily="-96" charset="2"/>
              <a:buNone/>
            </a:pPr>
            <a:r>
              <a:rPr lang="en-US" dirty="0"/>
              <a:t>read methods</a:t>
            </a:r>
          </a:p>
        </p:txBody>
      </p:sp>
      <p:sp>
        <p:nvSpPr>
          <p:cNvPr id="1590302" name="Text Box 30"/>
          <p:cNvSpPr txBox="1">
            <a:spLocks noChangeArrowheads="1"/>
          </p:cNvSpPr>
          <p:nvPr/>
        </p:nvSpPr>
        <p:spPr bwMode="auto">
          <a:xfrm>
            <a:off x="5229225" y="4895850"/>
            <a:ext cx="2162175" cy="707886"/>
          </a:xfrm>
          <a:prstGeom prst="rect">
            <a:avLst/>
          </a:prstGeom>
          <a:noFill/>
          <a:ln w="9525">
            <a:noFill/>
            <a:miter lim="800000"/>
            <a:headEnd/>
            <a:tailEnd/>
          </a:ln>
        </p:spPr>
        <p:txBody>
          <a:bodyPr wrap="square">
            <a:spAutoFit/>
          </a:bodyPr>
          <a:lstStyle/>
          <a:p>
            <a:pPr>
              <a:buFont typeface="Wingdings" pitchFamily="-96" charset="2"/>
              <a:buNone/>
            </a:pPr>
            <a:r>
              <a:rPr lang="en-US" dirty="0"/>
              <a:t>next state values</a:t>
            </a:r>
          </a:p>
        </p:txBody>
      </p:sp>
      <p:sp>
        <p:nvSpPr>
          <p:cNvPr id="6" name="Footer Placeholder 5">
            <a:extLst>
              <a:ext uri="{FF2B5EF4-FFF2-40B4-BE49-F238E27FC236}">
                <a16:creationId xmlns:a16="http://schemas.microsoft.com/office/drawing/2014/main" id="{54A2792F-B377-B294-DA90-38A5C2489F36}"/>
              </a:ext>
            </a:extLst>
          </p:cNvPr>
          <p:cNvSpPr>
            <a:spLocks noGrp="1"/>
          </p:cNvSpPr>
          <p:nvPr>
            <p:ph type="ftr" sz="quarter" idx="12"/>
          </p:nvPr>
        </p:nvSpPr>
        <p:spPr/>
        <p:txBody>
          <a:bodyPr/>
          <a:lstStyle/>
          <a:p>
            <a:pPr>
              <a:defRPr/>
            </a:pPr>
            <a:r>
              <a:rPr lang="en-US"/>
              <a:t>6.1920</a:t>
            </a:r>
            <a:endParaRPr lang="en-US" dirty="0"/>
          </a:p>
        </p:txBody>
      </p:sp>
      <p:sp>
        <p:nvSpPr>
          <p:cNvPr id="2" name="Date Placeholder 1">
            <a:extLst>
              <a:ext uri="{FF2B5EF4-FFF2-40B4-BE49-F238E27FC236}">
                <a16:creationId xmlns:a16="http://schemas.microsoft.com/office/drawing/2014/main" id="{B5B3EDC7-5B18-4638-418B-A186E4CC0613}"/>
              </a:ext>
            </a:extLst>
          </p:cNvPr>
          <p:cNvSpPr>
            <a:spLocks noGrp="1"/>
          </p:cNvSpPr>
          <p:nvPr>
            <p:ph type="dt" sz="half" idx="10"/>
          </p:nvPr>
        </p:nvSpPr>
        <p:spPr/>
        <p:txBody>
          <a:bodyPr/>
          <a:lstStyle/>
          <a:p>
            <a:pPr>
              <a:defRPr/>
            </a:pPr>
            <a:r>
              <a:rPr lang="en-US"/>
              <a:t>February 13, 2024</a:t>
            </a:r>
            <a:endParaRPr lang="en-US" dirty="0"/>
          </a:p>
        </p:txBody>
      </p:sp>
      <p:sp>
        <p:nvSpPr>
          <p:cNvPr id="5" name="Slide Number Placeholder 4">
            <a:extLst>
              <a:ext uri="{FF2B5EF4-FFF2-40B4-BE49-F238E27FC236}">
                <a16:creationId xmlns:a16="http://schemas.microsoft.com/office/drawing/2014/main" id="{5FF3FFE0-2FFA-384E-A683-3E612E636062}"/>
              </a:ext>
            </a:extLst>
          </p:cNvPr>
          <p:cNvSpPr>
            <a:spLocks noGrp="1"/>
          </p:cNvSpPr>
          <p:nvPr>
            <p:ph type="sldNum" sz="quarter" idx="11"/>
          </p:nvPr>
        </p:nvSpPr>
        <p:spPr/>
        <p:txBody>
          <a:bodyPr/>
          <a:lstStyle/>
          <a:p>
            <a:pPr>
              <a:defRPr/>
            </a:pPr>
            <a:r>
              <a:rPr lang="en-US"/>
              <a:t>L03-</a:t>
            </a:r>
            <a:fld id="{4F9502F6-954B-46E9-AC05-33DEDF4CA0BF}" type="slidenum">
              <a:rPr lang="en-US" smtClean="0"/>
              <a:pPr>
                <a:defRPr/>
              </a:pPr>
              <a:t>40</a:t>
            </a:fld>
            <a:endParaRPr lang="en-US" dirty="0"/>
          </a:p>
        </p:txBody>
      </p:sp>
    </p:spTree>
    <p:extLst>
      <p:ext uri="{BB962C8B-B14F-4D97-AF65-F5344CB8AC3E}">
        <p14:creationId xmlns:p14="http://schemas.microsoft.com/office/powerpoint/2010/main" val="4119992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903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903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0301" grpId="0" autoUpdateAnimBg="0"/>
      <p:bldP spid="1590302"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588962" y="204952"/>
            <a:ext cx="7862888" cy="1300163"/>
          </a:xfrm>
        </p:spPr>
        <p:txBody>
          <a:bodyPr/>
          <a:lstStyle/>
          <a:p>
            <a:pPr eaLnBrk="1" hangingPunct="1"/>
            <a:r>
              <a:rPr lang="en-US" dirty="0"/>
              <a:t>Combining State Updates:</a:t>
            </a:r>
            <a:r>
              <a:rPr lang="en-US" sz="3200" i="1" dirty="0"/>
              <a:t> </a:t>
            </a:r>
            <a:r>
              <a:rPr lang="en-US" sz="3200" i="1" dirty="0" err="1"/>
              <a:t>strawman</a:t>
            </a:r>
            <a:endParaRPr lang="en-US" i="1" dirty="0"/>
          </a:p>
        </p:txBody>
      </p:sp>
      <p:sp>
        <p:nvSpPr>
          <p:cNvPr id="28675" name="Oval 3"/>
          <p:cNvSpPr>
            <a:spLocks noChangeArrowheads="1"/>
          </p:cNvSpPr>
          <p:nvPr/>
        </p:nvSpPr>
        <p:spPr bwMode="auto">
          <a:xfrm>
            <a:off x="3835400" y="5478463"/>
            <a:ext cx="738188" cy="487362"/>
          </a:xfrm>
          <a:prstGeom prst="ellipse">
            <a:avLst/>
          </a:prstGeom>
          <a:solidFill>
            <a:srgbClr val="CFBDC8"/>
          </a:solidFill>
          <a:ln w="19050">
            <a:solidFill>
              <a:schemeClr val="tx1"/>
            </a:solidFill>
            <a:round/>
            <a:headEnd/>
            <a:tailEnd/>
          </a:ln>
        </p:spPr>
        <p:txBody>
          <a:bodyPr wrap="none" anchor="ctr"/>
          <a:lstStyle/>
          <a:p>
            <a:endParaRPr lang="en-US"/>
          </a:p>
        </p:txBody>
      </p:sp>
      <p:sp>
        <p:nvSpPr>
          <p:cNvPr id="28676" name="Rectangle 4"/>
          <p:cNvSpPr>
            <a:spLocks noChangeArrowheads="1"/>
          </p:cNvSpPr>
          <p:nvPr/>
        </p:nvSpPr>
        <p:spPr bwMode="auto">
          <a:xfrm>
            <a:off x="3771900" y="5465763"/>
            <a:ext cx="425450" cy="538162"/>
          </a:xfrm>
          <a:prstGeom prst="rect">
            <a:avLst/>
          </a:prstGeom>
          <a:solidFill>
            <a:schemeClr val="bg1"/>
          </a:solidFill>
          <a:ln w="9525">
            <a:noFill/>
            <a:miter lim="800000"/>
            <a:headEnd/>
            <a:tailEnd/>
          </a:ln>
        </p:spPr>
        <p:txBody>
          <a:bodyPr wrap="none" anchor="ctr"/>
          <a:lstStyle/>
          <a:p>
            <a:endParaRPr lang="en-US"/>
          </a:p>
        </p:txBody>
      </p:sp>
      <p:sp>
        <p:nvSpPr>
          <p:cNvPr id="28677" name="Line 5"/>
          <p:cNvSpPr>
            <a:spLocks noChangeShapeType="1"/>
          </p:cNvSpPr>
          <p:nvPr/>
        </p:nvSpPr>
        <p:spPr bwMode="auto">
          <a:xfrm>
            <a:off x="4189413" y="5489575"/>
            <a:ext cx="0" cy="463550"/>
          </a:xfrm>
          <a:prstGeom prst="line">
            <a:avLst/>
          </a:prstGeom>
          <a:noFill/>
          <a:ln w="19050">
            <a:solidFill>
              <a:schemeClr val="tx1"/>
            </a:solidFill>
            <a:round/>
            <a:headEnd/>
            <a:tailEnd/>
          </a:ln>
        </p:spPr>
        <p:txBody>
          <a:bodyPr wrap="none" anchor="ctr"/>
          <a:lstStyle/>
          <a:p>
            <a:endParaRPr lang="en-US"/>
          </a:p>
        </p:txBody>
      </p:sp>
      <p:sp>
        <p:nvSpPr>
          <p:cNvPr id="28678" name="Rectangle 6"/>
          <p:cNvSpPr>
            <a:spLocks noChangeAspect="1" noChangeArrowheads="1"/>
          </p:cNvSpPr>
          <p:nvPr/>
        </p:nvSpPr>
        <p:spPr bwMode="auto">
          <a:xfrm>
            <a:off x="6259513" y="5311775"/>
            <a:ext cx="1598612" cy="533400"/>
          </a:xfrm>
          <a:prstGeom prst="rect">
            <a:avLst/>
          </a:prstGeom>
          <a:noFill/>
          <a:ln w="28575">
            <a:noFill/>
            <a:miter lim="800000"/>
            <a:headEnd/>
            <a:tailEnd/>
          </a:ln>
        </p:spPr>
        <p:txBody>
          <a:bodyPr wrap="none" anchor="ctr"/>
          <a:lstStyle/>
          <a:p>
            <a:pPr algn="ctr" eaLnBrk="0" hangingPunct="0">
              <a:lnSpc>
                <a:spcPct val="80000"/>
              </a:lnSpc>
              <a:spcBef>
                <a:spcPct val="0"/>
              </a:spcBef>
              <a:buClrTx/>
              <a:buSzTx/>
              <a:buFontTx/>
              <a:buNone/>
            </a:pPr>
            <a:r>
              <a:rPr lang="en-US" i="1"/>
              <a:t>next state</a:t>
            </a:r>
          </a:p>
          <a:p>
            <a:pPr algn="ctr" eaLnBrk="0" hangingPunct="0">
              <a:lnSpc>
                <a:spcPct val="80000"/>
              </a:lnSpc>
              <a:spcBef>
                <a:spcPct val="0"/>
              </a:spcBef>
              <a:buClrTx/>
              <a:buSzTx/>
              <a:buFontTx/>
              <a:buNone/>
            </a:pPr>
            <a:r>
              <a:rPr lang="en-US" i="1"/>
              <a:t>value</a:t>
            </a:r>
          </a:p>
        </p:txBody>
      </p:sp>
      <p:sp>
        <p:nvSpPr>
          <p:cNvPr id="28679" name="Rectangle 7"/>
          <p:cNvSpPr>
            <a:spLocks noChangeAspect="1" noChangeArrowheads="1"/>
          </p:cNvSpPr>
          <p:nvPr/>
        </p:nvSpPr>
        <p:spPr bwMode="auto">
          <a:xfrm>
            <a:off x="6037263" y="3795713"/>
            <a:ext cx="1009650" cy="782637"/>
          </a:xfrm>
          <a:prstGeom prst="rect">
            <a:avLst/>
          </a:prstGeom>
          <a:noFill/>
          <a:ln w="28575">
            <a:noFill/>
            <a:miter lim="800000"/>
            <a:headEnd/>
            <a:tailEnd/>
          </a:ln>
        </p:spPr>
        <p:txBody>
          <a:bodyPr wrap="none" anchor="ctr"/>
          <a:lstStyle/>
          <a:p>
            <a:pPr algn="ctr" eaLnBrk="0" hangingPunct="0">
              <a:lnSpc>
                <a:spcPct val="80000"/>
              </a:lnSpc>
              <a:spcBef>
                <a:spcPct val="0"/>
              </a:spcBef>
              <a:buClrTx/>
              <a:buSzTx/>
              <a:buFontTx/>
              <a:buNone/>
            </a:pPr>
            <a:r>
              <a:rPr lang="en-US" i="1" dirty="0"/>
              <a:t>flip-flop </a:t>
            </a:r>
          </a:p>
          <a:p>
            <a:pPr algn="ctr" eaLnBrk="0" hangingPunct="0">
              <a:lnSpc>
                <a:spcPct val="80000"/>
              </a:lnSpc>
              <a:spcBef>
                <a:spcPct val="0"/>
              </a:spcBef>
              <a:buClrTx/>
              <a:buSzTx/>
              <a:buFontTx/>
              <a:buNone/>
            </a:pPr>
            <a:r>
              <a:rPr lang="en-US" i="1" dirty="0"/>
              <a:t>enable</a:t>
            </a:r>
            <a:endParaRPr lang="en-US" dirty="0"/>
          </a:p>
        </p:txBody>
      </p:sp>
      <p:grpSp>
        <p:nvGrpSpPr>
          <p:cNvPr id="28680" name="Group 8"/>
          <p:cNvGrpSpPr>
            <a:grpSpLocks/>
          </p:cNvGrpSpPr>
          <p:nvPr/>
        </p:nvGrpSpPr>
        <p:grpSpPr bwMode="auto">
          <a:xfrm>
            <a:off x="7788275" y="4814888"/>
            <a:ext cx="762000" cy="701675"/>
            <a:chOff x="4560" y="1968"/>
            <a:chExt cx="480" cy="576"/>
          </a:xfrm>
        </p:grpSpPr>
        <p:sp>
          <p:nvSpPr>
            <p:cNvPr id="28724" name="Rectangle 9"/>
            <p:cNvSpPr>
              <a:spLocks noChangeArrowheads="1"/>
            </p:cNvSpPr>
            <p:nvPr/>
          </p:nvSpPr>
          <p:spPr bwMode="auto">
            <a:xfrm>
              <a:off x="4560" y="1968"/>
              <a:ext cx="480" cy="576"/>
            </a:xfrm>
            <a:prstGeom prst="rect">
              <a:avLst/>
            </a:prstGeom>
            <a:solidFill>
              <a:srgbClr val="FF5050"/>
            </a:solidFill>
            <a:ln w="19050">
              <a:solidFill>
                <a:schemeClr val="tx1"/>
              </a:solidFill>
              <a:miter lim="800000"/>
              <a:headEnd type="none" w="sm" len="sm"/>
              <a:tailEnd type="none" w="sm" len="sm"/>
            </a:ln>
          </p:spPr>
          <p:txBody>
            <a:bodyPr wrap="none" anchor="ctr"/>
            <a:lstStyle/>
            <a:p>
              <a:pPr algn="ctr" eaLnBrk="0" hangingPunct="0">
                <a:lnSpc>
                  <a:spcPct val="100000"/>
                </a:lnSpc>
                <a:spcBef>
                  <a:spcPct val="0"/>
                </a:spcBef>
                <a:buClrTx/>
                <a:buSzTx/>
                <a:buFontTx/>
                <a:buNone/>
              </a:pPr>
              <a:r>
                <a:rPr lang="en-US" sz="2400">
                  <a:solidFill>
                    <a:srgbClr val="56127A"/>
                  </a:solidFill>
                </a:rPr>
                <a:t>R</a:t>
              </a:r>
            </a:p>
          </p:txBody>
        </p:sp>
        <p:sp>
          <p:nvSpPr>
            <p:cNvPr id="28725" name="Freeform 10"/>
            <p:cNvSpPr>
              <a:spLocks/>
            </p:cNvSpPr>
            <p:nvPr/>
          </p:nvSpPr>
          <p:spPr bwMode="auto">
            <a:xfrm>
              <a:off x="4701" y="2435"/>
              <a:ext cx="190" cy="98"/>
            </a:xfrm>
            <a:custGeom>
              <a:avLst/>
              <a:gdLst>
                <a:gd name="T0" fmla="*/ 0 w 192"/>
                <a:gd name="T1" fmla="*/ 102 h 96"/>
                <a:gd name="T2" fmla="*/ 93 w 192"/>
                <a:gd name="T3" fmla="*/ 0 h 96"/>
                <a:gd name="T4" fmla="*/ 186 w 192"/>
                <a:gd name="T5" fmla="*/ 102 h 96"/>
                <a:gd name="T6" fmla="*/ 0 60000 65536"/>
                <a:gd name="T7" fmla="*/ 0 60000 65536"/>
                <a:gd name="T8" fmla="*/ 0 60000 65536"/>
                <a:gd name="T9" fmla="*/ 0 w 192"/>
                <a:gd name="T10" fmla="*/ 0 h 96"/>
                <a:gd name="T11" fmla="*/ 192 w 192"/>
                <a:gd name="T12" fmla="*/ 96 h 96"/>
              </a:gdLst>
              <a:ahLst/>
              <a:cxnLst>
                <a:cxn ang="T6">
                  <a:pos x="T0" y="T1"/>
                </a:cxn>
                <a:cxn ang="T7">
                  <a:pos x="T2" y="T3"/>
                </a:cxn>
                <a:cxn ang="T8">
                  <a:pos x="T4" y="T5"/>
                </a:cxn>
              </a:cxnLst>
              <a:rect l="T9" t="T10" r="T11" b="T12"/>
              <a:pathLst>
                <a:path w="192" h="96">
                  <a:moveTo>
                    <a:pt x="0" y="96"/>
                  </a:moveTo>
                  <a:lnTo>
                    <a:pt x="96" y="0"/>
                  </a:lnTo>
                  <a:lnTo>
                    <a:pt x="192" y="96"/>
                  </a:lnTo>
                </a:path>
              </a:pathLst>
            </a:custGeom>
            <a:solidFill>
              <a:srgbClr val="FF5050"/>
            </a:solidFill>
            <a:ln w="19050" cap="flat" cmpd="sng">
              <a:solidFill>
                <a:schemeClr val="tx1"/>
              </a:solidFill>
              <a:prstDash val="solid"/>
              <a:round/>
              <a:headEnd type="none" w="sm" len="sm"/>
              <a:tailEnd type="none" w="sm" len="sm"/>
            </a:ln>
          </p:spPr>
          <p:txBody>
            <a:bodyPr wrap="none" anchor="ctr"/>
            <a:lstStyle/>
            <a:p>
              <a:endParaRPr lang="en-US"/>
            </a:p>
          </p:txBody>
        </p:sp>
      </p:grpSp>
      <p:sp>
        <p:nvSpPr>
          <p:cNvPr id="28681" name="Freeform 11"/>
          <p:cNvSpPr>
            <a:spLocks/>
          </p:cNvSpPr>
          <p:nvPr/>
        </p:nvSpPr>
        <p:spPr bwMode="auto">
          <a:xfrm>
            <a:off x="6323013" y="2325688"/>
            <a:ext cx="1476375" cy="2633662"/>
          </a:xfrm>
          <a:custGeom>
            <a:avLst/>
            <a:gdLst>
              <a:gd name="T0" fmla="*/ 0 w 1104"/>
              <a:gd name="T1" fmla="*/ 0 h 768"/>
              <a:gd name="T2" fmla="*/ 2147483647 w 1104"/>
              <a:gd name="T3" fmla="*/ 0 h 768"/>
              <a:gd name="T4" fmla="*/ 2147483647 w 1104"/>
              <a:gd name="T5" fmla="*/ 2147483647 h 768"/>
              <a:gd name="T6" fmla="*/ 2147483647 w 1104"/>
              <a:gd name="T7" fmla="*/ 2147483647 h 768"/>
              <a:gd name="T8" fmla="*/ 0 60000 65536"/>
              <a:gd name="T9" fmla="*/ 0 60000 65536"/>
              <a:gd name="T10" fmla="*/ 0 60000 65536"/>
              <a:gd name="T11" fmla="*/ 0 60000 65536"/>
              <a:gd name="T12" fmla="*/ 0 w 1104"/>
              <a:gd name="T13" fmla="*/ 0 h 768"/>
              <a:gd name="T14" fmla="*/ 1104 w 1104"/>
              <a:gd name="T15" fmla="*/ 768 h 768"/>
            </a:gdLst>
            <a:ahLst/>
            <a:cxnLst>
              <a:cxn ang="T8">
                <a:pos x="T0" y="T1"/>
              </a:cxn>
              <a:cxn ang="T9">
                <a:pos x="T2" y="T3"/>
              </a:cxn>
              <a:cxn ang="T10">
                <a:pos x="T4" y="T5"/>
              </a:cxn>
              <a:cxn ang="T11">
                <a:pos x="T6" y="T7"/>
              </a:cxn>
            </a:cxnLst>
            <a:rect l="T12" t="T13" r="T14" b="T15"/>
            <a:pathLst>
              <a:path w="1104" h="768">
                <a:moveTo>
                  <a:pt x="0" y="0"/>
                </a:moveTo>
                <a:lnTo>
                  <a:pt x="480" y="0"/>
                </a:lnTo>
                <a:lnTo>
                  <a:pt x="480" y="768"/>
                </a:lnTo>
                <a:lnTo>
                  <a:pt x="1104" y="768"/>
                </a:lnTo>
              </a:path>
            </a:pathLst>
          </a:custGeom>
          <a:noFill/>
          <a:ln w="9525" cap="flat" cmpd="sng">
            <a:solidFill>
              <a:schemeClr val="tx1"/>
            </a:solidFill>
            <a:prstDash val="solid"/>
            <a:round/>
            <a:headEnd type="none" w="med" len="med"/>
            <a:tailEnd type="triangle" w="med" len="med"/>
          </a:ln>
        </p:spPr>
        <p:txBody>
          <a:bodyPr wrap="none" anchor="ctr"/>
          <a:lstStyle/>
          <a:p>
            <a:endParaRPr lang="en-US"/>
          </a:p>
        </p:txBody>
      </p:sp>
      <p:sp>
        <p:nvSpPr>
          <p:cNvPr id="28682" name="AutoShape 12"/>
          <p:cNvSpPr>
            <a:spLocks noChangeAspect="1" noChangeArrowheads="1"/>
          </p:cNvSpPr>
          <p:nvPr/>
        </p:nvSpPr>
        <p:spPr bwMode="auto">
          <a:xfrm flipH="1">
            <a:off x="5156200" y="1803400"/>
            <a:ext cx="1144588" cy="1174750"/>
          </a:xfrm>
          <a:prstGeom prst="flowChartOnlineStorage">
            <a:avLst/>
          </a:prstGeom>
          <a:solidFill>
            <a:srgbClr val="CFBDC8"/>
          </a:solidFill>
          <a:ln w="19050">
            <a:solidFill>
              <a:schemeClr val="tx1"/>
            </a:solidFill>
            <a:miter lim="800000"/>
            <a:headEnd/>
            <a:tailEnd/>
          </a:ln>
        </p:spPr>
        <p:txBody>
          <a:bodyPr wrap="none" anchor="ctr"/>
          <a:lstStyle/>
          <a:p>
            <a:pPr algn="ctr" eaLnBrk="0" hangingPunct="0">
              <a:lnSpc>
                <a:spcPct val="100000"/>
              </a:lnSpc>
              <a:spcBef>
                <a:spcPct val="0"/>
              </a:spcBef>
              <a:buClrTx/>
              <a:buSzTx/>
              <a:buFontTx/>
              <a:buNone/>
            </a:pPr>
            <a:r>
              <a:rPr lang="en-US"/>
              <a:t> OR</a:t>
            </a:r>
          </a:p>
        </p:txBody>
      </p:sp>
      <p:grpSp>
        <p:nvGrpSpPr>
          <p:cNvPr id="28683" name="Group 13"/>
          <p:cNvGrpSpPr>
            <a:grpSpLocks/>
          </p:cNvGrpSpPr>
          <p:nvPr/>
        </p:nvGrpSpPr>
        <p:grpSpPr bwMode="auto">
          <a:xfrm>
            <a:off x="3394075" y="1909763"/>
            <a:ext cx="1893888" cy="898525"/>
            <a:chOff x="2135" y="1001"/>
            <a:chExt cx="673" cy="566"/>
          </a:xfrm>
        </p:grpSpPr>
        <p:sp>
          <p:nvSpPr>
            <p:cNvPr id="28722" name="Line 14"/>
            <p:cNvSpPr>
              <a:spLocks noChangeShapeType="1"/>
            </p:cNvSpPr>
            <p:nvPr/>
          </p:nvSpPr>
          <p:spPr bwMode="auto">
            <a:xfrm>
              <a:off x="2135" y="1001"/>
              <a:ext cx="673" cy="0"/>
            </a:xfrm>
            <a:prstGeom prst="line">
              <a:avLst/>
            </a:prstGeom>
            <a:noFill/>
            <a:ln w="9525">
              <a:solidFill>
                <a:schemeClr val="tx1"/>
              </a:solidFill>
              <a:round/>
              <a:headEnd/>
              <a:tailEnd type="triangle" w="med" len="med"/>
            </a:ln>
          </p:spPr>
          <p:txBody>
            <a:bodyPr wrap="none" anchor="ctr"/>
            <a:lstStyle/>
            <a:p>
              <a:endParaRPr lang="en-US"/>
            </a:p>
          </p:txBody>
        </p:sp>
        <p:sp>
          <p:nvSpPr>
            <p:cNvPr id="28723" name="Line 15"/>
            <p:cNvSpPr>
              <a:spLocks noChangeShapeType="1"/>
            </p:cNvSpPr>
            <p:nvPr/>
          </p:nvSpPr>
          <p:spPr bwMode="auto">
            <a:xfrm>
              <a:off x="2135" y="1567"/>
              <a:ext cx="673" cy="0"/>
            </a:xfrm>
            <a:prstGeom prst="line">
              <a:avLst/>
            </a:prstGeom>
            <a:noFill/>
            <a:ln w="9525">
              <a:solidFill>
                <a:schemeClr val="tx1"/>
              </a:solidFill>
              <a:round/>
              <a:headEnd/>
              <a:tailEnd type="triangle" w="med" len="med"/>
            </a:ln>
          </p:spPr>
          <p:txBody>
            <a:bodyPr wrap="none" anchor="ctr"/>
            <a:lstStyle/>
            <a:p>
              <a:endParaRPr lang="en-US"/>
            </a:p>
          </p:txBody>
        </p:sp>
      </p:grpSp>
      <p:sp>
        <p:nvSpPr>
          <p:cNvPr id="28684" name="Text Box 16"/>
          <p:cNvSpPr txBox="1">
            <a:spLocks noChangeArrowheads="1"/>
          </p:cNvSpPr>
          <p:nvPr/>
        </p:nvSpPr>
        <p:spPr bwMode="auto">
          <a:xfrm>
            <a:off x="3036888" y="1668463"/>
            <a:ext cx="428625" cy="396875"/>
          </a:xfrm>
          <a:prstGeom prst="rect">
            <a:avLst/>
          </a:prstGeom>
          <a:noFill/>
          <a:ln w="19050">
            <a:noFill/>
            <a:miter lim="800000"/>
            <a:headEnd/>
            <a:tailEnd/>
          </a:ln>
        </p:spPr>
        <p:txBody>
          <a:bodyPr wrap="none" anchor="ctr">
            <a:spAutoFit/>
          </a:bodyPr>
          <a:lstStyle/>
          <a:p>
            <a:pPr algn="ctr" eaLnBrk="0" hangingPunct="0">
              <a:lnSpc>
                <a:spcPct val="100000"/>
              </a:lnSpc>
              <a:spcBef>
                <a:spcPct val="0"/>
              </a:spcBef>
              <a:buClrTx/>
              <a:buSzTx/>
              <a:buFontTx/>
              <a:buNone/>
            </a:pPr>
            <a:r>
              <a:rPr lang="en-US">
                <a:solidFill>
                  <a:srgbClr val="56127A"/>
                </a:solidFill>
                <a:latin typeface="Symbol" pitchFamily="-96" charset="2"/>
              </a:rPr>
              <a:t>p</a:t>
            </a:r>
            <a:r>
              <a:rPr lang="en-US" baseline="-25000">
                <a:solidFill>
                  <a:srgbClr val="56127A"/>
                </a:solidFill>
              </a:rPr>
              <a:t>1</a:t>
            </a:r>
            <a:endParaRPr lang="en-US">
              <a:solidFill>
                <a:srgbClr val="56127A"/>
              </a:solidFill>
            </a:endParaRPr>
          </a:p>
        </p:txBody>
      </p:sp>
      <p:sp>
        <p:nvSpPr>
          <p:cNvPr id="28685" name="Text Box 17"/>
          <p:cNvSpPr txBox="1">
            <a:spLocks noChangeArrowheads="1"/>
          </p:cNvSpPr>
          <p:nvPr/>
        </p:nvSpPr>
        <p:spPr bwMode="auto">
          <a:xfrm>
            <a:off x="3022600" y="2566988"/>
            <a:ext cx="428625" cy="396875"/>
          </a:xfrm>
          <a:prstGeom prst="rect">
            <a:avLst/>
          </a:prstGeom>
          <a:noFill/>
          <a:ln w="19050">
            <a:noFill/>
            <a:miter lim="800000"/>
            <a:headEnd/>
            <a:tailEnd/>
          </a:ln>
        </p:spPr>
        <p:txBody>
          <a:bodyPr wrap="none" anchor="ctr">
            <a:spAutoFit/>
          </a:bodyPr>
          <a:lstStyle/>
          <a:p>
            <a:pPr algn="ctr" eaLnBrk="0" hangingPunct="0">
              <a:lnSpc>
                <a:spcPct val="100000"/>
              </a:lnSpc>
              <a:spcBef>
                <a:spcPct val="0"/>
              </a:spcBef>
              <a:buClrTx/>
              <a:buSzTx/>
              <a:buFontTx/>
              <a:buNone/>
            </a:pPr>
            <a:r>
              <a:rPr lang="en-US">
                <a:solidFill>
                  <a:srgbClr val="56127A"/>
                </a:solidFill>
                <a:latin typeface="Symbol" pitchFamily="-96" charset="2"/>
              </a:rPr>
              <a:t>p</a:t>
            </a:r>
            <a:r>
              <a:rPr lang="en-US" baseline="-25000">
                <a:solidFill>
                  <a:srgbClr val="56127A"/>
                </a:solidFill>
              </a:rPr>
              <a:t>n</a:t>
            </a:r>
            <a:endParaRPr lang="en-US">
              <a:solidFill>
                <a:srgbClr val="56127A"/>
              </a:solidFill>
            </a:endParaRPr>
          </a:p>
        </p:txBody>
      </p:sp>
      <p:sp>
        <p:nvSpPr>
          <p:cNvPr id="28686" name="Oval 18"/>
          <p:cNvSpPr>
            <a:spLocks noChangeArrowheads="1"/>
          </p:cNvSpPr>
          <p:nvPr/>
        </p:nvSpPr>
        <p:spPr bwMode="auto">
          <a:xfrm>
            <a:off x="3651250" y="2124075"/>
            <a:ext cx="63500" cy="58738"/>
          </a:xfrm>
          <a:prstGeom prst="ellipse">
            <a:avLst/>
          </a:prstGeom>
          <a:solidFill>
            <a:schemeClr val="tx1"/>
          </a:solidFill>
          <a:ln w="19050">
            <a:noFill/>
            <a:round/>
            <a:headEnd/>
            <a:tailEnd/>
          </a:ln>
        </p:spPr>
        <p:txBody>
          <a:bodyPr wrap="none" anchor="ctr"/>
          <a:lstStyle/>
          <a:p>
            <a:endParaRPr lang="en-US"/>
          </a:p>
        </p:txBody>
      </p:sp>
      <p:sp>
        <p:nvSpPr>
          <p:cNvPr id="28687" name="Oval 19"/>
          <p:cNvSpPr>
            <a:spLocks noChangeArrowheads="1"/>
          </p:cNvSpPr>
          <p:nvPr/>
        </p:nvSpPr>
        <p:spPr bwMode="auto">
          <a:xfrm>
            <a:off x="3651250" y="2300288"/>
            <a:ext cx="63500" cy="60325"/>
          </a:xfrm>
          <a:prstGeom prst="ellipse">
            <a:avLst/>
          </a:prstGeom>
          <a:solidFill>
            <a:schemeClr val="tx1"/>
          </a:solidFill>
          <a:ln w="19050">
            <a:noFill/>
            <a:round/>
            <a:headEnd/>
            <a:tailEnd/>
          </a:ln>
        </p:spPr>
        <p:txBody>
          <a:bodyPr wrap="none" anchor="ctr"/>
          <a:lstStyle/>
          <a:p>
            <a:endParaRPr lang="en-US"/>
          </a:p>
        </p:txBody>
      </p:sp>
      <p:sp>
        <p:nvSpPr>
          <p:cNvPr id="28688" name="Oval 20"/>
          <p:cNvSpPr>
            <a:spLocks noChangeArrowheads="1"/>
          </p:cNvSpPr>
          <p:nvPr/>
        </p:nvSpPr>
        <p:spPr bwMode="auto">
          <a:xfrm>
            <a:off x="3651250" y="2478088"/>
            <a:ext cx="63500" cy="58737"/>
          </a:xfrm>
          <a:prstGeom prst="ellipse">
            <a:avLst/>
          </a:prstGeom>
          <a:solidFill>
            <a:schemeClr val="tx1"/>
          </a:solidFill>
          <a:ln w="19050">
            <a:noFill/>
            <a:round/>
            <a:headEnd/>
            <a:tailEnd/>
          </a:ln>
        </p:spPr>
        <p:txBody>
          <a:bodyPr wrap="none" anchor="ctr"/>
          <a:lstStyle/>
          <a:p>
            <a:endParaRPr lang="en-US"/>
          </a:p>
        </p:txBody>
      </p:sp>
      <p:sp>
        <p:nvSpPr>
          <p:cNvPr id="28689" name="Oval 21"/>
          <p:cNvSpPr>
            <a:spLocks noChangeArrowheads="1"/>
          </p:cNvSpPr>
          <p:nvPr/>
        </p:nvSpPr>
        <p:spPr bwMode="auto">
          <a:xfrm>
            <a:off x="3835400" y="4573588"/>
            <a:ext cx="738188" cy="487362"/>
          </a:xfrm>
          <a:prstGeom prst="ellipse">
            <a:avLst/>
          </a:prstGeom>
          <a:solidFill>
            <a:srgbClr val="CFBDC8"/>
          </a:solidFill>
          <a:ln w="19050">
            <a:solidFill>
              <a:schemeClr val="tx1"/>
            </a:solidFill>
            <a:round/>
            <a:headEnd/>
            <a:tailEnd/>
          </a:ln>
        </p:spPr>
        <p:txBody>
          <a:bodyPr wrap="none" anchor="ctr"/>
          <a:lstStyle/>
          <a:p>
            <a:endParaRPr lang="en-US"/>
          </a:p>
        </p:txBody>
      </p:sp>
      <p:sp>
        <p:nvSpPr>
          <p:cNvPr id="28690" name="Rectangle 22"/>
          <p:cNvSpPr>
            <a:spLocks noChangeArrowheads="1"/>
          </p:cNvSpPr>
          <p:nvPr/>
        </p:nvSpPr>
        <p:spPr bwMode="auto">
          <a:xfrm>
            <a:off x="3771900" y="4560888"/>
            <a:ext cx="425450" cy="538162"/>
          </a:xfrm>
          <a:prstGeom prst="rect">
            <a:avLst/>
          </a:prstGeom>
          <a:solidFill>
            <a:schemeClr val="bg1"/>
          </a:solidFill>
          <a:ln w="19050">
            <a:noFill/>
            <a:miter lim="800000"/>
            <a:headEnd/>
            <a:tailEnd/>
          </a:ln>
        </p:spPr>
        <p:txBody>
          <a:bodyPr wrap="none" anchor="ctr"/>
          <a:lstStyle/>
          <a:p>
            <a:endParaRPr lang="en-US"/>
          </a:p>
        </p:txBody>
      </p:sp>
      <p:sp>
        <p:nvSpPr>
          <p:cNvPr id="28691" name="Line 23"/>
          <p:cNvSpPr>
            <a:spLocks noChangeShapeType="1"/>
          </p:cNvSpPr>
          <p:nvPr/>
        </p:nvSpPr>
        <p:spPr bwMode="auto">
          <a:xfrm>
            <a:off x="4189413" y="4584700"/>
            <a:ext cx="0" cy="463550"/>
          </a:xfrm>
          <a:prstGeom prst="line">
            <a:avLst/>
          </a:prstGeom>
          <a:noFill/>
          <a:ln w="19050">
            <a:solidFill>
              <a:schemeClr val="tx1"/>
            </a:solidFill>
            <a:round/>
            <a:headEnd/>
            <a:tailEnd/>
          </a:ln>
        </p:spPr>
        <p:txBody>
          <a:bodyPr wrap="none" anchor="ctr"/>
          <a:lstStyle/>
          <a:p>
            <a:endParaRPr lang="en-US"/>
          </a:p>
        </p:txBody>
      </p:sp>
      <p:grpSp>
        <p:nvGrpSpPr>
          <p:cNvPr id="28692" name="Group 24"/>
          <p:cNvGrpSpPr>
            <a:grpSpLocks/>
          </p:cNvGrpSpPr>
          <p:nvPr/>
        </p:nvGrpSpPr>
        <p:grpSpPr bwMode="auto">
          <a:xfrm>
            <a:off x="2930525" y="4702175"/>
            <a:ext cx="1235075" cy="1295400"/>
            <a:chOff x="1846" y="2962"/>
            <a:chExt cx="778" cy="816"/>
          </a:xfrm>
        </p:grpSpPr>
        <p:grpSp>
          <p:nvGrpSpPr>
            <p:cNvPr id="28714" name="Group 25"/>
            <p:cNvGrpSpPr>
              <a:grpSpLocks/>
            </p:cNvGrpSpPr>
            <p:nvPr/>
          </p:nvGrpSpPr>
          <p:grpSpPr bwMode="auto">
            <a:xfrm>
              <a:off x="2172" y="3115"/>
              <a:ext cx="452" cy="566"/>
              <a:chOff x="2135" y="1001"/>
              <a:chExt cx="673" cy="566"/>
            </a:xfrm>
          </p:grpSpPr>
          <p:sp>
            <p:nvSpPr>
              <p:cNvPr id="28720" name="Line 26"/>
              <p:cNvSpPr>
                <a:spLocks noChangeShapeType="1"/>
              </p:cNvSpPr>
              <p:nvPr/>
            </p:nvSpPr>
            <p:spPr bwMode="auto">
              <a:xfrm>
                <a:off x="2135" y="1001"/>
                <a:ext cx="673" cy="0"/>
              </a:xfrm>
              <a:prstGeom prst="line">
                <a:avLst/>
              </a:prstGeom>
              <a:noFill/>
              <a:ln w="19050">
                <a:solidFill>
                  <a:schemeClr val="tx1"/>
                </a:solidFill>
                <a:round/>
                <a:headEnd/>
                <a:tailEnd type="triangle" w="med" len="med"/>
              </a:ln>
            </p:spPr>
            <p:txBody>
              <a:bodyPr wrap="none" anchor="ctr"/>
              <a:lstStyle/>
              <a:p>
                <a:endParaRPr lang="en-US"/>
              </a:p>
            </p:txBody>
          </p:sp>
          <p:sp>
            <p:nvSpPr>
              <p:cNvPr id="28721" name="Line 27"/>
              <p:cNvSpPr>
                <a:spLocks noChangeShapeType="1"/>
              </p:cNvSpPr>
              <p:nvPr/>
            </p:nvSpPr>
            <p:spPr bwMode="auto">
              <a:xfrm>
                <a:off x="2135" y="1567"/>
                <a:ext cx="673" cy="0"/>
              </a:xfrm>
              <a:prstGeom prst="line">
                <a:avLst/>
              </a:prstGeom>
              <a:noFill/>
              <a:ln w="19050">
                <a:solidFill>
                  <a:schemeClr val="tx1"/>
                </a:solidFill>
                <a:round/>
                <a:headEnd/>
                <a:tailEnd type="triangle" w="med" len="med"/>
              </a:ln>
            </p:spPr>
            <p:txBody>
              <a:bodyPr wrap="none" anchor="ctr"/>
              <a:lstStyle/>
              <a:p>
                <a:endParaRPr lang="en-US"/>
              </a:p>
            </p:txBody>
          </p:sp>
        </p:grpSp>
        <p:sp>
          <p:nvSpPr>
            <p:cNvPr id="28715" name="Text Box 28"/>
            <p:cNvSpPr txBox="1">
              <a:spLocks noChangeArrowheads="1"/>
            </p:cNvSpPr>
            <p:nvPr/>
          </p:nvSpPr>
          <p:spPr bwMode="auto">
            <a:xfrm>
              <a:off x="1846" y="2962"/>
              <a:ext cx="371" cy="250"/>
            </a:xfrm>
            <a:prstGeom prst="rect">
              <a:avLst/>
            </a:prstGeom>
            <a:noFill/>
            <a:ln w="19050">
              <a:noFill/>
              <a:miter lim="800000"/>
              <a:headEnd/>
              <a:tailEnd/>
            </a:ln>
          </p:spPr>
          <p:txBody>
            <a:bodyPr wrap="none" anchor="ctr">
              <a:spAutoFit/>
            </a:bodyPr>
            <a:lstStyle/>
            <a:p>
              <a:pPr algn="ctr" eaLnBrk="0" hangingPunct="0">
                <a:lnSpc>
                  <a:spcPct val="100000"/>
                </a:lnSpc>
                <a:spcBef>
                  <a:spcPct val="0"/>
                </a:spcBef>
                <a:buClrTx/>
                <a:buSzTx/>
                <a:buFontTx/>
                <a:buNone/>
              </a:pPr>
              <a:r>
                <a:rPr lang="en-US">
                  <a:solidFill>
                    <a:srgbClr val="56127A"/>
                  </a:solidFill>
                  <a:latin typeface="Symbol" pitchFamily="-96" charset="2"/>
                </a:rPr>
                <a:t>d</a:t>
              </a:r>
              <a:r>
                <a:rPr lang="en-US" baseline="-25000">
                  <a:solidFill>
                    <a:srgbClr val="56127A"/>
                  </a:solidFill>
                </a:rPr>
                <a:t>1,R</a:t>
              </a:r>
              <a:endParaRPr lang="en-US">
                <a:solidFill>
                  <a:srgbClr val="56127A"/>
                </a:solidFill>
              </a:endParaRPr>
            </a:p>
          </p:txBody>
        </p:sp>
        <p:sp>
          <p:nvSpPr>
            <p:cNvPr id="28716" name="Text Box 29"/>
            <p:cNvSpPr txBox="1">
              <a:spLocks noChangeArrowheads="1"/>
            </p:cNvSpPr>
            <p:nvPr/>
          </p:nvSpPr>
          <p:spPr bwMode="auto">
            <a:xfrm>
              <a:off x="1846" y="3528"/>
              <a:ext cx="371" cy="250"/>
            </a:xfrm>
            <a:prstGeom prst="rect">
              <a:avLst/>
            </a:prstGeom>
            <a:noFill/>
            <a:ln w="19050">
              <a:noFill/>
              <a:miter lim="800000"/>
              <a:headEnd/>
              <a:tailEnd/>
            </a:ln>
          </p:spPr>
          <p:txBody>
            <a:bodyPr wrap="none" anchor="ctr">
              <a:spAutoFit/>
            </a:bodyPr>
            <a:lstStyle/>
            <a:p>
              <a:pPr algn="ctr" eaLnBrk="0" hangingPunct="0">
                <a:lnSpc>
                  <a:spcPct val="100000"/>
                </a:lnSpc>
                <a:spcBef>
                  <a:spcPct val="0"/>
                </a:spcBef>
                <a:buClrTx/>
                <a:buSzTx/>
                <a:buFontTx/>
                <a:buNone/>
              </a:pPr>
              <a:r>
                <a:rPr lang="en-US">
                  <a:solidFill>
                    <a:srgbClr val="56127A"/>
                  </a:solidFill>
                  <a:latin typeface="Symbol" pitchFamily="-96" charset="2"/>
                </a:rPr>
                <a:t>d</a:t>
              </a:r>
              <a:r>
                <a:rPr lang="en-US" baseline="-25000">
                  <a:solidFill>
                    <a:srgbClr val="56127A"/>
                  </a:solidFill>
                </a:rPr>
                <a:t>n,R</a:t>
              </a:r>
              <a:endParaRPr lang="en-US">
                <a:solidFill>
                  <a:srgbClr val="56127A"/>
                </a:solidFill>
              </a:endParaRPr>
            </a:p>
          </p:txBody>
        </p:sp>
        <p:sp>
          <p:nvSpPr>
            <p:cNvPr id="28717" name="Oval 30"/>
            <p:cNvSpPr>
              <a:spLocks noChangeArrowheads="1"/>
            </p:cNvSpPr>
            <p:nvPr/>
          </p:nvSpPr>
          <p:spPr bwMode="auto">
            <a:xfrm>
              <a:off x="2340" y="3249"/>
              <a:ext cx="40" cy="37"/>
            </a:xfrm>
            <a:prstGeom prst="ellipse">
              <a:avLst/>
            </a:prstGeom>
            <a:solidFill>
              <a:schemeClr val="tx1"/>
            </a:solidFill>
            <a:ln w="19050">
              <a:noFill/>
              <a:round/>
              <a:headEnd/>
              <a:tailEnd/>
            </a:ln>
          </p:spPr>
          <p:txBody>
            <a:bodyPr wrap="none" anchor="ctr"/>
            <a:lstStyle/>
            <a:p>
              <a:endParaRPr lang="en-US"/>
            </a:p>
          </p:txBody>
        </p:sp>
        <p:sp>
          <p:nvSpPr>
            <p:cNvPr id="28718" name="Oval 31"/>
            <p:cNvSpPr>
              <a:spLocks noChangeArrowheads="1"/>
            </p:cNvSpPr>
            <p:nvPr/>
          </p:nvSpPr>
          <p:spPr bwMode="auto">
            <a:xfrm>
              <a:off x="2340" y="3360"/>
              <a:ext cx="40" cy="38"/>
            </a:xfrm>
            <a:prstGeom prst="ellipse">
              <a:avLst/>
            </a:prstGeom>
            <a:solidFill>
              <a:schemeClr val="tx1"/>
            </a:solidFill>
            <a:ln w="19050">
              <a:noFill/>
              <a:round/>
              <a:headEnd/>
              <a:tailEnd/>
            </a:ln>
          </p:spPr>
          <p:txBody>
            <a:bodyPr wrap="none" anchor="ctr"/>
            <a:lstStyle/>
            <a:p>
              <a:endParaRPr lang="en-US"/>
            </a:p>
          </p:txBody>
        </p:sp>
        <p:sp>
          <p:nvSpPr>
            <p:cNvPr id="28719" name="Oval 32"/>
            <p:cNvSpPr>
              <a:spLocks noChangeArrowheads="1"/>
            </p:cNvSpPr>
            <p:nvPr/>
          </p:nvSpPr>
          <p:spPr bwMode="auto">
            <a:xfrm>
              <a:off x="2340" y="3472"/>
              <a:ext cx="40" cy="37"/>
            </a:xfrm>
            <a:prstGeom prst="ellipse">
              <a:avLst/>
            </a:prstGeom>
            <a:solidFill>
              <a:schemeClr val="tx1"/>
            </a:solidFill>
            <a:ln w="19050">
              <a:noFill/>
              <a:round/>
              <a:headEnd/>
              <a:tailEnd/>
            </a:ln>
          </p:spPr>
          <p:txBody>
            <a:bodyPr wrap="none" anchor="ctr"/>
            <a:lstStyle/>
            <a:p>
              <a:endParaRPr lang="en-US"/>
            </a:p>
          </p:txBody>
        </p:sp>
      </p:grpSp>
      <p:grpSp>
        <p:nvGrpSpPr>
          <p:cNvPr id="28693" name="Group 33"/>
          <p:cNvGrpSpPr>
            <a:grpSpLocks/>
          </p:cNvGrpSpPr>
          <p:nvPr/>
        </p:nvGrpSpPr>
        <p:grpSpPr bwMode="auto">
          <a:xfrm>
            <a:off x="3873500" y="1905000"/>
            <a:ext cx="927100" cy="3733800"/>
            <a:chOff x="821" y="1002"/>
            <a:chExt cx="1459" cy="2352"/>
          </a:xfrm>
        </p:grpSpPr>
        <p:sp>
          <p:nvSpPr>
            <p:cNvPr id="28712" name="Freeform 34"/>
            <p:cNvSpPr>
              <a:spLocks/>
            </p:cNvSpPr>
            <p:nvPr/>
          </p:nvSpPr>
          <p:spPr bwMode="auto">
            <a:xfrm>
              <a:off x="1057" y="1578"/>
              <a:ext cx="1223" cy="1776"/>
            </a:xfrm>
            <a:custGeom>
              <a:avLst/>
              <a:gdLst>
                <a:gd name="T0" fmla="*/ 1223 w 1223"/>
                <a:gd name="T1" fmla="*/ 0 h 1776"/>
                <a:gd name="T2" fmla="*/ 1223 w 1223"/>
                <a:gd name="T3" fmla="*/ 829 h 1776"/>
                <a:gd name="T4" fmla="*/ 0 w 1223"/>
                <a:gd name="T5" fmla="*/ 829 h 1776"/>
                <a:gd name="T6" fmla="*/ 0 w 1223"/>
                <a:gd name="T7" fmla="*/ 1776 h 1776"/>
                <a:gd name="T8" fmla="*/ 229 w 1223"/>
                <a:gd name="T9" fmla="*/ 1776 h 1776"/>
                <a:gd name="T10" fmla="*/ 0 60000 65536"/>
                <a:gd name="T11" fmla="*/ 0 60000 65536"/>
                <a:gd name="T12" fmla="*/ 0 60000 65536"/>
                <a:gd name="T13" fmla="*/ 0 60000 65536"/>
                <a:gd name="T14" fmla="*/ 0 60000 65536"/>
                <a:gd name="T15" fmla="*/ 0 w 1223"/>
                <a:gd name="T16" fmla="*/ 0 h 1776"/>
                <a:gd name="T17" fmla="*/ 1223 w 1223"/>
                <a:gd name="T18" fmla="*/ 1776 h 1776"/>
              </a:gdLst>
              <a:ahLst/>
              <a:cxnLst>
                <a:cxn ang="T10">
                  <a:pos x="T0" y="T1"/>
                </a:cxn>
                <a:cxn ang="T11">
                  <a:pos x="T2" y="T3"/>
                </a:cxn>
                <a:cxn ang="T12">
                  <a:pos x="T4" y="T5"/>
                </a:cxn>
                <a:cxn ang="T13">
                  <a:pos x="T6" y="T7"/>
                </a:cxn>
                <a:cxn ang="T14">
                  <a:pos x="T8" y="T9"/>
                </a:cxn>
              </a:cxnLst>
              <a:rect l="T15" t="T16" r="T17" b="T18"/>
              <a:pathLst>
                <a:path w="1223" h="1776">
                  <a:moveTo>
                    <a:pt x="1223" y="0"/>
                  </a:moveTo>
                  <a:lnTo>
                    <a:pt x="1223" y="829"/>
                  </a:lnTo>
                  <a:lnTo>
                    <a:pt x="0" y="829"/>
                  </a:lnTo>
                  <a:lnTo>
                    <a:pt x="0" y="1776"/>
                  </a:lnTo>
                  <a:lnTo>
                    <a:pt x="229" y="1776"/>
                  </a:lnTo>
                </a:path>
              </a:pathLst>
            </a:custGeom>
            <a:noFill/>
            <a:ln w="9525" cap="flat" cmpd="sng">
              <a:solidFill>
                <a:schemeClr val="tx1"/>
              </a:solidFill>
              <a:prstDash val="solid"/>
              <a:round/>
              <a:headEnd type="none" w="med" len="med"/>
              <a:tailEnd type="triangle" w="med" len="med"/>
            </a:ln>
          </p:spPr>
          <p:txBody>
            <a:bodyPr wrap="none" anchor="ctr"/>
            <a:lstStyle/>
            <a:p>
              <a:endParaRPr lang="en-US"/>
            </a:p>
          </p:txBody>
        </p:sp>
        <p:sp>
          <p:nvSpPr>
            <p:cNvPr id="28713" name="Freeform 35"/>
            <p:cNvSpPr>
              <a:spLocks/>
            </p:cNvSpPr>
            <p:nvPr/>
          </p:nvSpPr>
          <p:spPr bwMode="auto">
            <a:xfrm>
              <a:off x="821" y="1002"/>
              <a:ext cx="1365" cy="1744"/>
            </a:xfrm>
            <a:custGeom>
              <a:avLst/>
              <a:gdLst>
                <a:gd name="T0" fmla="*/ 1365 w 1365"/>
                <a:gd name="T1" fmla="*/ 0 h 1744"/>
                <a:gd name="T2" fmla="*/ 1365 w 1365"/>
                <a:gd name="T3" fmla="*/ 955 h 1744"/>
                <a:gd name="T4" fmla="*/ 0 w 1365"/>
                <a:gd name="T5" fmla="*/ 955 h 1744"/>
                <a:gd name="T6" fmla="*/ 0 w 1365"/>
                <a:gd name="T7" fmla="*/ 1744 h 1744"/>
                <a:gd name="T8" fmla="*/ 457 w 1365"/>
                <a:gd name="T9" fmla="*/ 1744 h 1744"/>
                <a:gd name="T10" fmla="*/ 0 60000 65536"/>
                <a:gd name="T11" fmla="*/ 0 60000 65536"/>
                <a:gd name="T12" fmla="*/ 0 60000 65536"/>
                <a:gd name="T13" fmla="*/ 0 60000 65536"/>
                <a:gd name="T14" fmla="*/ 0 60000 65536"/>
                <a:gd name="T15" fmla="*/ 0 w 1365"/>
                <a:gd name="T16" fmla="*/ 0 h 1744"/>
                <a:gd name="T17" fmla="*/ 1365 w 1365"/>
                <a:gd name="T18" fmla="*/ 1744 h 1744"/>
              </a:gdLst>
              <a:ahLst/>
              <a:cxnLst>
                <a:cxn ang="T10">
                  <a:pos x="T0" y="T1"/>
                </a:cxn>
                <a:cxn ang="T11">
                  <a:pos x="T2" y="T3"/>
                </a:cxn>
                <a:cxn ang="T12">
                  <a:pos x="T4" y="T5"/>
                </a:cxn>
                <a:cxn ang="T13">
                  <a:pos x="T6" y="T7"/>
                </a:cxn>
                <a:cxn ang="T14">
                  <a:pos x="T8" y="T9"/>
                </a:cxn>
              </a:cxnLst>
              <a:rect l="T15" t="T16" r="T17" b="T18"/>
              <a:pathLst>
                <a:path w="1365" h="1744">
                  <a:moveTo>
                    <a:pt x="1365" y="0"/>
                  </a:moveTo>
                  <a:lnTo>
                    <a:pt x="1365" y="955"/>
                  </a:lnTo>
                  <a:lnTo>
                    <a:pt x="0" y="955"/>
                  </a:lnTo>
                  <a:lnTo>
                    <a:pt x="0" y="1744"/>
                  </a:lnTo>
                  <a:lnTo>
                    <a:pt x="457" y="1744"/>
                  </a:lnTo>
                </a:path>
              </a:pathLst>
            </a:custGeom>
            <a:noFill/>
            <a:ln w="9525" cap="flat" cmpd="sng">
              <a:solidFill>
                <a:schemeClr val="tx1"/>
              </a:solidFill>
              <a:prstDash val="solid"/>
              <a:round/>
              <a:headEnd type="none" w="med" len="med"/>
              <a:tailEnd type="triangle" w="med" len="med"/>
            </a:ln>
          </p:spPr>
          <p:txBody>
            <a:bodyPr wrap="none" anchor="ctr"/>
            <a:lstStyle/>
            <a:p>
              <a:endParaRPr lang="en-US"/>
            </a:p>
          </p:txBody>
        </p:sp>
      </p:grpSp>
      <p:sp>
        <p:nvSpPr>
          <p:cNvPr id="28694" name="AutoShape 36"/>
          <p:cNvSpPr>
            <a:spLocks noChangeAspect="1" noChangeArrowheads="1"/>
          </p:cNvSpPr>
          <p:nvPr/>
        </p:nvSpPr>
        <p:spPr bwMode="auto">
          <a:xfrm flipH="1">
            <a:off x="5156200" y="4718050"/>
            <a:ext cx="1144588" cy="1174750"/>
          </a:xfrm>
          <a:prstGeom prst="flowChartOnlineStorage">
            <a:avLst/>
          </a:prstGeom>
          <a:solidFill>
            <a:srgbClr val="CFBDC8"/>
          </a:solidFill>
          <a:ln w="19050">
            <a:solidFill>
              <a:schemeClr val="tx1"/>
            </a:solidFill>
            <a:miter lim="800000"/>
            <a:headEnd/>
            <a:tailEnd/>
          </a:ln>
        </p:spPr>
        <p:txBody>
          <a:bodyPr wrap="none" anchor="ctr"/>
          <a:lstStyle/>
          <a:p>
            <a:pPr algn="ctr" eaLnBrk="0" hangingPunct="0">
              <a:lnSpc>
                <a:spcPct val="100000"/>
              </a:lnSpc>
              <a:spcBef>
                <a:spcPct val="0"/>
              </a:spcBef>
              <a:buClrTx/>
              <a:buSzTx/>
              <a:buFontTx/>
              <a:buNone/>
            </a:pPr>
            <a:r>
              <a:rPr lang="en-US"/>
              <a:t> OR</a:t>
            </a:r>
          </a:p>
        </p:txBody>
      </p:sp>
      <p:grpSp>
        <p:nvGrpSpPr>
          <p:cNvPr id="28695" name="Group 37"/>
          <p:cNvGrpSpPr>
            <a:grpSpLocks/>
          </p:cNvGrpSpPr>
          <p:nvPr/>
        </p:nvGrpSpPr>
        <p:grpSpPr bwMode="auto">
          <a:xfrm>
            <a:off x="4570413" y="4824413"/>
            <a:ext cx="717550" cy="898525"/>
            <a:chOff x="2135" y="1001"/>
            <a:chExt cx="673" cy="566"/>
          </a:xfrm>
        </p:grpSpPr>
        <p:sp>
          <p:nvSpPr>
            <p:cNvPr id="28710" name="Line 38"/>
            <p:cNvSpPr>
              <a:spLocks noChangeShapeType="1"/>
            </p:cNvSpPr>
            <p:nvPr/>
          </p:nvSpPr>
          <p:spPr bwMode="auto">
            <a:xfrm>
              <a:off x="2135" y="1001"/>
              <a:ext cx="673" cy="0"/>
            </a:xfrm>
            <a:prstGeom prst="line">
              <a:avLst/>
            </a:prstGeom>
            <a:noFill/>
            <a:ln w="19050">
              <a:solidFill>
                <a:schemeClr val="tx1"/>
              </a:solidFill>
              <a:round/>
              <a:headEnd/>
              <a:tailEnd type="triangle" w="med" len="med"/>
            </a:ln>
          </p:spPr>
          <p:txBody>
            <a:bodyPr wrap="none" anchor="ctr"/>
            <a:lstStyle/>
            <a:p>
              <a:endParaRPr lang="en-US"/>
            </a:p>
          </p:txBody>
        </p:sp>
        <p:sp>
          <p:nvSpPr>
            <p:cNvPr id="28711" name="Line 39"/>
            <p:cNvSpPr>
              <a:spLocks noChangeShapeType="1"/>
            </p:cNvSpPr>
            <p:nvPr/>
          </p:nvSpPr>
          <p:spPr bwMode="auto">
            <a:xfrm>
              <a:off x="2135" y="1567"/>
              <a:ext cx="673" cy="0"/>
            </a:xfrm>
            <a:prstGeom prst="line">
              <a:avLst/>
            </a:prstGeom>
            <a:noFill/>
            <a:ln w="19050">
              <a:solidFill>
                <a:schemeClr val="tx1"/>
              </a:solidFill>
              <a:round/>
              <a:headEnd/>
              <a:tailEnd type="triangle" w="med" len="med"/>
            </a:ln>
          </p:spPr>
          <p:txBody>
            <a:bodyPr wrap="none" anchor="ctr"/>
            <a:lstStyle/>
            <a:p>
              <a:endParaRPr lang="en-US"/>
            </a:p>
          </p:txBody>
        </p:sp>
      </p:grpSp>
      <p:sp>
        <p:nvSpPr>
          <p:cNvPr id="28696" name="Oval 40"/>
          <p:cNvSpPr>
            <a:spLocks noChangeArrowheads="1"/>
          </p:cNvSpPr>
          <p:nvPr/>
        </p:nvSpPr>
        <p:spPr bwMode="auto">
          <a:xfrm>
            <a:off x="4775200" y="5037138"/>
            <a:ext cx="63500" cy="58737"/>
          </a:xfrm>
          <a:prstGeom prst="ellipse">
            <a:avLst/>
          </a:prstGeom>
          <a:solidFill>
            <a:schemeClr val="tx1"/>
          </a:solidFill>
          <a:ln w="19050">
            <a:noFill/>
            <a:round/>
            <a:headEnd/>
            <a:tailEnd/>
          </a:ln>
        </p:spPr>
        <p:txBody>
          <a:bodyPr wrap="none" anchor="ctr"/>
          <a:lstStyle/>
          <a:p>
            <a:endParaRPr lang="en-US"/>
          </a:p>
        </p:txBody>
      </p:sp>
      <p:sp>
        <p:nvSpPr>
          <p:cNvPr id="28697" name="Oval 41"/>
          <p:cNvSpPr>
            <a:spLocks noChangeArrowheads="1"/>
          </p:cNvSpPr>
          <p:nvPr/>
        </p:nvSpPr>
        <p:spPr bwMode="auto">
          <a:xfrm>
            <a:off x="4775200" y="5213350"/>
            <a:ext cx="63500" cy="60325"/>
          </a:xfrm>
          <a:prstGeom prst="ellipse">
            <a:avLst/>
          </a:prstGeom>
          <a:solidFill>
            <a:schemeClr val="tx1"/>
          </a:solidFill>
          <a:ln w="19050">
            <a:noFill/>
            <a:round/>
            <a:headEnd/>
            <a:tailEnd/>
          </a:ln>
        </p:spPr>
        <p:txBody>
          <a:bodyPr wrap="none" anchor="ctr"/>
          <a:lstStyle/>
          <a:p>
            <a:endParaRPr lang="en-US"/>
          </a:p>
        </p:txBody>
      </p:sp>
      <p:sp>
        <p:nvSpPr>
          <p:cNvPr id="28698" name="Oval 42"/>
          <p:cNvSpPr>
            <a:spLocks noChangeArrowheads="1"/>
          </p:cNvSpPr>
          <p:nvPr/>
        </p:nvSpPr>
        <p:spPr bwMode="auto">
          <a:xfrm>
            <a:off x="4775200" y="5391150"/>
            <a:ext cx="63500" cy="58738"/>
          </a:xfrm>
          <a:prstGeom prst="ellipse">
            <a:avLst/>
          </a:prstGeom>
          <a:solidFill>
            <a:schemeClr val="tx1"/>
          </a:solidFill>
          <a:ln w="19050">
            <a:noFill/>
            <a:round/>
            <a:headEnd/>
            <a:tailEnd/>
          </a:ln>
        </p:spPr>
        <p:txBody>
          <a:bodyPr wrap="none" anchor="ctr"/>
          <a:lstStyle/>
          <a:p>
            <a:endParaRPr lang="en-US"/>
          </a:p>
        </p:txBody>
      </p:sp>
      <p:sp>
        <p:nvSpPr>
          <p:cNvPr id="28699" name="Oval 43"/>
          <p:cNvSpPr>
            <a:spLocks noChangeArrowheads="1"/>
          </p:cNvSpPr>
          <p:nvPr/>
        </p:nvSpPr>
        <p:spPr bwMode="auto">
          <a:xfrm>
            <a:off x="4279900" y="3576638"/>
            <a:ext cx="63500" cy="58737"/>
          </a:xfrm>
          <a:prstGeom prst="ellipse">
            <a:avLst/>
          </a:prstGeom>
          <a:solidFill>
            <a:schemeClr val="tx1"/>
          </a:solidFill>
          <a:ln w="19050">
            <a:noFill/>
            <a:round/>
            <a:headEnd/>
            <a:tailEnd/>
          </a:ln>
        </p:spPr>
        <p:txBody>
          <a:bodyPr wrap="none" anchor="ctr"/>
          <a:lstStyle/>
          <a:p>
            <a:endParaRPr lang="en-US"/>
          </a:p>
        </p:txBody>
      </p:sp>
      <p:sp>
        <p:nvSpPr>
          <p:cNvPr id="28700" name="Oval 44"/>
          <p:cNvSpPr>
            <a:spLocks noChangeArrowheads="1"/>
          </p:cNvSpPr>
          <p:nvPr/>
        </p:nvSpPr>
        <p:spPr bwMode="auto">
          <a:xfrm>
            <a:off x="4279900" y="3752850"/>
            <a:ext cx="63500" cy="60325"/>
          </a:xfrm>
          <a:prstGeom prst="ellipse">
            <a:avLst/>
          </a:prstGeom>
          <a:solidFill>
            <a:schemeClr val="tx1"/>
          </a:solidFill>
          <a:ln w="19050">
            <a:noFill/>
            <a:round/>
            <a:headEnd/>
            <a:tailEnd/>
          </a:ln>
        </p:spPr>
        <p:txBody>
          <a:bodyPr wrap="none" anchor="ctr"/>
          <a:lstStyle/>
          <a:p>
            <a:endParaRPr lang="en-US"/>
          </a:p>
        </p:txBody>
      </p:sp>
      <p:sp>
        <p:nvSpPr>
          <p:cNvPr id="28701" name="Oval 45"/>
          <p:cNvSpPr>
            <a:spLocks noChangeArrowheads="1"/>
          </p:cNvSpPr>
          <p:nvPr/>
        </p:nvSpPr>
        <p:spPr bwMode="auto">
          <a:xfrm>
            <a:off x="4279900" y="3930650"/>
            <a:ext cx="63500" cy="58738"/>
          </a:xfrm>
          <a:prstGeom prst="ellipse">
            <a:avLst/>
          </a:prstGeom>
          <a:solidFill>
            <a:schemeClr val="tx1"/>
          </a:solidFill>
          <a:ln w="19050">
            <a:noFill/>
            <a:round/>
            <a:headEnd/>
            <a:tailEnd/>
          </a:ln>
        </p:spPr>
        <p:txBody>
          <a:bodyPr wrap="none" anchor="ctr"/>
          <a:lstStyle/>
          <a:p>
            <a:endParaRPr lang="en-US"/>
          </a:p>
        </p:txBody>
      </p:sp>
      <p:sp>
        <p:nvSpPr>
          <p:cNvPr id="28702" name="Line 46"/>
          <p:cNvSpPr>
            <a:spLocks noChangeShapeType="1"/>
          </p:cNvSpPr>
          <p:nvPr/>
        </p:nvSpPr>
        <p:spPr bwMode="auto">
          <a:xfrm>
            <a:off x="6316663" y="5273675"/>
            <a:ext cx="1477962" cy="0"/>
          </a:xfrm>
          <a:prstGeom prst="line">
            <a:avLst/>
          </a:prstGeom>
          <a:noFill/>
          <a:ln w="19050">
            <a:solidFill>
              <a:schemeClr val="tx1"/>
            </a:solidFill>
            <a:round/>
            <a:headEnd/>
            <a:tailEnd type="triangle" w="med" len="med"/>
          </a:ln>
        </p:spPr>
        <p:txBody>
          <a:bodyPr wrap="none" anchor="ctr"/>
          <a:lstStyle/>
          <a:p>
            <a:endParaRPr lang="en-US"/>
          </a:p>
        </p:txBody>
      </p:sp>
      <p:sp>
        <p:nvSpPr>
          <p:cNvPr id="28703" name="Line 47"/>
          <p:cNvSpPr>
            <a:spLocks noChangeShapeType="1"/>
          </p:cNvSpPr>
          <p:nvPr/>
        </p:nvSpPr>
        <p:spPr bwMode="auto">
          <a:xfrm>
            <a:off x="8561388" y="5162550"/>
            <a:ext cx="300037" cy="0"/>
          </a:xfrm>
          <a:prstGeom prst="line">
            <a:avLst/>
          </a:prstGeom>
          <a:noFill/>
          <a:ln w="19050">
            <a:solidFill>
              <a:schemeClr val="tx1"/>
            </a:solidFill>
            <a:round/>
            <a:headEnd/>
            <a:tailEnd type="triangle" w="med" len="med"/>
          </a:ln>
        </p:spPr>
        <p:txBody>
          <a:bodyPr wrap="none" anchor="ctr"/>
          <a:lstStyle/>
          <a:p>
            <a:endParaRPr lang="en-US"/>
          </a:p>
        </p:txBody>
      </p:sp>
      <p:sp>
        <p:nvSpPr>
          <p:cNvPr id="28704" name="Rectangle 48"/>
          <p:cNvSpPr>
            <a:spLocks noChangeAspect="1" noChangeArrowheads="1"/>
          </p:cNvSpPr>
          <p:nvPr/>
        </p:nvSpPr>
        <p:spPr bwMode="auto">
          <a:xfrm>
            <a:off x="811213" y="1773238"/>
            <a:ext cx="1936750" cy="1044575"/>
          </a:xfrm>
          <a:prstGeom prst="rect">
            <a:avLst/>
          </a:prstGeom>
          <a:noFill/>
          <a:ln w="28575">
            <a:noFill/>
            <a:miter lim="800000"/>
            <a:headEnd/>
            <a:tailEnd/>
          </a:ln>
        </p:spPr>
        <p:txBody>
          <a:bodyPr wrap="none" anchor="ctr"/>
          <a:lstStyle/>
          <a:p>
            <a:pPr algn="ctr" eaLnBrk="0" hangingPunct="0">
              <a:lnSpc>
                <a:spcPct val="100000"/>
              </a:lnSpc>
              <a:spcBef>
                <a:spcPct val="0"/>
              </a:spcBef>
              <a:buClrTx/>
              <a:buSzTx/>
              <a:buFontTx/>
              <a:buNone/>
            </a:pPr>
            <a:r>
              <a:rPr lang="en-US" i="1">
                <a:latin typeface="Symbol" pitchFamily="-96" charset="2"/>
              </a:rPr>
              <a:t>p</a:t>
            </a:r>
            <a:r>
              <a:rPr lang="en-US" i="1"/>
              <a:t>’s from the rules</a:t>
            </a:r>
          </a:p>
          <a:p>
            <a:pPr algn="ctr" eaLnBrk="0" hangingPunct="0">
              <a:lnSpc>
                <a:spcPct val="100000"/>
              </a:lnSpc>
              <a:spcBef>
                <a:spcPct val="0"/>
              </a:spcBef>
              <a:buClrTx/>
              <a:buSzTx/>
              <a:buFontTx/>
              <a:buNone/>
            </a:pPr>
            <a:r>
              <a:rPr lang="en-US" i="1"/>
              <a:t>that update </a:t>
            </a:r>
            <a:r>
              <a:rPr lang="en-US" i="1">
                <a:solidFill>
                  <a:srgbClr val="56127A"/>
                </a:solidFill>
              </a:rPr>
              <a:t>R</a:t>
            </a:r>
          </a:p>
        </p:txBody>
      </p:sp>
      <p:sp>
        <p:nvSpPr>
          <p:cNvPr id="28705" name="Rectangle 49"/>
          <p:cNvSpPr>
            <a:spLocks noChangeAspect="1" noChangeArrowheads="1"/>
          </p:cNvSpPr>
          <p:nvPr/>
        </p:nvSpPr>
        <p:spPr bwMode="auto">
          <a:xfrm>
            <a:off x="811213" y="4906963"/>
            <a:ext cx="1936750" cy="744537"/>
          </a:xfrm>
          <a:prstGeom prst="rect">
            <a:avLst/>
          </a:prstGeom>
          <a:noFill/>
          <a:ln w="28575">
            <a:noFill/>
            <a:miter lim="800000"/>
            <a:headEnd/>
            <a:tailEnd/>
          </a:ln>
        </p:spPr>
        <p:txBody>
          <a:bodyPr wrap="none" anchor="ctr"/>
          <a:lstStyle/>
          <a:p>
            <a:pPr algn="ctr" eaLnBrk="0" hangingPunct="0">
              <a:lnSpc>
                <a:spcPct val="100000"/>
              </a:lnSpc>
              <a:spcBef>
                <a:spcPct val="0"/>
              </a:spcBef>
              <a:buClrTx/>
              <a:buSzTx/>
              <a:buFontTx/>
              <a:buNone/>
            </a:pPr>
            <a:r>
              <a:rPr lang="en-US" i="1">
                <a:latin typeface="Symbol" pitchFamily="-96" charset="2"/>
              </a:rPr>
              <a:t>d</a:t>
            </a:r>
            <a:r>
              <a:rPr lang="en-US" i="1"/>
              <a:t>’s from the rules</a:t>
            </a:r>
          </a:p>
          <a:p>
            <a:pPr algn="ctr" eaLnBrk="0" hangingPunct="0">
              <a:lnSpc>
                <a:spcPct val="100000"/>
              </a:lnSpc>
              <a:spcBef>
                <a:spcPct val="0"/>
              </a:spcBef>
              <a:buClrTx/>
              <a:buSzTx/>
              <a:buFontTx/>
              <a:buNone/>
            </a:pPr>
            <a:r>
              <a:rPr lang="en-US" i="1"/>
              <a:t>that update </a:t>
            </a:r>
            <a:r>
              <a:rPr lang="en-US" i="1">
                <a:solidFill>
                  <a:srgbClr val="56127A"/>
                </a:solidFill>
              </a:rPr>
              <a:t>R</a:t>
            </a:r>
          </a:p>
        </p:txBody>
      </p:sp>
      <p:sp>
        <p:nvSpPr>
          <p:cNvPr id="1592370" name="Text Box 50"/>
          <p:cNvSpPr txBox="1">
            <a:spLocks noChangeArrowheads="1"/>
          </p:cNvSpPr>
          <p:nvPr/>
        </p:nvSpPr>
        <p:spPr bwMode="auto">
          <a:xfrm>
            <a:off x="1773238" y="6138863"/>
            <a:ext cx="5494337" cy="396875"/>
          </a:xfrm>
          <a:prstGeom prst="rect">
            <a:avLst/>
          </a:prstGeom>
          <a:noFill/>
          <a:ln w="9525">
            <a:noFill/>
            <a:miter lim="800000"/>
            <a:headEnd/>
            <a:tailEnd/>
          </a:ln>
        </p:spPr>
        <p:txBody>
          <a:bodyPr>
            <a:spAutoFit/>
          </a:bodyPr>
          <a:lstStyle/>
          <a:p>
            <a:pPr>
              <a:lnSpc>
                <a:spcPct val="100000"/>
              </a:lnSpc>
              <a:spcBef>
                <a:spcPct val="0"/>
              </a:spcBef>
              <a:buClrTx/>
              <a:buSzTx/>
              <a:buFontTx/>
              <a:buNone/>
            </a:pPr>
            <a:r>
              <a:rPr lang="en-US">
                <a:solidFill>
                  <a:srgbClr val="FF0000"/>
                </a:solidFill>
              </a:rPr>
              <a:t>What if more than one rule is enabled?</a:t>
            </a:r>
          </a:p>
        </p:txBody>
      </p:sp>
      <p:sp>
        <p:nvSpPr>
          <p:cNvPr id="6" name="Footer Placeholder 5">
            <a:extLst>
              <a:ext uri="{FF2B5EF4-FFF2-40B4-BE49-F238E27FC236}">
                <a16:creationId xmlns:a16="http://schemas.microsoft.com/office/drawing/2014/main" id="{0F33A526-4950-4A3C-75AB-1ED1DAF8D1EF}"/>
              </a:ext>
            </a:extLst>
          </p:cNvPr>
          <p:cNvSpPr>
            <a:spLocks noGrp="1"/>
          </p:cNvSpPr>
          <p:nvPr>
            <p:ph type="ftr" sz="quarter" idx="12"/>
          </p:nvPr>
        </p:nvSpPr>
        <p:spPr/>
        <p:txBody>
          <a:bodyPr/>
          <a:lstStyle/>
          <a:p>
            <a:pPr>
              <a:defRPr/>
            </a:pPr>
            <a:r>
              <a:rPr lang="en-US"/>
              <a:t>6.1920</a:t>
            </a:r>
            <a:endParaRPr lang="en-US" dirty="0"/>
          </a:p>
        </p:txBody>
      </p:sp>
      <p:sp>
        <p:nvSpPr>
          <p:cNvPr id="2" name="Date Placeholder 1">
            <a:extLst>
              <a:ext uri="{FF2B5EF4-FFF2-40B4-BE49-F238E27FC236}">
                <a16:creationId xmlns:a16="http://schemas.microsoft.com/office/drawing/2014/main" id="{F14191CB-DF37-B573-43C6-102AA6BAA1BC}"/>
              </a:ext>
            </a:extLst>
          </p:cNvPr>
          <p:cNvSpPr>
            <a:spLocks noGrp="1"/>
          </p:cNvSpPr>
          <p:nvPr>
            <p:ph type="dt" sz="half" idx="10"/>
          </p:nvPr>
        </p:nvSpPr>
        <p:spPr/>
        <p:txBody>
          <a:bodyPr/>
          <a:lstStyle/>
          <a:p>
            <a:pPr>
              <a:defRPr/>
            </a:pPr>
            <a:r>
              <a:rPr lang="en-US"/>
              <a:t>February 13, 2024</a:t>
            </a:r>
            <a:endParaRPr lang="en-US" dirty="0"/>
          </a:p>
        </p:txBody>
      </p:sp>
      <p:sp>
        <p:nvSpPr>
          <p:cNvPr id="5" name="Slide Number Placeholder 4">
            <a:extLst>
              <a:ext uri="{FF2B5EF4-FFF2-40B4-BE49-F238E27FC236}">
                <a16:creationId xmlns:a16="http://schemas.microsoft.com/office/drawing/2014/main" id="{466CC5B3-0EE8-4814-0BE2-8FB0DD54A6D4}"/>
              </a:ext>
            </a:extLst>
          </p:cNvPr>
          <p:cNvSpPr>
            <a:spLocks noGrp="1"/>
          </p:cNvSpPr>
          <p:nvPr>
            <p:ph type="sldNum" sz="quarter" idx="11"/>
          </p:nvPr>
        </p:nvSpPr>
        <p:spPr/>
        <p:txBody>
          <a:bodyPr/>
          <a:lstStyle/>
          <a:p>
            <a:pPr>
              <a:defRPr/>
            </a:pPr>
            <a:r>
              <a:rPr lang="en-US"/>
              <a:t>L03-</a:t>
            </a:r>
            <a:fld id="{4F9502F6-954B-46E9-AC05-33DEDF4CA0BF}" type="slidenum">
              <a:rPr lang="en-US" smtClean="0"/>
              <a:pPr>
                <a:defRPr/>
              </a:pPr>
              <a:t>41</a:t>
            </a:fld>
            <a:endParaRPr lang="en-US" dirty="0"/>
          </a:p>
        </p:txBody>
      </p:sp>
    </p:spTree>
    <p:extLst>
      <p:ext uri="{BB962C8B-B14F-4D97-AF65-F5344CB8AC3E}">
        <p14:creationId xmlns:p14="http://schemas.microsoft.com/office/powerpoint/2010/main" val="4083907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923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2370"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598488" y="200025"/>
            <a:ext cx="7834312" cy="1285875"/>
          </a:xfrm>
        </p:spPr>
        <p:txBody>
          <a:bodyPr/>
          <a:lstStyle/>
          <a:p>
            <a:pPr eaLnBrk="1" hangingPunct="1"/>
            <a:r>
              <a:rPr lang="en-US"/>
              <a:t>Combining State Updates</a:t>
            </a:r>
          </a:p>
        </p:txBody>
      </p:sp>
      <p:sp>
        <p:nvSpPr>
          <p:cNvPr id="29699" name="Oval 3"/>
          <p:cNvSpPr>
            <a:spLocks noChangeArrowheads="1"/>
          </p:cNvSpPr>
          <p:nvPr/>
        </p:nvSpPr>
        <p:spPr bwMode="auto">
          <a:xfrm>
            <a:off x="3835400" y="5535613"/>
            <a:ext cx="738188" cy="487362"/>
          </a:xfrm>
          <a:prstGeom prst="ellipse">
            <a:avLst/>
          </a:prstGeom>
          <a:solidFill>
            <a:srgbClr val="CFBDC8"/>
          </a:solidFill>
          <a:ln w="19050">
            <a:solidFill>
              <a:schemeClr val="tx1"/>
            </a:solidFill>
            <a:round/>
            <a:headEnd/>
            <a:tailEnd/>
          </a:ln>
        </p:spPr>
        <p:txBody>
          <a:bodyPr wrap="none" anchor="ctr"/>
          <a:lstStyle/>
          <a:p>
            <a:endParaRPr lang="en-US"/>
          </a:p>
        </p:txBody>
      </p:sp>
      <p:sp>
        <p:nvSpPr>
          <p:cNvPr id="29700" name="Rectangle 4"/>
          <p:cNvSpPr>
            <a:spLocks noChangeArrowheads="1"/>
          </p:cNvSpPr>
          <p:nvPr/>
        </p:nvSpPr>
        <p:spPr bwMode="auto">
          <a:xfrm>
            <a:off x="3771900" y="5522913"/>
            <a:ext cx="425450" cy="538162"/>
          </a:xfrm>
          <a:prstGeom prst="rect">
            <a:avLst/>
          </a:prstGeom>
          <a:solidFill>
            <a:schemeClr val="bg1"/>
          </a:solidFill>
          <a:ln w="9525">
            <a:noFill/>
            <a:miter lim="800000"/>
            <a:headEnd/>
            <a:tailEnd/>
          </a:ln>
        </p:spPr>
        <p:txBody>
          <a:bodyPr wrap="none" anchor="ctr"/>
          <a:lstStyle/>
          <a:p>
            <a:endParaRPr lang="en-US"/>
          </a:p>
        </p:txBody>
      </p:sp>
      <p:sp>
        <p:nvSpPr>
          <p:cNvPr id="29701" name="Line 5"/>
          <p:cNvSpPr>
            <a:spLocks noChangeShapeType="1"/>
          </p:cNvSpPr>
          <p:nvPr/>
        </p:nvSpPr>
        <p:spPr bwMode="auto">
          <a:xfrm>
            <a:off x="4189413" y="5546725"/>
            <a:ext cx="0" cy="463550"/>
          </a:xfrm>
          <a:prstGeom prst="line">
            <a:avLst/>
          </a:prstGeom>
          <a:noFill/>
          <a:ln w="19050">
            <a:solidFill>
              <a:schemeClr val="tx1"/>
            </a:solidFill>
            <a:round/>
            <a:headEnd/>
            <a:tailEnd/>
          </a:ln>
        </p:spPr>
        <p:txBody>
          <a:bodyPr wrap="none" anchor="ctr"/>
          <a:lstStyle/>
          <a:p>
            <a:endParaRPr lang="en-US"/>
          </a:p>
        </p:txBody>
      </p:sp>
      <p:sp>
        <p:nvSpPr>
          <p:cNvPr id="29702" name="Rectangle 6"/>
          <p:cNvSpPr>
            <a:spLocks noChangeAspect="1" noChangeArrowheads="1"/>
          </p:cNvSpPr>
          <p:nvPr/>
        </p:nvSpPr>
        <p:spPr bwMode="auto">
          <a:xfrm>
            <a:off x="6259513" y="5368925"/>
            <a:ext cx="1598612" cy="533400"/>
          </a:xfrm>
          <a:prstGeom prst="rect">
            <a:avLst/>
          </a:prstGeom>
          <a:noFill/>
          <a:ln w="28575">
            <a:noFill/>
            <a:miter lim="800000"/>
            <a:headEnd/>
            <a:tailEnd/>
          </a:ln>
        </p:spPr>
        <p:txBody>
          <a:bodyPr wrap="none" anchor="ctr"/>
          <a:lstStyle/>
          <a:p>
            <a:pPr algn="ctr" eaLnBrk="0" hangingPunct="0">
              <a:lnSpc>
                <a:spcPct val="80000"/>
              </a:lnSpc>
              <a:spcBef>
                <a:spcPct val="0"/>
              </a:spcBef>
              <a:buClrTx/>
              <a:buSzTx/>
              <a:buFontTx/>
              <a:buNone/>
            </a:pPr>
            <a:r>
              <a:rPr lang="en-US" i="1"/>
              <a:t>next state</a:t>
            </a:r>
          </a:p>
          <a:p>
            <a:pPr algn="ctr" eaLnBrk="0" hangingPunct="0">
              <a:lnSpc>
                <a:spcPct val="80000"/>
              </a:lnSpc>
              <a:spcBef>
                <a:spcPct val="0"/>
              </a:spcBef>
              <a:buClrTx/>
              <a:buSzTx/>
              <a:buFontTx/>
              <a:buNone/>
            </a:pPr>
            <a:r>
              <a:rPr lang="en-US" i="1"/>
              <a:t>value</a:t>
            </a:r>
          </a:p>
        </p:txBody>
      </p:sp>
      <p:grpSp>
        <p:nvGrpSpPr>
          <p:cNvPr id="29704" name="Group 8"/>
          <p:cNvGrpSpPr>
            <a:grpSpLocks/>
          </p:cNvGrpSpPr>
          <p:nvPr/>
        </p:nvGrpSpPr>
        <p:grpSpPr bwMode="auto">
          <a:xfrm>
            <a:off x="7788275" y="4872038"/>
            <a:ext cx="762000" cy="701675"/>
            <a:chOff x="4560" y="1968"/>
            <a:chExt cx="480" cy="576"/>
          </a:xfrm>
        </p:grpSpPr>
        <p:sp>
          <p:nvSpPr>
            <p:cNvPr id="29758" name="Rectangle 9"/>
            <p:cNvSpPr>
              <a:spLocks noChangeArrowheads="1"/>
            </p:cNvSpPr>
            <p:nvPr/>
          </p:nvSpPr>
          <p:spPr bwMode="auto">
            <a:xfrm>
              <a:off x="4560" y="1968"/>
              <a:ext cx="480" cy="576"/>
            </a:xfrm>
            <a:prstGeom prst="rect">
              <a:avLst/>
            </a:prstGeom>
            <a:solidFill>
              <a:srgbClr val="FF5050"/>
            </a:solidFill>
            <a:ln w="19050">
              <a:solidFill>
                <a:schemeClr val="tx1"/>
              </a:solidFill>
              <a:miter lim="800000"/>
              <a:headEnd type="none" w="sm" len="sm"/>
              <a:tailEnd type="none" w="sm" len="sm"/>
            </a:ln>
          </p:spPr>
          <p:txBody>
            <a:bodyPr wrap="none" anchor="ctr"/>
            <a:lstStyle/>
            <a:p>
              <a:pPr algn="ctr" eaLnBrk="0" hangingPunct="0">
                <a:lnSpc>
                  <a:spcPct val="100000"/>
                </a:lnSpc>
                <a:spcBef>
                  <a:spcPct val="0"/>
                </a:spcBef>
                <a:buClrTx/>
                <a:buSzTx/>
                <a:buFontTx/>
                <a:buNone/>
              </a:pPr>
              <a:r>
                <a:rPr lang="en-US" sz="2400">
                  <a:solidFill>
                    <a:srgbClr val="56127A"/>
                  </a:solidFill>
                </a:rPr>
                <a:t>R</a:t>
              </a:r>
            </a:p>
          </p:txBody>
        </p:sp>
        <p:sp>
          <p:nvSpPr>
            <p:cNvPr id="29759" name="Freeform 10"/>
            <p:cNvSpPr>
              <a:spLocks/>
            </p:cNvSpPr>
            <p:nvPr/>
          </p:nvSpPr>
          <p:spPr bwMode="auto">
            <a:xfrm>
              <a:off x="4701" y="2435"/>
              <a:ext cx="190" cy="98"/>
            </a:xfrm>
            <a:custGeom>
              <a:avLst/>
              <a:gdLst>
                <a:gd name="T0" fmla="*/ 0 w 192"/>
                <a:gd name="T1" fmla="*/ 102 h 96"/>
                <a:gd name="T2" fmla="*/ 93 w 192"/>
                <a:gd name="T3" fmla="*/ 0 h 96"/>
                <a:gd name="T4" fmla="*/ 186 w 192"/>
                <a:gd name="T5" fmla="*/ 102 h 96"/>
                <a:gd name="T6" fmla="*/ 0 60000 65536"/>
                <a:gd name="T7" fmla="*/ 0 60000 65536"/>
                <a:gd name="T8" fmla="*/ 0 60000 65536"/>
                <a:gd name="T9" fmla="*/ 0 w 192"/>
                <a:gd name="T10" fmla="*/ 0 h 96"/>
                <a:gd name="T11" fmla="*/ 192 w 192"/>
                <a:gd name="T12" fmla="*/ 96 h 96"/>
              </a:gdLst>
              <a:ahLst/>
              <a:cxnLst>
                <a:cxn ang="T6">
                  <a:pos x="T0" y="T1"/>
                </a:cxn>
                <a:cxn ang="T7">
                  <a:pos x="T2" y="T3"/>
                </a:cxn>
                <a:cxn ang="T8">
                  <a:pos x="T4" y="T5"/>
                </a:cxn>
              </a:cxnLst>
              <a:rect l="T9" t="T10" r="T11" b="T12"/>
              <a:pathLst>
                <a:path w="192" h="96">
                  <a:moveTo>
                    <a:pt x="0" y="96"/>
                  </a:moveTo>
                  <a:lnTo>
                    <a:pt x="96" y="0"/>
                  </a:lnTo>
                  <a:lnTo>
                    <a:pt x="192" y="96"/>
                  </a:lnTo>
                </a:path>
              </a:pathLst>
            </a:custGeom>
            <a:solidFill>
              <a:srgbClr val="FF5050"/>
            </a:solidFill>
            <a:ln w="19050" cap="flat" cmpd="sng">
              <a:solidFill>
                <a:schemeClr val="tx1"/>
              </a:solidFill>
              <a:prstDash val="solid"/>
              <a:round/>
              <a:headEnd type="none" w="sm" len="sm"/>
              <a:tailEnd type="none" w="sm" len="sm"/>
            </a:ln>
          </p:spPr>
          <p:txBody>
            <a:bodyPr wrap="none" anchor="ctr"/>
            <a:lstStyle/>
            <a:p>
              <a:endParaRPr lang="en-US"/>
            </a:p>
          </p:txBody>
        </p:sp>
      </p:grpSp>
      <p:sp>
        <p:nvSpPr>
          <p:cNvPr id="29705" name="Freeform 11"/>
          <p:cNvSpPr>
            <a:spLocks/>
          </p:cNvSpPr>
          <p:nvPr/>
        </p:nvSpPr>
        <p:spPr bwMode="auto">
          <a:xfrm>
            <a:off x="6323013" y="2382838"/>
            <a:ext cx="1476375" cy="2633662"/>
          </a:xfrm>
          <a:custGeom>
            <a:avLst/>
            <a:gdLst>
              <a:gd name="T0" fmla="*/ 0 w 1104"/>
              <a:gd name="T1" fmla="*/ 0 h 768"/>
              <a:gd name="T2" fmla="*/ 2147483647 w 1104"/>
              <a:gd name="T3" fmla="*/ 0 h 768"/>
              <a:gd name="T4" fmla="*/ 2147483647 w 1104"/>
              <a:gd name="T5" fmla="*/ 2147483647 h 768"/>
              <a:gd name="T6" fmla="*/ 2147483647 w 1104"/>
              <a:gd name="T7" fmla="*/ 2147483647 h 768"/>
              <a:gd name="T8" fmla="*/ 0 60000 65536"/>
              <a:gd name="T9" fmla="*/ 0 60000 65536"/>
              <a:gd name="T10" fmla="*/ 0 60000 65536"/>
              <a:gd name="T11" fmla="*/ 0 60000 65536"/>
              <a:gd name="T12" fmla="*/ 0 w 1104"/>
              <a:gd name="T13" fmla="*/ 0 h 768"/>
              <a:gd name="T14" fmla="*/ 1104 w 1104"/>
              <a:gd name="T15" fmla="*/ 768 h 768"/>
            </a:gdLst>
            <a:ahLst/>
            <a:cxnLst>
              <a:cxn ang="T8">
                <a:pos x="T0" y="T1"/>
              </a:cxn>
              <a:cxn ang="T9">
                <a:pos x="T2" y="T3"/>
              </a:cxn>
              <a:cxn ang="T10">
                <a:pos x="T4" y="T5"/>
              </a:cxn>
              <a:cxn ang="T11">
                <a:pos x="T6" y="T7"/>
              </a:cxn>
            </a:cxnLst>
            <a:rect l="T12" t="T13" r="T14" b="T15"/>
            <a:pathLst>
              <a:path w="1104" h="768">
                <a:moveTo>
                  <a:pt x="0" y="0"/>
                </a:moveTo>
                <a:lnTo>
                  <a:pt x="480" y="0"/>
                </a:lnTo>
                <a:lnTo>
                  <a:pt x="480" y="768"/>
                </a:lnTo>
                <a:lnTo>
                  <a:pt x="1104" y="768"/>
                </a:lnTo>
              </a:path>
            </a:pathLst>
          </a:custGeom>
          <a:noFill/>
          <a:ln w="9525" cap="flat" cmpd="sng">
            <a:solidFill>
              <a:schemeClr val="tx1"/>
            </a:solidFill>
            <a:prstDash val="solid"/>
            <a:round/>
            <a:headEnd type="none" w="med" len="med"/>
            <a:tailEnd type="triangle" w="med" len="med"/>
          </a:ln>
        </p:spPr>
        <p:txBody>
          <a:bodyPr wrap="none" anchor="ctr"/>
          <a:lstStyle/>
          <a:p>
            <a:endParaRPr lang="en-US"/>
          </a:p>
        </p:txBody>
      </p:sp>
      <p:sp>
        <p:nvSpPr>
          <p:cNvPr id="29706" name="Rectangle 12"/>
          <p:cNvSpPr>
            <a:spLocks noChangeArrowheads="1"/>
          </p:cNvSpPr>
          <p:nvPr/>
        </p:nvSpPr>
        <p:spPr bwMode="auto">
          <a:xfrm>
            <a:off x="3062288" y="1724025"/>
            <a:ext cx="1508125" cy="1420813"/>
          </a:xfrm>
          <a:prstGeom prst="rect">
            <a:avLst/>
          </a:prstGeom>
          <a:solidFill>
            <a:schemeClr val="accent1"/>
          </a:solidFill>
          <a:ln w="9525">
            <a:solidFill>
              <a:srgbClr val="FF0000"/>
            </a:solidFill>
            <a:miter lim="800000"/>
            <a:headEnd/>
            <a:tailEnd/>
          </a:ln>
        </p:spPr>
        <p:txBody>
          <a:bodyPr wrap="none" anchor="ctr"/>
          <a:lstStyle/>
          <a:p>
            <a:pPr algn="ctr" eaLnBrk="0" hangingPunct="0">
              <a:lnSpc>
                <a:spcPct val="100000"/>
              </a:lnSpc>
              <a:spcBef>
                <a:spcPct val="0"/>
              </a:spcBef>
              <a:buClrTx/>
              <a:buSzTx/>
              <a:buFontTx/>
              <a:buNone/>
            </a:pPr>
            <a:r>
              <a:rPr lang="en-US" i="1"/>
              <a:t>Scheduler:</a:t>
            </a:r>
          </a:p>
          <a:p>
            <a:pPr algn="ctr" eaLnBrk="0" hangingPunct="0">
              <a:lnSpc>
                <a:spcPct val="100000"/>
              </a:lnSpc>
              <a:spcBef>
                <a:spcPct val="0"/>
              </a:spcBef>
              <a:buClrTx/>
              <a:buSzTx/>
              <a:buFontTx/>
              <a:buNone/>
            </a:pPr>
            <a:r>
              <a:rPr lang="en-US" i="1">
                <a:solidFill>
                  <a:srgbClr val="56127A"/>
                </a:solidFill>
              </a:rPr>
              <a:t>Priority</a:t>
            </a:r>
          </a:p>
          <a:p>
            <a:pPr algn="ctr" eaLnBrk="0" hangingPunct="0">
              <a:lnSpc>
                <a:spcPct val="100000"/>
              </a:lnSpc>
              <a:spcBef>
                <a:spcPct val="0"/>
              </a:spcBef>
              <a:buClrTx/>
              <a:buSzTx/>
              <a:buFontTx/>
              <a:buNone/>
            </a:pPr>
            <a:r>
              <a:rPr lang="en-US" i="1">
                <a:solidFill>
                  <a:srgbClr val="56127A"/>
                </a:solidFill>
              </a:rPr>
              <a:t>Encoder</a:t>
            </a:r>
          </a:p>
        </p:txBody>
      </p:sp>
      <p:sp>
        <p:nvSpPr>
          <p:cNvPr id="29707" name="AutoShape 13"/>
          <p:cNvSpPr>
            <a:spLocks noChangeAspect="1" noChangeArrowheads="1"/>
          </p:cNvSpPr>
          <p:nvPr/>
        </p:nvSpPr>
        <p:spPr bwMode="auto">
          <a:xfrm flipH="1">
            <a:off x="5156200" y="1860550"/>
            <a:ext cx="1144588" cy="1174750"/>
          </a:xfrm>
          <a:prstGeom prst="flowChartOnlineStorage">
            <a:avLst/>
          </a:prstGeom>
          <a:solidFill>
            <a:srgbClr val="CFBDC8"/>
          </a:solidFill>
          <a:ln w="19050">
            <a:solidFill>
              <a:schemeClr val="tx1"/>
            </a:solidFill>
            <a:miter lim="800000"/>
            <a:headEnd/>
            <a:tailEnd/>
          </a:ln>
        </p:spPr>
        <p:txBody>
          <a:bodyPr wrap="none" anchor="ctr"/>
          <a:lstStyle/>
          <a:p>
            <a:pPr algn="ctr" eaLnBrk="0" hangingPunct="0">
              <a:lnSpc>
                <a:spcPct val="100000"/>
              </a:lnSpc>
              <a:spcBef>
                <a:spcPct val="0"/>
              </a:spcBef>
              <a:buClrTx/>
              <a:buSzTx/>
              <a:buFontTx/>
              <a:buNone/>
            </a:pPr>
            <a:r>
              <a:rPr lang="en-US"/>
              <a:t> OR</a:t>
            </a:r>
          </a:p>
        </p:txBody>
      </p:sp>
      <p:grpSp>
        <p:nvGrpSpPr>
          <p:cNvPr id="29708" name="Group 14"/>
          <p:cNvGrpSpPr>
            <a:grpSpLocks/>
          </p:cNvGrpSpPr>
          <p:nvPr/>
        </p:nvGrpSpPr>
        <p:grpSpPr bwMode="auto">
          <a:xfrm>
            <a:off x="4570413" y="1966913"/>
            <a:ext cx="717550" cy="898525"/>
            <a:chOff x="2135" y="1001"/>
            <a:chExt cx="673" cy="566"/>
          </a:xfrm>
        </p:grpSpPr>
        <p:sp>
          <p:nvSpPr>
            <p:cNvPr id="29756" name="Line 15"/>
            <p:cNvSpPr>
              <a:spLocks noChangeShapeType="1"/>
            </p:cNvSpPr>
            <p:nvPr/>
          </p:nvSpPr>
          <p:spPr bwMode="auto">
            <a:xfrm>
              <a:off x="2135" y="1001"/>
              <a:ext cx="673" cy="0"/>
            </a:xfrm>
            <a:prstGeom prst="line">
              <a:avLst/>
            </a:prstGeom>
            <a:noFill/>
            <a:ln w="9525">
              <a:solidFill>
                <a:schemeClr val="tx1"/>
              </a:solidFill>
              <a:round/>
              <a:headEnd/>
              <a:tailEnd type="triangle" w="med" len="med"/>
            </a:ln>
          </p:spPr>
          <p:txBody>
            <a:bodyPr wrap="none" anchor="ctr"/>
            <a:lstStyle/>
            <a:p>
              <a:endParaRPr lang="en-US"/>
            </a:p>
          </p:txBody>
        </p:sp>
        <p:sp>
          <p:nvSpPr>
            <p:cNvPr id="29757" name="Line 16"/>
            <p:cNvSpPr>
              <a:spLocks noChangeShapeType="1"/>
            </p:cNvSpPr>
            <p:nvPr/>
          </p:nvSpPr>
          <p:spPr bwMode="auto">
            <a:xfrm>
              <a:off x="2135" y="1567"/>
              <a:ext cx="673" cy="0"/>
            </a:xfrm>
            <a:prstGeom prst="line">
              <a:avLst/>
            </a:prstGeom>
            <a:noFill/>
            <a:ln w="9525">
              <a:solidFill>
                <a:schemeClr val="tx1"/>
              </a:solidFill>
              <a:round/>
              <a:headEnd/>
              <a:tailEnd type="triangle" w="med" len="med"/>
            </a:ln>
          </p:spPr>
          <p:txBody>
            <a:bodyPr wrap="none" anchor="ctr"/>
            <a:lstStyle/>
            <a:p>
              <a:endParaRPr lang="en-US"/>
            </a:p>
          </p:txBody>
        </p:sp>
      </p:grpSp>
      <p:sp>
        <p:nvSpPr>
          <p:cNvPr id="29709" name="Text Box 17"/>
          <p:cNvSpPr txBox="1">
            <a:spLocks noChangeArrowheads="1"/>
          </p:cNvSpPr>
          <p:nvPr/>
        </p:nvSpPr>
        <p:spPr bwMode="auto">
          <a:xfrm>
            <a:off x="4786313" y="1573213"/>
            <a:ext cx="420687" cy="396875"/>
          </a:xfrm>
          <a:prstGeom prst="rect">
            <a:avLst/>
          </a:prstGeom>
          <a:noFill/>
          <a:ln w="19050">
            <a:noFill/>
            <a:miter lim="800000"/>
            <a:headEnd/>
            <a:tailEnd/>
          </a:ln>
        </p:spPr>
        <p:txBody>
          <a:bodyPr wrap="none" anchor="ctr">
            <a:spAutoFit/>
          </a:bodyPr>
          <a:lstStyle/>
          <a:p>
            <a:pPr algn="ctr" eaLnBrk="0" hangingPunct="0">
              <a:lnSpc>
                <a:spcPct val="100000"/>
              </a:lnSpc>
              <a:spcBef>
                <a:spcPct val="0"/>
              </a:spcBef>
              <a:buClrTx/>
              <a:buSzTx/>
              <a:buFontTx/>
              <a:buNone/>
            </a:pPr>
            <a:r>
              <a:rPr lang="en-US">
                <a:solidFill>
                  <a:srgbClr val="56127A"/>
                </a:solidFill>
                <a:latin typeface="Symbol" pitchFamily="-96" charset="2"/>
              </a:rPr>
              <a:t>f</a:t>
            </a:r>
            <a:r>
              <a:rPr lang="en-US" baseline="-25000">
                <a:solidFill>
                  <a:srgbClr val="56127A"/>
                </a:solidFill>
              </a:rPr>
              <a:t>1</a:t>
            </a:r>
            <a:endParaRPr lang="en-US">
              <a:solidFill>
                <a:srgbClr val="56127A"/>
              </a:solidFill>
            </a:endParaRPr>
          </a:p>
        </p:txBody>
      </p:sp>
      <p:sp>
        <p:nvSpPr>
          <p:cNvPr id="29710" name="Text Box 18"/>
          <p:cNvSpPr txBox="1">
            <a:spLocks noChangeArrowheads="1"/>
          </p:cNvSpPr>
          <p:nvPr/>
        </p:nvSpPr>
        <p:spPr bwMode="auto">
          <a:xfrm>
            <a:off x="4787900" y="2798763"/>
            <a:ext cx="420688" cy="396875"/>
          </a:xfrm>
          <a:prstGeom prst="rect">
            <a:avLst/>
          </a:prstGeom>
          <a:noFill/>
          <a:ln w="19050">
            <a:noFill/>
            <a:miter lim="800000"/>
            <a:headEnd/>
            <a:tailEnd/>
          </a:ln>
        </p:spPr>
        <p:txBody>
          <a:bodyPr wrap="none" anchor="ctr">
            <a:spAutoFit/>
          </a:bodyPr>
          <a:lstStyle/>
          <a:p>
            <a:pPr algn="ctr" eaLnBrk="0" hangingPunct="0">
              <a:lnSpc>
                <a:spcPct val="100000"/>
              </a:lnSpc>
              <a:spcBef>
                <a:spcPct val="0"/>
              </a:spcBef>
              <a:buClrTx/>
              <a:buSzTx/>
              <a:buFontTx/>
              <a:buNone/>
            </a:pPr>
            <a:r>
              <a:rPr lang="en-US">
                <a:solidFill>
                  <a:srgbClr val="56127A"/>
                </a:solidFill>
                <a:latin typeface="Symbol" pitchFamily="-96" charset="2"/>
              </a:rPr>
              <a:t>f</a:t>
            </a:r>
            <a:r>
              <a:rPr lang="en-US" baseline="-25000">
                <a:solidFill>
                  <a:srgbClr val="56127A"/>
                </a:solidFill>
              </a:rPr>
              <a:t>n</a:t>
            </a:r>
            <a:endParaRPr lang="en-US">
              <a:solidFill>
                <a:srgbClr val="56127A"/>
              </a:solidFill>
            </a:endParaRPr>
          </a:p>
        </p:txBody>
      </p:sp>
      <p:sp>
        <p:nvSpPr>
          <p:cNvPr id="29711" name="Oval 19"/>
          <p:cNvSpPr>
            <a:spLocks noChangeArrowheads="1"/>
          </p:cNvSpPr>
          <p:nvPr/>
        </p:nvSpPr>
        <p:spPr bwMode="auto">
          <a:xfrm>
            <a:off x="4965700" y="2179638"/>
            <a:ext cx="63500" cy="58737"/>
          </a:xfrm>
          <a:prstGeom prst="ellipse">
            <a:avLst/>
          </a:prstGeom>
          <a:solidFill>
            <a:schemeClr val="tx1"/>
          </a:solidFill>
          <a:ln w="19050">
            <a:noFill/>
            <a:round/>
            <a:headEnd/>
            <a:tailEnd/>
          </a:ln>
        </p:spPr>
        <p:txBody>
          <a:bodyPr wrap="none" anchor="ctr"/>
          <a:lstStyle/>
          <a:p>
            <a:endParaRPr lang="en-US"/>
          </a:p>
        </p:txBody>
      </p:sp>
      <p:sp>
        <p:nvSpPr>
          <p:cNvPr id="29712" name="Oval 20"/>
          <p:cNvSpPr>
            <a:spLocks noChangeArrowheads="1"/>
          </p:cNvSpPr>
          <p:nvPr/>
        </p:nvSpPr>
        <p:spPr bwMode="auto">
          <a:xfrm>
            <a:off x="4965700" y="2355850"/>
            <a:ext cx="63500" cy="60325"/>
          </a:xfrm>
          <a:prstGeom prst="ellipse">
            <a:avLst/>
          </a:prstGeom>
          <a:solidFill>
            <a:schemeClr val="tx1"/>
          </a:solidFill>
          <a:ln w="19050">
            <a:noFill/>
            <a:round/>
            <a:headEnd/>
            <a:tailEnd/>
          </a:ln>
        </p:spPr>
        <p:txBody>
          <a:bodyPr wrap="none" anchor="ctr"/>
          <a:lstStyle/>
          <a:p>
            <a:endParaRPr lang="en-US"/>
          </a:p>
        </p:txBody>
      </p:sp>
      <p:sp>
        <p:nvSpPr>
          <p:cNvPr id="29713" name="Oval 21"/>
          <p:cNvSpPr>
            <a:spLocks noChangeArrowheads="1"/>
          </p:cNvSpPr>
          <p:nvPr/>
        </p:nvSpPr>
        <p:spPr bwMode="auto">
          <a:xfrm>
            <a:off x="4965700" y="2533650"/>
            <a:ext cx="63500" cy="58738"/>
          </a:xfrm>
          <a:prstGeom prst="ellipse">
            <a:avLst/>
          </a:prstGeom>
          <a:solidFill>
            <a:schemeClr val="tx1"/>
          </a:solidFill>
          <a:ln w="19050">
            <a:noFill/>
            <a:round/>
            <a:headEnd/>
            <a:tailEnd/>
          </a:ln>
        </p:spPr>
        <p:txBody>
          <a:bodyPr wrap="none" anchor="ctr"/>
          <a:lstStyle/>
          <a:p>
            <a:endParaRPr lang="en-US"/>
          </a:p>
        </p:txBody>
      </p:sp>
      <p:grpSp>
        <p:nvGrpSpPr>
          <p:cNvPr id="29714" name="Group 22"/>
          <p:cNvGrpSpPr>
            <a:grpSpLocks/>
          </p:cNvGrpSpPr>
          <p:nvPr/>
        </p:nvGrpSpPr>
        <p:grpSpPr bwMode="auto">
          <a:xfrm>
            <a:off x="2330450" y="1968500"/>
            <a:ext cx="717550" cy="898525"/>
            <a:chOff x="2135" y="1001"/>
            <a:chExt cx="673" cy="566"/>
          </a:xfrm>
        </p:grpSpPr>
        <p:sp>
          <p:nvSpPr>
            <p:cNvPr id="29754" name="Line 23"/>
            <p:cNvSpPr>
              <a:spLocks noChangeShapeType="1"/>
            </p:cNvSpPr>
            <p:nvPr/>
          </p:nvSpPr>
          <p:spPr bwMode="auto">
            <a:xfrm>
              <a:off x="2135" y="1001"/>
              <a:ext cx="673" cy="0"/>
            </a:xfrm>
            <a:prstGeom prst="line">
              <a:avLst/>
            </a:prstGeom>
            <a:noFill/>
            <a:ln w="9525">
              <a:solidFill>
                <a:schemeClr val="tx1"/>
              </a:solidFill>
              <a:round/>
              <a:headEnd/>
              <a:tailEnd type="triangle" w="med" len="med"/>
            </a:ln>
          </p:spPr>
          <p:txBody>
            <a:bodyPr wrap="none" anchor="ctr"/>
            <a:lstStyle/>
            <a:p>
              <a:endParaRPr lang="en-US"/>
            </a:p>
          </p:txBody>
        </p:sp>
        <p:sp>
          <p:nvSpPr>
            <p:cNvPr id="29755" name="Line 24"/>
            <p:cNvSpPr>
              <a:spLocks noChangeShapeType="1"/>
            </p:cNvSpPr>
            <p:nvPr/>
          </p:nvSpPr>
          <p:spPr bwMode="auto">
            <a:xfrm>
              <a:off x="2135" y="1567"/>
              <a:ext cx="673" cy="0"/>
            </a:xfrm>
            <a:prstGeom prst="line">
              <a:avLst/>
            </a:prstGeom>
            <a:noFill/>
            <a:ln w="9525">
              <a:solidFill>
                <a:schemeClr val="tx1"/>
              </a:solidFill>
              <a:round/>
              <a:headEnd/>
              <a:tailEnd type="triangle" w="med" len="med"/>
            </a:ln>
          </p:spPr>
          <p:txBody>
            <a:bodyPr wrap="none" anchor="ctr"/>
            <a:lstStyle/>
            <a:p>
              <a:endParaRPr lang="en-US"/>
            </a:p>
          </p:txBody>
        </p:sp>
      </p:grpSp>
      <p:sp>
        <p:nvSpPr>
          <p:cNvPr id="29715" name="Text Box 25"/>
          <p:cNvSpPr txBox="1">
            <a:spLocks noChangeArrowheads="1"/>
          </p:cNvSpPr>
          <p:nvPr/>
        </p:nvSpPr>
        <p:spPr bwMode="auto">
          <a:xfrm>
            <a:off x="1968500" y="1725613"/>
            <a:ext cx="428625" cy="396875"/>
          </a:xfrm>
          <a:prstGeom prst="rect">
            <a:avLst/>
          </a:prstGeom>
          <a:noFill/>
          <a:ln w="19050">
            <a:noFill/>
            <a:miter lim="800000"/>
            <a:headEnd/>
            <a:tailEnd/>
          </a:ln>
        </p:spPr>
        <p:txBody>
          <a:bodyPr wrap="none" anchor="ctr">
            <a:spAutoFit/>
          </a:bodyPr>
          <a:lstStyle/>
          <a:p>
            <a:pPr algn="ctr" eaLnBrk="0" hangingPunct="0">
              <a:lnSpc>
                <a:spcPct val="100000"/>
              </a:lnSpc>
              <a:spcBef>
                <a:spcPct val="0"/>
              </a:spcBef>
              <a:buClrTx/>
              <a:buSzTx/>
              <a:buFontTx/>
              <a:buNone/>
            </a:pPr>
            <a:r>
              <a:rPr lang="en-US">
                <a:solidFill>
                  <a:srgbClr val="56127A"/>
                </a:solidFill>
                <a:latin typeface="Symbol" pitchFamily="-96" charset="2"/>
              </a:rPr>
              <a:t>p</a:t>
            </a:r>
            <a:r>
              <a:rPr lang="en-US" baseline="-25000">
                <a:solidFill>
                  <a:srgbClr val="56127A"/>
                </a:solidFill>
              </a:rPr>
              <a:t>1</a:t>
            </a:r>
            <a:endParaRPr lang="en-US">
              <a:solidFill>
                <a:srgbClr val="56127A"/>
              </a:solidFill>
            </a:endParaRPr>
          </a:p>
        </p:txBody>
      </p:sp>
      <p:sp>
        <p:nvSpPr>
          <p:cNvPr id="29716" name="Text Box 26"/>
          <p:cNvSpPr txBox="1">
            <a:spLocks noChangeArrowheads="1"/>
          </p:cNvSpPr>
          <p:nvPr/>
        </p:nvSpPr>
        <p:spPr bwMode="auto">
          <a:xfrm>
            <a:off x="1968500" y="2624138"/>
            <a:ext cx="428625" cy="396875"/>
          </a:xfrm>
          <a:prstGeom prst="rect">
            <a:avLst/>
          </a:prstGeom>
          <a:noFill/>
          <a:ln w="19050">
            <a:noFill/>
            <a:miter lim="800000"/>
            <a:headEnd/>
            <a:tailEnd/>
          </a:ln>
        </p:spPr>
        <p:txBody>
          <a:bodyPr wrap="none" anchor="ctr">
            <a:spAutoFit/>
          </a:bodyPr>
          <a:lstStyle/>
          <a:p>
            <a:pPr algn="ctr" eaLnBrk="0" hangingPunct="0">
              <a:lnSpc>
                <a:spcPct val="100000"/>
              </a:lnSpc>
              <a:spcBef>
                <a:spcPct val="0"/>
              </a:spcBef>
              <a:buClrTx/>
              <a:buSzTx/>
              <a:buFontTx/>
              <a:buNone/>
            </a:pPr>
            <a:r>
              <a:rPr lang="en-US">
                <a:solidFill>
                  <a:srgbClr val="56127A"/>
                </a:solidFill>
                <a:latin typeface="Symbol" pitchFamily="-96" charset="2"/>
              </a:rPr>
              <a:t>p</a:t>
            </a:r>
            <a:r>
              <a:rPr lang="en-US" baseline="-25000">
                <a:solidFill>
                  <a:srgbClr val="56127A"/>
                </a:solidFill>
              </a:rPr>
              <a:t>n</a:t>
            </a:r>
            <a:endParaRPr lang="en-US">
              <a:solidFill>
                <a:srgbClr val="56127A"/>
              </a:solidFill>
            </a:endParaRPr>
          </a:p>
        </p:txBody>
      </p:sp>
      <p:sp>
        <p:nvSpPr>
          <p:cNvPr id="29717" name="Oval 27"/>
          <p:cNvSpPr>
            <a:spLocks noChangeArrowheads="1"/>
          </p:cNvSpPr>
          <p:nvPr/>
        </p:nvSpPr>
        <p:spPr bwMode="auto">
          <a:xfrm>
            <a:off x="2597150" y="2181225"/>
            <a:ext cx="63500" cy="58738"/>
          </a:xfrm>
          <a:prstGeom prst="ellipse">
            <a:avLst/>
          </a:prstGeom>
          <a:solidFill>
            <a:schemeClr val="tx1"/>
          </a:solidFill>
          <a:ln w="19050">
            <a:noFill/>
            <a:round/>
            <a:headEnd/>
            <a:tailEnd/>
          </a:ln>
        </p:spPr>
        <p:txBody>
          <a:bodyPr wrap="none" anchor="ctr"/>
          <a:lstStyle/>
          <a:p>
            <a:endParaRPr lang="en-US"/>
          </a:p>
        </p:txBody>
      </p:sp>
      <p:sp>
        <p:nvSpPr>
          <p:cNvPr id="29718" name="Oval 28"/>
          <p:cNvSpPr>
            <a:spLocks noChangeArrowheads="1"/>
          </p:cNvSpPr>
          <p:nvPr/>
        </p:nvSpPr>
        <p:spPr bwMode="auto">
          <a:xfrm>
            <a:off x="2597150" y="2357438"/>
            <a:ext cx="63500" cy="60325"/>
          </a:xfrm>
          <a:prstGeom prst="ellipse">
            <a:avLst/>
          </a:prstGeom>
          <a:solidFill>
            <a:schemeClr val="tx1"/>
          </a:solidFill>
          <a:ln w="19050">
            <a:noFill/>
            <a:round/>
            <a:headEnd/>
            <a:tailEnd/>
          </a:ln>
        </p:spPr>
        <p:txBody>
          <a:bodyPr wrap="none" anchor="ctr"/>
          <a:lstStyle/>
          <a:p>
            <a:endParaRPr lang="en-US"/>
          </a:p>
        </p:txBody>
      </p:sp>
      <p:sp>
        <p:nvSpPr>
          <p:cNvPr id="29719" name="Oval 29"/>
          <p:cNvSpPr>
            <a:spLocks noChangeArrowheads="1"/>
          </p:cNvSpPr>
          <p:nvPr/>
        </p:nvSpPr>
        <p:spPr bwMode="auto">
          <a:xfrm>
            <a:off x="2597150" y="2535238"/>
            <a:ext cx="63500" cy="58737"/>
          </a:xfrm>
          <a:prstGeom prst="ellipse">
            <a:avLst/>
          </a:prstGeom>
          <a:solidFill>
            <a:schemeClr val="tx1"/>
          </a:solidFill>
          <a:ln w="19050">
            <a:noFill/>
            <a:round/>
            <a:headEnd/>
            <a:tailEnd/>
          </a:ln>
        </p:spPr>
        <p:txBody>
          <a:bodyPr wrap="none" anchor="ctr"/>
          <a:lstStyle/>
          <a:p>
            <a:endParaRPr lang="en-US"/>
          </a:p>
        </p:txBody>
      </p:sp>
      <p:sp>
        <p:nvSpPr>
          <p:cNvPr id="29720" name="Oval 30"/>
          <p:cNvSpPr>
            <a:spLocks noChangeArrowheads="1"/>
          </p:cNvSpPr>
          <p:nvPr/>
        </p:nvSpPr>
        <p:spPr bwMode="auto">
          <a:xfrm>
            <a:off x="3835400" y="4630738"/>
            <a:ext cx="738188" cy="487362"/>
          </a:xfrm>
          <a:prstGeom prst="ellipse">
            <a:avLst/>
          </a:prstGeom>
          <a:solidFill>
            <a:srgbClr val="CFBDC8"/>
          </a:solidFill>
          <a:ln w="19050">
            <a:solidFill>
              <a:schemeClr val="tx1"/>
            </a:solidFill>
            <a:round/>
            <a:headEnd/>
            <a:tailEnd/>
          </a:ln>
        </p:spPr>
        <p:txBody>
          <a:bodyPr wrap="none" anchor="ctr"/>
          <a:lstStyle/>
          <a:p>
            <a:endParaRPr lang="en-US"/>
          </a:p>
        </p:txBody>
      </p:sp>
      <p:sp>
        <p:nvSpPr>
          <p:cNvPr id="29721" name="Rectangle 31"/>
          <p:cNvSpPr>
            <a:spLocks noChangeArrowheads="1"/>
          </p:cNvSpPr>
          <p:nvPr/>
        </p:nvSpPr>
        <p:spPr bwMode="auto">
          <a:xfrm>
            <a:off x="3771900" y="4618038"/>
            <a:ext cx="425450" cy="538162"/>
          </a:xfrm>
          <a:prstGeom prst="rect">
            <a:avLst/>
          </a:prstGeom>
          <a:solidFill>
            <a:schemeClr val="bg1"/>
          </a:solidFill>
          <a:ln w="19050">
            <a:noFill/>
            <a:miter lim="800000"/>
            <a:headEnd/>
            <a:tailEnd/>
          </a:ln>
        </p:spPr>
        <p:txBody>
          <a:bodyPr wrap="none" anchor="ctr"/>
          <a:lstStyle/>
          <a:p>
            <a:endParaRPr lang="en-US"/>
          </a:p>
        </p:txBody>
      </p:sp>
      <p:sp>
        <p:nvSpPr>
          <p:cNvPr id="29722" name="Line 32"/>
          <p:cNvSpPr>
            <a:spLocks noChangeShapeType="1"/>
          </p:cNvSpPr>
          <p:nvPr/>
        </p:nvSpPr>
        <p:spPr bwMode="auto">
          <a:xfrm>
            <a:off x="4189413" y="4641850"/>
            <a:ext cx="0" cy="463550"/>
          </a:xfrm>
          <a:prstGeom prst="line">
            <a:avLst/>
          </a:prstGeom>
          <a:noFill/>
          <a:ln w="19050">
            <a:solidFill>
              <a:schemeClr val="tx1"/>
            </a:solidFill>
            <a:round/>
            <a:headEnd/>
            <a:tailEnd/>
          </a:ln>
        </p:spPr>
        <p:txBody>
          <a:bodyPr wrap="none" anchor="ctr"/>
          <a:lstStyle/>
          <a:p>
            <a:endParaRPr lang="en-US"/>
          </a:p>
        </p:txBody>
      </p:sp>
      <p:grpSp>
        <p:nvGrpSpPr>
          <p:cNvPr id="29723" name="Group 33"/>
          <p:cNvGrpSpPr>
            <a:grpSpLocks/>
          </p:cNvGrpSpPr>
          <p:nvPr/>
        </p:nvGrpSpPr>
        <p:grpSpPr bwMode="auto">
          <a:xfrm>
            <a:off x="2930525" y="4759325"/>
            <a:ext cx="1235075" cy="1295400"/>
            <a:chOff x="1846" y="2998"/>
            <a:chExt cx="778" cy="816"/>
          </a:xfrm>
        </p:grpSpPr>
        <p:grpSp>
          <p:nvGrpSpPr>
            <p:cNvPr id="29746" name="Group 34"/>
            <p:cNvGrpSpPr>
              <a:grpSpLocks/>
            </p:cNvGrpSpPr>
            <p:nvPr/>
          </p:nvGrpSpPr>
          <p:grpSpPr bwMode="auto">
            <a:xfrm>
              <a:off x="2172" y="3151"/>
              <a:ext cx="452" cy="566"/>
              <a:chOff x="2135" y="1001"/>
              <a:chExt cx="673" cy="566"/>
            </a:xfrm>
          </p:grpSpPr>
          <p:sp>
            <p:nvSpPr>
              <p:cNvPr id="29752" name="Line 35"/>
              <p:cNvSpPr>
                <a:spLocks noChangeShapeType="1"/>
              </p:cNvSpPr>
              <p:nvPr/>
            </p:nvSpPr>
            <p:spPr bwMode="auto">
              <a:xfrm>
                <a:off x="2135" y="1001"/>
                <a:ext cx="673" cy="0"/>
              </a:xfrm>
              <a:prstGeom prst="line">
                <a:avLst/>
              </a:prstGeom>
              <a:noFill/>
              <a:ln w="19050">
                <a:solidFill>
                  <a:schemeClr val="tx1"/>
                </a:solidFill>
                <a:round/>
                <a:headEnd/>
                <a:tailEnd type="triangle" w="med" len="med"/>
              </a:ln>
            </p:spPr>
            <p:txBody>
              <a:bodyPr wrap="none" anchor="ctr"/>
              <a:lstStyle/>
              <a:p>
                <a:endParaRPr lang="en-US"/>
              </a:p>
            </p:txBody>
          </p:sp>
          <p:sp>
            <p:nvSpPr>
              <p:cNvPr id="29753" name="Line 36"/>
              <p:cNvSpPr>
                <a:spLocks noChangeShapeType="1"/>
              </p:cNvSpPr>
              <p:nvPr/>
            </p:nvSpPr>
            <p:spPr bwMode="auto">
              <a:xfrm>
                <a:off x="2135" y="1567"/>
                <a:ext cx="673" cy="0"/>
              </a:xfrm>
              <a:prstGeom prst="line">
                <a:avLst/>
              </a:prstGeom>
              <a:noFill/>
              <a:ln w="19050">
                <a:solidFill>
                  <a:schemeClr val="tx1"/>
                </a:solidFill>
                <a:round/>
                <a:headEnd/>
                <a:tailEnd type="triangle" w="med" len="med"/>
              </a:ln>
            </p:spPr>
            <p:txBody>
              <a:bodyPr wrap="none" anchor="ctr"/>
              <a:lstStyle/>
              <a:p>
                <a:endParaRPr lang="en-US"/>
              </a:p>
            </p:txBody>
          </p:sp>
        </p:grpSp>
        <p:sp>
          <p:nvSpPr>
            <p:cNvPr id="29747" name="Text Box 37"/>
            <p:cNvSpPr txBox="1">
              <a:spLocks noChangeArrowheads="1"/>
            </p:cNvSpPr>
            <p:nvPr/>
          </p:nvSpPr>
          <p:spPr bwMode="auto">
            <a:xfrm>
              <a:off x="1846" y="2998"/>
              <a:ext cx="371" cy="250"/>
            </a:xfrm>
            <a:prstGeom prst="rect">
              <a:avLst/>
            </a:prstGeom>
            <a:noFill/>
            <a:ln w="19050">
              <a:noFill/>
              <a:miter lim="800000"/>
              <a:headEnd/>
              <a:tailEnd/>
            </a:ln>
          </p:spPr>
          <p:txBody>
            <a:bodyPr wrap="none" anchor="ctr">
              <a:spAutoFit/>
            </a:bodyPr>
            <a:lstStyle/>
            <a:p>
              <a:pPr algn="ctr" eaLnBrk="0" hangingPunct="0">
                <a:lnSpc>
                  <a:spcPct val="100000"/>
                </a:lnSpc>
                <a:spcBef>
                  <a:spcPct val="0"/>
                </a:spcBef>
                <a:buClrTx/>
                <a:buSzTx/>
                <a:buFontTx/>
                <a:buNone/>
              </a:pPr>
              <a:r>
                <a:rPr lang="en-US">
                  <a:solidFill>
                    <a:srgbClr val="56127A"/>
                  </a:solidFill>
                  <a:latin typeface="Symbol" pitchFamily="-96" charset="2"/>
                </a:rPr>
                <a:t>d</a:t>
              </a:r>
              <a:r>
                <a:rPr lang="en-US" baseline="-25000">
                  <a:solidFill>
                    <a:srgbClr val="56127A"/>
                  </a:solidFill>
                </a:rPr>
                <a:t>1,R</a:t>
              </a:r>
              <a:endParaRPr lang="en-US">
                <a:solidFill>
                  <a:srgbClr val="56127A"/>
                </a:solidFill>
              </a:endParaRPr>
            </a:p>
          </p:txBody>
        </p:sp>
        <p:sp>
          <p:nvSpPr>
            <p:cNvPr id="29748" name="Text Box 38"/>
            <p:cNvSpPr txBox="1">
              <a:spLocks noChangeArrowheads="1"/>
            </p:cNvSpPr>
            <p:nvPr/>
          </p:nvSpPr>
          <p:spPr bwMode="auto">
            <a:xfrm>
              <a:off x="1846" y="3564"/>
              <a:ext cx="371" cy="250"/>
            </a:xfrm>
            <a:prstGeom prst="rect">
              <a:avLst/>
            </a:prstGeom>
            <a:noFill/>
            <a:ln w="19050">
              <a:noFill/>
              <a:miter lim="800000"/>
              <a:headEnd/>
              <a:tailEnd/>
            </a:ln>
          </p:spPr>
          <p:txBody>
            <a:bodyPr wrap="none" anchor="ctr">
              <a:spAutoFit/>
            </a:bodyPr>
            <a:lstStyle/>
            <a:p>
              <a:pPr algn="ctr" eaLnBrk="0" hangingPunct="0">
                <a:lnSpc>
                  <a:spcPct val="100000"/>
                </a:lnSpc>
                <a:spcBef>
                  <a:spcPct val="0"/>
                </a:spcBef>
                <a:buClrTx/>
                <a:buSzTx/>
                <a:buFontTx/>
                <a:buNone/>
              </a:pPr>
              <a:r>
                <a:rPr lang="en-US">
                  <a:solidFill>
                    <a:srgbClr val="56127A"/>
                  </a:solidFill>
                  <a:latin typeface="Symbol" pitchFamily="-96" charset="2"/>
                </a:rPr>
                <a:t>d</a:t>
              </a:r>
              <a:r>
                <a:rPr lang="en-US" baseline="-25000">
                  <a:solidFill>
                    <a:srgbClr val="56127A"/>
                  </a:solidFill>
                </a:rPr>
                <a:t>n,R</a:t>
              </a:r>
              <a:endParaRPr lang="en-US">
                <a:solidFill>
                  <a:srgbClr val="56127A"/>
                </a:solidFill>
              </a:endParaRPr>
            </a:p>
          </p:txBody>
        </p:sp>
        <p:sp>
          <p:nvSpPr>
            <p:cNvPr id="29749" name="Oval 39"/>
            <p:cNvSpPr>
              <a:spLocks noChangeArrowheads="1"/>
            </p:cNvSpPr>
            <p:nvPr/>
          </p:nvSpPr>
          <p:spPr bwMode="auto">
            <a:xfrm>
              <a:off x="2340" y="3285"/>
              <a:ext cx="40" cy="37"/>
            </a:xfrm>
            <a:prstGeom prst="ellipse">
              <a:avLst/>
            </a:prstGeom>
            <a:solidFill>
              <a:schemeClr val="tx1"/>
            </a:solidFill>
            <a:ln w="19050">
              <a:noFill/>
              <a:round/>
              <a:headEnd/>
              <a:tailEnd/>
            </a:ln>
          </p:spPr>
          <p:txBody>
            <a:bodyPr wrap="none" anchor="ctr"/>
            <a:lstStyle/>
            <a:p>
              <a:endParaRPr lang="en-US"/>
            </a:p>
          </p:txBody>
        </p:sp>
        <p:sp>
          <p:nvSpPr>
            <p:cNvPr id="29750" name="Oval 40"/>
            <p:cNvSpPr>
              <a:spLocks noChangeArrowheads="1"/>
            </p:cNvSpPr>
            <p:nvPr/>
          </p:nvSpPr>
          <p:spPr bwMode="auto">
            <a:xfrm>
              <a:off x="2340" y="3396"/>
              <a:ext cx="40" cy="38"/>
            </a:xfrm>
            <a:prstGeom prst="ellipse">
              <a:avLst/>
            </a:prstGeom>
            <a:solidFill>
              <a:schemeClr val="tx1"/>
            </a:solidFill>
            <a:ln w="19050">
              <a:noFill/>
              <a:round/>
              <a:headEnd/>
              <a:tailEnd/>
            </a:ln>
          </p:spPr>
          <p:txBody>
            <a:bodyPr wrap="none" anchor="ctr"/>
            <a:lstStyle/>
            <a:p>
              <a:endParaRPr lang="en-US"/>
            </a:p>
          </p:txBody>
        </p:sp>
        <p:sp>
          <p:nvSpPr>
            <p:cNvPr id="29751" name="Oval 41"/>
            <p:cNvSpPr>
              <a:spLocks noChangeArrowheads="1"/>
            </p:cNvSpPr>
            <p:nvPr/>
          </p:nvSpPr>
          <p:spPr bwMode="auto">
            <a:xfrm>
              <a:off x="2340" y="3508"/>
              <a:ext cx="40" cy="37"/>
            </a:xfrm>
            <a:prstGeom prst="ellipse">
              <a:avLst/>
            </a:prstGeom>
            <a:solidFill>
              <a:schemeClr val="tx1"/>
            </a:solidFill>
            <a:ln w="19050">
              <a:noFill/>
              <a:round/>
              <a:headEnd/>
              <a:tailEnd/>
            </a:ln>
          </p:spPr>
          <p:txBody>
            <a:bodyPr wrap="none" anchor="ctr"/>
            <a:lstStyle/>
            <a:p>
              <a:endParaRPr lang="en-US"/>
            </a:p>
          </p:txBody>
        </p:sp>
      </p:grpSp>
      <p:grpSp>
        <p:nvGrpSpPr>
          <p:cNvPr id="29724" name="Group 42"/>
          <p:cNvGrpSpPr>
            <a:grpSpLocks/>
          </p:cNvGrpSpPr>
          <p:nvPr/>
        </p:nvGrpSpPr>
        <p:grpSpPr bwMode="auto">
          <a:xfrm>
            <a:off x="3873500" y="1962150"/>
            <a:ext cx="927100" cy="3733800"/>
            <a:chOff x="821" y="1002"/>
            <a:chExt cx="1459" cy="2352"/>
          </a:xfrm>
        </p:grpSpPr>
        <p:sp>
          <p:nvSpPr>
            <p:cNvPr id="29744" name="Freeform 43"/>
            <p:cNvSpPr>
              <a:spLocks/>
            </p:cNvSpPr>
            <p:nvPr/>
          </p:nvSpPr>
          <p:spPr bwMode="auto">
            <a:xfrm>
              <a:off x="1057" y="1578"/>
              <a:ext cx="1223" cy="1776"/>
            </a:xfrm>
            <a:custGeom>
              <a:avLst/>
              <a:gdLst>
                <a:gd name="T0" fmla="*/ 1223 w 1223"/>
                <a:gd name="T1" fmla="*/ 0 h 1776"/>
                <a:gd name="T2" fmla="*/ 1223 w 1223"/>
                <a:gd name="T3" fmla="*/ 829 h 1776"/>
                <a:gd name="T4" fmla="*/ 0 w 1223"/>
                <a:gd name="T5" fmla="*/ 829 h 1776"/>
                <a:gd name="T6" fmla="*/ 0 w 1223"/>
                <a:gd name="T7" fmla="*/ 1776 h 1776"/>
                <a:gd name="T8" fmla="*/ 229 w 1223"/>
                <a:gd name="T9" fmla="*/ 1776 h 1776"/>
                <a:gd name="T10" fmla="*/ 0 60000 65536"/>
                <a:gd name="T11" fmla="*/ 0 60000 65536"/>
                <a:gd name="T12" fmla="*/ 0 60000 65536"/>
                <a:gd name="T13" fmla="*/ 0 60000 65536"/>
                <a:gd name="T14" fmla="*/ 0 60000 65536"/>
                <a:gd name="T15" fmla="*/ 0 w 1223"/>
                <a:gd name="T16" fmla="*/ 0 h 1776"/>
                <a:gd name="T17" fmla="*/ 1223 w 1223"/>
                <a:gd name="T18" fmla="*/ 1776 h 1776"/>
              </a:gdLst>
              <a:ahLst/>
              <a:cxnLst>
                <a:cxn ang="T10">
                  <a:pos x="T0" y="T1"/>
                </a:cxn>
                <a:cxn ang="T11">
                  <a:pos x="T2" y="T3"/>
                </a:cxn>
                <a:cxn ang="T12">
                  <a:pos x="T4" y="T5"/>
                </a:cxn>
                <a:cxn ang="T13">
                  <a:pos x="T6" y="T7"/>
                </a:cxn>
                <a:cxn ang="T14">
                  <a:pos x="T8" y="T9"/>
                </a:cxn>
              </a:cxnLst>
              <a:rect l="T15" t="T16" r="T17" b="T18"/>
              <a:pathLst>
                <a:path w="1223" h="1776">
                  <a:moveTo>
                    <a:pt x="1223" y="0"/>
                  </a:moveTo>
                  <a:lnTo>
                    <a:pt x="1223" y="829"/>
                  </a:lnTo>
                  <a:lnTo>
                    <a:pt x="0" y="829"/>
                  </a:lnTo>
                  <a:lnTo>
                    <a:pt x="0" y="1776"/>
                  </a:lnTo>
                  <a:lnTo>
                    <a:pt x="229" y="1776"/>
                  </a:lnTo>
                </a:path>
              </a:pathLst>
            </a:custGeom>
            <a:noFill/>
            <a:ln w="9525" cap="flat" cmpd="sng">
              <a:solidFill>
                <a:schemeClr val="tx1"/>
              </a:solidFill>
              <a:prstDash val="solid"/>
              <a:round/>
              <a:headEnd type="none" w="med" len="med"/>
              <a:tailEnd type="triangle" w="med" len="med"/>
            </a:ln>
          </p:spPr>
          <p:txBody>
            <a:bodyPr wrap="none" anchor="ctr"/>
            <a:lstStyle/>
            <a:p>
              <a:endParaRPr lang="en-US"/>
            </a:p>
          </p:txBody>
        </p:sp>
        <p:sp>
          <p:nvSpPr>
            <p:cNvPr id="29745" name="Freeform 44"/>
            <p:cNvSpPr>
              <a:spLocks/>
            </p:cNvSpPr>
            <p:nvPr/>
          </p:nvSpPr>
          <p:spPr bwMode="auto">
            <a:xfrm>
              <a:off x="821" y="1002"/>
              <a:ext cx="1365" cy="1744"/>
            </a:xfrm>
            <a:custGeom>
              <a:avLst/>
              <a:gdLst>
                <a:gd name="T0" fmla="*/ 1365 w 1365"/>
                <a:gd name="T1" fmla="*/ 0 h 1744"/>
                <a:gd name="T2" fmla="*/ 1365 w 1365"/>
                <a:gd name="T3" fmla="*/ 955 h 1744"/>
                <a:gd name="T4" fmla="*/ 0 w 1365"/>
                <a:gd name="T5" fmla="*/ 955 h 1744"/>
                <a:gd name="T6" fmla="*/ 0 w 1365"/>
                <a:gd name="T7" fmla="*/ 1744 h 1744"/>
                <a:gd name="T8" fmla="*/ 457 w 1365"/>
                <a:gd name="T9" fmla="*/ 1744 h 1744"/>
                <a:gd name="T10" fmla="*/ 0 60000 65536"/>
                <a:gd name="T11" fmla="*/ 0 60000 65536"/>
                <a:gd name="T12" fmla="*/ 0 60000 65536"/>
                <a:gd name="T13" fmla="*/ 0 60000 65536"/>
                <a:gd name="T14" fmla="*/ 0 60000 65536"/>
                <a:gd name="T15" fmla="*/ 0 w 1365"/>
                <a:gd name="T16" fmla="*/ 0 h 1744"/>
                <a:gd name="T17" fmla="*/ 1365 w 1365"/>
                <a:gd name="T18" fmla="*/ 1744 h 1744"/>
              </a:gdLst>
              <a:ahLst/>
              <a:cxnLst>
                <a:cxn ang="T10">
                  <a:pos x="T0" y="T1"/>
                </a:cxn>
                <a:cxn ang="T11">
                  <a:pos x="T2" y="T3"/>
                </a:cxn>
                <a:cxn ang="T12">
                  <a:pos x="T4" y="T5"/>
                </a:cxn>
                <a:cxn ang="T13">
                  <a:pos x="T6" y="T7"/>
                </a:cxn>
                <a:cxn ang="T14">
                  <a:pos x="T8" y="T9"/>
                </a:cxn>
              </a:cxnLst>
              <a:rect l="T15" t="T16" r="T17" b="T18"/>
              <a:pathLst>
                <a:path w="1365" h="1744">
                  <a:moveTo>
                    <a:pt x="1365" y="0"/>
                  </a:moveTo>
                  <a:lnTo>
                    <a:pt x="1365" y="955"/>
                  </a:lnTo>
                  <a:lnTo>
                    <a:pt x="0" y="955"/>
                  </a:lnTo>
                  <a:lnTo>
                    <a:pt x="0" y="1744"/>
                  </a:lnTo>
                  <a:lnTo>
                    <a:pt x="457" y="1744"/>
                  </a:lnTo>
                </a:path>
              </a:pathLst>
            </a:custGeom>
            <a:noFill/>
            <a:ln w="9525" cap="flat" cmpd="sng">
              <a:solidFill>
                <a:schemeClr val="tx1"/>
              </a:solidFill>
              <a:prstDash val="solid"/>
              <a:round/>
              <a:headEnd type="none" w="med" len="med"/>
              <a:tailEnd type="triangle" w="med" len="med"/>
            </a:ln>
          </p:spPr>
          <p:txBody>
            <a:bodyPr wrap="none" anchor="ctr"/>
            <a:lstStyle/>
            <a:p>
              <a:endParaRPr lang="en-US"/>
            </a:p>
          </p:txBody>
        </p:sp>
      </p:grpSp>
      <p:sp>
        <p:nvSpPr>
          <p:cNvPr id="29725" name="AutoShape 45"/>
          <p:cNvSpPr>
            <a:spLocks noChangeAspect="1" noChangeArrowheads="1"/>
          </p:cNvSpPr>
          <p:nvPr/>
        </p:nvSpPr>
        <p:spPr bwMode="auto">
          <a:xfrm flipH="1">
            <a:off x="5156200" y="4775200"/>
            <a:ext cx="1144588" cy="1174750"/>
          </a:xfrm>
          <a:prstGeom prst="flowChartOnlineStorage">
            <a:avLst/>
          </a:prstGeom>
          <a:solidFill>
            <a:srgbClr val="CFBDC8"/>
          </a:solidFill>
          <a:ln w="19050">
            <a:solidFill>
              <a:schemeClr val="tx1"/>
            </a:solidFill>
            <a:miter lim="800000"/>
            <a:headEnd/>
            <a:tailEnd/>
          </a:ln>
        </p:spPr>
        <p:txBody>
          <a:bodyPr wrap="none" anchor="ctr"/>
          <a:lstStyle/>
          <a:p>
            <a:pPr algn="ctr" eaLnBrk="0" hangingPunct="0">
              <a:lnSpc>
                <a:spcPct val="100000"/>
              </a:lnSpc>
              <a:spcBef>
                <a:spcPct val="0"/>
              </a:spcBef>
              <a:buClrTx/>
              <a:buSzTx/>
              <a:buFontTx/>
              <a:buNone/>
            </a:pPr>
            <a:r>
              <a:rPr lang="en-US"/>
              <a:t> OR</a:t>
            </a:r>
          </a:p>
        </p:txBody>
      </p:sp>
      <p:grpSp>
        <p:nvGrpSpPr>
          <p:cNvPr id="29726" name="Group 46"/>
          <p:cNvGrpSpPr>
            <a:grpSpLocks/>
          </p:cNvGrpSpPr>
          <p:nvPr/>
        </p:nvGrpSpPr>
        <p:grpSpPr bwMode="auto">
          <a:xfrm>
            <a:off x="4570413" y="4881563"/>
            <a:ext cx="717550" cy="898525"/>
            <a:chOff x="2135" y="1001"/>
            <a:chExt cx="673" cy="566"/>
          </a:xfrm>
        </p:grpSpPr>
        <p:sp>
          <p:nvSpPr>
            <p:cNvPr id="29742" name="Line 47"/>
            <p:cNvSpPr>
              <a:spLocks noChangeShapeType="1"/>
            </p:cNvSpPr>
            <p:nvPr/>
          </p:nvSpPr>
          <p:spPr bwMode="auto">
            <a:xfrm>
              <a:off x="2135" y="1001"/>
              <a:ext cx="673" cy="0"/>
            </a:xfrm>
            <a:prstGeom prst="line">
              <a:avLst/>
            </a:prstGeom>
            <a:noFill/>
            <a:ln w="19050">
              <a:solidFill>
                <a:schemeClr val="tx1"/>
              </a:solidFill>
              <a:round/>
              <a:headEnd/>
              <a:tailEnd type="triangle" w="med" len="med"/>
            </a:ln>
          </p:spPr>
          <p:txBody>
            <a:bodyPr wrap="none" anchor="ctr"/>
            <a:lstStyle/>
            <a:p>
              <a:endParaRPr lang="en-US"/>
            </a:p>
          </p:txBody>
        </p:sp>
        <p:sp>
          <p:nvSpPr>
            <p:cNvPr id="29743" name="Line 48"/>
            <p:cNvSpPr>
              <a:spLocks noChangeShapeType="1"/>
            </p:cNvSpPr>
            <p:nvPr/>
          </p:nvSpPr>
          <p:spPr bwMode="auto">
            <a:xfrm>
              <a:off x="2135" y="1567"/>
              <a:ext cx="673" cy="0"/>
            </a:xfrm>
            <a:prstGeom prst="line">
              <a:avLst/>
            </a:prstGeom>
            <a:noFill/>
            <a:ln w="19050">
              <a:solidFill>
                <a:schemeClr val="tx1"/>
              </a:solidFill>
              <a:round/>
              <a:headEnd/>
              <a:tailEnd type="triangle" w="med" len="med"/>
            </a:ln>
          </p:spPr>
          <p:txBody>
            <a:bodyPr wrap="none" anchor="ctr"/>
            <a:lstStyle/>
            <a:p>
              <a:endParaRPr lang="en-US"/>
            </a:p>
          </p:txBody>
        </p:sp>
      </p:grpSp>
      <p:sp>
        <p:nvSpPr>
          <p:cNvPr id="29727" name="Oval 49"/>
          <p:cNvSpPr>
            <a:spLocks noChangeArrowheads="1"/>
          </p:cNvSpPr>
          <p:nvPr/>
        </p:nvSpPr>
        <p:spPr bwMode="auto">
          <a:xfrm>
            <a:off x="4775200" y="5094288"/>
            <a:ext cx="63500" cy="58737"/>
          </a:xfrm>
          <a:prstGeom prst="ellipse">
            <a:avLst/>
          </a:prstGeom>
          <a:solidFill>
            <a:schemeClr val="tx1"/>
          </a:solidFill>
          <a:ln w="19050">
            <a:noFill/>
            <a:round/>
            <a:headEnd/>
            <a:tailEnd/>
          </a:ln>
        </p:spPr>
        <p:txBody>
          <a:bodyPr wrap="none" anchor="ctr"/>
          <a:lstStyle/>
          <a:p>
            <a:endParaRPr lang="en-US"/>
          </a:p>
        </p:txBody>
      </p:sp>
      <p:sp>
        <p:nvSpPr>
          <p:cNvPr id="29728" name="Oval 50"/>
          <p:cNvSpPr>
            <a:spLocks noChangeArrowheads="1"/>
          </p:cNvSpPr>
          <p:nvPr/>
        </p:nvSpPr>
        <p:spPr bwMode="auto">
          <a:xfrm>
            <a:off x="4775200" y="5270500"/>
            <a:ext cx="63500" cy="60325"/>
          </a:xfrm>
          <a:prstGeom prst="ellipse">
            <a:avLst/>
          </a:prstGeom>
          <a:solidFill>
            <a:schemeClr val="tx1"/>
          </a:solidFill>
          <a:ln w="19050">
            <a:noFill/>
            <a:round/>
            <a:headEnd/>
            <a:tailEnd/>
          </a:ln>
        </p:spPr>
        <p:txBody>
          <a:bodyPr wrap="none" anchor="ctr"/>
          <a:lstStyle/>
          <a:p>
            <a:endParaRPr lang="en-US"/>
          </a:p>
        </p:txBody>
      </p:sp>
      <p:sp>
        <p:nvSpPr>
          <p:cNvPr id="29729" name="Oval 51"/>
          <p:cNvSpPr>
            <a:spLocks noChangeArrowheads="1"/>
          </p:cNvSpPr>
          <p:nvPr/>
        </p:nvSpPr>
        <p:spPr bwMode="auto">
          <a:xfrm>
            <a:off x="4775200" y="5448300"/>
            <a:ext cx="63500" cy="58738"/>
          </a:xfrm>
          <a:prstGeom prst="ellipse">
            <a:avLst/>
          </a:prstGeom>
          <a:solidFill>
            <a:schemeClr val="tx1"/>
          </a:solidFill>
          <a:ln w="19050">
            <a:noFill/>
            <a:round/>
            <a:headEnd/>
            <a:tailEnd/>
          </a:ln>
        </p:spPr>
        <p:txBody>
          <a:bodyPr wrap="none" anchor="ctr"/>
          <a:lstStyle/>
          <a:p>
            <a:endParaRPr lang="en-US"/>
          </a:p>
        </p:txBody>
      </p:sp>
      <p:sp>
        <p:nvSpPr>
          <p:cNvPr id="29730" name="Oval 52"/>
          <p:cNvSpPr>
            <a:spLocks noChangeArrowheads="1"/>
          </p:cNvSpPr>
          <p:nvPr/>
        </p:nvSpPr>
        <p:spPr bwMode="auto">
          <a:xfrm>
            <a:off x="4279900" y="3633788"/>
            <a:ext cx="63500" cy="58737"/>
          </a:xfrm>
          <a:prstGeom prst="ellipse">
            <a:avLst/>
          </a:prstGeom>
          <a:solidFill>
            <a:schemeClr val="tx1"/>
          </a:solidFill>
          <a:ln w="19050">
            <a:noFill/>
            <a:round/>
            <a:headEnd/>
            <a:tailEnd/>
          </a:ln>
        </p:spPr>
        <p:txBody>
          <a:bodyPr wrap="none" anchor="ctr"/>
          <a:lstStyle/>
          <a:p>
            <a:endParaRPr lang="en-US"/>
          </a:p>
        </p:txBody>
      </p:sp>
      <p:sp>
        <p:nvSpPr>
          <p:cNvPr id="29731" name="Oval 53"/>
          <p:cNvSpPr>
            <a:spLocks noChangeArrowheads="1"/>
          </p:cNvSpPr>
          <p:nvPr/>
        </p:nvSpPr>
        <p:spPr bwMode="auto">
          <a:xfrm>
            <a:off x="4279900" y="3810000"/>
            <a:ext cx="63500" cy="60325"/>
          </a:xfrm>
          <a:prstGeom prst="ellipse">
            <a:avLst/>
          </a:prstGeom>
          <a:solidFill>
            <a:schemeClr val="tx1"/>
          </a:solidFill>
          <a:ln w="19050">
            <a:noFill/>
            <a:round/>
            <a:headEnd/>
            <a:tailEnd/>
          </a:ln>
        </p:spPr>
        <p:txBody>
          <a:bodyPr wrap="none" anchor="ctr"/>
          <a:lstStyle/>
          <a:p>
            <a:endParaRPr lang="en-US"/>
          </a:p>
        </p:txBody>
      </p:sp>
      <p:sp>
        <p:nvSpPr>
          <p:cNvPr id="29732" name="Oval 54"/>
          <p:cNvSpPr>
            <a:spLocks noChangeArrowheads="1"/>
          </p:cNvSpPr>
          <p:nvPr/>
        </p:nvSpPr>
        <p:spPr bwMode="auto">
          <a:xfrm>
            <a:off x="4279900" y="3987800"/>
            <a:ext cx="63500" cy="58738"/>
          </a:xfrm>
          <a:prstGeom prst="ellipse">
            <a:avLst/>
          </a:prstGeom>
          <a:solidFill>
            <a:schemeClr val="tx1"/>
          </a:solidFill>
          <a:ln w="19050">
            <a:noFill/>
            <a:round/>
            <a:headEnd/>
            <a:tailEnd/>
          </a:ln>
        </p:spPr>
        <p:txBody>
          <a:bodyPr wrap="none" anchor="ctr"/>
          <a:lstStyle/>
          <a:p>
            <a:endParaRPr lang="en-US"/>
          </a:p>
        </p:txBody>
      </p:sp>
      <p:sp>
        <p:nvSpPr>
          <p:cNvPr id="29733" name="Line 55"/>
          <p:cNvSpPr>
            <a:spLocks noChangeShapeType="1"/>
          </p:cNvSpPr>
          <p:nvPr/>
        </p:nvSpPr>
        <p:spPr bwMode="auto">
          <a:xfrm>
            <a:off x="6316663" y="5330825"/>
            <a:ext cx="1477962" cy="0"/>
          </a:xfrm>
          <a:prstGeom prst="line">
            <a:avLst/>
          </a:prstGeom>
          <a:noFill/>
          <a:ln w="19050">
            <a:solidFill>
              <a:schemeClr val="tx1"/>
            </a:solidFill>
            <a:round/>
            <a:headEnd/>
            <a:tailEnd type="triangle" w="med" len="med"/>
          </a:ln>
        </p:spPr>
        <p:txBody>
          <a:bodyPr wrap="none" anchor="ctr"/>
          <a:lstStyle/>
          <a:p>
            <a:endParaRPr lang="en-US"/>
          </a:p>
        </p:txBody>
      </p:sp>
      <p:sp>
        <p:nvSpPr>
          <p:cNvPr id="29734" name="Line 56"/>
          <p:cNvSpPr>
            <a:spLocks noChangeShapeType="1"/>
          </p:cNvSpPr>
          <p:nvPr/>
        </p:nvSpPr>
        <p:spPr bwMode="auto">
          <a:xfrm>
            <a:off x="8561388" y="5219700"/>
            <a:ext cx="300037" cy="0"/>
          </a:xfrm>
          <a:prstGeom prst="line">
            <a:avLst/>
          </a:prstGeom>
          <a:noFill/>
          <a:ln w="19050">
            <a:solidFill>
              <a:schemeClr val="tx1"/>
            </a:solidFill>
            <a:round/>
            <a:headEnd/>
            <a:tailEnd type="triangle" w="med" len="med"/>
          </a:ln>
        </p:spPr>
        <p:txBody>
          <a:bodyPr wrap="none" anchor="ctr"/>
          <a:lstStyle/>
          <a:p>
            <a:endParaRPr lang="en-US"/>
          </a:p>
        </p:txBody>
      </p:sp>
      <p:sp>
        <p:nvSpPr>
          <p:cNvPr id="29735" name="Rectangle 57"/>
          <p:cNvSpPr>
            <a:spLocks noChangeAspect="1" noChangeArrowheads="1"/>
          </p:cNvSpPr>
          <p:nvPr/>
        </p:nvSpPr>
        <p:spPr bwMode="auto">
          <a:xfrm>
            <a:off x="827088" y="4964113"/>
            <a:ext cx="1936750" cy="744537"/>
          </a:xfrm>
          <a:prstGeom prst="rect">
            <a:avLst/>
          </a:prstGeom>
          <a:noFill/>
          <a:ln w="28575">
            <a:noFill/>
            <a:miter lim="800000"/>
            <a:headEnd/>
            <a:tailEnd/>
          </a:ln>
        </p:spPr>
        <p:txBody>
          <a:bodyPr wrap="none" anchor="ctr"/>
          <a:lstStyle/>
          <a:p>
            <a:pPr algn="ctr" eaLnBrk="0" hangingPunct="0">
              <a:lnSpc>
                <a:spcPct val="100000"/>
              </a:lnSpc>
              <a:spcBef>
                <a:spcPct val="0"/>
              </a:spcBef>
              <a:buClrTx/>
              <a:buSzTx/>
              <a:buFontTx/>
              <a:buNone/>
            </a:pPr>
            <a:r>
              <a:rPr lang="en-US" i="1">
                <a:latin typeface="Symbol" pitchFamily="-96" charset="2"/>
              </a:rPr>
              <a:t>d</a:t>
            </a:r>
            <a:r>
              <a:rPr lang="en-US" i="1"/>
              <a:t>’s from the rules</a:t>
            </a:r>
          </a:p>
          <a:p>
            <a:pPr algn="ctr" eaLnBrk="0" hangingPunct="0">
              <a:lnSpc>
                <a:spcPct val="100000"/>
              </a:lnSpc>
              <a:spcBef>
                <a:spcPct val="0"/>
              </a:spcBef>
              <a:buClrTx/>
              <a:buSzTx/>
              <a:buFontTx/>
              <a:buNone/>
            </a:pPr>
            <a:r>
              <a:rPr lang="en-US" i="1"/>
              <a:t>that update </a:t>
            </a:r>
            <a:r>
              <a:rPr lang="en-US" i="1">
                <a:solidFill>
                  <a:srgbClr val="56127A"/>
                </a:solidFill>
              </a:rPr>
              <a:t>R</a:t>
            </a:r>
          </a:p>
        </p:txBody>
      </p:sp>
      <p:sp>
        <p:nvSpPr>
          <p:cNvPr id="1594426" name="Text Box 58"/>
          <p:cNvSpPr txBox="1">
            <a:spLocks noChangeArrowheads="1"/>
          </p:cNvSpPr>
          <p:nvPr/>
        </p:nvSpPr>
        <p:spPr bwMode="auto">
          <a:xfrm>
            <a:off x="1336675" y="6169025"/>
            <a:ext cx="7234238" cy="457200"/>
          </a:xfrm>
          <a:prstGeom prst="rect">
            <a:avLst/>
          </a:prstGeom>
          <a:noFill/>
          <a:ln w="9525">
            <a:noFill/>
            <a:miter lim="800000"/>
            <a:headEnd/>
            <a:tailEnd/>
          </a:ln>
        </p:spPr>
        <p:txBody>
          <a:bodyPr wrap="none">
            <a:spAutoFit/>
          </a:bodyPr>
          <a:lstStyle/>
          <a:p>
            <a:pPr eaLnBrk="0" hangingPunct="0">
              <a:lnSpc>
                <a:spcPct val="100000"/>
              </a:lnSpc>
              <a:spcBef>
                <a:spcPct val="0"/>
              </a:spcBef>
              <a:buClrTx/>
              <a:buSzTx/>
              <a:buFontTx/>
              <a:buNone/>
            </a:pPr>
            <a:r>
              <a:rPr lang="en-US" sz="2400" i="1">
                <a:sym typeface="Symbol" pitchFamily="-96" charset="2"/>
              </a:rPr>
              <a:t>Scheduler ensures that at most one </a:t>
            </a:r>
            <a:r>
              <a:rPr lang="en-US" sz="2400" i="1">
                <a:latin typeface="Symbol" pitchFamily="-96" charset="2"/>
              </a:rPr>
              <a:t>f</a:t>
            </a:r>
            <a:r>
              <a:rPr lang="en-US" sz="2400" i="1" baseline="-25000"/>
              <a:t>i  </a:t>
            </a:r>
            <a:r>
              <a:rPr lang="en-US" sz="2400" i="1">
                <a:sym typeface="Symbol" pitchFamily="-96" charset="2"/>
              </a:rPr>
              <a:t>is true</a:t>
            </a:r>
            <a:r>
              <a:rPr lang="en-US" sz="2400" i="1">
                <a:solidFill>
                  <a:schemeClr val="accent1"/>
                </a:solidFill>
                <a:sym typeface="Symbol" pitchFamily="-96" charset="2"/>
              </a:rPr>
              <a:t> </a:t>
            </a:r>
            <a:endParaRPr lang="en-US" sz="2400"/>
          </a:p>
        </p:txBody>
      </p:sp>
      <p:sp>
        <p:nvSpPr>
          <p:cNvPr id="29737" name="Text Box 59"/>
          <p:cNvSpPr txBox="1">
            <a:spLocks noChangeArrowheads="1"/>
          </p:cNvSpPr>
          <p:nvPr/>
        </p:nvSpPr>
        <p:spPr bwMode="auto">
          <a:xfrm>
            <a:off x="584200" y="2090738"/>
            <a:ext cx="1681163" cy="701675"/>
          </a:xfrm>
          <a:prstGeom prst="rect">
            <a:avLst/>
          </a:prstGeom>
          <a:noFill/>
          <a:ln w="9525">
            <a:noFill/>
            <a:miter lim="800000"/>
            <a:headEnd/>
            <a:tailEnd/>
          </a:ln>
        </p:spPr>
        <p:txBody>
          <a:bodyPr wrap="none">
            <a:spAutoFit/>
          </a:bodyPr>
          <a:lstStyle/>
          <a:p>
            <a:pPr algn="ctr" eaLnBrk="0" hangingPunct="0">
              <a:lnSpc>
                <a:spcPct val="100000"/>
              </a:lnSpc>
              <a:spcBef>
                <a:spcPct val="0"/>
              </a:spcBef>
              <a:buClrTx/>
              <a:buSzTx/>
              <a:buFontTx/>
              <a:buNone/>
            </a:pPr>
            <a:r>
              <a:rPr lang="en-US" i="1">
                <a:latin typeface="Symbol" pitchFamily="-96" charset="2"/>
              </a:rPr>
              <a:t>p</a:t>
            </a:r>
            <a:r>
              <a:rPr lang="en-US" i="1"/>
              <a:t>’s from all </a:t>
            </a:r>
          </a:p>
          <a:p>
            <a:pPr algn="ctr" eaLnBrk="0" hangingPunct="0">
              <a:lnSpc>
                <a:spcPct val="100000"/>
              </a:lnSpc>
              <a:spcBef>
                <a:spcPct val="0"/>
              </a:spcBef>
              <a:buClrTx/>
              <a:buSzTx/>
              <a:buFontTx/>
              <a:buNone/>
            </a:pPr>
            <a:r>
              <a:rPr lang="en-US" i="1"/>
              <a:t>the rules</a:t>
            </a:r>
          </a:p>
        </p:txBody>
      </p:sp>
      <p:sp>
        <p:nvSpPr>
          <p:cNvPr id="1594428" name="Text Box 60"/>
          <p:cNvSpPr txBox="1">
            <a:spLocks noChangeArrowheads="1"/>
          </p:cNvSpPr>
          <p:nvPr/>
        </p:nvSpPr>
        <p:spPr bwMode="auto">
          <a:xfrm>
            <a:off x="7099300" y="1641475"/>
            <a:ext cx="1984375" cy="1343025"/>
          </a:xfrm>
          <a:prstGeom prst="rect">
            <a:avLst/>
          </a:prstGeom>
          <a:noFill/>
          <a:ln w="9525">
            <a:noFill/>
            <a:miter lim="800000"/>
            <a:headEnd/>
            <a:tailEnd/>
          </a:ln>
        </p:spPr>
        <p:txBody>
          <a:bodyPr>
            <a:spAutoFit/>
          </a:bodyPr>
          <a:lstStyle/>
          <a:p>
            <a:pPr>
              <a:buFont typeface="Wingdings" pitchFamily="-96" charset="2"/>
              <a:buNone/>
            </a:pPr>
            <a:r>
              <a:rPr lang="en-US">
                <a:solidFill>
                  <a:srgbClr val="FF0000"/>
                </a:solidFill>
              </a:rPr>
              <a:t>one-rule-at-a-time</a:t>
            </a:r>
          </a:p>
          <a:p>
            <a:pPr>
              <a:buFont typeface="Wingdings" pitchFamily="-96" charset="2"/>
              <a:buNone/>
            </a:pPr>
            <a:r>
              <a:rPr lang="en-US">
                <a:solidFill>
                  <a:srgbClr val="FF0000"/>
                </a:solidFill>
              </a:rPr>
              <a:t>scheduler is</a:t>
            </a:r>
          </a:p>
          <a:p>
            <a:pPr>
              <a:buFont typeface="Wingdings" pitchFamily="-96" charset="2"/>
              <a:buNone/>
            </a:pPr>
            <a:r>
              <a:rPr lang="en-US">
                <a:solidFill>
                  <a:srgbClr val="FF0000"/>
                </a:solidFill>
              </a:rPr>
              <a:t>conservative</a:t>
            </a:r>
          </a:p>
        </p:txBody>
      </p:sp>
      <p:sp>
        <p:nvSpPr>
          <p:cNvPr id="2" name="TextBox 1">
            <a:extLst>
              <a:ext uri="{FF2B5EF4-FFF2-40B4-BE49-F238E27FC236}">
                <a16:creationId xmlns:a16="http://schemas.microsoft.com/office/drawing/2014/main" id="{53F7F9B9-AAED-818E-BC27-A2B16F4172C6}"/>
              </a:ext>
            </a:extLst>
          </p:cNvPr>
          <p:cNvSpPr txBox="1"/>
          <p:nvPr/>
        </p:nvSpPr>
        <p:spPr>
          <a:xfrm>
            <a:off x="5552081" y="3560902"/>
            <a:ext cx="1663704" cy="707886"/>
          </a:xfrm>
          <a:prstGeom prst="rect">
            <a:avLst/>
          </a:prstGeom>
          <a:noFill/>
        </p:spPr>
        <p:txBody>
          <a:bodyPr wrap="square" rtlCol="0">
            <a:spAutoFit/>
          </a:bodyPr>
          <a:lstStyle/>
          <a:p>
            <a:r>
              <a:rPr lang="en-US" i="1" dirty="0"/>
              <a:t>Enable for register R</a:t>
            </a:r>
            <a:endParaRPr lang="en-US" dirty="0"/>
          </a:p>
        </p:txBody>
      </p:sp>
      <p:sp>
        <p:nvSpPr>
          <p:cNvPr id="6" name="Footer Placeholder 5">
            <a:extLst>
              <a:ext uri="{FF2B5EF4-FFF2-40B4-BE49-F238E27FC236}">
                <a16:creationId xmlns:a16="http://schemas.microsoft.com/office/drawing/2014/main" id="{D324085A-9003-1253-3640-280C52B14B3C}"/>
              </a:ext>
            </a:extLst>
          </p:cNvPr>
          <p:cNvSpPr>
            <a:spLocks noGrp="1"/>
          </p:cNvSpPr>
          <p:nvPr>
            <p:ph type="ftr" sz="quarter" idx="12"/>
          </p:nvPr>
        </p:nvSpPr>
        <p:spPr/>
        <p:txBody>
          <a:bodyPr/>
          <a:lstStyle/>
          <a:p>
            <a:pPr>
              <a:defRPr/>
            </a:pPr>
            <a:r>
              <a:rPr lang="en-US"/>
              <a:t>6.1920</a:t>
            </a:r>
            <a:endParaRPr lang="en-US" dirty="0"/>
          </a:p>
        </p:txBody>
      </p:sp>
      <p:sp>
        <p:nvSpPr>
          <p:cNvPr id="4" name="Date Placeholder 3">
            <a:extLst>
              <a:ext uri="{FF2B5EF4-FFF2-40B4-BE49-F238E27FC236}">
                <a16:creationId xmlns:a16="http://schemas.microsoft.com/office/drawing/2014/main" id="{04D31F71-6C89-6E31-8883-EC1663C5716B}"/>
              </a:ext>
            </a:extLst>
          </p:cNvPr>
          <p:cNvSpPr>
            <a:spLocks noGrp="1"/>
          </p:cNvSpPr>
          <p:nvPr>
            <p:ph type="dt" sz="half" idx="10"/>
          </p:nvPr>
        </p:nvSpPr>
        <p:spPr/>
        <p:txBody>
          <a:bodyPr/>
          <a:lstStyle/>
          <a:p>
            <a:pPr>
              <a:defRPr/>
            </a:pPr>
            <a:r>
              <a:rPr lang="en-US"/>
              <a:t>February 13, 2024</a:t>
            </a:r>
            <a:endParaRPr lang="en-US" dirty="0"/>
          </a:p>
        </p:txBody>
      </p:sp>
      <p:sp>
        <p:nvSpPr>
          <p:cNvPr id="8" name="Slide Number Placeholder 7">
            <a:extLst>
              <a:ext uri="{FF2B5EF4-FFF2-40B4-BE49-F238E27FC236}">
                <a16:creationId xmlns:a16="http://schemas.microsoft.com/office/drawing/2014/main" id="{31A58985-E53B-50DC-0344-3BC6B7B87AC1}"/>
              </a:ext>
            </a:extLst>
          </p:cNvPr>
          <p:cNvSpPr>
            <a:spLocks noGrp="1"/>
          </p:cNvSpPr>
          <p:nvPr>
            <p:ph type="sldNum" sz="quarter" idx="11"/>
          </p:nvPr>
        </p:nvSpPr>
        <p:spPr/>
        <p:txBody>
          <a:bodyPr/>
          <a:lstStyle/>
          <a:p>
            <a:pPr>
              <a:defRPr/>
            </a:pPr>
            <a:r>
              <a:rPr lang="en-US"/>
              <a:t>L03-</a:t>
            </a:r>
            <a:fld id="{4F9502F6-954B-46E9-AC05-33DEDF4CA0BF}" type="slidenum">
              <a:rPr lang="en-US" smtClean="0"/>
              <a:pPr>
                <a:defRPr/>
              </a:pPr>
              <a:t>42</a:t>
            </a:fld>
            <a:endParaRPr lang="en-US" dirty="0"/>
          </a:p>
        </p:txBody>
      </p:sp>
    </p:spTree>
    <p:extLst>
      <p:ext uri="{BB962C8B-B14F-4D97-AF65-F5344CB8AC3E}">
        <p14:creationId xmlns:p14="http://schemas.microsoft.com/office/powerpoint/2010/main" val="1241329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944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944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4426" grpId="0" autoUpdateAnimBg="0"/>
      <p:bldP spid="159442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81000" y="330200"/>
            <a:ext cx="8763000" cy="879475"/>
          </a:xfrm>
        </p:spPr>
        <p:txBody>
          <a:bodyPr/>
          <a:lstStyle/>
          <a:p>
            <a:pPr eaLnBrk="1" hangingPunct="1"/>
            <a:r>
              <a:rPr lang="en-US"/>
              <a:t>Scheduling and control logic</a:t>
            </a:r>
          </a:p>
        </p:txBody>
      </p:sp>
      <p:sp>
        <p:nvSpPr>
          <p:cNvPr id="31747" name="Rectangle 3"/>
          <p:cNvSpPr>
            <a:spLocks noChangeAspect="1" noChangeArrowheads="1"/>
          </p:cNvSpPr>
          <p:nvPr/>
        </p:nvSpPr>
        <p:spPr bwMode="auto">
          <a:xfrm>
            <a:off x="282575" y="1436688"/>
            <a:ext cx="1936750" cy="744537"/>
          </a:xfrm>
          <a:prstGeom prst="rect">
            <a:avLst/>
          </a:prstGeom>
          <a:noFill/>
          <a:ln w="28575">
            <a:noFill/>
            <a:miter lim="800000"/>
            <a:headEnd/>
            <a:tailEnd/>
          </a:ln>
        </p:spPr>
        <p:txBody>
          <a:bodyPr wrap="none" anchor="ctr"/>
          <a:lstStyle/>
          <a:p>
            <a:pPr algn="ctr" eaLnBrk="0" hangingPunct="0">
              <a:lnSpc>
                <a:spcPct val="100000"/>
              </a:lnSpc>
              <a:spcBef>
                <a:spcPct val="0"/>
              </a:spcBef>
              <a:buClrTx/>
              <a:buSzTx/>
              <a:buFontTx/>
              <a:buNone/>
            </a:pPr>
            <a:r>
              <a:rPr lang="en-US" i="1"/>
              <a:t>Modules</a:t>
            </a:r>
          </a:p>
          <a:p>
            <a:pPr algn="ctr" eaLnBrk="0" hangingPunct="0">
              <a:lnSpc>
                <a:spcPct val="100000"/>
              </a:lnSpc>
              <a:spcBef>
                <a:spcPct val="0"/>
              </a:spcBef>
              <a:buClrTx/>
              <a:buSzTx/>
              <a:buFontTx/>
              <a:buNone/>
            </a:pPr>
            <a:r>
              <a:rPr lang="en-US" i="1"/>
              <a:t>(Current state)</a:t>
            </a:r>
            <a:endParaRPr lang="en-US" i="1">
              <a:solidFill>
                <a:srgbClr val="56127A"/>
              </a:solidFill>
            </a:endParaRPr>
          </a:p>
        </p:txBody>
      </p:sp>
      <p:sp>
        <p:nvSpPr>
          <p:cNvPr id="31748" name="Rectangle 4"/>
          <p:cNvSpPr>
            <a:spLocks noChangeAspect="1" noChangeArrowheads="1"/>
          </p:cNvSpPr>
          <p:nvPr/>
        </p:nvSpPr>
        <p:spPr bwMode="auto">
          <a:xfrm>
            <a:off x="2230438" y="1562100"/>
            <a:ext cx="950912" cy="322263"/>
          </a:xfrm>
          <a:prstGeom prst="rect">
            <a:avLst/>
          </a:prstGeom>
          <a:noFill/>
          <a:ln w="28575">
            <a:noFill/>
            <a:miter lim="800000"/>
            <a:headEnd/>
            <a:tailEnd/>
          </a:ln>
        </p:spPr>
        <p:txBody>
          <a:bodyPr wrap="none" anchor="ctr"/>
          <a:lstStyle/>
          <a:p>
            <a:pPr algn="ctr" eaLnBrk="0" hangingPunct="0">
              <a:lnSpc>
                <a:spcPct val="100000"/>
              </a:lnSpc>
              <a:spcBef>
                <a:spcPct val="0"/>
              </a:spcBef>
              <a:buClrTx/>
              <a:buSzTx/>
              <a:buFontTx/>
              <a:buNone/>
            </a:pPr>
            <a:r>
              <a:rPr lang="en-US" i="1"/>
              <a:t>Rules</a:t>
            </a:r>
            <a:endParaRPr lang="en-US" i="1">
              <a:solidFill>
                <a:srgbClr val="56127A"/>
              </a:solidFill>
            </a:endParaRPr>
          </a:p>
        </p:txBody>
      </p:sp>
      <p:grpSp>
        <p:nvGrpSpPr>
          <p:cNvPr id="31749" name="Group 5"/>
          <p:cNvGrpSpPr>
            <a:grpSpLocks/>
          </p:cNvGrpSpPr>
          <p:nvPr/>
        </p:nvGrpSpPr>
        <p:grpSpPr bwMode="auto">
          <a:xfrm>
            <a:off x="2733675" y="3652838"/>
            <a:ext cx="63500" cy="412750"/>
            <a:chOff x="1636" y="1252"/>
            <a:chExt cx="40" cy="260"/>
          </a:xfrm>
        </p:grpSpPr>
        <p:sp>
          <p:nvSpPr>
            <p:cNvPr id="31848" name="Oval 6"/>
            <p:cNvSpPr>
              <a:spLocks noChangeArrowheads="1"/>
            </p:cNvSpPr>
            <p:nvPr/>
          </p:nvSpPr>
          <p:spPr bwMode="auto">
            <a:xfrm>
              <a:off x="1636" y="1252"/>
              <a:ext cx="40" cy="37"/>
            </a:xfrm>
            <a:prstGeom prst="ellipse">
              <a:avLst/>
            </a:prstGeom>
            <a:solidFill>
              <a:schemeClr val="tx1"/>
            </a:solidFill>
            <a:ln w="19050">
              <a:noFill/>
              <a:round/>
              <a:headEnd/>
              <a:tailEnd/>
            </a:ln>
          </p:spPr>
          <p:txBody>
            <a:bodyPr wrap="none" anchor="ctr"/>
            <a:lstStyle/>
            <a:p>
              <a:endParaRPr lang="en-US"/>
            </a:p>
          </p:txBody>
        </p:sp>
        <p:sp>
          <p:nvSpPr>
            <p:cNvPr id="31849" name="Oval 7"/>
            <p:cNvSpPr>
              <a:spLocks noChangeArrowheads="1"/>
            </p:cNvSpPr>
            <p:nvPr/>
          </p:nvSpPr>
          <p:spPr bwMode="auto">
            <a:xfrm>
              <a:off x="1636" y="1363"/>
              <a:ext cx="40" cy="38"/>
            </a:xfrm>
            <a:prstGeom prst="ellipse">
              <a:avLst/>
            </a:prstGeom>
            <a:solidFill>
              <a:schemeClr val="tx1"/>
            </a:solidFill>
            <a:ln w="19050">
              <a:noFill/>
              <a:round/>
              <a:headEnd/>
              <a:tailEnd/>
            </a:ln>
          </p:spPr>
          <p:txBody>
            <a:bodyPr wrap="none" anchor="ctr"/>
            <a:lstStyle/>
            <a:p>
              <a:endParaRPr lang="en-US"/>
            </a:p>
          </p:txBody>
        </p:sp>
        <p:sp>
          <p:nvSpPr>
            <p:cNvPr id="31850" name="Oval 8"/>
            <p:cNvSpPr>
              <a:spLocks noChangeArrowheads="1"/>
            </p:cNvSpPr>
            <p:nvPr/>
          </p:nvSpPr>
          <p:spPr bwMode="auto">
            <a:xfrm>
              <a:off x="1636" y="1475"/>
              <a:ext cx="40" cy="37"/>
            </a:xfrm>
            <a:prstGeom prst="ellipse">
              <a:avLst/>
            </a:prstGeom>
            <a:solidFill>
              <a:schemeClr val="tx1"/>
            </a:solidFill>
            <a:ln w="19050">
              <a:noFill/>
              <a:round/>
              <a:headEnd/>
              <a:tailEnd/>
            </a:ln>
          </p:spPr>
          <p:txBody>
            <a:bodyPr wrap="none" anchor="ctr"/>
            <a:lstStyle/>
            <a:p>
              <a:endParaRPr lang="en-US"/>
            </a:p>
          </p:txBody>
        </p:sp>
      </p:grpSp>
      <p:grpSp>
        <p:nvGrpSpPr>
          <p:cNvPr id="31750" name="Group 9"/>
          <p:cNvGrpSpPr>
            <a:grpSpLocks/>
          </p:cNvGrpSpPr>
          <p:nvPr/>
        </p:nvGrpSpPr>
        <p:grpSpPr bwMode="auto">
          <a:xfrm>
            <a:off x="2373313" y="2200275"/>
            <a:ext cx="685800" cy="1074738"/>
            <a:chOff x="1511" y="1386"/>
            <a:chExt cx="432" cy="677"/>
          </a:xfrm>
        </p:grpSpPr>
        <p:sp>
          <p:nvSpPr>
            <p:cNvPr id="31846" name="Rectangle 10"/>
            <p:cNvSpPr>
              <a:spLocks noChangeAspect="1" noChangeArrowheads="1"/>
            </p:cNvSpPr>
            <p:nvPr/>
          </p:nvSpPr>
          <p:spPr bwMode="auto">
            <a:xfrm>
              <a:off x="1511" y="1730"/>
              <a:ext cx="432" cy="333"/>
            </a:xfrm>
            <a:prstGeom prst="rect">
              <a:avLst/>
            </a:prstGeom>
            <a:solidFill>
              <a:srgbClr val="CFBDC8"/>
            </a:solidFill>
            <a:ln w="19050">
              <a:solidFill>
                <a:schemeClr val="tx1"/>
              </a:solidFill>
              <a:miter lim="800000"/>
              <a:headEnd/>
              <a:tailEnd/>
            </a:ln>
          </p:spPr>
          <p:txBody>
            <a:bodyPr wrap="none" anchor="ctr"/>
            <a:lstStyle/>
            <a:p>
              <a:pPr algn="ctr" eaLnBrk="0" hangingPunct="0">
                <a:lnSpc>
                  <a:spcPct val="100000"/>
                </a:lnSpc>
                <a:spcBef>
                  <a:spcPct val="0"/>
                </a:spcBef>
                <a:buClrTx/>
                <a:buSzTx/>
                <a:buFontTx/>
                <a:buNone/>
              </a:pPr>
              <a:r>
                <a:rPr lang="en-US" sz="2400">
                  <a:latin typeface="Symbol" pitchFamily="-96" charset="2"/>
                </a:rPr>
                <a:t>d</a:t>
              </a:r>
              <a:r>
                <a:rPr lang="en-US" sz="2400" baseline="-25000">
                  <a:latin typeface="Symbol" pitchFamily="-96" charset="2"/>
                </a:rPr>
                <a:t>1</a:t>
              </a:r>
              <a:endParaRPr lang="en-US" sz="2400">
                <a:latin typeface="Symbol" pitchFamily="-96" charset="2"/>
              </a:endParaRPr>
            </a:p>
          </p:txBody>
        </p:sp>
        <p:sp>
          <p:nvSpPr>
            <p:cNvPr id="31847" name="Rectangle 11"/>
            <p:cNvSpPr>
              <a:spLocks noChangeAspect="1" noChangeArrowheads="1"/>
            </p:cNvSpPr>
            <p:nvPr/>
          </p:nvSpPr>
          <p:spPr bwMode="auto">
            <a:xfrm>
              <a:off x="1511" y="1386"/>
              <a:ext cx="432" cy="333"/>
            </a:xfrm>
            <a:prstGeom prst="rect">
              <a:avLst/>
            </a:prstGeom>
            <a:solidFill>
              <a:srgbClr val="CFBDC8"/>
            </a:solidFill>
            <a:ln w="19050">
              <a:solidFill>
                <a:schemeClr val="tx1"/>
              </a:solidFill>
              <a:miter lim="800000"/>
              <a:headEnd/>
              <a:tailEnd/>
            </a:ln>
          </p:spPr>
          <p:txBody>
            <a:bodyPr wrap="none" anchor="ctr"/>
            <a:lstStyle/>
            <a:p>
              <a:pPr algn="ctr" eaLnBrk="0" hangingPunct="0">
                <a:lnSpc>
                  <a:spcPct val="100000"/>
                </a:lnSpc>
                <a:spcBef>
                  <a:spcPct val="0"/>
                </a:spcBef>
                <a:buClrTx/>
                <a:buSzTx/>
                <a:buFontTx/>
                <a:buNone/>
              </a:pPr>
              <a:r>
                <a:rPr lang="en-US" sz="2800">
                  <a:latin typeface="Symbol" pitchFamily="-96" charset="2"/>
                </a:rPr>
                <a:t>p</a:t>
              </a:r>
              <a:r>
                <a:rPr lang="en-US" sz="2800" baseline="-25000">
                  <a:latin typeface="Symbol" pitchFamily="-96" charset="2"/>
                </a:rPr>
                <a:t>1</a:t>
              </a:r>
              <a:endParaRPr lang="en-US" sz="2800">
                <a:latin typeface="Symbol" pitchFamily="-96" charset="2"/>
              </a:endParaRPr>
            </a:p>
          </p:txBody>
        </p:sp>
      </p:grpSp>
      <p:sp>
        <p:nvSpPr>
          <p:cNvPr id="31751" name="Rectangle 12"/>
          <p:cNvSpPr>
            <a:spLocks noChangeArrowheads="1"/>
          </p:cNvSpPr>
          <p:nvPr/>
        </p:nvSpPr>
        <p:spPr bwMode="auto">
          <a:xfrm>
            <a:off x="4433888" y="1733550"/>
            <a:ext cx="1508125" cy="1420813"/>
          </a:xfrm>
          <a:prstGeom prst="rect">
            <a:avLst/>
          </a:prstGeom>
          <a:solidFill>
            <a:schemeClr val="accent1"/>
          </a:solidFill>
          <a:ln w="9525">
            <a:solidFill>
              <a:srgbClr val="FF0000"/>
            </a:solidFill>
            <a:miter lim="800000"/>
            <a:headEnd/>
            <a:tailEnd/>
          </a:ln>
        </p:spPr>
        <p:txBody>
          <a:bodyPr wrap="none" anchor="ctr"/>
          <a:lstStyle/>
          <a:p>
            <a:pPr algn="ctr" eaLnBrk="0" hangingPunct="0">
              <a:lnSpc>
                <a:spcPct val="100000"/>
              </a:lnSpc>
              <a:spcBef>
                <a:spcPct val="0"/>
              </a:spcBef>
              <a:buClrTx/>
              <a:buSzTx/>
              <a:buFontTx/>
              <a:buNone/>
            </a:pPr>
            <a:r>
              <a:rPr lang="en-US" i="1"/>
              <a:t>Scheduler</a:t>
            </a:r>
            <a:endParaRPr lang="en-US" i="1">
              <a:solidFill>
                <a:srgbClr val="56127A"/>
              </a:solidFill>
            </a:endParaRPr>
          </a:p>
        </p:txBody>
      </p:sp>
      <p:sp>
        <p:nvSpPr>
          <p:cNvPr id="31752" name="Text Box 13"/>
          <p:cNvSpPr txBox="1">
            <a:spLocks noChangeArrowheads="1"/>
          </p:cNvSpPr>
          <p:nvPr/>
        </p:nvSpPr>
        <p:spPr bwMode="auto">
          <a:xfrm>
            <a:off x="6069013" y="1722438"/>
            <a:ext cx="420687" cy="396875"/>
          </a:xfrm>
          <a:prstGeom prst="rect">
            <a:avLst/>
          </a:prstGeom>
          <a:noFill/>
          <a:ln w="19050">
            <a:noFill/>
            <a:miter lim="800000"/>
            <a:headEnd/>
            <a:tailEnd/>
          </a:ln>
        </p:spPr>
        <p:txBody>
          <a:bodyPr wrap="none" anchor="ctr">
            <a:spAutoFit/>
          </a:bodyPr>
          <a:lstStyle/>
          <a:p>
            <a:pPr algn="ctr" eaLnBrk="0" hangingPunct="0">
              <a:lnSpc>
                <a:spcPct val="100000"/>
              </a:lnSpc>
              <a:spcBef>
                <a:spcPct val="0"/>
              </a:spcBef>
              <a:buClrTx/>
              <a:buSzTx/>
              <a:buFontTx/>
              <a:buNone/>
            </a:pPr>
            <a:r>
              <a:rPr lang="en-US">
                <a:solidFill>
                  <a:srgbClr val="56127A"/>
                </a:solidFill>
                <a:latin typeface="Symbol" pitchFamily="-96" charset="2"/>
              </a:rPr>
              <a:t>f</a:t>
            </a:r>
            <a:r>
              <a:rPr lang="en-US" baseline="-25000">
                <a:solidFill>
                  <a:srgbClr val="56127A"/>
                </a:solidFill>
              </a:rPr>
              <a:t>1</a:t>
            </a:r>
            <a:endParaRPr lang="en-US">
              <a:solidFill>
                <a:srgbClr val="56127A"/>
              </a:solidFill>
            </a:endParaRPr>
          </a:p>
        </p:txBody>
      </p:sp>
      <p:sp>
        <p:nvSpPr>
          <p:cNvPr id="31753" name="Text Box 14"/>
          <p:cNvSpPr txBox="1">
            <a:spLocks noChangeArrowheads="1"/>
          </p:cNvSpPr>
          <p:nvPr/>
        </p:nvSpPr>
        <p:spPr bwMode="auto">
          <a:xfrm>
            <a:off x="6108700" y="2490788"/>
            <a:ext cx="420688" cy="396875"/>
          </a:xfrm>
          <a:prstGeom prst="rect">
            <a:avLst/>
          </a:prstGeom>
          <a:noFill/>
          <a:ln w="19050">
            <a:noFill/>
            <a:miter lim="800000"/>
            <a:headEnd/>
            <a:tailEnd/>
          </a:ln>
        </p:spPr>
        <p:txBody>
          <a:bodyPr wrap="none" anchor="ctr">
            <a:spAutoFit/>
          </a:bodyPr>
          <a:lstStyle/>
          <a:p>
            <a:pPr algn="ctr" eaLnBrk="0" hangingPunct="0">
              <a:lnSpc>
                <a:spcPct val="100000"/>
              </a:lnSpc>
              <a:spcBef>
                <a:spcPct val="0"/>
              </a:spcBef>
              <a:buClrTx/>
              <a:buSzTx/>
              <a:buFontTx/>
              <a:buNone/>
            </a:pPr>
            <a:r>
              <a:rPr lang="en-US">
                <a:solidFill>
                  <a:srgbClr val="56127A"/>
                </a:solidFill>
                <a:latin typeface="Symbol" pitchFamily="-96" charset="2"/>
              </a:rPr>
              <a:t>f</a:t>
            </a:r>
            <a:r>
              <a:rPr lang="en-US" baseline="-25000">
                <a:solidFill>
                  <a:srgbClr val="56127A"/>
                </a:solidFill>
              </a:rPr>
              <a:t>n</a:t>
            </a:r>
            <a:endParaRPr lang="en-US">
              <a:solidFill>
                <a:srgbClr val="56127A"/>
              </a:solidFill>
            </a:endParaRPr>
          </a:p>
        </p:txBody>
      </p:sp>
      <p:grpSp>
        <p:nvGrpSpPr>
          <p:cNvPr id="31754" name="Group 15"/>
          <p:cNvGrpSpPr>
            <a:grpSpLocks/>
          </p:cNvGrpSpPr>
          <p:nvPr/>
        </p:nvGrpSpPr>
        <p:grpSpPr bwMode="auto">
          <a:xfrm>
            <a:off x="6337300" y="2239963"/>
            <a:ext cx="63500" cy="412750"/>
            <a:chOff x="3992" y="1411"/>
            <a:chExt cx="40" cy="260"/>
          </a:xfrm>
        </p:grpSpPr>
        <p:sp>
          <p:nvSpPr>
            <p:cNvPr id="31843" name="Oval 16"/>
            <p:cNvSpPr>
              <a:spLocks noChangeArrowheads="1"/>
            </p:cNvSpPr>
            <p:nvPr/>
          </p:nvSpPr>
          <p:spPr bwMode="auto">
            <a:xfrm>
              <a:off x="3992" y="1411"/>
              <a:ext cx="40" cy="37"/>
            </a:xfrm>
            <a:prstGeom prst="ellipse">
              <a:avLst/>
            </a:prstGeom>
            <a:solidFill>
              <a:schemeClr val="tx1"/>
            </a:solidFill>
            <a:ln w="19050">
              <a:noFill/>
              <a:round/>
              <a:headEnd/>
              <a:tailEnd/>
            </a:ln>
          </p:spPr>
          <p:txBody>
            <a:bodyPr wrap="none" anchor="ctr"/>
            <a:lstStyle/>
            <a:p>
              <a:endParaRPr lang="en-US"/>
            </a:p>
          </p:txBody>
        </p:sp>
        <p:sp>
          <p:nvSpPr>
            <p:cNvPr id="31844" name="Oval 17"/>
            <p:cNvSpPr>
              <a:spLocks noChangeArrowheads="1"/>
            </p:cNvSpPr>
            <p:nvPr/>
          </p:nvSpPr>
          <p:spPr bwMode="auto">
            <a:xfrm>
              <a:off x="3992" y="1522"/>
              <a:ext cx="40" cy="38"/>
            </a:xfrm>
            <a:prstGeom prst="ellipse">
              <a:avLst/>
            </a:prstGeom>
            <a:solidFill>
              <a:schemeClr val="tx1"/>
            </a:solidFill>
            <a:ln w="19050">
              <a:noFill/>
              <a:round/>
              <a:headEnd/>
              <a:tailEnd/>
            </a:ln>
          </p:spPr>
          <p:txBody>
            <a:bodyPr wrap="none" anchor="ctr"/>
            <a:lstStyle/>
            <a:p>
              <a:endParaRPr lang="en-US"/>
            </a:p>
          </p:txBody>
        </p:sp>
        <p:sp>
          <p:nvSpPr>
            <p:cNvPr id="31845" name="Oval 18"/>
            <p:cNvSpPr>
              <a:spLocks noChangeArrowheads="1"/>
            </p:cNvSpPr>
            <p:nvPr/>
          </p:nvSpPr>
          <p:spPr bwMode="auto">
            <a:xfrm>
              <a:off x="3992" y="1634"/>
              <a:ext cx="40" cy="37"/>
            </a:xfrm>
            <a:prstGeom prst="ellipse">
              <a:avLst/>
            </a:prstGeom>
            <a:solidFill>
              <a:schemeClr val="tx1"/>
            </a:solidFill>
            <a:ln w="19050">
              <a:noFill/>
              <a:round/>
              <a:headEnd/>
              <a:tailEnd/>
            </a:ln>
          </p:spPr>
          <p:txBody>
            <a:bodyPr wrap="none" anchor="ctr"/>
            <a:lstStyle/>
            <a:p>
              <a:endParaRPr lang="en-US"/>
            </a:p>
          </p:txBody>
        </p:sp>
      </p:grpSp>
      <p:sp>
        <p:nvSpPr>
          <p:cNvPr id="31755" name="Text Box 19"/>
          <p:cNvSpPr txBox="1">
            <a:spLocks noChangeArrowheads="1"/>
          </p:cNvSpPr>
          <p:nvPr/>
        </p:nvSpPr>
        <p:spPr bwMode="auto">
          <a:xfrm>
            <a:off x="3695700" y="1658938"/>
            <a:ext cx="428625" cy="396875"/>
          </a:xfrm>
          <a:prstGeom prst="rect">
            <a:avLst/>
          </a:prstGeom>
          <a:noFill/>
          <a:ln w="19050">
            <a:noFill/>
            <a:miter lim="800000"/>
            <a:headEnd/>
            <a:tailEnd/>
          </a:ln>
        </p:spPr>
        <p:txBody>
          <a:bodyPr wrap="none" anchor="ctr">
            <a:spAutoFit/>
          </a:bodyPr>
          <a:lstStyle/>
          <a:p>
            <a:pPr algn="ctr" eaLnBrk="0" hangingPunct="0">
              <a:lnSpc>
                <a:spcPct val="100000"/>
              </a:lnSpc>
              <a:spcBef>
                <a:spcPct val="0"/>
              </a:spcBef>
              <a:buClrTx/>
              <a:buSzTx/>
              <a:buFontTx/>
              <a:buNone/>
            </a:pPr>
            <a:r>
              <a:rPr lang="en-US">
                <a:solidFill>
                  <a:srgbClr val="56127A"/>
                </a:solidFill>
                <a:latin typeface="Symbol" pitchFamily="-96" charset="2"/>
              </a:rPr>
              <a:t>p</a:t>
            </a:r>
            <a:r>
              <a:rPr lang="en-US" baseline="-25000">
                <a:solidFill>
                  <a:srgbClr val="56127A"/>
                </a:solidFill>
              </a:rPr>
              <a:t>1</a:t>
            </a:r>
            <a:endParaRPr lang="en-US">
              <a:solidFill>
                <a:srgbClr val="56127A"/>
              </a:solidFill>
            </a:endParaRPr>
          </a:p>
        </p:txBody>
      </p:sp>
      <p:sp>
        <p:nvSpPr>
          <p:cNvPr id="31756" name="Text Box 20"/>
          <p:cNvSpPr txBox="1">
            <a:spLocks noChangeArrowheads="1"/>
          </p:cNvSpPr>
          <p:nvPr/>
        </p:nvSpPr>
        <p:spPr bwMode="auto">
          <a:xfrm>
            <a:off x="3695700" y="2506663"/>
            <a:ext cx="428625" cy="396875"/>
          </a:xfrm>
          <a:prstGeom prst="rect">
            <a:avLst/>
          </a:prstGeom>
          <a:noFill/>
          <a:ln w="19050">
            <a:noFill/>
            <a:miter lim="800000"/>
            <a:headEnd/>
            <a:tailEnd/>
          </a:ln>
        </p:spPr>
        <p:txBody>
          <a:bodyPr wrap="none" anchor="ctr">
            <a:spAutoFit/>
          </a:bodyPr>
          <a:lstStyle/>
          <a:p>
            <a:pPr algn="ctr" eaLnBrk="0" hangingPunct="0">
              <a:lnSpc>
                <a:spcPct val="100000"/>
              </a:lnSpc>
              <a:spcBef>
                <a:spcPct val="0"/>
              </a:spcBef>
              <a:buClrTx/>
              <a:buSzTx/>
              <a:buFontTx/>
              <a:buNone/>
            </a:pPr>
            <a:r>
              <a:rPr lang="en-US">
                <a:solidFill>
                  <a:srgbClr val="56127A"/>
                </a:solidFill>
                <a:latin typeface="Symbol" pitchFamily="-96" charset="2"/>
              </a:rPr>
              <a:t>p</a:t>
            </a:r>
            <a:r>
              <a:rPr lang="en-US" baseline="-25000">
                <a:solidFill>
                  <a:srgbClr val="56127A"/>
                </a:solidFill>
              </a:rPr>
              <a:t>n</a:t>
            </a:r>
            <a:endParaRPr lang="en-US">
              <a:solidFill>
                <a:srgbClr val="56127A"/>
              </a:solidFill>
            </a:endParaRPr>
          </a:p>
        </p:txBody>
      </p:sp>
      <p:sp>
        <p:nvSpPr>
          <p:cNvPr id="31757" name="Oval 21"/>
          <p:cNvSpPr>
            <a:spLocks noChangeArrowheads="1"/>
          </p:cNvSpPr>
          <p:nvPr/>
        </p:nvSpPr>
        <p:spPr bwMode="auto">
          <a:xfrm>
            <a:off x="3968750" y="2203450"/>
            <a:ext cx="63500" cy="58738"/>
          </a:xfrm>
          <a:prstGeom prst="ellipse">
            <a:avLst/>
          </a:prstGeom>
          <a:solidFill>
            <a:schemeClr val="tx1"/>
          </a:solidFill>
          <a:ln w="19050">
            <a:noFill/>
            <a:round/>
            <a:headEnd/>
            <a:tailEnd/>
          </a:ln>
        </p:spPr>
        <p:txBody>
          <a:bodyPr wrap="none" anchor="ctr"/>
          <a:lstStyle/>
          <a:p>
            <a:pPr algn="ctr"/>
            <a:endParaRPr lang="en-US" sz="2400"/>
          </a:p>
        </p:txBody>
      </p:sp>
      <p:sp>
        <p:nvSpPr>
          <p:cNvPr id="31758" name="Oval 22"/>
          <p:cNvSpPr>
            <a:spLocks noChangeArrowheads="1"/>
          </p:cNvSpPr>
          <p:nvPr/>
        </p:nvSpPr>
        <p:spPr bwMode="auto">
          <a:xfrm>
            <a:off x="3968750" y="2379663"/>
            <a:ext cx="63500" cy="60325"/>
          </a:xfrm>
          <a:prstGeom prst="ellipse">
            <a:avLst/>
          </a:prstGeom>
          <a:solidFill>
            <a:schemeClr val="tx1"/>
          </a:solidFill>
          <a:ln w="19050">
            <a:noFill/>
            <a:round/>
            <a:headEnd/>
            <a:tailEnd/>
          </a:ln>
        </p:spPr>
        <p:txBody>
          <a:bodyPr wrap="none" anchor="ctr"/>
          <a:lstStyle/>
          <a:p>
            <a:endParaRPr lang="en-US"/>
          </a:p>
        </p:txBody>
      </p:sp>
      <p:sp>
        <p:nvSpPr>
          <p:cNvPr id="31759" name="Oval 23"/>
          <p:cNvSpPr>
            <a:spLocks noChangeArrowheads="1"/>
          </p:cNvSpPr>
          <p:nvPr/>
        </p:nvSpPr>
        <p:spPr bwMode="auto">
          <a:xfrm>
            <a:off x="3968750" y="2557463"/>
            <a:ext cx="63500" cy="58737"/>
          </a:xfrm>
          <a:prstGeom prst="ellipse">
            <a:avLst/>
          </a:prstGeom>
          <a:solidFill>
            <a:schemeClr val="tx1"/>
          </a:solidFill>
          <a:ln w="19050">
            <a:noFill/>
            <a:round/>
            <a:headEnd/>
            <a:tailEnd/>
          </a:ln>
        </p:spPr>
        <p:txBody>
          <a:bodyPr wrap="none" anchor="ctr"/>
          <a:lstStyle/>
          <a:p>
            <a:endParaRPr lang="en-US"/>
          </a:p>
        </p:txBody>
      </p:sp>
      <p:sp>
        <p:nvSpPr>
          <p:cNvPr id="31760" name="Oval 24"/>
          <p:cNvSpPr>
            <a:spLocks noChangeArrowheads="1"/>
          </p:cNvSpPr>
          <p:nvPr/>
        </p:nvSpPr>
        <p:spPr bwMode="auto">
          <a:xfrm>
            <a:off x="5651500" y="3262313"/>
            <a:ext cx="63500" cy="58737"/>
          </a:xfrm>
          <a:prstGeom prst="ellipse">
            <a:avLst/>
          </a:prstGeom>
          <a:solidFill>
            <a:schemeClr val="accent1"/>
          </a:solidFill>
          <a:ln w="19050">
            <a:noFill/>
            <a:round/>
            <a:headEnd/>
            <a:tailEnd/>
          </a:ln>
        </p:spPr>
        <p:txBody>
          <a:bodyPr wrap="none" anchor="ctr"/>
          <a:lstStyle/>
          <a:p>
            <a:endParaRPr lang="en-US"/>
          </a:p>
        </p:txBody>
      </p:sp>
      <p:sp>
        <p:nvSpPr>
          <p:cNvPr id="31761" name="Rectangle 25"/>
          <p:cNvSpPr>
            <a:spLocks noChangeArrowheads="1"/>
          </p:cNvSpPr>
          <p:nvPr/>
        </p:nvSpPr>
        <p:spPr bwMode="auto">
          <a:xfrm>
            <a:off x="4433888" y="4540250"/>
            <a:ext cx="1508125" cy="1420813"/>
          </a:xfrm>
          <a:prstGeom prst="rect">
            <a:avLst/>
          </a:prstGeom>
          <a:solidFill>
            <a:schemeClr val="accent1"/>
          </a:solidFill>
          <a:ln w="9525">
            <a:solidFill>
              <a:srgbClr val="FF0000"/>
            </a:solidFill>
            <a:miter lim="800000"/>
            <a:headEnd/>
            <a:tailEnd/>
          </a:ln>
        </p:spPr>
        <p:txBody>
          <a:bodyPr wrap="none" anchor="ctr"/>
          <a:lstStyle/>
          <a:p>
            <a:pPr algn="ctr" eaLnBrk="0" hangingPunct="0">
              <a:lnSpc>
                <a:spcPct val="100000"/>
              </a:lnSpc>
              <a:spcBef>
                <a:spcPct val="0"/>
              </a:spcBef>
              <a:buClrTx/>
              <a:buSzTx/>
              <a:buFontTx/>
              <a:buNone/>
            </a:pPr>
            <a:r>
              <a:rPr lang="en-US" i="1"/>
              <a:t>Muxing</a:t>
            </a:r>
            <a:endParaRPr lang="en-US" i="1">
              <a:solidFill>
                <a:srgbClr val="56127A"/>
              </a:solidFill>
            </a:endParaRPr>
          </a:p>
        </p:txBody>
      </p:sp>
      <p:grpSp>
        <p:nvGrpSpPr>
          <p:cNvPr id="31762" name="Group 26"/>
          <p:cNvGrpSpPr>
            <a:grpSpLocks/>
          </p:cNvGrpSpPr>
          <p:nvPr/>
        </p:nvGrpSpPr>
        <p:grpSpPr bwMode="auto">
          <a:xfrm>
            <a:off x="5942013" y="4643438"/>
            <a:ext cx="717550" cy="898525"/>
            <a:chOff x="2135" y="1001"/>
            <a:chExt cx="673" cy="566"/>
          </a:xfrm>
        </p:grpSpPr>
        <p:sp>
          <p:nvSpPr>
            <p:cNvPr id="31841" name="Line 27"/>
            <p:cNvSpPr>
              <a:spLocks noChangeShapeType="1"/>
            </p:cNvSpPr>
            <p:nvPr/>
          </p:nvSpPr>
          <p:spPr bwMode="auto">
            <a:xfrm>
              <a:off x="2135" y="1001"/>
              <a:ext cx="673" cy="0"/>
            </a:xfrm>
            <a:prstGeom prst="line">
              <a:avLst/>
            </a:prstGeom>
            <a:noFill/>
            <a:ln w="9525">
              <a:solidFill>
                <a:schemeClr val="tx1"/>
              </a:solidFill>
              <a:round/>
              <a:headEnd/>
              <a:tailEnd type="triangle" w="med" len="med"/>
            </a:ln>
          </p:spPr>
          <p:txBody>
            <a:bodyPr wrap="none" anchor="ctr"/>
            <a:lstStyle/>
            <a:p>
              <a:endParaRPr lang="en-US"/>
            </a:p>
          </p:txBody>
        </p:sp>
        <p:sp>
          <p:nvSpPr>
            <p:cNvPr id="31842" name="Line 28"/>
            <p:cNvSpPr>
              <a:spLocks noChangeShapeType="1"/>
            </p:cNvSpPr>
            <p:nvPr/>
          </p:nvSpPr>
          <p:spPr bwMode="auto">
            <a:xfrm>
              <a:off x="2135" y="1567"/>
              <a:ext cx="673" cy="0"/>
            </a:xfrm>
            <a:prstGeom prst="line">
              <a:avLst/>
            </a:prstGeom>
            <a:noFill/>
            <a:ln w="9525">
              <a:solidFill>
                <a:schemeClr val="tx1"/>
              </a:solidFill>
              <a:round/>
              <a:headEnd/>
              <a:tailEnd type="triangle" w="med" len="med"/>
            </a:ln>
          </p:spPr>
          <p:txBody>
            <a:bodyPr wrap="none" anchor="ctr"/>
            <a:lstStyle/>
            <a:p>
              <a:endParaRPr lang="en-US"/>
            </a:p>
          </p:txBody>
        </p:sp>
      </p:grpSp>
      <p:sp>
        <p:nvSpPr>
          <p:cNvPr id="31763" name="Oval 29"/>
          <p:cNvSpPr>
            <a:spLocks noChangeArrowheads="1"/>
          </p:cNvSpPr>
          <p:nvPr/>
        </p:nvSpPr>
        <p:spPr bwMode="auto">
          <a:xfrm>
            <a:off x="6337300" y="4995863"/>
            <a:ext cx="63500" cy="58737"/>
          </a:xfrm>
          <a:prstGeom prst="ellipse">
            <a:avLst/>
          </a:prstGeom>
          <a:solidFill>
            <a:schemeClr val="tx1"/>
          </a:solidFill>
          <a:ln w="19050">
            <a:noFill/>
            <a:round/>
            <a:headEnd/>
            <a:tailEnd/>
          </a:ln>
        </p:spPr>
        <p:txBody>
          <a:bodyPr wrap="none" anchor="ctr"/>
          <a:lstStyle/>
          <a:p>
            <a:endParaRPr lang="en-US"/>
          </a:p>
        </p:txBody>
      </p:sp>
      <p:sp>
        <p:nvSpPr>
          <p:cNvPr id="31764" name="Oval 30"/>
          <p:cNvSpPr>
            <a:spLocks noChangeArrowheads="1"/>
          </p:cNvSpPr>
          <p:nvPr/>
        </p:nvSpPr>
        <p:spPr bwMode="auto">
          <a:xfrm>
            <a:off x="6337300" y="5172075"/>
            <a:ext cx="63500" cy="60325"/>
          </a:xfrm>
          <a:prstGeom prst="ellipse">
            <a:avLst/>
          </a:prstGeom>
          <a:solidFill>
            <a:schemeClr val="tx1"/>
          </a:solidFill>
          <a:ln w="19050">
            <a:noFill/>
            <a:round/>
            <a:headEnd/>
            <a:tailEnd/>
          </a:ln>
        </p:spPr>
        <p:txBody>
          <a:bodyPr wrap="none" anchor="ctr"/>
          <a:lstStyle/>
          <a:p>
            <a:endParaRPr lang="en-US"/>
          </a:p>
        </p:txBody>
      </p:sp>
      <p:sp>
        <p:nvSpPr>
          <p:cNvPr id="31765" name="Oval 31"/>
          <p:cNvSpPr>
            <a:spLocks noChangeArrowheads="1"/>
          </p:cNvSpPr>
          <p:nvPr/>
        </p:nvSpPr>
        <p:spPr bwMode="auto">
          <a:xfrm>
            <a:off x="6337300" y="5349875"/>
            <a:ext cx="63500" cy="58738"/>
          </a:xfrm>
          <a:prstGeom prst="ellipse">
            <a:avLst/>
          </a:prstGeom>
          <a:solidFill>
            <a:schemeClr val="tx1"/>
          </a:solidFill>
          <a:ln w="19050">
            <a:noFill/>
            <a:round/>
            <a:headEnd/>
            <a:tailEnd/>
          </a:ln>
        </p:spPr>
        <p:txBody>
          <a:bodyPr wrap="none" anchor="ctr"/>
          <a:lstStyle/>
          <a:p>
            <a:endParaRPr lang="en-US"/>
          </a:p>
        </p:txBody>
      </p:sp>
      <p:sp>
        <p:nvSpPr>
          <p:cNvPr id="31766" name="Text Box 32"/>
          <p:cNvSpPr txBox="1">
            <a:spLocks noChangeArrowheads="1"/>
          </p:cNvSpPr>
          <p:nvPr/>
        </p:nvSpPr>
        <p:spPr bwMode="auto">
          <a:xfrm>
            <a:off x="3714750" y="4452938"/>
            <a:ext cx="414338" cy="396875"/>
          </a:xfrm>
          <a:prstGeom prst="rect">
            <a:avLst/>
          </a:prstGeom>
          <a:noFill/>
          <a:ln w="19050">
            <a:noFill/>
            <a:miter lim="800000"/>
            <a:headEnd/>
            <a:tailEnd/>
          </a:ln>
        </p:spPr>
        <p:txBody>
          <a:bodyPr wrap="none" anchor="ctr">
            <a:spAutoFit/>
          </a:bodyPr>
          <a:lstStyle/>
          <a:p>
            <a:pPr algn="ctr" eaLnBrk="0" hangingPunct="0">
              <a:lnSpc>
                <a:spcPct val="100000"/>
              </a:lnSpc>
              <a:spcBef>
                <a:spcPct val="0"/>
              </a:spcBef>
              <a:buClrTx/>
              <a:buSzTx/>
              <a:buFontTx/>
              <a:buNone/>
            </a:pPr>
            <a:r>
              <a:rPr lang="en-US">
                <a:solidFill>
                  <a:srgbClr val="56127A"/>
                </a:solidFill>
                <a:latin typeface="Symbol" pitchFamily="-96" charset="2"/>
              </a:rPr>
              <a:t>d</a:t>
            </a:r>
            <a:r>
              <a:rPr lang="en-US" baseline="-25000">
                <a:solidFill>
                  <a:srgbClr val="56127A"/>
                </a:solidFill>
              </a:rPr>
              <a:t>1</a:t>
            </a:r>
            <a:endParaRPr lang="en-US">
              <a:solidFill>
                <a:srgbClr val="56127A"/>
              </a:solidFill>
            </a:endParaRPr>
          </a:p>
        </p:txBody>
      </p:sp>
      <p:sp>
        <p:nvSpPr>
          <p:cNvPr id="31767" name="Text Box 33"/>
          <p:cNvSpPr txBox="1">
            <a:spLocks noChangeArrowheads="1"/>
          </p:cNvSpPr>
          <p:nvPr/>
        </p:nvSpPr>
        <p:spPr bwMode="auto">
          <a:xfrm>
            <a:off x="3714750" y="5351463"/>
            <a:ext cx="414338" cy="396875"/>
          </a:xfrm>
          <a:prstGeom prst="rect">
            <a:avLst/>
          </a:prstGeom>
          <a:noFill/>
          <a:ln w="19050">
            <a:noFill/>
            <a:miter lim="800000"/>
            <a:headEnd/>
            <a:tailEnd/>
          </a:ln>
        </p:spPr>
        <p:txBody>
          <a:bodyPr wrap="none" anchor="ctr">
            <a:spAutoFit/>
          </a:bodyPr>
          <a:lstStyle/>
          <a:p>
            <a:pPr algn="ctr" eaLnBrk="0" hangingPunct="0">
              <a:lnSpc>
                <a:spcPct val="100000"/>
              </a:lnSpc>
              <a:spcBef>
                <a:spcPct val="0"/>
              </a:spcBef>
              <a:buClrTx/>
              <a:buSzTx/>
              <a:buFontTx/>
              <a:buNone/>
            </a:pPr>
            <a:r>
              <a:rPr lang="en-US">
                <a:solidFill>
                  <a:srgbClr val="56127A"/>
                </a:solidFill>
                <a:latin typeface="Symbol" pitchFamily="-96" charset="2"/>
              </a:rPr>
              <a:t>d</a:t>
            </a:r>
            <a:r>
              <a:rPr lang="en-US" baseline="-25000">
                <a:solidFill>
                  <a:srgbClr val="56127A"/>
                </a:solidFill>
              </a:rPr>
              <a:t>n</a:t>
            </a:r>
            <a:endParaRPr lang="en-US">
              <a:solidFill>
                <a:srgbClr val="56127A"/>
              </a:solidFill>
            </a:endParaRPr>
          </a:p>
        </p:txBody>
      </p:sp>
      <p:grpSp>
        <p:nvGrpSpPr>
          <p:cNvPr id="31768" name="Group 34"/>
          <p:cNvGrpSpPr>
            <a:grpSpLocks/>
          </p:cNvGrpSpPr>
          <p:nvPr/>
        </p:nvGrpSpPr>
        <p:grpSpPr bwMode="auto">
          <a:xfrm>
            <a:off x="3968750" y="4997450"/>
            <a:ext cx="63500" cy="412750"/>
            <a:chOff x="2500" y="3148"/>
            <a:chExt cx="40" cy="260"/>
          </a:xfrm>
        </p:grpSpPr>
        <p:sp>
          <p:nvSpPr>
            <p:cNvPr id="31838" name="Oval 35"/>
            <p:cNvSpPr>
              <a:spLocks noChangeArrowheads="1"/>
            </p:cNvSpPr>
            <p:nvPr/>
          </p:nvSpPr>
          <p:spPr bwMode="auto">
            <a:xfrm>
              <a:off x="2500" y="3148"/>
              <a:ext cx="40" cy="37"/>
            </a:xfrm>
            <a:prstGeom prst="ellipse">
              <a:avLst/>
            </a:prstGeom>
            <a:solidFill>
              <a:schemeClr val="tx1"/>
            </a:solidFill>
            <a:ln w="19050">
              <a:noFill/>
              <a:round/>
              <a:headEnd/>
              <a:tailEnd/>
            </a:ln>
          </p:spPr>
          <p:txBody>
            <a:bodyPr wrap="none" anchor="ctr"/>
            <a:lstStyle/>
            <a:p>
              <a:endParaRPr lang="en-US"/>
            </a:p>
          </p:txBody>
        </p:sp>
        <p:sp>
          <p:nvSpPr>
            <p:cNvPr id="31839" name="Oval 36"/>
            <p:cNvSpPr>
              <a:spLocks noChangeArrowheads="1"/>
            </p:cNvSpPr>
            <p:nvPr/>
          </p:nvSpPr>
          <p:spPr bwMode="auto">
            <a:xfrm>
              <a:off x="2500" y="3259"/>
              <a:ext cx="40" cy="38"/>
            </a:xfrm>
            <a:prstGeom prst="ellipse">
              <a:avLst/>
            </a:prstGeom>
            <a:solidFill>
              <a:schemeClr val="tx1"/>
            </a:solidFill>
            <a:ln w="19050">
              <a:noFill/>
              <a:round/>
              <a:headEnd/>
              <a:tailEnd/>
            </a:ln>
          </p:spPr>
          <p:txBody>
            <a:bodyPr wrap="none" anchor="ctr"/>
            <a:lstStyle/>
            <a:p>
              <a:endParaRPr lang="en-US"/>
            </a:p>
          </p:txBody>
        </p:sp>
        <p:sp>
          <p:nvSpPr>
            <p:cNvPr id="31840" name="Oval 37"/>
            <p:cNvSpPr>
              <a:spLocks noChangeArrowheads="1"/>
            </p:cNvSpPr>
            <p:nvPr/>
          </p:nvSpPr>
          <p:spPr bwMode="auto">
            <a:xfrm>
              <a:off x="2500" y="3371"/>
              <a:ext cx="40" cy="37"/>
            </a:xfrm>
            <a:prstGeom prst="ellipse">
              <a:avLst/>
            </a:prstGeom>
            <a:solidFill>
              <a:schemeClr val="tx1"/>
            </a:solidFill>
            <a:ln w="19050">
              <a:noFill/>
              <a:round/>
              <a:headEnd/>
              <a:tailEnd/>
            </a:ln>
          </p:spPr>
          <p:txBody>
            <a:bodyPr wrap="none" anchor="ctr"/>
            <a:lstStyle/>
            <a:p>
              <a:endParaRPr lang="en-US"/>
            </a:p>
          </p:txBody>
        </p:sp>
      </p:grpSp>
      <p:grpSp>
        <p:nvGrpSpPr>
          <p:cNvPr id="31769" name="Group 39"/>
          <p:cNvGrpSpPr>
            <a:grpSpLocks/>
          </p:cNvGrpSpPr>
          <p:nvPr/>
        </p:nvGrpSpPr>
        <p:grpSpPr bwMode="auto">
          <a:xfrm>
            <a:off x="2373313" y="4625975"/>
            <a:ext cx="685800" cy="1074738"/>
            <a:chOff x="1511" y="1386"/>
            <a:chExt cx="432" cy="677"/>
          </a:xfrm>
        </p:grpSpPr>
        <p:sp>
          <p:nvSpPr>
            <p:cNvPr id="31836" name="Rectangle 40"/>
            <p:cNvSpPr>
              <a:spLocks noChangeAspect="1" noChangeArrowheads="1"/>
            </p:cNvSpPr>
            <p:nvPr/>
          </p:nvSpPr>
          <p:spPr bwMode="auto">
            <a:xfrm>
              <a:off x="1511" y="1730"/>
              <a:ext cx="432" cy="333"/>
            </a:xfrm>
            <a:prstGeom prst="rect">
              <a:avLst/>
            </a:prstGeom>
            <a:solidFill>
              <a:srgbClr val="CFBDC8"/>
            </a:solidFill>
            <a:ln w="19050">
              <a:solidFill>
                <a:schemeClr val="tx1"/>
              </a:solidFill>
              <a:miter lim="800000"/>
              <a:headEnd/>
              <a:tailEnd/>
            </a:ln>
          </p:spPr>
          <p:txBody>
            <a:bodyPr wrap="none" anchor="ctr"/>
            <a:lstStyle/>
            <a:p>
              <a:pPr algn="ctr" eaLnBrk="0" hangingPunct="0">
                <a:lnSpc>
                  <a:spcPct val="100000"/>
                </a:lnSpc>
                <a:spcBef>
                  <a:spcPct val="0"/>
                </a:spcBef>
                <a:buClrTx/>
                <a:buSzTx/>
                <a:buFontTx/>
                <a:buNone/>
              </a:pPr>
              <a:r>
                <a:rPr lang="en-US" sz="2400">
                  <a:latin typeface="Symbol" pitchFamily="-96" charset="2"/>
                </a:rPr>
                <a:t>d</a:t>
              </a:r>
              <a:r>
                <a:rPr lang="en-US" sz="2400" baseline="-25000"/>
                <a:t>n</a:t>
              </a:r>
              <a:endParaRPr lang="en-US" sz="2400"/>
            </a:p>
          </p:txBody>
        </p:sp>
        <p:sp>
          <p:nvSpPr>
            <p:cNvPr id="31837" name="Rectangle 41"/>
            <p:cNvSpPr>
              <a:spLocks noChangeAspect="1" noChangeArrowheads="1"/>
            </p:cNvSpPr>
            <p:nvPr/>
          </p:nvSpPr>
          <p:spPr bwMode="auto">
            <a:xfrm>
              <a:off x="1511" y="1386"/>
              <a:ext cx="432" cy="333"/>
            </a:xfrm>
            <a:prstGeom prst="rect">
              <a:avLst/>
            </a:prstGeom>
            <a:solidFill>
              <a:srgbClr val="CFBDC8"/>
            </a:solidFill>
            <a:ln w="19050">
              <a:solidFill>
                <a:schemeClr val="tx1"/>
              </a:solidFill>
              <a:miter lim="800000"/>
              <a:headEnd/>
              <a:tailEnd/>
            </a:ln>
          </p:spPr>
          <p:txBody>
            <a:bodyPr wrap="none" anchor="ctr"/>
            <a:lstStyle/>
            <a:p>
              <a:pPr algn="ctr" eaLnBrk="0" hangingPunct="0">
                <a:lnSpc>
                  <a:spcPct val="100000"/>
                </a:lnSpc>
                <a:spcBef>
                  <a:spcPct val="0"/>
                </a:spcBef>
                <a:buClrTx/>
                <a:buSzTx/>
                <a:buFontTx/>
                <a:buNone/>
              </a:pPr>
              <a:r>
                <a:rPr lang="en-US" sz="2800">
                  <a:latin typeface="Symbol" pitchFamily="-96" charset="2"/>
                </a:rPr>
                <a:t>p</a:t>
              </a:r>
              <a:r>
                <a:rPr lang="en-US" sz="2800" baseline="-25000"/>
                <a:t>n</a:t>
              </a:r>
              <a:endParaRPr lang="en-US" sz="2800"/>
            </a:p>
          </p:txBody>
        </p:sp>
      </p:grpSp>
      <p:sp>
        <p:nvSpPr>
          <p:cNvPr id="31770" name="Freeform 42"/>
          <p:cNvSpPr>
            <a:spLocks/>
          </p:cNvSpPr>
          <p:nvPr/>
        </p:nvSpPr>
        <p:spPr bwMode="auto">
          <a:xfrm>
            <a:off x="3073400" y="2006600"/>
            <a:ext cx="1358900" cy="469900"/>
          </a:xfrm>
          <a:custGeom>
            <a:avLst/>
            <a:gdLst>
              <a:gd name="T0" fmla="*/ 0 w 856"/>
              <a:gd name="T1" fmla="*/ 2147483647 h 296"/>
              <a:gd name="T2" fmla="*/ 2147483647 w 856"/>
              <a:gd name="T3" fmla="*/ 2147483647 h 296"/>
              <a:gd name="T4" fmla="*/ 2147483647 w 856"/>
              <a:gd name="T5" fmla="*/ 0 h 296"/>
              <a:gd name="T6" fmla="*/ 2147483647 w 856"/>
              <a:gd name="T7" fmla="*/ 0 h 296"/>
              <a:gd name="T8" fmla="*/ 0 60000 65536"/>
              <a:gd name="T9" fmla="*/ 0 60000 65536"/>
              <a:gd name="T10" fmla="*/ 0 60000 65536"/>
              <a:gd name="T11" fmla="*/ 0 60000 65536"/>
              <a:gd name="T12" fmla="*/ 0 w 856"/>
              <a:gd name="T13" fmla="*/ 0 h 296"/>
              <a:gd name="T14" fmla="*/ 856 w 856"/>
              <a:gd name="T15" fmla="*/ 296 h 296"/>
            </a:gdLst>
            <a:ahLst/>
            <a:cxnLst>
              <a:cxn ang="T8">
                <a:pos x="T0" y="T1"/>
              </a:cxn>
              <a:cxn ang="T9">
                <a:pos x="T2" y="T3"/>
              </a:cxn>
              <a:cxn ang="T10">
                <a:pos x="T4" y="T5"/>
              </a:cxn>
              <a:cxn ang="T11">
                <a:pos x="T6" y="T7"/>
              </a:cxn>
            </a:cxnLst>
            <a:rect l="T12" t="T13" r="T14" b="T15"/>
            <a:pathLst>
              <a:path w="856" h="296">
                <a:moveTo>
                  <a:pt x="0" y="296"/>
                </a:moveTo>
                <a:lnTo>
                  <a:pt x="184" y="296"/>
                </a:lnTo>
                <a:lnTo>
                  <a:pt x="184" y="0"/>
                </a:lnTo>
                <a:lnTo>
                  <a:pt x="856" y="0"/>
                </a:lnTo>
              </a:path>
            </a:pathLst>
          </a:custGeom>
          <a:noFill/>
          <a:ln w="9525" cap="flat" cmpd="sng">
            <a:solidFill>
              <a:srgbClr val="000000"/>
            </a:solidFill>
            <a:prstDash val="solid"/>
            <a:round/>
            <a:headEnd type="none" w="med" len="med"/>
            <a:tailEnd type="triangle" w="med" len="med"/>
          </a:ln>
        </p:spPr>
        <p:txBody>
          <a:bodyPr/>
          <a:lstStyle/>
          <a:p>
            <a:endParaRPr lang="en-US"/>
          </a:p>
        </p:txBody>
      </p:sp>
      <p:sp>
        <p:nvSpPr>
          <p:cNvPr id="31771" name="Freeform 43"/>
          <p:cNvSpPr>
            <a:spLocks/>
          </p:cNvSpPr>
          <p:nvPr/>
        </p:nvSpPr>
        <p:spPr bwMode="auto">
          <a:xfrm>
            <a:off x="3060700" y="2882900"/>
            <a:ext cx="1358900" cy="2044700"/>
          </a:xfrm>
          <a:custGeom>
            <a:avLst/>
            <a:gdLst>
              <a:gd name="T0" fmla="*/ 0 w 856"/>
              <a:gd name="T1" fmla="*/ 2147483647 h 1288"/>
              <a:gd name="T2" fmla="*/ 2147483647 w 856"/>
              <a:gd name="T3" fmla="*/ 2147483647 h 1288"/>
              <a:gd name="T4" fmla="*/ 2147483647 w 856"/>
              <a:gd name="T5" fmla="*/ 0 h 1288"/>
              <a:gd name="T6" fmla="*/ 2147483647 w 856"/>
              <a:gd name="T7" fmla="*/ 0 h 1288"/>
              <a:gd name="T8" fmla="*/ 0 60000 65536"/>
              <a:gd name="T9" fmla="*/ 0 60000 65536"/>
              <a:gd name="T10" fmla="*/ 0 60000 65536"/>
              <a:gd name="T11" fmla="*/ 0 60000 65536"/>
              <a:gd name="T12" fmla="*/ 0 w 856"/>
              <a:gd name="T13" fmla="*/ 0 h 1288"/>
              <a:gd name="T14" fmla="*/ 856 w 856"/>
              <a:gd name="T15" fmla="*/ 1288 h 1288"/>
            </a:gdLst>
            <a:ahLst/>
            <a:cxnLst>
              <a:cxn ang="T8">
                <a:pos x="T0" y="T1"/>
              </a:cxn>
              <a:cxn ang="T9">
                <a:pos x="T2" y="T3"/>
              </a:cxn>
              <a:cxn ang="T10">
                <a:pos x="T4" y="T5"/>
              </a:cxn>
              <a:cxn ang="T11">
                <a:pos x="T6" y="T7"/>
              </a:cxn>
            </a:cxnLst>
            <a:rect l="T12" t="T13" r="T14" b="T15"/>
            <a:pathLst>
              <a:path w="856" h="1288">
                <a:moveTo>
                  <a:pt x="0" y="1288"/>
                </a:moveTo>
                <a:lnTo>
                  <a:pt x="200" y="1288"/>
                </a:lnTo>
                <a:lnTo>
                  <a:pt x="200" y="0"/>
                </a:lnTo>
                <a:lnTo>
                  <a:pt x="856" y="0"/>
                </a:lnTo>
              </a:path>
            </a:pathLst>
          </a:custGeom>
          <a:noFill/>
          <a:ln w="9525" cap="flat" cmpd="sng">
            <a:solidFill>
              <a:srgbClr val="000000"/>
            </a:solidFill>
            <a:prstDash val="solid"/>
            <a:round/>
            <a:headEnd type="none" w="med" len="med"/>
            <a:tailEnd type="triangle" w="med" len="med"/>
          </a:ln>
        </p:spPr>
        <p:txBody>
          <a:bodyPr/>
          <a:lstStyle/>
          <a:p>
            <a:endParaRPr lang="en-US"/>
          </a:p>
        </p:txBody>
      </p:sp>
      <p:sp>
        <p:nvSpPr>
          <p:cNvPr id="31772" name="Freeform 44"/>
          <p:cNvSpPr>
            <a:spLocks/>
          </p:cNvSpPr>
          <p:nvPr/>
        </p:nvSpPr>
        <p:spPr bwMode="auto">
          <a:xfrm>
            <a:off x="3073400" y="3022600"/>
            <a:ext cx="1346200" cy="1816100"/>
          </a:xfrm>
          <a:custGeom>
            <a:avLst/>
            <a:gdLst>
              <a:gd name="T0" fmla="*/ 0 w 848"/>
              <a:gd name="T1" fmla="*/ 0 h 1144"/>
              <a:gd name="T2" fmla="*/ 2147483647 w 848"/>
              <a:gd name="T3" fmla="*/ 0 h 1144"/>
              <a:gd name="T4" fmla="*/ 2147483647 w 848"/>
              <a:gd name="T5" fmla="*/ 2147483647 h 1144"/>
              <a:gd name="T6" fmla="*/ 2147483647 w 848"/>
              <a:gd name="T7" fmla="*/ 2147483647 h 1144"/>
              <a:gd name="T8" fmla="*/ 0 60000 65536"/>
              <a:gd name="T9" fmla="*/ 0 60000 65536"/>
              <a:gd name="T10" fmla="*/ 0 60000 65536"/>
              <a:gd name="T11" fmla="*/ 0 60000 65536"/>
              <a:gd name="T12" fmla="*/ 0 w 848"/>
              <a:gd name="T13" fmla="*/ 0 h 1144"/>
              <a:gd name="T14" fmla="*/ 848 w 848"/>
              <a:gd name="T15" fmla="*/ 1144 h 1144"/>
            </a:gdLst>
            <a:ahLst/>
            <a:cxnLst>
              <a:cxn ang="T8">
                <a:pos x="T0" y="T1"/>
              </a:cxn>
              <a:cxn ang="T9">
                <a:pos x="T2" y="T3"/>
              </a:cxn>
              <a:cxn ang="T10">
                <a:pos x="T4" y="T5"/>
              </a:cxn>
              <a:cxn ang="T11">
                <a:pos x="T6" y="T7"/>
              </a:cxn>
            </a:cxnLst>
            <a:rect l="T12" t="T13" r="T14" b="T15"/>
            <a:pathLst>
              <a:path w="848" h="1144">
                <a:moveTo>
                  <a:pt x="0" y="0"/>
                </a:moveTo>
                <a:lnTo>
                  <a:pt x="344" y="0"/>
                </a:lnTo>
                <a:lnTo>
                  <a:pt x="344" y="1144"/>
                </a:lnTo>
                <a:lnTo>
                  <a:pt x="848" y="1144"/>
                </a:lnTo>
              </a:path>
            </a:pathLst>
          </a:custGeom>
          <a:noFill/>
          <a:ln w="38100" cap="flat" cmpd="sng">
            <a:solidFill>
              <a:srgbClr val="000000"/>
            </a:solidFill>
            <a:prstDash val="solid"/>
            <a:round/>
            <a:headEnd type="none" w="med" len="med"/>
            <a:tailEnd type="triangle" w="med" len="med"/>
          </a:ln>
        </p:spPr>
        <p:txBody>
          <a:bodyPr/>
          <a:lstStyle/>
          <a:p>
            <a:endParaRPr lang="en-US"/>
          </a:p>
        </p:txBody>
      </p:sp>
      <p:sp>
        <p:nvSpPr>
          <p:cNvPr id="31773" name="Freeform 45"/>
          <p:cNvSpPr>
            <a:spLocks/>
          </p:cNvSpPr>
          <p:nvPr/>
        </p:nvSpPr>
        <p:spPr bwMode="auto">
          <a:xfrm>
            <a:off x="3073400" y="5461000"/>
            <a:ext cx="1346200" cy="304800"/>
          </a:xfrm>
          <a:custGeom>
            <a:avLst/>
            <a:gdLst>
              <a:gd name="T0" fmla="*/ 0 w 848"/>
              <a:gd name="T1" fmla="*/ 0 h 192"/>
              <a:gd name="T2" fmla="*/ 2147483647 w 848"/>
              <a:gd name="T3" fmla="*/ 0 h 192"/>
              <a:gd name="T4" fmla="*/ 2147483647 w 848"/>
              <a:gd name="T5" fmla="*/ 2147483647 h 192"/>
              <a:gd name="T6" fmla="*/ 2147483647 w 848"/>
              <a:gd name="T7" fmla="*/ 2147483647 h 192"/>
              <a:gd name="T8" fmla="*/ 0 60000 65536"/>
              <a:gd name="T9" fmla="*/ 0 60000 65536"/>
              <a:gd name="T10" fmla="*/ 0 60000 65536"/>
              <a:gd name="T11" fmla="*/ 0 60000 65536"/>
              <a:gd name="T12" fmla="*/ 0 w 848"/>
              <a:gd name="T13" fmla="*/ 0 h 192"/>
              <a:gd name="T14" fmla="*/ 848 w 848"/>
              <a:gd name="T15" fmla="*/ 192 h 192"/>
            </a:gdLst>
            <a:ahLst/>
            <a:cxnLst>
              <a:cxn ang="T8">
                <a:pos x="T0" y="T1"/>
              </a:cxn>
              <a:cxn ang="T9">
                <a:pos x="T2" y="T3"/>
              </a:cxn>
              <a:cxn ang="T10">
                <a:pos x="T4" y="T5"/>
              </a:cxn>
              <a:cxn ang="T11">
                <a:pos x="T6" y="T7"/>
              </a:cxn>
            </a:cxnLst>
            <a:rect l="T12" t="T13" r="T14" b="T15"/>
            <a:pathLst>
              <a:path w="848" h="192">
                <a:moveTo>
                  <a:pt x="0" y="0"/>
                </a:moveTo>
                <a:lnTo>
                  <a:pt x="352" y="0"/>
                </a:lnTo>
                <a:lnTo>
                  <a:pt x="352" y="192"/>
                </a:lnTo>
                <a:lnTo>
                  <a:pt x="848" y="192"/>
                </a:lnTo>
              </a:path>
            </a:pathLst>
          </a:custGeom>
          <a:noFill/>
          <a:ln w="38100" cap="flat" cmpd="sng">
            <a:solidFill>
              <a:srgbClr val="000000"/>
            </a:solidFill>
            <a:prstDash val="solid"/>
            <a:round/>
            <a:headEnd type="none" w="med" len="med"/>
            <a:tailEnd type="triangle" w="med" len="med"/>
          </a:ln>
        </p:spPr>
        <p:txBody>
          <a:bodyPr/>
          <a:lstStyle/>
          <a:p>
            <a:endParaRPr lang="en-US"/>
          </a:p>
        </p:txBody>
      </p:sp>
      <p:sp>
        <p:nvSpPr>
          <p:cNvPr id="31774" name="Freeform 46"/>
          <p:cNvSpPr>
            <a:spLocks/>
          </p:cNvSpPr>
          <p:nvPr/>
        </p:nvSpPr>
        <p:spPr bwMode="auto">
          <a:xfrm>
            <a:off x="4622800" y="2908300"/>
            <a:ext cx="1828800" cy="1638300"/>
          </a:xfrm>
          <a:custGeom>
            <a:avLst/>
            <a:gdLst>
              <a:gd name="T0" fmla="*/ 2147483647 w 1152"/>
              <a:gd name="T1" fmla="*/ 0 h 1032"/>
              <a:gd name="T2" fmla="*/ 2147483647 w 1152"/>
              <a:gd name="T3" fmla="*/ 0 h 1032"/>
              <a:gd name="T4" fmla="*/ 2147483647 w 1152"/>
              <a:gd name="T5" fmla="*/ 2147483647 h 1032"/>
              <a:gd name="T6" fmla="*/ 0 w 1152"/>
              <a:gd name="T7" fmla="*/ 2147483647 h 1032"/>
              <a:gd name="T8" fmla="*/ 0 w 1152"/>
              <a:gd name="T9" fmla="*/ 2147483647 h 1032"/>
              <a:gd name="T10" fmla="*/ 0 60000 65536"/>
              <a:gd name="T11" fmla="*/ 0 60000 65536"/>
              <a:gd name="T12" fmla="*/ 0 60000 65536"/>
              <a:gd name="T13" fmla="*/ 0 60000 65536"/>
              <a:gd name="T14" fmla="*/ 0 60000 65536"/>
              <a:gd name="T15" fmla="*/ 0 w 1152"/>
              <a:gd name="T16" fmla="*/ 0 h 1032"/>
              <a:gd name="T17" fmla="*/ 1152 w 1152"/>
              <a:gd name="T18" fmla="*/ 1032 h 1032"/>
            </a:gdLst>
            <a:ahLst/>
            <a:cxnLst>
              <a:cxn ang="T10">
                <a:pos x="T0" y="T1"/>
              </a:cxn>
              <a:cxn ang="T11">
                <a:pos x="T2" y="T3"/>
              </a:cxn>
              <a:cxn ang="T12">
                <a:pos x="T4" y="T5"/>
              </a:cxn>
              <a:cxn ang="T13">
                <a:pos x="T6" y="T7"/>
              </a:cxn>
              <a:cxn ang="T14">
                <a:pos x="T8" y="T9"/>
              </a:cxn>
            </a:cxnLst>
            <a:rect l="T15" t="T16" r="T17" b="T18"/>
            <a:pathLst>
              <a:path w="1152" h="1032">
                <a:moveTo>
                  <a:pt x="856" y="0"/>
                </a:moveTo>
                <a:lnTo>
                  <a:pt x="1152" y="0"/>
                </a:lnTo>
                <a:lnTo>
                  <a:pt x="1152" y="432"/>
                </a:lnTo>
                <a:lnTo>
                  <a:pt x="0" y="432"/>
                </a:lnTo>
                <a:lnTo>
                  <a:pt x="0" y="1032"/>
                </a:lnTo>
              </a:path>
            </a:pathLst>
          </a:custGeom>
          <a:noFill/>
          <a:ln w="9525" cap="flat" cmpd="sng">
            <a:solidFill>
              <a:srgbClr val="000000"/>
            </a:solidFill>
            <a:prstDash val="solid"/>
            <a:round/>
            <a:headEnd type="none" w="med" len="med"/>
            <a:tailEnd type="triangle" w="med" len="med"/>
          </a:ln>
        </p:spPr>
        <p:txBody>
          <a:bodyPr/>
          <a:lstStyle/>
          <a:p>
            <a:endParaRPr lang="en-US"/>
          </a:p>
        </p:txBody>
      </p:sp>
      <p:sp>
        <p:nvSpPr>
          <p:cNvPr id="31775" name="Freeform 47"/>
          <p:cNvSpPr>
            <a:spLocks/>
          </p:cNvSpPr>
          <p:nvPr/>
        </p:nvSpPr>
        <p:spPr bwMode="auto">
          <a:xfrm>
            <a:off x="5676900" y="2095500"/>
            <a:ext cx="1016000" cy="2451100"/>
          </a:xfrm>
          <a:custGeom>
            <a:avLst/>
            <a:gdLst>
              <a:gd name="T0" fmla="*/ 2147483647 w 640"/>
              <a:gd name="T1" fmla="*/ 0 h 1544"/>
              <a:gd name="T2" fmla="*/ 2147483647 w 640"/>
              <a:gd name="T3" fmla="*/ 0 h 1544"/>
              <a:gd name="T4" fmla="*/ 2147483647 w 640"/>
              <a:gd name="T5" fmla="*/ 2147483647 h 1544"/>
              <a:gd name="T6" fmla="*/ 0 w 640"/>
              <a:gd name="T7" fmla="*/ 2147483647 h 1544"/>
              <a:gd name="T8" fmla="*/ 2147483647 w 640"/>
              <a:gd name="T9" fmla="*/ 2147483647 h 1544"/>
              <a:gd name="T10" fmla="*/ 2147483647 w 640"/>
              <a:gd name="T11" fmla="*/ 2147483647 h 1544"/>
              <a:gd name="T12" fmla="*/ 0 60000 65536"/>
              <a:gd name="T13" fmla="*/ 0 60000 65536"/>
              <a:gd name="T14" fmla="*/ 0 60000 65536"/>
              <a:gd name="T15" fmla="*/ 0 60000 65536"/>
              <a:gd name="T16" fmla="*/ 0 60000 65536"/>
              <a:gd name="T17" fmla="*/ 0 60000 65536"/>
              <a:gd name="T18" fmla="*/ 0 w 640"/>
              <a:gd name="T19" fmla="*/ 0 h 1544"/>
              <a:gd name="T20" fmla="*/ 640 w 640"/>
              <a:gd name="T21" fmla="*/ 1544 h 1544"/>
            </a:gdLst>
            <a:ahLst/>
            <a:cxnLst>
              <a:cxn ang="T12">
                <a:pos x="T0" y="T1"/>
              </a:cxn>
              <a:cxn ang="T13">
                <a:pos x="T2" y="T3"/>
              </a:cxn>
              <a:cxn ang="T14">
                <a:pos x="T4" y="T5"/>
              </a:cxn>
              <a:cxn ang="T15">
                <a:pos x="T6" y="T7"/>
              </a:cxn>
              <a:cxn ang="T16">
                <a:pos x="T8" y="T9"/>
              </a:cxn>
              <a:cxn ang="T17">
                <a:pos x="T10" y="T11"/>
              </a:cxn>
            </a:cxnLst>
            <a:rect l="T18" t="T19" r="T20" b="T21"/>
            <a:pathLst>
              <a:path w="640" h="1544">
                <a:moveTo>
                  <a:pt x="160" y="0"/>
                </a:moveTo>
                <a:lnTo>
                  <a:pt x="640" y="0"/>
                </a:lnTo>
                <a:lnTo>
                  <a:pt x="640" y="1144"/>
                </a:lnTo>
                <a:lnTo>
                  <a:pt x="0" y="1144"/>
                </a:lnTo>
                <a:lnTo>
                  <a:pt x="16" y="1184"/>
                </a:lnTo>
                <a:lnTo>
                  <a:pt x="16" y="1544"/>
                </a:lnTo>
              </a:path>
            </a:pathLst>
          </a:custGeom>
          <a:noFill/>
          <a:ln w="9525" cap="flat" cmpd="sng">
            <a:solidFill>
              <a:srgbClr val="000000"/>
            </a:solidFill>
            <a:prstDash val="solid"/>
            <a:round/>
            <a:headEnd type="none" w="med" len="med"/>
            <a:tailEnd type="triangle" w="med" len="med"/>
          </a:ln>
        </p:spPr>
        <p:txBody>
          <a:bodyPr/>
          <a:lstStyle/>
          <a:p>
            <a:endParaRPr lang="en-US"/>
          </a:p>
        </p:txBody>
      </p:sp>
      <p:grpSp>
        <p:nvGrpSpPr>
          <p:cNvPr id="31776" name="Group 48"/>
          <p:cNvGrpSpPr>
            <a:grpSpLocks/>
          </p:cNvGrpSpPr>
          <p:nvPr/>
        </p:nvGrpSpPr>
        <p:grpSpPr bwMode="auto">
          <a:xfrm rot="5400000" flipV="1">
            <a:off x="5168900" y="4157663"/>
            <a:ext cx="63500" cy="412750"/>
            <a:chOff x="3992" y="1411"/>
            <a:chExt cx="40" cy="260"/>
          </a:xfrm>
        </p:grpSpPr>
        <p:sp>
          <p:nvSpPr>
            <p:cNvPr id="31833" name="Oval 49"/>
            <p:cNvSpPr>
              <a:spLocks noChangeArrowheads="1"/>
            </p:cNvSpPr>
            <p:nvPr/>
          </p:nvSpPr>
          <p:spPr bwMode="auto">
            <a:xfrm>
              <a:off x="3992" y="1411"/>
              <a:ext cx="40" cy="37"/>
            </a:xfrm>
            <a:prstGeom prst="ellipse">
              <a:avLst/>
            </a:prstGeom>
            <a:solidFill>
              <a:schemeClr val="tx1"/>
            </a:solidFill>
            <a:ln w="19050">
              <a:noFill/>
              <a:round/>
              <a:headEnd/>
              <a:tailEnd/>
            </a:ln>
          </p:spPr>
          <p:txBody>
            <a:bodyPr wrap="none" anchor="ctr"/>
            <a:lstStyle/>
            <a:p>
              <a:endParaRPr lang="en-US"/>
            </a:p>
          </p:txBody>
        </p:sp>
        <p:sp>
          <p:nvSpPr>
            <p:cNvPr id="31834" name="Oval 50"/>
            <p:cNvSpPr>
              <a:spLocks noChangeArrowheads="1"/>
            </p:cNvSpPr>
            <p:nvPr/>
          </p:nvSpPr>
          <p:spPr bwMode="auto">
            <a:xfrm>
              <a:off x="3992" y="1522"/>
              <a:ext cx="40" cy="38"/>
            </a:xfrm>
            <a:prstGeom prst="ellipse">
              <a:avLst/>
            </a:prstGeom>
            <a:solidFill>
              <a:schemeClr val="tx1"/>
            </a:solidFill>
            <a:ln w="19050">
              <a:noFill/>
              <a:round/>
              <a:headEnd/>
              <a:tailEnd/>
            </a:ln>
          </p:spPr>
          <p:txBody>
            <a:bodyPr wrap="none" anchor="ctr"/>
            <a:lstStyle/>
            <a:p>
              <a:endParaRPr lang="en-US"/>
            </a:p>
          </p:txBody>
        </p:sp>
        <p:sp>
          <p:nvSpPr>
            <p:cNvPr id="31835" name="Oval 51"/>
            <p:cNvSpPr>
              <a:spLocks noChangeArrowheads="1"/>
            </p:cNvSpPr>
            <p:nvPr/>
          </p:nvSpPr>
          <p:spPr bwMode="auto">
            <a:xfrm>
              <a:off x="3992" y="1634"/>
              <a:ext cx="40" cy="37"/>
            </a:xfrm>
            <a:prstGeom prst="ellipse">
              <a:avLst/>
            </a:prstGeom>
            <a:solidFill>
              <a:schemeClr val="tx1"/>
            </a:solidFill>
            <a:ln w="19050">
              <a:noFill/>
              <a:round/>
              <a:headEnd/>
              <a:tailEnd/>
            </a:ln>
          </p:spPr>
          <p:txBody>
            <a:bodyPr wrap="none" anchor="ctr"/>
            <a:lstStyle/>
            <a:p>
              <a:endParaRPr lang="en-US"/>
            </a:p>
          </p:txBody>
        </p:sp>
      </p:grpSp>
      <p:grpSp>
        <p:nvGrpSpPr>
          <p:cNvPr id="31777" name="Group 52"/>
          <p:cNvGrpSpPr>
            <a:grpSpLocks/>
          </p:cNvGrpSpPr>
          <p:nvPr/>
        </p:nvGrpSpPr>
        <p:grpSpPr bwMode="auto">
          <a:xfrm>
            <a:off x="5954713" y="4795838"/>
            <a:ext cx="717550" cy="898525"/>
            <a:chOff x="2135" y="1001"/>
            <a:chExt cx="673" cy="566"/>
          </a:xfrm>
        </p:grpSpPr>
        <p:sp>
          <p:nvSpPr>
            <p:cNvPr id="31831" name="Line 53"/>
            <p:cNvSpPr>
              <a:spLocks noChangeShapeType="1"/>
            </p:cNvSpPr>
            <p:nvPr/>
          </p:nvSpPr>
          <p:spPr bwMode="auto">
            <a:xfrm>
              <a:off x="2135" y="1001"/>
              <a:ext cx="673" cy="0"/>
            </a:xfrm>
            <a:prstGeom prst="line">
              <a:avLst/>
            </a:prstGeom>
            <a:noFill/>
            <a:ln w="28575">
              <a:solidFill>
                <a:schemeClr val="tx1"/>
              </a:solidFill>
              <a:round/>
              <a:headEnd/>
              <a:tailEnd type="triangle" w="med" len="med"/>
            </a:ln>
          </p:spPr>
          <p:txBody>
            <a:bodyPr wrap="none" anchor="ctr"/>
            <a:lstStyle/>
            <a:p>
              <a:endParaRPr lang="en-US"/>
            </a:p>
          </p:txBody>
        </p:sp>
        <p:sp>
          <p:nvSpPr>
            <p:cNvPr id="31832" name="Line 54"/>
            <p:cNvSpPr>
              <a:spLocks noChangeShapeType="1"/>
            </p:cNvSpPr>
            <p:nvPr/>
          </p:nvSpPr>
          <p:spPr bwMode="auto">
            <a:xfrm>
              <a:off x="2135" y="1567"/>
              <a:ext cx="673" cy="0"/>
            </a:xfrm>
            <a:prstGeom prst="line">
              <a:avLst/>
            </a:prstGeom>
            <a:noFill/>
            <a:ln w="28575">
              <a:solidFill>
                <a:schemeClr val="tx1"/>
              </a:solidFill>
              <a:round/>
              <a:headEnd/>
              <a:tailEnd type="triangle" w="med" len="med"/>
            </a:ln>
          </p:spPr>
          <p:txBody>
            <a:bodyPr wrap="none" anchor="ctr"/>
            <a:lstStyle/>
            <a:p>
              <a:endParaRPr lang="en-US"/>
            </a:p>
          </p:txBody>
        </p:sp>
      </p:grpSp>
      <p:sp>
        <p:nvSpPr>
          <p:cNvPr id="31778" name="Rectangle 55"/>
          <p:cNvSpPr>
            <a:spLocks noChangeAspect="1" noChangeArrowheads="1"/>
          </p:cNvSpPr>
          <p:nvPr/>
        </p:nvSpPr>
        <p:spPr bwMode="auto">
          <a:xfrm>
            <a:off x="7077075" y="1436688"/>
            <a:ext cx="1936750" cy="744537"/>
          </a:xfrm>
          <a:prstGeom prst="rect">
            <a:avLst/>
          </a:prstGeom>
          <a:noFill/>
          <a:ln w="28575">
            <a:noFill/>
            <a:miter lim="800000"/>
            <a:headEnd/>
            <a:tailEnd/>
          </a:ln>
        </p:spPr>
        <p:txBody>
          <a:bodyPr wrap="none" anchor="ctr"/>
          <a:lstStyle/>
          <a:p>
            <a:pPr algn="ctr" eaLnBrk="0" hangingPunct="0">
              <a:lnSpc>
                <a:spcPct val="100000"/>
              </a:lnSpc>
              <a:spcBef>
                <a:spcPct val="0"/>
              </a:spcBef>
              <a:buClrTx/>
              <a:buSzTx/>
              <a:buFontTx/>
              <a:buNone/>
            </a:pPr>
            <a:r>
              <a:rPr lang="en-US" i="1"/>
              <a:t>Modules</a:t>
            </a:r>
          </a:p>
          <a:p>
            <a:pPr algn="ctr" eaLnBrk="0" hangingPunct="0">
              <a:lnSpc>
                <a:spcPct val="100000"/>
              </a:lnSpc>
              <a:spcBef>
                <a:spcPct val="0"/>
              </a:spcBef>
              <a:buClrTx/>
              <a:buSzTx/>
              <a:buFontTx/>
              <a:buNone/>
            </a:pPr>
            <a:r>
              <a:rPr lang="en-US" i="1"/>
              <a:t>(Next state)</a:t>
            </a:r>
            <a:endParaRPr lang="en-US" i="1">
              <a:solidFill>
                <a:srgbClr val="56127A"/>
              </a:solidFill>
            </a:endParaRPr>
          </a:p>
        </p:txBody>
      </p:sp>
      <p:grpSp>
        <p:nvGrpSpPr>
          <p:cNvPr id="31779" name="Group 56"/>
          <p:cNvGrpSpPr>
            <a:grpSpLocks/>
          </p:cNvGrpSpPr>
          <p:nvPr/>
        </p:nvGrpSpPr>
        <p:grpSpPr bwMode="auto">
          <a:xfrm>
            <a:off x="8010525" y="2157413"/>
            <a:ext cx="695325" cy="4117975"/>
            <a:chOff x="4694" y="1359"/>
            <a:chExt cx="438" cy="2594"/>
          </a:xfrm>
        </p:grpSpPr>
        <p:grpSp>
          <p:nvGrpSpPr>
            <p:cNvPr id="31811" name="Group 57"/>
            <p:cNvGrpSpPr>
              <a:grpSpLocks/>
            </p:cNvGrpSpPr>
            <p:nvPr/>
          </p:nvGrpSpPr>
          <p:grpSpPr bwMode="auto">
            <a:xfrm>
              <a:off x="4925" y="1388"/>
              <a:ext cx="207" cy="346"/>
              <a:chOff x="4560" y="1968"/>
              <a:chExt cx="480" cy="576"/>
            </a:xfrm>
          </p:grpSpPr>
          <p:sp>
            <p:nvSpPr>
              <p:cNvPr id="31829" name="Rectangle 58"/>
              <p:cNvSpPr>
                <a:spLocks noChangeArrowheads="1"/>
              </p:cNvSpPr>
              <p:nvPr/>
            </p:nvSpPr>
            <p:spPr bwMode="auto">
              <a:xfrm>
                <a:off x="4560" y="1968"/>
                <a:ext cx="480" cy="576"/>
              </a:xfrm>
              <a:prstGeom prst="rect">
                <a:avLst/>
              </a:prstGeom>
              <a:solidFill>
                <a:srgbClr val="FD7E71"/>
              </a:solidFill>
              <a:ln w="19050">
                <a:solidFill>
                  <a:schemeClr val="tx1"/>
                </a:solidFill>
                <a:miter lim="800000"/>
                <a:headEnd type="none" w="sm" len="sm"/>
                <a:tailEnd type="none" w="sm" len="sm"/>
              </a:ln>
            </p:spPr>
            <p:txBody>
              <a:bodyPr wrap="none" anchor="ctr"/>
              <a:lstStyle/>
              <a:p>
                <a:pPr algn="ctr" eaLnBrk="0" hangingPunct="0">
                  <a:lnSpc>
                    <a:spcPct val="100000"/>
                  </a:lnSpc>
                  <a:spcBef>
                    <a:spcPct val="0"/>
                  </a:spcBef>
                  <a:buClrTx/>
                  <a:buSzTx/>
                  <a:buFontTx/>
                  <a:buNone/>
                </a:pPr>
                <a:endParaRPr lang="en-US" sz="2400">
                  <a:solidFill>
                    <a:srgbClr val="56127A"/>
                  </a:solidFill>
                </a:endParaRPr>
              </a:p>
            </p:txBody>
          </p:sp>
          <p:sp>
            <p:nvSpPr>
              <p:cNvPr id="31830" name="Freeform 59"/>
              <p:cNvSpPr>
                <a:spLocks/>
              </p:cNvSpPr>
              <p:nvPr/>
            </p:nvSpPr>
            <p:spPr bwMode="auto">
              <a:xfrm>
                <a:off x="4701" y="2435"/>
                <a:ext cx="190" cy="98"/>
              </a:xfrm>
              <a:custGeom>
                <a:avLst/>
                <a:gdLst>
                  <a:gd name="T0" fmla="*/ 0 w 192"/>
                  <a:gd name="T1" fmla="*/ 102 h 96"/>
                  <a:gd name="T2" fmla="*/ 93 w 192"/>
                  <a:gd name="T3" fmla="*/ 0 h 96"/>
                  <a:gd name="T4" fmla="*/ 186 w 192"/>
                  <a:gd name="T5" fmla="*/ 102 h 96"/>
                  <a:gd name="T6" fmla="*/ 0 60000 65536"/>
                  <a:gd name="T7" fmla="*/ 0 60000 65536"/>
                  <a:gd name="T8" fmla="*/ 0 60000 65536"/>
                  <a:gd name="T9" fmla="*/ 0 w 192"/>
                  <a:gd name="T10" fmla="*/ 0 h 96"/>
                  <a:gd name="T11" fmla="*/ 192 w 192"/>
                  <a:gd name="T12" fmla="*/ 96 h 96"/>
                </a:gdLst>
                <a:ahLst/>
                <a:cxnLst>
                  <a:cxn ang="T6">
                    <a:pos x="T0" y="T1"/>
                  </a:cxn>
                  <a:cxn ang="T7">
                    <a:pos x="T2" y="T3"/>
                  </a:cxn>
                  <a:cxn ang="T8">
                    <a:pos x="T4" y="T5"/>
                  </a:cxn>
                </a:cxnLst>
                <a:rect l="T9" t="T10" r="T11" b="T12"/>
                <a:pathLst>
                  <a:path w="192" h="96">
                    <a:moveTo>
                      <a:pt x="0" y="96"/>
                    </a:moveTo>
                    <a:lnTo>
                      <a:pt x="96" y="0"/>
                    </a:lnTo>
                    <a:lnTo>
                      <a:pt x="192" y="96"/>
                    </a:lnTo>
                  </a:path>
                </a:pathLst>
              </a:custGeom>
              <a:solidFill>
                <a:srgbClr val="FD7E71"/>
              </a:solidFill>
              <a:ln w="19050" cap="flat" cmpd="sng">
                <a:solidFill>
                  <a:schemeClr val="tx1"/>
                </a:solidFill>
                <a:prstDash val="solid"/>
                <a:round/>
                <a:headEnd type="none" w="sm" len="sm"/>
                <a:tailEnd type="none" w="sm" len="sm"/>
              </a:ln>
            </p:spPr>
            <p:txBody>
              <a:bodyPr wrap="none" anchor="ctr"/>
              <a:lstStyle/>
              <a:p>
                <a:endParaRPr lang="en-US"/>
              </a:p>
            </p:txBody>
          </p:sp>
        </p:grpSp>
        <p:grpSp>
          <p:nvGrpSpPr>
            <p:cNvPr id="31812" name="Group 60"/>
            <p:cNvGrpSpPr>
              <a:grpSpLocks/>
            </p:cNvGrpSpPr>
            <p:nvPr/>
          </p:nvGrpSpPr>
          <p:grpSpPr bwMode="auto">
            <a:xfrm>
              <a:off x="4923" y="1827"/>
              <a:ext cx="207" cy="346"/>
              <a:chOff x="4560" y="1968"/>
              <a:chExt cx="480" cy="576"/>
            </a:xfrm>
          </p:grpSpPr>
          <p:sp>
            <p:nvSpPr>
              <p:cNvPr id="31827" name="Rectangle 61"/>
              <p:cNvSpPr>
                <a:spLocks noChangeArrowheads="1"/>
              </p:cNvSpPr>
              <p:nvPr/>
            </p:nvSpPr>
            <p:spPr bwMode="auto">
              <a:xfrm>
                <a:off x="4560" y="1968"/>
                <a:ext cx="480" cy="576"/>
              </a:xfrm>
              <a:prstGeom prst="rect">
                <a:avLst/>
              </a:prstGeom>
              <a:solidFill>
                <a:srgbClr val="FD7E71"/>
              </a:solidFill>
              <a:ln w="19050">
                <a:solidFill>
                  <a:schemeClr val="tx1"/>
                </a:solidFill>
                <a:miter lim="800000"/>
                <a:headEnd type="none" w="sm" len="sm"/>
                <a:tailEnd type="none" w="sm" len="sm"/>
              </a:ln>
            </p:spPr>
            <p:txBody>
              <a:bodyPr wrap="none" anchor="ctr"/>
              <a:lstStyle/>
              <a:p>
                <a:pPr algn="ctr" eaLnBrk="0" hangingPunct="0">
                  <a:lnSpc>
                    <a:spcPct val="100000"/>
                  </a:lnSpc>
                  <a:spcBef>
                    <a:spcPct val="0"/>
                  </a:spcBef>
                  <a:buClrTx/>
                  <a:buSzTx/>
                  <a:buFontTx/>
                  <a:buNone/>
                </a:pPr>
                <a:endParaRPr lang="en-US" sz="2400">
                  <a:solidFill>
                    <a:srgbClr val="56127A"/>
                  </a:solidFill>
                </a:endParaRPr>
              </a:p>
            </p:txBody>
          </p:sp>
          <p:sp>
            <p:nvSpPr>
              <p:cNvPr id="31828" name="Freeform 62"/>
              <p:cNvSpPr>
                <a:spLocks/>
              </p:cNvSpPr>
              <p:nvPr/>
            </p:nvSpPr>
            <p:spPr bwMode="auto">
              <a:xfrm>
                <a:off x="4701" y="2435"/>
                <a:ext cx="190" cy="98"/>
              </a:xfrm>
              <a:custGeom>
                <a:avLst/>
                <a:gdLst>
                  <a:gd name="T0" fmla="*/ 0 w 192"/>
                  <a:gd name="T1" fmla="*/ 102 h 96"/>
                  <a:gd name="T2" fmla="*/ 93 w 192"/>
                  <a:gd name="T3" fmla="*/ 0 h 96"/>
                  <a:gd name="T4" fmla="*/ 186 w 192"/>
                  <a:gd name="T5" fmla="*/ 102 h 96"/>
                  <a:gd name="T6" fmla="*/ 0 60000 65536"/>
                  <a:gd name="T7" fmla="*/ 0 60000 65536"/>
                  <a:gd name="T8" fmla="*/ 0 60000 65536"/>
                  <a:gd name="T9" fmla="*/ 0 w 192"/>
                  <a:gd name="T10" fmla="*/ 0 h 96"/>
                  <a:gd name="T11" fmla="*/ 192 w 192"/>
                  <a:gd name="T12" fmla="*/ 96 h 96"/>
                </a:gdLst>
                <a:ahLst/>
                <a:cxnLst>
                  <a:cxn ang="T6">
                    <a:pos x="T0" y="T1"/>
                  </a:cxn>
                  <a:cxn ang="T7">
                    <a:pos x="T2" y="T3"/>
                  </a:cxn>
                  <a:cxn ang="T8">
                    <a:pos x="T4" y="T5"/>
                  </a:cxn>
                </a:cxnLst>
                <a:rect l="T9" t="T10" r="T11" b="T12"/>
                <a:pathLst>
                  <a:path w="192" h="96">
                    <a:moveTo>
                      <a:pt x="0" y="96"/>
                    </a:moveTo>
                    <a:lnTo>
                      <a:pt x="96" y="0"/>
                    </a:lnTo>
                    <a:lnTo>
                      <a:pt x="192" y="96"/>
                    </a:lnTo>
                  </a:path>
                </a:pathLst>
              </a:custGeom>
              <a:solidFill>
                <a:srgbClr val="FD7E71"/>
              </a:solidFill>
              <a:ln w="19050" cap="flat" cmpd="sng">
                <a:solidFill>
                  <a:schemeClr val="tx1"/>
                </a:solidFill>
                <a:prstDash val="solid"/>
                <a:round/>
                <a:headEnd type="none" w="sm" len="sm"/>
                <a:tailEnd type="none" w="sm" len="sm"/>
              </a:ln>
            </p:spPr>
            <p:txBody>
              <a:bodyPr wrap="none" anchor="ctr"/>
              <a:lstStyle/>
              <a:p>
                <a:endParaRPr lang="en-US"/>
              </a:p>
            </p:txBody>
          </p:sp>
        </p:grpSp>
        <p:grpSp>
          <p:nvGrpSpPr>
            <p:cNvPr id="31813" name="Group 63"/>
            <p:cNvGrpSpPr>
              <a:grpSpLocks/>
            </p:cNvGrpSpPr>
            <p:nvPr/>
          </p:nvGrpSpPr>
          <p:grpSpPr bwMode="auto">
            <a:xfrm>
              <a:off x="4921" y="2266"/>
              <a:ext cx="207" cy="346"/>
              <a:chOff x="4560" y="1968"/>
              <a:chExt cx="480" cy="576"/>
            </a:xfrm>
          </p:grpSpPr>
          <p:sp>
            <p:nvSpPr>
              <p:cNvPr id="31825" name="Rectangle 64"/>
              <p:cNvSpPr>
                <a:spLocks noChangeArrowheads="1"/>
              </p:cNvSpPr>
              <p:nvPr/>
            </p:nvSpPr>
            <p:spPr bwMode="auto">
              <a:xfrm>
                <a:off x="4560" y="1968"/>
                <a:ext cx="480" cy="576"/>
              </a:xfrm>
              <a:prstGeom prst="rect">
                <a:avLst/>
              </a:prstGeom>
              <a:solidFill>
                <a:srgbClr val="FD7E71"/>
              </a:solidFill>
              <a:ln w="19050">
                <a:solidFill>
                  <a:schemeClr val="tx1"/>
                </a:solidFill>
                <a:miter lim="800000"/>
                <a:headEnd type="none" w="sm" len="sm"/>
                <a:tailEnd type="none" w="sm" len="sm"/>
              </a:ln>
            </p:spPr>
            <p:txBody>
              <a:bodyPr wrap="none" anchor="ctr"/>
              <a:lstStyle/>
              <a:p>
                <a:pPr algn="ctr" eaLnBrk="0" hangingPunct="0">
                  <a:lnSpc>
                    <a:spcPct val="100000"/>
                  </a:lnSpc>
                  <a:spcBef>
                    <a:spcPct val="0"/>
                  </a:spcBef>
                  <a:buClrTx/>
                  <a:buSzTx/>
                  <a:buFontTx/>
                  <a:buNone/>
                </a:pPr>
                <a:endParaRPr lang="en-US" sz="2400">
                  <a:solidFill>
                    <a:srgbClr val="56127A"/>
                  </a:solidFill>
                </a:endParaRPr>
              </a:p>
            </p:txBody>
          </p:sp>
          <p:sp>
            <p:nvSpPr>
              <p:cNvPr id="31826" name="Freeform 65"/>
              <p:cNvSpPr>
                <a:spLocks/>
              </p:cNvSpPr>
              <p:nvPr/>
            </p:nvSpPr>
            <p:spPr bwMode="auto">
              <a:xfrm>
                <a:off x="4701" y="2435"/>
                <a:ext cx="190" cy="98"/>
              </a:xfrm>
              <a:custGeom>
                <a:avLst/>
                <a:gdLst>
                  <a:gd name="T0" fmla="*/ 0 w 192"/>
                  <a:gd name="T1" fmla="*/ 102 h 96"/>
                  <a:gd name="T2" fmla="*/ 93 w 192"/>
                  <a:gd name="T3" fmla="*/ 0 h 96"/>
                  <a:gd name="T4" fmla="*/ 186 w 192"/>
                  <a:gd name="T5" fmla="*/ 102 h 96"/>
                  <a:gd name="T6" fmla="*/ 0 60000 65536"/>
                  <a:gd name="T7" fmla="*/ 0 60000 65536"/>
                  <a:gd name="T8" fmla="*/ 0 60000 65536"/>
                  <a:gd name="T9" fmla="*/ 0 w 192"/>
                  <a:gd name="T10" fmla="*/ 0 h 96"/>
                  <a:gd name="T11" fmla="*/ 192 w 192"/>
                  <a:gd name="T12" fmla="*/ 96 h 96"/>
                </a:gdLst>
                <a:ahLst/>
                <a:cxnLst>
                  <a:cxn ang="T6">
                    <a:pos x="T0" y="T1"/>
                  </a:cxn>
                  <a:cxn ang="T7">
                    <a:pos x="T2" y="T3"/>
                  </a:cxn>
                  <a:cxn ang="T8">
                    <a:pos x="T4" y="T5"/>
                  </a:cxn>
                </a:cxnLst>
                <a:rect l="T9" t="T10" r="T11" b="T12"/>
                <a:pathLst>
                  <a:path w="192" h="96">
                    <a:moveTo>
                      <a:pt x="0" y="96"/>
                    </a:moveTo>
                    <a:lnTo>
                      <a:pt x="96" y="0"/>
                    </a:lnTo>
                    <a:lnTo>
                      <a:pt x="192" y="96"/>
                    </a:lnTo>
                  </a:path>
                </a:pathLst>
              </a:custGeom>
              <a:solidFill>
                <a:srgbClr val="FD7E71"/>
              </a:solidFill>
              <a:ln w="19050" cap="flat" cmpd="sng">
                <a:solidFill>
                  <a:schemeClr val="tx1"/>
                </a:solidFill>
                <a:prstDash val="solid"/>
                <a:round/>
                <a:headEnd type="none" w="sm" len="sm"/>
                <a:tailEnd type="none" w="sm" len="sm"/>
              </a:ln>
            </p:spPr>
            <p:txBody>
              <a:bodyPr wrap="none" anchor="ctr"/>
              <a:lstStyle/>
              <a:p>
                <a:endParaRPr lang="en-US"/>
              </a:p>
            </p:txBody>
          </p:sp>
        </p:grpSp>
        <p:grpSp>
          <p:nvGrpSpPr>
            <p:cNvPr id="31814" name="Group 66"/>
            <p:cNvGrpSpPr>
              <a:grpSpLocks/>
            </p:cNvGrpSpPr>
            <p:nvPr/>
          </p:nvGrpSpPr>
          <p:grpSpPr bwMode="auto">
            <a:xfrm>
              <a:off x="4919" y="3118"/>
              <a:ext cx="207" cy="346"/>
              <a:chOff x="4560" y="1968"/>
              <a:chExt cx="480" cy="576"/>
            </a:xfrm>
          </p:grpSpPr>
          <p:sp>
            <p:nvSpPr>
              <p:cNvPr id="31823" name="Rectangle 67"/>
              <p:cNvSpPr>
                <a:spLocks noChangeArrowheads="1"/>
              </p:cNvSpPr>
              <p:nvPr/>
            </p:nvSpPr>
            <p:spPr bwMode="auto">
              <a:xfrm>
                <a:off x="4560" y="1968"/>
                <a:ext cx="480" cy="576"/>
              </a:xfrm>
              <a:prstGeom prst="rect">
                <a:avLst/>
              </a:prstGeom>
              <a:solidFill>
                <a:srgbClr val="FD7E71"/>
              </a:solidFill>
              <a:ln w="19050">
                <a:solidFill>
                  <a:schemeClr val="tx1"/>
                </a:solidFill>
                <a:miter lim="800000"/>
                <a:headEnd type="none" w="sm" len="sm"/>
                <a:tailEnd type="none" w="sm" len="sm"/>
              </a:ln>
            </p:spPr>
            <p:txBody>
              <a:bodyPr wrap="none" anchor="ctr"/>
              <a:lstStyle/>
              <a:p>
                <a:pPr algn="ctr" eaLnBrk="0" hangingPunct="0">
                  <a:lnSpc>
                    <a:spcPct val="100000"/>
                  </a:lnSpc>
                  <a:spcBef>
                    <a:spcPct val="0"/>
                  </a:spcBef>
                  <a:buClrTx/>
                  <a:buSzTx/>
                  <a:buFontTx/>
                  <a:buNone/>
                </a:pPr>
                <a:endParaRPr lang="en-US" sz="2400">
                  <a:solidFill>
                    <a:srgbClr val="56127A"/>
                  </a:solidFill>
                </a:endParaRPr>
              </a:p>
            </p:txBody>
          </p:sp>
          <p:sp>
            <p:nvSpPr>
              <p:cNvPr id="31824" name="Freeform 68"/>
              <p:cNvSpPr>
                <a:spLocks/>
              </p:cNvSpPr>
              <p:nvPr/>
            </p:nvSpPr>
            <p:spPr bwMode="auto">
              <a:xfrm>
                <a:off x="4701" y="2435"/>
                <a:ext cx="190" cy="98"/>
              </a:xfrm>
              <a:custGeom>
                <a:avLst/>
                <a:gdLst>
                  <a:gd name="T0" fmla="*/ 0 w 192"/>
                  <a:gd name="T1" fmla="*/ 102 h 96"/>
                  <a:gd name="T2" fmla="*/ 93 w 192"/>
                  <a:gd name="T3" fmla="*/ 0 h 96"/>
                  <a:gd name="T4" fmla="*/ 186 w 192"/>
                  <a:gd name="T5" fmla="*/ 102 h 96"/>
                  <a:gd name="T6" fmla="*/ 0 60000 65536"/>
                  <a:gd name="T7" fmla="*/ 0 60000 65536"/>
                  <a:gd name="T8" fmla="*/ 0 60000 65536"/>
                  <a:gd name="T9" fmla="*/ 0 w 192"/>
                  <a:gd name="T10" fmla="*/ 0 h 96"/>
                  <a:gd name="T11" fmla="*/ 192 w 192"/>
                  <a:gd name="T12" fmla="*/ 96 h 96"/>
                </a:gdLst>
                <a:ahLst/>
                <a:cxnLst>
                  <a:cxn ang="T6">
                    <a:pos x="T0" y="T1"/>
                  </a:cxn>
                  <a:cxn ang="T7">
                    <a:pos x="T2" y="T3"/>
                  </a:cxn>
                  <a:cxn ang="T8">
                    <a:pos x="T4" y="T5"/>
                  </a:cxn>
                </a:cxnLst>
                <a:rect l="T9" t="T10" r="T11" b="T12"/>
                <a:pathLst>
                  <a:path w="192" h="96">
                    <a:moveTo>
                      <a:pt x="0" y="96"/>
                    </a:moveTo>
                    <a:lnTo>
                      <a:pt x="96" y="0"/>
                    </a:lnTo>
                    <a:lnTo>
                      <a:pt x="192" y="96"/>
                    </a:lnTo>
                  </a:path>
                </a:pathLst>
              </a:custGeom>
              <a:solidFill>
                <a:srgbClr val="FD7E71"/>
              </a:solidFill>
              <a:ln w="19050" cap="flat" cmpd="sng">
                <a:solidFill>
                  <a:schemeClr val="tx1"/>
                </a:solidFill>
                <a:prstDash val="solid"/>
                <a:round/>
                <a:headEnd type="none" w="sm" len="sm"/>
                <a:tailEnd type="none" w="sm" len="sm"/>
              </a:ln>
            </p:spPr>
            <p:txBody>
              <a:bodyPr wrap="none" anchor="ctr"/>
              <a:lstStyle/>
              <a:p>
                <a:endParaRPr lang="en-US"/>
              </a:p>
            </p:txBody>
          </p:sp>
        </p:grpSp>
        <p:grpSp>
          <p:nvGrpSpPr>
            <p:cNvPr id="31815" name="Group 69"/>
            <p:cNvGrpSpPr>
              <a:grpSpLocks/>
            </p:cNvGrpSpPr>
            <p:nvPr/>
          </p:nvGrpSpPr>
          <p:grpSpPr bwMode="auto">
            <a:xfrm>
              <a:off x="4917" y="3557"/>
              <a:ext cx="207" cy="346"/>
              <a:chOff x="4560" y="1968"/>
              <a:chExt cx="480" cy="576"/>
            </a:xfrm>
          </p:grpSpPr>
          <p:sp>
            <p:nvSpPr>
              <p:cNvPr id="31821" name="Rectangle 70"/>
              <p:cNvSpPr>
                <a:spLocks noChangeArrowheads="1"/>
              </p:cNvSpPr>
              <p:nvPr/>
            </p:nvSpPr>
            <p:spPr bwMode="auto">
              <a:xfrm>
                <a:off x="4560" y="1968"/>
                <a:ext cx="480" cy="576"/>
              </a:xfrm>
              <a:prstGeom prst="rect">
                <a:avLst/>
              </a:prstGeom>
              <a:solidFill>
                <a:srgbClr val="FD7E71"/>
              </a:solidFill>
              <a:ln w="19050">
                <a:solidFill>
                  <a:schemeClr val="tx1"/>
                </a:solidFill>
                <a:miter lim="800000"/>
                <a:headEnd type="none" w="sm" len="sm"/>
                <a:tailEnd type="none" w="sm" len="sm"/>
              </a:ln>
            </p:spPr>
            <p:txBody>
              <a:bodyPr wrap="none" anchor="ctr"/>
              <a:lstStyle/>
              <a:p>
                <a:pPr algn="ctr" eaLnBrk="0" hangingPunct="0">
                  <a:lnSpc>
                    <a:spcPct val="100000"/>
                  </a:lnSpc>
                  <a:spcBef>
                    <a:spcPct val="0"/>
                  </a:spcBef>
                  <a:buClrTx/>
                  <a:buSzTx/>
                  <a:buFontTx/>
                  <a:buNone/>
                </a:pPr>
                <a:endParaRPr lang="en-US" sz="2400">
                  <a:solidFill>
                    <a:srgbClr val="56127A"/>
                  </a:solidFill>
                </a:endParaRPr>
              </a:p>
            </p:txBody>
          </p:sp>
          <p:sp>
            <p:nvSpPr>
              <p:cNvPr id="31822" name="Freeform 71"/>
              <p:cNvSpPr>
                <a:spLocks/>
              </p:cNvSpPr>
              <p:nvPr/>
            </p:nvSpPr>
            <p:spPr bwMode="auto">
              <a:xfrm>
                <a:off x="4701" y="2435"/>
                <a:ext cx="190" cy="98"/>
              </a:xfrm>
              <a:custGeom>
                <a:avLst/>
                <a:gdLst>
                  <a:gd name="T0" fmla="*/ 0 w 192"/>
                  <a:gd name="T1" fmla="*/ 102 h 96"/>
                  <a:gd name="T2" fmla="*/ 93 w 192"/>
                  <a:gd name="T3" fmla="*/ 0 h 96"/>
                  <a:gd name="T4" fmla="*/ 186 w 192"/>
                  <a:gd name="T5" fmla="*/ 102 h 96"/>
                  <a:gd name="T6" fmla="*/ 0 60000 65536"/>
                  <a:gd name="T7" fmla="*/ 0 60000 65536"/>
                  <a:gd name="T8" fmla="*/ 0 60000 65536"/>
                  <a:gd name="T9" fmla="*/ 0 w 192"/>
                  <a:gd name="T10" fmla="*/ 0 h 96"/>
                  <a:gd name="T11" fmla="*/ 192 w 192"/>
                  <a:gd name="T12" fmla="*/ 96 h 96"/>
                </a:gdLst>
                <a:ahLst/>
                <a:cxnLst>
                  <a:cxn ang="T6">
                    <a:pos x="T0" y="T1"/>
                  </a:cxn>
                  <a:cxn ang="T7">
                    <a:pos x="T2" y="T3"/>
                  </a:cxn>
                  <a:cxn ang="T8">
                    <a:pos x="T4" y="T5"/>
                  </a:cxn>
                </a:cxnLst>
                <a:rect l="T9" t="T10" r="T11" b="T12"/>
                <a:pathLst>
                  <a:path w="192" h="96">
                    <a:moveTo>
                      <a:pt x="0" y="96"/>
                    </a:moveTo>
                    <a:lnTo>
                      <a:pt x="96" y="0"/>
                    </a:lnTo>
                    <a:lnTo>
                      <a:pt x="192" y="96"/>
                    </a:lnTo>
                  </a:path>
                </a:pathLst>
              </a:custGeom>
              <a:solidFill>
                <a:srgbClr val="FD7E71"/>
              </a:solidFill>
              <a:ln w="19050" cap="flat" cmpd="sng">
                <a:solidFill>
                  <a:schemeClr val="tx1"/>
                </a:solidFill>
                <a:prstDash val="solid"/>
                <a:round/>
                <a:headEnd type="none" w="sm" len="sm"/>
                <a:tailEnd type="none" w="sm" len="sm"/>
              </a:ln>
            </p:spPr>
            <p:txBody>
              <a:bodyPr wrap="none" anchor="ctr"/>
              <a:lstStyle/>
              <a:p>
                <a:endParaRPr lang="en-US"/>
              </a:p>
            </p:txBody>
          </p:sp>
        </p:grpSp>
        <p:grpSp>
          <p:nvGrpSpPr>
            <p:cNvPr id="31816" name="Group 72"/>
            <p:cNvGrpSpPr>
              <a:grpSpLocks/>
            </p:cNvGrpSpPr>
            <p:nvPr/>
          </p:nvGrpSpPr>
          <p:grpSpPr bwMode="auto">
            <a:xfrm>
              <a:off x="4993" y="2735"/>
              <a:ext cx="40" cy="260"/>
              <a:chOff x="1636" y="1252"/>
              <a:chExt cx="40" cy="260"/>
            </a:xfrm>
          </p:grpSpPr>
          <p:sp>
            <p:nvSpPr>
              <p:cNvPr id="31818" name="Oval 73"/>
              <p:cNvSpPr>
                <a:spLocks noChangeArrowheads="1"/>
              </p:cNvSpPr>
              <p:nvPr/>
            </p:nvSpPr>
            <p:spPr bwMode="auto">
              <a:xfrm>
                <a:off x="1636" y="1252"/>
                <a:ext cx="40" cy="37"/>
              </a:xfrm>
              <a:prstGeom prst="ellipse">
                <a:avLst/>
              </a:prstGeom>
              <a:solidFill>
                <a:srgbClr val="FF0000"/>
              </a:solidFill>
              <a:ln w="19050">
                <a:noFill/>
                <a:round/>
                <a:headEnd/>
                <a:tailEnd/>
              </a:ln>
            </p:spPr>
            <p:txBody>
              <a:bodyPr wrap="none" anchor="ctr"/>
              <a:lstStyle/>
              <a:p>
                <a:endParaRPr lang="en-US"/>
              </a:p>
            </p:txBody>
          </p:sp>
          <p:sp>
            <p:nvSpPr>
              <p:cNvPr id="31819" name="Oval 74"/>
              <p:cNvSpPr>
                <a:spLocks noChangeArrowheads="1"/>
              </p:cNvSpPr>
              <p:nvPr/>
            </p:nvSpPr>
            <p:spPr bwMode="auto">
              <a:xfrm>
                <a:off x="1636" y="1363"/>
                <a:ext cx="40" cy="38"/>
              </a:xfrm>
              <a:prstGeom prst="ellipse">
                <a:avLst/>
              </a:prstGeom>
              <a:solidFill>
                <a:srgbClr val="FF0000"/>
              </a:solidFill>
              <a:ln w="19050">
                <a:noFill/>
                <a:round/>
                <a:headEnd/>
                <a:tailEnd/>
              </a:ln>
            </p:spPr>
            <p:txBody>
              <a:bodyPr wrap="none" anchor="ctr"/>
              <a:lstStyle/>
              <a:p>
                <a:endParaRPr lang="en-US"/>
              </a:p>
            </p:txBody>
          </p:sp>
          <p:sp>
            <p:nvSpPr>
              <p:cNvPr id="31820" name="Oval 75"/>
              <p:cNvSpPr>
                <a:spLocks noChangeArrowheads="1"/>
              </p:cNvSpPr>
              <p:nvPr/>
            </p:nvSpPr>
            <p:spPr bwMode="auto">
              <a:xfrm>
                <a:off x="1636" y="1475"/>
                <a:ext cx="40" cy="37"/>
              </a:xfrm>
              <a:prstGeom prst="ellipse">
                <a:avLst/>
              </a:prstGeom>
              <a:solidFill>
                <a:srgbClr val="FF0000"/>
              </a:solidFill>
              <a:ln w="19050">
                <a:noFill/>
                <a:round/>
                <a:headEnd/>
                <a:tailEnd/>
              </a:ln>
            </p:spPr>
            <p:txBody>
              <a:bodyPr wrap="none" anchor="ctr"/>
              <a:lstStyle/>
              <a:p>
                <a:endParaRPr lang="en-US"/>
              </a:p>
            </p:txBody>
          </p:sp>
        </p:grpSp>
        <p:sp>
          <p:nvSpPr>
            <p:cNvPr id="31817" name="Freeform 76"/>
            <p:cNvSpPr>
              <a:spLocks noChangeAspect="1"/>
            </p:cNvSpPr>
            <p:nvPr/>
          </p:nvSpPr>
          <p:spPr bwMode="auto">
            <a:xfrm>
              <a:off x="4694" y="1359"/>
              <a:ext cx="197" cy="2594"/>
            </a:xfrm>
            <a:custGeom>
              <a:avLst/>
              <a:gdLst>
                <a:gd name="T0" fmla="*/ 712 w 101"/>
                <a:gd name="T1" fmla="*/ 0 h 1334"/>
                <a:gd name="T2" fmla="*/ 357 w 101"/>
                <a:gd name="T3" fmla="*/ 352 h 1334"/>
                <a:gd name="T4" fmla="*/ 357 w 101"/>
                <a:gd name="T5" fmla="*/ 4587 h 1334"/>
                <a:gd name="T6" fmla="*/ 0 w 101"/>
                <a:gd name="T7" fmla="*/ 4941 h 1334"/>
                <a:gd name="T8" fmla="*/ 357 w 101"/>
                <a:gd name="T9" fmla="*/ 5293 h 1334"/>
                <a:gd name="T10" fmla="*/ 357 w 101"/>
                <a:gd name="T11" fmla="*/ 9528 h 1334"/>
                <a:gd name="T12" fmla="*/ 749 w 101"/>
                <a:gd name="T13" fmla="*/ 9808 h 1334"/>
                <a:gd name="T14" fmla="*/ 0 60000 65536"/>
                <a:gd name="T15" fmla="*/ 0 60000 65536"/>
                <a:gd name="T16" fmla="*/ 0 60000 65536"/>
                <a:gd name="T17" fmla="*/ 0 60000 65536"/>
                <a:gd name="T18" fmla="*/ 0 60000 65536"/>
                <a:gd name="T19" fmla="*/ 0 60000 65536"/>
                <a:gd name="T20" fmla="*/ 0 60000 65536"/>
                <a:gd name="T21" fmla="*/ 0 w 101"/>
                <a:gd name="T22" fmla="*/ 0 h 1334"/>
                <a:gd name="T23" fmla="*/ 101 w 101"/>
                <a:gd name="T24" fmla="*/ 1334 h 13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1" h="1334">
                  <a:moveTo>
                    <a:pt x="96" y="0"/>
                  </a:moveTo>
                  <a:lnTo>
                    <a:pt x="48" y="48"/>
                  </a:lnTo>
                  <a:lnTo>
                    <a:pt x="48" y="624"/>
                  </a:lnTo>
                  <a:lnTo>
                    <a:pt x="0" y="672"/>
                  </a:lnTo>
                  <a:lnTo>
                    <a:pt x="48" y="720"/>
                  </a:lnTo>
                  <a:lnTo>
                    <a:pt x="48" y="1296"/>
                  </a:lnTo>
                  <a:lnTo>
                    <a:pt x="101" y="1334"/>
                  </a:lnTo>
                </a:path>
              </a:pathLst>
            </a:custGeom>
            <a:noFill/>
            <a:ln w="19050" cmpd="sng">
              <a:solidFill>
                <a:schemeClr val="tx1"/>
              </a:solidFill>
              <a:round/>
              <a:headEnd/>
              <a:tailEnd/>
            </a:ln>
          </p:spPr>
          <p:txBody>
            <a:bodyPr wrap="none" anchor="ctr"/>
            <a:lstStyle/>
            <a:p>
              <a:endParaRPr lang="en-US"/>
            </a:p>
          </p:txBody>
        </p:sp>
      </p:grpSp>
      <p:grpSp>
        <p:nvGrpSpPr>
          <p:cNvPr id="31780" name="Group 77"/>
          <p:cNvGrpSpPr>
            <a:grpSpLocks/>
          </p:cNvGrpSpPr>
          <p:nvPr/>
        </p:nvGrpSpPr>
        <p:grpSpPr bwMode="auto">
          <a:xfrm>
            <a:off x="719138" y="2157413"/>
            <a:ext cx="1668462" cy="4117975"/>
            <a:chOff x="453" y="1359"/>
            <a:chExt cx="1051" cy="2594"/>
          </a:xfrm>
        </p:grpSpPr>
        <p:grpSp>
          <p:nvGrpSpPr>
            <p:cNvPr id="31790" name="Group 78"/>
            <p:cNvGrpSpPr>
              <a:grpSpLocks/>
            </p:cNvGrpSpPr>
            <p:nvPr/>
          </p:nvGrpSpPr>
          <p:grpSpPr bwMode="auto">
            <a:xfrm>
              <a:off x="461" y="1388"/>
              <a:ext cx="207" cy="346"/>
              <a:chOff x="4560" y="1968"/>
              <a:chExt cx="480" cy="576"/>
            </a:xfrm>
          </p:grpSpPr>
          <p:sp>
            <p:nvSpPr>
              <p:cNvPr id="31809" name="Rectangle 79"/>
              <p:cNvSpPr>
                <a:spLocks noChangeArrowheads="1"/>
              </p:cNvSpPr>
              <p:nvPr/>
            </p:nvSpPr>
            <p:spPr bwMode="auto">
              <a:xfrm>
                <a:off x="4560" y="1968"/>
                <a:ext cx="480" cy="576"/>
              </a:xfrm>
              <a:prstGeom prst="rect">
                <a:avLst/>
              </a:prstGeom>
              <a:solidFill>
                <a:srgbClr val="FF0000"/>
              </a:solidFill>
              <a:ln w="19050">
                <a:solidFill>
                  <a:schemeClr val="tx1"/>
                </a:solidFill>
                <a:miter lim="800000"/>
                <a:headEnd type="none" w="sm" len="sm"/>
                <a:tailEnd type="none" w="sm" len="sm"/>
              </a:ln>
            </p:spPr>
            <p:txBody>
              <a:bodyPr wrap="none" anchor="ctr"/>
              <a:lstStyle/>
              <a:p>
                <a:pPr algn="ctr" eaLnBrk="0" hangingPunct="0">
                  <a:lnSpc>
                    <a:spcPct val="100000"/>
                  </a:lnSpc>
                  <a:spcBef>
                    <a:spcPct val="0"/>
                  </a:spcBef>
                  <a:buClrTx/>
                  <a:buSzTx/>
                  <a:buFontTx/>
                  <a:buNone/>
                </a:pPr>
                <a:endParaRPr lang="en-US" sz="2400">
                  <a:solidFill>
                    <a:srgbClr val="56127A"/>
                  </a:solidFill>
                </a:endParaRPr>
              </a:p>
            </p:txBody>
          </p:sp>
          <p:sp>
            <p:nvSpPr>
              <p:cNvPr id="31810" name="Freeform 80"/>
              <p:cNvSpPr>
                <a:spLocks/>
              </p:cNvSpPr>
              <p:nvPr/>
            </p:nvSpPr>
            <p:spPr bwMode="auto">
              <a:xfrm>
                <a:off x="4701" y="2435"/>
                <a:ext cx="190" cy="98"/>
              </a:xfrm>
              <a:custGeom>
                <a:avLst/>
                <a:gdLst>
                  <a:gd name="T0" fmla="*/ 0 w 192"/>
                  <a:gd name="T1" fmla="*/ 102 h 96"/>
                  <a:gd name="T2" fmla="*/ 93 w 192"/>
                  <a:gd name="T3" fmla="*/ 0 h 96"/>
                  <a:gd name="T4" fmla="*/ 186 w 192"/>
                  <a:gd name="T5" fmla="*/ 102 h 96"/>
                  <a:gd name="T6" fmla="*/ 0 60000 65536"/>
                  <a:gd name="T7" fmla="*/ 0 60000 65536"/>
                  <a:gd name="T8" fmla="*/ 0 60000 65536"/>
                  <a:gd name="T9" fmla="*/ 0 w 192"/>
                  <a:gd name="T10" fmla="*/ 0 h 96"/>
                  <a:gd name="T11" fmla="*/ 192 w 192"/>
                  <a:gd name="T12" fmla="*/ 96 h 96"/>
                </a:gdLst>
                <a:ahLst/>
                <a:cxnLst>
                  <a:cxn ang="T6">
                    <a:pos x="T0" y="T1"/>
                  </a:cxn>
                  <a:cxn ang="T7">
                    <a:pos x="T2" y="T3"/>
                  </a:cxn>
                  <a:cxn ang="T8">
                    <a:pos x="T4" y="T5"/>
                  </a:cxn>
                </a:cxnLst>
                <a:rect l="T9" t="T10" r="T11" b="T12"/>
                <a:pathLst>
                  <a:path w="192" h="96">
                    <a:moveTo>
                      <a:pt x="0" y="96"/>
                    </a:moveTo>
                    <a:lnTo>
                      <a:pt x="96" y="0"/>
                    </a:lnTo>
                    <a:lnTo>
                      <a:pt x="192" y="96"/>
                    </a:lnTo>
                  </a:path>
                </a:pathLst>
              </a:custGeom>
              <a:solidFill>
                <a:srgbClr val="FF0000"/>
              </a:solidFill>
              <a:ln w="19050" cap="flat" cmpd="sng">
                <a:solidFill>
                  <a:schemeClr val="tx1"/>
                </a:solidFill>
                <a:prstDash val="solid"/>
                <a:round/>
                <a:headEnd type="none" w="sm" len="sm"/>
                <a:tailEnd type="none" w="sm" len="sm"/>
              </a:ln>
            </p:spPr>
            <p:txBody>
              <a:bodyPr wrap="none" anchor="ctr"/>
              <a:lstStyle/>
              <a:p>
                <a:endParaRPr lang="en-US"/>
              </a:p>
            </p:txBody>
          </p:sp>
        </p:grpSp>
        <p:grpSp>
          <p:nvGrpSpPr>
            <p:cNvPr id="31791" name="Group 81"/>
            <p:cNvGrpSpPr>
              <a:grpSpLocks/>
            </p:cNvGrpSpPr>
            <p:nvPr/>
          </p:nvGrpSpPr>
          <p:grpSpPr bwMode="auto">
            <a:xfrm>
              <a:off x="459" y="1827"/>
              <a:ext cx="207" cy="346"/>
              <a:chOff x="4560" y="1968"/>
              <a:chExt cx="480" cy="576"/>
            </a:xfrm>
          </p:grpSpPr>
          <p:sp>
            <p:nvSpPr>
              <p:cNvPr id="31807" name="Rectangle 82"/>
              <p:cNvSpPr>
                <a:spLocks noChangeArrowheads="1"/>
              </p:cNvSpPr>
              <p:nvPr/>
            </p:nvSpPr>
            <p:spPr bwMode="auto">
              <a:xfrm>
                <a:off x="4560" y="1968"/>
                <a:ext cx="480" cy="576"/>
              </a:xfrm>
              <a:prstGeom prst="rect">
                <a:avLst/>
              </a:prstGeom>
              <a:solidFill>
                <a:srgbClr val="FF0000"/>
              </a:solidFill>
              <a:ln w="19050">
                <a:solidFill>
                  <a:schemeClr val="tx1"/>
                </a:solidFill>
                <a:miter lim="800000"/>
                <a:headEnd type="none" w="sm" len="sm"/>
                <a:tailEnd type="none" w="sm" len="sm"/>
              </a:ln>
            </p:spPr>
            <p:txBody>
              <a:bodyPr wrap="none" anchor="ctr"/>
              <a:lstStyle/>
              <a:p>
                <a:pPr algn="ctr" eaLnBrk="0" hangingPunct="0">
                  <a:lnSpc>
                    <a:spcPct val="100000"/>
                  </a:lnSpc>
                  <a:spcBef>
                    <a:spcPct val="0"/>
                  </a:spcBef>
                  <a:buClrTx/>
                  <a:buSzTx/>
                  <a:buFontTx/>
                  <a:buNone/>
                </a:pPr>
                <a:endParaRPr lang="en-US" sz="2400">
                  <a:solidFill>
                    <a:srgbClr val="56127A"/>
                  </a:solidFill>
                </a:endParaRPr>
              </a:p>
            </p:txBody>
          </p:sp>
          <p:sp>
            <p:nvSpPr>
              <p:cNvPr id="31808" name="Freeform 83"/>
              <p:cNvSpPr>
                <a:spLocks/>
              </p:cNvSpPr>
              <p:nvPr/>
            </p:nvSpPr>
            <p:spPr bwMode="auto">
              <a:xfrm>
                <a:off x="4701" y="2435"/>
                <a:ext cx="190" cy="98"/>
              </a:xfrm>
              <a:custGeom>
                <a:avLst/>
                <a:gdLst>
                  <a:gd name="T0" fmla="*/ 0 w 192"/>
                  <a:gd name="T1" fmla="*/ 102 h 96"/>
                  <a:gd name="T2" fmla="*/ 93 w 192"/>
                  <a:gd name="T3" fmla="*/ 0 h 96"/>
                  <a:gd name="T4" fmla="*/ 186 w 192"/>
                  <a:gd name="T5" fmla="*/ 102 h 96"/>
                  <a:gd name="T6" fmla="*/ 0 60000 65536"/>
                  <a:gd name="T7" fmla="*/ 0 60000 65536"/>
                  <a:gd name="T8" fmla="*/ 0 60000 65536"/>
                  <a:gd name="T9" fmla="*/ 0 w 192"/>
                  <a:gd name="T10" fmla="*/ 0 h 96"/>
                  <a:gd name="T11" fmla="*/ 192 w 192"/>
                  <a:gd name="T12" fmla="*/ 96 h 96"/>
                </a:gdLst>
                <a:ahLst/>
                <a:cxnLst>
                  <a:cxn ang="T6">
                    <a:pos x="T0" y="T1"/>
                  </a:cxn>
                  <a:cxn ang="T7">
                    <a:pos x="T2" y="T3"/>
                  </a:cxn>
                  <a:cxn ang="T8">
                    <a:pos x="T4" y="T5"/>
                  </a:cxn>
                </a:cxnLst>
                <a:rect l="T9" t="T10" r="T11" b="T12"/>
                <a:pathLst>
                  <a:path w="192" h="96">
                    <a:moveTo>
                      <a:pt x="0" y="96"/>
                    </a:moveTo>
                    <a:lnTo>
                      <a:pt x="96" y="0"/>
                    </a:lnTo>
                    <a:lnTo>
                      <a:pt x="192" y="96"/>
                    </a:lnTo>
                  </a:path>
                </a:pathLst>
              </a:custGeom>
              <a:solidFill>
                <a:srgbClr val="FF0000"/>
              </a:solidFill>
              <a:ln w="19050" cap="flat" cmpd="sng">
                <a:solidFill>
                  <a:schemeClr val="tx1"/>
                </a:solidFill>
                <a:prstDash val="solid"/>
                <a:round/>
                <a:headEnd type="none" w="sm" len="sm"/>
                <a:tailEnd type="none" w="sm" len="sm"/>
              </a:ln>
            </p:spPr>
            <p:txBody>
              <a:bodyPr wrap="none" anchor="ctr"/>
              <a:lstStyle/>
              <a:p>
                <a:endParaRPr lang="en-US"/>
              </a:p>
            </p:txBody>
          </p:sp>
        </p:grpSp>
        <p:grpSp>
          <p:nvGrpSpPr>
            <p:cNvPr id="31792" name="Group 84"/>
            <p:cNvGrpSpPr>
              <a:grpSpLocks/>
            </p:cNvGrpSpPr>
            <p:nvPr/>
          </p:nvGrpSpPr>
          <p:grpSpPr bwMode="auto">
            <a:xfrm>
              <a:off x="457" y="2266"/>
              <a:ext cx="207" cy="346"/>
              <a:chOff x="4560" y="1968"/>
              <a:chExt cx="480" cy="576"/>
            </a:xfrm>
          </p:grpSpPr>
          <p:sp>
            <p:nvSpPr>
              <p:cNvPr id="31805" name="Rectangle 85"/>
              <p:cNvSpPr>
                <a:spLocks noChangeArrowheads="1"/>
              </p:cNvSpPr>
              <p:nvPr/>
            </p:nvSpPr>
            <p:spPr bwMode="auto">
              <a:xfrm>
                <a:off x="4560" y="1968"/>
                <a:ext cx="480" cy="576"/>
              </a:xfrm>
              <a:prstGeom prst="rect">
                <a:avLst/>
              </a:prstGeom>
              <a:solidFill>
                <a:srgbClr val="FF0000"/>
              </a:solidFill>
              <a:ln w="19050">
                <a:solidFill>
                  <a:schemeClr val="tx1"/>
                </a:solidFill>
                <a:miter lim="800000"/>
                <a:headEnd type="none" w="sm" len="sm"/>
                <a:tailEnd type="none" w="sm" len="sm"/>
              </a:ln>
            </p:spPr>
            <p:txBody>
              <a:bodyPr wrap="none" anchor="ctr"/>
              <a:lstStyle/>
              <a:p>
                <a:pPr algn="ctr" eaLnBrk="0" hangingPunct="0">
                  <a:lnSpc>
                    <a:spcPct val="100000"/>
                  </a:lnSpc>
                  <a:spcBef>
                    <a:spcPct val="0"/>
                  </a:spcBef>
                  <a:buClrTx/>
                  <a:buSzTx/>
                  <a:buFontTx/>
                  <a:buNone/>
                </a:pPr>
                <a:endParaRPr lang="en-US" sz="2400">
                  <a:solidFill>
                    <a:srgbClr val="56127A"/>
                  </a:solidFill>
                </a:endParaRPr>
              </a:p>
            </p:txBody>
          </p:sp>
          <p:sp>
            <p:nvSpPr>
              <p:cNvPr id="31806" name="Freeform 86"/>
              <p:cNvSpPr>
                <a:spLocks/>
              </p:cNvSpPr>
              <p:nvPr/>
            </p:nvSpPr>
            <p:spPr bwMode="auto">
              <a:xfrm>
                <a:off x="4701" y="2435"/>
                <a:ext cx="190" cy="98"/>
              </a:xfrm>
              <a:custGeom>
                <a:avLst/>
                <a:gdLst>
                  <a:gd name="T0" fmla="*/ 0 w 192"/>
                  <a:gd name="T1" fmla="*/ 102 h 96"/>
                  <a:gd name="T2" fmla="*/ 93 w 192"/>
                  <a:gd name="T3" fmla="*/ 0 h 96"/>
                  <a:gd name="T4" fmla="*/ 186 w 192"/>
                  <a:gd name="T5" fmla="*/ 102 h 96"/>
                  <a:gd name="T6" fmla="*/ 0 60000 65536"/>
                  <a:gd name="T7" fmla="*/ 0 60000 65536"/>
                  <a:gd name="T8" fmla="*/ 0 60000 65536"/>
                  <a:gd name="T9" fmla="*/ 0 w 192"/>
                  <a:gd name="T10" fmla="*/ 0 h 96"/>
                  <a:gd name="T11" fmla="*/ 192 w 192"/>
                  <a:gd name="T12" fmla="*/ 96 h 96"/>
                </a:gdLst>
                <a:ahLst/>
                <a:cxnLst>
                  <a:cxn ang="T6">
                    <a:pos x="T0" y="T1"/>
                  </a:cxn>
                  <a:cxn ang="T7">
                    <a:pos x="T2" y="T3"/>
                  </a:cxn>
                  <a:cxn ang="T8">
                    <a:pos x="T4" y="T5"/>
                  </a:cxn>
                </a:cxnLst>
                <a:rect l="T9" t="T10" r="T11" b="T12"/>
                <a:pathLst>
                  <a:path w="192" h="96">
                    <a:moveTo>
                      <a:pt x="0" y="96"/>
                    </a:moveTo>
                    <a:lnTo>
                      <a:pt x="96" y="0"/>
                    </a:lnTo>
                    <a:lnTo>
                      <a:pt x="192" y="96"/>
                    </a:lnTo>
                  </a:path>
                </a:pathLst>
              </a:custGeom>
              <a:solidFill>
                <a:srgbClr val="FF0000"/>
              </a:solidFill>
              <a:ln w="19050" cap="flat" cmpd="sng">
                <a:solidFill>
                  <a:schemeClr val="tx1"/>
                </a:solidFill>
                <a:prstDash val="solid"/>
                <a:round/>
                <a:headEnd type="none" w="sm" len="sm"/>
                <a:tailEnd type="none" w="sm" len="sm"/>
              </a:ln>
            </p:spPr>
            <p:txBody>
              <a:bodyPr wrap="none" anchor="ctr"/>
              <a:lstStyle/>
              <a:p>
                <a:endParaRPr lang="en-US"/>
              </a:p>
            </p:txBody>
          </p:sp>
        </p:grpSp>
        <p:grpSp>
          <p:nvGrpSpPr>
            <p:cNvPr id="31793" name="Group 87"/>
            <p:cNvGrpSpPr>
              <a:grpSpLocks/>
            </p:cNvGrpSpPr>
            <p:nvPr/>
          </p:nvGrpSpPr>
          <p:grpSpPr bwMode="auto">
            <a:xfrm>
              <a:off x="455" y="3118"/>
              <a:ext cx="207" cy="346"/>
              <a:chOff x="4560" y="1968"/>
              <a:chExt cx="480" cy="576"/>
            </a:xfrm>
          </p:grpSpPr>
          <p:sp>
            <p:nvSpPr>
              <p:cNvPr id="31803" name="Rectangle 88"/>
              <p:cNvSpPr>
                <a:spLocks noChangeArrowheads="1"/>
              </p:cNvSpPr>
              <p:nvPr/>
            </p:nvSpPr>
            <p:spPr bwMode="auto">
              <a:xfrm>
                <a:off x="4560" y="1968"/>
                <a:ext cx="480" cy="576"/>
              </a:xfrm>
              <a:prstGeom prst="rect">
                <a:avLst/>
              </a:prstGeom>
              <a:solidFill>
                <a:srgbClr val="FF0000"/>
              </a:solidFill>
              <a:ln w="19050">
                <a:solidFill>
                  <a:schemeClr val="tx1"/>
                </a:solidFill>
                <a:miter lim="800000"/>
                <a:headEnd type="none" w="sm" len="sm"/>
                <a:tailEnd type="none" w="sm" len="sm"/>
              </a:ln>
            </p:spPr>
            <p:txBody>
              <a:bodyPr wrap="none" anchor="ctr"/>
              <a:lstStyle/>
              <a:p>
                <a:pPr algn="ctr" eaLnBrk="0" hangingPunct="0">
                  <a:lnSpc>
                    <a:spcPct val="100000"/>
                  </a:lnSpc>
                  <a:spcBef>
                    <a:spcPct val="0"/>
                  </a:spcBef>
                  <a:buClrTx/>
                  <a:buSzTx/>
                  <a:buFontTx/>
                  <a:buNone/>
                </a:pPr>
                <a:endParaRPr lang="en-US" sz="2400">
                  <a:solidFill>
                    <a:srgbClr val="56127A"/>
                  </a:solidFill>
                </a:endParaRPr>
              </a:p>
            </p:txBody>
          </p:sp>
          <p:sp>
            <p:nvSpPr>
              <p:cNvPr id="31804" name="Freeform 89"/>
              <p:cNvSpPr>
                <a:spLocks/>
              </p:cNvSpPr>
              <p:nvPr/>
            </p:nvSpPr>
            <p:spPr bwMode="auto">
              <a:xfrm>
                <a:off x="4701" y="2435"/>
                <a:ext cx="190" cy="98"/>
              </a:xfrm>
              <a:custGeom>
                <a:avLst/>
                <a:gdLst>
                  <a:gd name="T0" fmla="*/ 0 w 192"/>
                  <a:gd name="T1" fmla="*/ 102 h 96"/>
                  <a:gd name="T2" fmla="*/ 93 w 192"/>
                  <a:gd name="T3" fmla="*/ 0 h 96"/>
                  <a:gd name="T4" fmla="*/ 186 w 192"/>
                  <a:gd name="T5" fmla="*/ 102 h 96"/>
                  <a:gd name="T6" fmla="*/ 0 60000 65536"/>
                  <a:gd name="T7" fmla="*/ 0 60000 65536"/>
                  <a:gd name="T8" fmla="*/ 0 60000 65536"/>
                  <a:gd name="T9" fmla="*/ 0 w 192"/>
                  <a:gd name="T10" fmla="*/ 0 h 96"/>
                  <a:gd name="T11" fmla="*/ 192 w 192"/>
                  <a:gd name="T12" fmla="*/ 96 h 96"/>
                </a:gdLst>
                <a:ahLst/>
                <a:cxnLst>
                  <a:cxn ang="T6">
                    <a:pos x="T0" y="T1"/>
                  </a:cxn>
                  <a:cxn ang="T7">
                    <a:pos x="T2" y="T3"/>
                  </a:cxn>
                  <a:cxn ang="T8">
                    <a:pos x="T4" y="T5"/>
                  </a:cxn>
                </a:cxnLst>
                <a:rect l="T9" t="T10" r="T11" b="T12"/>
                <a:pathLst>
                  <a:path w="192" h="96">
                    <a:moveTo>
                      <a:pt x="0" y="96"/>
                    </a:moveTo>
                    <a:lnTo>
                      <a:pt x="96" y="0"/>
                    </a:lnTo>
                    <a:lnTo>
                      <a:pt x="192" y="96"/>
                    </a:lnTo>
                  </a:path>
                </a:pathLst>
              </a:custGeom>
              <a:solidFill>
                <a:srgbClr val="FF0000"/>
              </a:solidFill>
              <a:ln w="19050" cap="flat" cmpd="sng">
                <a:solidFill>
                  <a:schemeClr val="tx1"/>
                </a:solidFill>
                <a:prstDash val="solid"/>
                <a:round/>
                <a:headEnd type="none" w="sm" len="sm"/>
                <a:tailEnd type="none" w="sm" len="sm"/>
              </a:ln>
            </p:spPr>
            <p:txBody>
              <a:bodyPr wrap="none" anchor="ctr"/>
              <a:lstStyle/>
              <a:p>
                <a:endParaRPr lang="en-US"/>
              </a:p>
            </p:txBody>
          </p:sp>
        </p:grpSp>
        <p:grpSp>
          <p:nvGrpSpPr>
            <p:cNvPr id="31794" name="Group 90"/>
            <p:cNvGrpSpPr>
              <a:grpSpLocks/>
            </p:cNvGrpSpPr>
            <p:nvPr/>
          </p:nvGrpSpPr>
          <p:grpSpPr bwMode="auto">
            <a:xfrm>
              <a:off x="453" y="3557"/>
              <a:ext cx="207" cy="346"/>
              <a:chOff x="4560" y="1968"/>
              <a:chExt cx="480" cy="576"/>
            </a:xfrm>
          </p:grpSpPr>
          <p:sp>
            <p:nvSpPr>
              <p:cNvPr id="31801" name="Rectangle 91"/>
              <p:cNvSpPr>
                <a:spLocks noChangeArrowheads="1"/>
              </p:cNvSpPr>
              <p:nvPr/>
            </p:nvSpPr>
            <p:spPr bwMode="auto">
              <a:xfrm>
                <a:off x="4560" y="1968"/>
                <a:ext cx="480" cy="576"/>
              </a:xfrm>
              <a:prstGeom prst="rect">
                <a:avLst/>
              </a:prstGeom>
              <a:solidFill>
                <a:srgbClr val="FF0000"/>
              </a:solidFill>
              <a:ln w="19050">
                <a:solidFill>
                  <a:schemeClr val="tx1"/>
                </a:solidFill>
                <a:miter lim="800000"/>
                <a:headEnd type="none" w="sm" len="sm"/>
                <a:tailEnd type="none" w="sm" len="sm"/>
              </a:ln>
            </p:spPr>
            <p:txBody>
              <a:bodyPr wrap="none" anchor="ctr"/>
              <a:lstStyle/>
              <a:p>
                <a:pPr algn="ctr" eaLnBrk="0" hangingPunct="0">
                  <a:lnSpc>
                    <a:spcPct val="100000"/>
                  </a:lnSpc>
                  <a:spcBef>
                    <a:spcPct val="0"/>
                  </a:spcBef>
                  <a:buClrTx/>
                  <a:buSzTx/>
                  <a:buFontTx/>
                  <a:buNone/>
                </a:pPr>
                <a:endParaRPr lang="en-US" sz="2400">
                  <a:solidFill>
                    <a:srgbClr val="56127A"/>
                  </a:solidFill>
                </a:endParaRPr>
              </a:p>
            </p:txBody>
          </p:sp>
          <p:sp>
            <p:nvSpPr>
              <p:cNvPr id="31802" name="Freeform 92"/>
              <p:cNvSpPr>
                <a:spLocks/>
              </p:cNvSpPr>
              <p:nvPr/>
            </p:nvSpPr>
            <p:spPr bwMode="auto">
              <a:xfrm>
                <a:off x="4701" y="2435"/>
                <a:ext cx="190" cy="98"/>
              </a:xfrm>
              <a:custGeom>
                <a:avLst/>
                <a:gdLst>
                  <a:gd name="T0" fmla="*/ 0 w 192"/>
                  <a:gd name="T1" fmla="*/ 102 h 96"/>
                  <a:gd name="T2" fmla="*/ 93 w 192"/>
                  <a:gd name="T3" fmla="*/ 0 h 96"/>
                  <a:gd name="T4" fmla="*/ 186 w 192"/>
                  <a:gd name="T5" fmla="*/ 102 h 96"/>
                  <a:gd name="T6" fmla="*/ 0 60000 65536"/>
                  <a:gd name="T7" fmla="*/ 0 60000 65536"/>
                  <a:gd name="T8" fmla="*/ 0 60000 65536"/>
                  <a:gd name="T9" fmla="*/ 0 w 192"/>
                  <a:gd name="T10" fmla="*/ 0 h 96"/>
                  <a:gd name="T11" fmla="*/ 192 w 192"/>
                  <a:gd name="T12" fmla="*/ 96 h 96"/>
                </a:gdLst>
                <a:ahLst/>
                <a:cxnLst>
                  <a:cxn ang="T6">
                    <a:pos x="T0" y="T1"/>
                  </a:cxn>
                  <a:cxn ang="T7">
                    <a:pos x="T2" y="T3"/>
                  </a:cxn>
                  <a:cxn ang="T8">
                    <a:pos x="T4" y="T5"/>
                  </a:cxn>
                </a:cxnLst>
                <a:rect l="T9" t="T10" r="T11" b="T12"/>
                <a:pathLst>
                  <a:path w="192" h="96">
                    <a:moveTo>
                      <a:pt x="0" y="96"/>
                    </a:moveTo>
                    <a:lnTo>
                      <a:pt x="96" y="0"/>
                    </a:lnTo>
                    <a:lnTo>
                      <a:pt x="192" y="96"/>
                    </a:lnTo>
                  </a:path>
                </a:pathLst>
              </a:custGeom>
              <a:solidFill>
                <a:srgbClr val="FF0000"/>
              </a:solidFill>
              <a:ln w="19050" cap="flat" cmpd="sng">
                <a:solidFill>
                  <a:schemeClr val="tx1"/>
                </a:solidFill>
                <a:prstDash val="solid"/>
                <a:round/>
                <a:headEnd type="none" w="sm" len="sm"/>
                <a:tailEnd type="none" w="sm" len="sm"/>
              </a:ln>
            </p:spPr>
            <p:txBody>
              <a:bodyPr wrap="none" anchor="ctr"/>
              <a:lstStyle/>
              <a:p>
                <a:endParaRPr lang="en-US"/>
              </a:p>
            </p:txBody>
          </p:sp>
        </p:grpSp>
        <p:grpSp>
          <p:nvGrpSpPr>
            <p:cNvPr id="31795" name="Group 93"/>
            <p:cNvGrpSpPr>
              <a:grpSpLocks/>
            </p:cNvGrpSpPr>
            <p:nvPr/>
          </p:nvGrpSpPr>
          <p:grpSpPr bwMode="auto">
            <a:xfrm>
              <a:off x="529" y="2735"/>
              <a:ext cx="40" cy="260"/>
              <a:chOff x="1636" y="1252"/>
              <a:chExt cx="40" cy="260"/>
            </a:xfrm>
          </p:grpSpPr>
          <p:sp>
            <p:nvSpPr>
              <p:cNvPr id="31798" name="Oval 94"/>
              <p:cNvSpPr>
                <a:spLocks noChangeArrowheads="1"/>
              </p:cNvSpPr>
              <p:nvPr/>
            </p:nvSpPr>
            <p:spPr bwMode="auto">
              <a:xfrm>
                <a:off x="1636" y="1252"/>
                <a:ext cx="40" cy="37"/>
              </a:xfrm>
              <a:prstGeom prst="ellipse">
                <a:avLst/>
              </a:prstGeom>
              <a:solidFill>
                <a:srgbClr val="FF0000"/>
              </a:solidFill>
              <a:ln w="19050">
                <a:noFill/>
                <a:round/>
                <a:headEnd/>
                <a:tailEnd/>
              </a:ln>
            </p:spPr>
            <p:txBody>
              <a:bodyPr wrap="none" anchor="ctr"/>
              <a:lstStyle/>
              <a:p>
                <a:endParaRPr lang="en-US"/>
              </a:p>
            </p:txBody>
          </p:sp>
          <p:sp>
            <p:nvSpPr>
              <p:cNvPr id="31799" name="Oval 95"/>
              <p:cNvSpPr>
                <a:spLocks noChangeArrowheads="1"/>
              </p:cNvSpPr>
              <p:nvPr/>
            </p:nvSpPr>
            <p:spPr bwMode="auto">
              <a:xfrm>
                <a:off x="1636" y="1363"/>
                <a:ext cx="40" cy="38"/>
              </a:xfrm>
              <a:prstGeom prst="ellipse">
                <a:avLst/>
              </a:prstGeom>
              <a:solidFill>
                <a:srgbClr val="FF0000"/>
              </a:solidFill>
              <a:ln w="19050">
                <a:noFill/>
                <a:round/>
                <a:headEnd/>
                <a:tailEnd/>
              </a:ln>
            </p:spPr>
            <p:txBody>
              <a:bodyPr wrap="none" anchor="ctr"/>
              <a:lstStyle/>
              <a:p>
                <a:endParaRPr lang="en-US"/>
              </a:p>
            </p:txBody>
          </p:sp>
          <p:sp>
            <p:nvSpPr>
              <p:cNvPr id="31800" name="Oval 96"/>
              <p:cNvSpPr>
                <a:spLocks noChangeArrowheads="1"/>
              </p:cNvSpPr>
              <p:nvPr/>
            </p:nvSpPr>
            <p:spPr bwMode="auto">
              <a:xfrm>
                <a:off x="1636" y="1475"/>
                <a:ext cx="40" cy="37"/>
              </a:xfrm>
              <a:prstGeom prst="ellipse">
                <a:avLst/>
              </a:prstGeom>
              <a:solidFill>
                <a:srgbClr val="FF0000"/>
              </a:solidFill>
              <a:ln w="19050">
                <a:noFill/>
                <a:round/>
                <a:headEnd/>
                <a:tailEnd/>
              </a:ln>
            </p:spPr>
            <p:txBody>
              <a:bodyPr wrap="none" anchor="ctr"/>
              <a:lstStyle/>
              <a:p>
                <a:endParaRPr lang="en-US"/>
              </a:p>
            </p:txBody>
          </p:sp>
        </p:grpSp>
        <p:sp>
          <p:nvSpPr>
            <p:cNvPr id="31796" name="Freeform 97"/>
            <p:cNvSpPr>
              <a:spLocks noChangeAspect="1"/>
            </p:cNvSpPr>
            <p:nvPr/>
          </p:nvSpPr>
          <p:spPr bwMode="auto">
            <a:xfrm flipH="1">
              <a:off x="686" y="1359"/>
              <a:ext cx="197" cy="2594"/>
            </a:xfrm>
            <a:custGeom>
              <a:avLst/>
              <a:gdLst>
                <a:gd name="T0" fmla="*/ 712 w 101"/>
                <a:gd name="T1" fmla="*/ 0 h 1334"/>
                <a:gd name="T2" fmla="*/ 357 w 101"/>
                <a:gd name="T3" fmla="*/ 352 h 1334"/>
                <a:gd name="T4" fmla="*/ 357 w 101"/>
                <a:gd name="T5" fmla="*/ 4587 h 1334"/>
                <a:gd name="T6" fmla="*/ 0 w 101"/>
                <a:gd name="T7" fmla="*/ 4941 h 1334"/>
                <a:gd name="T8" fmla="*/ 357 w 101"/>
                <a:gd name="T9" fmla="*/ 5293 h 1334"/>
                <a:gd name="T10" fmla="*/ 357 w 101"/>
                <a:gd name="T11" fmla="*/ 9528 h 1334"/>
                <a:gd name="T12" fmla="*/ 749 w 101"/>
                <a:gd name="T13" fmla="*/ 9808 h 1334"/>
                <a:gd name="T14" fmla="*/ 0 60000 65536"/>
                <a:gd name="T15" fmla="*/ 0 60000 65536"/>
                <a:gd name="T16" fmla="*/ 0 60000 65536"/>
                <a:gd name="T17" fmla="*/ 0 60000 65536"/>
                <a:gd name="T18" fmla="*/ 0 60000 65536"/>
                <a:gd name="T19" fmla="*/ 0 60000 65536"/>
                <a:gd name="T20" fmla="*/ 0 60000 65536"/>
                <a:gd name="T21" fmla="*/ 0 w 101"/>
                <a:gd name="T22" fmla="*/ 0 h 1334"/>
                <a:gd name="T23" fmla="*/ 101 w 101"/>
                <a:gd name="T24" fmla="*/ 1334 h 13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1" h="1334">
                  <a:moveTo>
                    <a:pt x="96" y="0"/>
                  </a:moveTo>
                  <a:lnTo>
                    <a:pt x="48" y="48"/>
                  </a:lnTo>
                  <a:lnTo>
                    <a:pt x="48" y="624"/>
                  </a:lnTo>
                  <a:lnTo>
                    <a:pt x="0" y="672"/>
                  </a:lnTo>
                  <a:lnTo>
                    <a:pt x="48" y="720"/>
                  </a:lnTo>
                  <a:lnTo>
                    <a:pt x="48" y="1296"/>
                  </a:lnTo>
                  <a:lnTo>
                    <a:pt x="101" y="1334"/>
                  </a:lnTo>
                </a:path>
              </a:pathLst>
            </a:custGeom>
            <a:noFill/>
            <a:ln w="19050" cmpd="sng">
              <a:solidFill>
                <a:schemeClr val="tx1"/>
              </a:solidFill>
              <a:round/>
              <a:headEnd/>
              <a:tailEnd/>
            </a:ln>
          </p:spPr>
          <p:txBody>
            <a:bodyPr wrap="none" anchor="ctr"/>
            <a:lstStyle/>
            <a:p>
              <a:endParaRPr lang="en-US"/>
            </a:p>
          </p:txBody>
        </p:sp>
        <p:sp>
          <p:nvSpPr>
            <p:cNvPr id="31797" name="Line 98"/>
            <p:cNvSpPr>
              <a:spLocks noChangeShapeType="1"/>
            </p:cNvSpPr>
            <p:nvPr/>
          </p:nvSpPr>
          <p:spPr bwMode="auto">
            <a:xfrm flipV="1">
              <a:off x="864" y="2656"/>
              <a:ext cx="640" cy="8"/>
            </a:xfrm>
            <a:prstGeom prst="line">
              <a:avLst/>
            </a:prstGeom>
            <a:noFill/>
            <a:ln w="28575">
              <a:solidFill>
                <a:schemeClr val="tx1"/>
              </a:solidFill>
              <a:round/>
              <a:headEnd/>
              <a:tailEnd type="triangle" w="med" len="med"/>
            </a:ln>
          </p:spPr>
          <p:txBody>
            <a:bodyPr/>
            <a:lstStyle/>
            <a:p>
              <a:endParaRPr lang="en-US"/>
            </a:p>
          </p:txBody>
        </p:sp>
      </p:grpSp>
      <p:sp>
        <p:nvSpPr>
          <p:cNvPr id="31781" name="Line 99"/>
          <p:cNvSpPr>
            <a:spLocks noChangeShapeType="1"/>
          </p:cNvSpPr>
          <p:nvPr/>
        </p:nvSpPr>
        <p:spPr bwMode="auto">
          <a:xfrm>
            <a:off x="6362700" y="4216400"/>
            <a:ext cx="1651000" cy="0"/>
          </a:xfrm>
          <a:prstGeom prst="line">
            <a:avLst/>
          </a:prstGeom>
          <a:noFill/>
          <a:ln w="28575">
            <a:solidFill>
              <a:schemeClr val="tx1"/>
            </a:solidFill>
            <a:round/>
            <a:headEnd/>
            <a:tailEnd type="triangle" w="med" len="med"/>
          </a:ln>
        </p:spPr>
        <p:txBody>
          <a:bodyPr/>
          <a:lstStyle/>
          <a:p>
            <a:endParaRPr lang="en-US"/>
          </a:p>
        </p:txBody>
      </p:sp>
      <p:sp>
        <p:nvSpPr>
          <p:cNvPr id="31782" name="Text Box 100"/>
          <p:cNvSpPr txBox="1">
            <a:spLocks noChangeArrowheads="1"/>
          </p:cNvSpPr>
          <p:nvPr/>
        </p:nvSpPr>
        <p:spPr bwMode="auto">
          <a:xfrm>
            <a:off x="1752600" y="4743450"/>
            <a:ext cx="669925" cy="312738"/>
          </a:xfrm>
          <a:prstGeom prst="rect">
            <a:avLst/>
          </a:prstGeom>
          <a:noFill/>
          <a:ln w="9525">
            <a:noFill/>
            <a:miter lim="800000"/>
            <a:headEnd/>
            <a:tailEnd/>
          </a:ln>
        </p:spPr>
        <p:txBody>
          <a:bodyPr wrap="none">
            <a:spAutoFit/>
          </a:bodyPr>
          <a:lstStyle/>
          <a:p>
            <a:pPr algn="r">
              <a:buFont typeface="Wingdings" pitchFamily="-96" charset="2"/>
              <a:buNone/>
            </a:pPr>
            <a:r>
              <a:rPr lang="en-US" sz="1600"/>
              <a:t>cond</a:t>
            </a:r>
          </a:p>
        </p:txBody>
      </p:sp>
      <p:sp>
        <p:nvSpPr>
          <p:cNvPr id="31783" name="Text Box 101"/>
          <p:cNvSpPr txBox="1">
            <a:spLocks noChangeArrowheads="1"/>
          </p:cNvSpPr>
          <p:nvPr/>
        </p:nvSpPr>
        <p:spPr bwMode="auto">
          <a:xfrm>
            <a:off x="1622425" y="5256213"/>
            <a:ext cx="800100" cy="312737"/>
          </a:xfrm>
          <a:prstGeom prst="rect">
            <a:avLst/>
          </a:prstGeom>
          <a:noFill/>
          <a:ln w="9525">
            <a:noFill/>
            <a:miter lim="800000"/>
            <a:headEnd/>
            <a:tailEnd/>
          </a:ln>
        </p:spPr>
        <p:txBody>
          <a:bodyPr wrap="none">
            <a:spAutoFit/>
          </a:bodyPr>
          <a:lstStyle/>
          <a:p>
            <a:pPr algn="r">
              <a:buFont typeface="Wingdings" pitchFamily="-96" charset="2"/>
              <a:buNone/>
            </a:pPr>
            <a:r>
              <a:rPr lang="en-US" sz="1600"/>
              <a:t>action</a:t>
            </a:r>
          </a:p>
        </p:txBody>
      </p:sp>
      <p:sp>
        <p:nvSpPr>
          <p:cNvPr id="31784" name="Rectangle 102"/>
          <p:cNvSpPr>
            <a:spLocks noChangeAspect="1" noChangeArrowheads="1"/>
          </p:cNvSpPr>
          <p:nvPr/>
        </p:nvSpPr>
        <p:spPr bwMode="auto">
          <a:xfrm>
            <a:off x="3421063" y="1465263"/>
            <a:ext cx="950912" cy="322262"/>
          </a:xfrm>
          <a:prstGeom prst="rect">
            <a:avLst/>
          </a:prstGeom>
          <a:noFill/>
          <a:ln w="28575">
            <a:noFill/>
            <a:miter lim="800000"/>
            <a:headEnd/>
            <a:tailEnd/>
          </a:ln>
        </p:spPr>
        <p:txBody>
          <a:bodyPr wrap="none" anchor="ctr"/>
          <a:lstStyle/>
          <a:p>
            <a:pPr algn="ctr" eaLnBrk="0" hangingPunct="0">
              <a:lnSpc>
                <a:spcPct val="100000"/>
              </a:lnSpc>
              <a:spcBef>
                <a:spcPct val="0"/>
              </a:spcBef>
              <a:buClrTx/>
              <a:buSzTx/>
              <a:buFontTx/>
              <a:buNone/>
            </a:pPr>
            <a:r>
              <a:rPr lang="en-US" sz="1400" i="1"/>
              <a:t>“CAN_FIRE”</a:t>
            </a:r>
            <a:endParaRPr lang="en-US" sz="1400" i="1">
              <a:solidFill>
                <a:srgbClr val="56127A"/>
              </a:solidFill>
            </a:endParaRPr>
          </a:p>
        </p:txBody>
      </p:sp>
      <p:sp>
        <p:nvSpPr>
          <p:cNvPr id="31785" name="Rectangle 103"/>
          <p:cNvSpPr>
            <a:spLocks noChangeAspect="1" noChangeArrowheads="1"/>
          </p:cNvSpPr>
          <p:nvPr/>
        </p:nvSpPr>
        <p:spPr bwMode="auto">
          <a:xfrm>
            <a:off x="6007100" y="1465263"/>
            <a:ext cx="950913" cy="322262"/>
          </a:xfrm>
          <a:prstGeom prst="rect">
            <a:avLst/>
          </a:prstGeom>
          <a:noFill/>
          <a:ln w="28575">
            <a:noFill/>
            <a:miter lim="800000"/>
            <a:headEnd/>
            <a:tailEnd/>
          </a:ln>
        </p:spPr>
        <p:txBody>
          <a:bodyPr wrap="none" anchor="ctr"/>
          <a:lstStyle/>
          <a:p>
            <a:pPr algn="ctr" eaLnBrk="0" hangingPunct="0">
              <a:lnSpc>
                <a:spcPct val="100000"/>
              </a:lnSpc>
              <a:spcBef>
                <a:spcPct val="0"/>
              </a:spcBef>
              <a:buClrTx/>
              <a:buSzTx/>
              <a:buFontTx/>
              <a:buNone/>
            </a:pPr>
            <a:r>
              <a:rPr lang="en-US" sz="1400" i="1"/>
              <a:t>“WILL_FIRE”</a:t>
            </a:r>
            <a:endParaRPr lang="en-US" sz="1400" i="1">
              <a:solidFill>
                <a:srgbClr val="56127A"/>
              </a:solidFill>
            </a:endParaRPr>
          </a:p>
        </p:txBody>
      </p:sp>
      <p:sp>
        <p:nvSpPr>
          <p:cNvPr id="1606760" name="Text Box 104"/>
          <p:cNvSpPr txBox="1">
            <a:spLocks noChangeArrowheads="1"/>
          </p:cNvSpPr>
          <p:nvPr/>
        </p:nvSpPr>
        <p:spPr bwMode="auto">
          <a:xfrm>
            <a:off x="1270000" y="5961250"/>
            <a:ext cx="6856413" cy="707886"/>
          </a:xfrm>
          <a:prstGeom prst="rect">
            <a:avLst/>
          </a:prstGeom>
          <a:noFill/>
          <a:ln w="9525">
            <a:noFill/>
            <a:miter lim="800000"/>
            <a:headEnd/>
            <a:tailEnd/>
          </a:ln>
        </p:spPr>
        <p:txBody>
          <a:bodyPr>
            <a:spAutoFit/>
          </a:bodyPr>
          <a:lstStyle/>
          <a:p>
            <a:pPr>
              <a:buFont typeface="Wingdings" pitchFamily="-96" charset="2"/>
              <a:buNone/>
            </a:pPr>
            <a:r>
              <a:rPr lang="en-US" dirty="0"/>
              <a:t>Compiler synthesizes a scheduler such that at any given time </a:t>
            </a:r>
            <a:r>
              <a:rPr lang="en-US" dirty="0">
                <a:latin typeface="Symbol" pitchFamily="-96" charset="2"/>
              </a:rPr>
              <a:t>f</a:t>
            </a:r>
            <a:r>
              <a:rPr lang="en-US" dirty="0"/>
              <a:t>’s for only non-conflicting rules are true</a:t>
            </a:r>
          </a:p>
        </p:txBody>
      </p:sp>
      <p:sp>
        <p:nvSpPr>
          <p:cNvPr id="6" name="Footer Placeholder 5">
            <a:extLst>
              <a:ext uri="{FF2B5EF4-FFF2-40B4-BE49-F238E27FC236}">
                <a16:creationId xmlns:a16="http://schemas.microsoft.com/office/drawing/2014/main" id="{4812A2C6-1062-998E-7180-A57ED422E017}"/>
              </a:ext>
            </a:extLst>
          </p:cNvPr>
          <p:cNvSpPr>
            <a:spLocks noGrp="1"/>
          </p:cNvSpPr>
          <p:nvPr>
            <p:ph type="ftr" sz="quarter" idx="12"/>
          </p:nvPr>
        </p:nvSpPr>
        <p:spPr/>
        <p:txBody>
          <a:bodyPr/>
          <a:lstStyle/>
          <a:p>
            <a:pPr>
              <a:defRPr/>
            </a:pPr>
            <a:r>
              <a:rPr lang="en-US"/>
              <a:t>6.1920</a:t>
            </a:r>
            <a:endParaRPr lang="en-US" dirty="0"/>
          </a:p>
        </p:txBody>
      </p:sp>
      <p:sp>
        <p:nvSpPr>
          <p:cNvPr id="2" name="Date Placeholder 1">
            <a:extLst>
              <a:ext uri="{FF2B5EF4-FFF2-40B4-BE49-F238E27FC236}">
                <a16:creationId xmlns:a16="http://schemas.microsoft.com/office/drawing/2014/main" id="{AECE8732-2550-9A90-7C88-1911C7501401}"/>
              </a:ext>
            </a:extLst>
          </p:cNvPr>
          <p:cNvSpPr>
            <a:spLocks noGrp="1"/>
          </p:cNvSpPr>
          <p:nvPr>
            <p:ph type="dt" sz="half" idx="10"/>
          </p:nvPr>
        </p:nvSpPr>
        <p:spPr/>
        <p:txBody>
          <a:bodyPr/>
          <a:lstStyle/>
          <a:p>
            <a:pPr>
              <a:defRPr/>
            </a:pPr>
            <a:r>
              <a:rPr lang="en-US"/>
              <a:t>February 13, 2024</a:t>
            </a:r>
            <a:endParaRPr lang="en-US" dirty="0"/>
          </a:p>
        </p:txBody>
      </p:sp>
      <p:sp>
        <p:nvSpPr>
          <p:cNvPr id="5" name="Slide Number Placeholder 4">
            <a:extLst>
              <a:ext uri="{FF2B5EF4-FFF2-40B4-BE49-F238E27FC236}">
                <a16:creationId xmlns:a16="http://schemas.microsoft.com/office/drawing/2014/main" id="{545C8020-5FDB-1EA3-9E2C-0BF53D483E5D}"/>
              </a:ext>
            </a:extLst>
          </p:cNvPr>
          <p:cNvSpPr>
            <a:spLocks noGrp="1"/>
          </p:cNvSpPr>
          <p:nvPr>
            <p:ph type="sldNum" sz="quarter" idx="11"/>
          </p:nvPr>
        </p:nvSpPr>
        <p:spPr/>
        <p:txBody>
          <a:bodyPr/>
          <a:lstStyle/>
          <a:p>
            <a:pPr>
              <a:defRPr/>
            </a:pPr>
            <a:r>
              <a:rPr lang="en-US"/>
              <a:t>L03-</a:t>
            </a:r>
            <a:fld id="{4F9502F6-954B-46E9-AC05-33DEDF4CA0BF}" type="slidenum">
              <a:rPr lang="en-US" smtClean="0"/>
              <a:pPr>
                <a:defRPr/>
              </a:pPr>
              <a:t>43</a:t>
            </a:fld>
            <a:endParaRPr lang="en-US" dirty="0"/>
          </a:p>
        </p:txBody>
      </p:sp>
    </p:spTree>
    <p:extLst>
      <p:ext uri="{BB962C8B-B14F-4D97-AF65-F5344CB8AC3E}">
        <p14:creationId xmlns:p14="http://schemas.microsoft.com/office/powerpoint/2010/main" val="3358542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067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676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Takeaway</a:t>
            </a:r>
          </a:p>
        </p:txBody>
      </p:sp>
      <p:sp>
        <p:nvSpPr>
          <p:cNvPr id="3" name="Content Placeholder 2"/>
          <p:cNvSpPr>
            <a:spLocks noGrp="1"/>
          </p:cNvSpPr>
          <p:nvPr>
            <p:ph idx="1"/>
          </p:nvPr>
        </p:nvSpPr>
        <p:spPr>
          <a:xfrm>
            <a:off x="661219" y="1565786"/>
            <a:ext cx="7772400" cy="4377813"/>
          </a:xfrm>
        </p:spPr>
        <p:txBody>
          <a:bodyPr/>
          <a:lstStyle/>
          <a:p>
            <a:r>
              <a:rPr lang="en-US" sz="2400" dirty="0"/>
              <a:t>One-rule-at-a-time semantics are very important to understand what behaviors a system can show</a:t>
            </a:r>
          </a:p>
          <a:p>
            <a:r>
              <a:rPr lang="en-US" sz="2400" dirty="0"/>
              <a:t>Efficient hardware for multi-rule system requires that many rules execute in parallel without violating the one-rule-at-time semantics</a:t>
            </a:r>
          </a:p>
          <a:p>
            <a:r>
              <a:rPr lang="en-US" sz="2400" dirty="0"/>
              <a:t>BSV compiler builds a scheduler circuit to execute as many rules as possible concurrently</a:t>
            </a:r>
          </a:p>
        </p:txBody>
      </p:sp>
      <p:sp>
        <p:nvSpPr>
          <p:cNvPr id="5" name="Footer Placeholder 4">
            <a:extLst>
              <a:ext uri="{FF2B5EF4-FFF2-40B4-BE49-F238E27FC236}">
                <a16:creationId xmlns:a16="http://schemas.microsoft.com/office/drawing/2014/main" id="{7CB95F51-834C-C238-9132-D619710BE0CD}"/>
              </a:ext>
            </a:extLst>
          </p:cNvPr>
          <p:cNvSpPr>
            <a:spLocks noGrp="1"/>
          </p:cNvSpPr>
          <p:nvPr>
            <p:ph type="ftr" sz="quarter" idx="12"/>
          </p:nvPr>
        </p:nvSpPr>
        <p:spPr/>
        <p:txBody>
          <a:bodyPr/>
          <a:lstStyle/>
          <a:p>
            <a:pPr>
              <a:defRPr/>
            </a:pPr>
            <a:r>
              <a:rPr lang="en-US"/>
              <a:t>6.1920</a:t>
            </a:r>
            <a:endParaRPr lang="en-US" dirty="0"/>
          </a:p>
        </p:txBody>
      </p:sp>
      <p:sp>
        <p:nvSpPr>
          <p:cNvPr id="7" name="Date Placeholder 6">
            <a:extLst>
              <a:ext uri="{FF2B5EF4-FFF2-40B4-BE49-F238E27FC236}">
                <a16:creationId xmlns:a16="http://schemas.microsoft.com/office/drawing/2014/main" id="{D9E018B8-4B8F-843E-CAA0-BB7D8F61F2AD}"/>
              </a:ext>
            </a:extLst>
          </p:cNvPr>
          <p:cNvSpPr>
            <a:spLocks noGrp="1"/>
          </p:cNvSpPr>
          <p:nvPr>
            <p:ph type="dt" sz="half" idx="10"/>
          </p:nvPr>
        </p:nvSpPr>
        <p:spPr/>
        <p:txBody>
          <a:bodyPr/>
          <a:lstStyle/>
          <a:p>
            <a:pPr>
              <a:defRPr/>
            </a:pPr>
            <a:r>
              <a:rPr lang="en-US"/>
              <a:t>February 13, 2024</a:t>
            </a:r>
            <a:endParaRPr lang="en-US" dirty="0"/>
          </a:p>
        </p:txBody>
      </p:sp>
      <p:sp>
        <p:nvSpPr>
          <p:cNvPr id="9" name="Slide Number Placeholder 8">
            <a:extLst>
              <a:ext uri="{FF2B5EF4-FFF2-40B4-BE49-F238E27FC236}">
                <a16:creationId xmlns:a16="http://schemas.microsoft.com/office/drawing/2014/main" id="{0ACDB2F2-8C6B-121C-6967-B7F06B145EAE}"/>
              </a:ext>
            </a:extLst>
          </p:cNvPr>
          <p:cNvSpPr>
            <a:spLocks noGrp="1"/>
          </p:cNvSpPr>
          <p:nvPr>
            <p:ph type="sldNum" sz="quarter" idx="11"/>
          </p:nvPr>
        </p:nvSpPr>
        <p:spPr/>
        <p:txBody>
          <a:bodyPr/>
          <a:lstStyle/>
          <a:p>
            <a:pPr>
              <a:defRPr/>
            </a:pPr>
            <a:r>
              <a:rPr lang="en-US"/>
              <a:t>L03-</a:t>
            </a:r>
            <a:fld id="{4F9502F6-954B-46E9-AC05-33DEDF4CA0BF}" type="slidenum">
              <a:rPr lang="en-US" smtClean="0"/>
              <a:pPr>
                <a:defRPr/>
              </a:pPr>
              <a:t>44</a:t>
            </a:fld>
            <a:endParaRPr lang="en-US" dirty="0"/>
          </a:p>
        </p:txBody>
      </p:sp>
    </p:spTree>
    <p:extLst>
      <p:ext uri="{BB962C8B-B14F-4D97-AF65-F5344CB8AC3E}">
        <p14:creationId xmlns:p14="http://schemas.microsoft.com/office/powerpoint/2010/main" val="2172299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1825" y="325938"/>
            <a:ext cx="8512175" cy="1097624"/>
          </a:xfrm>
        </p:spPr>
        <p:txBody>
          <a:bodyPr anchor="b"/>
          <a:lstStyle/>
          <a:p>
            <a:r>
              <a:rPr lang="en-US" sz="4400" dirty="0"/>
              <a:t>Register File</a:t>
            </a:r>
            <a:r>
              <a:rPr lang="en-US" dirty="0"/>
              <a:t> - usage</a:t>
            </a:r>
            <a:br>
              <a:rPr lang="en-US" dirty="0"/>
            </a:br>
            <a:r>
              <a:rPr lang="en-US" sz="2400" dirty="0"/>
              <a:t>Reads are combinational</a:t>
            </a:r>
            <a:endParaRPr lang="en-US" dirty="0"/>
          </a:p>
        </p:txBody>
      </p:sp>
      <p:sp>
        <p:nvSpPr>
          <p:cNvPr id="51" name="Text Box 3"/>
          <p:cNvSpPr txBox="1">
            <a:spLocks noChangeArrowheads="1"/>
          </p:cNvSpPr>
          <p:nvPr/>
        </p:nvSpPr>
        <p:spPr bwMode="auto">
          <a:xfrm>
            <a:off x="283467" y="3279697"/>
            <a:ext cx="8485742" cy="1938992"/>
          </a:xfrm>
          <a:prstGeom prst="rect">
            <a:avLst/>
          </a:prstGeom>
          <a:noFill/>
          <a:ln w="9525">
            <a:solidFill>
              <a:srgbClr val="FF0000"/>
            </a:solidFill>
            <a:miter lim="800000"/>
            <a:headEnd/>
            <a:tailEnd/>
          </a:ln>
        </p:spPr>
        <p:txBody>
          <a:bodyPr wrap="square" lIns="91440" tIns="45720" rIns="91440" bIns="45720" anchor="t">
            <a:spAutoFit/>
          </a:bodyPr>
          <a:lstStyle/>
          <a:p>
            <a:r>
              <a:rPr lang="en-US" b="1" dirty="0">
                <a:latin typeface="Consolas"/>
                <a:ea typeface="Verdana"/>
                <a:cs typeface="Courier New"/>
              </a:rPr>
              <a:t>// rf was declared as a register file</a:t>
            </a:r>
            <a:endParaRPr lang="en-US" dirty="0">
              <a:latin typeface="Verdana"/>
              <a:ea typeface="Verdana"/>
              <a:cs typeface="Courier New"/>
            </a:endParaRPr>
          </a:p>
          <a:p>
            <a:r>
              <a:rPr lang="en-US" b="1" dirty="0">
                <a:latin typeface="Consolas"/>
                <a:cs typeface="Courier New"/>
              </a:rPr>
              <a:t>rule </a:t>
            </a:r>
            <a:r>
              <a:rPr lang="en-US" err="1">
                <a:latin typeface="Consolas"/>
                <a:cs typeface="Courier New"/>
              </a:rPr>
              <a:t>example_use_rf</a:t>
            </a:r>
            <a:r>
              <a:rPr lang="en-US" dirty="0">
                <a:latin typeface="Consolas"/>
                <a:cs typeface="Courier New"/>
              </a:rPr>
              <a:t>;</a:t>
            </a:r>
            <a:endParaRPr lang="en-US" sz="2000" b="0" dirty="0">
              <a:latin typeface="Consolas"/>
              <a:cs typeface="Courier New"/>
            </a:endParaRPr>
          </a:p>
          <a:p>
            <a:r>
              <a:rPr lang="en-US" dirty="0">
                <a:latin typeface="Consolas"/>
                <a:cs typeface="Courier New"/>
              </a:rPr>
              <a:t>  Bit#(32) v1 = rf.rd1(0x1); // read value in register 1</a:t>
            </a:r>
            <a:endParaRPr lang="en-US" dirty="0">
              <a:solidFill>
                <a:srgbClr val="000000"/>
              </a:solidFill>
              <a:latin typeface="Consolas"/>
              <a:ea typeface="Verdana"/>
              <a:cs typeface="Courier New"/>
            </a:endParaRPr>
          </a:p>
          <a:p>
            <a:r>
              <a:rPr lang="en-US" dirty="0">
                <a:latin typeface="Consolas"/>
                <a:cs typeface="Courier New"/>
              </a:rPr>
              <a:t> </a:t>
            </a:r>
            <a:r>
              <a:rPr lang="en-US" dirty="0">
                <a:latin typeface="Consolas"/>
                <a:ea typeface="Verdana"/>
                <a:cs typeface="Courier New"/>
              </a:rPr>
              <a:t> Bit#(32) v2 = rf.rd2(0x10); // read value in register 16</a:t>
            </a:r>
            <a:endParaRPr lang="en-US" dirty="0">
              <a:solidFill>
                <a:srgbClr val="000000"/>
              </a:solidFill>
              <a:latin typeface="Consolas"/>
              <a:ea typeface="Verdana"/>
              <a:cs typeface="Courier New"/>
            </a:endParaRPr>
          </a:p>
          <a:p>
            <a:r>
              <a:rPr lang="en-US" dirty="0">
                <a:latin typeface="Consolas"/>
                <a:cs typeface="Courier New"/>
              </a:rPr>
              <a:t>  </a:t>
            </a:r>
            <a:r>
              <a:rPr lang="en-US" dirty="0" err="1">
                <a:latin typeface="Consolas"/>
                <a:cs typeface="Courier New"/>
              </a:rPr>
              <a:t>rf.wr</a:t>
            </a:r>
            <a:r>
              <a:rPr lang="en-US" dirty="0">
                <a:latin typeface="Consolas"/>
                <a:cs typeface="Courier New"/>
              </a:rPr>
              <a:t>(0x11, v1+v2); // write the sum in register 17</a:t>
            </a:r>
          </a:p>
          <a:p>
            <a:r>
              <a:rPr lang="en-US" b="1" dirty="0" err="1">
                <a:latin typeface="Consolas"/>
                <a:cs typeface="Courier New"/>
              </a:rPr>
              <a:t>endrule</a:t>
            </a:r>
          </a:p>
        </p:txBody>
      </p:sp>
      <p:grpSp>
        <p:nvGrpSpPr>
          <p:cNvPr id="24" name="Group 23"/>
          <p:cNvGrpSpPr/>
          <p:nvPr/>
        </p:nvGrpSpPr>
        <p:grpSpPr>
          <a:xfrm>
            <a:off x="1136444" y="1416859"/>
            <a:ext cx="3904727" cy="1800225"/>
            <a:chOff x="432252" y="1805837"/>
            <a:chExt cx="3904727" cy="1800225"/>
          </a:xfrm>
        </p:grpSpPr>
        <p:sp>
          <p:nvSpPr>
            <p:cNvPr id="7" name="Rectangle 8"/>
            <p:cNvSpPr>
              <a:spLocks noChangeArrowheads="1"/>
            </p:cNvSpPr>
            <p:nvPr/>
          </p:nvSpPr>
          <p:spPr bwMode="auto">
            <a:xfrm>
              <a:off x="1742079" y="1805837"/>
              <a:ext cx="1403709" cy="180022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None/>
              </a:pPr>
              <a:endParaRPr lang="en-US">
                <a:latin typeface="+mn-lt"/>
              </a:endParaRPr>
            </a:p>
          </p:txBody>
        </p:sp>
        <p:grpSp>
          <p:nvGrpSpPr>
            <p:cNvPr id="8" name="Group 7"/>
            <p:cNvGrpSpPr/>
            <p:nvPr/>
          </p:nvGrpSpPr>
          <p:grpSpPr>
            <a:xfrm>
              <a:off x="1729030" y="1910513"/>
              <a:ext cx="345773" cy="633413"/>
              <a:chOff x="4570394" y="1604169"/>
              <a:chExt cx="345773" cy="633413"/>
            </a:xfrm>
          </p:grpSpPr>
          <p:sp>
            <p:nvSpPr>
              <p:cNvPr id="19" name="Rectangle 9"/>
              <p:cNvSpPr>
                <a:spLocks noChangeArrowheads="1"/>
              </p:cNvSpPr>
              <p:nvPr/>
            </p:nvSpPr>
            <p:spPr bwMode="auto">
              <a:xfrm>
                <a:off x="4584642" y="1604169"/>
                <a:ext cx="331525" cy="633413"/>
              </a:xfrm>
              <a:prstGeom prst="rect">
                <a:avLst/>
              </a:prstGeom>
              <a:solidFill>
                <a:schemeClr val="accent5">
                  <a:lumMod val="75000"/>
                </a:schemeClr>
              </a:solidFill>
              <a:ln w="9525">
                <a:solidFill>
                  <a:schemeClr val="tx1"/>
                </a:solidFill>
                <a:miter lim="800000"/>
                <a:headEnd/>
                <a:tailEnd/>
              </a:ln>
              <a:effectLst/>
            </p:spPr>
            <p:txBody>
              <a:bodyPr wrap="none" anchor="ctr"/>
              <a:lstStyle/>
              <a:p>
                <a:pPr>
                  <a:buNone/>
                </a:pPr>
                <a:endParaRPr lang="en-US">
                  <a:latin typeface="+mn-lt"/>
                </a:endParaRPr>
              </a:p>
            </p:txBody>
          </p:sp>
          <p:sp>
            <p:nvSpPr>
              <p:cNvPr id="20" name="Text Box 29"/>
              <p:cNvSpPr txBox="1">
                <a:spLocks noChangeArrowheads="1"/>
              </p:cNvSpPr>
              <p:nvPr/>
            </p:nvSpPr>
            <p:spPr bwMode="auto">
              <a:xfrm rot="16200000">
                <a:off x="4480466" y="1755082"/>
                <a:ext cx="487634" cy="307777"/>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ClrTx/>
                  <a:buSzTx/>
                  <a:buNone/>
                </a:pPr>
                <a:r>
                  <a:rPr lang="en-US" sz="1400" dirty="0">
                    <a:latin typeface="+mn-lt"/>
                    <a:cs typeface="Arial" charset="0"/>
                  </a:rPr>
                  <a:t>rd1</a:t>
                </a:r>
              </a:p>
            </p:txBody>
          </p:sp>
        </p:grpSp>
        <p:sp>
          <p:nvSpPr>
            <p:cNvPr id="9" name="Text Box 32"/>
            <p:cNvSpPr txBox="1">
              <a:spLocks noChangeArrowheads="1"/>
            </p:cNvSpPr>
            <p:nvPr/>
          </p:nvSpPr>
          <p:spPr bwMode="auto">
            <a:xfrm>
              <a:off x="2274894" y="2410945"/>
              <a:ext cx="383439" cy="40011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ClrTx/>
                <a:buSzTx/>
                <a:buNone/>
              </a:pPr>
              <a:r>
                <a:rPr lang="en-US" dirty="0" err="1">
                  <a:latin typeface="+mn-lt"/>
                  <a:cs typeface="Arial" charset="0"/>
                </a:rPr>
                <a:t>rf</a:t>
              </a:r>
              <a:endParaRPr lang="en-US" dirty="0">
                <a:latin typeface="+mn-lt"/>
                <a:cs typeface="Arial" charset="0"/>
              </a:endParaRPr>
            </a:p>
          </p:txBody>
        </p:sp>
        <p:grpSp>
          <p:nvGrpSpPr>
            <p:cNvPr id="10" name="Group 9"/>
            <p:cNvGrpSpPr/>
            <p:nvPr/>
          </p:nvGrpSpPr>
          <p:grpSpPr>
            <a:xfrm>
              <a:off x="1729033" y="2813709"/>
              <a:ext cx="345771" cy="633413"/>
              <a:chOff x="4570396" y="1604169"/>
              <a:chExt cx="345771" cy="633413"/>
            </a:xfrm>
          </p:grpSpPr>
          <p:sp>
            <p:nvSpPr>
              <p:cNvPr id="17" name="Rectangle 9"/>
              <p:cNvSpPr>
                <a:spLocks noChangeArrowheads="1"/>
              </p:cNvSpPr>
              <p:nvPr/>
            </p:nvSpPr>
            <p:spPr bwMode="auto">
              <a:xfrm>
                <a:off x="4584642" y="1604169"/>
                <a:ext cx="331525" cy="633413"/>
              </a:xfrm>
              <a:prstGeom prst="rect">
                <a:avLst/>
              </a:prstGeom>
              <a:solidFill>
                <a:schemeClr val="accent5">
                  <a:lumMod val="75000"/>
                </a:schemeClr>
              </a:solidFill>
              <a:ln w="9525">
                <a:solidFill>
                  <a:schemeClr val="tx1"/>
                </a:solidFill>
                <a:miter lim="800000"/>
                <a:headEnd/>
                <a:tailEnd/>
              </a:ln>
              <a:effectLst/>
            </p:spPr>
            <p:txBody>
              <a:bodyPr wrap="none" anchor="ctr"/>
              <a:lstStyle/>
              <a:p>
                <a:pPr>
                  <a:buNone/>
                </a:pPr>
                <a:endParaRPr lang="en-US">
                  <a:latin typeface="+mn-lt"/>
                </a:endParaRPr>
              </a:p>
            </p:txBody>
          </p:sp>
          <p:sp>
            <p:nvSpPr>
              <p:cNvPr id="18" name="Text Box 29"/>
              <p:cNvSpPr txBox="1">
                <a:spLocks noChangeArrowheads="1"/>
              </p:cNvSpPr>
              <p:nvPr/>
            </p:nvSpPr>
            <p:spPr bwMode="auto">
              <a:xfrm rot="16200000">
                <a:off x="4480468" y="1720576"/>
                <a:ext cx="487634" cy="307777"/>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ClrTx/>
                  <a:buSzTx/>
                  <a:buNone/>
                </a:pPr>
                <a:r>
                  <a:rPr lang="en-US" sz="1400" dirty="0">
                    <a:latin typeface="+mn-lt"/>
                    <a:cs typeface="Arial" charset="0"/>
                  </a:rPr>
                  <a:t>rd2</a:t>
                </a:r>
              </a:p>
            </p:txBody>
          </p:sp>
        </p:grpSp>
        <p:grpSp>
          <p:nvGrpSpPr>
            <p:cNvPr id="12" name="Group 11"/>
            <p:cNvGrpSpPr/>
            <p:nvPr/>
          </p:nvGrpSpPr>
          <p:grpSpPr>
            <a:xfrm>
              <a:off x="2786072" y="2309481"/>
              <a:ext cx="345770" cy="633413"/>
              <a:chOff x="4570397" y="1604169"/>
              <a:chExt cx="345770" cy="633413"/>
            </a:xfrm>
          </p:grpSpPr>
          <p:sp>
            <p:nvSpPr>
              <p:cNvPr id="13" name="Rectangle 9"/>
              <p:cNvSpPr>
                <a:spLocks noChangeArrowheads="1"/>
              </p:cNvSpPr>
              <p:nvPr/>
            </p:nvSpPr>
            <p:spPr bwMode="auto">
              <a:xfrm>
                <a:off x="4584642" y="1604169"/>
                <a:ext cx="331525" cy="633413"/>
              </a:xfrm>
              <a:prstGeom prst="rect">
                <a:avLst/>
              </a:prstGeom>
              <a:solidFill>
                <a:schemeClr val="accent5">
                  <a:lumMod val="75000"/>
                </a:schemeClr>
              </a:solidFill>
              <a:ln w="9525">
                <a:solidFill>
                  <a:schemeClr val="tx1"/>
                </a:solidFill>
                <a:miter lim="800000"/>
                <a:headEnd/>
                <a:tailEnd/>
              </a:ln>
              <a:effectLst/>
            </p:spPr>
            <p:txBody>
              <a:bodyPr wrap="none" anchor="ctr"/>
              <a:lstStyle/>
              <a:p>
                <a:pPr>
                  <a:buNone/>
                </a:pPr>
                <a:endParaRPr lang="en-US">
                  <a:latin typeface="+mn-lt"/>
                </a:endParaRPr>
              </a:p>
            </p:txBody>
          </p:sp>
          <p:sp>
            <p:nvSpPr>
              <p:cNvPr id="14" name="Text Box 29"/>
              <p:cNvSpPr txBox="1">
                <a:spLocks noChangeArrowheads="1"/>
              </p:cNvSpPr>
              <p:nvPr/>
            </p:nvSpPr>
            <p:spPr bwMode="auto">
              <a:xfrm rot="16200000">
                <a:off x="4519742" y="1755082"/>
                <a:ext cx="409087" cy="307777"/>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ClrTx/>
                  <a:buSzTx/>
                  <a:buNone/>
                </a:pPr>
                <a:r>
                  <a:rPr lang="en-US" sz="1400" dirty="0" err="1">
                    <a:latin typeface="+mn-lt"/>
                    <a:cs typeface="Arial" charset="0"/>
                  </a:rPr>
                  <a:t>wr</a:t>
                </a:r>
                <a:endParaRPr lang="en-US" sz="1400" dirty="0">
                  <a:latin typeface="+mn-lt"/>
                  <a:cs typeface="Arial" charset="0"/>
                </a:endParaRPr>
              </a:p>
            </p:txBody>
          </p:sp>
        </p:grpSp>
        <p:cxnSp>
          <p:nvCxnSpPr>
            <p:cNvPr id="52" name="Straight Arrow Connector 51"/>
            <p:cNvCxnSpPr/>
            <p:nvPr/>
          </p:nvCxnSpPr>
          <p:spPr bwMode="auto">
            <a:xfrm flipH="1">
              <a:off x="3125229" y="2595771"/>
              <a:ext cx="508079" cy="1"/>
            </a:xfrm>
            <a:prstGeom prst="straightConnector1">
              <a:avLst/>
            </a:prstGeom>
            <a:noFill/>
            <a:ln w="28575" cap="flat" cmpd="sng" algn="ctr">
              <a:solidFill>
                <a:srgbClr val="002060"/>
              </a:solidFill>
              <a:prstDash val="solid"/>
              <a:round/>
              <a:headEnd type="none" w="med" len="med"/>
              <a:tailEnd type="triangle"/>
            </a:ln>
            <a:effectLst/>
          </p:spPr>
        </p:cxnSp>
        <p:cxnSp>
          <p:nvCxnSpPr>
            <p:cNvPr id="55" name="Straight Arrow Connector 54"/>
            <p:cNvCxnSpPr/>
            <p:nvPr/>
          </p:nvCxnSpPr>
          <p:spPr bwMode="auto">
            <a:xfrm flipH="1">
              <a:off x="3130237" y="2785681"/>
              <a:ext cx="484852" cy="3782"/>
            </a:xfrm>
            <a:prstGeom prst="straightConnector1">
              <a:avLst/>
            </a:prstGeom>
            <a:noFill/>
            <a:ln w="9525" cap="flat" cmpd="sng" algn="ctr">
              <a:solidFill>
                <a:srgbClr val="FF0000"/>
              </a:solidFill>
              <a:prstDash val="solid"/>
              <a:round/>
              <a:headEnd type="none" w="med" len="med"/>
              <a:tailEnd type="triangle"/>
            </a:ln>
            <a:effectLst/>
          </p:spPr>
        </p:cxnSp>
        <p:sp>
          <p:nvSpPr>
            <p:cNvPr id="58" name="Text Box 5"/>
            <p:cNvSpPr txBox="1">
              <a:spLocks noChangeArrowheads="1"/>
            </p:cNvSpPr>
            <p:nvPr/>
          </p:nvSpPr>
          <p:spPr bwMode="auto">
            <a:xfrm>
              <a:off x="3594468" y="2567376"/>
              <a:ext cx="436338" cy="338554"/>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ClrTx/>
                <a:buSzTx/>
                <a:buNone/>
              </a:pPr>
              <a:r>
                <a:rPr lang="en-US" sz="1600" i="1" dirty="0" err="1">
                  <a:solidFill>
                    <a:srgbClr val="FF0000"/>
                  </a:solidFill>
                  <a:latin typeface="+mn-lt"/>
                  <a:cs typeface="Arial" charset="0"/>
                </a:rPr>
                <a:t>en</a:t>
              </a:r>
              <a:endParaRPr lang="en-US" sz="1600" i="1" dirty="0">
                <a:solidFill>
                  <a:srgbClr val="FF0000"/>
                </a:solidFill>
                <a:latin typeface="+mn-lt"/>
                <a:cs typeface="Arial" charset="0"/>
              </a:endParaRPr>
            </a:p>
          </p:txBody>
        </p:sp>
        <p:sp>
          <p:nvSpPr>
            <p:cNvPr id="32" name="Text Box 5"/>
            <p:cNvSpPr txBox="1">
              <a:spLocks noChangeArrowheads="1"/>
            </p:cNvSpPr>
            <p:nvPr/>
          </p:nvSpPr>
          <p:spPr bwMode="auto">
            <a:xfrm>
              <a:off x="3594468" y="2405128"/>
              <a:ext cx="639920" cy="338554"/>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ClrTx/>
                <a:buSzTx/>
                <a:buNone/>
              </a:pPr>
              <a:r>
                <a:rPr lang="en-US" sz="1600" i="1" dirty="0">
                  <a:latin typeface="+mn-lt"/>
                  <a:cs typeface="Arial" charset="0"/>
                </a:rPr>
                <a:t>data</a:t>
              </a:r>
            </a:p>
          </p:txBody>
        </p:sp>
        <p:cxnSp>
          <p:nvCxnSpPr>
            <p:cNvPr id="34" name="Straight Arrow Connector 33"/>
            <p:cNvCxnSpPr/>
            <p:nvPr/>
          </p:nvCxnSpPr>
          <p:spPr bwMode="auto">
            <a:xfrm flipH="1">
              <a:off x="3137039" y="2403189"/>
              <a:ext cx="508079" cy="1"/>
            </a:xfrm>
            <a:prstGeom prst="straightConnector1">
              <a:avLst/>
            </a:prstGeom>
            <a:noFill/>
            <a:ln w="28575" cap="flat" cmpd="sng" algn="ctr">
              <a:solidFill>
                <a:srgbClr val="002060"/>
              </a:solidFill>
              <a:prstDash val="solid"/>
              <a:round/>
              <a:headEnd type="none" w="med" len="med"/>
              <a:tailEnd type="triangle"/>
            </a:ln>
            <a:effectLst/>
          </p:spPr>
        </p:cxnSp>
        <p:sp>
          <p:nvSpPr>
            <p:cNvPr id="35" name="Text Box 5"/>
            <p:cNvSpPr txBox="1">
              <a:spLocks noChangeArrowheads="1"/>
            </p:cNvSpPr>
            <p:nvPr/>
          </p:nvSpPr>
          <p:spPr bwMode="auto">
            <a:xfrm>
              <a:off x="3594468" y="2224910"/>
              <a:ext cx="742511" cy="338554"/>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ClrTx/>
                <a:buSzTx/>
                <a:buNone/>
              </a:pPr>
              <a:r>
                <a:rPr lang="en-US" sz="1600" i="1" dirty="0">
                  <a:latin typeface="+mn-lt"/>
                  <a:cs typeface="Arial" charset="0"/>
                </a:rPr>
                <a:t>index</a:t>
              </a:r>
            </a:p>
          </p:txBody>
        </p:sp>
        <p:grpSp>
          <p:nvGrpSpPr>
            <p:cNvPr id="23" name="Group 22"/>
            <p:cNvGrpSpPr/>
            <p:nvPr/>
          </p:nvGrpSpPr>
          <p:grpSpPr>
            <a:xfrm>
              <a:off x="453765" y="1932830"/>
              <a:ext cx="1296189" cy="540671"/>
              <a:chOff x="453765" y="1932830"/>
              <a:chExt cx="1296189" cy="540671"/>
            </a:xfrm>
          </p:grpSpPr>
          <p:cxnSp>
            <p:nvCxnSpPr>
              <p:cNvPr id="21" name="Straight Arrow Connector 20"/>
              <p:cNvCxnSpPr/>
              <p:nvPr/>
            </p:nvCxnSpPr>
            <p:spPr bwMode="auto">
              <a:xfrm>
                <a:off x="1241875" y="2134947"/>
                <a:ext cx="508079" cy="1"/>
              </a:xfrm>
              <a:prstGeom prst="straightConnector1">
                <a:avLst/>
              </a:prstGeom>
              <a:noFill/>
              <a:ln w="28575" cap="flat" cmpd="sng" algn="ctr">
                <a:solidFill>
                  <a:srgbClr val="002060"/>
                </a:solidFill>
                <a:prstDash val="solid"/>
                <a:round/>
                <a:headEnd type="none" w="med" len="med"/>
                <a:tailEnd type="triangle"/>
              </a:ln>
              <a:effectLst/>
            </p:spPr>
          </p:cxnSp>
          <p:sp>
            <p:nvSpPr>
              <p:cNvPr id="31" name="Text Box 5"/>
              <p:cNvSpPr txBox="1">
                <a:spLocks noChangeArrowheads="1"/>
              </p:cNvSpPr>
              <p:nvPr/>
            </p:nvSpPr>
            <p:spPr bwMode="auto">
              <a:xfrm>
                <a:off x="544107" y="2134947"/>
                <a:ext cx="639920" cy="338554"/>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ClrTx/>
                  <a:buSzTx/>
                  <a:buNone/>
                </a:pPr>
                <a:r>
                  <a:rPr lang="en-US" sz="1600" i="1" dirty="0">
                    <a:latin typeface="+mn-lt"/>
                    <a:cs typeface="Arial" charset="0"/>
                  </a:rPr>
                  <a:t>data</a:t>
                </a:r>
              </a:p>
            </p:txBody>
          </p:sp>
          <p:cxnSp>
            <p:nvCxnSpPr>
              <p:cNvPr id="33" name="Straight Arrow Connector 32"/>
              <p:cNvCxnSpPr/>
              <p:nvPr/>
            </p:nvCxnSpPr>
            <p:spPr bwMode="auto">
              <a:xfrm flipH="1">
                <a:off x="1241875" y="2325474"/>
                <a:ext cx="508079" cy="1"/>
              </a:xfrm>
              <a:prstGeom prst="straightConnector1">
                <a:avLst/>
              </a:prstGeom>
              <a:noFill/>
              <a:ln w="28575" cap="flat" cmpd="sng" algn="ctr">
                <a:solidFill>
                  <a:srgbClr val="002060"/>
                </a:solidFill>
                <a:prstDash val="solid"/>
                <a:round/>
                <a:headEnd type="none" w="med" len="med"/>
                <a:tailEnd type="triangle"/>
              </a:ln>
              <a:effectLst/>
            </p:spPr>
          </p:cxnSp>
          <p:sp>
            <p:nvSpPr>
              <p:cNvPr id="36" name="Text Box 5"/>
              <p:cNvSpPr txBox="1">
                <a:spLocks noChangeArrowheads="1"/>
              </p:cNvSpPr>
              <p:nvPr/>
            </p:nvSpPr>
            <p:spPr bwMode="auto">
              <a:xfrm>
                <a:off x="453765" y="1932830"/>
                <a:ext cx="742511" cy="338554"/>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ClrTx/>
                  <a:buSzTx/>
                  <a:buNone/>
                </a:pPr>
                <a:r>
                  <a:rPr lang="en-US" sz="1600" i="1" dirty="0">
                    <a:latin typeface="+mn-lt"/>
                    <a:cs typeface="Arial" charset="0"/>
                  </a:rPr>
                  <a:t>index</a:t>
                </a:r>
              </a:p>
            </p:txBody>
          </p:sp>
        </p:grpSp>
        <p:grpSp>
          <p:nvGrpSpPr>
            <p:cNvPr id="38" name="Group 37"/>
            <p:cNvGrpSpPr/>
            <p:nvPr/>
          </p:nvGrpSpPr>
          <p:grpSpPr>
            <a:xfrm>
              <a:off x="432252" y="2830519"/>
              <a:ext cx="1296189" cy="540671"/>
              <a:chOff x="453765" y="1932830"/>
              <a:chExt cx="1296189" cy="540671"/>
            </a:xfrm>
          </p:grpSpPr>
          <p:cxnSp>
            <p:nvCxnSpPr>
              <p:cNvPr id="39" name="Straight Arrow Connector 38"/>
              <p:cNvCxnSpPr/>
              <p:nvPr/>
            </p:nvCxnSpPr>
            <p:spPr bwMode="auto">
              <a:xfrm>
                <a:off x="1241875" y="2134947"/>
                <a:ext cx="508079" cy="1"/>
              </a:xfrm>
              <a:prstGeom prst="straightConnector1">
                <a:avLst/>
              </a:prstGeom>
              <a:noFill/>
              <a:ln w="28575" cap="flat" cmpd="sng" algn="ctr">
                <a:solidFill>
                  <a:srgbClr val="002060"/>
                </a:solidFill>
                <a:prstDash val="solid"/>
                <a:round/>
                <a:headEnd type="none" w="med" len="med"/>
                <a:tailEnd type="triangle"/>
              </a:ln>
              <a:effectLst/>
            </p:spPr>
          </p:cxnSp>
          <p:sp>
            <p:nvSpPr>
              <p:cNvPr id="40" name="Text Box 5"/>
              <p:cNvSpPr txBox="1">
                <a:spLocks noChangeArrowheads="1"/>
              </p:cNvSpPr>
              <p:nvPr/>
            </p:nvSpPr>
            <p:spPr bwMode="auto">
              <a:xfrm>
                <a:off x="544107" y="2134947"/>
                <a:ext cx="639920" cy="338554"/>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ClrTx/>
                  <a:buSzTx/>
                  <a:buNone/>
                </a:pPr>
                <a:r>
                  <a:rPr lang="en-US" sz="1600" i="1" dirty="0">
                    <a:latin typeface="+mn-lt"/>
                    <a:cs typeface="Arial" charset="0"/>
                  </a:rPr>
                  <a:t>data</a:t>
                </a:r>
              </a:p>
            </p:txBody>
          </p:sp>
          <p:cxnSp>
            <p:nvCxnSpPr>
              <p:cNvPr id="41" name="Straight Arrow Connector 40"/>
              <p:cNvCxnSpPr/>
              <p:nvPr/>
            </p:nvCxnSpPr>
            <p:spPr bwMode="auto">
              <a:xfrm flipH="1">
                <a:off x="1241875" y="2325474"/>
                <a:ext cx="508079" cy="1"/>
              </a:xfrm>
              <a:prstGeom prst="straightConnector1">
                <a:avLst/>
              </a:prstGeom>
              <a:noFill/>
              <a:ln w="28575" cap="flat" cmpd="sng" algn="ctr">
                <a:solidFill>
                  <a:srgbClr val="002060"/>
                </a:solidFill>
                <a:prstDash val="solid"/>
                <a:round/>
                <a:headEnd type="none" w="med" len="med"/>
                <a:tailEnd type="triangle"/>
              </a:ln>
              <a:effectLst/>
            </p:spPr>
          </p:cxnSp>
          <p:sp>
            <p:nvSpPr>
              <p:cNvPr id="42" name="Text Box 5"/>
              <p:cNvSpPr txBox="1">
                <a:spLocks noChangeArrowheads="1"/>
              </p:cNvSpPr>
              <p:nvPr/>
            </p:nvSpPr>
            <p:spPr bwMode="auto">
              <a:xfrm>
                <a:off x="453765" y="1932830"/>
                <a:ext cx="742511" cy="338554"/>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ClrTx/>
                  <a:buSzTx/>
                  <a:buNone/>
                </a:pPr>
                <a:r>
                  <a:rPr lang="en-US" sz="1600" i="1" dirty="0">
                    <a:latin typeface="+mn-lt"/>
                    <a:cs typeface="Arial" charset="0"/>
                  </a:rPr>
                  <a:t>index</a:t>
                </a:r>
              </a:p>
            </p:txBody>
          </p:sp>
        </p:grpSp>
      </p:grpSp>
      <p:sp>
        <p:nvSpPr>
          <p:cNvPr id="15" name="Footer Placeholder 14">
            <a:extLst>
              <a:ext uri="{FF2B5EF4-FFF2-40B4-BE49-F238E27FC236}">
                <a16:creationId xmlns:a16="http://schemas.microsoft.com/office/drawing/2014/main" id="{A4FC9EA4-D25D-0F05-5DDA-3F9E80163FB4}"/>
              </a:ext>
            </a:extLst>
          </p:cNvPr>
          <p:cNvSpPr>
            <a:spLocks noGrp="1"/>
          </p:cNvSpPr>
          <p:nvPr>
            <p:ph type="ftr" sz="quarter" idx="12"/>
          </p:nvPr>
        </p:nvSpPr>
        <p:spPr/>
        <p:txBody>
          <a:bodyPr/>
          <a:lstStyle/>
          <a:p>
            <a:pPr>
              <a:defRPr/>
            </a:pPr>
            <a:r>
              <a:rPr lang="en-US"/>
              <a:t>6.1920</a:t>
            </a:r>
            <a:endParaRPr lang="en-US" dirty="0"/>
          </a:p>
        </p:txBody>
      </p:sp>
      <p:sp>
        <p:nvSpPr>
          <p:cNvPr id="4" name="Date Placeholder 3">
            <a:extLst>
              <a:ext uri="{FF2B5EF4-FFF2-40B4-BE49-F238E27FC236}">
                <a16:creationId xmlns:a16="http://schemas.microsoft.com/office/drawing/2014/main" id="{95E03C31-5567-9027-0744-F03E8D1130ED}"/>
              </a:ext>
            </a:extLst>
          </p:cNvPr>
          <p:cNvSpPr>
            <a:spLocks noGrp="1"/>
          </p:cNvSpPr>
          <p:nvPr>
            <p:ph type="dt" sz="half" idx="10"/>
          </p:nvPr>
        </p:nvSpPr>
        <p:spPr/>
        <p:txBody>
          <a:bodyPr/>
          <a:lstStyle/>
          <a:p>
            <a:pPr>
              <a:defRPr/>
            </a:pPr>
            <a:r>
              <a:rPr lang="en-US"/>
              <a:t>February 13, 2024</a:t>
            </a:r>
            <a:endParaRPr lang="en-US" dirty="0"/>
          </a:p>
        </p:txBody>
      </p:sp>
      <p:sp>
        <p:nvSpPr>
          <p:cNvPr id="22" name="Slide Number Placeholder 21">
            <a:extLst>
              <a:ext uri="{FF2B5EF4-FFF2-40B4-BE49-F238E27FC236}">
                <a16:creationId xmlns:a16="http://schemas.microsoft.com/office/drawing/2014/main" id="{C4F9C372-934F-727A-9CC1-BB600899FBAB}"/>
              </a:ext>
            </a:extLst>
          </p:cNvPr>
          <p:cNvSpPr>
            <a:spLocks noGrp="1"/>
          </p:cNvSpPr>
          <p:nvPr>
            <p:ph type="sldNum" sz="quarter" idx="11"/>
          </p:nvPr>
        </p:nvSpPr>
        <p:spPr/>
        <p:txBody>
          <a:bodyPr/>
          <a:lstStyle/>
          <a:p>
            <a:pPr>
              <a:defRPr/>
            </a:pPr>
            <a:r>
              <a:rPr lang="en-US"/>
              <a:t>L03-</a:t>
            </a:r>
            <a:fld id="{4F9502F6-954B-46E9-AC05-33DEDF4CA0BF}" type="slidenum">
              <a:rPr lang="en-US" smtClean="0"/>
              <a:pPr>
                <a:defRPr/>
              </a:pPr>
              <a:t>5</a:t>
            </a:fld>
            <a:endParaRPr lang="en-US" dirty="0"/>
          </a:p>
        </p:txBody>
      </p:sp>
      <p:sp>
        <p:nvSpPr>
          <p:cNvPr id="6" name="TextBox 5">
            <a:extLst>
              <a:ext uri="{FF2B5EF4-FFF2-40B4-BE49-F238E27FC236}">
                <a16:creationId xmlns:a16="http://schemas.microsoft.com/office/drawing/2014/main" id="{9B23C7AF-953D-574E-A322-1654AC55033D}"/>
              </a:ext>
            </a:extLst>
          </p:cNvPr>
          <p:cNvSpPr txBox="1"/>
          <p:nvPr/>
        </p:nvSpPr>
        <p:spPr>
          <a:xfrm>
            <a:off x="1896738" y="5321146"/>
            <a:ext cx="5974814"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solidFill>
                  <a:srgbClr val="FF0000"/>
                </a:solidFill>
                <a:latin typeface="Consolas"/>
              </a:rPr>
              <a:t>rule </a:t>
            </a:r>
            <a:r>
              <a:rPr lang="en-US" sz="1600" dirty="0">
                <a:solidFill>
                  <a:srgbClr val="FF0000"/>
                </a:solidFill>
                <a:latin typeface="Consolas"/>
              </a:rPr>
              <a:t>nonexample; // DOES NOT WORK​</a:t>
            </a:r>
          </a:p>
          <a:p>
            <a:r>
              <a:rPr lang="en-US" sz="1600" dirty="0">
                <a:solidFill>
                  <a:srgbClr val="FF0000"/>
                </a:solidFill>
                <a:latin typeface="Consolas"/>
              </a:rPr>
              <a:t>  </a:t>
            </a:r>
            <a:r>
              <a:rPr lang="en-US" sz="1600" err="1">
                <a:solidFill>
                  <a:srgbClr val="FF0000"/>
                </a:solidFill>
                <a:latin typeface="Consolas"/>
              </a:rPr>
              <a:t>rf.wr</a:t>
            </a:r>
            <a:r>
              <a:rPr lang="en-US" sz="1600" dirty="0">
                <a:solidFill>
                  <a:srgbClr val="FF0000"/>
                </a:solidFill>
                <a:latin typeface="Consolas"/>
              </a:rPr>
              <a:t>(0x11, 1); // write 1 in register 17?​</a:t>
            </a:r>
          </a:p>
          <a:p>
            <a:r>
              <a:rPr lang="en-US" sz="1600" dirty="0">
                <a:solidFill>
                  <a:srgbClr val="FF0000"/>
                </a:solidFill>
                <a:latin typeface="Consolas"/>
              </a:rPr>
              <a:t>  </a:t>
            </a:r>
            <a:r>
              <a:rPr lang="en-US" sz="1600" err="1">
                <a:solidFill>
                  <a:srgbClr val="FF0000"/>
                </a:solidFill>
                <a:latin typeface="Consolas"/>
              </a:rPr>
              <a:t>rf.wr</a:t>
            </a:r>
            <a:r>
              <a:rPr lang="en-US" sz="1600" dirty="0">
                <a:solidFill>
                  <a:srgbClr val="FF0000"/>
                </a:solidFill>
                <a:latin typeface="Consolas"/>
              </a:rPr>
              <a:t>(0x12, 2); // write 2 in register 18?​</a:t>
            </a:r>
          </a:p>
          <a:p>
            <a:r>
              <a:rPr lang="en-US" sz="1600" b="1" err="1">
                <a:solidFill>
                  <a:srgbClr val="FF0000"/>
                </a:solidFill>
                <a:latin typeface="Consolas"/>
              </a:rPr>
              <a:t>endrule</a:t>
            </a:r>
            <a:endParaRPr lang="en-US" sz="1600" b="1">
              <a:solidFill>
                <a:srgbClr val="FF0000"/>
              </a:solidFill>
              <a:latin typeface="Consolas"/>
            </a:endParaRPr>
          </a:p>
        </p:txBody>
      </p:sp>
    </p:spTree>
    <p:extLst>
      <p:ext uri="{BB962C8B-B14F-4D97-AF65-F5344CB8AC3E}">
        <p14:creationId xmlns:p14="http://schemas.microsoft.com/office/powerpoint/2010/main" val="486908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p:cNvSpPr>
            <a:spLocks noGrp="1" noChangeArrowheads="1"/>
          </p:cNvSpPr>
          <p:nvPr>
            <p:ph type="title"/>
          </p:nvPr>
        </p:nvSpPr>
        <p:spPr/>
        <p:txBody>
          <a:bodyPr lIns="90488" tIns="44450" rIns="90488" bIns="44450" anchor="b"/>
          <a:lstStyle/>
          <a:p>
            <a:pPr eaLnBrk="1" hangingPunct="1"/>
            <a:r>
              <a:rPr lang="en-US" sz="4400" dirty="0"/>
              <a:t>Magic Memory</a:t>
            </a:r>
            <a:r>
              <a:rPr lang="en-US" dirty="0"/>
              <a:t> </a:t>
            </a:r>
            <a:endParaRPr lang="en-US" sz="4400"/>
          </a:p>
        </p:txBody>
      </p:sp>
      <p:sp>
        <p:nvSpPr>
          <p:cNvPr id="12290" name="Content Placeholder 21" descr="Rectangle: Click to edit Master text styles&#10;Second level&#10;Third level&#10;Fourth level&#10;Fifth level"/>
          <p:cNvSpPr>
            <a:spLocks noGrp="1"/>
          </p:cNvSpPr>
          <p:nvPr>
            <p:ph idx="1"/>
          </p:nvPr>
        </p:nvSpPr>
        <p:spPr>
          <a:xfrm>
            <a:off x="602031" y="3465449"/>
            <a:ext cx="8183753" cy="2538476"/>
          </a:xfrm>
        </p:spPr>
        <p:txBody>
          <a:bodyPr/>
          <a:lstStyle/>
          <a:p>
            <a:r>
              <a:rPr lang="en-US" sz="2400" dirty="0"/>
              <a:t>Reads and Writes behave as in a register file  </a:t>
            </a:r>
            <a:r>
              <a:rPr lang="en-US" sz="2400" i="1" dirty="0"/>
              <a:t>(not true for real SRAM or DRAM)</a:t>
            </a:r>
          </a:p>
          <a:p>
            <a:pPr lvl="1"/>
            <a:r>
              <a:rPr lang="en-US" sz="2000" dirty="0"/>
              <a:t>Reads are combinational</a:t>
            </a:r>
          </a:p>
          <a:p>
            <a:pPr lvl="1"/>
            <a:r>
              <a:rPr lang="en-US" sz="2000" dirty="0"/>
              <a:t>Write, if enabled, is performed at the rising clock edge</a:t>
            </a:r>
          </a:p>
          <a:p>
            <a:r>
              <a:rPr lang="en-US" sz="2400" dirty="0"/>
              <a:t>However, unlike a register file, there is only one port/method, which is used either for reading or for writing</a:t>
            </a:r>
          </a:p>
        </p:txBody>
      </p:sp>
      <p:grpSp>
        <p:nvGrpSpPr>
          <p:cNvPr id="12291" name="Group 19"/>
          <p:cNvGrpSpPr>
            <a:grpSpLocks/>
          </p:cNvGrpSpPr>
          <p:nvPr/>
        </p:nvGrpSpPr>
        <p:grpSpPr bwMode="auto">
          <a:xfrm>
            <a:off x="1562893" y="1618613"/>
            <a:ext cx="5541962" cy="1720850"/>
            <a:chOff x="997" y="1172"/>
            <a:chExt cx="3491" cy="1084"/>
          </a:xfrm>
        </p:grpSpPr>
        <p:sp>
          <p:nvSpPr>
            <p:cNvPr id="12296" name="Rectangle 3"/>
            <p:cNvSpPr>
              <a:spLocks noChangeArrowheads="1"/>
            </p:cNvSpPr>
            <p:nvPr/>
          </p:nvSpPr>
          <p:spPr bwMode="auto">
            <a:xfrm>
              <a:off x="2279" y="1499"/>
              <a:ext cx="902" cy="757"/>
            </a:xfrm>
            <a:prstGeom prst="rect">
              <a:avLst/>
            </a:prstGeom>
            <a:solidFill>
              <a:schemeClr val="accent5">
                <a:lumMod val="75000"/>
              </a:schemeClr>
            </a:solidFill>
            <a:ln w="25400">
              <a:solidFill>
                <a:schemeClr val="tx1"/>
              </a:solidFill>
              <a:miter lim="800000"/>
              <a:headEnd/>
              <a:tailEnd/>
            </a:ln>
          </p:spPr>
          <p:txBody>
            <a:bodyPr wrap="none" anchor="ctr"/>
            <a:lstStyle/>
            <a:p>
              <a:pPr>
                <a:lnSpc>
                  <a:spcPct val="90000"/>
                </a:lnSpc>
                <a:spcBef>
                  <a:spcPct val="25000"/>
                </a:spcBef>
                <a:buClr>
                  <a:schemeClr val="bg1"/>
                </a:buClr>
                <a:buSzPct val="100000"/>
                <a:buFont typeface="Wingdings" pitchFamily="2" charset="2"/>
                <a:buNone/>
              </a:pPr>
              <a:endParaRPr lang="en-US">
                <a:latin typeface="+mj-lt"/>
              </a:endParaRPr>
            </a:p>
          </p:txBody>
        </p:sp>
        <p:sp>
          <p:nvSpPr>
            <p:cNvPr id="12297" name="Line 4"/>
            <p:cNvSpPr>
              <a:spLocks noChangeShapeType="1"/>
            </p:cNvSpPr>
            <p:nvPr/>
          </p:nvSpPr>
          <p:spPr bwMode="auto">
            <a:xfrm>
              <a:off x="3201" y="1871"/>
              <a:ext cx="444" cy="0"/>
            </a:xfrm>
            <a:prstGeom prst="line">
              <a:avLst/>
            </a:prstGeom>
            <a:noFill/>
            <a:ln w="25400">
              <a:solidFill>
                <a:schemeClr val="tx1"/>
              </a:solidFill>
              <a:round/>
              <a:headEnd/>
              <a:tailEnd type="triangle" w="med" len="med"/>
            </a:ln>
          </p:spPr>
          <p:txBody>
            <a:bodyPr wrap="none" anchor="ctr"/>
            <a:lstStyle/>
            <a:p>
              <a:endParaRPr lang="en-US">
                <a:latin typeface="+mj-lt"/>
              </a:endParaRPr>
            </a:p>
          </p:txBody>
        </p:sp>
        <p:sp>
          <p:nvSpPr>
            <p:cNvPr id="12298" name="Line 5"/>
            <p:cNvSpPr>
              <a:spLocks noChangeShapeType="1"/>
            </p:cNvSpPr>
            <p:nvPr/>
          </p:nvSpPr>
          <p:spPr bwMode="auto">
            <a:xfrm>
              <a:off x="1829" y="2128"/>
              <a:ext cx="443" cy="0"/>
            </a:xfrm>
            <a:prstGeom prst="line">
              <a:avLst/>
            </a:prstGeom>
            <a:noFill/>
            <a:ln w="25400">
              <a:solidFill>
                <a:schemeClr val="tx1"/>
              </a:solidFill>
              <a:round/>
              <a:headEnd/>
              <a:tailEnd type="triangle" w="med" len="med"/>
            </a:ln>
          </p:spPr>
          <p:txBody>
            <a:bodyPr wrap="none" anchor="ctr"/>
            <a:lstStyle/>
            <a:p>
              <a:endParaRPr lang="en-US">
                <a:latin typeface="+mj-lt"/>
              </a:endParaRPr>
            </a:p>
          </p:txBody>
        </p:sp>
        <p:sp>
          <p:nvSpPr>
            <p:cNvPr id="12299" name="Line 6"/>
            <p:cNvSpPr>
              <a:spLocks noChangeShapeType="1"/>
            </p:cNvSpPr>
            <p:nvPr/>
          </p:nvSpPr>
          <p:spPr bwMode="auto">
            <a:xfrm>
              <a:off x="1829" y="1708"/>
              <a:ext cx="443" cy="0"/>
            </a:xfrm>
            <a:prstGeom prst="line">
              <a:avLst/>
            </a:prstGeom>
            <a:noFill/>
            <a:ln w="25400">
              <a:solidFill>
                <a:schemeClr val="tx1"/>
              </a:solidFill>
              <a:round/>
              <a:headEnd/>
              <a:tailEnd type="triangle" w="med" len="med"/>
            </a:ln>
          </p:spPr>
          <p:txBody>
            <a:bodyPr wrap="none" anchor="ctr"/>
            <a:lstStyle/>
            <a:p>
              <a:endParaRPr lang="en-US">
                <a:latin typeface="+mj-lt"/>
              </a:endParaRPr>
            </a:p>
          </p:txBody>
        </p:sp>
        <p:sp>
          <p:nvSpPr>
            <p:cNvPr id="12300" name="Line 7"/>
            <p:cNvSpPr>
              <a:spLocks noChangeShapeType="1"/>
            </p:cNvSpPr>
            <p:nvPr/>
          </p:nvSpPr>
          <p:spPr bwMode="auto">
            <a:xfrm>
              <a:off x="2855" y="1198"/>
              <a:ext cx="0" cy="290"/>
            </a:xfrm>
            <a:prstGeom prst="line">
              <a:avLst/>
            </a:prstGeom>
            <a:noFill/>
            <a:ln w="12700">
              <a:solidFill>
                <a:srgbClr val="FF0000"/>
              </a:solidFill>
              <a:round/>
              <a:headEnd/>
              <a:tailEnd type="triangle" w="med" len="med"/>
            </a:ln>
          </p:spPr>
          <p:txBody>
            <a:bodyPr wrap="none" anchor="ctr"/>
            <a:lstStyle/>
            <a:p>
              <a:endParaRPr lang="en-US">
                <a:latin typeface="+mj-lt"/>
              </a:endParaRPr>
            </a:p>
          </p:txBody>
        </p:sp>
        <p:sp>
          <p:nvSpPr>
            <p:cNvPr id="12301" name="Rectangle 8"/>
            <p:cNvSpPr>
              <a:spLocks noChangeArrowheads="1"/>
            </p:cNvSpPr>
            <p:nvPr/>
          </p:nvSpPr>
          <p:spPr bwMode="auto">
            <a:xfrm>
              <a:off x="2413" y="1657"/>
              <a:ext cx="613" cy="414"/>
            </a:xfrm>
            <a:prstGeom prst="rect">
              <a:avLst/>
            </a:prstGeom>
            <a:noFill/>
            <a:ln w="25400">
              <a:noFill/>
              <a:miter lim="800000"/>
              <a:headEnd/>
              <a:tailEnd/>
            </a:ln>
          </p:spPr>
          <p:txBody>
            <a:bodyPr wrap="none" lIns="90488" tIns="44450" rIns="90488" bIns="44450">
              <a:spAutoFit/>
            </a:bodyPr>
            <a:lstStyle/>
            <a:p>
              <a:pPr algn="ctr" eaLnBrk="0" hangingPunct="0">
                <a:lnSpc>
                  <a:spcPct val="90000"/>
                </a:lnSpc>
                <a:spcBef>
                  <a:spcPct val="25000"/>
                </a:spcBef>
                <a:buClr>
                  <a:schemeClr val="bg1"/>
                </a:buClr>
                <a:buSzPct val="100000"/>
                <a:buFont typeface="Wingdings" pitchFamily="2" charset="2"/>
                <a:buNone/>
              </a:pPr>
              <a:r>
                <a:rPr lang="en-US" sz="1800" dirty="0">
                  <a:solidFill>
                    <a:srgbClr val="56127A"/>
                  </a:solidFill>
                  <a:latin typeface="+mj-lt"/>
                </a:rPr>
                <a:t>MAGIC</a:t>
              </a:r>
            </a:p>
            <a:p>
              <a:pPr algn="ctr" eaLnBrk="0" hangingPunct="0">
                <a:lnSpc>
                  <a:spcPct val="90000"/>
                </a:lnSpc>
                <a:spcBef>
                  <a:spcPct val="25000"/>
                </a:spcBef>
                <a:buClr>
                  <a:schemeClr val="bg1"/>
                </a:buClr>
                <a:buSzPct val="100000"/>
                <a:buFont typeface="Wingdings" pitchFamily="2" charset="2"/>
                <a:buNone/>
              </a:pPr>
              <a:r>
                <a:rPr lang="en-US" sz="1800" dirty="0">
                  <a:solidFill>
                    <a:srgbClr val="56127A"/>
                  </a:solidFill>
                  <a:latin typeface="+mj-lt"/>
                </a:rPr>
                <a:t> RAM</a:t>
              </a:r>
            </a:p>
          </p:txBody>
        </p:sp>
        <p:sp>
          <p:nvSpPr>
            <p:cNvPr id="12302" name="Rectangle 9"/>
            <p:cNvSpPr>
              <a:spLocks noChangeArrowheads="1"/>
            </p:cNvSpPr>
            <p:nvPr/>
          </p:nvSpPr>
          <p:spPr bwMode="auto">
            <a:xfrm>
              <a:off x="3668" y="1746"/>
              <a:ext cx="820" cy="214"/>
            </a:xfrm>
            <a:prstGeom prst="rect">
              <a:avLst/>
            </a:prstGeom>
            <a:noFill/>
            <a:ln w="25400">
              <a:noFill/>
              <a:miter lim="800000"/>
              <a:headEnd/>
              <a:tailEnd/>
            </a:ln>
          </p:spPr>
          <p:txBody>
            <a:bodyPr wrap="none" lIns="90488" tIns="44450" rIns="90488" bIns="44450">
              <a:spAutoFit/>
            </a:bodyPr>
            <a:lstStyle/>
            <a:p>
              <a:pPr eaLnBrk="0" hangingPunct="0">
                <a:lnSpc>
                  <a:spcPct val="90000"/>
                </a:lnSpc>
                <a:spcBef>
                  <a:spcPct val="25000"/>
                </a:spcBef>
                <a:buClr>
                  <a:schemeClr val="bg1"/>
                </a:buClr>
                <a:buSzPct val="100000"/>
                <a:buFont typeface="Wingdings" pitchFamily="2" charset="2"/>
                <a:buNone/>
              </a:pPr>
              <a:r>
                <a:rPr lang="en-US" sz="1800" dirty="0" err="1">
                  <a:solidFill>
                    <a:srgbClr val="56127A"/>
                  </a:solidFill>
                  <a:latin typeface="+mj-lt"/>
                </a:rPr>
                <a:t>ReadData</a:t>
              </a:r>
              <a:endParaRPr lang="en-US" sz="1800" dirty="0">
                <a:solidFill>
                  <a:srgbClr val="56127A"/>
                </a:solidFill>
                <a:latin typeface="+mj-lt"/>
              </a:endParaRPr>
            </a:p>
          </p:txBody>
        </p:sp>
        <p:sp>
          <p:nvSpPr>
            <p:cNvPr id="12303" name="Rectangle 10"/>
            <p:cNvSpPr>
              <a:spLocks noChangeArrowheads="1"/>
            </p:cNvSpPr>
            <p:nvPr/>
          </p:nvSpPr>
          <p:spPr bwMode="auto">
            <a:xfrm>
              <a:off x="997" y="1996"/>
              <a:ext cx="844" cy="214"/>
            </a:xfrm>
            <a:prstGeom prst="rect">
              <a:avLst/>
            </a:prstGeom>
            <a:noFill/>
            <a:ln w="25400">
              <a:noFill/>
              <a:miter lim="800000"/>
              <a:headEnd/>
              <a:tailEnd/>
            </a:ln>
          </p:spPr>
          <p:txBody>
            <a:bodyPr wrap="none" lIns="90488" tIns="44450" rIns="90488" bIns="44450">
              <a:spAutoFit/>
            </a:bodyPr>
            <a:lstStyle/>
            <a:p>
              <a:pPr eaLnBrk="0" hangingPunct="0">
                <a:lnSpc>
                  <a:spcPct val="90000"/>
                </a:lnSpc>
                <a:spcBef>
                  <a:spcPct val="25000"/>
                </a:spcBef>
                <a:buClr>
                  <a:schemeClr val="bg1"/>
                </a:buClr>
                <a:buSzPct val="100000"/>
                <a:buFont typeface="Wingdings" pitchFamily="2" charset="2"/>
                <a:buNone/>
              </a:pPr>
              <a:r>
                <a:rPr lang="en-US" sz="1800" dirty="0" err="1">
                  <a:solidFill>
                    <a:srgbClr val="56127A"/>
                  </a:solidFill>
                  <a:latin typeface="+mj-lt"/>
                </a:rPr>
                <a:t>WriteData</a:t>
              </a:r>
              <a:endParaRPr lang="en-US" sz="1800" dirty="0">
                <a:solidFill>
                  <a:srgbClr val="56127A"/>
                </a:solidFill>
                <a:latin typeface="+mj-lt"/>
              </a:endParaRPr>
            </a:p>
          </p:txBody>
        </p:sp>
        <p:sp>
          <p:nvSpPr>
            <p:cNvPr id="12304" name="Rectangle 11"/>
            <p:cNvSpPr>
              <a:spLocks noChangeArrowheads="1"/>
            </p:cNvSpPr>
            <p:nvPr/>
          </p:nvSpPr>
          <p:spPr bwMode="auto">
            <a:xfrm>
              <a:off x="1148" y="1583"/>
              <a:ext cx="696" cy="214"/>
            </a:xfrm>
            <a:prstGeom prst="rect">
              <a:avLst/>
            </a:prstGeom>
            <a:noFill/>
            <a:ln w="25400">
              <a:noFill/>
              <a:miter lim="800000"/>
              <a:headEnd/>
              <a:tailEnd/>
            </a:ln>
          </p:spPr>
          <p:txBody>
            <a:bodyPr wrap="none" lIns="90488" tIns="44450" rIns="90488" bIns="44450">
              <a:spAutoFit/>
            </a:bodyPr>
            <a:lstStyle/>
            <a:p>
              <a:pPr eaLnBrk="0" hangingPunct="0">
                <a:lnSpc>
                  <a:spcPct val="90000"/>
                </a:lnSpc>
                <a:spcBef>
                  <a:spcPct val="25000"/>
                </a:spcBef>
                <a:buClr>
                  <a:schemeClr val="bg1"/>
                </a:buClr>
                <a:buSzPct val="100000"/>
                <a:buFont typeface="Wingdings" pitchFamily="2" charset="2"/>
                <a:buNone/>
              </a:pPr>
              <a:r>
                <a:rPr lang="en-US" sz="1800" dirty="0">
                  <a:solidFill>
                    <a:srgbClr val="56127A"/>
                  </a:solidFill>
                  <a:latin typeface="+mj-lt"/>
                </a:rPr>
                <a:t>Address</a:t>
              </a:r>
            </a:p>
          </p:txBody>
        </p:sp>
        <p:sp>
          <p:nvSpPr>
            <p:cNvPr id="12305" name="Rectangle 12"/>
            <p:cNvSpPr>
              <a:spLocks noChangeArrowheads="1"/>
            </p:cNvSpPr>
            <p:nvPr/>
          </p:nvSpPr>
          <p:spPr bwMode="auto">
            <a:xfrm>
              <a:off x="2832" y="1172"/>
              <a:ext cx="989" cy="214"/>
            </a:xfrm>
            <a:prstGeom prst="rect">
              <a:avLst/>
            </a:prstGeom>
            <a:noFill/>
            <a:ln w="25400">
              <a:noFill/>
              <a:miter lim="800000"/>
              <a:headEnd/>
              <a:tailEnd/>
            </a:ln>
          </p:spPr>
          <p:txBody>
            <a:bodyPr wrap="none" lIns="90488" tIns="44450" rIns="90488" bIns="44450">
              <a:spAutoFit/>
            </a:bodyPr>
            <a:lstStyle/>
            <a:p>
              <a:pPr eaLnBrk="0" hangingPunct="0">
                <a:lnSpc>
                  <a:spcPct val="90000"/>
                </a:lnSpc>
                <a:spcBef>
                  <a:spcPct val="25000"/>
                </a:spcBef>
                <a:buClr>
                  <a:schemeClr val="bg1"/>
                </a:buClr>
                <a:buSzPct val="100000"/>
                <a:buFont typeface="Wingdings" pitchFamily="2" charset="2"/>
                <a:buNone/>
              </a:pPr>
              <a:r>
                <a:rPr lang="en-US" sz="1800" dirty="0" err="1">
                  <a:solidFill>
                    <a:srgbClr val="56127A"/>
                  </a:solidFill>
                  <a:latin typeface="+mj-lt"/>
                </a:rPr>
                <a:t>WriteEnable</a:t>
              </a:r>
              <a:endParaRPr lang="en-US" sz="1800" dirty="0">
                <a:solidFill>
                  <a:srgbClr val="56127A"/>
                </a:solidFill>
                <a:latin typeface="+mj-lt"/>
              </a:endParaRPr>
            </a:p>
          </p:txBody>
        </p:sp>
        <p:sp>
          <p:nvSpPr>
            <p:cNvPr id="12306" name="Line 13"/>
            <p:cNvSpPr>
              <a:spLocks noChangeShapeType="1"/>
            </p:cNvSpPr>
            <p:nvPr/>
          </p:nvSpPr>
          <p:spPr bwMode="auto">
            <a:xfrm>
              <a:off x="2435" y="1360"/>
              <a:ext cx="0" cy="135"/>
            </a:xfrm>
            <a:prstGeom prst="line">
              <a:avLst/>
            </a:prstGeom>
            <a:noFill/>
            <a:ln w="12700">
              <a:solidFill>
                <a:schemeClr val="tx1"/>
              </a:solidFill>
              <a:round/>
              <a:headEnd/>
              <a:tailEnd/>
            </a:ln>
          </p:spPr>
          <p:txBody>
            <a:bodyPr wrap="none" anchor="ctr"/>
            <a:lstStyle/>
            <a:p>
              <a:endParaRPr lang="en-US">
                <a:latin typeface="+mj-lt"/>
              </a:endParaRPr>
            </a:p>
          </p:txBody>
        </p:sp>
        <p:sp>
          <p:nvSpPr>
            <p:cNvPr id="12307" name="Rectangle 14"/>
            <p:cNvSpPr>
              <a:spLocks noChangeArrowheads="1"/>
            </p:cNvSpPr>
            <p:nvPr/>
          </p:nvSpPr>
          <p:spPr bwMode="auto">
            <a:xfrm>
              <a:off x="2282" y="1176"/>
              <a:ext cx="507" cy="214"/>
            </a:xfrm>
            <a:prstGeom prst="rect">
              <a:avLst/>
            </a:prstGeom>
            <a:noFill/>
            <a:ln w="25400">
              <a:noFill/>
              <a:miter lim="800000"/>
              <a:headEnd/>
              <a:tailEnd/>
            </a:ln>
          </p:spPr>
          <p:txBody>
            <a:bodyPr wrap="none" lIns="90488" tIns="44450" rIns="90488" bIns="44450">
              <a:spAutoFit/>
            </a:bodyPr>
            <a:lstStyle/>
            <a:p>
              <a:pPr eaLnBrk="0" hangingPunct="0">
                <a:lnSpc>
                  <a:spcPct val="90000"/>
                </a:lnSpc>
                <a:spcBef>
                  <a:spcPct val="25000"/>
                </a:spcBef>
                <a:buClr>
                  <a:schemeClr val="bg1"/>
                </a:buClr>
                <a:buSzPct val="100000"/>
                <a:buFont typeface="Wingdings" pitchFamily="2" charset="2"/>
                <a:buNone/>
              </a:pPr>
              <a:r>
                <a:rPr lang="en-US" sz="1800">
                  <a:solidFill>
                    <a:srgbClr val="56127A"/>
                  </a:solidFill>
                  <a:latin typeface="+mj-lt"/>
                </a:rPr>
                <a:t>Clock</a:t>
              </a:r>
            </a:p>
          </p:txBody>
        </p:sp>
        <p:sp>
          <p:nvSpPr>
            <p:cNvPr id="12308" name="Line 15"/>
            <p:cNvSpPr>
              <a:spLocks noChangeShapeType="1"/>
            </p:cNvSpPr>
            <p:nvPr/>
          </p:nvSpPr>
          <p:spPr bwMode="auto">
            <a:xfrm>
              <a:off x="2388" y="1509"/>
              <a:ext cx="46" cy="39"/>
            </a:xfrm>
            <a:prstGeom prst="line">
              <a:avLst/>
            </a:prstGeom>
            <a:noFill/>
            <a:ln w="12700">
              <a:solidFill>
                <a:schemeClr val="tx1"/>
              </a:solidFill>
              <a:round/>
              <a:headEnd/>
              <a:tailEnd/>
            </a:ln>
          </p:spPr>
          <p:txBody>
            <a:bodyPr wrap="none" anchor="ctr"/>
            <a:lstStyle/>
            <a:p>
              <a:endParaRPr lang="en-US">
                <a:latin typeface="+mj-lt"/>
              </a:endParaRPr>
            </a:p>
          </p:txBody>
        </p:sp>
        <p:sp>
          <p:nvSpPr>
            <p:cNvPr id="12309" name="Line 16"/>
            <p:cNvSpPr>
              <a:spLocks noChangeShapeType="1"/>
            </p:cNvSpPr>
            <p:nvPr/>
          </p:nvSpPr>
          <p:spPr bwMode="auto">
            <a:xfrm flipV="1">
              <a:off x="2432" y="1504"/>
              <a:ext cx="40" cy="40"/>
            </a:xfrm>
            <a:prstGeom prst="line">
              <a:avLst/>
            </a:prstGeom>
            <a:noFill/>
            <a:ln w="12700">
              <a:solidFill>
                <a:schemeClr val="tx1"/>
              </a:solidFill>
              <a:round/>
              <a:headEnd/>
              <a:tailEnd/>
            </a:ln>
          </p:spPr>
          <p:txBody>
            <a:bodyPr wrap="none" anchor="ctr"/>
            <a:lstStyle/>
            <a:p>
              <a:endParaRPr lang="en-US">
                <a:latin typeface="+mj-lt"/>
              </a:endParaRPr>
            </a:p>
          </p:txBody>
        </p:sp>
      </p:grpSp>
      <p:sp>
        <p:nvSpPr>
          <p:cNvPr id="5" name="Footer Placeholder 4">
            <a:extLst>
              <a:ext uri="{FF2B5EF4-FFF2-40B4-BE49-F238E27FC236}">
                <a16:creationId xmlns:a16="http://schemas.microsoft.com/office/drawing/2014/main" id="{4137638F-1E88-6439-F359-0B0FD0CE9C11}"/>
              </a:ext>
            </a:extLst>
          </p:cNvPr>
          <p:cNvSpPr>
            <a:spLocks noGrp="1"/>
          </p:cNvSpPr>
          <p:nvPr>
            <p:ph type="ftr" sz="quarter" idx="12"/>
          </p:nvPr>
        </p:nvSpPr>
        <p:spPr/>
        <p:txBody>
          <a:bodyPr/>
          <a:lstStyle/>
          <a:p>
            <a:pPr>
              <a:defRPr/>
            </a:pPr>
            <a:r>
              <a:rPr lang="en-US"/>
              <a:t>6.1920</a:t>
            </a:r>
            <a:endParaRPr lang="en-US" dirty="0"/>
          </a:p>
        </p:txBody>
      </p:sp>
      <p:sp>
        <p:nvSpPr>
          <p:cNvPr id="2" name="Date Placeholder 1">
            <a:extLst>
              <a:ext uri="{FF2B5EF4-FFF2-40B4-BE49-F238E27FC236}">
                <a16:creationId xmlns:a16="http://schemas.microsoft.com/office/drawing/2014/main" id="{5DF324D1-A439-2B9C-BB61-B7A4885CCBD9}"/>
              </a:ext>
            </a:extLst>
          </p:cNvPr>
          <p:cNvSpPr>
            <a:spLocks noGrp="1"/>
          </p:cNvSpPr>
          <p:nvPr>
            <p:ph type="dt" sz="half" idx="10"/>
          </p:nvPr>
        </p:nvSpPr>
        <p:spPr/>
        <p:txBody>
          <a:bodyPr/>
          <a:lstStyle/>
          <a:p>
            <a:pPr>
              <a:defRPr/>
            </a:pPr>
            <a:r>
              <a:rPr lang="en-US"/>
              <a:t>February 13, 2024</a:t>
            </a:r>
            <a:endParaRPr lang="en-US" dirty="0"/>
          </a:p>
        </p:txBody>
      </p:sp>
      <p:sp>
        <p:nvSpPr>
          <p:cNvPr id="7" name="Slide Number Placeholder 6">
            <a:extLst>
              <a:ext uri="{FF2B5EF4-FFF2-40B4-BE49-F238E27FC236}">
                <a16:creationId xmlns:a16="http://schemas.microsoft.com/office/drawing/2014/main" id="{2677BCC7-842D-353A-14E7-64F61C33D7EB}"/>
              </a:ext>
            </a:extLst>
          </p:cNvPr>
          <p:cNvSpPr>
            <a:spLocks noGrp="1"/>
          </p:cNvSpPr>
          <p:nvPr>
            <p:ph type="sldNum" sz="quarter" idx="11"/>
          </p:nvPr>
        </p:nvSpPr>
        <p:spPr/>
        <p:txBody>
          <a:bodyPr/>
          <a:lstStyle/>
          <a:p>
            <a:pPr>
              <a:defRPr/>
            </a:pPr>
            <a:r>
              <a:rPr lang="en-US"/>
              <a:t>L03-</a:t>
            </a:r>
            <a:fld id="{4F9502F6-954B-46E9-AC05-33DEDF4CA0BF}" type="slidenum">
              <a:rPr lang="en-US" smtClean="0"/>
              <a:pPr>
                <a:defRPr/>
              </a:pPr>
              <a:t>6</a:t>
            </a:fld>
            <a:endParaRPr lang="en-US" dirty="0"/>
          </a:p>
        </p:txBody>
      </p:sp>
    </p:spTree>
    <p:extLst>
      <p:ext uri="{BB962C8B-B14F-4D97-AF65-F5344CB8AC3E}">
        <p14:creationId xmlns:p14="http://schemas.microsoft.com/office/powerpoint/2010/main" val="13277597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9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29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sz="4400" dirty="0"/>
              <a:t>Magic Memory Interface</a:t>
            </a:r>
          </a:p>
        </p:txBody>
      </p:sp>
      <p:sp>
        <p:nvSpPr>
          <p:cNvPr id="51" name="Text Box 3"/>
          <p:cNvSpPr txBox="1">
            <a:spLocks noChangeArrowheads="1"/>
          </p:cNvSpPr>
          <p:nvPr/>
        </p:nvSpPr>
        <p:spPr bwMode="auto">
          <a:xfrm>
            <a:off x="622703" y="3124200"/>
            <a:ext cx="7096815" cy="2077492"/>
          </a:xfrm>
          <a:prstGeom prst="rect">
            <a:avLst/>
          </a:prstGeom>
          <a:noFill/>
          <a:ln w="9525">
            <a:solidFill>
              <a:srgbClr val="FF0000"/>
            </a:solidFill>
            <a:miter lim="800000"/>
            <a:headEnd/>
            <a:tailEnd/>
          </a:ln>
        </p:spPr>
        <p:txBody>
          <a:bodyPr wrap="none">
            <a:spAutoFit/>
          </a:bodyPr>
          <a:lstStyle/>
          <a:p>
            <a:pPr>
              <a:lnSpc>
                <a:spcPct val="100000"/>
              </a:lnSpc>
              <a:spcBef>
                <a:spcPct val="0"/>
              </a:spcBef>
              <a:buClrTx/>
              <a:buSzTx/>
              <a:buFontTx/>
              <a:buNone/>
            </a:pPr>
            <a:r>
              <a:rPr lang="en-US" sz="2000" b="1" dirty="0">
                <a:latin typeface="Consolas" panose="020B0609020204030204" pitchFamily="49" charset="0"/>
                <a:cs typeface="Courier New" pitchFamily="49" charset="0"/>
              </a:rPr>
              <a:t>interface</a:t>
            </a:r>
            <a:r>
              <a:rPr lang="en-US" sz="2000" dirty="0">
                <a:latin typeface="Consolas" panose="020B0609020204030204" pitchFamily="49" charset="0"/>
                <a:cs typeface="Courier New" pitchFamily="49" charset="0"/>
              </a:rPr>
              <a:t> </a:t>
            </a:r>
            <a:r>
              <a:rPr lang="en-US" sz="2000" dirty="0" err="1">
                <a:latin typeface="Consolas" panose="020B0609020204030204" pitchFamily="49" charset="0"/>
                <a:cs typeface="Courier New" pitchFamily="49" charset="0"/>
              </a:rPr>
              <a:t>MagicMemory</a:t>
            </a:r>
            <a:r>
              <a:rPr lang="en-US" sz="2000" b="0" dirty="0">
                <a:latin typeface="Consolas" panose="020B0609020204030204" pitchFamily="49" charset="0"/>
                <a:cs typeface="Courier New" pitchFamily="49" charset="0"/>
              </a:rPr>
              <a:t>;</a:t>
            </a:r>
            <a:endParaRPr lang="en-US" sz="2000" b="0" dirty="0">
              <a:latin typeface="Consolas" panose="020B0609020204030204" pitchFamily="49" charset="0"/>
              <a:cs typeface="Times New Roman" pitchFamily="-96" charset="0"/>
            </a:endParaRPr>
          </a:p>
          <a:p>
            <a:r>
              <a:rPr lang="en-US" sz="2000" b="1" dirty="0">
                <a:latin typeface="Consolas" panose="020B0609020204030204" pitchFamily="49" charset="0"/>
                <a:cs typeface="Courier New" pitchFamily="49" charset="0"/>
              </a:rPr>
              <a:t>   method </a:t>
            </a:r>
            <a:r>
              <a:rPr lang="en-US" sz="2000" b="1" dirty="0" err="1">
                <a:latin typeface="Consolas" panose="020B0609020204030204" pitchFamily="49" charset="0"/>
                <a:cs typeface="Courier New" pitchFamily="49" charset="0"/>
              </a:rPr>
              <a:t>ActionValue</a:t>
            </a:r>
            <a:r>
              <a:rPr lang="en-US" sz="2000" dirty="0">
                <a:latin typeface="Consolas" panose="020B0609020204030204" pitchFamily="49" charset="0"/>
                <a:cs typeface="Courier New" pitchFamily="49" charset="0"/>
              </a:rPr>
              <a:t>#(Word) </a:t>
            </a:r>
            <a:r>
              <a:rPr lang="en-US" sz="2000" dirty="0" err="1">
                <a:latin typeface="Consolas" panose="020B0609020204030204" pitchFamily="49" charset="0"/>
                <a:cs typeface="Courier New" pitchFamily="49" charset="0"/>
              </a:rPr>
              <a:t>req</a:t>
            </a:r>
            <a:r>
              <a:rPr lang="en-US" sz="2000" dirty="0">
                <a:latin typeface="Consolas" panose="020B0609020204030204" pitchFamily="49" charset="0"/>
                <a:cs typeface="Courier New" pitchFamily="49" charset="0"/>
              </a:rPr>
              <a:t>(</a:t>
            </a:r>
            <a:r>
              <a:rPr lang="en-US" sz="2000" dirty="0" err="1">
                <a:latin typeface="Consolas" panose="020B0609020204030204" pitchFamily="49" charset="0"/>
                <a:cs typeface="Courier New" pitchFamily="49" charset="0"/>
              </a:rPr>
              <a:t>MemReq</a:t>
            </a:r>
            <a:r>
              <a:rPr lang="en-US" sz="2000" dirty="0">
                <a:latin typeface="Consolas" panose="020B0609020204030204" pitchFamily="49" charset="0"/>
                <a:cs typeface="Courier New" pitchFamily="49" charset="0"/>
              </a:rPr>
              <a:t> r); </a:t>
            </a:r>
          </a:p>
          <a:p>
            <a:r>
              <a:rPr lang="en-US" sz="2000" b="1" dirty="0" err="1">
                <a:latin typeface="Consolas" panose="020B0609020204030204" pitchFamily="49" charset="0"/>
                <a:cs typeface="Courier New" pitchFamily="49" charset="0"/>
              </a:rPr>
              <a:t>endinterface</a:t>
            </a:r>
            <a:endParaRPr lang="en-US" sz="2000" b="1" dirty="0">
              <a:latin typeface="Consolas" panose="020B0609020204030204" pitchFamily="49" charset="0"/>
              <a:cs typeface="Courier New" pitchFamily="49" charset="0"/>
            </a:endParaRPr>
          </a:p>
          <a:p>
            <a:pPr>
              <a:lnSpc>
                <a:spcPct val="90000"/>
              </a:lnSpc>
              <a:spcBef>
                <a:spcPct val="25000"/>
              </a:spcBef>
              <a:buClr>
                <a:schemeClr val="bg1"/>
              </a:buClr>
              <a:buSzPct val="100000"/>
              <a:buFont typeface="Wingdings" pitchFamily="2" charset="2"/>
              <a:buNone/>
            </a:pPr>
            <a:r>
              <a:rPr lang="en-US" sz="2000" b="1" dirty="0" err="1">
                <a:latin typeface="Consolas" panose="020B0609020204030204" pitchFamily="49" charset="0"/>
                <a:cs typeface="Courier New" pitchFamily="49" charset="0"/>
              </a:rPr>
              <a:t>typedef</a:t>
            </a:r>
            <a:r>
              <a:rPr lang="en-US" sz="2000" dirty="0">
                <a:latin typeface="Consolas" panose="020B0609020204030204" pitchFamily="49" charset="0"/>
                <a:cs typeface="Courier New" pitchFamily="49" charset="0"/>
              </a:rPr>
              <a:t> </a:t>
            </a:r>
            <a:r>
              <a:rPr lang="en-US" sz="2000" b="1" dirty="0" err="1">
                <a:latin typeface="Consolas" panose="020B0609020204030204" pitchFamily="49" charset="0"/>
                <a:cs typeface="Courier New" pitchFamily="49" charset="0"/>
              </a:rPr>
              <a:t>struct</a:t>
            </a:r>
            <a:r>
              <a:rPr lang="en-US" sz="2000" dirty="0">
                <a:latin typeface="Consolas" panose="020B0609020204030204" pitchFamily="49" charset="0"/>
                <a:cs typeface="Courier New" pitchFamily="49" charset="0"/>
              </a:rPr>
              <a:t> {</a:t>
            </a:r>
            <a:r>
              <a:rPr lang="en-US" sz="2000" dirty="0" err="1">
                <a:latin typeface="Consolas" panose="020B0609020204030204" pitchFamily="49" charset="0"/>
                <a:cs typeface="Courier New" pitchFamily="49" charset="0"/>
              </a:rPr>
              <a:t>MemOp</a:t>
            </a:r>
            <a:r>
              <a:rPr lang="en-US" sz="2000" dirty="0">
                <a:latin typeface="Consolas" panose="020B0609020204030204" pitchFamily="49" charset="0"/>
                <a:cs typeface="Courier New" pitchFamily="49" charset="0"/>
              </a:rPr>
              <a:t> op; Word </a:t>
            </a:r>
            <a:r>
              <a:rPr lang="en-US" sz="2000" dirty="0" err="1">
                <a:latin typeface="Consolas" panose="020B0609020204030204" pitchFamily="49" charset="0"/>
                <a:cs typeface="Courier New" pitchFamily="49" charset="0"/>
              </a:rPr>
              <a:t>addr</a:t>
            </a:r>
            <a:r>
              <a:rPr lang="en-US" sz="2000" dirty="0">
                <a:latin typeface="Consolas" panose="020B0609020204030204" pitchFamily="49" charset="0"/>
                <a:cs typeface="Courier New" pitchFamily="49" charset="0"/>
              </a:rPr>
              <a:t>; Word data;} </a:t>
            </a:r>
          </a:p>
          <a:p>
            <a:pPr>
              <a:lnSpc>
                <a:spcPct val="90000"/>
              </a:lnSpc>
              <a:spcBef>
                <a:spcPct val="25000"/>
              </a:spcBef>
              <a:buClr>
                <a:schemeClr val="bg1"/>
              </a:buClr>
              <a:buSzPct val="100000"/>
              <a:buFont typeface="Wingdings" pitchFamily="2" charset="2"/>
              <a:buNone/>
            </a:pPr>
            <a:r>
              <a:rPr lang="en-US" sz="2000" dirty="0">
                <a:latin typeface="Consolas" panose="020B0609020204030204" pitchFamily="49" charset="0"/>
                <a:cs typeface="Courier New" pitchFamily="49" charset="0"/>
              </a:rPr>
              <a:t>        </a:t>
            </a:r>
            <a:r>
              <a:rPr lang="en-US" sz="2000" dirty="0" err="1">
                <a:latin typeface="Consolas" panose="020B0609020204030204" pitchFamily="49" charset="0"/>
                <a:cs typeface="Courier New" pitchFamily="49" charset="0"/>
              </a:rPr>
              <a:t>MemReq</a:t>
            </a:r>
            <a:r>
              <a:rPr lang="en-US" sz="2000" dirty="0">
                <a:latin typeface="Consolas" panose="020B0609020204030204" pitchFamily="49" charset="0"/>
                <a:cs typeface="Courier New" pitchFamily="49" charset="0"/>
              </a:rPr>
              <a:t> </a:t>
            </a:r>
            <a:r>
              <a:rPr lang="en-US" sz="2000" b="1" dirty="0">
                <a:latin typeface="Consolas" panose="020B0609020204030204" pitchFamily="49" charset="0"/>
                <a:cs typeface="Courier New" pitchFamily="49" charset="0"/>
              </a:rPr>
              <a:t>deriving</a:t>
            </a:r>
            <a:r>
              <a:rPr lang="en-US" sz="2000" dirty="0">
                <a:latin typeface="Consolas" panose="020B0609020204030204" pitchFamily="49" charset="0"/>
                <a:cs typeface="Courier New" pitchFamily="49" charset="0"/>
              </a:rPr>
              <a:t>(Bits, </a:t>
            </a:r>
            <a:r>
              <a:rPr lang="en-US" sz="2000" dirty="0" err="1">
                <a:latin typeface="Consolas" panose="020B0609020204030204" pitchFamily="49" charset="0"/>
                <a:cs typeface="Courier New" pitchFamily="49" charset="0"/>
              </a:rPr>
              <a:t>Eq</a:t>
            </a:r>
            <a:r>
              <a:rPr lang="en-US" sz="2000" dirty="0">
                <a:latin typeface="Consolas" panose="020B0609020204030204" pitchFamily="49" charset="0"/>
                <a:cs typeface="Courier New" pitchFamily="49" charset="0"/>
              </a:rPr>
              <a:t>);</a:t>
            </a:r>
          </a:p>
          <a:p>
            <a:pPr>
              <a:lnSpc>
                <a:spcPct val="90000"/>
              </a:lnSpc>
              <a:spcBef>
                <a:spcPct val="25000"/>
              </a:spcBef>
              <a:buClr>
                <a:schemeClr val="bg1"/>
              </a:buClr>
              <a:buSzPct val="100000"/>
              <a:buFont typeface="Wingdings" pitchFamily="2" charset="2"/>
              <a:buNone/>
            </a:pPr>
            <a:r>
              <a:rPr lang="en-US" sz="2000" b="1" dirty="0" err="1">
                <a:latin typeface="Consolas" panose="020B0609020204030204" pitchFamily="49" charset="0"/>
                <a:cs typeface="Courier New" pitchFamily="49" charset="0"/>
              </a:rPr>
              <a:t>typedef</a:t>
            </a:r>
            <a:r>
              <a:rPr lang="en-US" sz="2000" dirty="0">
                <a:latin typeface="Consolas" panose="020B0609020204030204" pitchFamily="49" charset="0"/>
                <a:cs typeface="Courier New" pitchFamily="49" charset="0"/>
              </a:rPr>
              <a:t> </a:t>
            </a:r>
            <a:r>
              <a:rPr lang="en-US" sz="2000" b="1" dirty="0" err="1">
                <a:latin typeface="Consolas" panose="020B0609020204030204" pitchFamily="49" charset="0"/>
                <a:cs typeface="Courier New" pitchFamily="49" charset="0"/>
              </a:rPr>
              <a:t>enum</a:t>
            </a:r>
            <a:r>
              <a:rPr lang="en-US" sz="2000" dirty="0">
                <a:latin typeface="Consolas" panose="020B0609020204030204" pitchFamily="49" charset="0"/>
                <a:cs typeface="Courier New" pitchFamily="49" charset="0"/>
              </a:rPr>
              <a:t> {</a:t>
            </a:r>
            <a:r>
              <a:rPr lang="en-US" sz="2000" dirty="0" err="1">
                <a:latin typeface="Consolas" panose="020B0609020204030204" pitchFamily="49" charset="0"/>
                <a:cs typeface="Courier New" pitchFamily="49" charset="0"/>
              </a:rPr>
              <a:t>Ld</a:t>
            </a:r>
            <a:r>
              <a:rPr lang="en-US" sz="2000" dirty="0">
                <a:latin typeface="Consolas" panose="020B0609020204030204" pitchFamily="49" charset="0"/>
                <a:cs typeface="Courier New" pitchFamily="49" charset="0"/>
              </a:rPr>
              <a:t>, St} </a:t>
            </a:r>
            <a:r>
              <a:rPr lang="en-US" sz="2000" dirty="0" err="1">
                <a:latin typeface="Consolas" panose="020B0609020204030204" pitchFamily="49" charset="0"/>
                <a:cs typeface="Courier New" pitchFamily="49" charset="0"/>
              </a:rPr>
              <a:t>MemOp</a:t>
            </a:r>
            <a:r>
              <a:rPr lang="en-US" sz="2000" dirty="0">
                <a:latin typeface="Consolas" panose="020B0609020204030204" pitchFamily="49" charset="0"/>
                <a:cs typeface="Courier New" pitchFamily="49" charset="0"/>
              </a:rPr>
              <a:t> </a:t>
            </a:r>
            <a:r>
              <a:rPr lang="en-US" sz="2000" b="1" dirty="0">
                <a:latin typeface="Consolas" panose="020B0609020204030204" pitchFamily="49" charset="0"/>
                <a:cs typeface="Courier New" pitchFamily="49" charset="0"/>
              </a:rPr>
              <a:t>deriving</a:t>
            </a:r>
            <a:r>
              <a:rPr lang="en-US" sz="2000" dirty="0">
                <a:latin typeface="Consolas" panose="020B0609020204030204" pitchFamily="49" charset="0"/>
                <a:cs typeface="Courier New" pitchFamily="49" charset="0"/>
              </a:rPr>
              <a:t>(Bits, </a:t>
            </a:r>
            <a:r>
              <a:rPr lang="en-US" sz="2000" dirty="0" err="1">
                <a:latin typeface="Consolas" panose="020B0609020204030204" pitchFamily="49" charset="0"/>
                <a:cs typeface="Courier New" pitchFamily="49" charset="0"/>
              </a:rPr>
              <a:t>Eq</a:t>
            </a:r>
            <a:r>
              <a:rPr lang="en-US" sz="2000" dirty="0">
                <a:latin typeface="Consolas" panose="020B0609020204030204" pitchFamily="49" charset="0"/>
                <a:cs typeface="Courier New" pitchFamily="49" charset="0"/>
              </a:rPr>
              <a:t>);</a:t>
            </a:r>
          </a:p>
        </p:txBody>
      </p:sp>
      <p:sp>
        <p:nvSpPr>
          <p:cNvPr id="3" name="TextBox 2"/>
          <p:cNvSpPr txBox="1"/>
          <p:nvPr/>
        </p:nvSpPr>
        <p:spPr>
          <a:xfrm>
            <a:off x="5462983" y="1295400"/>
            <a:ext cx="2728517" cy="1631216"/>
          </a:xfrm>
          <a:prstGeom prst="rect">
            <a:avLst/>
          </a:prstGeom>
          <a:noFill/>
        </p:spPr>
        <p:txBody>
          <a:bodyPr wrap="square" rtlCol="0">
            <a:spAutoFit/>
          </a:bodyPr>
          <a:lstStyle/>
          <a:p>
            <a:r>
              <a:rPr lang="en-US" sz="2000" dirty="0">
                <a:latin typeface="+mj-lt"/>
              </a:rPr>
              <a:t>Magic memory can be read or written any time, so the guards are always true (not shown)</a:t>
            </a:r>
            <a:endParaRPr lang="en-US" sz="2000" i="1" dirty="0">
              <a:latin typeface="+mj-lt"/>
            </a:endParaRPr>
          </a:p>
        </p:txBody>
      </p:sp>
      <p:sp>
        <p:nvSpPr>
          <p:cNvPr id="7" name="Rectangle 8"/>
          <p:cNvSpPr>
            <a:spLocks noChangeArrowheads="1"/>
          </p:cNvSpPr>
          <p:nvPr/>
        </p:nvSpPr>
        <p:spPr bwMode="auto">
          <a:xfrm>
            <a:off x="2427910" y="1325734"/>
            <a:ext cx="1403709" cy="1570548"/>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None/>
            </a:pPr>
            <a:endParaRPr lang="en-US">
              <a:latin typeface="+mn-lt"/>
            </a:endParaRPr>
          </a:p>
        </p:txBody>
      </p:sp>
      <p:grpSp>
        <p:nvGrpSpPr>
          <p:cNvPr id="8" name="Group 7"/>
          <p:cNvGrpSpPr/>
          <p:nvPr/>
        </p:nvGrpSpPr>
        <p:grpSpPr>
          <a:xfrm>
            <a:off x="2409664" y="1442183"/>
            <a:ext cx="345773" cy="1347940"/>
            <a:chOff x="4570394" y="1604169"/>
            <a:chExt cx="345773" cy="633413"/>
          </a:xfrm>
        </p:grpSpPr>
        <p:sp>
          <p:nvSpPr>
            <p:cNvPr id="19" name="Rectangle 9"/>
            <p:cNvSpPr>
              <a:spLocks noChangeArrowheads="1"/>
            </p:cNvSpPr>
            <p:nvPr/>
          </p:nvSpPr>
          <p:spPr bwMode="auto">
            <a:xfrm>
              <a:off x="4584642" y="1604169"/>
              <a:ext cx="331525" cy="633413"/>
            </a:xfrm>
            <a:prstGeom prst="rect">
              <a:avLst/>
            </a:prstGeom>
            <a:solidFill>
              <a:schemeClr val="accent5">
                <a:lumMod val="75000"/>
              </a:schemeClr>
            </a:solidFill>
            <a:ln w="9525">
              <a:solidFill>
                <a:schemeClr val="tx1"/>
              </a:solidFill>
              <a:miter lim="800000"/>
              <a:headEnd/>
              <a:tailEnd/>
            </a:ln>
            <a:effectLst/>
          </p:spPr>
          <p:txBody>
            <a:bodyPr wrap="none" anchor="ctr"/>
            <a:lstStyle/>
            <a:p>
              <a:pPr>
                <a:buNone/>
              </a:pPr>
              <a:endParaRPr lang="en-US">
                <a:latin typeface="+mn-lt"/>
              </a:endParaRPr>
            </a:p>
          </p:txBody>
        </p:sp>
        <p:sp>
          <p:nvSpPr>
            <p:cNvPr id="20" name="Text Box 29"/>
            <p:cNvSpPr txBox="1">
              <a:spLocks noChangeArrowheads="1"/>
            </p:cNvSpPr>
            <p:nvPr/>
          </p:nvSpPr>
          <p:spPr bwMode="auto">
            <a:xfrm rot="16200000">
              <a:off x="4493601" y="1755082"/>
              <a:ext cx="461363" cy="307777"/>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ClrTx/>
                <a:buSzTx/>
                <a:buNone/>
              </a:pPr>
              <a:r>
                <a:rPr lang="en-US" sz="1400" dirty="0" err="1">
                  <a:latin typeface="+mn-lt"/>
                  <a:cs typeface="Arial" charset="0"/>
                </a:rPr>
                <a:t>memReq</a:t>
              </a:r>
              <a:endParaRPr lang="en-US" sz="1400" dirty="0">
                <a:latin typeface="+mn-lt"/>
                <a:cs typeface="Arial" charset="0"/>
              </a:endParaRPr>
            </a:p>
          </p:txBody>
        </p:sp>
      </p:grpSp>
      <p:sp>
        <p:nvSpPr>
          <p:cNvPr id="9" name="Text Box 32"/>
          <p:cNvSpPr txBox="1">
            <a:spLocks noChangeArrowheads="1"/>
          </p:cNvSpPr>
          <p:nvPr/>
        </p:nvSpPr>
        <p:spPr bwMode="auto">
          <a:xfrm>
            <a:off x="2727836" y="1737400"/>
            <a:ext cx="1149592" cy="64633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00000"/>
              </a:lnSpc>
              <a:spcBef>
                <a:spcPct val="0"/>
              </a:spcBef>
              <a:buClrTx/>
              <a:buSzTx/>
              <a:buNone/>
            </a:pPr>
            <a:r>
              <a:rPr lang="en-US" sz="1800" dirty="0">
                <a:latin typeface="+mn-lt"/>
                <a:cs typeface="Arial" charset="0"/>
              </a:rPr>
              <a:t>magic memory</a:t>
            </a:r>
          </a:p>
        </p:txBody>
      </p:sp>
      <p:cxnSp>
        <p:nvCxnSpPr>
          <p:cNvPr id="21" name="Straight Arrow Connector 20"/>
          <p:cNvCxnSpPr/>
          <p:nvPr/>
        </p:nvCxnSpPr>
        <p:spPr bwMode="auto">
          <a:xfrm>
            <a:off x="1929223" y="1633321"/>
            <a:ext cx="508079" cy="1"/>
          </a:xfrm>
          <a:prstGeom prst="straightConnector1">
            <a:avLst/>
          </a:prstGeom>
          <a:noFill/>
          <a:ln w="28575" cap="flat" cmpd="sng" algn="ctr">
            <a:solidFill>
              <a:srgbClr val="002060"/>
            </a:solidFill>
            <a:prstDash val="solid"/>
            <a:round/>
            <a:headEnd type="none" w="med" len="med"/>
            <a:tailEnd type="triangle"/>
          </a:ln>
          <a:effectLst/>
        </p:spPr>
      </p:cxnSp>
      <p:sp>
        <p:nvSpPr>
          <p:cNvPr id="31" name="Text Box 5"/>
          <p:cNvSpPr txBox="1">
            <a:spLocks noChangeArrowheads="1"/>
          </p:cNvSpPr>
          <p:nvPr/>
        </p:nvSpPr>
        <p:spPr bwMode="auto">
          <a:xfrm>
            <a:off x="736945" y="2270517"/>
            <a:ext cx="1144865" cy="338554"/>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ClrTx/>
              <a:buSzTx/>
              <a:buNone/>
            </a:pPr>
            <a:r>
              <a:rPr lang="en-US" sz="1600" i="1" dirty="0">
                <a:latin typeface="+mn-lt"/>
                <a:cs typeface="Arial" charset="0"/>
              </a:rPr>
              <a:t>load data</a:t>
            </a:r>
          </a:p>
        </p:txBody>
      </p:sp>
      <p:cxnSp>
        <p:nvCxnSpPr>
          <p:cNvPr id="33" name="Straight Arrow Connector 32"/>
          <p:cNvCxnSpPr/>
          <p:nvPr/>
        </p:nvCxnSpPr>
        <p:spPr bwMode="auto">
          <a:xfrm flipH="1">
            <a:off x="1901585" y="2457977"/>
            <a:ext cx="508079" cy="1"/>
          </a:xfrm>
          <a:prstGeom prst="straightConnector1">
            <a:avLst/>
          </a:prstGeom>
          <a:noFill/>
          <a:ln w="28575" cap="flat" cmpd="sng" algn="ctr">
            <a:solidFill>
              <a:srgbClr val="002060"/>
            </a:solidFill>
            <a:prstDash val="solid"/>
            <a:round/>
            <a:headEnd type="none" w="med" len="med"/>
            <a:tailEnd type="triangle"/>
          </a:ln>
          <a:effectLst/>
        </p:spPr>
      </p:cxnSp>
      <p:sp>
        <p:nvSpPr>
          <p:cNvPr id="36" name="Text Box 5"/>
          <p:cNvSpPr txBox="1">
            <a:spLocks noChangeArrowheads="1"/>
          </p:cNvSpPr>
          <p:nvPr/>
        </p:nvSpPr>
        <p:spPr bwMode="auto">
          <a:xfrm>
            <a:off x="622703" y="1443790"/>
            <a:ext cx="1234633" cy="830997"/>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lnSpc>
                <a:spcPct val="100000"/>
              </a:lnSpc>
              <a:spcBef>
                <a:spcPct val="0"/>
              </a:spcBef>
              <a:buClrTx/>
              <a:buSzTx/>
              <a:buNone/>
            </a:pPr>
            <a:r>
              <a:rPr lang="en-US" sz="1600" i="1" dirty="0">
                <a:latin typeface="+mn-lt"/>
                <a:cs typeface="Arial" charset="0"/>
              </a:rPr>
              <a:t>op</a:t>
            </a:r>
          </a:p>
          <a:p>
            <a:pPr algn="r">
              <a:lnSpc>
                <a:spcPct val="100000"/>
              </a:lnSpc>
              <a:spcBef>
                <a:spcPct val="0"/>
              </a:spcBef>
              <a:buClrTx/>
              <a:buSzTx/>
              <a:buNone/>
            </a:pPr>
            <a:r>
              <a:rPr lang="en-US" sz="1600" i="1" dirty="0">
                <a:latin typeface="+mn-lt"/>
                <a:cs typeface="Arial" charset="0"/>
              </a:rPr>
              <a:t>address</a:t>
            </a:r>
          </a:p>
          <a:p>
            <a:pPr algn="r">
              <a:lnSpc>
                <a:spcPct val="100000"/>
              </a:lnSpc>
              <a:spcBef>
                <a:spcPct val="0"/>
              </a:spcBef>
              <a:buClrTx/>
              <a:buSzTx/>
              <a:buNone/>
            </a:pPr>
            <a:r>
              <a:rPr lang="en-US" sz="1600" i="1" dirty="0">
                <a:latin typeface="+mn-lt"/>
                <a:cs typeface="Arial" charset="0"/>
              </a:rPr>
              <a:t>store data</a:t>
            </a:r>
          </a:p>
        </p:txBody>
      </p:sp>
      <p:cxnSp>
        <p:nvCxnSpPr>
          <p:cNvPr id="29" name="Straight Arrow Connector 28"/>
          <p:cNvCxnSpPr/>
          <p:nvPr/>
        </p:nvCxnSpPr>
        <p:spPr bwMode="auto">
          <a:xfrm>
            <a:off x="1924812" y="2672258"/>
            <a:ext cx="484852" cy="3782"/>
          </a:xfrm>
          <a:prstGeom prst="straightConnector1">
            <a:avLst/>
          </a:prstGeom>
          <a:noFill/>
          <a:ln w="9525" cap="flat" cmpd="sng" algn="ctr">
            <a:solidFill>
              <a:srgbClr val="FF0000"/>
            </a:solidFill>
            <a:prstDash val="solid"/>
            <a:round/>
            <a:headEnd type="none" w="med" len="med"/>
            <a:tailEnd type="triangle"/>
          </a:ln>
          <a:effectLst/>
        </p:spPr>
      </p:cxnSp>
      <p:sp>
        <p:nvSpPr>
          <p:cNvPr id="30" name="Text Box 5"/>
          <p:cNvSpPr txBox="1">
            <a:spLocks noChangeArrowheads="1"/>
          </p:cNvSpPr>
          <p:nvPr/>
        </p:nvSpPr>
        <p:spPr bwMode="auto">
          <a:xfrm>
            <a:off x="1420998" y="2488131"/>
            <a:ext cx="436338" cy="338554"/>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ClrTx/>
              <a:buSzTx/>
              <a:buNone/>
            </a:pPr>
            <a:r>
              <a:rPr lang="en-US" sz="1600" i="1" dirty="0" err="1">
                <a:solidFill>
                  <a:srgbClr val="FF0000"/>
                </a:solidFill>
                <a:latin typeface="+mn-lt"/>
                <a:cs typeface="Arial" charset="0"/>
              </a:rPr>
              <a:t>en</a:t>
            </a:r>
            <a:endParaRPr lang="en-US" sz="1600" i="1" dirty="0">
              <a:solidFill>
                <a:srgbClr val="FF0000"/>
              </a:solidFill>
              <a:latin typeface="+mn-lt"/>
              <a:cs typeface="Arial" charset="0"/>
            </a:endParaRPr>
          </a:p>
        </p:txBody>
      </p:sp>
      <p:cxnSp>
        <p:nvCxnSpPr>
          <p:cNvPr id="37" name="Straight Arrow Connector 36"/>
          <p:cNvCxnSpPr/>
          <p:nvPr/>
        </p:nvCxnSpPr>
        <p:spPr bwMode="auto">
          <a:xfrm>
            <a:off x="1925676" y="1865246"/>
            <a:ext cx="508079" cy="1"/>
          </a:xfrm>
          <a:prstGeom prst="straightConnector1">
            <a:avLst/>
          </a:prstGeom>
          <a:noFill/>
          <a:ln w="28575" cap="flat" cmpd="sng" algn="ctr">
            <a:solidFill>
              <a:srgbClr val="002060"/>
            </a:solidFill>
            <a:prstDash val="solid"/>
            <a:round/>
            <a:headEnd type="none" w="med" len="med"/>
            <a:tailEnd type="triangle"/>
          </a:ln>
          <a:effectLst/>
        </p:spPr>
      </p:cxnSp>
      <p:cxnSp>
        <p:nvCxnSpPr>
          <p:cNvPr id="38" name="Straight Arrow Connector 37"/>
          <p:cNvCxnSpPr/>
          <p:nvPr/>
        </p:nvCxnSpPr>
        <p:spPr bwMode="auto">
          <a:xfrm>
            <a:off x="1919695" y="2087272"/>
            <a:ext cx="508079" cy="1"/>
          </a:xfrm>
          <a:prstGeom prst="straightConnector1">
            <a:avLst/>
          </a:prstGeom>
          <a:noFill/>
          <a:ln w="28575" cap="flat" cmpd="sng" algn="ctr">
            <a:solidFill>
              <a:srgbClr val="002060"/>
            </a:solidFill>
            <a:prstDash val="solid"/>
            <a:round/>
            <a:headEnd type="none" w="med" len="med"/>
            <a:tailEnd type="triangle"/>
          </a:ln>
          <a:effectLst/>
        </p:spPr>
      </p:cxnSp>
      <p:sp>
        <p:nvSpPr>
          <p:cNvPr id="6" name="Left Brace 5"/>
          <p:cNvSpPr/>
          <p:nvPr/>
        </p:nvSpPr>
        <p:spPr bwMode="auto">
          <a:xfrm>
            <a:off x="1722401" y="1525058"/>
            <a:ext cx="274752" cy="614614"/>
          </a:xfrm>
          <a:prstGeom prst="leftBrac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Verdana" pitchFamily="34" charset="0"/>
            </a:endParaRPr>
          </a:p>
        </p:txBody>
      </p:sp>
      <p:sp>
        <p:nvSpPr>
          <p:cNvPr id="10" name="TextBox 9"/>
          <p:cNvSpPr txBox="1"/>
          <p:nvPr/>
        </p:nvSpPr>
        <p:spPr>
          <a:xfrm>
            <a:off x="734854" y="5694871"/>
            <a:ext cx="7237879" cy="707886"/>
          </a:xfrm>
          <a:prstGeom prst="rect">
            <a:avLst/>
          </a:prstGeom>
          <a:noFill/>
        </p:spPr>
        <p:txBody>
          <a:bodyPr wrap="none" rtlCol="0">
            <a:spAutoFit/>
          </a:bodyPr>
          <a:lstStyle/>
          <a:p>
            <a:pPr marL="342900" indent="-342900">
              <a:buClr>
                <a:schemeClr val="hlink"/>
              </a:buClr>
              <a:buSzPct val="110000"/>
              <a:buFont typeface="Wingdings" pitchFamily="2" charset="2"/>
              <a:buNone/>
            </a:pPr>
            <a:r>
              <a:rPr lang="en-US" sz="2000" b="1" dirty="0">
                <a:latin typeface="Consolas" panose="020B0609020204030204" pitchFamily="49" charset="0"/>
                <a:cs typeface="Courier New" pitchFamily="49" charset="0"/>
              </a:rPr>
              <a:t>let</a:t>
            </a:r>
            <a:r>
              <a:rPr lang="en-US" sz="2000" dirty="0">
                <a:latin typeface="Consolas" panose="020B0609020204030204" pitchFamily="49" charset="0"/>
                <a:cs typeface="Courier New" pitchFamily="49" charset="0"/>
              </a:rPr>
              <a:t> data  &lt;- </a:t>
            </a:r>
            <a:r>
              <a:rPr lang="en-US" sz="2000" dirty="0" err="1">
                <a:latin typeface="Consolas" panose="020B0609020204030204" pitchFamily="49" charset="0"/>
                <a:cs typeface="Courier New" pitchFamily="49" charset="0"/>
              </a:rPr>
              <a:t>m.req</a:t>
            </a:r>
            <a:r>
              <a:rPr lang="en-US" sz="2000" dirty="0">
                <a:latin typeface="Consolas" panose="020B0609020204030204" pitchFamily="49" charset="0"/>
                <a:cs typeface="Courier New" pitchFamily="49" charset="0"/>
              </a:rPr>
              <a:t>(</a:t>
            </a:r>
            <a:r>
              <a:rPr lang="en-US" sz="2000" dirty="0" err="1">
                <a:latin typeface="Consolas" panose="020B0609020204030204" pitchFamily="49" charset="0"/>
                <a:cs typeface="Courier New" pitchFamily="49" charset="0"/>
              </a:rPr>
              <a:t>MemReq</a:t>
            </a:r>
            <a:r>
              <a:rPr lang="en-US" sz="2000" dirty="0">
                <a:latin typeface="Consolas" panose="020B0609020204030204" pitchFamily="49" charset="0"/>
                <a:cs typeface="Courier New" pitchFamily="49" charset="0"/>
              </a:rPr>
              <a:t>{</a:t>
            </a:r>
            <a:r>
              <a:rPr lang="en-US" sz="2000" dirty="0" err="1">
                <a:latin typeface="Consolas" panose="020B0609020204030204" pitchFamily="49" charset="0"/>
                <a:cs typeface="Courier New" pitchFamily="49" charset="0"/>
              </a:rPr>
              <a:t>op:Ld</a:t>
            </a:r>
            <a:r>
              <a:rPr lang="en-US" sz="2000" dirty="0">
                <a:latin typeface="Consolas" panose="020B0609020204030204" pitchFamily="49" charset="0"/>
                <a:cs typeface="Courier New" pitchFamily="49" charset="0"/>
              </a:rPr>
              <a:t>, </a:t>
            </a:r>
            <a:r>
              <a:rPr lang="en-US" sz="2000" dirty="0" err="1">
                <a:latin typeface="Consolas" panose="020B0609020204030204" pitchFamily="49" charset="0"/>
                <a:cs typeface="Courier New" pitchFamily="49" charset="0"/>
              </a:rPr>
              <a:t>addr:a</a:t>
            </a:r>
            <a:r>
              <a:rPr lang="en-US" sz="2000" dirty="0">
                <a:latin typeface="Consolas" panose="020B0609020204030204" pitchFamily="49" charset="0"/>
                <a:cs typeface="Courier New" pitchFamily="49" charset="0"/>
              </a:rPr>
              <a:t>, data:?});</a:t>
            </a:r>
          </a:p>
          <a:p>
            <a:pPr marL="342900" indent="-342900">
              <a:buClr>
                <a:schemeClr val="hlink"/>
              </a:buClr>
              <a:buSzPct val="110000"/>
            </a:pPr>
            <a:r>
              <a:rPr lang="en-US" sz="2000" b="1" dirty="0">
                <a:latin typeface="Consolas" panose="020B0609020204030204" pitchFamily="49" charset="0"/>
                <a:cs typeface="Courier New" pitchFamily="49" charset="0"/>
              </a:rPr>
              <a:t>let</a:t>
            </a:r>
            <a:r>
              <a:rPr lang="en-US" sz="2000" dirty="0">
                <a:latin typeface="Consolas" panose="020B0609020204030204" pitchFamily="49" charset="0"/>
                <a:cs typeface="Courier New" pitchFamily="49" charset="0"/>
              </a:rPr>
              <a:t> dummy &lt;- </a:t>
            </a:r>
            <a:r>
              <a:rPr lang="en-US" sz="2000" dirty="0" err="1">
                <a:latin typeface="Consolas" panose="020B0609020204030204" pitchFamily="49" charset="0"/>
                <a:cs typeface="Courier New" pitchFamily="49" charset="0"/>
              </a:rPr>
              <a:t>m.req</a:t>
            </a:r>
            <a:r>
              <a:rPr lang="en-US" sz="2000" dirty="0">
                <a:latin typeface="Consolas" panose="020B0609020204030204" pitchFamily="49" charset="0"/>
                <a:cs typeface="Courier New" pitchFamily="49" charset="0"/>
              </a:rPr>
              <a:t>(</a:t>
            </a:r>
            <a:r>
              <a:rPr lang="en-US" sz="2000" dirty="0" err="1">
                <a:latin typeface="Consolas" panose="020B0609020204030204" pitchFamily="49" charset="0"/>
                <a:cs typeface="Courier New" pitchFamily="49" charset="0"/>
              </a:rPr>
              <a:t>MemReq</a:t>
            </a:r>
            <a:r>
              <a:rPr lang="en-US" sz="2000" dirty="0">
                <a:latin typeface="Consolas" panose="020B0609020204030204" pitchFamily="49" charset="0"/>
                <a:cs typeface="Courier New" pitchFamily="49" charset="0"/>
              </a:rPr>
              <a:t>{</a:t>
            </a:r>
            <a:r>
              <a:rPr lang="en-US" sz="2000" dirty="0" err="1">
                <a:latin typeface="Consolas" panose="020B0609020204030204" pitchFamily="49" charset="0"/>
                <a:cs typeface="Courier New" pitchFamily="49" charset="0"/>
              </a:rPr>
              <a:t>op:St</a:t>
            </a:r>
            <a:r>
              <a:rPr lang="en-US" sz="2000" dirty="0">
                <a:latin typeface="Consolas" panose="020B0609020204030204" pitchFamily="49" charset="0"/>
                <a:cs typeface="Courier New" pitchFamily="49" charset="0"/>
              </a:rPr>
              <a:t>, </a:t>
            </a:r>
            <a:r>
              <a:rPr lang="en-US" sz="2000" dirty="0" err="1">
                <a:latin typeface="Consolas" panose="020B0609020204030204" pitchFamily="49" charset="0"/>
                <a:cs typeface="Courier New" pitchFamily="49" charset="0"/>
              </a:rPr>
              <a:t>addr:a</a:t>
            </a:r>
            <a:r>
              <a:rPr lang="en-US" sz="2000" dirty="0">
                <a:latin typeface="Consolas" panose="020B0609020204030204" pitchFamily="49" charset="0"/>
                <a:cs typeface="Courier New" pitchFamily="49" charset="0"/>
              </a:rPr>
              <a:t>, </a:t>
            </a:r>
            <a:r>
              <a:rPr lang="en-US" sz="2000" dirty="0" err="1">
                <a:latin typeface="Consolas" panose="020B0609020204030204" pitchFamily="49" charset="0"/>
                <a:cs typeface="Courier New" pitchFamily="49" charset="0"/>
              </a:rPr>
              <a:t>data:v</a:t>
            </a:r>
            <a:r>
              <a:rPr lang="en-US" sz="2000" dirty="0">
                <a:latin typeface="Consolas" panose="020B0609020204030204" pitchFamily="49" charset="0"/>
                <a:cs typeface="Courier New" pitchFamily="49" charset="0"/>
              </a:rPr>
              <a:t>});</a:t>
            </a:r>
          </a:p>
        </p:txBody>
      </p:sp>
      <p:sp>
        <p:nvSpPr>
          <p:cNvPr id="11" name="Footer Placeholder 10">
            <a:extLst>
              <a:ext uri="{FF2B5EF4-FFF2-40B4-BE49-F238E27FC236}">
                <a16:creationId xmlns:a16="http://schemas.microsoft.com/office/drawing/2014/main" id="{10926EE2-54E0-7723-C1D1-358535C24890}"/>
              </a:ext>
            </a:extLst>
          </p:cNvPr>
          <p:cNvSpPr>
            <a:spLocks noGrp="1"/>
          </p:cNvSpPr>
          <p:nvPr>
            <p:ph type="ftr" sz="quarter" idx="12"/>
          </p:nvPr>
        </p:nvSpPr>
        <p:spPr/>
        <p:txBody>
          <a:bodyPr/>
          <a:lstStyle/>
          <a:p>
            <a:pPr>
              <a:defRPr/>
            </a:pPr>
            <a:r>
              <a:rPr lang="en-US"/>
              <a:t>6.1920</a:t>
            </a:r>
            <a:endParaRPr lang="en-US" dirty="0"/>
          </a:p>
        </p:txBody>
      </p:sp>
      <p:sp>
        <p:nvSpPr>
          <p:cNvPr id="4" name="Date Placeholder 3">
            <a:extLst>
              <a:ext uri="{FF2B5EF4-FFF2-40B4-BE49-F238E27FC236}">
                <a16:creationId xmlns:a16="http://schemas.microsoft.com/office/drawing/2014/main" id="{AB7394BD-2CB6-68BF-B539-B946EE41C497}"/>
              </a:ext>
            </a:extLst>
          </p:cNvPr>
          <p:cNvSpPr>
            <a:spLocks noGrp="1"/>
          </p:cNvSpPr>
          <p:nvPr>
            <p:ph type="dt" sz="half" idx="10"/>
          </p:nvPr>
        </p:nvSpPr>
        <p:spPr/>
        <p:txBody>
          <a:bodyPr/>
          <a:lstStyle/>
          <a:p>
            <a:pPr>
              <a:defRPr/>
            </a:pPr>
            <a:r>
              <a:rPr lang="en-US"/>
              <a:t>February 13, 2024</a:t>
            </a:r>
            <a:endParaRPr lang="en-US" dirty="0"/>
          </a:p>
        </p:txBody>
      </p:sp>
      <p:sp>
        <p:nvSpPr>
          <p:cNvPr id="14" name="Slide Number Placeholder 13">
            <a:extLst>
              <a:ext uri="{FF2B5EF4-FFF2-40B4-BE49-F238E27FC236}">
                <a16:creationId xmlns:a16="http://schemas.microsoft.com/office/drawing/2014/main" id="{672F3736-31E5-2309-BBC0-04F9BDEBB6C5}"/>
              </a:ext>
            </a:extLst>
          </p:cNvPr>
          <p:cNvSpPr>
            <a:spLocks noGrp="1"/>
          </p:cNvSpPr>
          <p:nvPr>
            <p:ph type="sldNum" sz="quarter" idx="11"/>
          </p:nvPr>
        </p:nvSpPr>
        <p:spPr/>
        <p:txBody>
          <a:bodyPr/>
          <a:lstStyle/>
          <a:p>
            <a:pPr>
              <a:defRPr/>
            </a:pPr>
            <a:r>
              <a:rPr lang="en-US"/>
              <a:t>L03-</a:t>
            </a:r>
            <a:fld id="{4F9502F6-954B-46E9-AC05-33DEDF4CA0BF}" type="slidenum">
              <a:rPr lang="en-US" smtClean="0"/>
              <a:pPr>
                <a:defRPr/>
              </a:pPr>
              <a:t>7</a:t>
            </a:fld>
            <a:endParaRPr lang="en-US" dirty="0"/>
          </a:p>
        </p:txBody>
      </p:sp>
      <p:sp>
        <p:nvSpPr>
          <p:cNvPr id="12" name="TextBox 11">
            <a:extLst>
              <a:ext uri="{FF2B5EF4-FFF2-40B4-BE49-F238E27FC236}">
                <a16:creationId xmlns:a16="http://schemas.microsoft.com/office/drawing/2014/main" id="{A5BE1FAA-4851-9D71-264A-2686A981DEBA}"/>
              </a:ext>
            </a:extLst>
          </p:cNvPr>
          <p:cNvSpPr txBox="1"/>
          <p:nvPr/>
        </p:nvSpPr>
        <p:spPr>
          <a:xfrm>
            <a:off x="120721" y="5289933"/>
            <a:ext cx="2728517" cy="400110"/>
          </a:xfrm>
          <a:prstGeom prst="rect">
            <a:avLst/>
          </a:prstGeom>
          <a:noFill/>
        </p:spPr>
        <p:txBody>
          <a:bodyPr wrap="square" lIns="91440" tIns="45720" rIns="91440" bIns="45720" rtlCol="0" anchor="t">
            <a:spAutoFit/>
          </a:bodyPr>
          <a:lstStyle/>
          <a:p>
            <a:r>
              <a:rPr lang="en-US" dirty="0">
                <a:latin typeface="+mj-lt"/>
              </a:rPr>
              <a:t>Usage:</a:t>
            </a:r>
            <a:endParaRPr lang="en-US" sz="2000" dirty="0">
              <a:latin typeface="+mj-lt"/>
              <a:ea typeface="Verdana"/>
            </a:endParaRPr>
          </a:p>
        </p:txBody>
      </p:sp>
    </p:spTree>
    <p:extLst>
      <p:ext uri="{BB962C8B-B14F-4D97-AF65-F5344CB8AC3E}">
        <p14:creationId xmlns:p14="http://schemas.microsoft.com/office/powerpoint/2010/main" val="2217308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3"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1311-11E3-675A-B2F9-263B4EA78830}"/>
              </a:ext>
            </a:extLst>
          </p:cNvPr>
          <p:cNvSpPr>
            <a:spLocks noGrp="1"/>
          </p:cNvSpPr>
          <p:nvPr>
            <p:ph type="title"/>
          </p:nvPr>
        </p:nvSpPr>
        <p:spPr/>
        <p:txBody>
          <a:bodyPr/>
          <a:lstStyle/>
          <a:p>
            <a:r>
              <a:rPr lang="en-US" dirty="0"/>
              <a:t>SRAMs and BRAMs (memory on FPGAs)</a:t>
            </a:r>
          </a:p>
        </p:txBody>
      </p:sp>
      <p:sp>
        <p:nvSpPr>
          <p:cNvPr id="3" name="Content Placeholder 2">
            <a:extLst>
              <a:ext uri="{FF2B5EF4-FFF2-40B4-BE49-F238E27FC236}">
                <a16:creationId xmlns:a16="http://schemas.microsoft.com/office/drawing/2014/main" id="{24284E0C-7B2C-8D73-05C5-741D002B0863}"/>
              </a:ext>
            </a:extLst>
          </p:cNvPr>
          <p:cNvSpPr>
            <a:spLocks noGrp="1"/>
          </p:cNvSpPr>
          <p:nvPr>
            <p:ph idx="1"/>
          </p:nvPr>
        </p:nvSpPr>
        <p:spPr>
          <a:xfrm>
            <a:off x="685800" y="1571847"/>
            <a:ext cx="8032898" cy="4114800"/>
          </a:xfrm>
        </p:spPr>
        <p:txBody>
          <a:bodyPr/>
          <a:lstStyle/>
          <a:p>
            <a:r>
              <a:rPr lang="en-US" sz="2000" dirty="0"/>
              <a:t>A read takes more than one cycle – therefore, a read is performed in two phases:</a:t>
            </a:r>
          </a:p>
          <a:p>
            <a:pPr lvl="1"/>
            <a:r>
              <a:rPr lang="en-US" sz="1800" dirty="0"/>
              <a:t>A read request is sent</a:t>
            </a:r>
          </a:p>
          <a:p>
            <a:pPr lvl="1"/>
            <a:r>
              <a:rPr lang="en-US" sz="1800" dirty="0"/>
              <a:t>After one or more cycles a response comes back</a:t>
            </a:r>
          </a:p>
          <a:p>
            <a:r>
              <a:rPr lang="en-US" sz="2000" dirty="0"/>
              <a:t>A write generates a response only if the write request asks for a response</a:t>
            </a:r>
          </a:p>
          <a:p>
            <a:r>
              <a:rPr lang="en-US" sz="2000" dirty="0"/>
              <a:t>Reading a response and sending a new request can be performed in the same cycle</a:t>
            </a:r>
          </a:p>
        </p:txBody>
      </p:sp>
      <p:sp>
        <p:nvSpPr>
          <p:cNvPr id="8" name="Footer Placeholder 7">
            <a:extLst>
              <a:ext uri="{FF2B5EF4-FFF2-40B4-BE49-F238E27FC236}">
                <a16:creationId xmlns:a16="http://schemas.microsoft.com/office/drawing/2014/main" id="{274FAC0A-4AC5-8B63-044E-C778513ED10A}"/>
              </a:ext>
            </a:extLst>
          </p:cNvPr>
          <p:cNvSpPr>
            <a:spLocks noGrp="1"/>
          </p:cNvSpPr>
          <p:nvPr>
            <p:ph type="ftr" sz="quarter" idx="12"/>
          </p:nvPr>
        </p:nvSpPr>
        <p:spPr/>
        <p:txBody>
          <a:bodyPr/>
          <a:lstStyle/>
          <a:p>
            <a:pPr>
              <a:defRPr/>
            </a:pPr>
            <a:r>
              <a:rPr lang="en-US"/>
              <a:t>6.1920</a:t>
            </a:r>
            <a:endParaRPr lang="en-US" dirty="0"/>
          </a:p>
        </p:txBody>
      </p:sp>
      <p:sp>
        <p:nvSpPr>
          <p:cNvPr id="4" name="Date Placeholder 3">
            <a:extLst>
              <a:ext uri="{FF2B5EF4-FFF2-40B4-BE49-F238E27FC236}">
                <a16:creationId xmlns:a16="http://schemas.microsoft.com/office/drawing/2014/main" id="{310CB52C-A63B-7820-F0B4-EC0A204BDA6D}"/>
              </a:ext>
            </a:extLst>
          </p:cNvPr>
          <p:cNvSpPr>
            <a:spLocks noGrp="1"/>
          </p:cNvSpPr>
          <p:nvPr>
            <p:ph type="dt" sz="half" idx="10"/>
          </p:nvPr>
        </p:nvSpPr>
        <p:spPr/>
        <p:txBody>
          <a:bodyPr/>
          <a:lstStyle/>
          <a:p>
            <a:pPr>
              <a:defRPr/>
            </a:pPr>
            <a:r>
              <a:rPr lang="en-US"/>
              <a:t>February 13, 2024</a:t>
            </a:r>
            <a:endParaRPr lang="en-US" dirty="0"/>
          </a:p>
        </p:txBody>
      </p:sp>
      <p:sp>
        <p:nvSpPr>
          <p:cNvPr id="6" name="Slide Number Placeholder 5">
            <a:extLst>
              <a:ext uri="{FF2B5EF4-FFF2-40B4-BE49-F238E27FC236}">
                <a16:creationId xmlns:a16="http://schemas.microsoft.com/office/drawing/2014/main" id="{B9A77EDC-29F3-E6C2-6CDB-A3DE16374AC6}"/>
              </a:ext>
            </a:extLst>
          </p:cNvPr>
          <p:cNvSpPr>
            <a:spLocks noGrp="1"/>
          </p:cNvSpPr>
          <p:nvPr>
            <p:ph type="sldNum" sz="quarter" idx="11"/>
          </p:nvPr>
        </p:nvSpPr>
        <p:spPr/>
        <p:txBody>
          <a:bodyPr/>
          <a:lstStyle/>
          <a:p>
            <a:pPr>
              <a:defRPr/>
            </a:pPr>
            <a:r>
              <a:rPr lang="en-US"/>
              <a:t>L03-</a:t>
            </a:r>
            <a:fld id="{4F9502F6-954B-46E9-AC05-33DEDF4CA0BF}" type="slidenum">
              <a:rPr lang="en-US" smtClean="0"/>
              <a:pPr>
                <a:defRPr/>
              </a:pPr>
              <a:t>8</a:t>
            </a:fld>
            <a:endParaRPr lang="en-US" dirty="0"/>
          </a:p>
        </p:txBody>
      </p:sp>
    </p:spTree>
    <p:extLst>
      <p:ext uri="{BB962C8B-B14F-4D97-AF65-F5344CB8AC3E}">
        <p14:creationId xmlns:p14="http://schemas.microsoft.com/office/powerpoint/2010/main" val="2365706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sz="4400" dirty="0"/>
              <a:t>BRAM Interface – 1 port</a:t>
            </a:r>
          </a:p>
        </p:txBody>
      </p:sp>
      <p:sp>
        <p:nvSpPr>
          <p:cNvPr id="51" name="Text Box 3"/>
          <p:cNvSpPr txBox="1">
            <a:spLocks noChangeArrowheads="1"/>
          </p:cNvSpPr>
          <p:nvPr/>
        </p:nvSpPr>
        <p:spPr bwMode="auto">
          <a:xfrm>
            <a:off x="148785" y="3780014"/>
            <a:ext cx="4134465" cy="2246769"/>
          </a:xfrm>
          <a:prstGeom prst="rect">
            <a:avLst/>
          </a:prstGeom>
          <a:noFill/>
          <a:ln w="9525">
            <a:solidFill>
              <a:srgbClr val="FF0000"/>
            </a:solidFill>
            <a:miter lim="800000"/>
            <a:headEnd/>
            <a:tailEnd/>
          </a:ln>
        </p:spPr>
        <p:txBody>
          <a:bodyPr wrap="none">
            <a:spAutoFit/>
          </a:bodyPr>
          <a:lstStyle/>
          <a:p>
            <a:pPr>
              <a:lnSpc>
                <a:spcPct val="100000"/>
              </a:lnSpc>
              <a:spcBef>
                <a:spcPct val="0"/>
              </a:spcBef>
              <a:buClrTx/>
              <a:buSzTx/>
              <a:buFontTx/>
              <a:buNone/>
            </a:pPr>
            <a:r>
              <a:rPr lang="en-US" sz="2000" b="1" dirty="0">
                <a:latin typeface="Consolas" panose="020B0609020204030204" pitchFamily="49" charset="0"/>
                <a:cs typeface="Courier New" pitchFamily="49" charset="0"/>
              </a:rPr>
              <a:t>interface</a:t>
            </a:r>
            <a:r>
              <a:rPr lang="en-US" sz="2000" dirty="0">
                <a:latin typeface="Consolas" panose="020B0609020204030204" pitchFamily="49" charset="0"/>
                <a:cs typeface="Courier New" pitchFamily="49" charset="0"/>
              </a:rPr>
              <a:t> BRAM1Port</a:t>
            </a:r>
            <a:r>
              <a:rPr lang="en-US" sz="2000" b="0" dirty="0">
                <a:latin typeface="Consolas" panose="020B0609020204030204" pitchFamily="49" charset="0"/>
                <a:cs typeface="Courier New" pitchFamily="49" charset="0"/>
              </a:rPr>
              <a:t>;</a:t>
            </a:r>
            <a:endParaRPr lang="en-US" sz="2000" b="0" dirty="0">
              <a:latin typeface="Consolas" panose="020B0609020204030204" pitchFamily="49" charset="0"/>
              <a:cs typeface="Times New Roman" pitchFamily="-96" charset="0"/>
            </a:endParaRPr>
          </a:p>
          <a:p>
            <a:r>
              <a:rPr lang="en-US" sz="2000" b="1" dirty="0">
                <a:latin typeface="Consolas" panose="020B0609020204030204" pitchFamily="49" charset="0"/>
                <a:cs typeface="Courier New" pitchFamily="49" charset="0"/>
              </a:rPr>
              <a:t>   interface  </a:t>
            </a:r>
            <a:r>
              <a:rPr lang="en-US" sz="2000" dirty="0">
                <a:latin typeface="Consolas" panose="020B0609020204030204" pitchFamily="49" charset="0"/>
                <a:cs typeface="Courier New" pitchFamily="49" charset="0"/>
              </a:rPr>
              <a:t>PORTIFC</a:t>
            </a:r>
            <a:r>
              <a:rPr lang="en-US" sz="2000" b="1" dirty="0">
                <a:latin typeface="Consolas" panose="020B0609020204030204" pitchFamily="49" charset="0"/>
                <a:cs typeface="Courier New" pitchFamily="49" charset="0"/>
              </a:rPr>
              <a:t> </a:t>
            </a:r>
            <a:r>
              <a:rPr lang="en-US" sz="2000" dirty="0" err="1">
                <a:latin typeface="Consolas" panose="020B0609020204030204" pitchFamily="49" charset="0"/>
                <a:cs typeface="Courier New" pitchFamily="49" charset="0"/>
              </a:rPr>
              <a:t>portA</a:t>
            </a:r>
            <a:r>
              <a:rPr lang="en-US" sz="2000" dirty="0">
                <a:latin typeface="Consolas" panose="020B0609020204030204" pitchFamily="49" charset="0"/>
                <a:cs typeface="Courier New" pitchFamily="49" charset="0"/>
              </a:rPr>
              <a:t>;</a:t>
            </a:r>
          </a:p>
          <a:p>
            <a:r>
              <a:rPr lang="en-US" sz="2000" b="1" dirty="0" err="1">
                <a:latin typeface="Consolas" panose="020B0609020204030204" pitchFamily="49" charset="0"/>
                <a:cs typeface="Courier New" pitchFamily="49" charset="0"/>
              </a:rPr>
              <a:t>endinterface</a:t>
            </a:r>
            <a:endParaRPr lang="en-US" sz="2000" b="1" dirty="0">
              <a:latin typeface="Consolas" panose="020B0609020204030204" pitchFamily="49" charset="0"/>
              <a:cs typeface="Courier New" pitchFamily="49" charset="0"/>
            </a:endParaRPr>
          </a:p>
          <a:p>
            <a:r>
              <a:rPr lang="en-US" b="1" dirty="0">
                <a:latin typeface="Consolas" panose="020B0609020204030204" pitchFamily="49" charset="0"/>
                <a:cs typeface="Courier New" pitchFamily="49" charset="0"/>
              </a:rPr>
              <a:t>interface</a:t>
            </a:r>
            <a:r>
              <a:rPr lang="en-US" dirty="0">
                <a:latin typeface="Consolas" panose="020B0609020204030204" pitchFamily="49" charset="0"/>
                <a:cs typeface="Courier New" pitchFamily="49" charset="0"/>
              </a:rPr>
              <a:t> PORTIFC;</a:t>
            </a:r>
            <a:endParaRPr lang="en-US" dirty="0">
              <a:latin typeface="Consolas" panose="020B0609020204030204" pitchFamily="49" charset="0"/>
              <a:cs typeface="Times New Roman" pitchFamily="-96" charset="0"/>
            </a:endParaRPr>
          </a:p>
          <a:p>
            <a:r>
              <a:rPr lang="en-US" b="1" dirty="0">
                <a:latin typeface="Consolas" panose="020B0609020204030204" pitchFamily="49" charset="0"/>
                <a:cs typeface="Courier New" pitchFamily="49" charset="0"/>
              </a:rPr>
              <a:t>   interface  Put </a:t>
            </a:r>
            <a:r>
              <a:rPr lang="en-US" dirty="0">
                <a:latin typeface="Consolas" panose="020B0609020204030204" pitchFamily="49" charset="0"/>
                <a:cs typeface="Courier New" pitchFamily="49" charset="0"/>
              </a:rPr>
              <a:t>request;</a:t>
            </a:r>
          </a:p>
          <a:p>
            <a:r>
              <a:rPr lang="en-US" b="1" dirty="0">
                <a:latin typeface="Consolas" panose="020B0609020204030204" pitchFamily="49" charset="0"/>
                <a:cs typeface="Courier New" pitchFamily="49" charset="0"/>
              </a:rPr>
              <a:t>   interface  Get </a:t>
            </a:r>
            <a:r>
              <a:rPr lang="en-US" dirty="0">
                <a:latin typeface="Consolas" panose="020B0609020204030204" pitchFamily="49" charset="0"/>
                <a:cs typeface="Courier New" pitchFamily="49" charset="0"/>
              </a:rPr>
              <a:t>response;</a:t>
            </a:r>
          </a:p>
          <a:p>
            <a:r>
              <a:rPr lang="en-US" b="1" dirty="0" err="1">
                <a:latin typeface="Consolas" panose="020B0609020204030204" pitchFamily="49" charset="0"/>
                <a:cs typeface="Courier New" pitchFamily="49" charset="0"/>
              </a:rPr>
              <a:t>endinterface</a:t>
            </a:r>
            <a:endParaRPr lang="en-US" sz="2000" b="1" dirty="0">
              <a:latin typeface="Consolas" panose="020B0609020204030204" pitchFamily="49" charset="0"/>
              <a:cs typeface="Courier New" pitchFamily="49" charset="0"/>
            </a:endParaRPr>
          </a:p>
        </p:txBody>
      </p:sp>
      <p:sp>
        <p:nvSpPr>
          <p:cNvPr id="7" name="Rectangle 8"/>
          <p:cNvSpPr>
            <a:spLocks noChangeArrowheads="1"/>
          </p:cNvSpPr>
          <p:nvPr/>
        </p:nvSpPr>
        <p:spPr bwMode="auto">
          <a:xfrm>
            <a:off x="2427910" y="1325734"/>
            <a:ext cx="3200257" cy="2192928"/>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None/>
            </a:pPr>
            <a:endParaRPr lang="en-US">
              <a:latin typeface="+mn-lt"/>
            </a:endParaRPr>
          </a:p>
        </p:txBody>
      </p:sp>
      <p:sp>
        <p:nvSpPr>
          <p:cNvPr id="19" name="Rectangle 9"/>
          <p:cNvSpPr>
            <a:spLocks noChangeArrowheads="1"/>
          </p:cNvSpPr>
          <p:nvPr/>
        </p:nvSpPr>
        <p:spPr bwMode="auto">
          <a:xfrm rot="16200000">
            <a:off x="1657964" y="2128801"/>
            <a:ext cx="2159807" cy="619914"/>
          </a:xfrm>
          <a:prstGeom prst="rect">
            <a:avLst/>
          </a:prstGeom>
          <a:solidFill>
            <a:schemeClr val="accent5">
              <a:lumMod val="90000"/>
            </a:schemeClr>
          </a:solidFill>
          <a:ln w="9525">
            <a:solidFill>
              <a:srgbClr val="FF0000"/>
            </a:solidFill>
            <a:prstDash val="dash"/>
            <a:miter lim="800000"/>
            <a:headEnd/>
            <a:tailEnd/>
          </a:ln>
          <a:effectLst/>
        </p:spPr>
        <p:txBody>
          <a:bodyPr wrap="none" anchor="b"/>
          <a:lstStyle/>
          <a:p>
            <a:pPr>
              <a:buNone/>
            </a:pPr>
            <a:r>
              <a:rPr lang="en-US" dirty="0">
                <a:latin typeface="+mn-lt"/>
              </a:rPr>
              <a:t>        </a:t>
            </a:r>
            <a:r>
              <a:rPr lang="en-US" dirty="0" err="1">
                <a:latin typeface="+mn-lt"/>
              </a:rPr>
              <a:t>portA</a:t>
            </a:r>
            <a:endParaRPr lang="en-US" dirty="0">
              <a:latin typeface="+mn-lt"/>
            </a:endParaRPr>
          </a:p>
        </p:txBody>
      </p:sp>
      <p:sp>
        <p:nvSpPr>
          <p:cNvPr id="9" name="Text Box 32"/>
          <p:cNvSpPr txBox="1">
            <a:spLocks noChangeArrowheads="1"/>
          </p:cNvSpPr>
          <p:nvPr/>
        </p:nvSpPr>
        <p:spPr bwMode="auto">
          <a:xfrm>
            <a:off x="3546642" y="2270652"/>
            <a:ext cx="1149592" cy="36933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00000"/>
              </a:lnSpc>
              <a:spcBef>
                <a:spcPct val="0"/>
              </a:spcBef>
              <a:buClrTx/>
              <a:buSzTx/>
              <a:buNone/>
            </a:pPr>
            <a:r>
              <a:rPr lang="en-US" sz="1800" dirty="0">
                <a:latin typeface="+mn-lt"/>
                <a:cs typeface="Arial" charset="0"/>
              </a:rPr>
              <a:t>BRAM</a:t>
            </a:r>
          </a:p>
        </p:txBody>
      </p:sp>
      <p:sp>
        <p:nvSpPr>
          <p:cNvPr id="18" name="Text Box 29">
            <a:extLst>
              <a:ext uri="{FF2B5EF4-FFF2-40B4-BE49-F238E27FC236}">
                <a16:creationId xmlns:a16="http://schemas.microsoft.com/office/drawing/2014/main" id="{9C23DA16-7488-1320-7B37-685A4977E961}"/>
              </a:ext>
            </a:extLst>
          </p:cNvPr>
          <p:cNvSpPr txBox="1">
            <a:spLocks noChangeArrowheads="1"/>
          </p:cNvSpPr>
          <p:nvPr/>
        </p:nvSpPr>
        <p:spPr bwMode="auto">
          <a:xfrm rot="16200000">
            <a:off x="2059597" y="2754552"/>
            <a:ext cx="1041118" cy="307777"/>
          </a:xfrm>
          <a:prstGeom prst="rect">
            <a:avLst/>
          </a:prstGeom>
          <a:solidFill>
            <a:schemeClr val="accent5">
              <a:lumMod val="75000"/>
            </a:schemeClr>
          </a:solidFill>
          <a:ln w="9525">
            <a:solidFill>
              <a:schemeClr val="tx1"/>
            </a:solidFill>
            <a:miter lim="800000"/>
            <a:headEnd/>
            <a:tailEnd/>
          </a:ln>
          <a:effectLst/>
        </p:spPr>
        <p:txBody>
          <a:bodyPr wrap="none">
            <a:spAutoFit/>
          </a:bodyPr>
          <a:lstStyle/>
          <a:p>
            <a:pPr algn="ctr">
              <a:lnSpc>
                <a:spcPct val="100000"/>
              </a:lnSpc>
              <a:spcBef>
                <a:spcPct val="0"/>
              </a:spcBef>
              <a:buClrTx/>
              <a:buSzTx/>
              <a:buNone/>
            </a:pPr>
            <a:r>
              <a:rPr lang="en-US" sz="1400" dirty="0">
                <a:latin typeface="+mn-lt"/>
                <a:cs typeface="Arial" charset="0"/>
              </a:rPr>
              <a:t>Response</a:t>
            </a:r>
          </a:p>
        </p:txBody>
      </p:sp>
      <p:sp>
        <p:nvSpPr>
          <p:cNvPr id="22" name="Text Box 3">
            <a:extLst>
              <a:ext uri="{FF2B5EF4-FFF2-40B4-BE49-F238E27FC236}">
                <a16:creationId xmlns:a16="http://schemas.microsoft.com/office/drawing/2014/main" id="{555E352D-A9C4-75DC-1A17-F8CDE8C01C57}"/>
              </a:ext>
            </a:extLst>
          </p:cNvPr>
          <p:cNvSpPr txBox="1">
            <a:spLocks noChangeArrowheads="1"/>
          </p:cNvSpPr>
          <p:nvPr/>
        </p:nvSpPr>
        <p:spPr bwMode="auto">
          <a:xfrm>
            <a:off x="4495800" y="3783169"/>
            <a:ext cx="4429418" cy="2554545"/>
          </a:xfrm>
          <a:prstGeom prst="rect">
            <a:avLst/>
          </a:prstGeom>
          <a:noFill/>
          <a:ln w="9525">
            <a:solidFill>
              <a:srgbClr val="FF0000"/>
            </a:solidFill>
            <a:miter lim="800000"/>
            <a:headEnd/>
            <a:tailEnd/>
          </a:ln>
        </p:spPr>
        <p:txBody>
          <a:bodyPr wrap="none">
            <a:spAutoFit/>
          </a:bodyPr>
          <a:lstStyle/>
          <a:p>
            <a:pPr>
              <a:lnSpc>
                <a:spcPct val="100000"/>
              </a:lnSpc>
              <a:spcBef>
                <a:spcPct val="0"/>
              </a:spcBef>
              <a:buClrTx/>
              <a:buSzTx/>
              <a:buFontTx/>
              <a:buNone/>
            </a:pPr>
            <a:r>
              <a:rPr lang="en-US" sz="2000" b="1" dirty="0">
                <a:latin typeface="Consolas" panose="020B0609020204030204" pitchFamily="49" charset="0"/>
                <a:cs typeface="Courier New" pitchFamily="49" charset="0"/>
              </a:rPr>
              <a:t>interface</a:t>
            </a:r>
            <a:r>
              <a:rPr lang="en-US" sz="2000" dirty="0">
                <a:latin typeface="Consolas" panose="020B0609020204030204" pitchFamily="49" charset="0"/>
                <a:cs typeface="Courier New" pitchFamily="49" charset="0"/>
              </a:rPr>
              <a:t> Put</a:t>
            </a:r>
            <a:r>
              <a:rPr lang="en-US" sz="2000" b="0" dirty="0">
                <a:latin typeface="Consolas" panose="020B0609020204030204" pitchFamily="49" charset="0"/>
                <a:cs typeface="Courier New" pitchFamily="49" charset="0"/>
              </a:rPr>
              <a:t>;</a:t>
            </a:r>
            <a:endParaRPr lang="en-US" sz="2000" b="0" dirty="0">
              <a:latin typeface="Consolas" panose="020B0609020204030204" pitchFamily="49" charset="0"/>
              <a:cs typeface="Times New Roman" pitchFamily="-96" charset="0"/>
            </a:endParaRPr>
          </a:p>
          <a:p>
            <a:r>
              <a:rPr lang="en-US" sz="2000" b="1" dirty="0">
                <a:latin typeface="Consolas" panose="020B0609020204030204" pitchFamily="49" charset="0"/>
                <a:cs typeface="Courier New" pitchFamily="49" charset="0"/>
              </a:rPr>
              <a:t>   method Action </a:t>
            </a:r>
          </a:p>
          <a:p>
            <a:r>
              <a:rPr lang="en-US" b="1" dirty="0">
                <a:latin typeface="Consolas" panose="020B0609020204030204" pitchFamily="49" charset="0"/>
                <a:cs typeface="Courier New" pitchFamily="49" charset="0"/>
              </a:rPr>
              <a:t>		</a:t>
            </a:r>
            <a:r>
              <a:rPr lang="en-US" sz="2000" dirty="0">
                <a:latin typeface="Consolas" panose="020B0609020204030204" pitchFamily="49" charset="0"/>
                <a:cs typeface="Courier New" pitchFamily="49" charset="0"/>
              </a:rPr>
              <a:t>put(</a:t>
            </a:r>
            <a:r>
              <a:rPr lang="en-US" sz="2000" dirty="0" err="1">
                <a:latin typeface="Consolas" panose="020B0609020204030204" pitchFamily="49" charset="0"/>
                <a:cs typeface="Courier New" pitchFamily="49" charset="0"/>
              </a:rPr>
              <a:t>BRAMRequest</a:t>
            </a:r>
            <a:r>
              <a:rPr lang="en-US" sz="2000" dirty="0">
                <a:latin typeface="Consolas" panose="020B0609020204030204" pitchFamily="49" charset="0"/>
                <a:cs typeface="Courier New" pitchFamily="49" charset="0"/>
              </a:rPr>
              <a:t>);</a:t>
            </a:r>
          </a:p>
          <a:p>
            <a:r>
              <a:rPr lang="en-US" sz="2000" b="1" dirty="0" err="1">
                <a:latin typeface="Consolas" panose="020B0609020204030204" pitchFamily="49" charset="0"/>
                <a:cs typeface="Courier New" pitchFamily="49" charset="0"/>
              </a:rPr>
              <a:t>endinterface</a:t>
            </a:r>
            <a:endParaRPr lang="en-US" sz="2000" b="1" dirty="0">
              <a:latin typeface="Consolas" panose="020B0609020204030204" pitchFamily="49" charset="0"/>
              <a:cs typeface="Courier New" pitchFamily="49" charset="0"/>
            </a:endParaRPr>
          </a:p>
          <a:p>
            <a:r>
              <a:rPr lang="en-US" b="1" dirty="0">
                <a:latin typeface="Consolas" panose="020B0609020204030204" pitchFamily="49" charset="0"/>
                <a:cs typeface="Courier New" pitchFamily="49" charset="0"/>
              </a:rPr>
              <a:t>interface</a:t>
            </a:r>
            <a:r>
              <a:rPr lang="en-US" dirty="0">
                <a:latin typeface="Consolas" panose="020B0609020204030204" pitchFamily="49" charset="0"/>
                <a:cs typeface="Courier New" pitchFamily="49" charset="0"/>
              </a:rPr>
              <a:t> Get;</a:t>
            </a:r>
            <a:endParaRPr lang="en-US" dirty="0">
              <a:latin typeface="Consolas" panose="020B0609020204030204" pitchFamily="49" charset="0"/>
              <a:cs typeface="Times New Roman" pitchFamily="-96" charset="0"/>
            </a:endParaRPr>
          </a:p>
          <a:p>
            <a:r>
              <a:rPr lang="en-US" b="1" dirty="0">
                <a:latin typeface="Consolas" panose="020B0609020204030204" pitchFamily="49" charset="0"/>
                <a:cs typeface="Courier New" pitchFamily="49" charset="0"/>
              </a:rPr>
              <a:t>   method </a:t>
            </a:r>
            <a:r>
              <a:rPr lang="en-US" b="1" dirty="0" err="1">
                <a:latin typeface="Consolas" panose="020B0609020204030204" pitchFamily="49" charset="0"/>
                <a:cs typeface="Courier New" pitchFamily="49" charset="0"/>
              </a:rPr>
              <a:t>ActionValue</a:t>
            </a:r>
            <a:r>
              <a:rPr lang="en-US" b="1" dirty="0">
                <a:latin typeface="Consolas" panose="020B0609020204030204" pitchFamily="49" charset="0"/>
                <a:cs typeface="Courier New" pitchFamily="49" charset="0"/>
              </a:rPr>
              <a:t>#</a:t>
            </a:r>
            <a:r>
              <a:rPr lang="en-US" dirty="0">
                <a:latin typeface="Consolas" panose="020B0609020204030204" pitchFamily="49" charset="0"/>
                <a:cs typeface="Courier New" pitchFamily="49" charset="0"/>
              </a:rPr>
              <a:t>(DATA) </a:t>
            </a:r>
          </a:p>
          <a:p>
            <a:r>
              <a:rPr lang="en-US" dirty="0">
                <a:latin typeface="Consolas" panose="020B0609020204030204" pitchFamily="49" charset="0"/>
                <a:cs typeface="Courier New" pitchFamily="49" charset="0"/>
              </a:rPr>
              <a:t>		get();</a:t>
            </a:r>
          </a:p>
          <a:p>
            <a:r>
              <a:rPr lang="en-US" b="1" dirty="0" err="1">
                <a:latin typeface="Consolas" panose="020B0609020204030204" pitchFamily="49" charset="0"/>
                <a:cs typeface="Courier New" pitchFamily="49" charset="0"/>
              </a:rPr>
              <a:t>endinterface</a:t>
            </a:r>
            <a:endParaRPr lang="en-US" sz="2000" b="1" dirty="0">
              <a:latin typeface="Consolas" panose="020B0609020204030204" pitchFamily="49" charset="0"/>
              <a:cs typeface="Courier New" pitchFamily="49" charset="0"/>
            </a:endParaRPr>
          </a:p>
        </p:txBody>
      </p:sp>
      <p:sp>
        <p:nvSpPr>
          <p:cNvPr id="3" name="Text Box 29">
            <a:extLst>
              <a:ext uri="{FF2B5EF4-FFF2-40B4-BE49-F238E27FC236}">
                <a16:creationId xmlns:a16="http://schemas.microsoft.com/office/drawing/2014/main" id="{DB9C5482-E050-2739-2712-4896AA8F2D59}"/>
              </a:ext>
            </a:extLst>
          </p:cNvPr>
          <p:cNvSpPr txBox="1">
            <a:spLocks noChangeArrowheads="1"/>
          </p:cNvSpPr>
          <p:nvPr/>
        </p:nvSpPr>
        <p:spPr bwMode="auto">
          <a:xfrm rot="16200000">
            <a:off x="2119958" y="1709505"/>
            <a:ext cx="909673" cy="307777"/>
          </a:xfrm>
          <a:prstGeom prst="rect">
            <a:avLst/>
          </a:prstGeom>
          <a:solidFill>
            <a:schemeClr val="accent5">
              <a:lumMod val="75000"/>
            </a:schemeClr>
          </a:solidFill>
          <a:ln w="9525">
            <a:solidFill>
              <a:schemeClr val="tx1"/>
            </a:solidFill>
            <a:miter lim="800000"/>
            <a:headEnd/>
            <a:tailEnd/>
          </a:ln>
          <a:effectLst/>
        </p:spPr>
        <p:txBody>
          <a:bodyPr wrap="none">
            <a:spAutoFit/>
          </a:bodyPr>
          <a:lstStyle/>
          <a:p>
            <a:pPr algn="ctr">
              <a:lnSpc>
                <a:spcPct val="100000"/>
              </a:lnSpc>
              <a:spcBef>
                <a:spcPct val="0"/>
              </a:spcBef>
              <a:buClrTx/>
              <a:buSzTx/>
              <a:buNone/>
            </a:pPr>
            <a:r>
              <a:rPr lang="en-US" sz="1400" dirty="0">
                <a:latin typeface="+mn-lt"/>
                <a:cs typeface="Arial" charset="0"/>
              </a:rPr>
              <a:t>Request</a:t>
            </a:r>
          </a:p>
        </p:txBody>
      </p:sp>
      <p:sp>
        <p:nvSpPr>
          <p:cNvPr id="10" name="Footer Placeholder 9">
            <a:extLst>
              <a:ext uri="{FF2B5EF4-FFF2-40B4-BE49-F238E27FC236}">
                <a16:creationId xmlns:a16="http://schemas.microsoft.com/office/drawing/2014/main" id="{A3CAD84A-5FA2-C559-F2C2-ABF4118998DF}"/>
              </a:ext>
            </a:extLst>
          </p:cNvPr>
          <p:cNvSpPr>
            <a:spLocks noGrp="1"/>
          </p:cNvSpPr>
          <p:nvPr>
            <p:ph type="ftr" sz="quarter" idx="12"/>
          </p:nvPr>
        </p:nvSpPr>
        <p:spPr/>
        <p:txBody>
          <a:bodyPr/>
          <a:lstStyle/>
          <a:p>
            <a:pPr>
              <a:defRPr/>
            </a:pPr>
            <a:r>
              <a:rPr lang="en-US"/>
              <a:t>6.1920</a:t>
            </a:r>
            <a:endParaRPr lang="en-US" dirty="0"/>
          </a:p>
        </p:txBody>
      </p:sp>
      <p:sp>
        <p:nvSpPr>
          <p:cNvPr id="4" name="TextBox 3">
            <a:extLst>
              <a:ext uri="{FF2B5EF4-FFF2-40B4-BE49-F238E27FC236}">
                <a16:creationId xmlns:a16="http://schemas.microsoft.com/office/drawing/2014/main" id="{927C10D2-A910-C631-76BF-3E6DE526ABB6}"/>
              </a:ext>
            </a:extLst>
          </p:cNvPr>
          <p:cNvSpPr txBox="1"/>
          <p:nvPr/>
        </p:nvSpPr>
        <p:spPr>
          <a:xfrm>
            <a:off x="5810957" y="1886073"/>
            <a:ext cx="3114261" cy="1015663"/>
          </a:xfrm>
          <a:prstGeom prst="rect">
            <a:avLst/>
          </a:prstGeom>
          <a:noFill/>
        </p:spPr>
        <p:txBody>
          <a:bodyPr wrap="square" rtlCol="0">
            <a:spAutoFit/>
          </a:bodyPr>
          <a:lstStyle/>
          <a:p>
            <a:r>
              <a:rPr lang="en-US" b="1" dirty="0">
                <a:latin typeface="Consolas" panose="020B0609020204030204" pitchFamily="49" charset="0"/>
              </a:rPr>
              <a:t>Interface</a:t>
            </a:r>
            <a:r>
              <a:rPr lang="en-US" dirty="0">
                <a:latin typeface="Consolas" panose="020B0609020204030204" pitchFamily="49" charset="0"/>
              </a:rPr>
              <a:t> PORTIFC </a:t>
            </a:r>
            <a:r>
              <a:rPr lang="en-US" dirty="0"/>
              <a:t>consists of two sub-interfaces </a:t>
            </a:r>
            <a:r>
              <a:rPr lang="en-US" dirty="0">
                <a:latin typeface="Consolas" panose="020B0609020204030204" pitchFamily="49" charset="0"/>
              </a:rPr>
              <a:t>Put</a:t>
            </a:r>
            <a:r>
              <a:rPr lang="en-US" dirty="0"/>
              <a:t> and </a:t>
            </a:r>
            <a:r>
              <a:rPr lang="en-US" dirty="0">
                <a:latin typeface="Consolas" panose="020B0609020204030204" pitchFamily="49" charset="0"/>
              </a:rPr>
              <a:t>Get</a:t>
            </a:r>
            <a:r>
              <a:rPr lang="en-US" dirty="0"/>
              <a:t> </a:t>
            </a:r>
          </a:p>
        </p:txBody>
      </p:sp>
      <p:sp>
        <p:nvSpPr>
          <p:cNvPr id="5" name="Date Placeholder 4">
            <a:extLst>
              <a:ext uri="{FF2B5EF4-FFF2-40B4-BE49-F238E27FC236}">
                <a16:creationId xmlns:a16="http://schemas.microsoft.com/office/drawing/2014/main" id="{87D7F5FD-B401-44CE-3B74-FA9C51B1FA38}"/>
              </a:ext>
            </a:extLst>
          </p:cNvPr>
          <p:cNvSpPr>
            <a:spLocks noGrp="1"/>
          </p:cNvSpPr>
          <p:nvPr>
            <p:ph type="dt" sz="half" idx="10"/>
          </p:nvPr>
        </p:nvSpPr>
        <p:spPr/>
        <p:txBody>
          <a:bodyPr/>
          <a:lstStyle/>
          <a:p>
            <a:pPr>
              <a:defRPr/>
            </a:pPr>
            <a:r>
              <a:rPr lang="en-US"/>
              <a:t>February 13, 2024</a:t>
            </a:r>
            <a:endParaRPr lang="en-US" dirty="0"/>
          </a:p>
        </p:txBody>
      </p:sp>
      <p:sp>
        <p:nvSpPr>
          <p:cNvPr id="11" name="Slide Number Placeholder 10">
            <a:extLst>
              <a:ext uri="{FF2B5EF4-FFF2-40B4-BE49-F238E27FC236}">
                <a16:creationId xmlns:a16="http://schemas.microsoft.com/office/drawing/2014/main" id="{9FACD176-C16A-3B69-BFB1-7A33639D05DD}"/>
              </a:ext>
            </a:extLst>
          </p:cNvPr>
          <p:cNvSpPr>
            <a:spLocks noGrp="1"/>
          </p:cNvSpPr>
          <p:nvPr>
            <p:ph type="sldNum" sz="quarter" idx="11"/>
          </p:nvPr>
        </p:nvSpPr>
        <p:spPr/>
        <p:txBody>
          <a:bodyPr/>
          <a:lstStyle/>
          <a:p>
            <a:pPr>
              <a:defRPr/>
            </a:pPr>
            <a:r>
              <a:rPr lang="en-US"/>
              <a:t>L03-</a:t>
            </a:r>
            <a:fld id="{4F9502F6-954B-46E9-AC05-33DEDF4CA0BF}" type="slidenum">
              <a:rPr lang="en-US" smtClean="0"/>
              <a:pPr>
                <a:defRPr/>
              </a:pPr>
              <a:t>9</a:t>
            </a:fld>
            <a:endParaRPr lang="en-US" dirty="0"/>
          </a:p>
        </p:txBody>
      </p:sp>
    </p:spTree>
    <p:extLst>
      <p:ext uri="{BB962C8B-B14F-4D97-AF65-F5344CB8AC3E}">
        <p14:creationId xmlns:p14="http://schemas.microsoft.com/office/powerpoint/2010/main" val="4170246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22" grpId="0" animBg="1"/>
    </p:bldLst>
  </p:timing>
</p:sld>
</file>

<file path=ppt/theme/theme1.xml><?xml version="1.0" encoding="utf-8"?>
<a:theme xmlns:a="http://schemas.openxmlformats.org/drawingml/2006/main" name="Blueprint">
  <a:themeElements>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Bluepri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rgbClr val="FF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defRPr kumimoji="0" lang="en-US" sz="20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noFill/>
        <a:ln w="9525" cap="flat" cmpd="sng" algn="ctr">
          <a:solidFill>
            <a:srgbClr val="FF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defRPr kumimoji="0" lang="en-US" sz="20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Blueprin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prin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print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Blueprint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print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print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print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Designs\Blueprint.pot</Template>
  <TotalTime>72891</TotalTime>
  <Words>3564</Words>
  <Application>Microsoft Office PowerPoint</Application>
  <PresentationFormat>On-screen Show (4:3)</PresentationFormat>
  <Paragraphs>705</Paragraphs>
  <Slides>44</Slides>
  <Notes>21</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Blueprint</vt:lpstr>
      <vt:lpstr>PowerPoint Presentation</vt:lpstr>
      <vt:lpstr>Plan for the day</vt:lpstr>
      <vt:lpstr>PowerPoint Presentation</vt:lpstr>
      <vt:lpstr>Register File 2 Read ports + 1 Write port</vt:lpstr>
      <vt:lpstr>Register File - usage Reads are combinational</vt:lpstr>
      <vt:lpstr>Magic Memory </vt:lpstr>
      <vt:lpstr>Magic Memory Interface</vt:lpstr>
      <vt:lpstr>SRAMs and BRAMs (memory on FPGAs)</vt:lpstr>
      <vt:lpstr>BRAM Interface – 1 port</vt:lpstr>
      <vt:lpstr>BRAM Interface – 2 port</vt:lpstr>
      <vt:lpstr>BRAM: read/write request</vt:lpstr>
      <vt:lpstr>Summary: memory and their interfaces</vt:lpstr>
      <vt:lpstr>Systems with multiple rules</vt:lpstr>
      <vt:lpstr>A one-instruction vector machine</vt:lpstr>
      <vt:lpstr>Steps in processing</vt:lpstr>
      <vt:lpstr>Rules for the vector machine</vt:lpstr>
      <vt:lpstr>Multi-rule Systems</vt:lpstr>
      <vt:lpstr>Rules for the vector machine</vt:lpstr>
      <vt:lpstr>Homework</vt:lpstr>
      <vt:lpstr>Multi-rule systems and concurrency</vt:lpstr>
      <vt:lpstr>Elastic pipeline</vt:lpstr>
      <vt:lpstr>One-Element FIFO Implementation</vt:lpstr>
      <vt:lpstr>Concurrency when the FIFOs do not permit concurrent enq and deq</vt:lpstr>
      <vt:lpstr>Two-Element FIFO</vt:lpstr>
      <vt:lpstr>Two-Element FIFO BSV code</vt:lpstr>
      <vt:lpstr>Two-Element FIFO Sequential behavior analysis</vt:lpstr>
      <vt:lpstr>Two-Element FIFO concurrency analysis</vt:lpstr>
      <vt:lpstr>Two-Element FIFO concurrency analysis - continued</vt:lpstr>
      <vt:lpstr>Concurrent execution of rules</vt:lpstr>
      <vt:lpstr>Can these rules execute concurrently? (without violating the one-rule-at-a-time-semantics) </vt:lpstr>
      <vt:lpstr>Rule scheduling</vt:lpstr>
      <vt:lpstr>Scheduling, systematically</vt:lpstr>
      <vt:lpstr>some insight into Concurrent rule execution</vt:lpstr>
      <vt:lpstr>Parallel execution reorders reads and writes</vt:lpstr>
      <vt:lpstr>Correctness</vt:lpstr>
      <vt:lpstr>Compiler test for concurrent rule execution  James Hoe, Ph.D., 2000</vt:lpstr>
      <vt:lpstr>Compiler analysis</vt:lpstr>
      <vt:lpstr>Concurrent scheduling</vt:lpstr>
      <vt:lpstr>Scheduling and Control Logic</vt:lpstr>
      <vt:lpstr>Compiling a Rule</vt:lpstr>
      <vt:lpstr>Combining State Updates: strawman</vt:lpstr>
      <vt:lpstr>Combining State Updates</vt:lpstr>
      <vt:lpstr>Scheduling and control logic</vt:lpstr>
      <vt:lpstr>Takeaway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CACA-Lectures</dc:title>
  <dc:subject>Concurrency Analysis</dc:subject>
  <dc:creator>Arvind</dc:creator>
  <cp:lastModifiedBy>Arvind Arvind</cp:lastModifiedBy>
  <cp:revision>1700</cp:revision>
  <cp:lastPrinted>2015-09-26T22:14:30Z</cp:lastPrinted>
  <dcterms:created xsi:type="dcterms:W3CDTF">2003-01-21T19:25:41Z</dcterms:created>
  <dcterms:modified xsi:type="dcterms:W3CDTF">2024-02-13T14:23:11Z</dcterms:modified>
</cp:coreProperties>
</file>