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2" r:id="rId1"/>
  </p:sldMasterIdLst>
  <p:notesMasterIdLst>
    <p:notesMasterId r:id="rId33"/>
  </p:notesMasterIdLst>
  <p:handoutMasterIdLst>
    <p:handoutMasterId r:id="rId34"/>
  </p:handoutMasterIdLst>
  <p:sldIdLst>
    <p:sldId id="1349" r:id="rId2"/>
    <p:sldId id="1759" r:id="rId3"/>
    <p:sldId id="1741" r:id="rId4"/>
    <p:sldId id="1755" r:id="rId5"/>
    <p:sldId id="1680" r:id="rId6"/>
    <p:sldId id="1258" r:id="rId7"/>
    <p:sldId id="1259" r:id="rId8"/>
    <p:sldId id="1298" r:id="rId9"/>
    <p:sldId id="1297" r:id="rId10"/>
    <p:sldId id="1756" r:id="rId11"/>
    <p:sldId id="1305" r:id="rId12"/>
    <p:sldId id="1757" r:id="rId13"/>
    <p:sldId id="1729" r:id="rId14"/>
    <p:sldId id="1736" r:id="rId15"/>
    <p:sldId id="1739" r:id="rId16"/>
    <p:sldId id="1738" r:id="rId17"/>
    <p:sldId id="1753" r:id="rId18"/>
    <p:sldId id="1747" r:id="rId19"/>
    <p:sldId id="1712" r:id="rId20"/>
    <p:sldId id="1711" r:id="rId21"/>
    <p:sldId id="1713" r:id="rId22"/>
    <p:sldId id="1730" r:id="rId23"/>
    <p:sldId id="1748" r:id="rId24"/>
    <p:sldId id="1715" r:id="rId25"/>
    <p:sldId id="1749" r:id="rId26"/>
    <p:sldId id="1750" r:id="rId27"/>
    <p:sldId id="1717" r:id="rId28"/>
    <p:sldId id="1751" r:id="rId29"/>
    <p:sldId id="1675" r:id="rId30"/>
    <p:sldId id="1754" r:id="rId31"/>
    <p:sldId id="1758" r:id="rId32"/>
  </p:sldIdLst>
  <p:sldSz cx="9144000" cy="6858000" type="screen4x3"/>
  <p:notesSz cx="7315200" cy="9601200"/>
  <p:defaultTextStyle>
    <a:defPPr>
      <a:defRPr lang="en-US"/>
    </a:defPPr>
    <a:lvl1pPr algn="l" rtl="0" fontAlgn="base">
      <a:spcBef>
        <a:spcPct val="0"/>
      </a:spcBef>
      <a:spcAft>
        <a:spcPct val="0"/>
      </a:spcAft>
      <a:defRPr sz="2000" kern="1200">
        <a:solidFill>
          <a:schemeClr val="tx1"/>
        </a:solidFill>
        <a:latin typeface="Verdana" pitchFamily="-96" charset="0"/>
        <a:ea typeface="+mn-ea"/>
        <a:cs typeface="+mn-cs"/>
      </a:defRPr>
    </a:lvl1pPr>
    <a:lvl2pPr marL="457200" algn="l" rtl="0" fontAlgn="base">
      <a:spcBef>
        <a:spcPct val="0"/>
      </a:spcBef>
      <a:spcAft>
        <a:spcPct val="0"/>
      </a:spcAft>
      <a:defRPr sz="2000" kern="1200">
        <a:solidFill>
          <a:schemeClr val="tx1"/>
        </a:solidFill>
        <a:latin typeface="Verdana" pitchFamily="-96" charset="0"/>
        <a:ea typeface="+mn-ea"/>
        <a:cs typeface="+mn-cs"/>
      </a:defRPr>
    </a:lvl2pPr>
    <a:lvl3pPr marL="914400" algn="l" rtl="0" fontAlgn="base">
      <a:spcBef>
        <a:spcPct val="0"/>
      </a:spcBef>
      <a:spcAft>
        <a:spcPct val="0"/>
      </a:spcAft>
      <a:defRPr sz="2000" kern="1200">
        <a:solidFill>
          <a:schemeClr val="tx1"/>
        </a:solidFill>
        <a:latin typeface="Verdana" pitchFamily="-96" charset="0"/>
        <a:ea typeface="+mn-ea"/>
        <a:cs typeface="+mn-cs"/>
      </a:defRPr>
    </a:lvl3pPr>
    <a:lvl4pPr marL="1371600" algn="l" rtl="0" fontAlgn="base">
      <a:spcBef>
        <a:spcPct val="0"/>
      </a:spcBef>
      <a:spcAft>
        <a:spcPct val="0"/>
      </a:spcAft>
      <a:defRPr sz="2000" kern="1200">
        <a:solidFill>
          <a:schemeClr val="tx1"/>
        </a:solidFill>
        <a:latin typeface="Verdana" pitchFamily="-96" charset="0"/>
        <a:ea typeface="+mn-ea"/>
        <a:cs typeface="+mn-cs"/>
      </a:defRPr>
    </a:lvl4pPr>
    <a:lvl5pPr marL="1828800" algn="l" rtl="0" fontAlgn="base">
      <a:spcBef>
        <a:spcPct val="0"/>
      </a:spcBef>
      <a:spcAft>
        <a:spcPct val="0"/>
      </a:spcAft>
      <a:defRPr sz="2000" kern="1200">
        <a:solidFill>
          <a:schemeClr val="tx1"/>
        </a:solidFill>
        <a:latin typeface="Verdana" pitchFamily="-96" charset="0"/>
        <a:ea typeface="+mn-ea"/>
        <a:cs typeface="+mn-cs"/>
      </a:defRPr>
    </a:lvl5pPr>
    <a:lvl6pPr marL="2286000" algn="l" defTabSz="914400" rtl="0" eaLnBrk="1" latinLnBrk="0" hangingPunct="1">
      <a:defRPr sz="2000" kern="1200">
        <a:solidFill>
          <a:schemeClr val="tx1"/>
        </a:solidFill>
        <a:latin typeface="Verdana" pitchFamily="-96" charset="0"/>
        <a:ea typeface="+mn-ea"/>
        <a:cs typeface="+mn-cs"/>
      </a:defRPr>
    </a:lvl6pPr>
    <a:lvl7pPr marL="2743200" algn="l" defTabSz="914400" rtl="0" eaLnBrk="1" latinLnBrk="0" hangingPunct="1">
      <a:defRPr sz="2000" kern="1200">
        <a:solidFill>
          <a:schemeClr val="tx1"/>
        </a:solidFill>
        <a:latin typeface="Verdana" pitchFamily="-96" charset="0"/>
        <a:ea typeface="+mn-ea"/>
        <a:cs typeface="+mn-cs"/>
      </a:defRPr>
    </a:lvl7pPr>
    <a:lvl8pPr marL="3200400" algn="l" defTabSz="914400" rtl="0" eaLnBrk="1" latinLnBrk="0" hangingPunct="1">
      <a:defRPr sz="2000" kern="1200">
        <a:solidFill>
          <a:schemeClr val="tx1"/>
        </a:solidFill>
        <a:latin typeface="Verdana" pitchFamily="-96" charset="0"/>
        <a:ea typeface="+mn-ea"/>
        <a:cs typeface="+mn-cs"/>
      </a:defRPr>
    </a:lvl8pPr>
    <a:lvl9pPr marL="3657600" algn="l" defTabSz="914400" rtl="0" eaLnBrk="1" latinLnBrk="0" hangingPunct="1">
      <a:defRPr sz="2000" kern="1200">
        <a:solidFill>
          <a:schemeClr val="tx1"/>
        </a:solidFill>
        <a:latin typeface="Verdana" pitchFamily="-96" charset="0"/>
        <a:ea typeface="+mn-ea"/>
        <a:cs typeface="+mn-cs"/>
      </a:defRPr>
    </a:lvl9pPr>
  </p:defaultTextStyle>
  <p:extLst>
    <p:ext uri="{EFAFB233-063F-42B5-8137-9DF3F51BA10A}">
      <p15:sldGuideLst xmlns:p15="http://schemas.microsoft.com/office/powerpoint/2012/main">
        <p15:guide id="1" orient="horz" pos="2448">
          <p15:clr>
            <a:srgbClr val="A4A3A4"/>
          </p15:clr>
        </p15:guide>
        <p15:guide id="2" pos="1968">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33"/>
    <a:srgbClr val="FF0000"/>
    <a:srgbClr val="DFBD2D"/>
    <a:srgbClr val="F6FD71"/>
    <a:srgbClr val="FD7E71"/>
    <a:srgbClr val="CC3300"/>
    <a:srgbClr val="000000"/>
    <a:srgbClr val="7076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234" autoAdjust="0"/>
    <p:restoredTop sz="73819" autoAdjust="0"/>
  </p:normalViewPr>
  <p:slideViewPr>
    <p:cSldViewPr snapToGrid="0">
      <p:cViewPr varScale="1">
        <p:scale>
          <a:sx n="121" d="100"/>
          <a:sy n="121" d="100"/>
        </p:scale>
        <p:origin x="2836" y="60"/>
      </p:cViewPr>
      <p:guideLst>
        <p:guide orient="horz" pos="2448"/>
        <p:guide pos="1968"/>
      </p:guideLst>
    </p:cSldViewPr>
  </p:slideViewPr>
  <p:outlineViewPr>
    <p:cViewPr>
      <p:scale>
        <a:sx n="33" d="100"/>
        <a:sy n="33" d="100"/>
      </p:scale>
      <p:origin x="0" y="96"/>
    </p:cViewPr>
    <p:sldLst>
      <p:sld r:id="rId1" collapse="1"/>
      <p:sld r:id="rId2" collapse="1"/>
      <p:sld r:id="rId3" collapse="1"/>
    </p:sldLst>
  </p:outlineViewPr>
  <p:notesTextViewPr>
    <p:cViewPr>
      <p:scale>
        <a:sx n="100" d="100"/>
        <a:sy n="100" d="100"/>
      </p:scale>
      <p:origin x="0" y="0"/>
    </p:cViewPr>
  </p:notesTextViewPr>
  <p:sorterViewPr>
    <p:cViewPr varScale="1">
      <p:scale>
        <a:sx n="1" d="1"/>
        <a:sy n="1" d="1"/>
      </p:scale>
      <p:origin x="0" y="0"/>
    </p:cViewPr>
  </p:sorterViewPr>
  <p:notesViewPr>
    <p:cSldViewPr snapToGrid="0">
      <p:cViewPr>
        <p:scale>
          <a:sx n="75" d="100"/>
          <a:sy n="75" d="100"/>
        </p:scale>
        <p:origin x="-4038" y="-738"/>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_rels/viewProps.xml.rels><?xml version="1.0" encoding="UTF-8" standalone="yes"?>
<Relationships xmlns="http://schemas.openxmlformats.org/package/2006/relationships"><Relationship Id="rId3" Type="http://schemas.openxmlformats.org/officeDocument/2006/relationships/slide" Target="slides/slide11.xml"/><Relationship Id="rId2" Type="http://schemas.openxmlformats.org/officeDocument/2006/relationships/slide" Target="slides/slide9.xml"/><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6050" name="Rectangle 2"/>
          <p:cNvSpPr>
            <a:spLocks noGrp="1" noChangeArrowheads="1"/>
          </p:cNvSpPr>
          <p:nvPr>
            <p:ph type="hdr" sz="quarter"/>
          </p:nvPr>
        </p:nvSpPr>
        <p:spPr bwMode="auto">
          <a:xfrm>
            <a:off x="0" y="1"/>
            <a:ext cx="3170238" cy="481013"/>
          </a:xfrm>
          <a:prstGeom prst="rect">
            <a:avLst/>
          </a:prstGeom>
          <a:noFill/>
          <a:ln w="9525">
            <a:noFill/>
            <a:miter lim="800000"/>
            <a:headEnd/>
            <a:tailEnd/>
          </a:ln>
          <a:effectLst/>
        </p:spPr>
        <p:txBody>
          <a:bodyPr vert="horz" wrap="square" lIns="96617" tIns="48305" rIns="96617" bIns="48305" numCol="1" anchor="t" anchorCtr="0" compatLnSpc="1">
            <a:prstTxWarp prst="textNoShape">
              <a:avLst/>
            </a:prstTxWarp>
          </a:bodyPr>
          <a:lstStyle>
            <a:lvl1pPr defTabSz="965080">
              <a:lnSpc>
                <a:spcPct val="100000"/>
              </a:lnSpc>
              <a:spcBef>
                <a:spcPct val="20000"/>
              </a:spcBef>
              <a:buClrTx/>
              <a:buSzTx/>
              <a:buFontTx/>
              <a:buNone/>
              <a:defRPr sz="1400">
                <a:latin typeface="Tahoma" charset="0"/>
              </a:defRPr>
            </a:lvl1pPr>
          </a:lstStyle>
          <a:p>
            <a:pPr>
              <a:defRPr/>
            </a:pPr>
            <a:endParaRPr lang="en-US"/>
          </a:p>
        </p:txBody>
      </p:sp>
      <p:sp>
        <p:nvSpPr>
          <p:cNvPr id="386051" name="Rectangle 3"/>
          <p:cNvSpPr>
            <a:spLocks noGrp="1" noChangeArrowheads="1"/>
          </p:cNvSpPr>
          <p:nvPr>
            <p:ph type="dt" sz="quarter" idx="1"/>
          </p:nvPr>
        </p:nvSpPr>
        <p:spPr bwMode="auto">
          <a:xfrm>
            <a:off x="4144964" y="1"/>
            <a:ext cx="3170236" cy="481013"/>
          </a:xfrm>
          <a:prstGeom prst="rect">
            <a:avLst/>
          </a:prstGeom>
          <a:noFill/>
          <a:ln w="9525">
            <a:noFill/>
            <a:miter lim="800000"/>
            <a:headEnd/>
            <a:tailEnd/>
          </a:ln>
          <a:effectLst/>
        </p:spPr>
        <p:txBody>
          <a:bodyPr vert="horz" wrap="square" lIns="96617" tIns="48305" rIns="96617" bIns="48305" numCol="1" anchor="t" anchorCtr="0" compatLnSpc="1">
            <a:prstTxWarp prst="textNoShape">
              <a:avLst/>
            </a:prstTxWarp>
          </a:bodyPr>
          <a:lstStyle>
            <a:lvl1pPr algn="r" defTabSz="965080">
              <a:lnSpc>
                <a:spcPct val="100000"/>
              </a:lnSpc>
              <a:spcBef>
                <a:spcPct val="20000"/>
              </a:spcBef>
              <a:buClrTx/>
              <a:buSzTx/>
              <a:buFontTx/>
              <a:buNone/>
              <a:defRPr sz="1400">
                <a:latin typeface="Tahoma" charset="0"/>
              </a:defRPr>
            </a:lvl1pPr>
          </a:lstStyle>
          <a:p>
            <a:pPr>
              <a:defRPr/>
            </a:pPr>
            <a:endParaRPr lang="en-US"/>
          </a:p>
        </p:txBody>
      </p:sp>
      <p:sp>
        <p:nvSpPr>
          <p:cNvPr id="386052" name="Rectangle 4"/>
          <p:cNvSpPr>
            <a:spLocks noGrp="1" noChangeArrowheads="1"/>
          </p:cNvSpPr>
          <p:nvPr>
            <p:ph type="ftr" sz="quarter" idx="2"/>
          </p:nvPr>
        </p:nvSpPr>
        <p:spPr bwMode="auto">
          <a:xfrm>
            <a:off x="0" y="9120188"/>
            <a:ext cx="3170238" cy="481012"/>
          </a:xfrm>
          <a:prstGeom prst="rect">
            <a:avLst/>
          </a:prstGeom>
          <a:noFill/>
          <a:ln w="9525">
            <a:noFill/>
            <a:miter lim="800000"/>
            <a:headEnd/>
            <a:tailEnd/>
          </a:ln>
          <a:effectLst/>
        </p:spPr>
        <p:txBody>
          <a:bodyPr vert="horz" wrap="square" lIns="96617" tIns="48305" rIns="96617" bIns="48305" numCol="1" anchor="b" anchorCtr="0" compatLnSpc="1">
            <a:prstTxWarp prst="textNoShape">
              <a:avLst/>
            </a:prstTxWarp>
          </a:bodyPr>
          <a:lstStyle>
            <a:lvl1pPr defTabSz="965080">
              <a:lnSpc>
                <a:spcPct val="100000"/>
              </a:lnSpc>
              <a:spcBef>
                <a:spcPct val="20000"/>
              </a:spcBef>
              <a:buClrTx/>
              <a:buSzTx/>
              <a:buFontTx/>
              <a:buNone/>
              <a:defRPr sz="1400">
                <a:latin typeface="Tahoma" charset="0"/>
              </a:defRPr>
            </a:lvl1pPr>
          </a:lstStyle>
          <a:p>
            <a:pPr>
              <a:defRPr/>
            </a:pPr>
            <a:endParaRPr lang="en-US"/>
          </a:p>
        </p:txBody>
      </p:sp>
      <p:sp>
        <p:nvSpPr>
          <p:cNvPr id="386053" name="Rectangle 5"/>
          <p:cNvSpPr>
            <a:spLocks noGrp="1" noChangeArrowheads="1"/>
          </p:cNvSpPr>
          <p:nvPr>
            <p:ph type="sldNum" sz="quarter" idx="3"/>
          </p:nvPr>
        </p:nvSpPr>
        <p:spPr bwMode="auto">
          <a:xfrm>
            <a:off x="4144964" y="9120188"/>
            <a:ext cx="3170236" cy="481012"/>
          </a:xfrm>
          <a:prstGeom prst="rect">
            <a:avLst/>
          </a:prstGeom>
          <a:noFill/>
          <a:ln w="9525">
            <a:noFill/>
            <a:miter lim="800000"/>
            <a:headEnd/>
            <a:tailEnd/>
          </a:ln>
          <a:effectLst/>
        </p:spPr>
        <p:txBody>
          <a:bodyPr vert="horz" wrap="square" lIns="96617" tIns="48305" rIns="96617" bIns="48305" numCol="1" anchor="b" anchorCtr="0" compatLnSpc="1">
            <a:prstTxWarp prst="textNoShape">
              <a:avLst/>
            </a:prstTxWarp>
          </a:bodyPr>
          <a:lstStyle>
            <a:lvl1pPr algn="r" defTabSz="965080">
              <a:lnSpc>
                <a:spcPct val="100000"/>
              </a:lnSpc>
              <a:spcBef>
                <a:spcPct val="20000"/>
              </a:spcBef>
              <a:buClrTx/>
              <a:buSzTx/>
              <a:buFontTx/>
              <a:buNone/>
              <a:defRPr sz="1400">
                <a:latin typeface="Tahoma" charset="0"/>
              </a:defRPr>
            </a:lvl1pPr>
          </a:lstStyle>
          <a:p>
            <a:pPr>
              <a:defRPr/>
            </a:pPr>
            <a:fld id="{9B22CF32-A1D0-4532-A169-CD8E46122C84}" type="slidenum">
              <a:rPr lang="en-US"/>
              <a:pPr>
                <a:defRPr/>
              </a:pPr>
              <a:t>‹#›</a:t>
            </a:fld>
            <a:endParaRPr lang="en-US"/>
          </a:p>
        </p:txBody>
      </p:sp>
    </p:spTree>
    <p:extLst>
      <p:ext uri="{BB962C8B-B14F-4D97-AF65-F5344CB8AC3E}">
        <p14:creationId xmlns:p14="http://schemas.microsoft.com/office/powerpoint/2010/main" val="3377342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5582" name="Rectangle 14"/>
          <p:cNvSpPr>
            <a:spLocks noGrp="1" noChangeArrowheads="1"/>
          </p:cNvSpPr>
          <p:nvPr>
            <p:ph type="hdr" sz="quarter"/>
          </p:nvPr>
        </p:nvSpPr>
        <p:spPr bwMode="auto">
          <a:xfrm>
            <a:off x="0" y="1"/>
            <a:ext cx="3170238" cy="481013"/>
          </a:xfrm>
          <a:prstGeom prst="rect">
            <a:avLst/>
          </a:prstGeom>
          <a:noFill/>
          <a:ln w="9525">
            <a:noFill/>
            <a:miter lim="800000"/>
            <a:headEnd/>
            <a:tailEnd/>
          </a:ln>
          <a:effectLst/>
        </p:spPr>
        <p:txBody>
          <a:bodyPr vert="horz" wrap="square" lIns="96617" tIns="48305" rIns="96617" bIns="48305" numCol="1" anchor="t" anchorCtr="0" compatLnSpc="1">
            <a:prstTxWarp prst="textNoShape">
              <a:avLst/>
            </a:prstTxWarp>
          </a:bodyPr>
          <a:lstStyle>
            <a:lvl1pPr defTabSz="965080" eaLnBrk="0" hangingPunct="0">
              <a:lnSpc>
                <a:spcPct val="100000"/>
              </a:lnSpc>
              <a:spcBef>
                <a:spcPct val="20000"/>
              </a:spcBef>
              <a:buClrTx/>
              <a:buSzTx/>
              <a:buFontTx/>
              <a:buNone/>
              <a:defRPr sz="1400">
                <a:latin typeface="Tahoma" charset="0"/>
              </a:defRPr>
            </a:lvl1pPr>
          </a:lstStyle>
          <a:p>
            <a:pPr>
              <a:defRPr/>
            </a:pPr>
            <a:endParaRPr lang="en-US"/>
          </a:p>
        </p:txBody>
      </p:sp>
      <p:sp>
        <p:nvSpPr>
          <p:cNvPr id="36867" name="Rectangle 15"/>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365584" name="Rectangle 16"/>
          <p:cNvSpPr>
            <a:spLocks noGrp="1" noChangeArrowheads="1"/>
          </p:cNvSpPr>
          <p:nvPr>
            <p:ph type="body" sz="quarter" idx="3"/>
          </p:nvPr>
        </p:nvSpPr>
        <p:spPr bwMode="auto">
          <a:xfrm>
            <a:off x="974725" y="4560889"/>
            <a:ext cx="5365750" cy="4321175"/>
          </a:xfrm>
          <a:prstGeom prst="rect">
            <a:avLst/>
          </a:prstGeom>
          <a:noFill/>
          <a:ln w="9525">
            <a:noFill/>
            <a:miter lim="800000"/>
            <a:headEnd/>
            <a:tailEnd/>
          </a:ln>
          <a:effectLst/>
        </p:spPr>
        <p:txBody>
          <a:bodyPr vert="horz" wrap="square" lIns="96617" tIns="48305" rIns="96617" bIns="48305"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65585" name="Rectangle 17"/>
          <p:cNvSpPr>
            <a:spLocks noGrp="1" noChangeArrowheads="1"/>
          </p:cNvSpPr>
          <p:nvPr>
            <p:ph type="dt" idx="1"/>
          </p:nvPr>
        </p:nvSpPr>
        <p:spPr bwMode="auto">
          <a:xfrm>
            <a:off x="4144964" y="1"/>
            <a:ext cx="3170236" cy="481013"/>
          </a:xfrm>
          <a:prstGeom prst="rect">
            <a:avLst/>
          </a:prstGeom>
          <a:noFill/>
          <a:ln w="9525">
            <a:noFill/>
            <a:miter lim="800000"/>
            <a:headEnd/>
            <a:tailEnd/>
          </a:ln>
          <a:effectLst/>
        </p:spPr>
        <p:txBody>
          <a:bodyPr vert="horz" wrap="square" lIns="96617" tIns="48305" rIns="96617" bIns="48305" numCol="1" anchor="t" anchorCtr="0" compatLnSpc="1">
            <a:prstTxWarp prst="textNoShape">
              <a:avLst/>
            </a:prstTxWarp>
          </a:bodyPr>
          <a:lstStyle>
            <a:lvl1pPr algn="r" defTabSz="965080" eaLnBrk="0" hangingPunct="0">
              <a:lnSpc>
                <a:spcPct val="100000"/>
              </a:lnSpc>
              <a:spcBef>
                <a:spcPct val="20000"/>
              </a:spcBef>
              <a:buClrTx/>
              <a:buSzTx/>
              <a:buFontTx/>
              <a:buNone/>
              <a:defRPr sz="1400">
                <a:latin typeface="Tahoma" charset="0"/>
              </a:defRPr>
            </a:lvl1pPr>
          </a:lstStyle>
          <a:p>
            <a:pPr>
              <a:defRPr/>
            </a:pPr>
            <a:endParaRPr lang="en-US"/>
          </a:p>
        </p:txBody>
      </p:sp>
      <p:sp>
        <p:nvSpPr>
          <p:cNvPr id="365586" name="Rectangle 18"/>
          <p:cNvSpPr>
            <a:spLocks noGrp="1" noChangeArrowheads="1"/>
          </p:cNvSpPr>
          <p:nvPr>
            <p:ph type="ftr" sz="quarter" idx="4"/>
          </p:nvPr>
        </p:nvSpPr>
        <p:spPr bwMode="auto">
          <a:xfrm>
            <a:off x="0" y="9120188"/>
            <a:ext cx="3170238" cy="481012"/>
          </a:xfrm>
          <a:prstGeom prst="rect">
            <a:avLst/>
          </a:prstGeom>
          <a:noFill/>
          <a:ln w="9525">
            <a:noFill/>
            <a:miter lim="800000"/>
            <a:headEnd/>
            <a:tailEnd/>
          </a:ln>
          <a:effectLst/>
        </p:spPr>
        <p:txBody>
          <a:bodyPr vert="horz" wrap="square" lIns="96617" tIns="48305" rIns="96617" bIns="48305" numCol="1" anchor="b" anchorCtr="0" compatLnSpc="1">
            <a:prstTxWarp prst="textNoShape">
              <a:avLst/>
            </a:prstTxWarp>
          </a:bodyPr>
          <a:lstStyle>
            <a:lvl1pPr defTabSz="965080" eaLnBrk="0" hangingPunct="0">
              <a:lnSpc>
                <a:spcPct val="100000"/>
              </a:lnSpc>
              <a:spcBef>
                <a:spcPct val="20000"/>
              </a:spcBef>
              <a:buClrTx/>
              <a:buSzTx/>
              <a:buFontTx/>
              <a:buNone/>
              <a:defRPr sz="1400">
                <a:latin typeface="Tahoma" charset="0"/>
              </a:defRPr>
            </a:lvl1pPr>
          </a:lstStyle>
          <a:p>
            <a:pPr>
              <a:defRPr/>
            </a:pPr>
            <a:endParaRPr lang="en-US"/>
          </a:p>
        </p:txBody>
      </p:sp>
      <p:sp>
        <p:nvSpPr>
          <p:cNvPr id="365587" name="Rectangle 19"/>
          <p:cNvSpPr>
            <a:spLocks noGrp="1" noChangeArrowheads="1"/>
          </p:cNvSpPr>
          <p:nvPr>
            <p:ph type="sldNum" sz="quarter" idx="5"/>
          </p:nvPr>
        </p:nvSpPr>
        <p:spPr bwMode="auto">
          <a:xfrm>
            <a:off x="4144964" y="9120188"/>
            <a:ext cx="3170236" cy="481012"/>
          </a:xfrm>
          <a:prstGeom prst="rect">
            <a:avLst/>
          </a:prstGeom>
          <a:noFill/>
          <a:ln w="9525">
            <a:noFill/>
            <a:miter lim="800000"/>
            <a:headEnd/>
            <a:tailEnd/>
          </a:ln>
          <a:effectLst/>
        </p:spPr>
        <p:txBody>
          <a:bodyPr vert="horz" wrap="square" lIns="96617" tIns="48305" rIns="96617" bIns="48305" numCol="1" anchor="b" anchorCtr="0" compatLnSpc="1">
            <a:prstTxWarp prst="textNoShape">
              <a:avLst/>
            </a:prstTxWarp>
          </a:bodyPr>
          <a:lstStyle>
            <a:lvl1pPr algn="r" defTabSz="965080" eaLnBrk="0" hangingPunct="0">
              <a:lnSpc>
                <a:spcPct val="100000"/>
              </a:lnSpc>
              <a:spcBef>
                <a:spcPct val="20000"/>
              </a:spcBef>
              <a:buClrTx/>
              <a:buSzTx/>
              <a:buFontTx/>
              <a:buNone/>
              <a:defRPr sz="1400">
                <a:latin typeface="Tahoma" charset="0"/>
              </a:defRPr>
            </a:lvl1pPr>
          </a:lstStyle>
          <a:p>
            <a:pPr>
              <a:defRPr/>
            </a:pPr>
            <a:fld id="{399F7159-3BAA-4F4E-A7E9-6008000D4018}" type="slidenum">
              <a:rPr lang="en-US"/>
              <a:pPr>
                <a:defRPr/>
              </a:pPr>
              <a:t>‹#›</a:t>
            </a:fld>
            <a:endParaRPr lang="en-US"/>
          </a:p>
        </p:txBody>
      </p:sp>
    </p:spTree>
    <p:extLst>
      <p:ext uri="{BB962C8B-B14F-4D97-AF65-F5344CB8AC3E}">
        <p14:creationId xmlns:p14="http://schemas.microsoft.com/office/powerpoint/2010/main" val="137468332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9"/>
          <p:cNvSpPr>
            <a:spLocks noGrp="1" noChangeArrowheads="1"/>
          </p:cNvSpPr>
          <p:nvPr>
            <p:ph type="sldNum" sz="quarter" idx="5"/>
          </p:nvPr>
        </p:nvSpPr>
        <p:spPr>
          <a:noFill/>
        </p:spPr>
        <p:txBody>
          <a:bodyPr/>
          <a:lstStyle/>
          <a:p>
            <a:fld id="{40B0DD2B-47E4-4465-BCE9-3DB57373C462}" type="slidenum">
              <a:rPr lang="en-US" smtClean="0">
                <a:latin typeface="Tahoma" pitchFamily="-96" charset="0"/>
              </a:rPr>
              <a:pPr/>
              <a:t>1</a:t>
            </a:fld>
            <a:endParaRPr lang="en-US">
              <a:latin typeface="Tahoma" pitchFamily="-96" charset="0"/>
            </a:endParaRPr>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endParaRPr lang="en-US">
              <a:latin typeface="Times New Roman" pitchFamily="-96" charset="0"/>
            </a:endParaRPr>
          </a:p>
        </p:txBody>
      </p:sp>
    </p:spTree>
    <p:extLst>
      <p:ext uri="{BB962C8B-B14F-4D97-AF65-F5344CB8AC3E}">
        <p14:creationId xmlns:p14="http://schemas.microsoft.com/office/powerpoint/2010/main" val="33800283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19"/>
          <p:cNvSpPr>
            <a:spLocks noGrp="1" noChangeArrowheads="1"/>
          </p:cNvSpPr>
          <p:nvPr>
            <p:ph type="sldNum" sz="quarter" idx="5"/>
          </p:nvPr>
        </p:nvSpPr>
        <p:spPr>
          <a:noFill/>
        </p:spPr>
        <p:txBody>
          <a:bodyPr/>
          <a:lstStyle/>
          <a:p>
            <a:fld id="{7835AA62-5089-49C9-AE50-0213387652CA}" type="slidenum">
              <a:rPr lang="en-US" smtClean="0">
                <a:latin typeface="Tahoma" pitchFamily="-96" charset="0"/>
              </a:rPr>
              <a:pPr/>
              <a:t>17</a:t>
            </a:fld>
            <a:endParaRPr lang="en-US">
              <a:latin typeface="Tahoma" pitchFamily="-96" charset="0"/>
            </a:endParaRP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r>
              <a:rPr lang="en-US" dirty="0">
                <a:latin typeface="Times New Roman" pitchFamily="-96" charset="0"/>
              </a:rPr>
              <a:t>You’ve seen this before:</a:t>
            </a:r>
          </a:p>
          <a:p>
            <a:r>
              <a:rPr lang="en-US" dirty="0">
                <a:latin typeface="Times New Roman" pitchFamily="-96" charset="0"/>
              </a:rPr>
              <a:t>- </a:t>
            </a:r>
            <a:r>
              <a:rPr lang="en-US" dirty="0" err="1">
                <a:latin typeface="Times New Roman" pitchFamily="-96" charset="0"/>
              </a:rPr>
              <a:t>enq</a:t>
            </a:r>
            <a:r>
              <a:rPr lang="en-US" dirty="0">
                <a:latin typeface="Times New Roman" pitchFamily="-96" charset="0"/>
              </a:rPr>
              <a:t> is saying, if there’s a value at the head (in a), then we tell the new value, get in line, go to b.</a:t>
            </a:r>
          </a:p>
          <a:p>
            <a:pPr marL="0" indent="0">
              <a:buFontTx/>
              <a:buNone/>
            </a:pPr>
            <a:r>
              <a:rPr lang="en-US" dirty="0">
                <a:latin typeface="Times New Roman" pitchFamily="-96" charset="0"/>
              </a:rPr>
              <a:t>- </a:t>
            </a:r>
            <a:r>
              <a:rPr lang="en-US" dirty="0" err="1">
                <a:latin typeface="Times New Roman" pitchFamily="-96" charset="0"/>
              </a:rPr>
              <a:t>deq</a:t>
            </a:r>
            <a:r>
              <a:rPr lang="en-US" dirty="0">
                <a:latin typeface="Times New Roman" pitchFamily="-96" charset="0"/>
              </a:rPr>
              <a:t> is saying if there’s a value at the later slot, then we move it up from b to a, overwriting the old value at the head. Q: Is it clear why we don’t mess with </a:t>
            </a:r>
            <a:r>
              <a:rPr lang="en-US" dirty="0" err="1">
                <a:latin typeface="Times New Roman" pitchFamily="-96" charset="0"/>
              </a:rPr>
              <a:t>va</a:t>
            </a:r>
            <a:r>
              <a:rPr lang="en-US" dirty="0">
                <a:latin typeface="Times New Roman" pitchFamily="-96" charset="0"/>
              </a:rPr>
              <a:t>?</a:t>
            </a:r>
          </a:p>
          <a:p>
            <a:pPr marL="0" indent="0">
              <a:buFontTx/>
              <a:buNone/>
            </a:pPr>
            <a:r>
              <a:rPr lang="en-US" dirty="0">
                <a:latin typeface="Times New Roman" pitchFamily="-96" charset="0"/>
              </a:rPr>
              <a:t>- Not pictured is a first method, which lets you get the value that comes out of </a:t>
            </a:r>
            <a:r>
              <a:rPr lang="en-US" dirty="0" err="1">
                <a:latin typeface="Times New Roman" pitchFamily="-96" charset="0"/>
              </a:rPr>
              <a:t>deq</a:t>
            </a:r>
            <a:r>
              <a:rPr lang="en-US" dirty="0">
                <a:latin typeface="Times New Roman" pitchFamily="-96" charset="0"/>
              </a:rPr>
              <a:t>.</a:t>
            </a:r>
          </a:p>
        </p:txBody>
      </p:sp>
    </p:spTree>
    <p:extLst>
      <p:ext uri="{BB962C8B-B14F-4D97-AF65-F5344CB8AC3E}">
        <p14:creationId xmlns:p14="http://schemas.microsoft.com/office/powerpoint/2010/main" val="8178692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19"/>
          <p:cNvSpPr>
            <a:spLocks noGrp="1" noChangeArrowheads="1"/>
          </p:cNvSpPr>
          <p:nvPr>
            <p:ph type="sldNum" sz="quarter" idx="5"/>
          </p:nvPr>
        </p:nvSpPr>
        <p:spPr>
          <a:noFill/>
        </p:spPr>
        <p:txBody>
          <a:bodyPr/>
          <a:lstStyle/>
          <a:p>
            <a:fld id="{7835AA62-5089-49C9-AE50-0213387652CA}" type="slidenum">
              <a:rPr lang="en-US" smtClean="0">
                <a:latin typeface="Tahoma" pitchFamily="-96" charset="0"/>
              </a:rPr>
              <a:pPr/>
              <a:t>18</a:t>
            </a:fld>
            <a:endParaRPr lang="en-US">
              <a:latin typeface="Tahoma" pitchFamily="-96" charset="0"/>
            </a:endParaRP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r>
              <a:rPr lang="en-US" dirty="0">
                <a:latin typeface="Times New Roman" pitchFamily="-96" charset="0"/>
              </a:rPr>
              <a:t>-</a:t>
            </a:r>
            <a:r>
              <a:rPr lang="en-US" dirty="0" err="1">
                <a:latin typeface="Times New Roman" pitchFamily="-96" charset="0"/>
              </a:rPr>
              <a:t>enq</a:t>
            </a:r>
            <a:r>
              <a:rPr lang="en-US" dirty="0">
                <a:latin typeface="Times New Roman" pitchFamily="-96" charset="0"/>
              </a:rPr>
              <a:t>, </a:t>
            </a:r>
            <a:r>
              <a:rPr lang="en-US" dirty="0" err="1">
                <a:latin typeface="Times New Roman" pitchFamily="-96" charset="0"/>
              </a:rPr>
              <a:t>deq</a:t>
            </a:r>
            <a:r>
              <a:rPr lang="en-US" dirty="0">
                <a:latin typeface="Times New Roman" pitchFamily="-96" charset="0"/>
              </a:rPr>
              <a:t>:</a:t>
            </a:r>
          </a:p>
          <a:p>
            <a:r>
              <a:rPr lang="en-US" dirty="0">
                <a:latin typeface="Times New Roman" pitchFamily="-96" charset="0"/>
              </a:rPr>
              <a:t>Q1: Can the explicit guards be true simultaneously?</a:t>
            </a:r>
          </a:p>
          <a:p>
            <a:r>
              <a:rPr lang="en-US" dirty="0">
                <a:latin typeface="Times New Roman" pitchFamily="-96" charset="0"/>
              </a:rPr>
              <a:t>Q2: Can the implicit guards be true simultaneously?</a:t>
            </a:r>
          </a:p>
          <a:p>
            <a:r>
              <a:rPr lang="en-US" dirty="0">
                <a:latin typeface="Times New Roman" pitchFamily="-96" charset="0"/>
              </a:rPr>
              <a:t>Q3: So we can call both </a:t>
            </a:r>
            <a:r>
              <a:rPr lang="en-US" dirty="0" err="1">
                <a:latin typeface="Times New Roman" pitchFamily="-96" charset="0"/>
              </a:rPr>
              <a:t>enq</a:t>
            </a:r>
            <a:r>
              <a:rPr lang="en-US" dirty="0">
                <a:latin typeface="Times New Roman" pitchFamily="-96" charset="0"/>
              </a:rPr>
              <a:t> and </a:t>
            </a:r>
            <a:r>
              <a:rPr lang="en-US" dirty="0" err="1">
                <a:latin typeface="Times New Roman" pitchFamily="-96" charset="0"/>
              </a:rPr>
              <a:t>deq</a:t>
            </a:r>
            <a:r>
              <a:rPr lang="en-US" dirty="0">
                <a:latin typeface="Times New Roman" pitchFamily="-96" charset="0"/>
              </a:rPr>
              <a:t>, and we have our first, so what’s the problem?</a:t>
            </a:r>
          </a:p>
          <a:p>
            <a:r>
              <a:rPr lang="en-US" dirty="0">
                <a:latin typeface="Times New Roman" pitchFamily="-96" charset="0"/>
              </a:rPr>
              <a:t>A3: Notice to get here, we had to break the invariant that the next value that’s ready to go is in da, and the more recent value is in db. If we fire both, we end up in a state where </a:t>
            </a:r>
            <a:r>
              <a:rPr lang="en-US" dirty="0" err="1">
                <a:latin typeface="Times New Roman" pitchFamily="-96" charset="0"/>
              </a:rPr>
              <a:t>vb</a:t>
            </a:r>
            <a:r>
              <a:rPr lang="en-US" dirty="0">
                <a:latin typeface="Times New Roman" pitchFamily="-96" charset="0"/>
              </a:rPr>
              <a:t> is True and </a:t>
            </a:r>
            <a:r>
              <a:rPr lang="en-US" dirty="0" err="1">
                <a:latin typeface="Times New Roman" pitchFamily="-96" charset="0"/>
              </a:rPr>
              <a:t>va</a:t>
            </a:r>
            <a:r>
              <a:rPr lang="en-US" dirty="0">
                <a:latin typeface="Times New Roman" pitchFamily="-96" charset="0"/>
              </a:rPr>
              <a:t> is False. So if these are our methods and there are no other rules or methods, then this FIFO can never do anything again.</a:t>
            </a:r>
          </a:p>
          <a:p>
            <a:r>
              <a:rPr lang="en-US" dirty="0">
                <a:latin typeface="Times New Roman" pitchFamily="-96" charset="0"/>
              </a:rPr>
              <a:t>A3b: We add a rule to bring our invariant back. One name for it is canonicalize.</a:t>
            </a:r>
          </a:p>
          <a:p>
            <a:r>
              <a:rPr lang="en-US" dirty="0">
                <a:latin typeface="Times New Roman" pitchFamily="-96" charset="0"/>
              </a:rPr>
              <a:t>Q: Did we accomplish our mission to make a CF FIFO? What’s the problem?</a:t>
            </a:r>
          </a:p>
          <a:p>
            <a:r>
              <a:rPr lang="en-US" dirty="0">
                <a:latin typeface="Times New Roman" pitchFamily="-96" charset="0"/>
              </a:rPr>
              <a:t>Q: Ok it’s a bit like the monkey’s paw. We got what we wanted, but we can only do it every other cycle. Can we do it with CF and no dead cycles?</a:t>
            </a:r>
          </a:p>
        </p:txBody>
      </p:sp>
    </p:spTree>
    <p:extLst>
      <p:ext uri="{BB962C8B-B14F-4D97-AF65-F5344CB8AC3E}">
        <p14:creationId xmlns:p14="http://schemas.microsoft.com/office/powerpoint/2010/main" val="37797165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What’s the catch? It’s a bypass, which should tell you something.</a:t>
            </a:r>
          </a:p>
          <a:p>
            <a:pPr marL="171450" indent="-171450">
              <a:buFontTx/>
              <a:buChar char="-"/>
            </a:pPr>
            <a:r>
              <a:rPr lang="en-US" dirty="0"/>
              <a:t>There is a price. How you use the EHR will determine how high that price is. (go to chalkboard)</a:t>
            </a:r>
          </a:p>
          <a:p>
            <a:pPr marL="171450" indent="-171450">
              <a:buFontTx/>
              <a:buChar char="-"/>
            </a:pPr>
            <a:r>
              <a:rPr lang="en-US" dirty="0"/>
              <a:t>What aren’t we paying for? Memory, or flipflops. We still only have one value that is stored across cycles.</a:t>
            </a:r>
          </a:p>
        </p:txBody>
      </p:sp>
      <p:sp>
        <p:nvSpPr>
          <p:cNvPr id="4" name="Slide Number Placeholder 3"/>
          <p:cNvSpPr>
            <a:spLocks noGrp="1"/>
          </p:cNvSpPr>
          <p:nvPr>
            <p:ph type="sldNum" sz="quarter" idx="5"/>
          </p:nvPr>
        </p:nvSpPr>
        <p:spPr/>
        <p:txBody>
          <a:bodyPr/>
          <a:lstStyle/>
          <a:p>
            <a:pPr>
              <a:defRPr/>
            </a:pPr>
            <a:fld id="{399F7159-3BAA-4F4E-A7E9-6008000D4018}" type="slidenum">
              <a:rPr lang="en-US" smtClean="0"/>
              <a:pPr>
                <a:defRPr/>
              </a:pPr>
              <a:t>21</a:t>
            </a:fld>
            <a:endParaRPr lang="en-US"/>
          </a:p>
        </p:txBody>
      </p:sp>
    </p:spTree>
    <p:extLst>
      <p:ext uri="{BB962C8B-B14F-4D97-AF65-F5344CB8AC3E}">
        <p14:creationId xmlns:p14="http://schemas.microsoft.com/office/powerpoint/2010/main" val="18889949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19"/>
          <p:cNvSpPr>
            <a:spLocks noGrp="1" noChangeArrowheads="1"/>
          </p:cNvSpPr>
          <p:nvPr>
            <p:ph type="sldNum" sz="quarter" idx="5"/>
          </p:nvPr>
        </p:nvSpPr>
        <p:spPr>
          <a:noFill/>
        </p:spPr>
        <p:txBody>
          <a:bodyPr/>
          <a:lstStyle/>
          <a:p>
            <a:fld id="{28FE04D0-1B1E-45D8-AF31-0CD2AA87561F}" type="slidenum">
              <a:rPr lang="en-US" smtClean="0">
                <a:latin typeface="Tahoma" pitchFamily="-96" charset="0"/>
              </a:rPr>
              <a:pPr/>
              <a:t>23</a:t>
            </a:fld>
            <a:endParaRPr lang="en-US">
              <a:latin typeface="Tahoma" pitchFamily="-96" charset="0"/>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p:spPr>
        <p:txBody>
          <a:bodyPr/>
          <a:lstStyle/>
          <a:p>
            <a:endParaRPr lang="en-US" dirty="0">
              <a:latin typeface="Times New Roman" pitchFamily="-96" charset="0"/>
            </a:endParaRPr>
          </a:p>
        </p:txBody>
      </p:sp>
    </p:spTree>
    <p:extLst>
      <p:ext uri="{BB962C8B-B14F-4D97-AF65-F5344CB8AC3E}">
        <p14:creationId xmlns:p14="http://schemas.microsoft.com/office/powerpoint/2010/main" val="42305206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399F7159-3BAA-4F4E-A7E9-6008000D4018}" type="slidenum">
              <a:rPr lang="en-US" smtClean="0"/>
              <a:pPr>
                <a:defRPr/>
              </a:pPr>
              <a:t>24</a:t>
            </a:fld>
            <a:endParaRPr lang="en-US"/>
          </a:p>
        </p:txBody>
      </p:sp>
    </p:spTree>
    <p:extLst>
      <p:ext uri="{BB962C8B-B14F-4D97-AF65-F5344CB8AC3E}">
        <p14:creationId xmlns:p14="http://schemas.microsoft.com/office/powerpoint/2010/main" val="35126078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19"/>
          <p:cNvSpPr>
            <a:spLocks noGrp="1" noChangeArrowheads="1"/>
          </p:cNvSpPr>
          <p:nvPr>
            <p:ph type="sldNum" sz="quarter" idx="5"/>
          </p:nvPr>
        </p:nvSpPr>
        <p:spPr>
          <a:noFill/>
        </p:spPr>
        <p:txBody>
          <a:bodyPr/>
          <a:lstStyle/>
          <a:p>
            <a:fld id="{28FE04D0-1B1E-45D8-AF31-0CD2AA87561F}" type="slidenum">
              <a:rPr lang="en-US" smtClean="0">
                <a:latin typeface="Tahoma" pitchFamily="-96" charset="0"/>
              </a:rPr>
              <a:pPr/>
              <a:t>25</a:t>
            </a:fld>
            <a:endParaRPr lang="en-US">
              <a:latin typeface="Tahoma" pitchFamily="-96" charset="0"/>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p:spPr>
        <p:txBody>
          <a:bodyPr/>
          <a:lstStyle/>
          <a:p>
            <a:pPr algn="l"/>
            <a:r>
              <a:rPr lang="en-US" b="0" i="0" dirty="0">
                <a:solidFill>
                  <a:srgbClr val="D0D0D0"/>
                </a:solidFill>
                <a:effectLst/>
                <a:latin typeface="Open Sans" panose="020B0606030504020204" pitchFamily="34" charset="0"/>
              </a:rPr>
              <a:t>Can someone tell me why we need two EHR ports on the data, looking at these methods, even if we only use one write and one read? (look at previous example; we make full use)</a:t>
            </a:r>
          </a:p>
          <a:p>
            <a:pPr algn="l">
              <a:buFont typeface="Arial" panose="020B0604020202020204" pitchFamily="34" charset="0"/>
              <a:buChar char="•"/>
            </a:pPr>
            <a:r>
              <a:rPr lang="en-US" b="0" i="0">
                <a:solidFill>
                  <a:srgbClr val="D0D0D0"/>
                </a:solidFill>
                <a:effectLst/>
                <a:latin typeface="Open Sans" panose="020B0606030504020204" pitchFamily="34" charset="0"/>
              </a:rPr>
              <a:t>If </a:t>
            </a:r>
            <a:r>
              <a:rPr lang="en-US" b="0" i="0" dirty="0">
                <a:solidFill>
                  <a:srgbClr val="D0D0D0"/>
                </a:solidFill>
                <a:effectLst/>
                <a:latin typeface="Open Sans" panose="020B0606030504020204" pitchFamily="34" charset="0"/>
              </a:rPr>
              <a:t>we synthesize hardware using this model, since we're only using two methods: the earlier write port and later read port (so we are ignoring the early read port and later write port), it would be a waste. We would save wires and </a:t>
            </a:r>
            <a:r>
              <a:rPr lang="en-US" b="0" i="0" dirty="0" err="1">
                <a:solidFill>
                  <a:srgbClr val="D0D0D0"/>
                </a:solidFill>
                <a:effectLst/>
                <a:latin typeface="Open Sans" panose="020B0606030504020204" pitchFamily="34" charset="0"/>
              </a:rPr>
              <a:t>muxes</a:t>
            </a:r>
            <a:r>
              <a:rPr lang="en-US" b="0" i="0" dirty="0">
                <a:solidFill>
                  <a:srgbClr val="D0D0D0"/>
                </a:solidFill>
                <a:effectLst/>
                <a:latin typeface="Open Sans" panose="020B0606030504020204" pitchFamily="34" charset="0"/>
              </a:rPr>
              <a:t> if we could just have a register-like object with write before read. And indeed we have a primitive that does that in Bluespec, called a Wire. In practice, your synthesis tool turning your downstream Verilog into gate-level representation will optimize out the unused ports.</a:t>
            </a:r>
          </a:p>
          <a:p>
            <a:endParaRPr lang="en-US" dirty="0"/>
          </a:p>
          <a:p>
            <a:endParaRPr lang="en-US" dirty="0">
              <a:latin typeface="Times New Roman" pitchFamily="-96" charset="0"/>
            </a:endParaRPr>
          </a:p>
        </p:txBody>
      </p:sp>
    </p:spTree>
    <p:extLst>
      <p:ext uri="{BB962C8B-B14F-4D97-AF65-F5344CB8AC3E}">
        <p14:creationId xmlns:p14="http://schemas.microsoft.com/office/powerpoint/2010/main" val="23382513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19"/>
          <p:cNvSpPr>
            <a:spLocks noGrp="1" noChangeArrowheads="1"/>
          </p:cNvSpPr>
          <p:nvPr>
            <p:ph type="sldNum" sz="quarter" idx="5"/>
          </p:nvPr>
        </p:nvSpPr>
        <p:spPr>
          <a:noFill/>
        </p:spPr>
        <p:txBody>
          <a:bodyPr/>
          <a:lstStyle/>
          <a:p>
            <a:fld id="{7835AA62-5089-49C9-AE50-0213387652CA}" type="slidenum">
              <a:rPr lang="en-US" smtClean="0">
                <a:latin typeface="Tahoma" pitchFamily="-96" charset="0"/>
              </a:rPr>
              <a:pPr/>
              <a:t>26</a:t>
            </a:fld>
            <a:endParaRPr lang="en-US">
              <a:latin typeface="Tahoma" pitchFamily="-96" charset="0"/>
            </a:endParaRP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endParaRPr lang="en-US" dirty="0">
              <a:latin typeface="Times New Roman" pitchFamily="-96" charset="0"/>
            </a:endParaRPr>
          </a:p>
        </p:txBody>
      </p:sp>
    </p:spTree>
    <p:extLst>
      <p:ext uri="{BB962C8B-B14F-4D97-AF65-F5344CB8AC3E}">
        <p14:creationId xmlns:p14="http://schemas.microsoft.com/office/powerpoint/2010/main" val="38804223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19"/>
          <p:cNvSpPr>
            <a:spLocks noGrp="1" noChangeArrowheads="1"/>
          </p:cNvSpPr>
          <p:nvPr>
            <p:ph type="sldNum" sz="quarter" idx="5"/>
          </p:nvPr>
        </p:nvSpPr>
        <p:spPr>
          <a:noFill/>
        </p:spPr>
        <p:txBody>
          <a:bodyPr/>
          <a:lstStyle/>
          <a:p>
            <a:fld id="{7835AA62-5089-49C9-AE50-0213387652CA}" type="slidenum">
              <a:rPr lang="en-US" smtClean="0">
                <a:latin typeface="Tahoma" pitchFamily="-96" charset="0"/>
              </a:rPr>
              <a:pPr/>
              <a:t>27</a:t>
            </a:fld>
            <a:endParaRPr lang="en-US">
              <a:latin typeface="Tahoma" pitchFamily="-96" charset="0"/>
            </a:endParaRP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endParaRPr lang="en-US">
              <a:latin typeface="Times New Roman" pitchFamily="-96" charset="0"/>
            </a:endParaRPr>
          </a:p>
        </p:txBody>
      </p:sp>
    </p:spTree>
    <p:extLst>
      <p:ext uri="{BB962C8B-B14F-4D97-AF65-F5344CB8AC3E}">
        <p14:creationId xmlns:p14="http://schemas.microsoft.com/office/powerpoint/2010/main" val="37714708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Helpful to list out the method calls in a rule or method when you’re trying to debug scheduling issues</a:t>
            </a:r>
          </a:p>
        </p:txBody>
      </p:sp>
      <p:sp>
        <p:nvSpPr>
          <p:cNvPr id="4" name="Slide Number Placeholder 3"/>
          <p:cNvSpPr>
            <a:spLocks noGrp="1"/>
          </p:cNvSpPr>
          <p:nvPr>
            <p:ph type="sldNum" sz="quarter" idx="5"/>
          </p:nvPr>
        </p:nvSpPr>
        <p:spPr/>
        <p:txBody>
          <a:bodyPr/>
          <a:lstStyle/>
          <a:p>
            <a:pPr>
              <a:defRPr/>
            </a:pPr>
            <a:fld id="{399F7159-3BAA-4F4E-A7E9-6008000D4018}" type="slidenum">
              <a:rPr lang="en-US" smtClean="0"/>
              <a:pPr>
                <a:defRPr/>
              </a:pPr>
              <a:t>28</a:t>
            </a:fld>
            <a:endParaRPr lang="en-US"/>
          </a:p>
        </p:txBody>
      </p:sp>
    </p:spTree>
    <p:extLst>
      <p:ext uri="{BB962C8B-B14F-4D97-AF65-F5344CB8AC3E}">
        <p14:creationId xmlns:p14="http://schemas.microsoft.com/office/powerpoint/2010/main" val="16063203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19"/>
          <p:cNvSpPr>
            <a:spLocks noGrp="1" noChangeArrowheads="1"/>
          </p:cNvSpPr>
          <p:nvPr>
            <p:ph type="sldNum" sz="quarter" idx="5"/>
          </p:nvPr>
        </p:nvSpPr>
        <p:spPr>
          <a:noFill/>
        </p:spPr>
        <p:txBody>
          <a:bodyPr/>
          <a:lstStyle/>
          <a:p>
            <a:fld id="{7835AA62-5089-49C9-AE50-0213387652CA}" type="slidenum">
              <a:rPr lang="en-US" smtClean="0">
                <a:latin typeface="Tahoma" pitchFamily="-96" charset="0"/>
              </a:rPr>
              <a:pPr/>
              <a:t>29</a:t>
            </a:fld>
            <a:endParaRPr lang="en-US">
              <a:latin typeface="Tahoma" pitchFamily="-96" charset="0"/>
            </a:endParaRP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pPr defTabSz="981151">
              <a:defRPr/>
            </a:pPr>
            <a:endParaRPr lang="en-US" dirty="0">
              <a:latin typeface="Times New Roman" pitchFamily="-96" charset="0"/>
            </a:endParaRPr>
          </a:p>
        </p:txBody>
      </p:sp>
    </p:spTree>
    <p:extLst>
      <p:ext uri="{BB962C8B-B14F-4D97-AF65-F5344CB8AC3E}">
        <p14:creationId xmlns:p14="http://schemas.microsoft.com/office/powerpoint/2010/main" val="6165095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19"/>
          <p:cNvSpPr>
            <a:spLocks noGrp="1" noChangeArrowheads="1"/>
          </p:cNvSpPr>
          <p:nvPr>
            <p:ph type="sldNum" sz="quarter" idx="5"/>
          </p:nvPr>
        </p:nvSpPr>
        <p:spPr>
          <a:noFill/>
        </p:spPr>
        <p:txBody>
          <a:bodyPr/>
          <a:lstStyle/>
          <a:p>
            <a:fld id="{CA395899-8D70-43ED-88A2-AB54020808EE}" type="slidenum">
              <a:rPr lang="en-US" smtClean="0">
                <a:latin typeface="Tahoma" pitchFamily="-96" charset="0"/>
              </a:rPr>
              <a:pPr/>
              <a:t>3</a:t>
            </a:fld>
            <a:endParaRPr lang="en-US">
              <a:latin typeface="Tahoma" pitchFamily="-96" charset="0"/>
            </a:endParaRPr>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p:spPr>
        <p:txBody>
          <a:bodyPr/>
          <a:lstStyle/>
          <a:p>
            <a:r>
              <a:rPr lang="en-US" dirty="0">
                <a:latin typeface="Times New Roman" pitchFamily="-96" charset="0"/>
              </a:rPr>
              <a:t>F1, f2, f3 are rules</a:t>
            </a:r>
          </a:p>
        </p:txBody>
      </p:sp>
    </p:spTree>
    <p:extLst>
      <p:ext uri="{BB962C8B-B14F-4D97-AF65-F5344CB8AC3E}">
        <p14:creationId xmlns:p14="http://schemas.microsoft.com/office/powerpoint/2010/main" val="2327570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Further note on how this happens in the compiler</a:t>
            </a:r>
          </a:p>
        </p:txBody>
      </p:sp>
      <p:sp>
        <p:nvSpPr>
          <p:cNvPr id="4" name="Slide Number Placeholder 3"/>
          <p:cNvSpPr>
            <a:spLocks noGrp="1"/>
          </p:cNvSpPr>
          <p:nvPr>
            <p:ph type="sldNum" sz="quarter" idx="5"/>
          </p:nvPr>
        </p:nvSpPr>
        <p:spPr/>
        <p:txBody>
          <a:bodyPr/>
          <a:lstStyle/>
          <a:p>
            <a:pPr>
              <a:defRPr/>
            </a:pPr>
            <a:fld id="{399F7159-3BAA-4F4E-A7E9-6008000D4018}" type="slidenum">
              <a:rPr lang="en-US" smtClean="0"/>
              <a:pPr>
                <a:defRPr/>
              </a:pPr>
              <a:t>30</a:t>
            </a:fld>
            <a:endParaRPr lang="en-US"/>
          </a:p>
        </p:txBody>
      </p:sp>
    </p:spTree>
    <p:extLst>
      <p:ext uri="{BB962C8B-B14F-4D97-AF65-F5344CB8AC3E}">
        <p14:creationId xmlns:p14="http://schemas.microsoft.com/office/powerpoint/2010/main" val="24383546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19"/>
          <p:cNvSpPr>
            <a:spLocks noGrp="1" noChangeArrowheads="1"/>
          </p:cNvSpPr>
          <p:nvPr>
            <p:ph type="sldNum" sz="quarter" idx="5"/>
          </p:nvPr>
        </p:nvSpPr>
        <p:spPr>
          <a:noFill/>
        </p:spPr>
        <p:txBody>
          <a:bodyPr/>
          <a:lstStyle/>
          <a:p>
            <a:fld id="{CA395899-8D70-43ED-88A2-AB54020808EE}" type="slidenum">
              <a:rPr lang="en-US" smtClean="0">
                <a:latin typeface="Tahoma" pitchFamily="-96" charset="0"/>
              </a:rPr>
              <a:pPr/>
              <a:t>5</a:t>
            </a:fld>
            <a:endParaRPr lang="en-US">
              <a:latin typeface="Tahoma" pitchFamily="-96" charset="0"/>
            </a:endParaRPr>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p:spPr>
        <p:txBody>
          <a:bodyPr/>
          <a:lstStyle/>
          <a:p>
            <a:endParaRPr lang="en-US">
              <a:latin typeface="Times New Roman" pitchFamily="-96" charset="0"/>
            </a:endParaRPr>
          </a:p>
        </p:txBody>
      </p:sp>
    </p:spTree>
    <p:extLst>
      <p:ext uri="{BB962C8B-B14F-4D97-AF65-F5344CB8AC3E}">
        <p14:creationId xmlns:p14="http://schemas.microsoft.com/office/powerpoint/2010/main" val="8721092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19"/>
          <p:cNvSpPr>
            <a:spLocks noGrp="1" noChangeArrowheads="1"/>
          </p:cNvSpPr>
          <p:nvPr>
            <p:ph type="sldNum" sz="quarter" idx="5"/>
          </p:nvPr>
        </p:nvSpPr>
        <p:spPr>
          <a:noFill/>
        </p:spPr>
        <p:txBody>
          <a:bodyPr/>
          <a:lstStyle/>
          <a:p>
            <a:fld id="{1380E6CE-A5CF-4F7D-A2BF-1DCFEE33F31D}" type="slidenum">
              <a:rPr lang="en-US" smtClean="0">
                <a:latin typeface="Tahoma" pitchFamily="-96" charset="0"/>
              </a:rPr>
              <a:pPr/>
              <a:t>6</a:t>
            </a:fld>
            <a:endParaRPr lang="en-US">
              <a:latin typeface="Tahoma" pitchFamily="-96" charset="0"/>
            </a:endParaRPr>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r>
              <a:rPr lang="en-US">
                <a:latin typeface="Times New Roman" pitchFamily="-96" charset="0"/>
              </a:rPr>
              <a:t>The design example you’ll be seeing is from an IP switch.  We’ll be looking at the IP lookup function that you typically find on the ingress port of a line card.</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19"/>
          <p:cNvSpPr>
            <a:spLocks noGrp="1" noChangeArrowheads="1"/>
          </p:cNvSpPr>
          <p:nvPr>
            <p:ph type="sldNum" sz="quarter" idx="5"/>
          </p:nvPr>
        </p:nvSpPr>
        <p:spPr>
          <a:noFill/>
        </p:spPr>
        <p:txBody>
          <a:bodyPr/>
          <a:lstStyle/>
          <a:p>
            <a:fld id="{94FAC2A0-0CD9-47F5-A87B-CC23D4AA87A6}" type="slidenum">
              <a:rPr lang="en-US" smtClean="0">
                <a:latin typeface="Tahoma" pitchFamily="-96" charset="0"/>
              </a:rPr>
              <a:pPr/>
              <a:t>7</a:t>
            </a:fld>
            <a:endParaRPr lang="en-US">
              <a:latin typeface="Tahoma" pitchFamily="-96" charset="0"/>
            </a:endParaRP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p:spPr>
        <p:txBody>
          <a:bodyPr/>
          <a:lstStyle/>
          <a:p>
            <a:endParaRPr lang="en-US">
              <a:latin typeface="Times New Roman" pitchFamily="-96"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9"/>
          <p:cNvSpPr>
            <a:spLocks noGrp="1" noChangeArrowheads="1"/>
          </p:cNvSpPr>
          <p:nvPr>
            <p:ph type="sldNum" sz="quarter" idx="5"/>
          </p:nvPr>
        </p:nvSpPr>
        <p:spPr>
          <a:noFill/>
        </p:spPr>
        <p:txBody>
          <a:bodyPr/>
          <a:lstStyle/>
          <a:p>
            <a:fld id="{4FEC9457-A8CE-4AEC-BE11-94FCC504DA55}" type="slidenum">
              <a:rPr lang="en-US" smtClean="0">
                <a:latin typeface="Tahoma" pitchFamily="-96" charset="0"/>
              </a:rPr>
              <a:pPr/>
              <a:t>8</a:t>
            </a:fld>
            <a:endParaRPr lang="en-US">
              <a:latin typeface="Tahoma" pitchFamily="-96" charset="0"/>
            </a:endParaRPr>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p:spPr>
        <p:txBody>
          <a:bodyPr/>
          <a:lstStyle/>
          <a:p>
            <a:endParaRPr lang="en-US">
              <a:latin typeface="Times New Roman" pitchFamily="-96"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9"/>
          <p:cNvSpPr>
            <a:spLocks noGrp="1" noChangeArrowheads="1"/>
          </p:cNvSpPr>
          <p:nvPr>
            <p:ph type="sldNum" sz="quarter" idx="5"/>
          </p:nvPr>
        </p:nvSpPr>
        <p:spPr>
          <a:noFill/>
        </p:spPr>
        <p:txBody>
          <a:bodyPr/>
          <a:lstStyle/>
          <a:p>
            <a:pPr defTabSz="920635"/>
            <a:fld id="{82FE0B0D-C2CD-4678-8BB6-7373864959ED}" type="slidenum">
              <a:rPr lang="en-US" smtClean="0">
                <a:latin typeface="Tahoma" pitchFamily="34" charset="0"/>
              </a:rPr>
              <a:pPr defTabSz="920635"/>
              <a:t>9</a:t>
            </a:fld>
            <a:endParaRPr lang="en-US">
              <a:latin typeface="Tahoma" pitchFamily="34" charset="0"/>
            </a:endParaRPr>
          </a:p>
        </p:txBody>
      </p:sp>
      <p:sp>
        <p:nvSpPr>
          <p:cNvPr id="11266" name="Rectangle 2"/>
          <p:cNvSpPr>
            <a:spLocks noGrp="1" noRot="1" noChangeAspect="1" noChangeArrowheads="1" noTextEdit="1"/>
          </p:cNvSpPr>
          <p:nvPr>
            <p:ph type="sldImg"/>
          </p:nvPr>
        </p:nvSpPr>
        <p:spPr>
          <a:ln/>
        </p:spPr>
      </p:sp>
      <p:sp>
        <p:nvSpPr>
          <p:cNvPr id="11267"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9"/>
          <p:cNvSpPr>
            <a:spLocks noGrp="1" noChangeArrowheads="1"/>
          </p:cNvSpPr>
          <p:nvPr>
            <p:ph type="sldNum" sz="quarter" idx="5"/>
          </p:nvPr>
        </p:nvSpPr>
        <p:spPr>
          <a:noFill/>
        </p:spPr>
        <p:txBody>
          <a:bodyPr/>
          <a:lstStyle/>
          <a:p>
            <a:pPr defTabSz="920635"/>
            <a:fld id="{82FE0B0D-C2CD-4678-8BB6-7373864959ED}" type="slidenum">
              <a:rPr lang="en-US" smtClean="0">
                <a:latin typeface="Tahoma" pitchFamily="34" charset="0"/>
              </a:rPr>
              <a:pPr defTabSz="920635"/>
              <a:t>11</a:t>
            </a:fld>
            <a:endParaRPr lang="en-US">
              <a:latin typeface="Tahoma" pitchFamily="34" charset="0"/>
            </a:endParaRPr>
          </a:p>
        </p:txBody>
      </p:sp>
      <p:sp>
        <p:nvSpPr>
          <p:cNvPr id="11266" name="Rectangle 2"/>
          <p:cNvSpPr>
            <a:spLocks noGrp="1" noRot="1" noChangeAspect="1" noChangeArrowheads="1" noTextEdit="1"/>
          </p:cNvSpPr>
          <p:nvPr>
            <p:ph type="sldImg"/>
          </p:nvPr>
        </p:nvSpPr>
        <p:spPr>
          <a:ln/>
        </p:spPr>
      </p:sp>
      <p:sp>
        <p:nvSpPr>
          <p:cNvPr id="11267"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These methods are calling other methods. Maybe we haven’t seen that explicitly yet, but when we use registers, we’re calling their read/write methods.</a:t>
            </a:r>
          </a:p>
          <a:p>
            <a:r>
              <a:rPr lang="en-US" dirty="0"/>
              <a:t>2: Methods of different modules are CF.</a:t>
            </a:r>
          </a:p>
          <a:p>
            <a:r>
              <a:rPr lang="en-US" dirty="0"/>
              <a:t>3: How many conflict matrix lookups will we need to do in the worst case? We do a cross product (if you know, or if you don’t know then it’s (explain)</a:t>
            </a:r>
          </a:p>
          <a:p>
            <a:r>
              <a:rPr lang="en-US" dirty="0"/>
              <a:t>3b: Going back to point 2, the compiler can remove terms that aren’t from the same module.</a:t>
            </a:r>
          </a:p>
        </p:txBody>
      </p:sp>
      <p:sp>
        <p:nvSpPr>
          <p:cNvPr id="4" name="Slide Number Placeholder 3"/>
          <p:cNvSpPr>
            <a:spLocks noGrp="1"/>
          </p:cNvSpPr>
          <p:nvPr>
            <p:ph type="sldNum" sz="quarter" idx="5"/>
          </p:nvPr>
        </p:nvSpPr>
        <p:spPr/>
        <p:txBody>
          <a:bodyPr/>
          <a:lstStyle/>
          <a:p>
            <a:pPr>
              <a:defRPr/>
            </a:pPr>
            <a:fld id="{399F7159-3BAA-4F4E-A7E9-6008000D4018}" type="slidenum">
              <a:rPr lang="en-US" smtClean="0"/>
              <a:pPr>
                <a:defRPr/>
              </a:pPr>
              <a:t>16</a:t>
            </a:fld>
            <a:endParaRPr lang="en-US"/>
          </a:p>
        </p:txBody>
      </p:sp>
    </p:spTree>
    <p:extLst>
      <p:ext uri="{BB962C8B-B14F-4D97-AF65-F5344CB8AC3E}">
        <p14:creationId xmlns:p14="http://schemas.microsoft.com/office/powerpoint/2010/main" val="16239478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grpSp>
          <p:nvGrpSpPr>
            <p:cNvPr id="5" name="Group 3"/>
            <p:cNvGrpSpPr>
              <a:grpSpLocks/>
            </p:cNvGrpSpPr>
            <p:nvPr/>
          </p:nvGrpSpPr>
          <p:grpSpPr bwMode="auto">
            <a:xfrm>
              <a:off x="0" y="0"/>
              <a:ext cx="5760" cy="4320"/>
              <a:chOff x="0" y="0"/>
              <a:chExt cx="5760" cy="4320"/>
            </a:xfrm>
          </p:grpSpPr>
          <p:sp>
            <p:nvSpPr>
              <p:cNvPr id="15" name="Rectangle 4"/>
              <p:cNvSpPr>
                <a:spLocks noChangeArrowheads="1"/>
              </p:cNvSpPr>
              <p:nvPr/>
            </p:nvSpPr>
            <p:spPr bwMode="ltGray">
              <a:xfrm>
                <a:off x="2112" y="0"/>
                <a:ext cx="3648" cy="96"/>
              </a:xfrm>
              <a:prstGeom prst="rect">
                <a:avLst/>
              </a:prstGeom>
              <a:solidFill>
                <a:schemeClr val="folHlink"/>
              </a:solidFill>
              <a:ln w="9525">
                <a:noFill/>
                <a:miter lim="800000"/>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grpSp>
            <p:nvGrpSpPr>
              <p:cNvPr id="16" name="Group 5"/>
              <p:cNvGrpSpPr>
                <a:grpSpLocks/>
              </p:cNvGrpSpPr>
              <p:nvPr userDrawn="1"/>
            </p:nvGrpSpPr>
            <p:grpSpPr bwMode="auto">
              <a:xfrm>
                <a:off x="0" y="0"/>
                <a:ext cx="5760" cy="4320"/>
                <a:chOff x="0" y="0"/>
                <a:chExt cx="5760" cy="4320"/>
              </a:xfrm>
            </p:grpSpPr>
            <p:sp>
              <p:nvSpPr>
                <p:cNvPr id="18" name="Line 6"/>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19" name="Line 7"/>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20" name="Line 8"/>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21" name="Line 9"/>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22" name="Line 10"/>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23" name="Line 11"/>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24" name="Line 12"/>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25" name="Line 13"/>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26" name="Line 14"/>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27" name="Line 15"/>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28" name="Line 16"/>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29" name="Line 17"/>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30" name="Line 18"/>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31" name="Line 19"/>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32" name="Line 20"/>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33" name="Line 21"/>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34" name="Line 22"/>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35" name="Line 23"/>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36" name="Line 24"/>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37" name="Line 25"/>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38" name="Line 26"/>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39" name="Line 27"/>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40" name="Line 28"/>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41" name="Line 29"/>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42" name="Line 30"/>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43" name="Line 31"/>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44" name="Line 32"/>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45" name="Line 33"/>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46" name="Line 34"/>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47" name="Line 35"/>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48" name="Line 36"/>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49" name="Line 37"/>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50" name="Line 38"/>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51" name="Line 39"/>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52" name="Line 40"/>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53" name="Line 41"/>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54" name="Line 42"/>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55" name="Line 43"/>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56" name="Line 44"/>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57" name="Line 45"/>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58" name="Line 46"/>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59" name="Line 47"/>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60" name="Line 48"/>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61" name="Line 49"/>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62" name="Line 50"/>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63" name="Line 51"/>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64" name="Line 52"/>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65" name="Line 53"/>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66" name="Line 54"/>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67" name="Line 55"/>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68" name="Line 56"/>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grpSp>
          <p:sp>
            <p:nvSpPr>
              <p:cNvPr id="17" name="Line 57"/>
              <p:cNvSpPr>
                <a:spLocks noChangeShapeType="1"/>
              </p:cNvSpPr>
              <p:nvPr/>
            </p:nvSpPr>
            <p:spPr bwMode="ltGray">
              <a:xfrm>
                <a:off x="5568" y="0"/>
                <a:ext cx="0" cy="1488"/>
              </a:xfrm>
              <a:prstGeom prst="line">
                <a:avLst/>
              </a:prstGeom>
              <a:noFill/>
              <a:ln w="9525">
                <a:solidFill>
                  <a:schemeClr val="hlink"/>
                </a:solid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grpSp>
        <p:grpSp>
          <p:nvGrpSpPr>
            <p:cNvPr id="6" name="Group 58"/>
            <p:cNvGrpSpPr>
              <a:grpSpLocks/>
            </p:cNvGrpSpPr>
            <p:nvPr userDrawn="1"/>
          </p:nvGrpSpPr>
          <p:grpSpPr bwMode="auto">
            <a:xfrm>
              <a:off x="3" y="559"/>
              <a:ext cx="4192" cy="1796"/>
              <a:chOff x="3" y="559"/>
              <a:chExt cx="4192" cy="1796"/>
            </a:xfrm>
          </p:grpSpPr>
          <p:sp>
            <p:nvSpPr>
              <p:cNvPr id="11" name="Line 59"/>
              <p:cNvSpPr>
                <a:spLocks noChangeShapeType="1"/>
              </p:cNvSpPr>
              <p:nvPr/>
            </p:nvSpPr>
            <p:spPr bwMode="ltGray">
              <a:xfrm>
                <a:off x="506" y="559"/>
                <a:ext cx="0" cy="1796"/>
              </a:xfrm>
              <a:prstGeom prst="line">
                <a:avLst/>
              </a:prstGeom>
              <a:noFill/>
              <a:ln w="9525">
                <a:solidFill>
                  <a:schemeClr val="hlink"/>
                </a:solid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12" name="Line 60"/>
              <p:cNvSpPr>
                <a:spLocks noChangeShapeType="1"/>
              </p:cNvSpPr>
              <p:nvPr/>
            </p:nvSpPr>
            <p:spPr bwMode="ltGray">
              <a:xfrm flipH="1" flipV="1">
                <a:off x="3" y="1924"/>
                <a:ext cx="3211" cy="1"/>
              </a:xfrm>
              <a:prstGeom prst="line">
                <a:avLst/>
              </a:prstGeom>
              <a:noFill/>
              <a:ln w="9525">
                <a:solidFill>
                  <a:schemeClr val="hlink"/>
                </a:solid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13" name="Line 61"/>
              <p:cNvSpPr>
                <a:spLocks noChangeShapeType="1"/>
              </p:cNvSpPr>
              <p:nvPr/>
            </p:nvSpPr>
            <p:spPr bwMode="ltGray">
              <a:xfrm flipH="1" flipV="1">
                <a:off x="384" y="938"/>
                <a:ext cx="3811" cy="1"/>
              </a:xfrm>
              <a:prstGeom prst="line">
                <a:avLst/>
              </a:prstGeom>
              <a:noFill/>
              <a:ln w="9525">
                <a:solidFill>
                  <a:schemeClr val="hlink"/>
                </a:solid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14" name="Arc 62"/>
              <p:cNvSpPr>
                <a:spLocks/>
              </p:cNvSpPr>
              <p:nvPr/>
            </p:nvSpPr>
            <p:spPr bwMode="ltGray">
              <a:xfrm rot="16200000" flipH="1">
                <a:off x="426" y="860"/>
                <a:ext cx="156" cy="157"/>
              </a:xfrm>
              <a:custGeom>
                <a:avLst/>
                <a:gdLst>
                  <a:gd name="G0" fmla="+- 21595 0 0"/>
                  <a:gd name="G1" fmla="+- 21600 0 0"/>
                  <a:gd name="G2" fmla="+- 21600 0 0"/>
                  <a:gd name="T0" fmla="*/ 21114 w 43195"/>
                  <a:gd name="T1" fmla="*/ 5 h 43200"/>
                  <a:gd name="T2" fmla="*/ 0 w 43195"/>
                  <a:gd name="T3" fmla="*/ 22056 h 43200"/>
                  <a:gd name="T4" fmla="*/ 21595 w 43195"/>
                  <a:gd name="T5" fmla="*/ 21600 h 43200"/>
                </a:gdLst>
                <a:ahLst/>
                <a:cxnLst>
                  <a:cxn ang="0">
                    <a:pos x="T0" y="T1"/>
                  </a:cxn>
                  <a:cxn ang="0">
                    <a:pos x="T2" y="T3"/>
                  </a:cxn>
                  <a:cxn ang="0">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close/>
                  </a:path>
                </a:pathLst>
              </a:custGeom>
              <a:noFill/>
              <a:ln w="9525">
                <a:solidFill>
                  <a:schemeClr val="hlink"/>
                </a:solid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grpSp>
        <p:grpSp>
          <p:nvGrpSpPr>
            <p:cNvPr id="7" name="Group 63"/>
            <p:cNvGrpSpPr>
              <a:grpSpLocks/>
            </p:cNvGrpSpPr>
            <p:nvPr userDrawn="1"/>
          </p:nvGrpSpPr>
          <p:grpSpPr bwMode="auto">
            <a:xfrm>
              <a:off x="1480" y="1952"/>
              <a:ext cx="3808" cy="1812"/>
              <a:chOff x="1480" y="1952"/>
              <a:chExt cx="3808" cy="1812"/>
            </a:xfrm>
          </p:grpSpPr>
          <p:sp>
            <p:nvSpPr>
              <p:cNvPr id="8" name="Line 64"/>
              <p:cNvSpPr>
                <a:spLocks noChangeShapeType="1"/>
              </p:cNvSpPr>
              <p:nvPr/>
            </p:nvSpPr>
            <p:spPr bwMode="ltGray">
              <a:xfrm flipV="1">
                <a:off x="1480" y="3442"/>
                <a:ext cx="3808" cy="0"/>
              </a:xfrm>
              <a:prstGeom prst="line">
                <a:avLst/>
              </a:prstGeom>
              <a:noFill/>
              <a:ln w="9525">
                <a:solidFill>
                  <a:schemeClr val="hlink"/>
                </a:solid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9" name="Line 65"/>
              <p:cNvSpPr>
                <a:spLocks noChangeShapeType="1"/>
              </p:cNvSpPr>
              <p:nvPr/>
            </p:nvSpPr>
            <p:spPr bwMode="ltGray">
              <a:xfrm flipH="1">
                <a:off x="5172" y="1952"/>
                <a:ext cx="0" cy="1812"/>
              </a:xfrm>
              <a:prstGeom prst="line">
                <a:avLst/>
              </a:prstGeom>
              <a:noFill/>
              <a:ln w="9525">
                <a:solidFill>
                  <a:schemeClr val="hlink"/>
                </a:solid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10" name="Arc 66"/>
              <p:cNvSpPr>
                <a:spLocks/>
              </p:cNvSpPr>
              <p:nvPr/>
            </p:nvSpPr>
            <p:spPr bwMode="ltGray">
              <a:xfrm rot="5400000">
                <a:off x="5097" y="3347"/>
                <a:ext cx="156" cy="157"/>
              </a:xfrm>
              <a:custGeom>
                <a:avLst/>
                <a:gdLst>
                  <a:gd name="G0" fmla="+- 21595 0 0"/>
                  <a:gd name="G1" fmla="+- 21600 0 0"/>
                  <a:gd name="G2" fmla="+- 21600 0 0"/>
                  <a:gd name="T0" fmla="*/ 21114 w 43195"/>
                  <a:gd name="T1" fmla="*/ 5 h 43200"/>
                  <a:gd name="T2" fmla="*/ 0 w 43195"/>
                  <a:gd name="T3" fmla="*/ 22056 h 43200"/>
                  <a:gd name="T4" fmla="*/ 21595 w 43195"/>
                  <a:gd name="T5" fmla="*/ 21600 h 43200"/>
                </a:gdLst>
                <a:ahLst/>
                <a:cxnLst>
                  <a:cxn ang="0">
                    <a:pos x="T0" y="T1"/>
                  </a:cxn>
                  <a:cxn ang="0">
                    <a:pos x="T2" y="T3"/>
                  </a:cxn>
                  <a:cxn ang="0">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close/>
                  </a:path>
                </a:pathLst>
              </a:custGeom>
              <a:noFill/>
              <a:ln w="9525">
                <a:solidFill>
                  <a:schemeClr val="hlink"/>
                </a:solid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grpSp>
      </p:grpSp>
      <p:sp>
        <p:nvSpPr>
          <p:cNvPr id="413763" name="Rectangle 67"/>
          <p:cNvSpPr>
            <a:spLocks noGrp="1" noChangeArrowheads="1"/>
          </p:cNvSpPr>
          <p:nvPr>
            <p:ph type="ctrTitle"/>
          </p:nvPr>
        </p:nvSpPr>
        <p:spPr>
          <a:xfrm>
            <a:off x="990600" y="1752600"/>
            <a:ext cx="7772400" cy="1143000"/>
          </a:xfrm>
        </p:spPr>
        <p:txBody>
          <a:bodyPr/>
          <a:lstStyle>
            <a:lvl1pPr>
              <a:defRPr/>
            </a:lvl1pPr>
          </a:lstStyle>
          <a:p>
            <a:r>
              <a:rPr lang="en-US"/>
              <a:t>Click to edit Master title style</a:t>
            </a:r>
          </a:p>
        </p:txBody>
      </p:sp>
      <p:sp>
        <p:nvSpPr>
          <p:cNvPr id="413764" name="Rectangle 68" descr="Rectangle: Click to edit Master text styles&#10;Second level&#10;Third level&#10;Fourth level&#10;Fifth level"/>
          <p:cNvSpPr>
            <a:spLocks noGrp="1" noChangeArrowheads="1"/>
          </p:cNvSpPr>
          <p:nvPr>
            <p:ph type="subTitle" idx="1"/>
          </p:nvPr>
        </p:nvSpPr>
        <p:spPr>
          <a:xfrm>
            <a:off x="990600" y="3309938"/>
            <a:ext cx="6400800" cy="1752600"/>
          </a:xfrm>
        </p:spPr>
        <p:txBody>
          <a:bodyPr/>
          <a:lstStyle>
            <a:lvl1pPr marL="0" indent="0">
              <a:buFont typeface="Wingdings" pitchFamily="2" charset="2"/>
              <a:buNone/>
              <a:defRPr/>
            </a:lvl1pPr>
          </a:lstStyle>
          <a:p>
            <a:r>
              <a:rPr lang="en-US"/>
              <a:t>Click to edit Master subtitle style</a:t>
            </a:r>
          </a:p>
        </p:txBody>
      </p:sp>
      <p:sp>
        <p:nvSpPr>
          <p:cNvPr id="69" name="Rectangle 69"/>
          <p:cNvSpPr>
            <a:spLocks noGrp="1" noChangeArrowheads="1"/>
          </p:cNvSpPr>
          <p:nvPr>
            <p:ph type="dt" sz="quarter" idx="10"/>
          </p:nvPr>
        </p:nvSpPr>
        <p:spPr/>
        <p:txBody>
          <a:bodyPr/>
          <a:lstStyle>
            <a:lvl1pPr>
              <a:defRPr sz="1400">
                <a:latin typeface="Tahoma" charset="0"/>
              </a:defRPr>
            </a:lvl1pPr>
          </a:lstStyle>
          <a:p>
            <a:pPr>
              <a:defRPr/>
            </a:pPr>
            <a:r>
              <a:rPr lang="en-US"/>
              <a:t>February 15, 2024</a:t>
            </a:r>
            <a:endParaRPr lang="en-US" dirty="0"/>
          </a:p>
        </p:txBody>
      </p:sp>
      <p:sp>
        <p:nvSpPr>
          <p:cNvPr id="70" name="Rectangle 71"/>
          <p:cNvSpPr>
            <a:spLocks noGrp="1" noChangeArrowheads="1"/>
          </p:cNvSpPr>
          <p:nvPr>
            <p:ph type="sldNum" sz="quarter" idx="11"/>
          </p:nvPr>
        </p:nvSpPr>
        <p:spPr/>
        <p:txBody>
          <a:bodyPr/>
          <a:lstStyle>
            <a:lvl1pPr>
              <a:defRPr>
                <a:latin typeface="Tahoma" charset="0"/>
              </a:defRPr>
            </a:lvl1pPr>
          </a:lstStyle>
          <a:p>
            <a:pPr>
              <a:defRPr/>
            </a:pPr>
            <a:r>
              <a:rPr lang="en-US" dirty="0"/>
              <a:t>L04-</a:t>
            </a:r>
            <a:fld id="{2DBA8F0E-D6DA-4224-82EA-C9BF982C3C97}" type="slidenum">
              <a:rPr lang="en-US" smtClean="0"/>
              <a:pPr>
                <a:defRPr/>
              </a:pPr>
              <a:t>‹#›</a:t>
            </a:fld>
            <a:endParaRPr lang="en-US" dirty="0"/>
          </a:p>
        </p:txBody>
      </p:sp>
      <p:sp>
        <p:nvSpPr>
          <p:cNvPr id="71" name="Rectangle 72"/>
          <p:cNvSpPr>
            <a:spLocks noGrp="1" noChangeArrowheads="1"/>
          </p:cNvSpPr>
          <p:nvPr>
            <p:ph type="ftr" sz="quarter" idx="12"/>
          </p:nvPr>
        </p:nvSpPr>
        <p:spPr/>
        <p:txBody>
          <a:bodyPr/>
          <a:lstStyle>
            <a:lvl1pPr>
              <a:defRPr/>
            </a:lvl1pPr>
          </a:lstStyle>
          <a:p>
            <a:pPr>
              <a:defRPr/>
            </a:pPr>
            <a:r>
              <a:rPr lang="en-US"/>
              <a:t>6.1920</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5"/>
          <p:cNvSpPr>
            <a:spLocks noGrp="1" noChangeArrowheads="1"/>
          </p:cNvSpPr>
          <p:nvPr>
            <p:ph type="dt" sz="half" idx="10"/>
          </p:nvPr>
        </p:nvSpPr>
        <p:spPr>
          <a:ln/>
        </p:spPr>
        <p:txBody>
          <a:bodyPr/>
          <a:lstStyle>
            <a:lvl1pPr>
              <a:defRPr/>
            </a:lvl1pPr>
          </a:lstStyle>
          <a:p>
            <a:pPr>
              <a:defRPr/>
            </a:pPr>
            <a:r>
              <a:rPr lang="en-US"/>
              <a:t>February 15, 2024</a:t>
            </a:r>
            <a:endParaRPr lang="en-US" dirty="0"/>
          </a:p>
        </p:txBody>
      </p:sp>
      <p:sp>
        <p:nvSpPr>
          <p:cNvPr id="5" name="Rectangle 67"/>
          <p:cNvSpPr>
            <a:spLocks noGrp="1" noChangeArrowheads="1"/>
          </p:cNvSpPr>
          <p:nvPr>
            <p:ph type="sldNum" sz="quarter" idx="11"/>
          </p:nvPr>
        </p:nvSpPr>
        <p:spPr>
          <a:ln/>
        </p:spPr>
        <p:txBody>
          <a:bodyPr/>
          <a:lstStyle>
            <a:lvl1pPr>
              <a:defRPr/>
            </a:lvl1pPr>
          </a:lstStyle>
          <a:p>
            <a:pPr>
              <a:defRPr/>
            </a:pPr>
            <a:r>
              <a:rPr lang="en-US" dirty="0"/>
              <a:t>L04-</a:t>
            </a:r>
            <a:fld id="{4F9502F6-954B-46E9-AC05-33DEDF4CA0BF}" type="slidenum">
              <a:rPr lang="en-US" smtClean="0"/>
              <a:pPr>
                <a:defRPr/>
              </a:pPr>
              <a:t>‹#›</a:t>
            </a:fld>
            <a:endParaRPr lang="en-US" dirty="0"/>
          </a:p>
        </p:txBody>
      </p:sp>
      <p:sp>
        <p:nvSpPr>
          <p:cNvPr id="6" name="Rectangle 69"/>
          <p:cNvSpPr>
            <a:spLocks noGrp="1" noChangeArrowheads="1"/>
          </p:cNvSpPr>
          <p:nvPr>
            <p:ph type="ftr" sz="quarter" idx="12"/>
          </p:nvPr>
        </p:nvSpPr>
        <p:spPr>
          <a:ln/>
        </p:spPr>
        <p:txBody>
          <a:bodyPr/>
          <a:lstStyle>
            <a:lvl1pPr>
              <a:defRPr/>
            </a:lvl1pPr>
          </a:lstStyle>
          <a:p>
            <a:pPr>
              <a:defRPr/>
            </a:pPr>
            <a:r>
              <a:rPr lang="en-US"/>
              <a:t>6.1920</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0"/>
            <a:ext cx="9144000" cy="6858000"/>
            <a:chOff x="0" y="0"/>
            <a:chExt cx="5760" cy="4320"/>
          </a:xfrm>
        </p:grpSpPr>
        <p:grpSp>
          <p:nvGrpSpPr>
            <p:cNvPr id="1032" name="Group 3"/>
            <p:cNvGrpSpPr>
              <a:grpSpLocks/>
            </p:cNvGrpSpPr>
            <p:nvPr/>
          </p:nvGrpSpPr>
          <p:grpSpPr bwMode="auto">
            <a:xfrm>
              <a:off x="0" y="0"/>
              <a:ext cx="5760" cy="4320"/>
              <a:chOff x="0" y="0"/>
              <a:chExt cx="5760" cy="4320"/>
            </a:xfrm>
          </p:grpSpPr>
          <p:grpSp>
            <p:nvGrpSpPr>
              <p:cNvPr id="1039" name="Group 4"/>
              <p:cNvGrpSpPr>
                <a:grpSpLocks/>
              </p:cNvGrpSpPr>
              <p:nvPr/>
            </p:nvGrpSpPr>
            <p:grpSpPr bwMode="auto">
              <a:xfrm>
                <a:off x="0" y="192"/>
                <a:ext cx="5760" cy="4032"/>
                <a:chOff x="0" y="192"/>
                <a:chExt cx="5760" cy="4032"/>
              </a:xfrm>
            </p:grpSpPr>
            <p:sp>
              <p:nvSpPr>
                <p:cNvPr id="412677" name="Line 5"/>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412678" name="Line 6"/>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412679" name="Line 7"/>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412680" name="Line 8"/>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412681" name="Line 9"/>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412682" name="Line 10"/>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412683" name="Line 11"/>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412684" name="Line 12"/>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412685" name="Line 13"/>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412686" name="Line 14"/>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412687" name="Line 15"/>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412688" name="Line 16"/>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412689" name="Line 17"/>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412690" name="Line 18"/>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412691" name="Line 19"/>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412692" name="Line 20"/>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412693" name="Line 21"/>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412694" name="Line 22"/>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412695" name="Line 23"/>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412696" name="Line 24"/>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412697" name="Line 25"/>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412698" name="Line 26"/>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grpSp>
          <p:grpSp>
            <p:nvGrpSpPr>
              <p:cNvPr id="1040" name="Group 27"/>
              <p:cNvGrpSpPr>
                <a:grpSpLocks/>
              </p:cNvGrpSpPr>
              <p:nvPr/>
            </p:nvGrpSpPr>
            <p:grpSpPr bwMode="auto">
              <a:xfrm>
                <a:off x="192" y="0"/>
                <a:ext cx="5376" cy="4320"/>
                <a:chOff x="192" y="0"/>
                <a:chExt cx="5376" cy="4320"/>
              </a:xfrm>
            </p:grpSpPr>
            <p:sp>
              <p:nvSpPr>
                <p:cNvPr id="412700" name="Line 28"/>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412701" name="Line 29"/>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412702" name="Line 30"/>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412703" name="Line 31"/>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412704" name="Line 32"/>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412705" name="Line 33"/>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412706" name="Line 34"/>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412707" name="Line 35"/>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412708" name="Line 36"/>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412709" name="Line 37"/>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412710" name="Line 38"/>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412711" name="Line 39"/>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412712" name="Line 40"/>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412713" name="Line 41"/>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412714" name="Line 42"/>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412715" name="Line 43"/>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412716" name="Line 44"/>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412717" name="Line 45"/>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412718" name="Line 46"/>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412719" name="Line 47"/>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412720" name="Line 48"/>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412721" name="Line 49"/>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412722" name="Line 50"/>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412723" name="Line 51"/>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412724" name="Line 52"/>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412725" name="Line 53"/>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412726" name="Line 54"/>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412727" name="Line 55"/>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412728" name="Line 56"/>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grpSp>
        </p:grpSp>
        <p:sp>
          <p:nvSpPr>
            <p:cNvPr id="412729" name="Rectangle 57" descr="60%"/>
            <p:cNvSpPr>
              <a:spLocks noChangeArrowheads="1"/>
            </p:cNvSpPr>
            <p:nvPr/>
          </p:nvSpPr>
          <p:spPr bwMode="ltGray">
            <a:xfrm>
              <a:off x="2112" y="0"/>
              <a:ext cx="3648" cy="96"/>
            </a:xfrm>
            <a:prstGeom prst="rect">
              <a:avLst/>
            </a:prstGeom>
            <a:pattFill prst="pct60">
              <a:fgClr>
                <a:schemeClr val="folHlink"/>
              </a:fgClr>
              <a:bgClr>
                <a:schemeClr val="bg1"/>
              </a:bgClr>
            </a:pattFill>
            <a:ln w="9525">
              <a:noFill/>
              <a:miter lim="800000"/>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412730" name="Line 58"/>
            <p:cNvSpPr>
              <a:spLocks noChangeShapeType="1"/>
            </p:cNvSpPr>
            <p:nvPr/>
          </p:nvSpPr>
          <p:spPr bwMode="ltGray">
            <a:xfrm>
              <a:off x="5568" y="0"/>
              <a:ext cx="0" cy="1488"/>
            </a:xfrm>
            <a:prstGeom prst="line">
              <a:avLst/>
            </a:prstGeom>
            <a:noFill/>
            <a:ln w="9525">
              <a:solidFill>
                <a:schemeClr val="hlink"/>
              </a:solid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grpSp>
          <p:nvGrpSpPr>
            <p:cNvPr id="1035" name="Group 59"/>
            <p:cNvGrpSpPr>
              <a:grpSpLocks/>
            </p:cNvGrpSpPr>
            <p:nvPr/>
          </p:nvGrpSpPr>
          <p:grpSpPr bwMode="auto">
            <a:xfrm>
              <a:off x="261" y="892"/>
              <a:ext cx="1124" cy="1464"/>
              <a:chOff x="96" y="916"/>
              <a:chExt cx="2208" cy="2876"/>
            </a:xfrm>
          </p:grpSpPr>
          <p:sp>
            <p:nvSpPr>
              <p:cNvPr id="412732" name="Line 60"/>
              <p:cNvSpPr>
                <a:spLocks noChangeShapeType="1"/>
              </p:cNvSpPr>
              <p:nvPr/>
            </p:nvSpPr>
            <p:spPr bwMode="ltGray">
              <a:xfrm flipH="1">
                <a:off x="96" y="1038"/>
                <a:ext cx="2208" cy="0"/>
              </a:xfrm>
              <a:prstGeom prst="line">
                <a:avLst/>
              </a:prstGeom>
              <a:noFill/>
              <a:ln w="9525">
                <a:solidFill>
                  <a:schemeClr val="hlink"/>
                </a:solid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412733" name="Line 61"/>
              <p:cNvSpPr>
                <a:spLocks noChangeShapeType="1"/>
              </p:cNvSpPr>
              <p:nvPr/>
            </p:nvSpPr>
            <p:spPr bwMode="ltGray">
              <a:xfrm>
                <a:off x="336" y="920"/>
                <a:ext cx="0" cy="2872"/>
              </a:xfrm>
              <a:prstGeom prst="line">
                <a:avLst/>
              </a:prstGeom>
              <a:noFill/>
              <a:ln w="9525">
                <a:solidFill>
                  <a:schemeClr val="hlink"/>
                </a:solid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412734" name="Arc 62"/>
              <p:cNvSpPr>
                <a:spLocks/>
              </p:cNvSpPr>
              <p:nvPr/>
            </p:nvSpPr>
            <p:spPr bwMode="ltGray">
              <a:xfrm flipH="1">
                <a:off x="218" y="916"/>
                <a:ext cx="238" cy="240"/>
              </a:xfrm>
              <a:custGeom>
                <a:avLst/>
                <a:gdLst>
                  <a:gd name="G0" fmla="+- 21595 0 0"/>
                  <a:gd name="G1" fmla="+- 21600 0 0"/>
                  <a:gd name="G2" fmla="+- 21600 0 0"/>
                  <a:gd name="T0" fmla="*/ 21114 w 43195"/>
                  <a:gd name="T1" fmla="*/ 5 h 43200"/>
                  <a:gd name="T2" fmla="*/ 0 w 43195"/>
                  <a:gd name="T3" fmla="*/ 22056 h 43200"/>
                  <a:gd name="T4" fmla="*/ 21595 w 43195"/>
                  <a:gd name="T5" fmla="*/ 21600 h 43200"/>
                </a:gdLst>
                <a:ahLst/>
                <a:cxnLst>
                  <a:cxn ang="0">
                    <a:pos x="T0" y="T1"/>
                  </a:cxn>
                  <a:cxn ang="0">
                    <a:pos x="T2" y="T3"/>
                  </a:cxn>
                  <a:cxn ang="0">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close/>
                  </a:path>
                </a:pathLst>
              </a:custGeom>
              <a:noFill/>
              <a:ln w="9525">
                <a:solidFill>
                  <a:schemeClr val="hlink"/>
                </a:solid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grpSp>
      </p:grpSp>
      <p:sp>
        <p:nvSpPr>
          <p:cNvPr id="1027" name="Rectangle 63"/>
          <p:cNvSpPr>
            <a:spLocks noGrp="1" noChangeArrowheads="1"/>
          </p:cNvSpPr>
          <p:nvPr>
            <p:ph type="title"/>
          </p:nvPr>
        </p:nvSpPr>
        <p:spPr bwMode="auto">
          <a:xfrm>
            <a:off x="609600" y="304800"/>
            <a:ext cx="7772400"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1028" name="Rectangle 64" descr="Rectangle: Click to edit Master text styles&#10;Second level&#10;Third level&#10;Fourth level&#10;Fifth level"/>
          <p:cNvSpPr>
            <a:spLocks noGrp="1" noChangeArrowheads="1"/>
          </p:cNvSpPr>
          <p:nvPr>
            <p:ph type="body" idx="1"/>
          </p:nvPr>
        </p:nvSpPr>
        <p:spPr bwMode="auto">
          <a:xfrm>
            <a:off x="838200" y="19050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12737" name="Rectangle 65"/>
          <p:cNvSpPr>
            <a:spLocks noGrp="1" noChangeArrowheads="1"/>
          </p:cNvSpPr>
          <p:nvPr>
            <p:ph type="dt" sz="half" idx="2"/>
          </p:nvPr>
        </p:nvSpPr>
        <p:spPr bwMode="auto">
          <a:xfrm>
            <a:off x="0" y="64008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buClrTx/>
              <a:buSzTx/>
              <a:buFontTx/>
              <a:buNone/>
              <a:defRPr sz="1200">
                <a:latin typeface="Verdana" pitchFamily="34" charset="0"/>
              </a:defRPr>
            </a:lvl1pPr>
          </a:lstStyle>
          <a:p>
            <a:pPr>
              <a:defRPr/>
            </a:pPr>
            <a:r>
              <a:rPr lang="en-US"/>
              <a:t>February 15, 2024</a:t>
            </a:r>
            <a:endParaRPr lang="en-US" dirty="0"/>
          </a:p>
        </p:txBody>
      </p:sp>
      <p:sp>
        <p:nvSpPr>
          <p:cNvPr id="412739" name="Rectangle 67"/>
          <p:cNvSpPr>
            <a:spLocks noGrp="1" noChangeArrowheads="1"/>
          </p:cNvSpPr>
          <p:nvPr>
            <p:ph type="sldNum" sz="quarter" idx="4"/>
          </p:nvPr>
        </p:nvSpPr>
        <p:spPr bwMode="auto">
          <a:xfrm>
            <a:off x="7239000" y="64008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ClrTx/>
              <a:buSzTx/>
              <a:buFontTx/>
              <a:buNone/>
              <a:defRPr sz="1400">
                <a:latin typeface="Verdana" pitchFamily="34" charset="0"/>
              </a:defRPr>
            </a:lvl1pPr>
          </a:lstStyle>
          <a:p>
            <a:pPr>
              <a:defRPr/>
            </a:pPr>
            <a:r>
              <a:rPr lang="en-US" dirty="0"/>
              <a:t>L04-</a:t>
            </a:r>
            <a:fld id="{7D3E83D8-6A0E-4416-8509-48224F3DAD15}" type="slidenum">
              <a:rPr lang="en-US" smtClean="0"/>
              <a:pPr>
                <a:defRPr/>
              </a:pPr>
              <a:t>‹#›</a:t>
            </a:fld>
            <a:endParaRPr lang="en-US" dirty="0"/>
          </a:p>
        </p:txBody>
      </p:sp>
      <p:sp>
        <p:nvSpPr>
          <p:cNvPr id="412741" name="Rectangle 69"/>
          <p:cNvSpPr>
            <a:spLocks noGrp="1" noChangeArrowheads="1"/>
          </p:cNvSpPr>
          <p:nvPr>
            <p:ph type="ftr" sz="quarter" idx="3"/>
          </p:nvPr>
        </p:nvSpPr>
        <p:spPr bwMode="auto">
          <a:xfrm>
            <a:off x="3098799" y="6400800"/>
            <a:ext cx="3302001"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lnSpc>
                <a:spcPct val="100000"/>
              </a:lnSpc>
              <a:spcBef>
                <a:spcPct val="0"/>
              </a:spcBef>
              <a:buClrTx/>
              <a:buSzTx/>
              <a:buFontTx/>
              <a:buNone/>
              <a:defRPr sz="1400">
                <a:latin typeface="Tahoma" charset="0"/>
              </a:defRPr>
            </a:lvl1pPr>
          </a:lstStyle>
          <a:p>
            <a:pPr>
              <a:defRPr/>
            </a:pPr>
            <a:r>
              <a:rPr lang="en-US"/>
              <a:t>6.1920</a:t>
            </a:r>
            <a:endParaRPr lang="en-US" dirty="0"/>
          </a:p>
        </p:txBody>
      </p:sp>
    </p:spTree>
  </p:cSld>
  <p:clrMap bg1="lt1" tx1="dk1" bg2="lt2" tx2="dk2" accent1="accent1" accent2="accent2" accent3="accent3" accent4="accent4" accent5="accent5" accent6="accent6" hlink="hlink" folHlink="folHlink"/>
  <p:sldLayoutIdLst>
    <p:sldLayoutId id="2147483771" r:id="rId1"/>
    <p:sldLayoutId id="2147483770" r:id="rId2"/>
  </p:sldLayoutIdLst>
  <p:hf hdr="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Verdana" pitchFamily="34" charset="0"/>
        </a:defRPr>
      </a:lvl2pPr>
      <a:lvl3pPr algn="l" rtl="0" eaLnBrk="0" fontAlgn="base" hangingPunct="0">
        <a:spcBef>
          <a:spcPct val="0"/>
        </a:spcBef>
        <a:spcAft>
          <a:spcPct val="0"/>
        </a:spcAft>
        <a:defRPr sz="4400">
          <a:solidFill>
            <a:schemeClr val="tx2"/>
          </a:solidFill>
          <a:latin typeface="Verdana" pitchFamily="34" charset="0"/>
        </a:defRPr>
      </a:lvl3pPr>
      <a:lvl4pPr algn="l" rtl="0" eaLnBrk="0" fontAlgn="base" hangingPunct="0">
        <a:spcBef>
          <a:spcPct val="0"/>
        </a:spcBef>
        <a:spcAft>
          <a:spcPct val="0"/>
        </a:spcAft>
        <a:defRPr sz="4400">
          <a:solidFill>
            <a:schemeClr val="tx2"/>
          </a:solidFill>
          <a:latin typeface="Verdana" pitchFamily="34" charset="0"/>
        </a:defRPr>
      </a:lvl4pPr>
      <a:lvl5pPr algn="l" rtl="0" eaLnBrk="0" fontAlgn="base" hangingPunct="0">
        <a:spcBef>
          <a:spcPct val="0"/>
        </a:spcBef>
        <a:spcAft>
          <a:spcPct val="0"/>
        </a:spcAft>
        <a:defRPr sz="4400">
          <a:solidFill>
            <a:schemeClr val="tx2"/>
          </a:solidFill>
          <a:latin typeface="Verdana" pitchFamily="34" charset="0"/>
        </a:defRPr>
      </a:lvl5pPr>
      <a:lvl6pPr marL="457200" algn="l" rtl="0" fontAlgn="base">
        <a:spcBef>
          <a:spcPct val="0"/>
        </a:spcBef>
        <a:spcAft>
          <a:spcPct val="0"/>
        </a:spcAft>
        <a:defRPr sz="4400">
          <a:solidFill>
            <a:schemeClr val="tx2"/>
          </a:solidFill>
          <a:latin typeface="Verdana" pitchFamily="34" charset="0"/>
        </a:defRPr>
      </a:lvl6pPr>
      <a:lvl7pPr marL="914400" algn="l" rtl="0" fontAlgn="base">
        <a:spcBef>
          <a:spcPct val="0"/>
        </a:spcBef>
        <a:spcAft>
          <a:spcPct val="0"/>
        </a:spcAft>
        <a:defRPr sz="4400">
          <a:solidFill>
            <a:schemeClr val="tx2"/>
          </a:solidFill>
          <a:latin typeface="Verdana" pitchFamily="34" charset="0"/>
        </a:defRPr>
      </a:lvl7pPr>
      <a:lvl8pPr marL="1371600" algn="l" rtl="0" fontAlgn="base">
        <a:spcBef>
          <a:spcPct val="0"/>
        </a:spcBef>
        <a:spcAft>
          <a:spcPct val="0"/>
        </a:spcAft>
        <a:defRPr sz="4400">
          <a:solidFill>
            <a:schemeClr val="tx2"/>
          </a:solidFill>
          <a:latin typeface="Verdana" pitchFamily="34" charset="0"/>
        </a:defRPr>
      </a:lvl8pPr>
      <a:lvl9pPr marL="1828800" algn="l" rtl="0" fontAlgn="base">
        <a:spcBef>
          <a:spcPct val="0"/>
        </a:spcBef>
        <a:spcAft>
          <a:spcPct val="0"/>
        </a:spcAft>
        <a:defRPr sz="4400">
          <a:solidFill>
            <a:schemeClr val="tx2"/>
          </a:solidFill>
          <a:latin typeface="Verdana" pitchFamily="34" charset="0"/>
        </a:defRPr>
      </a:lvl9pPr>
    </p:titleStyle>
    <p:bodyStyle>
      <a:lvl1pPr marL="342900" indent="-342900" algn="l" rtl="0" eaLnBrk="0" fontAlgn="base" hangingPunct="0">
        <a:spcBef>
          <a:spcPct val="20000"/>
        </a:spcBef>
        <a:spcAft>
          <a:spcPct val="0"/>
        </a:spcAft>
        <a:buClr>
          <a:schemeClr val="hlink"/>
        </a:buClr>
        <a:buSzPct val="110000"/>
        <a:buFont typeface="Wingdings" pitchFamily="-96" charset="2"/>
        <a:buBlip>
          <a:blip r:embed="rId4"/>
        </a:buBlip>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60000"/>
        <a:buFont typeface="Wingdings" pitchFamily="-96"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hlink"/>
        </a:buClr>
        <a:buSzPct val="95000"/>
        <a:buFont typeface="Wingdings" pitchFamily="-96" charset="2"/>
        <a:buChar char="w"/>
        <a:defRPr sz="2400">
          <a:solidFill>
            <a:schemeClr val="tx1"/>
          </a:solidFill>
          <a:latin typeface="+mn-lt"/>
        </a:defRPr>
      </a:lvl3pPr>
      <a:lvl4pPr marL="1600200" indent="-228600" algn="l" rtl="0" eaLnBrk="0" fontAlgn="base" hangingPunct="0">
        <a:spcBef>
          <a:spcPct val="20000"/>
        </a:spcBef>
        <a:spcAft>
          <a:spcPct val="0"/>
        </a:spcAft>
        <a:buClr>
          <a:schemeClr val="tx1"/>
        </a:buClr>
        <a:buSzPct val="65000"/>
        <a:buFont typeface="Wingdings" pitchFamily="-96"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hlink"/>
        </a:buClr>
        <a:buSzPct val="60000"/>
        <a:buFont typeface="Wingdings" pitchFamily="-96" charset="2"/>
        <a:buChar char="n"/>
        <a:defRPr sz="2000">
          <a:solidFill>
            <a:schemeClr val="tx1"/>
          </a:solidFill>
          <a:latin typeface="+mn-lt"/>
        </a:defRPr>
      </a:lvl5pPr>
      <a:lvl6pPr marL="25146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descr="Rectangle: Click to edit Master text styles&#10;Second level&#10;Third level&#10;Fourth level&#10;Fifth level"/>
          <p:cNvSpPr>
            <a:spLocks noGrp="1" noChangeArrowheads="1"/>
          </p:cNvSpPr>
          <p:nvPr>
            <p:ph type="subTitle" idx="1"/>
          </p:nvPr>
        </p:nvSpPr>
        <p:spPr>
          <a:xfrm>
            <a:off x="809625" y="1470025"/>
            <a:ext cx="7648576" cy="4651375"/>
          </a:xfrm>
        </p:spPr>
        <p:txBody>
          <a:bodyPr/>
          <a:lstStyle/>
          <a:p>
            <a:pPr lvl="0" eaLnBrk="1" hangingPunct="1">
              <a:lnSpc>
                <a:spcPct val="80000"/>
              </a:lnSpc>
              <a:buClr>
                <a:srgbClr val="6F89F7"/>
              </a:buClr>
            </a:pPr>
            <a:r>
              <a:rPr lang="en-US" sz="2400" dirty="0">
                <a:solidFill>
                  <a:srgbClr val="660066"/>
                </a:solidFill>
              </a:rPr>
              <a:t>Constructive Computer Architecture:</a:t>
            </a:r>
            <a:endParaRPr lang="en-US" dirty="0">
              <a:solidFill>
                <a:schemeClr val="tx2"/>
              </a:solidFill>
            </a:endParaRPr>
          </a:p>
          <a:p>
            <a:pPr eaLnBrk="1" hangingPunct="1">
              <a:lnSpc>
                <a:spcPct val="90000"/>
              </a:lnSpc>
            </a:pPr>
            <a:r>
              <a:rPr lang="en-US" sz="4000" dirty="0">
                <a:solidFill>
                  <a:schemeClr val="tx2"/>
                </a:solidFill>
              </a:rPr>
              <a:t>Scheduling Constraints and EHRs</a:t>
            </a:r>
          </a:p>
          <a:p>
            <a:pPr eaLnBrk="1" hangingPunct="1">
              <a:lnSpc>
                <a:spcPct val="80000"/>
              </a:lnSpc>
              <a:buFont typeface="Wingdings" pitchFamily="-96" charset="2"/>
              <a:buNone/>
            </a:pPr>
            <a:endParaRPr lang="en-US" sz="1800" dirty="0"/>
          </a:p>
          <a:p>
            <a:pPr eaLnBrk="1" hangingPunct="1">
              <a:lnSpc>
                <a:spcPct val="80000"/>
              </a:lnSpc>
            </a:pPr>
            <a:endParaRPr lang="en-US" sz="2400" dirty="0"/>
          </a:p>
          <a:p>
            <a:pPr eaLnBrk="1" hangingPunct="1">
              <a:lnSpc>
                <a:spcPct val="80000"/>
              </a:lnSpc>
            </a:pPr>
            <a:endParaRPr lang="en-US" sz="2400" dirty="0"/>
          </a:p>
          <a:p>
            <a:pPr eaLnBrk="1" hangingPunct="1">
              <a:lnSpc>
                <a:spcPct val="80000"/>
              </a:lnSpc>
            </a:pPr>
            <a:r>
              <a:rPr lang="en-US" sz="2400" dirty="0"/>
              <a:t>Martin Chan</a:t>
            </a:r>
          </a:p>
          <a:p>
            <a:pPr eaLnBrk="1" hangingPunct="1">
              <a:lnSpc>
                <a:spcPct val="80000"/>
              </a:lnSpc>
            </a:pPr>
            <a:r>
              <a:rPr lang="en-US" sz="2400" dirty="0"/>
              <a:t>Prepared by Arvind</a:t>
            </a:r>
          </a:p>
          <a:p>
            <a:pPr eaLnBrk="1" hangingPunct="1">
              <a:lnSpc>
                <a:spcPct val="80000"/>
              </a:lnSpc>
            </a:pPr>
            <a:r>
              <a:rPr lang="en-US" sz="2400" dirty="0"/>
              <a:t>Electrical Engineering and Computer Science</a:t>
            </a:r>
          </a:p>
          <a:p>
            <a:pPr eaLnBrk="1" hangingPunct="1">
              <a:lnSpc>
                <a:spcPct val="80000"/>
              </a:lnSpc>
              <a:buFont typeface="Wingdings" pitchFamily="-96" charset="2"/>
              <a:buNone/>
            </a:pPr>
            <a:r>
              <a:rPr lang="en-US" sz="2400" dirty="0"/>
              <a:t>Massachusetts Institute of Technology</a:t>
            </a:r>
          </a:p>
        </p:txBody>
      </p:sp>
      <p:sp>
        <p:nvSpPr>
          <p:cNvPr id="2" name="Date Placeholder 1">
            <a:extLst>
              <a:ext uri="{FF2B5EF4-FFF2-40B4-BE49-F238E27FC236}">
                <a16:creationId xmlns:a16="http://schemas.microsoft.com/office/drawing/2014/main" id="{C1EDD0B1-E095-4CE7-9C70-9C4E94ABFAA2}"/>
              </a:ext>
            </a:extLst>
          </p:cNvPr>
          <p:cNvSpPr>
            <a:spLocks noGrp="1"/>
          </p:cNvSpPr>
          <p:nvPr>
            <p:ph type="dt" sz="quarter" idx="10"/>
          </p:nvPr>
        </p:nvSpPr>
        <p:spPr/>
        <p:txBody>
          <a:bodyPr/>
          <a:lstStyle/>
          <a:p>
            <a:pPr>
              <a:defRPr/>
            </a:pPr>
            <a:r>
              <a:rPr lang="en-US"/>
              <a:t>February 15, 2024</a:t>
            </a:r>
            <a:endParaRPr lang="en-US" dirty="0"/>
          </a:p>
        </p:txBody>
      </p:sp>
      <p:sp>
        <p:nvSpPr>
          <p:cNvPr id="3" name="Footer Placeholder 2">
            <a:extLst>
              <a:ext uri="{FF2B5EF4-FFF2-40B4-BE49-F238E27FC236}">
                <a16:creationId xmlns:a16="http://schemas.microsoft.com/office/drawing/2014/main" id="{AD64A485-D384-41DF-AEAC-3A867DFE12FF}"/>
              </a:ext>
            </a:extLst>
          </p:cNvPr>
          <p:cNvSpPr>
            <a:spLocks noGrp="1"/>
          </p:cNvSpPr>
          <p:nvPr>
            <p:ph type="ftr" sz="quarter" idx="12"/>
          </p:nvPr>
        </p:nvSpPr>
        <p:spPr/>
        <p:txBody>
          <a:bodyPr/>
          <a:lstStyle/>
          <a:p>
            <a:pPr>
              <a:defRPr/>
            </a:pPr>
            <a:r>
              <a:rPr lang="en-US"/>
              <a:t>6.1920</a:t>
            </a:r>
            <a:endParaRPr lang="en-US" dirty="0"/>
          </a:p>
        </p:txBody>
      </p:sp>
      <p:sp>
        <p:nvSpPr>
          <p:cNvPr id="8" name="Slide Number Placeholder 7">
            <a:extLst>
              <a:ext uri="{FF2B5EF4-FFF2-40B4-BE49-F238E27FC236}">
                <a16:creationId xmlns:a16="http://schemas.microsoft.com/office/drawing/2014/main" id="{571F5355-D79A-4AE8-B035-CD1D90C8FCEC}"/>
              </a:ext>
            </a:extLst>
          </p:cNvPr>
          <p:cNvSpPr>
            <a:spLocks noGrp="1"/>
          </p:cNvSpPr>
          <p:nvPr>
            <p:ph type="sldNum" sz="quarter" idx="11"/>
          </p:nvPr>
        </p:nvSpPr>
        <p:spPr/>
        <p:txBody>
          <a:bodyPr/>
          <a:lstStyle/>
          <a:p>
            <a:pPr>
              <a:defRPr/>
            </a:pPr>
            <a:r>
              <a:rPr lang="en-US"/>
              <a:t>L04-</a:t>
            </a:r>
            <a:fld id="{2DBA8F0E-D6DA-4224-82EA-C9BF982C3C97}" type="slidenum">
              <a:rPr lang="en-US" smtClean="0"/>
              <a:pPr>
                <a:defRPr/>
              </a:pPr>
              <a:t>1</a:t>
            </a:fld>
            <a:endParaRPr lang="en-US" dirty="0"/>
          </a:p>
        </p:txBody>
      </p:sp>
    </p:spTree>
    <p:extLst>
      <p:ext uri="{BB962C8B-B14F-4D97-AF65-F5344CB8AC3E}">
        <p14:creationId xmlns:p14="http://schemas.microsoft.com/office/powerpoint/2010/main" val="27649901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52860-0110-8C6F-3775-5A1AFC08A8A3}"/>
              </a:ext>
            </a:extLst>
          </p:cNvPr>
          <p:cNvSpPr>
            <a:spLocks noGrp="1"/>
          </p:cNvSpPr>
          <p:nvPr>
            <p:ph type="title"/>
          </p:nvPr>
        </p:nvSpPr>
        <p:spPr/>
        <p:txBody>
          <a:bodyPr/>
          <a:lstStyle/>
          <a:p>
            <a:r>
              <a:rPr lang="en-US" sz="4000" dirty="0"/>
              <a:t>Inside the Completion buffer</a:t>
            </a:r>
          </a:p>
        </p:txBody>
      </p:sp>
      <p:sp>
        <p:nvSpPr>
          <p:cNvPr id="3" name="Content Placeholder 2">
            <a:extLst>
              <a:ext uri="{FF2B5EF4-FFF2-40B4-BE49-F238E27FC236}">
                <a16:creationId xmlns:a16="http://schemas.microsoft.com/office/drawing/2014/main" id="{10A09E9F-F691-FCA0-EF2B-BC43DF14B2FC}"/>
              </a:ext>
            </a:extLst>
          </p:cNvPr>
          <p:cNvSpPr>
            <a:spLocks noGrp="1"/>
          </p:cNvSpPr>
          <p:nvPr>
            <p:ph idx="1"/>
          </p:nvPr>
        </p:nvSpPr>
        <p:spPr>
          <a:xfrm>
            <a:off x="735807" y="1637508"/>
            <a:ext cx="5338762" cy="4114800"/>
          </a:xfrm>
        </p:spPr>
        <p:txBody>
          <a:bodyPr/>
          <a:lstStyle/>
          <a:p>
            <a:r>
              <a:rPr lang="en-US" sz="2000" dirty="0">
                <a:solidFill>
                  <a:schemeClr val="accent4"/>
                </a:solidFill>
                <a:latin typeface="Verdana" pitchFamily="-96" charset="0"/>
              </a:rPr>
              <a:t>The </a:t>
            </a:r>
            <a:r>
              <a:rPr lang="en-US" sz="2000" dirty="0">
                <a:solidFill>
                  <a:schemeClr val="accent4"/>
                </a:solidFill>
              </a:rPr>
              <a:t>tag in the slot indicates whether it contains a value</a:t>
            </a:r>
          </a:p>
          <a:p>
            <a:r>
              <a:rPr lang="en-US" sz="2000" dirty="0">
                <a:solidFill>
                  <a:schemeClr val="accent4"/>
                </a:solidFill>
                <a:latin typeface="Verdana" pitchFamily="-96" charset="0"/>
              </a:rPr>
              <a:t>A circular buffer with two pointers </a:t>
            </a:r>
            <a:r>
              <a:rPr lang="en-US" sz="2000" dirty="0" err="1">
                <a:solidFill>
                  <a:schemeClr val="accent4"/>
                </a:solidFill>
                <a:latin typeface="Consolas" panose="020B0609020204030204" pitchFamily="49" charset="0"/>
              </a:rPr>
              <a:t>iidx</a:t>
            </a:r>
            <a:r>
              <a:rPr lang="en-US" sz="2000" dirty="0">
                <a:solidFill>
                  <a:schemeClr val="accent4"/>
                </a:solidFill>
                <a:latin typeface="Verdana" pitchFamily="-96" charset="0"/>
              </a:rPr>
              <a:t> and </a:t>
            </a:r>
            <a:r>
              <a:rPr lang="en-US" sz="2000" dirty="0" err="1">
                <a:solidFill>
                  <a:schemeClr val="accent4"/>
                </a:solidFill>
                <a:latin typeface="Consolas" panose="020B0609020204030204" pitchFamily="49" charset="0"/>
              </a:rPr>
              <a:t>ridx</a:t>
            </a:r>
            <a:r>
              <a:rPr lang="en-US" sz="2000" dirty="0">
                <a:solidFill>
                  <a:schemeClr val="accent4"/>
                </a:solidFill>
                <a:latin typeface="Verdana" pitchFamily="-96" charset="0"/>
              </a:rPr>
              <a:t>, and a counter </a:t>
            </a:r>
            <a:r>
              <a:rPr lang="en-US" sz="2000" dirty="0" err="1">
                <a:solidFill>
                  <a:schemeClr val="accent4"/>
                </a:solidFill>
                <a:latin typeface="Consolas" panose="020B0609020204030204" pitchFamily="49" charset="0"/>
              </a:rPr>
              <a:t>cnt</a:t>
            </a:r>
            <a:endParaRPr lang="en-US" sz="2000" dirty="0">
              <a:solidFill>
                <a:schemeClr val="accent4"/>
              </a:solidFill>
              <a:latin typeface="Consolas" panose="020B0609020204030204" pitchFamily="49" charset="0"/>
            </a:endParaRPr>
          </a:p>
          <a:p>
            <a:pPr lvl="1"/>
            <a:r>
              <a:rPr lang="en-US" sz="1800" dirty="0" err="1">
                <a:solidFill>
                  <a:schemeClr val="accent4"/>
                </a:solidFill>
                <a:latin typeface="Consolas" panose="020B0609020204030204" pitchFamily="49" charset="0"/>
              </a:rPr>
              <a:t>getToken</a:t>
            </a:r>
            <a:r>
              <a:rPr lang="en-US" sz="1800" dirty="0">
                <a:solidFill>
                  <a:schemeClr val="accent4"/>
                </a:solidFill>
                <a:latin typeface="Verdana" pitchFamily="-96" charset="0"/>
              </a:rPr>
              <a:t> returns </a:t>
            </a:r>
            <a:r>
              <a:rPr lang="en-US" sz="1800" dirty="0" err="1">
                <a:solidFill>
                  <a:schemeClr val="accent4"/>
                </a:solidFill>
                <a:latin typeface="Consolas" panose="020B0609020204030204" pitchFamily="49" charset="0"/>
              </a:rPr>
              <a:t>iidx</a:t>
            </a:r>
            <a:r>
              <a:rPr lang="en-US" sz="1800" dirty="0">
                <a:solidFill>
                  <a:schemeClr val="accent4"/>
                </a:solidFill>
                <a:latin typeface="Verdana" pitchFamily="-96" charset="0"/>
              </a:rPr>
              <a:t> and increments </a:t>
            </a:r>
            <a:r>
              <a:rPr lang="en-US" sz="1800" dirty="0" err="1">
                <a:solidFill>
                  <a:schemeClr val="accent4"/>
                </a:solidFill>
                <a:latin typeface="Verdana" pitchFamily="-96" charset="0"/>
              </a:rPr>
              <a:t>iidx</a:t>
            </a:r>
            <a:r>
              <a:rPr lang="en-US" sz="1800" dirty="0">
                <a:solidFill>
                  <a:schemeClr val="accent4"/>
                </a:solidFill>
                <a:latin typeface="Verdana" pitchFamily="-96" charset="0"/>
              </a:rPr>
              <a:t> and </a:t>
            </a:r>
            <a:r>
              <a:rPr lang="en-US" sz="1800" dirty="0" err="1">
                <a:solidFill>
                  <a:schemeClr val="accent4"/>
                </a:solidFill>
                <a:latin typeface="Verdana" pitchFamily="-96" charset="0"/>
              </a:rPr>
              <a:t>cnt</a:t>
            </a:r>
            <a:r>
              <a:rPr lang="en-US" sz="1800" dirty="0">
                <a:solidFill>
                  <a:schemeClr val="accent4"/>
                </a:solidFill>
                <a:latin typeface="Verdana" pitchFamily="-96" charset="0"/>
              </a:rPr>
              <a:t>, unless the </a:t>
            </a:r>
            <a:r>
              <a:rPr lang="en-US" sz="1800" dirty="0" err="1">
                <a:solidFill>
                  <a:schemeClr val="accent4"/>
                </a:solidFill>
                <a:latin typeface="Verdana" pitchFamily="-96" charset="0"/>
              </a:rPr>
              <a:t>buf</a:t>
            </a:r>
            <a:r>
              <a:rPr lang="en-US" sz="1800" dirty="0">
                <a:solidFill>
                  <a:schemeClr val="accent4"/>
                </a:solidFill>
                <a:latin typeface="Verdana" pitchFamily="-96" charset="0"/>
              </a:rPr>
              <a:t> is full</a:t>
            </a:r>
          </a:p>
          <a:p>
            <a:pPr lvl="1"/>
            <a:r>
              <a:rPr lang="en-US" sz="1800" dirty="0">
                <a:solidFill>
                  <a:schemeClr val="accent4"/>
                </a:solidFill>
                <a:latin typeface="Consolas" panose="020B0609020204030204" pitchFamily="49" charset="0"/>
              </a:rPr>
              <a:t>put</a:t>
            </a:r>
            <a:r>
              <a:rPr lang="en-US" sz="1800" dirty="0">
                <a:solidFill>
                  <a:schemeClr val="accent4"/>
                </a:solidFill>
                <a:latin typeface="Verdana" pitchFamily="-96" charset="0"/>
              </a:rPr>
              <a:t> puts the value in the indicated slot and marks it </a:t>
            </a:r>
            <a:r>
              <a:rPr lang="en-US" sz="1800" dirty="0">
                <a:solidFill>
                  <a:schemeClr val="accent4"/>
                </a:solidFill>
                <a:latin typeface="Consolas" panose="020B0609020204030204" pitchFamily="49" charset="0"/>
              </a:rPr>
              <a:t>V</a:t>
            </a:r>
          </a:p>
          <a:p>
            <a:pPr lvl="1"/>
            <a:r>
              <a:rPr lang="en-US" sz="1800" dirty="0" err="1">
                <a:solidFill>
                  <a:schemeClr val="accent4"/>
                </a:solidFill>
                <a:latin typeface="Consolas" panose="020B0609020204030204" pitchFamily="49" charset="0"/>
              </a:rPr>
              <a:t>getResult</a:t>
            </a:r>
            <a:r>
              <a:rPr lang="en-US" sz="1800" dirty="0">
                <a:solidFill>
                  <a:schemeClr val="accent4"/>
                </a:solidFill>
                <a:latin typeface="+mj-lt"/>
              </a:rPr>
              <a:t> returns the value in the slot pointed by </a:t>
            </a:r>
            <a:r>
              <a:rPr lang="en-US" sz="1800" dirty="0" err="1">
                <a:solidFill>
                  <a:schemeClr val="accent4"/>
                </a:solidFill>
                <a:latin typeface="Consolas" panose="020B0609020204030204" pitchFamily="49" charset="0"/>
              </a:rPr>
              <a:t>ridx</a:t>
            </a:r>
            <a:r>
              <a:rPr lang="en-US" sz="1800" dirty="0">
                <a:solidFill>
                  <a:schemeClr val="accent4"/>
                </a:solidFill>
                <a:latin typeface="+mj-lt"/>
              </a:rPr>
              <a:t>, increments</a:t>
            </a:r>
            <a:r>
              <a:rPr lang="en-US" sz="1800" dirty="0">
                <a:solidFill>
                  <a:schemeClr val="accent4"/>
                </a:solidFill>
                <a:latin typeface="Consolas" panose="020B0609020204030204" pitchFamily="49" charset="0"/>
              </a:rPr>
              <a:t> </a:t>
            </a:r>
            <a:r>
              <a:rPr lang="en-US" sz="1800" dirty="0" err="1">
                <a:solidFill>
                  <a:schemeClr val="accent4"/>
                </a:solidFill>
                <a:latin typeface="Consolas" panose="020B0609020204030204" pitchFamily="49" charset="0"/>
              </a:rPr>
              <a:t>ridx</a:t>
            </a:r>
            <a:r>
              <a:rPr lang="en-US" sz="1800" dirty="0">
                <a:solidFill>
                  <a:schemeClr val="accent4"/>
                </a:solidFill>
                <a:latin typeface="+mj-lt"/>
              </a:rPr>
              <a:t>, and decrements</a:t>
            </a:r>
            <a:r>
              <a:rPr lang="en-US" sz="1800" dirty="0">
                <a:solidFill>
                  <a:schemeClr val="accent4"/>
                </a:solidFill>
                <a:latin typeface="Consolas" panose="020B0609020204030204" pitchFamily="49" charset="0"/>
              </a:rPr>
              <a:t> </a:t>
            </a:r>
            <a:r>
              <a:rPr lang="en-US" sz="1800" dirty="0" err="1">
                <a:solidFill>
                  <a:schemeClr val="accent4"/>
                </a:solidFill>
                <a:latin typeface="Consolas" panose="020B0609020204030204" pitchFamily="49" charset="0"/>
              </a:rPr>
              <a:t>cnt</a:t>
            </a:r>
            <a:endParaRPr lang="en-US" sz="1800" dirty="0">
              <a:solidFill>
                <a:schemeClr val="accent4"/>
              </a:solidFill>
              <a:latin typeface="+mj-lt"/>
            </a:endParaRPr>
          </a:p>
          <a:p>
            <a:endParaRPr lang="en-US" sz="2000" dirty="0">
              <a:solidFill>
                <a:schemeClr val="accent4"/>
              </a:solidFill>
              <a:latin typeface="Verdana" pitchFamily="-96" charset="0"/>
            </a:endParaRPr>
          </a:p>
          <a:p>
            <a:endParaRPr lang="en-US" sz="2000" dirty="0">
              <a:solidFill>
                <a:schemeClr val="accent4"/>
              </a:solidFill>
            </a:endParaRPr>
          </a:p>
          <a:p>
            <a:endParaRPr lang="en-US" sz="2000" dirty="0">
              <a:solidFill>
                <a:schemeClr val="accent4"/>
              </a:solidFill>
              <a:latin typeface="Verdana" pitchFamily="-96" charset="0"/>
            </a:endParaRPr>
          </a:p>
          <a:p>
            <a:endParaRPr lang="en-US" sz="2000" dirty="0"/>
          </a:p>
        </p:txBody>
      </p:sp>
      <p:grpSp>
        <p:nvGrpSpPr>
          <p:cNvPr id="7" name="Group 5">
            <a:extLst>
              <a:ext uri="{FF2B5EF4-FFF2-40B4-BE49-F238E27FC236}">
                <a16:creationId xmlns:a16="http://schemas.microsoft.com/office/drawing/2014/main" id="{57C59E25-2468-517B-A75D-8F0E34490AB2}"/>
              </a:ext>
            </a:extLst>
          </p:cNvPr>
          <p:cNvGrpSpPr>
            <a:grpSpLocks/>
          </p:cNvGrpSpPr>
          <p:nvPr/>
        </p:nvGrpSpPr>
        <p:grpSpPr bwMode="auto">
          <a:xfrm>
            <a:off x="6250782" y="1608138"/>
            <a:ext cx="2522537" cy="2093913"/>
            <a:chOff x="4119" y="887"/>
            <a:chExt cx="1589" cy="1319"/>
          </a:xfrm>
        </p:grpSpPr>
        <p:grpSp>
          <p:nvGrpSpPr>
            <p:cNvPr id="8" name="Group 6">
              <a:extLst>
                <a:ext uri="{FF2B5EF4-FFF2-40B4-BE49-F238E27FC236}">
                  <a16:creationId xmlns:a16="http://schemas.microsoft.com/office/drawing/2014/main" id="{FDADCD16-E7C2-5A75-E856-0B921FD31F14}"/>
                </a:ext>
              </a:extLst>
            </p:cNvPr>
            <p:cNvGrpSpPr>
              <a:grpSpLocks/>
            </p:cNvGrpSpPr>
            <p:nvPr/>
          </p:nvGrpSpPr>
          <p:grpSpPr bwMode="auto">
            <a:xfrm>
              <a:off x="4119" y="887"/>
              <a:ext cx="1589" cy="1319"/>
              <a:chOff x="4119" y="887"/>
              <a:chExt cx="1589" cy="1319"/>
            </a:xfrm>
          </p:grpSpPr>
          <p:sp>
            <p:nvSpPr>
              <p:cNvPr id="11" name="Rectangle 7">
                <a:extLst>
                  <a:ext uri="{FF2B5EF4-FFF2-40B4-BE49-F238E27FC236}">
                    <a16:creationId xmlns:a16="http://schemas.microsoft.com/office/drawing/2014/main" id="{1080F0AC-F428-8387-1672-8730A8127D7C}"/>
                  </a:ext>
                </a:extLst>
              </p:cNvPr>
              <p:cNvSpPr>
                <a:spLocks noChangeArrowheads="1"/>
              </p:cNvSpPr>
              <p:nvPr/>
            </p:nvSpPr>
            <p:spPr bwMode="auto">
              <a:xfrm>
                <a:off x="4900" y="1634"/>
                <a:ext cx="189" cy="189"/>
              </a:xfrm>
              <a:prstGeom prst="rect">
                <a:avLst/>
              </a:prstGeom>
              <a:solidFill>
                <a:schemeClr val="accent1"/>
              </a:solidFill>
              <a:ln w="9525">
                <a:noFill/>
                <a:miter lim="800000"/>
                <a:headEnd/>
                <a:tailEnd/>
              </a:ln>
            </p:spPr>
            <p:txBody>
              <a:bodyPr wrap="none" anchor="ctr"/>
              <a:lstStyle/>
              <a:p>
                <a:pPr>
                  <a:buNone/>
                </a:pPr>
                <a:endParaRPr lang="en-US">
                  <a:latin typeface="Consolas" panose="020B0609020204030204" pitchFamily="49" charset="0"/>
                </a:endParaRPr>
              </a:p>
            </p:txBody>
          </p:sp>
          <p:sp>
            <p:nvSpPr>
              <p:cNvPr id="12" name="Rectangle 8">
                <a:extLst>
                  <a:ext uri="{FF2B5EF4-FFF2-40B4-BE49-F238E27FC236}">
                    <a16:creationId xmlns:a16="http://schemas.microsoft.com/office/drawing/2014/main" id="{4DAC6361-BE85-4922-9E97-DF1AA35F36B1}"/>
                  </a:ext>
                </a:extLst>
              </p:cNvPr>
              <p:cNvSpPr>
                <a:spLocks noChangeArrowheads="1"/>
              </p:cNvSpPr>
              <p:nvPr/>
            </p:nvSpPr>
            <p:spPr bwMode="auto">
              <a:xfrm>
                <a:off x="4900" y="1266"/>
                <a:ext cx="189" cy="189"/>
              </a:xfrm>
              <a:prstGeom prst="rect">
                <a:avLst/>
              </a:prstGeom>
              <a:solidFill>
                <a:schemeClr val="accent1"/>
              </a:solidFill>
              <a:ln w="9525">
                <a:noFill/>
                <a:miter lim="800000"/>
                <a:headEnd/>
                <a:tailEnd/>
              </a:ln>
            </p:spPr>
            <p:txBody>
              <a:bodyPr wrap="none" anchor="ctr"/>
              <a:lstStyle/>
              <a:p>
                <a:pPr>
                  <a:buNone/>
                </a:pPr>
                <a:endParaRPr lang="en-US">
                  <a:latin typeface="Consolas" panose="020B0609020204030204" pitchFamily="49" charset="0"/>
                </a:endParaRPr>
              </a:p>
            </p:txBody>
          </p:sp>
          <p:sp>
            <p:nvSpPr>
              <p:cNvPr id="13" name="Rectangle 9">
                <a:extLst>
                  <a:ext uri="{FF2B5EF4-FFF2-40B4-BE49-F238E27FC236}">
                    <a16:creationId xmlns:a16="http://schemas.microsoft.com/office/drawing/2014/main" id="{8224A40C-5D27-3AD3-DB7A-253D8F401692}"/>
                  </a:ext>
                </a:extLst>
              </p:cNvPr>
              <p:cNvSpPr>
                <a:spLocks noChangeArrowheads="1"/>
              </p:cNvSpPr>
              <p:nvPr/>
            </p:nvSpPr>
            <p:spPr bwMode="auto">
              <a:xfrm>
                <a:off x="4899" y="908"/>
                <a:ext cx="805" cy="1088"/>
              </a:xfrm>
              <a:prstGeom prst="rect">
                <a:avLst/>
              </a:prstGeom>
              <a:noFill/>
              <a:ln w="9525">
                <a:solidFill>
                  <a:schemeClr val="tx1"/>
                </a:solidFill>
                <a:miter lim="800000"/>
                <a:headEnd/>
                <a:tailEnd/>
              </a:ln>
            </p:spPr>
            <p:txBody>
              <a:bodyPr wrap="none" anchor="ctr"/>
              <a:lstStyle/>
              <a:p>
                <a:pPr>
                  <a:buNone/>
                </a:pPr>
                <a:endParaRPr lang="en-US">
                  <a:latin typeface="Consolas" panose="020B0609020204030204" pitchFamily="49" charset="0"/>
                </a:endParaRPr>
              </a:p>
            </p:txBody>
          </p:sp>
          <p:sp>
            <p:nvSpPr>
              <p:cNvPr id="14" name="Line 10">
                <a:extLst>
                  <a:ext uri="{FF2B5EF4-FFF2-40B4-BE49-F238E27FC236}">
                    <a16:creationId xmlns:a16="http://schemas.microsoft.com/office/drawing/2014/main" id="{F68A619D-CC35-11EA-8FEE-A006CFD607C3}"/>
                  </a:ext>
                </a:extLst>
              </p:cNvPr>
              <p:cNvSpPr>
                <a:spLocks noChangeShapeType="1"/>
              </p:cNvSpPr>
              <p:nvPr/>
            </p:nvSpPr>
            <p:spPr bwMode="auto">
              <a:xfrm>
                <a:off x="4899" y="1082"/>
                <a:ext cx="805" cy="0"/>
              </a:xfrm>
              <a:prstGeom prst="line">
                <a:avLst/>
              </a:prstGeom>
              <a:noFill/>
              <a:ln w="9525">
                <a:solidFill>
                  <a:schemeClr val="tx1"/>
                </a:solidFill>
                <a:round/>
                <a:headEnd/>
                <a:tailEnd/>
              </a:ln>
            </p:spPr>
            <p:txBody>
              <a:bodyPr wrap="none" anchor="ctr"/>
              <a:lstStyle/>
              <a:p>
                <a:pPr>
                  <a:buNone/>
                </a:pPr>
                <a:endParaRPr lang="en-US">
                  <a:latin typeface="Consolas" panose="020B0609020204030204" pitchFamily="49" charset="0"/>
                </a:endParaRPr>
              </a:p>
            </p:txBody>
          </p:sp>
          <p:sp>
            <p:nvSpPr>
              <p:cNvPr id="15" name="Line 11">
                <a:extLst>
                  <a:ext uri="{FF2B5EF4-FFF2-40B4-BE49-F238E27FC236}">
                    <a16:creationId xmlns:a16="http://schemas.microsoft.com/office/drawing/2014/main" id="{AD77EAED-9302-E070-4F77-51042E674CD0}"/>
                  </a:ext>
                </a:extLst>
              </p:cNvPr>
              <p:cNvSpPr>
                <a:spLocks noChangeShapeType="1"/>
              </p:cNvSpPr>
              <p:nvPr/>
            </p:nvSpPr>
            <p:spPr bwMode="auto">
              <a:xfrm>
                <a:off x="4900" y="1265"/>
                <a:ext cx="805" cy="0"/>
              </a:xfrm>
              <a:prstGeom prst="line">
                <a:avLst/>
              </a:prstGeom>
              <a:noFill/>
              <a:ln w="9525">
                <a:solidFill>
                  <a:schemeClr val="tx1"/>
                </a:solidFill>
                <a:round/>
                <a:headEnd/>
                <a:tailEnd/>
              </a:ln>
            </p:spPr>
            <p:txBody>
              <a:bodyPr wrap="none" anchor="ctr"/>
              <a:lstStyle/>
              <a:p>
                <a:pPr>
                  <a:buNone/>
                </a:pPr>
                <a:endParaRPr lang="en-US">
                  <a:latin typeface="Consolas" panose="020B0609020204030204" pitchFamily="49" charset="0"/>
                </a:endParaRPr>
              </a:p>
            </p:txBody>
          </p:sp>
          <p:sp>
            <p:nvSpPr>
              <p:cNvPr id="16" name="Line 12">
                <a:extLst>
                  <a:ext uri="{FF2B5EF4-FFF2-40B4-BE49-F238E27FC236}">
                    <a16:creationId xmlns:a16="http://schemas.microsoft.com/office/drawing/2014/main" id="{566FF51D-7ACE-1CC4-3B73-8B1F554B6F2D}"/>
                  </a:ext>
                </a:extLst>
              </p:cNvPr>
              <p:cNvSpPr>
                <a:spLocks noChangeShapeType="1"/>
              </p:cNvSpPr>
              <p:nvPr/>
            </p:nvSpPr>
            <p:spPr bwMode="auto">
              <a:xfrm>
                <a:off x="4901" y="1448"/>
                <a:ext cx="805" cy="0"/>
              </a:xfrm>
              <a:prstGeom prst="line">
                <a:avLst/>
              </a:prstGeom>
              <a:noFill/>
              <a:ln w="9525">
                <a:solidFill>
                  <a:schemeClr val="tx1"/>
                </a:solidFill>
                <a:round/>
                <a:headEnd/>
                <a:tailEnd/>
              </a:ln>
            </p:spPr>
            <p:txBody>
              <a:bodyPr wrap="none" anchor="ctr"/>
              <a:lstStyle/>
              <a:p>
                <a:pPr>
                  <a:buNone/>
                </a:pPr>
                <a:endParaRPr lang="en-US">
                  <a:latin typeface="Consolas" panose="020B0609020204030204" pitchFamily="49" charset="0"/>
                </a:endParaRPr>
              </a:p>
            </p:txBody>
          </p:sp>
          <p:sp>
            <p:nvSpPr>
              <p:cNvPr id="17" name="Line 13">
                <a:extLst>
                  <a:ext uri="{FF2B5EF4-FFF2-40B4-BE49-F238E27FC236}">
                    <a16:creationId xmlns:a16="http://schemas.microsoft.com/office/drawing/2014/main" id="{34251F9D-81B0-62EA-F64E-F8C3EE5D69AD}"/>
                  </a:ext>
                </a:extLst>
              </p:cNvPr>
              <p:cNvSpPr>
                <a:spLocks noChangeShapeType="1"/>
              </p:cNvSpPr>
              <p:nvPr/>
            </p:nvSpPr>
            <p:spPr bwMode="auto">
              <a:xfrm>
                <a:off x="4902" y="1631"/>
                <a:ext cx="805" cy="0"/>
              </a:xfrm>
              <a:prstGeom prst="line">
                <a:avLst/>
              </a:prstGeom>
              <a:noFill/>
              <a:ln w="9525">
                <a:solidFill>
                  <a:schemeClr val="tx1"/>
                </a:solidFill>
                <a:round/>
                <a:headEnd/>
                <a:tailEnd/>
              </a:ln>
            </p:spPr>
            <p:txBody>
              <a:bodyPr wrap="none" anchor="ctr"/>
              <a:lstStyle/>
              <a:p>
                <a:pPr>
                  <a:buNone/>
                </a:pPr>
                <a:endParaRPr lang="en-US">
                  <a:latin typeface="Consolas" panose="020B0609020204030204" pitchFamily="49" charset="0"/>
                </a:endParaRPr>
              </a:p>
            </p:txBody>
          </p:sp>
          <p:sp>
            <p:nvSpPr>
              <p:cNvPr id="18" name="Line 14">
                <a:extLst>
                  <a:ext uri="{FF2B5EF4-FFF2-40B4-BE49-F238E27FC236}">
                    <a16:creationId xmlns:a16="http://schemas.microsoft.com/office/drawing/2014/main" id="{DE5772DD-FD74-3371-AF7C-A8A5CB45A60F}"/>
                  </a:ext>
                </a:extLst>
              </p:cNvPr>
              <p:cNvSpPr>
                <a:spLocks noChangeShapeType="1"/>
              </p:cNvSpPr>
              <p:nvPr/>
            </p:nvSpPr>
            <p:spPr bwMode="auto">
              <a:xfrm>
                <a:off x="4903" y="1814"/>
                <a:ext cx="805" cy="0"/>
              </a:xfrm>
              <a:prstGeom prst="line">
                <a:avLst/>
              </a:prstGeom>
              <a:noFill/>
              <a:ln w="9525">
                <a:solidFill>
                  <a:schemeClr val="tx1"/>
                </a:solidFill>
                <a:round/>
                <a:headEnd/>
                <a:tailEnd/>
              </a:ln>
            </p:spPr>
            <p:txBody>
              <a:bodyPr wrap="none" anchor="ctr"/>
              <a:lstStyle/>
              <a:p>
                <a:pPr>
                  <a:buNone/>
                </a:pPr>
                <a:endParaRPr lang="en-US">
                  <a:latin typeface="Consolas" panose="020B0609020204030204" pitchFamily="49" charset="0"/>
                </a:endParaRPr>
              </a:p>
            </p:txBody>
          </p:sp>
          <p:sp>
            <p:nvSpPr>
              <p:cNvPr id="19" name="Rectangle 15">
                <a:extLst>
                  <a:ext uri="{FF2B5EF4-FFF2-40B4-BE49-F238E27FC236}">
                    <a16:creationId xmlns:a16="http://schemas.microsoft.com/office/drawing/2014/main" id="{599BC368-D04B-11EE-CB37-DC9269A6AB9C}"/>
                  </a:ext>
                </a:extLst>
              </p:cNvPr>
              <p:cNvSpPr>
                <a:spLocks noChangeArrowheads="1"/>
              </p:cNvSpPr>
              <p:nvPr/>
            </p:nvSpPr>
            <p:spPr bwMode="auto">
              <a:xfrm>
                <a:off x="4154" y="1169"/>
                <a:ext cx="450" cy="150"/>
              </a:xfrm>
              <a:prstGeom prst="rect">
                <a:avLst/>
              </a:prstGeom>
              <a:solidFill>
                <a:schemeClr val="accent1"/>
              </a:solidFill>
              <a:ln w="9525">
                <a:solidFill>
                  <a:srgbClr val="FF0000"/>
                </a:solidFill>
                <a:miter lim="800000"/>
                <a:headEnd/>
                <a:tailEnd/>
              </a:ln>
            </p:spPr>
            <p:txBody>
              <a:bodyPr wrap="none" anchor="ctr"/>
              <a:lstStyle/>
              <a:p>
                <a:pPr>
                  <a:buNone/>
                </a:pPr>
                <a:endParaRPr lang="en-US">
                  <a:latin typeface="Consolas" panose="020B0609020204030204" pitchFamily="49" charset="0"/>
                </a:endParaRPr>
              </a:p>
            </p:txBody>
          </p:sp>
          <p:sp>
            <p:nvSpPr>
              <p:cNvPr id="20" name="Rectangle 16">
                <a:extLst>
                  <a:ext uri="{FF2B5EF4-FFF2-40B4-BE49-F238E27FC236}">
                    <a16:creationId xmlns:a16="http://schemas.microsoft.com/office/drawing/2014/main" id="{6B1BFDE1-E223-934B-3996-9206F35D3646}"/>
                  </a:ext>
                </a:extLst>
              </p:cNvPr>
              <p:cNvSpPr>
                <a:spLocks noChangeArrowheads="1"/>
              </p:cNvSpPr>
              <p:nvPr/>
            </p:nvSpPr>
            <p:spPr bwMode="auto">
              <a:xfrm>
                <a:off x="4147" y="1597"/>
                <a:ext cx="450" cy="150"/>
              </a:xfrm>
              <a:prstGeom prst="rect">
                <a:avLst/>
              </a:prstGeom>
              <a:solidFill>
                <a:schemeClr val="accent1"/>
              </a:solidFill>
              <a:ln w="9525">
                <a:solidFill>
                  <a:srgbClr val="FF0000"/>
                </a:solidFill>
                <a:miter lim="800000"/>
                <a:headEnd/>
                <a:tailEnd/>
              </a:ln>
            </p:spPr>
            <p:txBody>
              <a:bodyPr wrap="none" anchor="ctr"/>
              <a:lstStyle/>
              <a:p>
                <a:pPr>
                  <a:buNone/>
                </a:pPr>
                <a:endParaRPr lang="en-US">
                  <a:latin typeface="Consolas" panose="020B0609020204030204" pitchFamily="49" charset="0"/>
                </a:endParaRPr>
              </a:p>
            </p:txBody>
          </p:sp>
          <p:sp>
            <p:nvSpPr>
              <p:cNvPr id="21" name="Line 17">
                <a:extLst>
                  <a:ext uri="{FF2B5EF4-FFF2-40B4-BE49-F238E27FC236}">
                    <a16:creationId xmlns:a16="http://schemas.microsoft.com/office/drawing/2014/main" id="{EF5FC026-D89A-F370-B524-2A80D1D524F4}"/>
                  </a:ext>
                </a:extLst>
              </p:cNvPr>
              <p:cNvSpPr>
                <a:spLocks noChangeShapeType="1"/>
              </p:cNvSpPr>
              <p:nvPr/>
            </p:nvSpPr>
            <p:spPr bwMode="auto">
              <a:xfrm flipV="1">
                <a:off x="4623" y="1153"/>
                <a:ext cx="276" cy="79"/>
              </a:xfrm>
              <a:prstGeom prst="line">
                <a:avLst/>
              </a:prstGeom>
              <a:noFill/>
              <a:ln w="9525">
                <a:solidFill>
                  <a:schemeClr val="tx1"/>
                </a:solidFill>
                <a:round/>
                <a:headEnd/>
                <a:tailEnd type="triangle" w="med" len="med"/>
              </a:ln>
            </p:spPr>
            <p:txBody>
              <a:bodyPr wrap="none" anchor="ctr"/>
              <a:lstStyle/>
              <a:p>
                <a:pPr>
                  <a:buNone/>
                </a:pPr>
                <a:endParaRPr lang="en-US">
                  <a:latin typeface="Consolas" panose="020B0609020204030204" pitchFamily="49" charset="0"/>
                </a:endParaRPr>
              </a:p>
            </p:txBody>
          </p:sp>
          <p:sp>
            <p:nvSpPr>
              <p:cNvPr id="22" name="Line 18">
                <a:extLst>
                  <a:ext uri="{FF2B5EF4-FFF2-40B4-BE49-F238E27FC236}">
                    <a16:creationId xmlns:a16="http://schemas.microsoft.com/office/drawing/2014/main" id="{2546462C-4520-3EAB-1DC3-A741E956B524}"/>
                  </a:ext>
                </a:extLst>
              </p:cNvPr>
              <p:cNvSpPr>
                <a:spLocks noChangeShapeType="1"/>
              </p:cNvSpPr>
              <p:nvPr/>
            </p:nvSpPr>
            <p:spPr bwMode="auto">
              <a:xfrm>
                <a:off x="4593" y="1674"/>
                <a:ext cx="306" cy="87"/>
              </a:xfrm>
              <a:prstGeom prst="line">
                <a:avLst/>
              </a:prstGeom>
              <a:noFill/>
              <a:ln w="9525">
                <a:solidFill>
                  <a:schemeClr val="tx1"/>
                </a:solidFill>
                <a:round/>
                <a:headEnd/>
                <a:tailEnd type="triangle" w="med" len="med"/>
              </a:ln>
            </p:spPr>
            <p:txBody>
              <a:bodyPr wrap="none" anchor="ctr"/>
              <a:lstStyle/>
              <a:p>
                <a:pPr>
                  <a:buNone/>
                </a:pPr>
                <a:endParaRPr lang="en-US">
                  <a:latin typeface="Consolas" panose="020B0609020204030204" pitchFamily="49" charset="0"/>
                </a:endParaRPr>
              </a:p>
            </p:txBody>
          </p:sp>
          <p:sp>
            <p:nvSpPr>
              <p:cNvPr id="23" name="Line 19">
                <a:extLst>
                  <a:ext uri="{FF2B5EF4-FFF2-40B4-BE49-F238E27FC236}">
                    <a16:creationId xmlns:a16="http://schemas.microsoft.com/office/drawing/2014/main" id="{26C8AF58-F6AA-DA17-2F67-FA3B41D3E880}"/>
                  </a:ext>
                </a:extLst>
              </p:cNvPr>
              <p:cNvSpPr>
                <a:spLocks noChangeShapeType="1"/>
              </p:cNvSpPr>
              <p:nvPr/>
            </p:nvSpPr>
            <p:spPr bwMode="auto">
              <a:xfrm flipH="1">
                <a:off x="5081" y="908"/>
                <a:ext cx="0" cy="1081"/>
              </a:xfrm>
              <a:prstGeom prst="line">
                <a:avLst/>
              </a:prstGeom>
              <a:noFill/>
              <a:ln w="9525">
                <a:solidFill>
                  <a:schemeClr val="tx1"/>
                </a:solidFill>
                <a:round/>
                <a:headEnd/>
                <a:tailEnd/>
              </a:ln>
            </p:spPr>
            <p:txBody>
              <a:bodyPr wrap="none" anchor="ctr"/>
              <a:lstStyle/>
              <a:p>
                <a:pPr>
                  <a:buNone/>
                </a:pPr>
                <a:endParaRPr lang="en-US">
                  <a:latin typeface="Consolas" panose="020B0609020204030204" pitchFamily="49" charset="0"/>
                </a:endParaRPr>
              </a:p>
            </p:txBody>
          </p:sp>
          <p:sp>
            <p:nvSpPr>
              <p:cNvPr id="24" name="Text Box 20">
                <a:extLst>
                  <a:ext uri="{FF2B5EF4-FFF2-40B4-BE49-F238E27FC236}">
                    <a16:creationId xmlns:a16="http://schemas.microsoft.com/office/drawing/2014/main" id="{CACC3505-DA0C-3A37-1C47-F4B72495B494}"/>
                  </a:ext>
                </a:extLst>
              </p:cNvPr>
              <p:cNvSpPr txBox="1">
                <a:spLocks noChangeArrowheads="1"/>
              </p:cNvSpPr>
              <p:nvPr/>
            </p:nvSpPr>
            <p:spPr bwMode="auto">
              <a:xfrm>
                <a:off x="4893" y="887"/>
                <a:ext cx="187" cy="1108"/>
              </a:xfrm>
              <a:prstGeom prst="rect">
                <a:avLst/>
              </a:prstGeom>
              <a:noFill/>
              <a:ln w="9525">
                <a:noFill/>
                <a:miter lim="800000"/>
                <a:headEnd/>
                <a:tailEnd/>
              </a:ln>
            </p:spPr>
            <p:txBody>
              <a:bodyPr wrap="none">
                <a:spAutoFit/>
              </a:bodyPr>
              <a:lstStyle/>
              <a:p>
                <a:pPr>
                  <a:lnSpc>
                    <a:spcPct val="114000"/>
                  </a:lnSpc>
                  <a:buNone/>
                </a:pPr>
                <a:r>
                  <a:rPr lang="en-US" sz="1600" dirty="0">
                    <a:latin typeface="Consolas" panose="020B0609020204030204" pitchFamily="49" charset="0"/>
                  </a:rPr>
                  <a:t>I</a:t>
                </a:r>
              </a:p>
              <a:p>
                <a:pPr>
                  <a:lnSpc>
                    <a:spcPct val="114000"/>
                  </a:lnSpc>
                  <a:buNone/>
                </a:pPr>
                <a:r>
                  <a:rPr lang="en-US" sz="1600" dirty="0">
                    <a:latin typeface="Consolas" panose="020B0609020204030204" pitchFamily="49" charset="0"/>
                  </a:rPr>
                  <a:t>I</a:t>
                </a:r>
              </a:p>
              <a:p>
                <a:pPr>
                  <a:lnSpc>
                    <a:spcPct val="114000"/>
                  </a:lnSpc>
                  <a:buNone/>
                </a:pPr>
                <a:r>
                  <a:rPr lang="en-US" sz="1600" dirty="0">
                    <a:latin typeface="Consolas" panose="020B0609020204030204" pitchFamily="49" charset="0"/>
                  </a:rPr>
                  <a:t>V</a:t>
                </a:r>
              </a:p>
              <a:p>
                <a:pPr>
                  <a:lnSpc>
                    <a:spcPct val="114000"/>
                  </a:lnSpc>
                  <a:buNone/>
                </a:pPr>
                <a:r>
                  <a:rPr lang="en-US" sz="1600" dirty="0">
                    <a:latin typeface="Consolas" panose="020B0609020204030204" pitchFamily="49" charset="0"/>
                  </a:rPr>
                  <a:t>I</a:t>
                </a:r>
              </a:p>
              <a:p>
                <a:pPr>
                  <a:lnSpc>
                    <a:spcPct val="114000"/>
                  </a:lnSpc>
                  <a:buNone/>
                </a:pPr>
                <a:r>
                  <a:rPr lang="en-US" sz="1600" dirty="0">
                    <a:latin typeface="Consolas" panose="020B0609020204030204" pitchFamily="49" charset="0"/>
                  </a:rPr>
                  <a:t>V</a:t>
                </a:r>
              </a:p>
              <a:p>
                <a:pPr>
                  <a:lnSpc>
                    <a:spcPct val="114000"/>
                  </a:lnSpc>
                  <a:buNone/>
                </a:pPr>
                <a:r>
                  <a:rPr lang="en-US" sz="1600" dirty="0">
                    <a:latin typeface="Consolas" panose="020B0609020204030204" pitchFamily="49" charset="0"/>
                  </a:rPr>
                  <a:t>I</a:t>
                </a:r>
              </a:p>
            </p:txBody>
          </p:sp>
          <p:sp>
            <p:nvSpPr>
              <p:cNvPr id="25" name="Rectangle 21">
                <a:extLst>
                  <a:ext uri="{FF2B5EF4-FFF2-40B4-BE49-F238E27FC236}">
                    <a16:creationId xmlns:a16="http://schemas.microsoft.com/office/drawing/2014/main" id="{A64B9952-9CF5-0BF7-7C3C-6EC8BFAA3AD5}"/>
                  </a:ext>
                </a:extLst>
              </p:cNvPr>
              <p:cNvSpPr>
                <a:spLocks noChangeArrowheads="1"/>
              </p:cNvSpPr>
              <p:nvPr/>
            </p:nvSpPr>
            <p:spPr bwMode="auto">
              <a:xfrm>
                <a:off x="4137" y="1848"/>
                <a:ext cx="505" cy="173"/>
              </a:xfrm>
              <a:prstGeom prst="rect">
                <a:avLst/>
              </a:prstGeom>
              <a:solidFill>
                <a:schemeClr val="accent1"/>
              </a:solidFill>
              <a:ln w="9525">
                <a:solidFill>
                  <a:srgbClr val="FF0000"/>
                </a:solidFill>
                <a:miter lim="800000"/>
                <a:headEnd/>
                <a:tailEnd/>
              </a:ln>
            </p:spPr>
            <p:txBody>
              <a:bodyPr wrap="none" anchor="ctr"/>
              <a:lstStyle/>
              <a:p>
                <a:pPr>
                  <a:buNone/>
                </a:pPr>
                <a:endParaRPr lang="en-US">
                  <a:latin typeface="Consolas" panose="020B0609020204030204" pitchFamily="49" charset="0"/>
                </a:endParaRPr>
              </a:p>
            </p:txBody>
          </p:sp>
          <p:sp>
            <p:nvSpPr>
              <p:cNvPr id="26" name="Text Box 22">
                <a:extLst>
                  <a:ext uri="{FF2B5EF4-FFF2-40B4-BE49-F238E27FC236}">
                    <a16:creationId xmlns:a16="http://schemas.microsoft.com/office/drawing/2014/main" id="{18BA3324-CE44-B387-73F5-04B913DD0AEC}"/>
                  </a:ext>
                </a:extLst>
              </p:cNvPr>
              <p:cNvSpPr txBox="1">
                <a:spLocks noChangeArrowheads="1"/>
              </p:cNvSpPr>
              <p:nvPr/>
            </p:nvSpPr>
            <p:spPr bwMode="auto">
              <a:xfrm>
                <a:off x="4172" y="1803"/>
                <a:ext cx="383" cy="252"/>
              </a:xfrm>
              <a:prstGeom prst="rect">
                <a:avLst/>
              </a:prstGeom>
              <a:noFill/>
              <a:ln w="9525">
                <a:noFill/>
                <a:miter lim="800000"/>
                <a:headEnd/>
                <a:tailEnd/>
              </a:ln>
            </p:spPr>
            <p:txBody>
              <a:bodyPr wrap="none">
                <a:spAutoFit/>
              </a:bodyPr>
              <a:lstStyle/>
              <a:p>
                <a:pPr>
                  <a:buNone/>
                </a:pPr>
                <a:r>
                  <a:rPr lang="en-US">
                    <a:latin typeface="Consolas" panose="020B0609020204030204" pitchFamily="49" charset="0"/>
                  </a:rPr>
                  <a:t>cnt</a:t>
                </a:r>
              </a:p>
            </p:txBody>
          </p:sp>
          <p:sp>
            <p:nvSpPr>
              <p:cNvPr id="27" name="Text Box 23">
                <a:extLst>
                  <a:ext uri="{FF2B5EF4-FFF2-40B4-BE49-F238E27FC236}">
                    <a16:creationId xmlns:a16="http://schemas.microsoft.com/office/drawing/2014/main" id="{2F330DC0-39F5-DE34-35E4-343404F90EC8}"/>
                  </a:ext>
                </a:extLst>
              </p:cNvPr>
              <p:cNvSpPr txBox="1">
                <a:spLocks noChangeArrowheads="1"/>
              </p:cNvSpPr>
              <p:nvPr/>
            </p:nvSpPr>
            <p:spPr bwMode="auto">
              <a:xfrm>
                <a:off x="4119" y="1125"/>
                <a:ext cx="472" cy="252"/>
              </a:xfrm>
              <a:prstGeom prst="rect">
                <a:avLst/>
              </a:prstGeom>
              <a:noFill/>
              <a:ln w="9525">
                <a:noFill/>
                <a:miter lim="800000"/>
                <a:headEnd/>
                <a:tailEnd/>
              </a:ln>
            </p:spPr>
            <p:txBody>
              <a:bodyPr wrap="none">
                <a:spAutoFit/>
              </a:bodyPr>
              <a:lstStyle/>
              <a:p>
                <a:pPr>
                  <a:buNone/>
                </a:pPr>
                <a:r>
                  <a:rPr lang="en-US">
                    <a:latin typeface="Consolas" panose="020B0609020204030204" pitchFamily="49" charset="0"/>
                  </a:rPr>
                  <a:t>iidx</a:t>
                </a:r>
              </a:p>
            </p:txBody>
          </p:sp>
          <p:sp>
            <p:nvSpPr>
              <p:cNvPr id="28" name="Text Box 24">
                <a:extLst>
                  <a:ext uri="{FF2B5EF4-FFF2-40B4-BE49-F238E27FC236}">
                    <a16:creationId xmlns:a16="http://schemas.microsoft.com/office/drawing/2014/main" id="{60049AA3-5A57-D1D2-A430-A18B758F27FD}"/>
                  </a:ext>
                </a:extLst>
              </p:cNvPr>
              <p:cNvSpPr txBox="1">
                <a:spLocks noChangeArrowheads="1"/>
              </p:cNvSpPr>
              <p:nvPr/>
            </p:nvSpPr>
            <p:spPr bwMode="auto">
              <a:xfrm>
                <a:off x="4127" y="1535"/>
                <a:ext cx="472" cy="252"/>
              </a:xfrm>
              <a:prstGeom prst="rect">
                <a:avLst/>
              </a:prstGeom>
              <a:noFill/>
              <a:ln w="9525">
                <a:noFill/>
                <a:miter lim="800000"/>
                <a:headEnd/>
                <a:tailEnd/>
              </a:ln>
            </p:spPr>
            <p:txBody>
              <a:bodyPr wrap="none" anchor="ctr">
                <a:spAutoFit/>
              </a:bodyPr>
              <a:lstStyle/>
              <a:p>
                <a:pPr>
                  <a:buNone/>
                </a:pPr>
                <a:r>
                  <a:rPr lang="en-US">
                    <a:latin typeface="Consolas" panose="020B0609020204030204" pitchFamily="49" charset="0"/>
                  </a:rPr>
                  <a:t>ridx</a:t>
                </a:r>
              </a:p>
            </p:txBody>
          </p:sp>
          <p:sp>
            <p:nvSpPr>
              <p:cNvPr id="29" name="Text Box 25">
                <a:extLst>
                  <a:ext uri="{FF2B5EF4-FFF2-40B4-BE49-F238E27FC236}">
                    <a16:creationId xmlns:a16="http://schemas.microsoft.com/office/drawing/2014/main" id="{42BD27B5-2792-E5CE-69D5-E0DC10F29A9A}"/>
                  </a:ext>
                </a:extLst>
              </p:cNvPr>
              <p:cNvSpPr txBox="1">
                <a:spLocks noChangeArrowheads="1"/>
              </p:cNvSpPr>
              <p:nvPr/>
            </p:nvSpPr>
            <p:spPr bwMode="auto">
              <a:xfrm>
                <a:off x="5086" y="1954"/>
                <a:ext cx="383" cy="252"/>
              </a:xfrm>
              <a:prstGeom prst="rect">
                <a:avLst/>
              </a:prstGeom>
              <a:noFill/>
              <a:ln w="9525">
                <a:noFill/>
                <a:miter lim="800000"/>
                <a:headEnd/>
                <a:tailEnd/>
              </a:ln>
            </p:spPr>
            <p:txBody>
              <a:bodyPr wrap="none">
                <a:spAutoFit/>
              </a:bodyPr>
              <a:lstStyle/>
              <a:p>
                <a:pPr>
                  <a:buNone/>
                </a:pPr>
                <a:r>
                  <a:rPr lang="en-US">
                    <a:latin typeface="Consolas" panose="020B0609020204030204" pitchFamily="49" charset="0"/>
                  </a:rPr>
                  <a:t>buf</a:t>
                </a:r>
              </a:p>
            </p:txBody>
          </p:sp>
        </p:grpSp>
        <p:sp>
          <p:nvSpPr>
            <p:cNvPr id="9" name="Rectangle 26" descr="Dark upward diagonal">
              <a:extLst>
                <a:ext uri="{FF2B5EF4-FFF2-40B4-BE49-F238E27FC236}">
                  <a16:creationId xmlns:a16="http://schemas.microsoft.com/office/drawing/2014/main" id="{E98D1BC5-9B2D-2DAB-C18D-AD94CC293B74}"/>
                </a:ext>
              </a:extLst>
            </p:cNvPr>
            <p:cNvSpPr>
              <a:spLocks noChangeArrowheads="1"/>
            </p:cNvSpPr>
            <p:nvPr/>
          </p:nvSpPr>
          <p:spPr bwMode="auto">
            <a:xfrm>
              <a:off x="5081" y="1262"/>
              <a:ext cx="623" cy="190"/>
            </a:xfrm>
            <a:prstGeom prst="rect">
              <a:avLst/>
            </a:prstGeom>
            <a:pattFill prst="dkUpDiag">
              <a:fgClr>
                <a:schemeClr val="accent1"/>
              </a:fgClr>
              <a:bgClr>
                <a:srgbClr val="FFFFFF"/>
              </a:bgClr>
            </a:pattFill>
            <a:ln w="9525">
              <a:solidFill>
                <a:schemeClr val="tx1"/>
              </a:solidFill>
              <a:miter lim="800000"/>
              <a:headEnd/>
              <a:tailEnd/>
            </a:ln>
          </p:spPr>
          <p:txBody>
            <a:bodyPr wrap="none" anchor="ctr"/>
            <a:lstStyle/>
            <a:p>
              <a:pPr>
                <a:buNone/>
              </a:pPr>
              <a:endParaRPr lang="en-US">
                <a:latin typeface="Consolas" panose="020B0609020204030204" pitchFamily="49" charset="0"/>
              </a:endParaRPr>
            </a:p>
          </p:txBody>
        </p:sp>
        <p:sp>
          <p:nvSpPr>
            <p:cNvPr id="10" name="Rectangle 27" descr="Dark upward diagonal">
              <a:extLst>
                <a:ext uri="{FF2B5EF4-FFF2-40B4-BE49-F238E27FC236}">
                  <a16:creationId xmlns:a16="http://schemas.microsoft.com/office/drawing/2014/main" id="{ECCE1DE1-02D6-A907-F0C1-614143187613}"/>
                </a:ext>
              </a:extLst>
            </p:cNvPr>
            <p:cNvSpPr>
              <a:spLocks noChangeArrowheads="1"/>
            </p:cNvSpPr>
            <p:nvPr/>
          </p:nvSpPr>
          <p:spPr bwMode="auto">
            <a:xfrm>
              <a:off x="5083" y="1627"/>
              <a:ext cx="623" cy="190"/>
            </a:xfrm>
            <a:prstGeom prst="rect">
              <a:avLst/>
            </a:prstGeom>
            <a:pattFill prst="dkUpDiag">
              <a:fgClr>
                <a:schemeClr val="accent1"/>
              </a:fgClr>
              <a:bgClr>
                <a:srgbClr val="FFFFFF"/>
              </a:bgClr>
            </a:pattFill>
            <a:ln w="9525">
              <a:solidFill>
                <a:schemeClr val="tx1"/>
              </a:solidFill>
              <a:miter lim="800000"/>
              <a:headEnd/>
              <a:tailEnd/>
            </a:ln>
          </p:spPr>
          <p:txBody>
            <a:bodyPr wrap="none" anchor="ctr"/>
            <a:lstStyle/>
            <a:p>
              <a:pPr>
                <a:buNone/>
              </a:pPr>
              <a:endParaRPr lang="en-US">
                <a:latin typeface="Consolas" panose="020B0609020204030204" pitchFamily="49" charset="0"/>
              </a:endParaRPr>
            </a:p>
          </p:txBody>
        </p:sp>
      </p:grpSp>
      <p:sp>
        <p:nvSpPr>
          <p:cNvPr id="30" name="TextBox 29">
            <a:extLst>
              <a:ext uri="{FF2B5EF4-FFF2-40B4-BE49-F238E27FC236}">
                <a16:creationId xmlns:a16="http://schemas.microsoft.com/office/drawing/2014/main" id="{DDBE6D74-35F1-D657-7573-475B8931A62F}"/>
              </a:ext>
            </a:extLst>
          </p:cNvPr>
          <p:cNvSpPr txBox="1"/>
          <p:nvPr/>
        </p:nvSpPr>
        <p:spPr>
          <a:xfrm>
            <a:off x="1807260" y="5310328"/>
            <a:ext cx="6079332" cy="707886"/>
          </a:xfrm>
          <a:prstGeom prst="rect">
            <a:avLst/>
          </a:prstGeom>
          <a:noFill/>
        </p:spPr>
        <p:txBody>
          <a:bodyPr wrap="square" rtlCol="0">
            <a:spAutoFit/>
          </a:bodyPr>
          <a:lstStyle/>
          <a:p>
            <a:r>
              <a:rPr lang="en-US" dirty="0">
                <a:latin typeface="Comic Sans MS" panose="030F0702030302020204" pitchFamily="66" charset="0"/>
              </a:rPr>
              <a:t>A straightforward implementation will not permit concurrent execution of the three methods</a:t>
            </a:r>
          </a:p>
        </p:txBody>
      </p:sp>
      <p:sp>
        <p:nvSpPr>
          <p:cNvPr id="31" name="Date Placeholder 30">
            <a:extLst>
              <a:ext uri="{FF2B5EF4-FFF2-40B4-BE49-F238E27FC236}">
                <a16:creationId xmlns:a16="http://schemas.microsoft.com/office/drawing/2014/main" id="{2B2CBFF0-8F51-4D76-99D7-6262A64779F9}"/>
              </a:ext>
            </a:extLst>
          </p:cNvPr>
          <p:cNvSpPr>
            <a:spLocks noGrp="1"/>
          </p:cNvSpPr>
          <p:nvPr>
            <p:ph type="dt" sz="half" idx="10"/>
          </p:nvPr>
        </p:nvSpPr>
        <p:spPr/>
        <p:txBody>
          <a:bodyPr/>
          <a:lstStyle/>
          <a:p>
            <a:pPr>
              <a:defRPr/>
            </a:pPr>
            <a:r>
              <a:rPr lang="en-US"/>
              <a:t>February 15, 2024</a:t>
            </a:r>
            <a:endParaRPr lang="en-US" dirty="0"/>
          </a:p>
        </p:txBody>
      </p:sp>
      <p:sp>
        <p:nvSpPr>
          <p:cNvPr id="32" name="Footer Placeholder 31">
            <a:extLst>
              <a:ext uri="{FF2B5EF4-FFF2-40B4-BE49-F238E27FC236}">
                <a16:creationId xmlns:a16="http://schemas.microsoft.com/office/drawing/2014/main" id="{F38ACFB8-291E-4586-AE09-9260CD09D519}"/>
              </a:ext>
            </a:extLst>
          </p:cNvPr>
          <p:cNvSpPr>
            <a:spLocks noGrp="1"/>
          </p:cNvSpPr>
          <p:nvPr>
            <p:ph type="ftr" sz="quarter" idx="12"/>
          </p:nvPr>
        </p:nvSpPr>
        <p:spPr/>
        <p:txBody>
          <a:bodyPr/>
          <a:lstStyle/>
          <a:p>
            <a:pPr>
              <a:defRPr/>
            </a:pPr>
            <a:r>
              <a:rPr lang="en-US"/>
              <a:t>6.1920</a:t>
            </a:r>
            <a:endParaRPr lang="en-US" dirty="0"/>
          </a:p>
        </p:txBody>
      </p:sp>
      <p:sp>
        <p:nvSpPr>
          <p:cNvPr id="34" name="Slide Number Placeholder 33">
            <a:extLst>
              <a:ext uri="{FF2B5EF4-FFF2-40B4-BE49-F238E27FC236}">
                <a16:creationId xmlns:a16="http://schemas.microsoft.com/office/drawing/2014/main" id="{3D0F52F3-5FC5-473F-A78C-E3EB3A1A2E92}"/>
              </a:ext>
            </a:extLst>
          </p:cNvPr>
          <p:cNvSpPr>
            <a:spLocks noGrp="1"/>
          </p:cNvSpPr>
          <p:nvPr>
            <p:ph type="sldNum" sz="quarter" idx="11"/>
          </p:nvPr>
        </p:nvSpPr>
        <p:spPr/>
        <p:txBody>
          <a:bodyPr/>
          <a:lstStyle/>
          <a:p>
            <a:pPr>
              <a:defRPr/>
            </a:pPr>
            <a:r>
              <a:rPr lang="en-US"/>
              <a:t>L04-</a:t>
            </a:r>
            <a:fld id="{4F9502F6-954B-46E9-AC05-33DEDF4CA0BF}" type="slidenum">
              <a:rPr lang="en-US" smtClean="0"/>
              <a:pPr>
                <a:defRPr/>
              </a:pPr>
              <a:t>10</a:t>
            </a:fld>
            <a:endParaRPr lang="en-US" dirty="0"/>
          </a:p>
        </p:txBody>
      </p:sp>
    </p:spTree>
    <p:extLst>
      <p:ext uri="{BB962C8B-B14F-4D97-AF65-F5344CB8AC3E}">
        <p14:creationId xmlns:p14="http://schemas.microsoft.com/office/powerpoint/2010/main" val="3210017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ext Box 17"/>
          <p:cNvSpPr txBox="1">
            <a:spLocks noChangeArrowheads="1"/>
          </p:cNvSpPr>
          <p:nvPr/>
        </p:nvSpPr>
        <p:spPr bwMode="auto">
          <a:xfrm>
            <a:off x="3282950" y="1663700"/>
            <a:ext cx="1563687" cy="1084912"/>
          </a:xfrm>
          <a:prstGeom prst="rect">
            <a:avLst/>
          </a:prstGeom>
          <a:solidFill>
            <a:schemeClr val="accent1"/>
          </a:solidFill>
          <a:ln w="19050">
            <a:solidFill>
              <a:srgbClr val="FF0000"/>
            </a:solidFill>
            <a:miter lim="800000"/>
            <a:headEnd/>
            <a:tailEnd/>
          </a:ln>
        </p:spPr>
        <p:txBody>
          <a:bodyPr>
            <a:spAutoFit/>
          </a:bodyPr>
          <a:lstStyle/>
          <a:p>
            <a:pPr algn="ctr" eaLnBrk="0" hangingPunct="0">
              <a:buNone/>
            </a:pPr>
            <a:endParaRPr lang="en-US" sz="1800" b="0" dirty="0"/>
          </a:p>
          <a:p>
            <a:pPr algn="ctr" eaLnBrk="0" hangingPunct="0">
              <a:buNone/>
            </a:pPr>
            <a:r>
              <a:rPr lang="en-US" sz="2400" b="0" dirty="0" err="1"/>
              <a:t>cbuf</a:t>
            </a:r>
            <a:endParaRPr lang="en-US" sz="2400" b="0" dirty="0"/>
          </a:p>
          <a:p>
            <a:pPr algn="ctr" eaLnBrk="0" hangingPunct="0">
              <a:buNone/>
            </a:pPr>
            <a:endParaRPr lang="en-US" sz="1800" b="0" dirty="0"/>
          </a:p>
        </p:txBody>
      </p:sp>
      <p:sp>
        <p:nvSpPr>
          <p:cNvPr id="10241" name="Rectangle 2"/>
          <p:cNvSpPr>
            <a:spLocks noGrp="1" noChangeArrowheads="1"/>
          </p:cNvSpPr>
          <p:nvPr>
            <p:ph type="title"/>
          </p:nvPr>
        </p:nvSpPr>
        <p:spPr>
          <a:xfrm>
            <a:off x="609600" y="165100"/>
            <a:ext cx="8275638" cy="1333500"/>
          </a:xfrm>
        </p:spPr>
        <p:txBody>
          <a:bodyPr/>
          <a:lstStyle/>
          <a:p>
            <a:pPr eaLnBrk="1" hangingPunct="1"/>
            <a:r>
              <a:rPr lang="en-US" dirty="0"/>
              <a:t>Completion buffer:</a:t>
            </a:r>
            <a:br>
              <a:rPr lang="en-US" dirty="0"/>
            </a:br>
            <a:r>
              <a:rPr lang="en-US" sz="2800" dirty="0"/>
              <a:t>Concurrency requirements</a:t>
            </a:r>
          </a:p>
        </p:txBody>
      </p:sp>
      <p:sp>
        <p:nvSpPr>
          <p:cNvPr id="10244" name="Rectangle 36"/>
          <p:cNvSpPr>
            <a:spLocks noChangeArrowheads="1"/>
          </p:cNvSpPr>
          <p:nvPr/>
        </p:nvSpPr>
        <p:spPr bwMode="auto">
          <a:xfrm>
            <a:off x="3282950" y="1866900"/>
            <a:ext cx="190500" cy="723900"/>
          </a:xfrm>
          <a:prstGeom prst="rect">
            <a:avLst/>
          </a:prstGeom>
          <a:noFill/>
          <a:ln w="9525" algn="ctr">
            <a:solidFill>
              <a:srgbClr val="FF0000"/>
            </a:solidFill>
            <a:round/>
            <a:headEnd/>
            <a:tailEnd/>
          </a:ln>
        </p:spPr>
        <p:txBody>
          <a:bodyPr/>
          <a:lstStyle/>
          <a:p>
            <a:pPr>
              <a:buNone/>
            </a:pPr>
            <a:endParaRPr lang="en-US"/>
          </a:p>
        </p:txBody>
      </p:sp>
      <p:sp>
        <p:nvSpPr>
          <p:cNvPr id="10245" name="Rectangle 37"/>
          <p:cNvSpPr>
            <a:spLocks noChangeArrowheads="1"/>
          </p:cNvSpPr>
          <p:nvPr/>
        </p:nvSpPr>
        <p:spPr bwMode="auto">
          <a:xfrm>
            <a:off x="4660900" y="1866900"/>
            <a:ext cx="177800" cy="723900"/>
          </a:xfrm>
          <a:prstGeom prst="rect">
            <a:avLst/>
          </a:prstGeom>
          <a:noFill/>
          <a:ln w="9525" algn="ctr">
            <a:solidFill>
              <a:srgbClr val="FF0000"/>
            </a:solidFill>
            <a:round/>
            <a:headEnd/>
            <a:tailEnd/>
          </a:ln>
        </p:spPr>
        <p:txBody>
          <a:bodyPr/>
          <a:lstStyle/>
          <a:p>
            <a:pPr>
              <a:buNone/>
            </a:pPr>
            <a:endParaRPr lang="en-US"/>
          </a:p>
        </p:txBody>
      </p:sp>
      <p:sp>
        <p:nvSpPr>
          <p:cNvPr id="10246" name="Rectangle 38"/>
          <p:cNvSpPr>
            <a:spLocks noChangeArrowheads="1"/>
          </p:cNvSpPr>
          <p:nvPr/>
        </p:nvSpPr>
        <p:spPr bwMode="auto">
          <a:xfrm rot="-5400000">
            <a:off x="4025900" y="2232025"/>
            <a:ext cx="190500" cy="723900"/>
          </a:xfrm>
          <a:prstGeom prst="rect">
            <a:avLst/>
          </a:prstGeom>
          <a:noFill/>
          <a:ln w="9525" algn="ctr">
            <a:solidFill>
              <a:srgbClr val="FF0000"/>
            </a:solidFill>
            <a:round/>
            <a:headEnd/>
            <a:tailEnd/>
          </a:ln>
        </p:spPr>
        <p:txBody>
          <a:bodyPr vert="eaVert"/>
          <a:lstStyle/>
          <a:p>
            <a:pPr>
              <a:buNone/>
            </a:pPr>
            <a:endParaRPr lang="en-US"/>
          </a:p>
        </p:txBody>
      </p:sp>
      <p:cxnSp>
        <p:nvCxnSpPr>
          <p:cNvPr id="10247" name="Straight Arrow Connector 40"/>
          <p:cNvCxnSpPr>
            <a:cxnSpLocks noChangeShapeType="1"/>
          </p:cNvCxnSpPr>
          <p:nvPr/>
        </p:nvCxnSpPr>
        <p:spPr bwMode="auto">
          <a:xfrm>
            <a:off x="4857750" y="2214562"/>
            <a:ext cx="825500" cy="1588"/>
          </a:xfrm>
          <a:prstGeom prst="straightConnector1">
            <a:avLst/>
          </a:prstGeom>
          <a:noFill/>
          <a:ln w="19050" algn="ctr">
            <a:solidFill>
              <a:srgbClr val="000000"/>
            </a:solidFill>
            <a:round/>
            <a:headEnd/>
            <a:tailEnd type="triangle" w="med" len="med"/>
          </a:ln>
        </p:spPr>
      </p:cxnSp>
      <p:cxnSp>
        <p:nvCxnSpPr>
          <p:cNvPr id="10248" name="Straight Arrow Connector 45"/>
          <p:cNvCxnSpPr>
            <a:cxnSpLocks noChangeShapeType="1"/>
          </p:cNvCxnSpPr>
          <p:nvPr/>
        </p:nvCxnSpPr>
        <p:spPr bwMode="auto">
          <a:xfrm flipH="1" flipV="1">
            <a:off x="4116388" y="2693988"/>
            <a:ext cx="1587" cy="563562"/>
          </a:xfrm>
          <a:prstGeom prst="straightConnector1">
            <a:avLst/>
          </a:prstGeom>
          <a:noFill/>
          <a:ln w="19050" algn="ctr">
            <a:solidFill>
              <a:srgbClr val="000000"/>
            </a:solidFill>
            <a:round/>
            <a:headEnd/>
            <a:tailEnd type="triangle" w="med" len="med"/>
          </a:ln>
        </p:spPr>
      </p:cxnSp>
      <p:cxnSp>
        <p:nvCxnSpPr>
          <p:cNvPr id="10249" name="Straight Arrow Connector 46"/>
          <p:cNvCxnSpPr>
            <a:cxnSpLocks noChangeShapeType="1"/>
          </p:cNvCxnSpPr>
          <p:nvPr/>
        </p:nvCxnSpPr>
        <p:spPr bwMode="auto">
          <a:xfrm flipH="1" flipV="1">
            <a:off x="2444750" y="2247900"/>
            <a:ext cx="825500" cy="1588"/>
          </a:xfrm>
          <a:prstGeom prst="straightConnector1">
            <a:avLst/>
          </a:prstGeom>
          <a:noFill/>
          <a:ln w="19050" algn="ctr">
            <a:solidFill>
              <a:srgbClr val="000000"/>
            </a:solidFill>
            <a:round/>
            <a:headEnd/>
            <a:tailEnd type="triangle" w="med" len="med"/>
          </a:ln>
        </p:spPr>
      </p:cxnSp>
      <p:sp>
        <p:nvSpPr>
          <p:cNvPr id="10250" name="TextBox 49"/>
          <p:cNvSpPr txBox="1">
            <a:spLocks noChangeArrowheads="1"/>
          </p:cNvSpPr>
          <p:nvPr/>
        </p:nvSpPr>
        <p:spPr bwMode="auto">
          <a:xfrm>
            <a:off x="4854575" y="1847850"/>
            <a:ext cx="1388650" cy="369332"/>
          </a:xfrm>
          <a:prstGeom prst="rect">
            <a:avLst/>
          </a:prstGeom>
          <a:noFill/>
          <a:ln w="9525">
            <a:noFill/>
            <a:miter lim="800000"/>
            <a:headEnd/>
            <a:tailEnd/>
          </a:ln>
        </p:spPr>
        <p:txBody>
          <a:bodyPr wrap="none">
            <a:spAutoFit/>
          </a:bodyPr>
          <a:lstStyle/>
          <a:p>
            <a:pPr>
              <a:buNone/>
            </a:pPr>
            <a:r>
              <a:rPr lang="en-US" b="0"/>
              <a:t>getResult</a:t>
            </a:r>
          </a:p>
        </p:txBody>
      </p:sp>
      <p:sp>
        <p:nvSpPr>
          <p:cNvPr id="10251" name="TextBox 50"/>
          <p:cNvSpPr txBox="1">
            <a:spLocks noChangeArrowheads="1"/>
          </p:cNvSpPr>
          <p:nvPr/>
        </p:nvSpPr>
        <p:spPr bwMode="auto">
          <a:xfrm>
            <a:off x="1819275" y="1851025"/>
            <a:ext cx="1348831" cy="369332"/>
          </a:xfrm>
          <a:prstGeom prst="rect">
            <a:avLst/>
          </a:prstGeom>
          <a:noFill/>
          <a:ln w="9525">
            <a:noFill/>
            <a:miter lim="800000"/>
            <a:headEnd/>
            <a:tailEnd/>
          </a:ln>
        </p:spPr>
        <p:txBody>
          <a:bodyPr wrap="none">
            <a:spAutoFit/>
          </a:bodyPr>
          <a:lstStyle/>
          <a:p>
            <a:pPr>
              <a:buNone/>
            </a:pPr>
            <a:r>
              <a:rPr lang="en-US" b="0" dirty="0" err="1"/>
              <a:t>getToken</a:t>
            </a:r>
            <a:endParaRPr lang="en-US" b="0" dirty="0"/>
          </a:p>
        </p:txBody>
      </p:sp>
      <p:sp>
        <p:nvSpPr>
          <p:cNvPr id="10252" name="TextBox 51"/>
          <p:cNvSpPr txBox="1">
            <a:spLocks noChangeArrowheads="1"/>
          </p:cNvSpPr>
          <p:nvPr/>
        </p:nvSpPr>
        <p:spPr bwMode="auto">
          <a:xfrm>
            <a:off x="4102100" y="2786063"/>
            <a:ext cx="2745367" cy="369332"/>
          </a:xfrm>
          <a:prstGeom prst="rect">
            <a:avLst/>
          </a:prstGeom>
          <a:noFill/>
          <a:ln w="9525">
            <a:noFill/>
            <a:miter lim="800000"/>
            <a:headEnd/>
            <a:tailEnd/>
          </a:ln>
        </p:spPr>
        <p:txBody>
          <a:bodyPr wrap="none">
            <a:spAutoFit/>
          </a:bodyPr>
          <a:lstStyle/>
          <a:p>
            <a:pPr>
              <a:buNone/>
            </a:pPr>
            <a:r>
              <a:rPr lang="en-US" b="0"/>
              <a:t>put (result &amp; token)</a:t>
            </a:r>
          </a:p>
        </p:txBody>
      </p:sp>
      <p:sp>
        <p:nvSpPr>
          <p:cNvPr id="21" name="Text Box 6"/>
          <p:cNvSpPr txBox="1">
            <a:spLocks noChangeArrowheads="1"/>
          </p:cNvSpPr>
          <p:nvPr/>
        </p:nvSpPr>
        <p:spPr bwMode="auto">
          <a:xfrm>
            <a:off x="609600" y="3396621"/>
            <a:ext cx="8468563" cy="2492990"/>
          </a:xfrm>
          <a:prstGeom prst="rect">
            <a:avLst/>
          </a:prstGeom>
          <a:noFill/>
          <a:ln w="9525">
            <a:noFill/>
            <a:miter lim="800000"/>
            <a:headEnd/>
            <a:tailEnd/>
          </a:ln>
        </p:spPr>
        <p:txBody>
          <a:bodyPr wrap="square">
            <a:spAutoFit/>
          </a:bodyPr>
          <a:lstStyle/>
          <a:p>
            <a:pPr marL="342900" indent="-342900">
              <a:buSzPct val="125000"/>
              <a:buBlip>
                <a:blip r:embed="rId3"/>
              </a:buBlip>
            </a:pPr>
            <a:r>
              <a:rPr lang="en-US" b="0" dirty="0"/>
              <a:t>If we make these methods CF then everything will work concurrently, i.e. </a:t>
            </a:r>
            <a:r>
              <a:rPr lang="en-US" b="0" dirty="0">
                <a:latin typeface="Consolas" panose="020B0609020204030204" pitchFamily="49" charset="0"/>
              </a:rPr>
              <a:t>(</a:t>
            </a:r>
            <a:r>
              <a:rPr lang="en-US" b="0" dirty="0">
                <a:latin typeface="Consolas" panose="020B0609020204030204" pitchFamily="49" charset="0"/>
                <a:cs typeface="Courier New" pitchFamily="49" charset="0"/>
              </a:rPr>
              <a:t>enter </a:t>
            </a:r>
            <a:r>
              <a:rPr lang="en-US" b="0" dirty="0">
                <a:latin typeface="Consolas" panose="020B0609020204030204" pitchFamily="49" charset="0"/>
              </a:rPr>
              <a:t>CF </a:t>
            </a:r>
            <a:r>
              <a:rPr lang="en-US" b="0" dirty="0">
                <a:latin typeface="Consolas" panose="020B0609020204030204" pitchFamily="49" charset="0"/>
                <a:cs typeface="Courier New" pitchFamily="49" charset="0"/>
              </a:rPr>
              <a:t>exit), (enter </a:t>
            </a:r>
            <a:r>
              <a:rPr lang="en-US" b="0" dirty="0">
                <a:latin typeface="Consolas" panose="020B0609020204030204" pitchFamily="49" charset="0"/>
              </a:rPr>
              <a:t>CF </a:t>
            </a:r>
            <a:r>
              <a:rPr lang="en-US" b="0" dirty="0" err="1">
                <a:latin typeface="Consolas" panose="020B0609020204030204" pitchFamily="49" charset="0"/>
                <a:cs typeface="Courier New" pitchFamily="49" charset="0"/>
              </a:rPr>
              <a:t>getResult</a:t>
            </a:r>
            <a:r>
              <a:rPr lang="en-US" b="0" dirty="0">
                <a:latin typeface="Consolas" panose="020B0609020204030204" pitchFamily="49" charset="0"/>
                <a:cs typeface="Courier New" pitchFamily="49" charset="0"/>
              </a:rPr>
              <a:t>) </a:t>
            </a:r>
            <a:r>
              <a:rPr lang="en-US" b="0" dirty="0"/>
              <a:t>and</a:t>
            </a:r>
            <a:r>
              <a:rPr lang="en-US" b="0" dirty="0">
                <a:latin typeface="Courier New" pitchFamily="49" charset="0"/>
                <a:cs typeface="Courier New" pitchFamily="49" charset="0"/>
              </a:rPr>
              <a:t> </a:t>
            </a:r>
            <a:r>
              <a:rPr lang="en-US" b="0" dirty="0">
                <a:latin typeface="Consolas" panose="020B0609020204030204" pitchFamily="49" charset="0"/>
                <a:cs typeface="Courier New" pitchFamily="49" charset="0"/>
              </a:rPr>
              <a:t>(exit </a:t>
            </a:r>
            <a:r>
              <a:rPr lang="en-US" b="0" dirty="0">
                <a:latin typeface="Consolas" panose="020B0609020204030204" pitchFamily="49" charset="0"/>
              </a:rPr>
              <a:t>CF </a:t>
            </a:r>
            <a:r>
              <a:rPr lang="en-US" b="0" dirty="0" err="1">
                <a:latin typeface="Consolas" panose="020B0609020204030204" pitchFamily="49" charset="0"/>
                <a:cs typeface="Courier New" pitchFamily="49" charset="0"/>
              </a:rPr>
              <a:t>getResult</a:t>
            </a:r>
            <a:r>
              <a:rPr lang="en-US" b="0" dirty="0">
                <a:latin typeface="Consolas" panose="020B0609020204030204" pitchFamily="49" charset="0"/>
                <a:cs typeface="Courier New" pitchFamily="49" charset="0"/>
              </a:rPr>
              <a:t>). </a:t>
            </a:r>
          </a:p>
          <a:p>
            <a:pPr marL="342900" indent="-342900">
              <a:buSzPct val="125000"/>
              <a:buBlip>
                <a:blip r:embed="rId3"/>
              </a:buBlip>
            </a:pPr>
            <a:r>
              <a:rPr lang="en-US" b="0" dirty="0">
                <a:latin typeface="+mj-lt"/>
                <a:cs typeface="Courier New" pitchFamily="49" charset="0"/>
              </a:rPr>
              <a:t>But </a:t>
            </a:r>
            <a:r>
              <a:rPr lang="en-US" b="0" dirty="0"/>
              <a:t>CF methods are difficult and sometimes impossible to design</a:t>
            </a:r>
          </a:p>
          <a:p>
            <a:pPr marL="342900" indent="-342900">
              <a:buSzPct val="125000"/>
              <a:buBlip>
                <a:blip r:embed="rId3"/>
              </a:buBlip>
            </a:pPr>
            <a:r>
              <a:rPr lang="en-US" b="0" dirty="0"/>
              <a:t>Suppose</a:t>
            </a:r>
          </a:p>
          <a:p>
            <a:pPr lvl="1">
              <a:buSzPct val="125000"/>
            </a:pPr>
            <a:r>
              <a:rPr lang="en-US" sz="1800" b="0" dirty="0">
                <a:latin typeface="Consolas" panose="020B0609020204030204" pitchFamily="49" charset="0"/>
              </a:rPr>
              <a:t>(</a:t>
            </a:r>
            <a:r>
              <a:rPr lang="en-US" sz="1800" b="0" dirty="0" err="1">
                <a:latin typeface="Consolas" panose="020B0609020204030204" pitchFamily="49" charset="0"/>
                <a:cs typeface="Courier New" pitchFamily="49" charset="0"/>
              </a:rPr>
              <a:t>getToken</a:t>
            </a:r>
            <a:r>
              <a:rPr lang="en-US" sz="1800" b="0" dirty="0">
                <a:latin typeface="Consolas" panose="020B0609020204030204" pitchFamily="49" charset="0"/>
                <a:cs typeface="Courier New" pitchFamily="49" charset="0"/>
              </a:rPr>
              <a:t> </a:t>
            </a:r>
            <a:r>
              <a:rPr lang="en-US" sz="1800" b="0" dirty="0">
                <a:latin typeface="Consolas" panose="020B0609020204030204" pitchFamily="49" charset="0"/>
              </a:rPr>
              <a:t>&lt; </a:t>
            </a:r>
            <a:r>
              <a:rPr lang="en-US" sz="1800" b="0" dirty="0">
                <a:latin typeface="Consolas" panose="020B0609020204030204" pitchFamily="49" charset="0"/>
                <a:cs typeface="Courier New" pitchFamily="49" charset="0"/>
              </a:rPr>
              <a:t>put), (</a:t>
            </a:r>
            <a:r>
              <a:rPr lang="en-US" sz="1800" b="0" dirty="0" err="1">
                <a:latin typeface="Consolas" panose="020B0609020204030204" pitchFamily="49" charset="0"/>
                <a:cs typeface="Courier New" pitchFamily="49" charset="0"/>
              </a:rPr>
              <a:t>getToken</a:t>
            </a:r>
            <a:r>
              <a:rPr lang="en-US" sz="1800" b="0" dirty="0">
                <a:latin typeface="Consolas" panose="020B0609020204030204" pitchFamily="49" charset="0"/>
                <a:cs typeface="Courier New" pitchFamily="49" charset="0"/>
              </a:rPr>
              <a:t> </a:t>
            </a:r>
            <a:r>
              <a:rPr lang="en-US" sz="1800" b="0" dirty="0">
                <a:latin typeface="Consolas" panose="020B0609020204030204" pitchFamily="49" charset="0"/>
              </a:rPr>
              <a:t>&lt; </a:t>
            </a:r>
            <a:r>
              <a:rPr lang="en-US" sz="1800" b="0" dirty="0" err="1">
                <a:latin typeface="Consolas" panose="020B0609020204030204" pitchFamily="49" charset="0"/>
                <a:cs typeface="Courier New" pitchFamily="49" charset="0"/>
              </a:rPr>
              <a:t>getResult</a:t>
            </a:r>
            <a:r>
              <a:rPr lang="en-US" sz="1800" b="0" dirty="0">
                <a:latin typeface="Consolas" panose="020B0609020204030204" pitchFamily="49" charset="0"/>
                <a:cs typeface="Courier New" pitchFamily="49" charset="0"/>
              </a:rPr>
              <a:t>),(put</a:t>
            </a:r>
            <a:r>
              <a:rPr lang="en-US" sz="1800" b="0" dirty="0">
                <a:latin typeface="Consolas" panose="020B0609020204030204" pitchFamily="49" charset="0"/>
              </a:rPr>
              <a:t> &lt; </a:t>
            </a:r>
            <a:r>
              <a:rPr lang="en-US" sz="1800" b="0" dirty="0" err="1">
                <a:latin typeface="Consolas" panose="020B0609020204030204" pitchFamily="49" charset="0"/>
                <a:cs typeface="Courier New" pitchFamily="49" charset="0"/>
              </a:rPr>
              <a:t>getResult</a:t>
            </a:r>
            <a:r>
              <a:rPr lang="en-US" sz="1800" b="0" dirty="0">
                <a:latin typeface="Consolas" panose="020B0609020204030204" pitchFamily="49" charset="0"/>
                <a:cs typeface="Courier New" pitchFamily="49" charset="0"/>
              </a:rPr>
              <a:t>)</a:t>
            </a:r>
            <a:r>
              <a:rPr lang="en-US" sz="1800" b="0" dirty="0">
                <a:latin typeface="Consolas" panose="020B0609020204030204" pitchFamily="49" charset="0"/>
              </a:rPr>
              <a:t> </a:t>
            </a:r>
          </a:p>
          <a:p>
            <a:pPr lvl="1">
              <a:buSzPct val="125000"/>
            </a:pPr>
            <a:r>
              <a:rPr lang="en-US" sz="1800" dirty="0">
                <a:latin typeface="Consolas" panose="020B0609020204030204" pitchFamily="49" charset="0"/>
                <a:sym typeface="Wingdings" panose="05000000000000000000" pitchFamily="2" charset="2"/>
              </a:rPr>
              <a:t>   </a:t>
            </a:r>
            <a:r>
              <a:rPr lang="en-US" sz="1800" b="0" dirty="0">
                <a:latin typeface="Consolas" panose="020B0609020204030204" pitchFamily="49" charset="0"/>
                <a:sym typeface="Wingdings" panose="05000000000000000000" pitchFamily="2" charset="2"/>
              </a:rPr>
              <a:t>==&gt;</a:t>
            </a:r>
            <a:r>
              <a:rPr lang="en-US" sz="1800" b="0" dirty="0">
                <a:latin typeface="Consolas" panose="020B0609020204030204" pitchFamily="49" charset="0"/>
                <a:cs typeface="Courier New" pitchFamily="49" charset="0"/>
              </a:rPr>
              <a:t> </a:t>
            </a:r>
            <a:r>
              <a:rPr lang="en-US" sz="1800" b="0" dirty="0">
                <a:latin typeface="Consolas" panose="020B0609020204030204" pitchFamily="49" charset="0"/>
              </a:rPr>
              <a:t>(</a:t>
            </a:r>
            <a:r>
              <a:rPr lang="en-US" sz="1800" b="0" dirty="0">
                <a:latin typeface="Consolas" panose="020B0609020204030204" pitchFamily="49" charset="0"/>
                <a:cs typeface="Courier New" pitchFamily="49" charset="0"/>
              </a:rPr>
              <a:t>enter </a:t>
            </a:r>
            <a:r>
              <a:rPr lang="en-US" sz="1800" b="0" dirty="0">
                <a:latin typeface="Consolas" panose="020B0609020204030204" pitchFamily="49" charset="0"/>
              </a:rPr>
              <a:t>&lt; </a:t>
            </a:r>
            <a:r>
              <a:rPr lang="en-US" sz="1800" b="0" dirty="0">
                <a:latin typeface="Consolas" panose="020B0609020204030204" pitchFamily="49" charset="0"/>
                <a:cs typeface="Courier New" pitchFamily="49" charset="0"/>
              </a:rPr>
              <a:t>exit), (enter </a:t>
            </a:r>
            <a:r>
              <a:rPr lang="en-US" sz="1800" b="0" dirty="0">
                <a:latin typeface="Consolas" panose="020B0609020204030204" pitchFamily="49" charset="0"/>
              </a:rPr>
              <a:t>&lt; </a:t>
            </a:r>
            <a:r>
              <a:rPr lang="en-US" sz="1800" b="0" dirty="0" err="1">
                <a:latin typeface="Consolas" panose="020B0609020204030204" pitchFamily="49" charset="0"/>
                <a:cs typeface="Courier New" pitchFamily="49" charset="0"/>
              </a:rPr>
              <a:t>getResult</a:t>
            </a:r>
            <a:r>
              <a:rPr lang="en-US" sz="1800" b="0" dirty="0">
                <a:latin typeface="Consolas" panose="020B0609020204030204" pitchFamily="49" charset="0"/>
                <a:cs typeface="Courier New" pitchFamily="49" charset="0"/>
              </a:rPr>
              <a:t>), (exit</a:t>
            </a:r>
            <a:r>
              <a:rPr lang="en-US" sz="1800" b="0" dirty="0">
                <a:latin typeface="Consolas" panose="020B0609020204030204" pitchFamily="49" charset="0"/>
              </a:rPr>
              <a:t> &lt; </a:t>
            </a:r>
            <a:r>
              <a:rPr lang="en-US" sz="1800" b="0" dirty="0" err="1">
                <a:latin typeface="Consolas" panose="020B0609020204030204" pitchFamily="49" charset="0"/>
                <a:cs typeface="Courier New" pitchFamily="49" charset="0"/>
              </a:rPr>
              <a:t>getResult</a:t>
            </a:r>
            <a:r>
              <a:rPr lang="en-US" sz="1800" b="0" dirty="0">
                <a:latin typeface="Consolas" panose="020B0609020204030204" pitchFamily="49" charset="0"/>
                <a:cs typeface="Courier New" pitchFamily="49" charset="0"/>
              </a:rPr>
              <a:t>)</a:t>
            </a:r>
          </a:p>
        </p:txBody>
      </p:sp>
      <p:sp>
        <p:nvSpPr>
          <p:cNvPr id="3" name="Rectangle 32">
            <a:extLst>
              <a:ext uri="{FF2B5EF4-FFF2-40B4-BE49-F238E27FC236}">
                <a16:creationId xmlns:a16="http://schemas.microsoft.com/office/drawing/2014/main" id="{9752BB44-232C-1906-F595-80CD31C34174}"/>
              </a:ext>
            </a:extLst>
          </p:cNvPr>
          <p:cNvSpPr>
            <a:spLocks noChangeArrowheads="1"/>
          </p:cNvSpPr>
          <p:nvPr/>
        </p:nvSpPr>
        <p:spPr bwMode="auto">
          <a:xfrm flipH="1">
            <a:off x="885460" y="1860760"/>
            <a:ext cx="284406" cy="1011788"/>
          </a:xfrm>
          <a:prstGeom prst="rect">
            <a:avLst/>
          </a:prstGeom>
          <a:solidFill>
            <a:schemeClr val="accent2"/>
          </a:solidFill>
          <a:ln w="9525">
            <a:solidFill>
              <a:srgbClr val="FF0000"/>
            </a:solidFill>
            <a:miter lim="800000"/>
            <a:headEnd/>
            <a:tailEnd/>
          </a:ln>
        </p:spPr>
        <p:txBody>
          <a:bodyPr vert="vert" wrap="none" anchor="ctr"/>
          <a:lstStyle/>
          <a:p>
            <a:pPr algn="ctr">
              <a:buFont typeface="Wingdings" pitchFamily="2" charset="2"/>
              <a:buNone/>
              <a:defRPr/>
            </a:pPr>
            <a:r>
              <a:rPr lang="en-US" b="0" dirty="0">
                <a:latin typeface="Verdana" pitchFamily="34" charset="0"/>
              </a:rPr>
              <a:t>enter</a:t>
            </a:r>
          </a:p>
        </p:txBody>
      </p:sp>
      <p:sp>
        <p:nvSpPr>
          <p:cNvPr id="4" name="Rectangle 33">
            <a:extLst>
              <a:ext uri="{FF2B5EF4-FFF2-40B4-BE49-F238E27FC236}">
                <a16:creationId xmlns:a16="http://schemas.microsoft.com/office/drawing/2014/main" id="{82086C21-4CD8-9AFC-25CA-4B2D0090F641}"/>
              </a:ext>
            </a:extLst>
          </p:cNvPr>
          <p:cNvSpPr>
            <a:spLocks noChangeArrowheads="1"/>
          </p:cNvSpPr>
          <p:nvPr/>
        </p:nvSpPr>
        <p:spPr bwMode="auto">
          <a:xfrm flipH="1">
            <a:off x="7112000" y="1860760"/>
            <a:ext cx="287368" cy="1011788"/>
          </a:xfrm>
          <a:prstGeom prst="rect">
            <a:avLst/>
          </a:prstGeom>
          <a:solidFill>
            <a:schemeClr val="accent2"/>
          </a:solidFill>
          <a:ln w="9525">
            <a:solidFill>
              <a:srgbClr val="FF0000"/>
            </a:solidFill>
            <a:miter lim="800000"/>
            <a:headEnd/>
            <a:tailEnd/>
          </a:ln>
        </p:spPr>
        <p:txBody>
          <a:bodyPr vert="vert" wrap="none" anchor="ctr"/>
          <a:lstStyle/>
          <a:p>
            <a:pPr algn="ctr">
              <a:buFont typeface="Wingdings" pitchFamily="2" charset="2"/>
              <a:buNone/>
              <a:defRPr/>
            </a:pPr>
            <a:r>
              <a:rPr lang="en-US" sz="1600" b="0" dirty="0">
                <a:latin typeface="Verdana" pitchFamily="34" charset="0"/>
              </a:rPr>
              <a:t>exit</a:t>
            </a:r>
          </a:p>
        </p:txBody>
      </p:sp>
      <p:sp>
        <p:nvSpPr>
          <p:cNvPr id="2" name="Rectangle 1">
            <a:extLst>
              <a:ext uri="{FF2B5EF4-FFF2-40B4-BE49-F238E27FC236}">
                <a16:creationId xmlns:a16="http://schemas.microsoft.com/office/drawing/2014/main" id="{7D5D5A25-D2D6-015D-A228-DBD2BA97C188}"/>
              </a:ext>
            </a:extLst>
          </p:cNvPr>
          <p:cNvSpPr/>
          <p:nvPr/>
        </p:nvSpPr>
        <p:spPr bwMode="auto">
          <a:xfrm>
            <a:off x="885460" y="1585913"/>
            <a:ext cx="6513908" cy="1757362"/>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pitchFamily="2" charset="2"/>
              <a:buChar char="•"/>
              <a:tabLst/>
            </a:pPr>
            <a:endParaRPr kumimoji="0" lang="en-US" sz="2000" b="0" i="0" u="none" strike="noStrike" cap="none" normalizeH="0" baseline="0">
              <a:ln>
                <a:noFill/>
              </a:ln>
              <a:solidFill>
                <a:schemeClr val="tx1"/>
              </a:solidFill>
              <a:effectLst/>
              <a:latin typeface="Verdana" pitchFamily="34" charset="0"/>
            </a:endParaRPr>
          </a:p>
        </p:txBody>
      </p:sp>
      <p:sp>
        <p:nvSpPr>
          <p:cNvPr id="5" name="Date Placeholder 4">
            <a:extLst>
              <a:ext uri="{FF2B5EF4-FFF2-40B4-BE49-F238E27FC236}">
                <a16:creationId xmlns:a16="http://schemas.microsoft.com/office/drawing/2014/main" id="{638BFC8C-3E88-4509-8F5E-B679EB547B98}"/>
              </a:ext>
            </a:extLst>
          </p:cNvPr>
          <p:cNvSpPr>
            <a:spLocks noGrp="1"/>
          </p:cNvSpPr>
          <p:nvPr>
            <p:ph type="dt" sz="half" idx="10"/>
          </p:nvPr>
        </p:nvSpPr>
        <p:spPr/>
        <p:txBody>
          <a:bodyPr/>
          <a:lstStyle/>
          <a:p>
            <a:pPr>
              <a:defRPr/>
            </a:pPr>
            <a:r>
              <a:rPr lang="en-US"/>
              <a:t>February 15, 2024</a:t>
            </a:r>
            <a:endParaRPr lang="en-US" dirty="0"/>
          </a:p>
        </p:txBody>
      </p:sp>
      <p:sp>
        <p:nvSpPr>
          <p:cNvPr id="8" name="Footer Placeholder 7">
            <a:extLst>
              <a:ext uri="{FF2B5EF4-FFF2-40B4-BE49-F238E27FC236}">
                <a16:creationId xmlns:a16="http://schemas.microsoft.com/office/drawing/2014/main" id="{7C1A7354-FA5A-4CF2-B7BF-3370D0FD7B42}"/>
              </a:ext>
            </a:extLst>
          </p:cNvPr>
          <p:cNvSpPr>
            <a:spLocks noGrp="1"/>
          </p:cNvSpPr>
          <p:nvPr>
            <p:ph type="ftr" sz="quarter" idx="12"/>
          </p:nvPr>
        </p:nvSpPr>
        <p:spPr/>
        <p:txBody>
          <a:bodyPr/>
          <a:lstStyle/>
          <a:p>
            <a:pPr>
              <a:defRPr/>
            </a:pPr>
            <a:r>
              <a:rPr lang="en-US"/>
              <a:t>6.1920</a:t>
            </a:r>
            <a:endParaRPr lang="en-US" dirty="0"/>
          </a:p>
        </p:txBody>
      </p:sp>
      <p:sp>
        <p:nvSpPr>
          <p:cNvPr id="11" name="Slide Number Placeholder 10">
            <a:extLst>
              <a:ext uri="{FF2B5EF4-FFF2-40B4-BE49-F238E27FC236}">
                <a16:creationId xmlns:a16="http://schemas.microsoft.com/office/drawing/2014/main" id="{DF1482EE-B78A-4789-BBA5-322CECE262B5}"/>
              </a:ext>
            </a:extLst>
          </p:cNvPr>
          <p:cNvSpPr>
            <a:spLocks noGrp="1"/>
          </p:cNvSpPr>
          <p:nvPr>
            <p:ph type="sldNum" sz="quarter" idx="11"/>
          </p:nvPr>
        </p:nvSpPr>
        <p:spPr/>
        <p:txBody>
          <a:bodyPr/>
          <a:lstStyle/>
          <a:p>
            <a:pPr>
              <a:defRPr/>
            </a:pPr>
            <a:r>
              <a:rPr lang="en-US"/>
              <a:t>L04-</a:t>
            </a:r>
            <a:fld id="{4F9502F6-954B-46E9-AC05-33DEDF4CA0BF}" type="slidenum">
              <a:rPr lang="en-US" smtClean="0"/>
              <a:pPr>
                <a:defRPr/>
              </a:pPr>
              <a:t>11</a:t>
            </a:fld>
            <a:endParaRPr lang="en-US" dirty="0"/>
          </a:p>
        </p:txBody>
      </p:sp>
    </p:spTree>
    <p:extLst>
      <p:ext uri="{BB962C8B-B14F-4D97-AF65-F5344CB8AC3E}">
        <p14:creationId xmlns:p14="http://schemas.microsoft.com/office/powerpoint/2010/main" val="2999152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D4FD9-BC25-70D6-47DF-4DEA05E91267}"/>
              </a:ext>
            </a:extLst>
          </p:cNvPr>
          <p:cNvSpPr>
            <a:spLocks noGrp="1"/>
          </p:cNvSpPr>
          <p:nvPr>
            <p:ph type="ctrTitle"/>
          </p:nvPr>
        </p:nvSpPr>
        <p:spPr/>
        <p:txBody>
          <a:bodyPr/>
          <a:lstStyle/>
          <a:p>
            <a:r>
              <a:rPr lang="en-US" dirty="0"/>
              <a:t>Concurrency Analysis</a:t>
            </a:r>
          </a:p>
        </p:txBody>
      </p:sp>
      <p:sp>
        <p:nvSpPr>
          <p:cNvPr id="3" name="Subtitle 2">
            <a:extLst>
              <a:ext uri="{FF2B5EF4-FFF2-40B4-BE49-F238E27FC236}">
                <a16:creationId xmlns:a16="http://schemas.microsoft.com/office/drawing/2014/main" id="{41F6508E-8FA4-8E0E-FAB9-8EF1CA21E096}"/>
              </a:ext>
            </a:extLst>
          </p:cNvPr>
          <p:cNvSpPr>
            <a:spLocks noGrp="1"/>
          </p:cNvSpPr>
          <p:nvPr>
            <p:ph type="subTitle" idx="1"/>
          </p:nvPr>
        </p:nvSpPr>
        <p:spPr/>
        <p:txBody>
          <a:bodyPr/>
          <a:lstStyle/>
          <a:p>
            <a:endParaRPr lang="en-US"/>
          </a:p>
        </p:txBody>
      </p:sp>
      <p:sp>
        <p:nvSpPr>
          <p:cNvPr id="7" name="Date Placeholder 6">
            <a:extLst>
              <a:ext uri="{FF2B5EF4-FFF2-40B4-BE49-F238E27FC236}">
                <a16:creationId xmlns:a16="http://schemas.microsoft.com/office/drawing/2014/main" id="{9DB5B067-B770-4048-AC7A-D3188F311661}"/>
              </a:ext>
            </a:extLst>
          </p:cNvPr>
          <p:cNvSpPr>
            <a:spLocks noGrp="1"/>
          </p:cNvSpPr>
          <p:nvPr>
            <p:ph type="dt" sz="quarter" idx="10"/>
          </p:nvPr>
        </p:nvSpPr>
        <p:spPr/>
        <p:txBody>
          <a:bodyPr/>
          <a:lstStyle/>
          <a:p>
            <a:pPr>
              <a:defRPr/>
            </a:pPr>
            <a:r>
              <a:rPr lang="en-US"/>
              <a:t>February 15, 2024</a:t>
            </a:r>
            <a:endParaRPr lang="en-US" dirty="0"/>
          </a:p>
        </p:txBody>
      </p:sp>
      <p:sp>
        <p:nvSpPr>
          <p:cNvPr id="8" name="Footer Placeholder 7">
            <a:extLst>
              <a:ext uri="{FF2B5EF4-FFF2-40B4-BE49-F238E27FC236}">
                <a16:creationId xmlns:a16="http://schemas.microsoft.com/office/drawing/2014/main" id="{4A86827E-A498-48D3-ABE3-C92A0511C0F3}"/>
              </a:ext>
            </a:extLst>
          </p:cNvPr>
          <p:cNvSpPr>
            <a:spLocks noGrp="1"/>
          </p:cNvSpPr>
          <p:nvPr>
            <p:ph type="ftr" sz="quarter" idx="12"/>
          </p:nvPr>
        </p:nvSpPr>
        <p:spPr/>
        <p:txBody>
          <a:bodyPr/>
          <a:lstStyle/>
          <a:p>
            <a:pPr>
              <a:defRPr/>
            </a:pPr>
            <a:r>
              <a:rPr lang="en-US"/>
              <a:t>6.1920</a:t>
            </a:r>
            <a:endParaRPr lang="en-US" dirty="0"/>
          </a:p>
        </p:txBody>
      </p:sp>
      <p:sp>
        <p:nvSpPr>
          <p:cNvPr id="10" name="Slide Number Placeholder 9">
            <a:extLst>
              <a:ext uri="{FF2B5EF4-FFF2-40B4-BE49-F238E27FC236}">
                <a16:creationId xmlns:a16="http://schemas.microsoft.com/office/drawing/2014/main" id="{C96418A7-DE9B-4F1B-83EB-C4C77CC57BCD}"/>
              </a:ext>
            </a:extLst>
          </p:cNvPr>
          <p:cNvSpPr>
            <a:spLocks noGrp="1"/>
          </p:cNvSpPr>
          <p:nvPr>
            <p:ph type="sldNum" sz="quarter" idx="11"/>
          </p:nvPr>
        </p:nvSpPr>
        <p:spPr/>
        <p:txBody>
          <a:bodyPr/>
          <a:lstStyle/>
          <a:p>
            <a:pPr>
              <a:defRPr/>
            </a:pPr>
            <a:r>
              <a:rPr lang="en-US"/>
              <a:t>L04-</a:t>
            </a:r>
            <a:fld id="{2DBA8F0E-D6DA-4224-82EA-C9BF982C3C97}" type="slidenum">
              <a:rPr lang="en-US" smtClean="0"/>
              <a:pPr>
                <a:defRPr/>
              </a:pPr>
              <a:t>12</a:t>
            </a:fld>
            <a:endParaRPr lang="en-US" dirty="0"/>
          </a:p>
        </p:txBody>
      </p:sp>
    </p:spTree>
    <p:extLst>
      <p:ext uri="{BB962C8B-B14F-4D97-AF65-F5344CB8AC3E}">
        <p14:creationId xmlns:p14="http://schemas.microsoft.com/office/powerpoint/2010/main" val="6603134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304800"/>
            <a:ext cx="8130639" cy="1143000"/>
          </a:xfrm>
        </p:spPr>
        <p:txBody>
          <a:bodyPr/>
          <a:lstStyle/>
          <a:p>
            <a:r>
              <a:rPr lang="en-US" sz="4000" dirty="0"/>
              <a:t>“Happens before” (&lt;) relation</a:t>
            </a:r>
          </a:p>
        </p:txBody>
      </p:sp>
      <p:sp>
        <p:nvSpPr>
          <p:cNvPr id="3" name="Content Placeholder 2"/>
          <p:cNvSpPr>
            <a:spLocks noGrp="1"/>
          </p:cNvSpPr>
          <p:nvPr>
            <p:ph idx="1"/>
          </p:nvPr>
        </p:nvSpPr>
        <p:spPr>
          <a:xfrm>
            <a:off x="660070" y="1572490"/>
            <a:ext cx="8187048" cy="4935187"/>
          </a:xfrm>
        </p:spPr>
        <p:txBody>
          <a:bodyPr/>
          <a:lstStyle/>
          <a:p>
            <a:r>
              <a:rPr lang="en-US" sz="2400" dirty="0"/>
              <a:t>“happens before” relation between the methods of a module governs how the methods behave when called by a rule, action, method or </a:t>
            </a:r>
            <a:r>
              <a:rPr lang="en-US" sz="2400" dirty="0" err="1"/>
              <a:t>exp</a:t>
            </a:r>
            <a:endParaRPr lang="en-US" sz="2400" dirty="0"/>
          </a:p>
          <a:p>
            <a:pPr lvl="1"/>
            <a:r>
              <a:rPr lang="en-US" sz="2000" dirty="0"/>
              <a:t>f &lt; g	: f happens before g  </a:t>
            </a:r>
          </a:p>
          <a:p>
            <a:pPr marL="457200" lvl="1" indent="0">
              <a:buNone/>
            </a:pPr>
            <a:r>
              <a:rPr lang="en-US" sz="2000" dirty="0"/>
              <a:t>                 (g cannot affect f within an action)</a:t>
            </a:r>
          </a:p>
          <a:p>
            <a:pPr lvl="1"/>
            <a:r>
              <a:rPr lang="en-US" sz="2000" dirty="0"/>
              <a:t>f &gt; g	: g happens before f</a:t>
            </a:r>
          </a:p>
          <a:p>
            <a:pPr lvl="1"/>
            <a:r>
              <a:rPr lang="en-US" sz="2000" dirty="0"/>
              <a:t>C       	: f and g conflict and cannot be called together</a:t>
            </a:r>
          </a:p>
          <a:p>
            <a:pPr lvl="1"/>
            <a:r>
              <a:rPr lang="en-US" sz="2000" dirty="0"/>
              <a:t>CF	: f and g are conflict free and do not affect each</a:t>
            </a:r>
          </a:p>
          <a:p>
            <a:pPr marL="457200" lvl="1" indent="0">
              <a:buNone/>
            </a:pPr>
            <a:r>
              <a:rPr lang="en-US" sz="2000" dirty="0"/>
              <a:t>                  other</a:t>
            </a:r>
          </a:p>
          <a:p>
            <a:r>
              <a:rPr lang="en-US" sz="2400" dirty="0"/>
              <a:t>This relation is defined as a conflict matrix (CM) for the methods of primitive modules like registers and derived for the methods of all other modules</a:t>
            </a:r>
          </a:p>
        </p:txBody>
      </p:sp>
      <p:sp>
        <p:nvSpPr>
          <p:cNvPr id="4" name="Date Placeholder 3">
            <a:extLst>
              <a:ext uri="{FF2B5EF4-FFF2-40B4-BE49-F238E27FC236}">
                <a16:creationId xmlns:a16="http://schemas.microsoft.com/office/drawing/2014/main" id="{76D33D0B-BAF2-4CE9-9EF8-E978151F77DF}"/>
              </a:ext>
            </a:extLst>
          </p:cNvPr>
          <p:cNvSpPr>
            <a:spLocks noGrp="1"/>
          </p:cNvSpPr>
          <p:nvPr>
            <p:ph type="dt" sz="half" idx="10"/>
          </p:nvPr>
        </p:nvSpPr>
        <p:spPr/>
        <p:txBody>
          <a:bodyPr/>
          <a:lstStyle/>
          <a:p>
            <a:pPr>
              <a:defRPr/>
            </a:pPr>
            <a:r>
              <a:rPr lang="en-US"/>
              <a:t>February 15, 2024</a:t>
            </a:r>
            <a:endParaRPr lang="en-US" dirty="0"/>
          </a:p>
        </p:txBody>
      </p:sp>
      <p:sp>
        <p:nvSpPr>
          <p:cNvPr id="5" name="Footer Placeholder 4">
            <a:extLst>
              <a:ext uri="{FF2B5EF4-FFF2-40B4-BE49-F238E27FC236}">
                <a16:creationId xmlns:a16="http://schemas.microsoft.com/office/drawing/2014/main" id="{5FA49FAA-202C-408B-8FB1-D1A58628CEE0}"/>
              </a:ext>
            </a:extLst>
          </p:cNvPr>
          <p:cNvSpPr>
            <a:spLocks noGrp="1"/>
          </p:cNvSpPr>
          <p:nvPr>
            <p:ph type="ftr" sz="quarter" idx="12"/>
          </p:nvPr>
        </p:nvSpPr>
        <p:spPr/>
        <p:txBody>
          <a:bodyPr/>
          <a:lstStyle/>
          <a:p>
            <a:pPr>
              <a:defRPr/>
            </a:pPr>
            <a:r>
              <a:rPr lang="en-US"/>
              <a:t>6.1920</a:t>
            </a:r>
            <a:endParaRPr lang="en-US" dirty="0"/>
          </a:p>
        </p:txBody>
      </p:sp>
      <p:sp>
        <p:nvSpPr>
          <p:cNvPr id="10" name="Slide Number Placeholder 9">
            <a:extLst>
              <a:ext uri="{FF2B5EF4-FFF2-40B4-BE49-F238E27FC236}">
                <a16:creationId xmlns:a16="http://schemas.microsoft.com/office/drawing/2014/main" id="{C437173E-BBAC-4B59-A6E7-51A938A8C8B0}"/>
              </a:ext>
            </a:extLst>
          </p:cNvPr>
          <p:cNvSpPr>
            <a:spLocks noGrp="1"/>
          </p:cNvSpPr>
          <p:nvPr>
            <p:ph type="sldNum" sz="quarter" idx="11"/>
          </p:nvPr>
        </p:nvSpPr>
        <p:spPr/>
        <p:txBody>
          <a:bodyPr/>
          <a:lstStyle/>
          <a:p>
            <a:pPr>
              <a:defRPr/>
            </a:pPr>
            <a:r>
              <a:rPr lang="en-US"/>
              <a:t>L04-</a:t>
            </a:r>
            <a:fld id="{4F9502F6-954B-46E9-AC05-33DEDF4CA0BF}" type="slidenum">
              <a:rPr lang="en-US" smtClean="0"/>
              <a:pPr>
                <a:defRPr/>
              </a:pPr>
              <a:t>13</a:t>
            </a:fld>
            <a:endParaRPr lang="en-US" dirty="0"/>
          </a:p>
        </p:txBody>
      </p:sp>
    </p:spTree>
    <p:extLst>
      <p:ext uri="{BB962C8B-B14F-4D97-AF65-F5344CB8AC3E}">
        <p14:creationId xmlns:p14="http://schemas.microsoft.com/office/powerpoint/2010/main" val="1210473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Conflict Matrix for an Interface</a:t>
            </a:r>
          </a:p>
        </p:txBody>
      </p:sp>
      <p:sp>
        <p:nvSpPr>
          <p:cNvPr id="3" name="Content Placeholder 2"/>
          <p:cNvSpPr>
            <a:spLocks noGrp="1"/>
          </p:cNvSpPr>
          <p:nvPr>
            <p:ph idx="1"/>
          </p:nvPr>
        </p:nvSpPr>
        <p:spPr>
          <a:xfrm>
            <a:off x="609600" y="1528915"/>
            <a:ext cx="7971130" cy="4659743"/>
          </a:xfrm>
        </p:spPr>
        <p:txBody>
          <a:bodyPr/>
          <a:lstStyle/>
          <a:p>
            <a:r>
              <a:rPr lang="en-US" sz="2400" dirty="0"/>
              <a:t>Conflict Matrix (CM) defines which methods of a module can be called concurrently</a:t>
            </a:r>
          </a:p>
          <a:p>
            <a:r>
              <a:rPr lang="en-US" sz="2400" dirty="0"/>
              <a:t>CM for a register: </a:t>
            </a:r>
          </a:p>
          <a:p>
            <a:pPr lvl="1"/>
            <a:endParaRPr lang="en-US" sz="2000" dirty="0"/>
          </a:p>
          <a:p>
            <a:pPr lvl="1"/>
            <a:endParaRPr lang="en-US" sz="2000" dirty="0"/>
          </a:p>
          <a:p>
            <a:pPr lvl="1"/>
            <a:r>
              <a:rPr lang="en-US" sz="2000" dirty="0"/>
              <a:t>Two reads can be performed concurrently</a:t>
            </a:r>
          </a:p>
          <a:p>
            <a:pPr lvl="1"/>
            <a:r>
              <a:rPr lang="en-US" sz="2000" dirty="0"/>
              <a:t>Two concurrent writes conflict and are not permitted</a:t>
            </a:r>
          </a:p>
          <a:p>
            <a:pPr lvl="1"/>
            <a:r>
              <a:rPr lang="en-US" sz="2000" dirty="0"/>
              <a:t>A read and a write can be performed concurrently, and it behaves as if the read happened before the write</a:t>
            </a:r>
          </a:p>
          <a:p>
            <a:r>
              <a:rPr lang="en-US" sz="2400" dirty="0"/>
              <a:t>CM of a register is used systematically to derive the CM for the interface of a module and the CM for rules</a:t>
            </a:r>
          </a:p>
        </p:txBody>
      </p:sp>
      <p:graphicFrame>
        <p:nvGraphicFramePr>
          <p:cNvPr id="9" name="Content Placeholder 6"/>
          <p:cNvGraphicFramePr>
            <a:graphicFrameLocks/>
          </p:cNvGraphicFramePr>
          <p:nvPr>
            <p:extLst>
              <p:ext uri="{D42A27DB-BD31-4B8C-83A1-F6EECF244321}">
                <p14:modId xmlns:p14="http://schemas.microsoft.com/office/powerpoint/2010/main" val="2392846149"/>
              </p:ext>
            </p:extLst>
          </p:nvPr>
        </p:nvGraphicFramePr>
        <p:xfrm>
          <a:off x="3877055" y="2315943"/>
          <a:ext cx="2787090" cy="1195354"/>
        </p:xfrm>
        <a:graphic>
          <a:graphicData uri="http://schemas.openxmlformats.org/drawingml/2006/table">
            <a:tbl>
              <a:tblPr firstRow="1" bandRow="1">
                <a:tableStyleId>{F5AB1C69-6EDB-4FF4-983F-18BD219EF322}</a:tableStyleId>
              </a:tblPr>
              <a:tblGrid>
                <a:gridCol w="929030">
                  <a:extLst>
                    <a:ext uri="{9D8B030D-6E8A-4147-A177-3AD203B41FA5}">
                      <a16:colId xmlns:a16="http://schemas.microsoft.com/office/drawing/2014/main" val="20000"/>
                    </a:ext>
                  </a:extLst>
                </a:gridCol>
                <a:gridCol w="929030">
                  <a:extLst>
                    <a:ext uri="{9D8B030D-6E8A-4147-A177-3AD203B41FA5}">
                      <a16:colId xmlns:a16="http://schemas.microsoft.com/office/drawing/2014/main" val="20001"/>
                    </a:ext>
                  </a:extLst>
                </a:gridCol>
                <a:gridCol w="929030">
                  <a:extLst>
                    <a:ext uri="{9D8B030D-6E8A-4147-A177-3AD203B41FA5}">
                      <a16:colId xmlns:a16="http://schemas.microsoft.com/office/drawing/2014/main" val="20002"/>
                    </a:ext>
                  </a:extLst>
                </a:gridCol>
              </a:tblGrid>
              <a:tr h="402874">
                <a:tc>
                  <a:txBody>
                    <a:bodyPr/>
                    <a:lstStyle/>
                    <a:p>
                      <a:endParaRPr lang="en-US" sz="20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r>
                        <a:rPr lang="en-US" sz="2000" b="0" kern="1200" dirty="0" err="1">
                          <a:solidFill>
                            <a:schemeClr val="tx1"/>
                          </a:solidFill>
                          <a:latin typeface="+mn-lt"/>
                          <a:ea typeface="+mn-ea"/>
                          <a:cs typeface="+mn-cs"/>
                        </a:rPr>
                        <a:t>reg.r</a:t>
                      </a:r>
                      <a:endParaRPr lang="en-US" sz="2000" b="0"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0" kern="1200" dirty="0" err="1">
                          <a:solidFill>
                            <a:schemeClr val="tx1"/>
                          </a:solidFill>
                          <a:latin typeface="+mn-lt"/>
                          <a:ea typeface="+mn-ea"/>
                          <a:cs typeface="+mn-cs"/>
                        </a:rPr>
                        <a:t>reg.w</a:t>
                      </a:r>
                      <a:endParaRPr lang="en-US" sz="2000" b="0"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6464">
                <a:tc>
                  <a:txBody>
                    <a:bodyPr/>
                    <a:lstStyle/>
                    <a:p>
                      <a:r>
                        <a:rPr lang="en-US" sz="2000" dirty="0" err="1">
                          <a:solidFill>
                            <a:schemeClr val="tx1"/>
                          </a:solidFill>
                        </a:rPr>
                        <a:t>reg.r</a:t>
                      </a:r>
                      <a:endParaRPr lang="en-US" sz="2000"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2000" dirty="0">
                          <a:solidFill>
                            <a:schemeClr val="tx1"/>
                          </a:solidFill>
                        </a:rPr>
                        <a:t>CF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tc>
                  <a:txBody>
                    <a:bodyPr/>
                    <a:lstStyle/>
                    <a:p>
                      <a:pPr algn="ctr"/>
                      <a:r>
                        <a:rPr lang="en-US" sz="2000" dirty="0">
                          <a:solidFill>
                            <a:schemeClr val="tx1"/>
                          </a:solidFill>
                        </a:rPr>
                        <a:t>&lt;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extLst>
                  <a:ext uri="{0D108BD9-81ED-4DB2-BD59-A6C34878D82A}">
                    <a16:rowId xmlns:a16="http://schemas.microsoft.com/office/drawing/2014/main" val="10001"/>
                  </a:ext>
                </a:extLst>
              </a:tr>
              <a:tr h="376464">
                <a:tc>
                  <a:txBody>
                    <a:bodyPr/>
                    <a:lstStyle/>
                    <a:p>
                      <a:r>
                        <a:rPr lang="en-US" sz="2000" dirty="0" err="1">
                          <a:solidFill>
                            <a:schemeClr val="tx1"/>
                          </a:solidFill>
                        </a:rPr>
                        <a:t>reg.w</a:t>
                      </a:r>
                      <a:endParaRPr lang="en-US" sz="2000"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2000" dirty="0">
                          <a:solidFill>
                            <a:schemeClr val="tx1"/>
                          </a:solidFill>
                        </a:rPr>
                        <a:t>&gt;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tc>
                  <a:txBody>
                    <a:bodyPr/>
                    <a:lstStyle/>
                    <a:p>
                      <a:pPr algn="ctr"/>
                      <a:r>
                        <a:rPr lang="en-US" sz="2000" dirty="0">
                          <a:solidFill>
                            <a:schemeClr val="tx1"/>
                          </a:solidFill>
                        </a:rPr>
                        <a:t>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extLst>
                  <a:ext uri="{0D108BD9-81ED-4DB2-BD59-A6C34878D82A}">
                    <a16:rowId xmlns:a16="http://schemas.microsoft.com/office/drawing/2014/main" val="10002"/>
                  </a:ext>
                </a:extLst>
              </a:tr>
            </a:tbl>
          </a:graphicData>
        </a:graphic>
      </p:graphicFrame>
      <p:sp>
        <p:nvSpPr>
          <p:cNvPr id="4" name="TextBox 3">
            <a:extLst>
              <a:ext uri="{FF2B5EF4-FFF2-40B4-BE49-F238E27FC236}">
                <a16:creationId xmlns:a16="http://schemas.microsoft.com/office/drawing/2014/main" id="{E43E1512-4F4B-89D4-3AA6-075F0BC8956A}"/>
              </a:ext>
            </a:extLst>
          </p:cNvPr>
          <p:cNvSpPr txBox="1"/>
          <p:nvPr/>
        </p:nvSpPr>
        <p:spPr>
          <a:xfrm>
            <a:off x="2907507" y="6069718"/>
            <a:ext cx="5694188" cy="400110"/>
          </a:xfrm>
          <a:prstGeom prst="rect">
            <a:avLst/>
          </a:prstGeom>
          <a:noFill/>
        </p:spPr>
        <p:txBody>
          <a:bodyPr wrap="none" rtlCol="0">
            <a:spAutoFit/>
          </a:bodyPr>
          <a:lstStyle/>
          <a:p>
            <a:r>
              <a:rPr lang="en-US" dirty="0">
                <a:latin typeface="Comic Sans MS" panose="030F0702030302020204" pitchFamily="66" charset="0"/>
              </a:rPr>
              <a:t>The upper half and lower half of CM are duals</a:t>
            </a:r>
          </a:p>
        </p:txBody>
      </p:sp>
      <p:sp>
        <p:nvSpPr>
          <p:cNvPr id="7" name="Date Placeholder 6">
            <a:extLst>
              <a:ext uri="{FF2B5EF4-FFF2-40B4-BE49-F238E27FC236}">
                <a16:creationId xmlns:a16="http://schemas.microsoft.com/office/drawing/2014/main" id="{76397B3D-43C7-4C47-AE8E-D338F79B366B}"/>
              </a:ext>
            </a:extLst>
          </p:cNvPr>
          <p:cNvSpPr>
            <a:spLocks noGrp="1"/>
          </p:cNvSpPr>
          <p:nvPr>
            <p:ph type="dt" sz="half" idx="10"/>
          </p:nvPr>
        </p:nvSpPr>
        <p:spPr/>
        <p:txBody>
          <a:bodyPr/>
          <a:lstStyle/>
          <a:p>
            <a:pPr>
              <a:defRPr/>
            </a:pPr>
            <a:r>
              <a:rPr lang="en-US"/>
              <a:t>February 15, 2024</a:t>
            </a:r>
            <a:endParaRPr lang="en-US" dirty="0"/>
          </a:p>
        </p:txBody>
      </p:sp>
      <p:sp>
        <p:nvSpPr>
          <p:cNvPr id="10" name="Footer Placeholder 9">
            <a:extLst>
              <a:ext uri="{FF2B5EF4-FFF2-40B4-BE49-F238E27FC236}">
                <a16:creationId xmlns:a16="http://schemas.microsoft.com/office/drawing/2014/main" id="{980276A9-326D-4489-996B-18340F7FE8F2}"/>
              </a:ext>
            </a:extLst>
          </p:cNvPr>
          <p:cNvSpPr>
            <a:spLocks noGrp="1"/>
          </p:cNvSpPr>
          <p:nvPr>
            <p:ph type="ftr" sz="quarter" idx="12"/>
          </p:nvPr>
        </p:nvSpPr>
        <p:spPr/>
        <p:txBody>
          <a:bodyPr/>
          <a:lstStyle/>
          <a:p>
            <a:pPr>
              <a:defRPr/>
            </a:pPr>
            <a:r>
              <a:rPr lang="en-US"/>
              <a:t>6.1920</a:t>
            </a:r>
            <a:endParaRPr lang="en-US" dirty="0"/>
          </a:p>
        </p:txBody>
      </p:sp>
      <p:sp>
        <p:nvSpPr>
          <p:cNvPr id="12" name="Slide Number Placeholder 11">
            <a:extLst>
              <a:ext uri="{FF2B5EF4-FFF2-40B4-BE49-F238E27FC236}">
                <a16:creationId xmlns:a16="http://schemas.microsoft.com/office/drawing/2014/main" id="{605C2FC9-6122-4CEF-86D1-3D82516B90E6}"/>
              </a:ext>
            </a:extLst>
          </p:cNvPr>
          <p:cNvSpPr>
            <a:spLocks noGrp="1"/>
          </p:cNvSpPr>
          <p:nvPr>
            <p:ph type="sldNum" sz="quarter" idx="11"/>
          </p:nvPr>
        </p:nvSpPr>
        <p:spPr/>
        <p:txBody>
          <a:bodyPr/>
          <a:lstStyle/>
          <a:p>
            <a:pPr>
              <a:defRPr/>
            </a:pPr>
            <a:r>
              <a:rPr lang="en-US"/>
              <a:t>L04-</a:t>
            </a:r>
            <a:fld id="{4F9502F6-954B-46E9-AC05-33DEDF4CA0BF}" type="slidenum">
              <a:rPr lang="en-US" smtClean="0"/>
              <a:pPr>
                <a:defRPr/>
              </a:pPr>
              <a:t>14</a:t>
            </a:fld>
            <a:endParaRPr lang="en-US" dirty="0"/>
          </a:p>
        </p:txBody>
      </p:sp>
    </p:spTree>
    <p:extLst>
      <p:ext uri="{BB962C8B-B14F-4D97-AF65-F5344CB8AC3E}">
        <p14:creationId xmlns:p14="http://schemas.microsoft.com/office/powerpoint/2010/main" val="2704045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Conflict ordering</a:t>
            </a:r>
          </a:p>
        </p:txBody>
      </p:sp>
      <p:sp>
        <p:nvSpPr>
          <p:cNvPr id="3" name="Content Placeholder 2"/>
          <p:cNvSpPr>
            <a:spLocks noGrp="1"/>
          </p:cNvSpPr>
          <p:nvPr>
            <p:ph idx="1"/>
          </p:nvPr>
        </p:nvSpPr>
        <p:spPr>
          <a:xfrm>
            <a:off x="775118" y="1595663"/>
            <a:ext cx="7772400" cy="4366225"/>
          </a:xfrm>
        </p:spPr>
        <p:txBody>
          <a:bodyPr/>
          <a:lstStyle/>
          <a:p>
            <a:r>
              <a:rPr lang="en-US" sz="2400" dirty="0"/>
              <a:t>There is a natural ordering between the values of CM entries</a:t>
            </a:r>
          </a:p>
          <a:p>
            <a:endParaRPr lang="en-US" sz="2400" dirty="0"/>
          </a:p>
          <a:p>
            <a:endParaRPr lang="en-US" sz="2400" dirty="0"/>
          </a:p>
          <a:p>
            <a:endParaRPr lang="en-US" sz="2400" dirty="0"/>
          </a:p>
          <a:p>
            <a:endParaRPr lang="en-US" sz="2400" dirty="0"/>
          </a:p>
          <a:p>
            <a:r>
              <a:rPr lang="en-US" sz="2400" dirty="0"/>
              <a:t>This ordering permits us to take intersections of conflict information, e.g.,</a:t>
            </a:r>
          </a:p>
          <a:p>
            <a:pPr lvl="1"/>
            <a:r>
              <a:rPr lang="en-US" sz="2000" dirty="0"/>
              <a:t>{&gt;}</a:t>
            </a:r>
            <a:r>
              <a:rPr lang="en-US" sz="2000" dirty="0">
                <a:sym typeface="Symbol"/>
              </a:rPr>
              <a:t></a:t>
            </a:r>
            <a:r>
              <a:rPr lang="en-US" sz="2000" dirty="0"/>
              <a:t>{&lt;,&gt;} = {&gt;}</a:t>
            </a:r>
          </a:p>
          <a:p>
            <a:pPr lvl="1"/>
            <a:r>
              <a:rPr lang="en-US" sz="2000" dirty="0"/>
              <a:t>{&gt;}</a:t>
            </a:r>
            <a:r>
              <a:rPr lang="en-US" sz="2000" dirty="0">
                <a:sym typeface="Symbol"/>
              </a:rPr>
              <a:t></a:t>
            </a:r>
            <a:r>
              <a:rPr lang="en-US" sz="2000" dirty="0"/>
              <a:t>{&lt;} = {}</a:t>
            </a:r>
            <a:endParaRPr lang="en-US" sz="2400" dirty="0"/>
          </a:p>
          <a:p>
            <a:pPr lvl="1"/>
            <a:endParaRPr lang="en-US" sz="2000" dirty="0"/>
          </a:p>
        </p:txBody>
      </p:sp>
      <p:grpSp>
        <p:nvGrpSpPr>
          <p:cNvPr id="13" name="Group 12"/>
          <p:cNvGrpSpPr/>
          <p:nvPr/>
        </p:nvGrpSpPr>
        <p:grpSpPr>
          <a:xfrm>
            <a:off x="2929406" y="2448882"/>
            <a:ext cx="2694969" cy="1631216"/>
            <a:chOff x="3075710" y="1710046"/>
            <a:chExt cx="2694969" cy="1631216"/>
          </a:xfrm>
        </p:grpSpPr>
        <p:sp>
          <p:nvSpPr>
            <p:cNvPr id="7" name="TextBox 6"/>
            <p:cNvSpPr txBox="1"/>
            <p:nvPr/>
          </p:nvSpPr>
          <p:spPr>
            <a:xfrm>
              <a:off x="3075710" y="1710046"/>
              <a:ext cx="2694969" cy="1631216"/>
            </a:xfrm>
            <a:prstGeom prst="rect">
              <a:avLst/>
            </a:prstGeom>
            <a:noFill/>
          </p:spPr>
          <p:txBody>
            <a:bodyPr wrap="none" rtlCol="0">
              <a:spAutoFit/>
            </a:bodyPr>
            <a:lstStyle/>
            <a:p>
              <a:pPr algn="ctr"/>
              <a:r>
                <a:rPr lang="en-US" dirty="0"/>
                <a:t>CF = {&lt;,&gt;}</a:t>
              </a:r>
            </a:p>
            <a:p>
              <a:pPr algn="ctr"/>
              <a:endParaRPr lang="en-US" dirty="0"/>
            </a:p>
            <a:p>
              <a:pPr algn="ctr"/>
              <a:r>
                <a:rPr lang="en-US" dirty="0"/>
                <a:t>{&lt;}                {&gt;}</a:t>
              </a:r>
            </a:p>
            <a:p>
              <a:pPr algn="ctr"/>
              <a:endParaRPr lang="en-US" dirty="0"/>
            </a:p>
            <a:p>
              <a:pPr algn="ctr"/>
              <a:r>
                <a:rPr lang="en-US" dirty="0"/>
                <a:t>C = {}</a:t>
              </a:r>
            </a:p>
          </p:txBody>
        </p:sp>
        <p:cxnSp>
          <p:nvCxnSpPr>
            <p:cNvPr id="9" name="Straight Connector 8"/>
            <p:cNvCxnSpPr/>
            <p:nvPr/>
          </p:nvCxnSpPr>
          <p:spPr bwMode="auto">
            <a:xfrm flipH="1">
              <a:off x="3562597" y="2078182"/>
              <a:ext cx="593767" cy="285008"/>
            </a:xfrm>
            <a:prstGeom prst="line">
              <a:avLst/>
            </a:prstGeom>
            <a:noFill/>
            <a:ln w="9525" cap="flat" cmpd="sng" algn="ctr">
              <a:solidFill>
                <a:srgbClr val="FF0000"/>
              </a:solidFill>
              <a:prstDash val="solid"/>
              <a:round/>
              <a:headEnd type="none" w="med" len="med"/>
              <a:tailEnd type="none" w="med" len="med"/>
            </a:ln>
            <a:effectLst/>
          </p:spPr>
        </p:cxnSp>
        <p:cxnSp>
          <p:nvCxnSpPr>
            <p:cNvPr id="10" name="Straight Connector 9"/>
            <p:cNvCxnSpPr/>
            <p:nvPr/>
          </p:nvCxnSpPr>
          <p:spPr bwMode="auto">
            <a:xfrm flipH="1">
              <a:off x="4712524" y="2681845"/>
              <a:ext cx="593767" cy="285008"/>
            </a:xfrm>
            <a:prstGeom prst="line">
              <a:avLst/>
            </a:prstGeom>
            <a:noFill/>
            <a:ln w="9525" cap="flat" cmpd="sng" algn="ctr">
              <a:solidFill>
                <a:srgbClr val="FF0000"/>
              </a:solidFill>
              <a:prstDash val="solid"/>
              <a:round/>
              <a:headEnd type="none" w="med" len="med"/>
              <a:tailEnd type="none" w="med" len="med"/>
            </a:ln>
            <a:effectLst/>
          </p:spPr>
        </p:cxnSp>
        <p:cxnSp>
          <p:nvCxnSpPr>
            <p:cNvPr id="11" name="Straight Connector 10"/>
            <p:cNvCxnSpPr/>
            <p:nvPr/>
          </p:nvCxnSpPr>
          <p:spPr bwMode="auto">
            <a:xfrm>
              <a:off x="4712523" y="2078182"/>
              <a:ext cx="593767" cy="285008"/>
            </a:xfrm>
            <a:prstGeom prst="line">
              <a:avLst/>
            </a:prstGeom>
            <a:noFill/>
            <a:ln w="9525" cap="flat" cmpd="sng" algn="ctr">
              <a:solidFill>
                <a:srgbClr val="FF0000"/>
              </a:solidFill>
              <a:prstDash val="solid"/>
              <a:round/>
              <a:headEnd type="none" w="med" len="med"/>
              <a:tailEnd type="none" w="med" len="med"/>
            </a:ln>
            <a:effectLst/>
          </p:spPr>
        </p:cxnSp>
        <p:cxnSp>
          <p:nvCxnSpPr>
            <p:cNvPr id="12" name="Straight Connector 11"/>
            <p:cNvCxnSpPr/>
            <p:nvPr/>
          </p:nvCxnSpPr>
          <p:spPr bwMode="auto">
            <a:xfrm>
              <a:off x="3562596" y="2681845"/>
              <a:ext cx="593767" cy="285008"/>
            </a:xfrm>
            <a:prstGeom prst="line">
              <a:avLst/>
            </a:prstGeom>
            <a:noFill/>
            <a:ln w="9525" cap="flat" cmpd="sng" algn="ctr">
              <a:solidFill>
                <a:srgbClr val="FF0000"/>
              </a:solidFill>
              <a:prstDash val="solid"/>
              <a:round/>
              <a:headEnd type="none" w="med" len="med"/>
              <a:tailEnd type="none" w="med" len="med"/>
            </a:ln>
            <a:effectLst/>
          </p:spPr>
        </p:cxnSp>
      </p:grpSp>
      <p:sp>
        <p:nvSpPr>
          <p:cNvPr id="4" name="Date Placeholder 3">
            <a:extLst>
              <a:ext uri="{FF2B5EF4-FFF2-40B4-BE49-F238E27FC236}">
                <a16:creationId xmlns:a16="http://schemas.microsoft.com/office/drawing/2014/main" id="{5F2C14E6-789E-4D33-8018-D17ADDDED32D}"/>
              </a:ext>
            </a:extLst>
          </p:cNvPr>
          <p:cNvSpPr>
            <a:spLocks noGrp="1"/>
          </p:cNvSpPr>
          <p:nvPr>
            <p:ph type="dt" sz="half" idx="10"/>
          </p:nvPr>
        </p:nvSpPr>
        <p:spPr/>
        <p:txBody>
          <a:bodyPr/>
          <a:lstStyle/>
          <a:p>
            <a:pPr>
              <a:defRPr/>
            </a:pPr>
            <a:r>
              <a:rPr lang="en-US"/>
              <a:t>February 15, 2024</a:t>
            </a:r>
            <a:endParaRPr lang="en-US" dirty="0"/>
          </a:p>
        </p:txBody>
      </p:sp>
      <p:sp>
        <p:nvSpPr>
          <p:cNvPr id="5" name="Footer Placeholder 4">
            <a:extLst>
              <a:ext uri="{FF2B5EF4-FFF2-40B4-BE49-F238E27FC236}">
                <a16:creationId xmlns:a16="http://schemas.microsoft.com/office/drawing/2014/main" id="{6A1022EC-3AB2-4278-8C72-9418F101929F}"/>
              </a:ext>
            </a:extLst>
          </p:cNvPr>
          <p:cNvSpPr>
            <a:spLocks noGrp="1"/>
          </p:cNvSpPr>
          <p:nvPr>
            <p:ph type="ftr" sz="quarter" idx="12"/>
          </p:nvPr>
        </p:nvSpPr>
        <p:spPr/>
        <p:txBody>
          <a:bodyPr/>
          <a:lstStyle/>
          <a:p>
            <a:pPr>
              <a:defRPr/>
            </a:pPr>
            <a:r>
              <a:rPr lang="en-US"/>
              <a:t>6.1920</a:t>
            </a:r>
            <a:endParaRPr lang="en-US" dirty="0"/>
          </a:p>
        </p:txBody>
      </p:sp>
      <p:sp>
        <p:nvSpPr>
          <p:cNvPr id="16" name="Slide Number Placeholder 15">
            <a:extLst>
              <a:ext uri="{FF2B5EF4-FFF2-40B4-BE49-F238E27FC236}">
                <a16:creationId xmlns:a16="http://schemas.microsoft.com/office/drawing/2014/main" id="{1BCE3DB1-8C3F-42BC-9942-5F4291C22998}"/>
              </a:ext>
            </a:extLst>
          </p:cNvPr>
          <p:cNvSpPr>
            <a:spLocks noGrp="1"/>
          </p:cNvSpPr>
          <p:nvPr>
            <p:ph type="sldNum" sz="quarter" idx="11"/>
          </p:nvPr>
        </p:nvSpPr>
        <p:spPr/>
        <p:txBody>
          <a:bodyPr/>
          <a:lstStyle/>
          <a:p>
            <a:pPr>
              <a:defRPr/>
            </a:pPr>
            <a:r>
              <a:rPr lang="en-US"/>
              <a:t>L04-</a:t>
            </a:r>
            <a:fld id="{4F9502F6-954B-46E9-AC05-33DEDF4CA0BF}" type="slidenum">
              <a:rPr lang="en-US" smtClean="0"/>
              <a:pPr>
                <a:defRPr/>
              </a:pPr>
              <a:t>15</a:t>
            </a:fld>
            <a:endParaRPr lang="en-US" dirty="0"/>
          </a:p>
        </p:txBody>
      </p:sp>
    </p:spTree>
    <p:extLst>
      <p:ext uri="{BB962C8B-B14F-4D97-AF65-F5344CB8AC3E}">
        <p14:creationId xmlns:p14="http://schemas.microsoft.com/office/powerpoint/2010/main" val="2013151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8219846" cy="1143000"/>
          </a:xfrm>
        </p:spPr>
        <p:txBody>
          <a:bodyPr/>
          <a:lstStyle/>
          <a:p>
            <a:r>
              <a:rPr lang="en-US" dirty="0"/>
              <a:t>Deriving the Conflict Matrix (CM) of a module interface</a:t>
            </a:r>
          </a:p>
        </p:txBody>
      </p:sp>
      <p:sp>
        <p:nvSpPr>
          <p:cNvPr id="3" name="Content Placeholder 2"/>
          <p:cNvSpPr>
            <a:spLocks noGrp="1"/>
          </p:cNvSpPr>
          <p:nvPr>
            <p:ph idx="1"/>
          </p:nvPr>
        </p:nvSpPr>
        <p:spPr>
          <a:xfrm>
            <a:off x="600694" y="1513114"/>
            <a:ext cx="8175172" cy="4270170"/>
          </a:xfrm>
        </p:spPr>
        <p:txBody>
          <a:bodyPr/>
          <a:lstStyle/>
          <a:p>
            <a:r>
              <a:rPr lang="en-US" sz="2400" dirty="0"/>
              <a:t>Let g1 and g2 be the two methods defined by a module, such that </a:t>
            </a:r>
          </a:p>
          <a:p>
            <a:pPr marL="400050" lvl="1" indent="0">
              <a:buNone/>
            </a:pPr>
            <a:r>
              <a:rPr lang="en-US" sz="2400" dirty="0"/>
              <a:t>		</a:t>
            </a:r>
            <a:r>
              <a:rPr lang="en-US" sz="2000" dirty="0" err="1"/>
              <a:t>mcalls</a:t>
            </a:r>
            <a:r>
              <a:rPr lang="en-US" sz="2000" dirty="0"/>
              <a:t>(g1)={g11,g12...g1n}</a:t>
            </a:r>
          </a:p>
          <a:p>
            <a:pPr marL="400050" lvl="1" indent="0">
              <a:buNone/>
            </a:pPr>
            <a:r>
              <a:rPr lang="en-US" sz="2000" dirty="0"/>
              <a:t>		</a:t>
            </a:r>
            <a:r>
              <a:rPr lang="en-US" sz="2000" dirty="0" err="1"/>
              <a:t>mcalls</a:t>
            </a:r>
            <a:r>
              <a:rPr lang="en-US" sz="2000" dirty="0"/>
              <a:t>(g2)={g21,g22...g2m}</a:t>
            </a:r>
            <a:endParaRPr lang="en-US" sz="2400" dirty="0"/>
          </a:p>
          <a:p>
            <a:r>
              <a:rPr lang="en-US" sz="2400" dirty="0"/>
              <a:t>conflict(</a:t>
            </a:r>
            <a:r>
              <a:rPr lang="en-US" sz="2400" dirty="0" err="1"/>
              <a:t>x,y</a:t>
            </a:r>
            <a:r>
              <a:rPr lang="en-US" sz="2400" dirty="0"/>
              <a:t>) = if x and y are methods of the same module then CM[</a:t>
            </a:r>
            <a:r>
              <a:rPr lang="en-US" sz="2400" dirty="0" err="1"/>
              <a:t>x,y</a:t>
            </a:r>
            <a:r>
              <a:rPr lang="en-US" sz="2400" dirty="0"/>
              <a:t>] else CF</a:t>
            </a:r>
          </a:p>
          <a:p>
            <a:r>
              <a:rPr lang="en-US" sz="2400" dirty="0"/>
              <a:t>Derivation </a:t>
            </a:r>
          </a:p>
          <a:p>
            <a:pPr lvl="1"/>
            <a:r>
              <a:rPr lang="en-US" sz="2000" dirty="0"/>
              <a:t>CM[g1,g2] = conflict(g11,g21) </a:t>
            </a:r>
            <a:r>
              <a:rPr lang="en-US" sz="2000" dirty="0">
                <a:sym typeface="Symbol"/>
              </a:rPr>
              <a:t> </a:t>
            </a:r>
            <a:r>
              <a:rPr lang="en-US" sz="2000" dirty="0"/>
              <a:t>conflict(g11,g22)</a:t>
            </a:r>
            <a:r>
              <a:rPr lang="en-US" sz="2000" dirty="0">
                <a:sym typeface="Symbol"/>
              </a:rPr>
              <a:t> </a:t>
            </a:r>
            <a:r>
              <a:rPr lang="en-US" sz="2000" dirty="0"/>
              <a:t>...</a:t>
            </a:r>
          </a:p>
          <a:p>
            <a:pPr marL="400050" lvl="1" indent="0">
              <a:buNone/>
            </a:pPr>
            <a:r>
              <a:rPr lang="en-US" sz="2000" dirty="0"/>
              <a:t>                    </a:t>
            </a:r>
            <a:r>
              <a:rPr lang="en-US" sz="2000" dirty="0">
                <a:sym typeface="Symbol"/>
              </a:rPr>
              <a:t> </a:t>
            </a:r>
            <a:r>
              <a:rPr lang="en-US" sz="2000" dirty="0"/>
              <a:t>conflict(g12,g21) </a:t>
            </a:r>
            <a:r>
              <a:rPr lang="en-US" sz="2000" dirty="0">
                <a:sym typeface="Symbol"/>
              </a:rPr>
              <a:t> </a:t>
            </a:r>
            <a:r>
              <a:rPr lang="en-US" sz="2000" dirty="0"/>
              <a:t>conflict(g12,g22)</a:t>
            </a:r>
            <a:r>
              <a:rPr lang="en-US" sz="2000" dirty="0">
                <a:sym typeface="Symbol"/>
              </a:rPr>
              <a:t> </a:t>
            </a:r>
            <a:r>
              <a:rPr lang="en-US" sz="2000" dirty="0"/>
              <a:t>...</a:t>
            </a:r>
          </a:p>
          <a:p>
            <a:pPr marL="400050" lvl="1" indent="0">
              <a:buNone/>
            </a:pPr>
            <a:r>
              <a:rPr lang="en-US" sz="2000" dirty="0"/>
              <a:t>                    …</a:t>
            </a:r>
          </a:p>
          <a:p>
            <a:pPr marL="400050" lvl="1" indent="0">
              <a:buNone/>
            </a:pPr>
            <a:r>
              <a:rPr lang="en-US" sz="2000" dirty="0"/>
              <a:t>                    </a:t>
            </a:r>
            <a:r>
              <a:rPr lang="en-US" sz="2000" dirty="0">
                <a:sym typeface="Symbol"/>
              </a:rPr>
              <a:t> </a:t>
            </a:r>
            <a:r>
              <a:rPr lang="en-US" sz="2000" dirty="0"/>
              <a:t>conflict(g1n,g21) </a:t>
            </a:r>
            <a:r>
              <a:rPr lang="en-US" sz="2000" dirty="0">
                <a:sym typeface="Symbol"/>
              </a:rPr>
              <a:t> </a:t>
            </a:r>
            <a:r>
              <a:rPr lang="en-US" sz="2000" dirty="0"/>
              <a:t>conflict(g1n,g22)</a:t>
            </a:r>
            <a:r>
              <a:rPr lang="en-US" sz="2000" dirty="0">
                <a:sym typeface="Symbol"/>
              </a:rPr>
              <a:t> </a:t>
            </a:r>
            <a:r>
              <a:rPr lang="en-US" sz="2000" dirty="0"/>
              <a:t>... </a:t>
            </a:r>
          </a:p>
          <a:p>
            <a:pPr marL="0" indent="0">
              <a:buNone/>
            </a:pPr>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r>
              <a:rPr lang="en-US" sz="2400" dirty="0"/>
              <a:t>Conflict relation is not transitive</a:t>
            </a:r>
          </a:p>
          <a:p>
            <a:pPr lvl="1"/>
            <a:r>
              <a:rPr lang="en-US" sz="2000" dirty="0"/>
              <a:t>m1.g1 &lt; m2.g2, m2.g2 &lt; m3.g3 does not imply m1.g1 &lt; m3.g3 </a:t>
            </a:r>
          </a:p>
        </p:txBody>
      </p:sp>
      <p:sp>
        <p:nvSpPr>
          <p:cNvPr id="4" name="TextBox 3"/>
          <p:cNvSpPr txBox="1"/>
          <p:nvPr/>
        </p:nvSpPr>
        <p:spPr>
          <a:xfrm>
            <a:off x="1033153" y="5840052"/>
            <a:ext cx="7540831" cy="707886"/>
          </a:xfrm>
          <a:prstGeom prst="rect">
            <a:avLst/>
          </a:prstGeom>
          <a:noFill/>
          <a:ln>
            <a:solidFill>
              <a:srgbClr val="FF0000"/>
            </a:solidFill>
          </a:ln>
        </p:spPr>
        <p:txBody>
          <a:bodyPr wrap="square" rtlCol="0">
            <a:spAutoFit/>
          </a:bodyPr>
          <a:lstStyle/>
          <a:p>
            <a:r>
              <a:rPr lang="en-US" dirty="0"/>
              <a:t>Compiler can derive the CM for a module by starting with the innermost modules in the module instantiation tree</a:t>
            </a:r>
          </a:p>
        </p:txBody>
      </p:sp>
      <p:sp>
        <p:nvSpPr>
          <p:cNvPr id="6" name="Freeform 5"/>
          <p:cNvSpPr/>
          <p:nvPr/>
        </p:nvSpPr>
        <p:spPr bwMode="auto">
          <a:xfrm>
            <a:off x="2276917" y="2301139"/>
            <a:ext cx="1637921" cy="557118"/>
          </a:xfrm>
          <a:custGeom>
            <a:avLst/>
            <a:gdLst>
              <a:gd name="connsiteX0" fmla="*/ 115057 w 1637921"/>
              <a:gd name="connsiteY0" fmla="*/ 436005 h 557118"/>
              <a:gd name="connsiteX1" fmla="*/ 127168 w 1637921"/>
              <a:gd name="connsiteY1" fmla="*/ 272503 h 557118"/>
              <a:gd name="connsiteX2" fmla="*/ 133223 w 1637921"/>
              <a:gd name="connsiteY2" fmla="*/ 248281 h 557118"/>
              <a:gd name="connsiteX3" fmla="*/ 145335 w 1637921"/>
              <a:gd name="connsiteY3" fmla="*/ 230114 h 557118"/>
              <a:gd name="connsiteX4" fmla="*/ 163502 w 1637921"/>
              <a:gd name="connsiteY4" fmla="*/ 224058 h 557118"/>
              <a:gd name="connsiteX5" fmla="*/ 236169 w 1637921"/>
              <a:gd name="connsiteY5" fmla="*/ 181669 h 557118"/>
              <a:gd name="connsiteX6" fmla="*/ 278558 w 1637921"/>
              <a:gd name="connsiteY6" fmla="*/ 163502 h 557118"/>
              <a:gd name="connsiteX7" fmla="*/ 296725 w 1637921"/>
              <a:gd name="connsiteY7" fmla="*/ 157446 h 557118"/>
              <a:gd name="connsiteX8" fmla="*/ 327004 w 1637921"/>
              <a:gd name="connsiteY8" fmla="*/ 139280 h 557118"/>
              <a:gd name="connsiteX9" fmla="*/ 345170 w 1637921"/>
              <a:gd name="connsiteY9" fmla="*/ 133224 h 557118"/>
              <a:gd name="connsiteX10" fmla="*/ 375449 w 1637921"/>
              <a:gd name="connsiteY10" fmla="*/ 121113 h 557118"/>
              <a:gd name="connsiteX11" fmla="*/ 411782 w 1637921"/>
              <a:gd name="connsiteY11" fmla="*/ 109001 h 557118"/>
              <a:gd name="connsiteX12" fmla="*/ 429949 w 1637921"/>
              <a:gd name="connsiteY12" fmla="*/ 96890 h 557118"/>
              <a:gd name="connsiteX13" fmla="*/ 454172 w 1637921"/>
              <a:gd name="connsiteY13" fmla="*/ 78723 h 557118"/>
              <a:gd name="connsiteX14" fmla="*/ 484450 w 1637921"/>
              <a:gd name="connsiteY14" fmla="*/ 72668 h 557118"/>
              <a:gd name="connsiteX15" fmla="*/ 502617 w 1637921"/>
              <a:gd name="connsiteY15" fmla="*/ 54501 h 557118"/>
              <a:gd name="connsiteX16" fmla="*/ 551062 w 1637921"/>
              <a:gd name="connsiteY16" fmla="*/ 42389 h 557118"/>
              <a:gd name="connsiteX17" fmla="*/ 611618 w 1637921"/>
              <a:gd name="connsiteY17" fmla="*/ 24223 h 557118"/>
              <a:gd name="connsiteX18" fmla="*/ 629785 w 1637921"/>
              <a:gd name="connsiteY18" fmla="*/ 18167 h 557118"/>
              <a:gd name="connsiteX19" fmla="*/ 690341 w 1637921"/>
              <a:gd name="connsiteY19" fmla="*/ 6056 h 557118"/>
              <a:gd name="connsiteX20" fmla="*/ 763009 w 1637921"/>
              <a:gd name="connsiteY20" fmla="*/ 0 h 557118"/>
              <a:gd name="connsiteX21" fmla="*/ 1041568 w 1637921"/>
              <a:gd name="connsiteY21" fmla="*/ 12111 h 557118"/>
              <a:gd name="connsiteX22" fmla="*/ 1192958 w 1637921"/>
              <a:gd name="connsiteY22" fmla="*/ 30278 h 557118"/>
              <a:gd name="connsiteX23" fmla="*/ 1277737 w 1637921"/>
              <a:gd name="connsiteY23" fmla="*/ 36334 h 557118"/>
              <a:gd name="connsiteX24" fmla="*/ 1326182 w 1637921"/>
              <a:gd name="connsiteY24" fmla="*/ 48445 h 557118"/>
              <a:gd name="connsiteX25" fmla="*/ 1380683 w 1637921"/>
              <a:gd name="connsiteY25" fmla="*/ 54501 h 557118"/>
              <a:gd name="connsiteX26" fmla="*/ 1459406 w 1637921"/>
              <a:gd name="connsiteY26" fmla="*/ 72668 h 557118"/>
              <a:gd name="connsiteX27" fmla="*/ 1513907 w 1637921"/>
              <a:gd name="connsiteY27" fmla="*/ 90835 h 557118"/>
              <a:gd name="connsiteX28" fmla="*/ 1550241 w 1637921"/>
              <a:gd name="connsiteY28" fmla="*/ 102946 h 557118"/>
              <a:gd name="connsiteX29" fmla="*/ 1568408 w 1637921"/>
              <a:gd name="connsiteY29" fmla="*/ 109001 h 557118"/>
              <a:gd name="connsiteX30" fmla="*/ 1592630 w 1637921"/>
              <a:gd name="connsiteY30" fmla="*/ 139280 h 557118"/>
              <a:gd name="connsiteX31" fmla="*/ 1616853 w 1637921"/>
              <a:gd name="connsiteY31" fmla="*/ 187725 h 557118"/>
              <a:gd name="connsiteX32" fmla="*/ 1628964 w 1637921"/>
              <a:gd name="connsiteY32" fmla="*/ 205891 h 557118"/>
              <a:gd name="connsiteX33" fmla="*/ 1628964 w 1637921"/>
              <a:gd name="connsiteY33" fmla="*/ 296726 h 557118"/>
              <a:gd name="connsiteX34" fmla="*/ 1616853 w 1637921"/>
              <a:gd name="connsiteY34" fmla="*/ 327004 h 557118"/>
              <a:gd name="connsiteX35" fmla="*/ 1604741 w 1637921"/>
              <a:gd name="connsiteY35" fmla="*/ 375449 h 557118"/>
              <a:gd name="connsiteX36" fmla="*/ 1568408 w 1637921"/>
              <a:gd name="connsiteY36" fmla="*/ 417838 h 557118"/>
              <a:gd name="connsiteX37" fmla="*/ 1550241 w 1637921"/>
              <a:gd name="connsiteY37" fmla="*/ 429950 h 557118"/>
              <a:gd name="connsiteX38" fmla="*/ 1526018 w 1637921"/>
              <a:gd name="connsiteY38" fmla="*/ 448117 h 557118"/>
              <a:gd name="connsiteX39" fmla="*/ 1338294 w 1637921"/>
              <a:gd name="connsiteY39" fmla="*/ 466284 h 557118"/>
              <a:gd name="connsiteX40" fmla="*/ 1241404 w 1637921"/>
              <a:gd name="connsiteY40" fmla="*/ 484450 h 557118"/>
              <a:gd name="connsiteX41" fmla="*/ 1199014 w 1637921"/>
              <a:gd name="connsiteY41" fmla="*/ 490506 h 557118"/>
              <a:gd name="connsiteX42" fmla="*/ 1156625 w 1637921"/>
              <a:gd name="connsiteY42" fmla="*/ 502617 h 557118"/>
              <a:gd name="connsiteX43" fmla="*/ 1065790 w 1637921"/>
              <a:gd name="connsiteY43" fmla="*/ 514729 h 557118"/>
              <a:gd name="connsiteX44" fmla="*/ 1017345 w 1637921"/>
              <a:gd name="connsiteY44" fmla="*/ 526840 h 557118"/>
              <a:gd name="connsiteX45" fmla="*/ 920455 w 1637921"/>
              <a:gd name="connsiteY45" fmla="*/ 532895 h 557118"/>
              <a:gd name="connsiteX46" fmla="*/ 859899 w 1637921"/>
              <a:gd name="connsiteY46" fmla="*/ 545007 h 557118"/>
              <a:gd name="connsiteX47" fmla="*/ 756953 w 1637921"/>
              <a:gd name="connsiteY47" fmla="*/ 551062 h 557118"/>
              <a:gd name="connsiteX48" fmla="*/ 684286 w 1637921"/>
              <a:gd name="connsiteY48" fmla="*/ 557118 h 557118"/>
              <a:gd name="connsiteX49" fmla="*/ 502617 w 1637921"/>
              <a:gd name="connsiteY49" fmla="*/ 551062 h 557118"/>
              <a:gd name="connsiteX50" fmla="*/ 478394 w 1637921"/>
              <a:gd name="connsiteY50" fmla="*/ 538951 h 557118"/>
              <a:gd name="connsiteX51" fmla="*/ 448116 w 1637921"/>
              <a:gd name="connsiteY51" fmla="*/ 532895 h 557118"/>
              <a:gd name="connsiteX52" fmla="*/ 417838 w 1637921"/>
              <a:gd name="connsiteY52" fmla="*/ 520784 h 557118"/>
              <a:gd name="connsiteX53" fmla="*/ 399671 w 1637921"/>
              <a:gd name="connsiteY53" fmla="*/ 514729 h 557118"/>
              <a:gd name="connsiteX54" fmla="*/ 351226 w 1637921"/>
              <a:gd name="connsiteY54" fmla="*/ 484450 h 557118"/>
              <a:gd name="connsiteX55" fmla="*/ 302781 w 1637921"/>
              <a:gd name="connsiteY55" fmla="*/ 472339 h 557118"/>
              <a:gd name="connsiteX56" fmla="*/ 272503 w 1637921"/>
              <a:gd name="connsiteY56" fmla="*/ 460228 h 557118"/>
              <a:gd name="connsiteX57" fmla="*/ 230113 w 1637921"/>
              <a:gd name="connsiteY57" fmla="*/ 448117 h 557118"/>
              <a:gd name="connsiteX58" fmla="*/ 187724 w 1637921"/>
              <a:gd name="connsiteY58" fmla="*/ 429950 h 557118"/>
              <a:gd name="connsiteX59" fmla="*/ 163502 w 1637921"/>
              <a:gd name="connsiteY59" fmla="*/ 417838 h 557118"/>
              <a:gd name="connsiteX60" fmla="*/ 121112 w 1637921"/>
              <a:gd name="connsiteY60" fmla="*/ 405727 h 557118"/>
              <a:gd name="connsiteX61" fmla="*/ 102945 w 1637921"/>
              <a:gd name="connsiteY61" fmla="*/ 393616 h 557118"/>
              <a:gd name="connsiteX62" fmla="*/ 54500 w 1637921"/>
              <a:gd name="connsiteY62" fmla="*/ 381505 h 557118"/>
              <a:gd name="connsiteX63" fmla="*/ 36333 w 1637921"/>
              <a:gd name="connsiteY63" fmla="*/ 369393 h 557118"/>
              <a:gd name="connsiteX64" fmla="*/ 12111 w 1637921"/>
              <a:gd name="connsiteY64" fmla="*/ 363338 h 557118"/>
              <a:gd name="connsiteX65" fmla="*/ 0 w 1637921"/>
              <a:gd name="connsiteY65" fmla="*/ 357282 h 557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1637921" h="557118">
                <a:moveTo>
                  <a:pt x="115057" y="436005"/>
                </a:moveTo>
                <a:cubicBezTo>
                  <a:pt x="119094" y="381504"/>
                  <a:pt x="121904" y="326899"/>
                  <a:pt x="127168" y="272503"/>
                </a:cubicBezTo>
                <a:cubicBezTo>
                  <a:pt x="127970" y="264219"/>
                  <a:pt x="129945" y="255931"/>
                  <a:pt x="133223" y="248281"/>
                </a:cubicBezTo>
                <a:cubicBezTo>
                  <a:pt x="136090" y="241591"/>
                  <a:pt x="139652" y="234661"/>
                  <a:pt x="145335" y="230114"/>
                </a:cubicBezTo>
                <a:cubicBezTo>
                  <a:pt x="150320" y="226126"/>
                  <a:pt x="157870" y="227062"/>
                  <a:pt x="163502" y="224058"/>
                </a:cubicBezTo>
                <a:cubicBezTo>
                  <a:pt x="188245" y="210862"/>
                  <a:pt x="210394" y="192716"/>
                  <a:pt x="236169" y="181669"/>
                </a:cubicBezTo>
                <a:cubicBezTo>
                  <a:pt x="250299" y="175613"/>
                  <a:pt x="264285" y="169211"/>
                  <a:pt x="278558" y="163502"/>
                </a:cubicBezTo>
                <a:cubicBezTo>
                  <a:pt x="284485" y="161131"/>
                  <a:pt x="291016" y="160301"/>
                  <a:pt x="296725" y="157446"/>
                </a:cubicBezTo>
                <a:cubicBezTo>
                  <a:pt x="307253" y="152182"/>
                  <a:pt x="316476" y="144544"/>
                  <a:pt x="327004" y="139280"/>
                </a:cubicBezTo>
                <a:cubicBezTo>
                  <a:pt x="332713" y="136426"/>
                  <a:pt x="339193" y="135465"/>
                  <a:pt x="345170" y="133224"/>
                </a:cubicBezTo>
                <a:cubicBezTo>
                  <a:pt x="355348" y="129407"/>
                  <a:pt x="365233" y="124828"/>
                  <a:pt x="375449" y="121113"/>
                </a:cubicBezTo>
                <a:cubicBezTo>
                  <a:pt x="387447" y="116750"/>
                  <a:pt x="401160" y="116082"/>
                  <a:pt x="411782" y="109001"/>
                </a:cubicBezTo>
                <a:cubicBezTo>
                  <a:pt x="417838" y="104964"/>
                  <a:pt x="424027" y="101120"/>
                  <a:pt x="429949" y="96890"/>
                </a:cubicBezTo>
                <a:cubicBezTo>
                  <a:pt x="438162" y="91024"/>
                  <a:pt x="444949" y="82822"/>
                  <a:pt x="454172" y="78723"/>
                </a:cubicBezTo>
                <a:cubicBezTo>
                  <a:pt x="463577" y="74543"/>
                  <a:pt x="474357" y="74686"/>
                  <a:pt x="484450" y="72668"/>
                </a:cubicBezTo>
                <a:cubicBezTo>
                  <a:pt x="490506" y="66612"/>
                  <a:pt x="495491" y="59252"/>
                  <a:pt x="502617" y="54501"/>
                </a:cubicBezTo>
                <a:cubicBezTo>
                  <a:pt x="510598" y="49180"/>
                  <a:pt x="546694" y="43263"/>
                  <a:pt x="551062" y="42389"/>
                </a:cubicBezTo>
                <a:cubicBezTo>
                  <a:pt x="584202" y="20296"/>
                  <a:pt x="555950" y="35356"/>
                  <a:pt x="611618" y="24223"/>
                </a:cubicBezTo>
                <a:cubicBezTo>
                  <a:pt x="617877" y="22971"/>
                  <a:pt x="623565" y="19602"/>
                  <a:pt x="629785" y="18167"/>
                </a:cubicBezTo>
                <a:cubicBezTo>
                  <a:pt x="649843" y="13538"/>
                  <a:pt x="669945" y="8837"/>
                  <a:pt x="690341" y="6056"/>
                </a:cubicBezTo>
                <a:cubicBezTo>
                  <a:pt x="714425" y="2772"/>
                  <a:pt x="738786" y="2019"/>
                  <a:pt x="763009" y="0"/>
                </a:cubicBezTo>
                <a:cubicBezTo>
                  <a:pt x="879093" y="4003"/>
                  <a:pt x="935248" y="4517"/>
                  <a:pt x="1041568" y="12111"/>
                </a:cubicBezTo>
                <a:cubicBezTo>
                  <a:pt x="1168194" y="21155"/>
                  <a:pt x="1045669" y="14497"/>
                  <a:pt x="1192958" y="30278"/>
                </a:cubicBezTo>
                <a:cubicBezTo>
                  <a:pt x="1221128" y="33296"/>
                  <a:pt x="1249477" y="34315"/>
                  <a:pt x="1277737" y="36334"/>
                </a:cubicBezTo>
                <a:cubicBezTo>
                  <a:pt x="1293885" y="40371"/>
                  <a:pt x="1309790" y="45552"/>
                  <a:pt x="1326182" y="48445"/>
                </a:cubicBezTo>
                <a:cubicBezTo>
                  <a:pt x="1344183" y="51622"/>
                  <a:pt x="1362628" y="51650"/>
                  <a:pt x="1380683" y="54501"/>
                </a:cubicBezTo>
                <a:cubicBezTo>
                  <a:pt x="1411220" y="59323"/>
                  <a:pt x="1432960" y="62751"/>
                  <a:pt x="1459406" y="72668"/>
                </a:cubicBezTo>
                <a:cubicBezTo>
                  <a:pt x="1540339" y="103018"/>
                  <a:pt x="1446271" y="70544"/>
                  <a:pt x="1513907" y="90835"/>
                </a:cubicBezTo>
                <a:cubicBezTo>
                  <a:pt x="1526135" y="94503"/>
                  <a:pt x="1538130" y="98909"/>
                  <a:pt x="1550241" y="102946"/>
                </a:cubicBezTo>
                <a:lnTo>
                  <a:pt x="1568408" y="109001"/>
                </a:lnTo>
                <a:cubicBezTo>
                  <a:pt x="1586745" y="164019"/>
                  <a:pt x="1557772" y="89483"/>
                  <a:pt x="1592630" y="139280"/>
                </a:cubicBezTo>
                <a:cubicBezTo>
                  <a:pt x="1602984" y="154071"/>
                  <a:pt x="1606838" y="172703"/>
                  <a:pt x="1616853" y="187725"/>
                </a:cubicBezTo>
                <a:lnTo>
                  <a:pt x="1628964" y="205891"/>
                </a:lnTo>
                <a:cubicBezTo>
                  <a:pt x="1641441" y="243326"/>
                  <a:pt x="1640362" y="232136"/>
                  <a:pt x="1628964" y="296726"/>
                </a:cubicBezTo>
                <a:cubicBezTo>
                  <a:pt x="1627075" y="307431"/>
                  <a:pt x="1619977" y="316592"/>
                  <a:pt x="1616853" y="327004"/>
                </a:cubicBezTo>
                <a:cubicBezTo>
                  <a:pt x="1611670" y="344281"/>
                  <a:pt x="1612734" y="359463"/>
                  <a:pt x="1604741" y="375449"/>
                </a:cubicBezTo>
                <a:cubicBezTo>
                  <a:pt x="1596705" y="391521"/>
                  <a:pt x="1581446" y="406662"/>
                  <a:pt x="1568408" y="417838"/>
                </a:cubicBezTo>
                <a:cubicBezTo>
                  <a:pt x="1562882" y="422575"/>
                  <a:pt x="1556163" y="425720"/>
                  <a:pt x="1550241" y="429950"/>
                </a:cubicBezTo>
                <a:cubicBezTo>
                  <a:pt x="1542028" y="435816"/>
                  <a:pt x="1535523" y="444722"/>
                  <a:pt x="1526018" y="448117"/>
                </a:cubicBezTo>
                <a:cubicBezTo>
                  <a:pt x="1475720" y="466080"/>
                  <a:pt x="1379087" y="464341"/>
                  <a:pt x="1338294" y="466284"/>
                </a:cubicBezTo>
                <a:cubicBezTo>
                  <a:pt x="1292055" y="475531"/>
                  <a:pt x="1282322" y="478155"/>
                  <a:pt x="1241404" y="484450"/>
                </a:cubicBezTo>
                <a:cubicBezTo>
                  <a:pt x="1227297" y="486620"/>
                  <a:pt x="1212971" y="487515"/>
                  <a:pt x="1199014" y="490506"/>
                </a:cubicBezTo>
                <a:cubicBezTo>
                  <a:pt x="1184645" y="493585"/>
                  <a:pt x="1171068" y="499909"/>
                  <a:pt x="1156625" y="502617"/>
                </a:cubicBezTo>
                <a:cubicBezTo>
                  <a:pt x="1043554" y="523818"/>
                  <a:pt x="1151300" y="496405"/>
                  <a:pt x="1065790" y="514729"/>
                </a:cubicBezTo>
                <a:cubicBezTo>
                  <a:pt x="1049514" y="518217"/>
                  <a:pt x="1033862" y="524776"/>
                  <a:pt x="1017345" y="526840"/>
                </a:cubicBezTo>
                <a:cubicBezTo>
                  <a:pt x="985235" y="530854"/>
                  <a:pt x="952752" y="530877"/>
                  <a:pt x="920455" y="532895"/>
                </a:cubicBezTo>
                <a:cubicBezTo>
                  <a:pt x="900270" y="536932"/>
                  <a:pt x="880358" y="542734"/>
                  <a:pt x="859899" y="545007"/>
                </a:cubicBezTo>
                <a:cubicBezTo>
                  <a:pt x="825735" y="548803"/>
                  <a:pt x="791246" y="548697"/>
                  <a:pt x="756953" y="551062"/>
                </a:cubicBezTo>
                <a:cubicBezTo>
                  <a:pt x="732704" y="552734"/>
                  <a:pt x="708508" y="555099"/>
                  <a:pt x="684286" y="557118"/>
                </a:cubicBezTo>
                <a:cubicBezTo>
                  <a:pt x="623730" y="555099"/>
                  <a:pt x="562972" y="556388"/>
                  <a:pt x="502617" y="551062"/>
                </a:cubicBezTo>
                <a:cubicBezTo>
                  <a:pt x="493625" y="550269"/>
                  <a:pt x="486958" y="541806"/>
                  <a:pt x="478394" y="538951"/>
                </a:cubicBezTo>
                <a:cubicBezTo>
                  <a:pt x="468630" y="535696"/>
                  <a:pt x="457974" y="535853"/>
                  <a:pt x="448116" y="532895"/>
                </a:cubicBezTo>
                <a:cubicBezTo>
                  <a:pt x="437704" y="529771"/>
                  <a:pt x="428016" y="524601"/>
                  <a:pt x="417838" y="520784"/>
                </a:cubicBezTo>
                <a:cubicBezTo>
                  <a:pt x="411861" y="518543"/>
                  <a:pt x="405538" y="517243"/>
                  <a:pt x="399671" y="514729"/>
                </a:cubicBezTo>
                <a:cubicBezTo>
                  <a:pt x="347893" y="492538"/>
                  <a:pt x="403387" y="514255"/>
                  <a:pt x="351226" y="484450"/>
                </a:cubicBezTo>
                <a:cubicBezTo>
                  <a:pt x="339452" y="477722"/>
                  <a:pt x="313266" y="475484"/>
                  <a:pt x="302781" y="472339"/>
                </a:cubicBezTo>
                <a:cubicBezTo>
                  <a:pt x="292369" y="469215"/>
                  <a:pt x="282815" y="463665"/>
                  <a:pt x="272503" y="460228"/>
                </a:cubicBezTo>
                <a:cubicBezTo>
                  <a:pt x="258562" y="455581"/>
                  <a:pt x="244243" y="452154"/>
                  <a:pt x="230113" y="448117"/>
                </a:cubicBezTo>
                <a:cubicBezTo>
                  <a:pt x="193298" y="423571"/>
                  <a:pt x="232415" y="446709"/>
                  <a:pt x="187724" y="429950"/>
                </a:cubicBezTo>
                <a:cubicBezTo>
                  <a:pt x="179272" y="426780"/>
                  <a:pt x="171954" y="421008"/>
                  <a:pt x="163502" y="417838"/>
                </a:cubicBezTo>
                <a:cubicBezTo>
                  <a:pt x="147966" y="412012"/>
                  <a:pt x="135762" y="413052"/>
                  <a:pt x="121112" y="405727"/>
                </a:cubicBezTo>
                <a:cubicBezTo>
                  <a:pt x="114602" y="402472"/>
                  <a:pt x="109455" y="396871"/>
                  <a:pt x="102945" y="393616"/>
                </a:cubicBezTo>
                <a:cubicBezTo>
                  <a:pt x="90528" y="387408"/>
                  <a:pt x="66021" y="383809"/>
                  <a:pt x="54500" y="381505"/>
                </a:cubicBezTo>
                <a:cubicBezTo>
                  <a:pt x="48444" y="377468"/>
                  <a:pt x="43023" y="372260"/>
                  <a:pt x="36333" y="369393"/>
                </a:cubicBezTo>
                <a:cubicBezTo>
                  <a:pt x="28683" y="366115"/>
                  <a:pt x="20006" y="365970"/>
                  <a:pt x="12111" y="363338"/>
                </a:cubicBezTo>
                <a:cubicBezTo>
                  <a:pt x="7829" y="361911"/>
                  <a:pt x="4037" y="359301"/>
                  <a:pt x="0" y="357282"/>
                </a:cubicBezTo>
              </a:path>
            </a:pathLst>
          </a:cu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pitchFamily="2" charset="2"/>
              <a:buChar char="•"/>
              <a:tabLst/>
            </a:pPr>
            <a:endParaRPr kumimoji="0" lang="en-US" sz="2000" b="0" i="0" u="none" strike="noStrike" cap="none" normalizeH="0" baseline="0">
              <a:ln>
                <a:noFill/>
              </a:ln>
              <a:solidFill>
                <a:schemeClr val="tx1"/>
              </a:solidFill>
              <a:effectLst/>
              <a:latin typeface="Verdana" pitchFamily="34" charset="0"/>
            </a:endParaRPr>
          </a:p>
        </p:txBody>
      </p:sp>
      <p:sp>
        <p:nvSpPr>
          <p:cNvPr id="7" name="TextBox 6"/>
          <p:cNvSpPr txBox="1"/>
          <p:nvPr/>
        </p:nvSpPr>
        <p:spPr>
          <a:xfrm>
            <a:off x="600694" y="2301139"/>
            <a:ext cx="1859078" cy="707886"/>
          </a:xfrm>
          <a:prstGeom prst="rect">
            <a:avLst/>
          </a:prstGeom>
          <a:noFill/>
        </p:spPr>
        <p:txBody>
          <a:bodyPr wrap="square" rtlCol="0">
            <a:spAutoFit/>
          </a:bodyPr>
          <a:lstStyle/>
          <a:p>
            <a:r>
              <a:rPr lang="en-US" dirty="0">
                <a:solidFill>
                  <a:srgbClr val="FF0000"/>
                </a:solidFill>
                <a:latin typeface="Comic Sans MS" panose="030F0702030302020204" pitchFamily="66" charset="0"/>
              </a:rPr>
              <a:t>Methods called by g1</a:t>
            </a:r>
          </a:p>
        </p:txBody>
      </p:sp>
      <p:sp>
        <p:nvSpPr>
          <p:cNvPr id="5" name="Date Placeholder 4">
            <a:extLst>
              <a:ext uri="{FF2B5EF4-FFF2-40B4-BE49-F238E27FC236}">
                <a16:creationId xmlns:a16="http://schemas.microsoft.com/office/drawing/2014/main" id="{C7572EA5-F3FE-4F92-979E-EB67D06A31C6}"/>
              </a:ext>
            </a:extLst>
          </p:cNvPr>
          <p:cNvSpPr>
            <a:spLocks noGrp="1"/>
          </p:cNvSpPr>
          <p:nvPr>
            <p:ph type="dt" sz="half" idx="10"/>
          </p:nvPr>
        </p:nvSpPr>
        <p:spPr/>
        <p:txBody>
          <a:bodyPr/>
          <a:lstStyle/>
          <a:p>
            <a:pPr>
              <a:defRPr/>
            </a:pPr>
            <a:r>
              <a:rPr lang="en-US"/>
              <a:t>February 15, 2024</a:t>
            </a:r>
            <a:endParaRPr lang="en-US" dirty="0"/>
          </a:p>
        </p:txBody>
      </p:sp>
      <p:sp>
        <p:nvSpPr>
          <p:cNvPr id="9" name="Footer Placeholder 8">
            <a:extLst>
              <a:ext uri="{FF2B5EF4-FFF2-40B4-BE49-F238E27FC236}">
                <a16:creationId xmlns:a16="http://schemas.microsoft.com/office/drawing/2014/main" id="{9D7E20E5-953C-4572-8987-D01CD1CC833E}"/>
              </a:ext>
            </a:extLst>
          </p:cNvPr>
          <p:cNvSpPr>
            <a:spLocks noGrp="1"/>
          </p:cNvSpPr>
          <p:nvPr>
            <p:ph type="ftr" sz="quarter" idx="12"/>
          </p:nvPr>
        </p:nvSpPr>
        <p:spPr/>
        <p:txBody>
          <a:bodyPr/>
          <a:lstStyle/>
          <a:p>
            <a:pPr>
              <a:defRPr/>
            </a:pPr>
            <a:r>
              <a:rPr lang="en-US"/>
              <a:t>6.1920</a:t>
            </a:r>
            <a:endParaRPr lang="en-US" dirty="0"/>
          </a:p>
        </p:txBody>
      </p:sp>
      <p:sp>
        <p:nvSpPr>
          <p:cNvPr id="13" name="Slide Number Placeholder 12">
            <a:extLst>
              <a:ext uri="{FF2B5EF4-FFF2-40B4-BE49-F238E27FC236}">
                <a16:creationId xmlns:a16="http://schemas.microsoft.com/office/drawing/2014/main" id="{0DDAF43C-802A-4F3D-B5E1-3336A5F7EB13}"/>
              </a:ext>
            </a:extLst>
          </p:cNvPr>
          <p:cNvSpPr>
            <a:spLocks noGrp="1"/>
          </p:cNvSpPr>
          <p:nvPr>
            <p:ph type="sldNum" sz="quarter" idx="11"/>
          </p:nvPr>
        </p:nvSpPr>
        <p:spPr/>
        <p:txBody>
          <a:bodyPr/>
          <a:lstStyle/>
          <a:p>
            <a:pPr>
              <a:defRPr/>
            </a:pPr>
            <a:r>
              <a:rPr lang="en-US"/>
              <a:t>L04-</a:t>
            </a:r>
            <a:fld id="{4F9502F6-954B-46E9-AC05-33DEDF4CA0BF}" type="slidenum">
              <a:rPr lang="en-US" smtClean="0"/>
              <a:pPr>
                <a:defRPr/>
              </a:pPr>
              <a:t>16</a:t>
            </a:fld>
            <a:endParaRPr lang="en-US" dirty="0"/>
          </a:p>
        </p:txBody>
      </p:sp>
    </p:spTree>
    <p:extLst>
      <p:ext uri="{BB962C8B-B14F-4D97-AF65-F5344CB8AC3E}">
        <p14:creationId xmlns:p14="http://schemas.microsoft.com/office/powerpoint/2010/main" val="468557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5506" name="Rectangle 2" descr="Rectangle: Click to edit Master text styles&#10;Second level&#10;Third level&#10;Fourth level&#10;Fifth level"/>
          <p:cNvSpPr>
            <a:spLocks noChangeArrowheads="1"/>
          </p:cNvSpPr>
          <p:nvPr/>
        </p:nvSpPr>
        <p:spPr bwMode="auto">
          <a:xfrm>
            <a:off x="609600" y="1519212"/>
            <a:ext cx="5841233" cy="2101812"/>
          </a:xfrm>
          <a:prstGeom prst="rect">
            <a:avLst/>
          </a:prstGeom>
          <a:noFill/>
          <a:ln w="9525">
            <a:solidFill>
              <a:srgbClr val="FF0000"/>
            </a:solidFill>
            <a:miter lim="800000"/>
            <a:headEnd/>
            <a:tailEnd/>
          </a:ln>
        </p:spPr>
        <p:txBody>
          <a:bodyPr/>
          <a:lstStyle/>
          <a:p>
            <a:pPr marL="342900" indent="-342900">
              <a:spcBef>
                <a:spcPct val="5000"/>
              </a:spcBef>
              <a:buClr>
                <a:schemeClr val="hlink"/>
              </a:buClr>
              <a:buSzPct val="110000"/>
              <a:buFont typeface="Wingdings" pitchFamily="-96" charset="2"/>
              <a:buNone/>
            </a:pPr>
            <a:r>
              <a:rPr lang="en-US" sz="1600" b="1" dirty="0">
                <a:latin typeface="Consolas" panose="020B0609020204030204" pitchFamily="49" charset="0"/>
              </a:rPr>
              <a:t>method Action </a:t>
            </a:r>
            <a:r>
              <a:rPr lang="en-US" sz="1600" dirty="0" err="1">
                <a:latin typeface="Consolas" panose="020B0609020204030204" pitchFamily="49" charset="0"/>
              </a:rPr>
              <a:t>enq</a:t>
            </a:r>
            <a:r>
              <a:rPr lang="en-US" sz="1600" dirty="0">
                <a:latin typeface="Consolas" panose="020B0609020204030204" pitchFamily="49" charset="0"/>
              </a:rPr>
              <a:t>(t x) </a:t>
            </a:r>
            <a:r>
              <a:rPr lang="en-US" sz="1600" b="1" dirty="0">
                <a:solidFill>
                  <a:srgbClr val="00B050"/>
                </a:solidFill>
                <a:latin typeface="Consolas" panose="020B0609020204030204" pitchFamily="49" charset="0"/>
              </a:rPr>
              <a:t>if</a:t>
            </a:r>
            <a:r>
              <a:rPr lang="en-US" sz="1600" dirty="0">
                <a:solidFill>
                  <a:srgbClr val="00B050"/>
                </a:solidFill>
                <a:latin typeface="Consolas" panose="020B0609020204030204" pitchFamily="49" charset="0"/>
              </a:rPr>
              <a:t> (!</a:t>
            </a:r>
            <a:r>
              <a:rPr lang="en-US" sz="1600" dirty="0" err="1">
                <a:solidFill>
                  <a:srgbClr val="00B050"/>
                </a:solidFill>
                <a:latin typeface="Consolas" panose="020B0609020204030204" pitchFamily="49" charset="0"/>
              </a:rPr>
              <a:t>vb</a:t>
            </a:r>
            <a:r>
              <a:rPr lang="en-US" sz="1600" dirty="0">
                <a:solidFill>
                  <a:srgbClr val="00B050"/>
                </a:solidFill>
                <a:latin typeface="Consolas" panose="020B0609020204030204" pitchFamily="49" charset="0"/>
              </a:rPr>
              <a:t>);</a:t>
            </a:r>
          </a:p>
          <a:p>
            <a:pPr marL="342900" indent="-342900">
              <a:spcBef>
                <a:spcPct val="5000"/>
              </a:spcBef>
              <a:buClr>
                <a:schemeClr val="hlink"/>
              </a:buClr>
              <a:buSzPct val="110000"/>
              <a:buFont typeface="Wingdings" pitchFamily="-96" charset="2"/>
              <a:buNone/>
            </a:pPr>
            <a:r>
              <a:rPr lang="en-US" sz="1600" dirty="0">
                <a:latin typeface="Consolas" panose="020B0609020204030204" pitchFamily="49" charset="0"/>
              </a:rPr>
              <a:t> </a:t>
            </a:r>
            <a:r>
              <a:rPr lang="en-US" sz="1600" b="1" dirty="0">
                <a:latin typeface="Consolas" panose="020B0609020204030204" pitchFamily="49" charset="0"/>
              </a:rPr>
              <a:t>if</a:t>
            </a:r>
            <a:r>
              <a:rPr lang="en-US" sz="1600" dirty="0">
                <a:latin typeface="Consolas" panose="020B0609020204030204" pitchFamily="49" charset="0"/>
              </a:rPr>
              <a:t> (</a:t>
            </a:r>
            <a:r>
              <a:rPr lang="en-US" sz="1600" dirty="0" err="1">
                <a:latin typeface="Consolas" panose="020B0609020204030204" pitchFamily="49" charset="0"/>
              </a:rPr>
              <a:t>va</a:t>
            </a:r>
            <a:r>
              <a:rPr lang="en-US" sz="1600" dirty="0">
                <a:latin typeface="Consolas" panose="020B0609020204030204" pitchFamily="49" charset="0"/>
              </a:rPr>
              <a:t>) </a:t>
            </a:r>
            <a:r>
              <a:rPr lang="en-US" sz="1600" b="1" dirty="0">
                <a:latin typeface="Consolas" panose="020B0609020204030204" pitchFamily="49" charset="0"/>
              </a:rPr>
              <a:t>begin </a:t>
            </a:r>
            <a:r>
              <a:rPr lang="en-US" sz="1600" dirty="0" err="1">
                <a:latin typeface="Consolas" panose="020B0609020204030204" pitchFamily="49" charset="0"/>
              </a:rPr>
              <a:t>db</a:t>
            </a:r>
            <a:r>
              <a:rPr lang="en-US" sz="1600" dirty="0">
                <a:latin typeface="Consolas" panose="020B0609020204030204" pitchFamily="49" charset="0"/>
              </a:rPr>
              <a:t> &lt;= x; </a:t>
            </a:r>
            <a:r>
              <a:rPr lang="en-US" sz="1600" dirty="0" err="1">
                <a:latin typeface="Consolas" panose="020B0609020204030204" pitchFamily="49" charset="0"/>
              </a:rPr>
              <a:t>vb</a:t>
            </a:r>
            <a:r>
              <a:rPr lang="en-US" sz="1600" dirty="0">
                <a:latin typeface="Consolas" panose="020B0609020204030204" pitchFamily="49" charset="0"/>
              </a:rPr>
              <a:t> &lt;= True; </a:t>
            </a:r>
            <a:r>
              <a:rPr lang="en-US" sz="1600" b="1" dirty="0">
                <a:latin typeface="Consolas" panose="020B0609020204030204" pitchFamily="49" charset="0"/>
              </a:rPr>
              <a:t>end</a:t>
            </a:r>
          </a:p>
          <a:p>
            <a:pPr marL="342900" indent="-342900">
              <a:spcBef>
                <a:spcPct val="5000"/>
              </a:spcBef>
              <a:buClr>
                <a:schemeClr val="hlink"/>
              </a:buClr>
              <a:buSzPct val="110000"/>
              <a:buFont typeface="Wingdings" pitchFamily="-96" charset="2"/>
              <a:buNone/>
            </a:pPr>
            <a:r>
              <a:rPr lang="en-US" sz="1600" dirty="0">
                <a:latin typeface="Consolas" panose="020B0609020204030204" pitchFamily="49" charset="0"/>
              </a:rPr>
              <a:t>    </a:t>
            </a:r>
            <a:r>
              <a:rPr lang="en-US" sz="1600" b="1" dirty="0">
                <a:latin typeface="Consolas" panose="020B0609020204030204" pitchFamily="49" charset="0"/>
              </a:rPr>
              <a:t>else begin </a:t>
            </a:r>
            <a:r>
              <a:rPr lang="en-US" sz="1600" dirty="0">
                <a:latin typeface="Consolas" panose="020B0609020204030204" pitchFamily="49" charset="0"/>
              </a:rPr>
              <a:t>da &lt;= x; </a:t>
            </a:r>
            <a:r>
              <a:rPr lang="en-US" sz="1600" dirty="0" err="1">
                <a:latin typeface="Consolas" panose="020B0609020204030204" pitchFamily="49" charset="0"/>
              </a:rPr>
              <a:t>va</a:t>
            </a:r>
            <a:r>
              <a:rPr lang="en-US" sz="1600" dirty="0">
                <a:latin typeface="Consolas" panose="020B0609020204030204" pitchFamily="49" charset="0"/>
              </a:rPr>
              <a:t> &lt;= True; </a:t>
            </a:r>
            <a:r>
              <a:rPr lang="en-US" sz="1600" b="1" dirty="0">
                <a:latin typeface="Consolas" panose="020B0609020204030204" pitchFamily="49" charset="0"/>
              </a:rPr>
              <a:t>end</a:t>
            </a:r>
          </a:p>
          <a:p>
            <a:pPr marL="342900" indent="-342900">
              <a:spcBef>
                <a:spcPct val="5000"/>
              </a:spcBef>
              <a:buClr>
                <a:schemeClr val="hlink"/>
              </a:buClr>
              <a:buSzPct val="110000"/>
              <a:buFont typeface="Wingdings" pitchFamily="-96" charset="2"/>
              <a:buNone/>
            </a:pPr>
            <a:r>
              <a:rPr lang="en-US" sz="1600" b="1" dirty="0" err="1">
                <a:latin typeface="Consolas" panose="020B0609020204030204" pitchFamily="49" charset="0"/>
              </a:rPr>
              <a:t>endmethod</a:t>
            </a:r>
            <a:endParaRPr lang="en-US" sz="1600" b="1" dirty="0">
              <a:latin typeface="Consolas" panose="020B0609020204030204" pitchFamily="49" charset="0"/>
            </a:endParaRPr>
          </a:p>
          <a:p>
            <a:pPr marL="342900" indent="-342900">
              <a:spcBef>
                <a:spcPct val="5000"/>
              </a:spcBef>
              <a:buClr>
                <a:schemeClr val="hlink"/>
              </a:buClr>
              <a:buSzPct val="110000"/>
              <a:buFont typeface="Wingdings" pitchFamily="-96" charset="2"/>
              <a:buNone/>
            </a:pPr>
            <a:r>
              <a:rPr lang="en-US" sz="1600" b="1" dirty="0">
                <a:latin typeface="Consolas" panose="020B0609020204030204" pitchFamily="49" charset="0"/>
              </a:rPr>
              <a:t>method Action </a:t>
            </a:r>
            <a:r>
              <a:rPr lang="en-US" sz="1600" dirty="0" err="1">
                <a:latin typeface="Consolas" panose="020B0609020204030204" pitchFamily="49" charset="0"/>
              </a:rPr>
              <a:t>deq</a:t>
            </a:r>
            <a:r>
              <a:rPr lang="en-US" sz="1600" dirty="0">
                <a:latin typeface="Consolas" panose="020B0609020204030204" pitchFamily="49" charset="0"/>
              </a:rPr>
              <a:t> </a:t>
            </a:r>
            <a:r>
              <a:rPr lang="en-US" sz="1600" b="1" dirty="0">
                <a:solidFill>
                  <a:srgbClr val="00B050"/>
                </a:solidFill>
                <a:latin typeface="Consolas" panose="020B0609020204030204" pitchFamily="49" charset="0"/>
              </a:rPr>
              <a:t>if</a:t>
            </a:r>
            <a:r>
              <a:rPr lang="en-US" sz="1600" dirty="0">
                <a:solidFill>
                  <a:srgbClr val="00B050"/>
                </a:solidFill>
                <a:latin typeface="Consolas" panose="020B0609020204030204" pitchFamily="49" charset="0"/>
              </a:rPr>
              <a:t> (</a:t>
            </a:r>
            <a:r>
              <a:rPr lang="en-US" sz="1600" dirty="0" err="1">
                <a:solidFill>
                  <a:srgbClr val="00B050"/>
                </a:solidFill>
                <a:latin typeface="Consolas" panose="020B0609020204030204" pitchFamily="49" charset="0"/>
              </a:rPr>
              <a:t>va</a:t>
            </a:r>
            <a:r>
              <a:rPr lang="en-US" sz="1600" dirty="0">
                <a:solidFill>
                  <a:srgbClr val="00B050"/>
                </a:solidFill>
                <a:latin typeface="Consolas" panose="020B0609020204030204" pitchFamily="49" charset="0"/>
              </a:rPr>
              <a:t>);</a:t>
            </a:r>
          </a:p>
          <a:p>
            <a:pPr marL="342900" indent="-342900">
              <a:spcBef>
                <a:spcPct val="5000"/>
              </a:spcBef>
              <a:buClr>
                <a:schemeClr val="hlink"/>
              </a:buClr>
              <a:buSzPct val="110000"/>
              <a:buFont typeface="Wingdings" pitchFamily="-96" charset="2"/>
              <a:buNone/>
            </a:pPr>
            <a:r>
              <a:rPr lang="en-US" sz="1600" dirty="0">
                <a:latin typeface="Consolas" panose="020B0609020204030204" pitchFamily="49" charset="0"/>
              </a:rPr>
              <a:t> </a:t>
            </a:r>
            <a:r>
              <a:rPr lang="en-US" sz="1600" b="1" dirty="0">
                <a:latin typeface="Consolas" panose="020B0609020204030204" pitchFamily="49" charset="0"/>
              </a:rPr>
              <a:t>if</a:t>
            </a:r>
            <a:r>
              <a:rPr lang="en-US" sz="1600" dirty="0">
                <a:latin typeface="Consolas" panose="020B0609020204030204" pitchFamily="49" charset="0"/>
              </a:rPr>
              <a:t> (</a:t>
            </a:r>
            <a:r>
              <a:rPr lang="en-US" sz="1600" dirty="0" err="1">
                <a:latin typeface="Consolas" panose="020B0609020204030204" pitchFamily="49" charset="0"/>
              </a:rPr>
              <a:t>vb</a:t>
            </a:r>
            <a:r>
              <a:rPr lang="en-US" sz="1600" dirty="0">
                <a:latin typeface="Consolas" panose="020B0609020204030204" pitchFamily="49" charset="0"/>
              </a:rPr>
              <a:t>) </a:t>
            </a:r>
            <a:r>
              <a:rPr lang="en-US" sz="1600" b="1" dirty="0">
                <a:latin typeface="Consolas" panose="020B0609020204030204" pitchFamily="49" charset="0"/>
              </a:rPr>
              <a:t>begin </a:t>
            </a:r>
            <a:r>
              <a:rPr lang="en-US" sz="1600" dirty="0">
                <a:latin typeface="Consolas" panose="020B0609020204030204" pitchFamily="49" charset="0"/>
              </a:rPr>
              <a:t>da &lt;= </a:t>
            </a:r>
            <a:r>
              <a:rPr lang="en-US" sz="1600" dirty="0" err="1">
                <a:latin typeface="Consolas" panose="020B0609020204030204" pitchFamily="49" charset="0"/>
              </a:rPr>
              <a:t>db</a:t>
            </a:r>
            <a:r>
              <a:rPr lang="en-US" sz="1600" dirty="0">
                <a:latin typeface="Consolas" panose="020B0609020204030204" pitchFamily="49" charset="0"/>
              </a:rPr>
              <a:t>; </a:t>
            </a:r>
            <a:r>
              <a:rPr lang="en-US" sz="1600" dirty="0" err="1">
                <a:latin typeface="Consolas" panose="020B0609020204030204" pitchFamily="49" charset="0"/>
              </a:rPr>
              <a:t>vb</a:t>
            </a:r>
            <a:r>
              <a:rPr lang="en-US" sz="1600" dirty="0">
                <a:latin typeface="Consolas" panose="020B0609020204030204" pitchFamily="49" charset="0"/>
              </a:rPr>
              <a:t> &lt;= False; </a:t>
            </a:r>
            <a:r>
              <a:rPr lang="en-US" sz="1600" b="1" dirty="0">
                <a:latin typeface="Consolas" panose="020B0609020204030204" pitchFamily="49" charset="0"/>
              </a:rPr>
              <a:t>end</a:t>
            </a:r>
          </a:p>
          <a:p>
            <a:pPr marL="342900" indent="-342900">
              <a:spcBef>
                <a:spcPct val="5000"/>
              </a:spcBef>
              <a:buClr>
                <a:schemeClr val="hlink"/>
              </a:buClr>
              <a:buSzPct val="110000"/>
              <a:buFont typeface="Wingdings" pitchFamily="-96" charset="2"/>
              <a:buNone/>
            </a:pPr>
            <a:r>
              <a:rPr lang="en-US" sz="1600" dirty="0">
                <a:latin typeface="Consolas" panose="020B0609020204030204" pitchFamily="49" charset="0"/>
              </a:rPr>
              <a:t>    </a:t>
            </a:r>
            <a:r>
              <a:rPr lang="en-US" sz="1600" b="1" dirty="0">
                <a:latin typeface="Consolas" panose="020B0609020204030204" pitchFamily="49" charset="0"/>
              </a:rPr>
              <a:t>else begin </a:t>
            </a:r>
            <a:r>
              <a:rPr lang="en-US" sz="1600" dirty="0" err="1">
                <a:latin typeface="Consolas" panose="020B0609020204030204" pitchFamily="49" charset="0"/>
              </a:rPr>
              <a:t>va</a:t>
            </a:r>
            <a:r>
              <a:rPr lang="en-US" sz="1600" dirty="0">
                <a:latin typeface="Consolas" panose="020B0609020204030204" pitchFamily="49" charset="0"/>
              </a:rPr>
              <a:t> &lt;= False; </a:t>
            </a:r>
            <a:r>
              <a:rPr lang="en-US" sz="1600" b="1" dirty="0">
                <a:latin typeface="Consolas" panose="020B0609020204030204" pitchFamily="49" charset="0"/>
              </a:rPr>
              <a:t>end</a:t>
            </a:r>
          </a:p>
          <a:p>
            <a:pPr marL="342900" indent="-342900">
              <a:spcBef>
                <a:spcPct val="5000"/>
              </a:spcBef>
              <a:buClr>
                <a:schemeClr val="hlink"/>
              </a:buClr>
              <a:buSzPct val="110000"/>
              <a:buFont typeface="Wingdings" pitchFamily="-96" charset="2"/>
              <a:buNone/>
            </a:pPr>
            <a:r>
              <a:rPr lang="en-US" sz="1600" b="1" dirty="0" err="1">
                <a:latin typeface="Consolas" panose="020B0609020204030204" pitchFamily="49" charset="0"/>
              </a:rPr>
              <a:t>endmethod</a:t>
            </a:r>
            <a:endParaRPr lang="en-US" sz="1600" b="1" dirty="0">
              <a:latin typeface="Consolas" panose="020B0609020204030204" pitchFamily="49" charset="0"/>
            </a:endParaRPr>
          </a:p>
        </p:txBody>
      </p:sp>
      <p:sp>
        <p:nvSpPr>
          <p:cNvPr id="22531" name="Rectangle 3"/>
          <p:cNvSpPr>
            <a:spLocks noGrp="1" noChangeArrowheads="1"/>
          </p:cNvSpPr>
          <p:nvPr>
            <p:ph type="title"/>
          </p:nvPr>
        </p:nvSpPr>
        <p:spPr>
          <a:xfrm>
            <a:off x="609600" y="314138"/>
            <a:ext cx="7772400" cy="1143000"/>
          </a:xfrm>
        </p:spPr>
        <p:txBody>
          <a:bodyPr/>
          <a:lstStyle/>
          <a:p>
            <a:r>
              <a:rPr lang="en-US" dirty="0"/>
              <a:t>Two-Element FIFO</a:t>
            </a:r>
            <a:br>
              <a:rPr lang="en-US" dirty="0"/>
            </a:br>
            <a:r>
              <a:rPr lang="en-US" sz="2400" i="1" dirty="0"/>
              <a:t>Deriving the CM</a:t>
            </a:r>
            <a:endParaRPr lang="en-US" dirty="0"/>
          </a:p>
        </p:txBody>
      </p:sp>
      <p:grpSp>
        <p:nvGrpSpPr>
          <p:cNvPr id="24" name="Group 23"/>
          <p:cNvGrpSpPr/>
          <p:nvPr/>
        </p:nvGrpSpPr>
        <p:grpSpPr>
          <a:xfrm>
            <a:off x="6845555" y="1384268"/>
            <a:ext cx="1755775" cy="1389599"/>
            <a:chOff x="3195330" y="1379799"/>
            <a:chExt cx="1755775" cy="1389599"/>
          </a:xfrm>
        </p:grpSpPr>
        <p:sp>
          <p:nvSpPr>
            <p:cNvPr id="25" name="Rectangle 34"/>
            <p:cNvSpPr>
              <a:spLocks noChangeArrowheads="1"/>
            </p:cNvSpPr>
            <p:nvPr/>
          </p:nvSpPr>
          <p:spPr bwMode="auto">
            <a:xfrm>
              <a:off x="3836680" y="1964475"/>
              <a:ext cx="201612" cy="415925"/>
            </a:xfrm>
            <a:prstGeom prst="rect">
              <a:avLst/>
            </a:prstGeom>
            <a:solidFill>
              <a:schemeClr val="accent1"/>
            </a:solidFill>
            <a:ln w="9525" algn="ctr">
              <a:solidFill>
                <a:srgbClr val="FF0000"/>
              </a:solidFill>
              <a:round/>
              <a:headEnd/>
              <a:tailEnd/>
            </a:ln>
          </p:spPr>
          <p:txBody>
            <a:bodyPr/>
            <a:lstStyle/>
            <a:p>
              <a:pPr>
                <a:lnSpc>
                  <a:spcPct val="90000"/>
                </a:lnSpc>
                <a:spcBef>
                  <a:spcPct val="25000"/>
                </a:spcBef>
                <a:buClr>
                  <a:schemeClr val="bg1"/>
                </a:buClr>
                <a:buSzPct val="100000"/>
                <a:buFont typeface="Wingdings" pitchFamily="-96" charset="2"/>
                <a:buChar char="•"/>
              </a:pPr>
              <a:endParaRPr lang="en-US" dirty="0"/>
            </a:p>
          </p:txBody>
        </p:sp>
        <p:sp>
          <p:nvSpPr>
            <p:cNvPr id="26" name="Rectangle 35"/>
            <p:cNvSpPr>
              <a:spLocks noChangeArrowheads="1"/>
            </p:cNvSpPr>
            <p:nvPr/>
          </p:nvSpPr>
          <p:spPr bwMode="auto">
            <a:xfrm>
              <a:off x="4131955" y="1964475"/>
              <a:ext cx="201612" cy="415925"/>
            </a:xfrm>
            <a:prstGeom prst="rect">
              <a:avLst/>
            </a:prstGeom>
            <a:solidFill>
              <a:schemeClr val="accent1"/>
            </a:solidFill>
            <a:ln w="9525" algn="ctr">
              <a:solidFill>
                <a:srgbClr val="FF0000"/>
              </a:solidFill>
              <a:round/>
              <a:headEnd/>
              <a:tailEnd/>
            </a:ln>
          </p:spPr>
          <p:txBody>
            <a:bodyPr/>
            <a:lstStyle/>
            <a:p>
              <a:pPr>
                <a:lnSpc>
                  <a:spcPct val="90000"/>
                </a:lnSpc>
                <a:spcBef>
                  <a:spcPct val="25000"/>
                </a:spcBef>
                <a:buClr>
                  <a:schemeClr val="bg1"/>
                </a:buClr>
                <a:buSzPct val="100000"/>
                <a:buFont typeface="Wingdings" pitchFamily="-96" charset="2"/>
                <a:buChar char="•"/>
              </a:pPr>
              <a:endParaRPr lang="en-US"/>
            </a:p>
          </p:txBody>
        </p:sp>
        <p:sp>
          <p:nvSpPr>
            <p:cNvPr id="27" name="TextBox 36"/>
            <p:cNvSpPr txBox="1">
              <a:spLocks noChangeArrowheads="1"/>
            </p:cNvSpPr>
            <p:nvPr/>
          </p:nvSpPr>
          <p:spPr bwMode="auto">
            <a:xfrm>
              <a:off x="3706505" y="2369288"/>
              <a:ext cx="909223" cy="400110"/>
            </a:xfrm>
            <a:prstGeom prst="rect">
              <a:avLst/>
            </a:prstGeom>
            <a:noFill/>
            <a:ln w="9525">
              <a:noFill/>
              <a:miter lim="800000"/>
              <a:headEnd/>
              <a:tailEnd/>
            </a:ln>
          </p:spPr>
          <p:txBody>
            <a:bodyPr wrap="none">
              <a:spAutoFit/>
            </a:bodyPr>
            <a:lstStyle/>
            <a:p>
              <a:r>
                <a:rPr lang="en-US" dirty="0" err="1"/>
                <a:t>db</a:t>
              </a:r>
              <a:r>
                <a:rPr lang="en-US" dirty="0"/>
                <a:t> da</a:t>
              </a:r>
            </a:p>
          </p:txBody>
        </p:sp>
        <p:cxnSp>
          <p:nvCxnSpPr>
            <p:cNvPr id="28" name="Straight Arrow Connector 38"/>
            <p:cNvCxnSpPr>
              <a:cxnSpLocks noChangeShapeType="1"/>
            </p:cNvCxnSpPr>
            <p:nvPr/>
          </p:nvCxnSpPr>
          <p:spPr bwMode="auto">
            <a:xfrm>
              <a:off x="3195330" y="2224825"/>
              <a:ext cx="403225" cy="1588"/>
            </a:xfrm>
            <a:prstGeom prst="straightConnector1">
              <a:avLst/>
            </a:prstGeom>
            <a:noFill/>
            <a:ln w="28575" algn="ctr">
              <a:solidFill>
                <a:srgbClr val="FF0000"/>
              </a:solidFill>
              <a:round/>
              <a:headEnd type="none" w="med" len="med"/>
              <a:tailEnd type="triangle" w="med" len="med"/>
            </a:ln>
          </p:spPr>
        </p:cxnSp>
        <p:cxnSp>
          <p:nvCxnSpPr>
            <p:cNvPr id="29" name="Straight Arrow Connector 39"/>
            <p:cNvCxnSpPr>
              <a:cxnSpLocks noChangeShapeType="1"/>
            </p:cNvCxnSpPr>
            <p:nvPr/>
          </p:nvCxnSpPr>
          <p:spPr bwMode="auto">
            <a:xfrm>
              <a:off x="4547880" y="2224825"/>
              <a:ext cx="403225" cy="1588"/>
            </a:xfrm>
            <a:prstGeom prst="straightConnector1">
              <a:avLst/>
            </a:prstGeom>
            <a:noFill/>
            <a:ln w="28575" algn="ctr">
              <a:solidFill>
                <a:srgbClr val="FF0000"/>
              </a:solidFill>
              <a:round/>
              <a:headEnd type="none" w="med" len="med"/>
              <a:tailEnd type="triangle" w="med" len="med"/>
            </a:ln>
          </p:spPr>
        </p:cxnSp>
        <p:sp>
          <p:nvSpPr>
            <p:cNvPr id="30" name="Rectangle 29"/>
            <p:cNvSpPr/>
            <p:nvPr/>
          </p:nvSpPr>
          <p:spPr bwMode="auto">
            <a:xfrm>
              <a:off x="3836680" y="1742514"/>
              <a:ext cx="201612" cy="132736"/>
            </a:xfrm>
            <a:prstGeom prst="rect">
              <a:avLst/>
            </a:prstGeom>
            <a:solidFill>
              <a:schemeClr val="accent1"/>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pitchFamily="2" charset="2"/>
                <a:buChar char="•"/>
                <a:tabLst/>
              </a:pPr>
              <a:endParaRPr kumimoji="0" lang="en-US" sz="2000" b="0" i="0" u="none" strike="noStrike" cap="none" normalizeH="0" baseline="0">
                <a:ln>
                  <a:noFill/>
                </a:ln>
                <a:solidFill>
                  <a:schemeClr val="tx1"/>
                </a:solidFill>
                <a:effectLst/>
                <a:latin typeface="Verdana" pitchFamily="34" charset="0"/>
              </a:endParaRPr>
            </a:p>
          </p:txBody>
        </p:sp>
        <p:sp>
          <p:nvSpPr>
            <p:cNvPr id="31" name="Rectangle 30"/>
            <p:cNvSpPr/>
            <p:nvPr/>
          </p:nvSpPr>
          <p:spPr bwMode="auto">
            <a:xfrm>
              <a:off x="4129189" y="1742514"/>
              <a:ext cx="201612" cy="132736"/>
            </a:xfrm>
            <a:prstGeom prst="rect">
              <a:avLst/>
            </a:prstGeom>
            <a:solidFill>
              <a:schemeClr val="accent1"/>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pitchFamily="2" charset="2"/>
                <a:buChar char="•"/>
                <a:tabLst/>
              </a:pPr>
              <a:endParaRPr kumimoji="0" lang="en-US" sz="2000" b="0" i="0" u="none" strike="noStrike" cap="none" normalizeH="0" baseline="0">
                <a:ln>
                  <a:noFill/>
                </a:ln>
                <a:solidFill>
                  <a:schemeClr val="tx1"/>
                </a:solidFill>
                <a:effectLst/>
                <a:latin typeface="Verdana" pitchFamily="34" charset="0"/>
              </a:endParaRPr>
            </a:p>
          </p:txBody>
        </p:sp>
        <p:sp>
          <p:nvSpPr>
            <p:cNvPr id="32" name="TextBox 36"/>
            <p:cNvSpPr txBox="1">
              <a:spLocks noChangeArrowheads="1"/>
            </p:cNvSpPr>
            <p:nvPr/>
          </p:nvSpPr>
          <p:spPr bwMode="auto">
            <a:xfrm>
              <a:off x="3650066" y="1379799"/>
              <a:ext cx="909223" cy="400110"/>
            </a:xfrm>
            <a:prstGeom prst="rect">
              <a:avLst/>
            </a:prstGeom>
            <a:noFill/>
            <a:ln w="9525">
              <a:noFill/>
              <a:miter lim="800000"/>
              <a:headEnd/>
              <a:tailEnd/>
            </a:ln>
          </p:spPr>
          <p:txBody>
            <a:bodyPr wrap="none">
              <a:spAutoFit/>
            </a:bodyPr>
            <a:lstStyle/>
            <a:p>
              <a:r>
                <a:rPr lang="en-US" dirty="0" err="1"/>
                <a:t>vb</a:t>
              </a:r>
              <a:r>
                <a:rPr lang="en-US" dirty="0"/>
                <a:t> </a:t>
              </a:r>
              <a:r>
                <a:rPr lang="en-US" dirty="0" err="1"/>
                <a:t>va</a:t>
              </a:r>
              <a:endParaRPr lang="en-US" dirty="0"/>
            </a:p>
          </p:txBody>
        </p:sp>
      </p:grpSp>
      <p:sp>
        <p:nvSpPr>
          <p:cNvPr id="19" name="TextBox 18"/>
          <p:cNvSpPr txBox="1"/>
          <p:nvPr/>
        </p:nvSpPr>
        <p:spPr>
          <a:xfrm>
            <a:off x="209550" y="3641151"/>
            <a:ext cx="8934450" cy="3170099"/>
          </a:xfrm>
          <a:prstGeom prst="rect">
            <a:avLst/>
          </a:prstGeom>
          <a:noFill/>
        </p:spPr>
        <p:txBody>
          <a:bodyPr wrap="square" rtlCol="0">
            <a:spAutoFit/>
          </a:bodyPr>
          <a:lstStyle/>
          <a:p>
            <a:r>
              <a:rPr lang="en-US" dirty="0"/>
              <a:t>We can derive a conservative CM by ignoring the conditionals </a:t>
            </a:r>
          </a:p>
          <a:p>
            <a:r>
              <a:rPr lang="en-US" sz="1600" dirty="0"/>
              <a:t>  </a:t>
            </a:r>
            <a:r>
              <a:rPr lang="en-US" sz="1600" dirty="0" err="1"/>
              <a:t>mcalls</a:t>
            </a:r>
            <a:r>
              <a:rPr lang="en-US" sz="1600" dirty="0"/>
              <a:t>(</a:t>
            </a:r>
            <a:r>
              <a:rPr lang="en-US" sz="1600" dirty="0" err="1"/>
              <a:t>enq</a:t>
            </a:r>
            <a:r>
              <a:rPr lang="en-US" sz="1600" dirty="0"/>
              <a:t>) = {</a:t>
            </a:r>
            <a:r>
              <a:rPr lang="en-US" sz="1600" dirty="0" err="1"/>
              <a:t>vb.r</a:t>
            </a:r>
            <a:r>
              <a:rPr lang="en-US" sz="1600" dirty="0"/>
              <a:t>, </a:t>
            </a:r>
            <a:r>
              <a:rPr lang="en-US" sz="1600" dirty="0" err="1"/>
              <a:t>va.r</a:t>
            </a:r>
            <a:r>
              <a:rPr lang="en-US" sz="1600" dirty="0"/>
              <a:t>, </a:t>
            </a:r>
            <a:r>
              <a:rPr lang="en-US" sz="1600" dirty="0" err="1"/>
              <a:t>db.w</a:t>
            </a:r>
            <a:r>
              <a:rPr lang="en-US" sz="1600" dirty="0"/>
              <a:t>, </a:t>
            </a:r>
            <a:r>
              <a:rPr lang="en-US" sz="1600" dirty="0" err="1"/>
              <a:t>vb.w</a:t>
            </a:r>
            <a:r>
              <a:rPr lang="en-US" sz="1600" dirty="0"/>
              <a:t>, </a:t>
            </a:r>
            <a:r>
              <a:rPr lang="en-US" sz="1600" dirty="0" err="1"/>
              <a:t>da.w</a:t>
            </a:r>
            <a:r>
              <a:rPr lang="en-US" sz="1600" dirty="0"/>
              <a:t>, </a:t>
            </a:r>
            <a:r>
              <a:rPr lang="en-US" sz="1600" dirty="0" err="1"/>
              <a:t>va.w</a:t>
            </a:r>
            <a:r>
              <a:rPr lang="en-US" sz="1600" dirty="0"/>
              <a:t>}</a:t>
            </a:r>
          </a:p>
          <a:p>
            <a:r>
              <a:rPr lang="en-US" sz="1600" dirty="0"/>
              <a:t>  </a:t>
            </a:r>
            <a:r>
              <a:rPr lang="en-US" sz="1600" dirty="0" err="1"/>
              <a:t>mcalls</a:t>
            </a:r>
            <a:r>
              <a:rPr lang="en-US" sz="1600" dirty="0"/>
              <a:t>(</a:t>
            </a:r>
            <a:r>
              <a:rPr lang="en-US" sz="1600" dirty="0" err="1"/>
              <a:t>deq</a:t>
            </a:r>
            <a:r>
              <a:rPr lang="en-US" sz="1600" dirty="0"/>
              <a:t>) = {</a:t>
            </a:r>
            <a:r>
              <a:rPr lang="en-US" sz="1600" dirty="0" err="1"/>
              <a:t>va.r</a:t>
            </a:r>
            <a:r>
              <a:rPr lang="en-US" sz="1600" dirty="0"/>
              <a:t>, </a:t>
            </a:r>
            <a:r>
              <a:rPr lang="en-US" sz="1600" dirty="0" err="1"/>
              <a:t>vb.r</a:t>
            </a:r>
            <a:r>
              <a:rPr lang="en-US" sz="1600" dirty="0"/>
              <a:t>, </a:t>
            </a:r>
            <a:r>
              <a:rPr lang="en-US" sz="1600" dirty="0" err="1"/>
              <a:t>da.w</a:t>
            </a:r>
            <a:r>
              <a:rPr lang="en-US" sz="1600" dirty="0"/>
              <a:t>, </a:t>
            </a:r>
            <a:r>
              <a:rPr lang="en-US" sz="1600" dirty="0" err="1"/>
              <a:t>db.r</a:t>
            </a:r>
            <a:r>
              <a:rPr lang="en-US" sz="1600" dirty="0"/>
              <a:t>, </a:t>
            </a:r>
            <a:r>
              <a:rPr lang="en-US" sz="1600" dirty="0" err="1"/>
              <a:t>vb.w</a:t>
            </a:r>
            <a:r>
              <a:rPr lang="en-US" sz="1600" dirty="0"/>
              <a:t>, </a:t>
            </a:r>
            <a:r>
              <a:rPr lang="en-US" sz="1600" dirty="0" err="1"/>
              <a:t>va.w</a:t>
            </a:r>
            <a:r>
              <a:rPr lang="en-US" sz="1600" dirty="0"/>
              <a:t>}</a:t>
            </a:r>
          </a:p>
          <a:p>
            <a:endParaRPr lang="en-US" sz="1600" dirty="0"/>
          </a:p>
          <a:p>
            <a:pPr marL="0" lvl="1"/>
            <a:r>
              <a:rPr lang="en-US" sz="1600" dirty="0"/>
              <a:t>  CM[</a:t>
            </a:r>
            <a:r>
              <a:rPr lang="en-US" sz="1600" dirty="0" err="1"/>
              <a:t>enq,deq</a:t>
            </a:r>
            <a:r>
              <a:rPr lang="en-US" sz="1600" dirty="0"/>
              <a:t>] = </a:t>
            </a:r>
          </a:p>
          <a:p>
            <a:pPr marL="0" lvl="1"/>
            <a:r>
              <a:rPr lang="en-US" sz="1400" dirty="0">
                <a:sym typeface="Symbol"/>
              </a:rPr>
              <a:t>  CM[</a:t>
            </a:r>
            <a:r>
              <a:rPr lang="en-US" sz="1400" dirty="0" err="1">
                <a:sym typeface="Symbol"/>
              </a:rPr>
              <a:t>vb.r,va.r</a:t>
            </a:r>
            <a:r>
              <a:rPr lang="en-US" sz="1400" dirty="0">
                <a:sym typeface="Symbol"/>
              </a:rPr>
              <a:t>]</a:t>
            </a:r>
            <a:r>
              <a:rPr lang="en-US" sz="1400" dirty="0">
                <a:solidFill>
                  <a:srgbClr val="FF0000"/>
                </a:solidFill>
              </a:rPr>
              <a:t>CM[</a:t>
            </a:r>
            <a:r>
              <a:rPr lang="en-US" sz="1400" dirty="0" err="1">
                <a:solidFill>
                  <a:srgbClr val="FF0000"/>
                </a:solidFill>
              </a:rPr>
              <a:t>vb.r</a:t>
            </a:r>
            <a:r>
              <a:rPr lang="en-US" sz="1400" dirty="0">
                <a:solidFill>
                  <a:srgbClr val="FF0000"/>
                </a:solidFill>
              </a:rPr>
              <a:t>, </a:t>
            </a:r>
            <a:r>
              <a:rPr lang="en-US" sz="1400" dirty="0" err="1">
                <a:solidFill>
                  <a:srgbClr val="FF0000"/>
                </a:solidFill>
              </a:rPr>
              <a:t>vb.r</a:t>
            </a:r>
            <a:r>
              <a:rPr lang="en-US" sz="1400" dirty="0">
                <a:solidFill>
                  <a:srgbClr val="FF0000"/>
                </a:solidFill>
              </a:rPr>
              <a:t>]</a:t>
            </a:r>
            <a:r>
              <a:rPr lang="en-US" sz="1400" dirty="0">
                <a:sym typeface="Symbol"/>
              </a:rPr>
              <a:t>CM[</a:t>
            </a:r>
            <a:r>
              <a:rPr lang="en-US" sz="1400" dirty="0" err="1">
                <a:sym typeface="Symbol"/>
              </a:rPr>
              <a:t>vb.r,da.w</a:t>
            </a:r>
            <a:r>
              <a:rPr lang="en-US" sz="1400" dirty="0">
                <a:sym typeface="Symbol"/>
              </a:rPr>
              <a:t>]CM[</a:t>
            </a:r>
            <a:r>
              <a:rPr lang="en-US" sz="1400" dirty="0" err="1">
                <a:sym typeface="Symbol"/>
              </a:rPr>
              <a:t>vb.r,db.r</a:t>
            </a:r>
            <a:r>
              <a:rPr lang="en-US" sz="1400" dirty="0">
                <a:sym typeface="Symbol"/>
              </a:rPr>
              <a:t>]</a:t>
            </a:r>
            <a:r>
              <a:rPr lang="en-US" sz="1400" dirty="0">
                <a:solidFill>
                  <a:srgbClr val="FF0000"/>
                </a:solidFill>
                <a:sym typeface="Symbol"/>
              </a:rPr>
              <a:t>CM[</a:t>
            </a:r>
            <a:r>
              <a:rPr lang="en-US" sz="1400" dirty="0" err="1">
                <a:solidFill>
                  <a:srgbClr val="FF0000"/>
                </a:solidFill>
                <a:sym typeface="Symbol"/>
              </a:rPr>
              <a:t>vb.r,vb.w</a:t>
            </a:r>
            <a:r>
              <a:rPr lang="en-US" sz="1400" dirty="0">
                <a:solidFill>
                  <a:srgbClr val="FF0000"/>
                </a:solidFill>
                <a:sym typeface="Symbol"/>
              </a:rPr>
              <a:t>]</a:t>
            </a:r>
            <a:r>
              <a:rPr lang="en-US" sz="1400" dirty="0">
                <a:sym typeface="Symbol"/>
              </a:rPr>
              <a:t>CM[</a:t>
            </a:r>
            <a:r>
              <a:rPr lang="en-US" sz="1400" dirty="0" err="1">
                <a:sym typeface="Symbol"/>
              </a:rPr>
              <a:t>vb.r,va.w</a:t>
            </a:r>
            <a:r>
              <a:rPr lang="en-US" sz="1400" dirty="0">
                <a:sym typeface="Symbol"/>
              </a:rPr>
              <a:t>]</a:t>
            </a:r>
            <a:endParaRPr lang="en-US" sz="1400" dirty="0"/>
          </a:p>
          <a:p>
            <a:pPr marL="0" lvl="1"/>
            <a:r>
              <a:rPr lang="en-US" sz="1400" dirty="0">
                <a:sym typeface="Symbol"/>
              </a:rPr>
              <a:t></a:t>
            </a:r>
            <a:r>
              <a:rPr lang="en-US" sz="1400" dirty="0">
                <a:solidFill>
                  <a:srgbClr val="FF0000"/>
                </a:solidFill>
                <a:sym typeface="Symbol"/>
              </a:rPr>
              <a:t>CM[</a:t>
            </a:r>
            <a:r>
              <a:rPr lang="en-US" sz="1400" dirty="0" err="1">
                <a:solidFill>
                  <a:srgbClr val="FF0000"/>
                </a:solidFill>
                <a:sym typeface="Symbol"/>
              </a:rPr>
              <a:t>va.r,va.r</a:t>
            </a:r>
            <a:r>
              <a:rPr lang="en-US" sz="1400" dirty="0">
                <a:solidFill>
                  <a:srgbClr val="FF0000"/>
                </a:solidFill>
                <a:sym typeface="Symbol"/>
              </a:rPr>
              <a:t>]</a:t>
            </a:r>
            <a:r>
              <a:rPr lang="en-US" sz="1400" dirty="0">
                <a:sym typeface="Symbol"/>
              </a:rPr>
              <a:t></a:t>
            </a:r>
            <a:r>
              <a:rPr lang="en-US" sz="1400" dirty="0"/>
              <a:t>CM[</a:t>
            </a:r>
            <a:r>
              <a:rPr lang="en-US" sz="1400" dirty="0" err="1"/>
              <a:t>va.r</a:t>
            </a:r>
            <a:r>
              <a:rPr lang="en-US" sz="1400" dirty="0"/>
              <a:t>, </a:t>
            </a:r>
            <a:r>
              <a:rPr lang="en-US" sz="1400" dirty="0" err="1"/>
              <a:t>vb.r</a:t>
            </a:r>
            <a:r>
              <a:rPr lang="en-US" sz="1400" dirty="0"/>
              <a:t>]</a:t>
            </a:r>
            <a:r>
              <a:rPr lang="en-US" sz="1400" dirty="0">
                <a:sym typeface="Symbol"/>
              </a:rPr>
              <a:t></a:t>
            </a:r>
            <a:r>
              <a:rPr lang="en-US" sz="1400" dirty="0"/>
              <a:t>CM[</a:t>
            </a:r>
            <a:r>
              <a:rPr lang="en-US" sz="1400" dirty="0" err="1"/>
              <a:t>va.r,da.w</a:t>
            </a:r>
            <a:r>
              <a:rPr lang="en-US" sz="1400" dirty="0"/>
              <a:t>]</a:t>
            </a:r>
            <a:r>
              <a:rPr lang="en-US" sz="1400" dirty="0">
                <a:sym typeface="Symbol"/>
              </a:rPr>
              <a:t>C</a:t>
            </a:r>
            <a:r>
              <a:rPr lang="en-US" sz="1400" dirty="0"/>
              <a:t>M[</a:t>
            </a:r>
            <a:r>
              <a:rPr lang="en-US" sz="1400" dirty="0" err="1"/>
              <a:t>va.r,db.r</a:t>
            </a:r>
            <a:r>
              <a:rPr lang="en-US" sz="1400" dirty="0"/>
              <a:t>]</a:t>
            </a:r>
            <a:r>
              <a:rPr lang="en-US" sz="1400" dirty="0">
                <a:sym typeface="Symbol"/>
              </a:rPr>
              <a:t>C</a:t>
            </a:r>
            <a:r>
              <a:rPr lang="en-US" sz="1400" dirty="0"/>
              <a:t>M[</a:t>
            </a:r>
            <a:r>
              <a:rPr lang="en-US" sz="1400" dirty="0" err="1"/>
              <a:t>va.r,vb.w</a:t>
            </a:r>
            <a:r>
              <a:rPr lang="en-US" sz="1400" dirty="0"/>
              <a:t>]</a:t>
            </a:r>
            <a:r>
              <a:rPr lang="en-US" sz="1400" dirty="0">
                <a:sym typeface="Symbol"/>
              </a:rPr>
              <a:t></a:t>
            </a:r>
            <a:r>
              <a:rPr lang="en-US" sz="1400" dirty="0">
                <a:solidFill>
                  <a:srgbClr val="FF0000"/>
                </a:solidFill>
                <a:sym typeface="Symbol"/>
              </a:rPr>
              <a:t>C</a:t>
            </a:r>
            <a:r>
              <a:rPr lang="en-US" sz="1400" dirty="0">
                <a:solidFill>
                  <a:srgbClr val="FF0000"/>
                </a:solidFill>
              </a:rPr>
              <a:t>M[</a:t>
            </a:r>
            <a:r>
              <a:rPr lang="en-US" sz="1400" dirty="0" err="1">
                <a:solidFill>
                  <a:srgbClr val="FF0000"/>
                </a:solidFill>
              </a:rPr>
              <a:t>va.r,va.w</a:t>
            </a:r>
            <a:r>
              <a:rPr lang="en-US" sz="1400" dirty="0">
                <a:solidFill>
                  <a:srgbClr val="FF0000"/>
                </a:solidFill>
              </a:rPr>
              <a:t>]</a:t>
            </a:r>
          </a:p>
          <a:p>
            <a:pPr marL="0" lvl="1"/>
            <a:r>
              <a:rPr lang="en-US" sz="1400" dirty="0">
                <a:sym typeface="Symbol"/>
              </a:rPr>
              <a:t>CM[</a:t>
            </a:r>
            <a:r>
              <a:rPr lang="en-US" sz="1400" dirty="0" err="1">
                <a:sym typeface="Symbol"/>
              </a:rPr>
              <a:t>db.w,va.r</a:t>
            </a:r>
            <a:r>
              <a:rPr lang="en-US" sz="1400" dirty="0">
                <a:sym typeface="Symbol"/>
              </a:rPr>
              <a:t>]</a:t>
            </a:r>
            <a:r>
              <a:rPr lang="en-US" sz="1400" dirty="0"/>
              <a:t>CM[</a:t>
            </a:r>
            <a:r>
              <a:rPr lang="en-US" sz="1400" dirty="0" err="1"/>
              <a:t>db.w,vb.r</a:t>
            </a:r>
            <a:r>
              <a:rPr lang="en-US" sz="1400" dirty="0"/>
              <a:t>]</a:t>
            </a:r>
            <a:r>
              <a:rPr lang="en-US" sz="1400" dirty="0">
                <a:sym typeface="Symbol"/>
              </a:rPr>
              <a:t>C</a:t>
            </a:r>
            <a:r>
              <a:rPr lang="en-US" sz="1400" dirty="0"/>
              <a:t>M[</a:t>
            </a:r>
            <a:r>
              <a:rPr lang="en-US" sz="1400" dirty="0" err="1"/>
              <a:t>db.w,da.w</a:t>
            </a:r>
            <a:r>
              <a:rPr lang="en-US" sz="1400" dirty="0"/>
              <a:t>]</a:t>
            </a:r>
            <a:r>
              <a:rPr lang="en-US" sz="1400" dirty="0">
                <a:sym typeface="Symbol"/>
              </a:rPr>
              <a:t></a:t>
            </a:r>
            <a:r>
              <a:rPr lang="en-US" sz="1400" dirty="0">
                <a:solidFill>
                  <a:srgbClr val="FF0000"/>
                </a:solidFill>
                <a:sym typeface="Symbol"/>
              </a:rPr>
              <a:t>C</a:t>
            </a:r>
            <a:r>
              <a:rPr lang="en-US" sz="1400" dirty="0">
                <a:solidFill>
                  <a:srgbClr val="FF0000"/>
                </a:solidFill>
              </a:rPr>
              <a:t>M[</a:t>
            </a:r>
            <a:r>
              <a:rPr lang="en-US" sz="1400" dirty="0" err="1">
                <a:solidFill>
                  <a:srgbClr val="FF0000"/>
                </a:solidFill>
              </a:rPr>
              <a:t>db.w,db.r</a:t>
            </a:r>
            <a:r>
              <a:rPr lang="en-US" sz="1400" dirty="0">
                <a:solidFill>
                  <a:srgbClr val="FF0000"/>
                </a:solidFill>
              </a:rPr>
              <a:t>]</a:t>
            </a:r>
            <a:r>
              <a:rPr lang="en-US" sz="1400" dirty="0">
                <a:sym typeface="Symbol"/>
              </a:rPr>
              <a:t>C</a:t>
            </a:r>
            <a:r>
              <a:rPr lang="en-US" sz="1400" dirty="0"/>
              <a:t>M[</a:t>
            </a:r>
            <a:r>
              <a:rPr lang="en-US" sz="1400" dirty="0" err="1"/>
              <a:t>db.w,vb.w</a:t>
            </a:r>
            <a:r>
              <a:rPr lang="en-US" sz="1400" dirty="0"/>
              <a:t>]</a:t>
            </a:r>
            <a:r>
              <a:rPr lang="en-US" sz="1400" dirty="0">
                <a:sym typeface="Symbol"/>
              </a:rPr>
              <a:t>C</a:t>
            </a:r>
            <a:r>
              <a:rPr lang="en-US" sz="1400" dirty="0"/>
              <a:t>M[</a:t>
            </a:r>
            <a:r>
              <a:rPr lang="en-US" sz="1400" dirty="0" err="1"/>
              <a:t>db.w,va.w</a:t>
            </a:r>
            <a:r>
              <a:rPr lang="en-US" sz="1400" dirty="0"/>
              <a:t>]</a:t>
            </a:r>
          </a:p>
          <a:p>
            <a:pPr marL="0" lvl="1"/>
            <a:r>
              <a:rPr lang="en-US" sz="1400" dirty="0">
                <a:sym typeface="Symbol"/>
              </a:rPr>
              <a:t>CM[</a:t>
            </a:r>
            <a:r>
              <a:rPr lang="en-US" sz="1400" dirty="0" err="1">
                <a:sym typeface="Symbol"/>
              </a:rPr>
              <a:t>vb.w,va.r</a:t>
            </a:r>
            <a:r>
              <a:rPr lang="en-US" sz="1400" dirty="0">
                <a:sym typeface="Symbol"/>
              </a:rPr>
              <a:t>]</a:t>
            </a:r>
            <a:r>
              <a:rPr lang="en-US" sz="1400" dirty="0">
                <a:solidFill>
                  <a:srgbClr val="FF0000"/>
                </a:solidFill>
              </a:rPr>
              <a:t>CM[</a:t>
            </a:r>
            <a:r>
              <a:rPr lang="en-US" sz="1400" dirty="0" err="1">
                <a:solidFill>
                  <a:srgbClr val="FF0000"/>
                </a:solidFill>
              </a:rPr>
              <a:t>vb.w,vb.r</a:t>
            </a:r>
            <a:r>
              <a:rPr lang="en-US" sz="1400" dirty="0">
                <a:solidFill>
                  <a:srgbClr val="FF0000"/>
                </a:solidFill>
              </a:rPr>
              <a:t>]</a:t>
            </a:r>
            <a:r>
              <a:rPr lang="en-US" sz="1400" dirty="0">
                <a:sym typeface="Symbol"/>
              </a:rPr>
              <a:t>C</a:t>
            </a:r>
            <a:r>
              <a:rPr lang="en-US" sz="1400" dirty="0"/>
              <a:t>M[</a:t>
            </a:r>
            <a:r>
              <a:rPr lang="en-US" sz="1400" dirty="0" err="1"/>
              <a:t>vb.w,da.w</a:t>
            </a:r>
            <a:r>
              <a:rPr lang="en-US" sz="1400" dirty="0"/>
              <a:t>]</a:t>
            </a:r>
            <a:r>
              <a:rPr lang="en-US" sz="1400" dirty="0">
                <a:sym typeface="Symbol"/>
              </a:rPr>
              <a:t>C</a:t>
            </a:r>
            <a:r>
              <a:rPr lang="en-US" sz="1400" dirty="0"/>
              <a:t>M[</a:t>
            </a:r>
            <a:r>
              <a:rPr lang="en-US" sz="1400" dirty="0" err="1"/>
              <a:t>vb.w,db.r</a:t>
            </a:r>
            <a:r>
              <a:rPr lang="en-US" sz="1400" dirty="0"/>
              <a:t>]</a:t>
            </a:r>
            <a:r>
              <a:rPr lang="en-US" sz="1400" dirty="0">
                <a:sym typeface="Symbol"/>
              </a:rPr>
              <a:t></a:t>
            </a:r>
            <a:r>
              <a:rPr lang="en-US" sz="1400" dirty="0">
                <a:solidFill>
                  <a:srgbClr val="FF0000"/>
                </a:solidFill>
                <a:sym typeface="Symbol"/>
              </a:rPr>
              <a:t>C</a:t>
            </a:r>
            <a:r>
              <a:rPr lang="en-US" sz="1400" dirty="0">
                <a:solidFill>
                  <a:srgbClr val="FF0000"/>
                </a:solidFill>
              </a:rPr>
              <a:t>M[</a:t>
            </a:r>
            <a:r>
              <a:rPr lang="en-US" sz="1400" dirty="0" err="1">
                <a:solidFill>
                  <a:srgbClr val="FF0000"/>
                </a:solidFill>
              </a:rPr>
              <a:t>vb.w,vb.w</a:t>
            </a:r>
            <a:r>
              <a:rPr lang="en-US" sz="1400" dirty="0">
                <a:solidFill>
                  <a:srgbClr val="FF0000"/>
                </a:solidFill>
              </a:rPr>
              <a:t>]</a:t>
            </a:r>
            <a:r>
              <a:rPr lang="en-US" sz="1400" dirty="0">
                <a:sym typeface="Symbol"/>
              </a:rPr>
              <a:t>C</a:t>
            </a:r>
            <a:r>
              <a:rPr lang="en-US" sz="1400" dirty="0"/>
              <a:t>M[</a:t>
            </a:r>
            <a:r>
              <a:rPr lang="en-US" sz="1400" dirty="0" err="1"/>
              <a:t>vb.w,va.w</a:t>
            </a:r>
            <a:r>
              <a:rPr lang="en-US" sz="1400" dirty="0"/>
              <a:t>]</a:t>
            </a:r>
          </a:p>
          <a:p>
            <a:pPr marL="0" lvl="1"/>
            <a:r>
              <a:rPr lang="en-US" sz="1400" dirty="0">
                <a:sym typeface="Symbol"/>
              </a:rPr>
              <a:t>CM[</a:t>
            </a:r>
            <a:r>
              <a:rPr lang="en-US" sz="1400" dirty="0" err="1">
                <a:sym typeface="Symbol"/>
              </a:rPr>
              <a:t>da.w,va.r</a:t>
            </a:r>
            <a:r>
              <a:rPr lang="en-US" sz="1400" dirty="0">
                <a:sym typeface="Symbol"/>
              </a:rPr>
              <a:t>]</a:t>
            </a:r>
            <a:r>
              <a:rPr lang="en-US" sz="1400" dirty="0"/>
              <a:t>CM[</a:t>
            </a:r>
            <a:r>
              <a:rPr lang="en-US" sz="1400" dirty="0" err="1"/>
              <a:t>da.w,vb.r</a:t>
            </a:r>
            <a:r>
              <a:rPr lang="en-US" sz="1400" dirty="0"/>
              <a:t>]</a:t>
            </a:r>
            <a:r>
              <a:rPr lang="en-US" sz="1400" dirty="0">
                <a:sym typeface="Symbol"/>
              </a:rPr>
              <a:t></a:t>
            </a:r>
            <a:r>
              <a:rPr lang="en-US" sz="1400" dirty="0">
                <a:solidFill>
                  <a:srgbClr val="FF0000"/>
                </a:solidFill>
                <a:sym typeface="Symbol"/>
              </a:rPr>
              <a:t>C</a:t>
            </a:r>
            <a:r>
              <a:rPr lang="en-US" sz="1400" dirty="0">
                <a:solidFill>
                  <a:srgbClr val="FF0000"/>
                </a:solidFill>
              </a:rPr>
              <a:t>M[</a:t>
            </a:r>
            <a:r>
              <a:rPr lang="en-US" sz="1400" dirty="0" err="1">
                <a:solidFill>
                  <a:srgbClr val="FF0000"/>
                </a:solidFill>
              </a:rPr>
              <a:t>da.w,da.w</a:t>
            </a:r>
            <a:r>
              <a:rPr lang="en-US" sz="1400" dirty="0">
                <a:solidFill>
                  <a:srgbClr val="FF0000"/>
                </a:solidFill>
              </a:rPr>
              <a:t>]</a:t>
            </a:r>
            <a:r>
              <a:rPr lang="en-US" sz="1400" dirty="0">
                <a:sym typeface="Symbol"/>
              </a:rPr>
              <a:t>C</a:t>
            </a:r>
            <a:r>
              <a:rPr lang="en-US" sz="1400" dirty="0"/>
              <a:t>M[</a:t>
            </a:r>
            <a:r>
              <a:rPr lang="en-US" sz="1400" dirty="0" err="1"/>
              <a:t>da.w,db.r</a:t>
            </a:r>
            <a:r>
              <a:rPr lang="en-US" sz="1400" dirty="0"/>
              <a:t>]</a:t>
            </a:r>
            <a:r>
              <a:rPr lang="en-US" sz="1400" dirty="0">
                <a:sym typeface="Symbol"/>
              </a:rPr>
              <a:t>C</a:t>
            </a:r>
            <a:r>
              <a:rPr lang="en-US" sz="1400" dirty="0"/>
              <a:t>M[</a:t>
            </a:r>
            <a:r>
              <a:rPr lang="en-US" sz="1400" dirty="0" err="1"/>
              <a:t>da.w,vb.w</a:t>
            </a:r>
            <a:r>
              <a:rPr lang="en-US" sz="1400" dirty="0"/>
              <a:t>]</a:t>
            </a:r>
            <a:r>
              <a:rPr lang="en-US" sz="1400" dirty="0">
                <a:sym typeface="Symbol"/>
              </a:rPr>
              <a:t>C</a:t>
            </a:r>
            <a:r>
              <a:rPr lang="en-US" sz="1400" dirty="0"/>
              <a:t>M[</a:t>
            </a:r>
            <a:r>
              <a:rPr lang="en-US" sz="1400" dirty="0" err="1"/>
              <a:t>da.w,va.w</a:t>
            </a:r>
            <a:r>
              <a:rPr lang="en-US" sz="1400" dirty="0"/>
              <a:t>]</a:t>
            </a:r>
          </a:p>
          <a:p>
            <a:pPr marL="0" lvl="1"/>
            <a:r>
              <a:rPr lang="en-US" sz="1400" dirty="0">
                <a:sym typeface="Symbol"/>
              </a:rPr>
              <a:t></a:t>
            </a:r>
            <a:r>
              <a:rPr lang="en-US" sz="1400" dirty="0">
                <a:solidFill>
                  <a:srgbClr val="FF0000"/>
                </a:solidFill>
                <a:sym typeface="Symbol"/>
              </a:rPr>
              <a:t>CM[</a:t>
            </a:r>
            <a:r>
              <a:rPr lang="en-US" sz="1400" dirty="0" err="1">
                <a:solidFill>
                  <a:srgbClr val="FF0000"/>
                </a:solidFill>
                <a:sym typeface="Symbol"/>
              </a:rPr>
              <a:t>va.w,va.r</a:t>
            </a:r>
            <a:r>
              <a:rPr lang="en-US" sz="1400" dirty="0">
                <a:solidFill>
                  <a:srgbClr val="FF0000"/>
                </a:solidFill>
                <a:sym typeface="Symbol"/>
              </a:rPr>
              <a:t>]</a:t>
            </a:r>
            <a:r>
              <a:rPr lang="en-US" sz="1400" dirty="0">
                <a:sym typeface="Symbol"/>
              </a:rPr>
              <a:t></a:t>
            </a:r>
            <a:r>
              <a:rPr lang="en-US" sz="1400" dirty="0"/>
              <a:t>CM[</a:t>
            </a:r>
            <a:r>
              <a:rPr lang="en-US" sz="1400" dirty="0" err="1"/>
              <a:t>va.w,vb.r</a:t>
            </a:r>
            <a:r>
              <a:rPr lang="en-US" sz="1400" dirty="0"/>
              <a:t>]</a:t>
            </a:r>
            <a:r>
              <a:rPr lang="en-US" sz="1400" dirty="0">
                <a:sym typeface="Symbol"/>
              </a:rPr>
              <a:t>C</a:t>
            </a:r>
            <a:r>
              <a:rPr lang="en-US" sz="1400" dirty="0"/>
              <a:t>M[</a:t>
            </a:r>
            <a:r>
              <a:rPr lang="en-US" sz="1400" dirty="0" err="1"/>
              <a:t>va.w,da.w</a:t>
            </a:r>
            <a:r>
              <a:rPr lang="en-US" sz="1400" dirty="0"/>
              <a:t>]</a:t>
            </a:r>
            <a:r>
              <a:rPr lang="en-US" sz="1400" dirty="0">
                <a:sym typeface="Symbol"/>
              </a:rPr>
              <a:t>C</a:t>
            </a:r>
            <a:r>
              <a:rPr lang="en-US" sz="1400" dirty="0"/>
              <a:t>M[</a:t>
            </a:r>
            <a:r>
              <a:rPr lang="en-US" sz="1400" dirty="0" err="1"/>
              <a:t>va.w,db.r</a:t>
            </a:r>
            <a:r>
              <a:rPr lang="en-US" sz="1400" dirty="0"/>
              <a:t>]</a:t>
            </a:r>
            <a:r>
              <a:rPr lang="en-US" sz="1400" dirty="0">
                <a:sym typeface="Symbol"/>
              </a:rPr>
              <a:t>C</a:t>
            </a:r>
            <a:r>
              <a:rPr lang="en-US" sz="1400" dirty="0"/>
              <a:t>M[</a:t>
            </a:r>
            <a:r>
              <a:rPr lang="en-US" sz="1400" dirty="0" err="1"/>
              <a:t>va.w,vb.w</a:t>
            </a:r>
            <a:r>
              <a:rPr lang="en-US" sz="1400" dirty="0"/>
              <a:t>]</a:t>
            </a:r>
            <a:r>
              <a:rPr lang="en-US" sz="1400" dirty="0">
                <a:sym typeface="Symbol"/>
              </a:rPr>
              <a:t></a:t>
            </a:r>
            <a:r>
              <a:rPr lang="en-US" sz="1400" dirty="0">
                <a:solidFill>
                  <a:srgbClr val="FF0000"/>
                </a:solidFill>
                <a:sym typeface="Symbol"/>
              </a:rPr>
              <a:t>C</a:t>
            </a:r>
            <a:r>
              <a:rPr lang="en-US" sz="1400" dirty="0">
                <a:solidFill>
                  <a:srgbClr val="FF0000"/>
                </a:solidFill>
              </a:rPr>
              <a:t>M[</a:t>
            </a:r>
            <a:r>
              <a:rPr lang="en-US" sz="1400" dirty="0" err="1">
                <a:solidFill>
                  <a:srgbClr val="FF0000"/>
                </a:solidFill>
              </a:rPr>
              <a:t>va.w,va.w</a:t>
            </a:r>
            <a:r>
              <a:rPr lang="en-US" sz="1400" dirty="0">
                <a:solidFill>
                  <a:srgbClr val="FF0000"/>
                </a:solidFill>
              </a:rPr>
              <a:t>]</a:t>
            </a:r>
          </a:p>
          <a:p>
            <a:pPr marL="0" lvl="1"/>
            <a:r>
              <a:rPr lang="en-US" sz="1600" dirty="0">
                <a:sym typeface="Symbol"/>
              </a:rPr>
              <a:t>                      = CF  {&lt;}  CF  {&lt;}</a:t>
            </a:r>
            <a:r>
              <a:rPr lang="en-US" sz="1600" dirty="0"/>
              <a:t> </a:t>
            </a:r>
            <a:r>
              <a:rPr lang="en-US" sz="1600" dirty="0">
                <a:sym typeface="Symbol"/>
              </a:rPr>
              <a:t> {&gt;}  </a:t>
            </a:r>
            <a:r>
              <a:rPr lang="en-US" sz="1600" dirty="0"/>
              <a:t>{&gt;} </a:t>
            </a:r>
            <a:r>
              <a:rPr lang="en-US" sz="1600" dirty="0">
                <a:sym typeface="Symbol"/>
              </a:rPr>
              <a:t> C</a:t>
            </a:r>
            <a:r>
              <a:rPr lang="en-US" sz="1600" dirty="0"/>
              <a:t> </a:t>
            </a:r>
            <a:r>
              <a:rPr lang="en-US" sz="1600" dirty="0">
                <a:sym typeface="Symbol"/>
              </a:rPr>
              <a:t> </a:t>
            </a:r>
            <a:r>
              <a:rPr lang="en-US" sz="1600" dirty="0"/>
              <a:t>C </a:t>
            </a:r>
            <a:r>
              <a:rPr lang="en-US" sz="1600" dirty="0">
                <a:sym typeface="Symbol"/>
              </a:rPr>
              <a:t> {&gt;}  C</a:t>
            </a:r>
            <a:r>
              <a:rPr lang="en-US" sz="1600" dirty="0"/>
              <a:t>  </a:t>
            </a:r>
          </a:p>
          <a:p>
            <a:pPr marL="0" lvl="1"/>
            <a:r>
              <a:rPr lang="en-US" sz="1600" dirty="0"/>
              <a:t>                      = </a:t>
            </a:r>
            <a:r>
              <a:rPr lang="en-US" sz="1600" dirty="0">
                <a:solidFill>
                  <a:srgbClr val="FF0000"/>
                </a:solidFill>
              </a:rPr>
              <a:t>C</a:t>
            </a:r>
          </a:p>
        </p:txBody>
      </p:sp>
      <p:sp>
        <p:nvSpPr>
          <p:cNvPr id="2" name="Date Placeholder 1">
            <a:extLst>
              <a:ext uri="{FF2B5EF4-FFF2-40B4-BE49-F238E27FC236}">
                <a16:creationId xmlns:a16="http://schemas.microsoft.com/office/drawing/2014/main" id="{A125CDD4-BC29-4231-9197-8A606ABE391C}"/>
              </a:ext>
            </a:extLst>
          </p:cNvPr>
          <p:cNvSpPr>
            <a:spLocks noGrp="1"/>
          </p:cNvSpPr>
          <p:nvPr>
            <p:ph type="dt" sz="half" idx="10"/>
          </p:nvPr>
        </p:nvSpPr>
        <p:spPr/>
        <p:txBody>
          <a:bodyPr/>
          <a:lstStyle/>
          <a:p>
            <a:pPr>
              <a:defRPr/>
            </a:pPr>
            <a:r>
              <a:rPr lang="en-US"/>
              <a:t>February 15, 2024</a:t>
            </a:r>
            <a:endParaRPr lang="en-US" dirty="0"/>
          </a:p>
        </p:txBody>
      </p:sp>
      <p:sp>
        <p:nvSpPr>
          <p:cNvPr id="4" name="Footer Placeholder 3">
            <a:extLst>
              <a:ext uri="{FF2B5EF4-FFF2-40B4-BE49-F238E27FC236}">
                <a16:creationId xmlns:a16="http://schemas.microsoft.com/office/drawing/2014/main" id="{222FEFEB-9DA2-4213-ACAE-C590E04E5A5D}"/>
              </a:ext>
            </a:extLst>
          </p:cNvPr>
          <p:cNvSpPr>
            <a:spLocks noGrp="1"/>
          </p:cNvSpPr>
          <p:nvPr>
            <p:ph type="ftr" sz="quarter" idx="12"/>
          </p:nvPr>
        </p:nvSpPr>
        <p:spPr/>
        <p:txBody>
          <a:bodyPr/>
          <a:lstStyle/>
          <a:p>
            <a:pPr>
              <a:defRPr/>
            </a:pPr>
            <a:r>
              <a:rPr lang="en-US"/>
              <a:t>6.1920</a:t>
            </a:r>
            <a:endParaRPr lang="en-US" dirty="0"/>
          </a:p>
        </p:txBody>
      </p:sp>
      <p:sp>
        <p:nvSpPr>
          <p:cNvPr id="8" name="Slide Number Placeholder 7">
            <a:extLst>
              <a:ext uri="{FF2B5EF4-FFF2-40B4-BE49-F238E27FC236}">
                <a16:creationId xmlns:a16="http://schemas.microsoft.com/office/drawing/2014/main" id="{CA2A6B64-3881-444A-92D7-0F7C7332E35D}"/>
              </a:ext>
            </a:extLst>
          </p:cNvPr>
          <p:cNvSpPr>
            <a:spLocks noGrp="1"/>
          </p:cNvSpPr>
          <p:nvPr>
            <p:ph type="sldNum" sz="quarter" idx="11"/>
          </p:nvPr>
        </p:nvSpPr>
        <p:spPr/>
        <p:txBody>
          <a:bodyPr/>
          <a:lstStyle/>
          <a:p>
            <a:pPr>
              <a:defRPr/>
            </a:pPr>
            <a:r>
              <a:rPr lang="en-US"/>
              <a:t>L04-</a:t>
            </a:r>
            <a:fld id="{4F9502F6-954B-46E9-AC05-33DEDF4CA0BF}" type="slidenum">
              <a:rPr lang="en-US" smtClean="0"/>
              <a:pPr>
                <a:defRPr/>
              </a:pPr>
              <a:t>17</a:t>
            </a:fld>
            <a:endParaRPr lang="en-US" dirty="0"/>
          </a:p>
        </p:txBody>
      </p:sp>
    </p:spTree>
    <p:extLst>
      <p:ext uri="{BB962C8B-B14F-4D97-AF65-F5344CB8AC3E}">
        <p14:creationId xmlns:p14="http://schemas.microsoft.com/office/powerpoint/2010/main" val="1466210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9">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
                                            <p:txEl>
                                              <p:pRg st="10" end="1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9">
                                            <p:txEl>
                                              <p:pRg st="11" end="1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9">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5506" name="Rectangle 2" descr="Rectangle: Click to edit Master text styles&#10;Second level&#10;Third level&#10;Fourth level&#10;Fifth level"/>
          <p:cNvSpPr>
            <a:spLocks noChangeArrowheads="1"/>
          </p:cNvSpPr>
          <p:nvPr/>
        </p:nvSpPr>
        <p:spPr bwMode="auto">
          <a:xfrm>
            <a:off x="611186" y="1576388"/>
            <a:ext cx="5292087" cy="4929920"/>
          </a:xfrm>
          <a:prstGeom prst="rect">
            <a:avLst/>
          </a:prstGeom>
          <a:noFill/>
          <a:ln w="9525">
            <a:noFill/>
            <a:miter lim="800000"/>
            <a:headEnd/>
            <a:tailEnd/>
          </a:ln>
        </p:spPr>
        <p:txBody>
          <a:bodyPr/>
          <a:lstStyle/>
          <a:p>
            <a:pPr marL="342900" indent="-342900">
              <a:spcBef>
                <a:spcPct val="5000"/>
              </a:spcBef>
              <a:buClr>
                <a:schemeClr val="hlink"/>
              </a:buClr>
              <a:buSzPct val="110000"/>
              <a:buFont typeface="Wingdings" pitchFamily="-96" charset="2"/>
              <a:buNone/>
            </a:pPr>
            <a:r>
              <a:rPr lang="en-US" sz="1800" b="1" dirty="0">
                <a:latin typeface="Consolas" panose="020B0609020204030204" pitchFamily="49" charset="0"/>
              </a:rPr>
              <a:t>module</a:t>
            </a:r>
            <a:r>
              <a:rPr lang="en-US" sz="1800" dirty="0">
                <a:latin typeface="Consolas" panose="020B0609020204030204" pitchFamily="49" charset="0"/>
              </a:rPr>
              <a:t> </a:t>
            </a:r>
            <a:r>
              <a:rPr lang="en-US" sz="1800" dirty="0" err="1">
                <a:latin typeface="Consolas" panose="020B0609020204030204" pitchFamily="49" charset="0"/>
              </a:rPr>
              <a:t>mkCFFifo</a:t>
            </a:r>
            <a:r>
              <a:rPr lang="en-US" sz="1800" dirty="0">
                <a:latin typeface="Consolas" panose="020B0609020204030204" pitchFamily="49" charset="0"/>
              </a:rPr>
              <a:t> (</a:t>
            </a:r>
            <a:r>
              <a:rPr lang="en-US" sz="1800" dirty="0" err="1">
                <a:latin typeface="Consolas" panose="020B0609020204030204" pitchFamily="49" charset="0"/>
              </a:rPr>
              <a:t>Fifo</a:t>
            </a:r>
            <a:r>
              <a:rPr lang="en-US" sz="1800" dirty="0">
                <a:latin typeface="Consolas" panose="020B0609020204030204" pitchFamily="49" charset="0"/>
              </a:rPr>
              <a:t>#(2, t));</a:t>
            </a:r>
          </a:p>
          <a:p>
            <a:pPr marL="342900" indent="-342900">
              <a:spcBef>
                <a:spcPct val="5000"/>
              </a:spcBef>
              <a:buClr>
                <a:schemeClr val="hlink"/>
              </a:buClr>
              <a:buSzPct val="110000"/>
              <a:buFont typeface="Wingdings" pitchFamily="-96" charset="2"/>
              <a:buNone/>
            </a:pPr>
            <a:r>
              <a:rPr lang="en-US" sz="1800" dirty="0">
                <a:latin typeface="Consolas" panose="020B0609020204030204" pitchFamily="49" charset="0"/>
              </a:rPr>
              <a:t>  </a:t>
            </a:r>
            <a:r>
              <a:rPr lang="en-US" sz="1800" dirty="0" err="1">
                <a:latin typeface="Consolas" panose="020B0609020204030204" pitchFamily="49" charset="0"/>
              </a:rPr>
              <a:t>Reg</a:t>
            </a:r>
            <a:r>
              <a:rPr lang="en-US" sz="1800" dirty="0">
                <a:latin typeface="Consolas" panose="020B0609020204030204" pitchFamily="49" charset="0"/>
              </a:rPr>
              <a:t>#(t)    da  &lt;- </a:t>
            </a:r>
            <a:r>
              <a:rPr lang="en-US" sz="1800" dirty="0" err="1">
                <a:latin typeface="Consolas" panose="020B0609020204030204" pitchFamily="49" charset="0"/>
              </a:rPr>
              <a:t>mkRegU</a:t>
            </a:r>
            <a:r>
              <a:rPr lang="en-US" sz="1800" dirty="0">
                <a:latin typeface="Consolas" panose="020B0609020204030204" pitchFamily="49" charset="0"/>
              </a:rPr>
              <a:t>(); </a:t>
            </a:r>
          </a:p>
          <a:p>
            <a:pPr marL="342900" indent="-342900">
              <a:spcBef>
                <a:spcPct val="5000"/>
              </a:spcBef>
              <a:buClr>
                <a:schemeClr val="hlink"/>
              </a:buClr>
              <a:buSzPct val="110000"/>
              <a:buFont typeface="Wingdings" pitchFamily="-96" charset="2"/>
              <a:buNone/>
            </a:pPr>
            <a:r>
              <a:rPr lang="en-US" sz="1800" dirty="0">
                <a:latin typeface="Consolas" panose="020B0609020204030204" pitchFamily="49" charset="0"/>
              </a:rPr>
              <a:t>  </a:t>
            </a:r>
            <a:r>
              <a:rPr lang="en-US" sz="1800" dirty="0" err="1">
                <a:latin typeface="Consolas" panose="020B0609020204030204" pitchFamily="49" charset="0"/>
              </a:rPr>
              <a:t>Reg</a:t>
            </a:r>
            <a:r>
              <a:rPr lang="en-US" sz="1800" dirty="0">
                <a:latin typeface="Consolas" panose="020B0609020204030204" pitchFamily="49" charset="0"/>
              </a:rPr>
              <a:t>#(</a:t>
            </a:r>
            <a:r>
              <a:rPr lang="en-US" sz="1800" dirty="0" err="1">
                <a:latin typeface="Consolas" panose="020B0609020204030204" pitchFamily="49" charset="0"/>
              </a:rPr>
              <a:t>Bool</a:t>
            </a:r>
            <a:r>
              <a:rPr lang="en-US" sz="1800" dirty="0">
                <a:latin typeface="Consolas" panose="020B0609020204030204" pitchFamily="49" charset="0"/>
              </a:rPr>
              <a:t>) </a:t>
            </a:r>
            <a:r>
              <a:rPr lang="en-US" sz="1800" dirty="0" err="1">
                <a:latin typeface="Consolas" panose="020B0609020204030204" pitchFamily="49" charset="0"/>
              </a:rPr>
              <a:t>va</a:t>
            </a:r>
            <a:r>
              <a:rPr lang="en-US" sz="1800" dirty="0">
                <a:latin typeface="Consolas" panose="020B0609020204030204" pitchFamily="49" charset="0"/>
              </a:rPr>
              <a:t>  &lt;- </a:t>
            </a:r>
            <a:r>
              <a:rPr lang="en-US" sz="1800" dirty="0" err="1">
                <a:latin typeface="Consolas" panose="020B0609020204030204" pitchFamily="49" charset="0"/>
              </a:rPr>
              <a:t>mkReg</a:t>
            </a:r>
            <a:r>
              <a:rPr lang="en-US" sz="1800" dirty="0">
                <a:latin typeface="Consolas" panose="020B0609020204030204" pitchFamily="49" charset="0"/>
              </a:rPr>
              <a:t>(False);</a:t>
            </a:r>
          </a:p>
          <a:p>
            <a:pPr marL="342900" indent="-342900">
              <a:spcBef>
                <a:spcPct val="5000"/>
              </a:spcBef>
              <a:buClr>
                <a:schemeClr val="hlink"/>
              </a:buClr>
              <a:buSzPct val="110000"/>
              <a:buFont typeface="Wingdings" pitchFamily="-96" charset="2"/>
              <a:buNone/>
            </a:pPr>
            <a:r>
              <a:rPr lang="en-US" sz="1800" dirty="0">
                <a:latin typeface="Consolas" panose="020B0609020204030204" pitchFamily="49" charset="0"/>
              </a:rPr>
              <a:t>  </a:t>
            </a:r>
            <a:r>
              <a:rPr lang="en-US" sz="1800" dirty="0" err="1">
                <a:latin typeface="Consolas" panose="020B0609020204030204" pitchFamily="49" charset="0"/>
              </a:rPr>
              <a:t>Reg</a:t>
            </a:r>
            <a:r>
              <a:rPr lang="en-US" sz="1800" dirty="0">
                <a:latin typeface="Consolas" panose="020B0609020204030204" pitchFamily="49" charset="0"/>
              </a:rPr>
              <a:t>#(t)    </a:t>
            </a:r>
            <a:r>
              <a:rPr lang="en-US" sz="1800" dirty="0" err="1">
                <a:latin typeface="Consolas" panose="020B0609020204030204" pitchFamily="49" charset="0"/>
              </a:rPr>
              <a:t>db</a:t>
            </a:r>
            <a:r>
              <a:rPr lang="en-US" sz="1800" dirty="0">
                <a:latin typeface="Consolas" panose="020B0609020204030204" pitchFamily="49" charset="0"/>
              </a:rPr>
              <a:t>  &lt;- </a:t>
            </a:r>
            <a:r>
              <a:rPr lang="en-US" sz="1800" dirty="0" err="1">
                <a:latin typeface="Consolas" panose="020B0609020204030204" pitchFamily="49" charset="0"/>
              </a:rPr>
              <a:t>mkRegU</a:t>
            </a:r>
            <a:r>
              <a:rPr lang="en-US" sz="1800" dirty="0">
                <a:latin typeface="Consolas" panose="020B0609020204030204" pitchFamily="49" charset="0"/>
              </a:rPr>
              <a:t>(); </a:t>
            </a:r>
          </a:p>
          <a:p>
            <a:pPr marL="342900" indent="-342900">
              <a:spcBef>
                <a:spcPct val="5000"/>
              </a:spcBef>
              <a:buClr>
                <a:schemeClr val="hlink"/>
              </a:buClr>
              <a:buSzPct val="110000"/>
              <a:buFont typeface="Wingdings" pitchFamily="-96" charset="2"/>
              <a:buNone/>
            </a:pPr>
            <a:r>
              <a:rPr lang="en-US" sz="1800" dirty="0">
                <a:latin typeface="Consolas" panose="020B0609020204030204" pitchFamily="49" charset="0"/>
              </a:rPr>
              <a:t>  </a:t>
            </a:r>
            <a:r>
              <a:rPr lang="en-US" sz="1800" dirty="0" err="1">
                <a:latin typeface="Consolas" panose="020B0609020204030204" pitchFamily="49" charset="0"/>
              </a:rPr>
              <a:t>Reg</a:t>
            </a:r>
            <a:r>
              <a:rPr lang="en-US" sz="1800" dirty="0">
                <a:latin typeface="Consolas" panose="020B0609020204030204" pitchFamily="49" charset="0"/>
              </a:rPr>
              <a:t>#(Bool) </a:t>
            </a:r>
            <a:r>
              <a:rPr lang="en-US" sz="1800" dirty="0" err="1">
                <a:latin typeface="Consolas" panose="020B0609020204030204" pitchFamily="49" charset="0"/>
              </a:rPr>
              <a:t>vb</a:t>
            </a:r>
            <a:r>
              <a:rPr lang="en-US" sz="1800" dirty="0">
                <a:latin typeface="Consolas" panose="020B0609020204030204" pitchFamily="49" charset="0"/>
              </a:rPr>
              <a:t>  &lt;- </a:t>
            </a:r>
            <a:r>
              <a:rPr lang="en-US" sz="1800" dirty="0" err="1">
                <a:latin typeface="Consolas" panose="020B0609020204030204" pitchFamily="49" charset="0"/>
              </a:rPr>
              <a:t>mkReg</a:t>
            </a:r>
            <a:r>
              <a:rPr lang="en-US" sz="1800" dirty="0">
                <a:latin typeface="Consolas" panose="020B0609020204030204" pitchFamily="49" charset="0"/>
              </a:rPr>
              <a:t>(False)</a:t>
            </a:r>
          </a:p>
          <a:p>
            <a:pPr marL="342900" indent="-342900">
              <a:spcBef>
                <a:spcPct val="5000"/>
              </a:spcBef>
              <a:buClr>
                <a:schemeClr val="hlink"/>
              </a:buClr>
              <a:buSzPct val="110000"/>
              <a:buFont typeface="Wingdings" pitchFamily="-96" charset="2"/>
              <a:buNone/>
            </a:pPr>
            <a:r>
              <a:rPr lang="en-US" sz="1800" dirty="0">
                <a:latin typeface="Consolas" panose="020B0609020204030204" pitchFamily="49" charset="0"/>
              </a:rPr>
              <a:t>  </a:t>
            </a:r>
            <a:r>
              <a:rPr lang="en-US" sz="1800" b="1" dirty="0">
                <a:solidFill>
                  <a:srgbClr val="FF0000"/>
                </a:solidFill>
                <a:latin typeface="Consolas" panose="020B0609020204030204" pitchFamily="49" charset="0"/>
              </a:rPr>
              <a:t>rule</a:t>
            </a:r>
            <a:r>
              <a:rPr lang="en-US" sz="1800" dirty="0">
                <a:solidFill>
                  <a:srgbClr val="FF0000"/>
                </a:solidFill>
                <a:latin typeface="Consolas" panose="020B0609020204030204" pitchFamily="49" charset="0"/>
              </a:rPr>
              <a:t> </a:t>
            </a:r>
            <a:r>
              <a:rPr lang="en-US" sz="1800" dirty="0" err="1">
                <a:solidFill>
                  <a:srgbClr val="FF0000"/>
                </a:solidFill>
                <a:latin typeface="Consolas" panose="020B0609020204030204" pitchFamily="49" charset="0"/>
              </a:rPr>
              <a:t>canonicalize</a:t>
            </a:r>
            <a:r>
              <a:rPr lang="en-US" sz="1800" dirty="0">
                <a:solidFill>
                  <a:srgbClr val="FF0000"/>
                </a:solidFill>
                <a:latin typeface="Consolas" panose="020B0609020204030204" pitchFamily="49" charset="0"/>
              </a:rPr>
              <a:t> </a:t>
            </a:r>
            <a:r>
              <a:rPr lang="en-US" sz="1800" b="1" dirty="0">
                <a:solidFill>
                  <a:srgbClr val="00B050"/>
                </a:solidFill>
                <a:latin typeface="Consolas" panose="020B0609020204030204" pitchFamily="49" charset="0"/>
                <a:cs typeface="Courier New" pitchFamily="49" charset="0"/>
              </a:rPr>
              <a:t>if </a:t>
            </a:r>
            <a:r>
              <a:rPr lang="en-US" sz="1800" dirty="0">
                <a:solidFill>
                  <a:srgbClr val="00B050"/>
                </a:solidFill>
                <a:latin typeface="Consolas" panose="020B0609020204030204" pitchFamily="49" charset="0"/>
                <a:cs typeface="Courier New" pitchFamily="49" charset="0"/>
              </a:rPr>
              <a:t>(</a:t>
            </a:r>
            <a:r>
              <a:rPr lang="en-US" sz="1800" dirty="0" err="1">
                <a:solidFill>
                  <a:srgbClr val="00B050"/>
                </a:solidFill>
                <a:latin typeface="Consolas" panose="020B0609020204030204" pitchFamily="49" charset="0"/>
                <a:cs typeface="Courier New" pitchFamily="49" charset="0"/>
              </a:rPr>
              <a:t>vb</a:t>
            </a:r>
            <a:r>
              <a:rPr lang="en-US" sz="1800" dirty="0">
                <a:solidFill>
                  <a:srgbClr val="00B050"/>
                </a:solidFill>
                <a:latin typeface="Consolas" panose="020B0609020204030204" pitchFamily="49" charset="0"/>
                <a:cs typeface="Courier New" pitchFamily="49" charset="0"/>
              </a:rPr>
              <a:t> &amp;&amp; !</a:t>
            </a:r>
            <a:r>
              <a:rPr lang="en-US" sz="1800" dirty="0" err="1">
                <a:solidFill>
                  <a:srgbClr val="00B050"/>
                </a:solidFill>
                <a:latin typeface="Consolas" panose="020B0609020204030204" pitchFamily="49" charset="0"/>
                <a:cs typeface="Courier New" pitchFamily="49" charset="0"/>
              </a:rPr>
              <a:t>va</a:t>
            </a:r>
            <a:r>
              <a:rPr lang="en-US" sz="1800" dirty="0">
                <a:solidFill>
                  <a:srgbClr val="00B050"/>
                </a:solidFill>
                <a:latin typeface="Consolas" panose="020B0609020204030204" pitchFamily="49" charset="0"/>
                <a:cs typeface="Courier New" pitchFamily="49" charset="0"/>
              </a:rPr>
              <a:t>);</a:t>
            </a:r>
          </a:p>
          <a:p>
            <a:pPr>
              <a:buNone/>
            </a:pPr>
            <a:r>
              <a:rPr lang="en-US" sz="1800" dirty="0">
                <a:solidFill>
                  <a:srgbClr val="FF0000"/>
                </a:solidFill>
                <a:latin typeface="Consolas" panose="020B0609020204030204" pitchFamily="49" charset="0"/>
                <a:cs typeface="Courier New" pitchFamily="49" charset="0"/>
              </a:rPr>
              <a:t>    da &lt;= </a:t>
            </a:r>
            <a:r>
              <a:rPr lang="en-US" sz="1800" dirty="0" err="1">
                <a:solidFill>
                  <a:srgbClr val="FF0000"/>
                </a:solidFill>
                <a:latin typeface="Consolas" panose="020B0609020204030204" pitchFamily="49" charset="0"/>
                <a:cs typeface="Courier New" pitchFamily="49" charset="0"/>
              </a:rPr>
              <a:t>db</a:t>
            </a:r>
            <a:r>
              <a:rPr lang="en-US" sz="1800" dirty="0">
                <a:solidFill>
                  <a:srgbClr val="FF0000"/>
                </a:solidFill>
                <a:latin typeface="Consolas" panose="020B0609020204030204" pitchFamily="49" charset="0"/>
                <a:cs typeface="Courier New" pitchFamily="49" charset="0"/>
              </a:rPr>
              <a:t>;</a:t>
            </a:r>
          </a:p>
          <a:p>
            <a:pPr>
              <a:buNone/>
            </a:pPr>
            <a:r>
              <a:rPr lang="en-US" sz="1800" dirty="0">
                <a:solidFill>
                  <a:srgbClr val="FF0000"/>
                </a:solidFill>
                <a:latin typeface="Consolas" panose="020B0609020204030204" pitchFamily="49" charset="0"/>
                <a:cs typeface="Courier New" pitchFamily="49" charset="0"/>
              </a:rPr>
              <a:t>    </a:t>
            </a:r>
            <a:r>
              <a:rPr lang="en-US" sz="1800" dirty="0" err="1">
                <a:solidFill>
                  <a:srgbClr val="FF0000"/>
                </a:solidFill>
                <a:latin typeface="Consolas" panose="020B0609020204030204" pitchFamily="49" charset="0"/>
                <a:cs typeface="Courier New" pitchFamily="49" charset="0"/>
              </a:rPr>
              <a:t>va</a:t>
            </a:r>
            <a:r>
              <a:rPr lang="en-US" sz="1800" dirty="0">
                <a:solidFill>
                  <a:srgbClr val="FF0000"/>
                </a:solidFill>
                <a:latin typeface="Consolas" panose="020B0609020204030204" pitchFamily="49" charset="0"/>
                <a:cs typeface="Courier New" pitchFamily="49" charset="0"/>
              </a:rPr>
              <a:t> &lt;= True; </a:t>
            </a:r>
            <a:r>
              <a:rPr lang="en-US" sz="1800" dirty="0" err="1">
                <a:solidFill>
                  <a:srgbClr val="FF0000"/>
                </a:solidFill>
                <a:latin typeface="Consolas" panose="020B0609020204030204" pitchFamily="49" charset="0"/>
                <a:cs typeface="Courier New" pitchFamily="49" charset="0"/>
              </a:rPr>
              <a:t>vb</a:t>
            </a:r>
            <a:r>
              <a:rPr lang="en-US" sz="1800" dirty="0">
                <a:solidFill>
                  <a:srgbClr val="FF0000"/>
                </a:solidFill>
                <a:latin typeface="Consolas" panose="020B0609020204030204" pitchFamily="49" charset="0"/>
                <a:cs typeface="Courier New" pitchFamily="49" charset="0"/>
              </a:rPr>
              <a:t> &lt;= False; </a:t>
            </a:r>
            <a:r>
              <a:rPr lang="en-US" sz="1800" b="1" dirty="0" err="1">
                <a:solidFill>
                  <a:srgbClr val="FF0000"/>
                </a:solidFill>
                <a:latin typeface="Consolas" panose="020B0609020204030204" pitchFamily="49" charset="0"/>
                <a:cs typeface="Courier New" pitchFamily="49" charset="0"/>
              </a:rPr>
              <a:t>endrule</a:t>
            </a:r>
            <a:endParaRPr lang="en-US" sz="1800" dirty="0">
              <a:solidFill>
                <a:srgbClr val="FF0000"/>
              </a:solidFill>
              <a:latin typeface="Consolas" panose="020B0609020204030204" pitchFamily="49" charset="0"/>
            </a:endParaRPr>
          </a:p>
          <a:p>
            <a:pPr marL="342900" indent="-342900">
              <a:lnSpc>
                <a:spcPct val="95000"/>
              </a:lnSpc>
              <a:spcBef>
                <a:spcPct val="5000"/>
              </a:spcBef>
              <a:buClr>
                <a:schemeClr val="hlink"/>
              </a:buClr>
              <a:buSzPct val="110000"/>
              <a:buFont typeface="Wingdings" pitchFamily="-96" charset="2"/>
              <a:buNone/>
            </a:pPr>
            <a:r>
              <a:rPr lang="en-US" sz="1800" b="1" dirty="0">
                <a:latin typeface="Consolas" panose="020B0609020204030204" pitchFamily="49" charset="0"/>
              </a:rPr>
              <a:t>  method Action </a:t>
            </a:r>
            <a:r>
              <a:rPr lang="en-US" sz="1800" dirty="0" err="1">
                <a:latin typeface="Consolas" panose="020B0609020204030204" pitchFamily="49" charset="0"/>
              </a:rPr>
              <a:t>enq</a:t>
            </a:r>
            <a:r>
              <a:rPr lang="en-US" sz="1800" dirty="0">
                <a:latin typeface="Consolas" panose="020B0609020204030204" pitchFamily="49" charset="0"/>
              </a:rPr>
              <a:t>(t x) </a:t>
            </a:r>
            <a:r>
              <a:rPr lang="en-US" sz="1800" b="1" dirty="0">
                <a:latin typeface="Consolas" panose="020B0609020204030204" pitchFamily="49" charset="0"/>
              </a:rPr>
              <a:t>if</a:t>
            </a:r>
            <a:r>
              <a:rPr lang="en-US" sz="1800" dirty="0">
                <a:latin typeface="Consolas" panose="020B0609020204030204" pitchFamily="49" charset="0"/>
              </a:rPr>
              <a:t> (!</a:t>
            </a:r>
            <a:r>
              <a:rPr lang="en-US" sz="1800" dirty="0" err="1">
                <a:latin typeface="Consolas" panose="020B0609020204030204" pitchFamily="49" charset="0"/>
              </a:rPr>
              <a:t>vb</a:t>
            </a:r>
            <a:r>
              <a:rPr lang="en-US" sz="1800" dirty="0">
                <a:latin typeface="Consolas" panose="020B0609020204030204" pitchFamily="49" charset="0"/>
              </a:rPr>
              <a:t>);</a:t>
            </a:r>
          </a:p>
          <a:p>
            <a:pPr marL="342900" indent="-342900">
              <a:spcBef>
                <a:spcPct val="5000"/>
              </a:spcBef>
              <a:buClr>
                <a:schemeClr val="hlink"/>
              </a:buClr>
              <a:buSzPct val="110000"/>
              <a:buFont typeface="Wingdings" pitchFamily="-96" charset="2"/>
              <a:buNone/>
            </a:pPr>
            <a:r>
              <a:rPr lang="en-US" sz="1800" dirty="0">
                <a:latin typeface="Consolas" panose="020B0609020204030204" pitchFamily="49" charset="0"/>
              </a:rPr>
              <a:t>    </a:t>
            </a:r>
            <a:r>
              <a:rPr lang="en-US" sz="1800" b="1" dirty="0">
                <a:latin typeface="Consolas" panose="020B0609020204030204" pitchFamily="49" charset="0"/>
              </a:rPr>
              <a:t>begin </a:t>
            </a:r>
            <a:r>
              <a:rPr lang="en-US" sz="1800" dirty="0" err="1">
                <a:latin typeface="Consolas" panose="020B0609020204030204" pitchFamily="49" charset="0"/>
              </a:rPr>
              <a:t>db</a:t>
            </a:r>
            <a:r>
              <a:rPr lang="en-US" sz="1800" dirty="0">
                <a:latin typeface="Consolas" panose="020B0609020204030204" pitchFamily="49" charset="0"/>
              </a:rPr>
              <a:t> &lt;= x; </a:t>
            </a:r>
            <a:r>
              <a:rPr lang="en-US" sz="1800" dirty="0" err="1">
                <a:latin typeface="Consolas" panose="020B0609020204030204" pitchFamily="49" charset="0"/>
              </a:rPr>
              <a:t>vb</a:t>
            </a:r>
            <a:r>
              <a:rPr lang="en-US" sz="1800" dirty="0">
                <a:latin typeface="Consolas" panose="020B0609020204030204" pitchFamily="49" charset="0"/>
              </a:rPr>
              <a:t> &lt;= True; </a:t>
            </a:r>
            <a:r>
              <a:rPr lang="en-US" sz="1800" b="1" dirty="0">
                <a:latin typeface="Consolas" panose="020B0609020204030204" pitchFamily="49" charset="0"/>
              </a:rPr>
              <a:t>end</a:t>
            </a:r>
          </a:p>
          <a:p>
            <a:pPr marL="342900" indent="-342900">
              <a:spcBef>
                <a:spcPct val="5000"/>
              </a:spcBef>
              <a:buClr>
                <a:schemeClr val="hlink"/>
              </a:buClr>
              <a:buSzPct val="110000"/>
              <a:buFont typeface="Wingdings" pitchFamily="-96" charset="2"/>
              <a:buNone/>
            </a:pPr>
            <a:r>
              <a:rPr lang="en-US" sz="1800" b="1" dirty="0">
                <a:latin typeface="Consolas" panose="020B0609020204030204" pitchFamily="49" charset="0"/>
              </a:rPr>
              <a:t>  </a:t>
            </a:r>
            <a:r>
              <a:rPr lang="en-US" sz="1800" b="1" dirty="0" err="1">
                <a:latin typeface="Consolas" panose="020B0609020204030204" pitchFamily="49" charset="0"/>
              </a:rPr>
              <a:t>endmethod</a:t>
            </a:r>
            <a:endParaRPr lang="en-US" sz="1800" b="1" dirty="0">
              <a:latin typeface="Consolas" panose="020B0609020204030204" pitchFamily="49" charset="0"/>
            </a:endParaRPr>
          </a:p>
          <a:p>
            <a:pPr marL="342900" indent="-342900">
              <a:spcBef>
                <a:spcPct val="5000"/>
              </a:spcBef>
              <a:buClr>
                <a:schemeClr val="hlink"/>
              </a:buClr>
              <a:buSzPct val="110000"/>
              <a:buFont typeface="Wingdings" pitchFamily="-96" charset="2"/>
              <a:buNone/>
            </a:pPr>
            <a:r>
              <a:rPr lang="en-US" sz="1800" b="1" dirty="0">
                <a:latin typeface="Consolas" panose="020B0609020204030204" pitchFamily="49" charset="0"/>
              </a:rPr>
              <a:t>  method Action </a:t>
            </a:r>
            <a:r>
              <a:rPr lang="en-US" sz="1800" dirty="0" err="1">
                <a:latin typeface="Consolas" panose="020B0609020204030204" pitchFamily="49" charset="0"/>
              </a:rPr>
              <a:t>deq</a:t>
            </a:r>
            <a:r>
              <a:rPr lang="en-US" sz="1800" dirty="0">
                <a:latin typeface="Consolas" panose="020B0609020204030204" pitchFamily="49" charset="0"/>
              </a:rPr>
              <a:t> </a:t>
            </a:r>
            <a:r>
              <a:rPr lang="en-US" sz="1800" b="1" dirty="0">
                <a:latin typeface="Consolas" panose="020B0609020204030204" pitchFamily="49" charset="0"/>
              </a:rPr>
              <a:t>if</a:t>
            </a:r>
            <a:r>
              <a:rPr lang="en-US" sz="1800" dirty="0">
                <a:latin typeface="Consolas" panose="020B0609020204030204" pitchFamily="49" charset="0"/>
              </a:rPr>
              <a:t> (</a:t>
            </a:r>
            <a:r>
              <a:rPr lang="en-US" sz="1800" dirty="0" err="1">
                <a:latin typeface="Consolas" panose="020B0609020204030204" pitchFamily="49" charset="0"/>
              </a:rPr>
              <a:t>va</a:t>
            </a:r>
            <a:r>
              <a:rPr lang="en-US" sz="1800" dirty="0">
                <a:latin typeface="Consolas" panose="020B0609020204030204" pitchFamily="49" charset="0"/>
              </a:rPr>
              <a:t>);</a:t>
            </a:r>
          </a:p>
          <a:p>
            <a:pPr marL="342900" indent="-342900">
              <a:spcBef>
                <a:spcPct val="5000"/>
              </a:spcBef>
              <a:buClr>
                <a:schemeClr val="hlink"/>
              </a:buClr>
              <a:buSzPct val="110000"/>
              <a:buFont typeface="Wingdings" pitchFamily="-96" charset="2"/>
              <a:buNone/>
            </a:pPr>
            <a:r>
              <a:rPr lang="en-US" sz="1800" dirty="0">
                <a:latin typeface="Consolas" panose="020B0609020204030204" pitchFamily="49" charset="0"/>
              </a:rPr>
              <a:t>    </a:t>
            </a:r>
            <a:r>
              <a:rPr lang="en-US" sz="1800" dirty="0" err="1">
                <a:latin typeface="Consolas" panose="020B0609020204030204" pitchFamily="49" charset="0"/>
              </a:rPr>
              <a:t>va</a:t>
            </a:r>
            <a:r>
              <a:rPr lang="en-US" sz="1800" dirty="0">
                <a:latin typeface="Consolas" panose="020B0609020204030204" pitchFamily="49" charset="0"/>
              </a:rPr>
              <a:t> &lt;= False;</a:t>
            </a:r>
            <a:endParaRPr lang="en-US" sz="1800" b="1" dirty="0">
              <a:latin typeface="Consolas" panose="020B0609020204030204" pitchFamily="49" charset="0"/>
            </a:endParaRPr>
          </a:p>
          <a:p>
            <a:pPr marL="342900" indent="-342900">
              <a:spcBef>
                <a:spcPct val="5000"/>
              </a:spcBef>
              <a:buClr>
                <a:schemeClr val="hlink"/>
              </a:buClr>
              <a:buSzPct val="110000"/>
              <a:buFont typeface="Wingdings" pitchFamily="-96" charset="2"/>
              <a:buNone/>
            </a:pPr>
            <a:r>
              <a:rPr lang="en-US" sz="1800" dirty="0">
                <a:latin typeface="Consolas" panose="020B0609020204030204" pitchFamily="49" charset="0"/>
              </a:rPr>
              <a:t>  </a:t>
            </a:r>
            <a:r>
              <a:rPr lang="en-US" sz="1800" b="1" dirty="0" err="1">
                <a:latin typeface="Consolas" panose="020B0609020204030204" pitchFamily="49" charset="0"/>
              </a:rPr>
              <a:t>endmethod</a:t>
            </a:r>
            <a:endParaRPr lang="en-US" sz="1800" b="1" dirty="0">
              <a:latin typeface="Consolas" panose="020B0609020204030204" pitchFamily="49" charset="0"/>
            </a:endParaRPr>
          </a:p>
          <a:p>
            <a:pPr marL="342900" indent="-342900">
              <a:spcBef>
                <a:spcPct val="5000"/>
              </a:spcBef>
              <a:buClr>
                <a:schemeClr val="hlink"/>
              </a:buClr>
              <a:buSzPct val="110000"/>
              <a:buFont typeface="Wingdings" pitchFamily="-96" charset="2"/>
              <a:buNone/>
            </a:pPr>
            <a:r>
              <a:rPr lang="en-US" sz="1800" b="1" dirty="0">
                <a:latin typeface="Consolas" panose="020B0609020204030204" pitchFamily="49" charset="0"/>
              </a:rPr>
              <a:t>  method </a:t>
            </a:r>
            <a:r>
              <a:rPr lang="en-US" sz="1800" dirty="0">
                <a:latin typeface="Consolas" panose="020B0609020204030204" pitchFamily="49" charset="0"/>
              </a:rPr>
              <a:t>t first </a:t>
            </a:r>
            <a:r>
              <a:rPr lang="en-US" sz="1800" b="1" dirty="0">
                <a:latin typeface="Consolas" panose="020B0609020204030204" pitchFamily="49" charset="0"/>
              </a:rPr>
              <a:t>if</a:t>
            </a:r>
            <a:r>
              <a:rPr lang="en-US" sz="1800" dirty="0">
                <a:latin typeface="Consolas" panose="020B0609020204030204" pitchFamily="49" charset="0"/>
              </a:rPr>
              <a:t> (</a:t>
            </a:r>
            <a:r>
              <a:rPr lang="en-US" sz="1800" dirty="0" err="1">
                <a:latin typeface="Consolas" panose="020B0609020204030204" pitchFamily="49" charset="0"/>
              </a:rPr>
              <a:t>va</a:t>
            </a:r>
            <a:r>
              <a:rPr lang="en-US" sz="1800" dirty="0">
                <a:latin typeface="Consolas" panose="020B0609020204030204" pitchFamily="49" charset="0"/>
              </a:rPr>
              <a:t>); </a:t>
            </a:r>
            <a:r>
              <a:rPr lang="en-US" sz="1800" b="1" dirty="0">
                <a:latin typeface="Consolas" panose="020B0609020204030204" pitchFamily="49" charset="0"/>
              </a:rPr>
              <a:t>return</a:t>
            </a:r>
            <a:r>
              <a:rPr lang="en-US" sz="1800" dirty="0">
                <a:latin typeface="Consolas" panose="020B0609020204030204" pitchFamily="49" charset="0"/>
              </a:rPr>
              <a:t> da;   </a:t>
            </a:r>
          </a:p>
          <a:p>
            <a:pPr marL="342900" indent="-342900">
              <a:spcBef>
                <a:spcPct val="5000"/>
              </a:spcBef>
              <a:buClr>
                <a:schemeClr val="hlink"/>
              </a:buClr>
              <a:buSzPct val="110000"/>
              <a:buFont typeface="Wingdings" pitchFamily="-96" charset="2"/>
              <a:buNone/>
            </a:pPr>
            <a:r>
              <a:rPr lang="en-US" sz="1800" b="1" dirty="0">
                <a:latin typeface="Consolas" panose="020B0609020204030204" pitchFamily="49" charset="0"/>
              </a:rPr>
              <a:t>  </a:t>
            </a:r>
            <a:r>
              <a:rPr lang="en-US" sz="1800" b="1" dirty="0" err="1">
                <a:latin typeface="Consolas" panose="020B0609020204030204" pitchFamily="49" charset="0"/>
              </a:rPr>
              <a:t>endmethod</a:t>
            </a:r>
            <a:endParaRPr lang="en-US" sz="1800" b="1" dirty="0">
              <a:latin typeface="Consolas" panose="020B0609020204030204" pitchFamily="49" charset="0"/>
            </a:endParaRPr>
          </a:p>
          <a:p>
            <a:pPr marL="342900" indent="-342900">
              <a:spcBef>
                <a:spcPct val="5000"/>
              </a:spcBef>
              <a:buClr>
                <a:schemeClr val="hlink"/>
              </a:buClr>
              <a:buSzPct val="110000"/>
              <a:buFont typeface="Wingdings" pitchFamily="-96" charset="2"/>
              <a:buNone/>
            </a:pPr>
            <a:r>
              <a:rPr lang="en-US" sz="1800" b="1" dirty="0" err="1">
                <a:latin typeface="Consolas" panose="020B0609020204030204" pitchFamily="49" charset="0"/>
              </a:rPr>
              <a:t>endmodule</a:t>
            </a:r>
            <a:r>
              <a:rPr lang="en-US" sz="1800" b="1" dirty="0">
                <a:latin typeface="Consolas" panose="020B0609020204030204" pitchFamily="49" charset="0"/>
              </a:rPr>
              <a:t> </a:t>
            </a:r>
            <a:endParaRPr lang="en-US" sz="1800" b="1" i="1" dirty="0">
              <a:latin typeface="Consolas" panose="020B0609020204030204" pitchFamily="49" charset="0"/>
            </a:endParaRPr>
          </a:p>
        </p:txBody>
      </p:sp>
      <p:sp>
        <p:nvSpPr>
          <p:cNvPr id="22531" name="Rectangle 3"/>
          <p:cNvSpPr>
            <a:spLocks noGrp="1" noChangeArrowheads="1"/>
          </p:cNvSpPr>
          <p:nvPr>
            <p:ph type="title"/>
          </p:nvPr>
        </p:nvSpPr>
        <p:spPr/>
        <p:txBody>
          <a:bodyPr/>
          <a:lstStyle/>
          <a:p>
            <a:r>
              <a:rPr lang="en-US" dirty="0"/>
              <a:t>Two-Element FIFO</a:t>
            </a:r>
            <a:br>
              <a:rPr lang="en-US" dirty="0"/>
            </a:br>
            <a:r>
              <a:rPr lang="en-US" sz="2400" dirty="0"/>
              <a:t>another implementation</a:t>
            </a:r>
            <a:endParaRPr lang="en-US" dirty="0"/>
          </a:p>
        </p:txBody>
      </p:sp>
      <p:sp>
        <p:nvSpPr>
          <p:cNvPr id="19" name="TextBox 18"/>
          <p:cNvSpPr txBox="1"/>
          <p:nvPr/>
        </p:nvSpPr>
        <p:spPr>
          <a:xfrm>
            <a:off x="6021607" y="2637152"/>
            <a:ext cx="1878012" cy="1323439"/>
          </a:xfrm>
          <a:prstGeom prst="rect">
            <a:avLst/>
          </a:prstGeom>
          <a:noFill/>
        </p:spPr>
        <p:txBody>
          <a:bodyPr wrap="square" rtlCol="0">
            <a:spAutoFit/>
          </a:bodyPr>
          <a:lstStyle/>
          <a:p>
            <a:r>
              <a:rPr lang="en-US" dirty="0">
                <a:solidFill>
                  <a:srgbClr val="FF0000"/>
                </a:solidFill>
                <a:latin typeface="Comic Sans MS" panose="030F0702030302020204" pitchFamily="66" charset="0"/>
              </a:rPr>
              <a:t>Can both </a:t>
            </a:r>
            <a:r>
              <a:rPr lang="en-US" dirty="0" err="1">
                <a:solidFill>
                  <a:srgbClr val="FF0000"/>
                </a:solidFill>
                <a:latin typeface="Comic Sans MS" panose="030F0702030302020204" pitchFamily="66" charset="0"/>
              </a:rPr>
              <a:t>enq</a:t>
            </a:r>
            <a:r>
              <a:rPr lang="en-US" dirty="0">
                <a:solidFill>
                  <a:srgbClr val="FF0000"/>
                </a:solidFill>
                <a:latin typeface="Comic Sans MS" panose="030F0702030302020204" pitchFamily="66" charset="0"/>
              </a:rPr>
              <a:t> and </a:t>
            </a:r>
            <a:r>
              <a:rPr lang="en-US" dirty="0" err="1">
                <a:solidFill>
                  <a:srgbClr val="FF0000"/>
                </a:solidFill>
                <a:latin typeface="Comic Sans MS" panose="030F0702030302020204" pitchFamily="66" charset="0"/>
              </a:rPr>
              <a:t>deq</a:t>
            </a:r>
            <a:r>
              <a:rPr lang="en-US" dirty="0">
                <a:solidFill>
                  <a:srgbClr val="FF0000"/>
                </a:solidFill>
                <a:latin typeface="Comic Sans MS" panose="030F0702030302020204" pitchFamily="66" charset="0"/>
              </a:rPr>
              <a:t> execute concurrently?</a:t>
            </a:r>
          </a:p>
        </p:txBody>
      </p:sp>
      <p:sp>
        <p:nvSpPr>
          <p:cNvPr id="20" name="TextBox 19"/>
          <p:cNvSpPr txBox="1"/>
          <p:nvPr/>
        </p:nvSpPr>
        <p:spPr>
          <a:xfrm>
            <a:off x="8083170" y="3494018"/>
            <a:ext cx="805242" cy="400110"/>
          </a:xfrm>
          <a:prstGeom prst="rect">
            <a:avLst/>
          </a:prstGeom>
          <a:noFill/>
        </p:spPr>
        <p:txBody>
          <a:bodyPr wrap="square" rtlCol="0">
            <a:spAutoFit/>
          </a:bodyPr>
          <a:lstStyle/>
          <a:p>
            <a:r>
              <a:rPr lang="en-US" dirty="0">
                <a:solidFill>
                  <a:srgbClr val="FF0000"/>
                </a:solidFill>
                <a:latin typeface="Comic Sans MS" panose="030F0702030302020204" pitchFamily="66" charset="0"/>
              </a:rPr>
              <a:t>yes</a:t>
            </a:r>
          </a:p>
        </p:txBody>
      </p:sp>
      <p:grpSp>
        <p:nvGrpSpPr>
          <p:cNvPr id="21" name="Group 20"/>
          <p:cNvGrpSpPr/>
          <p:nvPr/>
        </p:nvGrpSpPr>
        <p:grpSpPr>
          <a:xfrm>
            <a:off x="6499621" y="1216755"/>
            <a:ext cx="1755775" cy="1389599"/>
            <a:chOff x="3195330" y="1379799"/>
            <a:chExt cx="1755775" cy="1389599"/>
          </a:xfrm>
        </p:grpSpPr>
        <p:sp>
          <p:nvSpPr>
            <p:cNvPr id="22" name="Rectangle 34"/>
            <p:cNvSpPr>
              <a:spLocks noChangeArrowheads="1"/>
            </p:cNvSpPr>
            <p:nvPr/>
          </p:nvSpPr>
          <p:spPr bwMode="auto">
            <a:xfrm>
              <a:off x="3836680" y="1964475"/>
              <a:ext cx="201612" cy="415925"/>
            </a:xfrm>
            <a:prstGeom prst="rect">
              <a:avLst/>
            </a:prstGeom>
            <a:solidFill>
              <a:schemeClr val="accent1"/>
            </a:solidFill>
            <a:ln w="9525" algn="ctr">
              <a:solidFill>
                <a:srgbClr val="FF0000"/>
              </a:solidFill>
              <a:round/>
              <a:headEnd/>
              <a:tailEnd/>
            </a:ln>
          </p:spPr>
          <p:txBody>
            <a:bodyPr/>
            <a:lstStyle/>
            <a:p>
              <a:pPr>
                <a:lnSpc>
                  <a:spcPct val="90000"/>
                </a:lnSpc>
                <a:spcBef>
                  <a:spcPct val="25000"/>
                </a:spcBef>
                <a:buClr>
                  <a:schemeClr val="bg1"/>
                </a:buClr>
                <a:buSzPct val="100000"/>
                <a:buFont typeface="Wingdings" pitchFamily="-96" charset="2"/>
                <a:buChar char="•"/>
              </a:pPr>
              <a:endParaRPr lang="en-US" dirty="0"/>
            </a:p>
          </p:txBody>
        </p:sp>
        <p:sp>
          <p:nvSpPr>
            <p:cNvPr id="23" name="Rectangle 35"/>
            <p:cNvSpPr>
              <a:spLocks noChangeArrowheads="1"/>
            </p:cNvSpPr>
            <p:nvPr/>
          </p:nvSpPr>
          <p:spPr bwMode="auto">
            <a:xfrm>
              <a:off x="4131955" y="1964475"/>
              <a:ext cx="201612" cy="415925"/>
            </a:xfrm>
            <a:prstGeom prst="rect">
              <a:avLst/>
            </a:prstGeom>
            <a:solidFill>
              <a:schemeClr val="accent1"/>
            </a:solidFill>
            <a:ln w="9525" algn="ctr">
              <a:solidFill>
                <a:srgbClr val="FF0000"/>
              </a:solidFill>
              <a:round/>
              <a:headEnd/>
              <a:tailEnd/>
            </a:ln>
          </p:spPr>
          <p:txBody>
            <a:bodyPr/>
            <a:lstStyle/>
            <a:p>
              <a:pPr>
                <a:lnSpc>
                  <a:spcPct val="90000"/>
                </a:lnSpc>
                <a:spcBef>
                  <a:spcPct val="25000"/>
                </a:spcBef>
                <a:buClr>
                  <a:schemeClr val="bg1"/>
                </a:buClr>
                <a:buSzPct val="100000"/>
                <a:buFont typeface="Wingdings" pitchFamily="-96" charset="2"/>
                <a:buChar char="•"/>
              </a:pPr>
              <a:endParaRPr lang="en-US"/>
            </a:p>
          </p:txBody>
        </p:sp>
        <p:sp>
          <p:nvSpPr>
            <p:cNvPr id="24" name="TextBox 36"/>
            <p:cNvSpPr txBox="1">
              <a:spLocks noChangeArrowheads="1"/>
            </p:cNvSpPr>
            <p:nvPr/>
          </p:nvSpPr>
          <p:spPr bwMode="auto">
            <a:xfrm>
              <a:off x="3706505" y="2369288"/>
              <a:ext cx="909223" cy="400110"/>
            </a:xfrm>
            <a:prstGeom prst="rect">
              <a:avLst/>
            </a:prstGeom>
            <a:noFill/>
            <a:ln w="9525">
              <a:noFill/>
              <a:miter lim="800000"/>
              <a:headEnd/>
              <a:tailEnd/>
            </a:ln>
          </p:spPr>
          <p:txBody>
            <a:bodyPr wrap="none">
              <a:spAutoFit/>
            </a:bodyPr>
            <a:lstStyle/>
            <a:p>
              <a:r>
                <a:rPr lang="en-US" dirty="0" err="1"/>
                <a:t>db</a:t>
              </a:r>
              <a:r>
                <a:rPr lang="en-US" dirty="0"/>
                <a:t> da</a:t>
              </a:r>
            </a:p>
          </p:txBody>
        </p:sp>
        <p:cxnSp>
          <p:nvCxnSpPr>
            <p:cNvPr id="25" name="Straight Arrow Connector 38"/>
            <p:cNvCxnSpPr>
              <a:cxnSpLocks noChangeShapeType="1"/>
            </p:cNvCxnSpPr>
            <p:nvPr/>
          </p:nvCxnSpPr>
          <p:spPr bwMode="auto">
            <a:xfrm>
              <a:off x="3195330" y="2224825"/>
              <a:ext cx="403225" cy="1588"/>
            </a:xfrm>
            <a:prstGeom prst="straightConnector1">
              <a:avLst/>
            </a:prstGeom>
            <a:noFill/>
            <a:ln w="28575" algn="ctr">
              <a:solidFill>
                <a:srgbClr val="FF0000"/>
              </a:solidFill>
              <a:round/>
              <a:headEnd type="none" w="med" len="med"/>
              <a:tailEnd type="triangle" w="med" len="med"/>
            </a:ln>
          </p:spPr>
        </p:cxnSp>
        <p:cxnSp>
          <p:nvCxnSpPr>
            <p:cNvPr id="26" name="Straight Arrow Connector 39"/>
            <p:cNvCxnSpPr>
              <a:cxnSpLocks noChangeShapeType="1"/>
            </p:cNvCxnSpPr>
            <p:nvPr/>
          </p:nvCxnSpPr>
          <p:spPr bwMode="auto">
            <a:xfrm>
              <a:off x="4547880" y="2224825"/>
              <a:ext cx="403225" cy="1588"/>
            </a:xfrm>
            <a:prstGeom prst="straightConnector1">
              <a:avLst/>
            </a:prstGeom>
            <a:noFill/>
            <a:ln w="28575" algn="ctr">
              <a:solidFill>
                <a:srgbClr val="FF0000"/>
              </a:solidFill>
              <a:round/>
              <a:headEnd type="none" w="med" len="med"/>
              <a:tailEnd type="triangle" w="med" len="med"/>
            </a:ln>
          </p:spPr>
        </p:cxnSp>
        <p:sp>
          <p:nvSpPr>
            <p:cNvPr id="27" name="Rectangle 26"/>
            <p:cNvSpPr/>
            <p:nvPr/>
          </p:nvSpPr>
          <p:spPr bwMode="auto">
            <a:xfrm>
              <a:off x="3836680" y="1742514"/>
              <a:ext cx="201612" cy="132736"/>
            </a:xfrm>
            <a:prstGeom prst="rect">
              <a:avLst/>
            </a:prstGeom>
            <a:solidFill>
              <a:schemeClr val="accent1"/>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pitchFamily="2" charset="2"/>
                <a:buChar char="•"/>
                <a:tabLst/>
              </a:pPr>
              <a:endParaRPr kumimoji="0" lang="en-US" sz="2000" b="0" i="0" u="none" strike="noStrike" cap="none" normalizeH="0" baseline="0">
                <a:ln>
                  <a:noFill/>
                </a:ln>
                <a:solidFill>
                  <a:schemeClr val="tx1"/>
                </a:solidFill>
                <a:effectLst/>
                <a:latin typeface="Verdana" pitchFamily="34" charset="0"/>
              </a:endParaRPr>
            </a:p>
          </p:txBody>
        </p:sp>
        <p:sp>
          <p:nvSpPr>
            <p:cNvPr id="28" name="Rectangle 27"/>
            <p:cNvSpPr/>
            <p:nvPr/>
          </p:nvSpPr>
          <p:spPr bwMode="auto">
            <a:xfrm>
              <a:off x="4129189" y="1742514"/>
              <a:ext cx="201612" cy="132736"/>
            </a:xfrm>
            <a:prstGeom prst="rect">
              <a:avLst/>
            </a:prstGeom>
            <a:solidFill>
              <a:schemeClr val="accent1"/>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pitchFamily="2" charset="2"/>
                <a:buChar char="•"/>
                <a:tabLst/>
              </a:pPr>
              <a:endParaRPr kumimoji="0" lang="en-US" sz="2000" b="0" i="0" u="none" strike="noStrike" cap="none" normalizeH="0" baseline="0">
                <a:ln>
                  <a:noFill/>
                </a:ln>
                <a:solidFill>
                  <a:schemeClr val="tx1"/>
                </a:solidFill>
                <a:effectLst/>
                <a:latin typeface="Verdana" pitchFamily="34" charset="0"/>
              </a:endParaRPr>
            </a:p>
          </p:txBody>
        </p:sp>
        <p:sp>
          <p:nvSpPr>
            <p:cNvPr id="29" name="TextBox 36"/>
            <p:cNvSpPr txBox="1">
              <a:spLocks noChangeArrowheads="1"/>
            </p:cNvSpPr>
            <p:nvPr/>
          </p:nvSpPr>
          <p:spPr bwMode="auto">
            <a:xfrm>
              <a:off x="3650066" y="1379799"/>
              <a:ext cx="909223" cy="400110"/>
            </a:xfrm>
            <a:prstGeom prst="rect">
              <a:avLst/>
            </a:prstGeom>
            <a:noFill/>
            <a:ln w="9525">
              <a:noFill/>
              <a:miter lim="800000"/>
              <a:headEnd/>
              <a:tailEnd/>
            </a:ln>
          </p:spPr>
          <p:txBody>
            <a:bodyPr wrap="none">
              <a:spAutoFit/>
            </a:bodyPr>
            <a:lstStyle/>
            <a:p>
              <a:r>
                <a:rPr lang="en-US" dirty="0" err="1"/>
                <a:t>vb</a:t>
              </a:r>
              <a:r>
                <a:rPr lang="en-US" dirty="0"/>
                <a:t> </a:t>
              </a:r>
              <a:r>
                <a:rPr lang="en-US" dirty="0" err="1"/>
                <a:t>va</a:t>
              </a:r>
              <a:endParaRPr lang="en-US" dirty="0"/>
            </a:p>
          </p:txBody>
        </p:sp>
      </p:grpSp>
      <p:sp>
        <p:nvSpPr>
          <p:cNvPr id="30" name="TextBox 29"/>
          <p:cNvSpPr txBox="1"/>
          <p:nvPr/>
        </p:nvSpPr>
        <p:spPr>
          <a:xfrm>
            <a:off x="5787577" y="4001338"/>
            <a:ext cx="2902845" cy="1015663"/>
          </a:xfrm>
          <a:prstGeom prst="rect">
            <a:avLst/>
          </a:prstGeom>
          <a:noFill/>
        </p:spPr>
        <p:txBody>
          <a:bodyPr wrap="square" rtlCol="0">
            <a:spAutoFit/>
          </a:bodyPr>
          <a:lstStyle/>
          <a:p>
            <a:r>
              <a:rPr lang="en-US" dirty="0">
                <a:latin typeface="Comic Sans MS" panose="030F0702030302020204" pitchFamily="66" charset="0"/>
              </a:rPr>
              <a:t>But neither </a:t>
            </a:r>
            <a:r>
              <a:rPr lang="en-US" dirty="0" err="1">
                <a:latin typeface="Comic Sans MS" panose="030F0702030302020204" pitchFamily="66" charset="0"/>
              </a:rPr>
              <a:t>enq</a:t>
            </a:r>
            <a:r>
              <a:rPr lang="en-US" dirty="0">
                <a:latin typeface="Comic Sans MS" panose="030F0702030302020204" pitchFamily="66" charset="0"/>
              </a:rPr>
              <a:t> or </a:t>
            </a:r>
            <a:r>
              <a:rPr lang="en-US" dirty="0" err="1">
                <a:latin typeface="Comic Sans MS" panose="030F0702030302020204" pitchFamily="66" charset="0"/>
              </a:rPr>
              <a:t>deq</a:t>
            </a:r>
            <a:r>
              <a:rPr lang="en-US" dirty="0">
                <a:latin typeface="Comic Sans MS" panose="030F0702030302020204" pitchFamily="66" charset="0"/>
              </a:rPr>
              <a:t> execute again until the </a:t>
            </a:r>
            <a:r>
              <a:rPr lang="en-US" dirty="0" err="1">
                <a:latin typeface="Comic Sans MS" panose="030F0702030302020204" pitchFamily="66" charset="0"/>
              </a:rPr>
              <a:t>canonicalize</a:t>
            </a:r>
            <a:r>
              <a:rPr lang="en-US" dirty="0">
                <a:latin typeface="Comic Sans MS" panose="030F0702030302020204" pitchFamily="66" charset="0"/>
              </a:rPr>
              <a:t> rule fires! </a:t>
            </a:r>
          </a:p>
        </p:txBody>
      </p:sp>
      <p:sp>
        <p:nvSpPr>
          <p:cNvPr id="31" name="TextBox 30"/>
          <p:cNvSpPr txBox="1"/>
          <p:nvPr/>
        </p:nvSpPr>
        <p:spPr>
          <a:xfrm>
            <a:off x="5559373" y="5135141"/>
            <a:ext cx="2988279" cy="1631216"/>
          </a:xfrm>
          <a:prstGeom prst="rect">
            <a:avLst/>
          </a:prstGeom>
          <a:noFill/>
        </p:spPr>
        <p:txBody>
          <a:bodyPr wrap="square" rtlCol="0">
            <a:spAutoFit/>
          </a:bodyPr>
          <a:lstStyle/>
          <a:p>
            <a:r>
              <a:rPr lang="en-US" dirty="0">
                <a:latin typeface="Comic Sans MS" panose="030F0702030302020204" pitchFamily="66" charset="0"/>
              </a:rPr>
              <a:t>…and  canonicalize cannot execute concurrently with </a:t>
            </a:r>
            <a:r>
              <a:rPr lang="en-US" dirty="0" err="1">
                <a:latin typeface="Comic Sans MS" panose="030F0702030302020204" pitchFamily="66" charset="0"/>
              </a:rPr>
              <a:t>enq</a:t>
            </a:r>
            <a:r>
              <a:rPr lang="en-US" dirty="0">
                <a:latin typeface="Comic Sans MS" panose="030F0702030302020204" pitchFamily="66" charset="0"/>
              </a:rPr>
              <a:t> or </a:t>
            </a:r>
            <a:r>
              <a:rPr lang="en-US" dirty="0" err="1">
                <a:latin typeface="Comic Sans MS" panose="030F0702030302020204" pitchFamily="66" charset="0"/>
              </a:rPr>
              <a:t>deq</a:t>
            </a:r>
            <a:r>
              <a:rPr lang="en-US" dirty="0">
                <a:latin typeface="Comic Sans MS" panose="030F0702030302020204" pitchFamily="66" charset="0"/>
              </a:rPr>
              <a:t>!</a:t>
            </a:r>
          </a:p>
          <a:p>
            <a:r>
              <a:rPr lang="en-US" dirty="0">
                <a:latin typeface="Comic Sans MS" panose="030F0702030302020204" pitchFamily="66" charset="0"/>
              </a:rPr>
              <a:t>            </a:t>
            </a:r>
            <a:r>
              <a:rPr lang="en-US" dirty="0">
                <a:latin typeface="Comic Sans MS" panose="030F0702030302020204" pitchFamily="66" charset="0"/>
                <a:sym typeface="Symbol" panose="05050102010706020507" pitchFamily="18" charset="2"/>
              </a:rPr>
              <a:t> </a:t>
            </a:r>
            <a:r>
              <a:rPr lang="en-US" dirty="0">
                <a:latin typeface="Comic Sans MS" panose="030F0702030302020204" pitchFamily="66" charset="0"/>
              </a:rPr>
              <a:t>Dead-cycle</a:t>
            </a:r>
          </a:p>
        </p:txBody>
      </p:sp>
      <p:sp>
        <p:nvSpPr>
          <p:cNvPr id="2" name="Date Placeholder 1">
            <a:extLst>
              <a:ext uri="{FF2B5EF4-FFF2-40B4-BE49-F238E27FC236}">
                <a16:creationId xmlns:a16="http://schemas.microsoft.com/office/drawing/2014/main" id="{48DE7226-1078-47F3-A1E0-A2209EFD300C}"/>
              </a:ext>
            </a:extLst>
          </p:cNvPr>
          <p:cNvSpPr>
            <a:spLocks noGrp="1"/>
          </p:cNvSpPr>
          <p:nvPr>
            <p:ph type="dt" sz="half" idx="10"/>
          </p:nvPr>
        </p:nvSpPr>
        <p:spPr/>
        <p:txBody>
          <a:bodyPr/>
          <a:lstStyle/>
          <a:p>
            <a:pPr>
              <a:defRPr/>
            </a:pPr>
            <a:r>
              <a:rPr lang="en-US"/>
              <a:t>February 15, 2024</a:t>
            </a:r>
            <a:endParaRPr lang="en-US" dirty="0"/>
          </a:p>
        </p:txBody>
      </p:sp>
      <p:sp>
        <p:nvSpPr>
          <p:cNvPr id="3" name="Footer Placeholder 2">
            <a:extLst>
              <a:ext uri="{FF2B5EF4-FFF2-40B4-BE49-F238E27FC236}">
                <a16:creationId xmlns:a16="http://schemas.microsoft.com/office/drawing/2014/main" id="{1A30638F-0924-4218-AE3B-AB49E6F9DEA1}"/>
              </a:ext>
            </a:extLst>
          </p:cNvPr>
          <p:cNvSpPr>
            <a:spLocks noGrp="1"/>
          </p:cNvSpPr>
          <p:nvPr>
            <p:ph type="ftr" sz="quarter" idx="12"/>
          </p:nvPr>
        </p:nvSpPr>
        <p:spPr/>
        <p:txBody>
          <a:bodyPr/>
          <a:lstStyle/>
          <a:p>
            <a:pPr>
              <a:defRPr/>
            </a:pPr>
            <a:r>
              <a:rPr lang="en-US"/>
              <a:t>6.1920</a:t>
            </a:r>
            <a:endParaRPr lang="en-US" dirty="0"/>
          </a:p>
        </p:txBody>
      </p:sp>
      <p:sp>
        <p:nvSpPr>
          <p:cNvPr id="8" name="Slide Number Placeholder 7">
            <a:extLst>
              <a:ext uri="{FF2B5EF4-FFF2-40B4-BE49-F238E27FC236}">
                <a16:creationId xmlns:a16="http://schemas.microsoft.com/office/drawing/2014/main" id="{F3DCDBDA-1FE5-4EF7-A557-E54EFA27D56B}"/>
              </a:ext>
            </a:extLst>
          </p:cNvPr>
          <p:cNvSpPr>
            <a:spLocks noGrp="1"/>
          </p:cNvSpPr>
          <p:nvPr>
            <p:ph type="sldNum" sz="quarter" idx="11"/>
          </p:nvPr>
        </p:nvSpPr>
        <p:spPr/>
        <p:txBody>
          <a:bodyPr/>
          <a:lstStyle/>
          <a:p>
            <a:pPr>
              <a:defRPr/>
            </a:pPr>
            <a:r>
              <a:rPr lang="en-US"/>
              <a:t>L04-</a:t>
            </a:r>
            <a:fld id="{4F9502F6-954B-46E9-AC05-33DEDF4CA0BF}" type="slidenum">
              <a:rPr lang="en-US" smtClean="0"/>
              <a:pPr>
                <a:defRPr/>
              </a:pPr>
              <a:t>18</a:t>
            </a:fld>
            <a:endParaRPr lang="en-US" dirty="0"/>
          </a:p>
        </p:txBody>
      </p:sp>
    </p:spTree>
    <p:extLst>
      <p:ext uri="{BB962C8B-B14F-4D97-AF65-F5344CB8AC3E}">
        <p14:creationId xmlns:p14="http://schemas.microsoft.com/office/powerpoint/2010/main" val="2347998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85506">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85506">
                                            <p:txEl>
                                              <p:pRg st="9" end="9"/>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85506">
                                            <p:txEl>
                                              <p:pRg st="10" end="1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85506">
                                            <p:txEl>
                                              <p:pRg st="11" end="1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85506">
                                            <p:txEl>
                                              <p:pRg st="12" end="1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85506">
                                            <p:txEl>
                                              <p:pRg st="13" end="1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85506">
                                            <p:txEl>
                                              <p:pRg st="14" end="1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685506">
                                            <p:txEl>
                                              <p:pRg st="15" end="1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685506">
                                            <p:txEl>
                                              <p:pRg st="5" end="5"/>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685506">
                                            <p:txEl>
                                              <p:pRg st="6" end="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685506">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30" grpId="0"/>
      <p:bldP spid="3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Limitations of registers</a:t>
            </a:r>
          </a:p>
        </p:txBody>
      </p:sp>
      <p:sp>
        <p:nvSpPr>
          <p:cNvPr id="3" name="Content Placeholder 2"/>
          <p:cNvSpPr>
            <a:spLocks noGrp="1"/>
          </p:cNvSpPr>
          <p:nvPr>
            <p:ph idx="1"/>
          </p:nvPr>
        </p:nvSpPr>
        <p:spPr>
          <a:xfrm>
            <a:off x="660070" y="1596241"/>
            <a:ext cx="7772400" cy="4114800"/>
          </a:xfrm>
        </p:spPr>
        <p:txBody>
          <a:bodyPr/>
          <a:lstStyle/>
          <a:p>
            <a:r>
              <a:rPr lang="en-US" sz="2400" dirty="0"/>
              <a:t>Can’t express a FIFO with concurrent </a:t>
            </a:r>
            <a:r>
              <a:rPr lang="en-US" sz="2400" dirty="0" err="1"/>
              <a:t>enq</a:t>
            </a:r>
            <a:r>
              <a:rPr lang="en-US" sz="2400" dirty="0"/>
              <a:t> and </a:t>
            </a:r>
            <a:r>
              <a:rPr lang="en-US" sz="2400" dirty="0" err="1"/>
              <a:t>deq</a:t>
            </a:r>
            <a:r>
              <a:rPr lang="en-US" sz="2400" dirty="0"/>
              <a:t> with no dead cycles!</a:t>
            </a:r>
          </a:p>
          <a:p>
            <a:r>
              <a:rPr lang="en-US" sz="2400" dirty="0"/>
              <a:t>It is because in a language with only the register primitive no communication can take place in the same atomic action (i.e., clock cycle) between two methods or between two rules or between a rule and a method</a:t>
            </a:r>
            <a:endParaRPr lang="en-US" sz="2000" dirty="0"/>
          </a:p>
        </p:txBody>
      </p:sp>
      <p:pic>
        <p:nvPicPr>
          <p:cNvPr id="4" name="Picture 3" descr="301 Moved Permanently"/>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45416" y="4631042"/>
            <a:ext cx="1058506" cy="1079999"/>
          </a:xfrm>
          <a:prstGeom prst="rect">
            <a:avLst/>
          </a:prstGeom>
        </p:spPr>
      </p:pic>
      <p:sp>
        <p:nvSpPr>
          <p:cNvPr id="5" name="TextBox 4"/>
          <p:cNvSpPr txBox="1"/>
          <p:nvPr/>
        </p:nvSpPr>
        <p:spPr>
          <a:xfrm>
            <a:off x="4596223" y="5092784"/>
            <a:ext cx="2282997" cy="400110"/>
          </a:xfrm>
          <a:prstGeom prst="rect">
            <a:avLst/>
          </a:prstGeom>
          <a:noFill/>
        </p:spPr>
        <p:txBody>
          <a:bodyPr wrap="none" rtlCol="0">
            <a:spAutoFit/>
          </a:bodyPr>
          <a:lstStyle/>
          <a:p>
            <a:r>
              <a:rPr lang="en-US" dirty="0">
                <a:solidFill>
                  <a:srgbClr val="FF0000"/>
                </a:solidFill>
                <a:latin typeface="Comic Sans MS" panose="030F0702030302020204" pitchFamily="66" charset="0"/>
              </a:rPr>
              <a:t>EHRs to rescue …</a:t>
            </a:r>
          </a:p>
        </p:txBody>
      </p:sp>
      <p:sp>
        <p:nvSpPr>
          <p:cNvPr id="6" name="Date Placeholder 5">
            <a:extLst>
              <a:ext uri="{FF2B5EF4-FFF2-40B4-BE49-F238E27FC236}">
                <a16:creationId xmlns:a16="http://schemas.microsoft.com/office/drawing/2014/main" id="{2BBF41D7-14A3-46D6-B314-D4E93A723D97}"/>
              </a:ext>
            </a:extLst>
          </p:cNvPr>
          <p:cNvSpPr>
            <a:spLocks noGrp="1"/>
          </p:cNvSpPr>
          <p:nvPr>
            <p:ph type="dt" sz="half" idx="10"/>
          </p:nvPr>
        </p:nvSpPr>
        <p:spPr/>
        <p:txBody>
          <a:bodyPr/>
          <a:lstStyle/>
          <a:p>
            <a:pPr>
              <a:defRPr/>
            </a:pPr>
            <a:r>
              <a:rPr lang="en-US"/>
              <a:t>February 15, 2024</a:t>
            </a:r>
            <a:endParaRPr lang="en-US" dirty="0"/>
          </a:p>
        </p:txBody>
      </p:sp>
      <p:sp>
        <p:nvSpPr>
          <p:cNvPr id="8" name="Footer Placeholder 7">
            <a:extLst>
              <a:ext uri="{FF2B5EF4-FFF2-40B4-BE49-F238E27FC236}">
                <a16:creationId xmlns:a16="http://schemas.microsoft.com/office/drawing/2014/main" id="{26BA2D48-A744-4E1A-ABFB-2853326E635A}"/>
              </a:ext>
            </a:extLst>
          </p:cNvPr>
          <p:cNvSpPr>
            <a:spLocks noGrp="1"/>
          </p:cNvSpPr>
          <p:nvPr>
            <p:ph type="ftr" sz="quarter" idx="12"/>
          </p:nvPr>
        </p:nvSpPr>
        <p:spPr/>
        <p:txBody>
          <a:bodyPr/>
          <a:lstStyle/>
          <a:p>
            <a:pPr>
              <a:defRPr/>
            </a:pPr>
            <a:r>
              <a:rPr lang="en-US"/>
              <a:t>6.1920</a:t>
            </a:r>
            <a:endParaRPr lang="en-US" dirty="0"/>
          </a:p>
        </p:txBody>
      </p:sp>
      <p:sp>
        <p:nvSpPr>
          <p:cNvPr id="12" name="Slide Number Placeholder 11">
            <a:extLst>
              <a:ext uri="{FF2B5EF4-FFF2-40B4-BE49-F238E27FC236}">
                <a16:creationId xmlns:a16="http://schemas.microsoft.com/office/drawing/2014/main" id="{E96C5A3F-F6DB-488A-AB5B-DA5042168CDF}"/>
              </a:ext>
            </a:extLst>
          </p:cNvPr>
          <p:cNvSpPr>
            <a:spLocks noGrp="1"/>
          </p:cNvSpPr>
          <p:nvPr>
            <p:ph type="sldNum" sz="quarter" idx="11"/>
          </p:nvPr>
        </p:nvSpPr>
        <p:spPr/>
        <p:txBody>
          <a:bodyPr/>
          <a:lstStyle/>
          <a:p>
            <a:pPr>
              <a:defRPr/>
            </a:pPr>
            <a:r>
              <a:rPr lang="en-US"/>
              <a:t>L04-</a:t>
            </a:r>
            <a:fld id="{4F9502F6-954B-46E9-AC05-33DEDF4CA0BF}" type="slidenum">
              <a:rPr lang="en-US" smtClean="0"/>
              <a:pPr>
                <a:defRPr/>
              </a:pPr>
              <a:t>19</a:t>
            </a:fld>
            <a:endParaRPr lang="en-US" dirty="0"/>
          </a:p>
        </p:txBody>
      </p:sp>
    </p:spTree>
    <p:extLst>
      <p:ext uri="{BB962C8B-B14F-4D97-AF65-F5344CB8AC3E}">
        <p14:creationId xmlns:p14="http://schemas.microsoft.com/office/powerpoint/2010/main" val="738006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76E6C-FD56-8160-99BE-3E9AE1C88630}"/>
              </a:ext>
            </a:extLst>
          </p:cNvPr>
          <p:cNvSpPr>
            <a:spLocks noGrp="1"/>
          </p:cNvSpPr>
          <p:nvPr>
            <p:ph type="title"/>
          </p:nvPr>
        </p:nvSpPr>
        <p:spPr/>
        <p:txBody>
          <a:bodyPr/>
          <a:lstStyle/>
          <a:p>
            <a:r>
              <a:rPr lang="en-US" dirty="0"/>
              <a:t>Goals for Today</a:t>
            </a:r>
          </a:p>
        </p:txBody>
      </p:sp>
      <p:sp>
        <p:nvSpPr>
          <p:cNvPr id="3" name="Content Placeholder 2">
            <a:extLst>
              <a:ext uri="{FF2B5EF4-FFF2-40B4-BE49-F238E27FC236}">
                <a16:creationId xmlns:a16="http://schemas.microsoft.com/office/drawing/2014/main" id="{8FF98440-BAAF-6DB4-31ED-C343A146936C}"/>
              </a:ext>
            </a:extLst>
          </p:cNvPr>
          <p:cNvSpPr>
            <a:spLocks noGrp="1"/>
          </p:cNvSpPr>
          <p:nvPr>
            <p:ph idx="1"/>
          </p:nvPr>
        </p:nvSpPr>
        <p:spPr>
          <a:xfrm>
            <a:off x="757237" y="1590675"/>
            <a:ext cx="7772400" cy="4381500"/>
          </a:xfrm>
        </p:spPr>
        <p:txBody>
          <a:bodyPr/>
          <a:lstStyle/>
          <a:p>
            <a:r>
              <a:rPr lang="en-US" sz="2400" dirty="0"/>
              <a:t>Present different module implementations for the same interface</a:t>
            </a:r>
          </a:p>
          <a:p>
            <a:r>
              <a:rPr lang="en-US" sz="2400" dirty="0"/>
              <a:t>Present motivating examples for performant (and concurrent) hardware</a:t>
            </a:r>
          </a:p>
          <a:p>
            <a:r>
              <a:rPr lang="en-US" sz="2400" dirty="0"/>
              <a:t>Build intuition about BSV scheduling through </a:t>
            </a:r>
            <a:r>
              <a:rPr lang="en-US" sz="2400" b="1" dirty="0"/>
              <a:t>conflict matrices</a:t>
            </a:r>
          </a:p>
          <a:p>
            <a:r>
              <a:rPr lang="en-US" sz="2400" dirty="0"/>
              <a:t>Discuss a new register-like primitive (</a:t>
            </a:r>
            <a:r>
              <a:rPr lang="en-US" sz="2400" b="1" dirty="0"/>
              <a:t>EHR</a:t>
            </a:r>
            <a:r>
              <a:rPr lang="en-US" sz="2400" dirty="0"/>
              <a:t>) to enable some concurrency and its tradeoffs.</a:t>
            </a:r>
          </a:p>
          <a:p>
            <a:pPr lvl="1"/>
            <a:r>
              <a:rPr lang="en-US" sz="2000" dirty="0"/>
              <a:t>(Will be used in Lab2 next week)</a:t>
            </a:r>
          </a:p>
          <a:p>
            <a:pPr marL="0" indent="0">
              <a:buNone/>
            </a:pPr>
            <a:endParaRPr lang="en-US" sz="2400" dirty="0"/>
          </a:p>
        </p:txBody>
      </p:sp>
      <p:sp>
        <p:nvSpPr>
          <p:cNvPr id="7" name="Date Placeholder 6">
            <a:extLst>
              <a:ext uri="{FF2B5EF4-FFF2-40B4-BE49-F238E27FC236}">
                <a16:creationId xmlns:a16="http://schemas.microsoft.com/office/drawing/2014/main" id="{8A1C447D-D7FA-4DAA-9E3D-7FE37363D734}"/>
              </a:ext>
            </a:extLst>
          </p:cNvPr>
          <p:cNvSpPr>
            <a:spLocks noGrp="1"/>
          </p:cNvSpPr>
          <p:nvPr>
            <p:ph type="dt" sz="half" idx="10"/>
          </p:nvPr>
        </p:nvSpPr>
        <p:spPr/>
        <p:txBody>
          <a:bodyPr/>
          <a:lstStyle/>
          <a:p>
            <a:pPr>
              <a:defRPr/>
            </a:pPr>
            <a:r>
              <a:rPr lang="en-US"/>
              <a:t>February 15, 2024</a:t>
            </a:r>
            <a:endParaRPr lang="en-US" dirty="0"/>
          </a:p>
        </p:txBody>
      </p:sp>
      <p:sp>
        <p:nvSpPr>
          <p:cNvPr id="8" name="Footer Placeholder 7">
            <a:extLst>
              <a:ext uri="{FF2B5EF4-FFF2-40B4-BE49-F238E27FC236}">
                <a16:creationId xmlns:a16="http://schemas.microsoft.com/office/drawing/2014/main" id="{4A7BFDC7-B801-416F-9EA7-D2BD4080DE28}"/>
              </a:ext>
            </a:extLst>
          </p:cNvPr>
          <p:cNvSpPr>
            <a:spLocks noGrp="1"/>
          </p:cNvSpPr>
          <p:nvPr>
            <p:ph type="ftr" sz="quarter" idx="12"/>
          </p:nvPr>
        </p:nvSpPr>
        <p:spPr/>
        <p:txBody>
          <a:bodyPr/>
          <a:lstStyle/>
          <a:p>
            <a:pPr>
              <a:defRPr/>
            </a:pPr>
            <a:r>
              <a:rPr lang="en-US"/>
              <a:t>6.1920</a:t>
            </a:r>
            <a:endParaRPr lang="en-US" dirty="0"/>
          </a:p>
        </p:txBody>
      </p:sp>
      <p:sp>
        <p:nvSpPr>
          <p:cNvPr id="10" name="Slide Number Placeholder 9">
            <a:extLst>
              <a:ext uri="{FF2B5EF4-FFF2-40B4-BE49-F238E27FC236}">
                <a16:creationId xmlns:a16="http://schemas.microsoft.com/office/drawing/2014/main" id="{D73CDBF2-711B-48D4-9C7E-859DF9FED2B1}"/>
              </a:ext>
            </a:extLst>
          </p:cNvPr>
          <p:cNvSpPr>
            <a:spLocks noGrp="1"/>
          </p:cNvSpPr>
          <p:nvPr>
            <p:ph type="sldNum" sz="quarter" idx="11"/>
          </p:nvPr>
        </p:nvSpPr>
        <p:spPr/>
        <p:txBody>
          <a:bodyPr/>
          <a:lstStyle/>
          <a:p>
            <a:pPr>
              <a:defRPr/>
            </a:pPr>
            <a:r>
              <a:rPr lang="en-US"/>
              <a:t>L04-</a:t>
            </a:r>
            <a:fld id="{4F9502F6-954B-46E9-AC05-33DEDF4CA0BF}" type="slidenum">
              <a:rPr lang="en-US" smtClean="0"/>
              <a:pPr>
                <a:defRPr/>
              </a:pPr>
              <a:t>2</a:t>
            </a:fld>
            <a:endParaRPr lang="en-US" dirty="0"/>
          </a:p>
        </p:txBody>
      </p:sp>
    </p:spTree>
    <p:extLst>
      <p:ext uri="{BB962C8B-B14F-4D97-AF65-F5344CB8AC3E}">
        <p14:creationId xmlns:p14="http://schemas.microsoft.com/office/powerpoint/2010/main" val="1760713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75601" y="1477926"/>
            <a:ext cx="7772400" cy="1570379"/>
          </a:xfrm>
        </p:spPr>
        <p:txBody>
          <a:bodyPr anchor="t"/>
          <a:lstStyle/>
          <a:p>
            <a:r>
              <a:rPr lang="en-US" sz="4000" dirty="0"/>
              <a:t>EHR: Ephemeral History Register</a:t>
            </a:r>
          </a:p>
        </p:txBody>
      </p:sp>
      <p:sp>
        <p:nvSpPr>
          <p:cNvPr id="3" name="Subtitle 2"/>
          <p:cNvSpPr>
            <a:spLocks noGrp="1"/>
          </p:cNvSpPr>
          <p:nvPr>
            <p:ph type="subTitle" idx="1"/>
          </p:nvPr>
        </p:nvSpPr>
        <p:spPr>
          <a:xfrm>
            <a:off x="1488673" y="3697129"/>
            <a:ext cx="6400800" cy="1130052"/>
          </a:xfrm>
        </p:spPr>
        <p:txBody>
          <a:bodyPr/>
          <a:lstStyle/>
          <a:p>
            <a:r>
              <a:rPr lang="en-US" sz="2800" dirty="0"/>
              <a:t>A new primitive element to design modules with concurrent methods</a:t>
            </a:r>
          </a:p>
        </p:txBody>
      </p:sp>
      <p:sp>
        <p:nvSpPr>
          <p:cNvPr id="4" name="Date Placeholder 3">
            <a:extLst>
              <a:ext uri="{FF2B5EF4-FFF2-40B4-BE49-F238E27FC236}">
                <a16:creationId xmlns:a16="http://schemas.microsoft.com/office/drawing/2014/main" id="{F0AFA63A-4C5F-4BF6-90D8-26A5EC5FBCBD}"/>
              </a:ext>
            </a:extLst>
          </p:cNvPr>
          <p:cNvSpPr>
            <a:spLocks noGrp="1"/>
          </p:cNvSpPr>
          <p:nvPr>
            <p:ph type="dt" sz="quarter" idx="10"/>
          </p:nvPr>
        </p:nvSpPr>
        <p:spPr/>
        <p:txBody>
          <a:bodyPr/>
          <a:lstStyle/>
          <a:p>
            <a:pPr>
              <a:defRPr/>
            </a:pPr>
            <a:r>
              <a:rPr lang="en-US"/>
              <a:t>February 15, 2024</a:t>
            </a:r>
            <a:endParaRPr lang="en-US" dirty="0"/>
          </a:p>
        </p:txBody>
      </p:sp>
      <p:sp>
        <p:nvSpPr>
          <p:cNvPr id="5" name="Footer Placeholder 4">
            <a:extLst>
              <a:ext uri="{FF2B5EF4-FFF2-40B4-BE49-F238E27FC236}">
                <a16:creationId xmlns:a16="http://schemas.microsoft.com/office/drawing/2014/main" id="{9CE6594F-3F15-417F-9201-ECA5A479272E}"/>
              </a:ext>
            </a:extLst>
          </p:cNvPr>
          <p:cNvSpPr>
            <a:spLocks noGrp="1"/>
          </p:cNvSpPr>
          <p:nvPr>
            <p:ph type="ftr" sz="quarter" idx="12"/>
          </p:nvPr>
        </p:nvSpPr>
        <p:spPr/>
        <p:txBody>
          <a:bodyPr/>
          <a:lstStyle/>
          <a:p>
            <a:pPr>
              <a:defRPr/>
            </a:pPr>
            <a:r>
              <a:rPr lang="en-US"/>
              <a:t>6.1920</a:t>
            </a:r>
            <a:endParaRPr lang="en-US" dirty="0"/>
          </a:p>
        </p:txBody>
      </p:sp>
      <p:sp>
        <p:nvSpPr>
          <p:cNvPr id="10" name="Slide Number Placeholder 9">
            <a:extLst>
              <a:ext uri="{FF2B5EF4-FFF2-40B4-BE49-F238E27FC236}">
                <a16:creationId xmlns:a16="http://schemas.microsoft.com/office/drawing/2014/main" id="{4C2428EF-1C03-40FB-805B-3EDC3F062C72}"/>
              </a:ext>
            </a:extLst>
          </p:cNvPr>
          <p:cNvSpPr>
            <a:spLocks noGrp="1"/>
          </p:cNvSpPr>
          <p:nvPr>
            <p:ph type="sldNum" sz="quarter" idx="11"/>
          </p:nvPr>
        </p:nvSpPr>
        <p:spPr/>
        <p:txBody>
          <a:bodyPr/>
          <a:lstStyle/>
          <a:p>
            <a:pPr>
              <a:defRPr/>
            </a:pPr>
            <a:r>
              <a:rPr lang="en-US"/>
              <a:t>L04-</a:t>
            </a:r>
            <a:fld id="{2DBA8F0E-D6DA-4224-82EA-C9BF982C3C97}" type="slidenum">
              <a:rPr lang="en-US" smtClean="0"/>
              <a:pPr>
                <a:defRPr/>
              </a:pPr>
              <a:t>20</a:t>
            </a:fld>
            <a:endParaRPr lang="en-US" dirty="0"/>
          </a:p>
        </p:txBody>
      </p:sp>
    </p:spTree>
    <p:extLst>
      <p:ext uri="{BB962C8B-B14F-4D97-AF65-F5344CB8AC3E}">
        <p14:creationId xmlns:p14="http://schemas.microsoft.com/office/powerpoint/2010/main" val="34083832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0882" name="Rectangle 2"/>
          <p:cNvSpPr>
            <a:spLocks noGrp="1" noChangeArrowheads="1"/>
          </p:cNvSpPr>
          <p:nvPr>
            <p:ph type="title"/>
          </p:nvPr>
        </p:nvSpPr>
        <p:spPr>
          <a:xfrm>
            <a:off x="592911" y="212652"/>
            <a:ext cx="8256087" cy="1298944"/>
          </a:xfrm>
        </p:spPr>
        <p:txBody>
          <a:bodyPr/>
          <a:lstStyle/>
          <a:p>
            <a:r>
              <a:rPr lang="en-US" dirty="0">
                <a:solidFill>
                  <a:srgbClr val="660066"/>
                </a:solidFill>
              </a:rPr>
              <a:t>Ephemeral History Register (EHR) </a:t>
            </a:r>
            <a:r>
              <a:rPr lang="en-US" sz="2400" dirty="0">
                <a:solidFill>
                  <a:srgbClr val="660066"/>
                </a:solidFill>
                <a:latin typeface="Verdana" pitchFamily="34" charset="0"/>
              </a:rPr>
              <a:t>Dan </a:t>
            </a:r>
            <a:r>
              <a:rPr lang="en-US" sz="2400" dirty="0" err="1">
                <a:solidFill>
                  <a:srgbClr val="660066"/>
                </a:solidFill>
                <a:latin typeface="Verdana" pitchFamily="34" charset="0"/>
              </a:rPr>
              <a:t>Rosenband</a:t>
            </a:r>
            <a:r>
              <a:rPr lang="en-US" sz="2400" dirty="0">
                <a:solidFill>
                  <a:srgbClr val="660066"/>
                </a:solidFill>
                <a:latin typeface="Verdana" pitchFamily="34" charset="0"/>
              </a:rPr>
              <a:t> [MEMOCODE’04]</a:t>
            </a:r>
            <a:endParaRPr lang="en-US" dirty="0"/>
          </a:p>
        </p:txBody>
      </p:sp>
      <p:grpSp>
        <p:nvGrpSpPr>
          <p:cNvPr id="12" name="Group 11"/>
          <p:cNvGrpSpPr/>
          <p:nvPr/>
        </p:nvGrpSpPr>
        <p:grpSpPr>
          <a:xfrm>
            <a:off x="3086099" y="1879270"/>
            <a:ext cx="3682835" cy="1078619"/>
            <a:chOff x="3086099" y="1982633"/>
            <a:chExt cx="3682835" cy="1078619"/>
          </a:xfrm>
        </p:grpSpPr>
        <p:grpSp>
          <p:nvGrpSpPr>
            <p:cNvPr id="6" name="Group 5"/>
            <p:cNvGrpSpPr/>
            <p:nvPr/>
          </p:nvGrpSpPr>
          <p:grpSpPr>
            <a:xfrm>
              <a:off x="5375126" y="2236633"/>
              <a:ext cx="804792" cy="824619"/>
              <a:chOff x="5375126" y="2236633"/>
              <a:chExt cx="804792" cy="824619"/>
            </a:xfrm>
          </p:grpSpPr>
          <p:sp>
            <p:nvSpPr>
              <p:cNvPr id="1530884" name="Rectangle 4"/>
              <p:cNvSpPr>
                <a:spLocks noChangeArrowheads="1"/>
              </p:cNvSpPr>
              <p:nvPr/>
            </p:nvSpPr>
            <p:spPr bwMode="auto">
              <a:xfrm>
                <a:off x="5438775" y="2236633"/>
                <a:ext cx="660400" cy="824619"/>
              </a:xfrm>
              <a:prstGeom prst="rect">
                <a:avLst/>
              </a:prstGeom>
              <a:solidFill>
                <a:schemeClr val="accent5">
                  <a:lumMod val="75000"/>
                </a:schemeClr>
              </a:solidFill>
              <a:ln w="9525">
                <a:solidFill>
                  <a:schemeClr val="tx1"/>
                </a:solidFill>
                <a:miter lim="800000"/>
                <a:headEnd/>
                <a:tailEnd/>
              </a:ln>
              <a:effectLst/>
            </p:spPr>
            <p:txBody>
              <a:bodyPr wrap="none" anchor="ctr"/>
              <a:lstStyle/>
              <a:p>
                <a:pPr>
                  <a:buNone/>
                </a:pPr>
                <a:endParaRPr lang="en-US">
                  <a:latin typeface="+mn-lt"/>
                </a:endParaRPr>
              </a:p>
            </p:txBody>
          </p:sp>
          <p:sp>
            <p:nvSpPr>
              <p:cNvPr id="1530885" name="Freeform 5"/>
              <p:cNvSpPr>
                <a:spLocks/>
              </p:cNvSpPr>
              <p:nvPr/>
            </p:nvSpPr>
            <p:spPr bwMode="auto">
              <a:xfrm>
                <a:off x="5687971" y="2937024"/>
                <a:ext cx="136525" cy="124228"/>
              </a:xfrm>
              <a:custGeom>
                <a:avLst/>
                <a:gdLst/>
                <a:ahLst/>
                <a:cxnLst>
                  <a:cxn ang="0">
                    <a:pos x="0" y="170"/>
                  </a:cxn>
                  <a:cxn ang="0">
                    <a:pos x="42" y="0"/>
                  </a:cxn>
                  <a:cxn ang="0">
                    <a:pos x="86" y="176"/>
                  </a:cxn>
                </a:cxnLst>
                <a:rect l="0" t="0" r="r" b="b"/>
                <a:pathLst>
                  <a:path w="86" h="176">
                    <a:moveTo>
                      <a:pt x="0" y="170"/>
                    </a:moveTo>
                    <a:lnTo>
                      <a:pt x="42" y="0"/>
                    </a:lnTo>
                    <a:lnTo>
                      <a:pt x="86" y="176"/>
                    </a:lnTo>
                  </a:path>
                </a:pathLst>
              </a:custGeom>
              <a:noFill/>
              <a:ln w="9525" cap="flat" cmpd="sng">
                <a:solidFill>
                  <a:schemeClr val="tx1"/>
                </a:solidFill>
                <a:prstDash val="solid"/>
                <a:round/>
                <a:headEnd/>
                <a:tailEnd/>
              </a:ln>
              <a:effectLst/>
            </p:spPr>
            <p:txBody>
              <a:bodyPr wrap="none" anchor="ctr"/>
              <a:lstStyle/>
              <a:p>
                <a:pPr>
                  <a:buNone/>
                </a:pPr>
                <a:endParaRPr lang="en-US">
                  <a:latin typeface="+mn-lt"/>
                </a:endParaRPr>
              </a:p>
            </p:txBody>
          </p:sp>
          <p:sp>
            <p:nvSpPr>
              <p:cNvPr id="1530886" name="Text Box 6"/>
              <p:cNvSpPr txBox="1">
                <a:spLocks noChangeArrowheads="1"/>
              </p:cNvSpPr>
              <p:nvPr/>
            </p:nvSpPr>
            <p:spPr bwMode="auto">
              <a:xfrm>
                <a:off x="5375126" y="2395383"/>
                <a:ext cx="322524" cy="307777"/>
              </a:xfrm>
              <a:prstGeom prst="rect">
                <a:avLst/>
              </a:prstGeom>
              <a:noFill/>
              <a:ln w="9525">
                <a:noFill/>
                <a:miter lim="800000"/>
                <a:headEnd/>
                <a:tailEnd/>
              </a:ln>
              <a:effectLst/>
            </p:spPr>
            <p:txBody>
              <a:bodyPr wrap="none">
                <a:spAutoFit/>
              </a:bodyPr>
              <a:lstStyle/>
              <a:p>
                <a:pPr>
                  <a:lnSpc>
                    <a:spcPct val="100000"/>
                  </a:lnSpc>
                  <a:spcBef>
                    <a:spcPct val="0"/>
                  </a:spcBef>
                  <a:buClrTx/>
                  <a:buSzTx/>
                  <a:buNone/>
                </a:pPr>
                <a:r>
                  <a:rPr lang="en-US" sz="1400" dirty="0">
                    <a:latin typeface="+mn-lt"/>
                  </a:rPr>
                  <a:t>D</a:t>
                </a:r>
              </a:p>
            </p:txBody>
          </p:sp>
          <p:sp>
            <p:nvSpPr>
              <p:cNvPr id="1530887" name="Text Box 7"/>
              <p:cNvSpPr txBox="1">
                <a:spLocks noChangeArrowheads="1"/>
              </p:cNvSpPr>
              <p:nvPr/>
            </p:nvSpPr>
            <p:spPr bwMode="auto">
              <a:xfrm>
                <a:off x="5854188" y="2395383"/>
                <a:ext cx="325730" cy="307777"/>
              </a:xfrm>
              <a:prstGeom prst="rect">
                <a:avLst/>
              </a:prstGeom>
              <a:noFill/>
              <a:ln w="9525">
                <a:noFill/>
                <a:miter lim="800000"/>
                <a:headEnd/>
                <a:tailEnd/>
              </a:ln>
              <a:effectLst/>
            </p:spPr>
            <p:txBody>
              <a:bodyPr wrap="none">
                <a:spAutoFit/>
              </a:bodyPr>
              <a:lstStyle/>
              <a:p>
                <a:pPr>
                  <a:lnSpc>
                    <a:spcPct val="100000"/>
                  </a:lnSpc>
                  <a:spcBef>
                    <a:spcPct val="0"/>
                  </a:spcBef>
                  <a:buClrTx/>
                  <a:buSzTx/>
                  <a:buNone/>
                </a:pPr>
                <a:r>
                  <a:rPr lang="en-US" sz="1400">
                    <a:latin typeface="+mn-lt"/>
                  </a:rPr>
                  <a:t>Q</a:t>
                </a:r>
              </a:p>
            </p:txBody>
          </p:sp>
        </p:grpSp>
        <p:grpSp>
          <p:nvGrpSpPr>
            <p:cNvPr id="2" name="Group 8"/>
            <p:cNvGrpSpPr>
              <a:grpSpLocks/>
            </p:cNvGrpSpPr>
            <p:nvPr/>
          </p:nvGrpSpPr>
          <p:grpSpPr bwMode="auto">
            <a:xfrm>
              <a:off x="4290575" y="2258858"/>
              <a:ext cx="244475" cy="657225"/>
              <a:chOff x="2598" y="2086"/>
              <a:chExt cx="154" cy="414"/>
            </a:xfrm>
          </p:grpSpPr>
          <p:sp>
            <p:nvSpPr>
              <p:cNvPr id="1530889" name="Freeform 9"/>
              <p:cNvSpPr>
                <a:spLocks/>
              </p:cNvSpPr>
              <p:nvPr/>
            </p:nvSpPr>
            <p:spPr bwMode="auto">
              <a:xfrm>
                <a:off x="2646" y="2086"/>
                <a:ext cx="80" cy="414"/>
              </a:xfrm>
              <a:custGeom>
                <a:avLst/>
                <a:gdLst/>
                <a:ahLst/>
                <a:cxnLst>
                  <a:cxn ang="0">
                    <a:pos x="0" y="414"/>
                  </a:cxn>
                  <a:cxn ang="0">
                    <a:pos x="0" y="0"/>
                  </a:cxn>
                  <a:cxn ang="0">
                    <a:pos x="80" y="86"/>
                  </a:cxn>
                  <a:cxn ang="0">
                    <a:pos x="80" y="334"/>
                  </a:cxn>
                  <a:cxn ang="0">
                    <a:pos x="0" y="414"/>
                  </a:cxn>
                </a:cxnLst>
                <a:rect l="0" t="0" r="r" b="b"/>
                <a:pathLst>
                  <a:path w="80" h="414">
                    <a:moveTo>
                      <a:pt x="0" y="414"/>
                    </a:moveTo>
                    <a:lnTo>
                      <a:pt x="0" y="0"/>
                    </a:lnTo>
                    <a:lnTo>
                      <a:pt x="80" y="86"/>
                    </a:lnTo>
                    <a:lnTo>
                      <a:pt x="80" y="334"/>
                    </a:lnTo>
                    <a:lnTo>
                      <a:pt x="0" y="414"/>
                    </a:lnTo>
                    <a:close/>
                  </a:path>
                </a:pathLst>
              </a:custGeom>
              <a:solidFill>
                <a:schemeClr val="bg2">
                  <a:lumMod val="90000"/>
                </a:schemeClr>
              </a:solidFill>
              <a:ln w="9525" cap="flat" cmpd="sng">
                <a:solidFill>
                  <a:schemeClr val="tx1"/>
                </a:solidFill>
                <a:prstDash val="solid"/>
                <a:round/>
                <a:headEnd/>
                <a:tailEnd/>
              </a:ln>
              <a:effectLst/>
            </p:spPr>
            <p:txBody>
              <a:bodyPr wrap="none" anchor="ctr"/>
              <a:lstStyle/>
              <a:p>
                <a:pPr>
                  <a:buNone/>
                </a:pPr>
                <a:endParaRPr lang="en-US">
                  <a:latin typeface="+mn-lt"/>
                </a:endParaRPr>
              </a:p>
            </p:txBody>
          </p:sp>
          <p:sp>
            <p:nvSpPr>
              <p:cNvPr id="1530890" name="Text Box 10"/>
              <p:cNvSpPr txBox="1">
                <a:spLocks noChangeArrowheads="1"/>
              </p:cNvSpPr>
              <p:nvPr/>
            </p:nvSpPr>
            <p:spPr bwMode="auto">
              <a:xfrm>
                <a:off x="2598" y="2144"/>
                <a:ext cx="154" cy="144"/>
              </a:xfrm>
              <a:prstGeom prst="rect">
                <a:avLst/>
              </a:prstGeom>
              <a:noFill/>
              <a:ln w="9525">
                <a:noFill/>
                <a:miter lim="800000"/>
                <a:headEnd/>
                <a:tailEnd/>
              </a:ln>
              <a:effectLst/>
            </p:spPr>
            <p:txBody>
              <a:bodyPr>
                <a:spAutoFit/>
              </a:bodyPr>
              <a:lstStyle/>
              <a:p>
                <a:pPr>
                  <a:lnSpc>
                    <a:spcPct val="100000"/>
                  </a:lnSpc>
                  <a:spcBef>
                    <a:spcPct val="0"/>
                  </a:spcBef>
                  <a:buClrTx/>
                  <a:buSzTx/>
                  <a:buNone/>
                </a:pPr>
                <a:r>
                  <a:rPr lang="en-US" sz="900" dirty="0">
                    <a:latin typeface="+mn-lt"/>
                  </a:rPr>
                  <a:t>0</a:t>
                </a:r>
              </a:p>
            </p:txBody>
          </p:sp>
          <p:sp>
            <p:nvSpPr>
              <p:cNvPr id="1530891" name="Text Box 11"/>
              <p:cNvSpPr txBox="1">
                <a:spLocks noChangeArrowheads="1"/>
              </p:cNvSpPr>
              <p:nvPr/>
            </p:nvSpPr>
            <p:spPr bwMode="auto">
              <a:xfrm>
                <a:off x="2598" y="2310"/>
                <a:ext cx="154" cy="144"/>
              </a:xfrm>
              <a:prstGeom prst="rect">
                <a:avLst/>
              </a:prstGeom>
              <a:noFill/>
              <a:ln w="9525">
                <a:noFill/>
                <a:miter lim="800000"/>
                <a:headEnd/>
                <a:tailEnd/>
              </a:ln>
              <a:effectLst/>
            </p:spPr>
            <p:txBody>
              <a:bodyPr>
                <a:spAutoFit/>
              </a:bodyPr>
              <a:lstStyle/>
              <a:p>
                <a:pPr>
                  <a:lnSpc>
                    <a:spcPct val="100000"/>
                  </a:lnSpc>
                  <a:spcBef>
                    <a:spcPct val="0"/>
                  </a:spcBef>
                  <a:buClrTx/>
                  <a:buSzTx/>
                  <a:buNone/>
                </a:pPr>
                <a:r>
                  <a:rPr lang="en-US" sz="900" dirty="0">
                    <a:latin typeface="+mn-lt"/>
                  </a:rPr>
                  <a:t>1</a:t>
                </a:r>
              </a:p>
            </p:txBody>
          </p:sp>
        </p:grpSp>
        <p:sp>
          <p:nvSpPr>
            <p:cNvPr id="1530892" name="Line 12"/>
            <p:cNvSpPr>
              <a:spLocks noChangeShapeType="1"/>
            </p:cNvSpPr>
            <p:nvPr/>
          </p:nvSpPr>
          <p:spPr bwMode="auto">
            <a:xfrm>
              <a:off x="6095999" y="2554132"/>
              <a:ext cx="672935" cy="3299"/>
            </a:xfrm>
            <a:prstGeom prst="line">
              <a:avLst/>
            </a:prstGeom>
            <a:noFill/>
            <a:ln w="19050">
              <a:solidFill>
                <a:schemeClr val="tx1"/>
              </a:solidFill>
              <a:round/>
              <a:headEnd/>
              <a:tailEnd type="triangle" w="med" len="med"/>
            </a:ln>
            <a:effectLst/>
          </p:spPr>
          <p:txBody>
            <a:bodyPr wrap="none" anchor="ctr"/>
            <a:lstStyle/>
            <a:p>
              <a:pPr>
                <a:buNone/>
              </a:pPr>
              <a:endParaRPr lang="en-US">
                <a:latin typeface="+mn-lt"/>
              </a:endParaRPr>
            </a:p>
          </p:txBody>
        </p:sp>
        <p:sp>
          <p:nvSpPr>
            <p:cNvPr id="1530893" name="Freeform 13"/>
            <p:cNvSpPr>
              <a:spLocks/>
            </p:cNvSpPr>
            <p:nvPr/>
          </p:nvSpPr>
          <p:spPr bwMode="auto">
            <a:xfrm>
              <a:off x="3978234" y="1982633"/>
              <a:ext cx="2303812" cy="571500"/>
            </a:xfrm>
            <a:custGeom>
              <a:avLst/>
              <a:gdLst/>
              <a:ahLst/>
              <a:cxnLst>
                <a:cxn ang="0">
                  <a:pos x="1704" y="360"/>
                </a:cxn>
                <a:cxn ang="0">
                  <a:pos x="1704" y="0"/>
                </a:cxn>
                <a:cxn ang="0">
                  <a:pos x="0" y="0"/>
                </a:cxn>
                <a:cxn ang="0">
                  <a:pos x="0" y="280"/>
                </a:cxn>
                <a:cxn ang="0">
                  <a:pos x="304" y="280"/>
                </a:cxn>
              </a:cxnLst>
              <a:rect l="0" t="0" r="r" b="b"/>
              <a:pathLst>
                <a:path w="1704" h="360">
                  <a:moveTo>
                    <a:pt x="1704" y="360"/>
                  </a:moveTo>
                  <a:lnTo>
                    <a:pt x="1704" y="0"/>
                  </a:lnTo>
                  <a:lnTo>
                    <a:pt x="0" y="0"/>
                  </a:lnTo>
                  <a:lnTo>
                    <a:pt x="0" y="280"/>
                  </a:lnTo>
                  <a:lnTo>
                    <a:pt x="304" y="280"/>
                  </a:lnTo>
                </a:path>
              </a:pathLst>
            </a:custGeom>
            <a:noFill/>
            <a:ln w="19050" cap="flat" cmpd="sng">
              <a:solidFill>
                <a:schemeClr val="tx1"/>
              </a:solidFill>
              <a:prstDash val="solid"/>
              <a:round/>
              <a:headEnd type="none" w="med" len="med"/>
              <a:tailEnd type="triangle" w="med" len="med"/>
            </a:ln>
            <a:effectLst/>
          </p:spPr>
          <p:txBody>
            <a:bodyPr wrap="none" anchor="ctr"/>
            <a:lstStyle/>
            <a:p>
              <a:pPr>
                <a:buNone/>
              </a:pPr>
              <a:endParaRPr lang="en-US">
                <a:latin typeface="+mn-lt"/>
              </a:endParaRPr>
            </a:p>
          </p:txBody>
        </p:sp>
        <p:sp>
          <p:nvSpPr>
            <p:cNvPr id="1530895" name="Line 15"/>
            <p:cNvSpPr>
              <a:spLocks noChangeShapeType="1"/>
            </p:cNvSpPr>
            <p:nvPr/>
          </p:nvSpPr>
          <p:spPr bwMode="auto">
            <a:xfrm>
              <a:off x="3086099" y="2719233"/>
              <a:ext cx="1280675" cy="0"/>
            </a:xfrm>
            <a:prstGeom prst="line">
              <a:avLst/>
            </a:prstGeom>
            <a:noFill/>
            <a:ln w="19050">
              <a:solidFill>
                <a:schemeClr val="tx1"/>
              </a:solidFill>
              <a:round/>
              <a:headEnd/>
              <a:tailEnd type="triangle" w="med" len="med"/>
            </a:ln>
            <a:effectLst/>
          </p:spPr>
          <p:txBody>
            <a:bodyPr wrap="none" anchor="ctr"/>
            <a:lstStyle/>
            <a:p>
              <a:pPr>
                <a:buNone/>
              </a:pPr>
              <a:endParaRPr lang="en-US">
                <a:latin typeface="+mn-lt"/>
              </a:endParaRPr>
            </a:p>
          </p:txBody>
        </p:sp>
        <p:sp>
          <p:nvSpPr>
            <p:cNvPr id="1530899" name="Freeform 19"/>
            <p:cNvSpPr>
              <a:spLocks/>
            </p:cNvSpPr>
            <p:nvPr/>
          </p:nvSpPr>
          <p:spPr bwMode="auto">
            <a:xfrm>
              <a:off x="3111499" y="2871633"/>
              <a:ext cx="1318775" cy="170222"/>
            </a:xfrm>
            <a:custGeom>
              <a:avLst/>
              <a:gdLst/>
              <a:ahLst/>
              <a:cxnLst>
                <a:cxn ang="0">
                  <a:pos x="720" y="0"/>
                </a:cxn>
                <a:cxn ang="0">
                  <a:pos x="720" y="160"/>
                </a:cxn>
                <a:cxn ang="0">
                  <a:pos x="0" y="160"/>
                </a:cxn>
              </a:cxnLst>
              <a:rect l="0" t="0" r="r" b="b"/>
              <a:pathLst>
                <a:path w="720" h="160">
                  <a:moveTo>
                    <a:pt x="720" y="0"/>
                  </a:moveTo>
                  <a:lnTo>
                    <a:pt x="720" y="160"/>
                  </a:lnTo>
                  <a:lnTo>
                    <a:pt x="0" y="160"/>
                  </a:lnTo>
                </a:path>
              </a:pathLst>
            </a:custGeom>
            <a:noFill/>
            <a:ln w="19050" cap="flat" cmpd="sng">
              <a:solidFill>
                <a:srgbClr val="FF3333"/>
              </a:solidFill>
              <a:prstDash val="solid"/>
              <a:round/>
              <a:headEnd type="triangle" w="med" len="med"/>
              <a:tailEnd type="none" w="med" len="med"/>
            </a:ln>
            <a:effectLst/>
          </p:spPr>
          <p:txBody>
            <a:bodyPr wrap="none" anchor="ctr"/>
            <a:lstStyle/>
            <a:p>
              <a:pPr>
                <a:buNone/>
              </a:pPr>
              <a:endParaRPr lang="en-US">
                <a:solidFill>
                  <a:srgbClr val="FF0000"/>
                </a:solidFill>
                <a:latin typeface="+mn-lt"/>
              </a:endParaRPr>
            </a:p>
          </p:txBody>
        </p:sp>
      </p:grpSp>
      <p:grpSp>
        <p:nvGrpSpPr>
          <p:cNvPr id="7" name="Group 6"/>
          <p:cNvGrpSpPr/>
          <p:nvPr/>
        </p:nvGrpSpPr>
        <p:grpSpPr>
          <a:xfrm>
            <a:off x="3491345" y="1700530"/>
            <a:ext cx="3051959" cy="2666547"/>
            <a:chOff x="3491345" y="1803893"/>
            <a:chExt cx="3051959" cy="2666547"/>
          </a:xfrm>
        </p:grpSpPr>
        <p:sp>
          <p:nvSpPr>
            <p:cNvPr id="3" name="Rectangle 2"/>
            <p:cNvSpPr/>
            <p:nvPr/>
          </p:nvSpPr>
          <p:spPr bwMode="auto">
            <a:xfrm>
              <a:off x="3491345" y="1803893"/>
              <a:ext cx="3051959" cy="2666547"/>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pitchFamily="2" charset="2"/>
                <a:buChar char="•"/>
                <a:tabLst/>
              </a:pPr>
              <a:endParaRPr kumimoji="0" lang="en-US" sz="2000" b="0" i="0" u="none" strike="noStrike" cap="none" normalizeH="0" baseline="0">
                <a:ln>
                  <a:noFill/>
                </a:ln>
                <a:solidFill>
                  <a:schemeClr val="tx1"/>
                </a:solidFill>
                <a:effectLst/>
                <a:latin typeface="Verdana" pitchFamily="34" charset="0"/>
              </a:endParaRPr>
            </a:p>
          </p:txBody>
        </p:sp>
        <p:sp>
          <p:nvSpPr>
            <p:cNvPr id="5" name="Rectangle 4"/>
            <p:cNvSpPr/>
            <p:nvPr/>
          </p:nvSpPr>
          <p:spPr bwMode="auto">
            <a:xfrm>
              <a:off x="3491345" y="2595905"/>
              <a:ext cx="217055" cy="541261"/>
            </a:xfrm>
            <a:prstGeom prst="rect">
              <a:avLst/>
            </a:prstGeom>
            <a:solidFill>
              <a:schemeClr val="accent5">
                <a:lumMod val="90000"/>
              </a:schemeClr>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pitchFamily="2" charset="2"/>
                <a:buChar char="•"/>
                <a:tabLst/>
              </a:pPr>
              <a:endParaRPr kumimoji="0" lang="en-US" sz="2000" b="0" i="0" u="none" strike="noStrike" cap="none" normalizeH="0" baseline="0">
                <a:ln>
                  <a:noFill/>
                </a:ln>
                <a:solidFill>
                  <a:schemeClr val="tx1"/>
                </a:solidFill>
                <a:effectLst/>
                <a:latin typeface="Verdana" pitchFamily="34" charset="0"/>
              </a:endParaRPr>
            </a:p>
          </p:txBody>
        </p:sp>
        <p:sp>
          <p:nvSpPr>
            <p:cNvPr id="42" name="Rectangle 41"/>
            <p:cNvSpPr/>
            <p:nvPr/>
          </p:nvSpPr>
          <p:spPr bwMode="auto">
            <a:xfrm>
              <a:off x="6326249" y="2350933"/>
              <a:ext cx="217055" cy="541455"/>
            </a:xfrm>
            <a:prstGeom prst="rect">
              <a:avLst/>
            </a:prstGeom>
            <a:solidFill>
              <a:schemeClr val="accent5">
                <a:lumMod val="90000"/>
              </a:schemeClr>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pitchFamily="2" charset="2"/>
                <a:buChar char="•"/>
                <a:tabLst/>
              </a:pPr>
              <a:endParaRPr kumimoji="0" lang="en-US" sz="2000" b="0" i="0" u="none" strike="noStrike" cap="none" normalizeH="0" baseline="0">
                <a:ln>
                  <a:noFill/>
                </a:ln>
                <a:solidFill>
                  <a:schemeClr val="tx1"/>
                </a:solidFill>
                <a:effectLst/>
                <a:latin typeface="Verdana" pitchFamily="34" charset="0"/>
              </a:endParaRPr>
            </a:p>
          </p:txBody>
        </p:sp>
      </p:grpSp>
      <p:grpSp>
        <p:nvGrpSpPr>
          <p:cNvPr id="8" name="Group 7"/>
          <p:cNvGrpSpPr/>
          <p:nvPr/>
        </p:nvGrpSpPr>
        <p:grpSpPr>
          <a:xfrm>
            <a:off x="3491344" y="3454070"/>
            <a:ext cx="3065877" cy="746552"/>
            <a:chOff x="3491344" y="3557433"/>
            <a:chExt cx="3065877" cy="746552"/>
          </a:xfrm>
        </p:grpSpPr>
        <p:sp>
          <p:nvSpPr>
            <p:cNvPr id="43" name="Rectangle 42"/>
            <p:cNvSpPr/>
            <p:nvPr/>
          </p:nvSpPr>
          <p:spPr bwMode="auto">
            <a:xfrm>
              <a:off x="6320229" y="3810342"/>
              <a:ext cx="236992" cy="493643"/>
            </a:xfrm>
            <a:prstGeom prst="rect">
              <a:avLst/>
            </a:prstGeom>
            <a:solidFill>
              <a:schemeClr val="accent5">
                <a:lumMod val="90000"/>
              </a:schemeClr>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pitchFamily="2" charset="2"/>
                <a:buChar char="•"/>
                <a:tabLst/>
              </a:pPr>
              <a:endParaRPr kumimoji="0" lang="en-US" sz="2000" b="0" i="0" u="none" strike="noStrike" cap="none" normalizeH="0" baseline="0">
                <a:ln>
                  <a:noFill/>
                </a:ln>
                <a:solidFill>
                  <a:schemeClr val="tx1"/>
                </a:solidFill>
                <a:effectLst/>
                <a:latin typeface="Verdana" pitchFamily="34" charset="0"/>
              </a:endParaRPr>
            </a:p>
          </p:txBody>
        </p:sp>
        <p:sp>
          <p:nvSpPr>
            <p:cNvPr id="45" name="Rectangle 44"/>
            <p:cNvSpPr/>
            <p:nvPr/>
          </p:nvSpPr>
          <p:spPr bwMode="auto">
            <a:xfrm>
              <a:off x="3491344" y="3557433"/>
              <a:ext cx="217055" cy="541261"/>
            </a:xfrm>
            <a:prstGeom prst="rect">
              <a:avLst/>
            </a:prstGeom>
            <a:solidFill>
              <a:schemeClr val="accent5">
                <a:lumMod val="90000"/>
              </a:schemeClr>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pitchFamily="2" charset="2"/>
                <a:buChar char="•"/>
                <a:tabLst/>
              </a:pPr>
              <a:endParaRPr kumimoji="0" lang="en-US" sz="2000" b="0" i="0" u="none" strike="noStrike" cap="none" normalizeH="0" baseline="0">
                <a:ln>
                  <a:noFill/>
                </a:ln>
                <a:solidFill>
                  <a:schemeClr val="tx1"/>
                </a:solidFill>
                <a:effectLst/>
                <a:latin typeface="Verdana" pitchFamily="34" charset="0"/>
              </a:endParaRPr>
            </a:p>
          </p:txBody>
        </p:sp>
      </p:grpSp>
      <p:grpSp>
        <p:nvGrpSpPr>
          <p:cNvPr id="23" name="Group 22"/>
          <p:cNvGrpSpPr/>
          <p:nvPr/>
        </p:nvGrpSpPr>
        <p:grpSpPr>
          <a:xfrm>
            <a:off x="3111500" y="2433790"/>
            <a:ext cx="3613647" cy="1540980"/>
            <a:chOff x="3111500" y="2537153"/>
            <a:chExt cx="3613647" cy="1540980"/>
          </a:xfrm>
        </p:grpSpPr>
        <p:grpSp>
          <p:nvGrpSpPr>
            <p:cNvPr id="22" name="Group 21"/>
            <p:cNvGrpSpPr/>
            <p:nvPr/>
          </p:nvGrpSpPr>
          <p:grpSpPr>
            <a:xfrm>
              <a:off x="3111500" y="2537153"/>
              <a:ext cx="3613647" cy="1540980"/>
              <a:chOff x="3111500" y="2537153"/>
              <a:chExt cx="3613647" cy="1540980"/>
            </a:xfrm>
          </p:grpSpPr>
          <p:sp>
            <p:nvSpPr>
              <p:cNvPr id="1530894" name="Line 14"/>
              <p:cNvSpPr>
                <a:spLocks noChangeShapeType="1"/>
              </p:cNvSpPr>
              <p:nvPr/>
            </p:nvSpPr>
            <p:spPr bwMode="auto">
              <a:xfrm>
                <a:off x="3111500" y="3701807"/>
                <a:ext cx="1850366" cy="88"/>
              </a:xfrm>
              <a:prstGeom prst="line">
                <a:avLst/>
              </a:prstGeom>
              <a:noFill/>
              <a:ln w="19050">
                <a:solidFill>
                  <a:schemeClr val="tx1"/>
                </a:solidFill>
                <a:round/>
                <a:headEnd/>
                <a:tailEnd type="triangle" w="med" len="med"/>
              </a:ln>
              <a:effectLst/>
            </p:spPr>
            <p:txBody>
              <a:bodyPr wrap="none" anchor="ctr"/>
              <a:lstStyle/>
              <a:p>
                <a:pPr>
                  <a:buNone/>
                </a:pPr>
                <a:endParaRPr lang="en-US">
                  <a:latin typeface="+mn-lt"/>
                </a:endParaRPr>
              </a:p>
            </p:txBody>
          </p:sp>
          <p:sp>
            <p:nvSpPr>
              <p:cNvPr id="1530909" name="Freeform 29"/>
              <p:cNvSpPr>
                <a:spLocks/>
              </p:cNvSpPr>
              <p:nvPr/>
            </p:nvSpPr>
            <p:spPr bwMode="auto">
              <a:xfrm>
                <a:off x="4619501" y="3439678"/>
                <a:ext cx="2105646" cy="638455"/>
              </a:xfrm>
              <a:custGeom>
                <a:avLst/>
                <a:gdLst/>
                <a:ahLst/>
                <a:cxnLst>
                  <a:cxn ang="0">
                    <a:pos x="0" y="0"/>
                  </a:cxn>
                  <a:cxn ang="0">
                    <a:pos x="0" y="936"/>
                  </a:cxn>
                  <a:cxn ang="0">
                    <a:pos x="1160" y="936"/>
                  </a:cxn>
                </a:cxnLst>
                <a:rect l="0" t="0" r="r" b="b"/>
                <a:pathLst>
                  <a:path w="1160" h="936">
                    <a:moveTo>
                      <a:pt x="0" y="0"/>
                    </a:moveTo>
                    <a:lnTo>
                      <a:pt x="0" y="936"/>
                    </a:lnTo>
                    <a:lnTo>
                      <a:pt x="1160" y="936"/>
                    </a:lnTo>
                  </a:path>
                </a:pathLst>
              </a:custGeom>
              <a:noFill/>
              <a:ln w="19050" cap="flat" cmpd="sng">
                <a:solidFill>
                  <a:schemeClr val="tx1"/>
                </a:solidFill>
                <a:prstDash val="solid"/>
                <a:round/>
                <a:headEnd type="none" w="med" len="med"/>
                <a:tailEnd type="triangle" w="med" len="med"/>
              </a:ln>
              <a:effectLst/>
            </p:spPr>
            <p:txBody>
              <a:bodyPr wrap="none" anchor="ctr"/>
              <a:lstStyle/>
              <a:p>
                <a:pPr>
                  <a:buNone/>
                </a:pPr>
                <a:endParaRPr lang="en-US">
                  <a:latin typeface="+mn-lt"/>
                </a:endParaRPr>
              </a:p>
            </p:txBody>
          </p:sp>
          <p:grpSp>
            <p:nvGrpSpPr>
              <p:cNvPr id="35" name="Group 8"/>
              <p:cNvGrpSpPr>
                <a:grpSpLocks/>
              </p:cNvGrpSpPr>
              <p:nvPr/>
            </p:nvGrpSpPr>
            <p:grpSpPr bwMode="auto">
              <a:xfrm>
                <a:off x="4885665" y="3231995"/>
                <a:ext cx="244475" cy="657225"/>
                <a:chOff x="2598" y="2086"/>
                <a:chExt cx="154" cy="414"/>
              </a:xfrm>
            </p:grpSpPr>
            <p:sp>
              <p:nvSpPr>
                <p:cNvPr id="36" name="Freeform 9"/>
                <p:cNvSpPr>
                  <a:spLocks/>
                </p:cNvSpPr>
                <p:nvPr/>
              </p:nvSpPr>
              <p:spPr bwMode="auto">
                <a:xfrm>
                  <a:off x="2646" y="2086"/>
                  <a:ext cx="80" cy="414"/>
                </a:xfrm>
                <a:custGeom>
                  <a:avLst/>
                  <a:gdLst/>
                  <a:ahLst/>
                  <a:cxnLst>
                    <a:cxn ang="0">
                      <a:pos x="0" y="414"/>
                    </a:cxn>
                    <a:cxn ang="0">
                      <a:pos x="0" y="0"/>
                    </a:cxn>
                    <a:cxn ang="0">
                      <a:pos x="80" y="86"/>
                    </a:cxn>
                    <a:cxn ang="0">
                      <a:pos x="80" y="334"/>
                    </a:cxn>
                    <a:cxn ang="0">
                      <a:pos x="0" y="414"/>
                    </a:cxn>
                  </a:cxnLst>
                  <a:rect l="0" t="0" r="r" b="b"/>
                  <a:pathLst>
                    <a:path w="80" h="414">
                      <a:moveTo>
                        <a:pt x="0" y="414"/>
                      </a:moveTo>
                      <a:lnTo>
                        <a:pt x="0" y="0"/>
                      </a:lnTo>
                      <a:lnTo>
                        <a:pt x="80" y="86"/>
                      </a:lnTo>
                      <a:lnTo>
                        <a:pt x="80" y="334"/>
                      </a:lnTo>
                      <a:lnTo>
                        <a:pt x="0" y="414"/>
                      </a:lnTo>
                      <a:close/>
                    </a:path>
                  </a:pathLst>
                </a:custGeom>
                <a:solidFill>
                  <a:schemeClr val="bg2">
                    <a:lumMod val="90000"/>
                  </a:schemeClr>
                </a:solidFill>
                <a:ln w="9525" cap="flat" cmpd="sng">
                  <a:solidFill>
                    <a:schemeClr val="tx1"/>
                  </a:solidFill>
                  <a:prstDash val="solid"/>
                  <a:round/>
                  <a:headEnd/>
                  <a:tailEnd/>
                </a:ln>
                <a:effectLst/>
              </p:spPr>
              <p:txBody>
                <a:bodyPr wrap="none" anchor="ctr"/>
                <a:lstStyle/>
                <a:p>
                  <a:pPr>
                    <a:buNone/>
                  </a:pPr>
                  <a:endParaRPr lang="en-US">
                    <a:latin typeface="+mn-lt"/>
                  </a:endParaRPr>
                </a:p>
              </p:txBody>
            </p:sp>
            <p:sp>
              <p:nvSpPr>
                <p:cNvPr id="37" name="Text Box 10"/>
                <p:cNvSpPr txBox="1">
                  <a:spLocks noChangeArrowheads="1"/>
                </p:cNvSpPr>
                <p:nvPr/>
              </p:nvSpPr>
              <p:spPr bwMode="auto">
                <a:xfrm>
                  <a:off x="2598" y="2144"/>
                  <a:ext cx="154" cy="144"/>
                </a:xfrm>
                <a:prstGeom prst="rect">
                  <a:avLst/>
                </a:prstGeom>
                <a:noFill/>
                <a:ln w="9525">
                  <a:noFill/>
                  <a:miter lim="800000"/>
                  <a:headEnd/>
                  <a:tailEnd/>
                </a:ln>
                <a:effectLst/>
              </p:spPr>
              <p:txBody>
                <a:bodyPr>
                  <a:spAutoFit/>
                </a:bodyPr>
                <a:lstStyle/>
                <a:p>
                  <a:pPr>
                    <a:lnSpc>
                      <a:spcPct val="100000"/>
                    </a:lnSpc>
                    <a:spcBef>
                      <a:spcPct val="0"/>
                    </a:spcBef>
                    <a:buClrTx/>
                    <a:buSzTx/>
                    <a:buNone/>
                  </a:pPr>
                  <a:r>
                    <a:rPr lang="en-US" sz="900" dirty="0">
                      <a:latin typeface="+mn-lt"/>
                    </a:rPr>
                    <a:t>0</a:t>
                  </a:r>
                </a:p>
              </p:txBody>
            </p:sp>
            <p:sp>
              <p:nvSpPr>
                <p:cNvPr id="38" name="Text Box 11"/>
                <p:cNvSpPr txBox="1">
                  <a:spLocks noChangeArrowheads="1"/>
                </p:cNvSpPr>
                <p:nvPr/>
              </p:nvSpPr>
              <p:spPr bwMode="auto">
                <a:xfrm>
                  <a:off x="2598" y="2310"/>
                  <a:ext cx="154" cy="144"/>
                </a:xfrm>
                <a:prstGeom prst="rect">
                  <a:avLst/>
                </a:prstGeom>
                <a:noFill/>
                <a:ln w="9525">
                  <a:noFill/>
                  <a:miter lim="800000"/>
                  <a:headEnd/>
                  <a:tailEnd/>
                </a:ln>
                <a:effectLst/>
              </p:spPr>
              <p:txBody>
                <a:bodyPr>
                  <a:spAutoFit/>
                </a:bodyPr>
                <a:lstStyle/>
                <a:p>
                  <a:pPr>
                    <a:lnSpc>
                      <a:spcPct val="100000"/>
                    </a:lnSpc>
                    <a:spcBef>
                      <a:spcPct val="0"/>
                    </a:spcBef>
                    <a:buClrTx/>
                    <a:buSzTx/>
                    <a:buNone/>
                  </a:pPr>
                  <a:r>
                    <a:rPr lang="en-US" sz="900" dirty="0">
                      <a:latin typeface="+mn-lt"/>
                    </a:rPr>
                    <a:t>1</a:t>
                  </a:r>
                </a:p>
              </p:txBody>
            </p:sp>
          </p:grpSp>
          <p:sp>
            <p:nvSpPr>
              <p:cNvPr id="44" name="Freeform 19"/>
              <p:cNvSpPr>
                <a:spLocks/>
              </p:cNvSpPr>
              <p:nvPr/>
            </p:nvSpPr>
            <p:spPr bwMode="auto">
              <a:xfrm>
                <a:off x="3111500" y="3806095"/>
                <a:ext cx="1960699" cy="157766"/>
              </a:xfrm>
              <a:custGeom>
                <a:avLst/>
                <a:gdLst/>
                <a:ahLst/>
                <a:cxnLst>
                  <a:cxn ang="0">
                    <a:pos x="720" y="0"/>
                  </a:cxn>
                  <a:cxn ang="0">
                    <a:pos x="720" y="160"/>
                  </a:cxn>
                  <a:cxn ang="0">
                    <a:pos x="0" y="160"/>
                  </a:cxn>
                </a:cxnLst>
                <a:rect l="0" t="0" r="r" b="b"/>
                <a:pathLst>
                  <a:path w="720" h="160">
                    <a:moveTo>
                      <a:pt x="720" y="0"/>
                    </a:moveTo>
                    <a:lnTo>
                      <a:pt x="720" y="160"/>
                    </a:lnTo>
                    <a:lnTo>
                      <a:pt x="0" y="160"/>
                    </a:lnTo>
                  </a:path>
                </a:pathLst>
              </a:custGeom>
              <a:noFill/>
              <a:ln w="19050" cap="flat" cmpd="sng">
                <a:solidFill>
                  <a:srgbClr val="FF3333"/>
                </a:solidFill>
                <a:prstDash val="solid"/>
                <a:round/>
                <a:headEnd type="triangle" w="med" len="med"/>
                <a:tailEnd type="none" w="med" len="med"/>
              </a:ln>
              <a:effectLst/>
            </p:spPr>
            <p:txBody>
              <a:bodyPr wrap="none" anchor="ctr"/>
              <a:lstStyle/>
              <a:p>
                <a:pPr>
                  <a:buNone/>
                </a:pPr>
                <a:endParaRPr lang="en-US" dirty="0">
                  <a:latin typeface="+mn-lt"/>
                </a:endParaRPr>
              </a:p>
            </p:txBody>
          </p:sp>
          <p:sp>
            <p:nvSpPr>
              <p:cNvPr id="9" name="Freeform 8"/>
              <p:cNvSpPr/>
              <p:nvPr/>
            </p:nvSpPr>
            <p:spPr bwMode="auto">
              <a:xfrm>
                <a:off x="4488873" y="2620280"/>
                <a:ext cx="486888" cy="819398"/>
              </a:xfrm>
              <a:custGeom>
                <a:avLst/>
                <a:gdLst>
                  <a:gd name="connsiteX0" fmla="*/ 0 w 486888"/>
                  <a:gd name="connsiteY0" fmla="*/ 0 h 819398"/>
                  <a:gd name="connsiteX1" fmla="*/ 142504 w 486888"/>
                  <a:gd name="connsiteY1" fmla="*/ 0 h 819398"/>
                  <a:gd name="connsiteX2" fmla="*/ 130628 w 486888"/>
                  <a:gd name="connsiteY2" fmla="*/ 819398 h 819398"/>
                  <a:gd name="connsiteX3" fmla="*/ 486888 w 486888"/>
                  <a:gd name="connsiteY3" fmla="*/ 819398 h 819398"/>
                </a:gdLst>
                <a:ahLst/>
                <a:cxnLst>
                  <a:cxn ang="0">
                    <a:pos x="connsiteX0" y="connsiteY0"/>
                  </a:cxn>
                  <a:cxn ang="0">
                    <a:pos x="connsiteX1" y="connsiteY1"/>
                  </a:cxn>
                  <a:cxn ang="0">
                    <a:pos x="connsiteX2" y="connsiteY2"/>
                  </a:cxn>
                  <a:cxn ang="0">
                    <a:pos x="connsiteX3" y="connsiteY3"/>
                  </a:cxn>
                </a:cxnLst>
                <a:rect l="l" t="t" r="r" b="b"/>
                <a:pathLst>
                  <a:path w="486888" h="819398">
                    <a:moveTo>
                      <a:pt x="0" y="0"/>
                    </a:moveTo>
                    <a:lnTo>
                      <a:pt x="142504" y="0"/>
                    </a:lnTo>
                    <a:lnTo>
                      <a:pt x="130628" y="819398"/>
                    </a:lnTo>
                    <a:lnTo>
                      <a:pt x="486888" y="819398"/>
                    </a:lnTo>
                  </a:path>
                </a:pathLst>
              </a:custGeom>
              <a:no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pitchFamily="2" charset="2"/>
                  <a:buChar char="•"/>
                  <a:tabLst/>
                </a:pPr>
                <a:endParaRPr kumimoji="0" lang="en-US" sz="2000" b="0" i="0" u="none" strike="noStrike" cap="none" normalizeH="0" baseline="0">
                  <a:ln>
                    <a:noFill/>
                  </a:ln>
                  <a:solidFill>
                    <a:schemeClr val="tx1"/>
                  </a:solidFill>
                  <a:effectLst/>
                  <a:latin typeface="Verdana" pitchFamily="34" charset="0"/>
                </a:endParaRPr>
              </a:p>
            </p:txBody>
          </p:sp>
          <p:sp>
            <p:nvSpPr>
              <p:cNvPr id="10" name="Freeform 9"/>
              <p:cNvSpPr/>
              <p:nvPr/>
            </p:nvSpPr>
            <p:spPr bwMode="auto">
              <a:xfrm>
                <a:off x="5106390" y="2537153"/>
                <a:ext cx="344384" cy="1009403"/>
              </a:xfrm>
              <a:custGeom>
                <a:avLst/>
                <a:gdLst>
                  <a:gd name="connsiteX0" fmla="*/ 0 w 344384"/>
                  <a:gd name="connsiteY0" fmla="*/ 1009403 h 1009403"/>
                  <a:gd name="connsiteX1" fmla="*/ 166254 w 344384"/>
                  <a:gd name="connsiteY1" fmla="*/ 1009403 h 1009403"/>
                  <a:gd name="connsiteX2" fmla="*/ 178129 w 344384"/>
                  <a:gd name="connsiteY2" fmla="*/ 11875 h 1009403"/>
                  <a:gd name="connsiteX3" fmla="*/ 344384 w 344384"/>
                  <a:gd name="connsiteY3" fmla="*/ 0 h 1009403"/>
                </a:gdLst>
                <a:ahLst/>
                <a:cxnLst>
                  <a:cxn ang="0">
                    <a:pos x="connsiteX0" y="connsiteY0"/>
                  </a:cxn>
                  <a:cxn ang="0">
                    <a:pos x="connsiteX1" y="connsiteY1"/>
                  </a:cxn>
                  <a:cxn ang="0">
                    <a:pos x="connsiteX2" y="connsiteY2"/>
                  </a:cxn>
                  <a:cxn ang="0">
                    <a:pos x="connsiteX3" y="connsiteY3"/>
                  </a:cxn>
                </a:cxnLst>
                <a:rect l="l" t="t" r="r" b="b"/>
                <a:pathLst>
                  <a:path w="344384" h="1009403">
                    <a:moveTo>
                      <a:pt x="0" y="1009403"/>
                    </a:moveTo>
                    <a:lnTo>
                      <a:pt x="166254" y="1009403"/>
                    </a:lnTo>
                    <a:lnTo>
                      <a:pt x="178129" y="11875"/>
                    </a:lnTo>
                    <a:lnTo>
                      <a:pt x="344384" y="0"/>
                    </a:lnTo>
                  </a:path>
                </a:pathLst>
              </a:custGeom>
              <a:no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pitchFamily="2" charset="2"/>
                  <a:buChar char="•"/>
                  <a:tabLst/>
                </a:pPr>
                <a:endParaRPr kumimoji="0" lang="en-US" sz="2000" b="0" i="0" u="none" strike="noStrike" cap="none" normalizeH="0" baseline="0">
                  <a:ln>
                    <a:noFill/>
                  </a:ln>
                  <a:solidFill>
                    <a:schemeClr val="tx1"/>
                  </a:solidFill>
                  <a:effectLst/>
                  <a:latin typeface="Verdana" pitchFamily="34" charset="0"/>
                </a:endParaRPr>
              </a:p>
            </p:txBody>
          </p:sp>
        </p:grpSp>
        <p:sp>
          <p:nvSpPr>
            <p:cNvPr id="13" name="Oval 12"/>
            <p:cNvSpPr/>
            <p:nvPr/>
          </p:nvSpPr>
          <p:spPr bwMode="auto">
            <a:xfrm>
              <a:off x="4599867" y="3409470"/>
              <a:ext cx="45719" cy="4571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pitchFamily="2" charset="2"/>
                <a:buChar char="•"/>
                <a:tabLst/>
              </a:pPr>
              <a:endParaRPr kumimoji="0" lang="en-US" sz="2000" b="0" i="0" u="none" strike="noStrike" cap="none" normalizeH="0" baseline="0">
                <a:ln>
                  <a:noFill/>
                </a:ln>
                <a:effectLst/>
                <a:latin typeface="Verdana" pitchFamily="34" charset="0"/>
              </a:endParaRPr>
            </a:p>
          </p:txBody>
        </p:sp>
      </p:grpSp>
      <p:grpSp>
        <p:nvGrpSpPr>
          <p:cNvPr id="24" name="Group 23"/>
          <p:cNvGrpSpPr/>
          <p:nvPr/>
        </p:nvGrpSpPr>
        <p:grpSpPr>
          <a:xfrm>
            <a:off x="1844867" y="2216575"/>
            <a:ext cx="5977215" cy="1942861"/>
            <a:chOff x="1844867" y="2319938"/>
            <a:chExt cx="5977215" cy="1942861"/>
          </a:xfrm>
        </p:grpSpPr>
        <p:sp>
          <p:nvSpPr>
            <p:cNvPr id="1530902" name="Text Box 22"/>
            <p:cNvSpPr txBox="1">
              <a:spLocks noChangeArrowheads="1"/>
            </p:cNvSpPr>
            <p:nvPr/>
          </p:nvSpPr>
          <p:spPr bwMode="auto">
            <a:xfrm>
              <a:off x="1844867" y="2543642"/>
              <a:ext cx="1385866" cy="723275"/>
            </a:xfrm>
            <a:prstGeom prst="rect">
              <a:avLst/>
            </a:prstGeom>
            <a:noFill/>
            <a:ln w="9525">
              <a:noFill/>
              <a:miter lim="800000"/>
              <a:headEnd/>
              <a:tailEnd/>
            </a:ln>
            <a:effectLst/>
          </p:spPr>
          <p:txBody>
            <a:bodyPr wrap="square">
              <a:spAutoFit/>
            </a:bodyPr>
            <a:lstStyle/>
            <a:p>
              <a:pPr>
                <a:lnSpc>
                  <a:spcPct val="100000"/>
                </a:lnSpc>
                <a:spcBef>
                  <a:spcPts val="600"/>
                </a:spcBef>
                <a:buClrTx/>
                <a:buSzTx/>
                <a:buNone/>
              </a:pPr>
              <a:r>
                <a:rPr lang="en-US" sz="1800" dirty="0">
                  <a:latin typeface="+mn-lt"/>
                  <a:cs typeface="Arial" charset="0"/>
                </a:rPr>
                <a:t>w[0].data</a:t>
              </a:r>
            </a:p>
            <a:p>
              <a:pPr>
                <a:lnSpc>
                  <a:spcPct val="100000"/>
                </a:lnSpc>
                <a:spcBef>
                  <a:spcPts val="600"/>
                </a:spcBef>
                <a:buClrTx/>
                <a:buSzTx/>
                <a:buNone/>
              </a:pPr>
              <a:r>
                <a:rPr lang="en-US" sz="1800" dirty="0">
                  <a:solidFill>
                    <a:srgbClr val="FF0000"/>
                  </a:solidFill>
                  <a:cs typeface="Arial" charset="0"/>
                </a:rPr>
                <a:t>w[0].en</a:t>
              </a:r>
            </a:p>
          </p:txBody>
        </p:sp>
        <p:sp>
          <p:nvSpPr>
            <p:cNvPr id="40" name="TextBox 39"/>
            <p:cNvSpPr txBox="1"/>
            <p:nvPr/>
          </p:nvSpPr>
          <p:spPr>
            <a:xfrm>
              <a:off x="6673952" y="2319938"/>
              <a:ext cx="1085554" cy="707886"/>
            </a:xfrm>
            <a:prstGeom prst="rect">
              <a:avLst/>
            </a:prstGeom>
            <a:noFill/>
          </p:spPr>
          <p:txBody>
            <a:bodyPr wrap="none" rtlCol="0">
              <a:spAutoFit/>
            </a:bodyPr>
            <a:lstStyle/>
            <a:p>
              <a:r>
                <a:rPr lang="en-US" dirty="0">
                  <a:cs typeface="Arial" charset="0"/>
                </a:rPr>
                <a:t>r[0]</a:t>
              </a:r>
            </a:p>
            <a:p>
              <a:pPr>
                <a:buNone/>
              </a:pPr>
              <a:r>
                <a:rPr lang="en-US" dirty="0">
                  <a:latin typeface="+mn-lt"/>
                </a:rPr>
                <a:t>normal</a:t>
              </a:r>
            </a:p>
          </p:txBody>
        </p:sp>
        <p:sp>
          <p:nvSpPr>
            <p:cNvPr id="41" name="TextBox 40"/>
            <p:cNvSpPr txBox="1"/>
            <p:nvPr/>
          </p:nvSpPr>
          <p:spPr>
            <a:xfrm>
              <a:off x="6646270" y="3594528"/>
              <a:ext cx="1175812" cy="369332"/>
            </a:xfrm>
            <a:prstGeom prst="rect">
              <a:avLst/>
            </a:prstGeom>
            <a:noFill/>
          </p:spPr>
          <p:txBody>
            <a:bodyPr wrap="none" rtlCol="0">
              <a:spAutoFit/>
            </a:bodyPr>
            <a:lstStyle/>
            <a:p>
              <a:pPr>
                <a:buNone/>
              </a:pPr>
              <a:r>
                <a:rPr lang="en-US" dirty="0">
                  <a:latin typeface="+mn-lt"/>
                </a:rPr>
                <a:t>bypass</a:t>
              </a:r>
            </a:p>
          </p:txBody>
        </p:sp>
        <p:sp>
          <p:nvSpPr>
            <p:cNvPr id="39" name="Text Box 18"/>
            <p:cNvSpPr txBox="1">
              <a:spLocks noChangeArrowheads="1"/>
            </p:cNvSpPr>
            <p:nvPr/>
          </p:nvSpPr>
          <p:spPr bwMode="auto">
            <a:xfrm>
              <a:off x="6464744" y="3893467"/>
              <a:ext cx="1043341" cy="369332"/>
            </a:xfrm>
            <a:prstGeom prst="rect">
              <a:avLst/>
            </a:prstGeom>
            <a:noFill/>
            <a:ln w="9525">
              <a:noFill/>
              <a:miter lim="800000"/>
              <a:headEnd/>
              <a:tailEnd/>
            </a:ln>
            <a:effectLst/>
          </p:spPr>
          <p:txBody>
            <a:bodyPr wrap="square">
              <a:spAutoFit/>
            </a:bodyPr>
            <a:lstStyle/>
            <a:p>
              <a:pPr algn="ctr">
                <a:lnSpc>
                  <a:spcPct val="100000"/>
                </a:lnSpc>
                <a:spcBef>
                  <a:spcPct val="0"/>
                </a:spcBef>
                <a:buClrTx/>
                <a:buSzTx/>
                <a:buNone/>
              </a:pPr>
              <a:r>
                <a:rPr lang="en-US" sz="1800" dirty="0">
                  <a:latin typeface="+mn-lt"/>
                  <a:cs typeface="Arial" charset="0"/>
                </a:rPr>
                <a:t>r[1]</a:t>
              </a:r>
            </a:p>
          </p:txBody>
        </p:sp>
        <p:sp>
          <p:nvSpPr>
            <p:cNvPr id="46" name="Text Box 22"/>
            <p:cNvSpPr txBox="1">
              <a:spLocks noChangeArrowheads="1"/>
            </p:cNvSpPr>
            <p:nvPr/>
          </p:nvSpPr>
          <p:spPr bwMode="auto">
            <a:xfrm>
              <a:off x="1844867" y="3466425"/>
              <a:ext cx="1385866" cy="723275"/>
            </a:xfrm>
            <a:prstGeom prst="rect">
              <a:avLst/>
            </a:prstGeom>
            <a:noFill/>
            <a:ln w="9525">
              <a:noFill/>
              <a:miter lim="800000"/>
              <a:headEnd/>
              <a:tailEnd/>
            </a:ln>
            <a:effectLst/>
          </p:spPr>
          <p:txBody>
            <a:bodyPr wrap="square">
              <a:spAutoFit/>
            </a:bodyPr>
            <a:lstStyle/>
            <a:p>
              <a:pPr>
                <a:lnSpc>
                  <a:spcPct val="100000"/>
                </a:lnSpc>
                <a:spcBef>
                  <a:spcPts val="600"/>
                </a:spcBef>
                <a:buClrTx/>
                <a:buSzTx/>
                <a:buNone/>
              </a:pPr>
              <a:r>
                <a:rPr lang="en-US" sz="1800" dirty="0">
                  <a:latin typeface="+mn-lt"/>
                  <a:cs typeface="Arial" charset="0"/>
                </a:rPr>
                <a:t>w[1].data</a:t>
              </a:r>
            </a:p>
            <a:p>
              <a:pPr>
                <a:lnSpc>
                  <a:spcPct val="100000"/>
                </a:lnSpc>
                <a:spcBef>
                  <a:spcPts val="600"/>
                </a:spcBef>
                <a:buClrTx/>
                <a:buSzTx/>
                <a:buNone/>
              </a:pPr>
              <a:r>
                <a:rPr lang="en-US" sz="1800" dirty="0">
                  <a:solidFill>
                    <a:srgbClr val="FF0000"/>
                  </a:solidFill>
                  <a:cs typeface="Arial" charset="0"/>
                </a:rPr>
                <a:t>w[1].en</a:t>
              </a:r>
            </a:p>
          </p:txBody>
        </p:sp>
      </p:grpSp>
      <p:cxnSp>
        <p:nvCxnSpPr>
          <p:cNvPr id="17" name="Straight Arrow Connector 16"/>
          <p:cNvCxnSpPr/>
          <p:nvPr/>
        </p:nvCxnSpPr>
        <p:spPr bwMode="auto">
          <a:xfrm>
            <a:off x="4502563" y="2438595"/>
            <a:ext cx="927423" cy="3367"/>
          </a:xfrm>
          <a:prstGeom prst="straightConnector1">
            <a:avLst/>
          </a:prstGeom>
          <a:noFill/>
          <a:ln w="19050" cap="flat" cmpd="sng" algn="ctr">
            <a:solidFill>
              <a:schemeClr val="tx1"/>
            </a:solidFill>
            <a:prstDash val="solid"/>
            <a:round/>
            <a:headEnd type="none" w="med" len="med"/>
            <a:tailEnd type="triangle"/>
          </a:ln>
          <a:effectLst/>
        </p:spPr>
      </p:cxnSp>
      <p:sp>
        <p:nvSpPr>
          <p:cNvPr id="56" name="Text Box 3"/>
          <p:cNvSpPr txBox="1">
            <a:spLocks noChangeArrowheads="1"/>
          </p:cNvSpPr>
          <p:nvPr/>
        </p:nvSpPr>
        <p:spPr bwMode="auto">
          <a:xfrm>
            <a:off x="1216387" y="5936356"/>
            <a:ext cx="1842430" cy="420687"/>
          </a:xfrm>
          <a:prstGeom prst="rect">
            <a:avLst/>
          </a:prstGeom>
          <a:solidFill>
            <a:srgbClr val="FFFFFF"/>
          </a:solidFill>
          <a:ln w="9525">
            <a:solidFill>
              <a:srgbClr val="FF0000"/>
            </a:solidFill>
            <a:miter lim="800000"/>
            <a:headEnd/>
            <a:tailEnd/>
          </a:ln>
        </p:spPr>
        <p:txBody>
          <a:bodyPr lIns="0" tIns="0" rIns="0" bIns="0"/>
          <a:lstStyle/>
          <a:p>
            <a:pPr algn="ctr">
              <a:lnSpc>
                <a:spcPct val="100000"/>
              </a:lnSpc>
              <a:spcBef>
                <a:spcPct val="0"/>
              </a:spcBef>
              <a:buClrTx/>
              <a:buSzTx/>
              <a:buFontTx/>
              <a:buNone/>
            </a:pPr>
            <a:r>
              <a:rPr lang="en-US" dirty="0">
                <a:latin typeface="+mn-lt"/>
                <a:cs typeface="Arial" charset="0"/>
              </a:rPr>
              <a:t>r[0] &lt; w[0]</a:t>
            </a:r>
            <a:endParaRPr lang="en-US" sz="3600" baseline="30000" dirty="0">
              <a:latin typeface="+mn-lt"/>
              <a:cs typeface="Arial" charset="0"/>
            </a:endParaRPr>
          </a:p>
        </p:txBody>
      </p:sp>
      <p:sp>
        <p:nvSpPr>
          <p:cNvPr id="57" name="Text Box 3"/>
          <p:cNvSpPr txBox="1">
            <a:spLocks noChangeArrowheads="1"/>
          </p:cNvSpPr>
          <p:nvPr/>
        </p:nvSpPr>
        <p:spPr bwMode="auto">
          <a:xfrm>
            <a:off x="5672324" y="5936356"/>
            <a:ext cx="2408419" cy="420687"/>
          </a:xfrm>
          <a:prstGeom prst="rect">
            <a:avLst/>
          </a:prstGeom>
          <a:solidFill>
            <a:srgbClr val="FFFFFF"/>
          </a:solidFill>
          <a:ln w="9525">
            <a:solidFill>
              <a:srgbClr val="FF0000"/>
            </a:solidFill>
            <a:miter lim="800000"/>
            <a:headEnd/>
            <a:tailEnd/>
          </a:ln>
        </p:spPr>
        <p:txBody>
          <a:bodyPr lIns="0" tIns="0" rIns="0" bIns="0"/>
          <a:lstStyle/>
          <a:p>
            <a:pPr algn="ctr">
              <a:lnSpc>
                <a:spcPct val="100000"/>
              </a:lnSpc>
              <a:spcBef>
                <a:spcPct val="0"/>
              </a:spcBef>
              <a:buClrTx/>
              <a:buSzTx/>
              <a:buFontTx/>
              <a:buNone/>
            </a:pPr>
            <a:r>
              <a:rPr lang="en-US" dirty="0">
                <a:latin typeface="+mn-lt"/>
                <a:cs typeface="Arial" charset="0"/>
              </a:rPr>
              <a:t>w[0] &lt; w[1] &lt; ….</a:t>
            </a:r>
            <a:endParaRPr lang="en-US" sz="3600" baseline="30000" dirty="0">
              <a:latin typeface="+mn-lt"/>
              <a:cs typeface="Arial" charset="0"/>
            </a:endParaRPr>
          </a:p>
        </p:txBody>
      </p:sp>
      <p:sp>
        <p:nvSpPr>
          <p:cNvPr id="58" name="Text Box 3"/>
          <p:cNvSpPr txBox="1">
            <a:spLocks noChangeArrowheads="1"/>
          </p:cNvSpPr>
          <p:nvPr/>
        </p:nvSpPr>
        <p:spPr bwMode="auto">
          <a:xfrm>
            <a:off x="3535866" y="5936356"/>
            <a:ext cx="1717468" cy="420687"/>
          </a:xfrm>
          <a:prstGeom prst="rect">
            <a:avLst/>
          </a:prstGeom>
          <a:solidFill>
            <a:srgbClr val="FFFFFF"/>
          </a:solidFill>
          <a:ln w="9525">
            <a:solidFill>
              <a:srgbClr val="FF0000"/>
            </a:solidFill>
            <a:miter lim="800000"/>
            <a:headEnd/>
            <a:tailEnd/>
          </a:ln>
        </p:spPr>
        <p:txBody>
          <a:bodyPr lIns="0" tIns="0" rIns="0" bIns="0"/>
          <a:lstStyle/>
          <a:p>
            <a:pPr algn="ctr">
              <a:lnSpc>
                <a:spcPct val="100000"/>
              </a:lnSpc>
              <a:spcBef>
                <a:spcPct val="0"/>
              </a:spcBef>
              <a:buClrTx/>
              <a:buSzTx/>
              <a:buFontTx/>
              <a:buNone/>
            </a:pPr>
            <a:r>
              <a:rPr lang="en-US" dirty="0">
                <a:latin typeface="+mn-lt"/>
                <a:cs typeface="Arial" charset="0"/>
              </a:rPr>
              <a:t>r[1] &lt; w[1]</a:t>
            </a:r>
            <a:endParaRPr lang="en-US" sz="3600" baseline="30000" dirty="0">
              <a:latin typeface="+mn-lt"/>
              <a:cs typeface="Arial" charset="0"/>
            </a:endParaRPr>
          </a:p>
        </p:txBody>
      </p:sp>
      <p:sp>
        <p:nvSpPr>
          <p:cNvPr id="59" name="Text Box 30"/>
          <p:cNvSpPr txBox="1">
            <a:spLocks noChangeArrowheads="1"/>
          </p:cNvSpPr>
          <p:nvPr/>
        </p:nvSpPr>
        <p:spPr bwMode="auto">
          <a:xfrm>
            <a:off x="1045088" y="4451320"/>
            <a:ext cx="7713316" cy="1323439"/>
          </a:xfrm>
          <a:prstGeom prst="rect">
            <a:avLst/>
          </a:prstGeom>
          <a:noFill/>
          <a:ln w="9525">
            <a:noFill/>
            <a:miter lim="800000"/>
            <a:headEnd/>
            <a:tailEnd/>
          </a:ln>
          <a:effectLst/>
        </p:spPr>
        <p:txBody>
          <a:bodyPr wrap="square">
            <a:spAutoFit/>
          </a:bodyPr>
          <a:lstStyle/>
          <a:p>
            <a:pPr>
              <a:buNone/>
            </a:pPr>
            <a:r>
              <a:rPr lang="en-US" dirty="0">
                <a:latin typeface="Verdana" pitchFamily="34" charset="0"/>
              </a:rPr>
              <a:t>r[1] returns:</a:t>
            </a:r>
          </a:p>
          <a:p>
            <a:pPr marL="342900" indent="-342900">
              <a:buFont typeface="Wingdings" panose="05000000000000000000" pitchFamily="2" charset="2"/>
              <a:buChar char="§"/>
            </a:pPr>
            <a:r>
              <a:rPr lang="en-US" dirty="0">
                <a:latin typeface="Verdana" pitchFamily="34" charset="0"/>
              </a:rPr>
              <a:t>the current state if w[0] </a:t>
            </a:r>
            <a:r>
              <a:rPr lang="en-US" i="1" dirty="0">
                <a:latin typeface="Verdana" pitchFamily="34" charset="0"/>
              </a:rPr>
              <a:t>is not enabled</a:t>
            </a:r>
            <a:endParaRPr lang="en-US" dirty="0">
              <a:latin typeface="Verdana" pitchFamily="34" charset="0"/>
            </a:endParaRPr>
          </a:p>
          <a:p>
            <a:pPr marL="342900" indent="-342900">
              <a:buFont typeface="Wingdings" panose="05000000000000000000" pitchFamily="2" charset="2"/>
              <a:buChar char="§"/>
            </a:pPr>
            <a:r>
              <a:rPr lang="en-US" dirty="0">
                <a:latin typeface="Verdana" pitchFamily="34" charset="0"/>
              </a:rPr>
              <a:t>the value being written (w[0].data) if w[0] </a:t>
            </a:r>
            <a:r>
              <a:rPr lang="en-US" i="1" dirty="0">
                <a:latin typeface="Verdana" pitchFamily="34" charset="0"/>
              </a:rPr>
              <a:t>is enabled </a:t>
            </a:r>
            <a:r>
              <a:rPr lang="en-US" dirty="0"/>
              <a:t>w[i+1] takes precedence over w[</a:t>
            </a:r>
            <a:r>
              <a:rPr lang="en-US" dirty="0" err="1"/>
              <a:t>i</a:t>
            </a:r>
            <a:r>
              <a:rPr lang="en-US" dirty="0"/>
              <a:t>]</a:t>
            </a:r>
          </a:p>
        </p:txBody>
      </p:sp>
      <p:sp>
        <p:nvSpPr>
          <p:cNvPr id="4" name="Date Placeholder 3">
            <a:extLst>
              <a:ext uri="{FF2B5EF4-FFF2-40B4-BE49-F238E27FC236}">
                <a16:creationId xmlns:a16="http://schemas.microsoft.com/office/drawing/2014/main" id="{F0061F1E-2747-424E-AE88-867067EC4864}"/>
              </a:ext>
            </a:extLst>
          </p:cNvPr>
          <p:cNvSpPr>
            <a:spLocks noGrp="1"/>
          </p:cNvSpPr>
          <p:nvPr>
            <p:ph type="dt" sz="half" idx="10"/>
          </p:nvPr>
        </p:nvSpPr>
        <p:spPr/>
        <p:txBody>
          <a:bodyPr/>
          <a:lstStyle/>
          <a:p>
            <a:pPr>
              <a:defRPr/>
            </a:pPr>
            <a:r>
              <a:rPr lang="en-US"/>
              <a:t>February 15, 2024</a:t>
            </a:r>
            <a:endParaRPr lang="en-US" dirty="0"/>
          </a:p>
        </p:txBody>
      </p:sp>
      <p:sp>
        <p:nvSpPr>
          <p:cNvPr id="14" name="Footer Placeholder 13">
            <a:extLst>
              <a:ext uri="{FF2B5EF4-FFF2-40B4-BE49-F238E27FC236}">
                <a16:creationId xmlns:a16="http://schemas.microsoft.com/office/drawing/2014/main" id="{97FC3ECF-17F3-4565-B286-96165DCFF953}"/>
              </a:ext>
            </a:extLst>
          </p:cNvPr>
          <p:cNvSpPr>
            <a:spLocks noGrp="1"/>
          </p:cNvSpPr>
          <p:nvPr>
            <p:ph type="ftr" sz="quarter" idx="12"/>
          </p:nvPr>
        </p:nvSpPr>
        <p:spPr/>
        <p:txBody>
          <a:bodyPr/>
          <a:lstStyle/>
          <a:p>
            <a:pPr>
              <a:defRPr/>
            </a:pPr>
            <a:r>
              <a:rPr lang="en-US"/>
              <a:t>6.1920</a:t>
            </a:r>
            <a:endParaRPr lang="en-US" dirty="0"/>
          </a:p>
        </p:txBody>
      </p:sp>
      <p:sp>
        <p:nvSpPr>
          <p:cNvPr id="19" name="Slide Number Placeholder 18">
            <a:extLst>
              <a:ext uri="{FF2B5EF4-FFF2-40B4-BE49-F238E27FC236}">
                <a16:creationId xmlns:a16="http://schemas.microsoft.com/office/drawing/2014/main" id="{18BEBFFA-7BE1-410A-9F0F-6949EF473C28}"/>
              </a:ext>
            </a:extLst>
          </p:cNvPr>
          <p:cNvSpPr>
            <a:spLocks noGrp="1"/>
          </p:cNvSpPr>
          <p:nvPr>
            <p:ph type="sldNum" sz="quarter" idx="11"/>
          </p:nvPr>
        </p:nvSpPr>
        <p:spPr/>
        <p:txBody>
          <a:bodyPr/>
          <a:lstStyle/>
          <a:p>
            <a:pPr>
              <a:defRPr/>
            </a:pPr>
            <a:r>
              <a:rPr lang="en-US"/>
              <a:t>L04-</a:t>
            </a:r>
            <a:fld id="{4F9502F6-954B-46E9-AC05-33DEDF4CA0BF}" type="slidenum">
              <a:rPr lang="en-US" smtClean="0"/>
              <a:pPr>
                <a:defRPr/>
              </a:pPr>
              <a:t>21</a:t>
            </a:fld>
            <a:endParaRPr lang="en-US" dirty="0"/>
          </a:p>
        </p:txBody>
      </p:sp>
    </p:spTree>
    <p:extLst>
      <p:ext uri="{BB962C8B-B14F-4D97-AF65-F5344CB8AC3E}">
        <p14:creationId xmlns:p14="http://schemas.microsoft.com/office/powerpoint/2010/main" val="3321777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subTnLst>
                                    <p:set>
                                      <p:cBhvr override="childStyle">
                                        <p:cTn dur="1" fill="hold" display="0" masterRel="nextClick" afterEffect="1"/>
                                        <p:tgtEl>
                                          <p:spTgt spid="17"/>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9">
                                            <p:txEl>
                                              <p:pRg st="0" end="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9">
                                            <p:txEl>
                                              <p:pRg st="1" end="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9">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57" grpId="0" animBg="1"/>
      <p:bldP spid="5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Conflict Matrix of Primitive modules: </a:t>
            </a:r>
            <a:r>
              <a:rPr lang="en-US" sz="2400" dirty="0"/>
              <a:t>Registers and EHRs</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440006167"/>
              </p:ext>
            </p:extLst>
          </p:nvPr>
        </p:nvGraphicFramePr>
        <p:xfrm>
          <a:off x="2481941" y="1662815"/>
          <a:ext cx="6127670" cy="2630970"/>
        </p:xfrm>
        <a:graphic>
          <a:graphicData uri="http://schemas.openxmlformats.org/drawingml/2006/table">
            <a:tbl>
              <a:tblPr firstRow="1" bandRow="1">
                <a:tableStyleId>{F5AB1C69-6EDB-4FF4-983F-18BD219EF322}</a:tableStyleId>
              </a:tblPr>
              <a:tblGrid>
                <a:gridCol w="1225534">
                  <a:extLst>
                    <a:ext uri="{9D8B030D-6E8A-4147-A177-3AD203B41FA5}">
                      <a16:colId xmlns:a16="http://schemas.microsoft.com/office/drawing/2014/main" val="20000"/>
                    </a:ext>
                  </a:extLst>
                </a:gridCol>
                <a:gridCol w="1225534">
                  <a:extLst>
                    <a:ext uri="{9D8B030D-6E8A-4147-A177-3AD203B41FA5}">
                      <a16:colId xmlns:a16="http://schemas.microsoft.com/office/drawing/2014/main" val="20001"/>
                    </a:ext>
                  </a:extLst>
                </a:gridCol>
                <a:gridCol w="1225534">
                  <a:extLst>
                    <a:ext uri="{9D8B030D-6E8A-4147-A177-3AD203B41FA5}">
                      <a16:colId xmlns:a16="http://schemas.microsoft.com/office/drawing/2014/main" val="20002"/>
                    </a:ext>
                  </a:extLst>
                </a:gridCol>
                <a:gridCol w="1225534">
                  <a:extLst>
                    <a:ext uri="{9D8B030D-6E8A-4147-A177-3AD203B41FA5}">
                      <a16:colId xmlns:a16="http://schemas.microsoft.com/office/drawing/2014/main" val="20003"/>
                    </a:ext>
                  </a:extLst>
                </a:gridCol>
                <a:gridCol w="1225534">
                  <a:extLst>
                    <a:ext uri="{9D8B030D-6E8A-4147-A177-3AD203B41FA5}">
                      <a16:colId xmlns:a16="http://schemas.microsoft.com/office/drawing/2014/main" val="20004"/>
                    </a:ext>
                  </a:extLst>
                </a:gridCol>
              </a:tblGrid>
              <a:tr h="526194">
                <a:tc>
                  <a:txBody>
                    <a:bodyPr/>
                    <a:lstStyle/>
                    <a:p>
                      <a:endParaRPr lang="en-US" sz="20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r>
                        <a:rPr lang="en-US" sz="2000" b="0" kern="1200" dirty="0">
                          <a:solidFill>
                            <a:schemeClr val="tx1"/>
                          </a:solidFill>
                          <a:latin typeface="+mn-lt"/>
                          <a:ea typeface="+mn-ea"/>
                          <a:cs typeface="+mn-cs"/>
                        </a:rPr>
                        <a:t>EHR.r0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0" kern="1200" dirty="0">
                          <a:solidFill>
                            <a:schemeClr val="tx1"/>
                          </a:solidFill>
                          <a:latin typeface="+mn-lt"/>
                          <a:ea typeface="+mn-ea"/>
                          <a:cs typeface="+mn-cs"/>
                        </a:rPr>
                        <a:t>EHR.w0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0" kern="1200" dirty="0">
                          <a:solidFill>
                            <a:schemeClr val="tx1"/>
                          </a:solidFill>
                          <a:latin typeface="+mn-lt"/>
                          <a:ea typeface="+mn-ea"/>
                          <a:cs typeface="+mn-cs"/>
                        </a:rPr>
                        <a:t>EHR.r1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0" kern="1200" dirty="0">
                          <a:solidFill>
                            <a:schemeClr val="tx1"/>
                          </a:solidFill>
                          <a:latin typeface="+mn-lt"/>
                          <a:ea typeface="+mn-ea"/>
                          <a:cs typeface="+mn-cs"/>
                        </a:rPr>
                        <a:t>EHR.w1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526194">
                <a:tc>
                  <a:txBody>
                    <a:bodyPr/>
                    <a:lstStyle/>
                    <a:p>
                      <a:r>
                        <a:rPr lang="en-US" sz="2000" dirty="0">
                          <a:solidFill>
                            <a:schemeClr val="tx1"/>
                          </a:solidFill>
                        </a:rPr>
                        <a:t>EHR.r0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tc>
                  <a:txBody>
                    <a:bodyPr/>
                    <a:lstStyle/>
                    <a:p>
                      <a:pPr algn="ct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tc>
                  <a:txBody>
                    <a:bodyPr/>
                    <a:lstStyle/>
                    <a:p>
                      <a:pPr algn="ct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526194">
                <a:tc>
                  <a:txBody>
                    <a:bodyPr/>
                    <a:lstStyle/>
                    <a:p>
                      <a:r>
                        <a:rPr lang="en-US" sz="2000" dirty="0">
                          <a:solidFill>
                            <a:schemeClr val="tx1"/>
                          </a:solidFill>
                        </a:rPr>
                        <a:t>EHR.w0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tc>
                  <a:txBody>
                    <a:bodyPr/>
                    <a:lstStyle/>
                    <a:p>
                      <a:pPr algn="ct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tc>
                  <a:txBody>
                    <a:bodyPr/>
                    <a:lstStyle/>
                    <a:p>
                      <a:pPr algn="ct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526194">
                <a:tc>
                  <a:txBody>
                    <a:bodyPr/>
                    <a:lstStyle/>
                    <a:p>
                      <a:r>
                        <a:rPr lang="en-US" sz="2000" dirty="0">
                          <a:solidFill>
                            <a:schemeClr val="tx1"/>
                          </a:solidFill>
                        </a:rPr>
                        <a:t>EHR.r1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526194">
                <a:tc>
                  <a:txBody>
                    <a:bodyPr/>
                    <a:lstStyle/>
                    <a:p>
                      <a:r>
                        <a:rPr lang="en-US" sz="2000" dirty="0">
                          <a:solidFill>
                            <a:schemeClr val="tx1"/>
                          </a:solidFill>
                        </a:rPr>
                        <a:t>EHR.w1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bl>
          </a:graphicData>
        </a:graphic>
      </p:graphicFrame>
      <p:graphicFrame>
        <p:nvGraphicFramePr>
          <p:cNvPr id="8" name="Content Placeholder 6"/>
          <p:cNvGraphicFramePr>
            <a:graphicFrameLocks noGrp="1"/>
          </p:cNvGraphicFramePr>
          <p:nvPr>
            <p:ph idx="1"/>
            <p:extLst>
              <p:ext uri="{D42A27DB-BD31-4B8C-83A1-F6EECF244321}">
                <p14:modId xmlns:p14="http://schemas.microsoft.com/office/powerpoint/2010/main" val="4283432531"/>
              </p:ext>
            </p:extLst>
          </p:nvPr>
        </p:nvGraphicFramePr>
        <p:xfrm>
          <a:off x="4239510" y="4539865"/>
          <a:ext cx="3352008" cy="1578582"/>
        </p:xfrm>
        <a:graphic>
          <a:graphicData uri="http://schemas.openxmlformats.org/drawingml/2006/table">
            <a:tbl>
              <a:tblPr firstRow="1" bandRow="1">
                <a:tableStyleId>{F5AB1C69-6EDB-4FF4-983F-18BD219EF322}</a:tableStyleId>
              </a:tblPr>
              <a:tblGrid>
                <a:gridCol w="1117336">
                  <a:extLst>
                    <a:ext uri="{9D8B030D-6E8A-4147-A177-3AD203B41FA5}">
                      <a16:colId xmlns:a16="http://schemas.microsoft.com/office/drawing/2014/main" val="20000"/>
                    </a:ext>
                  </a:extLst>
                </a:gridCol>
                <a:gridCol w="1117336">
                  <a:extLst>
                    <a:ext uri="{9D8B030D-6E8A-4147-A177-3AD203B41FA5}">
                      <a16:colId xmlns:a16="http://schemas.microsoft.com/office/drawing/2014/main" val="20001"/>
                    </a:ext>
                  </a:extLst>
                </a:gridCol>
                <a:gridCol w="1117336">
                  <a:extLst>
                    <a:ext uri="{9D8B030D-6E8A-4147-A177-3AD203B41FA5}">
                      <a16:colId xmlns:a16="http://schemas.microsoft.com/office/drawing/2014/main" val="20002"/>
                    </a:ext>
                  </a:extLst>
                </a:gridCol>
              </a:tblGrid>
              <a:tr h="526194">
                <a:tc>
                  <a:txBody>
                    <a:bodyPr/>
                    <a:lstStyle/>
                    <a:p>
                      <a:endParaRPr lang="en-US" sz="20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r>
                        <a:rPr lang="en-US" sz="2000" b="0" kern="1200" dirty="0" err="1">
                          <a:solidFill>
                            <a:schemeClr val="tx1"/>
                          </a:solidFill>
                          <a:latin typeface="+mn-lt"/>
                          <a:ea typeface="+mn-ea"/>
                          <a:cs typeface="+mn-cs"/>
                        </a:rPr>
                        <a:t>reg.r</a:t>
                      </a:r>
                      <a:endParaRPr lang="en-US" sz="2000" b="0"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0" kern="1200" dirty="0" err="1">
                          <a:solidFill>
                            <a:schemeClr val="tx1"/>
                          </a:solidFill>
                          <a:latin typeface="+mn-lt"/>
                          <a:ea typeface="+mn-ea"/>
                          <a:cs typeface="+mn-cs"/>
                        </a:rPr>
                        <a:t>reg.w</a:t>
                      </a:r>
                      <a:endParaRPr lang="en-US" sz="2000" b="0"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526194">
                <a:tc>
                  <a:txBody>
                    <a:bodyPr/>
                    <a:lstStyle/>
                    <a:p>
                      <a:r>
                        <a:rPr lang="en-US" sz="2000" dirty="0" err="1">
                          <a:solidFill>
                            <a:schemeClr val="tx1"/>
                          </a:solidFill>
                        </a:rPr>
                        <a:t>reg.r</a:t>
                      </a:r>
                      <a:endParaRPr lang="en-US" sz="2000"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2000" dirty="0">
                          <a:solidFill>
                            <a:schemeClr val="tx1"/>
                          </a:solidFill>
                        </a:rPr>
                        <a:t>CF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tc>
                  <a:txBody>
                    <a:bodyPr/>
                    <a:lstStyle/>
                    <a:p>
                      <a:pPr algn="ctr"/>
                      <a:r>
                        <a:rPr lang="en-US" sz="2000" dirty="0">
                          <a:solidFill>
                            <a:schemeClr val="tx1"/>
                          </a:solidFill>
                        </a:rPr>
                        <a:t>&lt;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extLst>
                  <a:ext uri="{0D108BD9-81ED-4DB2-BD59-A6C34878D82A}">
                    <a16:rowId xmlns:a16="http://schemas.microsoft.com/office/drawing/2014/main" val="10001"/>
                  </a:ext>
                </a:extLst>
              </a:tr>
              <a:tr h="526194">
                <a:tc>
                  <a:txBody>
                    <a:bodyPr/>
                    <a:lstStyle/>
                    <a:p>
                      <a:r>
                        <a:rPr lang="en-US" sz="2000" dirty="0" err="1">
                          <a:solidFill>
                            <a:schemeClr val="tx1"/>
                          </a:solidFill>
                        </a:rPr>
                        <a:t>reg.w</a:t>
                      </a:r>
                      <a:endParaRPr lang="en-US" sz="2000"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2000" dirty="0">
                          <a:solidFill>
                            <a:schemeClr val="tx1"/>
                          </a:solidFill>
                        </a:rPr>
                        <a:t>&gt;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tc>
                  <a:txBody>
                    <a:bodyPr/>
                    <a:lstStyle/>
                    <a:p>
                      <a:pPr algn="ctr"/>
                      <a:r>
                        <a:rPr lang="en-US" sz="2000" dirty="0">
                          <a:solidFill>
                            <a:schemeClr val="tx1"/>
                          </a:solidFill>
                        </a:rPr>
                        <a:t>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extLst>
                  <a:ext uri="{0D108BD9-81ED-4DB2-BD59-A6C34878D82A}">
                    <a16:rowId xmlns:a16="http://schemas.microsoft.com/office/drawing/2014/main" val="10002"/>
                  </a:ext>
                </a:extLst>
              </a:tr>
            </a:tbl>
          </a:graphicData>
        </a:graphic>
      </p:graphicFrame>
      <p:sp>
        <p:nvSpPr>
          <p:cNvPr id="9" name="TextBox 8"/>
          <p:cNvSpPr txBox="1"/>
          <p:nvPr/>
        </p:nvSpPr>
        <p:spPr>
          <a:xfrm>
            <a:off x="876795" y="4916919"/>
            <a:ext cx="1448345" cy="461665"/>
          </a:xfrm>
          <a:prstGeom prst="rect">
            <a:avLst/>
          </a:prstGeom>
          <a:noFill/>
        </p:spPr>
        <p:txBody>
          <a:bodyPr wrap="none" rtlCol="0">
            <a:spAutoFit/>
          </a:bodyPr>
          <a:lstStyle/>
          <a:p>
            <a:r>
              <a:rPr lang="en-US" sz="2400" dirty="0"/>
              <a:t>Register</a:t>
            </a:r>
          </a:p>
        </p:txBody>
      </p:sp>
      <p:sp>
        <p:nvSpPr>
          <p:cNvPr id="10" name="TextBox 9"/>
          <p:cNvSpPr txBox="1"/>
          <p:nvPr/>
        </p:nvSpPr>
        <p:spPr>
          <a:xfrm>
            <a:off x="876795" y="1715294"/>
            <a:ext cx="824265" cy="461665"/>
          </a:xfrm>
          <a:prstGeom prst="rect">
            <a:avLst/>
          </a:prstGeom>
          <a:noFill/>
        </p:spPr>
        <p:txBody>
          <a:bodyPr wrap="none" rtlCol="0">
            <a:spAutoFit/>
          </a:bodyPr>
          <a:lstStyle/>
          <a:p>
            <a:r>
              <a:rPr lang="en-US" sz="2400" dirty="0"/>
              <a:t>EHR</a:t>
            </a:r>
          </a:p>
        </p:txBody>
      </p:sp>
      <p:sp>
        <p:nvSpPr>
          <p:cNvPr id="6" name="TextBox 5"/>
          <p:cNvSpPr txBox="1"/>
          <p:nvPr/>
        </p:nvSpPr>
        <p:spPr>
          <a:xfrm>
            <a:off x="4048125" y="2253159"/>
            <a:ext cx="511679" cy="400110"/>
          </a:xfrm>
          <a:prstGeom prst="rect">
            <a:avLst/>
          </a:prstGeom>
          <a:noFill/>
        </p:spPr>
        <p:txBody>
          <a:bodyPr wrap="none" rtlCol="0">
            <a:spAutoFit/>
          </a:bodyPr>
          <a:lstStyle/>
          <a:p>
            <a:pPr algn="ctr"/>
            <a:r>
              <a:rPr lang="en-US" dirty="0"/>
              <a:t>CF</a:t>
            </a:r>
          </a:p>
        </p:txBody>
      </p:sp>
      <p:sp>
        <p:nvSpPr>
          <p:cNvPr id="15" name="TextBox 14"/>
          <p:cNvSpPr txBox="1"/>
          <p:nvPr/>
        </p:nvSpPr>
        <p:spPr>
          <a:xfrm>
            <a:off x="4106634" y="2777034"/>
            <a:ext cx="394660" cy="400110"/>
          </a:xfrm>
          <a:prstGeom prst="rect">
            <a:avLst/>
          </a:prstGeom>
          <a:noFill/>
        </p:spPr>
        <p:txBody>
          <a:bodyPr wrap="none" rtlCol="0">
            <a:spAutoFit/>
          </a:bodyPr>
          <a:lstStyle/>
          <a:p>
            <a:pPr algn="ctr"/>
            <a:r>
              <a:rPr lang="en-US" dirty="0"/>
              <a:t>&gt;</a:t>
            </a:r>
          </a:p>
        </p:txBody>
      </p:sp>
      <p:sp>
        <p:nvSpPr>
          <p:cNvPr id="16" name="TextBox 15"/>
          <p:cNvSpPr txBox="1"/>
          <p:nvPr/>
        </p:nvSpPr>
        <p:spPr>
          <a:xfrm>
            <a:off x="4048125" y="3300909"/>
            <a:ext cx="511679" cy="400110"/>
          </a:xfrm>
          <a:prstGeom prst="rect">
            <a:avLst/>
          </a:prstGeom>
          <a:noFill/>
        </p:spPr>
        <p:txBody>
          <a:bodyPr wrap="none" rtlCol="0">
            <a:spAutoFit/>
          </a:bodyPr>
          <a:lstStyle/>
          <a:p>
            <a:pPr algn="ctr"/>
            <a:r>
              <a:rPr lang="en-US" dirty="0"/>
              <a:t>CF</a:t>
            </a:r>
          </a:p>
        </p:txBody>
      </p:sp>
      <p:sp>
        <p:nvSpPr>
          <p:cNvPr id="17" name="TextBox 16"/>
          <p:cNvSpPr txBox="1"/>
          <p:nvPr/>
        </p:nvSpPr>
        <p:spPr>
          <a:xfrm>
            <a:off x="4106634" y="3824784"/>
            <a:ext cx="394660" cy="400110"/>
          </a:xfrm>
          <a:prstGeom prst="rect">
            <a:avLst/>
          </a:prstGeom>
          <a:noFill/>
        </p:spPr>
        <p:txBody>
          <a:bodyPr wrap="none" rtlCol="0">
            <a:spAutoFit/>
          </a:bodyPr>
          <a:lstStyle/>
          <a:p>
            <a:pPr algn="ctr"/>
            <a:r>
              <a:rPr lang="en-US" dirty="0"/>
              <a:t>&gt;</a:t>
            </a:r>
          </a:p>
        </p:txBody>
      </p:sp>
      <p:sp>
        <p:nvSpPr>
          <p:cNvPr id="18" name="TextBox 17"/>
          <p:cNvSpPr txBox="1"/>
          <p:nvPr/>
        </p:nvSpPr>
        <p:spPr>
          <a:xfrm>
            <a:off x="5354409" y="2253159"/>
            <a:ext cx="394660" cy="400110"/>
          </a:xfrm>
          <a:prstGeom prst="rect">
            <a:avLst/>
          </a:prstGeom>
          <a:noFill/>
        </p:spPr>
        <p:txBody>
          <a:bodyPr wrap="none" rtlCol="0">
            <a:spAutoFit/>
          </a:bodyPr>
          <a:lstStyle/>
          <a:p>
            <a:pPr algn="ctr"/>
            <a:r>
              <a:rPr lang="en-US" dirty="0"/>
              <a:t>&lt;</a:t>
            </a:r>
          </a:p>
        </p:txBody>
      </p:sp>
      <p:sp>
        <p:nvSpPr>
          <p:cNvPr id="19" name="TextBox 18"/>
          <p:cNvSpPr txBox="1"/>
          <p:nvPr/>
        </p:nvSpPr>
        <p:spPr>
          <a:xfrm>
            <a:off x="5369638" y="2777034"/>
            <a:ext cx="364202" cy="400110"/>
          </a:xfrm>
          <a:prstGeom prst="rect">
            <a:avLst/>
          </a:prstGeom>
          <a:noFill/>
        </p:spPr>
        <p:txBody>
          <a:bodyPr wrap="none" rtlCol="0">
            <a:spAutoFit/>
          </a:bodyPr>
          <a:lstStyle/>
          <a:p>
            <a:pPr algn="ctr"/>
            <a:r>
              <a:rPr lang="en-US" dirty="0"/>
              <a:t>C</a:t>
            </a:r>
          </a:p>
        </p:txBody>
      </p:sp>
      <p:sp>
        <p:nvSpPr>
          <p:cNvPr id="20" name="TextBox 19"/>
          <p:cNvSpPr txBox="1"/>
          <p:nvPr/>
        </p:nvSpPr>
        <p:spPr>
          <a:xfrm>
            <a:off x="5354409" y="3300909"/>
            <a:ext cx="394660" cy="400110"/>
          </a:xfrm>
          <a:prstGeom prst="rect">
            <a:avLst/>
          </a:prstGeom>
          <a:noFill/>
        </p:spPr>
        <p:txBody>
          <a:bodyPr wrap="none" rtlCol="0">
            <a:spAutoFit/>
          </a:bodyPr>
          <a:lstStyle/>
          <a:p>
            <a:pPr algn="ctr"/>
            <a:r>
              <a:rPr lang="en-US" dirty="0"/>
              <a:t>&gt;</a:t>
            </a:r>
          </a:p>
        </p:txBody>
      </p:sp>
      <p:sp>
        <p:nvSpPr>
          <p:cNvPr id="21" name="TextBox 20"/>
          <p:cNvSpPr txBox="1"/>
          <p:nvPr/>
        </p:nvSpPr>
        <p:spPr>
          <a:xfrm>
            <a:off x="5354409" y="3824784"/>
            <a:ext cx="394660" cy="400110"/>
          </a:xfrm>
          <a:prstGeom prst="rect">
            <a:avLst/>
          </a:prstGeom>
          <a:noFill/>
        </p:spPr>
        <p:txBody>
          <a:bodyPr wrap="none" rtlCol="0">
            <a:spAutoFit/>
          </a:bodyPr>
          <a:lstStyle/>
          <a:p>
            <a:pPr algn="ctr"/>
            <a:r>
              <a:rPr lang="en-US" dirty="0"/>
              <a:t>&gt;</a:t>
            </a:r>
          </a:p>
        </p:txBody>
      </p:sp>
      <p:sp>
        <p:nvSpPr>
          <p:cNvPr id="22" name="TextBox 21"/>
          <p:cNvSpPr txBox="1"/>
          <p:nvPr/>
        </p:nvSpPr>
        <p:spPr>
          <a:xfrm>
            <a:off x="6534149" y="2253159"/>
            <a:ext cx="511680" cy="400110"/>
          </a:xfrm>
          <a:prstGeom prst="rect">
            <a:avLst/>
          </a:prstGeom>
          <a:noFill/>
        </p:spPr>
        <p:txBody>
          <a:bodyPr wrap="none" rtlCol="0">
            <a:spAutoFit/>
          </a:bodyPr>
          <a:lstStyle/>
          <a:p>
            <a:pPr algn="ctr"/>
            <a:r>
              <a:rPr lang="en-US" dirty="0"/>
              <a:t>CF</a:t>
            </a:r>
          </a:p>
        </p:txBody>
      </p:sp>
      <p:sp>
        <p:nvSpPr>
          <p:cNvPr id="23" name="TextBox 22"/>
          <p:cNvSpPr txBox="1"/>
          <p:nvPr/>
        </p:nvSpPr>
        <p:spPr>
          <a:xfrm>
            <a:off x="6592659" y="2777034"/>
            <a:ext cx="394660" cy="400110"/>
          </a:xfrm>
          <a:prstGeom prst="rect">
            <a:avLst/>
          </a:prstGeom>
          <a:noFill/>
        </p:spPr>
        <p:txBody>
          <a:bodyPr wrap="none" rtlCol="0">
            <a:spAutoFit/>
          </a:bodyPr>
          <a:lstStyle/>
          <a:p>
            <a:pPr algn="ctr"/>
            <a:r>
              <a:rPr lang="en-US" dirty="0"/>
              <a:t>&lt;</a:t>
            </a:r>
          </a:p>
        </p:txBody>
      </p:sp>
      <p:sp>
        <p:nvSpPr>
          <p:cNvPr id="24" name="TextBox 23"/>
          <p:cNvSpPr txBox="1"/>
          <p:nvPr/>
        </p:nvSpPr>
        <p:spPr>
          <a:xfrm>
            <a:off x="6534150" y="3300909"/>
            <a:ext cx="511679" cy="400110"/>
          </a:xfrm>
          <a:prstGeom prst="rect">
            <a:avLst/>
          </a:prstGeom>
          <a:noFill/>
        </p:spPr>
        <p:txBody>
          <a:bodyPr wrap="none" rtlCol="0">
            <a:spAutoFit/>
          </a:bodyPr>
          <a:lstStyle/>
          <a:p>
            <a:pPr algn="ctr"/>
            <a:r>
              <a:rPr lang="en-US" dirty="0"/>
              <a:t>CF</a:t>
            </a:r>
          </a:p>
        </p:txBody>
      </p:sp>
      <p:sp>
        <p:nvSpPr>
          <p:cNvPr id="25" name="TextBox 24"/>
          <p:cNvSpPr txBox="1"/>
          <p:nvPr/>
        </p:nvSpPr>
        <p:spPr>
          <a:xfrm>
            <a:off x="6592659" y="3824784"/>
            <a:ext cx="394660" cy="400110"/>
          </a:xfrm>
          <a:prstGeom prst="rect">
            <a:avLst/>
          </a:prstGeom>
          <a:noFill/>
        </p:spPr>
        <p:txBody>
          <a:bodyPr wrap="none" rtlCol="0">
            <a:spAutoFit/>
          </a:bodyPr>
          <a:lstStyle/>
          <a:p>
            <a:pPr algn="ctr"/>
            <a:r>
              <a:rPr lang="en-US" dirty="0"/>
              <a:t>&gt;</a:t>
            </a:r>
          </a:p>
        </p:txBody>
      </p:sp>
      <p:sp>
        <p:nvSpPr>
          <p:cNvPr id="26" name="TextBox 25"/>
          <p:cNvSpPr txBox="1"/>
          <p:nvPr/>
        </p:nvSpPr>
        <p:spPr>
          <a:xfrm>
            <a:off x="7811859" y="2253159"/>
            <a:ext cx="394660" cy="400110"/>
          </a:xfrm>
          <a:prstGeom prst="rect">
            <a:avLst/>
          </a:prstGeom>
          <a:noFill/>
        </p:spPr>
        <p:txBody>
          <a:bodyPr wrap="none" rtlCol="0">
            <a:spAutoFit/>
          </a:bodyPr>
          <a:lstStyle/>
          <a:p>
            <a:pPr algn="ctr"/>
            <a:r>
              <a:rPr lang="en-US" dirty="0"/>
              <a:t>&lt;</a:t>
            </a:r>
          </a:p>
        </p:txBody>
      </p:sp>
      <p:sp>
        <p:nvSpPr>
          <p:cNvPr id="27" name="TextBox 26"/>
          <p:cNvSpPr txBox="1"/>
          <p:nvPr/>
        </p:nvSpPr>
        <p:spPr>
          <a:xfrm>
            <a:off x="7811859" y="2777034"/>
            <a:ext cx="394660" cy="400110"/>
          </a:xfrm>
          <a:prstGeom prst="rect">
            <a:avLst/>
          </a:prstGeom>
          <a:noFill/>
        </p:spPr>
        <p:txBody>
          <a:bodyPr wrap="none" rtlCol="0">
            <a:spAutoFit/>
          </a:bodyPr>
          <a:lstStyle/>
          <a:p>
            <a:pPr algn="ctr"/>
            <a:r>
              <a:rPr lang="en-US" dirty="0"/>
              <a:t>&lt;</a:t>
            </a:r>
          </a:p>
        </p:txBody>
      </p:sp>
      <p:sp>
        <p:nvSpPr>
          <p:cNvPr id="28" name="TextBox 27"/>
          <p:cNvSpPr txBox="1"/>
          <p:nvPr/>
        </p:nvSpPr>
        <p:spPr>
          <a:xfrm>
            <a:off x="7811859" y="3300909"/>
            <a:ext cx="394660" cy="400110"/>
          </a:xfrm>
          <a:prstGeom prst="rect">
            <a:avLst/>
          </a:prstGeom>
          <a:noFill/>
        </p:spPr>
        <p:txBody>
          <a:bodyPr wrap="none" rtlCol="0">
            <a:spAutoFit/>
          </a:bodyPr>
          <a:lstStyle/>
          <a:p>
            <a:pPr algn="ctr"/>
            <a:r>
              <a:rPr lang="en-US" dirty="0"/>
              <a:t>&lt;</a:t>
            </a:r>
          </a:p>
        </p:txBody>
      </p:sp>
      <p:sp>
        <p:nvSpPr>
          <p:cNvPr id="29" name="TextBox 28"/>
          <p:cNvSpPr txBox="1"/>
          <p:nvPr/>
        </p:nvSpPr>
        <p:spPr>
          <a:xfrm>
            <a:off x="7827088" y="3824784"/>
            <a:ext cx="364202" cy="400110"/>
          </a:xfrm>
          <a:prstGeom prst="rect">
            <a:avLst/>
          </a:prstGeom>
          <a:noFill/>
        </p:spPr>
        <p:txBody>
          <a:bodyPr wrap="none" rtlCol="0">
            <a:spAutoFit/>
          </a:bodyPr>
          <a:lstStyle/>
          <a:p>
            <a:pPr algn="ctr"/>
            <a:r>
              <a:rPr lang="en-US" dirty="0"/>
              <a:t>C</a:t>
            </a:r>
          </a:p>
        </p:txBody>
      </p:sp>
      <p:sp>
        <p:nvSpPr>
          <p:cNvPr id="3" name="Date Placeholder 2">
            <a:extLst>
              <a:ext uri="{FF2B5EF4-FFF2-40B4-BE49-F238E27FC236}">
                <a16:creationId xmlns:a16="http://schemas.microsoft.com/office/drawing/2014/main" id="{6E102888-5978-4AD6-8B23-0F05B95171FE}"/>
              </a:ext>
            </a:extLst>
          </p:cNvPr>
          <p:cNvSpPr>
            <a:spLocks noGrp="1"/>
          </p:cNvSpPr>
          <p:nvPr>
            <p:ph type="dt" sz="half" idx="10"/>
          </p:nvPr>
        </p:nvSpPr>
        <p:spPr/>
        <p:txBody>
          <a:bodyPr/>
          <a:lstStyle/>
          <a:p>
            <a:pPr>
              <a:defRPr/>
            </a:pPr>
            <a:r>
              <a:rPr lang="en-US"/>
              <a:t>February 15, 2024</a:t>
            </a:r>
            <a:endParaRPr lang="en-US" dirty="0"/>
          </a:p>
        </p:txBody>
      </p:sp>
      <p:sp>
        <p:nvSpPr>
          <p:cNvPr id="11" name="Footer Placeholder 10">
            <a:extLst>
              <a:ext uri="{FF2B5EF4-FFF2-40B4-BE49-F238E27FC236}">
                <a16:creationId xmlns:a16="http://schemas.microsoft.com/office/drawing/2014/main" id="{F753006D-1834-4F5F-8651-DEE7434298E0}"/>
              </a:ext>
            </a:extLst>
          </p:cNvPr>
          <p:cNvSpPr>
            <a:spLocks noGrp="1"/>
          </p:cNvSpPr>
          <p:nvPr>
            <p:ph type="ftr" sz="quarter" idx="12"/>
          </p:nvPr>
        </p:nvSpPr>
        <p:spPr/>
        <p:txBody>
          <a:bodyPr/>
          <a:lstStyle/>
          <a:p>
            <a:pPr>
              <a:defRPr/>
            </a:pPr>
            <a:r>
              <a:rPr lang="en-US"/>
              <a:t>6.1920</a:t>
            </a:r>
            <a:endParaRPr lang="en-US" dirty="0"/>
          </a:p>
        </p:txBody>
      </p:sp>
      <p:sp>
        <p:nvSpPr>
          <p:cNvPr id="14" name="Slide Number Placeholder 13">
            <a:extLst>
              <a:ext uri="{FF2B5EF4-FFF2-40B4-BE49-F238E27FC236}">
                <a16:creationId xmlns:a16="http://schemas.microsoft.com/office/drawing/2014/main" id="{61911424-E9C6-4585-8931-4F1129FEA9E8}"/>
              </a:ext>
            </a:extLst>
          </p:cNvPr>
          <p:cNvSpPr>
            <a:spLocks noGrp="1"/>
          </p:cNvSpPr>
          <p:nvPr>
            <p:ph type="sldNum" sz="quarter" idx="11"/>
          </p:nvPr>
        </p:nvSpPr>
        <p:spPr/>
        <p:txBody>
          <a:bodyPr/>
          <a:lstStyle/>
          <a:p>
            <a:pPr>
              <a:defRPr/>
            </a:pPr>
            <a:r>
              <a:rPr lang="en-US"/>
              <a:t>L04-</a:t>
            </a:r>
            <a:fld id="{4F9502F6-954B-46E9-AC05-33DEDF4CA0BF}" type="slidenum">
              <a:rPr lang="en-US" smtClean="0"/>
              <a:pPr>
                <a:defRPr/>
              </a:pPr>
              <a:t>22</a:t>
            </a:fld>
            <a:endParaRPr lang="en-US" dirty="0"/>
          </a:p>
        </p:txBody>
      </p:sp>
    </p:spTree>
    <p:extLst>
      <p:ext uri="{BB962C8B-B14F-4D97-AF65-F5344CB8AC3E}">
        <p14:creationId xmlns:p14="http://schemas.microsoft.com/office/powerpoint/2010/main" val="2780926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5" grpId="0"/>
      <p:bldP spid="16" grpId="0"/>
      <p:bldP spid="17" grpId="0"/>
      <p:bldP spid="18" grpId="0"/>
      <p:bldP spid="19" grpId="0"/>
      <p:bldP spid="20" grpId="0"/>
      <p:bldP spid="21" grpId="0"/>
      <p:bldP spid="22" grpId="0"/>
      <p:bldP spid="23" grpId="0"/>
      <p:bldP spid="24" grpId="0"/>
      <p:bldP spid="25" grpId="0"/>
      <p:bldP spid="26" grpId="0"/>
      <p:bldP spid="27" grpId="0"/>
      <p:bldP spid="28" grpId="0"/>
      <p:bldP spid="2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descr="Rectangle: Click to edit Master text styles&#10;Second level&#10;Third level&#10;Fourth level&#10;Fifth level"/>
          <p:cNvSpPr>
            <a:spLocks noChangeArrowheads="1"/>
          </p:cNvSpPr>
          <p:nvPr/>
        </p:nvSpPr>
        <p:spPr bwMode="auto">
          <a:xfrm>
            <a:off x="621352" y="1447800"/>
            <a:ext cx="5779448" cy="4793974"/>
          </a:xfrm>
          <a:prstGeom prst="rect">
            <a:avLst/>
          </a:prstGeom>
          <a:noFill/>
          <a:ln w="9525">
            <a:noFill/>
            <a:miter lim="800000"/>
            <a:headEnd/>
            <a:tailEnd/>
          </a:ln>
        </p:spPr>
        <p:txBody>
          <a:bodyPr/>
          <a:lstStyle/>
          <a:p>
            <a:pPr marL="342900" indent="-342900">
              <a:lnSpc>
                <a:spcPct val="95000"/>
              </a:lnSpc>
              <a:spcBef>
                <a:spcPct val="5000"/>
              </a:spcBef>
              <a:buClr>
                <a:schemeClr val="hlink"/>
              </a:buClr>
              <a:buSzPct val="110000"/>
              <a:buFont typeface="Wingdings" pitchFamily="-96" charset="2"/>
              <a:buNone/>
            </a:pPr>
            <a:r>
              <a:rPr lang="en-US" b="1" dirty="0">
                <a:latin typeface="Consolas" panose="020B0609020204030204" pitchFamily="49" charset="0"/>
              </a:rPr>
              <a:t>module</a:t>
            </a:r>
            <a:r>
              <a:rPr lang="en-US" dirty="0">
                <a:latin typeface="Consolas" panose="020B0609020204030204" pitchFamily="49" charset="0"/>
              </a:rPr>
              <a:t> </a:t>
            </a:r>
            <a:r>
              <a:rPr lang="en-US" dirty="0" err="1">
                <a:latin typeface="Consolas" panose="020B0609020204030204" pitchFamily="49" charset="0"/>
              </a:rPr>
              <a:t>mkFifo</a:t>
            </a:r>
            <a:r>
              <a:rPr lang="en-US" dirty="0">
                <a:latin typeface="Consolas" panose="020B0609020204030204" pitchFamily="49" charset="0"/>
              </a:rPr>
              <a:t> (</a:t>
            </a:r>
            <a:r>
              <a:rPr lang="en-US" dirty="0" err="1">
                <a:latin typeface="Consolas" panose="020B0609020204030204" pitchFamily="49" charset="0"/>
              </a:rPr>
              <a:t>Fifo</a:t>
            </a:r>
            <a:r>
              <a:rPr lang="en-US" dirty="0">
                <a:latin typeface="Consolas" panose="020B0609020204030204" pitchFamily="49" charset="0"/>
              </a:rPr>
              <a:t>#(1, t));</a:t>
            </a:r>
          </a:p>
          <a:p>
            <a:pPr marL="342900" indent="-342900">
              <a:lnSpc>
                <a:spcPct val="95000"/>
              </a:lnSpc>
              <a:spcBef>
                <a:spcPct val="5000"/>
              </a:spcBef>
              <a:buClr>
                <a:schemeClr val="hlink"/>
              </a:buClr>
              <a:buSzPct val="110000"/>
              <a:buFont typeface="Wingdings" pitchFamily="-96" charset="2"/>
              <a:buNone/>
            </a:pPr>
            <a:r>
              <a:rPr lang="en-US" dirty="0">
                <a:latin typeface="Consolas" panose="020B0609020204030204" pitchFamily="49" charset="0"/>
              </a:rPr>
              <a:t>  </a:t>
            </a:r>
            <a:r>
              <a:rPr lang="en-US" dirty="0" err="1">
                <a:latin typeface="Consolas" panose="020B0609020204030204" pitchFamily="49" charset="0"/>
              </a:rPr>
              <a:t>Reg</a:t>
            </a:r>
            <a:r>
              <a:rPr lang="en-US" dirty="0">
                <a:latin typeface="Consolas" panose="020B0609020204030204" pitchFamily="49" charset="0"/>
              </a:rPr>
              <a:t>#(t)    d  &lt;- </a:t>
            </a:r>
            <a:r>
              <a:rPr lang="en-US" dirty="0" err="1">
                <a:latin typeface="Consolas" panose="020B0609020204030204" pitchFamily="49" charset="0"/>
              </a:rPr>
              <a:t>mkRegU</a:t>
            </a:r>
            <a:r>
              <a:rPr lang="en-US" dirty="0">
                <a:latin typeface="Consolas" panose="020B0609020204030204" pitchFamily="49" charset="0"/>
              </a:rPr>
              <a:t>; </a:t>
            </a:r>
          </a:p>
          <a:p>
            <a:pPr marL="342900" indent="-342900">
              <a:lnSpc>
                <a:spcPct val="95000"/>
              </a:lnSpc>
              <a:spcBef>
                <a:spcPct val="5000"/>
              </a:spcBef>
              <a:buClr>
                <a:schemeClr val="hlink"/>
              </a:buClr>
              <a:buSzPct val="110000"/>
              <a:buFont typeface="Wingdings" pitchFamily="-96" charset="2"/>
              <a:buNone/>
            </a:pPr>
            <a:r>
              <a:rPr lang="en-US" dirty="0">
                <a:latin typeface="Consolas" panose="020B0609020204030204" pitchFamily="49" charset="0"/>
              </a:rPr>
              <a:t>  </a:t>
            </a:r>
            <a:r>
              <a:rPr lang="en-US" dirty="0" err="1">
                <a:latin typeface="Consolas" panose="020B0609020204030204" pitchFamily="49" charset="0"/>
              </a:rPr>
              <a:t>Reg</a:t>
            </a:r>
            <a:r>
              <a:rPr lang="en-US" dirty="0">
                <a:latin typeface="Consolas" panose="020B0609020204030204" pitchFamily="49" charset="0"/>
              </a:rPr>
              <a:t>#(</a:t>
            </a:r>
            <a:r>
              <a:rPr lang="en-US" dirty="0" err="1">
                <a:latin typeface="Consolas" panose="020B0609020204030204" pitchFamily="49" charset="0"/>
              </a:rPr>
              <a:t>Bool</a:t>
            </a:r>
            <a:r>
              <a:rPr lang="en-US" dirty="0">
                <a:latin typeface="Consolas" panose="020B0609020204030204" pitchFamily="49" charset="0"/>
              </a:rPr>
              <a:t>) v  &lt;- </a:t>
            </a:r>
            <a:r>
              <a:rPr lang="en-US" dirty="0" err="1">
                <a:latin typeface="Consolas" panose="020B0609020204030204" pitchFamily="49" charset="0"/>
              </a:rPr>
              <a:t>mkReg</a:t>
            </a:r>
            <a:r>
              <a:rPr lang="en-US" dirty="0">
                <a:latin typeface="Consolas" panose="020B0609020204030204" pitchFamily="49" charset="0"/>
              </a:rPr>
              <a:t>(False);</a:t>
            </a:r>
          </a:p>
          <a:p>
            <a:pPr marL="342900" indent="-342900">
              <a:lnSpc>
                <a:spcPct val="95000"/>
              </a:lnSpc>
              <a:spcBef>
                <a:spcPct val="5000"/>
              </a:spcBef>
              <a:buClr>
                <a:schemeClr val="hlink"/>
              </a:buClr>
              <a:buSzPct val="110000"/>
            </a:pPr>
            <a:r>
              <a:rPr lang="en-US" b="1" dirty="0">
                <a:latin typeface="Consolas" panose="020B0609020204030204" pitchFamily="49" charset="0"/>
              </a:rPr>
              <a:t>  </a:t>
            </a:r>
          </a:p>
          <a:p>
            <a:pPr marL="342900" indent="-342900">
              <a:lnSpc>
                <a:spcPct val="95000"/>
              </a:lnSpc>
              <a:spcBef>
                <a:spcPct val="5000"/>
              </a:spcBef>
              <a:buClr>
                <a:schemeClr val="hlink"/>
              </a:buClr>
              <a:buSzPct val="110000"/>
            </a:pPr>
            <a:r>
              <a:rPr lang="en-US" b="1" dirty="0">
                <a:latin typeface="Consolas" panose="020B0609020204030204" pitchFamily="49" charset="0"/>
              </a:rPr>
              <a:t>method Action </a:t>
            </a:r>
            <a:r>
              <a:rPr lang="en-US" dirty="0" err="1">
                <a:latin typeface="Consolas" panose="020B0609020204030204" pitchFamily="49" charset="0"/>
              </a:rPr>
              <a:t>enq</a:t>
            </a:r>
            <a:r>
              <a:rPr lang="en-US" dirty="0">
                <a:latin typeface="Consolas" panose="020B0609020204030204" pitchFamily="49" charset="0"/>
              </a:rPr>
              <a:t>(t x) </a:t>
            </a:r>
            <a:r>
              <a:rPr lang="en-US" b="1" dirty="0">
                <a:latin typeface="Consolas" panose="020B0609020204030204" pitchFamily="49" charset="0"/>
              </a:rPr>
              <a:t>if</a:t>
            </a:r>
            <a:r>
              <a:rPr lang="en-US" dirty="0">
                <a:latin typeface="Consolas" panose="020B0609020204030204" pitchFamily="49" charset="0"/>
              </a:rPr>
              <a:t> (!v);</a:t>
            </a:r>
          </a:p>
          <a:p>
            <a:pPr marL="342900" indent="-342900">
              <a:lnSpc>
                <a:spcPct val="95000"/>
              </a:lnSpc>
              <a:spcBef>
                <a:spcPct val="5000"/>
              </a:spcBef>
              <a:buClr>
                <a:schemeClr val="hlink"/>
              </a:buClr>
              <a:buSzPct val="110000"/>
              <a:buFont typeface="Wingdings" pitchFamily="-96" charset="2"/>
              <a:buNone/>
            </a:pPr>
            <a:r>
              <a:rPr lang="en-US" dirty="0">
                <a:latin typeface="Consolas" panose="020B0609020204030204" pitchFamily="49" charset="0"/>
              </a:rPr>
              <a:t>    v &lt;= True; d &lt;= x;</a:t>
            </a:r>
          </a:p>
          <a:p>
            <a:pPr marL="342900" indent="-342900">
              <a:lnSpc>
                <a:spcPct val="95000"/>
              </a:lnSpc>
              <a:spcBef>
                <a:spcPct val="5000"/>
              </a:spcBef>
              <a:buClr>
                <a:schemeClr val="hlink"/>
              </a:buClr>
              <a:buSzPct val="110000"/>
              <a:buFont typeface="Wingdings" pitchFamily="-96" charset="2"/>
              <a:buNone/>
            </a:pPr>
            <a:r>
              <a:rPr lang="en-US" dirty="0">
                <a:latin typeface="Consolas" panose="020B0609020204030204" pitchFamily="49" charset="0"/>
              </a:rPr>
              <a:t>  </a:t>
            </a:r>
            <a:r>
              <a:rPr lang="en-US" b="1" dirty="0" err="1">
                <a:latin typeface="Consolas" panose="020B0609020204030204" pitchFamily="49" charset="0"/>
              </a:rPr>
              <a:t>endmethod</a:t>
            </a:r>
            <a:endParaRPr lang="en-US" b="1" dirty="0">
              <a:latin typeface="Consolas" panose="020B0609020204030204" pitchFamily="49" charset="0"/>
            </a:endParaRPr>
          </a:p>
          <a:p>
            <a:pPr marL="342900" indent="-342900">
              <a:lnSpc>
                <a:spcPct val="95000"/>
              </a:lnSpc>
              <a:spcBef>
                <a:spcPct val="5000"/>
              </a:spcBef>
              <a:buClr>
                <a:schemeClr val="hlink"/>
              </a:buClr>
              <a:buSzPct val="110000"/>
            </a:pPr>
            <a:r>
              <a:rPr lang="en-US" b="1" dirty="0">
                <a:latin typeface="Consolas" panose="020B0609020204030204" pitchFamily="49" charset="0"/>
              </a:rPr>
              <a:t>  method Action </a:t>
            </a:r>
            <a:r>
              <a:rPr lang="en-US" dirty="0" err="1">
                <a:latin typeface="Consolas" panose="020B0609020204030204" pitchFamily="49" charset="0"/>
              </a:rPr>
              <a:t>deq</a:t>
            </a:r>
            <a:r>
              <a:rPr lang="en-US" dirty="0">
                <a:latin typeface="Consolas" panose="020B0609020204030204" pitchFamily="49" charset="0"/>
              </a:rPr>
              <a:t> </a:t>
            </a:r>
            <a:r>
              <a:rPr lang="en-US" b="1" dirty="0">
                <a:latin typeface="Consolas" panose="020B0609020204030204" pitchFamily="49" charset="0"/>
              </a:rPr>
              <a:t>if</a:t>
            </a:r>
            <a:r>
              <a:rPr lang="en-US" dirty="0">
                <a:latin typeface="Consolas" panose="020B0609020204030204" pitchFamily="49" charset="0"/>
              </a:rPr>
              <a:t> (v);</a:t>
            </a:r>
          </a:p>
          <a:p>
            <a:pPr marL="342900" indent="-342900">
              <a:lnSpc>
                <a:spcPct val="95000"/>
              </a:lnSpc>
              <a:spcBef>
                <a:spcPct val="5000"/>
              </a:spcBef>
              <a:buClr>
                <a:schemeClr val="hlink"/>
              </a:buClr>
              <a:buSzPct val="110000"/>
              <a:buFont typeface="Wingdings" pitchFamily="-96" charset="2"/>
              <a:buNone/>
            </a:pPr>
            <a:r>
              <a:rPr lang="en-US" dirty="0">
                <a:latin typeface="Consolas" panose="020B0609020204030204" pitchFamily="49" charset="0"/>
              </a:rPr>
              <a:t>    v &lt;= False;</a:t>
            </a:r>
          </a:p>
          <a:p>
            <a:pPr marL="342900" indent="-342900">
              <a:lnSpc>
                <a:spcPct val="95000"/>
              </a:lnSpc>
              <a:spcBef>
                <a:spcPct val="5000"/>
              </a:spcBef>
              <a:buClr>
                <a:schemeClr val="hlink"/>
              </a:buClr>
              <a:buSzPct val="110000"/>
              <a:buFont typeface="Wingdings" pitchFamily="-96" charset="2"/>
              <a:buNone/>
            </a:pPr>
            <a:r>
              <a:rPr lang="en-US" dirty="0">
                <a:latin typeface="Consolas" panose="020B0609020204030204" pitchFamily="49" charset="0"/>
              </a:rPr>
              <a:t>  </a:t>
            </a:r>
            <a:r>
              <a:rPr lang="en-US" b="1" dirty="0" err="1">
                <a:latin typeface="Consolas" panose="020B0609020204030204" pitchFamily="49" charset="0"/>
              </a:rPr>
              <a:t>endmethod</a:t>
            </a:r>
            <a:endParaRPr lang="en-US" b="1" dirty="0">
              <a:latin typeface="Consolas" panose="020B0609020204030204" pitchFamily="49" charset="0"/>
            </a:endParaRPr>
          </a:p>
          <a:p>
            <a:pPr marL="342900" indent="-342900">
              <a:lnSpc>
                <a:spcPct val="95000"/>
              </a:lnSpc>
              <a:spcBef>
                <a:spcPct val="5000"/>
              </a:spcBef>
              <a:buClr>
                <a:schemeClr val="hlink"/>
              </a:buClr>
              <a:buSzPct val="110000"/>
            </a:pPr>
            <a:r>
              <a:rPr lang="en-US" b="1" dirty="0">
                <a:latin typeface="Consolas" panose="020B0609020204030204" pitchFamily="49" charset="0"/>
              </a:rPr>
              <a:t>  method </a:t>
            </a:r>
            <a:r>
              <a:rPr lang="en-US" dirty="0">
                <a:latin typeface="Consolas" panose="020B0609020204030204" pitchFamily="49" charset="0"/>
              </a:rPr>
              <a:t>t first </a:t>
            </a:r>
            <a:r>
              <a:rPr lang="en-US" b="1" dirty="0">
                <a:latin typeface="Consolas" panose="020B0609020204030204" pitchFamily="49" charset="0"/>
              </a:rPr>
              <a:t>if</a:t>
            </a:r>
            <a:r>
              <a:rPr lang="en-US" dirty="0">
                <a:latin typeface="Consolas" panose="020B0609020204030204" pitchFamily="49" charset="0"/>
              </a:rPr>
              <a:t> (v);</a:t>
            </a:r>
          </a:p>
          <a:p>
            <a:pPr marL="342900" indent="-342900">
              <a:lnSpc>
                <a:spcPct val="95000"/>
              </a:lnSpc>
              <a:spcBef>
                <a:spcPct val="5000"/>
              </a:spcBef>
              <a:buClr>
                <a:schemeClr val="hlink"/>
              </a:buClr>
              <a:buSzPct val="110000"/>
              <a:buFont typeface="Wingdings" pitchFamily="-96" charset="2"/>
              <a:buNone/>
            </a:pPr>
            <a:r>
              <a:rPr lang="en-US" dirty="0">
                <a:latin typeface="Consolas" panose="020B0609020204030204" pitchFamily="49" charset="0"/>
              </a:rPr>
              <a:t>    </a:t>
            </a:r>
            <a:r>
              <a:rPr lang="en-US" b="1" dirty="0">
                <a:latin typeface="Consolas" panose="020B0609020204030204" pitchFamily="49" charset="0"/>
              </a:rPr>
              <a:t>return</a:t>
            </a:r>
            <a:r>
              <a:rPr lang="en-US" dirty="0">
                <a:latin typeface="Consolas" panose="020B0609020204030204" pitchFamily="49" charset="0"/>
              </a:rPr>
              <a:t> d;</a:t>
            </a:r>
          </a:p>
          <a:p>
            <a:pPr marL="342900" indent="-342900">
              <a:lnSpc>
                <a:spcPct val="95000"/>
              </a:lnSpc>
              <a:spcBef>
                <a:spcPct val="5000"/>
              </a:spcBef>
              <a:buClr>
                <a:schemeClr val="hlink"/>
              </a:buClr>
              <a:buSzPct val="110000"/>
              <a:buFont typeface="Wingdings" pitchFamily="-96" charset="2"/>
              <a:buNone/>
            </a:pPr>
            <a:r>
              <a:rPr lang="en-US" dirty="0">
                <a:latin typeface="Consolas" panose="020B0609020204030204" pitchFamily="49" charset="0"/>
              </a:rPr>
              <a:t>  </a:t>
            </a:r>
            <a:r>
              <a:rPr lang="en-US" b="1" dirty="0" err="1">
                <a:latin typeface="Consolas" panose="020B0609020204030204" pitchFamily="49" charset="0"/>
              </a:rPr>
              <a:t>endmethod</a:t>
            </a:r>
            <a:endParaRPr lang="en-US" b="1" dirty="0">
              <a:latin typeface="Consolas" panose="020B0609020204030204" pitchFamily="49" charset="0"/>
            </a:endParaRPr>
          </a:p>
          <a:p>
            <a:pPr marL="342900" indent="-342900">
              <a:lnSpc>
                <a:spcPct val="95000"/>
              </a:lnSpc>
              <a:spcBef>
                <a:spcPct val="5000"/>
              </a:spcBef>
              <a:buClr>
                <a:schemeClr val="hlink"/>
              </a:buClr>
              <a:buSzPct val="110000"/>
              <a:buFont typeface="Wingdings" pitchFamily="-96" charset="2"/>
              <a:buNone/>
            </a:pPr>
            <a:r>
              <a:rPr lang="en-US" b="1" dirty="0" err="1">
                <a:latin typeface="Consolas" panose="020B0609020204030204" pitchFamily="49" charset="0"/>
              </a:rPr>
              <a:t>endmodule</a:t>
            </a:r>
            <a:r>
              <a:rPr lang="en-US" b="1" dirty="0">
                <a:latin typeface="Consolas" panose="020B0609020204030204" pitchFamily="49" charset="0"/>
              </a:rPr>
              <a:t> </a:t>
            </a:r>
            <a:endParaRPr lang="en-US" b="1" i="1" dirty="0">
              <a:latin typeface="Consolas" panose="020B0609020204030204" pitchFamily="49" charset="0"/>
            </a:endParaRPr>
          </a:p>
        </p:txBody>
      </p:sp>
      <p:sp>
        <p:nvSpPr>
          <p:cNvPr id="20483" name="Rectangle 3"/>
          <p:cNvSpPr>
            <a:spLocks noGrp="1" noChangeArrowheads="1"/>
          </p:cNvSpPr>
          <p:nvPr>
            <p:ph type="title"/>
          </p:nvPr>
        </p:nvSpPr>
        <p:spPr>
          <a:xfrm>
            <a:off x="609600" y="304800"/>
            <a:ext cx="7858539" cy="1143000"/>
          </a:xfrm>
        </p:spPr>
        <p:txBody>
          <a:bodyPr/>
          <a:lstStyle/>
          <a:p>
            <a:r>
              <a:rPr lang="en-US" sz="4000" dirty="0"/>
              <a:t>Making One-Element FIFO into a </a:t>
            </a:r>
            <a:r>
              <a:rPr lang="en-US" sz="4000" i="1" dirty="0"/>
              <a:t>Pipelined </a:t>
            </a:r>
            <a:r>
              <a:rPr lang="en-US" sz="4000" dirty="0"/>
              <a:t>FIFO</a:t>
            </a:r>
            <a:endParaRPr lang="en-US" sz="1200" dirty="0"/>
          </a:p>
        </p:txBody>
      </p:sp>
      <p:sp>
        <p:nvSpPr>
          <p:cNvPr id="40" name="Text Box 8"/>
          <p:cNvSpPr txBox="1">
            <a:spLocks noChangeArrowheads="1"/>
          </p:cNvSpPr>
          <p:nvPr/>
        </p:nvSpPr>
        <p:spPr bwMode="auto">
          <a:xfrm>
            <a:off x="6606160" y="1322188"/>
            <a:ext cx="2202256" cy="1631216"/>
          </a:xfrm>
          <a:prstGeom prst="rect">
            <a:avLst/>
          </a:prstGeom>
          <a:noFill/>
          <a:ln w="9525">
            <a:solidFill>
              <a:srgbClr val="FF0000"/>
            </a:solidFill>
            <a:miter lim="800000"/>
            <a:headEnd/>
            <a:tailEnd/>
          </a:ln>
          <a:effectLst/>
        </p:spPr>
        <p:txBody>
          <a:bodyPr wrap="square">
            <a:spAutoFit/>
          </a:bodyPr>
          <a:lstStyle/>
          <a:p>
            <a:pPr>
              <a:buClr>
                <a:schemeClr val="hlink"/>
              </a:buClr>
              <a:buSzPct val="110000"/>
              <a:buNone/>
            </a:pPr>
            <a:r>
              <a:rPr lang="en-US" dirty="0">
                <a:latin typeface="+mn-lt"/>
                <a:cs typeface="Courier New" pitchFamily="49" charset="0"/>
              </a:rPr>
              <a:t>Pipelined FIFO  behavior</a:t>
            </a:r>
          </a:p>
          <a:p>
            <a:pPr>
              <a:buClr>
                <a:schemeClr val="hlink"/>
              </a:buClr>
              <a:buSzPct val="110000"/>
              <a:buNone/>
            </a:pPr>
            <a:r>
              <a:rPr lang="en-US" dirty="0">
                <a:latin typeface="Courier New" pitchFamily="49" charset="0"/>
                <a:cs typeface="Courier New" pitchFamily="49" charset="0"/>
              </a:rPr>
              <a:t>  </a:t>
            </a:r>
            <a:r>
              <a:rPr lang="en-US" dirty="0" err="1">
                <a:latin typeface="Consolas" panose="020B0609020204030204" pitchFamily="49" charset="0"/>
                <a:cs typeface="Courier New" pitchFamily="49" charset="0"/>
              </a:rPr>
              <a:t>deq</a:t>
            </a:r>
            <a:r>
              <a:rPr lang="en-US" dirty="0">
                <a:latin typeface="Consolas" panose="020B0609020204030204" pitchFamily="49" charset="0"/>
                <a:cs typeface="Courier New" pitchFamily="49" charset="0"/>
              </a:rPr>
              <a:t> &lt; </a:t>
            </a:r>
            <a:r>
              <a:rPr lang="en-US" dirty="0" err="1">
                <a:latin typeface="Consolas" panose="020B0609020204030204" pitchFamily="49" charset="0"/>
                <a:cs typeface="Courier New" pitchFamily="49" charset="0"/>
              </a:rPr>
              <a:t>enq</a:t>
            </a:r>
            <a:endParaRPr lang="en-US" dirty="0">
              <a:latin typeface="Consolas" panose="020B0609020204030204" pitchFamily="49" charset="0"/>
              <a:cs typeface="Courier New" pitchFamily="49" charset="0"/>
            </a:endParaRPr>
          </a:p>
          <a:p>
            <a:pPr>
              <a:buClr>
                <a:schemeClr val="hlink"/>
              </a:buClr>
              <a:buSzPct val="110000"/>
              <a:buNone/>
            </a:pPr>
            <a:r>
              <a:rPr lang="en-US" dirty="0">
                <a:latin typeface="Consolas" panose="020B0609020204030204" pitchFamily="49" charset="0"/>
                <a:cs typeface="Courier New" pitchFamily="49" charset="0"/>
              </a:rPr>
              <a:t>first &lt; </a:t>
            </a:r>
            <a:r>
              <a:rPr lang="en-US" dirty="0" err="1">
                <a:latin typeface="Consolas" panose="020B0609020204030204" pitchFamily="49" charset="0"/>
                <a:cs typeface="Courier New" pitchFamily="49" charset="0"/>
              </a:rPr>
              <a:t>deq</a:t>
            </a:r>
            <a:endParaRPr lang="en-US" baseline="30000" dirty="0">
              <a:latin typeface="Consolas" panose="020B0609020204030204" pitchFamily="49" charset="0"/>
              <a:cs typeface="Courier New" pitchFamily="49" charset="0"/>
            </a:endParaRPr>
          </a:p>
          <a:p>
            <a:pPr>
              <a:lnSpc>
                <a:spcPct val="100000"/>
              </a:lnSpc>
              <a:spcBef>
                <a:spcPct val="0"/>
              </a:spcBef>
              <a:buClr>
                <a:schemeClr val="hlink"/>
              </a:buClr>
              <a:buSzPct val="110000"/>
              <a:buNone/>
            </a:pPr>
            <a:r>
              <a:rPr lang="en-US" dirty="0">
                <a:latin typeface="Consolas" panose="020B0609020204030204" pitchFamily="49" charset="0"/>
                <a:cs typeface="Courier New" pitchFamily="49" charset="0"/>
              </a:rPr>
              <a:t>first &lt; </a:t>
            </a:r>
            <a:r>
              <a:rPr lang="en-US" dirty="0" err="1">
                <a:latin typeface="Consolas" panose="020B0609020204030204" pitchFamily="49" charset="0"/>
                <a:cs typeface="Courier New" pitchFamily="49" charset="0"/>
              </a:rPr>
              <a:t>enq</a:t>
            </a:r>
            <a:endParaRPr lang="en-US" baseline="30000" dirty="0">
              <a:latin typeface="Consolas" panose="020B0609020204030204" pitchFamily="49" charset="0"/>
              <a:cs typeface="Courier New" pitchFamily="49" charset="0"/>
            </a:endParaRPr>
          </a:p>
        </p:txBody>
      </p:sp>
      <p:cxnSp>
        <p:nvCxnSpPr>
          <p:cNvPr id="6" name="Straight Connector 5"/>
          <p:cNvCxnSpPr>
            <a:cxnSpLocks/>
          </p:cNvCxnSpPr>
          <p:nvPr/>
        </p:nvCxnSpPr>
        <p:spPr bwMode="auto">
          <a:xfrm>
            <a:off x="1028700" y="2237153"/>
            <a:ext cx="4421981" cy="0"/>
          </a:xfrm>
          <a:prstGeom prst="line">
            <a:avLst/>
          </a:prstGeom>
          <a:noFill/>
          <a:ln w="19050" cap="flat" cmpd="sng" algn="ctr">
            <a:solidFill>
              <a:srgbClr val="FF0000"/>
            </a:solidFill>
            <a:prstDash val="solid"/>
            <a:round/>
            <a:headEnd type="none" w="med" len="med"/>
            <a:tailEnd type="none" w="med" len="med"/>
          </a:ln>
          <a:effectLst/>
        </p:spPr>
      </p:cxnSp>
      <p:sp>
        <p:nvSpPr>
          <p:cNvPr id="8" name="TextBox 7"/>
          <p:cNvSpPr txBox="1"/>
          <p:nvPr/>
        </p:nvSpPr>
        <p:spPr>
          <a:xfrm>
            <a:off x="897809" y="2079736"/>
            <a:ext cx="4698722" cy="400110"/>
          </a:xfrm>
          <a:prstGeom prst="rect">
            <a:avLst/>
          </a:prstGeom>
          <a:solidFill>
            <a:schemeClr val="bg1"/>
          </a:solidFill>
        </p:spPr>
        <p:txBody>
          <a:bodyPr wrap="none" rtlCol="0">
            <a:spAutoFit/>
          </a:bodyPr>
          <a:lstStyle/>
          <a:p>
            <a:r>
              <a:rPr lang="de-DE" dirty="0">
                <a:solidFill>
                  <a:srgbClr val="FF0000"/>
                </a:solidFill>
                <a:latin typeface="Consolas" panose="020B0609020204030204" pitchFamily="49" charset="0"/>
                <a:cs typeface="Courier New" pitchFamily="49" charset="0"/>
              </a:rPr>
              <a:t>Ehr#(2, Bool) v &lt;- mkEhr(False);</a:t>
            </a:r>
          </a:p>
        </p:txBody>
      </p:sp>
      <p:sp>
        <p:nvSpPr>
          <p:cNvPr id="10" name="TextBox 9"/>
          <p:cNvSpPr txBox="1"/>
          <p:nvPr/>
        </p:nvSpPr>
        <p:spPr>
          <a:xfrm>
            <a:off x="794983" y="3850547"/>
            <a:ext cx="748923" cy="400110"/>
          </a:xfrm>
          <a:prstGeom prst="rect">
            <a:avLst/>
          </a:prstGeom>
          <a:solidFill>
            <a:schemeClr val="bg1"/>
          </a:solidFill>
        </p:spPr>
        <p:txBody>
          <a:bodyPr wrap="none" rtlCol="0">
            <a:spAutoFit/>
          </a:bodyPr>
          <a:lstStyle/>
          <a:p>
            <a:r>
              <a:rPr lang="en-US" dirty="0">
                <a:solidFill>
                  <a:srgbClr val="FF0000"/>
                </a:solidFill>
                <a:latin typeface="Consolas" panose="020B0609020204030204" pitchFamily="49" charset="0"/>
              </a:rPr>
              <a:t>v[0]</a:t>
            </a:r>
          </a:p>
        </p:txBody>
      </p:sp>
      <p:sp>
        <p:nvSpPr>
          <p:cNvPr id="46" name="TextBox 45"/>
          <p:cNvSpPr txBox="1"/>
          <p:nvPr/>
        </p:nvSpPr>
        <p:spPr>
          <a:xfrm>
            <a:off x="3886495" y="3568619"/>
            <a:ext cx="1172116" cy="400110"/>
          </a:xfrm>
          <a:prstGeom prst="rect">
            <a:avLst/>
          </a:prstGeom>
          <a:solidFill>
            <a:schemeClr val="bg1"/>
          </a:solidFill>
        </p:spPr>
        <p:txBody>
          <a:bodyPr wrap="none" rtlCol="0">
            <a:spAutoFit/>
          </a:bodyPr>
          <a:lstStyle/>
          <a:p>
            <a:r>
              <a:rPr lang="en-US" dirty="0">
                <a:solidFill>
                  <a:srgbClr val="00B050"/>
                </a:solidFill>
                <a:latin typeface="Consolas" panose="020B0609020204030204" pitchFamily="49" charset="0"/>
              </a:rPr>
              <a:t>(v[0]);</a:t>
            </a:r>
          </a:p>
        </p:txBody>
      </p:sp>
      <p:sp>
        <p:nvSpPr>
          <p:cNvPr id="48" name="TextBox 47"/>
          <p:cNvSpPr txBox="1"/>
          <p:nvPr/>
        </p:nvSpPr>
        <p:spPr>
          <a:xfrm>
            <a:off x="3466483" y="4459263"/>
            <a:ext cx="1172116" cy="400110"/>
          </a:xfrm>
          <a:prstGeom prst="rect">
            <a:avLst/>
          </a:prstGeom>
          <a:solidFill>
            <a:schemeClr val="bg1"/>
          </a:solidFill>
        </p:spPr>
        <p:txBody>
          <a:bodyPr wrap="none" rtlCol="0">
            <a:spAutoFit/>
          </a:bodyPr>
          <a:lstStyle/>
          <a:p>
            <a:r>
              <a:rPr lang="en-US" dirty="0">
                <a:solidFill>
                  <a:srgbClr val="00B050"/>
                </a:solidFill>
                <a:latin typeface="Consolas" panose="020B0609020204030204" pitchFamily="49" charset="0"/>
              </a:rPr>
              <a:t>(v[0]);</a:t>
            </a:r>
          </a:p>
        </p:txBody>
      </p:sp>
      <p:sp>
        <p:nvSpPr>
          <p:cNvPr id="49" name="TextBox 48"/>
          <p:cNvSpPr txBox="1"/>
          <p:nvPr/>
        </p:nvSpPr>
        <p:spPr>
          <a:xfrm>
            <a:off x="794983" y="2961494"/>
            <a:ext cx="748923" cy="400110"/>
          </a:xfrm>
          <a:prstGeom prst="rect">
            <a:avLst/>
          </a:prstGeom>
          <a:solidFill>
            <a:schemeClr val="bg1"/>
          </a:solidFill>
        </p:spPr>
        <p:txBody>
          <a:bodyPr wrap="none" rtlCol="0">
            <a:spAutoFit/>
          </a:bodyPr>
          <a:lstStyle/>
          <a:p>
            <a:r>
              <a:rPr lang="en-US" dirty="0">
                <a:solidFill>
                  <a:srgbClr val="FF0000"/>
                </a:solidFill>
                <a:latin typeface="Consolas" panose="020B0609020204030204" pitchFamily="49" charset="0"/>
              </a:rPr>
              <a:t>v[1]</a:t>
            </a:r>
          </a:p>
        </p:txBody>
      </p:sp>
      <p:sp>
        <p:nvSpPr>
          <p:cNvPr id="50" name="TextBox 49"/>
          <p:cNvSpPr txBox="1"/>
          <p:nvPr/>
        </p:nvSpPr>
        <p:spPr>
          <a:xfrm>
            <a:off x="4211379" y="2676752"/>
            <a:ext cx="1313180" cy="400110"/>
          </a:xfrm>
          <a:prstGeom prst="rect">
            <a:avLst/>
          </a:prstGeom>
          <a:solidFill>
            <a:schemeClr val="bg1"/>
          </a:solidFill>
        </p:spPr>
        <p:txBody>
          <a:bodyPr wrap="none" rtlCol="0">
            <a:spAutoFit/>
          </a:bodyPr>
          <a:lstStyle/>
          <a:p>
            <a:r>
              <a:rPr lang="en-US" dirty="0">
                <a:solidFill>
                  <a:srgbClr val="00B050"/>
                </a:solidFill>
                <a:latin typeface="Consolas" panose="020B0609020204030204" pitchFamily="49" charset="0"/>
              </a:rPr>
              <a:t>(!v[1]);</a:t>
            </a:r>
          </a:p>
        </p:txBody>
      </p:sp>
      <p:sp>
        <p:nvSpPr>
          <p:cNvPr id="56" name="TextBox 55"/>
          <p:cNvSpPr txBox="1"/>
          <p:nvPr/>
        </p:nvSpPr>
        <p:spPr>
          <a:xfrm>
            <a:off x="7016148" y="3426320"/>
            <a:ext cx="1554688" cy="707886"/>
          </a:xfrm>
          <a:prstGeom prst="rect">
            <a:avLst/>
          </a:prstGeom>
          <a:noFill/>
        </p:spPr>
        <p:txBody>
          <a:bodyPr wrap="square" rtlCol="0">
            <a:spAutoFit/>
          </a:bodyPr>
          <a:lstStyle/>
          <a:p>
            <a:pPr>
              <a:buNone/>
            </a:pPr>
            <a:r>
              <a:rPr lang="en-US" dirty="0">
                <a:latin typeface="Comic Sans MS" panose="030F0702030302020204" pitchFamily="66" charset="0"/>
              </a:rPr>
              <a:t>No double write error</a:t>
            </a:r>
          </a:p>
        </p:txBody>
      </p:sp>
      <p:pic>
        <p:nvPicPr>
          <p:cNvPr id="11" name="Picture 10" descr="Faccine Facebook &gt; Blog &gt; Faccine giganti OK"/>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87486" y="4607122"/>
            <a:ext cx="1304014" cy="932166"/>
          </a:xfrm>
          <a:prstGeom prst="rect">
            <a:avLst/>
          </a:prstGeom>
        </p:spPr>
      </p:pic>
      <p:sp>
        <p:nvSpPr>
          <p:cNvPr id="2" name="Date Placeholder 1">
            <a:extLst>
              <a:ext uri="{FF2B5EF4-FFF2-40B4-BE49-F238E27FC236}">
                <a16:creationId xmlns:a16="http://schemas.microsoft.com/office/drawing/2014/main" id="{DA282598-882D-4A18-A304-09A79F62CDB0}"/>
              </a:ext>
            </a:extLst>
          </p:cNvPr>
          <p:cNvSpPr>
            <a:spLocks noGrp="1"/>
          </p:cNvSpPr>
          <p:nvPr>
            <p:ph type="dt" sz="half" idx="10"/>
          </p:nvPr>
        </p:nvSpPr>
        <p:spPr/>
        <p:txBody>
          <a:bodyPr/>
          <a:lstStyle/>
          <a:p>
            <a:pPr>
              <a:defRPr/>
            </a:pPr>
            <a:r>
              <a:rPr lang="en-US"/>
              <a:t>February 15, 2024</a:t>
            </a:r>
            <a:endParaRPr lang="en-US" dirty="0"/>
          </a:p>
        </p:txBody>
      </p:sp>
      <p:sp>
        <p:nvSpPr>
          <p:cNvPr id="4" name="Footer Placeholder 3">
            <a:extLst>
              <a:ext uri="{FF2B5EF4-FFF2-40B4-BE49-F238E27FC236}">
                <a16:creationId xmlns:a16="http://schemas.microsoft.com/office/drawing/2014/main" id="{02DEEC29-9CA6-4328-8BF1-1D8E47328EE8}"/>
              </a:ext>
            </a:extLst>
          </p:cNvPr>
          <p:cNvSpPr>
            <a:spLocks noGrp="1"/>
          </p:cNvSpPr>
          <p:nvPr>
            <p:ph type="ftr" sz="quarter" idx="12"/>
          </p:nvPr>
        </p:nvSpPr>
        <p:spPr/>
        <p:txBody>
          <a:bodyPr/>
          <a:lstStyle/>
          <a:p>
            <a:pPr>
              <a:defRPr/>
            </a:pPr>
            <a:r>
              <a:rPr lang="en-US"/>
              <a:t>6.1920</a:t>
            </a:r>
            <a:endParaRPr lang="en-US" dirty="0"/>
          </a:p>
        </p:txBody>
      </p:sp>
      <p:sp>
        <p:nvSpPr>
          <p:cNvPr id="12" name="Slide Number Placeholder 11">
            <a:extLst>
              <a:ext uri="{FF2B5EF4-FFF2-40B4-BE49-F238E27FC236}">
                <a16:creationId xmlns:a16="http://schemas.microsoft.com/office/drawing/2014/main" id="{F3121C15-4771-49B6-83D5-E46850E0FA1E}"/>
              </a:ext>
            </a:extLst>
          </p:cNvPr>
          <p:cNvSpPr>
            <a:spLocks noGrp="1"/>
          </p:cNvSpPr>
          <p:nvPr>
            <p:ph type="sldNum" sz="quarter" idx="11"/>
          </p:nvPr>
        </p:nvSpPr>
        <p:spPr/>
        <p:txBody>
          <a:bodyPr/>
          <a:lstStyle/>
          <a:p>
            <a:pPr>
              <a:defRPr/>
            </a:pPr>
            <a:r>
              <a:rPr lang="en-US"/>
              <a:t>L04-</a:t>
            </a:r>
            <a:fld id="{4F9502F6-954B-46E9-AC05-33DEDF4CA0BF}" type="slidenum">
              <a:rPr lang="en-US" smtClean="0"/>
              <a:pPr>
                <a:defRPr/>
              </a:pPr>
              <a:t>23</a:t>
            </a:fld>
            <a:endParaRPr lang="en-US" dirty="0"/>
          </a:p>
        </p:txBody>
      </p:sp>
    </p:spTree>
    <p:extLst>
      <p:ext uri="{BB962C8B-B14F-4D97-AF65-F5344CB8AC3E}">
        <p14:creationId xmlns:p14="http://schemas.microsoft.com/office/powerpoint/2010/main" val="4209569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46" grpId="0" animBg="1"/>
      <p:bldP spid="48" grpId="0" animBg="1"/>
      <p:bldP spid="49" grpId="0" animBg="1"/>
      <p:bldP spid="50" grpId="0" animBg="1"/>
      <p:bldP spid="5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2934" name="Rectangle 6"/>
          <p:cNvSpPr>
            <a:spLocks noGrp="1" noChangeArrowheads="1"/>
          </p:cNvSpPr>
          <p:nvPr>
            <p:ph type="title"/>
          </p:nvPr>
        </p:nvSpPr>
        <p:spPr/>
        <p:txBody>
          <a:bodyPr/>
          <a:lstStyle/>
          <a:p>
            <a:r>
              <a:rPr lang="en-US" sz="4000" dirty="0"/>
              <a:t>One-Element </a:t>
            </a:r>
            <a:r>
              <a:rPr lang="en-US" sz="4000" i="1" dirty="0"/>
              <a:t>Pipelined FIFO</a:t>
            </a:r>
            <a:endParaRPr lang="en-US" i="1" dirty="0"/>
          </a:p>
        </p:txBody>
      </p:sp>
      <p:sp>
        <p:nvSpPr>
          <p:cNvPr id="1532935" name="Rectangle 7" descr="Rectangle: Click to edit Master text styles&#10;Second level&#10;Third level&#10;Fourth level&#10;Fifth level"/>
          <p:cNvSpPr>
            <a:spLocks noChangeArrowheads="1"/>
          </p:cNvSpPr>
          <p:nvPr/>
        </p:nvSpPr>
        <p:spPr bwMode="auto">
          <a:xfrm>
            <a:off x="581473" y="1529460"/>
            <a:ext cx="8339245" cy="4988297"/>
          </a:xfrm>
          <a:prstGeom prst="rect">
            <a:avLst/>
          </a:prstGeom>
          <a:noFill/>
          <a:ln w="9525">
            <a:noFill/>
            <a:miter lim="800000"/>
            <a:headEnd/>
            <a:tailEnd/>
          </a:ln>
          <a:effectLst/>
        </p:spPr>
        <p:txBody>
          <a:bodyPr/>
          <a:lstStyle/>
          <a:p>
            <a:pPr>
              <a:buNone/>
            </a:pPr>
            <a:r>
              <a:rPr lang="en-US" b="1" dirty="0">
                <a:latin typeface="Consolas" panose="020B0609020204030204" pitchFamily="49" charset="0"/>
                <a:cs typeface="Courier New" pitchFamily="49" charset="0"/>
              </a:rPr>
              <a:t>module</a:t>
            </a:r>
            <a:r>
              <a:rPr lang="en-US" dirty="0">
                <a:latin typeface="Consolas" panose="020B0609020204030204" pitchFamily="49" charset="0"/>
                <a:cs typeface="Courier New" pitchFamily="49" charset="0"/>
              </a:rPr>
              <a:t> </a:t>
            </a:r>
            <a:r>
              <a:rPr lang="en-US" dirty="0" err="1">
                <a:latin typeface="Consolas" panose="020B0609020204030204" pitchFamily="49" charset="0"/>
                <a:cs typeface="Courier New" pitchFamily="49" charset="0"/>
              </a:rPr>
              <a:t>mkPipelineFifo</a:t>
            </a:r>
            <a:r>
              <a:rPr lang="en-US" dirty="0">
                <a:latin typeface="Consolas" panose="020B0609020204030204" pitchFamily="49" charset="0"/>
                <a:cs typeface="Courier New" pitchFamily="49" charset="0"/>
              </a:rPr>
              <a:t>(</a:t>
            </a:r>
            <a:r>
              <a:rPr lang="en-US" dirty="0" err="1">
                <a:latin typeface="Consolas" panose="020B0609020204030204" pitchFamily="49" charset="0"/>
                <a:cs typeface="Courier New" pitchFamily="49" charset="0"/>
              </a:rPr>
              <a:t>Fifo</a:t>
            </a:r>
            <a:r>
              <a:rPr lang="en-US" dirty="0">
                <a:latin typeface="Consolas" panose="020B0609020204030204" pitchFamily="49" charset="0"/>
                <a:cs typeface="Courier New" pitchFamily="49" charset="0"/>
              </a:rPr>
              <a:t>#(1, t));</a:t>
            </a:r>
          </a:p>
          <a:p>
            <a:pPr>
              <a:buNone/>
            </a:pPr>
            <a:r>
              <a:rPr lang="en-US" dirty="0">
                <a:latin typeface="Consolas" panose="020B0609020204030204" pitchFamily="49" charset="0"/>
                <a:cs typeface="Courier New" pitchFamily="49" charset="0"/>
              </a:rPr>
              <a:t>  </a:t>
            </a:r>
            <a:r>
              <a:rPr lang="en-US" dirty="0" err="1">
                <a:latin typeface="Consolas" panose="020B0609020204030204" pitchFamily="49" charset="0"/>
                <a:cs typeface="Courier New" pitchFamily="49" charset="0"/>
              </a:rPr>
              <a:t>Reg</a:t>
            </a:r>
            <a:r>
              <a:rPr lang="en-US" dirty="0">
                <a:latin typeface="Consolas" panose="020B0609020204030204" pitchFamily="49" charset="0"/>
                <a:cs typeface="Courier New" pitchFamily="49" charset="0"/>
              </a:rPr>
              <a:t>#(t) d &lt;- </a:t>
            </a:r>
            <a:r>
              <a:rPr lang="en-US" dirty="0" err="1">
                <a:latin typeface="Consolas" panose="020B0609020204030204" pitchFamily="49" charset="0"/>
                <a:cs typeface="Courier New" pitchFamily="49" charset="0"/>
              </a:rPr>
              <a:t>mkRegU</a:t>
            </a:r>
            <a:r>
              <a:rPr lang="en-US" dirty="0">
                <a:latin typeface="Consolas" panose="020B0609020204030204" pitchFamily="49" charset="0"/>
                <a:cs typeface="Courier New" pitchFamily="49" charset="0"/>
              </a:rPr>
              <a:t>;</a:t>
            </a:r>
          </a:p>
          <a:p>
            <a:pPr>
              <a:buNone/>
            </a:pPr>
            <a:r>
              <a:rPr lang="de-DE" dirty="0">
                <a:solidFill>
                  <a:srgbClr val="FF0000"/>
                </a:solidFill>
                <a:latin typeface="Consolas" panose="020B0609020204030204" pitchFamily="49" charset="0"/>
                <a:cs typeface="Courier New" pitchFamily="49" charset="0"/>
              </a:rPr>
              <a:t>  Ehr#(2, Bool) v &lt;- mkEhr(False);</a:t>
            </a:r>
          </a:p>
          <a:p>
            <a:pPr>
              <a:buNone/>
            </a:pPr>
            <a:endParaRPr lang="en-US" dirty="0">
              <a:latin typeface="Consolas" panose="020B0609020204030204" pitchFamily="49" charset="0"/>
              <a:cs typeface="Courier New" pitchFamily="49" charset="0"/>
            </a:endParaRPr>
          </a:p>
          <a:p>
            <a:pPr>
              <a:buNone/>
            </a:pPr>
            <a:r>
              <a:rPr lang="en-US" b="1" dirty="0">
                <a:latin typeface="Consolas" panose="020B0609020204030204" pitchFamily="49" charset="0"/>
                <a:cs typeface="Courier New" pitchFamily="49" charset="0"/>
              </a:rPr>
              <a:t>  method</a:t>
            </a:r>
            <a:r>
              <a:rPr lang="en-US" dirty="0">
                <a:latin typeface="Consolas" panose="020B0609020204030204" pitchFamily="49" charset="0"/>
                <a:cs typeface="Courier New" pitchFamily="49" charset="0"/>
              </a:rPr>
              <a:t> </a:t>
            </a:r>
            <a:r>
              <a:rPr lang="en-US" b="1" dirty="0">
                <a:latin typeface="Consolas" panose="020B0609020204030204" pitchFamily="49" charset="0"/>
                <a:cs typeface="Courier New" pitchFamily="49" charset="0"/>
              </a:rPr>
              <a:t>Action</a:t>
            </a:r>
            <a:r>
              <a:rPr lang="en-US" dirty="0">
                <a:latin typeface="Consolas" panose="020B0609020204030204" pitchFamily="49" charset="0"/>
                <a:cs typeface="Courier New" pitchFamily="49" charset="0"/>
              </a:rPr>
              <a:t> </a:t>
            </a:r>
            <a:r>
              <a:rPr lang="en-US" dirty="0" err="1">
                <a:latin typeface="Consolas" panose="020B0609020204030204" pitchFamily="49" charset="0"/>
                <a:cs typeface="Courier New" pitchFamily="49" charset="0"/>
              </a:rPr>
              <a:t>enq</a:t>
            </a:r>
            <a:r>
              <a:rPr lang="en-US" dirty="0">
                <a:latin typeface="Consolas" panose="020B0609020204030204" pitchFamily="49" charset="0"/>
                <a:cs typeface="Courier New" pitchFamily="49" charset="0"/>
              </a:rPr>
              <a:t>(t x) </a:t>
            </a:r>
            <a:r>
              <a:rPr lang="en-US" b="1" dirty="0">
                <a:solidFill>
                  <a:srgbClr val="00B050"/>
                </a:solidFill>
                <a:latin typeface="Consolas" panose="020B0609020204030204" pitchFamily="49" charset="0"/>
                <a:cs typeface="Courier New" pitchFamily="49" charset="0"/>
              </a:rPr>
              <a:t>if</a:t>
            </a:r>
            <a:r>
              <a:rPr lang="en-US" dirty="0">
                <a:solidFill>
                  <a:srgbClr val="00B050"/>
                </a:solidFill>
                <a:latin typeface="Consolas" panose="020B0609020204030204" pitchFamily="49" charset="0"/>
                <a:cs typeface="Courier New" pitchFamily="49" charset="0"/>
              </a:rPr>
              <a:t> (!v[1]);</a:t>
            </a:r>
          </a:p>
          <a:p>
            <a:pPr>
              <a:buNone/>
            </a:pPr>
            <a:r>
              <a:rPr lang="en-US" dirty="0">
                <a:latin typeface="Consolas" panose="020B0609020204030204" pitchFamily="49" charset="0"/>
                <a:cs typeface="Courier New" pitchFamily="49" charset="0"/>
              </a:rPr>
              <a:t>    d &lt;= x;</a:t>
            </a:r>
          </a:p>
          <a:p>
            <a:pPr>
              <a:buNone/>
            </a:pPr>
            <a:r>
              <a:rPr lang="en-US" dirty="0">
                <a:solidFill>
                  <a:srgbClr val="FF0000"/>
                </a:solidFill>
                <a:latin typeface="Consolas" panose="020B0609020204030204" pitchFamily="49" charset="0"/>
                <a:cs typeface="Courier New" pitchFamily="49" charset="0"/>
              </a:rPr>
              <a:t>    v[1] &lt;= True;</a:t>
            </a:r>
          </a:p>
          <a:p>
            <a:pPr>
              <a:buNone/>
            </a:pPr>
            <a:r>
              <a:rPr lang="en-US" dirty="0">
                <a:latin typeface="Consolas" panose="020B0609020204030204" pitchFamily="49" charset="0"/>
                <a:cs typeface="Courier New" pitchFamily="49" charset="0"/>
              </a:rPr>
              <a:t>  </a:t>
            </a:r>
            <a:r>
              <a:rPr lang="en-US" b="1" dirty="0" err="1">
                <a:latin typeface="Consolas" panose="020B0609020204030204" pitchFamily="49" charset="0"/>
                <a:cs typeface="Courier New" pitchFamily="49" charset="0"/>
              </a:rPr>
              <a:t>endmethod</a:t>
            </a:r>
            <a:endParaRPr lang="en-US" dirty="0">
              <a:latin typeface="Consolas" panose="020B0609020204030204" pitchFamily="49" charset="0"/>
              <a:cs typeface="Courier New" pitchFamily="49" charset="0"/>
            </a:endParaRPr>
          </a:p>
          <a:p>
            <a:r>
              <a:rPr lang="en-US" dirty="0">
                <a:latin typeface="Consolas" panose="020B0609020204030204" pitchFamily="49" charset="0"/>
                <a:cs typeface="Courier New" pitchFamily="49" charset="0"/>
              </a:rPr>
              <a:t>  </a:t>
            </a:r>
            <a:r>
              <a:rPr lang="en-US" b="1" dirty="0">
                <a:latin typeface="Consolas" panose="020B0609020204030204" pitchFamily="49" charset="0"/>
                <a:cs typeface="Courier New" pitchFamily="49" charset="0"/>
              </a:rPr>
              <a:t>method</a:t>
            </a:r>
            <a:r>
              <a:rPr lang="en-US" dirty="0">
                <a:latin typeface="Consolas" panose="020B0609020204030204" pitchFamily="49" charset="0"/>
                <a:cs typeface="Courier New" pitchFamily="49" charset="0"/>
              </a:rPr>
              <a:t> </a:t>
            </a:r>
            <a:r>
              <a:rPr lang="en-US" b="1" dirty="0">
                <a:latin typeface="Consolas" panose="020B0609020204030204" pitchFamily="49" charset="0"/>
                <a:cs typeface="Courier New" pitchFamily="49" charset="0"/>
              </a:rPr>
              <a:t>Action</a:t>
            </a:r>
            <a:r>
              <a:rPr lang="en-US" dirty="0">
                <a:latin typeface="Consolas" panose="020B0609020204030204" pitchFamily="49" charset="0"/>
                <a:cs typeface="Courier New" pitchFamily="49" charset="0"/>
              </a:rPr>
              <a:t> </a:t>
            </a:r>
            <a:r>
              <a:rPr lang="en-US" dirty="0" err="1">
                <a:latin typeface="Consolas" panose="020B0609020204030204" pitchFamily="49" charset="0"/>
                <a:cs typeface="Courier New" pitchFamily="49" charset="0"/>
              </a:rPr>
              <a:t>deq</a:t>
            </a:r>
            <a:r>
              <a:rPr lang="en-US" dirty="0">
                <a:latin typeface="Consolas" panose="020B0609020204030204" pitchFamily="49" charset="0"/>
                <a:cs typeface="Courier New" pitchFamily="49" charset="0"/>
              </a:rPr>
              <a:t> </a:t>
            </a:r>
            <a:r>
              <a:rPr lang="en-US" b="1" dirty="0">
                <a:latin typeface="Consolas" panose="020B0609020204030204" pitchFamily="49" charset="0"/>
                <a:cs typeface="Courier New" pitchFamily="49" charset="0"/>
              </a:rPr>
              <a:t>if</a:t>
            </a:r>
            <a:r>
              <a:rPr lang="en-US" dirty="0">
                <a:latin typeface="Consolas" panose="020B0609020204030204" pitchFamily="49" charset="0"/>
                <a:cs typeface="Courier New" pitchFamily="49" charset="0"/>
              </a:rPr>
              <a:t> </a:t>
            </a:r>
            <a:r>
              <a:rPr lang="en-US" dirty="0">
                <a:solidFill>
                  <a:srgbClr val="00B050"/>
                </a:solidFill>
                <a:latin typeface="Consolas" panose="020B0609020204030204" pitchFamily="49" charset="0"/>
                <a:cs typeface="Courier New" pitchFamily="49" charset="0"/>
              </a:rPr>
              <a:t>(v[0]);</a:t>
            </a:r>
          </a:p>
          <a:p>
            <a:pPr>
              <a:buNone/>
            </a:pPr>
            <a:r>
              <a:rPr lang="en-US" dirty="0">
                <a:solidFill>
                  <a:srgbClr val="FF0000"/>
                </a:solidFill>
                <a:latin typeface="Consolas" panose="020B0609020204030204" pitchFamily="49" charset="0"/>
                <a:cs typeface="Courier New" pitchFamily="49" charset="0"/>
              </a:rPr>
              <a:t>    v[0] &lt;= False; </a:t>
            </a:r>
          </a:p>
          <a:p>
            <a:pPr>
              <a:buNone/>
            </a:pPr>
            <a:r>
              <a:rPr lang="en-US" dirty="0">
                <a:latin typeface="Consolas" panose="020B0609020204030204" pitchFamily="49" charset="0"/>
                <a:cs typeface="Courier New" pitchFamily="49" charset="0"/>
              </a:rPr>
              <a:t>  </a:t>
            </a:r>
            <a:r>
              <a:rPr lang="en-US" b="1" dirty="0" err="1">
                <a:latin typeface="Consolas" panose="020B0609020204030204" pitchFamily="49" charset="0"/>
                <a:cs typeface="Courier New" pitchFamily="49" charset="0"/>
              </a:rPr>
              <a:t>endmethod</a:t>
            </a:r>
            <a:endParaRPr lang="en-US" dirty="0">
              <a:latin typeface="Consolas" panose="020B0609020204030204" pitchFamily="49" charset="0"/>
              <a:cs typeface="Courier New" pitchFamily="49" charset="0"/>
            </a:endParaRPr>
          </a:p>
          <a:p>
            <a:pPr>
              <a:buNone/>
            </a:pPr>
            <a:r>
              <a:rPr lang="en-US" dirty="0">
                <a:latin typeface="Consolas" panose="020B0609020204030204" pitchFamily="49" charset="0"/>
                <a:cs typeface="Courier New" pitchFamily="49" charset="0"/>
              </a:rPr>
              <a:t>  </a:t>
            </a:r>
            <a:r>
              <a:rPr lang="en-US" b="1" dirty="0">
                <a:latin typeface="Consolas" panose="020B0609020204030204" pitchFamily="49" charset="0"/>
                <a:cs typeface="Courier New" pitchFamily="49" charset="0"/>
              </a:rPr>
              <a:t>method</a:t>
            </a:r>
            <a:r>
              <a:rPr lang="en-US" dirty="0">
                <a:latin typeface="Consolas" panose="020B0609020204030204" pitchFamily="49" charset="0"/>
                <a:cs typeface="Courier New" pitchFamily="49" charset="0"/>
              </a:rPr>
              <a:t> t first </a:t>
            </a:r>
            <a:r>
              <a:rPr lang="en-US" b="1" dirty="0">
                <a:latin typeface="Consolas" panose="020B0609020204030204" pitchFamily="49" charset="0"/>
                <a:cs typeface="Courier New" pitchFamily="49" charset="0"/>
              </a:rPr>
              <a:t>if</a:t>
            </a:r>
            <a:r>
              <a:rPr lang="en-US" dirty="0">
                <a:latin typeface="Consolas" panose="020B0609020204030204" pitchFamily="49" charset="0"/>
                <a:cs typeface="Courier New" pitchFamily="49" charset="0"/>
              </a:rPr>
              <a:t> </a:t>
            </a:r>
            <a:r>
              <a:rPr lang="en-US" dirty="0">
                <a:solidFill>
                  <a:srgbClr val="00B050"/>
                </a:solidFill>
                <a:latin typeface="Consolas" panose="020B0609020204030204" pitchFamily="49" charset="0"/>
                <a:cs typeface="Courier New" pitchFamily="49" charset="0"/>
              </a:rPr>
              <a:t>(v[0]);</a:t>
            </a:r>
          </a:p>
          <a:p>
            <a:pPr>
              <a:buNone/>
            </a:pPr>
            <a:r>
              <a:rPr lang="en-US" dirty="0">
                <a:latin typeface="Consolas" panose="020B0609020204030204" pitchFamily="49" charset="0"/>
                <a:cs typeface="Courier New" pitchFamily="49" charset="0"/>
              </a:rPr>
              <a:t>    </a:t>
            </a:r>
            <a:r>
              <a:rPr lang="en-US" b="1" dirty="0">
                <a:latin typeface="Consolas" panose="020B0609020204030204" pitchFamily="49" charset="0"/>
                <a:cs typeface="Courier New" pitchFamily="49" charset="0"/>
              </a:rPr>
              <a:t>return</a:t>
            </a:r>
            <a:r>
              <a:rPr lang="en-US" dirty="0">
                <a:latin typeface="Consolas" panose="020B0609020204030204" pitchFamily="49" charset="0"/>
                <a:cs typeface="Courier New" pitchFamily="49" charset="0"/>
              </a:rPr>
              <a:t> d;</a:t>
            </a:r>
          </a:p>
          <a:p>
            <a:pPr>
              <a:buNone/>
            </a:pPr>
            <a:r>
              <a:rPr lang="en-US" dirty="0">
                <a:latin typeface="Consolas" panose="020B0609020204030204" pitchFamily="49" charset="0"/>
                <a:cs typeface="Courier New" pitchFamily="49" charset="0"/>
              </a:rPr>
              <a:t>  </a:t>
            </a:r>
            <a:r>
              <a:rPr lang="en-US" b="1" dirty="0" err="1">
                <a:latin typeface="Consolas" panose="020B0609020204030204" pitchFamily="49" charset="0"/>
                <a:cs typeface="Courier New" pitchFamily="49" charset="0"/>
              </a:rPr>
              <a:t>endmethod</a:t>
            </a:r>
            <a:endParaRPr lang="en-US" b="1" dirty="0">
              <a:latin typeface="Consolas" panose="020B0609020204030204" pitchFamily="49" charset="0"/>
              <a:cs typeface="Courier New" pitchFamily="49" charset="0"/>
            </a:endParaRPr>
          </a:p>
          <a:p>
            <a:pPr>
              <a:buNone/>
            </a:pPr>
            <a:r>
              <a:rPr lang="en-US" b="1" dirty="0" err="1">
                <a:latin typeface="Consolas" panose="020B0609020204030204" pitchFamily="49" charset="0"/>
                <a:cs typeface="Courier New" pitchFamily="49" charset="0"/>
              </a:rPr>
              <a:t>endmodule</a:t>
            </a:r>
            <a:endParaRPr lang="en-US" b="1" dirty="0">
              <a:latin typeface="Consolas" panose="020B0609020204030204" pitchFamily="49" charset="0"/>
              <a:cs typeface="Courier New" pitchFamily="49" charset="0"/>
            </a:endParaRPr>
          </a:p>
        </p:txBody>
      </p:sp>
      <p:sp>
        <p:nvSpPr>
          <p:cNvPr id="1532936" name="Text Box 8"/>
          <p:cNvSpPr txBox="1">
            <a:spLocks noChangeArrowheads="1"/>
          </p:cNvSpPr>
          <p:nvPr/>
        </p:nvSpPr>
        <p:spPr bwMode="auto">
          <a:xfrm>
            <a:off x="6792185" y="1904138"/>
            <a:ext cx="1736373" cy="1015663"/>
          </a:xfrm>
          <a:prstGeom prst="rect">
            <a:avLst/>
          </a:prstGeom>
          <a:noFill/>
          <a:ln w="9525">
            <a:solidFill>
              <a:srgbClr val="FF0000"/>
            </a:solidFill>
            <a:miter lim="800000"/>
            <a:headEnd/>
            <a:tailEnd/>
          </a:ln>
          <a:effectLst/>
        </p:spPr>
        <p:txBody>
          <a:bodyPr wrap="none">
            <a:spAutoFit/>
          </a:bodyPr>
          <a:lstStyle/>
          <a:p>
            <a:pPr>
              <a:buClr>
                <a:schemeClr val="hlink"/>
              </a:buClr>
              <a:buSzPct val="110000"/>
              <a:buNone/>
            </a:pPr>
            <a:r>
              <a:rPr lang="en-US" dirty="0" err="1">
                <a:latin typeface="Consolas" panose="020B0609020204030204" pitchFamily="49" charset="0"/>
                <a:cs typeface="Courier New" pitchFamily="49" charset="0"/>
              </a:rPr>
              <a:t>deq</a:t>
            </a:r>
            <a:r>
              <a:rPr lang="en-US" dirty="0">
                <a:latin typeface="Consolas" panose="020B0609020204030204" pitchFamily="49" charset="0"/>
                <a:cs typeface="Courier New" pitchFamily="49" charset="0"/>
              </a:rPr>
              <a:t> &lt; </a:t>
            </a:r>
            <a:r>
              <a:rPr lang="en-US" dirty="0" err="1">
                <a:latin typeface="Consolas" panose="020B0609020204030204" pitchFamily="49" charset="0"/>
                <a:cs typeface="Courier New" pitchFamily="49" charset="0"/>
              </a:rPr>
              <a:t>enq</a:t>
            </a:r>
            <a:endParaRPr lang="en-US" dirty="0">
              <a:latin typeface="Consolas" panose="020B0609020204030204" pitchFamily="49" charset="0"/>
              <a:cs typeface="Courier New" pitchFamily="49" charset="0"/>
            </a:endParaRPr>
          </a:p>
          <a:p>
            <a:pPr>
              <a:buClr>
                <a:schemeClr val="hlink"/>
              </a:buClr>
              <a:buSzPct val="110000"/>
              <a:buNone/>
            </a:pPr>
            <a:r>
              <a:rPr lang="en-US" dirty="0">
                <a:latin typeface="Consolas" panose="020B0609020204030204" pitchFamily="49" charset="0"/>
                <a:cs typeface="Courier New" pitchFamily="49" charset="0"/>
              </a:rPr>
              <a:t>first &lt; </a:t>
            </a:r>
            <a:r>
              <a:rPr lang="en-US" dirty="0" err="1">
                <a:latin typeface="Consolas" panose="020B0609020204030204" pitchFamily="49" charset="0"/>
                <a:cs typeface="Courier New" pitchFamily="49" charset="0"/>
              </a:rPr>
              <a:t>deq</a:t>
            </a:r>
            <a:endParaRPr lang="en-US" baseline="30000" dirty="0">
              <a:latin typeface="Consolas" panose="020B0609020204030204" pitchFamily="49" charset="0"/>
              <a:cs typeface="Courier New" pitchFamily="49" charset="0"/>
            </a:endParaRPr>
          </a:p>
          <a:p>
            <a:pPr>
              <a:lnSpc>
                <a:spcPct val="100000"/>
              </a:lnSpc>
              <a:spcBef>
                <a:spcPct val="0"/>
              </a:spcBef>
              <a:buClr>
                <a:schemeClr val="hlink"/>
              </a:buClr>
              <a:buSzPct val="110000"/>
              <a:buNone/>
            </a:pPr>
            <a:r>
              <a:rPr lang="en-US" dirty="0">
                <a:latin typeface="Consolas" panose="020B0609020204030204" pitchFamily="49" charset="0"/>
                <a:cs typeface="Courier New" pitchFamily="49" charset="0"/>
              </a:rPr>
              <a:t>first &lt; </a:t>
            </a:r>
            <a:r>
              <a:rPr lang="en-US" dirty="0" err="1">
                <a:latin typeface="Consolas" panose="020B0609020204030204" pitchFamily="49" charset="0"/>
                <a:cs typeface="Courier New" pitchFamily="49" charset="0"/>
              </a:rPr>
              <a:t>enq</a:t>
            </a:r>
            <a:endParaRPr lang="en-US" baseline="30000" dirty="0">
              <a:latin typeface="Consolas" panose="020B0609020204030204" pitchFamily="49" charset="0"/>
              <a:cs typeface="Courier New" pitchFamily="49" charset="0"/>
            </a:endParaRPr>
          </a:p>
        </p:txBody>
      </p:sp>
      <p:sp>
        <p:nvSpPr>
          <p:cNvPr id="21" name="TextBox 20"/>
          <p:cNvSpPr txBox="1"/>
          <p:nvPr/>
        </p:nvSpPr>
        <p:spPr>
          <a:xfrm>
            <a:off x="4749799" y="4410925"/>
            <a:ext cx="4084772" cy="1938992"/>
          </a:xfrm>
          <a:prstGeom prst="rect">
            <a:avLst/>
          </a:prstGeom>
          <a:noFill/>
          <a:ln>
            <a:solidFill>
              <a:srgbClr val="FF0000"/>
            </a:solidFill>
          </a:ln>
        </p:spPr>
        <p:txBody>
          <a:bodyPr wrap="square" rtlCol="0">
            <a:spAutoFit/>
          </a:bodyPr>
          <a:lstStyle/>
          <a:p>
            <a:pPr>
              <a:buNone/>
            </a:pPr>
            <a:r>
              <a:rPr lang="en-US" dirty="0"/>
              <a:t>In any given cycle:</a:t>
            </a:r>
          </a:p>
          <a:p>
            <a:pPr marL="342900" indent="-342900">
              <a:buFontTx/>
              <a:buChar char="-"/>
            </a:pPr>
            <a:r>
              <a:rPr lang="en-US" dirty="0"/>
              <a:t>If the FIFO is not empty, then simultaneous </a:t>
            </a:r>
            <a:r>
              <a:rPr lang="en-US" dirty="0" err="1"/>
              <a:t>enq</a:t>
            </a:r>
            <a:r>
              <a:rPr lang="en-US" dirty="0"/>
              <a:t> and </a:t>
            </a:r>
            <a:r>
              <a:rPr lang="en-US" dirty="0" err="1"/>
              <a:t>deq</a:t>
            </a:r>
            <a:r>
              <a:rPr lang="en-US" dirty="0"/>
              <a:t> are permitted;</a:t>
            </a:r>
          </a:p>
          <a:p>
            <a:pPr marL="342900" indent="-342900">
              <a:buFontTx/>
              <a:buChar char="-"/>
            </a:pPr>
            <a:r>
              <a:rPr lang="en-US" dirty="0"/>
              <a:t>Otherwise, only </a:t>
            </a:r>
            <a:r>
              <a:rPr lang="en-US" dirty="0" err="1"/>
              <a:t>enq</a:t>
            </a:r>
            <a:r>
              <a:rPr lang="en-US" dirty="0"/>
              <a:t> is permitted</a:t>
            </a:r>
          </a:p>
        </p:txBody>
      </p:sp>
      <p:sp>
        <p:nvSpPr>
          <p:cNvPr id="4" name="Date Placeholder 3">
            <a:extLst>
              <a:ext uri="{FF2B5EF4-FFF2-40B4-BE49-F238E27FC236}">
                <a16:creationId xmlns:a16="http://schemas.microsoft.com/office/drawing/2014/main" id="{8917CD0C-B490-4DD8-A5A5-22A18B4864EE}"/>
              </a:ext>
            </a:extLst>
          </p:cNvPr>
          <p:cNvSpPr>
            <a:spLocks noGrp="1"/>
          </p:cNvSpPr>
          <p:nvPr>
            <p:ph type="dt" sz="half" idx="10"/>
          </p:nvPr>
        </p:nvSpPr>
        <p:spPr/>
        <p:txBody>
          <a:bodyPr/>
          <a:lstStyle/>
          <a:p>
            <a:pPr>
              <a:defRPr/>
            </a:pPr>
            <a:r>
              <a:rPr lang="en-US"/>
              <a:t>February 15, 2024</a:t>
            </a:r>
            <a:endParaRPr lang="en-US" dirty="0"/>
          </a:p>
        </p:txBody>
      </p:sp>
      <p:sp>
        <p:nvSpPr>
          <p:cNvPr id="6" name="Footer Placeholder 5">
            <a:extLst>
              <a:ext uri="{FF2B5EF4-FFF2-40B4-BE49-F238E27FC236}">
                <a16:creationId xmlns:a16="http://schemas.microsoft.com/office/drawing/2014/main" id="{5E694589-EF81-4085-AC51-47312A7860ED}"/>
              </a:ext>
            </a:extLst>
          </p:cNvPr>
          <p:cNvSpPr>
            <a:spLocks noGrp="1"/>
          </p:cNvSpPr>
          <p:nvPr>
            <p:ph type="ftr" sz="quarter" idx="12"/>
          </p:nvPr>
        </p:nvSpPr>
        <p:spPr/>
        <p:txBody>
          <a:bodyPr/>
          <a:lstStyle/>
          <a:p>
            <a:pPr>
              <a:defRPr/>
            </a:pPr>
            <a:r>
              <a:rPr lang="en-US"/>
              <a:t>6.1920</a:t>
            </a:r>
            <a:endParaRPr lang="en-US" dirty="0"/>
          </a:p>
        </p:txBody>
      </p:sp>
      <p:sp>
        <p:nvSpPr>
          <p:cNvPr id="8" name="Slide Number Placeholder 7">
            <a:extLst>
              <a:ext uri="{FF2B5EF4-FFF2-40B4-BE49-F238E27FC236}">
                <a16:creationId xmlns:a16="http://schemas.microsoft.com/office/drawing/2014/main" id="{B3814D13-E802-46C0-9E9E-23030CE25314}"/>
              </a:ext>
            </a:extLst>
          </p:cNvPr>
          <p:cNvSpPr>
            <a:spLocks noGrp="1"/>
          </p:cNvSpPr>
          <p:nvPr>
            <p:ph type="sldNum" sz="quarter" idx="11"/>
          </p:nvPr>
        </p:nvSpPr>
        <p:spPr/>
        <p:txBody>
          <a:bodyPr/>
          <a:lstStyle/>
          <a:p>
            <a:pPr>
              <a:defRPr/>
            </a:pPr>
            <a:r>
              <a:rPr lang="en-US"/>
              <a:t>L04-</a:t>
            </a:r>
            <a:fld id="{4F9502F6-954B-46E9-AC05-33DEDF4CA0BF}" type="slidenum">
              <a:rPr lang="en-US" smtClean="0"/>
              <a:pPr>
                <a:defRPr/>
              </a:pPr>
              <a:t>24</a:t>
            </a:fld>
            <a:endParaRPr lang="en-US" dirty="0"/>
          </a:p>
        </p:txBody>
      </p:sp>
    </p:spTree>
    <p:extLst>
      <p:ext uri="{BB962C8B-B14F-4D97-AF65-F5344CB8AC3E}">
        <p14:creationId xmlns:p14="http://schemas.microsoft.com/office/powerpoint/2010/main" val="22251064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descr="Rectangle: Click to edit Master text styles&#10;Second level&#10;Third level&#10;Fourth level&#10;Fifth level"/>
          <p:cNvSpPr>
            <a:spLocks noChangeArrowheads="1"/>
          </p:cNvSpPr>
          <p:nvPr/>
        </p:nvSpPr>
        <p:spPr bwMode="auto">
          <a:xfrm>
            <a:off x="621352" y="1447800"/>
            <a:ext cx="5779448" cy="4395788"/>
          </a:xfrm>
          <a:prstGeom prst="rect">
            <a:avLst/>
          </a:prstGeom>
          <a:noFill/>
          <a:ln w="9525">
            <a:noFill/>
            <a:miter lim="800000"/>
            <a:headEnd/>
            <a:tailEnd/>
          </a:ln>
        </p:spPr>
        <p:txBody>
          <a:bodyPr/>
          <a:lstStyle/>
          <a:p>
            <a:pPr marL="342900" indent="-342900">
              <a:lnSpc>
                <a:spcPct val="95000"/>
              </a:lnSpc>
              <a:spcBef>
                <a:spcPct val="5000"/>
              </a:spcBef>
              <a:buClr>
                <a:schemeClr val="hlink"/>
              </a:buClr>
              <a:buSzPct val="110000"/>
              <a:buFont typeface="Wingdings" pitchFamily="-96" charset="2"/>
              <a:buNone/>
            </a:pPr>
            <a:r>
              <a:rPr lang="en-US" b="1" dirty="0">
                <a:latin typeface="Consolas" panose="020B0609020204030204" pitchFamily="49" charset="0"/>
              </a:rPr>
              <a:t>module</a:t>
            </a:r>
            <a:r>
              <a:rPr lang="en-US" dirty="0">
                <a:latin typeface="Consolas" panose="020B0609020204030204" pitchFamily="49" charset="0"/>
              </a:rPr>
              <a:t> </a:t>
            </a:r>
            <a:r>
              <a:rPr lang="en-US" dirty="0" err="1">
                <a:latin typeface="Consolas" panose="020B0609020204030204" pitchFamily="49" charset="0"/>
              </a:rPr>
              <a:t>mkFifo</a:t>
            </a:r>
            <a:r>
              <a:rPr lang="en-US" dirty="0">
                <a:latin typeface="Consolas" panose="020B0609020204030204" pitchFamily="49" charset="0"/>
              </a:rPr>
              <a:t> (</a:t>
            </a:r>
            <a:r>
              <a:rPr lang="en-US" dirty="0" err="1">
                <a:latin typeface="Consolas" panose="020B0609020204030204" pitchFamily="49" charset="0"/>
              </a:rPr>
              <a:t>Fifo</a:t>
            </a:r>
            <a:r>
              <a:rPr lang="en-US" dirty="0">
                <a:latin typeface="Consolas" panose="020B0609020204030204" pitchFamily="49" charset="0"/>
              </a:rPr>
              <a:t>#(1, t));</a:t>
            </a:r>
          </a:p>
          <a:p>
            <a:pPr marL="342900" indent="-342900">
              <a:lnSpc>
                <a:spcPct val="95000"/>
              </a:lnSpc>
              <a:spcBef>
                <a:spcPct val="5000"/>
              </a:spcBef>
              <a:buClr>
                <a:schemeClr val="hlink"/>
              </a:buClr>
              <a:buSzPct val="110000"/>
              <a:buFont typeface="Wingdings" pitchFamily="-96" charset="2"/>
              <a:buNone/>
            </a:pPr>
            <a:r>
              <a:rPr lang="en-US" dirty="0">
                <a:latin typeface="Consolas" panose="020B0609020204030204" pitchFamily="49" charset="0"/>
              </a:rPr>
              <a:t>  </a:t>
            </a:r>
            <a:r>
              <a:rPr lang="en-US" dirty="0" err="1">
                <a:latin typeface="Consolas" panose="020B0609020204030204" pitchFamily="49" charset="0"/>
              </a:rPr>
              <a:t>Reg</a:t>
            </a:r>
            <a:r>
              <a:rPr lang="en-US" dirty="0">
                <a:latin typeface="Consolas" panose="020B0609020204030204" pitchFamily="49" charset="0"/>
              </a:rPr>
              <a:t>#(t)    d  &lt;- </a:t>
            </a:r>
            <a:r>
              <a:rPr lang="en-US" dirty="0" err="1">
                <a:latin typeface="Consolas" panose="020B0609020204030204" pitchFamily="49" charset="0"/>
              </a:rPr>
              <a:t>mkRegU</a:t>
            </a:r>
            <a:r>
              <a:rPr lang="en-US" dirty="0">
                <a:latin typeface="Consolas" panose="020B0609020204030204" pitchFamily="49" charset="0"/>
              </a:rPr>
              <a:t>; </a:t>
            </a:r>
          </a:p>
          <a:p>
            <a:pPr marL="342900" indent="-342900">
              <a:lnSpc>
                <a:spcPct val="95000"/>
              </a:lnSpc>
              <a:spcBef>
                <a:spcPct val="5000"/>
              </a:spcBef>
              <a:buClr>
                <a:schemeClr val="hlink"/>
              </a:buClr>
              <a:buSzPct val="110000"/>
              <a:buFont typeface="Wingdings" pitchFamily="-96" charset="2"/>
              <a:buNone/>
            </a:pPr>
            <a:r>
              <a:rPr lang="en-US" dirty="0">
                <a:latin typeface="Consolas" panose="020B0609020204030204" pitchFamily="49" charset="0"/>
              </a:rPr>
              <a:t>  </a:t>
            </a:r>
            <a:r>
              <a:rPr lang="en-US" dirty="0" err="1">
                <a:latin typeface="Consolas" panose="020B0609020204030204" pitchFamily="49" charset="0"/>
              </a:rPr>
              <a:t>Reg</a:t>
            </a:r>
            <a:r>
              <a:rPr lang="en-US" dirty="0">
                <a:latin typeface="Consolas" panose="020B0609020204030204" pitchFamily="49" charset="0"/>
              </a:rPr>
              <a:t>#(</a:t>
            </a:r>
            <a:r>
              <a:rPr lang="en-US" dirty="0" err="1">
                <a:latin typeface="Consolas" panose="020B0609020204030204" pitchFamily="49" charset="0"/>
              </a:rPr>
              <a:t>Bool</a:t>
            </a:r>
            <a:r>
              <a:rPr lang="en-US" dirty="0">
                <a:latin typeface="Consolas" panose="020B0609020204030204" pitchFamily="49" charset="0"/>
              </a:rPr>
              <a:t>) v  &lt;- </a:t>
            </a:r>
            <a:r>
              <a:rPr lang="en-US" dirty="0" err="1">
                <a:latin typeface="Consolas" panose="020B0609020204030204" pitchFamily="49" charset="0"/>
              </a:rPr>
              <a:t>mkReg</a:t>
            </a:r>
            <a:r>
              <a:rPr lang="en-US" dirty="0">
                <a:latin typeface="Consolas" panose="020B0609020204030204" pitchFamily="49" charset="0"/>
              </a:rPr>
              <a:t>(False);</a:t>
            </a:r>
          </a:p>
          <a:p>
            <a:pPr marL="342900" indent="-342900">
              <a:lnSpc>
                <a:spcPct val="95000"/>
              </a:lnSpc>
              <a:spcBef>
                <a:spcPct val="5000"/>
              </a:spcBef>
              <a:buClr>
                <a:schemeClr val="hlink"/>
              </a:buClr>
              <a:buSzPct val="110000"/>
            </a:pPr>
            <a:endParaRPr lang="en-US" b="1" dirty="0">
              <a:latin typeface="Consolas" panose="020B0609020204030204" pitchFamily="49" charset="0"/>
            </a:endParaRPr>
          </a:p>
          <a:p>
            <a:pPr marL="342900" indent="-342900">
              <a:lnSpc>
                <a:spcPct val="95000"/>
              </a:lnSpc>
              <a:spcBef>
                <a:spcPct val="5000"/>
              </a:spcBef>
              <a:buClr>
                <a:schemeClr val="hlink"/>
              </a:buClr>
              <a:buSzPct val="110000"/>
            </a:pPr>
            <a:r>
              <a:rPr lang="en-US" b="1" dirty="0">
                <a:latin typeface="Consolas" panose="020B0609020204030204" pitchFamily="49" charset="0"/>
              </a:rPr>
              <a:t>  method Action </a:t>
            </a:r>
            <a:r>
              <a:rPr lang="en-US" dirty="0" err="1">
                <a:latin typeface="Consolas" panose="020B0609020204030204" pitchFamily="49" charset="0"/>
              </a:rPr>
              <a:t>enq</a:t>
            </a:r>
            <a:r>
              <a:rPr lang="en-US" dirty="0">
                <a:latin typeface="Consolas" panose="020B0609020204030204" pitchFamily="49" charset="0"/>
              </a:rPr>
              <a:t>(t x) </a:t>
            </a:r>
            <a:r>
              <a:rPr lang="en-US" b="1" dirty="0">
                <a:latin typeface="Consolas" panose="020B0609020204030204" pitchFamily="49" charset="0"/>
              </a:rPr>
              <a:t>if</a:t>
            </a:r>
            <a:r>
              <a:rPr lang="en-US" dirty="0">
                <a:latin typeface="Consolas" panose="020B0609020204030204" pitchFamily="49" charset="0"/>
              </a:rPr>
              <a:t> (!v);</a:t>
            </a:r>
          </a:p>
          <a:p>
            <a:pPr marL="342900" indent="-342900">
              <a:lnSpc>
                <a:spcPct val="95000"/>
              </a:lnSpc>
              <a:spcBef>
                <a:spcPct val="5000"/>
              </a:spcBef>
              <a:buClr>
                <a:schemeClr val="hlink"/>
              </a:buClr>
              <a:buSzPct val="110000"/>
              <a:buFont typeface="Wingdings" pitchFamily="-96" charset="2"/>
              <a:buNone/>
            </a:pPr>
            <a:r>
              <a:rPr lang="en-US" dirty="0">
                <a:latin typeface="Consolas" panose="020B0609020204030204" pitchFamily="49" charset="0"/>
              </a:rPr>
              <a:t>    v &lt;= True; d &lt;= x;</a:t>
            </a:r>
          </a:p>
          <a:p>
            <a:pPr marL="342900" indent="-342900">
              <a:lnSpc>
                <a:spcPct val="95000"/>
              </a:lnSpc>
              <a:spcBef>
                <a:spcPct val="5000"/>
              </a:spcBef>
              <a:buClr>
                <a:schemeClr val="hlink"/>
              </a:buClr>
              <a:buSzPct val="110000"/>
              <a:buFont typeface="Wingdings" pitchFamily="-96" charset="2"/>
              <a:buNone/>
            </a:pPr>
            <a:r>
              <a:rPr lang="en-US" dirty="0">
                <a:latin typeface="Consolas" panose="020B0609020204030204" pitchFamily="49" charset="0"/>
              </a:rPr>
              <a:t>  </a:t>
            </a:r>
            <a:r>
              <a:rPr lang="en-US" b="1" dirty="0" err="1">
                <a:latin typeface="Consolas" panose="020B0609020204030204" pitchFamily="49" charset="0"/>
              </a:rPr>
              <a:t>endmethod</a:t>
            </a:r>
            <a:endParaRPr lang="en-US" b="1" dirty="0">
              <a:latin typeface="Consolas" panose="020B0609020204030204" pitchFamily="49" charset="0"/>
            </a:endParaRPr>
          </a:p>
          <a:p>
            <a:pPr marL="342900" indent="-342900">
              <a:lnSpc>
                <a:spcPct val="95000"/>
              </a:lnSpc>
              <a:spcBef>
                <a:spcPct val="5000"/>
              </a:spcBef>
              <a:buClr>
                <a:schemeClr val="hlink"/>
              </a:buClr>
              <a:buSzPct val="110000"/>
            </a:pPr>
            <a:r>
              <a:rPr lang="en-US" b="1" dirty="0">
                <a:latin typeface="Consolas" panose="020B0609020204030204" pitchFamily="49" charset="0"/>
              </a:rPr>
              <a:t>  method Action </a:t>
            </a:r>
            <a:r>
              <a:rPr lang="en-US" dirty="0" err="1">
                <a:latin typeface="Consolas" panose="020B0609020204030204" pitchFamily="49" charset="0"/>
              </a:rPr>
              <a:t>deq</a:t>
            </a:r>
            <a:r>
              <a:rPr lang="en-US" dirty="0">
                <a:latin typeface="Consolas" panose="020B0609020204030204" pitchFamily="49" charset="0"/>
              </a:rPr>
              <a:t> </a:t>
            </a:r>
            <a:r>
              <a:rPr lang="en-US" b="1" dirty="0">
                <a:latin typeface="Consolas" panose="020B0609020204030204" pitchFamily="49" charset="0"/>
              </a:rPr>
              <a:t>if</a:t>
            </a:r>
            <a:r>
              <a:rPr lang="en-US" dirty="0">
                <a:latin typeface="Consolas" panose="020B0609020204030204" pitchFamily="49" charset="0"/>
              </a:rPr>
              <a:t> (v);</a:t>
            </a:r>
          </a:p>
          <a:p>
            <a:pPr marL="342900" indent="-342900">
              <a:lnSpc>
                <a:spcPct val="95000"/>
              </a:lnSpc>
              <a:spcBef>
                <a:spcPct val="5000"/>
              </a:spcBef>
              <a:buClr>
                <a:schemeClr val="hlink"/>
              </a:buClr>
              <a:buSzPct val="110000"/>
              <a:buFont typeface="Wingdings" pitchFamily="-96" charset="2"/>
              <a:buNone/>
            </a:pPr>
            <a:r>
              <a:rPr lang="en-US" dirty="0">
                <a:latin typeface="Consolas" panose="020B0609020204030204" pitchFamily="49" charset="0"/>
              </a:rPr>
              <a:t>    v &lt;= False;</a:t>
            </a:r>
          </a:p>
          <a:p>
            <a:pPr marL="342900" indent="-342900">
              <a:lnSpc>
                <a:spcPct val="95000"/>
              </a:lnSpc>
              <a:spcBef>
                <a:spcPct val="5000"/>
              </a:spcBef>
              <a:buClr>
                <a:schemeClr val="hlink"/>
              </a:buClr>
              <a:buSzPct val="110000"/>
              <a:buFont typeface="Wingdings" pitchFamily="-96" charset="2"/>
              <a:buNone/>
            </a:pPr>
            <a:r>
              <a:rPr lang="en-US" dirty="0">
                <a:latin typeface="Consolas" panose="020B0609020204030204" pitchFamily="49" charset="0"/>
              </a:rPr>
              <a:t>  </a:t>
            </a:r>
            <a:r>
              <a:rPr lang="en-US" b="1" dirty="0" err="1">
                <a:latin typeface="Consolas" panose="020B0609020204030204" pitchFamily="49" charset="0"/>
              </a:rPr>
              <a:t>endmethod</a:t>
            </a:r>
            <a:endParaRPr lang="en-US" b="1" dirty="0">
              <a:latin typeface="Consolas" panose="020B0609020204030204" pitchFamily="49" charset="0"/>
            </a:endParaRPr>
          </a:p>
          <a:p>
            <a:pPr marL="342900" indent="-342900">
              <a:lnSpc>
                <a:spcPct val="95000"/>
              </a:lnSpc>
              <a:spcBef>
                <a:spcPct val="5000"/>
              </a:spcBef>
              <a:buClr>
                <a:schemeClr val="hlink"/>
              </a:buClr>
              <a:buSzPct val="110000"/>
            </a:pPr>
            <a:r>
              <a:rPr lang="en-US" b="1" dirty="0">
                <a:latin typeface="Consolas" panose="020B0609020204030204" pitchFamily="49" charset="0"/>
              </a:rPr>
              <a:t>  method </a:t>
            </a:r>
            <a:r>
              <a:rPr lang="en-US" dirty="0">
                <a:latin typeface="Consolas" panose="020B0609020204030204" pitchFamily="49" charset="0"/>
              </a:rPr>
              <a:t>t first </a:t>
            </a:r>
            <a:r>
              <a:rPr lang="en-US" b="1" dirty="0">
                <a:latin typeface="Consolas" panose="020B0609020204030204" pitchFamily="49" charset="0"/>
              </a:rPr>
              <a:t>if</a:t>
            </a:r>
            <a:r>
              <a:rPr lang="en-US" dirty="0">
                <a:latin typeface="Consolas" panose="020B0609020204030204" pitchFamily="49" charset="0"/>
              </a:rPr>
              <a:t> (v);</a:t>
            </a:r>
          </a:p>
          <a:p>
            <a:pPr marL="342900" indent="-342900">
              <a:lnSpc>
                <a:spcPct val="95000"/>
              </a:lnSpc>
              <a:spcBef>
                <a:spcPct val="5000"/>
              </a:spcBef>
              <a:buClr>
                <a:schemeClr val="hlink"/>
              </a:buClr>
              <a:buSzPct val="110000"/>
              <a:buFont typeface="Wingdings" pitchFamily="-96" charset="2"/>
              <a:buNone/>
            </a:pPr>
            <a:r>
              <a:rPr lang="en-US" dirty="0">
                <a:latin typeface="Consolas" panose="020B0609020204030204" pitchFamily="49" charset="0"/>
              </a:rPr>
              <a:t>    </a:t>
            </a:r>
            <a:r>
              <a:rPr lang="en-US" b="1" dirty="0">
                <a:latin typeface="Consolas" panose="020B0609020204030204" pitchFamily="49" charset="0"/>
              </a:rPr>
              <a:t>return</a:t>
            </a:r>
            <a:r>
              <a:rPr lang="en-US" dirty="0">
                <a:latin typeface="Consolas" panose="020B0609020204030204" pitchFamily="49" charset="0"/>
              </a:rPr>
              <a:t> d;</a:t>
            </a:r>
          </a:p>
          <a:p>
            <a:pPr marL="342900" indent="-342900">
              <a:lnSpc>
                <a:spcPct val="95000"/>
              </a:lnSpc>
              <a:spcBef>
                <a:spcPct val="5000"/>
              </a:spcBef>
              <a:buClr>
                <a:schemeClr val="hlink"/>
              </a:buClr>
              <a:buSzPct val="110000"/>
              <a:buFont typeface="Wingdings" pitchFamily="-96" charset="2"/>
              <a:buNone/>
            </a:pPr>
            <a:r>
              <a:rPr lang="en-US" dirty="0">
                <a:latin typeface="Consolas" panose="020B0609020204030204" pitchFamily="49" charset="0"/>
              </a:rPr>
              <a:t>  </a:t>
            </a:r>
            <a:r>
              <a:rPr lang="en-US" b="1" dirty="0" err="1">
                <a:latin typeface="Consolas" panose="020B0609020204030204" pitchFamily="49" charset="0"/>
              </a:rPr>
              <a:t>endmethod</a:t>
            </a:r>
            <a:endParaRPr lang="en-US" b="1" dirty="0">
              <a:latin typeface="Consolas" panose="020B0609020204030204" pitchFamily="49" charset="0"/>
            </a:endParaRPr>
          </a:p>
          <a:p>
            <a:pPr marL="342900" indent="-342900">
              <a:lnSpc>
                <a:spcPct val="95000"/>
              </a:lnSpc>
              <a:spcBef>
                <a:spcPct val="5000"/>
              </a:spcBef>
              <a:buClr>
                <a:schemeClr val="hlink"/>
              </a:buClr>
              <a:buSzPct val="110000"/>
              <a:buFont typeface="Wingdings" pitchFamily="-96" charset="2"/>
              <a:buNone/>
            </a:pPr>
            <a:r>
              <a:rPr lang="en-US" b="1" dirty="0" err="1">
                <a:latin typeface="Consolas" panose="020B0609020204030204" pitchFamily="49" charset="0"/>
              </a:rPr>
              <a:t>endmodule</a:t>
            </a:r>
            <a:r>
              <a:rPr lang="en-US" b="1" dirty="0">
                <a:latin typeface="Consolas" panose="020B0609020204030204" pitchFamily="49" charset="0"/>
              </a:rPr>
              <a:t> </a:t>
            </a:r>
            <a:endParaRPr lang="en-US" b="1" i="1" dirty="0">
              <a:latin typeface="Consolas" panose="020B0609020204030204" pitchFamily="49" charset="0"/>
            </a:endParaRPr>
          </a:p>
        </p:txBody>
      </p:sp>
      <p:sp>
        <p:nvSpPr>
          <p:cNvPr id="20483" name="Rectangle 3"/>
          <p:cNvSpPr>
            <a:spLocks noGrp="1" noChangeArrowheads="1"/>
          </p:cNvSpPr>
          <p:nvPr>
            <p:ph type="title"/>
          </p:nvPr>
        </p:nvSpPr>
        <p:spPr>
          <a:xfrm>
            <a:off x="609600" y="304800"/>
            <a:ext cx="7771075" cy="1143000"/>
          </a:xfrm>
        </p:spPr>
        <p:txBody>
          <a:bodyPr/>
          <a:lstStyle/>
          <a:p>
            <a:r>
              <a:rPr lang="en-US" sz="4000" dirty="0"/>
              <a:t>Making One-Element FIFO into a </a:t>
            </a:r>
            <a:r>
              <a:rPr lang="en-US" sz="4000" i="1" dirty="0"/>
              <a:t>Bypass </a:t>
            </a:r>
            <a:r>
              <a:rPr lang="en-US" sz="4000" dirty="0"/>
              <a:t>FIFO</a:t>
            </a:r>
            <a:endParaRPr lang="en-US" sz="1200" dirty="0"/>
          </a:p>
        </p:txBody>
      </p:sp>
      <p:sp>
        <p:nvSpPr>
          <p:cNvPr id="10" name="TextBox 9"/>
          <p:cNvSpPr txBox="1"/>
          <p:nvPr/>
        </p:nvSpPr>
        <p:spPr>
          <a:xfrm>
            <a:off x="794983" y="3874410"/>
            <a:ext cx="748923" cy="400110"/>
          </a:xfrm>
          <a:prstGeom prst="rect">
            <a:avLst/>
          </a:prstGeom>
          <a:solidFill>
            <a:schemeClr val="bg1"/>
          </a:solidFill>
        </p:spPr>
        <p:txBody>
          <a:bodyPr wrap="none" rtlCol="0">
            <a:spAutoFit/>
          </a:bodyPr>
          <a:lstStyle/>
          <a:p>
            <a:r>
              <a:rPr lang="en-US" dirty="0">
                <a:solidFill>
                  <a:srgbClr val="FF0000"/>
                </a:solidFill>
                <a:latin typeface="Consolas" panose="020B0609020204030204" pitchFamily="49" charset="0"/>
              </a:rPr>
              <a:t>v[1]</a:t>
            </a:r>
          </a:p>
        </p:txBody>
      </p:sp>
      <p:sp>
        <p:nvSpPr>
          <p:cNvPr id="46" name="TextBox 45"/>
          <p:cNvSpPr txBox="1"/>
          <p:nvPr/>
        </p:nvSpPr>
        <p:spPr>
          <a:xfrm>
            <a:off x="3797165" y="3556698"/>
            <a:ext cx="1172116" cy="400110"/>
          </a:xfrm>
          <a:prstGeom prst="rect">
            <a:avLst/>
          </a:prstGeom>
          <a:solidFill>
            <a:schemeClr val="bg1"/>
          </a:solidFill>
        </p:spPr>
        <p:txBody>
          <a:bodyPr wrap="none" rtlCol="0">
            <a:spAutoFit/>
          </a:bodyPr>
          <a:lstStyle/>
          <a:p>
            <a:r>
              <a:rPr lang="en-US" dirty="0">
                <a:solidFill>
                  <a:srgbClr val="00B050"/>
                </a:solidFill>
                <a:latin typeface="Consolas" panose="020B0609020204030204" pitchFamily="49" charset="0"/>
              </a:rPr>
              <a:t>(v[1]);</a:t>
            </a:r>
          </a:p>
        </p:txBody>
      </p:sp>
      <p:sp>
        <p:nvSpPr>
          <p:cNvPr id="48" name="TextBox 47"/>
          <p:cNvSpPr txBox="1"/>
          <p:nvPr/>
        </p:nvSpPr>
        <p:spPr>
          <a:xfrm>
            <a:off x="3406262" y="4445235"/>
            <a:ext cx="1172116" cy="400110"/>
          </a:xfrm>
          <a:prstGeom prst="rect">
            <a:avLst/>
          </a:prstGeom>
          <a:solidFill>
            <a:schemeClr val="bg1"/>
          </a:solidFill>
        </p:spPr>
        <p:txBody>
          <a:bodyPr wrap="none" rtlCol="0">
            <a:spAutoFit/>
          </a:bodyPr>
          <a:lstStyle/>
          <a:p>
            <a:r>
              <a:rPr lang="en-US" dirty="0">
                <a:solidFill>
                  <a:srgbClr val="00B050"/>
                </a:solidFill>
                <a:latin typeface="Consolas" panose="020B0609020204030204" pitchFamily="49" charset="0"/>
              </a:rPr>
              <a:t>(v[1]);</a:t>
            </a:r>
          </a:p>
        </p:txBody>
      </p:sp>
      <p:sp>
        <p:nvSpPr>
          <p:cNvPr id="49" name="TextBox 48"/>
          <p:cNvSpPr txBox="1"/>
          <p:nvPr/>
        </p:nvSpPr>
        <p:spPr>
          <a:xfrm>
            <a:off x="794983" y="2951224"/>
            <a:ext cx="748923" cy="400110"/>
          </a:xfrm>
          <a:prstGeom prst="rect">
            <a:avLst/>
          </a:prstGeom>
          <a:solidFill>
            <a:schemeClr val="bg1"/>
          </a:solidFill>
        </p:spPr>
        <p:txBody>
          <a:bodyPr wrap="none" rtlCol="0">
            <a:spAutoFit/>
          </a:bodyPr>
          <a:lstStyle/>
          <a:p>
            <a:r>
              <a:rPr lang="en-US" dirty="0">
                <a:solidFill>
                  <a:srgbClr val="FF0000"/>
                </a:solidFill>
                <a:latin typeface="Consolas" panose="020B0609020204030204" pitchFamily="49" charset="0"/>
              </a:rPr>
              <a:t>v[0]</a:t>
            </a:r>
          </a:p>
        </p:txBody>
      </p:sp>
      <p:sp>
        <p:nvSpPr>
          <p:cNvPr id="50" name="TextBox 49"/>
          <p:cNvSpPr txBox="1"/>
          <p:nvPr/>
        </p:nvSpPr>
        <p:spPr>
          <a:xfrm>
            <a:off x="4495137" y="2653989"/>
            <a:ext cx="1313180" cy="400110"/>
          </a:xfrm>
          <a:prstGeom prst="rect">
            <a:avLst/>
          </a:prstGeom>
          <a:solidFill>
            <a:schemeClr val="bg1"/>
          </a:solidFill>
        </p:spPr>
        <p:txBody>
          <a:bodyPr wrap="none" rtlCol="0">
            <a:spAutoFit/>
          </a:bodyPr>
          <a:lstStyle/>
          <a:p>
            <a:r>
              <a:rPr lang="en-US" dirty="0">
                <a:solidFill>
                  <a:srgbClr val="00B050"/>
                </a:solidFill>
                <a:latin typeface="Consolas" panose="020B0609020204030204" pitchFamily="49" charset="0"/>
              </a:rPr>
              <a:t>(!v[0]);</a:t>
            </a:r>
          </a:p>
        </p:txBody>
      </p:sp>
      <p:sp>
        <p:nvSpPr>
          <p:cNvPr id="56" name="TextBox 55"/>
          <p:cNvSpPr txBox="1"/>
          <p:nvPr/>
        </p:nvSpPr>
        <p:spPr>
          <a:xfrm>
            <a:off x="6201288" y="3262906"/>
            <a:ext cx="1554688" cy="707886"/>
          </a:xfrm>
          <a:prstGeom prst="rect">
            <a:avLst/>
          </a:prstGeom>
          <a:noFill/>
        </p:spPr>
        <p:txBody>
          <a:bodyPr wrap="square" rtlCol="0">
            <a:spAutoFit/>
          </a:bodyPr>
          <a:lstStyle/>
          <a:p>
            <a:pPr>
              <a:buNone/>
            </a:pPr>
            <a:r>
              <a:rPr lang="en-US" dirty="0">
                <a:latin typeface="Comic Sans MS" panose="030F0702030302020204" pitchFamily="66" charset="0"/>
              </a:rPr>
              <a:t>No double write error</a:t>
            </a:r>
          </a:p>
        </p:txBody>
      </p:sp>
      <p:pic>
        <p:nvPicPr>
          <p:cNvPr id="11" name="Picture 10" descr="Faccine Facebook &gt; Blog &gt; Faccine giganti OK"/>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28668" y="3210038"/>
            <a:ext cx="1304014" cy="932166"/>
          </a:xfrm>
          <a:prstGeom prst="rect">
            <a:avLst/>
          </a:prstGeom>
        </p:spPr>
      </p:pic>
      <p:sp>
        <p:nvSpPr>
          <p:cNvPr id="17" name="Text Box 8"/>
          <p:cNvSpPr txBox="1">
            <a:spLocks noChangeArrowheads="1"/>
          </p:cNvSpPr>
          <p:nvPr/>
        </p:nvSpPr>
        <p:spPr bwMode="auto">
          <a:xfrm>
            <a:off x="6633124" y="1322188"/>
            <a:ext cx="2245704" cy="1631216"/>
          </a:xfrm>
          <a:prstGeom prst="rect">
            <a:avLst/>
          </a:prstGeom>
          <a:noFill/>
          <a:ln w="9525">
            <a:solidFill>
              <a:srgbClr val="FF0000"/>
            </a:solidFill>
            <a:miter lim="800000"/>
            <a:headEnd/>
            <a:tailEnd/>
          </a:ln>
          <a:effectLst/>
        </p:spPr>
        <p:txBody>
          <a:bodyPr wrap="square">
            <a:spAutoFit/>
          </a:bodyPr>
          <a:lstStyle/>
          <a:p>
            <a:pPr>
              <a:buClr>
                <a:schemeClr val="hlink"/>
              </a:buClr>
              <a:buSzPct val="110000"/>
              <a:buNone/>
            </a:pPr>
            <a:r>
              <a:rPr lang="en-US" dirty="0">
                <a:latin typeface="+mn-lt"/>
                <a:cs typeface="Courier New" pitchFamily="49" charset="0"/>
              </a:rPr>
              <a:t>Bypass FIFO behavior</a:t>
            </a:r>
          </a:p>
          <a:p>
            <a:pPr>
              <a:buClr>
                <a:schemeClr val="hlink"/>
              </a:buClr>
              <a:buSzPct val="110000"/>
              <a:buNone/>
            </a:pPr>
            <a:r>
              <a:rPr lang="en-US" dirty="0">
                <a:latin typeface="Courier New" pitchFamily="49" charset="0"/>
                <a:cs typeface="Courier New" pitchFamily="49" charset="0"/>
              </a:rPr>
              <a:t>  </a:t>
            </a:r>
            <a:r>
              <a:rPr lang="en-US" dirty="0" err="1">
                <a:latin typeface="Consolas" panose="020B0609020204030204" pitchFamily="49" charset="0"/>
                <a:cs typeface="Courier New" pitchFamily="49" charset="0"/>
              </a:rPr>
              <a:t>enq</a:t>
            </a:r>
            <a:r>
              <a:rPr lang="en-US" dirty="0">
                <a:latin typeface="Consolas" panose="020B0609020204030204" pitchFamily="49" charset="0"/>
                <a:cs typeface="Courier New" pitchFamily="49" charset="0"/>
              </a:rPr>
              <a:t> &lt; </a:t>
            </a:r>
            <a:r>
              <a:rPr lang="en-US" dirty="0" err="1">
                <a:latin typeface="Consolas" panose="020B0609020204030204" pitchFamily="49" charset="0"/>
                <a:cs typeface="Courier New" pitchFamily="49" charset="0"/>
              </a:rPr>
              <a:t>deq</a:t>
            </a:r>
            <a:endParaRPr lang="en-US" dirty="0">
              <a:latin typeface="Consolas" panose="020B0609020204030204" pitchFamily="49" charset="0"/>
              <a:cs typeface="Courier New" pitchFamily="49" charset="0"/>
            </a:endParaRPr>
          </a:p>
          <a:p>
            <a:pPr>
              <a:buClr>
                <a:schemeClr val="hlink"/>
              </a:buClr>
              <a:buSzPct val="110000"/>
              <a:buNone/>
            </a:pPr>
            <a:r>
              <a:rPr lang="en-US" dirty="0">
                <a:latin typeface="Consolas" panose="020B0609020204030204" pitchFamily="49" charset="0"/>
                <a:cs typeface="Courier New" pitchFamily="49" charset="0"/>
              </a:rPr>
              <a:t>first &lt; </a:t>
            </a:r>
            <a:r>
              <a:rPr lang="en-US" dirty="0" err="1">
                <a:latin typeface="Consolas" panose="020B0609020204030204" pitchFamily="49" charset="0"/>
                <a:cs typeface="Courier New" pitchFamily="49" charset="0"/>
              </a:rPr>
              <a:t>deq</a:t>
            </a:r>
            <a:endParaRPr lang="en-US" baseline="30000" dirty="0">
              <a:latin typeface="Consolas" panose="020B0609020204030204" pitchFamily="49" charset="0"/>
              <a:cs typeface="Courier New" pitchFamily="49" charset="0"/>
            </a:endParaRPr>
          </a:p>
          <a:p>
            <a:pPr>
              <a:lnSpc>
                <a:spcPct val="100000"/>
              </a:lnSpc>
              <a:spcBef>
                <a:spcPct val="0"/>
              </a:spcBef>
              <a:buClr>
                <a:schemeClr val="hlink"/>
              </a:buClr>
              <a:buSzPct val="110000"/>
              <a:buNone/>
            </a:pPr>
            <a:r>
              <a:rPr lang="en-US" dirty="0">
                <a:latin typeface="Consolas" panose="020B0609020204030204" pitchFamily="49" charset="0"/>
                <a:cs typeface="Courier New" pitchFamily="49" charset="0"/>
              </a:rPr>
              <a:t>  </a:t>
            </a:r>
            <a:r>
              <a:rPr lang="en-US" dirty="0" err="1">
                <a:latin typeface="Consolas" panose="020B0609020204030204" pitchFamily="49" charset="0"/>
                <a:cs typeface="Courier New" pitchFamily="49" charset="0"/>
              </a:rPr>
              <a:t>enq</a:t>
            </a:r>
            <a:r>
              <a:rPr lang="en-US" dirty="0">
                <a:latin typeface="Consolas" panose="020B0609020204030204" pitchFamily="49" charset="0"/>
                <a:cs typeface="Courier New" pitchFamily="49" charset="0"/>
              </a:rPr>
              <a:t> &lt; first</a:t>
            </a:r>
            <a:endParaRPr lang="en-US" baseline="30000" dirty="0">
              <a:latin typeface="Consolas" panose="020B0609020204030204" pitchFamily="49" charset="0"/>
              <a:cs typeface="Courier New" pitchFamily="49" charset="0"/>
            </a:endParaRPr>
          </a:p>
        </p:txBody>
      </p:sp>
      <p:sp>
        <p:nvSpPr>
          <p:cNvPr id="18" name="TextBox 17"/>
          <p:cNvSpPr txBox="1"/>
          <p:nvPr/>
        </p:nvSpPr>
        <p:spPr>
          <a:xfrm>
            <a:off x="2125965" y="4787942"/>
            <a:ext cx="889987" cy="400110"/>
          </a:xfrm>
          <a:prstGeom prst="rect">
            <a:avLst/>
          </a:prstGeom>
          <a:solidFill>
            <a:schemeClr val="bg1"/>
          </a:solidFill>
        </p:spPr>
        <p:txBody>
          <a:bodyPr wrap="none" rtlCol="0">
            <a:spAutoFit/>
          </a:bodyPr>
          <a:lstStyle/>
          <a:p>
            <a:r>
              <a:rPr lang="en-US" dirty="0">
                <a:solidFill>
                  <a:srgbClr val="FF0000"/>
                </a:solidFill>
                <a:latin typeface="Consolas" panose="020B0609020204030204" pitchFamily="49" charset="0"/>
              </a:rPr>
              <a:t>d[1]</a:t>
            </a:r>
            <a:r>
              <a:rPr lang="en-US" dirty="0">
                <a:latin typeface="Consolas" panose="020B0609020204030204" pitchFamily="49" charset="0"/>
              </a:rPr>
              <a:t>;</a:t>
            </a:r>
            <a:endParaRPr lang="en-US" dirty="0">
              <a:solidFill>
                <a:srgbClr val="FF0000"/>
              </a:solidFill>
              <a:latin typeface="Consolas" panose="020B0609020204030204" pitchFamily="49" charset="0"/>
            </a:endParaRPr>
          </a:p>
        </p:txBody>
      </p:sp>
      <p:grpSp>
        <p:nvGrpSpPr>
          <p:cNvPr id="5" name="Group 4"/>
          <p:cNvGrpSpPr/>
          <p:nvPr/>
        </p:nvGrpSpPr>
        <p:grpSpPr>
          <a:xfrm>
            <a:off x="1028700" y="1960275"/>
            <a:ext cx="4321969" cy="289944"/>
            <a:chOff x="1028700" y="1960275"/>
            <a:chExt cx="4783703" cy="289944"/>
          </a:xfrm>
        </p:grpSpPr>
        <p:cxnSp>
          <p:nvCxnSpPr>
            <p:cNvPr id="6" name="Straight Connector 5"/>
            <p:cNvCxnSpPr/>
            <p:nvPr/>
          </p:nvCxnSpPr>
          <p:spPr bwMode="auto">
            <a:xfrm>
              <a:off x="1028700" y="2237153"/>
              <a:ext cx="4783703" cy="13066"/>
            </a:xfrm>
            <a:prstGeom prst="line">
              <a:avLst/>
            </a:prstGeom>
            <a:noFill/>
            <a:ln w="19050" cap="flat" cmpd="sng" algn="ctr">
              <a:solidFill>
                <a:srgbClr val="FF0000"/>
              </a:solidFill>
              <a:prstDash val="solid"/>
              <a:round/>
              <a:headEnd type="none" w="med" len="med"/>
              <a:tailEnd type="none" w="med" len="med"/>
            </a:ln>
            <a:effectLst/>
          </p:spPr>
        </p:cxnSp>
        <p:cxnSp>
          <p:nvCxnSpPr>
            <p:cNvPr id="19" name="Straight Connector 18"/>
            <p:cNvCxnSpPr/>
            <p:nvPr/>
          </p:nvCxnSpPr>
          <p:spPr bwMode="auto">
            <a:xfrm>
              <a:off x="1028700" y="1960275"/>
              <a:ext cx="4783703" cy="13066"/>
            </a:xfrm>
            <a:prstGeom prst="line">
              <a:avLst/>
            </a:prstGeom>
            <a:noFill/>
            <a:ln w="19050" cap="flat" cmpd="sng" algn="ctr">
              <a:solidFill>
                <a:srgbClr val="FF0000"/>
              </a:solidFill>
              <a:prstDash val="solid"/>
              <a:round/>
              <a:headEnd type="none" w="med" len="med"/>
              <a:tailEnd type="none" w="med" len="med"/>
            </a:ln>
            <a:effectLst/>
          </p:spPr>
        </p:cxnSp>
      </p:grpSp>
      <p:sp>
        <p:nvSpPr>
          <p:cNvPr id="8" name="TextBox 7"/>
          <p:cNvSpPr txBox="1"/>
          <p:nvPr/>
        </p:nvSpPr>
        <p:spPr>
          <a:xfrm>
            <a:off x="866005" y="1761636"/>
            <a:ext cx="4698722" cy="707886"/>
          </a:xfrm>
          <a:prstGeom prst="rect">
            <a:avLst/>
          </a:prstGeom>
          <a:solidFill>
            <a:schemeClr val="bg1"/>
          </a:solidFill>
        </p:spPr>
        <p:txBody>
          <a:bodyPr wrap="none" rtlCol="0">
            <a:spAutoFit/>
          </a:bodyPr>
          <a:lstStyle/>
          <a:p>
            <a:r>
              <a:rPr lang="de-DE" dirty="0">
                <a:solidFill>
                  <a:srgbClr val="FF0000"/>
                </a:solidFill>
                <a:latin typeface="Consolas" panose="020B0609020204030204" pitchFamily="49" charset="0"/>
                <a:cs typeface="Courier New" pitchFamily="49" charset="0"/>
              </a:rPr>
              <a:t>Ehr#(2, t) d &lt;- mkEhr(?);</a:t>
            </a:r>
          </a:p>
          <a:p>
            <a:r>
              <a:rPr lang="de-DE" dirty="0">
                <a:solidFill>
                  <a:srgbClr val="FF0000"/>
                </a:solidFill>
                <a:latin typeface="Consolas" panose="020B0609020204030204" pitchFamily="49" charset="0"/>
                <a:cs typeface="Courier New" pitchFamily="49" charset="0"/>
              </a:rPr>
              <a:t>Ehr#(2, Bool) v &lt;- mkEhr(False);</a:t>
            </a:r>
          </a:p>
        </p:txBody>
      </p:sp>
      <p:sp>
        <p:nvSpPr>
          <p:cNvPr id="20" name="TextBox 19"/>
          <p:cNvSpPr txBox="1"/>
          <p:nvPr/>
        </p:nvSpPr>
        <p:spPr>
          <a:xfrm>
            <a:off x="2713421" y="2958864"/>
            <a:ext cx="1595309" cy="400110"/>
          </a:xfrm>
          <a:prstGeom prst="rect">
            <a:avLst/>
          </a:prstGeom>
          <a:solidFill>
            <a:schemeClr val="bg1"/>
          </a:solidFill>
        </p:spPr>
        <p:txBody>
          <a:bodyPr wrap="none" rtlCol="0">
            <a:spAutoFit/>
          </a:bodyPr>
          <a:lstStyle/>
          <a:p>
            <a:r>
              <a:rPr lang="en-US" dirty="0">
                <a:solidFill>
                  <a:srgbClr val="FF0000"/>
                </a:solidFill>
                <a:latin typeface="Consolas" panose="020B0609020204030204" pitchFamily="49" charset="0"/>
              </a:rPr>
              <a:t>d[0]</a:t>
            </a:r>
            <a:r>
              <a:rPr lang="en-US" dirty="0">
                <a:latin typeface="Consolas" panose="020B0609020204030204" pitchFamily="49" charset="0"/>
              </a:rPr>
              <a:t> &lt;= x;</a:t>
            </a:r>
            <a:endParaRPr lang="en-US" dirty="0">
              <a:solidFill>
                <a:srgbClr val="FF0000"/>
              </a:solidFill>
              <a:latin typeface="Consolas" panose="020B0609020204030204" pitchFamily="49" charset="0"/>
            </a:endParaRPr>
          </a:p>
        </p:txBody>
      </p:sp>
      <p:sp>
        <p:nvSpPr>
          <p:cNvPr id="13" name="TextBox 12">
            <a:extLst>
              <a:ext uri="{FF2B5EF4-FFF2-40B4-BE49-F238E27FC236}">
                <a16:creationId xmlns:a16="http://schemas.microsoft.com/office/drawing/2014/main" id="{974AC720-30F7-660E-856C-9B45EE352C10}"/>
              </a:ext>
            </a:extLst>
          </p:cNvPr>
          <p:cNvSpPr txBox="1"/>
          <p:nvPr/>
        </p:nvSpPr>
        <p:spPr>
          <a:xfrm>
            <a:off x="5292426" y="4366057"/>
            <a:ext cx="3586402" cy="1815882"/>
          </a:xfrm>
          <a:prstGeom prst="rect">
            <a:avLst/>
          </a:prstGeom>
          <a:noFill/>
          <a:ln>
            <a:solidFill>
              <a:srgbClr val="FF0000"/>
            </a:solidFill>
          </a:ln>
        </p:spPr>
        <p:txBody>
          <a:bodyPr wrap="square" rtlCol="0">
            <a:spAutoFit/>
          </a:bodyPr>
          <a:lstStyle/>
          <a:p>
            <a:pPr>
              <a:buNone/>
            </a:pPr>
            <a:r>
              <a:rPr lang="en-US" sz="1800" dirty="0"/>
              <a:t>In any given cycle:</a:t>
            </a:r>
          </a:p>
          <a:p>
            <a:pPr marL="342900" indent="-342900">
              <a:buFontTx/>
              <a:buChar char="-"/>
            </a:pPr>
            <a:r>
              <a:rPr lang="en-US" sz="1800" dirty="0"/>
              <a:t>If the FIFO is not full then simultaneous </a:t>
            </a:r>
            <a:r>
              <a:rPr lang="en-US" sz="1800" dirty="0" err="1"/>
              <a:t>enq</a:t>
            </a:r>
            <a:r>
              <a:rPr lang="en-US" sz="1800" dirty="0"/>
              <a:t> and </a:t>
            </a:r>
            <a:r>
              <a:rPr lang="en-US" sz="1800" dirty="0" err="1"/>
              <a:t>deq</a:t>
            </a:r>
            <a:r>
              <a:rPr lang="en-US" sz="1800" dirty="0"/>
              <a:t> are permitted;</a:t>
            </a:r>
          </a:p>
          <a:p>
            <a:pPr marL="342900" indent="-342900">
              <a:buFontTx/>
              <a:buChar char="-"/>
            </a:pPr>
            <a:r>
              <a:rPr lang="en-US" sz="1800" dirty="0"/>
              <a:t>Otherwise, only </a:t>
            </a:r>
            <a:r>
              <a:rPr lang="en-US" sz="1800" dirty="0" err="1"/>
              <a:t>deq</a:t>
            </a:r>
            <a:r>
              <a:rPr lang="en-US" sz="1800" dirty="0"/>
              <a:t> is permitted</a:t>
            </a:r>
          </a:p>
        </p:txBody>
      </p:sp>
      <p:sp>
        <p:nvSpPr>
          <p:cNvPr id="2" name="Date Placeholder 1">
            <a:extLst>
              <a:ext uri="{FF2B5EF4-FFF2-40B4-BE49-F238E27FC236}">
                <a16:creationId xmlns:a16="http://schemas.microsoft.com/office/drawing/2014/main" id="{F9EAAF3D-43A2-4666-91E7-16974100F940}"/>
              </a:ext>
            </a:extLst>
          </p:cNvPr>
          <p:cNvSpPr>
            <a:spLocks noGrp="1"/>
          </p:cNvSpPr>
          <p:nvPr>
            <p:ph type="dt" sz="half" idx="10"/>
          </p:nvPr>
        </p:nvSpPr>
        <p:spPr/>
        <p:txBody>
          <a:bodyPr/>
          <a:lstStyle/>
          <a:p>
            <a:pPr>
              <a:defRPr/>
            </a:pPr>
            <a:r>
              <a:rPr lang="en-US"/>
              <a:t>February 15, 2024</a:t>
            </a:r>
            <a:endParaRPr lang="en-US" dirty="0"/>
          </a:p>
        </p:txBody>
      </p:sp>
      <p:sp>
        <p:nvSpPr>
          <p:cNvPr id="4" name="Footer Placeholder 3">
            <a:extLst>
              <a:ext uri="{FF2B5EF4-FFF2-40B4-BE49-F238E27FC236}">
                <a16:creationId xmlns:a16="http://schemas.microsoft.com/office/drawing/2014/main" id="{8E59A935-917E-4002-B836-AA820BC47D20}"/>
              </a:ext>
            </a:extLst>
          </p:cNvPr>
          <p:cNvSpPr>
            <a:spLocks noGrp="1"/>
          </p:cNvSpPr>
          <p:nvPr>
            <p:ph type="ftr" sz="quarter" idx="12"/>
          </p:nvPr>
        </p:nvSpPr>
        <p:spPr/>
        <p:txBody>
          <a:bodyPr/>
          <a:lstStyle/>
          <a:p>
            <a:pPr>
              <a:defRPr/>
            </a:pPr>
            <a:r>
              <a:rPr lang="en-US"/>
              <a:t>6.1920</a:t>
            </a:r>
            <a:endParaRPr lang="en-US" dirty="0"/>
          </a:p>
        </p:txBody>
      </p:sp>
      <p:sp>
        <p:nvSpPr>
          <p:cNvPr id="14" name="Slide Number Placeholder 13">
            <a:extLst>
              <a:ext uri="{FF2B5EF4-FFF2-40B4-BE49-F238E27FC236}">
                <a16:creationId xmlns:a16="http://schemas.microsoft.com/office/drawing/2014/main" id="{E6686507-B1CC-4FC8-AF63-886DE3BBBB2B}"/>
              </a:ext>
            </a:extLst>
          </p:cNvPr>
          <p:cNvSpPr>
            <a:spLocks noGrp="1"/>
          </p:cNvSpPr>
          <p:nvPr>
            <p:ph type="sldNum" sz="quarter" idx="11"/>
          </p:nvPr>
        </p:nvSpPr>
        <p:spPr/>
        <p:txBody>
          <a:bodyPr/>
          <a:lstStyle/>
          <a:p>
            <a:pPr>
              <a:defRPr/>
            </a:pPr>
            <a:r>
              <a:rPr lang="en-US"/>
              <a:t>L04-</a:t>
            </a:r>
            <a:fld id="{4F9502F6-954B-46E9-AC05-33DEDF4CA0BF}" type="slidenum">
              <a:rPr lang="en-US" smtClean="0"/>
              <a:pPr>
                <a:defRPr/>
              </a:pPr>
              <a:t>25</a:t>
            </a:fld>
            <a:endParaRPr lang="en-US" dirty="0"/>
          </a:p>
        </p:txBody>
      </p:sp>
    </p:spTree>
    <p:extLst>
      <p:ext uri="{BB962C8B-B14F-4D97-AF65-F5344CB8AC3E}">
        <p14:creationId xmlns:p14="http://schemas.microsoft.com/office/powerpoint/2010/main" val="847340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1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49"/>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50"/>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46"/>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48"/>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20"/>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8"/>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56"/>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11"/>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46" grpId="0" animBg="1"/>
      <p:bldP spid="48" grpId="0" animBg="1"/>
      <p:bldP spid="49" grpId="0" animBg="1"/>
      <p:bldP spid="50" grpId="0" animBg="1"/>
      <p:bldP spid="56" grpId="0"/>
      <p:bldP spid="18" grpId="0" animBg="1"/>
      <p:bldP spid="8" grpId="0" animBg="1"/>
      <p:bldP spid="20" grpId="0" animBg="1"/>
      <p:bldP spid="1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5506" name="Rectangle 2" descr="Rectangle: Click to edit Master text styles&#10;Second level&#10;Third level&#10;Fourth level&#10;Fifth level"/>
          <p:cNvSpPr>
            <a:spLocks noChangeArrowheads="1"/>
          </p:cNvSpPr>
          <p:nvPr/>
        </p:nvSpPr>
        <p:spPr bwMode="auto">
          <a:xfrm>
            <a:off x="611186" y="1576388"/>
            <a:ext cx="6755607" cy="4929920"/>
          </a:xfrm>
          <a:prstGeom prst="rect">
            <a:avLst/>
          </a:prstGeom>
          <a:noFill/>
          <a:ln w="9525">
            <a:noFill/>
            <a:miter lim="800000"/>
            <a:headEnd/>
            <a:tailEnd/>
          </a:ln>
        </p:spPr>
        <p:txBody>
          <a:bodyPr/>
          <a:lstStyle/>
          <a:p>
            <a:pPr marL="342900" indent="-342900">
              <a:spcBef>
                <a:spcPct val="5000"/>
              </a:spcBef>
              <a:buClr>
                <a:schemeClr val="hlink"/>
              </a:buClr>
              <a:buSzPct val="110000"/>
              <a:buFont typeface="Wingdings" pitchFamily="-96" charset="2"/>
              <a:buNone/>
            </a:pPr>
            <a:r>
              <a:rPr lang="en-US" sz="1800" b="1" dirty="0">
                <a:latin typeface="Consolas" panose="020B0609020204030204" pitchFamily="49" charset="0"/>
              </a:rPr>
              <a:t>module</a:t>
            </a:r>
            <a:r>
              <a:rPr lang="en-US" sz="1800" dirty="0">
                <a:latin typeface="Consolas" panose="020B0609020204030204" pitchFamily="49" charset="0"/>
              </a:rPr>
              <a:t> </a:t>
            </a:r>
            <a:r>
              <a:rPr lang="en-US" sz="1800" dirty="0" err="1">
                <a:latin typeface="Consolas" panose="020B0609020204030204" pitchFamily="49" charset="0"/>
              </a:rPr>
              <a:t>mkCFFifo</a:t>
            </a:r>
            <a:r>
              <a:rPr lang="en-US" sz="1800" dirty="0">
                <a:latin typeface="Consolas" panose="020B0609020204030204" pitchFamily="49" charset="0"/>
              </a:rPr>
              <a:t> (</a:t>
            </a:r>
            <a:r>
              <a:rPr lang="en-US" sz="1800" dirty="0" err="1">
                <a:latin typeface="Consolas" panose="020B0609020204030204" pitchFamily="49" charset="0"/>
              </a:rPr>
              <a:t>Fifo</a:t>
            </a:r>
            <a:r>
              <a:rPr lang="en-US" sz="1800" dirty="0">
                <a:latin typeface="Consolas" panose="020B0609020204030204" pitchFamily="49" charset="0"/>
              </a:rPr>
              <a:t>#(2, t));</a:t>
            </a:r>
          </a:p>
          <a:p>
            <a:pPr marL="342900" indent="-342900">
              <a:spcBef>
                <a:spcPct val="5000"/>
              </a:spcBef>
              <a:buClr>
                <a:schemeClr val="hlink"/>
              </a:buClr>
              <a:buSzPct val="110000"/>
              <a:buFont typeface="Wingdings" pitchFamily="-96" charset="2"/>
              <a:buNone/>
            </a:pPr>
            <a:r>
              <a:rPr lang="en-US" sz="1800" dirty="0">
                <a:latin typeface="Consolas" panose="020B0609020204030204" pitchFamily="49" charset="0"/>
              </a:rPr>
              <a:t>  </a:t>
            </a:r>
            <a:r>
              <a:rPr lang="en-US" sz="1800" dirty="0" err="1">
                <a:latin typeface="Consolas" panose="020B0609020204030204" pitchFamily="49" charset="0"/>
              </a:rPr>
              <a:t>Reg</a:t>
            </a:r>
            <a:r>
              <a:rPr lang="en-US" sz="1800" dirty="0">
                <a:latin typeface="Consolas" panose="020B0609020204030204" pitchFamily="49" charset="0"/>
              </a:rPr>
              <a:t>#(t)    da  &lt;- </a:t>
            </a:r>
            <a:r>
              <a:rPr lang="en-US" sz="1800" dirty="0" err="1">
                <a:latin typeface="Consolas" panose="020B0609020204030204" pitchFamily="49" charset="0"/>
              </a:rPr>
              <a:t>mkRegU</a:t>
            </a:r>
            <a:r>
              <a:rPr lang="en-US" sz="1800" dirty="0">
                <a:latin typeface="Consolas" panose="020B0609020204030204" pitchFamily="49" charset="0"/>
              </a:rPr>
              <a:t>(); </a:t>
            </a:r>
          </a:p>
          <a:p>
            <a:pPr marL="342900" indent="-342900">
              <a:spcBef>
                <a:spcPct val="5000"/>
              </a:spcBef>
              <a:buClr>
                <a:schemeClr val="hlink"/>
              </a:buClr>
              <a:buSzPct val="110000"/>
              <a:buFont typeface="Wingdings" pitchFamily="-96" charset="2"/>
              <a:buNone/>
            </a:pPr>
            <a:r>
              <a:rPr lang="en-US" sz="1800" dirty="0">
                <a:latin typeface="Consolas" panose="020B0609020204030204" pitchFamily="49" charset="0"/>
              </a:rPr>
              <a:t>  </a:t>
            </a:r>
            <a:r>
              <a:rPr lang="en-US" sz="1800" dirty="0" err="1">
                <a:latin typeface="Consolas" panose="020B0609020204030204" pitchFamily="49" charset="0"/>
              </a:rPr>
              <a:t>Reg</a:t>
            </a:r>
            <a:r>
              <a:rPr lang="en-US" sz="1800" dirty="0">
                <a:latin typeface="Consolas" panose="020B0609020204030204" pitchFamily="49" charset="0"/>
              </a:rPr>
              <a:t>#(</a:t>
            </a:r>
            <a:r>
              <a:rPr lang="en-US" sz="1800" dirty="0" err="1">
                <a:latin typeface="Consolas" panose="020B0609020204030204" pitchFamily="49" charset="0"/>
              </a:rPr>
              <a:t>Bool</a:t>
            </a:r>
            <a:r>
              <a:rPr lang="en-US" sz="1800" dirty="0">
                <a:latin typeface="Consolas" panose="020B0609020204030204" pitchFamily="49" charset="0"/>
              </a:rPr>
              <a:t>) </a:t>
            </a:r>
            <a:r>
              <a:rPr lang="en-US" sz="1800" dirty="0" err="1">
                <a:latin typeface="Consolas" panose="020B0609020204030204" pitchFamily="49" charset="0"/>
              </a:rPr>
              <a:t>va</a:t>
            </a:r>
            <a:r>
              <a:rPr lang="en-US" sz="1800" dirty="0">
                <a:latin typeface="Consolas" panose="020B0609020204030204" pitchFamily="49" charset="0"/>
              </a:rPr>
              <a:t>  &lt;- </a:t>
            </a:r>
            <a:r>
              <a:rPr lang="en-US" sz="1800" dirty="0" err="1">
                <a:latin typeface="Consolas" panose="020B0609020204030204" pitchFamily="49" charset="0"/>
              </a:rPr>
              <a:t>mkReg</a:t>
            </a:r>
            <a:r>
              <a:rPr lang="en-US" sz="1800" dirty="0">
                <a:latin typeface="Consolas" panose="020B0609020204030204" pitchFamily="49" charset="0"/>
              </a:rPr>
              <a:t>(False);</a:t>
            </a:r>
          </a:p>
          <a:p>
            <a:pPr marL="342900" indent="-342900">
              <a:spcBef>
                <a:spcPct val="5000"/>
              </a:spcBef>
              <a:buClr>
                <a:schemeClr val="hlink"/>
              </a:buClr>
              <a:buSzPct val="110000"/>
              <a:buFont typeface="Wingdings" pitchFamily="-96" charset="2"/>
              <a:buNone/>
            </a:pPr>
            <a:r>
              <a:rPr lang="en-US" sz="1800" dirty="0">
                <a:latin typeface="Consolas" panose="020B0609020204030204" pitchFamily="49" charset="0"/>
              </a:rPr>
              <a:t>  </a:t>
            </a:r>
            <a:r>
              <a:rPr lang="en-US" sz="1800" dirty="0" err="1">
                <a:latin typeface="Consolas" panose="020B0609020204030204" pitchFamily="49" charset="0"/>
              </a:rPr>
              <a:t>Reg</a:t>
            </a:r>
            <a:r>
              <a:rPr lang="en-US" sz="1800" dirty="0">
                <a:latin typeface="Consolas" panose="020B0609020204030204" pitchFamily="49" charset="0"/>
              </a:rPr>
              <a:t>#(t)    </a:t>
            </a:r>
            <a:r>
              <a:rPr lang="en-US" sz="1800" dirty="0" err="1">
                <a:latin typeface="Consolas" panose="020B0609020204030204" pitchFamily="49" charset="0"/>
              </a:rPr>
              <a:t>db</a:t>
            </a:r>
            <a:r>
              <a:rPr lang="en-US" sz="1800" dirty="0">
                <a:latin typeface="Consolas" panose="020B0609020204030204" pitchFamily="49" charset="0"/>
              </a:rPr>
              <a:t>  &lt;- </a:t>
            </a:r>
            <a:r>
              <a:rPr lang="en-US" sz="1800" dirty="0" err="1">
                <a:latin typeface="Consolas" panose="020B0609020204030204" pitchFamily="49" charset="0"/>
              </a:rPr>
              <a:t>mkRegU</a:t>
            </a:r>
            <a:r>
              <a:rPr lang="en-US" sz="1800" dirty="0">
                <a:latin typeface="Consolas" panose="020B0609020204030204" pitchFamily="49" charset="0"/>
              </a:rPr>
              <a:t>(); </a:t>
            </a:r>
          </a:p>
          <a:p>
            <a:pPr marL="342900" indent="-342900">
              <a:spcBef>
                <a:spcPct val="5000"/>
              </a:spcBef>
              <a:buClr>
                <a:schemeClr val="hlink"/>
              </a:buClr>
              <a:buSzPct val="110000"/>
              <a:buFont typeface="Wingdings" pitchFamily="-96" charset="2"/>
              <a:buNone/>
            </a:pPr>
            <a:r>
              <a:rPr lang="en-US" sz="1800" dirty="0">
                <a:latin typeface="Consolas" panose="020B0609020204030204" pitchFamily="49" charset="0"/>
              </a:rPr>
              <a:t>  </a:t>
            </a:r>
            <a:r>
              <a:rPr lang="en-US" sz="1800" dirty="0" err="1">
                <a:latin typeface="Consolas" panose="020B0609020204030204" pitchFamily="49" charset="0"/>
              </a:rPr>
              <a:t>Reg</a:t>
            </a:r>
            <a:r>
              <a:rPr lang="en-US" sz="1800" dirty="0">
                <a:latin typeface="Consolas" panose="020B0609020204030204" pitchFamily="49" charset="0"/>
              </a:rPr>
              <a:t>#(Bool) </a:t>
            </a:r>
            <a:r>
              <a:rPr lang="en-US" sz="1800" dirty="0" err="1">
                <a:latin typeface="Consolas" panose="020B0609020204030204" pitchFamily="49" charset="0"/>
              </a:rPr>
              <a:t>vb</a:t>
            </a:r>
            <a:r>
              <a:rPr lang="en-US" sz="1800" dirty="0">
                <a:latin typeface="Consolas" panose="020B0609020204030204" pitchFamily="49" charset="0"/>
              </a:rPr>
              <a:t>  &lt;- </a:t>
            </a:r>
            <a:r>
              <a:rPr lang="en-US" sz="1800" dirty="0" err="1">
                <a:latin typeface="Consolas" panose="020B0609020204030204" pitchFamily="49" charset="0"/>
              </a:rPr>
              <a:t>mkReg</a:t>
            </a:r>
            <a:r>
              <a:rPr lang="en-US" sz="1800" dirty="0">
                <a:latin typeface="Consolas" panose="020B0609020204030204" pitchFamily="49" charset="0"/>
              </a:rPr>
              <a:t>(False)</a:t>
            </a:r>
          </a:p>
          <a:p>
            <a:pPr marL="342900" indent="-342900">
              <a:spcBef>
                <a:spcPct val="5000"/>
              </a:spcBef>
              <a:buClr>
                <a:schemeClr val="hlink"/>
              </a:buClr>
              <a:buSzPct val="110000"/>
              <a:buFont typeface="Wingdings" pitchFamily="-96" charset="2"/>
              <a:buNone/>
            </a:pPr>
            <a:r>
              <a:rPr lang="en-US" sz="1800" dirty="0">
                <a:latin typeface="Consolas" panose="020B0609020204030204" pitchFamily="49" charset="0"/>
              </a:rPr>
              <a:t>  </a:t>
            </a:r>
            <a:r>
              <a:rPr lang="en-US" sz="1800" b="1" dirty="0">
                <a:latin typeface="Consolas" panose="020B0609020204030204" pitchFamily="49" charset="0"/>
              </a:rPr>
              <a:t>rule</a:t>
            </a:r>
            <a:r>
              <a:rPr lang="en-US" sz="1800" dirty="0">
                <a:latin typeface="Consolas" panose="020B0609020204030204" pitchFamily="49" charset="0"/>
              </a:rPr>
              <a:t> canonicalize </a:t>
            </a:r>
            <a:r>
              <a:rPr lang="en-US" sz="1800" dirty="0">
                <a:latin typeface="Consolas" panose="020B0609020204030204" pitchFamily="49" charset="0"/>
                <a:cs typeface="Courier New" pitchFamily="49" charset="0"/>
              </a:rPr>
              <a:t>(</a:t>
            </a:r>
            <a:r>
              <a:rPr lang="en-US" sz="1800" dirty="0" err="1">
                <a:latin typeface="Consolas" panose="020B0609020204030204" pitchFamily="49" charset="0"/>
                <a:cs typeface="Courier New" pitchFamily="49" charset="0"/>
              </a:rPr>
              <a:t>vb</a:t>
            </a:r>
            <a:r>
              <a:rPr lang="en-US" sz="1800" dirty="0">
                <a:latin typeface="Consolas" panose="020B0609020204030204" pitchFamily="49" charset="0"/>
                <a:cs typeface="Courier New" pitchFamily="49" charset="0"/>
              </a:rPr>
              <a:t> &amp;&amp; !</a:t>
            </a:r>
            <a:r>
              <a:rPr lang="en-US" sz="1800" dirty="0" err="1">
                <a:latin typeface="Consolas" panose="020B0609020204030204" pitchFamily="49" charset="0"/>
                <a:cs typeface="Courier New" pitchFamily="49" charset="0"/>
              </a:rPr>
              <a:t>va</a:t>
            </a:r>
            <a:r>
              <a:rPr lang="en-US" sz="1800" dirty="0">
                <a:latin typeface="Consolas" panose="020B0609020204030204" pitchFamily="49" charset="0"/>
                <a:cs typeface="Courier New" pitchFamily="49" charset="0"/>
              </a:rPr>
              <a:t>);</a:t>
            </a:r>
          </a:p>
          <a:p>
            <a:pPr>
              <a:buNone/>
            </a:pPr>
            <a:r>
              <a:rPr lang="en-US" sz="1800" dirty="0">
                <a:latin typeface="Consolas" panose="020B0609020204030204" pitchFamily="49" charset="0"/>
                <a:cs typeface="Courier New" pitchFamily="49" charset="0"/>
              </a:rPr>
              <a:t>    da &lt;= </a:t>
            </a:r>
            <a:r>
              <a:rPr lang="en-US" sz="1800" dirty="0" err="1">
                <a:latin typeface="Consolas" panose="020B0609020204030204" pitchFamily="49" charset="0"/>
                <a:cs typeface="Courier New" pitchFamily="49" charset="0"/>
              </a:rPr>
              <a:t>db</a:t>
            </a:r>
            <a:r>
              <a:rPr lang="en-US" sz="1800" dirty="0">
                <a:latin typeface="Consolas" panose="020B0609020204030204" pitchFamily="49" charset="0"/>
                <a:cs typeface="Courier New" pitchFamily="49" charset="0"/>
              </a:rPr>
              <a:t>; </a:t>
            </a:r>
            <a:r>
              <a:rPr lang="en-US" sz="1800" dirty="0" err="1">
                <a:latin typeface="Consolas" panose="020B0609020204030204" pitchFamily="49" charset="0"/>
                <a:cs typeface="Courier New" pitchFamily="49" charset="0"/>
              </a:rPr>
              <a:t>va</a:t>
            </a:r>
            <a:r>
              <a:rPr lang="en-US" sz="1800" dirty="0">
                <a:latin typeface="Consolas" panose="020B0609020204030204" pitchFamily="49" charset="0"/>
                <a:cs typeface="Courier New" pitchFamily="49" charset="0"/>
              </a:rPr>
              <a:t> &lt;= True;</a:t>
            </a:r>
          </a:p>
          <a:p>
            <a:pPr>
              <a:buNone/>
            </a:pPr>
            <a:r>
              <a:rPr lang="en-US" sz="1800" dirty="0">
                <a:latin typeface="Consolas" panose="020B0609020204030204" pitchFamily="49" charset="0"/>
                <a:cs typeface="Courier New" pitchFamily="49" charset="0"/>
              </a:rPr>
              <a:t>    </a:t>
            </a:r>
            <a:r>
              <a:rPr lang="en-US" sz="1800" dirty="0" err="1">
                <a:latin typeface="Consolas" panose="020B0609020204030204" pitchFamily="49" charset="0"/>
                <a:cs typeface="Courier New" pitchFamily="49" charset="0"/>
              </a:rPr>
              <a:t>vb</a:t>
            </a:r>
            <a:r>
              <a:rPr lang="en-US" sz="1800" dirty="0">
                <a:latin typeface="Consolas" panose="020B0609020204030204" pitchFamily="49" charset="0"/>
                <a:cs typeface="Courier New" pitchFamily="49" charset="0"/>
              </a:rPr>
              <a:t> &lt;= False; </a:t>
            </a:r>
            <a:r>
              <a:rPr lang="en-US" sz="1800" b="1" dirty="0" err="1">
                <a:latin typeface="Consolas" panose="020B0609020204030204" pitchFamily="49" charset="0"/>
                <a:cs typeface="Courier New" pitchFamily="49" charset="0"/>
              </a:rPr>
              <a:t>endrule</a:t>
            </a:r>
            <a:endParaRPr lang="en-US" sz="1800" dirty="0">
              <a:latin typeface="Consolas" panose="020B0609020204030204" pitchFamily="49" charset="0"/>
            </a:endParaRPr>
          </a:p>
          <a:p>
            <a:pPr marL="342900" indent="-342900">
              <a:lnSpc>
                <a:spcPct val="95000"/>
              </a:lnSpc>
              <a:spcBef>
                <a:spcPct val="5000"/>
              </a:spcBef>
              <a:buClr>
                <a:schemeClr val="hlink"/>
              </a:buClr>
              <a:buSzPct val="110000"/>
              <a:buFont typeface="Wingdings" pitchFamily="-96" charset="2"/>
              <a:buNone/>
            </a:pPr>
            <a:r>
              <a:rPr lang="en-US" sz="1800" b="1" dirty="0">
                <a:latin typeface="Consolas" panose="020B0609020204030204" pitchFamily="49" charset="0"/>
              </a:rPr>
              <a:t>  method Action </a:t>
            </a:r>
            <a:r>
              <a:rPr lang="en-US" sz="1800" dirty="0" err="1">
                <a:latin typeface="Consolas" panose="020B0609020204030204" pitchFamily="49" charset="0"/>
              </a:rPr>
              <a:t>enq</a:t>
            </a:r>
            <a:r>
              <a:rPr lang="en-US" sz="1800" dirty="0">
                <a:latin typeface="Consolas" panose="020B0609020204030204" pitchFamily="49" charset="0"/>
              </a:rPr>
              <a:t>(t x) </a:t>
            </a:r>
            <a:r>
              <a:rPr lang="en-US" sz="1800" b="1" dirty="0">
                <a:latin typeface="Consolas" panose="020B0609020204030204" pitchFamily="49" charset="0"/>
              </a:rPr>
              <a:t>if</a:t>
            </a:r>
            <a:r>
              <a:rPr lang="en-US" sz="1800" dirty="0">
                <a:latin typeface="Consolas" panose="020B0609020204030204" pitchFamily="49" charset="0"/>
              </a:rPr>
              <a:t> (!</a:t>
            </a:r>
            <a:r>
              <a:rPr lang="en-US" sz="1800" dirty="0" err="1">
                <a:latin typeface="Consolas" panose="020B0609020204030204" pitchFamily="49" charset="0"/>
              </a:rPr>
              <a:t>vb</a:t>
            </a:r>
            <a:r>
              <a:rPr lang="en-US" sz="1800" dirty="0">
                <a:latin typeface="Consolas" panose="020B0609020204030204" pitchFamily="49" charset="0"/>
              </a:rPr>
              <a:t>);</a:t>
            </a:r>
          </a:p>
          <a:p>
            <a:pPr marL="342900" indent="-342900">
              <a:spcBef>
                <a:spcPct val="5000"/>
              </a:spcBef>
              <a:buClr>
                <a:schemeClr val="hlink"/>
              </a:buClr>
              <a:buSzPct val="110000"/>
              <a:buFont typeface="Wingdings" pitchFamily="-96" charset="2"/>
              <a:buNone/>
            </a:pPr>
            <a:r>
              <a:rPr lang="en-US" sz="1800" dirty="0">
                <a:latin typeface="Consolas" panose="020B0609020204030204" pitchFamily="49" charset="0"/>
              </a:rPr>
              <a:t>    </a:t>
            </a:r>
            <a:r>
              <a:rPr lang="en-US" sz="1800" dirty="0" err="1">
                <a:latin typeface="Consolas" panose="020B0609020204030204" pitchFamily="49" charset="0"/>
              </a:rPr>
              <a:t>db</a:t>
            </a:r>
            <a:r>
              <a:rPr lang="en-US" sz="1800" dirty="0">
                <a:latin typeface="Consolas" panose="020B0609020204030204" pitchFamily="49" charset="0"/>
              </a:rPr>
              <a:t> &lt;= x; </a:t>
            </a:r>
            <a:r>
              <a:rPr lang="en-US" sz="1800" dirty="0" err="1">
                <a:latin typeface="Consolas" panose="020B0609020204030204" pitchFamily="49" charset="0"/>
              </a:rPr>
              <a:t>vb</a:t>
            </a:r>
            <a:r>
              <a:rPr lang="en-US" sz="1800" dirty="0">
                <a:latin typeface="Consolas" panose="020B0609020204030204" pitchFamily="49" charset="0"/>
              </a:rPr>
              <a:t> &lt;= True;</a:t>
            </a:r>
            <a:endParaRPr lang="en-US" sz="1800" b="1" dirty="0">
              <a:latin typeface="Consolas" panose="020B0609020204030204" pitchFamily="49" charset="0"/>
            </a:endParaRPr>
          </a:p>
          <a:p>
            <a:pPr marL="342900" indent="-342900">
              <a:spcBef>
                <a:spcPct val="5000"/>
              </a:spcBef>
              <a:buClr>
                <a:schemeClr val="hlink"/>
              </a:buClr>
              <a:buSzPct val="110000"/>
              <a:buFont typeface="Wingdings" pitchFamily="-96" charset="2"/>
              <a:buNone/>
            </a:pPr>
            <a:r>
              <a:rPr lang="en-US" sz="1800" b="1" dirty="0">
                <a:latin typeface="Consolas" panose="020B0609020204030204" pitchFamily="49" charset="0"/>
              </a:rPr>
              <a:t>  </a:t>
            </a:r>
            <a:r>
              <a:rPr lang="en-US" sz="1800" b="1" dirty="0" err="1">
                <a:latin typeface="Consolas" panose="020B0609020204030204" pitchFamily="49" charset="0"/>
              </a:rPr>
              <a:t>endmethod</a:t>
            </a:r>
            <a:endParaRPr lang="en-US" sz="1800" b="1" dirty="0">
              <a:latin typeface="Consolas" panose="020B0609020204030204" pitchFamily="49" charset="0"/>
            </a:endParaRPr>
          </a:p>
          <a:p>
            <a:pPr marL="342900" indent="-342900">
              <a:spcBef>
                <a:spcPct val="5000"/>
              </a:spcBef>
              <a:buClr>
                <a:schemeClr val="hlink"/>
              </a:buClr>
              <a:buSzPct val="110000"/>
              <a:buFont typeface="Wingdings" pitchFamily="-96" charset="2"/>
              <a:buNone/>
            </a:pPr>
            <a:r>
              <a:rPr lang="en-US" sz="1800" b="1" dirty="0">
                <a:latin typeface="Consolas" panose="020B0609020204030204" pitchFamily="49" charset="0"/>
              </a:rPr>
              <a:t>  method Action </a:t>
            </a:r>
            <a:r>
              <a:rPr lang="en-US" sz="1800" dirty="0" err="1">
                <a:latin typeface="Consolas" panose="020B0609020204030204" pitchFamily="49" charset="0"/>
              </a:rPr>
              <a:t>deq</a:t>
            </a:r>
            <a:r>
              <a:rPr lang="en-US" sz="1800" dirty="0">
                <a:latin typeface="Consolas" panose="020B0609020204030204" pitchFamily="49" charset="0"/>
              </a:rPr>
              <a:t> </a:t>
            </a:r>
            <a:r>
              <a:rPr lang="en-US" sz="1800" b="1" dirty="0">
                <a:latin typeface="Consolas" panose="020B0609020204030204" pitchFamily="49" charset="0"/>
              </a:rPr>
              <a:t>if</a:t>
            </a:r>
            <a:r>
              <a:rPr lang="en-US" sz="1800" dirty="0">
                <a:latin typeface="Consolas" panose="020B0609020204030204" pitchFamily="49" charset="0"/>
              </a:rPr>
              <a:t> (</a:t>
            </a:r>
            <a:r>
              <a:rPr lang="en-US" sz="1800" dirty="0" err="1">
                <a:latin typeface="Consolas" panose="020B0609020204030204" pitchFamily="49" charset="0"/>
              </a:rPr>
              <a:t>va</a:t>
            </a:r>
            <a:r>
              <a:rPr lang="en-US" sz="1800" dirty="0">
                <a:latin typeface="Consolas" panose="020B0609020204030204" pitchFamily="49" charset="0"/>
              </a:rPr>
              <a:t>);</a:t>
            </a:r>
          </a:p>
          <a:p>
            <a:pPr marL="342900" indent="-342900">
              <a:spcBef>
                <a:spcPct val="5000"/>
              </a:spcBef>
              <a:buClr>
                <a:schemeClr val="hlink"/>
              </a:buClr>
              <a:buSzPct val="110000"/>
              <a:buFont typeface="Wingdings" pitchFamily="-96" charset="2"/>
              <a:buNone/>
            </a:pPr>
            <a:r>
              <a:rPr lang="en-US" sz="1800" dirty="0">
                <a:latin typeface="Consolas" panose="020B0609020204030204" pitchFamily="49" charset="0"/>
              </a:rPr>
              <a:t>    </a:t>
            </a:r>
            <a:r>
              <a:rPr lang="en-US" sz="1800" dirty="0" err="1">
                <a:latin typeface="Consolas" panose="020B0609020204030204" pitchFamily="49" charset="0"/>
              </a:rPr>
              <a:t>va</a:t>
            </a:r>
            <a:r>
              <a:rPr lang="en-US" sz="1800" dirty="0">
                <a:latin typeface="Consolas" panose="020B0609020204030204" pitchFamily="49" charset="0"/>
              </a:rPr>
              <a:t> &lt;= False;</a:t>
            </a:r>
            <a:endParaRPr lang="en-US" sz="1800" b="1" dirty="0">
              <a:latin typeface="Consolas" panose="020B0609020204030204" pitchFamily="49" charset="0"/>
            </a:endParaRPr>
          </a:p>
          <a:p>
            <a:pPr marL="342900" indent="-342900">
              <a:spcBef>
                <a:spcPct val="5000"/>
              </a:spcBef>
              <a:buClr>
                <a:schemeClr val="hlink"/>
              </a:buClr>
              <a:buSzPct val="110000"/>
              <a:buFont typeface="Wingdings" pitchFamily="-96" charset="2"/>
              <a:buNone/>
            </a:pPr>
            <a:r>
              <a:rPr lang="en-US" sz="1800" dirty="0">
                <a:latin typeface="Consolas" panose="020B0609020204030204" pitchFamily="49" charset="0"/>
              </a:rPr>
              <a:t>  </a:t>
            </a:r>
            <a:r>
              <a:rPr lang="en-US" sz="1800" b="1" dirty="0" err="1">
                <a:latin typeface="Consolas" panose="020B0609020204030204" pitchFamily="49" charset="0"/>
              </a:rPr>
              <a:t>endmethod</a:t>
            </a:r>
            <a:endParaRPr lang="en-US" sz="1800" b="1" dirty="0">
              <a:latin typeface="Consolas" panose="020B0609020204030204" pitchFamily="49" charset="0"/>
            </a:endParaRPr>
          </a:p>
          <a:p>
            <a:pPr marL="342900" indent="-342900">
              <a:spcBef>
                <a:spcPct val="5000"/>
              </a:spcBef>
              <a:buClr>
                <a:schemeClr val="hlink"/>
              </a:buClr>
              <a:buSzPct val="110000"/>
              <a:buFont typeface="Wingdings" pitchFamily="-96" charset="2"/>
              <a:buNone/>
            </a:pPr>
            <a:r>
              <a:rPr lang="en-US" sz="1800" b="1" dirty="0">
                <a:latin typeface="Consolas" panose="020B0609020204030204" pitchFamily="49" charset="0"/>
              </a:rPr>
              <a:t>  method </a:t>
            </a:r>
            <a:r>
              <a:rPr lang="en-US" sz="1800" dirty="0">
                <a:latin typeface="Consolas" panose="020B0609020204030204" pitchFamily="49" charset="0"/>
              </a:rPr>
              <a:t>t first </a:t>
            </a:r>
            <a:r>
              <a:rPr lang="en-US" sz="1800" b="1" dirty="0">
                <a:latin typeface="Consolas" panose="020B0609020204030204" pitchFamily="49" charset="0"/>
              </a:rPr>
              <a:t>if</a:t>
            </a:r>
            <a:r>
              <a:rPr lang="en-US" sz="1800" dirty="0">
                <a:latin typeface="Consolas" panose="020B0609020204030204" pitchFamily="49" charset="0"/>
              </a:rPr>
              <a:t> (</a:t>
            </a:r>
            <a:r>
              <a:rPr lang="en-US" sz="1800" dirty="0" err="1">
                <a:latin typeface="Consolas" panose="020B0609020204030204" pitchFamily="49" charset="0"/>
              </a:rPr>
              <a:t>va</a:t>
            </a:r>
            <a:r>
              <a:rPr lang="en-US" sz="1800" dirty="0">
                <a:latin typeface="Consolas" panose="020B0609020204030204" pitchFamily="49" charset="0"/>
              </a:rPr>
              <a:t>);</a:t>
            </a:r>
          </a:p>
          <a:p>
            <a:pPr marL="342900" indent="-342900">
              <a:spcBef>
                <a:spcPct val="5000"/>
              </a:spcBef>
              <a:buClr>
                <a:schemeClr val="hlink"/>
              </a:buClr>
              <a:buSzPct val="110000"/>
              <a:buFont typeface="Wingdings" pitchFamily="-96" charset="2"/>
              <a:buNone/>
            </a:pPr>
            <a:r>
              <a:rPr lang="en-US" sz="1800" b="1" dirty="0">
                <a:latin typeface="Consolas" panose="020B0609020204030204" pitchFamily="49" charset="0"/>
              </a:rPr>
              <a:t>    return</a:t>
            </a:r>
            <a:r>
              <a:rPr lang="en-US" sz="1800" dirty="0">
                <a:latin typeface="Consolas" panose="020B0609020204030204" pitchFamily="49" charset="0"/>
              </a:rPr>
              <a:t> da;</a:t>
            </a:r>
            <a:r>
              <a:rPr lang="en-US" sz="1800" b="1" dirty="0">
                <a:latin typeface="Consolas" panose="020B0609020204030204" pitchFamily="49" charset="0"/>
              </a:rPr>
              <a:t> </a:t>
            </a:r>
            <a:r>
              <a:rPr lang="en-US" sz="1800" b="1" dirty="0" err="1">
                <a:latin typeface="Consolas" panose="020B0609020204030204" pitchFamily="49" charset="0"/>
              </a:rPr>
              <a:t>endmethod</a:t>
            </a:r>
            <a:endParaRPr lang="en-US" sz="1800" b="1" dirty="0">
              <a:latin typeface="Consolas" panose="020B0609020204030204" pitchFamily="49" charset="0"/>
            </a:endParaRPr>
          </a:p>
          <a:p>
            <a:pPr marL="342900" indent="-342900">
              <a:spcBef>
                <a:spcPct val="5000"/>
              </a:spcBef>
              <a:buClr>
                <a:schemeClr val="hlink"/>
              </a:buClr>
              <a:buSzPct val="110000"/>
              <a:buFont typeface="Wingdings" pitchFamily="-96" charset="2"/>
              <a:buNone/>
            </a:pPr>
            <a:r>
              <a:rPr lang="en-US" sz="1800" b="1" dirty="0" err="1">
                <a:latin typeface="Consolas" panose="020B0609020204030204" pitchFamily="49" charset="0"/>
              </a:rPr>
              <a:t>endmodule</a:t>
            </a:r>
            <a:r>
              <a:rPr lang="en-US" sz="1800" b="1" dirty="0">
                <a:latin typeface="Consolas" panose="020B0609020204030204" pitchFamily="49" charset="0"/>
              </a:rPr>
              <a:t> </a:t>
            </a:r>
            <a:endParaRPr lang="en-US" sz="1800" b="1" i="1" dirty="0">
              <a:latin typeface="Consolas" panose="020B0609020204030204" pitchFamily="49" charset="0"/>
            </a:endParaRPr>
          </a:p>
        </p:txBody>
      </p:sp>
      <p:sp>
        <p:nvSpPr>
          <p:cNvPr id="22531" name="Rectangle 3"/>
          <p:cNvSpPr>
            <a:spLocks noGrp="1" noChangeArrowheads="1"/>
          </p:cNvSpPr>
          <p:nvPr>
            <p:ph type="title"/>
          </p:nvPr>
        </p:nvSpPr>
        <p:spPr/>
        <p:txBody>
          <a:bodyPr/>
          <a:lstStyle/>
          <a:p>
            <a:r>
              <a:rPr lang="en-US" dirty="0"/>
              <a:t>Making a Two-Element Conflict-Free FIFO</a:t>
            </a:r>
          </a:p>
        </p:txBody>
      </p:sp>
      <p:grpSp>
        <p:nvGrpSpPr>
          <p:cNvPr id="21" name="Group 20"/>
          <p:cNvGrpSpPr/>
          <p:nvPr/>
        </p:nvGrpSpPr>
        <p:grpSpPr>
          <a:xfrm>
            <a:off x="6873332" y="1111589"/>
            <a:ext cx="1755775" cy="1389599"/>
            <a:chOff x="3195330" y="1379799"/>
            <a:chExt cx="1755775" cy="1389599"/>
          </a:xfrm>
        </p:grpSpPr>
        <p:sp>
          <p:nvSpPr>
            <p:cNvPr id="22" name="Rectangle 34"/>
            <p:cNvSpPr>
              <a:spLocks noChangeArrowheads="1"/>
            </p:cNvSpPr>
            <p:nvPr/>
          </p:nvSpPr>
          <p:spPr bwMode="auto">
            <a:xfrm>
              <a:off x="3836680" y="1964475"/>
              <a:ext cx="201612" cy="415925"/>
            </a:xfrm>
            <a:prstGeom prst="rect">
              <a:avLst/>
            </a:prstGeom>
            <a:solidFill>
              <a:schemeClr val="accent1"/>
            </a:solidFill>
            <a:ln w="9525" algn="ctr">
              <a:solidFill>
                <a:srgbClr val="FF0000"/>
              </a:solidFill>
              <a:round/>
              <a:headEnd/>
              <a:tailEnd/>
            </a:ln>
          </p:spPr>
          <p:txBody>
            <a:bodyPr/>
            <a:lstStyle/>
            <a:p>
              <a:pPr>
                <a:lnSpc>
                  <a:spcPct val="90000"/>
                </a:lnSpc>
                <a:spcBef>
                  <a:spcPct val="25000"/>
                </a:spcBef>
                <a:buClr>
                  <a:schemeClr val="bg1"/>
                </a:buClr>
                <a:buSzPct val="100000"/>
                <a:buFont typeface="Wingdings" pitchFamily="-96" charset="2"/>
                <a:buChar char="•"/>
              </a:pPr>
              <a:endParaRPr lang="en-US" dirty="0"/>
            </a:p>
          </p:txBody>
        </p:sp>
        <p:sp>
          <p:nvSpPr>
            <p:cNvPr id="23" name="Rectangle 35"/>
            <p:cNvSpPr>
              <a:spLocks noChangeArrowheads="1"/>
            </p:cNvSpPr>
            <p:nvPr/>
          </p:nvSpPr>
          <p:spPr bwMode="auto">
            <a:xfrm>
              <a:off x="4131955" y="1964475"/>
              <a:ext cx="201612" cy="415925"/>
            </a:xfrm>
            <a:prstGeom prst="rect">
              <a:avLst/>
            </a:prstGeom>
            <a:solidFill>
              <a:schemeClr val="accent1"/>
            </a:solidFill>
            <a:ln w="9525" algn="ctr">
              <a:solidFill>
                <a:srgbClr val="FF0000"/>
              </a:solidFill>
              <a:round/>
              <a:headEnd/>
              <a:tailEnd/>
            </a:ln>
          </p:spPr>
          <p:txBody>
            <a:bodyPr/>
            <a:lstStyle/>
            <a:p>
              <a:pPr>
                <a:lnSpc>
                  <a:spcPct val="90000"/>
                </a:lnSpc>
                <a:spcBef>
                  <a:spcPct val="25000"/>
                </a:spcBef>
                <a:buClr>
                  <a:schemeClr val="bg1"/>
                </a:buClr>
                <a:buSzPct val="100000"/>
                <a:buFont typeface="Wingdings" pitchFamily="-96" charset="2"/>
                <a:buChar char="•"/>
              </a:pPr>
              <a:endParaRPr lang="en-US"/>
            </a:p>
          </p:txBody>
        </p:sp>
        <p:sp>
          <p:nvSpPr>
            <p:cNvPr id="24" name="TextBox 36"/>
            <p:cNvSpPr txBox="1">
              <a:spLocks noChangeArrowheads="1"/>
            </p:cNvSpPr>
            <p:nvPr/>
          </p:nvSpPr>
          <p:spPr bwMode="auto">
            <a:xfrm>
              <a:off x="3706505" y="2369288"/>
              <a:ext cx="909223" cy="400110"/>
            </a:xfrm>
            <a:prstGeom prst="rect">
              <a:avLst/>
            </a:prstGeom>
            <a:noFill/>
            <a:ln w="9525">
              <a:noFill/>
              <a:miter lim="800000"/>
              <a:headEnd/>
              <a:tailEnd/>
            </a:ln>
          </p:spPr>
          <p:txBody>
            <a:bodyPr wrap="none">
              <a:spAutoFit/>
            </a:bodyPr>
            <a:lstStyle/>
            <a:p>
              <a:r>
                <a:rPr lang="en-US" dirty="0" err="1"/>
                <a:t>db</a:t>
              </a:r>
              <a:r>
                <a:rPr lang="en-US" dirty="0"/>
                <a:t> da</a:t>
              </a:r>
            </a:p>
          </p:txBody>
        </p:sp>
        <p:cxnSp>
          <p:nvCxnSpPr>
            <p:cNvPr id="25" name="Straight Arrow Connector 38"/>
            <p:cNvCxnSpPr>
              <a:cxnSpLocks noChangeShapeType="1"/>
            </p:cNvCxnSpPr>
            <p:nvPr/>
          </p:nvCxnSpPr>
          <p:spPr bwMode="auto">
            <a:xfrm>
              <a:off x="3195330" y="2224825"/>
              <a:ext cx="403225" cy="1588"/>
            </a:xfrm>
            <a:prstGeom prst="straightConnector1">
              <a:avLst/>
            </a:prstGeom>
            <a:noFill/>
            <a:ln w="28575" algn="ctr">
              <a:solidFill>
                <a:srgbClr val="FF0000"/>
              </a:solidFill>
              <a:round/>
              <a:headEnd type="none" w="med" len="med"/>
              <a:tailEnd type="triangle" w="med" len="med"/>
            </a:ln>
          </p:spPr>
        </p:cxnSp>
        <p:cxnSp>
          <p:nvCxnSpPr>
            <p:cNvPr id="26" name="Straight Arrow Connector 39"/>
            <p:cNvCxnSpPr>
              <a:cxnSpLocks noChangeShapeType="1"/>
            </p:cNvCxnSpPr>
            <p:nvPr/>
          </p:nvCxnSpPr>
          <p:spPr bwMode="auto">
            <a:xfrm>
              <a:off x="4547880" y="2224825"/>
              <a:ext cx="403225" cy="1588"/>
            </a:xfrm>
            <a:prstGeom prst="straightConnector1">
              <a:avLst/>
            </a:prstGeom>
            <a:noFill/>
            <a:ln w="28575" algn="ctr">
              <a:solidFill>
                <a:srgbClr val="FF0000"/>
              </a:solidFill>
              <a:round/>
              <a:headEnd type="none" w="med" len="med"/>
              <a:tailEnd type="triangle" w="med" len="med"/>
            </a:ln>
          </p:spPr>
        </p:cxnSp>
        <p:sp>
          <p:nvSpPr>
            <p:cNvPr id="27" name="Rectangle 26"/>
            <p:cNvSpPr/>
            <p:nvPr/>
          </p:nvSpPr>
          <p:spPr bwMode="auto">
            <a:xfrm>
              <a:off x="3836680" y="1742514"/>
              <a:ext cx="201612" cy="132736"/>
            </a:xfrm>
            <a:prstGeom prst="rect">
              <a:avLst/>
            </a:prstGeom>
            <a:solidFill>
              <a:schemeClr val="accent1"/>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pitchFamily="2" charset="2"/>
                <a:buChar char="•"/>
                <a:tabLst/>
              </a:pPr>
              <a:endParaRPr kumimoji="0" lang="en-US" sz="2000" b="0" i="0" u="none" strike="noStrike" cap="none" normalizeH="0" baseline="0">
                <a:ln>
                  <a:noFill/>
                </a:ln>
                <a:solidFill>
                  <a:schemeClr val="tx1"/>
                </a:solidFill>
                <a:effectLst/>
                <a:latin typeface="Verdana" pitchFamily="34" charset="0"/>
              </a:endParaRPr>
            </a:p>
          </p:txBody>
        </p:sp>
        <p:sp>
          <p:nvSpPr>
            <p:cNvPr id="28" name="Rectangle 27"/>
            <p:cNvSpPr/>
            <p:nvPr/>
          </p:nvSpPr>
          <p:spPr bwMode="auto">
            <a:xfrm>
              <a:off x="4129189" y="1742514"/>
              <a:ext cx="201612" cy="132736"/>
            </a:xfrm>
            <a:prstGeom prst="rect">
              <a:avLst/>
            </a:prstGeom>
            <a:solidFill>
              <a:schemeClr val="accent1"/>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pitchFamily="2" charset="2"/>
                <a:buChar char="•"/>
                <a:tabLst/>
              </a:pPr>
              <a:endParaRPr kumimoji="0" lang="en-US" sz="2000" b="0" i="0" u="none" strike="noStrike" cap="none" normalizeH="0" baseline="0">
                <a:ln>
                  <a:noFill/>
                </a:ln>
                <a:solidFill>
                  <a:schemeClr val="tx1"/>
                </a:solidFill>
                <a:effectLst/>
                <a:latin typeface="Verdana" pitchFamily="34" charset="0"/>
              </a:endParaRPr>
            </a:p>
          </p:txBody>
        </p:sp>
        <p:sp>
          <p:nvSpPr>
            <p:cNvPr id="29" name="TextBox 36"/>
            <p:cNvSpPr txBox="1">
              <a:spLocks noChangeArrowheads="1"/>
            </p:cNvSpPr>
            <p:nvPr/>
          </p:nvSpPr>
          <p:spPr bwMode="auto">
            <a:xfrm>
              <a:off x="3650066" y="1379799"/>
              <a:ext cx="909223" cy="400110"/>
            </a:xfrm>
            <a:prstGeom prst="rect">
              <a:avLst/>
            </a:prstGeom>
            <a:noFill/>
            <a:ln w="9525">
              <a:noFill/>
              <a:miter lim="800000"/>
              <a:headEnd/>
              <a:tailEnd/>
            </a:ln>
          </p:spPr>
          <p:txBody>
            <a:bodyPr wrap="none">
              <a:spAutoFit/>
            </a:bodyPr>
            <a:lstStyle/>
            <a:p>
              <a:r>
                <a:rPr lang="en-US" dirty="0" err="1"/>
                <a:t>vb</a:t>
              </a:r>
              <a:r>
                <a:rPr lang="en-US" dirty="0"/>
                <a:t> </a:t>
              </a:r>
              <a:r>
                <a:rPr lang="en-US" dirty="0" err="1"/>
                <a:t>va</a:t>
              </a:r>
              <a:endParaRPr lang="en-US" dirty="0"/>
            </a:p>
          </p:txBody>
        </p:sp>
      </p:grpSp>
      <p:sp>
        <p:nvSpPr>
          <p:cNvPr id="32" name="Text Box 8"/>
          <p:cNvSpPr txBox="1">
            <a:spLocks noChangeArrowheads="1"/>
          </p:cNvSpPr>
          <p:nvPr/>
        </p:nvSpPr>
        <p:spPr bwMode="auto">
          <a:xfrm>
            <a:off x="6601297" y="2656353"/>
            <a:ext cx="2362763" cy="1323439"/>
          </a:xfrm>
          <a:prstGeom prst="rect">
            <a:avLst/>
          </a:prstGeom>
          <a:noFill/>
          <a:ln w="9525">
            <a:solidFill>
              <a:srgbClr val="FF0000"/>
            </a:solidFill>
            <a:miter lim="800000"/>
            <a:headEnd/>
            <a:tailEnd/>
          </a:ln>
          <a:effectLst/>
        </p:spPr>
        <p:txBody>
          <a:bodyPr wrap="none">
            <a:spAutoFit/>
          </a:bodyPr>
          <a:lstStyle/>
          <a:p>
            <a:pPr>
              <a:buClr>
                <a:schemeClr val="hlink"/>
              </a:buClr>
              <a:buSzPct val="110000"/>
              <a:buNone/>
            </a:pPr>
            <a:r>
              <a:rPr lang="en-US" dirty="0">
                <a:latin typeface="+mn-lt"/>
                <a:cs typeface="Courier New" pitchFamily="49" charset="0"/>
              </a:rPr>
              <a:t>Desired behavior</a:t>
            </a:r>
          </a:p>
          <a:p>
            <a:pPr>
              <a:buClr>
                <a:schemeClr val="hlink"/>
              </a:buClr>
              <a:buSzPct val="110000"/>
              <a:buNone/>
            </a:pPr>
            <a:r>
              <a:rPr lang="en-US" dirty="0">
                <a:latin typeface="Courier New" pitchFamily="49" charset="0"/>
                <a:cs typeface="Courier New" pitchFamily="49" charset="0"/>
              </a:rPr>
              <a:t>   </a:t>
            </a:r>
            <a:r>
              <a:rPr lang="en-US" dirty="0" err="1">
                <a:latin typeface="Consolas" panose="020B0609020204030204" pitchFamily="49" charset="0"/>
                <a:cs typeface="Courier New" pitchFamily="49" charset="0"/>
              </a:rPr>
              <a:t>enq</a:t>
            </a:r>
            <a:r>
              <a:rPr lang="en-US" dirty="0">
                <a:latin typeface="Consolas" panose="020B0609020204030204" pitchFamily="49" charset="0"/>
                <a:cs typeface="Courier New" pitchFamily="49" charset="0"/>
              </a:rPr>
              <a:t> CF </a:t>
            </a:r>
            <a:r>
              <a:rPr lang="en-US" dirty="0" err="1">
                <a:latin typeface="Consolas" panose="020B0609020204030204" pitchFamily="49" charset="0"/>
                <a:cs typeface="Courier New" pitchFamily="49" charset="0"/>
              </a:rPr>
              <a:t>deq</a:t>
            </a:r>
            <a:endParaRPr lang="en-US" dirty="0">
              <a:latin typeface="Consolas" panose="020B0609020204030204" pitchFamily="49" charset="0"/>
              <a:cs typeface="Courier New" pitchFamily="49" charset="0"/>
            </a:endParaRPr>
          </a:p>
          <a:p>
            <a:pPr>
              <a:buClr>
                <a:schemeClr val="hlink"/>
              </a:buClr>
              <a:buSzPct val="110000"/>
              <a:buNone/>
            </a:pPr>
            <a:r>
              <a:rPr lang="en-US" dirty="0">
                <a:latin typeface="Consolas" panose="020B0609020204030204" pitchFamily="49" charset="0"/>
                <a:cs typeface="Courier New" pitchFamily="49" charset="0"/>
              </a:rPr>
              <a:t> first &lt; </a:t>
            </a:r>
            <a:r>
              <a:rPr lang="en-US" dirty="0" err="1">
                <a:latin typeface="Consolas" panose="020B0609020204030204" pitchFamily="49" charset="0"/>
                <a:cs typeface="Courier New" pitchFamily="49" charset="0"/>
              </a:rPr>
              <a:t>deq</a:t>
            </a:r>
            <a:endParaRPr lang="en-US" baseline="30000" dirty="0">
              <a:latin typeface="Consolas" panose="020B0609020204030204" pitchFamily="49" charset="0"/>
              <a:cs typeface="Courier New" pitchFamily="49" charset="0"/>
            </a:endParaRPr>
          </a:p>
          <a:p>
            <a:pPr>
              <a:lnSpc>
                <a:spcPct val="100000"/>
              </a:lnSpc>
              <a:spcBef>
                <a:spcPct val="0"/>
              </a:spcBef>
              <a:buClr>
                <a:schemeClr val="hlink"/>
              </a:buClr>
              <a:buSzPct val="110000"/>
              <a:buNone/>
            </a:pPr>
            <a:r>
              <a:rPr lang="en-US" dirty="0">
                <a:latin typeface="Consolas" panose="020B0609020204030204" pitchFamily="49" charset="0"/>
                <a:cs typeface="Courier New" pitchFamily="49" charset="0"/>
              </a:rPr>
              <a:t> first CF </a:t>
            </a:r>
            <a:r>
              <a:rPr lang="en-US" dirty="0" err="1">
                <a:latin typeface="Consolas" panose="020B0609020204030204" pitchFamily="49" charset="0"/>
                <a:cs typeface="Courier New" pitchFamily="49" charset="0"/>
              </a:rPr>
              <a:t>enq</a:t>
            </a:r>
            <a:endParaRPr lang="en-US" baseline="30000" dirty="0">
              <a:latin typeface="Consolas" panose="020B0609020204030204" pitchFamily="49" charset="0"/>
              <a:cs typeface="Courier New" pitchFamily="49" charset="0"/>
            </a:endParaRPr>
          </a:p>
        </p:txBody>
      </p:sp>
      <p:sp>
        <p:nvSpPr>
          <p:cNvPr id="2" name="TextBox 1"/>
          <p:cNvSpPr txBox="1"/>
          <p:nvPr/>
        </p:nvSpPr>
        <p:spPr>
          <a:xfrm>
            <a:off x="5378617" y="4397514"/>
            <a:ext cx="3680855" cy="1938992"/>
          </a:xfrm>
          <a:prstGeom prst="rect">
            <a:avLst/>
          </a:prstGeom>
          <a:noFill/>
          <a:ln>
            <a:solidFill>
              <a:srgbClr val="FF0000"/>
            </a:solidFill>
          </a:ln>
        </p:spPr>
        <p:txBody>
          <a:bodyPr wrap="square" rtlCol="0">
            <a:spAutoFit/>
          </a:bodyPr>
          <a:lstStyle/>
          <a:p>
            <a:pPr marL="457200" indent="-457200">
              <a:buAutoNum type="arabicPeriod"/>
            </a:pPr>
            <a:r>
              <a:rPr lang="en-US" dirty="0"/>
              <a:t>Turn all registers into EHRs</a:t>
            </a:r>
          </a:p>
          <a:p>
            <a:pPr marL="457200" indent="-457200">
              <a:buAutoNum type="arabicPeriod"/>
            </a:pPr>
            <a:r>
              <a:rPr lang="en-US" dirty="0"/>
              <a:t>Let </a:t>
            </a:r>
            <a:r>
              <a:rPr lang="en-US" dirty="0" err="1"/>
              <a:t>enq</a:t>
            </a:r>
            <a:r>
              <a:rPr lang="en-US" dirty="0"/>
              <a:t> and </a:t>
            </a:r>
            <a:r>
              <a:rPr lang="en-US" dirty="0" err="1"/>
              <a:t>deq</a:t>
            </a:r>
            <a:r>
              <a:rPr lang="en-US" dirty="0"/>
              <a:t> read and write 0</a:t>
            </a:r>
            <a:r>
              <a:rPr lang="en-US" baseline="30000" dirty="0"/>
              <a:t>th</a:t>
            </a:r>
            <a:r>
              <a:rPr lang="en-US" dirty="0"/>
              <a:t> port</a:t>
            </a:r>
          </a:p>
          <a:p>
            <a:pPr marL="457200" indent="-457200">
              <a:buAutoNum type="arabicPeriod"/>
            </a:pPr>
            <a:r>
              <a:rPr lang="en-US" dirty="0"/>
              <a:t>Let </a:t>
            </a:r>
            <a:r>
              <a:rPr lang="en-US" dirty="0" err="1"/>
              <a:t>canocalize</a:t>
            </a:r>
            <a:r>
              <a:rPr lang="en-US" dirty="0"/>
              <a:t> read and write the 1</a:t>
            </a:r>
            <a:r>
              <a:rPr lang="en-US" baseline="30000" dirty="0"/>
              <a:t>st</a:t>
            </a:r>
            <a:r>
              <a:rPr lang="en-US" dirty="0"/>
              <a:t> port</a:t>
            </a:r>
          </a:p>
        </p:txBody>
      </p:sp>
      <p:sp>
        <p:nvSpPr>
          <p:cNvPr id="3" name="Date Placeholder 2">
            <a:extLst>
              <a:ext uri="{FF2B5EF4-FFF2-40B4-BE49-F238E27FC236}">
                <a16:creationId xmlns:a16="http://schemas.microsoft.com/office/drawing/2014/main" id="{0536DA58-B209-4F93-A912-7A8728506132}"/>
              </a:ext>
            </a:extLst>
          </p:cNvPr>
          <p:cNvSpPr>
            <a:spLocks noGrp="1"/>
          </p:cNvSpPr>
          <p:nvPr>
            <p:ph type="dt" sz="half" idx="10"/>
          </p:nvPr>
        </p:nvSpPr>
        <p:spPr/>
        <p:txBody>
          <a:bodyPr/>
          <a:lstStyle/>
          <a:p>
            <a:pPr>
              <a:defRPr/>
            </a:pPr>
            <a:r>
              <a:rPr lang="en-US"/>
              <a:t>February 15, 2024</a:t>
            </a:r>
            <a:endParaRPr lang="en-US" dirty="0"/>
          </a:p>
        </p:txBody>
      </p:sp>
      <p:sp>
        <p:nvSpPr>
          <p:cNvPr id="4" name="Footer Placeholder 3">
            <a:extLst>
              <a:ext uri="{FF2B5EF4-FFF2-40B4-BE49-F238E27FC236}">
                <a16:creationId xmlns:a16="http://schemas.microsoft.com/office/drawing/2014/main" id="{C14B7EDB-92AC-4824-A83E-28C7912623C5}"/>
              </a:ext>
            </a:extLst>
          </p:cNvPr>
          <p:cNvSpPr>
            <a:spLocks noGrp="1"/>
          </p:cNvSpPr>
          <p:nvPr>
            <p:ph type="ftr" sz="quarter" idx="12"/>
          </p:nvPr>
        </p:nvSpPr>
        <p:spPr/>
        <p:txBody>
          <a:bodyPr/>
          <a:lstStyle/>
          <a:p>
            <a:pPr>
              <a:defRPr/>
            </a:pPr>
            <a:r>
              <a:rPr lang="en-US"/>
              <a:t>6.1920</a:t>
            </a:r>
            <a:endParaRPr lang="en-US" dirty="0"/>
          </a:p>
        </p:txBody>
      </p:sp>
      <p:sp>
        <p:nvSpPr>
          <p:cNvPr id="9" name="Slide Number Placeholder 8">
            <a:extLst>
              <a:ext uri="{FF2B5EF4-FFF2-40B4-BE49-F238E27FC236}">
                <a16:creationId xmlns:a16="http://schemas.microsoft.com/office/drawing/2014/main" id="{ACC13A38-C37F-4A57-B300-695F04D1BB5A}"/>
              </a:ext>
            </a:extLst>
          </p:cNvPr>
          <p:cNvSpPr>
            <a:spLocks noGrp="1"/>
          </p:cNvSpPr>
          <p:nvPr>
            <p:ph type="sldNum" sz="quarter" idx="11"/>
          </p:nvPr>
        </p:nvSpPr>
        <p:spPr/>
        <p:txBody>
          <a:bodyPr/>
          <a:lstStyle/>
          <a:p>
            <a:pPr>
              <a:defRPr/>
            </a:pPr>
            <a:r>
              <a:rPr lang="en-US"/>
              <a:t>L04-</a:t>
            </a:r>
            <a:fld id="{4F9502F6-954B-46E9-AC05-33DEDF4CA0BF}" type="slidenum">
              <a:rPr lang="en-US" smtClean="0"/>
              <a:pPr>
                <a:defRPr/>
              </a:pPr>
              <a:t>26</a:t>
            </a:fld>
            <a:endParaRPr lang="en-US" dirty="0"/>
          </a:p>
        </p:txBody>
      </p:sp>
    </p:spTree>
    <p:extLst>
      <p:ext uri="{BB962C8B-B14F-4D97-AF65-F5344CB8AC3E}">
        <p14:creationId xmlns:p14="http://schemas.microsoft.com/office/powerpoint/2010/main" val="368846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bg/>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5506" name="Rectangle 2" descr="Rectangle: Click to edit Master text styles&#10;Second level&#10;Third level&#10;Fourth level&#10;Fifth level"/>
          <p:cNvSpPr>
            <a:spLocks noChangeArrowheads="1"/>
          </p:cNvSpPr>
          <p:nvPr/>
        </p:nvSpPr>
        <p:spPr bwMode="auto">
          <a:xfrm>
            <a:off x="560104" y="1568524"/>
            <a:ext cx="7671130" cy="4889426"/>
          </a:xfrm>
          <a:prstGeom prst="rect">
            <a:avLst/>
          </a:prstGeom>
          <a:noFill/>
          <a:ln w="9525">
            <a:noFill/>
            <a:miter lim="800000"/>
            <a:headEnd/>
            <a:tailEnd/>
          </a:ln>
        </p:spPr>
        <p:txBody>
          <a:bodyPr/>
          <a:lstStyle/>
          <a:p>
            <a:pPr>
              <a:buNone/>
            </a:pPr>
            <a:r>
              <a:rPr lang="en-US" sz="1800" b="1" dirty="0">
                <a:latin typeface="Consolas" panose="020B0609020204030204" pitchFamily="49" charset="0"/>
                <a:cs typeface="Courier New" pitchFamily="49" charset="0"/>
              </a:rPr>
              <a:t>module</a:t>
            </a:r>
            <a:r>
              <a:rPr lang="en-US" sz="1800" dirty="0">
                <a:latin typeface="Consolas" panose="020B0609020204030204" pitchFamily="49" charset="0"/>
                <a:cs typeface="Courier New" pitchFamily="49" charset="0"/>
              </a:rPr>
              <a:t> </a:t>
            </a:r>
            <a:r>
              <a:rPr lang="en-US" sz="1800" dirty="0" err="1">
                <a:latin typeface="Consolas" panose="020B0609020204030204" pitchFamily="49" charset="0"/>
                <a:cs typeface="Courier New" pitchFamily="49" charset="0"/>
              </a:rPr>
              <a:t>mkCFFifo</a:t>
            </a:r>
            <a:r>
              <a:rPr lang="en-US" sz="1800" dirty="0">
                <a:latin typeface="Consolas" panose="020B0609020204030204" pitchFamily="49" charset="0"/>
                <a:cs typeface="Courier New" pitchFamily="49" charset="0"/>
              </a:rPr>
              <a:t>(</a:t>
            </a:r>
            <a:r>
              <a:rPr lang="en-US" sz="1800" dirty="0" err="1">
                <a:latin typeface="Consolas" panose="020B0609020204030204" pitchFamily="49" charset="0"/>
                <a:cs typeface="Courier New" pitchFamily="49" charset="0"/>
              </a:rPr>
              <a:t>Fifo</a:t>
            </a:r>
            <a:r>
              <a:rPr lang="en-US" sz="1800" dirty="0">
                <a:latin typeface="Consolas" panose="020B0609020204030204" pitchFamily="49" charset="0"/>
                <a:cs typeface="Courier New" pitchFamily="49" charset="0"/>
              </a:rPr>
              <a:t>#(2, t))</a:t>
            </a:r>
          </a:p>
          <a:p>
            <a:pPr>
              <a:buNone/>
            </a:pPr>
            <a:r>
              <a:rPr lang="de-DE" sz="1800" dirty="0">
                <a:solidFill>
                  <a:srgbClr val="FF0000"/>
                </a:solidFill>
                <a:latin typeface="Consolas" panose="020B0609020204030204" pitchFamily="49" charset="0"/>
                <a:cs typeface="Courier New" pitchFamily="49" charset="0"/>
              </a:rPr>
              <a:t>  Ehr#(2, t) da &lt;- mkEhr(?);</a:t>
            </a:r>
          </a:p>
          <a:p>
            <a:pPr>
              <a:buNone/>
            </a:pPr>
            <a:r>
              <a:rPr lang="de-DE" sz="1800" dirty="0">
                <a:solidFill>
                  <a:srgbClr val="FF0000"/>
                </a:solidFill>
                <a:latin typeface="Consolas" panose="020B0609020204030204" pitchFamily="49" charset="0"/>
                <a:cs typeface="Courier New" pitchFamily="49" charset="0"/>
              </a:rPr>
              <a:t>  Ehr#(2, Bool) va &lt;- mkEhr(False);</a:t>
            </a:r>
          </a:p>
          <a:p>
            <a:pPr>
              <a:buNone/>
            </a:pPr>
            <a:r>
              <a:rPr lang="de-DE" sz="1800" dirty="0">
                <a:solidFill>
                  <a:srgbClr val="FF0000"/>
                </a:solidFill>
                <a:latin typeface="Consolas" panose="020B0609020204030204" pitchFamily="49" charset="0"/>
                <a:cs typeface="Courier New" pitchFamily="49" charset="0"/>
              </a:rPr>
              <a:t>  Ehr#(2, t) db &lt;- mkEhr(?);</a:t>
            </a:r>
          </a:p>
          <a:p>
            <a:pPr>
              <a:buNone/>
            </a:pPr>
            <a:r>
              <a:rPr lang="de-DE" sz="1800" dirty="0">
                <a:solidFill>
                  <a:srgbClr val="FF0000"/>
                </a:solidFill>
                <a:latin typeface="Consolas" panose="020B0609020204030204" pitchFamily="49" charset="0"/>
                <a:cs typeface="Courier New" pitchFamily="49" charset="0"/>
              </a:rPr>
              <a:t>  Ehr#(2, Bool) vb &lt;- mkEhr(False);</a:t>
            </a:r>
            <a:endParaRPr lang="en-US" sz="1000" dirty="0">
              <a:latin typeface="Consolas" panose="020B0609020204030204" pitchFamily="49" charset="0"/>
              <a:cs typeface="Courier New" pitchFamily="49" charset="0"/>
            </a:endParaRPr>
          </a:p>
          <a:p>
            <a:pPr>
              <a:buNone/>
            </a:pPr>
            <a:r>
              <a:rPr lang="en-US" sz="1800" dirty="0">
                <a:latin typeface="Consolas" panose="020B0609020204030204" pitchFamily="49" charset="0"/>
                <a:cs typeface="Courier New" pitchFamily="49" charset="0"/>
              </a:rPr>
              <a:t>  </a:t>
            </a:r>
            <a:r>
              <a:rPr lang="en-US" sz="1800" b="1" dirty="0">
                <a:latin typeface="Consolas" panose="020B0609020204030204" pitchFamily="49" charset="0"/>
                <a:cs typeface="Courier New" pitchFamily="49" charset="0"/>
              </a:rPr>
              <a:t>rule</a:t>
            </a:r>
            <a:r>
              <a:rPr lang="en-US" sz="1800" dirty="0">
                <a:latin typeface="Consolas" panose="020B0609020204030204" pitchFamily="49" charset="0"/>
                <a:cs typeface="Courier New" pitchFamily="49" charset="0"/>
              </a:rPr>
              <a:t> </a:t>
            </a:r>
            <a:r>
              <a:rPr lang="en-US" sz="1800" dirty="0" err="1">
                <a:latin typeface="Consolas" panose="020B0609020204030204" pitchFamily="49" charset="0"/>
                <a:cs typeface="Courier New" pitchFamily="49" charset="0"/>
              </a:rPr>
              <a:t>canonicalize</a:t>
            </a:r>
            <a:r>
              <a:rPr lang="en-US" sz="1800" dirty="0">
                <a:latin typeface="Consolas" panose="020B0609020204030204" pitchFamily="49" charset="0"/>
                <a:cs typeface="Courier New" pitchFamily="49" charset="0"/>
              </a:rPr>
              <a:t> (</a:t>
            </a:r>
            <a:r>
              <a:rPr lang="en-US" sz="1800" dirty="0" err="1">
                <a:solidFill>
                  <a:srgbClr val="FF0000"/>
                </a:solidFill>
                <a:latin typeface="Consolas" panose="020B0609020204030204" pitchFamily="49" charset="0"/>
                <a:cs typeface="Courier New" pitchFamily="49" charset="0"/>
              </a:rPr>
              <a:t>vb</a:t>
            </a:r>
            <a:r>
              <a:rPr lang="en-US" sz="1800" dirty="0">
                <a:solidFill>
                  <a:srgbClr val="FF0000"/>
                </a:solidFill>
                <a:latin typeface="Consolas" panose="020B0609020204030204" pitchFamily="49" charset="0"/>
                <a:cs typeface="Courier New" pitchFamily="49" charset="0"/>
              </a:rPr>
              <a:t>[1] &amp;&amp; !</a:t>
            </a:r>
            <a:r>
              <a:rPr lang="en-US" sz="1800" dirty="0" err="1">
                <a:solidFill>
                  <a:srgbClr val="FF0000"/>
                </a:solidFill>
                <a:latin typeface="Consolas" panose="020B0609020204030204" pitchFamily="49" charset="0"/>
                <a:cs typeface="Courier New" pitchFamily="49" charset="0"/>
              </a:rPr>
              <a:t>va</a:t>
            </a:r>
            <a:r>
              <a:rPr lang="en-US" sz="1800" dirty="0">
                <a:solidFill>
                  <a:srgbClr val="FF0000"/>
                </a:solidFill>
                <a:latin typeface="Consolas" panose="020B0609020204030204" pitchFamily="49" charset="0"/>
                <a:cs typeface="Courier New" pitchFamily="49" charset="0"/>
              </a:rPr>
              <a:t>[1]</a:t>
            </a:r>
            <a:r>
              <a:rPr lang="en-US" sz="1800" dirty="0">
                <a:latin typeface="Consolas" panose="020B0609020204030204" pitchFamily="49" charset="0"/>
                <a:cs typeface="Courier New" pitchFamily="49" charset="0"/>
              </a:rPr>
              <a:t>);</a:t>
            </a:r>
          </a:p>
          <a:p>
            <a:pPr>
              <a:buNone/>
            </a:pPr>
            <a:r>
              <a:rPr lang="en-US" sz="1800" dirty="0">
                <a:solidFill>
                  <a:srgbClr val="FF0000"/>
                </a:solidFill>
                <a:latin typeface="Consolas" panose="020B0609020204030204" pitchFamily="49" charset="0"/>
                <a:cs typeface="Courier New" pitchFamily="49" charset="0"/>
              </a:rPr>
              <a:t>     da[1] &lt;= </a:t>
            </a:r>
            <a:r>
              <a:rPr lang="en-US" sz="1800" dirty="0" err="1">
                <a:solidFill>
                  <a:srgbClr val="FF0000"/>
                </a:solidFill>
                <a:latin typeface="Consolas" panose="020B0609020204030204" pitchFamily="49" charset="0"/>
                <a:cs typeface="Courier New" pitchFamily="49" charset="0"/>
              </a:rPr>
              <a:t>db</a:t>
            </a:r>
            <a:r>
              <a:rPr lang="en-US" sz="1800" dirty="0">
                <a:solidFill>
                  <a:srgbClr val="FF0000"/>
                </a:solidFill>
                <a:latin typeface="Consolas" panose="020B0609020204030204" pitchFamily="49" charset="0"/>
                <a:cs typeface="Courier New" pitchFamily="49" charset="0"/>
              </a:rPr>
              <a:t>[1]; </a:t>
            </a:r>
            <a:r>
              <a:rPr lang="en-US" sz="1800" dirty="0" err="1">
                <a:solidFill>
                  <a:srgbClr val="FF0000"/>
                </a:solidFill>
                <a:latin typeface="Consolas" panose="020B0609020204030204" pitchFamily="49" charset="0"/>
                <a:cs typeface="Courier New" pitchFamily="49" charset="0"/>
              </a:rPr>
              <a:t>va</a:t>
            </a:r>
            <a:r>
              <a:rPr lang="en-US" sz="1800" dirty="0">
                <a:solidFill>
                  <a:srgbClr val="FF0000"/>
                </a:solidFill>
                <a:latin typeface="Consolas" panose="020B0609020204030204" pitchFamily="49" charset="0"/>
                <a:cs typeface="Courier New" pitchFamily="49" charset="0"/>
              </a:rPr>
              <a:t>[1] &lt;= True;</a:t>
            </a:r>
          </a:p>
          <a:p>
            <a:pPr>
              <a:buNone/>
            </a:pPr>
            <a:r>
              <a:rPr lang="en-US" sz="1800" dirty="0">
                <a:solidFill>
                  <a:srgbClr val="FF0000"/>
                </a:solidFill>
                <a:latin typeface="Consolas" panose="020B0609020204030204" pitchFamily="49" charset="0"/>
                <a:cs typeface="Courier New" pitchFamily="49" charset="0"/>
              </a:rPr>
              <a:t>     </a:t>
            </a:r>
            <a:r>
              <a:rPr lang="en-US" sz="1800" dirty="0" err="1">
                <a:solidFill>
                  <a:srgbClr val="FF0000"/>
                </a:solidFill>
                <a:latin typeface="Consolas" panose="020B0609020204030204" pitchFamily="49" charset="0"/>
                <a:cs typeface="Courier New" pitchFamily="49" charset="0"/>
              </a:rPr>
              <a:t>vb</a:t>
            </a:r>
            <a:r>
              <a:rPr lang="en-US" sz="1800" dirty="0">
                <a:solidFill>
                  <a:srgbClr val="FF0000"/>
                </a:solidFill>
                <a:latin typeface="Consolas" panose="020B0609020204030204" pitchFamily="49" charset="0"/>
                <a:cs typeface="Courier New" pitchFamily="49" charset="0"/>
              </a:rPr>
              <a:t>[1] &lt;= False; </a:t>
            </a:r>
            <a:r>
              <a:rPr lang="en-US" sz="1800" b="1" dirty="0" err="1">
                <a:latin typeface="Consolas" panose="020B0609020204030204" pitchFamily="49" charset="0"/>
                <a:cs typeface="Courier New" pitchFamily="49" charset="0"/>
              </a:rPr>
              <a:t>endrule</a:t>
            </a:r>
            <a:endParaRPr lang="en-US" sz="1800" b="1" dirty="0">
              <a:latin typeface="Consolas" panose="020B0609020204030204" pitchFamily="49" charset="0"/>
              <a:cs typeface="Courier New" pitchFamily="49" charset="0"/>
            </a:endParaRPr>
          </a:p>
          <a:p>
            <a:pPr>
              <a:buNone/>
            </a:pPr>
            <a:endParaRPr lang="en-US" sz="1000" dirty="0">
              <a:latin typeface="Consolas" panose="020B0609020204030204" pitchFamily="49" charset="0"/>
              <a:cs typeface="Courier New" pitchFamily="49" charset="0"/>
            </a:endParaRPr>
          </a:p>
          <a:p>
            <a:pPr>
              <a:buNone/>
            </a:pPr>
            <a:r>
              <a:rPr lang="en-US" sz="1800" b="1" dirty="0">
                <a:latin typeface="Consolas" panose="020B0609020204030204" pitchFamily="49" charset="0"/>
                <a:cs typeface="Courier New" pitchFamily="49" charset="0"/>
              </a:rPr>
              <a:t>  method</a:t>
            </a:r>
            <a:r>
              <a:rPr lang="en-US" sz="1800" dirty="0">
                <a:latin typeface="Consolas" panose="020B0609020204030204" pitchFamily="49" charset="0"/>
                <a:cs typeface="Courier New" pitchFamily="49" charset="0"/>
              </a:rPr>
              <a:t> </a:t>
            </a:r>
            <a:r>
              <a:rPr lang="en-US" sz="1800" b="1" dirty="0">
                <a:latin typeface="Consolas" panose="020B0609020204030204" pitchFamily="49" charset="0"/>
                <a:cs typeface="Courier New" pitchFamily="49" charset="0"/>
              </a:rPr>
              <a:t>Action</a:t>
            </a:r>
            <a:r>
              <a:rPr lang="en-US" sz="1800" dirty="0">
                <a:latin typeface="Consolas" panose="020B0609020204030204" pitchFamily="49" charset="0"/>
                <a:cs typeface="Courier New" pitchFamily="49" charset="0"/>
              </a:rPr>
              <a:t> </a:t>
            </a:r>
            <a:r>
              <a:rPr lang="en-US" sz="1800" dirty="0" err="1">
                <a:latin typeface="Consolas" panose="020B0609020204030204" pitchFamily="49" charset="0"/>
                <a:cs typeface="Courier New" pitchFamily="49" charset="0"/>
              </a:rPr>
              <a:t>enq</a:t>
            </a:r>
            <a:r>
              <a:rPr lang="en-US" sz="1800" dirty="0">
                <a:latin typeface="Consolas" panose="020B0609020204030204" pitchFamily="49" charset="0"/>
                <a:cs typeface="Courier New" pitchFamily="49" charset="0"/>
              </a:rPr>
              <a:t>(t x) </a:t>
            </a:r>
            <a:r>
              <a:rPr lang="en-US" sz="1800" b="1" dirty="0">
                <a:latin typeface="Consolas" panose="020B0609020204030204" pitchFamily="49" charset="0"/>
                <a:cs typeface="Courier New" pitchFamily="49" charset="0"/>
              </a:rPr>
              <a:t>if</a:t>
            </a:r>
            <a:r>
              <a:rPr lang="en-US" sz="1800" dirty="0">
                <a:latin typeface="Consolas" panose="020B0609020204030204" pitchFamily="49" charset="0"/>
                <a:cs typeface="Courier New" pitchFamily="49" charset="0"/>
              </a:rPr>
              <a:t> (</a:t>
            </a:r>
            <a:r>
              <a:rPr lang="en-US" sz="1800" dirty="0">
                <a:solidFill>
                  <a:srgbClr val="FF0000"/>
                </a:solidFill>
                <a:latin typeface="Consolas" panose="020B0609020204030204" pitchFamily="49" charset="0"/>
                <a:cs typeface="Courier New" pitchFamily="49" charset="0"/>
              </a:rPr>
              <a:t>!</a:t>
            </a:r>
            <a:r>
              <a:rPr lang="en-US" sz="1800" dirty="0" err="1">
                <a:solidFill>
                  <a:srgbClr val="FF0000"/>
                </a:solidFill>
                <a:latin typeface="Consolas" panose="020B0609020204030204" pitchFamily="49" charset="0"/>
                <a:cs typeface="Courier New" pitchFamily="49" charset="0"/>
              </a:rPr>
              <a:t>vb</a:t>
            </a:r>
            <a:r>
              <a:rPr lang="en-US" sz="1800" dirty="0">
                <a:solidFill>
                  <a:srgbClr val="FF0000"/>
                </a:solidFill>
                <a:latin typeface="Consolas" panose="020B0609020204030204" pitchFamily="49" charset="0"/>
                <a:cs typeface="Courier New" pitchFamily="49" charset="0"/>
              </a:rPr>
              <a:t>[0]</a:t>
            </a:r>
            <a:r>
              <a:rPr lang="en-US" sz="1800" dirty="0">
                <a:latin typeface="Consolas" panose="020B0609020204030204" pitchFamily="49" charset="0"/>
                <a:cs typeface="Courier New" pitchFamily="49" charset="0"/>
              </a:rPr>
              <a:t>);</a:t>
            </a:r>
          </a:p>
          <a:p>
            <a:pPr>
              <a:buNone/>
            </a:pPr>
            <a:r>
              <a:rPr lang="en-US" sz="1800" dirty="0">
                <a:latin typeface="Consolas" panose="020B0609020204030204" pitchFamily="49" charset="0"/>
                <a:cs typeface="Courier New" pitchFamily="49" charset="0"/>
              </a:rPr>
              <a:t>    </a:t>
            </a:r>
            <a:r>
              <a:rPr lang="en-US" sz="1800" dirty="0" err="1">
                <a:solidFill>
                  <a:srgbClr val="FF0000"/>
                </a:solidFill>
                <a:latin typeface="Consolas" panose="020B0609020204030204" pitchFamily="49" charset="0"/>
                <a:cs typeface="Courier New" pitchFamily="49" charset="0"/>
              </a:rPr>
              <a:t>db</a:t>
            </a:r>
            <a:r>
              <a:rPr lang="en-US" sz="1800" dirty="0">
                <a:solidFill>
                  <a:srgbClr val="FF0000"/>
                </a:solidFill>
                <a:latin typeface="Consolas" panose="020B0609020204030204" pitchFamily="49" charset="0"/>
                <a:cs typeface="Courier New" pitchFamily="49" charset="0"/>
              </a:rPr>
              <a:t>[0] &lt;= x; </a:t>
            </a:r>
            <a:r>
              <a:rPr lang="en-US" sz="1800" dirty="0" err="1">
                <a:solidFill>
                  <a:srgbClr val="FF0000"/>
                </a:solidFill>
                <a:latin typeface="Consolas" panose="020B0609020204030204" pitchFamily="49" charset="0"/>
                <a:cs typeface="Courier New" pitchFamily="49" charset="0"/>
              </a:rPr>
              <a:t>vb</a:t>
            </a:r>
            <a:r>
              <a:rPr lang="en-US" sz="1800" dirty="0">
                <a:solidFill>
                  <a:srgbClr val="FF0000"/>
                </a:solidFill>
                <a:latin typeface="Consolas" panose="020B0609020204030204" pitchFamily="49" charset="0"/>
                <a:cs typeface="Courier New" pitchFamily="49" charset="0"/>
              </a:rPr>
              <a:t>[0] &lt;= True;</a:t>
            </a:r>
          </a:p>
          <a:p>
            <a:pPr>
              <a:buNone/>
            </a:pPr>
            <a:r>
              <a:rPr lang="en-US" sz="1800" b="1" dirty="0">
                <a:solidFill>
                  <a:srgbClr val="FF0000"/>
                </a:solidFill>
                <a:latin typeface="Consolas" panose="020B0609020204030204" pitchFamily="49" charset="0"/>
                <a:cs typeface="Courier New" pitchFamily="49" charset="0"/>
              </a:rPr>
              <a:t>  </a:t>
            </a:r>
            <a:r>
              <a:rPr lang="en-US" sz="1800" b="1" dirty="0" err="1">
                <a:latin typeface="Consolas" panose="020B0609020204030204" pitchFamily="49" charset="0"/>
                <a:cs typeface="Courier New" pitchFamily="49" charset="0"/>
              </a:rPr>
              <a:t>endmethod</a:t>
            </a:r>
            <a:endParaRPr lang="en-US" sz="1000" dirty="0">
              <a:latin typeface="Consolas" panose="020B0609020204030204" pitchFamily="49" charset="0"/>
              <a:cs typeface="Courier New" pitchFamily="49" charset="0"/>
            </a:endParaRPr>
          </a:p>
          <a:p>
            <a:pPr>
              <a:buNone/>
            </a:pPr>
            <a:r>
              <a:rPr lang="en-US" sz="1800" dirty="0">
                <a:latin typeface="Consolas" panose="020B0609020204030204" pitchFamily="49" charset="0"/>
                <a:cs typeface="Courier New" pitchFamily="49" charset="0"/>
              </a:rPr>
              <a:t>  </a:t>
            </a:r>
            <a:r>
              <a:rPr lang="en-US" sz="1800" b="1" dirty="0">
                <a:latin typeface="Consolas" panose="020B0609020204030204" pitchFamily="49" charset="0"/>
                <a:cs typeface="Courier New" pitchFamily="49" charset="0"/>
              </a:rPr>
              <a:t>method</a:t>
            </a:r>
            <a:r>
              <a:rPr lang="en-US" sz="1800" dirty="0">
                <a:latin typeface="Consolas" panose="020B0609020204030204" pitchFamily="49" charset="0"/>
                <a:cs typeface="Courier New" pitchFamily="49" charset="0"/>
              </a:rPr>
              <a:t> </a:t>
            </a:r>
            <a:r>
              <a:rPr lang="en-US" sz="1800" b="1" dirty="0">
                <a:latin typeface="Consolas" panose="020B0609020204030204" pitchFamily="49" charset="0"/>
                <a:cs typeface="Courier New" pitchFamily="49" charset="0"/>
              </a:rPr>
              <a:t>Action</a:t>
            </a:r>
            <a:r>
              <a:rPr lang="en-US" sz="1800" dirty="0">
                <a:latin typeface="Consolas" panose="020B0609020204030204" pitchFamily="49" charset="0"/>
                <a:cs typeface="Courier New" pitchFamily="49" charset="0"/>
              </a:rPr>
              <a:t> </a:t>
            </a:r>
            <a:r>
              <a:rPr lang="en-US" sz="1800" dirty="0" err="1">
                <a:latin typeface="Consolas" panose="020B0609020204030204" pitchFamily="49" charset="0"/>
                <a:cs typeface="Courier New" pitchFamily="49" charset="0"/>
              </a:rPr>
              <a:t>deq</a:t>
            </a:r>
            <a:r>
              <a:rPr lang="en-US" sz="1800" dirty="0">
                <a:latin typeface="Consolas" panose="020B0609020204030204" pitchFamily="49" charset="0"/>
                <a:cs typeface="Courier New" pitchFamily="49" charset="0"/>
              </a:rPr>
              <a:t> </a:t>
            </a:r>
            <a:r>
              <a:rPr lang="en-US" sz="1800" b="1" dirty="0">
                <a:latin typeface="Consolas" panose="020B0609020204030204" pitchFamily="49" charset="0"/>
                <a:cs typeface="Courier New" pitchFamily="49" charset="0"/>
              </a:rPr>
              <a:t>if</a:t>
            </a:r>
            <a:r>
              <a:rPr lang="en-US" sz="1800" dirty="0">
                <a:latin typeface="Consolas" panose="020B0609020204030204" pitchFamily="49" charset="0"/>
                <a:cs typeface="Courier New" pitchFamily="49" charset="0"/>
              </a:rPr>
              <a:t> (</a:t>
            </a:r>
            <a:r>
              <a:rPr lang="en-US" sz="1800" dirty="0" err="1">
                <a:solidFill>
                  <a:srgbClr val="FF0000"/>
                </a:solidFill>
                <a:latin typeface="Consolas" panose="020B0609020204030204" pitchFamily="49" charset="0"/>
                <a:cs typeface="Courier New" pitchFamily="49" charset="0"/>
              </a:rPr>
              <a:t>va</a:t>
            </a:r>
            <a:r>
              <a:rPr lang="en-US" sz="1800" dirty="0">
                <a:solidFill>
                  <a:srgbClr val="FF0000"/>
                </a:solidFill>
                <a:latin typeface="Consolas" panose="020B0609020204030204" pitchFamily="49" charset="0"/>
                <a:cs typeface="Courier New" pitchFamily="49" charset="0"/>
              </a:rPr>
              <a:t>[0]</a:t>
            </a:r>
            <a:r>
              <a:rPr lang="en-US" sz="1800" dirty="0">
                <a:latin typeface="Consolas" panose="020B0609020204030204" pitchFamily="49" charset="0"/>
                <a:cs typeface="Courier New" pitchFamily="49" charset="0"/>
              </a:rPr>
              <a:t>);</a:t>
            </a:r>
          </a:p>
          <a:p>
            <a:pPr>
              <a:buNone/>
            </a:pPr>
            <a:r>
              <a:rPr lang="en-US" sz="1800" dirty="0">
                <a:solidFill>
                  <a:srgbClr val="FF0000"/>
                </a:solidFill>
                <a:latin typeface="Consolas" panose="020B0609020204030204" pitchFamily="49" charset="0"/>
                <a:cs typeface="Courier New" pitchFamily="49" charset="0"/>
              </a:rPr>
              <a:t>    </a:t>
            </a:r>
            <a:r>
              <a:rPr lang="en-US" sz="1800" dirty="0" err="1">
                <a:solidFill>
                  <a:srgbClr val="FF0000"/>
                </a:solidFill>
                <a:latin typeface="Consolas" panose="020B0609020204030204" pitchFamily="49" charset="0"/>
                <a:cs typeface="Courier New" pitchFamily="49" charset="0"/>
              </a:rPr>
              <a:t>va</a:t>
            </a:r>
            <a:r>
              <a:rPr lang="en-US" sz="1800" dirty="0">
                <a:solidFill>
                  <a:srgbClr val="FF0000"/>
                </a:solidFill>
                <a:latin typeface="Consolas" panose="020B0609020204030204" pitchFamily="49" charset="0"/>
                <a:cs typeface="Courier New" pitchFamily="49" charset="0"/>
              </a:rPr>
              <a:t>[0] &lt;= False;</a:t>
            </a:r>
          </a:p>
          <a:p>
            <a:pPr>
              <a:buNone/>
            </a:pPr>
            <a:r>
              <a:rPr lang="en-US" sz="1800" b="1" dirty="0">
                <a:solidFill>
                  <a:srgbClr val="FF0000"/>
                </a:solidFill>
                <a:latin typeface="Consolas" panose="020B0609020204030204" pitchFamily="49" charset="0"/>
                <a:cs typeface="Courier New" pitchFamily="49" charset="0"/>
              </a:rPr>
              <a:t>  </a:t>
            </a:r>
            <a:r>
              <a:rPr lang="en-US" sz="1800" b="1" dirty="0" err="1">
                <a:latin typeface="Consolas" panose="020B0609020204030204" pitchFamily="49" charset="0"/>
                <a:cs typeface="Courier New" pitchFamily="49" charset="0"/>
              </a:rPr>
              <a:t>endmethod</a:t>
            </a:r>
            <a:endParaRPr lang="en-US" sz="1000" dirty="0">
              <a:latin typeface="Consolas" panose="020B0609020204030204" pitchFamily="49" charset="0"/>
              <a:cs typeface="Courier New" pitchFamily="49" charset="0"/>
            </a:endParaRPr>
          </a:p>
          <a:p>
            <a:r>
              <a:rPr lang="en-US" sz="1800" dirty="0">
                <a:latin typeface="Consolas" panose="020B0609020204030204" pitchFamily="49" charset="0"/>
                <a:cs typeface="Courier New" pitchFamily="49" charset="0"/>
              </a:rPr>
              <a:t>  </a:t>
            </a:r>
            <a:r>
              <a:rPr lang="en-US" sz="1800" b="1" dirty="0">
                <a:latin typeface="Consolas" panose="020B0609020204030204" pitchFamily="49" charset="0"/>
                <a:cs typeface="Courier New" pitchFamily="49" charset="0"/>
              </a:rPr>
              <a:t>method</a:t>
            </a:r>
            <a:r>
              <a:rPr lang="en-US" sz="1800" dirty="0">
                <a:latin typeface="Consolas" panose="020B0609020204030204" pitchFamily="49" charset="0"/>
                <a:cs typeface="Courier New" pitchFamily="49" charset="0"/>
              </a:rPr>
              <a:t> t first </a:t>
            </a:r>
            <a:r>
              <a:rPr lang="en-US" sz="1800" b="1" dirty="0">
                <a:latin typeface="Consolas" panose="020B0609020204030204" pitchFamily="49" charset="0"/>
                <a:cs typeface="Courier New" pitchFamily="49" charset="0"/>
              </a:rPr>
              <a:t>if</a:t>
            </a:r>
            <a:r>
              <a:rPr lang="en-US" sz="1800" dirty="0">
                <a:latin typeface="Consolas" panose="020B0609020204030204" pitchFamily="49" charset="0"/>
                <a:cs typeface="Courier New" pitchFamily="49" charset="0"/>
              </a:rPr>
              <a:t> (</a:t>
            </a:r>
            <a:r>
              <a:rPr lang="en-US" sz="1800" dirty="0" err="1">
                <a:solidFill>
                  <a:srgbClr val="FF0000"/>
                </a:solidFill>
                <a:latin typeface="Consolas" panose="020B0609020204030204" pitchFamily="49" charset="0"/>
                <a:cs typeface="Courier New" pitchFamily="49" charset="0"/>
              </a:rPr>
              <a:t>va</a:t>
            </a:r>
            <a:r>
              <a:rPr lang="en-US" sz="1800" dirty="0">
                <a:solidFill>
                  <a:srgbClr val="FF0000"/>
                </a:solidFill>
                <a:latin typeface="Consolas" panose="020B0609020204030204" pitchFamily="49" charset="0"/>
                <a:cs typeface="Courier New" pitchFamily="49" charset="0"/>
              </a:rPr>
              <a:t>[0]</a:t>
            </a:r>
            <a:r>
              <a:rPr lang="en-US" sz="1800" dirty="0">
                <a:latin typeface="Consolas" panose="020B0609020204030204" pitchFamily="49" charset="0"/>
                <a:cs typeface="Courier New" pitchFamily="49" charset="0"/>
              </a:rPr>
              <a:t>);</a:t>
            </a:r>
          </a:p>
          <a:p>
            <a:pPr>
              <a:buNone/>
            </a:pPr>
            <a:r>
              <a:rPr lang="en-US" sz="1800" dirty="0">
                <a:latin typeface="Consolas" panose="020B0609020204030204" pitchFamily="49" charset="0"/>
                <a:cs typeface="Courier New" pitchFamily="49" charset="0"/>
              </a:rPr>
              <a:t>    </a:t>
            </a:r>
            <a:r>
              <a:rPr lang="en-US" sz="1800" b="1" dirty="0">
                <a:latin typeface="Consolas" panose="020B0609020204030204" pitchFamily="49" charset="0"/>
                <a:cs typeface="Courier New" pitchFamily="49" charset="0"/>
              </a:rPr>
              <a:t>return</a:t>
            </a:r>
            <a:r>
              <a:rPr lang="en-US" sz="1800" dirty="0">
                <a:latin typeface="Consolas" panose="020B0609020204030204" pitchFamily="49" charset="0"/>
                <a:cs typeface="Courier New" pitchFamily="49" charset="0"/>
              </a:rPr>
              <a:t> </a:t>
            </a:r>
            <a:r>
              <a:rPr lang="en-US" sz="1800" dirty="0">
                <a:solidFill>
                  <a:srgbClr val="FF0000"/>
                </a:solidFill>
                <a:latin typeface="Consolas" panose="020B0609020204030204" pitchFamily="49" charset="0"/>
                <a:cs typeface="Courier New" pitchFamily="49" charset="0"/>
              </a:rPr>
              <a:t>da[0]</a:t>
            </a:r>
            <a:r>
              <a:rPr lang="en-US" sz="1800" dirty="0">
                <a:latin typeface="Consolas" panose="020B0609020204030204" pitchFamily="49" charset="0"/>
                <a:cs typeface="Courier New" pitchFamily="49" charset="0"/>
              </a:rPr>
              <a:t>; </a:t>
            </a:r>
            <a:r>
              <a:rPr lang="en-US" sz="1800" b="1" dirty="0" err="1">
                <a:latin typeface="Consolas" panose="020B0609020204030204" pitchFamily="49" charset="0"/>
                <a:cs typeface="Courier New" pitchFamily="49" charset="0"/>
              </a:rPr>
              <a:t>endmethod</a:t>
            </a:r>
            <a:endParaRPr lang="en-US" sz="1800" b="1" dirty="0">
              <a:latin typeface="Consolas" panose="020B0609020204030204" pitchFamily="49" charset="0"/>
              <a:cs typeface="Courier New" pitchFamily="49" charset="0"/>
            </a:endParaRPr>
          </a:p>
          <a:p>
            <a:pPr>
              <a:buNone/>
            </a:pPr>
            <a:r>
              <a:rPr lang="en-US" sz="1800" b="1" dirty="0" err="1">
                <a:latin typeface="Consolas" panose="020B0609020204030204" pitchFamily="49" charset="0"/>
                <a:cs typeface="Courier New" pitchFamily="49" charset="0"/>
              </a:rPr>
              <a:t>endmodule</a:t>
            </a:r>
            <a:endParaRPr lang="en-US" sz="1800" b="1" dirty="0">
              <a:latin typeface="Consolas" panose="020B0609020204030204" pitchFamily="49" charset="0"/>
              <a:cs typeface="Courier New" pitchFamily="49" charset="0"/>
            </a:endParaRPr>
          </a:p>
        </p:txBody>
      </p:sp>
      <p:sp>
        <p:nvSpPr>
          <p:cNvPr id="22531" name="Rectangle 3"/>
          <p:cNvSpPr>
            <a:spLocks noGrp="1" noChangeArrowheads="1"/>
          </p:cNvSpPr>
          <p:nvPr>
            <p:ph type="title"/>
          </p:nvPr>
        </p:nvSpPr>
        <p:spPr/>
        <p:txBody>
          <a:bodyPr/>
          <a:lstStyle/>
          <a:p>
            <a:r>
              <a:rPr lang="en-US" sz="4000" dirty="0"/>
              <a:t>Two-Element Conflict-free FIFO</a:t>
            </a:r>
          </a:p>
        </p:txBody>
      </p:sp>
      <p:sp>
        <p:nvSpPr>
          <p:cNvPr id="16" name="Text Box 8"/>
          <p:cNvSpPr txBox="1">
            <a:spLocks noChangeArrowheads="1"/>
          </p:cNvSpPr>
          <p:nvPr/>
        </p:nvSpPr>
        <p:spPr bwMode="auto">
          <a:xfrm>
            <a:off x="6698838" y="2941667"/>
            <a:ext cx="2362763" cy="1323439"/>
          </a:xfrm>
          <a:prstGeom prst="rect">
            <a:avLst/>
          </a:prstGeom>
          <a:noFill/>
          <a:ln w="9525">
            <a:solidFill>
              <a:srgbClr val="FF0000"/>
            </a:solidFill>
            <a:miter lim="800000"/>
            <a:headEnd/>
            <a:tailEnd/>
          </a:ln>
          <a:effectLst/>
        </p:spPr>
        <p:txBody>
          <a:bodyPr wrap="none">
            <a:spAutoFit/>
          </a:bodyPr>
          <a:lstStyle/>
          <a:p>
            <a:pPr>
              <a:buClr>
                <a:schemeClr val="hlink"/>
              </a:buClr>
              <a:buSzPct val="110000"/>
              <a:buNone/>
            </a:pPr>
            <a:r>
              <a:rPr lang="en-US" dirty="0">
                <a:latin typeface="+mn-lt"/>
                <a:cs typeface="Courier New" pitchFamily="49" charset="0"/>
              </a:rPr>
              <a:t>Desired behavior</a:t>
            </a:r>
          </a:p>
          <a:p>
            <a:pPr>
              <a:buClr>
                <a:schemeClr val="hlink"/>
              </a:buClr>
              <a:buSzPct val="110000"/>
              <a:buNone/>
            </a:pPr>
            <a:r>
              <a:rPr lang="en-US" dirty="0">
                <a:latin typeface="Courier New" pitchFamily="49" charset="0"/>
                <a:cs typeface="Courier New" pitchFamily="49" charset="0"/>
              </a:rPr>
              <a:t>   </a:t>
            </a:r>
            <a:r>
              <a:rPr lang="en-US" dirty="0" err="1">
                <a:latin typeface="Consolas" panose="020B0609020204030204" pitchFamily="49" charset="0"/>
                <a:cs typeface="Courier New" pitchFamily="49" charset="0"/>
              </a:rPr>
              <a:t>enq</a:t>
            </a:r>
            <a:r>
              <a:rPr lang="en-US" dirty="0">
                <a:latin typeface="Consolas" panose="020B0609020204030204" pitchFamily="49" charset="0"/>
                <a:cs typeface="Courier New" pitchFamily="49" charset="0"/>
              </a:rPr>
              <a:t> CF </a:t>
            </a:r>
            <a:r>
              <a:rPr lang="en-US" dirty="0" err="1">
                <a:latin typeface="Consolas" panose="020B0609020204030204" pitchFamily="49" charset="0"/>
                <a:cs typeface="Courier New" pitchFamily="49" charset="0"/>
              </a:rPr>
              <a:t>deq</a:t>
            </a:r>
            <a:endParaRPr lang="en-US" dirty="0">
              <a:latin typeface="Consolas" panose="020B0609020204030204" pitchFamily="49" charset="0"/>
              <a:cs typeface="Courier New" pitchFamily="49" charset="0"/>
            </a:endParaRPr>
          </a:p>
          <a:p>
            <a:pPr>
              <a:buClr>
                <a:schemeClr val="hlink"/>
              </a:buClr>
              <a:buSzPct val="110000"/>
              <a:buNone/>
            </a:pPr>
            <a:r>
              <a:rPr lang="en-US" dirty="0">
                <a:latin typeface="Consolas" panose="020B0609020204030204" pitchFamily="49" charset="0"/>
                <a:cs typeface="Courier New" pitchFamily="49" charset="0"/>
              </a:rPr>
              <a:t> first &lt; </a:t>
            </a:r>
            <a:r>
              <a:rPr lang="en-US" dirty="0" err="1">
                <a:latin typeface="Consolas" panose="020B0609020204030204" pitchFamily="49" charset="0"/>
                <a:cs typeface="Courier New" pitchFamily="49" charset="0"/>
              </a:rPr>
              <a:t>deq</a:t>
            </a:r>
            <a:endParaRPr lang="en-US" baseline="30000" dirty="0">
              <a:latin typeface="Consolas" panose="020B0609020204030204" pitchFamily="49" charset="0"/>
              <a:cs typeface="Courier New" pitchFamily="49" charset="0"/>
            </a:endParaRPr>
          </a:p>
          <a:p>
            <a:pPr>
              <a:lnSpc>
                <a:spcPct val="100000"/>
              </a:lnSpc>
              <a:spcBef>
                <a:spcPct val="0"/>
              </a:spcBef>
              <a:buClr>
                <a:schemeClr val="hlink"/>
              </a:buClr>
              <a:buSzPct val="110000"/>
              <a:buNone/>
            </a:pPr>
            <a:r>
              <a:rPr lang="en-US" dirty="0">
                <a:latin typeface="Consolas" panose="020B0609020204030204" pitchFamily="49" charset="0"/>
                <a:cs typeface="Courier New" pitchFamily="49" charset="0"/>
              </a:rPr>
              <a:t> first CF </a:t>
            </a:r>
            <a:r>
              <a:rPr lang="en-US" dirty="0" err="1">
                <a:latin typeface="Consolas" panose="020B0609020204030204" pitchFamily="49" charset="0"/>
                <a:cs typeface="Courier New" pitchFamily="49" charset="0"/>
              </a:rPr>
              <a:t>enq</a:t>
            </a:r>
            <a:endParaRPr lang="en-US" baseline="30000" dirty="0">
              <a:latin typeface="Consolas" panose="020B0609020204030204" pitchFamily="49" charset="0"/>
              <a:cs typeface="Courier New" pitchFamily="49" charset="0"/>
            </a:endParaRPr>
          </a:p>
        </p:txBody>
      </p:sp>
      <p:sp>
        <p:nvSpPr>
          <p:cNvPr id="17" name="TextBox 16"/>
          <p:cNvSpPr txBox="1"/>
          <p:nvPr/>
        </p:nvSpPr>
        <p:spPr>
          <a:xfrm>
            <a:off x="6190489" y="4528313"/>
            <a:ext cx="2870566" cy="1754326"/>
          </a:xfrm>
          <a:prstGeom prst="rect">
            <a:avLst/>
          </a:prstGeom>
          <a:noFill/>
          <a:ln>
            <a:solidFill>
              <a:srgbClr val="FF0000"/>
            </a:solidFill>
          </a:ln>
        </p:spPr>
        <p:txBody>
          <a:bodyPr wrap="square" rtlCol="0">
            <a:spAutoFit/>
          </a:bodyPr>
          <a:lstStyle/>
          <a:p>
            <a:pPr>
              <a:buNone/>
            </a:pPr>
            <a:r>
              <a:rPr lang="en-US" sz="1800" dirty="0"/>
              <a:t>In any given cycle:</a:t>
            </a:r>
          </a:p>
          <a:p>
            <a:pPr marL="342900" indent="-342900">
              <a:buFontTx/>
              <a:buChar char="-"/>
            </a:pPr>
            <a:r>
              <a:rPr lang="en-US" sz="1800" dirty="0"/>
              <a:t>Simultaneous </a:t>
            </a:r>
            <a:r>
              <a:rPr lang="en-US" sz="1800" dirty="0" err="1"/>
              <a:t>enq</a:t>
            </a:r>
            <a:r>
              <a:rPr lang="en-US" sz="1800" dirty="0"/>
              <a:t> and </a:t>
            </a:r>
            <a:r>
              <a:rPr lang="en-US" sz="1800" dirty="0" err="1"/>
              <a:t>deq</a:t>
            </a:r>
            <a:r>
              <a:rPr lang="en-US" sz="1800" dirty="0"/>
              <a:t> are permitted only if the FIFO is not full and not empty</a:t>
            </a:r>
          </a:p>
        </p:txBody>
      </p:sp>
      <p:grpSp>
        <p:nvGrpSpPr>
          <p:cNvPr id="18" name="Group 17"/>
          <p:cNvGrpSpPr/>
          <p:nvPr/>
        </p:nvGrpSpPr>
        <p:grpSpPr>
          <a:xfrm>
            <a:off x="6845555" y="1384268"/>
            <a:ext cx="1755775" cy="1389599"/>
            <a:chOff x="3195330" y="1379799"/>
            <a:chExt cx="1755775" cy="1389599"/>
          </a:xfrm>
        </p:grpSpPr>
        <p:sp>
          <p:nvSpPr>
            <p:cNvPr id="19" name="Rectangle 34"/>
            <p:cNvSpPr>
              <a:spLocks noChangeArrowheads="1"/>
            </p:cNvSpPr>
            <p:nvPr/>
          </p:nvSpPr>
          <p:spPr bwMode="auto">
            <a:xfrm>
              <a:off x="3836680" y="1964475"/>
              <a:ext cx="201612" cy="415925"/>
            </a:xfrm>
            <a:prstGeom prst="rect">
              <a:avLst/>
            </a:prstGeom>
            <a:solidFill>
              <a:schemeClr val="accent1"/>
            </a:solidFill>
            <a:ln w="9525" algn="ctr">
              <a:solidFill>
                <a:srgbClr val="FF0000"/>
              </a:solidFill>
              <a:round/>
              <a:headEnd/>
              <a:tailEnd/>
            </a:ln>
          </p:spPr>
          <p:txBody>
            <a:bodyPr/>
            <a:lstStyle/>
            <a:p>
              <a:pPr>
                <a:lnSpc>
                  <a:spcPct val="90000"/>
                </a:lnSpc>
                <a:spcBef>
                  <a:spcPct val="25000"/>
                </a:spcBef>
                <a:buClr>
                  <a:schemeClr val="bg1"/>
                </a:buClr>
                <a:buSzPct val="100000"/>
                <a:buFont typeface="Wingdings" pitchFamily="-96" charset="2"/>
                <a:buChar char="•"/>
              </a:pPr>
              <a:endParaRPr lang="en-US" dirty="0"/>
            </a:p>
          </p:txBody>
        </p:sp>
        <p:sp>
          <p:nvSpPr>
            <p:cNvPr id="20" name="Rectangle 35"/>
            <p:cNvSpPr>
              <a:spLocks noChangeArrowheads="1"/>
            </p:cNvSpPr>
            <p:nvPr/>
          </p:nvSpPr>
          <p:spPr bwMode="auto">
            <a:xfrm>
              <a:off x="4131955" y="1964475"/>
              <a:ext cx="201612" cy="415925"/>
            </a:xfrm>
            <a:prstGeom prst="rect">
              <a:avLst/>
            </a:prstGeom>
            <a:solidFill>
              <a:schemeClr val="accent1"/>
            </a:solidFill>
            <a:ln w="9525" algn="ctr">
              <a:solidFill>
                <a:srgbClr val="FF0000"/>
              </a:solidFill>
              <a:round/>
              <a:headEnd/>
              <a:tailEnd/>
            </a:ln>
          </p:spPr>
          <p:txBody>
            <a:bodyPr/>
            <a:lstStyle/>
            <a:p>
              <a:pPr>
                <a:lnSpc>
                  <a:spcPct val="90000"/>
                </a:lnSpc>
                <a:spcBef>
                  <a:spcPct val="25000"/>
                </a:spcBef>
                <a:buClr>
                  <a:schemeClr val="bg1"/>
                </a:buClr>
                <a:buSzPct val="100000"/>
                <a:buFont typeface="Wingdings" pitchFamily="-96" charset="2"/>
                <a:buChar char="•"/>
              </a:pPr>
              <a:endParaRPr lang="en-US"/>
            </a:p>
          </p:txBody>
        </p:sp>
        <p:sp>
          <p:nvSpPr>
            <p:cNvPr id="21" name="TextBox 36"/>
            <p:cNvSpPr txBox="1">
              <a:spLocks noChangeArrowheads="1"/>
            </p:cNvSpPr>
            <p:nvPr/>
          </p:nvSpPr>
          <p:spPr bwMode="auto">
            <a:xfrm>
              <a:off x="3706505" y="2369288"/>
              <a:ext cx="909223" cy="400110"/>
            </a:xfrm>
            <a:prstGeom prst="rect">
              <a:avLst/>
            </a:prstGeom>
            <a:noFill/>
            <a:ln w="9525">
              <a:noFill/>
              <a:miter lim="800000"/>
              <a:headEnd/>
              <a:tailEnd/>
            </a:ln>
          </p:spPr>
          <p:txBody>
            <a:bodyPr wrap="none">
              <a:spAutoFit/>
            </a:bodyPr>
            <a:lstStyle/>
            <a:p>
              <a:r>
                <a:rPr lang="en-US" dirty="0" err="1"/>
                <a:t>db</a:t>
              </a:r>
              <a:r>
                <a:rPr lang="en-US" dirty="0"/>
                <a:t> da</a:t>
              </a:r>
            </a:p>
          </p:txBody>
        </p:sp>
        <p:cxnSp>
          <p:nvCxnSpPr>
            <p:cNvPr id="22" name="Straight Arrow Connector 38"/>
            <p:cNvCxnSpPr>
              <a:cxnSpLocks noChangeShapeType="1"/>
            </p:cNvCxnSpPr>
            <p:nvPr/>
          </p:nvCxnSpPr>
          <p:spPr bwMode="auto">
            <a:xfrm>
              <a:off x="3195330" y="2224825"/>
              <a:ext cx="403225" cy="1588"/>
            </a:xfrm>
            <a:prstGeom prst="straightConnector1">
              <a:avLst/>
            </a:prstGeom>
            <a:noFill/>
            <a:ln w="28575" algn="ctr">
              <a:solidFill>
                <a:srgbClr val="FF0000"/>
              </a:solidFill>
              <a:round/>
              <a:headEnd type="none" w="med" len="med"/>
              <a:tailEnd type="triangle" w="med" len="med"/>
            </a:ln>
          </p:spPr>
        </p:cxnSp>
        <p:cxnSp>
          <p:nvCxnSpPr>
            <p:cNvPr id="23" name="Straight Arrow Connector 39"/>
            <p:cNvCxnSpPr>
              <a:cxnSpLocks noChangeShapeType="1"/>
            </p:cNvCxnSpPr>
            <p:nvPr/>
          </p:nvCxnSpPr>
          <p:spPr bwMode="auto">
            <a:xfrm>
              <a:off x="4547880" y="2224825"/>
              <a:ext cx="403225" cy="1588"/>
            </a:xfrm>
            <a:prstGeom prst="straightConnector1">
              <a:avLst/>
            </a:prstGeom>
            <a:noFill/>
            <a:ln w="28575" algn="ctr">
              <a:solidFill>
                <a:srgbClr val="FF0000"/>
              </a:solidFill>
              <a:round/>
              <a:headEnd type="none" w="med" len="med"/>
              <a:tailEnd type="triangle" w="med" len="med"/>
            </a:ln>
          </p:spPr>
        </p:cxnSp>
        <p:sp>
          <p:nvSpPr>
            <p:cNvPr id="24" name="Rectangle 23"/>
            <p:cNvSpPr/>
            <p:nvPr/>
          </p:nvSpPr>
          <p:spPr bwMode="auto">
            <a:xfrm>
              <a:off x="3836680" y="1742514"/>
              <a:ext cx="201612" cy="132736"/>
            </a:xfrm>
            <a:prstGeom prst="rect">
              <a:avLst/>
            </a:prstGeom>
            <a:solidFill>
              <a:schemeClr val="accent1"/>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pitchFamily="2" charset="2"/>
                <a:buChar char="•"/>
                <a:tabLst/>
              </a:pPr>
              <a:endParaRPr kumimoji="0" lang="en-US" sz="2000" b="0" i="0" u="none" strike="noStrike" cap="none" normalizeH="0" baseline="0">
                <a:ln>
                  <a:noFill/>
                </a:ln>
                <a:solidFill>
                  <a:schemeClr val="tx1"/>
                </a:solidFill>
                <a:effectLst/>
                <a:latin typeface="Verdana" pitchFamily="34" charset="0"/>
              </a:endParaRPr>
            </a:p>
          </p:txBody>
        </p:sp>
        <p:sp>
          <p:nvSpPr>
            <p:cNvPr id="25" name="Rectangle 24"/>
            <p:cNvSpPr/>
            <p:nvPr/>
          </p:nvSpPr>
          <p:spPr bwMode="auto">
            <a:xfrm>
              <a:off x="4129189" y="1742514"/>
              <a:ext cx="201612" cy="132736"/>
            </a:xfrm>
            <a:prstGeom prst="rect">
              <a:avLst/>
            </a:prstGeom>
            <a:solidFill>
              <a:schemeClr val="accent1"/>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pitchFamily="2" charset="2"/>
                <a:buChar char="•"/>
                <a:tabLst/>
              </a:pPr>
              <a:endParaRPr kumimoji="0" lang="en-US" sz="2000" b="0" i="0" u="none" strike="noStrike" cap="none" normalizeH="0" baseline="0">
                <a:ln>
                  <a:noFill/>
                </a:ln>
                <a:solidFill>
                  <a:schemeClr val="tx1"/>
                </a:solidFill>
                <a:effectLst/>
                <a:latin typeface="Verdana" pitchFamily="34" charset="0"/>
              </a:endParaRPr>
            </a:p>
          </p:txBody>
        </p:sp>
        <p:sp>
          <p:nvSpPr>
            <p:cNvPr id="26" name="TextBox 36"/>
            <p:cNvSpPr txBox="1">
              <a:spLocks noChangeArrowheads="1"/>
            </p:cNvSpPr>
            <p:nvPr/>
          </p:nvSpPr>
          <p:spPr bwMode="auto">
            <a:xfrm>
              <a:off x="3650066" y="1379799"/>
              <a:ext cx="909223" cy="400110"/>
            </a:xfrm>
            <a:prstGeom prst="rect">
              <a:avLst/>
            </a:prstGeom>
            <a:noFill/>
            <a:ln w="9525">
              <a:noFill/>
              <a:miter lim="800000"/>
              <a:headEnd/>
              <a:tailEnd/>
            </a:ln>
          </p:spPr>
          <p:txBody>
            <a:bodyPr wrap="none">
              <a:spAutoFit/>
            </a:bodyPr>
            <a:lstStyle/>
            <a:p>
              <a:r>
                <a:rPr lang="en-US" dirty="0" err="1"/>
                <a:t>vb</a:t>
              </a:r>
              <a:r>
                <a:rPr lang="en-US" dirty="0"/>
                <a:t> </a:t>
              </a:r>
              <a:r>
                <a:rPr lang="en-US" dirty="0" err="1"/>
                <a:t>va</a:t>
              </a:r>
              <a:endParaRPr lang="en-US" dirty="0"/>
            </a:p>
          </p:txBody>
        </p:sp>
      </p:grpSp>
      <p:pic>
        <p:nvPicPr>
          <p:cNvPr id="27" name="Picture 26" descr="Faccine Facebook &gt; Blog &gt; Faccine giganti OK"/>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25716" y="5365443"/>
            <a:ext cx="1304014" cy="932166"/>
          </a:xfrm>
          <a:prstGeom prst="rect">
            <a:avLst/>
          </a:prstGeom>
        </p:spPr>
      </p:pic>
      <p:sp>
        <p:nvSpPr>
          <p:cNvPr id="3" name="Date Placeholder 2">
            <a:extLst>
              <a:ext uri="{FF2B5EF4-FFF2-40B4-BE49-F238E27FC236}">
                <a16:creationId xmlns:a16="http://schemas.microsoft.com/office/drawing/2014/main" id="{97ECFBAC-D0FD-47CD-8EC4-28F0B31EB418}"/>
              </a:ext>
            </a:extLst>
          </p:cNvPr>
          <p:cNvSpPr>
            <a:spLocks noGrp="1"/>
          </p:cNvSpPr>
          <p:nvPr>
            <p:ph type="dt" sz="half" idx="10"/>
          </p:nvPr>
        </p:nvSpPr>
        <p:spPr/>
        <p:txBody>
          <a:bodyPr/>
          <a:lstStyle/>
          <a:p>
            <a:pPr>
              <a:defRPr/>
            </a:pPr>
            <a:r>
              <a:rPr lang="en-US"/>
              <a:t>February 15, 2024</a:t>
            </a:r>
            <a:endParaRPr lang="en-US" dirty="0"/>
          </a:p>
        </p:txBody>
      </p:sp>
      <p:sp>
        <p:nvSpPr>
          <p:cNvPr id="4" name="Footer Placeholder 3">
            <a:extLst>
              <a:ext uri="{FF2B5EF4-FFF2-40B4-BE49-F238E27FC236}">
                <a16:creationId xmlns:a16="http://schemas.microsoft.com/office/drawing/2014/main" id="{796631DB-4CB9-420F-8DE1-345FE13617C9}"/>
              </a:ext>
            </a:extLst>
          </p:cNvPr>
          <p:cNvSpPr>
            <a:spLocks noGrp="1"/>
          </p:cNvSpPr>
          <p:nvPr>
            <p:ph type="ftr" sz="quarter" idx="12"/>
          </p:nvPr>
        </p:nvSpPr>
        <p:spPr/>
        <p:txBody>
          <a:bodyPr/>
          <a:lstStyle/>
          <a:p>
            <a:pPr>
              <a:defRPr/>
            </a:pPr>
            <a:r>
              <a:rPr lang="en-US"/>
              <a:t>6.1920</a:t>
            </a:r>
            <a:endParaRPr lang="en-US" dirty="0"/>
          </a:p>
        </p:txBody>
      </p:sp>
      <p:sp>
        <p:nvSpPr>
          <p:cNvPr id="8" name="Slide Number Placeholder 7">
            <a:extLst>
              <a:ext uri="{FF2B5EF4-FFF2-40B4-BE49-F238E27FC236}">
                <a16:creationId xmlns:a16="http://schemas.microsoft.com/office/drawing/2014/main" id="{EABBF489-0511-439D-9C19-327F3B552B09}"/>
              </a:ext>
            </a:extLst>
          </p:cNvPr>
          <p:cNvSpPr>
            <a:spLocks noGrp="1"/>
          </p:cNvSpPr>
          <p:nvPr>
            <p:ph type="sldNum" sz="quarter" idx="11"/>
          </p:nvPr>
        </p:nvSpPr>
        <p:spPr/>
        <p:txBody>
          <a:bodyPr/>
          <a:lstStyle/>
          <a:p>
            <a:pPr>
              <a:defRPr/>
            </a:pPr>
            <a:r>
              <a:rPr lang="en-US"/>
              <a:t>L04-</a:t>
            </a:r>
            <a:fld id="{4F9502F6-954B-46E9-AC05-33DEDF4CA0BF}" type="slidenum">
              <a:rPr lang="en-US" smtClean="0"/>
              <a:pPr>
                <a:defRPr/>
              </a:pPr>
              <a:t>27</a:t>
            </a:fld>
            <a:endParaRPr lang="en-US" dirty="0"/>
          </a:p>
        </p:txBody>
      </p:sp>
    </p:spTree>
    <p:extLst>
      <p:ext uri="{BB962C8B-B14F-4D97-AF65-F5344CB8AC3E}">
        <p14:creationId xmlns:p14="http://schemas.microsoft.com/office/powerpoint/2010/main" val="3963178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85506">
                                            <p:txEl>
                                              <p:pRg st="9" end="9"/>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85506">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85506">
                                            <p:txEl>
                                              <p:pRg st="11" end="1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85506">
                                            <p:txEl>
                                              <p:pRg st="12" end="1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85506">
                                            <p:txEl>
                                              <p:pRg st="13" end="1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85506">
                                            <p:txEl>
                                              <p:pRg st="14" end="1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85506">
                                            <p:txEl>
                                              <p:pRg st="15" end="1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685506">
                                            <p:txEl>
                                              <p:pRg st="16" end="1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685506">
                                            <p:txEl>
                                              <p:pRg st="5" end="5"/>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685506">
                                            <p:txEl>
                                              <p:pRg st="6" end="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685506">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2934" name="Rectangle 6"/>
          <p:cNvSpPr>
            <a:spLocks noGrp="1" noChangeArrowheads="1"/>
          </p:cNvSpPr>
          <p:nvPr>
            <p:ph type="title"/>
          </p:nvPr>
        </p:nvSpPr>
        <p:spPr/>
        <p:txBody>
          <a:bodyPr/>
          <a:lstStyle/>
          <a:p>
            <a:r>
              <a:rPr lang="en-US" sz="4000" dirty="0"/>
              <a:t>CM for </a:t>
            </a:r>
            <a:r>
              <a:rPr lang="en-US" sz="4000" i="1" dirty="0"/>
              <a:t>Pipelined FIFO</a:t>
            </a:r>
            <a:endParaRPr lang="en-US" i="1" dirty="0"/>
          </a:p>
        </p:txBody>
      </p:sp>
      <p:sp>
        <p:nvSpPr>
          <p:cNvPr id="1532935" name="Rectangle 7" descr="Rectangle: Click to edit Master text styles&#10;Second level&#10;Third level&#10;Fourth level&#10;Fifth level"/>
          <p:cNvSpPr>
            <a:spLocks noChangeArrowheads="1"/>
          </p:cNvSpPr>
          <p:nvPr/>
        </p:nvSpPr>
        <p:spPr bwMode="auto">
          <a:xfrm>
            <a:off x="609599" y="1529460"/>
            <a:ext cx="5553075" cy="1929357"/>
          </a:xfrm>
          <a:prstGeom prst="rect">
            <a:avLst/>
          </a:prstGeom>
          <a:noFill/>
          <a:ln w="9525">
            <a:noFill/>
            <a:miter lim="800000"/>
            <a:headEnd/>
            <a:tailEnd/>
          </a:ln>
          <a:effectLst/>
        </p:spPr>
        <p:txBody>
          <a:bodyPr/>
          <a:lstStyle/>
          <a:p>
            <a:pPr>
              <a:buNone/>
            </a:pPr>
            <a:r>
              <a:rPr lang="en-US" b="1" dirty="0">
                <a:latin typeface="Consolas" panose="020B0609020204030204" pitchFamily="49" charset="0"/>
                <a:cs typeface="Courier New" pitchFamily="49" charset="0"/>
              </a:rPr>
              <a:t>method</a:t>
            </a:r>
            <a:r>
              <a:rPr lang="en-US" dirty="0">
                <a:latin typeface="Consolas" panose="020B0609020204030204" pitchFamily="49" charset="0"/>
                <a:cs typeface="Courier New" pitchFamily="49" charset="0"/>
              </a:rPr>
              <a:t> </a:t>
            </a:r>
            <a:r>
              <a:rPr lang="en-US" b="1" dirty="0">
                <a:latin typeface="Consolas" panose="020B0609020204030204" pitchFamily="49" charset="0"/>
                <a:cs typeface="Courier New" pitchFamily="49" charset="0"/>
              </a:rPr>
              <a:t>Action</a:t>
            </a:r>
            <a:r>
              <a:rPr lang="en-US" dirty="0">
                <a:latin typeface="Consolas" panose="020B0609020204030204" pitchFamily="49" charset="0"/>
                <a:cs typeface="Courier New" pitchFamily="49" charset="0"/>
              </a:rPr>
              <a:t> </a:t>
            </a:r>
            <a:r>
              <a:rPr lang="en-US" dirty="0" err="1">
                <a:latin typeface="Consolas" panose="020B0609020204030204" pitchFamily="49" charset="0"/>
                <a:cs typeface="Courier New" pitchFamily="49" charset="0"/>
              </a:rPr>
              <a:t>enq</a:t>
            </a:r>
            <a:r>
              <a:rPr lang="en-US" dirty="0">
                <a:latin typeface="Consolas" panose="020B0609020204030204" pitchFamily="49" charset="0"/>
                <a:cs typeface="Courier New" pitchFamily="49" charset="0"/>
              </a:rPr>
              <a:t>(t x) </a:t>
            </a:r>
            <a:r>
              <a:rPr lang="en-US" b="1" dirty="0">
                <a:latin typeface="Consolas" panose="020B0609020204030204" pitchFamily="49" charset="0"/>
                <a:cs typeface="Courier New" pitchFamily="49" charset="0"/>
              </a:rPr>
              <a:t>if</a:t>
            </a:r>
            <a:r>
              <a:rPr lang="en-US" dirty="0">
                <a:latin typeface="Consolas" panose="020B0609020204030204" pitchFamily="49" charset="0"/>
                <a:cs typeface="Courier New" pitchFamily="49" charset="0"/>
              </a:rPr>
              <a:t> (!v[1]);</a:t>
            </a:r>
          </a:p>
          <a:p>
            <a:pPr>
              <a:buNone/>
            </a:pPr>
            <a:r>
              <a:rPr lang="en-US" dirty="0">
                <a:latin typeface="Consolas" panose="020B0609020204030204" pitchFamily="49" charset="0"/>
                <a:cs typeface="Courier New" pitchFamily="49" charset="0"/>
              </a:rPr>
              <a:t>  d &lt;= x; v[1] &lt;= True; </a:t>
            </a:r>
            <a:r>
              <a:rPr lang="en-US" b="1" dirty="0" err="1">
                <a:latin typeface="Consolas" panose="020B0609020204030204" pitchFamily="49" charset="0"/>
                <a:cs typeface="Courier New" pitchFamily="49" charset="0"/>
              </a:rPr>
              <a:t>endmethod</a:t>
            </a:r>
            <a:endParaRPr lang="en-US" dirty="0">
              <a:latin typeface="Consolas" panose="020B0609020204030204" pitchFamily="49" charset="0"/>
              <a:cs typeface="Courier New" pitchFamily="49" charset="0"/>
            </a:endParaRPr>
          </a:p>
          <a:p>
            <a:r>
              <a:rPr lang="en-US" b="1" dirty="0">
                <a:latin typeface="Consolas" panose="020B0609020204030204" pitchFamily="49" charset="0"/>
                <a:cs typeface="Courier New" pitchFamily="49" charset="0"/>
              </a:rPr>
              <a:t>method</a:t>
            </a:r>
            <a:r>
              <a:rPr lang="en-US" dirty="0">
                <a:latin typeface="Consolas" panose="020B0609020204030204" pitchFamily="49" charset="0"/>
                <a:cs typeface="Courier New" pitchFamily="49" charset="0"/>
              </a:rPr>
              <a:t> </a:t>
            </a:r>
            <a:r>
              <a:rPr lang="en-US" b="1" dirty="0">
                <a:latin typeface="Consolas" panose="020B0609020204030204" pitchFamily="49" charset="0"/>
                <a:cs typeface="Courier New" pitchFamily="49" charset="0"/>
              </a:rPr>
              <a:t>Action</a:t>
            </a:r>
            <a:r>
              <a:rPr lang="en-US" dirty="0">
                <a:latin typeface="Consolas" panose="020B0609020204030204" pitchFamily="49" charset="0"/>
                <a:cs typeface="Courier New" pitchFamily="49" charset="0"/>
              </a:rPr>
              <a:t> </a:t>
            </a:r>
            <a:r>
              <a:rPr lang="en-US" dirty="0" err="1">
                <a:latin typeface="Consolas" panose="020B0609020204030204" pitchFamily="49" charset="0"/>
                <a:cs typeface="Courier New" pitchFamily="49" charset="0"/>
              </a:rPr>
              <a:t>deq</a:t>
            </a:r>
            <a:r>
              <a:rPr lang="en-US" dirty="0">
                <a:latin typeface="Consolas" panose="020B0609020204030204" pitchFamily="49" charset="0"/>
                <a:cs typeface="Courier New" pitchFamily="49" charset="0"/>
              </a:rPr>
              <a:t> </a:t>
            </a:r>
            <a:r>
              <a:rPr lang="en-US" b="1" dirty="0">
                <a:latin typeface="Consolas" panose="020B0609020204030204" pitchFamily="49" charset="0"/>
                <a:cs typeface="Courier New" pitchFamily="49" charset="0"/>
              </a:rPr>
              <a:t>if</a:t>
            </a:r>
            <a:r>
              <a:rPr lang="en-US" dirty="0">
                <a:latin typeface="Consolas" panose="020B0609020204030204" pitchFamily="49" charset="0"/>
                <a:cs typeface="Courier New" pitchFamily="49" charset="0"/>
              </a:rPr>
              <a:t> (v[0]);</a:t>
            </a:r>
          </a:p>
          <a:p>
            <a:pPr>
              <a:buNone/>
            </a:pPr>
            <a:r>
              <a:rPr lang="en-US" dirty="0">
                <a:latin typeface="Consolas" panose="020B0609020204030204" pitchFamily="49" charset="0"/>
                <a:cs typeface="Courier New" pitchFamily="49" charset="0"/>
              </a:rPr>
              <a:t>  v[0] &lt;= False; </a:t>
            </a:r>
            <a:r>
              <a:rPr lang="en-US" b="1" dirty="0" err="1">
                <a:latin typeface="Consolas" panose="020B0609020204030204" pitchFamily="49" charset="0"/>
                <a:cs typeface="Courier New" pitchFamily="49" charset="0"/>
              </a:rPr>
              <a:t>endmethod</a:t>
            </a:r>
            <a:endParaRPr lang="en-US" dirty="0">
              <a:latin typeface="Consolas" panose="020B0609020204030204" pitchFamily="49" charset="0"/>
              <a:cs typeface="Courier New" pitchFamily="49" charset="0"/>
            </a:endParaRPr>
          </a:p>
          <a:p>
            <a:pPr>
              <a:buNone/>
            </a:pPr>
            <a:r>
              <a:rPr lang="en-US" b="1" dirty="0">
                <a:latin typeface="Consolas" panose="020B0609020204030204" pitchFamily="49" charset="0"/>
                <a:cs typeface="Courier New" pitchFamily="49" charset="0"/>
              </a:rPr>
              <a:t>method</a:t>
            </a:r>
            <a:r>
              <a:rPr lang="en-US" dirty="0">
                <a:latin typeface="Consolas" panose="020B0609020204030204" pitchFamily="49" charset="0"/>
                <a:cs typeface="Courier New" pitchFamily="49" charset="0"/>
              </a:rPr>
              <a:t> t first </a:t>
            </a:r>
            <a:r>
              <a:rPr lang="en-US" b="1" dirty="0">
                <a:latin typeface="Consolas" panose="020B0609020204030204" pitchFamily="49" charset="0"/>
                <a:cs typeface="Courier New" pitchFamily="49" charset="0"/>
              </a:rPr>
              <a:t>if</a:t>
            </a:r>
            <a:r>
              <a:rPr lang="en-US" dirty="0">
                <a:latin typeface="Consolas" panose="020B0609020204030204" pitchFamily="49" charset="0"/>
                <a:cs typeface="Courier New" pitchFamily="49" charset="0"/>
              </a:rPr>
              <a:t> (v[0]);</a:t>
            </a:r>
          </a:p>
          <a:p>
            <a:pPr>
              <a:buNone/>
            </a:pPr>
            <a:r>
              <a:rPr lang="en-US" dirty="0">
                <a:latin typeface="Consolas" panose="020B0609020204030204" pitchFamily="49" charset="0"/>
                <a:cs typeface="Courier New" pitchFamily="49" charset="0"/>
              </a:rPr>
              <a:t>  </a:t>
            </a:r>
            <a:r>
              <a:rPr lang="en-US" b="1" dirty="0">
                <a:latin typeface="Consolas" panose="020B0609020204030204" pitchFamily="49" charset="0"/>
                <a:cs typeface="Courier New" pitchFamily="49" charset="0"/>
              </a:rPr>
              <a:t>return</a:t>
            </a:r>
            <a:r>
              <a:rPr lang="en-US" dirty="0">
                <a:latin typeface="Consolas" panose="020B0609020204030204" pitchFamily="49" charset="0"/>
                <a:cs typeface="Courier New" pitchFamily="49" charset="0"/>
              </a:rPr>
              <a:t> d; </a:t>
            </a:r>
            <a:r>
              <a:rPr lang="en-US" b="1" dirty="0" err="1">
                <a:latin typeface="Consolas" panose="020B0609020204030204" pitchFamily="49" charset="0"/>
                <a:cs typeface="Courier New" pitchFamily="49" charset="0"/>
              </a:rPr>
              <a:t>endmethod</a:t>
            </a:r>
            <a:endParaRPr lang="en-US" b="1" dirty="0">
              <a:latin typeface="Consolas" panose="020B0609020204030204" pitchFamily="49" charset="0"/>
              <a:cs typeface="Courier New" pitchFamily="49" charset="0"/>
            </a:endParaRPr>
          </a:p>
        </p:txBody>
      </p:sp>
      <p:sp>
        <p:nvSpPr>
          <p:cNvPr id="9" name="TextBox 8"/>
          <p:cNvSpPr txBox="1"/>
          <p:nvPr/>
        </p:nvSpPr>
        <p:spPr>
          <a:xfrm>
            <a:off x="4953001" y="2276797"/>
            <a:ext cx="4145114" cy="1015663"/>
          </a:xfrm>
          <a:prstGeom prst="rect">
            <a:avLst/>
          </a:prstGeom>
          <a:noFill/>
          <a:ln>
            <a:solidFill>
              <a:srgbClr val="FF0000"/>
            </a:solidFill>
          </a:ln>
        </p:spPr>
        <p:txBody>
          <a:bodyPr wrap="square" rtlCol="0">
            <a:spAutoFit/>
          </a:bodyPr>
          <a:lstStyle/>
          <a:p>
            <a:r>
              <a:rPr lang="en-US" dirty="0" err="1"/>
              <a:t>mcalls</a:t>
            </a:r>
            <a:r>
              <a:rPr lang="en-US" dirty="0"/>
              <a:t>(</a:t>
            </a:r>
            <a:r>
              <a:rPr lang="en-US" dirty="0" err="1"/>
              <a:t>enq</a:t>
            </a:r>
            <a:r>
              <a:rPr lang="en-US" dirty="0"/>
              <a:t>)={v.r1, </a:t>
            </a:r>
            <a:r>
              <a:rPr lang="en-US" dirty="0" err="1"/>
              <a:t>d.w</a:t>
            </a:r>
            <a:r>
              <a:rPr lang="en-US" dirty="0"/>
              <a:t>, v.w1}  </a:t>
            </a:r>
          </a:p>
          <a:p>
            <a:r>
              <a:rPr lang="en-US" dirty="0" err="1"/>
              <a:t>mcalls</a:t>
            </a:r>
            <a:r>
              <a:rPr lang="en-US" dirty="0"/>
              <a:t>(</a:t>
            </a:r>
            <a:r>
              <a:rPr lang="en-US" dirty="0" err="1"/>
              <a:t>deq</a:t>
            </a:r>
            <a:r>
              <a:rPr lang="en-US" dirty="0"/>
              <a:t>)={v.r0,  v.w0} </a:t>
            </a:r>
          </a:p>
          <a:p>
            <a:r>
              <a:rPr lang="en-US" dirty="0" err="1"/>
              <a:t>mcalls</a:t>
            </a:r>
            <a:r>
              <a:rPr lang="en-US" dirty="0"/>
              <a:t>(first)={v.r0, </a:t>
            </a:r>
            <a:r>
              <a:rPr lang="en-US" dirty="0" err="1"/>
              <a:t>d.r</a:t>
            </a:r>
            <a:r>
              <a:rPr lang="en-US" dirty="0"/>
              <a:t>}    </a:t>
            </a:r>
          </a:p>
        </p:txBody>
      </p:sp>
      <p:sp>
        <p:nvSpPr>
          <p:cNvPr id="11" name="TextBox 10"/>
          <p:cNvSpPr txBox="1"/>
          <p:nvPr/>
        </p:nvSpPr>
        <p:spPr>
          <a:xfrm>
            <a:off x="2252666" y="4491267"/>
            <a:ext cx="3865161" cy="400110"/>
          </a:xfrm>
          <a:prstGeom prst="rect">
            <a:avLst/>
          </a:prstGeom>
          <a:noFill/>
        </p:spPr>
        <p:txBody>
          <a:bodyPr wrap="none" rtlCol="0">
            <a:spAutoFit/>
          </a:bodyPr>
          <a:lstStyle/>
          <a:p>
            <a:r>
              <a:rPr lang="en-US" dirty="0">
                <a:solidFill>
                  <a:srgbClr val="FF0000"/>
                </a:solidFill>
                <a:sym typeface="Symbol"/>
              </a:rPr>
              <a:t>= {&gt;}  {&gt;}  {&gt;} = {&gt;} </a:t>
            </a:r>
            <a:endParaRPr lang="en-US" dirty="0"/>
          </a:p>
        </p:txBody>
      </p:sp>
      <p:sp>
        <p:nvSpPr>
          <p:cNvPr id="12" name="TextBox 11"/>
          <p:cNvSpPr txBox="1"/>
          <p:nvPr/>
        </p:nvSpPr>
        <p:spPr>
          <a:xfrm>
            <a:off x="2573984" y="3540477"/>
            <a:ext cx="5671490" cy="1015663"/>
          </a:xfrm>
          <a:prstGeom prst="rect">
            <a:avLst/>
          </a:prstGeom>
          <a:noFill/>
        </p:spPr>
        <p:txBody>
          <a:bodyPr wrap="square" rtlCol="0">
            <a:spAutoFit/>
          </a:bodyPr>
          <a:lstStyle/>
          <a:p>
            <a:r>
              <a:rPr lang="en-US" dirty="0">
                <a:solidFill>
                  <a:srgbClr val="FF0000"/>
                </a:solidFill>
              </a:rPr>
              <a:t>conflict[v.r1,v.r0]  </a:t>
            </a:r>
            <a:r>
              <a:rPr lang="en-US" dirty="0">
                <a:solidFill>
                  <a:srgbClr val="FF0000"/>
                </a:solidFill>
                <a:sym typeface="Symbol"/>
              </a:rPr>
              <a:t> </a:t>
            </a:r>
            <a:r>
              <a:rPr lang="en-US" dirty="0">
                <a:solidFill>
                  <a:srgbClr val="FF0000"/>
                </a:solidFill>
              </a:rPr>
              <a:t>conflict[v.r1,v.w0]  </a:t>
            </a:r>
            <a:r>
              <a:rPr lang="en-US" dirty="0">
                <a:solidFill>
                  <a:srgbClr val="FF0000"/>
                </a:solidFill>
                <a:sym typeface="Symbol"/>
              </a:rPr>
              <a:t> </a:t>
            </a:r>
            <a:r>
              <a:rPr lang="en-US" dirty="0">
                <a:solidFill>
                  <a:srgbClr val="FF0000"/>
                </a:solidFill>
              </a:rPr>
              <a:t>conflict[d.w,v.r0]  </a:t>
            </a:r>
            <a:r>
              <a:rPr lang="en-US" dirty="0">
                <a:solidFill>
                  <a:srgbClr val="FF0000"/>
                </a:solidFill>
                <a:sym typeface="Symbol"/>
              </a:rPr>
              <a:t> </a:t>
            </a:r>
            <a:r>
              <a:rPr lang="en-US" dirty="0">
                <a:solidFill>
                  <a:srgbClr val="FF0000"/>
                </a:solidFill>
              </a:rPr>
              <a:t>conflict[d.w,v.w0]   </a:t>
            </a:r>
            <a:r>
              <a:rPr lang="en-US" dirty="0">
                <a:solidFill>
                  <a:srgbClr val="FF0000"/>
                </a:solidFill>
                <a:sym typeface="Symbol"/>
              </a:rPr>
              <a:t> </a:t>
            </a:r>
            <a:r>
              <a:rPr lang="en-US" dirty="0">
                <a:solidFill>
                  <a:srgbClr val="FF0000"/>
                </a:solidFill>
              </a:rPr>
              <a:t>conflict[v.w1,v.r0] </a:t>
            </a:r>
            <a:r>
              <a:rPr lang="en-US" dirty="0">
                <a:solidFill>
                  <a:srgbClr val="FF0000"/>
                </a:solidFill>
                <a:sym typeface="Symbol"/>
              </a:rPr>
              <a:t> </a:t>
            </a:r>
            <a:r>
              <a:rPr lang="en-US" dirty="0">
                <a:solidFill>
                  <a:srgbClr val="FF0000"/>
                </a:solidFill>
              </a:rPr>
              <a:t>conflict[v.w1,v.w0] </a:t>
            </a:r>
          </a:p>
        </p:txBody>
      </p:sp>
      <p:sp>
        <p:nvSpPr>
          <p:cNvPr id="13" name="TextBox 12"/>
          <p:cNvSpPr txBox="1"/>
          <p:nvPr/>
        </p:nvSpPr>
        <p:spPr>
          <a:xfrm>
            <a:off x="1143303" y="4968240"/>
            <a:ext cx="3273653" cy="400110"/>
          </a:xfrm>
          <a:prstGeom prst="rect">
            <a:avLst/>
          </a:prstGeom>
          <a:noFill/>
        </p:spPr>
        <p:txBody>
          <a:bodyPr wrap="none" rtlCol="0">
            <a:spAutoFit/>
          </a:bodyPr>
          <a:lstStyle/>
          <a:p>
            <a:r>
              <a:rPr lang="en-US" dirty="0">
                <a:latin typeface="Comic Sans MS" panose="030F0702030302020204" pitchFamily="66" charset="0"/>
              </a:rPr>
              <a:t>This is what we expected!</a:t>
            </a:r>
          </a:p>
        </p:txBody>
      </p:sp>
      <p:graphicFrame>
        <p:nvGraphicFramePr>
          <p:cNvPr id="14" name="Content Placeholder 6"/>
          <p:cNvGraphicFramePr>
            <a:graphicFrameLocks noGrp="1"/>
          </p:cNvGraphicFramePr>
          <p:nvPr>
            <p:ph idx="1"/>
            <p:extLst>
              <p:ext uri="{D42A27DB-BD31-4B8C-83A1-F6EECF244321}">
                <p14:modId xmlns:p14="http://schemas.microsoft.com/office/powerpoint/2010/main" val="1059714471"/>
              </p:ext>
            </p:extLst>
          </p:nvPr>
        </p:nvGraphicFramePr>
        <p:xfrm>
          <a:off x="5781204" y="4666963"/>
          <a:ext cx="2878972" cy="1878868"/>
        </p:xfrm>
        <a:graphic>
          <a:graphicData uri="http://schemas.openxmlformats.org/drawingml/2006/table">
            <a:tbl>
              <a:tblPr firstRow="1" bandRow="1">
                <a:tableStyleId>{93296810-A885-4BE3-A3E7-6D5BEEA58F35}</a:tableStyleId>
              </a:tblPr>
              <a:tblGrid>
                <a:gridCol w="791046">
                  <a:extLst>
                    <a:ext uri="{9D8B030D-6E8A-4147-A177-3AD203B41FA5}">
                      <a16:colId xmlns:a16="http://schemas.microsoft.com/office/drawing/2014/main" val="20000"/>
                    </a:ext>
                  </a:extLst>
                </a:gridCol>
                <a:gridCol w="704850">
                  <a:extLst>
                    <a:ext uri="{9D8B030D-6E8A-4147-A177-3AD203B41FA5}">
                      <a16:colId xmlns:a16="http://schemas.microsoft.com/office/drawing/2014/main" val="20003"/>
                    </a:ext>
                  </a:extLst>
                </a:gridCol>
                <a:gridCol w="647700">
                  <a:extLst>
                    <a:ext uri="{9D8B030D-6E8A-4147-A177-3AD203B41FA5}">
                      <a16:colId xmlns:a16="http://schemas.microsoft.com/office/drawing/2014/main" val="20004"/>
                    </a:ext>
                  </a:extLst>
                </a:gridCol>
                <a:gridCol w="735376">
                  <a:extLst>
                    <a:ext uri="{9D8B030D-6E8A-4147-A177-3AD203B41FA5}">
                      <a16:colId xmlns:a16="http://schemas.microsoft.com/office/drawing/2014/main" val="20005"/>
                    </a:ext>
                  </a:extLst>
                </a:gridCol>
              </a:tblGrid>
              <a:tr h="469717">
                <a:tc>
                  <a:txBody>
                    <a:bodyPr/>
                    <a:lstStyle/>
                    <a:p>
                      <a:endParaRPr lang="en-US" sz="1800" b="0" dirty="0">
                        <a:solidFill>
                          <a:schemeClr val="tx1"/>
                        </a:solidFill>
                      </a:endParaRPr>
                    </a:p>
                  </a:txBody>
                  <a:tcPr>
                    <a:noFill/>
                  </a:tcPr>
                </a:tc>
                <a:tc>
                  <a:txBody>
                    <a:bodyPr/>
                    <a:lstStyle/>
                    <a:p>
                      <a:r>
                        <a:rPr lang="en-US" sz="1800" b="0" kern="1200" dirty="0" err="1">
                          <a:solidFill>
                            <a:schemeClr val="tx1"/>
                          </a:solidFill>
                        </a:rPr>
                        <a:t>Enq</a:t>
                      </a:r>
                      <a:endParaRPr lang="en-US" sz="1800" b="0" kern="1200" dirty="0">
                        <a:solidFill>
                          <a:schemeClr val="tx1"/>
                        </a:solidFill>
                        <a:latin typeface="+mn-lt"/>
                        <a:ea typeface="+mn-ea"/>
                        <a:cs typeface="+mn-cs"/>
                      </a:endParaRPr>
                    </a:p>
                  </a:txBody>
                  <a:tcPr>
                    <a:lnB w="12700" cap="flat" cmpd="sng" algn="ctr">
                      <a:solidFill>
                        <a:schemeClr val="tx1"/>
                      </a:solidFill>
                      <a:prstDash val="solid"/>
                      <a:round/>
                      <a:headEnd type="none" w="med" len="med"/>
                      <a:tailEnd type="none" w="med" len="med"/>
                    </a:lnB>
                    <a:noFill/>
                  </a:tcPr>
                </a:tc>
                <a:tc>
                  <a:txBody>
                    <a:bodyPr/>
                    <a:lstStyle/>
                    <a:p>
                      <a:r>
                        <a:rPr lang="en-US" sz="1800" b="0" kern="1200" dirty="0" err="1">
                          <a:solidFill>
                            <a:schemeClr val="tx1"/>
                          </a:solidFill>
                        </a:rPr>
                        <a:t>Deq</a:t>
                      </a:r>
                      <a:endParaRPr lang="en-US" sz="1800" b="0" kern="1200" dirty="0">
                        <a:solidFill>
                          <a:schemeClr val="tx1"/>
                        </a:solidFill>
                        <a:latin typeface="+mn-lt"/>
                        <a:ea typeface="+mn-ea"/>
                        <a:cs typeface="+mn-cs"/>
                      </a:endParaRPr>
                    </a:p>
                  </a:txBody>
                  <a:tcPr>
                    <a:lnB w="12700" cap="flat" cmpd="sng" algn="ctr">
                      <a:solidFill>
                        <a:schemeClr val="tx1"/>
                      </a:solidFill>
                      <a:prstDash val="solid"/>
                      <a:round/>
                      <a:headEnd type="none" w="med" len="med"/>
                      <a:tailEnd type="none" w="med" len="med"/>
                    </a:lnB>
                    <a:noFill/>
                  </a:tcPr>
                </a:tc>
                <a:tc>
                  <a:txBody>
                    <a:bodyPr/>
                    <a:lstStyle/>
                    <a:p>
                      <a:r>
                        <a:rPr lang="en-US" sz="1800" b="0" kern="1200" dirty="0">
                          <a:solidFill>
                            <a:schemeClr val="tx1"/>
                          </a:solidFill>
                        </a:rPr>
                        <a:t>First</a:t>
                      </a:r>
                      <a:endParaRPr lang="en-US" sz="1800" b="0" kern="1200" dirty="0">
                        <a:solidFill>
                          <a:schemeClr val="tx1"/>
                        </a:solidFill>
                        <a:latin typeface="+mn-lt"/>
                        <a:ea typeface="+mn-ea"/>
                        <a:cs typeface="+mn-cs"/>
                      </a:endParaRPr>
                    </a:p>
                  </a:txBody>
                  <a:tcP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469717">
                <a:tc>
                  <a:txBody>
                    <a:bodyPr/>
                    <a:lstStyle/>
                    <a:p>
                      <a:r>
                        <a:rPr lang="en-US" sz="1800" dirty="0" err="1">
                          <a:solidFill>
                            <a:schemeClr val="tx1"/>
                          </a:solidFill>
                        </a:rPr>
                        <a:t>Enq</a:t>
                      </a:r>
                      <a:endParaRPr lang="en-US" sz="1800" dirty="0">
                        <a:solidFill>
                          <a:schemeClr val="tx1"/>
                        </a:solidFill>
                      </a:endParaRPr>
                    </a:p>
                  </a:txBody>
                  <a:tcPr>
                    <a:lnR w="12700" cap="flat" cmpd="sng" algn="ctr">
                      <a:solidFill>
                        <a:schemeClr val="tx1"/>
                      </a:solidFill>
                      <a:prstDash val="solid"/>
                      <a:round/>
                      <a:headEnd type="none" w="med" len="med"/>
                      <a:tailEnd type="none" w="med" len="med"/>
                    </a:lnR>
                    <a:noFill/>
                  </a:tcPr>
                </a:tc>
                <a:tc>
                  <a:txBody>
                    <a:bodyPr/>
                    <a:lstStyle/>
                    <a:p>
                      <a:pPr algn="ctr"/>
                      <a:r>
                        <a:rPr lang="en-US" sz="1800" dirty="0">
                          <a:solidFill>
                            <a:schemeClr val="tx1"/>
                          </a:solidFill>
                        </a:rPr>
                        <a:t>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tc>
                  <a:txBody>
                    <a:bodyPr/>
                    <a:lstStyle/>
                    <a:p>
                      <a:pPr algn="ctr"/>
                      <a:r>
                        <a:rPr lang="en-US" sz="1800" dirty="0">
                          <a:solidFill>
                            <a:schemeClr val="tx1"/>
                          </a:solidFill>
                        </a:rPr>
                        <a:t>&gt;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tc>
                  <a:txBody>
                    <a:bodyPr/>
                    <a:lstStyle/>
                    <a:p>
                      <a:pPr algn="ctr"/>
                      <a:r>
                        <a:rPr lang="en-US" sz="1800" dirty="0">
                          <a:solidFill>
                            <a:schemeClr val="tx1"/>
                          </a:solidFill>
                        </a:rPr>
                        <a:t>&gt;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extLst>
                  <a:ext uri="{0D108BD9-81ED-4DB2-BD59-A6C34878D82A}">
                    <a16:rowId xmlns:a16="http://schemas.microsoft.com/office/drawing/2014/main" val="10003"/>
                  </a:ext>
                </a:extLst>
              </a:tr>
              <a:tr h="469717">
                <a:tc>
                  <a:txBody>
                    <a:bodyPr/>
                    <a:lstStyle/>
                    <a:p>
                      <a:r>
                        <a:rPr lang="en-US" sz="1800" dirty="0" err="1">
                          <a:solidFill>
                            <a:schemeClr val="tx1"/>
                          </a:solidFill>
                        </a:rPr>
                        <a:t>Deq</a:t>
                      </a:r>
                      <a:endParaRPr lang="en-US" sz="1800" dirty="0">
                        <a:solidFill>
                          <a:schemeClr val="tx1"/>
                        </a:solidFill>
                      </a:endParaRPr>
                    </a:p>
                  </a:txBody>
                  <a:tcPr>
                    <a:lnR w="12700" cap="flat" cmpd="sng" algn="ctr">
                      <a:solidFill>
                        <a:schemeClr val="tx1"/>
                      </a:solidFill>
                      <a:prstDash val="solid"/>
                      <a:round/>
                      <a:headEnd type="none" w="med" len="med"/>
                      <a:tailEnd type="none" w="med" len="med"/>
                    </a:lnR>
                    <a:noFill/>
                  </a:tcPr>
                </a:tc>
                <a:tc>
                  <a:txBody>
                    <a:bodyPr/>
                    <a:lstStyle/>
                    <a:p>
                      <a:pPr algn="ctr"/>
                      <a:r>
                        <a:rPr lang="en-US" sz="1800" dirty="0">
                          <a:solidFill>
                            <a:schemeClr val="tx1"/>
                          </a:solidFill>
                        </a:rPr>
                        <a:t>&lt;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tc>
                  <a:txBody>
                    <a:bodyPr/>
                    <a:lstStyle/>
                    <a:p>
                      <a:pPr algn="ctr"/>
                      <a:r>
                        <a:rPr lang="en-US" sz="1800" dirty="0">
                          <a:solidFill>
                            <a:schemeClr val="tx1"/>
                          </a:solidFill>
                        </a:rPr>
                        <a:t>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tc>
                  <a:txBody>
                    <a:bodyPr/>
                    <a:lstStyle/>
                    <a:p>
                      <a:pPr algn="ctr"/>
                      <a:r>
                        <a:rPr lang="en-US" sz="1800" dirty="0">
                          <a:solidFill>
                            <a:schemeClr val="tx1"/>
                          </a:solidFill>
                        </a:rPr>
                        <a:t>&gt;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extLst>
                  <a:ext uri="{0D108BD9-81ED-4DB2-BD59-A6C34878D82A}">
                    <a16:rowId xmlns:a16="http://schemas.microsoft.com/office/drawing/2014/main" val="10004"/>
                  </a:ext>
                </a:extLst>
              </a:tr>
              <a:tr h="469717">
                <a:tc>
                  <a:txBody>
                    <a:bodyPr/>
                    <a:lstStyle/>
                    <a:p>
                      <a:r>
                        <a:rPr lang="en-US" sz="1800" dirty="0">
                          <a:solidFill>
                            <a:schemeClr val="tx1"/>
                          </a:solidFill>
                        </a:rPr>
                        <a:t>First</a:t>
                      </a:r>
                    </a:p>
                  </a:txBody>
                  <a:tcPr>
                    <a:lnR w="12700" cap="flat" cmpd="sng" algn="ctr">
                      <a:solidFill>
                        <a:schemeClr val="tx1"/>
                      </a:solidFill>
                      <a:prstDash val="solid"/>
                      <a:round/>
                      <a:headEnd type="none" w="med" len="med"/>
                      <a:tailEnd type="none" w="med" len="med"/>
                    </a:lnR>
                    <a:noFill/>
                  </a:tcPr>
                </a:tc>
                <a:tc>
                  <a:txBody>
                    <a:bodyPr/>
                    <a:lstStyle/>
                    <a:p>
                      <a:pPr algn="ctr"/>
                      <a:r>
                        <a:rPr lang="en-US" sz="1800" dirty="0">
                          <a:solidFill>
                            <a:schemeClr val="tx1"/>
                          </a:solidFill>
                        </a:rPr>
                        <a:t>&lt;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tc>
                  <a:txBody>
                    <a:bodyPr/>
                    <a:lstStyle/>
                    <a:p>
                      <a:pPr algn="ctr"/>
                      <a:r>
                        <a:rPr lang="en-US" sz="1800" dirty="0">
                          <a:solidFill>
                            <a:schemeClr val="tx1"/>
                          </a:solidFill>
                        </a:rPr>
                        <a:t>&lt;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tc>
                  <a:txBody>
                    <a:bodyPr/>
                    <a:lstStyle/>
                    <a:p>
                      <a:pPr algn="ctr"/>
                      <a:r>
                        <a:rPr lang="en-US" sz="1800" dirty="0">
                          <a:solidFill>
                            <a:schemeClr val="tx1"/>
                          </a:solidFill>
                        </a:rPr>
                        <a:t>CF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extLst>
                  <a:ext uri="{0D108BD9-81ED-4DB2-BD59-A6C34878D82A}">
                    <a16:rowId xmlns:a16="http://schemas.microsoft.com/office/drawing/2014/main" val="10005"/>
                  </a:ext>
                </a:extLst>
              </a:tr>
            </a:tbl>
          </a:graphicData>
        </a:graphic>
      </p:graphicFrame>
      <p:sp>
        <p:nvSpPr>
          <p:cNvPr id="2" name="TextBox 1"/>
          <p:cNvSpPr txBox="1"/>
          <p:nvPr/>
        </p:nvSpPr>
        <p:spPr>
          <a:xfrm>
            <a:off x="604096" y="3540477"/>
            <a:ext cx="2064989" cy="400110"/>
          </a:xfrm>
          <a:prstGeom prst="rect">
            <a:avLst/>
          </a:prstGeom>
          <a:noFill/>
        </p:spPr>
        <p:txBody>
          <a:bodyPr wrap="none" rtlCol="0">
            <a:spAutoFit/>
          </a:bodyPr>
          <a:lstStyle/>
          <a:p>
            <a:r>
              <a:rPr lang="en-US" dirty="0"/>
              <a:t>CM[</a:t>
            </a:r>
            <a:r>
              <a:rPr lang="en-US" dirty="0" err="1"/>
              <a:t>enq,deq</a:t>
            </a:r>
            <a:r>
              <a:rPr lang="en-US" dirty="0"/>
              <a:t>]=</a:t>
            </a:r>
          </a:p>
        </p:txBody>
      </p:sp>
      <p:sp>
        <p:nvSpPr>
          <p:cNvPr id="4" name="Date Placeholder 3">
            <a:extLst>
              <a:ext uri="{FF2B5EF4-FFF2-40B4-BE49-F238E27FC236}">
                <a16:creationId xmlns:a16="http://schemas.microsoft.com/office/drawing/2014/main" id="{DC6BADDC-2014-414A-808A-0387220FB266}"/>
              </a:ext>
            </a:extLst>
          </p:cNvPr>
          <p:cNvSpPr>
            <a:spLocks noGrp="1"/>
          </p:cNvSpPr>
          <p:nvPr>
            <p:ph type="dt" sz="half" idx="10"/>
          </p:nvPr>
        </p:nvSpPr>
        <p:spPr/>
        <p:txBody>
          <a:bodyPr/>
          <a:lstStyle/>
          <a:p>
            <a:pPr>
              <a:defRPr/>
            </a:pPr>
            <a:r>
              <a:rPr lang="en-US"/>
              <a:t>February 15, 2024</a:t>
            </a:r>
            <a:endParaRPr lang="en-US" dirty="0"/>
          </a:p>
        </p:txBody>
      </p:sp>
      <p:sp>
        <p:nvSpPr>
          <p:cNvPr id="6" name="Footer Placeholder 5">
            <a:extLst>
              <a:ext uri="{FF2B5EF4-FFF2-40B4-BE49-F238E27FC236}">
                <a16:creationId xmlns:a16="http://schemas.microsoft.com/office/drawing/2014/main" id="{7C5632C9-55EA-4D94-8087-0C143FD31DB0}"/>
              </a:ext>
            </a:extLst>
          </p:cNvPr>
          <p:cNvSpPr>
            <a:spLocks noGrp="1"/>
          </p:cNvSpPr>
          <p:nvPr>
            <p:ph type="ftr" sz="quarter" idx="12"/>
          </p:nvPr>
        </p:nvSpPr>
        <p:spPr/>
        <p:txBody>
          <a:bodyPr/>
          <a:lstStyle/>
          <a:p>
            <a:pPr>
              <a:defRPr/>
            </a:pPr>
            <a:r>
              <a:rPr lang="en-US"/>
              <a:t>6.1920</a:t>
            </a:r>
            <a:endParaRPr lang="en-US" dirty="0"/>
          </a:p>
        </p:txBody>
      </p:sp>
      <p:sp>
        <p:nvSpPr>
          <p:cNvPr id="10" name="Slide Number Placeholder 9">
            <a:extLst>
              <a:ext uri="{FF2B5EF4-FFF2-40B4-BE49-F238E27FC236}">
                <a16:creationId xmlns:a16="http://schemas.microsoft.com/office/drawing/2014/main" id="{B09DDD5C-6673-4A89-A91A-B2943E19B340}"/>
              </a:ext>
            </a:extLst>
          </p:cNvPr>
          <p:cNvSpPr>
            <a:spLocks noGrp="1"/>
          </p:cNvSpPr>
          <p:nvPr>
            <p:ph type="sldNum" sz="quarter" idx="11"/>
          </p:nvPr>
        </p:nvSpPr>
        <p:spPr/>
        <p:txBody>
          <a:bodyPr/>
          <a:lstStyle/>
          <a:p>
            <a:pPr>
              <a:defRPr/>
            </a:pPr>
            <a:r>
              <a:rPr lang="en-US"/>
              <a:t>L04-</a:t>
            </a:r>
            <a:fld id="{4F9502F6-954B-46E9-AC05-33DEDF4CA0BF}" type="slidenum">
              <a:rPr lang="en-US" smtClean="0"/>
              <a:pPr>
                <a:defRPr/>
              </a:pPr>
              <a:t>28</a:t>
            </a:fld>
            <a:endParaRPr lang="en-US" dirty="0"/>
          </a:p>
        </p:txBody>
      </p:sp>
      <p:cxnSp>
        <p:nvCxnSpPr>
          <p:cNvPr id="8" name="Straight Connector 7">
            <a:extLst>
              <a:ext uri="{FF2B5EF4-FFF2-40B4-BE49-F238E27FC236}">
                <a16:creationId xmlns:a16="http://schemas.microsoft.com/office/drawing/2014/main" id="{8559ABF0-D087-4110-B4DB-2009B9C723C5}"/>
              </a:ext>
            </a:extLst>
          </p:cNvPr>
          <p:cNvCxnSpPr/>
          <p:nvPr/>
        </p:nvCxnSpPr>
        <p:spPr bwMode="auto">
          <a:xfrm flipH="1" flipV="1">
            <a:off x="2573984" y="3956868"/>
            <a:ext cx="2369820" cy="182880"/>
          </a:xfrm>
          <a:prstGeom prst="line">
            <a:avLst/>
          </a:prstGeom>
          <a:ln w="38100">
            <a:headEnd type="none" w="med" len="med"/>
            <a:tailEnd type="none" w="med" len="med"/>
          </a:ln>
        </p:spPr>
        <p:style>
          <a:lnRef idx="1">
            <a:schemeClr val="accent4"/>
          </a:lnRef>
          <a:fillRef idx="0">
            <a:schemeClr val="accent4"/>
          </a:fillRef>
          <a:effectRef idx="0">
            <a:schemeClr val="accent4"/>
          </a:effectRef>
          <a:fontRef idx="minor">
            <a:schemeClr val="tx1"/>
          </a:fontRef>
        </p:style>
      </p:cxnSp>
      <p:cxnSp>
        <p:nvCxnSpPr>
          <p:cNvPr id="17" name="Straight Connector 16">
            <a:extLst>
              <a:ext uri="{FF2B5EF4-FFF2-40B4-BE49-F238E27FC236}">
                <a16:creationId xmlns:a16="http://schemas.microsoft.com/office/drawing/2014/main" id="{CE5ED4EA-A8D4-4509-83FC-87F89798CE1D}"/>
              </a:ext>
            </a:extLst>
          </p:cNvPr>
          <p:cNvCxnSpPr/>
          <p:nvPr/>
        </p:nvCxnSpPr>
        <p:spPr bwMode="auto">
          <a:xfrm flipH="1" flipV="1">
            <a:off x="5347664" y="3967858"/>
            <a:ext cx="2369820" cy="182880"/>
          </a:xfrm>
          <a:prstGeom prst="line">
            <a:avLst/>
          </a:prstGeom>
          <a:ln w="38100">
            <a:headEnd type="none" w="med" len="med"/>
            <a:tailEnd type="none" w="med" len="med"/>
          </a:ln>
        </p:spPr>
        <p:style>
          <a:lnRef idx="1">
            <a:schemeClr val="accent4"/>
          </a:lnRef>
          <a:fillRef idx="0">
            <a:schemeClr val="accent4"/>
          </a:fillRef>
          <a:effectRef idx="0">
            <a:schemeClr val="accent4"/>
          </a:effectRef>
          <a:fontRef idx="minor">
            <a:schemeClr val="tx1"/>
          </a:fontRef>
        </p:style>
      </p:cxnSp>
      <p:cxnSp>
        <p:nvCxnSpPr>
          <p:cNvPr id="18" name="Straight Connector 17">
            <a:extLst>
              <a:ext uri="{FF2B5EF4-FFF2-40B4-BE49-F238E27FC236}">
                <a16:creationId xmlns:a16="http://schemas.microsoft.com/office/drawing/2014/main" id="{EE7ACBCA-7AC7-4536-927D-214CB9B4383F}"/>
              </a:ext>
            </a:extLst>
          </p:cNvPr>
          <p:cNvCxnSpPr/>
          <p:nvPr/>
        </p:nvCxnSpPr>
        <p:spPr bwMode="auto">
          <a:xfrm flipH="1" flipV="1">
            <a:off x="2520644" y="3621631"/>
            <a:ext cx="2369820" cy="182880"/>
          </a:xfrm>
          <a:prstGeom prst="line">
            <a:avLst/>
          </a:prstGeom>
          <a:ln w="38100">
            <a:headEnd type="none" w="med" len="med"/>
            <a:tailEnd type="none" w="med" len="med"/>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1312219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p:bldP spid="12" grpId="0"/>
      <p:bldP spid="1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5506" name="Rectangle 2" descr="Rectangle: Click to edit Master text styles&#10;Second level&#10;Third level&#10;Fourth level&#10;Fifth level"/>
          <p:cNvSpPr>
            <a:spLocks noChangeArrowheads="1"/>
          </p:cNvSpPr>
          <p:nvPr/>
        </p:nvSpPr>
        <p:spPr bwMode="auto">
          <a:xfrm>
            <a:off x="604299" y="1513830"/>
            <a:ext cx="8094428" cy="5094755"/>
          </a:xfrm>
          <a:prstGeom prst="rect">
            <a:avLst/>
          </a:prstGeom>
          <a:noFill/>
          <a:ln w="9525">
            <a:noFill/>
            <a:miter lim="800000"/>
            <a:headEnd/>
            <a:tailEnd/>
          </a:ln>
        </p:spPr>
        <p:txBody>
          <a:bodyPr/>
          <a:lstStyle/>
          <a:p>
            <a:pPr marL="342900" indent="-342900">
              <a:spcBef>
                <a:spcPct val="5000"/>
              </a:spcBef>
              <a:buClr>
                <a:schemeClr val="hlink"/>
              </a:buClr>
              <a:buSzPct val="110000"/>
              <a:buFont typeface="Wingdings" pitchFamily="-96" charset="2"/>
              <a:buNone/>
            </a:pPr>
            <a:r>
              <a:rPr lang="en-US" sz="1800" b="1" dirty="0">
                <a:latin typeface="Consolas" panose="020B0609020204030204" pitchFamily="49" charset="0"/>
              </a:rPr>
              <a:t>module</a:t>
            </a:r>
            <a:r>
              <a:rPr lang="en-US" sz="1800" dirty="0">
                <a:latin typeface="Consolas" panose="020B0609020204030204" pitchFamily="49" charset="0"/>
              </a:rPr>
              <a:t> </a:t>
            </a:r>
            <a:r>
              <a:rPr lang="en-US" sz="1800" dirty="0" err="1">
                <a:latin typeface="Consolas" panose="020B0609020204030204" pitchFamily="49" charset="0"/>
              </a:rPr>
              <a:t>mkGCD</a:t>
            </a:r>
            <a:r>
              <a:rPr lang="en-US" sz="1800" dirty="0">
                <a:latin typeface="Consolas" panose="020B0609020204030204" pitchFamily="49" charset="0"/>
              </a:rPr>
              <a:t> (GCD);</a:t>
            </a:r>
          </a:p>
          <a:p>
            <a:pPr marL="342900" indent="-342900">
              <a:spcBef>
                <a:spcPct val="5000"/>
              </a:spcBef>
              <a:buClr>
                <a:schemeClr val="hlink"/>
              </a:buClr>
              <a:buSzPct val="110000"/>
              <a:buFont typeface="Wingdings" pitchFamily="-96" charset="2"/>
              <a:buNone/>
            </a:pPr>
            <a:r>
              <a:rPr lang="en-US" sz="1800" dirty="0" err="1">
                <a:latin typeface="Consolas" panose="020B0609020204030204" pitchFamily="49" charset="0"/>
              </a:rPr>
              <a:t>Reg</a:t>
            </a:r>
            <a:r>
              <a:rPr lang="en-US" sz="1800" dirty="0">
                <a:latin typeface="Consolas" panose="020B0609020204030204" pitchFamily="49" charset="0"/>
              </a:rPr>
              <a:t>#(Bit#(32)) x &lt;- </a:t>
            </a:r>
            <a:r>
              <a:rPr lang="en-US" sz="1800" dirty="0" err="1">
                <a:latin typeface="Consolas" panose="020B0609020204030204" pitchFamily="49" charset="0"/>
              </a:rPr>
              <a:t>mkReg</a:t>
            </a:r>
            <a:r>
              <a:rPr lang="en-US" sz="1800" dirty="0">
                <a:latin typeface="Consolas" panose="020B0609020204030204" pitchFamily="49" charset="0"/>
              </a:rPr>
              <a:t>(0);</a:t>
            </a:r>
          </a:p>
          <a:p>
            <a:pPr marL="342900" indent="-342900">
              <a:spcBef>
                <a:spcPct val="5000"/>
              </a:spcBef>
              <a:buClr>
                <a:schemeClr val="hlink"/>
              </a:buClr>
              <a:buSzPct val="110000"/>
              <a:buFont typeface="Wingdings" pitchFamily="-96" charset="2"/>
              <a:buNone/>
            </a:pPr>
            <a:r>
              <a:rPr lang="en-US" sz="1800" dirty="0" err="1">
                <a:latin typeface="Consolas" panose="020B0609020204030204" pitchFamily="49" charset="0"/>
              </a:rPr>
              <a:t>Reg</a:t>
            </a:r>
            <a:r>
              <a:rPr lang="en-US" sz="1800" dirty="0">
                <a:latin typeface="Consolas" panose="020B0609020204030204" pitchFamily="49" charset="0"/>
              </a:rPr>
              <a:t>#(Bit#(32)) y &lt;- </a:t>
            </a:r>
            <a:r>
              <a:rPr lang="en-US" sz="1800" dirty="0" err="1">
                <a:latin typeface="Consolas" panose="020B0609020204030204" pitchFamily="49" charset="0"/>
              </a:rPr>
              <a:t>mkReg</a:t>
            </a:r>
            <a:r>
              <a:rPr lang="en-US" sz="1800" dirty="0">
                <a:latin typeface="Consolas" panose="020B0609020204030204" pitchFamily="49" charset="0"/>
              </a:rPr>
              <a:t>(0);</a:t>
            </a:r>
          </a:p>
          <a:p>
            <a:pPr marL="342900" indent="-342900">
              <a:spcBef>
                <a:spcPct val="5000"/>
              </a:spcBef>
              <a:buClr>
                <a:schemeClr val="hlink"/>
              </a:buClr>
              <a:buSzPct val="110000"/>
            </a:pPr>
            <a:r>
              <a:rPr lang="en-US" sz="1800" dirty="0" err="1">
                <a:solidFill>
                  <a:srgbClr val="FF0000"/>
                </a:solidFill>
                <a:latin typeface="Consolas" panose="020B0609020204030204" pitchFamily="49" charset="0"/>
              </a:rPr>
              <a:t>Ehr</a:t>
            </a:r>
            <a:r>
              <a:rPr lang="en-US" sz="1800" dirty="0">
                <a:solidFill>
                  <a:srgbClr val="FF0000"/>
                </a:solidFill>
                <a:latin typeface="Consolas" panose="020B0609020204030204" pitchFamily="49" charset="0"/>
              </a:rPr>
              <a:t>#(2,Bool) busy &lt;- </a:t>
            </a:r>
            <a:r>
              <a:rPr lang="en-US" sz="1800" dirty="0" err="1">
                <a:solidFill>
                  <a:srgbClr val="FF0000"/>
                </a:solidFill>
                <a:latin typeface="Consolas" panose="020B0609020204030204" pitchFamily="49" charset="0"/>
              </a:rPr>
              <a:t>mkEhr</a:t>
            </a:r>
            <a:r>
              <a:rPr lang="en-US" sz="1800" dirty="0">
                <a:solidFill>
                  <a:srgbClr val="FF0000"/>
                </a:solidFill>
                <a:latin typeface="Consolas" panose="020B0609020204030204" pitchFamily="49" charset="0"/>
              </a:rPr>
              <a:t>(False);</a:t>
            </a:r>
          </a:p>
          <a:p>
            <a:pPr marL="342900" indent="-342900">
              <a:spcBef>
                <a:spcPct val="5000"/>
              </a:spcBef>
              <a:buClr>
                <a:schemeClr val="hlink"/>
              </a:buClr>
              <a:buSzPct val="110000"/>
            </a:pPr>
            <a:endParaRPr lang="en-US" sz="1800" dirty="0">
              <a:latin typeface="Consolas" panose="020B0609020204030204" pitchFamily="49" charset="0"/>
            </a:endParaRPr>
          </a:p>
          <a:p>
            <a:pPr marL="342900" indent="-342900">
              <a:spcBef>
                <a:spcPct val="5000"/>
              </a:spcBef>
              <a:buClr>
                <a:schemeClr val="hlink"/>
              </a:buClr>
              <a:buSzPct val="110000"/>
              <a:buFont typeface="Wingdings" pitchFamily="-96" charset="2"/>
              <a:buNone/>
            </a:pPr>
            <a:r>
              <a:rPr lang="en-US" sz="1800" b="1" dirty="0">
                <a:latin typeface="Consolas" panose="020B0609020204030204" pitchFamily="49" charset="0"/>
              </a:rPr>
              <a:t>rule </a:t>
            </a:r>
            <a:r>
              <a:rPr lang="en-US" sz="1800" dirty="0" err="1">
                <a:latin typeface="Consolas" panose="020B0609020204030204" pitchFamily="49" charset="0"/>
              </a:rPr>
              <a:t>gcd</a:t>
            </a:r>
            <a:r>
              <a:rPr lang="en-US" sz="1800" dirty="0">
                <a:latin typeface="Consolas" panose="020B0609020204030204" pitchFamily="49" charset="0"/>
              </a:rPr>
              <a:t>;</a:t>
            </a:r>
            <a:endParaRPr lang="en-US" sz="1800" b="1" dirty="0">
              <a:latin typeface="Consolas" panose="020B0609020204030204" pitchFamily="49" charset="0"/>
            </a:endParaRPr>
          </a:p>
          <a:p>
            <a:pPr marL="342900" indent="-342900">
              <a:spcBef>
                <a:spcPct val="5000"/>
              </a:spcBef>
              <a:buClr>
                <a:schemeClr val="hlink"/>
              </a:buClr>
              <a:buSzPct val="110000"/>
              <a:buFont typeface="Wingdings" pitchFamily="-96" charset="2"/>
              <a:buNone/>
            </a:pPr>
            <a:r>
              <a:rPr lang="en-US" sz="1800" b="1" dirty="0">
                <a:latin typeface="Consolas" panose="020B0609020204030204" pitchFamily="49" charset="0"/>
              </a:rPr>
              <a:t>   if</a:t>
            </a:r>
            <a:r>
              <a:rPr lang="en-US" sz="1800" dirty="0">
                <a:latin typeface="Consolas" panose="020B0609020204030204" pitchFamily="49" charset="0"/>
              </a:rPr>
              <a:t> (x &gt;= y) </a:t>
            </a:r>
            <a:r>
              <a:rPr lang="en-US" sz="1800" b="1" dirty="0">
                <a:latin typeface="Consolas" panose="020B0609020204030204" pitchFamily="49" charset="0"/>
              </a:rPr>
              <a:t>begin </a:t>
            </a:r>
            <a:r>
              <a:rPr lang="en-US" sz="1800" dirty="0">
                <a:latin typeface="Consolas" panose="020B0609020204030204" pitchFamily="49" charset="0"/>
              </a:rPr>
              <a:t>x &lt;= x – y; </a:t>
            </a:r>
            <a:r>
              <a:rPr lang="en-US" sz="1800" b="1" dirty="0">
                <a:latin typeface="Consolas" panose="020B0609020204030204" pitchFamily="49" charset="0"/>
              </a:rPr>
              <a:t>end </a:t>
            </a:r>
            <a:r>
              <a:rPr lang="en-US" sz="1800" dirty="0">
                <a:latin typeface="Consolas" panose="020B0609020204030204" pitchFamily="49" charset="0"/>
              </a:rPr>
              <a:t>//subtract</a:t>
            </a:r>
          </a:p>
          <a:p>
            <a:pPr marL="342900" indent="-342900">
              <a:spcBef>
                <a:spcPct val="5000"/>
              </a:spcBef>
              <a:buClr>
                <a:schemeClr val="hlink"/>
              </a:buClr>
              <a:buSzPct val="110000"/>
              <a:buFont typeface="Wingdings" pitchFamily="-96" charset="2"/>
              <a:buNone/>
            </a:pPr>
            <a:r>
              <a:rPr lang="en-US" sz="1800" b="1" dirty="0">
                <a:latin typeface="Consolas" panose="020B0609020204030204" pitchFamily="49" charset="0"/>
              </a:rPr>
              <a:t>   else if </a:t>
            </a:r>
            <a:r>
              <a:rPr lang="en-US" sz="1800" dirty="0">
                <a:latin typeface="Consolas" panose="020B0609020204030204" pitchFamily="49" charset="0"/>
              </a:rPr>
              <a:t>(x != 0) </a:t>
            </a:r>
            <a:r>
              <a:rPr lang="en-US" sz="1800" b="1" dirty="0">
                <a:latin typeface="Consolas" panose="020B0609020204030204" pitchFamily="49" charset="0"/>
              </a:rPr>
              <a:t>begin </a:t>
            </a:r>
            <a:r>
              <a:rPr lang="en-US" sz="1800" dirty="0">
                <a:latin typeface="Consolas" panose="020B0609020204030204" pitchFamily="49" charset="0"/>
              </a:rPr>
              <a:t>x &lt;= y; y &lt;= x; </a:t>
            </a:r>
            <a:r>
              <a:rPr lang="en-US" sz="1800" b="1" dirty="0">
                <a:latin typeface="Consolas" panose="020B0609020204030204" pitchFamily="49" charset="0"/>
              </a:rPr>
              <a:t>end </a:t>
            </a:r>
            <a:r>
              <a:rPr lang="en-US" sz="1800" dirty="0">
                <a:latin typeface="Consolas" panose="020B0609020204030204" pitchFamily="49" charset="0"/>
              </a:rPr>
              <a:t>//swap</a:t>
            </a:r>
          </a:p>
          <a:p>
            <a:pPr marL="342900" indent="-342900">
              <a:spcBef>
                <a:spcPct val="5000"/>
              </a:spcBef>
              <a:buClr>
                <a:schemeClr val="hlink"/>
              </a:buClr>
              <a:buSzPct val="110000"/>
            </a:pPr>
            <a:r>
              <a:rPr lang="en-US" sz="1800" b="1" dirty="0" err="1">
                <a:latin typeface="Consolas" panose="020B0609020204030204" pitchFamily="49" charset="0"/>
              </a:rPr>
              <a:t>endrule</a:t>
            </a:r>
            <a:endParaRPr lang="en-US" sz="1800" b="1" dirty="0">
              <a:latin typeface="Consolas" panose="020B0609020204030204" pitchFamily="49" charset="0"/>
            </a:endParaRPr>
          </a:p>
          <a:p>
            <a:pPr marL="342900" indent="-342900">
              <a:spcBef>
                <a:spcPct val="5000"/>
              </a:spcBef>
              <a:buClr>
                <a:schemeClr val="hlink"/>
              </a:buClr>
              <a:buSzPct val="110000"/>
            </a:pPr>
            <a:endParaRPr lang="en-US" sz="1800" dirty="0">
              <a:latin typeface="Consolas" panose="020B0609020204030204" pitchFamily="49" charset="0"/>
            </a:endParaRPr>
          </a:p>
          <a:p>
            <a:pPr marL="342900" indent="-342900">
              <a:spcBef>
                <a:spcPct val="5000"/>
              </a:spcBef>
              <a:buClr>
                <a:schemeClr val="hlink"/>
              </a:buClr>
              <a:buSzPct val="110000"/>
              <a:buFont typeface="Wingdings" pitchFamily="-96" charset="2"/>
              <a:buNone/>
            </a:pPr>
            <a:r>
              <a:rPr lang="en-US" sz="1800" b="1" dirty="0">
                <a:latin typeface="Consolas" panose="020B0609020204030204" pitchFamily="49" charset="0"/>
              </a:rPr>
              <a:t>method Action </a:t>
            </a:r>
            <a:r>
              <a:rPr lang="en-US" sz="1800" dirty="0">
                <a:latin typeface="Consolas" panose="020B0609020204030204" pitchFamily="49" charset="0"/>
              </a:rPr>
              <a:t>start(Bit#(32) a, Bit#(32) b) </a:t>
            </a:r>
          </a:p>
          <a:p>
            <a:pPr marL="342900" indent="-342900">
              <a:spcBef>
                <a:spcPct val="5000"/>
              </a:spcBef>
              <a:buClr>
                <a:schemeClr val="hlink"/>
              </a:buClr>
              <a:buSzPct val="110000"/>
              <a:buFont typeface="Wingdings" pitchFamily="-96" charset="2"/>
              <a:buNone/>
            </a:pPr>
            <a:r>
              <a:rPr lang="en-US" sz="1800" dirty="0">
                <a:latin typeface="Consolas" panose="020B0609020204030204" pitchFamily="49" charset="0"/>
              </a:rPr>
              <a:t>x &lt;= a; y &lt;= b; </a:t>
            </a:r>
            <a:r>
              <a:rPr lang="en-US" sz="1800" dirty="0">
                <a:solidFill>
                  <a:srgbClr val="FF0000"/>
                </a:solidFill>
                <a:latin typeface="Consolas" panose="020B0609020204030204" pitchFamily="49" charset="0"/>
              </a:rPr>
              <a:t>busy[1] </a:t>
            </a:r>
            <a:r>
              <a:rPr lang="en-US" sz="1800" dirty="0">
                <a:latin typeface="Consolas" panose="020B0609020204030204" pitchFamily="49" charset="0"/>
              </a:rPr>
              <a:t>&lt;= True;                 </a:t>
            </a:r>
          </a:p>
          <a:p>
            <a:pPr marL="342900" indent="-342900">
              <a:spcBef>
                <a:spcPct val="5000"/>
              </a:spcBef>
              <a:buClr>
                <a:schemeClr val="hlink"/>
              </a:buClr>
              <a:buSzPct val="110000"/>
              <a:buFont typeface="Wingdings" pitchFamily="-96" charset="2"/>
              <a:buNone/>
            </a:pPr>
            <a:r>
              <a:rPr lang="en-US" sz="1800" b="1" dirty="0" err="1">
                <a:latin typeface="Consolas" panose="020B0609020204030204" pitchFamily="49" charset="0"/>
              </a:rPr>
              <a:t>endmethod</a:t>
            </a:r>
            <a:endParaRPr lang="en-US" sz="1800" b="1" dirty="0">
              <a:latin typeface="Consolas" panose="020B0609020204030204" pitchFamily="49" charset="0"/>
            </a:endParaRPr>
          </a:p>
          <a:p>
            <a:pPr marL="342900" indent="-342900">
              <a:spcBef>
                <a:spcPct val="5000"/>
              </a:spcBef>
              <a:buClr>
                <a:schemeClr val="hlink"/>
              </a:buClr>
              <a:buSzPct val="110000"/>
              <a:buFont typeface="Wingdings" pitchFamily="-96" charset="2"/>
              <a:buNone/>
            </a:pPr>
            <a:r>
              <a:rPr lang="en-US" sz="1800" b="1" dirty="0">
                <a:latin typeface="Consolas" panose="020B0609020204030204" pitchFamily="49" charset="0"/>
              </a:rPr>
              <a:t>method</a:t>
            </a:r>
            <a:r>
              <a:rPr lang="en-US" sz="1800" dirty="0">
                <a:latin typeface="Consolas" panose="020B0609020204030204" pitchFamily="49" charset="0"/>
              </a:rPr>
              <a:t> </a:t>
            </a:r>
            <a:r>
              <a:rPr lang="en-US" sz="1800" b="1" dirty="0" err="1">
                <a:latin typeface="Consolas" panose="020B0609020204030204" pitchFamily="49" charset="0"/>
              </a:rPr>
              <a:t>ActionValue</a:t>
            </a:r>
            <a:r>
              <a:rPr lang="en-US" sz="1800" dirty="0">
                <a:latin typeface="Consolas" panose="020B0609020204030204" pitchFamily="49" charset="0"/>
                <a:cs typeface="Courier New" pitchFamily="49" charset="0"/>
              </a:rPr>
              <a:t> </a:t>
            </a:r>
            <a:r>
              <a:rPr lang="en-US" altLang="zh-TW" sz="1800" dirty="0">
                <a:latin typeface="Consolas" panose="020B0609020204030204" pitchFamily="49" charset="0"/>
                <a:cs typeface="Courier New" pitchFamily="49" charset="0"/>
              </a:rPr>
              <a:t>(</a:t>
            </a:r>
            <a:r>
              <a:rPr lang="en-US" sz="1800" dirty="0">
                <a:latin typeface="Consolas" panose="020B0609020204030204" pitchFamily="49" charset="0"/>
              </a:rPr>
              <a:t>Bit#(32)) </a:t>
            </a:r>
            <a:r>
              <a:rPr lang="en-US" sz="1800" dirty="0" err="1">
                <a:latin typeface="Consolas" panose="020B0609020204030204" pitchFamily="49" charset="0"/>
              </a:rPr>
              <a:t>getResult</a:t>
            </a:r>
            <a:endParaRPr lang="en-US" sz="1800" dirty="0">
              <a:solidFill>
                <a:srgbClr val="FF0000"/>
              </a:solidFill>
              <a:latin typeface="Consolas" panose="020B0609020204030204" pitchFamily="49" charset="0"/>
            </a:endParaRPr>
          </a:p>
          <a:p>
            <a:pPr marL="342900" indent="-342900">
              <a:spcBef>
                <a:spcPct val="5000"/>
              </a:spcBef>
              <a:buClr>
                <a:schemeClr val="hlink"/>
              </a:buClr>
              <a:buSzPct val="110000"/>
              <a:buFont typeface="Wingdings" pitchFamily="-96" charset="2"/>
              <a:buNone/>
            </a:pPr>
            <a:r>
              <a:rPr lang="en-US" sz="1800" b="1" dirty="0">
                <a:latin typeface="Consolas" panose="020B0609020204030204" pitchFamily="49" charset="0"/>
              </a:rPr>
              <a:t>  </a:t>
            </a:r>
            <a:r>
              <a:rPr lang="en-US" sz="1800" dirty="0">
                <a:solidFill>
                  <a:srgbClr val="FF0000"/>
                </a:solidFill>
                <a:latin typeface="Consolas" panose="020B0609020204030204" pitchFamily="49" charset="0"/>
              </a:rPr>
              <a:t>busy[0]</a:t>
            </a:r>
            <a:r>
              <a:rPr lang="en-US" sz="1800" dirty="0">
                <a:latin typeface="Consolas" panose="020B0609020204030204" pitchFamily="49" charset="0"/>
              </a:rPr>
              <a:t> &lt;= False;</a:t>
            </a:r>
            <a:r>
              <a:rPr lang="en-US" sz="1800" b="1" dirty="0">
                <a:latin typeface="Consolas" panose="020B0609020204030204" pitchFamily="49" charset="0"/>
              </a:rPr>
              <a:t> return</a:t>
            </a:r>
            <a:r>
              <a:rPr lang="en-US" sz="1800" dirty="0">
                <a:latin typeface="Consolas" panose="020B0609020204030204" pitchFamily="49" charset="0"/>
              </a:rPr>
              <a:t> y;      </a:t>
            </a:r>
          </a:p>
          <a:p>
            <a:pPr marL="342900" indent="-342900">
              <a:spcBef>
                <a:spcPct val="5000"/>
              </a:spcBef>
              <a:buClr>
                <a:schemeClr val="hlink"/>
              </a:buClr>
              <a:buSzPct val="110000"/>
              <a:buFont typeface="Wingdings" pitchFamily="-96" charset="2"/>
              <a:buNone/>
            </a:pPr>
            <a:r>
              <a:rPr lang="en-US" sz="1800" b="1" dirty="0" err="1">
                <a:latin typeface="Consolas" panose="020B0609020204030204" pitchFamily="49" charset="0"/>
              </a:rPr>
              <a:t>endmethod</a:t>
            </a:r>
            <a:endParaRPr lang="en-US" sz="1800" b="1" dirty="0">
              <a:latin typeface="Consolas" panose="020B0609020204030204" pitchFamily="49" charset="0"/>
            </a:endParaRPr>
          </a:p>
          <a:p>
            <a:pPr marL="342900" indent="-342900">
              <a:spcBef>
                <a:spcPct val="5000"/>
              </a:spcBef>
              <a:buClr>
                <a:schemeClr val="hlink"/>
              </a:buClr>
              <a:buSzPct val="110000"/>
              <a:buFont typeface="Wingdings" pitchFamily="-96" charset="2"/>
              <a:buNone/>
            </a:pPr>
            <a:r>
              <a:rPr lang="en-US" sz="1800" b="1" dirty="0" err="1">
                <a:latin typeface="Consolas" panose="020B0609020204030204" pitchFamily="49" charset="0"/>
              </a:rPr>
              <a:t>endmodule</a:t>
            </a:r>
            <a:endParaRPr lang="en-US" sz="1800" b="1" dirty="0">
              <a:latin typeface="Consolas" panose="020B0609020204030204" pitchFamily="49" charset="0"/>
            </a:endParaRPr>
          </a:p>
          <a:p>
            <a:pPr marL="342900" indent="-342900">
              <a:spcBef>
                <a:spcPct val="5000"/>
              </a:spcBef>
              <a:buClr>
                <a:schemeClr val="hlink"/>
              </a:buClr>
              <a:buSzPct val="110000"/>
              <a:buFont typeface="Wingdings" pitchFamily="-96" charset="2"/>
              <a:buNone/>
            </a:pPr>
            <a:endParaRPr lang="en-US" sz="1800" b="1" dirty="0">
              <a:latin typeface="Consolas" panose="020B0609020204030204" pitchFamily="49" charset="0"/>
            </a:endParaRPr>
          </a:p>
        </p:txBody>
      </p:sp>
      <p:sp>
        <p:nvSpPr>
          <p:cNvPr id="22531" name="Rectangle 3"/>
          <p:cNvSpPr>
            <a:spLocks noGrp="1" noChangeArrowheads="1"/>
          </p:cNvSpPr>
          <p:nvPr>
            <p:ph type="title"/>
          </p:nvPr>
        </p:nvSpPr>
        <p:spPr>
          <a:xfrm>
            <a:off x="604299" y="341398"/>
            <a:ext cx="8274230" cy="1143000"/>
          </a:xfrm>
        </p:spPr>
        <p:txBody>
          <a:bodyPr/>
          <a:lstStyle/>
          <a:p>
            <a:r>
              <a:rPr lang="en-US" dirty="0"/>
              <a:t>Making GCD methods concurrent </a:t>
            </a:r>
            <a:endParaRPr lang="en-US" sz="2400" dirty="0"/>
          </a:p>
        </p:txBody>
      </p:sp>
      <p:sp>
        <p:nvSpPr>
          <p:cNvPr id="35" name="Text Box 17"/>
          <p:cNvSpPr txBox="1">
            <a:spLocks noChangeArrowheads="1"/>
          </p:cNvSpPr>
          <p:nvPr/>
        </p:nvSpPr>
        <p:spPr bwMode="auto">
          <a:xfrm>
            <a:off x="7321550" y="6235338"/>
            <a:ext cx="1739900" cy="338554"/>
          </a:xfrm>
          <a:prstGeom prst="rect">
            <a:avLst/>
          </a:prstGeom>
          <a:noFill/>
          <a:ln w="9525">
            <a:solidFill>
              <a:schemeClr val="tx1"/>
            </a:solidFill>
            <a:miter lim="800000"/>
            <a:headEnd/>
            <a:tailEnd/>
          </a:ln>
        </p:spPr>
        <p:txBody>
          <a:bodyPr>
            <a:spAutoFit/>
          </a:bodyPr>
          <a:lstStyle/>
          <a:p>
            <a:pPr>
              <a:buFont typeface="Wingdings" pitchFamily="-96" charset="2"/>
              <a:buNone/>
            </a:pPr>
            <a:r>
              <a:rPr lang="en-US" sz="1600" dirty="0"/>
              <a:t>Assume b /= 0</a:t>
            </a:r>
          </a:p>
        </p:txBody>
      </p:sp>
      <p:sp>
        <p:nvSpPr>
          <p:cNvPr id="41" name="Text Box 3"/>
          <p:cNvSpPr txBox="1">
            <a:spLocks noChangeArrowheads="1"/>
          </p:cNvSpPr>
          <p:nvPr/>
        </p:nvSpPr>
        <p:spPr bwMode="auto">
          <a:xfrm>
            <a:off x="5082700" y="1476253"/>
            <a:ext cx="3689825" cy="1815882"/>
          </a:xfrm>
          <a:prstGeom prst="rect">
            <a:avLst/>
          </a:prstGeom>
          <a:noFill/>
          <a:ln w="9525">
            <a:solidFill>
              <a:srgbClr val="FF0000"/>
            </a:solidFill>
            <a:miter lim="800000"/>
            <a:headEnd/>
            <a:tailEnd/>
          </a:ln>
        </p:spPr>
        <p:txBody>
          <a:bodyPr wrap="square">
            <a:spAutoFit/>
          </a:bodyPr>
          <a:lstStyle/>
          <a:p>
            <a:pPr>
              <a:lnSpc>
                <a:spcPct val="100000"/>
              </a:lnSpc>
              <a:spcBef>
                <a:spcPct val="0"/>
              </a:spcBef>
              <a:buClrTx/>
              <a:buSzTx/>
              <a:buFontTx/>
              <a:buNone/>
            </a:pPr>
            <a:r>
              <a:rPr lang="en-US" sz="1600" b="1" dirty="0">
                <a:latin typeface="Consolas" panose="020B0609020204030204" pitchFamily="49" charset="0"/>
                <a:cs typeface="Courier New" pitchFamily="49" charset="0"/>
              </a:rPr>
              <a:t>interface</a:t>
            </a:r>
            <a:r>
              <a:rPr lang="en-US" sz="1600" dirty="0">
                <a:latin typeface="Consolas" panose="020B0609020204030204" pitchFamily="49" charset="0"/>
                <a:cs typeface="Courier New" pitchFamily="49" charset="0"/>
              </a:rPr>
              <a:t> GCD</a:t>
            </a:r>
            <a:r>
              <a:rPr lang="en-US" sz="1600" b="0" dirty="0">
                <a:latin typeface="Consolas" panose="020B0609020204030204" pitchFamily="49" charset="0"/>
                <a:cs typeface="Courier New" pitchFamily="49" charset="0"/>
              </a:rPr>
              <a:t>;</a:t>
            </a:r>
            <a:endParaRPr lang="en-US" sz="1600" b="0" dirty="0">
              <a:latin typeface="Consolas" panose="020B0609020204030204" pitchFamily="49" charset="0"/>
              <a:cs typeface="Times New Roman" pitchFamily="-96" charset="0"/>
            </a:endParaRPr>
          </a:p>
          <a:p>
            <a:r>
              <a:rPr lang="en-US" sz="1600" b="1" dirty="0">
                <a:latin typeface="Consolas" panose="020B0609020204030204" pitchFamily="49" charset="0"/>
                <a:cs typeface="Courier New" pitchFamily="49" charset="0"/>
              </a:rPr>
              <a:t>  method Action </a:t>
            </a:r>
            <a:r>
              <a:rPr lang="en-US" sz="1600" dirty="0">
                <a:latin typeface="Consolas" panose="020B0609020204030204" pitchFamily="49" charset="0"/>
                <a:cs typeface="Courier New" pitchFamily="49" charset="0"/>
              </a:rPr>
              <a:t>start </a:t>
            </a:r>
          </a:p>
          <a:p>
            <a:r>
              <a:rPr lang="en-US" sz="1600" dirty="0">
                <a:latin typeface="Consolas" panose="020B0609020204030204" pitchFamily="49" charset="0"/>
                <a:cs typeface="Courier New" pitchFamily="49" charset="0"/>
              </a:rPr>
              <a:t>      (Bit#(32) </a:t>
            </a:r>
            <a:r>
              <a:rPr lang="en-US" sz="1600" dirty="0" err="1">
                <a:latin typeface="Consolas" panose="020B0609020204030204" pitchFamily="49" charset="0"/>
                <a:cs typeface="Courier New" pitchFamily="49" charset="0"/>
              </a:rPr>
              <a:t>a,Bit</a:t>
            </a:r>
            <a:r>
              <a:rPr lang="en-US" sz="1600" dirty="0">
                <a:latin typeface="Consolas" panose="020B0609020204030204" pitchFamily="49" charset="0"/>
                <a:cs typeface="Courier New" pitchFamily="49" charset="0"/>
              </a:rPr>
              <a:t>#(32) b)</a:t>
            </a:r>
            <a:r>
              <a:rPr lang="en-US" sz="1600" b="0" dirty="0">
                <a:latin typeface="Consolas" panose="020B0609020204030204" pitchFamily="49" charset="0"/>
                <a:cs typeface="Courier New" pitchFamily="49" charset="0"/>
              </a:rPr>
              <a:t>; </a:t>
            </a:r>
            <a:endParaRPr lang="en-US" sz="1600" b="0" dirty="0">
              <a:latin typeface="Consolas" panose="020B0609020204030204" pitchFamily="49" charset="0"/>
              <a:cs typeface="Times New Roman" pitchFamily="-96" charset="0"/>
            </a:endParaRPr>
          </a:p>
          <a:p>
            <a:r>
              <a:rPr lang="en-US" sz="1600" b="1" dirty="0">
                <a:latin typeface="Consolas" panose="020B0609020204030204" pitchFamily="49" charset="0"/>
                <a:cs typeface="Courier New" pitchFamily="49" charset="0"/>
              </a:rPr>
              <a:t>  method </a:t>
            </a:r>
            <a:r>
              <a:rPr lang="en-US" sz="1600" b="1" dirty="0" err="1">
                <a:latin typeface="Consolas" panose="020B0609020204030204" pitchFamily="49" charset="0"/>
                <a:cs typeface="Courier New" pitchFamily="49" charset="0"/>
              </a:rPr>
              <a:t>ActionValue</a:t>
            </a:r>
            <a:r>
              <a:rPr lang="en-US" sz="1600" dirty="0">
                <a:latin typeface="Consolas" panose="020B0609020204030204" pitchFamily="49" charset="0"/>
                <a:cs typeface="Courier New" pitchFamily="49" charset="0"/>
              </a:rPr>
              <a:t>(Bit#(</a:t>
            </a:r>
            <a:r>
              <a:rPr lang="en-US" sz="1600" b="0" dirty="0">
                <a:latin typeface="Consolas" panose="020B0609020204030204" pitchFamily="49" charset="0"/>
                <a:cs typeface="Courier New" pitchFamily="49" charset="0"/>
              </a:rPr>
              <a:t>32)) </a:t>
            </a:r>
          </a:p>
          <a:p>
            <a:r>
              <a:rPr lang="en-US" sz="1600" dirty="0">
                <a:latin typeface="Consolas" panose="020B0609020204030204" pitchFamily="49" charset="0"/>
                <a:cs typeface="Courier New" pitchFamily="49" charset="0"/>
              </a:rPr>
              <a:t>                </a:t>
            </a:r>
            <a:r>
              <a:rPr lang="en-US" sz="1600" b="0" dirty="0" err="1">
                <a:latin typeface="Consolas" panose="020B0609020204030204" pitchFamily="49" charset="0"/>
                <a:cs typeface="Courier New" pitchFamily="49" charset="0"/>
              </a:rPr>
              <a:t>getResult</a:t>
            </a:r>
            <a:r>
              <a:rPr lang="en-US" sz="1600" b="0" dirty="0">
                <a:latin typeface="Consolas" panose="020B0609020204030204" pitchFamily="49" charset="0"/>
                <a:cs typeface="Courier New" pitchFamily="49" charset="0"/>
              </a:rPr>
              <a:t>;</a:t>
            </a:r>
          </a:p>
          <a:p>
            <a:pPr>
              <a:lnSpc>
                <a:spcPct val="100000"/>
              </a:lnSpc>
              <a:spcBef>
                <a:spcPct val="0"/>
              </a:spcBef>
              <a:buClrTx/>
              <a:buSzTx/>
              <a:buFontTx/>
              <a:buNone/>
            </a:pPr>
            <a:r>
              <a:rPr lang="en-US" sz="1600" b="1" dirty="0" err="1">
                <a:latin typeface="Consolas" panose="020B0609020204030204" pitchFamily="49" charset="0"/>
                <a:cs typeface="Courier New" pitchFamily="49" charset="0"/>
              </a:rPr>
              <a:t>endinterfacecons</a:t>
            </a:r>
            <a:endParaRPr lang="en-US" sz="1600" b="1" dirty="0">
              <a:latin typeface="Consolas" panose="020B0609020204030204" pitchFamily="49" charset="0"/>
              <a:cs typeface="Courier New" pitchFamily="49" charset="0"/>
            </a:endParaRPr>
          </a:p>
          <a:p>
            <a:pPr>
              <a:lnSpc>
                <a:spcPct val="100000"/>
              </a:lnSpc>
              <a:spcBef>
                <a:spcPct val="0"/>
              </a:spcBef>
              <a:buClrTx/>
              <a:buSzTx/>
              <a:buFontTx/>
              <a:buNone/>
            </a:pPr>
            <a:endParaRPr lang="en-US" sz="1600" b="1" dirty="0">
              <a:latin typeface="Consolas" panose="020B0609020204030204" pitchFamily="49" charset="0"/>
              <a:cs typeface="Courier New" pitchFamily="49" charset="0"/>
            </a:endParaRPr>
          </a:p>
        </p:txBody>
      </p:sp>
      <p:sp>
        <p:nvSpPr>
          <p:cNvPr id="6" name="TextBox 5"/>
          <p:cNvSpPr txBox="1"/>
          <p:nvPr/>
        </p:nvSpPr>
        <p:spPr>
          <a:xfrm>
            <a:off x="6094849" y="4381902"/>
            <a:ext cx="2159566" cy="400110"/>
          </a:xfrm>
          <a:prstGeom prst="rect">
            <a:avLst/>
          </a:prstGeom>
          <a:noFill/>
        </p:spPr>
        <p:txBody>
          <a:bodyPr wrap="none" rtlCol="0">
            <a:spAutoFit/>
          </a:bodyPr>
          <a:lstStyle/>
          <a:p>
            <a:r>
              <a:rPr lang="en-US" b="1" dirty="0">
                <a:solidFill>
                  <a:srgbClr val="00B050"/>
                </a:solidFill>
                <a:latin typeface="Consolas" panose="020B0609020204030204" pitchFamily="49" charset="0"/>
              </a:rPr>
              <a:t>if</a:t>
            </a:r>
            <a:r>
              <a:rPr lang="en-US" dirty="0">
                <a:solidFill>
                  <a:srgbClr val="00B050"/>
                </a:solidFill>
                <a:latin typeface="Consolas" panose="020B0609020204030204" pitchFamily="49" charset="0"/>
              </a:rPr>
              <a:t> (!busy[1]);</a:t>
            </a:r>
          </a:p>
        </p:txBody>
      </p:sp>
      <p:sp>
        <p:nvSpPr>
          <p:cNvPr id="13" name="TextBox 12"/>
          <p:cNvSpPr txBox="1"/>
          <p:nvPr/>
        </p:nvSpPr>
        <p:spPr>
          <a:xfrm>
            <a:off x="6128580" y="5272570"/>
            <a:ext cx="1595309" cy="400110"/>
          </a:xfrm>
          <a:prstGeom prst="rect">
            <a:avLst/>
          </a:prstGeom>
          <a:noFill/>
        </p:spPr>
        <p:txBody>
          <a:bodyPr wrap="none" rtlCol="0">
            <a:spAutoFit/>
          </a:bodyPr>
          <a:lstStyle/>
          <a:p>
            <a:r>
              <a:rPr lang="en-US" b="1" dirty="0">
                <a:solidFill>
                  <a:srgbClr val="00B050"/>
                </a:solidFill>
                <a:latin typeface="Consolas" panose="020B0609020204030204" pitchFamily="49" charset="0"/>
              </a:rPr>
              <a:t>if</a:t>
            </a:r>
            <a:r>
              <a:rPr lang="en-US" dirty="0">
                <a:solidFill>
                  <a:srgbClr val="00B050"/>
                </a:solidFill>
                <a:latin typeface="Consolas" panose="020B0609020204030204" pitchFamily="49" charset="0"/>
              </a:rPr>
              <a:t> (x==0);</a:t>
            </a:r>
          </a:p>
        </p:txBody>
      </p:sp>
      <p:sp>
        <p:nvSpPr>
          <p:cNvPr id="4" name="Date Placeholder 3">
            <a:extLst>
              <a:ext uri="{FF2B5EF4-FFF2-40B4-BE49-F238E27FC236}">
                <a16:creationId xmlns:a16="http://schemas.microsoft.com/office/drawing/2014/main" id="{0C2BDDB0-6BE4-4260-B5AE-BEA67D34551D}"/>
              </a:ext>
            </a:extLst>
          </p:cNvPr>
          <p:cNvSpPr>
            <a:spLocks noGrp="1"/>
          </p:cNvSpPr>
          <p:nvPr>
            <p:ph type="dt" sz="half" idx="10"/>
          </p:nvPr>
        </p:nvSpPr>
        <p:spPr/>
        <p:txBody>
          <a:bodyPr/>
          <a:lstStyle/>
          <a:p>
            <a:pPr>
              <a:defRPr/>
            </a:pPr>
            <a:r>
              <a:rPr lang="en-US"/>
              <a:t>February 15, 2024</a:t>
            </a:r>
            <a:endParaRPr lang="en-US" dirty="0"/>
          </a:p>
        </p:txBody>
      </p:sp>
      <p:sp>
        <p:nvSpPr>
          <p:cNvPr id="7" name="Footer Placeholder 6">
            <a:extLst>
              <a:ext uri="{FF2B5EF4-FFF2-40B4-BE49-F238E27FC236}">
                <a16:creationId xmlns:a16="http://schemas.microsoft.com/office/drawing/2014/main" id="{B250D1D7-2A7C-4A34-AD92-912355ACEA2F}"/>
              </a:ext>
            </a:extLst>
          </p:cNvPr>
          <p:cNvSpPr>
            <a:spLocks noGrp="1"/>
          </p:cNvSpPr>
          <p:nvPr>
            <p:ph type="ftr" sz="quarter" idx="12"/>
          </p:nvPr>
        </p:nvSpPr>
        <p:spPr/>
        <p:txBody>
          <a:bodyPr/>
          <a:lstStyle/>
          <a:p>
            <a:pPr>
              <a:defRPr/>
            </a:pPr>
            <a:r>
              <a:rPr lang="en-US"/>
              <a:t>6.1920</a:t>
            </a:r>
            <a:endParaRPr lang="en-US" dirty="0"/>
          </a:p>
        </p:txBody>
      </p:sp>
      <p:sp>
        <p:nvSpPr>
          <p:cNvPr id="9" name="Slide Number Placeholder 8">
            <a:extLst>
              <a:ext uri="{FF2B5EF4-FFF2-40B4-BE49-F238E27FC236}">
                <a16:creationId xmlns:a16="http://schemas.microsoft.com/office/drawing/2014/main" id="{CB57E1BA-9F45-42C1-8D22-DDF4BD421294}"/>
              </a:ext>
            </a:extLst>
          </p:cNvPr>
          <p:cNvSpPr>
            <a:spLocks noGrp="1"/>
          </p:cNvSpPr>
          <p:nvPr>
            <p:ph type="sldNum" sz="quarter" idx="11"/>
          </p:nvPr>
        </p:nvSpPr>
        <p:spPr/>
        <p:txBody>
          <a:bodyPr/>
          <a:lstStyle/>
          <a:p>
            <a:pPr>
              <a:defRPr/>
            </a:pPr>
            <a:r>
              <a:rPr lang="en-US"/>
              <a:t>L04-</a:t>
            </a:r>
            <a:fld id="{4F9502F6-954B-46E9-AC05-33DEDF4CA0BF}" type="slidenum">
              <a:rPr lang="en-US" smtClean="0"/>
              <a:pPr>
                <a:defRPr/>
              </a:pPr>
              <a:t>29</a:t>
            </a:fld>
            <a:endParaRPr lang="en-US" dirty="0"/>
          </a:p>
        </p:txBody>
      </p:sp>
    </p:spTree>
    <p:extLst>
      <p:ext uri="{BB962C8B-B14F-4D97-AF65-F5344CB8AC3E}">
        <p14:creationId xmlns:p14="http://schemas.microsoft.com/office/powerpoint/2010/main" val="12824749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dirty="0"/>
              <a:t>Elastic pipeline</a:t>
            </a:r>
            <a:endParaRPr lang="en-US" sz="2400" dirty="0"/>
          </a:p>
        </p:txBody>
      </p:sp>
      <p:sp>
        <p:nvSpPr>
          <p:cNvPr id="16387" name="Rectangle 5"/>
          <p:cNvSpPr>
            <a:spLocks noChangeArrowheads="1"/>
          </p:cNvSpPr>
          <p:nvPr/>
        </p:nvSpPr>
        <p:spPr bwMode="auto">
          <a:xfrm>
            <a:off x="6451600" y="1765300"/>
            <a:ext cx="139700" cy="1066800"/>
          </a:xfrm>
          <a:prstGeom prst="rect">
            <a:avLst/>
          </a:prstGeom>
          <a:solidFill>
            <a:schemeClr val="accent1"/>
          </a:solidFill>
          <a:ln w="9525">
            <a:noFill/>
            <a:miter lim="800000"/>
            <a:headEnd/>
            <a:tailEnd/>
          </a:ln>
        </p:spPr>
        <p:txBody>
          <a:bodyPr wrap="none" anchor="ctr"/>
          <a:lstStyle/>
          <a:p>
            <a:endParaRPr lang="en-US"/>
          </a:p>
        </p:txBody>
      </p:sp>
      <p:sp>
        <p:nvSpPr>
          <p:cNvPr id="16388" name="Line 6"/>
          <p:cNvSpPr>
            <a:spLocks noChangeShapeType="1"/>
          </p:cNvSpPr>
          <p:nvPr/>
        </p:nvSpPr>
        <p:spPr bwMode="auto">
          <a:xfrm flipV="1">
            <a:off x="1862138" y="2278063"/>
            <a:ext cx="750887" cy="1587"/>
          </a:xfrm>
          <a:prstGeom prst="line">
            <a:avLst/>
          </a:prstGeom>
          <a:noFill/>
          <a:ln w="9525">
            <a:solidFill>
              <a:schemeClr val="tx1"/>
            </a:solidFill>
            <a:round/>
            <a:headEnd/>
            <a:tailEnd type="triangle" w="med" len="med"/>
          </a:ln>
        </p:spPr>
        <p:txBody>
          <a:bodyPr wrap="none" anchor="ctr"/>
          <a:lstStyle/>
          <a:p>
            <a:endParaRPr lang="en-US"/>
          </a:p>
        </p:txBody>
      </p:sp>
      <p:sp>
        <p:nvSpPr>
          <p:cNvPr id="16389" name="Text Box 7"/>
          <p:cNvSpPr txBox="1">
            <a:spLocks noChangeArrowheads="1"/>
          </p:cNvSpPr>
          <p:nvPr/>
        </p:nvSpPr>
        <p:spPr bwMode="auto">
          <a:xfrm>
            <a:off x="1554163" y="2451100"/>
            <a:ext cx="334962" cy="396875"/>
          </a:xfrm>
          <a:prstGeom prst="rect">
            <a:avLst/>
          </a:prstGeom>
          <a:noFill/>
          <a:ln w="9525">
            <a:noFill/>
            <a:miter lim="800000"/>
            <a:headEnd/>
            <a:tailEnd/>
          </a:ln>
        </p:spPr>
        <p:txBody>
          <a:bodyPr wrap="none">
            <a:spAutoFit/>
          </a:bodyPr>
          <a:lstStyle/>
          <a:p>
            <a:r>
              <a:rPr lang="en-US"/>
              <a:t>x</a:t>
            </a:r>
          </a:p>
        </p:txBody>
      </p:sp>
      <p:sp>
        <p:nvSpPr>
          <p:cNvPr id="16390" name="Line 8"/>
          <p:cNvSpPr>
            <a:spLocks noChangeShapeType="1"/>
          </p:cNvSpPr>
          <p:nvPr/>
        </p:nvSpPr>
        <p:spPr bwMode="auto">
          <a:xfrm>
            <a:off x="3630613" y="2260600"/>
            <a:ext cx="261937" cy="0"/>
          </a:xfrm>
          <a:prstGeom prst="line">
            <a:avLst/>
          </a:prstGeom>
          <a:noFill/>
          <a:ln w="9525">
            <a:solidFill>
              <a:schemeClr val="tx1"/>
            </a:solidFill>
            <a:round/>
            <a:headEnd/>
            <a:tailEnd type="triangle" w="med" len="med"/>
          </a:ln>
        </p:spPr>
        <p:txBody>
          <a:bodyPr wrap="none" anchor="ctr"/>
          <a:lstStyle/>
          <a:p>
            <a:endParaRPr lang="en-US"/>
          </a:p>
        </p:txBody>
      </p:sp>
      <p:sp>
        <p:nvSpPr>
          <p:cNvPr id="16391" name="Line 9"/>
          <p:cNvSpPr>
            <a:spLocks noChangeShapeType="1"/>
          </p:cNvSpPr>
          <p:nvPr/>
        </p:nvSpPr>
        <p:spPr bwMode="auto">
          <a:xfrm>
            <a:off x="2746375" y="2260600"/>
            <a:ext cx="214313" cy="0"/>
          </a:xfrm>
          <a:prstGeom prst="line">
            <a:avLst/>
          </a:prstGeom>
          <a:noFill/>
          <a:ln w="9525">
            <a:solidFill>
              <a:schemeClr val="tx1"/>
            </a:solidFill>
            <a:round/>
            <a:headEnd/>
            <a:tailEnd type="triangle" w="med" len="med"/>
          </a:ln>
        </p:spPr>
        <p:txBody>
          <a:bodyPr wrap="none" anchor="ctr"/>
          <a:lstStyle/>
          <a:p>
            <a:endParaRPr lang="en-US"/>
          </a:p>
        </p:txBody>
      </p:sp>
      <p:sp>
        <p:nvSpPr>
          <p:cNvPr id="16392" name="Text Box 11"/>
          <p:cNvSpPr txBox="1">
            <a:spLocks noChangeArrowheads="1"/>
          </p:cNvSpPr>
          <p:nvPr/>
        </p:nvSpPr>
        <p:spPr bwMode="auto">
          <a:xfrm>
            <a:off x="3606800" y="2816225"/>
            <a:ext cx="754063" cy="400050"/>
          </a:xfrm>
          <a:prstGeom prst="rect">
            <a:avLst/>
          </a:prstGeom>
          <a:noFill/>
          <a:ln w="9525">
            <a:noFill/>
            <a:miter lim="800000"/>
            <a:headEnd/>
            <a:tailEnd/>
          </a:ln>
        </p:spPr>
        <p:txBody>
          <a:bodyPr wrap="none">
            <a:spAutoFit/>
          </a:bodyPr>
          <a:lstStyle/>
          <a:p>
            <a:r>
              <a:rPr lang="en-US"/>
              <a:t>fifo1</a:t>
            </a:r>
            <a:endParaRPr lang="en-US" baseline="-25000"/>
          </a:p>
        </p:txBody>
      </p:sp>
      <p:sp>
        <p:nvSpPr>
          <p:cNvPr id="16393" name="Text Box 12"/>
          <p:cNvSpPr txBox="1">
            <a:spLocks noChangeArrowheads="1"/>
          </p:cNvSpPr>
          <p:nvPr/>
        </p:nvSpPr>
        <p:spPr bwMode="auto">
          <a:xfrm>
            <a:off x="2243138" y="2816225"/>
            <a:ext cx="614362" cy="396875"/>
          </a:xfrm>
          <a:prstGeom prst="rect">
            <a:avLst/>
          </a:prstGeom>
          <a:noFill/>
          <a:ln w="9525">
            <a:noFill/>
            <a:miter lim="800000"/>
            <a:headEnd/>
            <a:tailEnd/>
          </a:ln>
        </p:spPr>
        <p:txBody>
          <a:bodyPr wrap="none">
            <a:spAutoFit/>
          </a:bodyPr>
          <a:lstStyle/>
          <a:p>
            <a:r>
              <a:rPr lang="en-US"/>
              <a:t>inQ</a:t>
            </a:r>
            <a:endParaRPr lang="en-US" baseline="-25000"/>
          </a:p>
        </p:txBody>
      </p:sp>
      <p:grpSp>
        <p:nvGrpSpPr>
          <p:cNvPr id="16394" name="Group 13"/>
          <p:cNvGrpSpPr>
            <a:grpSpLocks/>
          </p:cNvGrpSpPr>
          <p:nvPr/>
        </p:nvGrpSpPr>
        <p:grpSpPr bwMode="auto">
          <a:xfrm>
            <a:off x="2952750" y="1981200"/>
            <a:ext cx="666750" cy="542925"/>
            <a:chOff x="0" y="3126"/>
            <a:chExt cx="420" cy="342"/>
          </a:xfrm>
        </p:grpSpPr>
        <p:sp>
          <p:nvSpPr>
            <p:cNvPr id="16434" name="Text Box 14"/>
            <p:cNvSpPr txBox="1">
              <a:spLocks noChangeArrowheads="1"/>
            </p:cNvSpPr>
            <p:nvPr/>
          </p:nvSpPr>
          <p:spPr bwMode="auto">
            <a:xfrm>
              <a:off x="56" y="3180"/>
              <a:ext cx="294" cy="252"/>
            </a:xfrm>
            <a:prstGeom prst="rect">
              <a:avLst/>
            </a:prstGeom>
            <a:noFill/>
            <a:ln w="9525">
              <a:noFill/>
              <a:miter lim="800000"/>
              <a:headEnd/>
              <a:tailEnd/>
            </a:ln>
          </p:spPr>
          <p:txBody>
            <a:bodyPr wrap="none">
              <a:spAutoFit/>
            </a:bodyPr>
            <a:lstStyle/>
            <a:p>
              <a:pPr>
                <a:buFont typeface="Wingdings" pitchFamily="-96" charset="2"/>
                <a:buNone/>
              </a:pPr>
              <a:r>
                <a:rPr lang="en-US" dirty="0">
                  <a:latin typeface="Consolas" panose="020B0609020204030204" pitchFamily="49" charset="0"/>
                </a:rPr>
                <a:t>f1</a:t>
              </a:r>
            </a:p>
          </p:txBody>
        </p:sp>
        <p:sp>
          <p:nvSpPr>
            <p:cNvPr id="16435" name="Oval 15"/>
            <p:cNvSpPr>
              <a:spLocks noChangeArrowheads="1"/>
            </p:cNvSpPr>
            <p:nvPr/>
          </p:nvSpPr>
          <p:spPr bwMode="auto">
            <a:xfrm>
              <a:off x="0" y="3126"/>
              <a:ext cx="420" cy="342"/>
            </a:xfrm>
            <a:prstGeom prst="ellipse">
              <a:avLst/>
            </a:prstGeom>
            <a:noFill/>
            <a:ln w="9525">
              <a:solidFill>
                <a:srgbClr val="FF0000"/>
              </a:solidFill>
              <a:round/>
              <a:headEnd/>
              <a:tailEnd/>
            </a:ln>
          </p:spPr>
          <p:txBody>
            <a:bodyPr wrap="none" anchor="ctr"/>
            <a:lstStyle/>
            <a:p>
              <a:endParaRPr lang="en-US">
                <a:latin typeface="Consolas" panose="020B0609020204030204" pitchFamily="49" charset="0"/>
              </a:endParaRPr>
            </a:p>
          </p:txBody>
        </p:sp>
      </p:grpSp>
      <p:sp>
        <p:nvSpPr>
          <p:cNvPr id="16395" name="Line 16"/>
          <p:cNvSpPr>
            <a:spLocks noChangeShapeType="1"/>
          </p:cNvSpPr>
          <p:nvPr/>
        </p:nvSpPr>
        <p:spPr bwMode="auto">
          <a:xfrm>
            <a:off x="4906963" y="2260600"/>
            <a:ext cx="261937" cy="0"/>
          </a:xfrm>
          <a:prstGeom prst="line">
            <a:avLst/>
          </a:prstGeom>
          <a:noFill/>
          <a:ln w="9525">
            <a:solidFill>
              <a:schemeClr val="tx1"/>
            </a:solidFill>
            <a:round/>
            <a:headEnd/>
            <a:tailEnd type="triangle" w="med" len="med"/>
          </a:ln>
        </p:spPr>
        <p:txBody>
          <a:bodyPr wrap="none" anchor="ctr"/>
          <a:lstStyle/>
          <a:p>
            <a:endParaRPr lang="en-US"/>
          </a:p>
        </p:txBody>
      </p:sp>
      <p:sp>
        <p:nvSpPr>
          <p:cNvPr id="16396" name="Line 17"/>
          <p:cNvSpPr>
            <a:spLocks noChangeShapeType="1"/>
          </p:cNvSpPr>
          <p:nvPr/>
        </p:nvSpPr>
        <p:spPr bwMode="auto">
          <a:xfrm>
            <a:off x="4022725" y="2260600"/>
            <a:ext cx="214313" cy="0"/>
          </a:xfrm>
          <a:prstGeom prst="line">
            <a:avLst/>
          </a:prstGeom>
          <a:noFill/>
          <a:ln w="9525">
            <a:solidFill>
              <a:schemeClr val="tx1"/>
            </a:solidFill>
            <a:round/>
            <a:headEnd/>
            <a:tailEnd type="triangle" w="med" len="med"/>
          </a:ln>
        </p:spPr>
        <p:txBody>
          <a:bodyPr wrap="none" anchor="ctr"/>
          <a:lstStyle/>
          <a:p>
            <a:endParaRPr lang="en-US"/>
          </a:p>
        </p:txBody>
      </p:sp>
      <p:grpSp>
        <p:nvGrpSpPr>
          <p:cNvPr id="16397" name="Group 19"/>
          <p:cNvGrpSpPr>
            <a:grpSpLocks/>
          </p:cNvGrpSpPr>
          <p:nvPr/>
        </p:nvGrpSpPr>
        <p:grpSpPr bwMode="auto">
          <a:xfrm>
            <a:off x="4229100" y="1981200"/>
            <a:ext cx="666750" cy="542925"/>
            <a:chOff x="0" y="3126"/>
            <a:chExt cx="420" cy="342"/>
          </a:xfrm>
        </p:grpSpPr>
        <p:sp>
          <p:nvSpPr>
            <p:cNvPr id="16432" name="Text Box 20"/>
            <p:cNvSpPr txBox="1">
              <a:spLocks noChangeArrowheads="1"/>
            </p:cNvSpPr>
            <p:nvPr/>
          </p:nvSpPr>
          <p:spPr bwMode="auto">
            <a:xfrm>
              <a:off x="56" y="3180"/>
              <a:ext cx="294" cy="252"/>
            </a:xfrm>
            <a:prstGeom prst="rect">
              <a:avLst/>
            </a:prstGeom>
            <a:noFill/>
            <a:ln w="9525">
              <a:noFill/>
              <a:miter lim="800000"/>
              <a:headEnd/>
              <a:tailEnd/>
            </a:ln>
          </p:spPr>
          <p:txBody>
            <a:bodyPr wrap="none">
              <a:spAutoFit/>
            </a:bodyPr>
            <a:lstStyle/>
            <a:p>
              <a:pPr>
                <a:buFont typeface="Wingdings" pitchFamily="-96" charset="2"/>
                <a:buNone/>
              </a:pPr>
              <a:r>
                <a:rPr lang="en-US">
                  <a:latin typeface="Consolas" panose="020B0609020204030204" pitchFamily="49" charset="0"/>
                </a:rPr>
                <a:t>f2</a:t>
              </a:r>
            </a:p>
          </p:txBody>
        </p:sp>
        <p:sp>
          <p:nvSpPr>
            <p:cNvPr id="16433" name="Oval 21"/>
            <p:cNvSpPr>
              <a:spLocks noChangeArrowheads="1"/>
            </p:cNvSpPr>
            <p:nvPr/>
          </p:nvSpPr>
          <p:spPr bwMode="auto">
            <a:xfrm>
              <a:off x="0" y="3126"/>
              <a:ext cx="420" cy="342"/>
            </a:xfrm>
            <a:prstGeom prst="ellipse">
              <a:avLst/>
            </a:prstGeom>
            <a:noFill/>
            <a:ln w="9525">
              <a:solidFill>
                <a:srgbClr val="FF0000"/>
              </a:solidFill>
              <a:round/>
              <a:headEnd/>
              <a:tailEnd/>
            </a:ln>
          </p:spPr>
          <p:txBody>
            <a:bodyPr wrap="none" anchor="ctr"/>
            <a:lstStyle/>
            <a:p>
              <a:endParaRPr lang="en-US">
                <a:latin typeface="Consolas" panose="020B0609020204030204" pitchFamily="49" charset="0"/>
              </a:endParaRPr>
            </a:p>
          </p:txBody>
        </p:sp>
      </p:grpSp>
      <p:sp>
        <p:nvSpPr>
          <p:cNvPr id="16398" name="Line 22"/>
          <p:cNvSpPr>
            <a:spLocks noChangeShapeType="1"/>
          </p:cNvSpPr>
          <p:nvPr/>
        </p:nvSpPr>
        <p:spPr bwMode="auto">
          <a:xfrm>
            <a:off x="6183313" y="2260600"/>
            <a:ext cx="261937" cy="0"/>
          </a:xfrm>
          <a:prstGeom prst="line">
            <a:avLst/>
          </a:prstGeom>
          <a:noFill/>
          <a:ln w="9525">
            <a:solidFill>
              <a:schemeClr val="tx1"/>
            </a:solidFill>
            <a:round/>
            <a:headEnd/>
            <a:tailEnd type="triangle" w="med" len="med"/>
          </a:ln>
        </p:spPr>
        <p:txBody>
          <a:bodyPr wrap="none" anchor="ctr"/>
          <a:lstStyle/>
          <a:p>
            <a:endParaRPr lang="en-US"/>
          </a:p>
        </p:txBody>
      </p:sp>
      <p:sp>
        <p:nvSpPr>
          <p:cNvPr id="16399" name="Line 23"/>
          <p:cNvSpPr>
            <a:spLocks noChangeShapeType="1"/>
          </p:cNvSpPr>
          <p:nvPr/>
        </p:nvSpPr>
        <p:spPr bwMode="auto">
          <a:xfrm>
            <a:off x="5299075" y="2260600"/>
            <a:ext cx="214313" cy="0"/>
          </a:xfrm>
          <a:prstGeom prst="line">
            <a:avLst/>
          </a:prstGeom>
          <a:noFill/>
          <a:ln w="9525">
            <a:solidFill>
              <a:schemeClr val="tx1"/>
            </a:solidFill>
            <a:round/>
            <a:headEnd/>
            <a:tailEnd type="triangle" w="med" len="med"/>
          </a:ln>
        </p:spPr>
        <p:txBody>
          <a:bodyPr wrap="none" anchor="ctr"/>
          <a:lstStyle/>
          <a:p>
            <a:endParaRPr lang="en-US"/>
          </a:p>
        </p:txBody>
      </p:sp>
      <p:grpSp>
        <p:nvGrpSpPr>
          <p:cNvPr id="16400" name="Group 24"/>
          <p:cNvGrpSpPr>
            <a:grpSpLocks/>
          </p:cNvGrpSpPr>
          <p:nvPr/>
        </p:nvGrpSpPr>
        <p:grpSpPr bwMode="auto">
          <a:xfrm>
            <a:off x="5505450" y="1981200"/>
            <a:ext cx="666750" cy="542925"/>
            <a:chOff x="0" y="3126"/>
            <a:chExt cx="420" cy="342"/>
          </a:xfrm>
        </p:grpSpPr>
        <p:sp>
          <p:nvSpPr>
            <p:cNvPr id="16430" name="Text Box 25"/>
            <p:cNvSpPr txBox="1">
              <a:spLocks noChangeArrowheads="1"/>
            </p:cNvSpPr>
            <p:nvPr/>
          </p:nvSpPr>
          <p:spPr bwMode="auto">
            <a:xfrm>
              <a:off x="56" y="3180"/>
              <a:ext cx="294" cy="252"/>
            </a:xfrm>
            <a:prstGeom prst="rect">
              <a:avLst/>
            </a:prstGeom>
            <a:noFill/>
            <a:ln w="9525">
              <a:noFill/>
              <a:miter lim="800000"/>
              <a:headEnd/>
              <a:tailEnd/>
            </a:ln>
          </p:spPr>
          <p:txBody>
            <a:bodyPr wrap="none">
              <a:spAutoFit/>
            </a:bodyPr>
            <a:lstStyle/>
            <a:p>
              <a:pPr>
                <a:buFont typeface="Wingdings" pitchFamily="-96" charset="2"/>
                <a:buNone/>
              </a:pPr>
              <a:r>
                <a:rPr lang="en-US">
                  <a:latin typeface="Consolas" panose="020B0609020204030204" pitchFamily="49" charset="0"/>
                </a:rPr>
                <a:t>f3</a:t>
              </a:r>
            </a:p>
          </p:txBody>
        </p:sp>
        <p:sp>
          <p:nvSpPr>
            <p:cNvPr id="16431" name="Oval 26"/>
            <p:cNvSpPr>
              <a:spLocks noChangeArrowheads="1"/>
            </p:cNvSpPr>
            <p:nvPr/>
          </p:nvSpPr>
          <p:spPr bwMode="auto">
            <a:xfrm>
              <a:off x="0" y="3126"/>
              <a:ext cx="420" cy="342"/>
            </a:xfrm>
            <a:prstGeom prst="ellipse">
              <a:avLst/>
            </a:prstGeom>
            <a:noFill/>
            <a:ln w="9525">
              <a:solidFill>
                <a:srgbClr val="FF0000"/>
              </a:solidFill>
              <a:round/>
              <a:headEnd/>
              <a:tailEnd/>
            </a:ln>
          </p:spPr>
          <p:txBody>
            <a:bodyPr wrap="none" anchor="ctr"/>
            <a:lstStyle/>
            <a:p>
              <a:endParaRPr lang="en-US">
                <a:latin typeface="Consolas" panose="020B0609020204030204" pitchFamily="49" charset="0"/>
              </a:endParaRPr>
            </a:p>
          </p:txBody>
        </p:sp>
      </p:grpSp>
      <p:grpSp>
        <p:nvGrpSpPr>
          <p:cNvPr id="16401" name="Group 27"/>
          <p:cNvGrpSpPr>
            <a:grpSpLocks/>
          </p:cNvGrpSpPr>
          <p:nvPr/>
        </p:nvGrpSpPr>
        <p:grpSpPr bwMode="auto">
          <a:xfrm>
            <a:off x="6145213" y="1752600"/>
            <a:ext cx="457200" cy="1068388"/>
            <a:chOff x="4705" y="285"/>
            <a:chExt cx="288" cy="673"/>
          </a:xfrm>
        </p:grpSpPr>
        <p:sp>
          <p:nvSpPr>
            <p:cNvPr id="16428" name="Freeform 28"/>
            <p:cNvSpPr>
              <a:spLocks/>
            </p:cNvSpPr>
            <p:nvPr/>
          </p:nvSpPr>
          <p:spPr bwMode="auto">
            <a:xfrm>
              <a:off x="4705" y="285"/>
              <a:ext cx="288" cy="673"/>
            </a:xfrm>
            <a:custGeom>
              <a:avLst/>
              <a:gdLst>
                <a:gd name="T0" fmla="*/ 0 w 288"/>
                <a:gd name="T1" fmla="*/ 0 h 144"/>
                <a:gd name="T2" fmla="*/ 288 w 288"/>
                <a:gd name="T3" fmla="*/ 0 h 144"/>
                <a:gd name="T4" fmla="*/ 288 w 288"/>
                <a:gd name="T5" fmla="*/ 2147483647 h 144"/>
                <a:gd name="T6" fmla="*/ 0 w 288"/>
                <a:gd name="T7" fmla="*/ 2147483647 h 144"/>
                <a:gd name="T8" fmla="*/ 0 60000 65536"/>
                <a:gd name="T9" fmla="*/ 0 60000 65536"/>
                <a:gd name="T10" fmla="*/ 0 60000 65536"/>
                <a:gd name="T11" fmla="*/ 0 60000 65536"/>
                <a:gd name="T12" fmla="*/ 0 w 288"/>
                <a:gd name="T13" fmla="*/ 0 h 144"/>
                <a:gd name="T14" fmla="*/ 288 w 288"/>
                <a:gd name="T15" fmla="*/ 144 h 144"/>
              </a:gdLst>
              <a:ahLst/>
              <a:cxnLst>
                <a:cxn ang="T8">
                  <a:pos x="T0" y="T1"/>
                </a:cxn>
                <a:cxn ang="T9">
                  <a:pos x="T2" y="T3"/>
                </a:cxn>
                <a:cxn ang="T10">
                  <a:pos x="T4" y="T5"/>
                </a:cxn>
                <a:cxn ang="T11">
                  <a:pos x="T6" y="T7"/>
                </a:cxn>
              </a:cxnLst>
              <a:rect l="T12" t="T13" r="T14" b="T15"/>
              <a:pathLst>
                <a:path w="288" h="144">
                  <a:moveTo>
                    <a:pt x="0" y="0"/>
                  </a:moveTo>
                  <a:lnTo>
                    <a:pt x="288" y="0"/>
                  </a:lnTo>
                  <a:lnTo>
                    <a:pt x="288" y="144"/>
                  </a:lnTo>
                  <a:lnTo>
                    <a:pt x="0" y="144"/>
                  </a:lnTo>
                </a:path>
              </a:pathLst>
            </a:custGeom>
            <a:noFill/>
            <a:ln w="12700">
              <a:solidFill>
                <a:srgbClr val="FF0000"/>
              </a:solidFill>
              <a:round/>
              <a:headEnd/>
              <a:tailEnd/>
            </a:ln>
          </p:spPr>
          <p:txBody>
            <a:bodyPr wrap="none" anchor="ctr"/>
            <a:lstStyle/>
            <a:p>
              <a:endParaRPr lang="en-US"/>
            </a:p>
          </p:txBody>
        </p:sp>
        <p:sp>
          <p:nvSpPr>
            <p:cNvPr id="16429" name="Line 29"/>
            <p:cNvSpPr>
              <a:spLocks noChangeShapeType="1"/>
            </p:cNvSpPr>
            <p:nvPr/>
          </p:nvSpPr>
          <p:spPr bwMode="auto">
            <a:xfrm>
              <a:off x="4891" y="285"/>
              <a:ext cx="0" cy="667"/>
            </a:xfrm>
            <a:prstGeom prst="line">
              <a:avLst/>
            </a:prstGeom>
            <a:noFill/>
            <a:ln w="12700">
              <a:solidFill>
                <a:srgbClr val="FF0000"/>
              </a:solidFill>
              <a:round/>
              <a:headEnd/>
              <a:tailEnd/>
            </a:ln>
          </p:spPr>
          <p:txBody>
            <a:bodyPr wrap="none" anchor="ctr"/>
            <a:lstStyle/>
            <a:p>
              <a:endParaRPr lang="en-US"/>
            </a:p>
          </p:txBody>
        </p:sp>
      </p:grpSp>
      <p:grpSp>
        <p:nvGrpSpPr>
          <p:cNvPr id="16402" name="Group 41"/>
          <p:cNvGrpSpPr>
            <a:grpSpLocks/>
          </p:cNvGrpSpPr>
          <p:nvPr/>
        </p:nvGrpSpPr>
        <p:grpSpPr bwMode="auto">
          <a:xfrm>
            <a:off x="2344738" y="1752600"/>
            <a:ext cx="457200" cy="1076325"/>
            <a:chOff x="2278063" y="1752600"/>
            <a:chExt cx="457200" cy="1076326"/>
          </a:xfrm>
        </p:grpSpPr>
        <p:sp>
          <p:nvSpPr>
            <p:cNvPr id="16424" name="Rectangle 4"/>
            <p:cNvSpPr>
              <a:spLocks noChangeArrowheads="1"/>
            </p:cNvSpPr>
            <p:nvPr/>
          </p:nvSpPr>
          <p:spPr bwMode="auto">
            <a:xfrm>
              <a:off x="2590800" y="1752600"/>
              <a:ext cx="139700" cy="1066800"/>
            </a:xfrm>
            <a:prstGeom prst="rect">
              <a:avLst/>
            </a:prstGeom>
            <a:solidFill>
              <a:schemeClr val="accent1"/>
            </a:solidFill>
            <a:ln w="9525">
              <a:noFill/>
              <a:miter lim="800000"/>
              <a:headEnd/>
              <a:tailEnd/>
            </a:ln>
          </p:spPr>
          <p:txBody>
            <a:bodyPr wrap="none" anchor="ctr"/>
            <a:lstStyle/>
            <a:p>
              <a:endParaRPr lang="en-US"/>
            </a:p>
          </p:txBody>
        </p:sp>
        <p:grpSp>
          <p:nvGrpSpPr>
            <p:cNvPr id="16425" name="Group 30"/>
            <p:cNvGrpSpPr>
              <a:grpSpLocks/>
            </p:cNvGrpSpPr>
            <p:nvPr/>
          </p:nvGrpSpPr>
          <p:grpSpPr bwMode="auto">
            <a:xfrm>
              <a:off x="2278063" y="1760538"/>
              <a:ext cx="457200" cy="1068388"/>
              <a:chOff x="4705" y="285"/>
              <a:chExt cx="288" cy="673"/>
            </a:xfrm>
          </p:grpSpPr>
          <p:sp>
            <p:nvSpPr>
              <p:cNvPr id="16426" name="Freeform 31"/>
              <p:cNvSpPr>
                <a:spLocks/>
              </p:cNvSpPr>
              <p:nvPr/>
            </p:nvSpPr>
            <p:spPr bwMode="auto">
              <a:xfrm>
                <a:off x="4705" y="285"/>
                <a:ext cx="288" cy="673"/>
              </a:xfrm>
              <a:custGeom>
                <a:avLst/>
                <a:gdLst>
                  <a:gd name="T0" fmla="*/ 0 w 288"/>
                  <a:gd name="T1" fmla="*/ 0 h 144"/>
                  <a:gd name="T2" fmla="*/ 288 w 288"/>
                  <a:gd name="T3" fmla="*/ 0 h 144"/>
                  <a:gd name="T4" fmla="*/ 288 w 288"/>
                  <a:gd name="T5" fmla="*/ 2147483647 h 144"/>
                  <a:gd name="T6" fmla="*/ 0 w 288"/>
                  <a:gd name="T7" fmla="*/ 2147483647 h 144"/>
                  <a:gd name="T8" fmla="*/ 0 60000 65536"/>
                  <a:gd name="T9" fmla="*/ 0 60000 65536"/>
                  <a:gd name="T10" fmla="*/ 0 60000 65536"/>
                  <a:gd name="T11" fmla="*/ 0 60000 65536"/>
                  <a:gd name="T12" fmla="*/ 0 w 288"/>
                  <a:gd name="T13" fmla="*/ 0 h 144"/>
                  <a:gd name="T14" fmla="*/ 288 w 288"/>
                  <a:gd name="T15" fmla="*/ 144 h 144"/>
                </a:gdLst>
                <a:ahLst/>
                <a:cxnLst>
                  <a:cxn ang="T8">
                    <a:pos x="T0" y="T1"/>
                  </a:cxn>
                  <a:cxn ang="T9">
                    <a:pos x="T2" y="T3"/>
                  </a:cxn>
                  <a:cxn ang="T10">
                    <a:pos x="T4" y="T5"/>
                  </a:cxn>
                  <a:cxn ang="T11">
                    <a:pos x="T6" y="T7"/>
                  </a:cxn>
                </a:cxnLst>
                <a:rect l="T12" t="T13" r="T14" b="T15"/>
                <a:pathLst>
                  <a:path w="288" h="144">
                    <a:moveTo>
                      <a:pt x="0" y="0"/>
                    </a:moveTo>
                    <a:lnTo>
                      <a:pt x="288" y="0"/>
                    </a:lnTo>
                    <a:lnTo>
                      <a:pt x="288" y="144"/>
                    </a:lnTo>
                    <a:lnTo>
                      <a:pt x="0" y="144"/>
                    </a:lnTo>
                  </a:path>
                </a:pathLst>
              </a:custGeom>
              <a:noFill/>
              <a:ln w="12700">
                <a:solidFill>
                  <a:srgbClr val="FF0000"/>
                </a:solidFill>
                <a:round/>
                <a:headEnd/>
                <a:tailEnd/>
              </a:ln>
            </p:spPr>
            <p:txBody>
              <a:bodyPr wrap="none" anchor="ctr"/>
              <a:lstStyle/>
              <a:p>
                <a:endParaRPr lang="en-US"/>
              </a:p>
            </p:txBody>
          </p:sp>
          <p:sp>
            <p:nvSpPr>
              <p:cNvPr id="16427" name="Line 32"/>
              <p:cNvSpPr>
                <a:spLocks noChangeShapeType="1"/>
              </p:cNvSpPr>
              <p:nvPr/>
            </p:nvSpPr>
            <p:spPr bwMode="auto">
              <a:xfrm>
                <a:off x="4891" y="285"/>
                <a:ext cx="0" cy="667"/>
              </a:xfrm>
              <a:prstGeom prst="line">
                <a:avLst/>
              </a:prstGeom>
              <a:noFill/>
              <a:ln w="12700">
                <a:solidFill>
                  <a:srgbClr val="FF0000"/>
                </a:solidFill>
                <a:round/>
                <a:headEnd/>
                <a:tailEnd/>
              </a:ln>
            </p:spPr>
            <p:txBody>
              <a:bodyPr wrap="none" anchor="ctr"/>
              <a:lstStyle/>
              <a:p>
                <a:endParaRPr lang="en-US"/>
              </a:p>
            </p:txBody>
          </p:sp>
        </p:grpSp>
      </p:grpSp>
      <p:sp>
        <p:nvSpPr>
          <p:cNvPr id="16403" name="Text Box 33"/>
          <p:cNvSpPr txBox="1">
            <a:spLocks noChangeArrowheads="1"/>
          </p:cNvSpPr>
          <p:nvPr/>
        </p:nvSpPr>
        <p:spPr bwMode="auto">
          <a:xfrm>
            <a:off x="4883150" y="2816225"/>
            <a:ext cx="754063" cy="400050"/>
          </a:xfrm>
          <a:prstGeom prst="rect">
            <a:avLst/>
          </a:prstGeom>
          <a:noFill/>
          <a:ln w="9525">
            <a:noFill/>
            <a:miter lim="800000"/>
            <a:headEnd/>
            <a:tailEnd/>
          </a:ln>
        </p:spPr>
        <p:txBody>
          <a:bodyPr wrap="none">
            <a:spAutoFit/>
          </a:bodyPr>
          <a:lstStyle/>
          <a:p>
            <a:r>
              <a:rPr lang="en-US"/>
              <a:t>fifo2</a:t>
            </a:r>
            <a:endParaRPr lang="en-US" baseline="-25000"/>
          </a:p>
        </p:txBody>
      </p:sp>
      <p:sp>
        <p:nvSpPr>
          <p:cNvPr id="16404" name="Text Box 34"/>
          <p:cNvSpPr txBox="1">
            <a:spLocks noChangeArrowheads="1"/>
          </p:cNvSpPr>
          <p:nvPr/>
        </p:nvSpPr>
        <p:spPr bwMode="auto">
          <a:xfrm>
            <a:off x="6129338" y="2816225"/>
            <a:ext cx="798512" cy="396875"/>
          </a:xfrm>
          <a:prstGeom prst="rect">
            <a:avLst/>
          </a:prstGeom>
          <a:noFill/>
          <a:ln w="9525">
            <a:noFill/>
            <a:miter lim="800000"/>
            <a:headEnd/>
            <a:tailEnd/>
          </a:ln>
        </p:spPr>
        <p:txBody>
          <a:bodyPr wrap="none">
            <a:spAutoFit/>
          </a:bodyPr>
          <a:lstStyle/>
          <a:p>
            <a:r>
              <a:rPr lang="en-US"/>
              <a:t>outQ</a:t>
            </a:r>
            <a:endParaRPr lang="en-US" baseline="-25000"/>
          </a:p>
        </p:txBody>
      </p:sp>
      <p:grpSp>
        <p:nvGrpSpPr>
          <p:cNvPr id="16405" name="Group 42"/>
          <p:cNvGrpSpPr>
            <a:grpSpLocks/>
          </p:cNvGrpSpPr>
          <p:nvPr/>
        </p:nvGrpSpPr>
        <p:grpSpPr bwMode="auto">
          <a:xfrm>
            <a:off x="3602038" y="1752600"/>
            <a:ext cx="457200" cy="1076325"/>
            <a:chOff x="2278063" y="1752600"/>
            <a:chExt cx="457200" cy="1076326"/>
          </a:xfrm>
        </p:grpSpPr>
        <p:sp>
          <p:nvSpPr>
            <p:cNvPr id="16420" name="Rectangle 4"/>
            <p:cNvSpPr>
              <a:spLocks noChangeArrowheads="1"/>
            </p:cNvSpPr>
            <p:nvPr/>
          </p:nvSpPr>
          <p:spPr bwMode="auto">
            <a:xfrm>
              <a:off x="2590800" y="1752600"/>
              <a:ext cx="139700" cy="1066800"/>
            </a:xfrm>
            <a:prstGeom prst="rect">
              <a:avLst/>
            </a:prstGeom>
            <a:solidFill>
              <a:schemeClr val="accent1"/>
            </a:solidFill>
            <a:ln w="9525">
              <a:noFill/>
              <a:miter lim="800000"/>
              <a:headEnd/>
              <a:tailEnd/>
            </a:ln>
          </p:spPr>
          <p:txBody>
            <a:bodyPr wrap="none" anchor="ctr"/>
            <a:lstStyle/>
            <a:p>
              <a:endParaRPr lang="en-US"/>
            </a:p>
          </p:txBody>
        </p:sp>
        <p:grpSp>
          <p:nvGrpSpPr>
            <p:cNvPr id="16421" name="Group 30"/>
            <p:cNvGrpSpPr>
              <a:grpSpLocks/>
            </p:cNvGrpSpPr>
            <p:nvPr/>
          </p:nvGrpSpPr>
          <p:grpSpPr bwMode="auto">
            <a:xfrm>
              <a:off x="2278063" y="1760538"/>
              <a:ext cx="457200" cy="1068388"/>
              <a:chOff x="4705" y="285"/>
              <a:chExt cx="288" cy="673"/>
            </a:xfrm>
          </p:grpSpPr>
          <p:sp>
            <p:nvSpPr>
              <p:cNvPr id="16422" name="Freeform 31"/>
              <p:cNvSpPr>
                <a:spLocks/>
              </p:cNvSpPr>
              <p:nvPr/>
            </p:nvSpPr>
            <p:spPr bwMode="auto">
              <a:xfrm>
                <a:off x="4705" y="285"/>
                <a:ext cx="288" cy="673"/>
              </a:xfrm>
              <a:custGeom>
                <a:avLst/>
                <a:gdLst>
                  <a:gd name="T0" fmla="*/ 0 w 288"/>
                  <a:gd name="T1" fmla="*/ 0 h 144"/>
                  <a:gd name="T2" fmla="*/ 288 w 288"/>
                  <a:gd name="T3" fmla="*/ 0 h 144"/>
                  <a:gd name="T4" fmla="*/ 288 w 288"/>
                  <a:gd name="T5" fmla="*/ 2147483647 h 144"/>
                  <a:gd name="T6" fmla="*/ 0 w 288"/>
                  <a:gd name="T7" fmla="*/ 2147483647 h 144"/>
                  <a:gd name="T8" fmla="*/ 0 60000 65536"/>
                  <a:gd name="T9" fmla="*/ 0 60000 65536"/>
                  <a:gd name="T10" fmla="*/ 0 60000 65536"/>
                  <a:gd name="T11" fmla="*/ 0 60000 65536"/>
                  <a:gd name="T12" fmla="*/ 0 w 288"/>
                  <a:gd name="T13" fmla="*/ 0 h 144"/>
                  <a:gd name="T14" fmla="*/ 288 w 288"/>
                  <a:gd name="T15" fmla="*/ 144 h 144"/>
                </a:gdLst>
                <a:ahLst/>
                <a:cxnLst>
                  <a:cxn ang="T8">
                    <a:pos x="T0" y="T1"/>
                  </a:cxn>
                  <a:cxn ang="T9">
                    <a:pos x="T2" y="T3"/>
                  </a:cxn>
                  <a:cxn ang="T10">
                    <a:pos x="T4" y="T5"/>
                  </a:cxn>
                  <a:cxn ang="T11">
                    <a:pos x="T6" y="T7"/>
                  </a:cxn>
                </a:cxnLst>
                <a:rect l="T12" t="T13" r="T14" b="T15"/>
                <a:pathLst>
                  <a:path w="288" h="144">
                    <a:moveTo>
                      <a:pt x="0" y="0"/>
                    </a:moveTo>
                    <a:lnTo>
                      <a:pt x="288" y="0"/>
                    </a:lnTo>
                    <a:lnTo>
                      <a:pt x="288" y="144"/>
                    </a:lnTo>
                    <a:lnTo>
                      <a:pt x="0" y="144"/>
                    </a:lnTo>
                  </a:path>
                </a:pathLst>
              </a:custGeom>
              <a:noFill/>
              <a:ln w="12700">
                <a:solidFill>
                  <a:srgbClr val="FF0000"/>
                </a:solidFill>
                <a:round/>
                <a:headEnd/>
                <a:tailEnd/>
              </a:ln>
            </p:spPr>
            <p:txBody>
              <a:bodyPr wrap="none" anchor="ctr"/>
              <a:lstStyle/>
              <a:p>
                <a:endParaRPr lang="en-US"/>
              </a:p>
            </p:txBody>
          </p:sp>
          <p:sp>
            <p:nvSpPr>
              <p:cNvPr id="16423" name="Line 32"/>
              <p:cNvSpPr>
                <a:spLocks noChangeShapeType="1"/>
              </p:cNvSpPr>
              <p:nvPr/>
            </p:nvSpPr>
            <p:spPr bwMode="auto">
              <a:xfrm>
                <a:off x="4891" y="285"/>
                <a:ext cx="0" cy="667"/>
              </a:xfrm>
              <a:prstGeom prst="line">
                <a:avLst/>
              </a:prstGeom>
              <a:noFill/>
              <a:ln w="12700">
                <a:solidFill>
                  <a:srgbClr val="FF0000"/>
                </a:solidFill>
                <a:round/>
                <a:headEnd/>
                <a:tailEnd/>
              </a:ln>
            </p:spPr>
            <p:txBody>
              <a:bodyPr wrap="none" anchor="ctr"/>
              <a:lstStyle/>
              <a:p>
                <a:endParaRPr lang="en-US"/>
              </a:p>
            </p:txBody>
          </p:sp>
        </p:grpSp>
      </p:grpSp>
      <p:grpSp>
        <p:nvGrpSpPr>
          <p:cNvPr id="16406" name="Group 47"/>
          <p:cNvGrpSpPr>
            <a:grpSpLocks/>
          </p:cNvGrpSpPr>
          <p:nvPr/>
        </p:nvGrpSpPr>
        <p:grpSpPr bwMode="auto">
          <a:xfrm>
            <a:off x="4878388" y="1752600"/>
            <a:ext cx="457200" cy="1076325"/>
            <a:chOff x="2278063" y="1752600"/>
            <a:chExt cx="457200" cy="1076326"/>
          </a:xfrm>
        </p:grpSpPr>
        <p:sp>
          <p:nvSpPr>
            <p:cNvPr id="16416" name="Rectangle 4"/>
            <p:cNvSpPr>
              <a:spLocks noChangeArrowheads="1"/>
            </p:cNvSpPr>
            <p:nvPr/>
          </p:nvSpPr>
          <p:spPr bwMode="auto">
            <a:xfrm>
              <a:off x="2590800" y="1752600"/>
              <a:ext cx="139700" cy="1066800"/>
            </a:xfrm>
            <a:prstGeom prst="rect">
              <a:avLst/>
            </a:prstGeom>
            <a:solidFill>
              <a:schemeClr val="accent1"/>
            </a:solidFill>
            <a:ln w="9525">
              <a:noFill/>
              <a:miter lim="800000"/>
              <a:headEnd/>
              <a:tailEnd/>
            </a:ln>
          </p:spPr>
          <p:txBody>
            <a:bodyPr wrap="none" anchor="ctr"/>
            <a:lstStyle/>
            <a:p>
              <a:endParaRPr lang="en-US"/>
            </a:p>
          </p:txBody>
        </p:sp>
        <p:grpSp>
          <p:nvGrpSpPr>
            <p:cNvPr id="16417" name="Group 30"/>
            <p:cNvGrpSpPr>
              <a:grpSpLocks/>
            </p:cNvGrpSpPr>
            <p:nvPr/>
          </p:nvGrpSpPr>
          <p:grpSpPr bwMode="auto">
            <a:xfrm>
              <a:off x="2278063" y="1760538"/>
              <a:ext cx="457200" cy="1068388"/>
              <a:chOff x="4705" y="285"/>
              <a:chExt cx="288" cy="673"/>
            </a:xfrm>
          </p:grpSpPr>
          <p:sp>
            <p:nvSpPr>
              <p:cNvPr id="16418" name="Freeform 31"/>
              <p:cNvSpPr>
                <a:spLocks/>
              </p:cNvSpPr>
              <p:nvPr/>
            </p:nvSpPr>
            <p:spPr bwMode="auto">
              <a:xfrm>
                <a:off x="4705" y="285"/>
                <a:ext cx="288" cy="673"/>
              </a:xfrm>
              <a:custGeom>
                <a:avLst/>
                <a:gdLst>
                  <a:gd name="T0" fmla="*/ 0 w 288"/>
                  <a:gd name="T1" fmla="*/ 0 h 144"/>
                  <a:gd name="T2" fmla="*/ 288 w 288"/>
                  <a:gd name="T3" fmla="*/ 0 h 144"/>
                  <a:gd name="T4" fmla="*/ 288 w 288"/>
                  <a:gd name="T5" fmla="*/ 2147483647 h 144"/>
                  <a:gd name="T6" fmla="*/ 0 w 288"/>
                  <a:gd name="T7" fmla="*/ 2147483647 h 144"/>
                  <a:gd name="T8" fmla="*/ 0 60000 65536"/>
                  <a:gd name="T9" fmla="*/ 0 60000 65536"/>
                  <a:gd name="T10" fmla="*/ 0 60000 65536"/>
                  <a:gd name="T11" fmla="*/ 0 60000 65536"/>
                  <a:gd name="T12" fmla="*/ 0 w 288"/>
                  <a:gd name="T13" fmla="*/ 0 h 144"/>
                  <a:gd name="T14" fmla="*/ 288 w 288"/>
                  <a:gd name="T15" fmla="*/ 144 h 144"/>
                </a:gdLst>
                <a:ahLst/>
                <a:cxnLst>
                  <a:cxn ang="T8">
                    <a:pos x="T0" y="T1"/>
                  </a:cxn>
                  <a:cxn ang="T9">
                    <a:pos x="T2" y="T3"/>
                  </a:cxn>
                  <a:cxn ang="T10">
                    <a:pos x="T4" y="T5"/>
                  </a:cxn>
                  <a:cxn ang="T11">
                    <a:pos x="T6" y="T7"/>
                  </a:cxn>
                </a:cxnLst>
                <a:rect l="T12" t="T13" r="T14" b="T15"/>
                <a:pathLst>
                  <a:path w="288" h="144">
                    <a:moveTo>
                      <a:pt x="0" y="0"/>
                    </a:moveTo>
                    <a:lnTo>
                      <a:pt x="288" y="0"/>
                    </a:lnTo>
                    <a:lnTo>
                      <a:pt x="288" y="144"/>
                    </a:lnTo>
                    <a:lnTo>
                      <a:pt x="0" y="144"/>
                    </a:lnTo>
                  </a:path>
                </a:pathLst>
              </a:custGeom>
              <a:noFill/>
              <a:ln w="12700">
                <a:solidFill>
                  <a:srgbClr val="FF0000"/>
                </a:solidFill>
                <a:round/>
                <a:headEnd/>
                <a:tailEnd/>
              </a:ln>
            </p:spPr>
            <p:txBody>
              <a:bodyPr wrap="none" anchor="ctr"/>
              <a:lstStyle/>
              <a:p>
                <a:endParaRPr lang="en-US"/>
              </a:p>
            </p:txBody>
          </p:sp>
          <p:sp>
            <p:nvSpPr>
              <p:cNvPr id="16419" name="Line 32"/>
              <p:cNvSpPr>
                <a:spLocks noChangeShapeType="1"/>
              </p:cNvSpPr>
              <p:nvPr/>
            </p:nvSpPr>
            <p:spPr bwMode="auto">
              <a:xfrm>
                <a:off x="4891" y="285"/>
                <a:ext cx="0" cy="667"/>
              </a:xfrm>
              <a:prstGeom prst="line">
                <a:avLst/>
              </a:prstGeom>
              <a:noFill/>
              <a:ln w="12700">
                <a:solidFill>
                  <a:srgbClr val="FF0000"/>
                </a:solidFill>
                <a:round/>
                <a:headEnd/>
                <a:tailEnd/>
              </a:ln>
            </p:spPr>
            <p:txBody>
              <a:bodyPr wrap="none" anchor="ctr"/>
              <a:lstStyle/>
              <a:p>
                <a:endParaRPr lang="en-US"/>
              </a:p>
            </p:txBody>
          </p:sp>
        </p:grpSp>
      </p:grpSp>
      <p:sp>
        <p:nvSpPr>
          <p:cNvPr id="59" name="Content Placeholder 2"/>
          <p:cNvSpPr>
            <a:spLocks noGrp="1"/>
          </p:cNvSpPr>
          <p:nvPr>
            <p:ph idx="1"/>
          </p:nvPr>
        </p:nvSpPr>
        <p:spPr>
          <a:xfrm>
            <a:off x="987347" y="3609657"/>
            <a:ext cx="7535147" cy="1410018"/>
          </a:xfrm>
          <a:ln>
            <a:noFill/>
          </a:ln>
        </p:spPr>
        <p:txBody>
          <a:bodyPr/>
          <a:lstStyle/>
          <a:p>
            <a:r>
              <a:rPr lang="en-US" sz="2000" dirty="0"/>
              <a:t>The rules for this pipeline can fire concurrently only if one can concurrently </a:t>
            </a:r>
            <a:r>
              <a:rPr lang="en-US" sz="2000" dirty="0" err="1"/>
              <a:t>enq</a:t>
            </a:r>
            <a:r>
              <a:rPr lang="en-US" sz="2000" dirty="0"/>
              <a:t> and </a:t>
            </a:r>
            <a:r>
              <a:rPr lang="en-US" sz="2000" dirty="0" err="1"/>
              <a:t>deq</a:t>
            </a:r>
            <a:r>
              <a:rPr lang="en-US" sz="2000" dirty="0"/>
              <a:t> in fifo1 and fifo2</a:t>
            </a:r>
          </a:p>
          <a:p>
            <a:r>
              <a:rPr lang="en-US" sz="2000" dirty="0"/>
              <a:t>There are many different ways in which </a:t>
            </a:r>
            <a:r>
              <a:rPr lang="en-US" sz="2000" dirty="0" err="1"/>
              <a:t>enq</a:t>
            </a:r>
            <a:r>
              <a:rPr lang="en-US" sz="2000" dirty="0"/>
              <a:t> and </a:t>
            </a:r>
            <a:r>
              <a:rPr lang="en-US" sz="2000" dirty="0" err="1"/>
              <a:t>deq</a:t>
            </a:r>
            <a:r>
              <a:rPr lang="en-US" sz="2000" dirty="0"/>
              <a:t> can be done concurrently in a </a:t>
            </a:r>
            <a:r>
              <a:rPr lang="en-US" sz="2000" dirty="0" err="1"/>
              <a:t>fifo</a:t>
            </a:r>
            <a:endParaRPr lang="en-US" sz="2000" dirty="0"/>
          </a:p>
        </p:txBody>
      </p:sp>
      <p:sp>
        <p:nvSpPr>
          <p:cNvPr id="5" name="Date Placeholder 4">
            <a:extLst>
              <a:ext uri="{FF2B5EF4-FFF2-40B4-BE49-F238E27FC236}">
                <a16:creationId xmlns:a16="http://schemas.microsoft.com/office/drawing/2014/main" id="{8F6C0D57-45F6-44BA-B90D-EB41A0980DDD}"/>
              </a:ext>
            </a:extLst>
          </p:cNvPr>
          <p:cNvSpPr>
            <a:spLocks noGrp="1"/>
          </p:cNvSpPr>
          <p:nvPr>
            <p:ph type="dt" sz="half" idx="10"/>
          </p:nvPr>
        </p:nvSpPr>
        <p:spPr/>
        <p:txBody>
          <a:bodyPr/>
          <a:lstStyle/>
          <a:p>
            <a:pPr>
              <a:defRPr/>
            </a:pPr>
            <a:r>
              <a:rPr lang="en-US"/>
              <a:t>February 15, 2024</a:t>
            </a:r>
            <a:endParaRPr lang="en-US" dirty="0"/>
          </a:p>
        </p:txBody>
      </p:sp>
      <p:sp>
        <p:nvSpPr>
          <p:cNvPr id="6" name="Footer Placeholder 5">
            <a:extLst>
              <a:ext uri="{FF2B5EF4-FFF2-40B4-BE49-F238E27FC236}">
                <a16:creationId xmlns:a16="http://schemas.microsoft.com/office/drawing/2014/main" id="{C5672A12-1BDF-4657-BE86-53F52EE4F28D}"/>
              </a:ext>
            </a:extLst>
          </p:cNvPr>
          <p:cNvSpPr>
            <a:spLocks noGrp="1"/>
          </p:cNvSpPr>
          <p:nvPr>
            <p:ph type="ftr" sz="quarter" idx="12"/>
          </p:nvPr>
        </p:nvSpPr>
        <p:spPr/>
        <p:txBody>
          <a:bodyPr/>
          <a:lstStyle/>
          <a:p>
            <a:pPr>
              <a:defRPr/>
            </a:pPr>
            <a:r>
              <a:rPr lang="en-US"/>
              <a:t>6.1920</a:t>
            </a:r>
            <a:endParaRPr lang="en-US" dirty="0"/>
          </a:p>
        </p:txBody>
      </p:sp>
      <p:sp>
        <p:nvSpPr>
          <p:cNvPr id="8" name="Slide Number Placeholder 7">
            <a:extLst>
              <a:ext uri="{FF2B5EF4-FFF2-40B4-BE49-F238E27FC236}">
                <a16:creationId xmlns:a16="http://schemas.microsoft.com/office/drawing/2014/main" id="{2CCC98C7-FDC6-4A3C-BA39-93C13BEFE5A2}"/>
              </a:ext>
            </a:extLst>
          </p:cNvPr>
          <p:cNvSpPr>
            <a:spLocks noGrp="1"/>
          </p:cNvSpPr>
          <p:nvPr>
            <p:ph type="sldNum" sz="quarter" idx="11"/>
          </p:nvPr>
        </p:nvSpPr>
        <p:spPr/>
        <p:txBody>
          <a:bodyPr/>
          <a:lstStyle/>
          <a:p>
            <a:pPr>
              <a:defRPr/>
            </a:pPr>
            <a:r>
              <a:rPr lang="en-US"/>
              <a:t>L04-</a:t>
            </a:r>
            <a:fld id="{4F9502F6-954B-46E9-AC05-33DEDF4CA0BF}" type="slidenum">
              <a:rPr lang="en-US" smtClean="0"/>
              <a:pPr>
                <a:defRPr/>
              </a:pPr>
              <a:t>3</a:t>
            </a:fld>
            <a:endParaRPr lang="en-US" dirty="0"/>
          </a:p>
        </p:txBody>
      </p:sp>
    </p:spTree>
    <p:extLst>
      <p:ext uri="{BB962C8B-B14F-4D97-AF65-F5344CB8AC3E}">
        <p14:creationId xmlns:p14="http://schemas.microsoft.com/office/powerpoint/2010/main" val="3738398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Scheduling Hierarchically </a:t>
            </a:r>
            <a:r>
              <a:rPr lang="en-US" sz="2800" dirty="0"/>
              <a:t>with Conflict Matrices</a:t>
            </a:r>
          </a:p>
        </p:txBody>
      </p:sp>
      <p:sp>
        <p:nvSpPr>
          <p:cNvPr id="3" name="Content Placeholder 2"/>
          <p:cNvSpPr>
            <a:spLocks noGrp="1"/>
          </p:cNvSpPr>
          <p:nvPr>
            <p:ph idx="1"/>
          </p:nvPr>
        </p:nvSpPr>
        <p:spPr>
          <a:xfrm>
            <a:off x="685800" y="1581150"/>
            <a:ext cx="7772400" cy="4114800"/>
          </a:xfrm>
        </p:spPr>
        <p:txBody>
          <a:bodyPr/>
          <a:lstStyle/>
          <a:p>
            <a:r>
              <a:rPr lang="en-US" sz="2400" dirty="0"/>
              <a:t>Modules that are not compiled separately are effectively </a:t>
            </a:r>
            <a:r>
              <a:rPr lang="en-US" sz="2400" dirty="0" err="1"/>
              <a:t>inlined</a:t>
            </a:r>
            <a:r>
              <a:rPr lang="en-US" sz="2400" dirty="0"/>
              <a:t> wherever they are used</a:t>
            </a:r>
          </a:p>
          <a:p>
            <a:r>
              <a:rPr lang="en-US" sz="2400" dirty="0"/>
              <a:t>The Bluespec Compiler compiles modules with </a:t>
            </a:r>
            <a:r>
              <a:rPr lang="en-US" sz="2400" dirty="0">
                <a:latin typeface="Consolas" panose="020B0609020204030204" pitchFamily="49" charset="0"/>
                <a:cs typeface="Courier New" panose="02070309020205020404" pitchFamily="49" charset="0"/>
              </a:rPr>
              <a:t>(* synthesize *) </a:t>
            </a:r>
            <a:r>
              <a:rPr lang="en-US" sz="2400" dirty="0"/>
              <a:t>attributes separately</a:t>
            </a:r>
          </a:p>
          <a:p>
            <a:pPr lvl="1"/>
            <a:r>
              <a:rPr lang="en-US" sz="1800" dirty="0"/>
              <a:t>The inner-most modules are compiled first</a:t>
            </a:r>
          </a:p>
          <a:p>
            <a:pPr lvl="1"/>
            <a:r>
              <a:rPr lang="en-US" sz="1800" dirty="0"/>
              <a:t>For each module, the compiler organizes rules into a list scheduler and computes which rules conflict with each other</a:t>
            </a:r>
          </a:p>
          <a:p>
            <a:pPr lvl="1"/>
            <a:r>
              <a:rPr lang="en-US" sz="1800" dirty="0"/>
              <a:t>The compiler produces a CM for the interface methods which is used when compiling outer modules</a:t>
            </a:r>
          </a:p>
        </p:txBody>
      </p:sp>
      <p:sp>
        <p:nvSpPr>
          <p:cNvPr id="7" name="TextBox 6"/>
          <p:cNvSpPr txBox="1"/>
          <p:nvPr/>
        </p:nvSpPr>
        <p:spPr>
          <a:xfrm>
            <a:off x="949599" y="5545925"/>
            <a:ext cx="6973295" cy="707886"/>
          </a:xfrm>
          <a:prstGeom prst="rect">
            <a:avLst/>
          </a:prstGeom>
          <a:noFill/>
        </p:spPr>
        <p:txBody>
          <a:bodyPr wrap="square" rtlCol="0">
            <a:spAutoFit/>
          </a:bodyPr>
          <a:lstStyle/>
          <a:p>
            <a:r>
              <a:rPr lang="en-US" dirty="0">
                <a:latin typeface="Comic Sans MS" panose="030F0702030302020204" pitchFamily="66" charset="0"/>
              </a:rPr>
              <a:t>Currently the compiler doesn’t allow separate compilation of a module if it has interface parameters</a:t>
            </a:r>
          </a:p>
        </p:txBody>
      </p:sp>
      <p:sp>
        <p:nvSpPr>
          <p:cNvPr id="4" name="Date Placeholder 3">
            <a:extLst>
              <a:ext uri="{FF2B5EF4-FFF2-40B4-BE49-F238E27FC236}">
                <a16:creationId xmlns:a16="http://schemas.microsoft.com/office/drawing/2014/main" id="{8352649F-693D-4C07-BDFD-2846B37F0069}"/>
              </a:ext>
            </a:extLst>
          </p:cNvPr>
          <p:cNvSpPr>
            <a:spLocks noGrp="1"/>
          </p:cNvSpPr>
          <p:nvPr>
            <p:ph type="dt" sz="half" idx="10"/>
          </p:nvPr>
        </p:nvSpPr>
        <p:spPr/>
        <p:txBody>
          <a:bodyPr/>
          <a:lstStyle/>
          <a:p>
            <a:pPr>
              <a:defRPr/>
            </a:pPr>
            <a:r>
              <a:rPr lang="en-US"/>
              <a:t>February 15, 2024</a:t>
            </a:r>
            <a:endParaRPr lang="en-US" dirty="0"/>
          </a:p>
        </p:txBody>
      </p:sp>
      <p:sp>
        <p:nvSpPr>
          <p:cNvPr id="5" name="Footer Placeholder 4">
            <a:extLst>
              <a:ext uri="{FF2B5EF4-FFF2-40B4-BE49-F238E27FC236}">
                <a16:creationId xmlns:a16="http://schemas.microsoft.com/office/drawing/2014/main" id="{B83E05CC-8195-4F4B-837D-128A6EFABDEA}"/>
              </a:ext>
            </a:extLst>
          </p:cNvPr>
          <p:cNvSpPr>
            <a:spLocks noGrp="1"/>
          </p:cNvSpPr>
          <p:nvPr>
            <p:ph type="ftr" sz="quarter" idx="12"/>
          </p:nvPr>
        </p:nvSpPr>
        <p:spPr/>
        <p:txBody>
          <a:bodyPr/>
          <a:lstStyle/>
          <a:p>
            <a:pPr>
              <a:defRPr/>
            </a:pPr>
            <a:r>
              <a:rPr lang="en-US"/>
              <a:t>6.1920</a:t>
            </a:r>
            <a:endParaRPr lang="en-US" dirty="0"/>
          </a:p>
        </p:txBody>
      </p:sp>
      <p:sp>
        <p:nvSpPr>
          <p:cNvPr id="11" name="Slide Number Placeholder 10">
            <a:extLst>
              <a:ext uri="{FF2B5EF4-FFF2-40B4-BE49-F238E27FC236}">
                <a16:creationId xmlns:a16="http://schemas.microsoft.com/office/drawing/2014/main" id="{54C8EAE3-3716-455D-9499-017FDD8A7188}"/>
              </a:ext>
            </a:extLst>
          </p:cNvPr>
          <p:cNvSpPr>
            <a:spLocks noGrp="1"/>
          </p:cNvSpPr>
          <p:nvPr>
            <p:ph type="sldNum" sz="quarter" idx="11"/>
          </p:nvPr>
        </p:nvSpPr>
        <p:spPr/>
        <p:txBody>
          <a:bodyPr/>
          <a:lstStyle/>
          <a:p>
            <a:pPr>
              <a:defRPr/>
            </a:pPr>
            <a:r>
              <a:rPr lang="en-US"/>
              <a:t>L04-</a:t>
            </a:r>
            <a:fld id="{4F9502F6-954B-46E9-AC05-33DEDF4CA0BF}" type="slidenum">
              <a:rPr lang="en-US" smtClean="0"/>
              <a:pPr>
                <a:defRPr/>
              </a:pPr>
              <a:t>30</a:t>
            </a:fld>
            <a:endParaRPr lang="en-US" dirty="0"/>
          </a:p>
        </p:txBody>
      </p:sp>
    </p:spTree>
    <p:extLst>
      <p:ext uri="{BB962C8B-B14F-4D97-AF65-F5344CB8AC3E}">
        <p14:creationId xmlns:p14="http://schemas.microsoft.com/office/powerpoint/2010/main" val="2353179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76E6C-FD56-8160-99BE-3E9AE1C88630}"/>
              </a:ext>
            </a:extLst>
          </p:cNvPr>
          <p:cNvSpPr>
            <a:spLocks noGrp="1"/>
          </p:cNvSpPr>
          <p:nvPr>
            <p:ph type="title"/>
          </p:nvPr>
        </p:nvSpPr>
        <p:spPr/>
        <p:txBody>
          <a:bodyPr/>
          <a:lstStyle/>
          <a:p>
            <a:r>
              <a:rPr lang="en-US" dirty="0"/>
              <a:t>Takeaway</a:t>
            </a:r>
          </a:p>
        </p:txBody>
      </p:sp>
      <p:sp>
        <p:nvSpPr>
          <p:cNvPr id="3" name="Content Placeholder 2">
            <a:extLst>
              <a:ext uri="{FF2B5EF4-FFF2-40B4-BE49-F238E27FC236}">
                <a16:creationId xmlns:a16="http://schemas.microsoft.com/office/drawing/2014/main" id="{8FF98440-BAAF-6DB4-31ED-C343A146936C}"/>
              </a:ext>
            </a:extLst>
          </p:cNvPr>
          <p:cNvSpPr>
            <a:spLocks noGrp="1"/>
          </p:cNvSpPr>
          <p:nvPr>
            <p:ph idx="1"/>
          </p:nvPr>
        </p:nvSpPr>
        <p:spPr>
          <a:xfrm>
            <a:off x="757237" y="1590675"/>
            <a:ext cx="7772400" cy="4381500"/>
          </a:xfrm>
        </p:spPr>
        <p:txBody>
          <a:bodyPr/>
          <a:lstStyle/>
          <a:p>
            <a:r>
              <a:rPr lang="en-US" sz="2400" dirty="0"/>
              <a:t>Concurrent execution of methods and rules is necessary for performance</a:t>
            </a:r>
          </a:p>
          <a:p>
            <a:r>
              <a:rPr lang="en-US" sz="2400" dirty="0"/>
              <a:t>Concurrent semantics of a BSV program are still constrained by the one-rule-at-a-time semantics</a:t>
            </a:r>
          </a:p>
          <a:p>
            <a:r>
              <a:rPr lang="en-US" sz="2400" dirty="0"/>
              <a:t>Many useful modules that use EHRs are in the BSV library but at times you will have to use EHRs explicitly</a:t>
            </a:r>
          </a:p>
          <a:p>
            <a:r>
              <a:rPr lang="en-US" sz="2400" dirty="0"/>
              <a:t>Methodologically, first get the functionality of your design correct and then introduce EHRs to increase concurrency</a:t>
            </a:r>
          </a:p>
        </p:txBody>
      </p:sp>
      <p:sp>
        <p:nvSpPr>
          <p:cNvPr id="7" name="Date Placeholder 6">
            <a:extLst>
              <a:ext uri="{FF2B5EF4-FFF2-40B4-BE49-F238E27FC236}">
                <a16:creationId xmlns:a16="http://schemas.microsoft.com/office/drawing/2014/main" id="{8A1C447D-D7FA-4DAA-9E3D-7FE37363D734}"/>
              </a:ext>
            </a:extLst>
          </p:cNvPr>
          <p:cNvSpPr>
            <a:spLocks noGrp="1"/>
          </p:cNvSpPr>
          <p:nvPr>
            <p:ph type="dt" sz="half" idx="10"/>
          </p:nvPr>
        </p:nvSpPr>
        <p:spPr/>
        <p:txBody>
          <a:bodyPr/>
          <a:lstStyle/>
          <a:p>
            <a:pPr>
              <a:defRPr/>
            </a:pPr>
            <a:r>
              <a:rPr lang="en-US"/>
              <a:t>February 15, 2024</a:t>
            </a:r>
            <a:endParaRPr lang="en-US" dirty="0"/>
          </a:p>
        </p:txBody>
      </p:sp>
      <p:sp>
        <p:nvSpPr>
          <p:cNvPr id="8" name="Footer Placeholder 7">
            <a:extLst>
              <a:ext uri="{FF2B5EF4-FFF2-40B4-BE49-F238E27FC236}">
                <a16:creationId xmlns:a16="http://schemas.microsoft.com/office/drawing/2014/main" id="{4A7BFDC7-B801-416F-9EA7-D2BD4080DE28}"/>
              </a:ext>
            </a:extLst>
          </p:cNvPr>
          <p:cNvSpPr>
            <a:spLocks noGrp="1"/>
          </p:cNvSpPr>
          <p:nvPr>
            <p:ph type="ftr" sz="quarter" idx="12"/>
          </p:nvPr>
        </p:nvSpPr>
        <p:spPr/>
        <p:txBody>
          <a:bodyPr/>
          <a:lstStyle/>
          <a:p>
            <a:pPr>
              <a:defRPr/>
            </a:pPr>
            <a:r>
              <a:rPr lang="en-US"/>
              <a:t>6.1920</a:t>
            </a:r>
            <a:endParaRPr lang="en-US" dirty="0"/>
          </a:p>
        </p:txBody>
      </p:sp>
      <p:sp>
        <p:nvSpPr>
          <p:cNvPr id="10" name="Slide Number Placeholder 9">
            <a:extLst>
              <a:ext uri="{FF2B5EF4-FFF2-40B4-BE49-F238E27FC236}">
                <a16:creationId xmlns:a16="http://schemas.microsoft.com/office/drawing/2014/main" id="{D73CDBF2-711B-48D4-9C7E-859DF9FED2B1}"/>
              </a:ext>
            </a:extLst>
          </p:cNvPr>
          <p:cNvSpPr>
            <a:spLocks noGrp="1"/>
          </p:cNvSpPr>
          <p:nvPr>
            <p:ph type="sldNum" sz="quarter" idx="11"/>
          </p:nvPr>
        </p:nvSpPr>
        <p:spPr/>
        <p:txBody>
          <a:bodyPr/>
          <a:lstStyle/>
          <a:p>
            <a:pPr>
              <a:defRPr/>
            </a:pPr>
            <a:r>
              <a:rPr lang="en-US"/>
              <a:t>L04-</a:t>
            </a:r>
            <a:fld id="{4F9502F6-954B-46E9-AC05-33DEDF4CA0BF}" type="slidenum">
              <a:rPr lang="en-US" smtClean="0"/>
              <a:pPr>
                <a:defRPr/>
              </a:pPr>
              <a:t>31</a:t>
            </a:fld>
            <a:endParaRPr lang="en-US" dirty="0"/>
          </a:p>
        </p:txBody>
      </p:sp>
    </p:spTree>
    <p:extLst>
      <p:ext uri="{BB962C8B-B14F-4D97-AF65-F5344CB8AC3E}">
        <p14:creationId xmlns:p14="http://schemas.microsoft.com/office/powerpoint/2010/main" val="32545052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FIFOs with concurrent </a:t>
            </a:r>
            <a:r>
              <a:rPr lang="en-US" sz="4000" dirty="0" err="1"/>
              <a:t>enq</a:t>
            </a:r>
            <a:r>
              <a:rPr lang="en-US" sz="4000" dirty="0"/>
              <a:t> and </a:t>
            </a:r>
            <a:r>
              <a:rPr lang="en-US" sz="4000" dirty="0" err="1"/>
              <a:t>deq</a:t>
            </a:r>
            <a:endParaRPr lang="en-US" sz="4000" dirty="0"/>
          </a:p>
        </p:txBody>
      </p:sp>
      <p:sp>
        <p:nvSpPr>
          <p:cNvPr id="3" name="Content Placeholder 2"/>
          <p:cNvSpPr>
            <a:spLocks noGrp="1"/>
          </p:cNvSpPr>
          <p:nvPr>
            <p:ph idx="1"/>
          </p:nvPr>
        </p:nvSpPr>
        <p:spPr>
          <a:xfrm>
            <a:off x="657446" y="1543493"/>
            <a:ext cx="7772400" cy="4114800"/>
          </a:xfrm>
        </p:spPr>
        <p:txBody>
          <a:bodyPr/>
          <a:lstStyle/>
          <a:p>
            <a:r>
              <a:rPr lang="en-US" sz="2000" i="1" dirty="0"/>
              <a:t>Conflict-Free FIFO: </a:t>
            </a:r>
            <a:r>
              <a:rPr lang="en-US" sz="2000" dirty="0"/>
              <a:t>Both </a:t>
            </a:r>
            <a:r>
              <a:rPr lang="en-US" sz="2000" dirty="0" err="1"/>
              <a:t>enq</a:t>
            </a:r>
            <a:r>
              <a:rPr lang="en-US" sz="2000" dirty="0"/>
              <a:t> and </a:t>
            </a:r>
            <a:r>
              <a:rPr lang="en-US" sz="2000" dirty="0" err="1"/>
              <a:t>deq</a:t>
            </a:r>
            <a:r>
              <a:rPr lang="en-US" sz="2000" dirty="0"/>
              <a:t> are permitted concurrently as long as the FIFO is not-full </a:t>
            </a:r>
            <a:r>
              <a:rPr lang="en-US" sz="2000" dirty="0">
                <a:solidFill>
                  <a:srgbClr val="FF0000"/>
                </a:solidFill>
              </a:rPr>
              <a:t>and</a:t>
            </a:r>
            <a:r>
              <a:rPr lang="en-US" sz="2000" dirty="0"/>
              <a:t> not-empty, i.e., </a:t>
            </a:r>
            <a:r>
              <a:rPr lang="en-US" sz="2000" dirty="0" err="1"/>
              <a:t>enq</a:t>
            </a:r>
            <a:r>
              <a:rPr lang="en-US" sz="2000" dirty="0"/>
              <a:t> CF </a:t>
            </a:r>
            <a:r>
              <a:rPr lang="en-US" sz="2000" dirty="0" err="1"/>
              <a:t>deq</a:t>
            </a:r>
            <a:endParaRPr lang="en-US" sz="2000" dirty="0"/>
          </a:p>
          <a:p>
            <a:pPr lvl="1"/>
            <a:r>
              <a:rPr lang="en-US" sz="1800" dirty="0"/>
              <a:t>The effect of </a:t>
            </a:r>
            <a:r>
              <a:rPr lang="en-US" sz="1800" dirty="0" err="1"/>
              <a:t>enq</a:t>
            </a:r>
            <a:r>
              <a:rPr lang="en-US" sz="1800" dirty="0"/>
              <a:t> is not visible to </a:t>
            </a:r>
            <a:r>
              <a:rPr lang="en-US" sz="1800" dirty="0" err="1"/>
              <a:t>deq</a:t>
            </a:r>
            <a:r>
              <a:rPr lang="en-US" sz="1800" dirty="0"/>
              <a:t>, and vise versa</a:t>
            </a:r>
          </a:p>
          <a:p>
            <a:pPr lvl="1"/>
            <a:endParaRPr lang="en-US" sz="1800" dirty="0"/>
          </a:p>
          <a:p>
            <a:r>
              <a:rPr lang="en-US" sz="2000" i="1" dirty="0"/>
              <a:t>Pipeline FIFO: </a:t>
            </a:r>
            <a:r>
              <a:rPr lang="en-US" sz="2000" dirty="0"/>
              <a:t>An </a:t>
            </a:r>
            <a:r>
              <a:rPr lang="en-US" sz="2000" dirty="0" err="1"/>
              <a:t>enq</a:t>
            </a:r>
            <a:r>
              <a:rPr lang="en-US" sz="2000" dirty="0"/>
              <a:t> into a full FIFO is permitted provided a </a:t>
            </a:r>
            <a:r>
              <a:rPr lang="en-US" sz="2000" dirty="0" err="1"/>
              <a:t>deq</a:t>
            </a:r>
            <a:r>
              <a:rPr lang="en-US" sz="2000" dirty="0"/>
              <a:t> from the FIFO is done simultaneously, i.e., </a:t>
            </a:r>
            <a:r>
              <a:rPr lang="en-US" sz="2000" dirty="0" err="1"/>
              <a:t>deq</a:t>
            </a:r>
            <a:r>
              <a:rPr lang="en-US" sz="2000" dirty="0"/>
              <a:t> &lt; </a:t>
            </a:r>
            <a:r>
              <a:rPr lang="en-US" sz="2000" dirty="0" err="1"/>
              <a:t>enq</a:t>
            </a:r>
            <a:endParaRPr lang="en-US" sz="2000" dirty="0"/>
          </a:p>
          <a:p>
            <a:endParaRPr lang="en-US" sz="2000" dirty="0"/>
          </a:p>
          <a:p>
            <a:r>
              <a:rPr lang="en-US" sz="2000" i="1" dirty="0"/>
              <a:t>Bypass FIFO: </a:t>
            </a:r>
            <a:r>
              <a:rPr lang="en-US" sz="2000" dirty="0"/>
              <a:t>A </a:t>
            </a:r>
            <a:r>
              <a:rPr lang="en-US" sz="2000" dirty="0" err="1"/>
              <a:t>deq</a:t>
            </a:r>
            <a:r>
              <a:rPr lang="en-US" sz="2000" dirty="0"/>
              <a:t> from an empty FIFO is permitted provided an </a:t>
            </a:r>
            <a:r>
              <a:rPr lang="en-US" sz="2000" dirty="0" err="1"/>
              <a:t>enq</a:t>
            </a:r>
            <a:r>
              <a:rPr lang="en-US" sz="2000" dirty="0"/>
              <a:t> into the FIFO is done simultaneously, i.e., </a:t>
            </a:r>
            <a:r>
              <a:rPr lang="en-US" sz="2000" dirty="0" err="1"/>
              <a:t>enq</a:t>
            </a:r>
            <a:r>
              <a:rPr lang="en-US" sz="2000" dirty="0"/>
              <a:t> &lt; </a:t>
            </a:r>
            <a:r>
              <a:rPr lang="en-US" sz="2000" dirty="0" err="1"/>
              <a:t>deq</a:t>
            </a:r>
            <a:endParaRPr lang="en-US" sz="2000" dirty="0"/>
          </a:p>
          <a:p>
            <a:endParaRPr lang="en-US" sz="2000" dirty="0"/>
          </a:p>
          <a:p>
            <a:endParaRPr lang="en-US" sz="2000" dirty="0"/>
          </a:p>
        </p:txBody>
      </p:sp>
      <p:sp>
        <p:nvSpPr>
          <p:cNvPr id="5" name="TextBox 4"/>
          <p:cNvSpPr txBox="1"/>
          <p:nvPr/>
        </p:nvSpPr>
        <p:spPr>
          <a:xfrm>
            <a:off x="2180521" y="5602316"/>
            <a:ext cx="6504167" cy="707886"/>
          </a:xfrm>
          <a:prstGeom prst="rect">
            <a:avLst/>
          </a:prstGeom>
          <a:noFill/>
        </p:spPr>
        <p:txBody>
          <a:bodyPr wrap="square" rtlCol="0">
            <a:spAutoFit/>
          </a:bodyPr>
          <a:lstStyle/>
          <a:p>
            <a:r>
              <a:rPr lang="en-US" dirty="0">
                <a:latin typeface="Comic Sans MS" panose="030F0702030302020204" pitchFamily="66" charset="0"/>
              </a:rPr>
              <a:t>Such FIFOs can be “derived” starting with one and two element FIFO designs without concurrency</a:t>
            </a:r>
          </a:p>
        </p:txBody>
      </p:sp>
      <p:sp>
        <p:nvSpPr>
          <p:cNvPr id="4" name="Date Placeholder 3">
            <a:extLst>
              <a:ext uri="{FF2B5EF4-FFF2-40B4-BE49-F238E27FC236}">
                <a16:creationId xmlns:a16="http://schemas.microsoft.com/office/drawing/2014/main" id="{B53B3D8E-DD66-420B-9CA1-6A37C6CBE3D6}"/>
              </a:ext>
            </a:extLst>
          </p:cNvPr>
          <p:cNvSpPr>
            <a:spLocks noGrp="1"/>
          </p:cNvSpPr>
          <p:nvPr>
            <p:ph type="dt" sz="half" idx="10"/>
          </p:nvPr>
        </p:nvSpPr>
        <p:spPr/>
        <p:txBody>
          <a:bodyPr/>
          <a:lstStyle/>
          <a:p>
            <a:pPr>
              <a:defRPr/>
            </a:pPr>
            <a:r>
              <a:rPr lang="en-US"/>
              <a:t>February 15, 2024</a:t>
            </a:r>
            <a:endParaRPr lang="en-US" dirty="0"/>
          </a:p>
        </p:txBody>
      </p:sp>
      <p:sp>
        <p:nvSpPr>
          <p:cNvPr id="6" name="Footer Placeholder 5">
            <a:extLst>
              <a:ext uri="{FF2B5EF4-FFF2-40B4-BE49-F238E27FC236}">
                <a16:creationId xmlns:a16="http://schemas.microsoft.com/office/drawing/2014/main" id="{E3E4087B-8D50-4737-9810-2362F98033BE}"/>
              </a:ext>
            </a:extLst>
          </p:cNvPr>
          <p:cNvSpPr>
            <a:spLocks noGrp="1"/>
          </p:cNvSpPr>
          <p:nvPr>
            <p:ph type="ftr" sz="quarter" idx="12"/>
          </p:nvPr>
        </p:nvSpPr>
        <p:spPr/>
        <p:txBody>
          <a:bodyPr/>
          <a:lstStyle/>
          <a:p>
            <a:pPr>
              <a:defRPr/>
            </a:pPr>
            <a:r>
              <a:rPr lang="en-US"/>
              <a:t>6.1920</a:t>
            </a:r>
            <a:endParaRPr lang="en-US" dirty="0"/>
          </a:p>
        </p:txBody>
      </p:sp>
      <p:sp>
        <p:nvSpPr>
          <p:cNvPr id="11" name="Slide Number Placeholder 10">
            <a:extLst>
              <a:ext uri="{FF2B5EF4-FFF2-40B4-BE49-F238E27FC236}">
                <a16:creationId xmlns:a16="http://schemas.microsoft.com/office/drawing/2014/main" id="{3B56F05B-64D1-42F8-A2CE-0A8ECB8D7F6B}"/>
              </a:ext>
            </a:extLst>
          </p:cNvPr>
          <p:cNvSpPr>
            <a:spLocks noGrp="1"/>
          </p:cNvSpPr>
          <p:nvPr>
            <p:ph type="sldNum" sz="quarter" idx="11"/>
          </p:nvPr>
        </p:nvSpPr>
        <p:spPr/>
        <p:txBody>
          <a:bodyPr/>
          <a:lstStyle/>
          <a:p>
            <a:pPr>
              <a:defRPr/>
            </a:pPr>
            <a:r>
              <a:rPr lang="en-US"/>
              <a:t>L04-</a:t>
            </a:r>
            <a:fld id="{4F9502F6-954B-46E9-AC05-33DEDF4CA0BF}" type="slidenum">
              <a:rPr lang="en-US" smtClean="0"/>
              <a:pPr>
                <a:defRPr/>
              </a:pPr>
              <a:t>4</a:t>
            </a:fld>
            <a:endParaRPr lang="en-US" dirty="0"/>
          </a:p>
        </p:txBody>
      </p:sp>
    </p:spTree>
    <p:extLst>
      <p:ext uri="{BB962C8B-B14F-4D97-AF65-F5344CB8AC3E}">
        <p14:creationId xmlns:p14="http://schemas.microsoft.com/office/powerpoint/2010/main" val="3569569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579355" y="291045"/>
            <a:ext cx="7772400" cy="1143000"/>
          </a:xfrm>
        </p:spPr>
        <p:txBody>
          <a:bodyPr/>
          <a:lstStyle/>
          <a:p>
            <a:pPr eaLnBrk="1" hangingPunct="1"/>
            <a:r>
              <a:rPr lang="en-US" sz="3600" dirty="0"/>
              <a:t>The problem is more general: Streaming the GCD module</a:t>
            </a:r>
          </a:p>
        </p:txBody>
      </p:sp>
      <p:sp>
        <p:nvSpPr>
          <p:cNvPr id="16403" name="Text Box 33"/>
          <p:cNvSpPr txBox="1">
            <a:spLocks noChangeArrowheads="1"/>
          </p:cNvSpPr>
          <p:nvPr/>
        </p:nvSpPr>
        <p:spPr bwMode="auto">
          <a:xfrm>
            <a:off x="6633237" y="2816225"/>
            <a:ext cx="805029" cy="400110"/>
          </a:xfrm>
          <a:prstGeom prst="rect">
            <a:avLst/>
          </a:prstGeom>
          <a:noFill/>
          <a:ln w="9525">
            <a:noFill/>
            <a:miter lim="800000"/>
            <a:headEnd/>
            <a:tailEnd/>
          </a:ln>
        </p:spPr>
        <p:txBody>
          <a:bodyPr wrap="none">
            <a:spAutoFit/>
          </a:bodyPr>
          <a:lstStyle/>
          <a:p>
            <a:r>
              <a:rPr lang="en-US" dirty="0" err="1"/>
              <a:t>outQ</a:t>
            </a:r>
            <a:endParaRPr lang="en-US" baseline="-25000" dirty="0"/>
          </a:p>
        </p:txBody>
      </p:sp>
      <p:grpSp>
        <p:nvGrpSpPr>
          <p:cNvPr id="14" name="Group 13"/>
          <p:cNvGrpSpPr/>
          <p:nvPr/>
        </p:nvGrpSpPr>
        <p:grpSpPr>
          <a:xfrm>
            <a:off x="1202220" y="1752600"/>
            <a:ext cx="1260057" cy="1463735"/>
            <a:chOff x="1462476" y="1752600"/>
            <a:chExt cx="1260057" cy="1463735"/>
          </a:xfrm>
        </p:grpSpPr>
        <p:sp>
          <p:nvSpPr>
            <p:cNvPr id="16388" name="Line 6"/>
            <p:cNvSpPr>
              <a:spLocks noChangeShapeType="1"/>
            </p:cNvSpPr>
            <p:nvPr/>
          </p:nvSpPr>
          <p:spPr bwMode="auto">
            <a:xfrm flipV="1">
              <a:off x="1462476" y="2278063"/>
              <a:ext cx="750887" cy="1587"/>
            </a:xfrm>
            <a:prstGeom prst="line">
              <a:avLst/>
            </a:prstGeom>
            <a:noFill/>
            <a:ln w="28575">
              <a:solidFill>
                <a:schemeClr val="tx1"/>
              </a:solidFill>
              <a:round/>
              <a:headEnd/>
              <a:tailEnd type="triangle" w="med" len="med"/>
            </a:ln>
          </p:spPr>
          <p:txBody>
            <a:bodyPr wrap="none" anchor="ctr"/>
            <a:lstStyle/>
            <a:p>
              <a:endParaRPr lang="en-US"/>
            </a:p>
          </p:txBody>
        </p:sp>
        <p:sp>
          <p:nvSpPr>
            <p:cNvPr id="16392" name="Text Box 11"/>
            <p:cNvSpPr txBox="1">
              <a:spLocks noChangeArrowheads="1"/>
            </p:cNvSpPr>
            <p:nvPr/>
          </p:nvSpPr>
          <p:spPr bwMode="auto">
            <a:xfrm>
              <a:off x="1929379" y="2816225"/>
              <a:ext cx="619080" cy="400110"/>
            </a:xfrm>
            <a:prstGeom prst="rect">
              <a:avLst/>
            </a:prstGeom>
            <a:noFill/>
            <a:ln w="9525">
              <a:noFill/>
              <a:miter lim="800000"/>
              <a:headEnd/>
              <a:tailEnd/>
            </a:ln>
          </p:spPr>
          <p:txBody>
            <a:bodyPr wrap="none">
              <a:spAutoFit/>
            </a:bodyPr>
            <a:lstStyle/>
            <a:p>
              <a:r>
                <a:rPr lang="en-US" dirty="0" err="1"/>
                <a:t>inQ</a:t>
              </a:r>
              <a:endParaRPr lang="en-US" baseline="-25000" dirty="0"/>
            </a:p>
          </p:txBody>
        </p:sp>
        <p:sp>
          <p:nvSpPr>
            <p:cNvPr id="16396" name="Line 17"/>
            <p:cNvSpPr>
              <a:spLocks noChangeShapeType="1"/>
            </p:cNvSpPr>
            <p:nvPr/>
          </p:nvSpPr>
          <p:spPr bwMode="auto">
            <a:xfrm flipV="1">
              <a:off x="2345304" y="2258490"/>
              <a:ext cx="377229" cy="2110"/>
            </a:xfrm>
            <a:prstGeom prst="line">
              <a:avLst/>
            </a:prstGeom>
            <a:noFill/>
            <a:ln w="28575">
              <a:solidFill>
                <a:schemeClr val="tx1"/>
              </a:solidFill>
              <a:round/>
              <a:headEnd/>
              <a:tailEnd type="triangle" w="med" len="med"/>
            </a:ln>
          </p:spPr>
          <p:txBody>
            <a:bodyPr wrap="none" anchor="ctr"/>
            <a:lstStyle/>
            <a:p>
              <a:endParaRPr lang="en-US"/>
            </a:p>
          </p:txBody>
        </p:sp>
        <p:grpSp>
          <p:nvGrpSpPr>
            <p:cNvPr id="16405" name="Group 42"/>
            <p:cNvGrpSpPr>
              <a:grpSpLocks/>
            </p:cNvGrpSpPr>
            <p:nvPr/>
          </p:nvGrpSpPr>
          <p:grpSpPr bwMode="auto">
            <a:xfrm>
              <a:off x="1924617" y="1752600"/>
              <a:ext cx="457200" cy="1076325"/>
              <a:chOff x="2278063" y="1752600"/>
              <a:chExt cx="457200" cy="1076326"/>
            </a:xfrm>
          </p:grpSpPr>
          <p:sp>
            <p:nvSpPr>
              <p:cNvPr id="16420" name="Rectangle 4"/>
              <p:cNvSpPr>
                <a:spLocks noChangeArrowheads="1"/>
              </p:cNvSpPr>
              <p:nvPr/>
            </p:nvSpPr>
            <p:spPr bwMode="auto">
              <a:xfrm>
                <a:off x="2590800" y="1752600"/>
                <a:ext cx="139700" cy="1066800"/>
              </a:xfrm>
              <a:prstGeom prst="rect">
                <a:avLst/>
              </a:prstGeom>
              <a:solidFill>
                <a:schemeClr val="accent1"/>
              </a:solidFill>
              <a:ln w="9525">
                <a:noFill/>
                <a:miter lim="800000"/>
                <a:headEnd/>
                <a:tailEnd/>
              </a:ln>
            </p:spPr>
            <p:txBody>
              <a:bodyPr wrap="none" anchor="ctr"/>
              <a:lstStyle/>
              <a:p>
                <a:endParaRPr lang="en-US"/>
              </a:p>
            </p:txBody>
          </p:sp>
          <p:grpSp>
            <p:nvGrpSpPr>
              <p:cNvPr id="16421" name="Group 30"/>
              <p:cNvGrpSpPr>
                <a:grpSpLocks/>
              </p:cNvGrpSpPr>
              <p:nvPr/>
            </p:nvGrpSpPr>
            <p:grpSpPr bwMode="auto">
              <a:xfrm>
                <a:off x="2278063" y="1760538"/>
                <a:ext cx="457200" cy="1068388"/>
                <a:chOff x="4705" y="285"/>
                <a:chExt cx="288" cy="673"/>
              </a:xfrm>
            </p:grpSpPr>
            <p:sp>
              <p:nvSpPr>
                <p:cNvPr id="16422" name="Freeform 31"/>
                <p:cNvSpPr>
                  <a:spLocks/>
                </p:cNvSpPr>
                <p:nvPr/>
              </p:nvSpPr>
              <p:spPr bwMode="auto">
                <a:xfrm>
                  <a:off x="4705" y="285"/>
                  <a:ext cx="288" cy="673"/>
                </a:xfrm>
                <a:custGeom>
                  <a:avLst/>
                  <a:gdLst>
                    <a:gd name="T0" fmla="*/ 0 w 288"/>
                    <a:gd name="T1" fmla="*/ 0 h 144"/>
                    <a:gd name="T2" fmla="*/ 288 w 288"/>
                    <a:gd name="T3" fmla="*/ 0 h 144"/>
                    <a:gd name="T4" fmla="*/ 288 w 288"/>
                    <a:gd name="T5" fmla="*/ 2147483647 h 144"/>
                    <a:gd name="T6" fmla="*/ 0 w 288"/>
                    <a:gd name="T7" fmla="*/ 2147483647 h 144"/>
                    <a:gd name="T8" fmla="*/ 0 60000 65536"/>
                    <a:gd name="T9" fmla="*/ 0 60000 65536"/>
                    <a:gd name="T10" fmla="*/ 0 60000 65536"/>
                    <a:gd name="T11" fmla="*/ 0 60000 65536"/>
                    <a:gd name="T12" fmla="*/ 0 w 288"/>
                    <a:gd name="T13" fmla="*/ 0 h 144"/>
                    <a:gd name="T14" fmla="*/ 288 w 288"/>
                    <a:gd name="T15" fmla="*/ 144 h 144"/>
                  </a:gdLst>
                  <a:ahLst/>
                  <a:cxnLst>
                    <a:cxn ang="T8">
                      <a:pos x="T0" y="T1"/>
                    </a:cxn>
                    <a:cxn ang="T9">
                      <a:pos x="T2" y="T3"/>
                    </a:cxn>
                    <a:cxn ang="T10">
                      <a:pos x="T4" y="T5"/>
                    </a:cxn>
                    <a:cxn ang="T11">
                      <a:pos x="T6" y="T7"/>
                    </a:cxn>
                  </a:cxnLst>
                  <a:rect l="T12" t="T13" r="T14" b="T15"/>
                  <a:pathLst>
                    <a:path w="288" h="144">
                      <a:moveTo>
                        <a:pt x="0" y="0"/>
                      </a:moveTo>
                      <a:lnTo>
                        <a:pt x="288" y="0"/>
                      </a:lnTo>
                      <a:lnTo>
                        <a:pt x="288" y="144"/>
                      </a:lnTo>
                      <a:lnTo>
                        <a:pt x="0" y="144"/>
                      </a:lnTo>
                    </a:path>
                  </a:pathLst>
                </a:custGeom>
                <a:noFill/>
                <a:ln w="12700">
                  <a:solidFill>
                    <a:srgbClr val="FF0000"/>
                  </a:solidFill>
                  <a:round/>
                  <a:headEnd/>
                  <a:tailEnd/>
                </a:ln>
              </p:spPr>
              <p:txBody>
                <a:bodyPr wrap="none" anchor="ctr"/>
                <a:lstStyle/>
                <a:p>
                  <a:endParaRPr lang="en-US"/>
                </a:p>
              </p:txBody>
            </p:sp>
            <p:sp>
              <p:nvSpPr>
                <p:cNvPr id="16423" name="Line 32"/>
                <p:cNvSpPr>
                  <a:spLocks noChangeShapeType="1"/>
                </p:cNvSpPr>
                <p:nvPr/>
              </p:nvSpPr>
              <p:spPr bwMode="auto">
                <a:xfrm>
                  <a:off x="4891" y="285"/>
                  <a:ext cx="0" cy="667"/>
                </a:xfrm>
                <a:prstGeom prst="line">
                  <a:avLst/>
                </a:prstGeom>
                <a:noFill/>
                <a:ln w="12700">
                  <a:solidFill>
                    <a:srgbClr val="FF0000"/>
                  </a:solidFill>
                  <a:round/>
                  <a:headEnd/>
                  <a:tailEnd/>
                </a:ln>
              </p:spPr>
              <p:txBody>
                <a:bodyPr wrap="none" anchor="ctr"/>
                <a:lstStyle/>
                <a:p>
                  <a:endParaRPr lang="en-US"/>
                </a:p>
              </p:txBody>
            </p:sp>
          </p:grpSp>
        </p:grpSp>
      </p:grpSp>
      <p:sp>
        <p:nvSpPr>
          <p:cNvPr id="48" name="Text Box 37"/>
          <p:cNvSpPr txBox="1">
            <a:spLocks noChangeArrowheads="1"/>
          </p:cNvSpPr>
          <p:nvPr/>
        </p:nvSpPr>
        <p:spPr bwMode="auto">
          <a:xfrm>
            <a:off x="961949" y="3237489"/>
            <a:ext cx="5760320" cy="954107"/>
          </a:xfrm>
          <a:prstGeom prst="rect">
            <a:avLst/>
          </a:prstGeom>
          <a:noFill/>
          <a:ln w="9525">
            <a:solidFill>
              <a:srgbClr val="FF0000"/>
            </a:solidFill>
            <a:miter lim="800000"/>
            <a:headEnd/>
            <a:tailEnd/>
          </a:ln>
        </p:spPr>
        <p:txBody>
          <a:bodyPr wrap="square">
            <a:spAutoFit/>
          </a:bodyPr>
          <a:lstStyle/>
          <a:p>
            <a:pPr>
              <a:buNone/>
            </a:pPr>
            <a:r>
              <a:rPr lang="en-US" sz="1800" b="1" dirty="0">
                <a:latin typeface="Consolas" panose="020B0609020204030204" pitchFamily="49" charset="0"/>
                <a:cs typeface="Courier New" pitchFamily="49" charset="0"/>
              </a:rPr>
              <a:t>rule</a:t>
            </a:r>
            <a:r>
              <a:rPr lang="en-US" sz="1800" dirty="0">
                <a:latin typeface="Consolas" panose="020B0609020204030204" pitchFamily="49" charset="0"/>
                <a:cs typeface="Courier New" pitchFamily="49" charset="0"/>
              </a:rPr>
              <a:t> </a:t>
            </a:r>
            <a:r>
              <a:rPr lang="en-US" sz="1800" dirty="0" err="1">
                <a:latin typeface="Consolas" panose="020B0609020204030204" pitchFamily="49" charset="0"/>
                <a:cs typeface="Courier New" pitchFamily="49" charset="0"/>
              </a:rPr>
              <a:t>invokeGCD</a:t>
            </a:r>
            <a:r>
              <a:rPr lang="en-US" sz="1800" dirty="0">
                <a:latin typeface="Consolas" panose="020B0609020204030204" pitchFamily="49" charset="0"/>
                <a:cs typeface="Courier New" pitchFamily="49" charset="0"/>
              </a:rPr>
              <a:t>;</a:t>
            </a:r>
          </a:p>
          <a:p>
            <a:pPr>
              <a:buNone/>
            </a:pPr>
            <a:r>
              <a:rPr lang="en-US" sz="1800" b="1" dirty="0">
                <a:latin typeface="Consolas" panose="020B0609020204030204" pitchFamily="49" charset="0"/>
                <a:cs typeface="Courier New" pitchFamily="49" charset="0"/>
              </a:rPr>
              <a:t>  </a:t>
            </a:r>
            <a:r>
              <a:rPr lang="en-US" sz="1800" dirty="0" err="1">
                <a:latin typeface="Consolas" panose="020B0609020204030204" pitchFamily="49" charset="0"/>
                <a:cs typeface="Courier New" pitchFamily="49" charset="0"/>
              </a:rPr>
              <a:t>gcd.start</a:t>
            </a:r>
            <a:r>
              <a:rPr lang="en-US" sz="1800" dirty="0">
                <a:latin typeface="Consolas" panose="020B0609020204030204" pitchFamily="49" charset="0"/>
                <a:cs typeface="Courier New" pitchFamily="49" charset="0"/>
              </a:rPr>
              <a:t>(</a:t>
            </a:r>
            <a:r>
              <a:rPr lang="en-US" sz="1800" dirty="0" err="1">
                <a:latin typeface="Consolas" panose="020B0609020204030204" pitchFamily="49" charset="0"/>
                <a:cs typeface="Courier New" pitchFamily="49" charset="0"/>
              </a:rPr>
              <a:t>inQ.first</a:t>
            </a:r>
            <a:r>
              <a:rPr lang="en-US" sz="1800" dirty="0">
                <a:latin typeface="Consolas" panose="020B0609020204030204" pitchFamily="49" charset="0"/>
                <a:cs typeface="Courier New" pitchFamily="49" charset="0"/>
              </a:rPr>
              <a:t>); </a:t>
            </a:r>
            <a:r>
              <a:rPr lang="en-US" sz="1800" dirty="0" err="1">
                <a:latin typeface="Consolas" panose="020B0609020204030204" pitchFamily="49" charset="0"/>
                <a:cs typeface="Courier New" pitchFamily="49" charset="0"/>
              </a:rPr>
              <a:t>inQ.deq</a:t>
            </a:r>
            <a:r>
              <a:rPr lang="en-US" sz="1800" dirty="0">
                <a:latin typeface="Consolas" panose="020B0609020204030204" pitchFamily="49" charset="0"/>
                <a:cs typeface="Courier New" pitchFamily="49" charset="0"/>
              </a:rPr>
              <a:t>;</a:t>
            </a:r>
            <a:r>
              <a:rPr lang="en-US" sz="1800" b="1" dirty="0">
                <a:latin typeface="Consolas" panose="020B0609020204030204" pitchFamily="49" charset="0"/>
                <a:cs typeface="Courier New" pitchFamily="49" charset="0"/>
              </a:rPr>
              <a:t> </a:t>
            </a:r>
          </a:p>
          <a:p>
            <a:pPr>
              <a:buNone/>
            </a:pPr>
            <a:r>
              <a:rPr lang="en-US" sz="1800" b="1" dirty="0" err="1">
                <a:latin typeface="Consolas" panose="020B0609020204030204" pitchFamily="49" charset="0"/>
                <a:cs typeface="Courier New" pitchFamily="49" charset="0"/>
              </a:rPr>
              <a:t>endrule</a:t>
            </a:r>
            <a:r>
              <a:rPr lang="en-US" sz="1800" b="1" dirty="0">
                <a:latin typeface="Consolas" panose="020B0609020204030204" pitchFamily="49" charset="0"/>
                <a:cs typeface="Courier New" pitchFamily="49" charset="0"/>
              </a:rPr>
              <a:t>;</a:t>
            </a:r>
          </a:p>
        </p:txBody>
      </p:sp>
      <p:grpSp>
        <p:nvGrpSpPr>
          <p:cNvPr id="13" name="Group 12"/>
          <p:cNvGrpSpPr/>
          <p:nvPr/>
        </p:nvGrpSpPr>
        <p:grpSpPr>
          <a:xfrm>
            <a:off x="2459400" y="1889802"/>
            <a:ext cx="1051886" cy="783888"/>
            <a:chOff x="2767880" y="1943156"/>
            <a:chExt cx="1051886" cy="783888"/>
          </a:xfrm>
        </p:grpSpPr>
        <p:sp>
          <p:nvSpPr>
            <p:cNvPr id="10" name="Oval 9"/>
            <p:cNvSpPr/>
            <p:nvPr/>
          </p:nvSpPr>
          <p:spPr bwMode="auto">
            <a:xfrm>
              <a:off x="2767880" y="1943156"/>
              <a:ext cx="1051886" cy="783888"/>
            </a:xfrm>
            <a:prstGeom prst="ellipse">
              <a:avLst/>
            </a:prstGeom>
            <a:noFill/>
            <a:ln w="19050" cap="flat" cmpd="sng" algn="ctr">
              <a:solidFill>
                <a:srgbClr val="00206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pitchFamily="2" charset="2"/>
                <a:buChar char="•"/>
                <a:tabLst/>
              </a:pPr>
              <a:endParaRPr kumimoji="0" lang="en-US" sz="2000" b="0" i="0" u="none" strike="noStrike" cap="none" normalizeH="0" baseline="0">
                <a:ln>
                  <a:noFill/>
                </a:ln>
                <a:solidFill>
                  <a:schemeClr val="tx1"/>
                </a:solidFill>
                <a:effectLst/>
                <a:latin typeface="Verdana" pitchFamily="34" charset="0"/>
              </a:endParaRPr>
            </a:p>
          </p:txBody>
        </p:sp>
        <p:sp>
          <p:nvSpPr>
            <p:cNvPr id="11" name="TextBox 10"/>
            <p:cNvSpPr txBox="1"/>
            <p:nvPr/>
          </p:nvSpPr>
          <p:spPr>
            <a:xfrm>
              <a:off x="2819403" y="2016259"/>
              <a:ext cx="937949" cy="646331"/>
            </a:xfrm>
            <a:prstGeom prst="rect">
              <a:avLst/>
            </a:prstGeom>
            <a:noFill/>
          </p:spPr>
          <p:txBody>
            <a:bodyPr wrap="none" rtlCol="0">
              <a:spAutoFit/>
            </a:bodyPr>
            <a:lstStyle/>
            <a:p>
              <a:pPr algn="ctr"/>
              <a:r>
                <a:rPr lang="en-US" sz="1800" dirty="0"/>
                <a:t>invoke</a:t>
              </a:r>
            </a:p>
            <a:p>
              <a:pPr algn="ctr"/>
              <a:r>
                <a:rPr lang="en-US" sz="1800" dirty="0"/>
                <a:t>GCD</a:t>
              </a:r>
            </a:p>
          </p:txBody>
        </p:sp>
      </p:grpSp>
      <p:grpSp>
        <p:nvGrpSpPr>
          <p:cNvPr id="5" name="Group 4"/>
          <p:cNvGrpSpPr/>
          <p:nvPr/>
        </p:nvGrpSpPr>
        <p:grpSpPr>
          <a:xfrm>
            <a:off x="5848100" y="1752600"/>
            <a:ext cx="2318924" cy="1076325"/>
            <a:chOff x="5594876" y="1752600"/>
            <a:chExt cx="2318924" cy="1076325"/>
          </a:xfrm>
        </p:grpSpPr>
        <p:sp>
          <p:nvSpPr>
            <p:cNvPr id="16395" name="Line 16"/>
            <p:cNvSpPr>
              <a:spLocks noChangeShapeType="1"/>
            </p:cNvSpPr>
            <p:nvPr/>
          </p:nvSpPr>
          <p:spPr bwMode="auto">
            <a:xfrm>
              <a:off x="6657050" y="2260600"/>
              <a:ext cx="261937" cy="0"/>
            </a:xfrm>
            <a:prstGeom prst="line">
              <a:avLst/>
            </a:prstGeom>
            <a:noFill/>
            <a:ln w="28575">
              <a:solidFill>
                <a:schemeClr val="tx1"/>
              </a:solidFill>
              <a:round/>
              <a:headEnd/>
              <a:tailEnd type="triangle" w="med" len="med"/>
            </a:ln>
          </p:spPr>
          <p:txBody>
            <a:bodyPr wrap="none" anchor="ctr"/>
            <a:lstStyle/>
            <a:p>
              <a:endParaRPr lang="en-US"/>
            </a:p>
          </p:txBody>
        </p:sp>
        <p:sp>
          <p:nvSpPr>
            <p:cNvPr id="16399" name="Line 23"/>
            <p:cNvSpPr>
              <a:spLocks noChangeShapeType="1"/>
            </p:cNvSpPr>
            <p:nvPr/>
          </p:nvSpPr>
          <p:spPr bwMode="auto">
            <a:xfrm flipV="1">
              <a:off x="7049162" y="2258490"/>
              <a:ext cx="864638" cy="2110"/>
            </a:xfrm>
            <a:prstGeom prst="line">
              <a:avLst/>
            </a:prstGeom>
            <a:noFill/>
            <a:ln w="28575">
              <a:solidFill>
                <a:schemeClr val="tx1"/>
              </a:solidFill>
              <a:round/>
              <a:headEnd/>
              <a:tailEnd type="triangle" w="med" len="med"/>
            </a:ln>
          </p:spPr>
          <p:txBody>
            <a:bodyPr wrap="none" anchor="ctr"/>
            <a:lstStyle/>
            <a:p>
              <a:endParaRPr lang="en-US"/>
            </a:p>
          </p:txBody>
        </p:sp>
        <p:grpSp>
          <p:nvGrpSpPr>
            <p:cNvPr id="16406" name="Group 47"/>
            <p:cNvGrpSpPr>
              <a:grpSpLocks/>
            </p:cNvGrpSpPr>
            <p:nvPr/>
          </p:nvGrpSpPr>
          <p:grpSpPr bwMode="auto">
            <a:xfrm>
              <a:off x="6628475" y="1752600"/>
              <a:ext cx="457200" cy="1076325"/>
              <a:chOff x="2278063" y="1752600"/>
              <a:chExt cx="457200" cy="1076326"/>
            </a:xfrm>
          </p:grpSpPr>
          <p:sp>
            <p:nvSpPr>
              <p:cNvPr id="16416" name="Rectangle 4"/>
              <p:cNvSpPr>
                <a:spLocks noChangeArrowheads="1"/>
              </p:cNvSpPr>
              <p:nvPr/>
            </p:nvSpPr>
            <p:spPr bwMode="auto">
              <a:xfrm>
                <a:off x="2590800" y="1752600"/>
                <a:ext cx="139700" cy="1066800"/>
              </a:xfrm>
              <a:prstGeom prst="rect">
                <a:avLst/>
              </a:prstGeom>
              <a:solidFill>
                <a:schemeClr val="accent1"/>
              </a:solidFill>
              <a:ln w="9525">
                <a:noFill/>
                <a:miter lim="800000"/>
                <a:headEnd/>
                <a:tailEnd/>
              </a:ln>
            </p:spPr>
            <p:txBody>
              <a:bodyPr wrap="none" anchor="ctr"/>
              <a:lstStyle/>
              <a:p>
                <a:endParaRPr lang="en-US"/>
              </a:p>
            </p:txBody>
          </p:sp>
          <p:grpSp>
            <p:nvGrpSpPr>
              <p:cNvPr id="16417" name="Group 30"/>
              <p:cNvGrpSpPr>
                <a:grpSpLocks/>
              </p:cNvGrpSpPr>
              <p:nvPr/>
            </p:nvGrpSpPr>
            <p:grpSpPr bwMode="auto">
              <a:xfrm>
                <a:off x="2278063" y="1760538"/>
                <a:ext cx="457200" cy="1068388"/>
                <a:chOff x="4705" y="285"/>
                <a:chExt cx="288" cy="673"/>
              </a:xfrm>
            </p:grpSpPr>
            <p:sp>
              <p:nvSpPr>
                <p:cNvPr id="16418" name="Freeform 31"/>
                <p:cNvSpPr>
                  <a:spLocks/>
                </p:cNvSpPr>
                <p:nvPr/>
              </p:nvSpPr>
              <p:spPr bwMode="auto">
                <a:xfrm>
                  <a:off x="4705" y="285"/>
                  <a:ext cx="288" cy="673"/>
                </a:xfrm>
                <a:custGeom>
                  <a:avLst/>
                  <a:gdLst>
                    <a:gd name="T0" fmla="*/ 0 w 288"/>
                    <a:gd name="T1" fmla="*/ 0 h 144"/>
                    <a:gd name="T2" fmla="*/ 288 w 288"/>
                    <a:gd name="T3" fmla="*/ 0 h 144"/>
                    <a:gd name="T4" fmla="*/ 288 w 288"/>
                    <a:gd name="T5" fmla="*/ 2147483647 h 144"/>
                    <a:gd name="T6" fmla="*/ 0 w 288"/>
                    <a:gd name="T7" fmla="*/ 2147483647 h 144"/>
                    <a:gd name="T8" fmla="*/ 0 60000 65536"/>
                    <a:gd name="T9" fmla="*/ 0 60000 65536"/>
                    <a:gd name="T10" fmla="*/ 0 60000 65536"/>
                    <a:gd name="T11" fmla="*/ 0 60000 65536"/>
                    <a:gd name="T12" fmla="*/ 0 w 288"/>
                    <a:gd name="T13" fmla="*/ 0 h 144"/>
                    <a:gd name="T14" fmla="*/ 288 w 288"/>
                    <a:gd name="T15" fmla="*/ 144 h 144"/>
                  </a:gdLst>
                  <a:ahLst/>
                  <a:cxnLst>
                    <a:cxn ang="T8">
                      <a:pos x="T0" y="T1"/>
                    </a:cxn>
                    <a:cxn ang="T9">
                      <a:pos x="T2" y="T3"/>
                    </a:cxn>
                    <a:cxn ang="T10">
                      <a:pos x="T4" y="T5"/>
                    </a:cxn>
                    <a:cxn ang="T11">
                      <a:pos x="T6" y="T7"/>
                    </a:cxn>
                  </a:cxnLst>
                  <a:rect l="T12" t="T13" r="T14" b="T15"/>
                  <a:pathLst>
                    <a:path w="288" h="144">
                      <a:moveTo>
                        <a:pt x="0" y="0"/>
                      </a:moveTo>
                      <a:lnTo>
                        <a:pt x="288" y="0"/>
                      </a:lnTo>
                      <a:lnTo>
                        <a:pt x="288" y="144"/>
                      </a:lnTo>
                      <a:lnTo>
                        <a:pt x="0" y="144"/>
                      </a:lnTo>
                    </a:path>
                  </a:pathLst>
                </a:custGeom>
                <a:noFill/>
                <a:ln w="12700">
                  <a:solidFill>
                    <a:srgbClr val="FF0000"/>
                  </a:solidFill>
                  <a:round/>
                  <a:headEnd/>
                  <a:tailEnd/>
                </a:ln>
              </p:spPr>
              <p:txBody>
                <a:bodyPr wrap="none" anchor="ctr"/>
                <a:lstStyle/>
                <a:p>
                  <a:endParaRPr lang="en-US"/>
                </a:p>
              </p:txBody>
            </p:sp>
            <p:sp>
              <p:nvSpPr>
                <p:cNvPr id="16419" name="Line 32"/>
                <p:cNvSpPr>
                  <a:spLocks noChangeShapeType="1"/>
                </p:cNvSpPr>
                <p:nvPr/>
              </p:nvSpPr>
              <p:spPr bwMode="auto">
                <a:xfrm>
                  <a:off x="4891" y="285"/>
                  <a:ext cx="0" cy="667"/>
                </a:xfrm>
                <a:prstGeom prst="line">
                  <a:avLst/>
                </a:prstGeom>
                <a:noFill/>
                <a:ln w="12700">
                  <a:solidFill>
                    <a:srgbClr val="FF0000"/>
                  </a:solidFill>
                  <a:round/>
                  <a:headEnd/>
                  <a:tailEnd/>
                </a:ln>
              </p:spPr>
              <p:txBody>
                <a:bodyPr wrap="none" anchor="ctr"/>
                <a:lstStyle/>
                <a:p>
                  <a:endParaRPr lang="en-US"/>
                </a:p>
              </p:txBody>
            </p:sp>
          </p:grpSp>
        </p:grpSp>
        <p:grpSp>
          <p:nvGrpSpPr>
            <p:cNvPr id="75" name="Group 74"/>
            <p:cNvGrpSpPr/>
            <p:nvPr/>
          </p:nvGrpSpPr>
          <p:grpSpPr>
            <a:xfrm>
              <a:off x="5594876" y="1866546"/>
              <a:ext cx="1051886" cy="783888"/>
              <a:chOff x="2767880" y="1943156"/>
              <a:chExt cx="1051886" cy="783888"/>
            </a:xfrm>
          </p:grpSpPr>
          <p:sp>
            <p:nvSpPr>
              <p:cNvPr id="76" name="Oval 75"/>
              <p:cNvSpPr/>
              <p:nvPr/>
            </p:nvSpPr>
            <p:spPr bwMode="auto">
              <a:xfrm>
                <a:off x="2767880" y="1943156"/>
                <a:ext cx="1051886" cy="783888"/>
              </a:xfrm>
              <a:prstGeom prst="ellipse">
                <a:avLst/>
              </a:prstGeom>
              <a:noFill/>
              <a:ln w="19050" cap="flat" cmpd="sng" algn="ctr">
                <a:solidFill>
                  <a:srgbClr val="00206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pitchFamily="2" charset="2"/>
                  <a:buChar char="•"/>
                  <a:tabLst/>
                </a:pPr>
                <a:endParaRPr kumimoji="0" lang="en-US" sz="2000" b="0" i="0" u="none" strike="noStrike" cap="none" normalizeH="0" baseline="0">
                  <a:ln>
                    <a:noFill/>
                  </a:ln>
                  <a:solidFill>
                    <a:schemeClr val="tx1"/>
                  </a:solidFill>
                  <a:effectLst/>
                  <a:latin typeface="Verdana" pitchFamily="34" charset="0"/>
                </a:endParaRPr>
              </a:p>
            </p:txBody>
          </p:sp>
          <p:sp>
            <p:nvSpPr>
              <p:cNvPr id="77" name="TextBox 76"/>
              <p:cNvSpPr txBox="1"/>
              <p:nvPr/>
            </p:nvSpPr>
            <p:spPr>
              <a:xfrm>
                <a:off x="2867429" y="2016259"/>
                <a:ext cx="841897" cy="646331"/>
              </a:xfrm>
              <a:prstGeom prst="rect">
                <a:avLst/>
              </a:prstGeom>
              <a:noFill/>
            </p:spPr>
            <p:txBody>
              <a:bodyPr wrap="none" rtlCol="0">
                <a:spAutoFit/>
              </a:bodyPr>
              <a:lstStyle/>
              <a:p>
                <a:pPr algn="ctr"/>
                <a:r>
                  <a:rPr lang="en-US" sz="1800" dirty="0"/>
                  <a:t>get</a:t>
                </a:r>
              </a:p>
              <a:p>
                <a:pPr algn="ctr"/>
                <a:r>
                  <a:rPr lang="en-US" sz="1800" dirty="0"/>
                  <a:t>result</a:t>
                </a:r>
              </a:p>
            </p:txBody>
          </p:sp>
        </p:grpSp>
      </p:grpSp>
      <p:sp>
        <p:nvSpPr>
          <p:cNvPr id="84" name="Text Box 37"/>
          <p:cNvSpPr txBox="1">
            <a:spLocks noChangeArrowheads="1"/>
          </p:cNvSpPr>
          <p:nvPr/>
        </p:nvSpPr>
        <p:spPr bwMode="auto">
          <a:xfrm>
            <a:off x="961949" y="4222651"/>
            <a:ext cx="5782546" cy="1015663"/>
          </a:xfrm>
          <a:prstGeom prst="rect">
            <a:avLst/>
          </a:prstGeom>
          <a:noFill/>
          <a:ln w="9525">
            <a:solidFill>
              <a:srgbClr val="FF0000"/>
            </a:solidFill>
            <a:miter lim="800000"/>
            <a:headEnd/>
            <a:tailEnd/>
          </a:ln>
        </p:spPr>
        <p:txBody>
          <a:bodyPr wrap="square">
            <a:spAutoFit/>
          </a:bodyPr>
          <a:lstStyle/>
          <a:p>
            <a:pPr>
              <a:buNone/>
            </a:pPr>
            <a:r>
              <a:rPr lang="en-US" b="1" dirty="0">
                <a:latin typeface="Consolas" panose="020B0609020204030204" pitchFamily="49" charset="0"/>
                <a:cs typeface="Courier New" pitchFamily="49" charset="0"/>
              </a:rPr>
              <a:t>rule</a:t>
            </a:r>
            <a:r>
              <a:rPr lang="en-US" dirty="0">
                <a:latin typeface="Consolas" panose="020B0609020204030204" pitchFamily="49" charset="0"/>
                <a:cs typeface="Courier New" pitchFamily="49" charset="0"/>
              </a:rPr>
              <a:t> </a:t>
            </a:r>
            <a:r>
              <a:rPr lang="en-US" dirty="0" err="1">
                <a:latin typeface="Consolas" panose="020B0609020204030204" pitchFamily="49" charset="0"/>
                <a:cs typeface="Courier New" pitchFamily="49" charset="0"/>
              </a:rPr>
              <a:t>getResult</a:t>
            </a:r>
            <a:r>
              <a:rPr lang="en-US" dirty="0">
                <a:latin typeface="Consolas" panose="020B0609020204030204" pitchFamily="49" charset="0"/>
                <a:cs typeface="Courier New" pitchFamily="49" charset="0"/>
              </a:rPr>
              <a:t>;</a:t>
            </a:r>
          </a:p>
          <a:p>
            <a:pPr>
              <a:buNone/>
            </a:pPr>
            <a:r>
              <a:rPr lang="en-US" b="1" dirty="0">
                <a:latin typeface="Consolas" panose="020B0609020204030204" pitchFamily="49" charset="0"/>
                <a:cs typeface="Courier New" pitchFamily="49" charset="0"/>
              </a:rPr>
              <a:t>  </a:t>
            </a:r>
            <a:r>
              <a:rPr lang="en-US" dirty="0">
                <a:latin typeface="Consolas" panose="020B0609020204030204" pitchFamily="49" charset="0"/>
                <a:cs typeface="Courier New" pitchFamily="49" charset="0"/>
              </a:rPr>
              <a:t> </a:t>
            </a:r>
            <a:r>
              <a:rPr lang="en-US" b="1" dirty="0">
                <a:latin typeface="Consolas" panose="020B0609020204030204" pitchFamily="49" charset="0"/>
                <a:cs typeface="Courier New" pitchFamily="49" charset="0"/>
              </a:rPr>
              <a:t>let</a:t>
            </a:r>
            <a:r>
              <a:rPr lang="en-US" dirty="0">
                <a:latin typeface="Consolas" panose="020B0609020204030204" pitchFamily="49" charset="0"/>
                <a:cs typeface="Courier New" pitchFamily="49" charset="0"/>
              </a:rPr>
              <a:t> x &lt;- </a:t>
            </a:r>
            <a:r>
              <a:rPr lang="en-US" dirty="0" err="1">
                <a:latin typeface="Consolas" panose="020B0609020204030204" pitchFamily="49" charset="0"/>
                <a:cs typeface="Courier New" pitchFamily="49" charset="0"/>
              </a:rPr>
              <a:t>gcd.getResult</a:t>
            </a:r>
            <a:r>
              <a:rPr lang="en-US" dirty="0">
                <a:latin typeface="Consolas" panose="020B0609020204030204" pitchFamily="49" charset="0"/>
                <a:cs typeface="Courier New" pitchFamily="49" charset="0"/>
              </a:rPr>
              <a:t>; </a:t>
            </a:r>
            <a:r>
              <a:rPr lang="en-US" dirty="0" err="1">
                <a:latin typeface="Consolas" panose="020B0609020204030204" pitchFamily="49" charset="0"/>
                <a:cs typeface="Courier New" pitchFamily="49" charset="0"/>
              </a:rPr>
              <a:t>outQ.enq</a:t>
            </a:r>
            <a:r>
              <a:rPr lang="en-US" dirty="0">
                <a:latin typeface="Consolas" panose="020B0609020204030204" pitchFamily="49" charset="0"/>
                <a:cs typeface="Courier New" pitchFamily="49" charset="0"/>
              </a:rPr>
              <a:t>(x);</a:t>
            </a:r>
            <a:r>
              <a:rPr lang="en-US" b="1" dirty="0">
                <a:latin typeface="Consolas" panose="020B0609020204030204" pitchFamily="49" charset="0"/>
                <a:cs typeface="Courier New" pitchFamily="49" charset="0"/>
              </a:rPr>
              <a:t> </a:t>
            </a:r>
          </a:p>
          <a:p>
            <a:r>
              <a:rPr lang="en-US" b="1" dirty="0" err="1">
                <a:latin typeface="Consolas" panose="020B0609020204030204" pitchFamily="49" charset="0"/>
                <a:cs typeface="Courier New" pitchFamily="49" charset="0"/>
              </a:rPr>
              <a:t>endrule</a:t>
            </a:r>
            <a:r>
              <a:rPr lang="en-US" b="1" dirty="0">
                <a:latin typeface="Consolas" panose="020B0609020204030204" pitchFamily="49" charset="0"/>
                <a:cs typeface="Courier New" pitchFamily="49" charset="0"/>
              </a:rPr>
              <a:t>;</a:t>
            </a:r>
          </a:p>
        </p:txBody>
      </p:sp>
      <p:sp>
        <p:nvSpPr>
          <p:cNvPr id="60" name="Rectangle 8"/>
          <p:cNvSpPr>
            <a:spLocks noChangeArrowheads="1"/>
          </p:cNvSpPr>
          <p:nvPr/>
        </p:nvSpPr>
        <p:spPr bwMode="auto">
          <a:xfrm>
            <a:off x="3979990" y="1696374"/>
            <a:ext cx="1403709" cy="131054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None/>
            </a:pPr>
            <a:endParaRPr lang="en-US">
              <a:latin typeface="+mn-lt"/>
            </a:endParaRPr>
          </a:p>
        </p:txBody>
      </p:sp>
      <p:grpSp>
        <p:nvGrpSpPr>
          <p:cNvPr id="61" name="Group 60"/>
          <p:cNvGrpSpPr/>
          <p:nvPr/>
        </p:nvGrpSpPr>
        <p:grpSpPr>
          <a:xfrm>
            <a:off x="3981010" y="1948613"/>
            <a:ext cx="345772" cy="633413"/>
            <a:chOff x="4570395" y="1604169"/>
            <a:chExt cx="345772" cy="633413"/>
          </a:xfrm>
        </p:grpSpPr>
        <p:sp>
          <p:nvSpPr>
            <p:cNvPr id="88" name="Rectangle 9"/>
            <p:cNvSpPr>
              <a:spLocks noChangeArrowheads="1"/>
            </p:cNvSpPr>
            <p:nvPr/>
          </p:nvSpPr>
          <p:spPr bwMode="auto">
            <a:xfrm>
              <a:off x="4584642" y="1604169"/>
              <a:ext cx="331525" cy="633413"/>
            </a:xfrm>
            <a:prstGeom prst="rect">
              <a:avLst/>
            </a:prstGeom>
            <a:solidFill>
              <a:schemeClr val="accent1"/>
            </a:solidFill>
            <a:ln w="9525">
              <a:solidFill>
                <a:schemeClr val="tx1"/>
              </a:solidFill>
              <a:miter lim="800000"/>
              <a:headEnd/>
              <a:tailEnd/>
            </a:ln>
            <a:effectLst/>
          </p:spPr>
          <p:txBody>
            <a:bodyPr wrap="none" anchor="ctr"/>
            <a:lstStyle/>
            <a:p>
              <a:pPr>
                <a:buNone/>
              </a:pPr>
              <a:endParaRPr lang="en-US">
                <a:latin typeface="+mn-lt"/>
              </a:endParaRPr>
            </a:p>
          </p:txBody>
        </p:sp>
        <p:sp>
          <p:nvSpPr>
            <p:cNvPr id="89" name="Text Box 29"/>
            <p:cNvSpPr txBox="1">
              <a:spLocks noChangeArrowheads="1"/>
            </p:cNvSpPr>
            <p:nvPr/>
          </p:nvSpPr>
          <p:spPr bwMode="auto">
            <a:xfrm rot="16200000">
              <a:off x="4422759" y="1755082"/>
              <a:ext cx="603050" cy="307777"/>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00000"/>
                </a:lnSpc>
                <a:spcBef>
                  <a:spcPct val="0"/>
                </a:spcBef>
                <a:buClrTx/>
                <a:buSzTx/>
                <a:buNone/>
              </a:pPr>
              <a:r>
                <a:rPr lang="en-US" sz="1400" dirty="0">
                  <a:latin typeface="+mn-lt"/>
                  <a:cs typeface="Arial" charset="0"/>
                </a:rPr>
                <a:t>start</a:t>
              </a:r>
            </a:p>
          </p:txBody>
        </p:sp>
      </p:grpSp>
      <p:sp>
        <p:nvSpPr>
          <p:cNvPr id="71" name="Text Box 32"/>
          <p:cNvSpPr txBox="1">
            <a:spLocks noChangeArrowheads="1"/>
          </p:cNvSpPr>
          <p:nvPr/>
        </p:nvSpPr>
        <p:spPr bwMode="auto">
          <a:xfrm>
            <a:off x="4415465" y="2111430"/>
            <a:ext cx="587020" cy="307777"/>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00000"/>
              </a:lnSpc>
              <a:spcBef>
                <a:spcPct val="0"/>
              </a:spcBef>
              <a:buClrTx/>
              <a:buSzTx/>
              <a:buNone/>
            </a:pPr>
            <a:r>
              <a:rPr lang="en-US" sz="1400" dirty="0">
                <a:latin typeface="+mn-lt"/>
                <a:cs typeface="Arial" charset="0"/>
              </a:rPr>
              <a:t>GCD</a:t>
            </a:r>
          </a:p>
        </p:txBody>
      </p:sp>
      <p:grpSp>
        <p:nvGrpSpPr>
          <p:cNvPr id="72" name="Group 71"/>
          <p:cNvGrpSpPr/>
          <p:nvPr/>
        </p:nvGrpSpPr>
        <p:grpSpPr>
          <a:xfrm>
            <a:off x="5025742" y="1464114"/>
            <a:ext cx="345770" cy="1676851"/>
            <a:chOff x="4570397" y="1393990"/>
            <a:chExt cx="345770" cy="1029962"/>
          </a:xfrm>
        </p:grpSpPr>
        <p:sp>
          <p:nvSpPr>
            <p:cNvPr id="86" name="Rectangle 9"/>
            <p:cNvSpPr>
              <a:spLocks noChangeArrowheads="1"/>
            </p:cNvSpPr>
            <p:nvPr/>
          </p:nvSpPr>
          <p:spPr bwMode="auto">
            <a:xfrm>
              <a:off x="4584642" y="1604169"/>
              <a:ext cx="331525" cy="633413"/>
            </a:xfrm>
            <a:prstGeom prst="rect">
              <a:avLst/>
            </a:prstGeom>
            <a:solidFill>
              <a:schemeClr val="accent1"/>
            </a:solidFill>
            <a:ln w="9525">
              <a:solidFill>
                <a:schemeClr val="tx1"/>
              </a:solidFill>
              <a:miter lim="800000"/>
              <a:headEnd/>
              <a:tailEnd/>
            </a:ln>
            <a:effectLst/>
          </p:spPr>
          <p:txBody>
            <a:bodyPr wrap="none" anchor="ctr"/>
            <a:lstStyle/>
            <a:p>
              <a:pPr>
                <a:buNone/>
              </a:pPr>
              <a:endParaRPr lang="en-US">
                <a:latin typeface="+mn-lt"/>
              </a:endParaRPr>
            </a:p>
          </p:txBody>
        </p:sp>
        <p:sp>
          <p:nvSpPr>
            <p:cNvPr id="87" name="Text Box 29"/>
            <p:cNvSpPr txBox="1">
              <a:spLocks noChangeArrowheads="1"/>
            </p:cNvSpPr>
            <p:nvPr/>
          </p:nvSpPr>
          <p:spPr bwMode="auto">
            <a:xfrm rot="16200000">
              <a:off x="4209305" y="1755082"/>
              <a:ext cx="1029962" cy="307777"/>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00000"/>
                </a:lnSpc>
                <a:spcBef>
                  <a:spcPct val="0"/>
                </a:spcBef>
                <a:buClrTx/>
                <a:buSzTx/>
                <a:buNone/>
              </a:pPr>
              <a:r>
                <a:rPr lang="en-US" sz="1400" dirty="0" err="1">
                  <a:latin typeface="+mn-lt"/>
                  <a:cs typeface="Arial" charset="0"/>
                </a:rPr>
                <a:t>getResult</a:t>
              </a:r>
              <a:endParaRPr lang="en-US" sz="1400" dirty="0">
                <a:latin typeface="+mn-lt"/>
                <a:cs typeface="Arial" charset="0"/>
              </a:endParaRPr>
            </a:p>
          </p:txBody>
        </p:sp>
      </p:grpSp>
      <p:cxnSp>
        <p:nvCxnSpPr>
          <p:cNvPr id="73" name="Straight Arrow Connector 72"/>
          <p:cNvCxnSpPr/>
          <p:nvPr/>
        </p:nvCxnSpPr>
        <p:spPr bwMode="auto">
          <a:xfrm>
            <a:off x="5377486" y="2276253"/>
            <a:ext cx="484852" cy="3782"/>
          </a:xfrm>
          <a:prstGeom prst="straightConnector1">
            <a:avLst/>
          </a:prstGeom>
          <a:noFill/>
          <a:ln w="28575" cap="flat" cmpd="sng" algn="ctr">
            <a:solidFill>
              <a:srgbClr val="002060"/>
            </a:solidFill>
            <a:prstDash val="solid"/>
            <a:round/>
            <a:headEnd type="none" w="med" len="med"/>
            <a:tailEnd type="triangle"/>
          </a:ln>
          <a:effectLst/>
        </p:spPr>
      </p:cxnSp>
      <p:cxnSp>
        <p:nvCxnSpPr>
          <p:cNvPr id="80" name="Straight Arrow Connector 79"/>
          <p:cNvCxnSpPr/>
          <p:nvPr/>
        </p:nvCxnSpPr>
        <p:spPr bwMode="auto">
          <a:xfrm>
            <a:off x="3511286" y="2287274"/>
            <a:ext cx="484852" cy="3782"/>
          </a:xfrm>
          <a:prstGeom prst="straightConnector1">
            <a:avLst/>
          </a:prstGeom>
          <a:noFill/>
          <a:ln w="28575" cap="flat" cmpd="sng" algn="ctr">
            <a:solidFill>
              <a:srgbClr val="002060"/>
            </a:solidFill>
            <a:prstDash val="solid"/>
            <a:round/>
            <a:headEnd type="none" w="med" len="med"/>
            <a:tailEnd type="triangle"/>
          </a:ln>
          <a:effectLst/>
        </p:spPr>
      </p:cxnSp>
      <p:sp>
        <p:nvSpPr>
          <p:cNvPr id="2" name="TextBox 1"/>
          <p:cNvSpPr txBox="1"/>
          <p:nvPr/>
        </p:nvSpPr>
        <p:spPr>
          <a:xfrm>
            <a:off x="7366340" y="3698430"/>
            <a:ext cx="1650320" cy="923330"/>
          </a:xfrm>
          <a:prstGeom prst="rect">
            <a:avLst/>
          </a:prstGeom>
          <a:noFill/>
        </p:spPr>
        <p:txBody>
          <a:bodyPr wrap="square" rtlCol="0">
            <a:spAutoFit/>
          </a:bodyPr>
          <a:lstStyle/>
          <a:p>
            <a:r>
              <a:rPr lang="en-US" sz="1800" dirty="0">
                <a:latin typeface="Comic Sans MS" panose="030F0702030302020204" pitchFamily="66" charset="0"/>
              </a:rPr>
              <a:t>Can these rules fire concurrently? </a:t>
            </a:r>
          </a:p>
        </p:txBody>
      </p:sp>
      <p:sp>
        <p:nvSpPr>
          <p:cNvPr id="3" name="TextBox 2">
            <a:extLst>
              <a:ext uri="{FF2B5EF4-FFF2-40B4-BE49-F238E27FC236}">
                <a16:creationId xmlns:a16="http://schemas.microsoft.com/office/drawing/2014/main" id="{2F7DAB02-2BCF-A10B-6B30-1A31628A280D}"/>
              </a:ext>
            </a:extLst>
          </p:cNvPr>
          <p:cNvSpPr txBox="1"/>
          <p:nvPr/>
        </p:nvSpPr>
        <p:spPr>
          <a:xfrm>
            <a:off x="899673" y="5251969"/>
            <a:ext cx="7700251" cy="1015663"/>
          </a:xfrm>
          <a:prstGeom prst="rect">
            <a:avLst/>
          </a:prstGeom>
          <a:noFill/>
        </p:spPr>
        <p:txBody>
          <a:bodyPr wrap="square" rtlCol="0">
            <a:spAutoFit/>
          </a:bodyPr>
          <a:lstStyle/>
          <a:p>
            <a:pPr marL="342900" indent="-342900">
              <a:buFont typeface="Wingdings" panose="05000000000000000000" pitchFamily="2" charset="2"/>
              <a:buChar char="v"/>
            </a:pPr>
            <a:r>
              <a:rPr lang="en-US" dirty="0"/>
              <a:t>Depends if </a:t>
            </a:r>
            <a:r>
              <a:rPr lang="en-US" dirty="0">
                <a:latin typeface="Consolas" panose="020B0609020204030204" pitchFamily="49" charset="0"/>
              </a:rPr>
              <a:t>start</a:t>
            </a:r>
            <a:r>
              <a:rPr lang="en-US" dirty="0"/>
              <a:t> and </a:t>
            </a:r>
            <a:r>
              <a:rPr lang="en-US" dirty="0" err="1">
                <a:latin typeface="Consolas" panose="020B0609020204030204" pitchFamily="49" charset="0"/>
              </a:rPr>
              <a:t>getResult</a:t>
            </a:r>
            <a:r>
              <a:rPr lang="en-US" dirty="0"/>
              <a:t> can fire concurrently, and behave as if </a:t>
            </a:r>
            <a:r>
              <a:rPr lang="en-US" dirty="0" err="1">
                <a:latin typeface="Consolas" panose="020B0609020204030204" pitchFamily="49" charset="0"/>
              </a:rPr>
              <a:t>getResult</a:t>
            </a:r>
            <a:r>
              <a:rPr lang="en-US" dirty="0">
                <a:latin typeface="Consolas" panose="020B0609020204030204" pitchFamily="49" charset="0"/>
              </a:rPr>
              <a:t> &lt; start</a:t>
            </a:r>
          </a:p>
          <a:p>
            <a:pPr marL="342900" indent="-342900">
              <a:buFont typeface="Wingdings" panose="05000000000000000000" pitchFamily="2" charset="2"/>
              <a:buChar char="v"/>
            </a:pPr>
            <a:r>
              <a:rPr lang="en-US" dirty="0"/>
              <a:t>Performance implications if they can’t fire concurrently?</a:t>
            </a:r>
          </a:p>
        </p:txBody>
      </p:sp>
      <p:sp>
        <p:nvSpPr>
          <p:cNvPr id="6" name="TextBox 5">
            <a:extLst>
              <a:ext uri="{FF2B5EF4-FFF2-40B4-BE49-F238E27FC236}">
                <a16:creationId xmlns:a16="http://schemas.microsoft.com/office/drawing/2014/main" id="{17FB0ED3-87E9-BC64-58D9-82357A503EA6}"/>
              </a:ext>
            </a:extLst>
          </p:cNvPr>
          <p:cNvSpPr txBox="1"/>
          <p:nvPr/>
        </p:nvSpPr>
        <p:spPr>
          <a:xfrm>
            <a:off x="5713678" y="6366900"/>
            <a:ext cx="1499128" cy="400110"/>
          </a:xfrm>
          <a:prstGeom prst="rect">
            <a:avLst/>
          </a:prstGeom>
          <a:noFill/>
        </p:spPr>
        <p:txBody>
          <a:bodyPr wrap="none" rtlCol="0">
            <a:spAutoFit/>
          </a:bodyPr>
          <a:lstStyle/>
          <a:p>
            <a:r>
              <a:rPr lang="en-US" dirty="0">
                <a:solidFill>
                  <a:srgbClr val="FF0000"/>
                </a:solidFill>
                <a:latin typeface="Comic Sans MS" panose="030F0702030302020204" pitchFamily="66" charset="0"/>
              </a:rPr>
              <a:t>Dead Cycle</a:t>
            </a:r>
          </a:p>
        </p:txBody>
      </p:sp>
      <p:sp>
        <p:nvSpPr>
          <p:cNvPr id="7" name="Date Placeholder 6">
            <a:extLst>
              <a:ext uri="{FF2B5EF4-FFF2-40B4-BE49-F238E27FC236}">
                <a16:creationId xmlns:a16="http://schemas.microsoft.com/office/drawing/2014/main" id="{3D9F65A6-D446-432E-9D82-07D71F00D817}"/>
              </a:ext>
            </a:extLst>
          </p:cNvPr>
          <p:cNvSpPr>
            <a:spLocks noGrp="1"/>
          </p:cNvSpPr>
          <p:nvPr>
            <p:ph type="dt" sz="half" idx="10"/>
          </p:nvPr>
        </p:nvSpPr>
        <p:spPr/>
        <p:txBody>
          <a:bodyPr/>
          <a:lstStyle/>
          <a:p>
            <a:pPr>
              <a:defRPr/>
            </a:pPr>
            <a:r>
              <a:rPr lang="en-US"/>
              <a:t>February 15, 2024</a:t>
            </a:r>
            <a:endParaRPr lang="en-US" dirty="0"/>
          </a:p>
        </p:txBody>
      </p:sp>
      <p:sp>
        <p:nvSpPr>
          <p:cNvPr id="12" name="Footer Placeholder 11">
            <a:extLst>
              <a:ext uri="{FF2B5EF4-FFF2-40B4-BE49-F238E27FC236}">
                <a16:creationId xmlns:a16="http://schemas.microsoft.com/office/drawing/2014/main" id="{1BBE969D-CD2E-48BC-9692-0261CFD606D5}"/>
              </a:ext>
            </a:extLst>
          </p:cNvPr>
          <p:cNvSpPr>
            <a:spLocks noGrp="1"/>
          </p:cNvSpPr>
          <p:nvPr>
            <p:ph type="ftr" sz="quarter" idx="12"/>
          </p:nvPr>
        </p:nvSpPr>
        <p:spPr/>
        <p:txBody>
          <a:bodyPr/>
          <a:lstStyle/>
          <a:p>
            <a:pPr>
              <a:defRPr/>
            </a:pPr>
            <a:r>
              <a:rPr lang="en-US"/>
              <a:t>6.1920</a:t>
            </a:r>
            <a:endParaRPr lang="en-US" dirty="0"/>
          </a:p>
        </p:txBody>
      </p:sp>
      <p:sp>
        <p:nvSpPr>
          <p:cNvPr id="16" name="Slide Number Placeholder 15">
            <a:extLst>
              <a:ext uri="{FF2B5EF4-FFF2-40B4-BE49-F238E27FC236}">
                <a16:creationId xmlns:a16="http://schemas.microsoft.com/office/drawing/2014/main" id="{4797CEF9-59F8-4042-AD66-3ED7B9C35FC2}"/>
              </a:ext>
            </a:extLst>
          </p:cNvPr>
          <p:cNvSpPr>
            <a:spLocks noGrp="1"/>
          </p:cNvSpPr>
          <p:nvPr>
            <p:ph type="sldNum" sz="quarter" idx="11"/>
          </p:nvPr>
        </p:nvSpPr>
        <p:spPr/>
        <p:txBody>
          <a:bodyPr/>
          <a:lstStyle/>
          <a:p>
            <a:pPr>
              <a:defRPr/>
            </a:pPr>
            <a:r>
              <a:rPr lang="en-US"/>
              <a:t>L04-</a:t>
            </a:r>
            <a:fld id="{4F9502F6-954B-46E9-AC05-33DEDF4CA0BF}" type="slidenum">
              <a:rPr lang="en-US" smtClean="0"/>
              <a:pPr>
                <a:defRPr/>
              </a:pPr>
              <a:t>5</a:t>
            </a:fld>
            <a:endParaRPr lang="en-US" dirty="0"/>
          </a:p>
        </p:txBody>
      </p:sp>
    </p:spTree>
    <p:extLst>
      <p:ext uri="{BB962C8B-B14F-4D97-AF65-F5344CB8AC3E}">
        <p14:creationId xmlns:p14="http://schemas.microsoft.com/office/powerpoint/2010/main" val="2929095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609600" y="304800"/>
            <a:ext cx="8248650" cy="1143000"/>
          </a:xfrm>
        </p:spPr>
        <p:txBody>
          <a:bodyPr/>
          <a:lstStyle/>
          <a:p>
            <a:r>
              <a:rPr lang="en-US" sz="2400" dirty="0"/>
              <a:t>Another example: </a:t>
            </a:r>
            <a:br>
              <a:rPr lang="en-US" dirty="0"/>
            </a:br>
            <a:r>
              <a:rPr lang="en-US" dirty="0"/>
              <a:t>IP Lookup block in a router</a:t>
            </a:r>
          </a:p>
        </p:txBody>
      </p:sp>
      <p:grpSp>
        <p:nvGrpSpPr>
          <p:cNvPr id="11268" name="Group 3"/>
          <p:cNvGrpSpPr>
            <a:grpSpLocks/>
          </p:cNvGrpSpPr>
          <p:nvPr/>
        </p:nvGrpSpPr>
        <p:grpSpPr bwMode="auto">
          <a:xfrm>
            <a:off x="501650" y="1506538"/>
            <a:ext cx="8242300" cy="4859337"/>
            <a:chOff x="316" y="1029"/>
            <a:chExt cx="5192" cy="3061"/>
          </a:xfrm>
        </p:grpSpPr>
        <p:sp>
          <p:nvSpPr>
            <p:cNvPr id="11274" name="Rectangle 4"/>
            <p:cNvSpPr>
              <a:spLocks noChangeArrowheads="1"/>
            </p:cNvSpPr>
            <p:nvPr/>
          </p:nvSpPr>
          <p:spPr bwMode="auto">
            <a:xfrm>
              <a:off x="548" y="1474"/>
              <a:ext cx="3152" cy="1649"/>
            </a:xfrm>
            <a:prstGeom prst="rect">
              <a:avLst/>
            </a:prstGeom>
            <a:solidFill>
              <a:srgbClr val="CCFFFF"/>
            </a:solidFill>
            <a:ln w="9525" algn="ctr">
              <a:solidFill>
                <a:srgbClr val="000000"/>
              </a:solidFill>
              <a:miter lim="800000"/>
              <a:headEnd/>
              <a:tailEnd/>
            </a:ln>
          </p:spPr>
          <p:txBody>
            <a:bodyPr wrap="none" anchor="ctr"/>
            <a:lstStyle/>
            <a:p>
              <a:endParaRPr lang="en-US"/>
            </a:p>
          </p:txBody>
        </p:sp>
        <p:sp>
          <p:nvSpPr>
            <p:cNvPr id="11275" name="Rectangle 5"/>
            <p:cNvSpPr>
              <a:spLocks noChangeArrowheads="1"/>
            </p:cNvSpPr>
            <p:nvPr/>
          </p:nvSpPr>
          <p:spPr bwMode="auto">
            <a:xfrm>
              <a:off x="2384" y="2107"/>
              <a:ext cx="1161" cy="514"/>
            </a:xfrm>
            <a:prstGeom prst="rect">
              <a:avLst/>
            </a:prstGeom>
            <a:solidFill>
              <a:schemeClr val="accent1"/>
            </a:solidFill>
            <a:ln w="9525" algn="ctr">
              <a:solidFill>
                <a:srgbClr val="000000"/>
              </a:solidFill>
              <a:miter lim="800000"/>
              <a:headEnd/>
              <a:tailEnd/>
            </a:ln>
          </p:spPr>
          <p:txBody>
            <a:bodyPr wrap="none" anchor="ctr"/>
            <a:lstStyle/>
            <a:p>
              <a:endParaRPr lang="en-US"/>
            </a:p>
          </p:txBody>
        </p:sp>
        <p:sp>
          <p:nvSpPr>
            <p:cNvPr id="11276" name="Text Box 6"/>
            <p:cNvSpPr txBox="1">
              <a:spLocks noChangeArrowheads="1"/>
            </p:cNvSpPr>
            <p:nvPr/>
          </p:nvSpPr>
          <p:spPr bwMode="auto">
            <a:xfrm>
              <a:off x="2644" y="2161"/>
              <a:ext cx="670" cy="375"/>
            </a:xfrm>
            <a:prstGeom prst="rect">
              <a:avLst/>
            </a:prstGeom>
            <a:noFill/>
            <a:ln w="9525" algn="ctr">
              <a:noFill/>
              <a:miter lim="800000"/>
              <a:headEnd/>
              <a:tailEnd/>
            </a:ln>
          </p:spPr>
          <p:txBody>
            <a:bodyPr wrap="none">
              <a:spAutoFit/>
            </a:bodyPr>
            <a:lstStyle/>
            <a:p>
              <a:pPr>
                <a:buClrTx/>
                <a:buSzTx/>
                <a:buFont typeface="Wingdings" pitchFamily="-96" charset="2"/>
                <a:buNone/>
              </a:pPr>
              <a:r>
                <a:rPr kumimoji="1" lang="en-US" sz="1600" b="0" dirty="0">
                  <a:solidFill>
                    <a:srgbClr val="000000"/>
                  </a:solidFill>
                </a:rPr>
                <a:t>Queue</a:t>
              </a:r>
            </a:p>
            <a:p>
              <a:pPr>
                <a:buClrTx/>
                <a:buSzTx/>
                <a:buFont typeface="Wingdings" pitchFamily="-96" charset="2"/>
                <a:buNone/>
              </a:pPr>
              <a:r>
                <a:rPr kumimoji="1" lang="en-US" sz="1600" b="0" dirty="0">
                  <a:solidFill>
                    <a:srgbClr val="000000"/>
                  </a:solidFill>
                </a:rPr>
                <a:t>Manager</a:t>
              </a:r>
            </a:p>
          </p:txBody>
        </p:sp>
        <p:sp>
          <p:nvSpPr>
            <p:cNvPr id="11277" name="Rectangle 7"/>
            <p:cNvSpPr>
              <a:spLocks noChangeArrowheads="1"/>
            </p:cNvSpPr>
            <p:nvPr/>
          </p:nvSpPr>
          <p:spPr bwMode="auto">
            <a:xfrm>
              <a:off x="760" y="1684"/>
              <a:ext cx="1160" cy="947"/>
            </a:xfrm>
            <a:prstGeom prst="rect">
              <a:avLst/>
            </a:prstGeom>
            <a:solidFill>
              <a:schemeClr val="accent1"/>
            </a:solidFill>
            <a:ln w="9525" algn="ctr">
              <a:solidFill>
                <a:srgbClr val="000000"/>
              </a:solidFill>
              <a:miter lim="800000"/>
              <a:headEnd/>
              <a:tailEnd/>
            </a:ln>
          </p:spPr>
          <p:txBody>
            <a:bodyPr wrap="none" anchor="ctr"/>
            <a:lstStyle/>
            <a:p>
              <a:endParaRPr lang="en-US"/>
            </a:p>
          </p:txBody>
        </p:sp>
        <p:sp>
          <p:nvSpPr>
            <p:cNvPr id="11278" name="Text Box 8"/>
            <p:cNvSpPr txBox="1">
              <a:spLocks noChangeArrowheads="1"/>
            </p:cNvSpPr>
            <p:nvPr/>
          </p:nvSpPr>
          <p:spPr bwMode="auto">
            <a:xfrm>
              <a:off x="746" y="1490"/>
              <a:ext cx="1204" cy="197"/>
            </a:xfrm>
            <a:prstGeom prst="rect">
              <a:avLst/>
            </a:prstGeom>
            <a:noFill/>
            <a:ln w="9525" algn="ctr">
              <a:noFill/>
              <a:miter lim="800000"/>
              <a:headEnd/>
              <a:tailEnd/>
            </a:ln>
          </p:spPr>
          <p:txBody>
            <a:bodyPr wrap="none">
              <a:spAutoFit/>
            </a:bodyPr>
            <a:lstStyle/>
            <a:p>
              <a:pPr>
                <a:buClrTx/>
                <a:buSzTx/>
                <a:buFont typeface="Wingdings" pitchFamily="-96" charset="2"/>
                <a:buNone/>
              </a:pPr>
              <a:r>
                <a:rPr kumimoji="1" lang="en-US" sz="1600" b="0">
                  <a:solidFill>
                    <a:srgbClr val="000000"/>
                  </a:solidFill>
                </a:rPr>
                <a:t>Packet Processor</a:t>
              </a:r>
            </a:p>
          </p:txBody>
        </p:sp>
        <p:sp>
          <p:nvSpPr>
            <p:cNvPr id="11279" name="Rectangle 9"/>
            <p:cNvSpPr>
              <a:spLocks noChangeArrowheads="1"/>
            </p:cNvSpPr>
            <p:nvPr/>
          </p:nvSpPr>
          <p:spPr bwMode="auto">
            <a:xfrm>
              <a:off x="1346" y="2714"/>
              <a:ext cx="1686" cy="347"/>
            </a:xfrm>
            <a:prstGeom prst="rect">
              <a:avLst/>
            </a:prstGeom>
            <a:solidFill>
              <a:schemeClr val="accent1"/>
            </a:solidFill>
            <a:ln w="9525" algn="ctr">
              <a:solidFill>
                <a:srgbClr val="000000"/>
              </a:solidFill>
              <a:miter lim="800000"/>
              <a:headEnd/>
              <a:tailEnd/>
            </a:ln>
          </p:spPr>
          <p:txBody>
            <a:bodyPr wrap="none" anchor="ctr"/>
            <a:lstStyle/>
            <a:p>
              <a:endParaRPr lang="en-US"/>
            </a:p>
          </p:txBody>
        </p:sp>
        <p:sp>
          <p:nvSpPr>
            <p:cNvPr id="11280" name="Text Box 10"/>
            <p:cNvSpPr txBox="1">
              <a:spLocks noChangeArrowheads="1"/>
            </p:cNvSpPr>
            <p:nvPr/>
          </p:nvSpPr>
          <p:spPr bwMode="auto">
            <a:xfrm>
              <a:off x="1697" y="2792"/>
              <a:ext cx="988" cy="197"/>
            </a:xfrm>
            <a:prstGeom prst="rect">
              <a:avLst/>
            </a:prstGeom>
            <a:noFill/>
            <a:ln w="9525" algn="ctr">
              <a:noFill/>
              <a:miter lim="800000"/>
              <a:headEnd/>
              <a:tailEnd/>
            </a:ln>
          </p:spPr>
          <p:txBody>
            <a:bodyPr wrap="none">
              <a:spAutoFit/>
            </a:bodyPr>
            <a:lstStyle/>
            <a:p>
              <a:pPr>
                <a:buClrTx/>
                <a:buSzTx/>
                <a:buFont typeface="Wingdings" pitchFamily="-96" charset="2"/>
                <a:buNone/>
              </a:pPr>
              <a:r>
                <a:rPr kumimoji="1" lang="en-US" sz="1600" b="0">
                  <a:solidFill>
                    <a:srgbClr val="000000"/>
                  </a:solidFill>
                </a:rPr>
                <a:t>Exit functions</a:t>
              </a:r>
            </a:p>
          </p:txBody>
        </p:sp>
        <p:sp>
          <p:nvSpPr>
            <p:cNvPr id="11281" name="Rectangle 11"/>
            <p:cNvSpPr>
              <a:spLocks noChangeArrowheads="1"/>
            </p:cNvSpPr>
            <p:nvPr/>
          </p:nvSpPr>
          <p:spPr bwMode="auto">
            <a:xfrm>
              <a:off x="2509" y="1553"/>
              <a:ext cx="1004" cy="435"/>
            </a:xfrm>
            <a:prstGeom prst="rect">
              <a:avLst/>
            </a:prstGeom>
            <a:solidFill>
              <a:schemeClr val="accent1"/>
            </a:solidFill>
            <a:ln w="9525" algn="ctr">
              <a:solidFill>
                <a:srgbClr val="000000"/>
              </a:solidFill>
              <a:miter lim="800000"/>
              <a:headEnd/>
              <a:tailEnd/>
            </a:ln>
          </p:spPr>
          <p:txBody>
            <a:bodyPr wrap="none" anchor="ctr"/>
            <a:lstStyle/>
            <a:p>
              <a:endParaRPr lang="en-US"/>
            </a:p>
          </p:txBody>
        </p:sp>
        <p:sp>
          <p:nvSpPr>
            <p:cNvPr id="11282" name="Text Box 12"/>
            <p:cNvSpPr txBox="1">
              <a:spLocks noChangeArrowheads="1"/>
            </p:cNvSpPr>
            <p:nvPr/>
          </p:nvSpPr>
          <p:spPr bwMode="auto">
            <a:xfrm>
              <a:off x="2647" y="1578"/>
              <a:ext cx="736" cy="375"/>
            </a:xfrm>
            <a:prstGeom prst="rect">
              <a:avLst/>
            </a:prstGeom>
            <a:noFill/>
            <a:ln w="9525" algn="ctr">
              <a:noFill/>
              <a:miter lim="800000"/>
              <a:headEnd/>
              <a:tailEnd/>
            </a:ln>
          </p:spPr>
          <p:txBody>
            <a:bodyPr wrap="none">
              <a:spAutoFit/>
            </a:bodyPr>
            <a:lstStyle/>
            <a:p>
              <a:pPr>
                <a:buClrTx/>
                <a:buSzTx/>
                <a:buFont typeface="Wingdings" pitchFamily="-96" charset="2"/>
                <a:buNone/>
              </a:pPr>
              <a:r>
                <a:rPr kumimoji="1" lang="en-US" sz="1600" b="0" dirty="0">
                  <a:solidFill>
                    <a:srgbClr val="000000"/>
                  </a:solidFill>
                </a:rPr>
                <a:t>Control</a:t>
              </a:r>
            </a:p>
            <a:p>
              <a:pPr>
                <a:buClrTx/>
                <a:buSzTx/>
                <a:buFont typeface="Wingdings" pitchFamily="-96" charset="2"/>
                <a:buNone/>
              </a:pPr>
              <a:r>
                <a:rPr kumimoji="1" lang="en-US" sz="1600" b="0" dirty="0">
                  <a:solidFill>
                    <a:srgbClr val="000000"/>
                  </a:solidFill>
                </a:rPr>
                <a:t>Processor</a:t>
              </a:r>
            </a:p>
          </p:txBody>
        </p:sp>
        <p:sp>
          <p:nvSpPr>
            <p:cNvPr id="11283" name="Line 13"/>
            <p:cNvSpPr>
              <a:spLocks noChangeShapeType="1"/>
            </p:cNvSpPr>
            <p:nvPr/>
          </p:nvSpPr>
          <p:spPr bwMode="auto">
            <a:xfrm>
              <a:off x="3539" y="2356"/>
              <a:ext cx="414" cy="0"/>
            </a:xfrm>
            <a:prstGeom prst="line">
              <a:avLst/>
            </a:prstGeom>
            <a:noFill/>
            <a:ln w="9525">
              <a:solidFill>
                <a:srgbClr val="000000"/>
              </a:solidFill>
              <a:round/>
              <a:headEnd/>
              <a:tailEnd type="triangle" w="med" len="med"/>
            </a:ln>
          </p:spPr>
          <p:txBody>
            <a:bodyPr wrap="none" anchor="ctr"/>
            <a:lstStyle/>
            <a:p>
              <a:endParaRPr lang="en-US"/>
            </a:p>
          </p:txBody>
        </p:sp>
        <p:sp>
          <p:nvSpPr>
            <p:cNvPr id="11284" name="Line 14"/>
            <p:cNvSpPr>
              <a:spLocks noChangeShapeType="1"/>
            </p:cNvSpPr>
            <p:nvPr/>
          </p:nvSpPr>
          <p:spPr bwMode="auto">
            <a:xfrm>
              <a:off x="3025" y="2871"/>
              <a:ext cx="936" cy="0"/>
            </a:xfrm>
            <a:prstGeom prst="line">
              <a:avLst/>
            </a:prstGeom>
            <a:noFill/>
            <a:ln w="9525">
              <a:solidFill>
                <a:srgbClr val="000000"/>
              </a:solidFill>
              <a:round/>
              <a:headEnd type="triangle" w="med" len="med"/>
              <a:tailEnd/>
            </a:ln>
          </p:spPr>
          <p:txBody>
            <a:bodyPr wrap="none" anchor="ctr"/>
            <a:lstStyle/>
            <a:p>
              <a:endParaRPr lang="en-US"/>
            </a:p>
          </p:txBody>
        </p:sp>
        <p:sp>
          <p:nvSpPr>
            <p:cNvPr id="11285" name="Line 15"/>
            <p:cNvSpPr>
              <a:spLocks noChangeShapeType="1"/>
            </p:cNvSpPr>
            <p:nvPr/>
          </p:nvSpPr>
          <p:spPr bwMode="auto">
            <a:xfrm>
              <a:off x="340" y="2356"/>
              <a:ext cx="414" cy="0"/>
            </a:xfrm>
            <a:prstGeom prst="line">
              <a:avLst/>
            </a:prstGeom>
            <a:noFill/>
            <a:ln w="9525">
              <a:solidFill>
                <a:srgbClr val="000000"/>
              </a:solidFill>
              <a:round/>
              <a:headEnd/>
              <a:tailEnd type="triangle" w="med" len="med"/>
            </a:ln>
          </p:spPr>
          <p:txBody>
            <a:bodyPr wrap="none" anchor="ctr"/>
            <a:lstStyle/>
            <a:p>
              <a:endParaRPr lang="en-US"/>
            </a:p>
          </p:txBody>
        </p:sp>
        <p:sp>
          <p:nvSpPr>
            <p:cNvPr id="11286" name="Line 16"/>
            <p:cNvSpPr>
              <a:spLocks noChangeShapeType="1"/>
            </p:cNvSpPr>
            <p:nvPr/>
          </p:nvSpPr>
          <p:spPr bwMode="auto">
            <a:xfrm>
              <a:off x="1920" y="2356"/>
              <a:ext cx="457" cy="0"/>
            </a:xfrm>
            <a:prstGeom prst="line">
              <a:avLst/>
            </a:prstGeom>
            <a:noFill/>
            <a:ln w="9525">
              <a:solidFill>
                <a:srgbClr val="000000"/>
              </a:solidFill>
              <a:round/>
              <a:headEnd/>
              <a:tailEnd type="triangle" w="med" len="med"/>
            </a:ln>
          </p:spPr>
          <p:txBody>
            <a:bodyPr wrap="none" anchor="ctr"/>
            <a:lstStyle/>
            <a:p>
              <a:endParaRPr lang="en-US"/>
            </a:p>
          </p:txBody>
        </p:sp>
        <p:sp>
          <p:nvSpPr>
            <p:cNvPr id="11287" name="Line 17"/>
            <p:cNvSpPr>
              <a:spLocks noChangeShapeType="1"/>
            </p:cNvSpPr>
            <p:nvPr/>
          </p:nvSpPr>
          <p:spPr bwMode="auto">
            <a:xfrm>
              <a:off x="316" y="2881"/>
              <a:ext cx="1021" cy="0"/>
            </a:xfrm>
            <a:prstGeom prst="line">
              <a:avLst/>
            </a:prstGeom>
            <a:noFill/>
            <a:ln w="9525">
              <a:solidFill>
                <a:srgbClr val="000000"/>
              </a:solidFill>
              <a:round/>
              <a:headEnd type="triangle" w="med" len="med"/>
              <a:tailEnd/>
            </a:ln>
          </p:spPr>
          <p:txBody>
            <a:bodyPr wrap="none" anchor="ctr"/>
            <a:lstStyle/>
            <a:p>
              <a:endParaRPr lang="en-US"/>
            </a:p>
          </p:txBody>
        </p:sp>
        <p:sp>
          <p:nvSpPr>
            <p:cNvPr id="11288" name="Text Box 18"/>
            <p:cNvSpPr txBox="1">
              <a:spLocks noChangeArrowheads="1"/>
            </p:cNvSpPr>
            <p:nvPr/>
          </p:nvSpPr>
          <p:spPr bwMode="auto">
            <a:xfrm>
              <a:off x="1520" y="1200"/>
              <a:ext cx="1280" cy="231"/>
            </a:xfrm>
            <a:prstGeom prst="rect">
              <a:avLst/>
            </a:prstGeom>
            <a:noFill/>
            <a:ln w="9525" algn="ctr">
              <a:noFill/>
              <a:miter lim="800000"/>
              <a:headEnd/>
              <a:tailEnd/>
            </a:ln>
          </p:spPr>
          <p:txBody>
            <a:bodyPr wrap="none">
              <a:spAutoFit/>
            </a:bodyPr>
            <a:lstStyle/>
            <a:p>
              <a:pPr>
                <a:buClrTx/>
                <a:buSzTx/>
                <a:buFont typeface="Wingdings" pitchFamily="-96" charset="2"/>
                <a:buNone/>
              </a:pPr>
              <a:r>
                <a:rPr kumimoji="1" lang="en-US" b="0">
                  <a:solidFill>
                    <a:srgbClr val="000000"/>
                  </a:solidFill>
                </a:rPr>
                <a:t>Line Card (LC)</a:t>
              </a:r>
            </a:p>
          </p:txBody>
        </p:sp>
        <p:sp>
          <p:nvSpPr>
            <p:cNvPr id="11289" name="Rectangle 19"/>
            <p:cNvSpPr>
              <a:spLocks noChangeArrowheads="1"/>
            </p:cNvSpPr>
            <p:nvPr/>
          </p:nvSpPr>
          <p:spPr bwMode="auto">
            <a:xfrm>
              <a:off x="907" y="2140"/>
              <a:ext cx="856" cy="435"/>
            </a:xfrm>
            <a:prstGeom prst="rect">
              <a:avLst/>
            </a:prstGeom>
            <a:solidFill>
              <a:srgbClr val="FFCC00"/>
            </a:solidFill>
            <a:ln w="9525" algn="ctr">
              <a:solidFill>
                <a:srgbClr val="000000"/>
              </a:solidFill>
              <a:miter lim="800000"/>
              <a:headEnd/>
              <a:tailEnd/>
            </a:ln>
          </p:spPr>
          <p:txBody>
            <a:bodyPr wrap="none" anchor="ctr"/>
            <a:lstStyle/>
            <a:p>
              <a:endParaRPr lang="en-US" b="0" dirty="0"/>
            </a:p>
          </p:txBody>
        </p:sp>
        <p:sp>
          <p:nvSpPr>
            <p:cNvPr id="11290" name="Text Box 20"/>
            <p:cNvSpPr txBox="1">
              <a:spLocks noChangeArrowheads="1"/>
            </p:cNvSpPr>
            <p:nvPr/>
          </p:nvSpPr>
          <p:spPr bwMode="auto">
            <a:xfrm>
              <a:off x="921" y="2249"/>
              <a:ext cx="763" cy="198"/>
            </a:xfrm>
            <a:prstGeom prst="rect">
              <a:avLst/>
            </a:prstGeom>
            <a:noFill/>
            <a:ln w="9525" algn="ctr">
              <a:noFill/>
              <a:miter lim="800000"/>
              <a:headEnd/>
              <a:tailEnd/>
            </a:ln>
          </p:spPr>
          <p:txBody>
            <a:bodyPr wrap="none">
              <a:spAutoFit/>
            </a:bodyPr>
            <a:lstStyle/>
            <a:p>
              <a:pPr>
                <a:buClrTx/>
                <a:buSzTx/>
                <a:buFont typeface="Wingdings" pitchFamily="-96" charset="2"/>
                <a:buNone/>
              </a:pPr>
              <a:r>
                <a:rPr kumimoji="1" lang="en-US" sz="1600" b="0" dirty="0">
                  <a:solidFill>
                    <a:srgbClr val="000000"/>
                  </a:solidFill>
                </a:rPr>
                <a:t>IP Lookup</a:t>
              </a:r>
            </a:p>
          </p:txBody>
        </p:sp>
        <p:sp>
          <p:nvSpPr>
            <p:cNvPr id="11291" name="Rectangle 21"/>
            <p:cNvSpPr>
              <a:spLocks noChangeArrowheads="1"/>
            </p:cNvSpPr>
            <p:nvPr/>
          </p:nvSpPr>
          <p:spPr bwMode="auto">
            <a:xfrm>
              <a:off x="913" y="1734"/>
              <a:ext cx="849" cy="278"/>
            </a:xfrm>
            <a:prstGeom prst="rect">
              <a:avLst/>
            </a:prstGeom>
            <a:solidFill>
              <a:srgbClr val="FFCC00"/>
            </a:solidFill>
            <a:ln w="9525" algn="ctr">
              <a:solidFill>
                <a:srgbClr val="000000"/>
              </a:solidFill>
              <a:miter lim="800000"/>
              <a:headEnd/>
              <a:tailEnd/>
            </a:ln>
          </p:spPr>
          <p:txBody>
            <a:bodyPr wrap="none" anchor="ctr"/>
            <a:lstStyle/>
            <a:p>
              <a:endParaRPr lang="en-US"/>
            </a:p>
          </p:txBody>
        </p:sp>
        <p:sp>
          <p:nvSpPr>
            <p:cNvPr id="11292" name="Text Box 22"/>
            <p:cNvSpPr txBox="1">
              <a:spLocks noChangeArrowheads="1"/>
            </p:cNvSpPr>
            <p:nvPr/>
          </p:nvSpPr>
          <p:spPr bwMode="auto">
            <a:xfrm>
              <a:off x="936" y="1735"/>
              <a:ext cx="797" cy="295"/>
            </a:xfrm>
            <a:prstGeom prst="rect">
              <a:avLst/>
            </a:prstGeom>
            <a:noFill/>
            <a:ln w="9525" algn="ctr">
              <a:noFill/>
              <a:miter lim="800000"/>
              <a:headEnd/>
              <a:tailEnd/>
            </a:ln>
          </p:spPr>
          <p:txBody>
            <a:bodyPr wrap="none">
              <a:spAutoFit/>
            </a:bodyPr>
            <a:lstStyle/>
            <a:p>
              <a:pPr algn="ctr">
                <a:buClrTx/>
                <a:buSzTx/>
                <a:buFont typeface="Wingdings" pitchFamily="-96" charset="2"/>
                <a:buNone/>
              </a:pPr>
              <a:r>
                <a:rPr kumimoji="1" lang="en-US" sz="1200" b="0">
                  <a:solidFill>
                    <a:srgbClr val="000000"/>
                  </a:solidFill>
                </a:rPr>
                <a:t>SRAM</a:t>
              </a:r>
            </a:p>
            <a:p>
              <a:pPr algn="ctr">
                <a:buClrTx/>
                <a:buSzTx/>
                <a:buFont typeface="Wingdings" pitchFamily="-96" charset="2"/>
                <a:buNone/>
              </a:pPr>
              <a:r>
                <a:rPr kumimoji="1" lang="en-US" sz="1200" b="0">
                  <a:solidFill>
                    <a:srgbClr val="000000"/>
                  </a:solidFill>
                </a:rPr>
                <a:t>(lookup table)</a:t>
              </a:r>
            </a:p>
          </p:txBody>
        </p:sp>
        <p:sp>
          <p:nvSpPr>
            <p:cNvPr id="11293" name="Line 23"/>
            <p:cNvSpPr>
              <a:spLocks noChangeShapeType="1"/>
            </p:cNvSpPr>
            <p:nvPr/>
          </p:nvSpPr>
          <p:spPr bwMode="auto">
            <a:xfrm flipV="1">
              <a:off x="1342" y="2015"/>
              <a:ext cx="0" cy="132"/>
            </a:xfrm>
            <a:prstGeom prst="line">
              <a:avLst/>
            </a:prstGeom>
            <a:noFill/>
            <a:ln w="9525">
              <a:solidFill>
                <a:srgbClr val="000000"/>
              </a:solidFill>
              <a:round/>
              <a:headEnd type="triangle" w="med" len="med"/>
              <a:tailEnd type="triangle" w="med" len="med"/>
            </a:ln>
          </p:spPr>
          <p:txBody>
            <a:bodyPr wrap="none" anchor="ctr"/>
            <a:lstStyle/>
            <a:p>
              <a:endParaRPr lang="en-US"/>
            </a:p>
          </p:txBody>
        </p:sp>
        <p:sp>
          <p:nvSpPr>
            <p:cNvPr id="11294" name="Rectangle 24"/>
            <p:cNvSpPr>
              <a:spLocks noChangeArrowheads="1"/>
            </p:cNvSpPr>
            <p:nvPr/>
          </p:nvSpPr>
          <p:spPr bwMode="auto">
            <a:xfrm>
              <a:off x="3950" y="1786"/>
              <a:ext cx="1558" cy="2304"/>
            </a:xfrm>
            <a:prstGeom prst="rect">
              <a:avLst/>
            </a:prstGeom>
            <a:solidFill>
              <a:schemeClr val="accent1"/>
            </a:solidFill>
            <a:ln w="9525" algn="ctr">
              <a:solidFill>
                <a:srgbClr val="000000"/>
              </a:solidFill>
              <a:miter lim="800000"/>
              <a:headEnd/>
              <a:tailEnd/>
            </a:ln>
          </p:spPr>
          <p:txBody>
            <a:bodyPr wrap="none" anchor="ctr"/>
            <a:lstStyle/>
            <a:p>
              <a:endParaRPr lang="en-US"/>
            </a:p>
          </p:txBody>
        </p:sp>
        <p:sp>
          <p:nvSpPr>
            <p:cNvPr id="11295" name="Rectangle 25"/>
            <p:cNvSpPr>
              <a:spLocks noChangeArrowheads="1"/>
            </p:cNvSpPr>
            <p:nvPr/>
          </p:nvSpPr>
          <p:spPr bwMode="auto">
            <a:xfrm>
              <a:off x="3950" y="1029"/>
              <a:ext cx="1558" cy="760"/>
            </a:xfrm>
            <a:prstGeom prst="rect">
              <a:avLst/>
            </a:prstGeom>
            <a:solidFill>
              <a:schemeClr val="accent1"/>
            </a:solidFill>
            <a:ln w="9525" algn="ctr">
              <a:solidFill>
                <a:srgbClr val="000000"/>
              </a:solidFill>
              <a:miter lim="800000"/>
              <a:headEnd/>
              <a:tailEnd/>
            </a:ln>
          </p:spPr>
          <p:txBody>
            <a:bodyPr wrap="none" anchor="ctr"/>
            <a:lstStyle/>
            <a:p>
              <a:pPr algn="ctr">
                <a:buClrTx/>
                <a:buSzTx/>
              </a:pPr>
              <a:endParaRPr kumimoji="1" lang="en-US" sz="1200" b="0"/>
            </a:p>
          </p:txBody>
        </p:sp>
        <p:sp>
          <p:nvSpPr>
            <p:cNvPr id="11296" name="Text Box 26"/>
            <p:cNvSpPr txBox="1">
              <a:spLocks noChangeArrowheads="1"/>
            </p:cNvSpPr>
            <p:nvPr/>
          </p:nvSpPr>
          <p:spPr bwMode="auto">
            <a:xfrm>
              <a:off x="4262" y="1239"/>
              <a:ext cx="969" cy="404"/>
            </a:xfrm>
            <a:prstGeom prst="rect">
              <a:avLst/>
            </a:prstGeom>
            <a:noFill/>
            <a:ln w="9525" algn="ctr">
              <a:noFill/>
              <a:miter lim="800000"/>
              <a:headEnd/>
              <a:tailEnd/>
            </a:ln>
          </p:spPr>
          <p:txBody>
            <a:bodyPr wrap="none">
              <a:spAutoFit/>
            </a:bodyPr>
            <a:lstStyle/>
            <a:p>
              <a:pPr algn="ctr">
                <a:buClrTx/>
                <a:buSzTx/>
                <a:buFont typeface="Wingdings" pitchFamily="-96" charset="2"/>
                <a:buNone/>
              </a:pPr>
              <a:r>
                <a:rPr kumimoji="1" lang="en-US" b="0">
                  <a:solidFill>
                    <a:srgbClr val="000000"/>
                  </a:solidFill>
                </a:rPr>
                <a:t>Arbitration</a:t>
              </a:r>
              <a:br>
                <a:rPr kumimoji="1" lang="en-US" b="0">
                  <a:solidFill>
                    <a:srgbClr val="000000"/>
                  </a:solidFill>
                </a:rPr>
              </a:br>
              <a:endParaRPr kumimoji="1" lang="en-US" b="0">
                <a:solidFill>
                  <a:srgbClr val="000000"/>
                </a:solidFill>
              </a:endParaRPr>
            </a:p>
          </p:txBody>
        </p:sp>
        <p:sp>
          <p:nvSpPr>
            <p:cNvPr id="11297" name="Line 27"/>
            <p:cNvSpPr>
              <a:spLocks noChangeShapeType="1"/>
            </p:cNvSpPr>
            <p:nvPr/>
          </p:nvSpPr>
          <p:spPr bwMode="auto">
            <a:xfrm>
              <a:off x="3948" y="1772"/>
              <a:ext cx="1560" cy="2296"/>
            </a:xfrm>
            <a:prstGeom prst="line">
              <a:avLst/>
            </a:prstGeom>
            <a:noFill/>
            <a:ln w="9525">
              <a:solidFill>
                <a:srgbClr val="000000"/>
              </a:solidFill>
              <a:round/>
              <a:headEnd/>
              <a:tailEnd/>
            </a:ln>
          </p:spPr>
          <p:txBody>
            <a:bodyPr wrap="none" anchor="ctr"/>
            <a:lstStyle/>
            <a:p>
              <a:endParaRPr lang="en-US"/>
            </a:p>
          </p:txBody>
        </p:sp>
        <p:sp>
          <p:nvSpPr>
            <p:cNvPr id="11298" name="Line 28"/>
            <p:cNvSpPr>
              <a:spLocks noChangeShapeType="1"/>
            </p:cNvSpPr>
            <p:nvPr/>
          </p:nvSpPr>
          <p:spPr bwMode="auto">
            <a:xfrm flipH="1">
              <a:off x="3957" y="1786"/>
              <a:ext cx="1551" cy="2296"/>
            </a:xfrm>
            <a:prstGeom prst="line">
              <a:avLst/>
            </a:prstGeom>
            <a:noFill/>
            <a:ln w="9525">
              <a:solidFill>
                <a:srgbClr val="000000"/>
              </a:solidFill>
              <a:round/>
              <a:headEnd/>
              <a:tailEnd/>
            </a:ln>
          </p:spPr>
          <p:txBody>
            <a:bodyPr wrap="none" anchor="ctr"/>
            <a:lstStyle/>
            <a:p>
              <a:endParaRPr lang="en-US"/>
            </a:p>
          </p:txBody>
        </p:sp>
        <p:sp>
          <p:nvSpPr>
            <p:cNvPr id="11299" name="Rectangle 29"/>
            <p:cNvSpPr>
              <a:spLocks noChangeArrowheads="1"/>
            </p:cNvSpPr>
            <p:nvPr/>
          </p:nvSpPr>
          <p:spPr bwMode="auto">
            <a:xfrm>
              <a:off x="4415" y="1941"/>
              <a:ext cx="647" cy="230"/>
            </a:xfrm>
            <a:prstGeom prst="rect">
              <a:avLst/>
            </a:prstGeom>
            <a:noFill/>
            <a:ln w="9525" algn="ctr">
              <a:noFill/>
              <a:miter lim="800000"/>
              <a:headEnd/>
              <a:tailEnd/>
            </a:ln>
          </p:spPr>
          <p:txBody>
            <a:bodyPr wrap="none">
              <a:spAutoFit/>
            </a:bodyPr>
            <a:lstStyle/>
            <a:p>
              <a:pPr algn="ctr">
                <a:buClrTx/>
                <a:buSzTx/>
                <a:buFont typeface="Wingdings" pitchFamily="-96" charset="2"/>
                <a:buNone/>
              </a:pPr>
              <a:r>
                <a:rPr kumimoji="1" lang="en-US" b="0">
                  <a:solidFill>
                    <a:srgbClr val="000000"/>
                  </a:solidFill>
                </a:rPr>
                <a:t>Switch</a:t>
              </a:r>
            </a:p>
          </p:txBody>
        </p:sp>
        <p:grpSp>
          <p:nvGrpSpPr>
            <p:cNvPr id="11300" name="Group 30"/>
            <p:cNvGrpSpPr>
              <a:grpSpLocks/>
            </p:cNvGrpSpPr>
            <p:nvPr/>
          </p:nvGrpSpPr>
          <p:grpSpPr bwMode="auto">
            <a:xfrm>
              <a:off x="2679" y="3533"/>
              <a:ext cx="1271" cy="183"/>
              <a:chOff x="2823" y="3722"/>
              <a:chExt cx="1271" cy="183"/>
            </a:xfrm>
          </p:grpSpPr>
          <p:sp>
            <p:nvSpPr>
              <p:cNvPr id="11312" name="Rectangle 31"/>
              <p:cNvSpPr>
                <a:spLocks noChangeArrowheads="1"/>
              </p:cNvSpPr>
              <p:nvPr/>
            </p:nvSpPr>
            <p:spPr bwMode="auto">
              <a:xfrm>
                <a:off x="3144" y="3725"/>
                <a:ext cx="634" cy="180"/>
              </a:xfrm>
              <a:prstGeom prst="rect">
                <a:avLst/>
              </a:prstGeom>
              <a:solidFill>
                <a:schemeClr val="accent1"/>
              </a:solidFill>
              <a:ln w="9525" algn="ctr">
                <a:solidFill>
                  <a:srgbClr val="000000"/>
                </a:solidFill>
                <a:miter lim="800000"/>
                <a:headEnd/>
                <a:tailEnd/>
              </a:ln>
            </p:spPr>
            <p:txBody>
              <a:bodyPr wrap="none" anchor="ctr"/>
              <a:lstStyle/>
              <a:p>
                <a:endParaRPr lang="en-US"/>
              </a:p>
            </p:txBody>
          </p:sp>
          <p:sp>
            <p:nvSpPr>
              <p:cNvPr id="11313" name="Line 32"/>
              <p:cNvSpPr>
                <a:spLocks noChangeShapeType="1"/>
              </p:cNvSpPr>
              <p:nvPr/>
            </p:nvSpPr>
            <p:spPr bwMode="auto">
              <a:xfrm>
                <a:off x="3776" y="3807"/>
                <a:ext cx="318" cy="0"/>
              </a:xfrm>
              <a:prstGeom prst="line">
                <a:avLst/>
              </a:prstGeom>
              <a:noFill/>
              <a:ln w="9525">
                <a:solidFill>
                  <a:srgbClr val="000000"/>
                </a:solidFill>
                <a:round/>
                <a:headEnd type="triangle" w="med" len="med"/>
                <a:tailEnd type="triangle" w="med" len="med"/>
              </a:ln>
            </p:spPr>
            <p:txBody>
              <a:bodyPr wrap="none" anchor="ctr"/>
              <a:lstStyle/>
              <a:p>
                <a:endParaRPr lang="en-US"/>
              </a:p>
            </p:txBody>
          </p:sp>
          <p:sp>
            <p:nvSpPr>
              <p:cNvPr id="11314" name="Line 33"/>
              <p:cNvSpPr>
                <a:spLocks noChangeShapeType="1"/>
              </p:cNvSpPr>
              <p:nvPr/>
            </p:nvSpPr>
            <p:spPr bwMode="auto">
              <a:xfrm>
                <a:off x="2823" y="3814"/>
                <a:ext cx="318" cy="0"/>
              </a:xfrm>
              <a:prstGeom prst="line">
                <a:avLst/>
              </a:prstGeom>
              <a:noFill/>
              <a:ln w="9525">
                <a:solidFill>
                  <a:srgbClr val="000000"/>
                </a:solidFill>
                <a:round/>
                <a:headEnd type="triangle" w="med" len="med"/>
                <a:tailEnd type="triangle" w="med" len="med"/>
              </a:ln>
            </p:spPr>
            <p:txBody>
              <a:bodyPr wrap="none" anchor="ctr"/>
              <a:lstStyle/>
              <a:p>
                <a:endParaRPr lang="en-US"/>
              </a:p>
            </p:txBody>
          </p:sp>
          <p:sp>
            <p:nvSpPr>
              <p:cNvPr id="11315" name="Text Box 34"/>
              <p:cNvSpPr txBox="1">
                <a:spLocks noChangeArrowheads="1"/>
              </p:cNvSpPr>
              <p:nvPr/>
            </p:nvSpPr>
            <p:spPr bwMode="auto">
              <a:xfrm>
                <a:off x="3323" y="3722"/>
                <a:ext cx="256" cy="179"/>
              </a:xfrm>
              <a:prstGeom prst="rect">
                <a:avLst/>
              </a:prstGeom>
              <a:noFill/>
              <a:ln w="9525" algn="ctr">
                <a:noFill/>
                <a:miter lim="800000"/>
                <a:headEnd/>
                <a:tailEnd/>
              </a:ln>
            </p:spPr>
            <p:txBody>
              <a:bodyPr wrap="none">
                <a:spAutoFit/>
              </a:bodyPr>
              <a:lstStyle/>
              <a:p>
                <a:pPr>
                  <a:buClrTx/>
                  <a:buSzTx/>
                  <a:buFont typeface="Wingdings" pitchFamily="-96" charset="2"/>
                  <a:buNone/>
                </a:pPr>
                <a:r>
                  <a:rPr kumimoji="1" lang="en-US" sz="1400" b="0">
                    <a:solidFill>
                      <a:srgbClr val="000000"/>
                    </a:solidFill>
                  </a:rPr>
                  <a:t>LC</a:t>
                </a:r>
              </a:p>
            </p:txBody>
          </p:sp>
        </p:grpSp>
        <p:grpSp>
          <p:nvGrpSpPr>
            <p:cNvPr id="11301" name="Group 35"/>
            <p:cNvGrpSpPr>
              <a:grpSpLocks/>
            </p:cNvGrpSpPr>
            <p:nvPr/>
          </p:nvGrpSpPr>
          <p:grpSpPr bwMode="auto">
            <a:xfrm>
              <a:off x="2676" y="3899"/>
              <a:ext cx="1271" cy="183"/>
              <a:chOff x="2823" y="3722"/>
              <a:chExt cx="1271" cy="183"/>
            </a:xfrm>
          </p:grpSpPr>
          <p:sp>
            <p:nvSpPr>
              <p:cNvPr id="11308" name="Rectangle 36"/>
              <p:cNvSpPr>
                <a:spLocks noChangeArrowheads="1"/>
              </p:cNvSpPr>
              <p:nvPr/>
            </p:nvSpPr>
            <p:spPr bwMode="auto">
              <a:xfrm>
                <a:off x="3144" y="3725"/>
                <a:ext cx="634" cy="180"/>
              </a:xfrm>
              <a:prstGeom prst="rect">
                <a:avLst/>
              </a:prstGeom>
              <a:solidFill>
                <a:schemeClr val="accent1"/>
              </a:solidFill>
              <a:ln w="9525" algn="ctr">
                <a:solidFill>
                  <a:srgbClr val="000000"/>
                </a:solidFill>
                <a:miter lim="800000"/>
                <a:headEnd/>
                <a:tailEnd/>
              </a:ln>
            </p:spPr>
            <p:txBody>
              <a:bodyPr wrap="none" anchor="ctr"/>
              <a:lstStyle/>
              <a:p>
                <a:endParaRPr lang="en-US"/>
              </a:p>
            </p:txBody>
          </p:sp>
          <p:sp>
            <p:nvSpPr>
              <p:cNvPr id="11309" name="Line 37"/>
              <p:cNvSpPr>
                <a:spLocks noChangeShapeType="1"/>
              </p:cNvSpPr>
              <p:nvPr/>
            </p:nvSpPr>
            <p:spPr bwMode="auto">
              <a:xfrm>
                <a:off x="3776" y="3807"/>
                <a:ext cx="318" cy="0"/>
              </a:xfrm>
              <a:prstGeom prst="line">
                <a:avLst/>
              </a:prstGeom>
              <a:noFill/>
              <a:ln w="9525">
                <a:solidFill>
                  <a:srgbClr val="000000"/>
                </a:solidFill>
                <a:round/>
                <a:headEnd type="triangle" w="med" len="med"/>
                <a:tailEnd type="triangle" w="med" len="med"/>
              </a:ln>
            </p:spPr>
            <p:txBody>
              <a:bodyPr wrap="none" anchor="ctr"/>
              <a:lstStyle/>
              <a:p>
                <a:endParaRPr lang="en-US"/>
              </a:p>
            </p:txBody>
          </p:sp>
          <p:sp>
            <p:nvSpPr>
              <p:cNvPr id="11310" name="Line 38"/>
              <p:cNvSpPr>
                <a:spLocks noChangeShapeType="1"/>
              </p:cNvSpPr>
              <p:nvPr/>
            </p:nvSpPr>
            <p:spPr bwMode="auto">
              <a:xfrm>
                <a:off x="2823" y="3814"/>
                <a:ext cx="318" cy="0"/>
              </a:xfrm>
              <a:prstGeom prst="line">
                <a:avLst/>
              </a:prstGeom>
              <a:noFill/>
              <a:ln w="9525">
                <a:solidFill>
                  <a:srgbClr val="000000"/>
                </a:solidFill>
                <a:round/>
                <a:headEnd type="triangle" w="med" len="med"/>
                <a:tailEnd type="triangle" w="med" len="med"/>
              </a:ln>
            </p:spPr>
            <p:txBody>
              <a:bodyPr wrap="none" anchor="ctr"/>
              <a:lstStyle/>
              <a:p>
                <a:endParaRPr lang="en-US"/>
              </a:p>
            </p:txBody>
          </p:sp>
          <p:sp>
            <p:nvSpPr>
              <p:cNvPr id="11311" name="Text Box 39"/>
              <p:cNvSpPr txBox="1">
                <a:spLocks noChangeArrowheads="1"/>
              </p:cNvSpPr>
              <p:nvPr/>
            </p:nvSpPr>
            <p:spPr bwMode="auto">
              <a:xfrm>
                <a:off x="3323" y="3722"/>
                <a:ext cx="256" cy="179"/>
              </a:xfrm>
              <a:prstGeom prst="rect">
                <a:avLst/>
              </a:prstGeom>
              <a:noFill/>
              <a:ln w="9525" algn="ctr">
                <a:noFill/>
                <a:miter lim="800000"/>
                <a:headEnd/>
                <a:tailEnd/>
              </a:ln>
            </p:spPr>
            <p:txBody>
              <a:bodyPr wrap="none">
                <a:spAutoFit/>
              </a:bodyPr>
              <a:lstStyle/>
              <a:p>
                <a:pPr>
                  <a:buClrTx/>
                  <a:buSzTx/>
                  <a:buFont typeface="Wingdings" pitchFamily="-96" charset="2"/>
                  <a:buNone/>
                </a:pPr>
                <a:r>
                  <a:rPr kumimoji="1" lang="en-US" sz="1400" b="0">
                    <a:solidFill>
                      <a:srgbClr val="000000"/>
                    </a:solidFill>
                  </a:rPr>
                  <a:t>LC</a:t>
                </a:r>
              </a:p>
            </p:txBody>
          </p:sp>
        </p:grpSp>
        <p:grpSp>
          <p:nvGrpSpPr>
            <p:cNvPr id="11302" name="Group 40"/>
            <p:cNvGrpSpPr>
              <a:grpSpLocks/>
            </p:cNvGrpSpPr>
            <p:nvPr/>
          </p:nvGrpSpPr>
          <p:grpSpPr bwMode="auto">
            <a:xfrm>
              <a:off x="2674" y="1087"/>
              <a:ext cx="1271" cy="183"/>
              <a:chOff x="2823" y="3722"/>
              <a:chExt cx="1271" cy="183"/>
            </a:xfrm>
          </p:grpSpPr>
          <p:sp>
            <p:nvSpPr>
              <p:cNvPr id="11304" name="Rectangle 41"/>
              <p:cNvSpPr>
                <a:spLocks noChangeArrowheads="1"/>
              </p:cNvSpPr>
              <p:nvPr/>
            </p:nvSpPr>
            <p:spPr bwMode="auto">
              <a:xfrm>
                <a:off x="3144" y="3725"/>
                <a:ext cx="634" cy="180"/>
              </a:xfrm>
              <a:prstGeom prst="rect">
                <a:avLst/>
              </a:prstGeom>
              <a:solidFill>
                <a:schemeClr val="accent1"/>
              </a:solidFill>
              <a:ln w="9525" algn="ctr">
                <a:solidFill>
                  <a:srgbClr val="000000"/>
                </a:solidFill>
                <a:miter lim="800000"/>
                <a:headEnd/>
                <a:tailEnd/>
              </a:ln>
            </p:spPr>
            <p:txBody>
              <a:bodyPr wrap="none" anchor="ctr"/>
              <a:lstStyle/>
              <a:p>
                <a:endParaRPr lang="en-US"/>
              </a:p>
            </p:txBody>
          </p:sp>
          <p:sp>
            <p:nvSpPr>
              <p:cNvPr id="11305" name="Line 42"/>
              <p:cNvSpPr>
                <a:spLocks noChangeShapeType="1"/>
              </p:cNvSpPr>
              <p:nvPr/>
            </p:nvSpPr>
            <p:spPr bwMode="auto">
              <a:xfrm>
                <a:off x="3776" y="3807"/>
                <a:ext cx="318" cy="0"/>
              </a:xfrm>
              <a:prstGeom prst="line">
                <a:avLst/>
              </a:prstGeom>
              <a:noFill/>
              <a:ln w="9525">
                <a:solidFill>
                  <a:srgbClr val="000000"/>
                </a:solidFill>
                <a:round/>
                <a:headEnd type="triangle" w="med" len="med"/>
                <a:tailEnd type="triangle" w="med" len="med"/>
              </a:ln>
            </p:spPr>
            <p:txBody>
              <a:bodyPr wrap="none" anchor="ctr"/>
              <a:lstStyle/>
              <a:p>
                <a:endParaRPr lang="en-US"/>
              </a:p>
            </p:txBody>
          </p:sp>
          <p:sp>
            <p:nvSpPr>
              <p:cNvPr id="11306" name="Line 43"/>
              <p:cNvSpPr>
                <a:spLocks noChangeShapeType="1"/>
              </p:cNvSpPr>
              <p:nvPr/>
            </p:nvSpPr>
            <p:spPr bwMode="auto">
              <a:xfrm>
                <a:off x="2823" y="3814"/>
                <a:ext cx="318" cy="0"/>
              </a:xfrm>
              <a:prstGeom prst="line">
                <a:avLst/>
              </a:prstGeom>
              <a:noFill/>
              <a:ln w="9525">
                <a:solidFill>
                  <a:srgbClr val="000000"/>
                </a:solidFill>
                <a:round/>
                <a:headEnd type="triangle" w="med" len="med"/>
                <a:tailEnd type="triangle" w="med" len="med"/>
              </a:ln>
            </p:spPr>
            <p:txBody>
              <a:bodyPr wrap="none" anchor="ctr"/>
              <a:lstStyle/>
              <a:p>
                <a:endParaRPr lang="en-US"/>
              </a:p>
            </p:txBody>
          </p:sp>
          <p:sp>
            <p:nvSpPr>
              <p:cNvPr id="11307" name="Text Box 44"/>
              <p:cNvSpPr txBox="1">
                <a:spLocks noChangeArrowheads="1"/>
              </p:cNvSpPr>
              <p:nvPr/>
            </p:nvSpPr>
            <p:spPr bwMode="auto">
              <a:xfrm>
                <a:off x="3323" y="3722"/>
                <a:ext cx="256" cy="179"/>
              </a:xfrm>
              <a:prstGeom prst="rect">
                <a:avLst/>
              </a:prstGeom>
              <a:noFill/>
              <a:ln w="9525" algn="ctr">
                <a:noFill/>
                <a:miter lim="800000"/>
                <a:headEnd/>
                <a:tailEnd/>
              </a:ln>
            </p:spPr>
            <p:txBody>
              <a:bodyPr wrap="none">
                <a:spAutoFit/>
              </a:bodyPr>
              <a:lstStyle/>
              <a:p>
                <a:pPr>
                  <a:buClrTx/>
                  <a:buSzTx/>
                  <a:buFont typeface="Wingdings" pitchFamily="-96" charset="2"/>
                  <a:buNone/>
                </a:pPr>
                <a:r>
                  <a:rPr kumimoji="1" lang="en-US" sz="1400" b="0">
                    <a:solidFill>
                      <a:srgbClr val="000000"/>
                    </a:solidFill>
                  </a:rPr>
                  <a:t>LC</a:t>
                </a:r>
              </a:p>
            </p:txBody>
          </p:sp>
        </p:grpSp>
        <p:sp>
          <p:nvSpPr>
            <p:cNvPr id="11303" name="Freeform 45"/>
            <p:cNvSpPr>
              <a:spLocks/>
            </p:cNvSpPr>
            <p:nvPr/>
          </p:nvSpPr>
          <p:spPr bwMode="auto">
            <a:xfrm>
              <a:off x="568" y="1974"/>
              <a:ext cx="1649" cy="726"/>
            </a:xfrm>
            <a:custGeom>
              <a:avLst/>
              <a:gdLst>
                <a:gd name="T0" fmla="*/ 815 w 1649"/>
                <a:gd name="T1" fmla="*/ 10 h 936"/>
                <a:gd name="T2" fmla="*/ 129 w 1649"/>
                <a:gd name="T3" fmla="*/ 25 h 936"/>
                <a:gd name="T4" fmla="*/ 93 w 1649"/>
                <a:gd name="T5" fmla="*/ 78 h 936"/>
                <a:gd name="T6" fmla="*/ 687 w 1649"/>
                <a:gd name="T7" fmla="*/ 94 h 936"/>
                <a:gd name="T8" fmla="*/ 1519 w 1649"/>
                <a:gd name="T9" fmla="*/ 71 h 936"/>
                <a:gd name="T10" fmla="*/ 1464 w 1649"/>
                <a:gd name="T11" fmla="*/ 26 h 936"/>
                <a:gd name="T12" fmla="*/ 943 w 1649"/>
                <a:gd name="T13" fmla="*/ 3 h 936"/>
                <a:gd name="T14" fmla="*/ 724 w 1649"/>
                <a:gd name="T15" fmla="*/ 4 h 936"/>
                <a:gd name="T16" fmla="*/ 404 w 1649"/>
                <a:gd name="T17" fmla="*/ 22 h 93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649"/>
                <a:gd name="T28" fmla="*/ 0 h 936"/>
                <a:gd name="T29" fmla="*/ 1649 w 1649"/>
                <a:gd name="T30" fmla="*/ 936 h 9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649" h="936">
                  <a:moveTo>
                    <a:pt x="815" y="99"/>
                  </a:moveTo>
                  <a:cubicBezTo>
                    <a:pt x="532" y="115"/>
                    <a:pt x="249" y="132"/>
                    <a:pt x="129" y="245"/>
                  </a:cubicBezTo>
                  <a:cubicBezTo>
                    <a:pt x="9" y="358"/>
                    <a:pt x="0" y="662"/>
                    <a:pt x="93" y="775"/>
                  </a:cubicBezTo>
                  <a:cubicBezTo>
                    <a:pt x="186" y="888"/>
                    <a:pt x="449" y="936"/>
                    <a:pt x="687" y="922"/>
                  </a:cubicBezTo>
                  <a:cubicBezTo>
                    <a:pt x="925" y="908"/>
                    <a:pt x="1389" y="804"/>
                    <a:pt x="1519" y="693"/>
                  </a:cubicBezTo>
                  <a:cubicBezTo>
                    <a:pt x="1649" y="582"/>
                    <a:pt x="1560" y="364"/>
                    <a:pt x="1464" y="254"/>
                  </a:cubicBezTo>
                  <a:cubicBezTo>
                    <a:pt x="1368" y="144"/>
                    <a:pt x="1066" y="70"/>
                    <a:pt x="943" y="35"/>
                  </a:cubicBezTo>
                  <a:cubicBezTo>
                    <a:pt x="820" y="0"/>
                    <a:pt x="814" y="15"/>
                    <a:pt x="724" y="44"/>
                  </a:cubicBezTo>
                  <a:cubicBezTo>
                    <a:pt x="634" y="73"/>
                    <a:pt x="456" y="183"/>
                    <a:pt x="404" y="209"/>
                  </a:cubicBezTo>
                </a:path>
              </a:pathLst>
            </a:custGeom>
            <a:noFill/>
            <a:ln w="76200" cap="flat" cmpd="sng">
              <a:solidFill>
                <a:srgbClr val="F23838"/>
              </a:solidFill>
              <a:prstDash val="solid"/>
              <a:round/>
              <a:headEnd/>
              <a:tailEnd/>
            </a:ln>
          </p:spPr>
          <p:txBody>
            <a:bodyPr wrap="none" anchor="ctr"/>
            <a:lstStyle/>
            <a:p>
              <a:endParaRPr lang="en-US"/>
            </a:p>
          </p:txBody>
        </p:sp>
      </p:grpSp>
      <p:sp>
        <p:nvSpPr>
          <p:cNvPr id="1667118" name="Rectangle 46" descr="Rectangle: Click to edit Master text styles&#10;Second level&#10;Third level&#10;Fourth level&#10;Fifth level"/>
          <p:cNvSpPr>
            <a:spLocks noChangeArrowheads="1"/>
          </p:cNvSpPr>
          <p:nvPr/>
        </p:nvSpPr>
        <p:spPr bwMode="auto">
          <a:xfrm>
            <a:off x="127000" y="4849813"/>
            <a:ext cx="4165600" cy="1714500"/>
          </a:xfrm>
          <a:prstGeom prst="rect">
            <a:avLst/>
          </a:prstGeom>
          <a:noFill/>
          <a:ln w="9525">
            <a:noFill/>
            <a:miter lim="800000"/>
            <a:headEnd/>
            <a:tailEnd/>
          </a:ln>
        </p:spPr>
        <p:txBody>
          <a:bodyPr/>
          <a:lstStyle/>
          <a:p>
            <a:pPr marL="342900" indent="-342900">
              <a:spcBef>
                <a:spcPct val="20000"/>
              </a:spcBef>
              <a:buClr>
                <a:schemeClr val="hlink"/>
              </a:buClr>
              <a:buSzPct val="110000"/>
              <a:buFont typeface="Wingdings" pitchFamily="-96" charset="2"/>
              <a:buBlip>
                <a:blip r:embed="rId3"/>
              </a:buBlip>
            </a:pPr>
            <a:r>
              <a:rPr lang="en-US" sz="1800" b="0" dirty="0"/>
              <a:t>A packet is routed based on the “Longest Prefix Match” (LPM) of it’s IP address with entries in a routing table</a:t>
            </a:r>
          </a:p>
          <a:p>
            <a:pPr marL="342900" indent="-342900">
              <a:spcBef>
                <a:spcPct val="20000"/>
              </a:spcBef>
              <a:buClr>
                <a:schemeClr val="hlink"/>
              </a:buClr>
              <a:buSzPct val="110000"/>
              <a:buFont typeface="Wingdings" pitchFamily="-96" charset="2"/>
              <a:buBlip>
                <a:blip r:embed="rId3"/>
              </a:buBlip>
            </a:pPr>
            <a:r>
              <a:rPr lang="en-US" sz="1800" b="0" dirty="0"/>
              <a:t>Line rate and the order of arrival must be maintained</a:t>
            </a:r>
          </a:p>
        </p:txBody>
      </p:sp>
      <p:sp>
        <p:nvSpPr>
          <p:cNvPr id="1667119" name="Text Box 47"/>
          <p:cNvSpPr txBox="1">
            <a:spLocks noChangeArrowheads="1"/>
          </p:cNvSpPr>
          <p:nvPr/>
        </p:nvSpPr>
        <p:spPr bwMode="auto">
          <a:xfrm>
            <a:off x="4845050" y="6330950"/>
            <a:ext cx="3860800" cy="366713"/>
          </a:xfrm>
          <a:prstGeom prst="rect">
            <a:avLst/>
          </a:prstGeom>
          <a:noFill/>
          <a:ln w="9525">
            <a:noFill/>
            <a:miter lim="800000"/>
            <a:headEnd/>
            <a:tailEnd/>
          </a:ln>
        </p:spPr>
        <p:txBody>
          <a:bodyPr wrap="none">
            <a:spAutoFit/>
          </a:bodyPr>
          <a:lstStyle/>
          <a:p>
            <a:pPr>
              <a:spcBef>
                <a:spcPct val="20000"/>
              </a:spcBef>
              <a:buClr>
                <a:schemeClr val="hlink"/>
              </a:buClr>
              <a:buSzPct val="110000"/>
              <a:buFont typeface="Wingdings" pitchFamily="-96" charset="2"/>
              <a:buNone/>
            </a:pPr>
            <a:r>
              <a:rPr lang="en-US" b="0" i="1"/>
              <a:t>line rate </a:t>
            </a:r>
            <a:r>
              <a:rPr lang="en-US" b="0" i="1">
                <a:sym typeface="Symbol" pitchFamily="-96" charset="2"/>
              </a:rPr>
              <a:t></a:t>
            </a:r>
            <a:r>
              <a:rPr lang="en-US" b="0" i="1"/>
              <a:t> 15Mpps for 10GE</a:t>
            </a:r>
            <a:endParaRPr lang="en-US" b="0"/>
          </a:p>
        </p:txBody>
      </p:sp>
      <p:sp>
        <p:nvSpPr>
          <p:cNvPr id="5" name="Date Placeholder 4">
            <a:extLst>
              <a:ext uri="{FF2B5EF4-FFF2-40B4-BE49-F238E27FC236}">
                <a16:creationId xmlns:a16="http://schemas.microsoft.com/office/drawing/2014/main" id="{3D30DF24-A7C6-4EAB-ADE7-8283D95F9C86}"/>
              </a:ext>
            </a:extLst>
          </p:cNvPr>
          <p:cNvSpPr>
            <a:spLocks noGrp="1"/>
          </p:cNvSpPr>
          <p:nvPr>
            <p:ph type="dt" sz="half" idx="10"/>
          </p:nvPr>
        </p:nvSpPr>
        <p:spPr/>
        <p:txBody>
          <a:bodyPr/>
          <a:lstStyle/>
          <a:p>
            <a:pPr>
              <a:defRPr/>
            </a:pPr>
            <a:r>
              <a:rPr lang="en-US"/>
              <a:t>February 15, 2024</a:t>
            </a:r>
            <a:endParaRPr lang="en-US" dirty="0"/>
          </a:p>
        </p:txBody>
      </p:sp>
      <p:sp>
        <p:nvSpPr>
          <p:cNvPr id="6" name="Footer Placeholder 5">
            <a:extLst>
              <a:ext uri="{FF2B5EF4-FFF2-40B4-BE49-F238E27FC236}">
                <a16:creationId xmlns:a16="http://schemas.microsoft.com/office/drawing/2014/main" id="{74DEFACE-B966-471E-9CA1-14BCDBDCF3FD}"/>
              </a:ext>
            </a:extLst>
          </p:cNvPr>
          <p:cNvSpPr>
            <a:spLocks noGrp="1"/>
          </p:cNvSpPr>
          <p:nvPr>
            <p:ph type="ftr" sz="quarter" idx="12"/>
          </p:nvPr>
        </p:nvSpPr>
        <p:spPr/>
        <p:txBody>
          <a:bodyPr/>
          <a:lstStyle/>
          <a:p>
            <a:pPr>
              <a:defRPr/>
            </a:pPr>
            <a:r>
              <a:rPr lang="en-US"/>
              <a:t>6.1920</a:t>
            </a:r>
            <a:endParaRPr lang="en-US" dirty="0"/>
          </a:p>
        </p:txBody>
      </p:sp>
      <p:sp>
        <p:nvSpPr>
          <p:cNvPr id="8" name="Slide Number Placeholder 7">
            <a:extLst>
              <a:ext uri="{FF2B5EF4-FFF2-40B4-BE49-F238E27FC236}">
                <a16:creationId xmlns:a16="http://schemas.microsoft.com/office/drawing/2014/main" id="{34CFC22B-4E54-4DC1-8A26-2CF90338F26E}"/>
              </a:ext>
            </a:extLst>
          </p:cNvPr>
          <p:cNvSpPr>
            <a:spLocks noGrp="1"/>
          </p:cNvSpPr>
          <p:nvPr>
            <p:ph type="sldNum" sz="quarter" idx="11"/>
          </p:nvPr>
        </p:nvSpPr>
        <p:spPr/>
        <p:txBody>
          <a:bodyPr/>
          <a:lstStyle/>
          <a:p>
            <a:pPr>
              <a:defRPr/>
            </a:pPr>
            <a:r>
              <a:rPr lang="en-US"/>
              <a:t>L04-</a:t>
            </a:r>
            <a:fld id="{4F9502F6-954B-46E9-AC05-33DEDF4CA0BF}" type="slidenum">
              <a:rPr lang="en-US" smtClean="0"/>
              <a:pPr>
                <a:defRPr/>
              </a:pPr>
              <a:t>6</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671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671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7118" grpId="0"/>
      <p:bldP spid="166711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139700" y="5402263"/>
            <a:ext cx="4057650" cy="382587"/>
          </a:xfrm>
          <a:prstGeom prst="rect">
            <a:avLst/>
          </a:prstGeom>
          <a:solidFill>
            <a:schemeClr val="accent1"/>
          </a:solidFill>
          <a:ln w="9525">
            <a:noFill/>
            <a:miter lim="800000"/>
            <a:headEnd/>
            <a:tailEnd/>
          </a:ln>
        </p:spPr>
        <p:txBody>
          <a:bodyPr wrap="none" anchor="ctr"/>
          <a:lstStyle/>
          <a:p>
            <a:endParaRPr lang="en-US"/>
          </a:p>
        </p:txBody>
      </p:sp>
      <p:sp>
        <p:nvSpPr>
          <p:cNvPr id="12291" name="Text Box 3"/>
          <p:cNvSpPr txBox="1">
            <a:spLocks noChangeArrowheads="1"/>
          </p:cNvSpPr>
          <p:nvPr/>
        </p:nvSpPr>
        <p:spPr bwMode="auto">
          <a:xfrm>
            <a:off x="4437063" y="3690938"/>
            <a:ext cx="441325" cy="336550"/>
          </a:xfrm>
          <a:prstGeom prst="rect">
            <a:avLst/>
          </a:prstGeom>
          <a:noFill/>
          <a:ln w="9525">
            <a:noFill/>
            <a:miter lim="800000"/>
            <a:headEnd/>
            <a:tailEnd/>
          </a:ln>
        </p:spPr>
        <p:txBody>
          <a:bodyPr wrap="none">
            <a:spAutoFit/>
          </a:bodyPr>
          <a:lstStyle/>
          <a:p>
            <a:pPr algn="r">
              <a:lnSpc>
                <a:spcPct val="100000"/>
              </a:lnSpc>
              <a:spcBef>
                <a:spcPct val="0"/>
              </a:spcBef>
              <a:buClrTx/>
              <a:buSzTx/>
              <a:buFontTx/>
              <a:buNone/>
            </a:pPr>
            <a:r>
              <a:rPr lang="en-US" sz="1600" b="0"/>
              <a:t>18</a:t>
            </a:r>
          </a:p>
        </p:txBody>
      </p:sp>
      <p:sp>
        <p:nvSpPr>
          <p:cNvPr id="12292" name="Rectangle 4"/>
          <p:cNvSpPr>
            <a:spLocks noChangeArrowheads="1"/>
          </p:cNvSpPr>
          <p:nvPr/>
        </p:nvSpPr>
        <p:spPr bwMode="auto">
          <a:xfrm>
            <a:off x="4845050" y="3722688"/>
            <a:ext cx="101600" cy="306387"/>
          </a:xfrm>
          <a:prstGeom prst="rect">
            <a:avLst/>
          </a:prstGeom>
          <a:solidFill>
            <a:srgbClr val="000000"/>
          </a:solidFill>
          <a:ln w="9525">
            <a:solidFill>
              <a:schemeClr val="tx1"/>
            </a:solidFill>
            <a:miter lim="800000"/>
            <a:headEnd/>
            <a:tailEnd/>
          </a:ln>
        </p:spPr>
        <p:txBody>
          <a:bodyPr wrap="none" anchor="ctr"/>
          <a:lstStyle/>
          <a:p>
            <a:endParaRPr lang="en-US"/>
          </a:p>
        </p:txBody>
      </p:sp>
      <p:sp>
        <p:nvSpPr>
          <p:cNvPr id="12293" name="Text Box 5"/>
          <p:cNvSpPr txBox="1">
            <a:spLocks noChangeArrowheads="1"/>
          </p:cNvSpPr>
          <p:nvPr/>
        </p:nvSpPr>
        <p:spPr bwMode="auto">
          <a:xfrm>
            <a:off x="3413125" y="4624388"/>
            <a:ext cx="346075" cy="366712"/>
          </a:xfrm>
          <a:prstGeom prst="rect">
            <a:avLst/>
          </a:prstGeom>
          <a:noFill/>
          <a:ln w="9525">
            <a:noFill/>
            <a:miter lim="800000"/>
            <a:headEnd/>
            <a:tailEnd/>
          </a:ln>
        </p:spPr>
        <p:txBody>
          <a:bodyPr wrap="none">
            <a:spAutoFit/>
          </a:bodyPr>
          <a:lstStyle/>
          <a:p>
            <a:pPr>
              <a:buFont typeface="Wingdings" pitchFamily="-96" charset="2"/>
              <a:buNone/>
            </a:pPr>
            <a:r>
              <a:rPr lang="en-US" b="0"/>
              <a:t>2</a:t>
            </a:r>
          </a:p>
        </p:txBody>
      </p:sp>
      <p:sp>
        <p:nvSpPr>
          <p:cNvPr id="12294" name="Text Box 6"/>
          <p:cNvSpPr txBox="1">
            <a:spLocks noChangeArrowheads="1"/>
          </p:cNvSpPr>
          <p:nvPr/>
        </p:nvSpPr>
        <p:spPr bwMode="auto">
          <a:xfrm>
            <a:off x="3413125" y="5027613"/>
            <a:ext cx="346075" cy="366712"/>
          </a:xfrm>
          <a:prstGeom prst="rect">
            <a:avLst/>
          </a:prstGeom>
          <a:noFill/>
          <a:ln w="9525">
            <a:noFill/>
            <a:miter lim="800000"/>
            <a:headEnd/>
            <a:tailEnd/>
          </a:ln>
        </p:spPr>
        <p:txBody>
          <a:bodyPr wrap="none">
            <a:spAutoFit/>
          </a:bodyPr>
          <a:lstStyle/>
          <a:p>
            <a:pPr>
              <a:buFont typeface="Wingdings" pitchFamily="-96" charset="2"/>
              <a:buNone/>
            </a:pPr>
            <a:r>
              <a:rPr lang="en-US" b="0"/>
              <a:t>3</a:t>
            </a:r>
          </a:p>
        </p:txBody>
      </p:sp>
      <p:graphicFrame>
        <p:nvGraphicFramePr>
          <p:cNvPr id="1669127" name="Group 7"/>
          <p:cNvGraphicFramePr>
            <a:graphicFrameLocks noGrp="1"/>
          </p:cNvGraphicFramePr>
          <p:nvPr/>
        </p:nvGraphicFramePr>
        <p:xfrm>
          <a:off x="120650" y="4224338"/>
          <a:ext cx="4089400" cy="2379665"/>
        </p:xfrm>
        <a:graphic>
          <a:graphicData uri="http://schemas.openxmlformats.org/drawingml/2006/table">
            <a:tbl>
              <a:tblPr/>
              <a:tblGrid>
                <a:gridCol w="1849438">
                  <a:extLst>
                    <a:ext uri="{9D8B030D-6E8A-4147-A177-3AD203B41FA5}">
                      <a16:colId xmlns:a16="http://schemas.microsoft.com/office/drawing/2014/main" val="20000"/>
                    </a:ext>
                  </a:extLst>
                </a:gridCol>
                <a:gridCol w="1120775">
                  <a:extLst>
                    <a:ext uri="{9D8B030D-6E8A-4147-A177-3AD203B41FA5}">
                      <a16:colId xmlns:a16="http://schemas.microsoft.com/office/drawing/2014/main" val="20001"/>
                    </a:ext>
                  </a:extLst>
                </a:gridCol>
                <a:gridCol w="1119187">
                  <a:extLst>
                    <a:ext uri="{9D8B030D-6E8A-4147-A177-3AD203B41FA5}">
                      <a16:colId xmlns:a16="http://schemas.microsoft.com/office/drawing/2014/main" val="20002"/>
                    </a:ext>
                  </a:extLst>
                </a:gridCol>
              </a:tblGrid>
              <a:tr h="360363">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dirty="0">
                          <a:ln>
                            <a:noFill/>
                          </a:ln>
                          <a:solidFill>
                            <a:schemeClr val="tx1"/>
                          </a:solidFill>
                          <a:effectLst/>
                          <a:latin typeface="Verdana" pitchFamily="34" charset="0"/>
                        </a:rPr>
                        <a:t>IP address</a:t>
                      </a:r>
                    </a:p>
                  </a:txBody>
                  <a:tcPr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a:ln>
                            <a:noFill/>
                          </a:ln>
                          <a:solidFill>
                            <a:schemeClr val="tx1"/>
                          </a:solidFill>
                          <a:effectLst/>
                          <a:latin typeface="Verdana" pitchFamily="34" charset="0"/>
                        </a:rPr>
                        <a:t>Result</a:t>
                      </a:r>
                    </a:p>
                  </a:txBody>
                  <a:tcPr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a:ln>
                            <a:noFill/>
                          </a:ln>
                          <a:solidFill>
                            <a:schemeClr val="tx1"/>
                          </a:solidFill>
                          <a:effectLst/>
                          <a:latin typeface="Verdana" pitchFamily="34" charset="0"/>
                        </a:rPr>
                        <a:t>M Ref</a:t>
                      </a:r>
                    </a:p>
                  </a:txBody>
                  <a:tcPr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048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dirty="0">
                          <a:ln>
                            <a:noFill/>
                          </a:ln>
                          <a:solidFill>
                            <a:schemeClr val="tx1"/>
                          </a:solidFill>
                          <a:effectLst/>
                          <a:latin typeface="Verdana" pitchFamily="34" charset="0"/>
                        </a:rPr>
                        <a:t>7.13.7.3</a:t>
                      </a:r>
                    </a:p>
                  </a:txBody>
                  <a:tcPr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a:ln>
                            <a:noFill/>
                          </a:ln>
                          <a:solidFill>
                            <a:schemeClr val="tx1"/>
                          </a:solidFill>
                          <a:effectLst/>
                          <a:latin typeface="Verdana" pitchFamily="34" charset="0"/>
                        </a:rPr>
                        <a:t>F</a:t>
                      </a:r>
                    </a:p>
                  </a:txBody>
                  <a:tcPr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2000" b="0" i="0" u="none" strike="noStrike" cap="none" normalizeH="0" baseline="0">
                        <a:ln>
                          <a:noFill/>
                        </a:ln>
                        <a:solidFill>
                          <a:schemeClr val="tx1"/>
                        </a:solidFill>
                        <a:effectLst/>
                        <a:latin typeface="Verdana" pitchFamily="34" charset="0"/>
                      </a:endParaRPr>
                    </a:p>
                  </a:txBody>
                  <a:tcPr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48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a:ln>
                            <a:noFill/>
                          </a:ln>
                          <a:solidFill>
                            <a:schemeClr val="tx1"/>
                          </a:solidFill>
                          <a:effectLst/>
                          <a:latin typeface="Verdana" pitchFamily="34" charset="0"/>
                        </a:rPr>
                        <a:t>10.18.201.5</a:t>
                      </a:r>
                    </a:p>
                  </a:txBody>
                  <a:tcPr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a:ln>
                            <a:noFill/>
                          </a:ln>
                          <a:solidFill>
                            <a:schemeClr val="tx1"/>
                          </a:solidFill>
                          <a:effectLst/>
                          <a:latin typeface="Verdana" pitchFamily="34" charset="0"/>
                        </a:rPr>
                        <a:t>F</a:t>
                      </a:r>
                    </a:p>
                  </a:txBody>
                  <a:tcPr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2000" b="0" i="0" u="none" strike="noStrike" cap="none" normalizeH="0" baseline="0">
                        <a:ln>
                          <a:noFill/>
                        </a:ln>
                        <a:solidFill>
                          <a:schemeClr val="tx1"/>
                        </a:solidFill>
                        <a:effectLst/>
                        <a:latin typeface="Verdana" pitchFamily="34" charset="0"/>
                      </a:endParaRPr>
                    </a:p>
                  </a:txBody>
                  <a:tcPr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005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a:ln>
                            <a:noFill/>
                          </a:ln>
                          <a:solidFill>
                            <a:schemeClr val="tx1"/>
                          </a:solidFill>
                          <a:effectLst/>
                          <a:latin typeface="Verdana" pitchFamily="34" charset="0"/>
                        </a:rPr>
                        <a:t>7.14.7.2</a:t>
                      </a:r>
                    </a:p>
                  </a:txBody>
                  <a:tcPr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2000" b="0" i="0" u="none" strike="noStrike" cap="none" normalizeH="0" baseline="0">
                        <a:ln>
                          <a:noFill/>
                        </a:ln>
                        <a:solidFill>
                          <a:schemeClr val="tx1"/>
                        </a:solidFill>
                        <a:effectLst/>
                        <a:latin typeface="Verdana" pitchFamily="34" charset="0"/>
                      </a:endParaRPr>
                    </a:p>
                  </a:txBody>
                  <a:tcPr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2000" b="0" i="0" u="none" strike="noStrike" cap="none" normalizeH="0" baseline="0">
                        <a:ln>
                          <a:noFill/>
                        </a:ln>
                        <a:solidFill>
                          <a:schemeClr val="tx1"/>
                        </a:solidFill>
                        <a:effectLst/>
                        <a:latin typeface="Verdana" pitchFamily="34" charset="0"/>
                      </a:endParaRPr>
                    </a:p>
                  </a:txBody>
                  <a:tcPr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048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a:ln>
                            <a:noFill/>
                          </a:ln>
                          <a:solidFill>
                            <a:schemeClr val="tx1"/>
                          </a:solidFill>
                          <a:effectLst/>
                          <a:latin typeface="Verdana" pitchFamily="34" charset="0"/>
                        </a:rPr>
                        <a:t>5.13.7.2</a:t>
                      </a:r>
                    </a:p>
                  </a:txBody>
                  <a:tcPr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a:ln>
                            <a:noFill/>
                          </a:ln>
                          <a:solidFill>
                            <a:schemeClr val="tx1"/>
                          </a:solidFill>
                          <a:effectLst/>
                          <a:latin typeface="Verdana" pitchFamily="34" charset="0"/>
                        </a:rPr>
                        <a:t>E</a:t>
                      </a:r>
                    </a:p>
                  </a:txBody>
                  <a:tcPr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2000" b="0" i="0" u="none" strike="noStrike" cap="none" normalizeH="0" baseline="0">
                        <a:ln>
                          <a:noFill/>
                        </a:ln>
                        <a:solidFill>
                          <a:schemeClr val="tx1"/>
                        </a:solidFill>
                        <a:effectLst/>
                        <a:latin typeface="Verdana" pitchFamily="34" charset="0"/>
                      </a:endParaRPr>
                    </a:p>
                  </a:txBody>
                  <a:tcPr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048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dirty="0">
                          <a:ln>
                            <a:noFill/>
                          </a:ln>
                          <a:solidFill>
                            <a:schemeClr val="tx1"/>
                          </a:solidFill>
                          <a:effectLst/>
                          <a:latin typeface="Verdana" pitchFamily="34" charset="0"/>
                        </a:rPr>
                        <a:t>10.18.200.7</a:t>
                      </a:r>
                    </a:p>
                  </a:txBody>
                  <a:tcPr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a:ln>
                            <a:noFill/>
                          </a:ln>
                          <a:solidFill>
                            <a:schemeClr val="tx1"/>
                          </a:solidFill>
                          <a:effectLst/>
                          <a:latin typeface="Verdana" pitchFamily="34" charset="0"/>
                        </a:rPr>
                        <a:t>C</a:t>
                      </a:r>
                    </a:p>
                  </a:txBody>
                  <a:tcPr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2000" b="0" i="0" u="none" strike="noStrike" cap="none" normalizeH="0" baseline="0" dirty="0">
                        <a:ln>
                          <a:noFill/>
                        </a:ln>
                        <a:solidFill>
                          <a:schemeClr val="tx1"/>
                        </a:solidFill>
                        <a:effectLst/>
                        <a:latin typeface="Verdana" pitchFamily="34" charset="0"/>
                      </a:endParaRPr>
                    </a:p>
                  </a:txBody>
                  <a:tcPr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12325" name="Rectangle 37"/>
          <p:cNvSpPr>
            <a:spLocks noGrp="1" noChangeArrowheads="1"/>
          </p:cNvSpPr>
          <p:nvPr>
            <p:ph type="title"/>
          </p:nvPr>
        </p:nvSpPr>
        <p:spPr>
          <a:xfrm>
            <a:off x="550863" y="125414"/>
            <a:ext cx="7772400" cy="1143000"/>
          </a:xfrm>
        </p:spPr>
        <p:txBody>
          <a:bodyPr/>
          <a:lstStyle/>
          <a:p>
            <a:pPr eaLnBrk="1" hangingPunct="1"/>
            <a:r>
              <a:rPr lang="en-US" sz="4000" dirty="0"/>
              <a:t>Sparse tree representation of the routing table</a:t>
            </a:r>
          </a:p>
        </p:txBody>
      </p:sp>
      <p:sp>
        <p:nvSpPr>
          <p:cNvPr id="12327" name="Text Box 38"/>
          <p:cNvSpPr txBox="1">
            <a:spLocks noChangeArrowheads="1"/>
          </p:cNvSpPr>
          <p:nvPr/>
        </p:nvSpPr>
        <p:spPr bwMode="auto">
          <a:xfrm>
            <a:off x="7610475" y="1816100"/>
            <a:ext cx="312738" cy="336550"/>
          </a:xfrm>
          <a:prstGeom prst="rect">
            <a:avLst/>
          </a:prstGeom>
          <a:noFill/>
          <a:ln w="9525">
            <a:noFill/>
            <a:miter lim="800000"/>
            <a:headEnd/>
            <a:tailEnd/>
          </a:ln>
        </p:spPr>
        <p:txBody>
          <a:bodyPr wrap="none">
            <a:spAutoFit/>
          </a:bodyPr>
          <a:lstStyle/>
          <a:p>
            <a:pPr algn="r">
              <a:lnSpc>
                <a:spcPct val="100000"/>
              </a:lnSpc>
              <a:spcBef>
                <a:spcPct val="0"/>
              </a:spcBef>
              <a:buClrTx/>
              <a:buSzTx/>
              <a:buFontTx/>
              <a:buNone/>
            </a:pPr>
            <a:r>
              <a:rPr lang="en-US" sz="1600" b="0"/>
              <a:t>3</a:t>
            </a:r>
          </a:p>
        </p:txBody>
      </p:sp>
      <p:grpSp>
        <p:nvGrpSpPr>
          <p:cNvPr id="12328" name="Group 39"/>
          <p:cNvGrpSpPr>
            <a:grpSpLocks/>
          </p:cNvGrpSpPr>
          <p:nvPr/>
        </p:nvGrpSpPr>
        <p:grpSpPr bwMode="auto">
          <a:xfrm>
            <a:off x="7781925" y="1366838"/>
            <a:ext cx="720725" cy="1273175"/>
            <a:chOff x="5082" y="861"/>
            <a:chExt cx="454" cy="802"/>
          </a:xfrm>
        </p:grpSpPr>
        <p:sp>
          <p:nvSpPr>
            <p:cNvPr id="12453" name="Rectangle 40"/>
            <p:cNvSpPr>
              <a:spLocks noChangeArrowheads="1"/>
            </p:cNvSpPr>
            <p:nvPr/>
          </p:nvSpPr>
          <p:spPr bwMode="auto">
            <a:xfrm>
              <a:off x="5150" y="874"/>
              <a:ext cx="386" cy="784"/>
            </a:xfrm>
            <a:prstGeom prst="rect">
              <a:avLst/>
            </a:prstGeom>
            <a:solidFill>
              <a:schemeClr val="accent1"/>
            </a:solidFill>
            <a:ln w="9525">
              <a:solidFill>
                <a:srgbClr val="FF0000"/>
              </a:solidFill>
              <a:miter lim="800000"/>
              <a:headEnd/>
              <a:tailEnd/>
            </a:ln>
          </p:spPr>
          <p:txBody>
            <a:bodyPr wrap="none" anchor="ctr"/>
            <a:lstStyle/>
            <a:p>
              <a:endParaRPr lang="en-US"/>
            </a:p>
          </p:txBody>
        </p:sp>
        <p:grpSp>
          <p:nvGrpSpPr>
            <p:cNvPr id="12454" name="Group 41"/>
            <p:cNvGrpSpPr>
              <a:grpSpLocks/>
            </p:cNvGrpSpPr>
            <p:nvPr/>
          </p:nvGrpSpPr>
          <p:grpSpPr bwMode="auto">
            <a:xfrm>
              <a:off x="5082" y="861"/>
              <a:ext cx="434" cy="308"/>
              <a:chOff x="969" y="1167"/>
              <a:chExt cx="434" cy="308"/>
            </a:xfrm>
          </p:grpSpPr>
          <p:sp>
            <p:nvSpPr>
              <p:cNvPr id="12461" name="Text Box 42"/>
              <p:cNvSpPr txBox="1">
                <a:spLocks noChangeArrowheads="1"/>
              </p:cNvSpPr>
              <p:nvPr/>
            </p:nvSpPr>
            <p:spPr bwMode="auto">
              <a:xfrm>
                <a:off x="1199" y="1216"/>
                <a:ext cx="204" cy="212"/>
              </a:xfrm>
              <a:prstGeom prst="rect">
                <a:avLst/>
              </a:prstGeom>
              <a:noFill/>
              <a:ln w="9525">
                <a:noFill/>
                <a:miter lim="800000"/>
                <a:headEnd/>
                <a:tailEnd/>
              </a:ln>
            </p:spPr>
            <p:txBody>
              <a:bodyPr wrap="none">
                <a:spAutoFit/>
              </a:bodyPr>
              <a:lstStyle/>
              <a:p>
                <a:pPr algn="ctr">
                  <a:lnSpc>
                    <a:spcPct val="100000"/>
                  </a:lnSpc>
                  <a:spcBef>
                    <a:spcPct val="0"/>
                  </a:spcBef>
                  <a:buClrTx/>
                  <a:buSzTx/>
                  <a:buFontTx/>
                  <a:buNone/>
                </a:pPr>
                <a:r>
                  <a:rPr lang="en-US" sz="1600" b="0"/>
                  <a:t>A</a:t>
                </a:r>
              </a:p>
            </p:txBody>
          </p:sp>
          <p:sp>
            <p:nvSpPr>
              <p:cNvPr id="12462" name="Text Box 43"/>
              <p:cNvSpPr txBox="1">
                <a:spLocks noChangeArrowheads="1"/>
              </p:cNvSpPr>
              <p:nvPr/>
            </p:nvSpPr>
            <p:spPr bwMode="auto">
              <a:xfrm rot="-5400000">
                <a:off x="959" y="1177"/>
                <a:ext cx="308" cy="288"/>
              </a:xfrm>
              <a:prstGeom prst="rect">
                <a:avLst/>
              </a:prstGeom>
              <a:noFill/>
              <a:ln w="9525">
                <a:noFill/>
                <a:miter lim="800000"/>
                <a:headEnd/>
                <a:tailEnd/>
              </a:ln>
            </p:spPr>
            <p:txBody>
              <a:bodyPr wrap="none">
                <a:spAutoFit/>
              </a:bodyPr>
              <a:lstStyle/>
              <a:p>
                <a:pPr algn="ctr">
                  <a:lnSpc>
                    <a:spcPct val="100000"/>
                  </a:lnSpc>
                  <a:spcBef>
                    <a:spcPct val="0"/>
                  </a:spcBef>
                  <a:buClrTx/>
                  <a:buSzTx/>
                  <a:buFontTx/>
                  <a:buNone/>
                </a:pPr>
                <a:r>
                  <a:rPr lang="en-US" sz="2400">
                    <a:latin typeface="Arial" charset="0"/>
                    <a:cs typeface="Arial" charset="0"/>
                  </a:rPr>
                  <a:t>…</a:t>
                </a:r>
                <a:endParaRPr lang="en-US" sz="2400">
                  <a:latin typeface="Arial" charset="0"/>
                </a:endParaRPr>
              </a:p>
            </p:txBody>
          </p:sp>
        </p:grpSp>
        <p:grpSp>
          <p:nvGrpSpPr>
            <p:cNvPr id="12455" name="Group 44"/>
            <p:cNvGrpSpPr>
              <a:grpSpLocks/>
            </p:cNvGrpSpPr>
            <p:nvPr/>
          </p:nvGrpSpPr>
          <p:grpSpPr bwMode="auto">
            <a:xfrm>
              <a:off x="5082" y="1355"/>
              <a:ext cx="434" cy="308"/>
              <a:chOff x="969" y="1167"/>
              <a:chExt cx="434" cy="308"/>
            </a:xfrm>
          </p:grpSpPr>
          <p:sp>
            <p:nvSpPr>
              <p:cNvPr id="12459" name="Text Box 45"/>
              <p:cNvSpPr txBox="1">
                <a:spLocks noChangeArrowheads="1"/>
              </p:cNvSpPr>
              <p:nvPr/>
            </p:nvSpPr>
            <p:spPr bwMode="auto">
              <a:xfrm>
                <a:off x="1199" y="1216"/>
                <a:ext cx="204" cy="212"/>
              </a:xfrm>
              <a:prstGeom prst="rect">
                <a:avLst/>
              </a:prstGeom>
              <a:noFill/>
              <a:ln w="9525">
                <a:noFill/>
                <a:miter lim="800000"/>
                <a:headEnd/>
                <a:tailEnd/>
              </a:ln>
            </p:spPr>
            <p:txBody>
              <a:bodyPr wrap="none">
                <a:spAutoFit/>
              </a:bodyPr>
              <a:lstStyle/>
              <a:p>
                <a:pPr algn="ctr">
                  <a:lnSpc>
                    <a:spcPct val="100000"/>
                  </a:lnSpc>
                  <a:spcBef>
                    <a:spcPct val="0"/>
                  </a:spcBef>
                  <a:buClrTx/>
                  <a:buSzTx/>
                  <a:buFontTx/>
                  <a:buNone/>
                </a:pPr>
                <a:r>
                  <a:rPr lang="en-US" sz="1600" b="0"/>
                  <a:t>A</a:t>
                </a:r>
              </a:p>
            </p:txBody>
          </p:sp>
          <p:sp>
            <p:nvSpPr>
              <p:cNvPr id="12460" name="Text Box 46"/>
              <p:cNvSpPr txBox="1">
                <a:spLocks noChangeArrowheads="1"/>
              </p:cNvSpPr>
              <p:nvPr/>
            </p:nvSpPr>
            <p:spPr bwMode="auto">
              <a:xfrm rot="-5400000">
                <a:off x="959" y="1177"/>
                <a:ext cx="308" cy="288"/>
              </a:xfrm>
              <a:prstGeom prst="rect">
                <a:avLst/>
              </a:prstGeom>
              <a:noFill/>
              <a:ln w="9525">
                <a:noFill/>
                <a:miter lim="800000"/>
                <a:headEnd/>
                <a:tailEnd/>
              </a:ln>
            </p:spPr>
            <p:txBody>
              <a:bodyPr wrap="none">
                <a:spAutoFit/>
              </a:bodyPr>
              <a:lstStyle/>
              <a:p>
                <a:pPr algn="ctr">
                  <a:lnSpc>
                    <a:spcPct val="100000"/>
                  </a:lnSpc>
                  <a:spcBef>
                    <a:spcPct val="0"/>
                  </a:spcBef>
                  <a:buClrTx/>
                  <a:buSzTx/>
                  <a:buFontTx/>
                  <a:buNone/>
                </a:pPr>
                <a:r>
                  <a:rPr lang="en-US" sz="2400">
                    <a:latin typeface="Arial" charset="0"/>
                    <a:cs typeface="Arial" charset="0"/>
                  </a:rPr>
                  <a:t>…</a:t>
                </a:r>
                <a:endParaRPr lang="en-US" sz="2400">
                  <a:latin typeface="Arial" charset="0"/>
                </a:endParaRPr>
              </a:p>
            </p:txBody>
          </p:sp>
        </p:grpSp>
        <p:sp>
          <p:nvSpPr>
            <p:cNvPr id="12456" name="Line 47"/>
            <p:cNvSpPr>
              <a:spLocks noChangeShapeType="1"/>
            </p:cNvSpPr>
            <p:nvPr/>
          </p:nvSpPr>
          <p:spPr bwMode="auto">
            <a:xfrm>
              <a:off x="5153" y="1159"/>
              <a:ext cx="377" cy="0"/>
            </a:xfrm>
            <a:prstGeom prst="line">
              <a:avLst/>
            </a:prstGeom>
            <a:noFill/>
            <a:ln w="9525">
              <a:solidFill>
                <a:srgbClr val="FF0000"/>
              </a:solidFill>
              <a:round/>
              <a:headEnd/>
              <a:tailEnd/>
            </a:ln>
          </p:spPr>
          <p:txBody>
            <a:bodyPr wrap="none" anchor="ctr"/>
            <a:lstStyle/>
            <a:p>
              <a:endParaRPr lang="en-US"/>
            </a:p>
          </p:txBody>
        </p:sp>
        <p:sp>
          <p:nvSpPr>
            <p:cNvPr id="12457" name="Line 48"/>
            <p:cNvSpPr>
              <a:spLocks noChangeShapeType="1"/>
            </p:cNvSpPr>
            <p:nvPr/>
          </p:nvSpPr>
          <p:spPr bwMode="auto">
            <a:xfrm>
              <a:off x="5158" y="1360"/>
              <a:ext cx="377" cy="0"/>
            </a:xfrm>
            <a:prstGeom prst="line">
              <a:avLst/>
            </a:prstGeom>
            <a:noFill/>
            <a:ln w="9525">
              <a:solidFill>
                <a:srgbClr val="FF0000"/>
              </a:solidFill>
              <a:round/>
              <a:headEnd/>
              <a:tailEnd/>
            </a:ln>
          </p:spPr>
          <p:txBody>
            <a:bodyPr wrap="none" anchor="ctr"/>
            <a:lstStyle/>
            <a:p>
              <a:endParaRPr lang="en-US"/>
            </a:p>
          </p:txBody>
        </p:sp>
        <p:sp>
          <p:nvSpPr>
            <p:cNvPr id="12458" name="Text Box 49"/>
            <p:cNvSpPr txBox="1">
              <a:spLocks noChangeArrowheads="1"/>
            </p:cNvSpPr>
            <p:nvPr/>
          </p:nvSpPr>
          <p:spPr bwMode="auto">
            <a:xfrm>
              <a:off x="5312" y="1154"/>
              <a:ext cx="204" cy="212"/>
            </a:xfrm>
            <a:prstGeom prst="rect">
              <a:avLst/>
            </a:prstGeom>
            <a:noFill/>
            <a:ln w="9525">
              <a:noFill/>
              <a:miter lim="800000"/>
              <a:headEnd/>
              <a:tailEnd/>
            </a:ln>
          </p:spPr>
          <p:txBody>
            <a:bodyPr wrap="none">
              <a:spAutoFit/>
            </a:bodyPr>
            <a:lstStyle/>
            <a:p>
              <a:pPr algn="ctr">
                <a:lnSpc>
                  <a:spcPct val="100000"/>
                </a:lnSpc>
                <a:spcBef>
                  <a:spcPct val="0"/>
                </a:spcBef>
                <a:buClrTx/>
                <a:buSzTx/>
                <a:buFontTx/>
                <a:buNone/>
              </a:pPr>
              <a:r>
                <a:rPr lang="en-US" sz="1600" b="0"/>
                <a:t>B</a:t>
              </a:r>
            </a:p>
          </p:txBody>
        </p:sp>
      </p:grpSp>
      <p:grpSp>
        <p:nvGrpSpPr>
          <p:cNvPr id="12329" name="Group 50"/>
          <p:cNvGrpSpPr>
            <a:grpSpLocks/>
          </p:cNvGrpSpPr>
          <p:nvPr/>
        </p:nvGrpSpPr>
        <p:grpSpPr bwMode="auto">
          <a:xfrm>
            <a:off x="7610475" y="4227513"/>
            <a:ext cx="892175" cy="1273175"/>
            <a:chOff x="4974" y="3023"/>
            <a:chExt cx="562" cy="802"/>
          </a:xfrm>
        </p:grpSpPr>
        <p:sp>
          <p:nvSpPr>
            <p:cNvPr id="12442" name="Rectangle 51"/>
            <p:cNvSpPr>
              <a:spLocks noChangeArrowheads="1"/>
            </p:cNvSpPr>
            <p:nvPr/>
          </p:nvSpPr>
          <p:spPr bwMode="auto">
            <a:xfrm>
              <a:off x="5150" y="3036"/>
              <a:ext cx="386" cy="784"/>
            </a:xfrm>
            <a:prstGeom prst="rect">
              <a:avLst/>
            </a:prstGeom>
            <a:solidFill>
              <a:schemeClr val="accent1"/>
            </a:solidFill>
            <a:ln w="9525">
              <a:solidFill>
                <a:srgbClr val="FF0000"/>
              </a:solidFill>
              <a:miter lim="800000"/>
              <a:headEnd/>
              <a:tailEnd/>
            </a:ln>
          </p:spPr>
          <p:txBody>
            <a:bodyPr wrap="none" anchor="ctr"/>
            <a:lstStyle/>
            <a:p>
              <a:endParaRPr lang="en-US"/>
            </a:p>
          </p:txBody>
        </p:sp>
        <p:grpSp>
          <p:nvGrpSpPr>
            <p:cNvPr id="12443" name="Group 52"/>
            <p:cNvGrpSpPr>
              <a:grpSpLocks/>
            </p:cNvGrpSpPr>
            <p:nvPr/>
          </p:nvGrpSpPr>
          <p:grpSpPr bwMode="auto">
            <a:xfrm>
              <a:off x="5082" y="3023"/>
              <a:ext cx="434" cy="308"/>
              <a:chOff x="969" y="1167"/>
              <a:chExt cx="434" cy="308"/>
            </a:xfrm>
          </p:grpSpPr>
          <p:sp>
            <p:nvSpPr>
              <p:cNvPr id="12451" name="Text Box 53"/>
              <p:cNvSpPr txBox="1">
                <a:spLocks noChangeArrowheads="1"/>
              </p:cNvSpPr>
              <p:nvPr/>
            </p:nvSpPr>
            <p:spPr bwMode="auto">
              <a:xfrm>
                <a:off x="1199" y="1216"/>
                <a:ext cx="204" cy="212"/>
              </a:xfrm>
              <a:prstGeom prst="rect">
                <a:avLst/>
              </a:prstGeom>
              <a:noFill/>
              <a:ln w="9525">
                <a:noFill/>
                <a:miter lim="800000"/>
                <a:headEnd/>
                <a:tailEnd/>
              </a:ln>
            </p:spPr>
            <p:txBody>
              <a:bodyPr wrap="none">
                <a:spAutoFit/>
              </a:bodyPr>
              <a:lstStyle/>
              <a:p>
                <a:pPr algn="ctr">
                  <a:lnSpc>
                    <a:spcPct val="100000"/>
                  </a:lnSpc>
                  <a:spcBef>
                    <a:spcPct val="0"/>
                  </a:spcBef>
                  <a:buClrTx/>
                  <a:buSzTx/>
                  <a:buFontTx/>
                  <a:buNone/>
                </a:pPr>
                <a:r>
                  <a:rPr lang="en-US" sz="1600" b="0"/>
                  <a:t>C</a:t>
                </a:r>
              </a:p>
            </p:txBody>
          </p:sp>
          <p:sp>
            <p:nvSpPr>
              <p:cNvPr id="12452" name="Text Box 54"/>
              <p:cNvSpPr txBox="1">
                <a:spLocks noChangeArrowheads="1"/>
              </p:cNvSpPr>
              <p:nvPr/>
            </p:nvSpPr>
            <p:spPr bwMode="auto">
              <a:xfrm rot="-5400000">
                <a:off x="959" y="1177"/>
                <a:ext cx="308" cy="288"/>
              </a:xfrm>
              <a:prstGeom prst="rect">
                <a:avLst/>
              </a:prstGeom>
              <a:noFill/>
              <a:ln w="9525">
                <a:noFill/>
                <a:miter lim="800000"/>
                <a:headEnd/>
                <a:tailEnd/>
              </a:ln>
            </p:spPr>
            <p:txBody>
              <a:bodyPr wrap="none">
                <a:spAutoFit/>
              </a:bodyPr>
              <a:lstStyle/>
              <a:p>
                <a:pPr algn="ctr">
                  <a:lnSpc>
                    <a:spcPct val="100000"/>
                  </a:lnSpc>
                  <a:spcBef>
                    <a:spcPct val="0"/>
                  </a:spcBef>
                  <a:buClrTx/>
                  <a:buSzTx/>
                  <a:buFontTx/>
                  <a:buNone/>
                </a:pPr>
                <a:r>
                  <a:rPr lang="en-US" sz="2400">
                    <a:latin typeface="Arial" charset="0"/>
                    <a:cs typeface="Arial" charset="0"/>
                  </a:rPr>
                  <a:t>…</a:t>
                </a:r>
                <a:endParaRPr lang="en-US" sz="2400">
                  <a:latin typeface="Arial" charset="0"/>
                </a:endParaRPr>
              </a:p>
            </p:txBody>
          </p:sp>
        </p:grpSp>
        <p:grpSp>
          <p:nvGrpSpPr>
            <p:cNvPr id="12444" name="Group 55"/>
            <p:cNvGrpSpPr>
              <a:grpSpLocks/>
            </p:cNvGrpSpPr>
            <p:nvPr/>
          </p:nvGrpSpPr>
          <p:grpSpPr bwMode="auto">
            <a:xfrm>
              <a:off x="5082" y="3517"/>
              <a:ext cx="435" cy="308"/>
              <a:chOff x="969" y="1167"/>
              <a:chExt cx="435" cy="308"/>
            </a:xfrm>
          </p:grpSpPr>
          <p:sp>
            <p:nvSpPr>
              <p:cNvPr id="12449" name="Text Box 56"/>
              <p:cNvSpPr txBox="1">
                <a:spLocks noChangeArrowheads="1"/>
              </p:cNvSpPr>
              <p:nvPr/>
            </p:nvSpPr>
            <p:spPr bwMode="auto">
              <a:xfrm>
                <a:off x="1199" y="1216"/>
                <a:ext cx="205" cy="212"/>
              </a:xfrm>
              <a:prstGeom prst="rect">
                <a:avLst/>
              </a:prstGeom>
              <a:noFill/>
              <a:ln w="9525">
                <a:noFill/>
                <a:miter lim="800000"/>
                <a:headEnd/>
                <a:tailEnd/>
              </a:ln>
            </p:spPr>
            <p:txBody>
              <a:bodyPr wrap="none">
                <a:spAutoFit/>
              </a:bodyPr>
              <a:lstStyle/>
              <a:p>
                <a:pPr algn="ctr">
                  <a:lnSpc>
                    <a:spcPct val="100000"/>
                  </a:lnSpc>
                  <a:spcBef>
                    <a:spcPct val="0"/>
                  </a:spcBef>
                  <a:buClrTx/>
                  <a:buSzTx/>
                  <a:buFontTx/>
                  <a:buNone/>
                </a:pPr>
                <a:r>
                  <a:rPr lang="en-US" sz="1600" b="0"/>
                  <a:t>C</a:t>
                </a:r>
              </a:p>
            </p:txBody>
          </p:sp>
          <p:sp>
            <p:nvSpPr>
              <p:cNvPr id="12450" name="Text Box 57"/>
              <p:cNvSpPr txBox="1">
                <a:spLocks noChangeArrowheads="1"/>
              </p:cNvSpPr>
              <p:nvPr/>
            </p:nvSpPr>
            <p:spPr bwMode="auto">
              <a:xfrm rot="-5400000">
                <a:off x="959" y="1177"/>
                <a:ext cx="308" cy="288"/>
              </a:xfrm>
              <a:prstGeom prst="rect">
                <a:avLst/>
              </a:prstGeom>
              <a:noFill/>
              <a:ln w="9525">
                <a:noFill/>
                <a:miter lim="800000"/>
                <a:headEnd/>
                <a:tailEnd/>
              </a:ln>
            </p:spPr>
            <p:txBody>
              <a:bodyPr wrap="none">
                <a:spAutoFit/>
              </a:bodyPr>
              <a:lstStyle/>
              <a:p>
                <a:pPr algn="ctr">
                  <a:lnSpc>
                    <a:spcPct val="100000"/>
                  </a:lnSpc>
                  <a:spcBef>
                    <a:spcPct val="0"/>
                  </a:spcBef>
                  <a:buClrTx/>
                  <a:buSzTx/>
                  <a:buFontTx/>
                  <a:buNone/>
                </a:pPr>
                <a:r>
                  <a:rPr lang="en-US" sz="2400">
                    <a:latin typeface="Arial" charset="0"/>
                    <a:cs typeface="Arial" charset="0"/>
                  </a:rPr>
                  <a:t>…</a:t>
                </a:r>
                <a:endParaRPr lang="en-US" sz="2400">
                  <a:latin typeface="Arial" charset="0"/>
                </a:endParaRPr>
              </a:p>
            </p:txBody>
          </p:sp>
        </p:grpSp>
        <p:sp>
          <p:nvSpPr>
            <p:cNvPr id="12445" name="Text Box 58"/>
            <p:cNvSpPr txBox="1">
              <a:spLocks noChangeArrowheads="1"/>
            </p:cNvSpPr>
            <p:nvPr/>
          </p:nvSpPr>
          <p:spPr bwMode="auto">
            <a:xfrm>
              <a:off x="4974" y="3306"/>
              <a:ext cx="197" cy="212"/>
            </a:xfrm>
            <a:prstGeom prst="rect">
              <a:avLst/>
            </a:prstGeom>
            <a:noFill/>
            <a:ln w="9525">
              <a:noFill/>
              <a:miter lim="800000"/>
              <a:headEnd/>
              <a:tailEnd/>
            </a:ln>
          </p:spPr>
          <p:txBody>
            <a:bodyPr wrap="none">
              <a:spAutoFit/>
            </a:bodyPr>
            <a:lstStyle/>
            <a:p>
              <a:pPr algn="r">
                <a:lnSpc>
                  <a:spcPct val="100000"/>
                </a:lnSpc>
                <a:spcBef>
                  <a:spcPct val="0"/>
                </a:spcBef>
                <a:buClrTx/>
                <a:buSzTx/>
                <a:buFontTx/>
                <a:buNone/>
              </a:pPr>
              <a:r>
                <a:rPr lang="en-US" sz="1600" b="0"/>
                <a:t>5</a:t>
              </a:r>
            </a:p>
          </p:txBody>
        </p:sp>
        <p:sp>
          <p:nvSpPr>
            <p:cNvPr id="12446" name="Line 59"/>
            <p:cNvSpPr>
              <a:spLocks noChangeShapeType="1"/>
            </p:cNvSpPr>
            <p:nvPr/>
          </p:nvSpPr>
          <p:spPr bwMode="auto">
            <a:xfrm>
              <a:off x="5153" y="3321"/>
              <a:ext cx="377" cy="0"/>
            </a:xfrm>
            <a:prstGeom prst="line">
              <a:avLst/>
            </a:prstGeom>
            <a:noFill/>
            <a:ln w="9525">
              <a:solidFill>
                <a:srgbClr val="FF0000"/>
              </a:solidFill>
              <a:round/>
              <a:headEnd/>
              <a:tailEnd/>
            </a:ln>
          </p:spPr>
          <p:txBody>
            <a:bodyPr wrap="none" anchor="ctr"/>
            <a:lstStyle/>
            <a:p>
              <a:endParaRPr lang="en-US"/>
            </a:p>
          </p:txBody>
        </p:sp>
        <p:sp>
          <p:nvSpPr>
            <p:cNvPr id="12447" name="Line 60"/>
            <p:cNvSpPr>
              <a:spLocks noChangeShapeType="1"/>
            </p:cNvSpPr>
            <p:nvPr/>
          </p:nvSpPr>
          <p:spPr bwMode="auto">
            <a:xfrm>
              <a:off x="5158" y="3522"/>
              <a:ext cx="377" cy="0"/>
            </a:xfrm>
            <a:prstGeom prst="line">
              <a:avLst/>
            </a:prstGeom>
            <a:noFill/>
            <a:ln w="9525">
              <a:solidFill>
                <a:srgbClr val="FF0000"/>
              </a:solidFill>
              <a:round/>
              <a:headEnd/>
              <a:tailEnd/>
            </a:ln>
          </p:spPr>
          <p:txBody>
            <a:bodyPr wrap="none" anchor="ctr"/>
            <a:lstStyle/>
            <a:p>
              <a:endParaRPr lang="en-US"/>
            </a:p>
          </p:txBody>
        </p:sp>
        <p:sp>
          <p:nvSpPr>
            <p:cNvPr id="12448" name="Text Box 61"/>
            <p:cNvSpPr txBox="1">
              <a:spLocks noChangeArrowheads="1"/>
            </p:cNvSpPr>
            <p:nvPr/>
          </p:nvSpPr>
          <p:spPr bwMode="auto">
            <a:xfrm>
              <a:off x="5307" y="3316"/>
              <a:ext cx="215" cy="212"/>
            </a:xfrm>
            <a:prstGeom prst="rect">
              <a:avLst/>
            </a:prstGeom>
            <a:noFill/>
            <a:ln w="9525">
              <a:noFill/>
              <a:miter lim="800000"/>
              <a:headEnd/>
              <a:tailEnd/>
            </a:ln>
          </p:spPr>
          <p:txBody>
            <a:bodyPr wrap="none">
              <a:spAutoFit/>
            </a:bodyPr>
            <a:lstStyle/>
            <a:p>
              <a:pPr algn="ctr">
                <a:lnSpc>
                  <a:spcPct val="100000"/>
                </a:lnSpc>
                <a:spcBef>
                  <a:spcPct val="0"/>
                </a:spcBef>
                <a:buClrTx/>
                <a:buSzTx/>
                <a:buFontTx/>
                <a:buNone/>
              </a:pPr>
              <a:r>
                <a:rPr lang="en-US" sz="1600" b="0"/>
                <a:t>D</a:t>
              </a:r>
            </a:p>
          </p:txBody>
        </p:sp>
      </p:grpSp>
      <p:sp>
        <p:nvSpPr>
          <p:cNvPr id="12330" name="Rectangle 62"/>
          <p:cNvSpPr>
            <a:spLocks noChangeArrowheads="1"/>
          </p:cNvSpPr>
          <p:nvPr/>
        </p:nvSpPr>
        <p:spPr bwMode="auto">
          <a:xfrm>
            <a:off x="4845050" y="1387475"/>
            <a:ext cx="612775" cy="1244600"/>
          </a:xfrm>
          <a:prstGeom prst="rect">
            <a:avLst/>
          </a:prstGeom>
          <a:solidFill>
            <a:schemeClr val="accent1"/>
          </a:solidFill>
          <a:ln w="9525">
            <a:solidFill>
              <a:srgbClr val="FF0000"/>
            </a:solidFill>
            <a:miter lim="800000"/>
            <a:headEnd/>
            <a:tailEnd/>
          </a:ln>
        </p:spPr>
        <p:txBody>
          <a:bodyPr wrap="none" anchor="ctr"/>
          <a:lstStyle/>
          <a:p>
            <a:endParaRPr lang="en-US"/>
          </a:p>
        </p:txBody>
      </p:sp>
      <p:grpSp>
        <p:nvGrpSpPr>
          <p:cNvPr id="12331" name="Group 63"/>
          <p:cNvGrpSpPr>
            <a:grpSpLocks/>
          </p:cNvGrpSpPr>
          <p:nvPr/>
        </p:nvGrpSpPr>
        <p:grpSpPr bwMode="auto">
          <a:xfrm>
            <a:off x="4737100" y="1366838"/>
            <a:ext cx="677863" cy="488950"/>
            <a:chOff x="969" y="1167"/>
            <a:chExt cx="427" cy="308"/>
          </a:xfrm>
        </p:grpSpPr>
        <p:sp>
          <p:nvSpPr>
            <p:cNvPr id="12440" name="Text Box 64"/>
            <p:cNvSpPr txBox="1">
              <a:spLocks noChangeArrowheads="1"/>
            </p:cNvSpPr>
            <p:nvPr/>
          </p:nvSpPr>
          <p:spPr bwMode="auto">
            <a:xfrm>
              <a:off x="1206" y="1216"/>
              <a:ext cx="190" cy="212"/>
            </a:xfrm>
            <a:prstGeom prst="rect">
              <a:avLst/>
            </a:prstGeom>
            <a:noFill/>
            <a:ln w="9525">
              <a:noFill/>
              <a:miter lim="800000"/>
              <a:headEnd/>
              <a:tailEnd/>
            </a:ln>
          </p:spPr>
          <p:txBody>
            <a:bodyPr wrap="none">
              <a:spAutoFit/>
            </a:bodyPr>
            <a:lstStyle/>
            <a:p>
              <a:pPr algn="ctr">
                <a:lnSpc>
                  <a:spcPct val="100000"/>
                </a:lnSpc>
                <a:spcBef>
                  <a:spcPct val="0"/>
                </a:spcBef>
                <a:buClrTx/>
                <a:buSzTx/>
                <a:buFontTx/>
                <a:buNone/>
              </a:pPr>
              <a:r>
                <a:rPr lang="en-US" sz="1600" b="0"/>
                <a:t>F</a:t>
              </a:r>
            </a:p>
          </p:txBody>
        </p:sp>
        <p:sp>
          <p:nvSpPr>
            <p:cNvPr id="12441" name="Text Box 65"/>
            <p:cNvSpPr txBox="1">
              <a:spLocks noChangeArrowheads="1"/>
            </p:cNvSpPr>
            <p:nvPr/>
          </p:nvSpPr>
          <p:spPr bwMode="auto">
            <a:xfrm rot="-5400000">
              <a:off x="959" y="1177"/>
              <a:ext cx="308" cy="288"/>
            </a:xfrm>
            <a:prstGeom prst="rect">
              <a:avLst/>
            </a:prstGeom>
            <a:noFill/>
            <a:ln w="9525">
              <a:noFill/>
              <a:miter lim="800000"/>
              <a:headEnd/>
              <a:tailEnd/>
            </a:ln>
          </p:spPr>
          <p:txBody>
            <a:bodyPr wrap="none">
              <a:spAutoFit/>
            </a:bodyPr>
            <a:lstStyle/>
            <a:p>
              <a:pPr algn="ctr">
                <a:lnSpc>
                  <a:spcPct val="100000"/>
                </a:lnSpc>
                <a:spcBef>
                  <a:spcPct val="0"/>
                </a:spcBef>
                <a:buClrTx/>
                <a:buSzTx/>
                <a:buFontTx/>
                <a:buNone/>
              </a:pPr>
              <a:r>
                <a:rPr lang="en-US" sz="2400">
                  <a:latin typeface="Arial" charset="0"/>
                  <a:cs typeface="Arial" charset="0"/>
                </a:rPr>
                <a:t>…</a:t>
              </a:r>
              <a:endParaRPr lang="en-US" sz="2400">
                <a:latin typeface="Arial" charset="0"/>
              </a:endParaRPr>
            </a:p>
          </p:txBody>
        </p:sp>
      </p:grpSp>
      <p:grpSp>
        <p:nvGrpSpPr>
          <p:cNvPr id="12332" name="Group 66"/>
          <p:cNvGrpSpPr>
            <a:grpSpLocks/>
          </p:cNvGrpSpPr>
          <p:nvPr/>
        </p:nvGrpSpPr>
        <p:grpSpPr bwMode="auto">
          <a:xfrm>
            <a:off x="4737100" y="2151063"/>
            <a:ext cx="677863" cy="488950"/>
            <a:chOff x="969" y="1167"/>
            <a:chExt cx="427" cy="308"/>
          </a:xfrm>
        </p:grpSpPr>
        <p:sp>
          <p:nvSpPr>
            <p:cNvPr id="12438" name="Text Box 67"/>
            <p:cNvSpPr txBox="1">
              <a:spLocks noChangeArrowheads="1"/>
            </p:cNvSpPr>
            <p:nvPr/>
          </p:nvSpPr>
          <p:spPr bwMode="auto">
            <a:xfrm>
              <a:off x="1206" y="1216"/>
              <a:ext cx="190" cy="212"/>
            </a:xfrm>
            <a:prstGeom prst="rect">
              <a:avLst/>
            </a:prstGeom>
            <a:noFill/>
            <a:ln w="9525">
              <a:noFill/>
              <a:miter lim="800000"/>
              <a:headEnd/>
              <a:tailEnd/>
            </a:ln>
          </p:spPr>
          <p:txBody>
            <a:bodyPr wrap="none">
              <a:spAutoFit/>
            </a:bodyPr>
            <a:lstStyle/>
            <a:p>
              <a:pPr algn="ctr">
                <a:lnSpc>
                  <a:spcPct val="100000"/>
                </a:lnSpc>
                <a:spcBef>
                  <a:spcPct val="0"/>
                </a:spcBef>
                <a:buClrTx/>
                <a:buSzTx/>
                <a:buFontTx/>
                <a:buNone/>
              </a:pPr>
              <a:r>
                <a:rPr lang="en-US" sz="1600" b="0"/>
                <a:t>F</a:t>
              </a:r>
            </a:p>
          </p:txBody>
        </p:sp>
        <p:sp>
          <p:nvSpPr>
            <p:cNvPr id="12439" name="Text Box 68"/>
            <p:cNvSpPr txBox="1">
              <a:spLocks noChangeArrowheads="1"/>
            </p:cNvSpPr>
            <p:nvPr/>
          </p:nvSpPr>
          <p:spPr bwMode="auto">
            <a:xfrm rot="-5400000">
              <a:off x="959" y="1177"/>
              <a:ext cx="308" cy="288"/>
            </a:xfrm>
            <a:prstGeom prst="rect">
              <a:avLst/>
            </a:prstGeom>
            <a:noFill/>
            <a:ln w="9525">
              <a:noFill/>
              <a:miter lim="800000"/>
              <a:headEnd/>
              <a:tailEnd/>
            </a:ln>
          </p:spPr>
          <p:txBody>
            <a:bodyPr wrap="none">
              <a:spAutoFit/>
            </a:bodyPr>
            <a:lstStyle/>
            <a:p>
              <a:pPr algn="ctr">
                <a:lnSpc>
                  <a:spcPct val="100000"/>
                </a:lnSpc>
                <a:spcBef>
                  <a:spcPct val="0"/>
                </a:spcBef>
                <a:buClrTx/>
                <a:buSzTx/>
                <a:buFontTx/>
                <a:buNone/>
              </a:pPr>
              <a:r>
                <a:rPr lang="en-US" sz="2400">
                  <a:latin typeface="Arial" charset="0"/>
                  <a:cs typeface="Arial" charset="0"/>
                </a:rPr>
                <a:t>…</a:t>
              </a:r>
              <a:endParaRPr lang="en-US" sz="2400">
                <a:latin typeface="Arial" charset="0"/>
              </a:endParaRPr>
            </a:p>
          </p:txBody>
        </p:sp>
      </p:grpSp>
      <p:sp>
        <p:nvSpPr>
          <p:cNvPr id="12333" name="Text Box 69"/>
          <p:cNvSpPr txBox="1">
            <a:spLocks noChangeArrowheads="1"/>
          </p:cNvSpPr>
          <p:nvPr/>
        </p:nvSpPr>
        <p:spPr bwMode="auto">
          <a:xfrm>
            <a:off x="4437063" y="1816100"/>
            <a:ext cx="441325" cy="336550"/>
          </a:xfrm>
          <a:prstGeom prst="rect">
            <a:avLst/>
          </a:prstGeom>
          <a:noFill/>
          <a:ln w="9525">
            <a:noFill/>
            <a:miter lim="800000"/>
            <a:headEnd/>
            <a:tailEnd/>
          </a:ln>
        </p:spPr>
        <p:txBody>
          <a:bodyPr wrap="none">
            <a:spAutoFit/>
          </a:bodyPr>
          <a:lstStyle/>
          <a:p>
            <a:pPr algn="r">
              <a:lnSpc>
                <a:spcPct val="100000"/>
              </a:lnSpc>
              <a:spcBef>
                <a:spcPct val="0"/>
              </a:spcBef>
              <a:buClrTx/>
              <a:buSzTx/>
              <a:buFontTx/>
              <a:buNone/>
            </a:pPr>
            <a:r>
              <a:rPr lang="en-US" sz="1600" b="0"/>
              <a:t>14</a:t>
            </a:r>
          </a:p>
        </p:txBody>
      </p:sp>
      <p:sp>
        <p:nvSpPr>
          <p:cNvPr id="12334" name="Line 70"/>
          <p:cNvSpPr>
            <a:spLocks noChangeShapeType="1"/>
          </p:cNvSpPr>
          <p:nvPr/>
        </p:nvSpPr>
        <p:spPr bwMode="auto">
          <a:xfrm>
            <a:off x="4849813" y="1839913"/>
            <a:ext cx="598487" cy="0"/>
          </a:xfrm>
          <a:prstGeom prst="line">
            <a:avLst/>
          </a:prstGeom>
          <a:noFill/>
          <a:ln w="9525">
            <a:solidFill>
              <a:srgbClr val="FF0000"/>
            </a:solidFill>
            <a:round/>
            <a:headEnd/>
            <a:tailEnd/>
          </a:ln>
        </p:spPr>
        <p:txBody>
          <a:bodyPr wrap="none" anchor="ctr"/>
          <a:lstStyle/>
          <a:p>
            <a:endParaRPr lang="en-US"/>
          </a:p>
        </p:txBody>
      </p:sp>
      <p:sp>
        <p:nvSpPr>
          <p:cNvPr id="12335" name="Line 71"/>
          <p:cNvSpPr>
            <a:spLocks noChangeShapeType="1"/>
          </p:cNvSpPr>
          <p:nvPr/>
        </p:nvSpPr>
        <p:spPr bwMode="auto">
          <a:xfrm>
            <a:off x="4846638" y="2159000"/>
            <a:ext cx="598487" cy="0"/>
          </a:xfrm>
          <a:prstGeom prst="line">
            <a:avLst/>
          </a:prstGeom>
          <a:noFill/>
          <a:ln w="9525">
            <a:solidFill>
              <a:srgbClr val="FF0000"/>
            </a:solidFill>
            <a:round/>
            <a:headEnd/>
            <a:tailEnd/>
          </a:ln>
        </p:spPr>
        <p:txBody>
          <a:bodyPr wrap="none" anchor="ctr"/>
          <a:lstStyle/>
          <a:p>
            <a:endParaRPr lang="en-US"/>
          </a:p>
        </p:txBody>
      </p:sp>
      <p:sp>
        <p:nvSpPr>
          <p:cNvPr id="12336" name="Rectangle 72"/>
          <p:cNvSpPr>
            <a:spLocks noChangeArrowheads="1"/>
          </p:cNvSpPr>
          <p:nvPr/>
        </p:nvSpPr>
        <p:spPr bwMode="auto">
          <a:xfrm>
            <a:off x="4845050" y="1849438"/>
            <a:ext cx="101600" cy="304800"/>
          </a:xfrm>
          <a:prstGeom prst="rect">
            <a:avLst/>
          </a:prstGeom>
          <a:solidFill>
            <a:srgbClr val="000000"/>
          </a:solidFill>
          <a:ln w="9525">
            <a:solidFill>
              <a:schemeClr val="tx1"/>
            </a:solidFill>
            <a:miter lim="800000"/>
            <a:headEnd/>
            <a:tailEnd/>
          </a:ln>
        </p:spPr>
        <p:txBody>
          <a:bodyPr wrap="none" anchor="ctr"/>
          <a:lstStyle/>
          <a:p>
            <a:endParaRPr lang="en-US"/>
          </a:p>
        </p:txBody>
      </p:sp>
      <p:grpSp>
        <p:nvGrpSpPr>
          <p:cNvPr id="12337" name="Group 73"/>
          <p:cNvGrpSpPr>
            <a:grpSpLocks/>
          </p:cNvGrpSpPr>
          <p:nvPr/>
        </p:nvGrpSpPr>
        <p:grpSpPr bwMode="auto">
          <a:xfrm>
            <a:off x="6188075" y="1366838"/>
            <a:ext cx="892175" cy="1273175"/>
            <a:chOff x="4078" y="861"/>
            <a:chExt cx="562" cy="802"/>
          </a:xfrm>
        </p:grpSpPr>
        <p:sp>
          <p:nvSpPr>
            <p:cNvPr id="12427" name="Rectangle 74"/>
            <p:cNvSpPr>
              <a:spLocks noChangeArrowheads="1"/>
            </p:cNvSpPr>
            <p:nvPr/>
          </p:nvSpPr>
          <p:spPr bwMode="auto">
            <a:xfrm>
              <a:off x="4254" y="874"/>
              <a:ext cx="386" cy="784"/>
            </a:xfrm>
            <a:prstGeom prst="rect">
              <a:avLst/>
            </a:prstGeom>
            <a:solidFill>
              <a:schemeClr val="accent1"/>
            </a:solidFill>
            <a:ln w="9525">
              <a:solidFill>
                <a:srgbClr val="FF0000"/>
              </a:solidFill>
              <a:miter lim="800000"/>
              <a:headEnd/>
              <a:tailEnd/>
            </a:ln>
          </p:spPr>
          <p:txBody>
            <a:bodyPr wrap="none" anchor="ctr"/>
            <a:lstStyle/>
            <a:p>
              <a:endParaRPr lang="en-US"/>
            </a:p>
          </p:txBody>
        </p:sp>
        <p:grpSp>
          <p:nvGrpSpPr>
            <p:cNvPr id="12428" name="Group 75"/>
            <p:cNvGrpSpPr>
              <a:grpSpLocks/>
            </p:cNvGrpSpPr>
            <p:nvPr/>
          </p:nvGrpSpPr>
          <p:grpSpPr bwMode="auto">
            <a:xfrm>
              <a:off x="4186" y="861"/>
              <a:ext cx="434" cy="308"/>
              <a:chOff x="969" y="1167"/>
              <a:chExt cx="434" cy="308"/>
            </a:xfrm>
          </p:grpSpPr>
          <p:sp>
            <p:nvSpPr>
              <p:cNvPr id="12436" name="Text Box 76"/>
              <p:cNvSpPr txBox="1">
                <a:spLocks noChangeArrowheads="1"/>
              </p:cNvSpPr>
              <p:nvPr/>
            </p:nvSpPr>
            <p:spPr bwMode="auto">
              <a:xfrm>
                <a:off x="1199" y="1216"/>
                <a:ext cx="204" cy="212"/>
              </a:xfrm>
              <a:prstGeom prst="rect">
                <a:avLst/>
              </a:prstGeom>
              <a:noFill/>
              <a:ln w="9525">
                <a:noFill/>
                <a:miter lim="800000"/>
                <a:headEnd/>
                <a:tailEnd/>
              </a:ln>
            </p:spPr>
            <p:txBody>
              <a:bodyPr wrap="none">
                <a:spAutoFit/>
              </a:bodyPr>
              <a:lstStyle/>
              <a:p>
                <a:pPr algn="ctr">
                  <a:lnSpc>
                    <a:spcPct val="100000"/>
                  </a:lnSpc>
                  <a:spcBef>
                    <a:spcPct val="0"/>
                  </a:spcBef>
                  <a:buClrTx/>
                  <a:buSzTx/>
                  <a:buFontTx/>
                  <a:buNone/>
                </a:pPr>
                <a:r>
                  <a:rPr lang="en-US" sz="1600" b="0"/>
                  <a:t>A</a:t>
                </a:r>
              </a:p>
            </p:txBody>
          </p:sp>
          <p:sp>
            <p:nvSpPr>
              <p:cNvPr id="12437" name="Text Box 77"/>
              <p:cNvSpPr txBox="1">
                <a:spLocks noChangeArrowheads="1"/>
              </p:cNvSpPr>
              <p:nvPr/>
            </p:nvSpPr>
            <p:spPr bwMode="auto">
              <a:xfrm rot="-5400000">
                <a:off x="959" y="1177"/>
                <a:ext cx="308" cy="288"/>
              </a:xfrm>
              <a:prstGeom prst="rect">
                <a:avLst/>
              </a:prstGeom>
              <a:noFill/>
              <a:ln w="9525">
                <a:noFill/>
                <a:miter lim="800000"/>
                <a:headEnd/>
                <a:tailEnd/>
              </a:ln>
            </p:spPr>
            <p:txBody>
              <a:bodyPr wrap="none">
                <a:spAutoFit/>
              </a:bodyPr>
              <a:lstStyle/>
              <a:p>
                <a:pPr algn="ctr">
                  <a:lnSpc>
                    <a:spcPct val="100000"/>
                  </a:lnSpc>
                  <a:spcBef>
                    <a:spcPct val="0"/>
                  </a:spcBef>
                  <a:buClrTx/>
                  <a:buSzTx/>
                  <a:buFontTx/>
                  <a:buNone/>
                </a:pPr>
                <a:r>
                  <a:rPr lang="en-US" sz="2400">
                    <a:latin typeface="Arial" charset="0"/>
                    <a:cs typeface="Arial" charset="0"/>
                  </a:rPr>
                  <a:t>…</a:t>
                </a:r>
                <a:endParaRPr lang="en-US" sz="2400">
                  <a:latin typeface="Arial" charset="0"/>
                </a:endParaRPr>
              </a:p>
            </p:txBody>
          </p:sp>
        </p:grpSp>
        <p:grpSp>
          <p:nvGrpSpPr>
            <p:cNvPr id="12429" name="Group 78"/>
            <p:cNvGrpSpPr>
              <a:grpSpLocks/>
            </p:cNvGrpSpPr>
            <p:nvPr/>
          </p:nvGrpSpPr>
          <p:grpSpPr bwMode="auto">
            <a:xfrm>
              <a:off x="4186" y="1355"/>
              <a:ext cx="434" cy="308"/>
              <a:chOff x="969" y="1167"/>
              <a:chExt cx="434" cy="308"/>
            </a:xfrm>
          </p:grpSpPr>
          <p:sp>
            <p:nvSpPr>
              <p:cNvPr id="12434" name="Text Box 79"/>
              <p:cNvSpPr txBox="1">
                <a:spLocks noChangeArrowheads="1"/>
              </p:cNvSpPr>
              <p:nvPr/>
            </p:nvSpPr>
            <p:spPr bwMode="auto">
              <a:xfrm>
                <a:off x="1199" y="1216"/>
                <a:ext cx="204" cy="212"/>
              </a:xfrm>
              <a:prstGeom prst="rect">
                <a:avLst/>
              </a:prstGeom>
              <a:noFill/>
              <a:ln w="9525">
                <a:noFill/>
                <a:miter lim="800000"/>
                <a:headEnd/>
                <a:tailEnd/>
              </a:ln>
            </p:spPr>
            <p:txBody>
              <a:bodyPr wrap="none">
                <a:spAutoFit/>
              </a:bodyPr>
              <a:lstStyle/>
              <a:p>
                <a:pPr algn="ctr">
                  <a:lnSpc>
                    <a:spcPct val="100000"/>
                  </a:lnSpc>
                  <a:spcBef>
                    <a:spcPct val="0"/>
                  </a:spcBef>
                  <a:buClrTx/>
                  <a:buSzTx/>
                  <a:buFontTx/>
                  <a:buNone/>
                </a:pPr>
                <a:r>
                  <a:rPr lang="en-US" sz="1600" b="0"/>
                  <a:t>A</a:t>
                </a:r>
              </a:p>
            </p:txBody>
          </p:sp>
          <p:sp>
            <p:nvSpPr>
              <p:cNvPr id="12435" name="Text Box 80"/>
              <p:cNvSpPr txBox="1">
                <a:spLocks noChangeArrowheads="1"/>
              </p:cNvSpPr>
              <p:nvPr/>
            </p:nvSpPr>
            <p:spPr bwMode="auto">
              <a:xfrm rot="-5400000">
                <a:off x="959" y="1177"/>
                <a:ext cx="308" cy="288"/>
              </a:xfrm>
              <a:prstGeom prst="rect">
                <a:avLst/>
              </a:prstGeom>
              <a:noFill/>
              <a:ln w="9525">
                <a:noFill/>
                <a:miter lim="800000"/>
                <a:headEnd/>
                <a:tailEnd/>
              </a:ln>
            </p:spPr>
            <p:txBody>
              <a:bodyPr wrap="none">
                <a:spAutoFit/>
              </a:bodyPr>
              <a:lstStyle/>
              <a:p>
                <a:pPr algn="ctr">
                  <a:lnSpc>
                    <a:spcPct val="100000"/>
                  </a:lnSpc>
                  <a:spcBef>
                    <a:spcPct val="0"/>
                  </a:spcBef>
                  <a:buClrTx/>
                  <a:buSzTx/>
                  <a:buFontTx/>
                  <a:buNone/>
                </a:pPr>
                <a:r>
                  <a:rPr lang="en-US" sz="2400">
                    <a:latin typeface="Arial" charset="0"/>
                    <a:cs typeface="Arial" charset="0"/>
                  </a:rPr>
                  <a:t>…</a:t>
                </a:r>
                <a:endParaRPr lang="en-US" sz="2400">
                  <a:latin typeface="Arial" charset="0"/>
                </a:endParaRPr>
              </a:p>
            </p:txBody>
          </p:sp>
        </p:grpSp>
        <p:sp>
          <p:nvSpPr>
            <p:cNvPr id="12430" name="Text Box 81"/>
            <p:cNvSpPr txBox="1">
              <a:spLocks noChangeArrowheads="1"/>
            </p:cNvSpPr>
            <p:nvPr/>
          </p:nvSpPr>
          <p:spPr bwMode="auto">
            <a:xfrm>
              <a:off x="4078" y="1144"/>
              <a:ext cx="197" cy="212"/>
            </a:xfrm>
            <a:prstGeom prst="rect">
              <a:avLst/>
            </a:prstGeom>
            <a:noFill/>
            <a:ln w="9525">
              <a:noFill/>
              <a:miter lim="800000"/>
              <a:headEnd/>
              <a:tailEnd/>
            </a:ln>
          </p:spPr>
          <p:txBody>
            <a:bodyPr wrap="none">
              <a:spAutoFit/>
            </a:bodyPr>
            <a:lstStyle/>
            <a:p>
              <a:pPr algn="r">
                <a:lnSpc>
                  <a:spcPct val="100000"/>
                </a:lnSpc>
                <a:spcBef>
                  <a:spcPct val="0"/>
                </a:spcBef>
                <a:buClrTx/>
                <a:buSzTx/>
                <a:buFontTx/>
                <a:buNone/>
              </a:pPr>
              <a:r>
                <a:rPr lang="en-US" sz="1600" b="0"/>
                <a:t>7</a:t>
              </a:r>
            </a:p>
          </p:txBody>
        </p:sp>
        <p:sp>
          <p:nvSpPr>
            <p:cNvPr id="12431" name="Line 82"/>
            <p:cNvSpPr>
              <a:spLocks noChangeShapeType="1"/>
            </p:cNvSpPr>
            <p:nvPr/>
          </p:nvSpPr>
          <p:spPr bwMode="auto">
            <a:xfrm>
              <a:off x="4257" y="1159"/>
              <a:ext cx="377" cy="0"/>
            </a:xfrm>
            <a:prstGeom prst="line">
              <a:avLst/>
            </a:prstGeom>
            <a:noFill/>
            <a:ln w="9525">
              <a:solidFill>
                <a:srgbClr val="FF0000"/>
              </a:solidFill>
              <a:round/>
              <a:headEnd/>
              <a:tailEnd/>
            </a:ln>
          </p:spPr>
          <p:txBody>
            <a:bodyPr wrap="none" anchor="ctr"/>
            <a:lstStyle/>
            <a:p>
              <a:endParaRPr lang="en-US"/>
            </a:p>
          </p:txBody>
        </p:sp>
        <p:sp>
          <p:nvSpPr>
            <p:cNvPr id="12432" name="Line 83"/>
            <p:cNvSpPr>
              <a:spLocks noChangeShapeType="1"/>
            </p:cNvSpPr>
            <p:nvPr/>
          </p:nvSpPr>
          <p:spPr bwMode="auto">
            <a:xfrm>
              <a:off x="4262" y="1360"/>
              <a:ext cx="377" cy="0"/>
            </a:xfrm>
            <a:prstGeom prst="line">
              <a:avLst/>
            </a:prstGeom>
            <a:noFill/>
            <a:ln w="9525">
              <a:solidFill>
                <a:srgbClr val="FF0000"/>
              </a:solidFill>
              <a:round/>
              <a:headEnd/>
              <a:tailEnd/>
            </a:ln>
          </p:spPr>
          <p:txBody>
            <a:bodyPr wrap="none" anchor="ctr"/>
            <a:lstStyle/>
            <a:p>
              <a:endParaRPr lang="en-US"/>
            </a:p>
          </p:txBody>
        </p:sp>
        <p:sp>
          <p:nvSpPr>
            <p:cNvPr id="12433" name="Rectangle 84"/>
            <p:cNvSpPr>
              <a:spLocks noChangeArrowheads="1"/>
            </p:cNvSpPr>
            <p:nvPr/>
          </p:nvSpPr>
          <p:spPr bwMode="auto">
            <a:xfrm>
              <a:off x="4253" y="1160"/>
              <a:ext cx="64" cy="184"/>
            </a:xfrm>
            <a:prstGeom prst="rect">
              <a:avLst/>
            </a:prstGeom>
            <a:solidFill>
              <a:srgbClr val="000000"/>
            </a:solidFill>
            <a:ln w="9525">
              <a:solidFill>
                <a:schemeClr val="tx1"/>
              </a:solidFill>
              <a:miter lim="800000"/>
              <a:headEnd/>
              <a:tailEnd/>
            </a:ln>
          </p:spPr>
          <p:txBody>
            <a:bodyPr wrap="none" anchor="ctr"/>
            <a:lstStyle/>
            <a:p>
              <a:endParaRPr lang="en-US"/>
            </a:p>
          </p:txBody>
        </p:sp>
      </p:grpSp>
      <p:sp>
        <p:nvSpPr>
          <p:cNvPr id="12338" name="Rectangle 85"/>
          <p:cNvSpPr>
            <a:spLocks noChangeArrowheads="1"/>
          </p:cNvSpPr>
          <p:nvPr/>
        </p:nvSpPr>
        <p:spPr bwMode="auto">
          <a:xfrm>
            <a:off x="6467475" y="4075113"/>
            <a:ext cx="612775" cy="1244600"/>
          </a:xfrm>
          <a:prstGeom prst="rect">
            <a:avLst/>
          </a:prstGeom>
          <a:solidFill>
            <a:schemeClr val="accent1"/>
          </a:solidFill>
          <a:ln w="9525">
            <a:solidFill>
              <a:srgbClr val="FF0000"/>
            </a:solidFill>
            <a:miter lim="800000"/>
            <a:headEnd/>
            <a:tailEnd/>
          </a:ln>
        </p:spPr>
        <p:txBody>
          <a:bodyPr wrap="none" anchor="ctr"/>
          <a:lstStyle/>
          <a:p>
            <a:endParaRPr lang="en-US"/>
          </a:p>
        </p:txBody>
      </p:sp>
      <p:grpSp>
        <p:nvGrpSpPr>
          <p:cNvPr id="12339" name="Group 86"/>
          <p:cNvGrpSpPr>
            <a:grpSpLocks/>
          </p:cNvGrpSpPr>
          <p:nvPr/>
        </p:nvGrpSpPr>
        <p:grpSpPr bwMode="auto">
          <a:xfrm>
            <a:off x="6359525" y="4054475"/>
            <a:ext cx="677863" cy="488950"/>
            <a:chOff x="969" y="1167"/>
            <a:chExt cx="427" cy="308"/>
          </a:xfrm>
        </p:grpSpPr>
        <p:sp>
          <p:nvSpPr>
            <p:cNvPr id="12425" name="Text Box 87"/>
            <p:cNvSpPr txBox="1">
              <a:spLocks noChangeArrowheads="1"/>
            </p:cNvSpPr>
            <p:nvPr/>
          </p:nvSpPr>
          <p:spPr bwMode="auto">
            <a:xfrm>
              <a:off x="1206" y="1216"/>
              <a:ext cx="190" cy="212"/>
            </a:xfrm>
            <a:prstGeom prst="rect">
              <a:avLst/>
            </a:prstGeom>
            <a:noFill/>
            <a:ln w="9525">
              <a:noFill/>
              <a:miter lim="800000"/>
              <a:headEnd/>
              <a:tailEnd/>
            </a:ln>
          </p:spPr>
          <p:txBody>
            <a:bodyPr wrap="none">
              <a:spAutoFit/>
            </a:bodyPr>
            <a:lstStyle/>
            <a:p>
              <a:pPr algn="ctr">
                <a:lnSpc>
                  <a:spcPct val="100000"/>
                </a:lnSpc>
                <a:spcBef>
                  <a:spcPct val="0"/>
                </a:spcBef>
                <a:buClrTx/>
                <a:buSzTx/>
                <a:buFontTx/>
                <a:buNone/>
              </a:pPr>
              <a:r>
                <a:rPr lang="en-US" sz="1600" b="0"/>
                <a:t>F</a:t>
              </a:r>
            </a:p>
          </p:txBody>
        </p:sp>
        <p:sp>
          <p:nvSpPr>
            <p:cNvPr id="12426" name="Text Box 88"/>
            <p:cNvSpPr txBox="1">
              <a:spLocks noChangeArrowheads="1"/>
            </p:cNvSpPr>
            <p:nvPr/>
          </p:nvSpPr>
          <p:spPr bwMode="auto">
            <a:xfrm rot="-5400000">
              <a:off x="959" y="1177"/>
              <a:ext cx="308" cy="288"/>
            </a:xfrm>
            <a:prstGeom prst="rect">
              <a:avLst/>
            </a:prstGeom>
            <a:noFill/>
            <a:ln w="9525">
              <a:noFill/>
              <a:miter lim="800000"/>
              <a:headEnd/>
              <a:tailEnd/>
            </a:ln>
          </p:spPr>
          <p:txBody>
            <a:bodyPr wrap="none">
              <a:spAutoFit/>
            </a:bodyPr>
            <a:lstStyle/>
            <a:p>
              <a:pPr algn="ctr">
                <a:lnSpc>
                  <a:spcPct val="100000"/>
                </a:lnSpc>
                <a:spcBef>
                  <a:spcPct val="0"/>
                </a:spcBef>
                <a:buClrTx/>
                <a:buSzTx/>
                <a:buFontTx/>
                <a:buNone/>
              </a:pPr>
              <a:r>
                <a:rPr lang="en-US" sz="2400">
                  <a:latin typeface="Arial" charset="0"/>
                  <a:cs typeface="Arial" charset="0"/>
                </a:rPr>
                <a:t>…</a:t>
              </a:r>
              <a:endParaRPr lang="en-US" sz="2400">
                <a:latin typeface="Arial" charset="0"/>
              </a:endParaRPr>
            </a:p>
          </p:txBody>
        </p:sp>
      </p:grpSp>
      <p:grpSp>
        <p:nvGrpSpPr>
          <p:cNvPr id="12340" name="Group 89"/>
          <p:cNvGrpSpPr>
            <a:grpSpLocks/>
          </p:cNvGrpSpPr>
          <p:nvPr/>
        </p:nvGrpSpPr>
        <p:grpSpPr bwMode="auto">
          <a:xfrm>
            <a:off x="6359525" y="4838700"/>
            <a:ext cx="677863" cy="488950"/>
            <a:chOff x="969" y="1167"/>
            <a:chExt cx="427" cy="308"/>
          </a:xfrm>
        </p:grpSpPr>
        <p:sp>
          <p:nvSpPr>
            <p:cNvPr id="12423" name="Text Box 90"/>
            <p:cNvSpPr txBox="1">
              <a:spLocks noChangeArrowheads="1"/>
            </p:cNvSpPr>
            <p:nvPr/>
          </p:nvSpPr>
          <p:spPr bwMode="auto">
            <a:xfrm>
              <a:off x="1206" y="1216"/>
              <a:ext cx="190" cy="212"/>
            </a:xfrm>
            <a:prstGeom prst="rect">
              <a:avLst/>
            </a:prstGeom>
            <a:noFill/>
            <a:ln w="9525">
              <a:noFill/>
              <a:miter lim="800000"/>
              <a:headEnd/>
              <a:tailEnd/>
            </a:ln>
          </p:spPr>
          <p:txBody>
            <a:bodyPr wrap="none">
              <a:spAutoFit/>
            </a:bodyPr>
            <a:lstStyle/>
            <a:p>
              <a:pPr algn="ctr">
                <a:lnSpc>
                  <a:spcPct val="100000"/>
                </a:lnSpc>
                <a:spcBef>
                  <a:spcPct val="0"/>
                </a:spcBef>
                <a:buClrTx/>
                <a:buSzTx/>
                <a:buFontTx/>
                <a:buNone/>
              </a:pPr>
              <a:r>
                <a:rPr lang="en-US" sz="1600" b="0"/>
                <a:t>F</a:t>
              </a:r>
            </a:p>
          </p:txBody>
        </p:sp>
        <p:sp>
          <p:nvSpPr>
            <p:cNvPr id="12424" name="Text Box 91"/>
            <p:cNvSpPr txBox="1">
              <a:spLocks noChangeArrowheads="1"/>
            </p:cNvSpPr>
            <p:nvPr/>
          </p:nvSpPr>
          <p:spPr bwMode="auto">
            <a:xfrm rot="-5400000">
              <a:off x="959" y="1177"/>
              <a:ext cx="308" cy="288"/>
            </a:xfrm>
            <a:prstGeom prst="rect">
              <a:avLst/>
            </a:prstGeom>
            <a:noFill/>
            <a:ln w="9525">
              <a:noFill/>
              <a:miter lim="800000"/>
              <a:headEnd/>
              <a:tailEnd/>
            </a:ln>
          </p:spPr>
          <p:txBody>
            <a:bodyPr wrap="none">
              <a:spAutoFit/>
            </a:bodyPr>
            <a:lstStyle/>
            <a:p>
              <a:pPr algn="ctr">
                <a:lnSpc>
                  <a:spcPct val="100000"/>
                </a:lnSpc>
                <a:spcBef>
                  <a:spcPct val="0"/>
                </a:spcBef>
                <a:buClrTx/>
                <a:buSzTx/>
                <a:buFontTx/>
                <a:buNone/>
              </a:pPr>
              <a:r>
                <a:rPr lang="en-US" sz="2400">
                  <a:latin typeface="Arial" charset="0"/>
                  <a:cs typeface="Arial" charset="0"/>
                </a:rPr>
                <a:t>…</a:t>
              </a:r>
              <a:endParaRPr lang="en-US" sz="2400">
                <a:latin typeface="Arial" charset="0"/>
              </a:endParaRPr>
            </a:p>
          </p:txBody>
        </p:sp>
      </p:grpSp>
      <p:sp>
        <p:nvSpPr>
          <p:cNvPr id="12341" name="Text Box 92"/>
          <p:cNvSpPr txBox="1">
            <a:spLocks noChangeArrowheads="1"/>
          </p:cNvSpPr>
          <p:nvPr/>
        </p:nvSpPr>
        <p:spPr bwMode="auto">
          <a:xfrm>
            <a:off x="5930900" y="4503738"/>
            <a:ext cx="569913" cy="336550"/>
          </a:xfrm>
          <a:prstGeom prst="rect">
            <a:avLst/>
          </a:prstGeom>
          <a:noFill/>
          <a:ln w="9525">
            <a:noFill/>
            <a:miter lim="800000"/>
            <a:headEnd/>
            <a:tailEnd/>
          </a:ln>
        </p:spPr>
        <p:txBody>
          <a:bodyPr wrap="none">
            <a:spAutoFit/>
          </a:bodyPr>
          <a:lstStyle/>
          <a:p>
            <a:pPr algn="r">
              <a:lnSpc>
                <a:spcPct val="100000"/>
              </a:lnSpc>
              <a:spcBef>
                <a:spcPct val="0"/>
              </a:spcBef>
              <a:buClrTx/>
              <a:buSzTx/>
              <a:buFontTx/>
              <a:buNone/>
            </a:pPr>
            <a:r>
              <a:rPr lang="en-US" sz="1600" b="0"/>
              <a:t>200</a:t>
            </a:r>
          </a:p>
        </p:txBody>
      </p:sp>
      <p:sp>
        <p:nvSpPr>
          <p:cNvPr id="12342" name="Line 93"/>
          <p:cNvSpPr>
            <a:spLocks noChangeShapeType="1"/>
          </p:cNvSpPr>
          <p:nvPr/>
        </p:nvSpPr>
        <p:spPr bwMode="auto">
          <a:xfrm>
            <a:off x="6472238" y="4527550"/>
            <a:ext cx="598487" cy="0"/>
          </a:xfrm>
          <a:prstGeom prst="line">
            <a:avLst/>
          </a:prstGeom>
          <a:noFill/>
          <a:ln w="9525">
            <a:solidFill>
              <a:srgbClr val="FF0000"/>
            </a:solidFill>
            <a:round/>
            <a:headEnd/>
            <a:tailEnd/>
          </a:ln>
        </p:spPr>
        <p:txBody>
          <a:bodyPr wrap="none" anchor="ctr"/>
          <a:lstStyle/>
          <a:p>
            <a:endParaRPr lang="en-US"/>
          </a:p>
        </p:txBody>
      </p:sp>
      <p:sp>
        <p:nvSpPr>
          <p:cNvPr id="12343" name="Line 94"/>
          <p:cNvSpPr>
            <a:spLocks noChangeShapeType="1"/>
          </p:cNvSpPr>
          <p:nvPr/>
        </p:nvSpPr>
        <p:spPr bwMode="auto">
          <a:xfrm>
            <a:off x="6480175" y="4846638"/>
            <a:ext cx="598488" cy="0"/>
          </a:xfrm>
          <a:prstGeom prst="line">
            <a:avLst/>
          </a:prstGeom>
          <a:noFill/>
          <a:ln w="9525">
            <a:solidFill>
              <a:srgbClr val="FF0000"/>
            </a:solidFill>
            <a:round/>
            <a:headEnd/>
            <a:tailEnd/>
          </a:ln>
        </p:spPr>
        <p:txBody>
          <a:bodyPr wrap="none" anchor="ctr"/>
          <a:lstStyle/>
          <a:p>
            <a:endParaRPr lang="en-US"/>
          </a:p>
        </p:txBody>
      </p:sp>
      <p:sp>
        <p:nvSpPr>
          <p:cNvPr id="12344" name="Rectangle 95"/>
          <p:cNvSpPr>
            <a:spLocks noChangeArrowheads="1"/>
          </p:cNvSpPr>
          <p:nvPr/>
        </p:nvSpPr>
        <p:spPr bwMode="auto">
          <a:xfrm>
            <a:off x="6467475" y="4538663"/>
            <a:ext cx="101600" cy="304800"/>
          </a:xfrm>
          <a:prstGeom prst="rect">
            <a:avLst/>
          </a:prstGeom>
          <a:solidFill>
            <a:srgbClr val="000000"/>
          </a:solidFill>
          <a:ln w="9525">
            <a:solidFill>
              <a:schemeClr val="tx1"/>
            </a:solidFill>
            <a:miter lim="800000"/>
            <a:headEnd/>
            <a:tailEnd/>
          </a:ln>
        </p:spPr>
        <p:txBody>
          <a:bodyPr wrap="none" anchor="ctr"/>
          <a:lstStyle/>
          <a:p>
            <a:endParaRPr lang="en-US"/>
          </a:p>
        </p:txBody>
      </p:sp>
      <p:sp>
        <p:nvSpPr>
          <p:cNvPr id="12345" name="Rectangle 96"/>
          <p:cNvSpPr>
            <a:spLocks noChangeArrowheads="1"/>
          </p:cNvSpPr>
          <p:nvPr/>
        </p:nvSpPr>
        <p:spPr bwMode="auto">
          <a:xfrm>
            <a:off x="4845050" y="3262313"/>
            <a:ext cx="612775" cy="1244600"/>
          </a:xfrm>
          <a:prstGeom prst="rect">
            <a:avLst/>
          </a:prstGeom>
          <a:solidFill>
            <a:schemeClr val="accent1"/>
          </a:solidFill>
          <a:ln w="9525">
            <a:solidFill>
              <a:srgbClr val="FF0000"/>
            </a:solidFill>
            <a:miter lim="800000"/>
            <a:headEnd/>
            <a:tailEnd/>
          </a:ln>
        </p:spPr>
        <p:txBody>
          <a:bodyPr wrap="none" anchor="ctr"/>
          <a:lstStyle/>
          <a:p>
            <a:endParaRPr lang="en-US"/>
          </a:p>
        </p:txBody>
      </p:sp>
      <p:grpSp>
        <p:nvGrpSpPr>
          <p:cNvPr id="12346" name="Group 97"/>
          <p:cNvGrpSpPr>
            <a:grpSpLocks/>
          </p:cNvGrpSpPr>
          <p:nvPr/>
        </p:nvGrpSpPr>
        <p:grpSpPr bwMode="auto">
          <a:xfrm>
            <a:off x="4737100" y="3241675"/>
            <a:ext cx="677863" cy="488950"/>
            <a:chOff x="969" y="1167"/>
            <a:chExt cx="427" cy="308"/>
          </a:xfrm>
        </p:grpSpPr>
        <p:sp>
          <p:nvSpPr>
            <p:cNvPr id="12421" name="Text Box 98"/>
            <p:cNvSpPr txBox="1">
              <a:spLocks noChangeArrowheads="1"/>
            </p:cNvSpPr>
            <p:nvPr/>
          </p:nvSpPr>
          <p:spPr bwMode="auto">
            <a:xfrm>
              <a:off x="1206" y="1216"/>
              <a:ext cx="190" cy="212"/>
            </a:xfrm>
            <a:prstGeom prst="rect">
              <a:avLst/>
            </a:prstGeom>
            <a:noFill/>
            <a:ln w="9525">
              <a:noFill/>
              <a:miter lim="800000"/>
              <a:headEnd/>
              <a:tailEnd/>
            </a:ln>
          </p:spPr>
          <p:txBody>
            <a:bodyPr wrap="none">
              <a:spAutoFit/>
            </a:bodyPr>
            <a:lstStyle/>
            <a:p>
              <a:pPr algn="ctr">
                <a:lnSpc>
                  <a:spcPct val="100000"/>
                </a:lnSpc>
                <a:spcBef>
                  <a:spcPct val="0"/>
                </a:spcBef>
                <a:buClrTx/>
                <a:buSzTx/>
                <a:buFontTx/>
                <a:buNone/>
              </a:pPr>
              <a:r>
                <a:rPr lang="en-US" sz="1600" b="0"/>
                <a:t>F</a:t>
              </a:r>
            </a:p>
          </p:txBody>
        </p:sp>
        <p:sp>
          <p:nvSpPr>
            <p:cNvPr id="12422" name="Text Box 99"/>
            <p:cNvSpPr txBox="1">
              <a:spLocks noChangeArrowheads="1"/>
            </p:cNvSpPr>
            <p:nvPr/>
          </p:nvSpPr>
          <p:spPr bwMode="auto">
            <a:xfrm rot="-5400000">
              <a:off x="959" y="1177"/>
              <a:ext cx="308" cy="288"/>
            </a:xfrm>
            <a:prstGeom prst="rect">
              <a:avLst/>
            </a:prstGeom>
            <a:noFill/>
            <a:ln w="9525">
              <a:noFill/>
              <a:miter lim="800000"/>
              <a:headEnd/>
              <a:tailEnd/>
            </a:ln>
          </p:spPr>
          <p:txBody>
            <a:bodyPr wrap="none">
              <a:spAutoFit/>
            </a:bodyPr>
            <a:lstStyle/>
            <a:p>
              <a:pPr algn="ctr">
                <a:lnSpc>
                  <a:spcPct val="100000"/>
                </a:lnSpc>
                <a:spcBef>
                  <a:spcPct val="0"/>
                </a:spcBef>
                <a:buClrTx/>
                <a:buSzTx/>
                <a:buFontTx/>
                <a:buNone/>
              </a:pPr>
              <a:r>
                <a:rPr lang="en-US" sz="2400">
                  <a:latin typeface="Arial" charset="0"/>
                  <a:cs typeface="Arial" charset="0"/>
                </a:rPr>
                <a:t>…</a:t>
              </a:r>
              <a:endParaRPr lang="en-US" sz="2400">
                <a:latin typeface="Arial" charset="0"/>
              </a:endParaRPr>
            </a:p>
          </p:txBody>
        </p:sp>
      </p:grpSp>
      <p:grpSp>
        <p:nvGrpSpPr>
          <p:cNvPr id="12347" name="Group 100"/>
          <p:cNvGrpSpPr>
            <a:grpSpLocks/>
          </p:cNvGrpSpPr>
          <p:nvPr/>
        </p:nvGrpSpPr>
        <p:grpSpPr bwMode="auto">
          <a:xfrm>
            <a:off x="4737100" y="4025900"/>
            <a:ext cx="677863" cy="488950"/>
            <a:chOff x="969" y="1167"/>
            <a:chExt cx="427" cy="308"/>
          </a:xfrm>
        </p:grpSpPr>
        <p:sp>
          <p:nvSpPr>
            <p:cNvPr id="12419" name="Text Box 101"/>
            <p:cNvSpPr txBox="1">
              <a:spLocks noChangeArrowheads="1"/>
            </p:cNvSpPr>
            <p:nvPr/>
          </p:nvSpPr>
          <p:spPr bwMode="auto">
            <a:xfrm>
              <a:off x="1206" y="1216"/>
              <a:ext cx="190" cy="212"/>
            </a:xfrm>
            <a:prstGeom prst="rect">
              <a:avLst/>
            </a:prstGeom>
            <a:noFill/>
            <a:ln w="9525">
              <a:noFill/>
              <a:miter lim="800000"/>
              <a:headEnd/>
              <a:tailEnd/>
            </a:ln>
          </p:spPr>
          <p:txBody>
            <a:bodyPr wrap="none">
              <a:spAutoFit/>
            </a:bodyPr>
            <a:lstStyle/>
            <a:p>
              <a:pPr algn="ctr">
                <a:lnSpc>
                  <a:spcPct val="100000"/>
                </a:lnSpc>
                <a:spcBef>
                  <a:spcPct val="0"/>
                </a:spcBef>
                <a:buClrTx/>
                <a:buSzTx/>
                <a:buFontTx/>
                <a:buNone/>
              </a:pPr>
              <a:r>
                <a:rPr lang="en-US" sz="1600" b="0"/>
                <a:t>F</a:t>
              </a:r>
            </a:p>
          </p:txBody>
        </p:sp>
        <p:sp>
          <p:nvSpPr>
            <p:cNvPr id="12420" name="Text Box 102"/>
            <p:cNvSpPr txBox="1">
              <a:spLocks noChangeArrowheads="1"/>
            </p:cNvSpPr>
            <p:nvPr/>
          </p:nvSpPr>
          <p:spPr bwMode="auto">
            <a:xfrm rot="-5400000">
              <a:off x="959" y="1177"/>
              <a:ext cx="308" cy="288"/>
            </a:xfrm>
            <a:prstGeom prst="rect">
              <a:avLst/>
            </a:prstGeom>
            <a:noFill/>
            <a:ln w="9525">
              <a:noFill/>
              <a:miter lim="800000"/>
              <a:headEnd/>
              <a:tailEnd/>
            </a:ln>
          </p:spPr>
          <p:txBody>
            <a:bodyPr wrap="none">
              <a:spAutoFit/>
            </a:bodyPr>
            <a:lstStyle/>
            <a:p>
              <a:pPr algn="ctr">
                <a:lnSpc>
                  <a:spcPct val="100000"/>
                </a:lnSpc>
                <a:spcBef>
                  <a:spcPct val="0"/>
                </a:spcBef>
                <a:buClrTx/>
                <a:buSzTx/>
                <a:buFontTx/>
                <a:buNone/>
              </a:pPr>
              <a:r>
                <a:rPr lang="en-US" sz="2400">
                  <a:latin typeface="Arial" charset="0"/>
                  <a:cs typeface="Arial" charset="0"/>
                </a:rPr>
                <a:t>…</a:t>
              </a:r>
              <a:endParaRPr lang="en-US" sz="2400">
                <a:latin typeface="Arial" charset="0"/>
              </a:endParaRPr>
            </a:p>
          </p:txBody>
        </p:sp>
      </p:grpSp>
      <p:sp>
        <p:nvSpPr>
          <p:cNvPr id="12348" name="Line 103"/>
          <p:cNvSpPr>
            <a:spLocks noChangeShapeType="1"/>
          </p:cNvSpPr>
          <p:nvPr/>
        </p:nvSpPr>
        <p:spPr bwMode="auto">
          <a:xfrm>
            <a:off x="4849813" y="3714750"/>
            <a:ext cx="598487" cy="0"/>
          </a:xfrm>
          <a:prstGeom prst="line">
            <a:avLst/>
          </a:prstGeom>
          <a:noFill/>
          <a:ln w="9525">
            <a:solidFill>
              <a:srgbClr val="FF0000"/>
            </a:solidFill>
            <a:round/>
            <a:headEnd/>
            <a:tailEnd/>
          </a:ln>
        </p:spPr>
        <p:txBody>
          <a:bodyPr wrap="none" anchor="ctr"/>
          <a:lstStyle/>
          <a:p>
            <a:endParaRPr lang="en-US"/>
          </a:p>
        </p:txBody>
      </p:sp>
      <p:sp>
        <p:nvSpPr>
          <p:cNvPr id="12349" name="Line 104"/>
          <p:cNvSpPr>
            <a:spLocks noChangeShapeType="1"/>
          </p:cNvSpPr>
          <p:nvPr/>
        </p:nvSpPr>
        <p:spPr bwMode="auto">
          <a:xfrm>
            <a:off x="4846638" y="4033838"/>
            <a:ext cx="598487" cy="0"/>
          </a:xfrm>
          <a:prstGeom prst="line">
            <a:avLst/>
          </a:prstGeom>
          <a:noFill/>
          <a:ln w="9525">
            <a:solidFill>
              <a:srgbClr val="FF0000"/>
            </a:solidFill>
            <a:round/>
            <a:headEnd/>
            <a:tailEnd/>
          </a:ln>
        </p:spPr>
        <p:txBody>
          <a:bodyPr wrap="none" anchor="ctr"/>
          <a:lstStyle/>
          <a:p>
            <a:endParaRPr lang="en-US"/>
          </a:p>
        </p:txBody>
      </p:sp>
      <p:grpSp>
        <p:nvGrpSpPr>
          <p:cNvPr id="12350" name="Group 105"/>
          <p:cNvGrpSpPr>
            <a:grpSpLocks/>
          </p:cNvGrpSpPr>
          <p:nvPr/>
        </p:nvGrpSpPr>
        <p:grpSpPr bwMode="auto">
          <a:xfrm>
            <a:off x="190499" y="1387475"/>
            <a:ext cx="2271713" cy="2428875"/>
            <a:chOff x="340" y="998"/>
            <a:chExt cx="1183" cy="1530"/>
          </a:xfrm>
        </p:grpSpPr>
        <p:sp>
          <p:nvSpPr>
            <p:cNvPr id="12397" name="Rectangle 106"/>
            <p:cNvSpPr>
              <a:spLocks noChangeArrowheads="1"/>
            </p:cNvSpPr>
            <p:nvPr/>
          </p:nvSpPr>
          <p:spPr bwMode="auto">
            <a:xfrm>
              <a:off x="1263" y="2273"/>
              <a:ext cx="260" cy="255"/>
            </a:xfrm>
            <a:prstGeom prst="rect">
              <a:avLst/>
            </a:prstGeom>
            <a:solidFill>
              <a:schemeClr val="accent1"/>
            </a:solidFill>
            <a:ln w="9525">
              <a:solidFill>
                <a:srgbClr val="FF0000"/>
              </a:solidFill>
              <a:miter lim="800000"/>
              <a:headEnd/>
              <a:tailEnd/>
            </a:ln>
          </p:spPr>
          <p:txBody>
            <a:bodyPr tIns="0" bIns="0" anchor="ctr"/>
            <a:lstStyle/>
            <a:p>
              <a:pPr>
                <a:lnSpc>
                  <a:spcPct val="100000"/>
                </a:lnSpc>
                <a:spcBef>
                  <a:spcPct val="20000"/>
                </a:spcBef>
                <a:buClr>
                  <a:schemeClr val="hlink"/>
                </a:buClr>
                <a:buSzPct val="110000"/>
                <a:buFont typeface="Wingdings" pitchFamily="-96" charset="2"/>
                <a:buNone/>
              </a:pPr>
              <a:r>
                <a:rPr lang="en-US" b="0"/>
                <a:t>F</a:t>
              </a:r>
            </a:p>
          </p:txBody>
        </p:sp>
        <p:sp>
          <p:nvSpPr>
            <p:cNvPr id="12398" name="Rectangle 107"/>
            <p:cNvSpPr>
              <a:spLocks noChangeArrowheads="1"/>
            </p:cNvSpPr>
            <p:nvPr/>
          </p:nvSpPr>
          <p:spPr bwMode="auto">
            <a:xfrm>
              <a:off x="340" y="2273"/>
              <a:ext cx="923" cy="255"/>
            </a:xfrm>
            <a:prstGeom prst="rect">
              <a:avLst/>
            </a:prstGeom>
            <a:solidFill>
              <a:schemeClr val="accent1"/>
            </a:solidFill>
            <a:ln w="9525">
              <a:solidFill>
                <a:srgbClr val="FF0000"/>
              </a:solidFill>
              <a:miter lim="800000"/>
              <a:headEnd/>
              <a:tailEnd/>
            </a:ln>
          </p:spPr>
          <p:txBody>
            <a:bodyPr tIns="0" bIns="0" anchor="ctr"/>
            <a:lstStyle/>
            <a:p>
              <a:pPr>
                <a:lnSpc>
                  <a:spcPct val="100000"/>
                </a:lnSpc>
                <a:spcBef>
                  <a:spcPct val="20000"/>
                </a:spcBef>
                <a:buClr>
                  <a:schemeClr val="hlink"/>
                </a:buClr>
                <a:buSzPct val="110000"/>
                <a:buFont typeface="Wingdings" pitchFamily="-96" charset="2"/>
                <a:buNone/>
              </a:pPr>
              <a:r>
                <a:rPr lang="en-US" b="0"/>
                <a:t>*</a:t>
              </a:r>
            </a:p>
          </p:txBody>
        </p:sp>
        <p:sp>
          <p:nvSpPr>
            <p:cNvPr id="12399" name="Rectangle 108"/>
            <p:cNvSpPr>
              <a:spLocks noChangeArrowheads="1"/>
            </p:cNvSpPr>
            <p:nvPr/>
          </p:nvSpPr>
          <p:spPr bwMode="auto">
            <a:xfrm>
              <a:off x="1263" y="2018"/>
              <a:ext cx="260" cy="255"/>
            </a:xfrm>
            <a:prstGeom prst="rect">
              <a:avLst/>
            </a:prstGeom>
            <a:solidFill>
              <a:schemeClr val="accent1"/>
            </a:solidFill>
            <a:ln w="9525">
              <a:solidFill>
                <a:srgbClr val="FF0000"/>
              </a:solidFill>
              <a:miter lim="800000"/>
              <a:headEnd/>
              <a:tailEnd/>
            </a:ln>
          </p:spPr>
          <p:txBody>
            <a:bodyPr tIns="0" bIns="0" anchor="ctr"/>
            <a:lstStyle/>
            <a:p>
              <a:pPr>
                <a:lnSpc>
                  <a:spcPct val="100000"/>
                </a:lnSpc>
                <a:spcBef>
                  <a:spcPct val="20000"/>
                </a:spcBef>
                <a:buClr>
                  <a:schemeClr val="hlink"/>
                </a:buClr>
                <a:buSzPct val="110000"/>
                <a:buFont typeface="Wingdings" pitchFamily="-96" charset="2"/>
                <a:buNone/>
              </a:pPr>
              <a:r>
                <a:rPr lang="en-US" b="0"/>
                <a:t>E</a:t>
              </a:r>
            </a:p>
          </p:txBody>
        </p:sp>
        <p:sp>
          <p:nvSpPr>
            <p:cNvPr id="12400" name="Rectangle 109"/>
            <p:cNvSpPr>
              <a:spLocks noChangeArrowheads="1"/>
            </p:cNvSpPr>
            <p:nvPr/>
          </p:nvSpPr>
          <p:spPr bwMode="auto">
            <a:xfrm>
              <a:off x="340" y="2018"/>
              <a:ext cx="923" cy="255"/>
            </a:xfrm>
            <a:prstGeom prst="rect">
              <a:avLst/>
            </a:prstGeom>
            <a:solidFill>
              <a:schemeClr val="accent1"/>
            </a:solidFill>
            <a:ln w="9525">
              <a:solidFill>
                <a:srgbClr val="FF0000"/>
              </a:solidFill>
              <a:miter lim="800000"/>
              <a:headEnd/>
              <a:tailEnd/>
            </a:ln>
          </p:spPr>
          <p:txBody>
            <a:bodyPr tIns="0" bIns="0" anchor="ctr"/>
            <a:lstStyle/>
            <a:p>
              <a:pPr>
                <a:lnSpc>
                  <a:spcPct val="100000"/>
                </a:lnSpc>
                <a:spcBef>
                  <a:spcPct val="20000"/>
                </a:spcBef>
                <a:buClr>
                  <a:schemeClr val="hlink"/>
                </a:buClr>
                <a:buSzPct val="110000"/>
                <a:buFont typeface="Wingdings" pitchFamily="-96" charset="2"/>
                <a:buNone/>
              </a:pPr>
              <a:r>
                <a:rPr lang="en-US" b="0"/>
                <a:t>5.*.*.*</a:t>
              </a:r>
            </a:p>
          </p:txBody>
        </p:sp>
        <p:sp>
          <p:nvSpPr>
            <p:cNvPr id="12401" name="Rectangle 110"/>
            <p:cNvSpPr>
              <a:spLocks noChangeArrowheads="1"/>
            </p:cNvSpPr>
            <p:nvPr/>
          </p:nvSpPr>
          <p:spPr bwMode="auto">
            <a:xfrm>
              <a:off x="1263" y="1763"/>
              <a:ext cx="260" cy="255"/>
            </a:xfrm>
            <a:prstGeom prst="rect">
              <a:avLst/>
            </a:prstGeom>
            <a:solidFill>
              <a:schemeClr val="accent1"/>
            </a:solidFill>
            <a:ln w="9525">
              <a:solidFill>
                <a:srgbClr val="FF0000"/>
              </a:solidFill>
              <a:miter lim="800000"/>
              <a:headEnd/>
              <a:tailEnd/>
            </a:ln>
          </p:spPr>
          <p:txBody>
            <a:bodyPr tIns="0" bIns="0" anchor="ctr"/>
            <a:lstStyle/>
            <a:p>
              <a:pPr>
                <a:lnSpc>
                  <a:spcPct val="100000"/>
                </a:lnSpc>
                <a:spcBef>
                  <a:spcPct val="20000"/>
                </a:spcBef>
                <a:buClr>
                  <a:schemeClr val="hlink"/>
                </a:buClr>
                <a:buSzPct val="110000"/>
                <a:buFont typeface="Wingdings" pitchFamily="-96" charset="2"/>
                <a:buNone/>
              </a:pPr>
              <a:r>
                <a:rPr lang="en-US" b="0"/>
                <a:t>D</a:t>
              </a:r>
            </a:p>
          </p:txBody>
        </p:sp>
        <p:sp>
          <p:nvSpPr>
            <p:cNvPr id="12402" name="Rectangle 111"/>
            <p:cNvSpPr>
              <a:spLocks noChangeArrowheads="1"/>
            </p:cNvSpPr>
            <p:nvPr/>
          </p:nvSpPr>
          <p:spPr bwMode="auto">
            <a:xfrm>
              <a:off x="340" y="1763"/>
              <a:ext cx="923" cy="255"/>
            </a:xfrm>
            <a:prstGeom prst="rect">
              <a:avLst/>
            </a:prstGeom>
            <a:solidFill>
              <a:schemeClr val="accent1"/>
            </a:solidFill>
            <a:ln w="9525">
              <a:solidFill>
                <a:srgbClr val="FF0000"/>
              </a:solidFill>
              <a:miter lim="800000"/>
              <a:headEnd/>
              <a:tailEnd/>
            </a:ln>
          </p:spPr>
          <p:txBody>
            <a:bodyPr tIns="0" bIns="0" anchor="ctr"/>
            <a:lstStyle/>
            <a:p>
              <a:pPr>
                <a:lnSpc>
                  <a:spcPct val="100000"/>
                </a:lnSpc>
                <a:spcBef>
                  <a:spcPct val="20000"/>
                </a:spcBef>
                <a:buClr>
                  <a:schemeClr val="hlink"/>
                </a:buClr>
                <a:buSzPct val="110000"/>
                <a:buFont typeface="Wingdings" pitchFamily="-96" charset="2"/>
                <a:buNone/>
              </a:pPr>
              <a:r>
                <a:rPr lang="en-US" b="0"/>
                <a:t>10.18.200.5</a:t>
              </a:r>
            </a:p>
          </p:txBody>
        </p:sp>
        <p:sp>
          <p:nvSpPr>
            <p:cNvPr id="12403" name="Rectangle 112"/>
            <p:cNvSpPr>
              <a:spLocks noChangeArrowheads="1"/>
            </p:cNvSpPr>
            <p:nvPr/>
          </p:nvSpPr>
          <p:spPr bwMode="auto">
            <a:xfrm>
              <a:off x="1263" y="1508"/>
              <a:ext cx="260" cy="255"/>
            </a:xfrm>
            <a:prstGeom prst="rect">
              <a:avLst/>
            </a:prstGeom>
            <a:solidFill>
              <a:schemeClr val="accent1"/>
            </a:solidFill>
            <a:ln w="9525">
              <a:solidFill>
                <a:srgbClr val="FF0000"/>
              </a:solidFill>
              <a:miter lim="800000"/>
              <a:headEnd/>
              <a:tailEnd/>
            </a:ln>
          </p:spPr>
          <p:txBody>
            <a:bodyPr tIns="0" bIns="0" anchor="ctr"/>
            <a:lstStyle/>
            <a:p>
              <a:pPr>
                <a:lnSpc>
                  <a:spcPct val="100000"/>
                </a:lnSpc>
                <a:spcBef>
                  <a:spcPct val="20000"/>
                </a:spcBef>
                <a:buClr>
                  <a:schemeClr val="hlink"/>
                </a:buClr>
                <a:buSzPct val="110000"/>
                <a:buFont typeface="Wingdings" pitchFamily="-96" charset="2"/>
                <a:buNone/>
              </a:pPr>
              <a:r>
                <a:rPr lang="en-US" b="0"/>
                <a:t>C</a:t>
              </a:r>
            </a:p>
          </p:txBody>
        </p:sp>
        <p:sp>
          <p:nvSpPr>
            <p:cNvPr id="12404" name="Rectangle 113"/>
            <p:cNvSpPr>
              <a:spLocks noChangeArrowheads="1"/>
            </p:cNvSpPr>
            <p:nvPr/>
          </p:nvSpPr>
          <p:spPr bwMode="auto">
            <a:xfrm>
              <a:off x="340" y="1508"/>
              <a:ext cx="923" cy="255"/>
            </a:xfrm>
            <a:prstGeom prst="rect">
              <a:avLst/>
            </a:prstGeom>
            <a:solidFill>
              <a:schemeClr val="accent1"/>
            </a:solidFill>
            <a:ln w="9525">
              <a:solidFill>
                <a:srgbClr val="FF0000"/>
              </a:solidFill>
              <a:miter lim="800000"/>
              <a:headEnd/>
              <a:tailEnd/>
            </a:ln>
          </p:spPr>
          <p:txBody>
            <a:bodyPr tIns="0" bIns="0" anchor="ctr"/>
            <a:lstStyle/>
            <a:p>
              <a:pPr>
                <a:lnSpc>
                  <a:spcPct val="100000"/>
                </a:lnSpc>
                <a:spcBef>
                  <a:spcPct val="20000"/>
                </a:spcBef>
                <a:buClr>
                  <a:schemeClr val="hlink"/>
                </a:buClr>
                <a:buSzPct val="110000"/>
                <a:buFont typeface="Wingdings" pitchFamily="-96" charset="2"/>
                <a:buNone/>
              </a:pPr>
              <a:r>
                <a:rPr lang="en-US" b="0"/>
                <a:t>10.18.200.*</a:t>
              </a:r>
            </a:p>
          </p:txBody>
        </p:sp>
        <p:sp>
          <p:nvSpPr>
            <p:cNvPr id="12405" name="Rectangle 114"/>
            <p:cNvSpPr>
              <a:spLocks noChangeArrowheads="1"/>
            </p:cNvSpPr>
            <p:nvPr/>
          </p:nvSpPr>
          <p:spPr bwMode="auto">
            <a:xfrm>
              <a:off x="1263" y="1253"/>
              <a:ext cx="260" cy="255"/>
            </a:xfrm>
            <a:prstGeom prst="rect">
              <a:avLst/>
            </a:prstGeom>
            <a:solidFill>
              <a:schemeClr val="accent1"/>
            </a:solidFill>
            <a:ln w="9525">
              <a:solidFill>
                <a:srgbClr val="FF0000"/>
              </a:solidFill>
              <a:miter lim="800000"/>
              <a:headEnd/>
              <a:tailEnd/>
            </a:ln>
          </p:spPr>
          <p:txBody>
            <a:bodyPr tIns="0" bIns="0" anchor="ctr"/>
            <a:lstStyle/>
            <a:p>
              <a:pPr>
                <a:lnSpc>
                  <a:spcPct val="100000"/>
                </a:lnSpc>
                <a:spcBef>
                  <a:spcPct val="20000"/>
                </a:spcBef>
                <a:buClr>
                  <a:schemeClr val="hlink"/>
                </a:buClr>
                <a:buSzPct val="110000"/>
                <a:buFont typeface="Wingdings" pitchFamily="-96" charset="2"/>
                <a:buNone/>
              </a:pPr>
              <a:r>
                <a:rPr lang="en-US" b="0"/>
                <a:t>B</a:t>
              </a:r>
            </a:p>
          </p:txBody>
        </p:sp>
        <p:sp>
          <p:nvSpPr>
            <p:cNvPr id="12406" name="Rectangle 115"/>
            <p:cNvSpPr>
              <a:spLocks noChangeArrowheads="1"/>
            </p:cNvSpPr>
            <p:nvPr/>
          </p:nvSpPr>
          <p:spPr bwMode="auto">
            <a:xfrm>
              <a:off x="340" y="1253"/>
              <a:ext cx="923" cy="255"/>
            </a:xfrm>
            <a:prstGeom prst="rect">
              <a:avLst/>
            </a:prstGeom>
            <a:solidFill>
              <a:schemeClr val="accent1"/>
            </a:solidFill>
            <a:ln w="9525">
              <a:solidFill>
                <a:srgbClr val="FF0000"/>
              </a:solidFill>
              <a:miter lim="800000"/>
              <a:headEnd/>
              <a:tailEnd/>
            </a:ln>
          </p:spPr>
          <p:txBody>
            <a:bodyPr tIns="0" bIns="0" anchor="ctr"/>
            <a:lstStyle/>
            <a:p>
              <a:pPr>
                <a:lnSpc>
                  <a:spcPct val="100000"/>
                </a:lnSpc>
                <a:spcBef>
                  <a:spcPct val="20000"/>
                </a:spcBef>
                <a:buClr>
                  <a:schemeClr val="hlink"/>
                </a:buClr>
                <a:buSzPct val="110000"/>
                <a:buFont typeface="Wingdings" pitchFamily="-96" charset="2"/>
                <a:buNone/>
              </a:pPr>
              <a:r>
                <a:rPr lang="en-US" b="0"/>
                <a:t>7.14.7.3</a:t>
              </a:r>
            </a:p>
          </p:txBody>
        </p:sp>
        <p:sp>
          <p:nvSpPr>
            <p:cNvPr id="12407" name="Rectangle 116"/>
            <p:cNvSpPr>
              <a:spLocks noChangeArrowheads="1"/>
            </p:cNvSpPr>
            <p:nvPr/>
          </p:nvSpPr>
          <p:spPr bwMode="auto">
            <a:xfrm>
              <a:off x="1263" y="998"/>
              <a:ext cx="260" cy="255"/>
            </a:xfrm>
            <a:prstGeom prst="rect">
              <a:avLst/>
            </a:prstGeom>
            <a:solidFill>
              <a:schemeClr val="accent1"/>
            </a:solidFill>
            <a:ln w="9525">
              <a:solidFill>
                <a:srgbClr val="FF0000"/>
              </a:solidFill>
              <a:miter lim="800000"/>
              <a:headEnd/>
              <a:tailEnd/>
            </a:ln>
          </p:spPr>
          <p:txBody>
            <a:bodyPr tIns="0" bIns="0" anchor="ctr"/>
            <a:lstStyle/>
            <a:p>
              <a:pPr>
                <a:lnSpc>
                  <a:spcPct val="100000"/>
                </a:lnSpc>
                <a:spcBef>
                  <a:spcPct val="20000"/>
                </a:spcBef>
                <a:buClr>
                  <a:schemeClr val="hlink"/>
                </a:buClr>
                <a:buSzPct val="110000"/>
                <a:buFont typeface="Wingdings" pitchFamily="-96" charset="2"/>
                <a:buNone/>
              </a:pPr>
              <a:r>
                <a:rPr lang="en-US" b="0"/>
                <a:t>A</a:t>
              </a:r>
            </a:p>
          </p:txBody>
        </p:sp>
        <p:sp>
          <p:nvSpPr>
            <p:cNvPr id="12408" name="Rectangle 117"/>
            <p:cNvSpPr>
              <a:spLocks noChangeArrowheads="1"/>
            </p:cNvSpPr>
            <p:nvPr/>
          </p:nvSpPr>
          <p:spPr bwMode="auto">
            <a:xfrm>
              <a:off x="340" y="998"/>
              <a:ext cx="923" cy="255"/>
            </a:xfrm>
            <a:prstGeom prst="rect">
              <a:avLst/>
            </a:prstGeom>
            <a:solidFill>
              <a:schemeClr val="accent1"/>
            </a:solidFill>
            <a:ln w="9525">
              <a:solidFill>
                <a:srgbClr val="FF0000"/>
              </a:solidFill>
              <a:miter lim="800000"/>
              <a:headEnd/>
              <a:tailEnd/>
            </a:ln>
          </p:spPr>
          <p:txBody>
            <a:bodyPr tIns="0" bIns="0" anchor="ctr"/>
            <a:lstStyle/>
            <a:p>
              <a:pPr>
                <a:lnSpc>
                  <a:spcPct val="100000"/>
                </a:lnSpc>
                <a:spcBef>
                  <a:spcPct val="20000"/>
                </a:spcBef>
                <a:buClr>
                  <a:schemeClr val="hlink"/>
                </a:buClr>
                <a:buSzPct val="110000"/>
                <a:buFont typeface="Wingdings" pitchFamily="-96" charset="2"/>
                <a:buNone/>
              </a:pPr>
              <a:r>
                <a:rPr lang="en-US" b="0"/>
                <a:t>7.14.*.*</a:t>
              </a:r>
            </a:p>
          </p:txBody>
        </p:sp>
        <p:sp>
          <p:nvSpPr>
            <p:cNvPr id="12409" name="Line 118"/>
            <p:cNvSpPr>
              <a:spLocks noChangeShapeType="1"/>
            </p:cNvSpPr>
            <p:nvPr/>
          </p:nvSpPr>
          <p:spPr bwMode="auto">
            <a:xfrm>
              <a:off x="340" y="998"/>
              <a:ext cx="1183" cy="0"/>
            </a:xfrm>
            <a:prstGeom prst="line">
              <a:avLst/>
            </a:prstGeom>
            <a:noFill/>
            <a:ln w="9525" cap="sq">
              <a:solidFill>
                <a:srgbClr val="FF0000"/>
              </a:solidFill>
              <a:round/>
              <a:headEnd/>
              <a:tailEnd/>
            </a:ln>
          </p:spPr>
          <p:txBody>
            <a:bodyPr wrap="none" tIns="0" bIns="0" anchor="ctr"/>
            <a:lstStyle/>
            <a:p>
              <a:endParaRPr lang="en-US"/>
            </a:p>
          </p:txBody>
        </p:sp>
        <p:sp>
          <p:nvSpPr>
            <p:cNvPr id="12410" name="Line 119"/>
            <p:cNvSpPr>
              <a:spLocks noChangeShapeType="1"/>
            </p:cNvSpPr>
            <p:nvPr/>
          </p:nvSpPr>
          <p:spPr bwMode="auto">
            <a:xfrm>
              <a:off x="340" y="1253"/>
              <a:ext cx="1183" cy="0"/>
            </a:xfrm>
            <a:prstGeom prst="line">
              <a:avLst/>
            </a:prstGeom>
            <a:noFill/>
            <a:ln w="9525">
              <a:solidFill>
                <a:srgbClr val="FF0000"/>
              </a:solidFill>
              <a:round/>
              <a:headEnd/>
              <a:tailEnd/>
            </a:ln>
          </p:spPr>
          <p:txBody>
            <a:bodyPr wrap="none" tIns="0" bIns="0" anchor="ctr"/>
            <a:lstStyle/>
            <a:p>
              <a:endParaRPr lang="en-US"/>
            </a:p>
          </p:txBody>
        </p:sp>
        <p:sp>
          <p:nvSpPr>
            <p:cNvPr id="12411" name="Line 120"/>
            <p:cNvSpPr>
              <a:spLocks noChangeShapeType="1"/>
            </p:cNvSpPr>
            <p:nvPr/>
          </p:nvSpPr>
          <p:spPr bwMode="auto">
            <a:xfrm>
              <a:off x="340" y="1508"/>
              <a:ext cx="1183" cy="0"/>
            </a:xfrm>
            <a:prstGeom prst="line">
              <a:avLst/>
            </a:prstGeom>
            <a:noFill/>
            <a:ln w="9525">
              <a:solidFill>
                <a:srgbClr val="FF0000"/>
              </a:solidFill>
              <a:round/>
              <a:headEnd/>
              <a:tailEnd/>
            </a:ln>
          </p:spPr>
          <p:txBody>
            <a:bodyPr wrap="none" tIns="0" bIns="0" anchor="ctr"/>
            <a:lstStyle/>
            <a:p>
              <a:endParaRPr lang="en-US"/>
            </a:p>
          </p:txBody>
        </p:sp>
        <p:sp>
          <p:nvSpPr>
            <p:cNvPr id="12412" name="Line 121"/>
            <p:cNvSpPr>
              <a:spLocks noChangeShapeType="1"/>
            </p:cNvSpPr>
            <p:nvPr/>
          </p:nvSpPr>
          <p:spPr bwMode="auto">
            <a:xfrm>
              <a:off x="340" y="1763"/>
              <a:ext cx="1183" cy="0"/>
            </a:xfrm>
            <a:prstGeom prst="line">
              <a:avLst/>
            </a:prstGeom>
            <a:noFill/>
            <a:ln w="9525">
              <a:solidFill>
                <a:srgbClr val="FF0000"/>
              </a:solidFill>
              <a:round/>
              <a:headEnd/>
              <a:tailEnd/>
            </a:ln>
          </p:spPr>
          <p:txBody>
            <a:bodyPr wrap="none" tIns="0" bIns="0" anchor="ctr"/>
            <a:lstStyle/>
            <a:p>
              <a:endParaRPr lang="en-US"/>
            </a:p>
          </p:txBody>
        </p:sp>
        <p:sp>
          <p:nvSpPr>
            <p:cNvPr id="12413" name="Line 122"/>
            <p:cNvSpPr>
              <a:spLocks noChangeShapeType="1"/>
            </p:cNvSpPr>
            <p:nvPr/>
          </p:nvSpPr>
          <p:spPr bwMode="auto">
            <a:xfrm>
              <a:off x="340" y="2018"/>
              <a:ext cx="1183" cy="0"/>
            </a:xfrm>
            <a:prstGeom prst="line">
              <a:avLst/>
            </a:prstGeom>
            <a:noFill/>
            <a:ln w="9525">
              <a:solidFill>
                <a:srgbClr val="FF0000"/>
              </a:solidFill>
              <a:round/>
              <a:headEnd/>
              <a:tailEnd/>
            </a:ln>
          </p:spPr>
          <p:txBody>
            <a:bodyPr wrap="none" tIns="0" bIns="0" anchor="ctr"/>
            <a:lstStyle/>
            <a:p>
              <a:endParaRPr lang="en-US"/>
            </a:p>
          </p:txBody>
        </p:sp>
        <p:sp>
          <p:nvSpPr>
            <p:cNvPr id="12414" name="Line 123"/>
            <p:cNvSpPr>
              <a:spLocks noChangeShapeType="1"/>
            </p:cNvSpPr>
            <p:nvPr/>
          </p:nvSpPr>
          <p:spPr bwMode="auto">
            <a:xfrm>
              <a:off x="340" y="2273"/>
              <a:ext cx="1183" cy="0"/>
            </a:xfrm>
            <a:prstGeom prst="line">
              <a:avLst/>
            </a:prstGeom>
            <a:noFill/>
            <a:ln w="9525">
              <a:solidFill>
                <a:srgbClr val="FF0000"/>
              </a:solidFill>
              <a:round/>
              <a:headEnd/>
              <a:tailEnd/>
            </a:ln>
          </p:spPr>
          <p:txBody>
            <a:bodyPr wrap="none" tIns="0" bIns="0" anchor="ctr"/>
            <a:lstStyle/>
            <a:p>
              <a:endParaRPr lang="en-US"/>
            </a:p>
          </p:txBody>
        </p:sp>
        <p:sp>
          <p:nvSpPr>
            <p:cNvPr id="12415" name="Line 124"/>
            <p:cNvSpPr>
              <a:spLocks noChangeShapeType="1"/>
            </p:cNvSpPr>
            <p:nvPr/>
          </p:nvSpPr>
          <p:spPr bwMode="auto">
            <a:xfrm>
              <a:off x="340" y="2528"/>
              <a:ext cx="1183" cy="0"/>
            </a:xfrm>
            <a:prstGeom prst="line">
              <a:avLst/>
            </a:prstGeom>
            <a:noFill/>
            <a:ln w="9525" cap="sq">
              <a:solidFill>
                <a:srgbClr val="FF0000"/>
              </a:solidFill>
              <a:round/>
              <a:headEnd/>
              <a:tailEnd/>
            </a:ln>
          </p:spPr>
          <p:txBody>
            <a:bodyPr wrap="none" tIns="0" bIns="0" anchor="ctr"/>
            <a:lstStyle/>
            <a:p>
              <a:endParaRPr lang="en-US"/>
            </a:p>
          </p:txBody>
        </p:sp>
        <p:sp>
          <p:nvSpPr>
            <p:cNvPr id="12416" name="Line 125"/>
            <p:cNvSpPr>
              <a:spLocks noChangeShapeType="1"/>
            </p:cNvSpPr>
            <p:nvPr/>
          </p:nvSpPr>
          <p:spPr bwMode="auto">
            <a:xfrm>
              <a:off x="340" y="998"/>
              <a:ext cx="0" cy="1530"/>
            </a:xfrm>
            <a:prstGeom prst="line">
              <a:avLst/>
            </a:prstGeom>
            <a:noFill/>
            <a:ln w="9525" cap="sq">
              <a:solidFill>
                <a:srgbClr val="FF0000"/>
              </a:solidFill>
              <a:round/>
              <a:headEnd/>
              <a:tailEnd/>
            </a:ln>
          </p:spPr>
          <p:txBody>
            <a:bodyPr wrap="none" tIns="0" bIns="0" anchor="ctr"/>
            <a:lstStyle/>
            <a:p>
              <a:endParaRPr lang="en-US"/>
            </a:p>
          </p:txBody>
        </p:sp>
        <p:sp>
          <p:nvSpPr>
            <p:cNvPr id="12417" name="Line 126"/>
            <p:cNvSpPr>
              <a:spLocks noChangeShapeType="1"/>
            </p:cNvSpPr>
            <p:nvPr/>
          </p:nvSpPr>
          <p:spPr bwMode="auto">
            <a:xfrm>
              <a:off x="1263" y="998"/>
              <a:ext cx="0" cy="1530"/>
            </a:xfrm>
            <a:prstGeom prst="line">
              <a:avLst/>
            </a:prstGeom>
            <a:noFill/>
            <a:ln w="9525">
              <a:solidFill>
                <a:srgbClr val="FF0000"/>
              </a:solidFill>
              <a:round/>
              <a:headEnd/>
              <a:tailEnd/>
            </a:ln>
          </p:spPr>
          <p:txBody>
            <a:bodyPr wrap="none" tIns="0" bIns="0" anchor="ctr"/>
            <a:lstStyle/>
            <a:p>
              <a:endParaRPr lang="en-US"/>
            </a:p>
          </p:txBody>
        </p:sp>
        <p:sp>
          <p:nvSpPr>
            <p:cNvPr id="12418" name="Line 127"/>
            <p:cNvSpPr>
              <a:spLocks noChangeShapeType="1"/>
            </p:cNvSpPr>
            <p:nvPr/>
          </p:nvSpPr>
          <p:spPr bwMode="auto">
            <a:xfrm>
              <a:off x="1523" y="998"/>
              <a:ext cx="0" cy="1530"/>
            </a:xfrm>
            <a:prstGeom prst="line">
              <a:avLst/>
            </a:prstGeom>
            <a:noFill/>
            <a:ln w="9525" cap="sq">
              <a:solidFill>
                <a:srgbClr val="FF0000"/>
              </a:solidFill>
              <a:round/>
              <a:headEnd/>
              <a:tailEnd/>
            </a:ln>
          </p:spPr>
          <p:txBody>
            <a:bodyPr wrap="none" tIns="0" bIns="0" anchor="ctr"/>
            <a:lstStyle/>
            <a:p>
              <a:endParaRPr lang="en-US"/>
            </a:p>
          </p:txBody>
        </p:sp>
      </p:grpSp>
      <p:sp>
        <p:nvSpPr>
          <p:cNvPr id="12351" name="Line 128"/>
          <p:cNvSpPr>
            <a:spLocks noChangeShapeType="1"/>
          </p:cNvSpPr>
          <p:nvPr/>
        </p:nvSpPr>
        <p:spPr bwMode="auto">
          <a:xfrm flipV="1">
            <a:off x="5226050" y="1389063"/>
            <a:ext cx="1173163" cy="609600"/>
          </a:xfrm>
          <a:prstGeom prst="line">
            <a:avLst/>
          </a:prstGeom>
          <a:noFill/>
          <a:ln w="9525">
            <a:solidFill>
              <a:schemeClr val="tx1"/>
            </a:solidFill>
            <a:round/>
            <a:headEnd/>
            <a:tailEnd type="triangle" w="med" len="med"/>
          </a:ln>
        </p:spPr>
        <p:txBody>
          <a:bodyPr wrap="none" anchor="ctr"/>
          <a:lstStyle/>
          <a:p>
            <a:endParaRPr lang="en-US"/>
          </a:p>
        </p:txBody>
      </p:sp>
      <p:sp>
        <p:nvSpPr>
          <p:cNvPr id="12352" name="Line 129"/>
          <p:cNvSpPr>
            <a:spLocks noChangeShapeType="1"/>
          </p:cNvSpPr>
          <p:nvPr/>
        </p:nvSpPr>
        <p:spPr bwMode="auto">
          <a:xfrm flipV="1">
            <a:off x="6850063" y="1389063"/>
            <a:ext cx="981075" cy="598487"/>
          </a:xfrm>
          <a:prstGeom prst="line">
            <a:avLst/>
          </a:prstGeom>
          <a:noFill/>
          <a:ln w="9525">
            <a:solidFill>
              <a:schemeClr val="tx1"/>
            </a:solidFill>
            <a:round/>
            <a:headEnd/>
            <a:tailEnd type="triangle" w="med" len="med"/>
          </a:ln>
        </p:spPr>
        <p:txBody>
          <a:bodyPr wrap="none" anchor="ctr"/>
          <a:lstStyle/>
          <a:p>
            <a:endParaRPr lang="en-US"/>
          </a:p>
        </p:txBody>
      </p:sp>
      <p:sp>
        <p:nvSpPr>
          <p:cNvPr id="12353" name="Line 130"/>
          <p:cNvSpPr>
            <a:spLocks noChangeShapeType="1"/>
          </p:cNvSpPr>
          <p:nvPr/>
        </p:nvSpPr>
        <p:spPr bwMode="auto">
          <a:xfrm flipV="1">
            <a:off x="3457575" y="3257550"/>
            <a:ext cx="1370013" cy="185738"/>
          </a:xfrm>
          <a:prstGeom prst="line">
            <a:avLst/>
          </a:prstGeom>
          <a:noFill/>
          <a:ln w="9525">
            <a:solidFill>
              <a:schemeClr val="tx1"/>
            </a:solidFill>
            <a:round/>
            <a:headEnd/>
            <a:tailEnd type="triangle" w="med" len="med"/>
          </a:ln>
        </p:spPr>
        <p:txBody>
          <a:bodyPr wrap="none" anchor="ctr"/>
          <a:lstStyle/>
          <a:p>
            <a:endParaRPr lang="en-US"/>
          </a:p>
        </p:txBody>
      </p:sp>
      <p:sp>
        <p:nvSpPr>
          <p:cNvPr id="12354" name="Line 131"/>
          <p:cNvSpPr>
            <a:spLocks noChangeShapeType="1"/>
          </p:cNvSpPr>
          <p:nvPr/>
        </p:nvSpPr>
        <p:spPr bwMode="auto">
          <a:xfrm>
            <a:off x="5202238" y="3887788"/>
            <a:ext cx="1187450" cy="203200"/>
          </a:xfrm>
          <a:prstGeom prst="line">
            <a:avLst/>
          </a:prstGeom>
          <a:noFill/>
          <a:ln w="9525">
            <a:solidFill>
              <a:schemeClr val="tx1"/>
            </a:solidFill>
            <a:round/>
            <a:headEnd/>
            <a:tailEnd type="triangle" w="med" len="med"/>
          </a:ln>
        </p:spPr>
        <p:txBody>
          <a:bodyPr wrap="none" anchor="ctr"/>
          <a:lstStyle/>
          <a:p>
            <a:endParaRPr lang="en-US"/>
          </a:p>
        </p:txBody>
      </p:sp>
      <p:sp>
        <p:nvSpPr>
          <p:cNvPr id="12355" name="Line 132"/>
          <p:cNvSpPr>
            <a:spLocks noChangeShapeType="1"/>
          </p:cNvSpPr>
          <p:nvPr/>
        </p:nvSpPr>
        <p:spPr bwMode="auto">
          <a:xfrm flipV="1">
            <a:off x="6838950" y="4237038"/>
            <a:ext cx="992188" cy="452437"/>
          </a:xfrm>
          <a:prstGeom prst="line">
            <a:avLst/>
          </a:prstGeom>
          <a:noFill/>
          <a:ln w="9525">
            <a:solidFill>
              <a:schemeClr val="tx1"/>
            </a:solidFill>
            <a:round/>
            <a:headEnd/>
            <a:tailEnd type="triangle" w="med" len="med"/>
          </a:ln>
        </p:spPr>
        <p:txBody>
          <a:bodyPr wrap="none" anchor="ctr"/>
          <a:lstStyle/>
          <a:p>
            <a:endParaRPr lang="en-US"/>
          </a:p>
        </p:txBody>
      </p:sp>
      <p:sp>
        <p:nvSpPr>
          <p:cNvPr id="12356" name="Rectangle 133"/>
          <p:cNvSpPr>
            <a:spLocks noChangeArrowheads="1"/>
          </p:cNvSpPr>
          <p:nvPr/>
        </p:nvSpPr>
        <p:spPr bwMode="auto">
          <a:xfrm>
            <a:off x="3109913" y="1415257"/>
            <a:ext cx="612775" cy="2587625"/>
          </a:xfrm>
          <a:prstGeom prst="rect">
            <a:avLst/>
          </a:prstGeom>
          <a:solidFill>
            <a:schemeClr val="accent1"/>
          </a:solidFill>
          <a:ln w="9525">
            <a:solidFill>
              <a:srgbClr val="FF0000"/>
            </a:solidFill>
            <a:miter lim="800000"/>
            <a:headEnd/>
            <a:tailEnd/>
          </a:ln>
        </p:spPr>
        <p:txBody>
          <a:bodyPr wrap="none" anchor="ctr"/>
          <a:lstStyle/>
          <a:p>
            <a:endParaRPr lang="en-US"/>
          </a:p>
        </p:txBody>
      </p:sp>
      <p:grpSp>
        <p:nvGrpSpPr>
          <p:cNvPr id="12357" name="Group 134"/>
          <p:cNvGrpSpPr>
            <a:grpSpLocks/>
          </p:cNvGrpSpPr>
          <p:nvPr/>
        </p:nvGrpSpPr>
        <p:grpSpPr bwMode="auto">
          <a:xfrm>
            <a:off x="3016250" y="1485900"/>
            <a:ext cx="677863" cy="488950"/>
            <a:chOff x="969" y="1167"/>
            <a:chExt cx="427" cy="308"/>
          </a:xfrm>
        </p:grpSpPr>
        <p:sp>
          <p:nvSpPr>
            <p:cNvPr id="12395" name="Text Box 135"/>
            <p:cNvSpPr txBox="1">
              <a:spLocks noChangeArrowheads="1"/>
            </p:cNvSpPr>
            <p:nvPr/>
          </p:nvSpPr>
          <p:spPr bwMode="auto">
            <a:xfrm>
              <a:off x="1206" y="1216"/>
              <a:ext cx="190" cy="212"/>
            </a:xfrm>
            <a:prstGeom prst="rect">
              <a:avLst/>
            </a:prstGeom>
            <a:noFill/>
            <a:ln w="9525">
              <a:noFill/>
              <a:miter lim="800000"/>
              <a:headEnd/>
              <a:tailEnd/>
            </a:ln>
          </p:spPr>
          <p:txBody>
            <a:bodyPr wrap="none">
              <a:spAutoFit/>
            </a:bodyPr>
            <a:lstStyle/>
            <a:p>
              <a:pPr algn="ctr">
                <a:lnSpc>
                  <a:spcPct val="100000"/>
                </a:lnSpc>
                <a:spcBef>
                  <a:spcPct val="0"/>
                </a:spcBef>
                <a:buClrTx/>
                <a:buSzTx/>
                <a:buFontTx/>
                <a:buNone/>
              </a:pPr>
              <a:r>
                <a:rPr lang="en-US" sz="1600" b="0"/>
                <a:t>F</a:t>
              </a:r>
            </a:p>
          </p:txBody>
        </p:sp>
        <p:sp>
          <p:nvSpPr>
            <p:cNvPr id="12396" name="Text Box 136"/>
            <p:cNvSpPr txBox="1">
              <a:spLocks noChangeArrowheads="1"/>
            </p:cNvSpPr>
            <p:nvPr/>
          </p:nvSpPr>
          <p:spPr bwMode="auto">
            <a:xfrm rot="-5400000">
              <a:off x="959" y="1177"/>
              <a:ext cx="308" cy="288"/>
            </a:xfrm>
            <a:prstGeom prst="rect">
              <a:avLst/>
            </a:prstGeom>
            <a:noFill/>
            <a:ln w="9525">
              <a:noFill/>
              <a:miter lim="800000"/>
              <a:headEnd/>
              <a:tailEnd/>
            </a:ln>
          </p:spPr>
          <p:txBody>
            <a:bodyPr wrap="none">
              <a:spAutoFit/>
            </a:bodyPr>
            <a:lstStyle/>
            <a:p>
              <a:pPr algn="ctr">
                <a:lnSpc>
                  <a:spcPct val="100000"/>
                </a:lnSpc>
                <a:spcBef>
                  <a:spcPct val="0"/>
                </a:spcBef>
                <a:buClrTx/>
                <a:buSzTx/>
                <a:buFontTx/>
                <a:buNone/>
              </a:pPr>
              <a:r>
                <a:rPr lang="en-US" sz="2400">
                  <a:latin typeface="Arial" charset="0"/>
                  <a:cs typeface="Arial" charset="0"/>
                </a:rPr>
                <a:t>…</a:t>
              </a:r>
              <a:endParaRPr lang="en-US" sz="2400">
                <a:latin typeface="Arial" charset="0"/>
              </a:endParaRPr>
            </a:p>
          </p:txBody>
        </p:sp>
      </p:grpSp>
      <p:grpSp>
        <p:nvGrpSpPr>
          <p:cNvPr id="12358" name="Group 137"/>
          <p:cNvGrpSpPr>
            <a:grpSpLocks/>
          </p:cNvGrpSpPr>
          <p:nvPr/>
        </p:nvGrpSpPr>
        <p:grpSpPr bwMode="auto">
          <a:xfrm>
            <a:off x="3016250" y="2860675"/>
            <a:ext cx="677863" cy="488950"/>
            <a:chOff x="969" y="1167"/>
            <a:chExt cx="427" cy="308"/>
          </a:xfrm>
        </p:grpSpPr>
        <p:sp>
          <p:nvSpPr>
            <p:cNvPr id="12393" name="Text Box 138"/>
            <p:cNvSpPr txBox="1">
              <a:spLocks noChangeArrowheads="1"/>
            </p:cNvSpPr>
            <p:nvPr/>
          </p:nvSpPr>
          <p:spPr bwMode="auto">
            <a:xfrm>
              <a:off x="1206" y="1216"/>
              <a:ext cx="190" cy="212"/>
            </a:xfrm>
            <a:prstGeom prst="rect">
              <a:avLst/>
            </a:prstGeom>
            <a:noFill/>
            <a:ln w="9525">
              <a:noFill/>
              <a:miter lim="800000"/>
              <a:headEnd/>
              <a:tailEnd/>
            </a:ln>
          </p:spPr>
          <p:txBody>
            <a:bodyPr wrap="none">
              <a:spAutoFit/>
            </a:bodyPr>
            <a:lstStyle/>
            <a:p>
              <a:pPr algn="ctr">
                <a:lnSpc>
                  <a:spcPct val="100000"/>
                </a:lnSpc>
                <a:spcBef>
                  <a:spcPct val="0"/>
                </a:spcBef>
                <a:buClrTx/>
                <a:buSzTx/>
                <a:buFontTx/>
                <a:buNone/>
              </a:pPr>
              <a:r>
                <a:rPr lang="en-US" sz="1600" b="0"/>
                <a:t>F</a:t>
              </a:r>
            </a:p>
          </p:txBody>
        </p:sp>
        <p:sp>
          <p:nvSpPr>
            <p:cNvPr id="12394" name="Text Box 139"/>
            <p:cNvSpPr txBox="1">
              <a:spLocks noChangeArrowheads="1"/>
            </p:cNvSpPr>
            <p:nvPr/>
          </p:nvSpPr>
          <p:spPr bwMode="auto">
            <a:xfrm rot="-5400000">
              <a:off x="959" y="1177"/>
              <a:ext cx="308" cy="288"/>
            </a:xfrm>
            <a:prstGeom prst="rect">
              <a:avLst/>
            </a:prstGeom>
            <a:noFill/>
            <a:ln w="9525">
              <a:noFill/>
              <a:miter lim="800000"/>
              <a:headEnd/>
              <a:tailEnd/>
            </a:ln>
          </p:spPr>
          <p:txBody>
            <a:bodyPr wrap="none">
              <a:spAutoFit/>
            </a:bodyPr>
            <a:lstStyle/>
            <a:p>
              <a:pPr algn="ctr">
                <a:lnSpc>
                  <a:spcPct val="100000"/>
                </a:lnSpc>
                <a:spcBef>
                  <a:spcPct val="0"/>
                </a:spcBef>
                <a:buClrTx/>
                <a:buSzTx/>
                <a:buFontTx/>
                <a:buNone/>
              </a:pPr>
              <a:r>
                <a:rPr lang="en-US" sz="2400">
                  <a:latin typeface="Arial" charset="0"/>
                  <a:cs typeface="Arial" charset="0"/>
                </a:rPr>
                <a:t>…</a:t>
              </a:r>
              <a:endParaRPr lang="en-US" sz="2400">
                <a:latin typeface="Arial" charset="0"/>
              </a:endParaRPr>
            </a:p>
          </p:txBody>
        </p:sp>
      </p:grpSp>
      <p:sp>
        <p:nvSpPr>
          <p:cNvPr id="12359" name="Text Box 140"/>
          <p:cNvSpPr txBox="1">
            <a:spLocks noChangeArrowheads="1"/>
          </p:cNvSpPr>
          <p:nvPr/>
        </p:nvSpPr>
        <p:spPr bwMode="auto">
          <a:xfrm>
            <a:off x="3392488" y="2266950"/>
            <a:ext cx="301625" cy="336550"/>
          </a:xfrm>
          <a:prstGeom prst="rect">
            <a:avLst/>
          </a:prstGeom>
          <a:noFill/>
          <a:ln w="9525">
            <a:noFill/>
            <a:miter lim="800000"/>
            <a:headEnd/>
            <a:tailEnd/>
          </a:ln>
        </p:spPr>
        <p:txBody>
          <a:bodyPr wrap="none">
            <a:spAutoFit/>
          </a:bodyPr>
          <a:lstStyle/>
          <a:p>
            <a:pPr algn="ctr">
              <a:lnSpc>
                <a:spcPct val="100000"/>
              </a:lnSpc>
              <a:spcBef>
                <a:spcPct val="0"/>
              </a:spcBef>
              <a:buClrTx/>
              <a:buSzTx/>
              <a:buFontTx/>
              <a:buNone/>
            </a:pPr>
            <a:r>
              <a:rPr lang="en-US" sz="1600" b="0"/>
              <a:t>F</a:t>
            </a:r>
          </a:p>
        </p:txBody>
      </p:sp>
      <p:grpSp>
        <p:nvGrpSpPr>
          <p:cNvPr id="12360" name="Group 141"/>
          <p:cNvGrpSpPr>
            <a:grpSpLocks/>
          </p:cNvGrpSpPr>
          <p:nvPr/>
        </p:nvGrpSpPr>
        <p:grpSpPr bwMode="auto">
          <a:xfrm>
            <a:off x="3016250" y="3614738"/>
            <a:ext cx="677863" cy="488950"/>
            <a:chOff x="969" y="1167"/>
            <a:chExt cx="427" cy="308"/>
          </a:xfrm>
        </p:grpSpPr>
        <p:sp>
          <p:nvSpPr>
            <p:cNvPr id="12391" name="Text Box 142"/>
            <p:cNvSpPr txBox="1">
              <a:spLocks noChangeArrowheads="1"/>
            </p:cNvSpPr>
            <p:nvPr/>
          </p:nvSpPr>
          <p:spPr bwMode="auto">
            <a:xfrm>
              <a:off x="1206" y="1216"/>
              <a:ext cx="190" cy="212"/>
            </a:xfrm>
            <a:prstGeom prst="rect">
              <a:avLst/>
            </a:prstGeom>
            <a:noFill/>
            <a:ln w="9525">
              <a:noFill/>
              <a:miter lim="800000"/>
              <a:headEnd/>
              <a:tailEnd/>
            </a:ln>
          </p:spPr>
          <p:txBody>
            <a:bodyPr wrap="none">
              <a:spAutoFit/>
            </a:bodyPr>
            <a:lstStyle/>
            <a:p>
              <a:pPr algn="ctr">
                <a:lnSpc>
                  <a:spcPct val="100000"/>
                </a:lnSpc>
                <a:spcBef>
                  <a:spcPct val="0"/>
                </a:spcBef>
                <a:buClrTx/>
                <a:buSzTx/>
                <a:buFontTx/>
                <a:buNone/>
              </a:pPr>
              <a:r>
                <a:rPr lang="en-US" sz="1600" b="0"/>
                <a:t>F</a:t>
              </a:r>
            </a:p>
          </p:txBody>
        </p:sp>
        <p:sp>
          <p:nvSpPr>
            <p:cNvPr id="12392" name="Text Box 143"/>
            <p:cNvSpPr txBox="1">
              <a:spLocks noChangeArrowheads="1"/>
            </p:cNvSpPr>
            <p:nvPr/>
          </p:nvSpPr>
          <p:spPr bwMode="auto">
            <a:xfrm rot="-5400000">
              <a:off x="959" y="1177"/>
              <a:ext cx="308" cy="288"/>
            </a:xfrm>
            <a:prstGeom prst="rect">
              <a:avLst/>
            </a:prstGeom>
            <a:noFill/>
            <a:ln w="9525">
              <a:noFill/>
              <a:miter lim="800000"/>
              <a:headEnd/>
              <a:tailEnd/>
            </a:ln>
          </p:spPr>
          <p:txBody>
            <a:bodyPr wrap="none">
              <a:spAutoFit/>
            </a:bodyPr>
            <a:lstStyle/>
            <a:p>
              <a:pPr algn="ctr">
                <a:lnSpc>
                  <a:spcPct val="100000"/>
                </a:lnSpc>
                <a:spcBef>
                  <a:spcPct val="0"/>
                </a:spcBef>
                <a:buClrTx/>
                <a:buSzTx/>
                <a:buFontTx/>
                <a:buNone/>
              </a:pPr>
              <a:r>
                <a:rPr lang="en-US" sz="2400">
                  <a:latin typeface="Arial" charset="0"/>
                  <a:cs typeface="Arial" charset="0"/>
                </a:rPr>
                <a:t>…</a:t>
              </a:r>
              <a:endParaRPr lang="en-US" sz="2400">
                <a:latin typeface="Arial" charset="0"/>
              </a:endParaRPr>
            </a:p>
          </p:txBody>
        </p:sp>
      </p:grpSp>
      <p:sp>
        <p:nvSpPr>
          <p:cNvPr id="12361" name="Text Box 144"/>
          <p:cNvSpPr txBox="1">
            <a:spLocks noChangeArrowheads="1"/>
          </p:cNvSpPr>
          <p:nvPr/>
        </p:nvSpPr>
        <p:spPr bwMode="auto">
          <a:xfrm>
            <a:off x="3381375" y="1957388"/>
            <a:ext cx="312738" cy="336550"/>
          </a:xfrm>
          <a:prstGeom prst="rect">
            <a:avLst/>
          </a:prstGeom>
          <a:noFill/>
          <a:ln w="9525">
            <a:noFill/>
            <a:miter lim="800000"/>
            <a:headEnd/>
            <a:tailEnd/>
          </a:ln>
        </p:spPr>
        <p:txBody>
          <a:bodyPr wrap="none">
            <a:spAutoFit/>
          </a:bodyPr>
          <a:lstStyle/>
          <a:p>
            <a:pPr algn="ctr">
              <a:lnSpc>
                <a:spcPct val="100000"/>
              </a:lnSpc>
              <a:spcBef>
                <a:spcPct val="0"/>
              </a:spcBef>
              <a:buClrTx/>
              <a:buSzTx/>
              <a:buFontTx/>
              <a:buNone/>
            </a:pPr>
            <a:r>
              <a:rPr lang="en-US" sz="1600" b="0"/>
              <a:t>E</a:t>
            </a:r>
          </a:p>
        </p:txBody>
      </p:sp>
      <p:sp>
        <p:nvSpPr>
          <p:cNvPr id="12362" name="Text Box 145"/>
          <p:cNvSpPr txBox="1">
            <a:spLocks noChangeArrowheads="1"/>
          </p:cNvSpPr>
          <p:nvPr/>
        </p:nvSpPr>
        <p:spPr bwMode="auto">
          <a:xfrm>
            <a:off x="2844800" y="1935163"/>
            <a:ext cx="312738" cy="336550"/>
          </a:xfrm>
          <a:prstGeom prst="rect">
            <a:avLst/>
          </a:prstGeom>
          <a:noFill/>
          <a:ln w="9525">
            <a:noFill/>
            <a:miter lim="800000"/>
            <a:headEnd/>
            <a:tailEnd/>
          </a:ln>
        </p:spPr>
        <p:txBody>
          <a:bodyPr wrap="none">
            <a:spAutoFit/>
          </a:bodyPr>
          <a:lstStyle/>
          <a:p>
            <a:pPr algn="r">
              <a:lnSpc>
                <a:spcPct val="100000"/>
              </a:lnSpc>
              <a:spcBef>
                <a:spcPct val="0"/>
              </a:spcBef>
              <a:buClrTx/>
              <a:buSzTx/>
              <a:buFontTx/>
              <a:buNone/>
            </a:pPr>
            <a:r>
              <a:rPr lang="en-US" sz="1600" b="0"/>
              <a:t>5</a:t>
            </a:r>
          </a:p>
        </p:txBody>
      </p:sp>
      <p:sp>
        <p:nvSpPr>
          <p:cNvPr id="12363" name="Line 146"/>
          <p:cNvSpPr>
            <a:spLocks noChangeShapeType="1"/>
          </p:cNvSpPr>
          <p:nvPr/>
        </p:nvSpPr>
        <p:spPr bwMode="auto">
          <a:xfrm>
            <a:off x="3128963" y="1958975"/>
            <a:ext cx="598487" cy="0"/>
          </a:xfrm>
          <a:prstGeom prst="line">
            <a:avLst/>
          </a:prstGeom>
          <a:noFill/>
          <a:ln w="9525">
            <a:solidFill>
              <a:srgbClr val="FF0000"/>
            </a:solidFill>
            <a:round/>
            <a:headEnd/>
            <a:tailEnd/>
          </a:ln>
        </p:spPr>
        <p:txBody>
          <a:bodyPr wrap="none" anchor="ctr"/>
          <a:lstStyle/>
          <a:p>
            <a:endParaRPr lang="en-US"/>
          </a:p>
        </p:txBody>
      </p:sp>
      <p:sp>
        <p:nvSpPr>
          <p:cNvPr id="12364" name="Line 147"/>
          <p:cNvSpPr>
            <a:spLocks noChangeShapeType="1"/>
          </p:cNvSpPr>
          <p:nvPr/>
        </p:nvSpPr>
        <p:spPr bwMode="auto">
          <a:xfrm>
            <a:off x="3125788" y="2278063"/>
            <a:ext cx="598487" cy="0"/>
          </a:xfrm>
          <a:prstGeom prst="line">
            <a:avLst/>
          </a:prstGeom>
          <a:noFill/>
          <a:ln w="9525">
            <a:solidFill>
              <a:srgbClr val="FF0000"/>
            </a:solidFill>
            <a:round/>
            <a:headEnd/>
            <a:tailEnd/>
          </a:ln>
        </p:spPr>
        <p:txBody>
          <a:bodyPr wrap="none" anchor="ctr"/>
          <a:lstStyle/>
          <a:p>
            <a:endParaRPr lang="en-US"/>
          </a:p>
        </p:txBody>
      </p:sp>
      <p:sp>
        <p:nvSpPr>
          <p:cNvPr id="12365" name="Line 148"/>
          <p:cNvSpPr>
            <a:spLocks noChangeShapeType="1"/>
          </p:cNvSpPr>
          <p:nvPr/>
        </p:nvSpPr>
        <p:spPr bwMode="auto">
          <a:xfrm>
            <a:off x="3133725" y="2574925"/>
            <a:ext cx="598488" cy="0"/>
          </a:xfrm>
          <a:prstGeom prst="line">
            <a:avLst/>
          </a:prstGeom>
          <a:noFill/>
          <a:ln w="9525">
            <a:solidFill>
              <a:srgbClr val="FF0000"/>
            </a:solidFill>
            <a:round/>
            <a:headEnd/>
            <a:tailEnd/>
          </a:ln>
        </p:spPr>
        <p:txBody>
          <a:bodyPr wrap="none" anchor="ctr"/>
          <a:lstStyle/>
          <a:p>
            <a:endParaRPr lang="en-US"/>
          </a:p>
        </p:txBody>
      </p:sp>
      <p:sp>
        <p:nvSpPr>
          <p:cNvPr id="12366" name="Line 149"/>
          <p:cNvSpPr>
            <a:spLocks noChangeShapeType="1"/>
          </p:cNvSpPr>
          <p:nvPr/>
        </p:nvSpPr>
        <p:spPr bwMode="auto">
          <a:xfrm>
            <a:off x="3130550" y="2882900"/>
            <a:ext cx="598488" cy="0"/>
          </a:xfrm>
          <a:prstGeom prst="line">
            <a:avLst/>
          </a:prstGeom>
          <a:noFill/>
          <a:ln w="9525">
            <a:solidFill>
              <a:srgbClr val="FF0000"/>
            </a:solidFill>
            <a:round/>
            <a:headEnd/>
            <a:tailEnd/>
          </a:ln>
        </p:spPr>
        <p:txBody>
          <a:bodyPr wrap="none" anchor="ctr"/>
          <a:lstStyle/>
          <a:p>
            <a:endParaRPr lang="en-US"/>
          </a:p>
        </p:txBody>
      </p:sp>
      <p:sp>
        <p:nvSpPr>
          <p:cNvPr id="12367" name="Line 150"/>
          <p:cNvSpPr>
            <a:spLocks noChangeShapeType="1"/>
          </p:cNvSpPr>
          <p:nvPr/>
        </p:nvSpPr>
        <p:spPr bwMode="auto">
          <a:xfrm flipV="1">
            <a:off x="3121025" y="3290888"/>
            <a:ext cx="615950" cy="1587"/>
          </a:xfrm>
          <a:prstGeom prst="line">
            <a:avLst/>
          </a:prstGeom>
          <a:noFill/>
          <a:ln w="9525">
            <a:solidFill>
              <a:srgbClr val="FF0000"/>
            </a:solidFill>
            <a:round/>
            <a:headEnd/>
            <a:tailEnd/>
          </a:ln>
        </p:spPr>
        <p:txBody>
          <a:bodyPr wrap="none" anchor="ctr"/>
          <a:lstStyle/>
          <a:p>
            <a:endParaRPr lang="en-US"/>
          </a:p>
        </p:txBody>
      </p:sp>
      <p:sp>
        <p:nvSpPr>
          <p:cNvPr id="12368" name="Line 151"/>
          <p:cNvSpPr>
            <a:spLocks noChangeShapeType="1"/>
          </p:cNvSpPr>
          <p:nvPr/>
        </p:nvSpPr>
        <p:spPr bwMode="auto">
          <a:xfrm>
            <a:off x="3125788" y="3598863"/>
            <a:ext cx="608012" cy="0"/>
          </a:xfrm>
          <a:prstGeom prst="line">
            <a:avLst/>
          </a:prstGeom>
          <a:noFill/>
          <a:ln w="9525">
            <a:solidFill>
              <a:srgbClr val="FF0000"/>
            </a:solidFill>
            <a:round/>
            <a:headEnd/>
            <a:tailEnd/>
          </a:ln>
        </p:spPr>
        <p:txBody>
          <a:bodyPr wrap="none" anchor="ctr"/>
          <a:lstStyle/>
          <a:p>
            <a:endParaRPr lang="en-US"/>
          </a:p>
        </p:txBody>
      </p:sp>
      <p:sp>
        <p:nvSpPr>
          <p:cNvPr id="12369" name="Text Box 152"/>
          <p:cNvSpPr txBox="1">
            <a:spLocks noChangeArrowheads="1"/>
          </p:cNvSpPr>
          <p:nvPr/>
        </p:nvSpPr>
        <p:spPr bwMode="auto">
          <a:xfrm>
            <a:off x="2844800" y="2543175"/>
            <a:ext cx="312738" cy="336550"/>
          </a:xfrm>
          <a:prstGeom prst="rect">
            <a:avLst/>
          </a:prstGeom>
          <a:noFill/>
          <a:ln w="9525">
            <a:noFill/>
            <a:miter lim="800000"/>
            <a:headEnd/>
            <a:tailEnd/>
          </a:ln>
        </p:spPr>
        <p:txBody>
          <a:bodyPr wrap="none">
            <a:spAutoFit/>
          </a:bodyPr>
          <a:lstStyle/>
          <a:p>
            <a:pPr algn="r">
              <a:lnSpc>
                <a:spcPct val="100000"/>
              </a:lnSpc>
              <a:spcBef>
                <a:spcPct val="0"/>
              </a:spcBef>
              <a:buClrTx/>
              <a:buSzTx/>
              <a:buFontTx/>
              <a:buNone/>
            </a:pPr>
            <a:r>
              <a:rPr lang="en-US" sz="1600" b="0"/>
              <a:t>7</a:t>
            </a:r>
          </a:p>
        </p:txBody>
      </p:sp>
      <p:sp>
        <p:nvSpPr>
          <p:cNvPr id="12370" name="Text Box 153"/>
          <p:cNvSpPr txBox="1">
            <a:spLocks noChangeArrowheads="1"/>
          </p:cNvSpPr>
          <p:nvPr/>
        </p:nvSpPr>
        <p:spPr bwMode="auto">
          <a:xfrm>
            <a:off x="2716213" y="3273425"/>
            <a:ext cx="441325" cy="336550"/>
          </a:xfrm>
          <a:prstGeom prst="rect">
            <a:avLst/>
          </a:prstGeom>
          <a:noFill/>
          <a:ln w="9525">
            <a:noFill/>
            <a:miter lim="800000"/>
            <a:headEnd/>
            <a:tailEnd/>
          </a:ln>
        </p:spPr>
        <p:txBody>
          <a:bodyPr wrap="none">
            <a:spAutoFit/>
          </a:bodyPr>
          <a:lstStyle/>
          <a:p>
            <a:pPr algn="r">
              <a:lnSpc>
                <a:spcPct val="100000"/>
              </a:lnSpc>
              <a:spcBef>
                <a:spcPct val="0"/>
              </a:spcBef>
              <a:buClrTx/>
              <a:buSzTx/>
              <a:buFontTx/>
              <a:buNone/>
            </a:pPr>
            <a:r>
              <a:rPr lang="en-US" sz="1600" b="0"/>
              <a:t>10</a:t>
            </a:r>
          </a:p>
        </p:txBody>
      </p:sp>
      <p:sp>
        <p:nvSpPr>
          <p:cNvPr id="12371" name="Text Box 154"/>
          <p:cNvSpPr txBox="1">
            <a:spLocks noChangeArrowheads="1"/>
          </p:cNvSpPr>
          <p:nvPr/>
        </p:nvSpPr>
        <p:spPr bwMode="auto">
          <a:xfrm>
            <a:off x="2587625" y="3859213"/>
            <a:ext cx="569913" cy="336550"/>
          </a:xfrm>
          <a:prstGeom prst="rect">
            <a:avLst/>
          </a:prstGeom>
          <a:noFill/>
          <a:ln w="9525">
            <a:noFill/>
            <a:miter lim="800000"/>
            <a:headEnd/>
            <a:tailEnd/>
          </a:ln>
        </p:spPr>
        <p:txBody>
          <a:bodyPr wrap="none">
            <a:spAutoFit/>
          </a:bodyPr>
          <a:lstStyle/>
          <a:p>
            <a:pPr algn="r">
              <a:lnSpc>
                <a:spcPct val="100000"/>
              </a:lnSpc>
              <a:spcBef>
                <a:spcPct val="0"/>
              </a:spcBef>
              <a:buClrTx/>
              <a:buSzTx/>
              <a:buFontTx/>
              <a:buNone/>
            </a:pPr>
            <a:r>
              <a:rPr lang="en-US" sz="1600" b="0"/>
              <a:t>255</a:t>
            </a:r>
          </a:p>
        </p:txBody>
      </p:sp>
      <p:sp>
        <p:nvSpPr>
          <p:cNvPr id="12372" name="Text Box 155"/>
          <p:cNvSpPr txBox="1">
            <a:spLocks noChangeArrowheads="1"/>
          </p:cNvSpPr>
          <p:nvPr/>
        </p:nvSpPr>
        <p:spPr bwMode="auto">
          <a:xfrm>
            <a:off x="2844800" y="1366838"/>
            <a:ext cx="312738" cy="336550"/>
          </a:xfrm>
          <a:prstGeom prst="rect">
            <a:avLst/>
          </a:prstGeom>
          <a:noFill/>
          <a:ln w="9525">
            <a:noFill/>
            <a:miter lim="800000"/>
            <a:headEnd/>
            <a:tailEnd/>
          </a:ln>
        </p:spPr>
        <p:txBody>
          <a:bodyPr wrap="none">
            <a:spAutoFit/>
          </a:bodyPr>
          <a:lstStyle/>
          <a:p>
            <a:pPr algn="r">
              <a:lnSpc>
                <a:spcPct val="100000"/>
              </a:lnSpc>
              <a:spcBef>
                <a:spcPct val="0"/>
              </a:spcBef>
              <a:buClrTx/>
              <a:buSzTx/>
              <a:buFontTx/>
              <a:buNone/>
            </a:pPr>
            <a:r>
              <a:rPr lang="en-US" sz="1600" b="0"/>
              <a:t>0</a:t>
            </a:r>
          </a:p>
        </p:txBody>
      </p:sp>
      <p:sp>
        <p:nvSpPr>
          <p:cNvPr id="12373" name="Rectangle 156"/>
          <p:cNvSpPr>
            <a:spLocks noChangeArrowheads="1"/>
          </p:cNvSpPr>
          <p:nvPr/>
        </p:nvSpPr>
        <p:spPr bwMode="auto">
          <a:xfrm>
            <a:off x="3124200" y="2584450"/>
            <a:ext cx="101600" cy="292100"/>
          </a:xfrm>
          <a:prstGeom prst="rect">
            <a:avLst/>
          </a:prstGeom>
          <a:solidFill>
            <a:srgbClr val="000000"/>
          </a:solidFill>
          <a:ln w="9525">
            <a:solidFill>
              <a:schemeClr val="tx1"/>
            </a:solidFill>
            <a:miter lim="800000"/>
            <a:headEnd/>
            <a:tailEnd/>
          </a:ln>
        </p:spPr>
        <p:txBody>
          <a:bodyPr wrap="none" anchor="ctr"/>
          <a:lstStyle/>
          <a:p>
            <a:endParaRPr lang="en-US"/>
          </a:p>
        </p:txBody>
      </p:sp>
      <p:sp>
        <p:nvSpPr>
          <p:cNvPr id="12374" name="Rectangle 157"/>
          <p:cNvSpPr>
            <a:spLocks noChangeArrowheads="1"/>
          </p:cNvSpPr>
          <p:nvPr/>
        </p:nvSpPr>
        <p:spPr bwMode="auto">
          <a:xfrm>
            <a:off x="3124200" y="3298825"/>
            <a:ext cx="101600" cy="292100"/>
          </a:xfrm>
          <a:prstGeom prst="rect">
            <a:avLst/>
          </a:prstGeom>
          <a:solidFill>
            <a:srgbClr val="000000"/>
          </a:solidFill>
          <a:ln w="9525">
            <a:solidFill>
              <a:schemeClr val="tx1"/>
            </a:solidFill>
            <a:miter lim="800000"/>
            <a:headEnd/>
            <a:tailEnd/>
          </a:ln>
        </p:spPr>
        <p:txBody>
          <a:bodyPr wrap="none" anchor="ctr"/>
          <a:lstStyle/>
          <a:p>
            <a:endParaRPr lang="en-US"/>
          </a:p>
        </p:txBody>
      </p:sp>
      <p:sp>
        <p:nvSpPr>
          <p:cNvPr id="12375" name="Line 158"/>
          <p:cNvSpPr>
            <a:spLocks noChangeShapeType="1"/>
          </p:cNvSpPr>
          <p:nvPr/>
        </p:nvSpPr>
        <p:spPr bwMode="auto">
          <a:xfrm flipV="1">
            <a:off x="3630613" y="1400175"/>
            <a:ext cx="1158875" cy="1392238"/>
          </a:xfrm>
          <a:prstGeom prst="line">
            <a:avLst/>
          </a:prstGeom>
          <a:noFill/>
          <a:ln w="9525">
            <a:solidFill>
              <a:schemeClr val="tx1"/>
            </a:solidFill>
            <a:round/>
            <a:headEnd/>
            <a:tailEnd type="triangle" w="med" len="med"/>
          </a:ln>
        </p:spPr>
        <p:txBody>
          <a:bodyPr wrap="none" anchor="ctr"/>
          <a:lstStyle/>
          <a:p>
            <a:endParaRPr lang="en-US"/>
          </a:p>
        </p:txBody>
      </p:sp>
      <p:sp>
        <p:nvSpPr>
          <p:cNvPr id="12376" name="Text Box 159"/>
          <p:cNvSpPr txBox="1">
            <a:spLocks noChangeArrowheads="1"/>
          </p:cNvSpPr>
          <p:nvPr/>
        </p:nvSpPr>
        <p:spPr bwMode="auto">
          <a:xfrm>
            <a:off x="3413125" y="5834063"/>
            <a:ext cx="346075" cy="366712"/>
          </a:xfrm>
          <a:prstGeom prst="rect">
            <a:avLst/>
          </a:prstGeom>
          <a:noFill/>
          <a:ln w="9525">
            <a:noFill/>
            <a:miter lim="800000"/>
            <a:headEnd/>
            <a:tailEnd/>
          </a:ln>
        </p:spPr>
        <p:txBody>
          <a:bodyPr wrap="none">
            <a:spAutoFit/>
          </a:bodyPr>
          <a:lstStyle/>
          <a:p>
            <a:pPr>
              <a:buFont typeface="Wingdings" pitchFamily="-96" charset="2"/>
              <a:buNone/>
            </a:pPr>
            <a:r>
              <a:rPr lang="en-US" b="0"/>
              <a:t>1</a:t>
            </a:r>
          </a:p>
        </p:txBody>
      </p:sp>
      <p:sp>
        <p:nvSpPr>
          <p:cNvPr id="12377" name="Text Box 160"/>
          <p:cNvSpPr txBox="1">
            <a:spLocks noChangeArrowheads="1"/>
          </p:cNvSpPr>
          <p:nvPr/>
        </p:nvSpPr>
        <p:spPr bwMode="auto">
          <a:xfrm>
            <a:off x="3413125" y="6189663"/>
            <a:ext cx="346075" cy="366712"/>
          </a:xfrm>
          <a:prstGeom prst="rect">
            <a:avLst/>
          </a:prstGeom>
          <a:noFill/>
          <a:ln w="9525">
            <a:noFill/>
            <a:miter lim="800000"/>
            <a:headEnd/>
            <a:tailEnd/>
          </a:ln>
        </p:spPr>
        <p:txBody>
          <a:bodyPr wrap="none">
            <a:spAutoFit/>
          </a:bodyPr>
          <a:lstStyle/>
          <a:p>
            <a:pPr>
              <a:buFont typeface="Wingdings" pitchFamily="-96" charset="2"/>
              <a:buNone/>
            </a:pPr>
            <a:r>
              <a:rPr lang="en-US" b="0"/>
              <a:t>4</a:t>
            </a:r>
          </a:p>
        </p:txBody>
      </p:sp>
      <p:grpSp>
        <p:nvGrpSpPr>
          <p:cNvPr id="21" name="Group 161"/>
          <p:cNvGrpSpPr>
            <a:grpSpLocks/>
          </p:cNvGrpSpPr>
          <p:nvPr/>
        </p:nvGrpSpPr>
        <p:grpSpPr bwMode="auto">
          <a:xfrm>
            <a:off x="3805238" y="1395415"/>
            <a:ext cx="5251450" cy="1476375"/>
            <a:chOff x="2382" y="888"/>
            <a:chExt cx="3308" cy="930"/>
          </a:xfrm>
        </p:grpSpPr>
        <p:sp>
          <p:nvSpPr>
            <p:cNvPr id="12387" name="AutoShape 162"/>
            <p:cNvSpPr>
              <a:spLocks noChangeArrowheads="1"/>
            </p:cNvSpPr>
            <p:nvPr/>
          </p:nvSpPr>
          <p:spPr bwMode="auto">
            <a:xfrm>
              <a:off x="2382" y="1606"/>
              <a:ext cx="330" cy="212"/>
            </a:xfrm>
            <a:prstGeom prst="leftArrow">
              <a:avLst>
                <a:gd name="adj1" fmla="val 50000"/>
                <a:gd name="adj2" fmla="val 38915"/>
              </a:avLst>
            </a:prstGeom>
            <a:solidFill>
              <a:srgbClr val="FF0000"/>
            </a:solidFill>
            <a:ln w="9525">
              <a:solidFill>
                <a:srgbClr val="FF0000"/>
              </a:solidFill>
              <a:miter lim="800000"/>
              <a:headEnd/>
              <a:tailEnd/>
            </a:ln>
          </p:spPr>
          <p:txBody>
            <a:bodyPr wrap="none" anchor="ctr"/>
            <a:lstStyle/>
            <a:p>
              <a:endParaRPr lang="en-US"/>
            </a:p>
          </p:txBody>
        </p:sp>
        <p:sp>
          <p:nvSpPr>
            <p:cNvPr id="12388" name="AutoShape 163"/>
            <p:cNvSpPr>
              <a:spLocks noChangeArrowheads="1"/>
            </p:cNvSpPr>
            <p:nvPr/>
          </p:nvSpPr>
          <p:spPr bwMode="auto">
            <a:xfrm>
              <a:off x="3480" y="1150"/>
              <a:ext cx="330" cy="212"/>
            </a:xfrm>
            <a:prstGeom prst="leftArrow">
              <a:avLst>
                <a:gd name="adj1" fmla="val 50000"/>
                <a:gd name="adj2" fmla="val 38915"/>
              </a:avLst>
            </a:prstGeom>
            <a:solidFill>
              <a:srgbClr val="FF0000"/>
            </a:solidFill>
            <a:ln w="9525">
              <a:solidFill>
                <a:srgbClr val="FF0000"/>
              </a:solidFill>
              <a:miter lim="800000"/>
              <a:headEnd/>
              <a:tailEnd/>
            </a:ln>
          </p:spPr>
          <p:txBody>
            <a:bodyPr wrap="none" anchor="ctr"/>
            <a:lstStyle/>
            <a:p>
              <a:endParaRPr lang="en-US"/>
            </a:p>
          </p:txBody>
        </p:sp>
        <p:sp>
          <p:nvSpPr>
            <p:cNvPr id="12389" name="AutoShape 164"/>
            <p:cNvSpPr>
              <a:spLocks noChangeArrowheads="1"/>
            </p:cNvSpPr>
            <p:nvPr/>
          </p:nvSpPr>
          <p:spPr bwMode="auto">
            <a:xfrm>
              <a:off x="4482" y="1144"/>
              <a:ext cx="330" cy="212"/>
            </a:xfrm>
            <a:prstGeom prst="leftArrow">
              <a:avLst>
                <a:gd name="adj1" fmla="val 50000"/>
                <a:gd name="adj2" fmla="val 38915"/>
              </a:avLst>
            </a:prstGeom>
            <a:solidFill>
              <a:srgbClr val="FF0000"/>
            </a:solidFill>
            <a:ln w="9525">
              <a:solidFill>
                <a:srgbClr val="FF0000"/>
              </a:solidFill>
              <a:miter lim="800000"/>
              <a:headEnd/>
              <a:tailEnd/>
            </a:ln>
          </p:spPr>
          <p:txBody>
            <a:bodyPr wrap="none" anchor="ctr"/>
            <a:lstStyle/>
            <a:p>
              <a:endParaRPr lang="en-US"/>
            </a:p>
          </p:txBody>
        </p:sp>
        <p:sp>
          <p:nvSpPr>
            <p:cNvPr id="12390" name="AutoShape 165"/>
            <p:cNvSpPr>
              <a:spLocks noChangeArrowheads="1"/>
            </p:cNvSpPr>
            <p:nvPr/>
          </p:nvSpPr>
          <p:spPr bwMode="auto">
            <a:xfrm>
              <a:off x="5360" y="888"/>
              <a:ext cx="330" cy="212"/>
            </a:xfrm>
            <a:prstGeom prst="leftArrow">
              <a:avLst>
                <a:gd name="adj1" fmla="val 50000"/>
                <a:gd name="adj2" fmla="val 38915"/>
              </a:avLst>
            </a:prstGeom>
            <a:solidFill>
              <a:srgbClr val="FF0000"/>
            </a:solidFill>
            <a:ln w="9525">
              <a:solidFill>
                <a:srgbClr val="FF0000"/>
              </a:solidFill>
              <a:miter lim="800000"/>
              <a:headEnd/>
              <a:tailEnd/>
            </a:ln>
          </p:spPr>
          <p:txBody>
            <a:bodyPr wrap="none" anchor="ctr"/>
            <a:lstStyle/>
            <a:p>
              <a:endParaRPr lang="en-US"/>
            </a:p>
          </p:txBody>
        </p:sp>
      </p:grpSp>
      <p:grpSp>
        <p:nvGrpSpPr>
          <p:cNvPr id="22" name="Group 166"/>
          <p:cNvGrpSpPr>
            <a:grpSpLocks/>
          </p:cNvGrpSpPr>
          <p:nvPr/>
        </p:nvGrpSpPr>
        <p:grpSpPr bwMode="auto">
          <a:xfrm>
            <a:off x="2359025" y="5430838"/>
            <a:ext cx="1400175" cy="366712"/>
            <a:chOff x="1486" y="3466"/>
            <a:chExt cx="882" cy="231"/>
          </a:xfrm>
        </p:grpSpPr>
        <p:sp>
          <p:nvSpPr>
            <p:cNvPr id="12385" name="Text Box 167"/>
            <p:cNvSpPr txBox="1">
              <a:spLocks noChangeArrowheads="1"/>
            </p:cNvSpPr>
            <p:nvPr/>
          </p:nvSpPr>
          <p:spPr bwMode="auto">
            <a:xfrm>
              <a:off x="2150" y="3466"/>
              <a:ext cx="218" cy="231"/>
            </a:xfrm>
            <a:prstGeom prst="rect">
              <a:avLst/>
            </a:prstGeom>
            <a:noFill/>
            <a:ln w="9525">
              <a:noFill/>
              <a:miter lim="800000"/>
              <a:headEnd/>
              <a:tailEnd/>
            </a:ln>
          </p:spPr>
          <p:txBody>
            <a:bodyPr wrap="none">
              <a:spAutoFit/>
            </a:bodyPr>
            <a:lstStyle/>
            <a:p>
              <a:pPr>
                <a:buFont typeface="Wingdings" pitchFamily="-96" charset="2"/>
                <a:buNone/>
              </a:pPr>
              <a:r>
                <a:rPr lang="en-US" b="0">
                  <a:solidFill>
                    <a:srgbClr val="FF0000"/>
                  </a:solidFill>
                </a:rPr>
                <a:t>4</a:t>
              </a:r>
            </a:p>
          </p:txBody>
        </p:sp>
        <p:sp>
          <p:nvSpPr>
            <p:cNvPr id="12386" name="Text Box 168"/>
            <p:cNvSpPr txBox="1">
              <a:spLocks noChangeArrowheads="1"/>
            </p:cNvSpPr>
            <p:nvPr/>
          </p:nvSpPr>
          <p:spPr bwMode="auto">
            <a:xfrm>
              <a:off x="1486" y="3466"/>
              <a:ext cx="225" cy="231"/>
            </a:xfrm>
            <a:prstGeom prst="rect">
              <a:avLst/>
            </a:prstGeom>
            <a:noFill/>
            <a:ln w="9525">
              <a:noFill/>
              <a:miter lim="800000"/>
              <a:headEnd/>
              <a:tailEnd/>
            </a:ln>
          </p:spPr>
          <p:txBody>
            <a:bodyPr wrap="none">
              <a:spAutoFit/>
            </a:bodyPr>
            <a:lstStyle/>
            <a:p>
              <a:pPr>
                <a:buFont typeface="Wingdings" pitchFamily="-96" charset="2"/>
                <a:buNone/>
              </a:pPr>
              <a:r>
                <a:rPr lang="en-US" b="0">
                  <a:solidFill>
                    <a:srgbClr val="FF0000"/>
                  </a:solidFill>
                </a:rPr>
                <a:t>A</a:t>
              </a:r>
            </a:p>
          </p:txBody>
        </p:sp>
      </p:grpSp>
      <p:sp>
        <p:nvSpPr>
          <p:cNvPr id="1669289" name="Text Box 169"/>
          <p:cNvSpPr txBox="1">
            <a:spLocks noChangeArrowheads="1"/>
          </p:cNvSpPr>
          <p:nvPr/>
        </p:nvSpPr>
        <p:spPr bwMode="auto">
          <a:xfrm>
            <a:off x="4864100" y="5446713"/>
            <a:ext cx="2006600" cy="1036637"/>
          </a:xfrm>
          <a:prstGeom prst="rect">
            <a:avLst/>
          </a:prstGeom>
          <a:noFill/>
          <a:ln w="9525">
            <a:noFill/>
            <a:miter lim="800000"/>
            <a:headEnd/>
            <a:tailEnd/>
          </a:ln>
        </p:spPr>
        <p:txBody>
          <a:bodyPr>
            <a:spAutoFit/>
          </a:bodyPr>
          <a:lstStyle/>
          <a:p>
            <a:pPr>
              <a:buFont typeface="Wingdings" pitchFamily="-96" charset="2"/>
              <a:buNone/>
            </a:pPr>
            <a:r>
              <a:rPr lang="en-US" sz="1600" b="0"/>
              <a:t>In this lecture:</a:t>
            </a:r>
          </a:p>
          <a:p>
            <a:pPr>
              <a:buFont typeface="Wingdings" pitchFamily="-96" charset="2"/>
              <a:buNone/>
            </a:pPr>
            <a:r>
              <a:rPr lang="en-US" sz="1600" b="0"/>
              <a:t>Level 1: 16 bits Level 2:   8 bits Level 3:   8 bits  </a:t>
            </a:r>
          </a:p>
        </p:txBody>
      </p:sp>
      <p:sp>
        <p:nvSpPr>
          <p:cNvPr id="1669290" name="Text Box 170"/>
          <p:cNvSpPr txBox="1">
            <a:spLocks noChangeArrowheads="1"/>
          </p:cNvSpPr>
          <p:nvPr/>
        </p:nvSpPr>
        <p:spPr bwMode="auto">
          <a:xfrm>
            <a:off x="6708775" y="5751513"/>
            <a:ext cx="2435225" cy="655637"/>
          </a:xfrm>
          <a:prstGeom prst="rect">
            <a:avLst/>
          </a:prstGeom>
          <a:noFill/>
          <a:ln w="9525">
            <a:noFill/>
            <a:miter lim="800000"/>
            <a:headEnd/>
            <a:tailEnd/>
          </a:ln>
        </p:spPr>
        <p:txBody>
          <a:bodyPr>
            <a:spAutoFit/>
          </a:bodyPr>
          <a:lstStyle/>
          <a:p>
            <a:pPr>
              <a:buFont typeface="Wingdings" pitchFamily="-96" charset="2"/>
              <a:buNone/>
            </a:pPr>
            <a:r>
              <a:rPr lang="en-US" sz="1800" b="0"/>
              <a:t> </a:t>
            </a:r>
            <a:r>
              <a:rPr lang="en-US" sz="1800" b="0">
                <a:solidFill>
                  <a:srgbClr val="FF0000"/>
                </a:solidFill>
                <a:sym typeface="Symbol" pitchFamily="-96" charset="2"/>
              </a:rPr>
              <a:t></a:t>
            </a:r>
            <a:r>
              <a:rPr lang="en-US" sz="1800" b="0"/>
              <a:t>  1 to 3 memory</a:t>
            </a:r>
          </a:p>
          <a:p>
            <a:pPr>
              <a:buFont typeface="Wingdings" pitchFamily="-96" charset="2"/>
              <a:buNone/>
            </a:pPr>
            <a:r>
              <a:rPr lang="en-US" sz="1800" b="0"/>
              <a:t>       accesses </a:t>
            </a:r>
          </a:p>
        </p:txBody>
      </p:sp>
      <p:sp>
        <p:nvSpPr>
          <p:cNvPr id="8" name="TextBox 7">
            <a:extLst>
              <a:ext uri="{FF2B5EF4-FFF2-40B4-BE49-F238E27FC236}">
                <a16:creationId xmlns:a16="http://schemas.microsoft.com/office/drawing/2014/main" id="{DACD6DB6-A308-B968-F475-F59828540968}"/>
              </a:ext>
            </a:extLst>
          </p:cNvPr>
          <p:cNvSpPr txBox="1"/>
          <p:nvPr/>
        </p:nvSpPr>
        <p:spPr>
          <a:xfrm>
            <a:off x="292375" y="3763904"/>
            <a:ext cx="1895199" cy="400110"/>
          </a:xfrm>
          <a:prstGeom prst="rect">
            <a:avLst/>
          </a:prstGeom>
          <a:noFill/>
        </p:spPr>
        <p:txBody>
          <a:bodyPr wrap="none" rtlCol="0">
            <a:spAutoFit/>
          </a:bodyPr>
          <a:lstStyle/>
          <a:p>
            <a:r>
              <a:rPr lang="en-US" dirty="0"/>
              <a:t>Routing table</a:t>
            </a:r>
          </a:p>
        </p:txBody>
      </p:sp>
      <p:sp>
        <p:nvSpPr>
          <p:cNvPr id="5" name="Date Placeholder 4">
            <a:extLst>
              <a:ext uri="{FF2B5EF4-FFF2-40B4-BE49-F238E27FC236}">
                <a16:creationId xmlns:a16="http://schemas.microsoft.com/office/drawing/2014/main" id="{4A7A2D98-DEF4-4DAC-8EE6-F0575C3DAEEB}"/>
              </a:ext>
            </a:extLst>
          </p:cNvPr>
          <p:cNvSpPr>
            <a:spLocks noGrp="1"/>
          </p:cNvSpPr>
          <p:nvPr>
            <p:ph type="dt" sz="half" idx="10"/>
          </p:nvPr>
        </p:nvSpPr>
        <p:spPr/>
        <p:txBody>
          <a:bodyPr/>
          <a:lstStyle/>
          <a:p>
            <a:pPr>
              <a:defRPr/>
            </a:pPr>
            <a:r>
              <a:rPr lang="en-US"/>
              <a:t>February 15, 2024</a:t>
            </a:r>
            <a:endParaRPr lang="en-US" dirty="0"/>
          </a:p>
        </p:txBody>
      </p:sp>
      <p:sp>
        <p:nvSpPr>
          <p:cNvPr id="6" name="Footer Placeholder 5">
            <a:extLst>
              <a:ext uri="{FF2B5EF4-FFF2-40B4-BE49-F238E27FC236}">
                <a16:creationId xmlns:a16="http://schemas.microsoft.com/office/drawing/2014/main" id="{9A01B9E7-512C-4953-B9A8-5E58CE7B3EEC}"/>
              </a:ext>
            </a:extLst>
          </p:cNvPr>
          <p:cNvSpPr>
            <a:spLocks noGrp="1"/>
          </p:cNvSpPr>
          <p:nvPr>
            <p:ph type="ftr" sz="quarter" idx="12"/>
          </p:nvPr>
        </p:nvSpPr>
        <p:spPr/>
        <p:txBody>
          <a:bodyPr/>
          <a:lstStyle/>
          <a:p>
            <a:pPr>
              <a:defRPr/>
            </a:pPr>
            <a:r>
              <a:rPr lang="en-US"/>
              <a:t>6.1920</a:t>
            </a:r>
            <a:endParaRPr lang="en-US" dirty="0"/>
          </a:p>
        </p:txBody>
      </p:sp>
      <p:sp>
        <p:nvSpPr>
          <p:cNvPr id="9" name="Slide Number Placeholder 8">
            <a:extLst>
              <a:ext uri="{FF2B5EF4-FFF2-40B4-BE49-F238E27FC236}">
                <a16:creationId xmlns:a16="http://schemas.microsoft.com/office/drawing/2014/main" id="{86103CCE-B7FE-4B5A-BE3D-CE12024B10BD}"/>
              </a:ext>
            </a:extLst>
          </p:cNvPr>
          <p:cNvSpPr>
            <a:spLocks noGrp="1"/>
          </p:cNvSpPr>
          <p:nvPr>
            <p:ph type="sldNum" sz="quarter" idx="11"/>
          </p:nvPr>
        </p:nvSpPr>
        <p:spPr/>
        <p:txBody>
          <a:bodyPr/>
          <a:lstStyle/>
          <a:p>
            <a:pPr>
              <a:defRPr/>
            </a:pPr>
            <a:r>
              <a:rPr lang="en-US"/>
              <a:t>L04-</a:t>
            </a:r>
            <a:fld id="{4F9502F6-954B-46E9-AC05-33DEDF4CA0BF}" type="slidenum">
              <a:rPr lang="en-US" smtClean="0"/>
              <a:pPr>
                <a:defRPr/>
              </a:pPr>
              <a:t>7</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20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669289"/>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6692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9289" grpId="0"/>
      <p:bldP spid="166929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p:txBody>
          <a:bodyPr/>
          <a:lstStyle/>
          <a:p>
            <a:pPr eaLnBrk="1" hangingPunct="1"/>
            <a:r>
              <a:rPr lang="en-US" sz="4000" dirty="0"/>
              <a:t>IP-Lookup module</a:t>
            </a:r>
            <a:endParaRPr lang="en-US" sz="3200" dirty="0"/>
          </a:p>
        </p:txBody>
      </p:sp>
      <p:sp>
        <p:nvSpPr>
          <p:cNvPr id="8203" name="Line 3"/>
          <p:cNvSpPr>
            <a:spLocks noChangeShapeType="1"/>
          </p:cNvSpPr>
          <p:nvPr/>
        </p:nvSpPr>
        <p:spPr bwMode="auto">
          <a:xfrm>
            <a:off x="5664201" y="2319338"/>
            <a:ext cx="482599" cy="4762"/>
          </a:xfrm>
          <a:prstGeom prst="line">
            <a:avLst/>
          </a:prstGeom>
          <a:noFill/>
          <a:ln w="9525">
            <a:solidFill>
              <a:schemeClr val="tx1"/>
            </a:solidFill>
            <a:round/>
            <a:headEnd/>
            <a:tailEnd type="triangle" w="med" len="med"/>
          </a:ln>
        </p:spPr>
        <p:txBody>
          <a:bodyPr/>
          <a:lstStyle/>
          <a:p>
            <a:endParaRPr lang="en-US"/>
          </a:p>
        </p:txBody>
      </p:sp>
      <p:sp>
        <p:nvSpPr>
          <p:cNvPr id="42" name="Cloud"/>
          <p:cNvSpPr>
            <a:spLocks noChangeAspect="1" noEditPoints="1" noChangeArrowheads="1"/>
          </p:cNvSpPr>
          <p:nvPr/>
        </p:nvSpPr>
        <p:spPr bwMode="auto">
          <a:xfrm>
            <a:off x="4711700" y="2176463"/>
            <a:ext cx="965200" cy="411162"/>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CCFFFF"/>
          </a:solidFill>
          <a:ln w="9525">
            <a:solidFill>
              <a:srgbClr val="000000"/>
            </a:solidFill>
            <a:miter lim="800000"/>
            <a:headEnd/>
            <a:tailEnd/>
          </a:ln>
          <a:effectLst>
            <a:outerShdw dist="107763" dir="2700000" algn="ctr" rotWithShape="0">
              <a:srgbClr val="808080"/>
            </a:outerShdw>
          </a:effectLst>
        </p:spPr>
        <p:txBody>
          <a:bodyPr lIns="0" tIns="0" rIns="0" bIns="0" anchor="ctr" anchorCtr="1"/>
          <a:lstStyle/>
          <a:p>
            <a:pPr algn="ctr">
              <a:lnSpc>
                <a:spcPct val="100000"/>
              </a:lnSpc>
              <a:spcBef>
                <a:spcPct val="0"/>
              </a:spcBef>
              <a:buClrTx/>
              <a:buSzTx/>
              <a:buFontTx/>
              <a:buNone/>
              <a:defRPr/>
            </a:pPr>
            <a:r>
              <a:rPr lang="en-US" sz="1400" b="0" dirty="0">
                <a:latin typeface="Verdana" pitchFamily="34" charset="0"/>
              </a:rPr>
              <a:t>done?</a:t>
            </a:r>
          </a:p>
        </p:txBody>
      </p:sp>
      <p:sp>
        <p:nvSpPr>
          <p:cNvPr id="8205" name="Text Box 15"/>
          <p:cNvSpPr txBox="1">
            <a:spLocks noChangeArrowheads="1"/>
          </p:cNvSpPr>
          <p:nvPr/>
        </p:nvSpPr>
        <p:spPr bwMode="auto">
          <a:xfrm>
            <a:off x="3433763" y="2200275"/>
            <a:ext cx="817562" cy="385763"/>
          </a:xfrm>
          <a:prstGeom prst="rect">
            <a:avLst/>
          </a:prstGeom>
          <a:solidFill>
            <a:schemeClr val="bg1"/>
          </a:solidFill>
          <a:ln w="19050">
            <a:solidFill>
              <a:schemeClr val="tx1"/>
            </a:solidFill>
            <a:miter lim="800000"/>
            <a:headEnd/>
            <a:tailEnd/>
          </a:ln>
        </p:spPr>
        <p:txBody>
          <a:bodyPr>
            <a:spAutoFit/>
          </a:bodyPr>
          <a:lstStyle/>
          <a:p>
            <a:pPr algn="ctr" eaLnBrk="0" hangingPunct="0">
              <a:lnSpc>
                <a:spcPct val="100000"/>
              </a:lnSpc>
              <a:spcBef>
                <a:spcPct val="0"/>
              </a:spcBef>
              <a:buClrTx/>
              <a:buSzTx/>
              <a:buFontTx/>
              <a:buNone/>
            </a:pPr>
            <a:r>
              <a:rPr lang="en-US" sz="1800" b="0"/>
              <a:t>RAM</a:t>
            </a:r>
          </a:p>
        </p:txBody>
      </p:sp>
      <p:sp>
        <p:nvSpPr>
          <p:cNvPr id="8206" name="Line 16"/>
          <p:cNvSpPr>
            <a:spLocks noChangeShapeType="1"/>
          </p:cNvSpPr>
          <p:nvPr/>
        </p:nvSpPr>
        <p:spPr bwMode="auto">
          <a:xfrm>
            <a:off x="2095500" y="2327832"/>
            <a:ext cx="754063" cy="10555"/>
          </a:xfrm>
          <a:prstGeom prst="line">
            <a:avLst/>
          </a:prstGeom>
          <a:noFill/>
          <a:ln w="9525">
            <a:solidFill>
              <a:schemeClr val="tx1"/>
            </a:solidFill>
            <a:round/>
            <a:headEnd/>
            <a:tailEnd type="triangle" w="med" len="med"/>
          </a:ln>
        </p:spPr>
        <p:txBody>
          <a:bodyPr wrap="none" anchor="ctr"/>
          <a:lstStyle/>
          <a:p>
            <a:endParaRPr lang="en-US"/>
          </a:p>
        </p:txBody>
      </p:sp>
      <p:sp>
        <p:nvSpPr>
          <p:cNvPr id="8207" name="Line 17"/>
          <p:cNvSpPr>
            <a:spLocks noChangeShapeType="1"/>
          </p:cNvSpPr>
          <p:nvPr/>
        </p:nvSpPr>
        <p:spPr bwMode="auto">
          <a:xfrm flipV="1">
            <a:off x="3032125" y="2374899"/>
            <a:ext cx="371475" cy="15875"/>
          </a:xfrm>
          <a:prstGeom prst="line">
            <a:avLst/>
          </a:prstGeom>
          <a:noFill/>
          <a:ln w="9525">
            <a:solidFill>
              <a:schemeClr val="tx1"/>
            </a:solidFill>
            <a:round/>
            <a:headEnd/>
            <a:tailEnd type="triangle" w="med" len="med"/>
          </a:ln>
        </p:spPr>
        <p:txBody>
          <a:bodyPr wrap="none" anchor="ctr"/>
          <a:lstStyle/>
          <a:p>
            <a:endParaRPr lang="en-US"/>
          </a:p>
        </p:txBody>
      </p:sp>
      <p:sp>
        <p:nvSpPr>
          <p:cNvPr id="8208" name="Line 18"/>
          <p:cNvSpPr>
            <a:spLocks noChangeShapeType="1"/>
          </p:cNvSpPr>
          <p:nvPr/>
        </p:nvSpPr>
        <p:spPr bwMode="auto">
          <a:xfrm>
            <a:off x="4268788" y="2359025"/>
            <a:ext cx="447675" cy="0"/>
          </a:xfrm>
          <a:prstGeom prst="line">
            <a:avLst/>
          </a:prstGeom>
          <a:noFill/>
          <a:ln w="9525">
            <a:solidFill>
              <a:schemeClr val="tx1"/>
            </a:solidFill>
            <a:round/>
            <a:headEnd/>
            <a:tailEnd type="triangle" w="med" len="med"/>
          </a:ln>
        </p:spPr>
        <p:txBody>
          <a:bodyPr wrap="none" anchor="ctr"/>
          <a:lstStyle/>
          <a:p>
            <a:endParaRPr lang="en-US"/>
          </a:p>
        </p:txBody>
      </p:sp>
      <p:grpSp>
        <p:nvGrpSpPr>
          <p:cNvPr id="3" name="Group 19"/>
          <p:cNvGrpSpPr>
            <a:grpSpLocks/>
          </p:cNvGrpSpPr>
          <p:nvPr/>
        </p:nvGrpSpPr>
        <p:grpSpPr bwMode="auto">
          <a:xfrm>
            <a:off x="3568700" y="2727325"/>
            <a:ext cx="457200" cy="304800"/>
            <a:chOff x="2470" y="2807"/>
            <a:chExt cx="288" cy="192"/>
          </a:xfrm>
        </p:grpSpPr>
        <p:sp>
          <p:nvSpPr>
            <p:cNvPr id="8224" name="Freeform 20"/>
            <p:cNvSpPr>
              <a:spLocks/>
            </p:cNvSpPr>
            <p:nvPr/>
          </p:nvSpPr>
          <p:spPr bwMode="auto">
            <a:xfrm>
              <a:off x="2470" y="2807"/>
              <a:ext cx="288" cy="192"/>
            </a:xfrm>
            <a:custGeom>
              <a:avLst/>
              <a:gdLst>
                <a:gd name="T0" fmla="*/ 0 w 288"/>
                <a:gd name="T1" fmla="*/ 0 h 144"/>
                <a:gd name="T2" fmla="*/ 288 w 288"/>
                <a:gd name="T3" fmla="*/ 0 h 144"/>
                <a:gd name="T4" fmla="*/ 288 w 288"/>
                <a:gd name="T5" fmla="*/ 1439 h 144"/>
                <a:gd name="T6" fmla="*/ 0 w 288"/>
                <a:gd name="T7" fmla="*/ 1439 h 144"/>
                <a:gd name="T8" fmla="*/ 0 60000 65536"/>
                <a:gd name="T9" fmla="*/ 0 60000 65536"/>
                <a:gd name="T10" fmla="*/ 0 60000 65536"/>
                <a:gd name="T11" fmla="*/ 0 60000 65536"/>
                <a:gd name="T12" fmla="*/ 0 w 288"/>
                <a:gd name="T13" fmla="*/ 0 h 144"/>
                <a:gd name="T14" fmla="*/ 288 w 288"/>
                <a:gd name="T15" fmla="*/ 144 h 144"/>
              </a:gdLst>
              <a:ahLst/>
              <a:cxnLst>
                <a:cxn ang="T8">
                  <a:pos x="T0" y="T1"/>
                </a:cxn>
                <a:cxn ang="T9">
                  <a:pos x="T2" y="T3"/>
                </a:cxn>
                <a:cxn ang="T10">
                  <a:pos x="T4" y="T5"/>
                </a:cxn>
                <a:cxn ang="T11">
                  <a:pos x="T6" y="T7"/>
                </a:cxn>
              </a:cxnLst>
              <a:rect l="T12" t="T13" r="T14" b="T15"/>
              <a:pathLst>
                <a:path w="288" h="144">
                  <a:moveTo>
                    <a:pt x="0" y="0"/>
                  </a:moveTo>
                  <a:lnTo>
                    <a:pt x="288" y="0"/>
                  </a:lnTo>
                  <a:lnTo>
                    <a:pt x="288" y="144"/>
                  </a:lnTo>
                  <a:lnTo>
                    <a:pt x="0" y="144"/>
                  </a:lnTo>
                </a:path>
              </a:pathLst>
            </a:custGeom>
            <a:noFill/>
            <a:ln w="19050" cap="flat" cmpd="sng">
              <a:solidFill>
                <a:schemeClr val="tx1"/>
              </a:solidFill>
              <a:prstDash val="solid"/>
              <a:round/>
              <a:headEnd type="none" w="med" len="med"/>
              <a:tailEnd type="none" w="med" len="med"/>
            </a:ln>
          </p:spPr>
          <p:txBody>
            <a:bodyPr wrap="none" anchor="ctr"/>
            <a:lstStyle/>
            <a:p>
              <a:endParaRPr lang="en-US"/>
            </a:p>
          </p:txBody>
        </p:sp>
        <p:sp>
          <p:nvSpPr>
            <p:cNvPr id="8225" name="Line 21"/>
            <p:cNvSpPr>
              <a:spLocks noChangeShapeType="1"/>
            </p:cNvSpPr>
            <p:nvPr/>
          </p:nvSpPr>
          <p:spPr bwMode="auto">
            <a:xfrm>
              <a:off x="2710" y="2807"/>
              <a:ext cx="0" cy="192"/>
            </a:xfrm>
            <a:prstGeom prst="line">
              <a:avLst/>
            </a:prstGeom>
            <a:noFill/>
            <a:ln w="19050">
              <a:solidFill>
                <a:schemeClr val="tx1"/>
              </a:solidFill>
              <a:round/>
              <a:headEnd/>
              <a:tailEnd/>
            </a:ln>
          </p:spPr>
          <p:txBody>
            <a:bodyPr wrap="none" anchor="ctr"/>
            <a:lstStyle/>
            <a:p>
              <a:endParaRPr lang="en-US"/>
            </a:p>
          </p:txBody>
        </p:sp>
        <p:sp>
          <p:nvSpPr>
            <p:cNvPr id="8226" name="Line 22"/>
            <p:cNvSpPr>
              <a:spLocks noChangeShapeType="1"/>
            </p:cNvSpPr>
            <p:nvPr/>
          </p:nvSpPr>
          <p:spPr bwMode="auto">
            <a:xfrm>
              <a:off x="2662" y="2807"/>
              <a:ext cx="0" cy="192"/>
            </a:xfrm>
            <a:prstGeom prst="line">
              <a:avLst/>
            </a:prstGeom>
            <a:noFill/>
            <a:ln w="19050">
              <a:solidFill>
                <a:schemeClr val="tx1"/>
              </a:solidFill>
              <a:round/>
              <a:headEnd/>
              <a:tailEnd/>
            </a:ln>
          </p:spPr>
          <p:txBody>
            <a:bodyPr wrap="none" anchor="ctr"/>
            <a:lstStyle/>
            <a:p>
              <a:endParaRPr lang="en-US"/>
            </a:p>
          </p:txBody>
        </p:sp>
        <p:sp>
          <p:nvSpPr>
            <p:cNvPr id="8227" name="Line 23"/>
            <p:cNvSpPr>
              <a:spLocks noChangeShapeType="1"/>
            </p:cNvSpPr>
            <p:nvPr/>
          </p:nvSpPr>
          <p:spPr bwMode="auto">
            <a:xfrm>
              <a:off x="2614" y="2807"/>
              <a:ext cx="0" cy="192"/>
            </a:xfrm>
            <a:prstGeom prst="line">
              <a:avLst/>
            </a:prstGeom>
            <a:noFill/>
            <a:ln w="19050">
              <a:solidFill>
                <a:schemeClr val="tx1"/>
              </a:solidFill>
              <a:round/>
              <a:headEnd/>
              <a:tailEnd/>
            </a:ln>
          </p:spPr>
          <p:txBody>
            <a:bodyPr wrap="none" anchor="ctr"/>
            <a:lstStyle/>
            <a:p>
              <a:endParaRPr lang="en-US"/>
            </a:p>
          </p:txBody>
        </p:sp>
        <p:sp>
          <p:nvSpPr>
            <p:cNvPr id="8228" name="Line 24"/>
            <p:cNvSpPr>
              <a:spLocks noChangeShapeType="1"/>
            </p:cNvSpPr>
            <p:nvPr/>
          </p:nvSpPr>
          <p:spPr bwMode="auto">
            <a:xfrm>
              <a:off x="2566" y="2807"/>
              <a:ext cx="0" cy="192"/>
            </a:xfrm>
            <a:prstGeom prst="line">
              <a:avLst/>
            </a:prstGeom>
            <a:noFill/>
            <a:ln w="19050">
              <a:solidFill>
                <a:schemeClr val="tx1"/>
              </a:solidFill>
              <a:round/>
              <a:headEnd/>
              <a:tailEnd/>
            </a:ln>
          </p:spPr>
          <p:txBody>
            <a:bodyPr wrap="none" anchor="ctr"/>
            <a:lstStyle/>
            <a:p>
              <a:endParaRPr lang="en-US"/>
            </a:p>
          </p:txBody>
        </p:sp>
      </p:grpSp>
      <p:sp>
        <p:nvSpPr>
          <p:cNvPr id="8210" name="Text Box 25"/>
          <p:cNvSpPr txBox="1">
            <a:spLocks noChangeArrowheads="1"/>
          </p:cNvSpPr>
          <p:nvPr/>
        </p:nvSpPr>
        <p:spPr bwMode="auto">
          <a:xfrm>
            <a:off x="4132263" y="2822575"/>
            <a:ext cx="506412" cy="336550"/>
          </a:xfrm>
          <a:prstGeom prst="rect">
            <a:avLst/>
          </a:prstGeom>
          <a:noFill/>
          <a:ln w="9525">
            <a:noFill/>
            <a:miter lim="800000"/>
            <a:headEnd/>
            <a:tailEnd/>
          </a:ln>
        </p:spPr>
        <p:txBody>
          <a:bodyPr wrap="none">
            <a:spAutoFit/>
          </a:bodyPr>
          <a:lstStyle/>
          <a:p>
            <a:pPr algn="ctr">
              <a:lnSpc>
                <a:spcPct val="100000"/>
              </a:lnSpc>
              <a:spcBef>
                <a:spcPct val="0"/>
              </a:spcBef>
              <a:buClrTx/>
              <a:buSzTx/>
              <a:buFontTx/>
              <a:buNone/>
            </a:pPr>
            <a:r>
              <a:rPr lang="en-US" sz="1600" b="0"/>
              <a:t>fifo</a:t>
            </a:r>
          </a:p>
        </p:txBody>
      </p:sp>
      <p:sp>
        <p:nvSpPr>
          <p:cNvPr id="8211" name="AutoShape 26"/>
          <p:cNvSpPr>
            <a:spLocks noChangeArrowheads="1"/>
          </p:cNvSpPr>
          <p:nvPr/>
        </p:nvSpPr>
        <p:spPr bwMode="auto">
          <a:xfrm rot="16200000">
            <a:off x="2579687" y="2470151"/>
            <a:ext cx="695325" cy="152400"/>
          </a:xfrm>
          <a:prstGeom prst="flowChartManualOperation">
            <a:avLst/>
          </a:prstGeom>
          <a:noFill/>
          <a:ln w="9525">
            <a:solidFill>
              <a:schemeClr val="tx1"/>
            </a:solidFill>
            <a:miter lim="800000"/>
            <a:headEnd/>
            <a:tailEnd/>
          </a:ln>
        </p:spPr>
        <p:txBody>
          <a:bodyPr wrap="none" anchor="ctr"/>
          <a:lstStyle/>
          <a:p>
            <a:endParaRPr lang="en-US"/>
          </a:p>
        </p:txBody>
      </p:sp>
      <p:sp>
        <p:nvSpPr>
          <p:cNvPr id="8212" name="Freeform 27"/>
          <p:cNvSpPr>
            <a:spLocks/>
          </p:cNvSpPr>
          <p:nvPr/>
        </p:nvSpPr>
        <p:spPr bwMode="auto">
          <a:xfrm>
            <a:off x="3151188" y="2393950"/>
            <a:ext cx="561975" cy="476250"/>
          </a:xfrm>
          <a:custGeom>
            <a:avLst/>
            <a:gdLst>
              <a:gd name="T0" fmla="*/ 0 w 354"/>
              <a:gd name="T1" fmla="*/ 0 h 354"/>
              <a:gd name="T2" fmla="*/ 0 w 354"/>
              <a:gd name="T3" fmla="*/ 2147483647 h 354"/>
              <a:gd name="T4" fmla="*/ 2147483647 w 354"/>
              <a:gd name="T5" fmla="*/ 2147483647 h 354"/>
              <a:gd name="T6" fmla="*/ 0 60000 65536"/>
              <a:gd name="T7" fmla="*/ 0 60000 65536"/>
              <a:gd name="T8" fmla="*/ 0 60000 65536"/>
              <a:gd name="T9" fmla="*/ 0 w 354"/>
              <a:gd name="T10" fmla="*/ 0 h 354"/>
              <a:gd name="T11" fmla="*/ 354 w 354"/>
              <a:gd name="T12" fmla="*/ 354 h 354"/>
            </a:gdLst>
            <a:ahLst/>
            <a:cxnLst>
              <a:cxn ang="T6">
                <a:pos x="T0" y="T1"/>
              </a:cxn>
              <a:cxn ang="T7">
                <a:pos x="T2" y="T3"/>
              </a:cxn>
              <a:cxn ang="T8">
                <a:pos x="T4" y="T5"/>
              </a:cxn>
            </a:cxnLst>
            <a:rect l="T9" t="T10" r="T11" b="T12"/>
            <a:pathLst>
              <a:path w="354" h="354">
                <a:moveTo>
                  <a:pt x="0" y="0"/>
                </a:moveTo>
                <a:lnTo>
                  <a:pt x="0" y="354"/>
                </a:lnTo>
                <a:lnTo>
                  <a:pt x="354" y="354"/>
                </a:lnTo>
              </a:path>
            </a:pathLst>
          </a:custGeom>
          <a:noFill/>
          <a:ln w="9525" cap="flat" cmpd="sng">
            <a:solidFill>
              <a:schemeClr val="tx1"/>
            </a:solidFill>
            <a:prstDash val="solid"/>
            <a:round/>
            <a:headEnd type="none" w="med" len="med"/>
            <a:tailEnd type="triangle" w="med" len="med"/>
          </a:ln>
        </p:spPr>
        <p:txBody>
          <a:bodyPr/>
          <a:lstStyle/>
          <a:p>
            <a:endParaRPr lang="en-US"/>
          </a:p>
        </p:txBody>
      </p:sp>
      <p:sp>
        <p:nvSpPr>
          <p:cNvPr id="8213" name="Freeform 28"/>
          <p:cNvSpPr>
            <a:spLocks/>
          </p:cNvSpPr>
          <p:nvPr/>
        </p:nvSpPr>
        <p:spPr bwMode="auto">
          <a:xfrm>
            <a:off x="2522538" y="2603500"/>
            <a:ext cx="2867025" cy="552450"/>
          </a:xfrm>
          <a:custGeom>
            <a:avLst/>
            <a:gdLst>
              <a:gd name="T0" fmla="*/ 2147483647 w 1806"/>
              <a:gd name="T1" fmla="*/ 0 h 504"/>
              <a:gd name="T2" fmla="*/ 2147483647 w 1806"/>
              <a:gd name="T3" fmla="*/ 2147483647 h 504"/>
              <a:gd name="T4" fmla="*/ 0 w 1806"/>
              <a:gd name="T5" fmla="*/ 2147483647 h 504"/>
              <a:gd name="T6" fmla="*/ 0 w 1806"/>
              <a:gd name="T7" fmla="*/ 2147483647 h 504"/>
              <a:gd name="T8" fmla="*/ 2147483647 w 1806"/>
              <a:gd name="T9" fmla="*/ 2147483647 h 504"/>
              <a:gd name="T10" fmla="*/ 0 60000 65536"/>
              <a:gd name="T11" fmla="*/ 0 60000 65536"/>
              <a:gd name="T12" fmla="*/ 0 60000 65536"/>
              <a:gd name="T13" fmla="*/ 0 60000 65536"/>
              <a:gd name="T14" fmla="*/ 0 60000 65536"/>
              <a:gd name="T15" fmla="*/ 0 w 1806"/>
              <a:gd name="T16" fmla="*/ 0 h 504"/>
              <a:gd name="T17" fmla="*/ 1806 w 1806"/>
              <a:gd name="T18" fmla="*/ 504 h 504"/>
            </a:gdLst>
            <a:ahLst/>
            <a:cxnLst>
              <a:cxn ang="T10">
                <a:pos x="T0" y="T1"/>
              </a:cxn>
              <a:cxn ang="T11">
                <a:pos x="T2" y="T3"/>
              </a:cxn>
              <a:cxn ang="T12">
                <a:pos x="T4" y="T5"/>
              </a:cxn>
              <a:cxn ang="T13">
                <a:pos x="T6" y="T7"/>
              </a:cxn>
              <a:cxn ang="T14">
                <a:pos x="T8" y="T9"/>
              </a:cxn>
            </a:cxnLst>
            <a:rect l="T15" t="T16" r="T17" b="T18"/>
            <a:pathLst>
              <a:path w="1806" h="504">
                <a:moveTo>
                  <a:pt x="1806" y="0"/>
                </a:moveTo>
                <a:lnTo>
                  <a:pt x="1806" y="504"/>
                </a:lnTo>
                <a:lnTo>
                  <a:pt x="0" y="504"/>
                </a:lnTo>
                <a:lnTo>
                  <a:pt x="0" y="78"/>
                </a:lnTo>
                <a:lnTo>
                  <a:pt x="198" y="78"/>
                </a:lnTo>
              </a:path>
            </a:pathLst>
          </a:custGeom>
          <a:noFill/>
          <a:ln w="9525" cap="flat" cmpd="sng">
            <a:solidFill>
              <a:schemeClr val="tx1"/>
            </a:solidFill>
            <a:prstDash val="solid"/>
            <a:round/>
            <a:headEnd type="none" w="med" len="med"/>
            <a:tailEnd type="triangle" w="med" len="med"/>
          </a:ln>
        </p:spPr>
        <p:txBody>
          <a:bodyPr/>
          <a:lstStyle/>
          <a:p>
            <a:endParaRPr lang="en-US"/>
          </a:p>
        </p:txBody>
      </p:sp>
      <p:sp>
        <p:nvSpPr>
          <p:cNvPr id="8214" name="Freeform 29"/>
          <p:cNvSpPr>
            <a:spLocks/>
          </p:cNvSpPr>
          <p:nvPr/>
        </p:nvSpPr>
        <p:spPr bwMode="auto">
          <a:xfrm rot="16200000">
            <a:off x="4398963" y="2232025"/>
            <a:ext cx="285750" cy="1009650"/>
          </a:xfrm>
          <a:custGeom>
            <a:avLst/>
            <a:gdLst>
              <a:gd name="T0" fmla="*/ 0 w 354"/>
              <a:gd name="T1" fmla="*/ 0 h 354"/>
              <a:gd name="T2" fmla="*/ 0 w 354"/>
              <a:gd name="T3" fmla="*/ 2147483647 h 354"/>
              <a:gd name="T4" fmla="*/ 2147483647 w 354"/>
              <a:gd name="T5" fmla="*/ 2147483647 h 354"/>
              <a:gd name="T6" fmla="*/ 0 60000 65536"/>
              <a:gd name="T7" fmla="*/ 0 60000 65536"/>
              <a:gd name="T8" fmla="*/ 0 60000 65536"/>
              <a:gd name="T9" fmla="*/ 0 w 354"/>
              <a:gd name="T10" fmla="*/ 0 h 354"/>
              <a:gd name="T11" fmla="*/ 354 w 354"/>
              <a:gd name="T12" fmla="*/ 354 h 354"/>
            </a:gdLst>
            <a:ahLst/>
            <a:cxnLst>
              <a:cxn ang="T6">
                <a:pos x="T0" y="T1"/>
              </a:cxn>
              <a:cxn ang="T7">
                <a:pos x="T2" y="T3"/>
              </a:cxn>
              <a:cxn ang="T8">
                <a:pos x="T4" y="T5"/>
              </a:cxn>
            </a:cxnLst>
            <a:rect l="T9" t="T10" r="T11" b="T12"/>
            <a:pathLst>
              <a:path w="354" h="354">
                <a:moveTo>
                  <a:pt x="0" y="0"/>
                </a:moveTo>
                <a:lnTo>
                  <a:pt x="0" y="354"/>
                </a:lnTo>
                <a:lnTo>
                  <a:pt x="354" y="354"/>
                </a:lnTo>
              </a:path>
            </a:pathLst>
          </a:custGeom>
          <a:noFill/>
          <a:ln w="9525" cap="flat" cmpd="sng">
            <a:solidFill>
              <a:schemeClr val="tx1"/>
            </a:solidFill>
            <a:prstDash val="solid"/>
            <a:round/>
            <a:headEnd type="none" w="med" len="med"/>
            <a:tailEnd type="triangle" w="med" len="med"/>
          </a:ln>
        </p:spPr>
        <p:txBody>
          <a:bodyPr/>
          <a:lstStyle/>
          <a:p>
            <a:endParaRPr lang="en-US"/>
          </a:p>
        </p:txBody>
      </p:sp>
      <p:sp>
        <p:nvSpPr>
          <p:cNvPr id="8218" name="Text Box 34"/>
          <p:cNvSpPr txBox="1">
            <a:spLocks noChangeArrowheads="1"/>
          </p:cNvSpPr>
          <p:nvPr/>
        </p:nvSpPr>
        <p:spPr bwMode="auto">
          <a:xfrm>
            <a:off x="5332413" y="2560638"/>
            <a:ext cx="654050" cy="336550"/>
          </a:xfrm>
          <a:prstGeom prst="rect">
            <a:avLst/>
          </a:prstGeom>
          <a:noFill/>
          <a:ln w="19050">
            <a:noFill/>
            <a:miter lim="800000"/>
            <a:headEnd/>
            <a:tailEnd/>
          </a:ln>
        </p:spPr>
        <p:txBody>
          <a:bodyPr>
            <a:spAutoFit/>
          </a:bodyPr>
          <a:lstStyle/>
          <a:p>
            <a:pPr eaLnBrk="0" hangingPunct="0">
              <a:lnSpc>
                <a:spcPct val="100000"/>
              </a:lnSpc>
              <a:spcBef>
                <a:spcPct val="0"/>
              </a:spcBef>
              <a:buClrTx/>
              <a:buSzTx/>
              <a:buFontTx/>
              <a:buNone/>
            </a:pPr>
            <a:r>
              <a:rPr lang="en-US" sz="1600" b="0" i="1">
                <a:solidFill>
                  <a:schemeClr val="tx2"/>
                </a:solidFill>
              </a:rPr>
              <a:t>no</a:t>
            </a:r>
          </a:p>
        </p:txBody>
      </p:sp>
      <p:grpSp>
        <p:nvGrpSpPr>
          <p:cNvPr id="10" name="Group 9">
            <a:extLst>
              <a:ext uri="{FF2B5EF4-FFF2-40B4-BE49-F238E27FC236}">
                <a16:creationId xmlns:a16="http://schemas.microsoft.com/office/drawing/2014/main" id="{DADB4D2E-E87A-3FD4-BC4A-3D3FA530136B}"/>
              </a:ext>
            </a:extLst>
          </p:cNvPr>
          <p:cNvGrpSpPr/>
          <p:nvPr/>
        </p:nvGrpSpPr>
        <p:grpSpPr>
          <a:xfrm>
            <a:off x="1811094" y="1595036"/>
            <a:ext cx="5588274" cy="1652587"/>
            <a:chOff x="1811094" y="1595036"/>
            <a:chExt cx="5588274" cy="1652587"/>
          </a:xfrm>
        </p:grpSpPr>
        <p:sp>
          <p:nvSpPr>
            <p:cNvPr id="8201" name="Line 3"/>
            <p:cNvSpPr>
              <a:spLocks noChangeShapeType="1"/>
            </p:cNvSpPr>
            <p:nvPr/>
          </p:nvSpPr>
          <p:spPr bwMode="auto">
            <a:xfrm>
              <a:off x="6629401" y="2319338"/>
              <a:ext cx="482599" cy="4762"/>
            </a:xfrm>
            <a:prstGeom prst="line">
              <a:avLst/>
            </a:prstGeom>
            <a:noFill/>
            <a:ln w="9525">
              <a:solidFill>
                <a:schemeClr val="tx1"/>
              </a:solidFill>
              <a:round/>
              <a:headEnd/>
              <a:tailEnd type="triangle" w="med" len="med"/>
            </a:ln>
          </p:spPr>
          <p:txBody>
            <a:bodyPr/>
            <a:lstStyle/>
            <a:p>
              <a:endParaRPr lang="en-US"/>
            </a:p>
          </p:txBody>
        </p:sp>
        <p:sp>
          <p:nvSpPr>
            <p:cNvPr id="8221" name="Rectangle 31"/>
            <p:cNvSpPr>
              <a:spLocks noChangeArrowheads="1"/>
            </p:cNvSpPr>
            <p:nvPr/>
          </p:nvSpPr>
          <p:spPr bwMode="auto">
            <a:xfrm flipH="1">
              <a:off x="1818010" y="1595036"/>
              <a:ext cx="5581358" cy="1652587"/>
            </a:xfrm>
            <a:prstGeom prst="rect">
              <a:avLst/>
            </a:prstGeom>
            <a:noFill/>
            <a:ln w="9525">
              <a:solidFill>
                <a:srgbClr val="FF0000"/>
              </a:solidFill>
              <a:miter lim="800000"/>
              <a:headEnd/>
              <a:tailEnd/>
            </a:ln>
          </p:spPr>
          <p:txBody>
            <a:bodyPr wrap="none" anchor="ctr"/>
            <a:lstStyle/>
            <a:p>
              <a:endParaRPr lang="en-US"/>
            </a:p>
          </p:txBody>
        </p:sp>
        <p:sp>
          <p:nvSpPr>
            <p:cNvPr id="62" name="Rectangle 32"/>
            <p:cNvSpPr>
              <a:spLocks noChangeArrowheads="1"/>
            </p:cNvSpPr>
            <p:nvPr/>
          </p:nvSpPr>
          <p:spPr bwMode="auto">
            <a:xfrm flipH="1">
              <a:off x="1811094" y="1958728"/>
              <a:ext cx="284406" cy="1011788"/>
            </a:xfrm>
            <a:prstGeom prst="rect">
              <a:avLst/>
            </a:prstGeom>
            <a:solidFill>
              <a:schemeClr val="accent2"/>
            </a:solidFill>
            <a:ln w="9525">
              <a:solidFill>
                <a:srgbClr val="FF0000"/>
              </a:solidFill>
              <a:miter lim="800000"/>
              <a:headEnd/>
              <a:tailEnd/>
            </a:ln>
          </p:spPr>
          <p:txBody>
            <a:bodyPr vert="vert" wrap="none" anchor="ctr"/>
            <a:lstStyle/>
            <a:p>
              <a:pPr algn="ctr">
                <a:buFont typeface="Wingdings" pitchFamily="2" charset="2"/>
                <a:buNone/>
                <a:defRPr/>
              </a:pPr>
              <a:r>
                <a:rPr lang="en-US" b="0" dirty="0">
                  <a:latin typeface="Verdana" pitchFamily="34" charset="0"/>
                </a:rPr>
                <a:t>enter</a:t>
              </a:r>
            </a:p>
          </p:txBody>
        </p:sp>
        <p:sp>
          <p:nvSpPr>
            <p:cNvPr id="63" name="Rectangle 33"/>
            <p:cNvSpPr>
              <a:spLocks noChangeArrowheads="1"/>
            </p:cNvSpPr>
            <p:nvPr/>
          </p:nvSpPr>
          <p:spPr bwMode="auto">
            <a:xfrm flipH="1">
              <a:off x="7112000" y="1860760"/>
              <a:ext cx="287368" cy="1011788"/>
            </a:xfrm>
            <a:prstGeom prst="rect">
              <a:avLst/>
            </a:prstGeom>
            <a:solidFill>
              <a:schemeClr val="accent2"/>
            </a:solidFill>
            <a:ln w="9525">
              <a:solidFill>
                <a:srgbClr val="FF0000"/>
              </a:solidFill>
              <a:miter lim="800000"/>
              <a:headEnd/>
              <a:tailEnd/>
            </a:ln>
          </p:spPr>
          <p:txBody>
            <a:bodyPr vert="vert" wrap="none" anchor="ctr"/>
            <a:lstStyle/>
            <a:p>
              <a:pPr algn="ctr">
                <a:buFont typeface="Wingdings" pitchFamily="2" charset="2"/>
                <a:buNone/>
                <a:defRPr/>
              </a:pPr>
              <a:r>
                <a:rPr lang="en-US" sz="1600" b="0" dirty="0">
                  <a:latin typeface="Verdana" pitchFamily="34" charset="0"/>
                </a:rPr>
                <a:t>exit</a:t>
              </a:r>
            </a:p>
          </p:txBody>
        </p:sp>
        <p:sp>
          <p:nvSpPr>
            <p:cNvPr id="8216" name="Text Box 17"/>
            <p:cNvSpPr txBox="1">
              <a:spLocks noChangeArrowheads="1"/>
            </p:cNvSpPr>
            <p:nvPr/>
          </p:nvSpPr>
          <p:spPr bwMode="auto">
            <a:xfrm>
              <a:off x="6119813" y="1752600"/>
              <a:ext cx="890587" cy="923330"/>
            </a:xfrm>
            <a:prstGeom prst="rect">
              <a:avLst/>
            </a:prstGeom>
            <a:solidFill>
              <a:schemeClr val="accent1"/>
            </a:solidFill>
            <a:ln w="19050">
              <a:solidFill>
                <a:srgbClr val="FF0000"/>
              </a:solidFill>
              <a:miter lim="800000"/>
              <a:headEnd/>
              <a:tailEnd/>
            </a:ln>
          </p:spPr>
          <p:txBody>
            <a:bodyPr>
              <a:spAutoFit/>
            </a:bodyPr>
            <a:lstStyle/>
            <a:p>
              <a:pPr algn="ctr" eaLnBrk="0" hangingPunct="0">
                <a:lnSpc>
                  <a:spcPct val="100000"/>
                </a:lnSpc>
                <a:spcBef>
                  <a:spcPct val="0"/>
                </a:spcBef>
                <a:buClrTx/>
                <a:buSzTx/>
                <a:buFontTx/>
                <a:buNone/>
              </a:pPr>
              <a:endParaRPr lang="en-US" sz="1800" b="0" dirty="0">
                <a:solidFill>
                  <a:schemeClr val="tx2"/>
                </a:solidFill>
              </a:endParaRPr>
            </a:p>
            <a:p>
              <a:pPr algn="ctr" eaLnBrk="0" hangingPunct="0">
                <a:lnSpc>
                  <a:spcPct val="100000"/>
                </a:lnSpc>
                <a:spcBef>
                  <a:spcPct val="0"/>
                </a:spcBef>
                <a:buClrTx/>
                <a:buSzTx/>
                <a:buFontTx/>
                <a:buNone/>
              </a:pPr>
              <a:r>
                <a:rPr lang="en-US" sz="1800" b="0" dirty="0" err="1">
                  <a:solidFill>
                    <a:schemeClr val="tx2"/>
                  </a:solidFill>
                </a:rPr>
                <a:t>cbuf</a:t>
              </a:r>
              <a:endParaRPr lang="en-US" sz="1800" b="0" dirty="0">
                <a:solidFill>
                  <a:schemeClr val="tx2"/>
                </a:solidFill>
              </a:endParaRPr>
            </a:p>
            <a:p>
              <a:pPr algn="ctr" eaLnBrk="0" hangingPunct="0">
                <a:lnSpc>
                  <a:spcPct val="100000"/>
                </a:lnSpc>
                <a:spcBef>
                  <a:spcPct val="0"/>
                </a:spcBef>
                <a:buClrTx/>
                <a:buSzTx/>
                <a:buFontTx/>
                <a:buNone/>
              </a:pPr>
              <a:endParaRPr lang="en-US" sz="1800" b="0" dirty="0">
                <a:solidFill>
                  <a:schemeClr val="tx2"/>
                </a:solidFill>
              </a:endParaRPr>
            </a:p>
          </p:txBody>
        </p:sp>
        <p:sp>
          <p:nvSpPr>
            <p:cNvPr id="8217" name="Text Box 23"/>
            <p:cNvSpPr txBox="1">
              <a:spLocks noChangeArrowheads="1"/>
            </p:cNvSpPr>
            <p:nvPr/>
          </p:nvSpPr>
          <p:spPr bwMode="auto">
            <a:xfrm>
              <a:off x="5621338" y="2020888"/>
              <a:ext cx="654050" cy="336550"/>
            </a:xfrm>
            <a:prstGeom prst="rect">
              <a:avLst/>
            </a:prstGeom>
            <a:noFill/>
            <a:ln w="19050">
              <a:noFill/>
              <a:miter lim="800000"/>
              <a:headEnd/>
              <a:tailEnd/>
            </a:ln>
          </p:spPr>
          <p:txBody>
            <a:bodyPr>
              <a:spAutoFit/>
            </a:bodyPr>
            <a:lstStyle/>
            <a:p>
              <a:pPr eaLnBrk="0" hangingPunct="0">
                <a:lnSpc>
                  <a:spcPct val="100000"/>
                </a:lnSpc>
                <a:spcBef>
                  <a:spcPct val="0"/>
                </a:spcBef>
                <a:buClrTx/>
                <a:buSzTx/>
                <a:buFontTx/>
                <a:buNone/>
              </a:pPr>
              <a:r>
                <a:rPr lang="en-US" sz="1600" b="0" i="1" dirty="0">
                  <a:solidFill>
                    <a:schemeClr val="tx2"/>
                  </a:solidFill>
                </a:rPr>
                <a:t>put</a:t>
              </a:r>
            </a:p>
          </p:txBody>
        </p:sp>
        <p:sp>
          <p:nvSpPr>
            <p:cNvPr id="8219" name="Text Box 24"/>
            <p:cNvSpPr txBox="1">
              <a:spLocks noChangeArrowheads="1"/>
            </p:cNvSpPr>
            <p:nvPr/>
          </p:nvSpPr>
          <p:spPr bwMode="auto">
            <a:xfrm>
              <a:off x="3721100" y="1691436"/>
              <a:ext cx="1158875" cy="336550"/>
            </a:xfrm>
            <a:prstGeom prst="rect">
              <a:avLst/>
            </a:prstGeom>
            <a:noFill/>
            <a:ln w="19050">
              <a:noFill/>
              <a:miter lim="800000"/>
              <a:headEnd/>
              <a:tailEnd/>
            </a:ln>
          </p:spPr>
          <p:txBody>
            <a:bodyPr>
              <a:spAutoFit/>
            </a:bodyPr>
            <a:lstStyle/>
            <a:p>
              <a:pPr eaLnBrk="0" hangingPunct="0">
                <a:lnSpc>
                  <a:spcPct val="100000"/>
                </a:lnSpc>
                <a:spcBef>
                  <a:spcPct val="0"/>
                </a:spcBef>
                <a:buClrTx/>
                <a:buSzTx/>
                <a:buFontTx/>
                <a:buNone/>
              </a:pPr>
              <a:r>
                <a:rPr lang="en-US" sz="1600" b="0" i="1" dirty="0" err="1">
                  <a:solidFill>
                    <a:schemeClr val="tx2"/>
                  </a:solidFill>
                </a:rPr>
                <a:t>getToken</a:t>
              </a:r>
              <a:endParaRPr lang="en-US" sz="1600" b="0" i="1" dirty="0">
                <a:solidFill>
                  <a:schemeClr val="tx2"/>
                </a:solidFill>
              </a:endParaRPr>
            </a:p>
          </p:txBody>
        </p:sp>
        <p:cxnSp>
          <p:nvCxnSpPr>
            <p:cNvPr id="6" name="Straight Arrow Connector 5"/>
            <p:cNvCxnSpPr/>
            <p:nvPr/>
          </p:nvCxnSpPr>
          <p:spPr bwMode="auto">
            <a:xfrm flipH="1">
              <a:off x="2095500" y="2020888"/>
              <a:ext cx="4024313" cy="7098"/>
            </a:xfrm>
            <a:prstGeom prst="straightConnector1">
              <a:avLst/>
            </a:prstGeom>
            <a:noFill/>
            <a:ln w="9525" cap="flat" cmpd="sng" algn="ctr">
              <a:solidFill>
                <a:schemeClr val="tx1"/>
              </a:solidFill>
              <a:prstDash val="solid"/>
              <a:round/>
              <a:headEnd type="none" w="med" len="med"/>
              <a:tailEnd type="triangle" w="med" len="med"/>
            </a:ln>
            <a:effectLst/>
          </p:spPr>
        </p:cxnSp>
      </p:grpSp>
      <p:sp>
        <p:nvSpPr>
          <p:cNvPr id="44" name="Content Placeholder 2" descr="Rectangle: Click to edit Master text styles&#10;Second level&#10;Third level&#10;Fourth level&#10;Fifth level"/>
          <p:cNvSpPr>
            <a:spLocks noGrp="1"/>
          </p:cNvSpPr>
          <p:nvPr>
            <p:ph idx="1"/>
          </p:nvPr>
        </p:nvSpPr>
        <p:spPr>
          <a:xfrm>
            <a:off x="862674" y="3365500"/>
            <a:ext cx="8001000" cy="2838682"/>
          </a:xfrm>
        </p:spPr>
        <p:txBody>
          <a:bodyPr/>
          <a:lstStyle/>
          <a:p>
            <a:r>
              <a:rPr lang="en-US" sz="1800" dirty="0"/>
              <a:t>The IP table (Tree) is stored in RAM and the input IP makes several lookups to find a match. Different IP addresses require different number of lookups</a:t>
            </a:r>
          </a:p>
          <a:p>
            <a:r>
              <a:rPr lang="en-US" sz="1800" dirty="0"/>
              <a:t>Completion buffer ensures that departures take place in order even if lookups complete out-of-order </a:t>
            </a:r>
          </a:p>
          <a:p>
            <a:r>
              <a:rPr lang="en-US" sz="1800" dirty="0"/>
              <a:t>Since </a:t>
            </a:r>
            <a:r>
              <a:rPr lang="en-US" sz="1800" dirty="0" err="1"/>
              <a:t>cbuf</a:t>
            </a:r>
            <a:r>
              <a:rPr lang="en-US" sz="1800" dirty="0"/>
              <a:t> has finite capacity, it gives out tokens to control the entry into the Lookup module</a:t>
            </a:r>
          </a:p>
          <a:p>
            <a:r>
              <a:rPr lang="en-US" sz="1800" dirty="0"/>
              <a:t>The </a:t>
            </a:r>
            <a:r>
              <a:rPr lang="en-US" sz="1800" dirty="0" err="1"/>
              <a:t>fifo</a:t>
            </a:r>
            <a:r>
              <a:rPr lang="en-US" sz="1800" dirty="0"/>
              <a:t> holds the remaining IP address and the “token” while the memory access is in progress</a:t>
            </a:r>
          </a:p>
          <a:p>
            <a:endParaRPr lang="en-US" sz="1800" dirty="0"/>
          </a:p>
        </p:txBody>
      </p:sp>
      <p:sp>
        <p:nvSpPr>
          <p:cNvPr id="7" name="Date Placeholder 6">
            <a:extLst>
              <a:ext uri="{FF2B5EF4-FFF2-40B4-BE49-F238E27FC236}">
                <a16:creationId xmlns:a16="http://schemas.microsoft.com/office/drawing/2014/main" id="{B5EB66D8-EE42-4501-BA8C-9B27E48CE5B7}"/>
              </a:ext>
            </a:extLst>
          </p:cNvPr>
          <p:cNvSpPr>
            <a:spLocks noGrp="1"/>
          </p:cNvSpPr>
          <p:nvPr>
            <p:ph type="dt" sz="half" idx="10"/>
          </p:nvPr>
        </p:nvSpPr>
        <p:spPr/>
        <p:txBody>
          <a:bodyPr/>
          <a:lstStyle/>
          <a:p>
            <a:pPr>
              <a:defRPr/>
            </a:pPr>
            <a:r>
              <a:rPr lang="en-US"/>
              <a:t>February 15, 2024</a:t>
            </a:r>
            <a:endParaRPr lang="en-US" dirty="0"/>
          </a:p>
        </p:txBody>
      </p:sp>
      <p:sp>
        <p:nvSpPr>
          <p:cNvPr id="8" name="Footer Placeholder 7">
            <a:extLst>
              <a:ext uri="{FF2B5EF4-FFF2-40B4-BE49-F238E27FC236}">
                <a16:creationId xmlns:a16="http://schemas.microsoft.com/office/drawing/2014/main" id="{E6E7F5AD-2B01-4DD7-8321-6B10D5712CFA}"/>
              </a:ext>
            </a:extLst>
          </p:cNvPr>
          <p:cNvSpPr>
            <a:spLocks noGrp="1"/>
          </p:cNvSpPr>
          <p:nvPr>
            <p:ph type="ftr" sz="quarter" idx="12"/>
          </p:nvPr>
        </p:nvSpPr>
        <p:spPr/>
        <p:txBody>
          <a:bodyPr/>
          <a:lstStyle/>
          <a:p>
            <a:pPr>
              <a:defRPr/>
            </a:pPr>
            <a:r>
              <a:rPr lang="en-US"/>
              <a:t>6.1920</a:t>
            </a:r>
            <a:endParaRPr lang="en-US" dirty="0"/>
          </a:p>
        </p:txBody>
      </p:sp>
      <p:sp>
        <p:nvSpPr>
          <p:cNvPr id="11" name="Slide Number Placeholder 10">
            <a:extLst>
              <a:ext uri="{FF2B5EF4-FFF2-40B4-BE49-F238E27FC236}">
                <a16:creationId xmlns:a16="http://schemas.microsoft.com/office/drawing/2014/main" id="{1E6449F2-F721-4BD1-9642-0F08F080099C}"/>
              </a:ext>
            </a:extLst>
          </p:cNvPr>
          <p:cNvSpPr>
            <a:spLocks noGrp="1"/>
          </p:cNvSpPr>
          <p:nvPr>
            <p:ph type="sldNum" sz="quarter" idx="11"/>
          </p:nvPr>
        </p:nvSpPr>
        <p:spPr/>
        <p:txBody>
          <a:bodyPr/>
          <a:lstStyle/>
          <a:p>
            <a:pPr>
              <a:defRPr/>
            </a:pPr>
            <a:r>
              <a:rPr lang="en-US"/>
              <a:t>L04-</a:t>
            </a:r>
            <a:fld id="{4F9502F6-954B-46E9-AC05-33DEDF4CA0BF}" type="slidenum">
              <a:rPr lang="en-US" smtClean="0"/>
              <a:pPr>
                <a:defRPr/>
              </a:pPr>
              <a:t>8</a:t>
            </a:fld>
            <a:endParaRPr lang="en-US" dirty="0"/>
          </a:p>
        </p:txBody>
      </p:sp>
    </p:spTree>
    <p:extLst>
      <p:ext uri="{BB962C8B-B14F-4D97-AF65-F5344CB8AC3E}">
        <p14:creationId xmlns:p14="http://schemas.microsoft.com/office/powerpoint/2010/main" val="4025910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ext Box 17"/>
          <p:cNvSpPr txBox="1">
            <a:spLocks noChangeArrowheads="1"/>
          </p:cNvSpPr>
          <p:nvPr/>
        </p:nvSpPr>
        <p:spPr bwMode="auto">
          <a:xfrm>
            <a:off x="3282950" y="1663700"/>
            <a:ext cx="1563687" cy="1084912"/>
          </a:xfrm>
          <a:prstGeom prst="rect">
            <a:avLst/>
          </a:prstGeom>
          <a:solidFill>
            <a:schemeClr val="accent1"/>
          </a:solidFill>
          <a:ln w="19050">
            <a:solidFill>
              <a:srgbClr val="FF0000"/>
            </a:solidFill>
            <a:miter lim="800000"/>
            <a:headEnd/>
            <a:tailEnd/>
          </a:ln>
        </p:spPr>
        <p:txBody>
          <a:bodyPr>
            <a:spAutoFit/>
          </a:bodyPr>
          <a:lstStyle/>
          <a:p>
            <a:pPr algn="ctr" eaLnBrk="0" hangingPunct="0">
              <a:buNone/>
            </a:pPr>
            <a:endParaRPr lang="en-US" sz="1800" b="0" dirty="0"/>
          </a:p>
          <a:p>
            <a:pPr algn="ctr" eaLnBrk="0" hangingPunct="0">
              <a:buNone/>
            </a:pPr>
            <a:r>
              <a:rPr lang="en-US" sz="2400" b="0" dirty="0" err="1"/>
              <a:t>cbuf</a:t>
            </a:r>
            <a:endParaRPr lang="en-US" sz="2400" b="0" dirty="0"/>
          </a:p>
          <a:p>
            <a:pPr algn="ctr" eaLnBrk="0" hangingPunct="0">
              <a:buNone/>
            </a:pPr>
            <a:endParaRPr lang="en-US" sz="1800" b="0" dirty="0"/>
          </a:p>
        </p:txBody>
      </p:sp>
      <p:sp>
        <p:nvSpPr>
          <p:cNvPr id="10241" name="Rectangle 2"/>
          <p:cNvSpPr>
            <a:spLocks noGrp="1" noChangeArrowheads="1"/>
          </p:cNvSpPr>
          <p:nvPr>
            <p:ph type="title"/>
          </p:nvPr>
        </p:nvSpPr>
        <p:spPr>
          <a:xfrm>
            <a:off x="609600" y="165100"/>
            <a:ext cx="8275638" cy="1333500"/>
          </a:xfrm>
        </p:spPr>
        <p:txBody>
          <a:bodyPr/>
          <a:lstStyle/>
          <a:p>
            <a:pPr eaLnBrk="1" hangingPunct="1"/>
            <a:r>
              <a:rPr lang="en-US"/>
              <a:t>Completion buffer: Interface</a:t>
            </a:r>
          </a:p>
        </p:txBody>
      </p:sp>
      <p:sp>
        <p:nvSpPr>
          <p:cNvPr id="17414" name="Text Box 3"/>
          <p:cNvSpPr txBox="1">
            <a:spLocks noChangeArrowheads="1"/>
          </p:cNvSpPr>
          <p:nvPr/>
        </p:nvSpPr>
        <p:spPr bwMode="auto">
          <a:xfrm>
            <a:off x="1509713" y="3357563"/>
            <a:ext cx="5686172" cy="1631216"/>
          </a:xfrm>
          <a:prstGeom prst="rect">
            <a:avLst/>
          </a:prstGeom>
          <a:noFill/>
          <a:ln w="9525">
            <a:solidFill>
              <a:srgbClr val="FF0000"/>
            </a:solidFill>
            <a:miter lim="800000"/>
            <a:headEnd/>
            <a:tailEnd/>
          </a:ln>
        </p:spPr>
        <p:txBody>
          <a:bodyPr wrap="none">
            <a:spAutoFit/>
          </a:bodyPr>
          <a:lstStyle/>
          <a:p>
            <a:pPr>
              <a:buNone/>
            </a:pPr>
            <a:r>
              <a:rPr lang="en-US" b="1" dirty="0">
                <a:latin typeface="Consolas" panose="020B0609020204030204" pitchFamily="49" charset="0"/>
                <a:cs typeface="Courier New" pitchFamily="49" charset="0"/>
              </a:rPr>
              <a:t>interface</a:t>
            </a:r>
            <a:r>
              <a:rPr lang="en-US" dirty="0">
                <a:latin typeface="Consolas" panose="020B0609020204030204" pitchFamily="49" charset="0"/>
                <a:cs typeface="Courier New" pitchFamily="49" charset="0"/>
              </a:rPr>
              <a:t> </a:t>
            </a:r>
            <a:r>
              <a:rPr lang="en-US" dirty="0" err="1">
                <a:latin typeface="Consolas" panose="020B0609020204030204" pitchFamily="49" charset="0"/>
                <a:cs typeface="Courier New" pitchFamily="49" charset="0"/>
              </a:rPr>
              <a:t>CBuffer</a:t>
            </a:r>
            <a:r>
              <a:rPr lang="en-US" dirty="0">
                <a:latin typeface="Consolas" panose="020B0609020204030204" pitchFamily="49" charset="0"/>
                <a:cs typeface="Courier New" pitchFamily="49" charset="0"/>
              </a:rPr>
              <a:t>#(type t);</a:t>
            </a:r>
            <a:endParaRPr lang="en-US" dirty="0">
              <a:latin typeface="Consolas" panose="020B0609020204030204" pitchFamily="49" charset="0"/>
              <a:cs typeface="Times New Roman" pitchFamily="18" charset="0"/>
            </a:endParaRPr>
          </a:p>
          <a:p>
            <a:pPr>
              <a:buNone/>
            </a:pPr>
            <a:r>
              <a:rPr lang="en-US" dirty="0">
                <a:latin typeface="Consolas" panose="020B0609020204030204" pitchFamily="49" charset="0"/>
                <a:cs typeface="Courier New" pitchFamily="49" charset="0"/>
              </a:rPr>
              <a:t>  </a:t>
            </a:r>
            <a:r>
              <a:rPr lang="en-US" b="1" dirty="0">
                <a:latin typeface="Consolas" panose="020B0609020204030204" pitchFamily="49" charset="0"/>
                <a:cs typeface="Courier New" pitchFamily="49" charset="0"/>
              </a:rPr>
              <a:t>method </a:t>
            </a:r>
            <a:r>
              <a:rPr lang="en-US" b="1" dirty="0" err="1">
                <a:latin typeface="Consolas" panose="020B0609020204030204" pitchFamily="49" charset="0"/>
                <a:cs typeface="Courier New" pitchFamily="49" charset="0"/>
              </a:rPr>
              <a:t>ActionValue</a:t>
            </a:r>
            <a:r>
              <a:rPr lang="en-US" dirty="0">
                <a:latin typeface="Consolas" panose="020B0609020204030204" pitchFamily="49" charset="0"/>
                <a:cs typeface="Courier New" pitchFamily="49" charset="0"/>
              </a:rPr>
              <a:t>#(Token) </a:t>
            </a:r>
            <a:r>
              <a:rPr lang="en-US" dirty="0" err="1">
                <a:latin typeface="Consolas" panose="020B0609020204030204" pitchFamily="49" charset="0"/>
                <a:cs typeface="Courier New" pitchFamily="49" charset="0"/>
              </a:rPr>
              <a:t>getToken</a:t>
            </a:r>
            <a:r>
              <a:rPr lang="en-US" dirty="0">
                <a:latin typeface="Consolas" panose="020B0609020204030204" pitchFamily="49" charset="0"/>
                <a:cs typeface="Courier New" pitchFamily="49" charset="0"/>
              </a:rPr>
              <a:t>; </a:t>
            </a:r>
            <a:endParaRPr lang="en-US" dirty="0">
              <a:latin typeface="Consolas" panose="020B0609020204030204" pitchFamily="49" charset="0"/>
              <a:cs typeface="Times New Roman" pitchFamily="18" charset="0"/>
            </a:endParaRPr>
          </a:p>
          <a:p>
            <a:pPr>
              <a:buNone/>
            </a:pPr>
            <a:r>
              <a:rPr lang="en-US" dirty="0">
                <a:latin typeface="Consolas" panose="020B0609020204030204" pitchFamily="49" charset="0"/>
                <a:cs typeface="Courier New" pitchFamily="49" charset="0"/>
              </a:rPr>
              <a:t>  </a:t>
            </a:r>
            <a:r>
              <a:rPr lang="en-US" b="1" dirty="0">
                <a:latin typeface="Consolas" panose="020B0609020204030204" pitchFamily="49" charset="0"/>
                <a:cs typeface="Courier New" pitchFamily="49" charset="0"/>
              </a:rPr>
              <a:t>method Action </a:t>
            </a:r>
            <a:r>
              <a:rPr lang="en-US" dirty="0">
                <a:latin typeface="Consolas" panose="020B0609020204030204" pitchFamily="49" charset="0"/>
                <a:cs typeface="Courier New" pitchFamily="49" charset="0"/>
              </a:rPr>
              <a:t>put(Token </a:t>
            </a:r>
            <a:r>
              <a:rPr lang="en-US" dirty="0" err="1">
                <a:latin typeface="Consolas" panose="020B0609020204030204" pitchFamily="49" charset="0"/>
                <a:cs typeface="Courier New" pitchFamily="49" charset="0"/>
              </a:rPr>
              <a:t>tok</a:t>
            </a:r>
            <a:r>
              <a:rPr lang="en-US" dirty="0">
                <a:latin typeface="Consolas" panose="020B0609020204030204" pitchFamily="49" charset="0"/>
                <a:cs typeface="Courier New" pitchFamily="49" charset="0"/>
              </a:rPr>
              <a:t>, t d);</a:t>
            </a:r>
            <a:endParaRPr lang="en-US" dirty="0">
              <a:latin typeface="Consolas" panose="020B0609020204030204" pitchFamily="49" charset="0"/>
              <a:cs typeface="Times New Roman" pitchFamily="18" charset="0"/>
            </a:endParaRPr>
          </a:p>
          <a:p>
            <a:pPr>
              <a:buNone/>
            </a:pPr>
            <a:r>
              <a:rPr lang="en-US" dirty="0">
                <a:latin typeface="Consolas" panose="020B0609020204030204" pitchFamily="49" charset="0"/>
                <a:cs typeface="Courier New" pitchFamily="49" charset="0"/>
              </a:rPr>
              <a:t>  </a:t>
            </a:r>
            <a:r>
              <a:rPr lang="en-US" b="1" dirty="0">
                <a:latin typeface="Consolas" panose="020B0609020204030204" pitchFamily="49" charset="0"/>
                <a:cs typeface="Courier New" pitchFamily="49" charset="0"/>
              </a:rPr>
              <a:t>method</a:t>
            </a:r>
            <a:r>
              <a:rPr lang="en-US" dirty="0">
                <a:latin typeface="Consolas" panose="020B0609020204030204" pitchFamily="49" charset="0"/>
                <a:cs typeface="Courier New" pitchFamily="49" charset="0"/>
              </a:rPr>
              <a:t> </a:t>
            </a:r>
            <a:r>
              <a:rPr lang="en-US" b="1" dirty="0" err="1">
                <a:latin typeface="Consolas" panose="020B0609020204030204" pitchFamily="49" charset="0"/>
                <a:cs typeface="Courier New" pitchFamily="49" charset="0"/>
              </a:rPr>
              <a:t>ActionValue</a:t>
            </a:r>
            <a:r>
              <a:rPr lang="en-US" b="1" dirty="0">
                <a:latin typeface="Consolas" panose="020B0609020204030204" pitchFamily="49" charset="0"/>
                <a:cs typeface="Courier New" pitchFamily="49" charset="0"/>
              </a:rPr>
              <a:t>#</a:t>
            </a:r>
            <a:r>
              <a:rPr lang="en-US" dirty="0">
                <a:latin typeface="Consolas" panose="020B0609020204030204" pitchFamily="49" charset="0"/>
                <a:cs typeface="Courier New" pitchFamily="49" charset="0"/>
              </a:rPr>
              <a:t>(t) </a:t>
            </a:r>
            <a:r>
              <a:rPr lang="en-US" dirty="0" err="1">
                <a:latin typeface="Consolas" panose="020B0609020204030204" pitchFamily="49" charset="0"/>
                <a:cs typeface="Courier New" pitchFamily="49" charset="0"/>
              </a:rPr>
              <a:t>getResult</a:t>
            </a:r>
            <a:r>
              <a:rPr lang="en-US" dirty="0">
                <a:latin typeface="Consolas" panose="020B0609020204030204" pitchFamily="49" charset="0"/>
                <a:cs typeface="Courier New" pitchFamily="49" charset="0"/>
              </a:rPr>
              <a:t>;</a:t>
            </a:r>
          </a:p>
          <a:p>
            <a:pPr>
              <a:buNone/>
            </a:pPr>
            <a:r>
              <a:rPr lang="en-US" b="1" dirty="0" err="1">
                <a:latin typeface="Consolas" panose="020B0609020204030204" pitchFamily="49" charset="0"/>
                <a:cs typeface="Courier New" pitchFamily="49" charset="0"/>
              </a:rPr>
              <a:t>endinterface</a:t>
            </a:r>
            <a:endParaRPr lang="en-US" b="1" dirty="0">
              <a:latin typeface="Consolas" panose="020B0609020204030204" pitchFamily="49" charset="0"/>
              <a:cs typeface="Courier New" pitchFamily="49" charset="0"/>
            </a:endParaRPr>
          </a:p>
        </p:txBody>
      </p:sp>
      <p:sp>
        <p:nvSpPr>
          <p:cNvPr id="10244" name="Rectangle 36"/>
          <p:cNvSpPr>
            <a:spLocks noChangeArrowheads="1"/>
          </p:cNvSpPr>
          <p:nvPr/>
        </p:nvSpPr>
        <p:spPr bwMode="auto">
          <a:xfrm>
            <a:off x="3282950" y="1866900"/>
            <a:ext cx="190500" cy="723900"/>
          </a:xfrm>
          <a:prstGeom prst="rect">
            <a:avLst/>
          </a:prstGeom>
          <a:noFill/>
          <a:ln w="9525" algn="ctr">
            <a:solidFill>
              <a:srgbClr val="FF0000"/>
            </a:solidFill>
            <a:round/>
            <a:headEnd/>
            <a:tailEnd/>
          </a:ln>
        </p:spPr>
        <p:txBody>
          <a:bodyPr/>
          <a:lstStyle/>
          <a:p>
            <a:pPr>
              <a:buNone/>
            </a:pPr>
            <a:endParaRPr lang="en-US"/>
          </a:p>
        </p:txBody>
      </p:sp>
      <p:sp>
        <p:nvSpPr>
          <p:cNvPr id="10245" name="Rectangle 37"/>
          <p:cNvSpPr>
            <a:spLocks noChangeArrowheads="1"/>
          </p:cNvSpPr>
          <p:nvPr/>
        </p:nvSpPr>
        <p:spPr bwMode="auto">
          <a:xfrm>
            <a:off x="4660900" y="1866900"/>
            <a:ext cx="177800" cy="723900"/>
          </a:xfrm>
          <a:prstGeom prst="rect">
            <a:avLst/>
          </a:prstGeom>
          <a:noFill/>
          <a:ln w="9525" algn="ctr">
            <a:solidFill>
              <a:srgbClr val="FF0000"/>
            </a:solidFill>
            <a:round/>
            <a:headEnd/>
            <a:tailEnd/>
          </a:ln>
        </p:spPr>
        <p:txBody>
          <a:bodyPr/>
          <a:lstStyle/>
          <a:p>
            <a:pPr>
              <a:buNone/>
            </a:pPr>
            <a:endParaRPr lang="en-US"/>
          </a:p>
        </p:txBody>
      </p:sp>
      <p:sp>
        <p:nvSpPr>
          <p:cNvPr id="10246" name="Rectangle 38"/>
          <p:cNvSpPr>
            <a:spLocks noChangeArrowheads="1"/>
          </p:cNvSpPr>
          <p:nvPr/>
        </p:nvSpPr>
        <p:spPr bwMode="auto">
          <a:xfrm rot="-5400000">
            <a:off x="4025900" y="2232025"/>
            <a:ext cx="190500" cy="723900"/>
          </a:xfrm>
          <a:prstGeom prst="rect">
            <a:avLst/>
          </a:prstGeom>
          <a:noFill/>
          <a:ln w="9525" algn="ctr">
            <a:solidFill>
              <a:srgbClr val="FF0000"/>
            </a:solidFill>
            <a:round/>
            <a:headEnd/>
            <a:tailEnd/>
          </a:ln>
        </p:spPr>
        <p:txBody>
          <a:bodyPr vert="eaVert"/>
          <a:lstStyle/>
          <a:p>
            <a:pPr>
              <a:buNone/>
            </a:pPr>
            <a:endParaRPr lang="en-US"/>
          </a:p>
        </p:txBody>
      </p:sp>
      <p:cxnSp>
        <p:nvCxnSpPr>
          <p:cNvPr id="10247" name="Straight Arrow Connector 40"/>
          <p:cNvCxnSpPr>
            <a:cxnSpLocks noChangeShapeType="1"/>
          </p:cNvCxnSpPr>
          <p:nvPr/>
        </p:nvCxnSpPr>
        <p:spPr bwMode="auto">
          <a:xfrm>
            <a:off x="4857750" y="2214562"/>
            <a:ext cx="825500" cy="1588"/>
          </a:xfrm>
          <a:prstGeom prst="straightConnector1">
            <a:avLst/>
          </a:prstGeom>
          <a:noFill/>
          <a:ln w="19050" algn="ctr">
            <a:solidFill>
              <a:srgbClr val="000000"/>
            </a:solidFill>
            <a:round/>
            <a:headEnd/>
            <a:tailEnd type="triangle" w="med" len="med"/>
          </a:ln>
        </p:spPr>
      </p:cxnSp>
      <p:cxnSp>
        <p:nvCxnSpPr>
          <p:cNvPr id="10248" name="Straight Arrow Connector 45"/>
          <p:cNvCxnSpPr>
            <a:cxnSpLocks noChangeShapeType="1"/>
          </p:cNvCxnSpPr>
          <p:nvPr/>
        </p:nvCxnSpPr>
        <p:spPr bwMode="auto">
          <a:xfrm flipH="1" flipV="1">
            <a:off x="4116388" y="2693988"/>
            <a:ext cx="1587" cy="563562"/>
          </a:xfrm>
          <a:prstGeom prst="straightConnector1">
            <a:avLst/>
          </a:prstGeom>
          <a:noFill/>
          <a:ln w="19050" algn="ctr">
            <a:solidFill>
              <a:srgbClr val="000000"/>
            </a:solidFill>
            <a:round/>
            <a:headEnd/>
            <a:tailEnd type="triangle" w="med" len="med"/>
          </a:ln>
        </p:spPr>
      </p:cxnSp>
      <p:cxnSp>
        <p:nvCxnSpPr>
          <p:cNvPr id="10249" name="Straight Arrow Connector 46"/>
          <p:cNvCxnSpPr>
            <a:cxnSpLocks noChangeShapeType="1"/>
          </p:cNvCxnSpPr>
          <p:nvPr/>
        </p:nvCxnSpPr>
        <p:spPr bwMode="auto">
          <a:xfrm flipH="1" flipV="1">
            <a:off x="2444750" y="2247900"/>
            <a:ext cx="825500" cy="1588"/>
          </a:xfrm>
          <a:prstGeom prst="straightConnector1">
            <a:avLst/>
          </a:prstGeom>
          <a:noFill/>
          <a:ln w="19050" algn="ctr">
            <a:solidFill>
              <a:srgbClr val="000000"/>
            </a:solidFill>
            <a:round/>
            <a:headEnd/>
            <a:tailEnd type="triangle" w="med" len="med"/>
          </a:ln>
        </p:spPr>
      </p:cxnSp>
      <p:sp>
        <p:nvSpPr>
          <p:cNvPr id="10250" name="TextBox 49"/>
          <p:cNvSpPr txBox="1">
            <a:spLocks noChangeArrowheads="1"/>
          </p:cNvSpPr>
          <p:nvPr/>
        </p:nvSpPr>
        <p:spPr bwMode="auto">
          <a:xfrm>
            <a:off x="4854575" y="1847850"/>
            <a:ext cx="1388650" cy="369332"/>
          </a:xfrm>
          <a:prstGeom prst="rect">
            <a:avLst/>
          </a:prstGeom>
          <a:noFill/>
          <a:ln w="9525">
            <a:noFill/>
            <a:miter lim="800000"/>
            <a:headEnd/>
            <a:tailEnd/>
          </a:ln>
        </p:spPr>
        <p:txBody>
          <a:bodyPr wrap="none">
            <a:spAutoFit/>
          </a:bodyPr>
          <a:lstStyle/>
          <a:p>
            <a:pPr>
              <a:buNone/>
            </a:pPr>
            <a:r>
              <a:rPr lang="en-US" b="0"/>
              <a:t>getResult</a:t>
            </a:r>
          </a:p>
        </p:txBody>
      </p:sp>
      <p:sp>
        <p:nvSpPr>
          <p:cNvPr id="10251" name="TextBox 50"/>
          <p:cNvSpPr txBox="1">
            <a:spLocks noChangeArrowheads="1"/>
          </p:cNvSpPr>
          <p:nvPr/>
        </p:nvSpPr>
        <p:spPr bwMode="auto">
          <a:xfrm>
            <a:off x="1819275" y="1851025"/>
            <a:ext cx="1348831" cy="369332"/>
          </a:xfrm>
          <a:prstGeom prst="rect">
            <a:avLst/>
          </a:prstGeom>
          <a:noFill/>
          <a:ln w="9525">
            <a:noFill/>
            <a:miter lim="800000"/>
            <a:headEnd/>
            <a:tailEnd/>
          </a:ln>
        </p:spPr>
        <p:txBody>
          <a:bodyPr wrap="none">
            <a:spAutoFit/>
          </a:bodyPr>
          <a:lstStyle/>
          <a:p>
            <a:pPr>
              <a:buNone/>
            </a:pPr>
            <a:r>
              <a:rPr lang="en-US" b="0" dirty="0" err="1"/>
              <a:t>getToken</a:t>
            </a:r>
            <a:endParaRPr lang="en-US" b="0" dirty="0"/>
          </a:p>
        </p:txBody>
      </p:sp>
      <p:sp>
        <p:nvSpPr>
          <p:cNvPr id="10252" name="TextBox 51"/>
          <p:cNvSpPr txBox="1">
            <a:spLocks noChangeArrowheads="1"/>
          </p:cNvSpPr>
          <p:nvPr/>
        </p:nvSpPr>
        <p:spPr bwMode="auto">
          <a:xfrm>
            <a:off x="4102100" y="2786063"/>
            <a:ext cx="2745367" cy="369332"/>
          </a:xfrm>
          <a:prstGeom prst="rect">
            <a:avLst/>
          </a:prstGeom>
          <a:noFill/>
          <a:ln w="9525">
            <a:noFill/>
            <a:miter lim="800000"/>
            <a:headEnd/>
            <a:tailEnd/>
          </a:ln>
        </p:spPr>
        <p:txBody>
          <a:bodyPr wrap="none">
            <a:spAutoFit/>
          </a:bodyPr>
          <a:lstStyle/>
          <a:p>
            <a:pPr>
              <a:buNone/>
            </a:pPr>
            <a:r>
              <a:rPr lang="en-US" b="0"/>
              <a:t>put (result &amp; token)</a:t>
            </a:r>
          </a:p>
        </p:txBody>
      </p:sp>
      <p:sp>
        <p:nvSpPr>
          <p:cNvPr id="21" name="Text Box 6"/>
          <p:cNvSpPr txBox="1">
            <a:spLocks noChangeArrowheads="1"/>
          </p:cNvSpPr>
          <p:nvPr/>
        </p:nvSpPr>
        <p:spPr bwMode="auto">
          <a:xfrm>
            <a:off x="850332" y="5502144"/>
            <a:ext cx="7734300" cy="707886"/>
          </a:xfrm>
          <a:prstGeom prst="rect">
            <a:avLst/>
          </a:prstGeom>
          <a:noFill/>
          <a:ln w="9525">
            <a:noFill/>
            <a:miter lim="800000"/>
            <a:headEnd/>
            <a:tailEnd/>
          </a:ln>
        </p:spPr>
        <p:txBody>
          <a:bodyPr>
            <a:spAutoFit/>
          </a:bodyPr>
          <a:lstStyle/>
          <a:p>
            <a:pPr>
              <a:buFont typeface="Wingdings" pitchFamily="-96" charset="2"/>
              <a:buNone/>
            </a:pPr>
            <a:r>
              <a:rPr lang="en-US" b="0" dirty="0"/>
              <a:t>For no dead-cycles,  </a:t>
            </a:r>
            <a:r>
              <a:rPr lang="en-US" b="0" dirty="0" err="1">
                <a:latin typeface="Consolas" panose="020B0609020204030204" pitchFamily="49" charset="0"/>
              </a:rPr>
              <a:t>cbuf.getToken</a:t>
            </a:r>
            <a:r>
              <a:rPr lang="en-US" b="0" dirty="0">
                <a:latin typeface="Consolas" panose="020B0609020204030204" pitchFamily="49" charset="0"/>
              </a:rPr>
              <a:t> </a:t>
            </a:r>
            <a:r>
              <a:rPr lang="en-US" b="0" dirty="0"/>
              <a:t>and </a:t>
            </a:r>
            <a:r>
              <a:rPr lang="en-US" b="0" dirty="0" err="1">
                <a:latin typeface="Consolas" panose="020B0609020204030204" pitchFamily="49" charset="0"/>
              </a:rPr>
              <a:t>cbuf.put</a:t>
            </a:r>
            <a:r>
              <a:rPr lang="en-US" b="0" dirty="0">
                <a:latin typeface="Consolas" panose="020B0609020204030204" pitchFamily="49" charset="0"/>
              </a:rPr>
              <a:t> </a:t>
            </a:r>
            <a:r>
              <a:rPr lang="en-US" b="0" dirty="0"/>
              <a:t>and </a:t>
            </a:r>
            <a:r>
              <a:rPr lang="en-US" b="0" dirty="0" err="1">
                <a:latin typeface="Consolas" panose="020B0609020204030204" pitchFamily="49" charset="0"/>
              </a:rPr>
              <a:t>cbuf.getResult</a:t>
            </a:r>
            <a:r>
              <a:rPr lang="en-US" b="0" dirty="0">
                <a:latin typeface="Consolas" panose="020B0609020204030204" pitchFamily="49" charset="0"/>
              </a:rPr>
              <a:t> </a:t>
            </a:r>
            <a:r>
              <a:rPr lang="en-US" b="0" dirty="0"/>
              <a:t>must be able to execute concurrently </a:t>
            </a:r>
          </a:p>
        </p:txBody>
      </p:sp>
      <p:sp>
        <p:nvSpPr>
          <p:cNvPr id="3" name="Date Placeholder 2">
            <a:extLst>
              <a:ext uri="{FF2B5EF4-FFF2-40B4-BE49-F238E27FC236}">
                <a16:creationId xmlns:a16="http://schemas.microsoft.com/office/drawing/2014/main" id="{4D61CD6A-365F-4AD0-B762-AF489137ABF6}"/>
              </a:ext>
            </a:extLst>
          </p:cNvPr>
          <p:cNvSpPr>
            <a:spLocks noGrp="1"/>
          </p:cNvSpPr>
          <p:nvPr>
            <p:ph type="dt" sz="half" idx="10"/>
          </p:nvPr>
        </p:nvSpPr>
        <p:spPr/>
        <p:txBody>
          <a:bodyPr/>
          <a:lstStyle/>
          <a:p>
            <a:pPr>
              <a:defRPr/>
            </a:pPr>
            <a:r>
              <a:rPr lang="en-US"/>
              <a:t>February 15, 2024</a:t>
            </a:r>
            <a:endParaRPr lang="en-US" dirty="0"/>
          </a:p>
        </p:txBody>
      </p:sp>
      <p:sp>
        <p:nvSpPr>
          <p:cNvPr id="4" name="Footer Placeholder 3">
            <a:extLst>
              <a:ext uri="{FF2B5EF4-FFF2-40B4-BE49-F238E27FC236}">
                <a16:creationId xmlns:a16="http://schemas.microsoft.com/office/drawing/2014/main" id="{EBFE0285-0351-4F1E-B339-8BE38A02EF82}"/>
              </a:ext>
            </a:extLst>
          </p:cNvPr>
          <p:cNvSpPr>
            <a:spLocks noGrp="1"/>
          </p:cNvSpPr>
          <p:nvPr>
            <p:ph type="ftr" sz="quarter" idx="12"/>
          </p:nvPr>
        </p:nvSpPr>
        <p:spPr/>
        <p:txBody>
          <a:bodyPr/>
          <a:lstStyle/>
          <a:p>
            <a:pPr>
              <a:defRPr/>
            </a:pPr>
            <a:r>
              <a:rPr lang="en-US"/>
              <a:t>6.1920</a:t>
            </a:r>
            <a:endParaRPr lang="en-US" dirty="0"/>
          </a:p>
        </p:txBody>
      </p:sp>
      <p:sp>
        <p:nvSpPr>
          <p:cNvPr id="8" name="Slide Number Placeholder 7">
            <a:extLst>
              <a:ext uri="{FF2B5EF4-FFF2-40B4-BE49-F238E27FC236}">
                <a16:creationId xmlns:a16="http://schemas.microsoft.com/office/drawing/2014/main" id="{E2316D57-5E43-4683-8B4C-C63E69824F9C}"/>
              </a:ext>
            </a:extLst>
          </p:cNvPr>
          <p:cNvSpPr>
            <a:spLocks noGrp="1"/>
          </p:cNvSpPr>
          <p:nvPr>
            <p:ph type="sldNum" sz="quarter" idx="11"/>
          </p:nvPr>
        </p:nvSpPr>
        <p:spPr/>
        <p:txBody>
          <a:bodyPr/>
          <a:lstStyle/>
          <a:p>
            <a:pPr>
              <a:defRPr/>
            </a:pPr>
            <a:r>
              <a:rPr lang="en-US"/>
              <a:t>L04-</a:t>
            </a:r>
            <a:fld id="{4F9502F6-954B-46E9-AC05-33DEDF4CA0BF}" type="slidenum">
              <a:rPr lang="en-US" smtClean="0"/>
              <a:pPr>
                <a:defRPr/>
              </a:pPr>
              <a:t>9</a:t>
            </a:fld>
            <a:endParaRPr lang="en-US" dirty="0"/>
          </a:p>
        </p:txBody>
      </p:sp>
    </p:spTree>
    <p:extLst>
      <p:ext uri="{BB962C8B-B14F-4D97-AF65-F5344CB8AC3E}">
        <p14:creationId xmlns:p14="http://schemas.microsoft.com/office/powerpoint/2010/main" val="572383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4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4" grpId="0" animBg="1"/>
      <p:bldP spid="21" grpId="0"/>
    </p:bldLst>
  </p:timing>
</p:sld>
</file>

<file path=ppt/theme/theme1.xml><?xml version="1.0" encoding="utf-8"?>
<a:theme xmlns:a="http://schemas.openxmlformats.org/drawingml/2006/main" name="Blueprint">
  <a:themeElements>
    <a:clrScheme name="Blueprint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fontScheme name="Bluepri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rgbClr val="FF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90000"/>
          </a:lnSpc>
          <a:spcBef>
            <a:spcPct val="25000"/>
          </a:spcBef>
          <a:spcAft>
            <a:spcPct val="0"/>
          </a:spcAft>
          <a:buClr>
            <a:schemeClr val="bg1"/>
          </a:buClr>
          <a:buSzPct val="100000"/>
          <a:buFont typeface="Wingdings" pitchFamily="2" charset="2"/>
          <a:buChar char="•"/>
          <a:tabLst/>
          <a:defRPr kumimoji="0" lang="en-US" sz="20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noFill/>
        <a:ln w="9525" cap="flat" cmpd="sng" algn="ctr">
          <a:solidFill>
            <a:srgbClr val="FF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90000"/>
          </a:lnSpc>
          <a:spcBef>
            <a:spcPct val="25000"/>
          </a:spcBef>
          <a:spcAft>
            <a:spcPct val="0"/>
          </a:spcAft>
          <a:buClr>
            <a:schemeClr val="bg1"/>
          </a:buClr>
          <a:buSzPct val="100000"/>
          <a:buFont typeface="Wingdings" pitchFamily="2" charset="2"/>
          <a:buChar char="•"/>
          <a:tabLst/>
          <a:defRPr kumimoji="0" lang="en-US" sz="20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Blueprint 1">
        <a:dk1>
          <a:srgbClr val="000000"/>
        </a:dk1>
        <a:lt1>
          <a:srgbClr val="FFFFFF"/>
        </a:lt1>
        <a:dk2>
          <a:srgbClr val="40458C"/>
        </a:dk2>
        <a:lt2>
          <a:srgbClr val="FFFFCC"/>
        </a:lt2>
        <a:accent1>
          <a:srgbClr val="8D8DB3"/>
        </a:accent1>
        <a:accent2>
          <a:srgbClr val="B2B2B2"/>
        </a:accent2>
        <a:accent3>
          <a:srgbClr val="AFB0C5"/>
        </a:accent3>
        <a:accent4>
          <a:srgbClr val="DADADA"/>
        </a:accent4>
        <a:accent5>
          <a:srgbClr val="C5C5D6"/>
        </a:accent5>
        <a:accent6>
          <a:srgbClr val="A1A1A1"/>
        </a:accent6>
        <a:hlink>
          <a:srgbClr val="6F89F7"/>
        </a:hlink>
        <a:folHlink>
          <a:srgbClr val="4F56AD"/>
        </a:folHlink>
      </a:clrScheme>
      <a:clrMap bg1="dk2" tx1="lt1" bg2="dk1" tx2="lt2" accent1="accent1" accent2="accent2" accent3="accent3" accent4="accent4" accent5="accent5" accent6="accent6" hlink="hlink" folHlink="folHlink"/>
    </a:extraClrScheme>
    <a:extraClrScheme>
      <a:clrScheme name="Blueprint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Blueprint 3">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4D4D4"/>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Blueprint 4">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4AF5D"/>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Blueprint 5">
        <a:dk1>
          <a:srgbClr val="000000"/>
        </a:dk1>
        <a:lt1>
          <a:srgbClr val="FFFFFF"/>
        </a:lt1>
        <a:dk2>
          <a:srgbClr val="003366"/>
        </a:dk2>
        <a:lt2>
          <a:srgbClr val="CCFFCC"/>
        </a:lt2>
        <a:accent1>
          <a:srgbClr val="006699"/>
        </a:accent1>
        <a:accent2>
          <a:srgbClr val="009999"/>
        </a:accent2>
        <a:accent3>
          <a:srgbClr val="AAADB8"/>
        </a:accent3>
        <a:accent4>
          <a:srgbClr val="DADADA"/>
        </a:accent4>
        <a:accent5>
          <a:srgbClr val="AAB8CA"/>
        </a:accent5>
        <a:accent6>
          <a:srgbClr val="008A8A"/>
        </a:accent6>
        <a:hlink>
          <a:srgbClr val="0099CC"/>
        </a:hlink>
        <a:folHlink>
          <a:srgbClr val="00458A"/>
        </a:folHlink>
      </a:clrScheme>
      <a:clrMap bg1="dk2" tx1="lt1" bg2="dk1" tx2="lt2" accent1="accent1" accent2="accent2" accent3="accent3" accent4="accent4" accent5="accent5" accent6="accent6" hlink="hlink" folHlink="folHlink"/>
    </a:extraClrScheme>
    <a:extraClrScheme>
      <a:clrScheme name="Blueprint 6">
        <a:dk1>
          <a:srgbClr val="000000"/>
        </a:dk1>
        <a:lt1>
          <a:srgbClr val="FFFFFF"/>
        </a:lt1>
        <a:dk2>
          <a:srgbClr val="004A48"/>
        </a:dk2>
        <a:lt2>
          <a:srgbClr val="33CCCC"/>
        </a:lt2>
        <a:accent1>
          <a:srgbClr val="006699"/>
        </a:accent1>
        <a:accent2>
          <a:srgbClr val="009999"/>
        </a:accent2>
        <a:accent3>
          <a:srgbClr val="AAB1B1"/>
        </a:accent3>
        <a:accent4>
          <a:srgbClr val="DADADA"/>
        </a:accent4>
        <a:accent5>
          <a:srgbClr val="AAB8CA"/>
        </a:accent5>
        <a:accent6>
          <a:srgbClr val="008A8A"/>
        </a:accent6>
        <a:hlink>
          <a:srgbClr val="00CC99"/>
        </a:hlink>
        <a:folHlink>
          <a:srgbClr val="006666"/>
        </a:folHlink>
      </a:clrScheme>
      <a:clrMap bg1="dk2" tx1="lt1" bg2="dk1" tx2="lt2" accent1="accent1" accent2="accent2" accent3="accent3" accent4="accent4" accent5="accent5" accent6="accent6" hlink="hlink" folHlink="folHlink"/>
    </a:extraClrScheme>
    <a:extraClrScheme>
      <a:clrScheme name="Blueprint 7">
        <a:dk1>
          <a:srgbClr val="000000"/>
        </a:dk1>
        <a:lt1>
          <a:srgbClr val="FFFFFF"/>
        </a:lt1>
        <a:dk2>
          <a:srgbClr val="333300"/>
        </a:dk2>
        <a:lt2>
          <a:srgbClr val="FFFFCC"/>
        </a:lt2>
        <a:accent1>
          <a:srgbClr val="CC9900"/>
        </a:accent1>
        <a:accent2>
          <a:srgbClr val="CC6600"/>
        </a:accent2>
        <a:accent3>
          <a:srgbClr val="ADADAA"/>
        </a:accent3>
        <a:accent4>
          <a:srgbClr val="DADADA"/>
        </a:accent4>
        <a:accent5>
          <a:srgbClr val="E2CAAA"/>
        </a:accent5>
        <a:accent6>
          <a:srgbClr val="B95C00"/>
        </a:accent6>
        <a:hlink>
          <a:srgbClr val="808000"/>
        </a:hlink>
        <a:folHlink>
          <a:srgbClr val="525000"/>
        </a:folHlink>
      </a:clrScheme>
      <a:clrMap bg1="dk2" tx1="lt1" bg2="dk1" tx2="lt2" accent1="accent1" accent2="accent2" accent3="accent3" accent4="accent4" accent5="accent5" accent6="accent6" hlink="hlink" folHlink="folHlink"/>
    </a:extraClrScheme>
    <a:extraClrScheme>
      <a:clrScheme name="Blueprint 8">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3"/>
        </a:accent5>
        <a:accent6>
          <a:srgbClr val="73B0B5"/>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D:\Program Files\Microsoft Office\Templates\Presentation Designs\Blueprint.pot</Template>
  <TotalTime>68957</TotalTime>
  <Words>4602</Words>
  <Application>Microsoft Office PowerPoint</Application>
  <PresentationFormat>On-screen Show (4:3)</PresentationFormat>
  <Paragraphs>728</Paragraphs>
  <Slides>31</Slides>
  <Notes>20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31</vt:i4>
      </vt:variant>
    </vt:vector>
  </HeadingPairs>
  <TitlesOfParts>
    <vt:vector size="41" baseType="lpstr">
      <vt:lpstr>Arial</vt:lpstr>
      <vt:lpstr>Comic Sans MS</vt:lpstr>
      <vt:lpstr>Consolas</vt:lpstr>
      <vt:lpstr>Courier New</vt:lpstr>
      <vt:lpstr>Open Sans</vt:lpstr>
      <vt:lpstr>Tahoma</vt:lpstr>
      <vt:lpstr>Times New Roman</vt:lpstr>
      <vt:lpstr>Verdana</vt:lpstr>
      <vt:lpstr>Wingdings</vt:lpstr>
      <vt:lpstr>Blueprint</vt:lpstr>
      <vt:lpstr>PowerPoint Presentation</vt:lpstr>
      <vt:lpstr>Goals for Today</vt:lpstr>
      <vt:lpstr>Elastic pipeline</vt:lpstr>
      <vt:lpstr>FIFOs with concurrent enq and deq</vt:lpstr>
      <vt:lpstr>The problem is more general: Streaming the GCD module</vt:lpstr>
      <vt:lpstr>Another example:  IP Lookup block in a router</vt:lpstr>
      <vt:lpstr>Sparse tree representation of the routing table</vt:lpstr>
      <vt:lpstr>IP-Lookup module</vt:lpstr>
      <vt:lpstr>Completion buffer: Interface</vt:lpstr>
      <vt:lpstr>Inside the Completion buffer</vt:lpstr>
      <vt:lpstr>Completion buffer: Concurrency requirements</vt:lpstr>
      <vt:lpstr>Concurrency Analysis</vt:lpstr>
      <vt:lpstr>“Happens before” (&lt;) relation</vt:lpstr>
      <vt:lpstr>Conflict Matrix for an Interface</vt:lpstr>
      <vt:lpstr>Conflict ordering</vt:lpstr>
      <vt:lpstr>Deriving the Conflict Matrix (CM) of a module interface</vt:lpstr>
      <vt:lpstr>Two-Element FIFO Deriving the CM</vt:lpstr>
      <vt:lpstr>Two-Element FIFO another implementation</vt:lpstr>
      <vt:lpstr>Limitations of registers</vt:lpstr>
      <vt:lpstr>EHR: Ephemeral History Register</vt:lpstr>
      <vt:lpstr>Ephemeral History Register (EHR) Dan Rosenband [MEMOCODE’04]</vt:lpstr>
      <vt:lpstr>Conflict Matrix of Primitive modules: Registers and EHRs</vt:lpstr>
      <vt:lpstr>Making One-Element FIFO into a Pipelined FIFO</vt:lpstr>
      <vt:lpstr>One-Element Pipelined FIFO</vt:lpstr>
      <vt:lpstr>Making One-Element FIFO into a Bypass FIFO</vt:lpstr>
      <vt:lpstr>Making a Two-Element Conflict-Free FIFO</vt:lpstr>
      <vt:lpstr>Two-Element Conflict-free FIFO</vt:lpstr>
      <vt:lpstr>CM for Pipelined FIFO</vt:lpstr>
      <vt:lpstr>Making GCD methods concurrent </vt:lpstr>
      <vt:lpstr>Scheduling Hierarchically with Conflict Matrices</vt:lpstr>
      <vt:lpstr>Takeaway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CACA-Lectures</dc:title>
  <dc:subject>Concurrency Analysis</dc:subject>
  <dc:creator>Arvind</dc:creator>
  <cp:lastModifiedBy>Martin Chan</cp:lastModifiedBy>
  <cp:revision>1472</cp:revision>
  <cp:lastPrinted>2015-09-26T22:14:30Z</cp:lastPrinted>
  <dcterms:created xsi:type="dcterms:W3CDTF">2003-01-21T19:25:41Z</dcterms:created>
  <dcterms:modified xsi:type="dcterms:W3CDTF">2024-02-15T04:41:56Z</dcterms:modified>
</cp:coreProperties>
</file>