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53"/>
  </p:notesMasterIdLst>
  <p:handoutMasterIdLst>
    <p:handoutMasterId r:id="rId54"/>
  </p:handoutMasterIdLst>
  <p:sldIdLst>
    <p:sldId id="1229" r:id="rId2"/>
    <p:sldId id="992" r:id="rId3"/>
    <p:sldId id="1320" r:id="rId4"/>
    <p:sldId id="1017" r:id="rId5"/>
    <p:sldId id="1323" r:id="rId6"/>
    <p:sldId id="1018" r:id="rId7"/>
    <p:sldId id="1020" r:id="rId8"/>
    <p:sldId id="1324" r:id="rId9"/>
    <p:sldId id="1325" r:id="rId10"/>
    <p:sldId id="1309" r:id="rId11"/>
    <p:sldId id="1310" r:id="rId12"/>
    <p:sldId id="1311" r:id="rId13"/>
    <p:sldId id="1312" r:id="rId14"/>
    <p:sldId id="1313" r:id="rId15"/>
    <p:sldId id="1314" r:id="rId16"/>
    <p:sldId id="1315" r:id="rId17"/>
    <p:sldId id="1316" r:id="rId18"/>
    <p:sldId id="1317" r:id="rId19"/>
    <p:sldId id="1318" r:id="rId20"/>
    <p:sldId id="1243" r:id="rId21"/>
    <p:sldId id="1244" r:id="rId22"/>
    <p:sldId id="1245" r:id="rId23"/>
    <p:sldId id="1319" r:id="rId24"/>
    <p:sldId id="1248" r:id="rId25"/>
    <p:sldId id="1326" r:id="rId26"/>
    <p:sldId id="1000" r:id="rId27"/>
    <p:sldId id="1307" r:id="rId28"/>
    <p:sldId id="1001" r:id="rId29"/>
    <p:sldId id="1002" r:id="rId30"/>
    <p:sldId id="1014" r:id="rId31"/>
    <p:sldId id="1003" r:id="rId32"/>
    <p:sldId id="1004" r:id="rId33"/>
    <p:sldId id="1005" r:id="rId34"/>
    <p:sldId id="1006" r:id="rId35"/>
    <p:sldId id="1007" r:id="rId36"/>
    <p:sldId id="1012" r:id="rId37"/>
    <p:sldId id="1009" r:id="rId38"/>
    <p:sldId id="1010" r:id="rId39"/>
    <p:sldId id="1011" r:id="rId40"/>
    <p:sldId id="1016" r:id="rId41"/>
    <p:sldId id="1291" r:id="rId42"/>
    <p:sldId id="1289" r:id="rId43"/>
    <p:sldId id="1290" r:id="rId44"/>
    <p:sldId id="1292" r:id="rId45"/>
    <p:sldId id="1295" r:id="rId46"/>
    <p:sldId id="1296" r:id="rId47"/>
    <p:sldId id="1297" r:id="rId48"/>
    <p:sldId id="1298" r:id="rId49"/>
    <p:sldId id="1299" r:id="rId50"/>
    <p:sldId id="1321" r:id="rId51"/>
    <p:sldId id="132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6127A"/>
    <a:srgbClr val="714F83"/>
    <a:srgbClr val="F6FD71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3" autoAdjust="0"/>
    <p:restoredTop sz="89171" autoAdjust="0"/>
  </p:normalViewPr>
  <p:slideViewPr>
    <p:cSldViewPr snapToGrid="0">
      <p:cViewPr varScale="1">
        <p:scale>
          <a:sx n="100" d="100"/>
          <a:sy n="100" d="100"/>
        </p:scale>
        <p:origin x="2022" y="54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-24028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05BA0635-8B64-44CF-AA4A-79138B410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2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FAB5816E-92E6-4A70-B53F-671D7635E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84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3BBCC08-A3CB-4908-98DA-247D3613B04E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/>
              <a:t>ALU</a:t>
            </a:r>
            <a:r>
              <a:rPr lang="en-US" baseline="0" dirty="0"/>
              <a:t> should be split…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11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complete</a:t>
            </a:r>
            <a:r>
              <a:rPr lang="en-US" baseline="0" dirty="0"/>
              <a:t> </a:t>
            </a:r>
            <a:r>
              <a:rPr lang="en-US" baseline="0" dirty="0" err="1"/>
              <a:t>typedef</a:t>
            </a:r>
            <a:r>
              <a:rPr lang="en-US" baseline="0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IType</a:t>
            </a:r>
            <a:r>
              <a:rPr lang="en-US" dirty="0"/>
              <a:t>            </a:t>
            </a:r>
            <a:r>
              <a:rPr lang="en-US" dirty="0" err="1"/>
              <a:t>iType</a:t>
            </a:r>
            <a:r>
              <a:rPr lang="en-US" dirty="0"/>
              <a:t>;</a:t>
            </a:r>
          </a:p>
          <a:p>
            <a:r>
              <a:rPr lang="en-US" dirty="0"/>
              <a:t>    Maybe#(</a:t>
            </a:r>
            <a:r>
              <a:rPr lang="en-US" dirty="0" err="1"/>
              <a:t>RIndx</a:t>
            </a:r>
            <a:r>
              <a:rPr lang="en-US" dirty="0"/>
              <a:t>)    </a:t>
            </a:r>
            <a:r>
              <a:rPr lang="en-US" dirty="0" err="1"/>
              <a:t>dst</a:t>
            </a:r>
            <a:r>
              <a:rPr lang="en-US" dirty="0"/>
              <a:t>;</a:t>
            </a:r>
          </a:p>
          <a:p>
            <a:r>
              <a:rPr lang="en-US" dirty="0"/>
              <a:t>        Maybe#(</a:t>
            </a:r>
            <a:r>
              <a:rPr lang="en-US" dirty="0" err="1"/>
              <a:t>CsrIndx</a:t>
            </a:r>
            <a:r>
              <a:rPr lang="en-US" dirty="0"/>
              <a:t>)  </a:t>
            </a:r>
            <a:r>
              <a:rPr lang="en-US" dirty="0" err="1"/>
              <a:t>csr</a:t>
            </a:r>
            <a:r>
              <a:rPr lang="en-US" dirty="0"/>
              <a:t>;</a:t>
            </a:r>
          </a:p>
          <a:p>
            <a:r>
              <a:rPr lang="en-US" dirty="0"/>
              <a:t>    Data             </a:t>
            </a:r>
            <a:r>
              <a:rPr lang="en-US" dirty="0" err="1"/>
              <a:t>data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Addr</a:t>
            </a:r>
            <a:r>
              <a:rPr lang="en-US" dirty="0"/>
              <a:t>             </a:t>
            </a:r>
            <a:r>
              <a:rPr lang="en-US" dirty="0" err="1"/>
              <a:t>addr</a:t>
            </a:r>
            <a:r>
              <a:rPr lang="en-US" dirty="0"/>
              <a:t>;</a:t>
            </a:r>
          </a:p>
          <a:p>
            <a:r>
              <a:rPr lang="en-US" dirty="0"/>
              <a:t>    Bool             </a:t>
            </a:r>
            <a:r>
              <a:rPr lang="en-US" dirty="0" err="1"/>
              <a:t>mispredict</a:t>
            </a:r>
            <a:r>
              <a:rPr lang="en-US" dirty="0"/>
              <a:t>;</a:t>
            </a:r>
          </a:p>
          <a:p>
            <a:r>
              <a:rPr lang="en-US" dirty="0"/>
              <a:t>    Bool             </a:t>
            </a:r>
            <a:r>
              <a:rPr lang="en-US" dirty="0" err="1"/>
              <a:t>brTaken</a:t>
            </a:r>
            <a:r>
              <a:rPr lang="en-US" dirty="0"/>
              <a:t>;</a:t>
            </a:r>
          </a:p>
          <a:p>
            <a:r>
              <a:rPr lang="en-US" dirty="0"/>
              <a:t>} </a:t>
            </a:r>
            <a:r>
              <a:rPr lang="en-US" dirty="0" err="1"/>
              <a:t>ExecInst</a:t>
            </a:r>
            <a:r>
              <a:rPr lang="en-US" dirty="0"/>
              <a:t> deriving(Bits,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FShow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9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Auipc</a:t>
            </a:r>
            <a:r>
              <a:rPr lang="en-US" dirty="0"/>
              <a:t> in </a:t>
            </a:r>
            <a:r>
              <a:rPr lang="en-US" dirty="0" err="1"/>
              <a:t>eInst.data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9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9F02CC8F-DDA7-4BD0-B1A6-0C9AF771FF33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23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/>
              <a:t>Change last case to default</a:t>
            </a:r>
          </a:p>
          <a:p>
            <a:r>
              <a:rPr lang="en-US" dirty="0"/>
              <a:t>Br: </a:t>
            </a:r>
            <a:r>
              <a:rPr lang="en-US" dirty="0" err="1"/>
              <a:t>pc+imm</a:t>
            </a:r>
            <a:r>
              <a:rPr lang="en-US" baseline="0" dirty="0"/>
              <a:t> (not pc+4+imm)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60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8C61E778-C1AE-4AFC-9551-81C6F21AD4F8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24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26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4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27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49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30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96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8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34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5223032" y="6737312"/>
            <a:ext cx="3994788" cy="355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32" tIns="46314" rIns="92632" bIns="46314" anchor="b"/>
          <a:lstStyle/>
          <a:p>
            <a:pPr algn="r" defTabSz="925674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25674" eaLnBrk="0" hangingPunct="0">
                <a:spcBef>
                  <a:spcPct val="20000"/>
                </a:spcBef>
              </a:pPr>
              <a:t>2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595" tIns="45799" rIns="91595" bIns="4579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08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36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9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spcBef>
                <a:spcPct val="20000"/>
              </a:spcBef>
            </a:pPr>
            <a:fld id="{24AFED0D-50B5-40A2-B558-94F4405CBBD2}" type="slidenum">
              <a:rPr lang="en-US" sz="1400">
                <a:latin typeface="Tahoma" pitchFamily="34" charset="0"/>
              </a:rPr>
              <a:pPr algn="r" defTabSz="958850" eaLnBrk="0" hangingPunct="0">
                <a:spcBef>
                  <a:spcPct val="20000"/>
                </a:spcBef>
              </a:pPr>
              <a:t>38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9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role of </a:t>
            </a:r>
            <a:r>
              <a:rPr lang="en-US" sz="1200" dirty="0" err="1">
                <a:solidFill>
                  <a:srgbClr val="56127A"/>
                </a:solidFill>
                <a:sym typeface="Wingdings" panose="05000000000000000000" pitchFamily="2" charset="2"/>
              </a:rPr>
              <a:t>inst</a:t>
            </a:r>
            <a:r>
              <a:rPr lang="en-US" sz="1200" dirty="0">
                <a:solidFill>
                  <a:srgbClr val="56127A"/>
                </a:solidFill>
                <a:sym typeface="Wingdings" panose="05000000000000000000" pitchFamily="2" charset="2"/>
              </a:rPr>
              <a:t>[30]?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24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Effect of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~0x01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byte and half word instructions:  LB, LBU, LH, LHU, SB, 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71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501D-E036-1173-F1D9-6E17371D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1132C48A-B7F8-30C6-2468-0AE9EF53E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5945"/>
            <a:fld id="{00C71819-C214-48DD-A2BA-CA229AB64060}" type="slidenum">
              <a:rPr lang="en-US" smtClean="0"/>
              <a:pPr defTabSz="925945"/>
              <a:t>50</a:t>
            </a:fld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409926C-3BBC-44FA-BDEB-BC94B9887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EA0088-E684-E447-C851-E4226CAB7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12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03775-6C19-E486-E0CB-6844BEF8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90219A4-42D8-4305-7CC1-D6BA553C9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6CC7B1-B2CA-0714-7AC2-E782A8882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1D7AAF-FF6B-7E9C-15D5-7478C1AE1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9"/>
          <p:cNvSpPr txBox="1">
            <a:spLocks noGrp="1" noChangeArrowheads="1"/>
          </p:cNvSpPr>
          <p:nvPr/>
        </p:nvSpPr>
        <p:spPr bwMode="auto">
          <a:xfrm>
            <a:off x="5440265" y="6948715"/>
            <a:ext cx="4160936" cy="36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E3BBCC08-A3CB-4908-98DA-247D3613B04E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6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/>
              <a:t>ALU</a:t>
            </a:r>
            <a:r>
              <a:rPr lang="en-US" baseline="0" dirty="0"/>
              <a:t> should be split…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7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FF55E8DD-999B-4C35-AC89-FC2D3EE6B85B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10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/>
              <a:t>Green is type…</a:t>
            </a:r>
          </a:p>
        </p:txBody>
      </p:sp>
    </p:spTree>
    <p:extLst>
      <p:ext uri="{BB962C8B-B14F-4D97-AF65-F5344CB8AC3E}">
        <p14:creationId xmlns:p14="http://schemas.microsoft.com/office/powerpoint/2010/main" val="349222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</a:t>
            </a:r>
            <a:r>
              <a:rPr lang="en-US" baseline="0" dirty="0"/>
              <a:t>e is the complete </a:t>
            </a:r>
            <a:r>
              <a:rPr lang="en-US" baseline="0" dirty="0" err="1"/>
              <a:t>typedef</a:t>
            </a:r>
            <a:r>
              <a:rPr lang="en-US" baseline="0" dirty="0"/>
              <a:t>: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{Unsupported, </a:t>
            </a:r>
            <a:r>
              <a:rPr lang="en-US" dirty="0" err="1"/>
              <a:t>Alu</a:t>
            </a:r>
            <a:r>
              <a:rPr lang="en-US" dirty="0"/>
              <a:t>, </a:t>
            </a:r>
            <a:r>
              <a:rPr lang="en-US" dirty="0" err="1"/>
              <a:t>Ld</a:t>
            </a:r>
            <a:r>
              <a:rPr lang="en-US" dirty="0"/>
              <a:t>, St, J, Jr, Br, </a:t>
            </a:r>
            <a:r>
              <a:rPr lang="en-US" dirty="0" err="1"/>
              <a:t>Csrr</a:t>
            </a:r>
            <a:r>
              <a:rPr lang="en-US" dirty="0"/>
              <a:t>, </a:t>
            </a:r>
            <a:r>
              <a:rPr lang="en-US" dirty="0" err="1"/>
              <a:t>Csrw</a:t>
            </a:r>
            <a:r>
              <a:rPr lang="en-US" dirty="0"/>
              <a:t>, </a:t>
            </a:r>
            <a:r>
              <a:rPr lang="en-US" dirty="0" err="1"/>
              <a:t>Auipc</a:t>
            </a:r>
            <a:r>
              <a:rPr lang="en-US" dirty="0"/>
              <a:t>} </a:t>
            </a:r>
            <a:r>
              <a:rPr lang="en-US" dirty="0" err="1"/>
              <a:t>IType</a:t>
            </a:r>
            <a:r>
              <a:rPr lang="en-US" dirty="0"/>
              <a:t> deriving(Bits,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FShow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{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Neq</a:t>
            </a:r>
            <a:r>
              <a:rPr lang="en-US" dirty="0"/>
              <a:t>, Lt, </a:t>
            </a:r>
            <a:r>
              <a:rPr lang="en-US" dirty="0" err="1"/>
              <a:t>Ltu</a:t>
            </a:r>
            <a:r>
              <a:rPr lang="en-US" dirty="0"/>
              <a:t>, Ge, </a:t>
            </a:r>
            <a:r>
              <a:rPr lang="en-US" dirty="0" err="1"/>
              <a:t>Geu</a:t>
            </a:r>
            <a:r>
              <a:rPr lang="en-US" dirty="0"/>
              <a:t>, AT, NT} </a:t>
            </a:r>
            <a:r>
              <a:rPr lang="en-US" dirty="0" err="1"/>
              <a:t>BrFunc</a:t>
            </a:r>
            <a:r>
              <a:rPr lang="en-US" dirty="0"/>
              <a:t> deriving(Bits,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FShow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{Add, Sub, And, Or, </a:t>
            </a:r>
            <a:r>
              <a:rPr lang="en-US" dirty="0" err="1"/>
              <a:t>Xor</a:t>
            </a:r>
            <a:r>
              <a:rPr lang="en-US" dirty="0"/>
              <a:t>, </a:t>
            </a:r>
            <a:r>
              <a:rPr lang="en-US" dirty="0" err="1"/>
              <a:t>Slt</a:t>
            </a:r>
            <a:r>
              <a:rPr lang="en-US" dirty="0"/>
              <a:t>, </a:t>
            </a:r>
            <a:r>
              <a:rPr lang="en-US" dirty="0" err="1"/>
              <a:t>Sltu</a:t>
            </a:r>
            <a:r>
              <a:rPr lang="en-US" dirty="0"/>
              <a:t>, </a:t>
            </a:r>
            <a:r>
              <a:rPr lang="en-US" dirty="0" err="1"/>
              <a:t>Sll</a:t>
            </a:r>
            <a:r>
              <a:rPr lang="en-US" dirty="0"/>
              <a:t>, </a:t>
            </a:r>
            <a:r>
              <a:rPr lang="en-US" dirty="0" err="1"/>
              <a:t>Sra</a:t>
            </a:r>
            <a:r>
              <a:rPr lang="en-US" dirty="0"/>
              <a:t>, </a:t>
            </a:r>
            <a:r>
              <a:rPr lang="en-US" dirty="0" err="1"/>
              <a:t>Srl</a:t>
            </a:r>
            <a:r>
              <a:rPr lang="en-US" dirty="0"/>
              <a:t>} </a:t>
            </a:r>
            <a:r>
              <a:rPr lang="en-US" dirty="0" err="1"/>
              <a:t>AluFunc</a:t>
            </a:r>
            <a:r>
              <a:rPr lang="en-US" dirty="0"/>
              <a:t> deriving(Bits,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FShow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IType</a:t>
            </a:r>
            <a:r>
              <a:rPr lang="en-US" dirty="0"/>
              <a:t>            </a:t>
            </a:r>
            <a:r>
              <a:rPr lang="en-US" dirty="0" err="1"/>
              <a:t>iType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AluFunc</a:t>
            </a:r>
            <a:r>
              <a:rPr lang="en-US" dirty="0"/>
              <a:t>          </a:t>
            </a:r>
            <a:r>
              <a:rPr lang="en-US" dirty="0" err="1"/>
              <a:t>aluFunc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BrFunc</a:t>
            </a:r>
            <a:r>
              <a:rPr lang="en-US" dirty="0"/>
              <a:t>           </a:t>
            </a:r>
            <a:r>
              <a:rPr lang="en-US" dirty="0" err="1"/>
              <a:t>brFunc</a:t>
            </a:r>
            <a:r>
              <a:rPr lang="en-US" dirty="0"/>
              <a:t>;</a:t>
            </a:r>
          </a:p>
          <a:p>
            <a:r>
              <a:rPr lang="en-US" dirty="0"/>
              <a:t>    Maybe#(</a:t>
            </a:r>
            <a:r>
              <a:rPr lang="en-US" dirty="0" err="1"/>
              <a:t>RIndx</a:t>
            </a:r>
            <a:r>
              <a:rPr lang="en-US" dirty="0"/>
              <a:t>)    </a:t>
            </a:r>
            <a:r>
              <a:rPr lang="en-US" dirty="0" err="1"/>
              <a:t>dst</a:t>
            </a:r>
            <a:r>
              <a:rPr lang="en-US" dirty="0"/>
              <a:t>;</a:t>
            </a:r>
          </a:p>
          <a:p>
            <a:r>
              <a:rPr lang="en-US" dirty="0"/>
              <a:t>    Maybe#(</a:t>
            </a:r>
            <a:r>
              <a:rPr lang="en-US" dirty="0" err="1"/>
              <a:t>RIndx</a:t>
            </a:r>
            <a:r>
              <a:rPr lang="en-US" dirty="0"/>
              <a:t>)    src1;</a:t>
            </a:r>
          </a:p>
          <a:p>
            <a:r>
              <a:rPr lang="en-US" dirty="0"/>
              <a:t>    Maybe#(</a:t>
            </a:r>
            <a:r>
              <a:rPr lang="en-US" dirty="0" err="1"/>
              <a:t>RIndx</a:t>
            </a:r>
            <a:r>
              <a:rPr lang="en-US" dirty="0"/>
              <a:t>)    src2;</a:t>
            </a:r>
          </a:p>
          <a:p>
            <a:r>
              <a:rPr lang="en-US" dirty="0"/>
              <a:t>    Maybe#(</a:t>
            </a:r>
            <a:r>
              <a:rPr lang="en-US" dirty="0" err="1"/>
              <a:t>CsrIndx</a:t>
            </a:r>
            <a:r>
              <a:rPr lang="en-US" dirty="0"/>
              <a:t>)  </a:t>
            </a:r>
            <a:r>
              <a:rPr lang="en-US" dirty="0" err="1"/>
              <a:t>csr</a:t>
            </a:r>
            <a:r>
              <a:rPr lang="en-US" dirty="0"/>
              <a:t>;</a:t>
            </a:r>
          </a:p>
          <a:p>
            <a:r>
              <a:rPr lang="en-US" dirty="0"/>
              <a:t>    Maybe#(Data)     </a:t>
            </a:r>
            <a:r>
              <a:rPr lang="en-US" dirty="0" err="1"/>
              <a:t>imm</a:t>
            </a:r>
            <a:r>
              <a:rPr lang="en-US" dirty="0"/>
              <a:t>;</a:t>
            </a:r>
          </a:p>
          <a:p>
            <a:r>
              <a:rPr lang="en-US" dirty="0"/>
              <a:t>} </a:t>
            </a:r>
            <a:r>
              <a:rPr lang="en-US" dirty="0" err="1"/>
              <a:t>DecodedInst</a:t>
            </a:r>
            <a:r>
              <a:rPr lang="en-US" dirty="0"/>
              <a:t> deriving(Bits, </a:t>
            </a:r>
            <a:r>
              <a:rPr lang="en-US" dirty="0" err="1"/>
              <a:t>Eq</a:t>
            </a:r>
            <a:r>
              <a:rPr lang="en-US" dirty="0"/>
              <a:t>, </a:t>
            </a:r>
            <a:r>
              <a:rPr lang="en-US" dirty="0" err="1"/>
              <a:t>FShow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94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as </a:t>
            </a:r>
            <a:r>
              <a:rPr lang="en-US" dirty="0" err="1"/>
              <a:t>enum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4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2D261AD1-172E-41A5-B66E-51657961091A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19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63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4763" y="64008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fld id="{F95F3527-C22C-4612-A512-EA35A2A62118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L06-</a:t>
            </a:r>
            <a:fld id="{CADB5FF0-9E4C-4A76-B146-CFD9F86D27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6.1920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10EE6-3A61-4242-929E-B21E40A9D7AA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L06-</a:t>
            </a:r>
            <a:fld id="{D02EE386-C9BD-4FB7-9577-6096B5320E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6.1920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DFE928D5-ED7A-4977-A2F5-99935E499A0F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L06-</a:t>
            </a:r>
            <a:fld id="{B7BB6FD0-6433-4498-9FC0-51B88F6D39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0447" y="6400800"/>
            <a:ext cx="30184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6.1920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774817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Architecture: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4000" dirty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4000" dirty="0">
                <a:solidFill>
                  <a:srgbClr val="660066"/>
                </a:solidFill>
              </a:rPr>
              <a:t>Non-Pipelined Processors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Arvind &amp; 6.1920 Staff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Electrical Engineering and Computer Science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07A88-00A4-47E0-94AE-D87192F0FA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9C215E-25B4-4B3E-BC38-4055C039536A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146B9-EC95-FB7C-4D48-7C57D6263E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65C84-D28C-6760-B589-1E1EE831A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CADB5FF0-9E4C-4A76-B146-CFD9F86D27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8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3349625" y="1754188"/>
            <a:ext cx="2020888" cy="468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decode</a:t>
            </a:r>
          </a:p>
        </p:txBody>
      </p:sp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Decoding Instructions: </a:t>
            </a:r>
            <a:br>
              <a:rPr lang="en-US" sz="3600" dirty="0"/>
            </a:br>
            <a:r>
              <a:rPr lang="en-US" sz="2400" dirty="0"/>
              <a:t>extract fields needed for execution</a:t>
            </a:r>
            <a:endParaRPr lang="en-US" sz="2800" dirty="0"/>
          </a:p>
        </p:txBody>
      </p:sp>
      <p:sp>
        <p:nvSpPr>
          <p:cNvPr id="11267" name="Line 8"/>
          <p:cNvSpPr>
            <a:spLocks noChangeShapeType="1"/>
          </p:cNvSpPr>
          <p:nvPr/>
        </p:nvSpPr>
        <p:spPr bwMode="auto">
          <a:xfrm>
            <a:off x="2308225" y="363378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Text Box 11"/>
          <p:cNvSpPr txBox="1">
            <a:spLocks noChangeArrowheads="1"/>
          </p:cNvSpPr>
          <p:nvPr/>
        </p:nvSpPr>
        <p:spPr bwMode="auto">
          <a:xfrm>
            <a:off x="735013" y="3425825"/>
            <a:ext cx="15446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instruction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6362700" y="3732213"/>
            <a:ext cx="1200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brComp</a:t>
            </a:r>
          </a:p>
        </p:txBody>
      </p:sp>
      <p:sp>
        <p:nvSpPr>
          <p:cNvPr id="11270" name="Line 10"/>
          <p:cNvSpPr>
            <a:spLocks noChangeShapeType="1"/>
          </p:cNvSpPr>
          <p:nvPr/>
        </p:nvSpPr>
        <p:spPr bwMode="auto">
          <a:xfrm>
            <a:off x="3569368" y="4576763"/>
            <a:ext cx="28107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6359525" y="4379913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rDst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3567113" y="500538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6356350" y="4808538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rSrc1</a:t>
            </a: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575050" y="5430838"/>
            <a:ext cx="2816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364288" y="5233988"/>
            <a:ext cx="866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rSrc2</a:t>
            </a:r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5149850" y="5927725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1"/>
          <p:cNvSpPr txBox="1">
            <a:spLocks noChangeArrowheads="1"/>
          </p:cNvSpPr>
          <p:nvPr/>
        </p:nvSpPr>
        <p:spPr bwMode="auto">
          <a:xfrm>
            <a:off x="6361113" y="5730875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imm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540250" y="5883275"/>
            <a:ext cx="609600" cy="3492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ext</a:t>
            </a:r>
          </a:p>
        </p:txBody>
      </p:sp>
      <p:sp>
        <p:nvSpPr>
          <p:cNvPr id="11282" name="Line 8"/>
          <p:cNvSpPr>
            <a:spLocks noChangeShapeType="1"/>
          </p:cNvSpPr>
          <p:nvPr/>
        </p:nvSpPr>
        <p:spPr bwMode="auto">
          <a:xfrm rot="-5400000" flipV="1">
            <a:off x="1760871" y="4287504"/>
            <a:ext cx="3597191" cy="37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8"/>
          <p:cNvSpPr>
            <a:spLocks noChangeShapeType="1"/>
          </p:cNvSpPr>
          <p:nvPr/>
        </p:nvSpPr>
        <p:spPr bwMode="auto">
          <a:xfrm>
            <a:off x="3544804" y="6075445"/>
            <a:ext cx="337385" cy="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Line 10"/>
          <p:cNvSpPr>
            <a:spLocks noChangeShapeType="1"/>
          </p:cNvSpPr>
          <p:nvPr/>
        </p:nvSpPr>
        <p:spPr bwMode="auto">
          <a:xfrm>
            <a:off x="5133975" y="3956050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8"/>
          <p:cNvSpPr>
            <a:spLocks noChangeShapeType="1"/>
          </p:cNvSpPr>
          <p:nvPr/>
        </p:nvSpPr>
        <p:spPr bwMode="auto">
          <a:xfrm flipV="1">
            <a:off x="3557588" y="3954379"/>
            <a:ext cx="1070559" cy="96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Text Box 11"/>
          <p:cNvSpPr txBox="1">
            <a:spLocks noChangeArrowheads="1"/>
          </p:cNvSpPr>
          <p:nvPr/>
        </p:nvSpPr>
        <p:spPr bwMode="auto">
          <a:xfrm>
            <a:off x="6359525" y="2984500"/>
            <a:ext cx="1174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aluFunc</a:t>
            </a:r>
          </a:p>
        </p:txBody>
      </p:sp>
      <p:sp>
        <p:nvSpPr>
          <p:cNvPr id="11291" name="Line 10"/>
          <p:cNvSpPr>
            <a:spLocks noChangeShapeType="1"/>
          </p:cNvSpPr>
          <p:nvPr/>
        </p:nvSpPr>
        <p:spPr bwMode="auto">
          <a:xfrm>
            <a:off x="5130800" y="3208338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Text Box 11"/>
          <p:cNvSpPr txBox="1">
            <a:spLocks noChangeArrowheads="1"/>
          </p:cNvSpPr>
          <p:nvPr/>
        </p:nvSpPr>
        <p:spPr bwMode="auto">
          <a:xfrm>
            <a:off x="6356350" y="2270125"/>
            <a:ext cx="854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iType</a:t>
            </a:r>
          </a:p>
        </p:txBody>
      </p:sp>
      <p:sp>
        <p:nvSpPr>
          <p:cNvPr id="11295" name="Line 10"/>
          <p:cNvSpPr>
            <a:spLocks noChangeShapeType="1"/>
          </p:cNvSpPr>
          <p:nvPr/>
        </p:nvSpPr>
        <p:spPr bwMode="auto">
          <a:xfrm>
            <a:off x="5127625" y="2493963"/>
            <a:ext cx="12430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6" name="Line 8"/>
          <p:cNvSpPr>
            <a:spLocks noChangeShapeType="1"/>
          </p:cNvSpPr>
          <p:nvPr/>
        </p:nvSpPr>
        <p:spPr bwMode="auto">
          <a:xfrm>
            <a:off x="3551238" y="2501900"/>
            <a:ext cx="1052846" cy="6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Line 8"/>
          <p:cNvSpPr>
            <a:spLocks noChangeShapeType="1"/>
          </p:cNvSpPr>
          <p:nvPr/>
        </p:nvSpPr>
        <p:spPr bwMode="auto">
          <a:xfrm>
            <a:off x="4356100" y="6057900"/>
            <a:ext cx="182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8"/>
          <p:cNvSpPr>
            <a:spLocks noChangeShapeType="1"/>
          </p:cNvSpPr>
          <p:nvPr/>
        </p:nvSpPr>
        <p:spPr bwMode="auto">
          <a:xfrm flipV="1">
            <a:off x="3559259" y="3224463"/>
            <a:ext cx="1068888" cy="1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Text Box 11"/>
          <p:cNvSpPr txBox="1">
            <a:spLocks noChangeArrowheads="1"/>
          </p:cNvSpPr>
          <p:nvPr/>
        </p:nvSpPr>
        <p:spPr bwMode="auto">
          <a:xfrm>
            <a:off x="3521075" y="2254250"/>
            <a:ext cx="45076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6:0</a:t>
            </a:r>
          </a:p>
        </p:txBody>
      </p:sp>
      <p:sp>
        <p:nvSpPr>
          <p:cNvPr id="11302" name="Text Box 11"/>
          <p:cNvSpPr txBox="1">
            <a:spLocks noChangeArrowheads="1"/>
          </p:cNvSpPr>
          <p:nvPr/>
        </p:nvSpPr>
        <p:spPr bwMode="auto">
          <a:xfrm>
            <a:off x="3558003" y="2941220"/>
            <a:ext cx="1535364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200" dirty="0"/>
              <a:t>6:0,14:12,30</a:t>
            </a:r>
          </a:p>
        </p:txBody>
      </p:sp>
      <p:sp>
        <p:nvSpPr>
          <p:cNvPr id="11304" name="Text Box 11"/>
          <p:cNvSpPr txBox="1">
            <a:spLocks noChangeArrowheads="1"/>
          </p:cNvSpPr>
          <p:nvPr/>
        </p:nvSpPr>
        <p:spPr bwMode="auto">
          <a:xfrm>
            <a:off x="3533775" y="3711575"/>
            <a:ext cx="1023037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6:0, 14:12</a:t>
            </a:r>
          </a:p>
        </p:txBody>
      </p:sp>
      <p:sp>
        <p:nvSpPr>
          <p:cNvPr id="11306" name="Text Box 11"/>
          <p:cNvSpPr txBox="1">
            <a:spLocks noChangeArrowheads="1"/>
          </p:cNvSpPr>
          <p:nvPr/>
        </p:nvSpPr>
        <p:spPr bwMode="auto">
          <a:xfrm>
            <a:off x="3508293" y="4293854"/>
            <a:ext cx="54854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11:7</a:t>
            </a:r>
          </a:p>
        </p:txBody>
      </p:sp>
      <p:sp>
        <p:nvSpPr>
          <p:cNvPr id="11307" name="Text Box 11"/>
          <p:cNvSpPr txBox="1">
            <a:spLocks noChangeArrowheads="1"/>
          </p:cNvSpPr>
          <p:nvPr/>
        </p:nvSpPr>
        <p:spPr bwMode="auto">
          <a:xfrm>
            <a:off x="3524250" y="476250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19:15</a:t>
            </a:r>
          </a:p>
        </p:txBody>
      </p:sp>
      <p:sp>
        <p:nvSpPr>
          <p:cNvPr id="11308" name="Text Box 11"/>
          <p:cNvSpPr txBox="1">
            <a:spLocks noChangeArrowheads="1"/>
          </p:cNvSpPr>
          <p:nvPr/>
        </p:nvSpPr>
        <p:spPr bwMode="auto">
          <a:xfrm>
            <a:off x="3509963" y="5187950"/>
            <a:ext cx="646331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24:20</a:t>
            </a:r>
          </a:p>
        </p:txBody>
      </p:sp>
      <p:sp>
        <p:nvSpPr>
          <p:cNvPr id="11310" name="Text Box 11"/>
          <p:cNvSpPr txBox="1">
            <a:spLocks noChangeArrowheads="1"/>
          </p:cNvSpPr>
          <p:nvPr/>
        </p:nvSpPr>
        <p:spPr bwMode="auto">
          <a:xfrm>
            <a:off x="3525837" y="5646655"/>
            <a:ext cx="548548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200" dirty="0"/>
              <a:t>31:7</a:t>
            </a:r>
          </a:p>
        </p:txBody>
      </p:sp>
      <p:sp>
        <p:nvSpPr>
          <p:cNvPr id="11312" name="TextBox 56"/>
          <p:cNvSpPr txBox="1">
            <a:spLocks noChangeArrowheads="1"/>
          </p:cNvSpPr>
          <p:nvPr/>
        </p:nvSpPr>
        <p:spPr bwMode="auto">
          <a:xfrm rot="5400000">
            <a:off x="7389813" y="2910682"/>
            <a:ext cx="248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Type </a:t>
            </a:r>
            <a:r>
              <a:rPr lang="en-US" dirty="0" err="1">
                <a:solidFill>
                  <a:srgbClr val="00B050"/>
                </a:solidFill>
              </a:rPr>
              <a:t>DecodedInst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854075" y="374015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Bit#(32)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571016" y="2500313"/>
            <a:ext cx="908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IType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71016" y="3213100"/>
            <a:ext cx="1185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>
                <a:solidFill>
                  <a:srgbClr val="00B050"/>
                </a:solidFill>
              </a:rPr>
              <a:t>AluFunc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571016" y="4597400"/>
            <a:ext cx="2221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Maybe#(</a:t>
            </a:r>
            <a:r>
              <a:rPr lang="en-US" dirty="0" err="1">
                <a:solidFill>
                  <a:srgbClr val="00B050"/>
                </a:solidFill>
              </a:rPr>
              <a:t>RIndx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571016" y="5019675"/>
            <a:ext cx="2221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Maybe#(</a:t>
            </a:r>
            <a:r>
              <a:rPr lang="en-US" dirty="0" err="1">
                <a:solidFill>
                  <a:srgbClr val="00B050"/>
                </a:solidFill>
              </a:rPr>
              <a:t>RIndx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71016" y="5449888"/>
            <a:ext cx="2221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Maybe#(</a:t>
            </a:r>
            <a:r>
              <a:rPr lang="en-US" dirty="0" err="1">
                <a:solidFill>
                  <a:srgbClr val="00B050"/>
                </a:solidFill>
              </a:rPr>
              <a:t>RIndx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71016" y="3971925"/>
            <a:ext cx="1074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>
                <a:solidFill>
                  <a:srgbClr val="00B050"/>
                </a:solidFill>
              </a:rPr>
              <a:t>BrFunc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571016" y="5989638"/>
            <a:ext cx="2580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rgbClr val="00B050"/>
                </a:solidFill>
              </a:rPr>
              <a:t>Maybe#(Bit#(32))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40931" y="4176286"/>
            <a:ext cx="2879680" cy="1631216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pure combinational logic: derived automatically from the high-level description</a:t>
            </a:r>
          </a:p>
        </p:txBody>
      </p:sp>
      <p:sp>
        <p:nvSpPr>
          <p:cNvPr id="6" name="Cloud 5"/>
          <p:cNvSpPr/>
          <p:nvPr/>
        </p:nvSpPr>
        <p:spPr bwMode="auto">
          <a:xfrm>
            <a:off x="3834063" y="5831305"/>
            <a:ext cx="521369" cy="4732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7" name="Cloud 66"/>
          <p:cNvSpPr/>
          <p:nvPr/>
        </p:nvSpPr>
        <p:spPr bwMode="auto">
          <a:xfrm>
            <a:off x="4620126" y="3737811"/>
            <a:ext cx="521369" cy="4732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8" name="Cloud 67"/>
          <p:cNvSpPr/>
          <p:nvPr/>
        </p:nvSpPr>
        <p:spPr bwMode="auto">
          <a:xfrm>
            <a:off x="4588042" y="3015917"/>
            <a:ext cx="521369" cy="4732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9" name="Cloud 68"/>
          <p:cNvSpPr/>
          <p:nvPr/>
        </p:nvSpPr>
        <p:spPr bwMode="auto">
          <a:xfrm>
            <a:off x="4572001" y="2310064"/>
            <a:ext cx="521369" cy="473242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02BE-E7B9-5928-DF04-80DB49A8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5AB743-9B89-4F82-9FDA-9DD2FE7CCD66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60984-A40B-FBA3-E159-8683570035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366C9-E6D4-88D0-E810-5BABA8FE41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7279EC-C49D-6569-4232-167AC61DBC4A}"/>
              </a:ext>
            </a:extLst>
          </p:cNvPr>
          <p:cNvSpPr txBox="1"/>
          <p:nvPr/>
        </p:nvSpPr>
        <p:spPr>
          <a:xfrm>
            <a:off x="790607" y="1683342"/>
            <a:ext cx="230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type allows marking as valid or invalid</a:t>
            </a:r>
          </a:p>
        </p:txBody>
      </p:sp>
    </p:spTree>
    <p:extLst>
      <p:ext uri="{BB962C8B-B14F-4D97-AF65-F5344CB8AC3E}">
        <p14:creationId xmlns:p14="http://schemas.microsoft.com/office/powerpoint/2010/main" val="2305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Decoded Instruction Type</a:t>
            </a:r>
          </a:p>
        </p:txBody>
      </p:sp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630466" y="1524157"/>
            <a:ext cx="803093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  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BrFunc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   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brFunc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Maybe#(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RIndx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 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Maybe#(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RIndx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    src1;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Maybe#(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RIndx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    src2;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Maybe#(Data)  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DecodedInst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8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{Unsupported,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St, J, Jr, Br,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Auipc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{Add, Sub, And, Or,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Xor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Slt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Sltu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Sll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Sra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Srl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Neq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Lt,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Ltu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Ge,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Geu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AT, NT}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BrFunc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8247" y="3345759"/>
            <a:ext cx="2452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Instruction groups with similar executions paths</a:t>
            </a:r>
          </a:p>
        </p:txBody>
      </p:sp>
      <p:sp>
        <p:nvSpPr>
          <p:cNvPr id="6" name="Freeform 5"/>
          <p:cNvSpPr/>
          <p:nvPr/>
        </p:nvSpPr>
        <p:spPr>
          <a:xfrm>
            <a:off x="1152525" y="3959904"/>
            <a:ext cx="5395722" cy="657816"/>
          </a:xfrm>
          <a:custGeom>
            <a:avLst/>
            <a:gdLst>
              <a:gd name="connsiteX0" fmla="*/ 0 w 5314950"/>
              <a:gd name="connsiteY0" fmla="*/ 657816 h 657816"/>
              <a:gd name="connsiteX1" fmla="*/ 3733800 w 5314950"/>
              <a:gd name="connsiteY1" fmla="*/ 57741 h 657816"/>
              <a:gd name="connsiteX2" fmla="*/ 5314950 w 5314950"/>
              <a:gd name="connsiteY2" fmla="*/ 57741 h 65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4950" h="657816">
                <a:moveTo>
                  <a:pt x="0" y="657816"/>
                </a:moveTo>
                <a:cubicBezTo>
                  <a:pt x="1423987" y="407784"/>
                  <a:pt x="2847975" y="157753"/>
                  <a:pt x="3733800" y="57741"/>
                </a:cubicBezTo>
                <a:cubicBezTo>
                  <a:pt x="4619625" y="-42271"/>
                  <a:pt x="4967287" y="7735"/>
                  <a:pt x="5314950" y="57741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8247" y="1875830"/>
            <a:ext cx="24528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mic Sans MS" pitchFamily="66" charset="0"/>
              </a:rPr>
              <a:t>Destination register 0 behaves like an Invalid destination</a:t>
            </a:r>
          </a:p>
        </p:txBody>
      </p:sp>
      <p:sp>
        <p:nvSpPr>
          <p:cNvPr id="8" name="Freeform 7"/>
          <p:cNvSpPr/>
          <p:nvPr/>
        </p:nvSpPr>
        <p:spPr>
          <a:xfrm>
            <a:off x="3838575" y="2560240"/>
            <a:ext cx="2647950" cy="268685"/>
          </a:xfrm>
          <a:custGeom>
            <a:avLst/>
            <a:gdLst>
              <a:gd name="connsiteX0" fmla="*/ 0 w 2647950"/>
              <a:gd name="connsiteY0" fmla="*/ 268685 h 268685"/>
              <a:gd name="connsiteX1" fmla="*/ 1724025 w 2647950"/>
              <a:gd name="connsiteY1" fmla="*/ 11510 h 268685"/>
              <a:gd name="connsiteX2" fmla="*/ 2647950 w 2647950"/>
              <a:gd name="connsiteY2" fmla="*/ 68660 h 26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8685">
                <a:moveTo>
                  <a:pt x="0" y="268685"/>
                </a:moveTo>
                <a:cubicBezTo>
                  <a:pt x="641350" y="156766"/>
                  <a:pt x="1282700" y="44847"/>
                  <a:pt x="1724025" y="11510"/>
                </a:cubicBezTo>
                <a:cubicBezTo>
                  <a:pt x="2165350" y="-21827"/>
                  <a:pt x="2406650" y="23416"/>
                  <a:pt x="2647950" y="6866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09600" y="1981200"/>
            <a:ext cx="297180" cy="2453640"/>
          </a:xfrm>
          <a:custGeom>
            <a:avLst/>
            <a:gdLst>
              <a:gd name="connsiteX0" fmla="*/ 297180 w 297180"/>
              <a:gd name="connsiteY0" fmla="*/ 0 h 2453640"/>
              <a:gd name="connsiteX1" fmla="*/ 0 w 297180"/>
              <a:gd name="connsiteY1" fmla="*/ 0 h 2453640"/>
              <a:gd name="connsiteX2" fmla="*/ 0 w 297180"/>
              <a:gd name="connsiteY2" fmla="*/ 2453640 h 2453640"/>
              <a:gd name="connsiteX3" fmla="*/ 121920 w 297180"/>
              <a:gd name="connsiteY3" fmla="*/ 2453640 h 2453640"/>
              <a:gd name="connsiteX4" fmla="*/ 121920 w 297180"/>
              <a:gd name="connsiteY4" fmla="*/ 245364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2453640">
                <a:moveTo>
                  <a:pt x="297180" y="0"/>
                </a:moveTo>
                <a:lnTo>
                  <a:pt x="0" y="0"/>
                </a:lnTo>
                <a:lnTo>
                  <a:pt x="0" y="2453640"/>
                </a:lnTo>
                <a:lnTo>
                  <a:pt x="121920" y="2453640"/>
                </a:lnTo>
                <a:lnTo>
                  <a:pt x="121920" y="2453640"/>
                </a:ln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87680" y="2217998"/>
            <a:ext cx="439966" cy="2765481"/>
          </a:xfrm>
          <a:custGeom>
            <a:avLst/>
            <a:gdLst>
              <a:gd name="connsiteX0" fmla="*/ 297180 w 297180"/>
              <a:gd name="connsiteY0" fmla="*/ 0 h 2453640"/>
              <a:gd name="connsiteX1" fmla="*/ 0 w 297180"/>
              <a:gd name="connsiteY1" fmla="*/ 0 h 2453640"/>
              <a:gd name="connsiteX2" fmla="*/ 0 w 297180"/>
              <a:gd name="connsiteY2" fmla="*/ 2453640 h 2453640"/>
              <a:gd name="connsiteX3" fmla="*/ 121920 w 297180"/>
              <a:gd name="connsiteY3" fmla="*/ 2453640 h 2453640"/>
              <a:gd name="connsiteX4" fmla="*/ 121920 w 297180"/>
              <a:gd name="connsiteY4" fmla="*/ 245364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2453640">
                <a:moveTo>
                  <a:pt x="297180" y="0"/>
                </a:moveTo>
                <a:lnTo>
                  <a:pt x="0" y="0"/>
                </a:lnTo>
                <a:lnTo>
                  <a:pt x="0" y="2453640"/>
                </a:lnTo>
                <a:lnTo>
                  <a:pt x="121920" y="2453640"/>
                </a:lnTo>
                <a:lnTo>
                  <a:pt x="121920" y="2453640"/>
                </a:ln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350520" y="2538038"/>
            <a:ext cx="584746" cy="2986462"/>
          </a:xfrm>
          <a:custGeom>
            <a:avLst/>
            <a:gdLst>
              <a:gd name="connsiteX0" fmla="*/ 297180 w 297180"/>
              <a:gd name="connsiteY0" fmla="*/ 0 h 2453640"/>
              <a:gd name="connsiteX1" fmla="*/ 0 w 297180"/>
              <a:gd name="connsiteY1" fmla="*/ 0 h 2453640"/>
              <a:gd name="connsiteX2" fmla="*/ 0 w 297180"/>
              <a:gd name="connsiteY2" fmla="*/ 2453640 h 2453640"/>
              <a:gd name="connsiteX3" fmla="*/ 121920 w 297180"/>
              <a:gd name="connsiteY3" fmla="*/ 2453640 h 2453640"/>
              <a:gd name="connsiteX4" fmla="*/ 121920 w 297180"/>
              <a:gd name="connsiteY4" fmla="*/ 2453640 h 245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80" h="2453640">
                <a:moveTo>
                  <a:pt x="297180" y="0"/>
                </a:moveTo>
                <a:lnTo>
                  <a:pt x="0" y="0"/>
                </a:lnTo>
                <a:lnTo>
                  <a:pt x="0" y="2453640"/>
                </a:lnTo>
                <a:lnTo>
                  <a:pt x="121920" y="2453640"/>
                </a:lnTo>
                <a:lnTo>
                  <a:pt x="121920" y="2453640"/>
                </a:lnTo>
              </a:path>
            </a:pathLst>
          </a:custGeom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2632-7256-CDCE-13B8-F6CBA4B0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43A4FE-5404-4A61-8CD9-E7CF846A13FE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362960-2FCE-5AE0-0F34-7556659DF3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3599A-2445-0C98-40BD-DF7272B04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/>
      <p:bldP spid="5" grpId="0" uiExpand="1"/>
      <p:bldP spid="6" grpId="0" uiExpand="1" animBg="1"/>
      <p:bldP spid="11" grpId="0"/>
      <p:bldP spid="8" grpId="0" animBg="1"/>
      <p:bldP spid="3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Internal names for various opcode and funct3 patterns</a:t>
            </a:r>
          </a:p>
        </p:txBody>
      </p:sp>
      <p:sp>
        <p:nvSpPr>
          <p:cNvPr id="14338" name="TextBox 6"/>
          <p:cNvSpPr txBox="1">
            <a:spLocks noChangeArrowheads="1"/>
          </p:cNvSpPr>
          <p:nvPr/>
        </p:nvSpPr>
        <p:spPr bwMode="auto">
          <a:xfrm>
            <a:off x="614363" y="1500689"/>
            <a:ext cx="8339137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opcode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opOpImm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= 7'b0010011; // OP-IMM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= 7'b0110011; // OP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opLui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= 7'b0110111; // LUI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opAuipc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= 7'b0010111; // AUIPC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opJal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= 7'b1101111; // JAL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opJalr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= 7'b1100111; // JALR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opBranch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7'b1100011; // BRANCH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opLoad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= 7'b0000011; // LOAD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opStore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= 7'b0100011; // STORE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funct3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#(3)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fnADD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= 3'b000; // ADD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#(3)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fnSLL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= 3'b001; // SLL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#(3)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fnSLT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= 3'b010; // SLT ……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6552" y="1746191"/>
            <a:ext cx="1664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mic Sans MS" panose="030F0702030302020204" pitchFamily="66" charset="0"/>
              </a:rPr>
              <a:t>Names and associated values are specified in the RISC-V ISA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82063" y="1997242"/>
            <a:ext cx="433137" cy="19250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6569242" y="2366211"/>
            <a:ext cx="753979" cy="1604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V="1">
            <a:off x="6561221" y="2534655"/>
            <a:ext cx="737937" cy="192503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801853" y="2831432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4641" y="1404851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names given by us</a:t>
            </a:r>
          </a:p>
        </p:txBody>
      </p:sp>
      <p:cxnSp>
        <p:nvCxnSpPr>
          <p:cNvPr id="6" name="Straight Connector 5"/>
          <p:cNvCxnSpPr>
            <a:stCxn id="4" idx="1"/>
          </p:cNvCxnSpPr>
          <p:nvPr/>
        </p:nvCxnSpPr>
        <p:spPr bwMode="auto">
          <a:xfrm flipH="1">
            <a:off x="2319252" y="1604906"/>
            <a:ext cx="515389" cy="290395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6431-8272-43C1-4329-5517F2D1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E3346-7758-4261-B249-8FDAB742F88F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B0324B5-6F40-6015-91B6-BFE1E0F0BA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0FF729-2E97-CAA7-9C57-29FAA0441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 Function</a:t>
            </a:r>
          </a:p>
        </p:txBody>
      </p:sp>
      <p:sp>
        <p:nvSpPr>
          <p:cNvPr id="1638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28512"/>
            <a:ext cx="833962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DecodedInst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decode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(Bit#(32)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  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opcode 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[  6 :  0 ];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[ 11 :  7 ];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funct3 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[ 14 : 12 ];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rs1    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[ 19 : 15 ];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rs2    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[ 24 : 20 ];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aluSel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[ 30 ];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Add/Sub,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Srl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Sra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Bit#(32)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immI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=…; Bit#(32)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=…; Bit#(32)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immB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=…;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Bit#(32)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immU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=…; Bit#(32)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immJ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=…;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I/S/B/U/J-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DecodedInst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?;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  case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(opcode)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opOp</a:t>
            </a:r>
            <a:endParaRPr lang="en-US" dirty="0">
              <a:solidFill>
                <a:srgbClr val="40458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endcase</a:t>
            </a: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  return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endfunction</a:t>
            </a: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4567" y="1988288"/>
            <a:ext cx="150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initially undefined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>
            <a:off x="4050906" y="2477193"/>
            <a:ext cx="3231043" cy="186245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2527763" y="4930516"/>
            <a:ext cx="6308666" cy="646103"/>
            <a:chOff x="723901" y="2124293"/>
            <a:chExt cx="8078702" cy="646103"/>
          </a:xfrm>
        </p:grpSpPr>
        <p:sp>
          <p:nvSpPr>
            <p:cNvPr id="11" name="TextBox 10"/>
            <p:cNvSpPr txBox="1"/>
            <p:nvPr/>
          </p:nvSpPr>
          <p:spPr>
            <a:xfrm>
              <a:off x="723901" y="2416453"/>
              <a:ext cx="158522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98480" y="2416453"/>
              <a:ext cx="12241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97811" y="2416453"/>
              <a:ext cx="123624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34441" y="2416453"/>
              <a:ext cx="1063374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34060" y="2416453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60322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37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74396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38110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5313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0200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B9A6C-7CEA-EDEC-1723-1D4B8C54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6286AF-33C2-4DC6-89C3-2BCD0B1C7324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B6D73-D4A2-F4C7-2792-FD640D16E3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B83DC-A248-BFB5-6415-811FDF41C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Instructions</a:t>
            </a:r>
          </a:p>
        </p:txBody>
      </p:sp>
      <p:sp>
        <p:nvSpPr>
          <p:cNvPr id="15362" name="TextBox 6"/>
          <p:cNvSpPr txBox="1">
            <a:spLocks noChangeArrowheads="1"/>
          </p:cNvSpPr>
          <p:nvPr/>
        </p:nvSpPr>
        <p:spPr bwMode="auto">
          <a:xfrm>
            <a:off x="609600" y="1618666"/>
            <a:ext cx="8339138" cy="439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case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opcode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opOpImm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opOp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opLui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opAuipc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opJal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   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opJalr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 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opBranch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opLoad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opStore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: …</a:t>
            </a:r>
          </a:p>
          <a:p>
            <a:pPr>
              <a:lnSpc>
                <a:spcPct val="85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  default: …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// Unsupported </a:t>
            </a: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5000"/>
              </a:lnSpc>
              <a:buNone/>
            </a:pP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endcase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735228"/>
            <a:ext cx="3983783" cy="3208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opcode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opOpImm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= 7'b0010011;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opOp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= 7'b0110011;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opLui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= 7'b0110111;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opAuipc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= 7'b0010111;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opJal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= 7'b1101111;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opJalr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= 7'b1100111;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opBranch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= 7'b1100011;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opLoad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= 7'b0000011;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#(7)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opStore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= 7'b0100011;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CB0B1-4BEE-9C0F-D2D7-73E0E333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97BDE4-F4DE-422D-B173-058C9A16DE30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C8D40-8FA4-C930-4BB5-9139ADC02F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AF9D8-E54C-F7C8-1B32-9E1E3CEDE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152263" cy="1143000"/>
          </a:xfrm>
        </p:spPr>
        <p:txBody>
          <a:bodyPr/>
          <a:lstStyle/>
          <a:p>
            <a:r>
              <a:rPr lang="en-US" sz="3600" dirty="0"/>
              <a:t>Decoding Instructions:</a:t>
            </a:r>
            <a:br>
              <a:rPr lang="en-US" sz="3600" dirty="0"/>
            </a:br>
            <a:r>
              <a:rPr lang="en-US" sz="3600" dirty="0"/>
              <a:t>Computational Instructions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096775" y="1551087"/>
            <a:ext cx="525015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opOp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Alu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case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(funct3)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fnAND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 And;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fnSLTU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Sltu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…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fnADD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aluSel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== 0 ? Add : Sub;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fnSR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aluSel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== 0 ?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Srl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: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Sra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1800" b="1" dirty="0">
              <a:solidFill>
                <a:srgbClr val="40458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endcase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NT;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dInst.dst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rd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dInst.src1 = Valid rs1;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dInst.src2 = Valid rs2;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Invalid;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6023" y="4908740"/>
            <a:ext cx="3237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Decoding instructions with immediate operand (i.e., opcode = OP-IMM) is similar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3821" y="5141495"/>
            <a:ext cx="2117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Valid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ImmI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7989" y="4852737"/>
            <a:ext cx="2117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Invalid;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70446" y="3161625"/>
            <a:ext cx="33828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Add;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374" y="1553168"/>
            <a:ext cx="12884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opOpImm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4BB7-3DA2-27DC-E939-64AACD5E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C303B1-E27B-4D67-B2E9-9C68CF594D4D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E182B-7323-82CE-DCA7-4015D794C7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F56B70-39AF-736C-AB35-FCE3DFD4D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Decoding Instructions:</a:t>
            </a:r>
            <a:br>
              <a:rPr lang="en-US" sz="3600" dirty="0"/>
            </a:br>
            <a:r>
              <a:rPr lang="en-US" sz="3600" dirty="0"/>
              <a:t>Unconditional Jumps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551087"/>
            <a:ext cx="36038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opJal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J;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?;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AT;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dInst.dst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rd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dInst.src1 = Invalid;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dInst.src2 = Invalid;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immJ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</a:t>
            </a:r>
          </a:p>
          <a:p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opJalr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dInst.dst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dInst.src1 =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dInst.src2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7650" y="427274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Jr;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58605" y="454983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?;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8605" y="48186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AT;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7650" y="512064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Valid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7650" y="53977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Valid rs1;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7650" y="564157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Invalid;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7650" y="594914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Valid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immI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1782" y="4174374"/>
            <a:ext cx="3421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Jump indirect through register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1782" y="2223654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Jump to </a:t>
            </a:r>
            <a:r>
              <a:rPr lang="en-US" dirty="0" err="1"/>
              <a:t>pc+offset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F1A899-8D46-118E-68D2-725471DA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568E7-7C2F-4DC6-9A8B-8AF4528322FD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E75413D-15CB-B453-F1F8-79A8C69652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21665" y="6400800"/>
            <a:ext cx="3018465" cy="457200"/>
          </a:xfrm>
        </p:spPr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2C5DF10-37CB-3DB9-86B9-029834531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5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Decoding Instructions:</a:t>
            </a:r>
            <a:br>
              <a:rPr lang="en-US" sz="3600" dirty="0"/>
            </a:br>
            <a:r>
              <a:rPr lang="en-US" sz="3600" dirty="0"/>
              <a:t>Conditional 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632" y="1599486"/>
            <a:ext cx="36038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opBranch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  <a:endParaRPr lang="en-US" sz="1800" dirty="0">
              <a:solidFill>
                <a:srgbClr val="40458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Maybe#(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BrFunc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brF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case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(funct3)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fnBEQ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…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fnBGEU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Geu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default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Invalid;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endcase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dInst.dst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Invalid;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dInst.src1 = Valid rs1;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dInst.src2 = Valid rs2;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immB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9617" y="378788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isValid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brF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 ? Br : Unsupported;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8948" y="40598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?;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2379" y="4324580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fromMaybe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(?,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brF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6AA86-1E89-00AA-4E75-C834D2E2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77BA28-CBF6-4A57-9ABD-557E910866E3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F81C1-7BA8-34C6-0E18-38CF3F72A1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AFD36A1-1142-D34F-5A48-D7B6B6998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Decoding Instructions:</a:t>
            </a:r>
            <a:br>
              <a:rPr lang="en-US" sz="3600" dirty="0"/>
            </a:br>
            <a:r>
              <a:rPr lang="en-US" sz="3600" dirty="0"/>
              <a:t>Load &amp; Store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61" y="1555844"/>
            <a:ext cx="676980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opLoad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only support LW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funct3 ==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fnLW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?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: Unsupported;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Add; //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calc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effective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addr</a:t>
            </a:r>
            <a:endParaRPr lang="en-US" sz="1800" dirty="0">
              <a:solidFill>
                <a:srgbClr val="40458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NT;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dInst.dst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rd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dInst.src1 = Valid rs1;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dInst.src2 = Invalid;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Valid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immI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</a:t>
            </a:r>
          </a:p>
          <a:p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opStore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begin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only support SW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funct3 ==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fnSW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? St : Unsupported;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Add; //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calc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effective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addr</a:t>
            </a:r>
            <a:endParaRPr lang="en-US" sz="1800" dirty="0">
              <a:solidFill>
                <a:srgbClr val="40458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NT;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dInst.dst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dInst.src1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dInst.src2 = </a:t>
            </a:r>
          </a:p>
          <a:p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</a:p>
          <a:p>
            <a:r>
              <a:rPr lang="en-US" sz="1800" b="1" dirty="0">
                <a:solidFill>
                  <a:srgbClr val="40458C"/>
                </a:solidFill>
                <a:latin typeface="Consolas" panose="020B0609020204030204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09207" y="51123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Invalid;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9207" y="540603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Valid rs1;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9207" y="568312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Valid rs2;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9207" y="596021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Valid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immS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5D110-038E-C91C-DA89-0C583F90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7DA805-E646-4329-B166-22E3649DC6E4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57C28-5C1E-896A-D8C0-936D6E6C2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698653-6827-105F-A5CE-AFFA0BB5F4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Decoding instructions:</a:t>
            </a:r>
            <a:br>
              <a:rPr lang="en-US" sz="3600" dirty="0"/>
            </a:br>
            <a:r>
              <a:rPr lang="en-US" sz="3600" dirty="0"/>
              <a:t>Unsupported</a:t>
            </a:r>
          </a:p>
        </p:txBody>
      </p:sp>
      <p:sp>
        <p:nvSpPr>
          <p:cNvPr id="1741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9600" y="1562953"/>
            <a:ext cx="6087328" cy="277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ea typeface="Calibri"/>
              </a:rPr>
              <a:t>default</a:t>
            </a:r>
            <a:r>
              <a:rPr lang="en-US" sz="1800" dirty="0">
                <a:latin typeface="Consolas" panose="020B0609020204030204" pitchFamily="49" charset="0"/>
                <a:ea typeface="Calibri"/>
              </a:rPr>
              <a:t>: </a:t>
            </a:r>
            <a:r>
              <a:rPr lang="en-US" sz="1800" b="1" dirty="0">
                <a:latin typeface="Consolas" panose="020B0609020204030204" pitchFamily="49" charset="0"/>
                <a:ea typeface="Calibri"/>
              </a:rPr>
              <a:t>begin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Calibri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ea typeface="Calibri"/>
              </a:rPr>
              <a:t> = Unsupported;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Calibri"/>
              </a:rPr>
              <a:t>dInst.aluFunc</a:t>
            </a:r>
            <a:r>
              <a:rPr lang="en-US" sz="1800" dirty="0">
                <a:latin typeface="Consolas" panose="020B0609020204030204" pitchFamily="49" charset="0"/>
                <a:ea typeface="Calibri"/>
              </a:rPr>
              <a:t> = ?;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Calibri"/>
              </a:rPr>
              <a:t>dInst.brFunc</a:t>
            </a:r>
            <a:r>
              <a:rPr lang="en-US" sz="1800" dirty="0">
                <a:latin typeface="Consolas" panose="020B0609020204030204" pitchFamily="49" charset="0"/>
                <a:ea typeface="Calibri"/>
              </a:rPr>
              <a:t> = NT;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Calibri"/>
              </a:rPr>
              <a:t>dInst.dst</a:t>
            </a:r>
            <a:r>
              <a:rPr lang="en-US" sz="1800" dirty="0">
                <a:latin typeface="Consolas" panose="020B0609020204030204" pitchFamily="49" charset="0"/>
                <a:ea typeface="Calibri"/>
              </a:rPr>
              <a:t> = Invalid;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/>
              </a:rPr>
              <a:t>    dInst.src1 = Invalid;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/>
              </a:rPr>
              <a:t>    dInst.src2 = Invalid;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ea typeface="Calibri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ea typeface="Calibri"/>
              </a:rPr>
              <a:t>dInst.imm</a:t>
            </a:r>
            <a:r>
              <a:rPr lang="en-US" sz="1800" dirty="0">
                <a:latin typeface="Consolas" panose="020B0609020204030204" pitchFamily="49" charset="0"/>
                <a:ea typeface="Calibri"/>
              </a:rPr>
              <a:t> = Invalid;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ea typeface="Calibri"/>
              </a:rPr>
              <a:t>end</a:t>
            </a:r>
            <a:endParaRPr lang="en-US" sz="18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5E6F8-9DE8-81BA-2E74-1F9D56A3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A480B-EBA4-467E-BDEF-1C7772C9BD94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303D-A305-6364-DFA0-E0DD5BD29F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5A19F-CF8C-C070-E614-418E31D57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Single-Cycle RISC Processor</a:t>
            </a:r>
          </a:p>
        </p:txBody>
      </p:sp>
      <p:sp>
        <p:nvSpPr>
          <p:cNvPr id="45059" name="Rectangle 17"/>
          <p:cNvSpPr>
            <a:spLocks noChangeArrowheads="1"/>
          </p:cNvSpPr>
          <p:nvPr/>
        </p:nvSpPr>
        <p:spPr bwMode="auto">
          <a:xfrm>
            <a:off x="1674813" y="2908300"/>
            <a:ext cx="452437" cy="944563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PC</a:t>
            </a:r>
          </a:p>
        </p:txBody>
      </p:sp>
      <p:sp>
        <p:nvSpPr>
          <p:cNvPr id="45060" name="Rectangle 17"/>
          <p:cNvSpPr>
            <a:spLocks noChangeArrowheads="1"/>
          </p:cNvSpPr>
          <p:nvPr/>
        </p:nvSpPr>
        <p:spPr bwMode="auto">
          <a:xfrm>
            <a:off x="2138363" y="4443413"/>
            <a:ext cx="1101725" cy="944562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Inst</a:t>
            </a:r>
          </a:p>
          <a:p>
            <a:pPr algn="ctr">
              <a:defRPr/>
            </a:pPr>
            <a:r>
              <a:rPr lang="en-US" sz="2000">
                <a:latin typeface="+mj-lt"/>
              </a:rPr>
              <a:t>Memory</a:t>
            </a:r>
          </a:p>
        </p:txBody>
      </p:sp>
      <p:sp>
        <p:nvSpPr>
          <p:cNvPr id="13324" name="Rectangle 17"/>
          <p:cNvSpPr>
            <a:spLocks noChangeArrowheads="1"/>
          </p:cNvSpPr>
          <p:nvPr/>
        </p:nvSpPr>
        <p:spPr bwMode="auto">
          <a:xfrm>
            <a:off x="3273425" y="2917825"/>
            <a:ext cx="1101725" cy="9445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+mj-lt"/>
              </a:rPr>
              <a:t>Decode</a:t>
            </a:r>
          </a:p>
        </p:txBody>
      </p:sp>
      <p:sp>
        <p:nvSpPr>
          <p:cNvPr id="45062" name="Rectangle 17"/>
          <p:cNvSpPr>
            <a:spLocks noChangeArrowheads="1"/>
          </p:cNvSpPr>
          <p:nvPr/>
        </p:nvSpPr>
        <p:spPr bwMode="auto">
          <a:xfrm>
            <a:off x="4400550" y="1590675"/>
            <a:ext cx="3217863" cy="711200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+mj-lt"/>
              </a:rPr>
              <a:t>Register File</a:t>
            </a:r>
          </a:p>
        </p:txBody>
      </p:sp>
      <p:sp>
        <p:nvSpPr>
          <p:cNvPr id="13326" name="Rectangle 17"/>
          <p:cNvSpPr>
            <a:spLocks noChangeArrowheads="1"/>
          </p:cNvSpPr>
          <p:nvPr/>
        </p:nvSpPr>
        <p:spPr bwMode="auto">
          <a:xfrm>
            <a:off x="5411788" y="2911475"/>
            <a:ext cx="1101725" cy="9445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Execute</a:t>
            </a:r>
          </a:p>
          <a:p>
            <a:pPr algn="ctr"/>
            <a:endParaRPr lang="en-US" sz="2000" dirty="0">
              <a:latin typeface="+mj-lt"/>
            </a:endParaRPr>
          </a:p>
        </p:txBody>
      </p:sp>
      <p:sp>
        <p:nvSpPr>
          <p:cNvPr id="45064" name="Rectangle 17"/>
          <p:cNvSpPr>
            <a:spLocks noChangeArrowheads="1"/>
          </p:cNvSpPr>
          <p:nvPr/>
        </p:nvSpPr>
        <p:spPr bwMode="auto">
          <a:xfrm>
            <a:off x="6510338" y="4414838"/>
            <a:ext cx="1101725" cy="944562"/>
          </a:xfrm>
          <a:prstGeom prst="rect">
            <a:avLst/>
          </a:prstGeom>
          <a:solidFill>
            <a:srgbClr val="FFCC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latin typeface="+mj-lt"/>
              </a:rPr>
              <a:t>Data</a:t>
            </a:r>
          </a:p>
          <a:p>
            <a:pPr algn="ctr">
              <a:defRPr/>
            </a:pPr>
            <a:r>
              <a:rPr lang="en-US" sz="2000" dirty="0">
                <a:latin typeface="+mj-lt"/>
              </a:rPr>
              <a:t>Memory</a:t>
            </a:r>
          </a:p>
        </p:txBody>
      </p:sp>
      <p:sp>
        <p:nvSpPr>
          <p:cNvPr id="13329" name="Line 8"/>
          <p:cNvSpPr>
            <a:spLocks noChangeShapeType="1"/>
          </p:cNvSpPr>
          <p:nvPr/>
        </p:nvSpPr>
        <p:spPr bwMode="auto">
          <a:xfrm>
            <a:off x="4384675" y="3473450"/>
            <a:ext cx="1023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13345" name="AutoShape 10"/>
          <p:cNvSpPr>
            <a:spLocks noChangeArrowheads="1"/>
          </p:cNvSpPr>
          <p:nvPr/>
        </p:nvSpPr>
        <p:spPr bwMode="auto">
          <a:xfrm rot="10800000" flipH="1">
            <a:off x="7110413" y="2630487"/>
            <a:ext cx="561975" cy="230188"/>
          </a:xfrm>
          <a:prstGeom prst="flowChartManualOperation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800">
              <a:latin typeface="+mj-lt"/>
            </a:endParaRPr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 flipH="1" flipV="1">
            <a:off x="7477125" y="2852737"/>
            <a:ext cx="0" cy="1554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13347" name="Line 39"/>
          <p:cNvSpPr>
            <a:spLocks noChangeShapeType="1"/>
          </p:cNvSpPr>
          <p:nvPr/>
        </p:nvSpPr>
        <p:spPr bwMode="auto">
          <a:xfrm flipH="1" flipV="1">
            <a:off x="7391400" y="2298700"/>
            <a:ext cx="0" cy="320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13363" name="AutoShape 55"/>
          <p:cNvSpPr>
            <a:spLocks noChangeArrowheads="1"/>
          </p:cNvSpPr>
          <p:nvPr/>
        </p:nvSpPr>
        <p:spPr bwMode="auto">
          <a:xfrm>
            <a:off x="1774825" y="3686175"/>
            <a:ext cx="255588" cy="161925"/>
          </a:xfrm>
          <a:prstGeom prst="triangle">
            <a:avLst>
              <a:gd name="adj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10480" y="5693301"/>
            <a:ext cx="8675517" cy="70788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Datapath (arrows in this diagram) are conceptual; the real </a:t>
            </a:r>
            <a:r>
              <a:rPr lang="en-US" sz="2000" dirty="0" err="1">
                <a:solidFill>
                  <a:srgbClr val="FFC000"/>
                </a:solidFill>
                <a:latin typeface="+mj-lt"/>
              </a:rPr>
              <a:t>datapaths</a:t>
            </a:r>
            <a:r>
              <a:rPr lang="en-US" sz="2000" dirty="0">
                <a:solidFill>
                  <a:srgbClr val="FFC000"/>
                </a:solidFill>
                <a:latin typeface="+mj-lt"/>
              </a:rPr>
              <a:t> are derived automatically from the Bluespec description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742238" y="1412875"/>
            <a:ext cx="14017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2 read &amp; 1 write ports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3795783" y="4181170"/>
            <a:ext cx="22574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j-lt"/>
              </a:rPr>
              <a:t>separate Instruction &amp; Data memories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340" y="1458588"/>
            <a:ext cx="3609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As an illustrative example, we use a subset of RISC-V 32-bit ISA.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986871" y="3420267"/>
            <a:ext cx="429676" cy="363538"/>
            <a:chOff x="4990090" y="2316580"/>
            <a:chExt cx="1466850" cy="1255713"/>
          </a:xfrm>
        </p:grpSpPr>
        <p:sp>
          <p:nvSpPr>
            <p:cNvPr id="57" name="Freeform 135"/>
            <p:cNvSpPr>
              <a:spLocks/>
            </p:cNvSpPr>
            <p:nvPr/>
          </p:nvSpPr>
          <p:spPr bwMode="auto">
            <a:xfrm flipV="1">
              <a:off x="5332990" y="2316580"/>
              <a:ext cx="765175" cy="1255713"/>
            </a:xfrm>
            <a:custGeom>
              <a:avLst/>
              <a:gdLst>
                <a:gd name="T0" fmla="*/ 0 w 961"/>
                <a:gd name="T1" fmla="*/ 0 h 1652"/>
                <a:gd name="T2" fmla="*/ 481 w 961"/>
                <a:gd name="T3" fmla="*/ 147 h 1652"/>
                <a:gd name="T4" fmla="*/ 481 w 961"/>
                <a:gd name="T5" fmla="*/ 570 h 1652"/>
                <a:gd name="T6" fmla="*/ 0 w 961"/>
                <a:gd name="T7" fmla="*/ 791 h 1652"/>
                <a:gd name="T8" fmla="*/ 0 w 961"/>
                <a:gd name="T9" fmla="*/ 460 h 1652"/>
                <a:gd name="T10" fmla="*/ 96 w 961"/>
                <a:gd name="T11" fmla="*/ 386 h 1652"/>
                <a:gd name="T12" fmla="*/ 0 w 961"/>
                <a:gd name="T13" fmla="*/ 331 h 1652"/>
                <a:gd name="T14" fmla="*/ 0 w 961"/>
                <a:gd name="T15" fmla="*/ 0 h 16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1"/>
                <a:gd name="T25" fmla="*/ 0 h 1652"/>
                <a:gd name="T26" fmla="*/ 961 w 961"/>
                <a:gd name="T27" fmla="*/ 1652 h 16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1" h="1652">
                  <a:moveTo>
                    <a:pt x="0" y="0"/>
                  </a:moveTo>
                  <a:lnTo>
                    <a:pt x="960" y="307"/>
                  </a:lnTo>
                  <a:lnTo>
                    <a:pt x="960" y="1190"/>
                  </a:lnTo>
                  <a:lnTo>
                    <a:pt x="0" y="1651"/>
                  </a:lnTo>
                  <a:lnTo>
                    <a:pt x="0" y="960"/>
                  </a:lnTo>
                  <a:lnTo>
                    <a:pt x="192" y="806"/>
                  </a:lnTo>
                  <a:lnTo>
                    <a:pt x="0" y="691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 flipV="1">
              <a:off x="4990090" y="3243680"/>
              <a:ext cx="354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 flipV="1">
              <a:off x="4990090" y="2584868"/>
              <a:ext cx="3270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 flipV="1">
              <a:off x="6101340" y="2956928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9" name="Freeform 8"/>
          <p:cNvSpPr/>
          <p:nvPr/>
        </p:nvSpPr>
        <p:spPr bwMode="auto">
          <a:xfrm>
            <a:off x="2147888" y="3616779"/>
            <a:ext cx="228600" cy="816428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2367643" y="3690257"/>
            <a:ext cx="3045278" cy="351064"/>
          </a:xfrm>
          <a:custGeom>
            <a:avLst/>
            <a:gdLst>
              <a:gd name="connsiteX0" fmla="*/ 0 w 3045278"/>
              <a:gd name="connsiteY0" fmla="*/ 342900 h 351064"/>
              <a:gd name="connsiteX1" fmla="*/ 2751364 w 3045278"/>
              <a:gd name="connsiteY1" fmla="*/ 351064 h 351064"/>
              <a:gd name="connsiteX2" fmla="*/ 2751364 w 3045278"/>
              <a:gd name="connsiteY2" fmla="*/ 8164 h 351064"/>
              <a:gd name="connsiteX3" fmla="*/ 3045278 w 3045278"/>
              <a:gd name="connsiteY3" fmla="*/ 0 h 35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278" h="351064">
                <a:moveTo>
                  <a:pt x="0" y="342900"/>
                </a:moveTo>
                <a:lnTo>
                  <a:pt x="2751364" y="351064"/>
                </a:lnTo>
                <a:lnTo>
                  <a:pt x="2751364" y="8164"/>
                </a:lnTo>
                <a:lnTo>
                  <a:pt x="3045278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6521054" y="3603625"/>
            <a:ext cx="228600" cy="816428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7" name="Freeform 66"/>
          <p:cNvSpPr/>
          <p:nvPr/>
        </p:nvSpPr>
        <p:spPr bwMode="auto">
          <a:xfrm flipH="1">
            <a:off x="3043895" y="3623581"/>
            <a:ext cx="228600" cy="816428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8" name="Freeform 67"/>
          <p:cNvSpPr/>
          <p:nvPr/>
        </p:nvSpPr>
        <p:spPr bwMode="auto">
          <a:xfrm flipH="1" flipV="1">
            <a:off x="5170263" y="2318662"/>
            <a:ext cx="228600" cy="757234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9" name="Freeform 68"/>
          <p:cNvSpPr/>
          <p:nvPr/>
        </p:nvSpPr>
        <p:spPr bwMode="auto">
          <a:xfrm flipH="1" flipV="1">
            <a:off x="4962083" y="2316959"/>
            <a:ext cx="440179" cy="936621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0" name="Freeform 69"/>
          <p:cNvSpPr/>
          <p:nvPr/>
        </p:nvSpPr>
        <p:spPr bwMode="auto">
          <a:xfrm flipV="1">
            <a:off x="6533709" y="2316166"/>
            <a:ext cx="440179" cy="936621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1" name="Freeform 70"/>
          <p:cNvSpPr/>
          <p:nvPr/>
        </p:nvSpPr>
        <p:spPr bwMode="auto">
          <a:xfrm flipV="1">
            <a:off x="6536884" y="2852736"/>
            <a:ext cx="735454" cy="566737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" name="Freeform 72"/>
          <p:cNvSpPr/>
          <p:nvPr/>
        </p:nvSpPr>
        <p:spPr bwMode="auto">
          <a:xfrm flipV="1">
            <a:off x="4379470" y="2312987"/>
            <a:ext cx="273493" cy="768235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Freeform 73"/>
          <p:cNvSpPr/>
          <p:nvPr/>
        </p:nvSpPr>
        <p:spPr bwMode="auto">
          <a:xfrm flipV="1">
            <a:off x="4390805" y="2324102"/>
            <a:ext cx="428845" cy="938660"/>
          </a:xfrm>
          <a:custGeom>
            <a:avLst/>
            <a:gdLst>
              <a:gd name="connsiteX0" fmla="*/ 0 w 228600"/>
              <a:gd name="connsiteY0" fmla="*/ 0 h 816428"/>
              <a:gd name="connsiteX1" fmla="*/ 228600 w 228600"/>
              <a:gd name="connsiteY1" fmla="*/ 0 h 816428"/>
              <a:gd name="connsiteX2" fmla="*/ 228600 w 228600"/>
              <a:gd name="connsiteY2" fmla="*/ 816428 h 816428"/>
              <a:gd name="connsiteX3" fmla="*/ 228600 w 228600"/>
              <a:gd name="connsiteY3" fmla="*/ 816428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816428">
                <a:moveTo>
                  <a:pt x="0" y="0"/>
                </a:moveTo>
                <a:lnTo>
                  <a:pt x="228600" y="0"/>
                </a:lnTo>
                <a:lnTo>
                  <a:pt x="228600" y="816428"/>
                </a:lnTo>
                <a:lnTo>
                  <a:pt x="228600" y="816428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147889" y="2743200"/>
            <a:ext cx="4653984" cy="466725"/>
          </a:xfrm>
          <a:custGeom>
            <a:avLst/>
            <a:gdLst>
              <a:gd name="connsiteX0" fmla="*/ 4376057 w 4653643"/>
              <a:gd name="connsiteY0" fmla="*/ 334736 h 465364"/>
              <a:gd name="connsiteX1" fmla="*/ 4637314 w 4653643"/>
              <a:gd name="connsiteY1" fmla="*/ 334736 h 465364"/>
              <a:gd name="connsiteX2" fmla="*/ 4653643 w 4653643"/>
              <a:gd name="connsiteY2" fmla="*/ 8164 h 465364"/>
              <a:gd name="connsiteX3" fmla="*/ 579664 w 4653643"/>
              <a:gd name="connsiteY3" fmla="*/ 0 h 465364"/>
              <a:gd name="connsiteX4" fmla="*/ 604157 w 4653643"/>
              <a:gd name="connsiteY4" fmla="*/ 457200 h 465364"/>
              <a:gd name="connsiteX5" fmla="*/ 0 w 4653643"/>
              <a:gd name="connsiteY5" fmla="*/ 465364 h 465364"/>
              <a:gd name="connsiteX6" fmla="*/ 0 w 4653643"/>
              <a:gd name="connsiteY6" fmla="*/ 465364 h 465364"/>
              <a:gd name="connsiteX0" fmla="*/ 4376057 w 4653643"/>
              <a:gd name="connsiteY0" fmla="*/ 334736 h 476250"/>
              <a:gd name="connsiteX1" fmla="*/ 4637314 w 4653643"/>
              <a:gd name="connsiteY1" fmla="*/ 334736 h 476250"/>
              <a:gd name="connsiteX2" fmla="*/ 4653643 w 4653643"/>
              <a:gd name="connsiteY2" fmla="*/ 8164 h 476250"/>
              <a:gd name="connsiteX3" fmla="*/ 579664 w 4653643"/>
              <a:gd name="connsiteY3" fmla="*/ 0 h 476250"/>
              <a:gd name="connsiteX4" fmla="*/ 566057 w 4653643"/>
              <a:gd name="connsiteY4" fmla="*/ 476250 h 476250"/>
              <a:gd name="connsiteX5" fmla="*/ 0 w 4653643"/>
              <a:gd name="connsiteY5" fmla="*/ 465364 h 476250"/>
              <a:gd name="connsiteX6" fmla="*/ 0 w 4653643"/>
              <a:gd name="connsiteY6" fmla="*/ 465364 h 476250"/>
              <a:gd name="connsiteX0" fmla="*/ 4376057 w 4653643"/>
              <a:gd name="connsiteY0" fmla="*/ 334736 h 471488"/>
              <a:gd name="connsiteX1" fmla="*/ 4637314 w 4653643"/>
              <a:gd name="connsiteY1" fmla="*/ 334736 h 471488"/>
              <a:gd name="connsiteX2" fmla="*/ 4653643 w 4653643"/>
              <a:gd name="connsiteY2" fmla="*/ 8164 h 471488"/>
              <a:gd name="connsiteX3" fmla="*/ 579664 w 4653643"/>
              <a:gd name="connsiteY3" fmla="*/ 0 h 471488"/>
              <a:gd name="connsiteX4" fmla="*/ 580344 w 4653643"/>
              <a:gd name="connsiteY4" fmla="*/ 471488 h 471488"/>
              <a:gd name="connsiteX5" fmla="*/ 0 w 4653643"/>
              <a:gd name="connsiteY5" fmla="*/ 465364 h 471488"/>
              <a:gd name="connsiteX6" fmla="*/ 0 w 4653643"/>
              <a:gd name="connsiteY6" fmla="*/ 465364 h 471488"/>
              <a:gd name="connsiteX0" fmla="*/ 4376057 w 4653643"/>
              <a:gd name="connsiteY0" fmla="*/ 334736 h 465364"/>
              <a:gd name="connsiteX1" fmla="*/ 4637314 w 4653643"/>
              <a:gd name="connsiteY1" fmla="*/ 334736 h 465364"/>
              <a:gd name="connsiteX2" fmla="*/ 4653643 w 4653643"/>
              <a:gd name="connsiteY2" fmla="*/ 8164 h 465364"/>
              <a:gd name="connsiteX3" fmla="*/ 579664 w 4653643"/>
              <a:gd name="connsiteY3" fmla="*/ 0 h 465364"/>
              <a:gd name="connsiteX4" fmla="*/ 580344 w 4653643"/>
              <a:gd name="connsiteY4" fmla="*/ 457200 h 465364"/>
              <a:gd name="connsiteX5" fmla="*/ 0 w 4653643"/>
              <a:gd name="connsiteY5" fmla="*/ 465364 h 465364"/>
              <a:gd name="connsiteX6" fmla="*/ 0 w 4653643"/>
              <a:gd name="connsiteY6" fmla="*/ 465364 h 465364"/>
              <a:gd name="connsiteX0" fmla="*/ 4376057 w 4653643"/>
              <a:gd name="connsiteY0" fmla="*/ 334736 h 476250"/>
              <a:gd name="connsiteX1" fmla="*/ 4637314 w 4653643"/>
              <a:gd name="connsiteY1" fmla="*/ 334736 h 476250"/>
              <a:gd name="connsiteX2" fmla="*/ 4653643 w 4653643"/>
              <a:gd name="connsiteY2" fmla="*/ 8164 h 476250"/>
              <a:gd name="connsiteX3" fmla="*/ 579664 w 4653643"/>
              <a:gd name="connsiteY3" fmla="*/ 0 h 476250"/>
              <a:gd name="connsiteX4" fmla="*/ 566057 w 4653643"/>
              <a:gd name="connsiteY4" fmla="*/ 476250 h 476250"/>
              <a:gd name="connsiteX5" fmla="*/ 0 w 4653643"/>
              <a:gd name="connsiteY5" fmla="*/ 465364 h 476250"/>
              <a:gd name="connsiteX6" fmla="*/ 0 w 4653643"/>
              <a:gd name="connsiteY6" fmla="*/ 465364 h 476250"/>
              <a:gd name="connsiteX0" fmla="*/ 4376057 w 4653643"/>
              <a:gd name="connsiteY0" fmla="*/ 334736 h 465364"/>
              <a:gd name="connsiteX1" fmla="*/ 4637314 w 4653643"/>
              <a:gd name="connsiteY1" fmla="*/ 334736 h 465364"/>
              <a:gd name="connsiteX2" fmla="*/ 4653643 w 4653643"/>
              <a:gd name="connsiteY2" fmla="*/ 8164 h 465364"/>
              <a:gd name="connsiteX3" fmla="*/ 579664 w 4653643"/>
              <a:gd name="connsiteY3" fmla="*/ 0 h 465364"/>
              <a:gd name="connsiteX4" fmla="*/ 580345 w 4653643"/>
              <a:gd name="connsiteY4" fmla="*/ 457200 h 465364"/>
              <a:gd name="connsiteX5" fmla="*/ 0 w 4653643"/>
              <a:gd name="connsiteY5" fmla="*/ 465364 h 465364"/>
              <a:gd name="connsiteX6" fmla="*/ 0 w 4653643"/>
              <a:gd name="connsiteY6" fmla="*/ 465364 h 465364"/>
              <a:gd name="connsiteX0" fmla="*/ 4376057 w 4653643"/>
              <a:gd name="connsiteY0" fmla="*/ 334736 h 466725"/>
              <a:gd name="connsiteX1" fmla="*/ 4637314 w 4653643"/>
              <a:gd name="connsiteY1" fmla="*/ 334736 h 466725"/>
              <a:gd name="connsiteX2" fmla="*/ 4653643 w 4653643"/>
              <a:gd name="connsiteY2" fmla="*/ 8164 h 466725"/>
              <a:gd name="connsiteX3" fmla="*/ 579664 w 4653643"/>
              <a:gd name="connsiteY3" fmla="*/ 0 h 466725"/>
              <a:gd name="connsiteX4" fmla="*/ 580345 w 4653643"/>
              <a:gd name="connsiteY4" fmla="*/ 466725 h 466725"/>
              <a:gd name="connsiteX5" fmla="*/ 0 w 4653643"/>
              <a:gd name="connsiteY5" fmla="*/ 465364 h 466725"/>
              <a:gd name="connsiteX6" fmla="*/ 0 w 4653643"/>
              <a:gd name="connsiteY6" fmla="*/ 465364 h 466725"/>
              <a:gd name="connsiteX0" fmla="*/ 4376057 w 4658746"/>
              <a:gd name="connsiteY0" fmla="*/ 334736 h 466725"/>
              <a:gd name="connsiteX1" fmla="*/ 4658746 w 4658746"/>
              <a:gd name="connsiteY1" fmla="*/ 329973 h 466725"/>
              <a:gd name="connsiteX2" fmla="*/ 4653643 w 4658746"/>
              <a:gd name="connsiteY2" fmla="*/ 8164 h 466725"/>
              <a:gd name="connsiteX3" fmla="*/ 579664 w 4658746"/>
              <a:gd name="connsiteY3" fmla="*/ 0 h 466725"/>
              <a:gd name="connsiteX4" fmla="*/ 580345 w 4658746"/>
              <a:gd name="connsiteY4" fmla="*/ 466725 h 466725"/>
              <a:gd name="connsiteX5" fmla="*/ 0 w 4658746"/>
              <a:gd name="connsiteY5" fmla="*/ 465364 h 466725"/>
              <a:gd name="connsiteX6" fmla="*/ 0 w 4658746"/>
              <a:gd name="connsiteY6" fmla="*/ 465364 h 466725"/>
              <a:gd name="connsiteX0" fmla="*/ 4376057 w 4653643"/>
              <a:gd name="connsiteY0" fmla="*/ 334736 h 466725"/>
              <a:gd name="connsiteX1" fmla="*/ 4646840 w 4653643"/>
              <a:gd name="connsiteY1" fmla="*/ 337117 h 466725"/>
              <a:gd name="connsiteX2" fmla="*/ 4653643 w 4653643"/>
              <a:gd name="connsiteY2" fmla="*/ 8164 h 466725"/>
              <a:gd name="connsiteX3" fmla="*/ 579664 w 4653643"/>
              <a:gd name="connsiteY3" fmla="*/ 0 h 466725"/>
              <a:gd name="connsiteX4" fmla="*/ 580345 w 4653643"/>
              <a:gd name="connsiteY4" fmla="*/ 466725 h 466725"/>
              <a:gd name="connsiteX5" fmla="*/ 0 w 4653643"/>
              <a:gd name="connsiteY5" fmla="*/ 465364 h 466725"/>
              <a:gd name="connsiteX6" fmla="*/ 0 w 4653643"/>
              <a:gd name="connsiteY6" fmla="*/ 465364 h 466725"/>
              <a:gd name="connsiteX0" fmla="*/ 4376057 w 4653984"/>
              <a:gd name="connsiteY0" fmla="*/ 334736 h 466725"/>
              <a:gd name="connsiteX1" fmla="*/ 4653984 w 4653984"/>
              <a:gd name="connsiteY1" fmla="*/ 332354 h 466725"/>
              <a:gd name="connsiteX2" fmla="*/ 4653643 w 4653984"/>
              <a:gd name="connsiteY2" fmla="*/ 8164 h 466725"/>
              <a:gd name="connsiteX3" fmla="*/ 579664 w 4653984"/>
              <a:gd name="connsiteY3" fmla="*/ 0 h 466725"/>
              <a:gd name="connsiteX4" fmla="*/ 580345 w 4653984"/>
              <a:gd name="connsiteY4" fmla="*/ 466725 h 466725"/>
              <a:gd name="connsiteX5" fmla="*/ 0 w 4653984"/>
              <a:gd name="connsiteY5" fmla="*/ 465364 h 466725"/>
              <a:gd name="connsiteX6" fmla="*/ 0 w 4653984"/>
              <a:gd name="connsiteY6" fmla="*/ 465364 h 466725"/>
              <a:gd name="connsiteX0" fmla="*/ 4376057 w 4653984"/>
              <a:gd name="connsiteY0" fmla="*/ 334736 h 466725"/>
              <a:gd name="connsiteX1" fmla="*/ 4653984 w 4653984"/>
              <a:gd name="connsiteY1" fmla="*/ 332354 h 466725"/>
              <a:gd name="connsiteX2" fmla="*/ 4653643 w 4653984"/>
              <a:gd name="connsiteY2" fmla="*/ 8164 h 466725"/>
              <a:gd name="connsiteX3" fmla="*/ 579664 w 4653984"/>
              <a:gd name="connsiteY3" fmla="*/ 0 h 466725"/>
              <a:gd name="connsiteX4" fmla="*/ 580345 w 4653984"/>
              <a:gd name="connsiteY4" fmla="*/ 466725 h 466725"/>
              <a:gd name="connsiteX5" fmla="*/ 0 w 4653984"/>
              <a:gd name="connsiteY5" fmla="*/ 465364 h 466725"/>
              <a:gd name="connsiteX6" fmla="*/ 0 w 4653984"/>
              <a:gd name="connsiteY6" fmla="*/ 465364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53984" h="466725">
                <a:moveTo>
                  <a:pt x="4376057" y="334736"/>
                </a:moveTo>
                <a:lnTo>
                  <a:pt x="4653984" y="332354"/>
                </a:lnTo>
                <a:cubicBezTo>
                  <a:pt x="4653870" y="224291"/>
                  <a:pt x="4653757" y="116227"/>
                  <a:pt x="4653643" y="8164"/>
                </a:cubicBezTo>
                <a:lnTo>
                  <a:pt x="579664" y="0"/>
                </a:lnTo>
                <a:cubicBezTo>
                  <a:pt x="579891" y="157163"/>
                  <a:pt x="580118" y="309562"/>
                  <a:pt x="580345" y="466725"/>
                </a:cubicBezTo>
                <a:lnTo>
                  <a:pt x="0" y="465364"/>
                </a:lnTo>
                <a:lnTo>
                  <a:pt x="0" y="465364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7272338" y="3419473"/>
            <a:ext cx="0" cy="101373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3553521" y="5125431"/>
            <a:ext cx="2859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Harvard Architecture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9559D9-AFF8-087B-2EC2-FC4C36F2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957894-EA6A-41A5-8823-F6520E959CB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6A091B-5C3C-56B0-642B-F03947358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6C6F7D-FB90-B081-177B-36B8F13AF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2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8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Reading Registers and Executing Instructions</a:t>
            </a:r>
            <a:endParaRPr lang="en-US" sz="2800" dirty="0"/>
          </a:p>
        </p:txBody>
      </p:sp>
      <p:sp>
        <p:nvSpPr>
          <p:cNvPr id="39939" name="Rectangle 7"/>
          <p:cNvSpPr>
            <a:spLocks noChangeArrowheads="1"/>
          </p:cNvSpPr>
          <p:nvPr/>
        </p:nvSpPr>
        <p:spPr bwMode="auto">
          <a:xfrm>
            <a:off x="3089275" y="1754188"/>
            <a:ext cx="3116263" cy="46878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>
                <a:latin typeface="Verdana" pitchFamily="-96" charset="0"/>
              </a:rPr>
              <a:t>execute</a:t>
            </a:r>
          </a:p>
        </p:txBody>
      </p:sp>
      <p:sp>
        <p:nvSpPr>
          <p:cNvPr id="27651" name="Text Box 11"/>
          <p:cNvSpPr txBox="1">
            <a:spLocks noChangeArrowheads="1"/>
          </p:cNvSpPr>
          <p:nvPr/>
        </p:nvSpPr>
        <p:spPr bwMode="auto">
          <a:xfrm>
            <a:off x="87312" y="2443950"/>
            <a:ext cx="847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dInst</a:t>
            </a:r>
            <a:endParaRPr lang="en-US" dirty="0"/>
          </a:p>
        </p:txBody>
      </p:sp>
      <p:sp>
        <p:nvSpPr>
          <p:cNvPr id="27652" name="Text Box 11"/>
          <p:cNvSpPr txBox="1">
            <a:spLocks noChangeArrowheads="1"/>
          </p:cNvSpPr>
          <p:nvPr/>
        </p:nvSpPr>
        <p:spPr bwMode="auto">
          <a:xfrm>
            <a:off x="6604000" y="4595813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addr</a:t>
            </a: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6605588" y="5497513"/>
            <a:ext cx="1200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brTaken</a:t>
            </a:r>
            <a:endParaRPr lang="en-US" dirty="0"/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 rot="-5400000">
            <a:off x="1524045" y="4046492"/>
            <a:ext cx="3438435" cy="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Text Box 11"/>
          <p:cNvSpPr txBox="1">
            <a:spLocks noChangeArrowheads="1"/>
          </p:cNvSpPr>
          <p:nvPr/>
        </p:nvSpPr>
        <p:spPr bwMode="auto">
          <a:xfrm>
            <a:off x="6604000" y="3184525"/>
            <a:ext cx="754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6600825" y="2103438"/>
            <a:ext cx="85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iType</a:t>
            </a:r>
          </a:p>
        </p:txBody>
      </p:sp>
      <p:sp>
        <p:nvSpPr>
          <p:cNvPr id="27657" name="AutoShape 10"/>
          <p:cNvSpPr>
            <a:spLocks noChangeArrowheads="1"/>
          </p:cNvSpPr>
          <p:nvPr/>
        </p:nvSpPr>
        <p:spPr bwMode="auto">
          <a:xfrm rot="16200000" flipH="1">
            <a:off x="3553619" y="3576220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3243263" y="3843714"/>
            <a:ext cx="484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3417888" y="3551614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248025" y="2338388"/>
            <a:ext cx="3363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6608763" y="2566988"/>
            <a:ext cx="5790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dst</a:t>
            </a:r>
            <a:endParaRPr lang="en-US" dirty="0"/>
          </a:p>
        </p:txBody>
      </p:sp>
      <p:sp>
        <p:nvSpPr>
          <p:cNvPr id="27662" name="Line 10"/>
          <p:cNvSpPr>
            <a:spLocks noChangeShapeType="1"/>
          </p:cNvSpPr>
          <p:nvPr/>
        </p:nvSpPr>
        <p:spPr bwMode="auto">
          <a:xfrm flipV="1">
            <a:off x="87312" y="2801937"/>
            <a:ext cx="6532563" cy="203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4265613" y="3472239"/>
            <a:ext cx="1101725" cy="944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ALU</a:t>
            </a:r>
          </a:p>
        </p:txBody>
      </p:sp>
      <p:sp>
        <p:nvSpPr>
          <p:cNvPr id="27664" name="Rectangle 17"/>
          <p:cNvSpPr>
            <a:spLocks noChangeArrowheads="1"/>
          </p:cNvSpPr>
          <p:nvPr/>
        </p:nvSpPr>
        <p:spPr bwMode="auto">
          <a:xfrm>
            <a:off x="4275138" y="5319464"/>
            <a:ext cx="1101725" cy="9445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Branch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Address</a:t>
            </a:r>
          </a:p>
        </p:txBody>
      </p:sp>
      <p:sp>
        <p:nvSpPr>
          <p:cNvPr id="27665" name="Line 8"/>
          <p:cNvSpPr>
            <a:spLocks noChangeShapeType="1"/>
          </p:cNvSpPr>
          <p:nvPr/>
        </p:nvSpPr>
        <p:spPr bwMode="auto">
          <a:xfrm>
            <a:off x="3240088" y="5768885"/>
            <a:ext cx="10239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8"/>
          <p:cNvSpPr>
            <a:spLocks noChangeShapeType="1"/>
          </p:cNvSpPr>
          <p:nvPr/>
        </p:nvSpPr>
        <p:spPr bwMode="auto">
          <a:xfrm>
            <a:off x="2587625" y="6080035"/>
            <a:ext cx="1673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11"/>
          <p:cNvSpPr txBox="1">
            <a:spLocks noChangeArrowheads="1"/>
          </p:cNvSpPr>
          <p:nvPr/>
        </p:nvSpPr>
        <p:spPr bwMode="auto">
          <a:xfrm>
            <a:off x="2139950" y="5865723"/>
            <a:ext cx="4778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pc</a:t>
            </a:r>
          </a:p>
        </p:txBody>
      </p:sp>
      <p:sp>
        <p:nvSpPr>
          <p:cNvPr id="27668" name="AutoShape 10"/>
          <p:cNvSpPr>
            <a:spLocks noChangeArrowheads="1"/>
          </p:cNvSpPr>
          <p:nvPr/>
        </p:nvSpPr>
        <p:spPr bwMode="auto">
          <a:xfrm rot="16200000" flipH="1">
            <a:off x="5630069" y="4683919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69" name="AutoShape 10"/>
          <p:cNvSpPr>
            <a:spLocks noChangeArrowheads="1"/>
          </p:cNvSpPr>
          <p:nvPr/>
        </p:nvSpPr>
        <p:spPr bwMode="auto">
          <a:xfrm rot="16200000" flipH="1">
            <a:off x="5626894" y="3269457"/>
            <a:ext cx="625475" cy="230187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900"/>
          </a:p>
        </p:txBody>
      </p:sp>
      <p:sp>
        <p:nvSpPr>
          <p:cNvPr id="27670" name="Line 8"/>
          <p:cNvSpPr>
            <a:spLocks noChangeShapeType="1"/>
          </p:cNvSpPr>
          <p:nvPr/>
        </p:nvSpPr>
        <p:spPr bwMode="auto">
          <a:xfrm rot="-5400000">
            <a:off x="2716879" y="3917531"/>
            <a:ext cx="1402683" cy="25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Line 8"/>
          <p:cNvSpPr>
            <a:spLocks noChangeShapeType="1"/>
          </p:cNvSpPr>
          <p:nvPr/>
        </p:nvSpPr>
        <p:spPr bwMode="auto">
          <a:xfrm>
            <a:off x="2085475" y="3191795"/>
            <a:ext cx="373112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2" name="Line 8"/>
          <p:cNvSpPr>
            <a:spLocks noChangeShapeType="1"/>
          </p:cNvSpPr>
          <p:nvPr/>
        </p:nvSpPr>
        <p:spPr bwMode="auto">
          <a:xfrm>
            <a:off x="3824153" y="5454559"/>
            <a:ext cx="42241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Line 8"/>
          <p:cNvSpPr>
            <a:spLocks noChangeShapeType="1"/>
          </p:cNvSpPr>
          <p:nvPr/>
        </p:nvSpPr>
        <p:spPr bwMode="auto">
          <a:xfrm rot="-5400000">
            <a:off x="3234631" y="4865036"/>
            <a:ext cx="117904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Line 8"/>
          <p:cNvSpPr>
            <a:spLocks noChangeShapeType="1"/>
          </p:cNvSpPr>
          <p:nvPr/>
        </p:nvSpPr>
        <p:spPr bwMode="auto">
          <a:xfrm>
            <a:off x="2085474" y="4275514"/>
            <a:ext cx="217378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5" name="Line 8"/>
          <p:cNvSpPr>
            <a:spLocks noChangeShapeType="1"/>
          </p:cNvSpPr>
          <p:nvPr/>
        </p:nvSpPr>
        <p:spPr bwMode="auto">
          <a:xfrm rot="-5400000">
            <a:off x="5013325" y="4097338"/>
            <a:ext cx="1152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8"/>
          <p:cNvSpPr>
            <a:spLocks noChangeShapeType="1"/>
          </p:cNvSpPr>
          <p:nvPr/>
        </p:nvSpPr>
        <p:spPr bwMode="auto">
          <a:xfrm rot="-5400000" flipV="1">
            <a:off x="5149301" y="5388525"/>
            <a:ext cx="878986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8"/>
          <p:cNvSpPr>
            <a:spLocks noChangeShapeType="1"/>
          </p:cNvSpPr>
          <p:nvPr/>
        </p:nvSpPr>
        <p:spPr bwMode="auto">
          <a:xfrm>
            <a:off x="5588000" y="35242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8"/>
          <p:cNvSpPr>
            <a:spLocks noChangeShapeType="1"/>
          </p:cNvSpPr>
          <p:nvPr/>
        </p:nvSpPr>
        <p:spPr bwMode="auto">
          <a:xfrm>
            <a:off x="5602288" y="46656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Line 8"/>
          <p:cNvSpPr>
            <a:spLocks noChangeShapeType="1"/>
          </p:cNvSpPr>
          <p:nvPr/>
        </p:nvSpPr>
        <p:spPr bwMode="auto">
          <a:xfrm>
            <a:off x="5583238" y="49561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0" name="Line 8"/>
          <p:cNvSpPr>
            <a:spLocks noChangeShapeType="1"/>
          </p:cNvSpPr>
          <p:nvPr/>
        </p:nvSpPr>
        <p:spPr bwMode="auto">
          <a:xfrm>
            <a:off x="5362575" y="3959601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1" name="Line 8"/>
          <p:cNvSpPr>
            <a:spLocks noChangeShapeType="1"/>
          </p:cNvSpPr>
          <p:nvPr/>
        </p:nvSpPr>
        <p:spPr bwMode="auto">
          <a:xfrm>
            <a:off x="5359400" y="5830399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Text Box 11"/>
          <p:cNvSpPr txBox="1">
            <a:spLocks noChangeArrowheads="1"/>
          </p:cNvSpPr>
          <p:nvPr/>
        </p:nvSpPr>
        <p:spPr bwMode="auto">
          <a:xfrm>
            <a:off x="2211221" y="3206750"/>
            <a:ext cx="84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rVal2</a:t>
            </a:r>
          </a:p>
        </p:txBody>
      </p:sp>
      <p:sp>
        <p:nvSpPr>
          <p:cNvPr id="27683" name="Text Box 11"/>
          <p:cNvSpPr txBox="1">
            <a:spLocks noChangeArrowheads="1"/>
          </p:cNvSpPr>
          <p:nvPr/>
        </p:nvSpPr>
        <p:spPr bwMode="auto">
          <a:xfrm>
            <a:off x="2196350" y="4287294"/>
            <a:ext cx="844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rVal1</a:t>
            </a:r>
          </a:p>
        </p:txBody>
      </p:sp>
      <p:sp>
        <p:nvSpPr>
          <p:cNvPr id="27684" name="Line 8"/>
          <p:cNvSpPr>
            <a:spLocks noChangeShapeType="1"/>
          </p:cNvSpPr>
          <p:nvPr/>
        </p:nvSpPr>
        <p:spPr bwMode="auto">
          <a:xfrm>
            <a:off x="3973513" y="3684964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5" name="Line 8"/>
          <p:cNvSpPr>
            <a:spLocks noChangeShapeType="1"/>
          </p:cNvSpPr>
          <p:nvPr/>
        </p:nvSpPr>
        <p:spPr bwMode="auto">
          <a:xfrm>
            <a:off x="3251200" y="4096126"/>
            <a:ext cx="1004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6" name="Line 8"/>
          <p:cNvSpPr>
            <a:spLocks noChangeShapeType="1"/>
          </p:cNvSpPr>
          <p:nvPr/>
        </p:nvSpPr>
        <p:spPr bwMode="auto">
          <a:xfrm>
            <a:off x="6061075" y="4797425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87" name="Line 8"/>
          <p:cNvSpPr>
            <a:spLocks noChangeShapeType="1"/>
          </p:cNvSpPr>
          <p:nvPr/>
        </p:nvSpPr>
        <p:spPr bwMode="auto">
          <a:xfrm>
            <a:off x="6054725" y="3387725"/>
            <a:ext cx="53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103271" y="5047164"/>
            <a:ext cx="2128838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solidFill>
                  <a:schemeClr val="accent1"/>
                </a:solidFill>
              </a:rPr>
              <a:t>Pure combinational logic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553325" y="4057650"/>
            <a:ext cx="15684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either for memory reference or branch target</a:t>
            </a:r>
          </a:p>
        </p:txBody>
      </p:sp>
      <p:sp>
        <p:nvSpPr>
          <p:cNvPr id="48" name="Left Brace 47"/>
          <p:cNvSpPr>
            <a:spLocks/>
          </p:cNvSpPr>
          <p:nvPr/>
        </p:nvSpPr>
        <p:spPr bwMode="auto">
          <a:xfrm>
            <a:off x="7319963" y="4070350"/>
            <a:ext cx="369887" cy="1460500"/>
          </a:xfrm>
          <a:prstGeom prst="leftBrace">
            <a:avLst>
              <a:gd name="adj1" fmla="val 8299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573963" y="2959100"/>
            <a:ext cx="157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either for rf write or St</a:t>
            </a:r>
          </a:p>
        </p:txBody>
      </p:sp>
      <p:sp>
        <p:nvSpPr>
          <p:cNvPr id="50" name="Left Brace 49"/>
          <p:cNvSpPr>
            <a:spLocks/>
          </p:cNvSpPr>
          <p:nvPr/>
        </p:nvSpPr>
        <p:spPr bwMode="auto">
          <a:xfrm>
            <a:off x="7277100" y="2997200"/>
            <a:ext cx="461963" cy="81915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98" name="Line 8"/>
          <p:cNvSpPr>
            <a:spLocks noChangeShapeType="1"/>
          </p:cNvSpPr>
          <p:nvPr/>
        </p:nvSpPr>
        <p:spPr bwMode="auto">
          <a:xfrm rot="-5400000" flipV="1">
            <a:off x="5028407" y="5245894"/>
            <a:ext cx="892176" cy="158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699" name="Line 8"/>
          <p:cNvSpPr>
            <a:spLocks noChangeShapeType="1"/>
          </p:cNvSpPr>
          <p:nvPr/>
        </p:nvSpPr>
        <p:spPr bwMode="auto">
          <a:xfrm>
            <a:off x="5468938" y="5684838"/>
            <a:ext cx="1114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7700" name="Line 8"/>
          <p:cNvSpPr>
            <a:spLocks noChangeShapeType="1"/>
          </p:cNvSpPr>
          <p:nvPr/>
        </p:nvSpPr>
        <p:spPr bwMode="auto">
          <a:xfrm>
            <a:off x="5372100" y="4805912"/>
            <a:ext cx="109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256088" y="4505325"/>
            <a:ext cx="1101725" cy="6508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ALUBr</a:t>
            </a:r>
            <a:endParaRPr lang="en-US" dirty="0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V="1">
            <a:off x="3824153" y="4951855"/>
            <a:ext cx="438330" cy="43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"/>
          <p:cNvSpPr>
            <a:spLocks noChangeShapeType="1"/>
          </p:cNvSpPr>
          <p:nvPr/>
        </p:nvSpPr>
        <p:spPr bwMode="auto">
          <a:xfrm>
            <a:off x="3253472" y="4794446"/>
            <a:ext cx="1004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8"/>
          <p:cNvSpPr>
            <a:spLocks noChangeShapeType="1"/>
          </p:cNvSpPr>
          <p:nvPr/>
        </p:nvSpPr>
        <p:spPr bwMode="auto">
          <a:xfrm>
            <a:off x="3420160" y="4604782"/>
            <a:ext cx="84133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28674" y="5221705"/>
            <a:ext cx="641684" cy="104274"/>
          </a:xfrm>
          <a:custGeom>
            <a:avLst/>
            <a:gdLst>
              <a:gd name="connsiteX0" fmla="*/ 641684 w 641684"/>
              <a:gd name="connsiteY0" fmla="*/ 8021 h 104274"/>
              <a:gd name="connsiteX1" fmla="*/ 0 w 641684"/>
              <a:gd name="connsiteY1" fmla="*/ 0 h 104274"/>
              <a:gd name="connsiteX2" fmla="*/ 0 w 641684"/>
              <a:gd name="connsiteY2" fmla="*/ 104274 h 10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684" h="104274">
                <a:moveTo>
                  <a:pt x="641684" y="8021"/>
                </a:moveTo>
                <a:lnTo>
                  <a:pt x="0" y="0"/>
                </a:lnTo>
                <a:lnTo>
                  <a:pt x="0" y="104274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3545305" y="3328737"/>
            <a:ext cx="2277979" cy="2751221"/>
          </a:xfrm>
          <a:custGeom>
            <a:avLst/>
            <a:gdLst>
              <a:gd name="connsiteX0" fmla="*/ 0 w 2277979"/>
              <a:gd name="connsiteY0" fmla="*/ 2751221 h 2751221"/>
              <a:gd name="connsiteX1" fmla="*/ 0 w 2277979"/>
              <a:gd name="connsiteY1" fmla="*/ 0 h 2751221"/>
              <a:gd name="connsiteX2" fmla="*/ 2277979 w 2277979"/>
              <a:gd name="connsiteY2" fmla="*/ 24063 h 2751221"/>
              <a:gd name="connsiteX0" fmla="*/ 0 w 2277979"/>
              <a:gd name="connsiteY0" fmla="*/ 2751221 h 2751221"/>
              <a:gd name="connsiteX1" fmla="*/ 0 w 2277979"/>
              <a:gd name="connsiteY1" fmla="*/ 0 h 2751221"/>
              <a:gd name="connsiteX2" fmla="*/ 2277979 w 2277979"/>
              <a:gd name="connsiteY2" fmla="*/ 0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7979" h="2751221">
                <a:moveTo>
                  <a:pt x="0" y="2751221"/>
                </a:moveTo>
                <a:lnTo>
                  <a:pt x="0" y="0"/>
                </a:lnTo>
                <a:lnTo>
                  <a:pt x="2277979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3" name="Rectangle 17"/>
          <p:cNvSpPr>
            <a:spLocks noChangeArrowheads="1"/>
          </p:cNvSpPr>
          <p:nvPr/>
        </p:nvSpPr>
        <p:spPr bwMode="auto">
          <a:xfrm>
            <a:off x="1177509" y="3007979"/>
            <a:ext cx="891924" cy="146776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RF</a:t>
            </a: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>
            <a:off x="553453" y="4275221"/>
            <a:ext cx="609691" cy="386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 flipV="1">
            <a:off x="553453" y="3197775"/>
            <a:ext cx="630580" cy="1064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2" name="Text Box 11"/>
          <p:cNvSpPr txBox="1">
            <a:spLocks noChangeArrowheads="1"/>
          </p:cNvSpPr>
          <p:nvPr/>
        </p:nvSpPr>
        <p:spPr bwMode="auto">
          <a:xfrm>
            <a:off x="447200" y="3214599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src2</a:t>
            </a:r>
          </a:p>
        </p:txBody>
      </p:sp>
      <p:sp>
        <p:nvSpPr>
          <p:cNvPr id="73" name="Text Box 11"/>
          <p:cNvSpPr txBox="1">
            <a:spLocks noChangeArrowheads="1"/>
          </p:cNvSpPr>
          <p:nvPr/>
        </p:nvSpPr>
        <p:spPr bwMode="auto">
          <a:xfrm>
            <a:off x="388516" y="4296479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src1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B0789-B126-A0A7-218C-2F03C7A4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172DD3-5712-4E9F-901E-B5F73CFCD396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7557D-FF81-7278-9D5A-FC78A106E1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29095-5C55-0FB8-6C94-DA4AB513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145825-274D-845D-D006-0EFAD840EF7E}"/>
              </a:ext>
            </a:extLst>
          </p:cNvPr>
          <p:cNvCxnSpPr>
            <a:cxnSpLocks/>
          </p:cNvCxnSpPr>
          <p:nvPr/>
        </p:nvCxnSpPr>
        <p:spPr bwMode="auto">
          <a:xfrm>
            <a:off x="553453" y="2842790"/>
            <a:ext cx="0" cy="1467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8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430" y="316523"/>
            <a:ext cx="7772400" cy="1143000"/>
          </a:xfrm>
        </p:spPr>
        <p:txBody>
          <a:bodyPr/>
          <a:lstStyle/>
          <a:p>
            <a:r>
              <a:rPr lang="en-US" sz="4000" dirty="0"/>
              <a:t>Output type of exec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450" y="1665689"/>
            <a:ext cx="59845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Maybe#(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RIndx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Data       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Bool       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brTaken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ExecInst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48029-A2EE-4061-DA6E-B2648349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CA8DD0-0BD8-4385-B124-26731D3A7B9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DB7C-12C1-0D88-F689-A7FFF95319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47B3-2307-146F-3E45-012624967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Function</a:t>
            </a:r>
          </a:p>
        </p:txBody>
      </p:sp>
      <p:sp>
        <p:nvSpPr>
          <p:cNvPr id="2662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4838" y="1509713"/>
            <a:ext cx="8539162" cy="49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function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ExecInst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exec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DecodedInst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Data rVal1, Data rVal2,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               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pc);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ExecInst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eInst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= ?;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Data aluVal2   = </a:t>
            </a:r>
          </a:p>
          <a:p>
            <a:pPr>
              <a:lnSpc>
                <a:spcPct val="90000"/>
              </a:lnSpc>
              <a:buNone/>
            </a:pPr>
            <a:endParaRPr lang="en-US" sz="18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 let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aluRes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= 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=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eInst.data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= </a:t>
            </a:r>
          </a:p>
          <a:p>
            <a:pPr>
              <a:lnSpc>
                <a:spcPct val="90000"/>
              </a:lnSpc>
              <a:buNone/>
            </a:pPr>
            <a:endParaRPr lang="en-US" sz="18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eInst.brTaken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=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brAddr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= 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eInst.addr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= </a:t>
            </a:r>
          </a:p>
          <a:p>
            <a:pPr>
              <a:lnSpc>
                <a:spcPct val="90000"/>
              </a:lnSpc>
              <a:buNone/>
            </a:pPr>
            <a:endParaRPr lang="en-US" sz="18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eInst.dst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 =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itchFamily="49" charset="0"/>
              </a:rPr>
              <a:t>  return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eInst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itchFamily="49" charset="0"/>
              </a:rPr>
              <a:t>endfunction</a:t>
            </a:r>
            <a:endParaRPr lang="en-US" sz="1800" b="1" dirty="0">
              <a:latin typeface="Consolas" panose="020B0609020204030204" pitchFamily="49" charset="0"/>
              <a:cs typeface="Courier New" pitchFamily="49" charset="0"/>
            </a:endParaRPr>
          </a:p>
          <a:p>
            <a:pPr indent="-342900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4716" y="2258204"/>
            <a:ext cx="3730508" cy="31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fromMaybe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(rVal2,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4676" y="2709527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(rVal1, aluVal2,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dInst.aluFunc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14676" y="295347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676" y="3249796"/>
            <a:ext cx="602932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==St? rVal2 :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==J||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==Jr)? (pc+4):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==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Auipc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?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pc+fromMaybe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(?,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)) :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aluRes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297" y="416623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aluBr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(rVal1, rVal2,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dInst.brFunc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4676" y="4487908"/>
            <a:ext cx="4870244" cy="53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brAddrCalc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(pc, rVal1,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     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fromMaybe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(?,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dInst.imm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4676" y="4987693"/>
            <a:ext cx="599283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==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||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dInst.iType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==St)?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aluRes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 : </a:t>
            </a: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brAddr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4676" y="54117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itchFamily="49" charset="0"/>
              </a:rPr>
              <a:t>dInst.dst</a:t>
            </a:r>
            <a:r>
              <a:rPr lang="en-US" sz="18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2ABBC-6389-EC76-DAF2-619C0C8C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5B92D-9F41-4B92-9B6B-F5482CCCF993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54FF7-4008-6B33-020F-FD7BE2CAC2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026339-08AE-9AC5-F7D2-0F875186F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Branch Address Calculation</a:t>
            </a:r>
            <a:endParaRPr lang="en-US" sz="2800"/>
          </a:p>
        </p:txBody>
      </p:sp>
      <p:sp>
        <p:nvSpPr>
          <p:cNvPr id="3584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600075" y="1552575"/>
            <a:ext cx="8543925" cy="400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function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brAddrCalc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pc, Data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Data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targetAddr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case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iType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J  : {pc +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Jr : {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truncateLSB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), 1'b0};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Br : pc +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   default: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error;  //32’hAAAAAAAA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endcase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targetAddr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endfunction</a:t>
            </a: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40511" y="3998939"/>
            <a:ext cx="3898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Half word aligned;</a:t>
            </a:r>
          </a:p>
          <a:p>
            <a:r>
              <a:rPr lang="en-US" dirty="0">
                <a:latin typeface="Comic Sans MS" panose="030F0702030302020204" pitchFamily="66" charset="0"/>
              </a:rPr>
              <a:t>Maybe needed to support compressed instruction format</a:t>
            </a:r>
          </a:p>
        </p:txBody>
      </p:sp>
      <p:cxnSp>
        <p:nvCxnSpPr>
          <p:cNvPr id="5" name="Straight Connector 4"/>
          <p:cNvCxnSpPr>
            <a:cxnSpLocks/>
            <a:endCxn id="3" idx="0"/>
          </p:cNvCxnSpPr>
          <p:nvPr/>
        </p:nvCxnSpPr>
        <p:spPr bwMode="auto">
          <a:xfrm>
            <a:off x="5733738" y="3140439"/>
            <a:ext cx="1356052" cy="85850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B55F341-6FBD-8321-F7EF-AEB950D1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FA3F8-3550-400C-A6E5-CF720A2691F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2A4B68-3F69-09D5-FDB5-5FCE80DC36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36135A-FCB9-E802-362B-476B96F73D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1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Single-Cycle RISC-V </a:t>
            </a:r>
            <a:br>
              <a:rPr lang="en-US" sz="3600" dirty="0"/>
            </a:br>
            <a:r>
              <a:rPr lang="en-US" sz="2400" i="1" dirty="0"/>
              <a:t>atomic state updates</a:t>
            </a:r>
            <a:endParaRPr lang="en-US" sz="2800" dirty="0"/>
          </a:p>
        </p:txBody>
      </p:sp>
      <p:sp>
        <p:nvSpPr>
          <p:cNvPr id="3993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79068" y="1552575"/>
            <a:ext cx="768243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   if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eInst.iType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eInst.data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dMem.req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{op: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data: ?});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else if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eInst.iType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== St)</a:t>
            </a:r>
            <a:br>
              <a:rPr lang="en-US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dummy &lt;-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dMem.req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{op: St, 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data: data});</a:t>
            </a:r>
            <a:br>
              <a:rPr lang="en-US" dirty="0">
                <a:latin typeface="Consolas" panose="020B0609020204030204" pitchFamily="49" charset="0"/>
                <a:cs typeface="Courier New" pitchFamily="49" charset="0"/>
              </a:rPr>
            </a:b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buClr>
                <a:schemeClr val="hlink"/>
              </a:buClr>
              <a:buSzPct val="110000"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isValid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eInst.dst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rf.wr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fromMaybe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(?,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eInst.dst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eInst.data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nextPC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eInst.brTaken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?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eInst.addr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 pc + 4;</a:t>
            </a: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pc &lt;=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nextPC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endrule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endmodule</a:t>
            </a:r>
            <a:endParaRPr lang="en-US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82502" y="1552575"/>
            <a:ext cx="7378996" cy="3493250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7305" y="5140661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updates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286819" y="5054669"/>
            <a:ext cx="703362" cy="286047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16561" y="5582340"/>
            <a:ext cx="655259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The whole processor is described using one rule; lots of big combinational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EA56A-5BDC-F977-F5E4-E5404A74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3EDF1-074F-4E68-865E-26EFE46BFD30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5D7EF-B740-3529-E0A1-7B9D3D78E07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9AF7-387F-F1A5-6A7C-D1FCF9EAA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6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8" grpId="0" animBg="1"/>
      <p:bldP spid="9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3E88-1F9E-83E5-F643-253241574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Variations on non-pipelined microarchitectures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D919-122F-DA49-4505-C5B28760C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AF1E-57B9-E24C-FE2D-9A7EDD342F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03489C-56A2-4A87-9E19-0486B21BBED4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1F01B-C211-581A-A202-01FD45C048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CADB5FF0-9E4C-4A76-B146-CFD9F86D279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05D77-8CEB-68DC-4AD6-0FE9EE2B70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4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Princeton Architecture</a:t>
            </a:r>
            <a:br>
              <a:rPr lang="en-US" sz="3600" dirty="0"/>
            </a:br>
            <a:r>
              <a:rPr lang="en-US" sz="2400" dirty="0"/>
              <a:t>instructions and data reside in the same memory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04793" y="1506512"/>
            <a:ext cx="5997575" cy="3476107"/>
            <a:chOff x="1674813" y="1295400"/>
            <a:chExt cx="5997575" cy="3624759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2613025"/>
              <a:ext cx="452437" cy="944563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PC</a:t>
              </a:r>
            </a:p>
          </p:txBody>
        </p:sp>
        <p:sp>
          <p:nvSpPr>
            <p:cNvPr id="13324" name="Rectangle 17"/>
            <p:cNvSpPr>
              <a:spLocks noChangeArrowheads="1"/>
            </p:cNvSpPr>
            <p:nvPr/>
          </p:nvSpPr>
          <p:spPr bwMode="auto">
            <a:xfrm>
              <a:off x="3273425" y="262255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1295400"/>
              <a:ext cx="3217863" cy="71120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latin typeface="+mj-lt"/>
                </a:rPr>
                <a:t>Register File</a:t>
              </a:r>
            </a:p>
          </p:txBody>
        </p:sp>
        <p:sp>
          <p:nvSpPr>
            <p:cNvPr id="13326" name="Rectangle 17"/>
            <p:cNvSpPr>
              <a:spLocks noChangeArrowheads="1"/>
            </p:cNvSpPr>
            <p:nvPr/>
          </p:nvSpPr>
          <p:spPr bwMode="auto">
            <a:xfrm>
              <a:off x="5411788" y="261620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Execute</a:t>
              </a:r>
            </a:p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>
              <a:off x="4384675" y="3178175"/>
              <a:ext cx="1023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45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2335212"/>
              <a:ext cx="561975" cy="230188"/>
            </a:xfrm>
            <a:prstGeom prst="flowChartManualOperation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800">
                <a:latin typeface="+mj-lt"/>
              </a:endParaRPr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 flipH="1" flipV="1">
              <a:off x="7391400" y="200342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63" name="AutoShape 55"/>
            <p:cNvSpPr>
              <a:spLocks noChangeArrowheads="1"/>
            </p:cNvSpPr>
            <p:nvPr/>
          </p:nvSpPr>
          <p:spPr bwMode="auto">
            <a:xfrm>
              <a:off x="1774825" y="3390900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986871" y="3124992"/>
              <a:ext cx="429676" cy="363538"/>
              <a:chOff x="4990090" y="2316580"/>
              <a:chExt cx="1466850" cy="1255713"/>
            </a:xfrm>
          </p:grpSpPr>
          <p:sp>
            <p:nvSpPr>
              <p:cNvPr id="5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 bwMode="auto">
            <a:xfrm>
              <a:off x="2367643" y="3394982"/>
              <a:ext cx="3045278" cy="351064"/>
            </a:xfrm>
            <a:custGeom>
              <a:avLst/>
              <a:gdLst>
                <a:gd name="connsiteX0" fmla="*/ 0 w 3045278"/>
                <a:gd name="connsiteY0" fmla="*/ 342900 h 351064"/>
                <a:gd name="connsiteX1" fmla="*/ 2751364 w 3045278"/>
                <a:gd name="connsiteY1" fmla="*/ 351064 h 351064"/>
                <a:gd name="connsiteX2" fmla="*/ 2751364 w 3045278"/>
                <a:gd name="connsiteY2" fmla="*/ 8164 h 351064"/>
                <a:gd name="connsiteX3" fmla="*/ 3045278 w 3045278"/>
                <a:gd name="connsiteY3" fmla="*/ 0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278" h="351064">
                  <a:moveTo>
                    <a:pt x="0" y="342900"/>
                  </a:moveTo>
                  <a:lnTo>
                    <a:pt x="2751364" y="351064"/>
                  </a:lnTo>
                  <a:lnTo>
                    <a:pt x="2751364" y="8164"/>
                  </a:lnTo>
                  <a:lnTo>
                    <a:pt x="304527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 flipH="1" flipV="1">
              <a:off x="5170263" y="2023387"/>
              <a:ext cx="228600" cy="757234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 flipH="1" flipV="1">
              <a:off x="4962083" y="2021684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 flipV="1">
              <a:off x="6533709" y="2020891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 flipV="1">
              <a:off x="6536884" y="2557461"/>
              <a:ext cx="735454" cy="566737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 flipV="1">
              <a:off x="4379470" y="2017712"/>
              <a:ext cx="273493" cy="768235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 flipV="1">
              <a:off x="4390805" y="2028827"/>
              <a:ext cx="428845" cy="938660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147889" y="2447925"/>
              <a:ext cx="4653984" cy="466725"/>
            </a:xfrm>
            <a:custGeom>
              <a:avLst/>
              <a:gdLst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604157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71488"/>
                <a:gd name="connsiteX1" fmla="*/ 4637314 w 4653643"/>
                <a:gd name="connsiteY1" fmla="*/ 334736 h 471488"/>
                <a:gd name="connsiteX2" fmla="*/ 4653643 w 4653643"/>
                <a:gd name="connsiteY2" fmla="*/ 8164 h 471488"/>
                <a:gd name="connsiteX3" fmla="*/ 579664 w 4653643"/>
                <a:gd name="connsiteY3" fmla="*/ 0 h 471488"/>
                <a:gd name="connsiteX4" fmla="*/ 580344 w 4653643"/>
                <a:gd name="connsiteY4" fmla="*/ 471488 h 471488"/>
                <a:gd name="connsiteX5" fmla="*/ 0 w 4653643"/>
                <a:gd name="connsiteY5" fmla="*/ 465364 h 471488"/>
                <a:gd name="connsiteX6" fmla="*/ 0 w 4653643"/>
                <a:gd name="connsiteY6" fmla="*/ 465364 h 471488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4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5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66725"/>
                <a:gd name="connsiteX1" fmla="*/ 4637314 w 4653643"/>
                <a:gd name="connsiteY1" fmla="*/ 334736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8746"/>
                <a:gd name="connsiteY0" fmla="*/ 334736 h 466725"/>
                <a:gd name="connsiteX1" fmla="*/ 4658746 w 4658746"/>
                <a:gd name="connsiteY1" fmla="*/ 329973 h 466725"/>
                <a:gd name="connsiteX2" fmla="*/ 4653643 w 4658746"/>
                <a:gd name="connsiteY2" fmla="*/ 8164 h 466725"/>
                <a:gd name="connsiteX3" fmla="*/ 579664 w 4658746"/>
                <a:gd name="connsiteY3" fmla="*/ 0 h 466725"/>
                <a:gd name="connsiteX4" fmla="*/ 580345 w 4658746"/>
                <a:gd name="connsiteY4" fmla="*/ 466725 h 466725"/>
                <a:gd name="connsiteX5" fmla="*/ 0 w 4658746"/>
                <a:gd name="connsiteY5" fmla="*/ 465364 h 466725"/>
                <a:gd name="connsiteX6" fmla="*/ 0 w 4658746"/>
                <a:gd name="connsiteY6" fmla="*/ 465364 h 466725"/>
                <a:gd name="connsiteX0" fmla="*/ 4376057 w 4653643"/>
                <a:gd name="connsiteY0" fmla="*/ 334736 h 466725"/>
                <a:gd name="connsiteX1" fmla="*/ 4646840 w 4653643"/>
                <a:gd name="connsiteY1" fmla="*/ 337117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3984" h="466725">
                  <a:moveTo>
                    <a:pt x="4376057" y="334736"/>
                  </a:moveTo>
                  <a:lnTo>
                    <a:pt x="4653984" y="332354"/>
                  </a:lnTo>
                  <a:cubicBezTo>
                    <a:pt x="4653870" y="224291"/>
                    <a:pt x="4653757" y="116227"/>
                    <a:pt x="4653643" y="8164"/>
                  </a:cubicBezTo>
                  <a:lnTo>
                    <a:pt x="579664" y="0"/>
                  </a:lnTo>
                  <a:cubicBezTo>
                    <a:pt x="579891" y="157163"/>
                    <a:pt x="580118" y="309562"/>
                    <a:pt x="580345" y="466725"/>
                  </a:cubicBezTo>
                  <a:lnTo>
                    <a:pt x="0" y="465364"/>
                  </a:lnTo>
                  <a:lnTo>
                    <a:pt x="0" y="46536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047127" y="3975597"/>
              <a:ext cx="1101725" cy="944562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2000" dirty="0">
                  <a:latin typeface="+mj-lt"/>
                </a:rPr>
                <a:t>Magic</a:t>
              </a:r>
            </a:p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2000" dirty="0">
                  <a:latin typeface="+mj-lt"/>
                </a:rPr>
                <a:t>Memory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 rot="16200000" flipH="1">
              <a:off x="3425032" y="4325393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 sz="800">
                <a:latin typeface="+mj-lt"/>
              </a:endParaRPr>
            </a:p>
          </p:txBody>
        </p:sp>
        <p:cxnSp>
          <p:nvCxnSpPr>
            <p:cNvPr id="37" name="Straight Connector 36"/>
            <p:cNvCxnSpPr>
              <a:stCxn id="36" idx="2"/>
              <a:endCxn id="35" idx="1"/>
            </p:cNvCxnSpPr>
            <p:nvPr/>
          </p:nvCxnSpPr>
          <p:spPr bwMode="auto">
            <a:xfrm>
              <a:off x="3821113" y="4440487"/>
              <a:ext cx="226014" cy="739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" name="Freeform 1"/>
            <p:cNvSpPr/>
            <p:nvPr/>
          </p:nvSpPr>
          <p:spPr bwMode="auto">
            <a:xfrm>
              <a:off x="2112579" y="3322911"/>
              <a:ext cx="1474076" cy="1261242"/>
            </a:xfrm>
            <a:custGeom>
              <a:avLst/>
              <a:gdLst>
                <a:gd name="connsiteX0" fmla="*/ 0 w 1474076"/>
                <a:gd name="connsiteY0" fmla="*/ 0 h 1261242"/>
                <a:gd name="connsiteX1" fmla="*/ 252249 w 1474076"/>
                <a:gd name="connsiteY1" fmla="*/ 0 h 1261242"/>
                <a:gd name="connsiteX2" fmla="*/ 252249 w 1474076"/>
                <a:gd name="connsiteY2" fmla="*/ 1261242 h 1261242"/>
                <a:gd name="connsiteX3" fmla="*/ 1474076 w 1474076"/>
                <a:gd name="connsiteY3" fmla="*/ 1261242 h 12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076" h="1261242">
                  <a:moveTo>
                    <a:pt x="0" y="0"/>
                  </a:moveTo>
                  <a:lnTo>
                    <a:pt x="252249" y="0"/>
                  </a:lnTo>
                  <a:lnTo>
                    <a:pt x="252249" y="1261242"/>
                  </a:lnTo>
                  <a:lnTo>
                    <a:pt x="1474076" y="126124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171090" y="2574049"/>
              <a:ext cx="2309648" cy="1868214"/>
            </a:xfrm>
            <a:custGeom>
              <a:avLst/>
              <a:gdLst>
                <a:gd name="connsiteX0" fmla="*/ 0 w 2309648"/>
                <a:gd name="connsiteY0" fmla="*/ 1868214 h 1868214"/>
                <a:gd name="connsiteX1" fmla="*/ 2309648 w 2309648"/>
                <a:gd name="connsiteY1" fmla="*/ 1868214 h 1868214"/>
                <a:gd name="connsiteX2" fmla="*/ 2309648 w 2309648"/>
                <a:gd name="connsiteY2" fmla="*/ 0 h 18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648" h="1868214">
                  <a:moveTo>
                    <a:pt x="0" y="1868214"/>
                  </a:moveTo>
                  <a:lnTo>
                    <a:pt x="2309648" y="1868214"/>
                  </a:lnTo>
                  <a:lnTo>
                    <a:pt x="230964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782614" y="3330794"/>
              <a:ext cx="2585545" cy="1111469"/>
            </a:xfrm>
            <a:custGeom>
              <a:avLst/>
              <a:gdLst>
                <a:gd name="connsiteX0" fmla="*/ 2585545 w 2585545"/>
                <a:gd name="connsiteY0" fmla="*/ 1111469 h 1111469"/>
                <a:gd name="connsiteX1" fmla="*/ 2585545 w 2585545"/>
                <a:gd name="connsiteY1" fmla="*/ 512379 h 1111469"/>
                <a:gd name="connsiteX2" fmla="*/ 0 w 2585545"/>
                <a:gd name="connsiteY2" fmla="*/ 512379 h 1111469"/>
                <a:gd name="connsiteX3" fmla="*/ 0 w 2585545"/>
                <a:gd name="connsiteY3" fmla="*/ 0 h 1111469"/>
                <a:gd name="connsiteX4" fmla="*/ 457200 w 2585545"/>
                <a:gd name="connsiteY4" fmla="*/ 0 h 111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545" h="1111469">
                  <a:moveTo>
                    <a:pt x="2585545" y="1111469"/>
                  </a:moveTo>
                  <a:lnTo>
                    <a:pt x="2585545" y="512379"/>
                  </a:lnTo>
                  <a:lnTo>
                    <a:pt x="0" y="512379"/>
                  </a:lnTo>
                  <a:lnTo>
                    <a:pt x="0" y="0"/>
                  </a:lnTo>
                  <a:lnTo>
                    <a:pt x="4572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405809" y="3124198"/>
              <a:ext cx="3985591" cy="1119397"/>
              <a:chOff x="3405809" y="3419473"/>
              <a:chExt cx="3985591" cy="1119397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7272338" y="3419473"/>
                <a:ext cx="0" cy="44291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6973888" y="3847993"/>
                <a:ext cx="417512" cy="743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" name="Freeform 16"/>
              <p:cNvSpPr/>
              <p:nvPr/>
            </p:nvSpPr>
            <p:spPr bwMode="auto">
              <a:xfrm>
                <a:off x="6520070" y="3657600"/>
                <a:ext cx="563217" cy="185530"/>
              </a:xfrm>
              <a:custGeom>
                <a:avLst/>
                <a:gdLst>
                  <a:gd name="connsiteX0" fmla="*/ 0 w 563217"/>
                  <a:gd name="connsiteY0" fmla="*/ 0 h 185530"/>
                  <a:gd name="connsiteX1" fmla="*/ 563217 w 563217"/>
                  <a:gd name="connsiteY1" fmla="*/ 0 h 185530"/>
                  <a:gd name="connsiteX2" fmla="*/ 563217 w 563217"/>
                  <a:gd name="connsiteY2" fmla="*/ 18553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3217" h="185530">
                    <a:moveTo>
                      <a:pt x="0" y="0"/>
                    </a:moveTo>
                    <a:lnTo>
                      <a:pt x="563217" y="0"/>
                    </a:lnTo>
                    <a:lnTo>
                      <a:pt x="563217" y="18553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405809" y="3856383"/>
                <a:ext cx="3783495" cy="682487"/>
              </a:xfrm>
              <a:custGeom>
                <a:avLst/>
                <a:gdLst>
                  <a:gd name="connsiteX0" fmla="*/ 3783495 w 3783495"/>
                  <a:gd name="connsiteY0" fmla="*/ 0 h 682487"/>
                  <a:gd name="connsiteX1" fmla="*/ 3783495 w 3783495"/>
                  <a:gd name="connsiteY1" fmla="*/ 238539 h 682487"/>
                  <a:gd name="connsiteX2" fmla="*/ 0 w 3783495"/>
                  <a:gd name="connsiteY2" fmla="*/ 238539 h 682487"/>
                  <a:gd name="connsiteX3" fmla="*/ 0 w 3783495"/>
                  <a:gd name="connsiteY3" fmla="*/ 682487 h 682487"/>
                  <a:gd name="connsiteX4" fmla="*/ 185530 w 3783495"/>
                  <a:gd name="connsiteY4" fmla="*/ 682487 h 68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495" h="682487">
                    <a:moveTo>
                      <a:pt x="3783495" y="0"/>
                    </a:moveTo>
                    <a:lnTo>
                      <a:pt x="3783495" y="238539"/>
                    </a:lnTo>
                    <a:lnTo>
                      <a:pt x="0" y="238539"/>
                    </a:lnTo>
                    <a:lnTo>
                      <a:pt x="0" y="682487"/>
                    </a:lnTo>
                    <a:lnTo>
                      <a:pt x="185530" y="682487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EFEE-FF95-B53E-705C-640C03B2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11794B-7C2B-4638-A896-0C025C42316F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0CDAC5D-9FD8-C3C4-B762-7D25B01795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B65ED0-FB77-5E85-C668-B29F7D198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45CE06F-3E11-9982-0FC6-9B0E56BAE89B}"/>
              </a:ext>
            </a:extLst>
          </p:cNvPr>
          <p:cNvSpPr txBox="1">
            <a:spLocks/>
          </p:cNvSpPr>
          <p:nvPr/>
        </p:nvSpPr>
        <p:spPr bwMode="auto">
          <a:xfrm>
            <a:off x="947113" y="5088411"/>
            <a:ext cx="7772400" cy="157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/>
              <a:t>We can’t do instruction fetch and LD/ST at the same time because there is only one memory</a:t>
            </a:r>
          </a:p>
          <a:p>
            <a:r>
              <a:rPr lang="en-US" sz="1800" kern="0" dirty="0"/>
              <a:t>Such resource conflicts are known as  </a:t>
            </a:r>
            <a:r>
              <a:rPr lang="en-US" sz="1800" i="1" kern="0" dirty="0"/>
              <a:t>structural hazards </a:t>
            </a:r>
            <a:r>
              <a:rPr lang="en-US" sz="1800" kern="0" dirty="0"/>
              <a:t>and require multicycle implementation</a:t>
            </a:r>
            <a:endParaRPr lang="en-US" sz="1800" i="1" kern="0" dirty="0"/>
          </a:p>
          <a:p>
            <a:r>
              <a:rPr lang="en-US" sz="1800" kern="0" dirty="0"/>
              <a:t>Extra registers are required to hold values between cycles</a:t>
            </a:r>
          </a:p>
          <a:p>
            <a:pPr lvl="1"/>
            <a:endParaRPr lang="en-US" sz="1600" kern="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29E02-F090-A46C-B710-13EEA07826BF}"/>
              </a:ext>
            </a:extLst>
          </p:cNvPr>
          <p:cNvSpPr txBox="1"/>
          <p:nvPr/>
        </p:nvSpPr>
        <p:spPr>
          <a:xfrm>
            <a:off x="721978" y="1732551"/>
            <a:ext cx="34304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Memory instructions can’t be executed in one cycle!</a:t>
            </a:r>
          </a:p>
        </p:txBody>
      </p:sp>
    </p:spTree>
    <p:extLst>
      <p:ext uri="{BB962C8B-B14F-4D97-AF65-F5344CB8AC3E}">
        <p14:creationId xmlns:p14="http://schemas.microsoft.com/office/powerpoint/2010/main" val="180360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Princeton Architecture</a:t>
            </a:r>
            <a:br>
              <a:rPr lang="en-US" sz="3600" dirty="0"/>
            </a:br>
            <a:r>
              <a:rPr lang="en-US" sz="2400" dirty="0"/>
              <a:t>introduce intermediate state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952500" y="5064485"/>
            <a:ext cx="7772400" cy="1062340"/>
          </a:xfrm>
        </p:spPr>
        <p:txBody>
          <a:bodyPr/>
          <a:lstStyle/>
          <a:p>
            <a:r>
              <a:rPr lang="en-US" sz="1800" dirty="0"/>
              <a:t>Every instruction takes two cycles: Fetch followed by Execute</a:t>
            </a:r>
          </a:p>
          <a:p>
            <a:r>
              <a:rPr lang="en-US" sz="1800" dirty="0"/>
              <a:t>Insert f2d register to hold the fetched instruction </a:t>
            </a:r>
          </a:p>
          <a:p>
            <a:r>
              <a:rPr lang="en-US" sz="1800" dirty="0"/>
              <a:t>A one bit register to record the state of the instruction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75425" y="3075364"/>
            <a:ext cx="731344" cy="704121"/>
            <a:chOff x="2323744" y="2947013"/>
            <a:chExt cx="731344" cy="704121"/>
          </a:xfrm>
        </p:grpSpPr>
        <p:sp>
          <p:nvSpPr>
            <p:cNvPr id="10" name="Rectangle 9"/>
            <p:cNvSpPr/>
            <p:nvPr/>
          </p:nvSpPr>
          <p:spPr bwMode="auto">
            <a:xfrm>
              <a:off x="2849617" y="2995210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23744" y="2947013"/>
              <a:ext cx="5982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f2d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75794" y="1662834"/>
            <a:ext cx="1074859" cy="400110"/>
            <a:chOff x="1975794" y="1662834"/>
            <a:chExt cx="1074859" cy="400110"/>
          </a:xfrm>
        </p:grpSpPr>
        <p:sp>
          <p:nvSpPr>
            <p:cNvPr id="44" name="Rectangle 43"/>
            <p:cNvSpPr/>
            <p:nvPr/>
          </p:nvSpPr>
          <p:spPr bwMode="auto">
            <a:xfrm>
              <a:off x="2849617" y="1786906"/>
              <a:ext cx="201036" cy="183123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75794" y="1662834"/>
              <a:ext cx="8258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state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4813" y="1519963"/>
            <a:ext cx="5997575" cy="3472359"/>
            <a:chOff x="1674813" y="1295400"/>
            <a:chExt cx="5997575" cy="3624759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2613025"/>
              <a:ext cx="452437" cy="944563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PC</a:t>
              </a:r>
            </a:p>
          </p:txBody>
        </p:sp>
        <p:sp>
          <p:nvSpPr>
            <p:cNvPr id="13324" name="Rectangle 17"/>
            <p:cNvSpPr>
              <a:spLocks noChangeArrowheads="1"/>
            </p:cNvSpPr>
            <p:nvPr/>
          </p:nvSpPr>
          <p:spPr bwMode="auto">
            <a:xfrm>
              <a:off x="3273425" y="262255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1295400"/>
              <a:ext cx="3217863" cy="71120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Register File</a:t>
              </a:r>
            </a:p>
          </p:txBody>
        </p:sp>
        <p:sp>
          <p:nvSpPr>
            <p:cNvPr id="13326" name="Rectangle 17"/>
            <p:cNvSpPr>
              <a:spLocks noChangeArrowheads="1"/>
            </p:cNvSpPr>
            <p:nvPr/>
          </p:nvSpPr>
          <p:spPr bwMode="auto">
            <a:xfrm>
              <a:off x="5411788" y="261620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Execute</a:t>
              </a:r>
            </a:p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>
              <a:off x="4384675" y="3178175"/>
              <a:ext cx="1023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45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2335212"/>
              <a:ext cx="561975" cy="230188"/>
            </a:xfrm>
            <a:prstGeom prst="flowChartManualOperation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800">
                <a:latin typeface="+mj-lt"/>
              </a:endParaRPr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 flipH="1" flipV="1">
              <a:off x="7391400" y="200342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63" name="AutoShape 55"/>
            <p:cNvSpPr>
              <a:spLocks noChangeArrowheads="1"/>
            </p:cNvSpPr>
            <p:nvPr/>
          </p:nvSpPr>
          <p:spPr bwMode="auto">
            <a:xfrm>
              <a:off x="1774825" y="3390900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986871" y="3124992"/>
              <a:ext cx="429676" cy="363538"/>
              <a:chOff x="4990090" y="2316580"/>
              <a:chExt cx="1466850" cy="1255713"/>
            </a:xfrm>
          </p:grpSpPr>
          <p:sp>
            <p:nvSpPr>
              <p:cNvPr id="5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 bwMode="auto">
            <a:xfrm>
              <a:off x="2367643" y="3394982"/>
              <a:ext cx="3045278" cy="351064"/>
            </a:xfrm>
            <a:custGeom>
              <a:avLst/>
              <a:gdLst>
                <a:gd name="connsiteX0" fmla="*/ 0 w 3045278"/>
                <a:gd name="connsiteY0" fmla="*/ 342900 h 351064"/>
                <a:gd name="connsiteX1" fmla="*/ 2751364 w 3045278"/>
                <a:gd name="connsiteY1" fmla="*/ 351064 h 351064"/>
                <a:gd name="connsiteX2" fmla="*/ 2751364 w 3045278"/>
                <a:gd name="connsiteY2" fmla="*/ 8164 h 351064"/>
                <a:gd name="connsiteX3" fmla="*/ 3045278 w 3045278"/>
                <a:gd name="connsiteY3" fmla="*/ 0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278" h="351064">
                  <a:moveTo>
                    <a:pt x="0" y="342900"/>
                  </a:moveTo>
                  <a:lnTo>
                    <a:pt x="2751364" y="351064"/>
                  </a:lnTo>
                  <a:lnTo>
                    <a:pt x="2751364" y="8164"/>
                  </a:lnTo>
                  <a:lnTo>
                    <a:pt x="304527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 flipH="1" flipV="1">
              <a:off x="5170263" y="2023387"/>
              <a:ext cx="228600" cy="757234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 flipH="1" flipV="1">
              <a:off x="4962083" y="2021684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 flipV="1">
              <a:off x="6533709" y="2020891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 flipV="1">
              <a:off x="6536884" y="2557461"/>
              <a:ext cx="735454" cy="566737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 flipV="1">
              <a:off x="4379470" y="2017712"/>
              <a:ext cx="273493" cy="768235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 flipV="1">
              <a:off x="4390805" y="2028827"/>
              <a:ext cx="428845" cy="938660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147889" y="2447925"/>
              <a:ext cx="4653984" cy="466725"/>
            </a:xfrm>
            <a:custGeom>
              <a:avLst/>
              <a:gdLst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604157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71488"/>
                <a:gd name="connsiteX1" fmla="*/ 4637314 w 4653643"/>
                <a:gd name="connsiteY1" fmla="*/ 334736 h 471488"/>
                <a:gd name="connsiteX2" fmla="*/ 4653643 w 4653643"/>
                <a:gd name="connsiteY2" fmla="*/ 8164 h 471488"/>
                <a:gd name="connsiteX3" fmla="*/ 579664 w 4653643"/>
                <a:gd name="connsiteY3" fmla="*/ 0 h 471488"/>
                <a:gd name="connsiteX4" fmla="*/ 580344 w 4653643"/>
                <a:gd name="connsiteY4" fmla="*/ 471488 h 471488"/>
                <a:gd name="connsiteX5" fmla="*/ 0 w 4653643"/>
                <a:gd name="connsiteY5" fmla="*/ 465364 h 471488"/>
                <a:gd name="connsiteX6" fmla="*/ 0 w 4653643"/>
                <a:gd name="connsiteY6" fmla="*/ 465364 h 471488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4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5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66725"/>
                <a:gd name="connsiteX1" fmla="*/ 4637314 w 4653643"/>
                <a:gd name="connsiteY1" fmla="*/ 334736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8746"/>
                <a:gd name="connsiteY0" fmla="*/ 334736 h 466725"/>
                <a:gd name="connsiteX1" fmla="*/ 4658746 w 4658746"/>
                <a:gd name="connsiteY1" fmla="*/ 329973 h 466725"/>
                <a:gd name="connsiteX2" fmla="*/ 4653643 w 4658746"/>
                <a:gd name="connsiteY2" fmla="*/ 8164 h 466725"/>
                <a:gd name="connsiteX3" fmla="*/ 579664 w 4658746"/>
                <a:gd name="connsiteY3" fmla="*/ 0 h 466725"/>
                <a:gd name="connsiteX4" fmla="*/ 580345 w 4658746"/>
                <a:gd name="connsiteY4" fmla="*/ 466725 h 466725"/>
                <a:gd name="connsiteX5" fmla="*/ 0 w 4658746"/>
                <a:gd name="connsiteY5" fmla="*/ 465364 h 466725"/>
                <a:gd name="connsiteX6" fmla="*/ 0 w 4658746"/>
                <a:gd name="connsiteY6" fmla="*/ 465364 h 466725"/>
                <a:gd name="connsiteX0" fmla="*/ 4376057 w 4653643"/>
                <a:gd name="connsiteY0" fmla="*/ 334736 h 466725"/>
                <a:gd name="connsiteX1" fmla="*/ 4646840 w 4653643"/>
                <a:gd name="connsiteY1" fmla="*/ 337117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3984" h="466725">
                  <a:moveTo>
                    <a:pt x="4376057" y="334736"/>
                  </a:moveTo>
                  <a:lnTo>
                    <a:pt x="4653984" y="332354"/>
                  </a:lnTo>
                  <a:cubicBezTo>
                    <a:pt x="4653870" y="224291"/>
                    <a:pt x="4653757" y="116227"/>
                    <a:pt x="4653643" y="8164"/>
                  </a:cubicBezTo>
                  <a:lnTo>
                    <a:pt x="579664" y="0"/>
                  </a:lnTo>
                  <a:cubicBezTo>
                    <a:pt x="579891" y="157163"/>
                    <a:pt x="580118" y="309562"/>
                    <a:pt x="580345" y="466725"/>
                  </a:cubicBezTo>
                  <a:lnTo>
                    <a:pt x="0" y="465364"/>
                  </a:lnTo>
                  <a:lnTo>
                    <a:pt x="0" y="46536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047127" y="3975597"/>
              <a:ext cx="1101725" cy="944562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2000" dirty="0">
                  <a:latin typeface="+mj-lt"/>
                </a:rPr>
                <a:t>Magic</a:t>
              </a:r>
            </a:p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2000" dirty="0">
                  <a:latin typeface="+mj-lt"/>
                </a:rPr>
                <a:t>Memory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 rot="16200000" flipH="1">
              <a:off x="3425032" y="4325393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 sz="800">
                <a:latin typeface="+mj-lt"/>
              </a:endParaRPr>
            </a:p>
          </p:txBody>
        </p:sp>
        <p:cxnSp>
          <p:nvCxnSpPr>
            <p:cNvPr id="37" name="Straight Connector 36"/>
            <p:cNvCxnSpPr>
              <a:stCxn id="36" idx="2"/>
              <a:endCxn id="35" idx="1"/>
            </p:cNvCxnSpPr>
            <p:nvPr/>
          </p:nvCxnSpPr>
          <p:spPr bwMode="auto">
            <a:xfrm>
              <a:off x="3821113" y="4440487"/>
              <a:ext cx="226014" cy="739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" name="Freeform 1"/>
            <p:cNvSpPr/>
            <p:nvPr/>
          </p:nvSpPr>
          <p:spPr bwMode="auto">
            <a:xfrm>
              <a:off x="2112579" y="3322911"/>
              <a:ext cx="1474076" cy="1261242"/>
            </a:xfrm>
            <a:custGeom>
              <a:avLst/>
              <a:gdLst>
                <a:gd name="connsiteX0" fmla="*/ 0 w 1474076"/>
                <a:gd name="connsiteY0" fmla="*/ 0 h 1261242"/>
                <a:gd name="connsiteX1" fmla="*/ 252249 w 1474076"/>
                <a:gd name="connsiteY1" fmla="*/ 0 h 1261242"/>
                <a:gd name="connsiteX2" fmla="*/ 252249 w 1474076"/>
                <a:gd name="connsiteY2" fmla="*/ 1261242 h 1261242"/>
                <a:gd name="connsiteX3" fmla="*/ 1474076 w 1474076"/>
                <a:gd name="connsiteY3" fmla="*/ 1261242 h 12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076" h="1261242">
                  <a:moveTo>
                    <a:pt x="0" y="0"/>
                  </a:moveTo>
                  <a:lnTo>
                    <a:pt x="252249" y="0"/>
                  </a:lnTo>
                  <a:lnTo>
                    <a:pt x="252249" y="1261242"/>
                  </a:lnTo>
                  <a:lnTo>
                    <a:pt x="1474076" y="126124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171090" y="2574049"/>
              <a:ext cx="2309648" cy="1868214"/>
            </a:xfrm>
            <a:custGeom>
              <a:avLst/>
              <a:gdLst>
                <a:gd name="connsiteX0" fmla="*/ 0 w 2309648"/>
                <a:gd name="connsiteY0" fmla="*/ 1868214 h 1868214"/>
                <a:gd name="connsiteX1" fmla="*/ 2309648 w 2309648"/>
                <a:gd name="connsiteY1" fmla="*/ 1868214 h 1868214"/>
                <a:gd name="connsiteX2" fmla="*/ 2309648 w 2309648"/>
                <a:gd name="connsiteY2" fmla="*/ 0 h 18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648" h="1868214">
                  <a:moveTo>
                    <a:pt x="0" y="1868214"/>
                  </a:moveTo>
                  <a:lnTo>
                    <a:pt x="2309648" y="1868214"/>
                  </a:lnTo>
                  <a:lnTo>
                    <a:pt x="230964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782614" y="3330794"/>
              <a:ext cx="2585545" cy="1111469"/>
            </a:xfrm>
            <a:custGeom>
              <a:avLst/>
              <a:gdLst>
                <a:gd name="connsiteX0" fmla="*/ 2585545 w 2585545"/>
                <a:gd name="connsiteY0" fmla="*/ 1111469 h 1111469"/>
                <a:gd name="connsiteX1" fmla="*/ 2585545 w 2585545"/>
                <a:gd name="connsiteY1" fmla="*/ 512379 h 1111469"/>
                <a:gd name="connsiteX2" fmla="*/ 0 w 2585545"/>
                <a:gd name="connsiteY2" fmla="*/ 512379 h 1111469"/>
                <a:gd name="connsiteX3" fmla="*/ 0 w 2585545"/>
                <a:gd name="connsiteY3" fmla="*/ 0 h 1111469"/>
                <a:gd name="connsiteX4" fmla="*/ 457200 w 2585545"/>
                <a:gd name="connsiteY4" fmla="*/ 0 h 111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545" h="1111469">
                  <a:moveTo>
                    <a:pt x="2585545" y="1111469"/>
                  </a:moveTo>
                  <a:lnTo>
                    <a:pt x="2585545" y="512379"/>
                  </a:lnTo>
                  <a:lnTo>
                    <a:pt x="0" y="512379"/>
                  </a:lnTo>
                  <a:lnTo>
                    <a:pt x="0" y="0"/>
                  </a:lnTo>
                  <a:lnTo>
                    <a:pt x="4572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405809" y="3124198"/>
              <a:ext cx="3985591" cy="1119397"/>
              <a:chOff x="3405809" y="3419473"/>
              <a:chExt cx="3985591" cy="1119397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7272338" y="3419473"/>
                <a:ext cx="0" cy="44291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6973888" y="3847993"/>
                <a:ext cx="417512" cy="743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7" name="Freeform 16"/>
              <p:cNvSpPr/>
              <p:nvPr/>
            </p:nvSpPr>
            <p:spPr bwMode="auto">
              <a:xfrm>
                <a:off x="6520070" y="3657600"/>
                <a:ext cx="563217" cy="185530"/>
              </a:xfrm>
              <a:custGeom>
                <a:avLst/>
                <a:gdLst>
                  <a:gd name="connsiteX0" fmla="*/ 0 w 563217"/>
                  <a:gd name="connsiteY0" fmla="*/ 0 h 185530"/>
                  <a:gd name="connsiteX1" fmla="*/ 563217 w 563217"/>
                  <a:gd name="connsiteY1" fmla="*/ 0 h 185530"/>
                  <a:gd name="connsiteX2" fmla="*/ 563217 w 563217"/>
                  <a:gd name="connsiteY2" fmla="*/ 18553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3217" h="185530">
                    <a:moveTo>
                      <a:pt x="0" y="0"/>
                    </a:moveTo>
                    <a:lnTo>
                      <a:pt x="563217" y="0"/>
                    </a:lnTo>
                    <a:lnTo>
                      <a:pt x="563217" y="18553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3405809" y="3856383"/>
                <a:ext cx="3783495" cy="682487"/>
              </a:xfrm>
              <a:custGeom>
                <a:avLst/>
                <a:gdLst>
                  <a:gd name="connsiteX0" fmla="*/ 3783495 w 3783495"/>
                  <a:gd name="connsiteY0" fmla="*/ 0 h 682487"/>
                  <a:gd name="connsiteX1" fmla="*/ 3783495 w 3783495"/>
                  <a:gd name="connsiteY1" fmla="*/ 238539 h 682487"/>
                  <a:gd name="connsiteX2" fmla="*/ 0 w 3783495"/>
                  <a:gd name="connsiteY2" fmla="*/ 238539 h 682487"/>
                  <a:gd name="connsiteX3" fmla="*/ 0 w 3783495"/>
                  <a:gd name="connsiteY3" fmla="*/ 682487 h 682487"/>
                  <a:gd name="connsiteX4" fmla="*/ 185530 w 3783495"/>
                  <a:gd name="connsiteY4" fmla="*/ 682487 h 68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495" h="682487">
                    <a:moveTo>
                      <a:pt x="3783495" y="0"/>
                    </a:moveTo>
                    <a:lnTo>
                      <a:pt x="3783495" y="238539"/>
                    </a:lnTo>
                    <a:lnTo>
                      <a:pt x="0" y="238539"/>
                    </a:lnTo>
                    <a:lnTo>
                      <a:pt x="0" y="682487"/>
                    </a:lnTo>
                    <a:lnTo>
                      <a:pt x="185530" y="682487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841598" y="6111981"/>
            <a:ext cx="8110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{Fetch, Execute}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deriving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(Bits,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Eq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EFEE-FF95-B53E-705C-640C03B2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C931E-C8F0-4AEE-9B00-9AFB13B114E1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0CDAC5D-9FD8-C3C4-B762-7D25B01795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B65ED0-FB77-5E85-C668-B29F7D198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Princeton Architecture</a:t>
            </a:r>
            <a:br>
              <a:rPr lang="en-US" dirty="0"/>
            </a:br>
            <a:r>
              <a:rPr lang="en-US" sz="2400" dirty="0"/>
              <a:t>Two-cycle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9030"/>
            <a:ext cx="7772400" cy="4839324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mkProcPrincetonTwoCycle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(Empty);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Code to instantiate pc,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magic mem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Reg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#(Word)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f2d &lt;-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mkRegU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Reg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state &lt;-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mkReg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(Fetch);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doFetch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 == Fetch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Code to fetch the instruction at pc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f2d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 &lt;= 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endrule</a:t>
            </a:r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 == 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Code to decode the instruction in f2d, execute,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updateState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state &lt;= Fetch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5565" y="3390860"/>
            <a:ext cx="417025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If state is Fetch then fetch the instruction and put it in f2d, and change the state to Execute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7314" y="5207833"/>
            <a:ext cx="404675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If state is Execute then execute the instruction in f2d, and change the state to Fetch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5A65C1-7FAE-DF50-E006-4C59119C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84CDD-730A-4729-A8B2-84F68277B8BF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9C9D6D-262C-F145-7361-16646F0E4E2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32377F-5ECE-99C8-5131-B1EECE91C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2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639852" y="3952972"/>
            <a:ext cx="7822697" cy="16250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doExecute</a:t>
            </a:r>
            <a:r>
              <a:rPr lang="en-US" dirty="0"/>
              <a:t> rule reexamined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26" y="1525108"/>
            <a:ext cx="7772400" cy="41148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(state == Execute);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f2d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decode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rVal1 = rf.rd1(dInst.src1);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rVal2 = rf.rd2(dInst.src2);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rVal1, rVal2, pc);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//Extract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fileds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of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eInst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data,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memory access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eInst.iType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== LOAD)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data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dMem.req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op:Ld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addr:addr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data: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dwv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eInst.iType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== STORE)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dummy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dMem.req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op:St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addr:addr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data:data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register file write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dst.valid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rf.wr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dst.index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pc update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pc &lt;=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eInst.nextPc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state &lt;= Fetch;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9608" y="5563431"/>
            <a:ext cx="3194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Execution of all instructions except LD/ST can be completed in the Fetch cycle</a:t>
            </a:r>
          </a:p>
        </p:txBody>
      </p:sp>
      <p:pic>
        <p:nvPicPr>
          <p:cNvPr id="8" name="Picture 7" descr="HartwigEnglish - Eng 2R Sem.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014" y="3274873"/>
            <a:ext cx="671262" cy="747978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682327" y="760699"/>
            <a:ext cx="3297109" cy="1992677"/>
            <a:chOff x="1674813" y="1295400"/>
            <a:chExt cx="5997575" cy="3624759"/>
          </a:xfrm>
        </p:grpSpPr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1674813" y="2613025"/>
              <a:ext cx="452437" cy="944563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>
                  <a:latin typeface="+mj-lt"/>
                </a:rPr>
                <a:t>PC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3273425" y="262255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>
                  <a:latin typeface="+mj-lt"/>
                </a:rPr>
                <a:t>Decode</a:t>
              </a: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400550" y="1295400"/>
              <a:ext cx="3217863" cy="71120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>
                  <a:latin typeface="+mj-lt"/>
                </a:rPr>
                <a:t>Register File</a:t>
              </a: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5411788" y="261620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+mj-lt"/>
                </a:rPr>
                <a:t>Execute</a:t>
              </a:r>
            </a:p>
            <a:p>
              <a:pPr algn="ctr"/>
              <a:endParaRPr lang="en-US" sz="1200" dirty="0">
                <a:latin typeface="+mj-lt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4384675" y="3178175"/>
              <a:ext cx="1023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2335212"/>
              <a:ext cx="561975" cy="230188"/>
            </a:xfrm>
            <a:prstGeom prst="flowChartManualOperation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400">
                <a:latin typeface="+mj-lt"/>
              </a:endParaRP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 flipV="1">
              <a:off x="7391400" y="200342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18" name="AutoShape 55"/>
            <p:cNvSpPr>
              <a:spLocks noChangeArrowheads="1"/>
            </p:cNvSpPr>
            <p:nvPr/>
          </p:nvSpPr>
          <p:spPr bwMode="auto">
            <a:xfrm>
              <a:off x="1774825" y="3390900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>
                <a:latin typeface="+mj-lt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986871" y="3124992"/>
              <a:ext cx="429676" cy="363538"/>
              <a:chOff x="4990090" y="2316580"/>
              <a:chExt cx="1466850" cy="1255713"/>
            </a:xfrm>
          </p:grpSpPr>
          <p:sp>
            <p:nvSpPr>
              <p:cNvPr id="43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>
                  <a:latin typeface="+mj-lt"/>
                </a:endParaRPr>
              </a:p>
            </p:txBody>
          </p:sp>
          <p:sp>
            <p:nvSpPr>
              <p:cNvPr id="44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>
                  <a:latin typeface="+mj-lt"/>
                </a:endParaRPr>
              </a:p>
            </p:txBody>
          </p:sp>
          <p:sp>
            <p:nvSpPr>
              <p:cNvPr id="45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>
                  <a:latin typeface="+mj-lt"/>
                </a:endParaRPr>
              </a:p>
            </p:txBody>
          </p:sp>
          <p:sp>
            <p:nvSpPr>
              <p:cNvPr id="46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400">
                  <a:latin typeface="+mj-lt"/>
                </a:endParaRPr>
              </a:p>
            </p:txBody>
          </p:sp>
        </p:grpSp>
        <p:sp>
          <p:nvSpPr>
            <p:cNvPr id="20" name="Freeform 19"/>
            <p:cNvSpPr/>
            <p:nvPr/>
          </p:nvSpPr>
          <p:spPr bwMode="auto">
            <a:xfrm>
              <a:off x="2367643" y="3394982"/>
              <a:ext cx="3045278" cy="351064"/>
            </a:xfrm>
            <a:custGeom>
              <a:avLst/>
              <a:gdLst>
                <a:gd name="connsiteX0" fmla="*/ 0 w 3045278"/>
                <a:gd name="connsiteY0" fmla="*/ 342900 h 351064"/>
                <a:gd name="connsiteX1" fmla="*/ 2751364 w 3045278"/>
                <a:gd name="connsiteY1" fmla="*/ 351064 h 351064"/>
                <a:gd name="connsiteX2" fmla="*/ 2751364 w 3045278"/>
                <a:gd name="connsiteY2" fmla="*/ 8164 h 351064"/>
                <a:gd name="connsiteX3" fmla="*/ 3045278 w 3045278"/>
                <a:gd name="connsiteY3" fmla="*/ 0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278" h="351064">
                  <a:moveTo>
                    <a:pt x="0" y="342900"/>
                  </a:moveTo>
                  <a:lnTo>
                    <a:pt x="2751364" y="351064"/>
                  </a:lnTo>
                  <a:lnTo>
                    <a:pt x="2751364" y="8164"/>
                  </a:lnTo>
                  <a:lnTo>
                    <a:pt x="304527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Freeform 20"/>
            <p:cNvSpPr/>
            <p:nvPr/>
          </p:nvSpPr>
          <p:spPr bwMode="auto">
            <a:xfrm flipH="1" flipV="1">
              <a:off x="5170263" y="2023387"/>
              <a:ext cx="228600" cy="757234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Freeform 21"/>
            <p:cNvSpPr/>
            <p:nvPr/>
          </p:nvSpPr>
          <p:spPr bwMode="auto">
            <a:xfrm flipH="1" flipV="1">
              <a:off x="4962083" y="2021684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Freeform 22"/>
            <p:cNvSpPr/>
            <p:nvPr/>
          </p:nvSpPr>
          <p:spPr bwMode="auto">
            <a:xfrm flipV="1">
              <a:off x="6533709" y="2020891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 flipV="1">
              <a:off x="6536884" y="2557461"/>
              <a:ext cx="735454" cy="566737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Freeform 24"/>
            <p:cNvSpPr/>
            <p:nvPr/>
          </p:nvSpPr>
          <p:spPr bwMode="auto">
            <a:xfrm flipV="1">
              <a:off x="4379470" y="2017712"/>
              <a:ext cx="273493" cy="768235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Freeform 25"/>
            <p:cNvSpPr/>
            <p:nvPr/>
          </p:nvSpPr>
          <p:spPr bwMode="auto">
            <a:xfrm flipV="1">
              <a:off x="4390805" y="2028827"/>
              <a:ext cx="428845" cy="938660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2147889" y="2447925"/>
              <a:ext cx="4653984" cy="466725"/>
            </a:xfrm>
            <a:custGeom>
              <a:avLst/>
              <a:gdLst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604157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71488"/>
                <a:gd name="connsiteX1" fmla="*/ 4637314 w 4653643"/>
                <a:gd name="connsiteY1" fmla="*/ 334736 h 471488"/>
                <a:gd name="connsiteX2" fmla="*/ 4653643 w 4653643"/>
                <a:gd name="connsiteY2" fmla="*/ 8164 h 471488"/>
                <a:gd name="connsiteX3" fmla="*/ 579664 w 4653643"/>
                <a:gd name="connsiteY3" fmla="*/ 0 h 471488"/>
                <a:gd name="connsiteX4" fmla="*/ 580344 w 4653643"/>
                <a:gd name="connsiteY4" fmla="*/ 471488 h 471488"/>
                <a:gd name="connsiteX5" fmla="*/ 0 w 4653643"/>
                <a:gd name="connsiteY5" fmla="*/ 465364 h 471488"/>
                <a:gd name="connsiteX6" fmla="*/ 0 w 4653643"/>
                <a:gd name="connsiteY6" fmla="*/ 465364 h 471488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4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5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66725"/>
                <a:gd name="connsiteX1" fmla="*/ 4637314 w 4653643"/>
                <a:gd name="connsiteY1" fmla="*/ 334736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8746"/>
                <a:gd name="connsiteY0" fmla="*/ 334736 h 466725"/>
                <a:gd name="connsiteX1" fmla="*/ 4658746 w 4658746"/>
                <a:gd name="connsiteY1" fmla="*/ 329973 h 466725"/>
                <a:gd name="connsiteX2" fmla="*/ 4653643 w 4658746"/>
                <a:gd name="connsiteY2" fmla="*/ 8164 h 466725"/>
                <a:gd name="connsiteX3" fmla="*/ 579664 w 4658746"/>
                <a:gd name="connsiteY3" fmla="*/ 0 h 466725"/>
                <a:gd name="connsiteX4" fmla="*/ 580345 w 4658746"/>
                <a:gd name="connsiteY4" fmla="*/ 466725 h 466725"/>
                <a:gd name="connsiteX5" fmla="*/ 0 w 4658746"/>
                <a:gd name="connsiteY5" fmla="*/ 465364 h 466725"/>
                <a:gd name="connsiteX6" fmla="*/ 0 w 4658746"/>
                <a:gd name="connsiteY6" fmla="*/ 465364 h 466725"/>
                <a:gd name="connsiteX0" fmla="*/ 4376057 w 4653643"/>
                <a:gd name="connsiteY0" fmla="*/ 334736 h 466725"/>
                <a:gd name="connsiteX1" fmla="*/ 4646840 w 4653643"/>
                <a:gd name="connsiteY1" fmla="*/ 337117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3984" h="466725">
                  <a:moveTo>
                    <a:pt x="4376057" y="334736"/>
                  </a:moveTo>
                  <a:lnTo>
                    <a:pt x="4653984" y="332354"/>
                  </a:lnTo>
                  <a:cubicBezTo>
                    <a:pt x="4653870" y="224291"/>
                    <a:pt x="4653757" y="116227"/>
                    <a:pt x="4653643" y="8164"/>
                  </a:cubicBezTo>
                  <a:lnTo>
                    <a:pt x="579664" y="0"/>
                  </a:lnTo>
                  <a:cubicBezTo>
                    <a:pt x="579891" y="157163"/>
                    <a:pt x="580118" y="309562"/>
                    <a:pt x="580345" y="466725"/>
                  </a:cubicBezTo>
                  <a:lnTo>
                    <a:pt x="0" y="465364"/>
                  </a:lnTo>
                  <a:lnTo>
                    <a:pt x="0" y="46536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4047127" y="3975597"/>
              <a:ext cx="1101725" cy="944562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200" dirty="0">
                  <a:latin typeface="+mj-lt"/>
                </a:rPr>
                <a:t>Magic</a:t>
              </a:r>
            </a:p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200" dirty="0">
                  <a:latin typeface="+mj-lt"/>
                </a:rPr>
                <a:t>Memory</a:t>
              </a: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 rot="16200000" flipH="1">
              <a:off x="3425032" y="4325393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 sz="400">
                <a:latin typeface="+mj-lt"/>
              </a:endParaRPr>
            </a:p>
          </p:txBody>
        </p:sp>
        <p:cxnSp>
          <p:nvCxnSpPr>
            <p:cNvPr id="30" name="Straight Connector 29"/>
            <p:cNvCxnSpPr>
              <a:stCxn id="29" idx="2"/>
              <a:endCxn id="28" idx="1"/>
            </p:cNvCxnSpPr>
            <p:nvPr/>
          </p:nvCxnSpPr>
          <p:spPr bwMode="auto">
            <a:xfrm>
              <a:off x="3821113" y="4440487"/>
              <a:ext cx="226014" cy="739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Freeform 30"/>
            <p:cNvSpPr/>
            <p:nvPr/>
          </p:nvSpPr>
          <p:spPr bwMode="auto">
            <a:xfrm>
              <a:off x="2112579" y="3322911"/>
              <a:ext cx="1474076" cy="1261242"/>
            </a:xfrm>
            <a:custGeom>
              <a:avLst/>
              <a:gdLst>
                <a:gd name="connsiteX0" fmla="*/ 0 w 1474076"/>
                <a:gd name="connsiteY0" fmla="*/ 0 h 1261242"/>
                <a:gd name="connsiteX1" fmla="*/ 252249 w 1474076"/>
                <a:gd name="connsiteY1" fmla="*/ 0 h 1261242"/>
                <a:gd name="connsiteX2" fmla="*/ 252249 w 1474076"/>
                <a:gd name="connsiteY2" fmla="*/ 1261242 h 1261242"/>
                <a:gd name="connsiteX3" fmla="*/ 1474076 w 1474076"/>
                <a:gd name="connsiteY3" fmla="*/ 1261242 h 12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076" h="1261242">
                  <a:moveTo>
                    <a:pt x="0" y="0"/>
                  </a:moveTo>
                  <a:lnTo>
                    <a:pt x="252249" y="0"/>
                  </a:lnTo>
                  <a:lnTo>
                    <a:pt x="252249" y="1261242"/>
                  </a:lnTo>
                  <a:lnTo>
                    <a:pt x="1474076" y="126124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5171090" y="2574049"/>
              <a:ext cx="2309648" cy="1868214"/>
            </a:xfrm>
            <a:custGeom>
              <a:avLst/>
              <a:gdLst>
                <a:gd name="connsiteX0" fmla="*/ 0 w 2309648"/>
                <a:gd name="connsiteY0" fmla="*/ 1868214 h 1868214"/>
                <a:gd name="connsiteX1" fmla="*/ 2309648 w 2309648"/>
                <a:gd name="connsiteY1" fmla="*/ 1868214 h 1868214"/>
                <a:gd name="connsiteX2" fmla="*/ 2309648 w 2309648"/>
                <a:gd name="connsiteY2" fmla="*/ 0 h 18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648" h="1868214">
                  <a:moveTo>
                    <a:pt x="0" y="1868214"/>
                  </a:moveTo>
                  <a:lnTo>
                    <a:pt x="2309648" y="1868214"/>
                  </a:lnTo>
                  <a:lnTo>
                    <a:pt x="230964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2782614" y="3330794"/>
              <a:ext cx="2585545" cy="1111469"/>
            </a:xfrm>
            <a:custGeom>
              <a:avLst/>
              <a:gdLst>
                <a:gd name="connsiteX0" fmla="*/ 2585545 w 2585545"/>
                <a:gd name="connsiteY0" fmla="*/ 1111469 h 1111469"/>
                <a:gd name="connsiteX1" fmla="*/ 2585545 w 2585545"/>
                <a:gd name="connsiteY1" fmla="*/ 512379 h 1111469"/>
                <a:gd name="connsiteX2" fmla="*/ 0 w 2585545"/>
                <a:gd name="connsiteY2" fmla="*/ 512379 h 1111469"/>
                <a:gd name="connsiteX3" fmla="*/ 0 w 2585545"/>
                <a:gd name="connsiteY3" fmla="*/ 0 h 1111469"/>
                <a:gd name="connsiteX4" fmla="*/ 457200 w 2585545"/>
                <a:gd name="connsiteY4" fmla="*/ 0 h 111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545" h="1111469">
                  <a:moveTo>
                    <a:pt x="2585545" y="1111469"/>
                  </a:moveTo>
                  <a:lnTo>
                    <a:pt x="2585545" y="512379"/>
                  </a:lnTo>
                  <a:lnTo>
                    <a:pt x="0" y="512379"/>
                  </a:lnTo>
                  <a:lnTo>
                    <a:pt x="0" y="0"/>
                  </a:lnTo>
                  <a:lnTo>
                    <a:pt x="4572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49617" y="2995210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87408" y="2947014"/>
              <a:ext cx="787885" cy="5038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f2d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49617" y="1786906"/>
              <a:ext cx="201036" cy="183123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75793" y="1662833"/>
              <a:ext cx="1038654" cy="5038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j-lt"/>
                </a:rPr>
                <a:t>state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05809" y="3124198"/>
              <a:ext cx="3985591" cy="1119397"/>
              <a:chOff x="3405809" y="3419473"/>
              <a:chExt cx="3985591" cy="1119397"/>
            </a:xfrm>
          </p:grpSpPr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7272338" y="3419473"/>
                <a:ext cx="0" cy="44291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flipV="1">
                <a:off x="6973888" y="3847993"/>
                <a:ext cx="417512" cy="743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1" name="Freeform 40"/>
              <p:cNvSpPr/>
              <p:nvPr/>
            </p:nvSpPr>
            <p:spPr bwMode="auto">
              <a:xfrm>
                <a:off x="6520070" y="3657600"/>
                <a:ext cx="563217" cy="185530"/>
              </a:xfrm>
              <a:custGeom>
                <a:avLst/>
                <a:gdLst>
                  <a:gd name="connsiteX0" fmla="*/ 0 w 563217"/>
                  <a:gd name="connsiteY0" fmla="*/ 0 h 185530"/>
                  <a:gd name="connsiteX1" fmla="*/ 563217 w 563217"/>
                  <a:gd name="connsiteY1" fmla="*/ 0 h 185530"/>
                  <a:gd name="connsiteX2" fmla="*/ 563217 w 563217"/>
                  <a:gd name="connsiteY2" fmla="*/ 18553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3217" h="185530">
                    <a:moveTo>
                      <a:pt x="0" y="0"/>
                    </a:moveTo>
                    <a:lnTo>
                      <a:pt x="563217" y="0"/>
                    </a:lnTo>
                    <a:lnTo>
                      <a:pt x="563217" y="18553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3405809" y="3856383"/>
                <a:ext cx="3783495" cy="682487"/>
              </a:xfrm>
              <a:custGeom>
                <a:avLst/>
                <a:gdLst>
                  <a:gd name="connsiteX0" fmla="*/ 3783495 w 3783495"/>
                  <a:gd name="connsiteY0" fmla="*/ 0 h 682487"/>
                  <a:gd name="connsiteX1" fmla="*/ 3783495 w 3783495"/>
                  <a:gd name="connsiteY1" fmla="*/ 238539 h 682487"/>
                  <a:gd name="connsiteX2" fmla="*/ 0 w 3783495"/>
                  <a:gd name="connsiteY2" fmla="*/ 238539 h 682487"/>
                  <a:gd name="connsiteX3" fmla="*/ 0 w 3783495"/>
                  <a:gd name="connsiteY3" fmla="*/ 682487 h 682487"/>
                  <a:gd name="connsiteX4" fmla="*/ 185530 w 3783495"/>
                  <a:gd name="connsiteY4" fmla="*/ 682487 h 68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495" h="682487">
                    <a:moveTo>
                      <a:pt x="3783495" y="0"/>
                    </a:moveTo>
                    <a:lnTo>
                      <a:pt x="3783495" y="238539"/>
                    </a:lnTo>
                    <a:lnTo>
                      <a:pt x="0" y="238539"/>
                    </a:lnTo>
                    <a:lnTo>
                      <a:pt x="0" y="682487"/>
                    </a:lnTo>
                    <a:lnTo>
                      <a:pt x="185530" y="682487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</p:grpSp>
      <p:sp>
        <p:nvSpPr>
          <p:cNvPr id="6" name="Left Brace 5"/>
          <p:cNvSpPr/>
          <p:nvPr/>
        </p:nvSpPr>
        <p:spPr bwMode="auto">
          <a:xfrm>
            <a:off x="397680" y="3546456"/>
            <a:ext cx="264318" cy="27680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-1679070" y="4077884"/>
            <a:ext cx="3873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updateState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eInst,pc,rf,dMem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latin typeface="Comic Sans MS" panose="030F0702030302020204" pitchFamily="66" charset="0"/>
                <a:cs typeface="Courier New" panose="02070309020205020404" pitchFamily="49" charset="0"/>
              </a:rPr>
              <a:t>expanded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1396268-FD3A-E0AB-D2F8-83E8E811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D10B4-C52A-4FB6-9BC6-5C0151A43CE5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58E5E172-E23B-9C26-B9D9-7D2249F576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E1C01574-23D1-1423-126B-003F2C4B6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Register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730" y="1564934"/>
            <a:ext cx="7772400" cy="4114800"/>
          </a:xfrm>
        </p:spPr>
        <p:txBody>
          <a:bodyPr/>
          <a:lstStyle/>
          <a:p>
            <a:r>
              <a:rPr lang="en-US" sz="2400" dirty="0"/>
              <a:t>32 general purpose registers (GPR)</a:t>
            </a:r>
          </a:p>
          <a:p>
            <a:pPr lvl="1"/>
            <a:r>
              <a:rPr lang="en-US" sz="2000" dirty="0"/>
              <a:t>x0, x1, …, x31</a:t>
            </a:r>
          </a:p>
          <a:p>
            <a:pPr lvl="1"/>
            <a:r>
              <a:rPr lang="en-US" sz="2000" dirty="0"/>
              <a:t>32-bit wide integer registers</a:t>
            </a:r>
          </a:p>
          <a:p>
            <a:pPr lvl="1"/>
            <a:r>
              <a:rPr lang="en-US" sz="2000" dirty="0"/>
              <a:t>x0 is hard-wired to zero</a:t>
            </a:r>
          </a:p>
          <a:p>
            <a:r>
              <a:rPr lang="en-US" sz="2400" dirty="0"/>
              <a:t>Program counter (PC)</a:t>
            </a:r>
          </a:p>
          <a:p>
            <a:pPr lvl="1"/>
            <a:r>
              <a:rPr lang="en-US" sz="2000" dirty="0"/>
              <a:t>32-bit wide</a:t>
            </a:r>
          </a:p>
          <a:p>
            <a:r>
              <a:rPr lang="en-US" sz="2400" dirty="0"/>
              <a:t>CSR (Control and Status Registers)</a:t>
            </a:r>
          </a:p>
          <a:p>
            <a:pPr lvl="1"/>
            <a:r>
              <a:rPr lang="en-US" sz="2000" dirty="0" err="1"/>
              <a:t>mcycle</a:t>
            </a:r>
            <a:endParaRPr lang="en-US" sz="2000" dirty="0"/>
          </a:p>
          <a:p>
            <a:pPr lvl="1"/>
            <a:r>
              <a:rPr lang="en-US" sz="2000" dirty="0" err="1"/>
              <a:t>minstret</a:t>
            </a:r>
            <a:endParaRPr lang="en-US" sz="2000" dirty="0"/>
          </a:p>
          <a:p>
            <a:pPr lvl="1"/>
            <a:r>
              <a:rPr lang="en-US" sz="2000" dirty="0" err="1"/>
              <a:t>mhartid</a:t>
            </a:r>
            <a:endParaRPr lang="en-US" sz="2000" dirty="0"/>
          </a:p>
          <a:p>
            <a:pPr lvl="1"/>
            <a:r>
              <a:rPr lang="en-US" sz="2000" dirty="0" err="1"/>
              <a:t>mtohost</a:t>
            </a:r>
            <a:endParaRPr lang="en-US" sz="2000" dirty="0"/>
          </a:p>
          <a:p>
            <a:pPr lvl="1"/>
            <a:r>
              <a:rPr lang="en-US" sz="2000" dirty="0"/>
              <a:t>...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6725752" y="4035451"/>
            <a:ext cx="362737" cy="20479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9174" y="4307504"/>
            <a:ext cx="1821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will not deal with CSRs in this subject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51A78-ADD4-254A-C87D-6DEACF8C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2CFE4-E225-4A8F-B3FA-B3D21AEE583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483AF-58EC-A8E2-517A-CB098E6624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779CE-60D4-6FCB-5BDA-446BBA3C5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8220005" cy="1143000"/>
          </a:xfrm>
        </p:spPr>
        <p:txBody>
          <a:bodyPr/>
          <a:lstStyle/>
          <a:p>
            <a:pPr eaLnBrk="1" hangingPunct="1"/>
            <a:r>
              <a:rPr lang="en-US" sz="3600" dirty="0"/>
              <a:t>Another Princeton Architecture:</a:t>
            </a:r>
            <a:br>
              <a:rPr lang="en-US" sz="3600" dirty="0"/>
            </a:br>
            <a:r>
              <a:rPr lang="en-US" sz="2400" dirty="0"/>
              <a:t>where non-memory instructions take one cycle</a:t>
            </a:r>
            <a:endParaRPr lang="en-US" sz="2000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1093430" y="4372561"/>
            <a:ext cx="7772400" cy="2300001"/>
          </a:xfrm>
        </p:spPr>
        <p:txBody>
          <a:bodyPr/>
          <a:lstStyle/>
          <a:p>
            <a:r>
              <a:rPr lang="en-US" sz="2000" dirty="0"/>
              <a:t>Do fetch, decode, and execute in one cycle for all non-memory instructions; no need for </a:t>
            </a:r>
            <a:r>
              <a:rPr lang="en-US" sz="2000" dirty="0">
                <a:solidFill>
                  <a:srgbClr val="FF0000"/>
                </a:solidFill>
              </a:rPr>
              <a:t>f2d</a:t>
            </a:r>
          </a:p>
          <a:p>
            <a:r>
              <a:rPr lang="en-US" sz="2000" dirty="0"/>
              <a:t>For a memory instruction: </a:t>
            </a:r>
          </a:p>
          <a:p>
            <a:pPr lvl="1"/>
            <a:r>
              <a:rPr lang="en-US" sz="1800" dirty="0"/>
              <a:t>after fetch, decode and execute, put the partially executed instruction in a register </a:t>
            </a:r>
            <a:r>
              <a:rPr lang="en-US" sz="1800" dirty="0">
                <a:solidFill>
                  <a:srgbClr val="FF0000"/>
                </a:solidFill>
              </a:rPr>
              <a:t>(e2m)</a:t>
            </a:r>
            <a:endParaRPr lang="en-US" sz="1800" dirty="0"/>
          </a:p>
          <a:p>
            <a:pPr lvl="1"/>
            <a:r>
              <a:rPr lang="en-US" sz="1800" dirty="0"/>
              <a:t>In the next cycle, do the memory operation, update the register file and pc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194343" y="2201585"/>
            <a:ext cx="930390" cy="655924"/>
            <a:chOff x="6547472" y="2649467"/>
            <a:chExt cx="930390" cy="655924"/>
          </a:xfrm>
        </p:grpSpPr>
        <p:sp>
          <p:nvSpPr>
            <p:cNvPr id="46" name="Rectangle 45"/>
            <p:cNvSpPr/>
            <p:nvPr/>
          </p:nvSpPr>
          <p:spPr bwMode="auto">
            <a:xfrm>
              <a:off x="6547472" y="2649467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83441" y="2830914"/>
              <a:ext cx="6944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+mj-lt"/>
                </a:rPr>
                <a:t>e2m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138313" y="2270979"/>
            <a:ext cx="1876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 </a:t>
            </a:r>
            <a:r>
              <a:rPr lang="en-US" sz="2000" dirty="0" err="1">
                <a:latin typeface="Comic Sans MS" panose="030F0702030302020204" pitchFamily="66" charset="0"/>
              </a:rPr>
              <a:t>datapath</a:t>
            </a:r>
            <a:r>
              <a:rPr lang="en-US" sz="2000" dirty="0">
                <a:latin typeface="Comic Sans MS" panose="030F0702030302020204" pitchFamily="66" charset="0"/>
              </a:rPr>
              <a:t> for e2m is not accurate</a:t>
            </a: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2201235" y="1419093"/>
            <a:ext cx="4850857" cy="2931717"/>
            <a:chOff x="1674813" y="1295400"/>
            <a:chExt cx="5997575" cy="3624759"/>
          </a:xfrm>
        </p:grpSpPr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674813" y="2613025"/>
              <a:ext cx="452437" cy="944563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+mj-lt"/>
                </a:rPr>
                <a:t>PC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273425" y="262255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+mj-lt"/>
                </a:rPr>
                <a:t>Decode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400550" y="1295400"/>
              <a:ext cx="3217863" cy="71120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>
                  <a:latin typeface="+mj-lt"/>
                </a:rPr>
                <a:t>Register File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5411788" y="2616200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j-lt"/>
                </a:rPr>
                <a:t>Execute</a:t>
              </a:r>
            </a:p>
            <a:p>
              <a:pPr algn="ctr"/>
              <a:endParaRPr lang="en-US" sz="1600" dirty="0">
                <a:latin typeface="+mj-lt"/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4384675" y="3178175"/>
              <a:ext cx="1023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2335212"/>
              <a:ext cx="561975" cy="230188"/>
            </a:xfrm>
            <a:prstGeom prst="flowChartManualOperation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600">
                <a:latin typeface="+mj-lt"/>
              </a:endParaRPr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 flipH="1" flipV="1">
              <a:off x="7391400" y="2003425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600">
                <a:latin typeface="+mj-lt"/>
              </a:endParaRPr>
            </a:p>
          </p:txBody>
        </p:sp>
        <p:sp>
          <p:nvSpPr>
            <p:cNvPr id="28" name="AutoShape 55"/>
            <p:cNvSpPr>
              <a:spLocks noChangeArrowheads="1"/>
            </p:cNvSpPr>
            <p:nvPr/>
          </p:nvSpPr>
          <p:spPr bwMode="auto">
            <a:xfrm>
              <a:off x="1774825" y="3390900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>
                <a:latin typeface="+mj-l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5986871" y="3124992"/>
              <a:ext cx="429676" cy="363538"/>
              <a:chOff x="4990090" y="2316580"/>
              <a:chExt cx="1466850" cy="1255713"/>
            </a:xfrm>
          </p:grpSpPr>
          <p:sp>
            <p:nvSpPr>
              <p:cNvPr id="55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>
                  <a:latin typeface="+mj-lt"/>
                </a:endParaRPr>
              </a:p>
            </p:txBody>
          </p:sp>
          <p:sp>
            <p:nvSpPr>
              <p:cNvPr id="56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800">
                  <a:latin typeface="+mj-lt"/>
                </a:endParaRPr>
              </a:p>
            </p:txBody>
          </p:sp>
          <p:sp>
            <p:nvSpPr>
              <p:cNvPr id="57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800">
                  <a:latin typeface="+mj-lt"/>
                </a:endParaRPr>
              </a:p>
            </p:txBody>
          </p:sp>
          <p:sp>
            <p:nvSpPr>
              <p:cNvPr id="58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800">
                  <a:latin typeface="+mj-lt"/>
                </a:endParaRPr>
              </a:p>
            </p:txBody>
          </p:sp>
        </p:grpSp>
        <p:sp>
          <p:nvSpPr>
            <p:cNvPr id="30" name="Freeform 29"/>
            <p:cNvSpPr/>
            <p:nvPr/>
          </p:nvSpPr>
          <p:spPr bwMode="auto">
            <a:xfrm>
              <a:off x="2367643" y="3394982"/>
              <a:ext cx="3045278" cy="351064"/>
            </a:xfrm>
            <a:custGeom>
              <a:avLst/>
              <a:gdLst>
                <a:gd name="connsiteX0" fmla="*/ 0 w 3045278"/>
                <a:gd name="connsiteY0" fmla="*/ 342900 h 351064"/>
                <a:gd name="connsiteX1" fmla="*/ 2751364 w 3045278"/>
                <a:gd name="connsiteY1" fmla="*/ 351064 h 351064"/>
                <a:gd name="connsiteX2" fmla="*/ 2751364 w 3045278"/>
                <a:gd name="connsiteY2" fmla="*/ 8164 h 351064"/>
                <a:gd name="connsiteX3" fmla="*/ 3045278 w 3045278"/>
                <a:gd name="connsiteY3" fmla="*/ 0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278" h="351064">
                  <a:moveTo>
                    <a:pt x="0" y="342900"/>
                  </a:moveTo>
                  <a:lnTo>
                    <a:pt x="2751364" y="351064"/>
                  </a:lnTo>
                  <a:lnTo>
                    <a:pt x="2751364" y="8164"/>
                  </a:lnTo>
                  <a:lnTo>
                    <a:pt x="304527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 flipH="1" flipV="1">
              <a:off x="5170263" y="2023387"/>
              <a:ext cx="228600" cy="757234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 flipH="1" flipV="1">
              <a:off x="4962083" y="2021684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 flipV="1">
              <a:off x="6533709" y="2020891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 flipV="1">
              <a:off x="6536884" y="2557461"/>
              <a:ext cx="735454" cy="566737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 flipV="1">
              <a:off x="4379470" y="2017712"/>
              <a:ext cx="273493" cy="768235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 flipV="1">
              <a:off x="4390805" y="2028827"/>
              <a:ext cx="428845" cy="938660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2147889" y="2447925"/>
              <a:ext cx="4653984" cy="466725"/>
            </a:xfrm>
            <a:custGeom>
              <a:avLst/>
              <a:gdLst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604157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71488"/>
                <a:gd name="connsiteX1" fmla="*/ 4637314 w 4653643"/>
                <a:gd name="connsiteY1" fmla="*/ 334736 h 471488"/>
                <a:gd name="connsiteX2" fmla="*/ 4653643 w 4653643"/>
                <a:gd name="connsiteY2" fmla="*/ 8164 h 471488"/>
                <a:gd name="connsiteX3" fmla="*/ 579664 w 4653643"/>
                <a:gd name="connsiteY3" fmla="*/ 0 h 471488"/>
                <a:gd name="connsiteX4" fmla="*/ 580344 w 4653643"/>
                <a:gd name="connsiteY4" fmla="*/ 471488 h 471488"/>
                <a:gd name="connsiteX5" fmla="*/ 0 w 4653643"/>
                <a:gd name="connsiteY5" fmla="*/ 465364 h 471488"/>
                <a:gd name="connsiteX6" fmla="*/ 0 w 4653643"/>
                <a:gd name="connsiteY6" fmla="*/ 465364 h 471488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4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5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66725"/>
                <a:gd name="connsiteX1" fmla="*/ 4637314 w 4653643"/>
                <a:gd name="connsiteY1" fmla="*/ 334736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8746"/>
                <a:gd name="connsiteY0" fmla="*/ 334736 h 466725"/>
                <a:gd name="connsiteX1" fmla="*/ 4658746 w 4658746"/>
                <a:gd name="connsiteY1" fmla="*/ 329973 h 466725"/>
                <a:gd name="connsiteX2" fmla="*/ 4653643 w 4658746"/>
                <a:gd name="connsiteY2" fmla="*/ 8164 h 466725"/>
                <a:gd name="connsiteX3" fmla="*/ 579664 w 4658746"/>
                <a:gd name="connsiteY3" fmla="*/ 0 h 466725"/>
                <a:gd name="connsiteX4" fmla="*/ 580345 w 4658746"/>
                <a:gd name="connsiteY4" fmla="*/ 466725 h 466725"/>
                <a:gd name="connsiteX5" fmla="*/ 0 w 4658746"/>
                <a:gd name="connsiteY5" fmla="*/ 465364 h 466725"/>
                <a:gd name="connsiteX6" fmla="*/ 0 w 4658746"/>
                <a:gd name="connsiteY6" fmla="*/ 465364 h 466725"/>
                <a:gd name="connsiteX0" fmla="*/ 4376057 w 4653643"/>
                <a:gd name="connsiteY0" fmla="*/ 334736 h 466725"/>
                <a:gd name="connsiteX1" fmla="*/ 4646840 w 4653643"/>
                <a:gd name="connsiteY1" fmla="*/ 337117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3984" h="466725">
                  <a:moveTo>
                    <a:pt x="4376057" y="334736"/>
                  </a:moveTo>
                  <a:lnTo>
                    <a:pt x="4653984" y="332354"/>
                  </a:lnTo>
                  <a:cubicBezTo>
                    <a:pt x="4653870" y="224291"/>
                    <a:pt x="4653757" y="116227"/>
                    <a:pt x="4653643" y="8164"/>
                  </a:cubicBezTo>
                  <a:lnTo>
                    <a:pt x="579664" y="0"/>
                  </a:lnTo>
                  <a:cubicBezTo>
                    <a:pt x="579891" y="157163"/>
                    <a:pt x="580118" y="309562"/>
                    <a:pt x="580345" y="466725"/>
                  </a:cubicBezTo>
                  <a:lnTo>
                    <a:pt x="0" y="465364"/>
                  </a:lnTo>
                  <a:lnTo>
                    <a:pt x="0" y="46536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8" name="Rectangle 17"/>
            <p:cNvSpPr>
              <a:spLocks noChangeArrowheads="1"/>
            </p:cNvSpPr>
            <p:nvPr/>
          </p:nvSpPr>
          <p:spPr bwMode="auto">
            <a:xfrm>
              <a:off x="4047127" y="3975597"/>
              <a:ext cx="1101725" cy="944562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>
                  <a:latin typeface="+mj-lt"/>
                </a:rPr>
                <a:t>Magic</a:t>
              </a:r>
            </a:p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>
                  <a:latin typeface="+mj-lt"/>
                </a:rPr>
                <a:t>Memory</a:t>
              </a:r>
            </a:p>
          </p:txBody>
        </p:sp>
        <p:sp>
          <p:nvSpPr>
            <p:cNvPr id="39" name="AutoShape 10"/>
            <p:cNvSpPr>
              <a:spLocks noChangeArrowheads="1"/>
            </p:cNvSpPr>
            <p:nvPr/>
          </p:nvSpPr>
          <p:spPr bwMode="auto">
            <a:xfrm rot="16200000" flipH="1">
              <a:off x="3425032" y="4325393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 sz="600">
                <a:latin typeface="+mj-lt"/>
              </a:endParaRPr>
            </a:p>
          </p:txBody>
        </p:sp>
        <p:cxnSp>
          <p:nvCxnSpPr>
            <p:cNvPr id="40" name="Straight Connector 39"/>
            <p:cNvCxnSpPr>
              <a:stCxn id="39" idx="2"/>
              <a:endCxn id="38" idx="1"/>
            </p:cNvCxnSpPr>
            <p:nvPr/>
          </p:nvCxnSpPr>
          <p:spPr bwMode="auto">
            <a:xfrm>
              <a:off x="3821113" y="4440487"/>
              <a:ext cx="226014" cy="739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" name="Freeform 40"/>
            <p:cNvSpPr/>
            <p:nvPr/>
          </p:nvSpPr>
          <p:spPr bwMode="auto">
            <a:xfrm>
              <a:off x="2112579" y="3322911"/>
              <a:ext cx="1474076" cy="1261242"/>
            </a:xfrm>
            <a:custGeom>
              <a:avLst/>
              <a:gdLst>
                <a:gd name="connsiteX0" fmla="*/ 0 w 1474076"/>
                <a:gd name="connsiteY0" fmla="*/ 0 h 1261242"/>
                <a:gd name="connsiteX1" fmla="*/ 252249 w 1474076"/>
                <a:gd name="connsiteY1" fmla="*/ 0 h 1261242"/>
                <a:gd name="connsiteX2" fmla="*/ 252249 w 1474076"/>
                <a:gd name="connsiteY2" fmla="*/ 1261242 h 1261242"/>
                <a:gd name="connsiteX3" fmla="*/ 1474076 w 1474076"/>
                <a:gd name="connsiteY3" fmla="*/ 1261242 h 12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076" h="1261242">
                  <a:moveTo>
                    <a:pt x="0" y="0"/>
                  </a:moveTo>
                  <a:lnTo>
                    <a:pt x="252249" y="0"/>
                  </a:lnTo>
                  <a:lnTo>
                    <a:pt x="252249" y="1261242"/>
                  </a:lnTo>
                  <a:lnTo>
                    <a:pt x="1474076" y="126124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5171090" y="2574049"/>
              <a:ext cx="2309648" cy="1868214"/>
            </a:xfrm>
            <a:custGeom>
              <a:avLst/>
              <a:gdLst>
                <a:gd name="connsiteX0" fmla="*/ 0 w 2309648"/>
                <a:gd name="connsiteY0" fmla="*/ 1868214 h 1868214"/>
                <a:gd name="connsiteX1" fmla="*/ 2309648 w 2309648"/>
                <a:gd name="connsiteY1" fmla="*/ 1868214 h 1868214"/>
                <a:gd name="connsiteX2" fmla="*/ 2309648 w 2309648"/>
                <a:gd name="connsiteY2" fmla="*/ 0 h 18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648" h="1868214">
                  <a:moveTo>
                    <a:pt x="0" y="1868214"/>
                  </a:moveTo>
                  <a:lnTo>
                    <a:pt x="2309648" y="1868214"/>
                  </a:lnTo>
                  <a:lnTo>
                    <a:pt x="230964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2782614" y="3330794"/>
              <a:ext cx="2585545" cy="1111469"/>
            </a:xfrm>
            <a:custGeom>
              <a:avLst/>
              <a:gdLst>
                <a:gd name="connsiteX0" fmla="*/ 2585545 w 2585545"/>
                <a:gd name="connsiteY0" fmla="*/ 1111469 h 1111469"/>
                <a:gd name="connsiteX1" fmla="*/ 2585545 w 2585545"/>
                <a:gd name="connsiteY1" fmla="*/ 512379 h 1111469"/>
                <a:gd name="connsiteX2" fmla="*/ 0 w 2585545"/>
                <a:gd name="connsiteY2" fmla="*/ 512379 h 1111469"/>
                <a:gd name="connsiteX3" fmla="*/ 0 w 2585545"/>
                <a:gd name="connsiteY3" fmla="*/ 0 h 1111469"/>
                <a:gd name="connsiteX4" fmla="*/ 457200 w 2585545"/>
                <a:gd name="connsiteY4" fmla="*/ 0 h 111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545" h="1111469">
                  <a:moveTo>
                    <a:pt x="2585545" y="1111469"/>
                  </a:moveTo>
                  <a:lnTo>
                    <a:pt x="2585545" y="512379"/>
                  </a:lnTo>
                  <a:lnTo>
                    <a:pt x="0" y="512379"/>
                  </a:lnTo>
                  <a:lnTo>
                    <a:pt x="0" y="0"/>
                  </a:lnTo>
                  <a:lnTo>
                    <a:pt x="4572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49617" y="2995210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23745" y="2947014"/>
              <a:ext cx="636601" cy="4185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</a:rPr>
                <a:t>f2d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849617" y="1786906"/>
              <a:ext cx="201036" cy="183123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75794" y="1662833"/>
              <a:ext cx="862542" cy="4185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+mj-lt"/>
                </a:rPr>
                <a:t>state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405809" y="3124198"/>
              <a:ext cx="3985591" cy="1119397"/>
              <a:chOff x="3405809" y="3419473"/>
              <a:chExt cx="3985591" cy="1119397"/>
            </a:xfrm>
          </p:grpSpPr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7272338" y="3419473"/>
                <a:ext cx="0" cy="44291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V="1">
                <a:off x="6973888" y="3847993"/>
                <a:ext cx="417512" cy="743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3" name="Freeform 52"/>
              <p:cNvSpPr/>
              <p:nvPr/>
            </p:nvSpPr>
            <p:spPr bwMode="auto">
              <a:xfrm>
                <a:off x="6520070" y="3657600"/>
                <a:ext cx="563217" cy="185530"/>
              </a:xfrm>
              <a:custGeom>
                <a:avLst/>
                <a:gdLst>
                  <a:gd name="connsiteX0" fmla="*/ 0 w 563217"/>
                  <a:gd name="connsiteY0" fmla="*/ 0 h 185530"/>
                  <a:gd name="connsiteX1" fmla="*/ 563217 w 563217"/>
                  <a:gd name="connsiteY1" fmla="*/ 0 h 185530"/>
                  <a:gd name="connsiteX2" fmla="*/ 563217 w 563217"/>
                  <a:gd name="connsiteY2" fmla="*/ 18553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3217" h="185530">
                    <a:moveTo>
                      <a:pt x="0" y="0"/>
                    </a:moveTo>
                    <a:lnTo>
                      <a:pt x="563217" y="0"/>
                    </a:lnTo>
                    <a:lnTo>
                      <a:pt x="563217" y="18553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 bwMode="auto">
              <a:xfrm>
                <a:off x="3405809" y="3856383"/>
                <a:ext cx="3783495" cy="682487"/>
              </a:xfrm>
              <a:custGeom>
                <a:avLst/>
                <a:gdLst>
                  <a:gd name="connsiteX0" fmla="*/ 3783495 w 3783495"/>
                  <a:gd name="connsiteY0" fmla="*/ 0 h 682487"/>
                  <a:gd name="connsiteX1" fmla="*/ 3783495 w 3783495"/>
                  <a:gd name="connsiteY1" fmla="*/ 238539 h 682487"/>
                  <a:gd name="connsiteX2" fmla="*/ 0 w 3783495"/>
                  <a:gd name="connsiteY2" fmla="*/ 238539 h 682487"/>
                  <a:gd name="connsiteX3" fmla="*/ 0 w 3783495"/>
                  <a:gd name="connsiteY3" fmla="*/ 682487 h 682487"/>
                  <a:gd name="connsiteX4" fmla="*/ 185530 w 3783495"/>
                  <a:gd name="connsiteY4" fmla="*/ 682487 h 68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495" h="682487">
                    <a:moveTo>
                      <a:pt x="3783495" y="0"/>
                    </a:moveTo>
                    <a:lnTo>
                      <a:pt x="3783495" y="238539"/>
                    </a:lnTo>
                    <a:lnTo>
                      <a:pt x="0" y="238539"/>
                    </a:lnTo>
                    <a:lnTo>
                      <a:pt x="0" y="682487"/>
                    </a:lnTo>
                    <a:lnTo>
                      <a:pt x="185530" y="682487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026734" y="2860270"/>
            <a:ext cx="430044" cy="391055"/>
            <a:chOff x="2579774" y="2950480"/>
            <a:chExt cx="561408" cy="485444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2579774" y="2950480"/>
              <a:ext cx="561408" cy="485444"/>
            </a:xfrm>
            <a:prstGeom prst="line">
              <a:avLst/>
            </a:prstGeom>
            <a:solidFill>
              <a:srgbClr val="00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2579774" y="2950480"/>
              <a:ext cx="561408" cy="485444"/>
            </a:xfrm>
            <a:prstGeom prst="line">
              <a:avLst/>
            </a:prstGeom>
            <a:solidFill>
              <a:srgbClr val="00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8C79B-BEB9-9E0D-76F1-3BF69FE3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03D7C-4683-41A9-88A1-492FBB56035E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7274-9F6A-B242-CA7B-ACC0A6EBB3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734A-B6D5-8553-B301-44865A494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6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Princeton Architecture</a:t>
            </a:r>
            <a:br>
              <a:rPr lang="en-US" dirty="0"/>
            </a:br>
            <a:r>
              <a:rPr lang="en-US" sz="2400" dirty="0"/>
              <a:t>where non-memory instructions take one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0206"/>
            <a:ext cx="7772400" cy="4114800"/>
          </a:xfrm>
        </p:spPr>
        <p:txBody>
          <a:bodyPr/>
          <a:lstStyle/>
          <a:p>
            <a:pPr marL="0" indent="0">
              <a:spcBef>
                <a:spcPts val="2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doFetch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 ==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mem.req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{op: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Ld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: pc, data: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dwv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decode(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rVal1 = rf.rd1(dInst.src1); //similarly rVal2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execute(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rVal1, rVal2, pc); 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eInst.iType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||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eInst.iType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==St)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e2m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eInst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state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MemoryAccess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end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 begin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800" dirty="0"/>
          </a:p>
          <a:p>
            <a:pPr marL="0" indent="0">
              <a:spcBef>
                <a:spcPts val="2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eInst.dst.valid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rf.wr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eInst.dst.index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eInst.data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pc &lt;=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eInst.nextPc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state &lt;=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FetchExecute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Endrule</a:t>
            </a:r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doMemoryAccess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state ==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MemoryAccess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updateState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e2m, pc,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mem);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state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FetchExecute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sherry hegstrom | ETMOOC Blog Hub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13" y="5583181"/>
            <a:ext cx="851470" cy="73189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89219" y="3232751"/>
            <a:ext cx="7358484" cy="707886"/>
            <a:chOff x="1080297" y="3211716"/>
            <a:chExt cx="7358484" cy="707886"/>
          </a:xfrm>
        </p:grpSpPr>
        <p:sp>
          <p:nvSpPr>
            <p:cNvPr id="15" name="Freeform 14"/>
            <p:cNvSpPr/>
            <p:nvPr/>
          </p:nvSpPr>
          <p:spPr bwMode="auto">
            <a:xfrm>
              <a:off x="1080297" y="3243761"/>
              <a:ext cx="1990150" cy="338959"/>
            </a:xfrm>
            <a:custGeom>
              <a:avLst/>
              <a:gdLst>
                <a:gd name="connsiteX0" fmla="*/ 244366 w 1990150"/>
                <a:gd name="connsiteY0" fmla="*/ 299545 h 338959"/>
                <a:gd name="connsiteX1" fmla="*/ 173421 w 1990150"/>
                <a:gd name="connsiteY1" fmla="*/ 283780 h 338959"/>
                <a:gd name="connsiteX2" fmla="*/ 149772 w 1990150"/>
                <a:gd name="connsiteY2" fmla="*/ 268014 h 338959"/>
                <a:gd name="connsiteX3" fmla="*/ 102476 w 1990150"/>
                <a:gd name="connsiteY3" fmla="*/ 244366 h 338959"/>
                <a:gd name="connsiteX4" fmla="*/ 86710 w 1990150"/>
                <a:gd name="connsiteY4" fmla="*/ 220718 h 338959"/>
                <a:gd name="connsiteX5" fmla="*/ 78828 w 1990150"/>
                <a:gd name="connsiteY5" fmla="*/ 197069 h 338959"/>
                <a:gd name="connsiteX6" fmla="*/ 55179 w 1990150"/>
                <a:gd name="connsiteY6" fmla="*/ 189187 h 338959"/>
                <a:gd name="connsiteX7" fmla="*/ 23648 w 1990150"/>
                <a:gd name="connsiteY7" fmla="*/ 165538 h 338959"/>
                <a:gd name="connsiteX8" fmla="*/ 0 w 1990150"/>
                <a:gd name="connsiteY8" fmla="*/ 118242 h 338959"/>
                <a:gd name="connsiteX9" fmla="*/ 15766 w 1990150"/>
                <a:gd name="connsiteY9" fmla="*/ 94594 h 338959"/>
                <a:gd name="connsiteX10" fmla="*/ 86710 w 1990150"/>
                <a:gd name="connsiteY10" fmla="*/ 39414 h 338959"/>
                <a:gd name="connsiteX11" fmla="*/ 118241 w 1990150"/>
                <a:gd name="connsiteY11" fmla="*/ 23649 h 338959"/>
                <a:gd name="connsiteX12" fmla="*/ 157655 w 1990150"/>
                <a:gd name="connsiteY12" fmla="*/ 15766 h 338959"/>
                <a:gd name="connsiteX13" fmla="*/ 236483 w 1990150"/>
                <a:gd name="connsiteY13" fmla="*/ 0 h 338959"/>
                <a:gd name="connsiteX14" fmla="*/ 977462 w 1990150"/>
                <a:gd name="connsiteY14" fmla="*/ 7883 h 338959"/>
                <a:gd name="connsiteX15" fmla="*/ 1008993 w 1990150"/>
                <a:gd name="connsiteY15" fmla="*/ 15766 h 338959"/>
                <a:gd name="connsiteX16" fmla="*/ 1111469 w 1990150"/>
                <a:gd name="connsiteY16" fmla="*/ 23649 h 338959"/>
                <a:gd name="connsiteX17" fmla="*/ 1300655 w 1990150"/>
                <a:gd name="connsiteY17" fmla="*/ 15766 h 338959"/>
                <a:gd name="connsiteX18" fmla="*/ 1332186 w 1990150"/>
                <a:gd name="connsiteY18" fmla="*/ 7883 h 338959"/>
                <a:gd name="connsiteX19" fmla="*/ 1513490 w 1990150"/>
                <a:gd name="connsiteY19" fmla="*/ 15766 h 338959"/>
                <a:gd name="connsiteX20" fmla="*/ 1615966 w 1990150"/>
                <a:gd name="connsiteY20" fmla="*/ 31531 h 338959"/>
                <a:gd name="connsiteX21" fmla="*/ 1749972 w 1990150"/>
                <a:gd name="connsiteY21" fmla="*/ 39414 h 338959"/>
                <a:gd name="connsiteX22" fmla="*/ 1844566 w 1990150"/>
                <a:gd name="connsiteY22" fmla="*/ 47297 h 338959"/>
                <a:gd name="connsiteX23" fmla="*/ 1868214 w 1990150"/>
                <a:gd name="connsiteY23" fmla="*/ 55180 h 338959"/>
                <a:gd name="connsiteX24" fmla="*/ 1891862 w 1990150"/>
                <a:gd name="connsiteY24" fmla="*/ 78828 h 338959"/>
                <a:gd name="connsiteX25" fmla="*/ 1931276 w 1990150"/>
                <a:gd name="connsiteY25" fmla="*/ 86711 h 338959"/>
                <a:gd name="connsiteX26" fmla="*/ 1947041 w 1990150"/>
                <a:gd name="connsiteY26" fmla="*/ 110359 h 338959"/>
                <a:gd name="connsiteX27" fmla="*/ 1962807 w 1990150"/>
                <a:gd name="connsiteY27" fmla="*/ 181304 h 338959"/>
                <a:gd name="connsiteX28" fmla="*/ 1915510 w 1990150"/>
                <a:gd name="connsiteY28" fmla="*/ 197069 h 338959"/>
                <a:gd name="connsiteX29" fmla="*/ 1891862 w 1990150"/>
                <a:gd name="connsiteY29" fmla="*/ 204952 h 338959"/>
                <a:gd name="connsiteX30" fmla="*/ 1868214 w 1990150"/>
                <a:gd name="connsiteY30" fmla="*/ 212835 h 338959"/>
                <a:gd name="connsiteX31" fmla="*/ 1844566 w 1990150"/>
                <a:gd name="connsiteY31" fmla="*/ 220718 h 338959"/>
                <a:gd name="connsiteX32" fmla="*/ 1749972 w 1990150"/>
                <a:gd name="connsiteY32" fmla="*/ 283780 h 338959"/>
                <a:gd name="connsiteX33" fmla="*/ 1702676 w 1990150"/>
                <a:gd name="connsiteY33" fmla="*/ 299545 h 338959"/>
                <a:gd name="connsiteX34" fmla="*/ 1679028 w 1990150"/>
                <a:gd name="connsiteY34" fmla="*/ 307428 h 338959"/>
                <a:gd name="connsiteX35" fmla="*/ 551793 w 1990150"/>
                <a:gd name="connsiteY35" fmla="*/ 291662 h 338959"/>
                <a:gd name="connsiteX36" fmla="*/ 520262 w 1990150"/>
                <a:gd name="connsiteY36" fmla="*/ 283780 h 338959"/>
                <a:gd name="connsiteX37" fmla="*/ 394138 w 1990150"/>
                <a:gd name="connsiteY37" fmla="*/ 268014 h 338959"/>
                <a:gd name="connsiteX38" fmla="*/ 244366 w 1990150"/>
                <a:gd name="connsiteY38" fmla="*/ 275897 h 338959"/>
                <a:gd name="connsiteX39" fmla="*/ 212835 w 1990150"/>
                <a:gd name="connsiteY39" fmla="*/ 283780 h 338959"/>
                <a:gd name="connsiteX40" fmla="*/ 149772 w 1990150"/>
                <a:gd name="connsiteY40" fmla="*/ 291662 h 338959"/>
                <a:gd name="connsiteX41" fmla="*/ 102476 w 1990150"/>
                <a:gd name="connsiteY41" fmla="*/ 323194 h 338959"/>
                <a:gd name="connsiteX42" fmla="*/ 102476 w 1990150"/>
                <a:gd name="connsiteY42" fmla="*/ 338959 h 33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90150" h="338959">
                  <a:moveTo>
                    <a:pt x="244366" y="299545"/>
                  </a:moveTo>
                  <a:cubicBezTo>
                    <a:pt x="226207" y="296518"/>
                    <a:pt x="192824" y="293481"/>
                    <a:pt x="173421" y="283780"/>
                  </a:cubicBezTo>
                  <a:cubicBezTo>
                    <a:pt x="164947" y="279543"/>
                    <a:pt x="158246" y="272251"/>
                    <a:pt x="149772" y="268014"/>
                  </a:cubicBezTo>
                  <a:cubicBezTo>
                    <a:pt x="84497" y="235376"/>
                    <a:pt x="170252" y="289549"/>
                    <a:pt x="102476" y="244366"/>
                  </a:cubicBezTo>
                  <a:cubicBezTo>
                    <a:pt x="97221" y="236483"/>
                    <a:pt x="90947" y="229192"/>
                    <a:pt x="86710" y="220718"/>
                  </a:cubicBezTo>
                  <a:cubicBezTo>
                    <a:pt x="82994" y="213286"/>
                    <a:pt x="84704" y="202945"/>
                    <a:pt x="78828" y="197069"/>
                  </a:cubicBezTo>
                  <a:cubicBezTo>
                    <a:pt x="72952" y="191193"/>
                    <a:pt x="63062" y="191814"/>
                    <a:pt x="55179" y="189187"/>
                  </a:cubicBezTo>
                  <a:cubicBezTo>
                    <a:pt x="44669" y="181304"/>
                    <a:pt x="32938" y="174828"/>
                    <a:pt x="23648" y="165538"/>
                  </a:cubicBezTo>
                  <a:cubicBezTo>
                    <a:pt x="8368" y="150258"/>
                    <a:pt x="6411" y="137475"/>
                    <a:pt x="0" y="118242"/>
                  </a:cubicBezTo>
                  <a:cubicBezTo>
                    <a:pt x="5255" y="110359"/>
                    <a:pt x="9701" y="101872"/>
                    <a:pt x="15766" y="94594"/>
                  </a:cubicBezTo>
                  <a:cubicBezTo>
                    <a:pt x="34304" y="72349"/>
                    <a:pt x="61595" y="51971"/>
                    <a:pt x="86710" y="39414"/>
                  </a:cubicBezTo>
                  <a:cubicBezTo>
                    <a:pt x="97220" y="34159"/>
                    <a:pt x="107093" y="27365"/>
                    <a:pt x="118241" y="23649"/>
                  </a:cubicBezTo>
                  <a:cubicBezTo>
                    <a:pt x="130952" y="19412"/>
                    <a:pt x="144576" y="18673"/>
                    <a:pt x="157655" y="15766"/>
                  </a:cubicBezTo>
                  <a:cubicBezTo>
                    <a:pt x="228211" y="87"/>
                    <a:pt x="143802" y="15447"/>
                    <a:pt x="236483" y="0"/>
                  </a:cubicBezTo>
                  <a:lnTo>
                    <a:pt x="977462" y="7883"/>
                  </a:lnTo>
                  <a:cubicBezTo>
                    <a:pt x="988294" y="8104"/>
                    <a:pt x="998233" y="14500"/>
                    <a:pt x="1008993" y="15766"/>
                  </a:cubicBezTo>
                  <a:cubicBezTo>
                    <a:pt x="1043018" y="19769"/>
                    <a:pt x="1077310" y="21021"/>
                    <a:pt x="1111469" y="23649"/>
                  </a:cubicBezTo>
                  <a:cubicBezTo>
                    <a:pt x="1174531" y="21021"/>
                    <a:pt x="1237699" y="20263"/>
                    <a:pt x="1300655" y="15766"/>
                  </a:cubicBezTo>
                  <a:cubicBezTo>
                    <a:pt x="1311461" y="14994"/>
                    <a:pt x="1321352" y="7883"/>
                    <a:pt x="1332186" y="7883"/>
                  </a:cubicBezTo>
                  <a:cubicBezTo>
                    <a:pt x="1392678" y="7883"/>
                    <a:pt x="1453055" y="13138"/>
                    <a:pt x="1513490" y="15766"/>
                  </a:cubicBezTo>
                  <a:cubicBezTo>
                    <a:pt x="1555573" y="24183"/>
                    <a:pt x="1568232" y="27712"/>
                    <a:pt x="1615966" y="31531"/>
                  </a:cubicBezTo>
                  <a:cubicBezTo>
                    <a:pt x="1660569" y="35099"/>
                    <a:pt x="1705332" y="36335"/>
                    <a:pt x="1749972" y="39414"/>
                  </a:cubicBezTo>
                  <a:cubicBezTo>
                    <a:pt x="1781538" y="41591"/>
                    <a:pt x="1813035" y="44669"/>
                    <a:pt x="1844566" y="47297"/>
                  </a:cubicBezTo>
                  <a:cubicBezTo>
                    <a:pt x="1852449" y="49925"/>
                    <a:pt x="1861300" y="50571"/>
                    <a:pt x="1868214" y="55180"/>
                  </a:cubicBezTo>
                  <a:cubicBezTo>
                    <a:pt x="1877489" y="61364"/>
                    <a:pt x="1881891" y="73843"/>
                    <a:pt x="1891862" y="78828"/>
                  </a:cubicBezTo>
                  <a:cubicBezTo>
                    <a:pt x="1903846" y="84820"/>
                    <a:pt x="1918138" y="84083"/>
                    <a:pt x="1931276" y="86711"/>
                  </a:cubicBezTo>
                  <a:cubicBezTo>
                    <a:pt x="1936531" y="94594"/>
                    <a:pt x="1939643" y="104441"/>
                    <a:pt x="1947041" y="110359"/>
                  </a:cubicBezTo>
                  <a:cubicBezTo>
                    <a:pt x="1971317" y="129780"/>
                    <a:pt x="2021358" y="97661"/>
                    <a:pt x="1962807" y="181304"/>
                  </a:cubicBezTo>
                  <a:cubicBezTo>
                    <a:pt x="1953277" y="194918"/>
                    <a:pt x="1931276" y="191814"/>
                    <a:pt x="1915510" y="197069"/>
                  </a:cubicBezTo>
                  <a:lnTo>
                    <a:pt x="1891862" y="204952"/>
                  </a:lnTo>
                  <a:lnTo>
                    <a:pt x="1868214" y="212835"/>
                  </a:lnTo>
                  <a:lnTo>
                    <a:pt x="1844566" y="220718"/>
                  </a:lnTo>
                  <a:cubicBezTo>
                    <a:pt x="1785519" y="279763"/>
                    <a:pt x="1818419" y="260965"/>
                    <a:pt x="1749972" y="283780"/>
                  </a:cubicBezTo>
                  <a:lnTo>
                    <a:pt x="1702676" y="299545"/>
                  </a:lnTo>
                  <a:lnTo>
                    <a:pt x="1679028" y="307428"/>
                  </a:lnTo>
                  <a:cubicBezTo>
                    <a:pt x="1658241" y="307234"/>
                    <a:pt x="807900" y="304467"/>
                    <a:pt x="551793" y="291662"/>
                  </a:cubicBezTo>
                  <a:cubicBezTo>
                    <a:pt x="540973" y="291121"/>
                    <a:pt x="530885" y="285905"/>
                    <a:pt x="520262" y="283780"/>
                  </a:cubicBezTo>
                  <a:cubicBezTo>
                    <a:pt x="471359" y="274000"/>
                    <a:pt x="448488" y="273449"/>
                    <a:pt x="394138" y="268014"/>
                  </a:cubicBezTo>
                  <a:cubicBezTo>
                    <a:pt x="344214" y="270642"/>
                    <a:pt x="294171" y="271566"/>
                    <a:pt x="244366" y="275897"/>
                  </a:cubicBezTo>
                  <a:cubicBezTo>
                    <a:pt x="233573" y="276836"/>
                    <a:pt x="223521" y="281999"/>
                    <a:pt x="212835" y="283780"/>
                  </a:cubicBezTo>
                  <a:cubicBezTo>
                    <a:pt x="191939" y="287263"/>
                    <a:pt x="170793" y="289035"/>
                    <a:pt x="149772" y="291662"/>
                  </a:cubicBezTo>
                  <a:cubicBezTo>
                    <a:pt x="126550" y="299403"/>
                    <a:pt x="117238" y="298590"/>
                    <a:pt x="102476" y="323194"/>
                  </a:cubicBezTo>
                  <a:cubicBezTo>
                    <a:pt x="99772" y="327700"/>
                    <a:pt x="102476" y="333704"/>
                    <a:pt x="102476" y="338959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070447" y="3401509"/>
              <a:ext cx="1916167" cy="1847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606843" y="3211716"/>
              <a:ext cx="38319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mic Sans MS" panose="030F0702030302020204" pitchFamily="66" charset="0"/>
                </a:rPr>
                <a:t>Save the executed instruction state in e2m register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436913" y="-1493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The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C0AB-7A8A-4AA9-E3D8-9120C2E7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6B54A1-58A7-4FB2-93D8-49BE38DFF9F6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C70071-047C-60E6-9180-4D95166BB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576B4-EB1F-F604-A61C-3D271980F9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7926"/>
            <a:ext cx="7772400" cy="4114800"/>
          </a:xfrm>
        </p:spPr>
        <p:txBody>
          <a:bodyPr/>
          <a:lstStyle/>
          <a:p>
            <a:r>
              <a:rPr lang="en-US" sz="2400" dirty="0"/>
              <a:t>Suppose fraction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/>
              <a:t> of N executed instructions are memory access instructions</a:t>
            </a:r>
          </a:p>
          <a:p>
            <a:pPr lvl="1"/>
            <a:r>
              <a:rPr lang="en-US" sz="2000" dirty="0"/>
              <a:t>Two-cycle Princeton architecture will take 2N cycles </a:t>
            </a:r>
          </a:p>
          <a:p>
            <a:pPr lvl="1"/>
            <a:r>
              <a:rPr lang="en-US" sz="2000" dirty="0"/>
              <a:t>How many cycles will the variable-cycle Princeton architecture take?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8586" y="3429000"/>
            <a:ext cx="2861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f*2*N + (1-f)*N </a:t>
            </a: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= (1+f)*N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308719"/>
            <a:ext cx="55443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 far as the performance is concerned</a:t>
            </a:r>
            <a:r>
              <a:rPr lang="en-US" sz="2000" dirty="0">
                <a:latin typeface="Comic Sans MS" panose="030F0702030302020204" pitchFamily="66" charset="0"/>
              </a:rPr>
              <a:t>, cycle counts in not the whole story; one needs to compare the cycle times of the two designs as </a:t>
            </a:r>
            <a:r>
              <a:rPr lang="en-US" dirty="0">
                <a:latin typeface="Comic Sans MS" panose="030F0702030302020204" pitchFamily="66" charset="0"/>
              </a:rPr>
              <a:t>well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89459" y="5933807"/>
            <a:ext cx="3100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More to come later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58F621-C00E-3962-EA96-AADAA0A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4C19AB-0101-4BC3-9DBE-46533509005A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9C864D-BDE1-BC01-D50E-D3B849BF92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788F18-1DDD-F22B-0F5C-D5E497358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8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Memory Interface</a:t>
            </a:r>
            <a:br>
              <a:rPr lang="en-US" dirty="0"/>
            </a:br>
            <a:r>
              <a:rPr lang="en-US" sz="2400" dirty="0"/>
              <a:t>Request/Response methods</a:t>
            </a:r>
            <a:endParaRPr lang="en-US" dirty="0"/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803255" y="3216075"/>
            <a:ext cx="7096815" cy="238526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interface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Memory</a:t>
            </a:r>
            <a:r>
              <a:rPr lang="en-US" sz="2000" b="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2000" b="0" dirty="0">
              <a:latin typeface="Consolas" panose="020B0609020204030204" pitchFamily="49" charset="0"/>
              <a:cs typeface="Times New Roman" pitchFamily="-96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  method Action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 </a:t>
            </a:r>
          </a:p>
          <a:p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  method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ActionValue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#(Word)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resp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endinterface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op; Word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Word data;}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St}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16128" y="1429803"/>
            <a:ext cx="24965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No response for Stores;</a:t>
            </a:r>
          </a:p>
          <a:p>
            <a:r>
              <a:rPr lang="en-US" sz="2000" dirty="0">
                <a:latin typeface="+mj-lt"/>
              </a:rPr>
              <a:t>Load responses come back in the requested order</a:t>
            </a:r>
            <a:endParaRPr lang="en-US" sz="2000" i="1" dirty="0">
              <a:latin typeface="+mj-lt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1929223" y="1898967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08889" y="1709436"/>
            <a:ext cx="13484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op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address</a:t>
            </a:r>
          </a:p>
          <a:p>
            <a:pPr algn="r"/>
            <a:r>
              <a:rPr lang="en-US" sz="1600" i="1" dirty="0">
                <a:latin typeface="+mn-lt"/>
                <a:cs typeface="Arial" charset="0"/>
              </a:rPr>
              <a:t>data(store)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1925975" y="2547002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311771" y="2410880"/>
            <a:ext cx="522899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  <a:p>
            <a:pPr algn="ctr">
              <a:lnSpc>
                <a:spcPct val="7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00B050"/>
                </a:solidFill>
                <a:latin typeface="+mn-lt"/>
                <a:cs typeface="Arial" charset="0"/>
              </a:rPr>
              <a:t>rdy</a:t>
            </a:r>
            <a:endParaRPr lang="en-US" sz="1600" i="1" dirty="0">
              <a:solidFill>
                <a:srgbClr val="00B050"/>
              </a:solidFill>
              <a:latin typeface="+mn-lt"/>
              <a:cs typeface="Arial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1925676" y="2130892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1919695" y="2352918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Left Brace 58"/>
          <p:cNvSpPr/>
          <p:nvPr/>
        </p:nvSpPr>
        <p:spPr bwMode="auto">
          <a:xfrm>
            <a:off x="1722401" y="1790704"/>
            <a:ext cx="274752" cy="614614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flipH="1">
            <a:off x="1934517" y="2715225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2427774" y="1524713"/>
            <a:ext cx="2131911" cy="1570548"/>
            <a:chOff x="2427774" y="1524713"/>
            <a:chExt cx="2131911" cy="1570548"/>
          </a:xfrm>
        </p:grpSpPr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427774" y="1524713"/>
              <a:ext cx="2131911" cy="15705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429109" y="1824499"/>
              <a:ext cx="331525" cy="97097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 rot="16200000">
              <a:off x="2348232" y="2147124"/>
              <a:ext cx="48122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req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>
              <a:off x="2924942" y="2090223"/>
              <a:ext cx="11495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800" dirty="0">
                  <a:latin typeface="+mn-lt"/>
                  <a:cs typeface="Arial" charset="0"/>
                </a:rPr>
                <a:t>memory</a:t>
              </a: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4228160" y="1833754"/>
              <a:ext cx="331525" cy="97097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4" name="Text Box 29"/>
            <p:cNvSpPr txBox="1">
              <a:spLocks noChangeArrowheads="1"/>
            </p:cNvSpPr>
            <p:nvPr/>
          </p:nvSpPr>
          <p:spPr bwMode="auto">
            <a:xfrm rot="16200000">
              <a:off x="4100796" y="2156379"/>
              <a:ext cx="57419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resp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H="1">
            <a:off x="4556437" y="2474405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4556138" y="2160655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4564979" y="2642628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5063995" y="1959149"/>
            <a:ext cx="13308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data (load)</a:t>
            </a:r>
          </a:p>
        </p:txBody>
      </p:sp>
      <p:sp>
        <p:nvSpPr>
          <p:cNvPr id="71" name="Text Box 5"/>
          <p:cNvSpPr txBox="1">
            <a:spLocks noChangeArrowheads="1"/>
          </p:cNvSpPr>
          <p:nvPr/>
        </p:nvSpPr>
        <p:spPr bwMode="auto">
          <a:xfrm>
            <a:off x="5071150" y="2312431"/>
            <a:ext cx="522899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00B050"/>
                </a:solidFill>
                <a:latin typeface="+mn-lt"/>
                <a:cs typeface="Arial" charset="0"/>
              </a:rPr>
              <a:t>rdy</a:t>
            </a:r>
            <a:endParaRPr lang="en-US" sz="1600" i="1" dirty="0">
              <a:solidFill>
                <a:srgbClr val="00B050"/>
              </a:solidFill>
              <a:latin typeface="+mn-lt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34361" y="5622454"/>
            <a:ext cx="56861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m.req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op:Ld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addr:a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data:dwv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m.req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op:St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addr:a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data:v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});</a:t>
            </a:r>
          </a:p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data &lt;-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m.resp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7E6F4-FCAD-338A-28C4-F3531DE8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39B097-EA2F-4896-B9E4-823F0B821B64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8B60E-F9F7-9C6C-D335-71A15B41AB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B15F3-F79C-1632-02C2-A12BD7592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Princeton architecture with a realistic memory</a:t>
            </a:r>
            <a:endParaRPr lang="en-US" sz="2000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809106" y="4797095"/>
            <a:ext cx="7772400" cy="1929646"/>
          </a:xfrm>
        </p:spPr>
        <p:txBody>
          <a:bodyPr/>
          <a:lstStyle/>
          <a:p>
            <a:r>
              <a:rPr lang="en-US" sz="2000" dirty="0"/>
              <a:t>With request/response memory even instruction fetch cannot be completed in one cycle</a:t>
            </a:r>
          </a:p>
          <a:p>
            <a:pPr lvl="1"/>
            <a:r>
              <a:rPr lang="en-US" sz="1800" dirty="0"/>
              <a:t>Instruction fetch must be split into two rules – send request and receive response</a:t>
            </a:r>
          </a:p>
          <a:p>
            <a:pPr lvl="1"/>
            <a:r>
              <a:rPr lang="en-US" sz="1800" dirty="0"/>
              <a:t>Need registers to hold the state of a partially executed instructions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17156" y="1447800"/>
            <a:ext cx="5997575" cy="3313686"/>
            <a:chOff x="1674813" y="1590675"/>
            <a:chExt cx="5997575" cy="3624759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2908300"/>
              <a:ext cx="452437" cy="944563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PC</a:t>
              </a:r>
            </a:p>
          </p:txBody>
        </p:sp>
        <p:sp>
          <p:nvSpPr>
            <p:cNvPr id="13324" name="Rectangle 17"/>
            <p:cNvSpPr>
              <a:spLocks noChangeArrowheads="1"/>
            </p:cNvSpPr>
            <p:nvPr/>
          </p:nvSpPr>
          <p:spPr bwMode="auto">
            <a:xfrm>
              <a:off x="3273425" y="2917825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1590675"/>
              <a:ext cx="3217863" cy="71120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latin typeface="+mj-lt"/>
                </a:rPr>
                <a:t>Register File</a:t>
              </a:r>
            </a:p>
          </p:txBody>
        </p:sp>
        <p:sp>
          <p:nvSpPr>
            <p:cNvPr id="13326" name="Rectangle 17"/>
            <p:cNvSpPr>
              <a:spLocks noChangeArrowheads="1"/>
            </p:cNvSpPr>
            <p:nvPr/>
          </p:nvSpPr>
          <p:spPr bwMode="auto">
            <a:xfrm>
              <a:off x="5411788" y="2911475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Execute</a:t>
              </a:r>
            </a:p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>
              <a:off x="4384675" y="3473450"/>
              <a:ext cx="1023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45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2630487"/>
              <a:ext cx="561975" cy="230188"/>
            </a:xfrm>
            <a:prstGeom prst="flowChartManualOperation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800">
                <a:latin typeface="+mj-lt"/>
              </a:endParaRPr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 flipH="1" flipV="1">
              <a:off x="7391400" y="2298700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63" name="AutoShape 55"/>
            <p:cNvSpPr>
              <a:spLocks noChangeArrowheads="1"/>
            </p:cNvSpPr>
            <p:nvPr/>
          </p:nvSpPr>
          <p:spPr bwMode="auto">
            <a:xfrm>
              <a:off x="1774825" y="3686175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986871" y="3420267"/>
              <a:ext cx="429676" cy="363538"/>
              <a:chOff x="4990090" y="2316580"/>
              <a:chExt cx="1466850" cy="1255713"/>
            </a:xfrm>
          </p:grpSpPr>
          <p:sp>
            <p:nvSpPr>
              <p:cNvPr id="5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 bwMode="auto">
            <a:xfrm>
              <a:off x="2367643" y="3690257"/>
              <a:ext cx="3045278" cy="351064"/>
            </a:xfrm>
            <a:custGeom>
              <a:avLst/>
              <a:gdLst>
                <a:gd name="connsiteX0" fmla="*/ 0 w 3045278"/>
                <a:gd name="connsiteY0" fmla="*/ 342900 h 351064"/>
                <a:gd name="connsiteX1" fmla="*/ 2751364 w 3045278"/>
                <a:gd name="connsiteY1" fmla="*/ 351064 h 351064"/>
                <a:gd name="connsiteX2" fmla="*/ 2751364 w 3045278"/>
                <a:gd name="connsiteY2" fmla="*/ 8164 h 351064"/>
                <a:gd name="connsiteX3" fmla="*/ 3045278 w 3045278"/>
                <a:gd name="connsiteY3" fmla="*/ 0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278" h="351064">
                  <a:moveTo>
                    <a:pt x="0" y="342900"/>
                  </a:moveTo>
                  <a:lnTo>
                    <a:pt x="2751364" y="351064"/>
                  </a:lnTo>
                  <a:lnTo>
                    <a:pt x="2751364" y="8164"/>
                  </a:lnTo>
                  <a:lnTo>
                    <a:pt x="304527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 flipH="1" flipV="1">
              <a:off x="5170263" y="2318662"/>
              <a:ext cx="228600" cy="757234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 flipH="1" flipV="1">
              <a:off x="4962083" y="2316959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 flipV="1">
              <a:off x="6533709" y="2316166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 flipV="1">
              <a:off x="6536884" y="2852736"/>
              <a:ext cx="735454" cy="566737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 flipV="1">
              <a:off x="4379470" y="2312987"/>
              <a:ext cx="273493" cy="768235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 flipV="1">
              <a:off x="4390805" y="2324102"/>
              <a:ext cx="428845" cy="938660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147889" y="2743200"/>
              <a:ext cx="4653984" cy="466725"/>
            </a:xfrm>
            <a:custGeom>
              <a:avLst/>
              <a:gdLst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604157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71488"/>
                <a:gd name="connsiteX1" fmla="*/ 4637314 w 4653643"/>
                <a:gd name="connsiteY1" fmla="*/ 334736 h 471488"/>
                <a:gd name="connsiteX2" fmla="*/ 4653643 w 4653643"/>
                <a:gd name="connsiteY2" fmla="*/ 8164 h 471488"/>
                <a:gd name="connsiteX3" fmla="*/ 579664 w 4653643"/>
                <a:gd name="connsiteY3" fmla="*/ 0 h 471488"/>
                <a:gd name="connsiteX4" fmla="*/ 580344 w 4653643"/>
                <a:gd name="connsiteY4" fmla="*/ 471488 h 471488"/>
                <a:gd name="connsiteX5" fmla="*/ 0 w 4653643"/>
                <a:gd name="connsiteY5" fmla="*/ 465364 h 471488"/>
                <a:gd name="connsiteX6" fmla="*/ 0 w 4653643"/>
                <a:gd name="connsiteY6" fmla="*/ 465364 h 471488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4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5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66725"/>
                <a:gd name="connsiteX1" fmla="*/ 4637314 w 4653643"/>
                <a:gd name="connsiteY1" fmla="*/ 334736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8746"/>
                <a:gd name="connsiteY0" fmla="*/ 334736 h 466725"/>
                <a:gd name="connsiteX1" fmla="*/ 4658746 w 4658746"/>
                <a:gd name="connsiteY1" fmla="*/ 329973 h 466725"/>
                <a:gd name="connsiteX2" fmla="*/ 4653643 w 4658746"/>
                <a:gd name="connsiteY2" fmla="*/ 8164 h 466725"/>
                <a:gd name="connsiteX3" fmla="*/ 579664 w 4658746"/>
                <a:gd name="connsiteY3" fmla="*/ 0 h 466725"/>
                <a:gd name="connsiteX4" fmla="*/ 580345 w 4658746"/>
                <a:gd name="connsiteY4" fmla="*/ 466725 h 466725"/>
                <a:gd name="connsiteX5" fmla="*/ 0 w 4658746"/>
                <a:gd name="connsiteY5" fmla="*/ 465364 h 466725"/>
                <a:gd name="connsiteX6" fmla="*/ 0 w 4658746"/>
                <a:gd name="connsiteY6" fmla="*/ 465364 h 466725"/>
                <a:gd name="connsiteX0" fmla="*/ 4376057 w 4653643"/>
                <a:gd name="connsiteY0" fmla="*/ 334736 h 466725"/>
                <a:gd name="connsiteX1" fmla="*/ 4646840 w 4653643"/>
                <a:gd name="connsiteY1" fmla="*/ 337117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3984" h="466725">
                  <a:moveTo>
                    <a:pt x="4376057" y="334736"/>
                  </a:moveTo>
                  <a:lnTo>
                    <a:pt x="4653984" y="332354"/>
                  </a:lnTo>
                  <a:cubicBezTo>
                    <a:pt x="4653870" y="224291"/>
                    <a:pt x="4653757" y="116227"/>
                    <a:pt x="4653643" y="8164"/>
                  </a:cubicBezTo>
                  <a:lnTo>
                    <a:pt x="579664" y="0"/>
                  </a:lnTo>
                  <a:cubicBezTo>
                    <a:pt x="579891" y="157163"/>
                    <a:pt x="580118" y="309562"/>
                    <a:pt x="580345" y="466725"/>
                  </a:cubicBezTo>
                  <a:lnTo>
                    <a:pt x="0" y="465364"/>
                  </a:lnTo>
                  <a:lnTo>
                    <a:pt x="0" y="46536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023757" y="4270872"/>
              <a:ext cx="1486706" cy="9445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2000" dirty="0">
                  <a:latin typeface="+mj-lt"/>
                </a:rPr>
                <a:t>Memory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 rot="16200000" flipH="1">
              <a:off x="3425032" y="4620668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 sz="800">
                <a:latin typeface="+mj-lt"/>
              </a:endParaRPr>
            </a:p>
          </p:txBody>
        </p:sp>
        <p:cxnSp>
          <p:nvCxnSpPr>
            <p:cNvPr id="37" name="Straight Connector 36"/>
            <p:cNvCxnSpPr>
              <a:stCxn id="36" idx="2"/>
              <a:endCxn id="35" idx="1"/>
            </p:cNvCxnSpPr>
            <p:nvPr/>
          </p:nvCxnSpPr>
          <p:spPr bwMode="auto">
            <a:xfrm>
              <a:off x="3821113" y="4735762"/>
              <a:ext cx="226014" cy="739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" name="Freeform 1"/>
            <p:cNvSpPr/>
            <p:nvPr/>
          </p:nvSpPr>
          <p:spPr bwMode="auto">
            <a:xfrm>
              <a:off x="2112579" y="3618186"/>
              <a:ext cx="1474076" cy="1261242"/>
            </a:xfrm>
            <a:custGeom>
              <a:avLst/>
              <a:gdLst>
                <a:gd name="connsiteX0" fmla="*/ 0 w 1474076"/>
                <a:gd name="connsiteY0" fmla="*/ 0 h 1261242"/>
                <a:gd name="connsiteX1" fmla="*/ 252249 w 1474076"/>
                <a:gd name="connsiteY1" fmla="*/ 0 h 1261242"/>
                <a:gd name="connsiteX2" fmla="*/ 252249 w 1474076"/>
                <a:gd name="connsiteY2" fmla="*/ 1261242 h 1261242"/>
                <a:gd name="connsiteX3" fmla="*/ 1474076 w 1474076"/>
                <a:gd name="connsiteY3" fmla="*/ 1261242 h 12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076" h="1261242">
                  <a:moveTo>
                    <a:pt x="0" y="0"/>
                  </a:moveTo>
                  <a:lnTo>
                    <a:pt x="252249" y="0"/>
                  </a:lnTo>
                  <a:lnTo>
                    <a:pt x="252249" y="1261242"/>
                  </a:lnTo>
                  <a:lnTo>
                    <a:pt x="1474076" y="126124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519988" y="2869324"/>
              <a:ext cx="1960750" cy="1868214"/>
            </a:xfrm>
            <a:custGeom>
              <a:avLst/>
              <a:gdLst>
                <a:gd name="connsiteX0" fmla="*/ 0 w 2309648"/>
                <a:gd name="connsiteY0" fmla="*/ 1868214 h 1868214"/>
                <a:gd name="connsiteX1" fmla="*/ 2309648 w 2309648"/>
                <a:gd name="connsiteY1" fmla="*/ 1868214 h 1868214"/>
                <a:gd name="connsiteX2" fmla="*/ 2309648 w 2309648"/>
                <a:gd name="connsiteY2" fmla="*/ 0 h 18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648" h="1868214">
                  <a:moveTo>
                    <a:pt x="0" y="1868214"/>
                  </a:moveTo>
                  <a:lnTo>
                    <a:pt x="2309648" y="1868214"/>
                  </a:lnTo>
                  <a:lnTo>
                    <a:pt x="230964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782614" y="3626069"/>
              <a:ext cx="2885371" cy="1111469"/>
            </a:xfrm>
            <a:custGeom>
              <a:avLst/>
              <a:gdLst>
                <a:gd name="connsiteX0" fmla="*/ 2585545 w 2585545"/>
                <a:gd name="connsiteY0" fmla="*/ 1111469 h 1111469"/>
                <a:gd name="connsiteX1" fmla="*/ 2585545 w 2585545"/>
                <a:gd name="connsiteY1" fmla="*/ 512379 h 1111469"/>
                <a:gd name="connsiteX2" fmla="*/ 0 w 2585545"/>
                <a:gd name="connsiteY2" fmla="*/ 512379 h 1111469"/>
                <a:gd name="connsiteX3" fmla="*/ 0 w 2585545"/>
                <a:gd name="connsiteY3" fmla="*/ 0 h 1111469"/>
                <a:gd name="connsiteX4" fmla="*/ 457200 w 2585545"/>
                <a:gd name="connsiteY4" fmla="*/ 0 h 111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545" h="1111469">
                  <a:moveTo>
                    <a:pt x="2585545" y="1111469"/>
                  </a:moveTo>
                  <a:lnTo>
                    <a:pt x="2585545" y="512379"/>
                  </a:lnTo>
                  <a:lnTo>
                    <a:pt x="0" y="512379"/>
                  </a:lnTo>
                  <a:lnTo>
                    <a:pt x="0" y="0"/>
                  </a:lnTo>
                  <a:lnTo>
                    <a:pt x="4572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rot="5400000">
              <a:off x="3419705" y="1925696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49617" y="2082181"/>
              <a:ext cx="201036" cy="183123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75794" y="1958109"/>
              <a:ext cx="8258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state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030816" y="4438446"/>
              <a:ext cx="210694" cy="66124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 sz="2000">
                <a:latin typeface="+mj-lt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5293516" y="4426648"/>
              <a:ext cx="210694" cy="66124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 sz="2000">
                <a:latin typeface="+mj-lt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 rot="16200000">
              <a:off x="3911108" y="4616257"/>
              <a:ext cx="4379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dirty="0" err="1">
                  <a:latin typeface="+mj-lt"/>
                  <a:cs typeface="Arial" charset="0"/>
                </a:rPr>
                <a:t>req</a:t>
              </a:r>
              <a:endParaRPr lang="en-US" sz="1200" dirty="0">
                <a:latin typeface="+mj-lt"/>
                <a:cs typeface="Arial" charset="0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 rot="16200000">
              <a:off x="5119634" y="4591156"/>
              <a:ext cx="51809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dirty="0" err="1">
                  <a:latin typeface="+mj-lt"/>
                  <a:cs typeface="Arial" charset="0"/>
                </a:rPr>
                <a:t>resp</a:t>
              </a:r>
              <a:endParaRPr lang="en-US" sz="1200" dirty="0">
                <a:latin typeface="+mj-lt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 rot="5400000">
              <a:off x="3419705" y="2190659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28489" y="3090183"/>
            <a:ext cx="3985591" cy="1119397"/>
            <a:chOff x="3405809" y="3419473"/>
            <a:chExt cx="3985591" cy="111939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7272338" y="3419473"/>
              <a:ext cx="0" cy="4429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6973888" y="3847993"/>
              <a:ext cx="417512" cy="74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Freeform 49"/>
            <p:cNvSpPr/>
            <p:nvPr/>
          </p:nvSpPr>
          <p:spPr bwMode="auto">
            <a:xfrm>
              <a:off x="6520070" y="3657600"/>
              <a:ext cx="563217" cy="185530"/>
            </a:xfrm>
            <a:custGeom>
              <a:avLst/>
              <a:gdLst>
                <a:gd name="connsiteX0" fmla="*/ 0 w 563217"/>
                <a:gd name="connsiteY0" fmla="*/ 0 h 185530"/>
                <a:gd name="connsiteX1" fmla="*/ 563217 w 563217"/>
                <a:gd name="connsiteY1" fmla="*/ 0 h 185530"/>
                <a:gd name="connsiteX2" fmla="*/ 563217 w 563217"/>
                <a:gd name="connsiteY2" fmla="*/ 18553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3217" h="185530">
                  <a:moveTo>
                    <a:pt x="0" y="0"/>
                  </a:moveTo>
                  <a:lnTo>
                    <a:pt x="563217" y="0"/>
                  </a:lnTo>
                  <a:lnTo>
                    <a:pt x="563217" y="18553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3405809" y="3856383"/>
              <a:ext cx="3783495" cy="682487"/>
            </a:xfrm>
            <a:custGeom>
              <a:avLst/>
              <a:gdLst>
                <a:gd name="connsiteX0" fmla="*/ 3783495 w 3783495"/>
                <a:gd name="connsiteY0" fmla="*/ 0 h 682487"/>
                <a:gd name="connsiteX1" fmla="*/ 3783495 w 3783495"/>
                <a:gd name="connsiteY1" fmla="*/ 238539 h 682487"/>
                <a:gd name="connsiteX2" fmla="*/ 0 w 3783495"/>
                <a:gd name="connsiteY2" fmla="*/ 238539 h 682487"/>
                <a:gd name="connsiteX3" fmla="*/ 0 w 3783495"/>
                <a:gd name="connsiteY3" fmla="*/ 682487 h 682487"/>
                <a:gd name="connsiteX4" fmla="*/ 185530 w 3783495"/>
                <a:gd name="connsiteY4" fmla="*/ 682487 h 68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3495" h="682487">
                  <a:moveTo>
                    <a:pt x="3783495" y="0"/>
                  </a:moveTo>
                  <a:lnTo>
                    <a:pt x="3783495" y="238539"/>
                  </a:lnTo>
                  <a:lnTo>
                    <a:pt x="0" y="238539"/>
                  </a:lnTo>
                  <a:lnTo>
                    <a:pt x="0" y="682487"/>
                  </a:lnTo>
                  <a:lnTo>
                    <a:pt x="185530" y="682487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A43C-0481-D7E1-B5F1-B086BD65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41929-69A3-421F-AF2B-C2240641E1D4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952141-C912-9133-77D2-7548AC1353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D3652A-33B3-53E3-E836-76F0DB52F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24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Processor with realistic memory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799" y="1569539"/>
            <a:ext cx="8060961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mkProcPrincetonMulticycle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(Empty);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Code to instantiate pc, rf, mem, and registers that hold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the state of a partially executed instruction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doFetch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(state == Fetch);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Code to initiate instruction fetch; go to Execute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(state == Execute);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mem.resp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Code to 1. execute all instructions except memory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instructions; go to Fetch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Or 2. initiate memory access;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go to Fetch (Store) OR go to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LoadWait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(Load)</a:t>
            </a:r>
            <a:endParaRPr lang="en-US" sz="10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doLoadWait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(state ==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LoadWait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Code to wait for the load value, update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go to Fetch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7FEB9D-5E3F-D0D8-0F2A-67824A2B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84613-E7BF-4125-921C-6DD697364471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5CA487-22AD-68C5-0F04-44F985B7D9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3914E-604E-AAB9-AC07-1E0C8EE710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8182131" cy="1143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4000" dirty="0"/>
              <a:t>Multicycle ALU’s</a:t>
            </a:r>
            <a:br>
              <a:rPr lang="en-US" dirty="0"/>
            </a:br>
            <a:r>
              <a:rPr lang="en-US" sz="2800" dirty="0"/>
              <a:t>multicycle or floating point ALU operations</a:t>
            </a:r>
            <a:endParaRPr lang="en-US" sz="1800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814464" y="4850409"/>
            <a:ext cx="7772400" cy="1742759"/>
          </a:xfrm>
        </p:spPr>
        <p:txBody>
          <a:bodyPr/>
          <a:lstStyle/>
          <a:p>
            <a:r>
              <a:rPr lang="en-US" sz="2000" dirty="0"/>
              <a:t>Multicycle ALU’s can be viewed as request/response modules</a:t>
            </a:r>
          </a:p>
          <a:p>
            <a:r>
              <a:rPr lang="en-US" sz="2000" dirty="0"/>
              <a:t>Instructions can be further classified after decoding as simple 1 cycle, multicycle (e.g., multiply) or memory access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73212" y="1447800"/>
            <a:ext cx="5997575" cy="3351161"/>
            <a:chOff x="1674813" y="1590675"/>
            <a:chExt cx="5997575" cy="3624759"/>
          </a:xfrm>
        </p:grpSpPr>
        <p:sp>
          <p:nvSpPr>
            <p:cNvPr id="45059" name="Rectangle 17"/>
            <p:cNvSpPr>
              <a:spLocks noChangeArrowheads="1"/>
            </p:cNvSpPr>
            <p:nvPr/>
          </p:nvSpPr>
          <p:spPr bwMode="auto">
            <a:xfrm>
              <a:off x="1674813" y="2908300"/>
              <a:ext cx="452437" cy="944563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+mj-lt"/>
                </a:rPr>
                <a:t>PC</a:t>
              </a:r>
            </a:p>
          </p:txBody>
        </p:sp>
        <p:sp>
          <p:nvSpPr>
            <p:cNvPr id="13324" name="Rectangle 17"/>
            <p:cNvSpPr>
              <a:spLocks noChangeArrowheads="1"/>
            </p:cNvSpPr>
            <p:nvPr/>
          </p:nvSpPr>
          <p:spPr bwMode="auto">
            <a:xfrm>
              <a:off x="3273425" y="2917825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+mj-lt"/>
                </a:rPr>
                <a:t>Decode</a:t>
              </a:r>
            </a:p>
          </p:txBody>
        </p:sp>
        <p:sp>
          <p:nvSpPr>
            <p:cNvPr id="45062" name="Rectangle 17"/>
            <p:cNvSpPr>
              <a:spLocks noChangeArrowheads="1"/>
            </p:cNvSpPr>
            <p:nvPr/>
          </p:nvSpPr>
          <p:spPr bwMode="auto">
            <a:xfrm>
              <a:off x="4400550" y="1590675"/>
              <a:ext cx="3217863" cy="711200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>
                  <a:latin typeface="+mj-lt"/>
                </a:rPr>
                <a:t>Register File</a:t>
              </a:r>
            </a:p>
          </p:txBody>
        </p:sp>
        <p:sp>
          <p:nvSpPr>
            <p:cNvPr id="13326" name="Rectangle 17"/>
            <p:cNvSpPr>
              <a:spLocks noChangeArrowheads="1"/>
            </p:cNvSpPr>
            <p:nvPr/>
          </p:nvSpPr>
          <p:spPr bwMode="auto">
            <a:xfrm>
              <a:off x="5411788" y="2911475"/>
              <a:ext cx="1101725" cy="94456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+mj-lt"/>
                </a:rPr>
                <a:t>Execute</a:t>
              </a:r>
            </a:p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3329" name="Line 8"/>
            <p:cNvSpPr>
              <a:spLocks noChangeShapeType="1"/>
            </p:cNvSpPr>
            <p:nvPr/>
          </p:nvSpPr>
          <p:spPr bwMode="auto">
            <a:xfrm>
              <a:off x="4384675" y="3473450"/>
              <a:ext cx="1023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45" name="AutoShape 10"/>
            <p:cNvSpPr>
              <a:spLocks noChangeArrowheads="1"/>
            </p:cNvSpPr>
            <p:nvPr/>
          </p:nvSpPr>
          <p:spPr bwMode="auto">
            <a:xfrm rot="10800000" flipH="1">
              <a:off x="7110413" y="2630487"/>
              <a:ext cx="561975" cy="230188"/>
            </a:xfrm>
            <a:prstGeom prst="flowChartManualOperation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en-US" sz="800">
                <a:latin typeface="+mj-lt"/>
              </a:endParaRPr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 flipH="1" flipV="1">
              <a:off x="7391400" y="2298700"/>
              <a:ext cx="0" cy="320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13363" name="AutoShape 55"/>
            <p:cNvSpPr>
              <a:spLocks noChangeArrowheads="1"/>
            </p:cNvSpPr>
            <p:nvPr/>
          </p:nvSpPr>
          <p:spPr bwMode="auto">
            <a:xfrm>
              <a:off x="1774825" y="3686175"/>
              <a:ext cx="255588" cy="161925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5986871" y="3420267"/>
              <a:ext cx="429676" cy="363538"/>
              <a:chOff x="4990090" y="2316580"/>
              <a:chExt cx="1466850" cy="1255713"/>
            </a:xfrm>
          </p:grpSpPr>
          <p:sp>
            <p:nvSpPr>
              <p:cNvPr id="5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25400" cap="rnd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9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0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6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1" name="Freeform 10"/>
            <p:cNvSpPr/>
            <p:nvPr/>
          </p:nvSpPr>
          <p:spPr bwMode="auto">
            <a:xfrm>
              <a:off x="2367643" y="3690257"/>
              <a:ext cx="3045278" cy="351064"/>
            </a:xfrm>
            <a:custGeom>
              <a:avLst/>
              <a:gdLst>
                <a:gd name="connsiteX0" fmla="*/ 0 w 3045278"/>
                <a:gd name="connsiteY0" fmla="*/ 342900 h 351064"/>
                <a:gd name="connsiteX1" fmla="*/ 2751364 w 3045278"/>
                <a:gd name="connsiteY1" fmla="*/ 351064 h 351064"/>
                <a:gd name="connsiteX2" fmla="*/ 2751364 w 3045278"/>
                <a:gd name="connsiteY2" fmla="*/ 8164 h 351064"/>
                <a:gd name="connsiteX3" fmla="*/ 3045278 w 3045278"/>
                <a:gd name="connsiteY3" fmla="*/ 0 h 35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5278" h="351064">
                  <a:moveTo>
                    <a:pt x="0" y="342900"/>
                  </a:moveTo>
                  <a:lnTo>
                    <a:pt x="2751364" y="351064"/>
                  </a:lnTo>
                  <a:lnTo>
                    <a:pt x="2751364" y="8164"/>
                  </a:lnTo>
                  <a:lnTo>
                    <a:pt x="304527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8" name="Freeform 67"/>
            <p:cNvSpPr/>
            <p:nvPr/>
          </p:nvSpPr>
          <p:spPr bwMode="auto">
            <a:xfrm flipH="1" flipV="1">
              <a:off x="5170263" y="2318662"/>
              <a:ext cx="228600" cy="757234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9" name="Freeform 68"/>
            <p:cNvSpPr/>
            <p:nvPr/>
          </p:nvSpPr>
          <p:spPr bwMode="auto">
            <a:xfrm flipH="1" flipV="1">
              <a:off x="4962083" y="2316959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 flipV="1">
              <a:off x="6533709" y="2316166"/>
              <a:ext cx="440179" cy="936621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1" name="Freeform 70"/>
            <p:cNvSpPr/>
            <p:nvPr/>
          </p:nvSpPr>
          <p:spPr bwMode="auto">
            <a:xfrm flipV="1">
              <a:off x="6536884" y="2852736"/>
              <a:ext cx="735454" cy="566737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3" name="Freeform 72"/>
            <p:cNvSpPr/>
            <p:nvPr/>
          </p:nvSpPr>
          <p:spPr bwMode="auto">
            <a:xfrm flipV="1">
              <a:off x="4379470" y="2312987"/>
              <a:ext cx="273493" cy="768235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4" name="Freeform 73"/>
            <p:cNvSpPr/>
            <p:nvPr/>
          </p:nvSpPr>
          <p:spPr bwMode="auto">
            <a:xfrm flipV="1">
              <a:off x="4390805" y="2324102"/>
              <a:ext cx="428845" cy="938660"/>
            </a:xfrm>
            <a:custGeom>
              <a:avLst/>
              <a:gdLst>
                <a:gd name="connsiteX0" fmla="*/ 0 w 228600"/>
                <a:gd name="connsiteY0" fmla="*/ 0 h 816428"/>
                <a:gd name="connsiteX1" fmla="*/ 228600 w 228600"/>
                <a:gd name="connsiteY1" fmla="*/ 0 h 816428"/>
                <a:gd name="connsiteX2" fmla="*/ 228600 w 228600"/>
                <a:gd name="connsiteY2" fmla="*/ 816428 h 816428"/>
                <a:gd name="connsiteX3" fmla="*/ 228600 w 228600"/>
                <a:gd name="connsiteY3" fmla="*/ 816428 h 81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816428">
                  <a:moveTo>
                    <a:pt x="0" y="0"/>
                  </a:moveTo>
                  <a:lnTo>
                    <a:pt x="228600" y="0"/>
                  </a:lnTo>
                  <a:lnTo>
                    <a:pt x="228600" y="816428"/>
                  </a:lnTo>
                  <a:lnTo>
                    <a:pt x="228600" y="816428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147889" y="2743200"/>
              <a:ext cx="4653984" cy="466725"/>
            </a:xfrm>
            <a:custGeom>
              <a:avLst/>
              <a:gdLst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604157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71488"/>
                <a:gd name="connsiteX1" fmla="*/ 4637314 w 4653643"/>
                <a:gd name="connsiteY1" fmla="*/ 334736 h 471488"/>
                <a:gd name="connsiteX2" fmla="*/ 4653643 w 4653643"/>
                <a:gd name="connsiteY2" fmla="*/ 8164 h 471488"/>
                <a:gd name="connsiteX3" fmla="*/ 579664 w 4653643"/>
                <a:gd name="connsiteY3" fmla="*/ 0 h 471488"/>
                <a:gd name="connsiteX4" fmla="*/ 580344 w 4653643"/>
                <a:gd name="connsiteY4" fmla="*/ 471488 h 471488"/>
                <a:gd name="connsiteX5" fmla="*/ 0 w 4653643"/>
                <a:gd name="connsiteY5" fmla="*/ 465364 h 471488"/>
                <a:gd name="connsiteX6" fmla="*/ 0 w 4653643"/>
                <a:gd name="connsiteY6" fmla="*/ 465364 h 471488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4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76250"/>
                <a:gd name="connsiteX1" fmla="*/ 4637314 w 4653643"/>
                <a:gd name="connsiteY1" fmla="*/ 334736 h 476250"/>
                <a:gd name="connsiteX2" fmla="*/ 4653643 w 4653643"/>
                <a:gd name="connsiteY2" fmla="*/ 8164 h 476250"/>
                <a:gd name="connsiteX3" fmla="*/ 579664 w 4653643"/>
                <a:gd name="connsiteY3" fmla="*/ 0 h 476250"/>
                <a:gd name="connsiteX4" fmla="*/ 566057 w 4653643"/>
                <a:gd name="connsiteY4" fmla="*/ 476250 h 476250"/>
                <a:gd name="connsiteX5" fmla="*/ 0 w 4653643"/>
                <a:gd name="connsiteY5" fmla="*/ 465364 h 476250"/>
                <a:gd name="connsiteX6" fmla="*/ 0 w 4653643"/>
                <a:gd name="connsiteY6" fmla="*/ 465364 h 476250"/>
                <a:gd name="connsiteX0" fmla="*/ 4376057 w 4653643"/>
                <a:gd name="connsiteY0" fmla="*/ 334736 h 465364"/>
                <a:gd name="connsiteX1" fmla="*/ 4637314 w 4653643"/>
                <a:gd name="connsiteY1" fmla="*/ 334736 h 465364"/>
                <a:gd name="connsiteX2" fmla="*/ 4653643 w 4653643"/>
                <a:gd name="connsiteY2" fmla="*/ 8164 h 465364"/>
                <a:gd name="connsiteX3" fmla="*/ 579664 w 4653643"/>
                <a:gd name="connsiteY3" fmla="*/ 0 h 465364"/>
                <a:gd name="connsiteX4" fmla="*/ 580345 w 4653643"/>
                <a:gd name="connsiteY4" fmla="*/ 457200 h 465364"/>
                <a:gd name="connsiteX5" fmla="*/ 0 w 4653643"/>
                <a:gd name="connsiteY5" fmla="*/ 465364 h 465364"/>
                <a:gd name="connsiteX6" fmla="*/ 0 w 4653643"/>
                <a:gd name="connsiteY6" fmla="*/ 465364 h 465364"/>
                <a:gd name="connsiteX0" fmla="*/ 4376057 w 4653643"/>
                <a:gd name="connsiteY0" fmla="*/ 334736 h 466725"/>
                <a:gd name="connsiteX1" fmla="*/ 4637314 w 4653643"/>
                <a:gd name="connsiteY1" fmla="*/ 334736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8746"/>
                <a:gd name="connsiteY0" fmla="*/ 334736 h 466725"/>
                <a:gd name="connsiteX1" fmla="*/ 4658746 w 4658746"/>
                <a:gd name="connsiteY1" fmla="*/ 329973 h 466725"/>
                <a:gd name="connsiteX2" fmla="*/ 4653643 w 4658746"/>
                <a:gd name="connsiteY2" fmla="*/ 8164 h 466725"/>
                <a:gd name="connsiteX3" fmla="*/ 579664 w 4658746"/>
                <a:gd name="connsiteY3" fmla="*/ 0 h 466725"/>
                <a:gd name="connsiteX4" fmla="*/ 580345 w 4658746"/>
                <a:gd name="connsiteY4" fmla="*/ 466725 h 466725"/>
                <a:gd name="connsiteX5" fmla="*/ 0 w 4658746"/>
                <a:gd name="connsiteY5" fmla="*/ 465364 h 466725"/>
                <a:gd name="connsiteX6" fmla="*/ 0 w 4658746"/>
                <a:gd name="connsiteY6" fmla="*/ 465364 h 466725"/>
                <a:gd name="connsiteX0" fmla="*/ 4376057 w 4653643"/>
                <a:gd name="connsiteY0" fmla="*/ 334736 h 466725"/>
                <a:gd name="connsiteX1" fmla="*/ 4646840 w 4653643"/>
                <a:gd name="connsiteY1" fmla="*/ 337117 h 466725"/>
                <a:gd name="connsiteX2" fmla="*/ 4653643 w 4653643"/>
                <a:gd name="connsiteY2" fmla="*/ 8164 h 466725"/>
                <a:gd name="connsiteX3" fmla="*/ 579664 w 4653643"/>
                <a:gd name="connsiteY3" fmla="*/ 0 h 466725"/>
                <a:gd name="connsiteX4" fmla="*/ 580345 w 4653643"/>
                <a:gd name="connsiteY4" fmla="*/ 466725 h 466725"/>
                <a:gd name="connsiteX5" fmla="*/ 0 w 4653643"/>
                <a:gd name="connsiteY5" fmla="*/ 465364 h 466725"/>
                <a:gd name="connsiteX6" fmla="*/ 0 w 4653643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  <a:gd name="connsiteX0" fmla="*/ 4376057 w 4653984"/>
                <a:gd name="connsiteY0" fmla="*/ 334736 h 466725"/>
                <a:gd name="connsiteX1" fmla="*/ 4653984 w 4653984"/>
                <a:gd name="connsiteY1" fmla="*/ 332354 h 466725"/>
                <a:gd name="connsiteX2" fmla="*/ 4653643 w 4653984"/>
                <a:gd name="connsiteY2" fmla="*/ 8164 h 466725"/>
                <a:gd name="connsiteX3" fmla="*/ 579664 w 4653984"/>
                <a:gd name="connsiteY3" fmla="*/ 0 h 466725"/>
                <a:gd name="connsiteX4" fmla="*/ 580345 w 4653984"/>
                <a:gd name="connsiteY4" fmla="*/ 466725 h 466725"/>
                <a:gd name="connsiteX5" fmla="*/ 0 w 4653984"/>
                <a:gd name="connsiteY5" fmla="*/ 465364 h 466725"/>
                <a:gd name="connsiteX6" fmla="*/ 0 w 4653984"/>
                <a:gd name="connsiteY6" fmla="*/ 46536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53984" h="466725">
                  <a:moveTo>
                    <a:pt x="4376057" y="334736"/>
                  </a:moveTo>
                  <a:lnTo>
                    <a:pt x="4653984" y="332354"/>
                  </a:lnTo>
                  <a:cubicBezTo>
                    <a:pt x="4653870" y="224291"/>
                    <a:pt x="4653757" y="116227"/>
                    <a:pt x="4653643" y="8164"/>
                  </a:cubicBezTo>
                  <a:lnTo>
                    <a:pt x="579664" y="0"/>
                  </a:lnTo>
                  <a:cubicBezTo>
                    <a:pt x="579891" y="157163"/>
                    <a:pt x="580118" y="309562"/>
                    <a:pt x="580345" y="466725"/>
                  </a:cubicBezTo>
                  <a:lnTo>
                    <a:pt x="0" y="465364"/>
                  </a:lnTo>
                  <a:lnTo>
                    <a:pt x="0" y="465364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023757" y="4270872"/>
              <a:ext cx="1486706" cy="9445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2000" dirty="0">
                  <a:latin typeface="+mj-lt"/>
                </a:rPr>
                <a:t>Memory</a:t>
              </a:r>
            </a:p>
          </p:txBody>
        </p:sp>
        <p:sp>
          <p:nvSpPr>
            <p:cNvPr id="36" name="AutoShape 10"/>
            <p:cNvSpPr>
              <a:spLocks noChangeArrowheads="1"/>
            </p:cNvSpPr>
            <p:nvPr/>
          </p:nvSpPr>
          <p:spPr bwMode="auto">
            <a:xfrm rot="16200000" flipH="1">
              <a:off x="3425032" y="4620668"/>
              <a:ext cx="561975" cy="230187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 sz="800">
                <a:latin typeface="+mj-lt"/>
              </a:endParaRPr>
            </a:p>
          </p:txBody>
        </p:sp>
        <p:cxnSp>
          <p:nvCxnSpPr>
            <p:cNvPr id="37" name="Straight Connector 36"/>
            <p:cNvCxnSpPr>
              <a:stCxn id="36" idx="2"/>
              <a:endCxn id="35" idx="1"/>
            </p:cNvCxnSpPr>
            <p:nvPr/>
          </p:nvCxnSpPr>
          <p:spPr bwMode="auto">
            <a:xfrm>
              <a:off x="3821113" y="4735762"/>
              <a:ext cx="226014" cy="739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" name="Freeform 1"/>
            <p:cNvSpPr/>
            <p:nvPr/>
          </p:nvSpPr>
          <p:spPr bwMode="auto">
            <a:xfrm>
              <a:off x="2112579" y="3618186"/>
              <a:ext cx="1474076" cy="1261242"/>
            </a:xfrm>
            <a:custGeom>
              <a:avLst/>
              <a:gdLst>
                <a:gd name="connsiteX0" fmla="*/ 0 w 1474076"/>
                <a:gd name="connsiteY0" fmla="*/ 0 h 1261242"/>
                <a:gd name="connsiteX1" fmla="*/ 252249 w 1474076"/>
                <a:gd name="connsiteY1" fmla="*/ 0 h 1261242"/>
                <a:gd name="connsiteX2" fmla="*/ 252249 w 1474076"/>
                <a:gd name="connsiteY2" fmla="*/ 1261242 h 1261242"/>
                <a:gd name="connsiteX3" fmla="*/ 1474076 w 1474076"/>
                <a:gd name="connsiteY3" fmla="*/ 1261242 h 126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076" h="1261242">
                  <a:moveTo>
                    <a:pt x="0" y="0"/>
                  </a:moveTo>
                  <a:lnTo>
                    <a:pt x="252249" y="0"/>
                  </a:lnTo>
                  <a:lnTo>
                    <a:pt x="252249" y="1261242"/>
                  </a:lnTo>
                  <a:lnTo>
                    <a:pt x="1474076" y="1261242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5519988" y="2869324"/>
              <a:ext cx="1960750" cy="1868214"/>
            </a:xfrm>
            <a:custGeom>
              <a:avLst/>
              <a:gdLst>
                <a:gd name="connsiteX0" fmla="*/ 0 w 2309648"/>
                <a:gd name="connsiteY0" fmla="*/ 1868214 h 1868214"/>
                <a:gd name="connsiteX1" fmla="*/ 2309648 w 2309648"/>
                <a:gd name="connsiteY1" fmla="*/ 1868214 h 1868214"/>
                <a:gd name="connsiteX2" fmla="*/ 2309648 w 2309648"/>
                <a:gd name="connsiteY2" fmla="*/ 0 h 18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9648" h="1868214">
                  <a:moveTo>
                    <a:pt x="0" y="1868214"/>
                  </a:moveTo>
                  <a:lnTo>
                    <a:pt x="2309648" y="1868214"/>
                  </a:lnTo>
                  <a:lnTo>
                    <a:pt x="2309648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782614" y="3626069"/>
              <a:ext cx="2885371" cy="1111469"/>
            </a:xfrm>
            <a:custGeom>
              <a:avLst/>
              <a:gdLst>
                <a:gd name="connsiteX0" fmla="*/ 2585545 w 2585545"/>
                <a:gd name="connsiteY0" fmla="*/ 1111469 h 1111469"/>
                <a:gd name="connsiteX1" fmla="*/ 2585545 w 2585545"/>
                <a:gd name="connsiteY1" fmla="*/ 512379 h 1111469"/>
                <a:gd name="connsiteX2" fmla="*/ 0 w 2585545"/>
                <a:gd name="connsiteY2" fmla="*/ 512379 h 1111469"/>
                <a:gd name="connsiteX3" fmla="*/ 0 w 2585545"/>
                <a:gd name="connsiteY3" fmla="*/ 0 h 1111469"/>
                <a:gd name="connsiteX4" fmla="*/ 457200 w 2585545"/>
                <a:gd name="connsiteY4" fmla="*/ 0 h 1111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5545" h="1111469">
                  <a:moveTo>
                    <a:pt x="2585545" y="1111469"/>
                  </a:moveTo>
                  <a:lnTo>
                    <a:pt x="2585545" y="512379"/>
                  </a:lnTo>
                  <a:lnTo>
                    <a:pt x="0" y="512379"/>
                  </a:lnTo>
                  <a:lnTo>
                    <a:pt x="0" y="0"/>
                  </a:lnTo>
                  <a:lnTo>
                    <a:pt x="45720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 rot="5400000">
              <a:off x="3419705" y="1925696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49617" y="2082181"/>
              <a:ext cx="201036" cy="183123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75794" y="1958109"/>
              <a:ext cx="8258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state</a:t>
              </a: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030816" y="4438446"/>
              <a:ext cx="210694" cy="66124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 sz="2000">
                <a:latin typeface="+mj-lt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5293516" y="4426648"/>
              <a:ext cx="210694" cy="66124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 sz="2000">
                <a:latin typeface="+mj-lt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 rot="16200000">
              <a:off x="3911108" y="4616257"/>
              <a:ext cx="43794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dirty="0" err="1">
                  <a:latin typeface="+mj-lt"/>
                  <a:cs typeface="Arial" charset="0"/>
                </a:rPr>
                <a:t>req</a:t>
              </a:r>
              <a:endParaRPr lang="en-US" sz="1200" dirty="0">
                <a:latin typeface="+mj-lt"/>
                <a:cs typeface="Arial" charset="0"/>
              </a:endParaRPr>
            </a:p>
          </p:txBody>
        </p:sp>
        <p:sp>
          <p:nvSpPr>
            <p:cNvPr id="43" name="Text Box 29"/>
            <p:cNvSpPr txBox="1">
              <a:spLocks noChangeArrowheads="1"/>
            </p:cNvSpPr>
            <p:nvPr/>
          </p:nvSpPr>
          <p:spPr bwMode="auto">
            <a:xfrm rot="16200000">
              <a:off x="5119634" y="4591156"/>
              <a:ext cx="51809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dirty="0" err="1">
                  <a:latin typeface="+mj-lt"/>
                  <a:cs typeface="Arial" charset="0"/>
                </a:rPr>
                <a:t>resp</a:t>
              </a:r>
              <a:endParaRPr lang="en-US" sz="1200" dirty="0">
                <a:latin typeface="+mj-lt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 rot="5400000">
              <a:off x="3419705" y="2190659"/>
              <a:ext cx="205471" cy="655924"/>
            </a:xfrm>
            <a:prstGeom prst="rect">
              <a:avLst/>
            </a:prstGeom>
            <a:solidFill>
              <a:srgbClr val="FFCC66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28489" y="3090183"/>
            <a:ext cx="3985591" cy="1119397"/>
            <a:chOff x="3405809" y="3419473"/>
            <a:chExt cx="3985591" cy="111939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7272338" y="3419473"/>
              <a:ext cx="0" cy="44291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6973888" y="3847993"/>
              <a:ext cx="417512" cy="743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Freeform 49"/>
            <p:cNvSpPr/>
            <p:nvPr/>
          </p:nvSpPr>
          <p:spPr bwMode="auto">
            <a:xfrm>
              <a:off x="6520070" y="3657600"/>
              <a:ext cx="563217" cy="185530"/>
            </a:xfrm>
            <a:custGeom>
              <a:avLst/>
              <a:gdLst>
                <a:gd name="connsiteX0" fmla="*/ 0 w 563217"/>
                <a:gd name="connsiteY0" fmla="*/ 0 h 185530"/>
                <a:gd name="connsiteX1" fmla="*/ 563217 w 563217"/>
                <a:gd name="connsiteY1" fmla="*/ 0 h 185530"/>
                <a:gd name="connsiteX2" fmla="*/ 563217 w 563217"/>
                <a:gd name="connsiteY2" fmla="*/ 18553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3217" h="185530">
                  <a:moveTo>
                    <a:pt x="0" y="0"/>
                  </a:moveTo>
                  <a:lnTo>
                    <a:pt x="563217" y="0"/>
                  </a:lnTo>
                  <a:lnTo>
                    <a:pt x="563217" y="18553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3405809" y="3856383"/>
              <a:ext cx="3783495" cy="682487"/>
            </a:xfrm>
            <a:custGeom>
              <a:avLst/>
              <a:gdLst>
                <a:gd name="connsiteX0" fmla="*/ 3783495 w 3783495"/>
                <a:gd name="connsiteY0" fmla="*/ 0 h 682487"/>
                <a:gd name="connsiteX1" fmla="*/ 3783495 w 3783495"/>
                <a:gd name="connsiteY1" fmla="*/ 238539 h 682487"/>
                <a:gd name="connsiteX2" fmla="*/ 0 w 3783495"/>
                <a:gd name="connsiteY2" fmla="*/ 238539 h 682487"/>
                <a:gd name="connsiteX3" fmla="*/ 0 w 3783495"/>
                <a:gd name="connsiteY3" fmla="*/ 682487 h 682487"/>
                <a:gd name="connsiteX4" fmla="*/ 185530 w 3783495"/>
                <a:gd name="connsiteY4" fmla="*/ 682487 h 68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3495" h="682487">
                  <a:moveTo>
                    <a:pt x="3783495" y="0"/>
                  </a:moveTo>
                  <a:lnTo>
                    <a:pt x="3783495" y="238539"/>
                  </a:lnTo>
                  <a:lnTo>
                    <a:pt x="0" y="238539"/>
                  </a:lnTo>
                  <a:lnTo>
                    <a:pt x="0" y="682487"/>
                  </a:lnTo>
                  <a:lnTo>
                    <a:pt x="185530" y="682487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BD674-61F3-63AA-5DB2-C06966D3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1BCC0F-FCE2-44CE-A13B-2EC018E877D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15AD6A-6585-2BFA-AE81-8FFCE7A73A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DBA694-15E3-4331-CA0C-B9C0E1909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6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Processor with realistic memory and multicycle ALUs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80428" y="1447800"/>
            <a:ext cx="7998501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mkProcMulticycle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(Empty);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Code to instantiate pc,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mem, and registers to hold the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state of a partially executed instruction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doFetch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(state == Fetch);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Code to initiate instruction fetch; go to Execute</a:t>
            </a:r>
            <a:endParaRPr lang="en-US" sz="9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doExecute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(state == Execute);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mem.resp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 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Code to 1. execute all instructions except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memory and multicycle instructions; go to Fetch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Or 2. initiate memory access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go to Fetch (Store) OR go to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LoadWait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(Load)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Or 3. initiate multicycle instruction; go to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MCWait</a:t>
            </a:r>
            <a:endParaRPr lang="en-US" sz="9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doLoadWait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(state ==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LoadWait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Code to wait for the load value, update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go to Fetch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doMCWait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(state ==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MCWait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Code to wait for MC value, update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go to Fetch</a:t>
            </a:r>
          </a:p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endmodule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4C51-6F43-BB3A-292C-737F34BC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16A98-1604-4062-9307-A6CB10F63690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E4D6-E899-ED9F-77A7-916C6E51B1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9E425-EB97-6BE5-60F1-99699B497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4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Clock speed</a:t>
            </a:r>
            <a:endParaRPr lang="en-US" sz="2400" dirty="0"/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1010052" y="3588088"/>
            <a:ext cx="7772400" cy="1873218"/>
          </a:xfrm>
        </p:spPr>
        <p:txBody>
          <a:bodyPr/>
          <a:lstStyle/>
          <a:p>
            <a:r>
              <a:rPr lang="en-US" sz="2000" dirty="0"/>
              <a:t>Clock speed depends upon the longest combinational path between two state elements. Thus, in a single cycle implementation</a:t>
            </a:r>
          </a:p>
          <a:p>
            <a:endParaRPr lang="en-US" sz="2000" dirty="0"/>
          </a:p>
          <a:p>
            <a:r>
              <a:rPr lang="en-US" sz="2000" dirty="0"/>
              <a:t>Clock in a two-cycle implementation may be faster</a:t>
            </a:r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1846221" y="4513172"/>
            <a:ext cx="51016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Clock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 &gt; 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M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 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DEC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 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RF</a:t>
            </a:r>
            <a:r>
              <a:rPr lang="en-US" sz="2000" baseline="-25000" dirty="0">
                <a:solidFill>
                  <a:srgbClr val="56127A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ALU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M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WB</a:t>
            </a:r>
            <a:endParaRPr lang="en-US" sz="2000" baseline="-25000" dirty="0">
              <a:solidFill>
                <a:srgbClr val="56127A"/>
              </a:solidFill>
              <a:latin typeface="+mj-lt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821624" y="5270555"/>
            <a:ext cx="6389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Clock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 &gt;  max {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M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 , (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DEC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 +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RF</a:t>
            </a:r>
            <a:r>
              <a:rPr lang="en-US" sz="2000" baseline="-25000" dirty="0">
                <a:solidFill>
                  <a:srgbClr val="56127A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ALU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M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+ </a:t>
            </a:r>
            <a:r>
              <a:rPr lang="en-US" sz="2000" dirty="0" err="1">
                <a:solidFill>
                  <a:srgbClr val="56127A"/>
                </a:solidFill>
                <a:latin typeface="+mj-lt"/>
              </a:rPr>
              <a:t>t</a:t>
            </a:r>
            <a:r>
              <a:rPr lang="en-US" sz="2000" baseline="-25000" dirty="0" err="1">
                <a:solidFill>
                  <a:srgbClr val="56127A"/>
                </a:solidFill>
                <a:latin typeface="+mj-lt"/>
              </a:rPr>
              <a:t>WB</a:t>
            </a:r>
            <a:r>
              <a:rPr lang="en-US" sz="2000" baseline="30000" dirty="0">
                <a:solidFill>
                  <a:srgbClr val="56127A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56127A"/>
                </a:solidFill>
                <a:latin typeface="+mj-lt"/>
              </a:rPr>
              <a:t>)}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475430" y="5754469"/>
            <a:ext cx="6356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However, this may not improve the performance because now some instructions will take two cycles to execute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3309735" y="1161764"/>
            <a:ext cx="3638148" cy="2335597"/>
            <a:chOff x="1597235" y="1277884"/>
            <a:chExt cx="5997575" cy="3624759"/>
          </a:xfrm>
        </p:grpSpPr>
        <p:grpSp>
          <p:nvGrpSpPr>
            <p:cNvPr id="58" name="Group 57"/>
            <p:cNvGrpSpPr/>
            <p:nvPr/>
          </p:nvGrpSpPr>
          <p:grpSpPr>
            <a:xfrm>
              <a:off x="1597235" y="1277884"/>
              <a:ext cx="5997575" cy="3624759"/>
              <a:chOff x="1674813" y="1590675"/>
              <a:chExt cx="5997575" cy="3624759"/>
            </a:xfrm>
          </p:grpSpPr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1674813" y="2908300"/>
                <a:ext cx="452437" cy="944563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100" dirty="0">
                    <a:latin typeface="+mj-lt"/>
                  </a:rPr>
                  <a:t>PC</a:t>
                </a:r>
              </a:p>
            </p:txBody>
          </p: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3273425" y="2917825"/>
                <a:ext cx="1101725" cy="9445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00">
                    <a:latin typeface="+mj-lt"/>
                  </a:rPr>
                  <a:t>Decode</a:t>
                </a:r>
              </a:p>
            </p:txBody>
          </p:sp>
          <p:sp>
            <p:nvSpPr>
              <p:cNvPr id="75" name="Rectangle 17"/>
              <p:cNvSpPr>
                <a:spLocks noChangeArrowheads="1"/>
              </p:cNvSpPr>
              <p:nvPr/>
            </p:nvSpPr>
            <p:spPr bwMode="auto">
              <a:xfrm>
                <a:off x="4400550" y="1590675"/>
                <a:ext cx="3217863" cy="711200"/>
              </a:xfrm>
              <a:prstGeom prst="rect">
                <a:avLst/>
              </a:prstGeom>
              <a:solidFill>
                <a:srgbClr val="FFCC6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100">
                    <a:latin typeface="+mj-lt"/>
                  </a:rPr>
                  <a:t>Register File</a:t>
                </a:r>
              </a:p>
            </p:txBody>
          </p:sp>
          <p:sp>
            <p:nvSpPr>
              <p:cNvPr id="76" name="Rectangle 17"/>
              <p:cNvSpPr>
                <a:spLocks noChangeArrowheads="1"/>
              </p:cNvSpPr>
              <p:nvPr/>
            </p:nvSpPr>
            <p:spPr bwMode="auto">
              <a:xfrm>
                <a:off x="5411788" y="2911475"/>
                <a:ext cx="1101725" cy="944562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00" dirty="0">
                    <a:latin typeface="+mj-lt"/>
                  </a:rPr>
                  <a:t>Execute</a:t>
                </a:r>
              </a:p>
              <a:p>
                <a:pPr algn="ctr"/>
                <a:endParaRPr lang="en-US" sz="1100" dirty="0">
                  <a:latin typeface="+mj-lt"/>
                </a:endParaRPr>
              </a:p>
            </p:txBody>
          </p:sp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4384675" y="3473450"/>
                <a:ext cx="10239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 sz="1100">
                  <a:latin typeface="+mj-lt"/>
                </a:endParaRPr>
              </a:p>
            </p:txBody>
          </p:sp>
          <p:sp>
            <p:nvSpPr>
              <p:cNvPr id="79" name="AutoShape 10"/>
              <p:cNvSpPr>
                <a:spLocks noChangeArrowheads="1"/>
              </p:cNvSpPr>
              <p:nvPr/>
            </p:nvSpPr>
            <p:spPr bwMode="auto">
              <a:xfrm rot="10800000" flipH="1">
                <a:off x="7110413" y="2630487"/>
                <a:ext cx="561975" cy="230188"/>
              </a:xfrm>
              <a:prstGeom prst="flowChartManualOperation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300">
                  <a:latin typeface="+mj-lt"/>
                </a:endParaRPr>
              </a:p>
            </p:txBody>
          </p:sp>
          <p:sp>
            <p:nvSpPr>
              <p:cNvPr id="80" name="Line 39"/>
              <p:cNvSpPr>
                <a:spLocks noChangeShapeType="1"/>
              </p:cNvSpPr>
              <p:nvPr/>
            </p:nvSpPr>
            <p:spPr bwMode="auto">
              <a:xfrm flipH="1" flipV="1">
                <a:off x="7391400" y="2298700"/>
                <a:ext cx="0" cy="320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 sz="1100">
                  <a:latin typeface="+mj-lt"/>
                </a:endParaRPr>
              </a:p>
            </p:txBody>
          </p:sp>
          <p:sp>
            <p:nvSpPr>
              <p:cNvPr id="81" name="AutoShape 55"/>
              <p:cNvSpPr>
                <a:spLocks noChangeArrowheads="1"/>
              </p:cNvSpPr>
              <p:nvPr/>
            </p:nvSpPr>
            <p:spPr bwMode="auto">
              <a:xfrm>
                <a:off x="1774825" y="3686175"/>
                <a:ext cx="255588" cy="161925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>
                  <a:latin typeface="+mj-lt"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5986871" y="3420267"/>
                <a:ext cx="429676" cy="363538"/>
                <a:chOff x="4990090" y="2316580"/>
                <a:chExt cx="1466850" cy="1255713"/>
              </a:xfrm>
            </p:grpSpPr>
            <p:sp>
              <p:nvSpPr>
                <p:cNvPr id="105" name="Freeform 135"/>
                <p:cNvSpPr>
                  <a:spLocks/>
                </p:cNvSpPr>
                <p:nvPr/>
              </p:nvSpPr>
              <p:spPr bwMode="auto">
                <a:xfrm flipV="1">
                  <a:off x="5332990" y="2316580"/>
                  <a:ext cx="765175" cy="1255713"/>
                </a:xfrm>
                <a:custGeom>
                  <a:avLst/>
                  <a:gdLst>
                    <a:gd name="T0" fmla="*/ 0 w 961"/>
                    <a:gd name="T1" fmla="*/ 0 h 1652"/>
                    <a:gd name="T2" fmla="*/ 481 w 961"/>
                    <a:gd name="T3" fmla="*/ 147 h 1652"/>
                    <a:gd name="T4" fmla="*/ 481 w 961"/>
                    <a:gd name="T5" fmla="*/ 570 h 1652"/>
                    <a:gd name="T6" fmla="*/ 0 w 961"/>
                    <a:gd name="T7" fmla="*/ 791 h 1652"/>
                    <a:gd name="T8" fmla="*/ 0 w 961"/>
                    <a:gd name="T9" fmla="*/ 460 h 1652"/>
                    <a:gd name="T10" fmla="*/ 96 w 961"/>
                    <a:gd name="T11" fmla="*/ 386 h 1652"/>
                    <a:gd name="T12" fmla="*/ 0 w 961"/>
                    <a:gd name="T13" fmla="*/ 331 h 1652"/>
                    <a:gd name="T14" fmla="*/ 0 w 961"/>
                    <a:gd name="T15" fmla="*/ 0 h 16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61"/>
                    <a:gd name="T25" fmla="*/ 0 h 1652"/>
                    <a:gd name="T26" fmla="*/ 961 w 961"/>
                    <a:gd name="T27" fmla="*/ 1652 h 16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61" h="1652">
                      <a:moveTo>
                        <a:pt x="0" y="0"/>
                      </a:moveTo>
                      <a:lnTo>
                        <a:pt x="960" y="307"/>
                      </a:lnTo>
                      <a:lnTo>
                        <a:pt x="960" y="1190"/>
                      </a:lnTo>
                      <a:lnTo>
                        <a:pt x="0" y="1651"/>
                      </a:lnTo>
                      <a:lnTo>
                        <a:pt x="0" y="960"/>
                      </a:lnTo>
                      <a:lnTo>
                        <a:pt x="192" y="806"/>
                      </a:lnTo>
                      <a:lnTo>
                        <a:pt x="0" y="69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tx1">
                    <a:lumMod val="40000"/>
                    <a:lumOff val="60000"/>
                  </a:schemeClr>
                </a:solidFill>
                <a:ln w="25400" cap="rnd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106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4990090" y="3243680"/>
                  <a:ext cx="354013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10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4990090" y="2584868"/>
                  <a:ext cx="327025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  <p:sp>
              <p:nvSpPr>
                <p:cNvPr id="108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6101340" y="2956928"/>
                  <a:ext cx="355600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sz="1200">
                    <a:latin typeface="+mj-lt"/>
                  </a:endParaRPr>
                </a:p>
              </p:txBody>
            </p:sp>
          </p:grpSp>
          <p:sp>
            <p:nvSpPr>
              <p:cNvPr id="83" name="Freeform 82"/>
              <p:cNvSpPr/>
              <p:nvPr/>
            </p:nvSpPr>
            <p:spPr bwMode="auto">
              <a:xfrm>
                <a:off x="2367643" y="3690257"/>
                <a:ext cx="3045278" cy="351064"/>
              </a:xfrm>
              <a:custGeom>
                <a:avLst/>
                <a:gdLst>
                  <a:gd name="connsiteX0" fmla="*/ 0 w 3045278"/>
                  <a:gd name="connsiteY0" fmla="*/ 342900 h 351064"/>
                  <a:gd name="connsiteX1" fmla="*/ 2751364 w 3045278"/>
                  <a:gd name="connsiteY1" fmla="*/ 351064 h 351064"/>
                  <a:gd name="connsiteX2" fmla="*/ 2751364 w 3045278"/>
                  <a:gd name="connsiteY2" fmla="*/ 8164 h 351064"/>
                  <a:gd name="connsiteX3" fmla="*/ 3045278 w 3045278"/>
                  <a:gd name="connsiteY3" fmla="*/ 0 h 351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5278" h="351064">
                    <a:moveTo>
                      <a:pt x="0" y="342900"/>
                    </a:moveTo>
                    <a:lnTo>
                      <a:pt x="2751364" y="351064"/>
                    </a:lnTo>
                    <a:lnTo>
                      <a:pt x="2751364" y="8164"/>
                    </a:lnTo>
                    <a:lnTo>
                      <a:pt x="3045278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 flipH="1" flipV="1">
                <a:off x="5170263" y="2318662"/>
                <a:ext cx="228600" cy="757234"/>
              </a:xfrm>
              <a:custGeom>
                <a:avLst/>
                <a:gdLst>
                  <a:gd name="connsiteX0" fmla="*/ 0 w 228600"/>
                  <a:gd name="connsiteY0" fmla="*/ 0 h 816428"/>
                  <a:gd name="connsiteX1" fmla="*/ 228600 w 228600"/>
                  <a:gd name="connsiteY1" fmla="*/ 0 h 816428"/>
                  <a:gd name="connsiteX2" fmla="*/ 228600 w 228600"/>
                  <a:gd name="connsiteY2" fmla="*/ 816428 h 816428"/>
                  <a:gd name="connsiteX3" fmla="*/ 228600 w 228600"/>
                  <a:gd name="connsiteY3" fmla="*/ 816428 h 81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816428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816428"/>
                    </a:lnTo>
                    <a:lnTo>
                      <a:pt x="228600" y="81642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 flipH="1" flipV="1">
                <a:off x="4962083" y="2316959"/>
                <a:ext cx="440179" cy="936621"/>
              </a:xfrm>
              <a:custGeom>
                <a:avLst/>
                <a:gdLst>
                  <a:gd name="connsiteX0" fmla="*/ 0 w 228600"/>
                  <a:gd name="connsiteY0" fmla="*/ 0 h 816428"/>
                  <a:gd name="connsiteX1" fmla="*/ 228600 w 228600"/>
                  <a:gd name="connsiteY1" fmla="*/ 0 h 816428"/>
                  <a:gd name="connsiteX2" fmla="*/ 228600 w 228600"/>
                  <a:gd name="connsiteY2" fmla="*/ 816428 h 816428"/>
                  <a:gd name="connsiteX3" fmla="*/ 228600 w 228600"/>
                  <a:gd name="connsiteY3" fmla="*/ 816428 h 81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816428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816428"/>
                    </a:lnTo>
                    <a:lnTo>
                      <a:pt x="228600" y="81642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 flipV="1">
                <a:off x="6533709" y="2316166"/>
                <a:ext cx="440179" cy="936621"/>
              </a:xfrm>
              <a:custGeom>
                <a:avLst/>
                <a:gdLst>
                  <a:gd name="connsiteX0" fmla="*/ 0 w 228600"/>
                  <a:gd name="connsiteY0" fmla="*/ 0 h 816428"/>
                  <a:gd name="connsiteX1" fmla="*/ 228600 w 228600"/>
                  <a:gd name="connsiteY1" fmla="*/ 0 h 816428"/>
                  <a:gd name="connsiteX2" fmla="*/ 228600 w 228600"/>
                  <a:gd name="connsiteY2" fmla="*/ 816428 h 816428"/>
                  <a:gd name="connsiteX3" fmla="*/ 228600 w 228600"/>
                  <a:gd name="connsiteY3" fmla="*/ 816428 h 81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816428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816428"/>
                    </a:lnTo>
                    <a:lnTo>
                      <a:pt x="228600" y="81642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 flipV="1">
                <a:off x="6536884" y="2852736"/>
                <a:ext cx="735454" cy="566737"/>
              </a:xfrm>
              <a:custGeom>
                <a:avLst/>
                <a:gdLst>
                  <a:gd name="connsiteX0" fmla="*/ 0 w 228600"/>
                  <a:gd name="connsiteY0" fmla="*/ 0 h 816428"/>
                  <a:gd name="connsiteX1" fmla="*/ 228600 w 228600"/>
                  <a:gd name="connsiteY1" fmla="*/ 0 h 816428"/>
                  <a:gd name="connsiteX2" fmla="*/ 228600 w 228600"/>
                  <a:gd name="connsiteY2" fmla="*/ 816428 h 816428"/>
                  <a:gd name="connsiteX3" fmla="*/ 228600 w 228600"/>
                  <a:gd name="connsiteY3" fmla="*/ 816428 h 81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816428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816428"/>
                    </a:lnTo>
                    <a:lnTo>
                      <a:pt x="228600" y="81642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 flipV="1">
                <a:off x="4379470" y="2312987"/>
                <a:ext cx="273493" cy="768235"/>
              </a:xfrm>
              <a:custGeom>
                <a:avLst/>
                <a:gdLst>
                  <a:gd name="connsiteX0" fmla="*/ 0 w 228600"/>
                  <a:gd name="connsiteY0" fmla="*/ 0 h 816428"/>
                  <a:gd name="connsiteX1" fmla="*/ 228600 w 228600"/>
                  <a:gd name="connsiteY1" fmla="*/ 0 h 816428"/>
                  <a:gd name="connsiteX2" fmla="*/ 228600 w 228600"/>
                  <a:gd name="connsiteY2" fmla="*/ 816428 h 816428"/>
                  <a:gd name="connsiteX3" fmla="*/ 228600 w 228600"/>
                  <a:gd name="connsiteY3" fmla="*/ 816428 h 81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816428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816428"/>
                    </a:lnTo>
                    <a:lnTo>
                      <a:pt x="228600" y="81642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 flipV="1">
                <a:off x="4390805" y="2324102"/>
                <a:ext cx="428845" cy="938660"/>
              </a:xfrm>
              <a:custGeom>
                <a:avLst/>
                <a:gdLst>
                  <a:gd name="connsiteX0" fmla="*/ 0 w 228600"/>
                  <a:gd name="connsiteY0" fmla="*/ 0 h 816428"/>
                  <a:gd name="connsiteX1" fmla="*/ 228600 w 228600"/>
                  <a:gd name="connsiteY1" fmla="*/ 0 h 816428"/>
                  <a:gd name="connsiteX2" fmla="*/ 228600 w 228600"/>
                  <a:gd name="connsiteY2" fmla="*/ 816428 h 816428"/>
                  <a:gd name="connsiteX3" fmla="*/ 228600 w 228600"/>
                  <a:gd name="connsiteY3" fmla="*/ 816428 h 81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600" h="816428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816428"/>
                    </a:lnTo>
                    <a:lnTo>
                      <a:pt x="228600" y="81642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0" name="Freeform 89"/>
              <p:cNvSpPr/>
              <p:nvPr/>
            </p:nvSpPr>
            <p:spPr bwMode="auto">
              <a:xfrm>
                <a:off x="2147889" y="2743200"/>
                <a:ext cx="4653984" cy="466725"/>
              </a:xfrm>
              <a:custGeom>
                <a:avLst/>
                <a:gdLst>
                  <a:gd name="connsiteX0" fmla="*/ 4376057 w 4653643"/>
                  <a:gd name="connsiteY0" fmla="*/ 334736 h 465364"/>
                  <a:gd name="connsiteX1" fmla="*/ 4637314 w 4653643"/>
                  <a:gd name="connsiteY1" fmla="*/ 334736 h 465364"/>
                  <a:gd name="connsiteX2" fmla="*/ 4653643 w 4653643"/>
                  <a:gd name="connsiteY2" fmla="*/ 8164 h 465364"/>
                  <a:gd name="connsiteX3" fmla="*/ 579664 w 4653643"/>
                  <a:gd name="connsiteY3" fmla="*/ 0 h 465364"/>
                  <a:gd name="connsiteX4" fmla="*/ 604157 w 4653643"/>
                  <a:gd name="connsiteY4" fmla="*/ 457200 h 465364"/>
                  <a:gd name="connsiteX5" fmla="*/ 0 w 4653643"/>
                  <a:gd name="connsiteY5" fmla="*/ 465364 h 465364"/>
                  <a:gd name="connsiteX6" fmla="*/ 0 w 4653643"/>
                  <a:gd name="connsiteY6" fmla="*/ 465364 h 465364"/>
                  <a:gd name="connsiteX0" fmla="*/ 4376057 w 4653643"/>
                  <a:gd name="connsiteY0" fmla="*/ 334736 h 476250"/>
                  <a:gd name="connsiteX1" fmla="*/ 4637314 w 4653643"/>
                  <a:gd name="connsiteY1" fmla="*/ 334736 h 476250"/>
                  <a:gd name="connsiteX2" fmla="*/ 4653643 w 4653643"/>
                  <a:gd name="connsiteY2" fmla="*/ 8164 h 476250"/>
                  <a:gd name="connsiteX3" fmla="*/ 579664 w 4653643"/>
                  <a:gd name="connsiteY3" fmla="*/ 0 h 476250"/>
                  <a:gd name="connsiteX4" fmla="*/ 566057 w 4653643"/>
                  <a:gd name="connsiteY4" fmla="*/ 476250 h 476250"/>
                  <a:gd name="connsiteX5" fmla="*/ 0 w 4653643"/>
                  <a:gd name="connsiteY5" fmla="*/ 465364 h 476250"/>
                  <a:gd name="connsiteX6" fmla="*/ 0 w 4653643"/>
                  <a:gd name="connsiteY6" fmla="*/ 465364 h 476250"/>
                  <a:gd name="connsiteX0" fmla="*/ 4376057 w 4653643"/>
                  <a:gd name="connsiteY0" fmla="*/ 334736 h 471488"/>
                  <a:gd name="connsiteX1" fmla="*/ 4637314 w 4653643"/>
                  <a:gd name="connsiteY1" fmla="*/ 334736 h 471488"/>
                  <a:gd name="connsiteX2" fmla="*/ 4653643 w 4653643"/>
                  <a:gd name="connsiteY2" fmla="*/ 8164 h 471488"/>
                  <a:gd name="connsiteX3" fmla="*/ 579664 w 4653643"/>
                  <a:gd name="connsiteY3" fmla="*/ 0 h 471488"/>
                  <a:gd name="connsiteX4" fmla="*/ 580344 w 4653643"/>
                  <a:gd name="connsiteY4" fmla="*/ 471488 h 471488"/>
                  <a:gd name="connsiteX5" fmla="*/ 0 w 4653643"/>
                  <a:gd name="connsiteY5" fmla="*/ 465364 h 471488"/>
                  <a:gd name="connsiteX6" fmla="*/ 0 w 4653643"/>
                  <a:gd name="connsiteY6" fmla="*/ 465364 h 471488"/>
                  <a:gd name="connsiteX0" fmla="*/ 4376057 w 4653643"/>
                  <a:gd name="connsiteY0" fmla="*/ 334736 h 465364"/>
                  <a:gd name="connsiteX1" fmla="*/ 4637314 w 4653643"/>
                  <a:gd name="connsiteY1" fmla="*/ 334736 h 465364"/>
                  <a:gd name="connsiteX2" fmla="*/ 4653643 w 4653643"/>
                  <a:gd name="connsiteY2" fmla="*/ 8164 h 465364"/>
                  <a:gd name="connsiteX3" fmla="*/ 579664 w 4653643"/>
                  <a:gd name="connsiteY3" fmla="*/ 0 h 465364"/>
                  <a:gd name="connsiteX4" fmla="*/ 580344 w 4653643"/>
                  <a:gd name="connsiteY4" fmla="*/ 457200 h 465364"/>
                  <a:gd name="connsiteX5" fmla="*/ 0 w 4653643"/>
                  <a:gd name="connsiteY5" fmla="*/ 465364 h 465364"/>
                  <a:gd name="connsiteX6" fmla="*/ 0 w 4653643"/>
                  <a:gd name="connsiteY6" fmla="*/ 465364 h 465364"/>
                  <a:gd name="connsiteX0" fmla="*/ 4376057 w 4653643"/>
                  <a:gd name="connsiteY0" fmla="*/ 334736 h 476250"/>
                  <a:gd name="connsiteX1" fmla="*/ 4637314 w 4653643"/>
                  <a:gd name="connsiteY1" fmla="*/ 334736 h 476250"/>
                  <a:gd name="connsiteX2" fmla="*/ 4653643 w 4653643"/>
                  <a:gd name="connsiteY2" fmla="*/ 8164 h 476250"/>
                  <a:gd name="connsiteX3" fmla="*/ 579664 w 4653643"/>
                  <a:gd name="connsiteY3" fmla="*/ 0 h 476250"/>
                  <a:gd name="connsiteX4" fmla="*/ 566057 w 4653643"/>
                  <a:gd name="connsiteY4" fmla="*/ 476250 h 476250"/>
                  <a:gd name="connsiteX5" fmla="*/ 0 w 4653643"/>
                  <a:gd name="connsiteY5" fmla="*/ 465364 h 476250"/>
                  <a:gd name="connsiteX6" fmla="*/ 0 w 4653643"/>
                  <a:gd name="connsiteY6" fmla="*/ 465364 h 476250"/>
                  <a:gd name="connsiteX0" fmla="*/ 4376057 w 4653643"/>
                  <a:gd name="connsiteY0" fmla="*/ 334736 h 465364"/>
                  <a:gd name="connsiteX1" fmla="*/ 4637314 w 4653643"/>
                  <a:gd name="connsiteY1" fmla="*/ 334736 h 465364"/>
                  <a:gd name="connsiteX2" fmla="*/ 4653643 w 4653643"/>
                  <a:gd name="connsiteY2" fmla="*/ 8164 h 465364"/>
                  <a:gd name="connsiteX3" fmla="*/ 579664 w 4653643"/>
                  <a:gd name="connsiteY3" fmla="*/ 0 h 465364"/>
                  <a:gd name="connsiteX4" fmla="*/ 580345 w 4653643"/>
                  <a:gd name="connsiteY4" fmla="*/ 457200 h 465364"/>
                  <a:gd name="connsiteX5" fmla="*/ 0 w 4653643"/>
                  <a:gd name="connsiteY5" fmla="*/ 465364 h 465364"/>
                  <a:gd name="connsiteX6" fmla="*/ 0 w 4653643"/>
                  <a:gd name="connsiteY6" fmla="*/ 465364 h 465364"/>
                  <a:gd name="connsiteX0" fmla="*/ 4376057 w 4653643"/>
                  <a:gd name="connsiteY0" fmla="*/ 334736 h 466725"/>
                  <a:gd name="connsiteX1" fmla="*/ 4637314 w 4653643"/>
                  <a:gd name="connsiteY1" fmla="*/ 334736 h 466725"/>
                  <a:gd name="connsiteX2" fmla="*/ 4653643 w 4653643"/>
                  <a:gd name="connsiteY2" fmla="*/ 8164 h 466725"/>
                  <a:gd name="connsiteX3" fmla="*/ 579664 w 4653643"/>
                  <a:gd name="connsiteY3" fmla="*/ 0 h 466725"/>
                  <a:gd name="connsiteX4" fmla="*/ 580345 w 4653643"/>
                  <a:gd name="connsiteY4" fmla="*/ 466725 h 466725"/>
                  <a:gd name="connsiteX5" fmla="*/ 0 w 4653643"/>
                  <a:gd name="connsiteY5" fmla="*/ 465364 h 466725"/>
                  <a:gd name="connsiteX6" fmla="*/ 0 w 4653643"/>
                  <a:gd name="connsiteY6" fmla="*/ 465364 h 466725"/>
                  <a:gd name="connsiteX0" fmla="*/ 4376057 w 4658746"/>
                  <a:gd name="connsiteY0" fmla="*/ 334736 h 466725"/>
                  <a:gd name="connsiteX1" fmla="*/ 4658746 w 4658746"/>
                  <a:gd name="connsiteY1" fmla="*/ 329973 h 466725"/>
                  <a:gd name="connsiteX2" fmla="*/ 4653643 w 4658746"/>
                  <a:gd name="connsiteY2" fmla="*/ 8164 h 466725"/>
                  <a:gd name="connsiteX3" fmla="*/ 579664 w 4658746"/>
                  <a:gd name="connsiteY3" fmla="*/ 0 h 466725"/>
                  <a:gd name="connsiteX4" fmla="*/ 580345 w 4658746"/>
                  <a:gd name="connsiteY4" fmla="*/ 466725 h 466725"/>
                  <a:gd name="connsiteX5" fmla="*/ 0 w 4658746"/>
                  <a:gd name="connsiteY5" fmla="*/ 465364 h 466725"/>
                  <a:gd name="connsiteX6" fmla="*/ 0 w 4658746"/>
                  <a:gd name="connsiteY6" fmla="*/ 465364 h 466725"/>
                  <a:gd name="connsiteX0" fmla="*/ 4376057 w 4653643"/>
                  <a:gd name="connsiteY0" fmla="*/ 334736 h 466725"/>
                  <a:gd name="connsiteX1" fmla="*/ 4646840 w 4653643"/>
                  <a:gd name="connsiteY1" fmla="*/ 337117 h 466725"/>
                  <a:gd name="connsiteX2" fmla="*/ 4653643 w 4653643"/>
                  <a:gd name="connsiteY2" fmla="*/ 8164 h 466725"/>
                  <a:gd name="connsiteX3" fmla="*/ 579664 w 4653643"/>
                  <a:gd name="connsiteY3" fmla="*/ 0 h 466725"/>
                  <a:gd name="connsiteX4" fmla="*/ 580345 w 4653643"/>
                  <a:gd name="connsiteY4" fmla="*/ 466725 h 466725"/>
                  <a:gd name="connsiteX5" fmla="*/ 0 w 4653643"/>
                  <a:gd name="connsiteY5" fmla="*/ 465364 h 466725"/>
                  <a:gd name="connsiteX6" fmla="*/ 0 w 4653643"/>
                  <a:gd name="connsiteY6" fmla="*/ 465364 h 466725"/>
                  <a:gd name="connsiteX0" fmla="*/ 4376057 w 4653984"/>
                  <a:gd name="connsiteY0" fmla="*/ 334736 h 466725"/>
                  <a:gd name="connsiteX1" fmla="*/ 4653984 w 4653984"/>
                  <a:gd name="connsiteY1" fmla="*/ 332354 h 466725"/>
                  <a:gd name="connsiteX2" fmla="*/ 4653643 w 4653984"/>
                  <a:gd name="connsiteY2" fmla="*/ 8164 h 466725"/>
                  <a:gd name="connsiteX3" fmla="*/ 579664 w 4653984"/>
                  <a:gd name="connsiteY3" fmla="*/ 0 h 466725"/>
                  <a:gd name="connsiteX4" fmla="*/ 580345 w 4653984"/>
                  <a:gd name="connsiteY4" fmla="*/ 466725 h 466725"/>
                  <a:gd name="connsiteX5" fmla="*/ 0 w 4653984"/>
                  <a:gd name="connsiteY5" fmla="*/ 465364 h 466725"/>
                  <a:gd name="connsiteX6" fmla="*/ 0 w 4653984"/>
                  <a:gd name="connsiteY6" fmla="*/ 465364 h 466725"/>
                  <a:gd name="connsiteX0" fmla="*/ 4376057 w 4653984"/>
                  <a:gd name="connsiteY0" fmla="*/ 334736 h 466725"/>
                  <a:gd name="connsiteX1" fmla="*/ 4653984 w 4653984"/>
                  <a:gd name="connsiteY1" fmla="*/ 332354 h 466725"/>
                  <a:gd name="connsiteX2" fmla="*/ 4653643 w 4653984"/>
                  <a:gd name="connsiteY2" fmla="*/ 8164 h 466725"/>
                  <a:gd name="connsiteX3" fmla="*/ 579664 w 4653984"/>
                  <a:gd name="connsiteY3" fmla="*/ 0 h 466725"/>
                  <a:gd name="connsiteX4" fmla="*/ 580345 w 4653984"/>
                  <a:gd name="connsiteY4" fmla="*/ 466725 h 466725"/>
                  <a:gd name="connsiteX5" fmla="*/ 0 w 4653984"/>
                  <a:gd name="connsiteY5" fmla="*/ 465364 h 466725"/>
                  <a:gd name="connsiteX6" fmla="*/ 0 w 4653984"/>
                  <a:gd name="connsiteY6" fmla="*/ 46536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53984" h="466725">
                    <a:moveTo>
                      <a:pt x="4376057" y="334736"/>
                    </a:moveTo>
                    <a:lnTo>
                      <a:pt x="4653984" y="332354"/>
                    </a:lnTo>
                    <a:cubicBezTo>
                      <a:pt x="4653870" y="224291"/>
                      <a:pt x="4653757" y="116227"/>
                      <a:pt x="4653643" y="8164"/>
                    </a:cubicBezTo>
                    <a:lnTo>
                      <a:pt x="579664" y="0"/>
                    </a:lnTo>
                    <a:cubicBezTo>
                      <a:pt x="579891" y="157163"/>
                      <a:pt x="580118" y="309562"/>
                      <a:pt x="580345" y="466725"/>
                    </a:cubicBezTo>
                    <a:lnTo>
                      <a:pt x="0" y="465364"/>
                    </a:lnTo>
                    <a:lnTo>
                      <a:pt x="0" y="465364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4023757" y="4270872"/>
                <a:ext cx="1486706" cy="9445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-96" charset="2"/>
                  <a:buNone/>
                  <a:defRPr/>
                </a:pPr>
                <a:r>
                  <a:rPr lang="en-US" sz="1100" dirty="0">
                    <a:latin typeface="+mj-lt"/>
                  </a:rPr>
                  <a:t>Memory</a:t>
                </a:r>
              </a:p>
            </p:txBody>
          </p:sp>
          <p:sp>
            <p:nvSpPr>
              <p:cNvPr id="92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3425032" y="4620668"/>
                <a:ext cx="561975" cy="230187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endParaRPr lang="en-US" sz="300">
                  <a:latin typeface="+mj-lt"/>
                </a:endParaRPr>
              </a:p>
            </p:txBody>
          </p:sp>
          <p:cxnSp>
            <p:nvCxnSpPr>
              <p:cNvPr id="93" name="Straight Connector 92"/>
              <p:cNvCxnSpPr>
                <a:stCxn id="92" idx="2"/>
                <a:endCxn id="91" idx="1"/>
              </p:cNvCxnSpPr>
              <p:nvPr/>
            </p:nvCxnSpPr>
            <p:spPr bwMode="auto">
              <a:xfrm>
                <a:off x="3821113" y="4735762"/>
                <a:ext cx="226014" cy="7391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4" name="Freeform 93"/>
              <p:cNvSpPr/>
              <p:nvPr/>
            </p:nvSpPr>
            <p:spPr bwMode="auto">
              <a:xfrm>
                <a:off x="2112579" y="3618186"/>
                <a:ext cx="1474076" cy="1261242"/>
              </a:xfrm>
              <a:custGeom>
                <a:avLst/>
                <a:gdLst>
                  <a:gd name="connsiteX0" fmla="*/ 0 w 1474076"/>
                  <a:gd name="connsiteY0" fmla="*/ 0 h 1261242"/>
                  <a:gd name="connsiteX1" fmla="*/ 252249 w 1474076"/>
                  <a:gd name="connsiteY1" fmla="*/ 0 h 1261242"/>
                  <a:gd name="connsiteX2" fmla="*/ 252249 w 1474076"/>
                  <a:gd name="connsiteY2" fmla="*/ 1261242 h 1261242"/>
                  <a:gd name="connsiteX3" fmla="*/ 1474076 w 1474076"/>
                  <a:gd name="connsiteY3" fmla="*/ 1261242 h 12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076" h="1261242">
                    <a:moveTo>
                      <a:pt x="0" y="0"/>
                    </a:moveTo>
                    <a:lnTo>
                      <a:pt x="252249" y="0"/>
                    </a:lnTo>
                    <a:lnTo>
                      <a:pt x="252249" y="1261242"/>
                    </a:lnTo>
                    <a:lnTo>
                      <a:pt x="1474076" y="1261242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5519988" y="2869324"/>
                <a:ext cx="1960750" cy="1868214"/>
              </a:xfrm>
              <a:custGeom>
                <a:avLst/>
                <a:gdLst>
                  <a:gd name="connsiteX0" fmla="*/ 0 w 2309648"/>
                  <a:gd name="connsiteY0" fmla="*/ 1868214 h 1868214"/>
                  <a:gd name="connsiteX1" fmla="*/ 2309648 w 2309648"/>
                  <a:gd name="connsiteY1" fmla="*/ 1868214 h 1868214"/>
                  <a:gd name="connsiteX2" fmla="*/ 2309648 w 2309648"/>
                  <a:gd name="connsiteY2" fmla="*/ 0 h 186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09648" h="1868214">
                    <a:moveTo>
                      <a:pt x="0" y="1868214"/>
                    </a:moveTo>
                    <a:lnTo>
                      <a:pt x="2309648" y="1868214"/>
                    </a:lnTo>
                    <a:lnTo>
                      <a:pt x="2309648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782614" y="3626069"/>
                <a:ext cx="2885371" cy="1111469"/>
              </a:xfrm>
              <a:custGeom>
                <a:avLst/>
                <a:gdLst>
                  <a:gd name="connsiteX0" fmla="*/ 2585545 w 2585545"/>
                  <a:gd name="connsiteY0" fmla="*/ 1111469 h 1111469"/>
                  <a:gd name="connsiteX1" fmla="*/ 2585545 w 2585545"/>
                  <a:gd name="connsiteY1" fmla="*/ 512379 h 1111469"/>
                  <a:gd name="connsiteX2" fmla="*/ 0 w 2585545"/>
                  <a:gd name="connsiteY2" fmla="*/ 512379 h 1111469"/>
                  <a:gd name="connsiteX3" fmla="*/ 0 w 2585545"/>
                  <a:gd name="connsiteY3" fmla="*/ 0 h 1111469"/>
                  <a:gd name="connsiteX4" fmla="*/ 457200 w 2585545"/>
                  <a:gd name="connsiteY4" fmla="*/ 0 h 111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5545" h="1111469">
                    <a:moveTo>
                      <a:pt x="2585545" y="1111469"/>
                    </a:moveTo>
                    <a:lnTo>
                      <a:pt x="2585545" y="512379"/>
                    </a:lnTo>
                    <a:lnTo>
                      <a:pt x="0" y="512379"/>
                    </a:lnTo>
                    <a:lnTo>
                      <a:pt x="0" y="0"/>
                    </a:lnTo>
                    <a:lnTo>
                      <a:pt x="457200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 rot="5400000">
                <a:off x="3419705" y="1925696"/>
                <a:ext cx="205471" cy="655924"/>
              </a:xfrm>
              <a:prstGeom prst="rect">
                <a:avLst/>
              </a:prstGeom>
              <a:solidFill>
                <a:srgbClr val="FFCC66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2849617" y="2082181"/>
                <a:ext cx="201036" cy="183123"/>
              </a:xfrm>
              <a:prstGeom prst="rect">
                <a:avLst/>
              </a:prstGeom>
              <a:solidFill>
                <a:srgbClr val="FFCC66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975794" y="1958110"/>
                <a:ext cx="924709" cy="417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latin typeface="+mj-lt"/>
                  </a:rPr>
                  <a:t>state</a:t>
                </a:r>
              </a:p>
            </p:txBody>
          </p:sp>
          <p:sp>
            <p:nvSpPr>
              <p:cNvPr id="100" name="Rectangle 9"/>
              <p:cNvSpPr>
                <a:spLocks noChangeArrowheads="1"/>
              </p:cNvSpPr>
              <p:nvPr/>
            </p:nvSpPr>
            <p:spPr bwMode="auto">
              <a:xfrm>
                <a:off x="4030816" y="4438446"/>
                <a:ext cx="210694" cy="66124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 sz="1100">
                  <a:latin typeface="+mj-lt"/>
                </a:endParaRP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5293516" y="4426648"/>
                <a:ext cx="210694" cy="661246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 sz="1100">
                  <a:latin typeface="+mj-lt"/>
                </a:endParaRPr>
              </a:p>
            </p:txBody>
          </p:sp>
          <p:sp>
            <p:nvSpPr>
              <p:cNvPr id="102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3848465" y="4569923"/>
                <a:ext cx="563220" cy="369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800" dirty="0" err="1">
                    <a:latin typeface="+mj-lt"/>
                    <a:cs typeface="Arial" charset="0"/>
                  </a:rPr>
                  <a:t>req</a:t>
                </a:r>
                <a:endParaRPr lang="en-US" sz="800" dirty="0">
                  <a:latin typeface="+mj-lt"/>
                  <a:cs typeface="Arial" charset="0"/>
                </a:endParaRPr>
              </a:p>
            </p:txBody>
          </p:sp>
          <p:sp>
            <p:nvSpPr>
              <p:cNvPr id="103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5054865" y="4544823"/>
                <a:ext cx="647625" cy="369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800" dirty="0" err="1">
                    <a:latin typeface="+mj-lt"/>
                    <a:cs typeface="Arial" charset="0"/>
                  </a:rPr>
                  <a:t>resp</a:t>
                </a:r>
                <a:endParaRPr lang="en-US" sz="800" dirty="0">
                  <a:latin typeface="+mj-lt"/>
                  <a:cs typeface="Arial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 rot="5400000">
                <a:off x="3419705" y="2190659"/>
                <a:ext cx="205471" cy="655924"/>
              </a:xfrm>
              <a:prstGeom prst="rect">
                <a:avLst/>
              </a:prstGeom>
              <a:solidFill>
                <a:srgbClr val="FFCC66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328489" y="3090183"/>
              <a:ext cx="3985591" cy="1119397"/>
              <a:chOff x="3405809" y="3419473"/>
              <a:chExt cx="3985591" cy="1119397"/>
            </a:xfrm>
          </p:grpSpPr>
          <p:cxnSp>
            <p:nvCxnSpPr>
              <p:cNvPr id="63" name="Straight Arrow Connector 62"/>
              <p:cNvCxnSpPr/>
              <p:nvPr/>
            </p:nvCxnSpPr>
            <p:spPr bwMode="auto">
              <a:xfrm>
                <a:off x="7272338" y="3419473"/>
                <a:ext cx="0" cy="44291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V="1">
                <a:off x="6973888" y="3847993"/>
                <a:ext cx="417512" cy="743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5" name="Freeform 64"/>
              <p:cNvSpPr/>
              <p:nvPr/>
            </p:nvSpPr>
            <p:spPr bwMode="auto">
              <a:xfrm>
                <a:off x="6520070" y="3657600"/>
                <a:ext cx="563217" cy="185530"/>
              </a:xfrm>
              <a:custGeom>
                <a:avLst/>
                <a:gdLst>
                  <a:gd name="connsiteX0" fmla="*/ 0 w 563217"/>
                  <a:gd name="connsiteY0" fmla="*/ 0 h 185530"/>
                  <a:gd name="connsiteX1" fmla="*/ 563217 w 563217"/>
                  <a:gd name="connsiteY1" fmla="*/ 0 h 185530"/>
                  <a:gd name="connsiteX2" fmla="*/ 563217 w 563217"/>
                  <a:gd name="connsiteY2" fmla="*/ 18553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3217" h="185530">
                    <a:moveTo>
                      <a:pt x="0" y="0"/>
                    </a:moveTo>
                    <a:lnTo>
                      <a:pt x="563217" y="0"/>
                    </a:lnTo>
                    <a:lnTo>
                      <a:pt x="563217" y="18553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3405809" y="3856383"/>
                <a:ext cx="3783495" cy="682487"/>
              </a:xfrm>
              <a:custGeom>
                <a:avLst/>
                <a:gdLst>
                  <a:gd name="connsiteX0" fmla="*/ 3783495 w 3783495"/>
                  <a:gd name="connsiteY0" fmla="*/ 0 h 682487"/>
                  <a:gd name="connsiteX1" fmla="*/ 3783495 w 3783495"/>
                  <a:gd name="connsiteY1" fmla="*/ 238539 h 682487"/>
                  <a:gd name="connsiteX2" fmla="*/ 0 w 3783495"/>
                  <a:gd name="connsiteY2" fmla="*/ 238539 h 682487"/>
                  <a:gd name="connsiteX3" fmla="*/ 0 w 3783495"/>
                  <a:gd name="connsiteY3" fmla="*/ 682487 h 682487"/>
                  <a:gd name="connsiteX4" fmla="*/ 185530 w 3783495"/>
                  <a:gd name="connsiteY4" fmla="*/ 682487 h 68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495" h="682487">
                    <a:moveTo>
                      <a:pt x="3783495" y="0"/>
                    </a:moveTo>
                    <a:lnTo>
                      <a:pt x="3783495" y="238539"/>
                    </a:lnTo>
                    <a:lnTo>
                      <a:pt x="0" y="238539"/>
                    </a:lnTo>
                    <a:lnTo>
                      <a:pt x="0" y="682487"/>
                    </a:lnTo>
                    <a:lnTo>
                      <a:pt x="185530" y="682487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5000B-CD29-7034-B4CF-8A66E77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0E0A21-BD6D-4478-A1AD-BE96427DB94A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A7E-3D19-549B-957C-1F0926D495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2848-A747-EAF0-C30B-5DCB44A6A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1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2692"/>
            <a:ext cx="7772400" cy="4114800"/>
          </a:xfrm>
        </p:spPr>
        <p:txBody>
          <a:bodyPr/>
          <a:lstStyle/>
          <a:p>
            <a:r>
              <a:rPr lang="en-US" sz="2400" dirty="0"/>
              <a:t>Different instructions take different number of cycles in our designs</a:t>
            </a:r>
          </a:p>
          <a:p>
            <a:pPr lvl="1"/>
            <a:r>
              <a:rPr lang="en-US" sz="2000" dirty="0"/>
              <a:t>Depending upon the type of opcode, an instruction has to go through 1 to 3 processor-rule firings</a:t>
            </a:r>
          </a:p>
          <a:p>
            <a:pPr lvl="1"/>
            <a:r>
              <a:rPr lang="en-US" sz="2000" dirty="0"/>
              <a:t>The number of cycles between processor-rule firings depends on how quickly the memory responds or a multicycle functional unit completes its work for the input data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2548" y="4598124"/>
            <a:ext cx="656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Next, we will study pipelining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AD6C6-610D-42EB-1178-34A420E9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D2702-336C-449B-876A-3EB38EA0F56F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8DD9-B55F-0E73-2BB8-F8019773B5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B92A9-80EC-09EF-9721-ED5ABA73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Implementation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5921" y="1531566"/>
            <a:ext cx="7977711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mkProcessor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(Empty);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Reg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#(Word)  pc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mkReg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RFile2R1W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&lt;- mkRFile2R1W;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MagicMemory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iMem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mkMagicMemory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MagicMemory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dMem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mkMagicMemory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doProcessor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iMem.req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op:Ld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addr:pc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data:dwv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decode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dInst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fields: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iType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aluFunc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brFunc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src1, src2,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imm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rVal1 = rf.rd1(dInst.src1);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rVal2 = rf.rd2(dInst.src2);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rVal1, rVal2, pc);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eInst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fields: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iType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dst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data,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nextPC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updateState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eInst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pc,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rf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dMem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endrule</a:t>
            </a:r>
            <a:b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endmodule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09DB76-DC5A-C5A4-40F4-4802C53A71ED}"/>
              </a:ext>
            </a:extLst>
          </p:cNvPr>
          <p:cNvGrpSpPr/>
          <p:nvPr/>
        </p:nvGrpSpPr>
        <p:grpSpPr>
          <a:xfrm>
            <a:off x="3609497" y="4858503"/>
            <a:ext cx="5168433" cy="1575726"/>
            <a:chOff x="3505200" y="4977474"/>
            <a:chExt cx="5168433" cy="1575726"/>
          </a:xfrm>
        </p:grpSpPr>
        <p:sp>
          <p:nvSpPr>
            <p:cNvPr id="12" name="Freeform 11"/>
            <p:cNvSpPr/>
            <p:nvPr/>
          </p:nvSpPr>
          <p:spPr>
            <a:xfrm flipV="1">
              <a:off x="3505200" y="4977474"/>
              <a:ext cx="2934741" cy="464964"/>
            </a:xfrm>
            <a:custGeom>
              <a:avLst/>
              <a:gdLst>
                <a:gd name="connsiteX0" fmla="*/ 0 w 2457450"/>
                <a:gd name="connsiteY0" fmla="*/ 60375 h 146100"/>
                <a:gd name="connsiteX1" fmla="*/ 1028700 w 2457450"/>
                <a:gd name="connsiteY1" fmla="*/ 3225 h 146100"/>
                <a:gd name="connsiteX2" fmla="*/ 2457450 w 2457450"/>
                <a:gd name="connsiteY2" fmla="*/ 146100 h 146100"/>
                <a:gd name="connsiteX0" fmla="*/ 0 w 2457450"/>
                <a:gd name="connsiteY0" fmla="*/ 95894 h 143519"/>
                <a:gd name="connsiteX1" fmla="*/ 1028700 w 2457450"/>
                <a:gd name="connsiteY1" fmla="*/ 644 h 143519"/>
                <a:gd name="connsiteX2" fmla="*/ 2457450 w 2457450"/>
                <a:gd name="connsiteY2" fmla="*/ 143519 h 143519"/>
                <a:gd name="connsiteX0" fmla="*/ 0 w 3352800"/>
                <a:gd name="connsiteY0" fmla="*/ 329026 h 329026"/>
                <a:gd name="connsiteX1" fmla="*/ 1924050 w 3352800"/>
                <a:gd name="connsiteY1" fmla="*/ 5176 h 329026"/>
                <a:gd name="connsiteX2" fmla="*/ 3352800 w 3352800"/>
                <a:gd name="connsiteY2" fmla="*/ 148051 h 329026"/>
                <a:gd name="connsiteX0" fmla="*/ 0 w 3352800"/>
                <a:gd name="connsiteY0" fmla="*/ 206822 h 206822"/>
                <a:gd name="connsiteX1" fmla="*/ 1876425 w 3352800"/>
                <a:gd name="connsiteY1" fmla="*/ 63947 h 206822"/>
                <a:gd name="connsiteX2" fmla="*/ 3352800 w 3352800"/>
                <a:gd name="connsiteY2" fmla="*/ 25847 h 20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800" h="206822">
                  <a:moveTo>
                    <a:pt x="0" y="206822"/>
                  </a:moveTo>
                  <a:cubicBezTo>
                    <a:pt x="309562" y="171103"/>
                    <a:pt x="1317625" y="94109"/>
                    <a:pt x="1876425" y="63947"/>
                  </a:cubicBezTo>
                  <a:cubicBezTo>
                    <a:pt x="2435225" y="33785"/>
                    <a:pt x="2843212" y="-38447"/>
                    <a:pt x="3352800" y="2584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39941" y="5229761"/>
              <a:ext cx="223369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computes values needed to update the processor state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7A02BC-1A1F-D383-E2A5-0A1799E5588B}"/>
              </a:ext>
            </a:extLst>
          </p:cNvPr>
          <p:cNvGrpSpPr/>
          <p:nvPr/>
        </p:nvGrpSpPr>
        <p:grpSpPr>
          <a:xfrm>
            <a:off x="6301139" y="1856606"/>
            <a:ext cx="2073334" cy="999019"/>
            <a:chOff x="6301139" y="1856606"/>
            <a:chExt cx="2073334" cy="999019"/>
          </a:xfrm>
        </p:grpSpPr>
        <p:sp>
          <p:nvSpPr>
            <p:cNvPr id="14" name="Right Brace 13"/>
            <p:cNvSpPr/>
            <p:nvPr/>
          </p:nvSpPr>
          <p:spPr bwMode="auto">
            <a:xfrm>
              <a:off x="6301139" y="1856606"/>
              <a:ext cx="125788" cy="999019"/>
            </a:xfrm>
            <a:prstGeom prst="righ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32973" y="1961223"/>
              <a:ext cx="1741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instantiate the state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959E1B-8AF8-1819-1A1C-C850A12170A6}"/>
              </a:ext>
            </a:extLst>
          </p:cNvPr>
          <p:cNvGrpSpPr/>
          <p:nvPr/>
        </p:nvGrpSpPr>
        <p:grpSpPr>
          <a:xfrm>
            <a:off x="6023625" y="4108642"/>
            <a:ext cx="3038643" cy="462641"/>
            <a:chOff x="5911204" y="4935941"/>
            <a:chExt cx="3038643" cy="462641"/>
          </a:xfrm>
        </p:grpSpPr>
        <p:sp>
          <p:nvSpPr>
            <p:cNvPr id="17" name="Right Brace 16"/>
            <p:cNvSpPr/>
            <p:nvPr/>
          </p:nvSpPr>
          <p:spPr bwMode="auto">
            <a:xfrm>
              <a:off x="5911204" y="4935941"/>
              <a:ext cx="170089" cy="442232"/>
            </a:xfrm>
            <a:prstGeom prst="righ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81293" y="4998472"/>
              <a:ext cx="2868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read the register file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85C082-C4DA-55FE-D851-7126AF471976}"/>
              </a:ext>
            </a:extLst>
          </p:cNvPr>
          <p:cNvGrpSpPr/>
          <p:nvPr/>
        </p:nvGrpSpPr>
        <p:grpSpPr>
          <a:xfrm>
            <a:off x="2460746" y="5456417"/>
            <a:ext cx="2869987" cy="897835"/>
            <a:chOff x="2460746" y="5456417"/>
            <a:chExt cx="2869987" cy="897835"/>
          </a:xfrm>
        </p:grpSpPr>
        <p:sp>
          <p:nvSpPr>
            <p:cNvPr id="21" name="Freeform 20"/>
            <p:cNvSpPr/>
            <p:nvPr/>
          </p:nvSpPr>
          <p:spPr>
            <a:xfrm flipV="1">
              <a:off x="2460746" y="5456417"/>
              <a:ext cx="294711" cy="333700"/>
            </a:xfrm>
            <a:custGeom>
              <a:avLst/>
              <a:gdLst>
                <a:gd name="connsiteX0" fmla="*/ 0 w 2457450"/>
                <a:gd name="connsiteY0" fmla="*/ 60375 h 146100"/>
                <a:gd name="connsiteX1" fmla="*/ 1028700 w 2457450"/>
                <a:gd name="connsiteY1" fmla="*/ 3225 h 146100"/>
                <a:gd name="connsiteX2" fmla="*/ 2457450 w 2457450"/>
                <a:gd name="connsiteY2" fmla="*/ 146100 h 146100"/>
                <a:gd name="connsiteX0" fmla="*/ 0 w 2457450"/>
                <a:gd name="connsiteY0" fmla="*/ 95894 h 143519"/>
                <a:gd name="connsiteX1" fmla="*/ 1028700 w 2457450"/>
                <a:gd name="connsiteY1" fmla="*/ 644 h 143519"/>
                <a:gd name="connsiteX2" fmla="*/ 2457450 w 2457450"/>
                <a:gd name="connsiteY2" fmla="*/ 143519 h 143519"/>
                <a:gd name="connsiteX0" fmla="*/ 0 w 3352800"/>
                <a:gd name="connsiteY0" fmla="*/ 329026 h 329026"/>
                <a:gd name="connsiteX1" fmla="*/ 1924050 w 3352800"/>
                <a:gd name="connsiteY1" fmla="*/ 5176 h 329026"/>
                <a:gd name="connsiteX2" fmla="*/ 3352800 w 3352800"/>
                <a:gd name="connsiteY2" fmla="*/ 148051 h 329026"/>
                <a:gd name="connsiteX0" fmla="*/ 0 w 3352800"/>
                <a:gd name="connsiteY0" fmla="*/ 206822 h 206822"/>
                <a:gd name="connsiteX1" fmla="*/ 1876425 w 3352800"/>
                <a:gd name="connsiteY1" fmla="*/ 63947 h 206822"/>
                <a:gd name="connsiteX2" fmla="*/ 3352800 w 3352800"/>
                <a:gd name="connsiteY2" fmla="*/ 25847 h 20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800" h="206822">
                  <a:moveTo>
                    <a:pt x="0" y="206822"/>
                  </a:moveTo>
                  <a:cubicBezTo>
                    <a:pt x="309562" y="171103"/>
                    <a:pt x="1317625" y="94109"/>
                    <a:pt x="1876425" y="63947"/>
                  </a:cubicBezTo>
                  <a:cubicBezTo>
                    <a:pt x="2435225" y="33785"/>
                    <a:pt x="2843212" y="-38447"/>
                    <a:pt x="3352800" y="25847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7000" y="5646366"/>
              <a:ext cx="26637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latin typeface="Comic Sans MS" pitchFamily="66" charset="0"/>
                </a:rPr>
                <a:t>actions to update the processor state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439C-2C69-9967-F956-022CCA7C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FFFCB-DF67-4972-BE83-72C9C0EF0F63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44026-BEF6-3A46-2415-9B9AD545ED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ED694-FC9A-938D-CA03-72D979CED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FAA752-9CE4-5824-9CA8-97BFA5D7DACB}"/>
              </a:ext>
            </a:extLst>
          </p:cNvPr>
          <p:cNvGrpSpPr/>
          <p:nvPr/>
        </p:nvGrpSpPr>
        <p:grpSpPr>
          <a:xfrm>
            <a:off x="3462728" y="3420141"/>
            <a:ext cx="5500860" cy="400110"/>
            <a:chOff x="3462728" y="3420141"/>
            <a:chExt cx="5500860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6418902" y="3420141"/>
              <a:ext cx="2544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extracts the fields 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566FF23-D9D4-D223-7B38-FBE17AE1C676}"/>
                </a:ext>
              </a:extLst>
            </p:cNvPr>
            <p:cNvSpPr/>
            <p:nvPr/>
          </p:nvSpPr>
          <p:spPr bwMode="auto">
            <a:xfrm>
              <a:off x="3462728" y="3496543"/>
              <a:ext cx="2998033" cy="146067"/>
            </a:xfrm>
            <a:custGeom>
              <a:avLst/>
              <a:gdLst>
                <a:gd name="connsiteX0" fmla="*/ 0 w 2998033"/>
                <a:gd name="connsiteY0" fmla="*/ 56126 h 146067"/>
                <a:gd name="connsiteX1" fmla="*/ 1401580 w 2998033"/>
                <a:gd name="connsiteY1" fmla="*/ 3660 h 146067"/>
                <a:gd name="connsiteX2" fmla="*/ 2998033 w 2998033"/>
                <a:gd name="connsiteY2" fmla="*/ 146067 h 14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033" h="146067">
                  <a:moveTo>
                    <a:pt x="0" y="56126"/>
                  </a:moveTo>
                  <a:cubicBezTo>
                    <a:pt x="450954" y="22398"/>
                    <a:pt x="901908" y="-11330"/>
                    <a:pt x="1401580" y="3660"/>
                  </a:cubicBezTo>
                  <a:cubicBezTo>
                    <a:pt x="1901252" y="18650"/>
                    <a:pt x="2449642" y="82358"/>
                    <a:pt x="2998033" y="146067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6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45063"/>
            <a:ext cx="7772400" cy="4114800"/>
          </a:xfrm>
        </p:spPr>
        <p:txBody>
          <a:bodyPr/>
          <a:lstStyle/>
          <a:p>
            <a:r>
              <a:rPr lang="en-US" sz="2000" dirty="0"/>
              <a:t>For testing, processor is connected to a host computer* which can read and write the memory of the processor directly </a:t>
            </a:r>
          </a:p>
          <a:p>
            <a:r>
              <a:rPr lang="en-US" sz="2000" dirty="0"/>
              <a:t>The processor’s memory is preloaded with program and data; it always starts at pc=0</a:t>
            </a:r>
          </a:p>
          <a:p>
            <a:r>
              <a:rPr lang="en-US" sz="2000" dirty="0"/>
              <a:t>When the program terminates it writes a 0 in a predetermined location and stops the simulation</a:t>
            </a:r>
          </a:p>
          <a:p>
            <a:pPr lvl="1"/>
            <a:r>
              <a:rPr lang="en-US" sz="1800" dirty="0"/>
              <a:t>If the program hits an illegal or unsupported instruction, it dumps the processor state and stops the simulation</a:t>
            </a:r>
          </a:p>
          <a:p>
            <a:pPr marL="400050" lvl="1" indent="0">
              <a:buNone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2524539" y="5293493"/>
            <a:ext cx="5454013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Consequently, the processor interface has no methods, </a:t>
            </a:r>
            <a:r>
              <a:rPr lang="en-US" sz="2000" dirty="0" err="1">
                <a:latin typeface="Comic Sans MS" panose="030F0702030302020204" pitchFamily="66" charset="0"/>
              </a:rPr>
              <a:t>ie</a:t>
            </a:r>
            <a:r>
              <a:rPr lang="en-US" sz="2000" dirty="0">
                <a:latin typeface="Comic Sans MS" panose="030F0702030302020204" pitchFamily="66" charset="0"/>
              </a:rPr>
              <a:t>, its interface is Empty!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435" y="6029201"/>
            <a:ext cx="737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*In the simulation environment the host computer is the same computer on which the simulator runs </a:t>
            </a:r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2512047" y="1448577"/>
            <a:ext cx="3505200" cy="88939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56127A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module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mkProcessor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(Empty);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b="1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endmodule</a:t>
            </a:r>
            <a:endParaRPr lang="en-US" sz="1800" kern="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274807" y="1323965"/>
            <a:ext cx="3107193" cy="430977"/>
            <a:chOff x="3070447" y="1143000"/>
            <a:chExt cx="3107193" cy="430977"/>
          </a:xfrm>
        </p:grpSpPr>
        <p:sp>
          <p:nvSpPr>
            <p:cNvPr id="12" name="Freeform 11"/>
            <p:cNvSpPr/>
            <p:nvPr/>
          </p:nvSpPr>
          <p:spPr>
            <a:xfrm>
              <a:off x="3070447" y="1257049"/>
              <a:ext cx="2457450" cy="143519"/>
            </a:xfrm>
            <a:custGeom>
              <a:avLst/>
              <a:gdLst>
                <a:gd name="connsiteX0" fmla="*/ 0 w 2457450"/>
                <a:gd name="connsiteY0" fmla="*/ 60375 h 146100"/>
                <a:gd name="connsiteX1" fmla="*/ 1028700 w 2457450"/>
                <a:gd name="connsiteY1" fmla="*/ 3225 h 146100"/>
                <a:gd name="connsiteX2" fmla="*/ 2457450 w 2457450"/>
                <a:gd name="connsiteY2" fmla="*/ 146100 h 146100"/>
                <a:gd name="connsiteX0" fmla="*/ 0 w 2457450"/>
                <a:gd name="connsiteY0" fmla="*/ 95894 h 143519"/>
                <a:gd name="connsiteX1" fmla="*/ 1028700 w 2457450"/>
                <a:gd name="connsiteY1" fmla="*/ 644 h 143519"/>
                <a:gd name="connsiteX2" fmla="*/ 2457450 w 2457450"/>
                <a:gd name="connsiteY2" fmla="*/ 143519 h 14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450" h="143519">
                  <a:moveTo>
                    <a:pt x="0" y="95894"/>
                  </a:moveTo>
                  <a:cubicBezTo>
                    <a:pt x="309562" y="60175"/>
                    <a:pt x="619125" y="-7293"/>
                    <a:pt x="1028700" y="644"/>
                  </a:cubicBezTo>
                  <a:cubicBezTo>
                    <a:pt x="1438275" y="8581"/>
                    <a:pt x="1947862" y="79225"/>
                    <a:pt x="2457450" y="143519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pic>
          <p:nvPicPr>
            <p:cNvPr id="13" name="Picture 12" descr="dietrickrichardson - This Sonnet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192" y="1143000"/>
              <a:ext cx="403448" cy="430977"/>
            </a:xfrm>
            <a:prstGeom prst="rect">
              <a:avLst/>
            </a:prstGeom>
          </p:spPr>
        </p:pic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534D6F3-B43C-D3ED-8A98-83F1D04B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5F9AE-7AAA-471C-9184-35779DA0E5C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91E035F-3C30-F333-F01A-55C350DD22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75C7E16-4714-1D58-7D45-054FD78F1D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3EB1D-929A-3446-34B2-C8C88ECBFB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B20F42-F675-43E0-B13B-6B64CED9F913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3ED38-12D9-C4A6-1AAB-833D9011D5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E4A0E-C8D0-FDB5-7198-67E93F067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CADB5FF0-9E4C-4A76-B146-CFD9F86D279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63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/>
              <a:t>Instruction Formats</a:t>
            </a:r>
            <a:endParaRPr lang="en-US" i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723900" y="2054312"/>
            <a:ext cx="8078703" cy="646103"/>
            <a:chOff x="723900" y="2124293"/>
            <a:chExt cx="8078703" cy="646103"/>
          </a:xfrm>
        </p:grpSpPr>
        <p:sp>
          <p:nvSpPr>
            <p:cNvPr id="7" name="TextBox 6"/>
            <p:cNvSpPr txBox="1"/>
            <p:nvPr/>
          </p:nvSpPr>
          <p:spPr>
            <a:xfrm>
              <a:off x="723900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34060" y="2416453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0322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337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70200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3900" y="3366470"/>
            <a:ext cx="8078703" cy="646103"/>
            <a:chOff x="723900" y="3317566"/>
            <a:chExt cx="8078703" cy="646103"/>
          </a:xfrm>
        </p:grpSpPr>
        <p:sp>
          <p:nvSpPr>
            <p:cNvPr id="29" name="TextBox 28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[11:0]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20778" y="1633322"/>
            <a:ext cx="39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>
                <a:latin typeface="+mn-lt"/>
              </a:rPr>
              <a:t>R-type instruction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20777" y="2969920"/>
            <a:ext cx="737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>
                <a:latin typeface="+mn-lt"/>
              </a:rPr>
              <a:t>I-type instruction &amp; I-immediate (32 bits)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0777" y="4749910"/>
            <a:ext cx="737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>
                <a:latin typeface="+mn-lt"/>
              </a:rPr>
              <a:t>S-type instruction &amp; S-immediate </a:t>
            </a:r>
            <a:r>
              <a:rPr lang="en-US" sz="2400" dirty="0"/>
              <a:t>(32 bits)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20778" y="5110894"/>
            <a:ext cx="8081827" cy="646103"/>
            <a:chOff x="896575" y="2124293"/>
            <a:chExt cx="7729174" cy="646103"/>
          </a:xfrm>
        </p:grpSpPr>
        <p:sp>
          <p:nvSpPr>
            <p:cNvPr id="64" name="TextBox 63"/>
            <p:cNvSpPr txBox="1"/>
            <p:nvPr/>
          </p:nvSpPr>
          <p:spPr>
            <a:xfrm>
              <a:off x="896575" y="2416453"/>
              <a:ext cx="1569607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[11:5]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4060" y="2416453"/>
              <a:ext cx="122626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[4:0]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60323" y="2416453"/>
              <a:ext cx="156542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20116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8177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1984" y="5901927"/>
            <a:ext cx="771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S-</a:t>
            </a:r>
            <a:r>
              <a:rPr lang="en-US" sz="1800" dirty="0" err="1"/>
              <a:t>imm</a:t>
            </a:r>
            <a:r>
              <a:rPr lang="en-US" sz="1800" dirty="0"/>
              <a:t> = </a:t>
            </a:r>
            <a:r>
              <a:rPr lang="en-US" sz="1800" dirty="0" err="1"/>
              <a:t>signExtend</a:t>
            </a:r>
            <a:r>
              <a:rPr lang="en-US" sz="1800" dirty="0"/>
              <a:t>({</a:t>
            </a:r>
            <a:r>
              <a:rPr lang="en-US" sz="1800" dirty="0" err="1"/>
              <a:t>inst</a:t>
            </a:r>
            <a:r>
              <a:rPr lang="en-US" sz="1800" dirty="0"/>
              <a:t>[31:25], </a:t>
            </a:r>
            <a:r>
              <a:rPr lang="en-US" sz="1800" dirty="0" err="1"/>
              <a:t>inst</a:t>
            </a:r>
            <a:r>
              <a:rPr lang="en-US" sz="1800" dirty="0"/>
              <a:t>[11:7]})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1984" y="4210982"/>
            <a:ext cx="771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I-</a:t>
            </a:r>
            <a:r>
              <a:rPr lang="en-US" sz="1800" dirty="0" err="1"/>
              <a:t>imm</a:t>
            </a:r>
            <a:r>
              <a:rPr lang="en-US" sz="1800" dirty="0"/>
              <a:t> = </a:t>
            </a:r>
            <a:r>
              <a:rPr lang="en-US" sz="1800" dirty="0" err="1"/>
              <a:t>signExtend</a:t>
            </a:r>
            <a:r>
              <a:rPr lang="en-US" sz="1800" dirty="0"/>
              <a:t>(</a:t>
            </a:r>
            <a:r>
              <a:rPr lang="en-US" sz="1800" dirty="0" err="1"/>
              <a:t>inst</a:t>
            </a:r>
            <a:r>
              <a:rPr lang="en-US" sz="1800" dirty="0"/>
              <a:t>[31:20])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3C290-A217-6850-4CDF-AA3384C6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AEF4C-AE21-4A7C-8F87-D07330DA186A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9587-39D5-CB32-35B8-8ED8D20486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0857-A8F7-5D37-5C44-DCF31AD3F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91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97672" cy="1143000"/>
          </a:xfrm>
        </p:spPr>
        <p:txBody>
          <a:bodyPr/>
          <a:lstStyle/>
          <a:p>
            <a:r>
              <a:rPr lang="en-US" dirty="0"/>
              <a:t>Instruction Formats </a:t>
            </a:r>
            <a:r>
              <a:rPr lang="en-US" sz="2400" i="1" dirty="0"/>
              <a:t>cont.</a:t>
            </a:r>
            <a:endParaRPr lang="en-US" sz="4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21854" y="1550289"/>
            <a:ext cx="790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latin typeface="+mn-lt"/>
              </a:rPr>
              <a:t>SB-type instruction &amp; B-immediate (32 bits)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1854" y="2011957"/>
            <a:ext cx="8267206" cy="656639"/>
            <a:chOff x="721854" y="2240557"/>
            <a:chExt cx="8267206" cy="656639"/>
          </a:xfrm>
        </p:grpSpPr>
        <p:sp>
          <p:nvSpPr>
            <p:cNvPr id="8" name="TextBox 7"/>
            <p:cNvSpPr txBox="1"/>
            <p:nvPr/>
          </p:nvSpPr>
          <p:spPr>
            <a:xfrm>
              <a:off x="721854" y="2543251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[12]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9919" y="2543251"/>
              <a:ext cx="138684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[10:5]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8986" y="2543250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7487" y="2543253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5987" y="2543252"/>
              <a:ext cx="86868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44667" y="2543251"/>
              <a:ext cx="124206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[4:1]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6728" y="2543250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0040" y="2543250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2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2077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6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697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6547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906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443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2122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03288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21853" y="2820302"/>
            <a:ext cx="85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B-</a:t>
            </a:r>
            <a:r>
              <a:rPr lang="en-US" sz="1800" dirty="0" err="1"/>
              <a:t>imm</a:t>
            </a:r>
            <a:r>
              <a:rPr lang="en-US" sz="1800" dirty="0"/>
              <a:t> = </a:t>
            </a:r>
            <a:r>
              <a:rPr lang="en-US" sz="1800" dirty="0" err="1"/>
              <a:t>signExtend</a:t>
            </a:r>
            <a:r>
              <a:rPr lang="en-US" sz="1800" dirty="0"/>
              <a:t>({</a:t>
            </a:r>
            <a:r>
              <a:rPr lang="en-US" sz="1800" dirty="0" err="1"/>
              <a:t>inst</a:t>
            </a:r>
            <a:r>
              <a:rPr lang="en-US" sz="1800" dirty="0"/>
              <a:t>[31], </a:t>
            </a:r>
            <a:r>
              <a:rPr lang="en-US" sz="1800" dirty="0" err="1"/>
              <a:t>inst</a:t>
            </a:r>
            <a:r>
              <a:rPr lang="en-US" sz="1800" dirty="0"/>
              <a:t>[7], </a:t>
            </a:r>
            <a:r>
              <a:rPr lang="en-US" sz="1800" dirty="0" err="1"/>
              <a:t>inst</a:t>
            </a:r>
            <a:r>
              <a:rPr lang="en-US" sz="1800" dirty="0"/>
              <a:t>[30:25], </a:t>
            </a:r>
            <a:r>
              <a:rPr lang="en-US" sz="1800" dirty="0" err="1"/>
              <a:t>inst</a:t>
            </a:r>
            <a:r>
              <a:rPr lang="en-US" sz="1800" dirty="0"/>
              <a:t>[11:8], 1’b0})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854" y="3314446"/>
            <a:ext cx="8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latin typeface="+mn-lt"/>
              </a:rPr>
              <a:t>U-type instruction &amp; U-immediate (32 bits)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721854" y="3776111"/>
            <a:ext cx="8267206" cy="642123"/>
            <a:chOff x="721854" y="4278336"/>
            <a:chExt cx="8267206" cy="642123"/>
          </a:xfrm>
        </p:grpSpPr>
        <p:sp>
          <p:nvSpPr>
            <p:cNvPr id="34" name="TextBox 33"/>
            <p:cNvSpPr txBox="1"/>
            <p:nvPr/>
          </p:nvSpPr>
          <p:spPr>
            <a:xfrm>
              <a:off x="6786728" y="4566516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40040" y="4566516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02122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3288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854" y="4566516"/>
              <a:ext cx="6064873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[31:12]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24099" y="427833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20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21854" y="4518870"/>
            <a:ext cx="771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U-</a:t>
            </a:r>
            <a:r>
              <a:rPr lang="en-US" sz="1800" dirty="0" err="1"/>
              <a:t>imm</a:t>
            </a:r>
            <a:r>
              <a:rPr lang="en-US" sz="1800" dirty="0"/>
              <a:t> = </a:t>
            </a:r>
            <a:r>
              <a:rPr lang="en-US" sz="1800" dirty="0" err="1"/>
              <a:t>signExtend</a:t>
            </a:r>
            <a:r>
              <a:rPr lang="en-US" sz="1800" dirty="0"/>
              <a:t>({</a:t>
            </a:r>
            <a:r>
              <a:rPr lang="en-US" sz="1800" dirty="0" err="1"/>
              <a:t>inst</a:t>
            </a:r>
            <a:r>
              <a:rPr lang="en-US" sz="1800" dirty="0"/>
              <a:t>[31:12], 12’b0})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21853" y="4974072"/>
            <a:ext cx="798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latin typeface="+mn-lt"/>
              </a:rPr>
              <a:t>UJ-type instruction &amp; J-immediate (32 bits)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21854" y="5395393"/>
            <a:ext cx="8262135" cy="667543"/>
            <a:chOff x="721854" y="5395393"/>
            <a:chExt cx="8262135" cy="667543"/>
          </a:xfrm>
        </p:grpSpPr>
        <p:sp>
          <p:nvSpPr>
            <p:cNvPr id="52" name="TextBox 51"/>
            <p:cNvSpPr txBox="1"/>
            <p:nvPr/>
          </p:nvSpPr>
          <p:spPr>
            <a:xfrm>
              <a:off x="721854" y="5708993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[20]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99919" y="5708993"/>
              <a:ext cx="20845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[10:1]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86727" y="5708992"/>
              <a:ext cx="114824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37793" y="5708992"/>
              <a:ext cx="1647204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[19:12]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84481" y="5708992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[11]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34969" y="5708992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49624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2009" y="5395393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2410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98463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94516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98217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83728" y="6151524"/>
            <a:ext cx="866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J-</a:t>
            </a:r>
            <a:r>
              <a:rPr lang="en-US" sz="1800" dirty="0" err="1"/>
              <a:t>imm</a:t>
            </a:r>
            <a:r>
              <a:rPr lang="en-US" sz="1800" dirty="0"/>
              <a:t> = </a:t>
            </a:r>
            <a:r>
              <a:rPr lang="en-US" sz="1800" dirty="0" err="1"/>
              <a:t>signExtend</a:t>
            </a:r>
            <a:r>
              <a:rPr lang="en-US" sz="1800" dirty="0"/>
              <a:t>({</a:t>
            </a:r>
            <a:r>
              <a:rPr lang="en-US" sz="1800" dirty="0" err="1"/>
              <a:t>inst</a:t>
            </a:r>
            <a:r>
              <a:rPr lang="en-US" sz="1800" dirty="0"/>
              <a:t>[31], </a:t>
            </a:r>
            <a:r>
              <a:rPr lang="en-US" sz="1800" dirty="0" err="1"/>
              <a:t>inst</a:t>
            </a:r>
            <a:r>
              <a:rPr lang="en-US" sz="1800" dirty="0"/>
              <a:t>[19:12], </a:t>
            </a:r>
            <a:r>
              <a:rPr lang="en-US" sz="1800" dirty="0" err="1"/>
              <a:t>inst</a:t>
            </a:r>
            <a:r>
              <a:rPr lang="en-US" sz="1800" dirty="0"/>
              <a:t>[20], </a:t>
            </a:r>
            <a:r>
              <a:rPr lang="en-US" sz="1800" dirty="0" err="1"/>
              <a:t>inst</a:t>
            </a:r>
            <a:r>
              <a:rPr lang="en-US" sz="1800" dirty="0"/>
              <a:t>[30:21], 1’b0})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D5B6-F83E-A3E4-7BFF-64E97227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99B8E8-2E9E-40D6-A128-76760F167CA1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B874-EB48-CC38-7AC0-193DF2BC61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35C5-8E71-CC33-7BB9-F29E6F717F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6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97672" cy="1143000"/>
          </a:xfrm>
        </p:spPr>
        <p:txBody>
          <a:bodyPr/>
          <a:lstStyle/>
          <a:p>
            <a:r>
              <a:rPr lang="en-US" sz="4000" dirty="0"/>
              <a:t>Computational Instructions </a:t>
            </a:r>
            <a:r>
              <a:rPr lang="en-US" sz="2400" i="1" dirty="0"/>
              <a:t>cont.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71" y="1514967"/>
            <a:ext cx="7772400" cy="4114800"/>
          </a:xfrm>
        </p:spPr>
        <p:txBody>
          <a:bodyPr/>
          <a:lstStyle/>
          <a:p>
            <a:r>
              <a:rPr lang="en-US" sz="2400" dirty="0"/>
              <a:t>Register-immediate instructions (U-type)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2000" dirty="0"/>
              <a:t>opcode = LUI		: </a:t>
            </a:r>
            <a:r>
              <a:rPr lang="en-US" sz="2000" dirty="0" err="1">
                <a:solidFill>
                  <a:srgbClr val="56127A"/>
                </a:solidFill>
              </a:rPr>
              <a:t>rd</a:t>
            </a:r>
            <a:r>
              <a:rPr lang="en-US" sz="2000" dirty="0">
                <a:solidFill>
                  <a:srgbClr val="56127A"/>
                </a:solidFill>
              </a:rPr>
              <a:t>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 U-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/>
              <a:t>opcode = </a:t>
            </a:r>
            <a:r>
              <a:rPr lang="en-US" sz="2000" dirty="0">
                <a:sym typeface="Wingdings" panose="05000000000000000000" pitchFamily="2" charset="2"/>
              </a:rPr>
              <a:t>AUIPC	: 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rd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  pc + U-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/>
              <a:t>U-</a:t>
            </a:r>
            <a:r>
              <a:rPr lang="en-US" sz="2000" dirty="0" err="1"/>
              <a:t>imm</a:t>
            </a:r>
            <a:r>
              <a:rPr lang="en-US" sz="2000" dirty="0"/>
              <a:t> = {</a:t>
            </a:r>
            <a:r>
              <a:rPr lang="en-US" sz="2000" dirty="0" err="1"/>
              <a:t>inst</a:t>
            </a:r>
            <a:r>
              <a:rPr lang="en-US" sz="2000" dirty="0"/>
              <a:t>[31:12], 12’b0}</a:t>
            </a:r>
          </a:p>
          <a:p>
            <a:pPr marL="457200" lvl="1" indent="0">
              <a:buNone/>
            </a:pPr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2"/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6284" y="1947311"/>
            <a:ext cx="8267206" cy="642123"/>
            <a:chOff x="721854" y="4278336"/>
            <a:chExt cx="8267206" cy="642123"/>
          </a:xfrm>
        </p:grpSpPr>
        <p:sp>
          <p:nvSpPr>
            <p:cNvPr id="10" name="TextBox 9"/>
            <p:cNvSpPr txBox="1"/>
            <p:nvPr/>
          </p:nvSpPr>
          <p:spPr>
            <a:xfrm>
              <a:off x="6786728" y="4566516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40040" y="4566516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2122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03288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1854" y="4566516"/>
              <a:ext cx="6064873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[31:12]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24099" y="427833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20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5A561-F0CD-8DDA-FBC6-06D57808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3FB01-7F25-42B5-B719-C12E7865FEFB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5803-E687-0BE4-5C17-98B02DD8B5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D824-142C-01BF-25B3-330433434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65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06854" cy="1143000"/>
          </a:xfrm>
        </p:spPr>
        <p:txBody>
          <a:bodyPr/>
          <a:lstStyle/>
          <a:p>
            <a:r>
              <a:rPr lang="en-US" sz="4000" dirty="0"/>
              <a:t>Computational Instructions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174" y="1587605"/>
            <a:ext cx="7772400" cy="4114800"/>
          </a:xfrm>
        </p:spPr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Register-Register instructions (R-type)</a:t>
            </a:r>
          </a:p>
          <a:p>
            <a:pPr lvl="1"/>
            <a:endParaRPr lang="en-US" sz="2000" dirty="0">
              <a:solidFill>
                <a:srgbClr val="56127A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56127A"/>
              </a:solidFill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opcode=OP: </a:t>
            </a:r>
            <a:r>
              <a:rPr lang="en-US" sz="2000" dirty="0" err="1">
                <a:solidFill>
                  <a:schemeClr val="tx2"/>
                </a:solidFill>
              </a:rPr>
              <a:t>rd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 rs1 (funct3, funct7) rs2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funct3 = SLT/SLTU/AND/OR/XOR/SLL </a:t>
            </a:r>
          </a:p>
          <a:p>
            <a:pPr lvl="1"/>
            <a:r>
              <a:rPr lang="en-US" sz="2000" dirty="0"/>
              <a:t>funct3= ADD</a:t>
            </a:r>
          </a:p>
          <a:p>
            <a:pPr lvl="2"/>
            <a:r>
              <a:rPr lang="en-US" sz="1600" dirty="0"/>
              <a:t>funct7 = 0000000: rs1 + rs2</a:t>
            </a:r>
          </a:p>
          <a:p>
            <a:pPr lvl="2"/>
            <a:r>
              <a:rPr lang="en-US" sz="1600" dirty="0"/>
              <a:t>funct7 = 0100000: rs1 – rs2</a:t>
            </a:r>
          </a:p>
          <a:p>
            <a:pPr lvl="1"/>
            <a:r>
              <a:rPr lang="en-US" sz="2000" dirty="0"/>
              <a:t>funct3 = SRL</a:t>
            </a:r>
          </a:p>
          <a:p>
            <a:pPr lvl="2"/>
            <a:r>
              <a:rPr lang="en-US" sz="1600" dirty="0"/>
              <a:t>funct7 = 0000000: logical shift right</a:t>
            </a:r>
          </a:p>
          <a:p>
            <a:pPr lvl="2"/>
            <a:r>
              <a:rPr lang="en-US" sz="1600" dirty="0"/>
              <a:t>funct7 = 0100000: arithmetic shift right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6113" y="2024084"/>
            <a:ext cx="8078703" cy="646103"/>
            <a:chOff x="723900" y="2124293"/>
            <a:chExt cx="8078703" cy="646103"/>
          </a:xfrm>
        </p:grpSpPr>
        <p:sp>
          <p:nvSpPr>
            <p:cNvPr id="9" name="TextBox 8"/>
            <p:cNvSpPr txBox="1"/>
            <p:nvPr/>
          </p:nvSpPr>
          <p:spPr>
            <a:xfrm>
              <a:off x="723900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4060" y="2416453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0322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37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70200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AF901-25CD-4E5B-DB46-BEBA5817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D6813-BAAF-40FB-B628-8215F198EEAA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6D4F0-A4E5-3794-3848-172FC4AADF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306C-8BD1-7DC2-6490-81C95C5FE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08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88490" cy="1143000"/>
          </a:xfrm>
        </p:spPr>
        <p:txBody>
          <a:bodyPr/>
          <a:lstStyle/>
          <a:p>
            <a:r>
              <a:rPr lang="en-US" sz="4000" dirty="0"/>
              <a:t>Computational Instructions </a:t>
            </a:r>
            <a:r>
              <a:rPr lang="en-US" sz="2400" i="1" dirty="0" err="1"/>
              <a:t>cont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3" y="1550158"/>
            <a:ext cx="8169324" cy="4057153"/>
          </a:xfrm>
        </p:spPr>
        <p:txBody>
          <a:bodyPr/>
          <a:lstStyle/>
          <a:p>
            <a:r>
              <a:rPr lang="en-US" sz="2400" dirty="0"/>
              <a:t>Register-immediate instructions (I-type)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opcode = OP-IMM: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56127A"/>
                </a:solidFill>
              </a:rPr>
              <a:t>rd</a:t>
            </a:r>
            <a:r>
              <a:rPr lang="en-US" sz="2000" dirty="0">
                <a:solidFill>
                  <a:srgbClr val="56127A"/>
                </a:solidFill>
              </a:rPr>
              <a:t>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 rs1 (funct3) I-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/>
              <a:t>I-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</a:t>
            </a:r>
            <a:r>
              <a:rPr lang="en-US" sz="2000" dirty="0" err="1"/>
              <a:t>inst</a:t>
            </a:r>
            <a:r>
              <a:rPr lang="en-US" sz="2000" dirty="0"/>
              <a:t>[31:20])</a:t>
            </a:r>
          </a:p>
          <a:p>
            <a:pPr lvl="1"/>
            <a:r>
              <a:rPr lang="en-US" sz="2000" dirty="0"/>
              <a:t>funct3 = ADDI/SLTI/SLTIU/ANDI/ORI/XORI</a:t>
            </a:r>
          </a:p>
          <a:p>
            <a:pPr lvl="1"/>
            <a:endParaRPr lang="en-US" sz="2000" dirty="0"/>
          </a:p>
          <a:p>
            <a:r>
              <a:rPr lang="en-US" sz="2400" dirty="0"/>
              <a:t>A slight variant in coding for shift instructions - </a:t>
            </a:r>
            <a:r>
              <a:rPr lang="en-US" sz="2400" dirty="0">
                <a:sym typeface="Wingdings" panose="05000000000000000000" pitchFamily="2" charset="2"/>
              </a:rPr>
              <a:t>SLLI / SRLI / SRAI</a:t>
            </a:r>
          </a:p>
          <a:p>
            <a:pPr lvl="1"/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rd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  rs1 (funct3, 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inst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[30]) I-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[4:0]</a:t>
            </a:r>
            <a:endParaRPr lang="en-US" sz="2000" dirty="0">
              <a:solidFill>
                <a:srgbClr val="56127A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8558" y="1968421"/>
            <a:ext cx="8078703" cy="646103"/>
            <a:chOff x="723900" y="3317566"/>
            <a:chExt cx="8078703" cy="646103"/>
          </a:xfrm>
        </p:grpSpPr>
        <p:sp>
          <p:nvSpPr>
            <p:cNvPr id="10" name="TextBox 9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[11:0]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5642-F1B4-F79F-91DB-FABB0831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07504-A6A5-4FF9-B328-AC5620DB24D2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92688-75AE-FBFB-9574-B4CA672026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F21BAE2-4132-0619-DB0E-110121D99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88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09" y="1544743"/>
            <a:ext cx="8709959" cy="41148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/>
              <a:t>Unconditional jump and link (UJ-type)</a:t>
            </a:r>
          </a:p>
          <a:p>
            <a:pPr marL="0" lvl="1" indent="0">
              <a:buSzPct val="110000"/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opcode = JAL: </a:t>
            </a:r>
            <a:r>
              <a:rPr lang="en-US" sz="2000" dirty="0" err="1">
                <a:solidFill>
                  <a:srgbClr val="56127A"/>
                </a:solidFill>
              </a:rPr>
              <a:t>rd</a:t>
            </a:r>
            <a:r>
              <a:rPr lang="en-US" sz="2000" dirty="0">
                <a:solidFill>
                  <a:srgbClr val="56127A"/>
                </a:solidFill>
              </a:rPr>
              <a:t>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 pc + 4; pc  pc + J-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endParaRPr lang="en-US" sz="2000" dirty="0"/>
          </a:p>
          <a:p>
            <a:pPr lvl="1"/>
            <a:r>
              <a:rPr lang="en-US" sz="2000" dirty="0"/>
              <a:t>J-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({</a:t>
            </a:r>
            <a:r>
              <a:rPr lang="en-US" sz="2000" dirty="0" err="1"/>
              <a:t>inst</a:t>
            </a:r>
            <a:r>
              <a:rPr lang="en-US" sz="2000" dirty="0"/>
              <a:t>[31], </a:t>
            </a:r>
            <a:r>
              <a:rPr lang="en-US" sz="2000" dirty="0" err="1"/>
              <a:t>inst</a:t>
            </a:r>
            <a:r>
              <a:rPr lang="en-US" sz="2000" dirty="0"/>
              <a:t>[19:12], </a:t>
            </a:r>
            <a:r>
              <a:rPr lang="en-US" sz="2000" dirty="0" err="1"/>
              <a:t>inst</a:t>
            </a:r>
            <a:r>
              <a:rPr lang="en-US" sz="2000" dirty="0"/>
              <a:t>[20], </a:t>
            </a:r>
            <a:r>
              <a:rPr lang="en-US" sz="2000" dirty="0" err="1"/>
              <a:t>inst</a:t>
            </a:r>
            <a:r>
              <a:rPr lang="en-US" sz="2000" dirty="0"/>
              <a:t>[30:21], 1’b0})</a:t>
            </a:r>
          </a:p>
          <a:p>
            <a:pPr lvl="1"/>
            <a:r>
              <a:rPr lang="en-US" sz="2000" dirty="0"/>
              <a:t>Jump ±1MB range</a:t>
            </a:r>
          </a:p>
          <a:p>
            <a:r>
              <a:rPr lang="en-US" sz="2400" dirty="0"/>
              <a:t>Unconditional jump via register and link (I-type)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opcode = JALR: 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rd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  pc + 4; pc  (rs1 + I-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) &amp; ~0x01</a:t>
            </a:r>
          </a:p>
          <a:p>
            <a:pPr lvl="1"/>
            <a:r>
              <a:rPr lang="en-US" sz="2000" dirty="0"/>
              <a:t>I-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</a:t>
            </a:r>
            <a:r>
              <a:rPr lang="en-US" sz="2000" dirty="0" err="1"/>
              <a:t>inst</a:t>
            </a:r>
            <a:r>
              <a:rPr lang="en-US" sz="2000" dirty="0"/>
              <a:t>[31:20])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99837" y="1979619"/>
            <a:ext cx="8262135" cy="667543"/>
            <a:chOff x="721854" y="5395393"/>
            <a:chExt cx="8262135" cy="667543"/>
          </a:xfrm>
        </p:grpSpPr>
        <p:sp>
          <p:nvSpPr>
            <p:cNvPr id="10" name="TextBox 9"/>
            <p:cNvSpPr txBox="1"/>
            <p:nvPr/>
          </p:nvSpPr>
          <p:spPr>
            <a:xfrm>
              <a:off x="721854" y="5708993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[20]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9919" y="5708993"/>
              <a:ext cx="20845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[10:1]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727" y="5708992"/>
              <a:ext cx="114824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7793" y="5708992"/>
              <a:ext cx="1647204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[19:12]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4481" y="5708992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34969" y="5708992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24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2009" y="5395393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2410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8463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94516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98217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9837" y="4714009"/>
            <a:ext cx="8078703" cy="646103"/>
            <a:chOff x="723900" y="3317566"/>
            <a:chExt cx="8078703" cy="646103"/>
          </a:xfrm>
        </p:grpSpPr>
        <p:sp>
          <p:nvSpPr>
            <p:cNvPr id="24" name="TextBox 23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[11:0]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F23A7-660E-B1EA-27B7-B857BE2B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0D5A12-5024-402A-A419-98BAFA53EF72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7C33-A16B-9B0B-DE7F-CCF4474D85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6B925-54E5-54EF-EB57-6BD7989D5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Instructions </a:t>
            </a:r>
            <a:r>
              <a:rPr lang="en-US" sz="2400" i="1" dirty="0"/>
              <a:t>cont.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018" y="1591101"/>
                <a:ext cx="8004674" cy="4114800"/>
              </a:xfrm>
            </p:spPr>
            <p:txBody>
              <a:bodyPr/>
              <a:lstStyle/>
              <a:p>
                <a:r>
                  <a:rPr lang="en-US" sz="2400" dirty="0"/>
                  <a:t>Conditional branches (SB-type)</a:t>
                </a:r>
              </a:p>
              <a:p>
                <a:pPr lvl="1"/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opcode = BRANCH: </a:t>
                </a:r>
                <a:r>
                  <a:rPr lang="en-US" sz="2000" dirty="0">
                    <a:solidFill>
                      <a:srgbClr val="56127A"/>
                    </a:solidFill>
                  </a:rPr>
                  <a:t>pc </a:t>
                </a:r>
                <a:r>
                  <a:rPr lang="en-US" sz="2000" dirty="0">
                    <a:solidFill>
                      <a:srgbClr val="56127A"/>
                    </a:solidFill>
                    <a:sym typeface="Wingdings" panose="05000000000000000000" pitchFamily="2" charset="2"/>
                  </a:rPr>
                  <a:t> compare(funct3, rs1, rs2) ? pc + B-</a:t>
                </a:r>
                <a:r>
                  <a:rPr lang="en-US" sz="2000" dirty="0" err="1">
                    <a:solidFill>
                      <a:srgbClr val="56127A"/>
                    </a:solidFill>
                    <a:sym typeface="Wingdings" panose="05000000000000000000" pitchFamily="2" charset="2"/>
                  </a:rPr>
                  <a:t>imm</a:t>
                </a:r>
                <a:r>
                  <a:rPr lang="en-US" sz="2000" dirty="0">
                    <a:solidFill>
                      <a:srgbClr val="56127A"/>
                    </a:solidFill>
                    <a:sym typeface="Wingdings" panose="05000000000000000000" pitchFamily="2" charset="2"/>
                  </a:rPr>
                  <a:t> : pc + 4</a:t>
                </a:r>
              </a:p>
              <a:p>
                <a:pPr lvl="1"/>
                <a:r>
                  <a:rPr lang="en-US" sz="2000" dirty="0"/>
                  <a:t>B-</a:t>
                </a:r>
                <a:r>
                  <a:rPr lang="en-US" sz="2000" dirty="0" err="1"/>
                  <a:t>imm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signExtend</a:t>
                </a:r>
                <a:r>
                  <a:rPr lang="en-US" sz="2000" dirty="0"/>
                  <a:t>({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[31], 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[7], 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[30:25], 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[11:8], 1’b0})</a:t>
                </a:r>
              </a:p>
              <a:p>
                <a:pPr lvl="1"/>
                <a:r>
                  <a:rPr lang="en-US" sz="2000" dirty="0">
                    <a:sym typeface="Wingdings" panose="05000000000000000000" pitchFamily="2" charset="2"/>
                  </a:rPr>
                  <a:t>Jump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4KB range</a:t>
                </a:r>
              </a:p>
              <a:p>
                <a:pPr lvl="1"/>
                <a:r>
                  <a:rPr lang="en-US" sz="2000" dirty="0"/>
                  <a:t>funct3 = BEQ/BNE/BLT/BLTU/BGE/BGEU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018" y="1591101"/>
                <a:ext cx="8004674" cy="4114800"/>
              </a:xfrm>
              <a:blipFill rotWithShape="0">
                <a:blip r:embed="rId2"/>
                <a:stretch>
                  <a:fillRect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21854" y="1939768"/>
            <a:ext cx="8267206" cy="656639"/>
            <a:chOff x="721854" y="2240557"/>
            <a:chExt cx="8267206" cy="656639"/>
          </a:xfrm>
        </p:grpSpPr>
        <p:sp>
          <p:nvSpPr>
            <p:cNvPr id="9" name="TextBox 8"/>
            <p:cNvSpPr txBox="1"/>
            <p:nvPr/>
          </p:nvSpPr>
          <p:spPr>
            <a:xfrm>
              <a:off x="721854" y="2543251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[12]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99919" y="2543251"/>
              <a:ext cx="138684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[10:5]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8986" y="2543250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7487" y="2543253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5987" y="2543252"/>
              <a:ext cx="86868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4667" y="2543251"/>
              <a:ext cx="124206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[4:1]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6728" y="2543250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40040" y="2543250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962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2077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6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697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6547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906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0443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02122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3288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D9AB-94BC-B519-1D00-0DD4B35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48151-DCAD-49AE-A84C-260B9333FAB7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06867-4AD1-0424-C636-910704337F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E71D1-ABFB-FFC2-79C2-7F3E83B4E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99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124967" cy="1143000"/>
          </a:xfrm>
        </p:spPr>
        <p:txBody>
          <a:bodyPr/>
          <a:lstStyle/>
          <a:p>
            <a:r>
              <a:rPr lang="en-US" dirty="0"/>
              <a:t>Load &amp;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86" y="1550158"/>
            <a:ext cx="7772400" cy="4114800"/>
          </a:xfrm>
        </p:spPr>
        <p:txBody>
          <a:bodyPr/>
          <a:lstStyle/>
          <a:p>
            <a:r>
              <a:rPr lang="en-US" sz="2400" dirty="0"/>
              <a:t>Load (I-type)</a:t>
            </a:r>
          </a:p>
          <a:p>
            <a:pPr lvl="1"/>
            <a:endParaRPr lang="en-US" sz="2000" b="1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opcode = LOAD: </a:t>
            </a:r>
            <a:r>
              <a:rPr lang="en-US" sz="2000" dirty="0" err="1">
                <a:solidFill>
                  <a:srgbClr val="56127A"/>
                </a:solidFill>
              </a:rPr>
              <a:t>rd</a:t>
            </a:r>
            <a:r>
              <a:rPr lang="en-US" sz="2000" dirty="0">
                <a:solidFill>
                  <a:srgbClr val="56127A"/>
                </a:solidFill>
              </a:rPr>
              <a:t>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 mem[rs1 + I-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sz="2000" dirty="0"/>
              <a:t>I-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</a:t>
            </a:r>
            <a:r>
              <a:rPr lang="en-US" sz="2000" dirty="0" err="1"/>
              <a:t>inst</a:t>
            </a:r>
            <a:r>
              <a:rPr lang="en-US" sz="2000" dirty="0"/>
              <a:t>[31:20])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funct3 = LW/LB/LBU/LH/LHU</a:t>
            </a:r>
          </a:p>
          <a:p>
            <a:r>
              <a:rPr lang="en-US" sz="2400" dirty="0">
                <a:sym typeface="Wingdings" panose="05000000000000000000" pitchFamily="2" charset="2"/>
              </a:rPr>
              <a:t>Store (S-type)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opcode = STORE: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mem[rs1 + S-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]  rs2</a:t>
            </a:r>
          </a:p>
          <a:p>
            <a:pPr lvl="1"/>
            <a:r>
              <a:rPr lang="en-US" sz="2000" dirty="0"/>
              <a:t>S-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({</a:t>
            </a:r>
            <a:r>
              <a:rPr lang="en-US" sz="2000" dirty="0" err="1"/>
              <a:t>inst</a:t>
            </a:r>
            <a:r>
              <a:rPr lang="en-US" sz="2000" dirty="0"/>
              <a:t>[31:25], </a:t>
            </a:r>
            <a:r>
              <a:rPr lang="en-US" sz="2000" dirty="0" err="1"/>
              <a:t>inst</a:t>
            </a:r>
            <a:r>
              <a:rPr lang="en-US" sz="2000" dirty="0"/>
              <a:t>[11:7]})</a:t>
            </a:r>
          </a:p>
          <a:p>
            <a:pPr lvl="1"/>
            <a:r>
              <a:rPr lang="en-US" sz="2000" dirty="0"/>
              <a:t>funct3 = SW/SB/SH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78558" y="1968421"/>
            <a:ext cx="8078703" cy="646103"/>
            <a:chOff x="723900" y="3317566"/>
            <a:chExt cx="8078703" cy="646103"/>
          </a:xfrm>
        </p:grpSpPr>
        <p:sp>
          <p:nvSpPr>
            <p:cNvPr id="10" name="TextBox 9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[11:0]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12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8694" y="4284726"/>
            <a:ext cx="8081827" cy="646103"/>
            <a:chOff x="896575" y="2124293"/>
            <a:chExt cx="7729174" cy="646103"/>
          </a:xfrm>
        </p:grpSpPr>
        <p:sp>
          <p:nvSpPr>
            <p:cNvPr id="21" name="TextBox 20"/>
            <p:cNvSpPr txBox="1"/>
            <p:nvPr/>
          </p:nvSpPr>
          <p:spPr>
            <a:xfrm>
              <a:off x="896575" y="2416453"/>
              <a:ext cx="1569607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[11:5]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funct3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rs1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4060" y="2416453"/>
              <a:ext cx="122626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imm</a:t>
              </a:r>
              <a:r>
                <a:rPr lang="en-US" sz="1700" dirty="0">
                  <a:solidFill>
                    <a:srgbClr val="56127A"/>
                  </a:solidFill>
                </a:rPr>
                <a:t>[4:0]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60323" y="2416453"/>
              <a:ext cx="156542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rgbClr val="56127A"/>
                  </a:solidFill>
                </a:rPr>
                <a:t>opcode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0116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8177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/>
                <a:t>7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5F74-8A75-168F-904E-5F17F90C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F88FFC-548D-4DA0-A119-6ADBFBA3723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DD11-14DA-2B0E-11A1-4F44A518CF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46164-C56C-36DA-CA2F-BB6B3735B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7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178B-F67E-A7D1-49EF-783553A7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Every BSV program serves two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1584-9F31-EE48-13C3-5A4B7C57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a description from which a compiler can synthesize a hardware circuit</a:t>
            </a:r>
          </a:p>
          <a:p>
            <a:pPr lvl="1"/>
            <a:endParaRPr lang="en-US" sz="2000" dirty="0"/>
          </a:p>
          <a:p>
            <a:r>
              <a:rPr lang="en-US" sz="2400" dirty="0"/>
              <a:t>Like any program, it is a description which can be executed to produce an answer</a:t>
            </a:r>
          </a:p>
          <a:p>
            <a:pPr lvl="1"/>
            <a:r>
              <a:rPr lang="en-US" sz="2000" dirty="0"/>
              <a:t>For example, the Single-cycle implementation can be simulated in software to execute any RISC-V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BF0E-B8A7-6906-A663-BC5BAF8C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F3F29A-DCFA-40E6-A754-5AA2968E6FB1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18895-A9DF-132D-7AEF-3253053D0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7C35-BB3C-DFDC-8CB1-6C4C9D6B6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22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52EAB90-15A2-2740-3E62-1201C087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AD2E4E40-EF4A-F173-6360-359403FE5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/>
          <a:lstStyle/>
          <a:p>
            <a:pPr eaLnBrk="1" hangingPunct="1"/>
            <a:r>
              <a:rPr lang="en-US" sz="4400" dirty="0"/>
              <a:t>Magic Memory Model</a:t>
            </a:r>
          </a:p>
        </p:txBody>
      </p:sp>
      <p:sp>
        <p:nvSpPr>
          <p:cNvPr id="12290" name="Content Placeholder 21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93FC0FF-B02D-5316-C4D7-2ED7FC2AB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31" y="3465449"/>
            <a:ext cx="8183753" cy="2538476"/>
          </a:xfrm>
        </p:spPr>
        <p:txBody>
          <a:bodyPr/>
          <a:lstStyle/>
          <a:p>
            <a:r>
              <a:rPr lang="en-US" sz="2400" dirty="0"/>
              <a:t>Reads and Writes behave as in a register file  </a:t>
            </a:r>
            <a:r>
              <a:rPr lang="en-US" sz="2400" i="1" dirty="0"/>
              <a:t>(not true for real SRAM or DRAM)</a:t>
            </a:r>
          </a:p>
          <a:p>
            <a:pPr lvl="1"/>
            <a:r>
              <a:rPr lang="en-US" sz="2000" dirty="0"/>
              <a:t>Reads are combinational</a:t>
            </a:r>
          </a:p>
          <a:p>
            <a:pPr lvl="1"/>
            <a:r>
              <a:rPr lang="en-US" sz="2000" dirty="0"/>
              <a:t>Write, if enabled, is performed at the rising clock edge</a:t>
            </a:r>
          </a:p>
          <a:p>
            <a:r>
              <a:rPr lang="en-US" sz="2400" dirty="0"/>
              <a:t>However, unlike a register file, there is only one port, which is used either for reading or for writing</a:t>
            </a:r>
          </a:p>
        </p:txBody>
      </p:sp>
      <p:grpSp>
        <p:nvGrpSpPr>
          <p:cNvPr id="12291" name="Group 19">
            <a:extLst>
              <a:ext uri="{FF2B5EF4-FFF2-40B4-BE49-F238E27FC236}">
                <a16:creationId xmlns:a16="http://schemas.microsoft.com/office/drawing/2014/main" id="{9F1A4FDA-B3BF-4F16-0D91-4B49931D16C3}"/>
              </a:ext>
            </a:extLst>
          </p:cNvPr>
          <p:cNvGrpSpPr>
            <a:grpSpLocks/>
          </p:cNvGrpSpPr>
          <p:nvPr/>
        </p:nvGrpSpPr>
        <p:grpSpPr bwMode="auto">
          <a:xfrm>
            <a:off x="1562893" y="1618613"/>
            <a:ext cx="5541962" cy="1720850"/>
            <a:chOff x="997" y="1172"/>
            <a:chExt cx="3491" cy="1084"/>
          </a:xfrm>
        </p:grpSpPr>
        <p:sp>
          <p:nvSpPr>
            <p:cNvPr id="12296" name="Rectangle 3">
              <a:extLst>
                <a:ext uri="{FF2B5EF4-FFF2-40B4-BE49-F238E27FC236}">
                  <a16:creationId xmlns:a16="http://schemas.microsoft.com/office/drawing/2014/main" id="{53448D37-1BB9-B12F-F9E8-F3F9C81B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1499"/>
              <a:ext cx="902" cy="7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>
                <a:latin typeface="+mj-lt"/>
              </a:endParaRPr>
            </a:p>
          </p:txBody>
        </p:sp>
        <p:sp>
          <p:nvSpPr>
            <p:cNvPr id="12297" name="Line 4">
              <a:extLst>
                <a:ext uri="{FF2B5EF4-FFF2-40B4-BE49-F238E27FC236}">
                  <a16:creationId xmlns:a16="http://schemas.microsoft.com/office/drawing/2014/main" id="{935826AF-EC13-9544-4120-B02E93F10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1871"/>
              <a:ext cx="4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98" name="Line 5">
              <a:extLst>
                <a:ext uri="{FF2B5EF4-FFF2-40B4-BE49-F238E27FC236}">
                  <a16:creationId xmlns:a16="http://schemas.microsoft.com/office/drawing/2014/main" id="{AB0D368B-4026-9347-F2DB-F6C228A18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2128"/>
              <a:ext cx="4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299" name="Line 6">
              <a:extLst>
                <a:ext uri="{FF2B5EF4-FFF2-40B4-BE49-F238E27FC236}">
                  <a16:creationId xmlns:a16="http://schemas.microsoft.com/office/drawing/2014/main" id="{EB6F9AE4-193B-355B-6C41-27A77B2C0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1708"/>
              <a:ext cx="4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00" name="Line 7">
              <a:extLst>
                <a:ext uri="{FF2B5EF4-FFF2-40B4-BE49-F238E27FC236}">
                  <a16:creationId xmlns:a16="http://schemas.microsoft.com/office/drawing/2014/main" id="{917851EF-F523-EE02-CAF5-59CB2FD94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" y="1198"/>
              <a:ext cx="0" cy="2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01" name="Rectangle 8">
              <a:extLst>
                <a:ext uri="{FF2B5EF4-FFF2-40B4-BE49-F238E27FC236}">
                  <a16:creationId xmlns:a16="http://schemas.microsoft.com/office/drawing/2014/main" id="{FCDD2302-2522-8887-07AB-3DDEB9FE9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657"/>
              <a:ext cx="613" cy="4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>
                  <a:solidFill>
                    <a:srgbClr val="56127A"/>
                  </a:solidFill>
                  <a:latin typeface="+mj-lt"/>
                </a:rPr>
                <a:t>MAGIC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>
                  <a:solidFill>
                    <a:srgbClr val="56127A"/>
                  </a:solidFill>
                  <a:latin typeface="+mj-lt"/>
                </a:rPr>
                <a:t> RAM</a:t>
              </a:r>
            </a:p>
          </p:txBody>
        </p:sp>
        <p:sp>
          <p:nvSpPr>
            <p:cNvPr id="12302" name="Rectangle 9">
              <a:extLst>
                <a:ext uri="{FF2B5EF4-FFF2-40B4-BE49-F238E27FC236}">
                  <a16:creationId xmlns:a16="http://schemas.microsoft.com/office/drawing/2014/main" id="{27297235-9C76-BDBF-6D6A-711E47929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1746"/>
              <a:ext cx="820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 err="1">
                  <a:solidFill>
                    <a:srgbClr val="56127A"/>
                  </a:solidFill>
                  <a:latin typeface="+mj-lt"/>
                </a:rPr>
                <a:t>ReadData</a:t>
              </a:r>
              <a:endParaRPr lang="en-US" sz="1800" dirty="0">
                <a:solidFill>
                  <a:srgbClr val="56127A"/>
                </a:solidFill>
                <a:latin typeface="+mj-lt"/>
              </a:endParaRPr>
            </a:p>
          </p:txBody>
        </p:sp>
        <p:sp>
          <p:nvSpPr>
            <p:cNvPr id="12303" name="Rectangle 10">
              <a:extLst>
                <a:ext uri="{FF2B5EF4-FFF2-40B4-BE49-F238E27FC236}">
                  <a16:creationId xmlns:a16="http://schemas.microsoft.com/office/drawing/2014/main" id="{B51655CD-D699-FFF8-6A55-35818F7C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1996"/>
              <a:ext cx="844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 err="1">
                  <a:solidFill>
                    <a:srgbClr val="56127A"/>
                  </a:solidFill>
                  <a:latin typeface="+mj-lt"/>
                </a:rPr>
                <a:t>WriteData</a:t>
              </a:r>
              <a:endParaRPr lang="en-US" sz="1800" dirty="0">
                <a:solidFill>
                  <a:srgbClr val="56127A"/>
                </a:solidFill>
                <a:latin typeface="+mj-lt"/>
              </a:endParaRPr>
            </a:p>
          </p:txBody>
        </p:sp>
        <p:sp>
          <p:nvSpPr>
            <p:cNvPr id="12304" name="Rectangle 11">
              <a:extLst>
                <a:ext uri="{FF2B5EF4-FFF2-40B4-BE49-F238E27FC236}">
                  <a16:creationId xmlns:a16="http://schemas.microsoft.com/office/drawing/2014/main" id="{ED69D9D6-7ABE-7A61-36D4-F8CDC061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583"/>
              <a:ext cx="6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>
                  <a:solidFill>
                    <a:srgbClr val="56127A"/>
                  </a:solidFill>
                  <a:latin typeface="+mj-lt"/>
                </a:rPr>
                <a:t>Address</a:t>
              </a:r>
            </a:p>
          </p:txBody>
        </p:sp>
        <p:sp>
          <p:nvSpPr>
            <p:cNvPr id="12305" name="Rectangle 12">
              <a:extLst>
                <a:ext uri="{FF2B5EF4-FFF2-40B4-BE49-F238E27FC236}">
                  <a16:creationId xmlns:a16="http://schemas.microsoft.com/office/drawing/2014/main" id="{6AB0BEA3-220F-C35C-AE43-71B21E71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72"/>
              <a:ext cx="989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 dirty="0" err="1">
                  <a:solidFill>
                    <a:srgbClr val="56127A"/>
                  </a:solidFill>
                  <a:latin typeface="+mj-lt"/>
                </a:rPr>
                <a:t>WriteEnable</a:t>
              </a:r>
              <a:endParaRPr lang="en-US" sz="1800" dirty="0">
                <a:solidFill>
                  <a:srgbClr val="56127A"/>
                </a:solidFill>
                <a:latin typeface="+mj-lt"/>
              </a:endParaRPr>
            </a:p>
          </p:txBody>
        </p:sp>
        <p:sp>
          <p:nvSpPr>
            <p:cNvPr id="12306" name="Line 13">
              <a:extLst>
                <a:ext uri="{FF2B5EF4-FFF2-40B4-BE49-F238E27FC236}">
                  <a16:creationId xmlns:a16="http://schemas.microsoft.com/office/drawing/2014/main" id="{D39AB530-B9E6-0F66-CAA8-5E9E7A46B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5" y="1360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07" name="Rectangle 14">
              <a:extLst>
                <a:ext uri="{FF2B5EF4-FFF2-40B4-BE49-F238E27FC236}">
                  <a16:creationId xmlns:a16="http://schemas.microsoft.com/office/drawing/2014/main" id="{EF5CEE8F-9528-115B-55D9-0F6079B6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176"/>
              <a:ext cx="507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>
                  <a:solidFill>
                    <a:srgbClr val="56127A"/>
                  </a:solidFill>
                  <a:latin typeface="+mj-lt"/>
                </a:rPr>
                <a:t>Clock</a:t>
              </a:r>
            </a:p>
          </p:txBody>
        </p:sp>
        <p:sp>
          <p:nvSpPr>
            <p:cNvPr id="12308" name="Line 15">
              <a:extLst>
                <a:ext uri="{FF2B5EF4-FFF2-40B4-BE49-F238E27FC236}">
                  <a16:creationId xmlns:a16="http://schemas.microsoft.com/office/drawing/2014/main" id="{828F52B6-E424-7179-2259-5F355C7B2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1509"/>
              <a:ext cx="46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2309" name="Line 16">
              <a:extLst>
                <a:ext uri="{FF2B5EF4-FFF2-40B4-BE49-F238E27FC236}">
                  <a16:creationId xmlns:a16="http://schemas.microsoft.com/office/drawing/2014/main" id="{9A7BEFFB-42DA-3861-AF1F-A18F4CED9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2" y="1504"/>
              <a:ext cx="40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DD426-04D3-DA74-AD4C-12195959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59F821-3280-4576-BAAB-DC0AA8303846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153F-9CA4-EB31-AAFF-9637979170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B7BC-C2F3-5423-A624-019C3CEEB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L04-</a:t>
            </a:r>
            <a:fld id="{4F9502F6-954B-46E9-AC05-33DEDF4CA0BF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37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2E878C8-5874-A49C-E9CC-D34545D9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452-13A4-ABAC-A7FA-409A0F9E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4400" dirty="0"/>
              <a:t>Magic Memory Interface</a:t>
            </a:r>
          </a:p>
        </p:txBody>
      </p:sp>
      <p:sp>
        <p:nvSpPr>
          <p:cNvPr id="51" name="Text Box 3">
            <a:extLst>
              <a:ext uri="{FF2B5EF4-FFF2-40B4-BE49-F238E27FC236}">
                <a16:creationId xmlns:a16="http://schemas.microsoft.com/office/drawing/2014/main" id="{2EB27F53-DFC4-1C77-50B4-1650ED1A2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03" y="3124200"/>
            <a:ext cx="7096815" cy="20774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interface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MagicMemory</a:t>
            </a:r>
            <a:r>
              <a:rPr lang="en-US" sz="2000" b="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2000" b="0" dirty="0">
              <a:latin typeface="Consolas" panose="020B0609020204030204" pitchFamily="49" charset="0"/>
              <a:cs typeface="Times New Roman" pitchFamily="-96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  method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ActionValue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#(Word)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r); </a:t>
            </a:r>
          </a:p>
          <a:p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endinterface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op; Word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 Word data;}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St}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deriving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(Bits,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B579A-59EC-8703-0426-EC6E6F8ADB2D}"/>
              </a:ext>
            </a:extLst>
          </p:cNvPr>
          <p:cNvSpPr txBox="1"/>
          <p:nvPr/>
        </p:nvSpPr>
        <p:spPr>
          <a:xfrm>
            <a:off x="5462983" y="1295400"/>
            <a:ext cx="27285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Magic memory can be read or written any time, so the guards are always true (not shown)</a:t>
            </a:r>
            <a:endParaRPr lang="en-US" sz="2000" i="1" dirty="0">
              <a:latin typeface="+mj-lt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02DD263-07F8-34F8-1E8F-03448308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10" y="1325734"/>
            <a:ext cx="1403709" cy="157054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0AAB62-05BB-637C-3722-9CD64BC26C22}"/>
              </a:ext>
            </a:extLst>
          </p:cNvPr>
          <p:cNvGrpSpPr/>
          <p:nvPr/>
        </p:nvGrpSpPr>
        <p:grpSpPr>
          <a:xfrm>
            <a:off x="2409664" y="1442183"/>
            <a:ext cx="345773" cy="1347940"/>
            <a:chOff x="4570394" y="1604169"/>
            <a:chExt cx="345773" cy="633413"/>
          </a:xfrm>
        </p:grpSpPr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2E12147-870F-BE69-41ED-EF5C59FDE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642" y="1604169"/>
              <a:ext cx="331525" cy="6334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A9F3F1DF-35B0-E7CD-54E5-63367A51F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493601" y="1755082"/>
              <a:ext cx="46136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memReq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sp>
        <p:nvSpPr>
          <p:cNvPr id="9" name="Text Box 32">
            <a:extLst>
              <a:ext uri="{FF2B5EF4-FFF2-40B4-BE49-F238E27FC236}">
                <a16:creationId xmlns:a16="http://schemas.microsoft.com/office/drawing/2014/main" id="{C58F86C0-7237-763E-5246-CD4FE83D5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836" y="1737400"/>
            <a:ext cx="11495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800" dirty="0">
                <a:latin typeface="+mn-lt"/>
                <a:cs typeface="Arial" charset="0"/>
              </a:rPr>
              <a:t>magic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01BC55-F093-41C2-A997-858A619C6019}"/>
              </a:ext>
            </a:extLst>
          </p:cNvPr>
          <p:cNvCxnSpPr/>
          <p:nvPr/>
        </p:nvCxnSpPr>
        <p:spPr bwMode="auto">
          <a:xfrm>
            <a:off x="1929223" y="1633321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 Box 5">
            <a:extLst>
              <a:ext uri="{FF2B5EF4-FFF2-40B4-BE49-F238E27FC236}">
                <a16:creationId xmlns:a16="http://schemas.microsoft.com/office/drawing/2014/main" id="{FBDB0B01-18BD-FF4B-A510-1797EFC43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45" y="2270517"/>
            <a:ext cx="1144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load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653C0C-0155-68AD-B071-E2FCF69D1A1E}"/>
              </a:ext>
            </a:extLst>
          </p:cNvPr>
          <p:cNvCxnSpPr/>
          <p:nvPr/>
        </p:nvCxnSpPr>
        <p:spPr bwMode="auto">
          <a:xfrm flipH="1">
            <a:off x="1901585" y="2457977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 Box 5">
            <a:extLst>
              <a:ext uri="{FF2B5EF4-FFF2-40B4-BE49-F238E27FC236}">
                <a16:creationId xmlns:a16="http://schemas.microsoft.com/office/drawing/2014/main" id="{BCA95AC2-6158-6B14-4301-9B9BF7B19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03" y="1443790"/>
            <a:ext cx="12346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op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address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store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32E741-DEF2-1E1C-295C-03D836BC00F8}"/>
              </a:ext>
            </a:extLst>
          </p:cNvPr>
          <p:cNvCxnSpPr/>
          <p:nvPr/>
        </p:nvCxnSpPr>
        <p:spPr bwMode="auto">
          <a:xfrm>
            <a:off x="1924812" y="2672258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 Box 5">
            <a:extLst>
              <a:ext uri="{FF2B5EF4-FFF2-40B4-BE49-F238E27FC236}">
                <a16:creationId xmlns:a16="http://schemas.microsoft.com/office/drawing/2014/main" id="{45030162-D0AF-9E17-0F22-C7AFC9921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998" y="2488131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8DAECB-8FFD-8D1F-4ECA-4F95BDAF0E6D}"/>
              </a:ext>
            </a:extLst>
          </p:cNvPr>
          <p:cNvCxnSpPr/>
          <p:nvPr/>
        </p:nvCxnSpPr>
        <p:spPr bwMode="auto">
          <a:xfrm>
            <a:off x="1925676" y="1865246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BF80E6-5553-2368-BEDC-8EF6EB25A09D}"/>
              </a:ext>
            </a:extLst>
          </p:cNvPr>
          <p:cNvCxnSpPr/>
          <p:nvPr/>
        </p:nvCxnSpPr>
        <p:spPr bwMode="auto">
          <a:xfrm>
            <a:off x="1919695" y="2087272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58D7D7A0-8239-85C2-98FA-05D810B52C8A}"/>
              </a:ext>
            </a:extLst>
          </p:cNvPr>
          <p:cNvSpPr/>
          <p:nvPr/>
        </p:nvSpPr>
        <p:spPr bwMode="auto">
          <a:xfrm>
            <a:off x="1722401" y="1525058"/>
            <a:ext cx="274752" cy="614614"/>
          </a:xfrm>
          <a:prstGeom prst="lef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257BF-BBC7-8B83-B64E-A528D55ADDB3}"/>
              </a:ext>
            </a:extLst>
          </p:cNvPr>
          <p:cNvSpPr txBox="1"/>
          <p:nvPr/>
        </p:nvSpPr>
        <p:spPr>
          <a:xfrm>
            <a:off x="537468" y="5437811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data  &lt;-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m.req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op:Ld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addr:a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data:?});</a:t>
            </a:r>
          </a:p>
          <a:p>
            <a:pPr marL="342900" indent="-342900">
              <a:buClr>
                <a:schemeClr val="hlink"/>
              </a:buClr>
              <a:buSzPct val="110000"/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let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dummy &lt;-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m.req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op:St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addr:a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data:v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2D17C-130F-56DA-024A-F3C4D561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EC5A4E-CDD3-4944-8433-86FB804AA819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F7EC8D-48B6-C4C9-F636-E6FF00D923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F19441A-F29F-6529-7BE0-741B0639B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L04-</a:t>
            </a:r>
            <a:fld id="{4F9502F6-954B-46E9-AC05-33DEDF4CA0BF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dirty="0"/>
              <a:t>Understanding generated hardware (the real </a:t>
            </a:r>
            <a:r>
              <a:rPr lang="en-US" sz="4000" dirty="0" err="1"/>
              <a:t>datapath</a:t>
            </a:r>
            <a:r>
              <a:rPr lang="en-US" sz="4000" dirty="0"/>
              <a:t>)</a:t>
            </a:r>
            <a:endParaRPr lang="en-US" sz="3200" dirty="0"/>
          </a:p>
        </p:txBody>
      </p:sp>
      <p:sp>
        <p:nvSpPr>
          <p:cNvPr id="103" name="Content Placeholder 2"/>
          <p:cNvSpPr>
            <a:spLocks noGrp="1"/>
          </p:cNvSpPr>
          <p:nvPr>
            <p:ph idx="1"/>
          </p:nvPr>
        </p:nvSpPr>
        <p:spPr>
          <a:xfrm>
            <a:off x="926458" y="4473812"/>
            <a:ext cx="7772400" cy="1919624"/>
          </a:xfrm>
        </p:spPr>
        <p:txBody>
          <a:bodyPr/>
          <a:lstStyle/>
          <a:p>
            <a:r>
              <a:rPr lang="en-US" sz="2000" dirty="0"/>
              <a:t>Not all instructions have both src1 and src2 fields but there is no harm/cost in reading unused registers; we never use results of undefined fields</a:t>
            </a:r>
          </a:p>
          <a:p>
            <a:r>
              <a:rPr lang="en-US" sz="2000" dirty="0"/>
              <a:t>When the same function is called with two different arguments, a mux is generated automatically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689970" y="1715120"/>
            <a:ext cx="2722674" cy="1248597"/>
            <a:chOff x="2689970" y="1788942"/>
            <a:chExt cx="2722674" cy="1248597"/>
          </a:xfrm>
        </p:grpSpPr>
        <p:sp>
          <p:nvSpPr>
            <p:cNvPr id="27682" name="Text Box 11"/>
            <p:cNvSpPr txBox="1">
              <a:spLocks noChangeArrowheads="1"/>
            </p:cNvSpPr>
            <p:nvPr/>
          </p:nvSpPr>
          <p:spPr bwMode="auto">
            <a:xfrm>
              <a:off x="4568823" y="1987713"/>
              <a:ext cx="843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000" dirty="0">
                  <a:latin typeface="+mj-lt"/>
                </a:rPr>
                <a:t>rVal1</a:t>
              </a:r>
            </a:p>
          </p:txBody>
        </p:sp>
        <p:sp>
          <p:nvSpPr>
            <p:cNvPr id="27683" name="Text Box 11"/>
            <p:cNvSpPr txBox="1">
              <a:spLocks noChangeArrowheads="1"/>
            </p:cNvSpPr>
            <p:nvPr/>
          </p:nvSpPr>
          <p:spPr bwMode="auto">
            <a:xfrm>
              <a:off x="4553952" y="2668207"/>
              <a:ext cx="8438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000" dirty="0">
                  <a:latin typeface="+mj-lt"/>
                </a:rPr>
                <a:t>rVal2</a:t>
              </a: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3535111" y="1788942"/>
              <a:ext cx="891924" cy="1039235"/>
            </a:xfrm>
            <a:prstGeom prst="rect">
              <a:avLst/>
            </a:prstGeom>
            <a:solidFill>
              <a:srgbClr val="FFCC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000" dirty="0">
                  <a:latin typeface="+mj-lt"/>
                </a:rPr>
                <a:t>RF</a:t>
              </a:r>
            </a:p>
          </p:txBody>
        </p:sp>
        <p:sp>
          <p:nvSpPr>
            <p:cNvPr id="64" name="Line 8"/>
            <p:cNvSpPr>
              <a:spLocks noChangeShapeType="1"/>
            </p:cNvSpPr>
            <p:nvPr/>
          </p:nvSpPr>
          <p:spPr bwMode="auto">
            <a:xfrm>
              <a:off x="2931944" y="2662520"/>
              <a:ext cx="609691" cy="38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2904531" y="1978738"/>
              <a:ext cx="637104" cy="5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2689971" y="1956499"/>
              <a:ext cx="7232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000" dirty="0">
                  <a:latin typeface="+mj-lt"/>
                </a:rPr>
                <a:t>src1</a:t>
              </a: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2689970" y="2649567"/>
              <a:ext cx="7232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000" dirty="0">
                  <a:latin typeface="+mj-lt"/>
                </a:rPr>
                <a:t>src2</a:t>
              </a:r>
            </a:p>
          </p:txBody>
        </p:sp>
        <p:sp>
          <p:nvSpPr>
            <p:cNvPr id="66" name="Line 8"/>
            <p:cNvSpPr>
              <a:spLocks noChangeShapeType="1"/>
            </p:cNvSpPr>
            <p:nvPr/>
          </p:nvSpPr>
          <p:spPr bwMode="auto">
            <a:xfrm>
              <a:off x="4445417" y="2692749"/>
              <a:ext cx="609691" cy="38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 flipV="1">
              <a:off x="4427035" y="1973415"/>
              <a:ext cx="630580" cy="106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621170" y="1846860"/>
            <a:ext cx="1466850" cy="1255713"/>
            <a:chOff x="4990090" y="2316580"/>
            <a:chExt cx="1466850" cy="1255713"/>
          </a:xfrm>
        </p:grpSpPr>
        <p:sp>
          <p:nvSpPr>
            <p:cNvPr id="71" name="Freeform 135"/>
            <p:cNvSpPr>
              <a:spLocks/>
            </p:cNvSpPr>
            <p:nvPr/>
          </p:nvSpPr>
          <p:spPr bwMode="auto">
            <a:xfrm flipV="1">
              <a:off x="5332990" y="2316580"/>
              <a:ext cx="765175" cy="1255713"/>
            </a:xfrm>
            <a:custGeom>
              <a:avLst/>
              <a:gdLst>
                <a:gd name="T0" fmla="*/ 0 w 961"/>
                <a:gd name="T1" fmla="*/ 0 h 1652"/>
                <a:gd name="T2" fmla="*/ 481 w 961"/>
                <a:gd name="T3" fmla="*/ 147 h 1652"/>
                <a:gd name="T4" fmla="*/ 481 w 961"/>
                <a:gd name="T5" fmla="*/ 570 h 1652"/>
                <a:gd name="T6" fmla="*/ 0 w 961"/>
                <a:gd name="T7" fmla="*/ 791 h 1652"/>
                <a:gd name="T8" fmla="*/ 0 w 961"/>
                <a:gd name="T9" fmla="*/ 460 h 1652"/>
                <a:gd name="T10" fmla="*/ 96 w 961"/>
                <a:gd name="T11" fmla="*/ 386 h 1652"/>
                <a:gd name="T12" fmla="*/ 0 w 961"/>
                <a:gd name="T13" fmla="*/ 331 h 1652"/>
                <a:gd name="T14" fmla="*/ 0 w 961"/>
                <a:gd name="T15" fmla="*/ 0 h 16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1"/>
                <a:gd name="T25" fmla="*/ 0 h 1652"/>
                <a:gd name="T26" fmla="*/ 961 w 961"/>
                <a:gd name="T27" fmla="*/ 1652 h 16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1" h="1652">
                  <a:moveTo>
                    <a:pt x="0" y="0"/>
                  </a:moveTo>
                  <a:lnTo>
                    <a:pt x="960" y="307"/>
                  </a:lnTo>
                  <a:lnTo>
                    <a:pt x="960" y="1190"/>
                  </a:lnTo>
                  <a:lnTo>
                    <a:pt x="0" y="1651"/>
                  </a:lnTo>
                  <a:lnTo>
                    <a:pt x="0" y="960"/>
                  </a:lnTo>
                  <a:lnTo>
                    <a:pt x="192" y="806"/>
                  </a:lnTo>
                  <a:lnTo>
                    <a:pt x="0" y="691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136"/>
            <p:cNvSpPr>
              <a:spLocks noChangeShapeType="1"/>
            </p:cNvSpPr>
            <p:nvPr/>
          </p:nvSpPr>
          <p:spPr bwMode="auto">
            <a:xfrm flipV="1">
              <a:off x="4990090" y="3243680"/>
              <a:ext cx="3540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137"/>
            <p:cNvSpPr>
              <a:spLocks noChangeShapeType="1"/>
            </p:cNvSpPr>
            <p:nvPr/>
          </p:nvSpPr>
          <p:spPr bwMode="auto">
            <a:xfrm flipV="1">
              <a:off x="4990090" y="2584868"/>
              <a:ext cx="3270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139"/>
            <p:cNvSpPr>
              <a:spLocks noChangeShapeType="1"/>
            </p:cNvSpPr>
            <p:nvPr/>
          </p:nvSpPr>
          <p:spPr bwMode="auto">
            <a:xfrm flipV="1">
              <a:off x="6101340" y="2956928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Rectangle 146"/>
            <p:cNvSpPr>
              <a:spLocks noChangeArrowheads="1"/>
            </p:cNvSpPr>
            <p:nvPr/>
          </p:nvSpPr>
          <p:spPr bwMode="auto">
            <a:xfrm>
              <a:off x="5405707" y="2738855"/>
              <a:ext cx="68769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buNone/>
              </a:pPr>
              <a:r>
                <a:rPr lang="en-US" sz="2000" b="0" dirty="0">
                  <a:solidFill>
                    <a:srgbClr val="56127A"/>
                  </a:solidFill>
                  <a:latin typeface="+mj-lt"/>
                </a:rPr>
                <a:t>ALU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70602" y="1723035"/>
            <a:ext cx="1954440" cy="1574993"/>
            <a:chOff x="979782" y="1806382"/>
            <a:chExt cx="1954440" cy="1574993"/>
          </a:xfrm>
        </p:grpSpPr>
        <p:sp>
          <p:nvSpPr>
            <p:cNvPr id="27651" name="Text Box 11"/>
            <p:cNvSpPr txBox="1">
              <a:spLocks noChangeArrowheads="1"/>
            </p:cNvSpPr>
            <p:nvPr/>
          </p:nvSpPr>
          <p:spPr bwMode="auto">
            <a:xfrm>
              <a:off x="979782" y="1942508"/>
              <a:ext cx="8483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000" dirty="0" err="1">
                  <a:latin typeface="+mj-lt"/>
                </a:rPr>
                <a:t>dInst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171700" y="1806382"/>
              <a:ext cx="8802" cy="157499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V="1">
              <a:off x="2171700" y="1994599"/>
              <a:ext cx="753720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V="1">
              <a:off x="2180502" y="2674642"/>
              <a:ext cx="753720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 flipV="1">
              <a:off x="1420777" y="2347922"/>
              <a:ext cx="753720" cy="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2" name="TextBox 21"/>
          <p:cNvSpPr txBox="1"/>
          <p:nvPr/>
        </p:nvSpPr>
        <p:spPr>
          <a:xfrm>
            <a:off x="2361649" y="3647864"/>
            <a:ext cx="411042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rVal1 = rf.rd1(dInst.src1);</a:t>
            </a:r>
          </a:p>
          <a:p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rVal2 = rf.rd2(dInst.src2);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171322" y="1913781"/>
            <a:ext cx="4418440" cy="1530469"/>
            <a:chOff x="2171322" y="1987603"/>
            <a:chExt cx="4418440" cy="1530469"/>
          </a:xfrm>
        </p:grpSpPr>
        <p:sp>
          <p:nvSpPr>
            <p:cNvPr id="4" name="Trapezoid 3"/>
            <p:cNvSpPr/>
            <p:nvPr/>
          </p:nvSpPr>
          <p:spPr bwMode="auto">
            <a:xfrm rot="5400000">
              <a:off x="6085582" y="2791624"/>
              <a:ext cx="772976" cy="235383"/>
            </a:xfrm>
            <a:prstGeom prst="trapezoid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5073490" y="1987603"/>
              <a:ext cx="1516272" cy="20136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5079006" y="2692259"/>
              <a:ext cx="1296095" cy="3087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3541635" y="3148740"/>
              <a:ext cx="7553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2000" dirty="0" err="1">
                  <a:latin typeface="+mj-lt"/>
                </a:rPr>
                <a:t>imm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2171322" y="3176395"/>
              <a:ext cx="4179881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C1A6F-F50F-8C7C-3BDC-1CEA718C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1E1B35-7567-452B-BE40-5E73BF131CF6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79F43-DCB5-48AB-93D4-3990B1BBC7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4EF9E2-B463-2785-3091-1264009A0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8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generated hardware - </a:t>
            </a:r>
            <a:r>
              <a:rPr lang="en-US" sz="2400" i="1" dirty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62" y="3665627"/>
            <a:ext cx="7772400" cy="2637737"/>
          </a:xfrm>
        </p:spPr>
        <p:txBody>
          <a:bodyPr/>
          <a:lstStyle/>
          <a:p>
            <a:r>
              <a:rPr lang="en-US" sz="2000" dirty="0"/>
              <a:t>How many </a:t>
            </a:r>
            <a:r>
              <a:rPr lang="en-US" sz="2000" dirty="0" err="1"/>
              <a:t>alu</a:t>
            </a:r>
            <a:r>
              <a:rPr lang="en-US" sz="2000" dirty="0"/>
              <a:t> circuits?</a:t>
            </a:r>
          </a:p>
          <a:p>
            <a:pPr lvl="1"/>
            <a:r>
              <a:rPr lang="en-US" sz="1800" dirty="0"/>
              <a:t>The two uses of </a:t>
            </a:r>
            <a:r>
              <a:rPr lang="en-US" sz="1800" dirty="0" err="1"/>
              <a:t>alu</a:t>
            </a:r>
            <a:r>
              <a:rPr lang="en-US" sz="1800" dirty="0"/>
              <a:t> are mutually exclusive, so the BSV compiler/backend tools should share the same </a:t>
            </a:r>
            <a:r>
              <a:rPr lang="en-US" sz="1800" dirty="0" err="1"/>
              <a:t>alu</a:t>
            </a:r>
            <a:r>
              <a:rPr lang="en-US" sz="1800" dirty="0"/>
              <a:t> circuit;</a:t>
            </a:r>
          </a:p>
          <a:p>
            <a:pPr lvl="1"/>
            <a:r>
              <a:rPr lang="en-US" sz="1800" dirty="0"/>
              <a:t>Can address calculation use the same </a:t>
            </a:r>
            <a:r>
              <a:rPr lang="en-US" sz="1800" dirty="0" err="1"/>
              <a:t>alu</a:t>
            </a:r>
            <a:r>
              <a:rPr lang="en-US" sz="1800" dirty="0"/>
              <a:t>?</a:t>
            </a:r>
          </a:p>
          <a:p>
            <a:r>
              <a:rPr lang="en-US" sz="2000" dirty="0"/>
              <a:t>Reuse is not necessarily a good idea because it prevents specialization</a:t>
            </a:r>
          </a:p>
          <a:p>
            <a:pPr lvl="1"/>
            <a:r>
              <a:rPr lang="en-US" sz="1800" dirty="0"/>
              <a:t>The circuit for pc+4 has a lot fewer gates than the circuit for </a:t>
            </a:r>
            <a:r>
              <a:rPr lang="en-US" sz="1800" dirty="0" err="1"/>
              <a:t>pc+imm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87099" y="1541051"/>
            <a:ext cx="6769802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OP: data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alu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(rVal1, rVal2,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aluFunc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OPIMM: data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alu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(rVal1,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imm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aluFunc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LOAD: </a:t>
            </a:r>
            <a:r>
              <a:rPr lang="en-US" sz="18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 rVal1+imm; 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nextPc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 pc+4; </a:t>
            </a:r>
            <a:r>
              <a:rPr lang="en-US" sz="18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STORE: </a:t>
            </a:r>
            <a:r>
              <a:rPr lang="en-US" sz="18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addr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 rVal1+imm; data = rVal2;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800" kern="0" dirty="0" err="1">
                <a:latin typeface="Consolas" panose="020B0609020204030204" pitchFamily="49" charset="0"/>
                <a:cs typeface="Courier New" panose="02070309020205020404" pitchFamily="49" charset="0"/>
              </a:rPr>
              <a:t>nextPc</a:t>
            </a:r>
            <a:r>
              <a:rPr lang="en-US" sz="1800" kern="0" dirty="0">
                <a:latin typeface="Consolas" panose="020B0609020204030204" pitchFamily="49" charset="0"/>
                <a:cs typeface="Courier New" panose="02070309020205020404" pitchFamily="49" charset="0"/>
              </a:rPr>
              <a:t> = pc+4; </a:t>
            </a:r>
            <a:r>
              <a:rPr lang="en-US" sz="1800" b="1" kern="0" dirty="0">
                <a:latin typeface="Consolas" panose="020B0609020204030204" pitchFamily="49" charset="0"/>
                <a:cs typeface="Courier New" panose="02070309020205020404" pitchFamily="49" charset="0"/>
              </a:rPr>
              <a:t>end 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3354" y="5974186"/>
            <a:ext cx="523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Generally, we don’t concern ourselves with the sharing of combinational circuits 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2755704" y="8161681"/>
            <a:ext cx="2857273" cy="763879"/>
          </a:xfrm>
          <a:custGeom>
            <a:avLst/>
            <a:gdLst>
              <a:gd name="connsiteX0" fmla="*/ 2402006 w 3384645"/>
              <a:gd name="connsiteY0" fmla="*/ 665898 h 925301"/>
              <a:gd name="connsiteX1" fmla="*/ 2436126 w 3384645"/>
              <a:gd name="connsiteY1" fmla="*/ 659074 h 925301"/>
              <a:gd name="connsiteX2" fmla="*/ 2572603 w 3384645"/>
              <a:gd name="connsiteY2" fmla="*/ 652250 h 925301"/>
              <a:gd name="connsiteX3" fmla="*/ 2599899 w 3384645"/>
              <a:gd name="connsiteY3" fmla="*/ 624955 h 925301"/>
              <a:gd name="connsiteX4" fmla="*/ 2634018 w 3384645"/>
              <a:gd name="connsiteY4" fmla="*/ 556716 h 925301"/>
              <a:gd name="connsiteX5" fmla="*/ 2674961 w 3384645"/>
              <a:gd name="connsiteY5" fmla="*/ 495301 h 925301"/>
              <a:gd name="connsiteX6" fmla="*/ 2674961 w 3384645"/>
              <a:gd name="connsiteY6" fmla="*/ 372471 h 925301"/>
              <a:gd name="connsiteX7" fmla="*/ 2661314 w 3384645"/>
              <a:gd name="connsiteY7" fmla="*/ 338352 h 925301"/>
              <a:gd name="connsiteX8" fmla="*/ 2654490 w 3384645"/>
              <a:gd name="connsiteY8" fmla="*/ 283761 h 925301"/>
              <a:gd name="connsiteX9" fmla="*/ 2599899 w 3384645"/>
              <a:gd name="connsiteY9" fmla="*/ 201874 h 925301"/>
              <a:gd name="connsiteX10" fmla="*/ 2565779 w 3384645"/>
              <a:gd name="connsiteY10" fmla="*/ 140459 h 925301"/>
              <a:gd name="connsiteX11" fmla="*/ 2511188 w 3384645"/>
              <a:gd name="connsiteY11" fmla="*/ 106340 h 925301"/>
              <a:gd name="connsiteX12" fmla="*/ 2490717 w 3384645"/>
              <a:gd name="connsiteY12" fmla="*/ 99516 h 925301"/>
              <a:gd name="connsiteX13" fmla="*/ 2470245 w 3384645"/>
              <a:gd name="connsiteY13" fmla="*/ 85868 h 925301"/>
              <a:gd name="connsiteX14" fmla="*/ 2442949 w 3384645"/>
              <a:gd name="connsiteY14" fmla="*/ 79044 h 925301"/>
              <a:gd name="connsiteX15" fmla="*/ 2053988 w 3384645"/>
              <a:gd name="connsiteY15" fmla="*/ 65396 h 925301"/>
              <a:gd name="connsiteX16" fmla="*/ 689212 w 3384645"/>
              <a:gd name="connsiteY16" fmla="*/ 58572 h 925301"/>
              <a:gd name="connsiteX17" fmla="*/ 566382 w 3384645"/>
              <a:gd name="connsiteY17" fmla="*/ 51749 h 925301"/>
              <a:gd name="connsiteX18" fmla="*/ 491320 w 3384645"/>
              <a:gd name="connsiteY18" fmla="*/ 44925 h 925301"/>
              <a:gd name="connsiteX19" fmla="*/ 150126 w 3384645"/>
              <a:gd name="connsiteY19" fmla="*/ 58572 h 925301"/>
              <a:gd name="connsiteX20" fmla="*/ 102358 w 3384645"/>
              <a:gd name="connsiteY20" fmla="*/ 72220 h 925301"/>
              <a:gd name="connsiteX21" fmla="*/ 75063 w 3384645"/>
              <a:gd name="connsiteY21" fmla="*/ 99516 h 925301"/>
              <a:gd name="connsiteX22" fmla="*/ 54591 w 3384645"/>
              <a:gd name="connsiteY22" fmla="*/ 113164 h 925301"/>
              <a:gd name="connsiteX23" fmla="*/ 6824 w 3384645"/>
              <a:gd name="connsiteY23" fmla="*/ 167755 h 925301"/>
              <a:gd name="connsiteX24" fmla="*/ 0 w 3384645"/>
              <a:gd name="connsiteY24" fmla="*/ 195050 h 925301"/>
              <a:gd name="connsiteX25" fmla="*/ 13648 w 3384645"/>
              <a:gd name="connsiteY25" fmla="*/ 276937 h 925301"/>
              <a:gd name="connsiteX26" fmla="*/ 20472 w 3384645"/>
              <a:gd name="connsiteY26" fmla="*/ 304232 h 925301"/>
              <a:gd name="connsiteX27" fmla="*/ 61415 w 3384645"/>
              <a:gd name="connsiteY27" fmla="*/ 365647 h 925301"/>
              <a:gd name="connsiteX28" fmla="*/ 75063 w 3384645"/>
              <a:gd name="connsiteY28" fmla="*/ 399766 h 925301"/>
              <a:gd name="connsiteX29" fmla="*/ 150126 w 3384645"/>
              <a:gd name="connsiteY29" fmla="*/ 481653 h 925301"/>
              <a:gd name="connsiteX30" fmla="*/ 177421 w 3384645"/>
              <a:gd name="connsiteY30" fmla="*/ 495301 h 925301"/>
              <a:gd name="connsiteX31" fmla="*/ 204717 w 3384645"/>
              <a:gd name="connsiteY31" fmla="*/ 543068 h 925301"/>
              <a:gd name="connsiteX32" fmla="*/ 218364 w 3384645"/>
              <a:gd name="connsiteY32" fmla="*/ 577187 h 925301"/>
              <a:gd name="connsiteX33" fmla="*/ 272955 w 3384645"/>
              <a:gd name="connsiteY33" fmla="*/ 645426 h 925301"/>
              <a:gd name="connsiteX34" fmla="*/ 395785 w 3384645"/>
              <a:gd name="connsiteY34" fmla="*/ 665898 h 925301"/>
              <a:gd name="connsiteX35" fmla="*/ 566382 w 3384645"/>
              <a:gd name="connsiteY35" fmla="*/ 679546 h 925301"/>
              <a:gd name="connsiteX36" fmla="*/ 1064526 w 3384645"/>
              <a:gd name="connsiteY36" fmla="*/ 693193 h 925301"/>
              <a:gd name="connsiteX37" fmla="*/ 1112293 w 3384645"/>
              <a:gd name="connsiteY37" fmla="*/ 700017 h 925301"/>
              <a:gd name="connsiteX38" fmla="*/ 1153236 w 3384645"/>
              <a:gd name="connsiteY38" fmla="*/ 706841 h 925301"/>
              <a:gd name="connsiteX39" fmla="*/ 1501254 w 3384645"/>
              <a:gd name="connsiteY39" fmla="*/ 720489 h 925301"/>
              <a:gd name="connsiteX40" fmla="*/ 1937982 w 3384645"/>
              <a:gd name="connsiteY40" fmla="*/ 720489 h 925301"/>
              <a:gd name="connsiteX41" fmla="*/ 2047164 w 3384645"/>
              <a:gd name="connsiteY41" fmla="*/ 665898 h 925301"/>
              <a:gd name="connsiteX42" fmla="*/ 2313296 w 3384645"/>
              <a:gd name="connsiteY42" fmla="*/ 652250 h 925301"/>
              <a:gd name="connsiteX43" fmla="*/ 2620370 w 3384645"/>
              <a:gd name="connsiteY43" fmla="*/ 672722 h 925301"/>
              <a:gd name="connsiteX44" fmla="*/ 2681785 w 3384645"/>
              <a:gd name="connsiteY44" fmla="*/ 693193 h 925301"/>
              <a:gd name="connsiteX45" fmla="*/ 2702257 w 3384645"/>
              <a:gd name="connsiteY45" fmla="*/ 706841 h 925301"/>
              <a:gd name="connsiteX46" fmla="*/ 2729552 w 3384645"/>
              <a:gd name="connsiteY46" fmla="*/ 727313 h 925301"/>
              <a:gd name="connsiteX47" fmla="*/ 2790967 w 3384645"/>
              <a:gd name="connsiteY47" fmla="*/ 740961 h 925301"/>
              <a:gd name="connsiteX48" fmla="*/ 3022979 w 3384645"/>
              <a:gd name="connsiteY48" fmla="*/ 747784 h 925301"/>
              <a:gd name="connsiteX49" fmla="*/ 3111690 w 3384645"/>
              <a:gd name="connsiteY49" fmla="*/ 788728 h 925301"/>
              <a:gd name="connsiteX50" fmla="*/ 3159457 w 3384645"/>
              <a:gd name="connsiteY50" fmla="*/ 809199 h 925301"/>
              <a:gd name="connsiteX51" fmla="*/ 3193576 w 3384645"/>
              <a:gd name="connsiteY51" fmla="*/ 836495 h 925301"/>
              <a:gd name="connsiteX52" fmla="*/ 3268639 w 3384645"/>
              <a:gd name="connsiteY52" fmla="*/ 877438 h 925301"/>
              <a:gd name="connsiteX53" fmla="*/ 3302758 w 3384645"/>
              <a:gd name="connsiteY53" fmla="*/ 904734 h 925301"/>
              <a:gd name="connsiteX54" fmla="*/ 3350526 w 3384645"/>
              <a:gd name="connsiteY54" fmla="*/ 918381 h 925301"/>
              <a:gd name="connsiteX55" fmla="*/ 3384645 w 3384645"/>
              <a:gd name="connsiteY55" fmla="*/ 925205 h 92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384645" h="925301">
                <a:moveTo>
                  <a:pt x="2402006" y="665898"/>
                </a:moveTo>
                <a:cubicBezTo>
                  <a:pt x="2413379" y="663623"/>
                  <a:pt x="2424564" y="659999"/>
                  <a:pt x="2436126" y="659074"/>
                </a:cubicBezTo>
                <a:cubicBezTo>
                  <a:pt x="2481530" y="655442"/>
                  <a:pt x="2528011" y="661540"/>
                  <a:pt x="2572603" y="652250"/>
                </a:cubicBezTo>
                <a:cubicBezTo>
                  <a:pt x="2585200" y="649626"/>
                  <a:pt x="2590800" y="634053"/>
                  <a:pt x="2599899" y="624955"/>
                </a:cubicBezTo>
                <a:cubicBezTo>
                  <a:pt x="2611272" y="602209"/>
                  <a:pt x="2618759" y="577061"/>
                  <a:pt x="2634018" y="556716"/>
                </a:cubicBezTo>
                <a:cubicBezTo>
                  <a:pt x="2662448" y="518810"/>
                  <a:pt x="2648639" y="539173"/>
                  <a:pt x="2674961" y="495301"/>
                </a:cubicBezTo>
                <a:cubicBezTo>
                  <a:pt x="2684102" y="440458"/>
                  <a:pt x="2687262" y="442179"/>
                  <a:pt x="2674961" y="372471"/>
                </a:cubicBezTo>
                <a:cubicBezTo>
                  <a:pt x="2672832" y="360408"/>
                  <a:pt x="2665863" y="349725"/>
                  <a:pt x="2661314" y="338352"/>
                </a:cubicBezTo>
                <a:cubicBezTo>
                  <a:pt x="2659039" y="320155"/>
                  <a:pt x="2660289" y="301159"/>
                  <a:pt x="2654490" y="283761"/>
                </a:cubicBezTo>
                <a:cubicBezTo>
                  <a:pt x="2637084" y="231545"/>
                  <a:pt x="2625057" y="243803"/>
                  <a:pt x="2599899" y="201874"/>
                </a:cubicBezTo>
                <a:cubicBezTo>
                  <a:pt x="2574669" y="159825"/>
                  <a:pt x="2600432" y="175113"/>
                  <a:pt x="2565779" y="140459"/>
                </a:cubicBezTo>
                <a:cubicBezTo>
                  <a:pt x="2551081" y="125761"/>
                  <a:pt x="2530111" y="114449"/>
                  <a:pt x="2511188" y="106340"/>
                </a:cubicBezTo>
                <a:cubicBezTo>
                  <a:pt x="2504577" y="103507"/>
                  <a:pt x="2497150" y="102733"/>
                  <a:pt x="2490717" y="99516"/>
                </a:cubicBezTo>
                <a:cubicBezTo>
                  <a:pt x="2483381" y="95848"/>
                  <a:pt x="2477783" y="89099"/>
                  <a:pt x="2470245" y="85868"/>
                </a:cubicBezTo>
                <a:cubicBezTo>
                  <a:pt x="2461625" y="82174"/>
                  <a:pt x="2452316" y="79505"/>
                  <a:pt x="2442949" y="79044"/>
                </a:cubicBezTo>
                <a:cubicBezTo>
                  <a:pt x="2313372" y="72671"/>
                  <a:pt x="2183642" y="69945"/>
                  <a:pt x="2053988" y="65396"/>
                </a:cubicBezTo>
                <a:cubicBezTo>
                  <a:pt x="1605149" y="-9412"/>
                  <a:pt x="1135732" y="-30719"/>
                  <a:pt x="689212" y="58572"/>
                </a:cubicBezTo>
                <a:lnTo>
                  <a:pt x="566382" y="51749"/>
                </a:lnTo>
                <a:cubicBezTo>
                  <a:pt x="541318" y="50021"/>
                  <a:pt x="516444" y="44925"/>
                  <a:pt x="491320" y="44925"/>
                </a:cubicBezTo>
                <a:cubicBezTo>
                  <a:pt x="456301" y="44925"/>
                  <a:pt x="196735" y="56546"/>
                  <a:pt x="150126" y="58572"/>
                </a:cubicBezTo>
                <a:cubicBezTo>
                  <a:pt x="134203" y="63121"/>
                  <a:pt x="116896" y="64290"/>
                  <a:pt x="102358" y="72220"/>
                </a:cubicBezTo>
                <a:cubicBezTo>
                  <a:pt x="91062" y="78382"/>
                  <a:pt x="84832" y="91142"/>
                  <a:pt x="75063" y="99516"/>
                </a:cubicBezTo>
                <a:cubicBezTo>
                  <a:pt x="68836" y="104853"/>
                  <a:pt x="61415" y="108615"/>
                  <a:pt x="54591" y="113164"/>
                </a:cubicBezTo>
                <a:cubicBezTo>
                  <a:pt x="10934" y="200482"/>
                  <a:pt x="82531" y="66814"/>
                  <a:pt x="6824" y="167755"/>
                </a:cubicBezTo>
                <a:cubicBezTo>
                  <a:pt x="1197" y="175258"/>
                  <a:pt x="2275" y="185952"/>
                  <a:pt x="0" y="195050"/>
                </a:cubicBezTo>
                <a:cubicBezTo>
                  <a:pt x="4549" y="222346"/>
                  <a:pt x="8548" y="249739"/>
                  <a:pt x="13648" y="276937"/>
                </a:cubicBezTo>
                <a:cubicBezTo>
                  <a:pt x="15376" y="286155"/>
                  <a:pt x="16026" y="295975"/>
                  <a:pt x="20472" y="304232"/>
                </a:cubicBezTo>
                <a:cubicBezTo>
                  <a:pt x="32137" y="325895"/>
                  <a:pt x="52277" y="342803"/>
                  <a:pt x="61415" y="365647"/>
                </a:cubicBezTo>
                <a:cubicBezTo>
                  <a:pt x="65964" y="377020"/>
                  <a:pt x="68487" y="389432"/>
                  <a:pt x="75063" y="399766"/>
                </a:cubicBezTo>
                <a:cubicBezTo>
                  <a:pt x="86396" y="417575"/>
                  <a:pt x="134799" y="469391"/>
                  <a:pt x="150126" y="481653"/>
                </a:cubicBezTo>
                <a:cubicBezTo>
                  <a:pt x="158069" y="488008"/>
                  <a:pt x="168323" y="490752"/>
                  <a:pt x="177421" y="495301"/>
                </a:cubicBezTo>
                <a:cubicBezTo>
                  <a:pt x="193171" y="558299"/>
                  <a:pt x="170837" y="488859"/>
                  <a:pt x="204717" y="543068"/>
                </a:cubicBezTo>
                <a:cubicBezTo>
                  <a:pt x="211209" y="553455"/>
                  <a:pt x="214063" y="565718"/>
                  <a:pt x="218364" y="577187"/>
                </a:cubicBezTo>
                <a:cubicBezTo>
                  <a:pt x="229476" y="606821"/>
                  <a:pt x="228968" y="630764"/>
                  <a:pt x="272955" y="645426"/>
                </a:cubicBezTo>
                <a:cubicBezTo>
                  <a:pt x="342410" y="668578"/>
                  <a:pt x="294751" y="656276"/>
                  <a:pt x="395785" y="665898"/>
                </a:cubicBezTo>
                <a:cubicBezTo>
                  <a:pt x="484340" y="674332"/>
                  <a:pt x="452757" y="675716"/>
                  <a:pt x="566382" y="679546"/>
                </a:cubicBezTo>
                <a:lnTo>
                  <a:pt x="1064526" y="693193"/>
                </a:lnTo>
                <a:lnTo>
                  <a:pt x="1112293" y="700017"/>
                </a:lnTo>
                <a:cubicBezTo>
                  <a:pt x="1125968" y="702121"/>
                  <a:pt x="1139476" y="705393"/>
                  <a:pt x="1153236" y="706841"/>
                </a:cubicBezTo>
                <a:cubicBezTo>
                  <a:pt x="1265365" y="718644"/>
                  <a:pt x="1395370" y="717703"/>
                  <a:pt x="1501254" y="720489"/>
                </a:cubicBezTo>
                <a:cubicBezTo>
                  <a:pt x="1659085" y="733642"/>
                  <a:pt x="1771168" y="750277"/>
                  <a:pt x="1937982" y="720489"/>
                </a:cubicBezTo>
                <a:cubicBezTo>
                  <a:pt x="1978038" y="713336"/>
                  <a:pt x="2006883" y="671652"/>
                  <a:pt x="2047164" y="665898"/>
                </a:cubicBezTo>
                <a:cubicBezTo>
                  <a:pt x="2167024" y="648775"/>
                  <a:pt x="2078856" y="659576"/>
                  <a:pt x="2313296" y="652250"/>
                </a:cubicBezTo>
                <a:lnTo>
                  <a:pt x="2620370" y="672722"/>
                </a:lnTo>
                <a:cubicBezTo>
                  <a:pt x="2641765" y="675537"/>
                  <a:pt x="2681785" y="693193"/>
                  <a:pt x="2681785" y="693193"/>
                </a:cubicBezTo>
                <a:cubicBezTo>
                  <a:pt x="2688609" y="697742"/>
                  <a:pt x="2695583" y="702074"/>
                  <a:pt x="2702257" y="706841"/>
                </a:cubicBezTo>
                <a:cubicBezTo>
                  <a:pt x="2711512" y="713452"/>
                  <a:pt x="2719380" y="722227"/>
                  <a:pt x="2729552" y="727313"/>
                </a:cubicBezTo>
                <a:cubicBezTo>
                  <a:pt x="2735014" y="730044"/>
                  <a:pt x="2788568" y="740838"/>
                  <a:pt x="2790967" y="740961"/>
                </a:cubicBezTo>
                <a:cubicBezTo>
                  <a:pt x="2868236" y="744923"/>
                  <a:pt x="2945642" y="745510"/>
                  <a:pt x="3022979" y="747784"/>
                </a:cubicBezTo>
                <a:cubicBezTo>
                  <a:pt x="3149529" y="795241"/>
                  <a:pt x="3020270" y="743019"/>
                  <a:pt x="3111690" y="788728"/>
                </a:cubicBezTo>
                <a:cubicBezTo>
                  <a:pt x="3127184" y="796475"/>
                  <a:pt x="3144494" y="800470"/>
                  <a:pt x="3159457" y="809199"/>
                </a:cubicBezTo>
                <a:cubicBezTo>
                  <a:pt x="3172038" y="816538"/>
                  <a:pt x="3181225" y="828776"/>
                  <a:pt x="3193576" y="836495"/>
                </a:cubicBezTo>
                <a:cubicBezTo>
                  <a:pt x="3217745" y="851601"/>
                  <a:pt x="3244470" y="862332"/>
                  <a:pt x="3268639" y="877438"/>
                </a:cubicBezTo>
                <a:cubicBezTo>
                  <a:pt x="3280990" y="885157"/>
                  <a:pt x="3290407" y="897015"/>
                  <a:pt x="3302758" y="904734"/>
                </a:cubicBezTo>
                <a:cubicBezTo>
                  <a:pt x="3309650" y="909041"/>
                  <a:pt x="3345559" y="916962"/>
                  <a:pt x="3350526" y="918381"/>
                </a:cubicBezTo>
                <a:cubicBezTo>
                  <a:pt x="3379447" y="926644"/>
                  <a:pt x="3361189" y="925205"/>
                  <a:pt x="3384645" y="925205"/>
                </a:cubicBez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4978" y="8771672"/>
            <a:ext cx="2861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We could use the </a:t>
            </a:r>
            <a:r>
              <a:rPr lang="en-US" sz="20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alu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 for this addition</a:t>
            </a:r>
          </a:p>
        </p:txBody>
      </p:sp>
      <p:sp>
        <p:nvSpPr>
          <p:cNvPr id="12" name="Freeform 11"/>
          <p:cNvSpPr/>
          <p:nvPr/>
        </p:nvSpPr>
        <p:spPr bwMode="auto">
          <a:xfrm>
            <a:off x="3067163" y="1838250"/>
            <a:ext cx="2857273" cy="763879"/>
          </a:xfrm>
          <a:custGeom>
            <a:avLst/>
            <a:gdLst>
              <a:gd name="connsiteX0" fmla="*/ 2402006 w 3384645"/>
              <a:gd name="connsiteY0" fmla="*/ 665898 h 925301"/>
              <a:gd name="connsiteX1" fmla="*/ 2436126 w 3384645"/>
              <a:gd name="connsiteY1" fmla="*/ 659074 h 925301"/>
              <a:gd name="connsiteX2" fmla="*/ 2572603 w 3384645"/>
              <a:gd name="connsiteY2" fmla="*/ 652250 h 925301"/>
              <a:gd name="connsiteX3" fmla="*/ 2599899 w 3384645"/>
              <a:gd name="connsiteY3" fmla="*/ 624955 h 925301"/>
              <a:gd name="connsiteX4" fmla="*/ 2634018 w 3384645"/>
              <a:gd name="connsiteY4" fmla="*/ 556716 h 925301"/>
              <a:gd name="connsiteX5" fmla="*/ 2674961 w 3384645"/>
              <a:gd name="connsiteY5" fmla="*/ 495301 h 925301"/>
              <a:gd name="connsiteX6" fmla="*/ 2674961 w 3384645"/>
              <a:gd name="connsiteY6" fmla="*/ 372471 h 925301"/>
              <a:gd name="connsiteX7" fmla="*/ 2661314 w 3384645"/>
              <a:gd name="connsiteY7" fmla="*/ 338352 h 925301"/>
              <a:gd name="connsiteX8" fmla="*/ 2654490 w 3384645"/>
              <a:gd name="connsiteY8" fmla="*/ 283761 h 925301"/>
              <a:gd name="connsiteX9" fmla="*/ 2599899 w 3384645"/>
              <a:gd name="connsiteY9" fmla="*/ 201874 h 925301"/>
              <a:gd name="connsiteX10" fmla="*/ 2565779 w 3384645"/>
              <a:gd name="connsiteY10" fmla="*/ 140459 h 925301"/>
              <a:gd name="connsiteX11" fmla="*/ 2511188 w 3384645"/>
              <a:gd name="connsiteY11" fmla="*/ 106340 h 925301"/>
              <a:gd name="connsiteX12" fmla="*/ 2490717 w 3384645"/>
              <a:gd name="connsiteY12" fmla="*/ 99516 h 925301"/>
              <a:gd name="connsiteX13" fmla="*/ 2470245 w 3384645"/>
              <a:gd name="connsiteY13" fmla="*/ 85868 h 925301"/>
              <a:gd name="connsiteX14" fmla="*/ 2442949 w 3384645"/>
              <a:gd name="connsiteY14" fmla="*/ 79044 h 925301"/>
              <a:gd name="connsiteX15" fmla="*/ 2053988 w 3384645"/>
              <a:gd name="connsiteY15" fmla="*/ 65396 h 925301"/>
              <a:gd name="connsiteX16" fmla="*/ 689212 w 3384645"/>
              <a:gd name="connsiteY16" fmla="*/ 58572 h 925301"/>
              <a:gd name="connsiteX17" fmla="*/ 566382 w 3384645"/>
              <a:gd name="connsiteY17" fmla="*/ 51749 h 925301"/>
              <a:gd name="connsiteX18" fmla="*/ 491320 w 3384645"/>
              <a:gd name="connsiteY18" fmla="*/ 44925 h 925301"/>
              <a:gd name="connsiteX19" fmla="*/ 150126 w 3384645"/>
              <a:gd name="connsiteY19" fmla="*/ 58572 h 925301"/>
              <a:gd name="connsiteX20" fmla="*/ 102358 w 3384645"/>
              <a:gd name="connsiteY20" fmla="*/ 72220 h 925301"/>
              <a:gd name="connsiteX21" fmla="*/ 75063 w 3384645"/>
              <a:gd name="connsiteY21" fmla="*/ 99516 h 925301"/>
              <a:gd name="connsiteX22" fmla="*/ 54591 w 3384645"/>
              <a:gd name="connsiteY22" fmla="*/ 113164 h 925301"/>
              <a:gd name="connsiteX23" fmla="*/ 6824 w 3384645"/>
              <a:gd name="connsiteY23" fmla="*/ 167755 h 925301"/>
              <a:gd name="connsiteX24" fmla="*/ 0 w 3384645"/>
              <a:gd name="connsiteY24" fmla="*/ 195050 h 925301"/>
              <a:gd name="connsiteX25" fmla="*/ 13648 w 3384645"/>
              <a:gd name="connsiteY25" fmla="*/ 276937 h 925301"/>
              <a:gd name="connsiteX26" fmla="*/ 20472 w 3384645"/>
              <a:gd name="connsiteY26" fmla="*/ 304232 h 925301"/>
              <a:gd name="connsiteX27" fmla="*/ 61415 w 3384645"/>
              <a:gd name="connsiteY27" fmla="*/ 365647 h 925301"/>
              <a:gd name="connsiteX28" fmla="*/ 75063 w 3384645"/>
              <a:gd name="connsiteY28" fmla="*/ 399766 h 925301"/>
              <a:gd name="connsiteX29" fmla="*/ 150126 w 3384645"/>
              <a:gd name="connsiteY29" fmla="*/ 481653 h 925301"/>
              <a:gd name="connsiteX30" fmla="*/ 177421 w 3384645"/>
              <a:gd name="connsiteY30" fmla="*/ 495301 h 925301"/>
              <a:gd name="connsiteX31" fmla="*/ 204717 w 3384645"/>
              <a:gd name="connsiteY31" fmla="*/ 543068 h 925301"/>
              <a:gd name="connsiteX32" fmla="*/ 218364 w 3384645"/>
              <a:gd name="connsiteY32" fmla="*/ 577187 h 925301"/>
              <a:gd name="connsiteX33" fmla="*/ 272955 w 3384645"/>
              <a:gd name="connsiteY33" fmla="*/ 645426 h 925301"/>
              <a:gd name="connsiteX34" fmla="*/ 395785 w 3384645"/>
              <a:gd name="connsiteY34" fmla="*/ 665898 h 925301"/>
              <a:gd name="connsiteX35" fmla="*/ 566382 w 3384645"/>
              <a:gd name="connsiteY35" fmla="*/ 679546 h 925301"/>
              <a:gd name="connsiteX36" fmla="*/ 1064526 w 3384645"/>
              <a:gd name="connsiteY36" fmla="*/ 693193 h 925301"/>
              <a:gd name="connsiteX37" fmla="*/ 1112293 w 3384645"/>
              <a:gd name="connsiteY37" fmla="*/ 700017 h 925301"/>
              <a:gd name="connsiteX38" fmla="*/ 1153236 w 3384645"/>
              <a:gd name="connsiteY38" fmla="*/ 706841 h 925301"/>
              <a:gd name="connsiteX39" fmla="*/ 1501254 w 3384645"/>
              <a:gd name="connsiteY39" fmla="*/ 720489 h 925301"/>
              <a:gd name="connsiteX40" fmla="*/ 1937982 w 3384645"/>
              <a:gd name="connsiteY40" fmla="*/ 720489 h 925301"/>
              <a:gd name="connsiteX41" fmla="*/ 2047164 w 3384645"/>
              <a:gd name="connsiteY41" fmla="*/ 665898 h 925301"/>
              <a:gd name="connsiteX42" fmla="*/ 2313296 w 3384645"/>
              <a:gd name="connsiteY42" fmla="*/ 652250 h 925301"/>
              <a:gd name="connsiteX43" fmla="*/ 2620370 w 3384645"/>
              <a:gd name="connsiteY43" fmla="*/ 672722 h 925301"/>
              <a:gd name="connsiteX44" fmla="*/ 2681785 w 3384645"/>
              <a:gd name="connsiteY44" fmla="*/ 693193 h 925301"/>
              <a:gd name="connsiteX45" fmla="*/ 2702257 w 3384645"/>
              <a:gd name="connsiteY45" fmla="*/ 706841 h 925301"/>
              <a:gd name="connsiteX46" fmla="*/ 2729552 w 3384645"/>
              <a:gd name="connsiteY46" fmla="*/ 727313 h 925301"/>
              <a:gd name="connsiteX47" fmla="*/ 2790967 w 3384645"/>
              <a:gd name="connsiteY47" fmla="*/ 740961 h 925301"/>
              <a:gd name="connsiteX48" fmla="*/ 3022979 w 3384645"/>
              <a:gd name="connsiteY48" fmla="*/ 747784 h 925301"/>
              <a:gd name="connsiteX49" fmla="*/ 3111690 w 3384645"/>
              <a:gd name="connsiteY49" fmla="*/ 788728 h 925301"/>
              <a:gd name="connsiteX50" fmla="*/ 3159457 w 3384645"/>
              <a:gd name="connsiteY50" fmla="*/ 809199 h 925301"/>
              <a:gd name="connsiteX51" fmla="*/ 3193576 w 3384645"/>
              <a:gd name="connsiteY51" fmla="*/ 836495 h 925301"/>
              <a:gd name="connsiteX52" fmla="*/ 3268639 w 3384645"/>
              <a:gd name="connsiteY52" fmla="*/ 877438 h 925301"/>
              <a:gd name="connsiteX53" fmla="*/ 3302758 w 3384645"/>
              <a:gd name="connsiteY53" fmla="*/ 904734 h 925301"/>
              <a:gd name="connsiteX54" fmla="*/ 3350526 w 3384645"/>
              <a:gd name="connsiteY54" fmla="*/ 918381 h 925301"/>
              <a:gd name="connsiteX55" fmla="*/ 3384645 w 3384645"/>
              <a:gd name="connsiteY55" fmla="*/ 925205 h 92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384645" h="925301">
                <a:moveTo>
                  <a:pt x="2402006" y="665898"/>
                </a:moveTo>
                <a:cubicBezTo>
                  <a:pt x="2413379" y="663623"/>
                  <a:pt x="2424564" y="659999"/>
                  <a:pt x="2436126" y="659074"/>
                </a:cubicBezTo>
                <a:cubicBezTo>
                  <a:pt x="2481530" y="655442"/>
                  <a:pt x="2528011" y="661540"/>
                  <a:pt x="2572603" y="652250"/>
                </a:cubicBezTo>
                <a:cubicBezTo>
                  <a:pt x="2585200" y="649626"/>
                  <a:pt x="2590800" y="634053"/>
                  <a:pt x="2599899" y="624955"/>
                </a:cubicBezTo>
                <a:cubicBezTo>
                  <a:pt x="2611272" y="602209"/>
                  <a:pt x="2618759" y="577061"/>
                  <a:pt x="2634018" y="556716"/>
                </a:cubicBezTo>
                <a:cubicBezTo>
                  <a:pt x="2662448" y="518810"/>
                  <a:pt x="2648639" y="539173"/>
                  <a:pt x="2674961" y="495301"/>
                </a:cubicBezTo>
                <a:cubicBezTo>
                  <a:pt x="2684102" y="440458"/>
                  <a:pt x="2687262" y="442179"/>
                  <a:pt x="2674961" y="372471"/>
                </a:cubicBezTo>
                <a:cubicBezTo>
                  <a:pt x="2672832" y="360408"/>
                  <a:pt x="2665863" y="349725"/>
                  <a:pt x="2661314" y="338352"/>
                </a:cubicBezTo>
                <a:cubicBezTo>
                  <a:pt x="2659039" y="320155"/>
                  <a:pt x="2660289" y="301159"/>
                  <a:pt x="2654490" y="283761"/>
                </a:cubicBezTo>
                <a:cubicBezTo>
                  <a:pt x="2637084" y="231545"/>
                  <a:pt x="2625057" y="243803"/>
                  <a:pt x="2599899" y="201874"/>
                </a:cubicBezTo>
                <a:cubicBezTo>
                  <a:pt x="2574669" y="159825"/>
                  <a:pt x="2600432" y="175113"/>
                  <a:pt x="2565779" y="140459"/>
                </a:cubicBezTo>
                <a:cubicBezTo>
                  <a:pt x="2551081" y="125761"/>
                  <a:pt x="2530111" y="114449"/>
                  <a:pt x="2511188" y="106340"/>
                </a:cubicBezTo>
                <a:cubicBezTo>
                  <a:pt x="2504577" y="103507"/>
                  <a:pt x="2497150" y="102733"/>
                  <a:pt x="2490717" y="99516"/>
                </a:cubicBezTo>
                <a:cubicBezTo>
                  <a:pt x="2483381" y="95848"/>
                  <a:pt x="2477783" y="89099"/>
                  <a:pt x="2470245" y="85868"/>
                </a:cubicBezTo>
                <a:cubicBezTo>
                  <a:pt x="2461625" y="82174"/>
                  <a:pt x="2452316" y="79505"/>
                  <a:pt x="2442949" y="79044"/>
                </a:cubicBezTo>
                <a:cubicBezTo>
                  <a:pt x="2313372" y="72671"/>
                  <a:pt x="2183642" y="69945"/>
                  <a:pt x="2053988" y="65396"/>
                </a:cubicBezTo>
                <a:cubicBezTo>
                  <a:pt x="1605149" y="-9412"/>
                  <a:pt x="1135732" y="-30719"/>
                  <a:pt x="689212" y="58572"/>
                </a:cubicBezTo>
                <a:lnTo>
                  <a:pt x="566382" y="51749"/>
                </a:lnTo>
                <a:cubicBezTo>
                  <a:pt x="541318" y="50021"/>
                  <a:pt x="516444" y="44925"/>
                  <a:pt x="491320" y="44925"/>
                </a:cubicBezTo>
                <a:cubicBezTo>
                  <a:pt x="456301" y="44925"/>
                  <a:pt x="196735" y="56546"/>
                  <a:pt x="150126" y="58572"/>
                </a:cubicBezTo>
                <a:cubicBezTo>
                  <a:pt x="134203" y="63121"/>
                  <a:pt x="116896" y="64290"/>
                  <a:pt x="102358" y="72220"/>
                </a:cubicBezTo>
                <a:cubicBezTo>
                  <a:pt x="91062" y="78382"/>
                  <a:pt x="84832" y="91142"/>
                  <a:pt x="75063" y="99516"/>
                </a:cubicBezTo>
                <a:cubicBezTo>
                  <a:pt x="68836" y="104853"/>
                  <a:pt x="61415" y="108615"/>
                  <a:pt x="54591" y="113164"/>
                </a:cubicBezTo>
                <a:cubicBezTo>
                  <a:pt x="10934" y="200482"/>
                  <a:pt x="82531" y="66814"/>
                  <a:pt x="6824" y="167755"/>
                </a:cubicBezTo>
                <a:cubicBezTo>
                  <a:pt x="1197" y="175258"/>
                  <a:pt x="2275" y="185952"/>
                  <a:pt x="0" y="195050"/>
                </a:cubicBezTo>
                <a:cubicBezTo>
                  <a:pt x="4549" y="222346"/>
                  <a:pt x="8548" y="249739"/>
                  <a:pt x="13648" y="276937"/>
                </a:cubicBezTo>
                <a:cubicBezTo>
                  <a:pt x="15376" y="286155"/>
                  <a:pt x="16026" y="295975"/>
                  <a:pt x="20472" y="304232"/>
                </a:cubicBezTo>
                <a:cubicBezTo>
                  <a:pt x="32137" y="325895"/>
                  <a:pt x="52277" y="342803"/>
                  <a:pt x="61415" y="365647"/>
                </a:cubicBezTo>
                <a:cubicBezTo>
                  <a:pt x="65964" y="377020"/>
                  <a:pt x="68487" y="389432"/>
                  <a:pt x="75063" y="399766"/>
                </a:cubicBezTo>
                <a:cubicBezTo>
                  <a:pt x="86396" y="417575"/>
                  <a:pt x="134799" y="469391"/>
                  <a:pt x="150126" y="481653"/>
                </a:cubicBezTo>
                <a:cubicBezTo>
                  <a:pt x="158069" y="488008"/>
                  <a:pt x="168323" y="490752"/>
                  <a:pt x="177421" y="495301"/>
                </a:cubicBezTo>
                <a:cubicBezTo>
                  <a:pt x="193171" y="558299"/>
                  <a:pt x="170837" y="488859"/>
                  <a:pt x="204717" y="543068"/>
                </a:cubicBezTo>
                <a:cubicBezTo>
                  <a:pt x="211209" y="553455"/>
                  <a:pt x="214063" y="565718"/>
                  <a:pt x="218364" y="577187"/>
                </a:cubicBezTo>
                <a:cubicBezTo>
                  <a:pt x="229476" y="606821"/>
                  <a:pt x="228968" y="630764"/>
                  <a:pt x="272955" y="645426"/>
                </a:cubicBezTo>
                <a:cubicBezTo>
                  <a:pt x="342410" y="668578"/>
                  <a:pt x="294751" y="656276"/>
                  <a:pt x="395785" y="665898"/>
                </a:cubicBezTo>
                <a:cubicBezTo>
                  <a:pt x="484340" y="674332"/>
                  <a:pt x="452757" y="675716"/>
                  <a:pt x="566382" y="679546"/>
                </a:cubicBezTo>
                <a:lnTo>
                  <a:pt x="1064526" y="693193"/>
                </a:lnTo>
                <a:lnTo>
                  <a:pt x="1112293" y="700017"/>
                </a:lnTo>
                <a:cubicBezTo>
                  <a:pt x="1125968" y="702121"/>
                  <a:pt x="1139476" y="705393"/>
                  <a:pt x="1153236" y="706841"/>
                </a:cubicBezTo>
                <a:cubicBezTo>
                  <a:pt x="1265365" y="718644"/>
                  <a:pt x="1395370" y="717703"/>
                  <a:pt x="1501254" y="720489"/>
                </a:cubicBezTo>
                <a:cubicBezTo>
                  <a:pt x="1659085" y="733642"/>
                  <a:pt x="1771168" y="750277"/>
                  <a:pt x="1937982" y="720489"/>
                </a:cubicBezTo>
                <a:cubicBezTo>
                  <a:pt x="1978038" y="713336"/>
                  <a:pt x="2006883" y="671652"/>
                  <a:pt x="2047164" y="665898"/>
                </a:cubicBezTo>
                <a:cubicBezTo>
                  <a:pt x="2167024" y="648775"/>
                  <a:pt x="2078856" y="659576"/>
                  <a:pt x="2313296" y="652250"/>
                </a:cubicBezTo>
                <a:lnTo>
                  <a:pt x="2620370" y="672722"/>
                </a:lnTo>
                <a:cubicBezTo>
                  <a:pt x="2641765" y="675537"/>
                  <a:pt x="2681785" y="693193"/>
                  <a:pt x="2681785" y="693193"/>
                </a:cubicBezTo>
                <a:cubicBezTo>
                  <a:pt x="2688609" y="697742"/>
                  <a:pt x="2695583" y="702074"/>
                  <a:pt x="2702257" y="706841"/>
                </a:cubicBezTo>
                <a:cubicBezTo>
                  <a:pt x="2711512" y="713452"/>
                  <a:pt x="2719380" y="722227"/>
                  <a:pt x="2729552" y="727313"/>
                </a:cubicBezTo>
                <a:cubicBezTo>
                  <a:pt x="2735014" y="730044"/>
                  <a:pt x="2788568" y="740838"/>
                  <a:pt x="2790967" y="740961"/>
                </a:cubicBezTo>
                <a:cubicBezTo>
                  <a:pt x="2868236" y="744923"/>
                  <a:pt x="2945642" y="745510"/>
                  <a:pt x="3022979" y="747784"/>
                </a:cubicBezTo>
                <a:cubicBezTo>
                  <a:pt x="3149529" y="795241"/>
                  <a:pt x="3020270" y="743019"/>
                  <a:pt x="3111690" y="788728"/>
                </a:cubicBezTo>
                <a:cubicBezTo>
                  <a:pt x="3127184" y="796475"/>
                  <a:pt x="3144494" y="800470"/>
                  <a:pt x="3159457" y="809199"/>
                </a:cubicBezTo>
                <a:cubicBezTo>
                  <a:pt x="3172038" y="816538"/>
                  <a:pt x="3181225" y="828776"/>
                  <a:pt x="3193576" y="836495"/>
                </a:cubicBezTo>
                <a:cubicBezTo>
                  <a:pt x="3217745" y="851601"/>
                  <a:pt x="3244470" y="862332"/>
                  <a:pt x="3268639" y="877438"/>
                </a:cubicBezTo>
                <a:cubicBezTo>
                  <a:pt x="3280990" y="885157"/>
                  <a:pt x="3290407" y="897015"/>
                  <a:pt x="3302758" y="904734"/>
                </a:cubicBezTo>
                <a:cubicBezTo>
                  <a:pt x="3309650" y="909041"/>
                  <a:pt x="3345559" y="916962"/>
                  <a:pt x="3350526" y="918381"/>
                </a:cubicBezTo>
                <a:cubicBezTo>
                  <a:pt x="3379447" y="926644"/>
                  <a:pt x="3361189" y="925205"/>
                  <a:pt x="3384645" y="925205"/>
                </a:cubicBez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827D-B6EC-A5EE-FA3D-32E66CD1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28B422-1419-49EA-A066-5E25EA98D431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61F8-712A-09E7-2723-76D9057449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BF2E0A6-6BFF-D1A5-6E58-58FFC33F0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L06-</a:t>
            </a:r>
            <a:fld id="{D02EE386-C9BD-4FB7-9577-6096B5320E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z="4400" dirty="0"/>
              <a:t>Instruction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4343"/>
            <a:ext cx="8113166" cy="3886200"/>
          </a:xfrm>
        </p:spPr>
        <p:txBody>
          <a:bodyPr/>
          <a:lstStyle/>
          <a:p>
            <a:r>
              <a:rPr lang="en-US" sz="2400" dirty="0"/>
              <a:t>An instruction can be executed only after each of its fields has been extracted</a:t>
            </a:r>
          </a:p>
          <a:p>
            <a:pPr lvl="1"/>
            <a:r>
              <a:rPr lang="en-US" sz="2000" dirty="0"/>
              <a:t>Fields are needed to access the register file, compute address to access memory, supply the proper opcode to ALU, set the pc, ...</a:t>
            </a:r>
          </a:p>
          <a:p>
            <a:r>
              <a:rPr lang="en-US" sz="2400" dirty="0"/>
              <a:t>Some 32-bit values may not represent an instruction or may represent an instruction not supported by our implementation</a:t>
            </a:r>
          </a:p>
          <a:p>
            <a:r>
              <a:rPr lang="en-US" sz="2400" dirty="0"/>
              <a:t>Many instructions differ only slightly from each other in both decoding and execution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35900" y="5596728"/>
            <a:ext cx="607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Unlike RISC-V, some instruction sets are extremely complicated to decode, e.g., Intel X86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2B42-A333-274A-BB97-8237662E9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8125"/>
            <a:ext cx="213360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D2B0062-3679-47A1-94A7-AAC9CFEC0B8B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A6367-E24F-7145-98F5-9BE47EAB91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L13-</a:t>
            </a:r>
            <a:fld id="{F9094ED1-8800-47AF-8C6A-39BC1533F35A}" type="slidenum">
              <a:rPr lang="en-US" smtClean="0"/>
              <a:pPr>
                <a:defRPr/>
              </a:pPr>
              <a:t>8</a:t>
            </a:fld>
            <a:endParaRPr lang="en-US"/>
          </a:p>
          <a:p>
            <a:pPr>
              <a:defRPr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CA0A496-DEA9-35B5-25C2-A3AC98C7BE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93" y="355262"/>
            <a:ext cx="8512175" cy="1143000"/>
          </a:xfr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dirty="0"/>
              <a:t>Decoding instructions </a:t>
            </a:r>
            <a:br>
              <a:rPr lang="en-US" dirty="0"/>
            </a:br>
            <a:r>
              <a:rPr lang="en-US" sz="2400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35" y="2899175"/>
            <a:ext cx="8084111" cy="3017743"/>
          </a:xfrm>
        </p:spPr>
        <p:txBody>
          <a:bodyPr/>
          <a:lstStyle/>
          <a:p>
            <a:r>
              <a:rPr lang="en-US" sz="2000" dirty="0"/>
              <a:t>What RISC-V instruction is represented by these 32 bits?</a:t>
            </a:r>
          </a:p>
          <a:p>
            <a:r>
              <a:rPr lang="en-US" sz="2000" dirty="0"/>
              <a:t>Reference manual specifies the fields as follows:</a:t>
            </a:r>
          </a:p>
          <a:p>
            <a:pPr lvl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opcode = 0110011 </a:t>
            </a:r>
          </a:p>
          <a:p>
            <a:pPr lvl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funct3 = 000</a:t>
            </a:r>
          </a:p>
          <a:p>
            <a:pPr lvl="1"/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rd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= 00011</a:t>
            </a:r>
          </a:p>
          <a:p>
            <a:pPr lvl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rs1 = 00010</a:t>
            </a:r>
          </a:p>
          <a:p>
            <a:pPr lvl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rs2 = 00001</a:t>
            </a:r>
          </a:p>
          <a:p>
            <a:r>
              <a:rPr lang="en-US" altLang="en-US" sz="2000" dirty="0">
                <a:latin typeface="+mj-lt"/>
                <a:cs typeface="Arial" panose="020B0604020202020204" pitchFamily="34" charset="0"/>
              </a:rPr>
              <a:t>What is the meaning of executing this instruction? </a:t>
            </a:r>
            <a:endParaRPr lang="en-US" alt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24011" y="362024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 </a:t>
            </a:r>
            <a:r>
              <a:rPr lang="en-US" alt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opCode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Op, R-type encoding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24011" y="397420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 ADD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24011" y="426621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 x3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4011" y="458741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 x2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1548954" y="1819660"/>
            <a:ext cx="5459896" cy="399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99213" y="1771366"/>
            <a:ext cx="576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02706" y="1258678"/>
            <a:ext cx="1179908" cy="948542"/>
            <a:chOff x="5996797" y="1308038"/>
            <a:chExt cx="1179908" cy="948542"/>
          </a:xfrm>
        </p:grpSpPr>
        <p:cxnSp>
          <p:nvCxnSpPr>
            <p:cNvPr id="82" name="Straight Connector 81"/>
            <p:cNvCxnSpPr/>
            <p:nvPr/>
          </p:nvCxnSpPr>
          <p:spPr bwMode="auto">
            <a:xfrm>
              <a:off x="5996797" y="1869020"/>
              <a:ext cx="0" cy="38756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Right Brace 82"/>
            <p:cNvSpPr/>
            <p:nvPr/>
          </p:nvSpPr>
          <p:spPr bwMode="auto">
            <a:xfrm rot="16200000">
              <a:off x="6498945" y="1154596"/>
              <a:ext cx="175614" cy="1179906"/>
            </a:xfrm>
            <a:prstGeom prst="rightBrace">
              <a:avLst>
                <a:gd name="adj1" fmla="val 24605"/>
                <a:gd name="adj2" fmla="val 500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75121" y="1308038"/>
              <a:ext cx="11015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+mn-lt"/>
                </a:rPr>
                <a:t>opcode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513191" y="1790647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00000000000100010000000110110011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548955" y="1246680"/>
            <a:ext cx="4253753" cy="1494643"/>
            <a:chOff x="1548955" y="1408825"/>
            <a:chExt cx="4253753" cy="1494643"/>
          </a:xfrm>
        </p:grpSpPr>
        <p:cxnSp>
          <p:nvCxnSpPr>
            <p:cNvPr id="66" name="Straight Connector 65"/>
            <p:cNvCxnSpPr/>
            <p:nvPr/>
          </p:nvCxnSpPr>
          <p:spPr bwMode="auto">
            <a:xfrm>
              <a:off x="4974537" y="1972538"/>
              <a:ext cx="0" cy="38756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4469066" y="1972538"/>
              <a:ext cx="0" cy="38756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629279" y="1972538"/>
              <a:ext cx="0" cy="38756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784729" y="1972538"/>
              <a:ext cx="0" cy="38756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7" name="Group 6"/>
            <p:cNvGrpSpPr/>
            <p:nvPr/>
          </p:nvGrpSpPr>
          <p:grpSpPr>
            <a:xfrm>
              <a:off x="1548955" y="1408825"/>
              <a:ext cx="4253753" cy="1494643"/>
              <a:chOff x="1548955" y="1408825"/>
              <a:chExt cx="4253753" cy="1494643"/>
            </a:xfrm>
          </p:grpSpPr>
          <p:sp>
            <p:nvSpPr>
              <p:cNvPr id="70" name="Right Brace 69"/>
              <p:cNvSpPr/>
              <p:nvPr/>
            </p:nvSpPr>
            <p:spPr bwMode="auto">
              <a:xfrm rot="16200000">
                <a:off x="3960367" y="1425444"/>
                <a:ext cx="175614" cy="839784"/>
              </a:xfrm>
              <a:prstGeom prst="rightBrace">
                <a:avLst>
                  <a:gd name="adj1" fmla="val 41479"/>
                  <a:gd name="adj2" fmla="val 50000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751331" y="1408825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rs1</a:t>
                </a:r>
              </a:p>
            </p:txBody>
          </p:sp>
          <p:sp>
            <p:nvSpPr>
              <p:cNvPr id="72" name="Right Brace 71"/>
              <p:cNvSpPr/>
              <p:nvPr/>
            </p:nvSpPr>
            <p:spPr bwMode="auto">
              <a:xfrm rot="16200000">
                <a:off x="3119623" y="1425444"/>
                <a:ext cx="175614" cy="839784"/>
              </a:xfrm>
              <a:prstGeom prst="rightBrace">
                <a:avLst>
                  <a:gd name="adj1" fmla="val 41479"/>
                  <a:gd name="adj2" fmla="val 50000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10587" y="1408825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rs2</a:t>
                </a:r>
              </a:p>
            </p:txBody>
          </p:sp>
          <p:sp>
            <p:nvSpPr>
              <p:cNvPr id="74" name="Right Brace 73"/>
              <p:cNvSpPr/>
              <p:nvPr/>
            </p:nvSpPr>
            <p:spPr bwMode="auto">
              <a:xfrm rot="16200000" flipH="1">
                <a:off x="4633688" y="2237519"/>
                <a:ext cx="173451" cy="504692"/>
              </a:xfrm>
              <a:prstGeom prst="rightBrace">
                <a:avLst>
                  <a:gd name="adj1" fmla="val 31412"/>
                  <a:gd name="adj2" fmla="val 50000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239537" y="2494091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funct3</a:t>
                </a:r>
              </a:p>
            </p:txBody>
          </p:sp>
          <p:sp>
            <p:nvSpPr>
              <p:cNvPr id="79" name="Right Brace 78"/>
              <p:cNvSpPr/>
              <p:nvPr/>
            </p:nvSpPr>
            <p:spPr bwMode="auto">
              <a:xfrm rot="16200000">
                <a:off x="5291105" y="1430807"/>
                <a:ext cx="175614" cy="847592"/>
              </a:xfrm>
              <a:prstGeom prst="rightBrace">
                <a:avLst>
                  <a:gd name="adj1" fmla="val 41479"/>
                  <a:gd name="adj2" fmla="val 50000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0" name="Right Brace 79"/>
              <p:cNvSpPr/>
              <p:nvPr/>
            </p:nvSpPr>
            <p:spPr bwMode="auto">
              <a:xfrm rot="16200000" flipH="1">
                <a:off x="2080117" y="1881246"/>
                <a:ext cx="173451" cy="1235776"/>
              </a:xfrm>
              <a:prstGeom prst="rightBrace">
                <a:avLst>
                  <a:gd name="adj1" fmla="val 31412"/>
                  <a:gd name="adj2" fmla="val 50000"/>
                </a:avLst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667552" y="2503358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+mn-lt"/>
                  </a:rPr>
                  <a:t>funct7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151927" y="1408825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rd</a:t>
                </a:r>
                <a:endParaRPr lang="en-US" sz="2000" dirty="0">
                  <a:latin typeface="+mn-lt"/>
                </a:endParaRPr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3724011" y="490502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 x1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5767" y="5852411"/>
            <a:ext cx="743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rf.wr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(3,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alu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(rf.rd1(2), rf.rd2(1), Add)); pc&lt;=pc+4;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1805D-E274-B746-8024-35D70562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8125"/>
            <a:ext cx="2133600" cy="269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BD1582E-879A-4037-B260-B8CFA1C37712}" type="datetime3">
              <a:rPr lang="en-US" smtClean="0"/>
              <a:t>21 February 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10928-3B1C-B84E-8C66-6B6126DBC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L13-</a:t>
            </a:r>
            <a:fld id="{F9094ED1-8800-47AF-8C6A-39BC1533F35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CDD2B-E936-80B6-5E6B-8EDBC1916D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85" grpId="0"/>
      <p:bldP spid="6" grpId="0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55492</TotalTime>
  <Words>5527</Words>
  <Application>Microsoft Office PowerPoint</Application>
  <PresentationFormat>On-screen Show (4:3)</PresentationFormat>
  <Paragraphs>1145</Paragraphs>
  <Slides>51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Cambria Math</vt:lpstr>
      <vt:lpstr>Comic Sans MS</vt:lpstr>
      <vt:lpstr>Consolas</vt:lpstr>
      <vt:lpstr>Courier New</vt:lpstr>
      <vt:lpstr>Tahoma</vt:lpstr>
      <vt:lpstr>Times New Roman</vt:lpstr>
      <vt:lpstr>Verdana</vt:lpstr>
      <vt:lpstr>Wingdings</vt:lpstr>
      <vt:lpstr>Blueprint</vt:lpstr>
      <vt:lpstr>PowerPoint Presentation</vt:lpstr>
      <vt:lpstr>Single-Cycle RISC Processor</vt:lpstr>
      <vt:lpstr>RISC-V Register States</vt:lpstr>
      <vt:lpstr>Single-Cycle Implementation</vt:lpstr>
      <vt:lpstr>Every BSV program serves two purposes</vt:lpstr>
      <vt:lpstr>Understanding generated hardware (the real datapath)</vt:lpstr>
      <vt:lpstr>Understanding generated hardware - continued</vt:lpstr>
      <vt:lpstr>Instruction Decoding</vt:lpstr>
      <vt:lpstr>Decoding instructions  An Example</vt:lpstr>
      <vt:lpstr>Decoding Instructions:  extract fields needed for execution</vt:lpstr>
      <vt:lpstr>Decoded Instruction Type</vt:lpstr>
      <vt:lpstr>Internal names for various opcode and funct3 patterns</vt:lpstr>
      <vt:lpstr>Decode Function</vt:lpstr>
      <vt:lpstr>Decoding Instructions</vt:lpstr>
      <vt:lpstr>Decoding Instructions: Computational Instructions</vt:lpstr>
      <vt:lpstr>Decoding Instructions: Unconditional Jumps</vt:lpstr>
      <vt:lpstr>Decoding Instructions: Conditional Branch</vt:lpstr>
      <vt:lpstr>Decoding Instructions: Load &amp; Store</vt:lpstr>
      <vt:lpstr>Decoding instructions: Unsupported</vt:lpstr>
      <vt:lpstr>Reading Registers and Executing Instructions</vt:lpstr>
      <vt:lpstr>Output type of exec function</vt:lpstr>
      <vt:lpstr>Execute Function</vt:lpstr>
      <vt:lpstr>Branch Address Calculation</vt:lpstr>
      <vt:lpstr>Single-Cycle RISC-V  atomic state updates</vt:lpstr>
      <vt:lpstr>Variations on non-pipelined microarchitectures</vt:lpstr>
      <vt:lpstr>Princeton Architecture instructions and data reside in the same memory</vt:lpstr>
      <vt:lpstr>Princeton Architecture introduce intermediate state</vt:lpstr>
      <vt:lpstr>Princeton Architecture Two-cycle</vt:lpstr>
      <vt:lpstr>doExecute rule reexamined</vt:lpstr>
      <vt:lpstr>Another Princeton Architecture: where non-memory instructions take one cycle</vt:lpstr>
      <vt:lpstr>Princeton Architecture where non-memory instructions take one cycle</vt:lpstr>
      <vt:lpstr>Performance implications</vt:lpstr>
      <vt:lpstr>Realistic Memory Interface Request/Response methods</vt:lpstr>
      <vt:lpstr>Princeton architecture with a realistic memory</vt:lpstr>
      <vt:lpstr>Processor with realistic memory</vt:lpstr>
      <vt:lpstr>Multicycle ALU’s multicycle or floating point ALU operations</vt:lpstr>
      <vt:lpstr>Processor with realistic memory and multicycle ALUs</vt:lpstr>
      <vt:lpstr>Clock speed</vt:lpstr>
      <vt:lpstr>Cycle counts</vt:lpstr>
      <vt:lpstr>Processor Interface</vt:lpstr>
      <vt:lpstr>Extras</vt:lpstr>
      <vt:lpstr>Instruction Formats</vt:lpstr>
      <vt:lpstr>Instruction Formats cont.</vt:lpstr>
      <vt:lpstr>Computational Instructions cont.</vt:lpstr>
      <vt:lpstr>Computational Instructions</vt:lpstr>
      <vt:lpstr>Computational Instructions cont</vt:lpstr>
      <vt:lpstr>Control Instructions</vt:lpstr>
      <vt:lpstr>Control Instructions cont.</vt:lpstr>
      <vt:lpstr>Load &amp; Store Instructions</vt:lpstr>
      <vt:lpstr>Magic Memory Model</vt:lpstr>
      <vt:lpstr>Magic Memory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Sanjay Seshan</cp:lastModifiedBy>
  <cp:revision>1542</cp:revision>
  <cp:lastPrinted>1601-01-01T00:00:00Z</cp:lastPrinted>
  <dcterms:created xsi:type="dcterms:W3CDTF">2003-01-21T19:25:41Z</dcterms:created>
  <dcterms:modified xsi:type="dcterms:W3CDTF">2024-02-21T21:49:13Z</dcterms:modified>
</cp:coreProperties>
</file>