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60"/>
  </p:notesMasterIdLst>
  <p:handoutMasterIdLst>
    <p:handoutMasterId r:id="rId61"/>
  </p:handoutMasterIdLst>
  <p:sldIdLst>
    <p:sldId id="1719" r:id="rId2"/>
    <p:sldId id="1768" r:id="rId3"/>
    <p:sldId id="1782" r:id="rId4"/>
    <p:sldId id="1769" r:id="rId5"/>
    <p:sldId id="1770" r:id="rId6"/>
    <p:sldId id="1795" r:id="rId7"/>
    <p:sldId id="1772" r:id="rId8"/>
    <p:sldId id="1773" r:id="rId9"/>
    <p:sldId id="1774" r:id="rId10"/>
    <p:sldId id="1422" r:id="rId11"/>
    <p:sldId id="1787" r:id="rId12"/>
    <p:sldId id="1794" r:id="rId13"/>
    <p:sldId id="1799" r:id="rId14"/>
    <p:sldId id="1425" r:id="rId15"/>
    <p:sldId id="1426" r:id="rId16"/>
    <p:sldId id="1427" r:id="rId17"/>
    <p:sldId id="1428" r:id="rId18"/>
    <p:sldId id="1429" r:id="rId19"/>
    <p:sldId id="1430" r:id="rId20"/>
    <p:sldId id="1431" r:id="rId21"/>
    <p:sldId id="1432" r:id="rId22"/>
    <p:sldId id="1776" r:id="rId23"/>
    <p:sldId id="1777" r:id="rId24"/>
    <p:sldId id="1779" r:id="rId25"/>
    <p:sldId id="1780" r:id="rId26"/>
    <p:sldId id="1781" r:id="rId27"/>
    <p:sldId id="1793" r:id="rId28"/>
    <p:sldId id="1423" r:id="rId29"/>
    <p:sldId id="1791" r:id="rId30"/>
    <p:sldId id="1766" r:id="rId31"/>
    <p:sldId id="1741" r:id="rId32"/>
    <p:sldId id="1792" r:id="rId33"/>
    <p:sldId id="1815" r:id="rId34"/>
    <p:sldId id="1007" r:id="rId35"/>
    <p:sldId id="1797" r:id="rId36"/>
    <p:sldId id="1798" r:id="rId37"/>
    <p:sldId id="1801" r:id="rId38"/>
    <p:sldId id="1802" r:id="rId39"/>
    <p:sldId id="1803" r:id="rId40"/>
    <p:sldId id="1804" r:id="rId41"/>
    <p:sldId id="1805" r:id="rId42"/>
    <p:sldId id="1806" r:id="rId43"/>
    <p:sldId id="1436" r:id="rId44"/>
    <p:sldId id="1391" r:id="rId45"/>
    <p:sldId id="1424" r:id="rId46"/>
    <p:sldId id="1808" r:id="rId47"/>
    <p:sldId id="1809" r:id="rId48"/>
    <p:sldId id="1810" r:id="rId49"/>
    <p:sldId id="1811" r:id="rId50"/>
    <p:sldId id="1812" r:id="rId51"/>
    <p:sldId id="1807" r:id="rId52"/>
    <p:sldId id="1813" r:id="rId53"/>
    <p:sldId id="1421" r:id="rId54"/>
    <p:sldId id="1814" r:id="rId55"/>
    <p:sldId id="1415" r:id="rId56"/>
    <p:sldId id="1441" r:id="rId57"/>
    <p:sldId id="1444" r:id="rId58"/>
    <p:sldId id="1400" r:id="rId59"/>
  </p:sldIdLst>
  <p:sldSz cx="9144000" cy="6858000" type="screen4x3"/>
  <p:notesSz cx="6735763" cy="9799638"/>
  <p:defaultTextStyle>
    <a:defPPr>
      <a:defRPr lang="en-US"/>
    </a:defPPr>
    <a:lvl1pPr algn="l" rtl="0" fontAlgn="base">
      <a:spcBef>
        <a:spcPct val="0"/>
      </a:spcBef>
      <a:spcAft>
        <a:spcPct val="0"/>
      </a:spcAft>
      <a:defRPr sz="2000" kern="1200">
        <a:solidFill>
          <a:schemeClr val="tx1"/>
        </a:solidFill>
        <a:latin typeface="Verdana" pitchFamily="34" charset="0"/>
        <a:ea typeface="+mn-ea"/>
        <a:cs typeface="+mn-cs"/>
      </a:defRPr>
    </a:lvl1pPr>
    <a:lvl2pPr marL="457200" algn="l" rtl="0" fontAlgn="base">
      <a:spcBef>
        <a:spcPct val="0"/>
      </a:spcBef>
      <a:spcAft>
        <a:spcPct val="0"/>
      </a:spcAft>
      <a:defRPr sz="2000" kern="1200">
        <a:solidFill>
          <a:schemeClr val="tx1"/>
        </a:solidFill>
        <a:latin typeface="Verdana" pitchFamily="34" charset="0"/>
        <a:ea typeface="+mn-ea"/>
        <a:cs typeface="+mn-cs"/>
      </a:defRPr>
    </a:lvl2pPr>
    <a:lvl3pPr marL="914400" algn="l" rtl="0" fontAlgn="base">
      <a:spcBef>
        <a:spcPct val="0"/>
      </a:spcBef>
      <a:spcAft>
        <a:spcPct val="0"/>
      </a:spcAft>
      <a:defRPr sz="2000" kern="1200">
        <a:solidFill>
          <a:schemeClr val="tx1"/>
        </a:solidFill>
        <a:latin typeface="Verdana" pitchFamily="34" charset="0"/>
        <a:ea typeface="+mn-ea"/>
        <a:cs typeface="+mn-cs"/>
      </a:defRPr>
    </a:lvl3pPr>
    <a:lvl4pPr marL="1371600" algn="l" rtl="0" fontAlgn="base">
      <a:spcBef>
        <a:spcPct val="0"/>
      </a:spcBef>
      <a:spcAft>
        <a:spcPct val="0"/>
      </a:spcAft>
      <a:defRPr sz="2000" kern="1200">
        <a:solidFill>
          <a:schemeClr val="tx1"/>
        </a:solidFill>
        <a:latin typeface="Verdana" pitchFamily="34" charset="0"/>
        <a:ea typeface="+mn-ea"/>
        <a:cs typeface="+mn-cs"/>
      </a:defRPr>
    </a:lvl4pPr>
    <a:lvl5pPr marL="1828800" algn="l" rtl="0" fontAlgn="base">
      <a:spcBef>
        <a:spcPct val="0"/>
      </a:spcBef>
      <a:spcAft>
        <a:spcPct val="0"/>
      </a:spcAft>
      <a:defRPr sz="2000" kern="1200">
        <a:solidFill>
          <a:schemeClr val="tx1"/>
        </a:solidFill>
        <a:latin typeface="Verdana" pitchFamily="34" charset="0"/>
        <a:ea typeface="+mn-ea"/>
        <a:cs typeface="+mn-cs"/>
      </a:defRPr>
    </a:lvl5pPr>
    <a:lvl6pPr marL="2286000" algn="l" defTabSz="914400" rtl="0" eaLnBrk="1" latinLnBrk="0" hangingPunct="1">
      <a:defRPr sz="2000" kern="1200">
        <a:solidFill>
          <a:schemeClr val="tx1"/>
        </a:solidFill>
        <a:latin typeface="Verdana" pitchFamily="34" charset="0"/>
        <a:ea typeface="+mn-ea"/>
        <a:cs typeface="+mn-cs"/>
      </a:defRPr>
    </a:lvl6pPr>
    <a:lvl7pPr marL="2743200" algn="l" defTabSz="914400" rtl="0" eaLnBrk="1" latinLnBrk="0" hangingPunct="1">
      <a:defRPr sz="2000" kern="1200">
        <a:solidFill>
          <a:schemeClr val="tx1"/>
        </a:solidFill>
        <a:latin typeface="Verdana" pitchFamily="34" charset="0"/>
        <a:ea typeface="+mn-ea"/>
        <a:cs typeface="+mn-cs"/>
      </a:defRPr>
    </a:lvl7pPr>
    <a:lvl8pPr marL="3200400" algn="l" defTabSz="914400" rtl="0" eaLnBrk="1" latinLnBrk="0" hangingPunct="1">
      <a:defRPr sz="2000" kern="1200">
        <a:solidFill>
          <a:schemeClr val="tx1"/>
        </a:solidFill>
        <a:latin typeface="Verdana" pitchFamily="34" charset="0"/>
        <a:ea typeface="+mn-ea"/>
        <a:cs typeface="+mn-cs"/>
      </a:defRPr>
    </a:lvl8pPr>
    <a:lvl9pPr marL="3657600" algn="l" defTabSz="914400" rtl="0" eaLnBrk="1" latinLnBrk="0" hangingPunct="1">
      <a:defRPr sz="20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1968">
          <p15:clr>
            <a:srgbClr val="A4A3A4"/>
          </p15:clr>
        </p15:guide>
      </p15:sldGuideLst>
    </p:ext>
    <p:ext uri="{2D200454-40CA-4A62-9FC3-DE9A4176ACB9}">
      <p15:notesGuideLst xmlns:p15="http://schemas.microsoft.com/office/powerpoint/2012/main">
        <p15:guide id="1" orient="horz" pos="3087">
          <p15:clr>
            <a:srgbClr val="A4A3A4"/>
          </p15:clr>
        </p15:guide>
        <p15:guide id="2" pos="21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D71"/>
    <a:srgbClr val="7076BE"/>
    <a:srgbClr val="FF0000"/>
    <a:srgbClr val="FF3333"/>
    <a:srgbClr val="FD7E71"/>
    <a:srgbClr val="CC3300"/>
    <a:srgbClr val="000000"/>
    <a:srgbClr val="DFB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2279" autoAdjust="0"/>
  </p:normalViewPr>
  <p:slideViewPr>
    <p:cSldViewPr snapToGrid="0">
      <p:cViewPr varScale="1">
        <p:scale>
          <a:sx n="175" d="100"/>
          <a:sy n="175" d="100"/>
        </p:scale>
        <p:origin x="1272" y="126"/>
      </p:cViewPr>
      <p:guideLst>
        <p:guide orient="horz" pos="2448"/>
        <p:guide pos="19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0580"/>
    </p:cViewPr>
  </p:sorterViewPr>
  <p:notesViewPr>
    <p:cSldViewPr snapToGrid="0">
      <p:cViewPr>
        <p:scale>
          <a:sx n="75" d="100"/>
          <a:sy n="75" d="100"/>
        </p:scale>
        <p:origin x="-1404" y="732"/>
      </p:cViewPr>
      <p:guideLst>
        <p:guide orient="horz" pos="3087"/>
        <p:guide pos="212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6050" name="Rectangle 2"/>
          <p:cNvSpPr>
            <a:spLocks noGrp="1" noChangeArrowheads="1"/>
          </p:cNvSpPr>
          <p:nvPr>
            <p:ph type="hdr" sz="quarter"/>
          </p:nvPr>
        </p:nvSpPr>
        <p:spPr bwMode="auto">
          <a:xfrm>
            <a:off x="0" y="0"/>
            <a:ext cx="2919123" cy="49095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1" name="Rectangle 3"/>
          <p:cNvSpPr>
            <a:spLocks noGrp="1" noChangeArrowheads="1"/>
          </p:cNvSpPr>
          <p:nvPr>
            <p:ph type="dt" sz="quarter" idx="1"/>
          </p:nvPr>
        </p:nvSpPr>
        <p:spPr bwMode="auto">
          <a:xfrm>
            <a:off x="3816641" y="0"/>
            <a:ext cx="2919123" cy="49095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algn="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2" name="Rectangle 4"/>
          <p:cNvSpPr>
            <a:spLocks noGrp="1" noChangeArrowheads="1"/>
          </p:cNvSpPr>
          <p:nvPr>
            <p:ph type="ftr" sz="quarter" idx="2"/>
          </p:nvPr>
        </p:nvSpPr>
        <p:spPr bwMode="auto">
          <a:xfrm>
            <a:off x="0" y="9308684"/>
            <a:ext cx="2919123" cy="490954"/>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defTabSz="965200">
              <a:lnSpc>
                <a:spcPct val="100000"/>
              </a:lnSpc>
              <a:spcBef>
                <a:spcPct val="20000"/>
              </a:spcBef>
              <a:buClrTx/>
              <a:buSzTx/>
              <a:buFontTx/>
              <a:buNone/>
              <a:defRPr sz="1400">
                <a:latin typeface="Tahoma" pitchFamily="34" charset="0"/>
              </a:defRPr>
            </a:lvl1pPr>
          </a:lstStyle>
          <a:p>
            <a:pPr>
              <a:defRPr/>
            </a:pPr>
            <a:endParaRPr lang="en-US"/>
          </a:p>
        </p:txBody>
      </p:sp>
      <p:sp>
        <p:nvSpPr>
          <p:cNvPr id="386053" name="Rectangle 5"/>
          <p:cNvSpPr>
            <a:spLocks noGrp="1" noChangeArrowheads="1"/>
          </p:cNvSpPr>
          <p:nvPr>
            <p:ph type="sldNum" sz="quarter" idx="3"/>
          </p:nvPr>
        </p:nvSpPr>
        <p:spPr bwMode="auto">
          <a:xfrm>
            <a:off x="3816641" y="9308684"/>
            <a:ext cx="2919123" cy="490954"/>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algn="r" defTabSz="965200">
              <a:lnSpc>
                <a:spcPct val="100000"/>
              </a:lnSpc>
              <a:spcBef>
                <a:spcPct val="20000"/>
              </a:spcBef>
              <a:buClrTx/>
              <a:buSzTx/>
              <a:buFontTx/>
              <a:buNone/>
              <a:defRPr sz="1400">
                <a:latin typeface="Tahoma" pitchFamily="34" charset="0"/>
              </a:defRPr>
            </a:lvl1pPr>
          </a:lstStyle>
          <a:p>
            <a:pPr>
              <a:defRPr/>
            </a:pPr>
            <a:fld id="{05BA0635-8B64-44CF-AA4A-79138B4106FB}" type="slidenum">
              <a:rPr lang="en-US"/>
              <a:pPr>
                <a:defRPr/>
              </a:pPr>
              <a:t>‹#›</a:t>
            </a:fld>
            <a:endParaRPr lang="en-US"/>
          </a:p>
        </p:txBody>
      </p:sp>
    </p:spTree>
    <p:extLst>
      <p:ext uri="{BB962C8B-B14F-4D97-AF65-F5344CB8AC3E}">
        <p14:creationId xmlns:p14="http://schemas.microsoft.com/office/powerpoint/2010/main" val="15615429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5582" name="Rectangle 14"/>
          <p:cNvSpPr>
            <a:spLocks noGrp="1" noChangeArrowheads="1"/>
          </p:cNvSpPr>
          <p:nvPr>
            <p:ph type="hdr" sz="quarter"/>
          </p:nvPr>
        </p:nvSpPr>
        <p:spPr bwMode="auto">
          <a:xfrm>
            <a:off x="0" y="0"/>
            <a:ext cx="2919123" cy="49095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5123" name="Rectangle 15"/>
          <p:cNvSpPr>
            <a:spLocks noGrp="1" noRot="1" noChangeAspect="1" noChangeArrowheads="1" noTextEdit="1"/>
          </p:cNvSpPr>
          <p:nvPr>
            <p:ph type="sldImg" idx="2"/>
          </p:nvPr>
        </p:nvSpPr>
        <p:spPr bwMode="auto">
          <a:xfrm>
            <a:off x="919163" y="733425"/>
            <a:ext cx="4897437" cy="3675063"/>
          </a:xfrm>
          <a:prstGeom prst="rect">
            <a:avLst/>
          </a:prstGeom>
          <a:noFill/>
          <a:ln w="9525">
            <a:solidFill>
              <a:srgbClr val="000000"/>
            </a:solidFill>
            <a:miter lim="800000"/>
            <a:headEnd/>
            <a:tailEnd/>
          </a:ln>
        </p:spPr>
      </p:sp>
      <p:sp>
        <p:nvSpPr>
          <p:cNvPr id="365584" name="Rectangle 16"/>
          <p:cNvSpPr>
            <a:spLocks noGrp="1" noChangeArrowheads="1"/>
          </p:cNvSpPr>
          <p:nvPr>
            <p:ph type="body" sz="quarter" idx="3"/>
          </p:nvPr>
        </p:nvSpPr>
        <p:spPr bwMode="auto">
          <a:xfrm>
            <a:off x="897517" y="4655153"/>
            <a:ext cx="4940729" cy="441048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5585" name="Rectangle 17"/>
          <p:cNvSpPr>
            <a:spLocks noGrp="1" noChangeArrowheads="1"/>
          </p:cNvSpPr>
          <p:nvPr>
            <p:ph type="dt" idx="1"/>
          </p:nvPr>
        </p:nvSpPr>
        <p:spPr bwMode="auto">
          <a:xfrm>
            <a:off x="3816641" y="0"/>
            <a:ext cx="2919123" cy="490955"/>
          </a:xfrm>
          <a:prstGeom prst="rect">
            <a:avLst/>
          </a:prstGeom>
          <a:noFill/>
          <a:ln w="9525">
            <a:noFill/>
            <a:miter lim="800000"/>
            <a:headEnd/>
            <a:tailEnd/>
          </a:ln>
          <a:effectLst/>
        </p:spPr>
        <p:txBody>
          <a:bodyPr vert="horz" wrap="square" lIns="96629" tIns="48311" rIns="96629" bIns="48311" numCol="1" anchor="t" anchorCtr="0" compatLnSpc="1">
            <a:prstTxWarp prst="textNoShape">
              <a:avLst/>
            </a:prstTxWarp>
          </a:bodyPr>
          <a:lstStyle>
            <a:lvl1pPr algn="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365586" name="Rectangle 18"/>
          <p:cNvSpPr>
            <a:spLocks noGrp="1" noChangeArrowheads="1"/>
          </p:cNvSpPr>
          <p:nvPr>
            <p:ph type="ftr" sz="quarter" idx="4"/>
          </p:nvPr>
        </p:nvSpPr>
        <p:spPr bwMode="auto">
          <a:xfrm>
            <a:off x="0" y="9308684"/>
            <a:ext cx="2919123" cy="490954"/>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defTabSz="965200" eaLnBrk="0" hangingPunct="0">
              <a:lnSpc>
                <a:spcPct val="100000"/>
              </a:lnSpc>
              <a:spcBef>
                <a:spcPct val="20000"/>
              </a:spcBef>
              <a:buClrTx/>
              <a:buSzTx/>
              <a:buFontTx/>
              <a:buNone/>
              <a:defRPr sz="1400">
                <a:latin typeface="Tahoma" pitchFamily="34" charset="0"/>
              </a:defRPr>
            </a:lvl1pPr>
          </a:lstStyle>
          <a:p>
            <a:pPr>
              <a:defRPr/>
            </a:pPr>
            <a:endParaRPr lang="en-US"/>
          </a:p>
        </p:txBody>
      </p:sp>
      <p:sp>
        <p:nvSpPr>
          <p:cNvPr id="365587" name="Rectangle 19"/>
          <p:cNvSpPr>
            <a:spLocks noGrp="1" noChangeArrowheads="1"/>
          </p:cNvSpPr>
          <p:nvPr>
            <p:ph type="sldNum" sz="quarter" idx="5"/>
          </p:nvPr>
        </p:nvSpPr>
        <p:spPr bwMode="auto">
          <a:xfrm>
            <a:off x="3816641" y="9308684"/>
            <a:ext cx="2919123" cy="490954"/>
          </a:xfrm>
          <a:prstGeom prst="rect">
            <a:avLst/>
          </a:prstGeom>
          <a:noFill/>
          <a:ln w="9525">
            <a:noFill/>
            <a:miter lim="800000"/>
            <a:headEnd/>
            <a:tailEnd/>
          </a:ln>
          <a:effectLst/>
        </p:spPr>
        <p:txBody>
          <a:bodyPr vert="horz" wrap="square" lIns="96629" tIns="48311" rIns="96629" bIns="48311" numCol="1" anchor="b" anchorCtr="0" compatLnSpc="1">
            <a:prstTxWarp prst="textNoShape">
              <a:avLst/>
            </a:prstTxWarp>
          </a:bodyPr>
          <a:lstStyle>
            <a:lvl1pPr algn="r" defTabSz="965200" eaLnBrk="0" hangingPunct="0">
              <a:lnSpc>
                <a:spcPct val="100000"/>
              </a:lnSpc>
              <a:spcBef>
                <a:spcPct val="20000"/>
              </a:spcBef>
              <a:buClrTx/>
              <a:buSzTx/>
              <a:buFontTx/>
              <a:buNone/>
              <a:defRPr sz="1400">
                <a:latin typeface="Tahoma" pitchFamily="34" charset="0"/>
              </a:defRPr>
            </a:lvl1pPr>
          </a:lstStyle>
          <a:p>
            <a:pPr>
              <a:defRPr/>
            </a:pPr>
            <a:fld id="{FAB5816E-92E6-4A70-B53F-671D7635E10C}" type="slidenum">
              <a:rPr lang="en-US"/>
              <a:pPr>
                <a:defRPr/>
              </a:pPr>
              <a:t>‹#›</a:t>
            </a:fld>
            <a:endParaRPr lang="en-US"/>
          </a:p>
        </p:txBody>
      </p:sp>
    </p:spTree>
    <p:extLst>
      <p:ext uri="{BB962C8B-B14F-4D97-AF65-F5344CB8AC3E}">
        <p14:creationId xmlns:p14="http://schemas.microsoft.com/office/powerpoint/2010/main" val="173218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9"/>
          <p:cNvSpPr txBox="1">
            <a:spLocks noGrp="1" noChangeArrowheads="1"/>
          </p:cNvSpPr>
          <p:nvPr/>
        </p:nvSpPr>
        <p:spPr bwMode="auto">
          <a:xfrm>
            <a:off x="5009342" y="7092331"/>
            <a:ext cx="3831349" cy="374060"/>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507AF310-AF65-40A2-887C-06135BDD1A72}"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2</a:t>
            </a:fld>
            <a:endParaRPr lang="en-US" sz="1400">
              <a:latin typeface="Tahoma" pitchFamily="34"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lIns="94878" tIns="47440" rIns="94878" bIns="47440"/>
          <a:lstStyle/>
          <a:p>
            <a:endParaRPr lang="en-US"/>
          </a:p>
        </p:txBody>
      </p:sp>
    </p:spTree>
    <p:extLst>
      <p:ext uri="{BB962C8B-B14F-4D97-AF65-F5344CB8AC3E}">
        <p14:creationId xmlns:p14="http://schemas.microsoft.com/office/powerpoint/2010/main" val="1203860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9"/>
          <p:cNvSpPr txBox="1">
            <a:spLocks noGrp="1" noChangeArrowheads="1"/>
          </p:cNvSpPr>
          <p:nvPr/>
        </p:nvSpPr>
        <p:spPr bwMode="auto">
          <a:xfrm>
            <a:off x="4144964" y="9120188"/>
            <a:ext cx="3170238" cy="481012"/>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AF922BA2-E6BF-4729-A0D4-5167A8A5645C}"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45</a:t>
            </a:fld>
            <a:endParaRPr lang="en-US" sz="1400">
              <a:latin typeface="Tahoma" pitchFamily="34"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lIns="94878" tIns="47440" rIns="94878" bIns="47440"/>
          <a:lstStyle/>
          <a:p>
            <a:endParaRPr lang="en-US"/>
          </a:p>
        </p:txBody>
      </p:sp>
    </p:spTree>
    <p:extLst>
      <p:ext uri="{BB962C8B-B14F-4D97-AF65-F5344CB8AC3E}">
        <p14:creationId xmlns:p14="http://schemas.microsoft.com/office/powerpoint/2010/main" val="1637961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9"/>
          <p:cNvSpPr txBox="1">
            <a:spLocks noGrp="1" noChangeArrowheads="1"/>
          </p:cNvSpPr>
          <p:nvPr/>
        </p:nvSpPr>
        <p:spPr bwMode="auto">
          <a:xfrm>
            <a:off x="5440265" y="6948716"/>
            <a:ext cx="4160935" cy="366485"/>
          </a:xfrm>
          <a:prstGeom prst="rect">
            <a:avLst/>
          </a:prstGeom>
          <a:noFill/>
          <a:ln w="9525">
            <a:noFill/>
            <a:miter lim="800000"/>
            <a:headEnd/>
            <a:tailEnd/>
          </a:ln>
        </p:spPr>
        <p:txBody>
          <a:bodyPr lIns="92271" tIns="46132" rIns="92271" bIns="46132" anchor="b"/>
          <a:lstStyle/>
          <a:p>
            <a:pPr algn="r" defTabSz="921669" eaLnBrk="0" hangingPunct="0">
              <a:spcBef>
                <a:spcPct val="20000"/>
              </a:spcBef>
            </a:pPr>
            <a:fld id="{3E7CB594-1BFF-4B08-8D79-0341E4241FEC}" type="slidenum">
              <a:rPr lang="en-US" sz="1300">
                <a:latin typeface="Tahoma" pitchFamily="34" charset="0"/>
              </a:rPr>
              <a:pPr algn="r" defTabSz="921669" eaLnBrk="0" hangingPunct="0">
                <a:spcBef>
                  <a:spcPct val="20000"/>
                </a:spcBef>
              </a:pPr>
              <a:t>52</a:t>
            </a:fld>
            <a:endParaRPr lang="en-US" sz="1300" dirty="0">
              <a:latin typeface="Tahoma" pitchFamily="34"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lIns="90599" tIns="45300" rIns="90599" bIns="45300"/>
          <a:lstStyle/>
          <a:p>
            <a:endParaRPr lang="en-US"/>
          </a:p>
        </p:txBody>
      </p:sp>
    </p:spTree>
    <p:extLst>
      <p:ext uri="{BB962C8B-B14F-4D97-AF65-F5344CB8AC3E}">
        <p14:creationId xmlns:p14="http://schemas.microsoft.com/office/powerpoint/2010/main" val="14235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9"/>
          <p:cNvSpPr txBox="1">
            <a:spLocks noGrp="1" noChangeArrowheads="1"/>
          </p:cNvSpPr>
          <p:nvPr/>
        </p:nvSpPr>
        <p:spPr bwMode="auto">
          <a:xfrm>
            <a:off x="4144964" y="9120189"/>
            <a:ext cx="3170236" cy="481011"/>
          </a:xfrm>
          <a:prstGeom prst="rect">
            <a:avLst/>
          </a:prstGeom>
          <a:noFill/>
          <a:ln w="9525">
            <a:noFill/>
            <a:miter lim="800000"/>
            <a:headEnd/>
            <a:tailEnd/>
          </a:ln>
        </p:spPr>
        <p:txBody>
          <a:bodyPr lIns="92271" tIns="46132" rIns="92271" bIns="46132" anchor="b"/>
          <a:lstStyle/>
          <a:p>
            <a:pPr algn="r" defTabSz="921669" eaLnBrk="0" hangingPunct="0">
              <a:spcBef>
                <a:spcPct val="20000"/>
              </a:spcBef>
            </a:pPr>
            <a:fld id="{A58721D1-ACA2-45F9-8666-C1D501E15E77}" type="slidenum">
              <a:rPr lang="en-US" sz="1300">
                <a:latin typeface="Tahoma" pitchFamily="34" charset="0"/>
              </a:rPr>
              <a:pPr algn="r" defTabSz="921669" eaLnBrk="0" hangingPunct="0">
                <a:spcBef>
                  <a:spcPct val="20000"/>
                </a:spcBef>
              </a:pPr>
              <a:t>53</a:t>
            </a:fld>
            <a:endParaRPr lang="en-US" sz="1300" dirty="0">
              <a:latin typeface="Tahoma" pitchFamily="34"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lIns="90599" tIns="45300" rIns="90599" bIns="45300"/>
          <a:lstStyle/>
          <a:p>
            <a:endParaRPr lang="en-US"/>
          </a:p>
        </p:txBody>
      </p:sp>
    </p:spTree>
    <p:extLst>
      <p:ext uri="{BB962C8B-B14F-4D97-AF65-F5344CB8AC3E}">
        <p14:creationId xmlns:p14="http://schemas.microsoft.com/office/powerpoint/2010/main" val="2553574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9"/>
          <p:cNvSpPr txBox="1">
            <a:spLocks noGrp="1" noChangeArrowheads="1"/>
          </p:cNvSpPr>
          <p:nvPr/>
        </p:nvSpPr>
        <p:spPr bwMode="auto">
          <a:xfrm>
            <a:off x="4144964" y="9120189"/>
            <a:ext cx="3170236" cy="481011"/>
          </a:xfrm>
          <a:prstGeom prst="rect">
            <a:avLst/>
          </a:prstGeom>
          <a:noFill/>
          <a:ln w="9525">
            <a:noFill/>
            <a:miter lim="800000"/>
            <a:headEnd/>
            <a:tailEnd/>
          </a:ln>
        </p:spPr>
        <p:txBody>
          <a:bodyPr lIns="92271" tIns="46132" rIns="92271" bIns="46132" anchor="b"/>
          <a:lstStyle/>
          <a:p>
            <a:pPr algn="r" defTabSz="921669" eaLnBrk="0" hangingPunct="0">
              <a:spcBef>
                <a:spcPct val="20000"/>
              </a:spcBef>
            </a:pPr>
            <a:fld id="{A58721D1-ACA2-45F9-8666-C1D501E15E77}" type="slidenum">
              <a:rPr lang="en-US" sz="1300">
                <a:latin typeface="Tahoma" pitchFamily="34" charset="0"/>
              </a:rPr>
              <a:pPr algn="r" defTabSz="921669" eaLnBrk="0" hangingPunct="0">
                <a:spcBef>
                  <a:spcPct val="20000"/>
                </a:spcBef>
              </a:pPr>
              <a:t>54</a:t>
            </a:fld>
            <a:endParaRPr lang="en-US" sz="1300" dirty="0">
              <a:latin typeface="Tahoma" pitchFamily="34"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p:spPr>
        <p:txBody>
          <a:bodyPr lIns="90599" tIns="45300" rIns="90599" bIns="45300"/>
          <a:lstStyle/>
          <a:p>
            <a:endParaRPr lang="en-US"/>
          </a:p>
        </p:txBody>
      </p:sp>
    </p:spTree>
    <p:extLst>
      <p:ext uri="{BB962C8B-B14F-4D97-AF65-F5344CB8AC3E}">
        <p14:creationId xmlns:p14="http://schemas.microsoft.com/office/powerpoint/2010/main" val="871276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B5816E-92E6-4A70-B53F-671D7635E10C}" type="slidenum">
              <a:rPr lang="en-US" smtClean="0"/>
              <a:pPr>
                <a:defRPr/>
              </a:pPr>
              <a:t>7</a:t>
            </a:fld>
            <a:endParaRPr lang="en-US"/>
          </a:p>
        </p:txBody>
      </p:sp>
    </p:spTree>
    <p:extLst>
      <p:ext uri="{BB962C8B-B14F-4D97-AF65-F5344CB8AC3E}">
        <p14:creationId xmlns:p14="http://schemas.microsoft.com/office/powerpoint/2010/main" val="154864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9"/>
          <p:cNvSpPr>
            <a:spLocks noGrp="1" noChangeArrowheads="1"/>
          </p:cNvSpPr>
          <p:nvPr>
            <p:ph type="sldNum" sz="quarter" idx="5"/>
          </p:nvPr>
        </p:nvSpPr>
        <p:spPr>
          <a:noFill/>
        </p:spPr>
        <p:txBody>
          <a:bodyPr/>
          <a:lstStyle/>
          <a:p>
            <a:fld id="{24A4C739-2620-4241-8C4E-56CEE014DD07}" type="slidenum">
              <a:rPr lang="en-US" smtClean="0"/>
              <a:pPr/>
              <a:t>12</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lIns="94878" tIns="47440" rIns="94878" bIns="47440"/>
          <a:lstStyle/>
          <a:p>
            <a:r>
              <a:rPr lang="en-US" dirty="0"/>
              <a:t>Fetch reads and writes PC,</a:t>
            </a:r>
            <a:r>
              <a:rPr lang="en-US" baseline="0" dirty="0"/>
              <a:t> writes epoch and </a:t>
            </a:r>
            <a:r>
              <a:rPr lang="en-US" baseline="0" dirty="0" err="1"/>
              <a:t>enqs</a:t>
            </a:r>
            <a:r>
              <a:rPr lang="en-US" baseline="0" dirty="0"/>
              <a:t> </a:t>
            </a:r>
            <a:r>
              <a:rPr lang="en-US" baseline="0" dirty="0" err="1"/>
              <a:t>ir</a:t>
            </a:r>
            <a:endParaRPr lang="en-US" baseline="0" dirty="0"/>
          </a:p>
          <a:p>
            <a:r>
              <a:rPr lang="en-US" baseline="0" dirty="0"/>
              <a:t>Execute writes PC, writes epoch and </a:t>
            </a:r>
            <a:r>
              <a:rPr lang="en-US" baseline="0" dirty="0" err="1"/>
              <a:t>deqs</a:t>
            </a:r>
            <a:r>
              <a:rPr lang="en-US" baseline="0" dirty="0"/>
              <a:t> </a:t>
            </a:r>
            <a:r>
              <a:rPr lang="en-US" baseline="0" dirty="0" err="1"/>
              <a:t>ir</a:t>
            </a:r>
            <a:endParaRPr lang="en-US" baseline="0" dirty="0"/>
          </a:p>
          <a:p>
            <a:r>
              <a:rPr lang="en-US" baseline="0" dirty="0"/>
              <a:t>Fetch &lt; Execute within the same cycle</a:t>
            </a:r>
          </a:p>
          <a:p>
            <a:r>
              <a:rPr lang="en-US" baseline="0" dirty="0"/>
              <a:t>The machine works with both CF and Bypass FIFOs for </a:t>
            </a:r>
            <a:r>
              <a:rPr lang="en-US" baseline="0" dirty="0" err="1"/>
              <a:t>ir</a:t>
            </a:r>
            <a:r>
              <a:rPr lang="en-US" baseline="0" dirty="0"/>
              <a:t>, but only CF </a:t>
            </a:r>
            <a:r>
              <a:rPr lang="en-US" baseline="0" dirty="0" err="1"/>
              <a:t>Fifo</a:t>
            </a:r>
            <a:r>
              <a:rPr lang="en-US" baseline="0" dirty="0"/>
              <a:t> gives pipelined behavior</a:t>
            </a:r>
          </a:p>
          <a:p>
            <a:r>
              <a:rPr lang="en-US" baseline="0" dirty="0"/>
              <a:t>If </a:t>
            </a:r>
            <a:r>
              <a:rPr lang="en-US" baseline="0" dirty="0" err="1"/>
              <a:t>inEp</a:t>
            </a:r>
            <a:r>
              <a:rPr lang="en-US" baseline="0" dirty="0"/>
              <a:t> was replaced by epoch in Execute, then Fetch and Execute can not be scheduled concurrently</a:t>
            </a:r>
            <a:endParaRPr lang="en-US" dirty="0"/>
          </a:p>
        </p:txBody>
      </p:sp>
    </p:spTree>
    <p:extLst>
      <p:ext uri="{BB962C8B-B14F-4D97-AF65-F5344CB8AC3E}">
        <p14:creationId xmlns:p14="http://schemas.microsoft.com/office/powerpoint/2010/main" val="1660292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9"/>
          <p:cNvSpPr>
            <a:spLocks noGrp="1" noChangeArrowheads="1"/>
          </p:cNvSpPr>
          <p:nvPr>
            <p:ph type="sldNum" sz="quarter" idx="5"/>
          </p:nvPr>
        </p:nvSpPr>
        <p:spPr>
          <a:noFill/>
        </p:spPr>
        <p:txBody>
          <a:bodyPr/>
          <a:lstStyle/>
          <a:p>
            <a:fld id="{24A4C739-2620-4241-8C4E-56CEE014DD07}" type="slidenum">
              <a:rPr lang="en-US" smtClean="0"/>
              <a:pPr/>
              <a:t>13</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lIns="94878" tIns="47440" rIns="94878" bIns="47440"/>
          <a:lstStyle/>
          <a:p>
            <a:r>
              <a:rPr lang="en-US" dirty="0"/>
              <a:t>Fetch reads and writes PC,</a:t>
            </a:r>
            <a:r>
              <a:rPr lang="en-US" baseline="0" dirty="0"/>
              <a:t> writes epoch and </a:t>
            </a:r>
            <a:r>
              <a:rPr lang="en-US" baseline="0" dirty="0" err="1"/>
              <a:t>enqs</a:t>
            </a:r>
            <a:r>
              <a:rPr lang="en-US" baseline="0" dirty="0"/>
              <a:t> </a:t>
            </a:r>
            <a:r>
              <a:rPr lang="en-US" baseline="0" dirty="0" err="1"/>
              <a:t>ir</a:t>
            </a:r>
            <a:endParaRPr lang="en-US" baseline="0" dirty="0"/>
          </a:p>
          <a:p>
            <a:r>
              <a:rPr lang="en-US" baseline="0" dirty="0"/>
              <a:t>Execute writes PC, writes epoch and </a:t>
            </a:r>
            <a:r>
              <a:rPr lang="en-US" baseline="0" dirty="0" err="1"/>
              <a:t>deqs</a:t>
            </a:r>
            <a:r>
              <a:rPr lang="en-US" baseline="0" dirty="0"/>
              <a:t> </a:t>
            </a:r>
            <a:r>
              <a:rPr lang="en-US" baseline="0" dirty="0" err="1"/>
              <a:t>ir</a:t>
            </a:r>
            <a:endParaRPr lang="en-US" baseline="0" dirty="0"/>
          </a:p>
          <a:p>
            <a:r>
              <a:rPr lang="en-US" baseline="0" dirty="0"/>
              <a:t>Fetch &lt; Execute within the same cycle</a:t>
            </a:r>
          </a:p>
          <a:p>
            <a:r>
              <a:rPr lang="en-US" baseline="0" dirty="0"/>
              <a:t>The machine works with both CF and Bypass FIFOs for </a:t>
            </a:r>
            <a:r>
              <a:rPr lang="en-US" baseline="0" dirty="0" err="1"/>
              <a:t>ir</a:t>
            </a:r>
            <a:r>
              <a:rPr lang="en-US" baseline="0" dirty="0"/>
              <a:t>, but only CF </a:t>
            </a:r>
            <a:r>
              <a:rPr lang="en-US" baseline="0" dirty="0" err="1"/>
              <a:t>Fifo</a:t>
            </a:r>
            <a:r>
              <a:rPr lang="en-US" baseline="0" dirty="0"/>
              <a:t> gives pipelined behavior</a:t>
            </a:r>
          </a:p>
          <a:p>
            <a:r>
              <a:rPr lang="en-US" baseline="0" dirty="0"/>
              <a:t>If </a:t>
            </a:r>
            <a:r>
              <a:rPr lang="en-US" baseline="0" dirty="0" err="1"/>
              <a:t>inEp</a:t>
            </a:r>
            <a:r>
              <a:rPr lang="en-US" baseline="0" dirty="0"/>
              <a:t> was replaced by epoch in Execute, then Fetch and Execute can not be scheduled concurrently</a:t>
            </a:r>
            <a:endParaRPr lang="en-US" dirty="0"/>
          </a:p>
        </p:txBody>
      </p:sp>
    </p:spTree>
    <p:extLst>
      <p:ext uri="{BB962C8B-B14F-4D97-AF65-F5344CB8AC3E}">
        <p14:creationId xmlns:p14="http://schemas.microsoft.com/office/powerpoint/2010/main" val="15219152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9"/>
          <p:cNvSpPr txBox="1">
            <a:spLocks noGrp="1" noChangeArrowheads="1"/>
          </p:cNvSpPr>
          <p:nvPr/>
        </p:nvSpPr>
        <p:spPr bwMode="auto">
          <a:xfrm>
            <a:off x="3816642" y="9308684"/>
            <a:ext cx="2919123" cy="490954"/>
          </a:xfrm>
          <a:prstGeom prst="rect">
            <a:avLst/>
          </a:prstGeom>
          <a:noFill/>
          <a:ln w="9525">
            <a:noFill/>
            <a:miter lim="800000"/>
            <a:headEnd/>
            <a:tailEnd/>
          </a:ln>
        </p:spPr>
        <p:txBody>
          <a:bodyPr lIns="95952" tIns="47974" rIns="95952" bIns="47974" anchor="b"/>
          <a:lstStyle/>
          <a:p>
            <a:pPr algn="r" defTabSz="958850" eaLnBrk="0" hangingPunct="0">
              <a:lnSpc>
                <a:spcPct val="90000"/>
              </a:lnSpc>
              <a:spcBef>
                <a:spcPct val="20000"/>
              </a:spcBef>
              <a:buClr>
                <a:schemeClr val="bg1"/>
              </a:buClr>
              <a:buSzPct val="100000"/>
              <a:buFont typeface="Wingdings" pitchFamily="2" charset="2"/>
              <a:buChar char="•"/>
            </a:pPr>
            <a:fld id="{AF922BA2-E6BF-4729-A0D4-5167A8A5645C}" type="slidenum">
              <a:rPr lang="en-US" sz="1400">
                <a:latin typeface="Tahoma" pitchFamily="34" charset="0"/>
              </a:rPr>
              <a:pPr algn="r" defTabSz="958850" eaLnBrk="0" hangingPunct="0">
                <a:lnSpc>
                  <a:spcPct val="90000"/>
                </a:lnSpc>
                <a:spcBef>
                  <a:spcPct val="20000"/>
                </a:spcBef>
                <a:buClr>
                  <a:schemeClr val="bg1"/>
                </a:buClr>
                <a:buSzPct val="100000"/>
                <a:buFont typeface="Wingdings" pitchFamily="2" charset="2"/>
                <a:buChar char="•"/>
              </a:pPr>
              <a:t>17</a:t>
            </a:fld>
            <a:endParaRPr lang="en-US" sz="1400">
              <a:latin typeface="Tahoma" pitchFamily="34"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lIns="94878" tIns="47440" rIns="94878" bIns="47440"/>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B5816E-92E6-4A70-B53F-671D7635E10C}" type="slidenum">
              <a:rPr lang="en-US" smtClean="0"/>
              <a:pPr>
                <a:defRPr/>
              </a:pPr>
              <a:t>20</a:t>
            </a:fld>
            <a:endParaRPr lang="en-US"/>
          </a:p>
        </p:txBody>
      </p:sp>
    </p:spTree>
    <p:extLst>
      <p:ext uri="{BB962C8B-B14F-4D97-AF65-F5344CB8AC3E}">
        <p14:creationId xmlns:p14="http://schemas.microsoft.com/office/powerpoint/2010/main" val="13595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B5816E-92E6-4A70-B53F-671D7635E10C}" type="slidenum">
              <a:rPr lang="en-US" smtClean="0"/>
              <a:pPr>
                <a:defRPr/>
              </a:pPr>
              <a:t>23</a:t>
            </a:fld>
            <a:endParaRPr lang="en-US"/>
          </a:p>
        </p:txBody>
      </p:sp>
    </p:spTree>
    <p:extLst>
      <p:ext uri="{BB962C8B-B14F-4D97-AF65-F5344CB8AC3E}">
        <p14:creationId xmlns:p14="http://schemas.microsoft.com/office/powerpoint/2010/main" val="137029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9"/>
          <p:cNvSpPr txBox="1">
            <a:spLocks noGrp="1" noChangeArrowheads="1"/>
          </p:cNvSpPr>
          <p:nvPr/>
        </p:nvSpPr>
        <p:spPr bwMode="auto">
          <a:xfrm>
            <a:off x="5440265" y="6948716"/>
            <a:ext cx="4160935" cy="366485"/>
          </a:xfrm>
          <a:prstGeom prst="rect">
            <a:avLst/>
          </a:prstGeom>
          <a:noFill/>
          <a:ln w="9525">
            <a:noFill/>
            <a:miter lim="800000"/>
            <a:headEnd/>
            <a:tailEnd/>
          </a:ln>
        </p:spPr>
        <p:txBody>
          <a:bodyPr lIns="92271" tIns="46132" rIns="92271" bIns="46132" anchor="b"/>
          <a:lstStyle/>
          <a:p>
            <a:pPr algn="r" defTabSz="921669" eaLnBrk="0" hangingPunct="0">
              <a:spcBef>
                <a:spcPct val="20000"/>
              </a:spcBef>
            </a:pPr>
            <a:fld id="{3E7CB594-1BFF-4B08-8D79-0341E4241FEC}" type="slidenum">
              <a:rPr lang="en-US" sz="1300">
                <a:latin typeface="Tahoma" pitchFamily="34" charset="0"/>
              </a:rPr>
              <a:pPr algn="r" defTabSz="921669" eaLnBrk="0" hangingPunct="0">
                <a:spcBef>
                  <a:spcPct val="20000"/>
                </a:spcBef>
              </a:pPr>
              <a:t>31</a:t>
            </a:fld>
            <a:endParaRPr lang="en-US" sz="1300" dirty="0">
              <a:latin typeface="Tahoma" pitchFamily="34"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p:spPr>
        <p:txBody>
          <a:bodyPr lIns="90599" tIns="45300" rIns="90599" bIns="45300"/>
          <a:lstStyle/>
          <a:p>
            <a:endParaRPr lang="en-US"/>
          </a:p>
        </p:txBody>
      </p:sp>
    </p:spTree>
    <p:extLst>
      <p:ext uri="{BB962C8B-B14F-4D97-AF65-F5344CB8AC3E}">
        <p14:creationId xmlns:p14="http://schemas.microsoft.com/office/powerpoint/2010/main" val="221906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WAW – Write-after-write</a:t>
            </a:r>
            <a:r>
              <a:rPr lang="en-US" baseline="0" dirty="0"/>
              <a:t> Hazard</a:t>
            </a:r>
            <a:endParaRPr lang="en-US" dirty="0"/>
          </a:p>
        </p:txBody>
      </p:sp>
      <p:sp>
        <p:nvSpPr>
          <p:cNvPr id="4" name="Slide Number Placeholder 3"/>
          <p:cNvSpPr>
            <a:spLocks noGrp="1"/>
          </p:cNvSpPr>
          <p:nvPr>
            <p:ph type="sldNum" sz="quarter" idx="10"/>
          </p:nvPr>
        </p:nvSpPr>
        <p:spPr/>
        <p:txBody>
          <a:bodyPr/>
          <a:lstStyle/>
          <a:p>
            <a:pPr>
              <a:defRPr/>
            </a:pPr>
            <a:fld id="{FAB5816E-92E6-4A70-B53F-671D7635E10C}" type="slidenum">
              <a:rPr lang="en-US" smtClean="0"/>
              <a:pPr>
                <a:defRPr/>
              </a:pPr>
              <a:t>44</a:t>
            </a:fld>
            <a:endParaRPr lang="en-US"/>
          </a:p>
        </p:txBody>
      </p:sp>
    </p:spTree>
    <p:extLst>
      <p:ext uri="{BB962C8B-B14F-4D97-AF65-F5344CB8AC3E}">
        <p14:creationId xmlns:p14="http://schemas.microsoft.com/office/powerpoint/2010/main" val="3163999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3763"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413764"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Rectangle 69"/>
          <p:cNvSpPr>
            <a:spLocks noGrp="1" noChangeArrowheads="1"/>
          </p:cNvSpPr>
          <p:nvPr>
            <p:ph type="dt" sz="quarter" idx="10"/>
          </p:nvPr>
        </p:nvSpPr>
        <p:spPr/>
        <p:txBody>
          <a:bodyPr/>
          <a:lstStyle>
            <a:lvl1pPr>
              <a:defRPr sz="1200">
                <a:latin typeface="+mn-lt"/>
              </a:defRPr>
            </a:lvl1pPr>
          </a:lstStyle>
          <a:p>
            <a:pPr>
              <a:defRPr/>
            </a:pPr>
            <a:fld id="{2E1BAB96-B67A-4392-9D64-14CB4754E434}" type="datetime3">
              <a:rPr lang="en-US" smtClean="0"/>
              <a:t>24 March 2024</a:t>
            </a:fld>
            <a:endParaRPr lang="en-US" dirty="0"/>
          </a:p>
        </p:txBody>
      </p:sp>
      <p:sp>
        <p:nvSpPr>
          <p:cNvPr id="70" name="Rectangle 71"/>
          <p:cNvSpPr>
            <a:spLocks noGrp="1" noChangeArrowheads="1"/>
          </p:cNvSpPr>
          <p:nvPr>
            <p:ph type="sldNum" sz="quarter" idx="11"/>
          </p:nvPr>
        </p:nvSpPr>
        <p:spPr/>
        <p:txBody>
          <a:bodyPr/>
          <a:lstStyle>
            <a:lvl1pPr>
              <a:defRPr sz="1200">
                <a:latin typeface="+mn-lt"/>
              </a:defRPr>
            </a:lvl1pPr>
          </a:lstStyle>
          <a:p>
            <a:pPr>
              <a:defRPr/>
            </a:pPr>
            <a:r>
              <a:rPr lang="en-US" dirty="0"/>
              <a:t>L06-</a:t>
            </a:r>
            <a:fld id="{CADB5FF0-9E4C-4A76-B146-CFD9F86D279B}" type="slidenum">
              <a:rPr lang="en-US" smtClean="0"/>
              <a:pPr>
                <a:defRPr/>
              </a:pPr>
              <a:t>‹#›</a:t>
            </a:fld>
            <a:endParaRPr lang="en-US" dirty="0"/>
          </a:p>
        </p:txBody>
      </p:sp>
      <p:sp>
        <p:nvSpPr>
          <p:cNvPr id="71" name="Rectangle 72"/>
          <p:cNvSpPr>
            <a:spLocks noGrp="1" noChangeArrowheads="1"/>
          </p:cNvSpPr>
          <p:nvPr>
            <p:ph type="ftr" sz="quarter" idx="12"/>
          </p:nvPr>
        </p:nvSpPr>
        <p:spPr/>
        <p:txBody>
          <a:bodyPr/>
          <a:lstStyle>
            <a:lvl1pPr>
              <a:defRPr sz="1200">
                <a:latin typeface="+mn-lt"/>
              </a:defRPr>
            </a:lvl1pPr>
          </a:lstStyle>
          <a:p>
            <a:pPr>
              <a:defRPr/>
            </a:pPr>
            <a:r>
              <a:rPr lang="en-US" dirty="0"/>
              <a:t>6.1920</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547191"/>
            <a:ext cx="77724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65"/>
          <p:cNvSpPr>
            <a:spLocks noGrp="1" noChangeArrowheads="1"/>
          </p:cNvSpPr>
          <p:nvPr>
            <p:ph type="dt" sz="half" idx="10"/>
          </p:nvPr>
        </p:nvSpPr>
        <p:spPr>
          <a:ln/>
        </p:spPr>
        <p:txBody>
          <a:bodyPr/>
          <a:lstStyle>
            <a:lvl1pPr>
              <a:defRPr sz="1200">
                <a:latin typeface="+mn-lt"/>
              </a:defRPr>
            </a:lvl1pPr>
          </a:lstStyle>
          <a:p>
            <a:pPr>
              <a:defRPr/>
            </a:pPr>
            <a:fld id="{A98820FF-E957-420F-A190-BBE607B8E4E5}" type="datetime3">
              <a:rPr lang="en-US" smtClean="0"/>
              <a:t>24 March 2024</a:t>
            </a:fld>
            <a:endParaRPr lang="en-US" dirty="0"/>
          </a:p>
        </p:txBody>
      </p:sp>
      <p:sp>
        <p:nvSpPr>
          <p:cNvPr id="5" name="Rectangle 67"/>
          <p:cNvSpPr>
            <a:spLocks noGrp="1" noChangeArrowheads="1"/>
          </p:cNvSpPr>
          <p:nvPr>
            <p:ph type="sldNum" sz="quarter" idx="11"/>
          </p:nvPr>
        </p:nvSpPr>
        <p:spPr>
          <a:ln/>
        </p:spPr>
        <p:txBody>
          <a:bodyPr/>
          <a:lstStyle>
            <a:lvl1pPr>
              <a:defRPr sz="1200">
                <a:latin typeface="+mn-lt"/>
              </a:defRPr>
            </a:lvl1pPr>
          </a:lstStyle>
          <a:p>
            <a:pPr>
              <a:defRPr/>
            </a:pPr>
            <a:r>
              <a:rPr lang="en-US" dirty="0"/>
              <a:t>L06-</a:t>
            </a:r>
            <a:fld id="{D02EE386-C9BD-4FB7-9577-6096B5320EC4}" type="slidenum">
              <a:rPr lang="en-US" smtClean="0"/>
              <a:pPr>
                <a:defRPr/>
              </a:pPr>
              <a:t>‹#›</a:t>
            </a:fld>
            <a:endParaRPr lang="en-US" dirty="0"/>
          </a:p>
        </p:txBody>
      </p:sp>
      <p:sp>
        <p:nvSpPr>
          <p:cNvPr id="6" name="Rectangle 69"/>
          <p:cNvSpPr>
            <a:spLocks noGrp="1" noChangeArrowheads="1"/>
          </p:cNvSpPr>
          <p:nvPr>
            <p:ph type="ftr" sz="quarter" idx="12"/>
          </p:nvPr>
        </p:nvSpPr>
        <p:spPr>
          <a:ln/>
        </p:spPr>
        <p:txBody>
          <a:bodyPr/>
          <a:lstStyle>
            <a:lvl1pPr>
              <a:defRPr sz="1200">
                <a:latin typeface="+mn-lt"/>
              </a:defRPr>
            </a:lvl1pPr>
          </a:lstStyle>
          <a:p>
            <a:pPr>
              <a:defRPr/>
            </a:pPr>
            <a:r>
              <a:rPr lang="en-US" dirty="0"/>
              <a:t>6.1920</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412677"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8"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79"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0"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1"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2"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3"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4"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5"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6"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7"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8"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89"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0"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1"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2"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3"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4"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5"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6"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7"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698"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nvGrpSpPr>
              <p:cNvPr id="1040" name="Group 27"/>
              <p:cNvGrpSpPr>
                <a:grpSpLocks/>
              </p:cNvGrpSpPr>
              <p:nvPr/>
            </p:nvGrpSpPr>
            <p:grpSpPr bwMode="auto">
              <a:xfrm>
                <a:off x="192" y="0"/>
                <a:ext cx="5376" cy="4320"/>
                <a:chOff x="192" y="0"/>
                <a:chExt cx="5376" cy="4320"/>
              </a:xfrm>
            </p:grpSpPr>
            <p:sp>
              <p:nvSpPr>
                <p:cNvPr id="41270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0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1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2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412729"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0"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nvGrpSpPr>
            <p:cNvPr id="1035" name="Group 59"/>
            <p:cNvGrpSpPr>
              <a:grpSpLocks/>
            </p:cNvGrpSpPr>
            <p:nvPr/>
          </p:nvGrpSpPr>
          <p:grpSpPr bwMode="auto">
            <a:xfrm>
              <a:off x="261" y="892"/>
              <a:ext cx="1124" cy="1464"/>
              <a:chOff x="96" y="916"/>
              <a:chExt cx="2208" cy="2876"/>
            </a:xfrm>
          </p:grpSpPr>
          <p:sp>
            <p:nvSpPr>
              <p:cNvPr id="412732"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3"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sp>
            <p:nvSpPr>
              <p:cNvPr id="412734"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lnSpc>
                    <a:spcPct val="90000"/>
                  </a:lnSpc>
                  <a:spcBef>
                    <a:spcPct val="25000"/>
                  </a:spcBef>
                  <a:buClr>
                    <a:schemeClr val="bg1"/>
                  </a:buClr>
                  <a:buSzPct val="100000"/>
                  <a:buFont typeface="Wingdings" pitchFamily="2" charset="2"/>
                  <a:buChar char="•"/>
                  <a:defRPr/>
                </a:pPr>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2737" name="Rectangle 65"/>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200">
                <a:latin typeface="+mn-lt"/>
              </a:defRPr>
            </a:lvl1pPr>
          </a:lstStyle>
          <a:p>
            <a:pPr>
              <a:defRPr/>
            </a:pPr>
            <a:fld id="{1AF6D17C-572E-49B3-B103-E3818EFAE452}" type="datetime3">
              <a:rPr lang="en-US" smtClean="0"/>
              <a:t>24 March 2024</a:t>
            </a:fld>
            <a:endParaRPr lang="en-US" dirty="0"/>
          </a:p>
        </p:txBody>
      </p:sp>
      <p:sp>
        <p:nvSpPr>
          <p:cNvPr id="412739" name="Rectangle 67"/>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200">
                <a:latin typeface="+mn-lt"/>
              </a:defRPr>
            </a:lvl1pPr>
          </a:lstStyle>
          <a:p>
            <a:pPr>
              <a:defRPr/>
            </a:pPr>
            <a:r>
              <a:rPr lang="en-US" dirty="0"/>
              <a:t>L06-</a:t>
            </a:r>
            <a:fld id="{B7BB6FD0-6433-4498-9FC0-51B88F6D3916}" type="slidenum">
              <a:rPr lang="en-US" smtClean="0"/>
              <a:pPr>
                <a:defRPr/>
              </a:pPr>
              <a:t>‹#›</a:t>
            </a:fld>
            <a:endParaRPr lang="en-US" dirty="0"/>
          </a:p>
        </p:txBody>
      </p:sp>
      <p:sp>
        <p:nvSpPr>
          <p:cNvPr id="412741" name="Rectangle 69"/>
          <p:cNvSpPr>
            <a:spLocks noGrp="1" noChangeArrowheads="1"/>
          </p:cNvSpPr>
          <p:nvPr>
            <p:ph type="ftr" sz="quarter" idx="3"/>
          </p:nvPr>
        </p:nvSpPr>
        <p:spPr bwMode="auto">
          <a:xfrm>
            <a:off x="3070447" y="6400800"/>
            <a:ext cx="3018465"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200">
                <a:latin typeface="+mn-lt"/>
              </a:defRPr>
            </a:lvl1pPr>
          </a:lstStyle>
          <a:p>
            <a:pPr>
              <a:defRPr/>
            </a:pPr>
            <a:r>
              <a:rPr lang="en-US" dirty="0"/>
              <a:t>6.1920</a:t>
            </a:r>
          </a:p>
        </p:txBody>
      </p:sp>
    </p:spTree>
  </p:cSld>
  <p:clrMap bg1="lt1" tx1="dk1" bg2="lt2" tx2="dk2" accent1="accent1" accent2="accent2" accent3="accent3" accent4="accent4" accent5="accent5" accent6="accent6" hlink="hlink" folHlink="folHlink"/>
  <p:sldLayoutIdLst>
    <p:sldLayoutId id="2147483686" r:id="rId1"/>
    <p:sldLayoutId id="2147483685" r:id="rId2"/>
  </p:sldLayoutIdLst>
  <p:hf hdr="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Verdana" pitchFamily="34" charset="0"/>
        </a:defRPr>
      </a:lvl2pPr>
      <a:lvl3pPr algn="l" rtl="0" eaLnBrk="0" fontAlgn="base" hangingPunct="0">
        <a:spcBef>
          <a:spcPct val="0"/>
        </a:spcBef>
        <a:spcAft>
          <a:spcPct val="0"/>
        </a:spcAft>
        <a:defRPr sz="4400">
          <a:solidFill>
            <a:schemeClr val="tx2"/>
          </a:solidFill>
          <a:latin typeface="Verdana" pitchFamily="34" charset="0"/>
        </a:defRPr>
      </a:lvl3pPr>
      <a:lvl4pPr algn="l" rtl="0" eaLnBrk="0" fontAlgn="base" hangingPunct="0">
        <a:spcBef>
          <a:spcPct val="0"/>
        </a:spcBef>
        <a:spcAft>
          <a:spcPct val="0"/>
        </a:spcAft>
        <a:defRPr sz="4400">
          <a:solidFill>
            <a:schemeClr val="tx2"/>
          </a:solidFill>
          <a:latin typeface="Verdana" pitchFamily="34" charset="0"/>
        </a:defRPr>
      </a:lvl4pPr>
      <a:lvl5pPr algn="l" rtl="0" eaLnBrk="0" fontAlgn="base" hangingPunct="0">
        <a:spcBef>
          <a:spcPct val="0"/>
        </a:spcBef>
        <a:spcAft>
          <a:spcPct val="0"/>
        </a:spcAft>
        <a:defRPr sz="4400">
          <a:solidFill>
            <a:schemeClr val="tx2"/>
          </a:solidFill>
          <a:latin typeface="Verdana" pitchFamily="34" charset="0"/>
        </a:defRPr>
      </a:lvl5pPr>
      <a:lvl6pPr marL="457200" algn="l" rtl="0" fontAlgn="base">
        <a:spcBef>
          <a:spcPct val="0"/>
        </a:spcBef>
        <a:spcAft>
          <a:spcPct val="0"/>
        </a:spcAft>
        <a:defRPr sz="4400">
          <a:solidFill>
            <a:schemeClr val="tx2"/>
          </a:solidFill>
          <a:latin typeface="Verdana" pitchFamily="34" charset="0"/>
        </a:defRPr>
      </a:lvl6pPr>
      <a:lvl7pPr marL="914400" algn="l" rtl="0" fontAlgn="base">
        <a:spcBef>
          <a:spcPct val="0"/>
        </a:spcBef>
        <a:spcAft>
          <a:spcPct val="0"/>
        </a:spcAft>
        <a:defRPr sz="4400">
          <a:solidFill>
            <a:schemeClr val="tx2"/>
          </a:solidFill>
          <a:latin typeface="Verdana" pitchFamily="34" charset="0"/>
        </a:defRPr>
      </a:lvl7pPr>
      <a:lvl8pPr marL="1371600" algn="l" rtl="0" fontAlgn="base">
        <a:spcBef>
          <a:spcPct val="0"/>
        </a:spcBef>
        <a:spcAft>
          <a:spcPct val="0"/>
        </a:spcAft>
        <a:defRPr sz="4400">
          <a:solidFill>
            <a:schemeClr val="tx2"/>
          </a:solidFill>
          <a:latin typeface="Verdana" pitchFamily="34" charset="0"/>
        </a:defRPr>
      </a:lvl8pPr>
      <a:lvl9pPr marL="1828800" algn="l" rtl="0" fontAlgn="base">
        <a:spcBef>
          <a:spcPct val="0"/>
        </a:spcBef>
        <a:spcAft>
          <a:spcPct val="0"/>
        </a:spcAft>
        <a:defRPr sz="4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75A9-A9BE-5EF2-726B-48CD66E2E666}"/>
              </a:ext>
            </a:extLst>
          </p:cNvPr>
          <p:cNvSpPr>
            <a:spLocks noGrp="1"/>
          </p:cNvSpPr>
          <p:nvPr>
            <p:ph type="ctrTitle"/>
          </p:nvPr>
        </p:nvSpPr>
        <p:spPr>
          <a:xfrm>
            <a:off x="801915" y="1676400"/>
            <a:ext cx="7772400" cy="1407886"/>
          </a:xfrm>
        </p:spPr>
        <p:txBody>
          <a:bodyPr/>
          <a:lstStyle/>
          <a:p>
            <a:pPr lvl="0" eaLnBrk="1" hangingPunct="1">
              <a:lnSpc>
                <a:spcPct val="80000"/>
              </a:lnSpc>
              <a:buClr>
                <a:srgbClr val="6F89F7"/>
              </a:buClr>
            </a:pPr>
            <a:r>
              <a:rPr lang="en-US" sz="2400" dirty="0">
                <a:solidFill>
                  <a:srgbClr val="660066"/>
                </a:solidFill>
              </a:rPr>
              <a:t>Constructive Computer Architecture:</a:t>
            </a:r>
            <a:br>
              <a:rPr lang="en-US" sz="2400" dirty="0">
                <a:solidFill>
                  <a:srgbClr val="660066"/>
                </a:solidFill>
              </a:rPr>
            </a:br>
            <a:br>
              <a:rPr lang="en-US" sz="4000" dirty="0">
                <a:solidFill>
                  <a:srgbClr val="660066"/>
                </a:solidFill>
              </a:rPr>
            </a:br>
            <a:r>
              <a:rPr lang="en-US" dirty="0">
                <a:solidFill>
                  <a:srgbClr val="660066"/>
                </a:solidFill>
              </a:rPr>
              <a:t>Pipelined Processors</a:t>
            </a:r>
            <a:endParaRPr lang="en-US" sz="4000" dirty="0">
              <a:solidFill>
                <a:srgbClr val="660066"/>
              </a:solidFill>
            </a:endParaRPr>
          </a:p>
        </p:txBody>
      </p:sp>
      <p:sp>
        <p:nvSpPr>
          <p:cNvPr id="6" name="Subtitle 5"/>
          <p:cNvSpPr>
            <a:spLocks noGrp="1"/>
          </p:cNvSpPr>
          <p:nvPr>
            <p:ph type="subTitle" idx="1"/>
          </p:nvPr>
        </p:nvSpPr>
        <p:spPr>
          <a:xfrm>
            <a:off x="852715" y="3530600"/>
            <a:ext cx="7275286" cy="1752600"/>
          </a:xfrm>
        </p:spPr>
        <p:txBody>
          <a:bodyPr/>
          <a:lstStyle/>
          <a:p>
            <a:r>
              <a:rPr lang="en-US" sz="2400" i="1" dirty="0">
                <a:latin typeface="Verdana" pitchFamily="34" charset="0"/>
              </a:rPr>
              <a:t>Arvind &amp; Sanjay &amp; 6.1920 Staff</a:t>
            </a:r>
            <a:endParaRPr lang="en-US" sz="2400" b="0" i="1" dirty="0">
              <a:latin typeface="Verdana" pitchFamily="34" charset="0"/>
            </a:endParaRPr>
          </a:p>
          <a:p>
            <a:r>
              <a:rPr lang="en-US" sz="2400" b="0" dirty="0">
                <a:latin typeface="Verdana" pitchFamily="34" charset="0"/>
              </a:rPr>
              <a:t>Electrical Engineering and Computer Science</a:t>
            </a:r>
          </a:p>
          <a:p>
            <a:r>
              <a:rPr lang="en-US" sz="2400" b="0" dirty="0">
                <a:latin typeface="Verdana" pitchFamily="34" charset="0"/>
              </a:rPr>
              <a:t>Massachusetts Institute of Technology</a:t>
            </a:r>
          </a:p>
          <a:p>
            <a:endParaRPr lang="en-US" sz="3600" dirty="0"/>
          </a:p>
        </p:txBody>
      </p:sp>
      <p:sp>
        <p:nvSpPr>
          <p:cNvPr id="3" name="Date Placeholder 2">
            <a:extLst>
              <a:ext uri="{FF2B5EF4-FFF2-40B4-BE49-F238E27FC236}">
                <a16:creationId xmlns:a16="http://schemas.microsoft.com/office/drawing/2014/main" id="{6D139B6B-A50A-0AFF-657F-A792A8FF80C9}"/>
              </a:ext>
            </a:extLst>
          </p:cNvPr>
          <p:cNvSpPr>
            <a:spLocks noGrp="1"/>
          </p:cNvSpPr>
          <p:nvPr>
            <p:ph type="dt" sz="quarter" idx="10"/>
          </p:nvPr>
        </p:nvSpPr>
        <p:spPr/>
        <p:txBody>
          <a:bodyPr/>
          <a:lstStyle/>
          <a:p>
            <a:pPr>
              <a:defRPr/>
            </a:pPr>
            <a:fld id="{F4474931-19D1-4218-8B5C-94941C06818B}" type="datetime3">
              <a:rPr lang="en-US" smtClean="0"/>
              <a:t>24 March 2024</a:t>
            </a:fld>
            <a:endParaRPr lang="en-US" dirty="0"/>
          </a:p>
        </p:txBody>
      </p:sp>
      <p:sp>
        <p:nvSpPr>
          <p:cNvPr id="4" name="Footer Placeholder 3">
            <a:extLst>
              <a:ext uri="{FF2B5EF4-FFF2-40B4-BE49-F238E27FC236}">
                <a16:creationId xmlns:a16="http://schemas.microsoft.com/office/drawing/2014/main" id="{184F9CF2-CAFF-90A5-5179-8317DBCF0A98}"/>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E869F93C-AE4E-76F7-7656-B5EF6774C339}"/>
              </a:ext>
            </a:extLst>
          </p:cNvPr>
          <p:cNvSpPr>
            <a:spLocks noGrp="1"/>
          </p:cNvSpPr>
          <p:nvPr>
            <p:ph type="sldNum" sz="quarter" idx="11"/>
          </p:nvPr>
        </p:nvSpPr>
        <p:spPr/>
        <p:txBody>
          <a:bodyPr/>
          <a:lstStyle/>
          <a:p>
            <a:pPr>
              <a:defRPr/>
            </a:pPr>
            <a:r>
              <a:rPr lang="en-US" dirty="0"/>
              <a:t>L06-</a:t>
            </a:r>
            <a:fld id="{CADB5FF0-9E4C-4A76-B146-CFD9F86D279B}" type="slidenum">
              <a:rPr lang="en-US" smtClean="0"/>
              <a:pPr>
                <a:defRPr/>
              </a:pPr>
              <a:t>1</a:t>
            </a:fld>
            <a:endParaRPr lang="en-US" dirty="0"/>
          </a:p>
        </p:txBody>
      </p:sp>
    </p:spTree>
    <p:extLst>
      <p:ext uri="{BB962C8B-B14F-4D97-AF65-F5344CB8AC3E}">
        <p14:creationId xmlns:p14="http://schemas.microsoft.com/office/powerpoint/2010/main" val="2678074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Killing fetched instructions</a:t>
            </a:r>
          </a:p>
        </p:txBody>
      </p:sp>
      <p:sp>
        <p:nvSpPr>
          <p:cNvPr id="3" name="Content Placeholder 2"/>
          <p:cNvSpPr>
            <a:spLocks noGrp="1"/>
          </p:cNvSpPr>
          <p:nvPr>
            <p:ph idx="1"/>
          </p:nvPr>
        </p:nvSpPr>
        <p:spPr>
          <a:xfrm>
            <a:off x="614914" y="1522229"/>
            <a:ext cx="8220741" cy="4886191"/>
          </a:xfrm>
        </p:spPr>
        <p:txBody>
          <a:bodyPr/>
          <a:lstStyle/>
          <a:p>
            <a:r>
              <a:rPr lang="en-US" sz="2400" dirty="0"/>
              <a:t>In a simple 2-stage design, all the </a:t>
            </a:r>
            <a:r>
              <a:rPr lang="en-US" sz="2400" dirty="0" err="1"/>
              <a:t>mispredicted</a:t>
            </a:r>
            <a:r>
              <a:rPr lang="en-US" sz="2400" dirty="0"/>
              <a:t> instructions were present in f2d. So, the Execute stage can </a:t>
            </a:r>
            <a:r>
              <a:rPr lang="en-US" sz="2400" i="1" dirty="0"/>
              <a:t>atomically:</a:t>
            </a:r>
          </a:p>
          <a:p>
            <a:pPr lvl="1"/>
            <a:r>
              <a:rPr lang="en-US" sz="2000" dirty="0"/>
              <a:t>Clear f2d </a:t>
            </a:r>
          </a:p>
          <a:p>
            <a:pPr lvl="1"/>
            <a:r>
              <a:rPr lang="en-US" sz="2000" dirty="0"/>
              <a:t>Set pc to the correct target</a:t>
            </a:r>
          </a:p>
          <a:p>
            <a:pPr lvl="1"/>
            <a:endParaRPr lang="en-US" sz="2000" dirty="0"/>
          </a:p>
          <a:p>
            <a:r>
              <a:rPr lang="en-US" sz="2400" dirty="0"/>
              <a:t>In highly pipelined machines there can be multiple </a:t>
            </a:r>
            <a:r>
              <a:rPr lang="en-US" sz="2400" dirty="0" err="1"/>
              <a:t>mispredicted</a:t>
            </a:r>
            <a:r>
              <a:rPr lang="en-US" sz="2400" dirty="0"/>
              <a:t> and partially executed instructions in the pipeline; it generally takes more than one cycle to kill all such instructions</a:t>
            </a:r>
          </a:p>
          <a:p>
            <a:pPr lvl="1">
              <a:buNone/>
            </a:pPr>
            <a:endParaRPr lang="en-US" sz="2000" dirty="0"/>
          </a:p>
        </p:txBody>
      </p:sp>
      <p:sp>
        <p:nvSpPr>
          <p:cNvPr id="7" name="TextBox 6"/>
          <p:cNvSpPr txBox="1"/>
          <p:nvPr/>
        </p:nvSpPr>
        <p:spPr>
          <a:xfrm>
            <a:off x="1246239" y="5899355"/>
            <a:ext cx="7457811" cy="400110"/>
          </a:xfrm>
          <a:prstGeom prst="rect">
            <a:avLst/>
          </a:prstGeom>
          <a:noFill/>
          <a:ln>
            <a:solidFill>
              <a:srgbClr val="FF0000"/>
            </a:solidFill>
          </a:ln>
        </p:spPr>
        <p:txBody>
          <a:bodyPr wrap="none" rtlCol="0">
            <a:spAutoFit/>
          </a:bodyPr>
          <a:lstStyle/>
          <a:p>
            <a:r>
              <a:rPr lang="en-US" dirty="0"/>
              <a:t>Need a more general solution then clearing the f2d FIFO</a:t>
            </a:r>
          </a:p>
        </p:txBody>
      </p:sp>
      <p:sp>
        <p:nvSpPr>
          <p:cNvPr id="4" name="Date Placeholder 3">
            <a:extLst>
              <a:ext uri="{FF2B5EF4-FFF2-40B4-BE49-F238E27FC236}">
                <a16:creationId xmlns:a16="http://schemas.microsoft.com/office/drawing/2014/main" id="{6408E0E5-C0DE-5116-A318-AD745F0A8AE9}"/>
              </a:ext>
            </a:extLst>
          </p:cNvPr>
          <p:cNvSpPr>
            <a:spLocks noGrp="1"/>
          </p:cNvSpPr>
          <p:nvPr>
            <p:ph type="dt" sz="half" idx="10"/>
          </p:nvPr>
        </p:nvSpPr>
        <p:spPr/>
        <p:txBody>
          <a:bodyPr/>
          <a:lstStyle/>
          <a:p>
            <a:pPr>
              <a:defRPr/>
            </a:pPr>
            <a:fld id="{560635F6-9BAA-42CF-8376-60DE5E27E349}" type="datetime3">
              <a:rPr lang="en-US" smtClean="0"/>
              <a:t>24 March 2024</a:t>
            </a:fld>
            <a:endParaRPr lang="en-US" dirty="0"/>
          </a:p>
        </p:txBody>
      </p:sp>
      <p:sp>
        <p:nvSpPr>
          <p:cNvPr id="5" name="Footer Placeholder 4">
            <a:extLst>
              <a:ext uri="{FF2B5EF4-FFF2-40B4-BE49-F238E27FC236}">
                <a16:creationId xmlns:a16="http://schemas.microsoft.com/office/drawing/2014/main" id="{99C72291-9768-B83A-8985-D1AEE27423CB}"/>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E8C8E776-B9F8-7635-1331-0DD001773A7A}"/>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10</a:t>
            </a:fld>
            <a:endParaRPr lang="en-US" dirty="0"/>
          </a:p>
        </p:txBody>
      </p:sp>
    </p:spTree>
    <p:extLst>
      <p:ext uri="{BB962C8B-B14F-4D97-AF65-F5344CB8AC3E}">
        <p14:creationId xmlns:p14="http://schemas.microsoft.com/office/powerpoint/2010/main" val="53509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239" y="135752"/>
            <a:ext cx="8224684" cy="1401547"/>
          </a:xfrm>
        </p:spPr>
        <p:txBody>
          <a:bodyPr/>
          <a:lstStyle/>
          <a:p>
            <a:pPr>
              <a:lnSpc>
                <a:spcPct val="100000"/>
              </a:lnSpc>
            </a:pPr>
            <a:r>
              <a:rPr lang="en-US" dirty="0"/>
              <a:t>Epoch: a method to manage control hazards</a:t>
            </a:r>
          </a:p>
        </p:txBody>
      </p:sp>
      <p:sp>
        <p:nvSpPr>
          <p:cNvPr id="3" name="Content Placeholder 2"/>
          <p:cNvSpPr>
            <a:spLocks noGrp="1"/>
          </p:cNvSpPr>
          <p:nvPr>
            <p:ph idx="1"/>
          </p:nvPr>
        </p:nvSpPr>
        <p:spPr>
          <a:xfrm>
            <a:off x="900750" y="3820602"/>
            <a:ext cx="7772400" cy="2764723"/>
          </a:xfrm>
        </p:spPr>
        <p:txBody>
          <a:bodyPr/>
          <a:lstStyle/>
          <a:p>
            <a:r>
              <a:rPr lang="en-US" sz="2000" dirty="0"/>
              <a:t>Add an </a:t>
            </a:r>
            <a:r>
              <a:rPr lang="en-US" sz="2000" i="1" dirty="0"/>
              <a:t>epoch</a:t>
            </a:r>
            <a:r>
              <a:rPr lang="en-US" sz="2000" dirty="0"/>
              <a:t> register to the processor state </a:t>
            </a:r>
          </a:p>
          <a:p>
            <a:r>
              <a:rPr lang="en-US" sz="2000" dirty="0"/>
              <a:t>The Execute stage changes the </a:t>
            </a:r>
            <a:r>
              <a:rPr lang="en-US" sz="2000" i="1" dirty="0"/>
              <a:t>epoch</a:t>
            </a:r>
            <a:r>
              <a:rPr lang="en-US" sz="2000" dirty="0"/>
              <a:t> whenever the pc prediction is wrong and sets the pc to the correct value</a:t>
            </a:r>
          </a:p>
          <a:p>
            <a:r>
              <a:rPr lang="en-US" sz="2000" dirty="0"/>
              <a:t>The Fetch stage associates the current </a:t>
            </a:r>
            <a:r>
              <a:rPr lang="en-US" sz="2000" i="1" dirty="0"/>
              <a:t>epoch</a:t>
            </a:r>
            <a:r>
              <a:rPr lang="en-US" sz="2000" dirty="0"/>
              <a:t> to every instruction sent to the Execute stage</a:t>
            </a:r>
          </a:p>
          <a:p>
            <a:pPr lvl="0"/>
            <a:r>
              <a:rPr lang="en-US" sz="2000" dirty="0"/>
              <a:t>The epoch of the instruction is examined  when it is ready to execute. If the processor epoch has changed the instruction is thrown away </a:t>
            </a:r>
          </a:p>
        </p:txBody>
      </p:sp>
      <p:grpSp>
        <p:nvGrpSpPr>
          <p:cNvPr id="9" name="Group 8">
            <a:extLst>
              <a:ext uri="{FF2B5EF4-FFF2-40B4-BE49-F238E27FC236}">
                <a16:creationId xmlns:a16="http://schemas.microsoft.com/office/drawing/2014/main" id="{CEBBFBEE-7BDA-8342-5491-A084FCBA83B6}"/>
              </a:ext>
            </a:extLst>
          </p:cNvPr>
          <p:cNvGrpSpPr/>
          <p:nvPr/>
        </p:nvGrpSpPr>
        <p:grpSpPr>
          <a:xfrm>
            <a:off x="493906" y="1472958"/>
            <a:ext cx="6926109" cy="2319427"/>
            <a:chOff x="278665" y="1161688"/>
            <a:chExt cx="6926109" cy="2319427"/>
          </a:xfrm>
        </p:grpSpPr>
        <p:sp>
          <p:nvSpPr>
            <p:cNvPr id="12" name="AutoShape 10"/>
            <p:cNvSpPr>
              <a:spLocks noChangeArrowheads="1"/>
            </p:cNvSpPr>
            <p:nvPr/>
          </p:nvSpPr>
          <p:spPr bwMode="auto">
            <a:xfrm rot="16200000" flipH="1" flipV="1">
              <a:off x="2623278" y="2279603"/>
              <a:ext cx="561975" cy="230187"/>
            </a:xfrm>
            <a:prstGeom prst="flowChartManualOperation">
              <a:avLst/>
            </a:prstGeom>
            <a:solidFill>
              <a:schemeClr val="tx1">
                <a:lumMod val="20000"/>
                <a:lumOff val="80000"/>
              </a:schemeClr>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latin typeface="Consolas" panose="020B0609020204030204" pitchFamily="49" charset="0"/>
              </a:endParaRPr>
            </a:p>
          </p:txBody>
        </p:sp>
        <p:sp>
          <p:nvSpPr>
            <p:cNvPr id="13" name="Oval 37"/>
            <p:cNvSpPr>
              <a:spLocks noChangeArrowheads="1"/>
            </p:cNvSpPr>
            <p:nvPr/>
          </p:nvSpPr>
          <p:spPr bwMode="auto">
            <a:xfrm>
              <a:off x="3192397" y="2198587"/>
              <a:ext cx="938569" cy="483447"/>
            </a:xfrm>
            <a:prstGeom prst="ellipse">
              <a:avLst/>
            </a:prstGeom>
            <a:solidFill>
              <a:schemeClr val="tx1">
                <a:lumMod val="20000"/>
                <a:lumOff val="80000"/>
              </a:schemeClr>
            </a:solidFill>
            <a:ln w="9525">
              <a:solidFill>
                <a:srgbClr val="FF0000"/>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2000" dirty="0">
                  <a:latin typeface="Consolas" panose="020B0609020204030204" pitchFamily="49" charset="0"/>
                </a:rPr>
                <a:t>nap</a:t>
              </a:r>
            </a:p>
          </p:txBody>
        </p:sp>
        <p:sp>
          <p:nvSpPr>
            <p:cNvPr id="14" name="Line 8"/>
            <p:cNvSpPr>
              <a:spLocks noChangeShapeType="1"/>
            </p:cNvSpPr>
            <p:nvPr/>
          </p:nvSpPr>
          <p:spPr bwMode="auto">
            <a:xfrm rot="16200000" flipV="1">
              <a:off x="3133062" y="2947211"/>
              <a:ext cx="267587" cy="0"/>
            </a:xfrm>
            <a:prstGeom prst="line">
              <a:avLst/>
            </a:prstGeom>
            <a:noFill/>
            <a:ln w="1905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15" name="Line 40"/>
            <p:cNvSpPr>
              <a:spLocks noChangeShapeType="1"/>
            </p:cNvSpPr>
            <p:nvPr/>
          </p:nvSpPr>
          <p:spPr bwMode="auto">
            <a:xfrm rot="5400000">
              <a:off x="2694716" y="2292302"/>
              <a:ext cx="0" cy="201613"/>
            </a:xfrm>
            <a:prstGeom prst="line">
              <a:avLst/>
            </a:pr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16" name="Line 41"/>
            <p:cNvSpPr>
              <a:spLocks noChangeShapeType="1"/>
            </p:cNvSpPr>
            <p:nvPr/>
          </p:nvSpPr>
          <p:spPr bwMode="auto">
            <a:xfrm rot="5400000">
              <a:off x="3101116" y="2425457"/>
              <a:ext cx="0" cy="182563"/>
            </a:xfrm>
            <a:prstGeom prst="line">
              <a:avLst/>
            </a:pr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21" name="Line 8"/>
            <p:cNvSpPr>
              <a:spLocks noChangeShapeType="1"/>
            </p:cNvSpPr>
            <p:nvPr/>
          </p:nvSpPr>
          <p:spPr bwMode="auto">
            <a:xfrm flipV="1">
              <a:off x="5013122" y="2370500"/>
              <a:ext cx="1071991" cy="5905"/>
            </a:xfrm>
            <a:prstGeom prst="line">
              <a:avLst/>
            </a:pr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29" name="Freeform 28"/>
            <p:cNvSpPr/>
            <p:nvPr/>
          </p:nvSpPr>
          <p:spPr bwMode="auto">
            <a:xfrm>
              <a:off x="4983908" y="1271153"/>
              <a:ext cx="231056" cy="2050490"/>
            </a:xfrm>
            <a:custGeom>
              <a:avLst/>
              <a:gdLst>
                <a:gd name="connsiteX0" fmla="*/ 241005 w 283535"/>
                <a:gd name="connsiteY0" fmla="*/ 0 h 2073349"/>
                <a:gd name="connsiteX1" fmla="*/ 7088 w 283535"/>
                <a:gd name="connsiteY1" fmla="*/ 956930 h 2073349"/>
                <a:gd name="connsiteX2" fmla="*/ 283535 w 283535"/>
                <a:gd name="connsiteY2" fmla="*/ 2073349 h 2073349"/>
              </a:gdLst>
              <a:ahLst/>
              <a:cxnLst>
                <a:cxn ang="0">
                  <a:pos x="connsiteX0" y="connsiteY0"/>
                </a:cxn>
                <a:cxn ang="0">
                  <a:pos x="connsiteX1" y="connsiteY1"/>
                </a:cxn>
                <a:cxn ang="0">
                  <a:pos x="connsiteX2" y="connsiteY2"/>
                </a:cxn>
              </a:cxnLst>
              <a:rect l="l" t="t" r="r" b="b"/>
              <a:pathLst>
                <a:path w="283535" h="2073349">
                  <a:moveTo>
                    <a:pt x="241005" y="0"/>
                  </a:moveTo>
                  <a:cubicBezTo>
                    <a:pt x="120502" y="305686"/>
                    <a:pt x="0" y="611372"/>
                    <a:pt x="7088" y="956930"/>
                  </a:cubicBezTo>
                  <a:cubicBezTo>
                    <a:pt x="14176" y="1302488"/>
                    <a:pt x="148855" y="1687918"/>
                    <a:pt x="283535" y="2073349"/>
                  </a:cubicBezTo>
                </a:path>
              </a:pathLst>
            </a:cu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Consolas" panose="020B0609020204030204" pitchFamily="49" charset="0"/>
              </a:endParaRPr>
            </a:p>
          </p:txBody>
        </p:sp>
        <p:sp>
          <p:nvSpPr>
            <p:cNvPr id="32" name="TextBox 31"/>
            <p:cNvSpPr txBox="1"/>
            <p:nvPr/>
          </p:nvSpPr>
          <p:spPr>
            <a:xfrm>
              <a:off x="4248642" y="2871450"/>
              <a:ext cx="691215" cy="369332"/>
            </a:xfrm>
            <a:prstGeom prst="rect">
              <a:avLst/>
            </a:prstGeom>
            <a:noFill/>
          </p:spPr>
          <p:txBody>
            <a:bodyPr wrap="none" rtlCol="0">
              <a:spAutoFit/>
            </a:bodyPr>
            <a:lstStyle/>
            <a:p>
              <a:r>
                <a:rPr lang="en-US" sz="1800" dirty="0">
                  <a:latin typeface="Consolas" panose="020B0609020204030204" pitchFamily="49" charset="0"/>
                </a:rPr>
                <a:t>inst</a:t>
              </a:r>
            </a:p>
          </p:txBody>
        </p:sp>
        <p:sp>
          <p:nvSpPr>
            <p:cNvPr id="33" name="TextBox 32"/>
            <p:cNvSpPr txBox="1"/>
            <p:nvPr/>
          </p:nvSpPr>
          <p:spPr>
            <a:xfrm>
              <a:off x="3148649" y="1623606"/>
              <a:ext cx="1186543" cy="369332"/>
            </a:xfrm>
            <a:prstGeom prst="rect">
              <a:avLst/>
            </a:prstGeom>
            <a:noFill/>
          </p:spPr>
          <p:txBody>
            <a:bodyPr wrap="none" rtlCol="0">
              <a:spAutoFit/>
            </a:bodyPr>
            <a:lstStyle/>
            <a:p>
              <a:r>
                <a:rPr lang="en-US" sz="1800" dirty="0" err="1">
                  <a:latin typeface="Consolas" panose="020B0609020204030204" pitchFamily="49" charset="0"/>
                </a:rPr>
                <a:t>targetPC</a:t>
              </a:r>
              <a:endParaRPr lang="en-US" sz="1800" dirty="0">
                <a:latin typeface="Consolas" panose="020B0609020204030204" pitchFamily="49" charset="0"/>
              </a:endParaRPr>
            </a:p>
          </p:txBody>
        </p:sp>
        <p:sp>
          <p:nvSpPr>
            <p:cNvPr id="39" name="Text Box 15"/>
            <p:cNvSpPr txBox="1">
              <a:spLocks noChangeArrowheads="1"/>
            </p:cNvSpPr>
            <p:nvPr/>
          </p:nvSpPr>
          <p:spPr bwMode="auto">
            <a:xfrm>
              <a:off x="2998696" y="3081005"/>
              <a:ext cx="8464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iMem</a:t>
              </a:r>
              <a:endParaRPr lang="en-US" altLang="en-US" sz="2000" dirty="0">
                <a:latin typeface="Arial" panose="020B0604020202020204" pitchFamily="34" charset="0"/>
                <a:cs typeface="Arial" panose="020B0604020202020204" pitchFamily="34" charset="0"/>
              </a:endParaRPr>
            </a:p>
          </p:txBody>
        </p:sp>
        <p:grpSp>
          <p:nvGrpSpPr>
            <p:cNvPr id="6" name="Group 5"/>
            <p:cNvGrpSpPr/>
            <p:nvPr/>
          </p:nvGrpSpPr>
          <p:grpSpPr>
            <a:xfrm>
              <a:off x="6064261" y="1330999"/>
              <a:ext cx="1140513" cy="1990644"/>
              <a:chOff x="6376040" y="1300539"/>
              <a:chExt cx="1140513" cy="1990644"/>
            </a:xfrm>
          </p:grpSpPr>
          <p:sp>
            <p:nvSpPr>
              <p:cNvPr id="56" name="Line 19"/>
              <p:cNvSpPr>
                <a:spLocks noChangeShapeType="1"/>
              </p:cNvSpPr>
              <p:nvPr/>
            </p:nvSpPr>
            <p:spPr bwMode="auto">
              <a:xfrm>
                <a:off x="7093259" y="1705351"/>
                <a:ext cx="0" cy="7366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7" name="Cloud"/>
              <p:cNvSpPr>
                <a:spLocks noChangeAspect="1" noEditPoints="1" noChangeArrowheads="1"/>
              </p:cNvSpPr>
              <p:nvPr/>
            </p:nvSpPr>
            <p:spPr bwMode="auto">
              <a:xfrm>
                <a:off x="6387306" y="2052526"/>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42" name="Text Box 16"/>
              <p:cNvSpPr txBox="1">
                <a:spLocks noChangeArrowheads="1"/>
              </p:cNvSpPr>
              <p:nvPr/>
            </p:nvSpPr>
            <p:spPr bwMode="auto">
              <a:xfrm>
                <a:off x="6376040" y="1300539"/>
                <a:ext cx="1066800" cy="400110"/>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2000">
                    <a:latin typeface="Arial" panose="020B0604020202020204" pitchFamily="34" charset="0"/>
                    <a:cs typeface="Arial" panose="020B0604020202020204" pitchFamily="34" charset="0"/>
                  </a:rPr>
                  <a:t>rf</a:t>
                </a:r>
              </a:p>
            </p:txBody>
          </p:sp>
          <p:sp>
            <p:nvSpPr>
              <p:cNvPr id="43" name="Line 22"/>
              <p:cNvSpPr>
                <a:spLocks noChangeShapeType="1"/>
              </p:cNvSpPr>
              <p:nvPr/>
            </p:nvSpPr>
            <p:spPr bwMode="auto">
              <a:xfrm>
                <a:off x="6731640" y="1705351"/>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4" name="Text Box 12"/>
              <p:cNvSpPr txBox="1">
                <a:spLocks noChangeArrowheads="1"/>
              </p:cNvSpPr>
              <p:nvPr/>
            </p:nvSpPr>
            <p:spPr bwMode="auto">
              <a:xfrm>
                <a:off x="6397365" y="2102227"/>
                <a:ext cx="1119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execute</a:t>
                </a:r>
              </a:p>
            </p:txBody>
          </p:sp>
          <p:sp>
            <p:nvSpPr>
              <p:cNvPr id="45" name="Text Box 15"/>
              <p:cNvSpPr txBox="1">
                <a:spLocks noChangeArrowheads="1"/>
              </p:cNvSpPr>
              <p:nvPr/>
            </p:nvSpPr>
            <p:spPr bwMode="auto">
              <a:xfrm>
                <a:off x="6508944" y="2891073"/>
                <a:ext cx="8960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dMem</a:t>
                </a:r>
                <a:endParaRPr lang="en-US" altLang="en-US" sz="2000" dirty="0">
                  <a:latin typeface="Arial" panose="020B0604020202020204" pitchFamily="34" charset="0"/>
                  <a:cs typeface="Arial" panose="020B0604020202020204" pitchFamily="34" charset="0"/>
                </a:endParaRPr>
              </a:p>
            </p:txBody>
          </p:sp>
          <p:sp>
            <p:nvSpPr>
              <p:cNvPr id="46" name="Line 22"/>
              <p:cNvSpPr>
                <a:spLocks noChangeShapeType="1"/>
              </p:cNvSpPr>
              <p:nvPr/>
            </p:nvSpPr>
            <p:spPr bwMode="auto">
              <a:xfrm>
                <a:off x="6784050" y="2554680"/>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7" name="Line 22"/>
              <p:cNvSpPr>
                <a:spLocks noChangeShapeType="1"/>
              </p:cNvSpPr>
              <p:nvPr/>
            </p:nvSpPr>
            <p:spPr bwMode="auto">
              <a:xfrm flipV="1">
                <a:off x="7031548" y="252076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grpSp>
          <p:nvGrpSpPr>
            <p:cNvPr id="48" name="Group 47"/>
            <p:cNvGrpSpPr/>
            <p:nvPr/>
          </p:nvGrpSpPr>
          <p:grpSpPr>
            <a:xfrm>
              <a:off x="4691581" y="1987325"/>
              <a:ext cx="841943" cy="656931"/>
              <a:chOff x="4343309" y="2114524"/>
              <a:chExt cx="841943" cy="433740"/>
            </a:xfrm>
          </p:grpSpPr>
          <p:grpSp>
            <p:nvGrpSpPr>
              <p:cNvPr id="49" name="Group 48"/>
              <p:cNvGrpSpPr/>
              <p:nvPr/>
            </p:nvGrpSpPr>
            <p:grpSpPr>
              <a:xfrm>
                <a:off x="4343309" y="2243464"/>
                <a:ext cx="369888" cy="304800"/>
                <a:chOff x="4579679" y="4612085"/>
                <a:chExt cx="369888" cy="304800"/>
              </a:xfrm>
            </p:grpSpPr>
            <p:sp>
              <p:nvSpPr>
                <p:cNvPr id="51"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Arial" panose="020B0604020202020204" pitchFamily="34" charset="0"/>
                    <a:cs typeface="Arial" panose="020B0604020202020204" pitchFamily="34" charset="0"/>
                  </a:endParaRPr>
                </a:p>
              </p:txBody>
            </p:sp>
            <p:sp>
              <p:nvSpPr>
                <p:cNvPr id="52"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3"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4"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5"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sp>
            <p:nvSpPr>
              <p:cNvPr id="50" name="TextBox 49"/>
              <p:cNvSpPr txBox="1"/>
              <p:nvPr/>
            </p:nvSpPr>
            <p:spPr>
              <a:xfrm>
                <a:off x="4679985" y="2114524"/>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f2d</a:t>
                </a:r>
              </a:p>
            </p:txBody>
          </p:sp>
        </p:grpSp>
        <p:sp>
          <p:nvSpPr>
            <p:cNvPr id="59" name="Text Box 15"/>
            <p:cNvSpPr txBox="1">
              <a:spLocks noChangeArrowheads="1"/>
            </p:cNvSpPr>
            <p:nvPr/>
          </p:nvSpPr>
          <p:spPr bwMode="auto">
            <a:xfrm>
              <a:off x="2133600" y="2156797"/>
              <a:ext cx="457200" cy="400110"/>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pc</a:t>
              </a:r>
            </a:p>
          </p:txBody>
        </p:sp>
        <p:sp>
          <p:nvSpPr>
            <p:cNvPr id="62" name="Text Box 15"/>
            <p:cNvSpPr txBox="1">
              <a:spLocks noChangeArrowheads="1"/>
            </p:cNvSpPr>
            <p:nvPr/>
          </p:nvSpPr>
          <p:spPr bwMode="auto">
            <a:xfrm>
              <a:off x="4103955" y="1161688"/>
              <a:ext cx="935509" cy="400110"/>
            </a:xfrm>
            <a:prstGeom prst="rect">
              <a:avLst/>
            </a:prstGeom>
            <a:solidFill>
              <a:srgbClr val="FFCC66"/>
            </a:solidFill>
            <a:ln w="28575">
              <a:solidFill>
                <a:srgbClr val="FF0000"/>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epoch</a:t>
              </a:r>
            </a:p>
          </p:txBody>
        </p:sp>
        <p:sp>
          <p:nvSpPr>
            <p:cNvPr id="36" name="Freeform 35"/>
            <p:cNvSpPr/>
            <p:nvPr/>
          </p:nvSpPr>
          <p:spPr bwMode="auto">
            <a:xfrm>
              <a:off x="4357480" y="1567443"/>
              <a:ext cx="461473" cy="726392"/>
            </a:xfrm>
            <a:custGeom>
              <a:avLst/>
              <a:gdLst>
                <a:gd name="connsiteX0" fmla="*/ 0 w 461473"/>
                <a:gd name="connsiteY0" fmla="*/ 0 h 726392"/>
                <a:gd name="connsiteX1" fmla="*/ 0 w 461473"/>
                <a:gd name="connsiteY1" fmla="*/ 726392 h 726392"/>
                <a:gd name="connsiteX2" fmla="*/ 461473 w 461473"/>
                <a:gd name="connsiteY2" fmla="*/ 726392 h 726392"/>
              </a:gdLst>
              <a:ahLst/>
              <a:cxnLst>
                <a:cxn ang="0">
                  <a:pos x="connsiteX0" y="connsiteY0"/>
                </a:cxn>
                <a:cxn ang="0">
                  <a:pos x="connsiteX1" y="connsiteY1"/>
                </a:cxn>
                <a:cxn ang="0">
                  <a:pos x="connsiteX2" y="connsiteY2"/>
                </a:cxn>
              </a:cxnLst>
              <a:rect l="l" t="t" r="r" b="b"/>
              <a:pathLst>
                <a:path w="461473" h="726392">
                  <a:moveTo>
                    <a:pt x="0" y="0"/>
                  </a:moveTo>
                  <a:lnTo>
                    <a:pt x="0" y="726392"/>
                  </a:lnTo>
                  <a:lnTo>
                    <a:pt x="461473" y="726392"/>
                  </a:ln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4" name="Freeform 63"/>
            <p:cNvSpPr/>
            <p:nvPr/>
          </p:nvSpPr>
          <p:spPr bwMode="auto">
            <a:xfrm>
              <a:off x="3673817" y="2516025"/>
              <a:ext cx="2487303" cy="594787"/>
            </a:xfrm>
            <a:custGeom>
              <a:avLst/>
              <a:gdLst>
                <a:gd name="connsiteX0" fmla="*/ 0 w 2315909"/>
                <a:gd name="connsiteY0" fmla="*/ 546931 h 546931"/>
                <a:gd name="connsiteX1" fmla="*/ 0 w 2315909"/>
                <a:gd name="connsiteY1" fmla="*/ 350377 h 546931"/>
                <a:gd name="connsiteX2" fmla="*/ 1965532 w 2315909"/>
                <a:gd name="connsiteY2" fmla="*/ 350377 h 546931"/>
                <a:gd name="connsiteX3" fmla="*/ 2315909 w 2315909"/>
                <a:gd name="connsiteY3" fmla="*/ 0 h 546931"/>
                <a:gd name="connsiteX0" fmla="*/ 7957 w 2315909"/>
                <a:gd name="connsiteY0" fmla="*/ 490546 h 490546"/>
                <a:gd name="connsiteX1" fmla="*/ 0 w 2315909"/>
                <a:gd name="connsiteY1" fmla="*/ 350377 h 490546"/>
                <a:gd name="connsiteX2" fmla="*/ 1965532 w 2315909"/>
                <a:gd name="connsiteY2" fmla="*/ 350377 h 490546"/>
                <a:gd name="connsiteX3" fmla="*/ 2315909 w 2315909"/>
                <a:gd name="connsiteY3" fmla="*/ 0 h 490546"/>
              </a:gdLst>
              <a:ahLst/>
              <a:cxnLst>
                <a:cxn ang="0">
                  <a:pos x="connsiteX0" y="connsiteY0"/>
                </a:cxn>
                <a:cxn ang="0">
                  <a:pos x="connsiteX1" y="connsiteY1"/>
                </a:cxn>
                <a:cxn ang="0">
                  <a:pos x="connsiteX2" y="connsiteY2"/>
                </a:cxn>
                <a:cxn ang="0">
                  <a:pos x="connsiteX3" y="connsiteY3"/>
                </a:cxn>
              </a:cxnLst>
              <a:rect l="l" t="t" r="r" b="b"/>
              <a:pathLst>
                <a:path w="2315909" h="490546">
                  <a:moveTo>
                    <a:pt x="7957" y="490546"/>
                  </a:moveTo>
                  <a:lnTo>
                    <a:pt x="0" y="350377"/>
                  </a:lnTo>
                  <a:lnTo>
                    <a:pt x="1965532" y="350377"/>
                  </a:lnTo>
                  <a:lnTo>
                    <a:pt x="2315909" y="0"/>
                  </a:lnTo>
                </a:path>
              </a:pathLst>
            </a:cu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5" name="Freeform 64"/>
            <p:cNvSpPr/>
            <p:nvPr/>
          </p:nvSpPr>
          <p:spPr bwMode="auto">
            <a:xfrm>
              <a:off x="4827498" y="1575988"/>
              <a:ext cx="1486257" cy="537720"/>
            </a:xfrm>
            <a:custGeom>
              <a:avLst/>
              <a:gdLst>
                <a:gd name="connsiteX0" fmla="*/ 0 w 1204956"/>
                <a:gd name="connsiteY0" fmla="*/ 0 h 581114"/>
                <a:gd name="connsiteX1" fmla="*/ 0 w 1204956"/>
                <a:gd name="connsiteY1" fmla="*/ 239283 h 581114"/>
                <a:gd name="connsiteX2" fmla="*/ 863125 w 1204956"/>
                <a:gd name="connsiteY2" fmla="*/ 239283 h 581114"/>
                <a:gd name="connsiteX3" fmla="*/ 1204956 w 1204956"/>
                <a:gd name="connsiteY3" fmla="*/ 581114 h 581114"/>
              </a:gdLst>
              <a:ahLst/>
              <a:cxnLst>
                <a:cxn ang="0">
                  <a:pos x="connsiteX0" y="connsiteY0"/>
                </a:cxn>
                <a:cxn ang="0">
                  <a:pos x="connsiteX1" y="connsiteY1"/>
                </a:cxn>
                <a:cxn ang="0">
                  <a:pos x="connsiteX2" y="connsiteY2"/>
                </a:cxn>
                <a:cxn ang="0">
                  <a:pos x="connsiteX3" y="connsiteY3"/>
                </a:cxn>
              </a:cxnLst>
              <a:rect l="l" t="t" r="r" b="b"/>
              <a:pathLst>
                <a:path w="1204956" h="581114">
                  <a:moveTo>
                    <a:pt x="0" y="0"/>
                  </a:moveTo>
                  <a:lnTo>
                    <a:pt x="0" y="239283"/>
                  </a:lnTo>
                  <a:lnTo>
                    <a:pt x="863125" y="239283"/>
                  </a:lnTo>
                  <a:lnTo>
                    <a:pt x="1204956" y="581114"/>
                  </a:lnTo>
                </a:path>
              </a:pathLst>
            </a:custGeom>
            <a:noFill/>
            <a:ln w="19050" cap="flat" cmpd="sng" algn="ctr">
              <a:solidFill>
                <a:schemeClr val="tx1"/>
              </a:solidFill>
              <a:prstDash val="solid"/>
              <a:round/>
              <a:headEnd type="triangl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6" name="Freeform 65"/>
            <p:cNvSpPr/>
            <p:nvPr/>
          </p:nvSpPr>
          <p:spPr bwMode="auto">
            <a:xfrm>
              <a:off x="3032882" y="1960549"/>
              <a:ext cx="3170490" cy="307649"/>
            </a:xfrm>
            <a:custGeom>
              <a:avLst/>
              <a:gdLst>
                <a:gd name="connsiteX0" fmla="*/ 3170490 w 3170490"/>
                <a:gd name="connsiteY0" fmla="*/ 273466 h 307649"/>
                <a:gd name="connsiteX1" fmla="*/ 2897024 w 3170490"/>
                <a:gd name="connsiteY1" fmla="*/ 0 h 307649"/>
                <a:gd name="connsiteX2" fmla="*/ 136733 w 3170490"/>
                <a:gd name="connsiteY2" fmla="*/ 0 h 307649"/>
                <a:gd name="connsiteX3" fmla="*/ 136733 w 3170490"/>
                <a:gd name="connsiteY3" fmla="*/ 307649 h 307649"/>
                <a:gd name="connsiteX4" fmla="*/ 0 w 3170490"/>
                <a:gd name="connsiteY4" fmla="*/ 307649 h 30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490" h="307649">
                  <a:moveTo>
                    <a:pt x="3170490" y="273466"/>
                  </a:moveTo>
                  <a:lnTo>
                    <a:pt x="2897024" y="0"/>
                  </a:lnTo>
                  <a:lnTo>
                    <a:pt x="136733" y="0"/>
                  </a:lnTo>
                  <a:lnTo>
                    <a:pt x="136733" y="307649"/>
                  </a:lnTo>
                  <a:lnTo>
                    <a:pt x="0" y="307649"/>
                  </a:ln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8" name="Freeform 67"/>
            <p:cNvSpPr/>
            <p:nvPr/>
          </p:nvSpPr>
          <p:spPr bwMode="auto">
            <a:xfrm>
              <a:off x="2349219" y="2473297"/>
              <a:ext cx="2486826" cy="350377"/>
            </a:xfrm>
            <a:custGeom>
              <a:avLst/>
              <a:gdLst>
                <a:gd name="connsiteX0" fmla="*/ 0 w 2486826"/>
                <a:gd name="connsiteY0" fmla="*/ 94004 h 350377"/>
                <a:gd name="connsiteX1" fmla="*/ 0 w 2486826"/>
                <a:gd name="connsiteY1" fmla="*/ 350377 h 350377"/>
                <a:gd name="connsiteX2" fmla="*/ 1999715 w 2486826"/>
                <a:gd name="connsiteY2" fmla="*/ 350377 h 350377"/>
                <a:gd name="connsiteX3" fmla="*/ 1999715 w 2486826"/>
                <a:gd name="connsiteY3" fmla="*/ 0 h 350377"/>
                <a:gd name="connsiteX4" fmla="*/ 2486826 w 2486826"/>
                <a:gd name="connsiteY4" fmla="*/ 0 h 35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6826" h="350377">
                  <a:moveTo>
                    <a:pt x="0" y="94004"/>
                  </a:moveTo>
                  <a:lnTo>
                    <a:pt x="0" y="350377"/>
                  </a:lnTo>
                  <a:lnTo>
                    <a:pt x="1999715" y="350377"/>
                  </a:lnTo>
                  <a:lnTo>
                    <a:pt x="1999715" y="0"/>
                  </a:lnTo>
                  <a:lnTo>
                    <a:pt x="2486826" y="0"/>
                  </a:ln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grpSp>
          <p:nvGrpSpPr>
            <p:cNvPr id="73" name="Group 72"/>
            <p:cNvGrpSpPr/>
            <p:nvPr/>
          </p:nvGrpSpPr>
          <p:grpSpPr>
            <a:xfrm>
              <a:off x="278665" y="2353412"/>
              <a:ext cx="3051182" cy="923330"/>
              <a:chOff x="260913" y="2344645"/>
              <a:chExt cx="3051182" cy="923330"/>
            </a:xfrm>
          </p:grpSpPr>
          <p:sp>
            <p:nvSpPr>
              <p:cNvPr id="70" name="TextBox 69"/>
              <p:cNvSpPr txBox="1"/>
              <p:nvPr/>
            </p:nvSpPr>
            <p:spPr>
              <a:xfrm>
                <a:off x="260913" y="2344645"/>
                <a:ext cx="1963342" cy="923330"/>
              </a:xfrm>
              <a:prstGeom prst="rect">
                <a:avLst/>
              </a:prstGeom>
              <a:noFill/>
            </p:spPr>
            <p:txBody>
              <a:bodyPr wrap="square" rtlCol="0">
                <a:spAutoFit/>
              </a:bodyPr>
              <a:lstStyle/>
              <a:p>
                <a:pPr algn="ctr"/>
                <a:r>
                  <a:rPr lang="en-US" sz="1800" dirty="0">
                    <a:latin typeface="+mn-lt"/>
                  </a:rPr>
                  <a:t>Next address predictor,</a:t>
                </a:r>
              </a:p>
              <a:p>
                <a:pPr algn="ctr"/>
                <a:r>
                  <a:rPr lang="en-US" sz="1800" dirty="0">
                    <a:latin typeface="+mn-lt"/>
                  </a:rPr>
                  <a:t>e.g., pc+4</a:t>
                </a:r>
              </a:p>
            </p:txBody>
          </p:sp>
          <p:cxnSp>
            <p:nvCxnSpPr>
              <p:cNvPr id="72" name="Straight Connector 71"/>
              <p:cNvCxnSpPr>
                <a:endCxn id="13" idx="3"/>
              </p:cNvCxnSpPr>
              <p:nvPr/>
            </p:nvCxnSpPr>
            <p:spPr bwMode="auto">
              <a:xfrm flipV="1">
                <a:off x="1905000" y="2602468"/>
                <a:ext cx="1407095" cy="202183"/>
              </a:xfrm>
              <a:prstGeom prst="line">
                <a:avLst/>
              </a:prstGeom>
              <a:solidFill>
                <a:srgbClr val="000000"/>
              </a:solidFill>
              <a:ln w="28575" cap="flat" cmpd="sng" algn="ctr">
                <a:solidFill>
                  <a:schemeClr val="tx1">
                    <a:lumMod val="20000"/>
                    <a:lumOff val="80000"/>
                  </a:schemeClr>
                </a:solidFill>
                <a:prstDash val="solid"/>
                <a:round/>
                <a:headEnd type="none" w="med" len="med"/>
                <a:tailEnd type="none" w="med" len="med"/>
              </a:ln>
              <a:effectLst/>
            </p:spPr>
          </p:cxnSp>
        </p:grpSp>
        <p:cxnSp>
          <p:nvCxnSpPr>
            <p:cNvPr id="76" name="Straight Connector 75"/>
            <p:cNvCxnSpPr>
              <a:endCxn id="13" idx="4"/>
            </p:cNvCxnSpPr>
            <p:nvPr/>
          </p:nvCxnSpPr>
          <p:spPr bwMode="auto">
            <a:xfrm flipV="1">
              <a:off x="3661682" y="2682034"/>
              <a:ext cx="0" cy="141640"/>
            </a:xfrm>
            <a:prstGeom prst="line">
              <a:avLst/>
            </a:prstGeom>
            <a:solidFill>
              <a:srgbClr val="000000"/>
            </a:solidFill>
            <a:ln w="19050" cap="flat" cmpd="sng" algn="ctr">
              <a:solidFill>
                <a:schemeClr val="tx1"/>
              </a:solidFill>
              <a:prstDash val="solid"/>
              <a:round/>
              <a:headEnd type="none" w="med" len="med"/>
              <a:tailEnd type="triangle" w="med" len="med"/>
            </a:ln>
            <a:effectLst/>
          </p:spPr>
        </p:cxnSp>
        <p:cxnSp>
          <p:nvCxnSpPr>
            <p:cNvPr id="5" name="Straight Arrow Connector 4"/>
            <p:cNvCxnSpPr/>
            <p:nvPr/>
          </p:nvCxnSpPr>
          <p:spPr bwMode="auto">
            <a:xfrm>
              <a:off x="4122250" y="2382049"/>
              <a:ext cx="687280" cy="2139"/>
            </a:xfrm>
            <a:prstGeom prst="straightConnector1">
              <a:avLst/>
            </a:prstGeom>
            <a:solidFill>
              <a:srgbClr val="000000"/>
            </a:solidFill>
            <a:ln w="19050" cap="flat" cmpd="sng" algn="ctr">
              <a:solidFill>
                <a:schemeClr val="tx1"/>
              </a:solidFill>
              <a:prstDash val="solid"/>
              <a:round/>
              <a:headEnd type="none" w="med" len="med"/>
              <a:tailEnd type="triangle"/>
            </a:ln>
            <a:effectLst/>
          </p:spPr>
        </p:cxnSp>
      </p:grpSp>
      <p:sp>
        <p:nvSpPr>
          <p:cNvPr id="4" name="Date Placeholder 3">
            <a:extLst>
              <a:ext uri="{FF2B5EF4-FFF2-40B4-BE49-F238E27FC236}">
                <a16:creationId xmlns:a16="http://schemas.microsoft.com/office/drawing/2014/main" id="{9AA053CC-A320-4E29-0475-4578FA616479}"/>
              </a:ext>
            </a:extLst>
          </p:cNvPr>
          <p:cNvSpPr>
            <a:spLocks noGrp="1"/>
          </p:cNvSpPr>
          <p:nvPr>
            <p:ph type="dt" sz="half" idx="10"/>
          </p:nvPr>
        </p:nvSpPr>
        <p:spPr/>
        <p:txBody>
          <a:bodyPr/>
          <a:lstStyle/>
          <a:p>
            <a:pPr>
              <a:defRPr/>
            </a:pPr>
            <a:fld id="{EBD1684D-DF13-4663-ADD7-3BA49F176B64}" type="datetime3">
              <a:rPr lang="en-US" smtClean="0"/>
              <a:t>24 March 2024</a:t>
            </a:fld>
            <a:endParaRPr lang="en-US" dirty="0"/>
          </a:p>
        </p:txBody>
      </p:sp>
      <p:sp>
        <p:nvSpPr>
          <p:cNvPr id="7" name="Footer Placeholder 6">
            <a:extLst>
              <a:ext uri="{FF2B5EF4-FFF2-40B4-BE49-F238E27FC236}">
                <a16:creationId xmlns:a16="http://schemas.microsoft.com/office/drawing/2014/main" id="{E28A8F96-82D4-6B81-72D6-17566C0ACCE5}"/>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57BEE44B-52FB-AB71-3BE1-0D4B879A7FBC}"/>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11</a:t>
            </a:fld>
            <a:endParaRPr lang="en-US" dirty="0"/>
          </a:p>
        </p:txBody>
      </p:sp>
    </p:spTree>
    <p:extLst>
      <p:ext uri="{BB962C8B-B14F-4D97-AF65-F5344CB8AC3E}">
        <p14:creationId xmlns:p14="http://schemas.microsoft.com/office/powerpoint/2010/main" val="48317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pPr eaLnBrk="1" hangingPunct="1"/>
            <a:r>
              <a:rPr lang="en-US" sz="3600" dirty="0"/>
              <a:t>An epoch-based solution</a:t>
            </a:r>
            <a:endParaRPr lang="en-US" sz="2800" dirty="0"/>
          </a:p>
        </p:txBody>
      </p:sp>
      <p:sp>
        <p:nvSpPr>
          <p:cNvPr id="34818" name="Rectangle 3" descr="Rectangle: Click to edit Master text styles&#10;Second level&#10;Third level&#10;Fourth level&#10;Fifth level"/>
          <p:cNvSpPr txBox="1">
            <a:spLocks noChangeArrowheads="1"/>
          </p:cNvSpPr>
          <p:nvPr/>
        </p:nvSpPr>
        <p:spPr bwMode="auto">
          <a:xfrm>
            <a:off x="600075" y="1552575"/>
            <a:ext cx="8442325" cy="473392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doFetch</a:t>
            </a:r>
            <a:r>
              <a:rPr lang="en-US" sz="1800" dirty="0">
                <a:latin typeface="Consolas" panose="020B0609020204030204" pitchFamily="49" charset="0"/>
                <a:cs typeface="Courier New" pitchFamily="49" charset="0"/>
              </a:rPr>
              <a:t> ;</a:t>
            </a:r>
            <a:endParaRPr lang="en-US" sz="1800" b="1"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iMem.req</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 </a:t>
            </a:r>
          </a:p>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ppcF</a:t>
            </a:r>
            <a:r>
              <a:rPr lang="en-US" sz="1800" dirty="0">
                <a:latin typeface="Consolas" panose="020B0609020204030204" pitchFamily="49" charset="0"/>
                <a:cs typeface="Courier New" pitchFamily="49" charset="0"/>
              </a:rPr>
              <a:t>=nap(</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&lt;=</a:t>
            </a:r>
            <a:r>
              <a:rPr lang="en-US" sz="1800" dirty="0" err="1">
                <a:latin typeface="Consolas" panose="020B0609020204030204" pitchFamily="49" charset="0"/>
                <a:cs typeface="Courier New" pitchFamily="49" charset="0"/>
              </a:rPr>
              <a:t>ppcF</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f2d.enq(Fetch2Decode{</a:t>
            </a:r>
            <a:r>
              <a:rPr lang="en-US" sz="1800" dirty="0" err="1">
                <a:latin typeface="Consolas" panose="020B0609020204030204" pitchFamily="49" charset="0"/>
                <a:cs typeface="Courier New" pitchFamily="49" charset="0"/>
              </a:rPr>
              <a:t>pc:pcF,ppc:ppcF,</a:t>
            </a:r>
            <a:r>
              <a:rPr lang="en-US" sz="1800" dirty="0" err="1">
                <a:solidFill>
                  <a:srgbClr val="FF0000"/>
                </a:solidFill>
                <a:latin typeface="Consolas" panose="020B0609020204030204" pitchFamily="49" charset="0"/>
                <a:cs typeface="Courier New" pitchFamily="49" charset="0"/>
              </a:rPr>
              <a:t>epoch:epoch</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inst:instF</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pPr>
            <a:r>
              <a:rPr lang="en-US" sz="1800" b="1" dirty="0" err="1">
                <a:latin typeface="Consolas" panose="020B0609020204030204" pitchFamily="49" charset="0"/>
                <a:cs typeface="Courier New" pitchFamily="49" charset="0"/>
              </a:rPr>
              <a:t>endrule</a:t>
            </a:r>
            <a:endParaRPr lang="en-US" sz="1800" b="1" dirty="0">
              <a:latin typeface="Consolas" panose="020B0609020204030204" pitchFamily="49" charset="0"/>
              <a:cs typeface="Courier New" pitchFamily="49" charset="0"/>
            </a:endParaRP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rule </a:t>
            </a:r>
            <a:r>
              <a:rPr lang="en-US" sz="1800" dirty="0" err="1">
                <a:latin typeface="Consolas" panose="020B0609020204030204" pitchFamily="49" charset="0"/>
                <a:cs typeface="Courier New" pitchFamily="49" charset="0"/>
              </a:rPr>
              <a:t>doExecute</a:t>
            </a:r>
            <a:r>
              <a:rPr lang="en-US" sz="1800" dirty="0">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 </a:t>
            </a:r>
            <a:r>
              <a:rPr lang="en-US" sz="1800" dirty="0">
                <a:latin typeface="Consolas" panose="020B0609020204030204" pitchFamily="49" charset="0"/>
                <a:cs typeface="Courier New" pitchFamily="49" charset="0"/>
              </a:rPr>
              <a:t>x=f2d.first;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pc=</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solidFill>
                  <a:srgbClr val="FF0000"/>
                </a:solidFill>
                <a:latin typeface="Consolas" panose="020B0609020204030204" pitchFamily="49" charset="0"/>
                <a:cs typeface="Courier New" pitchFamily="49" charset="0"/>
              </a:rPr>
              <a:t>let</a:t>
            </a: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x.epoch</a:t>
            </a:r>
            <a:r>
              <a:rPr lang="en-US" sz="1800" dirty="0">
                <a:solidFill>
                  <a:srgbClr val="FF0000"/>
                </a:solidFill>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x.inst</a:t>
            </a:r>
            <a:r>
              <a:rPr lang="en-US" sz="1800" dirty="0">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 == epoch</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begin</a:t>
            </a:r>
          </a:p>
          <a:p>
            <a:pPr marL="342900" indent="-342900">
              <a:buClr>
                <a:schemeClr val="hlink"/>
              </a:buClr>
              <a:buSzPct val="110000"/>
            </a:pPr>
            <a:r>
              <a:rPr lang="en-US" sz="1800" dirty="0">
                <a:solidFill>
                  <a:srgbClr val="00B050"/>
                </a:solidFill>
                <a:latin typeface="Consolas" panose="020B0609020204030204" pitchFamily="49" charset="0"/>
                <a:cs typeface="Courier New" pitchFamily="49" charset="0"/>
              </a:rPr>
              <a:t>     </a:t>
            </a:r>
            <a:r>
              <a:rPr lang="en-US" sz="1800" b="1" dirty="0">
                <a:solidFill>
                  <a:srgbClr val="00B050"/>
                </a:solidFill>
                <a:latin typeface="Consolas" panose="020B0609020204030204" pitchFamily="49" charset="0"/>
                <a:cs typeface="Courier New" pitchFamily="49" charset="0"/>
              </a:rPr>
              <a:t>...</a:t>
            </a:r>
            <a:r>
              <a:rPr lang="en-US" sz="1800" dirty="0">
                <a:solidFill>
                  <a:srgbClr val="00B050"/>
                </a:solidFill>
                <a:latin typeface="Consolas" panose="020B0609020204030204" pitchFamily="49" charset="0"/>
                <a:cs typeface="Courier New" pitchFamily="49" charset="0"/>
              </a:rPr>
              <a:t>decode, register fetch, exec, memory op, </a:t>
            </a:r>
          </a:p>
          <a:p>
            <a:pPr marL="342900" indent="-342900">
              <a:buClr>
                <a:schemeClr val="hlink"/>
              </a:buClr>
              <a:buSzPct val="110000"/>
            </a:pPr>
            <a:r>
              <a:rPr lang="en-US" sz="1800" dirty="0">
                <a:solidFill>
                  <a:srgbClr val="00B050"/>
                </a:solidFill>
                <a:latin typeface="Consolas" panose="020B0609020204030204" pitchFamily="49" charset="0"/>
                <a:cs typeface="Courier New" pitchFamily="49" charset="0"/>
              </a:rPr>
              <a:t>        </a:t>
            </a:r>
            <a:r>
              <a:rPr lang="en-US" sz="1800" dirty="0" err="1">
                <a:solidFill>
                  <a:srgbClr val="00B050"/>
                </a:solidFill>
                <a:latin typeface="Consolas" panose="020B0609020204030204" pitchFamily="49" charset="0"/>
                <a:cs typeface="Courier New" pitchFamily="49" charset="0"/>
              </a:rPr>
              <a:t>rf</a:t>
            </a:r>
            <a:r>
              <a:rPr lang="en-US" sz="1800" dirty="0">
                <a:solidFill>
                  <a:srgbClr val="00B050"/>
                </a:solidFill>
                <a:latin typeface="Consolas" panose="020B0609020204030204" pitchFamily="49" charset="0"/>
                <a:cs typeface="Courier New" pitchFamily="49" charset="0"/>
              </a:rPr>
              <a:t> update </a:t>
            </a:r>
            <a:r>
              <a:rPr lang="en-US" sz="1800" dirty="0" err="1">
                <a:solidFill>
                  <a:srgbClr val="00B050"/>
                </a:solidFill>
                <a:latin typeface="Consolas" panose="020B0609020204030204" pitchFamily="49" charset="0"/>
                <a:cs typeface="Courier New" pitchFamily="49" charset="0"/>
              </a:rPr>
              <a:t>nextPC</a:t>
            </a:r>
            <a:r>
              <a:rPr lang="en-US" sz="1800" dirty="0">
                <a:solidFill>
                  <a:srgbClr val="00B050"/>
                </a:solidFill>
                <a:latin typeface="Consolas" panose="020B0609020204030204" pitchFamily="49" charset="0"/>
                <a:cs typeface="Courier New" pitchFamily="49" charset="0"/>
              </a:rPr>
              <a:t> ...</a:t>
            </a:r>
          </a:p>
          <a:p>
            <a:pPr marL="342900" indent="-342900">
              <a:buClr>
                <a:schemeClr val="hlink"/>
              </a:buClr>
              <a:buSzPct val="110000"/>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 </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x.ppc</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nextPC</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begin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pcF</a:t>
            </a:r>
            <a:r>
              <a:rPr lang="en-US" sz="1800" dirty="0">
                <a:solidFill>
                  <a:srgbClr val="FF0000"/>
                </a:solidFill>
                <a:latin typeface="Consolas" panose="020B0609020204030204" pitchFamily="49" charset="0"/>
                <a:cs typeface="Courier New" pitchFamily="49" charset="0"/>
              </a:rPr>
              <a:t> </a:t>
            </a:r>
            <a:r>
              <a:rPr lang="en-US" sz="1800" dirty="0">
                <a:latin typeface="Consolas" panose="020B0609020204030204" pitchFamily="49" charset="0"/>
                <a:cs typeface="Courier New" pitchFamily="49" charset="0"/>
              </a:rPr>
              <a:t>&lt;= </a:t>
            </a:r>
            <a:r>
              <a:rPr lang="en-US" sz="1800" dirty="0" err="1">
                <a:latin typeface="Consolas" panose="020B0609020204030204" pitchFamily="49" charset="0"/>
                <a:cs typeface="Courier New" pitchFamily="49" charset="0"/>
              </a:rPr>
              <a:t>eInst.addr</a:t>
            </a:r>
            <a:r>
              <a:rPr lang="en-US" sz="1800" dirty="0">
                <a:latin typeface="Consolas" panose="020B0609020204030204" pitchFamily="49" charset="0"/>
                <a:cs typeface="Courier New" pitchFamily="49" charset="0"/>
              </a:rPr>
              <a:t>; </a:t>
            </a:r>
          </a:p>
          <a:p>
            <a:pPr marL="403225" indent="-403225">
              <a:buClr>
                <a:schemeClr val="hlink"/>
              </a:buClr>
              <a:buSzPct val="110000"/>
            </a:pPr>
            <a:r>
              <a:rPr lang="en-US" sz="1800" dirty="0">
                <a:latin typeface="Consolas" panose="020B0609020204030204" pitchFamily="49" charset="0"/>
                <a:cs typeface="Courier New" pitchFamily="49" charset="0"/>
              </a:rPr>
              <a:t>                              </a:t>
            </a:r>
            <a:r>
              <a:rPr lang="en-US" sz="1800" dirty="0">
                <a:solidFill>
                  <a:srgbClr val="FF0000"/>
                </a:solidFill>
                <a:latin typeface="Consolas" panose="020B0609020204030204" pitchFamily="49" charset="0"/>
                <a:cs typeface="Courier New" pitchFamily="49" charset="0"/>
              </a:rPr>
              <a:t>epoch &lt;= next(epoch); </a:t>
            </a:r>
            <a:r>
              <a:rPr lang="en-US" sz="1800" b="1" dirty="0">
                <a:latin typeface="Consolas" panose="020B0609020204030204" pitchFamily="49" charset="0"/>
                <a:cs typeface="Courier New" pitchFamily="49" charset="0"/>
              </a:rPr>
              <a:t>end</a:t>
            </a:r>
          </a:p>
          <a:p>
            <a:pPr marL="403225" indent="-403225">
              <a:buClr>
                <a:schemeClr val="hlink"/>
              </a:buClr>
              <a:buSzPct val="110000"/>
            </a:pPr>
            <a:r>
              <a:rPr lang="en-US" sz="1800" b="1" dirty="0">
                <a:latin typeface="Consolas" panose="020B0609020204030204" pitchFamily="49" charset="0"/>
                <a:cs typeface="Courier New" pitchFamily="49" charset="0"/>
              </a:rPr>
              <a:t>               </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end</a:t>
            </a:r>
          </a:p>
          <a:p>
            <a:pPr marL="403225" indent="-342900">
              <a:buClr>
                <a:schemeClr val="hlink"/>
              </a:buClr>
              <a:buSzPct val="110000"/>
            </a:pPr>
            <a:r>
              <a:rPr lang="en-US" sz="1800" b="1" dirty="0">
                <a:latin typeface="Consolas" panose="020B0609020204030204" pitchFamily="49" charset="0"/>
                <a:cs typeface="Courier New" pitchFamily="49" charset="0"/>
              </a:rPr>
              <a:t>  </a:t>
            </a:r>
            <a:r>
              <a:rPr lang="en-US" sz="1800" dirty="0">
                <a:latin typeface="Consolas" panose="020B0609020204030204" pitchFamily="49" charset="0"/>
                <a:cs typeface="Courier New" pitchFamily="49" charset="0"/>
              </a:rPr>
              <a:t>f2d.deq; </a:t>
            </a:r>
            <a:r>
              <a:rPr lang="en-US" sz="1800" b="1" dirty="0" err="1">
                <a:latin typeface="Consolas" panose="020B0609020204030204" pitchFamily="49" charset="0"/>
                <a:cs typeface="Courier New" pitchFamily="49" charset="0"/>
              </a:rPr>
              <a:t>endrule</a:t>
            </a:r>
            <a:endParaRPr lang="en-US" sz="1800" b="1" dirty="0">
              <a:latin typeface="Consolas" panose="020B0609020204030204" pitchFamily="49" charset="0"/>
              <a:cs typeface="Courier New" pitchFamily="49" charset="0"/>
            </a:endParaRPr>
          </a:p>
          <a:p>
            <a:pPr marL="342900" indent="-342900">
              <a:buClr>
                <a:schemeClr val="hlink"/>
              </a:buClr>
              <a:buSzPct val="110000"/>
              <a:buFont typeface="Wingdings" pitchFamily="2" charset="2"/>
              <a:buNone/>
            </a:pPr>
            <a:endParaRPr lang="en-US" sz="1800" b="1" dirty="0">
              <a:latin typeface="Consolas" panose="020B0609020204030204" pitchFamily="49" charset="0"/>
              <a:cs typeface="Courier New" pitchFamily="49" charset="0"/>
            </a:endParaRPr>
          </a:p>
        </p:txBody>
      </p:sp>
      <p:sp>
        <p:nvSpPr>
          <p:cNvPr id="13" name="TextBox 12"/>
          <p:cNvSpPr txBox="1"/>
          <p:nvPr/>
        </p:nvSpPr>
        <p:spPr>
          <a:xfrm>
            <a:off x="4071182" y="1616980"/>
            <a:ext cx="4815840" cy="400110"/>
          </a:xfrm>
          <a:prstGeom prst="rect">
            <a:avLst/>
          </a:prstGeom>
          <a:noFill/>
          <a:ln>
            <a:solidFill>
              <a:srgbClr val="FF0000"/>
            </a:solidFill>
          </a:ln>
        </p:spPr>
        <p:txBody>
          <a:bodyPr wrap="square" rtlCol="0">
            <a:spAutoFit/>
          </a:bodyPr>
          <a:lstStyle/>
          <a:p>
            <a:r>
              <a:rPr lang="en-US" dirty="0">
                <a:solidFill>
                  <a:srgbClr val="FF0000"/>
                </a:solidFill>
                <a:latin typeface="Comic Sans MS" pitchFamily="66" charset="0"/>
              </a:rPr>
              <a:t>Can these rules execute concurrently ? </a:t>
            </a:r>
          </a:p>
        </p:txBody>
      </p:sp>
      <p:sp>
        <p:nvSpPr>
          <p:cNvPr id="9" name="TextBox 8"/>
          <p:cNvSpPr txBox="1"/>
          <p:nvPr/>
        </p:nvSpPr>
        <p:spPr>
          <a:xfrm>
            <a:off x="4071182" y="5743485"/>
            <a:ext cx="4815840" cy="400110"/>
          </a:xfrm>
          <a:prstGeom prst="rect">
            <a:avLst/>
          </a:prstGeom>
          <a:noFill/>
          <a:ln>
            <a:solidFill>
              <a:srgbClr val="FF0000"/>
            </a:solidFill>
          </a:ln>
        </p:spPr>
        <p:txBody>
          <a:bodyPr wrap="square" rtlCol="0">
            <a:spAutoFit/>
          </a:bodyPr>
          <a:lstStyle/>
          <a:p>
            <a:r>
              <a:rPr lang="en-US" dirty="0">
                <a:solidFill>
                  <a:srgbClr val="FF0000"/>
                </a:solidFill>
                <a:latin typeface="Comic Sans MS" pitchFamily="66" charset="0"/>
              </a:rPr>
              <a:t>How many epoch values are sufficient?</a:t>
            </a:r>
          </a:p>
        </p:txBody>
      </p:sp>
      <p:sp>
        <p:nvSpPr>
          <p:cNvPr id="2" name="Date Placeholder 1">
            <a:extLst>
              <a:ext uri="{FF2B5EF4-FFF2-40B4-BE49-F238E27FC236}">
                <a16:creationId xmlns:a16="http://schemas.microsoft.com/office/drawing/2014/main" id="{82B82BE0-00C4-ADFC-05CB-18FD510D1513}"/>
              </a:ext>
            </a:extLst>
          </p:cNvPr>
          <p:cNvSpPr>
            <a:spLocks noGrp="1"/>
          </p:cNvSpPr>
          <p:nvPr>
            <p:ph type="dt" sz="half" idx="10"/>
          </p:nvPr>
        </p:nvSpPr>
        <p:spPr/>
        <p:txBody>
          <a:bodyPr/>
          <a:lstStyle/>
          <a:p>
            <a:pPr>
              <a:defRPr/>
            </a:pPr>
            <a:fld id="{BED2B5BD-7B27-48AD-8BEE-ACD8CC21FC92}" type="datetime3">
              <a:rPr lang="en-US" smtClean="0"/>
              <a:t>24 March 2024</a:t>
            </a:fld>
            <a:endParaRPr lang="en-US" dirty="0"/>
          </a:p>
        </p:txBody>
      </p:sp>
      <p:sp>
        <p:nvSpPr>
          <p:cNvPr id="3" name="Footer Placeholder 2">
            <a:extLst>
              <a:ext uri="{FF2B5EF4-FFF2-40B4-BE49-F238E27FC236}">
                <a16:creationId xmlns:a16="http://schemas.microsoft.com/office/drawing/2014/main" id="{917A9667-3E97-5B32-8327-3AD732733FC6}"/>
              </a:ext>
            </a:extLst>
          </p:cNvPr>
          <p:cNvSpPr>
            <a:spLocks noGrp="1"/>
          </p:cNvSpPr>
          <p:nvPr>
            <p:ph type="ftr" sz="quarter" idx="12"/>
          </p:nvPr>
        </p:nvSpPr>
        <p:spPr/>
        <p:txBody>
          <a:bodyPr/>
          <a:lstStyle/>
          <a:p>
            <a:pPr>
              <a:defRPr/>
            </a:pPr>
            <a:r>
              <a:rPr lang="en-US"/>
              <a:t>6.1920</a:t>
            </a:r>
            <a:endParaRPr lang="en-US" dirty="0"/>
          </a:p>
        </p:txBody>
      </p:sp>
      <p:sp>
        <p:nvSpPr>
          <p:cNvPr id="4" name="Slide Number Placeholder 3">
            <a:extLst>
              <a:ext uri="{FF2B5EF4-FFF2-40B4-BE49-F238E27FC236}">
                <a16:creationId xmlns:a16="http://schemas.microsoft.com/office/drawing/2014/main" id="{FBBDEE90-6AA7-7536-E0E0-1EA242A1184F}"/>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12</a:t>
            </a:fld>
            <a:endParaRPr lang="en-US" dirty="0"/>
          </a:p>
        </p:txBody>
      </p:sp>
    </p:spTree>
    <p:extLst>
      <p:ext uri="{BB962C8B-B14F-4D97-AF65-F5344CB8AC3E}">
        <p14:creationId xmlns:p14="http://schemas.microsoft.com/office/powerpoint/2010/main" val="4135527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818">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8">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8">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8">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8">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818">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18">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8">
                                            <p:txEl>
                                              <p:pRg st="15" end="1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4"/>
          <p:cNvSpPr>
            <a:spLocks noGrp="1" noChangeArrowheads="1"/>
          </p:cNvSpPr>
          <p:nvPr>
            <p:ph type="title"/>
          </p:nvPr>
        </p:nvSpPr>
        <p:spPr/>
        <p:txBody>
          <a:bodyPr/>
          <a:lstStyle/>
          <a:p>
            <a:pPr eaLnBrk="1" hangingPunct="1"/>
            <a:r>
              <a:rPr lang="en-US" sz="3600" dirty="0"/>
              <a:t>An epoch-based solution</a:t>
            </a:r>
            <a:br>
              <a:rPr lang="en-US" sz="3600" dirty="0"/>
            </a:br>
            <a:r>
              <a:rPr lang="en-US" sz="2800" dirty="0"/>
              <a:t>For concurrency, turn </a:t>
            </a:r>
            <a:r>
              <a:rPr lang="en-US" sz="2800" dirty="0" err="1"/>
              <a:t>pcF</a:t>
            </a:r>
            <a:r>
              <a:rPr lang="en-US" sz="2800" dirty="0"/>
              <a:t> in an EHR</a:t>
            </a:r>
          </a:p>
        </p:txBody>
      </p:sp>
      <p:sp>
        <p:nvSpPr>
          <p:cNvPr id="34818" name="Rectangle 3" descr="Rectangle: Click to edit Master text styles&#10;Second level&#10;Third level&#10;Fourth level&#10;Fifth level"/>
          <p:cNvSpPr txBox="1">
            <a:spLocks noChangeArrowheads="1"/>
          </p:cNvSpPr>
          <p:nvPr/>
        </p:nvSpPr>
        <p:spPr bwMode="auto">
          <a:xfrm>
            <a:off x="609600" y="1459803"/>
            <a:ext cx="8442325" cy="473392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doFetch</a:t>
            </a:r>
            <a:r>
              <a:rPr lang="en-US" sz="1800" dirty="0">
                <a:latin typeface="Consolas" panose="020B0609020204030204" pitchFamily="49" charset="0"/>
                <a:cs typeface="Courier New" pitchFamily="49" charset="0"/>
              </a:rPr>
              <a:t> ;</a:t>
            </a:r>
            <a:endParaRPr lang="en-US" sz="1800" b="1"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iMem.req</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[0]); </a:t>
            </a:r>
          </a:p>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ppcF</a:t>
            </a:r>
            <a:r>
              <a:rPr lang="en-US" sz="1800" dirty="0">
                <a:latin typeface="Consolas" panose="020B0609020204030204" pitchFamily="49" charset="0"/>
                <a:cs typeface="Courier New" pitchFamily="49" charset="0"/>
              </a:rPr>
              <a:t>=nap(</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[0]); </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[0]&lt;=</a:t>
            </a:r>
            <a:r>
              <a:rPr lang="en-US" sz="1800" dirty="0" err="1">
                <a:latin typeface="Consolas" panose="020B0609020204030204" pitchFamily="49" charset="0"/>
                <a:cs typeface="Courier New" pitchFamily="49" charset="0"/>
              </a:rPr>
              <a:t>ppcF</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f2d.enq(Fetch2Decode{</a:t>
            </a:r>
            <a:r>
              <a:rPr lang="en-US" sz="1800" dirty="0" err="1">
                <a:latin typeface="Consolas" panose="020B0609020204030204" pitchFamily="49" charset="0"/>
                <a:cs typeface="Courier New" pitchFamily="49" charset="0"/>
              </a:rPr>
              <a:t>pc:pcF</a:t>
            </a:r>
            <a:r>
              <a:rPr lang="en-US" sz="1800" dirty="0">
                <a:latin typeface="Consolas" panose="020B0609020204030204" pitchFamily="49" charset="0"/>
                <a:cs typeface="Courier New" pitchFamily="49" charset="0"/>
              </a:rPr>
              <a:t>[0],</a:t>
            </a:r>
            <a:r>
              <a:rPr lang="en-US" sz="1800" dirty="0" err="1">
                <a:latin typeface="Consolas" panose="020B0609020204030204" pitchFamily="49" charset="0"/>
                <a:cs typeface="Courier New" pitchFamily="49" charset="0"/>
              </a:rPr>
              <a:t>ppc:ppcF,</a:t>
            </a:r>
            <a:r>
              <a:rPr lang="en-US" sz="1800" dirty="0" err="1">
                <a:solidFill>
                  <a:srgbClr val="FF0000"/>
                </a:solidFill>
                <a:latin typeface="Consolas" panose="020B0609020204030204" pitchFamily="49" charset="0"/>
                <a:cs typeface="Courier New" pitchFamily="49" charset="0"/>
              </a:rPr>
              <a:t>epoch:epoch</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inst:instF</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pPr>
            <a:r>
              <a:rPr lang="en-US" sz="1800" b="1" dirty="0" err="1">
                <a:latin typeface="Consolas" panose="020B0609020204030204" pitchFamily="49" charset="0"/>
                <a:cs typeface="Courier New" pitchFamily="49" charset="0"/>
              </a:rPr>
              <a:t>endrule</a:t>
            </a:r>
            <a:endParaRPr lang="en-US" sz="1800" b="1" dirty="0">
              <a:latin typeface="Consolas" panose="020B0609020204030204" pitchFamily="49" charset="0"/>
              <a:cs typeface="Courier New" pitchFamily="49" charset="0"/>
            </a:endParaRP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rule </a:t>
            </a:r>
            <a:r>
              <a:rPr lang="en-US" sz="1800" dirty="0" err="1">
                <a:latin typeface="Consolas" panose="020B0609020204030204" pitchFamily="49" charset="0"/>
                <a:cs typeface="Courier New" pitchFamily="49" charset="0"/>
              </a:rPr>
              <a:t>doExecute</a:t>
            </a:r>
            <a:r>
              <a:rPr lang="en-US" sz="1800" dirty="0">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 </a:t>
            </a:r>
            <a:r>
              <a:rPr lang="en-US" sz="1800" dirty="0">
                <a:latin typeface="Consolas" panose="020B0609020204030204" pitchFamily="49" charset="0"/>
                <a:cs typeface="Courier New" pitchFamily="49" charset="0"/>
              </a:rPr>
              <a:t>x=f2d.first;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pc=</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solidFill>
                  <a:srgbClr val="FF0000"/>
                </a:solidFill>
                <a:latin typeface="Consolas" panose="020B0609020204030204" pitchFamily="49" charset="0"/>
                <a:cs typeface="Courier New" pitchFamily="49" charset="0"/>
              </a:rPr>
              <a:t>let</a:t>
            </a: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x.epoch</a:t>
            </a:r>
            <a:r>
              <a:rPr lang="en-US" sz="1800" dirty="0">
                <a:solidFill>
                  <a:srgbClr val="FF0000"/>
                </a:solidFill>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x.inst</a:t>
            </a:r>
            <a:r>
              <a:rPr lang="en-US" sz="1800" dirty="0">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 == epoch</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begin</a:t>
            </a:r>
          </a:p>
          <a:p>
            <a:pPr marL="342900" indent="-342900">
              <a:buClr>
                <a:schemeClr val="hlink"/>
              </a:buClr>
              <a:buSzPct val="110000"/>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a:t>
            </a:r>
            <a:r>
              <a:rPr lang="en-US" sz="1800" dirty="0">
                <a:latin typeface="Consolas" panose="020B0609020204030204" pitchFamily="49" charset="0"/>
                <a:cs typeface="Courier New" pitchFamily="49" charset="0"/>
              </a:rPr>
              <a:t>decode, register fetch, exec, memory op, </a:t>
            </a:r>
          </a:p>
          <a:p>
            <a:pPr marL="342900" indent="-342900">
              <a:buClr>
                <a:schemeClr val="hlink"/>
              </a:buClr>
              <a:buSzPct val="110000"/>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rf</a:t>
            </a:r>
            <a:r>
              <a:rPr lang="en-US" sz="1800" dirty="0">
                <a:latin typeface="Consolas" panose="020B0609020204030204" pitchFamily="49" charset="0"/>
                <a:cs typeface="Courier New" pitchFamily="49" charset="0"/>
              </a:rPr>
              <a:t> update </a:t>
            </a:r>
            <a:r>
              <a:rPr lang="en-US" sz="1800" dirty="0" err="1">
                <a:latin typeface="Consolas" panose="020B0609020204030204" pitchFamily="49" charset="0"/>
                <a:cs typeface="Courier New" pitchFamily="49" charset="0"/>
              </a:rPr>
              <a:t>nextPC</a:t>
            </a:r>
            <a:r>
              <a:rPr lang="en-US" sz="1800" dirty="0">
                <a:latin typeface="Consolas" panose="020B0609020204030204" pitchFamily="49" charset="0"/>
                <a:cs typeface="Courier New" pitchFamily="49" charset="0"/>
              </a:rPr>
              <a:t> ...</a:t>
            </a:r>
          </a:p>
          <a:p>
            <a:pPr marL="342900" indent="-342900">
              <a:buClr>
                <a:schemeClr val="hlink"/>
              </a:buClr>
              <a:buSzPct val="110000"/>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 </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x.ppc</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nextPC</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begin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pcF</a:t>
            </a:r>
            <a:r>
              <a:rPr lang="en-US" sz="1800" dirty="0">
                <a:solidFill>
                  <a:srgbClr val="FF0000"/>
                </a:solidFill>
                <a:latin typeface="Consolas" panose="020B0609020204030204" pitchFamily="49" charset="0"/>
                <a:cs typeface="Courier New" pitchFamily="49" charset="0"/>
              </a:rPr>
              <a:t>[1] </a:t>
            </a:r>
            <a:r>
              <a:rPr lang="en-US" sz="1800" dirty="0">
                <a:latin typeface="Consolas" panose="020B0609020204030204" pitchFamily="49" charset="0"/>
                <a:cs typeface="Courier New" pitchFamily="49" charset="0"/>
              </a:rPr>
              <a:t>&lt;= </a:t>
            </a:r>
            <a:r>
              <a:rPr lang="en-US" sz="1800" dirty="0" err="1">
                <a:latin typeface="Consolas" panose="020B0609020204030204" pitchFamily="49" charset="0"/>
                <a:cs typeface="Courier New" pitchFamily="49" charset="0"/>
              </a:rPr>
              <a:t>eInst.addr</a:t>
            </a:r>
            <a:r>
              <a:rPr lang="en-US" sz="1800" dirty="0">
                <a:latin typeface="Consolas" panose="020B0609020204030204" pitchFamily="49" charset="0"/>
                <a:cs typeface="Courier New" pitchFamily="49" charset="0"/>
              </a:rPr>
              <a:t>; </a:t>
            </a:r>
          </a:p>
          <a:p>
            <a:pPr marL="403225" indent="-403225">
              <a:buClr>
                <a:schemeClr val="hlink"/>
              </a:buClr>
              <a:buSzPct val="110000"/>
            </a:pPr>
            <a:r>
              <a:rPr lang="en-US" sz="1800" dirty="0">
                <a:latin typeface="Consolas" panose="020B0609020204030204" pitchFamily="49" charset="0"/>
                <a:cs typeface="Courier New" pitchFamily="49" charset="0"/>
              </a:rPr>
              <a:t>                              </a:t>
            </a:r>
            <a:r>
              <a:rPr lang="en-US" sz="1800" dirty="0">
                <a:solidFill>
                  <a:srgbClr val="FF0000"/>
                </a:solidFill>
                <a:latin typeface="Consolas" panose="020B0609020204030204" pitchFamily="49" charset="0"/>
                <a:cs typeface="Courier New" pitchFamily="49" charset="0"/>
              </a:rPr>
              <a:t>epoch &lt;= next(epoch); </a:t>
            </a:r>
            <a:r>
              <a:rPr lang="en-US" sz="1800" b="1" dirty="0">
                <a:latin typeface="Consolas" panose="020B0609020204030204" pitchFamily="49" charset="0"/>
                <a:cs typeface="Courier New" pitchFamily="49" charset="0"/>
              </a:rPr>
              <a:t>end</a:t>
            </a:r>
          </a:p>
          <a:p>
            <a:pPr marL="403225" indent="-403225">
              <a:buClr>
                <a:schemeClr val="hlink"/>
              </a:buClr>
              <a:buSzPct val="110000"/>
            </a:pPr>
            <a:r>
              <a:rPr lang="en-US" sz="1800" b="1" dirty="0">
                <a:latin typeface="Consolas" panose="020B0609020204030204" pitchFamily="49" charset="0"/>
                <a:cs typeface="Courier New" pitchFamily="49" charset="0"/>
              </a:rPr>
              <a:t>               </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end</a:t>
            </a:r>
          </a:p>
          <a:p>
            <a:pPr marL="403225" indent="-342900">
              <a:buClr>
                <a:schemeClr val="hlink"/>
              </a:buClr>
              <a:buSzPct val="110000"/>
            </a:pPr>
            <a:r>
              <a:rPr lang="en-US" sz="1800" b="1" dirty="0">
                <a:latin typeface="Consolas" panose="020B0609020204030204" pitchFamily="49" charset="0"/>
                <a:cs typeface="Courier New" pitchFamily="49" charset="0"/>
              </a:rPr>
              <a:t>  </a:t>
            </a:r>
            <a:r>
              <a:rPr lang="en-US" sz="1800" dirty="0">
                <a:latin typeface="Consolas" panose="020B0609020204030204" pitchFamily="49" charset="0"/>
                <a:cs typeface="Courier New" pitchFamily="49" charset="0"/>
              </a:rPr>
              <a:t>f2d.deq; </a:t>
            </a:r>
            <a:r>
              <a:rPr lang="en-US" sz="1800" b="1" dirty="0" err="1">
                <a:latin typeface="Consolas" panose="020B0609020204030204" pitchFamily="49" charset="0"/>
                <a:cs typeface="Courier New" pitchFamily="49" charset="0"/>
              </a:rPr>
              <a:t>endrule</a:t>
            </a:r>
            <a:endParaRPr lang="en-US" sz="1800" b="1" dirty="0">
              <a:latin typeface="Consolas" panose="020B0609020204030204" pitchFamily="49" charset="0"/>
              <a:cs typeface="Courier New" pitchFamily="49" charset="0"/>
            </a:endParaRPr>
          </a:p>
          <a:p>
            <a:pPr marL="342900" indent="-342900">
              <a:buClr>
                <a:schemeClr val="hlink"/>
              </a:buClr>
              <a:buSzPct val="110000"/>
              <a:buFont typeface="Wingdings" pitchFamily="2" charset="2"/>
              <a:buNone/>
            </a:pPr>
            <a:endParaRPr lang="en-US" sz="1800" b="1" dirty="0">
              <a:latin typeface="Consolas" panose="020B0609020204030204" pitchFamily="49" charset="0"/>
              <a:cs typeface="Courier New" pitchFamily="49" charset="0"/>
            </a:endParaRPr>
          </a:p>
        </p:txBody>
      </p:sp>
      <p:sp>
        <p:nvSpPr>
          <p:cNvPr id="9" name="TextBox 8"/>
          <p:cNvSpPr txBox="1"/>
          <p:nvPr/>
        </p:nvSpPr>
        <p:spPr>
          <a:xfrm>
            <a:off x="3957180" y="5897154"/>
            <a:ext cx="4815840" cy="400110"/>
          </a:xfrm>
          <a:prstGeom prst="rect">
            <a:avLst/>
          </a:prstGeom>
          <a:noFill/>
          <a:ln>
            <a:solidFill>
              <a:srgbClr val="FF0000"/>
            </a:solidFill>
          </a:ln>
        </p:spPr>
        <p:txBody>
          <a:bodyPr wrap="square" rtlCol="0">
            <a:spAutoFit/>
          </a:bodyPr>
          <a:lstStyle/>
          <a:p>
            <a:r>
              <a:rPr lang="en-US" dirty="0">
                <a:solidFill>
                  <a:srgbClr val="FF0000"/>
                </a:solidFill>
                <a:latin typeface="Comic Sans MS" pitchFamily="66" charset="0"/>
              </a:rPr>
              <a:t>two values for epoch are sufficient!</a:t>
            </a:r>
          </a:p>
        </p:txBody>
      </p:sp>
      <p:sp>
        <p:nvSpPr>
          <p:cNvPr id="2" name="Date Placeholder 1">
            <a:extLst>
              <a:ext uri="{FF2B5EF4-FFF2-40B4-BE49-F238E27FC236}">
                <a16:creationId xmlns:a16="http://schemas.microsoft.com/office/drawing/2014/main" id="{8EC7A78F-95F3-3809-AA85-C5881A5C7665}"/>
              </a:ext>
            </a:extLst>
          </p:cNvPr>
          <p:cNvSpPr>
            <a:spLocks noGrp="1"/>
          </p:cNvSpPr>
          <p:nvPr>
            <p:ph type="dt" sz="half" idx="10"/>
          </p:nvPr>
        </p:nvSpPr>
        <p:spPr/>
        <p:txBody>
          <a:bodyPr/>
          <a:lstStyle/>
          <a:p>
            <a:pPr>
              <a:defRPr/>
            </a:pPr>
            <a:fld id="{AEBBC7D7-3CA9-4F3E-AD65-0D9073D46A55}" type="datetime3">
              <a:rPr lang="en-US" smtClean="0"/>
              <a:t>24 March 2024</a:t>
            </a:fld>
            <a:endParaRPr lang="en-US" dirty="0"/>
          </a:p>
        </p:txBody>
      </p:sp>
      <p:sp>
        <p:nvSpPr>
          <p:cNvPr id="3" name="Footer Placeholder 2">
            <a:extLst>
              <a:ext uri="{FF2B5EF4-FFF2-40B4-BE49-F238E27FC236}">
                <a16:creationId xmlns:a16="http://schemas.microsoft.com/office/drawing/2014/main" id="{57FF6826-9D36-1BA3-5923-F3FE5C34A05D}"/>
              </a:ext>
            </a:extLst>
          </p:cNvPr>
          <p:cNvSpPr>
            <a:spLocks noGrp="1"/>
          </p:cNvSpPr>
          <p:nvPr>
            <p:ph type="ftr" sz="quarter" idx="12"/>
          </p:nvPr>
        </p:nvSpPr>
        <p:spPr/>
        <p:txBody>
          <a:bodyPr/>
          <a:lstStyle/>
          <a:p>
            <a:pPr>
              <a:defRPr/>
            </a:pPr>
            <a:r>
              <a:rPr lang="en-US"/>
              <a:t>6.1920</a:t>
            </a:r>
            <a:endParaRPr lang="en-US" dirty="0"/>
          </a:p>
        </p:txBody>
      </p:sp>
      <p:sp>
        <p:nvSpPr>
          <p:cNvPr id="4" name="Slide Number Placeholder 3">
            <a:extLst>
              <a:ext uri="{FF2B5EF4-FFF2-40B4-BE49-F238E27FC236}">
                <a16:creationId xmlns:a16="http://schemas.microsoft.com/office/drawing/2014/main" id="{782B98BA-9552-CDF3-B599-58619DFCC408}"/>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13</a:t>
            </a:fld>
            <a:endParaRPr lang="en-US" dirty="0"/>
          </a:p>
        </p:txBody>
      </p:sp>
    </p:spTree>
    <p:extLst>
      <p:ext uri="{BB962C8B-B14F-4D97-AF65-F5344CB8AC3E}">
        <p14:creationId xmlns:p14="http://schemas.microsoft.com/office/powerpoint/2010/main" val="2780132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539" y="283535"/>
            <a:ext cx="8619461" cy="1143000"/>
          </a:xfrm>
        </p:spPr>
        <p:txBody>
          <a:bodyPr/>
          <a:lstStyle/>
          <a:p>
            <a:r>
              <a:rPr lang="en-US" sz="4000" dirty="0"/>
              <a:t>Discussion</a:t>
            </a:r>
          </a:p>
        </p:txBody>
      </p:sp>
      <p:sp>
        <p:nvSpPr>
          <p:cNvPr id="3" name="Content Placeholder 2"/>
          <p:cNvSpPr>
            <a:spLocks noGrp="1"/>
          </p:cNvSpPr>
          <p:nvPr>
            <p:ph idx="1"/>
          </p:nvPr>
        </p:nvSpPr>
        <p:spPr>
          <a:xfrm>
            <a:off x="622006" y="1525772"/>
            <a:ext cx="8188842" cy="4198088"/>
          </a:xfrm>
        </p:spPr>
        <p:txBody>
          <a:bodyPr/>
          <a:lstStyle/>
          <a:p>
            <a:r>
              <a:rPr lang="en-US" sz="2400" dirty="0"/>
              <a:t>Epoch based solution kills one wrong-path instruction at a time in the execute stage</a:t>
            </a:r>
          </a:p>
          <a:p>
            <a:r>
              <a:rPr lang="en-US" sz="2400" dirty="0"/>
              <a:t>It may be slow, but it is more robust in more complex pipelines, if you have multiple stages between fetch and execute or if you have outstanding instruction requests to the </a:t>
            </a:r>
            <a:r>
              <a:rPr lang="en-US" sz="2400" dirty="0" err="1"/>
              <a:t>iMem</a:t>
            </a:r>
            <a:endParaRPr lang="en-US" sz="2400" dirty="0"/>
          </a:p>
          <a:p>
            <a:r>
              <a:rPr lang="en-US" sz="2400" dirty="0"/>
              <a:t>It requires the Execute stage to set the pc and epoch registers simultaneously which may result in a long combinational path from Execute to Fetch</a:t>
            </a:r>
          </a:p>
        </p:txBody>
      </p:sp>
      <p:sp>
        <p:nvSpPr>
          <p:cNvPr id="4" name="Date Placeholder 3">
            <a:extLst>
              <a:ext uri="{FF2B5EF4-FFF2-40B4-BE49-F238E27FC236}">
                <a16:creationId xmlns:a16="http://schemas.microsoft.com/office/drawing/2014/main" id="{807C4641-2928-4538-3A66-D6E26951DAB2}"/>
              </a:ext>
            </a:extLst>
          </p:cNvPr>
          <p:cNvSpPr>
            <a:spLocks noGrp="1"/>
          </p:cNvSpPr>
          <p:nvPr>
            <p:ph type="dt" sz="half" idx="10"/>
          </p:nvPr>
        </p:nvSpPr>
        <p:spPr/>
        <p:txBody>
          <a:bodyPr/>
          <a:lstStyle/>
          <a:p>
            <a:pPr>
              <a:defRPr/>
            </a:pPr>
            <a:fld id="{9000FCFF-897C-40C7-A5E9-D971F559AA8C}" type="datetime3">
              <a:rPr lang="en-US" smtClean="0"/>
              <a:t>24 March 2024</a:t>
            </a:fld>
            <a:endParaRPr lang="en-US" dirty="0"/>
          </a:p>
        </p:txBody>
      </p:sp>
      <p:sp>
        <p:nvSpPr>
          <p:cNvPr id="5" name="Footer Placeholder 4">
            <a:extLst>
              <a:ext uri="{FF2B5EF4-FFF2-40B4-BE49-F238E27FC236}">
                <a16:creationId xmlns:a16="http://schemas.microsoft.com/office/drawing/2014/main" id="{EC8A95FE-7DFF-9EF5-BFB1-CEE9250A66B7}"/>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FA6328E4-96E8-7EAB-3695-3E547B49742C}"/>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14</a:t>
            </a:fld>
            <a:endParaRPr lang="en-US" dirty="0"/>
          </a:p>
        </p:txBody>
      </p:sp>
    </p:spTree>
    <p:extLst>
      <p:ext uri="{BB962C8B-B14F-4D97-AF65-F5344CB8AC3E}">
        <p14:creationId xmlns:p14="http://schemas.microsoft.com/office/powerpoint/2010/main" val="81096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Decoupled Fetch and Execute</a:t>
            </a:r>
          </a:p>
        </p:txBody>
      </p:sp>
      <p:sp>
        <p:nvSpPr>
          <p:cNvPr id="23" name="TextBox 22"/>
          <p:cNvSpPr txBox="1"/>
          <p:nvPr/>
        </p:nvSpPr>
        <p:spPr>
          <a:xfrm>
            <a:off x="3267206" y="3176653"/>
            <a:ext cx="1982974" cy="646331"/>
          </a:xfrm>
          <a:prstGeom prst="rect">
            <a:avLst/>
          </a:prstGeom>
          <a:noFill/>
        </p:spPr>
        <p:txBody>
          <a:bodyPr wrap="square" rtlCol="0">
            <a:spAutoFit/>
          </a:bodyPr>
          <a:lstStyle/>
          <a:p>
            <a:pPr algn="ctr"/>
            <a:r>
              <a:rPr lang="en-US" sz="1800" dirty="0"/>
              <a:t>&lt;</a:t>
            </a:r>
            <a:r>
              <a:rPr lang="en-US" sz="1800" dirty="0" err="1"/>
              <a:t>inst</a:t>
            </a:r>
            <a:r>
              <a:rPr lang="en-US" sz="1800" dirty="0"/>
              <a:t>, pc, </a:t>
            </a:r>
            <a:r>
              <a:rPr lang="en-US" sz="1800" dirty="0" err="1"/>
              <a:t>ppc</a:t>
            </a:r>
            <a:r>
              <a:rPr lang="en-US" sz="1800" dirty="0"/>
              <a:t>, epoch&gt;</a:t>
            </a:r>
          </a:p>
        </p:txBody>
      </p:sp>
      <p:sp>
        <p:nvSpPr>
          <p:cNvPr id="24" name="TextBox 23"/>
          <p:cNvSpPr txBox="1"/>
          <p:nvPr/>
        </p:nvSpPr>
        <p:spPr>
          <a:xfrm>
            <a:off x="3282446" y="1697261"/>
            <a:ext cx="2259774" cy="646331"/>
          </a:xfrm>
          <a:prstGeom prst="rect">
            <a:avLst/>
          </a:prstGeom>
          <a:noFill/>
        </p:spPr>
        <p:txBody>
          <a:bodyPr wrap="square" rtlCol="0">
            <a:spAutoFit/>
          </a:bodyPr>
          <a:lstStyle/>
          <a:p>
            <a:r>
              <a:rPr lang="en-US" sz="1800" dirty="0"/>
              <a:t>&lt;corrected pc, new epoch&gt;</a:t>
            </a:r>
          </a:p>
        </p:txBody>
      </p:sp>
      <p:sp>
        <p:nvSpPr>
          <p:cNvPr id="26" name="Content Placeholder 2"/>
          <p:cNvSpPr>
            <a:spLocks noGrp="1"/>
          </p:cNvSpPr>
          <p:nvPr>
            <p:ph idx="1"/>
          </p:nvPr>
        </p:nvSpPr>
        <p:spPr>
          <a:xfrm>
            <a:off x="944525" y="4035586"/>
            <a:ext cx="7772400" cy="2068034"/>
          </a:xfrm>
        </p:spPr>
        <p:txBody>
          <a:bodyPr/>
          <a:lstStyle/>
          <a:p>
            <a:r>
              <a:rPr lang="en-US" sz="2400" dirty="0"/>
              <a:t>In decoupled systems a subsystem reads and modifies only local state atomically</a:t>
            </a:r>
          </a:p>
          <a:p>
            <a:pPr lvl="1"/>
            <a:r>
              <a:rPr lang="en-US" sz="2000" dirty="0"/>
              <a:t>In our solution, pc and epoch are read by both rules</a:t>
            </a:r>
          </a:p>
          <a:p>
            <a:r>
              <a:rPr lang="en-US" sz="2400" dirty="0"/>
              <a:t>Properly decoupled systems permit greater freedom in independent refinement of subsystems</a:t>
            </a:r>
          </a:p>
        </p:txBody>
      </p:sp>
      <p:grpSp>
        <p:nvGrpSpPr>
          <p:cNvPr id="21" name="Group 20"/>
          <p:cNvGrpSpPr/>
          <p:nvPr/>
        </p:nvGrpSpPr>
        <p:grpSpPr>
          <a:xfrm>
            <a:off x="1935126" y="2052970"/>
            <a:ext cx="4596810" cy="1481469"/>
            <a:chOff x="1935126" y="1786270"/>
            <a:chExt cx="4596810" cy="1481469"/>
          </a:xfrm>
        </p:grpSpPr>
        <p:sp>
          <p:nvSpPr>
            <p:cNvPr id="7" name="Rectangle 6"/>
            <p:cNvSpPr/>
            <p:nvPr/>
          </p:nvSpPr>
          <p:spPr bwMode="auto">
            <a:xfrm>
              <a:off x="1935126" y="1786270"/>
              <a:ext cx="1286540" cy="144602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Fetch</a:t>
              </a:r>
            </a:p>
          </p:txBody>
        </p:sp>
        <p:sp>
          <p:nvSpPr>
            <p:cNvPr id="8" name="Rectangle 7"/>
            <p:cNvSpPr/>
            <p:nvPr/>
          </p:nvSpPr>
          <p:spPr bwMode="auto">
            <a:xfrm>
              <a:off x="5245396" y="1821711"/>
              <a:ext cx="1286540" cy="1446028"/>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Execute</a:t>
              </a:r>
            </a:p>
          </p:txBody>
        </p:sp>
        <p:grpSp>
          <p:nvGrpSpPr>
            <p:cNvPr id="19" name="Group 18"/>
            <p:cNvGrpSpPr/>
            <p:nvPr/>
          </p:nvGrpSpPr>
          <p:grpSpPr>
            <a:xfrm>
              <a:off x="4013970" y="2076892"/>
              <a:ext cx="447100" cy="329610"/>
              <a:chOff x="7893611" y="1936897"/>
              <a:chExt cx="447100" cy="329610"/>
            </a:xfrm>
          </p:grpSpPr>
          <p:sp>
            <p:nvSpPr>
              <p:cNvPr id="27" name="Rectangle 26"/>
              <p:cNvSpPr/>
              <p:nvPr/>
            </p:nvSpPr>
            <p:spPr bwMode="auto">
              <a:xfrm flipH="1" flipV="1">
                <a:off x="8032366" y="1936897"/>
                <a:ext cx="138223" cy="32961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Rectangle 27"/>
              <p:cNvSpPr/>
              <p:nvPr/>
            </p:nvSpPr>
            <p:spPr bwMode="auto">
              <a:xfrm flipH="1" flipV="1">
                <a:off x="7893611" y="1936897"/>
                <a:ext cx="138223" cy="32961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a:ln>
                    <a:noFill/>
                  </a:ln>
                  <a:solidFill>
                    <a:schemeClr val="tx1"/>
                  </a:solidFill>
                  <a:effectLst/>
                  <a:latin typeface="Verdana" pitchFamily="34" charset="0"/>
                </a:endParaRPr>
              </a:p>
            </p:txBody>
          </p:sp>
          <p:cxnSp>
            <p:nvCxnSpPr>
              <p:cNvPr id="29" name="Straight Connector 28"/>
              <p:cNvCxnSpPr/>
              <p:nvPr/>
            </p:nvCxnSpPr>
            <p:spPr bwMode="auto">
              <a:xfrm flipH="1">
                <a:off x="8101477" y="1936897"/>
                <a:ext cx="228600" cy="0"/>
              </a:xfrm>
              <a:prstGeom prst="line">
                <a:avLst/>
              </a:prstGeom>
              <a:noFill/>
              <a:ln w="9525"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a:off x="8101477" y="2264557"/>
                <a:ext cx="239234" cy="0"/>
              </a:xfrm>
              <a:prstGeom prst="line">
                <a:avLst/>
              </a:prstGeom>
              <a:noFill/>
              <a:ln w="9525" cap="flat" cmpd="sng" algn="ctr">
                <a:solidFill>
                  <a:srgbClr val="FF0000"/>
                </a:solidFill>
                <a:prstDash val="solid"/>
                <a:round/>
                <a:headEnd type="none" w="med" len="med"/>
                <a:tailEnd type="none" w="med" len="med"/>
              </a:ln>
              <a:effectLst/>
            </p:spPr>
          </p:cxnSp>
        </p:grpSp>
        <p:cxnSp>
          <p:nvCxnSpPr>
            <p:cNvPr id="33" name="Straight Arrow Connector 32"/>
            <p:cNvCxnSpPr/>
            <p:nvPr/>
          </p:nvCxnSpPr>
          <p:spPr bwMode="auto">
            <a:xfrm flipV="1">
              <a:off x="3221666" y="2822944"/>
              <a:ext cx="893134" cy="5316"/>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34" name="Straight Arrow Connector 33"/>
            <p:cNvCxnSpPr/>
            <p:nvPr/>
          </p:nvCxnSpPr>
          <p:spPr bwMode="auto">
            <a:xfrm>
              <a:off x="4394790" y="2826488"/>
              <a:ext cx="836429" cy="177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36" name="Straight Arrow Connector 35"/>
            <p:cNvCxnSpPr>
              <a:stCxn id="28" idx="3"/>
            </p:cNvCxnSpPr>
            <p:nvPr/>
          </p:nvCxnSpPr>
          <p:spPr bwMode="auto">
            <a:xfrm flipH="1" flipV="1">
              <a:off x="3189768" y="2239394"/>
              <a:ext cx="824202" cy="2303"/>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38" name="Straight Arrow Connector 37"/>
            <p:cNvCxnSpPr/>
            <p:nvPr/>
          </p:nvCxnSpPr>
          <p:spPr bwMode="auto">
            <a:xfrm flipH="1" flipV="1">
              <a:off x="4284921" y="2239394"/>
              <a:ext cx="956931" cy="10632"/>
            </a:xfrm>
            <a:prstGeom prst="straightConnector1">
              <a:avLst/>
            </a:prstGeom>
            <a:noFill/>
            <a:ln w="9525" cap="flat" cmpd="sng" algn="ctr">
              <a:solidFill>
                <a:schemeClr val="tx1"/>
              </a:solidFill>
              <a:prstDash val="solid"/>
              <a:round/>
              <a:headEnd type="none" w="med" len="med"/>
              <a:tailEnd type="triangle" w="med" len="med"/>
            </a:ln>
            <a:effectLst/>
          </p:spPr>
        </p:cxnSp>
        <p:grpSp>
          <p:nvGrpSpPr>
            <p:cNvPr id="39" name="Group 38"/>
            <p:cNvGrpSpPr/>
            <p:nvPr/>
          </p:nvGrpSpPr>
          <p:grpSpPr>
            <a:xfrm flipH="1">
              <a:off x="3944946" y="2663455"/>
              <a:ext cx="447100" cy="329610"/>
              <a:chOff x="7893611" y="1936897"/>
              <a:chExt cx="447100" cy="329610"/>
            </a:xfrm>
          </p:grpSpPr>
          <p:sp>
            <p:nvSpPr>
              <p:cNvPr id="40" name="Rectangle 39"/>
              <p:cNvSpPr/>
              <p:nvPr/>
            </p:nvSpPr>
            <p:spPr bwMode="auto">
              <a:xfrm flipH="1" flipV="1">
                <a:off x="8032366" y="1936897"/>
                <a:ext cx="138223" cy="32961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1" name="Rectangle 40"/>
              <p:cNvSpPr/>
              <p:nvPr/>
            </p:nvSpPr>
            <p:spPr bwMode="auto">
              <a:xfrm flipH="1" flipV="1">
                <a:off x="7893611" y="1936897"/>
                <a:ext cx="138223" cy="32961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a:ln>
                    <a:noFill/>
                  </a:ln>
                  <a:solidFill>
                    <a:schemeClr val="tx1"/>
                  </a:solidFill>
                  <a:effectLst/>
                  <a:latin typeface="Verdana" pitchFamily="34" charset="0"/>
                </a:endParaRPr>
              </a:p>
            </p:txBody>
          </p:sp>
          <p:cxnSp>
            <p:nvCxnSpPr>
              <p:cNvPr id="44" name="Straight Connector 43"/>
              <p:cNvCxnSpPr/>
              <p:nvPr/>
            </p:nvCxnSpPr>
            <p:spPr bwMode="auto">
              <a:xfrm flipH="1">
                <a:off x="8101477" y="1936897"/>
                <a:ext cx="228600" cy="0"/>
              </a:xfrm>
              <a:prstGeom prst="line">
                <a:avLst/>
              </a:prstGeom>
              <a:noFill/>
              <a:ln w="9525" cap="flat" cmpd="sng" algn="ctr">
                <a:solidFill>
                  <a:srgbClr val="FF0000"/>
                </a:solidFill>
                <a:prstDash val="solid"/>
                <a:round/>
                <a:headEnd type="none" w="med" len="med"/>
                <a:tailEnd type="none" w="med" len="med"/>
              </a:ln>
              <a:effectLst/>
            </p:spPr>
          </p:cxnSp>
          <p:cxnSp>
            <p:nvCxnSpPr>
              <p:cNvPr id="45" name="Straight Connector 44"/>
              <p:cNvCxnSpPr/>
              <p:nvPr/>
            </p:nvCxnSpPr>
            <p:spPr bwMode="auto">
              <a:xfrm flipH="1">
                <a:off x="8101477" y="2264557"/>
                <a:ext cx="239234" cy="0"/>
              </a:xfrm>
              <a:prstGeom prst="line">
                <a:avLst/>
              </a:prstGeom>
              <a:noFill/>
              <a:ln w="9525" cap="flat" cmpd="sng" algn="ctr">
                <a:solidFill>
                  <a:srgbClr val="FF0000"/>
                </a:solidFill>
                <a:prstDash val="solid"/>
                <a:round/>
                <a:headEnd type="none" w="med" len="med"/>
                <a:tailEnd type="none" w="med" len="med"/>
              </a:ln>
              <a:effectLst/>
            </p:spPr>
          </p:cxnSp>
        </p:grpSp>
      </p:grpSp>
      <p:sp>
        <p:nvSpPr>
          <p:cNvPr id="3" name="Date Placeholder 2">
            <a:extLst>
              <a:ext uri="{FF2B5EF4-FFF2-40B4-BE49-F238E27FC236}">
                <a16:creationId xmlns:a16="http://schemas.microsoft.com/office/drawing/2014/main" id="{2B7A998F-9F68-0182-2629-1EDAF2EC1F1B}"/>
              </a:ext>
            </a:extLst>
          </p:cNvPr>
          <p:cNvSpPr>
            <a:spLocks noGrp="1"/>
          </p:cNvSpPr>
          <p:nvPr>
            <p:ph type="dt" sz="half" idx="10"/>
          </p:nvPr>
        </p:nvSpPr>
        <p:spPr/>
        <p:txBody>
          <a:bodyPr/>
          <a:lstStyle/>
          <a:p>
            <a:pPr>
              <a:defRPr/>
            </a:pPr>
            <a:fld id="{278B413C-07A2-405E-9923-F20E4C7CFA59}" type="datetime3">
              <a:rPr lang="en-US" smtClean="0"/>
              <a:t>24 March 2024</a:t>
            </a:fld>
            <a:endParaRPr lang="en-US" dirty="0"/>
          </a:p>
        </p:txBody>
      </p:sp>
      <p:sp>
        <p:nvSpPr>
          <p:cNvPr id="4" name="Footer Placeholder 3">
            <a:extLst>
              <a:ext uri="{FF2B5EF4-FFF2-40B4-BE49-F238E27FC236}">
                <a16:creationId xmlns:a16="http://schemas.microsoft.com/office/drawing/2014/main" id="{C26AD9E6-797D-149B-E082-D27819FAFA35}"/>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7C119060-950A-97E2-04EF-C807622185D4}"/>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15</a:t>
            </a:fld>
            <a:endParaRPr lang="en-US" dirty="0"/>
          </a:p>
        </p:txBody>
      </p:sp>
    </p:spTree>
    <p:extLst>
      <p:ext uri="{BB962C8B-B14F-4D97-AF65-F5344CB8AC3E}">
        <p14:creationId xmlns:p14="http://schemas.microsoft.com/office/powerpoint/2010/main" val="148788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24539" y="283535"/>
            <a:ext cx="8619461" cy="1143000"/>
          </a:xfrm>
        </p:spPr>
        <p:txBody>
          <a:bodyPr/>
          <a:lstStyle/>
          <a:p>
            <a:r>
              <a:rPr lang="en-US" sz="4000" dirty="0"/>
              <a:t>A decoupled solution using epochs</a:t>
            </a:r>
          </a:p>
        </p:txBody>
      </p:sp>
      <p:sp>
        <p:nvSpPr>
          <p:cNvPr id="3" name="Content Placeholder 2"/>
          <p:cNvSpPr>
            <a:spLocks noGrp="1"/>
          </p:cNvSpPr>
          <p:nvPr>
            <p:ph idx="1"/>
          </p:nvPr>
        </p:nvSpPr>
        <p:spPr>
          <a:xfrm>
            <a:off x="626337" y="2282063"/>
            <a:ext cx="8219951" cy="4198088"/>
          </a:xfrm>
        </p:spPr>
        <p:txBody>
          <a:bodyPr/>
          <a:lstStyle/>
          <a:p>
            <a:r>
              <a:rPr lang="en-US" sz="2400" dirty="0"/>
              <a:t>Add </a:t>
            </a:r>
            <a:r>
              <a:rPr lang="en-US" sz="2400" dirty="0" err="1"/>
              <a:t>fEpoch</a:t>
            </a:r>
            <a:r>
              <a:rPr lang="en-US" sz="2400" dirty="0"/>
              <a:t> and </a:t>
            </a:r>
            <a:r>
              <a:rPr lang="en-US" sz="2400" dirty="0" err="1"/>
              <a:t>eEpoch</a:t>
            </a:r>
            <a:r>
              <a:rPr lang="en-US" sz="2400" dirty="0"/>
              <a:t> registers to the processor state; initialize them to the same value </a:t>
            </a:r>
          </a:p>
          <a:p>
            <a:r>
              <a:rPr lang="en-US" sz="2400" dirty="0"/>
              <a:t>The epoch changes whenever Execute detects  the pc prediction to be wrong. This change is reflected immediately in </a:t>
            </a:r>
            <a:r>
              <a:rPr lang="en-US" sz="2400" dirty="0" err="1"/>
              <a:t>eEpoch</a:t>
            </a:r>
            <a:r>
              <a:rPr lang="en-US" sz="2400" dirty="0"/>
              <a:t> and eventually in </a:t>
            </a:r>
            <a:r>
              <a:rPr lang="en-US" sz="2400" dirty="0" err="1"/>
              <a:t>fEpoch</a:t>
            </a:r>
            <a:r>
              <a:rPr lang="en-US" sz="2400" dirty="0"/>
              <a:t> via a message from Execute to Fetch</a:t>
            </a:r>
          </a:p>
          <a:p>
            <a:r>
              <a:rPr lang="en-US" sz="2400" dirty="0"/>
              <a:t>Associate </a:t>
            </a:r>
            <a:r>
              <a:rPr lang="en-US" sz="2400" dirty="0" err="1"/>
              <a:t>fEpoch</a:t>
            </a:r>
            <a:r>
              <a:rPr lang="en-US" sz="2400" dirty="0"/>
              <a:t> with every instruction when it is fetched </a:t>
            </a:r>
          </a:p>
          <a:p>
            <a:pPr lvl="0"/>
            <a:r>
              <a:rPr lang="en-US" sz="2400" dirty="0"/>
              <a:t>In the execute stage, reject, i.e., kill, the instruction if its epoch does not match </a:t>
            </a:r>
            <a:r>
              <a:rPr lang="en-US" sz="2400" dirty="0" err="1"/>
              <a:t>eEpoch</a:t>
            </a:r>
            <a:endParaRPr lang="en-US" sz="2400" dirty="0"/>
          </a:p>
        </p:txBody>
      </p:sp>
      <p:sp>
        <p:nvSpPr>
          <p:cNvPr id="5" name="TextBox 4"/>
          <p:cNvSpPr txBox="1"/>
          <p:nvPr/>
        </p:nvSpPr>
        <p:spPr>
          <a:xfrm>
            <a:off x="2616200" y="1626567"/>
            <a:ext cx="1037463" cy="400110"/>
          </a:xfrm>
          <a:prstGeom prst="rect">
            <a:avLst/>
          </a:prstGeom>
          <a:noFill/>
          <a:ln>
            <a:solidFill>
              <a:srgbClr val="FF0000"/>
            </a:solidFill>
          </a:ln>
        </p:spPr>
        <p:txBody>
          <a:bodyPr wrap="none" rtlCol="0">
            <a:spAutoFit/>
          </a:bodyPr>
          <a:lstStyle/>
          <a:p>
            <a:r>
              <a:rPr lang="en-US" dirty="0" err="1"/>
              <a:t>fEpoch</a:t>
            </a:r>
            <a:endParaRPr lang="en-US" dirty="0"/>
          </a:p>
        </p:txBody>
      </p:sp>
      <p:sp>
        <p:nvSpPr>
          <p:cNvPr id="9" name="TextBox 8"/>
          <p:cNvSpPr txBox="1"/>
          <p:nvPr/>
        </p:nvSpPr>
        <p:spPr>
          <a:xfrm>
            <a:off x="5882962" y="1626567"/>
            <a:ext cx="1099981" cy="400110"/>
          </a:xfrm>
          <a:prstGeom prst="rect">
            <a:avLst/>
          </a:prstGeom>
          <a:noFill/>
          <a:ln>
            <a:solidFill>
              <a:srgbClr val="FF0000"/>
            </a:solidFill>
          </a:ln>
        </p:spPr>
        <p:txBody>
          <a:bodyPr wrap="none" rtlCol="0">
            <a:spAutoFit/>
          </a:bodyPr>
          <a:lstStyle/>
          <a:p>
            <a:r>
              <a:rPr lang="en-US" dirty="0" err="1"/>
              <a:t>eEpoch</a:t>
            </a:r>
            <a:endParaRPr lang="en-US" dirty="0"/>
          </a:p>
        </p:txBody>
      </p:sp>
      <p:sp>
        <p:nvSpPr>
          <p:cNvPr id="6" name="Rectangle 5"/>
          <p:cNvSpPr/>
          <p:nvPr/>
        </p:nvSpPr>
        <p:spPr bwMode="auto">
          <a:xfrm>
            <a:off x="4721005" y="1430867"/>
            <a:ext cx="45719" cy="855133"/>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7" name="TextBox 6"/>
          <p:cNvSpPr txBox="1"/>
          <p:nvPr/>
        </p:nvSpPr>
        <p:spPr>
          <a:xfrm>
            <a:off x="1515533" y="1626567"/>
            <a:ext cx="874085" cy="400110"/>
          </a:xfrm>
          <a:prstGeom prst="rect">
            <a:avLst/>
          </a:prstGeom>
          <a:noFill/>
        </p:spPr>
        <p:txBody>
          <a:bodyPr wrap="none" rtlCol="0">
            <a:spAutoFit/>
          </a:bodyPr>
          <a:lstStyle/>
          <a:p>
            <a:r>
              <a:rPr lang="en-US" dirty="0"/>
              <a:t>Fetch</a:t>
            </a:r>
          </a:p>
        </p:txBody>
      </p:sp>
      <p:sp>
        <p:nvSpPr>
          <p:cNvPr id="13" name="TextBox 12"/>
          <p:cNvSpPr txBox="1"/>
          <p:nvPr/>
        </p:nvSpPr>
        <p:spPr>
          <a:xfrm>
            <a:off x="7331432" y="1626567"/>
            <a:ext cx="1186735" cy="400110"/>
          </a:xfrm>
          <a:prstGeom prst="rect">
            <a:avLst/>
          </a:prstGeom>
          <a:noFill/>
        </p:spPr>
        <p:txBody>
          <a:bodyPr wrap="none" rtlCol="0">
            <a:spAutoFit/>
          </a:bodyPr>
          <a:lstStyle/>
          <a:p>
            <a:r>
              <a:rPr lang="en-US" dirty="0"/>
              <a:t>Execute</a:t>
            </a:r>
          </a:p>
        </p:txBody>
      </p:sp>
      <p:sp>
        <p:nvSpPr>
          <p:cNvPr id="4" name="Date Placeholder 3">
            <a:extLst>
              <a:ext uri="{FF2B5EF4-FFF2-40B4-BE49-F238E27FC236}">
                <a16:creationId xmlns:a16="http://schemas.microsoft.com/office/drawing/2014/main" id="{C5CC3C52-851B-4FFE-8261-A68868BD97BB}"/>
              </a:ext>
            </a:extLst>
          </p:cNvPr>
          <p:cNvSpPr>
            <a:spLocks noGrp="1"/>
          </p:cNvSpPr>
          <p:nvPr>
            <p:ph type="dt" sz="half" idx="10"/>
          </p:nvPr>
        </p:nvSpPr>
        <p:spPr/>
        <p:txBody>
          <a:bodyPr/>
          <a:lstStyle/>
          <a:p>
            <a:pPr>
              <a:defRPr/>
            </a:pPr>
            <a:fld id="{32B2C2CE-6102-4D3E-98D2-F42109EB96CE}" type="datetime3">
              <a:rPr lang="en-US" smtClean="0"/>
              <a:t>24 March 2024</a:t>
            </a:fld>
            <a:endParaRPr lang="en-US" dirty="0"/>
          </a:p>
        </p:txBody>
      </p:sp>
      <p:sp>
        <p:nvSpPr>
          <p:cNvPr id="8" name="Footer Placeholder 7">
            <a:extLst>
              <a:ext uri="{FF2B5EF4-FFF2-40B4-BE49-F238E27FC236}">
                <a16:creationId xmlns:a16="http://schemas.microsoft.com/office/drawing/2014/main" id="{6DF11826-DB45-BF1C-5B39-A2EFC9907712}"/>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CD9D1792-D2D6-B2E6-5535-A8A7AFB87477}"/>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16</a:t>
            </a:fld>
            <a:endParaRPr lang="en-US" dirty="0"/>
          </a:p>
        </p:txBody>
      </p:sp>
    </p:spTree>
    <p:extLst>
      <p:ext uri="{BB962C8B-B14F-4D97-AF65-F5344CB8AC3E}">
        <p14:creationId xmlns:p14="http://schemas.microsoft.com/office/powerpoint/2010/main" val="60223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7" name="Rectangle 4"/>
          <p:cNvSpPr>
            <a:spLocks noGrp="1" noChangeArrowheads="1"/>
          </p:cNvSpPr>
          <p:nvPr>
            <p:ph type="title" idx="4294967295"/>
          </p:nvPr>
        </p:nvSpPr>
        <p:spPr/>
        <p:txBody>
          <a:bodyPr/>
          <a:lstStyle/>
          <a:p>
            <a:pPr eaLnBrk="1" hangingPunct="1"/>
            <a:r>
              <a:rPr lang="en-US" sz="3600" dirty="0"/>
              <a:t>Control Hazard resolution</a:t>
            </a:r>
            <a:br>
              <a:rPr lang="en-US" sz="3600" dirty="0"/>
            </a:br>
            <a:r>
              <a:rPr lang="en-US" sz="2400" i="1" dirty="0"/>
              <a:t>A robust two-rule solution</a:t>
            </a:r>
            <a:endParaRPr lang="en-US" sz="2800" dirty="0"/>
          </a:p>
        </p:txBody>
      </p:sp>
      <p:sp>
        <p:nvSpPr>
          <p:cNvPr id="55298" name="Rectangle 17"/>
          <p:cNvSpPr>
            <a:spLocks noChangeArrowheads="1"/>
          </p:cNvSpPr>
          <p:nvPr/>
        </p:nvSpPr>
        <p:spPr bwMode="auto">
          <a:xfrm>
            <a:off x="1074738" y="3344863"/>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PC</a:t>
            </a:r>
          </a:p>
        </p:txBody>
      </p:sp>
      <p:sp>
        <p:nvSpPr>
          <p:cNvPr id="55299" name="Rectangle 17"/>
          <p:cNvSpPr>
            <a:spLocks noChangeArrowheads="1"/>
          </p:cNvSpPr>
          <p:nvPr/>
        </p:nvSpPr>
        <p:spPr bwMode="auto">
          <a:xfrm>
            <a:off x="1538288" y="4879975"/>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Inst</a:t>
            </a:r>
          </a:p>
          <a:p>
            <a:pPr algn="ctr">
              <a:lnSpc>
                <a:spcPct val="90000"/>
              </a:lnSpc>
              <a:spcBef>
                <a:spcPct val="25000"/>
              </a:spcBef>
              <a:buClr>
                <a:schemeClr val="bg1"/>
              </a:buClr>
              <a:buSzPct val="100000"/>
              <a:buFont typeface="Wingdings" pitchFamily="2" charset="2"/>
              <a:buNone/>
            </a:pPr>
            <a:r>
              <a:rPr lang="en-US"/>
              <a:t>Memory</a:t>
            </a:r>
          </a:p>
        </p:txBody>
      </p:sp>
      <p:sp>
        <p:nvSpPr>
          <p:cNvPr id="55300" name="Rectangle 17"/>
          <p:cNvSpPr>
            <a:spLocks noChangeArrowheads="1"/>
          </p:cNvSpPr>
          <p:nvPr/>
        </p:nvSpPr>
        <p:spPr bwMode="auto">
          <a:xfrm>
            <a:off x="3829050" y="335438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Decode</a:t>
            </a:r>
          </a:p>
        </p:txBody>
      </p:sp>
      <p:sp>
        <p:nvSpPr>
          <p:cNvPr id="55301" name="Rectangle 17"/>
          <p:cNvSpPr>
            <a:spLocks noChangeArrowheads="1"/>
          </p:cNvSpPr>
          <p:nvPr/>
        </p:nvSpPr>
        <p:spPr bwMode="auto">
          <a:xfrm>
            <a:off x="4956175" y="2027238"/>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Register File</a:t>
            </a:r>
          </a:p>
        </p:txBody>
      </p:sp>
      <p:sp>
        <p:nvSpPr>
          <p:cNvPr id="55302" name="Rectangle 17"/>
          <p:cNvSpPr>
            <a:spLocks noChangeArrowheads="1"/>
          </p:cNvSpPr>
          <p:nvPr/>
        </p:nvSpPr>
        <p:spPr bwMode="auto">
          <a:xfrm>
            <a:off x="5967413" y="3348038"/>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Execute</a:t>
            </a:r>
          </a:p>
        </p:txBody>
      </p:sp>
      <p:sp>
        <p:nvSpPr>
          <p:cNvPr id="55303" name="Rectangle 17"/>
          <p:cNvSpPr>
            <a:spLocks noChangeArrowheads="1"/>
          </p:cNvSpPr>
          <p:nvPr/>
        </p:nvSpPr>
        <p:spPr bwMode="auto">
          <a:xfrm>
            <a:off x="7065963" y="4851400"/>
            <a:ext cx="1101725" cy="944563"/>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a:t>Data</a:t>
            </a:r>
          </a:p>
          <a:p>
            <a:pPr algn="ctr">
              <a:lnSpc>
                <a:spcPct val="90000"/>
              </a:lnSpc>
              <a:spcBef>
                <a:spcPct val="25000"/>
              </a:spcBef>
              <a:buClr>
                <a:schemeClr val="bg1"/>
              </a:buClr>
              <a:buSzPct val="100000"/>
              <a:buFont typeface="Wingdings" pitchFamily="2" charset="2"/>
              <a:buNone/>
            </a:pPr>
            <a:r>
              <a:rPr lang="en-US"/>
              <a:t>Memory</a:t>
            </a:r>
          </a:p>
        </p:txBody>
      </p:sp>
      <p:sp>
        <p:nvSpPr>
          <p:cNvPr id="55304" name="Line 8"/>
          <p:cNvSpPr>
            <a:spLocks noChangeShapeType="1"/>
          </p:cNvSpPr>
          <p:nvPr/>
        </p:nvSpPr>
        <p:spPr bwMode="auto">
          <a:xfrm>
            <a:off x="5654675" y="4122738"/>
            <a:ext cx="311150" cy="0"/>
          </a:xfrm>
          <a:prstGeom prst="line">
            <a:avLst/>
          </a:prstGeom>
          <a:noFill/>
          <a:ln w="19050">
            <a:solidFill>
              <a:schemeClr val="tx1"/>
            </a:solidFill>
            <a:round/>
            <a:headEnd type="none" w="med" len="med"/>
            <a:tailEnd type="triangle" w="med" len="med"/>
          </a:ln>
        </p:spPr>
        <p:txBody>
          <a:bodyPr/>
          <a:lstStyle/>
          <a:p>
            <a:endParaRPr lang="en-US"/>
          </a:p>
        </p:txBody>
      </p:sp>
      <p:sp>
        <p:nvSpPr>
          <p:cNvPr id="55305" name="Line 8"/>
          <p:cNvSpPr>
            <a:spLocks noChangeShapeType="1"/>
          </p:cNvSpPr>
          <p:nvPr/>
        </p:nvSpPr>
        <p:spPr bwMode="auto">
          <a:xfrm>
            <a:off x="4940300" y="3910013"/>
            <a:ext cx="1023938" cy="0"/>
          </a:xfrm>
          <a:prstGeom prst="line">
            <a:avLst/>
          </a:prstGeom>
          <a:noFill/>
          <a:ln w="19050">
            <a:solidFill>
              <a:schemeClr val="tx1"/>
            </a:solidFill>
            <a:round/>
            <a:headEnd type="none" w="med" len="med"/>
            <a:tailEnd type="triangle" w="med" len="med"/>
          </a:ln>
        </p:spPr>
        <p:txBody>
          <a:bodyPr/>
          <a:lstStyle/>
          <a:p>
            <a:endParaRPr lang="en-US"/>
          </a:p>
        </p:txBody>
      </p:sp>
      <p:sp>
        <p:nvSpPr>
          <p:cNvPr id="55306" name="Line 8"/>
          <p:cNvSpPr>
            <a:spLocks noChangeShapeType="1"/>
          </p:cNvSpPr>
          <p:nvPr/>
        </p:nvSpPr>
        <p:spPr bwMode="auto">
          <a:xfrm>
            <a:off x="5670550" y="3517900"/>
            <a:ext cx="292100" cy="0"/>
          </a:xfrm>
          <a:prstGeom prst="line">
            <a:avLst/>
          </a:prstGeom>
          <a:noFill/>
          <a:ln w="19050">
            <a:solidFill>
              <a:schemeClr val="tx1"/>
            </a:solidFill>
            <a:round/>
            <a:headEnd type="none" w="med" len="med"/>
            <a:tailEnd type="triangle" w="med" len="med"/>
          </a:ln>
        </p:spPr>
        <p:txBody>
          <a:bodyPr/>
          <a:lstStyle/>
          <a:p>
            <a:endParaRPr lang="en-US"/>
          </a:p>
        </p:txBody>
      </p:sp>
      <p:sp>
        <p:nvSpPr>
          <p:cNvPr id="55307" name="Line 8"/>
          <p:cNvSpPr>
            <a:spLocks noChangeShapeType="1"/>
          </p:cNvSpPr>
          <p:nvPr/>
        </p:nvSpPr>
        <p:spPr bwMode="auto">
          <a:xfrm>
            <a:off x="5511800" y="3703638"/>
            <a:ext cx="457200" cy="0"/>
          </a:xfrm>
          <a:prstGeom prst="line">
            <a:avLst/>
          </a:prstGeom>
          <a:noFill/>
          <a:ln w="19050">
            <a:solidFill>
              <a:schemeClr val="tx1"/>
            </a:solidFill>
            <a:round/>
            <a:headEnd type="none" w="med" len="med"/>
            <a:tailEnd type="triangle" w="med" len="med"/>
          </a:ln>
        </p:spPr>
        <p:txBody>
          <a:bodyPr/>
          <a:lstStyle/>
          <a:p>
            <a:endParaRPr lang="en-US"/>
          </a:p>
        </p:txBody>
      </p:sp>
      <p:sp>
        <p:nvSpPr>
          <p:cNvPr id="55308" name="Line 14"/>
          <p:cNvSpPr>
            <a:spLocks noChangeShapeType="1"/>
          </p:cNvSpPr>
          <p:nvPr/>
        </p:nvSpPr>
        <p:spPr bwMode="auto">
          <a:xfrm flipV="1">
            <a:off x="5680075" y="2722563"/>
            <a:ext cx="0" cy="796925"/>
          </a:xfrm>
          <a:prstGeom prst="line">
            <a:avLst/>
          </a:prstGeom>
          <a:noFill/>
          <a:ln w="19050">
            <a:solidFill>
              <a:schemeClr val="tx1"/>
            </a:solidFill>
            <a:round/>
            <a:headEnd/>
            <a:tailEnd/>
          </a:ln>
        </p:spPr>
        <p:txBody>
          <a:bodyPr/>
          <a:lstStyle/>
          <a:p>
            <a:endParaRPr lang="en-US"/>
          </a:p>
        </p:txBody>
      </p:sp>
      <p:sp>
        <p:nvSpPr>
          <p:cNvPr id="55309" name="Line 15"/>
          <p:cNvSpPr>
            <a:spLocks noChangeShapeType="1"/>
          </p:cNvSpPr>
          <p:nvPr/>
        </p:nvSpPr>
        <p:spPr bwMode="auto">
          <a:xfrm flipV="1">
            <a:off x="5521325" y="2741613"/>
            <a:ext cx="0" cy="950912"/>
          </a:xfrm>
          <a:prstGeom prst="line">
            <a:avLst/>
          </a:prstGeom>
          <a:noFill/>
          <a:ln w="19050">
            <a:solidFill>
              <a:schemeClr val="tx1"/>
            </a:solidFill>
            <a:round/>
            <a:headEnd/>
            <a:tailEnd/>
          </a:ln>
        </p:spPr>
        <p:txBody>
          <a:bodyPr/>
          <a:lstStyle/>
          <a:p>
            <a:endParaRPr lang="en-US"/>
          </a:p>
        </p:txBody>
      </p:sp>
      <p:sp>
        <p:nvSpPr>
          <p:cNvPr id="55310" name="Line 8"/>
          <p:cNvSpPr>
            <a:spLocks noChangeShapeType="1"/>
          </p:cNvSpPr>
          <p:nvPr/>
        </p:nvSpPr>
        <p:spPr bwMode="auto">
          <a:xfrm rot="5400000">
            <a:off x="1350962" y="4457701"/>
            <a:ext cx="841375" cy="0"/>
          </a:xfrm>
          <a:prstGeom prst="line">
            <a:avLst/>
          </a:prstGeom>
          <a:noFill/>
          <a:ln w="19050">
            <a:solidFill>
              <a:schemeClr val="tx1"/>
            </a:solidFill>
            <a:round/>
            <a:headEnd type="none" w="med" len="med"/>
            <a:tailEnd type="triangle" w="med" len="med"/>
          </a:ln>
        </p:spPr>
        <p:txBody>
          <a:bodyPr/>
          <a:lstStyle/>
          <a:p>
            <a:endParaRPr lang="en-US"/>
          </a:p>
        </p:txBody>
      </p:sp>
      <p:sp>
        <p:nvSpPr>
          <p:cNvPr id="55311" name="Line 17"/>
          <p:cNvSpPr>
            <a:spLocks noChangeShapeType="1"/>
          </p:cNvSpPr>
          <p:nvPr/>
        </p:nvSpPr>
        <p:spPr bwMode="auto">
          <a:xfrm rot="16200000" flipV="1">
            <a:off x="2100263" y="3470275"/>
            <a:ext cx="0" cy="1143000"/>
          </a:xfrm>
          <a:prstGeom prst="line">
            <a:avLst/>
          </a:prstGeom>
          <a:noFill/>
          <a:ln w="19050">
            <a:solidFill>
              <a:schemeClr val="tx1"/>
            </a:solidFill>
            <a:round/>
            <a:headEnd type="triangle" w="med" len="med"/>
            <a:tailEnd type="none" w="med" len="med"/>
          </a:ln>
        </p:spPr>
        <p:txBody>
          <a:bodyPr/>
          <a:lstStyle/>
          <a:p>
            <a:endParaRPr lang="en-US"/>
          </a:p>
        </p:txBody>
      </p:sp>
      <p:sp>
        <p:nvSpPr>
          <p:cNvPr id="55312" name="Line 8"/>
          <p:cNvSpPr>
            <a:spLocks noChangeShapeType="1"/>
          </p:cNvSpPr>
          <p:nvPr/>
        </p:nvSpPr>
        <p:spPr bwMode="auto">
          <a:xfrm rot="5400000">
            <a:off x="2091532" y="4541044"/>
            <a:ext cx="658812" cy="0"/>
          </a:xfrm>
          <a:prstGeom prst="line">
            <a:avLst/>
          </a:prstGeom>
          <a:noFill/>
          <a:ln w="19050">
            <a:solidFill>
              <a:schemeClr val="tx1"/>
            </a:solidFill>
            <a:round/>
            <a:headEnd/>
            <a:tailEnd type="none" w="lg" len="lg"/>
          </a:ln>
        </p:spPr>
        <p:txBody>
          <a:bodyPr/>
          <a:lstStyle/>
          <a:p>
            <a:endParaRPr lang="en-US"/>
          </a:p>
        </p:txBody>
      </p:sp>
      <p:sp>
        <p:nvSpPr>
          <p:cNvPr id="55313" name="Line 19"/>
          <p:cNvSpPr>
            <a:spLocks noChangeShapeType="1"/>
          </p:cNvSpPr>
          <p:nvPr/>
        </p:nvSpPr>
        <p:spPr bwMode="auto">
          <a:xfrm rot="16200000" flipV="1">
            <a:off x="2545557" y="4093368"/>
            <a:ext cx="0" cy="246063"/>
          </a:xfrm>
          <a:prstGeom prst="line">
            <a:avLst/>
          </a:prstGeom>
          <a:noFill/>
          <a:ln w="19050">
            <a:solidFill>
              <a:schemeClr val="tx1"/>
            </a:solidFill>
            <a:round/>
            <a:headEnd type="triangle" w="med" len="med"/>
            <a:tailEnd type="none" w="med" len="med"/>
          </a:ln>
        </p:spPr>
        <p:txBody>
          <a:bodyPr/>
          <a:lstStyle/>
          <a:p>
            <a:endParaRPr lang="en-US"/>
          </a:p>
        </p:txBody>
      </p:sp>
      <p:grpSp>
        <p:nvGrpSpPr>
          <p:cNvPr id="2" name="Group 20"/>
          <p:cNvGrpSpPr>
            <a:grpSpLocks/>
          </p:cNvGrpSpPr>
          <p:nvPr/>
        </p:nvGrpSpPr>
        <p:grpSpPr bwMode="auto">
          <a:xfrm>
            <a:off x="7058025" y="4003675"/>
            <a:ext cx="247650" cy="841375"/>
            <a:chOff x="1707" y="2541"/>
            <a:chExt cx="156" cy="530"/>
          </a:xfrm>
        </p:grpSpPr>
        <p:sp>
          <p:nvSpPr>
            <p:cNvPr id="55355" name="Line 8"/>
            <p:cNvSpPr>
              <a:spLocks noChangeShapeType="1"/>
            </p:cNvSpPr>
            <p:nvPr/>
          </p:nvSpPr>
          <p:spPr bwMode="auto">
            <a:xfrm rot="16200000" flipH="1">
              <a:off x="1598" y="2806"/>
              <a:ext cx="530" cy="0"/>
            </a:xfrm>
            <a:prstGeom prst="line">
              <a:avLst/>
            </a:prstGeom>
            <a:noFill/>
            <a:ln w="19050">
              <a:solidFill>
                <a:schemeClr val="tx1"/>
              </a:solidFill>
              <a:round/>
              <a:headEnd type="none" w="med" len="med"/>
              <a:tailEnd type="triangle" w="med" len="med"/>
            </a:ln>
          </p:spPr>
          <p:txBody>
            <a:bodyPr/>
            <a:lstStyle/>
            <a:p>
              <a:endParaRPr lang="en-US"/>
            </a:p>
          </p:txBody>
        </p:sp>
        <p:sp>
          <p:nvSpPr>
            <p:cNvPr id="55356" name="Line 22"/>
            <p:cNvSpPr>
              <a:spLocks noChangeShapeType="1"/>
            </p:cNvSpPr>
            <p:nvPr/>
          </p:nvSpPr>
          <p:spPr bwMode="auto">
            <a:xfrm rot="5400000" flipH="1" flipV="1">
              <a:off x="1785" y="2466"/>
              <a:ext cx="0" cy="155"/>
            </a:xfrm>
            <a:prstGeom prst="line">
              <a:avLst/>
            </a:prstGeom>
            <a:noFill/>
            <a:ln w="19050">
              <a:solidFill>
                <a:schemeClr val="tx1"/>
              </a:solidFill>
              <a:round/>
              <a:headEnd type="none" w="med" len="med"/>
              <a:tailEnd type="none" w="med" len="med"/>
            </a:ln>
          </p:spPr>
          <p:txBody>
            <a:bodyPr/>
            <a:lstStyle/>
            <a:p>
              <a:endParaRPr lang="en-US"/>
            </a:p>
          </p:txBody>
        </p:sp>
      </p:grpSp>
      <p:sp>
        <p:nvSpPr>
          <p:cNvPr id="55315" name="Line 23"/>
          <p:cNvSpPr>
            <a:spLocks noChangeShapeType="1"/>
          </p:cNvSpPr>
          <p:nvPr/>
        </p:nvSpPr>
        <p:spPr bwMode="auto">
          <a:xfrm rot="16200000" flipV="1">
            <a:off x="4541044" y="3337719"/>
            <a:ext cx="0" cy="2239962"/>
          </a:xfrm>
          <a:prstGeom prst="line">
            <a:avLst/>
          </a:prstGeom>
          <a:noFill/>
          <a:ln w="19050">
            <a:solidFill>
              <a:schemeClr val="tx1"/>
            </a:solidFill>
            <a:round/>
            <a:headEnd/>
            <a:tailEnd/>
          </a:ln>
        </p:spPr>
        <p:txBody>
          <a:bodyPr/>
          <a:lstStyle/>
          <a:p>
            <a:endParaRPr lang="en-US"/>
          </a:p>
        </p:txBody>
      </p:sp>
      <p:sp>
        <p:nvSpPr>
          <p:cNvPr id="55316" name="Line 24"/>
          <p:cNvSpPr>
            <a:spLocks noChangeShapeType="1"/>
          </p:cNvSpPr>
          <p:nvPr/>
        </p:nvSpPr>
        <p:spPr bwMode="auto">
          <a:xfrm flipV="1">
            <a:off x="5657850" y="4119563"/>
            <a:ext cx="0" cy="338137"/>
          </a:xfrm>
          <a:prstGeom prst="line">
            <a:avLst/>
          </a:prstGeom>
          <a:noFill/>
          <a:ln w="19050">
            <a:solidFill>
              <a:schemeClr val="tx1"/>
            </a:solidFill>
            <a:round/>
            <a:headEnd/>
            <a:tailEnd/>
          </a:ln>
        </p:spPr>
        <p:txBody>
          <a:bodyPr/>
          <a:lstStyle/>
          <a:p>
            <a:endParaRPr lang="en-US"/>
          </a:p>
        </p:txBody>
      </p:sp>
      <p:sp>
        <p:nvSpPr>
          <p:cNvPr id="55317" name="Line 8"/>
          <p:cNvSpPr>
            <a:spLocks noChangeShapeType="1"/>
          </p:cNvSpPr>
          <p:nvPr/>
        </p:nvSpPr>
        <p:spPr bwMode="auto">
          <a:xfrm flipH="1">
            <a:off x="4926013" y="3514725"/>
            <a:ext cx="292100" cy="0"/>
          </a:xfrm>
          <a:prstGeom prst="line">
            <a:avLst/>
          </a:prstGeom>
          <a:noFill/>
          <a:ln w="19050">
            <a:solidFill>
              <a:schemeClr val="tx1"/>
            </a:solidFill>
            <a:round/>
            <a:headEnd/>
            <a:tailEnd type="none" w="lg" len="lg"/>
          </a:ln>
        </p:spPr>
        <p:txBody>
          <a:bodyPr/>
          <a:lstStyle/>
          <a:p>
            <a:endParaRPr lang="en-US"/>
          </a:p>
        </p:txBody>
      </p:sp>
      <p:sp>
        <p:nvSpPr>
          <p:cNvPr id="55318" name="Line 8"/>
          <p:cNvSpPr>
            <a:spLocks noChangeShapeType="1"/>
          </p:cNvSpPr>
          <p:nvPr/>
        </p:nvSpPr>
        <p:spPr bwMode="auto">
          <a:xfrm flipH="1">
            <a:off x="4919663" y="3700463"/>
            <a:ext cx="457200" cy="0"/>
          </a:xfrm>
          <a:prstGeom prst="line">
            <a:avLst/>
          </a:prstGeom>
          <a:noFill/>
          <a:ln w="19050">
            <a:solidFill>
              <a:schemeClr val="tx1"/>
            </a:solidFill>
            <a:round/>
            <a:headEnd/>
            <a:tailEnd type="none" w="lg" len="lg"/>
          </a:ln>
        </p:spPr>
        <p:txBody>
          <a:bodyPr/>
          <a:lstStyle/>
          <a:p>
            <a:endParaRPr lang="en-US"/>
          </a:p>
        </p:txBody>
      </p:sp>
      <p:sp>
        <p:nvSpPr>
          <p:cNvPr id="55319" name="Line 27"/>
          <p:cNvSpPr>
            <a:spLocks noChangeShapeType="1"/>
          </p:cNvSpPr>
          <p:nvPr/>
        </p:nvSpPr>
        <p:spPr bwMode="auto">
          <a:xfrm flipH="1" flipV="1">
            <a:off x="5208588" y="2741613"/>
            <a:ext cx="0" cy="776287"/>
          </a:xfrm>
          <a:prstGeom prst="line">
            <a:avLst/>
          </a:prstGeom>
          <a:noFill/>
          <a:ln w="19050">
            <a:solidFill>
              <a:schemeClr val="tx1"/>
            </a:solidFill>
            <a:round/>
            <a:headEnd type="none" w="med" len="med"/>
            <a:tailEnd type="triangle" w="med" len="med"/>
          </a:ln>
        </p:spPr>
        <p:txBody>
          <a:bodyPr/>
          <a:lstStyle/>
          <a:p>
            <a:endParaRPr lang="en-US"/>
          </a:p>
        </p:txBody>
      </p:sp>
      <p:sp>
        <p:nvSpPr>
          <p:cNvPr id="55320" name="Line 28"/>
          <p:cNvSpPr>
            <a:spLocks noChangeShapeType="1"/>
          </p:cNvSpPr>
          <p:nvPr/>
        </p:nvSpPr>
        <p:spPr bwMode="auto">
          <a:xfrm flipH="1" flipV="1">
            <a:off x="5367338" y="2738438"/>
            <a:ext cx="0" cy="950912"/>
          </a:xfrm>
          <a:prstGeom prst="line">
            <a:avLst/>
          </a:prstGeom>
          <a:noFill/>
          <a:ln w="19050">
            <a:solidFill>
              <a:schemeClr val="tx1"/>
            </a:solidFill>
            <a:round/>
            <a:headEnd type="none" w="med" len="med"/>
            <a:tailEnd type="triangle" w="med" len="med"/>
          </a:ln>
        </p:spPr>
        <p:txBody>
          <a:bodyPr/>
          <a:lstStyle/>
          <a:p>
            <a:endParaRPr lang="en-US"/>
          </a:p>
        </p:txBody>
      </p:sp>
      <p:sp>
        <p:nvSpPr>
          <p:cNvPr id="55321" name="AutoShape 10"/>
          <p:cNvSpPr>
            <a:spLocks noChangeArrowheads="1"/>
          </p:cNvSpPr>
          <p:nvPr/>
        </p:nvSpPr>
        <p:spPr bwMode="auto">
          <a:xfrm rot="10800000" flipH="1">
            <a:off x="7666038" y="3067050"/>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55322" name="Line 30"/>
          <p:cNvSpPr>
            <a:spLocks noChangeShapeType="1"/>
          </p:cNvSpPr>
          <p:nvPr/>
        </p:nvSpPr>
        <p:spPr bwMode="auto">
          <a:xfrm flipH="1" flipV="1">
            <a:off x="8032750" y="3289300"/>
            <a:ext cx="0" cy="1554163"/>
          </a:xfrm>
          <a:prstGeom prst="line">
            <a:avLst/>
          </a:prstGeom>
          <a:noFill/>
          <a:ln w="19050">
            <a:solidFill>
              <a:schemeClr val="tx1"/>
            </a:solidFill>
            <a:round/>
            <a:headEnd type="none" w="med" len="med"/>
            <a:tailEnd type="triangle" w="med" len="med"/>
          </a:ln>
        </p:spPr>
        <p:txBody>
          <a:bodyPr/>
          <a:lstStyle/>
          <a:p>
            <a:endParaRPr lang="en-US"/>
          </a:p>
        </p:txBody>
      </p:sp>
      <p:sp>
        <p:nvSpPr>
          <p:cNvPr id="55323" name="Line 31"/>
          <p:cNvSpPr>
            <a:spLocks noChangeShapeType="1"/>
          </p:cNvSpPr>
          <p:nvPr/>
        </p:nvSpPr>
        <p:spPr bwMode="auto">
          <a:xfrm flipH="1" flipV="1">
            <a:off x="7947025" y="2735263"/>
            <a:ext cx="0" cy="320675"/>
          </a:xfrm>
          <a:prstGeom prst="line">
            <a:avLst/>
          </a:prstGeom>
          <a:noFill/>
          <a:ln w="19050">
            <a:solidFill>
              <a:schemeClr val="tx1"/>
            </a:solidFill>
            <a:round/>
            <a:headEnd type="none" w="med" len="med"/>
            <a:tailEnd type="triangle" w="med" len="med"/>
          </a:ln>
        </p:spPr>
        <p:txBody>
          <a:bodyPr/>
          <a:lstStyle/>
          <a:p>
            <a:endParaRPr lang="en-US"/>
          </a:p>
        </p:txBody>
      </p:sp>
      <p:sp>
        <p:nvSpPr>
          <p:cNvPr id="55324" name="Line 8"/>
          <p:cNvSpPr>
            <a:spLocks noChangeShapeType="1"/>
          </p:cNvSpPr>
          <p:nvPr/>
        </p:nvSpPr>
        <p:spPr bwMode="auto">
          <a:xfrm flipH="1">
            <a:off x="7072313" y="3702050"/>
            <a:ext cx="457200" cy="0"/>
          </a:xfrm>
          <a:prstGeom prst="line">
            <a:avLst/>
          </a:prstGeom>
          <a:noFill/>
          <a:ln w="19050">
            <a:solidFill>
              <a:schemeClr val="tx1"/>
            </a:solidFill>
            <a:round/>
            <a:headEnd/>
            <a:tailEnd type="none" w="lg" len="lg"/>
          </a:ln>
        </p:spPr>
        <p:txBody>
          <a:bodyPr/>
          <a:lstStyle/>
          <a:p>
            <a:endParaRPr lang="en-US"/>
          </a:p>
        </p:txBody>
      </p:sp>
      <p:sp>
        <p:nvSpPr>
          <p:cNvPr id="55325" name="Line 33"/>
          <p:cNvSpPr>
            <a:spLocks noChangeShapeType="1"/>
          </p:cNvSpPr>
          <p:nvPr/>
        </p:nvSpPr>
        <p:spPr bwMode="auto">
          <a:xfrm flipH="1" flipV="1">
            <a:off x="7519988" y="2740025"/>
            <a:ext cx="0" cy="950913"/>
          </a:xfrm>
          <a:prstGeom prst="line">
            <a:avLst/>
          </a:prstGeom>
          <a:noFill/>
          <a:ln w="19050">
            <a:solidFill>
              <a:schemeClr val="tx1"/>
            </a:solidFill>
            <a:round/>
            <a:headEnd type="none" w="med" len="med"/>
            <a:tailEnd type="triangle" w="med" len="med"/>
          </a:ln>
        </p:spPr>
        <p:txBody>
          <a:bodyPr/>
          <a:lstStyle/>
          <a:p>
            <a:endParaRPr lang="en-US"/>
          </a:p>
        </p:txBody>
      </p:sp>
      <p:sp>
        <p:nvSpPr>
          <p:cNvPr id="55326" name="Line 8"/>
          <p:cNvSpPr>
            <a:spLocks noChangeShapeType="1"/>
          </p:cNvSpPr>
          <p:nvPr/>
        </p:nvSpPr>
        <p:spPr bwMode="auto">
          <a:xfrm flipH="1">
            <a:off x="7059613" y="3862388"/>
            <a:ext cx="776287" cy="0"/>
          </a:xfrm>
          <a:prstGeom prst="line">
            <a:avLst/>
          </a:prstGeom>
          <a:noFill/>
          <a:ln w="19050">
            <a:solidFill>
              <a:schemeClr val="tx1"/>
            </a:solidFill>
            <a:round/>
            <a:headEnd/>
            <a:tailEnd type="none" w="lg" len="lg"/>
          </a:ln>
        </p:spPr>
        <p:txBody>
          <a:bodyPr/>
          <a:lstStyle/>
          <a:p>
            <a:endParaRPr lang="en-US"/>
          </a:p>
        </p:txBody>
      </p:sp>
      <p:sp>
        <p:nvSpPr>
          <p:cNvPr id="55327" name="Line 35"/>
          <p:cNvSpPr>
            <a:spLocks noChangeShapeType="1"/>
          </p:cNvSpPr>
          <p:nvPr/>
        </p:nvSpPr>
        <p:spPr bwMode="auto">
          <a:xfrm flipH="1" flipV="1">
            <a:off x="7827963" y="3303588"/>
            <a:ext cx="0" cy="557212"/>
          </a:xfrm>
          <a:prstGeom prst="line">
            <a:avLst/>
          </a:prstGeom>
          <a:noFill/>
          <a:ln w="19050">
            <a:solidFill>
              <a:schemeClr val="tx1"/>
            </a:solidFill>
            <a:round/>
            <a:headEnd type="none" w="med" len="med"/>
            <a:tailEnd type="triangle" w="med" len="med"/>
          </a:ln>
        </p:spPr>
        <p:txBody>
          <a:bodyPr/>
          <a:lstStyle/>
          <a:p>
            <a:endParaRPr lang="en-US"/>
          </a:p>
        </p:txBody>
      </p:sp>
      <p:sp>
        <p:nvSpPr>
          <p:cNvPr id="55328" name="AutoShape 10"/>
          <p:cNvSpPr>
            <a:spLocks noChangeArrowheads="1"/>
          </p:cNvSpPr>
          <p:nvPr/>
        </p:nvSpPr>
        <p:spPr bwMode="auto">
          <a:xfrm rot="-5400000" flipH="1" flipV="1">
            <a:off x="1550194" y="3461544"/>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55329" name="Oval 37"/>
          <p:cNvSpPr>
            <a:spLocks noChangeArrowheads="1"/>
          </p:cNvSpPr>
          <p:nvPr/>
        </p:nvSpPr>
        <p:spPr bwMode="auto">
          <a:xfrm>
            <a:off x="2119313" y="3576638"/>
            <a:ext cx="287337" cy="287337"/>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t>+4</a:t>
            </a:r>
          </a:p>
        </p:txBody>
      </p:sp>
      <p:sp>
        <p:nvSpPr>
          <p:cNvPr id="55330" name="Line 8"/>
          <p:cNvSpPr>
            <a:spLocks noChangeShapeType="1"/>
          </p:cNvSpPr>
          <p:nvPr/>
        </p:nvSpPr>
        <p:spPr bwMode="auto">
          <a:xfrm rot="16200000" flipV="1">
            <a:off x="2156619" y="3956844"/>
            <a:ext cx="201612" cy="0"/>
          </a:xfrm>
          <a:prstGeom prst="line">
            <a:avLst/>
          </a:prstGeom>
          <a:noFill/>
          <a:ln w="19050">
            <a:solidFill>
              <a:schemeClr val="tx1"/>
            </a:solidFill>
            <a:round/>
            <a:headEnd type="none" w="med" len="med"/>
            <a:tailEnd type="triangle" w="med" len="med"/>
          </a:ln>
        </p:spPr>
        <p:txBody>
          <a:bodyPr/>
          <a:lstStyle/>
          <a:p>
            <a:endParaRPr lang="en-US"/>
          </a:p>
        </p:txBody>
      </p:sp>
      <p:sp>
        <p:nvSpPr>
          <p:cNvPr id="55331" name="Line 40"/>
          <p:cNvSpPr>
            <a:spLocks noChangeShapeType="1"/>
          </p:cNvSpPr>
          <p:nvPr/>
        </p:nvSpPr>
        <p:spPr bwMode="auto">
          <a:xfrm rot="16200000" flipH="1">
            <a:off x="1621632" y="3474243"/>
            <a:ext cx="0" cy="201613"/>
          </a:xfrm>
          <a:prstGeom prst="line">
            <a:avLst/>
          </a:prstGeom>
          <a:noFill/>
          <a:ln w="19050">
            <a:solidFill>
              <a:schemeClr val="tx1"/>
            </a:solidFill>
            <a:round/>
            <a:headEnd type="triangle" w="med" len="med"/>
            <a:tailEnd type="none" w="med" len="med"/>
          </a:ln>
        </p:spPr>
        <p:txBody>
          <a:bodyPr/>
          <a:lstStyle/>
          <a:p>
            <a:endParaRPr lang="en-US"/>
          </a:p>
        </p:txBody>
      </p:sp>
      <p:sp>
        <p:nvSpPr>
          <p:cNvPr id="55332" name="Line 41"/>
          <p:cNvSpPr>
            <a:spLocks noChangeShapeType="1"/>
          </p:cNvSpPr>
          <p:nvPr/>
        </p:nvSpPr>
        <p:spPr bwMode="auto">
          <a:xfrm rot="16200000" flipH="1">
            <a:off x="2028032" y="3636168"/>
            <a:ext cx="0" cy="182563"/>
          </a:xfrm>
          <a:prstGeom prst="line">
            <a:avLst/>
          </a:prstGeom>
          <a:noFill/>
          <a:ln w="19050">
            <a:solidFill>
              <a:schemeClr val="tx1"/>
            </a:solidFill>
            <a:round/>
            <a:headEnd type="triangle" w="med" len="med"/>
            <a:tailEnd type="none" w="med" len="med"/>
          </a:ln>
        </p:spPr>
        <p:txBody>
          <a:bodyPr/>
          <a:lstStyle/>
          <a:p>
            <a:endParaRPr lang="en-US"/>
          </a:p>
        </p:txBody>
      </p:sp>
      <p:sp>
        <p:nvSpPr>
          <p:cNvPr id="55336" name="Line 45"/>
          <p:cNvSpPr>
            <a:spLocks noChangeShapeType="1"/>
          </p:cNvSpPr>
          <p:nvPr/>
        </p:nvSpPr>
        <p:spPr bwMode="auto">
          <a:xfrm rot="16200000" flipH="1">
            <a:off x="2035969" y="3366294"/>
            <a:ext cx="0" cy="182562"/>
          </a:xfrm>
          <a:prstGeom prst="line">
            <a:avLst/>
          </a:prstGeom>
          <a:noFill/>
          <a:ln w="19050">
            <a:solidFill>
              <a:schemeClr val="tx1"/>
            </a:solidFill>
            <a:round/>
            <a:headEnd type="triangle" w="med" len="med"/>
            <a:tailEnd type="none" w="med" len="med"/>
          </a:ln>
        </p:spPr>
        <p:txBody>
          <a:bodyPr/>
          <a:lstStyle/>
          <a:p>
            <a:endParaRPr lang="en-US"/>
          </a:p>
        </p:txBody>
      </p:sp>
      <p:sp>
        <p:nvSpPr>
          <p:cNvPr id="55337" name="Line 46"/>
          <p:cNvSpPr>
            <a:spLocks noChangeShapeType="1"/>
          </p:cNvSpPr>
          <p:nvPr/>
        </p:nvSpPr>
        <p:spPr bwMode="auto">
          <a:xfrm flipH="1" flipV="1">
            <a:off x="2133600" y="3165475"/>
            <a:ext cx="0" cy="311150"/>
          </a:xfrm>
          <a:prstGeom prst="line">
            <a:avLst/>
          </a:prstGeom>
          <a:noFill/>
          <a:ln w="19050">
            <a:solidFill>
              <a:schemeClr val="tx1"/>
            </a:solidFill>
            <a:round/>
            <a:headEnd/>
            <a:tailEnd type="none" w="lg" len="lg"/>
          </a:ln>
        </p:spPr>
        <p:txBody>
          <a:bodyPr/>
          <a:lstStyle/>
          <a:p>
            <a:endParaRPr lang="en-US"/>
          </a:p>
        </p:txBody>
      </p:sp>
      <p:sp>
        <p:nvSpPr>
          <p:cNvPr id="56366" name="Rectangle 17"/>
          <p:cNvSpPr>
            <a:spLocks noChangeArrowheads="1"/>
          </p:cNvSpPr>
          <p:nvPr/>
        </p:nvSpPr>
        <p:spPr bwMode="auto">
          <a:xfrm>
            <a:off x="2671763" y="3363913"/>
            <a:ext cx="452437" cy="9334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dirty="0">
                <a:solidFill>
                  <a:srgbClr val="FF0000"/>
                </a:solidFill>
                <a:latin typeface="Verdana" pitchFamily="-96" charset="0"/>
              </a:rPr>
              <a:t>f2d</a:t>
            </a:r>
          </a:p>
        </p:txBody>
      </p:sp>
      <p:sp>
        <p:nvSpPr>
          <p:cNvPr id="55339" name="Line 8"/>
          <p:cNvSpPr>
            <a:spLocks noChangeShapeType="1"/>
          </p:cNvSpPr>
          <p:nvPr/>
        </p:nvSpPr>
        <p:spPr bwMode="auto">
          <a:xfrm flipH="1">
            <a:off x="3121025" y="4121150"/>
            <a:ext cx="311150" cy="0"/>
          </a:xfrm>
          <a:prstGeom prst="line">
            <a:avLst/>
          </a:prstGeom>
          <a:noFill/>
          <a:ln w="19050">
            <a:solidFill>
              <a:schemeClr val="tx1"/>
            </a:solidFill>
            <a:round/>
            <a:headEnd/>
            <a:tailEnd type="none" w="lg" len="lg"/>
          </a:ln>
        </p:spPr>
        <p:txBody>
          <a:bodyPr/>
          <a:lstStyle/>
          <a:p>
            <a:endParaRPr lang="en-US"/>
          </a:p>
        </p:txBody>
      </p:sp>
      <p:sp>
        <p:nvSpPr>
          <p:cNvPr id="55340" name="Line 49"/>
          <p:cNvSpPr>
            <a:spLocks noChangeShapeType="1"/>
          </p:cNvSpPr>
          <p:nvPr/>
        </p:nvSpPr>
        <p:spPr bwMode="auto">
          <a:xfrm flipH="1" flipV="1">
            <a:off x="3429000" y="4117975"/>
            <a:ext cx="0" cy="338138"/>
          </a:xfrm>
          <a:prstGeom prst="line">
            <a:avLst/>
          </a:prstGeom>
          <a:noFill/>
          <a:ln w="19050">
            <a:solidFill>
              <a:schemeClr val="tx1"/>
            </a:solidFill>
            <a:round/>
            <a:headEnd/>
            <a:tailEnd/>
          </a:ln>
        </p:spPr>
        <p:txBody>
          <a:bodyPr/>
          <a:lstStyle/>
          <a:p>
            <a:endParaRPr lang="en-US"/>
          </a:p>
        </p:txBody>
      </p:sp>
      <p:sp>
        <p:nvSpPr>
          <p:cNvPr id="55341" name="Line 8"/>
          <p:cNvSpPr>
            <a:spLocks noChangeShapeType="1"/>
          </p:cNvSpPr>
          <p:nvPr/>
        </p:nvSpPr>
        <p:spPr bwMode="auto">
          <a:xfrm>
            <a:off x="3125788" y="3917950"/>
            <a:ext cx="695325" cy="0"/>
          </a:xfrm>
          <a:prstGeom prst="line">
            <a:avLst/>
          </a:prstGeom>
          <a:noFill/>
          <a:ln w="19050">
            <a:solidFill>
              <a:schemeClr val="tx1"/>
            </a:solidFill>
            <a:round/>
            <a:headEnd type="none" w="med" len="med"/>
            <a:tailEnd type="triangle" w="med" len="med"/>
          </a:ln>
        </p:spPr>
        <p:txBody>
          <a:bodyPr/>
          <a:lstStyle/>
          <a:p>
            <a:endParaRPr lang="en-US"/>
          </a:p>
        </p:txBody>
      </p:sp>
      <p:sp>
        <p:nvSpPr>
          <p:cNvPr id="55342" name="AutoShape 52"/>
          <p:cNvSpPr>
            <a:spLocks noChangeArrowheads="1"/>
          </p:cNvSpPr>
          <p:nvPr/>
        </p:nvSpPr>
        <p:spPr bwMode="auto">
          <a:xfrm>
            <a:off x="1168400" y="4122738"/>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grpSp>
        <p:nvGrpSpPr>
          <p:cNvPr id="3" name="Group 20"/>
          <p:cNvGrpSpPr>
            <a:grpSpLocks/>
          </p:cNvGrpSpPr>
          <p:nvPr/>
        </p:nvGrpSpPr>
        <p:grpSpPr bwMode="auto">
          <a:xfrm rot="5400000" flipH="1">
            <a:off x="1638300" y="2673350"/>
            <a:ext cx="395288" cy="598488"/>
            <a:chOff x="1707" y="2541"/>
            <a:chExt cx="156" cy="530"/>
          </a:xfrm>
        </p:grpSpPr>
        <p:sp>
          <p:nvSpPr>
            <p:cNvPr id="55351" name="Line 8"/>
            <p:cNvSpPr>
              <a:spLocks noChangeShapeType="1"/>
            </p:cNvSpPr>
            <p:nvPr/>
          </p:nvSpPr>
          <p:spPr bwMode="auto">
            <a:xfrm rot="16200000" flipH="1">
              <a:off x="1598" y="2806"/>
              <a:ext cx="530" cy="0"/>
            </a:xfrm>
            <a:prstGeom prst="line">
              <a:avLst/>
            </a:prstGeom>
            <a:noFill/>
            <a:ln w="19050">
              <a:solidFill>
                <a:schemeClr val="tx1"/>
              </a:solidFill>
              <a:round/>
              <a:headEnd type="none" w="med" len="med"/>
              <a:tailEnd type="triangle" w="med" len="med"/>
            </a:ln>
          </p:spPr>
          <p:txBody>
            <a:bodyPr/>
            <a:lstStyle/>
            <a:p>
              <a:endParaRPr lang="en-US"/>
            </a:p>
          </p:txBody>
        </p:sp>
        <p:sp>
          <p:nvSpPr>
            <p:cNvPr id="55352" name="Line 22"/>
            <p:cNvSpPr>
              <a:spLocks noChangeShapeType="1"/>
            </p:cNvSpPr>
            <p:nvPr/>
          </p:nvSpPr>
          <p:spPr bwMode="auto">
            <a:xfrm rot="5400000" flipH="1" flipV="1">
              <a:off x="1785" y="2466"/>
              <a:ext cx="0" cy="155"/>
            </a:xfrm>
            <a:prstGeom prst="line">
              <a:avLst/>
            </a:prstGeom>
            <a:noFill/>
            <a:ln w="19050">
              <a:solidFill>
                <a:schemeClr val="tx1"/>
              </a:solidFill>
              <a:round/>
              <a:headEnd type="none" w="med" len="med"/>
              <a:tailEnd type="none" w="med" len="med"/>
            </a:ln>
          </p:spPr>
          <p:txBody>
            <a:bodyPr/>
            <a:lstStyle/>
            <a:p>
              <a:endParaRPr lang="en-US"/>
            </a:p>
          </p:txBody>
        </p:sp>
      </p:grpSp>
      <p:sp>
        <p:nvSpPr>
          <p:cNvPr id="68" name="Rectangle 17"/>
          <p:cNvSpPr>
            <a:spLocks noChangeArrowheads="1"/>
          </p:cNvSpPr>
          <p:nvPr/>
        </p:nvSpPr>
        <p:spPr bwMode="auto">
          <a:xfrm>
            <a:off x="2675301" y="2357316"/>
            <a:ext cx="452437" cy="9334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endParaRPr lang="en-US" sz="1400" dirty="0">
              <a:solidFill>
                <a:srgbClr val="FF0000"/>
              </a:solidFill>
              <a:latin typeface="Verdana" pitchFamily="-96" charset="0"/>
            </a:endParaRPr>
          </a:p>
        </p:txBody>
      </p:sp>
      <p:sp>
        <p:nvSpPr>
          <p:cNvPr id="70" name="TextBox 69"/>
          <p:cNvSpPr txBox="1"/>
          <p:nvPr/>
        </p:nvSpPr>
        <p:spPr>
          <a:xfrm>
            <a:off x="2570731" y="2020800"/>
            <a:ext cx="670376" cy="338554"/>
          </a:xfrm>
          <a:prstGeom prst="rect">
            <a:avLst/>
          </a:prstGeom>
          <a:noFill/>
        </p:spPr>
        <p:txBody>
          <a:bodyPr wrap="none" rtlCol="0">
            <a:spAutoFit/>
          </a:bodyPr>
          <a:lstStyle/>
          <a:p>
            <a:pPr algn="ctr"/>
            <a:r>
              <a:rPr lang="en-US" sz="1600" dirty="0"/>
              <a:t>FIFO</a:t>
            </a:r>
          </a:p>
        </p:txBody>
      </p:sp>
      <p:sp>
        <p:nvSpPr>
          <p:cNvPr id="71" name="TextBox 70"/>
          <p:cNvSpPr txBox="1"/>
          <p:nvPr/>
        </p:nvSpPr>
        <p:spPr>
          <a:xfrm>
            <a:off x="2581814" y="4253018"/>
            <a:ext cx="670376" cy="338554"/>
          </a:xfrm>
          <a:prstGeom prst="rect">
            <a:avLst/>
          </a:prstGeom>
          <a:noFill/>
        </p:spPr>
        <p:txBody>
          <a:bodyPr wrap="none" rtlCol="0">
            <a:spAutoFit/>
          </a:bodyPr>
          <a:lstStyle/>
          <a:p>
            <a:pPr algn="ctr"/>
            <a:r>
              <a:rPr lang="en-US" sz="1600" dirty="0"/>
              <a:t>FIFO</a:t>
            </a:r>
          </a:p>
        </p:txBody>
      </p:sp>
      <p:sp>
        <p:nvSpPr>
          <p:cNvPr id="66" name="Freeform 65"/>
          <p:cNvSpPr/>
          <p:nvPr/>
        </p:nvSpPr>
        <p:spPr bwMode="auto">
          <a:xfrm>
            <a:off x="1531088" y="2530549"/>
            <a:ext cx="1148317" cy="893135"/>
          </a:xfrm>
          <a:custGeom>
            <a:avLst/>
            <a:gdLst>
              <a:gd name="connsiteX0" fmla="*/ 0 w 1148317"/>
              <a:gd name="connsiteY0" fmla="*/ 0 h 893135"/>
              <a:gd name="connsiteX1" fmla="*/ 754912 w 1148317"/>
              <a:gd name="connsiteY1" fmla="*/ 0 h 893135"/>
              <a:gd name="connsiteX2" fmla="*/ 754912 w 1148317"/>
              <a:gd name="connsiteY2" fmla="*/ 893135 h 893135"/>
              <a:gd name="connsiteX3" fmla="*/ 1148317 w 1148317"/>
              <a:gd name="connsiteY3" fmla="*/ 893135 h 893135"/>
            </a:gdLst>
            <a:ahLst/>
            <a:cxnLst>
              <a:cxn ang="0">
                <a:pos x="connsiteX0" y="connsiteY0"/>
              </a:cxn>
              <a:cxn ang="0">
                <a:pos x="connsiteX1" y="connsiteY1"/>
              </a:cxn>
              <a:cxn ang="0">
                <a:pos x="connsiteX2" y="connsiteY2"/>
              </a:cxn>
              <a:cxn ang="0">
                <a:pos x="connsiteX3" y="connsiteY3"/>
              </a:cxn>
            </a:cxnLst>
            <a:rect l="l" t="t" r="r" b="b"/>
            <a:pathLst>
              <a:path w="1148317" h="893135">
                <a:moveTo>
                  <a:pt x="0" y="0"/>
                </a:moveTo>
                <a:lnTo>
                  <a:pt x="754912" y="0"/>
                </a:lnTo>
                <a:lnTo>
                  <a:pt x="754912" y="893135"/>
                </a:lnTo>
                <a:lnTo>
                  <a:pt x="1148317" y="893135"/>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67" name="Freeform 66"/>
          <p:cNvSpPr/>
          <p:nvPr/>
        </p:nvSpPr>
        <p:spPr bwMode="auto">
          <a:xfrm>
            <a:off x="3349256" y="1818167"/>
            <a:ext cx="616688" cy="3009014"/>
          </a:xfrm>
          <a:custGeom>
            <a:avLst/>
            <a:gdLst>
              <a:gd name="connsiteX0" fmla="*/ 616688 w 616688"/>
              <a:gd name="connsiteY0" fmla="*/ 0 h 3625703"/>
              <a:gd name="connsiteX1" fmla="*/ 616688 w 616688"/>
              <a:gd name="connsiteY1" fmla="*/ 935666 h 3625703"/>
              <a:gd name="connsiteX2" fmla="*/ 10632 w 616688"/>
              <a:gd name="connsiteY2" fmla="*/ 935666 h 3625703"/>
              <a:gd name="connsiteX3" fmla="*/ 0 w 616688"/>
              <a:gd name="connsiteY3" fmla="*/ 2913321 h 3625703"/>
              <a:gd name="connsiteX4" fmla="*/ 0 w 616688"/>
              <a:gd name="connsiteY4" fmla="*/ 3625703 h 3625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88" h="3625703">
                <a:moveTo>
                  <a:pt x="616688" y="0"/>
                </a:moveTo>
                <a:lnTo>
                  <a:pt x="616688" y="935666"/>
                </a:lnTo>
                <a:lnTo>
                  <a:pt x="10632" y="935666"/>
                </a:lnTo>
                <a:lnTo>
                  <a:pt x="0" y="2913321"/>
                </a:lnTo>
                <a:lnTo>
                  <a:pt x="0" y="3625703"/>
                </a:lnTo>
              </a:path>
            </a:pathLst>
          </a:cu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72" name="Freeform 71"/>
          <p:cNvSpPr/>
          <p:nvPr/>
        </p:nvSpPr>
        <p:spPr bwMode="auto">
          <a:xfrm flipH="1">
            <a:off x="1885440" y="1832338"/>
            <a:ext cx="616688" cy="2994843"/>
          </a:xfrm>
          <a:custGeom>
            <a:avLst/>
            <a:gdLst>
              <a:gd name="connsiteX0" fmla="*/ 616688 w 616688"/>
              <a:gd name="connsiteY0" fmla="*/ 0 h 3625703"/>
              <a:gd name="connsiteX1" fmla="*/ 616688 w 616688"/>
              <a:gd name="connsiteY1" fmla="*/ 935666 h 3625703"/>
              <a:gd name="connsiteX2" fmla="*/ 10632 w 616688"/>
              <a:gd name="connsiteY2" fmla="*/ 935666 h 3625703"/>
              <a:gd name="connsiteX3" fmla="*/ 0 w 616688"/>
              <a:gd name="connsiteY3" fmla="*/ 2913321 h 3625703"/>
              <a:gd name="connsiteX4" fmla="*/ 0 w 616688"/>
              <a:gd name="connsiteY4" fmla="*/ 3625703 h 3625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688" h="3625703">
                <a:moveTo>
                  <a:pt x="616688" y="0"/>
                </a:moveTo>
                <a:lnTo>
                  <a:pt x="616688" y="935666"/>
                </a:lnTo>
                <a:lnTo>
                  <a:pt x="10632" y="935666"/>
                </a:lnTo>
                <a:lnTo>
                  <a:pt x="0" y="2913321"/>
                </a:lnTo>
                <a:lnTo>
                  <a:pt x="0" y="3625703"/>
                </a:lnTo>
              </a:path>
            </a:pathLst>
          </a:cu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75" name="TextBox 74"/>
          <p:cNvSpPr txBox="1"/>
          <p:nvPr/>
        </p:nvSpPr>
        <p:spPr>
          <a:xfrm rot="16200000">
            <a:off x="2413244" y="2675603"/>
            <a:ext cx="976549" cy="338554"/>
          </a:xfrm>
          <a:prstGeom prst="rect">
            <a:avLst/>
          </a:prstGeom>
          <a:noFill/>
        </p:spPr>
        <p:txBody>
          <a:bodyPr wrap="none" rtlCol="0">
            <a:spAutoFit/>
          </a:bodyPr>
          <a:lstStyle/>
          <a:p>
            <a:r>
              <a:rPr lang="en-US" sz="1600" dirty="0">
                <a:solidFill>
                  <a:srgbClr val="FF0000"/>
                </a:solidFill>
                <a:latin typeface="Verdana" pitchFamily="-96" charset="0"/>
              </a:rPr>
              <a:t>redirect</a:t>
            </a:r>
          </a:p>
        </p:txBody>
      </p:sp>
      <p:sp>
        <p:nvSpPr>
          <p:cNvPr id="76" name="Freeform 75"/>
          <p:cNvSpPr/>
          <p:nvPr/>
        </p:nvSpPr>
        <p:spPr bwMode="auto">
          <a:xfrm>
            <a:off x="3115340" y="3062175"/>
            <a:ext cx="4231758" cy="435934"/>
          </a:xfrm>
          <a:custGeom>
            <a:avLst/>
            <a:gdLst>
              <a:gd name="connsiteX0" fmla="*/ 3944679 w 4231758"/>
              <a:gd name="connsiteY0" fmla="*/ 435934 h 435934"/>
              <a:gd name="connsiteX1" fmla="*/ 4231758 w 4231758"/>
              <a:gd name="connsiteY1" fmla="*/ 435934 h 435934"/>
              <a:gd name="connsiteX2" fmla="*/ 4231758 w 4231758"/>
              <a:gd name="connsiteY2" fmla="*/ 10632 h 435934"/>
              <a:gd name="connsiteX3" fmla="*/ 0 w 4231758"/>
              <a:gd name="connsiteY3" fmla="*/ 0 h 435934"/>
            </a:gdLst>
            <a:ahLst/>
            <a:cxnLst>
              <a:cxn ang="0">
                <a:pos x="connsiteX0" y="connsiteY0"/>
              </a:cxn>
              <a:cxn ang="0">
                <a:pos x="connsiteX1" y="connsiteY1"/>
              </a:cxn>
              <a:cxn ang="0">
                <a:pos x="connsiteX2" y="connsiteY2"/>
              </a:cxn>
              <a:cxn ang="0">
                <a:pos x="connsiteX3" y="connsiteY3"/>
              </a:cxn>
            </a:cxnLst>
            <a:rect l="l" t="t" r="r" b="b"/>
            <a:pathLst>
              <a:path w="4231758" h="435934">
                <a:moveTo>
                  <a:pt x="3944679" y="435934"/>
                </a:moveTo>
                <a:lnTo>
                  <a:pt x="4231758" y="435934"/>
                </a:lnTo>
                <a:lnTo>
                  <a:pt x="4231758" y="10632"/>
                </a:lnTo>
                <a:lnTo>
                  <a:pt x="0" y="0"/>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78" name="Straight Arrow Connector 77"/>
          <p:cNvCxnSpPr/>
          <p:nvPr/>
        </p:nvCxnSpPr>
        <p:spPr bwMode="auto">
          <a:xfrm flipH="1" flipV="1">
            <a:off x="2147777" y="2941674"/>
            <a:ext cx="520996" cy="3546"/>
          </a:xfrm>
          <a:prstGeom prst="straightConnector1">
            <a:avLst/>
          </a:prstGeom>
          <a:noFill/>
          <a:ln w="19050" cap="flat" cmpd="sng" algn="ctr">
            <a:solidFill>
              <a:schemeClr val="tx1"/>
            </a:solidFill>
            <a:prstDash val="solid"/>
            <a:round/>
            <a:headEnd type="none" w="med" len="med"/>
            <a:tailEnd type="none" w="med" len="med"/>
          </a:ln>
          <a:effectLst/>
        </p:spPr>
      </p:cxnSp>
      <p:sp>
        <p:nvSpPr>
          <p:cNvPr id="80" name="TextBox 79"/>
          <p:cNvSpPr txBox="1"/>
          <p:nvPr/>
        </p:nvSpPr>
        <p:spPr>
          <a:xfrm>
            <a:off x="2604973" y="4912244"/>
            <a:ext cx="4444409" cy="1323439"/>
          </a:xfrm>
          <a:prstGeom prst="rect">
            <a:avLst/>
          </a:prstGeom>
          <a:noFill/>
        </p:spPr>
        <p:txBody>
          <a:bodyPr wrap="square" rtlCol="0">
            <a:spAutoFit/>
          </a:bodyPr>
          <a:lstStyle/>
          <a:p>
            <a:r>
              <a:rPr lang="en-US" dirty="0"/>
              <a:t>Execute sends information about the target pc to Fetch, which  updates </a:t>
            </a:r>
            <a:r>
              <a:rPr lang="en-US" dirty="0" err="1"/>
              <a:t>fEpoch</a:t>
            </a:r>
            <a:r>
              <a:rPr lang="en-US" dirty="0"/>
              <a:t> and pc whenever it examines the redirect (PC) </a:t>
            </a:r>
            <a:r>
              <a:rPr lang="en-US" dirty="0" err="1"/>
              <a:t>fifo</a:t>
            </a:r>
            <a:r>
              <a:rPr lang="en-US" dirty="0"/>
              <a:t>  </a:t>
            </a:r>
          </a:p>
        </p:txBody>
      </p:sp>
      <p:grpSp>
        <p:nvGrpSpPr>
          <p:cNvPr id="4" name="Group 73"/>
          <p:cNvGrpSpPr/>
          <p:nvPr/>
        </p:nvGrpSpPr>
        <p:grpSpPr>
          <a:xfrm>
            <a:off x="1079500" y="1989552"/>
            <a:ext cx="452438" cy="994948"/>
            <a:chOff x="1079500" y="1989552"/>
            <a:chExt cx="452438" cy="994948"/>
          </a:xfrm>
        </p:grpSpPr>
        <p:sp>
          <p:nvSpPr>
            <p:cNvPr id="56377" name="Rectangle 17"/>
            <p:cNvSpPr>
              <a:spLocks noChangeArrowheads="1"/>
            </p:cNvSpPr>
            <p:nvPr/>
          </p:nvSpPr>
          <p:spPr bwMode="auto">
            <a:xfrm>
              <a:off x="1079500" y="2039938"/>
              <a:ext cx="452438" cy="944562"/>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endParaRPr lang="en-US" sz="1000" dirty="0">
                <a:solidFill>
                  <a:srgbClr val="FF0000"/>
                </a:solidFill>
                <a:latin typeface="Verdana" pitchFamily="-96" charset="0"/>
              </a:endParaRPr>
            </a:p>
          </p:txBody>
        </p:sp>
        <p:sp>
          <p:nvSpPr>
            <p:cNvPr id="55345" name="AutoShape 52"/>
            <p:cNvSpPr>
              <a:spLocks noChangeArrowheads="1"/>
            </p:cNvSpPr>
            <p:nvPr/>
          </p:nvSpPr>
          <p:spPr bwMode="auto">
            <a:xfrm>
              <a:off x="1173163" y="2817813"/>
              <a:ext cx="255587"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73" name="TextBox 72"/>
            <p:cNvSpPr txBox="1"/>
            <p:nvPr/>
          </p:nvSpPr>
          <p:spPr>
            <a:xfrm rot="16200000">
              <a:off x="850553" y="2258857"/>
              <a:ext cx="877163" cy="338554"/>
            </a:xfrm>
            <a:prstGeom prst="rect">
              <a:avLst/>
            </a:prstGeom>
            <a:noFill/>
          </p:spPr>
          <p:txBody>
            <a:bodyPr wrap="none" rtlCol="0">
              <a:spAutoFit/>
            </a:bodyPr>
            <a:lstStyle/>
            <a:p>
              <a:r>
                <a:rPr lang="en-US" sz="1600" dirty="0" err="1">
                  <a:solidFill>
                    <a:srgbClr val="FF0000"/>
                  </a:solidFill>
                </a:rPr>
                <a:t>fEpoch</a:t>
              </a:r>
              <a:endParaRPr lang="en-US" sz="1600" dirty="0">
                <a:solidFill>
                  <a:srgbClr val="FF0000"/>
                </a:solidFill>
              </a:endParaRPr>
            </a:p>
          </p:txBody>
        </p:sp>
      </p:grpSp>
      <p:grpSp>
        <p:nvGrpSpPr>
          <p:cNvPr id="5" name="Group 76"/>
          <p:cNvGrpSpPr/>
          <p:nvPr/>
        </p:nvGrpSpPr>
        <p:grpSpPr>
          <a:xfrm>
            <a:off x="4230281" y="1936352"/>
            <a:ext cx="452438" cy="1019795"/>
            <a:chOff x="1079500" y="1964705"/>
            <a:chExt cx="452438" cy="1019795"/>
          </a:xfrm>
        </p:grpSpPr>
        <p:sp>
          <p:nvSpPr>
            <p:cNvPr id="79" name="Rectangle 17"/>
            <p:cNvSpPr>
              <a:spLocks noChangeArrowheads="1"/>
            </p:cNvSpPr>
            <p:nvPr/>
          </p:nvSpPr>
          <p:spPr bwMode="auto">
            <a:xfrm>
              <a:off x="1079500" y="2039938"/>
              <a:ext cx="452438" cy="944562"/>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endParaRPr lang="en-US" sz="1000" dirty="0">
                <a:solidFill>
                  <a:srgbClr val="FF0000"/>
                </a:solidFill>
                <a:latin typeface="Verdana" pitchFamily="-96" charset="0"/>
              </a:endParaRPr>
            </a:p>
          </p:txBody>
        </p:sp>
        <p:sp>
          <p:nvSpPr>
            <p:cNvPr id="81" name="AutoShape 52"/>
            <p:cNvSpPr>
              <a:spLocks noChangeArrowheads="1"/>
            </p:cNvSpPr>
            <p:nvPr/>
          </p:nvSpPr>
          <p:spPr bwMode="auto">
            <a:xfrm>
              <a:off x="1173163" y="2817813"/>
              <a:ext cx="255587"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82" name="TextBox 81"/>
            <p:cNvSpPr txBox="1"/>
            <p:nvPr/>
          </p:nvSpPr>
          <p:spPr>
            <a:xfrm rot="16200000">
              <a:off x="825706" y="2258857"/>
              <a:ext cx="926857" cy="338554"/>
            </a:xfrm>
            <a:prstGeom prst="rect">
              <a:avLst/>
            </a:prstGeom>
            <a:noFill/>
          </p:spPr>
          <p:txBody>
            <a:bodyPr wrap="none" rtlCol="0">
              <a:spAutoFit/>
            </a:bodyPr>
            <a:lstStyle/>
            <a:p>
              <a:r>
                <a:rPr lang="en-US" sz="1600" dirty="0" err="1">
                  <a:solidFill>
                    <a:srgbClr val="FF0000"/>
                  </a:solidFill>
                </a:rPr>
                <a:t>eEpoch</a:t>
              </a:r>
              <a:endParaRPr lang="en-US" sz="1600" dirty="0">
                <a:solidFill>
                  <a:srgbClr val="FF0000"/>
                </a:solidFill>
              </a:endParaRPr>
            </a:p>
          </p:txBody>
        </p:sp>
      </p:grpSp>
      <p:sp>
        <p:nvSpPr>
          <p:cNvPr id="83" name="Freeform 82"/>
          <p:cNvSpPr/>
          <p:nvPr/>
        </p:nvSpPr>
        <p:spPr bwMode="auto">
          <a:xfrm>
            <a:off x="4678326" y="2615609"/>
            <a:ext cx="159488" cy="446568"/>
          </a:xfrm>
          <a:custGeom>
            <a:avLst/>
            <a:gdLst>
              <a:gd name="connsiteX0" fmla="*/ 159488 w 159488"/>
              <a:gd name="connsiteY0" fmla="*/ 446568 h 446568"/>
              <a:gd name="connsiteX1" fmla="*/ 159488 w 159488"/>
              <a:gd name="connsiteY1" fmla="*/ 0 h 446568"/>
              <a:gd name="connsiteX2" fmla="*/ 0 w 159488"/>
              <a:gd name="connsiteY2" fmla="*/ 10633 h 446568"/>
            </a:gdLst>
            <a:ahLst/>
            <a:cxnLst>
              <a:cxn ang="0">
                <a:pos x="connsiteX0" y="connsiteY0"/>
              </a:cxn>
              <a:cxn ang="0">
                <a:pos x="connsiteX1" y="connsiteY1"/>
              </a:cxn>
              <a:cxn ang="0">
                <a:pos x="connsiteX2" y="connsiteY2"/>
              </a:cxn>
            </a:cxnLst>
            <a:rect l="l" t="t" r="r" b="b"/>
            <a:pathLst>
              <a:path w="159488" h="446568">
                <a:moveTo>
                  <a:pt x="159488" y="446568"/>
                </a:moveTo>
                <a:lnTo>
                  <a:pt x="159488" y="0"/>
                </a:lnTo>
                <a:lnTo>
                  <a:pt x="0" y="10633"/>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84" name="Freeform 83"/>
          <p:cNvSpPr/>
          <p:nvPr/>
        </p:nvSpPr>
        <p:spPr bwMode="auto">
          <a:xfrm flipH="1">
            <a:off x="4075821" y="2874335"/>
            <a:ext cx="159488" cy="446568"/>
          </a:xfrm>
          <a:custGeom>
            <a:avLst/>
            <a:gdLst>
              <a:gd name="connsiteX0" fmla="*/ 159488 w 159488"/>
              <a:gd name="connsiteY0" fmla="*/ 446568 h 446568"/>
              <a:gd name="connsiteX1" fmla="*/ 159488 w 159488"/>
              <a:gd name="connsiteY1" fmla="*/ 0 h 446568"/>
              <a:gd name="connsiteX2" fmla="*/ 0 w 159488"/>
              <a:gd name="connsiteY2" fmla="*/ 10633 h 446568"/>
            </a:gdLst>
            <a:ahLst/>
            <a:cxnLst>
              <a:cxn ang="0">
                <a:pos x="connsiteX0" y="connsiteY0"/>
              </a:cxn>
              <a:cxn ang="0">
                <a:pos x="connsiteX1" y="connsiteY1"/>
              </a:cxn>
              <a:cxn ang="0">
                <a:pos x="connsiteX2" y="connsiteY2"/>
              </a:cxn>
            </a:cxnLst>
            <a:rect l="l" t="t" r="r" b="b"/>
            <a:pathLst>
              <a:path w="159488" h="446568">
                <a:moveTo>
                  <a:pt x="159488" y="446568"/>
                </a:moveTo>
                <a:lnTo>
                  <a:pt x="159488" y="0"/>
                </a:lnTo>
                <a:lnTo>
                  <a:pt x="0" y="10633"/>
                </a:lnTo>
              </a:path>
            </a:pathLst>
          </a:custGeom>
          <a:noFill/>
          <a:ln w="1905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6" name="Date Placeholder 5">
            <a:extLst>
              <a:ext uri="{FF2B5EF4-FFF2-40B4-BE49-F238E27FC236}">
                <a16:creationId xmlns:a16="http://schemas.microsoft.com/office/drawing/2014/main" id="{6A4AFA66-A8F1-56C0-B15A-45872EC1B7CA}"/>
              </a:ext>
            </a:extLst>
          </p:cNvPr>
          <p:cNvSpPr>
            <a:spLocks noGrp="1"/>
          </p:cNvSpPr>
          <p:nvPr>
            <p:ph type="dt" sz="half" idx="10"/>
          </p:nvPr>
        </p:nvSpPr>
        <p:spPr/>
        <p:txBody>
          <a:bodyPr/>
          <a:lstStyle/>
          <a:p>
            <a:pPr>
              <a:defRPr/>
            </a:pPr>
            <a:fld id="{90AEA358-9EF9-44F9-A93F-A67AB643B47D}" type="datetime3">
              <a:rPr lang="en-US" smtClean="0"/>
              <a:t>24 March 2024</a:t>
            </a:fld>
            <a:endParaRPr lang="en-US" dirty="0"/>
          </a:p>
        </p:txBody>
      </p:sp>
      <p:sp>
        <p:nvSpPr>
          <p:cNvPr id="7" name="Footer Placeholder 6">
            <a:extLst>
              <a:ext uri="{FF2B5EF4-FFF2-40B4-BE49-F238E27FC236}">
                <a16:creationId xmlns:a16="http://schemas.microsoft.com/office/drawing/2014/main" id="{1D3C0CF9-30CD-16B4-EADD-658471956184}"/>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024367A5-A3DA-6150-AD71-E2EE183A1331}"/>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17</a:t>
            </a:fld>
            <a:endParaRPr lang="en-US" dirty="0"/>
          </a:p>
        </p:txBody>
      </p:sp>
    </p:spTree>
    <p:extLst>
      <p:ext uri="{BB962C8B-B14F-4D97-AF65-F5344CB8AC3E}">
        <p14:creationId xmlns:p14="http://schemas.microsoft.com/office/powerpoint/2010/main" val="3467091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Two-stage pipeline </a:t>
            </a:r>
            <a:br>
              <a:rPr lang="en-US" dirty="0"/>
            </a:br>
            <a:r>
              <a:rPr lang="en-US" dirty="0"/>
              <a:t>Decoupled </a:t>
            </a:r>
            <a:r>
              <a:rPr lang="en-US" sz="2400" i="1" dirty="0"/>
              <a:t>code structure</a:t>
            </a:r>
            <a:endParaRPr lang="en-US" dirty="0"/>
          </a:p>
        </p:txBody>
      </p:sp>
      <p:sp>
        <p:nvSpPr>
          <p:cNvPr id="3" name="Content Placeholder 2"/>
          <p:cNvSpPr>
            <a:spLocks noGrp="1"/>
          </p:cNvSpPr>
          <p:nvPr>
            <p:ph idx="1"/>
          </p:nvPr>
        </p:nvSpPr>
        <p:spPr>
          <a:xfrm>
            <a:off x="693479" y="1573530"/>
            <a:ext cx="7772400" cy="4701540"/>
          </a:xfrm>
        </p:spPr>
        <p:txBody>
          <a:bodyPr/>
          <a:lstStyle/>
          <a:p>
            <a:pPr marL="0" indent="0">
              <a:buNone/>
            </a:pPr>
            <a:r>
              <a:rPr lang="en-US" sz="1600" b="1" dirty="0">
                <a:latin typeface="Consolas" panose="020B0609020204030204" pitchFamily="49" charset="0"/>
                <a:cs typeface="Courier New" pitchFamily="49" charset="0"/>
              </a:rPr>
              <a:t>module </a:t>
            </a:r>
            <a:r>
              <a:rPr lang="en-US" sz="1600" dirty="0" err="1">
                <a:latin typeface="Consolas" panose="020B0609020204030204" pitchFamily="49" charset="0"/>
                <a:cs typeface="Courier New" pitchFamily="49" charset="0"/>
              </a:rPr>
              <a:t>mkProc</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Proc</a:t>
            </a:r>
            <a:r>
              <a:rPr lang="en-US" sz="1600" dirty="0">
                <a:latin typeface="Consolas" panose="020B0609020204030204" pitchFamily="49" charset="0"/>
                <a:cs typeface="Courier New" pitchFamily="49" charset="0"/>
              </a:rPr>
              <a:t>);</a:t>
            </a:r>
            <a:endParaRPr lang="en-US" sz="1600" b="1" dirty="0">
              <a:latin typeface="Consolas" panose="020B0609020204030204" pitchFamily="49" charset="0"/>
              <a:cs typeface="Courier New" pitchFamily="49" charset="0"/>
            </a:endParaRPr>
          </a:p>
          <a:p>
            <a:pPr marL="0" indent="0">
              <a:buNone/>
            </a:pP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Fifo</a:t>
            </a:r>
            <a:r>
              <a:rPr lang="en-US" sz="1600" dirty="0">
                <a:latin typeface="Consolas" panose="020B0609020204030204" pitchFamily="49" charset="0"/>
                <a:cs typeface="Courier New" pitchFamily="49" charset="0"/>
              </a:rPr>
              <a:t>#(Fetch2Execute) f2d &lt;- </a:t>
            </a:r>
            <a:r>
              <a:rPr lang="en-US" sz="1600" dirty="0" err="1">
                <a:latin typeface="Consolas" panose="020B0609020204030204" pitchFamily="49" charset="0"/>
                <a:cs typeface="Courier New" pitchFamily="49" charset="0"/>
              </a:rPr>
              <a:t>mkFifo</a:t>
            </a:r>
            <a:r>
              <a:rPr lang="en-US" sz="1600" dirty="0">
                <a:latin typeface="Consolas" panose="020B0609020204030204" pitchFamily="49" charset="0"/>
                <a:cs typeface="Courier New" pitchFamily="49" charset="0"/>
              </a:rPr>
              <a:t>;</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Fifo</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Addr</a:t>
            </a:r>
            <a:r>
              <a:rPr lang="en-US" sz="1600" dirty="0">
                <a:latin typeface="Consolas" panose="020B0609020204030204" pitchFamily="49" charset="0"/>
                <a:cs typeface="Courier New" pitchFamily="49" charset="0"/>
              </a:rPr>
              <a:t>) redirect &lt;- </a:t>
            </a:r>
            <a:r>
              <a:rPr lang="en-US" sz="1600" dirty="0" err="1">
                <a:latin typeface="Consolas" panose="020B0609020204030204" pitchFamily="49" charset="0"/>
                <a:cs typeface="Courier New" pitchFamily="49" charset="0"/>
              </a:rPr>
              <a:t>mkFifo</a:t>
            </a:r>
            <a:r>
              <a:rPr lang="en-US" sz="1600" dirty="0">
                <a:latin typeface="Consolas" panose="020B0609020204030204" pitchFamily="49" charset="0"/>
                <a:cs typeface="Courier New" pitchFamily="49" charset="0"/>
              </a:rPr>
              <a:t>;</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Reg</a:t>
            </a:r>
            <a:r>
              <a:rPr lang="en-US" sz="1600" dirty="0">
                <a:latin typeface="Consolas" panose="020B0609020204030204" pitchFamily="49" charset="0"/>
                <a:cs typeface="Courier New" pitchFamily="49" charset="0"/>
              </a:rPr>
              <a:t>#(Bool) </a:t>
            </a:r>
            <a:r>
              <a:rPr lang="en-US" sz="1600" dirty="0" err="1">
                <a:latin typeface="Consolas" panose="020B0609020204030204" pitchFamily="49" charset="0"/>
                <a:cs typeface="Courier New" pitchFamily="49" charset="0"/>
              </a:rPr>
              <a:t>fEpoch</a:t>
            </a:r>
            <a:r>
              <a:rPr lang="en-US" sz="1600" dirty="0">
                <a:latin typeface="Consolas" panose="020B0609020204030204" pitchFamily="49" charset="0"/>
                <a:cs typeface="Courier New" pitchFamily="49" charset="0"/>
              </a:rPr>
              <a:t> &lt;- </a:t>
            </a:r>
            <a:r>
              <a:rPr lang="en-US" sz="1600" dirty="0" err="1">
                <a:latin typeface="Consolas" panose="020B0609020204030204" pitchFamily="49" charset="0"/>
                <a:cs typeface="Courier New" pitchFamily="49" charset="0"/>
              </a:rPr>
              <a:t>mkReg</a:t>
            </a:r>
            <a:r>
              <a:rPr lang="en-US" sz="1600" dirty="0">
                <a:latin typeface="Consolas" panose="020B0609020204030204" pitchFamily="49" charset="0"/>
                <a:cs typeface="Courier New" pitchFamily="49" charset="0"/>
              </a:rPr>
              <a:t>(False);</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Reg</a:t>
            </a:r>
            <a:r>
              <a:rPr lang="en-US" sz="1600" dirty="0">
                <a:latin typeface="Consolas" panose="020B0609020204030204" pitchFamily="49" charset="0"/>
                <a:cs typeface="Courier New" pitchFamily="49" charset="0"/>
              </a:rPr>
              <a:t>#(Bool) </a:t>
            </a:r>
            <a:r>
              <a:rPr lang="en-US" sz="1600" dirty="0" err="1">
                <a:latin typeface="Consolas" panose="020B0609020204030204" pitchFamily="49" charset="0"/>
                <a:cs typeface="Courier New" pitchFamily="49" charset="0"/>
              </a:rPr>
              <a:t>eEpoch</a:t>
            </a:r>
            <a:r>
              <a:rPr lang="en-US" sz="1600" dirty="0">
                <a:latin typeface="Consolas" panose="020B0609020204030204" pitchFamily="49" charset="0"/>
                <a:cs typeface="Courier New" pitchFamily="49" charset="0"/>
              </a:rPr>
              <a:t> &lt;- </a:t>
            </a:r>
            <a:r>
              <a:rPr lang="en-US" sz="1600" dirty="0" err="1">
                <a:latin typeface="Consolas" panose="020B0609020204030204" pitchFamily="49" charset="0"/>
                <a:cs typeface="Courier New" pitchFamily="49" charset="0"/>
              </a:rPr>
              <a:t>mkReg</a:t>
            </a:r>
            <a:r>
              <a:rPr lang="en-US" sz="1600" dirty="0">
                <a:latin typeface="Consolas" panose="020B0609020204030204" pitchFamily="49" charset="0"/>
                <a:cs typeface="Courier New" pitchFamily="49" charset="0"/>
              </a:rPr>
              <a:t>(False);</a:t>
            </a:r>
            <a:br>
              <a:rPr lang="en-US" sz="1600" dirty="0">
                <a:latin typeface="Consolas" panose="020B0609020204030204" pitchFamily="49" charset="0"/>
                <a:cs typeface="Courier New" pitchFamily="49" charset="0"/>
              </a:rPr>
            </a:br>
            <a:endParaRPr lang="en-US" sz="1600" dirty="0">
              <a:latin typeface="Consolas" panose="020B0609020204030204" pitchFamily="49" charset="0"/>
              <a:cs typeface="Courier New" pitchFamily="49" charset="0"/>
            </a:endParaRPr>
          </a:p>
          <a:p>
            <a:pPr marL="0" indent="0">
              <a:buNone/>
            </a:pPr>
            <a:r>
              <a:rPr lang="en-US" sz="1600" b="1" dirty="0">
                <a:latin typeface="Consolas" panose="020B0609020204030204" pitchFamily="49" charset="0"/>
                <a:cs typeface="Courier New" pitchFamily="49" charset="0"/>
              </a:rPr>
              <a:t>  rule</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doFetch</a:t>
            </a:r>
            <a:r>
              <a:rPr lang="en-US" sz="1600" dirty="0">
                <a:latin typeface="Consolas" panose="020B0609020204030204" pitchFamily="49" charset="0"/>
                <a:cs typeface="Courier New" pitchFamily="49" charset="0"/>
              </a:rPr>
              <a:t>;</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iMem.req</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pcF</a:t>
            </a:r>
            <a:r>
              <a:rPr lang="en-US" sz="1600" dirty="0">
                <a:latin typeface="Consolas" panose="020B0609020204030204" pitchFamily="49" charset="0"/>
                <a:cs typeface="Courier New" pitchFamily="49" charset="0"/>
              </a:rPr>
              <a:t>);</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a:t>
            </a:r>
          </a:p>
          <a:p>
            <a:pPr marL="0" indent="0">
              <a:buNone/>
            </a:pPr>
            <a:r>
              <a:rPr lang="en-US" sz="1600" dirty="0">
                <a:latin typeface="Consolas" panose="020B0609020204030204" pitchFamily="49" charset="0"/>
                <a:cs typeface="Courier New" pitchFamily="49" charset="0"/>
              </a:rPr>
              <a:t>    f2d.enq(... </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fEpoch</a:t>
            </a:r>
            <a:r>
              <a:rPr lang="en-US" sz="1600" dirty="0">
                <a:latin typeface="Consolas" panose="020B0609020204030204" pitchFamily="49" charset="0"/>
                <a:cs typeface="Courier New" pitchFamily="49" charset="0"/>
              </a:rPr>
              <a:t>); </a:t>
            </a:r>
            <a:br>
              <a:rPr lang="en-US" sz="1600" dirty="0">
                <a:latin typeface="Consolas" panose="020B0609020204030204" pitchFamily="49" charset="0"/>
                <a:cs typeface="Courier New" pitchFamily="49" charset="0"/>
              </a:rPr>
            </a:b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a:p>
            <a:pPr marL="0" indent="0">
              <a:buNone/>
            </a:pPr>
            <a:r>
              <a:rPr lang="en-US" sz="1600" b="1" dirty="0">
                <a:latin typeface="Consolas" panose="020B0609020204030204" pitchFamily="49" charset="0"/>
                <a:cs typeface="Courier New" pitchFamily="49" charset="0"/>
              </a:rPr>
              <a:t>  rule</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doExecute</a:t>
            </a:r>
            <a:r>
              <a:rPr lang="en-US" sz="1600" dirty="0">
                <a:latin typeface="Consolas" panose="020B0609020204030204" pitchFamily="49" charset="0"/>
                <a:cs typeface="Courier New" pitchFamily="49" charset="0"/>
              </a:rPr>
              <a:t>;</a:t>
            </a:r>
          </a:p>
          <a:p>
            <a:pPr marL="0" indent="0">
              <a:buNone/>
            </a:pP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if</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inEp</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eEpoch</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a:t>
            </a:r>
            <a:r>
              <a:rPr lang="en-US" sz="1600" dirty="0">
                <a:solidFill>
                  <a:srgbClr val="00B050"/>
                </a:solidFill>
                <a:latin typeface="Consolas" panose="020B0609020204030204" pitchFamily="49" charset="0"/>
                <a:cs typeface="Courier New" pitchFamily="49" charset="0"/>
              </a:rPr>
              <a:t>Decode and execute the instruction; update state;</a:t>
            </a:r>
          </a:p>
          <a:p>
            <a:pPr marL="0" indent="0">
              <a:buNone/>
            </a:pPr>
            <a:r>
              <a:rPr lang="en-US" sz="1600" dirty="0">
                <a:solidFill>
                  <a:srgbClr val="00B050"/>
                </a:solidFill>
                <a:latin typeface="Consolas" panose="020B0609020204030204" pitchFamily="49" charset="0"/>
                <a:cs typeface="Courier New" pitchFamily="49" charset="0"/>
              </a:rPr>
              <a:t>          In case of </a:t>
            </a:r>
            <a:r>
              <a:rPr lang="en-US" sz="1600" dirty="0" err="1">
                <a:solidFill>
                  <a:srgbClr val="00B050"/>
                </a:solidFill>
                <a:latin typeface="Consolas" panose="020B0609020204030204" pitchFamily="49" charset="0"/>
                <a:cs typeface="Courier New" pitchFamily="49" charset="0"/>
              </a:rPr>
              <a:t>misprediction</a:t>
            </a:r>
            <a:r>
              <a:rPr lang="en-US" sz="1600" dirty="0">
                <a:solidFill>
                  <a:srgbClr val="00B050"/>
                </a:solidFill>
                <a:latin typeface="Consolas" panose="020B0609020204030204" pitchFamily="49" charset="0"/>
                <a:cs typeface="Courier New" pitchFamily="49" charset="0"/>
              </a:rPr>
              <a:t>,   </a:t>
            </a:r>
            <a:r>
              <a:rPr lang="en-US" sz="1600" dirty="0" err="1">
                <a:solidFill>
                  <a:srgbClr val="00B050"/>
                </a:solidFill>
                <a:latin typeface="Consolas" panose="020B0609020204030204" pitchFamily="49" charset="0"/>
                <a:cs typeface="Courier New" pitchFamily="49" charset="0"/>
              </a:rPr>
              <a:t>redirect.enq</a:t>
            </a:r>
            <a:r>
              <a:rPr lang="en-US" sz="1600" dirty="0">
                <a:solidFill>
                  <a:srgbClr val="00B050"/>
                </a:solidFill>
                <a:latin typeface="Consolas" panose="020B0609020204030204" pitchFamily="49" charset="0"/>
                <a:cs typeface="Courier New" pitchFamily="49" charset="0"/>
              </a:rPr>
              <a:t>(correct pc);</a:t>
            </a:r>
            <a:br>
              <a:rPr lang="en-US" sz="1600" dirty="0">
                <a:latin typeface="Consolas" panose="020B0609020204030204" pitchFamily="49" charset="0"/>
                <a:cs typeface="Courier New" pitchFamily="49" charset="0"/>
              </a:rPr>
            </a:br>
            <a:r>
              <a:rPr lang="en-US" sz="1600" dirty="0">
                <a:solidFill>
                  <a:srgbClr val="FF0000"/>
                </a:solidFill>
                <a:latin typeface="Consolas" panose="020B0609020204030204" pitchFamily="49" charset="0"/>
                <a:cs typeface="Courier New" pitchFamily="49" charset="0"/>
              </a:rPr>
              <a:t>      </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end</a:t>
            </a:r>
            <a:br>
              <a:rPr lang="en-US" sz="1600" dirty="0">
                <a:latin typeface="Consolas" panose="020B0609020204030204" pitchFamily="49" charset="0"/>
                <a:cs typeface="Courier New" pitchFamily="49" charset="0"/>
              </a:rPr>
            </a:br>
            <a:r>
              <a:rPr lang="en-US" sz="1600" dirty="0">
                <a:latin typeface="Consolas" panose="020B0609020204030204" pitchFamily="49" charset="0"/>
                <a:cs typeface="Courier New" pitchFamily="49" charset="0"/>
              </a:rPr>
              <a:t>    f2d.deq;</a:t>
            </a:r>
            <a:br>
              <a:rPr lang="en-US" sz="1600" dirty="0">
                <a:latin typeface="Consolas" panose="020B0609020204030204" pitchFamily="49" charset="0"/>
                <a:cs typeface="Courier New" pitchFamily="49" charset="0"/>
              </a:rPr>
            </a:br>
            <a:r>
              <a:rPr lang="en-US" sz="1600" b="1" dirty="0">
                <a:latin typeface="Consolas" panose="020B0609020204030204" pitchFamily="49" charset="0"/>
                <a:cs typeface="Courier New" pitchFamily="49" charset="0"/>
              </a:rPr>
              <a:t>  </a:t>
            </a:r>
            <a:r>
              <a:rPr lang="en-US" sz="1600" b="1" dirty="0" err="1">
                <a:latin typeface="Consolas" panose="020B0609020204030204" pitchFamily="49" charset="0"/>
                <a:cs typeface="Courier New" pitchFamily="49" charset="0"/>
              </a:rPr>
              <a:t>endrule</a:t>
            </a:r>
            <a:endParaRPr lang="en-US" sz="1600" b="1" dirty="0">
              <a:latin typeface="Consolas" panose="020B0609020204030204" pitchFamily="49" charset="0"/>
              <a:cs typeface="Courier New" pitchFamily="49" charset="0"/>
            </a:endParaRPr>
          </a:p>
          <a:p>
            <a:pPr marL="0" indent="0">
              <a:buNone/>
            </a:pPr>
            <a:r>
              <a:rPr lang="en-US" sz="1600" b="1" dirty="0" err="1">
                <a:latin typeface="Consolas" panose="020B0609020204030204" pitchFamily="49" charset="0"/>
                <a:cs typeface="Courier New" pitchFamily="49" charset="0"/>
              </a:rPr>
              <a:t>endmodule</a:t>
            </a:r>
            <a:br>
              <a:rPr lang="en-US" sz="1600" dirty="0">
                <a:latin typeface="Consolas" panose="020B0609020204030204" pitchFamily="49" charset="0"/>
                <a:cs typeface="Courier New" pitchFamily="49" charset="0"/>
              </a:rPr>
            </a:br>
            <a:br>
              <a:rPr lang="en-US" sz="1600" dirty="0">
                <a:latin typeface="Consolas" panose="020B0609020204030204" pitchFamily="49" charset="0"/>
                <a:cs typeface="Courier New" pitchFamily="49" charset="0"/>
              </a:rPr>
            </a:br>
            <a:endParaRPr lang="en-US" sz="1600" dirty="0">
              <a:latin typeface="Consolas" panose="020B0609020204030204" pitchFamily="49" charset="0"/>
              <a:cs typeface="Courier New" pitchFamily="49" charset="0"/>
            </a:endParaRPr>
          </a:p>
        </p:txBody>
      </p:sp>
      <p:sp>
        <p:nvSpPr>
          <p:cNvPr id="4" name="Date Placeholder 3">
            <a:extLst>
              <a:ext uri="{FF2B5EF4-FFF2-40B4-BE49-F238E27FC236}">
                <a16:creationId xmlns:a16="http://schemas.microsoft.com/office/drawing/2014/main" id="{2B1EBAEF-8A61-DC86-57B3-EE18A13969AA}"/>
              </a:ext>
            </a:extLst>
          </p:cNvPr>
          <p:cNvSpPr>
            <a:spLocks noGrp="1"/>
          </p:cNvSpPr>
          <p:nvPr>
            <p:ph type="dt" sz="half" idx="10"/>
          </p:nvPr>
        </p:nvSpPr>
        <p:spPr/>
        <p:txBody>
          <a:bodyPr/>
          <a:lstStyle/>
          <a:p>
            <a:pPr>
              <a:defRPr/>
            </a:pPr>
            <a:fld id="{6131CE59-1B92-45CD-95D4-3FFEE1CC7AB1}" type="datetime3">
              <a:rPr lang="en-US" smtClean="0"/>
              <a:t>24 March 2024</a:t>
            </a:fld>
            <a:endParaRPr lang="en-US" dirty="0"/>
          </a:p>
        </p:txBody>
      </p:sp>
      <p:sp>
        <p:nvSpPr>
          <p:cNvPr id="5" name="Footer Placeholder 4">
            <a:extLst>
              <a:ext uri="{FF2B5EF4-FFF2-40B4-BE49-F238E27FC236}">
                <a16:creationId xmlns:a16="http://schemas.microsoft.com/office/drawing/2014/main" id="{D6FD0AB0-0C7D-F212-7907-D2176A2A5385}"/>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9037620C-C5D0-705A-8D72-041D648497AE}"/>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18</a:t>
            </a:fld>
            <a:endParaRPr lang="en-US" dirty="0"/>
          </a:p>
        </p:txBody>
      </p:sp>
    </p:spTree>
    <p:extLst>
      <p:ext uri="{BB962C8B-B14F-4D97-AF65-F5344CB8AC3E}">
        <p14:creationId xmlns:p14="http://schemas.microsoft.com/office/powerpoint/2010/main" val="3992992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Fetch rule</a:t>
            </a:r>
          </a:p>
        </p:txBody>
      </p:sp>
      <p:sp>
        <p:nvSpPr>
          <p:cNvPr id="3" name="Content Placeholder 2"/>
          <p:cNvSpPr>
            <a:spLocks noGrp="1"/>
          </p:cNvSpPr>
          <p:nvPr>
            <p:ph idx="1"/>
          </p:nvPr>
        </p:nvSpPr>
        <p:spPr>
          <a:xfrm>
            <a:off x="670560" y="1539240"/>
            <a:ext cx="7772400" cy="4780878"/>
          </a:xfrm>
        </p:spPr>
        <p:txBody>
          <a:bodyPr/>
          <a:lstStyle/>
          <a:p>
            <a:pPr marL="0" indent="0">
              <a:buNone/>
            </a:pPr>
            <a:r>
              <a:rPr lang="en-US" sz="1800" b="1" dirty="0">
                <a:latin typeface="Consolas" panose="020B0609020204030204" pitchFamily="49" charset="0"/>
                <a:cs typeface="Courier New" pitchFamily="49" charset="0"/>
              </a:rPr>
              <a:t>rule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doFetch</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a:t>
            </a:r>
            <a:r>
              <a:rPr lang="en-US" sz="1800" dirty="0">
                <a:latin typeface="Consolas" panose="020B0609020204030204" pitchFamily="49" charset="0"/>
                <a:cs typeface="Courier New" pitchFamily="49" charset="0"/>
              </a:rPr>
              <a:t> = </a:t>
            </a:r>
            <a:r>
              <a:rPr lang="en-US" sz="1800" dirty="0" err="1">
                <a:latin typeface="Consolas" panose="020B0609020204030204" pitchFamily="49" charset="0"/>
                <a:cs typeface="Courier New" pitchFamily="49" charset="0"/>
              </a:rPr>
              <a:t>iMem.req</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if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redirect.empty</a:t>
            </a:r>
            <a:r>
              <a:rPr lang="en-US" sz="1800" dirty="0">
                <a:latin typeface="Consolas" panose="020B0609020204030204" pitchFamily="49" charset="0"/>
                <a:cs typeface="Courier New" pitchFamily="49" charset="0"/>
              </a:rPr>
              <a:t>)</a:t>
            </a:r>
          </a:p>
          <a:p>
            <a:pPr marL="0" indent="0">
              <a:buNone/>
            </a:pPr>
            <a:r>
              <a:rPr lang="en-US" sz="1800" b="1" dirty="0">
                <a:latin typeface="Consolas" panose="020B0609020204030204" pitchFamily="49" charset="0"/>
                <a:cs typeface="Courier New" pitchFamily="49" charset="0"/>
              </a:rPr>
              <a:t>    begin</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newPcF</a:t>
            </a:r>
            <a:r>
              <a:rPr lang="en-US" sz="1800" dirty="0">
                <a:latin typeface="Consolas" panose="020B0609020204030204" pitchFamily="49" charset="0"/>
                <a:cs typeface="Courier New" pitchFamily="49" charset="0"/>
              </a:rPr>
              <a:t> = nap(</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 &lt;= </a:t>
            </a:r>
            <a:r>
              <a:rPr lang="en-US" sz="1800" dirty="0" err="1">
                <a:latin typeface="Consolas" panose="020B0609020204030204" pitchFamily="49" charset="0"/>
                <a:cs typeface="Courier New" pitchFamily="49" charset="0"/>
              </a:rPr>
              <a:t>newPcF</a:t>
            </a:r>
            <a:r>
              <a:rPr lang="en-US" sz="1800" dirty="0">
                <a:latin typeface="Consolas" panose="020B0609020204030204" pitchFamily="49" charset="0"/>
                <a:cs typeface="Courier New" pitchFamily="49" charset="0"/>
              </a:rPr>
              <a:t>;</a:t>
            </a:r>
            <a:br>
              <a:rPr lang="en-US" sz="1800" dirty="0">
                <a:latin typeface="Consolas" panose="020B0609020204030204" pitchFamily="49" charset="0"/>
                <a:cs typeface="Courier New" pitchFamily="49" charset="0"/>
              </a:rPr>
            </a:br>
            <a:r>
              <a:rPr lang="en-US" sz="1800" dirty="0">
                <a:latin typeface="Consolas" panose="020B0609020204030204" pitchFamily="49" charset="0"/>
                <a:cs typeface="Courier New" pitchFamily="49" charset="0"/>
              </a:rPr>
              <a:t>      f2d.enq(Fetch2Execute{pc: </a:t>
            </a:r>
            <a:r>
              <a:rPr lang="en-US" sz="1800" dirty="0" err="1">
                <a:latin typeface="Consolas" panose="020B0609020204030204" pitchFamily="49" charset="0"/>
                <a:cs typeface="Courier New" pitchFamily="49" charset="0"/>
              </a:rPr>
              <a:t>pcF</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newPcF</a:t>
            </a:r>
            <a:r>
              <a:rPr lang="en-US" sz="1800" dirty="0">
                <a:latin typeface="Consolas" panose="020B0609020204030204" pitchFamily="49" charset="0"/>
                <a:cs typeface="Courier New" pitchFamily="49" charset="0"/>
              </a:rPr>
              <a:t>, </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a:t>
            </a:r>
            <a:r>
              <a:rPr lang="en-US" sz="1800" dirty="0">
                <a:latin typeface="Consolas" panose="020B0609020204030204" pitchFamily="49" charset="0"/>
                <a:cs typeface="Courier New" pitchFamily="49" charset="0"/>
              </a:rPr>
              <a:t>, epoch: </a:t>
            </a:r>
            <a:r>
              <a:rPr lang="en-US" sz="1800" dirty="0" err="1">
                <a:latin typeface="Consolas" panose="020B0609020204030204" pitchFamily="49" charset="0"/>
                <a:cs typeface="Courier New" pitchFamily="49" charset="0"/>
              </a:rPr>
              <a:t>fEpoch</a:t>
            </a:r>
            <a:r>
              <a:rPr lang="en-US" sz="1800" dirty="0">
                <a:latin typeface="Consolas" panose="020B0609020204030204" pitchFamily="49" charset="0"/>
                <a:cs typeface="Courier New" pitchFamily="49" charset="0"/>
              </a:rPr>
              <a:t>});</a:t>
            </a:r>
          </a:p>
          <a:p>
            <a:pPr marL="0" indent="0">
              <a:buNone/>
            </a:pPr>
            <a:r>
              <a:rPr lang="en-US" sz="1800" b="1" dirty="0">
                <a:latin typeface="Consolas" panose="020B0609020204030204" pitchFamily="49" charset="0"/>
                <a:cs typeface="Courier New" pitchFamily="49" charset="0"/>
              </a:rPr>
              <a:t>    end</a:t>
            </a:r>
          </a:p>
          <a:p>
            <a:pPr marL="0" indent="0">
              <a:buNone/>
            </a:pPr>
            <a:r>
              <a:rPr lang="en-US" sz="1800" dirty="0">
                <a:latin typeface="Consolas" panose="020B0609020204030204" pitchFamily="49" charset="0"/>
                <a:cs typeface="Courier New" pitchFamily="49" charset="0"/>
              </a:rPr>
              <a:t> </a:t>
            </a:r>
            <a:r>
              <a:rPr lang="en-US" sz="1800" b="1" dirty="0">
                <a:solidFill>
                  <a:srgbClr val="FF0000"/>
                </a:solidFill>
                <a:latin typeface="Consolas" panose="020B0609020204030204" pitchFamily="49" charset="0"/>
                <a:cs typeface="Courier New" pitchFamily="49" charset="0"/>
              </a:rPr>
              <a:t>else</a:t>
            </a:r>
            <a:r>
              <a:rPr lang="en-US" sz="1800" dirty="0">
                <a:solidFill>
                  <a:srgbClr val="FF0000"/>
                </a:solidFill>
                <a:latin typeface="Consolas" panose="020B0609020204030204" pitchFamily="49" charset="0"/>
                <a:cs typeface="Courier New" pitchFamily="49" charset="0"/>
              </a:rPr>
              <a:t> </a:t>
            </a:r>
          </a:p>
          <a:p>
            <a:pPr marL="0" indent="0">
              <a:buNone/>
            </a:pPr>
            <a:r>
              <a:rPr lang="en-US" sz="1800" b="1" dirty="0">
                <a:solidFill>
                  <a:srgbClr val="FF0000"/>
                </a:solidFill>
                <a:latin typeface="Consolas" panose="020B0609020204030204" pitchFamily="49" charset="0"/>
                <a:cs typeface="Courier New" pitchFamily="49" charset="0"/>
              </a:rPr>
              <a:t>    begin</a:t>
            </a:r>
            <a:br>
              <a:rPr lang="en-US" sz="1800" dirty="0">
                <a:solidFill>
                  <a:srgbClr val="FF0000"/>
                </a:solidFill>
                <a:latin typeface="Consolas" panose="020B0609020204030204" pitchFamily="49" charset="0"/>
                <a:cs typeface="Courier New" pitchFamily="49" charset="0"/>
              </a:rPr>
            </a:b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fEpoch</a:t>
            </a:r>
            <a:r>
              <a:rPr lang="en-US" sz="1800" dirty="0">
                <a:solidFill>
                  <a:srgbClr val="FF0000"/>
                </a:solidFill>
                <a:latin typeface="Consolas" panose="020B0609020204030204" pitchFamily="49" charset="0"/>
                <a:cs typeface="Courier New" pitchFamily="49" charset="0"/>
              </a:rPr>
              <a:t> &lt;= !</a:t>
            </a:r>
            <a:r>
              <a:rPr lang="en-US" sz="1800" dirty="0" err="1">
                <a:solidFill>
                  <a:srgbClr val="FF0000"/>
                </a:solidFill>
                <a:latin typeface="Consolas" panose="020B0609020204030204" pitchFamily="49" charset="0"/>
                <a:cs typeface="Courier New" pitchFamily="49" charset="0"/>
              </a:rPr>
              <a:t>fEpoch</a:t>
            </a: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pcF</a:t>
            </a:r>
            <a:r>
              <a:rPr lang="en-US" sz="1800" dirty="0">
                <a:solidFill>
                  <a:srgbClr val="FF0000"/>
                </a:solidFill>
                <a:latin typeface="Consolas" panose="020B0609020204030204" pitchFamily="49" charset="0"/>
                <a:cs typeface="Courier New" pitchFamily="49" charset="0"/>
              </a:rPr>
              <a:t> &lt;= </a:t>
            </a:r>
            <a:r>
              <a:rPr lang="en-US" sz="1800" dirty="0" err="1">
                <a:solidFill>
                  <a:srgbClr val="FF0000"/>
                </a:solidFill>
                <a:latin typeface="Consolas" panose="020B0609020204030204" pitchFamily="49" charset="0"/>
                <a:cs typeface="Courier New" pitchFamily="49" charset="0"/>
              </a:rPr>
              <a:t>redirect.first</a:t>
            </a:r>
            <a:r>
              <a:rPr lang="en-US" sz="1800" dirty="0">
                <a:solidFill>
                  <a:srgbClr val="FF0000"/>
                </a:solidFill>
                <a:latin typeface="Consolas" panose="020B0609020204030204" pitchFamily="49" charset="0"/>
                <a:cs typeface="Courier New" pitchFamily="49" charset="0"/>
              </a:rPr>
              <a:t>;</a:t>
            </a:r>
          </a:p>
          <a:p>
            <a:pPr marL="0" indent="0">
              <a:buNone/>
            </a:pP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redirect.deq</a:t>
            </a:r>
            <a:r>
              <a:rPr lang="en-US" sz="1800" dirty="0">
                <a:solidFill>
                  <a:srgbClr val="FF0000"/>
                </a:solidFill>
                <a:latin typeface="Consolas" panose="020B0609020204030204" pitchFamily="49" charset="0"/>
                <a:cs typeface="Courier New" pitchFamily="49" charset="0"/>
              </a:rPr>
              <a:t>;</a:t>
            </a:r>
          </a:p>
          <a:p>
            <a:pPr marL="0" indent="0">
              <a:buNone/>
            </a:pPr>
            <a:r>
              <a:rPr lang="en-US" sz="1800" b="1" dirty="0">
                <a:solidFill>
                  <a:srgbClr val="FF0000"/>
                </a:solidFill>
                <a:latin typeface="Consolas" panose="020B0609020204030204" pitchFamily="49" charset="0"/>
                <a:cs typeface="Courier New" pitchFamily="49" charset="0"/>
              </a:rPr>
              <a:t>    end</a:t>
            </a:r>
            <a:br>
              <a:rPr lang="en-US" sz="1800" dirty="0">
                <a:solidFill>
                  <a:srgbClr val="FF0000"/>
                </a:solidFill>
                <a:latin typeface="Consolas" panose="020B0609020204030204" pitchFamily="49" charset="0"/>
                <a:cs typeface="Courier New" pitchFamily="49" charset="0"/>
              </a:rPr>
            </a:br>
            <a:r>
              <a:rPr lang="en-US" sz="1800" b="1" dirty="0" err="1">
                <a:latin typeface="Consolas" panose="020B0609020204030204" pitchFamily="49" charset="0"/>
                <a:cs typeface="Courier New" pitchFamily="49" charset="0"/>
              </a:rPr>
              <a:t>endrule</a:t>
            </a:r>
            <a:br>
              <a:rPr lang="en-US" sz="1800" dirty="0">
                <a:latin typeface="Consolas" panose="020B0609020204030204" pitchFamily="49" charset="0"/>
                <a:cs typeface="Courier New" pitchFamily="49" charset="0"/>
              </a:rPr>
            </a:br>
            <a:endParaRPr lang="en-US" sz="1800" dirty="0">
              <a:latin typeface="Consolas" panose="020B0609020204030204" pitchFamily="49" charset="0"/>
              <a:cs typeface="Courier New" pitchFamily="49" charset="0"/>
            </a:endParaRPr>
          </a:p>
        </p:txBody>
      </p:sp>
      <p:sp>
        <p:nvSpPr>
          <p:cNvPr id="28" name="TextBox 27"/>
          <p:cNvSpPr txBox="1"/>
          <p:nvPr/>
        </p:nvSpPr>
        <p:spPr>
          <a:xfrm>
            <a:off x="3729990" y="5744734"/>
            <a:ext cx="4461510" cy="707886"/>
          </a:xfrm>
          <a:prstGeom prst="rect">
            <a:avLst/>
          </a:prstGeom>
          <a:noFill/>
          <a:ln>
            <a:solidFill>
              <a:srgbClr val="FF0000"/>
            </a:solidFill>
          </a:ln>
        </p:spPr>
        <p:txBody>
          <a:bodyPr wrap="square" rtlCol="0">
            <a:spAutoFit/>
          </a:bodyPr>
          <a:lstStyle/>
          <a:p>
            <a:r>
              <a:rPr lang="en-US" dirty="0">
                <a:latin typeface="Comic Sans MS" pitchFamily="66" charset="0"/>
              </a:rPr>
              <a:t>Notice: In case of PC redirection, nothing is </a:t>
            </a:r>
            <a:r>
              <a:rPr lang="en-US" dirty="0" err="1">
                <a:latin typeface="Comic Sans MS" pitchFamily="66" charset="0"/>
              </a:rPr>
              <a:t>enqueued</a:t>
            </a:r>
            <a:r>
              <a:rPr lang="en-US" dirty="0">
                <a:latin typeface="Comic Sans MS" pitchFamily="66" charset="0"/>
              </a:rPr>
              <a:t> into f2d</a:t>
            </a:r>
          </a:p>
        </p:txBody>
      </p:sp>
      <p:sp>
        <p:nvSpPr>
          <p:cNvPr id="4" name="Date Placeholder 3">
            <a:extLst>
              <a:ext uri="{FF2B5EF4-FFF2-40B4-BE49-F238E27FC236}">
                <a16:creationId xmlns:a16="http://schemas.microsoft.com/office/drawing/2014/main" id="{A6B286F2-A678-39C2-C198-0EC3A8A895E6}"/>
              </a:ext>
            </a:extLst>
          </p:cNvPr>
          <p:cNvSpPr>
            <a:spLocks noGrp="1"/>
          </p:cNvSpPr>
          <p:nvPr>
            <p:ph type="dt" sz="half" idx="10"/>
          </p:nvPr>
        </p:nvSpPr>
        <p:spPr/>
        <p:txBody>
          <a:bodyPr/>
          <a:lstStyle/>
          <a:p>
            <a:pPr>
              <a:defRPr/>
            </a:pPr>
            <a:fld id="{051EDCF5-BBE0-4256-930C-5DB2471EAECE}" type="datetime3">
              <a:rPr lang="en-US" smtClean="0"/>
              <a:t>24 March 2024</a:t>
            </a:fld>
            <a:endParaRPr lang="en-US" dirty="0"/>
          </a:p>
        </p:txBody>
      </p:sp>
      <p:sp>
        <p:nvSpPr>
          <p:cNvPr id="5" name="Footer Placeholder 4">
            <a:extLst>
              <a:ext uri="{FF2B5EF4-FFF2-40B4-BE49-F238E27FC236}">
                <a16:creationId xmlns:a16="http://schemas.microsoft.com/office/drawing/2014/main" id="{38AC9350-05FA-3A0E-0DDC-7523C78D0096}"/>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54F78D81-E1EA-978E-D2A3-B3AD9F53E1C2}"/>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19</a:t>
            </a:fld>
            <a:endParaRPr lang="en-US" dirty="0"/>
          </a:p>
        </p:txBody>
      </p:sp>
    </p:spTree>
    <p:extLst>
      <p:ext uri="{BB962C8B-B14F-4D97-AF65-F5344CB8AC3E}">
        <p14:creationId xmlns:p14="http://schemas.microsoft.com/office/powerpoint/2010/main" val="64054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Line 31"/>
          <p:cNvSpPr>
            <a:spLocks noChangeShapeType="1"/>
          </p:cNvSpPr>
          <p:nvPr/>
        </p:nvSpPr>
        <p:spPr bwMode="auto">
          <a:xfrm flipH="1">
            <a:off x="7353355" y="3278924"/>
            <a:ext cx="0" cy="1000467"/>
          </a:xfrm>
          <a:prstGeom prst="line">
            <a:avLst/>
          </a:prstGeom>
          <a:noFill/>
          <a:ln w="25400">
            <a:solidFill>
              <a:schemeClr val="tx1"/>
            </a:solidFill>
            <a:round/>
            <a:headEnd type="none" w="med" len="med"/>
            <a:tailEnd type="triangle" w="med" len="med"/>
          </a:ln>
        </p:spPr>
        <p:txBody>
          <a:bodyPr/>
          <a:lstStyle/>
          <a:p>
            <a:endParaRPr lang="en-US">
              <a:latin typeface="+mj-lt"/>
            </a:endParaRPr>
          </a:p>
        </p:txBody>
      </p:sp>
      <p:sp>
        <p:nvSpPr>
          <p:cNvPr id="41985" name="Rectangle 4"/>
          <p:cNvSpPr>
            <a:spLocks noGrp="1" noChangeArrowheads="1"/>
          </p:cNvSpPr>
          <p:nvPr>
            <p:ph type="title" idx="4294967295"/>
          </p:nvPr>
        </p:nvSpPr>
        <p:spPr>
          <a:xfrm>
            <a:off x="609600" y="304800"/>
            <a:ext cx="8226056" cy="1143000"/>
          </a:xfrm>
        </p:spPr>
        <p:txBody>
          <a:bodyPr/>
          <a:lstStyle/>
          <a:p>
            <a:pPr eaLnBrk="1" hangingPunct="1"/>
            <a:r>
              <a:rPr lang="en-US" sz="3600" dirty="0"/>
              <a:t>Multicycle Processor: </a:t>
            </a:r>
            <a:r>
              <a:rPr lang="en-US" sz="2400" i="1" dirty="0"/>
              <a:t>Analysis</a:t>
            </a:r>
            <a:r>
              <a:rPr lang="en-US" sz="3600" dirty="0"/>
              <a:t> </a:t>
            </a:r>
            <a:endParaRPr lang="en-US" sz="2800" dirty="0"/>
          </a:p>
        </p:txBody>
      </p:sp>
      <p:sp>
        <p:nvSpPr>
          <p:cNvPr id="59" name="TextBox 58"/>
          <p:cNvSpPr txBox="1"/>
          <p:nvPr/>
        </p:nvSpPr>
        <p:spPr>
          <a:xfrm>
            <a:off x="2845036" y="4400969"/>
            <a:ext cx="3971852" cy="707886"/>
          </a:xfrm>
          <a:prstGeom prst="rect">
            <a:avLst/>
          </a:prstGeom>
          <a:noFill/>
          <a:ln>
            <a:solidFill>
              <a:srgbClr val="FF0000"/>
            </a:solidFill>
          </a:ln>
        </p:spPr>
        <p:txBody>
          <a:bodyPr wrap="square" rtlCol="0">
            <a:spAutoFit/>
          </a:bodyPr>
          <a:lstStyle/>
          <a:p>
            <a:r>
              <a:rPr lang="en-US" sz="2000" dirty="0">
                <a:latin typeface="Comic Sans MS" panose="030F0702030302020204" pitchFamily="66" charset="0"/>
              </a:rPr>
              <a:t>Lot of unused hardware in any given clock cycle!</a:t>
            </a:r>
          </a:p>
        </p:txBody>
      </p:sp>
      <p:grpSp>
        <p:nvGrpSpPr>
          <p:cNvPr id="24" name="Group 23"/>
          <p:cNvGrpSpPr/>
          <p:nvPr/>
        </p:nvGrpSpPr>
        <p:grpSpPr>
          <a:xfrm>
            <a:off x="1074738" y="1445363"/>
            <a:ext cx="7153275" cy="3797300"/>
            <a:chOff x="1074738" y="1445363"/>
            <a:chExt cx="7153275" cy="3797300"/>
          </a:xfrm>
        </p:grpSpPr>
        <p:sp>
          <p:nvSpPr>
            <p:cNvPr id="50179" name="Rectangle 17"/>
            <p:cNvSpPr>
              <a:spLocks noChangeArrowheads="1"/>
            </p:cNvSpPr>
            <p:nvPr/>
          </p:nvSpPr>
          <p:spPr bwMode="auto">
            <a:xfrm>
              <a:off x="1074738" y="2762988"/>
              <a:ext cx="452437" cy="944562"/>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2000" dirty="0">
                  <a:latin typeface="Verdana" pitchFamily="-96" charset="0"/>
                </a:rPr>
                <a:t>PC</a:t>
              </a:r>
            </a:p>
          </p:txBody>
        </p:sp>
        <p:sp>
          <p:nvSpPr>
            <p:cNvPr id="50180" name="Rectangle 17"/>
            <p:cNvSpPr>
              <a:spLocks noChangeArrowheads="1"/>
            </p:cNvSpPr>
            <p:nvPr/>
          </p:nvSpPr>
          <p:spPr bwMode="auto">
            <a:xfrm>
              <a:off x="1538288" y="4298100"/>
              <a:ext cx="1101725" cy="944563"/>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2000" dirty="0" err="1">
                  <a:latin typeface="Verdana" pitchFamily="-96" charset="0"/>
                </a:rPr>
                <a:t>Inst</a:t>
              </a:r>
              <a:endParaRPr lang="en-US" sz="2000" dirty="0">
                <a:latin typeface="Verdana" pitchFamily="-96" charset="0"/>
              </a:endParaRPr>
            </a:p>
            <a:p>
              <a:pPr algn="ctr">
                <a:lnSpc>
                  <a:spcPct val="90000"/>
                </a:lnSpc>
                <a:spcBef>
                  <a:spcPct val="25000"/>
                </a:spcBef>
                <a:buClr>
                  <a:schemeClr val="bg1"/>
                </a:buClr>
                <a:buSzPct val="100000"/>
                <a:buFont typeface="Wingdings" pitchFamily="-96" charset="2"/>
                <a:buNone/>
                <a:defRPr/>
              </a:pPr>
              <a:r>
                <a:rPr lang="en-US" sz="2000" dirty="0">
                  <a:latin typeface="Verdana" pitchFamily="-96" charset="0"/>
                </a:rPr>
                <a:t>Memory</a:t>
              </a:r>
            </a:p>
          </p:txBody>
        </p:sp>
        <p:sp>
          <p:nvSpPr>
            <p:cNvPr id="41988" name="Rectangle 17"/>
            <p:cNvSpPr>
              <a:spLocks noChangeArrowheads="1"/>
            </p:cNvSpPr>
            <p:nvPr/>
          </p:nvSpPr>
          <p:spPr bwMode="auto">
            <a:xfrm>
              <a:off x="3829050" y="2772513"/>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2000" dirty="0">
                  <a:latin typeface="+mj-lt"/>
                </a:rPr>
                <a:t>Decode</a:t>
              </a:r>
            </a:p>
          </p:txBody>
        </p:sp>
        <p:sp>
          <p:nvSpPr>
            <p:cNvPr id="50182" name="Rectangle 17"/>
            <p:cNvSpPr>
              <a:spLocks noChangeArrowheads="1"/>
            </p:cNvSpPr>
            <p:nvPr/>
          </p:nvSpPr>
          <p:spPr bwMode="auto">
            <a:xfrm>
              <a:off x="4956175" y="1445363"/>
              <a:ext cx="3217863" cy="711200"/>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2000" dirty="0">
                  <a:latin typeface="Verdana" pitchFamily="-96" charset="0"/>
                </a:rPr>
                <a:t>Register File</a:t>
              </a:r>
            </a:p>
          </p:txBody>
        </p:sp>
        <p:sp>
          <p:nvSpPr>
            <p:cNvPr id="41990" name="Rectangle 17"/>
            <p:cNvSpPr>
              <a:spLocks noChangeArrowheads="1"/>
            </p:cNvSpPr>
            <p:nvPr/>
          </p:nvSpPr>
          <p:spPr bwMode="auto">
            <a:xfrm>
              <a:off x="5967413" y="2766163"/>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2000">
                  <a:latin typeface="+mj-lt"/>
                </a:rPr>
                <a:t>Execute</a:t>
              </a:r>
            </a:p>
          </p:txBody>
        </p:sp>
        <p:sp>
          <p:nvSpPr>
            <p:cNvPr id="50184" name="Rectangle 17"/>
            <p:cNvSpPr>
              <a:spLocks noChangeArrowheads="1"/>
            </p:cNvSpPr>
            <p:nvPr/>
          </p:nvSpPr>
          <p:spPr bwMode="auto">
            <a:xfrm>
              <a:off x="7065963" y="4291470"/>
              <a:ext cx="1101725" cy="944563"/>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2000" dirty="0">
                  <a:latin typeface="Verdana" pitchFamily="-96" charset="0"/>
                </a:rPr>
                <a:t>Data</a:t>
              </a:r>
            </a:p>
            <a:p>
              <a:pPr algn="ctr">
                <a:lnSpc>
                  <a:spcPct val="90000"/>
                </a:lnSpc>
                <a:spcBef>
                  <a:spcPct val="25000"/>
                </a:spcBef>
                <a:buClr>
                  <a:schemeClr val="bg1"/>
                </a:buClr>
                <a:buSzPct val="100000"/>
                <a:buFont typeface="Wingdings" pitchFamily="-96" charset="2"/>
                <a:buNone/>
                <a:defRPr/>
              </a:pPr>
              <a:r>
                <a:rPr lang="en-US" sz="2000" dirty="0">
                  <a:latin typeface="Verdana" pitchFamily="-96" charset="0"/>
                </a:rPr>
                <a:t>Memory</a:t>
              </a:r>
            </a:p>
          </p:txBody>
        </p:sp>
        <p:sp>
          <p:nvSpPr>
            <p:cNvPr id="41993" name="Line 8"/>
            <p:cNvSpPr>
              <a:spLocks noChangeShapeType="1"/>
            </p:cNvSpPr>
            <p:nvPr/>
          </p:nvSpPr>
          <p:spPr bwMode="auto">
            <a:xfrm>
              <a:off x="4940300" y="3328138"/>
              <a:ext cx="1023938" cy="0"/>
            </a:xfrm>
            <a:prstGeom prst="line">
              <a:avLst/>
            </a:prstGeom>
            <a:noFill/>
            <a:ln w="25400">
              <a:solidFill>
                <a:schemeClr val="tx1"/>
              </a:solidFill>
              <a:round/>
              <a:headEnd type="none" w="med" len="med"/>
              <a:tailEnd type="triangle" w="med" len="med"/>
            </a:ln>
          </p:spPr>
          <p:txBody>
            <a:bodyPr/>
            <a:lstStyle/>
            <a:p>
              <a:endParaRPr lang="en-US"/>
            </a:p>
          </p:txBody>
        </p:sp>
        <p:sp>
          <p:nvSpPr>
            <p:cNvPr id="41994" name="Line 8"/>
            <p:cNvSpPr>
              <a:spLocks noChangeShapeType="1"/>
            </p:cNvSpPr>
            <p:nvPr/>
          </p:nvSpPr>
          <p:spPr bwMode="auto">
            <a:xfrm>
              <a:off x="5670550" y="2936025"/>
              <a:ext cx="292100" cy="0"/>
            </a:xfrm>
            <a:prstGeom prst="line">
              <a:avLst/>
            </a:prstGeom>
            <a:noFill/>
            <a:ln w="25400">
              <a:solidFill>
                <a:schemeClr val="tx1"/>
              </a:solidFill>
              <a:round/>
              <a:headEnd type="none" w="med" len="med"/>
              <a:tailEnd type="triangle" w="med" len="med"/>
            </a:ln>
          </p:spPr>
          <p:txBody>
            <a:bodyPr/>
            <a:lstStyle/>
            <a:p>
              <a:endParaRPr lang="en-US"/>
            </a:p>
          </p:txBody>
        </p:sp>
        <p:sp>
          <p:nvSpPr>
            <p:cNvPr id="41995" name="Line 8"/>
            <p:cNvSpPr>
              <a:spLocks noChangeShapeType="1"/>
            </p:cNvSpPr>
            <p:nvPr/>
          </p:nvSpPr>
          <p:spPr bwMode="auto">
            <a:xfrm>
              <a:off x="5511800" y="3121763"/>
              <a:ext cx="457200" cy="0"/>
            </a:xfrm>
            <a:prstGeom prst="line">
              <a:avLst/>
            </a:prstGeom>
            <a:noFill/>
            <a:ln w="25400">
              <a:solidFill>
                <a:schemeClr val="tx1"/>
              </a:solidFill>
              <a:round/>
              <a:headEnd type="none" w="med" len="med"/>
              <a:tailEnd type="triangle" w="med" len="med"/>
            </a:ln>
          </p:spPr>
          <p:txBody>
            <a:bodyPr/>
            <a:lstStyle/>
            <a:p>
              <a:endParaRPr lang="en-US"/>
            </a:p>
          </p:txBody>
        </p:sp>
        <p:sp>
          <p:nvSpPr>
            <p:cNvPr id="41996" name="Line 14"/>
            <p:cNvSpPr>
              <a:spLocks noChangeShapeType="1"/>
            </p:cNvSpPr>
            <p:nvPr/>
          </p:nvSpPr>
          <p:spPr bwMode="auto">
            <a:xfrm flipV="1">
              <a:off x="5680075" y="2140688"/>
              <a:ext cx="0" cy="796925"/>
            </a:xfrm>
            <a:prstGeom prst="line">
              <a:avLst/>
            </a:prstGeom>
            <a:noFill/>
            <a:ln w="25400">
              <a:solidFill>
                <a:schemeClr val="tx1"/>
              </a:solidFill>
              <a:round/>
              <a:headEnd/>
              <a:tailEnd/>
            </a:ln>
          </p:spPr>
          <p:txBody>
            <a:bodyPr/>
            <a:lstStyle/>
            <a:p>
              <a:endParaRPr lang="en-US"/>
            </a:p>
          </p:txBody>
        </p:sp>
        <p:sp>
          <p:nvSpPr>
            <p:cNvPr id="41997" name="Line 15"/>
            <p:cNvSpPr>
              <a:spLocks noChangeShapeType="1"/>
            </p:cNvSpPr>
            <p:nvPr/>
          </p:nvSpPr>
          <p:spPr bwMode="auto">
            <a:xfrm flipV="1">
              <a:off x="5521325" y="2159738"/>
              <a:ext cx="0" cy="950912"/>
            </a:xfrm>
            <a:prstGeom prst="line">
              <a:avLst/>
            </a:prstGeom>
            <a:noFill/>
            <a:ln w="25400">
              <a:solidFill>
                <a:schemeClr val="tx1"/>
              </a:solidFill>
              <a:round/>
              <a:headEnd/>
              <a:tailEnd/>
            </a:ln>
          </p:spPr>
          <p:txBody>
            <a:bodyPr/>
            <a:lstStyle/>
            <a:p>
              <a:endParaRPr lang="en-US"/>
            </a:p>
          </p:txBody>
        </p:sp>
        <p:sp>
          <p:nvSpPr>
            <p:cNvPr id="41998" name="Line 8"/>
            <p:cNvSpPr>
              <a:spLocks noChangeShapeType="1"/>
            </p:cNvSpPr>
            <p:nvPr/>
          </p:nvSpPr>
          <p:spPr bwMode="auto">
            <a:xfrm rot="5400000">
              <a:off x="1245406" y="3770271"/>
              <a:ext cx="1052488" cy="0"/>
            </a:xfrm>
            <a:prstGeom prst="line">
              <a:avLst/>
            </a:prstGeom>
            <a:noFill/>
            <a:ln w="25400">
              <a:solidFill>
                <a:schemeClr val="tx1"/>
              </a:solidFill>
              <a:round/>
              <a:headEnd type="none" w="med" len="med"/>
              <a:tailEnd type="triangle" w="med" len="med"/>
            </a:ln>
          </p:spPr>
          <p:txBody>
            <a:bodyPr/>
            <a:lstStyle/>
            <a:p>
              <a:endParaRPr lang="en-US"/>
            </a:p>
          </p:txBody>
        </p:sp>
        <p:sp>
          <p:nvSpPr>
            <p:cNvPr id="41999" name="Line 17"/>
            <p:cNvSpPr>
              <a:spLocks noChangeShapeType="1"/>
            </p:cNvSpPr>
            <p:nvPr/>
          </p:nvSpPr>
          <p:spPr bwMode="auto">
            <a:xfrm rot="16200000" flipV="1">
              <a:off x="2673350" y="2088324"/>
              <a:ext cx="0" cy="2292350"/>
            </a:xfrm>
            <a:prstGeom prst="line">
              <a:avLst/>
            </a:prstGeom>
            <a:noFill/>
            <a:ln w="25400">
              <a:solidFill>
                <a:schemeClr val="tx1"/>
              </a:solidFill>
              <a:round/>
              <a:headEnd type="triangle" w="med" len="med"/>
              <a:tailEnd type="none" w="med" len="med"/>
            </a:ln>
          </p:spPr>
          <p:txBody>
            <a:bodyPr/>
            <a:lstStyle/>
            <a:p>
              <a:endParaRPr lang="en-US"/>
            </a:p>
          </p:txBody>
        </p:sp>
        <p:sp>
          <p:nvSpPr>
            <p:cNvPr id="42040" name="Line 8"/>
            <p:cNvSpPr>
              <a:spLocks noChangeShapeType="1"/>
            </p:cNvSpPr>
            <p:nvPr/>
          </p:nvSpPr>
          <p:spPr bwMode="auto">
            <a:xfrm rot="16200000" flipH="1">
              <a:off x="6804588" y="3860803"/>
              <a:ext cx="841375" cy="0"/>
            </a:xfrm>
            <a:prstGeom prst="line">
              <a:avLst/>
            </a:prstGeom>
            <a:noFill/>
            <a:ln w="25400">
              <a:solidFill>
                <a:schemeClr val="tx1"/>
              </a:solidFill>
              <a:round/>
              <a:headEnd type="none" w="med" len="med"/>
              <a:tailEnd type="triangle" w="med" len="med"/>
            </a:ln>
          </p:spPr>
          <p:txBody>
            <a:bodyPr/>
            <a:lstStyle/>
            <a:p>
              <a:endParaRPr lang="en-US"/>
            </a:p>
          </p:txBody>
        </p:sp>
        <p:sp>
          <p:nvSpPr>
            <p:cNvPr id="42005" name="Line 8"/>
            <p:cNvSpPr>
              <a:spLocks noChangeShapeType="1"/>
            </p:cNvSpPr>
            <p:nvPr/>
          </p:nvSpPr>
          <p:spPr bwMode="auto">
            <a:xfrm flipH="1">
              <a:off x="4926013" y="2932850"/>
              <a:ext cx="292100" cy="0"/>
            </a:xfrm>
            <a:prstGeom prst="line">
              <a:avLst/>
            </a:prstGeom>
            <a:noFill/>
            <a:ln w="25400">
              <a:solidFill>
                <a:schemeClr val="tx1"/>
              </a:solidFill>
              <a:round/>
              <a:headEnd/>
              <a:tailEnd type="none" w="lg" len="lg"/>
            </a:ln>
          </p:spPr>
          <p:txBody>
            <a:bodyPr/>
            <a:lstStyle/>
            <a:p>
              <a:endParaRPr lang="en-US"/>
            </a:p>
          </p:txBody>
        </p:sp>
        <p:sp>
          <p:nvSpPr>
            <p:cNvPr id="42006" name="Line 8"/>
            <p:cNvSpPr>
              <a:spLocks noChangeShapeType="1"/>
            </p:cNvSpPr>
            <p:nvPr/>
          </p:nvSpPr>
          <p:spPr bwMode="auto">
            <a:xfrm flipH="1">
              <a:off x="4919663" y="3118588"/>
              <a:ext cx="457200" cy="0"/>
            </a:xfrm>
            <a:prstGeom prst="line">
              <a:avLst/>
            </a:prstGeom>
            <a:noFill/>
            <a:ln w="25400">
              <a:solidFill>
                <a:schemeClr val="tx1"/>
              </a:solidFill>
              <a:round/>
              <a:headEnd/>
              <a:tailEnd type="none" w="lg" len="lg"/>
            </a:ln>
          </p:spPr>
          <p:txBody>
            <a:bodyPr/>
            <a:lstStyle/>
            <a:p>
              <a:endParaRPr lang="en-US"/>
            </a:p>
          </p:txBody>
        </p:sp>
        <p:sp>
          <p:nvSpPr>
            <p:cNvPr id="42007" name="Line 27"/>
            <p:cNvSpPr>
              <a:spLocks noChangeShapeType="1"/>
            </p:cNvSpPr>
            <p:nvPr/>
          </p:nvSpPr>
          <p:spPr bwMode="auto">
            <a:xfrm flipH="1" flipV="1">
              <a:off x="5208588" y="2159738"/>
              <a:ext cx="0" cy="776287"/>
            </a:xfrm>
            <a:prstGeom prst="line">
              <a:avLst/>
            </a:prstGeom>
            <a:noFill/>
            <a:ln w="25400">
              <a:solidFill>
                <a:schemeClr val="tx1"/>
              </a:solidFill>
              <a:round/>
              <a:headEnd type="none" w="med" len="med"/>
              <a:tailEnd type="triangle" w="med" len="med"/>
            </a:ln>
          </p:spPr>
          <p:txBody>
            <a:bodyPr/>
            <a:lstStyle/>
            <a:p>
              <a:endParaRPr lang="en-US"/>
            </a:p>
          </p:txBody>
        </p:sp>
        <p:sp>
          <p:nvSpPr>
            <p:cNvPr id="42008" name="Line 28"/>
            <p:cNvSpPr>
              <a:spLocks noChangeShapeType="1"/>
            </p:cNvSpPr>
            <p:nvPr/>
          </p:nvSpPr>
          <p:spPr bwMode="auto">
            <a:xfrm flipH="1" flipV="1">
              <a:off x="5367338" y="2156563"/>
              <a:ext cx="0" cy="950912"/>
            </a:xfrm>
            <a:prstGeom prst="line">
              <a:avLst/>
            </a:prstGeom>
            <a:noFill/>
            <a:ln w="25400">
              <a:solidFill>
                <a:schemeClr val="tx1"/>
              </a:solidFill>
              <a:round/>
              <a:headEnd type="none" w="med" len="med"/>
              <a:tailEnd type="triangle" w="med" len="med"/>
            </a:ln>
          </p:spPr>
          <p:txBody>
            <a:bodyPr/>
            <a:lstStyle/>
            <a:p>
              <a:endParaRPr lang="en-US"/>
            </a:p>
          </p:txBody>
        </p:sp>
        <p:sp>
          <p:nvSpPr>
            <p:cNvPr id="42009" name="AutoShape 10"/>
            <p:cNvSpPr>
              <a:spLocks noChangeArrowheads="1"/>
            </p:cNvSpPr>
            <p:nvPr/>
          </p:nvSpPr>
          <p:spPr bwMode="auto">
            <a:xfrm rot="10800000" flipH="1">
              <a:off x="7666038" y="2485175"/>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42010" name="Line 30"/>
            <p:cNvSpPr>
              <a:spLocks noChangeShapeType="1"/>
            </p:cNvSpPr>
            <p:nvPr/>
          </p:nvSpPr>
          <p:spPr bwMode="auto">
            <a:xfrm flipH="1" flipV="1">
              <a:off x="8032750" y="2707425"/>
              <a:ext cx="0" cy="1554163"/>
            </a:xfrm>
            <a:prstGeom prst="line">
              <a:avLst/>
            </a:prstGeom>
            <a:noFill/>
            <a:ln w="25400">
              <a:solidFill>
                <a:schemeClr val="tx1"/>
              </a:solidFill>
              <a:round/>
              <a:headEnd type="none" w="med" len="med"/>
              <a:tailEnd type="triangle" w="med" len="med"/>
            </a:ln>
          </p:spPr>
          <p:txBody>
            <a:bodyPr/>
            <a:lstStyle/>
            <a:p>
              <a:endParaRPr lang="en-US"/>
            </a:p>
          </p:txBody>
        </p:sp>
        <p:sp>
          <p:nvSpPr>
            <p:cNvPr id="42011" name="Line 31"/>
            <p:cNvSpPr>
              <a:spLocks noChangeShapeType="1"/>
            </p:cNvSpPr>
            <p:nvPr/>
          </p:nvSpPr>
          <p:spPr bwMode="auto">
            <a:xfrm flipH="1" flipV="1">
              <a:off x="7947025" y="2153388"/>
              <a:ext cx="0" cy="320675"/>
            </a:xfrm>
            <a:prstGeom prst="line">
              <a:avLst/>
            </a:prstGeom>
            <a:noFill/>
            <a:ln w="25400">
              <a:solidFill>
                <a:schemeClr val="tx1"/>
              </a:solidFill>
              <a:round/>
              <a:headEnd type="none" w="med" len="med"/>
              <a:tailEnd type="triangle" w="med" len="med"/>
            </a:ln>
          </p:spPr>
          <p:txBody>
            <a:bodyPr/>
            <a:lstStyle/>
            <a:p>
              <a:endParaRPr lang="en-US"/>
            </a:p>
          </p:txBody>
        </p:sp>
        <p:sp>
          <p:nvSpPr>
            <p:cNvPr id="42012" name="Line 8"/>
            <p:cNvSpPr>
              <a:spLocks noChangeShapeType="1"/>
            </p:cNvSpPr>
            <p:nvPr/>
          </p:nvSpPr>
          <p:spPr bwMode="auto">
            <a:xfrm flipH="1">
              <a:off x="7077075" y="3120912"/>
              <a:ext cx="532342" cy="0"/>
            </a:xfrm>
            <a:prstGeom prst="line">
              <a:avLst/>
            </a:prstGeom>
            <a:noFill/>
            <a:ln w="25400">
              <a:solidFill>
                <a:schemeClr val="tx1"/>
              </a:solidFill>
              <a:round/>
              <a:headEnd/>
              <a:tailEnd type="none" w="lg" len="lg"/>
            </a:ln>
          </p:spPr>
          <p:txBody>
            <a:bodyPr/>
            <a:lstStyle/>
            <a:p>
              <a:endParaRPr lang="en-US"/>
            </a:p>
          </p:txBody>
        </p:sp>
        <p:sp>
          <p:nvSpPr>
            <p:cNvPr id="42013" name="Line 33"/>
            <p:cNvSpPr>
              <a:spLocks noChangeShapeType="1"/>
            </p:cNvSpPr>
            <p:nvPr/>
          </p:nvSpPr>
          <p:spPr bwMode="auto">
            <a:xfrm flipH="1" flipV="1">
              <a:off x="7587724" y="2158150"/>
              <a:ext cx="0" cy="950913"/>
            </a:xfrm>
            <a:prstGeom prst="line">
              <a:avLst/>
            </a:prstGeom>
            <a:noFill/>
            <a:ln w="25400">
              <a:solidFill>
                <a:schemeClr val="tx1"/>
              </a:solidFill>
              <a:round/>
              <a:headEnd type="none" w="med" len="med"/>
              <a:tailEnd type="triangle" w="med" len="med"/>
            </a:ln>
          </p:spPr>
          <p:txBody>
            <a:bodyPr/>
            <a:lstStyle/>
            <a:p>
              <a:endParaRPr lang="en-US"/>
            </a:p>
          </p:txBody>
        </p:sp>
        <p:sp>
          <p:nvSpPr>
            <p:cNvPr id="42014" name="Line 8"/>
            <p:cNvSpPr>
              <a:spLocks noChangeShapeType="1"/>
            </p:cNvSpPr>
            <p:nvPr/>
          </p:nvSpPr>
          <p:spPr bwMode="auto">
            <a:xfrm flipH="1">
              <a:off x="7059613" y="3280513"/>
              <a:ext cx="776287" cy="0"/>
            </a:xfrm>
            <a:prstGeom prst="line">
              <a:avLst/>
            </a:prstGeom>
            <a:noFill/>
            <a:ln w="25400">
              <a:solidFill>
                <a:schemeClr val="tx1"/>
              </a:solidFill>
              <a:round/>
              <a:headEnd/>
              <a:tailEnd type="none" w="lg" len="lg"/>
            </a:ln>
          </p:spPr>
          <p:txBody>
            <a:bodyPr/>
            <a:lstStyle/>
            <a:p>
              <a:endParaRPr lang="en-US"/>
            </a:p>
          </p:txBody>
        </p:sp>
        <p:sp>
          <p:nvSpPr>
            <p:cNvPr id="42015" name="Line 35"/>
            <p:cNvSpPr>
              <a:spLocks noChangeShapeType="1"/>
            </p:cNvSpPr>
            <p:nvPr/>
          </p:nvSpPr>
          <p:spPr bwMode="auto">
            <a:xfrm flipH="1" flipV="1">
              <a:off x="7827963" y="2721713"/>
              <a:ext cx="0" cy="557212"/>
            </a:xfrm>
            <a:prstGeom prst="line">
              <a:avLst/>
            </a:prstGeom>
            <a:noFill/>
            <a:ln w="25400">
              <a:solidFill>
                <a:schemeClr val="tx1"/>
              </a:solidFill>
              <a:round/>
              <a:headEnd type="none" w="med" len="med"/>
              <a:tailEnd type="triangle" w="med" len="med"/>
            </a:ln>
          </p:spPr>
          <p:txBody>
            <a:bodyPr/>
            <a:lstStyle/>
            <a:p>
              <a:endParaRPr lang="en-US"/>
            </a:p>
          </p:txBody>
        </p:sp>
        <p:sp>
          <p:nvSpPr>
            <p:cNvPr id="42030" name="AutoShape 52"/>
            <p:cNvSpPr>
              <a:spLocks noChangeArrowheads="1"/>
            </p:cNvSpPr>
            <p:nvPr/>
          </p:nvSpPr>
          <p:spPr bwMode="auto">
            <a:xfrm>
              <a:off x="1168400" y="3540863"/>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cxnSp>
          <p:nvCxnSpPr>
            <p:cNvPr id="7" name="Straight Connector 6"/>
            <p:cNvCxnSpPr/>
            <p:nvPr/>
          </p:nvCxnSpPr>
          <p:spPr bwMode="auto">
            <a:xfrm>
              <a:off x="7059613" y="3440114"/>
              <a:ext cx="179387" cy="0"/>
            </a:xfrm>
            <a:prstGeom prst="line">
              <a:avLst/>
            </a:prstGeom>
            <a:noFill/>
            <a:ln w="25400" cap="flat" cmpd="sng" algn="ctr">
              <a:solidFill>
                <a:schemeClr val="tx1"/>
              </a:solidFill>
              <a:prstDash val="solid"/>
              <a:round/>
              <a:headEnd type="none" w="med" len="med"/>
              <a:tailEnd type="none" w="med" len="med"/>
            </a:ln>
            <a:effectLst/>
          </p:spPr>
        </p:cxnSp>
        <p:sp>
          <p:nvSpPr>
            <p:cNvPr id="12" name="Freeform 11"/>
            <p:cNvSpPr/>
            <p:nvPr/>
          </p:nvSpPr>
          <p:spPr bwMode="auto">
            <a:xfrm>
              <a:off x="1536192" y="2604211"/>
              <a:ext cx="5815584" cy="409651"/>
            </a:xfrm>
            <a:custGeom>
              <a:avLst/>
              <a:gdLst>
                <a:gd name="connsiteX0" fmla="*/ 5537606 w 5815584"/>
                <a:gd name="connsiteY0" fmla="*/ 329184 h 409651"/>
                <a:gd name="connsiteX1" fmla="*/ 5815584 w 5815584"/>
                <a:gd name="connsiteY1" fmla="*/ 329184 h 409651"/>
                <a:gd name="connsiteX2" fmla="*/ 5815584 w 5815584"/>
                <a:gd name="connsiteY2" fmla="*/ 0 h 409651"/>
                <a:gd name="connsiteX3" fmla="*/ 599846 w 5815584"/>
                <a:gd name="connsiteY3" fmla="*/ 0 h 409651"/>
                <a:gd name="connsiteX4" fmla="*/ 599846 w 5815584"/>
                <a:gd name="connsiteY4" fmla="*/ 409651 h 409651"/>
                <a:gd name="connsiteX5" fmla="*/ 0 w 5815584"/>
                <a:gd name="connsiteY5" fmla="*/ 409651 h 40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5584" h="409651">
                  <a:moveTo>
                    <a:pt x="5537606" y="329184"/>
                  </a:moveTo>
                  <a:lnTo>
                    <a:pt x="5815584" y="329184"/>
                  </a:lnTo>
                  <a:lnTo>
                    <a:pt x="5815584" y="0"/>
                  </a:lnTo>
                  <a:lnTo>
                    <a:pt x="599846" y="0"/>
                  </a:lnTo>
                  <a:lnTo>
                    <a:pt x="599846" y="409651"/>
                  </a:lnTo>
                  <a:lnTo>
                    <a:pt x="0" y="409651"/>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3" name="Freeform 12"/>
            <p:cNvSpPr/>
            <p:nvPr/>
          </p:nvSpPr>
          <p:spPr bwMode="auto">
            <a:xfrm>
              <a:off x="2406701" y="3540557"/>
              <a:ext cx="1426464" cy="738835"/>
            </a:xfrm>
            <a:custGeom>
              <a:avLst/>
              <a:gdLst>
                <a:gd name="connsiteX0" fmla="*/ 0 w 1426464"/>
                <a:gd name="connsiteY0" fmla="*/ 738835 h 738835"/>
                <a:gd name="connsiteX1" fmla="*/ 0 w 1426464"/>
                <a:gd name="connsiteY1" fmla="*/ 0 h 738835"/>
                <a:gd name="connsiteX2" fmla="*/ 1426464 w 1426464"/>
                <a:gd name="connsiteY2" fmla="*/ 0 h 738835"/>
              </a:gdLst>
              <a:ahLst/>
              <a:cxnLst>
                <a:cxn ang="0">
                  <a:pos x="connsiteX0" y="connsiteY0"/>
                </a:cxn>
                <a:cxn ang="0">
                  <a:pos x="connsiteX1" y="connsiteY1"/>
                </a:cxn>
                <a:cxn ang="0">
                  <a:pos x="connsiteX2" y="connsiteY2"/>
                </a:cxn>
              </a:cxnLst>
              <a:rect l="l" t="t" r="r" b="b"/>
              <a:pathLst>
                <a:path w="1426464" h="738835">
                  <a:moveTo>
                    <a:pt x="0" y="738835"/>
                  </a:moveTo>
                  <a:lnTo>
                    <a:pt x="0" y="0"/>
                  </a:lnTo>
                  <a:lnTo>
                    <a:pt x="1426464" y="0"/>
                  </a:ln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8" name="Freeform 17"/>
            <p:cNvSpPr/>
            <p:nvPr/>
          </p:nvSpPr>
          <p:spPr bwMode="auto">
            <a:xfrm>
              <a:off x="2648102" y="4301338"/>
              <a:ext cx="4418381" cy="0"/>
            </a:xfrm>
            <a:custGeom>
              <a:avLst/>
              <a:gdLst>
                <a:gd name="connsiteX0" fmla="*/ 0 w 4418381"/>
                <a:gd name="connsiteY0" fmla="*/ 0 h 0"/>
                <a:gd name="connsiteX1" fmla="*/ 4418381 w 4418381"/>
                <a:gd name="connsiteY1" fmla="*/ 0 h 0"/>
              </a:gdLst>
              <a:ahLst/>
              <a:cxnLst>
                <a:cxn ang="0">
                  <a:pos x="connsiteX0" y="connsiteY0"/>
                </a:cxn>
                <a:cxn ang="0">
                  <a:pos x="connsiteX1" y="connsiteY1"/>
                </a:cxn>
              </a:cxnLst>
              <a:rect l="l" t="t" r="r" b="b"/>
              <a:pathLst>
                <a:path w="4418381">
                  <a:moveTo>
                    <a:pt x="0" y="0"/>
                  </a:moveTo>
                  <a:lnTo>
                    <a:pt x="4418381" y="0"/>
                  </a:lnTo>
                </a:path>
              </a:pathLst>
            </a:cu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78" name="Freeform 77"/>
            <p:cNvSpPr/>
            <p:nvPr/>
          </p:nvSpPr>
          <p:spPr bwMode="auto">
            <a:xfrm>
              <a:off x="2640013" y="5242663"/>
              <a:ext cx="4418381" cy="0"/>
            </a:xfrm>
            <a:custGeom>
              <a:avLst/>
              <a:gdLst>
                <a:gd name="connsiteX0" fmla="*/ 0 w 4418381"/>
                <a:gd name="connsiteY0" fmla="*/ 0 h 0"/>
                <a:gd name="connsiteX1" fmla="*/ 4418381 w 4418381"/>
                <a:gd name="connsiteY1" fmla="*/ 0 h 0"/>
              </a:gdLst>
              <a:ahLst/>
              <a:cxnLst>
                <a:cxn ang="0">
                  <a:pos x="connsiteX0" y="connsiteY0"/>
                </a:cxn>
                <a:cxn ang="0">
                  <a:pos x="connsiteX1" y="connsiteY1"/>
                </a:cxn>
              </a:cxnLst>
              <a:rect l="l" t="t" r="r" b="b"/>
              <a:pathLst>
                <a:path w="4418381">
                  <a:moveTo>
                    <a:pt x="0" y="0"/>
                  </a:moveTo>
                  <a:lnTo>
                    <a:pt x="4418381" y="0"/>
                  </a:lnTo>
                </a:path>
              </a:pathLst>
            </a:custGeom>
            <a:noFill/>
            <a:ln w="19050"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22" name="Group 21"/>
          <p:cNvGrpSpPr/>
          <p:nvPr/>
        </p:nvGrpSpPr>
        <p:grpSpPr>
          <a:xfrm>
            <a:off x="1968778" y="2313985"/>
            <a:ext cx="5970588" cy="1583276"/>
            <a:chOff x="2010017" y="2280810"/>
            <a:chExt cx="5606024" cy="1583277"/>
          </a:xfrm>
        </p:grpSpPr>
        <p:sp>
          <p:nvSpPr>
            <p:cNvPr id="61" name="TextBox 60"/>
            <p:cNvSpPr txBox="1"/>
            <p:nvPr/>
          </p:nvSpPr>
          <p:spPr>
            <a:xfrm>
              <a:off x="2010017" y="2280810"/>
              <a:ext cx="1030288" cy="369332"/>
            </a:xfrm>
            <a:prstGeom prst="rect">
              <a:avLst/>
            </a:prstGeom>
            <a:noFill/>
          </p:spPr>
          <p:txBody>
            <a:bodyPr wrap="none" rtlCol="0">
              <a:spAutoFit/>
            </a:bodyPr>
            <a:lstStyle/>
            <a:p>
              <a:r>
                <a:rPr lang="en-US" sz="1800" dirty="0">
                  <a:solidFill>
                    <a:srgbClr val="FF0000"/>
                  </a:solidFill>
                  <a:latin typeface="+mj-lt"/>
                </a:rPr>
                <a:t>Execute</a:t>
              </a:r>
            </a:p>
          </p:txBody>
        </p:sp>
        <p:sp>
          <p:nvSpPr>
            <p:cNvPr id="79" name="Rectangle 78"/>
            <p:cNvSpPr/>
            <p:nvPr/>
          </p:nvSpPr>
          <p:spPr bwMode="auto">
            <a:xfrm>
              <a:off x="2089572" y="2344297"/>
              <a:ext cx="5526469" cy="1519790"/>
            </a:xfrm>
            <a:prstGeom prst="rect">
              <a:avLst/>
            </a:prstGeom>
            <a:solidFill>
              <a:schemeClr val="tx1">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grpSp>
      <p:sp>
        <p:nvSpPr>
          <p:cNvPr id="80" name="Rectangle 79"/>
          <p:cNvSpPr/>
          <p:nvPr/>
        </p:nvSpPr>
        <p:spPr bwMode="auto">
          <a:xfrm>
            <a:off x="7113664" y="3825818"/>
            <a:ext cx="366822" cy="309198"/>
          </a:xfrm>
          <a:prstGeom prst="rect">
            <a:avLst/>
          </a:prstGeom>
          <a:solidFill>
            <a:schemeClr val="bg2">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grpSp>
        <p:nvGrpSpPr>
          <p:cNvPr id="23" name="Group 22"/>
          <p:cNvGrpSpPr/>
          <p:nvPr/>
        </p:nvGrpSpPr>
        <p:grpSpPr>
          <a:xfrm>
            <a:off x="7978522" y="2300109"/>
            <a:ext cx="537005" cy="1834906"/>
            <a:chOff x="7634789" y="2351278"/>
            <a:chExt cx="493344" cy="2321322"/>
          </a:xfrm>
        </p:grpSpPr>
        <p:sp>
          <p:nvSpPr>
            <p:cNvPr id="84" name="Rectangle 83"/>
            <p:cNvSpPr/>
            <p:nvPr/>
          </p:nvSpPr>
          <p:spPr bwMode="auto">
            <a:xfrm>
              <a:off x="7634789" y="2351278"/>
              <a:ext cx="482952" cy="2321322"/>
            </a:xfrm>
            <a:prstGeom prst="rect">
              <a:avLst/>
            </a:prstGeom>
            <a:solidFill>
              <a:schemeClr val="tx1">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sp>
          <p:nvSpPr>
            <p:cNvPr id="85" name="TextBox 84"/>
            <p:cNvSpPr txBox="1"/>
            <p:nvPr/>
          </p:nvSpPr>
          <p:spPr>
            <a:xfrm rot="5400000">
              <a:off x="7171477" y="3361124"/>
              <a:ext cx="1574009" cy="339303"/>
            </a:xfrm>
            <a:prstGeom prst="rect">
              <a:avLst/>
            </a:prstGeom>
            <a:noFill/>
          </p:spPr>
          <p:txBody>
            <a:bodyPr wrap="none" rtlCol="0">
              <a:spAutoFit/>
            </a:bodyPr>
            <a:lstStyle/>
            <a:p>
              <a:r>
                <a:rPr lang="en-US" sz="1800" dirty="0" err="1">
                  <a:solidFill>
                    <a:srgbClr val="FF0000"/>
                  </a:solidFill>
                  <a:latin typeface="+mj-lt"/>
                </a:rPr>
                <a:t>LoadWait</a:t>
              </a:r>
              <a:endParaRPr lang="en-US" sz="1800" dirty="0">
                <a:solidFill>
                  <a:srgbClr val="FF0000"/>
                </a:solidFill>
                <a:latin typeface="+mj-lt"/>
              </a:endParaRPr>
            </a:p>
          </p:txBody>
        </p:sp>
      </p:grpSp>
      <p:grpSp>
        <p:nvGrpSpPr>
          <p:cNvPr id="21" name="Group 20"/>
          <p:cNvGrpSpPr/>
          <p:nvPr/>
        </p:nvGrpSpPr>
        <p:grpSpPr>
          <a:xfrm>
            <a:off x="638808" y="2363862"/>
            <a:ext cx="1258149" cy="1792678"/>
            <a:chOff x="730989" y="2398578"/>
            <a:chExt cx="1258149" cy="2277128"/>
          </a:xfrm>
        </p:grpSpPr>
        <p:sp>
          <p:nvSpPr>
            <p:cNvPr id="62" name="TextBox 61"/>
            <p:cNvSpPr txBox="1"/>
            <p:nvPr/>
          </p:nvSpPr>
          <p:spPr>
            <a:xfrm>
              <a:off x="730989" y="2398578"/>
              <a:ext cx="807401" cy="469140"/>
            </a:xfrm>
            <a:prstGeom prst="rect">
              <a:avLst/>
            </a:prstGeom>
            <a:noFill/>
          </p:spPr>
          <p:txBody>
            <a:bodyPr wrap="none" rtlCol="0">
              <a:spAutoFit/>
            </a:bodyPr>
            <a:lstStyle/>
            <a:p>
              <a:r>
                <a:rPr lang="en-US" sz="1800" dirty="0">
                  <a:solidFill>
                    <a:srgbClr val="FF0000"/>
                  </a:solidFill>
                  <a:latin typeface="+mj-lt"/>
                </a:rPr>
                <a:t>Fetch</a:t>
              </a:r>
            </a:p>
          </p:txBody>
        </p:sp>
        <p:sp>
          <p:nvSpPr>
            <p:cNvPr id="14" name="Rectangle 13"/>
            <p:cNvSpPr/>
            <p:nvPr/>
          </p:nvSpPr>
          <p:spPr bwMode="auto">
            <a:xfrm>
              <a:off x="789456" y="2480865"/>
              <a:ext cx="1199682" cy="2194841"/>
            </a:xfrm>
            <a:prstGeom prst="rect">
              <a:avLst/>
            </a:prstGeom>
            <a:solidFill>
              <a:schemeClr val="tx1">
                <a:lumMod val="40000"/>
                <a:lumOff val="6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grpSp>
      <p:sp>
        <p:nvSpPr>
          <p:cNvPr id="25" name="TextBox 24"/>
          <p:cNvSpPr txBox="1"/>
          <p:nvPr/>
        </p:nvSpPr>
        <p:spPr>
          <a:xfrm>
            <a:off x="860409" y="1644472"/>
            <a:ext cx="2759089" cy="369332"/>
          </a:xfrm>
          <a:prstGeom prst="rect">
            <a:avLst/>
          </a:prstGeom>
          <a:noFill/>
        </p:spPr>
        <p:txBody>
          <a:bodyPr wrap="none" rtlCol="0">
            <a:spAutoFit/>
          </a:bodyPr>
          <a:lstStyle/>
          <a:p>
            <a:r>
              <a:rPr lang="en-US" sz="1800" dirty="0">
                <a:latin typeface="+mj-lt"/>
              </a:rPr>
              <a:t>Non-Load Instructions</a:t>
            </a:r>
          </a:p>
        </p:txBody>
      </p:sp>
      <p:sp>
        <p:nvSpPr>
          <p:cNvPr id="91" name="TextBox 90"/>
          <p:cNvSpPr txBox="1"/>
          <p:nvPr/>
        </p:nvSpPr>
        <p:spPr>
          <a:xfrm>
            <a:off x="937353" y="1654819"/>
            <a:ext cx="2605200" cy="369332"/>
          </a:xfrm>
          <a:prstGeom prst="rect">
            <a:avLst/>
          </a:prstGeom>
          <a:solidFill>
            <a:schemeClr val="bg1"/>
          </a:solidFill>
        </p:spPr>
        <p:txBody>
          <a:bodyPr wrap="none" rtlCol="0">
            <a:spAutoFit/>
          </a:bodyPr>
          <a:lstStyle/>
          <a:p>
            <a:r>
              <a:rPr lang="en-US" sz="1800" dirty="0">
                <a:latin typeface="+mj-lt"/>
              </a:rPr>
              <a:t>     Load Instructions</a:t>
            </a:r>
          </a:p>
        </p:txBody>
      </p:sp>
      <p:sp>
        <p:nvSpPr>
          <p:cNvPr id="92" name="Content Placeholder 8"/>
          <p:cNvSpPr>
            <a:spLocks noGrp="1"/>
          </p:cNvSpPr>
          <p:nvPr>
            <p:ph idx="1"/>
          </p:nvPr>
        </p:nvSpPr>
        <p:spPr>
          <a:xfrm>
            <a:off x="670002" y="5290348"/>
            <a:ext cx="7772400" cy="1473205"/>
          </a:xfrm>
        </p:spPr>
        <p:txBody>
          <a:bodyPr/>
          <a:lstStyle/>
          <a:p>
            <a:r>
              <a:rPr lang="en-US" sz="2000" dirty="0"/>
              <a:t>Assuming 20% load instructions, and memory latency of one, the average number of cycles per instruction:</a:t>
            </a:r>
          </a:p>
          <a:p>
            <a:pPr lvl="1"/>
            <a:r>
              <a:rPr lang="en-US" sz="1600" dirty="0">
                <a:solidFill>
                  <a:srgbClr val="FF0000"/>
                </a:solidFill>
              </a:rPr>
              <a:t>2 x .8  + 3 x .2 = 2.2</a:t>
            </a:r>
          </a:p>
        </p:txBody>
      </p:sp>
      <p:sp>
        <p:nvSpPr>
          <p:cNvPr id="26" name="TextBox 25"/>
          <p:cNvSpPr txBox="1"/>
          <p:nvPr/>
        </p:nvSpPr>
        <p:spPr>
          <a:xfrm>
            <a:off x="4047912" y="5960767"/>
            <a:ext cx="4406690" cy="646331"/>
          </a:xfrm>
          <a:prstGeom prst="rect">
            <a:avLst/>
          </a:prstGeom>
          <a:noFill/>
        </p:spPr>
        <p:txBody>
          <a:bodyPr wrap="square" rtlCol="0">
            <a:spAutoFit/>
          </a:bodyPr>
          <a:lstStyle/>
          <a:p>
            <a:r>
              <a:rPr lang="en-US" sz="1800" dirty="0">
                <a:solidFill>
                  <a:srgbClr val="FF0000"/>
                </a:solidFill>
                <a:latin typeface="Comic Sans MS" panose="030F0702030302020204" pitchFamily="66" charset="0"/>
              </a:rPr>
              <a:t>higher memory latency will make this number much worse</a:t>
            </a:r>
          </a:p>
        </p:txBody>
      </p:sp>
      <p:sp>
        <p:nvSpPr>
          <p:cNvPr id="27" name="TextBox 26"/>
          <p:cNvSpPr txBox="1"/>
          <p:nvPr/>
        </p:nvSpPr>
        <p:spPr>
          <a:xfrm>
            <a:off x="5029308" y="4699734"/>
            <a:ext cx="1422184" cy="400110"/>
          </a:xfrm>
          <a:prstGeom prst="rect">
            <a:avLst/>
          </a:prstGeom>
          <a:noFill/>
        </p:spPr>
        <p:txBody>
          <a:bodyPr wrap="none" rtlCol="0">
            <a:spAutoFit/>
          </a:bodyPr>
          <a:lstStyle/>
          <a:p>
            <a:r>
              <a:rPr lang="en-US" sz="2000" dirty="0">
                <a:latin typeface="Comic Sans MS" panose="030F0702030302020204" pitchFamily="66" charset="0"/>
                <a:sym typeface="Symbol" panose="05050102010706020507" pitchFamily="18" charset="2"/>
              </a:rPr>
              <a:t> </a:t>
            </a:r>
            <a:r>
              <a:rPr lang="en-US" sz="2000" dirty="0">
                <a:solidFill>
                  <a:srgbClr val="FF0000"/>
                </a:solidFill>
                <a:latin typeface="Comic Sans MS" panose="030F0702030302020204" pitchFamily="66" charset="0"/>
              </a:rPr>
              <a:t>pipeline</a:t>
            </a:r>
          </a:p>
        </p:txBody>
      </p:sp>
      <p:sp>
        <p:nvSpPr>
          <p:cNvPr id="2" name="Date Placeholder 1">
            <a:extLst>
              <a:ext uri="{FF2B5EF4-FFF2-40B4-BE49-F238E27FC236}">
                <a16:creationId xmlns:a16="http://schemas.microsoft.com/office/drawing/2014/main" id="{1894FA38-ACE5-FC71-BDE8-1955589CF535}"/>
              </a:ext>
            </a:extLst>
          </p:cNvPr>
          <p:cNvSpPr>
            <a:spLocks noGrp="1"/>
          </p:cNvSpPr>
          <p:nvPr>
            <p:ph type="dt" sz="half" idx="10"/>
          </p:nvPr>
        </p:nvSpPr>
        <p:spPr/>
        <p:txBody>
          <a:bodyPr/>
          <a:lstStyle/>
          <a:p>
            <a:pPr>
              <a:defRPr/>
            </a:pPr>
            <a:fld id="{DD0B4F43-4C1C-4055-9E9F-1AA84DE5BD28}" type="datetime3">
              <a:rPr lang="en-US" smtClean="0"/>
              <a:t>24 March 2024</a:t>
            </a:fld>
            <a:endParaRPr lang="en-US" dirty="0"/>
          </a:p>
        </p:txBody>
      </p:sp>
      <p:sp>
        <p:nvSpPr>
          <p:cNvPr id="3" name="Footer Placeholder 2">
            <a:extLst>
              <a:ext uri="{FF2B5EF4-FFF2-40B4-BE49-F238E27FC236}">
                <a16:creationId xmlns:a16="http://schemas.microsoft.com/office/drawing/2014/main" id="{C51A1BAE-B775-9AA0-6F7F-3889F945276C}"/>
              </a:ext>
            </a:extLst>
          </p:cNvPr>
          <p:cNvSpPr>
            <a:spLocks noGrp="1"/>
          </p:cNvSpPr>
          <p:nvPr>
            <p:ph type="ftr" sz="quarter" idx="12"/>
          </p:nvPr>
        </p:nvSpPr>
        <p:spPr/>
        <p:txBody>
          <a:bodyPr/>
          <a:lstStyle/>
          <a:p>
            <a:pPr>
              <a:defRPr/>
            </a:pPr>
            <a:r>
              <a:rPr lang="en-US"/>
              <a:t>6.1920</a:t>
            </a:r>
            <a:endParaRPr lang="en-US" dirty="0"/>
          </a:p>
        </p:txBody>
      </p:sp>
      <p:sp>
        <p:nvSpPr>
          <p:cNvPr id="5" name="Slide Number Placeholder 4">
            <a:extLst>
              <a:ext uri="{FF2B5EF4-FFF2-40B4-BE49-F238E27FC236}">
                <a16:creationId xmlns:a16="http://schemas.microsoft.com/office/drawing/2014/main" id="{6FC76CAF-6D9D-F31F-37FF-C03D2D818BE1}"/>
              </a:ext>
            </a:extLst>
          </p:cNvPr>
          <p:cNvSpPr>
            <a:spLocks noGrp="1"/>
          </p:cNvSpPr>
          <p:nvPr>
            <p:ph type="sldNum" sz="quarter" idx="11"/>
          </p:nvPr>
        </p:nvSpPr>
        <p:spPr/>
        <p:txBody>
          <a:bodyPr/>
          <a:lstStyle/>
          <a:p>
            <a:pPr>
              <a:defRPr/>
            </a:pPr>
            <a:r>
              <a:rPr lang="en-US" dirty="0"/>
              <a:t>L06-</a:t>
            </a:r>
            <a:fld id="{D02EE386-C9BD-4FB7-9577-6096B5320EC4}" type="slidenum">
              <a:rPr lang="en-US" smtClean="0"/>
              <a:pPr>
                <a:defRPr/>
              </a:pPr>
              <a:t>2</a:t>
            </a:fld>
            <a:endParaRPr lang="en-US" dirty="0"/>
          </a:p>
        </p:txBody>
      </p:sp>
    </p:spTree>
    <p:extLst>
      <p:ext uri="{BB962C8B-B14F-4D97-AF65-F5344CB8AC3E}">
        <p14:creationId xmlns:p14="http://schemas.microsoft.com/office/powerpoint/2010/main" val="1892010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randombar(horizontal)">
                                      <p:cBhvr>
                                        <p:cTn id="25" dur="500"/>
                                        <p:tgtEl>
                                          <p:spTgt spid="2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80" grpId="0" animBg="1"/>
      <p:bldP spid="25" grpId="0"/>
      <p:bldP spid="91" grpId="0" animBg="1"/>
      <p:bldP spid="26" grpId="0"/>
      <p:bldP spid="27"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Execute rule</a:t>
            </a:r>
          </a:p>
        </p:txBody>
      </p:sp>
      <p:sp>
        <p:nvSpPr>
          <p:cNvPr id="3" name="Content Placeholder 2"/>
          <p:cNvSpPr>
            <a:spLocks noGrp="1"/>
          </p:cNvSpPr>
          <p:nvPr>
            <p:ph idx="1"/>
          </p:nvPr>
        </p:nvSpPr>
        <p:spPr>
          <a:xfrm>
            <a:off x="632460" y="1501140"/>
            <a:ext cx="8511540" cy="4114800"/>
          </a:xfrm>
        </p:spPr>
        <p:txBody>
          <a:bodyPr/>
          <a:lstStyle/>
          <a:p>
            <a:pPr>
              <a:buNone/>
            </a:pPr>
            <a:r>
              <a:rPr lang="en-US" sz="1600" b="1" dirty="0">
                <a:latin typeface="Consolas" panose="020B0609020204030204" pitchFamily="49" charset="0"/>
                <a:cs typeface="Courier New" pitchFamily="49" charset="0"/>
              </a:rPr>
              <a:t>rule</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doExecute</a:t>
            </a:r>
            <a:r>
              <a:rPr lang="en-US" sz="1600" dirty="0">
                <a:latin typeface="Consolas" panose="020B0609020204030204" pitchFamily="49" charset="0"/>
                <a:cs typeface="Courier New" pitchFamily="49" charset="0"/>
              </a:rPr>
              <a:t>;</a:t>
            </a:r>
            <a:br>
              <a:rPr lang="en-US" sz="1600" dirty="0">
                <a:latin typeface="Consolas" panose="020B0609020204030204" pitchFamily="49" charset="0"/>
                <a:cs typeface="Courier New" pitchFamily="49" charset="0"/>
              </a:rPr>
            </a:br>
            <a:r>
              <a:rPr lang="en-US" sz="1600" b="1" dirty="0">
                <a:latin typeface="Consolas" panose="020B0609020204030204" pitchFamily="49" charset="0"/>
                <a:cs typeface="Courier New" pitchFamily="49" charset="0"/>
              </a:rPr>
              <a:t>let</a:t>
            </a:r>
            <a:r>
              <a:rPr lang="en-US" sz="1600" dirty="0">
                <a:latin typeface="Consolas" panose="020B0609020204030204" pitchFamily="49" charset="0"/>
                <a:cs typeface="Courier New" pitchFamily="49" charset="0"/>
              </a:rPr>
              <a:t> x = f2d.first; </a:t>
            </a:r>
          </a:p>
          <a:p>
            <a:pPr>
              <a:buNone/>
            </a:pP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inst</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x.inst</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let</a:t>
            </a:r>
            <a:r>
              <a:rPr lang="en-US" sz="1600" dirty="0">
                <a:latin typeface="Consolas" panose="020B0609020204030204" pitchFamily="49" charset="0"/>
                <a:cs typeface="Courier New" pitchFamily="49" charset="0"/>
              </a:rPr>
              <a:t> pc = </a:t>
            </a:r>
            <a:r>
              <a:rPr lang="en-US" sz="1600" dirty="0" err="1">
                <a:latin typeface="Consolas" panose="020B0609020204030204" pitchFamily="49" charset="0"/>
                <a:cs typeface="Courier New" pitchFamily="49" charset="0"/>
              </a:rPr>
              <a:t>x.pc</a:t>
            </a:r>
            <a:r>
              <a:rPr lang="en-US" sz="1600" dirty="0">
                <a:latin typeface="Consolas" panose="020B0609020204030204" pitchFamily="49" charset="0"/>
                <a:cs typeface="Courier New" pitchFamily="49" charset="0"/>
              </a:rPr>
              <a:t>;</a:t>
            </a:r>
            <a:r>
              <a:rPr lang="en-US" sz="1600" b="1" dirty="0">
                <a:latin typeface="Consolas" panose="020B0609020204030204" pitchFamily="49" charset="0"/>
                <a:cs typeface="Courier New" pitchFamily="49" charset="0"/>
              </a:rPr>
              <a:t> let</a:t>
            </a:r>
            <a:r>
              <a:rPr lang="en-US" sz="1600" dirty="0">
                <a:latin typeface="Consolas" panose="020B0609020204030204" pitchFamily="49" charset="0"/>
                <a:cs typeface="Courier New" pitchFamily="49" charset="0"/>
              </a:rPr>
              <a:t> </a:t>
            </a:r>
            <a:r>
              <a:rPr lang="en-US" sz="1600" dirty="0" err="1">
                <a:latin typeface="Consolas" panose="020B0609020204030204" pitchFamily="49" charset="0"/>
                <a:cs typeface="Courier New" pitchFamily="49" charset="0"/>
              </a:rPr>
              <a:t>inEp</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x.epoch</a:t>
            </a:r>
            <a:r>
              <a:rPr lang="en-US" sz="1600" dirty="0">
                <a:latin typeface="Consolas" panose="020B0609020204030204" pitchFamily="49" charset="0"/>
                <a:cs typeface="Courier New" pitchFamily="49" charset="0"/>
              </a:rPr>
              <a:t>;</a:t>
            </a:r>
            <a:br>
              <a:rPr lang="en-US" sz="1600" dirty="0">
                <a:latin typeface="Consolas" panose="020B0609020204030204" pitchFamily="49" charset="0"/>
                <a:cs typeface="Courier New" pitchFamily="49" charset="0"/>
              </a:rPr>
            </a:br>
            <a:r>
              <a:rPr lang="en-US" sz="1600" b="1" dirty="0">
                <a:solidFill>
                  <a:srgbClr val="FF0000"/>
                </a:solidFill>
                <a:latin typeface="Consolas" panose="020B0609020204030204" pitchFamily="49" charset="0"/>
                <a:cs typeface="Courier New" pitchFamily="49" charset="0"/>
              </a:rPr>
              <a:t>if</a:t>
            </a:r>
            <a:r>
              <a:rPr lang="en-US" sz="1600" dirty="0">
                <a:solidFill>
                  <a:srgbClr val="FF0000"/>
                </a:solidFill>
                <a:latin typeface="Consolas" panose="020B0609020204030204" pitchFamily="49" charset="0"/>
                <a:cs typeface="Courier New" pitchFamily="49" charset="0"/>
              </a:rPr>
              <a:t>(</a:t>
            </a:r>
            <a:r>
              <a:rPr lang="en-US" sz="1600" dirty="0" err="1">
                <a:solidFill>
                  <a:srgbClr val="FF0000"/>
                </a:solidFill>
                <a:latin typeface="Consolas" panose="020B0609020204030204" pitchFamily="49" charset="0"/>
                <a:cs typeface="Courier New" pitchFamily="49" charset="0"/>
              </a:rPr>
              <a:t>inEp</a:t>
            </a:r>
            <a:r>
              <a:rPr lang="en-US" sz="1600" dirty="0">
                <a:solidFill>
                  <a:srgbClr val="FF0000"/>
                </a:solidFill>
                <a:latin typeface="Consolas" panose="020B0609020204030204" pitchFamily="49" charset="0"/>
                <a:cs typeface="Courier New" pitchFamily="49" charset="0"/>
              </a:rPr>
              <a:t> == </a:t>
            </a:r>
            <a:r>
              <a:rPr lang="en-US" sz="1600" dirty="0" err="1">
                <a:solidFill>
                  <a:srgbClr val="FF0000"/>
                </a:solidFill>
                <a:latin typeface="Consolas" panose="020B0609020204030204" pitchFamily="49" charset="0"/>
                <a:cs typeface="Courier New" pitchFamily="49" charset="0"/>
              </a:rPr>
              <a:t>eEpoch</a:t>
            </a:r>
            <a:r>
              <a:rPr lang="en-US" sz="1600" dirty="0">
                <a:solidFill>
                  <a:srgbClr val="FF0000"/>
                </a:solidFill>
                <a:latin typeface="Consolas" panose="020B0609020204030204" pitchFamily="49" charset="0"/>
                <a:cs typeface="Courier New" pitchFamily="49" charset="0"/>
              </a:rPr>
              <a:t>)</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a:t>
            </a:r>
            <a:br>
              <a:rPr lang="en-US" sz="1600" dirty="0">
                <a:latin typeface="Consolas" panose="020B0609020204030204" pitchFamily="49" charset="0"/>
                <a:cs typeface="Courier New" pitchFamily="49" charset="0"/>
              </a:rPr>
            </a:br>
            <a:r>
              <a:rPr lang="en-US" sz="1600" dirty="0">
                <a:solidFill>
                  <a:srgbClr val="00B050"/>
                </a:solidFill>
                <a:latin typeface="Consolas" panose="020B0609020204030204" pitchFamily="49" charset="0"/>
                <a:cs typeface="Courier New" pitchFamily="49" charset="0"/>
              </a:rPr>
              <a:t>  </a:t>
            </a:r>
            <a:r>
              <a:rPr lang="en-US" sz="1600" b="1" dirty="0">
                <a:solidFill>
                  <a:srgbClr val="00B050"/>
                </a:solidFill>
                <a:latin typeface="Consolas" panose="020B0609020204030204" pitchFamily="49" charset="0"/>
                <a:cs typeface="Courier New" pitchFamily="49" charset="0"/>
              </a:rPr>
              <a:t>...</a:t>
            </a:r>
            <a:r>
              <a:rPr lang="en-US" sz="1600" dirty="0">
                <a:solidFill>
                  <a:srgbClr val="00B050"/>
                </a:solidFill>
                <a:latin typeface="Consolas" panose="020B0609020204030204" pitchFamily="49" charset="0"/>
                <a:cs typeface="Courier New" pitchFamily="49" charset="0"/>
              </a:rPr>
              <a:t>decode, register fetch, exec, memory op, </a:t>
            </a:r>
          </a:p>
          <a:p>
            <a:pPr marL="0" indent="0">
              <a:buNone/>
            </a:pPr>
            <a:r>
              <a:rPr lang="en-US" sz="1600" dirty="0">
                <a:solidFill>
                  <a:srgbClr val="00B050"/>
                </a:solidFill>
                <a:latin typeface="Consolas" panose="020B0609020204030204" pitchFamily="49" charset="0"/>
                <a:cs typeface="Courier New" pitchFamily="49" charset="0"/>
              </a:rPr>
              <a:t>        </a:t>
            </a:r>
            <a:r>
              <a:rPr lang="en-US" sz="1600" dirty="0" err="1">
                <a:solidFill>
                  <a:srgbClr val="00B050"/>
                </a:solidFill>
                <a:latin typeface="Consolas" panose="020B0609020204030204" pitchFamily="49" charset="0"/>
                <a:cs typeface="Courier New" pitchFamily="49" charset="0"/>
              </a:rPr>
              <a:t>rf</a:t>
            </a:r>
            <a:r>
              <a:rPr lang="en-US" sz="1600" dirty="0">
                <a:solidFill>
                  <a:srgbClr val="00B050"/>
                </a:solidFill>
                <a:latin typeface="Consolas" panose="020B0609020204030204" pitchFamily="49" charset="0"/>
                <a:cs typeface="Courier New" pitchFamily="49" charset="0"/>
              </a:rPr>
              <a:t> update </a:t>
            </a:r>
            <a:r>
              <a:rPr lang="en-US" sz="1600" dirty="0" err="1">
                <a:solidFill>
                  <a:srgbClr val="00B050"/>
                </a:solidFill>
                <a:latin typeface="Consolas" panose="020B0609020204030204" pitchFamily="49" charset="0"/>
                <a:cs typeface="Courier New" pitchFamily="49" charset="0"/>
              </a:rPr>
              <a:t>nextPC</a:t>
            </a:r>
            <a:r>
              <a:rPr lang="en-US" sz="1600" dirty="0">
                <a:solidFill>
                  <a:srgbClr val="00B050"/>
                </a:solidFill>
                <a:latin typeface="Consolas" panose="020B0609020204030204" pitchFamily="49" charset="0"/>
                <a:cs typeface="Courier New" pitchFamily="49" charset="0"/>
              </a:rPr>
              <a:t> ...</a:t>
            </a:r>
          </a:p>
          <a:p>
            <a:pPr marL="0" indent="0">
              <a:buNone/>
            </a:pP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if </a:t>
            </a:r>
            <a:r>
              <a:rPr lang="en-US" sz="1600" dirty="0">
                <a:latin typeface="Consolas" panose="020B0609020204030204" pitchFamily="49" charset="0"/>
                <a:cs typeface="Courier New" pitchFamily="49" charset="0"/>
              </a:rPr>
              <a:t>(</a:t>
            </a:r>
            <a:r>
              <a:rPr lang="en-US" sz="1600" dirty="0" err="1">
                <a:latin typeface="Consolas" panose="020B0609020204030204" pitchFamily="49" charset="0"/>
                <a:cs typeface="Courier New" pitchFamily="49" charset="0"/>
              </a:rPr>
              <a:t>x.ppc</a:t>
            </a:r>
            <a:r>
              <a:rPr lang="en-US" sz="1600" dirty="0">
                <a:latin typeface="Consolas" panose="020B0609020204030204" pitchFamily="49" charset="0"/>
                <a:cs typeface="Courier New" pitchFamily="49" charset="0"/>
              </a:rPr>
              <a:t> != </a:t>
            </a:r>
            <a:r>
              <a:rPr lang="en-US" sz="1600" dirty="0" err="1">
                <a:latin typeface="Consolas" panose="020B0609020204030204" pitchFamily="49" charset="0"/>
                <a:cs typeface="Courier New" pitchFamily="49" charset="0"/>
              </a:rPr>
              <a:t>nextPC</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begin</a:t>
            </a:r>
            <a:r>
              <a:rPr lang="en-US" sz="1600" dirty="0">
                <a:latin typeface="Consolas" panose="020B0609020204030204" pitchFamily="49" charset="0"/>
                <a:cs typeface="Courier New" pitchFamily="49" charset="0"/>
              </a:rPr>
              <a:t> </a:t>
            </a:r>
            <a:r>
              <a:rPr lang="en-US" sz="1600" dirty="0" err="1">
                <a:solidFill>
                  <a:srgbClr val="FF0000"/>
                </a:solidFill>
                <a:latin typeface="Consolas" panose="020B0609020204030204" pitchFamily="49" charset="0"/>
                <a:cs typeface="Courier New" pitchFamily="49" charset="0"/>
              </a:rPr>
              <a:t>redirect.enq</a:t>
            </a:r>
            <a:r>
              <a:rPr lang="en-US" sz="1600" dirty="0">
                <a:solidFill>
                  <a:srgbClr val="FF0000"/>
                </a:solidFill>
                <a:latin typeface="Consolas" panose="020B0609020204030204" pitchFamily="49" charset="0"/>
                <a:cs typeface="Courier New" pitchFamily="49" charset="0"/>
              </a:rPr>
              <a:t>(</a:t>
            </a:r>
            <a:r>
              <a:rPr lang="en-US" sz="1600" dirty="0" err="1">
                <a:solidFill>
                  <a:srgbClr val="FF0000"/>
                </a:solidFill>
                <a:latin typeface="Consolas" panose="020B0609020204030204" pitchFamily="49" charset="0"/>
                <a:cs typeface="Courier New" pitchFamily="49" charset="0"/>
              </a:rPr>
              <a:t>eInst.addr</a:t>
            </a:r>
            <a:r>
              <a:rPr lang="en-US" sz="1600" dirty="0">
                <a:solidFill>
                  <a:srgbClr val="FF0000"/>
                </a:solidFill>
                <a:latin typeface="Consolas" panose="020B0609020204030204" pitchFamily="49" charset="0"/>
                <a:cs typeface="Courier New" pitchFamily="49" charset="0"/>
              </a:rPr>
              <a:t>); </a:t>
            </a:r>
          </a:p>
          <a:p>
            <a:pPr marL="0" indent="0">
              <a:buNone/>
            </a:pPr>
            <a:r>
              <a:rPr lang="en-US" sz="1600" dirty="0">
                <a:solidFill>
                  <a:srgbClr val="FF0000"/>
                </a:solidFill>
                <a:latin typeface="Consolas" panose="020B0609020204030204" pitchFamily="49" charset="0"/>
                <a:cs typeface="Courier New" pitchFamily="49" charset="0"/>
              </a:rPr>
              <a:t>                              </a:t>
            </a:r>
            <a:r>
              <a:rPr lang="en-US" sz="1600" dirty="0" err="1">
                <a:solidFill>
                  <a:srgbClr val="FF0000"/>
                </a:solidFill>
                <a:latin typeface="Consolas" panose="020B0609020204030204" pitchFamily="49" charset="0"/>
                <a:cs typeface="Courier New" pitchFamily="49" charset="0"/>
              </a:rPr>
              <a:t>eEpoch</a:t>
            </a:r>
            <a:r>
              <a:rPr lang="en-US" sz="1600" dirty="0">
                <a:solidFill>
                  <a:srgbClr val="FF0000"/>
                </a:solidFill>
                <a:latin typeface="Consolas" panose="020B0609020204030204" pitchFamily="49" charset="0"/>
                <a:cs typeface="Courier New" pitchFamily="49" charset="0"/>
              </a:rPr>
              <a:t> &lt;= !</a:t>
            </a:r>
            <a:r>
              <a:rPr lang="en-US" sz="1600" dirty="0" err="1">
                <a:solidFill>
                  <a:srgbClr val="FF0000"/>
                </a:solidFill>
                <a:latin typeface="Consolas" panose="020B0609020204030204" pitchFamily="49" charset="0"/>
                <a:cs typeface="Courier New" pitchFamily="49" charset="0"/>
              </a:rPr>
              <a:t>inEp</a:t>
            </a:r>
            <a:r>
              <a:rPr lang="en-US" sz="1600" dirty="0">
                <a:solidFill>
                  <a:srgbClr val="FF0000"/>
                </a:solidFill>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end</a:t>
            </a:r>
          </a:p>
          <a:p>
            <a:pPr marL="0" indent="0">
              <a:buNone/>
            </a:pPr>
            <a:r>
              <a:rPr lang="en-US" sz="1600" b="1" dirty="0">
                <a:latin typeface="Consolas" panose="020B0609020204030204" pitchFamily="49" charset="0"/>
                <a:cs typeface="Courier New" pitchFamily="49" charset="0"/>
              </a:rPr>
              <a:t>               </a:t>
            </a:r>
            <a:r>
              <a:rPr lang="en-US" sz="1600" dirty="0">
                <a:latin typeface="Consolas" panose="020B0609020204030204" pitchFamily="49" charset="0"/>
                <a:cs typeface="Courier New" pitchFamily="49" charset="0"/>
              </a:rPr>
              <a:t>         </a:t>
            </a:r>
            <a:r>
              <a:rPr lang="en-US" sz="1600" b="1" dirty="0">
                <a:latin typeface="Consolas" panose="020B0609020204030204" pitchFamily="49" charset="0"/>
                <a:cs typeface="Courier New" pitchFamily="49" charset="0"/>
              </a:rPr>
              <a:t>end</a:t>
            </a:r>
          </a:p>
          <a:p>
            <a:pPr marL="60325" indent="0">
              <a:buNone/>
            </a:pPr>
            <a:r>
              <a:rPr lang="en-US" sz="1600" b="1" dirty="0">
                <a:latin typeface="Consolas" panose="020B0609020204030204" pitchFamily="49" charset="0"/>
                <a:cs typeface="Courier New" pitchFamily="49" charset="0"/>
              </a:rPr>
              <a:t>  </a:t>
            </a:r>
            <a:r>
              <a:rPr lang="en-US" sz="1600" dirty="0">
                <a:latin typeface="Consolas" panose="020B0609020204030204" pitchFamily="49" charset="0"/>
                <a:cs typeface="Courier New" pitchFamily="49" charset="0"/>
              </a:rPr>
              <a:t>f2d.deq; </a:t>
            </a:r>
          </a:p>
          <a:p>
            <a:pPr marL="60325" indent="0">
              <a:buNone/>
            </a:pPr>
            <a:r>
              <a:rPr lang="en-US" sz="1600" b="1" dirty="0" err="1">
                <a:latin typeface="Consolas" panose="020B0609020204030204" pitchFamily="49" charset="0"/>
                <a:cs typeface="Courier New" pitchFamily="49" charset="0"/>
              </a:rPr>
              <a:t>endrule</a:t>
            </a:r>
            <a:br>
              <a:rPr lang="en-US" sz="1600" dirty="0">
                <a:latin typeface="Consolas" panose="020B0609020204030204" pitchFamily="49" charset="0"/>
                <a:cs typeface="Courier New" pitchFamily="49" charset="0"/>
              </a:rPr>
            </a:br>
            <a:endParaRPr lang="en-US" sz="1600" dirty="0">
              <a:latin typeface="Consolas" panose="020B0609020204030204" pitchFamily="49" charset="0"/>
              <a:cs typeface="Courier New" pitchFamily="49" charset="0"/>
            </a:endParaRPr>
          </a:p>
        </p:txBody>
      </p:sp>
      <p:sp>
        <p:nvSpPr>
          <p:cNvPr id="13" name="TextBox 12"/>
          <p:cNvSpPr txBox="1"/>
          <p:nvPr/>
        </p:nvSpPr>
        <p:spPr>
          <a:xfrm>
            <a:off x="2700793" y="4593498"/>
            <a:ext cx="6409127" cy="400110"/>
          </a:xfrm>
          <a:prstGeom prst="rect">
            <a:avLst/>
          </a:prstGeom>
          <a:noFill/>
        </p:spPr>
        <p:txBody>
          <a:bodyPr wrap="none" rtlCol="0">
            <a:spAutoFit/>
          </a:bodyPr>
          <a:lstStyle/>
          <a:p>
            <a:r>
              <a:rPr lang="en-US" dirty="0">
                <a:solidFill>
                  <a:srgbClr val="FF0000"/>
                </a:solidFill>
                <a:latin typeface="Comic Sans MS" pitchFamily="66" charset="0"/>
              </a:rPr>
              <a:t>Can </a:t>
            </a:r>
            <a:r>
              <a:rPr lang="en-US" dirty="0" err="1">
                <a:solidFill>
                  <a:srgbClr val="FF0000"/>
                </a:solidFill>
                <a:latin typeface="Comic Sans MS" pitchFamily="66" charset="0"/>
              </a:rPr>
              <a:t>doFetch</a:t>
            </a:r>
            <a:r>
              <a:rPr lang="en-US" dirty="0">
                <a:solidFill>
                  <a:srgbClr val="FF0000"/>
                </a:solidFill>
                <a:latin typeface="Comic Sans MS" pitchFamily="66" charset="0"/>
              </a:rPr>
              <a:t> and </a:t>
            </a:r>
            <a:r>
              <a:rPr lang="en-US" dirty="0" err="1">
                <a:solidFill>
                  <a:srgbClr val="FF0000"/>
                </a:solidFill>
                <a:latin typeface="Comic Sans MS" pitchFamily="66" charset="0"/>
              </a:rPr>
              <a:t>doExecute</a:t>
            </a:r>
            <a:r>
              <a:rPr lang="en-US" dirty="0">
                <a:solidFill>
                  <a:srgbClr val="FF0000"/>
                </a:solidFill>
                <a:latin typeface="Comic Sans MS" pitchFamily="66" charset="0"/>
              </a:rPr>
              <a:t> execute concurrently?</a:t>
            </a:r>
          </a:p>
        </p:txBody>
      </p:sp>
      <p:sp>
        <p:nvSpPr>
          <p:cNvPr id="12" name="TextBox 11"/>
          <p:cNvSpPr txBox="1"/>
          <p:nvPr/>
        </p:nvSpPr>
        <p:spPr>
          <a:xfrm>
            <a:off x="3977696" y="5144683"/>
            <a:ext cx="3031599" cy="400110"/>
          </a:xfrm>
          <a:prstGeom prst="rect">
            <a:avLst/>
          </a:prstGeom>
          <a:noFill/>
        </p:spPr>
        <p:txBody>
          <a:bodyPr wrap="none" rtlCol="0">
            <a:spAutoFit/>
          </a:bodyPr>
          <a:lstStyle/>
          <a:p>
            <a:r>
              <a:rPr lang="en-US" dirty="0">
                <a:solidFill>
                  <a:srgbClr val="FF0000"/>
                </a:solidFill>
                <a:latin typeface="Comic Sans MS" pitchFamily="66" charset="0"/>
              </a:rPr>
              <a:t>yes, assuming CF FIFOs</a:t>
            </a:r>
          </a:p>
        </p:txBody>
      </p:sp>
      <p:sp>
        <p:nvSpPr>
          <p:cNvPr id="4" name="Date Placeholder 3">
            <a:extLst>
              <a:ext uri="{FF2B5EF4-FFF2-40B4-BE49-F238E27FC236}">
                <a16:creationId xmlns:a16="http://schemas.microsoft.com/office/drawing/2014/main" id="{D910C1B9-76A1-A2B9-5A95-0A07A9622FF2}"/>
              </a:ext>
            </a:extLst>
          </p:cNvPr>
          <p:cNvSpPr>
            <a:spLocks noGrp="1"/>
          </p:cNvSpPr>
          <p:nvPr>
            <p:ph type="dt" sz="half" idx="10"/>
          </p:nvPr>
        </p:nvSpPr>
        <p:spPr/>
        <p:txBody>
          <a:bodyPr/>
          <a:lstStyle/>
          <a:p>
            <a:pPr>
              <a:defRPr/>
            </a:pPr>
            <a:fld id="{0ABC549F-713C-4DFD-8FF3-8246B7499749}" type="datetime3">
              <a:rPr lang="en-US" smtClean="0"/>
              <a:t>24 March 2024</a:t>
            </a:fld>
            <a:endParaRPr lang="en-US" dirty="0"/>
          </a:p>
        </p:txBody>
      </p:sp>
      <p:sp>
        <p:nvSpPr>
          <p:cNvPr id="5" name="Footer Placeholder 4">
            <a:extLst>
              <a:ext uri="{FF2B5EF4-FFF2-40B4-BE49-F238E27FC236}">
                <a16:creationId xmlns:a16="http://schemas.microsoft.com/office/drawing/2014/main" id="{0EDB1A4D-4070-59EC-B60B-222C3F94A581}"/>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6D579F83-5AAC-488F-70D6-7C20546C8172}"/>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20</a:t>
            </a:fld>
            <a:endParaRPr lang="en-US" dirty="0"/>
          </a:p>
        </p:txBody>
      </p:sp>
    </p:spTree>
    <p:extLst>
      <p:ext uri="{BB962C8B-B14F-4D97-AF65-F5344CB8AC3E}">
        <p14:creationId xmlns:p14="http://schemas.microsoft.com/office/powerpoint/2010/main" val="425824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514" y="1909267"/>
            <a:ext cx="7943259" cy="2333968"/>
          </a:xfrm>
        </p:spPr>
        <p:txBody>
          <a:bodyPr/>
          <a:lstStyle/>
          <a:p>
            <a:r>
              <a:rPr lang="en-US" sz="3600" dirty="0"/>
              <a:t>Epoch mechanism is independent of the sophisticated branch prediction schemes that we will study later</a:t>
            </a:r>
          </a:p>
        </p:txBody>
      </p:sp>
      <p:sp>
        <p:nvSpPr>
          <p:cNvPr id="3" name="Date Placeholder 2">
            <a:extLst>
              <a:ext uri="{FF2B5EF4-FFF2-40B4-BE49-F238E27FC236}">
                <a16:creationId xmlns:a16="http://schemas.microsoft.com/office/drawing/2014/main" id="{5FD16454-4F31-E2FA-797B-E60DA319B05F}"/>
              </a:ext>
            </a:extLst>
          </p:cNvPr>
          <p:cNvSpPr>
            <a:spLocks noGrp="1"/>
          </p:cNvSpPr>
          <p:nvPr>
            <p:ph type="dt" sz="quarter" idx="10"/>
          </p:nvPr>
        </p:nvSpPr>
        <p:spPr/>
        <p:txBody>
          <a:bodyPr/>
          <a:lstStyle/>
          <a:p>
            <a:pPr>
              <a:defRPr/>
            </a:pPr>
            <a:fld id="{4A5C00D4-32CD-484F-9511-8D05E66C8868}" type="datetime3">
              <a:rPr lang="en-US" smtClean="0"/>
              <a:t>24 March 2024</a:t>
            </a:fld>
            <a:endParaRPr lang="en-US" dirty="0"/>
          </a:p>
        </p:txBody>
      </p:sp>
      <p:sp>
        <p:nvSpPr>
          <p:cNvPr id="4" name="Footer Placeholder 3">
            <a:extLst>
              <a:ext uri="{FF2B5EF4-FFF2-40B4-BE49-F238E27FC236}">
                <a16:creationId xmlns:a16="http://schemas.microsoft.com/office/drawing/2014/main" id="{DFADC03A-41FB-C9C7-B6A5-7750D01FC7E1}"/>
              </a:ext>
            </a:extLst>
          </p:cNvPr>
          <p:cNvSpPr>
            <a:spLocks noGrp="1"/>
          </p:cNvSpPr>
          <p:nvPr>
            <p:ph type="ftr" sz="quarter" idx="12"/>
          </p:nvPr>
        </p:nvSpPr>
        <p:spPr/>
        <p:txBody>
          <a:bodyPr/>
          <a:lstStyle/>
          <a:p>
            <a:pPr>
              <a:defRPr/>
            </a:pPr>
            <a:r>
              <a:rPr lang="en-US"/>
              <a:t>6.1920</a:t>
            </a:r>
            <a:endParaRPr lang="en-US" dirty="0"/>
          </a:p>
        </p:txBody>
      </p:sp>
      <p:sp>
        <p:nvSpPr>
          <p:cNvPr id="5" name="Slide Number Placeholder 4">
            <a:extLst>
              <a:ext uri="{FF2B5EF4-FFF2-40B4-BE49-F238E27FC236}">
                <a16:creationId xmlns:a16="http://schemas.microsoft.com/office/drawing/2014/main" id="{9CF91AA1-3B26-971D-095D-8996E64F0FBE}"/>
              </a:ext>
            </a:extLst>
          </p:cNvPr>
          <p:cNvSpPr>
            <a:spLocks noGrp="1"/>
          </p:cNvSpPr>
          <p:nvPr>
            <p:ph type="sldNum" sz="quarter" idx="11"/>
          </p:nvPr>
        </p:nvSpPr>
        <p:spPr/>
        <p:txBody>
          <a:bodyPr/>
          <a:lstStyle/>
          <a:p>
            <a:pPr>
              <a:defRPr/>
            </a:pPr>
            <a:r>
              <a:rPr lang="en-US"/>
              <a:t>L07-</a:t>
            </a:r>
            <a:fld id="{CADB5FF0-9E4C-4A76-B146-CFD9F86D279B}" type="slidenum">
              <a:rPr lang="en-US" smtClean="0"/>
              <a:pPr>
                <a:defRPr/>
              </a:pPr>
              <a:t>21</a:t>
            </a:fld>
            <a:endParaRPr lang="en-US" dirty="0"/>
          </a:p>
        </p:txBody>
      </p:sp>
    </p:spTree>
    <p:extLst>
      <p:ext uri="{BB962C8B-B14F-4D97-AF65-F5344CB8AC3E}">
        <p14:creationId xmlns:p14="http://schemas.microsoft.com/office/powerpoint/2010/main" val="324431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097188" y="1464499"/>
            <a:ext cx="3464510" cy="2025425"/>
            <a:chOff x="2624402" y="1322302"/>
            <a:chExt cx="3464510" cy="2025425"/>
          </a:xfrm>
        </p:grpSpPr>
        <p:sp>
          <p:nvSpPr>
            <p:cNvPr id="52" name="Text Box 15"/>
            <p:cNvSpPr txBox="1">
              <a:spLocks noChangeArrowheads="1"/>
            </p:cNvSpPr>
            <p:nvPr/>
          </p:nvSpPr>
          <p:spPr bwMode="auto">
            <a:xfrm>
              <a:off x="2732971" y="1322302"/>
              <a:ext cx="457200" cy="369332"/>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Arial" panose="020B0604020202020204" pitchFamily="34" charset="0"/>
                  <a:cs typeface="Arial" panose="020B0604020202020204" pitchFamily="34" charset="0"/>
                </a:rPr>
                <a:t>pc</a:t>
              </a:r>
            </a:p>
          </p:txBody>
        </p:sp>
        <p:sp>
          <p:nvSpPr>
            <p:cNvPr id="53" name="Text Box 16"/>
            <p:cNvSpPr txBox="1">
              <a:spLocks noChangeArrowheads="1"/>
            </p:cNvSpPr>
            <p:nvPr/>
          </p:nvSpPr>
          <p:spPr bwMode="auto">
            <a:xfrm>
              <a:off x="4927121" y="1353351"/>
              <a:ext cx="1066800" cy="369332"/>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1800">
                  <a:latin typeface="Arial" panose="020B0604020202020204" pitchFamily="34" charset="0"/>
                  <a:cs typeface="Arial" panose="020B0604020202020204" pitchFamily="34" charset="0"/>
                </a:rPr>
                <a:t>rf</a:t>
              </a:r>
            </a:p>
          </p:txBody>
        </p:sp>
        <p:sp>
          <p:nvSpPr>
            <p:cNvPr id="54" name="Line 17"/>
            <p:cNvSpPr>
              <a:spLocks noChangeShapeType="1"/>
            </p:cNvSpPr>
            <p:nvPr/>
          </p:nvSpPr>
          <p:spPr bwMode="auto">
            <a:xfrm>
              <a:off x="2813714" y="1754439"/>
              <a:ext cx="13144" cy="345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55" name="Line 18"/>
            <p:cNvSpPr>
              <a:spLocks noChangeShapeType="1"/>
            </p:cNvSpPr>
            <p:nvPr/>
          </p:nvSpPr>
          <p:spPr bwMode="auto">
            <a:xfrm>
              <a:off x="4154065" y="1739113"/>
              <a:ext cx="1060925" cy="424944"/>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56" name="Line 19"/>
            <p:cNvSpPr>
              <a:spLocks noChangeShapeType="1"/>
            </p:cNvSpPr>
            <p:nvPr/>
          </p:nvSpPr>
          <p:spPr bwMode="auto">
            <a:xfrm>
              <a:off x="5549421" y="1734351"/>
              <a:ext cx="0" cy="7366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57" name="Line 22"/>
            <p:cNvSpPr>
              <a:spLocks noChangeShapeType="1"/>
            </p:cNvSpPr>
            <p:nvPr/>
          </p:nvSpPr>
          <p:spPr bwMode="auto">
            <a:xfrm>
              <a:off x="5282721" y="1758163"/>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58" name="Cloud"/>
            <p:cNvSpPr>
              <a:spLocks noChangeAspect="1" noEditPoints="1" noChangeArrowheads="1"/>
            </p:cNvSpPr>
            <p:nvPr/>
          </p:nvSpPr>
          <p:spPr bwMode="auto">
            <a:xfrm>
              <a:off x="2624402" y="2016767"/>
              <a:ext cx="1138238" cy="723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800">
                <a:latin typeface="Arial" panose="020B0604020202020204" pitchFamily="34" charset="0"/>
                <a:cs typeface="Arial" panose="020B0604020202020204" pitchFamily="34" charset="0"/>
              </a:endParaRPr>
            </a:p>
          </p:txBody>
        </p:sp>
        <p:sp>
          <p:nvSpPr>
            <p:cNvPr id="59" name="Text Box 10"/>
            <p:cNvSpPr txBox="1">
              <a:spLocks noChangeArrowheads="1"/>
            </p:cNvSpPr>
            <p:nvPr/>
          </p:nvSpPr>
          <p:spPr bwMode="auto">
            <a:xfrm>
              <a:off x="2869461" y="2146702"/>
              <a:ext cx="7429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Arial" panose="020B0604020202020204" pitchFamily="34" charset="0"/>
                  <a:cs typeface="Arial" panose="020B0604020202020204" pitchFamily="34" charset="0"/>
                </a:rPr>
                <a:t>fetch</a:t>
              </a:r>
            </a:p>
          </p:txBody>
        </p:sp>
        <p:sp>
          <p:nvSpPr>
            <p:cNvPr id="60" name="Cloud"/>
            <p:cNvSpPr>
              <a:spLocks noChangeAspect="1" noEditPoints="1" noChangeArrowheads="1"/>
            </p:cNvSpPr>
            <p:nvPr/>
          </p:nvSpPr>
          <p:spPr bwMode="auto">
            <a:xfrm>
              <a:off x="4955436" y="2108602"/>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800">
                <a:latin typeface="Arial" panose="020B0604020202020204" pitchFamily="34" charset="0"/>
                <a:cs typeface="Arial" panose="020B0604020202020204" pitchFamily="34" charset="0"/>
              </a:endParaRPr>
            </a:p>
          </p:txBody>
        </p:sp>
        <p:sp>
          <p:nvSpPr>
            <p:cNvPr id="61" name="Text Box 12"/>
            <p:cNvSpPr txBox="1">
              <a:spLocks noChangeArrowheads="1"/>
            </p:cNvSpPr>
            <p:nvPr/>
          </p:nvSpPr>
          <p:spPr bwMode="auto">
            <a:xfrm>
              <a:off x="4969724" y="2146702"/>
              <a:ext cx="1119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Arial" panose="020B0604020202020204" pitchFamily="34" charset="0"/>
                  <a:cs typeface="Arial" panose="020B0604020202020204" pitchFamily="34" charset="0"/>
                </a:rPr>
                <a:t>execute</a:t>
              </a:r>
            </a:p>
          </p:txBody>
        </p:sp>
        <p:sp>
          <p:nvSpPr>
            <p:cNvPr id="62" name="Line 13"/>
            <p:cNvSpPr>
              <a:spLocks noChangeShapeType="1"/>
            </p:cNvSpPr>
            <p:nvPr/>
          </p:nvSpPr>
          <p:spPr bwMode="auto">
            <a:xfrm>
              <a:off x="3723536" y="2413402"/>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63" name="Line 14"/>
            <p:cNvSpPr>
              <a:spLocks noChangeShapeType="1"/>
            </p:cNvSpPr>
            <p:nvPr/>
          </p:nvSpPr>
          <p:spPr bwMode="auto">
            <a:xfrm>
              <a:off x="4485536" y="2413402"/>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grpSp>
          <p:nvGrpSpPr>
            <p:cNvPr id="64" name="Group 63"/>
            <p:cNvGrpSpPr/>
            <p:nvPr/>
          </p:nvGrpSpPr>
          <p:grpSpPr>
            <a:xfrm>
              <a:off x="4121681" y="2281928"/>
              <a:ext cx="369888" cy="304800"/>
              <a:chOff x="4579679" y="4612085"/>
              <a:chExt cx="369888" cy="304800"/>
            </a:xfrm>
          </p:grpSpPr>
          <p:sp>
            <p:nvSpPr>
              <p:cNvPr id="76"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1800">
                  <a:latin typeface="Arial" panose="020B0604020202020204" pitchFamily="34" charset="0"/>
                  <a:cs typeface="Arial" panose="020B0604020202020204" pitchFamily="34" charset="0"/>
                </a:endParaRPr>
              </a:p>
            </p:txBody>
          </p:sp>
          <p:sp>
            <p:nvSpPr>
              <p:cNvPr id="77"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78"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79"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80"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grpSp>
        <p:sp>
          <p:nvSpPr>
            <p:cNvPr id="65" name="Line 17"/>
            <p:cNvSpPr>
              <a:spLocks noChangeShapeType="1"/>
            </p:cNvSpPr>
            <p:nvPr/>
          </p:nvSpPr>
          <p:spPr bwMode="auto">
            <a:xfrm flipH="1" flipV="1">
              <a:off x="2971647" y="1734350"/>
              <a:ext cx="4175" cy="36521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66" name="Text Box 15"/>
            <p:cNvSpPr txBox="1">
              <a:spLocks noChangeArrowheads="1"/>
            </p:cNvSpPr>
            <p:nvPr/>
          </p:nvSpPr>
          <p:spPr bwMode="auto">
            <a:xfrm>
              <a:off x="2861759" y="2978395"/>
              <a:ext cx="846430" cy="369332"/>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err="1">
                  <a:latin typeface="Arial" panose="020B0604020202020204" pitchFamily="34" charset="0"/>
                  <a:cs typeface="Arial" panose="020B0604020202020204" pitchFamily="34" charset="0"/>
                </a:rPr>
                <a:t>iMem</a:t>
              </a:r>
              <a:endParaRPr lang="en-US" altLang="en-US" sz="1800" dirty="0">
                <a:latin typeface="Arial" panose="020B0604020202020204" pitchFamily="34" charset="0"/>
                <a:cs typeface="Arial" panose="020B0604020202020204" pitchFamily="34" charset="0"/>
              </a:endParaRPr>
            </a:p>
          </p:txBody>
        </p:sp>
        <p:sp>
          <p:nvSpPr>
            <p:cNvPr id="67" name="Line 22"/>
            <p:cNvSpPr>
              <a:spLocks noChangeShapeType="1"/>
            </p:cNvSpPr>
            <p:nvPr/>
          </p:nvSpPr>
          <p:spPr bwMode="auto">
            <a:xfrm>
              <a:off x="3136865" y="2740668"/>
              <a:ext cx="0" cy="2537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68" name="Text Box 15"/>
            <p:cNvSpPr txBox="1">
              <a:spLocks noChangeArrowheads="1"/>
            </p:cNvSpPr>
            <p:nvPr/>
          </p:nvSpPr>
          <p:spPr bwMode="auto">
            <a:xfrm>
              <a:off x="5126206" y="2978395"/>
              <a:ext cx="896030" cy="369332"/>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err="1">
                  <a:latin typeface="Arial" panose="020B0604020202020204" pitchFamily="34" charset="0"/>
                  <a:cs typeface="Arial" panose="020B0604020202020204" pitchFamily="34" charset="0"/>
                </a:rPr>
                <a:t>dMem</a:t>
              </a:r>
              <a:endParaRPr lang="en-US" altLang="en-US" sz="1800" dirty="0">
                <a:latin typeface="Arial" panose="020B0604020202020204" pitchFamily="34" charset="0"/>
                <a:cs typeface="Arial" panose="020B0604020202020204" pitchFamily="34" charset="0"/>
              </a:endParaRPr>
            </a:p>
          </p:txBody>
        </p:sp>
        <p:sp>
          <p:nvSpPr>
            <p:cNvPr id="69" name="Line 22"/>
            <p:cNvSpPr>
              <a:spLocks noChangeShapeType="1"/>
            </p:cNvSpPr>
            <p:nvPr/>
          </p:nvSpPr>
          <p:spPr bwMode="auto">
            <a:xfrm>
              <a:off x="5401312" y="264200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70" name="Line 22"/>
            <p:cNvSpPr>
              <a:spLocks noChangeShapeType="1"/>
            </p:cNvSpPr>
            <p:nvPr/>
          </p:nvSpPr>
          <p:spPr bwMode="auto">
            <a:xfrm flipV="1">
              <a:off x="5648810" y="2608084"/>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71" name="TextBox 70"/>
            <p:cNvSpPr txBox="1"/>
            <p:nvPr/>
          </p:nvSpPr>
          <p:spPr>
            <a:xfrm>
              <a:off x="4021146" y="1981072"/>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f2d</a:t>
              </a:r>
            </a:p>
          </p:txBody>
        </p:sp>
        <p:sp>
          <p:nvSpPr>
            <p:cNvPr id="72" name="Text Box 15"/>
            <p:cNvSpPr txBox="1">
              <a:spLocks noChangeArrowheads="1"/>
            </p:cNvSpPr>
            <p:nvPr/>
          </p:nvSpPr>
          <p:spPr bwMode="auto">
            <a:xfrm>
              <a:off x="3391735" y="1325108"/>
              <a:ext cx="935509" cy="369332"/>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Arial" panose="020B0604020202020204" pitchFamily="34" charset="0"/>
                  <a:cs typeface="Arial" panose="020B0604020202020204" pitchFamily="34" charset="0"/>
                </a:rPr>
                <a:t>epoch</a:t>
              </a:r>
            </a:p>
          </p:txBody>
        </p:sp>
        <p:sp>
          <p:nvSpPr>
            <p:cNvPr id="73" name="Line 18"/>
            <p:cNvSpPr>
              <a:spLocks noChangeShapeType="1"/>
            </p:cNvSpPr>
            <p:nvPr/>
          </p:nvSpPr>
          <p:spPr bwMode="auto">
            <a:xfrm>
              <a:off x="3147788" y="1783031"/>
              <a:ext cx="1930401" cy="39608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74" name="Line 17"/>
            <p:cNvSpPr>
              <a:spLocks noChangeShapeType="1"/>
            </p:cNvSpPr>
            <p:nvPr/>
          </p:nvSpPr>
          <p:spPr bwMode="auto">
            <a:xfrm flipV="1">
              <a:off x="3443702" y="1709044"/>
              <a:ext cx="318937" cy="328717"/>
            </a:xfrm>
            <a:prstGeom prst="line">
              <a:avLst/>
            </a:prstGeom>
            <a:noFill/>
            <a:ln w="1905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sp>
          <p:nvSpPr>
            <p:cNvPr id="75" name="Line 18"/>
            <p:cNvSpPr>
              <a:spLocks noChangeShapeType="1"/>
            </p:cNvSpPr>
            <p:nvPr/>
          </p:nvSpPr>
          <p:spPr bwMode="auto">
            <a:xfrm flipH="1">
              <a:off x="3384362" y="2529550"/>
              <a:ext cx="1585361" cy="4369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Arial" panose="020B0604020202020204" pitchFamily="34" charset="0"/>
                <a:cs typeface="Arial" panose="020B0604020202020204" pitchFamily="34" charset="0"/>
              </a:endParaRPr>
            </a:p>
          </p:txBody>
        </p:sp>
      </p:grpSp>
      <p:sp>
        <p:nvSpPr>
          <p:cNvPr id="2" name="Title 1"/>
          <p:cNvSpPr>
            <a:spLocks noGrp="1"/>
          </p:cNvSpPr>
          <p:nvPr>
            <p:ph type="title"/>
          </p:nvPr>
        </p:nvSpPr>
        <p:spPr>
          <a:xfrm>
            <a:off x="556089" y="369412"/>
            <a:ext cx="7772400" cy="1143000"/>
          </a:xfrm>
        </p:spPr>
        <p:txBody>
          <a:bodyPr/>
          <a:lstStyle/>
          <a:p>
            <a:r>
              <a:rPr lang="en-US" dirty="0"/>
              <a:t>Pipelining Decode and Execute</a:t>
            </a:r>
          </a:p>
        </p:txBody>
      </p:sp>
      <p:grpSp>
        <p:nvGrpSpPr>
          <p:cNvPr id="50" name="Group 49"/>
          <p:cNvGrpSpPr/>
          <p:nvPr/>
        </p:nvGrpSpPr>
        <p:grpSpPr>
          <a:xfrm>
            <a:off x="2067510" y="1424397"/>
            <a:ext cx="5805186" cy="2151278"/>
            <a:chOff x="2779777" y="1447800"/>
            <a:chExt cx="5805186" cy="2151278"/>
          </a:xfrm>
        </p:grpSpPr>
        <p:sp>
          <p:nvSpPr>
            <p:cNvPr id="49" name="Rectangle 48"/>
            <p:cNvSpPr/>
            <p:nvPr/>
          </p:nvSpPr>
          <p:spPr bwMode="auto">
            <a:xfrm>
              <a:off x="2779777" y="1447800"/>
              <a:ext cx="5805186" cy="215127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nvGrpSpPr>
            <p:cNvPr id="48" name="Group 47"/>
            <p:cNvGrpSpPr/>
            <p:nvPr/>
          </p:nvGrpSpPr>
          <p:grpSpPr>
            <a:xfrm>
              <a:off x="2846030" y="1487540"/>
              <a:ext cx="5738933" cy="2056203"/>
              <a:chOff x="2846030" y="1487540"/>
              <a:chExt cx="5738933" cy="2056203"/>
            </a:xfrm>
          </p:grpSpPr>
          <p:sp>
            <p:nvSpPr>
              <p:cNvPr id="7" name="Text Box 15"/>
              <p:cNvSpPr txBox="1">
                <a:spLocks noChangeArrowheads="1"/>
              </p:cNvSpPr>
              <p:nvPr/>
            </p:nvSpPr>
            <p:spPr bwMode="auto">
              <a:xfrm>
                <a:off x="2954599" y="1487540"/>
                <a:ext cx="457200" cy="400110"/>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pc</a:t>
                </a:r>
              </a:p>
            </p:txBody>
          </p:sp>
          <p:sp>
            <p:nvSpPr>
              <p:cNvPr id="8" name="Text Box 16"/>
              <p:cNvSpPr txBox="1">
                <a:spLocks noChangeArrowheads="1"/>
              </p:cNvSpPr>
              <p:nvPr/>
            </p:nvSpPr>
            <p:spPr bwMode="auto">
              <a:xfrm>
                <a:off x="5148749" y="1518589"/>
                <a:ext cx="1066800" cy="400110"/>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2000">
                    <a:latin typeface="Arial" panose="020B0604020202020204" pitchFamily="34" charset="0"/>
                    <a:cs typeface="Arial" panose="020B0604020202020204" pitchFamily="34" charset="0"/>
                  </a:rPr>
                  <a:t>rf</a:t>
                </a:r>
              </a:p>
            </p:txBody>
          </p:sp>
          <p:sp>
            <p:nvSpPr>
              <p:cNvPr id="9" name="Line 17"/>
              <p:cNvSpPr>
                <a:spLocks noChangeShapeType="1"/>
              </p:cNvSpPr>
              <p:nvPr/>
            </p:nvSpPr>
            <p:spPr bwMode="auto">
              <a:xfrm>
                <a:off x="3035342" y="1919677"/>
                <a:ext cx="13144" cy="345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0" name="Line 18"/>
              <p:cNvSpPr>
                <a:spLocks noChangeShapeType="1"/>
              </p:cNvSpPr>
              <p:nvPr/>
            </p:nvSpPr>
            <p:spPr bwMode="auto">
              <a:xfrm>
                <a:off x="4375693" y="1904351"/>
                <a:ext cx="3268691" cy="38274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1" name="Line 19"/>
              <p:cNvSpPr>
                <a:spLocks noChangeShapeType="1"/>
              </p:cNvSpPr>
              <p:nvPr/>
            </p:nvSpPr>
            <p:spPr bwMode="auto">
              <a:xfrm>
                <a:off x="6243864" y="1887650"/>
                <a:ext cx="1648593" cy="3683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2" name="Line 22"/>
              <p:cNvSpPr>
                <a:spLocks noChangeShapeType="1"/>
              </p:cNvSpPr>
              <p:nvPr/>
            </p:nvSpPr>
            <p:spPr bwMode="auto">
              <a:xfrm>
                <a:off x="5504349" y="1923401"/>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3" name="Cloud"/>
              <p:cNvSpPr>
                <a:spLocks noChangeAspect="1" noEditPoints="1" noChangeArrowheads="1"/>
              </p:cNvSpPr>
              <p:nvPr/>
            </p:nvSpPr>
            <p:spPr bwMode="auto">
              <a:xfrm>
                <a:off x="2846030" y="2182005"/>
                <a:ext cx="1138238" cy="723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14" name="Text Box 10"/>
              <p:cNvSpPr txBox="1">
                <a:spLocks noChangeArrowheads="1"/>
              </p:cNvSpPr>
              <p:nvPr/>
            </p:nvSpPr>
            <p:spPr bwMode="auto">
              <a:xfrm>
                <a:off x="3091089" y="2311940"/>
                <a:ext cx="742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fetch</a:t>
                </a:r>
              </a:p>
            </p:txBody>
          </p:sp>
          <p:sp>
            <p:nvSpPr>
              <p:cNvPr id="15" name="Cloud"/>
              <p:cNvSpPr>
                <a:spLocks noChangeAspect="1" noEditPoints="1" noChangeArrowheads="1"/>
              </p:cNvSpPr>
              <p:nvPr/>
            </p:nvSpPr>
            <p:spPr bwMode="auto">
              <a:xfrm>
                <a:off x="5177064" y="2273840"/>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16" name="Text Box 12"/>
              <p:cNvSpPr txBox="1">
                <a:spLocks noChangeArrowheads="1"/>
              </p:cNvSpPr>
              <p:nvPr/>
            </p:nvSpPr>
            <p:spPr bwMode="auto">
              <a:xfrm>
                <a:off x="5191352" y="2311940"/>
                <a:ext cx="1119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decode</a:t>
                </a:r>
              </a:p>
            </p:txBody>
          </p:sp>
          <p:sp>
            <p:nvSpPr>
              <p:cNvPr id="17" name="Line 13"/>
              <p:cNvSpPr>
                <a:spLocks noChangeShapeType="1"/>
              </p:cNvSpPr>
              <p:nvPr/>
            </p:nvSpPr>
            <p:spPr bwMode="auto">
              <a:xfrm>
                <a:off x="3945164" y="2578640"/>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8" name="Line 14"/>
              <p:cNvSpPr>
                <a:spLocks noChangeShapeType="1"/>
              </p:cNvSpPr>
              <p:nvPr/>
            </p:nvSpPr>
            <p:spPr bwMode="auto">
              <a:xfrm>
                <a:off x="4707164" y="2578640"/>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nvGrpSpPr>
              <p:cNvPr id="19" name="Group 18"/>
              <p:cNvGrpSpPr/>
              <p:nvPr/>
            </p:nvGrpSpPr>
            <p:grpSpPr>
              <a:xfrm>
                <a:off x="4343309" y="2447166"/>
                <a:ext cx="369888" cy="304800"/>
                <a:chOff x="4579679" y="4612085"/>
                <a:chExt cx="369888" cy="304800"/>
              </a:xfrm>
            </p:grpSpPr>
            <p:sp>
              <p:nvSpPr>
                <p:cNvPr id="31"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Arial" panose="020B0604020202020204" pitchFamily="34" charset="0"/>
                    <a:cs typeface="Arial" panose="020B0604020202020204" pitchFamily="34" charset="0"/>
                  </a:endParaRPr>
                </a:p>
              </p:txBody>
            </p:sp>
            <p:sp>
              <p:nvSpPr>
                <p:cNvPr id="32"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3"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4"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5"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sp>
            <p:nvSpPr>
              <p:cNvPr id="20" name="Line 17"/>
              <p:cNvSpPr>
                <a:spLocks noChangeShapeType="1"/>
              </p:cNvSpPr>
              <p:nvPr/>
            </p:nvSpPr>
            <p:spPr bwMode="auto">
              <a:xfrm flipH="1" flipV="1">
                <a:off x="3193275" y="1899588"/>
                <a:ext cx="4175" cy="36521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1" name="Text Box 15"/>
              <p:cNvSpPr txBox="1">
                <a:spLocks noChangeArrowheads="1"/>
              </p:cNvSpPr>
              <p:nvPr/>
            </p:nvSpPr>
            <p:spPr bwMode="auto">
              <a:xfrm>
                <a:off x="3083387" y="3143633"/>
                <a:ext cx="8464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iMem</a:t>
                </a:r>
                <a:endParaRPr lang="en-US" altLang="en-US" sz="2000" dirty="0">
                  <a:latin typeface="Arial" panose="020B0604020202020204" pitchFamily="34" charset="0"/>
                  <a:cs typeface="Arial" panose="020B0604020202020204" pitchFamily="34" charset="0"/>
                </a:endParaRPr>
              </a:p>
            </p:txBody>
          </p:sp>
          <p:sp>
            <p:nvSpPr>
              <p:cNvPr id="22" name="Line 22"/>
              <p:cNvSpPr>
                <a:spLocks noChangeShapeType="1"/>
              </p:cNvSpPr>
              <p:nvPr/>
            </p:nvSpPr>
            <p:spPr bwMode="auto">
              <a:xfrm>
                <a:off x="3358493" y="2905906"/>
                <a:ext cx="0" cy="2537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3" name="Text Box 15"/>
              <p:cNvSpPr txBox="1">
                <a:spLocks noChangeArrowheads="1"/>
              </p:cNvSpPr>
              <p:nvPr/>
            </p:nvSpPr>
            <p:spPr bwMode="auto">
              <a:xfrm>
                <a:off x="7644384" y="3121575"/>
                <a:ext cx="8960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dMem</a:t>
                </a:r>
                <a:endParaRPr lang="en-US" altLang="en-US" sz="2000" dirty="0">
                  <a:latin typeface="Arial" panose="020B0604020202020204" pitchFamily="34" charset="0"/>
                  <a:cs typeface="Arial" panose="020B0604020202020204" pitchFamily="34" charset="0"/>
                </a:endParaRPr>
              </a:p>
            </p:txBody>
          </p:sp>
          <p:sp>
            <p:nvSpPr>
              <p:cNvPr id="24" name="Line 22"/>
              <p:cNvSpPr>
                <a:spLocks noChangeShapeType="1"/>
              </p:cNvSpPr>
              <p:nvPr/>
            </p:nvSpPr>
            <p:spPr bwMode="auto">
              <a:xfrm>
                <a:off x="7919490" y="278518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5" name="Line 22"/>
              <p:cNvSpPr>
                <a:spLocks noChangeShapeType="1"/>
              </p:cNvSpPr>
              <p:nvPr/>
            </p:nvSpPr>
            <p:spPr bwMode="auto">
              <a:xfrm flipV="1">
                <a:off x="8166988" y="2751264"/>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6" name="TextBox 25"/>
              <p:cNvSpPr txBox="1"/>
              <p:nvPr/>
            </p:nvSpPr>
            <p:spPr>
              <a:xfrm>
                <a:off x="4307213" y="2711347"/>
                <a:ext cx="54053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f2d</a:t>
                </a:r>
              </a:p>
            </p:txBody>
          </p:sp>
          <p:sp>
            <p:nvSpPr>
              <p:cNvPr id="27" name="Text Box 15"/>
              <p:cNvSpPr txBox="1">
                <a:spLocks noChangeArrowheads="1"/>
              </p:cNvSpPr>
              <p:nvPr/>
            </p:nvSpPr>
            <p:spPr bwMode="auto">
              <a:xfrm>
                <a:off x="3613363" y="1490346"/>
                <a:ext cx="935509"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epoch</a:t>
                </a:r>
              </a:p>
            </p:txBody>
          </p:sp>
          <p:sp>
            <p:nvSpPr>
              <p:cNvPr id="28" name="Line 18"/>
              <p:cNvSpPr>
                <a:spLocks noChangeShapeType="1"/>
              </p:cNvSpPr>
              <p:nvPr/>
            </p:nvSpPr>
            <p:spPr bwMode="auto">
              <a:xfrm>
                <a:off x="3369416" y="1948268"/>
                <a:ext cx="4209131" cy="416089"/>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9" name="Line 17"/>
              <p:cNvSpPr>
                <a:spLocks noChangeShapeType="1"/>
              </p:cNvSpPr>
              <p:nvPr/>
            </p:nvSpPr>
            <p:spPr bwMode="auto">
              <a:xfrm flipV="1">
                <a:off x="3665330" y="1874282"/>
                <a:ext cx="318937" cy="328717"/>
              </a:xfrm>
              <a:prstGeom prst="line">
                <a:avLst/>
              </a:prstGeom>
              <a:noFill/>
              <a:ln w="1905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6" name="Line 13"/>
              <p:cNvSpPr>
                <a:spLocks noChangeShapeType="1"/>
              </p:cNvSpPr>
              <p:nvPr/>
            </p:nvSpPr>
            <p:spPr bwMode="auto">
              <a:xfrm>
                <a:off x="6246868" y="2521504"/>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7" name="Line 14"/>
              <p:cNvSpPr>
                <a:spLocks noChangeShapeType="1"/>
              </p:cNvSpPr>
              <p:nvPr/>
            </p:nvSpPr>
            <p:spPr bwMode="auto">
              <a:xfrm>
                <a:off x="7008868" y="2521504"/>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nvGrpSpPr>
              <p:cNvPr id="38" name="Group 37"/>
              <p:cNvGrpSpPr/>
              <p:nvPr/>
            </p:nvGrpSpPr>
            <p:grpSpPr>
              <a:xfrm>
                <a:off x="6645013" y="2390030"/>
                <a:ext cx="369888" cy="304800"/>
                <a:chOff x="4579679" y="4612085"/>
                <a:chExt cx="369888" cy="304800"/>
              </a:xfrm>
            </p:grpSpPr>
            <p:sp>
              <p:nvSpPr>
                <p:cNvPr id="39"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Arial" panose="020B0604020202020204" pitchFamily="34" charset="0"/>
                    <a:cs typeface="Arial" panose="020B0604020202020204" pitchFamily="34" charset="0"/>
                  </a:endParaRPr>
                </a:p>
              </p:txBody>
            </p:sp>
            <p:sp>
              <p:nvSpPr>
                <p:cNvPr id="40"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1"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2"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3"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sp>
            <p:nvSpPr>
              <p:cNvPr id="44" name="TextBox 43"/>
              <p:cNvSpPr txBox="1"/>
              <p:nvPr/>
            </p:nvSpPr>
            <p:spPr>
              <a:xfrm>
                <a:off x="6585646" y="2667311"/>
                <a:ext cx="61266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d2e</a:t>
                </a:r>
              </a:p>
            </p:txBody>
          </p:sp>
          <p:sp>
            <p:nvSpPr>
              <p:cNvPr id="45" name="Cloud"/>
              <p:cNvSpPr>
                <a:spLocks noChangeAspect="1" noEditPoints="1" noChangeArrowheads="1"/>
              </p:cNvSpPr>
              <p:nvPr/>
            </p:nvSpPr>
            <p:spPr bwMode="auto">
              <a:xfrm>
                <a:off x="7436660" y="2245265"/>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46" name="Text Box 12"/>
              <p:cNvSpPr txBox="1">
                <a:spLocks noChangeArrowheads="1"/>
              </p:cNvSpPr>
              <p:nvPr/>
            </p:nvSpPr>
            <p:spPr bwMode="auto">
              <a:xfrm>
                <a:off x="7465775" y="2273840"/>
                <a:ext cx="1119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execute</a:t>
                </a:r>
              </a:p>
            </p:txBody>
          </p:sp>
          <p:sp>
            <p:nvSpPr>
              <p:cNvPr id="47" name="Freeform 46"/>
              <p:cNvSpPr/>
              <p:nvPr/>
            </p:nvSpPr>
            <p:spPr bwMode="auto">
              <a:xfrm>
                <a:off x="3964838" y="2743200"/>
                <a:ext cx="1353312" cy="471454"/>
              </a:xfrm>
              <a:custGeom>
                <a:avLst/>
                <a:gdLst>
                  <a:gd name="connsiteX0" fmla="*/ 0 w 1353312"/>
                  <a:gd name="connsiteY0" fmla="*/ 468173 h 471454"/>
                  <a:gd name="connsiteX1" fmla="*/ 848564 w 1353312"/>
                  <a:gd name="connsiteY1" fmla="*/ 402336 h 471454"/>
                  <a:gd name="connsiteX2" fmla="*/ 1353312 w 1353312"/>
                  <a:gd name="connsiteY2" fmla="*/ 0 h 471454"/>
                </a:gdLst>
                <a:ahLst/>
                <a:cxnLst>
                  <a:cxn ang="0">
                    <a:pos x="connsiteX0" y="connsiteY0"/>
                  </a:cxn>
                  <a:cxn ang="0">
                    <a:pos x="connsiteX1" y="connsiteY1"/>
                  </a:cxn>
                  <a:cxn ang="0">
                    <a:pos x="connsiteX2" y="connsiteY2"/>
                  </a:cxn>
                </a:cxnLst>
                <a:rect l="l" t="t" r="r" b="b"/>
                <a:pathLst>
                  <a:path w="1353312" h="471454">
                    <a:moveTo>
                      <a:pt x="0" y="468173"/>
                    </a:moveTo>
                    <a:cubicBezTo>
                      <a:pt x="311506" y="474269"/>
                      <a:pt x="623012" y="480365"/>
                      <a:pt x="848564" y="402336"/>
                    </a:cubicBezTo>
                    <a:cubicBezTo>
                      <a:pt x="1074116" y="324307"/>
                      <a:pt x="1213714" y="162153"/>
                      <a:pt x="1353312" y="0"/>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grpSp>
      <p:sp>
        <p:nvSpPr>
          <p:cNvPr id="81" name="AutoShape 3"/>
          <p:cNvSpPr>
            <a:spLocks noChangeArrowheads="1"/>
          </p:cNvSpPr>
          <p:nvPr/>
        </p:nvSpPr>
        <p:spPr bwMode="auto">
          <a:xfrm>
            <a:off x="2145446" y="3503322"/>
            <a:ext cx="1511300" cy="381000"/>
          </a:xfrm>
          <a:prstGeom prst="leftRightArrow">
            <a:avLst>
              <a:gd name="adj1" fmla="val 43333"/>
              <a:gd name="adj2" fmla="val 47600"/>
            </a:avLst>
          </a:prstGeom>
          <a:solidFill>
            <a:schemeClr val="accent2"/>
          </a:solidFill>
          <a:ln w="9525">
            <a:solidFill>
              <a:srgbClr val="FF0000"/>
            </a:solidFill>
            <a:miter lim="800000"/>
            <a:headEnd type="none" w="lg" len="lg"/>
            <a:tailEnd type="none" w="lg" len="lg"/>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a:p>
        </p:txBody>
      </p:sp>
      <p:sp>
        <p:nvSpPr>
          <p:cNvPr id="82" name="AutoShape 6"/>
          <p:cNvSpPr>
            <a:spLocks noChangeArrowheads="1"/>
          </p:cNvSpPr>
          <p:nvPr/>
        </p:nvSpPr>
        <p:spPr bwMode="auto">
          <a:xfrm>
            <a:off x="4103261" y="3503322"/>
            <a:ext cx="1765300" cy="361950"/>
          </a:xfrm>
          <a:prstGeom prst="leftRightArrow">
            <a:avLst>
              <a:gd name="adj1" fmla="val 43333"/>
              <a:gd name="adj2" fmla="val 58526"/>
            </a:avLst>
          </a:prstGeom>
          <a:solidFill>
            <a:schemeClr val="accent2"/>
          </a:solidFill>
          <a:ln w="9525">
            <a:solidFill>
              <a:srgbClr val="FF0000"/>
            </a:solidFill>
            <a:miter lim="800000"/>
            <a:headEnd type="none" w="lg" len="lg"/>
            <a:tailEnd type="none" w="lg" len="lg"/>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dirty="0"/>
          </a:p>
        </p:txBody>
      </p:sp>
      <p:sp>
        <p:nvSpPr>
          <p:cNvPr id="83" name="AutoShape 6"/>
          <p:cNvSpPr>
            <a:spLocks noChangeArrowheads="1"/>
          </p:cNvSpPr>
          <p:nvPr/>
        </p:nvSpPr>
        <p:spPr bwMode="auto">
          <a:xfrm>
            <a:off x="6429179" y="3503322"/>
            <a:ext cx="1765300" cy="361950"/>
          </a:xfrm>
          <a:prstGeom prst="leftRightArrow">
            <a:avLst>
              <a:gd name="adj1" fmla="val 43333"/>
              <a:gd name="adj2" fmla="val 58526"/>
            </a:avLst>
          </a:prstGeom>
          <a:solidFill>
            <a:schemeClr val="accent2"/>
          </a:solidFill>
          <a:ln w="9525">
            <a:solidFill>
              <a:srgbClr val="FF0000"/>
            </a:solidFill>
            <a:miter lim="800000"/>
            <a:headEnd type="none" w="lg" len="lg"/>
            <a:tailEnd type="none" w="lg" len="lg"/>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a:p>
        </p:txBody>
      </p:sp>
      <p:sp>
        <p:nvSpPr>
          <p:cNvPr id="84" name="Content Placeholder 2"/>
          <p:cNvSpPr txBox="1">
            <a:spLocks/>
          </p:cNvSpPr>
          <p:nvPr/>
        </p:nvSpPr>
        <p:spPr bwMode="auto">
          <a:xfrm>
            <a:off x="697049" y="3839507"/>
            <a:ext cx="7854285" cy="26846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
            </a:pPr>
            <a:r>
              <a:rPr lang="en-US" sz="2000" kern="0" dirty="0"/>
              <a:t>Execute step probably has the longest propagation delay (decode + register-file read + execute)</a:t>
            </a:r>
          </a:p>
          <a:p>
            <a:pPr>
              <a:buFont typeface="Wingdings" panose="05000000000000000000" pitchFamily="2" charset="2"/>
              <a:buChar char="§"/>
            </a:pPr>
            <a:r>
              <a:rPr lang="en-US" sz="2000" kern="0" dirty="0"/>
              <a:t>Separate Execute into two stages:</a:t>
            </a:r>
          </a:p>
          <a:p>
            <a:pPr lvl="1">
              <a:buFont typeface="Wingdings" panose="05000000000000000000" pitchFamily="2" charset="2"/>
              <a:buChar char="§"/>
            </a:pPr>
            <a:r>
              <a:rPr lang="en-US" sz="1800" kern="0" dirty="0"/>
              <a:t>Decode and register-file-read</a:t>
            </a:r>
          </a:p>
          <a:p>
            <a:pPr lvl="1">
              <a:buFont typeface="Wingdings" panose="05000000000000000000" pitchFamily="2" charset="2"/>
              <a:buChar char="§"/>
            </a:pPr>
            <a:r>
              <a:rPr lang="en-US" sz="1800" kern="0" dirty="0"/>
              <a:t>Execute – including the initiation of memory instructions</a:t>
            </a:r>
          </a:p>
          <a:p>
            <a:pPr>
              <a:buFont typeface="Wingdings" panose="05000000000000000000" pitchFamily="2" charset="2"/>
              <a:buChar char="§"/>
            </a:pPr>
            <a:r>
              <a:rPr lang="en-US" sz="2000" kern="0" dirty="0"/>
              <a:t>This introduces a new problem known as a </a:t>
            </a:r>
            <a:r>
              <a:rPr lang="en-US" sz="2000" i="1" kern="0" dirty="0"/>
              <a:t>Data Hazard</a:t>
            </a:r>
            <a:r>
              <a:rPr lang="en-US" sz="2000" kern="0" dirty="0"/>
              <a:t>, that is, the register file, when it is read, may have stale values</a:t>
            </a:r>
          </a:p>
        </p:txBody>
      </p:sp>
      <p:sp>
        <p:nvSpPr>
          <p:cNvPr id="3" name="Date Placeholder 2">
            <a:extLst>
              <a:ext uri="{FF2B5EF4-FFF2-40B4-BE49-F238E27FC236}">
                <a16:creationId xmlns:a16="http://schemas.microsoft.com/office/drawing/2014/main" id="{B501A22D-9249-D4D9-22B8-BE1896906653}"/>
              </a:ext>
            </a:extLst>
          </p:cNvPr>
          <p:cNvSpPr>
            <a:spLocks noGrp="1"/>
          </p:cNvSpPr>
          <p:nvPr>
            <p:ph type="dt" sz="half" idx="10"/>
          </p:nvPr>
        </p:nvSpPr>
        <p:spPr/>
        <p:txBody>
          <a:bodyPr/>
          <a:lstStyle/>
          <a:p>
            <a:pPr>
              <a:defRPr/>
            </a:pPr>
            <a:fld id="{3C79B177-C975-402F-9872-6611938F04A7}" type="datetime3">
              <a:rPr lang="en-US" smtClean="0"/>
              <a:t>24 March 2024</a:t>
            </a:fld>
            <a:endParaRPr lang="en-US" dirty="0"/>
          </a:p>
        </p:txBody>
      </p:sp>
      <p:sp>
        <p:nvSpPr>
          <p:cNvPr id="4" name="Footer Placeholder 3">
            <a:extLst>
              <a:ext uri="{FF2B5EF4-FFF2-40B4-BE49-F238E27FC236}">
                <a16:creationId xmlns:a16="http://schemas.microsoft.com/office/drawing/2014/main" id="{AA2B539D-3100-30AA-11E6-D5E204AD9316}"/>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1591402D-A8FF-364D-559E-D69733641891}"/>
              </a:ext>
            </a:extLst>
          </p:cNvPr>
          <p:cNvSpPr>
            <a:spLocks noGrp="1"/>
          </p:cNvSpPr>
          <p:nvPr>
            <p:ph type="sldNum" sz="quarter" idx="11"/>
          </p:nvPr>
        </p:nvSpPr>
        <p:spPr/>
        <p:txBody>
          <a:bodyPr/>
          <a:lstStyle/>
          <a:p>
            <a:pPr>
              <a:defRPr/>
            </a:pPr>
            <a:r>
              <a:rPr lang="en-US" dirty="0"/>
              <a:t>L07-</a:t>
            </a:r>
            <a:fld id="{D02EE386-C9BD-4FB7-9577-6096B5320EC4}" type="slidenum">
              <a:rPr lang="en-US" smtClean="0"/>
              <a:pPr>
                <a:defRPr/>
              </a:pPr>
              <a:t>22</a:t>
            </a:fld>
            <a:endParaRPr lang="en-US" dirty="0"/>
          </a:p>
        </p:txBody>
      </p:sp>
    </p:spTree>
    <p:extLst>
      <p:ext uri="{BB962C8B-B14F-4D97-AF65-F5344CB8AC3E}">
        <p14:creationId xmlns:p14="http://schemas.microsoft.com/office/powerpoint/2010/main" val="1313412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904" y="546064"/>
            <a:ext cx="8512175" cy="948669"/>
          </a:xfrm>
        </p:spPr>
        <p:txBody>
          <a:bodyPr/>
          <a:lstStyle/>
          <a:p>
            <a:pPr>
              <a:lnSpc>
                <a:spcPct val="100000"/>
              </a:lnSpc>
            </a:pPr>
            <a:r>
              <a:rPr lang="en-US" dirty="0"/>
              <a:t>Three stage pipeline</a:t>
            </a:r>
            <a:br>
              <a:rPr lang="en-US" dirty="0"/>
            </a:br>
            <a:r>
              <a:rPr lang="en-US" sz="2400" dirty="0"/>
              <a:t>data hazard</a:t>
            </a:r>
          </a:p>
        </p:txBody>
      </p:sp>
      <p:sp>
        <p:nvSpPr>
          <p:cNvPr id="7" name="Rectangle 6"/>
          <p:cNvSpPr/>
          <p:nvPr/>
        </p:nvSpPr>
        <p:spPr bwMode="auto">
          <a:xfrm>
            <a:off x="2907280" y="1983493"/>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  D</a:t>
            </a:r>
          </a:p>
        </p:txBody>
      </p:sp>
      <p:sp>
        <p:nvSpPr>
          <p:cNvPr id="12" name="Rectangle 11"/>
          <p:cNvSpPr/>
          <p:nvPr/>
        </p:nvSpPr>
        <p:spPr bwMode="auto">
          <a:xfrm>
            <a:off x="4548429" y="1674972"/>
            <a:ext cx="119285" cy="1268496"/>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3" name="Rectangle 12"/>
          <p:cNvSpPr/>
          <p:nvPr/>
        </p:nvSpPr>
        <p:spPr bwMode="auto">
          <a:xfrm>
            <a:off x="7635271" y="1964057"/>
            <a:ext cx="881609"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b="0" i="0" u="none" strike="noStrike" cap="none" normalizeH="0" baseline="0" dirty="0">
                <a:ln>
                  <a:noFill/>
                </a:ln>
                <a:solidFill>
                  <a:schemeClr val="tx1"/>
                </a:solidFill>
                <a:effectLst/>
                <a:latin typeface="Verdana" pitchFamily="34" charset="0"/>
              </a:rPr>
              <a:t>LW</a:t>
            </a:r>
          </a:p>
        </p:txBody>
      </p:sp>
      <p:sp>
        <p:nvSpPr>
          <p:cNvPr id="14" name="Rectangle 13"/>
          <p:cNvSpPr/>
          <p:nvPr/>
        </p:nvSpPr>
        <p:spPr bwMode="auto">
          <a:xfrm>
            <a:off x="5399091" y="1983493"/>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  Ex</a:t>
            </a:r>
          </a:p>
        </p:txBody>
      </p:sp>
      <p:sp>
        <p:nvSpPr>
          <p:cNvPr id="19" name="Rectangle 18"/>
          <p:cNvSpPr/>
          <p:nvPr/>
        </p:nvSpPr>
        <p:spPr bwMode="auto">
          <a:xfrm>
            <a:off x="6898166" y="2068951"/>
            <a:ext cx="153825" cy="47001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22" name="Straight Arrow Connector 21"/>
          <p:cNvCxnSpPr/>
          <p:nvPr/>
        </p:nvCxnSpPr>
        <p:spPr bwMode="auto">
          <a:xfrm>
            <a:off x="3860492" y="231037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5" name="Straight Arrow Connector 24"/>
          <p:cNvCxnSpPr/>
          <p:nvPr/>
        </p:nvCxnSpPr>
        <p:spPr bwMode="auto">
          <a:xfrm>
            <a:off x="4812992"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7" name="Straight Arrow Connector 26"/>
          <p:cNvCxnSpPr/>
          <p:nvPr/>
        </p:nvCxnSpPr>
        <p:spPr bwMode="auto">
          <a:xfrm>
            <a:off x="6279308" y="2303960"/>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30" name="Straight Arrow Connector 29"/>
          <p:cNvCxnSpPr/>
          <p:nvPr/>
        </p:nvCxnSpPr>
        <p:spPr bwMode="auto">
          <a:xfrm>
            <a:off x="7084248" y="2298262"/>
            <a:ext cx="480490" cy="5698"/>
          </a:xfrm>
          <a:prstGeom prst="straightConnector1">
            <a:avLst/>
          </a:prstGeom>
          <a:noFill/>
          <a:ln w="19050" cap="flat" cmpd="sng" algn="ctr">
            <a:solidFill>
              <a:schemeClr val="tx1"/>
            </a:solidFill>
            <a:prstDash val="solid"/>
            <a:round/>
            <a:headEnd type="none" w="med" len="med"/>
            <a:tailEnd type="triangle" w="med" len="med"/>
          </a:ln>
          <a:effectLst/>
        </p:spPr>
      </p:cxnSp>
      <p:sp>
        <p:nvSpPr>
          <p:cNvPr id="47" name="Content Placeholder 46"/>
          <p:cNvSpPr>
            <a:spLocks noGrp="1"/>
          </p:cNvSpPr>
          <p:nvPr>
            <p:ph idx="1"/>
          </p:nvPr>
        </p:nvSpPr>
        <p:spPr>
          <a:xfrm>
            <a:off x="534706" y="5039027"/>
            <a:ext cx="7772400" cy="1198025"/>
          </a:xfrm>
        </p:spPr>
        <p:txBody>
          <a:bodyPr/>
          <a:lstStyle/>
          <a:p>
            <a:r>
              <a:rPr lang="en-US" sz="2000" dirty="0"/>
              <a:t>I</a:t>
            </a:r>
            <a:r>
              <a:rPr lang="en-US" sz="2000" baseline="-25000" dirty="0"/>
              <a:t>1</a:t>
            </a:r>
            <a:r>
              <a:rPr lang="en-US" sz="2000" dirty="0"/>
              <a:t> must be stalled until I</a:t>
            </a:r>
            <a:r>
              <a:rPr lang="en-US" sz="2000" baseline="-25000" dirty="0"/>
              <a:t>0</a:t>
            </a:r>
            <a:r>
              <a:rPr lang="en-US" sz="2000" dirty="0"/>
              <a:t> updates the register file, i.e., the data hazard disappears</a:t>
            </a:r>
          </a:p>
          <a:p>
            <a:r>
              <a:rPr lang="en-US" sz="2000" dirty="0"/>
              <a:t>The data hazard will disappear as pipeline drains</a:t>
            </a:r>
          </a:p>
          <a:p>
            <a:endParaRPr lang="en-US" sz="2000" dirty="0"/>
          </a:p>
        </p:txBody>
      </p:sp>
      <p:sp>
        <p:nvSpPr>
          <p:cNvPr id="48" name="Rectangle 47"/>
          <p:cNvSpPr/>
          <p:nvPr/>
        </p:nvSpPr>
        <p:spPr bwMode="auto">
          <a:xfrm>
            <a:off x="487752" y="1997023"/>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  F</a:t>
            </a:r>
          </a:p>
        </p:txBody>
      </p:sp>
      <p:sp>
        <p:nvSpPr>
          <p:cNvPr id="49" name="Rectangle 48"/>
          <p:cNvSpPr/>
          <p:nvPr/>
        </p:nvSpPr>
        <p:spPr bwMode="auto">
          <a:xfrm>
            <a:off x="2128901" y="1688502"/>
            <a:ext cx="119285" cy="1268496"/>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50" name="Straight Arrow Connector 49"/>
          <p:cNvCxnSpPr/>
          <p:nvPr/>
        </p:nvCxnSpPr>
        <p:spPr bwMode="auto">
          <a:xfrm>
            <a:off x="1440964"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51" name="Straight Arrow Connector 50"/>
          <p:cNvCxnSpPr/>
          <p:nvPr/>
        </p:nvCxnSpPr>
        <p:spPr bwMode="auto">
          <a:xfrm>
            <a:off x="2321181"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52" name="Rectangle 51"/>
          <p:cNvSpPr/>
          <p:nvPr/>
        </p:nvSpPr>
        <p:spPr bwMode="auto">
          <a:xfrm>
            <a:off x="5177968" y="1187863"/>
            <a:ext cx="2222690" cy="48710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RF</a:t>
            </a:r>
          </a:p>
        </p:txBody>
      </p:sp>
      <p:sp>
        <p:nvSpPr>
          <p:cNvPr id="53" name="Freeform 52"/>
          <p:cNvSpPr/>
          <p:nvPr/>
        </p:nvSpPr>
        <p:spPr bwMode="auto">
          <a:xfrm>
            <a:off x="7417750" y="1401510"/>
            <a:ext cx="715984" cy="478565"/>
          </a:xfrm>
          <a:custGeom>
            <a:avLst/>
            <a:gdLst>
              <a:gd name="connsiteX0" fmla="*/ 700755 w 715984"/>
              <a:gd name="connsiteY0" fmla="*/ 478565 h 478565"/>
              <a:gd name="connsiteX1" fmla="*/ 623843 w 715984"/>
              <a:gd name="connsiteY1" fmla="*/ 85458 h 478565"/>
              <a:gd name="connsiteX2" fmla="*/ 0 w 715984"/>
              <a:gd name="connsiteY2" fmla="*/ 0 h 478565"/>
            </a:gdLst>
            <a:ahLst/>
            <a:cxnLst>
              <a:cxn ang="0">
                <a:pos x="connsiteX0" y="connsiteY0"/>
              </a:cxn>
              <a:cxn ang="0">
                <a:pos x="connsiteX1" y="connsiteY1"/>
              </a:cxn>
              <a:cxn ang="0">
                <a:pos x="connsiteX2" y="connsiteY2"/>
              </a:cxn>
            </a:cxnLst>
            <a:rect l="l" t="t" r="r" b="b"/>
            <a:pathLst>
              <a:path w="715984" h="478565">
                <a:moveTo>
                  <a:pt x="700755" y="478565"/>
                </a:moveTo>
                <a:cubicBezTo>
                  <a:pt x="720695" y="321892"/>
                  <a:pt x="740636" y="165219"/>
                  <a:pt x="623843" y="85458"/>
                </a:cubicBezTo>
                <a:cubicBezTo>
                  <a:pt x="507050" y="5697"/>
                  <a:pt x="253525" y="2848"/>
                  <a:pt x="0" y="0"/>
                </a:cubicBez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4" name="Freeform 53"/>
          <p:cNvSpPr/>
          <p:nvPr/>
        </p:nvSpPr>
        <p:spPr bwMode="auto">
          <a:xfrm>
            <a:off x="3495230" y="1408039"/>
            <a:ext cx="1572426" cy="531856"/>
          </a:xfrm>
          <a:custGeom>
            <a:avLst/>
            <a:gdLst>
              <a:gd name="connsiteX0" fmla="*/ 1572426 w 1572426"/>
              <a:gd name="connsiteY0" fmla="*/ 19109 h 531856"/>
              <a:gd name="connsiteX1" fmla="*/ 435835 w 1572426"/>
              <a:gd name="connsiteY1" fmla="*/ 61838 h 531856"/>
              <a:gd name="connsiteX2" fmla="*/ 0 w 1572426"/>
              <a:gd name="connsiteY2" fmla="*/ 531856 h 531856"/>
              <a:gd name="connsiteX3" fmla="*/ 0 w 1572426"/>
              <a:gd name="connsiteY3" fmla="*/ 531856 h 531856"/>
            </a:gdLst>
            <a:ahLst/>
            <a:cxnLst>
              <a:cxn ang="0">
                <a:pos x="connsiteX0" y="connsiteY0"/>
              </a:cxn>
              <a:cxn ang="0">
                <a:pos x="connsiteX1" y="connsiteY1"/>
              </a:cxn>
              <a:cxn ang="0">
                <a:pos x="connsiteX2" y="connsiteY2"/>
              </a:cxn>
              <a:cxn ang="0">
                <a:pos x="connsiteX3" y="connsiteY3"/>
              </a:cxn>
            </a:cxnLst>
            <a:rect l="l" t="t" r="r" b="b"/>
            <a:pathLst>
              <a:path w="1572426" h="531856">
                <a:moveTo>
                  <a:pt x="1572426" y="19109"/>
                </a:moveTo>
                <a:cubicBezTo>
                  <a:pt x="1135166" y="-2256"/>
                  <a:pt x="697906" y="-23620"/>
                  <a:pt x="435835" y="61838"/>
                </a:cubicBezTo>
                <a:cubicBezTo>
                  <a:pt x="173764" y="147296"/>
                  <a:pt x="0" y="531856"/>
                  <a:pt x="0" y="531856"/>
                </a:cubicBezTo>
                <a:lnTo>
                  <a:pt x="0" y="531856"/>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55" name="Rectangle 14" descr="Rectangle: Click to edit Master text styles&#10;Second level&#10;Third level&#10;Fourth level&#10;Fifth level"/>
          <p:cNvSpPr>
            <a:spLocks noChangeArrowheads="1"/>
          </p:cNvSpPr>
          <p:nvPr/>
        </p:nvSpPr>
        <p:spPr bwMode="auto">
          <a:xfrm>
            <a:off x="96781" y="3302717"/>
            <a:ext cx="2206720" cy="1181043"/>
          </a:xfrm>
          <a:prstGeom prst="rect">
            <a:avLst/>
          </a:prstGeom>
          <a:noFill/>
          <a:ln w="9525">
            <a:solidFill>
              <a:srgbClr val="FF0000"/>
            </a:solidFill>
            <a:miter lim="800000"/>
            <a:headEnd/>
            <a:tailEnd/>
          </a:ln>
        </p:spPr>
        <p:txBody>
          <a:bodyPr/>
          <a:lstStyle/>
          <a:p>
            <a:pPr marL="342900" indent="-342900">
              <a:spcBef>
                <a:spcPct val="20000"/>
              </a:spcBef>
              <a:buClr>
                <a:schemeClr val="hlink"/>
              </a:buClr>
              <a:buSzPct val="110000"/>
              <a:buFont typeface="Wingdings" pitchFamily="2" charset="2"/>
              <a:buNone/>
            </a:pPr>
            <a:r>
              <a:rPr lang="en-US" sz="2000" dirty="0">
                <a:latin typeface="Consolas" panose="020B0609020204030204" pitchFamily="49" charset="0"/>
              </a:rPr>
              <a:t>I</a:t>
            </a:r>
            <a:r>
              <a:rPr lang="en-US" sz="2000" baseline="-25000" dirty="0">
                <a:latin typeface="Consolas" panose="020B0609020204030204" pitchFamily="49" charset="0"/>
              </a:rPr>
              <a:t>0</a:t>
            </a:r>
            <a:r>
              <a:rPr lang="en-US" sz="2000" dirty="0">
                <a:latin typeface="Consolas" panose="020B0609020204030204" pitchFamily="49" charset="0"/>
              </a:rPr>
              <a:t>	R1 </a:t>
            </a:r>
            <a:r>
              <a:rPr lang="en-US" sz="2000" dirty="0">
                <a:latin typeface="Consolas" panose="020B0609020204030204" pitchFamily="49" charset="0"/>
                <a:sym typeface="Symbol" panose="05050102010706020507" pitchFamily="18" charset="2"/>
              </a:rPr>
              <a:t></a:t>
            </a:r>
            <a:r>
              <a:rPr lang="en-US" sz="2000" dirty="0">
                <a:latin typeface="Consolas" panose="020B0609020204030204" pitchFamily="49" charset="0"/>
              </a:rPr>
              <a:t>  </a:t>
            </a:r>
            <a:r>
              <a:rPr lang="en-US" sz="2000" dirty="0" err="1">
                <a:latin typeface="Consolas" panose="020B0609020204030204" pitchFamily="49" charset="0"/>
              </a:rPr>
              <a:t>Ld</a:t>
            </a:r>
            <a:r>
              <a:rPr lang="en-US" sz="2000" dirty="0">
                <a:latin typeface="Consolas" panose="020B0609020204030204" pitchFamily="49" charset="0"/>
              </a:rPr>
              <a:t> R2 </a:t>
            </a:r>
          </a:p>
          <a:p>
            <a:pPr marL="342900" indent="-342900">
              <a:spcBef>
                <a:spcPct val="20000"/>
              </a:spcBef>
              <a:buClr>
                <a:schemeClr val="hlink"/>
              </a:buClr>
              <a:buSzPct val="110000"/>
              <a:buFont typeface="Wingdings" pitchFamily="2" charset="2"/>
              <a:buNone/>
            </a:pPr>
            <a:r>
              <a:rPr lang="en-US" sz="2000" dirty="0">
                <a:latin typeface="Consolas" panose="020B0609020204030204" pitchFamily="49" charset="0"/>
              </a:rPr>
              <a:t>I</a:t>
            </a:r>
            <a:r>
              <a:rPr lang="en-US" sz="2000" baseline="-25000" dirty="0">
                <a:latin typeface="Consolas" panose="020B0609020204030204" pitchFamily="49" charset="0"/>
              </a:rPr>
              <a:t>1</a:t>
            </a:r>
            <a:r>
              <a:rPr lang="en-US" sz="2000" dirty="0">
                <a:latin typeface="Consolas" panose="020B0609020204030204" pitchFamily="49" charset="0"/>
              </a:rPr>
              <a:t>	R4 </a:t>
            </a:r>
            <a:r>
              <a:rPr lang="en-US" sz="2000" dirty="0">
                <a:latin typeface="Consolas" panose="020B0609020204030204" pitchFamily="49" charset="0"/>
                <a:sym typeface="Symbol" panose="05050102010706020507" pitchFamily="18" charset="2"/>
              </a:rPr>
              <a:t></a:t>
            </a:r>
            <a:r>
              <a:rPr lang="en-US" sz="2000" dirty="0">
                <a:latin typeface="Consolas" panose="020B0609020204030204" pitchFamily="49" charset="0"/>
              </a:rPr>
              <a:t>  R1+R2</a:t>
            </a:r>
          </a:p>
          <a:p>
            <a:pPr marL="342900" indent="-342900">
              <a:spcBef>
                <a:spcPct val="20000"/>
              </a:spcBef>
              <a:buClr>
                <a:schemeClr val="hlink"/>
              </a:buClr>
              <a:buSzPct val="110000"/>
            </a:pPr>
            <a:r>
              <a:rPr lang="en-US" sz="2000" dirty="0">
                <a:latin typeface="Consolas" panose="020B0609020204030204" pitchFamily="49" charset="0"/>
              </a:rPr>
              <a:t>I</a:t>
            </a:r>
            <a:r>
              <a:rPr lang="en-US" sz="2000" baseline="-25000" dirty="0">
                <a:latin typeface="Consolas" panose="020B0609020204030204" pitchFamily="49" charset="0"/>
              </a:rPr>
              <a:t>2     ...</a:t>
            </a:r>
            <a:endParaRPr lang="en-US" sz="2000" dirty="0">
              <a:latin typeface="Consolas" panose="020B0609020204030204" pitchFamily="49" charset="0"/>
            </a:endParaRPr>
          </a:p>
        </p:txBody>
      </p:sp>
      <p:sp>
        <p:nvSpPr>
          <p:cNvPr id="56" name="TextBox 55"/>
          <p:cNvSpPr txBox="1"/>
          <p:nvPr/>
        </p:nvSpPr>
        <p:spPr>
          <a:xfrm>
            <a:off x="6767421" y="2737225"/>
            <a:ext cx="420308" cy="400110"/>
          </a:xfrm>
          <a:prstGeom prst="rect">
            <a:avLst/>
          </a:prstGeom>
          <a:noFill/>
        </p:spPr>
        <p:txBody>
          <a:bodyPr wrap="none" rtlCol="0">
            <a:spAutoFit/>
          </a:bodyPr>
          <a:lstStyle/>
          <a:p>
            <a:r>
              <a:rPr lang="en-US" sz="2000" dirty="0">
                <a:latin typeface="Consolas" panose="020B0609020204030204" pitchFamily="49" charset="0"/>
              </a:rPr>
              <a:t>I</a:t>
            </a:r>
            <a:r>
              <a:rPr lang="en-US" sz="2000" baseline="-25000" dirty="0">
                <a:latin typeface="Consolas" panose="020B0609020204030204" pitchFamily="49" charset="0"/>
              </a:rPr>
              <a:t>0</a:t>
            </a:r>
            <a:endParaRPr lang="en-US" sz="2000" dirty="0">
              <a:latin typeface="Consolas" panose="020B0609020204030204" pitchFamily="49" charset="0"/>
            </a:endParaRPr>
          </a:p>
        </p:txBody>
      </p:sp>
      <p:sp>
        <p:nvSpPr>
          <p:cNvPr id="57" name="TextBox 56"/>
          <p:cNvSpPr txBox="1"/>
          <p:nvPr/>
        </p:nvSpPr>
        <p:spPr>
          <a:xfrm>
            <a:off x="3288066" y="2804108"/>
            <a:ext cx="420308" cy="400110"/>
          </a:xfrm>
          <a:prstGeom prst="rect">
            <a:avLst/>
          </a:prstGeom>
          <a:noFill/>
        </p:spPr>
        <p:txBody>
          <a:bodyPr wrap="none" rtlCol="0">
            <a:spAutoFit/>
          </a:bodyPr>
          <a:lstStyle/>
          <a:p>
            <a:r>
              <a:rPr lang="en-US" sz="2000" dirty="0">
                <a:latin typeface="Consolas" panose="020B0609020204030204" pitchFamily="49" charset="0"/>
              </a:rPr>
              <a:t>I</a:t>
            </a:r>
            <a:r>
              <a:rPr lang="en-US" sz="2000" baseline="-25000" dirty="0">
                <a:latin typeface="Consolas" panose="020B0609020204030204" pitchFamily="49" charset="0"/>
              </a:rPr>
              <a:t>1</a:t>
            </a:r>
            <a:endParaRPr lang="en-US" sz="2000" dirty="0">
              <a:latin typeface="Consolas" panose="020B0609020204030204" pitchFamily="49" charset="0"/>
            </a:endParaRPr>
          </a:p>
        </p:txBody>
      </p:sp>
      <p:sp>
        <p:nvSpPr>
          <p:cNvPr id="58" name="TextBox 57"/>
          <p:cNvSpPr txBox="1"/>
          <p:nvPr/>
        </p:nvSpPr>
        <p:spPr>
          <a:xfrm>
            <a:off x="3199521" y="3229624"/>
            <a:ext cx="5778781" cy="1632883"/>
          </a:xfrm>
          <a:prstGeom prst="rect">
            <a:avLst/>
          </a:prstGeom>
          <a:noFill/>
        </p:spPr>
        <p:txBody>
          <a:bodyPr wrap="square" rtlCol="0">
            <a:spAutoFit/>
          </a:bodyPr>
          <a:lstStyle/>
          <a:p>
            <a:pPr>
              <a:lnSpc>
                <a:spcPct val="110000"/>
              </a:lnSpc>
            </a:pPr>
            <a:r>
              <a:rPr lang="en-US" sz="2000" dirty="0"/>
              <a:t>		</a:t>
            </a:r>
            <a:r>
              <a:rPr lang="en-US" sz="2000" dirty="0">
                <a:latin typeface="Consolas" panose="020B0609020204030204" pitchFamily="49" charset="0"/>
              </a:rPr>
              <a:t>t</a:t>
            </a:r>
            <a:r>
              <a:rPr lang="en-US" sz="2000" baseline="-25000" dirty="0">
                <a:latin typeface="Consolas" panose="020B0609020204030204" pitchFamily="49" charset="0"/>
              </a:rPr>
              <a:t>1</a:t>
            </a:r>
            <a:r>
              <a:rPr lang="en-US" sz="2000" baseline="30000" dirty="0">
                <a:latin typeface="Consolas" panose="020B0609020204030204" pitchFamily="49" charset="0"/>
              </a:rPr>
              <a:t> </a:t>
            </a:r>
            <a:r>
              <a:rPr lang="en-US" sz="2000" dirty="0">
                <a:latin typeface="Consolas" panose="020B0609020204030204" pitchFamily="49" charset="0"/>
              </a:rPr>
              <a:t>t</a:t>
            </a:r>
            <a:r>
              <a:rPr lang="en-US" sz="2000" baseline="-25000" dirty="0">
                <a:latin typeface="Consolas" panose="020B0609020204030204" pitchFamily="49" charset="0"/>
              </a:rPr>
              <a:t>2</a:t>
            </a:r>
            <a:r>
              <a:rPr lang="en-US" sz="2000" dirty="0">
                <a:latin typeface="Consolas" panose="020B0609020204030204" pitchFamily="49" charset="0"/>
              </a:rPr>
              <a:t> t</a:t>
            </a:r>
            <a:r>
              <a:rPr lang="en-US" sz="2000" baseline="-25000" dirty="0">
                <a:latin typeface="Consolas" panose="020B0609020204030204" pitchFamily="49" charset="0"/>
              </a:rPr>
              <a:t>3</a:t>
            </a:r>
            <a:r>
              <a:rPr lang="en-US" sz="2000" dirty="0">
                <a:latin typeface="Consolas" panose="020B0609020204030204" pitchFamily="49" charset="0"/>
              </a:rPr>
              <a:t> t</a:t>
            </a:r>
            <a:r>
              <a:rPr lang="en-US" sz="2000" baseline="-25000" dirty="0">
                <a:latin typeface="Consolas" panose="020B0609020204030204" pitchFamily="49" charset="0"/>
              </a:rPr>
              <a:t>4</a:t>
            </a:r>
            <a:r>
              <a:rPr lang="en-US" sz="2000" dirty="0">
                <a:latin typeface="Consolas" panose="020B0609020204030204" pitchFamily="49" charset="0"/>
              </a:rPr>
              <a:t> t</a:t>
            </a:r>
            <a:r>
              <a:rPr lang="en-US" sz="2000" baseline="-25000" dirty="0">
                <a:latin typeface="Consolas" panose="020B0609020204030204" pitchFamily="49" charset="0"/>
              </a:rPr>
              <a:t>5</a:t>
            </a:r>
            <a:r>
              <a:rPr lang="en-US" sz="2000" dirty="0">
                <a:latin typeface="Consolas" panose="020B0609020204030204" pitchFamily="49" charset="0"/>
              </a:rPr>
              <a:t> t</a:t>
            </a:r>
            <a:r>
              <a:rPr lang="en-US" sz="2000" baseline="-25000" dirty="0">
                <a:latin typeface="Consolas" panose="020B0609020204030204" pitchFamily="49" charset="0"/>
              </a:rPr>
              <a:t>6</a:t>
            </a:r>
            <a:r>
              <a:rPr lang="en-US" sz="2000" dirty="0">
                <a:latin typeface="Consolas" panose="020B0609020204030204" pitchFamily="49" charset="0"/>
              </a:rPr>
              <a:t> t</a:t>
            </a:r>
            <a:r>
              <a:rPr lang="en-US" sz="2000" baseline="-25000" dirty="0">
                <a:latin typeface="Consolas" panose="020B0609020204030204" pitchFamily="49" charset="0"/>
              </a:rPr>
              <a:t>7</a:t>
            </a:r>
            <a:r>
              <a:rPr lang="en-US" sz="2000" dirty="0">
                <a:latin typeface="Consolas" panose="020B0609020204030204" pitchFamily="49" charset="0"/>
              </a:rPr>
              <a:t> t</a:t>
            </a:r>
            <a:r>
              <a:rPr lang="en-US" sz="2000" baseline="-25000" dirty="0">
                <a:latin typeface="Consolas" panose="020B0609020204030204" pitchFamily="49" charset="0"/>
              </a:rPr>
              <a:t>8</a:t>
            </a:r>
            <a:r>
              <a:rPr lang="en-US" sz="2000" dirty="0">
                <a:latin typeface="Consolas" panose="020B0609020204030204" pitchFamily="49" charset="0"/>
              </a:rPr>
              <a:t> t</a:t>
            </a:r>
            <a:r>
              <a:rPr lang="en-US" sz="2000" baseline="-25000" dirty="0">
                <a:latin typeface="Consolas" panose="020B0609020204030204" pitchFamily="49" charset="0"/>
              </a:rPr>
              <a:t>9</a:t>
            </a:r>
            <a:r>
              <a:rPr lang="en-US" sz="2000" dirty="0">
                <a:latin typeface="Consolas" panose="020B0609020204030204" pitchFamily="49" charset="0"/>
              </a:rPr>
              <a:t> t</a:t>
            </a:r>
            <a:r>
              <a:rPr lang="en-US" sz="2000" baseline="-25000" dirty="0">
                <a:latin typeface="Consolas" panose="020B0609020204030204" pitchFamily="49" charset="0"/>
              </a:rPr>
              <a:t>10</a:t>
            </a:r>
            <a:r>
              <a:rPr lang="en-US" sz="2000" baseline="-25000" dirty="0"/>
              <a:t>  </a:t>
            </a:r>
            <a:r>
              <a:rPr lang="en-US" sz="1800" dirty="0">
                <a:latin typeface="Consolas" panose="020B0609020204030204" pitchFamily="49" charset="0"/>
              </a:rPr>
              <a:t>Fetch</a:t>
            </a:r>
          </a:p>
          <a:p>
            <a:pPr>
              <a:lnSpc>
                <a:spcPct val="110000"/>
              </a:lnSpc>
            </a:pPr>
            <a:r>
              <a:rPr lang="en-US" sz="1800" dirty="0">
                <a:latin typeface="Consolas" panose="020B0609020204030204" pitchFamily="49" charset="0"/>
              </a:rPr>
              <a:t>Decode</a:t>
            </a:r>
          </a:p>
          <a:p>
            <a:pPr>
              <a:lnSpc>
                <a:spcPct val="110000"/>
              </a:lnSpc>
            </a:pPr>
            <a:r>
              <a:rPr lang="en-US" sz="1800" dirty="0">
                <a:latin typeface="Consolas" panose="020B0609020204030204" pitchFamily="49" charset="0"/>
              </a:rPr>
              <a:t>Ex</a:t>
            </a:r>
          </a:p>
          <a:p>
            <a:pPr>
              <a:lnSpc>
                <a:spcPct val="110000"/>
              </a:lnSpc>
            </a:pPr>
            <a:r>
              <a:rPr lang="en-US" sz="1800" dirty="0">
                <a:latin typeface="Consolas" panose="020B0609020204030204" pitchFamily="49" charset="0"/>
              </a:rPr>
              <a:t>LW</a:t>
            </a:r>
          </a:p>
        </p:txBody>
      </p:sp>
      <p:sp>
        <p:nvSpPr>
          <p:cNvPr id="60" name="TextBox 59"/>
          <p:cNvSpPr txBox="1"/>
          <p:nvPr/>
        </p:nvSpPr>
        <p:spPr>
          <a:xfrm>
            <a:off x="5070901" y="3602596"/>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0</a:t>
            </a:r>
            <a:endParaRPr lang="en-US" sz="1800" dirty="0">
              <a:latin typeface="Consolas" panose="020B0609020204030204" pitchFamily="49" charset="0"/>
            </a:endParaRPr>
          </a:p>
        </p:txBody>
      </p:sp>
      <p:sp>
        <p:nvSpPr>
          <p:cNvPr id="62" name="TextBox 61"/>
          <p:cNvSpPr txBox="1"/>
          <p:nvPr/>
        </p:nvSpPr>
        <p:spPr>
          <a:xfrm>
            <a:off x="6121065" y="4495800"/>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0</a:t>
            </a:r>
            <a:endParaRPr lang="en-US" sz="1800" dirty="0">
              <a:latin typeface="Consolas" panose="020B0609020204030204" pitchFamily="49" charset="0"/>
            </a:endParaRPr>
          </a:p>
        </p:txBody>
      </p:sp>
      <p:grpSp>
        <p:nvGrpSpPr>
          <p:cNvPr id="110" name="Group 109"/>
          <p:cNvGrpSpPr/>
          <p:nvPr/>
        </p:nvGrpSpPr>
        <p:grpSpPr>
          <a:xfrm>
            <a:off x="6547982" y="4178348"/>
            <a:ext cx="754722" cy="657504"/>
            <a:chOff x="6342878" y="4178348"/>
            <a:chExt cx="754722" cy="657504"/>
          </a:xfrm>
        </p:grpSpPr>
        <p:sp>
          <p:nvSpPr>
            <p:cNvPr id="65" name="TextBox 64"/>
            <p:cNvSpPr txBox="1"/>
            <p:nvPr/>
          </p:nvSpPr>
          <p:spPr>
            <a:xfrm>
              <a:off x="6342878" y="4178348"/>
              <a:ext cx="396262" cy="369332"/>
            </a:xfrm>
            <a:prstGeom prst="rect">
              <a:avLst/>
            </a:prstGeom>
            <a:noFill/>
          </p:spPr>
          <p:txBody>
            <a:bodyPr wrap="none" rtlCol="0">
              <a:spAutoFit/>
            </a:bodyPr>
            <a:lstStyle/>
            <a:p>
              <a:r>
                <a:rPr lang="en-US" sz="1800" dirty="0">
                  <a:latin typeface="Consolas" panose="020B0609020204030204" pitchFamily="49" charset="0"/>
                </a:rPr>
                <a:t>E</a:t>
              </a:r>
              <a:r>
                <a:rPr lang="en-US" sz="1800" baseline="-25000" dirty="0">
                  <a:latin typeface="Consolas" panose="020B0609020204030204" pitchFamily="49" charset="0"/>
                </a:rPr>
                <a:t>1</a:t>
              </a:r>
              <a:endParaRPr lang="en-US" sz="1800" dirty="0">
                <a:latin typeface="Consolas" panose="020B0609020204030204" pitchFamily="49" charset="0"/>
              </a:endParaRPr>
            </a:p>
          </p:txBody>
        </p:sp>
        <p:sp>
          <p:nvSpPr>
            <p:cNvPr id="66" name="TextBox 65"/>
            <p:cNvSpPr txBox="1"/>
            <p:nvPr/>
          </p:nvSpPr>
          <p:spPr>
            <a:xfrm>
              <a:off x="6701338" y="4466520"/>
              <a:ext cx="396262" cy="369332"/>
            </a:xfrm>
            <a:prstGeom prst="rect">
              <a:avLst/>
            </a:prstGeom>
            <a:noFill/>
          </p:spPr>
          <p:txBody>
            <a:bodyPr wrap="none" rtlCol="0">
              <a:spAutoFit/>
            </a:bodyPr>
            <a:lstStyle/>
            <a:p>
              <a:r>
                <a:rPr lang="en-US" sz="1800" dirty="0">
                  <a:latin typeface="Consolas" panose="020B0609020204030204" pitchFamily="49" charset="0"/>
                </a:rPr>
                <a:t>W</a:t>
              </a:r>
              <a:r>
                <a:rPr lang="en-US" sz="1800" baseline="-25000" dirty="0">
                  <a:latin typeface="Consolas" panose="020B0609020204030204" pitchFamily="49" charset="0"/>
                </a:rPr>
                <a:t>1</a:t>
              </a:r>
              <a:endParaRPr lang="en-US" sz="1800" dirty="0">
                <a:latin typeface="Consolas" panose="020B0609020204030204" pitchFamily="49" charset="0"/>
              </a:endParaRPr>
            </a:p>
          </p:txBody>
        </p:sp>
      </p:grpSp>
      <p:grpSp>
        <p:nvGrpSpPr>
          <p:cNvPr id="86" name="Group 85"/>
          <p:cNvGrpSpPr/>
          <p:nvPr/>
        </p:nvGrpSpPr>
        <p:grpSpPr>
          <a:xfrm>
            <a:off x="5411398" y="3602596"/>
            <a:ext cx="396262" cy="670630"/>
            <a:chOff x="3796313" y="4092176"/>
            <a:chExt cx="396262" cy="670630"/>
          </a:xfrm>
        </p:grpSpPr>
        <p:sp>
          <p:nvSpPr>
            <p:cNvPr id="68" name="TextBox 67"/>
            <p:cNvSpPr txBox="1"/>
            <p:nvPr/>
          </p:nvSpPr>
          <p:spPr>
            <a:xfrm>
              <a:off x="3796313" y="4092176"/>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1</a:t>
              </a:r>
              <a:endParaRPr lang="en-US" sz="1800" dirty="0">
                <a:latin typeface="Consolas" panose="020B0609020204030204" pitchFamily="49" charset="0"/>
              </a:endParaRPr>
            </a:p>
          </p:txBody>
        </p:sp>
        <p:sp>
          <p:nvSpPr>
            <p:cNvPr id="81" name="TextBox 80"/>
            <p:cNvSpPr txBox="1"/>
            <p:nvPr/>
          </p:nvSpPr>
          <p:spPr>
            <a:xfrm>
              <a:off x="3796313" y="4393474"/>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0</a:t>
              </a:r>
              <a:endParaRPr lang="en-US" sz="1800" dirty="0">
                <a:latin typeface="Consolas" panose="020B0609020204030204" pitchFamily="49" charset="0"/>
              </a:endParaRPr>
            </a:p>
          </p:txBody>
        </p:sp>
      </p:grpSp>
      <p:sp>
        <p:nvSpPr>
          <p:cNvPr id="61" name="TextBox 60"/>
          <p:cNvSpPr txBox="1"/>
          <p:nvPr/>
        </p:nvSpPr>
        <p:spPr>
          <a:xfrm>
            <a:off x="5745424" y="4178348"/>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0</a:t>
            </a:r>
            <a:endParaRPr lang="en-US" sz="1800" dirty="0">
              <a:latin typeface="Consolas" panose="020B0609020204030204" pitchFamily="49" charset="0"/>
            </a:endParaRPr>
          </a:p>
        </p:txBody>
      </p:sp>
      <p:sp>
        <p:nvSpPr>
          <p:cNvPr id="72" name="TextBox 71"/>
          <p:cNvSpPr txBox="1"/>
          <p:nvPr/>
        </p:nvSpPr>
        <p:spPr>
          <a:xfrm>
            <a:off x="5745424" y="3601221"/>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2</a:t>
            </a:r>
            <a:endParaRPr lang="en-US" sz="1800" dirty="0">
              <a:latin typeface="Consolas" panose="020B0609020204030204" pitchFamily="49" charset="0"/>
            </a:endParaRPr>
          </a:p>
        </p:txBody>
      </p:sp>
      <p:sp>
        <p:nvSpPr>
          <p:cNvPr id="82" name="TextBox 81"/>
          <p:cNvSpPr txBox="1"/>
          <p:nvPr/>
        </p:nvSpPr>
        <p:spPr>
          <a:xfrm>
            <a:off x="5745424" y="3903894"/>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1</a:t>
            </a:r>
            <a:endParaRPr lang="en-US" sz="1800" dirty="0">
              <a:latin typeface="Consolas" panose="020B0609020204030204" pitchFamily="49" charset="0"/>
            </a:endParaRPr>
          </a:p>
        </p:txBody>
      </p:sp>
      <p:sp>
        <p:nvSpPr>
          <p:cNvPr id="85" name="TextBox 84"/>
          <p:cNvSpPr txBox="1"/>
          <p:nvPr/>
        </p:nvSpPr>
        <p:spPr>
          <a:xfrm>
            <a:off x="751964" y="2812908"/>
            <a:ext cx="420308" cy="400110"/>
          </a:xfrm>
          <a:prstGeom prst="rect">
            <a:avLst/>
          </a:prstGeom>
          <a:noFill/>
        </p:spPr>
        <p:txBody>
          <a:bodyPr wrap="none" rtlCol="0">
            <a:spAutoFit/>
          </a:bodyPr>
          <a:lstStyle/>
          <a:p>
            <a:r>
              <a:rPr lang="en-US" sz="2000" dirty="0">
                <a:latin typeface="Consolas" panose="020B0609020204030204" pitchFamily="49" charset="0"/>
              </a:rPr>
              <a:t>I</a:t>
            </a:r>
            <a:r>
              <a:rPr lang="en-US" sz="2000" baseline="-25000" dirty="0">
                <a:latin typeface="Consolas" panose="020B0609020204030204" pitchFamily="49" charset="0"/>
              </a:rPr>
              <a:t>2</a:t>
            </a:r>
            <a:endParaRPr lang="en-US" sz="2000" dirty="0">
              <a:latin typeface="Consolas" panose="020B0609020204030204" pitchFamily="49" charset="0"/>
            </a:endParaRPr>
          </a:p>
        </p:txBody>
      </p:sp>
      <p:grpSp>
        <p:nvGrpSpPr>
          <p:cNvPr id="111" name="Group 110"/>
          <p:cNvGrpSpPr/>
          <p:nvPr/>
        </p:nvGrpSpPr>
        <p:grpSpPr>
          <a:xfrm>
            <a:off x="6561147" y="3908880"/>
            <a:ext cx="1430327" cy="954244"/>
            <a:chOff x="6356043" y="3908880"/>
            <a:chExt cx="1430327" cy="954244"/>
          </a:xfrm>
        </p:grpSpPr>
        <p:grpSp>
          <p:nvGrpSpPr>
            <p:cNvPr id="102" name="Group 101"/>
            <p:cNvGrpSpPr/>
            <p:nvPr/>
          </p:nvGrpSpPr>
          <p:grpSpPr>
            <a:xfrm>
              <a:off x="7055503" y="4178348"/>
              <a:ext cx="730867" cy="684776"/>
              <a:chOff x="7039600" y="4178348"/>
              <a:chExt cx="730867" cy="684776"/>
            </a:xfrm>
          </p:grpSpPr>
          <p:sp>
            <p:nvSpPr>
              <p:cNvPr id="69" name="TextBox 68"/>
              <p:cNvSpPr txBox="1"/>
              <p:nvPr/>
            </p:nvSpPr>
            <p:spPr>
              <a:xfrm>
                <a:off x="7039600" y="4178348"/>
                <a:ext cx="396262" cy="369332"/>
              </a:xfrm>
              <a:prstGeom prst="rect">
                <a:avLst/>
              </a:prstGeom>
              <a:noFill/>
            </p:spPr>
            <p:txBody>
              <a:bodyPr wrap="none" rtlCol="0">
                <a:spAutoFit/>
              </a:bodyPr>
              <a:lstStyle/>
              <a:p>
                <a:r>
                  <a:rPr lang="en-US" sz="1800" dirty="0">
                    <a:latin typeface="Consolas" panose="020B0609020204030204" pitchFamily="49" charset="0"/>
                  </a:rPr>
                  <a:t>E</a:t>
                </a:r>
                <a:r>
                  <a:rPr lang="en-US" sz="1800" baseline="-25000" dirty="0">
                    <a:latin typeface="Consolas" panose="020B0609020204030204" pitchFamily="49" charset="0"/>
                  </a:rPr>
                  <a:t>2</a:t>
                </a:r>
                <a:endParaRPr lang="en-US" sz="1800" dirty="0">
                  <a:latin typeface="Consolas" panose="020B0609020204030204" pitchFamily="49" charset="0"/>
                </a:endParaRPr>
              </a:p>
            </p:txBody>
          </p:sp>
          <p:sp>
            <p:nvSpPr>
              <p:cNvPr id="70" name="TextBox 69"/>
              <p:cNvSpPr txBox="1"/>
              <p:nvPr/>
            </p:nvSpPr>
            <p:spPr>
              <a:xfrm>
                <a:off x="7374205" y="4493792"/>
                <a:ext cx="396262" cy="369332"/>
              </a:xfrm>
              <a:prstGeom prst="rect">
                <a:avLst/>
              </a:prstGeom>
              <a:noFill/>
            </p:spPr>
            <p:txBody>
              <a:bodyPr wrap="none" rtlCol="0">
                <a:spAutoFit/>
              </a:bodyPr>
              <a:lstStyle/>
              <a:p>
                <a:r>
                  <a:rPr lang="en-US" sz="1800" dirty="0">
                    <a:latin typeface="Consolas" panose="020B0609020204030204" pitchFamily="49" charset="0"/>
                  </a:rPr>
                  <a:t>W</a:t>
                </a:r>
                <a:r>
                  <a:rPr lang="en-US" sz="1800" baseline="-25000" dirty="0">
                    <a:latin typeface="Consolas" panose="020B0609020204030204" pitchFamily="49" charset="0"/>
                  </a:rPr>
                  <a:t>2</a:t>
                </a:r>
                <a:endParaRPr lang="en-US" sz="1800" dirty="0">
                  <a:latin typeface="Consolas" panose="020B0609020204030204" pitchFamily="49" charset="0"/>
                </a:endParaRPr>
              </a:p>
            </p:txBody>
          </p:sp>
        </p:grpSp>
        <p:sp>
          <p:nvSpPr>
            <p:cNvPr id="91" name="TextBox 90"/>
            <p:cNvSpPr txBox="1"/>
            <p:nvPr/>
          </p:nvSpPr>
          <p:spPr>
            <a:xfrm>
              <a:off x="6356043" y="3908880"/>
              <a:ext cx="396262" cy="369332"/>
            </a:xfrm>
            <a:prstGeom prst="rect">
              <a:avLst/>
            </a:prstGeom>
            <a:noFill/>
          </p:spPr>
          <p:txBody>
            <a:bodyPr wrap="none" rtlCol="0">
              <a:spAutoFit/>
            </a:bodyPr>
            <a:lstStyle/>
            <a:p>
              <a:r>
                <a:rPr lang="en-US" sz="1800" dirty="0">
                  <a:latin typeface="Consolas" panose="020B0609020204030204" pitchFamily="49" charset="0"/>
                </a:rPr>
                <a:t>D</a:t>
              </a:r>
              <a:r>
                <a:rPr lang="en-US" sz="1800" baseline="-25000" dirty="0">
                  <a:latin typeface="Consolas" panose="020B0609020204030204" pitchFamily="49" charset="0"/>
                </a:rPr>
                <a:t>2</a:t>
              </a:r>
              <a:endParaRPr lang="en-US" sz="1800" dirty="0">
                <a:latin typeface="Consolas" panose="020B0609020204030204" pitchFamily="49" charset="0"/>
              </a:endParaRPr>
            </a:p>
          </p:txBody>
        </p:sp>
      </p:grpSp>
      <p:grpSp>
        <p:nvGrpSpPr>
          <p:cNvPr id="100" name="Group 99"/>
          <p:cNvGrpSpPr/>
          <p:nvPr/>
        </p:nvGrpSpPr>
        <p:grpSpPr>
          <a:xfrm>
            <a:off x="2226862" y="4388029"/>
            <a:ext cx="1050491" cy="617841"/>
            <a:chOff x="2167540" y="4392109"/>
            <a:chExt cx="1050491" cy="617841"/>
          </a:xfrm>
        </p:grpSpPr>
        <p:sp>
          <p:nvSpPr>
            <p:cNvPr id="93" name="Freeform 92"/>
            <p:cNvSpPr/>
            <p:nvPr/>
          </p:nvSpPr>
          <p:spPr bwMode="auto">
            <a:xfrm>
              <a:off x="3072743" y="4392109"/>
              <a:ext cx="145288" cy="299103"/>
            </a:xfrm>
            <a:custGeom>
              <a:avLst/>
              <a:gdLst>
                <a:gd name="connsiteX0" fmla="*/ 145288 w 145288"/>
                <a:gd name="connsiteY0" fmla="*/ 0 h 299103"/>
                <a:gd name="connsiteX1" fmla="*/ 10 w 145288"/>
                <a:gd name="connsiteY1" fmla="*/ 111095 h 299103"/>
                <a:gd name="connsiteX2" fmla="*/ 136743 w 145288"/>
                <a:gd name="connsiteY2" fmla="*/ 299103 h 299103"/>
                <a:gd name="connsiteX3" fmla="*/ 136743 w 145288"/>
                <a:gd name="connsiteY3" fmla="*/ 299103 h 299103"/>
              </a:gdLst>
              <a:ahLst/>
              <a:cxnLst>
                <a:cxn ang="0">
                  <a:pos x="connsiteX0" y="connsiteY0"/>
                </a:cxn>
                <a:cxn ang="0">
                  <a:pos x="connsiteX1" y="connsiteY1"/>
                </a:cxn>
                <a:cxn ang="0">
                  <a:pos x="connsiteX2" y="connsiteY2"/>
                </a:cxn>
                <a:cxn ang="0">
                  <a:pos x="connsiteX3" y="connsiteY3"/>
                </a:cxn>
              </a:cxnLst>
              <a:rect l="l" t="t" r="r" b="b"/>
              <a:pathLst>
                <a:path w="145288" h="299103">
                  <a:moveTo>
                    <a:pt x="145288" y="0"/>
                  </a:moveTo>
                  <a:cubicBezTo>
                    <a:pt x="73361" y="30622"/>
                    <a:pt x="1434" y="61245"/>
                    <a:pt x="10" y="111095"/>
                  </a:cubicBezTo>
                  <a:cubicBezTo>
                    <a:pt x="-1414" y="160945"/>
                    <a:pt x="136743" y="299103"/>
                    <a:pt x="136743" y="299103"/>
                  </a:cubicBezTo>
                  <a:lnTo>
                    <a:pt x="136743" y="299103"/>
                  </a:ln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95" name="TextBox 94"/>
            <p:cNvSpPr txBox="1"/>
            <p:nvPr/>
          </p:nvSpPr>
          <p:spPr>
            <a:xfrm>
              <a:off x="2167540" y="4425175"/>
              <a:ext cx="1049299" cy="584775"/>
            </a:xfrm>
            <a:prstGeom prst="rect">
              <a:avLst/>
            </a:prstGeom>
            <a:noFill/>
          </p:spPr>
          <p:txBody>
            <a:bodyPr wrap="square" rtlCol="0">
              <a:spAutoFit/>
            </a:bodyPr>
            <a:lstStyle/>
            <a:p>
              <a:r>
                <a:rPr lang="en-US" sz="1600" dirty="0">
                  <a:solidFill>
                    <a:srgbClr val="FF0000"/>
                  </a:solidFill>
                  <a:latin typeface="Comic Sans MS" panose="030F0702030302020204" pitchFamily="66" charset="0"/>
                </a:rPr>
                <a:t>mutually exclusive</a:t>
              </a:r>
            </a:p>
          </p:txBody>
        </p:sp>
      </p:grpSp>
      <p:cxnSp>
        <p:nvCxnSpPr>
          <p:cNvPr id="104" name="Straight Arrow Connector 103"/>
          <p:cNvCxnSpPr/>
          <p:nvPr/>
        </p:nvCxnSpPr>
        <p:spPr bwMode="auto">
          <a:xfrm>
            <a:off x="751964" y="3636079"/>
            <a:ext cx="616005" cy="149808"/>
          </a:xfrm>
          <a:prstGeom prst="straightConnector1">
            <a:avLst/>
          </a:prstGeom>
          <a:noFill/>
          <a:ln w="9525" cap="flat" cmpd="sng" algn="ctr">
            <a:solidFill>
              <a:srgbClr val="FF0000"/>
            </a:solidFill>
            <a:prstDash val="solid"/>
            <a:round/>
            <a:headEnd type="none" w="med" len="med"/>
            <a:tailEnd type="triangle"/>
          </a:ln>
          <a:effectLst/>
        </p:spPr>
      </p:cxnSp>
      <p:cxnSp>
        <p:nvCxnSpPr>
          <p:cNvPr id="106" name="Straight Arrow Connector 105"/>
          <p:cNvCxnSpPr/>
          <p:nvPr/>
        </p:nvCxnSpPr>
        <p:spPr bwMode="auto">
          <a:xfrm flipH="1" flipV="1">
            <a:off x="6011348" y="4213123"/>
            <a:ext cx="201164" cy="320948"/>
          </a:xfrm>
          <a:prstGeom prst="straightConnector1">
            <a:avLst/>
          </a:prstGeom>
          <a:noFill/>
          <a:ln w="9525" cap="flat" cmpd="sng" algn="ctr">
            <a:solidFill>
              <a:srgbClr val="FF0000"/>
            </a:solidFill>
            <a:prstDash val="solid"/>
            <a:round/>
            <a:headEnd type="none" w="med" len="med"/>
            <a:tailEnd type="triangle"/>
          </a:ln>
          <a:effectLst/>
        </p:spPr>
      </p:cxnSp>
      <p:grpSp>
        <p:nvGrpSpPr>
          <p:cNvPr id="138" name="Group 137"/>
          <p:cNvGrpSpPr/>
          <p:nvPr/>
        </p:nvGrpSpPr>
        <p:grpSpPr>
          <a:xfrm>
            <a:off x="6513798" y="3891835"/>
            <a:ext cx="2287519" cy="1001031"/>
            <a:chOff x="6517327" y="4886246"/>
            <a:chExt cx="2287519" cy="1001031"/>
          </a:xfrm>
        </p:grpSpPr>
        <p:sp>
          <p:nvSpPr>
            <p:cNvPr id="137" name="Rectangle 136"/>
            <p:cNvSpPr/>
            <p:nvPr/>
          </p:nvSpPr>
          <p:spPr bwMode="auto">
            <a:xfrm>
              <a:off x="6517327" y="4886246"/>
              <a:ext cx="2287519" cy="1001031"/>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nvGrpSpPr>
            <p:cNvPr id="136" name="Group 135"/>
            <p:cNvGrpSpPr/>
            <p:nvPr/>
          </p:nvGrpSpPr>
          <p:grpSpPr>
            <a:xfrm>
              <a:off x="6529342" y="4905293"/>
              <a:ext cx="1139523" cy="636798"/>
              <a:chOff x="5897824" y="4056294"/>
              <a:chExt cx="1139523" cy="636798"/>
            </a:xfrm>
          </p:grpSpPr>
          <p:sp>
            <p:nvSpPr>
              <p:cNvPr id="128" name="TextBox 127"/>
              <p:cNvSpPr txBox="1"/>
              <p:nvPr/>
            </p:nvSpPr>
            <p:spPr>
              <a:xfrm>
                <a:off x="6272513" y="4313733"/>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1</a:t>
                </a:r>
                <a:endParaRPr lang="en-US" sz="1800" dirty="0">
                  <a:latin typeface="Consolas" panose="020B0609020204030204" pitchFamily="49" charset="0"/>
                </a:endParaRPr>
              </a:p>
            </p:txBody>
          </p:sp>
          <p:sp>
            <p:nvSpPr>
              <p:cNvPr id="130" name="TextBox 129"/>
              <p:cNvSpPr txBox="1"/>
              <p:nvPr/>
            </p:nvSpPr>
            <p:spPr>
              <a:xfrm>
                <a:off x="5897824" y="4056294"/>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1</a:t>
                </a:r>
                <a:endParaRPr lang="en-US" sz="1800" dirty="0">
                  <a:latin typeface="Consolas" panose="020B0609020204030204" pitchFamily="49" charset="0"/>
                </a:endParaRPr>
              </a:p>
            </p:txBody>
          </p:sp>
          <p:grpSp>
            <p:nvGrpSpPr>
              <p:cNvPr id="131" name="Group 130"/>
              <p:cNvGrpSpPr/>
              <p:nvPr/>
            </p:nvGrpSpPr>
            <p:grpSpPr>
              <a:xfrm>
                <a:off x="6269157" y="4061280"/>
                <a:ext cx="768190" cy="631812"/>
                <a:chOff x="5911653" y="3908880"/>
                <a:chExt cx="768190" cy="631812"/>
              </a:xfrm>
            </p:grpSpPr>
            <p:sp>
              <p:nvSpPr>
                <p:cNvPr id="134" name="TextBox 133"/>
                <p:cNvSpPr txBox="1"/>
                <p:nvPr/>
              </p:nvSpPr>
              <p:spPr>
                <a:xfrm>
                  <a:off x="6283581" y="4171360"/>
                  <a:ext cx="396262" cy="369332"/>
                </a:xfrm>
                <a:prstGeom prst="rect">
                  <a:avLst/>
                </a:prstGeom>
                <a:noFill/>
              </p:spPr>
              <p:txBody>
                <a:bodyPr wrap="squar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2</a:t>
                  </a:r>
                  <a:endParaRPr lang="en-US" sz="1800" dirty="0">
                    <a:latin typeface="Consolas" panose="020B0609020204030204" pitchFamily="49" charset="0"/>
                  </a:endParaRPr>
                </a:p>
              </p:txBody>
            </p:sp>
            <p:sp>
              <p:nvSpPr>
                <p:cNvPr id="133" name="TextBox 132"/>
                <p:cNvSpPr txBox="1"/>
                <p:nvPr/>
              </p:nvSpPr>
              <p:spPr>
                <a:xfrm>
                  <a:off x="5911653" y="3908880"/>
                  <a:ext cx="396262" cy="369332"/>
                </a:xfrm>
                <a:prstGeom prst="rect">
                  <a:avLst/>
                </a:prstGeom>
                <a:noFill/>
              </p:spPr>
              <p:txBody>
                <a:bodyPr wrap="none" rtlCol="0">
                  <a:spAutoFit/>
                </a:bodyPr>
                <a:lstStyle/>
                <a:p>
                  <a:r>
                    <a:rPr lang="en-US" sz="1800" dirty="0">
                      <a:latin typeface="Consolas" panose="020B0609020204030204" pitchFamily="49" charset="0"/>
                    </a:rPr>
                    <a:t>I</a:t>
                  </a:r>
                  <a:r>
                    <a:rPr lang="en-US" sz="1800" baseline="-25000" dirty="0">
                      <a:latin typeface="Consolas" panose="020B0609020204030204" pitchFamily="49" charset="0"/>
                    </a:rPr>
                    <a:t>2</a:t>
                  </a:r>
                  <a:endParaRPr lang="en-US" sz="1800" dirty="0">
                    <a:latin typeface="Consolas" panose="020B0609020204030204" pitchFamily="49" charset="0"/>
                  </a:endParaRPr>
                </a:p>
              </p:txBody>
            </p:sp>
          </p:grpSp>
        </p:grpSp>
      </p:grpSp>
      <p:cxnSp>
        <p:nvCxnSpPr>
          <p:cNvPr id="140" name="Straight Arrow Connector 139"/>
          <p:cNvCxnSpPr>
            <a:endCxn id="130" idx="1"/>
          </p:cNvCxnSpPr>
          <p:nvPr/>
        </p:nvCxnSpPr>
        <p:spPr bwMode="auto">
          <a:xfrm flipV="1">
            <a:off x="6123720" y="4095548"/>
            <a:ext cx="402093" cy="4986"/>
          </a:xfrm>
          <a:prstGeom prst="straightConnector1">
            <a:avLst/>
          </a:prstGeom>
          <a:noFill/>
          <a:ln w="38100" cap="flat" cmpd="sng" algn="ctr">
            <a:solidFill>
              <a:srgbClr val="FF0000"/>
            </a:solidFill>
            <a:prstDash val="sysDash"/>
            <a:round/>
            <a:headEnd type="none" w="med" len="med"/>
            <a:tailEnd type="triangle"/>
          </a:ln>
          <a:effectLst/>
        </p:spPr>
      </p:cxnSp>
      <p:cxnSp>
        <p:nvCxnSpPr>
          <p:cNvPr id="141" name="Straight Arrow Connector 140"/>
          <p:cNvCxnSpPr/>
          <p:nvPr/>
        </p:nvCxnSpPr>
        <p:spPr bwMode="auto">
          <a:xfrm flipV="1">
            <a:off x="6314993" y="4188789"/>
            <a:ext cx="291485" cy="334815"/>
          </a:xfrm>
          <a:prstGeom prst="straightConnector1">
            <a:avLst/>
          </a:prstGeom>
          <a:noFill/>
          <a:ln w="9525" cap="flat" cmpd="sng" algn="ctr">
            <a:solidFill>
              <a:srgbClr val="FF0000"/>
            </a:solidFill>
            <a:prstDash val="solid"/>
            <a:round/>
            <a:headEnd type="none" w="med" len="med"/>
            <a:tailEnd type="triangle"/>
          </a:ln>
          <a:effectLst/>
        </p:spPr>
      </p:cxnSp>
      <p:sp>
        <p:nvSpPr>
          <p:cNvPr id="67" name="TextBox 66"/>
          <p:cNvSpPr txBox="1"/>
          <p:nvPr/>
        </p:nvSpPr>
        <p:spPr>
          <a:xfrm>
            <a:off x="1693711" y="6035622"/>
            <a:ext cx="5171696" cy="707886"/>
          </a:xfrm>
          <a:prstGeom prst="rect">
            <a:avLst/>
          </a:prstGeom>
          <a:noFill/>
        </p:spPr>
        <p:txBody>
          <a:bodyPr wrap="square" rtlCol="0">
            <a:spAutoFit/>
          </a:bodyPr>
          <a:lstStyle/>
          <a:p>
            <a:r>
              <a:rPr lang="en-US" sz="2000" dirty="0">
                <a:solidFill>
                  <a:srgbClr val="FF0000"/>
                </a:solidFill>
                <a:latin typeface="Comic Sans MS" panose="030F0702030302020204" pitchFamily="66" charset="0"/>
              </a:rPr>
              <a:t>Complication: the stalled instruction may be a wrong-path instruction</a:t>
            </a:r>
            <a:endParaRPr lang="en-US" sz="2000" i="1" dirty="0">
              <a:solidFill>
                <a:srgbClr val="FF0000"/>
              </a:solidFill>
              <a:latin typeface="Comic Sans MS" panose="030F0702030302020204" pitchFamily="66" charset="0"/>
            </a:endParaRPr>
          </a:p>
        </p:txBody>
      </p:sp>
      <p:sp>
        <p:nvSpPr>
          <p:cNvPr id="4" name="TextBox 3"/>
          <p:cNvSpPr txBox="1"/>
          <p:nvPr/>
        </p:nvSpPr>
        <p:spPr>
          <a:xfrm>
            <a:off x="7950439" y="1117473"/>
            <a:ext cx="1172116" cy="400110"/>
          </a:xfrm>
          <a:prstGeom prst="rect">
            <a:avLst/>
          </a:prstGeom>
          <a:noFill/>
        </p:spPr>
        <p:txBody>
          <a:bodyPr wrap="none" rtlCol="0">
            <a:spAutoFit/>
          </a:bodyPr>
          <a:lstStyle/>
          <a:p>
            <a:r>
              <a:rPr lang="en-US" sz="2000" dirty="0" err="1">
                <a:latin typeface="Consolas" panose="020B0609020204030204" pitchFamily="49" charset="0"/>
              </a:rPr>
              <a:t>rd</a:t>
            </a:r>
            <a:r>
              <a:rPr lang="en-US" sz="2000" dirty="0">
                <a:latin typeface="Consolas" panose="020B0609020204030204" pitchFamily="49" charset="0"/>
              </a:rPr>
              <a:t> &lt; </a:t>
            </a:r>
            <a:r>
              <a:rPr lang="en-US" sz="2000" dirty="0" err="1">
                <a:latin typeface="Consolas" panose="020B0609020204030204" pitchFamily="49" charset="0"/>
              </a:rPr>
              <a:t>wr</a:t>
            </a:r>
            <a:endParaRPr lang="en-US" sz="2000" dirty="0">
              <a:latin typeface="Consolas" panose="020B0609020204030204" pitchFamily="49" charset="0"/>
            </a:endParaRPr>
          </a:p>
        </p:txBody>
      </p:sp>
      <p:sp>
        <p:nvSpPr>
          <p:cNvPr id="5" name="TextBox 4"/>
          <p:cNvSpPr txBox="1"/>
          <p:nvPr/>
        </p:nvSpPr>
        <p:spPr>
          <a:xfrm>
            <a:off x="4636741" y="5358311"/>
            <a:ext cx="3575018" cy="400110"/>
          </a:xfrm>
          <a:prstGeom prst="rect">
            <a:avLst/>
          </a:prstGeom>
          <a:noFill/>
        </p:spPr>
        <p:txBody>
          <a:bodyPr wrap="none" rtlCol="0">
            <a:spAutoFit/>
          </a:bodyPr>
          <a:lstStyle/>
          <a:p>
            <a:r>
              <a:rPr lang="en-US" sz="2000" dirty="0">
                <a:latin typeface="Comic Sans MS" panose="030F0702030302020204" pitchFamily="66" charset="0"/>
                <a:sym typeface="Symbol" panose="05050102010706020507" pitchFamily="18" charset="2"/>
              </a:rPr>
              <a:t> </a:t>
            </a:r>
            <a:r>
              <a:rPr lang="en-US" sz="2000" dirty="0">
                <a:latin typeface="Comic Sans MS" panose="030F0702030302020204" pitchFamily="66" charset="0"/>
              </a:rPr>
              <a:t>need a mechanism to stall</a:t>
            </a:r>
          </a:p>
        </p:txBody>
      </p:sp>
      <p:cxnSp>
        <p:nvCxnSpPr>
          <p:cNvPr id="71" name="Straight Arrow Connector 70"/>
          <p:cNvCxnSpPr/>
          <p:nvPr/>
        </p:nvCxnSpPr>
        <p:spPr bwMode="auto">
          <a:xfrm flipV="1">
            <a:off x="5839200" y="1707396"/>
            <a:ext cx="0" cy="230892"/>
          </a:xfrm>
          <a:prstGeom prst="straightConnector1">
            <a:avLst/>
          </a:prstGeom>
          <a:noFill/>
          <a:ln w="19050" cap="flat" cmpd="sng" algn="ctr">
            <a:solidFill>
              <a:srgbClr val="FF0000"/>
            </a:solidFill>
            <a:prstDash val="solid"/>
            <a:round/>
            <a:headEnd type="none" w="med" len="med"/>
            <a:tailEnd type="triangle"/>
          </a:ln>
          <a:effectLst/>
        </p:spPr>
      </p:cxnSp>
      <p:sp>
        <p:nvSpPr>
          <p:cNvPr id="6" name="Date Placeholder 5">
            <a:extLst>
              <a:ext uri="{FF2B5EF4-FFF2-40B4-BE49-F238E27FC236}">
                <a16:creationId xmlns:a16="http://schemas.microsoft.com/office/drawing/2014/main" id="{0591AE65-70E9-0813-1DA8-467A4CC392A7}"/>
              </a:ext>
            </a:extLst>
          </p:cNvPr>
          <p:cNvSpPr>
            <a:spLocks noGrp="1"/>
          </p:cNvSpPr>
          <p:nvPr>
            <p:ph type="dt" sz="half" idx="10"/>
          </p:nvPr>
        </p:nvSpPr>
        <p:spPr/>
        <p:txBody>
          <a:bodyPr/>
          <a:lstStyle/>
          <a:p>
            <a:pPr>
              <a:defRPr/>
            </a:pPr>
            <a:fld id="{3BF55086-F59B-45A4-9BA0-629264E50C92}" type="datetime3">
              <a:rPr lang="en-US" smtClean="0"/>
              <a:t>24 March 2024</a:t>
            </a:fld>
            <a:endParaRPr lang="en-US" dirty="0"/>
          </a:p>
        </p:txBody>
      </p:sp>
      <p:sp>
        <p:nvSpPr>
          <p:cNvPr id="8" name="Footer Placeholder 7">
            <a:extLst>
              <a:ext uri="{FF2B5EF4-FFF2-40B4-BE49-F238E27FC236}">
                <a16:creationId xmlns:a16="http://schemas.microsoft.com/office/drawing/2014/main" id="{3C0DDCE5-273B-A1D5-F929-0FE54920DE66}"/>
              </a:ext>
            </a:extLst>
          </p:cNvPr>
          <p:cNvSpPr>
            <a:spLocks noGrp="1"/>
          </p:cNvSpPr>
          <p:nvPr>
            <p:ph type="ftr" sz="quarter" idx="12"/>
          </p:nvPr>
        </p:nvSpPr>
        <p:spPr/>
        <p:txBody>
          <a:bodyPr/>
          <a:lstStyle/>
          <a:p>
            <a:pPr>
              <a:defRPr/>
            </a:pPr>
            <a:r>
              <a:rPr lang="en-US"/>
              <a:t>6.1920</a:t>
            </a:r>
            <a:endParaRPr lang="en-US" dirty="0"/>
          </a:p>
        </p:txBody>
      </p:sp>
      <p:sp>
        <p:nvSpPr>
          <p:cNvPr id="10" name="Slide Number Placeholder 9">
            <a:extLst>
              <a:ext uri="{FF2B5EF4-FFF2-40B4-BE49-F238E27FC236}">
                <a16:creationId xmlns:a16="http://schemas.microsoft.com/office/drawing/2014/main" id="{D927FC86-C0A8-20BA-375E-DEC45284585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23</a:t>
            </a:fld>
            <a:endParaRPr lang="en-US" dirty="0"/>
          </a:p>
        </p:txBody>
      </p:sp>
    </p:spTree>
    <p:extLst>
      <p:ext uri="{BB962C8B-B14F-4D97-AF65-F5344CB8AC3E}">
        <p14:creationId xmlns:p14="http://schemas.microsoft.com/office/powerpoint/2010/main" val="2895347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right)">
                                      <p:cBhvr>
                                        <p:cTn id="11" dur="1000"/>
                                        <p:tgtEl>
                                          <p:spTgt spid="56"/>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wipe(right)">
                                      <p:cBhvr>
                                        <p:cTn id="14" dur="1000"/>
                                        <p:tgtEl>
                                          <p:spTgt spid="57"/>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right)">
                                      <p:cBhvr>
                                        <p:cTn id="17" dur="10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7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0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wipe(left)">
                                      <p:cBhvr>
                                        <p:cTn id="58" dur="1000"/>
                                        <p:tgtEl>
                                          <p:spTgt spid="104"/>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06"/>
                                        </p:tgtEl>
                                        <p:attrNameLst>
                                          <p:attrName>style.visibility</p:attrName>
                                        </p:attrNameLst>
                                      </p:cBhvr>
                                      <p:to>
                                        <p:strVal val="visible"/>
                                      </p:to>
                                    </p:set>
                                    <p:animEffect transition="in" filter="wipe(left)">
                                      <p:cBhvr>
                                        <p:cTn id="63" dur="1000"/>
                                        <p:tgtEl>
                                          <p:spTgt spid="106"/>
                                        </p:tgtEl>
                                      </p:cBhvr>
                                    </p:animEffect>
                                  </p:childTnLst>
                                  <p:subTnLst>
                                    <p:set>
                                      <p:cBhvr override="childStyle">
                                        <p:cTn dur="1" fill="hold" display="0" masterRel="nextClick" afterEffect="1"/>
                                        <p:tgtEl>
                                          <p:spTgt spid="106"/>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38"/>
                                        </p:tgtEl>
                                        <p:attrNameLst>
                                          <p:attrName>style.visibility</p:attrName>
                                        </p:attrNameLst>
                                      </p:cBhvr>
                                      <p:to>
                                        <p:strVal val="visible"/>
                                      </p:to>
                                    </p:set>
                                    <p:animEffect transition="in" filter="wipe(left)">
                                      <p:cBhvr>
                                        <p:cTn id="68" dur="1000"/>
                                        <p:tgtEl>
                                          <p:spTgt spid="138"/>
                                        </p:tgtEl>
                                      </p:cBhvr>
                                    </p:animEffect>
                                  </p:childTnLst>
                                </p:cTn>
                              </p:par>
                              <p:par>
                                <p:cTn id="69" presetID="22" presetClass="entr" presetSubtype="8" fill="hold" nodeType="withEffect">
                                  <p:stCondLst>
                                    <p:cond delay="0"/>
                                  </p:stCondLst>
                                  <p:childTnLst>
                                    <p:set>
                                      <p:cBhvr>
                                        <p:cTn id="70" dur="1" fill="hold">
                                          <p:stCondLst>
                                            <p:cond delay="0"/>
                                          </p:stCondLst>
                                        </p:cTn>
                                        <p:tgtEl>
                                          <p:spTgt spid="141"/>
                                        </p:tgtEl>
                                        <p:attrNameLst>
                                          <p:attrName>style.visibility</p:attrName>
                                        </p:attrNameLst>
                                      </p:cBhvr>
                                      <p:to>
                                        <p:strVal val="visible"/>
                                      </p:to>
                                    </p:set>
                                    <p:animEffect transition="in" filter="wipe(left)">
                                      <p:cBhvr>
                                        <p:cTn id="71" dur="1000"/>
                                        <p:tgtEl>
                                          <p:spTgt spid="14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repeatCount="indefinite" fill="hold" nodeType="clickEffect">
                                  <p:stCondLst>
                                    <p:cond delay="0"/>
                                  </p:stCondLst>
                                  <p:endCondLst>
                                    <p:cond evt="onNext" delay="0">
                                      <p:tgtEl>
                                        <p:sldTgt/>
                                      </p:tgtEl>
                                    </p:cond>
                                  </p:endCondLst>
                                  <p:childTnLst>
                                    <p:set>
                                      <p:cBhvr>
                                        <p:cTn id="75" dur="1" fill="hold">
                                          <p:stCondLst>
                                            <p:cond delay="0"/>
                                          </p:stCondLst>
                                        </p:cTn>
                                        <p:tgtEl>
                                          <p:spTgt spid="140"/>
                                        </p:tgtEl>
                                        <p:attrNameLst>
                                          <p:attrName>style.visibility</p:attrName>
                                        </p:attrNameLst>
                                      </p:cBhvr>
                                      <p:to>
                                        <p:strVal val="visible"/>
                                      </p:to>
                                    </p:set>
                                    <p:animEffect transition="in" filter="wipe(left)">
                                      <p:cBhvr>
                                        <p:cTn id="76" dur="1000"/>
                                        <p:tgtEl>
                                          <p:spTgt spid="14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7">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7">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left)">
                                      <p:cBhvr>
                                        <p:cTn id="9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p:bldP spid="57" grpId="0"/>
      <p:bldP spid="58" grpId="0"/>
      <p:bldP spid="60" grpId="0"/>
      <p:bldP spid="62" grpId="0"/>
      <p:bldP spid="61" grpId="0"/>
      <p:bldP spid="72" grpId="0"/>
      <p:bldP spid="82" grpId="0"/>
      <p:bldP spid="85" grpId="0"/>
      <p:bldP spid="67"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t>Data Hazard</a:t>
            </a:r>
          </a:p>
        </p:txBody>
      </p:sp>
      <p:sp>
        <p:nvSpPr>
          <p:cNvPr id="24578" name="Content Placeholder 2" descr="Rectangle: Click to edit Master text styles&#10;Second level&#10;Third level&#10;Fourth level&#10;Fifth level"/>
          <p:cNvSpPr>
            <a:spLocks noGrp="1"/>
          </p:cNvSpPr>
          <p:nvPr>
            <p:ph idx="1"/>
          </p:nvPr>
        </p:nvSpPr>
        <p:spPr>
          <a:xfrm>
            <a:off x="604838" y="1523545"/>
            <a:ext cx="7885112" cy="2081212"/>
          </a:xfrm>
        </p:spPr>
        <p:txBody>
          <a:bodyPr/>
          <a:lstStyle/>
          <a:p>
            <a:r>
              <a:rPr lang="en-US" sz="2400" dirty="0">
                <a:cs typeface="Courier New" pitchFamily="49" charset="0"/>
              </a:rPr>
              <a:t>Data hazard arises when a source register of the fetched instruction matches the destination register of an instruction already in the pipeline</a:t>
            </a:r>
            <a:endParaRPr lang="en-US" sz="2400" dirty="0"/>
          </a:p>
          <a:p>
            <a:r>
              <a:rPr lang="en-US" sz="2400" dirty="0">
                <a:cs typeface="Courier New" pitchFamily="49" charset="0"/>
              </a:rPr>
              <a:t>Both the source and destination registers must be valid for a hazard to exist</a:t>
            </a:r>
          </a:p>
        </p:txBody>
      </p:sp>
      <p:sp>
        <p:nvSpPr>
          <p:cNvPr id="2" name="TextBox 1"/>
          <p:cNvSpPr txBox="1"/>
          <p:nvPr/>
        </p:nvSpPr>
        <p:spPr>
          <a:xfrm>
            <a:off x="1626947" y="4031338"/>
            <a:ext cx="7195708" cy="1015663"/>
          </a:xfrm>
          <a:prstGeom prst="rect">
            <a:avLst/>
          </a:prstGeom>
          <a:noFill/>
        </p:spPr>
        <p:txBody>
          <a:bodyPr wrap="square" rtlCol="0">
            <a:spAutoFit/>
          </a:bodyPr>
          <a:lstStyle/>
          <a:p>
            <a:r>
              <a:rPr lang="en-US" sz="2000" dirty="0">
                <a:latin typeface="Comic Sans MS" panose="030F0702030302020204" pitchFamily="66" charset="0"/>
              </a:rPr>
              <a:t>Our current decoder does not record the validity of the source fields. However, the decoder can be changed easily to attach a valid field to each source register</a:t>
            </a:r>
          </a:p>
        </p:txBody>
      </p:sp>
      <p:sp>
        <p:nvSpPr>
          <p:cNvPr id="3" name="Date Placeholder 2">
            <a:extLst>
              <a:ext uri="{FF2B5EF4-FFF2-40B4-BE49-F238E27FC236}">
                <a16:creationId xmlns:a16="http://schemas.microsoft.com/office/drawing/2014/main" id="{CFD68587-639E-588F-CC32-3889DF1D9475}"/>
              </a:ext>
            </a:extLst>
          </p:cNvPr>
          <p:cNvSpPr>
            <a:spLocks noGrp="1"/>
          </p:cNvSpPr>
          <p:nvPr>
            <p:ph type="dt" sz="half" idx="10"/>
          </p:nvPr>
        </p:nvSpPr>
        <p:spPr/>
        <p:txBody>
          <a:bodyPr/>
          <a:lstStyle/>
          <a:p>
            <a:pPr>
              <a:defRPr/>
            </a:pPr>
            <a:fld id="{0F716DDE-034B-4BD4-80FA-98268609A55E}" type="datetime3">
              <a:rPr lang="en-US" smtClean="0"/>
              <a:t>24 March 2024</a:t>
            </a:fld>
            <a:endParaRPr lang="en-US" dirty="0"/>
          </a:p>
        </p:txBody>
      </p:sp>
      <p:sp>
        <p:nvSpPr>
          <p:cNvPr id="4" name="Footer Placeholder 3">
            <a:extLst>
              <a:ext uri="{FF2B5EF4-FFF2-40B4-BE49-F238E27FC236}">
                <a16:creationId xmlns:a16="http://schemas.microsoft.com/office/drawing/2014/main" id="{C78769FF-A9E6-740B-5882-536283D0D4D1}"/>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A93E23A1-824A-F3DE-5D59-B6C928D8D3D8}"/>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24</a:t>
            </a:fld>
            <a:endParaRPr lang="en-US" dirty="0"/>
          </a:p>
        </p:txBody>
      </p:sp>
    </p:spTree>
    <p:extLst>
      <p:ext uri="{BB962C8B-B14F-4D97-AF65-F5344CB8AC3E}">
        <p14:creationId xmlns:p14="http://schemas.microsoft.com/office/powerpoint/2010/main" val="389580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712" y="540657"/>
            <a:ext cx="8512175" cy="984250"/>
          </a:xfrm>
        </p:spPr>
        <p:txBody>
          <a:bodyPr/>
          <a:lstStyle/>
          <a:p>
            <a:pPr>
              <a:lnSpc>
                <a:spcPct val="100000"/>
              </a:lnSpc>
            </a:pPr>
            <a:r>
              <a:rPr lang="en-US" sz="4000" dirty="0"/>
              <a:t>Dealing with data hazards</a:t>
            </a:r>
            <a:br>
              <a:rPr lang="en-US" sz="4000" dirty="0"/>
            </a:br>
            <a:r>
              <a:rPr lang="en-US" sz="2400" dirty="0"/>
              <a:t>(aka read-after-write (RAW) hazard)</a:t>
            </a:r>
          </a:p>
        </p:txBody>
      </p:sp>
      <p:sp>
        <p:nvSpPr>
          <p:cNvPr id="3" name="Content Placeholder 2"/>
          <p:cNvSpPr>
            <a:spLocks noGrp="1"/>
          </p:cNvSpPr>
          <p:nvPr>
            <p:ph idx="1"/>
          </p:nvPr>
        </p:nvSpPr>
        <p:spPr>
          <a:xfrm>
            <a:off x="611712" y="1582057"/>
            <a:ext cx="7772400" cy="4114800"/>
          </a:xfrm>
        </p:spPr>
        <p:txBody>
          <a:bodyPr/>
          <a:lstStyle/>
          <a:p>
            <a:r>
              <a:rPr lang="en-US" sz="2000" dirty="0"/>
              <a:t>Introduce a </a:t>
            </a:r>
            <a:r>
              <a:rPr lang="en-US" sz="2000" i="1" dirty="0"/>
              <a:t>Scoreboard</a:t>
            </a:r>
            <a:r>
              <a:rPr lang="en-US" sz="2000" dirty="0"/>
              <a:t> -- a data structure to keep track of the destinations of the instructions in the pipeline beyond the Decode stage </a:t>
            </a:r>
          </a:p>
          <a:p>
            <a:pPr lvl="1"/>
            <a:r>
              <a:rPr lang="en-US" sz="1800" dirty="0"/>
              <a:t>Initially the scoreboard is empty</a:t>
            </a:r>
          </a:p>
          <a:p>
            <a:r>
              <a:rPr lang="en-US" sz="2000" dirty="0"/>
              <a:t>Compare sources of an instruction when it is decoded with the destinations in the scoreboard</a:t>
            </a:r>
          </a:p>
          <a:p>
            <a:r>
              <a:rPr lang="en-US" sz="2000" dirty="0"/>
              <a:t>Stall the Decode from dispatching the instruction to Execute if there is a RAW hazard</a:t>
            </a:r>
          </a:p>
          <a:p>
            <a:r>
              <a:rPr lang="en-US" sz="2000" dirty="0"/>
              <a:t>When the instruction is dispatched, enter its destination in the scoreboard </a:t>
            </a:r>
          </a:p>
          <a:p>
            <a:r>
              <a:rPr lang="en-US" sz="2000" dirty="0"/>
              <a:t>When an instruction completes, delete its source from the scoreboard</a:t>
            </a:r>
          </a:p>
        </p:txBody>
      </p:sp>
      <p:sp>
        <p:nvSpPr>
          <p:cNvPr id="4" name="TextBox 3"/>
          <p:cNvSpPr txBox="1"/>
          <p:nvPr/>
        </p:nvSpPr>
        <p:spPr>
          <a:xfrm>
            <a:off x="1509937" y="5540997"/>
            <a:ext cx="6874175" cy="1015663"/>
          </a:xfrm>
          <a:prstGeom prst="rect">
            <a:avLst/>
          </a:prstGeom>
          <a:noFill/>
        </p:spPr>
        <p:txBody>
          <a:bodyPr wrap="square" rtlCol="0">
            <a:spAutoFit/>
          </a:bodyPr>
          <a:lstStyle/>
          <a:p>
            <a:pPr marL="0" lvl="1"/>
            <a:r>
              <a:rPr lang="en-US" sz="2000" dirty="0">
                <a:latin typeface="Comic Sans MS" panose="030F0702030302020204" pitchFamily="66" charset="0"/>
              </a:rPr>
              <a:t>A stalled instruction will be </a:t>
            </a:r>
            <a:r>
              <a:rPr lang="en-US" sz="2000" dirty="0" err="1">
                <a:latin typeface="Comic Sans MS" panose="030F0702030302020204" pitchFamily="66" charset="0"/>
              </a:rPr>
              <a:t>unstalled</a:t>
            </a:r>
            <a:r>
              <a:rPr lang="en-US" sz="2000" dirty="0">
                <a:latin typeface="Comic Sans MS" panose="030F0702030302020204" pitchFamily="66" charset="0"/>
              </a:rPr>
              <a:t> when the RAW hazard disappears. This is guaranteed to happen as the pipeline drains.</a:t>
            </a:r>
          </a:p>
        </p:txBody>
      </p:sp>
      <p:sp>
        <p:nvSpPr>
          <p:cNvPr id="5" name="Date Placeholder 4">
            <a:extLst>
              <a:ext uri="{FF2B5EF4-FFF2-40B4-BE49-F238E27FC236}">
                <a16:creationId xmlns:a16="http://schemas.microsoft.com/office/drawing/2014/main" id="{6F6B5F8B-E0B7-2BA4-5042-FFE155B6FA53}"/>
              </a:ext>
            </a:extLst>
          </p:cNvPr>
          <p:cNvSpPr>
            <a:spLocks noGrp="1"/>
          </p:cNvSpPr>
          <p:nvPr>
            <p:ph type="dt" sz="half" idx="10"/>
          </p:nvPr>
        </p:nvSpPr>
        <p:spPr/>
        <p:txBody>
          <a:bodyPr/>
          <a:lstStyle/>
          <a:p>
            <a:pPr>
              <a:defRPr/>
            </a:pPr>
            <a:fld id="{84711A7C-06F7-4209-9489-6E34C5C258A5}" type="datetime3">
              <a:rPr lang="en-US" smtClean="0"/>
              <a:t>24 March 2024</a:t>
            </a:fld>
            <a:endParaRPr lang="en-US" dirty="0"/>
          </a:p>
        </p:txBody>
      </p:sp>
      <p:sp>
        <p:nvSpPr>
          <p:cNvPr id="6" name="Footer Placeholder 5">
            <a:extLst>
              <a:ext uri="{FF2B5EF4-FFF2-40B4-BE49-F238E27FC236}">
                <a16:creationId xmlns:a16="http://schemas.microsoft.com/office/drawing/2014/main" id="{BC71050F-67E7-EE7A-026E-257E2B7305B4}"/>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1AAA7213-DDFB-7ECA-BCD4-24DF254A820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25</a:t>
            </a:fld>
            <a:endParaRPr lang="en-US" dirty="0"/>
          </a:p>
        </p:txBody>
      </p:sp>
    </p:spTree>
    <p:extLst>
      <p:ext uri="{BB962C8B-B14F-4D97-AF65-F5344CB8AC3E}">
        <p14:creationId xmlns:p14="http://schemas.microsoft.com/office/powerpoint/2010/main" val="3158649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sz="4000" dirty="0"/>
              <a:t>Scoreboard</a:t>
            </a:r>
          </a:p>
        </p:txBody>
      </p:sp>
      <p:sp>
        <p:nvSpPr>
          <p:cNvPr id="25602" name="Content Placeholder 2" descr="Rectangle: Click to edit Master text styles&#10;Second level&#10;Third level&#10;Fourth level&#10;Fifth level"/>
          <p:cNvSpPr>
            <a:spLocks noGrp="1"/>
          </p:cNvSpPr>
          <p:nvPr>
            <p:ph idx="1"/>
          </p:nvPr>
        </p:nvSpPr>
        <p:spPr>
          <a:xfrm>
            <a:off x="793033" y="2607025"/>
            <a:ext cx="7772400" cy="2742693"/>
          </a:xfrm>
        </p:spPr>
        <p:txBody>
          <a:bodyPr/>
          <a:lstStyle/>
          <a:p>
            <a:r>
              <a:rPr lang="en-US" sz="2000" i="1" dirty="0"/>
              <a:t>method insert(</a:t>
            </a:r>
            <a:r>
              <a:rPr lang="en-US" sz="2000" i="1" dirty="0" err="1"/>
              <a:t>dst</a:t>
            </a:r>
            <a:r>
              <a:rPr lang="en-US" sz="2000" i="1" dirty="0"/>
              <a:t>): </a:t>
            </a:r>
            <a:r>
              <a:rPr lang="en-US" sz="2000" dirty="0"/>
              <a:t>inserts the destination of an instruction or Invalid in the scoreboard when the instruction is decoded</a:t>
            </a:r>
          </a:p>
          <a:p>
            <a:r>
              <a:rPr lang="en-US" sz="2000" i="1" dirty="0"/>
              <a:t>method search1(</a:t>
            </a:r>
            <a:r>
              <a:rPr lang="en-US" sz="2000" i="1" dirty="0" err="1"/>
              <a:t>src</a:t>
            </a:r>
            <a:r>
              <a:rPr lang="en-US" sz="2000" i="1" dirty="0"/>
              <a:t>):</a:t>
            </a:r>
            <a:r>
              <a:rPr lang="en-US" sz="2000" dirty="0"/>
              <a:t> searches the scoreboard for a data hazard, i.e., a </a:t>
            </a:r>
            <a:r>
              <a:rPr lang="en-US" sz="2000" dirty="0" err="1"/>
              <a:t>dst</a:t>
            </a:r>
            <a:r>
              <a:rPr lang="en-US" sz="2000" dirty="0"/>
              <a:t> that matches </a:t>
            </a:r>
            <a:r>
              <a:rPr lang="en-US" sz="2000" dirty="0" err="1"/>
              <a:t>src</a:t>
            </a:r>
            <a:endParaRPr lang="en-US" sz="2000" dirty="0"/>
          </a:p>
          <a:p>
            <a:r>
              <a:rPr lang="en-US" sz="2000" i="1" dirty="0"/>
              <a:t>method search2(</a:t>
            </a:r>
            <a:r>
              <a:rPr lang="en-US" sz="2000" i="1" dirty="0" err="1"/>
              <a:t>src</a:t>
            </a:r>
            <a:r>
              <a:rPr lang="en-US" sz="2000" i="1" dirty="0"/>
              <a:t>):</a:t>
            </a:r>
            <a:r>
              <a:rPr lang="en-US" sz="2000" dirty="0"/>
              <a:t> same as </a:t>
            </a:r>
            <a:r>
              <a:rPr lang="en-US" sz="2000" i="1" dirty="0"/>
              <a:t>search1</a:t>
            </a:r>
            <a:r>
              <a:rPr lang="en-US" sz="2000" dirty="0"/>
              <a:t> </a:t>
            </a:r>
          </a:p>
          <a:p>
            <a:r>
              <a:rPr lang="en-US" sz="2000" i="1" dirty="0"/>
              <a:t>method remove: </a:t>
            </a:r>
            <a:r>
              <a:rPr lang="en-US" sz="2000" dirty="0"/>
              <a:t>deletes the oldest entry when an instruction commits</a:t>
            </a:r>
          </a:p>
        </p:txBody>
      </p:sp>
      <p:grpSp>
        <p:nvGrpSpPr>
          <p:cNvPr id="5" name="Group 4"/>
          <p:cNvGrpSpPr/>
          <p:nvPr/>
        </p:nvGrpSpPr>
        <p:grpSpPr>
          <a:xfrm>
            <a:off x="2756359" y="1396936"/>
            <a:ext cx="3475859" cy="949325"/>
            <a:chOff x="2353733" y="1494090"/>
            <a:chExt cx="3475859" cy="949325"/>
          </a:xfrm>
        </p:grpSpPr>
        <p:sp>
          <p:nvSpPr>
            <p:cNvPr id="7" name="Rectangle 17"/>
            <p:cNvSpPr>
              <a:spLocks noChangeArrowheads="1"/>
            </p:cNvSpPr>
            <p:nvPr/>
          </p:nvSpPr>
          <p:spPr bwMode="auto">
            <a:xfrm>
              <a:off x="2353733" y="1852865"/>
              <a:ext cx="3475859" cy="590550"/>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endParaRPr lang="en-US" sz="1600" dirty="0">
                <a:solidFill>
                  <a:srgbClr val="FF0000"/>
                </a:solidFill>
                <a:latin typeface="Arial" panose="020B0604020202020204" pitchFamily="34" charset="0"/>
                <a:cs typeface="Arial" panose="020B0604020202020204" pitchFamily="34" charset="0"/>
              </a:endParaRPr>
            </a:p>
            <a:p>
              <a:pPr algn="ctr">
                <a:lnSpc>
                  <a:spcPct val="90000"/>
                </a:lnSpc>
                <a:spcBef>
                  <a:spcPct val="25000"/>
                </a:spcBef>
                <a:buClr>
                  <a:schemeClr val="bg1"/>
                </a:buClr>
                <a:buSzPct val="100000"/>
                <a:buFont typeface="Wingdings" pitchFamily="2" charset="2"/>
                <a:buNone/>
              </a:pPr>
              <a:r>
                <a:rPr lang="en-US" sz="1600" dirty="0">
                  <a:latin typeface="Arial" panose="020B0604020202020204" pitchFamily="34" charset="0"/>
                  <a:cs typeface="Arial" panose="020B0604020202020204" pitchFamily="34" charset="0"/>
                </a:rPr>
                <a:t>scoreboard</a:t>
              </a:r>
            </a:p>
          </p:txBody>
        </p:sp>
        <p:sp>
          <p:nvSpPr>
            <p:cNvPr id="12" name="Line 31"/>
            <p:cNvSpPr>
              <a:spLocks noChangeShapeType="1"/>
            </p:cNvSpPr>
            <p:nvPr/>
          </p:nvSpPr>
          <p:spPr bwMode="auto">
            <a:xfrm flipH="1">
              <a:off x="2772707" y="1510157"/>
              <a:ext cx="0" cy="358775"/>
            </a:xfrm>
            <a:prstGeom prst="line">
              <a:avLst/>
            </a:prstGeom>
            <a:noFill/>
            <a:ln w="25400">
              <a:solidFill>
                <a:schemeClr val="tx1"/>
              </a:solidFill>
              <a:round/>
              <a:headEnd type="non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13" name="Line 31"/>
            <p:cNvSpPr>
              <a:spLocks noChangeShapeType="1"/>
            </p:cNvSpPr>
            <p:nvPr/>
          </p:nvSpPr>
          <p:spPr bwMode="auto">
            <a:xfrm flipH="1" flipV="1">
              <a:off x="2984928" y="1494090"/>
              <a:ext cx="0" cy="358775"/>
            </a:xfrm>
            <a:prstGeom prst="line">
              <a:avLst/>
            </a:prstGeom>
            <a:noFill/>
            <a:ln w="25400">
              <a:solidFill>
                <a:srgbClr val="FF0000"/>
              </a:solidFill>
              <a:round/>
              <a:headEnd type="non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14" name="Line 31"/>
            <p:cNvSpPr>
              <a:spLocks noChangeShapeType="1"/>
            </p:cNvSpPr>
            <p:nvPr/>
          </p:nvSpPr>
          <p:spPr bwMode="auto">
            <a:xfrm flipH="1">
              <a:off x="3711723" y="1510157"/>
              <a:ext cx="0" cy="358775"/>
            </a:xfrm>
            <a:prstGeom prst="line">
              <a:avLst/>
            </a:prstGeom>
            <a:noFill/>
            <a:ln w="25400">
              <a:solidFill>
                <a:schemeClr val="tx1"/>
              </a:solidFill>
              <a:round/>
              <a:headEnd type="non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15" name="Line 31"/>
            <p:cNvSpPr>
              <a:spLocks noChangeShapeType="1"/>
            </p:cNvSpPr>
            <p:nvPr/>
          </p:nvSpPr>
          <p:spPr bwMode="auto">
            <a:xfrm flipH="1" flipV="1">
              <a:off x="3923944" y="1494090"/>
              <a:ext cx="0" cy="358775"/>
            </a:xfrm>
            <a:prstGeom prst="line">
              <a:avLst/>
            </a:prstGeom>
            <a:noFill/>
            <a:ln w="25400">
              <a:solidFill>
                <a:srgbClr val="FF0000"/>
              </a:solidFill>
              <a:round/>
              <a:headEnd type="non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16" name="Line 31"/>
            <p:cNvSpPr>
              <a:spLocks noChangeShapeType="1"/>
            </p:cNvSpPr>
            <p:nvPr/>
          </p:nvSpPr>
          <p:spPr bwMode="auto">
            <a:xfrm flipH="1">
              <a:off x="4579901" y="1494090"/>
              <a:ext cx="0" cy="358775"/>
            </a:xfrm>
            <a:prstGeom prst="line">
              <a:avLst/>
            </a:prstGeom>
            <a:noFill/>
            <a:ln w="25400">
              <a:solidFill>
                <a:schemeClr val="tx1"/>
              </a:solidFill>
              <a:round/>
              <a:headEnd type="non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17" name="Line 31"/>
            <p:cNvSpPr>
              <a:spLocks noChangeShapeType="1"/>
            </p:cNvSpPr>
            <p:nvPr/>
          </p:nvSpPr>
          <p:spPr bwMode="auto">
            <a:xfrm flipH="1">
              <a:off x="5565476" y="1494090"/>
              <a:ext cx="0" cy="358775"/>
            </a:xfrm>
            <a:prstGeom prst="line">
              <a:avLst/>
            </a:prstGeom>
            <a:noFill/>
            <a:ln w="25400">
              <a:solidFill>
                <a:schemeClr val="tx1"/>
              </a:solidFill>
              <a:round/>
              <a:headEnd type="none" w="med" len="med"/>
              <a:tailEnd type="triangle" w="med" len="med"/>
            </a:ln>
          </p:spPr>
          <p:txBody>
            <a:bodyPr/>
            <a:lstStyle/>
            <a:p>
              <a:endParaRPr lang="en-US">
                <a:latin typeface="Arial" panose="020B0604020202020204" pitchFamily="34" charset="0"/>
                <a:cs typeface="Arial" panose="020B0604020202020204" pitchFamily="34" charset="0"/>
              </a:endParaRPr>
            </a:p>
          </p:txBody>
        </p:sp>
        <p:sp>
          <p:nvSpPr>
            <p:cNvPr id="2" name="TextBox 1"/>
            <p:cNvSpPr txBox="1"/>
            <p:nvPr/>
          </p:nvSpPr>
          <p:spPr>
            <a:xfrm>
              <a:off x="2403801" y="1851269"/>
              <a:ext cx="821059" cy="307777"/>
            </a:xfrm>
            <a:prstGeom prst="rect">
              <a:avLst/>
            </a:prstGeom>
            <a:solidFill>
              <a:srgbClr val="FFFF00"/>
            </a:solidFill>
            <a:ln>
              <a:solidFill>
                <a:schemeClr val="tx1"/>
              </a:solidFill>
            </a:ln>
          </p:spPr>
          <p:txBody>
            <a:bodyPr wrap="none" rtlCol="0">
              <a:spAutoFit/>
            </a:bodyPr>
            <a:lstStyle/>
            <a:p>
              <a:r>
                <a:rPr lang="en-US" sz="1400" dirty="0">
                  <a:latin typeface="Arial" panose="020B0604020202020204" pitchFamily="34" charset="0"/>
                  <a:cs typeface="Arial" panose="020B0604020202020204" pitchFamily="34" charset="0"/>
                </a:rPr>
                <a:t>search1</a:t>
              </a:r>
            </a:p>
          </p:txBody>
        </p:sp>
        <p:sp>
          <p:nvSpPr>
            <p:cNvPr id="19" name="TextBox 18"/>
            <p:cNvSpPr txBox="1"/>
            <p:nvPr/>
          </p:nvSpPr>
          <p:spPr>
            <a:xfrm>
              <a:off x="3329226" y="1851269"/>
              <a:ext cx="821059" cy="307777"/>
            </a:xfrm>
            <a:prstGeom prst="rect">
              <a:avLst/>
            </a:prstGeom>
            <a:solidFill>
              <a:srgbClr val="FFFF00"/>
            </a:solidFill>
            <a:ln>
              <a:solidFill>
                <a:schemeClr val="tx1"/>
              </a:solidFill>
            </a:ln>
          </p:spPr>
          <p:txBody>
            <a:bodyPr wrap="none" rtlCol="0">
              <a:spAutoFit/>
            </a:bodyPr>
            <a:lstStyle/>
            <a:p>
              <a:r>
                <a:rPr lang="en-US" sz="1400" dirty="0">
                  <a:latin typeface="Arial" panose="020B0604020202020204" pitchFamily="34" charset="0"/>
                  <a:cs typeface="Arial" panose="020B0604020202020204" pitchFamily="34" charset="0"/>
                </a:rPr>
                <a:t>search2</a:t>
              </a:r>
            </a:p>
          </p:txBody>
        </p:sp>
        <p:sp>
          <p:nvSpPr>
            <p:cNvPr id="20" name="TextBox 19"/>
            <p:cNvSpPr txBox="1"/>
            <p:nvPr/>
          </p:nvSpPr>
          <p:spPr>
            <a:xfrm>
              <a:off x="4248814" y="1854518"/>
              <a:ext cx="622286" cy="307777"/>
            </a:xfrm>
            <a:prstGeom prst="rect">
              <a:avLst/>
            </a:prstGeom>
            <a:solidFill>
              <a:srgbClr val="FFFF00"/>
            </a:solidFill>
            <a:ln>
              <a:solidFill>
                <a:schemeClr val="tx1"/>
              </a:solidFill>
            </a:ln>
          </p:spPr>
          <p:txBody>
            <a:bodyPr wrap="none" rtlCol="0">
              <a:spAutoFit/>
            </a:bodyPr>
            <a:lstStyle/>
            <a:p>
              <a:r>
                <a:rPr lang="en-US" sz="1400" dirty="0">
                  <a:latin typeface="Arial" panose="020B0604020202020204" pitchFamily="34" charset="0"/>
                  <a:cs typeface="Arial" panose="020B0604020202020204" pitchFamily="34" charset="0"/>
                </a:rPr>
                <a:t>insert</a:t>
              </a:r>
            </a:p>
          </p:txBody>
        </p:sp>
        <p:sp>
          <p:nvSpPr>
            <p:cNvPr id="21" name="TextBox 20"/>
            <p:cNvSpPr txBox="1"/>
            <p:nvPr/>
          </p:nvSpPr>
          <p:spPr>
            <a:xfrm>
              <a:off x="4969621" y="1851269"/>
              <a:ext cx="780983" cy="307777"/>
            </a:xfrm>
            <a:prstGeom prst="rect">
              <a:avLst/>
            </a:prstGeom>
            <a:solidFill>
              <a:srgbClr val="FFFF00"/>
            </a:solidFill>
            <a:ln>
              <a:solidFill>
                <a:schemeClr val="tx1"/>
              </a:solidFill>
            </a:ln>
          </p:spPr>
          <p:txBody>
            <a:bodyPr wrap="none" rtlCol="0">
              <a:spAutoFit/>
            </a:bodyPr>
            <a:lstStyle/>
            <a:p>
              <a:r>
                <a:rPr lang="en-US" sz="1400" dirty="0">
                  <a:latin typeface="Arial" panose="020B0604020202020204" pitchFamily="34" charset="0"/>
                  <a:cs typeface="Arial" panose="020B0604020202020204" pitchFamily="34" charset="0"/>
                </a:rPr>
                <a:t>remove</a:t>
              </a:r>
            </a:p>
          </p:txBody>
        </p:sp>
      </p:grpSp>
      <p:sp>
        <p:nvSpPr>
          <p:cNvPr id="3" name="Date Placeholder 2">
            <a:extLst>
              <a:ext uri="{FF2B5EF4-FFF2-40B4-BE49-F238E27FC236}">
                <a16:creationId xmlns:a16="http://schemas.microsoft.com/office/drawing/2014/main" id="{88E00519-4B27-E3B5-5730-CE269F788C75}"/>
              </a:ext>
            </a:extLst>
          </p:cNvPr>
          <p:cNvSpPr>
            <a:spLocks noGrp="1"/>
          </p:cNvSpPr>
          <p:nvPr>
            <p:ph type="dt" sz="half" idx="10"/>
          </p:nvPr>
        </p:nvSpPr>
        <p:spPr/>
        <p:txBody>
          <a:bodyPr/>
          <a:lstStyle/>
          <a:p>
            <a:pPr>
              <a:defRPr/>
            </a:pPr>
            <a:fld id="{544B9A90-87FB-4273-A8A1-9C6233F65E6F}" type="datetime3">
              <a:rPr lang="en-US" smtClean="0"/>
              <a:t>24 March 2024</a:t>
            </a:fld>
            <a:endParaRPr lang="en-US" dirty="0"/>
          </a:p>
        </p:txBody>
      </p:sp>
      <p:sp>
        <p:nvSpPr>
          <p:cNvPr id="4" name="Footer Placeholder 3">
            <a:extLst>
              <a:ext uri="{FF2B5EF4-FFF2-40B4-BE49-F238E27FC236}">
                <a16:creationId xmlns:a16="http://schemas.microsoft.com/office/drawing/2014/main" id="{7A4019C4-80DF-3DB6-6064-E0503088722B}"/>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881B9A13-72B0-4EF2-0C9C-3AF962313F2C}"/>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26</a:t>
            </a:fld>
            <a:endParaRPr lang="en-US" dirty="0"/>
          </a:p>
        </p:txBody>
      </p:sp>
    </p:spTree>
    <p:extLst>
      <p:ext uri="{BB962C8B-B14F-4D97-AF65-F5344CB8AC3E}">
        <p14:creationId xmlns:p14="http://schemas.microsoft.com/office/powerpoint/2010/main" val="162961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0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886" y="177419"/>
            <a:ext cx="8255000" cy="1143000"/>
          </a:xfrm>
        </p:spPr>
        <p:txBody>
          <a:bodyPr/>
          <a:lstStyle/>
          <a:p>
            <a:r>
              <a:rPr lang="en-US" sz="4000" dirty="0"/>
              <a:t>Two designs for scoreboard</a:t>
            </a:r>
          </a:p>
        </p:txBody>
      </p:sp>
      <p:sp>
        <p:nvSpPr>
          <p:cNvPr id="3" name="Content Placeholder 2"/>
          <p:cNvSpPr>
            <a:spLocks noGrp="1"/>
          </p:cNvSpPr>
          <p:nvPr>
            <p:ph idx="1"/>
          </p:nvPr>
        </p:nvSpPr>
        <p:spPr>
          <a:xfrm>
            <a:off x="645886" y="2423865"/>
            <a:ext cx="3788227" cy="2507643"/>
          </a:xfrm>
          <a:ln>
            <a:solidFill>
              <a:schemeClr val="tx1"/>
            </a:solidFill>
          </a:ln>
        </p:spPr>
        <p:txBody>
          <a:bodyPr/>
          <a:lstStyle/>
          <a:p>
            <a:r>
              <a:rPr lang="en-US" sz="2000" dirty="0"/>
              <a:t>A </a:t>
            </a:r>
            <a:r>
              <a:rPr lang="en-US" sz="2000" dirty="0" err="1"/>
              <a:t>fifo</a:t>
            </a:r>
            <a:r>
              <a:rPr lang="en-US" sz="2000" dirty="0"/>
              <a:t> of depth equal to the number of pipeline stages in Execute </a:t>
            </a:r>
          </a:p>
          <a:p>
            <a:r>
              <a:rPr lang="en-US" sz="2000" i="1" dirty="0"/>
              <a:t>Insert: </a:t>
            </a:r>
            <a:r>
              <a:rPr lang="en-US" sz="2000" dirty="0" err="1"/>
              <a:t>enq</a:t>
            </a:r>
            <a:r>
              <a:rPr lang="en-US" sz="2000" dirty="0"/>
              <a:t> (</a:t>
            </a:r>
            <a:r>
              <a:rPr lang="en-US" sz="2000" dirty="0" err="1"/>
              <a:t>dst</a:t>
            </a:r>
            <a:r>
              <a:rPr lang="en-US" sz="2000" dirty="0"/>
              <a:t>)</a:t>
            </a:r>
          </a:p>
          <a:p>
            <a:r>
              <a:rPr lang="en-US" sz="2000" i="1" dirty="0"/>
              <a:t>Remove: </a:t>
            </a:r>
            <a:r>
              <a:rPr lang="en-US" sz="2000" dirty="0" err="1"/>
              <a:t>deq</a:t>
            </a:r>
            <a:endParaRPr lang="en-US" sz="2000" dirty="0"/>
          </a:p>
          <a:p>
            <a:r>
              <a:rPr lang="en-US" sz="2000" i="1" dirty="0"/>
              <a:t>Search: </a:t>
            </a:r>
            <a:r>
              <a:rPr lang="en-US" sz="2000" dirty="0"/>
              <a:t>compare source against each entry</a:t>
            </a:r>
          </a:p>
        </p:txBody>
      </p:sp>
      <p:sp>
        <p:nvSpPr>
          <p:cNvPr id="4" name="TextBox 3"/>
          <p:cNvSpPr txBox="1"/>
          <p:nvPr/>
        </p:nvSpPr>
        <p:spPr>
          <a:xfrm>
            <a:off x="1183799" y="5527122"/>
            <a:ext cx="7116754" cy="1015663"/>
          </a:xfrm>
          <a:prstGeom prst="rect">
            <a:avLst/>
          </a:prstGeom>
          <a:noFill/>
        </p:spPr>
        <p:txBody>
          <a:bodyPr wrap="square" rtlCol="0">
            <a:spAutoFit/>
          </a:bodyPr>
          <a:lstStyle/>
          <a:p>
            <a:r>
              <a:rPr lang="en-US" sz="2000" dirty="0">
                <a:latin typeface="Comic Sans MS" panose="030F0702030302020204" pitchFamily="66" charset="0"/>
              </a:rPr>
              <a:t>Counter design takes less hardware, especially for deep pipelines, and is more efficient because it avoids searching each element of the </a:t>
            </a:r>
            <a:r>
              <a:rPr lang="en-US" sz="2000" dirty="0" err="1">
                <a:latin typeface="Comic Sans MS" panose="030F0702030302020204" pitchFamily="66" charset="0"/>
              </a:rPr>
              <a:t>fifo</a:t>
            </a:r>
            <a:endParaRPr lang="en-US" sz="2000" dirty="0">
              <a:latin typeface="Comic Sans MS" panose="030F0702030302020204" pitchFamily="66" charset="0"/>
            </a:endParaRPr>
          </a:p>
        </p:txBody>
      </p:sp>
      <p:grpSp>
        <p:nvGrpSpPr>
          <p:cNvPr id="10" name="Group 11"/>
          <p:cNvGrpSpPr>
            <a:grpSpLocks/>
          </p:cNvGrpSpPr>
          <p:nvPr/>
        </p:nvGrpSpPr>
        <p:grpSpPr bwMode="auto">
          <a:xfrm>
            <a:off x="1834914" y="1591880"/>
            <a:ext cx="674462" cy="512007"/>
            <a:chOff x="1920" y="1392"/>
            <a:chExt cx="192" cy="192"/>
          </a:xfrm>
          <a:solidFill>
            <a:schemeClr val="accent1"/>
          </a:solidFill>
        </p:grpSpPr>
        <p:sp>
          <p:nvSpPr>
            <p:cNvPr id="11" name="Rectangle 12"/>
            <p:cNvSpPr>
              <a:spLocks noChangeArrowheads="1"/>
            </p:cNvSpPr>
            <p:nvPr/>
          </p:nvSpPr>
          <p:spPr bwMode="auto">
            <a:xfrm>
              <a:off x="1968" y="1392"/>
              <a:ext cx="144" cy="192"/>
            </a:xfrm>
            <a:prstGeom prst="rect">
              <a:avLst/>
            </a:prstGeom>
            <a:solidFill>
              <a:srgbClr val="FFCC66"/>
            </a:solid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Line 13"/>
            <p:cNvSpPr>
              <a:spLocks noChangeShapeType="1"/>
            </p:cNvSpPr>
            <p:nvPr/>
          </p:nvSpPr>
          <p:spPr bwMode="auto">
            <a:xfrm>
              <a:off x="2064" y="1392"/>
              <a:ext cx="0" cy="192"/>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Line 14"/>
            <p:cNvSpPr>
              <a:spLocks noChangeShapeType="1"/>
            </p:cNvSpPr>
            <p:nvPr/>
          </p:nvSpPr>
          <p:spPr bwMode="auto">
            <a:xfrm>
              <a:off x="2016" y="1392"/>
              <a:ext cx="0" cy="192"/>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 name="Line 15"/>
            <p:cNvSpPr>
              <a:spLocks noChangeShapeType="1"/>
            </p:cNvSpPr>
            <p:nvPr/>
          </p:nvSpPr>
          <p:spPr bwMode="auto">
            <a:xfrm>
              <a:off x="1920" y="1392"/>
              <a:ext cx="48" cy="0"/>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 name="Line 16"/>
            <p:cNvSpPr>
              <a:spLocks noChangeShapeType="1"/>
            </p:cNvSpPr>
            <p:nvPr/>
          </p:nvSpPr>
          <p:spPr bwMode="auto">
            <a:xfrm>
              <a:off x="1920" y="1584"/>
              <a:ext cx="48" cy="0"/>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8" name="Group 7"/>
          <p:cNvGrpSpPr/>
          <p:nvPr/>
        </p:nvGrpSpPr>
        <p:grpSpPr>
          <a:xfrm>
            <a:off x="6313292" y="1766508"/>
            <a:ext cx="2173809" cy="149629"/>
            <a:chOff x="6039612" y="1626868"/>
            <a:chExt cx="2173809" cy="149629"/>
          </a:xfrm>
        </p:grpSpPr>
        <p:sp>
          <p:nvSpPr>
            <p:cNvPr id="7" name="Rectangle 6"/>
            <p:cNvSpPr/>
            <p:nvPr/>
          </p:nvSpPr>
          <p:spPr bwMode="auto">
            <a:xfrm>
              <a:off x="6039612" y="1626868"/>
              <a:ext cx="308446" cy="14962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6" name="Rectangle 15"/>
            <p:cNvSpPr/>
            <p:nvPr/>
          </p:nvSpPr>
          <p:spPr bwMode="auto">
            <a:xfrm>
              <a:off x="6518437" y="1626868"/>
              <a:ext cx="308446" cy="14962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7" name="Rectangle 16"/>
            <p:cNvSpPr/>
            <p:nvPr/>
          </p:nvSpPr>
          <p:spPr bwMode="auto">
            <a:xfrm>
              <a:off x="7904975" y="1626868"/>
              <a:ext cx="308446" cy="14962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21" name="TextBox 20"/>
          <p:cNvSpPr txBox="1"/>
          <p:nvPr/>
        </p:nvSpPr>
        <p:spPr>
          <a:xfrm>
            <a:off x="4053211" y="1576422"/>
            <a:ext cx="1195071" cy="461665"/>
          </a:xfrm>
          <a:prstGeom prst="rect">
            <a:avLst/>
          </a:prstGeom>
          <a:noFill/>
        </p:spPr>
        <p:txBody>
          <a:bodyPr wrap="none" rtlCol="0">
            <a:spAutoFit/>
          </a:bodyPr>
          <a:lstStyle/>
          <a:p>
            <a:r>
              <a:rPr lang="en-US" dirty="0">
                <a:latin typeface="+mj-lt"/>
              </a:rPr>
              <a:t>versus</a:t>
            </a:r>
          </a:p>
        </p:txBody>
      </p:sp>
      <p:sp>
        <p:nvSpPr>
          <p:cNvPr id="22" name="Content Placeholder 2"/>
          <p:cNvSpPr txBox="1">
            <a:spLocks/>
          </p:cNvSpPr>
          <p:nvPr/>
        </p:nvSpPr>
        <p:spPr bwMode="auto">
          <a:xfrm>
            <a:off x="4630057" y="2391938"/>
            <a:ext cx="4446736" cy="3021891"/>
          </a:xfrm>
          <a:prstGeom prst="rect">
            <a:avLst/>
          </a:prstGeom>
          <a:noFill/>
          <a:ln w="9525">
            <a:solidFill>
              <a:schemeClr val="tx1"/>
            </a:solid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000">
                <a:solidFill>
                  <a:schemeClr val="tx1">
                    <a:lumMod val="95000"/>
                    <a:lumOff val="5000"/>
                  </a:schemeClr>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lumMod val="85000"/>
                    <a:lumOff val="15000"/>
                  </a:schemeClr>
                </a:solidFill>
                <a:latin typeface="+mn-lt"/>
              </a:defRPr>
            </a:lvl3pPr>
            <a:lvl4pPr marL="1714500" indent="-342900" algn="l" rtl="0" eaLnBrk="0" fontAlgn="base" hangingPunct="0">
              <a:spcBef>
                <a:spcPct val="20000"/>
              </a:spcBef>
              <a:spcAft>
                <a:spcPct val="0"/>
              </a:spcAft>
              <a:buFont typeface="Wingdings" panose="05000000000000000000" pitchFamily="2" charset="2"/>
              <a:buChar char="§"/>
              <a:defRPr sz="2000">
                <a:solidFill>
                  <a:schemeClr val="tx1">
                    <a:lumMod val="75000"/>
                    <a:lumOff val="2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a:solidFill>
                  <a:srgbClr val="56127A"/>
                </a:solidFill>
                <a:latin typeface="+mn-lt"/>
              </a:defRPr>
            </a:lvl6pPr>
            <a:lvl7pPr marL="2971800" indent="-228600" algn="l" rtl="0" fontAlgn="base">
              <a:spcBef>
                <a:spcPct val="20000"/>
              </a:spcBef>
              <a:spcAft>
                <a:spcPct val="0"/>
              </a:spcAft>
              <a:buChar char="»"/>
              <a:defRPr>
                <a:solidFill>
                  <a:srgbClr val="56127A"/>
                </a:solidFill>
                <a:latin typeface="+mn-lt"/>
              </a:defRPr>
            </a:lvl7pPr>
            <a:lvl8pPr marL="3429000" indent="-228600" algn="l" rtl="0" fontAlgn="base">
              <a:spcBef>
                <a:spcPct val="20000"/>
              </a:spcBef>
              <a:spcAft>
                <a:spcPct val="0"/>
              </a:spcAft>
              <a:buChar char="»"/>
              <a:defRPr>
                <a:solidFill>
                  <a:srgbClr val="56127A"/>
                </a:solidFill>
                <a:latin typeface="+mn-lt"/>
              </a:defRPr>
            </a:lvl8pPr>
            <a:lvl9pPr marL="3886200" indent="-228600" algn="l" rtl="0" fontAlgn="base">
              <a:spcBef>
                <a:spcPct val="20000"/>
              </a:spcBef>
              <a:spcAft>
                <a:spcPct val="0"/>
              </a:spcAft>
              <a:buChar char="»"/>
              <a:defRPr>
                <a:solidFill>
                  <a:srgbClr val="56127A"/>
                </a:solidFill>
                <a:latin typeface="+mn-lt"/>
              </a:defRPr>
            </a:lvl9pPr>
          </a:lstStyle>
          <a:p>
            <a:r>
              <a:rPr lang="en-US" sz="2000" dirty="0"/>
              <a:t>One Boolean flag for each register (Initially all False)</a:t>
            </a:r>
            <a:endParaRPr lang="en-US" sz="2000" kern="0" dirty="0"/>
          </a:p>
          <a:p>
            <a:r>
              <a:rPr lang="en-US" sz="2000" i="1" kern="0" dirty="0"/>
              <a:t>Insert: </a:t>
            </a:r>
            <a:r>
              <a:rPr lang="en-US" sz="2000" kern="0" dirty="0"/>
              <a:t>set the flag for register </a:t>
            </a:r>
            <a:r>
              <a:rPr lang="en-US" sz="2000" kern="0" dirty="0" err="1"/>
              <a:t>rd</a:t>
            </a:r>
            <a:r>
              <a:rPr lang="en-US" sz="2000" kern="0" dirty="0"/>
              <a:t> to True (block if it is already True)</a:t>
            </a:r>
          </a:p>
          <a:p>
            <a:r>
              <a:rPr lang="en-US" sz="2000" i="1" kern="0" dirty="0"/>
              <a:t>Remove: </a:t>
            </a:r>
            <a:r>
              <a:rPr lang="en-US" sz="2000" kern="0" dirty="0"/>
              <a:t>set the flag for register </a:t>
            </a:r>
            <a:r>
              <a:rPr lang="en-US" sz="2000" kern="0" dirty="0" err="1"/>
              <a:t>rd</a:t>
            </a:r>
            <a:r>
              <a:rPr lang="en-US" sz="2000" kern="0" dirty="0"/>
              <a:t> to False</a:t>
            </a:r>
          </a:p>
          <a:p>
            <a:r>
              <a:rPr lang="en-US" sz="2000" i="1" kern="0" dirty="0"/>
              <a:t>Search: </a:t>
            </a:r>
            <a:r>
              <a:rPr lang="en-US" sz="2000" kern="0" dirty="0"/>
              <a:t>Return the value of the flag for the source register</a:t>
            </a:r>
          </a:p>
        </p:txBody>
      </p:sp>
      <p:sp>
        <p:nvSpPr>
          <p:cNvPr id="5" name="Date Placeholder 4">
            <a:extLst>
              <a:ext uri="{FF2B5EF4-FFF2-40B4-BE49-F238E27FC236}">
                <a16:creationId xmlns:a16="http://schemas.microsoft.com/office/drawing/2014/main" id="{6810F03D-9F50-0AC4-2630-41F0C9744BED}"/>
              </a:ext>
            </a:extLst>
          </p:cNvPr>
          <p:cNvSpPr>
            <a:spLocks noGrp="1"/>
          </p:cNvSpPr>
          <p:nvPr>
            <p:ph type="dt" sz="half" idx="10"/>
          </p:nvPr>
        </p:nvSpPr>
        <p:spPr/>
        <p:txBody>
          <a:bodyPr/>
          <a:lstStyle/>
          <a:p>
            <a:pPr>
              <a:defRPr/>
            </a:pPr>
            <a:fld id="{A5C3E5DE-2E7C-42EF-B111-1D282F19AF2E}" type="datetime3">
              <a:rPr lang="en-US" smtClean="0"/>
              <a:t>24 March 2024</a:t>
            </a:fld>
            <a:endParaRPr lang="en-US" dirty="0"/>
          </a:p>
        </p:txBody>
      </p:sp>
      <p:sp>
        <p:nvSpPr>
          <p:cNvPr id="6" name="Footer Placeholder 5">
            <a:extLst>
              <a:ext uri="{FF2B5EF4-FFF2-40B4-BE49-F238E27FC236}">
                <a16:creationId xmlns:a16="http://schemas.microsoft.com/office/drawing/2014/main" id="{26C8589B-7593-9D10-071E-3661C29E3A78}"/>
              </a:ext>
            </a:extLst>
          </p:cNvPr>
          <p:cNvSpPr>
            <a:spLocks noGrp="1"/>
          </p:cNvSpPr>
          <p:nvPr>
            <p:ph type="ftr" sz="quarter" idx="12"/>
          </p:nvPr>
        </p:nvSpPr>
        <p:spPr/>
        <p:txBody>
          <a:bodyPr/>
          <a:lstStyle/>
          <a:p>
            <a:pPr>
              <a:defRPr/>
            </a:pPr>
            <a:r>
              <a:rPr lang="en-US"/>
              <a:t>6.1920</a:t>
            </a:r>
            <a:endParaRPr lang="en-US" dirty="0"/>
          </a:p>
        </p:txBody>
      </p:sp>
      <p:sp>
        <p:nvSpPr>
          <p:cNvPr id="18" name="Slide Number Placeholder 17">
            <a:extLst>
              <a:ext uri="{FF2B5EF4-FFF2-40B4-BE49-F238E27FC236}">
                <a16:creationId xmlns:a16="http://schemas.microsoft.com/office/drawing/2014/main" id="{3C8F9F1D-A9DB-838D-2998-35BB744042A4}"/>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27</a:t>
            </a:fld>
            <a:endParaRPr lang="en-US" dirty="0"/>
          </a:p>
        </p:txBody>
      </p:sp>
    </p:spTree>
    <p:extLst>
      <p:ext uri="{BB962C8B-B14F-4D97-AF65-F5344CB8AC3E}">
        <p14:creationId xmlns:p14="http://schemas.microsoft.com/office/powerpoint/2010/main" val="21946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9D8BE-EE4E-1C1A-A605-B268806F94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A7290-DBC5-2BDB-0E0F-1E2BEEE17D10}"/>
              </a:ext>
            </a:extLst>
          </p:cNvPr>
          <p:cNvSpPr>
            <a:spLocks noGrp="1"/>
          </p:cNvSpPr>
          <p:nvPr>
            <p:ph type="title"/>
          </p:nvPr>
        </p:nvSpPr>
        <p:spPr>
          <a:xfrm>
            <a:off x="609599" y="304800"/>
            <a:ext cx="8236857" cy="1143000"/>
          </a:xfrm>
        </p:spPr>
        <p:txBody>
          <a:bodyPr/>
          <a:lstStyle/>
          <a:p>
            <a:r>
              <a:rPr lang="en-US" dirty="0"/>
              <a:t>Scoreboard implementation</a:t>
            </a:r>
            <a:br>
              <a:rPr lang="en-US" dirty="0"/>
            </a:br>
            <a:r>
              <a:rPr lang="en-US" sz="2800" dirty="0"/>
              <a:t>using searchable </a:t>
            </a:r>
            <a:r>
              <a:rPr lang="en-US" sz="2800" dirty="0" err="1"/>
              <a:t>Fifos</a:t>
            </a:r>
            <a:endParaRPr lang="en-US" dirty="0"/>
          </a:p>
        </p:txBody>
      </p:sp>
      <p:sp>
        <p:nvSpPr>
          <p:cNvPr id="3" name="Content Placeholder 2">
            <a:extLst>
              <a:ext uri="{FF2B5EF4-FFF2-40B4-BE49-F238E27FC236}">
                <a16:creationId xmlns:a16="http://schemas.microsoft.com/office/drawing/2014/main" id="{7F086A48-8CBE-B472-5257-E60D526A8061}"/>
              </a:ext>
            </a:extLst>
          </p:cNvPr>
          <p:cNvSpPr>
            <a:spLocks noGrp="1"/>
          </p:cNvSpPr>
          <p:nvPr>
            <p:ph idx="1"/>
          </p:nvPr>
        </p:nvSpPr>
        <p:spPr>
          <a:xfrm>
            <a:off x="609600" y="1547191"/>
            <a:ext cx="7772400" cy="4352866"/>
          </a:xfrm>
        </p:spPr>
        <p:txBody>
          <a:bodyPr/>
          <a:lstStyle/>
          <a:p>
            <a:pPr marL="0" lvl="0" indent="0" eaLnBrk="1" hangingPunct="1">
              <a:spcBef>
                <a:spcPct val="0"/>
              </a:spcBef>
              <a:buClrTx/>
              <a:buSzTx/>
              <a:buNone/>
            </a:pPr>
            <a:r>
              <a:rPr lang="en-US" sz="1800" b="1" kern="1200" dirty="0">
                <a:solidFill>
                  <a:srgbClr val="40458C"/>
                </a:solidFill>
                <a:latin typeface="Consolas" panose="020B0609020204030204" pitchFamily="49" charset="0"/>
                <a:cs typeface="Courier New" pitchFamily="49" charset="0"/>
              </a:rPr>
              <a:t>function</a:t>
            </a:r>
            <a:r>
              <a:rPr lang="en-US" sz="1800" kern="1200" dirty="0">
                <a:solidFill>
                  <a:srgbClr val="40458C"/>
                </a:solidFill>
                <a:latin typeface="Consolas" panose="020B0609020204030204" pitchFamily="49" charset="0"/>
                <a:cs typeface="Courier New" pitchFamily="49" charset="0"/>
              </a:rPr>
              <a:t> </a:t>
            </a:r>
            <a:r>
              <a:rPr lang="en-US" sz="1800" kern="1200" dirty="0" err="1">
                <a:solidFill>
                  <a:srgbClr val="40458C"/>
                </a:solidFill>
                <a:latin typeface="Consolas" panose="020B0609020204030204" pitchFamily="49" charset="0"/>
                <a:cs typeface="Courier New" pitchFamily="49" charset="0"/>
              </a:rPr>
              <a:t>Bool</a:t>
            </a:r>
            <a:r>
              <a:rPr lang="en-US" sz="1800" kern="1200" dirty="0">
                <a:solidFill>
                  <a:srgbClr val="40458C"/>
                </a:solidFill>
                <a:latin typeface="Consolas" panose="020B0609020204030204" pitchFamily="49" charset="0"/>
                <a:cs typeface="Courier New" pitchFamily="49" charset="0"/>
              </a:rPr>
              <a:t> </a:t>
            </a:r>
            <a:r>
              <a:rPr lang="en-US" sz="1800" kern="1200" dirty="0" err="1">
                <a:solidFill>
                  <a:srgbClr val="40458C"/>
                </a:solidFill>
                <a:latin typeface="Consolas" panose="020B0609020204030204" pitchFamily="49" charset="0"/>
                <a:cs typeface="Courier New" pitchFamily="49" charset="0"/>
              </a:rPr>
              <a:t>isFound</a:t>
            </a:r>
            <a:endParaRPr lang="en-US" sz="1800" kern="1200" dirty="0">
              <a:solidFill>
                <a:srgbClr val="40458C"/>
              </a:solidFill>
              <a:latin typeface="Consolas" panose="020B0609020204030204" pitchFamily="49" charset="0"/>
              <a:cs typeface="Courier New" pitchFamily="49" charset="0"/>
            </a:endParaRPr>
          </a:p>
          <a:p>
            <a:pPr marL="0" lvl="0" indent="0" eaLnBrk="1" hangingPunct="1">
              <a:spcBef>
                <a:spcPct val="0"/>
              </a:spcBef>
              <a:buClrTx/>
              <a:buSzTx/>
              <a:buNone/>
            </a:pPr>
            <a:r>
              <a:rPr lang="en-US" sz="1800" kern="1200" dirty="0">
                <a:solidFill>
                  <a:srgbClr val="40458C"/>
                </a:solidFill>
                <a:latin typeface="Consolas" panose="020B0609020204030204" pitchFamily="49" charset="0"/>
                <a:cs typeface="Courier New" pitchFamily="49" charset="0"/>
              </a:rPr>
              <a:t>        (Maybe#(</a:t>
            </a:r>
            <a:r>
              <a:rPr lang="en-US" sz="1800" kern="1200" dirty="0" err="1">
                <a:solidFill>
                  <a:srgbClr val="40458C"/>
                </a:solidFill>
                <a:latin typeface="Consolas" panose="020B0609020204030204" pitchFamily="49" charset="0"/>
                <a:cs typeface="Courier New" pitchFamily="49" charset="0"/>
              </a:rPr>
              <a:t>RIndx</a:t>
            </a:r>
            <a:r>
              <a:rPr lang="en-US" sz="1800" kern="1200" dirty="0">
                <a:solidFill>
                  <a:srgbClr val="40458C"/>
                </a:solidFill>
                <a:latin typeface="Consolas" panose="020B0609020204030204" pitchFamily="49" charset="0"/>
                <a:cs typeface="Courier New" pitchFamily="49" charset="0"/>
              </a:rPr>
              <a:t>) </a:t>
            </a:r>
            <a:r>
              <a:rPr lang="en-US" sz="1800" kern="1200" dirty="0" err="1">
                <a:solidFill>
                  <a:srgbClr val="40458C"/>
                </a:solidFill>
                <a:latin typeface="Consolas" panose="020B0609020204030204" pitchFamily="49" charset="0"/>
                <a:cs typeface="Courier New" pitchFamily="49" charset="0"/>
              </a:rPr>
              <a:t>dst</a:t>
            </a:r>
            <a:r>
              <a:rPr lang="en-US" sz="1800" kern="1200" dirty="0">
                <a:solidFill>
                  <a:srgbClr val="40458C"/>
                </a:solidFill>
                <a:latin typeface="Consolas" panose="020B0609020204030204" pitchFamily="49" charset="0"/>
                <a:cs typeface="Courier New" pitchFamily="49" charset="0"/>
              </a:rPr>
              <a:t>, Maybe#(</a:t>
            </a:r>
            <a:r>
              <a:rPr lang="en-US" sz="1800" kern="1200" dirty="0" err="1">
                <a:solidFill>
                  <a:srgbClr val="40458C"/>
                </a:solidFill>
                <a:latin typeface="Consolas" panose="020B0609020204030204" pitchFamily="49" charset="0"/>
                <a:cs typeface="Courier New" pitchFamily="49" charset="0"/>
              </a:rPr>
              <a:t>RIndx</a:t>
            </a:r>
            <a:r>
              <a:rPr lang="en-US" sz="1800" kern="1200" dirty="0">
                <a:solidFill>
                  <a:srgbClr val="40458C"/>
                </a:solidFill>
                <a:latin typeface="Consolas" panose="020B0609020204030204" pitchFamily="49" charset="0"/>
                <a:cs typeface="Courier New" pitchFamily="49" charset="0"/>
              </a:rPr>
              <a:t>) </a:t>
            </a:r>
            <a:r>
              <a:rPr lang="en-US" sz="1800" kern="1200" dirty="0" err="1">
                <a:solidFill>
                  <a:srgbClr val="40458C"/>
                </a:solidFill>
                <a:latin typeface="Consolas" panose="020B0609020204030204" pitchFamily="49" charset="0"/>
                <a:cs typeface="Courier New" pitchFamily="49" charset="0"/>
              </a:rPr>
              <a:t>src</a:t>
            </a:r>
            <a:r>
              <a:rPr lang="en-US" sz="1800" kern="1200" dirty="0">
                <a:solidFill>
                  <a:srgbClr val="40458C"/>
                </a:solidFill>
                <a:latin typeface="Consolas" panose="020B0609020204030204" pitchFamily="49" charset="0"/>
                <a:cs typeface="Courier New" pitchFamily="49" charset="0"/>
              </a:rPr>
              <a:t>);</a:t>
            </a:r>
          </a:p>
          <a:p>
            <a:pPr marL="0" lvl="0" indent="0" eaLnBrk="1" hangingPunct="1">
              <a:spcBef>
                <a:spcPct val="0"/>
              </a:spcBef>
              <a:buClrTx/>
              <a:buSzTx/>
              <a:buNone/>
            </a:pPr>
            <a:r>
              <a:rPr lang="en-US" sz="1800" kern="1200" dirty="0">
                <a:solidFill>
                  <a:srgbClr val="40458C"/>
                </a:solidFill>
                <a:latin typeface="Consolas" panose="020B0609020204030204" pitchFamily="49" charset="0"/>
                <a:cs typeface="Courier New" pitchFamily="49" charset="0"/>
              </a:rPr>
              <a:t>  </a:t>
            </a:r>
            <a:r>
              <a:rPr lang="en-US" sz="1800" b="1" kern="1200" dirty="0">
                <a:solidFill>
                  <a:srgbClr val="40458C"/>
                </a:solidFill>
                <a:latin typeface="Consolas" panose="020B0609020204030204" pitchFamily="49" charset="0"/>
                <a:cs typeface="Courier New" pitchFamily="49" charset="0"/>
              </a:rPr>
              <a:t>return</a:t>
            </a:r>
            <a:r>
              <a:rPr lang="en-US" sz="1800" kern="1200" dirty="0">
                <a:solidFill>
                  <a:srgbClr val="40458C"/>
                </a:solidFill>
                <a:latin typeface="Consolas" panose="020B0609020204030204" pitchFamily="49" charset="0"/>
                <a:cs typeface="Courier New" pitchFamily="49" charset="0"/>
              </a:rPr>
              <a:t> </a:t>
            </a:r>
            <a:r>
              <a:rPr lang="en-US" sz="1800" kern="1200" dirty="0" err="1">
                <a:solidFill>
                  <a:srgbClr val="40458C"/>
                </a:solidFill>
                <a:latin typeface="Consolas" panose="020B0609020204030204" pitchFamily="49" charset="0"/>
                <a:cs typeface="Courier New" pitchFamily="49" charset="0"/>
              </a:rPr>
              <a:t>isValid</a:t>
            </a:r>
            <a:r>
              <a:rPr lang="en-US" sz="1800" kern="1200" dirty="0">
                <a:solidFill>
                  <a:srgbClr val="40458C"/>
                </a:solidFill>
                <a:latin typeface="Consolas" panose="020B0609020204030204" pitchFamily="49" charset="0"/>
                <a:cs typeface="Courier New" pitchFamily="49" charset="0"/>
              </a:rPr>
              <a:t>(</a:t>
            </a:r>
            <a:r>
              <a:rPr lang="en-US" sz="1800" kern="1200" dirty="0" err="1">
                <a:solidFill>
                  <a:srgbClr val="40458C"/>
                </a:solidFill>
                <a:latin typeface="Consolas" panose="020B0609020204030204" pitchFamily="49" charset="0"/>
                <a:cs typeface="Courier New" pitchFamily="49" charset="0"/>
              </a:rPr>
              <a:t>dst</a:t>
            </a:r>
            <a:r>
              <a:rPr lang="en-US" sz="1800" kern="1200" dirty="0">
                <a:solidFill>
                  <a:srgbClr val="40458C"/>
                </a:solidFill>
                <a:latin typeface="Consolas" panose="020B0609020204030204" pitchFamily="49" charset="0"/>
                <a:cs typeface="Courier New" pitchFamily="49" charset="0"/>
              </a:rPr>
              <a:t>) &amp;&amp; </a:t>
            </a:r>
            <a:r>
              <a:rPr lang="en-US" sz="1800" kern="1200" dirty="0" err="1">
                <a:solidFill>
                  <a:srgbClr val="40458C"/>
                </a:solidFill>
                <a:latin typeface="Consolas" panose="020B0609020204030204" pitchFamily="49" charset="0"/>
                <a:cs typeface="Courier New" pitchFamily="49" charset="0"/>
              </a:rPr>
              <a:t>isValid</a:t>
            </a:r>
            <a:r>
              <a:rPr lang="en-US" sz="1800" kern="1200" dirty="0">
                <a:solidFill>
                  <a:srgbClr val="40458C"/>
                </a:solidFill>
                <a:latin typeface="Consolas" panose="020B0609020204030204" pitchFamily="49" charset="0"/>
                <a:cs typeface="Courier New" pitchFamily="49" charset="0"/>
              </a:rPr>
              <a:t>(</a:t>
            </a:r>
            <a:r>
              <a:rPr lang="en-US" sz="1800" kern="1200" dirty="0" err="1">
                <a:solidFill>
                  <a:srgbClr val="40458C"/>
                </a:solidFill>
                <a:latin typeface="Consolas" panose="020B0609020204030204" pitchFamily="49" charset="0"/>
                <a:cs typeface="Courier New" pitchFamily="49" charset="0"/>
              </a:rPr>
              <a:t>src</a:t>
            </a:r>
            <a:r>
              <a:rPr lang="en-US" sz="1800" kern="1200" dirty="0">
                <a:solidFill>
                  <a:srgbClr val="40458C"/>
                </a:solidFill>
                <a:latin typeface="Consolas" panose="020B0609020204030204" pitchFamily="49" charset="0"/>
                <a:cs typeface="Courier New" pitchFamily="49" charset="0"/>
              </a:rPr>
              <a:t>) &amp;&amp; </a:t>
            </a:r>
          </a:p>
          <a:p>
            <a:pPr marL="0" lvl="0" indent="0" eaLnBrk="1" hangingPunct="1">
              <a:spcBef>
                <a:spcPct val="0"/>
              </a:spcBef>
              <a:buClrTx/>
              <a:buSzTx/>
              <a:buNone/>
            </a:pPr>
            <a:r>
              <a:rPr lang="en-US" sz="1800" kern="1200" dirty="0">
                <a:solidFill>
                  <a:srgbClr val="40458C"/>
                </a:solidFill>
                <a:latin typeface="Consolas" panose="020B0609020204030204" pitchFamily="49" charset="0"/>
                <a:cs typeface="Courier New" pitchFamily="49" charset="0"/>
              </a:rPr>
              <a:t>            (</a:t>
            </a:r>
            <a:r>
              <a:rPr lang="en-US" sz="1800" kern="1200" dirty="0" err="1">
                <a:solidFill>
                  <a:srgbClr val="40458C"/>
                </a:solidFill>
                <a:latin typeface="Consolas" panose="020B0609020204030204" pitchFamily="49" charset="0"/>
                <a:cs typeface="Courier New" pitchFamily="49" charset="0"/>
              </a:rPr>
              <a:t>fromMaybe</a:t>
            </a:r>
            <a:r>
              <a:rPr lang="en-US" sz="1800" kern="1200" dirty="0">
                <a:solidFill>
                  <a:srgbClr val="40458C"/>
                </a:solidFill>
                <a:latin typeface="Consolas" panose="020B0609020204030204" pitchFamily="49" charset="0"/>
                <a:cs typeface="Courier New" pitchFamily="49" charset="0"/>
              </a:rPr>
              <a:t>(?,</a:t>
            </a:r>
            <a:r>
              <a:rPr lang="en-US" sz="1800" kern="1200" dirty="0" err="1">
                <a:solidFill>
                  <a:srgbClr val="40458C"/>
                </a:solidFill>
                <a:latin typeface="Consolas" panose="020B0609020204030204" pitchFamily="49" charset="0"/>
                <a:cs typeface="Courier New" pitchFamily="49" charset="0"/>
              </a:rPr>
              <a:t>dst</a:t>
            </a:r>
            <a:r>
              <a:rPr lang="en-US" sz="1800" kern="1200" dirty="0">
                <a:solidFill>
                  <a:srgbClr val="40458C"/>
                </a:solidFill>
                <a:latin typeface="Consolas" panose="020B0609020204030204" pitchFamily="49" charset="0"/>
                <a:cs typeface="Courier New" pitchFamily="49" charset="0"/>
              </a:rPr>
              <a:t>)==</a:t>
            </a:r>
            <a:r>
              <a:rPr lang="en-US" sz="1800" kern="1200" dirty="0" err="1">
                <a:solidFill>
                  <a:srgbClr val="40458C"/>
                </a:solidFill>
                <a:latin typeface="Consolas" panose="020B0609020204030204" pitchFamily="49" charset="0"/>
                <a:cs typeface="Courier New" pitchFamily="49" charset="0"/>
              </a:rPr>
              <a:t>fromMaybe</a:t>
            </a:r>
            <a:r>
              <a:rPr lang="en-US" sz="1800" kern="1200" dirty="0">
                <a:solidFill>
                  <a:srgbClr val="40458C"/>
                </a:solidFill>
                <a:latin typeface="Consolas" panose="020B0609020204030204" pitchFamily="49" charset="0"/>
                <a:cs typeface="Courier New" pitchFamily="49" charset="0"/>
              </a:rPr>
              <a:t>(?,</a:t>
            </a:r>
            <a:r>
              <a:rPr lang="en-US" sz="1800" kern="1200" dirty="0" err="1">
                <a:solidFill>
                  <a:srgbClr val="40458C"/>
                </a:solidFill>
                <a:latin typeface="Consolas" panose="020B0609020204030204" pitchFamily="49" charset="0"/>
                <a:cs typeface="Courier New" pitchFamily="49" charset="0"/>
              </a:rPr>
              <a:t>src</a:t>
            </a:r>
            <a:r>
              <a:rPr lang="en-US" sz="1800" kern="1200" dirty="0">
                <a:solidFill>
                  <a:srgbClr val="40458C"/>
                </a:solidFill>
                <a:latin typeface="Consolas" panose="020B0609020204030204" pitchFamily="49" charset="0"/>
                <a:cs typeface="Courier New" pitchFamily="49" charset="0"/>
              </a:rPr>
              <a:t>));</a:t>
            </a:r>
          </a:p>
          <a:p>
            <a:pPr marL="0" lvl="0" indent="0" eaLnBrk="1" hangingPunct="1">
              <a:spcBef>
                <a:spcPct val="0"/>
              </a:spcBef>
              <a:buClrTx/>
              <a:buSzTx/>
              <a:buNone/>
            </a:pPr>
            <a:r>
              <a:rPr lang="en-US" sz="1800" b="1" kern="1200" dirty="0" err="1">
                <a:solidFill>
                  <a:srgbClr val="40458C"/>
                </a:solidFill>
                <a:latin typeface="Consolas" panose="020B0609020204030204" pitchFamily="49" charset="0"/>
                <a:cs typeface="Courier New" pitchFamily="49" charset="0"/>
              </a:rPr>
              <a:t>endfunction</a:t>
            </a:r>
            <a:endParaRPr lang="en-US" sz="1800" b="1" kern="1200" dirty="0">
              <a:solidFill>
                <a:srgbClr val="40458C"/>
              </a:solidFill>
              <a:latin typeface="Consolas" panose="020B0609020204030204" pitchFamily="49" charset="0"/>
              <a:cs typeface="Courier New" pitchFamily="49" charset="0"/>
            </a:endParaRPr>
          </a:p>
          <a:p>
            <a:pPr marL="0" lvl="0" indent="0" eaLnBrk="1" hangingPunct="1">
              <a:spcBef>
                <a:spcPct val="0"/>
              </a:spcBef>
              <a:buClrTx/>
              <a:buSzTx/>
              <a:buNone/>
            </a:pPr>
            <a:endParaRPr lang="en-US" sz="1800" dirty="0">
              <a:latin typeface="Consolas" panose="020B0609020204030204" pitchFamily="49" charset="0"/>
              <a:cs typeface="Courier New" pitchFamily="49" charset="0"/>
            </a:endParaRPr>
          </a:p>
          <a:p>
            <a:pPr marL="0" indent="0">
              <a:buNone/>
            </a:pPr>
            <a:r>
              <a:rPr lang="en-US" sz="1800" b="1" dirty="0">
                <a:latin typeface="Consolas" panose="020B0609020204030204" pitchFamily="49" charset="0"/>
                <a:cs typeface="Courier New" pitchFamily="49" charset="0"/>
              </a:rPr>
              <a:t>module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mkCFScoreboard</a:t>
            </a:r>
            <a:r>
              <a:rPr lang="en-US" sz="1800" dirty="0">
                <a:latin typeface="Consolas" panose="020B0609020204030204" pitchFamily="49" charset="0"/>
                <a:cs typeface="Courier New" pitchFamily="49" charset="0"/>
              </a:rPr>
              <a:t>(Scoreboard#(size));</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SFifo</a:t>
            </a:r>
            <a:r>
              <a:rPr lang="en-US" sz="1800" dirty="0">
                <a:latin typeface="Consolas" panose="020B0609020204030204" pitchFamily="49" charset="0"/>
                <a:cs typeface="Courier New" pitchFamily="49" charset="0"/>
              </a:rPr>
              <a:t>#(size, Maybe#(</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Maybe#(</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a:t>
            </a:r>
          </a:p>
          <a:p>
            <a:pPr marL="0" indent="0">
              <a:buNone/>
            </a:pPr>
            <a:r>
              <a:rPr lang="en-US" sz="1800" dirty="0">
                <a:latin typeface="Consolas" panose="020B0609020204030204" pitchFamily="49" charset="0"/>
                <a:cs typeface="Courier New" pitchFamily="49" charset="0"/>
              </a:rPr>
              <a:t>      f &lt;- </a:t>
            </a:r>
            <a:r>
              <a:rPr lang="en-US" sz="1800" dirty="0" err="1">
                <a:latin typeface="Consolas" panose="020B0609020204030204" pitchFamily="49" charset="0"/>
                <a:cs typeface="Courier New" pitchFamily="49" charset="0"/>
              </a:rPr>
              <a:t>mkCFSFifo</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isFound</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insert  = </a:t>
            </a:r>
            <a:r>
              <a:rPr lang="en-US" sz="1800" dirty="0" err="1">
                <a:latin typeface="Consolas" panose="020B0609020204030204" pitchFamily="49" charset="0"/>
                <a:cs typeface="Courier New" pitchFamily="49" charset="0"/>
              </a:rPr>
              <a:t>f.enq</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remove  = </a:t>
            </a:r>
            <a:r>
              <a:rPr lang="en-US" sz="1800" dirty="0" err="1">
                <a:latin typeface="Consolas" panose="020B0609020204030204" pitchFamily="49" charset="0"/>
                <a:cs typeface="Courier New" pitchFamily="49" charset="0"/>
              </a:rPr>
              <a:t>f.deq</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search1 = f.search1;</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search2 = f.search2;</a:t>
            </a:r>
          </a:p>
          <a:p>
            <a:pPr marL="0" indent="0">
              <a:buNone/>
            </a:pPr>
            <a:r>
              <a:rPr lang="en-US" sz="1800" b="1" dirty="0" err="1">
                <a:latin typeface="Consolas" panose="020B0609020204030204" pitchFamily="49" charset="0"/>
                <a:cs typeface="Courier New" pitchFamily="49" charset="0"/>
              </a:rPr>
              <a:t>endmodule</a:t>
            </a:r>
            <a:r>
              <a:rPr lang="en-US" sz="1800" dirty="0">
                <a:latin typeface="Consolas" panose="020B0609020204030204" pitchFamily="49" charset="0"/>
                <a:cs typeface="Courier New" pitchFamily="49" charset="0"/>
              </a:rPr>
              <a:t> </a:t>
            </a:r>
          </a:p>
          <a:p>
            <a:pPr marL="0" indent="0">
              <a:buNone/>
            </a:pPr>
            <a:endParaRPr lang="en-US" sz="1800" dirty="0">
              <a:latin typeface="Consolas" panose="020B0609020204030204" pitchFamily="49" charset="0"/>
              <a:cs typeface="Courier New" pitchFamily="49" charset="0"/>
            </a:endParaRPr>
          </a:p>
        </p:txBody>
      </p:sp>
      <p:sp>
        <p:nvSpPr>
          <p:cNvPr id="4" name="Date Placeholder 3">
            <a:extLst>
              <a:ext uri="{FF2B5EF4-FFF2-40B4-BE49-F238E27FC236}">
                <a16:creationId xmlns:a16="http://schemas.microsoft.com/office/drawing/2014/main" id="{79CFA9BA-A43B-25FA-2C3D-33B43D161238}"/>
              </a:ext>
            </a:extLst>
          </p:cNvPr>
          <p:cNvSpPr>
            <a:spLocks noGrp="1"/>
          </p:cNvSpPr>
          <p:nvPr>
            <p:ph type="dt" sz="half" idx="10"/>
          </p:nvPr>
        </p:nvSpPr>
        <p:spPr/>
        <p:txBody>
          <a:bodyPr/>
          <a:lstStyle/>
          <a:p>
            <a:pPr>
              <a:defRPr/>
            </a:pPr>
            <a:fld id="{EAAB7CF9-23A4-4EFC-84D7-52EA504AA6E8}" type="datetime3">
              <a:rPr lang="en-US" smtClean="0"/>
              <a:t>24 March 2024</a:t>
            </a:fld>
            <a:endParaRPr lang="en-US" dirty="0"/>
          </a:p>
        </p:txBody>
      </p:sp>
      <p:sp>
        <p:nvSpPr>
          <p:cNvPr id="5" name="Footer Placeholder 4">
            <a:extLst>
              <a:ext uri="{FF2B5EF4-FFF2-40B4-BE49-F238E27FC236}">
                <a16:creationId xmlns:a16="http://schemas.microsoft.com/office/drawing/2014/main" id="{7EC4494B-87C6-0636-BEEB-202402D6EE4C}"/>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8D31CBFC-0252-91F3-F65E-FBAC0E6A70DF}"/>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28</a:t>
            </a:fld>
            <a:endParaRPr lang="en-US" dirty="0"/>
          </a:p>
        </p:txBody>
      </p:sp>
    </p:spTree>
    <p:extLst>
      <p:ext uri="{BB962C8B-B14F-4D97-AF65-F5344CB8AC3E}">
        <p14:creationId xmlns:p14="http://schemas.microsoft.com/office/powerpoint/2010/main" val="104554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097188" y="1529812"/>
            <a:ext cx="3464510" cy="2025425"/>
            <a:chOff x="2624402" y="1322302"/>
            <a:chExt cx="3464510" cy="2025425"/>
          </a:xfrm>
        </p:grpSpPr>
        <p:sp>
          <p:nvSpPr>
            <p:cNvPr id="52" name="Text Box 15"/>
            <p:cNvSpPr txBox="1">
              <a:spLocks noChangeArrowheads="1"/>
            </p:cNvSpPr>
            <p:nvPr/>
          </p:nvSpPr>
          <p:spPr bwMode="auto">
            <a:xfrm>
              <a:off x="2732971" y="1322302"/>
              <a:ext cx="457200" cy="369332"/>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Consolas" panose="020B0609020204030204" pitchFamily="49" charset="0"/>
                  <a:cs typeface="Arial" panose="020B0604020202020204" pitchFamily="34" charset="0"/>
                </a:rPr>
                <a:t>pc</a:t>
              </a:r>
            </a:p>
          </p:txBody>
        </p:sp>
        <p:sp>
          <p:nvSpPr>
            <p:cNvPr id="53" name="Text Box 16"/>
            <p:cNvSpPr txBox="1">
              <a:spLocks noChangeArrowheads="1"/>
            </p:cNvSpPr>
            <p:nvPr/>
          </p:nvSpPr>
          <p:spPr bwMode="auto">
            <a:xfrm>
              <a:off x="4927121" y="1353351"/>
              <a:ext cx="1066800" cy="369332"/>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1800">
                  <a:latin typeface="Consolas" panose="020B0609020204030204" pitchFamily="49" charset="0"/>
                  <a:cs typeface="Arial" panose="020B0604020202020204" pitchFamily="34" charset="0"/>
                </a:rPr>
                <a:t>rf</a:t>
              </a:r>
            </a:p>
          </p:txBody>
        </p:sp>
        <p:sp>
          <p:nvSpPr>
            <p:cNvPr id="54" name="Line 17"/>
            <p:cNvSpPr>
              <a:spLocks noChangeShapeType="1"/>
            </p:cNvSpPr>
            <p:nvPr/>
          </p:nvSpPr>
          <p:spPr bwMode="auto">
            <a:xfrm>
              <a:off x="2813714" y="1754439"/>
              <a:ext cx="13144" cy="345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55" name="Line 18"/>
            <p:cNvSpPr>
              <a:spLocks noChangeShapeType="1"/>
            </p:cNvSpPr>
            <p:nvPr/>
          </p:nvSpPr>
          <p:spPr bwMode="auto">
            <a:xfrm>
              <a:off x="4154065" y="1739113"/>
              <a:ext cx="1060925" cy="424944"/>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56" name="Line 19"/>
            <p:cNvSpPr>
              <a:spLocks noChangeShapeType="1"/>
            </p:cNvSpPr>
            <p:nvPr/>
          </p:nvSpPr>
          <p:spPr bwMode="auto">
            <a:xfrm>
              <a:off x="5549421" y="1734351"/>
              <a:ext cx="0" cy="7366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57" name="Line 22"/>
            <p:cNvSpPr>
              <a:spLocks noChangeShapeType="1"/>
            </p:cNvSpPr>
            <p:nvPr/>
          </p:nvSpPr>
          <p:spPr bwMode="auto">
            <a:xfrm>
              <a:off x="5282721" y="1758163"/>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58" name="Cloud"/>
            <p:cNvSpPr>
              <a:spLocks noChangeAspect="1" noEditPoints="1" noChangeArrowheads="1"/>
            </p:cNvSpPr>
            <p:nvPr/>
          </p:nvSpPr>
          <p:spPr bwMode="auto">
            <a:xfrm>
              <a:off x="2624402" y="2016767"/>
              <a:ext cx="1138238" cy="723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800">
                <a:latin typeface="Consolas" panose="020B0609020204030204" pitchFamily="49" charset="0"/>
                <a:cs typeface="Arial" panose="020B0604020202020204" pitchFamily="34" charset="0"/>
              </a:endParaRPr>
            </a:p>
          </p:txBody>
        </p:sp>
        <p:sp>
          <p:nvSpPr>
            <p:cNvPr id="59" name="Text Box 10"/>
            <p:cNvSpPr txBox="1">
              <a:spLocks noChangeArrowheads="1"/>
            </p:cNvSpPr>
            <p:nvPr/>
          </p:nvSpPr>
          <p:spPr bwMode="auto">
            <a:xfrm>
              <a:off x="2869461" y="2146702"/>
              <a:ext cx="74295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Consolas" panose="020B0609020204030204" pitchFamily="49" charset="0"/>
                  <a:cs typeface="Arial" panose="020B0604020202020204" pitchFamily="34" charset="0"/>
                </a:rPr>
                <a:t>fetch</a:t>
              </a:r>
            </a:p>
          </p:txBody>
        </p:sp>
        <p:sp>
          <p:nvSpPr>
            <p:cNvPr id="60" name="Cloud"/>
            <p:cNvSpPr>
              <a:spLocks noChangeAspect="1" noEditPoints="1" noChangeArrowheads="1"/>
            </p:cNvSpPr>
            <p:nvPr/>
          </p:nvSpPr>
          <p:spPr bwMode="auto">
            <a:xfrm>
              <a:off x="4955436" y="2108602"/>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CCFFFF"/>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1800">
                <a:latin typeface="Consolas" panose="020B0609020204030204" pitchFamily="49" charset="0"/>
                <a:cs typeface="Arial" panose="020B0604020202020204" pitchFamily="34" charset="0"/>
              </a:endParaRPr>
            </a:p>
          </p:txBody>
        </p:sp>
        <p:sp>
          <p:nvSpPr>
            <p:cNvPr id="61" name="Text Box 12"/>
            <p:cNvSpPr txBox="1">
              <a:spLocks noChangeArrowheads="1"/>
            </p:cNvSpPr>
            <p:nvPr/>
          </p:nvSpPr>
          <p:spPr bwMode="auto">
            <a:xfrm>
              <a:off x="4969724" y="2146702"/>
              <a:ext cx="11191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Consolas" panose="020B0609020204030204" pitchFamily="49" charset="0"/>
                  <a:cs typeface="Arial" panose="020B0604020202020204" pitchFamily="34" charset="0"/>
                </a:rPr>
                <a:t>execute</a:t>
              </a:r>
            </a:p>
          </p:txBody>
        </p:sp>
        <p:sp>
          <p:nvSpPr>
            <p:cNvPr id="62" name="Line 13"/>
            <p:cNvSpPr>
              <a:spLocks noChangeShapeType="1"/>
            </p:cNvSpPr>
            <p:nvPr/>
          </p:nvSpPr>
          <p:spPr bwMode="auto">
            <a:xfrm>
              <a:off x="3723536" y="2413402"/>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63" name="Line 14"/>
            <p:cNvSpPr>
              <a:spLocks noChangeShapeType="1"/>
            </p:cNvSpPr>
            <p:nvPr/>
          </p:nvSpPr>
          <p:spPr bwMode="auto">
            <a:xfrm>
              <a:off x="4485536" y="2413402"/>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grpSp>
          <p:nvGrpSpPr>
            <p:cNvPr id="64" name="Group 63"/>
            <p:cNvGrpSpPr/>
            <p:nvPr/>
          </p:nvGrpSpPr>
          <p:grpSpPr>
            <a:xfrm>
              <a:off x="4121681" y="2281928"/>
              <a:ext cx="369888" cy="304800"/>
              <a:chOff x="4579679" y="4612085"/>
              <a:chExt cx="369888" cy="304800"/>
            </a:xfrm>
          </p:grpSpPr>
          <p:sp>
            <p:nvSpPr>
              <p:cNvPr id="76"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1800">
                  <a:latin typeface="Consolas" panose="020B0609020204030204" pitchFamily="49" charset="0"/>
                  <a:cs typeface="Arial" panose="020B0604020202020204" pitchFamily="34" charset="0"/>
                </a:endParaRPr>
              </a:p>
            </p:txBody>
          </p:sp>
          <p:sp>
            <p:nvSpPr>
              <p:cNvPr id="77"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78"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79"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80"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grpSp>
        <p:sp>
          <p:nvSpPr>
            <p:cNvPr id="65" name="Line 17"/>
            <p:cNvSpPr>
              <a:spLocks noChangeShapeType="1"/>
            </p:cNvSpPr>
            <p:nvPr/>
          </p:nvSpPr>
          <p:spPr bwMode="auto">
            <a:xfrm flipH="1" flipV="1">
              <a:off x="2971647" y="1734350"/>
              <a:ext cx="4175" cy="36521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66" name="Text Box 15"/>
            <p:cNvSpPr txBox="1">
              <a:spLocks noChangeArrowheads="1"/>
            </p:cNvSpPr>
            <p:nvPr/>
          </p:nvSpPr>
          <p:spPr bwMode="auto">
            <a:xfrm>
              <a:off x="2861759" y="2978395"/>
              <a:ext cx="846430" cy="369332"/>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err="1">
                  <a:latin typeface="Consolas" panose="020B0609020204030204" pitchFamily="49" charset="0"/>
                  <a:cs typeface="Arial" panose="020B0604020202020204" pitchFamily="34" charset="0"/>
                </a:rPr>
                <a:t>iMem</a:t>
              </a:r>
              <a:endParaRPr lang="en-US" altLang="en-US" sz="1800" dirty="0">
                <a:latin typeface="Consolas" panose="020B0609020204030204" pitchFamily="49" charset="0"/>
                <a:cs typeface="Arial" panose="020B0604020202020204" pitchFamily="34" charset="0"/>
              </a:endParaRPr>
            </a:p>
          </p:txBody>
        </p:sp>
        <p:sp>
          <p:nvSpPr>
            <p:cNvPr id="67" name="Line 22"/>
            <p:cNvSpPr>
              <a:spLocks noChangeShapeType="1"/>
            </p:cNvSpPr>
            <p:nvPr/>
          </p:nvSpPr>
          <p:spPr bwMode="auto">
            <a:xfrm>
              <a:off x="3136865" y="2740668"/>
              <a:ext cx="0" cy="2537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68" name="Text Box 15"/>
            <p:cNvSpPr txBox="1">
              <a:spLocks noChangeArrowheads="1"/>
            </p:cNvSpPr>
            <p:nvPr/>
          </p:nvSpPr>
          <p:spPr bwMode="auto">
            <a:xfrm>
              <a:off x="5126206" y="2978395"/>
              <a:ext cx="896030" cy="369332"/>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err="1">
                  <a:latin typeface="Consolas" panose="020B0609020204030204" pitchFamily="49" charset="0"/>
                  <a:cs typeface="Arial" panose="020B0604020202020204" pitchFamily="34" charset="0"/>
                </a:rPr>
                <a:t>dMem</a:t>
              </a:r>
              <a:endParaRPr lang="en-US" altLang="en-US" sz="1800" dirty="0">
                <a:latin typeface="Consolas" panose="020B0609020204030204" pitchFamily="49" charset="0"/>
                <a:cs typeface="Arial" panose="020B0604020202020204" pitchFamily="34" charset="0"/>
              </a:endParaRPr>
            </a:p>
          </p:txBody>
        </p:sp>
        <p:sp>
          <p:nvSpPr>
            <p:cNvPr id="69" name="Line 22"/>
            <p:cNvSpPr>
              <a:spLocks noChangeShapeType="1"/>
            </p:cNvSpPr>
            <p:nvPr/>
          </p:nvSpPr>
          <p:spPr bwMode="auto">
            <a:xfrm>
              <a:off x="5401312" y="264200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70" name="Line 22"/>
            <p:cNvSpPr>
              <a:spLocks noChangeShapeType="1"/>
            </p:cNvSpPr>
            <p:nvPr/>
          </p:nvSpPr>
          <p:spPr bwMode="auto">
            <a:xfrm flipV="1">
              <a:off x="5648810" y="2608084"/>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71" name="TextBox 70"/>
            <p:cNvSpPr txBox="1"/>
            <p:nvPr/>
          </p:nvSpPr>
          <p:spPr>
            <a:xfrm>
              <a:off x="4021146" y="1981072"/>
              <a:ext cx="564578" cy="369332"/>
            </a:xfrm>
            <a:prstGeom prst="rect">
              <a:avLst/>
            </a:prstGeom>
            <a:noFill/>
          </p:spPr>
          <p:txBody>
            <a:bodyPr wrap="none" rtlCol="0">
              <a:spAutoFit/>
            </a:bodyPr>
            <a:lstStyle/>
            <a:p>
              <a:r>
                <a:rPr lang="en-US" sz="1800" dirty="0">
                  <a:latin typeface="Consolas" panose="020B0609020204030204" pitchFamily="49" charset="0"/>
                  <a:cs typeface="Arial" panose="020B0604020202020204" pitchFamily="34" charset="0"/>
                </a:rPr>
                <a:t>f2d</a:t>
              </a:r>
            </a:p>
          </p:txBody>
        </p:sp>
        <p:sp>
          <p:nvSpPr>
            <p:cNvPr id="72" name="Text Box 15"/>
            <p:cNvSpPr txBox="1">
              <a:spLocks noChangeArrowheads="1"/>
            </p:cNvSpPr>
            <p:nvPr/>
          </p:nvSpPr>
          <p:spPr bwMode="auto">
            <a:xfrm>
              <a:off x="3391735" y="1325108"/>
              <a:ext cx="935509" cy="369332"/>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1800" dirty="0">
                  <a:latin typeface="Consolas" panose="020B0609020204030204" pitchFamily="49" charset="0"/>
                  <a:cs typeface="Arial" panose="020B0604020202020204" pitchFamily="34" charset="0"/>
                </a:rPr>
                <a:t>epoch</a:t>
              </a:r>
            </a:p>
          </p:txBody>
        </p:sp>
        <p:sp>
          <p:nvSpPr>
            <p:cNvPr id="73" name="Line 18"/>
            <p:cNvSpPr>
              <a:spLocks noChangeShapeType="1"/>
            </p:cNvSpPr>
            <p:nvPr/>
          </p:nvSpPr>
          <p:spPr bwMode="auto">
            <a:xfrm>
              <a:off x="3147788" y="1783031"/>
              <a:ext cx="1930401" cy="39608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74" name="Line 17"/>
            <p:cNvSpPr>
              <a:spLocks noChangeShapeType="1"/>
            </p:cNvSpPr>
            <p:nvPr/>
          </p:nvSpPr>
          <p:spPr bwMode="auto">
            <a:xfrm flipV="1">
              <a:off x="3443702" y="1709044"/>
              <a:ext cx="318937" cy="328717"/>
            </a:xfrm>
            <a:prstGeom prst="line">
              <a:avLst/>
            </a:prstGeom>
            <a:noFill/>
            <a:ln w="1905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sp>
          <p:nvSpPr>
            <p:cNvPr id="75" name="Line 18"/>
            <p:cNvSpPr>
              <a:spLocks noChangeShapeType="1"/>
            </p:cNvSpPr>
            <p:nvPr/>
          </p:nvSpPr>
          <p:spPr bwMode="auto">
            <a:xfrm flipH="1">
              <a:off x="3384362" y="2529550"/>
              <a:ext cx="1585361" cy="4369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1800">
                <a:latin typeface="Consolas" panose="020B0609020204030204" pitchFamily="49" charset="0"/>
                <a:cs typeface="Arial" panose="020B0604020202020204" pitchFamily="34" charset="0"/>
              </a:endParaRPr>
            </a:p>
          </p:txBody>
        </p:sp>
      </p:grpSp>
      <p:sp>
        <p:nvSpPr>
          <p:cNvPr id="2" name="Title 1"/>
          <p:cNvSpPr>
            <a:spLocks noGrp="1"/>
          </p:cNvSpPr>
          <p:nvPr>
            <p:ph type="title"/>
          </p:nvPr>
        </p:nvSpPr>
        <p:spPr/>
        <p:txBody>
          <a:bodyPr/>
          <a:lstStyle/>
          <a:p>
            <a:r>
              <a:rPr lang="en-US" dirty="0"/>
              <a:t>Scoreboard in the pipeline</a:t>
            </a:r>
          </a:p>
        </p:txBody>
      </p:sp>
      <p:grpSp>
        <p:nvGrpSpPr>
          <p:cNvPr id="50" name="Group 49"/>
          <p:cNvGrpSpPr/>
          <p:nvPr/>
        </p:nvGrpSpPr>
        <p:grpSpPr>
          <a:xfrm>
            <a:off x="1961615" y="1488484"/>
            <a:ext cx="6046486" cy="2151278"/>
            <a:chOff x="2779777" y="1447800"/>
            <a:chExt cx="5805186" cy="2151278"/>
          </a:xfrm>
        </p:grpSpPr>
        <p:sp>
          <p:nvSpPr>
            <p:cNvPr id="49" name="Rectangle 48"/>
            <p:cNvSpPr/>
            <p:nvPr/>
          </p:nvSpPr>
          <p:spPr bwMode="auto">
            <a:xfrm>
              <a:off x="2779777" y="1447800"/>
              <a:ext cx="5805186" cy="215127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a:ln>
                  <a:noFill/>
                </a:ln>
                <a:solidFill>
                  <a:schemeClr val="tx1"/>
                </a:solidFill>
                <a:effectLst/>
                <a:latin typeface="Consolas" panose="020B0609020204030204" pitchFamily="49" charset="0"/>
                <a:cs typeface="Arial" panose="020B0604020202020204" pitchFamily="34" charset="0"/>
              </a:endParaRPr>
            </a:p>
          </p:txBody>
        </p:sp>
        <p:grpSp>
          <p:nvGrpSpPr>
            <p:cNvPr id="48" name="Group 47"/>
            <p:cNvGrpSpPr/>
            <p:nvPr/>
          </p:nvGrpSpPr>
          <p:grpSpPr>
            <a:xfrm>
              <a:off x="2846030" y="1490346"/>
              <a:ext cx="5738933" cy="2053397"/>
              <a:chOff x="2846030" y="1490346"/>
              <a:chExt cx="5738933" cy="2053397"/>
            </a:xfrm>
          </p:grpSpPr>
          <p:sp>
            <p:nvSpPr>
              <p:cNvPr id="87" name="Line 22"/>
              <p:cNvSpPr>
                <a:spLocks noChangeShapeType="1"/>
              </p:cNvSpPr>
              <p:nvPr/>
            </p:nvSpPr>
            <p:spPr bwMode="auto">
              <a:xfrm>
                <a:off x="5499019" y="2734865"/>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88" name="Line 22"/>
              <p:cNvSpPr>
                <a:spLocks noChangeShapeType="1"/>
              </p:cNvSpPr>
              <p:nvPr/>
            </p:nvSpPr>
            <p:spPr bwMode="auto">
              <a:xfrm>
                <a:off x="5682148" y="2741565"/>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7" name="Text Box 15"/>
              <p:cNvSpPr txBox="1">
                <a:spLocks noChangeArrowheads="1"/>
              </p:cNvSpPr>
              <p:nvPr/>
            </p:nvSpPr>
            <p:spPr bwMode="auto">
              <a:xfrm>
                <a:off x="2870633" y="1522779"/>
                <a:ext cx="457200" cy="400110"/>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Consolas" panose="020B0609020204030204" pitchFamily="49" charset="0"/>
                    <a:cs typeface="Arial" panose="020B0604020202020204" pitchFamily="34" charset="0"/>
                  </a:rPr>
                  <a:t>pc</a:t>
                </a:r>
              </a:p>
            </p:txBody>
          </p:sp>
          <p:sp>
            <p:nvSpPr>
              <p:cNvPr id="8" name="Text Box 16"/>
              <p:cNvSpPr txBox="1">
                <a:spLocks noChangeArrowheads="1"/>
              </p:cNvSpPr>
              <p:nvPr/>
            </p:nvSpPr>
            <p:spPr bwMode="auto">
              <a:xfrm>
                <a:off x="5148749" y="1518589"/>
                <a:ext cx="1066800" cy="400110"/>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2000" dirty="0" err="1">
                    <a:latin typeface="Consolas" panose="020B0609020204030204" pitchFamily="49" charset="0"/>
                    <a:cs typeface="Arial" panose="020B0604020202020204" pitchFamily="34" charset="0"/>
                  </a:rPr>
                  <a:t>rf</a:t>
                </a:r>
                <a:endParaRPr lang="en-US" altLang="en-US" sz="2000" dirty="0">
                  <a:latin typeface="Consolas" panose="020B0609020204030204" pitchFamily="49" charset="0"/>
                  <a:cs typeface="Arial" panose="020B0604020202020204" pitchFamily="34" charset="0"/>
                </a:endParaRPr>
              </a:p>
            </p:txBody>
          </p:sp>
          <p:sp>
            <p:nvSpPr>
              <p:cNvPr id="9" name="Line 17"/>
              <p:cNvSpPr>
                <a:spLocks noChangeShapeType="1"/>
              </p:cNvSpPr>
              <p:nvPr/>
            </p:nvSpPr>
            <p:spPr bwMode="auto">
              <a:xfrm>
                <a:off x="3035342" y="1919677"/>
                <a:ext cx="13144" cy="34512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10" name="Line 18"/>
              <p:cNvSpPr>
                <a:spLocks noChangeShapeType="1"/>
              </p:cNvSpPr>
              <p:nvPr/>
            </p:nvSpPr>
            <p:spPr bwMode="auto">
              <a:xfrm>
                <a:off x="4375693" y="1904351"/>
                <a:ext cx="3268691" cy="38274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11" name="Line 19"/>
              <p:cNvSpPr>
                <a:spLocks noChangeShapeType="1"/>
              </p:cNvSpPr>
              <p:nvPr/>
            </p:nvSpPr>
            <p:spPr bwMode="auto">
              <a:xfrm>
                <a:off x="6243864" y="1887650"/>
                <a:ext cx="1648593" cy="3683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12" name="Line 22"/>
              <p:cNvSpPr>
                <a:spLocks noChangeShapeType="1"/>
              </p:cNvSpPr>
              <p:nvPr/>
            </p:nvSpPr>
            <p:spPr bwMode="auto">
              <a:xfrm>
                <a:off x="5504349" y="1923401"/>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13" name="Cloud"/>
              <p:cNvSpPr>
                <a:spLocks noChangeAspect="1" noEditPoints="1" noChangeArrowheads="1"/>
              </p:cNvSpPr>
              <p:nvPr/>
            </p:nvSpPr>
            <p:spPr bwMode="auto">
              <a:xfrm>
                <a:off x="2846030" y="2182005"/>
                <a:ext cx="1138238" cy="723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Consolas" panose="020B0609020204030204" pitchFamily="49" charset="0"/>
                  <a:cs typeface="Arial" panose="020B0604020202020204" pitchFamily="34" charset="0"/>
                </a:endParaRPr>
              </a:p>
            </p:txBody>
          </p:sp>
          <p:sp>
            <p:nvSpPr>
              <p:cNvPr id="14" name="Text Box 10"/>
              <p:cNvSpPr txBox="1">
                <a:spLocks noChangeArrowheads="1"/>
              </p:cNvSpPr>
              <p:nvPr/>
            </p:nvSpPr>
            <p:spPr bwMode="auto">
              <a:xfrm>
                <a:off x="2987575" y="2311940"/>
                <a:ext cx="8464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Consolas" panose="020B0609020204030204" pitchFamily="49" charset="0"/>
                    <a:cs typeface="Arial" panose="020B0604020202020204" pitchFamily="34" charset="0"/>
                  </a:rPr>
                  <a:t>fetch</a:t>
                </a:r>
              </a:p>
            </p:txBody>
          </p:sp>
          <p:sp>
            <p:nvSpPr>
              <p:cNvPr id="15" name="Cloud"/>
              <p:cNvSpPr>
                <a:spLocks noChangeAspect="1" noEditPoints="1" noChangeArrowheads="1"/>
              </p:cNvSpPr>
              <p:nvPr/>
            </p:nvSpPr>
            <p:spPr bwMode="auto">
              <a:xfrm>
                <a:off x="5177064" y="2273840"/>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Consolas" panose="020B0609020204030204" pitchFamily="49" charset="0"/>
                  <a:cs typeface="Arial" panose="020B0604020202020204" pitchFamily="34" charset="0"/>
                </a:endParaRPr>
              </a:p>
            </p:txBody>
          </p:sp>
          <p:sp>
            <p:nvSpPr>
              <p:cNvPr id="16" name="Text Box 12"/>
              <p:cNvSpPr txBox="1">
                <a:spLocks noChangeArrowheads="1"/>
              </p:cNvSpPr>
              <p:nvPr/>
            </p:nvSpPr>
            <p:spPr bwMode="auto">
              <a:xfrm>
                <a:off x="5191352" y="2311940"/>
                <a:ext cx="1119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Consolas" panose="020B0609020204030204" pitchFamily="49" charset="0"/>
                    <a:cs typeface="Arial" panose="020B0604020202020204" pitchFamily="34" charset="0"/>
                  </a:rPr>
                  <a:t>decode</a:t>
                </a:r>
              </a:p>
            </p:txBody>
          </p:sp>
          <p:sp>
            <p:nvSpPr>
              <p:cNvPr id="17" name="Line 13"/>
              <p:cNvSpPr>
                <a:spLocks noChangeShapeType="1"/>
              </p:cNvSpPr>
              <p:nvPr/>
            </p:nvSpPr>
            <p:spPr bwMode="auto">
              <a:xfrm>
                <a:off x="3945164" y="2578640"/>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18" name="Line 14"/>
              <p:cNvSpPr>
                <a:spLocks noChangeShapeType="1"/>
              </p:cNvSpPr>
              <p:nvPr/>
            </p:nvSpPr>
            <p:spPr bwMode="auto">
              <a:xfrm>
                <a:off x="4707164" y="2578640"/>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grpSp>
            <p:nvGrpSpPr>
              <p:cNvPr id="19" name="Group 18"/>
              <p:cNvGrpSpPr/>
              <p:nvPr/>
            </p:nvGrpSpPr>
            <p:grpSpPr>
              <a:xfrm>
                <a:off x="4343309" y="2447166"/>
                <a:ext cx="369888" cy="304800"/>
                <a:chOff x="4579679" y="4612085"/>
                <a:chExt cx="369888" cy="304800"/>
              </a:xfrm>
            </p:grpSpPr>
            <p:sp>
              <p:nvSpPr>
                <p:cNvPr id="31"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Consolas" panose="020B0609020204030204" pitchFamily="49" charset="0"/>
                    <a:cs typeface="Arial" panose="020B0604020202020204" pitchFamily="34" charset="0"/>
                  </a:endParaRPr>
                </a:p>
              </p:txBody>
            </p:sp>
            <p:sp>
              <p:nvSpPr>
                <p:cNvPr id="32"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33"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34"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35"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grpSp>
          <p:sp>
            <p:nvSpPr>
              <p:cNvPr id="20" name="Line 17"/>
              <p:cNvSpPr>
                <a:spLocks noChangeShapeType="1"/>
              </p:cNvSpPr>
              <p:nvPr/>
            </p:nvSpPr>
            <p:spPr bwMode="auto">
              <a:xfrm flipH="1" flipV="1">
                <a:off x="3193275" y="1899588"/>
                <a:ext cx="4175" cy="365219"/>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21" name="Text Box 15"/>
              <p:cNvSpPr txBox="1">
                <a:spLocks noChangeArrowheads="1"/>
              </p:cNvSpPr>
              <p:nvPr/>
            </p:nvSpPr>
            <p:spPr bwMode="auto">
              <a:xfrm>
                <a:off x="3083387" y="3143633"/>
                <a:ext cx="8464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Consolas" panose="020B0609020204030204" pitchFamily="49" charset="0"/>
                    <a:cs typeface="Arial" panose="020B0604020202020204" pitchFamily="34" charset="0"/>
                  </a:rPr>
                  <a:t>iMem</a:t>
                </a:r>
                <a:endParaRPr lang="en-US" altLang="en-US" sz="2000" dirty="0">
                  <a:latin typeface="Consolas" panose="020B0609020204030204" pitchFamily="49" charset="0"/>
                  <a:cs typeface="Arial" panose="020B0604020202020204" pitchFamily="34" charset="0"/>
                </a:endParaRPr>
              </a:p>
            </p:txBody>
          </p:sp>
          <p:sp>
            <p:nvSpPr>
              <p:cNvPr id="22" name="Line 22"/>
              <p:cNvSpPr>
                <a:spLocks noChangeShapeType="1"/>
              </p:cNvSpPr>
              <p:nvPr/>
            </p:nvSpPr>
            <p:spPr bwMode="auto">
              <a:xfrm>
                <a:off x="3358493" y="2905906"/>
                <a:ext cx="0" cy="2537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23" name="Text Box 15"/>
              <p:cNvSpPr txBox="1">
                <a:spLocks noChangeArrowheads="1"/>
              </p:cNvSpPr>
              <p:nvPr/>
            </p:nvSpPr>
            <p:spPr bwMode="auto">
              <a:xfrm>
                <a:off x="7644384" y="3121575"/>
                <a:ext cx="8960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Consolas" panose="020B0609020204030204" pitchFamily="49" charset="0"/>
                    <a:cs typeface="Arial" panose="020B0604020202020204" pitchFamily="34" charset="0"/>
                  </a:rPr>
                  <a:t>dMem</a:t>
                </a:r>
                <a:endParaRPr lang="en-US" altLang="en-US" sz="2000" dirty="0">
                  <a:latin typeface="Consolas" panose="020B0609020204030204" pitchFamily="49" charset="0"/>
                  <a:cs typeface="Arial" panose="020B0604020202020204" pitchFamily="34" charset="0"/>
                </a:endParaRPr>
              </a:p>
            </p:txBody>
          </p:sp>
          <p:sp>
            <p:nvSpPr>
              <p:cNvPr id="24" name="Line 22"/>
              <p:cNvSpPr>
                <a:spLocks noChangeShapeType="1"/>
              </p:cNvSpPr>
              <p:nvPr/>
            </p:nvSpPr>
            <p:spPr bwMode="auto">
              <a:xfrm>
                <a:off x="7919490" y="278518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25" name="Line 22"/>
              <p:cNvSpPr>
                <a:spLocks noChangeShapeType="1"/>
              </p:cNvSpPr>
              <p:nvPr/>
            </p:nvSpPr>
            <p:spPr bwMode="auto">
              <a:xfrm flipV="1">
                <a:off x="8166988" y="2751264"/>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26" name="TextBox 25"/>
              <p:cNvSpPr txBox="1"/>
              <p:nvPr/>
            </p:nvSpPr>
            <p:spPr>
              <a:xfrm>
                <a:off x="4603243" y="2625524"/>
                <a:ext cx="607859" cy="400110"/>
              </a:xfrm>
              <a:prstGeom prst="rect">
                <a:avLst/>
              </a:prstGeom>
              <a:noFill/>
            </p:spPr>
            <p:txBody>
              <a:bodyPr wrap="none" rtlCol="0">
                <a:spAutoFit/>
              </a:bodyPr>
              <a:lstStyle/>
              <a:p>
                <a:r>
                  <a:rPr lang="en-US" sz="2000" dirty="0">
                    <a:latin typeface="Consolas" panose="020B0609020204030204" pitchFamily="49" charset="0"/>
                    <a:cs typeface="Arial" panose="020B0604020202020204" pitchFamily="34" charset="0"/>
                  </a:rPr>
                  <a:t>f2d</a:t>
                </a:r>
              </a:p>
            </p:txBody>
          </p:sp>
          <p:sp>
            <p:nvSpPr>
              <p:cNvPr id="27" name="Text Box 15"/>
              <p:cNvSpPr txBox="1">
                <a:spLocks noChangeArrowheads="1"/>
              </p:cNvSpPr>
              <p:nvPr/>
            </p:nvSpPr>
            <p:spPr bwMode="auto">
              <a:xfrm>
                <a:off x="3613363" y="1490346"/>
                <a:ext cx="935509"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Consolas" panose="020B0609020204030204" pitchFamily="49" charset="0"/>
                    <a:cs typeface="Arial" panose="020B0604020202020204" pitchFamily="34" charset="0"/>
                  </a:rPr>
                  <a:t>epoch</a:t>
                </a:r>
              </a:p>
            </p:txBody>
          </p:sp>
          <p:sp>
            <p:nvSpPr>
              <p:cNvPr id="28" name="Line 18"/>
              <p:cNvSpPr>
                <a:spLocks noChangeShapeType="1"/>
              </p:cNvSpPr>
              <p:nvPr/>
            </p:nvSpPr>
            <p:spPr bwMode="auto">
              <a:xfrm>
                <a:off x="3369416" y="1948268"/>
                <a:ext cx="4209131" cy="416089"/>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29" name="Line 17"/>
              <p:cNvSpPr>
                <a:spLocks noChangeShapeType="1"/>
              </p:cNvSpPr>
              <p:nvPr/>
            </p:nvSpPr>
            <p:spPr bwMode="auto">
              <a:xfrm flipV="1">
                <a:off x="3665330" y="1874282"/>
                <a:ext cx="318937" cy="328717"/>
              </a:xfrm>
              <a:prstGeom prst="line">
                <a:avLst/>
              </a:prstGeom>
              <a:noFill/>
              <a:ln w="19050">
                <a:solidFill>
                  <a:schemeClr val="tx1"/>
                </a:solidFill>
                <a:round/>
                <a:headEnd type="triangle" w="med" len="med"/>
                <a:tailEnd type="non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36" name="Line 13"/>
              <p:cNvSpPr>
                <a:spLocks noChangeShapeType="1"/>
              </p:cNvSpPr>
              <p:nvPr/>
            </p:nvSpPr>
            <p:spPr bwMode="auto">
              <a:xfrm>
                <a:off x="6246868" y="2521504"/>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37" name="Line 14"/>
              <p:cNvSpPr>
                <a:spLocks noChangeShapeType="1"/>
              </p:cNvSpPr>
              <p:nvPr/>
            </p:nvSpPr>
            <p:spPr bwMode="auto">
              <a:xfrm>
                <a:off x="7008868" y="2521504"/>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grpSp>
            <p:nvGrpSpPr>
              <p:cNvPr id="38" name="Group 37"/>
              <p:cNvGrpSpPr/>
              <p:nvPr/>
            </p:nvGrpSpPr>
            <p:grpSpPr>
              <a:xfrm>
                <a:off x="6645013" y="2390030"/>
                <a:ext cx="369888" cy="304800"/>
                <a:chOff x="4579679" y="4612085"/>
                <a:chExt cx="369888" cy="304800"/>
              </a:xfrm>
            </p:grpSpPr>
            <p:sp>
              <p:nvSpPr>
                <p:cNvPr id="39"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Consolas" panose="020B0609020204030204" pitchFamily="49" charset="0"/>
                    <a:cs typeface="Arial" panose="020B0604020202020204" pitchFamily="34" charset="0"/>
                  </a:endParaRPr>
                </a:p>
              </p:txBody>
            </p:sp>
            <p:sp>
              <p:nvSpPr>
                <p:cNvPr id="40"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41"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42"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sp>
              <p:nvSpPr>
                <p:cNvPr id="43"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grpSp>
          <p:sp>
            <p:nvSpPr>
              <p:cNvPr id="44" name="TextBox 43"/>
              <p:cNvSpPr txBox="1"/>
              <p:nvPr/>
            </p:nvSpPr>
            <p:spPr>
              <a:xfrm>
                <a:off x="6839843" y="2581869"/>
                <a:ext cx="607859" cy="400110"/>
              </a:xfrm>
              <a:prstGeom prst="rect">
                <a:avLst/>
              </a:prstGeom>
              <a:noFill/>
            </p:spPr>
            <p:txBody>
              <a:bodyPr wrap="none" rtlCol="0">
                <a:spAutoFit/>
              </a:bodyPr>
              <a:lstStyle/>
              <a:p>
                <a:r>
                  <a:rPr lang="en-US" sz="2000" dirty="0">
                    <a:latin typeface="Consolas" panose="020B0609020204030204" pitchFamily="49" charset="0"/>
                    <a:cs typeface="Arial" panose="020B0604020202020204" pitchFamily="34" charset="0"/>
                  </a:rPr>
                  <a:t>d2e</a:t>
                </a:r>
              </a:p>
            </p:txBody>
          </p:sp>
          <p:sp>
            <p:nvSpPr>
              <p:cNvPr id="45" name="Cloud"/>
              <p:cNvSpPr>
                <a:spLocks noChangeAspect="1" noEditPoints="1" noChangeArrowheads="1"/>
              </p:cNvSpPr>
              <p:nvPr/>
            </p:nvSpPr>
            <p:spPr bwMode="auto">
              <a:xfrm>
                <a:off x="7436660" y="2245265"/>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Consolas" panose="020B0609020204030204" pitchFamily="49" charset="0"/>
                  <a:cs typeface="Arial" panose="020B0604020202020204" pitchFamily="34" charset="0"/>
                </a:endParaRPr>
              </a:p>
            </p:txBody>
          </p:sp>
          <p:sp>
            <p:nvSpPr>
              <p:cNvPr id="46" name="Text Box 12"/>
              <p:cNvSpPr txBox="1">
                <a:spLocks noChangeArrowheads="1"/>
              </p:cNvSpPr>
              <p:nvPr/>
            </p:nvSpPr>
            <p:spPr bwMode="auto">
              <a:xfrm>
                <a:off x="7465775" y="2273840"/>
                <a:ext cx="11191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Consolas" panose="020B0609020204030204" pitchFamily="49" charset="0"/>
                    <a:cs typeface="Arial" panose="020B0604020202020204" pitchFamily="34" charset="0"/>
                  </a:rPr>
                  <a:t>execute</a:t>
                </a:r>
              </a:p>
            </p:txBody>
          </p:sp>
          <p:sp>
            <p:nvSpPr>
              <p:cNvPr id="47" name="Freeform 46"/>
              <p:cNvSpPr/>
              <p:nvPr/>
            </p:nvSpPr>
            <p:spPr bwMode="auto">
              <a:xfrm>
                <a:off x="3964838" y="2743200"/>
                <a:ext cx="1353312" cy="471454"/>
              </a:xfrm>
              <a:custGeom>
                <a:avLst/>
                <a:gdLst>
                  <a:gd name="connsiteX0" fmla="*/ 0 w 1353312"/>
                  <a:gd name="connsiteY0" fmla="*/ 468173 h 471454"/>
                  <a:gd name="connsiteX1" fmla="*/ 848564 w 1353312"/>
                  <a:gd name="connsiteY1" fmla="*/ 402336 h 471454"/>
                  <a:gd name="connsiteX2" fmla="*/ 1353312 w 1353312"/>
                  <a:gd name="connsiteY2" fmla="*/ 0 h 471454"/>
                </a:gdLst>
                <a:ahLst/>
                <a:cxnLst>
                  <a:cxn ang="0">
                    <a:pos x="connsiteX0" y="connsiteY0"/>
                  </a:cxn>
                  <a:cxn ang="0">
                    <a:pos x="connsiteX1" y="connsiteY1"/>
                  </a:cxn>
                  <a:cxn ang="0">
                    <a:pos x="connsiteX2" y="connsiteY2"/>
                  </a:cxn>
                </a:cxnLst>
                <a:rect l="l" t="t" r="r" b="b"/>
                <a:pathLst>
                  <a:path w="1353312" h="471454">
                    <a:moveTo>
                      <a:pt x="0" y="468173"/>
                    </a:moveTo>
                    <a:cubicBezTo>
                      <a:pt x="311506" y="474269"/>
                      <a:pt x="623012" y="480365"/>
                      <a:pt x="848564" y="402336"/>
                    </a:cubicBezTo>
                    <a:cubicBezTo>
                      <a:pt x="1074116" y="324307"/>
                      <a:pt x="1213714" y="162153"/>
                      <a:pt x="1353312" y="0"/>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Consolas" panose="020B0609020204030204" pitchFamily="49" charset="0"/>
                  <a:cs typeface="Arial" panose="020B0604020202020204" pitchFamily="34" charset="0"/>
                </a:endParaRPr>
              </a:p>
            </p:txBody>
          </p:sp>
          <p:sp>
            <p:nvSpPr>
              <p:cNvPr id="86" name="Line 22"/>
              <p:cNvSpPr>
                <a:spLocks noChangeShapeType="1"/>
              </p:cNvSpPr>
              <p:nvPr/>
            </p:nvSpPr>
            <p:spPr bwMode="auto">
              <a:xfrm>
                <a:off x="5650667" y="1940104"/>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Consolas" panose="020B0609020204030204" pitchFamily="49" charset="0"/>
                  <a:cs typeface="Arial" panose="020B0604020202020204" pitchFamily="34" charset="0"/>
                </a:endParaRPr>
              </a:p>
            </p:txBody>
          </p:sp>
        </p:grpSp>
      </p:grpSp>
      <p:sp>
        <p:nvSpPr>
          <p:cNvPr id="84" name="Content Placeholder 2"/>
          <p:cNvSpPr txBox="1">
            <a:spLocks/>
          </p:cNvSpPr>
          <p:nvPr/>
        </p:nvSpPr>
        <p:spPr bwMode="auto">
          <a:xfrm>
            <a:off x="623832" y="3753957"/>
            <a:ext cx="8578225" cy="24410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buFont typeface="Wingdings" panose="05000000000000000000" pitchFamily="2" charset="2"/>
              <a:buChar char="§"/>
            </a:pPr>
            <a:r>
              <a:rPr lang="en-US" sz="2000" dirty="0"/>
              <a:t>If search by Decode does not see an instruction in scoreboard, then that instruction must have updated the state</a:t>
            </a:r>
          </a:p>
          <a:p>
            <a:pPr>
              <a:buFont typeface="Wingdings" panose="05000000000000000000" pitchFamily="2" charset="2"/>
              <a:buChar char="§"/>
            </a:pPr>
            <a:r>
              <a:rPr lang="en-US" sz="2000" dirty="0"/>
              <a:t>Thus, when an instruction is removed from the scoreboard, its updates to Register File must be visible to the subsequent register reads in Decode</a:t>
            </a:r>
            <a:endParaRPr lang="en-US" sz="2000" dirty="0">
              <a:sym typeface="Symbol"/>
            </a:endParaRPr>
          </a:p>
          <a:p>
            <a:pPr lvl="1">
              <a:buFont typeface="Wingdings" panose="05000000000000000000" pitchFamily="2" charset="2"/>
              <a:buChar char="§"/>
            </a:pPr>
            <a:r>
              <a:rPr lang="en-US" sz="1800" dirty="0">
                <a:latin typeface="Consolas" panose="020B0609020204030204" pitchFamily="49" charset="0"/>
                <a:sym typeface="Symbol"/>
              </a:rPr>
              <a:t>remove</a:t>
            </a:r>
            <a:r>
              <a:rPr lang="en-US" sz="1800" dirty="0">
                <a:sym typeface="Symbol"/>
              </a:rPr>
              <a:t> and </a:t>
            </a:r>
            <a:r>
              <a:rPr lang="en-US" sz="1800" dirty="0" err="1">
                <a:latin typeface="Consolas" panose="020B0609020204030204" pitchFamily="49" charset="0"/>
                <a:sym typeface="Symbol"/>
              </a:rPr>
              <a:t>wr</a:t>
            </a:r>
            <a:r>
              <a:rPr lang="en-US" sz="1800" dirty="0">
                <a:sym typeface="Symbol"/>
              </a:rPr>
              <a:t> should happen simultaneously</a:t>
            </a:r>
          </a:p>
          <a:p>
            <a:pPr lvl="1">
              <a:buFont typeface="Wingdings" panose="05000000000000000000" pitchFamily="2" charset="2"/>
              <a:buChar char="§"/>
            </a:pPr>
            <a:r>
              <a:rPr lang="en-US" sz="1800" dirty="0">
                <a:latin typeface="Consolas" panose="020B0609020204030204" pitchFamily="49" charset="0"/>
                <a:sym typeface="Symbol"/>
              </a:rPr>
              <a:t>search,</a:t>
            </a:r>
            <a:r>
              <a:rPr lang="en-US" sz="1800" dirty="0">
                <a:sym typeface="Symbol"/>
              </a:rPr>
              <a:t> and </a:t>
            </a:r>
            <a:r>
              <a:rPr lang="en-US" sz="1800" dirty="0">
                <a:latin typeface="Consolas" panose="020B0609020204030204" pitchFamily="49" charset="0"/>
                <a:sym typeface="Symbol"/>
              </a:rPr>
              <a:t>rd1, rd2 </a:t>
            </a:r>
            <a:r>
              <a:rPr lang="en-US" sz="1800" dirty="0">
                <a:sym typeface="Symbol"/>
              </a:rPr>
              <a:t>should happen simultaneously</a:t>
            </a:r>
          </a:p>
        </p:txBody>
      </p:sp>
      <p:sp>
        <p:nvSpPr>
          <p:cNvPr id="85" name="Rectangle 17"/>
          <p:cNvSpPr>
            <a:spLocks noChangeArrowheads="1"/>
          </p:cNvSpPr>
          <p:nvPr/>
        </p:nvSpPr>
        <p:spPr bwMode="auto">
          <a:xfrm>
            <a:off x="4616743" y="3164208"/>
            <a:ext cx="1580140" cy="5905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600">
                <a:solidFill>
                  <a:srgbClr val="FF0000"/>
                </a:solidFill>
                <a:latin typeface="Consolas" panose="020B0609020204030204" pitchFamily="49" charset="0"/>
              </a:rPr>
              <a:t>scoreboard</a:t>
            </a:r>
          </a:p>
        </p:txBody>
      </p:sp>
      <p:sp>
        <p:nvSpPr>
          <p:cNvPr id="6" name="Freeform 5"/>
          <p:cNvSpPr/>
          <p:nvPr/>
        </p:nvSpPr>
        <p:spPr bwMode="auto">
          <a:xfrm>
            <a:off x="6221338" y="2798064"/>
            <a:ext cx="820397" cy="640935"/>
          </a:xfrm>
          <a:custGeom>
            <a:avLst/>
            <a:gdLst>
              <a:gd name="connsiteX0" fmla="*/ 820397 w 820397"/>
              <a:gd name="connsiteY0" fmla="*/ 0 h 640935"/>
              <a:gd name="connsiteX1" fmla="*/ 452927 w 820397"/>
              <a:gd name="connsiteY1" fmla="*/ 529839 h 640935"/>
              <a:gd name="connsiteX2" fmla="*/ 0 w 820397"/>
              <a:gd name="connsiteY2" fmla="*/ 640935 h 640935"/>
            </a:gdLst>
            <a:ahLst/>
            <a:cxnLst>
              <a:cxn ang="0">
                <a:pos x="connsiteX0" y="connsiteY0"/>
              </a:cxn>
              <a:cxn ang="0">
                <a:pos x="connsiteX1" y="connsiteY1"/>
              </a:cxn>
              <a:cxn ang="0">
                <a:pos x="connsiteX2" y="connsiteY2"/>
              </a:cxn>
            </a:cxnLst>
            <a:rect l="l" t="t" r="r" b="b"/>
            <a:pathLst>
              <a:path w="820397" h="640935">
                <a:moveTo>
                  <a:pt x="820397" y="0"/>
                </a:moveTo>
                <a:cubicBezTo>
                  <a:pt x="705028" y="211508"/>
                  <a:pt x="589660" y="423017"/>
                  <a:pt x="452927" y="529839"/>
                </a:cubicBezTo>
                <a:cubicBezTo>
                  <a:pt x="316194" y="636661"/>
                  <a:pt x="158097" y="638798"/>
                  <a:pt x="0" y="640935"/>
                </a:cubicBez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30" name="Freeform 29"/>
          <p:cNvSpPr/>
          <p:nvPr/>
        </p:nvSpPr>
        <p:spPr bwMode="auto">
          <a:xfrm>
            <a:off x="5332576" y="2832247"/>
            <a:ext cx="307648" cy="316195"/>
          </a:xfrm>
          <a:custGeom>
            <a:avLst/>
            <a:gdLst>
              <a:gd name="connsiteX0" fmla="*/ 0 w 307648"/>
              <a:gd name="connsiteY0" fmla="*/ 0 h 316195"/>
              <a:gd name="connsiteX1" fmla="*/ 136732 w 307648"/>
              <a:gd name="connsiteY1" fmla="*/ 205099 h 316195"/>
              <a:gd name="connsiteX2" fmla="*/ 307648 w 307648"/>
              <a:gd name="connsiteY2" fmla="*/ 316195 h 316195"/>
            </a:gdLst>
            <a:ahLst/>
            <a:cxnLst>
              <a:cxn ang="0">
                <a:pos x="connsiteX0" y="connsiteY0"/>
              </a:cxn>
              <a:cxn ang="0">
                <a:pos x="connsiteX1" y="connsiteY1"/>
              </a:cxn>
              <a:cxn ang="0">
                <a:pos x="connsiteX2" y="connsiteY2"/>
              </a:cxn>
            </a:cxnLst>
            <a:rect l="l" t="t" r="r" b="b"/>
            <a:pathLst>
              <a:path w="307648" h="316195">
                <a:moveTo>
                  <a:pt x="0" y="0"/>
                </a:moveTo>
                <a:cubicBezTo>
                  <a:pt x="42728" y="76200"/>
                  <a:pt x="85457" y="152400"/>
                  <a:pt x="136732" y="205099"/>
                </a:cubicBezTo>
                <a:cubicBezTo>
                  <a:pt x="188007" y="257798"/>
                  <a:pt x="247827" y="286996"/>
                  <a:pt x="307648" y="316195"/>
                </a:cubicBez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89" name="TextBox 88"/>
          <p:cNvSpPr txBox="1"/>
          <p:nvPr/>
        </p:nvSpPr>
        <p:spPr>
          <a:xfrm>
            <a:off x="6138640" y="3329235"/>
            <a:ext cx="944489" cy="369332"/>
          </a:xfrm>
          <a:prstGeom prst="rect">
            <a:avLst/>
          </a:prstGeom>
          <a:noFill/>
        </p:spPr>
        <p:txBody>
          <a:bodyPr wrap="none" rtlCol="0">
            <a:spAutoFit/>
          </a:bodyPr>
          <a:lstStyle/>
          <a:p>
            <a:r>
              <a:rPr lang="en-US" sz="1800" dirty="0">
                <a:latin typeface="Consolas" panose="020B0609020204030204" pitchFamily="49" charset="0"/>
              </a:rPr>
              <a:t>remove</a:t>
            </a:r>
          </a:p>
        </p:txBody>
      </p:sp>
      <p:sp>
        <p:nvSpPr>
          <p:cNvPr id="90" name="TextBox 89"/>
          <p:cNvSpPr txBox="1"/>
          <p:nvPr/>
        </p:nvSpPr>
        <p:spPr>
          <a:xfrm>
            <a:off x="5444100" y="2797224"/>
            <a:ext cx="944489" cy="369332"/>
          </a:xfrm>
          <a:prstGeom prst="rect">
            <a:avLst/>
          </a:prstGeom>
          <a:noFill/>
        </p:spPr>
        <p:txBody>
          <a:bodyPr wrap="none" rtlCol="0">
            <a:spAutoFit/>
          </a:bodyPr>
          <a:lstStyle/>
          <a:p>
            <a:r>
              <a:rPr lang="en-US" sz="1800" dirty="0">
                <a:latin typeface="Consolas" panose="020B0609020204030204" pitchFamily="49" charset="0"/>
              </a:rPr>
              <a:t>insert</a:t>
            </a:r>
          </a:p>
        </p:txBody>
      </p:sp>
      <p:sp>
        <p:nvSpPr>
          <p:cNvPr id="91" name="TextBox 90"/>
          <p:cNvSpPr txBox="1"/>
          <p:nvPr/>
        </p:nvSpPr>
        <p:spPr>
          <a:xfrm>
            <a:off x="4512614" y="2822853"/>
            <a:ext cx="944489" cy="369332"/>
          </a:xfrm>
          <a:prstGeom prst="rect">
            <a:avLst/>
          </a:prstGeom>
          <a:noFill/>
        </p:spPr>
        <p:txBody>
          <a:bodyPr wrap="none" rtlCol="0">
            <a:spAutoFit/>
          </a:bodyPr>
          <a:lstStyle/>
          <a:p>
            <a:r>
              <a:rPr lang="en-US" sz="1800" dirty="0">
                <a:latin typeface="Consolas" panose="020B0609020204030204" pitchFamily="49" charset="0"/>
              </a:rPr>
              <a:t>search</a:t>
            </a:r>
          </a:p>
        </p:txBody>
      </p:sp>
      <p:sp>
        <p:nvSpPr>
          <p:cNvPr id="92" name="TextBox 91"/>
          <p:cNvSpPr txBox="1"/>
          <p:nvPr/>
        </p:nvSpPr>
        <p:spPr>
          <a:xfrm>
            <a:off x="3352263" y="6078395"/>
            <a:ext cx="5654112" cy="461665"/>
          </a:xfrm>
          <a:prstGeom prst="rect">
            <a:avLst/>
          </a:prstGeom>
          <a:noFill/>
        </p:spPr>
        <p:txBody>
          <a:bodyPr wrap="none" rtlCol="0">
            <a:spAutoFit/>
          </a:bodyPr>
          <a:lstStyle/>
          <a:p>
            <a:r>
              <a:rPr lang="en-US" dirty="0">
                <a:solidFill>
                  <a:srgbClr val="FF0000"/>
                </a:solidFill>
                <a:latin typeface="Comic Sans MS" panose="030F0702030302020204" pitchFamily="66" charset="0"/>
              </a:rPr>
              <a:t>This will require a bypass register file</a:t>
            </a:r>
          </a:p>
        </p:txBody>
      </p:sp>
      <p:sp>
        <p:nvSpPr>
          <p:cNvPr id="3" name="Date Placeholder 2">
            <a:extLst>
              <a:ext uri="{FF2B5EF4-FFF2-40B4-BE49-F238E27FC236}">
                <a16:creationId xmlns:a16="http://schemas.microsoft.com/office/drawing/2014/main" id="{EE319120-CB28-02DA-AAE3-BD384EA6C7E1}"/>
              </a:ext>
            </a:extLst>
          </p:cNvPr>
          <p:cNvSpPr>
            <a:spLocks noGrp="1"/>
          </p:cNvSpPr>
          <p:nvPr>
            <p:ph type="dt" sz="half" idx="10"/>
          </p:nvPr>
        </p:nvSpPr>
        <p:spPr/>
        <p:txBody>
          <a:bodyPr/>
          <a:lstStyle/>
          <a:p>
            <a:pPr>
              <a:defRPr/>
            </a:pPr>
            <a:fld id="{25E81F15-6D19-4EBD-9AB2-F3E71AFA775F}" type="datetime3">
              <a:rPr lang="en-US" smtClean="0"/>
              <a:t>24 March 2024</a:t>
            </a:fld>
            <a:endParaRPr lang="en-US" dirty="0"/>
          </a:p>
        </p:txBody>
      </p:sp>
      <p:sp>
        <p:nvSpPr>
          <p:cNvPr id="4" name="Footer Placeholder 3">
            <a:extLst>
              <a:ext uri="{FF2B5EF4-FFF2-40B4-BE49-F238E27FC236}">
                <a16:creationId xmlns:a16="http://schemas.microsoft.com/office/drawing/2014/main" id="{89D00740-71EE-ADC9-E327-ADCCEB473D44}"/>
              </a:ext>
            </a:extLst>
          </p:cNvPr>
          <p:cNvSpPr>
            <a:spLocks noGrp="1"/>
          </p:cNvSpPr>
          <p:nvPr>
            <p:ph type="ftr" sz="quarter" idx="12"/>
          </p:nvPr>
        </p:nvSpPr>
        <p:spPr/>
        <p:txBody>
          <a:bodyPr/>
          <a:lstStyle/>
          <a:p>
            <a:pPr>
              <a:defRPr/>
            </a:pPr>
            <a:r>
              <a:rPr lang="en-US"/>
              <a:t>6.1920</a:t>
            </a:r>
            <a:endParaRPr lang="en-US" dirty="0"/>
          </a:p>
        </p:txBody>
      </p:sp>
      <p:sp>
        <p:nvSpPr>
          <p:cNvPr id="81" name="Slide Number Placeholder 80">
            <a:extLst>
              <a:ext uri="{FF2B5EF4-FFF2-40B4-BE49-F238E27FC236}">
                <a16:creationId xmlns:a16="http://schemas.microsoft.com/office/drawing/2014/main" id="{3F0B863E-F96A-CA85-EE61-D480A048D62A}"/>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29</a:t>
            </a:fld>
            <a:endParaRPr lang="en-US" dirty="0"/>
          </a:p>
        </p:txBody>
      </p:sp>
    </p:spTree>
    <p:extLst>
      <p:ext uri="{BB962C8B-B14F-4D97-AF65-F5344CB8AC3E}">
        <p14:creationId xmlns:p14="http://schemas.microsoft.com/office/powerpoint/2010/main" val="344597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0" grpId="0"/>
      <p:bldP spid="91"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Processor pipelines</a:t>
            </a:r>
          </a:p>
        </p:txBody>
      </p:sp>
      <p:sp>
        <p:nvSpPr>
          <p:cNvPr id="3" name="Content Placeholder 2"/>
          <p:cNvSpPr>
            <a:spLocks noGrp="1"/>
          </p:cNvSpPr>
          <p:nvPr>
            <p:ph idx="1"/>
          </p:nvPr>
        </p:nvSpPr>
        <p:spPr>
          <a:xfrm>
            <a:off x="702366" y="1597478"/>
            <a:ext cx="7890092" cy="3330122"/>
          </a:xfrm>
        </p:spPr>
        <p:txBody>
          <a:bodyPr/>
          <a:lstStyle/>
          <a:p>
            <a:r>
              <a:rPr lang="en-US" sz="2400" dirty="0"/>
              <a:t>Pipelining processor provides the ultimate challenge in computer architecture</a:t>
            </a:r>
          </a:p>
          <a:p>
            <a:pPr lvl="1"/>
            <a:r>
              <a:rPr lang="en-US" sz="2000" dirty="0"/>
              <a:t>Stringent correctness requirements</a:t>
            </a:r>
          </a:p>
          <a:p>
            <a:pPr lvl="1"/>
            <a:r>
              <a:rPr lang="en-US" sz="2000" dirty="0"/>
              <a:t>Requires speculative execution of instructions to pipeline at all!</a:t>
            </a:r>
          </a:p>
          <a:p>
            <a:pPr lvl="1"/>
            <a:r>
              <a:rPr lang="en-US" sz="2000" dirty="0"/>
              <a:t>Requires dealing with a variety of feedback in the pipeline</a:t>
            </a:r>
          </a:p>
          <a:p>
            <a:pPr lvl="1"/>
            <a:r>
              <a:rPr lang="en-US" sz="2000" dirty="0"/>
              <a:t>The goal is always to achieve highest performance but within a given area and power budget</a:t>
            </a:r>
          </a:p>
        </p:txBody>
      </p:sp>
      <p:sp>
        <p:nvSpPr>
          <p:cNvPr id="4" name="Date Placeholder 3">
            <a:extLst>
              <a:ext uri="{FF2B5EF4-FFF2-40B4-BE49-F238E27FC236}">
                <a16:creationId xmlns:a16="http://schemas.microsoft.com/office/drawing/2014/main" id="{A8DE5B67-BD7B-4F06-6F0F-FDBBC744569E}"/>
              </a:ext>
            </a:extLst>
          </p:cNvPr>
          <p:cNvSpPr>
            <a:spLocks noGrp="1"/>
          </p:cNvSpPr>
          <p:nvPr>
            <p:ph type="dt" sz="half" idx="10"/>
          </p:nvPr>
        </p:nvSpPr>
        <p:spPr/>
        <p:txBody>
          <a:bodyPr/>
          <a:lstStyle/>
          <a:p>
            <a:pPr>
              <a:defRPr/>
            </a:pPr>
            <a:fld id="{9B903C63-C09C-4593-AB10-D92399F6FE41}" type="datetime3">
              <a:rPr lang="en-US" smtClean="0"/>
              <a:t>24 March 2024</a:t>
            </a:fld>
            <a:endParaRPr lang="en-US" dirty="0"/>
          </a:p>
        </p:txBody>
      </p:sp>
      <p:sp>
        <p:nvSpPr>
          <p:cNvPr id="5" name="Footer Placeholder 4">
            <a:extLst>
              <a:ext uri="{FF2B5EF4-FFF2-40B4-BE49-F238E27FC236}">
                <a16:creationId xmlns:a16="http://schemas.microsoft.com/office/drawing/2014/main" id="{B79EBCB9-BD0B-501E-0027-9CEC4CE6A732}"/>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8361FDAE-DDA5-D48E-816F-9F4EDF0FDB80}"/>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a:t>
            </a:fld>
            <a:endParaRPr lang="en-US" dirty="0"/>
          </a:p>
        </p:txBody>
      </p:sp>
    </p:spTree>
    <p:extLst>
      <p:ext uri="{BB962C8B-B14F-4D97-AF65-F5344CB8AC3E}">
        <p14:creationId xmlns:p14="http://schemas.microsoft.com/office/powerpoint/2010/main" val="14306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Bypassing</a:t>
            </a:r>
          </a:p>
        </p:txBody>
      </p:sp>
      <p:sp>
        <p:nvSpPr>
          <p:cNvPr id="3" name="Content Placeholder 2"/>
          <p:cNvSpPr>
            <a:spLocks noGrp="1"/>
          </p:cNvSpPr>
          <p:nvPr>
            <p:ph idx="1"/>
          </p:nvPr>
        </p:nvSpPr>
        <p:spPr>
          <a:xfrm>
            <a:off x="778937" y="3374775"/>
            <a:ext cx="8100143" cy="2779653"/>
          </a:xfrm>
        </p:spPr>
        <p:txBody>
          <a:bodyPr/>
          <a:lstStyle/>
          <a:p>
            <a:r>
              <a:rPr lang="en-US" sz="2000" dirty="0"/>
              <a:t>Bypassing is a technique to reduce the number of stalls (that is, the number of cycles) by providing extra data paths between the producer of a value and its consumer</a:t>
            </a:r>
          </a:p>
          <a:p>
            <a:r>
              <a:rPr lang="en-US" sz="2000" dirty="0"/>
              <a:t>Bypassing introduces new combinational paths, and this can increase combinational delay (and hence the clock period) and area</a:t>
            </a:r>
          </a:p>
          <a:p>
            <a:r>
              <a:rPr lang="en-US" sz="2000" dirty="0"/>
              <a:t>The effectiveness of a bypass is determined by how often it is used</a:t>
            </a:r>
          </a:p>
        </p:txBody>
      </p:sp>
      <p:sp>
        <p:nvSpPr>
          <p:cNvPr id="16" name="Rounded Rectangle 15"/>
          <p:cNvSpPr/>
          <p:nvPr/>
        </p:nvSpPr>
        <p:spPr bwMode="auto">
          <a:xfrm>
            <a:off x="10581795" y="3209078"/>
            <a:ext cx="59821" cy="45719"/>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nvGrpSpPr>
          <p:cNvPr id="25" name="Group 24"/>
          <p:cNvGrpSpPr/>
          <p:nvPr/>
        </p:nvGrpSpPr>
        <p:grpSpPr>
          <a:xfrm>
            <a:off x="1538884" y="1982806"/>
            <a:ext cx="6156204" cy="1282026"/>
            <a:chOff x="1051774" y="2224219"/>
            <a:chExt cx="6156204" cy="1282026"/>
          </a:xfrm>
        </p:grpSpPr>
        <p:sp>
          <p:nvSpPr>
            <p:cNvPr id="7" name="Rectangle 6"/>
            <p:cNvSpPr/>
            <p:nvPr/>
          </p:nvSpPr>
          <p:spPr bwMode="auto">
            <a:xfrm>
              <a:off x="3471302" y="2532740"/>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D</a:t>
              </a:r>
            </a:p>
          </p:txBody>
        </p:sp>
        <p:sp>
          <p:nvSpPr>
            <p:cNvPr id="8" name="Rectangle 7"/>
            <p:cNvSpPr/>
            <p:nvPr/>
          </p:nvSpPr>
          <p:spPr bwMode="auto">
            <a:xfrm>
              <a:off x="5112451" y="2224219"/>
              <a:ext cx="119285" cy="1268496"/>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0" name="Rectangle 9"/>
            <p:cNvSpPr/>
            <p:nvPr/>
          </p:nvSpPr>
          <p:spPr bwMode="auto">
            <a:xfrm>
              <a:off x="5852015" y="2532740"/>
              <a:ext cx="1355963"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E/LW</a:t>
              </a:r>
            </a:p>
          </p:txBody>
        </p:sp>
        <p:cxnSp>
          <p:nvCxnSpPr>
            <p:cNvPr id="12" name="Straight Arrow Connector 11"/>
            <p:cNvCxnSpPr/>
            <p:nvPr/>
          </p:nvCxnSpPr>
          <p:spPr bwMode="auto">
            <a:xfrm>
              <a:off x="4424514" y="2859618"/>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3" name="Straight Arrow Connector 12"/>
            <p:cNvCxnSpPr/>
            <p:nvPr/>
          </p:nvCxnSpPr>
          <p:spPr bwMode="auto">
            <a:xfrm>
              <a:off x="5265916" y="2873148"/>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7" name="Rectangle 16"/>
            <p:cNvSpPr/>
            <p:nvPr/>
          </p:nvSpPr>
          <p:spPr bwMode="auto">
            <a:xfrm>
              <a:off x="1051774" y="2546270"/>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F</a:t>
              </a:r>
            </a:p>
          </p:txBody>
        </p:sp>
        <p:sp>
          <p:nvSpPr>
            <p:cNvPr id="18" name="Rectangle 17"/>
            <p:cNvSpPr/>
            <p:nvPr/>
          </p:nvSpPr>
          <p:spPr bwMode="auto">
            <a:xfrm>
              <a:off x="2692923" y="2237749"/>
              <a:ext cx="119285" cy="1268496"/>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19" name="Straight Arrow Connector 18"/>
            <p:cNvCxnSpPr/>
            <p:nvPr/>
          </p:nvCxnSpPr>
          <p:spPr bwMode="auto">
            <a:xfrm>
              <a:off x="2004986" y="2873148"/>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0" name="Straight Arrow Connector 19"/>
            <p:cNvCxnSpPr/>
            <p:nvPr/>
          </p:nvCxnSpPr>
          <p:spPr bwMode="auto">
            <a:xfrm>
              <a:off x="2885203" y="2873148"/>
              <a:ext cx="586099" cy="0"/>
            </a:xfrm>
            <a:prstGeom prst="straightConnector1">
              <a:avLst/>
            </a:prstGeom>
            <a:noFill/>
            <a:ln w="19050" cap="flat" cmpd="sng" algn="ctr">
              <a:solidFill>
                <a:schemeClr val="tx1"/>
              </a:solidFill>
              <a:prstDash val="solid"/>
              <a:round/>
              <a:headEnd type="none" w="med" len="med"/>
              <a:tailEnd type="triangle" w="med" len="med"/>
            </a:ln>
            <a:effectLst/>
          </p:spPr>
        </p:cxnSp>
      </p:grpSp>
      <p:sp>
        <p:nvSpPr>
          <p:cNvPr id="24" name="Freeform 23"/>
          <p:cNvSpPr/>
          <p:nvPr/>
        </p:nvSpPr>
        <p:spPr bwMode="auto">
          <a:xfrm>
            <a:off x="4076520" y="1738004"/>
            <a:ext cx="3332860" cy="515188"/>
          </a:xfrm>
          <a:custGeom>
            <a:avLst/>
            <a:gdLst>
              <a:gd name="connsiteX0" fmla="*/ 3332860 w 3332860"/>
              <a:gd name="connsiteY0" fmla="*/ 506642 h 515188"/>
              <a:gd name="connsiteX1" fmla="*/ 2521009 w 3332860"/>
              <a:gd name="connsiteY1" fmla="*/ 156264 h 515188"/>
              <a:gd name="connsiteX2" fmla="*/ 1452785 w 3332860"/>
              <a:gd name="connsiteY2" fmla="*/ 2440 h 515188"/>
              <a:gd name="connsiteX3" fmla="*/ 649481 w 3332860"/>
              <a:gd name="connsiteY3" fmla="*/ 96444 h 515188"/>
              <a:gd name="connsiteX4" fmla="*/ 0 w 3332860"/>
              <a:gd name="connsiteY4" fmla="*/ 515188 h 515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860" h="515188">
                <a:moveTo>
                  <a:pt x="3332860" y="506642"/>
                </a:moveTo>
                <a:cubicBezTo>
                  <a:pt x="3083607" y="373470"/>
                  <a:pt x="2834355" y="240298"/>
                  <a:pt x="2521009" y="156264"/>
                </a:cubicBezTo>
                <a:cubicBezTo>
                  <a:pt x="2207663" y="72230"/>
                  <a:pt x="1764706" y="12410"/>
                  <a:pt x="1452785" y="2440"/>
                </a:cubicBezTo>
                <a:cubicBezTo>
                  <a:pt x="1140864" y="-7530"/>
                  <a:pt x="891612" y="10986"/>
                  <a:pt x="649481" y="96444"/>
                </a:cubicBezTo>
                <a:cubicBezTo>
                  <a:pt x="407350" y="181902"/>
                  <a:pt x="203675" y="348545"/>
                  <a:pt x="0" y="515188"/>
                </a:cubicBezTo>
              </a:path>
            </a:pathLst>
          </a:custGeom>
          <a:noFill/>
          <a:ln w="28575"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nvGrpSpPr>
          <p:cNvPr id="29" name="Group 28"/>
          <p:cNvGrpSpPr/>
          <p:nvPr/>
        </p:nvGrpSpPr>
        <p:grpSpPr>
          <a:xfrm>
            <a:off x="4060250" y="1444768"/>
            <a:ext cx="3478564" cy="836291"/>
            <a:chOff x="3600808" y="1420583"/>
            <a:chExt cx="3478564" cy="1121521"/>
          </a:xfrm>
        </p:grpSpPr>
        <p:sp>
          <p:nvSpPr>
            <p:cNvPr id="26" name="Rectangle 25"/>
            <p:cNvSpPr/>
            <p:nvPr/>
          </p:nvSpPr>
          <p:spPr bwMode="auto">
            <a:xfrm>
              <a:off x="5879682" y="1420583"/>
              <a:ext cx="872455" cy="487109"/>
            </a:xfrm>
            <a:prstGeom prst="rect">
              <a:avLst/>
            </a:prstGeom>
            <a:solidFill>
              <a:schemeClr val="accent4">
                <a:lumMod val="60000"/>
                <a:lumOff val="4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RF</a:t>
              </a:r>
            </a:p>
          </p:txBody>
        </p:sp>
        <p:sp>
          <p:nvSpPr>
            <p:cNvPr id="27" name="Freeform 26"/>
            <p:cNvSpPr/>
            <p:nvPr/>
          </p:nvSpPr>
          <p:spPr bwMode="auto">
            <a:xfrm>
              <a:off x="6752137" y="1715204"/>
              <a:ext cx="327235" cy="826900"/>
            </a:xfrm>
            <a:custGeom>
              <a:avLst/>
              <a:gdLst>
                <a:gd name="connsiteX0" fmla="*/ 700755 w 715984"/>
                <a:gd name="connsiteY0" fmla="*/ 478565 h 478565"/>
                <a:gd name="connsiteX1" fmla="*/ 623843 w 715984"/>
                <a:gd name="connsiteY1" fmla="*/ 85458 h 478565"/>
                <a:gd name="connsiteX2" fmla="*/ 0 w 715984"/>
                <a:gd name="connsiteY2" fmla="*/ 0 h 478565"/>
              </a:gdLst>
              <a:ahLst/>
              <a:cxnLst>
                <a:cxn ang="0">
                  <a:pos x="connsiteX0" y="connsiteY0"/>
                </a:cxn>
                <a:cxn ang="0">
                  <a:pos x="connsiteX1" y="connsiteY1"/>
                </a:cxn>
                <a:cxn ang="0">
                  <a:pos x="connsiteX2" y="connsiteY2"/>
                </a:cxn>
              </a:cxnLst>
              <a:rect l="l" t="t" r="r" b="b"/>
              <a:pathLst>
                <a:path w="715984" h="478565">
                  <a:moveTo>
                    <a:pt x="700755" y="478565"/>
                  </a:moveTo>
                  <a:cubicBezTo>
                    <a:pt x="720695" y="321892"/>
                    <a:pt x="740636" y="165219"/>
                    <a:pt x="623843" y="85458"/>
                  </a:cubicBezTo>
                  <a:cubicBezTo>
                    <a:pt x="507050" y="5697"/>
                    <a:pt x="253525" y="2848"/>
                    <a:pt x="0" y="0"/>
                  </a:cubicBez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Freeform 27"/>
            <p:cNvSpPr/>
            <p:nvPr/>
          </p:nvSpPr>
          <p:spPr bwMode="auto">
            <a:xfrm>
              <a:off x="3600808" y="1633065"/>
              <a:ext cx="2278874" cy="879976"/>
            </a:xfrm>
            <a:custGeom>
              <a:avLst/>
              <a:gdLst>
                <a:gd name="connsiteX0" fmla="*/ 1572426 w 1572426"/>
                <a:gd name="connsiteY0" fmla="*/ 19109 h 531856"/>
                <a:gd name="connsiteX1" fmla="*/ 435835 w 1572426"/>
                <a:gd name="connsiteY1" fmla="*/ 61838 h 531856"/>
                <a:gd name="connsiteX2" fmla="*/ 0 w 1572426"/>
                <a:gd name="connsiteY2" fmla="*/ 531856 h 531856"/>
                <a:gd name="connsiteX3" fmla="*/ 0 w 1572426"/>
                <a:gd name="connsiteY3" fmla="*/ 531856 h 531856"/>
              </a:gdLst>
              <a:ahLst/>
              <a:cxnLst>
                <a:cxn ang="0">
                  <a:pos x="connsiteX0" y="connsiteY0"/>
                </a:cxn>
                <a:cxn ang="0">
                  <a:pos x="connsiteX1" y="connsiteY1"/>
                </a:cxn>
                <a:cxn ang="0">
                  <a:pos x="connsiteX2" y="connsiteY2"/>
                </a:cxn>
                <a:cxn ang="0">
                  <a:pos x="connsiteX3" y="connsiteY3"/>
                </a:cxn>
              </a:cxnLst>
              <a:rect l="l" t="t" r="r" b="b"/>
              <a:pathLst>
                <a:path w="1572426" h="531856">
                  <a:moveTo>
                    <a:pt x="1572426" y="19109"/>
                  </a:moveTo>
                  <a:cubicBezTo>
                    <a:pt x="1135166" y="-2256"/>
                    <a:pt x="697906" y="-23620"/>
                    <a:pt x="435835" y="61838"/>
                  </a:cubicBezTo>
                  <a:cubicBezTo>
                    <a:pt x="173764" y="147296"/>
                    <a:pt x="0" y="531856"/>
                    <a:pt x="0" y="531856"/>
                  </a:cubicBezTo>
                  <a:lnTo>
                    <a:pt x="0" y="531856"/>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4" name="TextBox 3"/>
          <p:cNvSpPr txBox="1"/>
          <p:nvPr/>
        </p:nvSpPr>
        <p:spPr>
          <a:xfrm>
            <a:off x="5837059" y="1852613"/>
            <a:ext cx="1076898" cy="400110"/>
          </a:xfrm>
          <a:prstGeom prst="rect">
            <a:avLst/>
          </a:prstGeom>
          <a:noFill/>
        </p:spPr>
        <p:txBody>
          <a:bodyPr wrap="none" rtlCol="0">
            <a:spAutoFit/>
          </a:bodyPr>
          <a:lstStyle/>
          <a:p>
            <a:r>
              <a:rPr lang="en-US" sz="2000" dirty="0">
                <a:latin typeface="+mn-lt"/>
              </a:rPr>
              <a:t>bypass</a:t>
            </a:r>
          </a:p>
        </p:txBody>
      </p:sp>
      <p:sp>
        <p:nvSpPr>
          <p:cNvPr id="5" name="Date Placeholder 4">
            <a:extLst>
              <a:ext uri="{FF2B5EF4-FFF2-40B4-BE49-F238E27FC236}">
                <a16:creationId xmlns:a16="http://schemas.microsoft.com/office/drawing/2014/main" id="{9A16BB23-09DF-9B54-4003-3E0339815AD6}"/>
              </a:ext>
            </a:extLst>
          </p:cNvPr>
          <p:cNvSpPr>
            <a:spLocks noGrp="1"/>
          </p:cNvSpPr>
          <p:nvPr>
            <p:ph type="dt" sz="half" idx="10"/>
          </p:nvPr>
        </p:nvSpPr>
        <p:spPr/>
        <p:txBody>
          <a:bodyPr/>
          <a:lstStyle/>
          <a:p>
            <a:pPr>
              <a:defRPr/>
            </a:pPr>
            <a:fld id="{CC59C114-13CC-48CC-B5A1-542F130B50B6}" type="datetime3">
              <a:rPr lang="en-US" smtClean="0"/>
              <a:t>24 March 2024</a:t>
            </a:fld>
            <a:endParaRPr lang="en-US" dirty="0"/>
          </a:p>
        </p:txBody>
      </p:sp>
      <p:sp>
        <p:nvSpPr>
          <p:cNvPr id="6" name="Footer Placeholder 5">
            <a:extLst>
              <a:ext uri="{FF2B5EF4-FFF2-40B4-BE49-F238E27FC236}">
                <a16:creationId xmlns:a16="http://schemas.microsoft.com/office/drawing/2014/main" id="{110B89E9-2983-041A-4AEE-2EB3341AE618}"/>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58A1A606-A5F1-99CB-0F30-2613BF544140}"/>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30</a:t>
            </a:fld>
            <a:endParaRPr lang="en-US" dirty="0"/>
          </a:p>
        </p:txBody>
      </p:sp>
    </p:spTree>
    <p:custDataLst>
      <p:tags r:id="rId1"/>
    </p:custDataLst>
    <p:extLst>
      <p:ext uri="{BB962C8B-B14F-4D97-AF65-F5344CB8AC3E}">
        <p14:creationId xmlns:p14="http://schemas.microsoft.com/office/powerpoint/2010/main" val="2651290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righ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89" name="Rectangle 4"/>
          <p:cNvSpPr>
            <a:spLocks noGrp="1" noChangeArrowheads="1"/>
          </p:cNvSpPr>
          <p:nvPr>
            <p:ph type="title" idx="4294967295"/>
          </p:nvPr>
        </p:nvSpPr>
        <p:spPr/>
        <p:txBody>
          <a:bodyPr/>
          <a:lstStyle/>
          <a:p>
            <a:pPr eaLnBrk="1" hangingPunct="1"/>
            <a:r>
              <a:rPr lang="en-US" sz="3600" dirty="0"/>
              <a:t>Normal vs Bypass Register File</a:t>
            </a:r>
          </a:p>
        </p:txBody>
      </p:sp>
      <p:sp>
        <p:nvSpPr>
          <p:cNvPr id="37890" name="Rectangle 3" descr="Rectangle: Click to edit Master text styles&#10;Second level&#10;Third level&#10;Fourth level&#10;Fifth level"/>
          <p:cNvSpPr txBox="1">
            <a:spLocks noChangeArrowheads="1"/>
          </p:cNvSpPr>
          <p:nvPr/>
        </p:nvSpPr>
        <p:spPr bwMode="auto">
          <a:xfrm>
            <a:off x="668564" y="1538287"/>
            <a:ext cx="8010979" cy="477202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2000" b="1" dirty="0">
                <a:latin typeface="Consolas" panose="020B0609020204030204" pitchFamily="49" charset="0"/>
                <a:cs typeface="Courier New" pitchFamily="49" charset="0"/>
              </a:rPr>
              <a:t>module</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mkRFile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Vector#(32,Reg#(Data))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 &lt;- </a:t>
            </a:r>
            <a:r>
              <a:rPr lang="en-US" sz="2000" dirty="0" err="1">
                <a:latin typeface="Consolas" panose="020B0609020204030204" pitchFamily="49" charset="0"/>
                <a:cs typeface="Courier New" pitchFamily="49" charset="0"/>
              </a:rPr>
              <a:t>replicateM</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mkReg</a:t>
            </a:r>
            <a:r>
              <a:rPr lang="en-US" sz="2000" dirty="0">
                <a:latin typeface="Consolas" panose="020B0609020204030204" pitchFamily="49" charset="0"/>
                <a:cs typeface="Courier New" pitchFamily="49" charset="0"/>
              </a:rPr>
              <a:t>(0));</a:t>
            </a:r>
          </a:p>
          <a:p>
            <a:pPr marL="342900" indent="-342900">
              <a:lnSpc>
                <a:spcPct val="90000"/>
              </a:lnSpc>
              <a:spcBef>
                <a:spcPct val="20000"/>
              </a:spcBef>
              <a:buClr>
                <a:schemeClr val="hlink"/>
              </a:buClr>
              <a:buSzPct val="110000"/>
              <a:buFont typeface="Wingdings" pitchFamily="2" charset="2"/>
              <a:buNone/>
            </a:pPr>
            <a:endParaRPr lang="en-US" sz="2000"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2000" b="1" dirty="0">
                <a:latin typeface="Consolas" panose="020B0609020204030204" pitchFamily="49" charset="0"/>
                <a:cs typeface="Courier New" pitchFamily="49" charset="0"/>
              </a:rPr>
              <a:t>  method</a:t>
            </a: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Action</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wr</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Data data);</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if(</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!=0)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&lt;= data;</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endmethod</a:t>
            </a:r>
            <a:endParaRPr lang="en-US" sz="2000"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method</a:t>
            </a:r>
            <a:r>
              <a:rPr lang="en-US" sz="2000" dirty="0">
                <a:latin typeface="Consolas" panose="020B0609020204030204" pitchFamily="49" charset="0"/>
                <a:cs typeface="Courier New" pitchFamily="49" charset="0"/>
              </a:rPr>
              <a:t> Data rd1(</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method</a:t>
            </a:r>
            <a:r>
              <a:rPr lang="en-US" sz="2000" dirty="0">
                <a:latin typeface="Consolas" panose="020B0609020204030204" pitchFamily="49" charset="0"/>
                <a:cs typeface="Courier New" pitchFamily="49" charset="0"/>
              </a:rPr>
              <a:t> Data rd2(</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b="1" dirty="0" err="1">
                <a:latin typeface="Consolas" panose="020B0609020204030204" pitchFamily="49" charset="0"/>
                <a:cs typeface="Courier New" pitchFamily="49" charset="0"/>
              </a:rPr>
              <a:t>endmodule</a:t>
            </a:r>
            <a:endParaRPr lang="en-US" sz="2000" b="1" dirty="0">
              <a:latin typeface="Consolas" panose="020B0609020204030204" pitchFamily="49" charset="0"/>
              <a:cs typeface="Courier New" pitchFamily="49" charset="0"/>
            </a:endParaRPr>
          </a:p>
        </p:txBody>
      </p:sp>
      <p:sp>
        <p:nvSpPr>
          <p:cNvPr id="37895" name="TextBox 7"/>
          <p:cNvSpPr txBox="1">
            <a:spLocks noChangeArrowheads="1"/>
          </p:cNvSpPr>
          <p:nvPr/>
        </p:nvSpPr>
        <p:spPr bwMode="auto">
          <a:xfrm>
            <a:off x="3582988" y="4485302"/>
            <a:ext cx="2300630" cy="400110"/>
          </a:xfrm>
          <a:prstGeom prst="rect">
            <a:avLst/>
          </a:prstGeom>
          <a:noFill/>
          <a:ln w="9525">
            <a:solidFill>
              <a:srgbClr val="FF0000"/>
            </a:solidFill>
            <a:miter lim="800000"/>
            <a:headEnd/>
            <a:tailEnd/>
          </a:ln>
        </p:spPr>
        <p:txBody>
          <a:bodyPr wrap="none">
            <a:spAutoFit/>
          </a:bodyPr>
          <a:lstStyle/>
          <a:p>
            <a:r>
              <a:rPr lang="en-US" sz="2000" dirty="0">
                <a:latin typeface="Consolas" panose="020B0609020204030204" pitchFamily="49" charset="0"/>
              </a:rPr>
              <a:t>{rd1, rd2} &lt; </a:t>
            </a:r>
            <a:r>
              <a:rPr lang="en-US" sz="2000" dirty="0" err="1">
                <a:latin typeface="Consolas" panose="020B0609020204030204" pitchFamily="49" charset="0"/>
              </a:rPr>
              <a:t>wr</a:t>
            </a:r>
            <a:endParaRPr lang="en-US" sz="2000" dirty="0">
              <a:latin typeface="Consolas" panose="020B0609020204030204" pitchFamily="49" charset="0"/>
            </a:endParaRPr>
          </a:p>
        </p:txBody>
      </p:sp>
      <p:sp>
        <p:nvSpPr>
          <p:cNvPr id="2" name="TextBox 1"/>
          <p:cNvSpPr txBox="1"/>
          <p:nvPr/>
        </p:nvSpPr>
        <p:spPr>
          <a:xfrm>
            <a:off x="1371600" y="5398333"/>
            <a:ext cx="5715026" cy="707886"/>
          </a:xfrm>
          <a:prstGeom prst="rect">
            <a:avLst/>
          </a:prstGeom>
          <a:noFill/>
        </p:spPr>
        <p:txBody>
          <a:bodyPr wrap="none" rtlCol="0">
            <a:spAutoFit/>
          </a:bodyPr>
          <a:lstStyle/>
          <a:p>
            <a:r>
              <a:rPr lang="en-US" sz="2000" dirty="0">
                <a:solidFill>
                  <a:srgbClr val="FF0000"/>
                </a:solidFill>
                <a:latin typeface="Comic Sans MS" panose="030F0702030302020204" pitchFamily="66" charset="0"/>
              </a:rPr>
              <a:t>Can we design a bypass register file so that:   </a:t>
            </a:r>
          </a:p>
          <a:p>
            <a:r>
              <a:rPr lang="en-US" sz="2000" dirty="0">
                <a:solidFill>
                  <a:srgbClr val="FF0000"/>
                </a:solidFill>
                <a:latin typeface="Comic Sans MS" panose="030F0702030302020204" pitchFamily="66" charset="0"/>
              </a:rPr>
              <a:t>                                 </a:t>
            </a:r>
            <a:r>
              <a:rPr lang="en-US" sz="2000" dirty="0" err="1">
                <a:solidFill>
                  <a:srgbClr val="FF0000"/>
                </a:solidFill>
                <a:latin typeface="Consolas" panose="020B0609020204030204" pitchFamily="49" charset="0"/>
              </a:rPr>
              <a:t>wr</a:t>
            </a:r>
            <a:r>
              <a:rPr lang="en-US" sz="2000" dirty="0">
                <a:solidFill>
                  <a:srgbClr val="FF0000"/>
                </a:solidFill>
                <a:latin typeface="Consolas" panose="020B0609020204030204" pitchFamily="49" charset="0"/>
              </a:rPr>
              <a:t> &lt; {rd1, rd2}</a:t>
            </a:r>
          </a:p>
        </p:txBody>
      </p:sp>
      <p:sp>
        <p:nvSpPr>
          <p:cNvPr id="3" name="Date Placeholder 2">
            <a:extLst>
              <a:ext uri="{FF2B5EF4-FFF2-40B4-BE49-F238E27FC236}">
                <a16:creationId xmlns:a16="http://schemas.microsoft.com/office/drawing/2014/main" id="{7AA267E7-84E7-B205-F062-1AD1F4ADB6B2}"/>
              </a:ext>
            </a:extLst>
          </p:cNvPr>
          <p:cNvSpPr>
            <a:spLocks noGrp="1"/>
          </p:cNvSpPr>
          <p:nvPr>
            <p:ph type="dt" sz="half" idx="10"/>
          </p:nvPr>
        </p:nvSpPr>
        <p:spPr/>
        <p:txBody>
          <a:bodyPr/>
          <a:lstStyle/>
          <a:p>
            <a:pPr>
              <a:defRPr/>
            </a:pPr>
            <a:fld id="{BA5348DE-7B58-4E9E-B8E6-69DE5F3892D9}" type="datetime3">
              <a:rPr lang="en-US" smtClean="0"/>
              <a:t>24 March 2024</a:t>
            </a:fld>
            <a:endParaRPr lang="en-US" dirty="0"/>
          </a:p>
        </p:txBody>
      </p:sp>
      <p:sp>
        <p:nvSpPr>
          <p:cNvPr id="4" name="Footer Placeholder 3">
            <a:extLst>
              <a:ext uri="{FF2B5EF4-FFF2-40B4-BE49-F238E27FC236}">
                <a16:creationId xmlns:a16="http://schemas.microsoft.com/office/drawing/2014/main" id="{9C28A632-2790-CD1B-5AAC-8CB7D9D1A0A2}"/>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55C09A23-17A3-6EB9-C26D-04882B4F165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31</a:t>
            </a:fld>
            <a:endParaRPr lang="en-US" dirty="0"/>
          </a:p>
        </p:txBody>
      </p:sp>
    </p:spTree>
    <p:extLst>
      <p:ext uri="{BB962C8B-B14F-4D97-AF65-F5344CB8AC3E}">
        <p14:creationId xmlns:p14="http://schemas.microsoft.com/office/powerpoint/2010/main" val="81438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Performance</a:t>
            </a:r>
          </a:p>
        </p:txBody>
      </p:sp>
      <p:sp>
        <p:nvSpPr>
          <p:cNvPr id="3" name="Content Placeholder 2"/>
          <p:cNvSpPr>
            <a:spLocks noGrp="1"/>
          </p:cNvSpPr>
          <p:nvPr>
            <p:ph sz="quarter" idx="1"/>
          </p:nvPr>
        </p:nvSpPr>
        <p:spPr>
          <a:xfrm>
            <a:off x="914400" y="3110534"/>
            <a:ext cx="8229600" cy="2579914"/>
          </a:xfrm>
        </p:spPr>
        <p:txBody>
          <a:bodyPr>
            <a:normAutofit/>
          </a:bodyPr>
          <a:lstStyle/>
          <a:p>
            <a:r>
              <a:rPr lang="en-US" sz="2400" dirty="0"/>
              <a:t>Pipelining lowers </a:t>
            </a:r>
            <a:r>
              <a:rPr lang="en-US" sz="2400" dirty="0" err="1"/>
              <a:t>t</a:t>
            </a:r>
            <a:r>
              <a:rPr lang="en-US" sz="2400" baseline="-25000" dirty="0" err="1"/>
              <a:t>Clk</a:t>
            </a:r>
            <a:r>
              <a:rPr lang="en-US" sz="2400" dirty="0"/>
              <a:t>. What about CPI?</a:t>
            </a:r>
          </a:p>
          <a:p>
            <a:r>
              <a:rPr lang="en-US" sz="2400" dirty="0"/>
              <a:t>CPI = </a:t>
            </a:r>
            <a:r>
              <a:rPr lang="en-US" sz="2400" dirty="0" err="1"/>
              <a:t>CPI</a:t>
            </a:r>
            <a:r>
              <a:rPr lang="en-US" sz="2400" baseline="-25000" dirty="0" err="1"/>
              <a:t>ideal</a:t>
            </a:r>
            <a:r>
              <a:rPr lang="en-US" sz="2400" baseline="-25000" dirty="0"/>
              <a:t> </a:t>
            </a:r>
            <a:r>
              <a:rPr lang="en-US" sz="2400" dirty="0"/>
              <a:t>+ </a:t>
            </a:r>
            <a:r>
              <a:rPr lang="en-US" sz="2400" dirty="0" err="1"/>
              <a:t>CPI</a:t>
            </a:r>
            <a:r>
              <a:rPr lang="en-US" sz="2400" baseline="-25000" dirty="0" err="1"/>
              <a:t>hazard</a:t>
            </a:r>
            <a:endParaRPr lang="en-US" sz="2400" dirty="0"/>
          </a:p>
          <a:p>
            <a:pPr lvl="1"/>
            <a:r>
              <a:rPr lang="en-US" sz="2000" dirty="0" err="1"/>
              <a:t>CPI</a:t>
            </a:r>
            <a:r>
              <a:rPr lang="en-US" sz="2000" baseline="-25000" dirty="0" err="1"/>
              <a:t>ideal</a:t>
            </a:r>
            <a:r>
              <a:rPr lang="en-US" sz="2000" dirty="0"/>
              <a:t>: cycles per instruction if no stall</a:t>
            </a:r>
            <a:endParaRPr lang="en-US" dirty="0"/>
          </a:p>
          <a:p>
            <a:r>
              <a:rPr lang="en-US" sz="2400" dirty="0" err="1"/>
              <a:t>CPI</a:t>
            </a:r>
            <a:r>
              <a:rPr lang="en-US" sz="2400" baseline="-25000" dirty="0" err="1"/>
              <a:t>hazard</a:t>
            </a:r>
            <a:r>
              <a:rPr lang="en-US" sz="2400" dirty="0"/>
              <a:t> contributors</a:t>
            </a:r>
          </a:p>
          <a:p>
            <a:pPr lvl="1"/>
            <a:r>
              <a:rPr lang="en-US" sz="2000" dirty="0"/>
              <a:t>Data hazards: long operations, cache misses</a:t>
            </a:r>
          </a:p>
          <a:p>
            <a:pPr lvl="1"/>
            <a:r>
              <a:rPr lang="en-US" sz="2000" dirty="0"/>
              <a:t>Control hazards: branches, jumps, exceptions</a:t>
            </a:r>
          </a:p>
        </p:txBody>
      </p:sp>
      <p:graphicFrame>
        <p:nvGraphicFramePr>
          <p:cNvPr id="8" name="Object 2"/>
          <p:cNvGraphicFramePr>
            <a:graphicFrameLocks noChangeAspect="1"/>
          </p:cNvGraphicFramePr>
          <p:nvPr>
            <p:extLst>
              <p:ext uri="{D42A27DB-BD31-4B8C-83A1-F6EECF244321}">
                <p14:modId xmlns:p14="http://schemas.microsoft.com/office/powerpoint/2010/main" val="1816377046"/>
              </p:ext>
            </p:extLst>
          </p:nvPr>
        </p:nvGraphicFramePr>
        <p:xfrm>
          <a:off x="1780949" y="1673749"/>
          <a:ext cx="5011737" cy="790575"/>
        </p:xfrm>
        <a:graphic>
          <a:graphicData uri="http://schemas.openxmlformats.org/presentationml/2006/ole">
            <mc:AlternateContent xmlns:mc="http://schemas.openxmlformats.org/markup-compatibility/2006">
              <mc:Choice xmlns:v="urn:schemas-microsoft-com:vml" Requires="v">
                <p:oleObj spid="_x0000_s1029" name="Equation" r:id="rId3" imgW="3872558" imgH="609600" progId="Equation.3">
                  <p:embed/>
                </p:oleObj>
              </mc:Choice>
              <mc:Fallback>
                <p:oleObj name="Equation" r:id="rId3" imgW="3872558" imgH="609600" progId="Equation.3">
                  <p:embed/>
                  <p:pic>
                    <p:nvPicPr>
                      <p:cNvPr id="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949" y="1673749"/>
                        <a:ext cx="5011737"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4963886" y="2492839"/>
            <a:ext cx="707245" cy="461665"/>
          </a:xfrm>
          <a:prstGeom prst="rect">
            <a:avLst/>
          </a:prstGeom>
          <a:noFill/>
        </p:spPr>
        <p:txBody>
          <a:bodyPr wrap="none" rtlCol="0">
            <a:spAutoFit/>
          </a:bodyPr>
          <a:lstStyle/>
          <a:p>
            <a:r>
              <a:rPr lang="en-US" sz="2400" dirty="0">
                <a:latin typeface="+mj-lt"/>
              </a:rPr>
              <a:t>CPI</a:t>
            </a:r>
          </a:p>
        </p:txBody>
      </p:sp>
      <p:sp>
        <p:nvSpPr>
          <p:cNvPr id="10" name="TextBox 9"/>
          <p:cNvSpPr txBox="1"/>
          <p:nvPr/>
        </p:nvSpPr>
        <p:spPr>
          <a:xfrm>
            <a:off x="6183086" y="2435749"/>
            <a:ext cx="627095" cy="461665"/>
          </a:xfrm>
          <a:prstGeom prst="rect">
            <a:avLst/>
          </a:prstGeom>
          <a:noFill/>
        </p:spPr>
        <p:txBody>
          <a:bodyPr wrap="none" rtlCol="0">
            <a:spAutoFit/>
          </a:bodyPr>
          <a:lstStyle/>
          <a:p>
            <a:pPr marL="457200" indent="-457200"/>
            <a:r>
              <a:rPr lang="en-US" sz="2400" dirty="0" err="1">
                <a:latin typeface="+mj-lt"/>
              </a:rPr>
              <a:t>t</a:t>
            </a:r>
            <a:r>
              <a:rPr lang="en-US" sz="2400" baseline="-25000" dirty="0" err="1">
                <a:latin typeface="+mj-lt"/>
              </a:rPr>
              <a:t>Clk</a:t>
            </a:r>
            <a:endParaRPr lang="en-US" sz="2400" baseline="-25000" dirty="0">
              <a:latin typeface="+mj-lt"/>
            </a:endParaRPr>
          </a:p>
        </p:txBody>
      </p:sp>
      <p:sp>
        <p:nvSpPr>
          <p:cNvPr id="4" name="Date Placeholder 3">
            <a:extLst>
              <a:ext uri="{FF2B5EF4-FFF2-40B4-BE49-F238E27FC236}">
                <a16:creationId xmlns:a16="http://schemas.microsoft.com/office/drawing/2014/main" id="{CFC5F3C1-CEEB-91E8-7944-D5391909A15D}"/>
              </a:ext>
            </a:extLst>
          </p:cNvPr>
          <p:cNvSpPr>
            <a:spLocks noGrp="1"/>
          </p:cNvSpPr>
          <p:nvPr>
            <p:ph type="dt" sz="half" idx="10"/>
          </p:nvPr>
        </p:nvSpPr>
        <p:spPr/>
        <p:txBody>
          <a:bodyPr/>
          <a:lstStyle/>
          <a:p>
            <a:pPr>
              <a:defRPr/>
            </a:pPr>
            <a:fld id="{2177D111-7571-4DB2-943C-A7168996BD64}" type="datetime3">
              <a:rPr lang="en-US" smtClean="0"/>
              <a:t>24 March 2024</a:t>
            </a:fld>
            <a:endParaRPr lang="en-US" dirty="0"/>
          </a:p>
        </p:txBody>
      </p:sp>
      <p:sp>
        <p:nvSpPr>
          <p:cNvPr id="5" name="Footer Placeholder 4">
            <a:extLst>
              <a:ext uri="{FF2B5EF4-FFF2-40B4-BE49-F238E27FC236}">
                <a16:creationId xmlns:a16="http://schemas.microsoft.com/office/drawing/2014/main" id="{D9DF41F0-6F74-88CC-13BF-8E1E32EE3252}"/>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D00014DC-BF6A-B4FB-E299-45A9730E6855}"/>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32</a:t>
            </a:fld>
            <a:endParaRPr lang="en-US" dirty="0"/>
          </a:p>
        </p:txBody>
      </p:sp>
    </p:spTree>
    <p:extLst>
      <p:ext uri="{BB962C8B-B14F-4D97-AF65-F5344CB8AC3E}">
        <p14:creationId xmlns:p14="http://schemas.microsoft.com/office/powerpoint/2010/main" val="1049045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8F004-2C11-1772-6B75-E5F2764EF90D}"/>
              </a:ext>
            </a:extLst>
          </p:cNvPr>
          <p:cNvSpPr>
            <a:spLocks noGrp="1"/>
          </p:cNvSpPr>
          <p:nvPr>
            <p:ph type="title"/>
          </p:nvPr>
        </p:nvSpPr>
        <p:spPr/>
        <p:txBody>
          <a:bodyPr/>
          <a:lstStyle/>
          <a:p>
            <a:r>
              <a:rPr lang="en-US" dirty="0"/>
              <a:t>Checkpoint</a:t>
            </a:r>
          </a:p>
        </p:txBody>
      </p:sp>
      <p:sp>
        <p:nvSpPr>
          <p:cNvPr id="3" name="Content Placeholder 2">
            <a:extLst>
              <a:ext uri="{FF2B5EF4-FFF2-40B4-BE49-F238E27FC236}">
                <a16:creationId xmlns:a16="http://schemas.microsoft.com/office/drawing/2014/main" id="{EE5E43C6-2547-A5D4-DC1B-CD931748131D}"/>
              </a:ext>
            </a:extLst>
          </p:cNvPr>
          <p:cNvSpPr>
            <a:spLocks noGrp="1"/>
          </p:cNvSpPr>
          <p:nvPr>
            <p:ph idx="1"/>
          </p:nvPr>
        </p:nvSpPr>
        <p:spPr/>
        <p:txBody>
          <a:bodyPr/>
          <a:lstStyle/>
          <a:p>
            <a:r>
              <a:rPr lang="en-US" dirty="0"/>
              <a:t>Architecture </a:t>
            </a:r>
            <a:r>
              <a:rPr lang="en-US" dirty="0">
                <a:sym typeface="Wingdings" panose="05000000000000000000" pitchFamily="2" charset="2"/>
              </a:rPr>
              <a:t> </a:t>
            </a:r>
            <a:r>
              <a:rPr lang="en-US" dirty="0" err="1">
                <a:sym typeface="Wingdings" panose="05000000000000000000" pitchFamily="2" charset="2"/>
              </a:rPr>
              <a:t>Bluespec</a:t>
            </a:r>
            <a:endParaRPr lang="en-US" dirty="0">
              <a:sym typeface="Wingdings" panose="05000000000000000000" pitchFamily="2" charset="2"/>
            </a:endParaRPr>
          </a:p>
          <a:p>
            <a:r>
              <a:rPr lang="en-US" dirty="0">
                <a:sym typeface="Wingdings" panose="05000000000000000000" pitchFamily="2" charset="2"/>
              </a:rPr>
              <a:t>2 stage pipeline with data and </a:t>
            </a:r>
            <a:r>
              <a:rPr lang="en-US">
                <a:sym typeface="Wingdings" panose="05000000000000000000" pitchFamily="2" charset="2"/>
              </a:rPr>
              <a:t>control hazard logic</a:t>
            </a:r>
            <a:endParaRPr lang="en-US" dirty="0">
              <a:sym typeface="Wingdings" panose="05000000000000000000" pitchFamily="2" charset="2"/>
            </a:endParaRPr>
          </a:p>
          <a:p>
            <a:r>
              <a:rPr lang="en-US" dirty="0">
                <a:sym typeface="Wingdings" panose="05000000000000000000" pitchFamily="2" charset="2"/>
              </a:rPr>
              <a:t>Lab….4 stage pipeline</a:t>
            </a:r>
            <a:endParaRPr lang="en-US" dirty="0"/>
          </a:p>
        </p:txBody>
      </p:sp>
      <p:sp>
        <p:nvSpPr>
          <p:cNvPr id="4" name="Date Placeholder 3">
            <a:extLst>
              <a:ext uri="{FF2B5EF4-FFF2-40B4-BE49-F238E27FC236}">
                <a16:creationId xmlns:a16="http://schemas.microsoft.com/office/drawing/2014/main" id="{815A65FF-613A-8D9D-7AF5-47308BF256C5}"/>
              </a:ext>
            </a:extLst>
          </p:cNvPr>
          <p:cNvSpPr>
            <a:spLocks noGrp="1"/>
          </p:cNvSpPr>
          <p:nvPr>
            <p:ph type="dt" sz="half" idx="10"/>
          </p:nvPr>
        </p:nvSpPr>
        <p:spPr/>
        <p:txBody>
          <a:bodyPr/>
          <a:lstStyle/>
          <a:p>
            <a:pPr>
              <a:defRPr/>
            </a:pPr>
            <a:fld id="{A98820FF-E957-420F-A190-BBE607B8E4E5}" type="datetime3">
              <a:rPr lang="en-US" smtClean="0"/>
              <a:t>24 March 2024</a:t>
            </a:fld>
            <a:endParaRPr lang="en-US" dirty="0"/>
          </a:p>
        </p:txBody>
      </p:sp>
      <p:sp>
        <p:nvSpPr>
          <p:cNvPr id="5" name="Slide Number Placeholder 4">
            <a:extLst>
              <a:ext uri="{FF2B5EF4-FFF2-40B4-BE49-F238E27FC236}">
                <a16:creationId xmlns:a16="http://schemas.microsoft.com/office/drawing/2014/main" id="{21C5060F-4680-57E8-12BC-F8710FC10A1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33</a:t>
            </a:fld>
            <a:endParaRPr lang="en-US" dirty="0"/>
          </a:p>
        </p:txBody>
      </p:sp>
      <p:sp>
        <p:nvSpPr>
          <p:cNvPr id="6" name="Footer Placeholder 5">
            <a:extLst>
              <a:ext uri="{FF2B5EF4-FFF2-40B4-BE49-F238E27FC236}">
                <a16:creationId xmlns:a16="http://schemas.microsoft.com/office/drawing/2014/main" id="{2D2F29B5-0FF6-5D3B-5515-B644A91717F8}"/>
              </a:ext>
            </a:extLst>
          </p:cNvPr>
          <p:cNvSpPr>
            <a:spLocks noGrp="1"/>
          </p:cNvSpPr>
          <p:nvPr>
            <p:ph type="ftr" sz="quarter" idx="12"/>
          </p:nvPr>
        </p:nvSpPr>
        <p:spPr/>
        <p:txBody>
          <a:bodyPr/>
          <a:lstStyle/>
          <a:p>
            <a:pPr>
              <a:defRPr/>
            </a:pPr>
            <a:r>
              <a:rPr lang="en-US"/>
              <a:t>6.1920</a:t>
            </a:r>
            <a:endParaRPr lang="en-US" dirty="0"/>
          </a:p>
        </p:txBody>
      </p:sp>
    </p:spTree>
    <p:extLst>
      <p:ext uri="{BB962C8B-B14F-4D97-AF65-F5344CB8AC3E}">
        <p14:creationId xmlns:p14="http://schemas.microsoft.com/office/powerpoint/2010/main" val="938785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a:t>
            </a:r>
            <a:endParaRPr lang="en-US" sz="4000" dirty="0"/>
          </a:p>
        </p:txBody>
      </p:sp>
      <p:sp>
        <p:nvSpPr>
          <p:cNvPr id="9" name="Content Placeholder 8"/>
          <p:cNvSpPr>
            <a:spLocks noGrp="1"/>
          </p:cNvSpPr>
          <p:nvPr>
            <p:ph idx="1"/>
          </p:nvPr>
        </p:nvSpPr>
        <p:spPr>
          <a:xfrm>
            <a:off x="609598" y="1511481"/>
            <a:ext cx="8585201" cy="5237661"/>
          </a:xfrm>
        </p:spPr>
        <p:txBody>
          <a:bodyPr/>
          <a:lstStyle/>
          <a:p>
            <a:pPr marL="0" indent="0">
              <a:buNone/>
            </a:pPr>
            <a:r>
              <a:rPr lang="en-US" sz="1600" b="1" dirty="0">
                <a:latin typeface="Consolas" panose="020B0609020204030204" pitchFamily="49" charset="0"/>
                <a:cs typeface="Courier New" panose="02070309020205020404" pitchFamily="49" charset="0"/>
              </a:rPr>
              <a:t>module</a:t>
            </a:r>
            <a:r>
              <a:rPr lang="en-US" sz="1600" dirty="0">
                <a:latin typeface="Consolas" panose="020B0609020204030204" pitchFamily="49" charset="0"/>
                <a:cs typeface="Courier New" panose="02070309020205020404" pitchFamily="49" charset="0"/>
              </a:rPr>
              <a:t> mkProcHarvard3cycle(Empty);</a:t>
            </a:r>
          </a:p>
          <a:p>
            <a:pPr marL="0" indent="0">
              <a:buNone/>
            </a:pPr>
            <a:r>
              <a:rPr lang="en-US" sz="1600" dirty="0">
                <a:solidFill>
                  <a:srgbClr val="00B050"/>
                </a:solidFill>
                <a:latin typeface="Consolas" panose="020B0609020204030204" pitchFamily="49" charset="0"/>
                <a:cs typeface="Courier New" panose="02070309020205020404" pitchFamily="49" charset="0"/>
              </a:rPr>
              <a:t>    Code to instantiate pc, rf, mem, and registers that hold</a:t>
            </a:r>
          </a:p>
          <a:p>
            <a:pPr marL="0" indent="0">
              <a:buNone/>
            </a:pPr>
            <a:r>
              <a:rPr lang="en-US" sz="1600" dirty="0">
                <a:solidFill>
                  <a:srgbClr val="00B050"/>
                </a:solidFill>
                <a:latin typeface="Consolas" panose="020B0609020204030204" pitchFamily="49" charset="0"/>
                <a:cs typeface="Courier New" panose="02070309020205020404" pitchFamily="49" charset="0"/>
              </a:rPr>
              <a:t>    the state of a partially executed instruction</a:t>
            </a:r>
          </a:p>
          <a:p>
            <a:pPr marL="0" indent="0">
              <a:buNone/>
            </a:pP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rule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doFetch</a:t>
            </a: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if</a:t>
            </a:r>
            <a:r>
              <a:rPr lang="en-US" sz="1600" dirty="0">
                <a:latin typeface="Consolas" panose="020B0609020204030204" pitchFamily="49" charset="0"/>
                <a:cs typeface="Courier New" panose="02070309020205020404" pitchFamily="49" charset="0"/>
              </a:rPr>
              <a:t> (state == Fetch); </a:t>
            </a:r>
          </a:p>
          <a:p>
            <a:pPr marL="0" indent="0">
              <a:buNone/>
            </a:pPr>
            <a:r>
              <a:rPr lang="en-US" sz="1600" dirty="0">
                <a:solidFill>
                  <a:srgbClr val="00B050"/>
                </a:solidFill>
                <a:latin typeface="Consolas" panose="020B0609020204030204" pitchFamily="49" charset="0"/>
                <a:cs typeface="Courier New" panose="02070309020205020404" pitchFamily="49" charset="0"/>
              </a:rPr>
              <a:t>       Code to initiate instruction fetch; hold pc in a reg;</a:t>
            </a:r>
          </a:p>
          <a:p>
            <a:pPr marL="0" indent="0">
              <a:buNone/>
            </a:pPr>
            <a:r>
              <a:rPr lang="en-US" sz="1600" dirty="0">
                <a:solidFill>
                  <a:srgbClr val="00B050"/>
                </a:solidFill>
                <a:latin typeface="Consolas" panose="020B0609020204030204" pitchFamily="49" charset="0"/>
                <a:cs typeface="Courier New" panose="02070309020205020404" pitchFamily="49" charset="0"/>
              </a:rPr>
              <a:t>       go to Decode</a:t>
            </a:r>
          </a:p>
          <a:p>
            <a:pPr marL="0" indent="0">
              <a:buNone/>
            </a:pPr>
            <a:r>
              <a:rPr lang="en-US" sz="1600" b="1" dirty="0">
                <a:latin typeface="Consolas" panose="020B0609020204030204" pitchFamily="49" charset="0"/>
                <a:cs typeface="Courier New" panose="02070309020205020404" pitchFamily="49" charset="0"/>
              </a:rPr>
              <a:t>    rule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doDecode</a:t>
            </a: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if</a:t>
            </a:r>
            <a:r>
              <a:rPr lang="en-US" sz="1600" dirty="0">
                <a:latin typeface="Consolas" panose="020B0609020204030204" pitchFamily="49" charset="0"/>
                <a:cs typeface="Courier New" panose="02070309020205020404" pitchFamily="49" charset="0"/>
              </a:rPr>
              <a:t> (state == Decode); </a:t>
            </a:r>
          </a:p>
          <a:p>
            <a:pPr marL="0" indent="0">
              <a:buNone/>
            </a:pP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let</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inst</a:t>
            </a:r>
            <a:r>
              <a:rPr lang="en-US" sz="1600" dirty="0">
                <a:latin typeface="Consolas" panose="020B0609020204030204" pitchFamily="49" charset="0"/>
                <a:cs typeface="Courier New" panose="02070309020205020404" pitchFamily="49" charset="0"/>
              </a:rPr>
              <a:t> &lt;- </a:t>
            </a:r>
            <a:r>
              <a:rPr lang="en-US" sz="1600" dirty="0" err="1">
                <a:latin typeface="Consolas" panose="020B0609020204030204" pitchFamily="49" charset="0"/>
                <a:cs typeface="Courier New" panose="02070309020205020404" pitchFamily="49" charset="0"/>
              </a:rPr>
              <a:t>mem.resp</a:t>
            </a:r>
            <a:r>
              <a:rPr lang="en-US" sz="1600" dirty="0">
                <a:latin typeface="Consolas" panose="020B0609020204030204" pitchFamily="49" charset="0"/>
                <a:cs typeface="Courier New" panose="02070309020205020404" pitchFamily="49" charset="0"/>
              </a:rPr>
              <a:t>;</a:t>
            </a:r>
          </a:p>
          <a:p>
            <a:pPr marL="0" indent="0">
              <a:buNone/>
            </a:pPr>
            <a:r>
              <a:rPr lang="en-US" sz="1600" dirty="0">
                <a:solidFill>
                  <a:srgbClr val="00B050"/>
                </a:solidFill>
                <a:latin typeface="Consolas" panose="020B0609020204030204" pitchFamily="49" charset="0"/>
                <a:cs typeface="Courier New" panose="02070309020205020404" pitchFamily="49" charset="0"/>
              </a:rPr>
              <a:t>       Code to decode and read the operands from rf; hold</a:t>
            </a:r>
          </a:p>
          <a:p>
            <a:pPr marL="0" indent="0">
              <a:buNone/>
            </a:pPr>
            <a:r>
              <a:rPr lang="en-US" sz="1600" dirty="0">
                <a:solidFill>
                  <a:srgbClr val="00B050"/>
                </a:solidFill>
                <a:latin typeface="Consolas" panose="020B0609020204030204" pitchFamily="49" charset="0"/>
                <a:cs typeface="Courier New" panose="02070309020205020404" pitchFamily="49" charset="0"/>
              </a:rPr>
              <a:t>       partially executed </a:t>
            </a:r>
            <a:r>
              <a:rPr lang="en-US" sz="1600" dirty="0" err="1">
                <a:solidFill>
                  <a:srgbClr val="00B050"/>
                </a:solidFill>
                <a:latin typeface="Consolas" panose="020B0609020204030204" pitchFamily="49" charset="0"/>
                <a:cs typeface="Courier New" panose="02070309020205020404" pitchFamily="49" charset="0"/>
              </a:rPr>
              <a:t>inst</a:t>
            </a:r>
            <a:r>
              <a:rPr lang="en-US" sz="1600" dirty="0">
                <a:solidFill>
                  <a:srgbClr val="00B050"/>
                </a:solidFill>
                <a:latin typeface="Consolas" panose="020B0609020204030204" pitchFamily="49" charset="0"/>
                <a:cs typeface="Courier New" panose="02070309020205020404" pitchFamily="49" charset="0"/>
              </a:rPr>
              <a:t> in a reg; go to execute</a:t>
            </a:r>
            <a:endParaRPr lang="en-US" sz="900" dirty="0">
              <a:solidFill>
                <a:srgbClr val="00B050"/>
              </a:solidFill>
              <a:latin typeface="Consolas" panose="020B0609020204030204" pitchFamily="49" charset="0"/>
              <a:cs typeface="Courier New" panose="02070309020205020404" pitchFamily="49" charset="0"/>
            </a:endParaRPr>
          </a:p>
          <a:p>
            <a:pPr marL="0" indent="0">
              <a:buNone/>
            </a:pP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rule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doExecute</a:t>
            </a: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if</a:t>
            </a:r>
            <a:r>
              <a:rPr lang="en-US" sz="1600" dirty="0">
                <a:latin typeface="Consolas" panose="020B0609020204030204" pitchFamily="49" charset="0"/>
                <a:cs typeface="Courier New" panose="02070309020205020404" pitchFamily="49" charset="0"/>
              </a:rPr>
              <a:t> (state == Execute); </a:t>
            </a:r>
          </a:p>
          <a:p>
            <a:pPr marL="0" indent="0">
              <a:buNone/>
            </a:pPr>
            <a:r>
              <a:rPr lang="en-US" sz="1600" dirty="0">
                <a:solidFill>
                  <a:srgbClr val="00B050"/>
                </a:solidFill>
                <a:latin typeface="Consolas" panose="020B0609020204030204" pitchFamily="49" charset="0"/>
                <a:cs typeface="Courier New" panose="02070309020205020404" pitchFamily="49" charset="0"/>
              </a:rPr>
              <a:t>       Code to execute all instructions and initiate </a:t>
            </a:r>
            <a:r>
              <a:rPr lang="en-US" sz="1600" dirty="0" err="1">
                <a:solidFill>
                  <a:srgbClr val="00B050"/>
                </a:solidFill>
                <a:latin typeface="Consolas" panose="020B0609020204030204" pitchFamily="49" charset="0"/>
                <a:cs typeface="Courier New" panose="02070309020205020404" pitchFamily="49" charset="0"/>
              </a:rPr>
              <a:t>dMem</a:t>
            </a:r>
            <a:r>
              <a:rPr lang="en-US" sz="1600" dirty="0">
                <a:solidFill>
                  <a:srgbClr val="00B050"/>
                </a:solidFill>
                <a:latin typeface="Consolas" panose="020B0609020204030204" pitchFamily="49" charset="0"/>
                <a:cs typeface="Courier New" panose="02070309020205020404" pitchFamily="49" charset="0"/>
              </a:rPr>
              <a:t> request;</a:t>
            </a:r>
          </a:p>
          <a:p>
            <a:pPr marL="0" indent="0">
              <a:buNone/>
            </a:pPr>
            <a:r>
              <a:rPr lang="en-US" sz="1600" dirty="0">
                <a:solidFill>
                  <a:srgbClr val="00B050"/>
                </a:solidFill>
                <a:latin typeface="Consolas" panose="020B0609020204030204" pitchFamily="49" charset="0"/>
                <a:cs typeface="Courier New" panose="02070309020205020404" pitchFamily="49" charset="0"/>
              </a:rPr>
              <a:t>       hold the (partial) results in a reg; go to </a:t>
            </a:r>
            <a:r>
              <a:rPr lang="en-US" sz="1600" dirty="0" err="1">
                <a:solidFill>
                  <a:srgbClr val="00B050"/>
                </a:solidFill>
                <a:latin typeface="Consolas" panose="020B0609020204030204" pitchFamily="49" charset="0"/>
                <a:cs typeface="Courier New" panose="02070309020205020404" pitchFamily="49" charset="0"/>
              </a:rPr>
              <a:t>LoadWait</a:t>
            </a:r>
            <a:r>
              <a:rPr lang="en-US" sz="1600" dirty="0">
                <a:solidFill>
                  <a:srgbClr val="00B050"/>
                </a:solidFill>
                <a:latin typeface="Consolas" panose="020B0609020204030204" pitchFamily="49" charset="0"/>
                <a:cs typeface="Courier New" panose="02070309020205020404" pitchFamily="49" charset="0"/>
              </a:rPr>
              <a:t> </a:t>
            </a:r>
          </a:p>
          <a:p>
            <a:pPr marL="0" indent="0">
              <a:buNone/>
            </a:pPr>
            <a:r>
              <a:rPr lang="en-US" sz="1600" b="1" dirty="0">
                <a:solidFill>
                  <a:srgbClr val="00B050"/>
                </a:solidFill>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rule</a:t>
            </a:r>
            <a:r>
              <a:rPr lang="en-US" sz="1600" dirty="0">
                <a:latin typeface="Consolas" panose="020B0609020204030204" pitchFamily="49" charset="0"/>
                <a:cs typeface="Courier New" panose="02070309020205020404" pitchFamily="49" charset="0"/>
              </a:rPr>
              <a:t> </a:t>
            </a:r>
            <a:r>
              <a:rPr lang="en-US" sz="1600" dirty="0" err="1">
                <a:latin typeface="Consolas" panose="020B0609020204030204" pitchFamily="49" charset="0"/>
                <a:cs typeface="Courier New" panose="02070309020205020404" pitchFamily="49" charset="0"/>
              </a:rPr>
              <a:t>doLoadWait</a:t>
            </a:r>
            <a:r>
              <a:rPr lang="en-US" sz="1600" dirty="0">
                <a:latin typeface="Consolas" panose="020B0609020204030204" pitchFamily="49" charset="0"/>
                <a:cs typeface="Courier New" panose="02070309020205020404" pitchFamily="49" charset="0"/>
              </a:rPr>
              <a:t> </a:t>
            </a:r>
            <a:r>
              <a:rPr lang="en-US" sz="1600" b="1" dirty="0">
                <a:latin typeface="Consolas" panose="020B0609020204030204" pitchFamily="49" charset="0"/>
                <a:cs typeface="Courier New" panose="02070309020205020404" pitchFamily="49" charset="0"/>
              </a:rPr>
              <a:t>if</a:t>
            </a:r>
            <a:r>
              <a:rPr lang="en-US" sz="1600" dirty="0">
                <a:latin typeface="Consolas" panose="020B0609020204030204" pitchFamily="49" charset="0"/>
                <a:cs typeface="Courier New" panose="02070309020205020404" pitchFamily="49" charset="0"/>
              </a:rPr>
              <a:t> (state == </a:t>
            </a:r>
            <a:r>
              <a:rPr lang="en-US" sz="1600" dirty="0" err="1">
                <a:latin typeface="Consolas" panose="020B0609020204030204" pitchFamily="49" charset="0"/>
                <a:cs typeface="Courier New" panose="02070309020205020404" pitchFamily="49" charset="0"/>
              </a:rPr>
              <a:t>LoadWait</a:t>
            </a:r>
            <a:r>
              <a:rPr lang="en-US" sz="1600" dirty="0">
                <a:latin typeface="Consolas" panose="020B0609020204030204" pitchFamily="49" charset="0"/>
                <a:cs typeface="Courier New" panose="02070309020205020404" pitchFamily="49" charset="0"/>
              </a:rPr>
              <a:t>); </a:t>
            </a:r>
          </a:p>
          <a:p>
            <a:pPr marL="0" indent="0">
              <a:buNone/>
            </a:pPr>
            <a:r>
              <a:rPr lang="en-US" sz="1600" dirty="0">
                <a:solidFill>
                  <a:srgbClr val="00B050"/>
                </a:solidFill>
                <a:latin typeface="Consolas" panose="020B0609020204030204" pitchFamily="49" charset="0"/>
                <a:cs typeface="Courier New" panose="02070309020205020404" pitchFamily="49" charset="0"/>
              </a:rPr>
              <a:t>    (if Load then wait for the load value), update rf and pc,</a:t>
            </a:r>
          </a:p>
          <a:p>
            <a:pPr marL="0" indent="0">
              <a:buNone/>
            </a:pPr>
            <a:r>
              <a:rPr lang="en-US" sz="1600" dirty="0">
                <a:solidFill>
                  <a:srgbClr val="00B050"/>
                </a:solidFill>
                <a:latin typeface="Consolas" panose="020B0609020204030204" pitchFamily="49" charset="0"/>
                <a:cs typeface="Courier New" panose="02070309020205020404" pitchFamily="49" charset="0"/>
              </a:rPr>
              <a:t>    go to Fetch</a:t>
            </a:r>
          </a:p>
          <a:p>
            <a:pPr marL="0" indent="0">
              <a:buNone/>
            </a:pPr>
            <a:r>
              <a:rPr lang="en-US" sz="1600" b="1" dirty="0" err="1">
                <a:latin typeface="Consolas" panose="020B0609020204030204" pitchFamily="49" charset="0"/>
                <a:cs typeface="Courier New" panose="02070309020205020404" pitchFamily="49" charset="0"/>
              </a:rPr>
              <a:t>endmodule</a:t>
            </a:r>
            <a:endParaRPr lang="en-US" sz="1600" b="1" dirty="0">
              <a:latin typeface="Consolas" panose="020B0609020204030204" pitchFamily="49" charset="0"/>
              <a:cs typeface="Courier New" panose="02070309020205020404" pitchFamily="49" charset="0"/>
            </a:endParaRPr>
          </a:p>
        </p:txBody>
      </p:sp>
      <p:cxnSp>
        <p:nvCxnSpPr>
          <p:cNvPr id="4" name="Straight Connector 3">
            <a:extLst>
              <a:ext uri="{FF2B5EF4-FFF2-40B4-BE49-F238E27FC236}">
                <a16:creationId xmlns:a16="http://schemas.microsoft.com/office/drawing/2014/main" id="{ABD72B53-9570-1E55-AC8C-6EC5C98264AE}"/>
              </a:ext>
            </a:extLst>
          </p:cNvPr>
          <p:cNvCxnSpPr/>
          <p:nvPr/>
        </p:nvCxnSpPr>
        <p:spPr bwMode="auto">
          <a:xfrm>
            <a:off x="678543" y="3248054"/>
            <a:ext cx="1226457" cy="0"/>
          </a:xfrm>
          <a:prstGeom prst="line">
            <a:avLst/>
          </a:prstGeom>
          <a:noFill/>
          <a:ln w="38100" cap="flat" cmpd="sng" algn="ctr">
            <a:solidFill>
              <a:srgbClr val="FF0000"/>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AED380D5-CE28-0FBB-9AE8-4A7DB01FA609}"/>
              </a:ext>
            </a:extLst>
          </p:cNvPr>
          <p:cNvSpPr txBox="1"/>
          <p:nvPr/>
        </p:nvSpPr>
        <p:spPr>
          <a:xfrm>
            <a:off x="242350" y="4184407"/>
            <a:ext cx="734496" cy="400110"/>
          </a:xfrm>
          <a:prstGeom prst="rect">
            <a:avLst/>
          </a:prstGeom>
          <a:noFill/>
        </p:spPr>
        <p:txBody>
          <a:bodyPr wrap="none" rtlCol="0">
            <a:spAutoFit/>
          </a:bodyPr>
          <a:lstStyle/>
          <a:p>
            <a:r>
              <a:rPr lang="en-US" sz="2000" dirty="0" err="1">
                <a:solidFill>
                  <a:srgbClr val="FF0000"/>
                </a:solidFill>
                <a:latin typeface="+mj-lt"/>
              </a:rPr>
              <a:t>Inst</a:t>
            </a:r>
            <a:r>
              <a:rPr lang="en-US" sz="2000" baseline="-25000" dirty="0" err="1">
                <a:solidFill>
                  <a:srgbClr val="FF0000"/>
                </a:solidFill>
                <a:latin typeface="+mj-lt"/>
              </a:rPr>
              <a:t>i</a:t>
            </a:r>
            <a:endParaRPr lang="en-US" sz="2000" dirty="0">
              <a:solidFill>
                <a:srgbClr val="FF0000"/>
              </a:solidFill>
              <a:latin typeface="+mj-lt"/>
            </a:endParaRPr>
          </a:p>
        </p:txBody>
      </p:sp>
      <p:sp>
        <p:nvSpPr>
          <p:cNvPr id="11" name="TextBox 10">
            <a:extLst>
              <a:ext uri="{FF2B5EF4-FFF2-40B4-BE49-F238E27FC236}">
                <a16:creationId xmlns:a16="http://schemas.microsoft.com/office/drawing/2014/main" id="{6C2B5627-1E18-CC3A-B9CB-7AABCA415199}"/>
              </a:ext>
            </a:extLst>
          </p:cNvPr>
          <p:cNvSpPr txBox="1"/>
          <p:nvPr/>
        </p:nvSpPr>
        <p:spPr>
          <a:xfrm>
            <a:off x="297543" y="2847944"/>
            <a:ext cx="982961" cy="400110"/>
          </a:xfrm>
          <a:prstGeom prst="rect">
            <a:avLst/>
          </a:prstGeom>
          <a:noFill/>
        </p:spPr>
        <p:txBody>
          <a:bodyPr wrap="none" rtlCol="0">
            <a:spAutoFit/>
          </a:bodyPr>
          <a:lstStyle/>
          <a:p>
            <a:r>
              <a:rPr lang="en-US" sz="2000" dirty="0">
                <a:solidFill>
                  <a:srgbClr val="FF0000"/>
                </a:solidFill>
                <a:latin typeface="+mj-lt"/>
              </a:rPr>
              <a:t>Inst</a:t>
            </a:r>
            <a:r>
              <a:rPr lang="en-US" sz="2000" baseline="-25000" dirty="0">
                <a:solidFill>
                  <a:srgbClr val="FF0000"/>
                </a:solidFill>
                <a:latin typeface="+mj-lt"/>
              </a:rPr>
              <a:t>i+1</a:t>
            </a:r>
            <a:endParaRPr lang="en-US" sz="2000" dirty="0">
              <a:solidFill>
                <a:srgbClr val="FF0000"/>
              </a:solidFill>
              <a:latin typeface="+mj-lt"/>
            </a:endParaRPr>
          </a:p>
        </p:txBody>
      </p:sp>
      <p:sp>
        <p:nvSpPr>
          <p:cNvPr id="3" name="Date Placeholder 2">
            <a:extLst>
              <a:ext uri="{FF2B5EF4-FFF2-40B4-BE49-F238E27FC236}">
                <a16:creationId xmlns:a16="http://schemas.microsoft.com/office/drawing/2014/main" id="{38A3EE97-7C6B-9613-C823-BD99D6FE5412}"/>
              </a:ext>
            </a:extLst>
          </p:cNvPr>
          <p:cNvSpPr>
            <a:spLocks noGrp="1"/>
          </p:cNvSpPr>
          <p:nvPr>
            <p:ph type="dt" sz="half" idx="10"/>
          </p:nvPr>
        </p:nvSpPr>
        <p:spPr/>
        <p:txBody>
          <a:bodyPr/>
          <a:lstStyle/>
          <a:p>
            <a:pPr>
              <a:defRPr/>
            </a:pPr>
            <a:fld id="{D0BADFA1-440E-48EF-89F0-110DC5559E41}" type="datetime3">
              <a:rPr lang="en-US" smtClean="0"/>
              <a:t>24 March 2024</a:t>
            </a:fld>
            <a:endParaRPr lang="en-US" dirty="0"/>
          </a:p>
        </p:txBody>
      </p:sp>
      <p:sp>
        <p:nvSpPr>
          <p:cNvPr id="5" name="Footer Placeholder 4">
            <a:extLst>
              <a:ext uri="{FF2B5EF4-FFF2-40B4-BE49-F238E27FC236}">
                <a16:creationId xmlns:a16="http://schemas.microsoft.com/office/drawing/2014/main" id="{D427AF09-EE00-43E8-C22C-A34EFB0A26E3}"/>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EBA5BB40-EAC2-8504-B9C2-8E3F10120FA5}"/>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34</a:t>
            </a:fld>
            <a:endParaRPr lang="en-US" dirty="0"/>
          </a:p>
        </p:txBody>
      </p:sp>
    </p:spTree>
    <p:extLst>
      <p:ext uri="{BB962C8B-B14F-4D97-AF65-F5344CB8AC3E}">
        <p14:creationId xmlns:p14="http://schemas.microsoft.com/office/powerpoint/2010/main" val="222277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a:t>
            </a:r>
            <a:endParaRPr lang="en-US" sz="4000" dirty="0"/>
          </a:p>
        </p:txBody>
      </p:sp>
      <p:sp>
        <p:nvSpPr>
          <p:cNvPr id="9" name="Content Placeholder 8"/>
          <p:cNvSpPr>
            <a:spLocks noGrp="1"/>
          </p:cNvSpPr>
          <p:nvPr>
            <p:ph idx="1"/>
          </p:nvPr>
        </p:nvSpPr>
        <p:spPr>
          <a:xfrm>
            <a:off x="609598" y="1511481"/>
            <a:ext cx="8585201" cy="5237661"/>
          </a:xfrm>
        </p:spPr>
        <p:txBody>
          <a:bodyPr/>
          <a:lstStyle/>
          <a:p>
            <a:pPr marL="0" indent="0">
              <a:buNone/>
            </a:pPr>
            <a:r>
              <a:rPr lang="en-US" sz="1800" b="1" dirty="0">
                <a:latin typeface="Consolas" panose="020B0609020204030204" pitchFamily="49" charset="0"/>
                <a:cs typeface="Courier New" panose="02070309020205020404" pitchFamily="49" charset="0"/>
              </a:rPr>
              <a:t>module</a:t>
            </a:r>
            <a:r>
              <a:rPr lang="en-US" sz="1800" dirty="0">
                <a:latin typeface="Consolas" panose="020B0609020204030204" pitchFamily="49" charset="0"/>
                <a:cs typeface="Courier New" panose="02070309020205020404" pitchFamily="49" charset="0"/>
              </a:rPr>
              <a:t> mkProcHarvard3cycle(Empty);</a:t>
            </a:r>
          </a:p>
          <a:p>
            <a:pPr marL="0" indent="0">
              <a:buNone/>
            </a:pPr>
            <a:r>
              <a:rPr lang="en-US" sz="1800" dirty="0">
                <a:solidFill>
                  <a:srgbClr val="00B050"/>
                </a:solidFill>
                <a:latin typeface="Consolas" panose="020B0609020204030204" pitchFamily="49" charset="0"/>
                <a:cs typeface="Courier New" panose="02070309020205020404" pitchFamily="49" charset="0"/>
              </a:rPr>
              <a:t>    Code to instantiate pc, rf, mem, and registers that hold</a:t>
            </a:r>
          </a:p>
          <a:p>
            <a:pPr marL="0" indent="0">
              <a:buNone/>
            </a:pPr>
            <a:r>
              <a:rPr lang="en-US" sz="1800" dirty="0">
                <a:solidFill>
                  <a:srgbClr val="00B050"/>
                </a:solidFill>
                <a:latin typeface="Consolas" panose="020B0609020204030204" pitchFamily="49" charset="0"/>
                <a:cs typeface="Courier New" panose="02070309020205020404" pitchFamily="49" charset="0"/>
              </a:rPr>
              <a:t>    the state of a partially executed instruction</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doFetch</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Fetch); </a:t>
            </a:r>
          </a:p>
          <a:p>
            <a:pPr marL="0" indent="0">
              <a:buNone/>
            </a:pPr>
            <a:r>
              <a:rPr lang="en-US" sz="1800" dirty="0">
                <a:solidFill>
                  <a:srgbClr val="00B050"/>
                </a:solidFill>
                <a:latin typeface="Consolas" panose="020B0609020204030204" pitchFamily="49" charset="0"/>
                <a:cs typeface="Courier New" panose="02070309020205020404" pitchFamily="49" charset="0"/>
              </a:rPr>
              <a:t>       Code to initiate instruction fetch; hold pc in a reg;</a:t>
            </a:r>
          </a:p>
          <a:p>
            <a:pPr marL="0" indent="0">
              <a:buNone/>
            </a:pPr>
            <a:r>
              <a:rPr lang="en-US" sz="1800" dirty="0">
                <a:solidFill>
                  <a:srgbClr val="00B050"/>
                </a:solidFill>
                <a:latin typeface="Consolas" panose="020B0609020204030204" pitchFamily="49" charset="0"/>
                <a:cs typeface="Courier New" panose="02070309020205020404" pitchFamily="49" charset="0"/>
              </a:rPr>
              <a:t>       go to Decode</a:t>
            </a:r>
          </a:p>
          <a:p>
            <a:pPr marL="0" indent="0">
              <a:buNone/>
            </a:pPr>
            <a:r>
              <a:rPr lang="en-US" sz="1800" dirty="0">
                <a:solidFill>
                  <a:srgbClr val="00B050"/>
                </a:solidFill>
                <a:latin typeface="Consolas" panose="020B0609020204030204" pitchFamily="49" charset="0"/>
                <a:cs typeface="Courier New" panose="02070309020205020404" pitchFamily="49" charset="0"/>
              </a:rPr>
              <a:t>    </a:t>
            </a:r>
            <a:r>
              <a:rPr lang="en-US" sz="1800" b="1" dirty="0" err="1">
                <a:latin typeface="Consolas" panose="020B0609020204030204" pitchFamily="49" charset="0"/>
                <a:cs typeface="Courier New" panose="02070309020205020404" pitchFamily="49" charset="0"/>
              </a:rPr>
              <a:t>endrule</a:t>
            </a:r>
            <a:endParaRPr lang="en-US" sz="1800" b="1" dirty="0">
              <a:latin typeface="Consolas" panose="020B0609020204030204" pitchFamily="49" charset="0"/>
              <a:cs typeface="Courier New" panose="02070309020205020404" pitchFamily="49" charset="0"/>
            </a:endParaRP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Decode); </a:t>
            </a:r>
          </a:p>
          <a:p>
            <a:pPr marL="0" indent="0">
              <a:buNone/>
            </a:pP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00B050"/>
                </a:solidFill>
                <a:latin typeface="Consolas" panose="020B0609020204030204" pitchFamily="49" charset="0"/>
                <a:cs typeface="Courier New" panose="02070309020205020404" pitchFamily="49" charset="0"/>
              </a:rPr>
              <a:t>  </a:t>
            </a:r>
          </a:p>
          <a:p>
            <a:pPr marL="0" indent="0">
              <a:buNone/>
            </a:pPr>
            <a:endParaRPr lang="en-US" sz="1800" dirty="0">
              <a:solidFill>
                <a:srgbClr val="00B050"/>
              </a:solidFill>
              <a:latin typeface="Consolas" panose="020B0609020204030204" pitchFamily="49" charset="0"/>
              <a:cs typeface="Courier New" panose="02070309020205020404" pitchFamily="49" charset="0"/>
            </a:endParaRPr>
          </a:p>
          <a:p>
            <a:pPr marL="0" indent="0">
              <a:buNone/>
            </a:pPr>
            <a:endParaRPr lang="en-US" sz="1800" dirty="0">
              <a:solidFill>
                <a:srgbClr val="00B050"/>
              </a:solidFill>
              <a:latin typeface="Consolas" panose="020B0609020204030204" pitchFamily="49" charset="0"/>
              <a:cs typeface="Courier New" panose="02070309020205020404" pitchFamily="49" charset="0"/>
            </a:endParaRPr>
          </a:p>
          <a:p>
            <a:pPr marL="0" indent="0">
              <a:buNone/>
            </a:pPr>
            <a:r>
              <a:rPr lang="en-US" sz="1800" dirty="0">
                <a:solidFill>
                  <a:srgbClr val="00B050"/>
                </a:solidFill>
                <a:latin typeface="Consolas" panose="020B0609020204030204" pitchFamily="49" charset="0"/>
                <a:cs typeface="Courier New" panose="02070309020205020404" pitchFamily="49" charset="0"/>
              </a:rPr>
              <a:t>    </a:t>
            </a:r>
          </a:p>
          <a:p>
            <a:pPr marL="0" indent="0">
              <a:buNone/>
            </a:pPr>
            <a:r>
              <a:rPr lang="en-US" sz="1800" dirty="0">
                <a:solidFill>
                  <a:srgbClr val="00B050"/>
                </a:solidFill>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doExecute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Execute); …</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doLoadWait</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a:t>
            </a:r>
            <a:r>
              <a:rPr lang="en-US" sz="1800" dirty="0" err="1">
                <a:latin typeface="Consolas" panose="020B0609020204030204" pitchFamily="49" charset="0"/>
                <a:cs typeface="Courier New" panose="02070309020205020404" pitchFamily="49" charset="0"/>
              </a:rPr>
              <a:t>LoadWait</a:t>
            </a:r>
            <a:r>
              <a:rPr lang="en-US" sz="1800" dirty="0">
                <a:latin typeface="Consolas" panose="020B0609020204030204" pitchFamily="49" charset="0"/>
                <a:cs typeface="Courier New" panose="02070309020205020404" pitchFamily="49" charset="0"/>
              </a:rPr>
              <a:t>); …</a:t>
            </a:r>
          </a:p>
          <a:p>
            <a:pPr marL="0" indent="0">
              <a:buNone/>
            </a:pPr>
            <a:r>
              <a:rPr lang="en-US" sz="1800" b="1" dirty="0" err="1">
                <a:latin typeface="Consolas" panose="020B0609020204030204" pitchFamily="49" charset="0"/>
                <a:cs typeface="Courier New" panose="02070309020205020404" pitchFamily="49" charset="0"/>
              </a:rPr>
              <a:t>endmodule</a:t>
            </a:r>
            <a:endParaRPr lang="en-US" sz="1800" b="1" dirty="0">
              <a:latin typeface="Consolas" panose="020B0609020204030204" pitchFamily="49" charset="0"/>
              <a:cs typeface="Courier New" panose="02070309020205020404" pitchFamily="49" charset="0"/>
            </a:endParaRPr>
          </a:p>
        </p:txBody>
      </p:sp>
      <p:cxnSp>
        <p:nvCxnSpPr>
          <p:cNvPr id="4" name="Straight Connector 3">
            <a:extLst>
              <a:ext uri="{FF2B5EF4-FFF2-40B4-BE49-F238E27FC236}">
                <a16:creationId xmlns:a16="http://schemas.microsoft.com/office/drawing/2014/main" id="{ABD72B53-9570-1E55-AC8C-6EC5C98264AE}"/>
              </a:ext>
            </a:extLst>
          </p:cNvPr>
          <p:cNvCxnSpPr>
            <a:cxnSpLocks/>
          </p:cNvCxnSpPr>
          <p:nvPr/>
        </p:nvCxnSpPr>
        <p:spPr bwMode="auto">
          <a:xfrm>
            <a:off x="3345543" y="4002832"/>
            <a:ext cx="1963575" cy="0"/>
          </a:xfrm>
          <a:prstGeom prst="line">
            <a:avLst/>
          </a:prstGeom>
          <a:noFill/>
          <a:ln w="38100" cap="flat" cmpd="sng" algn="ctr">
            <a:solidFill>
              <a:srgbClr val="FF0000"/>
            </a:solidFill>
            <a:prstDash val="solid"/>
            <a:round/>
            <a:headEnd type="none" w="med" len="med"/>
            <a:tailEnd type="none" w="med" len="med"/>
          </a:ln>
          <a:effectLst/>
        </p:spPr>
      </p:cxnSp>
      <p:cxnSp>
        <p:nvCxnSpPr>
          <p:cNvPr id="3" name="Straight Connector 2">
            <a:extLst>
              <a:ext uri="{FF2B5EF4-FFF2-40B4-BE49-F238E27FC236}">
                <a16:creationId xmlns:a16="http://schemas.microsoft.com/office/drawing/2014/main" id="{A8A08502-642F-DDCC-9A7B-1D18E6974B1F}"/>
              </a:ext>
            </a:extLst>
          </p:cNvPr>
          <p:cNvCxnSpPr>
            <a:cxnSpLocks/>
          </p:cNvCxnSpPr>
          <p:nvPr/>
        </p:nvCxnSpPr>
        <p:spPr bwMode="auto">
          <a:xfrm>
            <a:off x="2809190" y="2706914"/>
            <a:ext cx="2568353" cy="0"/>
          </a:xfrm>
          <a:prstGeom prst="line">
            <a:avLst/>
          </a:prstGeom>
          <a:noFill/>
          <a:ln w="38100" cap="flat" cmpd="sng" algn="ctr">
            <a:solidFill>
              <a:srgbClr val="FF0000"/>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BD8578B6-D4C3-DA8A-45B4-309F2C7C7BAE}"/>
              </a:ext>
            </a:extLst>
          </p:cNvPr>
          <p:cNvSpPr txBox="1"/>
          <p:nvPr/>
        </p:nvSpPr>
        <p:spPr>
          <a:xfrm>
            <a:off x="1143169" y="2842913"/>
            <a:ext cx="7703288" cy="707886"/>
          </a:xfrm>
          <a:prstGeom prst="rect">
            <a:avLst/>
          </a:prstGeom>
          <a:solidFill>
            <a:schemeClr val="bg1"/>
          </a:solidFill>
        </p:spPr>
        <p:txBody>
          <a:bodyPr wrap="square">
            <a:spAutoFit/>
          </a:bodyPr>
          <a:lstStyle/>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dirty="0">
                <a:solidFill>
                  <a:srgbClr val="00B050"/>
                </a:solidFill>
                <a:latin typeface="Consolas" panose="020B0609020204030204" pitchFamily="49" charset="0"/>
                <a:cs typeface="Courier New" pitchFamily="49" charset="0"/>
              </a:rPr>
              <a:t>Initiate </a:t>
            </a:r>
            <a:r>
              <a:rPr lang="en-US" sz="2000" dirty="0" err="1">
                <a:solidFill>
                  <a:srgbClr val="00B050"/>
                </a:solidFill>
                <a:latin typeface="Consolas" panose="020B0609020204030204" pitchFamily="49" charset="0"/>
                <a:cs typeface="Courier New" pitchFamily="49" charset="0"/>
              </a:rPr>
              <a:t>iMem</a:t>
            </a:r>
            <a:r>
              <a:rPr lang="en-US" sz="2000" dirty="0">
                <a:solidFill>
                  <a:srgbClr val="00B050"/>
                </a:solidFill>
                <a:latin typeface="Consolas" panose="020B0609020204030204" pitchFamily="49" charset="0"/>
                <a:cs typeface="Courier New" pitchFamily="49" charset="0"/>
              </a:rPr>
              <a:t> req; </a:t>
            </a:r>
            <a:r>
              <a:rPr lang="en-US" sz="2000" b="1" dirty="0">
                <a:latin typeface="Consolas" panose="020B0609020204030204" pitchFamily="49" charset="0"/>
                <a:cs typeface="Courier New" pitchFamily="49" charset="0"/>
              </a:rPr>
              <a:t>let</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ppcF</a:t>
            </a:r>
            <a:r>
              <a:rPr lang="en-US" sz="2000" dirty="0">
                <a:latin typeface="Consolas" panose="020B0609020204030204" pitchFamily="49" charset="0"/>
                <a:cs typeface="Courier New" pitchFamily="49" charset="0"/>
              </a:rPr>
              <a:t>=nap(</a:t>
            </a:r>
            <a:r>
              <a:rPr lang="en-US" sz="2000" dirty="0" err="1">
                <a:latin typeface="Consolas" panose="020B0609020204030204" pitchFamily="49" charset="0"/>
                <a:cs typeface="Courier New" pitchFamily="49" charset="0"/>
              </a:rPr>
              <a:t>pcF</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pcF</a:t>
            </a:r>
            <a:r>
              <a:rPr lang="en-US" sz="2000" dirty="0">
                <a:latin typeface="Consolas" panose="020B0609020204030204" pitchFamily="49" charset="0"/>
                <a:cs typeface="Courier New" pitchFamily="49" charset="0"/>
              </a:rPr>
              <a:t>&lt;=</a:t>
            </a:r>
            <a:r>
              <a:rPr lang="en-US" sz="2000" dirty="0" err="1">
                <a:latin typeface="Consolas" panose="020B0609020204030204" pitchFamily="49" charset="0"/>
                <a:cs typeface="Courier New" pitchFamily="49" charset="0"/>
              </a:rPr>
              <a:t>ppcF</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f2d.enq(Fetch2Decode{</a:t>
            </a:r>
            <a:r>
              <a:rPr lang="en-US" sz="2000" dirty="0" err="1">
                <a:latin typeface="Consolas" panose="020B0609020204030204" pitchFamily="49" charset="0"/>
                <a:cs typeface="Courier New" pitchFamily="49" charset="0"/>
              </a:rPr>
              <a:t>pc:pcF,ppc:ppcF,</a:t>
            </a:r>
            <a:r>
              <a:rPr lang="en-US" sz="2000" dirty="0" err="1">
                <a:solidFill>
                  <a:srgbClr val="FF0000"/>
                </a:solidFill>
                <a:latin typeface="Consolas" panose="020B0609020204030204" pitchFamily="49" charset="0"/>
                <a:cs typeface="Courier New" pitchFamily="49" charset="0"/>
              </a:rPr>
              <a:t>epoch:epoch</a:t>
            </a:r>
            <a:r>
              <a:rPr lang="en-US" sz="2000" dirty="0">
                <a:latin typeface="Consolas" panose="020B0609020204030204" pitchFamily="49" charset="0"/>
                <a:cs typeface="Courier New" pitchFamily="49" charset="0"/>
              </a:rPr>
              <a:t>});</a:t>
            </a:r>
            <a:endParaRPr lang="en-US" dirty="0"/>
          </a:p>
        </p:txBody>
      </p:sp>
      <p:sp>
        <p:nvSpPr>
          <p:cNvPr id="14" name="TextBox 13">
            <a:extLst>
              <a:ext uri="{FF2B5EF4-FFF2-40B4-BE49-F238E27FC236}">
                <a16:creationId xmlns:a16="http://schemas.microsoft.com/office/drawing/2014/main" id="{D4239BA1-F4A1-B30E-B05F-46E7FC97F7BE}"/>
              </a:ext>
            </a:extLst>
          </p:cNvPr>
          <p:cNvSpPr txBox="1"/>
          <p:nvPr/>
        </p:nvSpPr>
        <p:spPr>
          <a:xfrm>
            <a:off x="930598" y="4156288"/>
            <a:ext cx="7656263" cy="1477328"/>
          </a:xfrm>
          <a:prstGeom prst="rect">
            <a:avLst/>
          </a:prstGeom>
          <a:solidFill>
            <a:schemeClr val="bg1"/>
          </a:solidFill>
        </p:spPr>
        <p:txBody>
          <a:bodyPr wrap="none" rtlCol="0">
            <a:spAutoFit/>
          </a:bodyPr>
          <a:lstStyle/>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 </a:t>
            </a:r>
            <a:r>
              <a:rPr lang="en-US" sz="1800" dirty="0">
                <a:latin typeface="Consolas" panose="020B0609020204030204" pitchFamily="49" charset="0"/>
                <a:cs typeface="Courier New" pitchFamily="49" charset="0"/>
              </a:rPr>
              <a:t>x=f2d.first;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pc=</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solidFill>
                  <a:srgbClr val="FF0000"/>
                </a:solidFill>
                <a:latin typeface="Consolas" panose="020B0609020204030204" pitchFamily="49" charset="0"/>
                <a:cs typeface="Courier New" pitchFamily="49" charset="0"/>
              </a:rPr>
              <a:t>let</a:t>
            </a:r>
            <a:r>
              <a:rPr lang="en-US" sz="1800" dirty="0">
                <a:solidFill>
                  <a:srgbClr val="FF0000"/>
                </a:solidFill>
                <a:latin typeface="Consolas" panose="020B0609020204030204" pitchFamily="49" charset="0"/>
                <a:cs typeface="Courier New" pitchFamily="49" charset="0"/>
              </a:rPr>
              <a:t> </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x.epoch</a:t>
            </a:r>
            <a:r>
              <a:rPr lang="en-US" sz="1800" dirty="0">
                <a:solidFill>
                  <a:srgbClr val="FF0000"/>
                </a:solidFill>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dirty="0">
                <a:solidFill>
                  <a:srgbClr val="FF0000"/>
                </a:solidFill>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inst</a:t>
            </a:r>
            <a:r>
              <a:rPr lang="en-US" sz="1800" dirty="0">
                <a:latin typeface="Consolas" panose="020B0609020204030204" pitchFamily="49" charset="0"/>
                <a:cs typeface="Courier New" pitchFamily="49" charset="0"/>
              </a:rPr>
              <a:t> &lt;- iMem.res(); f2d.deq; </a:t>
            </a:r>
            <a:endParaRPr lang="en-US" sz="1800" dirty="0">
              <a:solidFill>
                <a:srgbClr val="FF0000"/>
              </a:solidFill>
              <a:latin typeface="Consolas" panose="020B0609020204030204" pitchFamily="49" charset="0"/>
              <a:cs typeface="Courier New" pitchFamily="49" charset="0"/>
            </a:endParaRP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 == epoch</a:t>
            </a:r>
            <a:r>
              <a:rPr lang="en-US" sz="1800" dirty="0">
                <a:latin typeface="Consolas" panose="020B0609020204030204" pitchFamily="49" charset="0"/>
                <a:cs typeface="Courier New" pitchFamily="49" charset="0"/>
              </a:rPr>
              <a:t>) // correct path instruction</a:t>
            </a:r>
          </a:p>
          <a:p>
            <a:pPr marL="342900" indent="-342900">
              <a:buClr>
                <a:schemeClr val="hlink"/>
              </a:buClr>
              <a:buSzPct val="110000"/>
            </a:pPr>
            <a:r>
              <a:rPr lang="en-US" sz="1800" dirty="0">
                <a:latin typeface="Consolas" panose="020B0609020204030204" pitchFamily="49" charset="0"/>
                <a:cs typeface="Courier New" pitchFamily="49" charset="0"/>
              </a:rPr>
              <a:t>     </a:t>
            </a:r>
            <a:r>
              <a:rPr lang="en-US" sz="1800" dirty="0">
                <a:solidFill>
                  <a:srgbClr val="00B050"/>
                </a:solidFill>
                <a:latin typeface="Consolas" panose="020B0609020204030204" pitchFamily="49" charset="0"/>
                <a:cs typeface="Courier New" pitchFamily="49" charset="0"/>
              </a:rPr>
              <a:t>then </a:t>
            </a:r>
            <a:r>
              <a:rPr lang="en-US" sz="1800" b="1" dirty="0">
                <a:solidFill>
                  <a:srgbClr val="00B050"/>
                </a:solidFill>
                <a:latin typeface="Consolas" panose="020B0609020204030204" pitchFamily="49" charset="0"/>
                <a:cs typeface="Courier New" pitchFamily="49" charset="0"/>
              </a:rPr>
              <a:t>...</a:t>
            </a:r>
            <a:r>
              <a:rPr lang="en-US" sz="1800" dirty="0">
                <a:solidFill>
                  <a:srgbClr val="00B050"/>
                </a:solidFill>
                <a:latin typeface="Consolas" panose="020B0609020204030204" pitchFamily="49" charset="0"/>
                <a:cs typeface="Courier New" pitchFamily="49" charset="0"/>
              </a:rPr>
              <a:t>decode, register fetch, set d2e, go to Execute</a:t>
            </a:r>
          </a:p>
          <a:p>
            <a:pPr marL="342900" indent="-342900">
              <a:buClr>
                <a:schemeClr val="hlink"/>
              </a:buClr>
              <a:buSzPct val="110000"/>
            </a:pPr>
            <a:r>
              <a:rPr lang="en-US" sz="1800" dirty="0">
                <a:solidFill>
                  <a:srgbClr val="00B050"/>
                </a:solidFill>
                <a:latin typeface="Consolas" panose="020B0609020204030204" pitchFamily="49" charset="0"/>
                <a:cs typeface="Courier New" pitchFamily="49" charset="0"/>
              </a:rPr>
              <a:t>     else go to Decode</a:t>
            </a:r>
          </a:p>
        </p:txBody>
      </p:sp>
      <p:sp>
        <p:nvSpPr>
          <p:cNvPr id="5" name="Date Placeholder 4">
            <a:extLst>
              <a:ext uri="{FF2B5EF4-FFF2-40B4-BE49-F238E27FC236}">
                <a16:creationId xmlns:a16="http://schemas.microsoft.com/office/drawing/2014/main" id="{0A9EB0DB-0114-E133-A4E4-B982C004A347}"/>
              </a:ext>
            </a:extLst>
          </p:cNvPr>
          <p:cNvSpPr>
            <a:spLocks noGrp="1"/>
          </p:cNvSpPr>
          <p:nvPr>
            <p:ph type="dt" sz="half" idx="10"/>
          </p:nvPr>
        </p:nvSpPr>
        <p:spPr/>
        <p:txBody>
          <a:bodyPr/>
          <a:lstStyle/>
          <a:p>
            <a:pPr>
              <a:defRPr/>
            </a:pPr>
            <a:fld id="{623AEF72-D52F-4CDF-95C5-EF3F850918E3}" type="datetime3">
              <a:rPr lang="en-US" smtClean="0"/>
              <a:t>24 March 2024</a:t>
            </a:fld>
            <a:endParaRPr lang="en-US" dirty="0"/>
          </a:p>
        </p:txBody>
      </p:sp>
      <p:sp>
        <p:nvSpPr>
          <p:cNvPr id="10" name="Footer Placeholder 9">
            <a:extLst>
              <a:ext uri="{FF2B5EF4-FFF2-40B4-BE49-F238E27FC236}">
                <a16:creationId xmlns:a16="http://schemas.microsoft.com/office/drawing/2014/main" id="{6FF467E7-99F0-DD39-CE04-0B353545B592}"/>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D9012EAB-8ED5-3908-EA1C-0B246351208B}"/>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35</a:t>
            </a:fld>
            <a:endParaRPr lang="en-US" dirty="0"/>
          </a:p>
        </p:txBody>
      </p:sp>
    </p:spTree>
    <p:extLst>
      <p:ext uri="{BB962C8B-B14F-4D97-AF65-F5344CB8AC3E}">
        <p14:creationId xmlns:p14="http://schemas.microsoft.com/office/powerpoint/2010/main" val="49432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4" end="1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a:t>
            </a:r>
            <a:endParaRPr lang="en-US" sz="4000" dirty="0"/>
          </a:p>
        </p:txBody>
      </p:sp>
      <p:sp>
        <p:nvSpPr>
          <p:cNvPr id="9" name="Content Placeholder 8"/>
          <p:cNvSpPr>
            <a:spLocks noGrp="1"/>
          </p:cNvSpPr>
          <p:nvPr>
            <p:ph idx="1"/>
          </p:nvPr>
        </p:nvSpPr>
        <p:spPr>
          <a:xfrm>
            <a:off x="609598" y="1511481"/>
            <a:ext cx="7830459" cy="3706405"/>
          </a:xfrm>
        </p:spPr>
        <p:txBody>
          <a:bodyPr/>
          <a:lstStyle/>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Decode);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doExecute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Execute); </a:t>
            </a:r>
          </a:p>
          <a:p>
            <a:pPr marL="400050" lvl="1" indent="0">
              <a:buNone/>
            </a:pPr>
            <a:r>
              <a:rPr lang="en-US" sz="1800" dirty="0">
                <a:solidFill>
                  <a:srgbClr val="00B050"/>
                </a:solidFill>
                <a:latin typeface="Consolas" panose="020B0609020204030204" pitchFamily="49" charset="0"/>
                <a:cs typeface="Courier New" pitchFamily="49" charset="0"/>
              </a:rPr>
              <a:t>  Extract fields from d2e, execute and compute </a:t>
            </a:r>
            <a:r>
              <a:rPr lang="en-US" sz="1800" dirty="0" err="1">
                <a:solidFill>
                  <a:srgbClr val="00B050"/>
                </a:solidFill>
                <a:latin typeface="Consolas" panose="020B0609020204030204" pitchFamily="49" charset="0"/>
                <a:cs typeface="Courier New" pitchFamily="49" charset="0"/>
              </a:rPr>
              <a:t>nextPC</a:t>
            </a:r>
            <a:endParaRPr lang="en-US" sz="1800" dirty="0">
              <a:solidFill>
                <a:srgbClr val="00B050"/>
              </a:solidFill>
              <a:latin typeface="Consolas" panose="020B0609020204030204" pitchFamily="49" charset="0"/>
              <a:cs typeface="Courier New" pitchFamily="49" charset="0"/>
            </a:endParaRPr>
          </a:p>
          <a:p>
            <a:pPr marL="400050" lvl="1" indent="0">
              <a:buNone/>
            </a:pPr>
            <a:r>
              <a:rPr lang="en-US" sz="1800" dirty="0">
                <a:solidFill>
                  <a:srgbClr val="00B050"/>
                </a:solidFill>
                <a:latin typeface="Consolas" panose="020B0609020204030204" pitchFamily="49" charset="0"/>
                <a:cs typeface="Courier New" pitchFamily="49" charset="0"/>
              </a:rPr>
              <a:t>  if prediction is correct </a:t>
            </a:r>
          </a:p>
          <a:p>
            <a:pPr marL="400050" lvl="1" indent="0">
              <a:buNone/>
            </a:pPr>
            <a:r>
              <a:rPr lang="en-US" sz="1800" dirty="0">
                <a:solidFill>
                  <a:srgbClr val="00B050"/>
                </a:solidFill>
                <a:latin typeface="Consolas" panose="020B0609020204030204" pitchFamily="49" charset="0"/>
                <a:cs typeface="Courier New" pitchFamily="49" charset="0"/>
              </a:rPr>
              <a:t>  then initiate memory op, set e2w, </a:t>
            </a:r>
            <a:r>
              <a:rPr lang="en-US" sz="1800" dirty="0" err="1">
                <a:solidFill>
                  <a:srgbClr val="00B050"/>
                </a:solidFill>
                <a:latin typeface="Consolas" panose="020B0609020204030204" pitchFamily="49" charset="0"/>
                <a:cs typeface="Courier New" pitchFamily="49" charset="0"/>
              </a:rPr>
              <a:t>goto</a:t>
            </a:r>
            <a:r>
              <a:rPr lang="en-US" sz="1800" dirty="0">
                <a:solidFill>
                  <a:srgbClr val="00B050"/>
                </a:solidFill>
                <a:latin typeface="Consolas" panose="020B0609020204030204" pitchFamily="49" charset="0"/>
                <a:cs typeface="Courier New" pitchFamily="49" charset="0"/>
              </a:rPr>
              <a:t> </a:t>
            </a:r>
            <a:r>
              <a:rPr lang="en-US" sz="1800" dirty="0" err="1">
                <a:solidFill>
                  <a:srgbClr val="00B050"/>
                </a:solidFill>
                <a:latin typeface="Consolas" panose="020B0609020204030204" pitchFamily="49" charset="0"/>
                <a:cs typeface="Courier New" pitchFamily="49" charset="0"/>
              </a:rPr>
              <a:t>LoadWait</a:t>
            </a:r>
            <a:endParaRPr lang="en-US" sz="1800" dirty="0">
              <a:solidFill>
                <a:srgbClr val="00B050"/>
              </a:solidFill>
              <a:latin typeface="Consolas" panose="020B0609020204030204" pitchFamily="49" charset="0"/>
              <a:cs typeface="Courier New" pitchFamily="49" charset="0"/>
            </a:endParaRPr>
          </a:p>
          <a:p>
            <a:pPr marL="400050" lvl="1" indent="0">
              <a:buNone/>
            </a:pPr>
            <a:r>
              <a:rPr lang="en-US" sz="1800" dirty="0">
                <a:solidFill>
                  <a:srgbClr val="00B050"/>
                </a:solidFill>
                <a:latin typeface="Consolas" panose="020B0609020204030204" pitchFamily="49" charset="0"/>
                <a:cs typeface="Courier New" pitchFamily="49" charset="0"/>
              </a:rPr>
              <a:t>  else update </a:t>
            </a:r>
            <a:r>
              <a:rPr lang="en-US" sz="1800" dirty="0" err="1">
                <a:solidFill>
                  <a:srgbClr val="00B050"/>
                </a:solidFill>
                <a:latin typeface="Consolas" panose="020B0609020204030204" pitchFamily="49" charset="0"/>
                <a:cs typeface="Courier New" pitchFamily="49" charset="0"/>
              </a:rPr>
              <a:t>pcF</a:t>
            </a:r>
            <a:r>
              <a:rPr lang="en-US" sz="1800" dirty="0">
                <a:solidFill>
                  <a:srgbClr val="00B050"/>
                </a:solidFill>
                <a:latin typeface="Consolas" panose="020B0609020204030204" pitchFamily="49" charset="0"/>
                <a:cs typeface="Courier New" pitchFamily="49" charset="0"/>
              </a:rPr>
              <a:t>; epoch &lt;= next(epoch);</a:t>
            </a:r>
            <a:r>
              <a:rPr lang="en-US" sz="1800" dirty="0">
                <a:solidFill>
                  <a:srgbClr val="FF0000"/>
                </a:solidFill>
                <a:latin typeface="Consolas" panose="020B0609020204030204" pitchFamily="49" charset="0"/>
                <a:cs typeface="Courier New" pitchFamily="49" charset="0"/>
              </a:rPr>
              <a:t> </a:t>
            </a:r>
            <a:r>
              <a:rPr lang="en-US" sz="1800" dirty="0" err="1">
                <a:solidFill>
                  <a:srgbClr val="00B050"/>
                </a:solidFill>
                <a:latin typeface="Consolas" panose="020B0609020204030204" pitchFamily="49" charset="0"/>
                <a:cs typeface="Courier New" pitchFamily="49" charset="0"/>
              </a:rPr>
              <a:t>goto</a:t>
            </a:r>
            <a:r>
              <a:rPr lang="en-US" sz="1800" dirty="0">
                <a:solidFill>
                  <a:srgbClr val="00B050"/>
                </a:solidFill>
                <a:latin typeface="Consolas" panose="020B0609020204030204" pitchFamily="49" charset="0"/>
                <a:cs typeface="Courier New" pitchFamily="49" charset="0"/>
              </a:rPr>
              <a:t> Decode</a:t>
            </a:r>
          </a:p>
          <a:p>
            <a:pPr marL="0" indent="0">
              <a:buNone/>
            </a:pPr>
            <a:endParaRPr lang="en-US" sz="1800" dirty="0">
              <a:latin typeface="Consolas" panose="020B0609020204030204" pitchFamily="49" charset="0"/>
              <a:cs typeface="Courier New" panose="02070309020205020404" pitchFamily="49" charset="0"/>
            </a:endParaRP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LoadWait</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a:t>
            </a:r>
            <a:r>
              <a:rPr lang="en-US" sz="1800" dirty="0" err="1">
                <a:latin typeface="Consolas" panose="020B0609020204030204" pitchFamily="49" charset="0"/>
                <a:cs typeface="Courier New" panose="02070309020205020404" pitchFamily="49" charset="0"/>
              </a:rPr>
              <a:t>LoadWait</a:t>
            </a:r>
            <a:r>
              <a:rPr lang="en-US" sz="1800" dirty="0">
                <a:latin typeface="Consolas" panose="020B0609020204030204" pitchFamily="49" charset="0"/>
                <a:cs typeface="Courier New" panose="02070309020205020404" pitchFamily="49" charset="0"/>
              </a:rPr>
              <a:t>);</a:t>
            </a:r>
          </a:p>
          <a:p>
            <a:pPr marL="0" indent="0">
              <a:buNone/>
            </a:pPr>
            <a:r>
              <a:rPr lang="en-US" sz="1800" dirty="0">
                <a:solidFill>
                  <a:srgbClr val="00B050"/>
                </a:solidFill>
                <a:latin typeface="Consolas" panose="020B0609020204030204" pitchFamily="49" charset="0"/>
                <a:cs typeface="Courier New" panose="02070309020205020404" pitchFamily="49" charset="0"/>
              </a:rPr>
              <a:t>     Extract fields from e2w;</a:t>
            </a:r>
          </a:p>
          <a:p>
            <a:pPr marL="0" indent="0">
              <a:buNone/>
            </a:pPr>
            <a:r>
              <a:rPr lang="en-US" sz="1800" dirty="0">
                <a:solidFill>
                  <a:srgbClr val="00B050"/>
                </a:solidFill>
                <a:latin typeface="Consolas" panose="020B0609020204030204" pitchFamily="49" charset="0"/>
                <a:cs typeface="Courier New" panose="02070309020205020404" pitchFamily="49" charset="0"/>
              </a:rPr>
              <a:t>     If necessary, wait for </a:t>
            </a:r>
            <a:r>
              <a:rPr lang="en-US" sz="1800" dirty="0" err="1">
                <a:solidFill>
                  <a:srgbClr val="00B050"/>
                </a:solidFill>
                <a:latin typeface="Consolas" panose="020B0609020204030204" pitchFamily="49" charset="0"/>
                <a:cs typeface="Courier New" panose="02070309020205020404" pitchFamily="49" charset="0"/>
              </a:rPr>
              <a:t>dMem</a:t>
            </a:r>
            <a:r>
              <a:rPr lang="en-US" sz="1800" dirty="0">
                <a:solidFill>
                  <a:srgbClr val="00B050"/>
                </a:solidFill>
                <a:latin typeface="Consolas" panose="020B0609020204030204" pitchFamily="49" charset="0"/>
                <a:cs typeface="Courier New" panose="02070309020205020404" pitchFamily="49" charset="0"/>
              </a:rPr>
              <a:t> response;</a:t>
            </a:r>
          </a:p>
          <a:p>
            <a:pPr marL="0" indent="0">
              <a:buNone/>
            </a:pPr>
            <a:r>
              <a:rPr lang="en-US" sz="1800" dirty="0">
                <a:solidFill>
                  <a:srgbClr val="00B050"/>
                </a:solidFill>
                <a:latin typeface="Consolas" panose="020B0609020204030204" pitchFamily="49" charset="0"/>
                <a:cs typeface="Courier New" panose="02070309020205020404" pitchFamily="49" charset="0"/>
              </a:rPr>
              <a:t>     update rf; </a:t>
            </a:r>
            <a:r>
              <a:rPr lang="en-US" sz="1800" dirty="0" err="1">
                <a:solidFill>
                  <a:srgbClr val="00B050"/>
                </a:solidFill>
                <a:latin typeface="Consolas" panose="020B0609020204030204" pitchFamily="49" charset="0"/>
                <a:cs typeface="Courier New" panose="02070309020205020404" pitchFamily="49" charset="0"/>
              </a:rPr>
              <a:t>goto</a:t>
            </a:r>
            <a:r>
              <a:rPr lang="en-US" sz="1800" dirty="0">
                <a:solidFill>
                  <a:srgbClr val="00B050"/>
                </a:solidFill>
                <a:latin typeface="Consolas" panose="020B0609020204030204" pitchFamily="49" charset="0"/>
                <a:cs typeface="Courier New" panose="02070309020205020404" pitchFamily="49" charset="0"/>
              </a:rPr>
              <a:t> Decode </a:t>
            </a:r>
          </a:p>
        </p:txBody>
      </p:sp>
      <p:sp>
        <p:nvSpPr>
          <p:cNvPr id="5" name="TextBox 4">
            <a:extLst>
              <a:ext uri="{FF2B5EF4-FFF2-40B4-BE49-F238E27FC236}">
                <a16:creationId xmlns:a16="http://schemas.microsoft.com/office/drawing/2014/main" id="{B372A3CB-66A0-7DA4-0F22-6475D68EE2CB}"/>
              </a:ext>
            </a:extLst>
          </p:cNvPr>
          <p:cNvSpPr txBox="1"/>
          <p:nvPr/>
        </p:nvSpPr>
        <p:spPr>
          <a:xfrm>
            <a:off x="1030514" y="5346519"/>
            <a:ext cx="7915950" cy="400110"/>
          </a:xfrm>
          <a:prstGeom prst="rect">
            <a:avLst/>
          </a:prstGeom>
          <a:noFill/>
        </p:spPr>
        <p:txBody>
          <a:bodyPr wrap="none" rtlCol="0">
            <a:spAutoFit/>
          </a:bodyPr>
          <a:lstStyle/>
          <a:p>
            <a:r>
              <a:rPr lang="en-US" dirty="0">
                <a:latin typeface="Comic Sans MS" panose="030F0702030302020204" pitchFamily="66" charset="0"/>
              </a:rPr>
              <a:t>Can </a:t>
            </a:r>
            <a:r>
              <a:rPr lang="en-US" dirty="0" err="1">
                <a:latin typeface="Comic Sans MS" panose="030F0702030302020204" pitchFamily="66" charset="0"/>
              </a:rPr>
              <a:t>doDecode</a:t>
            </a:r>
            <a:r>
              <a:rPr lang="en-US" dirty="0">
                <a:latin typeface="Comic Sans MS" panose="030F0702030302020204" pitchFamily="66" charset="0"/>
              </a:rPr>
              <a:t>, </a:t>
            </a:r>
            <a:r>
              <a:rPr lang="en-US" dirty="0" err="1">
                <a:latin typeface="Comic Sans MS" panose="030F0702030302020204" pitchFamily="66" charset="0"/>
              </a:rPr>
              <a:t>doExecute</a:t>
            </a:r>
            <a:r>
              <a:rPr lang="en-US" dirty="0">
                <a:latin typeface="Comic Sans MS" panose="030F0702030302020204" pitchFamily="66" charset="0"/>
              </a:rPr>
              <a:t> and </a:t>
            </a:r>
            <a:r>
              <a:rPr lang="en-US" dirty="0" err="1">
                <a:latin typeface="Comic Sans MS" panose="030F0702030302020204" pitchFamily="66" charset="0"/>
              </a:rPr>
              <a:t>LoadWait</a:t>
            </a:r>
            <a:r>
              <a:rPr lang="en-US" dirty="0">
                <a:latin typeface="Comic Sans MS" panose="030F0702030302020204" pitchFamily="66" charset="0"/>
              </a:rPr>
              <a:t> rules fire concurrently?</a:t>
            </a:r>
          </a:p>
        </p:txBody>
      </p:sp>
      <p:sp>
        <p:nvSpPr>
          <p:cNvPr id="10" name="TextBox 9">
            <a:extLst>
              <a:ext uri="{FF2B5EF4-FFF2-40B4-BE49-F238E27FC236}">
                <a16:creationId xmlns:a16="http://schemas.microsoft.com/office/drawing/2014/main" id="{B468BE51-4421-CFEB-AE09-B77EF75D8D7C}"/>
              </a:ext>
            </a:extLst>
          </p:cNvPr>
          <p:cNvSpPr txBox="1"/>
          <p:nvPr/>
        </p:nvSpPr>
        <p:spPr>
          <a:xfrm>
            <a:off x="1003078" y="5844057"/>
            <a:ext cx="6760184" cy="400110"/>
          </a:xfrm>
          <a:prstGeom prst="rect">
            <a:avLst/>
          </a:prstGeom>
          <a:noFill/>
        </p:spPr>
        <p:txBody>
          <a:bodyPr wrap="none" rtlCol="0">
            <a:spAutoFit/>
          </a:bodyPr>
          <a:lstStyle/>
          <a:p>
            <a:r>
              <a:rPr lang="en-US" dirty="0">
                <a:latin typeface="Comic Sans MS" panose="030F0702030302020204" pitchFamily="66" charset="0"/>
              </a:rPr>
              <a:t>Can any of these rules fire concurrently with </a:t>
            </a:r>
            <a:r>
              <a:rPr lang="en-US" dirty="0" err="1">
                <a:latin typeface="Comic Sans MS" panose="030F0702030302020204" pitchFamily="66" charset="0"/>
              </a:rPr>
              <a:t>doFetch</a:t>
            </a:r>
            <a:r>
              <a:rPr lang="en-US" dirty="0">
                <a:latin typeface="Comic Sans MS" panose="030F0702030302020204" pitchFamily="66" charset="0"/>
              </a:rPr>
              <a:t>?</a:t>
            </a:r>
          </a:p>
        </p:txBody>
      </p:sp>
      <p:sp>
        <p:nvSpPr>
          <p:cNvPr id="3" name="Date Placeholder 2">
            <a:extLst>
              <a:ext uri="{FF2B5EF4-FFF2-40B4-BE49-F238E27FC236}">
                <a16:creationId xmlns:a16="http://schemas.microsoft.com/office/drawing/2014/main" id="{A61B2F7A-7717-A400-157A-48A52811D514}"/>
              </a:ext>
            </a:extLst>
          </p:cNvPr>
          <p:cNvSpPr>
            <a:spLocks noGrp="1"/>
          </p:cNvSpPr>
          <p:nvPr>
            <p:ph type="dt" sz="half" idx="10"/>
          </p:nvPr>
        </p:nvSpPr>
        <p:spPr/>
        <p:txBody>
          <a:bodyPr/>
          <a:lstStyle/>
          <a:p>
            <a:pPr>
              <a:defRPr/>
            </a:pPr>
            <a:fld id="{C3651C0C-76DD-407D-9DF7-D4E9AF2A3FDF}" type="datetime3">
              <a:rPr lang="en-US" smtClean="0"/>
              <a:t>24 March 2024</a:t>
            </a:fld>
            <a:endParaRPr lang="en-US" dirty="0"/>
          </a:p>
        </p:txBody>
      </p:sp>
      <p:sp>
        <p:nvSpPr>
          <p:cNvPr id="4" name="Footer Placeholder 3">
            <a:extLst>
              <a:ext uri="{FF2B5EF4-FFF2-40B4-BE49-F238E27FC236}">
                <a16:creationId xmlns:a16="http://schemas.microsoft.com/office/drawing/2014/main" id="{7CC0E345-1A02-4315-EBA0-24A75E26C396}"/>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2D9598D9-09D1-7A71-BDE9-4F3661E4F86A}"/>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36</a:t>
            </a:fld>
            <a:endParaRPr lang="en-US" dirty="0"/>
          </a:p>
        </p:txBody>
      </p:sp>
    </p:spTree>
    <p:extLst>
      <p:ext uri="{BB962C8B-B14F-4D97-AF65-F5344CB8AC3E}">
        <p14:creationId xmlns:p14="http://schemas.microsoft.com/office/powerpoint/2010/main" val="361511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34472" y="106414"/>
            <a:ext cx="8278368" cy="1143000"/>
          </a:xfrm>
        </p:spPr>
        <p:txBody>
          <a:bodyPr/>
          <a:lstStyle/>
          <a:p>
            <a:r>
              <a:rPr lang="en-US" sz="4000" dirty="0"/>
              <a:t>Problems in pipelining instructions</a:t>
            </a:r>
          </a:p>
        </p:txBody>
      </p:sp>
      <p:sp>
        <p:nvSpPr>
          <p:cNvPr id="3" name="Content Placeholder 2"/>
          <p:cNvSpPr>
            <a:spLocks noGrp="1"/>
          </p:cNvSpPr>
          <p:nvPr>
            <p:ph idx="1"/>
          </p:nvPr>
        </p:nvSpPr>
        <p:spPr>
          <a:xfrm>
            <a:off x="634472" y="3695119"/>
            <a:ext cx="8226789" cy="2873985"/>
          </a:xfrm>
        </p:spPr>
        <p:txBody>
          <a:bodyPr/>
          <a:lstStyle/>
          <a:p>
            <a:pPr>
              <a:spcBef>
                <a:spcPts val="0"/>
              </a:spcBef>
            </a:pPr>
            <a:r>
              <a:rPr lang="en-US" sz="2000" i="1" dirty="0"/>
              <a:t>Control hazard: </a:t>
            </a:r>
            <a:r>
              <a:rPr lang="en-US" sz="2000" dirty="0"/>
              <a:t>pc for Inst</a:t>
            </a:r>
            <a:r>
              <a:rPr lang="en-US" sz="2000" baseline="-25000" dirty="0"/>
              <a:t>i+1</a:t>
            </a:r>
            <a:r>
              <a:rPr lang="en-US" sz="2000" dirty="0"/>
              <a:t> is not known until at least </a:t>
            </a:r>
            <a:r>
              <a:rPr lang="en-US" sz="2000" dirty="0" err="1"/>
              <a:t>Inst</a:t>
            </a:r>
            <a:r>
              <a:rPr lang="en-US" sz="2000" baseline="-25000" dirty="0" err="1"/>
              <a:t>i</a:t>
            </a:r>
            <a:r>
              <a:rPr lang="en-US" sz="2000" baseline="-25000" dirty="0"/>
              <a:t> </a:t>
            </a:r>
            <a:r>
              <a:rPr lang="en-US" sz="2000" dirty="0"/>
              <a:t>is decoded. So which instruction should be fetched?</a:t>
            </a:r>
          </a:p>
          <a:p>
            <a:pPr lvl="1">
              <a:spcBef>
                <a:spcPts val="0"/>
              </a:spcBef>
            </a:pPr>
            <a:r>
              <a:rPr lang="en-US" sz="1800" dirty="0"/>
              <a:t>Solution: </a:t>
            </a:r>
            <a:r>
              <a:rPr lang="en-US" sz="1800" i="1" dirty="0"/>
              <a:t>Speculate and squash later </a:t>
            </a:r>
            <a:r>
              <a:rPr lang="en-US" sz="1800" dirty="0"/>
              <a:t>if the prediction is wrong</a:t>
            </a:r>
          </a:p>
          <a:p>
            <a:r>
              <a:rPr lang="en-US" sz="2000" i="1" dirty="0"/>
              <a:t>Data hazard: </a:t>
            </a:r>
            <a:r>
              <a:rPr lang="en-US" sz="2000" dirty="0" err="1"/>
              <a:t>Inst</a:t>
            </a:r>
            <a:r>
              <a:rPr lang="en-US" sz="2000" baseline="-25000" dirty="0" err="1"/>
              <a:t>i</a:t>
            </a:r>
            <a:r>
              <a:rPr lang="en-US" sz="2000" baseline="-25000" dirty="0"/>
              <a:t> </a:t>
            </a:r>
            <a:r>
              <a:rPr lang="en-US" sz="2000" dirty="0"/>
              <a:t>may be data dependent on Inst</a:t>
            </a:r>
            <a:r>
              <a:rPr lang="en-US" sz="2000" baseline="-25000" dirty="0"/>
              <a:t>i-1</a:t>
            </a:r>
            <a:r>
              <a:rPr lang="en-US" sz="2000" dirty="0"/>
              <a:t>, and thus, it must wait for the effect of Inst</a:t>
            </a:r>
            <a:r>
              <a:rPr lang="en-US" sz="2000" baseline="-25000" dirty="0"/>
              <a:t>i-1 </a:t>
            </a:r>
            <a:r>
              <a:rPr lang="en-US" sz="2000" dirty="0"/>
              <a:t>on the state of the machine (pc, rf, </a:t>
            </a:r>
            <a:r>
              <a:rPr lang="en-US" sz="2000" dirty="0" err="1"/>
              <a:t>dMem</a:t>
            </a:r>
            <a:r>
              <a:rPr lang="en-US" sz="2000" dirty="0"/>
              <a:t>) to take place</a:t>
            </a:r>
          </a:p>
          <a:p>
            <a:pPr lvl="1"/>
            <a:r>
              <a:rPr lang="en-US" sz="1800" dirty="0"/>
              <a:t>Solution: </a:t>
            </a:r>
            <a:r>
              <a:rPr lang="en-US" sz="1800" i="1" dirty="0"/>
              <a:t>Stall</a:t>
            </a:r>
            <a:r>
              <a:rPr lang="en-US" sz="1800" dirty="0"/>
              <a:t> instruction </a:t>
            </a:r>
            <a:r>
              <a:rPr lang="en-US" sz="1800" dirty="0" err="1"/>
              <a:t>Inst</a:t>
            </a:r>
            <a:r>
              <a:rPr lang="en-US" sz="1800" baseline="-25000" dirty="0" err="1"/>
              <a:t>i</a:t>
            </a:r>
            <a:r>
              <a:rPr lang="en-US" sz="1800" baseline="-25000" dirty="0"/>
              <a:t> </a:t>
            </a:r>
            <a:r>
              <a:rPr lang="en-US" sz="1800" dirty="0"/>
              <a:t>until the dependency is resolved</a:t>
            </a:r>
          </a:p>
          <a:p>
            <a:pPr lvl="1"/>
            <a:r>
              <a:rPr lang="en-US" sz="1800" dirty="0"/>
              <a:t>Number of stalls can be reduced by </a:t>
            </a:r>
            <a:r>
              <a:rPr lang="en-US" sz="1800" i="1" dirty="0"/>
              <a:t>bypassing, </a:t>
            </a:r>
            <a:r>
              <a:rPr lang="en-US" sz="1800" dirty="0"/>
              <a:t>that is by providing additional </a:t>
            </a:r>
            <a:r>
              <a:rPr lang="en-US" sz="1800" dirty="0" err="1"/>
              <a:t>datapaths</a:t>
            </a:r>
            <a:endParaRPr lang="en-US" sz="1800" i="1" dirty="0"/>
          </a:p>
          <a:p>
            <a:pPr>
              <a:spcBef>
                <a:spcPts val="0"/>
              </a:spcBef>
            </a:pPr>
            <a:endParaRPr lang="en-US" sz="2000" dirty="0"/>
          </a:p>
        </p:txBody>
      </p:sp>
      <p:grpSp>
        <p:nvGrpSpPr>
          <p:cNvPr id="5" name="Group 4"/>
          <p:cNvGrpSpPr/>
          <p:nvPr/>
        </p:nvGrpSpPr>
        <p:grpSpPr>
          <a:xfrm>
            <a:off x="1066775" y="1483336"/>
            <a:ext cx="4749826" cy="2155497"/>
            <a:chOff x="1066775" y="1598435"/>
            <a:chExt cx="4749826" cy="2155497"/>
          </a:xfrm>
        </p:grpSpPr>
        <p:sp>
          <p:nvSpPr>
            <p:cNvPr id="8" name="Rectangle 7"/>
            <p:cNvSpPr/>
            <p:nvPr/>
          </p:nvSpPr>
          <p:spPr bwMode="auto">
            <a:xfrm>
              <a:off x="2237038" y="1600171"/>
              <a:ext cx="51580" cy="2153761"/>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mj-lt"/>
              </a:endParaRPr>
            </a:p>
          </p:txBody>
        </p:sp>
        <p:sp>
          <p:nvSpPr>
            <p:cNvPr id="9" name="Rectangle 17"/>
            <p:cNvSpPr>
              <a:spLocks noChangeArrowheads="1"/>
            </p:cNvSpPr>
            <p:nvPr/>
          </p:nvSpPr>
          <p:spPr bwMode="auto">
            <a:xfrm>
              <a:off x="1074739" y="2543370"/>
              <a:ext cx="299918" cy="577845"/>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PC</a:t>
              </a:r>
            </a:p>
          </p:txBody>
        </p:sp>
        <p:sp>
          <p:nvSpPr>
            <p:cNvPr id="10" name="Rectangle 17"/>
            <p:cNvSpPr>
              <a:spLocks noChangeArrowheads="1"/>
            </p:cNvSpPr>
            <p:nvPr/>
          </p:nvSpPr>
          <p:spPr bwMode="auto">
            <a:xfrm>
              <a:off x="2900555" y="2549197"/>
              <a:ext cx="730327" cy="577845"/>
            </a:xfrm>
            <a:prstGeom prst="rect">
              <a:avLst/>
            </a:prstGeom>
            <a:solidFill>
              <a:schemeClr val="tx1">
                <a:lumMod val="20000"/>
                <a:lumOff val="80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Decode</a:t>
              </a:r>
            </a:p>
          </p:txBody>
        </p:sp>
        <p:sp>
          <p:nvSpPr>
            <p:cNvPr id="11" name="Rectangle 17"/>
            <p:cNvSpPr>
              <a:spLocks noChangeArrowheads="1"/>
            </p:cNvSpPr>
            <p:nvPr/>
          </p:nvSpPr>
          <p:spPr bwMode="auto">
            <a:xfrm>
              <a:off x="3647720" y="1737300"/>
              <a:ext cx="2133102" cy="435083"/>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latin typeface="+mj-lt"/>
                </a:rPr>
                <a:t>Register File</a:t>
              </a:r>
            </a:p>
          </p:txBody>
        </p:sp>
        <p:sp>
          <p:nvSpPr>
            <p:cNvPr id="12" name="Rectangle 17"/>
            <p:cNvSpPr>
              <a:spLocks noChangeArrowheads="1"/>
            </p:cNvSpPr>
            <p:nvPr/>
          </p:nvSpPr>
          <p:spPr bwMode="auto">
            <a:xfrm>
              <a:off x="4318063" y="2545312"/>
              <a:ext cx="730327" cy="577845"/>
            </a:xfrm>
            <a:prstGeom prst="rect">
              <a:avLst/>
            </a:prstGeom>
            <a:solidFill>
              <a:schemeClr val="tx1">
                <a:lumMod val="20000"/>
                <a:lumOff val="80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Execute</a:t>
              </a:r>
            </a:p>
          </p:txBody>
        </p:sp>
        <p:sp>
          <p:nvSpPr>
            <p:cNvPr id="13" name="Rectangle 17"/>
            <p:cNvSpPr>
              <a:spLocks noChangeArrowheads="1"/>
            </p:cNvSpPr>
            <p:nvPr/>
          </p:nvSpPr>
          <p:spPr bwMode="auto">
            <a:xfrm>
              <a:off x="5046285" y="3275388"/>
              <a:ext cx="730327" cy="478544"/>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Data</a:t>
              </a:r>
            </a:p>
            <a:p>
              <a:pPr algn="ctr">
                <a:lnSpc>
                  <a:spcPct val="90000"/>
                </a:lnSpc>
                <a:spcBef>
                  <a:spcPct val="25000"/>
                </a:spcBef>
                <a:buClr>
                  <a:schemeClr val="bg1"/>
                </a:buClr>
                <a:buSzPct val="100000"/>
                <a:buFont typeface="Wingdings" pitchFamily="2" charset="2"/>
                <a:buNone/>
              </a:pPr>
              <a:r>
                <a:rPr lang="en-US" sz="1200">
                  <a:latin typeface="+mj-lt"/>
                </a:rPr>
                <a:t>Memory</a:t>
              </a:r>
            </a:p>
          </p:txBody>
        </p:sp>
        <p:sp>
          <p:nvSpPr>
            <p:cNvPr id="15" name="Line 8"/>
            <p:cNvSpPr>
              <a:spLocks noChangeShapeType="1"/>
            </p:cNvSpPr>
            <p:nvPr/>
          </p:nvSpPr>
          <p:spPr bwMode="auto">
            <a:xfrm>
              <a:off x="3637196" y="2889106"/>
              <a:ext cx="678762"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16" name="Line 8"/>
            <p:cNvSpPr>
              <a:spLocks noChangeShapeType="1"/>
            </p:cNvSpPr>
            <p:nvPr/>
          </p:nvSpPr>
          <p:spPr bwMode="auto">
            <a:xfrm>
              <a:off x="4121275" y="2649227"/>
              <a:ext cx="193631"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17" name="Line 8"/>
            <p:cNvSpPr>
              <a:spLocks noChangeShapeType="1"/>
            </p:cNvSpPr>
            <p:nvPr/>
          </p:nvSpPr>
          <p:spPr bwMode="auto">
            <a:xfrm>
              <a:off x="4016040" y="2762854"/>
              <a:ext cx="303075"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18" name="Line 14"/>
            <p:cNvSpPr>
              <a:spLocks noChangeShapeType="1"/>
            </p:cNvSpPr>
            <p:nvPr/>
          </p:nvSpPr>
          <p:spPr bwMode="auto">
            <a:xfrm flipV="1">
              <a:off x="4127589" y="2162672"/>
              <a:ext cx="0" cy="487527"/>
            </a:xfrm>
            <a:prstGeom prst="line">
              <a:avLst/>
            </a:prstGeom>
            <a:noFill/>
            <a:ln w="25400">
              <a:solidFill>
                <a:schemeClr val="tx1"/>
              </a:solidFill>
              <a:round/>
              <a:headEnd/>
              <a:tailEnd/>
            </a:ln>
          </p:spPr>
          <p:txBody>
            <a:bodyPr/>
            <a:lstStyle/>
            <a:p>
              <a:endParaRPr lang="en-US" sz="1200">
                <a:latin typeface="+mj-lt"/>
              </a:endParaRPr>
            </a:p>
          </p:txBody>
        </p:sp>
        <p:sp>
          <p:nvSpPr>
            <p:cNvPr id="19" name="Line 15"/>
            <p:cNvSpPr>
              <a:spLocks noChangeShapeType="1"/>
            </p:cNvSpPr>
            <p:nvPr/>
          </p:nvSpPr>
          <p:spPr bwMode="auto">
            <a:xfrm flipV="1">
              <a:off x="4022354" y="2174326"/>
              <a:ext cx="0" cy="581730"/>
            </a:xfrm>
            <a:prstGeom prst="line">
              <a:avLst/>
            </a:prstGeom>
            <a:noFill/>
            <a:ln w="25400">
              <a:solidFill>
                <a:schemeClr val="tx1"/>
              </a:solidFill>
              <a:round/>
              <a:headEnd/>
              <a:tailEnd/>
            </a:ln>
          </p:spPr>
          <p:txBody>
            <a:bodyPr/>
            <a:lstStyle/>
            <a:p>
              <a:endParaRPr lang="en-US" sz="1200">
                <a:latin typeface="+mj-lt"/>
              </a:endParaRPr>
            </a:p>
          </p:txBody>
        </p:sp>
        <p:sp>
          <p:nvSpPr>
            <p:cNvPr id="21" name="Rectangle 17"/>
            <p:cNvSpPr>
              <a:spLocks noChangeArrowheads="1"/>
            </p:cNvSpPr>
            <p:nvPr/>
          </p:nvSpPr>
          <p:spPr bwMode="auto">
            <a:xfrm>
              <a:off x="1389390" y="3275146"/>
              <a:ext cx="730327" cy="478785"/>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Inst</a:t>
              </a:r>
            </a:p>
            <a:p>
              <a:pPr algn="ctr">
                <a:lnSpc>
                  <a:spcPct val="90000"/>
                </a:lnSpc>
                <a:spcBef>
                  <a:spcPct val="25000"/>
                </a:spcBef>
                <a:buClr>
                  <a:schemeClr val="bg1"/>
                </a:buClr>
                <a:buSzPct val="100000"/>
                <a:buFont typeface="Wingdings" pitchFamily="2" charset="2"/>
                <a:buNone/>
              </a:pPr>
              <a:r>
                <a:rPr lang="en-US" sz="1200">
                  <a:latin typeface="+mj-lt"/>
                </a:rPr>
                <a:t>Memory</a:t>
              </a:r>
            </a:p>
          </p:txBody>
        </p:sp>
        <p:sp>
          <p:nvSpPr>
            <p:cNvPr id="20" name="Line 17"/>
            <p:cNvSpPr>
              <a:spLocks noChangeShapeType="1"/>
            </p:cNvSpPr>
            <p:nvPr/>
          </p:nvSpPr>
          <p:spPr bwMode="auto">
            <a:xfrm rot="16200000" flipV="1">
              <a:off x="2151549" y="2128463"/>
              <a:ext cx="0" cy="1551681"/>
            </a:xfrm>
            <a:prstGeom prst="line">
              <a:avLst/>
            </a:prstGeom>
            <a:noFill/>
            <a:ln w="25400">
              <a:solidFill>
                <a:schemeClr val="tx1"/>
              </a:solidFill>
              <a:round/>
              <a:headEnd type="triangle" w="med" len="med"/>
              <a:tailEnd type="none" w="med" len="med"/>
            </a:ln>
          </p:spPr>
          <p:txBody>
            <a:bodyPr/>
            <a:lstStyle/>
            <a:p>
              <a:endParaRPr lang="en-US" sz="1200">
                <a:latin typeface="+mj-lt"/>
              </a:endParaRPr>
            </a:p>
          </p:txBody>
        </p:sp>
        <p:sp>
          <p:nvSpPr>
            <p:cNvPr id="22" name="Line 8"/>
            <p:cNvSpPr>
              <a:spLocks noChangeShapeType="1"/>
            </p:cNvSpPr>
            <p:nvPr/>
          </p:nvSpPr>
          <p:spPr bwMode="auto">
            <a:xfrm rot="5400000">
              <a:off x="1346621" y="3087956"/>
              <a:ext cx="374379"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23" name="Line 8"/>
            <p:cNvSpPr>
              <a:spLocks noChangeShapeType="1"/>
            </p:cNvSpPr>
            <p:nvPr/>
          </p:nvSpPr>
          <p:spPr bwMode="auto">
            <a:xfrm rot="5400000">
              <a:off x="1822963" y="3137094"/>
              <a:ext cx="268003" cy="1033"/>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24" name="Line 19"/>
            <p:cNvSpPr>
              <a:spLocks noChangeShapeType="1"/>
            </p:cNvSpPr>
            <p:nvPr/>
          </p:nvSpPr>
          <p:spPr bwMode="auto">
            <a:xfrm rot="16200000" flipV="1">
              <a:off x="2442435" y="2518656"/>
              <a:ext cx="0" cy="969908"/>
            </a:xfrm>
            <a:prstGeom prst="line">
              <a:avLst/>
            </a:prstGeom>
            <a:noFill/>
            <a:ln w="25400">
              <a:solidFill>
                <a:schemeClr val="tx1"/>
              </a:solidFill>
              <a:round/>
              <a:headEnd type="triangle" w="med" len="med"/>
              <a:tailEnd type="none" w="med" len="med"/>
            </a:ln>
          </p:spPr>
          <p:txBody>
            <a:bodyPr/>
            <a:lstStyle/>
            <a:p>
              <a:endParaRPr lang="en-US" sz="1200">
                <a:latin typeface="+mj-lt"/>
              </a:endParaRPr>
            </a:p>
          </p:txBody>
        </p:sp>
        <p:sp>
          <p:nvSpPr>
            <p:cNvPr id="55" name="Line 8"/>
            <p:cNvSpPr>
              <a:spLocks noChangeShapeType="1"/>
            </p:cNvSpPr>
            <p:nvPr/>
          </p:nvSpPr>
          <p:spPr bwMode="auto">
            <a:xfrm rot="16200000" flipH="1">
              <a:off x="5040818" y="3110775"/>
              <a:ext cx="328742"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28" name="Line 8"/>
            <p:cNvSpPr>
              <a:spLocks noChangeShapeType="1"/>
            </p:cNvSpPr>
            <p:nvPr/>
          </p:nvSpPr>
          <p:spPr bwMode="auto">
            <a:xfrm flipH="1">
              <a:off x="3627726" y="2647284"/>
              <a:ext cx="193631"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29" name="Line 8"/>
            <p:cNvSpPr>
              <a:spLocks noChangeShapeType="1"/>
            </p:cNvSpPr>
            <p:nvPr/>
          </p:nvSpPr>
          <p:spPr bwMode="auto">
            <a:xfrm flipH="1">
              <a:off x="3623516" y="2760912"/>
              <a:ext cx="303075"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30" name="Line 27"/>
            <p:cNvSpPr>
              <a:spLocks noChangeShapeType="1"/>
            </p:cNvSpPr>
            <p:nvPr/>
          </p:nvSpPr>
          <p:spPr bwMode="auto">
            <a:xfrm flipH="1" flipV="1">
              <a:off x="3815043" y="2174326"/>
              <a:ext cx="0" cy="474901"/>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1" name="Line 28"/>
            <p:cNvSpPr>
              <a:spLocks noChangeShapeType="1"/>
            </p:cNvSpPr>
            <p:nvPr/>
          </p:nvSpPr>
          <p:spPr bwMode="auto">
            <a:xfrm flipH="1" flipV="1">
              <a:off x="3920277" y="2172383"/>
              <a:ext cx="0" cy="58173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2" name="AutoShape 10"/>
            <p:cNvSpPr>
              <a:spLocks noChangeArrowheads="1"/>
            </p:cNvSpPr>
            <p:nvPr/>
          </p:nvSpPr>
          <p:spPr bwMode="auto">
            <a:xfrm rot="10800000" flipH="1">
              <a:off x="5444071" y="2373415"/>
              <a:ext cx="372530" cy="140820"/>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500">
                <a:latin typeface="+mj-lt"/>
              </a:endParaRPr>
            </a:p>
          </p:txBody>
        </p:sp>
        <p:sp>
          <p:nvSpPr>
            <p:cNvPr id="33" name="Line 30"/>
            <p:cNvSpPr>
              <a:spLocks noChangeShapeType="1"/>
            </p:cNvSpPr>
            <p:nvPr/>
          </p:nvSpPr>
          <p:spPr bwMode="auto">
            <a:xfrm flipH="1" flipV="1">
              <a:off x="5687162" y="2509378"/>
              <a:ext cx="0" cy="762858"/>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4" name="Line 31"/>
            <p:cNvSpPr>
              <a:spLocks noChangeShapeType="1"/>
            </p:cNvSpPr>
            <p:nvPr/>
          </p:nvSpPr>
          <p:spPr bwMode="auto">
            <a:xfrm flipH="1" flipV="1">
              <a:off x="5630336" y="2170441"/>
              <a:ext cx="0" cy="196176"/>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5" name="Line 8"/>
            <p:cNvSpPr>
              <a:spLocks noChangeShapeType="1"/>
            </p:cNvSpPr>
            <p:nvPr/>
          </p:nvSpPr>
          <p:spPr bwMode="auto">
            <a:xfrm flipH="1">
              <a:off x="5050495" y="2761882"/>
              <a:ext cx="303075"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36" name="Line 33"/>
            <p:cNvSpPr>
              <a:spLocks noChangeShapeType="1"/>
            </p:cNvSpPr>
            <p:nvPr/>
          </p:nvSpPr>
          <p:spPr bwMode="auto">
            <a:xfrm flipH="1" flipV="1">
              <a:off x="5347256" y="2173354"/>
              <a:ext cx="0" cy="58173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7" name="Line 8"/>
            <p:cNvSpPr>
              <a:spLocks noChangeShapeType="1"/>
            </p:cNvSpPr>
            <p:nvPr/>
          </p:nvSpPr>
          <p:spPr bwMode="auto">
            <a:xfrm flipH="1">
              <a:off x="5042076" y="2859971"/>
              <a:ext cx="514596"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38" name="Line 35"/>
            <p:cNvSpPr>
              <a:spLocks noChangeShapeType="1"/>
            </p:cNvSpPr>
            <p:nvPr/>
          </p:nvSpPr>
          <p:spPr bwMode="auto">
            <a:xfrm flipH="1" flipV="1">
              <a:off x="5551410" y="2518119"/>
              <a:ext cx="0" cy="34088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44" name="Line 8"/>
            <p:cNvSpPr>
              <a:spLocks noChangeShapeType="1"/>
            </p:cNvSpPr>
            <p:nvPr/>
          </p:nvSpPr>
          <p:spPr bwMode="auto">
            <a:xfrm flipH="1">
              <a:off x="5046285" y="2648256"/>
              <a:ext cx="193631"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45" name="Line 43"/>
            <p:cNvSpPr>
              <a:spLocks noChangeShapeType="1"/>
            </p:cNvSpPr>
            <p:nvPr/>
          </p:nvSpPr>
          <p:spPr bwMode="auto">
            <a:xfrm flipH="1" flipV="1">
              <a:off x="5233602" y="2386040"/>
              <a:ext cx="0" cy="263186"/>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46" name="Line 44"/>
            <p:cNvSpPr>
              <a:spLocks noChangeShapeType="1"/>
            </p:cNvSpPr>
            <p:nvPr/>
          </p:nvSpPr>
          <p:spPr bwMode="auto">
            <a:xfrm rot="16200000" flipV="1">
              <a:off x="3501444" y="666913"/>
              <a:ext cx="0" cy="3453793"/>
            </a:xfrm>
            <a:prstGeom prst="line">
              <a:avLst/>
            </a:prstGeom>
            <a:noFill/>
            <a:ln w="25400">
              <a:solidFill>
                <a:schemeClr val="tx1"/>
              </a:solidFill>
              <a:round/>
              <a:headEnd/>
              <a:tailEnd/>
            </a:ln>
          </p:spPr>
          <p:txBody>
            <a:bodyPr/>
            <a:lstStyle/>
            <a:p>
              <a:endParaRPr lang="en-US" sz="1200">
                <a:latin typeface="+mj-lt"/>
              </a:endParaRPr>
            </a:p>
          </p:txBody>
        </p:sp>
        <p:grpSp>
          <p:nvGrpSpPr>
            <p:cNvPr id="4" name="Group 3"/>
            <p:cNvGrpSpPr/>
            <p:nvPr/>
          </p:nvGrpSpPr>
          <p:grpSpPr>
            <a:xfrm>
              <a:off x="1374657" y="2385977"/>
              <a:ext cx="404619" cy="333273"/>
              <a:chOff x="1651423" y="2385977"/>
              <a:chExt cx="127853" cy="230735"/>
            </a:xfrm>
          </p:grpSpPr>
          <p:sp>
            <p:nvSpPr>
              <p:cNvPr id="47" name="Line 45"/>
              <p:cNvSpPr>
                <a:spLocks noChangeShapeType="1"/>
              </p:cNvSpPr>
              <p:nvPr/>
            </p:nvSpPr>
            <p:spPr bwMode="auto">
              <a:xfrm rot="16200000" flipH="1">
                <a:off x="1711933" y="2551813"/>
                <a:ext cx="0" cy="121019"/>
              </a:xfrm>
              <a:prstGeom prst="line">
                <a:avLst/>
              </a:prstGeom>
              <a:noFill/>
              <a:ln w="25400">
                <a:solidFill>
                  <a:schemeClr val="tx1"/>
                </a:solidFill>
                <a:round/>
                <a:headEnd type="triangle" w="med" len="med"/>
                <a:tailEnd type="none" w="med" len="med"/>
              </a:ln>
            </p:spPr>
            <p:txBody>
              <a:bodyPr/>
              <a:lstStyle/>
              <a:p>
                <a:endParaRPr lang="en-US" sz="1200">
                  <a:latin typeface="+mj-lt"/>
                </a:endParaRPr>
              </a:p>
            </p:txBody>
          </p:sp>
          <p:sp>
            <p:nvSpPr>
              <p:cNvPr id="48" name="Line 46"/>
              <p:cNvSpPr>
                <a:spLocks noChangeShapeType="1"/>
              </p:cNvSpPr>
              <p:nvPr/>
            </p:nvSpPr>
            <p:spPr bwMode="auto">
              <a:xfrm flipV="1">
                <a:off x="1776652" y="2385977"/>
                <a:ext cx="2624" cy="230735"/>
              </a:xfrm>
              <a:prstGeom prst="line">
                <a:avLst/>
              </a:prstGeom>
              <a:noFill/>
              <a:ln w="25400">
                <a:solidFill>
                  <a:schemeClr val="tx1"/>
                </a:solidFill>
                <a:round/>
                <a:headEnd/>
                <a:tailEnd type="none" w="lg" len="lg"/>
              </a:ln>
            </p:spPr>
            <p:txBody>
              <a:bodyPr/>
              <a:lstStyle/>
              <a:p>
                <a:endParaRPr lang="en-US" sz="1200">
                  <a:latin typeface="+mj-lt"/>
                </a:endParaRPr>
              </a:p>
            </p:txBody>
          </p:sp>
        </p:grpSp>
        <p:sp>
          <p:nvSpPr>
            <p:cNvPr id="53" name="AutoShape 52"/>
            <p:cNvSpPr>
              <a:spLocks noChangeArrowheads="1"/>
            </p:cNvSpPr>
            <p:nvPr/>
          </p:nvSpPr>
          <p:spPr bwMode="auto">
            <a:xfrm>
              <a:off x="1136827" y="3019242"/>
              <a:ext cx="169428" cy="99059"/>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sz="1200">
                <a:latin typeface="+mj-lt"/>
              </a:endParaRPr>
            </a:p>
          </p:txBody>
        </p:sp>
        <p:sp>
          <p:nvSpPr>
            <p:cNvPr id="57" name="TextBox 56"/>
            <p:cNvSpPr txBox="1"/>
            <p:nvPr/>
          </p:nvSpPr>
          <p:spPr>
            <a:xfrm>
              <a:off x="2630103" y="1598435"/>
              <a:ext cx="734496" cy="400110"/>
            </a:xfrm>
            <a:prstGeom prst="rect">
              <a:avLst/>
            </a:prstGeom>
            <a:noFill/>
          </p:spPr>
          <p:txBody>
            <a:bodyPr wrap="none" rtlCol="0">
              <a:spAutoFit/>
            </a:bodyPr>
            <a:lstStyle/>
            <a:p>
              <a:r>
                <a:rPr lang="en-US" sz="2000" dirty="0" err="1">
                  <a:latin typeface="+mj-lt"/>
                </a:rPr>
                <a:t>Inst</a:t>
              </a:r>
              <a:r>
                <a:rPr lang="en-US" sz="2000" baseline="-25000" dirty="0" err="1">
                  <a:latin typeface="+mj-lt"/>
                </a:rPr>
                <a:t>i</a:t>
              </a:r>
              <a:endParaRPr lang="en-US" sz="2000" dirty="0">
                <a:latin typeface="+mj-lt"/>
              </a:endParaRPr>
            </a:p>
          </p:txBody>
        </p:sp>
        <p:sp>
          <p:nvSpPr>
            <p:cNvPr id="58" name="TextBox 57"/>
            <p:cNvSpPr txBox="1"/>
            <p:nvPr/>
          </p:nvSpPr>
          <p:spPr>
            <a:xfrm>
              <a:off x="1066775" y="1598435"/>
              <a:ext cx="982961" cy="400110"/>
            </a:xfrm>
            <a:prstGeom prst="rect">
              <a:avLst/>
            </a:prstGeom>
            <a:noFill/>
          </p:spPr>
          <p:txBody>
            <a:bodyPr wrap="none" rtlCol="0">
              <a:spAutoFit/>
            </a:bodyPr>
            <a:lstStyle/>
            <a:p>
              <a:r>
                <a:rPr lang="en-US" sz="2000" dirty="0">
                  <a:latin typeface="+mj-lt"/>
                </a:rPr>
                <a:t>Inst</a:t>
              </a:r>
              <a:r>
                <a:rPr lang="en-US" sz="2000" baseline="-25000" dirty="0">
                  <a:latin typeface="+mj-lt"/>
                </a:rPr>
                <a:t>i+1</a:t>
              </a:r>
              <a:endParaRPr lang="en-US" sz="2000" dirty="0">
                <a:latin typeface="+mj-lt"/>
              </a:endParaRPr>
            </a:p>
          </p:txBody>
        </p:sp>
        <p:cxnSp>
          <p:nvCxnSpPr>
            <p:cNvPr id="75" name="Straight Connector 74"/>
            <p:cNvCxnSpPr>
              <a:endCxn id="55" idx="0"/>
            </p:cNvCxnSpPr>
            <p:nvPr/>
          </p:nvCxnSpPr>
          <p:spPr bwMode="auto">
            <a:xfrm>
              <a:off x="5037841" y="2946404"/>
              <a:ext cx="167348" cy="0"/>
            </a:xfrm>
            <a:prstGeom prst="line">
              <a:avLst/>
            </a:prstGeom>
            <a:noFill/>
            <a:ln w="25400" cap="flat" cmpd="sng" algn="ctr">
              <a:solidFill>
                <a:schemeClr val="tx1"/>
              </a:solidFill>
              <a:prstDash val="solid"/>
              <a:round/>
              <a:headEnd type="none" w="med" len="med"/>
              <a:tailEnd type="none" w="med" len="med"/>
            </a:ln>
            <a:effectLst/>
          </p:spPr>
        </p:cxnSp>
      </p:grpSp>
      <p:sp>
        <p:nvSpPr>
          <p:cNvPr id="49" name="Rectangle 48"/>
          <p:cNvSpPr/>
          <p:nvPr/>
        </p:nvSpPr>
        <p:spPr bwMode="auto">
          <a:xfrm>
            <a:off x="3950261" y="1555542"/>
            <a:ext cx="51580" cy="2153761"/>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51" name="TextBox 50"/>
          <p:cNvSpPr txBox="1"/>
          <p:nvPr/>
        </p:nvSpPr>
        <p:spPr>
          <a:xfrm>
            <a:off x="5833316" y="1481942"/>
            <a:ext cx="920445" cy="400110"/>
          </a:xfrm>
          <a:prstGeom prst="rect">
            <a:avLst/>
          </a:prstGeom>
          <a:noFill/>
        </p:spPr>
        <p:txBody>
          <a:bodyPr wrap="none" rtlCol="0">
            <a:spAutoFit/>
          </a:bodyPr>
          <a:lstStyle/>
          <a:p>
            <a:r>
              <a:rPr lang="en-US" sz="2000" dirty="0">
                <a:latin typeface="+mj-lt"/>
              </a:rPr>
              <a:t>Inst</a:t>
            </a:r>
            <a:r>
              <a:rPr lang="en-US" sz="2000" baseline="-25000" dirty="0">
                <a:latin typeface="+mj-lt"/>
              </a:rPr>
              <a:t>i-1</a:t>
            </a:r>
            <a:endParaRPr lang="en-US" sz="2000" dirty="0">
              <a:latin typeface="+mj-lt"/>
            </a:endParaRPr>
          </a:p>
        </p:txBody>
      </p:sp>
      <p:sp>
        <p:nvSpPr>
          <p:cNvPr id="25" name="Date Placeholder 24">
            <a:extLst>
              <a:ext uri="{FF2B5EF4-FFF2-40B4-BE49-F238E27FC236}">
                <a16:creationId xmlns:a16="http://schemas.microsoft.com/office/drawing/2014/main" id="{06A260E9-DB17-48AF-30E8-F645FA1043C9}"/>
              </a:ext>
            </a:extLst>
          </p:cNvPr>
          <p:cNvSpPr>
            <a:spLocks noGrp="1"/>
          </p:cNvSpPr>
          <p:nvPr>
            <p:ph type="dt" sz="half" idx="10"/>
          </p:nvPr>
        </p:nvSpPr>
        <p:spPr/>
        <p:txBody>
          <a:bodyPr/>
          <a:lstStyle/>
          <a:p>
            <a:pPr>
              <a:defRPr/>
            </a:pPr>
            <a:fld id="{4685A86E-6BFE-4B10-B4FD-12344DE9FA05}" type="datetime3">
              <a:rPr lang="en-US" smtClean="0"/>
              <a:t>24 March 2024</a:t>
            </a:fld>
            <a:endParaRPr lang="en-US" dirty="0"/>
          </a:p>
        </p:txBody>
      </p:sp>
      <p:sp>
        <p:nvSpPr>
          <p:cNvPr id="26" name="Footer Placeholder 25">
            <a:extLst>
              <a:ext uri="{FF2B5EF4-FFF2-40B4-BE49-F238E27FC236}">
                <a16:creationId xmlns:a16="http://schemas.microsoft.com/office/drawing/2014/main" id="{0B0B48F3-AE8A-11FA-A15E-FE30D95C1F99}"/>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A254BFFA-E151-03E6-86CF-576E7A56397C}"/>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37</a:t>
            </a:fld>
            <a:endParaRPr lang="en-US" dirty="0"/>
          </a:p>
        </p:txBody>
      </p:sp>
    </p:spTree>
    <p:extLst>
      <p:ext uri="{BB962C8B-B14F-4D97-AF65-F5344CB8AC3E}">
        <p14:creationId xmlns:p14="http://schemas.microsoft.com/office/powerpoint/2010/main" val="1225020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detect a misprediction?</a:t>
            </a:r>
          </a:p>
        </p:txBody>
      </p:sp>
      <p:sp>
        <p:nvSpPr>
          <p:cNvPr id="3" name="Content Placeholder 2"/>
          <p:cNvSpPr>
            <a:spLocks noGrp="1"/>
          </p:cNvSpPr>
          <p:nvPr>
            <p:ph idx="1"/>
          </p:nvPr>
        </p:nvSpPr>
        <p:spPr>
          <a:xfrm>
            <a:off x="748182" y="1676400"/>
            <a:ext cx="7772400" cy="4114800"/>
          </a:xfrm>
        </p:spPr>
        <p:txBody>
          <a:bodyPr/>
          <a:lstStyle/>
          <a:p>
            <a:r>
              <a:rPr lang="en-US" sz="2400" dirty="0"/>
              <a:t>We initiate a fetch for the instruction at pc, and make a prediction for the next pc (</a:t>
            </a:r>
            <a:r>
              <a:rPr lang="en-US" sz="2400" dirty="0" err="1"/>
              <a:t>ppc</a:t>
            </a:r>
            <a:r>
              <a:rPr lang="en-US" sz="2400" dirty="0"/>
              <a:t>)</a:t>
            </a:r>
          </a:p>
          <a:p>
            <a:r>
              <a:rPr lang="en-US" sz="2400" dirty="0"/>
              <a:t>The instruction at pc carries the prediction (</a:t>
            </a:r>
            <a:r>
              <a:rPr lang="en-US" sz="2400" dirty="0" err="1"/>
              <a:t>ppc</a:t>
            </a:r>
            <a:r>
              <a:rPr lang="en-US" sz="2400" dirty="0"/>
              <a:t>) with it as it flows through the pipeline</a:t>
            </a:r>
          </a:p>
          <a:p>
            <a:r>
              <a:rPr lang="en-US" sz="2400" dirty="0"/>
              <a:t>At the Execute stage we know the real next pc. It is a misprediction if the next pc ≠ </a:t>
            </a:r>
            <a:r>
              <a:rPr lang="en-US" sz="2400" dirty="0" err="1"/>
              <a:t>ppc</a:t>
            </a:r>
            <a:endParaRPr lang="en-US" sz="2400" dirty="0"/>
          </a:p>
        </p:txBody>
      </p:sp>
      <p:sp>
        <p:nvSpPr>
          <p:cNvPr id="7" name="Date Placeholder 6">
            <a:extLst>
              <a:ext uri="{FF2B5EF4-FFF2-40B4-BE49-F238E27FC236}">
                <a16:creationId xmlns:a16="http://schemas.microsoft.com/office/drawing/2014/main" id="{F172EAB9-C3C9-694B-0A2C-FC1CBA23E2F0}"/>
              </a:ext>
            </a:extLst>
          </p:cNvPr>
          <p:cNvSpPr>
            <a:spLocks noGrp="1"/>
          </p:cNvSpPr>
          <p:nvPr>
            <p:ph type="dt" sz="half" idx="10"/>
          </p:nvPr>
        </p:nvSpPr>
        <p:spPr/>
        <p:txBody>
          <a:bodyPr/>
          <a:lstStyle/>
          <a:p>
            <a:pPr>
              <a:defRPr/>
            </a:pPr>
            <a:fld id="{565B4039-6A39-4E81-B959-E74D718468E2}" type="datetime3">
              <a:rPr lang="en-US" smtClean="0"/>
              <a:t>24 March 2024</a:t>
            </a:fld>
            <a:endParaRPr lang="en-US" dirty="0"/>
          </a:p>
        </p:txBody>
      </p:sp>
      <p:sp>
        <p:nvSpPr>
          <p:cNvPr id="8" name="Footer Placeholder 7">
            <a:extLst>
              <a:ext uri="{FF2B5EF4-FFF2-40B4-BE49-F238E27FC236}">
                <a16:creationId xmlns:a16="http://schemas.microsoft.com/office/drawing/2014/main" id="{10339C63-3268-5DA2-7DFC-11F54153A57B}"/>
              </a:ext>
            </a:extLst>
          </p:cNvPr>
          <p:cNvSpPr>
            <a:spLocks noGrp="1"/>
          </p:cNvSpPr>
          <p:nvPr>
            <p:ph type="ftr" sz="quarter" idx="12"/>
          </p:nvPr>
        </p:nvSpPr>
        <p:spPr/>
        <p:txBody>
          <a:bodyPr/>
          <a:lstStyle/>
          <a:p>
            <a:pPr>
              <a:defRPr/>
            </a:pPr>
            <a:r>
              <a:rPr lang="en-US"/>
              <a:t>6.1920</a:t>
            </a:r>
            <a:endParaRPr lang="en-US" dirty="0"/>
          </a:p>
        </p:txBody>
      </p:sp>
      <p:sp>
        <p:nvSpPr>
          <p:cNvPr id="4" name="Slide Number Placeholder 3">
            <a:extLst>
              <a:ext uri="{FF2B5EF4-FFF2-40B4-BE49-F238E27FC236}">
                <a16:creationId xmlns:a16="http://schemas.microsoft.com/office/drawing/2014/main" id="{1E763D83-5EE4-8501-F404-875F23065564}"/>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38</a:t>
            </a:fld>
            <a:endParaRPr lang="en-US" dirty="0"/>
          </a:p>
        </p:txBody>
      </p:sp>
    </p:spTree>
    <p:extLst>
      <p:ext uri="{BB962C8B-B14F-4D97-AF65-F5344CB8AC3E}">
        <p14:creationId xmlns:p14="http://schemas.microsoft.com/office/powerpoint/2010/main" val="1879480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257"/>
            <a:ext cx="8534400" cy="1248228"/>
          </a:xfrm>
        </p:spPr>
        <p:txBody>
          <a:bodyPr/>
          <a:lstStyle/>
          <a:p>
            <a:r>
              <a:rPr lang="en-US" sz="4000" dirty="0"/>
              <a:t>What does it mean to squash a partially executed instruction?</a:t>
            </a:r>
          </a:p>
        </p:txBody>
      </p:sp>
      <p:sp>
        <p:nvSpPr>
          <p:cNvPr id="7" name="Content Placeholder 6"/>
          <p:cNvSpPr>
            <a:spLocks noGrp="1"/>
          </p:cNvSpPr>
          <p:nvPr>
            <p:ph idx="1"/>
          </p:nvPr>
        </p:nvSpPr>
        <p:spPr>
          <a:xfrm>
            <a:off x="685800" y="1654628"/>
            <a:ext cx="7772400" cy="4114800"/>
          </a:xfrm>
        </p:spPr>
        <p:txBody>
          <a:bodyPr/>
          <a:lstStyle/>
          <a:p>
            <a:r>
              <a:rPr lang="en-US" sz="2400" dirty="0"/>
              <a:t>The partially executed instruction should have no effect on the processor state</a:t>
            </a:r>
          </a:p>
          <a:p>
            <a:pPr lvl="1"/>
            <a:r>
              <a:rPr lang="en-US" sz="2000" dirty="0"/>
              <a:t>must not update register file or pc</a:t>
            </a:r>
          </a:p>
          <a:p>
            <a:pPr lvl="1"/>
            <a:r>
              <a:rPr lang="en-US" sz="2000" dirty="0"/>
              <a:t>must not launch a Store</a:t>
            </a:r>
          </a:p>
        </p:txBody>
      </p:sp>
      <p:sp>
        <p:nvSpPr>
          <p:cNvPr id="6" name="Date Placeholder 5">
            <a:extLst>
              <a:ext uri="{FF2B5EF4-FFF2-40B4-BE49-F238E27FC236}">
                <a16:creationId xmlns:a16="http://schemas.microsoft.com/office/drawing/2014/main" id="{EB7BC01E-E30D-6E18-87E7-8BAE5B294868}"/>
              </a:ext>
            </a:extLst>
          </p:cNvPr>
          <p:cNvSpPr>
            <a:spLocks noGrp="1"/>
          </p:cNvSpPr>
          <p:nvPr>
            <p:ph type="dt" sz="half" idx="10"/>
          </p:nvPr>
        </p:nvSpPr>
        <p:spPr/>
        <p:txBody>
          <a:bodyPr/>
          <a:lstStyle/>
          <a:p>
            <a:pPr>
              <a:defRPr/>
            </a:pPr>
            <a:fld id="{B59BFA64-B2E7-40E9-9548-EAC5D3841937}" type="datetime3">
              <a:rPr lang="en-US" smtClean="0"/>
              <a:t>24 March 2024</a:t>
            </a:fld>
            <a:endParaRPr lang="en-US" dirty="0"/>
          </a:p>
        </p:txBody>
      </p:sp>
      <p:sp>
        <p:nvSpPr>
          <p:cNvPr id="8" name="Footer Placeholder 7">
            <a:extLst>
              <a:ext uri="{FF2B5EF4-FFF2-40B4-BE49-F238E27FC236}">
                <a16:creationId xmlns:a16="http://schemas.microsoft.com/office/drawing/2014/main" id="{94C14468-1F65-8C97-C3F7-6700B8F1B044}"/>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CD5F1B6B-CC55-0150-E057-57D0D0787623}"/>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39</a:t>
            </a:fld>
            <a:endParaRPr lang="en-US" dirty="0"/>
          </a:p>
        </p:txBody>
      </p:sp>
    </p:spTree>
    <p:extLst>
      <p:ext uri="{BB962C8B-B14F-4D97-AF65-F5344CB8AC3E}">
        <p14:creationId xmlns:p14="http://schemas.microsoft.com/office/powerpoint/2010/main" val="2809197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472" y="106414"/>
            <a:ext cx="8278368" cy="1143000"/>
          </a:xfrm>
        </p:spPr>
        <p:txBody>
          <a:bodyPr/>
          <a:lstStyle/>
          <a:p>
            <a:r>
              <a:rPr lang="en-US" sz="3200" dirty="0"/>
              <a:t>New problems in pipelining instructions (over arithmetic pipelines)</a:t>
            </a:r>
          </a:p>
        </p:txBody>
      </p:sp>
      <p:sp>
        <p:nvSpPr>
          <p:cNvPr id="3" name="Content Placeholder 2"/>
          <p:cNvSpPr>
            <a:spLocks noGrp="1"/>
          </p:cNvSpPr>
          <p:nvPr>
            <p:ph idx="1"/>
          </p:nvPr>
        </p:nvSpPr>
        <p:spPr>
          <a:xfrm>
            <a:off x="634472" y="3695119"/>
            <a:ext cx="8226789" cy="2873985"/>
          </a:xfrm>
        </p:spPr>
        <p:txBody>
          <a:bodyPr/>
          <a:lstStyle/>
          <a:p>
            <a:pPr>
              <a:spcBef>
                <a:spcPts val="0"/>
              </a:spcBef>
            </a:pPr>
            <a:r>
              <a:rPr lang="en-US" sz="2000" i="1" dirty="0"/>
              <a:t>Control hazard: </a:t>
            </a:r>
            <a:r>
              <a:rPr lang="en-US" sz="2000" dirty="0"/>
              <a:t>pc for Inst</a:t>
            </a:r>
            <a:r>
              <a:rPr lang="en-US" sz="2000" baseline="-25000" dirty="0"/>
              <a:t>i+1</a:t>
            </a:r>
            <a:r>
              <a:rPr lang="en-US" sz="2000" dirty="0"/>
              <a:t> is not known until at least </a:t>
            </a:r>
            <a:r>
              <a:rPr lang="en-US" sz="2000" dirty="0" err="1"/>
              <a:t>Inst</a:t>
            </a:r>
            <a:r>
              <a:rPr lang="en-US" sz="2000" baseline="-25000" dirty="0" err="1"/>
              <a:t>i</a:t>
            </a:r>
            <a:r>
              <a:rPr lang="en-US" sz="2000" baseline="-25000" dirty="0"/>
              <a:t> </a:t>
            </a:r>
            <a:r>
              <a:rPr lang="en-US" sz="2000" dirty="0"/>
              <a:t>is decoded. So which instruction should be fetched?</a:t>
            </a:r>
          </a:p>
          <a:p>
            <a:pPr lvl="1">
              <a:spcBef>
                <a:spcPts val="0"/>
              </a:spcBef>
            </a:pPr>
            <a:r>
              <a:rPr lang="en-US" sz="1800" dirty="0"/>
              <a:t>Solution: </a:t>
            </a:r>
            <a:r>
              <a:rPr lang="en-US" sz="1800" i="1" dirty="0"/>
              <a:t>Speculate and squash later </a:t>
            </a:r>
            <a:r>
              <a:rPr lang="en-US" sz="1800" dirty="0"/>
              <a:t>if the prediction is wrong</a:t>
            </a:r>
          </a:p>
          <a:p>
            <a:r>
              <a:rPr lang="en-US" sz="2000" i="1" dirty="0"/>
              <a:t>Data hazard: </a:t>
            </a:r>
            <a:r>
              <a:rPr lang="en-US" sz="2000" dirty="0" err="1"/>
              <a:t>Inst</a:t>
            </a:r>
            <a:r>
              <a:rPr lang="en-US" sz="2000" baseline="-25000" dirty="0" err="1"/>
              <a:t>i</a:t>
            </a:r>
            <a:r>
              <a:rPr lang="en-US" sz="2000" baseline="-25000" dirty="0"/>
              <a:t> </a:t>
            </a:r>
            <a:r>
              <a:rPr lang="en-US" sz="2000" dirty="0"/>
              <a:t>may be data dependent on Inst</a:t>
            </a:r>
            <a:r>
              <a:rPr lang="en-US" sz="2000" baseline="-25000" dirty="0"/>
              <a:t>i-1</a:t>
            </a:r>
            <a:r>
              <a:rPr lang="en-US" sz="2000" dirty="0"/>
              <a:t>, and thus, it must wait for the effect of Inst</a:t>
            </a:r>
            <a:r>
              <a:rPr lang="en-US" sz="2000" baseline="-25000" dirty="0"/>
              <a:t>i-1 </a:t>
            </a:r>
            <a:r>
              <a:rPr lang="en-US" sz="2000" dirty="0"/>
              <a:t>on the state of the machine (pc, rf, </a:t>
            </a:r>
            <a:r>
              <a:rPr lang="en-US" sz="2000" dirty="0" err="1"/>
              <a:t>dMem</a:t>
            </a:r>
            <a:r>
              <a:rPr lang="en-US" sz="2000" dirty="0"/>
              <a:t>) to take place</a:t>
            </a:r>
          </a:p>
          <a:p>
            <a:pPr lvl="1"/>
            <a:r>
              <a:rPr lang="en-US" sz="1800" dirty="0"/>
              <a:t>Solution: </a:t>
            </a:r>
            <a:r>
              <a:rPr lang="en-US" sz="1800" i="1" dirty="0"/>
              <a:t>Stall</a:t>
            </a:r>
            <a:r>
              <a:rPr lang="en-US" sz="1800" dirty="0"/>
              <a:t> instruction </a:t>
            </a:r>
            <a:r>
              <a:rPr lang="en-US" sz="1800" dirty="0" err="1"/>
              <a:t>Inst</a:t>
            </a:r>
            <a:r>
              <a:rPr lang="en-US" sz="1800" baseline="-25000" dirty="0" err="1"/>
              <a:t>i</a:t>
            </a:r>
            <a:r>
              <a:rPr lang="en-US" sz="1800" baseline="-25000" dirty="0"/>
              <a:t> </a:t>
            </a:r>
            <a:r>
              <a:rPr lang="en-US" sz="1800" dirty="0"/>
              <a:t>until the dependency is resolved</a:t>
            </a:r>
          </a:p>
          <a:p>
            <a:pPr lvl="1"/>
            <a:r>
              <a:rPr lang="en-US" sz="1800" dirty="0"/>
              <a:t>Number of stalls can be reduced by </a:t>
            </a:r>
            <a:r>
              <a:rPr lang="en-US" sz="1800" i="1" dirty="0"/>
              <a:t>bypassing, </a:t>
            </a:r>
            <a:r>
              <a:rPr lang="en-US" sz="1800" dirty="0"/>
              <a:t>that is by providing additional </a:t>
            </a:r>
            <a:r>
              <a:rPr lang="en-US" sz="1800" dirty="0" err="1"/>
              <a:t>datapaths</a:t>
            </a:r>
            <a:endParaRPr lang="en-US" sz="1800" i="1" dirty="0"/>
          </a:p>
          <a:p>
            <a:pPr>
              <a:spcBef>
                <a:spcPts val="0"/>
              </a:spcBef>
            </a:pPr>
            <a:endParaRPr lang="en-US" sz="2000" dirty="0"/>
          </a:p>
        </p:txBody>
      </p:sp>
      <p:grpSp>
        <p:nvGrpSpPr>
          <p:cNvPr id="5" name="Group 4"/>
          <p:cNvGrpSpPr/>
          <p:nvPr/>
        </p:nvGrpSpPr>
        <p:grpSpPr>
          <a:xfrm>
            <a:off x="1066775" y="1483336"/>
            <a:ext cx="4749826" cy="2155497"/>
            <a:chOff x="1066775" y="1598435"/>
            <a:chExt cx="4749826" cy="2155497"/>
          </a:xfrm>
        </p:grpSpPr>
        <p:sp>
          <p:nvSpPr>
            <p:cNvPr id="8" name="Rectangle 7"/>
            <p:cNvSpPr/>
            <p:nvPr/>
          </p:nvSpPr>
          <p:spPr bwMode="auto">
            <a:xfrm>
              <a:off x="2237038" y="1600171"/>
              <a:ext cx="51580" cy="2153761"/>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mj-lt"/>
              </a:endParaRPr>
            </a:p>
          </p:txBody>
        </p:sp>
        <p:sp>
          <p:nvSpPr>
            <p:cNvPr id="9" name="Rectangle 17"/>
            <p:cNvSpPr>
              <a:spLocks noChangeArrowheads="1"/>
            </p:cNvSpPr>
            <p:nvPr/>
          </p:nvSpPr>
          <p:spPr bwMode="auto">
            <a:xfrm>
              <a:off x="1074739" y="2543370"/>
              <a:ext cx="299918" cy="577845"/>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PC</a:t>
              </a:r>
            </a:p>
          </p:txBody>
        </p:sp>
        <p:sp>
          <p:nvSpPr>
            <p:cNvPr id="10" name="Rectangle 17"/>
            <p:cNvSpPr>
              <a:spLocks noChangeArrowheads="1"/>
            </p:cNvSpPr>
            <p:nvPr/>
          </p:nvSpPr>
          <p:spPr bwMode="auto">
            <a:xfrm>
              <a:off x="2900555" y="2549197"/>
              <a:ext cx="730327" cy="577845"/>
            </a:xfrm>
            <a:prstGeom prst="rect">
              <a:avLst/>
            </a:prstGeom>
            <a:solidFill>
              <a:schemeClr val="tx1">
                <a:lumMod val="20000"/>
                <a:lumOff val="80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Decode</a:t>
              </a:r>
            </a:p>
          </p:txBody>
        </p:sp>
        <p:sp>
          <p:nvSpPr>
            <p:cNvPr id="11" name="Rectangle 17"/>
            <p:cNvSpPr>
              <a:spLocks noChangeArrowheads="1"/>
            </p:cNvSpPr>
            <p:nvPr/>
          </p:nvSpPr>
          <p:spPr bwMode="auto">
            <a:xfrm>
              <a:off x="3647720" y="1737300"/>
              <a:ext cx="2133102" cy="435083"/>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latin typeface="+mj-lt"/>
                </a:rPr>
                <a:t>Register File</a:t>
              </a:r>
            </a:p>
          </p:txBody>
        </p:sp>
        <p:sp>
          <p:nvSpPr>
            <p:cNvPr id="12" name="Rectangle 17"/>
            <p:cNvSpPr>
              <a:spLocks noChangeArrowheads="1"/>
            </p:cNvSpPr>
            <p:nvPr/>
          </p:nvSpPr>
          <p:spPr bwMode="auto">
            <a:xfrm>
              <a:off x="4318063" y="2545312"/>
              <a:ext cx="730327" cy="577845"/>
            </a:xfrm>
            <a:prstGeom prst="rect">
              <a:avLst/>
            </a:prstGeom>
            <a:solidFill>
              <a:schemeClr val="tx1">
                <a:lumMod val="20000"/>
                <a:lumOff val="80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Execute</a:t>
              </a:r>
            </a:p>
          </p:txBody>
        </p:sp>
        <p:sp>
          <p:nvSpPr>
            <p:cNvPr id="13" name="Rectangle 17"/>
            <p:cNvSpPr>
              <a:spLocks noChangeArrowheads="1"/>
            </p:cNvSpPr>
            <p:nvPr/>
          </p:nvSpPr>
          <p:spPr bwMode="auto">
            <a:xfrm>
              <a:off x="5046285" y="3275388"/>
              <a:ext cx="730327" cy="478544"/>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Data</a:t>
              </a:r>
            </a:p>
            <a:p>
              <a:pPr algn="ctr">
                <a:lnSpc>
                  <a:spcPct val="90000"/>
                </a:lnSpc>
                <a:spcBef>
                  <a:spcPct val="25000"/>
                </a:spcBef>
                <a:buClr>
                  <a:schemeClr val="bg1"/>
                </a:buClr>
                <a:buSzPct val="100000"/>
                <a:buFont typeface="Wingdings" pitchFamily="2" charset="2"/>
                <a:buNone/>
              </a:pPr>
              <a:r>
                <a:rPr lang="en-US" sz="1200">
                  <a:latin typeface="+mj-lt"/>
                </a:rPr>
                <a:t>Memory</a:t>
              </a:r>
            </a:p>
          </p:txBody>
        </p:sp>
        <p:sp>
          <p:nvSpPr>
            <p:cNvPr id="15" name="Line 8"/>
            <p:cNvSpPr>
              <a:spLocks noChangeShapeType="1"/>
            </p:cNvSpPr>
            <p:nvPr/>
          </p:nvSpPr>
          <p:spPr bwMode="auto">
            <a:xfrm>
              <a:off x="3637196" y="2889106"/>
              <a:ext cx="678762"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16" name="Line 8"/>
            <p:cNvSpPr>
              <a:spLocks noChangeShapeType="1"/>
            </p:cNvSpPr>
            <p:nvPr/>
          </p:nvSpPr>
          <p:spPr bwMode="auto">
            <a:xfrm>
              <a:off x="4121275" y="2649227"/>
              <a:ext cx="193631"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17" name="Line 8"/>
            <p:cNvSpPr>
              <a:spLocks noChangeShapeType="1"/>
            </p:cNvSpPr>
            <p:nvPr/>
          </p:nvSpPr>
          <p:spPr bwMode="auto">
            <a:xfrm>
              <a:off x="4016040" y="2762854"/>
              <a:ext cx="303075"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18" name="Line 14"/>
            <p:cNvSpPr>
              <a:spLocks noChangeShapeType="1"/>
            </p:cNvSpPr>
            <p:nvPr/>
          </p:nvSpPr>
          <p:spPr bwMode="auto">
            <a:xfrm flipV="1">
              <a:off x="4127589" y="2162672"/>
              <a:ext cx="0" cy="487527"/>
            </a:xfrm>
            <a:prstGeom prst="line">
              <a:avLst/>
            </a:prstGeom>
            <a:noFill/>
            <a:ln w="25400">
              <a:solidFill>
                <a:schemeClr val="tx1"/>
              </a:solidFill>
              <a:round/>
              <a:headEnd/>
              <a:tailEnd/>
            </a:ln>
          </p:spPr>
          <p:txBody>
            <a:bodyPr/>
            <a:lstStyle/>
            <a:p>
              <a:endParaRPr lang="en-US" sz="1200">
                <a:latin typeface="+mj-lt"/>
              </a:endParaRPr>
            </a:p>
          </p:txBody>
        </p:sp>
        <p:sp>
          <p:nvSpPr>
            <p:cNvPr id="19" name="Line 15"/>
            <p:cNvSpPr>
              <a:spLocks noChangeShapeType="1"/>
            </p:cNvSpPr>
            <p:nvPr/>
          </p:nvSpPr>
          <p:spPr bwMode="auto">
            <a:xfrm flipV="1">
              <a:off x="4022354" y="2174326"/>
              <a:ext cx="0" cy="581730"/>
            </a:xfrm>
            <a:prstGeom prst="line">
              <a:avLst/>
            </a:prstGeom>
            <a:noFill/>
            <a:ln w="25400">
              <a:solidFill>
                <a:schemeClr val="tx1"/>
              </a:solidFill>
              <a:round/>
              <a:headEnd/>
              <a:tailEnd/>
            </a:ln>
          </p:spPr>
          <p:txBody>
            <a:bodyPr/>
            <a:lstStyle/>
            <a:p>
              <a:endParaRPr lang="en-US" sz="1200">
                <a:latin typeface="+mj-lt"/>
              </a:endParaRPr>
            </a:p>
          </p:txBody>
        </p:sp>
        <p:sp>
          <p:nvSpPr>
            <p:cNvPr id="21" name="Rectangle 17"/>
            <p:cNvSpPr>
              <a:spLocks noChangeArrowheads="1"/>
            </p:cNvSpPr>
            <p:nvPr/>
          </p:nvSpPr>
          <p:spPr bwMode="auto">
            <a:xfrm>
              <a:off x="1389390" y="3275146"/>
              <a:ext cx="730327" cy="478785"/>
            </a:xfrm>
            <a:prstGeom prst="rect">
              <a:avLst/>
            </a:prstGeom>
            <a:solidFill>
              <a:srgbClr val="FFCC66"/>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a:latin typeface="+mj-lt"/>
                </a:rPr>
                <a:t>Inst</a:t>
              </a:r>
            </a:p>
            <a:p>
              <a:pPr algn="ctr">
                <a:lnSpc>
                  <a:spcPct val="90000"/>
                </a:lnSpc>
                <a:spcBef>
                  <a:spcPct val="25000"/>
                </a:spcBef>
                <a:buClr>
                  <a:schemeClr val="bg1"/>
                </a:buClr>
                <a:buSzPct val="100000"/>
                <a:buFont typeface="Wingdings" pitchFamily="2" charset="2"/>
                <a:buNone/>
              </a:pPr>
              <a:r>
                <a:rPr lang="en-US" sz="1200">
                  <a:latin typeface="+mj-lt"/>
                </a:rPr>
                <a:t>Memory</a:t>
              </a:r>
            </a:p>
          </p:txBody>
        </p:sp>
        <p:sp>
          <p:nvSpPr>
            <p:cNvPr id="20" name="Line 17"/>
            <p:cNvSpPr>
              <a:spLocks noChangeShapeType="1"/>
            </p:cNvSpPr>
            <p:nvPr/>
          </p:nvSpPr>
          <p:spPr bwMode="auto">
            <a:xfrm rot="16200000" flipV="1">
              <a:off x="2151549" y="2128463"/>
              <a:ext cx="0" cy="1551681"/>
            </a:xfrm>
            <a:prstGeom prst="line">
              <a:avLst/>
            </a:prstGeom>
            <a:noFill/>
            <a:ln w="25400">
              <a:solidFill>
                <a:schemeClr val="tx1"/>
              </a:solidFill>
              <a:round/>
              <a:headEnd type="triangle" w="med" len="med"/>
              <a:tailEnd type="none" w="med" len="med"/>
            </a:ln>
          </p:spPr>
          <p:txBody>
            <a:bodyPr/>
            <a:lstStyle/>
            <a:p>
              <a:endParaRPr lang="en-US" sz="1200">
                <a:latin typeface="+mj-lt"/>
              </a:endParaRPr>
            </a:p>
          </p:txBody>
        </p:sp>
        <p:sp>
          <p:nvSpPr>
            <p:cNvPr id="22" name="Line 8"/>
            <p:cNvSpPr>
              <a:spLocks noChangeShapeType="1"/>
            </p:cNvSpPr>
            <p:nvPr/>
          </p:nvSpPr>
          <p:spPr bwMode="auto">
            <a:xfrm rot="5400000">
              <a:off x="1346621" y="3087956"/>
              <a:ext cx="374379"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23" name="Line 8"/>
            <p:cNvSpPr>
              <a:spLocks noChangeShapeType="1"/>
            </p:cNvSpPr>
            <p:nvPr/>
          </p:nvSpPr>
          <p:spPr bwMode="auto">
            <a:xfrm rot="5400000">
              <a:off x="1822963" y="3137094"/>
              <a:ext cx="268003" cy="1033"/>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24" name="Line 19"/>
            <p:cNvSpPr>
              <a:spLocks noChangeShapeType="1"/>
            </p:cNvSpPr>
            <p:nvPr/>
          </p:nvSpPr>
          <p:spPr bwMode="auto">
            <a:xfrm rot="16200000" flipV="1">
              <a:off x="2442435" y="2518656"/>
              <a:ext cx="0" cy="969908"/>
            </a:xfrm>
            <a:prstGeom prst="line">
              <a:avLst/>
            </a:prstGeom>
            <a:noFill/>
            <a:ln w="25400">
              <a:solidFill>
                <a:schemeClr val="tx1"/>
              </a:solidFill>
              <a:round/>
              <a:headEnd type="triangle" w="med" len="med"/>
              <a:tailEnd type="none" w="med" len="med"/>
            </a:ln>
          </p:spPr>
          <p:txBody>
            <a:bodyPr/>
            <a:lstStyle/>
            <a:p>
              <a:endParaRPr lang="en-US" sz="1200">
                <a:latin typeface="+mj-lt"/>
              </a:endParaRPr>
            </a:p>
          </p:txBody>
        </p:sp>
        <p:sp>
          <p:nvSpPr>
            <p:cNvPr id="55" name="Line 8"/>
            <p:cNvSpPr>
              <a:spLocks noChangeShapeType="1"/>
            </p:cNvSpPr>
            <p:nvPr/>
          </p:nvSpPr>
          <p:spPr bwMode="auto">
            <a:xfrm rot="16200000" flipH="1">
              <a:off x="5040818" y="3110775"/>
              <a:ext cx="328742" cy="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28" name="Line 8"/>
            <p:cNvSpPr>
              <a:spLocks noChangeShapeType="1"/>
            </p:cNvSpPr>
            <p:nvPr/>
          </p:nvSpPr>
          <p:spPr bwMode="auto">
            <a:xfrm flipH="1">
              <a:off x="3627726" y="2647284"/>
              <a:ext cx="193631"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29" name="Line 8"/>
            <p:cNvSpPr>
              <a:spLocks noChangeShapeType="1"/>
            </p:cNvSpPr>
            <p:nvPr/>
          </p:nvSpPr>
          <p:spPr bwMode="auto">
            <a:xfrm flipH="1">
              <a:off x="3623516" y="2760912"/>
              <a:ext cx="303075"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30" name="Line 27"/>
            <p:cNvSpPr>
              <a:spLocks noChangeShapeType="1"/>
            </p:cNvSpPr>
            <p:nvPr/>
          </p:nvSpPr>
          <p:spPr bwMode="auto">
            <a:xfrm flipH="1" flipV="1">
              <a:off x="3815043" y="2174326"/>
              <a:ext cx="0" cy="474901"/>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1" name="Line 28"/>
            <p:cNvSpPr>
              <a:spLocks noChangeShapeType="1"/>
            </p:cNvSpPr>
            <p:nvPr/>
          </p:nvSpPr>
          <p:spPr bwMode="auto">
            <a:xfrm flipH="1" flipV="1">
              <a:off x="3920277" y="2172383"/>
              <a:ext cx="0" cy="58173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2" name="AutoShape 10"/>
            <p:cNvSpPr>
              <a:spLocks noChangeArrowheads="1"/>
            </p:cNvSpPr>
            <p:nvPr/>
          </p:nvSpPr>
          <p:spPr bwMode="auto">
            <a:xfrm rot="10800000" flipH="1">
              <a:off x="5444071" y="2373415"/>
              <a:ext cx="372530" cy="140820"/>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500">
                <a:latin typeface="+mj-lt"/>
              </a:endParaRPr>
            </a:p>
          </p:txBody>
        </p:sp>
        <p:sp>
          <p:nvSpPr>
            <p:cNvPr id="33" name="Line 30"/>
            <p:cNvSpPr>
              <a:spLocks noChangeShapeType="1"/>
            </p:cNvSpPr>
            <p:nvPr/>
          </p:nvSpPr>
          <p:spPr bwMode="auto">
            <a:xfrm flipH="1" flipV="1">
              <a:off x="5687162" y="2509378"/>
              <a:ext cx="0" cy="762858"/>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4" name="Line 31"/>
            <p:cNvSpPr>
              <a:spLocks noChangeShapeType="1"/>
            </p:cNvSpPr>
            <p:nvPr/>
          </p:nvSpPr>
          <p:spPr bwMode="auto">
            <a:xfrm flipH="1" flipV="1">
              <a:off x="5630336" y="2170441"/>
              <a:ext cx="0" cy="196176"/>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5" name="Line 8"/>
            <p:cNvSpPr>
              <a:spLocks noChangeShapeType="1"/>
            </p:cNvSpPr>
            <p:nvPr/>
          </p:nvSpPr>
          <p:spPr bwMode="auto">
            <a:xfrm flipH="1">
              <a:off x="5050495" y="2761882"/>
              <a:ext cx="303075"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36" name="Line 33"/>
            <p:cNvSpPr>
              <a:spLocks noChangeShapeType="1"/>
            </p:cNvSpPr>
            <p:nvPr/>
          </p:nvSpPr>
          <p:spPr bwMode="auto">
            <a:xfrm flipH="1" flipV="1">
              <a:off x="5347256" y="2173354"/>
              <a:ext cx="0" cy="58173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37" name="Line 8"/>
            <p:cNvSpPr>
              <a:spLocks noChangeShapeType="1"/>
            </p:cNvSpPr>
            <p:nvPr/>
          </p:nvSpPr>
          <p:spPr bwMode="auto">
            <a:xfrm flipH="1">
              <a:off x="5042076" y="2859971"/>
              <a:ext cx="514596"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38" name="Line 35"/>
            <p:cNvSpPr>
              <a:spLocks noChangeShapeType="1"/>
            </p:cNvSpPr>
            <p:nvPr/>
          </p:nvSpPr>
          <p:spPr bwMode="auto">
            <a:xfrm flipH="1" flipV="1">
              <a:off x="5551410" y="2518119"/>
              <a:ext cx="0" cy="340880"/>
            </a:xfrm>
            <a:prstGeom prst="line">
              <a:avLst/>
            </a:prstGeom>
            <a:noFill/>
            <a:ln w="25400">
              <a:solidFill>
                <a:schemeClr val="tx1"/>
              </a:solidFill>
              <a:round/>
              <a:headEnd type="none" w="med" len="med"/>
              <a:tailEnd type="triangle" w="med" len="med"/>
            </a:ln>
          </p:spPr>
          <p:txBody>
            <a:bodyPr/>
            <a:lstStyle/>
            <a:p>
              <a:endParaRPr lang="en-US" sz="1200">
                <a:latin typeface="+mj-lt"/>
              </a:endParaRPr>
            </a:p>
          </p:txBody>
        </p:sp>
        <p:sp>
          <p:nvSpPr>
            <p:cNvPr id="44" name="Line 8"/>
            <p:cNvSpPr>
              <a:spLocks noChangeShapeType="1"/>
            </p:cNvSpPr>
            <p:nvPr/>
          </p:nvSpPr>
          <p:spPr bwMode="auto">
            <a:xfrm flipH="1">
              <a:off x="5046285" y="2648256"/>
              <a:ext cx="193631" cy="0"/>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45" name="Line 43"/>
            <p:cNvSpPr>
              <a:spLocks noChangeShapeType="1"/>
            </p:cNvSpPr>
            <p:nvPr/>
          </p:nvSpPr>
          <p:spPr bwMode="auto">
            <a:xfrm flipH="1" flipV="1">
              <a:off x="5233602" y="2386040"/>
              <a:ext cx="0" cy="263186"/>
            </a:xfrm>
            <a:prstGeom prst="line">
              <a:avLst/>
            </a:prstGeom>
            <a:noFill/>
            <a:ln w="25400">
              <a:solidFill>
                <a:schemeClr val="tx1"/>
              </a:solidFill>
              <a:round/>
              <a:headEnd/>
              <a:tailEnd type="none" w="lg" len="lg"/>
            </a:ln>
          </p:spPr>
          <p:txBody>
            <a:bodyPr/>
            <a:lstStyle/>
            <a:p>
              <a:endParaRPr lang="en-US" sz="1200">
                <a:latin typeface="+mj-lt"/>
              </a:endParaRPr>
            </a:p>
          </p:txBody>
        </p:sp>
        <p:sp>
          <p:nvSpPr>
            <p:cNvPr id="46" name="Line 44"/>
            <p:cNvSpPr>
              <a:spLocks noChangeShapeType="1"/>
            </p:cNvSpPr>
            <p:nvPr/>
          </p:nvSpPr>
          <p:spPr bwMode="auto">
            <a:xfrm rot="16200000" flipV="1">
              <a:off x="3501444" y="666913"/>
              <a:ext cx="0" cy="3453793"/>
            </a:xfrm>
            <a:prstGeom prst="line">
              <a:avLst/>
            </a:prstGeom>
            <a:noFill/>
            <a:ln w="25400">
              <a:solidFill>
                <a:schemeClr val="tx1"/>
              </a:solidFill>
              <a:round/>
              <a:headEnd/>
              <a:tailEnd/>
            </a:ln>
          </p:spPr>
          <p:txBody>
            <a:bodyPr/>
            <a:lstStyle/>
            <a:p>
              <a:endParaRPr lang="en-US" sz="1200">
                <a:latin typeface="+mj-lt"/>
              </a:endParaRPr>
            </a:p>
          </p:txBody>
        </p:sp>
        <p:grpSp>
          <p:nvGrpSpPr>
            <p:cNvPr id="4" name="Group 3"/>
            <p:cNvGrpSpPr/>
            <p:nvPr/>
          </p:nvGrpSpPr>
          <p:grpSpPr>
            <a:xfrm>
              <a:off x="1374657" y="2385977"/>
              <a:ext cx="404619" cy="333273"/>
              <a:chOff x="1651423" y="2385977"/>
              <a:chExt cx="127853" cy="230735"/>
            </a:xfrm>
          </p:grpSpPr>
          <p:sp>
            <p:nvSpPr>
              <p:cNvPr id="47" name="Line 45"/>
              <p:cNvSpPr>
                <a:spLocks noChangeShapeType="1"/>
              </p:cNvSpPr>
              <p:nvPr/>
            </p:nvSpPr>
            <p:spPr bwMode="auto">
              <a:xfrm rot="16200000" flipH="1">
                <a:off x="1711933" y="2551813"/>
                <a:ext cx="0" cy="121019"/>
              </a:xfrm>
              <a:prstGeom prst="line">
                <a:avLst/>
              </a:prstGeom>
              <a:noFill/>
              <a:ln w="25400">
                <a:solidFill>
                  <a:schemeClr val="tx1"/>
                </a:solidFill>
                <a:round/>
                <a:headEnd type="triangle" w="med" len="med"/>
                <a:tailEnd type="none" w="med" len="med"/>
              </a:ln>
            </p:spPr>
            <p:txBody>
              <a:bodyPr/>
              <a:lstStyle/>
              <a:p>
                <a:endParaRPr lang="en-US" sz="1200">
                  <a:latin typeface="+mj-lt"/>
                </a:endParaRPr>
              </a:p>
            </p:txBody>
          </p:sp>
          <p:sp>
            <p:nvSpPr>
              <p:cNvPr id="48" name="Line 46"/>
              <p:cNvSpPr>
                <a:spLocks noChangeShapeType="1"/>
              </p:cNvSpPr>
              <p:nvPr/>
            </p:nvSpPr>
            <p:spPr bwMode="auto">
              <a:xfrm flipV="1">
                <a:off x="1776652" y="2385977"/>
                <a:ext cx="2624" cy="230735"/>
              </a:xfrm>
              <a:prstGeom prst="line">
                <a:avLst/>
              </a:prstGeom>
              <a:noFill/>
              <a:ln w="25400">
                <a:solidFill>
                  <a:schemeClr val="tx1"/>
                </a:solidFill>
                <a:round/>
                <a:headEnd/>
                <a:tailEnd type="none" w="lg" len="lg"/>
              </a:ln>
            </p:spPr>
            <p:txBody>
              <a:bodyPr/>
              <a:lstStyle/>
              <a:p>
                <a:endParaRPr lang="en-US" sz="1200">
                  <a:latin typeface="+mj-lt"/>
                </a:endParaRPr>
              </a:p>
            </p:txBody>
          </p:sp>
        </p:grpSp>
        <p:sp>
          <p:nvSpPr>
            <p:cNvPr id="53" name="AutoShape 52"/>
            <p:cNvSpPr>
              <a:spLocks noChangeArrowheads="1"/>
            </p:cNvSpPr>
            <p:nvPr/>
          </p:nvSpPr>
          <p:spPr bwMode="auto">
            <a:xfrm>
              <a:off x="1136827" y="3019242"/>
              <a:ext cx="169428" cy="99059"/>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sz="1200">
                <a:latin typeface="+mj-lt"/>
              </a:endParaRPr>
            </a:p>
          </p:txBody>
        </p:sp>
        <p:sp>
          <p:nvSpPr>
            <p:cNvPr id="57" name="TextBox 56"/>
            <p:cNvSpPr txBox="1"/>
            <p:nvPr/>
          </p:nvSpPr>
          <p:spPr>
            <a:xfrm>
              <a:off x="2630103" y="1598435"/>
              <a:ext cx="734496" cy="400110"/>
            </a:xfrm>
            <a:prstGeom prst="rect">
              <a:avLst/>
            </a:prstGeom>
            <a:noFill/>
          </p:spPr>
          <p:txBody>
            <a:bodyPr wrap="none" rtlCol="0">
              <a:spAutoFit/>
            </a:bodyPr>
            <a:lstStyle/>
            <a:p>
              <a:r>
                <a:rPr lang="en-US" sz="2000" dirty="0" err="1">
                  <a:latin typeface="+mj-lt"/>
                </a:rPr>
                <a:t>Inst</a:t>
              </a:r>
              <a:r>
                <a:rPr lang="en-US" sz="2000" baseline="-25000" dirty="0" err="1">
                  <a:latin typeface="+mj-lt"/>
                </a:rPr>
                <a:t>i</a:t>
              </a:r>
              <a:endParaRPr lang="en-US" sz="2000" dirty="0">
                <a:latin typeface="+mj-lt"/>
              </a:endParaRPr>
            </a:p>
          </p:txBody>
        </p:sp>
        <p:sp>
          <p:nvSpPr>
            <p:cNvPr id="58" name="TextBox 57"/>
            <p:cNvSpPr txBox="1"/>
            <p:nvPr/>
          </p:nvSpPr>
          <p:spPr>
            <a:xfrm>
              <a:off x="1066775" y="1598435"/>
              <a:ext cx="982961" cy="400110"/>
            </a:xfrm>
            <a:prstGeom prst="rect">
              <a:avLst/>
            </a:prstGeom>
            <a:noFill/>
          </p:spPr>
          <p:txBody>
            <a:bodyPr wrap="none" rtlCol="0">
              <a:spAutoFit/>
            </a:bodyPr>
            <a:lstStyle/>
            <a:p>
              <a:r>
                <a:rPr lang="en-US" sz="2000" dirty="0">
                  <a:latin typeface="+mj-lt"/>
                </a:rPr>
                <a:t>Inst</a:t>
              </a:r>
              <a:r>
                <a:rPr lang="en-US" sz="2000" baseline="-25000" dirty="0">
                  <a:latin typeface="+mj-lt"/>
                </a:rPr>
                <a:t>i+1</a:t>
              </a:r>
              <a:endParaRPr lang="en-US" sz="2000" dirty="0">
                <a:latin typeface="+mj-lt"/>
              </a:endParaRPr>
            </a:p>
          </p:txBody>
        </p:sp>
        <p:cxnSp>
          <p:nvCxnSpPr>
            <p:cNvPr id="75" name="Straight Connector 74"/>
            <p:cNvCxnSpPr>
              <a:endCxn id="55" idx="0"/>
            </p:cNvCxnSpPr>
            <p:nvPr/>
          </p:nvCxnSpPr>
          <p:spPr bwMode="auto">
            <a:xfrm>
              <a:off x="5037841" y="2946404"/>
              <a:ext cx="167348" cy="0"/>
            </a:xfrm>
            <a:prstGeom prst="line">
              <a:avLst/>
            </a:prstGeom>
            <a:noFill/>
            <a:ln w="25400" cap="flat" cmpd="sng" algn="ctr">
              <a:solidFill>
                <a:schemeClr val="tx1"/>
              </a:solidFill>
              <a:prstDash val="solid"/>
              <a:round/>
              <a:headEnd type="none" w="med" len="med"/>
              <a:tailEnd type="none" w="med" len="med"/>
            </a:ln>
            <a:effectLst/>
          </p:spPr>
        </p:cxnSp>
      </p:grpSp>
      <p:sp>
        <p:nvSpPr>
          <p:cNvPr id="49" name="Rectangle 48"/>
          <p:cNvSpPr/>
          <p:nvPr/>
        </p:nvSpPr>
        <p:spPr bwMode="auto">
          <a:xfrm>
            <a:off x="3950261" y="1555542"/>
            <a:ext cx="51580" cy="2153761"/>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200" b="0" i="0" u="none" strike="noStrike" cap="none" normalizeH="0" baseline="0">
              <a:ln>
                <a:noFill/>
              </a:ln>
              <a:solidFill>
                <a:schemeClr val="tx1"/>
              </a:solidFill>
              <a:effectLst/>
              <a:latin typeface="Verdana" pitchFamily="34" charset="0"/>
            </a:endParaRPr>
          </a:p>
        </p:txBody>
      </p:sp>
      <p:sp>
        <p:nvSpPr>
          <p:cNvPr id="51" name="TextBox 50"/>
          <p:cNvSpPr txBox="1"/>
          <p:nvPr/>
        </p:nvSpPr>
        <p:spPr>
          <a:xfrm>
            <a:off x="5833316" y="1481942"/>
            <a:ext cx="920445" cy="400110"/>
          </a:xfrm>
          <a:prstGeom prst="rect">
            <a:avLst/>
          </a:prstGeom>
          <a:noFill/>
        </p:spPr>
        <p:txBody>
          <a:bodyPr wrap="none" rtlCol="0">
            <a:spAutoFit/>
          </a:bodyPr>
          <a:lstStyle/>
          <a:p>
            <a:r>
              <a:rPr lang="en-US" sz="2000" dirty="0">
                <a:latin typeface="+mj-lt"/>
              </a:rPr>
              <a:t>Inst</a:t>
            </a:r>
            <a:r>
              <a:rPr lang="en-US" sz="2000" baseline="-25000" dirty="0">
                <a:latin typeface="+mj-lt"/>
              </a:rPr>
              <a:t>i-1</a:t>
            </a:r>
            <a:endParaRPr lang="en-US" sz="2000" dirty="0">
              <a:latin typeface="+mj-lt"/>
            </a:endParaRPr>
          </a:p>
        </p:txBody>
      </p:sp>
      <p:sp>
        <p:nvSpPr>
          <p:cNvPr id="6" name="Date Placeholder 5">
            <a:extLst>
              <a:ext uri="{FF2B5EF4-FFF2-40B4-BE49-F238E27FC236}">
                <a16:creationId xmlns:a16="http://schemas.microsoft.com/office/drawing/2014/main" id="{221848A4-29CD-D76C-5D2D-1830728AFF05}"/>
              </a:ext>
            </a:extLst>
          </p:cNvPr>
          <p:cNvSpPr>
            <a:spLocks noGrp="1"/>
          </p:cNvSpPr>
          <p:nvPr>
            <p:ph type="dt" sz="half" idx="10"/>
          </p:nvPr>
        </p:nvSpPr>
        <p:spPr/>
        <p:txBody>
          <a:bodyPr/>
          <a:lstStyle/>
          <a:p>
            <a:pPr>
              <a:defRPr/>
            </a:pPr>
            <a:fld id="{D5548312-680D-429E-838B-4E25F9CB066E}" type="datetime3">
              <a:rPr lang="en-US" smtClean="0"/>
              <a:t>24 March 2024</a:t>
            </a:fld>
            <a:endParaRPr lang="en-US" dirty="0"/>
          </a:p>
        </p:txBody>
      </p:sp>
      <p:sp>
        <p:nvSpPr>
          <p:cNvPr id="7" name="Footer Placeholder 6">
            <a:extLst>
              <a:ext uri="{FF2B5EF4-FFF2-40B4-BE49-F238E27FC236}">
                <a16:creationId xmlns:a16="http://schemas.microsoft.com/office/drawing/2014/main" id="{5579A4E6-F87D-148F-F3EF-7B72E059C5C7}"/>
              </a:ext>
            </a:extLst>
          </p:cNvPr>
          <p:cNvSpPr>
            <a:spLocks noGrp="1"/>
          </p:cNvSpPr>
          <p:nvPr>
            <p:ph type="ftr" sz="quarter" idx="12"/>
          </p:nvPr>
        </p:nvSpPr>
        <p:spPr/>
        <p:txBody>
          <a:bodyPr/>
          <a:lstStyle/>
          <a:p>
            <a:pPr>
              <a:defRPr/>
            </a:pPr>
            <a:r>
              <a:rPr lang="en-US"/>
              <a:t>6.1920</a:t>
            </a:r>
            <a:endParaRPr lang="en-US" dirty="0"/>
          </a:p>
        </p:txBody>
      </p:sp>
      <p:sp>
        <p:nvSpPr>
          <p:cNvPr id="25" name="Slide Number Placeholder 24">
            <a:extLst>
              <a:ext uri="{FF2B5EF4-FFF2-40B4-BE49-F238E27FC236}">
                <a16:creationId xmlns:a16="http://schemas.microsoft.com/office/drawing/2014/main" id="{C2F2C45D-53B6-6B25-FAA6-1BD9D94E91D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a:t>
            </a:fld>
            <a:endParaRPr lang="en-US" dirty="0"/>
          </a:p>
        </p:txBody>
      </p:sp>
    </p:spTree>
    <p:extLst>
      <p:ext uri="{BB962C8B-B14F-4D97-AF65-F5344CB8AC3E}">
        <p14:creationId xmlns:p14="http://schemas.microsoft.com/office/powerpoint/2010/main" val="65138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down)">
                                      <p:cBhvr>
                                        <p:cTn id="15" dur="1000"/>
                                        <p:tgtEl>
                                          <p:spTgt spid="49"/>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51"/>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9" grpId="0" animBg="1"/>
      <p:bldP spid="51"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79239" y="135752"/>
            <a:ext cx="8224684" cy="1401547"/>
          </a:xfrm>
        </p:spPr>
        <p:txBody>
          <a:bodyPr/>
          <a:lstStyle/>
          <a:p>
            <a:pPr>
              <a:lnSpc>
                <a:spcPct val="100000"/>
              </a:lnSpc>
            </a:pPr>
            <a:r>
              <a:rPr lang="en-US" dirty="0"/>
              <a:t>Epoch: a method to manage control hazards</a:t>
            </a:r>
          </a:p>
        </p:txBody>
      </p:sp>
      <p:sp>
        <p:nvSpPr>
          <p:cNvPr id="3" name="Content Placeholder 2"/>
          <p:cNvSpPr>
            <a:spLocks noGrp="1"/>
          </p:cNvSpPr>
          <p:nvPr>
            <p:ph idx="1"/>
          </p:nvPr>
        </p:nvSpPr>
        <p:spPr>
          <a:xfrm>
            <a:off x="900750" y="3820602"/>
            <a:ext cx="7772400" cy="2764723"/>
          </a:xfrm>
        </p:spPr>
        <p:txBody>
          <a:bodyPr/>
          <a:lstStyle/>
          <a:p>
            <a:r>
              <a:rPr lang="en-US" sz="2000" dirty="0"/>
              <a:t>Add an </a:t>
            </a:r>
            <a:r>
              <a:rPr lang="en-US" sz="2000" i="1" dirty="0"/>
              <a:t>epoch</a:t>
            </a:r>
            <a:r>
              <a:rPr lang="en-US" sz="2000" dirty="0"/>
              <a:t> register to the processor state </a:t>
            </a:r>
          </a:p>
          <a:p>
            <a:r>
              <a:rPr lang="en-US" sz="2000" dirty="0"/>
              <a:t>The Execute stage changes the </a:t>
            </a:r>
            <a:r>
              <a:rPr lang="en-US" sz="2000" i="1" dirty="0"/>
              <a:t>epoch</a:t>
            </a:r>
            <a:r>
              <a:rPr lang="en-US" sz="2000" dirty="0"/>
              <a:t> whenever the pc prediction is wrong and sets the pc to the correct value</a:t>
            </a:r>
          </a:p>
          <a:p>
            <a:r>
              <a:rPr lang="en-US" sz="2000" dirty="0"/>
              <a:t>The Fetch stage associates the current </a:t>
            </a:r>
            <a:r>
              <a:rPr lang="en-US" sz="2000" i="1" dirty="0"/>
              <a:t>epoch</a:t>
            </a:r>
            <a:r>
              <a:rPr lang="en-US" sz="2000" dirty="0"/>
              <a:t> to every instruction sent to the Execute stage</a:t>
            </a:r>
          </a:p>
          <a:p>
            <a:pPr lvl="0"/>
            <a:r>
              <a:rPr lang="en-US" sz="2000" dirty="0"/>
              <a:t>The epoch of the instruction is examined  when it is ready to execute. If the processor epoch has changed the instruction is thrown away </a:t>
            </a:r>
          </a:p>
        </p:txBody>
      </p:sp>
      <p:grpSp>
        <p:nvGrpSpPr>
          <p:cNvPr id="27" name="Group 26">
            <a:extLst>
              <a:ext uri="{FF2B5EF4-FFF2-40B4-BE49-F238E27FC236}">
                <a16:creationId xmlns:a16="http://schemas.microsoft.com/office/drawing/2014/main" id="{7BC8E566-9FFE-F221-67A4-DDE4ED567575}"/>
              </a:ext>
            </a:extLst>
          </p:cNvPr>
          <p:cNvGrpSpPr/>
          <p:nvPr/>
        </p:nvGrpSpPr>
        <p:grpSpPr>
          <a:xfrm>
            <a:off x="493906" y="1472958"/>
            <a:ext cx="6926109" cy="2319427"/>
            <a:chOff x="493906" y="1472958"/>
            <a:chExt cx="6926109" cy="2319427"/>
          </a:xfrm>
        </p:grpSpPr>
        <p:sp>
          <p:nvSpPr>
            <p:cNvPr id="12" name="AutoShape 10"/>
            <p:cNvSpPr>
              <a:spLocks noChangeArrowheads="1"/>
            </p:cNvSpPr>
            <p:nvPr/>
          </p:nvSpPr>
          <p:spPr bwMode="auto">
            <a:xfrm rot="16200000" flipH="1" flipV="1">
              <a:off x="2838519" y="2590873"/>
              <a:ext cx="561975" cy="230187"/>
            </a:xfrm>
            <a:prstGeom prst="flowChartManualOperation">
              <a:avLst/>
            </a:prstGeom>
            <a:solidFill>
              <a:schemeClr val="tx1">
                <a:lumMod val="20000"/>
                <a:lumOff val="80000"/>
              </a:schemeClr>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latin typeface="Consolas" panose="020B0609020204030204" pitchFamily="49" charset="0"/>
              </a:endParaRPr>
            </a:p>
          </p:txBody>
        </p:sp>
        <p:sp>
          <p:nvSpPr>
            <p:cNvPr id="13" name="Oval 37"/>
            <p:cNvSpPr>
              <a:spLocks noChangeArrowheads="1"/>
            </p:cNvSpPr>
            <p:nvPr/>
          </p:nvSpPr>
          <p:spPr bwMode="auto">
            <a:xfrm>
              <a:off x="3407638" y="2509857"/>
              <a:ext cx="938569" cy="483447"/>
            </a:xfrm>
            <a:prstGeom prst="ellipse">
              <a:avLst/>
            </a:prstGeom>
            <a:solidFill>
              <a:schemeClr val="tx1">
                <a:lumMod val="20000"/>
                <a:lumOff val="80000"/>
              </a:schemeClr>
            </a:solidFill>
            <a:ln w="9525">
              <a:solidFill>
                <a:srgbClr val="FF0000"/>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2000" dirty="0">
                  <a:latin typeface="Consolas" panose="020B0609020204030204" pitchFamily="49" charset="0"/>
                </a:rPr>
                <a:t>nap</a:t>
              </a:r>
            </a:p>
          </p:txBody>
        </p:sp>
        <p:sp>
          <p:nvSpPr>
            <p:cNvPr id="14" name="Line 8"/>
            <p:cNvSpPr>
              <a:spLocks noChangeShapeType="1"/>
            </p:cNvSpPr>
            <p:nvPr/>
          </p:nvSpPr>
          <p:spPr bwMode="auto">
            <a:xfrm rot="16200000" flipV="1">
              <a:off x="3348303" y="3258481"/>
              <a:ext cx="267587" cy="0"/>
            </a:xfrm>
            <a:prstGeom prst="line">
              <a:avLst/>
            </a:prstGeom>
            <a:noFill/>
            <a:ln w="19050" cap="flat" cmpd="sng" algn="ctr">
              <a:solidFill>
                <a:schemeClr val="tx1"/>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15" name="Line 40"/>
            <p:cNvSpPr>
              <a:spLocks noChangeShapeType="1"/>
            </p:cNvSpPr>
            <p:nvPr/>
          </p:nvSpPr>
          <p:spPr bwMode="auto">
            <a:xfrm rot="5400000">
              <a:off x="2909957" y="2603572"/>
              <a:ext cx="0" cy="201613"/>
            </a:xfrm>
            <a:prstGeom prst="line">
              <a:avLst/>
            </a:pr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16" name="Line 41"/>
            <p:cNvSpPr>
              <a:spLocks noChangeShapeType="1"/>
            </p:cNvSpPr>
            <p:nvPr/>
          </p:nvSpPr>
          <p:spPr bwMode="auto">
            <a:xfrm rot="5400000">
              <a:off x="3316357" y="2736727"/>
              <a:ext cx="0" cy="182563"/>
            </a:xfrm>
            <a:prstGeom prst="line">
              <a:avLst/>
            </a:pr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21" name="Line 8"/>
            <p:cNvSpPr>
              <a:spLocks noChangeShapeType="1"/>
            </p:cNvSpPr>
            <p:nvPr/>
          </p:nvSpPr>
          <p:spPr bwMode="auto">
            <a:xfrm flipV="1">
              <a:off x="5228363" y="2681770"/>
              <a:ext cx="1071991" cy="5905"/>
            </a:xfrm>
            <a:prstGeom prst="line">
              <a:avLst/>
            </a:pr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a:lnSpc>
                  <a:spcPct val="90000"/>
                </a:lnSpc>
                <a:spcBef>
                  <a:spcPct val="25000"/>
                </a:spcBef>
                <a:buClr>
                  <a:schemeClr val="bg1"/>
                </a:buClr>
                <a:buSzPct val="100000"/>
                <a:buFont typeface="Wingdings" pitchFamily="2" charset="2"/>
                <a:buChar char="•"/>
              </a:pPr>
              <a:endParaRPr lang="en-US">
                <a:latin typeface="Consolas" panose="020B0609020204030204" pitchFamily="49" charset="0"/>
              </a:endParaRPr>
            </a:p>
          </p:txBody>
        </p:sp>
        <p:sp>
          <p:nvSpPr>
            <p:cNvPr id="32" name="TextBox 31"/>
            <p:cNvSpPr txBox="1"/>
            <p:nvPr/>
          </p:nvSpPr>
          <p:spPr>
            <a:xfrm>
              <a:off x="4463883" y="3182720"/>
              <a:ext cx="691215" cy="369332"/>
            </a:xfrm>
            <a:prstGeom prst="rect">
              <a:avLst/>
            </a:prstGeom>
            <a:noFill/>
          </p:spPr>
          <p:txBody>
            <a:bodyPr wrap="none" rtlCol="0">
              <a:spAutoFit/>
            </a:bodyPr>
            <a:lstStyle/>
            <a:p>
              <a:r>
                <a:rPr lang="en-US" sz="1800" dirty="0">
                  <a:latin typeface="Consolas" panose="020B0609020204030204" pitchFamily="49" charset="0"/>
                </a:rPr>
                <a:t>inst</a:t>
              </a:r>
            </a:p>
          </p:txBody>
        </p:sp>
        <p:sp>
          <p:nvSpPr>
            <p:cNvPr id="33" name="TextBox 32"/>
            <p:cNvSpPr txBox="1"/>
            <p:nvPr/>
          </p:nvSpPr>
          <p:spPr>
            <a:xfrm>
              <a:off x="3026466" y="1908611"/>
              <a:ext cx="1531188" cy="369332"/>
            </a:xfrm>
            <a:prstGeom prst="rect">
              <a:avLst/>
            </a:prstGeom>
            <a:noFill/>
          </p:spPr>
          <p:txBody>
            <a:bodyPr wrap="none" rtlCol="0">
              <a:spAutoFit/>
            </a:bodyPr>
            <a:lstStyle/>
            <a:p>
              <a:r>
                <a:rPr lang="en-US" sz="1800" dirty="0" err="1">
                  <a:latin typeface="Arial" panose="020B0604020202020204" pitchFamily="34" charset="0"/>
                  <a:cs typeface="Arial" panose="020B0604020202020204" pitchFamily="34" charset="0"/>
                </a:rPr>
                <a:t>redirectedPC</a:t>
              </a:r>
              <a:endParaRPr lang="en-US" sz="1800" dirty="0">
                <a:latin typeface="Arial" panose="020B0604020202020204" pitchFamily="34" charset="0"/>
                <a:cs typeface="Arial" panose="020B0604020202020204" pitchFamily="34" charset="0"/>
              </a:endParaRPr>
            </a:p>
          </p:txBody>
        </p:sp>
        <p:sp>
          <p:nvSpPr>
            <p:cNvPr id="39" name="Text Box 15"/>
            <p:cNvSpPr txBox="1">
              <a:spLocks noChangeArrowheads="1"/>
            </p:cNvSpPr>
            <p:nvPr/>
          </p:nvSpPr>
          <p:spPr bwMode="auto">
            <a:xfrm>
              <a:off x="3213937" y="3392275"/>
              <a:ext cx="8464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iMem</a:t>
              </a:r>
              <a:endParaRPr lang="en-US" altLang="en-US" sz="2000" dirty="0">
                <a:latin typeface="Arial" panose="020B0604020202020204" pitchFamily="34" charset="0"/>
                <a:cs typeface="Arial" panose="020B0604020202020204" pitchFamily="34" charset="0"/>
              </a:endParaRPr>
            </a:p>
          </p:txBody>
        </p:sp>
        <p:grpSp>
          <p:nvGrpSpPr>
            <p:cNvPr id="6" name="Group 5"/>
            <p:cNvGrpSpPr/>
            <p:nvPr/>
          </p:nvGrpSpPr>
          <p:grpSpPr>
            <a:xfrm>
              <a:off x="6279502" y="1642269"/>
              <a:ext cx="1140513" cy="1990644"/>
              <a:chOff x="6376040" y="1300539"/>
              <a:chExt cx="1140513" cy="1990644"/>
            </a:xfrm>
          </p:grpSpPr>
          <p:sp>
            <p:nvSpPr>
              <p:cNvPr id="56" name="Line 19"/>
              <p:cNvSpPr>
                <a:spLocks noChangeShapeType="1"/>
              </p:cNvSpPr>
              <p:nvPr/>
            </p:nvSpPr>
            <p:spPr bwMode="auto">
              <a:xfrm>
                <a:off x="7093259" y="1705351"/>
                <a:ext cx="0" cy="7366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7" name="Cloud"/>
              <p:cNvSpPr>
                <a:spLocks noChangeAspect="1" noEditPoints="1" noChangeArrowheads="1"/>
              </p:cNvSpPr>
              <p:nvPr/>
            </p:nvSpPr>
            <p:spPr bwMode="auto">
              <a:xfrm>
                <a:off x="6387306" y="2052526"/>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42" name="Text Box 16"/>
              <p:cNvSpPr txBox="1">
                <a:spLocks noChangeArrowheads="1"/>
              </p:cNvSpPr>
              <p:nvPr/>
            </p:nvSpPr>
            <p:spPr bwMode="auto">
              <a:xfrm>
                <a:off x="6376040" y="1300539"/>
                <a:ext cx="1066800" cy="400110"/>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2000">
                    <a:latin typeface="Arial" panose="020B0604020202020204" pitchFamily="34" charset="0"/>
                    <a:cs typeface="Arial" panose="020B0604020202020204" pitchFamily="34" charset="0"/>
                  </a:rPr>
                  <a:t>rf</a:t>
                </a:r>
              </a:p>
            </p:txBody>
          </p:sp>
          <p:sp>
            <p:nvSpPr>
              <p:cNvPr id="43" name="Line 22"/>
              <p:cNvSpPr>
                <a:spLocks noChangeShapeType="1"/>
              </p:cNvSpPr>
              <p:nvPr/>
            </p:nvSpPr>
            <p:spPr bwMode="auto">
              <a:xfrm>
                <a:off x="6731640" y="1705351"/>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4" name="Text Box 12"/>
              <p:cNvSpPr txBox="1">
                <a:spLocks noChangeArrowheads="1"/>
              </p:cNvSpPr>
              <p:nvPr/>
            </p:nvSpPr>
            <p:spPr bwMode="auto">
              <a:xfrm>
                <a:off x="6397365" y="2102227"/>
                <a:ext cx="1119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execute</a:t>
                </a:r>
              </a:p>
            </p:txBody>
          </p:sp>
          <p:sp>
            <p:nvSpPr>
              <p:cNvPr id="45" name="Text Box 15"/>
              <p:cNvSpPr txBox="1">
                <a:spLocks noChangeArrowheads="1"/>
              </p:cNvSpPr>
              <p:nvPr/>
            </p:nvSpPr>
            <p:spPr bwMode="auto">
              <a:xfrm>
                <a:off x="6508944" y="2891073"/>
                <a:ext cx="8960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dMem</a:t>
                </a:r>
                <a:endParaRPr lang="en-US" altLang="en-US" sz="2000" dirty="0">
                  <a:latin typeface="Arial" panose="020B0604020202020204" pitchFamily="34" charset="0"/>
                  <a:cs typeface="Arial" panose="020B0604020202020204" pitchFamily="34" charset="0"/>
                </a:endParaRPr>
              </a:p>
            </p:txBody>
          </p:sp>
          <p:sp>
            <p:nvSpPr>
              <p:cNvPr id="46" name="Line 22"/>
              <p:cNvSpPr>
                <a:spLocks noChangeShapeType="1"/>
              </p:cNvSpPr>
              <p:nvPr/>
            </p:nvSpPr>
            <p:spPr bwMode="auto">
              <a:xfrm>
                <a:off x="6784050" y="2554680"/>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47" name="Line 22"/>
              <p:cNvSpPr>
                <a:spLocks noChangeShapeType="1"/>
              </p:cNvSpPr>
              <p:nvPr/>
            </p:nvSpPr>
            <p:spPr bwMode="auto">
              <a:xfrm flipV="1">
                <a:off x="7031548" y="252076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D73D0D05-50EF-8E53-9902-5D80E6BDE076}"/>
                </a:ext>
              </a:extLst>
            </p:cNvPr>
            <p:cNvGrpSpPr/>
            <p:nvPr/>
          </p:nvGrpSpPr>
          <p:grpSpPr>
            <a:xfrm>
              <a:off x="4906822" y="1582423"/>
              <a:ext cx="841943" cy="2050490"/>
              <a:chOff x="4906822" y="1582423"/>
              <a:chExt cx="841943" cy="2050490"/>
            </a:xfrm>
          </p:grpSpPr>
          <p:sp>
            <p:nvSpPr>
              <p:cNvPr id="29" name="Freeform 28"/>
              <p:cNvSpPr/>
              <p:nvPr/>
            </p:nvSpPr>
            <p:spPr bwMode="auto">
              <a:xfrm>
                <a:off x="5199149" y="1582423"/>
                <a:ext cx="231056" cy="2050490"/>
              </a:xfrm>
              <a:custGeom>
                <a:avLst/>
                <a:gdLst>
                  <a:gd name="connsiteX0" fmla="*/ 241005 w 283535"/>
                  <a:gd name="connsiteY0" fmla="*/ 0 h 2073349"/>
                  <a:gd name="connsiteX1" fmla="*/ 7088 w 283535"/>
                  <a:gd name="connsiteY1" fmla="*/ 956930 h 2073349"/>
                  <a:gd name="connsiteX2" fmla="*/ 283535 w 283535"/>
                  <a:gd name="connsiteY2" fmla="*/ 2073349 h 2073349"/>
                </a:gdLst>
                <a:ahLst/>
                <a:cxnLst>
                  <a:cxn ang="0">
                    <a:pos x="connsiteX0" y="connsiteY0"/>
                  </a:cxn>
                  <a:cxn ang="0">
                    <a:pos x="connsiteX1" y="connsiteY1"/>
                  </a:cxn>
                  <a:cxn ang="0">
                    <a:pos x="connsiteX2" y="connsiteY2"/>
                  </a:cxn>
                </a:cxnLst>
                <a:rect l="l" t="t" r="r" b="b"/>
                <a:pathLst>
                  <a:path w="283535" h="2073349">
                    <a:moveTo>
                      <a:pt x="241005" y="0"/>
                    </a:moveTo>
                    <a:cubicBezTo>
                      <a:pt x="120502" y="305686"/>
                      <a:pt x="0" y="611372"/>
                      <a:pt x="7088" y="956930"/>
                    </a:cubicBezTo>
                    <a:cubicBezTo>
                      <a:pt x="14176" y="1302488"/>
                      <a:pt x="148855" y="1687918"/>
                      <a:pt x="283535" y="2073349"/>
                    </a:cubicBezTo>
                  </a:path>
                </a:pathLst>
              </a:cu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Consolas" panose="020B0609020204030204" pitchFamily="49" charset="0"/>
                </a:endParaRPr>
              </a:p>
            </p:txBody>
          </p:sp>
          <p:grpSp>
            <p:nvGrpSpPr>
              <p:cNvPr id="48" name="Group 47"/>
              <p:cNvGrpSpPr/>
              <p:nvPr/>
            </p:nvGrpSpPr>
            <p:grpSpPr>
              <a:xfrm>
                <a:off x="4906822" y="2298595"/>
                <a:ext cx="841943" cy="656931"/>
                <a:chOff x="4343309" y="2114524"/>
                <a:chExt cx="841943" cy="433740"/>
              </a:xfrm>
            </p:grpSpPr>
            <p:grpSp>
              <p:nvGrpSpPr>
                <p:cNvPr id="49" name="Group 48"/>
                <p:cNvGrpSpPr/>
                <p:nvPr/>
              </p:nvGrpSpPr>
              <p:grpSpPr>
                <a:xfrm>
                  <a:off x="4343309" y="2243464"/>
                  <a:ext cx="369888" cy="304800"/>
                  <a:chOff x="4579679" y="4612085"/>
                  <a:chExt cx="369888" cy="304800"/>
                </a:xfrm>
              </p:grpSpPr>
              <p:sp>
                <p:nvSpPr>
                  <p:cNvPr id="51"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Arial" panose="020B0604020202020204" pitchFamily="34" charset="0"/>
                      <a:cs typeface="Arial" panose="020B0604020202020204" pitchFamily="34" charset="0"/>
                    </a:endParaRPr>
                  </a:p>
                </p:txBody>
              </p:sp>
              <p:sp>
                <p:nvSpPr>
                  <p:cNvPr id="52"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3"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4"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55"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sp>
              <p:nvSpPr>
                <p:cNvPr id="50" name="TextBox 49"/>
                <p:cNvSpPr txBox="1"/>
                <p:nvPr/>
              </p:nvSpPr>
              <p:spPr>
                <a:xfrm>
                  <a:off x="4679985" y="2114524"/>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f2d</a:t>
                  </a:r>
                </a:p>
              </p:txBody>
            </p:sp>
          </p:grpSp>
        </p:grpSp>
        <p:sp>
          <p:nvSpPr>
            <p:cNvPr id="59" name="Text Box 15"/>
            <p:cNvSpPr txBox="1">
              <a:spLocks noChangeArrowheads="1"/>
            </p:cNvSpPr>
            <p:nvPr/>
          </p:nvSpPr>
          <p:spPr bwMode="auto">
            <a:xfrm>
              <a:off x="2348841" y="2468067"/>
              <a:ext cx="457200" cy="400110"/>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pc</a:t>
              </a:r>
            </a:p>
          </p:txBody>
        </p:sp>
        <p:sp>
          <p:nvSpPr>
            <p:cNvPr id="62" name="Text Box 15"/>
            <p:cNvSpPr txBox="1">
              <a:spLocks noChangeArrowheads="1"/>
            </p:cNvSpPr>
            <p:nvPr/>
          </p:nvSpPr>
          <p:spPr bwMode="auto">
            <a:xfrm>
              <a:off x="4319196" y="1472958"/>
              <a:ext cx="935509" cy="400110"/>
            </a:xfrm>
            <a:prstGeom prst="rect">
              <a:avLst/>
            </a:prstGeom>
            <a:solidFill>
              <a:srgbClr val="FFCC66"/>
            </a:solidFill>
            <a:ln w="28575">
              <a:solidFill>
                <a:srgbClr val="FF0000"/>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epoch</a:t>
              </a:r>
            </a:p>
          </p:txBody>
        </p:sp>
        <p:sp>
          <p:nvSpPr>
            <p:cNvPr id="36" name="Freeform 35"/>
            <p:cNvSpPr/>
            <p:nvPr/>
          </p:nvSpPr>
          <p:spPr bwMode="auto">
            <a:xfrm>
              <a:off x="4572721" y="1878713"/>
              <a:ext cx="461473" cy="726392"/>
            </a:xfrm>
            <a:custGeom>
              <a:avLst/>
              <a:gdLst>
                <a:gd name="connsiteX0" fmla="*/ 0 w 461473"/>
                <a:gd name="connsiteY0" fmla="*/ 0 h 726392"/>
                <a:gd name="connsiteX1" fmla="*/ 0 w 461473"/>
                <a:gd name="connsiteY1" fmla="*/ 726392 h 726392"/>
                <a:gd name="connsiteX2" fmla="*/ 461473 w 461473"/>
                <a:gd name="connsiteY2" fmla="*/ 726392 h 726392"/>
              </a:gdLst>
              <a:ahLst/>
              <a:cxnLst>
                <a:cxn ang="0">
                  <a:pos x="connsiteX0" y="connsiteY0"/>
                </a:cxn>
                <a:cxn ang="0">
                  <a:pos x="connsiteX1" y="connsiteY1"/>
                </a:cxn>
                <a:cxn ang="0">
                  <a:pos x="connsiteX2" y="connsiteY2"/>
                </a:cxn>
              </a:cxnLst>
              <a:rect l="l" t="t" r="r" b="b"/>
              <a:pathLst>
                <a:path w="461473" h="726392">
                  <a:moveTo>
                    <a:pt x="0" y="0"/>
                  </a:moveTo>
                  <a:lnTo>
                    <a:pt x="0" y="726392"/>
                  </a:lnTo>
                  <a:lnTo>
                    <a:pt x="461473" y="726392"/>
                  </a:ln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4" name="Freeform 63"/>
            <p:cNvSpPr/>
            <p:nvPr/>
          </p:nvSpPr>
          <p:spPr bwMode="auto">
            <a:xfrm>
              <a:off x="3889058" y="2827295"/>
              <a:ext cx="2487303" cy="594787"/>
            </a:xfrm>
            <a:custGeom>
              <a:avLst/>
              <a:gdLst>
                <a:gd name="connsiteX0" fmla="*/ 0 w 2315909"/>
                <a:gd name="connsiteY0" fmla="*/ 546931 h 546931"/>
                <a:gd name="connsiteX1" fmla="*/ 0 w 2315909"/>
                <a:gd name="connsiteY1" fmla="*/ 350377 h 546931"/>
                <a:gd name="connsiteX2" fmla="*/ 1965532 w 2315909"/>
                <a:gd name="connsiteY2" fmla="*/ 350377 h 546931"/>
                <a:gd name="connsiteX3" fmla="*/ 2315909 w 2315909"/>
                <a:gd name="connsiteY3" fmla="*/ 0 h 546931"/>
                <a:gd name="connsiteX0" fmla="*/ 7957 w 2315909"/>
                <a:gd name="connsiteY0" fmla="*/ 490546 h 490546"/>
                <a:gd name="connsiteX1" fmla="*/ 0 w 2315909"/>
                <a:gd name="connsiteY1" fmla="*/ 350377 h 490546"/>
                <a:gd name="connsiteX2" fmla="*/ 1965532 w 2315909"/>
                <a:gd name="connsiteY2" fmla="*/ 350377 h 490546"/>
                <a:gd name="connsiteX3" fmla="*/ 2315909 w 2315909"/>
                <a:gd name="connsiteY3" fmla="*/ 0 h 490546"/>
              </a:gdLst>
              <a:ahLst/>
              <a:cxnLst>
                <a:cxn ang="0">
                  <a:pos x="connsiteX0" y="connsiteY0"/>
                </a:cxn>
                <a:cxn ang="0">
                  <a:pos x="connsiteX1" y="connsiteY1"/>
                </a:cxn>
                <a:cxn ang="0">
                  <a:pos x="connsiteX2" y="connsiteY2"/>
                </a:cxn>
                <a:cxn ang="0">
                  <a:pos x="connsiteX3" y="connsiteY3"/>
                </a:cxn>
              </a:cxnLst>
              <a:rect l="l" t="t" r="r" b="b"/>
              <a:pathLst>
                <a:path w="2315909" h="490546">
                  <a:moveTo>
                    <a:pt x="7957" y="490546"/>
                  </a:moveTo>
                  <a:lnTo>
                    <a:pt x="0" y="350377"/>
                  </a:lnTo>
                  <a:lnTo>
                    <a:pt x="1965532" y="350377"/>
                  </a:lnTo>
                  <a:lnTo>
                    <a:pt x="2315909" y="0"/>
                  </a:lnTo>
                </a:path>
              </a:pathLst>
            </a:custGeom>
            <a:ln w="19050">
              <a:headEnd type="none" w="med" len="med"/>
              <a:tailEnd type="triangle" w="med" len="med"/>
            </a:ln>
          </p:spPr>
          <p:style>
            <a:lnRef idx="1">
              <a:schemeClr val="dk1"/>
            </a:lnRef>
            <a:fillRef idx="0">
              <a:schemeClr val="dk1"/>
            </a:fillRef>
            <a:effectRef idx="0">
              <a:schemeClr val="dk1"/>
            </a:effectRef>
            <a:fontRef idx="minor">
              <a:schemeClr val="tx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5" name="Freeform 64"/>
            <p:cNvSpPr/>
            <p:nvPr/>
          </p:nvSpPr>
          <p:spPr bwMode="auto">
            <a:xfrm>
              <a:off x="5042739" y="1887258"/>
              <a:ext cx="1486257" cy="537720"/>
            </a:xfrm>
            <a:custGeom>
              <a:avLst/>
              <a:gdLst>
                <a:gd name="connsiteX0" fmla="*/ 0 w 1204956"/>
                <a:gd name="connsiteY0" fmla="*/ 0 h 581114"/>
                <a:gd name="connsiteX1" fmla="*/ 0 w 1204956"/>
                <a:gd name="connsiteY1" fmla="*/ 239283 h 581114"/>
                <a:gd name="connsiteX2" fmla="*/ 863125 w 1204956"/>
                <a:gd name="connsiteY2" fmla="*/ 239283 h 581114"/>
                <a:gd name="connsiteX3" fmla="*/ 1204956 w 1204956"/>
                <a:gd name="connsiteY3" fmla="*/ 581114 h 581114"/>
              </a:gdLst>
              <a:ahLst/>
              <a:cxnLst>
                <a:cxn ang="0">
                  <a:pos x="connsiteX0" y="connsiteY0"/>
                </a:cxn>
                <a:cxn ang="0">
                  <a:pos x="connsiteX1" y="connsiteY1"/>
                </a:cxn>
                <a:cxn ang="0">
                  <a:pos x="connsiteX2" y="connsiteY2"/>
                </a:cxn>
                <a:cxn ang="0">
                  <a:pos x="connsiteX3" y="connsiteY3"/>
                </a:cxn>
              </a:cxnLst>
              <a:rect l="l" t="t" r="r" b="b"/>
              <a:pathLst>
                <a:path w="1204956" h="581114">
                  <a:moveTo>
                    <a:pt x="0" y="0"/>
                  </a:moveTo>
                  <a:lnTo>
                    <a:pt x="0" y="239283"/>
                  </a:lnTo>
                  <a:lnTo>
                    <a:pt x="863125" y="239283"/>
                  </a:lnTo>
                  <a:lnTo>
                    <a:pt x="1204956" y="581114"/>
                  </a:lnTo>
                </a:path>
              </a:pathLst>
            </a:custGeom>
            <a:noFill/>
            <a:ln w="19050" cap="flat" cmpd="sng" algn="ctr">
              <a:solidFill>
                <a:schemeClr val="tx1"/>
              </a:solidFill>
              <a:prstDash val="solid"/>
              <a:round/>
              <a:headEnd type="triangl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6" name="Freeform 65"/>
            <p:cNvSpPr/>
            <p:nvPr/>
          </p:nvSpPr>
          <p:spPr bwMode="auto">
            <a:xfrm>
              <a:off x="3248123" y="2271819"/>
              <a:ext cx="3170490" cy="307649"/>
            </a:xfrm>
            <a:custGeom>
              <a:avLst/>
              <a:gdLst>
                <a:gd name="connsiteX0" fmla="*/ 3170490 w 3170490"/>
                <a:gd name="connsiteY0" fmla="*/ 273466 h 307649"/>
                <a:gd name="connsiteX1" fmla="*/ 2897024 w 3170490"/>
                <a:gd name="connsiteY1" fmla="*/ 0 h 307649"/>
                <a:gd name="connsiteX2" fmla="*/ 136733 w 3170490"/>
                <a:gd name="connsiteY2" fmla="*/ 0 h 307649"/>
                <a:gd name="connsiteX3" fmla="*/ 136733 w 3170490"/>
                <a:gd name="connsiteY3" fmla="*/ 307649 h 307649"/>
                <a:gd name="connsiteX4" fmla="*/ 0 w 3170490"/>
                <a:gd name="connsiteY4" fmla="*/ 307649 h 30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0490" h="307649">
                  <a:moveTo>
                    <a:pt x="3170490" y="273466"/>
                  </a:moveTo>
                  <a:lnTo>
                    <a:pt x="2897024" y="0"/>
                  </a:lnTo>
                  <a:lnTo>
                    <a:pt x="136733" y="0"/>
                  </a:lnTo>
                  <a:lnTo>
                    <a:pt x="136733" y="307649"/>
                  </a:lnTo>
                  <a:lnTo>
                    <a:pt x="0" y="307649"/>
                  </a:ln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sp>
          <p:nvSpPr>
            <p:cNvPr id="68" name="Freeform 67"/>
            <p:cNvSpPr/>
            <p:nvPr/>
          </p:nvSpPr>
          <p:spPr bwMode="auto">
            <a:xfrm>
              <a:off x="2564460" y="2784567"/>
              <a:ext cx="2486826" cy="350377"/>
            </a:xfrm>
            <a:custGeom>
              <a:avLst/>
              <a:gdLst>
                <a:gd name="connsiteX0" fmla="*/ 0 w 2486826"/>
                <a:gd name="connsiteY0" fmla="*/ 94004 h 350377"/>
                <a:gd name="connsiteX1" fmla="*/ 0 w 2486826"/>
                <a:gd name="connsiteY1" fmla="*/ 350377 h 350377"/>
                <a:gd name="connsiteX2" fmla="*/ 1999715 w 2486826"/>
                <a:gd name="connsiteY2" fmla="*/ 350377 h 350377"/>
                <a:gd name="connsiteX3" fmla="*/ 1999715 w 2486826"/>
                <a:gd name="connsiteY3" fmla="*/ 0 h 350377"/>
                <a:gd name="connsiteX4" fmla="*/ 2486826 w 2486826"/>
                <a:gd name="connsiteY4" fmla="*/ 0 h 35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86826" h="350377">
                  <a:moveTo>
                    <a:pt x="0" y="94004"/>
                  </a:moveTo>
                  <a:lnTo>
                    <a:pt x="0" y="350377"/>
                  </a:lnTo>
                  <a:lnTo>
                    <a:pt x="1999715" y="350377"/>
                  </a:lnTo>
                  <a:lnTo>
                    <a:pt x="1999715" y="0"/>
                  </a:lnTo>
                  <a:lnTo>
                    <a:pt x="2486826" y="0"/>
                  </a:lnTo>
                </a:path>
              </a:pathLst>
            </a:cu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grpSp>
          <p:nvGrpSpPr>
            <p:cNvPr id="73" name="Group 72"/>
            <p:cNvGrpSpPr/>
            <p:nvPr/>
          </p:nvGrpSpPr>
          <p:grpSpPr>
            <a:xfrm>
              <a:off x="493906" y="2664682"/>
              <a:ext cx="3051182" cy="923330"/>
              <a:chOff x="260913" y="2344645"/>
              <a:chExt cx="3051182" cy="923330"/>
            </a:xfrm>
          </p:grpSpPr>
          <p:sp>
            <p:nvSpPr>
              <p:cNvPr id="70" name="TextBox 69"/>
              <p:cNvSpPr txBox="1"/>
              <p:nvPr/>
            </p:nvSpPr>
            <p:spPr>
              <a:xfrm>
                <a:off x="260913" y="2344645"/>
                <a:ext cx="1963342" cy="923330"/>
              </a:xfrm>
              <a:prstGeom prst="rect">
                <a:avLst/>
              </a:prstGeom>
              <a:noFill/>
            </p:spPr>
            <p:txBody>
              <a:bodyPr wrap="square" rtlCol="0">
                <a:spAutoFit/>
              </a:bodyPr>
              <a:lstStyle/>
              <a:p>
                <a:pPr algn="ctr"/>
                <a:r>
                  <a:rPr lang="en-US" sz="1800" dirty="0">
                    <a:latin typeface="+mn-lt"/>
                  </a:rPr>
                  <a:t>Next address predictor,</a:t>
                </a:r>
              </a:p>
              <a:p>
                <a:pPr algn="ctr"/>
                <a:r>
                  <a:rPr lang="en-US" sz="1800" dirty="0">
                    <a:latin typeface="+mn-lt"/>
                  </a:rPr>
                  <a:t>e.g., pc+4</a:t>
                </a:r>
              </a:p>
            </p:txBody>
          </p:sp>
          <p:cxnSp>
            <p:nvCxnSpPr>
              <p:cNvPr id="72" name="Straight Connector 71"/>
              <p:cNvCxnSpPr>
                <a:endCxn id="13" idx="3"/>
              </p:cNvCxnSpPr>
              <p:nvPr/>
            </p:nvCxnSpPr>
            <p:spPr bwMode="auto">
              <a:xfrm flipV="1">
                <a:off x="1905000" y="2602468"/>
                <a:ext cx="1407095" cy="202183"/>
              </a:xfrm>
              <a:prstGeom prst="line">
                <a:avLst/>
              </a:prstGeom>
              <a:solidFill>
                <a:srgbClr val="000000"/>
              </a:solidFill>
              <a:ln w="28575" cap="flat" cmpd="sng" algn="ctr">
                <a:solidFill>
                  <a:schemeClr val="tx1">
                    <a:lumMod val="20000"/>
                    <a:lumOff val="80000"/>
                  </a:schemeClr>
                </a:solidFill>
                <a:prstDash val="solid"/>
                <a:round/>
                <a:headEnd type="none" w="med" len="med"/>
                <a:tailEnd type="none" w="med" len="med"/>
              </a:ln>
              <a:effectLst/>
            </p:spPr>
          </p:cxnSp>
        </p:grpSp>
        <p:cxnSp>
          <p:nvCxnSpPr>
            <p:cNvPr id="76" name="Straight Connector 75"/>
            <p:cNvCxnSpPr>
              <a:endCxn id="13" idx="4"/>
            </p:cNvCxnSpPr>
            <p:nvPr/>
          </p:nvCxnSpPr>
          <p:spPr bwMode="auto">
            <a:xfrm flipV="1">
              <a:off x="3876923" y="2993304"/>
              <a:ext cx="0" cy="141640"/>
            </a:xfrm>
            <a:prstGeom prst="line">
              <a:avLst/>
            </a:prstGeom>
            <a:solidFill>
              <a:srgbClr val="000000"/>
            </a:solidFill>
            <a:ln w="19050" cap="flat" cmpd="sng" algn="ctr">
              <a:solidFill>
                <a:schemeClr val="tx1"/>
              </a:solidFill>
              <a:prstDash val="solid"/>
              <a:round/>
              <a:headEnd type="none" w="med" len="med"/>
              <a:tailEnd type="triangle" w="med" len="med"/>
            </a:ln>
            <a:effectLst/>
          </p:spPr>
        </p:cxnSp>
        <p:cxnSp>
          <p:nvCxnSpPr>
            <p:cNvPr id="5" name="Straight Arrow Connector 4"/>
            <p:cNvCxnSpPr/>
            <p:nvPr/>
          </p:nvCxnSpPr>
          <p:spPr bwMode="auto">
            <a:xfrm>
              <a:off x="4337491" y="2693319"/>
              <a:ext cx="687280" cy="2139"/>
            </a:xfrm>
            <a:prstGeom prst="straightConnector1">
              <a:avLst/>
            </a:prstGeom>
            <a:solidFill>
              <a:srgbClr val="000000"/>
            </a:solidFill>
            <a:ln w="19050" cap="flat" cmpd="sng" algn="ctr">
              <a:solidFill>
                <a:schemeClr val="tx1"/>
              </a:solidFill>
              <a:prstDash val="solid"/>
              <a:round/>
              <a:headEnd type="none" w="med" len="med"/>
              <a:tailEnd type="triangle"/>
            </a:ln>
            <a:effectLst/>
          </p:spPr>
        </p:cxnSp>
      </p:grpSp>
      <p:sp>
        <p:nvSpPr>
          <p:cNvPr id="28" name="Date Placeholder 27">
            <a:extLst>
              <a:ext uri="{FF2B5EF4-FFF2-40B4-BE49-F238E27FC236}">
                <a16:creationId xmlns:a16="http://schemas.microsoft.com/office/drawing/2014/main" id="{B583D9F4-0BC2-2710-4D69-6E5CE5186144}"/>
              </a:ext>
            </a:extLst>
          </p:cNvPr>
          <p:cNvSpPr>
            <a:spLocks noGrp="1"/>
          </p:cNvSpPr>
          <p:nvPr>
            <p:ph type="dt" sz="half" idx="10"/>
          </p:nvPr>
        </p:nvSpPr>
        <p:spPr/>
        <p:txBody>
          <a:bodyPr/>
          <a:lstStyle/>
          <a:p>
            <a:pPr>
              <a:defRPr/>
            </a:pPr>
            <a:fld id="{35631FFA-74B3-4EB2-9954-F169EA2A9822}" type="datetime3">
              <a:rPr lang="en-US" smtClean="0"/>
              <a:t>24 March 2024</a:t>
            </a:fld>
            <a:endParaRPr lang="en-US" dirty="0"/>
          </a:p>
        </p:txBody>
      </p:sp>
      <p:sp>
        <p:nvSpPr>
          <p:cNvPr id="30" name="Footer Placeholder 29">
            <a:extLst>
              <a:ext uri="{FF2B5EF4-FFF2-40B4-BE49-F238E27FC236}">
                <a16:creationId xmlns:a16="http://schemas.microsoft.com/office/drawing/2014/main" id="{01A6BA8A-54D1-D04B-BB6E-E33E58E8C203}"/>
              </a:ext>
            </a:extLst>
          </p:cNvPr>
          <p:cNvSpPr>
            <a:spLocks noGrp="1"/>
          </p:cNvSpPr>
          <p:nvPr>
            <p:ph type="ftr" sz="quarter" idx="12"/>
          </p:nvPr>
        </p:nvSpPr>
        <p:spPr/>
        <p:txBody>
          <a:bodyPr/>
          <a:lstStyle/>
          <a:p>
            <a:pPr>
              <a:defRPr/>
            </a:pPr>
            <a:r>
              <a:rPr lang="en-US"/>
              <a:t>6.1920</a:t>
            </a:r>
            <a:endParaRPr lang="en-US" dirty="0"/>
          </a:p>
        </p:txBody>
      </p:sp>
      <p:sp>
        <p:nvSpPr>
          <p:cNvPr id="4" name="Slide Number Placeholder 3">
            <a:extLst>
              <a:ext uri="{FF2B5EF4-FFF2-40B4-BE49-F238E27FC236}">
                <a16:creationId xmlns:a16="http://schemas.microsoft.com/office/drawing/2014/main" id="{F2BE01ED-1977-8E64-999D-5A6A5286D5BA}"/>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40</a:t>
            </a:fld>
            <a:endParaRPr lang="en-US" dirty="0"/>
          </a:p>
        </p:txBody>
      </p:sp>
    </p:spTree>
    <p:extLst>
      <p:ext uri="{BB962C8B-B14F-4D97-AF65-F5344CB8AC3E}">
        <p14:creationId xmlns:p14="http://schemas.microsoft.com/office/powerpoint/2010/main" val="4211227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a:t>Data Hazard</a:t>
            </a:r>
          </a:p>
        </p:txBody>
      </p:sp>
      <p:sp>
        <p:nvSpPr>
          <p:cNvPr id="24578" name="Content Placeholder 2" descr="Rectangle: Click to edit Master text styles&#10;Second level&#10;Third level&#10;Fourth level&#10;Fifth level"/>
          <p:cNvSpPr>
            <a:spLocks noGrp="1"/>
          </p:cNvSpPr>
          <p:nvPr>
            <p:ph idx="1"/>
          </p:nvPr>
        </p:nvSpPr>
        <p:spPr>
          <a:xfrm>
            <a:off x="604838" y="1523545"/>
            <a:ext cx="7885112" cy="2081212"/>
          </a:xfrm>
        </p:spPr>
        <p:txBody>
          <a:bodyPr/>
          <a:lstStyle/>
          <a:p>
            <a:r>
              <a:rPr lang="en-US" sz="2400" dirty="0">
                <a:cs typeface="Courier New" pitchFamily="49" charset="0"/>
              </a:rPr>
              <a:t>Data hazard arises when a source register of the fetched instruction matches the destination register of an instruction already in the pipeline</a:t>
            </a:r>
            <a:endParaRPr lang="en-US" sz="2400" dirty="0"/>
          </a:p>
          <a:p>
            <a:r>
              <a:rPr lang="en-US" sz="2400" dirty="0">
                <a:cs typeface="Courier New" pitchFamily="49" charset="0"/>
              </a:rPr>
              <a:t>Both the source and destination registers must be valid for a hazard to exist</a:t>
            </a:r>
          </a:p>
        </p:txBody>
      </p:sp>
      <p:sp>
        <p:nvSpPr>
          <p:cNvPr id="2" name="TextBox 1"/>
          <p:cNvSpPr txBox="1"/>
          <p:nvPr/>
        </p:nvSpPr>
        <p:spPr>
          <a:xfrm>
            <a:off x="1626947" y="4031338"/>
            <a:ext cx="7195708" cy="1015663"/>
          </a:xfrm>
          <a:prstGeom prst="rect">
            <a:avLst/>
          </a:prstGeom>
          <a:noFill/>
        </p:spPr>
        <p:txBody>
          <a:bodyPr wrap="square" rtlCol="0">
            <a:spAutoFit/>
          </a:bodyPr>
          <a:lstStyle/>
          <a:p>
            <a:r>
              <a:rPr lang="en-US" sz="2000" dirty="0">
                <a:latin typeface="Comic Sans MS" panose="030F0702030302020204" pitchFamily="66" charset="0"/>
              </a:rPr>
              <a:t>Our current decoder does not record the validity of the source fields. However, the decoder can be changed easily to attach a valid field to each source register</a:t>
            </a:r>
          </a:p>
        </p:txBody>
      </p:sp>
      <p:sp>
        <p:nvSpPr>
          <p:cNvPr id="6" name="Date Placeholder 5">
            <a:extLst>
              <a:ext uri="{FF2B5EF4-FFF2-40B4-BE49-F238E27FC236}">
                <a16:creationId xmlns:a16="http://schemas.microsoft.com/office/drawing/2014/main" id="{C960035E-6A51-7654-7857-4E77F91E4902}"/>
              </a:ext>
            </a:extLst>
          </p:cNvPr>
          <p:cNvSpPr>
            <a:spLocks noGrp="1"/>
          </p:cNvSpPr>
          <p:nvPr>
            <p:ph type="dt" sz="half" idx="10"/>
          </p:nvPr>
        </p:nvSpPr>
        <p:spPr/>
        <p:txBody>
          <a:bodyPr/>
          <a:lstStyle/>
          <a:p>
            <a:pPr>
              <a:defRPr/>
            </a:pPr>
            <a:fld id="{C7DEEA0E-2B2F-4B87-BC83-1718E4C756B3}" type="datetime3">
              <a:rPr lang="en-US" smtClean="0"/>
              <a:t>24 March 2024</a:t>
            </a:fld>
            <a:endParaRPr lang="en-US" dirty="0"/>
          </a:p>
        </p:txBody>
      </p:sp>
      <p:sp>
        <p:nvSpPr>
          <p:cNvPr id="7" name="Footer Placeholder 6">
            <a:extLst>
              <a:ext uri="{FF2B5EF4-FFF2-40B4-BE49-F238E27FC236}">
                <a16:creationId xmlns:a16="http://schemas.microsoft.com/office/drawing/2014/main" id="{01D04505-28A3-0361-DA11-7AA539CA2C5A}"/>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E78BE0E9-3DFF-5FB1-0AC0-2C1EDAEB8B12}"/>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41</a:t>
            </a:fld>
            <a:endParaRPr lang="en-US" dirty="0"/>
          </a:p>
        </p:txBody>
      </p:sp>
    </p:spTree>
    <p:extLst>
      <p:ext uri="{BB962C8B-B14F-4D97-AF65-F5344CB8AC3E}">
        <p14:creationId xmlns:p14="http://schemas.microsoft.com/office/powerpoint/2010/main" val="233490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11712" y="540657"/>
            <a:ext cx="8512175" cy="984250"/>
          </a:xfrm>
        </p:spPr>
        <p:txBody>
          <a:bodyPr/>
          <a:lstStyle/>
          <a:p>
            <a:pPr>
              <a:lnSpc>
                <a:spcPct val="100000"/>
              </a:lnSpc>
            </a:pPr>
            <a:r>
              <a:rPr lang="en-US" sz="4000" dirty="0"/>
              <a:t>Dealing with data hazards</a:t>
            </a:r>
            <a:br>
              <a:rPr lang="en-US" sz="4000" dirty="0"/>
            </a:br>
            <a:r>
              <a:rPr lang="en-US" sz="2400" dirty="0"/>
              <a:t>(aka read-after-write (RAW) hazard)</a:t>
            </a:r>
          </a:p>
        </p:txBody>
      </p:sp>
      <p:sp>
        <p:nvSpPr>
          <p:cNvPr id="3" name="Content Placeholder 2"/>
          <p:cNvSpPr>
            <a:spLocks noGrp="1"/>
          </p:cNvSpPr>
          <p:nvPr>
            <p:ph idx="1"/>
          </p:nvPr>
        </p:nvSpPr>
        <p:spPr>
          <a:xfrm>
            <a:off x="611712" y="1582057"/>
            <a:ext cx="7772400" cy="4114800"/>
          </a:xfrm>
        </p:spPr>
        <p:txBody>
          <a:bodyPr/>
          <a:lstStyle/>
          <a:p>
            <a:r>
              <a:rPr lang="en-US" sz="2000" dirty="0"/>
              <a:t>Introduce a </a:t>
            </a:r>
            <a:r>
              <a:rPr lang="en-US" sz="2000" i="1" dirty="0"/>
              <a:t>Scoreboard</a:t>
            </a:r>
            <a:r>
              <a:rPr lang="en-US" sz="2000" dirty="0"/>
              <a:t> -- a data structure to keep track of the destinations of the instructions in the pipeline beyond the Decode stage </a:t>
            </a:r>
          </a:p>
          <a:p>
            <a:pPr lvl="1"/>
            <a:r>
              <a:rPr lang="en-US" sz="1800" dirty="0"/>
              <a:t>Initially the scoreboard is empty</a:t>
            </a:r>
          </a:p>
          <a:p>
            <a:r>
              <a:rPr lang="en-US" sz="2000" dirty="0"/>
              <a:t>Compare sources of an instruction when it is decoded with the destinations in the scoreboard</a:t>
            </a:r>
          </a:p>
          <a:p>
            <a:r>
              <a:rPr lang="en-US" sz="2000" dirty="0"/>
              <a:t>Stall the Decode from dispatching the instruction to Execute if there is a RAW hazard</a:t>
            </a:r>
          </a:p>
          <a:p>
            <a:r>
              <a:rPr lang="en-US" sz="2000" dirty="0"/>
              <a:t>When the instruction is dispatched, enter its destination in the scoreboard </a:t>
            </a:r>
          </a:p>
          <a:p>
            <a:r>
              <a:rPr lang="en-US" sz="2000" dirty="0"/>
              <a:t>When an instruction completes, delete its source from the scoreboard</a:t>
            </a:r>
          </a:p>
        </p:txBody>
      </p:sp>
      <p:sp>
        <p:nvSpPr>
          <p:cNvPr id="4" name="TextBox 3"/>
          <p:cNvSpPr txBox="1"/>
          <p:nvPr/>
        </p:nvSpPr>
        <p:spPr>
          <a:xfrm>
            <a:off x="1509937" y="5540997"/>
            <a:ext cx="6874175" cy="1015663"/>
          </a:xfrm>
          <a:prstGeom prst="rect">
            <a:avLst/>
          </a:prstGeom>
          <a:noFill/>
        </p:spPr>
        <p:txBody>
          <a:bodyPr wrap="square" rtlCol="0">
            <a:spAutoFit/>
          </a:bodyPr>
          <a:lstStyle/>
          <a:p>
            <a:pPr marL="0" lvl="1"/>
            <a:r>
              <a:rPr lang="en-US" sz="2000" dirty="0">
                <a:latin typeface="Comic Sans MS" panose="030F0702030302020204" pitchFamily="66" charset="0"/>
              </a:rPr>
              <a:t>A stalled instruction will be </a:t>
            </a:r>
            <a:r>
              <a:rPr lang="en-US" sz="2000" dirty="0" err="1">
                <a:latin typeface="Comic Sans MS" panose="030F0702030302020204" pitchFamily="66" charset="0"/>
              </a:rPr>
              <a:t>unstalled</a:t>
            </a:r>
            <a:r>
              <a:rPr lang="en-US" sz="2000" dirty="0">
                <a:latin typeface="Comic Sans MS" panose="030F0702030302020204" pitchFamily="66" charset="0"/>
              </a:rPr>
              <a:t> when the RAW hazard disappears. This is guaranteed to happen as the pipeline drains.</a:t>
            </a:r>
          </a:p>
        </p:txBody>
      </p:sp>
      <p:sp>
        <p:nvSpPr>
          <p:cNvPr id="8" name="Date Placeholder 7">
            <a:extLst>
              <a:ext uri="{FF2B5EF4-FFF2-40B4-BE49-F238E27FC236}">
                <a16:creationId xmlns:a16="http://schemas.microsoft.com/office/drawing/2014/main" id="{1F5A943D-4E22-4B28-CBBA-F7349A8C2351}"/>
              </a:ext>
            </a:extLst>
          </p:cNvPr>
          <p:cNvSpPr>
            <a:spLocks noGrp="1"/>
          </p:cNvSpPr>
          <p:nvPr>
            <p:ph type="dt" sz="half" idx="10"/>
          </p:nvPr>
        </p:nvSpPr>
        <p:spPr/>
        <p:txBody>
          <a:bodyPr/>
          <a:lstStyle/>
          <a:p>
            <a:pPr>
              <a:defRPr/>
            </a:pPr>
            <a:fld id="{DD679CEC-60E3-4D0E-9457-A679D5B7DCC3}" type="datetime3">
              <a:rPr lang="en-US" smtClean="0"/>
              <a:t>24 March 2024</a:t>
            </a:fld>
            <a:endParaRPr lang="en-US" dirty="0"/>
          </a:p>
        </p:txBody>
      </p:sp>
      <p:sp>
        <p:nvSpPr>
          <p:cNvPr id="9" name="Footer Placeholder 8">
            <a:extLst>
              <a:ext uri="{FF2B5EF4-FFF2-40B4-BE49-F238E27FC236}">
                <a16:creationId xmlns:a16="http://schemas.microsoft.com/office/drawing/2014/main" id="{EDEBFB12-1779-46F1-7A3E-656639463A44}"/>
              </a:ext>
            </a:extLst>
          </p:cNvPr>
          <p:cNvSpPr>
            <a:spLocks noGrp="1"/>
          </p:cNvSpPr>
          <p:nvPr>
            <p:ph type="ftr" sz="quarter" idx="12"/>
          </p:nvPr>
        </p:nvSpPr>
        <p:spPr/>
        <p:txBody>
          <a:bodyPr/>
          <a:lstStyle/>
          <a:p>
            <a:pPr>
              <a:defRPr/>
            </a:pPr>
            <a:r>
              <a:rPr lang="en-US"/>
              <a:t>6.1920</a:t>
            </a:r>
            <a:endParaRPr lang="en-US" dirty="0"/>
          </a:p>
        </p:txBody>
      </p:sp>
      <p:sp>
        <p:nvSpPr>
          <p:cNvPr id="5" name="Slide Number Placeholder 4">
            <a:extLst>
              <a:ext uri="{FF2B5EF4-FFF2-40B4-BE49-F238E27FC236}">
                <a16:creationId xmlns:a16="http://schemas.microsoft.com/office/drawing/2014/main" id="{184F9E8F-8754-915F-0691-178217955808}"/>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42</a:t>
            </a:fld>
            <a:endParaRPr lang="en-US" dirty="0"/>
          </a:p>
        </p:txBody>
      </p:sp>
    </p:spTree>
    <p:extLst>
      <p:ext uri="{BB962C8B-B14F-4D97-AF65-F5344CB8AC3E}">
        <p14:creationId xmlns:p14="http://schemas.microsoft.com/office/powerpoint/2010/main" val="3186033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designs for sb</a:t>
            </a:r>
          </a:p>
        </p:txBody>
      </p:sp>
      <p:sp>
        <p:nvSpPr>
          <p:cNvPr id="3" name="Content Placeholder 2"/>
          <p:cNvSpPr>
            <a:spLocks noGrp="1"/>
          </p:cNvSpPr>
          <p:nvPr>
            <p:ph idx="1"/>
          </p:nvPr>
        </p:nvSpPr>
        <p:spPr>
          <a:xfrm>
            <a:off x="860367" y="3692205"/>
            <a:ext cx="7772400" cy="1610011"/>
          </a:xfrm>
        </p:spPr>
        <p:txBody>
          <a:bodyPr/>
          <a:lstStyle/>
          <a:p>
            <a:r>
              <a:rPr lang="en-US" sz="2000" dirty="0"/>
              <a:t>Insert: increment the counter for register </a:t>
            </a:r>
            <a:r>
              <a:rPr lang="en-US" sz="2000" dirty="0" err="1"/>
              <a:t>rd</a:t>
            </a:r>
            <a:endParaRPr lang="en-US" sz="2000" dirty="0"/>
          </a:p>
          <a:p>
            <a:r>
              <a:rPr lang="en-US" sz="2000" dirty="0"/>
              <a:t>Remove: decrement the counter for register </a:t>
            </a:r>
            <a:r>
              <a:rPr lang="en-US" sz="2000" dirty="0" err="1"/>
              <a:t>rd</a:t>
            </a:r>
            <a:endParaRPr lang="en-US" sz="2000" dirty="0"/>
          </a:p>
          <a:p>
            <a:r>
              <a:rPr lang="en-US" sz="2000" dirty="0"/>
              <a:t>Search: If the counter for the source register is &gt;0, return True</a:t>
            </a:r>
          </a:p>
        </p:txBody>
      </p:sp>
      <p:sp>
        <p:nvSpPr>
          <p:cNvPr id="4" name="TextBox 3"/>
          <p:cNvSpPr txBox="1"/>
          <p:nvPr/>
        </p:nvSpPr>
        <p:spPr>
          <a:xfrm>
            <a:off x="3086332" y="5302216"/>
            <a:ext cx="5579531" cy="1015663"/>
          </a:xfrm>
          <a:prstGeom prst="rect">
            <a:avLst/>
          </a:prstGeom>
          <a:noFill/>
        </p:spPr>
        <p:txBody>
          <a:bodyPr wrap="square" rtlCol="0">
            <a:spAutoFit/>
          </a:bodyPr>
          <a:lstStyle/>
          <a:p>
            <a:r>
              <a:rPr lang="en-US" dirty="0">
                <a:latin typeface="Comic Sans MS" panose="030F0702030302020204" pitchFamily="66" charset="0"/>
              </a:rPr>
              <a:t>First design takes less hardware for deep pipelines and is more efficient because it avoids associative searches </a:t>
            </a:r>
          </a:p>
        </p:txBody>
      </p:sp>
      <p:grpSp>
        <p:nvGrpSpPr>
          <p:cNvPr id="19" name="Group 18"/>
          <p:cNvGrpSpPr/>
          <p:nvPr/>
        </p:nvGrpSpPr>
        <p:grpSpPr>
          <a:xfrm>
            <a:off x="5868785" y="1729047"/>
            <a:ext cx="2252749" cy="1863767"/>
            <a:chOff x="1280160" y="2053244"/>
            <a:chExt cx="2252749" cy="1863767"/>
          </a:xfrm>
        </p:grpSpPr>
        <p:grpSp>
          <p:nvGrpSpPr>
            <p:cNvPr id="10" name="Group 11"/>
            <p:cNvGrpSpPr>
              <a:grpSpLocks/>
            </p:cNvGrpSpPr>
            <p:nvPr/>
          </p:nvGrpSpPr>
          <p:grpSpPr bwMode="auto">
            <a:xfrm>
              <a:off x="1757690" y="2053244"/>
              <a:ext cx="653001" cy="512007"/>
              <a:chOff x="1920" y="1392"/>
              <a:chExt cx="192" cy="192"/>
            </a:xfrm>
            <a:solidFill>
              <a:schemeClr val="accent1"/>
            </a:solidFill>
          </p:grpSpPr>
          <p:sp>
            <p:nvSpPr>
              <p:cNvPr id="11" name="Rectangle 12"/>
              <p:cNvSpPr>
                <a:spLocks noChangeArrowheads="1"/>
              </p:cNvSpPr>
              <p:nvPr/>
            </p:nvSpPr>
            <p:spPr bwMode="auto">
              <a:xfrm>
                <a:off x="1968" y="1392"/>
                <a:ext cx="144" cy="192"/>
              </a:xfrm>
              <a:prstGeom prst="rect">
                <a:avLst/>
              </a:prstGeom>
              <a:grpFill/>
              <a:ln w="19050" algn="ctr">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2" name="Line 13"/>
              <p:cNvSpPr>
                <a:spLocks noChangeShapeType="1"/>
              </p:cNvSpPr>
              <p:nvPr/>
            </p:nvSpPr>
            <p:spPr bwMode="auto">
              <a:xfrm>
                <a:off x="2064" y="1392"/>
                <a:ext cx="0" cy="192"/>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Line 14"/>
              <p:cNvSpPr>
                <a:spLocks noChangeShapeType="1"/>
              </p:cNvSpPr>
              <p:nvPr/>
            </p:nvSpPr>
            <p:spPr bwMode="auto">
              <a:xfrm>
                <a:off x="2016" y="1392"/>
                <a:ext cx="0" cy="192"/>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 name="Line 15"/>
              <p:cNvSpPr>
                <a:spLocks noChangeShapeType="1"/>
              </p:cNvSpPr>
              <p:nvPr/>
            </p:nvSpPr>
            <p:spPr bwMode="auto">
              <a:xfrm>
                <a:off x="1920" y="1392"/>
                <a:ext cx="48" cy="0"/>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5" name="Line 16"/>
              <p:cNvSpPr>
                <a:spLocks noChangeShapeType="1"/>
              </p:cNvSpPr>
              <p:nvPr/>
            </p:nvSpPr>
            <p:spPr bwMode="auto">
              <a:xfrm>
                <a:off x="1920" y="1584"/>
                <a:ext cx="48" cy="0"/>
              </a:xfrm>
              <a:prstGeom prst="line">
                <a:avLst/>
              </a:prstGeom>
              <a:grp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6" name="TextBox 5"/>
            <p:cNvSpPr txBox="1"/>
            <p:nvPr/>
          </p:nvSpPr>
          <p:spPr>
            <a:xfrm>
              <a:off x="1280160" y="2593572"/>
              <a:ext cx="2252749" cy="1323439"/>
            </a:xfrm>
            <a:prstGeom prst="rect">
              <a:avLst/>
            </a:prstGeom>
            <a:noFill/>
            <a:ln>
              <a:solidFill>
                <a:srgbClr val="FF0000"/>
              </a:solidFill>
            </a:ln>
          </p:spPr>
          <p:txBody>
            <a:bodyPr wrap="square" rtlCol="0">
              <a:spAutoFit/>
            </a:bodyPr>
            <a:lstStyle/>
            <a:p>
              <a:r>
                <a:rPr lang="en-US" dirty="0"/>
                <a:t>One slot to hold </a:t>
              </a:r>
              <a:r>
                <a:rPr lang="en-US" dirty="0" err="1"/>
                <a:t>rd</a:t>
              </a:r>
              <a:r>
                <a:rPr lang="en-US" dirty="0"/>
                <a:t> for each instruction in the pipeline</a:t>
              </a:r>
            </a:p>
          </p:txBody>
        </p:sp>
      </p:grpSp>
      <p:grpSp>
        <p:nvGrpSpPr>
          <p:cNvPr id="20" name="Group 19"/>
          <p:cNvGrpSpPr/>
          <p:nvPr/>
        </p:nvGrpSpPr>
        <p:grpSpPr>
          <a:xfrm>
            <a:off x="1596043" y="1842654"/>
            <a:ext cx="2344190" cy="1425752"/>
            <a:chOff x="5320145" y="2000597"/>
            <a:chExt cx="2211187" cy="1425752"/>
          </a:xfrm>
        </p:grpSpPr>
        <p:sp>
          <p:nvSpPr>
            <p:cNvPr id="7" name="Rectangle 6"/>
            <p:cNvSpPr/>
            <p:nvPr/>
          </p:nvSpPr>
          <p:spPr bwMode="auto">
            <a:xfrm>
              <a:off x="5320145" y="2000597"/>
              <a:ext cx="290946" cy="149629"/>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6" name="Rectangle 15"/>
            <p:cNvSpPr/>
            <p:nvPr/>
          </p:nvSpPr>
          <p:spPr bwMode="auto">
            <a:xfrm>
              <a:off x="5771803" y="2000597"/>
              <a:ext cx="290946" cy="149629"/>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7" name="Rectangle 16"/>
            <p:cNvSpPr/>
            <p:nvPr/>
          </p:nvSpPr>
          <p:spPr bwMode="auto">
            <a:xfrm>
              <a:off x="7079672" y="2000597"/>
              <a:ext cx="290946" cy="149629"/>
            </a:xfrm>
            <a:prstGeom prst="rect">
              <a:avLst/>
            </a:prstGeom>
            <a:solidFill>
              <a:schemeClr val="accent1"/>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8" name="TextBox 17"/>
            <p:cNvSpPr txBox="1"/>
            <p:nvPr/>
          </p:nvSpPr>
          <p:spPr>
            <a:xfrm>
              <a:off x="5439306" y="2410686"/>
              <a:ext cx="2092026" cy="1015663"/>
            </a:xfrm>
            <a:prstGeom prst="rect">
              <a:avLst/>
            </a:prstGeom>
            <a:noFill/>
            <a:ln>
              <a:solidFill>
                <a:srgbClr val="FF0000"/>
              </a:solidFill>
            </a:ln>
          </p:spPr>
          <p:txBody>
            <a:bodyPr wrap="square" rtlCol="0">
              <a:spAutoFit/>
            </a:bodyPr>
            <a:lstStyle/>
            <a:p>
              <a:r>
                <a:rPr lang="en-US" dirty="0"/>
                <a:t>One counter for each register in </a:t>
              </a:r>
              <a:r>
                <a:rPr lang="en-US" dirty="0" err="1"/>
                <a:t>rf</a:t>
              </a:r>
              <a:r>
                <a:rPr lang="en-US" dirty="0"/>
                <a:t>  (Initially 0)</a:t>
              </a:r>
            </a:p>
          </p:txBody>
        </p:sp>
      </p:grpSp>
      <p:sp>
        <p:nvSpPr>
          <p:cNvPr id="21" name="TextBox 20"/>
          <p:cNvSpPr txBox="1"/>
          <p:nvPr/>
        </p:nvSpPr>
        <p:spPr>
          <a:xfrm>
            <a:off x="4746567" y="2327564"/>
            <a:ext cx="470000" cy="400110"/>
          </a:xfrm>
          <a:prstGeom prst="rect">
            <a:avLst/>
          </a:prstGeom>
          <a:noFill/>
        </p:spPr>
        <p:txBody>
          <a:bodyPr wrap="none" rtlCol="0">
            <a:spAutoFit/>
          </a:bodyPr>
          <a:lstStyle/>
          <a:p>
            <a:r>
              <a:rPr lang="en-US" dirty="0"/>
              <a:t>vs</a:t>
            </a:r>
          </a:p>
        </p:txBody>
      </p:sp>
      <p:sp>
        <p:nvSpPr>
          <p:cNvPr id="5" name="Date Placeholder 4">
            <a:extLst>
              <a:ext uri="{FF2B5EF4-FFF2-40B4-BE49-F238E27FC236}">
                <a16:creationId xmlns:a16="http://schemas.microsoft.com/office/drawing/2014/main" id="{3B8EBB33-0B88-23D1-E731-E29BF2DDBF1E}"/>
              </a:ext>
            </a:extLst>
          </p:cNvPr>
          <p:cNvSpPr>
            <a:spLocks noGrp="1"/>
          </p:cNvSpPr>
          <p:nvPr>
            <p:ph type="dt" sz="half" idx="10"/>
          </p:nvPr>
        </p:nvSpPr>
        <p:spPr/>
        <p:txBody>
          <a:bodyPr/>
          <a:lstStyle/>
          <a:p>
            <a:pPr>
              <a:defRPr/>
            </a:pPr>
            <a:fld id="{A5A4A364-202E-44C0-8C4F-CA5D4B62BCBE}" type="datetime3">
              <a:rPr lang="en-US" smtClean="0"/>
              <a:t>24 March 2024</a:t>
            </a:fld>
            <a:endParaRPr lang="en-US" dirty="0"/>
          </a:p>
        </p:txBody>
      </p:sp>
      <p:sp>
        <p:nvSpPr>
          <p:cNvPr id="8" name="Footer Placeholder 7">
            <a:extLst>
              <a:ext uri="{FF2B5EF4-FFF2-40B4-BE49-F238E27FC236}">
                <a16:creationId xmlns:a16="http://schemas.microsoft.com/office/drawing/2014/main" id="{CC7F1BE8-26D0-0F25-D479-C98B9C98F20D}"/>
              </a:ext>
            </a:extLst>
          </p:cNvPr>
          <p:cNvSpPr>
            <a:spLocks noGrp="1"/>
          </p:cNvSpPr>
          <p:nvPr>
            <p:ph type="ftr" sz="quarter" idx="12"/>
          </p:nvPr>
        </p:nvSpPr>
        <p:spPr/>
        <p:txBody>
          <a:bodyPr/>
          <a:lstStyle/>
          <a:p>
            <a:pPr>
              <a:defRPr/>
            </a:pPr>
            <a:r>
              <a:rPr lang="en-US"/>
              <a:t>6.1920</a:t>
            </a:r>
            <a:endParaRPr lang="en-US" dirty="0"/>
          </a:p>
        </p:txBody>
      </p:sp>
      <p:sp>
        <p:nvSpPr>
          <p:cNvPr id="22" name="Slide Number Placeholder 21">
            <a:extLst>
              <a:ext uri="{FF2B5EF4-FFF2-40B4-BE49-F238E27FC236}">
                <a16:creationId xmlns:a16="http://schemas.microsoft.com/office/drawing/2014/main" id="{CACF2C5D-F364-A737-8A36-B7663855F475}"/>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43</a:t>
            </a:fld>
            <a:endParaRPr lang="en-US" dirty="0"/>
          </a:p>
        </p:txBody>
      </p:sp>
    </p:spTree>
    <p:extLst>
      <p:ext uri="{BB962C8B-B14F-4D97-AF65-F5344CB8AC3E}">
        <p14:creationId xmlns:p14="http://schemas.microsoft.com/office/powerpoint/2010/main" val="73479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WAW hazards</a:t>
            </a:r>
          </a:p>
        </p:txBody>
      </p:sp>
      <p:sp>
        <p:nvSpPr>
          <p:cNvPr id="3" name="Content Placeholder 2"/>
          <p:cNvSpPr>
            <a:spLocks noGrp="1"/>
          </p:cNvSpPr>
          <p:nvPr>
            <p:ph idx="1"/>
          </p:nvPr>
        </p:nvSpPr>
        <p:spPr/>
        <p:txBody>
          <a:bodyPr/>
          <a:lstStyle/>
          <a:p>
            <a:r>
              <a:rPr lang="en-US" sz="2400" dirty="0">
                <a:solidFill>
                  <a:srgbClr val="FF0000"/>
                </a:solidFill>
                <a:latin typeface="+mj-lt"/>
              </a:rPr>
              <a:t>Can a destination register name appear more than once in the scoreboard ?</a:t>
            </a:r>
            <a:endParaRPr lang="en-US" sz="2400" dirty="0"/>
          </a:p>
          <a:p>
            <a:r>
              <a:rPr lang="en-US" sz="2400" dirty="0"/>
              <a:t>If multiple instructions in the scoreboard can update the register which the current instruction wants to read, then the current instruction has to read the update for the youngest of those instructions; two solutions</a:t>
            </a:r>
          </a:p>
          <a:p>
            <a:pPr lvl="1"/>
            <a:r>
              <a:rPr lang="en-US" sz="2000" dirty="0"/>
              <a:t>avoid WAW hazard by stalling the decode if the destination is already present in sb</a:t>
            </a:r>
          </a:p>
          <a:p>
            <a:pPr lvl="1"/>
            <a:r>
              <a:rPr lang="en-US" sz="2000" dirty="0"/>
              <a:t>Use a more complex sb and make sure a destination stays in sb as long as necessary</a:t>
            </a:r>
          </a:p>
        </p:txBody>
      </p:sp>
      <p:sp>
        <p:nvSpPr>
          <p:cNvPr id="4" name="Date Placeholder 3">
            <a:extLst>
              <a:ext uri="{FF2B5EF4-FFF2-40B4-BE49-F238E27FC236}">
                <a16:creationId xmlns:a16="http://schemas.microsoft.com/office/drawing/2014/main" id="{20949DC9-3CE7-298E-A873-AA3B117A7C0B}"/>
              </a:ext>
            </a:extLst>
          </p:cNvPr>
          <p:cNvSpPr>
            <a:spLocks noGrp="1"/>
          </p:cNvSpPr>
          <p:nvPr>
            <p:ph type="dt" sz="half" idx="10"/>
          </p:nvPr>
        </p:nvSpPr>
        <p:spPr/>
        <p:txBody>
          <a:bodyPr/>
          <a:lstStyle/>
          <a:p>
            <a:pPr>
              <a:defRPr/>
            </a:pPr>
            <a:fld id="{E21F8458-7D1C-4AEA-9C29-2C757AB42D60}" type="datetime3">
              <a:rPr lang="en-US" smtClean="0"/>
              <a:t>24 March 2024</a:t>
            </a:fld>
            <a:endParaRPr lang="en-US" dirty="0"/>
          </a:p>
        </p:txBody>
      </p:sp>
      <p:sp>
        <p:nvSpPr>
          <p:cNvPr id="5" name="Footer Placeholder 4">
            <a:extLst>
              <a:ext uri="{FF2B5EF4-FFF2-40B4-BE49-F238E27FC236}">
                <a16:creationId xmlns:a16="http://schemas.microsoft.com/office/drawing/2014/main" id="{93FA362A-61D8-068E-7763-E282CBB50B8A}"/>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1680E109-691D-8E72-DE53-9C07160F9F45}"/>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44</a:t>
            </a:fld>
            <a:endParaRPr lang="en-US" dirty="0"/>
          </a:p>
        </p:txBody>
      </p:sp>
    </p:spTree>
    <p:extLst>
      <p:ext uri="{BB962C8B-B14F-4D97-AF65-F5344CB8AC3E}">
        <p14:creationId xmlns:p14="http://schemas.microsoft.com/office/powerpoint/2010/main" val="191631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p:cNvSpPr>
            <a:spLocks noGrp="1" noChangeArrowheads="1"/>
          </p:cNvSpPr>
          <p:nvPr>
            <p:ph type="title"/>
          </p:nvPr>
        </p:nvSpPr>
        <p:spPr/>
        <p:txBody>
          <a:bodyPr/>
          <a:lstStyle/>
          <a:p>
            <a:pPr eaLnBrk="1" hangingPunct="1"/>
            <a:r>
              <a:rPr lang="en-US" sz="4000" dirty="0"/>
              <a:t>A 4-cycle, 2-stage pipeline</a:t>
            </a:r>
            <a:endParaRPr lang="en-US" sz="3200" dirty="0"/>
          </a:p>
        </p:txBody>
      </p:sp>
      <p:sp>
        <p:nvSpPr>
          <p:cNvPr id="55298" name="Rectangle 17"/>
          <p:cNvSpPr>
            <a:spLocks noChangeArrowheads="1"/>
          </p:cNvSpPr>
          <p:nvPr/>
        </p:nvSpPr>
        <p:spPr bwMode="auto">
          <a:xfrm>
            <a:off x="1074738" y="3256251"/>
            <a:ext cx="452437" cy="94456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a:t>PC</a:t>
            </a:r>
          </a:p>
        </p:txBody>
      </p:sp>
      <p:sp>
        <p:nvSpPr>
          <p:cNvPr id="55300" name="Rectangle 17"/>
          <p:cNvSpPr>
            <a:spLocks noChangeArrowheads="1"/>
          </p:cNvSpPr>
          <p:nvPr/>
        </p:nvSpPr>
        <p:spPr bwMode="auto">
          <a:xfrm>
            <a:off x="3648075" y="3265776"/>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a:t>Decode</a:t>
            </a:r>
          </a:p>
        </p:txBody>
      </p:sp>
      <p:sp>
        <p:nvSpPr>
          <p:cNvPr id="55301" name="Rectangle 17"/>
          <p:cNvSpPr>
            <a:spLocks noChangeArrowheads="1"/>
          </p:cNvSpPr>
          <p:nvPr/>
        </p:nvSpPr>
        <p:spPr bwMode="auto">
          <a:xfrm>
            <a:off x="5099050" y="1938626"/>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a:t>Register File</a:t>
            </a:r>
          </a:p>
        </p:txBody>
      </p:sp>
      <p:sp>
        <p:nvSpPr>
          <p:cNvPr id="55302" name="Rectangle 17"/>
          <p:cNvSpPr>
            <a:spLocks noChangeArrowheads="1"/>
          </p:cNvSpPr>
          <p:nvPr/>
        </p:nvSpPr>
        <p:spPr bwMode="auto">
          <a:xfrm>
            <a:off x="5967413" y="3259426"/>
            <a:ext cx="1101725" cy="944562"/>
          </a:xfrm>
          <a:prstGeom prst="rect">
            <a:avLst/>
          </a:prstGeom>
          <a:no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a:t>Execute</a:t>
            </a:r>
          </a:p>
        </p:txBody>
      </p:sp>
      <p:sp>
        <p:nvSpPr>
          <p:cNvPr id="55303" name="Rectangle 17"/>
          <p:cNvSpPr>
            <a:spLocks noChangeArrowheads="1"/>
          </p:cNvSpPr>
          <p:nvPr/>
        </p:nvSpPr>
        <p:spPr bwMode="auto">
          <a:xfrm>
            <a:off x="7065963" y="4452829"/>
            <a:ext cx="1101725" cy="782242"/>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a:t>Data</a:t>
            </a:r>
          </a:p>
          <a:p>
            <a:pPr algn="ctr">
              <a:lnSpc>
                <a:spcPct val="90000"/>
              </a:lnSpc>
              <a:spcBef>
                <a:spcPct val="25000"/>
              </a:spcBef>
              <a:buClr>
                <a:schemeClr val="bg1"/>
              </a:buClr>
              <a:buSzPct val="100000"/>
              <a:buFont typeface="Wingdings" pitchFamily="2" charset="2"/>
              <a:buNone/>
            </a:pPr>
            <a:r>
              <a:rPr lang="en-US" dirty="0"/>
              <a:t>Memory</a:t>
            </a:r>
          </a:p>
        </p:txBody>
      </p:sp>
      <p:sp>
        <p:nvSpPr>
          <p:cNvPr id="55304" name="Line 8"/>
          <p:cNvSpPr>
            <a:spLocks noChangeShapeType="1"/>
          </p:cNvSpPr>
          <p:nvPr/>
        </p:nvSpPr>
        <p:spPr bwMode="auto">
          <a:xfrm>
            <a:off x="5654675" y="4034126"/>
            <a:ext cx="311150" cy="0"/>
          </a:xfrm>
          <a:prstGeom prst="line">
            <a:avLst/>
          </a:prstGeom>
          <a:noFill/>
          <a:ln w="25400">
            <a:solidFill>
              <a:schemeClr val="tx1"/>
            </a:solidFill>
            <a:round/>
            <a:headEnd/>
            <a:tailEnd type="triangle" w="lg" len="lg"/>
          </a:ln>
        </p:spPr>
        <p:txBody>
          <a:bodyPr/>
          <a:lstStyle/>
          <a:p>
            <a:endParaRPr lang="en-US" dirty="0"/>
          </a:p>
        </p:txBody>
      </p:sp>
      <p:sp>
        <p:nvSpPr>
          <p:cNvPr id="55305" name="Line 8"/>
          <p:cNvSpPr>
            <a:spLocks noChangeShapeType="1"/>
          </p:cNvSpPr>
          <p:nvPr/>
        </p:nvSpPr>
        <p:spPr bwMode="auto">
          <a:xfrm>
            <a:off x="4749800" y="3821401"/>
            <a:ext cx="1214438" cy="0"/>
          </a:xfrm>
          <a:prstGeom prst="line">
            <a:avLst/>
          </a:prstGeom>
          <a:noFill/>
          <a:ln w="25400">
            <a:solidFill>
              <a:schemeClr val="tx1"/>
            </a:solidFill>
            <a:round/>
            <a:headEnd/>
            <a:tailEnd type="triangle" w="lg" len="lg"/>
          </a:ln>
        </p:spPr>
        <p:txBody>
          <a:bodyPr/>
          <a:lstStyle/>
          <a:p>
            <a:endParaRPr lang="en-US" dirty="0"/>
          </a:p>
        </p:txBody>
      </p:sp>
      <p:sp>
        <p:nvSpPr>
          <p:cNvPr id="55306" name="Line 8"/>
          <p:cNvSpPr>
            <a:spLocks noChangeShapeType="1"/>
          </p:cNvSpPr>
          <p:nvPr/>
        </p:nvSpPr>
        <p:spPr bwMode="auto">
          <a:xfrm>
            <a:off x="5670550" y="3429288"/>
            <a:ext cx="292100" cy="0"/>
          </a:xfrm>
          <a:prstGeom prst="line">
            <a:avLst/>
          </a:prstGeom>
          <a:noFill/>
          <a:ln w="25400">
            <a:solidFill>
              <a:schemeClr val="tx1"/>
            </a:solidFill>
            <a:round/>
            <a:headEnd/>
            <a:tailEnd type="triangle" w="lg" len="lg"/>
          </a:ln>
        </p:spPr>
        <p:txBody>
          <a:bodyPr/>
          <a:lstStyle/>
          <a:p>
            <a:endParaRPr lang="en-US" dirty="0"/>
          </a:p>
        </p:txBody>
      </p:sp>
      <p:sp>
        <p:nvSpPr>
          <p:cNvPr id="55307" name="Line 8"/>
          <p:cNvSpPr>
            <a:spLocks noChangeShapeType="1"/>
          </p:cNvSpPr>
          <p:nvPr/>
        </p:nvSpPr>
        <p:spPr bwMode="auto">
          <a:xfrm>
            <a:off x="5511800" y="3615026"/>
            <a:ext cx="457200" cy="0"/>
          </a:xfrm>
          <a:prstGeom prst="line">
            <a:avLst/>
          </a:prstGeom>
          <a:noFill/>
          <a:ln w="25400">
            <a:solidFill>
              <a:schemeClr val="tx1"/>
            </a:solidFill>
            <a:round/>
            <a:headEnd/>
            <a:tailEnd type="triangle" w="lg" len="lg"/>
          </a:ln>
        </p:spPr>
        <p:txBody>
          <a:bodyPr/>
          <a:lstStyle/>
          <a:p>
            <a:endParaRPr lang="en-US" dirty="0"/>
          </a:p>
        </p:txBody>
      </p:sp>
      <p:sp>
        <p:nvSpPr>
          <p:cNvPr id="55308" name="Line 14"/>
          <p:cNvSpPr>
            <a:spLocks noChangeShapeType="1"/>
          </p:cNvSpPr>
          <p:nvPr/>
        </p:nvSpPr>
        <p:spPr bwMode="auto">
          <a:xfrm flipV="1">
            <a:off x="5680075" y="2633951"/>
            <a:ext cx="0" cy="796925"/>
          </a:xfrm>
          <a:prstGeom prst="line">
            <a:avLst/>
          </a:prstGeom>
          <a:noFill/>
          <a:ln w="25400">
            <a:solidFill>
              <a:schemeClr val="tx1"/>
            </a:solidFill>
            <a:round/>
            <a:headEnd/>
            <a:tailEnd/>
          </a:ln>
        </p:spPr>
        <p:txBody>
          <a:bodyPr/>
          <a:lstStyle/>
          <a:p>
            <a:endParaRPr lang="en-US" dirty="0"/>
          </a:p>
        </p:txBody>
      </p:sp>
      <p:sp>
        <p:nvSpPr>
          <p:cNvPr id="55309" name="Line 15"/>
          <p:cNvSpPr>
            <a:spLocks noChangeShapeType="1"/>
          </p:cNvSpPr>
          <p:nvPr/>
        </p:nvSpPr>
        <p:spPr bwMode="auto">
          <a:xfrm flipV="1">
            <a:off x="5521325" y="2653001"/>
            <a:ext cx="0" cy="950912"/>
          </a:xfrm>
          <a:prstGeom prst="line">
            <a:avLst/>
          </a:prstGeom>
          <a:noFill/>
          <a:ln w="25400">
            <a:solidFill>
              <a:schemeClr val="tx1"/>
            </a:solidFill>
            <a:round/>
            <a:headEnd/>
            <a:tailEnd/>
          </a:ln>
        </p:spPr>
        <p:txBody>
          <a:bodyPr/>
          <a:lstStyle/>
          <a:p>
            <a:endParaRPr lang="en-US" dirty="0"/>
          </a:p>
        </p:txBody>
      </p:sp>
      <p:sp>
        <p:nvSpPr>
          <p:cNvPr id="55311" name="Line 17"/>
          <p:cNvSpPr>
            <a:spLocks noChangeShapeType="1"/>
          </p:cNvSpPr>
          <p:nvPr/>
        </p:nvSpPr>
        <p:spPr bwMode="auto">
          <a:xfrm rot="16200000" flipV="1">
            <a:off x="2100263" y="3381663"/>
            <a:ext cx="0" cy="1143000"/>
          </a:xfrm>
          <a:prstGeom prst="line">
            <a:avLst/>
          </a:prstGeom>
          <a:noFill/>
          <a:ln w="25400">
            <a:solidFill>
              <a:schemeClr val="tx1"/>
            </a:solidFill>
            <a:round/>
            <a:headEnd type="triangle" w="lg" len="lg"/>
            <a:tailEnd type="none" w="lg" len="lg"/>
          </a:ln>
        </p:spPr>
        <p:txBody>
          <a:bodyPr/>
          <a:lstStyle/>
          <a:p>
            <a:endParaRPr lang="en-US" dirty="0"/>
          </a:p>
        </p:txBody>
      </p:sp>
      <p:sp>
        <p:nvSpPr>
          <p:cNvPr id="55299" name="Rectangle 17"/>
          <p:cNvSpPr>
            <a:spLocks noChangeArrowheads="1"/>
          </p:cNvSpPr>
          <p:nvPr/>
        </p:nvSpPr>
        <p:spPr bwMode="auto">
          <a:xfrm>
            <a:off x="1549400" y="4452434"/>
            <a:ext cx="1101725" cy="782636"/>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err="1"/>
              <a:t>Inst</a:t>
            </a:r>
            <a:endParaRPr lang="en-US"/>
          </a:p>
          <a:p>
            <a:pPr algn="ctr">
              <a:lnSpc>
                <a:spcPct val="90000"/>
              </a:lnSpc>
              <a:spcBef>
                <a:spcPct val="25000"/>
              </a:spcBef>
              <a:buClr>
                <a:schemeClr val="bg1"/>
              </a:buClr>
              <a:buSzPct val="100000"/>
              <a:buFont typeface="Wingdings" pitchFamily="2" charset="2"/>
              <a:buNone/>
            </a:pPr>
            <a:r>
              <a:rPr lang="en-US"/>
              <a:t>Memory</a:t>
            </a:r>
          </a:p>
        </p:txBody>
      </p:sp>
      <p:sp>
        <p:nvSpPr>
          <p:cNvPr id="55310" name="Line 8"/>
          <p:cNvSpPr>
            <a:spLocks noChangeShapeType="1"/>
          </p:cNvSpPr>
          <p:nvPr/>
        </p:nvSpPr>
        <p:spPr bwMode="auto">
          <a:xfrm rot="5400000">
            <a:off x="1519634" y="4200417"/>
            <a:ext cx="504031" cy="0"/>
          </a:xfrm>
          <a:prstGeom prst="line">
            <a:avLst/>
          </a:prstGeom>
          <a:noFill/>
          <a:ln w="25400">
            <a:solidFill>
              <a:schemeClr val="tx1"/>
            </a:solidFill>
            <a:round/>
            <a:headEnd/>
            <a:tailEnd type="triangle" w="lg" len="lg"/>
          </a:ln>
        </p:spPr>
        <p:txBody>
          <a:bodyPr/>
          <a:lstStyle/>
          <a:p>
            <a:endParaRPr lang="en-US"/>
          </a:p>
        </p:txBody>
      </p:sp>
      <p:sp>
        <p:nvSpPr>
          <p:cNvPr id="55312" name="Line 8"/>
          <p:cNvSpPr>
            <a:spLocks noChangeShapeType="1"/>
          </p:cNvSpPr>
          <p:nvPr/>
        </p:nvSpPr>
        <p:spPr bwMode="auto">
          <a:xfrm rot="5400000">
            <a:off x="2241323" y="4266475"/>
            <a:ext cx="360816" cy="1587"/>
          </a:xfrm>
          <a:prstGeom prst="line">
            <a:avLst/>
          </a:prstGeom>
          <a:noFill/>
          <a:ln w="25400">
            <a:solidFill>
              <a:schemeClr val="tx1"/>
            </a:solidFill>
            <a:round/>
            <a:headEnd/>
            <a:tailEnd type="none" w="lg" len="lg"/>
          </a:ln>
        </p:spPr>
        <p:txBody>
          <a:bodyPr/>
          <a:lstStyle/>
          <a:p>
            <a:endParaRPr lang="en-US"/>
          </a:p>
        </p:txBody>
      </p:sp>
      <p:sp>
        <p:nvSpPr>
          <p:cNvPr id="55313" name="Line 19"/>
          <p:cNvSpPr>
            <a:spLocks noChangeShapeType="1"/>
          </p:cNvSpPr>
          <p:nvPr/>
        </p:nvSpPr>
        <p:spPr bwMode="auto">
          <a:xfrm rot="16200000" flipV="1">
            <a:off x="2545557" y="3963828"/>
            <a:ext cx="0" cy="246063"/>
          </a:xfrm>
          <a:prstGeom prst="line">
            <a:avLst/>
          </a:prstGeom>
          <a:noFill/>
          <a:ln w="25400">
            <a:solidFill>
              <a:schemeClr val="tx1"/>
            </a:solidFill>
            <a:round/>
            <a:headEnd type="triangle" w="lg" len="lg"/>
            <a:tailEnd type="none" w="lg" len="lg"/>
          </a:ln>
        </p:spPr>
        <p:txBody>
          <a:bodyPr/>
          <a:lstStyle/>
          <a:p>
            <a:endParaRPr lang="en-US"/>
          </a:p>
        </p:txBody>
      </p:sp>
      <p:grpSp>
        <p:nvGrpSpPr>
          <p:cNvPr id="55314" name="Group 20"/>
          <p:cNvGrpSpPr>
            <a:grpSpLocks/>
          </p:cNvGrpSpPr>
          <p:nvPr/>
        </p:nvGrpSpPr>
        <p:grpSpPr bwMode="auto">
          <a:xfrm>
            <a:off x="7058025" y="3915063"/>
            <a:ext cx="247650" cy="537371"/>
            <a:chOff x="1707" y="2541"/>
            <a:chExt cx="156" cy="530"/>
          </a:xfrm>
        </p:grpSpPr>
        <p:sp>
          <p:nvSpPr>
            <p:cNvPr id="55355" name="Line 8"/>
            <p:cNvSpPr>
              <a:spLocks noChangeShapeType="1"/>
            </p:cNvSpPr>
            <p:nvPr/>
          </p:nvSpPr>
          <p:spPr bwMode="auto">
            <a:xfrm rot="16200000" flipH="1">
              <a:off x="1598" y="2806"/>
              <a:ext cx="530" cy="0"/>
            </a:xfrm>
            <a:prstGeom prst="line">
              <a:avLst/>
            </a:prstGeom>
            <a:noFill/>
            <a:ln w="25400">
              <a:solidFill>
                <a:schemeClr val="tx1"/>
              </a:solidFill>
              <a:round/>
              <a:headEnd/>
              <a:tailEnd type="triangle" w="lg" len="lg"/>
            </a:ln>
          </p:spPr>
          <p:txBody>
            <a:bodyPr/>
            <a:lstStyle/>
            <a:p>
              <a:endParaRPr lang="en-US"/>
            </a:p>
          </p:txBody>
        </p:sp>
        <p:sp>
          <p:nvSpPr>
            <p:cNvPr id="55356" name="Line 22"/>
            <p:cNvSpPr>
              <a:spLocks noChangeShapeType="1"/>
            </p:cNvSpPr>
            <p:nvPr/>
          </p:nvSpPr>
          <p:spPr bwMode="auto">
            <a:xfrm rot="5400000" flipH="1" flipV="1">
              <a:off x="1785" y="2466"/>
              <a:ext cx="0" cy="155"/>
            </a:xfrm>
            <a:prstGeom prst="line">
              <a:avLst/>
            </a:prstGeom>
            <a:noFill/>
            <a:ln w="25400">
              <a:solidFill>
                <a:schemeClr val="tx1"/>
              </a:solidFill>
              <a:round/>
              <a:headEnd/>
              <a:tailEnd/>
            </a:ln>
          </p:spPr>
          <p:txBody>
            <a:bodyPr/>
            <a:lstStyle/>
            <a:p>
              <a:endParaRPr lang="en-US"/>
            </a:p>
          </p:txBody>
        </p:sp>
      </p:grpSp>
      <p:sp>
        <p:nvSpPr>
          <p:cNvPr id="55315" name="Line 23"/>
          <p:cNvSpPr>
            <a:spLocks noChangeShapeType="1"/>
          </p:cNvSpPr>
          <p:nvPr/>
        </p:nvSpPr>
        <p:spPr bwMode="auto">
          <a:xfrm rot="16200000" flipV="1">
            <a:off x="4541044" y="3249107"/>
            <a:ext cx="0" cy="2239962"/>
          </a:xfrm>
          <a:prstGeom prst="line">
            <a:avLst/>
          </a:prstGeom>
          <a:noFill/>
          <a:ln w="25400">
            <a:solidFill>
              <a:schemeClr val="tx1"/>
            </a:solidFill>
            <a:round/>
            <a:headEnd/>
            <a:tailEnd/>
          </a:ln>
        </p:spPr>
        <p:txBody>
          <a:bodyPr/>
          <a:lstStyle/>
          <a:p>
            <a:endParaRPr lang="en-US"/>
          </a:p>
        </p:txBody>
      </p:sp>
      <p:sp>
        <p:nvSpPr>
          <p:cNvPr id="55316" name="Line 24"/>
          <p:cNvSpPr>
            <a:spLocks noChangeShapeType="1"/>
          </p:cNvSpPr>
          <p:nvPr/>
        </p:nvSpPr>
        <p:spPr bwMode="auto">
          <a:xfrm flipV="1">
            <a:off x="5657850" y="4030951"/>
            <a:ext cx="0" cy="338137"/>
          </a:xfrm>
          <a:prstGeom prst="line">
            <a:avLst/>
          </a:prstGeom>
          <a:noFill/>
          <a:ln w="25400">
            <a:solidFill>
              <a:schemeClr val="tx1"/>
            </a:solidFill>
            <a:round/>
            <a:headEnd/>
            <a:tailEnd/>
          </a:ln>
        </p:spPr>
        <p:txBody>
          <a:bodyPr/>
          <a:lstStyle/>
          <a:p>
            <a:endParaRPr lang="en-US"/>
          </a:p>
        </p:txBody>
      </p:sp>
      <p:sp>
        <p:nvSpPr>
          <p:cNvPr id="55317" name="Line 8"/>
          <p:cNvSpPr>
            <a:spLocks noChangeShapeType="1"/>
          </p:cNvSpPr>
          <p:nvPr/>
        </p:nvSpPr>
        <p:spPr bwMode="auto">
          <a:xfrm flipH="1">
            <a:off x="4749800" y="3426112"/>
            <a:ext cx="468313" cy="3175"/>
          </a:xfrm>
          <a:prstGeom prst="line">
            <a:avLst/>
          </a:prstGeom>
          <a:noFill/>
          <a:ln w="25400">
            <a:solidFill>
              <a:schemeClr val="tx1"/>
            </a:solidFill>
            <a:round/>
            <a:headEnd/>
            <a:tailEnd type="none" w="lg" len="lg"/>
          </a:ln>
        </p:spPr>
        <p:txBody>
          <a:bodyPr/>
          <a:lstStyle/>
          <a:p>
            <a:endParaRPr lang="en-US"/>
          </a:p>
        </p:txBody>
      </p:sp>
      <p:sp>
        <p:nvSpPr>
          <p:cNvPr id="55318" name="Line 8"/>
          <p:cNvSpPr>
            <a:spLocks noChangeShapeType="1"/>
          </p:cNvSpPr>
          <p:nvPr/>
        </p:nvSpPr>
        <p:spPr bwMode="auto">
          <a:xfrm flipH="1">
            <a:off x="4749800" y="3611851"/>
            <a:ext cx="627063" cy="0"/>
          </a:xfrm>
          <a:prstGeom prst="line">
            <a:avLst/>
          </a:prstGeom>
          <a:noFill/>
          <a:ln w="25400">
            <a:solidFill>
              <a:schemeClr val="tx1"/>
            </a:solidFill>
            <a:round/>
            <a:headEnd/>
            <a:tailEnd type="none" w="lg" len="lg"/>
          </a:ln>
        </p:spPr>
        <p:txBody>
          <a:bodyPr/>
          <a:lstStyle/>
          <a:p>
            <a:endParaRPr lang="en-US"/>
          </a:p>
        </p:txBody>
      </p:sp>
      <p:sp>
        <p:nvSpPr>
          <p:cNvPr id="55319" name="Line 27"/>
          <p:cNvSpPr>
            <a:spLocks noChangeShapeType="1"/>
          </p:cNvSpPr>
          <p:nvPr/>
        </p:nvSpPr>
        <p:spPr bwMode="auto">
          <a:xfrm flipH="1" flipV="1">
            <a:off x="5208588" y="2653001"/>
            <a:ext cx="0" cy="776287"/>
          </a:xfrm>
          <a:prstGeom prst="line">
            <a:avLst/>
          </a:prstGeom>
          <a:noFill/>
          <a:ln w="25400">
            <a:solidFill>
              <a:schemeClr val="tx1"/>
            </a:solidFill>
            <a:round/>
            <a:headEnd/>
            <a:tailEnd type="triangle" w="lg" len="lg"/>
          </a:ln>
        </p:spPr>
        <p:txBody>
          <a:bodyPr/>
          <a:lstStyle/>
          <a:p>
            <a:endParaRPr lang="en-US"/>
          </a:p>
        </p:txBody>
      </p:sp>
      <p:sp>
        <p:nvSpPr>
          <p:cNvPr id="55320" name="Line 28"/>
          <p:cNvSpPr>
            <a:spLocks noChangeShapeType="1"/>
          </p:cNvSpPr>
          <p:nvPr/>
        </p:nvSpPr>
        <p:spPr bwMode="auto">
          <a:xfrm flipH="1" flipV="1">
            <a:off x="5367338" y="2649826"/>
            <a:ext cx="0" cy="950912"/>
          </a:xfrm>
          <a:prstGeom prst="line">
            <a:avLst/>
          </a:prstGeom>
          <a:noFill/>
          <a:ln w="25400">
            <a:solidFill>
              <a:schemeClr val="tx1"/>
            </a:solidFill>
            <a:round/>
            <a:headEnd/>
            <a:tailEnd type="triangle" w="lg" len="lg"/>
          </a:ln>
        </p:spPr>
        <p:txBody>
          <a:bodyPr/>
          <a:lstStyle/>
          <a:p>
            <a:endParaRPr lang="en-US"/>
          </a:p>
        </p:txBody>
      </p:sp>
      <p:sp>
        <p:nvSpPr>
          <p:cNvPr id="55321" name="AutoShape 10"/>
          <p:cNvSpPr>
            <a:spLocks noChangeArrowheads="1"/>
          </p:cNvSpPr>
          <p:nvPr/>
        </p:nvSpPr>
        <p:spPr bwMode="auto">
          <a:xfrm rot="10800000" flipH="1">
            <a:off x="7666038" y="2978438"/>
            <a:ext cx="561975" cy="230188"/>
          </a:xfrm>
          <a:prstGeom prst="flowChartManualOperation">
            <a:avLst/>
          </a:prstGeom>
          <a:solidFill>
            <a:schemeClr val="bg1"/>
          </a:solidFill>
          <a:ln w="25400">
            <a:solidFill>
              <a:schemeClr val="tx1"/>
            </a:solidFill>
            <a:miter lim="800000"/>
            <a:headEnd/>
            <a:tailEnd/>
          </a:ln>
        </p:spPr>
        <p:txBody>
          <a:bodyPr rot="10800000"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55322" name="Line 30"/>
          <p:cNvSpPr>
            <a:spLocks noChangeShapeType="1"/>
          </p:cNvSpPr>
          <p:nvPr/>
        </p:nvSpPr>
        <p:spPr bwMode="auto">
          <a:xfrm flipH="1" flipV="1">
            <a:off x="8032750" y="3200687"/>
            <a:ext cx="0" cy="1246989"/>
          </a:xfrm>
          <a:prstGeom prst="line">
            <a:avLst/>
          </a:prstGeom>
          <a:noFill/>
          <a:ln w="25400">
            <a:solidFill>
              <a:schemeClr val="tx1"/>
            </a:solidFill>
            <a:round/>
            <a:headEnd/>
            <a:tailEnd type="triangle" w="lg" len="lg"/>
          </a:ln>
        </p:spPr>
        <p:txBody>
          <a:bodyPr/>
          <a:lstStyle/>
          <a:p>
            <a:endParaRPr lang="en-US"/>
          </a:p>
        </p:txBody>
      </p:sp>
      <p:sp>
        <p:nvSpPr>
          <p:cNvPr id="55323" name="Line 31"/>
          <p:cNvSpPr>
            <a:spLocks noChangeShapeType="1"/>
          </p:cNvSpPr>
          <p:nvPr/>
        </p:nvSpPr>
        <p:spPr bwMode="auto">
          <a:xfrm flipH="1" flipV="1">
            <a:off x="7947025" y="2646651"/>
            <a:ext cx="0" cy="320675"/>
          </a:xfrm>
          <a:prstGeom prst="line">
            <a:avLst/>
          </a:prstGeom>
          <a:noFill/>
          <a:ln w="25400">
            <a:solidFill>
              <a:schemeClr val="tx1"/>
            </a:solidFill>
            <a:round/>
            <a:headEnd/>
            <a:tailEnd type="triangle" w="lg" len="lg"/>
          </a:ln>
        </p:spPr>
        <p:txBody>
          <a:bodyPr/>
          <a:lstStyle/>
          <a:p>
            <a:endParaRPr lang="en-US"/>
          </a:p>
        </p:txBody>
      </p:sp>
      <p:sp>
        <p:nvSpPr>
          <p:cNvPr id="55324" name="Line 8"/>
          <p:cNvSpPr>
            <a:spLocks noChangeShapeType="1"/>
          </p:cNvSpPr>
          <p:nvPr/>
        </p:nvSpPr>
        <p:spPr bwMode="auto">
          <a:xfrm flipH="1">
            <a:off x="7072313" y="3613438"/>
            <a:ext cx="457200" cy="0"/>
          </a:xfrm>
          <a:prstGeom prst="line">
            <a:avLst/>
          </a:prstGeom>
          <a:noFill/>
          <a:ln w="25400">
            <a:solidFill>
              <a:schemeClr val="tx1"/>
            </a:solidFill>
            <a:round/>
            <a:headEnd/>
            <a:tailEnd type="none" w="lg" len="lg"/>
          </a:ln>
        </p:spPr>
        <p:txBody>
          <a:bodyPr/>
          <a:lstStyle/>
          <a:p>
            <a:endParaRPr lang="en-US"/>
          </a:p>
        </p:txBody>
      </p:sp>
      <p:sp>
        <p:nvSpPr>
          <p:cNvPr id="55325" name="Line 33"/>
          <p:cNvSpPr>
            <a:spLocks noChangeShapeType="1"/>
          </p:cNvSpPr>
          <p:nvPr/>
        </p:nvSpPr>
        <p:spPr bwMode="auto">
          <a:xfrm flipH="1" flipV="1">
            <a:off x="7519988" y="2651413"/>
            <a:ext cx="0" cy="950913"/>
          </a:xfrm>
          <a:prstGeom prst="line">
            <a:avLst/>
          </a:prstGeom>
          <a:noFill/>
          <a:ln w="25400">
            <a:solidFill>
              <a:schemeClr val="tx1"/>
            </a:solidFill>
            <a:round/>
            <a:headEnd/>
            <a:tailEnd type="triangle" w="lg" len="lg"/>
          </a:ln>
        </p:spPr>
        <p:txBody>
          <a:bodyPr/>
          <a:lstStyle/>
          <a:p>
            <a:endParaRPr lang="en-US"/>
          </a:p>
        </p:txBody>
      </p:sp>
      <p:sp>
        <p:nvSpPr>
          <p:cNvPr id="55326" name="Line 8"/>
          <p:cNvSpPr>
            <a:spLocks noChangeShapeType="1"/>
          </p:cNvSpPr>
          <p:nvPr/>
        </p:nvSpPr>
        <p:spPr bwMode="auto">
          <a:xfrm flipH="1">
            <a:off x="7059613" y="3773776"/>
            <a:ext cx="776287" cy="0"/>
          </a:xfrm>
          <a:prstGeom prst="line">
            <a:avLst/>
          </a:prstGeom>
          <a:noFill/>
          <a:ln w="25400">
            <a:solidFill>
              <a:schemeClr val="tx1"/>
            </a:solidFill>
            <a:round/>
            <a:headEnd/>
            <a:tailEnd type="none" w="lg" len="lg"/>
          </a:ln>
        </p:spPr>
        <p:txBody>
          <a:bodyPr/>
          <a:lstStyle/>
          <a:p>
            <a:endParaRPr lang="en-US"/>
          </a:p>
        </p:txBody>
      </p:sp>
      <p:sp>
        <p:nvSpPr>
          <p:cNvPr id="55327" name="Line 35"/>
          <p:cNvSpPr>
            <a:spLocks noChangeShapeType="1"/>
          </p:cNvSpPr>
          <p:nvPr/>
        </p:nvSpPr>
        <p:spPr bwMode="auto">
          <a:xfrm flipH="1" flipV="1">
            <a:off x="7827963" y="3214976"/>
            <a:ext cx="0" cy="557212"/>
          </a:xfrm>
          <a:prstGeom prst="line">
            <a:avLst/>
          </a:prstGeom>
          <a:noFill/>
          <a:ln w="25400">
            <a:solidFill>
              <a:schemeClr val="tx1"/>
            </a:solidFill>
            <a:round/>
            <a:headEnd/>
            <a:tailEnd type="triangle" w="lg" len="lg"/>
          </a:ln>
        </p:spPr>
        <p:txBody>
          <a:bodyPr/>
          <a:lstStyle/>
          <a:p>
            <a:endParaRPr lang="en-US"/>
          </a:p>
        </p:txBody>
      </p:sp>
      <p:sp>
        <p:nvSpPr>
          <p:cNvPr id="55328" name="AutoShape 10"/>
          <p:cNvSpPr>
            <a:spLocks noChangeArrowheads="1"/>
          </p:cNvSpPr>
          <p:nvPr/>
        </p:nvSpPr>
        <p:spPr bwMode="auto">
          <a:xfrm rot="16200000" flipH="1" flipV="1">
            <a:off x="1550194" y="3372932"/>
            <a:ext cx="561975" cy="230187"/>
          </a:xfrm>
          <a:prstGeom prst="flowChartManualOperation">
            <a:avLst/>
          </a:prstGeom>
          <a:solidFill>
            <a:schemeClr val="bg1"/>
          </a:solidFill>
          <a:ln w="25400">
            <a:solidFill>
              <a:schemeClr val="tx1"/>
            </a:solidFill>
            <a:miter lim="800000"/>
            <a:headEnd/>
            <a:tailEnd/>
          </a:ln>
        </p:spPr>
        <p:txBody>
          <a:bodyPr rot="10800000" vert="eaVert" wrap="none" anchor="ctr"/>
          <a:lstStyle/>
          <a:p>
            <a:pPr algn="ctr">
              <a:lnSpc>
                <a:spcPct val="90000"/>
              </a:lnSpc>
              <a:spcBef>
                <a:spcPct val="25000"/>
              </a:spcBef>
              <a:buClr>
                <a:schemeClr val="bg1"/>
              </a:buClr>
              <a:buSzPct val="100000"/>
              <a:buFont typeface="Wingdings" pitchFamily="2" charset="2"/>
              <a:buNone/>
            </a:pPr>
            <a:endParaRPr lang="en-US" sz="900"/>
          </a:p>
        </p:txBody>
      </p:sp>
      <p:sp>
        <p:nvSpPr>
          <p:cNvPr id="55329" name="Oval 37"/>
          <p:cNvSpPr>
            <a:spLocks noChangeArrowheads="1"/>
          </p:cNvSpPr>
          <p:nvPr/>
        </p:nvSpPr>
        <p:spPr bwMode="auto">
          <a:xfrm>
            <a:off x="2119313" y="3488026"/>
            <a:ext cx="426244" cy="287337"/>
          </a:xfrm>
          <a:prstGeom prst="ellipse">
            <a:avLst/>
          </a:prstGeom>
          <a:noFill/>
          <a:ln w="25400">
            <a:solidFill>
              <a:schemeClr val="tx1"/>
            </a:solidFill>
            <a:round/>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sz="1200" dirty="0"/>
              <a:t>nap</a:t>
            </a:r>
          </a:p>
        </p:txBody>
      </p:sp>
      <p:sp>
        <p:nvSpPr>
          <p:cNvPr id="55330" name="Line 8"/>
          <p:cNvSpPr>
            <a:spLocks noChangeShapeType="1"/>
          </p:cNvSpPr>
          <p:nvPr/>
        </p:nvSpPr>
        <p:spPr bwMode="auto">
          <a:xfrm rot="16200000" flipV="1">
            <a:off x="2156619" y="3868232"/>
            <a:ext cx="201612" cy="0"/>
          </a:xfrm>
          <a:prstGeom prst="line">
            <a:avLst/>
          </a:prstGeom>
          <a:noFill/>
          <a:ln w="25400">
            <a:solidFill>
              <a:schemeClr val="tx1"/>
            </a:solidFill>
            <a:round/>
            <a:headEnd/>
            <a:tailEnd type="triangle" w="lg" len="lg"/>
          </a:ln>
        </p:spPr>
        <p:txBody>
          <a:bodyPr/>
          <a:lstStyle/>
          <a:p>
            <a:endParaRPr lang="en-US"/>
          </a:p>
        </p:txBody>
      </p:sp>
      <p:sp>
        <p:nvSpPr>
          <p:cNvPr id="55331" name="Line 40"/>
          <p:cNvSpPr>
            <a:spLocks noChangeShapeType="1"/>
          </p:cNvSpPr>
          <p:nvPr/>
        </p:nvSpPr>
        <p:spPr bwMode="auto">
          <a:xfrm rot="16200000" flipH="1">
            <a:off x="1621632" y="3385631"/>
            <a:ext cx="0" cy="201613"/>
          </a:xfrm>
          <a:prstGeom prst="line">
            <a:avLst/>
          </a:prstGeom>
          <a:noFill/>
          <a:ln w="25400">
            <a:solidFill>
              <a:schemeClr val="tx1"/>
            </a:solidFill>
            <a:round/>
            <a:headEnd type="triangle" w="lg" len="lg"/>
            <a:tailEnd type="none" w="lg" len="lg"/>
          </a:ln>
        </p:spPr>
        <p:txBody>
          <a:bodyPr/>
          <a:lstStyle/>
          <a:p>
            <a:endParaRPr lang="en-US"/>
          </a:p>
        </p:txBody>
      </p:sp>
      <p:sp>
        <p:nvSpPr>
          <p:cNvPr id="55332" name="Line 41"/>
          <p:cNvSpPr>
            <a:spLocks noChangeShapeType="1"/>
          </p:cNvSpPr>
          <p:nvPr/>
        </p:nvSpPr>
        <p:spPr bwMode="auto">
          <a:xfrm rot="16200000" flipH="1">
            <a:off x="2028032" y="3547556"/>
            <a:ext cx="0" cy="182563"/>
          </a:xfrm>
          <a:prstGeom prst="line">
            <a:avLst/>
          </a:prstGeom>
          <a:noFill/>
          <a:ln w="25400">
            <a:solidFill>
              <a:schemeClr val="tx1"/>
            </a:solidFill>
            <a:round/>
            <a:headEnd type="triangle" w="lg" len="lg"/>
            <a:tailEnd type="none" w="lg" len="lg"/>
          </a:ln>
        </p:spPr>
        <p:txBody>
          <a:bodyPr/>
          <a:lstStyle/>
          <a:p>
            <a:endParaRPr lang="en-US"/>
          </a:p>
        </p:txBody>
      </p:sp>
      <p:sp>
        <p:nvSpPr>
          <p:cNvPr id="55333" name="Line 8"/>
          <p:cNvSpPr>
            <a:spLocks noChangeShapeType="1"/>
          </p:cNvSpPr>
          <p:nvPr/>
        </p:nvSpPr>
        <p:spPr bwMode="auto">
          <a:xfrm flipH="1">
            <a:off x="7065963" y="3427701"/>
            <a:ext cx="292100" cy="0"/>
          </a:xfrm>
          <a:prstGeom prst="line">
            <a:avLst/>
          </a:prstGeom>
          <a:noFill/>
          <a:ln w="25400">
            <a:solidFill>
              <a:schemeClr val="tx1"/>
            </a:solidFill>
            <a:round/>
            <a:headEnd/>
            <a:tailEnd type="none" w="lg" len="lg"/>
          </a:ln>
        </p:spPr>
        <p:txBody>
          <a:bodyPr/>
          <a:lstStyle/>
          <a:p>
            <a:endParaRPr lang="en-US"/>
          </a:p>
        </p:txBody>
      </p:sp>
      <p:sp>
        <p:nvSpPr>
          <p:cNvPr id="55334" name="Line 43"/>
          <p:cNvSpPr>
            <a:spLocks noChangeShapeType="1"/>
          </p:cNvSpPr>
          <p:nvPr/>
        </p:nvSpPr>
        <p:spPr bwMode="auto">
          <a:xfrm flipH="1" flipV="1">
            <a:off x="7348538" y="2999076"/>
            <a:ext cx="0" cy="430212"/>
          </a:xfrm>
          <a:prstGeom prst="line">
            <a:avLst/>
          </a:prstGeom>
          <a:noFill/>
          <a:ln w="25400">
            <a:solidFill>
              <a:schemeClr val="tx1"/>
            </a:solidFill>
            <a:round/>
            <a:headEnd/>
            <a:tailEnd type="none" w="lg" len="lg"/>
          </a:ln>
        </p:spPr>
        <p:txBody>
          <a:bodyPr/>
          <a:lstStyle/>
          <a:p>
            <a:endParaRPr lang="en-US"/>
          </a:p>
        </p:txBody>
      </p:sp>
      <p:sp>
        <p:nvSpPr>
          <p:cNvPr id="55335" name="Line 44"/>
          <p:cNvSpPr>
            <a:spLocks noChangeShapeType="1"/>
          </p:cNvSpPr>
          <p:nvPr/>
        </p:nvSpPr>
        <p:spPr bwMode="auto">
          <a:xfrm rot="16200000" flipV="1">
            <a:off x="4735513" y="406688"/>
            <a:ext cx="0" cy="5210175"/>
          </a:xfrm>
          <a:prstGeom prst="line">
            <a:avLst/>
          </a:prstGeom>
          <a:noFill/>
          <a:ln w="25400">
            <a:solidFill>
              <a:schemeClr val="tx1"/>
            </a:solidFill>
            <a:round/>
            <a:headEnd/>
            <a:tailEnd/>
          </a:ln>
        </p:spPr>
        <p:txBody>
          <a:bodyPr/>
          <a:lstStyle/>
          <a:p>
            <a:endParaRPr lang="en-US"/>
          </a:p>
        </p:txBody>
      </p:sp>
      <p:sp>
        <p:nvSpPr>
          <p:cNvPr id="55336" name="Line 45"/>
          <p:cNvSpPr>
            <a:spLocks noChangeShapeType="1"/>
          </p:cNvSpPr>
          <p:nvPr/>
        </p:nvSpPr>
        <p:spPr bwMode="auto">
          <a:xfrm rot="16200000" flipH="1">
            <a:off x="2035969" y="3277682"/>
            <a:ext cx="0" cy="182562"/>
          </a:xfrm>
          <a:prstGeom prst="line">
            <a:avLst/>
          </a:prstGeom>
          <a:noFill/>
          <a:ln w="25400">
            <a:solidFill>
              <a:schemeClr val="tx1"/>
            </a:solidFill>
            <a:round/>
            <a:headEnd type="triangle" w="lg" len="lg"/>
            <a:tailEnd type="none" w="lg" len="lg"/>
          </a:ln>
        </p:spPr>
        <p:txBody>
          <a:bodyPr/>
          <a:lstStyle/>
          <a:p>
            <a:endParaRPr lang="en-US"/>
          </a:p>
        </p:txBody>
      </p:sp>
      <p:sp>
        <p:nvSpPr>
          <p:cNvPr id="55337" name="Line 46"/>
          <p:cNvSpPr>
            <a:spLocks noChangeShapeType="1"/>
          </p:cNvSpPr>
          <p:nvPr/>
        </p:nvSpPr>
        <p:spPr bwMode="auto">
          <a:xfrm flipV="1">
            <a:off x="2133600" y="2998972"/>
            <a:ext cx="3958" cy="377166"/>
          </a:xfrm>
          <a:prstGeom prst="line">
            <a:avLst/>
          </a:prstGeom>
          <a:noFill/>
          <a:ln w="25400">
            <a:solidFill>
              <a:schemeClr val="tx1"/>
            </a:solidFill>
            <a:round/>
            <a:headEnd/>
            <a:tailEnd type="none" w="lg" len="lg"/>
          </a:ln>
        </p:spPr>
        <p:txBody>
          <a:bodyPr/>
          <a:lstStyle/>
          <a:p>
            <a:endParaRPr lang="en-US"/>
          </a:p>
        </p:txBody>
      </p:sp>
      <p:sp>
        <p:nvSpPr>
          <p:cNvPr id="56366" name="Rectangle 17"/>
          <p:cNvSpPr>
            <a:spLocks noChangeArrowheads="1"/>
          </p:cNvSpPr>
          <p:nvPr/>
        </p:nvSpPr>
        <p:spPr bwMode="auto">
          <a:xfrm>
            <a:off x="2671763" y="3275301"/>
            <a:ext cx="452437" cy="9334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dirty="0">
                <a:solidFill>
                  <a:srgbClr val="FF0000"/>
                </a:solidFill>
                <a:latin typeface="Verdana" pitchFamily="-96" charset="0"/>
              </a:rPr>
              <a:t>f2d</a:t>
            </a:r>
          </a:p>
        </p:txBody>
      </p:sp>
      <p:sp>
        <p:nvSpPr>
          <p:cNvPr id="55339" name="Line 8"/>
          <p:cNvSpPr>
            <a:spLocks noChangeShapeType="1"/>
          </p:cNvSpPr>
          <p:nvPr/>
        </p:nvSpPr>
        <p:spPr bwMode="auto">
          <a:xfrm flipH="1">
            <a:off x="3121025" y="4032538"/>
            <a:ext cx="311150" cy="0"/>
          </a:xfrm>
          <a:prstGeom prst="line">
            <a:avLst/>
          </a:prstGeom>
          <a:noFill/>
          <a:ln w="25400">
            <a:solidFill>
              <a:schemeClr val="tx1"/>
            </a:solidFill>
            <a:round/>
            <a:headEnd/>
            <a:tailEnd type="none" w="lg" len="lg"/>
          </a:ln>
        </p:spPr>
        <p:txBody>
          <a:bodyPr/>
          <a:lstStyle/>
          <a:p>
            <a:endParaRPr lang="en-US"/>
          </a:p>
        </p:txBody>
      </p:sp>
      <p:sp>
        <p:nvSpPr>
          <p:cNvPr id="55340" name="Line 49"/>
          <p:cNvSpPr>
            <a:spLocks noChangeShapeType="1"/>
          </p:cNvSpPr>
          <p:nvPr/>
        </p:nvSpPr>
        <p:spPr bwMode="auto">
          <a:xfrm flipH="1" flipV="1">
            <a:off x="3429000" y="4029363"/>
            <a:ext cx="0" cy="338138"/>
          </a:xfrm>
          <a:prstGeom prst="line">
            <a:avLst/>
          </a:prstGeom>
          <a:noFill/>
          <a:ln w="25400">
            <a:solidFill>
              <a:schemeClr val="tx1"/>
            </a:solidFill>
            <a:round/>
            <a:headEnd/>
            <a:tailEnd/>
          </a:ln>
        </p:spPr>
        <p:txBody>
          <a:bodyPr/>
          <a:lstStyle/>
          <a:p>
            <a:endParaRPr lang="en-US"/>
          </a:p>
        </p:txBody>
      </p:sp>
      <p:sp>
        <p:nvSpPr>
          <p:cNvPr id="55341" name="Line 8"/>
          <p:cNvSpPr>
            <a:spLocks noChangeShapeType="1"/>
          </p:cNvSpPr>
          <p:nvPr/>
        </p:nvSpPr>
        <p:spPr bwMode="auto">
          <a:xfrm>
            <a:off x="3125789" y="3829338"/>
            <a:ext cx="531812" cy="0"/>
          </a:xfrm>
          <a:prstGeom prst="line">
            <a:avLst/>
          </a:prstGeom>
          <a:noFill/>
          <a:ln w="25400">
            <a:solidFill>
              <a:schemeClr val="tx1"/>
            </a:solidFill>
            <a:round/>
            <a:headEnd/>
            <a:tailEnd type="triangle" w="lg" len="lg"/>
          </a:ln>
        </p:spPr>
        <p:txBody>
          <a:bodyPr/>
          <a:lstStyle/>
          <a:p>
            <a:endParaRPr lang="en-US"/>
          </a:p>
        </p:txBody>
      </p:sp>
      <p:sp>
        <p:nvSpPr>
          <p:cNvPr id="55342" name="AutoShape 52"/>
          <p:cNvSpPr>
            <a:spLocks noChangeArrowheads="1"/>
          </p:cNvSpPr>
          <p:nvPr/>
        </p:nvSpPr>
        <p:spPr bwMode="auto">
          <a:xfrm>
            <a:off x="1168400" y="4034126"/>
            <a:ext cx="255588" cy="161925"/>
          </a:xfrm>
          <a:prstGeom prst="triangle">
            <a:avLst>
              <a:gd name="adj" fmla="val 50000"/>
            </a:avLst>
          </a:prstGeom>
          <a:noFill/>
          <a:ln w="25400">
            <a:solidFill>
              <a:schemeClr val="tx1"/>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55343" name="AutoShape 53"/>
          <p:cNvSpPr>
            <a:spLocks noChangeArrowheads="1"/>
          </p:cNvSpPr>
          <p:nvPr/>
        </p:nvSpPr>
        <p:spPr bwMode="auto">
          <a:xfrm>
            <a:off x="2778125" y="4038888"/>
            <a:ext cx="255588" cy="161925"/>
          </a:xfrm>
          <a:prstGeom prst="triangle">
            <a:avLst>
              <a:gd name="adj" fmla="val 50000"/>
            </a:avLst>
          </a:prstGeom>
          <a:noFill/>
          <a:ln w="25400">
            <a:solidFill>
              <a:srgbClr val="FF0000"/>
            </a:solidFill>
            <a:miter lim="800000"/>
            <a:headEnd/>
            <a:tailEnd/>
          </a:ln>
        </p:spPr>
        <p:txBody>
          <a:bodyPr wrap="none" anchor="ctr"/>
          <a:lstStyle/>
          <a:p>
            <a:pPr>
              <a:lnSpc>
                <a:spcPct val="90000"/>
              </a:lnSpc>
              <a:spcBef>
                <a:spcPct val="25000"/>
              </a:spcBef>
              <a:buClr>
                <a:schemeClr val="bg1"/>
              </a:buClr>
              <a:buSzPct val="100000"/>
              <a:buFont typeface="Wingdings" pitchFamily="2" charset="2"/>
              <a:buNone/>
            </a:pPr>
            <a:endParaRPr lang="en-US"/>
          </a:p>
        </p:txBody>
      </p:sp>
      <p:sp>
        <p:nvSpPr>
          <p:cNvPr id="9" name="TextBox 8"/>
          <p:cNvSpPr txBox="1"/>
          <p:nvPr/>
        </p:nvSpPr>
        <p:spPr>
          <a:xfrm>
            <a:off x="1469877" y="1594635"/>
            <a:ext cx="807401" cy="369332"/>
          </a:xfrm>
          <a:prstGeom prst="rect">
            <a:avLst/>
          </a:prstGeom>
          <a:noFill/>
        </p:spPr>
        <p:txBody>
          <a:bodyPr wrap="none" rtlCol="0">
            <a:spAutoFit/>
          </a:bodyPr>
          <a:lstStyle/>
          <a:p>
            <a:r>
              <a:rPr lang="en-US" sz="1800" dirty="0"/>
              <a:t>Fetch</a:t>
            </a:r>
          </a:p>
        </p:txBody>
      </p:sp>
      <p:sp>
        <p:nvSpPr>
          <p:cNvPr id="64" name="TextBox 63"/>
          <p:cNvSpPr txBox="1"/>
          <p:nvPr/>
        </p:nvSpPr>
        <p:spPr>
          <a:xfrm>
            <a:off x="5680075" y="1319103"/>
            <a:ext cx="1227312" cy="646331"/>
          </a:xfrm>
          <a:prstGeom prst="rect">
            <a:avLst/>
          </a:prstGeom>
          <a:noFill/>
        </p:spPr>
        <p:txBody>
          <a:bodyPr wrap="square" rtlCol="0">
            <a:spAutoFit/>
          </a:bodyPr>
          <a:lstStyle/>
          <a:p>
            <a:r>
              <a:rPr lang="en-US" sz="1800" dirty="0"/>
              <a:t>Execute</a:t>
            </a:r>
          </a:p>
          <a:p>
            <a:r>
              <a:rPr lang="en-US" sz="1800" dirty="0" err="1"/>
              <a:t>MemReq</a:t>
            </a:r>
            <a:endParaRPr lang="en-US" sz="1800" dirty="0"/>
          </a:p>
        </p:txBody>
      </p:sp>
      <p:sp>
        <p:nvSpPr>
          <p:cNvPr id="5" name="TextBox 4"/>
          <p:cNvSpPr txBox="1"/>
          <p:nvPr/>
        </p:nvSpPr>
        <p:spPr>
          <a:xfrm>
            <a:off x="6263998" y="2573596"/>
            <a:ext cx="734496" cy="400110"/>
          </a:xfrm>
          <a:prstGeom prst="rect">
            <a:avLst/>
          </a:prstGeom>
          <a:noFill/>
        </p:spPr>
        <p:txBody>
          <a:bodyPr wrap="none" rtlCol="0">
            <a:spAutoFit/>
          </a:bodyPr>
          <a:lstStyle/>
          <a:p>
            <a:r>
              <a:rPr lang="en-US" dirty="0" err="1"/>
              <a:t>Inst</a:t>
            </a:r>
            <a:r>
              <a:rPr lang="en-US" baseline="-25000" dirty="0" err="1"/>
              <a:t>i</a:t>
            </a:r>
            <a:endParaRPr lang="en-US" dirty="0"/>
          </a:p>
        </p:txBody>
      </p:sp>
      <p:sp>
        <p:nvSpPr>
          <p:cNvPr id="60" name="TextBox 59"/>
          <p:cNvSpPr txBox="1"/>
          <p:nvPr/>
        </p:nvSpPr>
        <p:spPr>
          <a:xfrm>
            <a:off x="1716088" y="2624396"/>
            <a:ext cx="982961" cy="400110"/>
          </a:xfrm>
          <a:prstGeom prst="rect">
            <a:avLst/>
          </a:prstGeom>
          <a:noFill/>
        </p:spPr>
        <p:txBody>
          <a:bodyPr wrap="none" rtlCol="0">
            <a:spAutoFit/>
          </a:bodyPr>
          <a:lstStyle/>
          <a:p>
            <a:r>
              <a:rPr lang="en-US" dirty="0"/>
              <a:t>Inst</a:t>
            </a:r>
            <a:r>
              <a:rPr lang="en-US" baseline="-25000" dirty="0"/>
              <a:t>i+1</a:t>
            </a:r>
            <a:endParaRPr lang="en-US" dirty="0"/>
          </a:p>
        </p:txBody>
      </p:sp>
      <p:sp>
        <p:nvSpPr>
          <p:cNvPr id="63" name="TextBox 62"/>
          <p:cNvSpPr txBox="1"/>
          <p:nvPr/>
        </p:nvSpPr>
        <p:spPr>
          <a:xfrm>
            <a:off x="3050382" y="1594635"/>
            <a:ext cx="1750613" cy="646331"/>
          </a:xfrm>
          <a:prstGeom prst="rect">
            <a:avLst/>
          </a:prstGeom>
          <a:noFill/>
        </p:spPr>
        <p:txBody>
          <a:bodyPr wrap="square" rtlCol="0">
            <a:spAutoFit/>
          </a:bodyPr>
          <a:lstStyle/>
          <a:p>
            <a:r>
              <a:rPr lang="en-US" sz="1800" dirty="0"/>
              <a:t>Decode,</a:t>
            </a:r>
          </a:p>
          <a:p>
            <a:r>
              <a:rPr lang="en-US" sz="1800" dirty="0" err="1"/>
              <a:t>RegisterFetch</a:t>
            </a:r>
            <a:endParaRPr lang="en-US" sz="1800" dirty="0"/>
          </a:p>
        </p:txBody>
      </p:sp>
      <p:sp>
        <p:nvSpPr>
          <p:cNvPr id="2" name="Rectangle 17">
            <a:extLst>
              <a:ext uri="{FF2B5EF4-FFF2-40B4-BE49-F238E27FC236}">
                <a16:creationId xmlns:a16="http://schemas.microsoft.com/office/drawing/2014/main" id="{4AFBAFEA-9ADD-81F6-06F3-A01BAC4C80F2}"/>
              </a:ext>
            </a:extLst>
          </p:cNvPr>
          <p:cNvSpPr>
            <a:spLocks noChangeArrowheads="1"/>
          </p:cNvSpPr>
          <p:nvPr/>
        </p:nvSpPr>
        <p:spPr bwMode="auto">
          <a:xfrm>
            <a:off x="7328694" y="3232549"/>
            <a:ext cx="452437" cy="933450"/>
          </a:xfrm>
          <a:prstGeom prst="rect">
            <a:avLst/>
          </a:prstGeom>
          <a:solidFill>
            <a:srgbClr val="FFC000"/>
          </a:solidFill>
          <a:ln w="25400">
            <a:solidFill>
              <a:srgbClr val="FF0000"/>
            </a:solidFill>
            <a:miter lim="800000"/>
            <a:headEnd/>
            <a:tailEnd/>
          </a:ln>
        </p:spPr>
        <p:txBody>
          <a:bodyPr wrap="none" anchor="ctr"/>
          <a:lstStyle/>
          <a:p>
            <a:pPr algn="ctr">
              <a:lnSpc>
                <a:spcPct val="90000"/>
              </a:lnSpc>
              <a:spcBef>
                <a:spcPct val="25000"/>
              </a:spcBef>
              <a:buClr>
                <a:schemeClr val="bg1"/>
              </a:buClr>
              <a:buSzPct val="100000"/>
              <a:buFont typeface="Wingdings" pitchFamily="-96" charset="2"/>
              <a:buNone/>
              <a:defRPr/>
            </a:pPr>
            <a:r>
              <a:rPr lang="en-US" sz="1600" dirty="0">
                <a:solidFill>
                  <a:srgbClr val="FF0000"/>
                </a:solidFill>
                <a:latin typeface="Verdana" pitchFamily="-96" charset="0"/>
              </a:rPr>
              <a:t>e2w</a:t>
            </a:r>
          </a:p>
        </p:txBody>
      </p:sp>
      <p:grpSp>
        <p:nvGrpSpPr>
          <p:cNvPr id="4" name="Group 3">
            <a:extLst>
              <a:ext uri="{FF2B5EF4-FFF2-40B4-BE49-F238E27FC236}">
                <a16:creationId xmlns:a16="http://schemas.microsoft.com/office/drawing/2014/main" id="{EC8C8611-54D4-D67E-6C30-6FADFD3A0EB5}"/>
              </a:ext>
            </a:extLst>
          </p:cNvPr>
          <p:cNvGrpSpPr/>
          <p:nvPr/>
        </p:nvGrpSpPr>
        <p:grpSpPr>
          <a:xfrm>
            <a:off x="5144295" y="2461192"/>
            <a:ext cx="841943" cy="2050490"/>
            <a:chOff x="4906822" y="1582423"/>
            <a:chExt cx="841943" cy="2050490"/>
          </a:xfrm>
        </p:grpSpPr>
        <p:sp>
          <p:nvSpPr>
            <p:cNvPr id="6" name="Freeform 28">
              <a:extLst>
                <a:ext uri="{FF2B5EF4-FFF2-40B4-BE49-F238E27FC236}">
                  <a16:creationId xmlns:a16="http://schemas.microsoft.com/office/drawing/2014/main" id="{36A81296-BAFD-536A-9F67-A182C3A89D0C}"/>
                </a:ext>
              </a:extLst>
            </p:cNvPr>
            <p:cNvSpPr/>
            <p:nvPr/>
          </p:nvSpPr>
          <p:spPr bwMode="auto">
            <a:xfrm>
              <a:off x="5199149" y="1582423"/>
              <a:ext cx="231056" cy="2050490"/>
            </a:xfrm>
            <a:custGeom>
              <a:avLst/>
              <a:gdLst>
                <a:gd name="connsiteX0" fmla="*/ 241005 w 283535"/>
                <a:gd name="connsiteY0" fmla="*/ 0 h 2073349"/>
                <a:gd name="connsiteX1" fmla="*/ 7088 w 283535"/>
                <a:gd name="connsiteY1" fmla="*/ 956930 h 2073349"/>
                <a:gd name="connsiteX2" fmla="*/ 283535 w 283535"/>
                <a:gd name="connsiteY2" fmla="*/ 2073349 h 2073349"/>
              </a:gdLst>
              <a:ahLst/>
              <a:cxnLst>
                <a:cxn ang="0">
                  <a:pos x="connsiteX0" y="connsiteY0"/>
                </a:cxn>
                <a:cxn ang="0">
                  <a:pos x="connsiteX1" y="connsiteY1"/>
                </a:cxn>
                <a:cxn ang="0">
                  <a:pos x="connsiteX2" y="connsiteY2"/>
                </a:cxn>
              </a:cxnLst>
              <a:rect l="l" t="t" r="r" b="b"/>
              <a:pathLst>
                <a:path w="283535" h="2073349">
                  <a:moveTo>
                    <a:pt x="241005" y="0"/>
                  </a:moveTo>
                  <a:cubicBezTo>
                    <a:pt x="120502" y="305686"/>
                    <a:pt x="0" y="611372"/>
                    <a:pt x="7088" y="956930"/>
                  </a:cubicBezTo>
                  <a:cubicBezTo>
                    <a:pt x="14176" y="1302488"/>
                    <a:pt x="148855" y="1687918"/>
                    <a:pt x="283535" y="2073349"/>
                  </a:cubicBezTo>
                </a:path>
              </a:pathLst>
            </a:cu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Consolas" panose="020B0609020204030204" pitchFamily="49" charset="0"/>
              </a:endParaRPr>
            </a:p>
          </p:txBody>
        </p:sp>
        <p:grpSp>
          <p:nvGrpSpPr>
            <p:cNvPr id="7" name="Group 6">
              <a:extLst>
                <a:ext uri="{FF2B5EF4-FFF2-40B4-BE49-F238E27FC236}">
                  <a16:creationId xmlns:a16="http://schemas.microsoft.com/office/drawing/2014/main" id="{080E4019-158B-B641-79A0-AAA328B63324}"/>
                </a:ext>
              </a:extLst>
            </p:cNvPr>
            <p:cNvGrpSpPr/>
            <p:nvPr/>
          </p:nvGrpSpPr>
          <p:grpSpPr>
            <a:xfrm>
              <a:off x="4906822" y="2298595"/>
              <a:ext cx="841943" cy="656931"/>
              <a:chOff x="4343309" y="2114524"/>
              <a:chExt cx="841943" cy="433740"/>
            </a:xfrm>
          </p:grpSpPr>
          <p:grpSp>
            <p:nvGrpSpPr>
              <p:cNvPr id="8" name="Group 7">
                <a:extLst>
                  <a:ext uri="{FF2B5EF4-FFF2-40B4-BE49-F238E27FC236}">
                    <a16:creationId xmlns:a16="http://schemas.microsoft.com/office/drawing/2014/main" id="{C1D0A7CF-B8B5-25D3-7131-4F9D75FE014C}"/>
                  </a:ext>
                </a:extLst>
              </p:cNvPr>
              <p:cNvGrpSpPr/>
              <p:nvPr/>
            </p:nvGrpSpPr>
            <p:grpSpPr>
              <a:xfrm>
                <a:off x="4343309" y="2243464"/>
                <a:ext cx="369888" cy="304800"/>
                <a:chOff x="4579679" y="4612085"/>
                <a:chExt cx="369888" cy="304800"/>
              </a:xfrm>
            </p:grpSpPr>
            <p:sp>
              <p:nvSpPr>
                <p:cNvPr id="14" name="Rectangle 24">
                  <a:extLst>
                    <a:ext uri="{FF2B5EF4-FFF2-40B4-BE49-F238E27FC236}">
                      <a16:creationId xmlns:a16="http://schemas.microsoft.com/office/drawing/2014/main" id="{8F626CEE-E633-D2E8-7CA5-CBD824B224E4}"/>
                    </a:ext>
                  </a:extLst>
                </p:cNvPr>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Arial" panose="020B0604020202020204" pitchFamily="34" charset="0"/>
                    <a:cs typeface="Arial" panose="020B0604020202020204" pitchFamily="34" charset="0"/>
                  </a:endParaRPr>
                </a:p>
              </p:txBody>
            </p:sp>
            <p:sp>
              <p:nvSpPr>
                <p:cNvPr id="15" name="Freeform 26">
                  <a:extLst>
                    <a:ext uri="{FF2B5EF4-FFF2-40B4-BE49-F238E27FC236}">
                      <a16:creationId xmlns:a16="http://schemas.microsoft.com/office/drawing/2014/main" id="{B70C1679-8534-8223-E3AC-63B625FEAF3A}"/>
                    </a:ext>
                  </a:extLst>
                </p:cNvPr>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6" name="Line 27">
                  <a:extLst>
                    <a:ext uri="{FF2B5EF4-FFF2-40B4-BE49-F238E27FC236}">
                      <a16:creationId xmlns:a16="http://schemas.microsoft.com/office/drawing/2014/main" id="{67DB10DF-F83F-9060-9563-3FA63985EDDF}"/>
                    </a:ext>
                  </a:extLst>
                </p:cNvPr>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7" name="Line 28">
                  <a:extLst>
                    <a:ext uri="{FF2B5EF4-FFF2-40B4-BE49-F238E27FC236}">
                      <a16:creationId xmlns:a16="http://schemas.microsoft.com/office/drawing/2014/main" id="{E49A8FBA-4EAC-E992-1D84-85229C783F09}"/>
                    </a:ext>
                  </a:extLst>
                </p:cNvPr>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8" name="Line 29">
                  <a:extLst>
                    <a:ext uri="{FF2B5EF4-FFF2-40B4-BE49-F238E27FC236}">
                      <a16:creationId xmlns:a16="http://schemas.microsoft.com/office/drawing/2014/main" id="{AEE65CC2-C41B-AC92-EE78-CE569C6004AB}"/>
                    </a:ext>
                  </a:extLst>
                </p:cNvPr>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81182E5F-3520-92DD-3C9C-9E03B5D18E0E}"/>
                  </a:ext>
                </a:extLst>
              </p:cNvPr>
              <p:cNvSpPr txBox="1"/>
              <p:nvPr/>
            </p:nvSpPr>
            <p:spPr>
              <a:xfrm>
                <a:off x="4679985" y="2114524"/>
                <a:ext cx="505267" cy="369332"/>
              </a:xfrm>
              <a:prstGeom prst="rect">
                <a:avLst/>
              </a:prstGeom>
              <a:noFill/>
            </p:spPr>
            <p:txBody>
              <a:bodyPr wrap="none" rtlCol="0">
                <a:spAutoFit/>
              </a:bodyPr>
              <a:lstStyle/>
              <a:p>
                <a:r>
                  <a:rPr lang="en-US" sz="1800" dirty="0">
                    <a:latin typeface="Arial" panose="020B0604020202020204" pitchFamily="34" charset="0"/>
                    <a:cs typeface="Arial" panose="020B0604020202020204" pitchFamily="34" charset="0"/>
                  </a:rPr>
                  <a:t>f2d</a:t>
                </a:r>
              </a:p>
            </p:txBody>
          </p:sp>
        </p:grpSp>
      </p:grpSp>
      <p:sp>
        <p:nvSpPr>
          <p:cNvPr id="19" name="TextBox 18">
            <a:extLst>
              <a:ext uri="{FF2B5EF4-FFF2-40B4-BE49-F238E27FC236}">
                <a16:creationId xmlns:a16="http://schemas.microsoft.com/office/drawing/2014/main" id="{ADBA913A-30A7-36D4-EC8B-4AA100459A4C}"/>
              </a:ext>
            </a:extLst>
          </p:cNvPr>
          <p:cNvSpPr txBox="1"/>
          <p:nvPr/>
        </p:nvSpPr>
        <p:spPr>
          <a:xfrm>
            <a:off x="7465673" y="1280333"/>
            <a:ext cx="1404030" cy="646331"/>
          </a:xfrm>
          <a:prstGeom prst="rect">
            <a:avLst/>
          </a:prstGeom>
          <a:noFill/>
        </p:spPr>
        <p:txBody>
          <a:bodyPr wrap="square" rtlCol="0">
            <a:spAutoFit/>
          </a:bodyPr>
          <a:lstStyle/>
          <a:p>
            <a:r>
              <a:rPr lang="en-US" sz="1800" dirty="0" err="1"/>
              <a:t>MemRes</a:t>
            </a:r>
            <a:r>
              <a:rPr lang="en-US" sz="1800" dirty="0"/>
              <a:t> </a:t>
            </a:r>
          </a:p>
          <a:p>
            <a:r>
              <a:rPr lang="en-US" sz="1800" dirty="0" err="1"/>
              <a:t>WriteBack</a:t>
            </a:r>
            <a:endParaRPr lang="en-US" sz="1800" dirty="0"/>
          </a:p>
        </p:txBody>
      </p:sp>
      <p:sp>
        <p:nvSpPr>
          <p:cNvPr id="20" name="Rectangle 17">
            <a:extLst>
              <a:ext uri="{FF2B5EF4-FFF2-40B4-BE49-F238E27FC236}">
                <a16:creationId xmlns:a16="http://schemas.microsoft.com/office/drawing/2014/main" id="{F60A71B3-18B3-E4BE-B468-15B9872BE149}"/>
              </a:ext>
            </a:extLst>
          </p:cNvPr>
          <p:cNvSpPr>
            <a:spLocks noChangeArrowheads="1"/>
          </p:cNvSpPr>
          <p:nvPr/>
        </p:nvSpPr>
        <p:spPr bwMode="auto">
          <a:xfrm>
            <a:off x="3375024" y="4718856"/>
            <a:ext cx="3217863"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pPr>
            <a:r>
              <a:rPr lang="en-US" dirty="0"/>
              <a:t>scoreboard</a:t>
            </a:r>
          </a:p>
        </p:txBody>
      </p:sp>
      <p:sp>
        <p:nvSpPr>
          <p:cNvPr id="22" name="Line 8">
            <a:extLst>
              <a:ext uri="{FF2B5EF4-FFF2-40B4-BE49-F238E27FC236}">
                <a16:creationId xmlns:a16="http://schemas.microsoft.com/office/drawing/2014/main" id="{AA6D9A29-7B0E-DC9C-9D38-B085B9A54365}"/>
              </a:ext>
            </a:extLst>
          </p:cNvPr>
          <p:cNvSpPr>
            <a:spLocks noChangeShapeType="1"/>
          </p:cNvSpPr>
          <p:nvPr/>
        </p:nvSpPr>
        <p:spPr bwMode="auto">
          <a:xfrm rot="5400000">
            <a:off x="3618837" y="4466841"/>
            <a:ext cx="504031" cy="0"/>
          </a:xfrm>
          <a:prstGeom prst="line">
            <a:avLst/>
          </a:prstGeom>
          <a:noFill/>
          <a:ln w="25400">
            <a:solidFill>
              <a:schemeClr val="tx1"/>
            </a:solidFill>
            <a:round/>
            <a:headEnd/>
            <a:tailEnd type="triangle" w="lg" len="lg"/>
          </a:ln>
        </p:spPr>
        <p:txBody>
          <a:bodyPr/>
          <a:lstStyle/>
          <a:p>
            <a:endParaRPr lang="en-US"/>
          </a:p>
        </p:txBody>
      </p:sp>
      <p:sp>
        <p:nvSpPr>
          <p:cNvPr id="23" name="Line 8">
            <a:extLst>
              <a:ext uri="{FF2B5EF4-FFF2-40B4-BE49-F238E27FC236}">
                <a16:creationId xmlns:a16="http://schemas.microsoft.com/office/drawing/2014/main" id="{B00B47D7-CF27-CA8C-260B-4F572BB762D0}"/>
              </a:ext>
            </a:extLst>
          </p:cNvPr>
          <p:cNvSpPr>
            <a:spLocks noChangeShapeType="1"/>
          </p:cNvSpPr>
          <p:nvPr/>
        </p:nvSpPr>
        <p:spPr bwMode="auto">
          <a:xfrm rot="5400000">
            <a:off x="3901334" y="4465817"/>
            <a:ext cx="504031" cy="0"/>
          </a:xfrm>
          <a:prstGeom prst="line">
            <a:avLst/>
          </a:prstGeom>
          <a:noFill/>
          <a:ln w="25400">
            <a:solidFill>
              <a:schemeClr val="tx1"/>
            </a:solidFill>
            <a:round/>
            <a:headEnd/>
            <a:tailEnd type="triangle" w="lg" len="lg"/>
          </a:ln>
        </p:spPr>
        <p:txBody>
          <a:bodyPr/>
          <a:lstStyle/>
          <a:p>
            <a:endParaRPr lang="en-US"/>
          </a:p>
        </p:txBody>
      </p:sp>
      <p:sp>
        <p:nvSpPr>
          <p:cNvPr id="24" name="Line 8">
            <a:extLst>
              <a:ext uri="{FF2B5EF4-FFF2-40B4-BE49-F238E27FC236}">
                <a16:creationId xmlns:a16="http://schemas.microsoft.com/office/drawing/2014/main" id="{F918F774-34F1-F50F-7985-72D566160F98}"/>
              </a:ext>
            </a:extLst>
          </p:cNvPr>
          <p:cNvSpPr>
            <a:spLocks noChangeShapeType="1"/>
          </p:cNvSpPr>
          <p:nvPr/>
        </p:nvSpPr>
        <p:spPr bwMode="auto">
          <a:xfrm rot="5400000">
            <a:off x="4183831" y="4464793"/>
            <a:ext cx="504031" cy="0"/>
          </a:xfrm>
          <a:prstGeom prst="line">
            <a:avLst/>
          </a:prstGeom>
          <a:noFill/>
          <a:ln w="25400">
            <a:solidFill>
              <a:schemeClr val="tx1"/>
            </a:solidFill>
            <a:round/>
            <a:headEnd/>
            <a:tailEnd type="triangle" w="lg" len="lg"/>
          </a:ln>
        </p:spPr>
        <p:txBody>
          <a:bodyPr/>
          <a:lstStyle/>
          <a:p>
            <a:endParaRPr lang="en-US"/>
          </a:p>
        </p:txBody>
      </p:sp>
      <p:sp>
        <p:nvSpPr>
          <p:cNvPr id="25" name="Line 8">
            <a:extLst>
              <a:ext uri="{FF2B5EF4-FFF2-40B4-BE49-F238E27FC236}">
                <a16:creationId xmlns:a16="http://schemas.microsoft.com/office/drawing/2014/main" id="{25349625-D2FB-88ED-7211-44FF6E9F51F4}"/>
              </a:ext>
            </a:extLst>
          </p:cNvPr>
          <p:cNvSpPr>
            <a:spLocks noChangeShapeType="1"/>
          </p:cNvSpPr>
          <p:nvPr/>
        </p:nvSpPr>
        <p:spPr bwMode="auto">
          <a:xfrm rot="5400000">
            <a:off x="6420935" y="4418319"/>
            <a:ext cx="293630" cy="352347"/>
          </a:xfrm>
          <a:prstGeom prst="line">
            <a:avLst/>
          </a:prstGeom>
          <a:noFill/>
          <a:ln w="25400">
            <a:solidFill>
              <a:schemeClr val="tx1"/>
            </a:solidFill>
            <a:round/>
            <a:headEnd/>
            <a:tailEnd type="triangle" w="lg" len="lg"/>
          </a:ln>
        </p:spPr>
        <p:txBody>
          <a:bodyPr/>
          <a:lstStyle/>
          <a:p>
            <a:endParaRPr lang="en-US"/>
          </a:p>
        </p:txBody>
      </p:sp>
      <p:sp>
        <p:nvSpPr>
          <p:cNvPr id="26" name="Date Placeholder 25">
            <a:extLst>
              <a:ext uri="{FF2B5EF4-FFF2-40B4-BE49-F238E27FC236}">
                <a16:creationId xmlns:a16="http://schemas.microsoft.com/office/drawing/2014/main" id="{FA7FB59F-7B9F-4328-4FA1-5616FF472C52}"/>
              </a:ext>
            </a:extLst>
          </p:cNvPr>
          <p:cNvSpPr>
            <a:spLocks noGrp="1"/>
          </p:cNvSpPr>
          <p:nvPr>
            <p:ph type="dt" sz="half" idx="10"/>
          </p:nvPr>
        </p:nvSpPr>
        <p:spPr/>
        <p:txBody>
          <a:bodyPr/>
          <a:lstStyle/>
          <a:p>
            <a:pPr>
              <a:defRPr/>
            </a:pPr>
            <a:fld id="{BA53F2BD-5889-4A71-9EB6-A6AB660CCFF7}" type="datetime3">
              <a:rPr lang="en-US" smtClean="0"/>
              <a:t>24 March 2024</a:t>
            </a:fld>
            <a:endParaRPr lang="en-US" dirty="0"/>
          </a:p>
        </p:txBody>
      </p:sp>
      <p:sp>
        <p:nvSpPr>
          <p:cNvPr id="27" name="Footer Placeholder 26">
            <a:extLst>
              <a:ext uri="{FF2B5EF4-FFF2-40B4-BE49-F238E27FC236}">
                <a16:creationId xmlns:a16="http://schemas.microsoft.com/office/drawing/2014/main" id="{5F3B3393-4357-0D0D-61AB-20C7881723A6}"/>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C91FE8A1-1C36-D6AC-7BD3-F6E92F77221A}"/>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45</a:t>
            </a:fld>
            <a:endParaRPr lang="en-US" dirty="0"/>
          </a:p>
        </p:txBody>
      </p:sp>
    </p:spTree>
    <p:extLst>
      <p:ext uri="{BB962C8B-B14F-4D97-AF65-F5344CB8AC3E}">
        <p14:creationId xmlns:p14="http://schemas.microsoft.com/office/powerpoint/2010/main" val="494499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a:t>
            </a:r>
            <a:endParaRPr lang="en-US" sz="4000" dirty="0"/>
          </a:p>
        </p:txBody>
      </p:sp>
      <p:sp>
        <p:nvSpPr>
          <p:cNvPr id="9" name="Content Placeholder 8"/>
          <p:cNvSpPr>
            <a:spLocks noGrp="1"/>
          </p:cNvSpPr>
          <p:nvPr>
            <p:ph idx="1"/>
          </p:nvPr>
        </p:nvSpPr>
        <p:spPr>
          <a:xfrm>
            <a:off x="609598" y="1511481"/>
            <a:ext cx="8585201" cy="5237661"/>
          </a:xfrm>
        </p:spPr>
        <p:txBody>
          <a:bodyPr/>
          <a:lstStyle/>
          <a:p>
            <a:pPr marL="0" indent="0">
              <a:buNone/>
            </a:pPr>
            <a:r>
              <a:rPr lang="en-US" sz="1800" b="1" dirty="0">
                <a:latin typeface="Consolas" panose="020B0609020204030204" pitchFamily="49" charset="0"/>
                <a:cs typeface="Courier New" panose="02070309020205020404" pitchFamily="49" charset="0"/>
              </a:rPr>
              <a:t>module</a:t>
            </a:r>
            <a:r>
              <a:rPr lang="en-US" sz="1800" dirty="0">
                <a:latin typeface="Consolas" panose="020B0609020204030204" pitchFamily="49" charset="0"/>
                <a:cs typeface="Courier New" panose="02070309020205020404" pitchFamily="49" charset="0"/>
              </a:rPr>
              <a:t> mkProcHarvard2stagePipeline(Empty);</a:t>
            </a:r>
          </a:p>
          <a:p>
            <a:pPr marL="0" indent="0">
              <a:buNone/>
            </a:pPr>
            <a:r>
              <a:rPr lang="en-US" sz="1800" dirty="0">
                <a:solidFill>
                  <a:srgbClr val="00B050"/>
                </a:solidFill>
                <a:latin typeface="Consolas" panose="020B0609020204030204" pitchFamily="49" charset="0"/>
                <a:cs typeface="Courier New" panose="02070309020205020404" pitchFamily="49" charset="0"/>
              </a:rPr>
              <a:t>    instantiate pc, rf, mem, and registers that hold</a:t>
            </a:r>
          </a:p>
          <a:p>
            <a:pPr marL="0" indent="0">
              <a:buNone/>
            </a:pPr>
            <a:r>
              <a:rPr lang="en-US" sz="1800" dirty="0">
                <a:solidFill>
                  <a:srgbClr val="00B050"/>
                </a:solidFill>
                <a:latin typeface="Consolas" panose="020B0609020204030204" pitchFamily="49" charset="0"/>
                <a:cs typeface="Courier New" panose="02070309020205020404" pitchFamily="49" charset="0"/>
              </a:rPr>
              <a:t>    the state of a partially executed instruction</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doFetch</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Fetch); </a:t>
            </a:r>
          </a:p>
          <a:p>
            <a:pPr marL="0" indent="0">
              <a:buNone/>
            </a:pPr>
            <a:r>
              <a:rPr lang="en-US" sz="1800" dirty="0">
                <a:solidFill>
                  <a:srgbClr val="00B050"/>
                </a:solidFill>
                <a:latin typeface="Consolas" panose="020B0609020204030204" pitchFamily="49" charset="0"/>
                <a:cs typeface="Courier New" panose="02070309020205020404" pitchFamily="49" charset="0"/>
              </a:rPr>
              <a:t>      initiate instruction fetch; hold pc in a reg; go to Decode</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Decode);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let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inst</a:t>
            </a:r>
            <a:r>
              <a:rPr lang="en-US" sz="1800" dirty="0">
                <a:latin typeface="Consolas" panose="020B0609020204030204" pitchFamily="49" charset="0"/>
                <a:cs typeface="Courier New" panose="02070309020205020404" pitchFamily="49" charset="0"/>
              </a:rPr>
              <a:t> &lt;- </a:t>
            </a:r>
            <a:r>
              <a:rPr lang="en-US" sz="1800" dirty="0" err="1">
                <a:latin typeface="Consolas" panose="020B0609020204030204" pitchFamily="49" charset="0"/>
                <a:cs typeface="Courier New" panose="02070309020205020404" pitchFamily="49" charset="0"/>
              </a:rPr>
              <a:t>mem.resp</a:t>
            </a:r>
            <a:r>
              <a:rPr lang="en-US" sz="1800" dirty="0">
                <a:latin typeface="Consolas" panose="020B0609020204030204" pitchFamily="49" charset="0"/>
                <a:cs typeface="Courier New" panose="02070309020205020404" pitchFamily="49" charset="0"/>
              </a:rPr>
              <a:t>;</a:t>
            </a:r>
          </a:p>
          <a:p>
            <a:pPr marL="0" indent="0">
              <a:buNone/>
            </a:pPr>
            <a:r>
              <a:rPr lang="en-US" sz="1800" dirty="0">
                <a:solidFill>
                  <a:srgbClr val="00B050"/>
                </a:solidFill>
                <a:latin typeface="Consolas" panose="020B0609020204030204" pitchFamily="49" charset="0"/>
                <a:cs typeface="Courier New" panose="02070309020205020404" pitchFamily="49" charset="0"/>
              </a:rPr>
              <a:t>       decode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and read operands from rf; </a:t>
            </a:r>
          </a:p>
          <a:p>
            <a:pPr marL="0" indent="0">
              <a:buNone/>
            </a:pPr>
            <a:r>
              <a:rPr lang="en-US" sz="1800" dirty="0">
                <a:solidFill>
                  <a:srgbClr val="00B050"/>
                </a:solidFill>
                <a:latin typeface="Consolas" panose="020B0609020204030204" pitchFamily="49" charset="0"/>
                <a:cs typeface="Courier New" panose="02070309020205020404" pitchFamily="49" charset="0"/>
              </a:rPr>
              <a:t>       hold partially executed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in a reg; go to Execute</a:t>
            </a:r>
            <a:endParaRPr lang="en-US" sz="1000" dirty="0">
              <a:solidFill>
                <a:srgbClr val="00B050"/>
              </a:solidFill>
              <a:latin typeface="Consolas" panose="020B0609020204030204" pitchFamily="49" charset="0"/>
              <a:cs typeface="Courier New" panose="02070309020205020404" pitchFamily="49" charset="0"/>
            </a:endParaRP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doExecute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Execute); </a:t>
            </a:r>
          </a:p>
          <a:p>
            <a:pPr marL="0" indent="0">
              <a:buNone/>
            </a:pPr>
            <a:r>
              <a:rPr lang="en-US" sz="1800" dirty="0">
                <a:solidFill>
                  <a:srgbClr val="00B050"/>
                </a:solidFill>
                <a:latin typeface="Consolas" panose="020B0609020204030204" pitchFamily="49" charset="0"/>
                <a:cs typeface="Courier New" panose="02070309020205020404" pitchFamily="49" charset="0"/>
              </a:rPr>
              <a:t>       Code to execute all instructions and initiate </a:t>
            </a:r>
            <a:r>
              <a:rPr lang="en-US" sz="1800" dirty="0" err="1">
                <a:solidFill>
                  <a:srgbClr val="00B050"/>
                </a:solidFill>
                <a:latin typeface="Consolas" panose="020B0609020204030204" pitchFamily="49" charset="0"/>
                <a:cs typeface="Courier New" panose="02070309020205020404" pitchFamily="49" charset="0"/>
              </a:rPr>
              <a:t>dMem</a:t>
            </a:r>
            <a:r>
              <a:rPr lang="en-US" sz="1800" dirty="0">
                <a:solidFill>
                  <a:srgbClr val="00B050"/>
                </a:solidFill>
                <a:latin typeface="Consolas" panose="020B0609020204030204" pitchFamily="49" charset="0"/>
                <a:cs typeface="Courier New" panose="02070309020205020404" pitchFamily="49" charset="0"/>
              </a:rPr>
              <a:t> request;</a:t>
            </a:r>
          </a:p>
          <a:p>
            <a:pPr marL="0" indent="0">
              <a:buNone/>
            </a:pPr>
            <a:r>
              <a:rPr lang="en-US" sz="1800" dirty="0">
                <a:solidFill>
                  <a:srgbClr val="00B050"/>
                </a:solidFill>
                <a:latin typeface="Consolas" panose="020B0609020204030204" pitchFamily="49" charset="0"/>
                <a:cs typeface="Courier New" panose="02070309020205020404" pitchFamily="49" charset="0"/>
              </a:rPr>
              <a:t>       hold the (partial) results in a reg; go to WB </a:t>
            </a:r>
          </a:p>
          <a:p>
            <a:pPr marL="0" indent="0">
              <a:buNone/>
            </a:pPr>
            <a:r>
              <a:rPr lang="en-US" sz="1800" b="1" dirty="0">
                <a:solidFill>
                  <a:srgbClr val="00B050"/>
                </a:solidFill>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doWB</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(state == WB); </a:t>
            </a:r>
          </a:p>
          <a:p>
            <a:pPr marL="0" indent="0">
              <a:buNone/>
            </a:pPr>
            <a:r>
              <a:rPr lang="en-US" sz="1800" dirty="0">
                <a:solidFill>
                  <a:srgbClr val="00B050"/>
                </a:solidFill>
                <a:latin typeface="Consolas" panose="020B0609020204030204" pitchFamily="49" charset="0"/>
                <a:cs typeface="Courier New" panose="02070309020205020404" pitchFamily="49" charset="0"/>
              </a:rPr>
              <a:t>    (if Load then wait for the load value), update rf and pc,</a:t>
            </a:r>
          </a:p>
          <a:p>
            <a:pPr marL="0" indent="0">
              <a:buNone/>
            </a:pPr>
            <a:r>
              <a:rPr lang="en-US" sz="1800" dirty="0">
                <a:solidFill>
                  <a:srgbClr val="00B050"/>
                </a:solidFill>
                <a:latin typeface="Consolas" panose="020B0609020204030204" pitchFamily="49" charset="0"/>
                <a:cs typeface="Courier New" panose="02070309020205020404" pitchFamily="49" charset="0"/>
              </a:rPr>
              <a:t>    go to Fetch</a:t>
            </a:r>
          </a:p>
          <a:p>
            <a:pPr marL="0" indent="0">
              <a:buNone/>
            </a:pPr>
            <a:r>
              <a:rPr lang="en-US" sz="1800" b="1" dirty="0" err="1">
                <a:latin typeface="Consolas" panose="020B0609020204030204" pitchFamily="49" charset="0"/>
                <a:cs typeface="Courier New" panose="02070309020205020404" pitchFamily="49" charset="0"/>
              </a:rPr>
              <a:t>endmodule</a:t>
            </a:r>
            <a:endParaRPr lang="en-US" sz="1800" b="1" dirty="0">
              <a:latin typeface="Consolas" panose="020B0609020204030204" pitchFamily="49" charset="0"/>
              <a:cs typeface="Courier New" panose="02070309020205020404" pitchFamily="49" charset="0"/>
            </a:endParaRPr>
          </a:p>
        </p:txBody>
      </p:sp>
      <p:cxnSp>
        <p:nvCxnSpPr>
          <p:cNvPr id="4" name="Straight Connector 3">
            <a:extLst>
              <a:ext uri="{FF2B5EF4-FFF2-40B4-BE49-F238E27FC236}">
                <a16:creationId xmlns:a16="http://schemas.microsoft.com/office/drawing/2014/main" id="{ABD72B53-9570-1E55-AC8C-6EC5C98264AE}"/>
              </a:ext>
            </a:extLst>
          </p:cNvPr>
          <p:cNvCxnSpPr/>
          <p:nvPr/>
        </p:nvCxnSpPr>
        <p:spPr bwMode="auto">
          <a:xfrm>
            <a:off x="608837" y="4506685"/>
            <a:ext cx="1226457" cy="0"/>
          </a:xfrm>
          <a:prstGeom prst="line">
            <a:avLst/>
          </a:prstGeom>
          <a:noFill/>
          <a:ln w="38100" cap="flat" cmpd="sng" algn="ctr">
            <a:solidFill>
              <a:srgbClr val="FF0000"/>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AED380D5-CE28-0FBB-9AE8-4A7DB01FA609}"/>
              </a:ext>
            </a:extLst>
          </p:cNvPr>
          <p:cNvSpPr txBox="1"/>
          <p:nvPr/>
        </p:nvSpPr>
        <p:spPr>
          <a:xfrm>
            <a:off x="174461" y="5544455"/>
            <a:ext cx="734496" cy="400110"/>
          </a:xfrm>
          <a:prstGeom prst="rect">
            <a:avLst/>
          </a:prstGeom>
          <a:noFill/>
        </p:spPr>
        <p:txBody>
          <a:bodyPr wrap="none" rtlCol="0">
            <a:spAutoFit/>
          </a:bodyPr>
          <a:lstStyle/>
          <a:p>
            <a:r>
              <a:rPr lang="en-US" sz="2000" dirty="0" err="1">
                <a:solidFill>
                  <a:srgbClr val="FF0000"/>
                </a:solidFill>
                <a:latin typeface="+mj-lt"/>
              </a:rPr>
              <a:t>Inst</a:t>
            </a:r>
            <a:r>
              <a:rPr lang="en-US" sz="2000" baseline="-25000" dirty="0" err="1">
                <a:solidFill>
                  <a:srgbClr val="FF0000"/>
                </a:solidFill>
                <a:latin typeface="+mj-lt"/>
              </a:rPr>
              <a:t>i</a:t>
            </a:r>
            <a:endParaRPr lang="en-US" sz="2000" dirty="0">
              <a:solidFill>
                <a:srgbClr val="FF0000"/>
              </a:solidFill>
              <a:latin typeface="+mj-lt"/>
            </a:endParaRPr>
          </a:p>
        </p:txBody>
      </p:sp>
      <p:sp>
        <p:nvSpPr>
          <p:cNvPr id="11" name="TextBox 10">
            <a:extLst>
              <a:ext uri="{FF2B5EF4-FFF2-40B4-BE49-F238E27FC236}">
                <a16:creationId xmlns:a16="http://schemas.microsoft.com/office/drawing/2014/main" id="{6C2B5627-1E18-CC3A-B9CB-7AABCA415199}"/>
              </a:ext>
            </a:extLst>
          </p:cNvPr>
          <p:cNvSpPr txBox="1"/>
          <p:nvPr/>
        </p:nvSpPr>
        <p:spPr>
          <a:xfrm>
            <a:off x="297543" y="2847944"/>
            <a:ext cx="982961" cy="400110"/>
          </a:xfrm>
          <a:prstGeom prst="rect">
            <a:avLst/>
          </a:prstGeom>
          <a:noFill/>
        </p:spPr>
        <p:txBody>
          <a:bodyPr wrap="none" rtlCol="0">
            <a:spAutoFit/>
          </a:bodyPr>
          <a:lstStyle/>
          <a:p>
            <a:r>
              <a:rPr lang="en-US" sz="2000" dirty="0">
                <a:solidFill>
                  <a:srgbClr val="FF0000"/>
                </a:solidFill>
                <a:latin typeface="+mj-lt"/>
              </a:rPr>
              <a:t>Inst</a:t>
            </a:r>
            <a:r>
              <a:rPr lang="en-US" sz="2000" baseline="-25000" dirty="0">
                <a:solidFill>
                  <a:srgbClr val="FF0000"/>
                </a:solidFill>
                <a:latin typeface="+mj-lt"/>
              </a:rPr>
              <a:t>i+1</a:t>
            </a:r>
            <a:endParaRPr lang="en-US" sz="2000" dirty="0">
              <a:solidFill>
                <a:srgbClr val="FF0000"/>
              </a:solidFill>
              <a:latin typeface="+mj-lt"/>
            </a:endParaRPr>
          </a:p>
        </p:txBody>
      </p:sp>
      <p:sp>
        <p:nvSpPr>
          <p:cNvPr id="16" name="Date Placeholder 15">
            <a:extLst>
              <a:ext uri="{FF2B5EF4-FFF2-40B4-BE49-F238E27FC236}">
                <a16:creationId xmlns:a16="http://schemas.microsoft.com/office/drawing/2014/main" id="{0BB6C56B-6B1C-2862-373E-47ED17645E80}"/>
              </a:ext>
            </a:extLst>
          </p:cNvPr>
          <p:cNvSpPr>
            <a:spLocks noGrp="1"/>
          </p:cNvSpPr>
          <p:nvPr>
            <p:ph type="dt" sz="half" idx="10"/>
          </p:nvPr>
        </p:nvSpPr>
        <p:spPr/>
        <p:txBody>
          <a:bodyPr/>
          <a:lstStyle/>
          <a:p>
            <a:pPr>
              <a:defRPr/>
            </a:pPr>
            <a:fld id="{2DFF965B-94C2-4400-81F9-6D40FC03A38F}" type="datetime3">
              <a:rPr lang="en-US" smtClean="0"/>
              <a:t>24 March 2024</a:t>
            </a:fld>
            <a:endParaRPr lang="en-US" dirty="0"/>
          </a:p>
        </p:txBody>
      </p:sp>
      <p:sp>
        <p:nvSpPr>
          <p:cNvPr id="17" name="Footer Placeholder 16">
            <a:extLst>
              <a:ext uri="{FF2B5EF4-FFF2-40B4-BE49-F238E27FC236}">
                <a16:creationId xmlns:a16="http://schemas.microsoft.com/office/drawing/2014/main" id="{82270620-CC5E-6A0E-B0CF-47415F9D032E}"/>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D45E6A31-7D2B-7F08-4535-31ED328E25A1}"/>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46</a:t>
            </a:fld>
            <a:endParaRPr lang="en-US" dirty="0"/>
          </a:p>
        </p:txBody>
      </p:sp>
    </p:spTree>
    <p:extLst>
      <p:ext uri="{BB962C8B-B14F-4D97-AF65-F5344CB8AC3E}">
        <p14:creationId xmlns:p14="http://schemas.microsoft.com/office/powerpoint/2010/main" val="399140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4" end="1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                     1 (correct?)</a:t>
            </a:r>
            <a:endParaRPr lang="en-US" sz="4000" dirty="0"/>
          </a:p>
        </p:txBody>
      </p:sp>
      <p:sp>
        <p:nvSpPr>
          <p:cNvPr id="9" name="Content Placeholder 8"/>
          <p:cNvSpPr>
            <a:spLocks noGrp="1"/>
          </p:cNvSpPr>
          <p:nvPr>
            <p:ph idx="1"/>
          </p:nvPr>
        </p:nvSpPr>
        <p:spPr>
          <a:xfrm>
            <a:off x="609598" y="1511481"/>
            <a:ext cx="8359941" cy="5237661"/>
          </a:xfrm>
        </p:spPr>
        <p:txBody>
          <a:bodyPr/>
          <a:lstStyle/>
          <a:p>
            <a:pPr marL="0" indent="0">
              <a:buNone/>
            </a:pPr>
            <a:r>
              <a:rPr lang="en-US" sz="1800" b="1" dirty="0">
                <a:latin typeface="Consolas" panose="020B0609020204030204" pitchFamily="49" charset="0"/>
                <a:cs typeface="Courier New" panose="02070309020205020404" pitchFamily="49" charset="0"/>
              </a:rPr>
              <a:t>module</a:t>
            </a:r>
            <a:r>
              <a:rPr lang="en-US" sz="1800" dirty="0">
                <a:latin typeface="Consolas" panose="020B0609020204030204" pitchFamily="49" charset="0"/>
                <a:cs typeface="Courier New" panose="02070309020205020404" pitchFamily="49" charset="0"/>
              </a:rPr>
              <a:t> mkProcHarvard3cycle(Empty);</a:t>
            </a:r>
          </a:p>
          <a:p>
            <a:pPr marL="0" indent="0">
              <a:buNone/>
            </a:pPr>
            <a:r>
              <a:rPr lang="en-US" sz="1800" dirty="0">
                <a:solidFill>
                  <a:srgbClr val="00B050"/>
                </a:solidFill>
                <a:latin typeface="Consolas" panose="020B0609020204030204" pitchFamily="49" charset="0"/>
                <a:cs typeface="Courier New" panose="02070309020205020404" pitchFamily="49" charset="0"/>
              </a:rPr>
              <a:t>    instantiate pc, rf, mem, </a:t>
            </a:r>
            <a:r>
              <a:rPr lang="en-US" sz="1800" dirty="0">
                <a:solidFill>
                  <a:srgbClr val="FF0000"/>
                </a:solidFill>
                <a:latin typeface="Consolas" panose="020B0609020204030204" pitchFamily="49" charset="0"/>
                <a:cs typeface="Courier New" panose="02070309020205020404" pitchFamily="49" charset="0"/>
              </a:rPr>
              <a:t>instantiate d2e, epoch </a:t>
            </a:r>
            <a:r>
              <a:rPr lang="en-US" sz="1800" dirty="0">
                <a:solidFill>
                  <a:srgbClr val="00B050"/>
                </a:solidFill>
                <a:latin typeface="Consolas" panose="020B0609020204030204" pitchFamily="49" charset="0"/>
                <a:cs typeface="Courier New" panose="02070309020205020404" pitchFamily="49" charset="0"/>
              </a:rPr>
              <a:t>and regs ..;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doFetch</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Fetch); </a:t>
            </a:r>
          </a:p>
          <a:p>
            <a:pPr marL="0" indent="0">
              <a:buNone/>
            </a:pPr>
            <a:r>
              <a:rPr lang="en-US" sz="1800" dirty="0">
                <a:solidFill>
                  <a:srgbClr val="00B050"/>
                </a:solidFill>
                <a:latin typeface="Consolas" panose="020B0609020204030204" pitchFamily="49" charset="0"/>
                <a:cs typeface="Courier New" panose="02070309020205020404" pitchFamily="49" charset="0"/>
              </a:rPr>
              <a:t>       Initiate </a:t>
            </a:r>
            <a:r>
              <a:rPr lang="en-US" sz="1800" dirty="0" err="1">
                <a:solidFill>
                  <a:srgbClr val="00B050"/>
                </a:solidFill>
                <a:latin typeface="Consolas" panose="020B0609020204030204" pitchFamily="49" charset="0"/>
                <a:cs typeface="Courier New" panose="02070309020205020404" pitchFamily="49" charset="0"/>
              </a:rPr>
              <a:t>iMem</a:t>
            </a:r>
            <a:r>
              <a:rPr lang="en-US" sz="1800" dirty="0">
                <a:solidFill>
                  <a:srgbClr val="00B050"/>
                </a:solidFill>
                <a:latin typeface="Consolas" panose="020B0609020204030204" pitchFamily="49" charset="0"/>
                <a:cs typeface="Courier New" panose="02070309020205020404" pitchFamily="49" charset="0"/>
              </a:rPr>
              <a:t> req(pc); </a:t>
            </a:r>
            <a:r>
              <a:rPr lang="en-US" sz="1800" dirty="0" err="1">
                <a:solidFill>
                  <a:srgbClr val="FF0000"/>
                </a:solidFill>
                <a:latin typeface="Consolas" panose="020B0609020204030204" pitchFamily="49" charset="0"/>
                <a:cs typeface="Courier New" panose="02070309020205020404" pitchFamily="49" charset="0"/>
              </a:rPr>
              <a:t>ppc</a:t>
            </a:r>
            <a:r>
              <a:rPr lang="en-US" sz="1800" dirty="0">
                <a:solidFill>
                  <a:srgbClr val="FF0000"/>
                </a:solidFill>
                <a:latin typeface="Consolas" panose="020B0609020204030204" pitchFamily="49" charset="0"/>
                <a:cs typeface="Courier New" panose="02070309020205020404" pitchFamily="49" charset="0"/>
              </a:rPr>
              <a:t>=nap(pc); pc&lt;=</a:t>
            </a:r>
            <a:r>
              <a:rPr lang="en-US" sz="1800" dirty="0" err="1">
                <a:solidFill>
                  <a:srgbClr val="FF0000"/>
                </a:solidFill>
                <a:latin typeface="Consolas" panose="020B0609020204030204" pitchFamily="49" charset="0"/>
                <a:cs typeface="Courier New" panose="02070309020205020404" pitchFamily="49" charset="0"/>
              </a:rPr>
              <a:t>ppc</a:t>
            </a:r>
            <a:r>
              <a:rPr lang="en-US" sz="1800" dirty="0">
                <a:solidFill>
                  <a:srgbClr val="FF0000"/>
                </a:solidFill>
                <a:latin typeface="Consolas" panose="020B0609020204030204" pitchFamily="49" charset="0"/>
                <a:cs typeface="Courier New" panose="02070309020205020404" pitchFamily="49" charset="0"/>
              </a:rPr>
              <a:t>; </a:t>
            </a:r>
          </a:p>
          <a:p>
            <a:pPr marL="0" indent="0">
              <a:buNone/>
            </a:pPr>
            <a:r>
              <a:rPr lang="en-US" sz="1800" dirty="0">
                <a:solidFill>
                  <a:srgbClr val="FF0000"/>
                </a:solidFill>
                <a:latin typeface="Consolas" panose="020B0609020204030204" pitchFamily="49" charset="0"/>
                <a:cs typeface="Courier New" panose="02070309020205020404" pitchFamily="49" charset="0"/>
              </a:rPr>
              <a:t>       f2d &lt;= Fetch2Decode{</a:t>
            </a:r>
            <a:r>
              <a:rPr lang="en-US" sz="1800" dirty="0" err="1">
                <a:solidFill>
                  <a:srgbClr val="FF0000"/>
                </a:solidFill>
                <a:latin typeface="Consolas" panose="020B0609020204030204" pitchFamily="49" charset="0"/>
                <a:cs typeface="Courier New" panose="02070309020205020404" pitchFamily="49" charset="0"/>
              </a:rPr>
              <a:t>pc:pc</a:t>
            </a:r>
            <a:r>
              <a:rPr lang="en-US" sz="1800" dirty="0">
                <a:solidFill>
                  <a:srgbClr val="FF0000"/>
                </a:solidFill>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ppc:ppc</a:t>
            </a:r>
            <a:r>
              <a:rPr lang="en-US" sz="1800" dirty="0">
                <a:solidFill>
                  <a:srgbClr val="FF0000"/>
                </a:solidFill>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epoch:epoch</a:t>
            </a:r>
            <a:r>
              <a:rPr lang="en-US" sz="1800" dirty="0">
                <a:solidFill>
                  <a:srgbClr val="FF0000"/>
                </a:solidFill>
                <a:latin typeface="Consolas" panose="020B0609020204030204" pitchFamily="49" charset="0"/>
                <a:cs typeface="Courier New" panose="02070309020205020404" pitchFamily="49" charset="0"/>
              </a:rPr>
              <a:t>}</a:t>
            </a:r>
          </a:p>
          <a:p>
            <a:pPr marL="0" indent="0">
              <a:buNone/>
            </a:pPr>
            <a:r>
              <a:rPr lang="en-US" sz="1800" dirty="0">
                <a:solidFill>
                  <a:srgbClr val="00B050"/>
                </a:solidFill>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stateFD</a:t>
            </a:r>
            <a:r>
              <a:rPr lang="en-US" sz="1800" dirty="0">
                <a:solidFill>
                  <a:srgbClr val="00B050"/>
                </a:solidFill>
                <a:latin typeface="Consolas" panose="020B0609020204030204" pitchFamily="49" charset="0"/>
                <a:cs typeface="Courier New" panose="02070309020205020404" pitchFamily="49" charset="0"/>
              </a:rPr>
              <a:t> &lt;= Decode</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Decode);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let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inst</a:t>
            </a:r>
            <a:r>
              <a:rPr lang="en-US" sz="1800" dirty="0">
                <a:latin typeface="Consolas" panose="020B0609020204030204" pitchFamily="49" charset="0"/>
                <a:cs typeface="Courier New" panose="02070309020205020404" pitchFamily="49" charset="0"/>
              </a:rPr>
              <a:t> &lt;- </a:t>
            </a:r>
            <a:r>
              <a:rPr lang="en-US" sz="1800" dirty="0" err="1">
                <a:latin typeface="Consolas" panose="020B0609020204030204" pitchFamily="49" charset="0"/>
                <a:cs typeface="Courier New" panose="02070309020205020404" pitchFamily="49" charset="0"/>
              </a:rPr>
              <a:t>mem.resp</a:t>
            </a:r>
            <a:r>
              <a:rPr lang="en-US" sz="1800" dirty="0">
                <a:latin typeface="Consolas" panose="020B0609020204030204" pitchFamily="49" charset="0"/>
                <a:cs typeface="Courier New" panose="02070309020205020404" pitchFamily="49" charset="0"/>
              </a:rPr>
              <a:t>;</a:t>
            </a:r>
            <a:r>
              <a:rPr lang="en-US" sz="1800" dirty="0">
                <a:solidFill>
                  <a:srgbClr val="FF0000"/>
                </a:solidFill>
                <a:latin typeface="Consolas" panose="020B0609020204030204" pitchFamily="49" charset="0"/>
                <a:cs typeface="Courier New" panose="02070309020205020404" pitchFamily="49" charset="0"/>
              </a:rPr>
              <a:t> </a:t>
            </a:r>
            <a:r>
              <a:rPr lang="en-US" sz="1800" dirty="0">
                <a:solidFill>
                  <a:srgbClr val="00B050"/>
                </a:solidFill>
                <a:latin typeface="Consolas" panose="020B0609020204030204" pitchFamily="49" charset="0"/>
                <a:cs typeface="Courier New" panose="02070309020205020404" pitchFamily="49" charset="0"/>
              </a:rPr>
              <a:t>decode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read operands from rf;</a:t>
            </a:r>
          </a:p>
          <a:p>
            <a:pPr marL="0" indent="0">
              <a:buNone/>
            </a:pPr>
            <a:r>
              <a:rPr lang="en-US" sz="1800" dirty="0">
                <a:solidFill>
                  <a:srgbClr val="FF0000"/>
                </a:solidFill>
                <a:latin typeface="Consolas" panose="020B0609020204030204" pitchFamily="49" charset="0"/>
                <a:cs typeface="Courier New" panose="02070309020205020404" pitchFamily="49" charset="0"/>
              </a:rPr>
              <a:t>       d2e.enq(Decode2Execute{</a:t>
            </a:r>
            <a:r>
              <a:rPr lang="en-US" sz="1800" dirty="0" err="1">
                <a:solidFill>
                  <a:srgbClr val="FF0000"/>
                </a:solidFill>
                <a:latin typeface="Consolas" panose="020B0609020204030204" pitchFamily="49" charset="0"/>
                <a:cs typeface="Courier New" panose="02070309020205020404" pitchFamily="49" charset="0"/>
              </a:rPr>
              <a:t>pc:pc</a:t>
            </a:r>
            <a:r>
              <a:rPr lang="en-US" sz="1800" dirty="0">
                <a:solidFill>
                  <a:srgbClr val="FF0000"/>
                </a:solidFill>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ppc:ppc</a:t>
            </a:r>
            <a:r>
              <a:rPr lang="en-US" sz="1800" dirty="0">
                <a:solidFill>
                  <a:srgbClr val="FF0000"/>
                </a:solidFill>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epoch:epoch</a:t>
            </a:r>
            <a:endParaRPr lang="en-US" sz="1800" dirty="0">
              <a:solidFill>
                <a:srgbClr val="FF0000"/>
              </a:solidFill>
              <a:latin typeface="Consolas" panose="020B0609020204030204" pitchFamily="49" charset="0"/>
              <a:cs typeface="Courier New" panose="02070309020205020404" pitchFamily="49" charset="0"/>
            </a:endParaRPr>
          </a:p>
          <a:p>
            <a:pPr marL="0" indent="0">
              <a:buNone/>
            </a:pPr>
            <a:r>
              <a:rPr lang="en-US" sz="1800" dirty="0">
                <a:solidFill>
                  <a:srgbClr val="FF0000"/>
                </a:solidFill>
                <a:latin typeface="Consolas" panose="020B0609020204030204" pitchFamily="49" charset="0"/>
                <a:cs typeface="Courier New" panose="02070309020205020404" pitchFamily="49" charset="0"/>
              </a:rPr>
              <a:t>       v1:rvalv1, v2:rval2}); </a:t>
            </a:r>
            <a:r>
              <a:rPr lang="en-US" sz="1800" dirty="0" err="1">
                <a:solidFill>
                  <a:srgbClr val="FF0000"/>
                </a:solidFill>
                <a:latin typeface="Consolas" panose="020B0609020204030204" pitchFamily="49" charset="0"/>
                <a:cs typeface="Courier New" panose="02070309020205020404" pitchFamily="49" charset="0"/>
              </a:rPr>
              <a:t>stateFD</a:t>
            </a:r>
            <a:r>
              <a:rPr lang="en-US" sz="1800" dirty="0">
                <a:solidFill>
                  <a:srgbClr val="00B050"/>
                </a:solidFill>
                <a:latin typeface="Consolas" panose="020B0609020204030204" pitchFamily="49" charset="0"/>
                <a:cs typeface="Courier New" panose="02070309020205020404" pitchFamily="49" charset="0"/>
              </a:rPr>
              <a:t> </a:t>
            </a:r>
            <a:r>
              <a:rPr lang="en-US" sz="1800" dirty="0">
                <a:solidFill>
                  <a:srgbClr val="FF0000"/>
                </a:solidFill>
                <a:latin typeface="Consolas" panose="020B0609020204030204" pitchFamily="49" charset="0"/>
                <a:cs typeface="Courier New" pitchFamily="49" charset="0"/>
              </a:rPr>
              <a:t>&lt;=</a:t>
            </a:r>
            <a:r>
              <a:rPr lang="en-US" sz="1800" dirty="0">
                <a:solidFill>
                  <a:srgbClr val="00B050"/>
                </a:solidFill>
                <a:latin typeface="Consolas" panose="020B0609020204030204" pitchFamily="49" charset="0"/>
                <a:cs typeface="Courier New" panose="02070309020205020404" pitchFamily="49" charset="0"/>
              </a:rPr>
              <a:t> </a:t>
            </a:r>
            <a:r>
              <a:rPr lang="en-US" sz="1800" dirty="0">
                <a:solidFill>
                  <a:srgbClr val="FF0000"/>
                </a:solidFill>
                <a:latin typeface="Consolas" panose="020B0609020204030204" pitchFamily="49" charset="0"/>
                <a:cs typeface="Courier New" pitchFamily="49" charset="0"/>
              </a:rPr>
              <a:t>Fetch</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doExecute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stateEW</a:t>
            </a:r>
            <a:r>
              <a:rPr lang="en-US" sz="1800" dirty="0">
                <a:latin typeface="Consolas" panose="020B0609020204030204" pitchFamily="49" charset="0"/>
                <a:cs typeface="Courier New" panose="02070309020205020404" pitchFamily="49" charset="0"/>
              </a:rPr>
              <a:t> == Execute); </a:t>
            </a:r>
          </a:p>
          <a:p>
            <a:pPr marL="0" indent="0">
              <a:buNone/>
            </a:pPr>
            <a:r>
              <a:rPr lang="en-US" sz="1800" dirty="0">
                <a:solidFill>
                  <a:srgbClr val="00B050"/>
                </a:solidFill>
                <a:latin typeface="Consolas" panose="020B0609020204030204" pitchFamily="49" charset="0"/>
                <a:cs typeface="Courier New" panose="02070309020205020404" pitchFamily="49" charset="0"/>
              </a:rPr>
              <a:t>       execute all instructions; if mem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initiate </a:t>
            </a:r>
            <a:r>
              <a:rPr lang="en-US" sz="1800" dirty="0" err="1">
                <a:solidFill>
                  <a:srgbClr val="00B050"/>
                </a:solidFill>
                <a:latin typeface="Consolas" panose="020B0609020204030204" pitchFamily="49" charset="0"/>
                <a:cs typeface="Courier New" panose="02070309020205020404" pitchFamily="49" charset="0"/>
              </a:rPr>
              <a:t>dMem</a:t>
            </a:r>
            <a:r>
              <a:rPr lang="en-US" sz="1800" dirty="0">
                <a:solidFill>
                  <a:srgbClr val="00B050"/>
                </a:solidFill>
                <a:latin typeface="Consolas" panose="020B0609020204030204" pitchFamily="49" charset="0"/>
                <a:cs typeface="Courier New" panose="02070309020205020404" pitchFamily="49" charset="0"/>
              </a:rPr>
              <a:t> req;</a:t>
            </a:r>
          </a:p>
          <a:p>
            <a:pPr marL="0" indent="0">
              <a:buNone/>
            </a:pPr>
            <a:r>
              <a:rPr lang="en-US" sz="1800" dirty="0">
                <a:solidFill>
                  <a:srgbClr val="00B050"/>
                </a:solidFill>
                <a:latin typeface="Consolas" panose="020B0609020204030204" pitchFamily="49" charset="0"/>
                <a:cs typeface="Courier New" panose="02070309020205020404" pitchFamily="49" charset="0"/>
              </a:rPr>
              <a:t>       hold the (partial) results in a reg; go to WB </a:t>
            </a:r>
          </a:p>
          <a:p>
            <a:pPr marL="0" indent="0">
              <a:buNone/>
            </a:pPr>
            <a:r>
              <a:rPr lang="en-US" sz="1800" b="1" dirty="0">
                <a:solidFill>
                  <a:srgbClr val="00B050"/>
                </a:solidFill>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doWB</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solidFill>
                  <a:srgbClr val="FF0000"/>
                </a:solidFill>
                <a:latin typeface="Consolas" panose="020B0609020204030204" pitchFamily="49" charset="0"/>
                <a:cs typeface="Courier New" panose="02070309020205020404" pitchFamily="49" charset="0"/>
              </a:rPr>
              <a:t>stateEW</a:t>
            </a:r>
            <a:r>
              <a:rPr lang="en-US" sz="1800" dirty="0">
                <a:latin typeface="Consolas" panose="020B0609020204030204" pitchFamily="49" charset="0"/>
                <a:cs typeface="Courier New" panose="02070309020205020404" pitchFamily="49" charset="0"/>
              </a:rPr>
              <a:t> == WB); </a:t>
            </a:r>
          </a:p>
          <a:p>
            <a:pPr marL="0" indent="0">
              <a:buNone/>
            </a:pPr>
            <a:r>
              <a:rPr lang="en-US" sz="1800" dirty="0">
                <a:solidFill>
                  <a:srgbClr val="00B050"/>
                </a:solidFill>
                <a:latin typeface="Consolas" panose="020B0609020204030204" pitchFamily="49" charset="0"/>
                <a:cs typeface="Courier New" panose="02070309020205020404" pitchFamily="49" charset="0"/>
              </a:rPr>
              <a:t>    (if Load then wait for the load value), update rf, </a:t>
            </a:r>
          </a:p>
          <a:p>
            <a:pPr marL="0" indent="0">
              <a:buNone/>
            </a:pPr>
            <a:r>
              <a:rPr lang="en-US" sz="1800" dirty="0">
                <a:solidFill>
                  <a:srgbClr val="00B050"/>
                </a:solidFill>
                <a:latin typeface="Consolas" panose="020B0609020204030204" pitchFamily="49" charset="0"/>
                <a:cs typeface="Courier New" panose="02070309020205020404" pitchFamily="49" charset="0"/>
              </a:rPr>
              <a:t>    (</a:t>
            </a:r>
            <a:r>
              <a:rPr lang="en-US" sz="1800" dirty="0">
                <a:solidFill>
                  <a:srgbClr val="FF0000"/>
                </a:solidFill>
                <a:latin typeface="Consolas" panose="020B0609020204030204" pitchFamily="49" charset="0"/>
                <a:cs typeface="Courier New" panose="02070309020205020404" pitchFamily="49" charset="0"/>
              </a:rPr>
              <a:t>if needed, redirect pc;) </a:t>
            </a:r>
            <a:r>
              <a:rPr lang="en-US" sz="1800" dirty="0">
                <a:solidFill>
                  <a:srgbClr val="00B050"/>
                </a:solidFill>
                <a:latin typeface="Consolas" panose="020B0609020204030204" pitchFamily="49" charset="0"/>
                <a:cs typeface="Courier New" panose="02070309020205020404" pitchFamily="49" charset="0"/>
              </a:rPr>
              <a:t>go to </a:t>
            </a:r>
            <a:r>
              <a:rPr lang="en-US" sz="1800" dirty="0">
                <a:solidFill>
                  <a:srgbClr val="FF0000"/>
                </a:solidFill>
                <a:latin typeface="Consolas" panose="020B0609020204030204" pitchFamily="49" charset="0"/>
                <a:cs typeface="Courier New" panose="02070309020205020404" pitchFamily="49" charset="0"/>
              </a:rPr>
              <a:t>Execute; </a:t>
            </a:r>
            <a:r>
              <a:rPr lang="en-US" sz="1800" b="1" dirty="0" err="1">
                <a:latin typeface="Consolas" panose="020B0609020204030204" pitchFamily="49" charset="0"/>
                <a:cs typeface="Courier New" panose="02070309020205020404" pitchFamily="49" charset="0"/>
              </a:rPr>
              <a:t>endmodule</a:t>
            </a:r>
            <a:endParaRPr lang="en-US" sz="1800" b="1" dirty="0">
              <a:latin typeface="Consolas" panose="020B0609020204030204" pitchFamily="49" charset="0"/>
              <a:cs typeface="Courier New" panose="02070309020205020404" pitchFamily="49" charset="0"/>
            </a:endParaRPr>
          </a:p>
        </p:txBody>
      </p:sp>
      <p:cxnSp>
        <p:nvCxnSpPr>
          <p:cNvPr id="4" name="Straight Connector 3">
            <a:extLst>
              <a:ext uri="{FF2B5EF4-FFF2-40B4-BE49-F238E27FC236}">
                <a16:creationId xmlns:a16="http://schemas.microsoft.com/office/drawing/2014/main" id="{ABD72B53-9570-1E55-AC8C-6EC5C98264AE}"/>
              </a:ext>
            </a:extLst>
          </p:cNvPr>
          <p:cNvCxnSpPr/>
          <p:nvPr/>
        </p:nvCxnSpPr>
        <p:spPr bwMode="auto">
          <a:xfrm>
            <a:off x="360280" y="4833257"/>
            <a:ext cx="1226457" cy="0"/>
          </a:xfrm>
          <a:prstGeom prst="line">
            <a:avLst/>
          </a:prstGeom>
          <a:noFill/>
          <a:ln w="38100" cap="flat" cmpd="sng" algn="ctr">
            <a:solidFill>
              <a:srgbClr val="FF0000"/>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AED380D5-CE28-0FBB-9AE8-4A7DB01FA609}"/>
              </a:ext>
            </a:extLst>
          </p:cNvPr>
          <p:cNvSpPr txBox="1"/>
          <p:nvPr/>
        </p:nvSpPr>
        <p:spPr>
          <a:xfrm>
            <a:off x="174461" y="5544455"/>
            <a:ext cx="734496" cy="400110"/>
          </a:xfrm>
          <a:prstGeom prst="rect">
            <a:avLst/>
          </a:prstGeom>
          <a:noFill/>
        </p:spPr>
        <p:txBody>
          <a:bodyPr wrap="none" rtlCol="0">
            <a:spAutoFit/>
          </a:bodyPr>
          <a:lstStyle/>
          <a:p>
            <a:r>
              <a:rPr lang="en-US" sz="2000" dirty="0" err="1">
                <a:solidFill>
                  <a:srgbClr val="FF0000"/>
                </a:solidFill>
                <a:latin typeface="+mj-lt"/>
              </a:rPr>
              <a:t>Inst</a:t>
            </a:r>
            <a:r>
              <a:rPr lang="en-US" sz="2000" baseline="-25000" dirty="0" err="1">
                <a:solidFill>
                  <a:srgbClr val="FF0000"/>
                </a:solidFill>
                <a:latin typeface="+mj-lt"/>
              </a:rPr>
              <a:t>i</a:t>
            </a:r>
            <a:endParaRPr lang="en-US" sz="2000" dirty="0">
              <a:solidFill>
                <a:srgbClr val="FF0000"/>
              </a:solidFill>
              <a:latin typeface="+mj-lt"/>
            </a:endParaRPr>
          </a:p>
        </p:txBody>
      </p:sp>
      <p:sp>
        <p:nvSpPr>
          <p:cNvPr id="11" name="TextBox 10">
            <a:extLst>
              <a:ext uri="{FF2B5EF4-FFF2-40B4-BE49-F238E27FC236}">
                <a16:creationId xmlns:a16="http://schemas.microsoft.com/office/drawing/2014/main" id="{6C2B5627-1E18-CC3A-B9CB-7AABCA415199}"/>
              </a:ext>
            </a:extLst>
          </p:cNvPr>
          <p:cNvSpPr txBox="1"/>
          <p:nvPr/>
        </p:nvSpPr>
        <p:spPr>
          <a:xfrm>
            <a:off x="297543" y="2847944"/>
            <a:ext cx="982961" cy="400110"/>
          </a:xfrm>
          <a:prstGeom prst="rect">
            <a:avLst/>
          </a:prstGeom>
          <a:noFill/>
        </p:spPr>
        <p:txBody>
          <a:bodyPr wrap="none" rtlCol="0">
            <a:spAutoFit/>
          </a:bodyPr>
          <a:lstStyle/>
          <a:p>
            <a:r>
              <a:rPr lang="en-US" sz="2000" dirty="0">
                <a:solidFill>
                  <a:srgbClr val="FF0000"/>
                </a:solidFill>
                <a:latin typeface="+mj-lt"/>
              </a:rPr>
              <a:t>Inst</a:t>
            </a:r>
            <a:r>
              <a:rPr lang="en-US" sz="2000" baseline="-25000" dirty="0">
                <a:solidFill>
                  <a:srgbClr val="FF0000"/>
                </a:solidFill>
                <a:latin typeface="+mj-lt"/>
              </a:rPr>
              <a:t>i+1</a:t>
            </a:r>
            <a:endParaRPr lang="en-US" sz="2000" dirty="0">
              <a:solidFill>
                <a:srgbClr val="FF0000"/>
              </a:solidFill>
              <a:latin typeface="+mj-lt"/>
            </a:endParaRPr>
          </a:p>
        </p:txBody>
      </p:sp>
      <p:sp>
        <p:nvSpPr>
          <p:cNvPr id="13" name="Date Placeholder 12">
            <a:extLst>
              <a:ext uri="{FF2B5EF4-FFF2-40B4-BE49-F238E27FC236}">
                <a16:creationId xmlns:a16="http://schemas.microsoft.com/office/drawing/2014/main" id="{2CE5BE33-2CE6-B6FC-F89B-CD113CA21494}"/>
              </a:ext>
            </a:extLst>
          </p:cNvPr>
          <p:cNvSpPr>
            <a:spLocks noGrp="1"/>
          </p:cNvSpPr>
          <p:nvPr>
            <p:ph type="dt" sz="half" idx="10"/>
          </p:nvPr>
        </p:nvSpPr>
        <p:spPr/>
        <p:txBody>
          <a:bodyPr/>
          <a:lstStyle/>
          <a:p>
            <a:pPr>
              <a:defRPr/>
            </a:pPr>
            <a:fld id="{63B93047-B32A-4B82-8807-A45AAFA3C702}" type="datetime3">
              <a:rPr lang="en-US" smtClean="0"/>
              <a:t>24 March 2024</a:t>
            </a:fld>
            <a:endParaRPr lang="en-US" dirty="0"/>
          </a:p>
        </p:txBody>
      </p:sp>
      <p:sp>
        <p:nvSpPr>
          <p:cNvPr id="14" name="Footer Placeholder 13">
            <a:extLst>
              <a:ext uri="{FF2B5EF4-FFF2-40B4-BE49-F238E27FC236}">
                <a16:creationId xmlns:a16="http://schemas.microsoft.com/office/drawing/2014/main" id="{B15A38C3-8295-125C-A5AD-CF65BA97AC78}"/>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BD39A12C-EA4C-D83D-4206-8096BE0B5E8F}"/>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47</a:t>
            </a:fld>
            <a:endParaRPr lang="en-US" dirty="0"/>
          </a:p>
        </p:txBody>
      </p:sp>
    </p:spTree>
    <p:extLst>
      <p:ext uri="{BB962C8B-B14F-4D97-AF65-F5344CB8AC3E}">
        <p14:creationId xmlns:p14="http://schemas.microsoft.com/office/powerpoint/2010/main" val="328301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                     2a (correct?)</a:t>
            </a:r>
            <a:endParaRPr lang="en-US" sz="4000" dirty="0"/>
          </a:p>
        </p:txBody>
      </p:sp>
      <p:sp>
        <p:nvSpPr>
          <p:cNvPr id="9" name="Content Placeholder 8"/>
          <p:cNvSpPr>
            <a:spLocks noGrp="1"/>
          </p:cNvSpPr>
          <p:nvPr>
            <p:ph idx="1"/>
          </p:nvPr>
        </p:nvSpPr>
        <p:spPr>
          <a:xfrm>
            <a:off x="609598" y="1511481"/>
            <a:ext cx="8585201" cy="5237661"/>
          </a:xfrm>
        </p:spPr>
        <p:txBody>
          <a:bodyPr/>
          <a:lstStyle/>
          <a:p>
            <a:pPr marL="0" indent="0">
              <a:buNone/>
            </a:pPr>
            <a:r>
              <a:rPr lang="en-US" sz="1800" b="1" dirty="0">
                <a:latin typeface="Consolas" panose="020B0609020204030204" pitchFamily="49" charset="0"/>
                <a:cs typeface="Courier New" panose="02070309020205020404" pitchFamily="49" charset="0"/>
              </a:rPr>
              <a:t>module</a:t>
            </a:r>
            <a:r>
              <a:rPr lang="en-US" sz="1800" dirty="0">
                <a:latin typeface="Consolas" panose="020B0609020204030204" pitchFamily="49" charset="0"/>
                <a:cs typeface="Courier New" panose="02070309020205020404" pitchFamily="49" charset="0"/>
              </a:rPr>
              <a:t> mkProcHarvard3cycle(Empty);</a:t>
            </a:r>
          </a:p>
          <a:p>
            <a:pPr marL="0" indent="0">
              <a:buNone/>
            </a:pPr>
            <a:r>
              <a:rPr lang="en-US" sz="1800" dirty="0">
                <a:solidFill>
                  <a:srgbClr val="00B050"/>
                </a:solidFill>
                <a:latin typeface="Consolas" panose="020B0609020204030204" pitchFamily="49" charset="0"/>
                <a:cs typeface="Courier New" panose="02070309020205020404" pitchFamily="49" charset="0"/>
              </a:rPr>
              <a:t>    instantiate pc, rf, mem, instantiate d2e, registers…; </a:t>
            </a:r>
            <a:endParaRPr lang="en-US" sz="1800" dirty="0">
              <a:solidFill>
                <a:srgbClr val="FF0000"/>
              </a:solidFill>
              <a:latin typeface="Consolas" panose="020B0609020204030204" pitchFamily="49" charset="0"/>
              <a:cs typeface="Courier New" panose="02070309020205020404" pitchFamily="49" charset="0"/>
            </a:endParaRP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doFetch</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Fetch); </a:t>
            </a:r>
          </a:p>
          <a:p>
            <a:pPr marL="0" indent="0">
              <a:buNone/>
            </a:pPr>
            <a:r>
              <a:rPr lang="en-US" sz="1800" dirty="0">
                <a:solidFill>
                  <a:srgbClr val="00B050"/>
                </a:solidFill>
                <a:latin typeface="Consolas" panose="020B0609020204030204" pitchFamily="49" charset="0"/>
                <a:cs typeface="Courier New" panose="02070309020205020404" pitchFamily="49" charset="0"/>
              </a:rPr>
              <a:t>       Initiate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fetch (pc); </a:t>
            </a:r>
            <a:r>
              <a:rPr lang="en-US" sz="1800" dirty="0" err="1">
                <a:latin typeface="Consolas" panose="020B0609020204030204" pitchFamily="49" charset="0"/>
                <a:cs typeface="Courier New" panose="02070309020205020404" pitchFamily="49" charset="0"/>
              </a:rPr>
              <a:t>ppc</a:t>
            </a:r>
            <a:r>
              <a:rPr lang="en-US" sz="1800" dirty="0">
                <a:latin typeface="Consolas" panose="020B0609020204030204" pitchFamily="49" charset="0"/>
                <a:cs typeface="Courier New" panose="02070309020205020404" pitchFamily="49" charset="0"/>
              </a:rPr>
              <a:t>=nap(pc); pc&lt;=</a:t>
            </a:r>
            <a:r>
              <a:rPr lang="en-US" sz="1800" dirty="0" err="1">
                <a:latin typeface="Consolas" panose="020B0609020204030204" pitchFamily="49" charset="0"/>
                <a:cs typeface="Courier New" panose="02070309020205020404" pitchFamily="49" charset="0"/>
              </a:rPr>
              <a:t>ppc</a:t>
            </a: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FF0000"/>
                </a:solidFill>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  f2d &lt;= Fetch2Decode{</a:t>
            </a:r>
            <a:r>
              <a:rPr lang="en-US" sz="1800" dirty="0" err="1">
                <a:latin typeface="Consolas" panose="020B0609020204030204" pitchFamily="49" charset="0"/>
                <a:cs typeface="Courier New" panose="02070309020205020404" pitchFamily="49" charset="0"/>
              </a:rPr>
              <a:t>pc:pc</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ppc:ppc</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epoch:epoch</a:t>
            </a:r>
            <a:r>
              <a:rPr lang="en-US" sz="1800" dirty="0">
                <a:latin typeface="Consolas" panose="020B0609020204030204" pitchFamily="49" charset="0"/>
                <a:cs typeface="Courier New" panose="02070309020205020404" pitchFamily="49" charset="0"/>
              </a:rPr>
              <a:t>}</a:t>
            </a:r>
          </a:p>
          <a:p>
            <a:pPr marL="0" indent="0">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&lt;= Decode</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Decode);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let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inst</a:t>
            </a:r>
            <a:r>
              <a:rPr lang="en-US" sz="1800" dirty="0">
                <a:latin typeface="Consolas" panose="020B0609020204030204" pitchFamily="49" charset="0"/>
                <a:cs typeface="Courier New" panose="02070309020205020404" pitchFamily="49" charset="0"/>
              </a:rPr>
              <a:t> &lt;- </a:t>
            </a:r>
            <a:r>
              <a:rPr lang="en-US" sz="1800" dirty="0" err="1">
                <a:latin typeface="Consolas" panose="020B0609020204030204" pitchFamily="49" charset="0"/>
                <a:cs typeface="Courier New" panose="02070309020205020404" pitchFamily="49" charset="0"/>
              </a:rPr>
              <a:t>mem.resp</a:t>
            </a:r>
            <a:r>
              <a:rPr lang="en-US" sz="1800" dirty="0">
                <a:latin typeface="Consolas" panose="020B0609020204030204" pitchFamily="49" charset="0"/>
                <a:cs typeface="Courier New" panose="02070309020205020404" pitchFamily="49" charset="0"/>
              </a:rPr>
              <a:t>;</a:t>
            </a:r>
            <a:r>
              <a:rPr lang="en-US" sz="1800" dirty="0">
                <a:solidFill>
                  <a:srgbClr val="FF0000"/>
                </a:solidFill>
                <a:latin typeface="Consolas" panose="020B0609020204030204" pitchFamily="49" charset="0"/>
                <a:cs typeface="Courier New" panose="02070309020205020404" pitchFamily="49" charset="0"/>
              </a:rPr>
              <a:t> // suppose the epoch has changed?</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let </a:t>
            </a:r>
            <a:r>
              <a:rPr lang="en-US" sz="1800" dirty="0">
                <a:latin typeface="Consolas" panose="020B0609020204030204" pitchFamily="49" charset="0"/>
                <a:cs typeface="Courier New" pitchFamily="49" charset="0"/>
              </a:rPr>
              <a:t>x=f2d;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pc=</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inEp</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x.epoch</a:t>
            </a:r>
            <a:r>
              <a:rPr lang="en-US" sz="1800" dirty="0">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a:t>
            </a:r>
            <a:r>
              <a:rPr lang="en-US" sz="1800" dirty="0" err="1">
                <a:solidFill>
                  <a:srgbClr val="FF0000"/>
                </a:solidFill>
                <a:latin typeface="Consolas" panose="020B0609020204030204" pitchFamily="49" charset="0"/>
                <a:cs typeface="Courier New" pitchFamily="49" charset="0"/>
              </a:rPr>
              <a:t>inEp</a:t>
            </a:r>
            <a:r>
              <a:rPr lang="en-US" sz="1800" dirty="0">
                <a:solidFill>
                  <a:srgbClr val="FF0000"/>
                </a:solidFill>
                <a:latin typeface="Consolas" panose="020B0609020204030204" pitchFamily="49" charset="0"/>
                <a:cs typeface="Courier New" pitchFamily="49" charset="0"/>
              </a:rPr>
              <a:t> == epoch</a:t>
            </a:r>
            <a:r>
              <a:rPr lang="en-US" sz="1800" dirty="0">
                <a:latin typeface="Consolas" panose="020B0609020204030204" pitchFamily="49" charset="0"/>
                <a:cs typeface="Courier New" pitchFamily="49" charset="0"/>
              </a:rPr>
              <a:t>) // correct path instruction</a:t>
            </a:r>
          </a:p>
          <a:p>
            <a:pPr marL="0" indent="0">
              <a:buClr>
                <a:schemeClr val="hlink"/>
              </a:buClr>
              <a:buSzPct val="110000"/>
              <a:buNone/>
            </a:pPr>
            <a:r>
              <a:rPr lang="en-US" sz="1800" dirty="0">
                <a:latin typeface="Consolas" panose="020B0609020204030204" pitchFamily="49" charset="0"/>
                <a:cs typeface="Courier New" pitchFamily="49" charset="0"/>
              </a:rPr>
              <a:t>       </a:t>
            </a:r>
            <a:r>
              <a:rPr lang="en-US" sz="1800" dirty="0">
                <a:solidFill>
                  <a:srgbClr val="00B050"/>
                </a:solidFill>
                <a:latin typeface="Consolas" panose="020B0609020204030204" pitchFamily="49" charset="0"/>
                <a:cs typeface="Courier New" pitchFamily="49" charset="0"/>
              </a:rPr>
              <a:t>then decode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read operands from rf;</a:t>
            </a:r>
          </a:p>
          <a:p>
            <a:pPr marL="0" indent="0">
              <a:buNone/>
            </a:pPr>
            <a:r>
              <a:rPr lang="en-US" sz="1800" dirty="0">
                <a:latin typeface="Consolas" panose="020B0609020204030204" pitchFamily="49" charset="0"/>
                <a:cs typeface="Courier New" panose="02070309020205020404" pitchFamily="49" charset="0"/>
              </a:rPr>
              <a:t>       d2e.enq(Decode2Execute{</a:t>
            </a:r>
            <a:r>
              <a:rPr lang="en-US" sz="1800" dirty="0" err="1">
                <a:latin typeface="Consolas" panose="020B0609020204030204" pitchFamily="49" charset="0"/>
                <a:cs typeface="Courier New" pitchFamily="49" charset="0"/>
              </a:rPr>
              <a:t>pc:pc</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ppc:ppc</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epoch:epoch</a:t>
            </a:r>
            <a:endParaRPr lang="en-US" sz="1800" dirty="0">
              <a:latin typeface="Consolas" panose="020B0609020204030204" pitchFamily="49" charset="0"/>
              <a:cs typeface="Courier New" pitchFamily="49" charset="0"/>
            </a:endParaRPr>
          </a:p>
          <a:p>
            <a:pPr marL="0" indent="0">
              <a:buNone/>
            </a:pPr>
            <a:r>
              <a:rPr lang="en-US" sz="1800" dirty="0">
                <a:latin typeface="Consolas" panose="020B0609020204030204" pitchFamily="49" charset="0"/>
                <a:cs typeface="Courier New" pitchFamily="49" charset="0"/>
              </a:rPr>
              <a:t>       v1:rvalv1, v2:rval2}); </a:t>
            </a:r>
          </a:p>
          <a:p>
            <a:pPr marL="0" indent="0">
              <a:buNone/>
            </a:pPr>
            <a:r>
              <a:rPr lang="en-US" sz="1800" dirty="0">
                <a:latin typeface="Consolas" panose="020B0609020204030204" pitchFamily="49" charset="0"/>
                <a:cs typeface="Courier New" pitchFamily="49" charset="0"/>
              </a:rPr>
              <a:t>       </a:t>
            </a:r>
            <a:r>
              <a:rPr lang="en-US" sz="1800" dirty="0">
                <a:solidFill>
                  <a:srgbClr val="00B050"/>
                </a:solidFill>
                <a:latin typeface="Consolas" panose="020B0609020204030204" pitchFamily="49" charset="0"/>
                <a:cs typeface="Courier New" panose="02070309020205020404" pitchFamily="49" charset="0"/>
              </a:rPr>
              <a:t>else  // wrong path instruction and do nothing</a:t>
            </a:r>
          </a:p>
          <a:p>
            <a:pPr marL="0" indent="0">
              <a:buNone/>
            </a:pPr>
            <a:r>
              <a:rPr lang="en-US" sz="1800" dirty="0">
                <a:solidFill>
                  <a:srgbClr val="00B050"/>
                </a:solidFill>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itchFamily="49" charset="0"/>
              </a:rPr>
              <a:t>stateFD</a:t>
            </a:r>
            <a:r>
              <a:rPr lang="en-US" sz="1800" dirty="0">
                <a:latin typeface="Consolas" panose="020B0609020204030204" pitchFamily="49" charset="0"/>
                <a:cs typeface="Courier New" pitchFamily="49" charset="0"/>
              </a:rPr>
              <a:t> &lt;= Fetch</a:t>
            </a:r>
            <a:endParaRPr lang="en-US" sz="1800" dirty="0">
              <a:solidFill>
                <a:srgbClr val="00B050"/>
              </a:solidFill>
              <a:latin typeface="Consolas" panose="020B0609020204030204" pitchFamily="49" charset="0"/>
              <a:cs typeface="Courier New" panose="02070309020205020404" pitchFamily="49" charset="0"/>
            </a:endParaRPr>
          </a:p>
          <a:p>
            <a:pPr marL="0" indent="0">
              <a:buNone/>
            </a:pPr>
            <a:endParaRPr lang="en-US" sz="1800" dirty="0">
              <a:solidFill>
                <a:srgbClr val="FF0000"/>
              </a:solidFill>
              <a:latin typeface="Consolas" panose="020B0609020204030204" pitchFamily="49" charset="0"/>
              <a:cs typeface="Courier New" pitchFamily="49" charset="0"/>
            </a:endParaRPr>
          </a:p>
          <a:p>
            <a:pPr marL="0" indent="0">
              <a:buNone/>
            </a:pPr>
            <a:r>
              <a:rPr lang="en-US" sz="1800" b="1" dirty="0">
                <a:latin typeface="Consolas" panose="020B0609020204030204" pitchFamily="49" charset="0"/>
                <a:cs typeface="Courier New" panose="02070309020205020404" pitchFamily="49" charset="0"/>
              </a:rPr>
              <a:t>    </a:t>
            </a:r>
          </a:p>
        </p:txBody>
      </p:sp>
      <p:cxnSp>
        <p:nvCxnSpPr>
          <p:cNvPr id="4" name="Straight Connector 3">
            <a:extLst>
              <a:ext uri="{FF2B5EF4-FFF2-40B4-BE49-F238E27FC236}">
                <a16:creationId xmlns:a16="http://schemas.microsoft.com/office/drawing/2014/main" id="{ABD72B53-9570-1E55-AC8C-6EC5C98264AE}"/>
              </a:ext>
            </a:extLst>
          </p:cNvPr>
          <p:cNvCxnSpPr/>
          <p:nvPr/>
        </p:nvCxnSpPr>
        <p:spPr bwMode="auto">
          <a:xfrm>
            <a:off x="952500" y="6531428"/>
            <a:ext cx="1226457" cy="0"/>
          </a:xfrm>
          <a:prstGeom prst="line">
            <a:avLst/>
          </a:prstGeom>
          <a:noFill/>
          <a:ln w="38100" cap="flat" cmpd="sng" algn="ctr">
            <a:solidFill>
              <a:srgbClr val="FF0000"/>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AED380D5-CE28-0FBB-9AE8-4A7DB01FA609}"/>
              </a:ext>
            </a:extLst>
          </p:cNvPr>
          <p:cNvSpPr txBox="1"/>
          <p:nvPr/>
        </p:nvSpPr>
        <p:spPr>
          <a:xfrm>
            <a:off x="2261360" y="6465147"/>
            <a:ext cx="734496" cy="400110"/>
          </a:xfrm>
          <a:prstGeom prst="rect">
            <a:avLst/>
          </a:prstGeom>
          <a:noFill/>
        </p:spPr>
        <p:txBody>
          <a:bodyPr wrap="none" rtlCol="0">
            <a:spAutoFit/>
          </a:bodyPr>
          <a:lstStyle/>
          <a:p>
            <a:r>
              <a:rPr lang="en-US" sz="2000" dirty="0" err="1">
                <a:solidFill>
                  <a:srgbClr val="FF0000"/>
                </a:solidFill>
                <a:latin typeface="+mj-lt"/>
              </a:rPr>
              <a:t>Inst</a:t>
            </a:r>
            <a:r>
              <a:rPr lang="en-US" sz="2000" baseline="-25000" dirty="0" err="1">
                <a:solidFill>
                  <a:srgbClr val="FF0000"/>
                </a:solidFill>
                <a:latin typeface="+mj-lt"/>
              </a:rPr>
              <a:t>i</a:t>
            </a:r>
            <a:endParaRPr lang="en-US" sz="2000" dirty="0">
              <a:solidFill>
                <a:srgbClr val="FF0000"/>
              </a:solidFill>
              <a:latin typeface="+mj-lt"/>
            </a:endParaRPr>
          </a:p>
        </p:txBody>
      </p:sp>
      <p:sp>
        <p:nvSpPr>
          <p:cNvPr id="11" name="TextBox 10">
            <a:extLst>
              <a:ext uri="{FF2B5EF4-FFF2-40B4-BE49-F238E27FC236}">
                <a16:creationId xmlns:a16="http://schemas.microsoft.com/office/drawing/2014/main" id="{6C2B5627-1E18-CC3A-B9CB-7AABCA415199}"/>
              </a:ext>
            </a:extLst>
          </p:cNvPr>
          <p:cNvSpPr txBox="1"/>
          <p:nvPr/>
        </p:nvSpPr>
        <p:spPr>
          <a:xfrm>
            <a:off x="297543" y="2847944"/>
            <a:ext cx="982961" cy="400110"/>
          </a:xfrm>
          <a:prstGeom prst="rect">
            <a:avLst/>
          </a:prstGeom>
          <a:noFill/>
        </p:spPr>
        <p:txBody>
          <a:bodyPr wrap="none" rtlCol="0">
            <a:spAutoFit/>
          </a:bodyPr>
          <a:lstStyle/>
          <a:p>
            <a:r>
              <a:rPr lang="en-US" sz="2000" dirty="0">
                <a:solidFill>
                  <a:srgbClr val="FF0000"/>
                </a:solidFill>
                <a:latin typeface="+mj-lt"/>
              </a:rPr>
              <a:t>Inst</a:t>
            </a:r>
            <a:r>
              <a:rPr lang="en-US" sz="2000" baseline="-25000" dirty="0">
                <a:solidFill>
                  <a:srgbClr val="FF0000"/>
                </a:solidFill>
                <a:latin typeface="+mj-lt"/>
              </a:rPr>
              <a:t>i+1</a:t>
            </a:r>
            <a:endParaRPr lang="en-US" sz="2000" dirty="0">
              <a:solidFill>
                <a:srgbClr val="FF0000"/>
              </a:solidFill>
              <a:latin typeface="+mj-lt"/>
            </a:endParaRPr>
          </a:p>
        </p:txBody>
      </p:sp>
      <p:sp>
        <p:nvSpPr>
          <p:cNvPr id="13" name="Date Placeholder 12">
            <a:extLst>
              <a:ext uri="{FF2B5EF4-FFF2-40B4-BE49-F238E27FC236}">
                <a16:creationId xmlns:a16="http://schemas.microsoft.com/office/drawing/2014/main" id="{FFFD1C93-92CA-2468-9490-72141A3E1EAE}"/>
              </a:ext>
            </a:extLst>
          </p:cNvPr>
          <p:cNvSpPr>
            <a:spLocks noGrp="1"/>
          </p:cNvSpPr>
          <p:nvPr>
            <p:ph type="dt" sz="half" idx="10"/>
          </p:nvPr>
        </p:nvSpPr>
        <p:spPr/>
        <p:txBody>
          <a:bodyPr/>
          <a:lstStyle/>
          <a:p>
            <a:pPr>
              <a:defRPr/>
            </a:pPr>
            <a:fld id="{3A66051C-43AC-4ECC-AFBD-9089D8AF2E17}" type="datetime3">
              <a:rPr lang="en-US" smtClean="0"/>
              <a:t>24 March 2024</a:t>
            </a:fld>
            <a:endParaRPr lang="en-US" dirty="0"/>
          </a:p>
        </p:txBody>
      </p:sp>
      <p:sp>
        <p:nvSpPr>
          <p:cNvPr id="14" name="Footer Placeholder 13">
            <a:extLst>
              <a:ext uri="{FF2B5EF4-FFF2-40B4-BE49-F238E27FC236}">
                <a16:creationId xmlns:a16="http://schemas.microsoft.com/office/drawing/2014/main" id="{ECE64A58-0B7D-A627-1465-C4DC8B8FDA26}"/>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7FB709BA-1276-AF9C-9DAE-BEC429B8F6F8}"/>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48</a:t>
            </a:fld>
            <a:endParaRPr lang="en-US" dirty="0"/>
          </a:p>
        </p:txBody>
      </p:sp>
    </p:spTree>
    <p:extLst>
      <p:ext uri="{BB962C8B-B14F-4D97-AF65-F5344CB8AC3E}">
        <p14:creationId xmlns:p14="http://schemas.microsoft.com/office/powerpoint/2010/main" val="65824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a:t>
            </a:r>
            <a:endParaRPr lang="en-US" sz="4000" dirty="0"/>
          </a:p>
        </p:txBody>
      </p:sp>
      <p:sp>
        <p:nvSpPr>
          <p:cNvPr id="9" name="Content Placeholder 8"/>
          <p:cNvSpPr>
            <a:spLocks noGrp="1"/>
          </p:cNvSpPr>
          <p:nvPr>
            <p:ph idx="1"/>
          </p:nvPr>
        </p:nvSpPr>
        <p:spPr>
          <a:xfrm>
            <a:off x="609598" y="1511481"/>
            <a:ext cx="7830459" cy="4006119"/>
          </a:xfrm>
        </p:spPr>
        <p:txBody>
          <a:bodyPr/>
          <a:lstStyle/>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doFetch</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Fetch); …</a:t>
            </a:r>
            <a:r>
              <a:rPr lang="en-US" sz="1800" b="1" dirty="0">
                <a:latin typeface="Consolas" panose="020B0609020204030204" pitchFamily="49" charset="0"/>
                <a:cs typeface="Courier New" panose="02070309020205020404" pitchFamily="49" charset="0"/>
              </a:rPr>
              <a:t>   </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Decode);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doExecute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stateEW</a:t>
            </a:r>
            <a:r>
              <a:rPr lang="en-US" sz="1800" dirty="0">
                <a:latin typeface="Consolas" panose="020B0609020204030204" pitchFamily="49" charset="0"/>
                <a:cs typeface="Courier New" panose="02070309020205020404" pitchFamily="49" charset="0"/>
              </a:rPr>
              <a:t> == Execute); </a:t>
            </a:r>
          </a:p>
          <a:p>
            <a:pPr marL="400050" lvl="1" indent="0">
              <a:buNone/>
            </a:pPr>
            <a:r>
              <a:rPr lang="en-US" sz="1800" dirty="0">
                <a:solidFill>
                  <a:srgbClr val="00B050"/>
                </a:solidFill>
                <a:latin typeface="Consolas" panose="020B0609020204030204" pitchFamily="49" charset="0"/>
                <a:cs typeface="Courier New" pitchFamily="49" charset="0"/>
              </a:rPr>
              <a:t>  Extract fields from d2e, execute and compute </a:t>
            </a:r>
            <a:r>
              <a:rPr lang="en-US" sz="1800" dirty="0" err="1">
                <a:solidFill>
                  <a:srgbClr val="00B050"/>
                </a:solidFill>
                <a:latin typeface="Consolas" panose="020B0609020204030204" pitchFamily="49" charset="0"/>
                <a:cs typeface="Courier New" pitchFamily="49" charset="0"/>
              </a:rPr>
              <a:t>nextPC</a:t>
            </a:r>
            <a:endParaRPr lang="en-US" sz="1800" dirty="0">
              <a:solidFill>
                <a:srgbClr val="00B050"/>
              </a:solidFill>
              <a:latin typeface="Consolas" panose="020B0609020204030204" pitchFamily="49" charset="0"/>
              <a:cs typeface="Courier New" pitchFamily="49" charset="0"/>
            </a:endParaRPr>
          </a:p>
          <a:p>
            <a:pPr marL="400050" lvl="1" indent="0">
              <a:buNone/>
            </a:pPr>
            <a:r>
              <a:rPr lang="en-US" sz="1800" dirty="0">
                <a:solidFill>
                  <a:srgbClr val="00B050"/>
                </a:solidFill>
                <a:latin typeface="Consolas" panose="020B0609020204030204" pitchFamily="49" charset="0"/>
                <a:cs typeface="Courier New" pitchFamily="49" charset="0"/>
              </a:rPr>
              <a:t>  if prediction is correct </a:t>
            </a:r>
          </a:p>
          <a:p>
            <a:pPr marL="400050" lvl="1" indent="0">
              <a:buNone/>
            </a:pPr>
            <a:r>
              <a:rPr lang="en-US" sz="1800" dirty="0">
                <a:solidFill>
                  <a:srgbClr val="00B050"/>
                </a:solidFill>
                <a:latin typeface="Consolas" panose="020B0609020204030204" pitchFamily="49" charset="0"/>
                <a:cs typeface="Courier New" pitchFamily="49" charset="0"/>
              </a:rPr>
              <a:t>  then initiate memory op; </a:t>
            </a:r>
            <a:r>
              <a:rPr lang="en-US" sz="1800" dirty="0" err="1">
                <a:solidFill>
                  <a:srgbClr val="00B050"/>
                </a:solidFill>
                <a:latin typeface="Consolas" panose="020B0609020204030204" pitchFamily="49" charset="0"/>
                <a:cs typeface="Courier New" pitchFamily="49" charset="0"/>
              </a:rPr>
              <a:t>nextEp</a:t>
            </a:r>
            <a:r>
              <a:rPr lang="en-US" sz="1800" dirty="0">
                <a:solidFill>
                  <a:srgbClr val="00B050"/>
                </a:solidFill>
                <a:latin typeface="Consolas" panose="020B0609020204030204" pitchFamily="49" charset="0"/>
                <a:cs typeface="Courier New" pitchFamily="49" charset="0"/>
              </a:rPr>
              <a:t> = epoch</a:t>
            </a:r>
          </a:p>
          <a:p>
            <a:pPr marL="400050" lvl="1" indent="0">
              <a:buNone/>
            </a:pPr>
            <a:r>
              <a:rPr lang="en-US" sz="1800" dirty="0">
                <a:solidFill>
                  <a:srgbClr val="00B050"/>
                </a:solidFill>
                <a:latin typeface="Consolas" panose="020B0609020204030204" pitchFamily="49" charset="0"/>
                <a:cs typeface="Courier New" pitchFamily="49" charset="0"/>
              </a:rPr>
              <a:t>  else next </a:t>
            </a:r>
            <a:r>
              <a:rPr lang="en-US" sz="1800" dirty="0" err="1">
                <a:solidFill>
                  <a:srgbClr val="00B050"/>
                </a:solidFill>
                <a:latin typeface="Consolas" panose="020B0609020204030204" pitchFamily="49" charset="0"/>
                <a:cs typeface="Courier New" pitchFamily="49" charset="0"/>
              </a:rPr>
              <a:t>nextEp</a:t>
            </a:r>
            <a:r>
              <a:rPr lang="en-US" sz="1800" dirty="0">
                <a:solidFill>
                  <a:srgbClr val="00B050"/>
                </a:solidFill>
                <a:latin typeface="Consolas" panose="020B0609020204030204" pitchFamily="49" charset="0"/>
                <a:cs typeface="Courier New" pitchFamily="49" charset="0"/>
              </a:rPr>
              <a:t> = next(epoch);</a:t>
            </a:r>
            <a:r>
              <a:rPr lang="en-US" sz="1800" dirty="0">
                <a:solidFill>
                  <a:srgbClr val="FF0000"/>
                </a:solidFill>
                <a:latin typeface="Consolas" panose="020B0609020204030204" pitchFamily="49" charset="0"/>
                <a:cs typeface="Courier New" pitchFamily="49" charset="0"/>
              </a:rPr>
              <a:t> </a:t>
            </a:r>
          </a:p>
          <a:p>
            <a:pPr marL="0" indent="0">
              <a:buNone/>
            </a:pPr>
            <a:r>
              <a:rPr lang="en-US" sz="1800" dirty="0">
                <a:solidFill>
                  <a:srgbClr val="00B050"/>
                </a:solidFill>
                <a:latin typeface="Consolas" panose="020B0609020204030204" pitchFamily="49" charset="0"/>
                <a:cs typeface="Courier New" pitchFamily="49" charset="0"/>
              </a:rPr>
              <a:t>     set e2w; </a:t>
            </a:r>
            <a:r>
              <a:rPr lang="en-US" sz="1800" dirty="0" err="1">
                <a:solidFill>
                  <a:srgbClr val="00B050"/>
                </a:solidFill>
                <a:latin typeface="Consolas" panose="020B0609020204030204" pitchFamily="49" charset="0"/>
                <a:cs typeface="Courier New" pitchFamily="49" charset="0"/>
              </a:rPr>
              <a:t>stateEW</a:t>
            </a:r>
            <a:r>
              <a:rPr lang="en-US" sz="1800" dirty="0">
                <a:solidFill>
                  <a:srgbClr val="00B050"/>
                </a:solidFill>
                <a:latin typeface="Consolas" panose="020B0609020204030204" pitchFamily="49" charset="0"/>
                <a:cs typeface="Courier New" pitchFamily="49" charset="0"/>
              </a:rPr>
              <a:t> &lt;= WB;</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doWB</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stateEW</a:t>
            </a:r>
            <a:r>
              <a:rPr lang="en-US" sz="1800" dirty="0">
                <a:latin typeface="Consolas" panose="020B0609020204030204" pitchFamily="49" charset="0"/>
                <a:cs typeface="Courier New" panose="02070309020205020404" pitchFamily="49" charset="0"/>
              </a:rPr>
              <a:t> == WB);</a:t>
            </a:r>
          </a:p>
          <a:p>
            <a:pPr marL="0" indent="0">
              <a:buNone/>
            </a:pPr>
            <a:r>
              <a:rPr lang="en-US" sz="1800" dirty="0">
                <a:solidFill>
                  <a:srgbClr val="00B050"/>
                </a:solidFill>
                <a:latin typeface="Consolas" panose="020B0609020204030204" pitchFamily="49" charset="0"/>
                <a:cs typeface="Courier New" panose="02070309020205020404" pitchFamily="49" charset="0"/>
              </a:rPr>
              <a:t>     Extract fields from e2w;</a:t>
            </a:r>
          </a:p>
          <a:p>
            <a:pPr marL="0" indent="0">
              <a:buNone/>
            </a:pPr>
            <a:r>
              <a:rPr lang="en-US" sz="1800" dirty="0">
                <a:solidFill>
                  <a:srgbClr val="00B050"/>
                </a:solidFill>
                <a:latin typeface="Consolas" panose="020B0609020204030204" pitchFamily="49" charset="0"/>
                <a:cs typeface="Courier New" panose="02070309020205020404" pitchFamily="49" charset="0"/>
              </a:rPr>
              <a:t>     If necessary, wait for </a:t>
            </a:r>
            <a:r>
              <a:rPr lang="en-US" sz="1800" dirty="0" err="1">
                <a:solidFill>
                  <a:srgbClr val="00B050"/>
                </a:solidFill>
                <a:latin typeface="Consolas" panose="020B0609020204030204" pitchFamily="49" charset="0"/>
                <a:cs typeface="Courier New" panose="02070309020205020404" pitchFamily="49" charset="0"/>
              </a:rPr>
              <a:t>dMem</a:t>
            </a:r>
            <a:r>
              <a:rPr lang="en-US" sz="1800" dirty="0">
                <a:solidFill>
                  <a:srgbClr val="00B050"/>
                </a:solidFill>
                <a:latin typeface="Consolas" panose="020B0609020204030204" pitchFamily="49" charset="0"/>
                <a:cs typeface="Courier New" panose="02070309020205020404" pitchFamily="49" charset="0"/>
              </a:rPr>
              <a:t> response;</a:t>
            </a:r>
          </a:p>
          <a:p>
            <a:pPr marL="0" indent="0">
              <a:buNone/>
            </a:pPr>
            <a:r>
              <a:rPr lang="en-US" sz="1800" dirty="0">
                <a:solidFill>
                  <a:srgbClr val="00B050"/>
                </a:solidFill>
                <a:latin typeface="Consolas" panose="020B0609020204030204" pitchFamily="49" charset="0"/>
                <a:cs typeface="Courier New" panose="02070309020205020404" pitchFamily="49" charset="0"/>
              </a:rPr>
              <a:t>     update rf; update pc; update epoch</a:t>
            </a:r>
          </a:p>
        </p:txBody>
      </p:sp>
      <p:sp>
        <p:nvSpPr>
          <p:cNvPr id="5" name="TextBox 4">
            <a:extLst>
              <a:ext uri="{FF2B5EF4-FFF2-40B4-BE49-F238E27FC236}">
                <a16:creationId xmlns:a16="http://schemas.microsoft.com/office/drawing/2014/main" id="{B372A3CB-66A0-7DA4-0F22-6475D68EE2CB}"/>
              </a:ext>
            </a:extLst>
          </p:cNvPr>
          <p:cNvSpPr txBox="1"/>
          <p:nvPr/>
        </p:nvSpPr>
        <p:spPr>
          <a:xfrm>
            <a:off x="1030514" y="5615028"/>
            <a:ext cx="3175869" cy="400110"/>
          </a:xfrm>
          <a:prstGeom prst="rect">
            <a:avLst/>
          </a:prstGeom>
          <a:noFill/>
        </p:spPr>
        <p:txBody>
          <a:bodyPr wrap="none" rtlCol="0">
            <a:spAutoFit/>
          </a:bodyPr>
          <a:lstStyle/>
          <a:p>
            <a:r>
              <a:rPr lang="en-US" dirty="0">
                <a:latin typeface="Comic Sans MS" panose="030F0702030302020204" pitchFamily="66" charset="0"/>
              </a:rPr>
              <a:t>Are these rules correct?</a:t>
            </a:r>
          </a:p>
        </p:txBody>
      </p:sp>
      <p:cxnSp>
        <p:nvCxnSpPr>
          <p:cNvPr id="15" name="Straight Connector 14">
            <a:extLst>
              <a:ext uri="{FF2B5EF4-FFF2-40B4-BE49-F238E27FC236}">
                <a16:creationId xmlns:a16="http://schemas.microsoft.com/office/drawing/2014/main" id="{1E84C197-4A5D-9767-C8FD-7DDFE1D7030E}"/>
              </a:ext>
            </a:extLst>
          </p:cNvPr>
          <p:cNvCxnSpPr/>
          <p:nvPr/>
        </p:nvCxnSpPr>
        <p:spPr bwMode="auto">
          <a:xfrm>
            <a:off x="609598" y="2198914"/>
            <a:ext cx="1226457" cy="0"/>
          </a:xfrm>
          <a:prstGeom prst="line">
            <a:avLst/>
          </a:prstGeom>
          <a:noFill/>
          <a:ln w="38100" cap="flat" cmpd="sng" algn="ctr">
            <a:solidFill>
              <a:srgbClr val="FF0000"/>
            </a:solidFill>
            <a:prstDash val="solid"/>
            <a:round/>
            <a:headEnd type="none" w="med" len="med"/>
            <a:tailEnd type="none" w="med" len="med"/>
          </a:ln>
          <a:effectLst/>
        </p:spPr>
      </p:cxnSp>
      <p:sp>
        <p:nvSpPr>
          <p:cNvPr id="17" name="TextBox 16">
            <a:extLst>
              <a:ext uri="{FF2B5EF4-FFF2-40B4-BE49-F238E27FC236}">
                <a16:creationId xmlns:a16="http://schemas.microsoft.com/office/drawing/2014/main" id="{F15AB107-B6B8-FA63-1F67-8AD6BA648BCA}"/>
              </a:ext>
            </a:extLst>
          </p:cNvPr>
          <p:cNvSpPr txBox="1"/>
          <p:nvPr/>
        </p:nvSpPr>
        <p:spPr>
          <a:xfrm>
            <a:off x="5415643" y="1033055"/>
            <a:ext cx="2073728" cy="400110"/>
          </a:xfrm>
          <a:prstGeom prst="rect">
            <a:avLst/>
          </a:prstGeom>
          <a:noFill/>
        </p:spPr>
        <p:txBody>
          <a:bodyPr wrap="square">
            <a:spAutoFit/>
          </a:bodyPr>
          <a:lstStyle/>
          <a:p>
            <a:r>
              <a:rPr lang="en-US" sz="2000" dirty="0">
                <a:solidFill>
                  <a:schemeClr val="tx2"/>
                </a:solidFill>
              </a:rPr>
              <a:t>2b (correct?)</a:t>
            </a:r>
            <a:endParaRPr lang="en-US" dirty="0">
              <a:solidFill>
                <a:schemeClr val="tx2"/>
              </a:solidFill>
            </a:endParaRPr>
          </a:p>
        </p:txBody>
      </p:sp>
      <p:sp>
        <p:nvSpPr>
          <p:cNvPr id="19" name="TextBox 18">
            <a:extLst>
              <a:ext uri="{FF2B5EF4-FFF2-40B4-BE49-F238E27FC236}">
                <a16:creationId xmlns:a16="http://schemas.microsoft.com/office/drawing/2014/main" id="{A380ECA4-AF32-DE48-1A4C-B9CEC8B0BAD9}"/>
              </a:ext>
            </a:extLst>
          </p:cNvPr>
          <p:cNvSpPr txBox="1"/>
          <p:nvPr/>
        </p:nvSpPr>
        <p:spPr>
          <a:xfrm>
            <a:off x="6246316" y="6015138"/>
            <a:ext cx="2018501" cy="400110"/>
          </a:xfrm>
          <a:prstGeom prst="rect">
            <a:avLst/>
          </a:prstGeom>
          <a:noFill/>
        </p:spPr>
        <p:txBody>
          <a:bodyPr wrap="none" rtlCol="0">
            <a:spAutoFit/>
          </a:bodyPr>
          <a:lstStyle/>
          <a:p>
            <a:r>
              <a:rPr lang="en-US" dirty="0">
                <a:solidFill>
                  <a:srgbClr val="FF0000"/>
                </a:solidFill>
              </a:rPr>
              <a:t>Data Hazards!</a:t>
            </a:r>
          </a:p>
        </p:txBody>
      </p:sp>
      <p:sp>
        <p:nvSpPr>
          <p:cNvPr id="20" name="Date Placeholder 19">
            <a:extLst>
              <a:ext uri="{FF2B5EF4-FFF2-40B4-BE49-F238E27FC236}">
                <a16:creationId xmlns:a16="http://schemas.microsoft.com/office/drawing/2014/main" id="{A515F4A5-503E-E966-8997-BFF0AE6597A5}"/>
              </a:ext>
            </a:extLst>
          </p:cNvPr>
          <p:cNvSpPr>
            <a:spLocks noGrp="1"/>
          </p:cNvSpPr>
          <p:nvPr>
            <p:ph type="dt" sz="half" idx="10"/>
          </p:nvPr>
        </p:nvSpPr>
        <p:spPr/>
        <p:txBody>
          <a:bodyPr/>
          <a:lstStyle/>
          <a:p>
            <a:pPr>
              <a:defRPr/>
            </a:pPr>
            <a:fld id="{4D8E47E3-8381-4989-9074-44330CA02C28}" type="datetime3">
              <a:rPr lang="en-US" smtClean="0"/>
              <a:t>24 March 2024</a:t>
            </a:fld>
            <a:endParaRPr lang="en-US" dirty="0"/>
          </a:p>
        </p:txBody>
      </p:sp>
      <p:sp>
        <p:nvSpPr>
          <p:cNvPr id="21" name="Footer Placeholder 20">
            <a:extLst>
              <a:ext uri="{FF2B5EF4-FFF2-40B4-BE49-F238E27FC236}">
                <a16:creationId xmlns:a16="http://schemas.microsoft.com/office/drawing/2014/main" id="{A440CFC8-377D-F6D3-72DC-DD7ACCCD9317}"/>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BF46F77D-3A11-B3B8-B5D3-7DFE47F1B3C4}"/>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49</a:t>
            </a:fld>
            <a:endParaRPr lang="en-US" dirty="0"/>
          </a:p>
        </p:txBody>
      </p:sp>
    </p:spTree>
    <p:extLst>
      <p:ext uri="{BB962C8B-B14F-4D97-AF65-F5344CB8AC3E}">
        <p14:creationId xmlns:p14="http://schemas.microsoft.com/office/powerpoint/2010/main" val="1089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a:xfrm>
            <a:off x="609600" y="1590637"/>
            <a:ext cx="7772400" cy="1743307"/>
          </a:xfrm>
        </p:spPr>
        <p:txBody>
          <a:bodyPr/>
          <a:lstStyle/>
          <a:p>
            <a:pPr marL="457200" indent="-457200">
              <a:buFont typeface="+mj-lt"/>
              <a:buAutoNum type="arabicPeriod"/>
            </a:pPr>
            <a:r>
              <a:rPr lang="en-US" sz="2000" dirty="0"/>
              <a:t>Develop a two-stage pipeline by providing a solution for </a:t>
            </a:r>
            <a:r>
              <a:rPr lang="en-US" sz="2000" i="1" dirty="0"/>
              <a:t>control hazards    </a:t>
            </a:r>
            <a:endParaRPr lang="en-US" sz="2000" dirty="0">
              <a:solidFill>
                <a:srgbClr val="FF0000"/>
              </a:solidFill>
              <a:latin typeface="Comic Sans MS" panose="030F0702030302020204" pitchFamily="66" charset="0"/>
            </a:endParaRPr>
          </a:p>
          <a:p>
            <a:pPr marL="457200" indent="-457200">
              <a:buFont typeface="+mj-lt"/>
              <a:buAutoNum type="arabicPeriod"/>
            </a:pPr>
            <a:r>
              <a:rPr lang="en-US" sz="2000" dirty="0"/>
              <a:t>Develop a three-stage pipeline by providing a solution for </a:t>
            </a:r>
            <a:r>
              <a:rPr lang="en-US" sz="2000" i="1" dirty="0"/>
              <a:t>data hazards and control hazards</a:t>
            </a:r>
          </a:p>
        </p:txBody>
      </p:sp>
      <p:sp>
        <p:nvSpPr>
          <p:cNvPr id="50" name="TextBox 49">
            <a:extLst>
              <a:ext uri="{FF2B5EF4-FFF2-40B4-BE49-F238E27FC236}">
                <a16:creationId xmlns:a16="http://schemas.microsoft.com/office/drawing/2014/main" id="{79895CEC-B291-8BC5-D1B8-5802F22AB1FE}"/>
              </a:ext>
            </a:extLst>
          </p:cNvPr>
          <p:cNvSpPr txBox="1"/>
          <p:nvPr/>
        </p:nvSpPr>
        <p:spPr>
          <a:xfrm>
            <a:off x="2054268" y="3543932"/>
            <a:ext cx="6239046" cy="1015663"/>
          </a:xfrm>
          <a:prstGeom prst="rect">
            <a:avLst/>
          </a:prstGeom>
          <a:noFill/>
        </p:spPr>
        <p:txBody>
          <a:bodyPr wrap="square" rtlCol="0">
            <a:spAutoFit/>
          </a:bodyPr>
          <a:lstStyle/>
          <a:p>
            <a:r>
              <a:rPr lang="en-US" sz="2000" dirty="0">
                <a:latin typeface="Comic Sans MS" panose="030F0702030302020204" pitchFamily="66" charset="0"/>
              </a:rPr>
              <a:t>To keep the explanations simple, we will first show the solutions with magic memory and then discuss pipelining multicycle processors </a:t>
            </a:r>
          </a:p>
        </p:txBody>
      </p:sp>
      <p:sp>
        <p:nvSpPr>
          <p:cNvPr id="51" name="Date Placeholder 50">
            <a:extLst>
              <a:ext uri="{FF2B5EF4-FFF2-40B4-BE49-F238E27FC236}">
                <a16:creationId xmlns:a16="http://schemas.microsoft.com/office/drawing/2014/main" id="{34A5F01E-75BD-8F0D-7E9A-D1E4B677551A}"/>
              </a:ext>
            </a:extLst>
          </p:cNvPr>
          <p:cNvSpPr>
            <a:spLocks noGrp="1"/>
          </p:cNvSpPr>
          <p:nvPr>
            <p:ph type="dt" sz="half" idx="10"/>
          </p:nvPr>
        </p:nvSpPr>
        <p:spPr/>
        <p:txBody>
          <a:bodyPr/>
          <a:lstStyle/>
          <a:p>
            <a:pPr>
              <a:defRPr/>
            </a:pPr>
            <a:fld id="{5F246221-E301-40D8-9719-3E5E32AA400B}" type="datetime3">
              <a:rPr lang="en-US" smtClean="0"/>
              <a:t>24 March 2024</a:t>
            </a:fld>
            <a:endParaRPr lang="en-US" dirty="0"/>
          </a:p>
        </p:txBody>
      </p:sp>
      <p:sp>
        <p:nvSpPr>
          <p:cNvPr id="52" name="Footer Placeholder 51">
            <a:extLst>
              <a:ext uri="{FF2B5EF4-FFF2-40B4-BE49-F238E27FC236}">
                <a16:creationId xmlns:a16="http://schemas.microsoft.com/office/drawing/2014/main" id="{41C52328-6EE4-ED1E-6C48-17068BA01FDD}"/>
              </a:ext>
            </a:extLst>
          </p:cNvPr>
          <p:cNvSpPr>
            <a:spLocks noGrp="1"/>
          </p:cNvSpPr>
          <p:nvPr>
            <p:ph type="ftr" sz="quarter" idx="12"/>
          </p:nvPr>
        </p:nvSpPr>
        <p:spPr/>
        <p:txBody>
          <a:bodyPr/>
          <a:lstStyle/>
          <a:p>
            <a:pPr>
              <a:defRPr/>
            </a:pPr>
            <a:r>
              <a:rPr lang="en-US"/>
              <a:t>6.1920</a:t>
            </a:r>
            <a:endParaRPr lang="en-US" dirty="0"/>
          </a:p>
        </p:txBody>
      </p:sp>
      <p:sp>
        <p:nvSpPr>
          <p:cNvPr id="4" name="Slide Number Placeholder 3">
            <a:extLst>
              <a:ext uri="{FF2B5EF4-FFF2-40B4-BE49-F238E27FC236}">
                <a16:creationId xmlns:a16="http://schemas.microsoft.com/office/drawing/2014/main" id="{9DB2419A-B5DE-A61D-09F6-D5590990283E}"/>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a:t>
            </a:fld>
            <a:endParaRPr lang="en-US" dirty="0"/>
          </a:p>
        </p:txBody>
      </p:sp>
    </p:spTree>
    <p:extLst>
      <p:ext uri="{BB962C8B-B14F-4D97-AF65-F5344CB8AC3E}">
        <p14:creationId xmlns:p14="http://schemas.microsoft.com/office/powerpoint/2010/main" val="659898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8309429" cy="1143000"/>
          </a:xfrm>
        </p:spPr>
        <p:txBody>
          <a:bodyPr/>
          <a:lstStyle/>
          <a:p>
            <a:r>
              <a:rPr lang="en-US" sz="4000" dirty="0"/>
              <a:t>4-Cycle Harvard Processor </a:t>
            </a:r>
            <a:br>
              <a:rPr lang="en-US" sz="4000" dirty="0"/>
            </a:br>
            <a:r>
              <a:rPr lang="en-US" sz="2400" dirty="0"/>
              <a:t>into a 2-stage pipeline                     2a (correct?)</a:t>
            </a:r>
            <a:endParaRPr lang="en-US" sz="4000" dirty="0"/>
          </a:p>
        </p:txBody>
      </p:sp>
      <p:sp>
        <p:nvSpPr>
          <p:cNvPr id="9" name="Content Placeholder 8"/>
          <p:cNvSpPr>
            <a:spLocks noGrp="1"/>
          </p:cNvSpPr>
          <p:nvPr>
            <p:ph idx="1"/>
          </p:nvPr>
        </p:nvSpPr>
        <p:spPr>
          <a:xfrm>
            <a:off x="609598" y="1511481"/>
            <a:ext cx="7489373" cy="5237661"/>
          </a:xfrm>
        </p:spPr>
        <p:txBody>
          <a:bodyPr/>
          <a:lstStyle/>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doFetch</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Fetch); </a:t>
            </a:r>
          </a:p>
          <a:p>
            <a:pPr marL="0" indent="0">
              <a:buNone/>
            </a:pPr>
            <a:r>
              <a:rPr lang="en-US" sz="1800" dirty="0">
                <a:solidFill>
                  <a:srgbClr val="00B050"/>
                </a:solidFill>
                <a:latin typeface="Consolas" panose="020B0609020204030204" pitchFamily="49" charset="0"/>
                <a:cs typeface="Courier New" panose="02070309020205020404" pitchFamily="49" charset="0"/>
              </a:rPr>
              <a:t>       Initiate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fetch (pc); </a:t>
            </a:r>
            <a:r>
              <a:rPr lang="en-US" sz="1800" dirty="0" err="1">
                <a:latin typeface="Consolas" panose="020B0609020204030204" pitchFamily="49" charset="0"/>
                <a:cs typeface="Courier New" panose="02070309020205020404" pitchFamily="49" charset="0"/>
              </a:rPr>
              <a:t>ppc</a:t>
            </a:r>
            <a:r>
              <a:rPr lang="en-US" sz="1800" dirty="0">
                <a:latin typeface="Consolas" panose="020B0609020204030204" pitchFamily="49" charset="0"/>
                <a:cs typeface="Courier New" panose="02070309020205020404" pitchFamily="49" charset="0"/>
              </a:rPr>
              <a:t>=nap(pc); pc&lt;=</a:t>
            </a:r>
            <a:r>
              <a:rPr lang="en-US" sz="1800" dirty="0" err="1">
                <a:latin typeface="Consolas" panose="020B0609020204030204" pitchFamily="49" charset="0"/>
                <a:cs typeface="Courier New" panose="02070309020205020404" pitchFamily="49" charset="0"/>
              </a:rPr>
              <a:t>ppc</a:t>
            </a:r>
            <a:r>
              <a:rPr lang="en-US" sz="1800" dirty="0">
                <a:latin typeface="Consolas" panose="020B0609020204030204" pitchFamily="49" charset="0"/>
                <a:cs typeface="Courier New" panose="02070309020205020404" pitchFamily="49" charset="0"/>
              </a:rPr>
              <a:t>; </a:t>
            </a:r>
          </a:p>
          <a:p>
            <a:pPr marL="0" indent="0">
              <a:buNone/>
            </a:pPr>
            <a:r>
              <a:rPr lang="en-US" sz="1800" dirty="0">
                <a:solidFill>
                  <a:srgbClr val="FF0000"/>
                </a:solidFill>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  f2d &lt;= Fetch2Decode{</a:t>
            </a:r>
            <a:r>
              <a:rPr lang="en-US" sz="1800" dirty="0" err="1">
                <a:latin typeface="Consolas" panose="020B0609020204030204" pitchFamily="49" charset="0"/>
                <a:cs typeface="Courier New" panose="02070309020205020404" pitchFamily="49" charset="0"/>
              </a:rPr>
              <a:t>pc:pc</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ppc:ppc</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epoch:epoch</a:t>
            </a:r>
            <a:r>
              <a:rPr lang="en-US" sz="1800" dirty="0">
                <a:latin typeface="Consolas" panose="020B0609020204030204" pitchFamily="49" charset="0"/>
                <a:cs typeface="Courier New" panose="02070309020205020404" pitchFamily="49" charset="0"/>
              </a:rPr>
              <a:t>}</a:t>
            </a:r>
          </a:p>
          <a:p>
            <a:pPr marL="0" indent="0">
              <a:buNone/>
            </a:pP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&lt;= Decode</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doDecode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stateFD</a:t>
            </a:r>
            <a:r>
              <a:rPr lang="en-US" sz="1800" dirty="0">
                <a:latin typeface="Consolas" panose="020B0609020204030204" pitchFamily="49" charset="0"/>
                <a:cs typeface="Courier New" panose="02070309020205020404" pitchFamily="49" charset="0"/>
              </a:rPr>
              <a:t> == Decode); </a:t>
            </a:r>
          </a:p>
          <a:p>
            <a:pPr marL="0" indent="0">
              <a:buNone/>
            </a:pP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let</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inst</a:t>
            </a:r>
            <a:r>
              <a:rPr lang="en-US" sz="1800" dirty="0">
                <a:latin typeface="Consolas" panose="020B0609020204030204" pitchFamily="49" charset="0"/>
                <a:cs typeface="Courier New" panose="02070309020205020404" pitchFamily="49" charset="0"/>
              </a:rPr>
              <a:t> &lt;- </a:t>
            </a:r>
            <a:r>
              <a:rPr lang="en-US" sz="1800" dirty="0" err="1">
                <a:latin typeface="Consolas" panose="020B0609020204030204" pitchFamily="49" charset="0"/>
                <a:cs typeface="Courier New" panose="02070309020205020404" pitchFamily="49" charset="0"/>
              </a:rPr>
              <a:t>mem.resp</a:t>
            </a:r>
            <a:r>
              <a:rPr lang="en-US" sz="1800" dirty="0">
                <a:latin typeface="Consolas" panose="020B0609020204030204" pitchFamily="49" charset="0"/>
                <a:cs typeface="Courier New" panose="02070309020205020404" pitchFamily="49" charset="0"/>
              </a:rPr>
              <a:t>;</a:t>
            </a:r>
            <a:r>
              <a:rPr lang="en-US" sz="1800" dirty="0">
                <a:solidFill>
                  <a:srgbClr val="FF0000"/>
                </a:solidFill>
                <a:latin typeface="Consolas" panose="020B0609020204030204" pitchFamily="49" charset="0"/>
                <a:cs typeface="Courier New" panose="02070309020205020404" pitchFamily="49" charset="0"/>
              </a:rPr>
              <a:t> </a:t>
            </a:r>
          </a:p>
          <a:p>
            <a:pPr marL="0" indent="0">
              <a:buNone/>
            </a:pPr>
            <a:r>
              <a:rPr lang="en-US" sz="1800" b="1" dirty="0">
                <a:solidFill>
                  <a:srgbClr val="FF0000"/>
                </a:solidFill>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itchFamily="49" charset="0"/>
              </a:rPr>
              <a:t>let </a:t>
            </a:r>
            <a:r>
              <a:rPr lang="en-US" sz="1800" dirty="0">
                <a:latin typeface="Consolas" panose="020B0609020204030204" pitchFamily="49" charset="0"/>
                <a:cs typeface="Courier New" pitchFamily="49" charset="0"/>
              </a:rPr>
              <a:t>x=f2d;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pc=</a:t>
            </a:r>
            <a:r>
              <a:rPr lang="en-US" sz="1800" dirty="0" err="1">
                <a:latin typeface="Consolas" panose="020B0609020204030204" pitchFamily="49" charset="0"/>
                <a:cs typeface="Courier New" pitchFamily="49" charset="0"/>
              </a:rPr>
              <a:t>x.pc</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let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inEp</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x.epoch</a:t>
            </a:r>
            <a:r>
              <a:rPr lang="en-US" sz="1800" dirty="0">
                <a:latin typeface="Consolas" panose="020B0609020204030204" pitchFamily="49" charset="0"/>
                <a:cs typeface="Courier New" pitchFamily="49" charset="0"/>
              </a:rPr>
              <a:t>;</a:t>
            </a:r>
          </a:p>
          <a:p>
            <a:pPr marL="342900" indent="-342900">
              <a:buClr>
                <a:schemeClr val="hlink"/>
              </a:buClr>
              <a:buSzPct val="110000"/>
              <a:buFont typeface="Wingdings" pitchFamily="2" charset="2"/>
              <a:buNone/>
            </a:pPr>
            <a:r>
              <a:rPr lang="en-US" sz="1800" b="1" dirty="0">
                <a:latin typeface="Consolas" panose="020B0609020204030204" pitchFamily="49" charset="0"/>
                <a:cs typeface="Courier New" pitchFamily="49" charset="0"/>
              </a:rPr>
              <a:t>       if</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inEp</a:t>
            </a:r>
            <a:r>
              <a:rPr lang="en-US" sz="1800" dirty="0">
                <a:latin typeface="Consolas" panose="020B0609020204030204" pitchFamily="49" charset="0"/>
                <a:cs typeface="Courier New" pitchFamily="49" charset="0"/>
              </a:rPr>
              <a:t> == epoch) // correct path instruction</a:t>
            </a:r>
          </a:p>
          <a:p>
            <a:pPr marL="0" indent="0">
              <a:buClr>
                <a:schemeClr val="hlink"/>
              </a:buClr>
              <a:buSzPct val="110000"/>
              <a:buNone/>
            </a:pPr>
            <a:r>
              <a:rPr lang="en-US" sz="1800" dirty="0">
                <a:latin typeface="Consolas" panose="020B0609020204030204" pitchFamily="49" charset="0"/>
                <a:cs typeface="Courier New" pitchFamily="49" charset="0"/>
              </a:rPr>
              <a:t>       </a:t>
            </a:r>
            <a:r>
              <a:rPr lang="en-US" sz="1800" dirty="0">
                <a:solidFill>
                  <a:srgbClr val="00B050"/>
                </a:solidFill>
                <a:latin typeface="Consolas" panose="020B0609020204030204" pitchFamily="49" charset="0"/>
                <a:cs typeface="Courier New" pitchFamily="49" charset="0"/>
              </a:rPr>
              <a:t>then decode </a:t>
            </a:r>
            <a:r>
              <a:rPr lang="en-US" sz="1800" dirty="0" err="1">
                <a:solidFill>
                  <a:srgbClr val="00B050"/>
                </a:solidFill>
                <a:latin typeface="Consolas" panose="020B0609020204030204" pitchFamily="49" charset="0"/>
                <a:cs typeface="Courier New" panose="02070309020205020404" pitchFamily="49" charset="0"/>
              </a:rPr>
              <a:t>inst</a:t>
            </a:r>
            <a:r>
              <a:rPr lang="en-US" sz="1800" dirty="0">
                <a:solidFill>
                  <a:srgbClr val="00B050"/>
                </a:solidFill>
                <a:latin typeface="Consolas" panose="020B0609020204030204" pitchFamily="49" charset="0"/>
                <a:cs typeface="Courier New" panose="02070309020205020404" pitchFamily="49" charset="0"/>
              </a:rPr>
              <a:t>; </a:t>
            </a:r>
            <a:r>
              <a:rPr lang="en-US" sz="1800" dirty="0">
                <a:solidFill>
                  <a:srgbClr val="FF0000"/>
                </a:solidFill>
                <a:latin typeface="Consolas" panose="020B0609020204030204" pitchFamily="49" charset="0"/>
                <a:cs typeface="Courier New" panose="02070309020205020404" pitchFamily="49" charset="0"/>
              </a:rPr>
              <a:t>read operands from rf;</a:t>
            </a:r>
          </a:p>
          <a:p>
            <a:pPr marL="0" indent="0">
              <a:buNone/>
            </a:pPr>
            <a:r>
              <a:rPr lang="en-US" sz="1800" dirty="0">
                <a:latin typeface="Consolas" panose="020B0609020204030204" pitchFamily="49" charset="0"/>
                <a:cs typeface="Courier New" panose="02070309020205020404" pitchFamily="49" charset="0"/>
              </a:rPr>
              <a:t>       d2e.enq(Decode2Execute{</a:t>
            </a:r>
            <a:r>
              <a:rPr lang="en-US" sz="1800" dirty="0" err="1">
                <a:latin typeface="Consolas" panose="020B0609020204030204" pitchFamily="49" charset="0"/>
                <a:cs typeface="Courier New" pitchFamily="49" charset="0"/>
              </a:rPr>
              <a:t>pc:pc</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ppc:ppc</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epoch:epoch</a:t>
            </a:r>
            <a:endParaRPr lang="en-US" sz="1800" dirty="0">
              <a:latin typeface="Consolas" panose="020B0609020204030204" pitchFamily="49" charset="0"/>
              <a:cs typeface="Courier New" pitchFamily="49" charset="0"/>
            </a:endParaRPr>
          </a:p>
          <a:p>
            <a:pPr marL="0" indent="0">
              <a:buNone/>
            </a:pPr>
            <a:r>
              <a:rPr lang="en-US" sz="1800" dirty="0">
                <a:latin typeface="Consolas" panose="020B0609020204030204" pitchFamily="49" charset="0"/>
                <a:cs typeface="Courier New" pitchFamily="49" charset="0"/>
              </a:rPr>
              <a:t>       v1:rvalv1, v2:rval2}); </a:t>
            </a:r>
          </a:p>
          <a:p>
            <a:pPr marL="0" indent="0">
              <a:buNone/>
            </a:pPr>
            <a:r>
              <a:rPr lang="en-US" sz="1800" dirty="0">
                <a:latin typeface="Consolas" panose="020B0609020204030204" pitchFamily="49" charset="0"/>
                <a:cs typeface="Courier New" pitchFamily="49" charset="0"/>
              </a:rPr>
              <a:t>       </a:t>
            </a:r>
            <a:r>
              <a:rPr lang="en-US" sz="1800" dirty="0">
                <a:solidFill>
                  <a:srgbClr val="00B050"/>
                </a:solidFill>
                <a:latin typeface="Consolas" panose="020B0609020204030204" pitchFamily="49" charset="0"/>
                <a:cs typeface="Courier New" panose="02070309020205020404" pitchFamily="49" charset="0"/>
              </a:rPr>
              <a:t>else  // wrong path instruction and do nothing</a:t>
            </a:r>
          </a:p>
          <a:p>
            <a:pPr marL="0" indent="0">
              <a:buNone/>
            </a:pPr>
            <a:r>
              <a:rPr lang="en-US" sz="1800" dirty="0">
                <a:solidFill>
                  <a:srgbClr val="00B050"/>
                </a:solidFill>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itchFamily="49" charset="0"/>
              </a:rPr>
              <a:t>stateFD</a:t>
            </a:r>
            <a:r>
              <a:rPr lang="en-US" sz="1800" dirty="0">
                <a:latin typeface="Consolas" panose="020B0609020204030204" pitchFamily="49" charset="0"/>
                <a:cs typeface="Courier New" pitchFamily="49" charset="0"/>
              </a:rPr>
              <a:t> &lt;= Fetch</a:t>
            </a:r>
            <a:endParaRPr lang="en-US" sz="1800" dirty="0">
              <a:solidFill>
                <a:srgbClr val="00B050"/>
              </a:solidFill>
              <a:latin typeface="Consolas" panose="020B0609020204030204" pitchFamily="49" charset="0"/>
              <a:cs typeface="Courier New" panose="02070309020205020404" pitchFamily="49" charset="0"/>
            </a:endParaRP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doExecute</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stateEW</a:t>
            </a:r>
            <a:r>
              <a:rPr lang="en-US" sz="1800" dirty="0">
                <a:latin typeface="Consolas" panose="020B0609020204030204" pitchFamily="49" charset="0"/>
                <a:cs typeface="Courier New" panose="02070309020205020404" pitchFamily="49" charset="0"/>
              </a:rPr>
              <a:t> == Execute); …</a:t>
            </a:r>
          </a:p>
          <a:p>
            <a:pPr marL="0" indent="0">
              <a:buNone/>
            </a:pPr>
            <a:r>
              <a:rPr lang="en-US" sz="1800" b="1" dirty="0">
                <a:latin typeface="Consolas" panose="020B0609020204030204" pitchFamily="49" charset="0"/>
                <a:cs typeface="Courier New" panose="02070309020205020404" pitchFamily="49" charset="0"/>
              </a:rPr>
              <a:t>    rule</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doWB</a:t>
            </a:r>
            <a:r>
              <a:rPr lang="en-US" sz="1800" dirty="0">
                <a:latin typeface="Consolas" panose="020B0609020204030204" pitchFamily="49" charset="0"/>
                <a:cs typeface="Courier New" panose="02070309020205020404" pitchFamily="49" charset="0"/>
              </a:rPr>
              <a:t> </a:t>
            </a:r>
            <a:r>
              <a:rPr lang="en-US" sz="1800" b="1" dirty="0">
                <a:latin typeface="Consolas" panose="020B0609020204030204" pitchFamily="49" charset="0"/>
                <a:cs typeface="Courier New" panose="02070309020205020404" pitchFamily="49" charset="0"/>
              </a:rPr>
              <a:t>if</a:t>
            </a:r>
            <a:r>
              <a:rPr lang="en-US" sz="1800" dirty="0">
                <a:latin typeface="Consolas" panose="020B0609020204030204" pitchFamily="49" charset="0"/>
                <a:cs typeface="Courier New" panose="02070309020205020404" pitchFamily="49" charset="0"/>
              </a:rPr>
              <a:t> (</a:t>
            </a:r>
            <a:r>
              <a:rPr lang="en-US" sz="1800" dirty="0" err="1">
                <a:latin typeface="Consolas" panose="020B0609020204030204" pitchFamily="49" charset="0"/>
                <a:cs typeface="Courier New" panose="02070309020205020404" pitchFamily="49" charset="0"/>
              </a:rPr>
              <a:t>stateEW</a:t>
            </a:r>
            <a:r>
              <a:rPr lang="en-US" sz="1800" dirty="0">
                <a:latin typeface="Consolas" panose="020B0609020204030204" pitchFamily="49" charset="0"/>
                <a:cs typeface="Courier New" panose="02070309020205020404" pitchFamily="49" charset="0"/>
              </a:rPr>
              <a:t> == WB); …</a:t>
            </a:r>
            <a:endParaRPr lang="en-US" sz="1800" b="1" dirty="0">
              <a:latin typeface="Consolas" panose="020B0609020204030204" pitchFamily="49" charset="0"/>
              <a:cs typeface="Courier New" panose="02070309020205020404" pitchFamily="49" charset="0"/>
            </a:endParaRPr>
          </a:p>
        </p:txBody>
      </p:sp>
      <p:cxnSp>
        <p:nvCxnSpPr>
          <p:cNvPr id="4" name="Straight Connector 3">
            <a:extLst>
              <a:ext uri="{FF2B5EF4-FFF2-40B4-BE49-F238E27FC236}">
                <a16:creationId xmlns:a16="http://schemas.microsoft.com/office/drawing/2014/main" id="{ABD72B53-9570-1E55-AC8C-6EC5C98264AE}"/>
              </a:ext>
            </a:extLst>
          </p:cNvPr>
          <p:cNvCxnSpPr/>
          <p:nvPr/>
        </p:nvCxnSpPr>
        <p:spPr bwMode="auto">
          <a:xfrm>
            <a:off x="781957" y="5827485"/>
            <a:ext cx="1226457" cy="0"/>
          </a:xfrm>
          <a:prstGeom prst="line">
            <a:avLst/>
          </a:prstGeom>
          <a:noFill/>
          <a:ln w="38100" cap="flat" cmpd="sng" algn="ctr">
            <a:solidFill>
              <a:srgbClr val="FF0000"/>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AED380D5-CE28-0FBB-9AE8-4A7DB01FA609}"/>
              </a:ext>
            </a:extLst>
          </p:cNvPr>
          <p:cNvSpPr txBox="1"/>
          <p:nvPr/>
        </p:nvSpPr>
        <p:spPr>
          <a:xfrm>
            <a:off x="218004" y="5914088"/>
            <a:ext cx="734496" cy="400110"/>
          </a:xfrm>
          <a:prstGeom prst="rect">
            <a:avLst/>
          </a:prstGeom>
          <a:noFill/>
        </p:spPr>
        <p:txBody>
          <a:bodyPr wrap="none" rtlCol="0">
            <a:spAutoFit/>
          </a:bodyPr>
          <a:lstStyle/>
          <a:p>
            <a:r>
              <a:rPr lang="en-US" sz="2000" dirty="0" err="1">
                <a:solidFill>
                  <a:srgbClr val="FF0000"/>
                </a:solidFill>
                <a:latin typeface="+mj-lt"/>
              </a:rPr>
              <a:t>Inst</a:t>
            </a:r>
            <a:r>
              <a:rPr lang="en-US" sz="2000" baseline="-25000" dirty="0" err="1">
                <a:solidFill>
                  <a:srgbClr val="FF0000"/>
                </a:solidFill>
                <a:latin typeface="+mj-lt"/>
              </a:rPr>
              <a:t>i</a:t>
            </a:r>
            <a:endParaRPr lang="en-US" sz="2000" dirty="0">
              <a:solidFill>
                <a:srgbClr val="FF0000"/>
              </a:solidFill>
              <a:latin typeface="+mj-lt"/>
            </a:endParaRPr>
          </a:p>
        </p:txBody>
      </p:sp>
      <p:sp>
        <p:nvSpPr>
          <p:cNvPr id="11" name="TextBox 10">
            <a:extLst>
              <a:ext uri="{FF2B5EF4-FFF2-40B4-BE49-F238E27FC236}">
                <a16:creationId xmlns:a16="http://schemas.microsoft.com/office/drawing/2014/main" id="{6C2B5627-1E18-CC3A-B9CB-7AABCA415199}"/>
              </a:ext>
            </a:extLst>
          </p:cNvPr>
          <p:cNvSpPr txBox="1"/>
          <p:nvPr/>
        </p:nvSpPr>
        <p:spPr>
          <a:xfrm>
            <a:off x="297543" y="2847944"/>
            <a:ext cx="982961" cy="400110"/>
          </a:xfrm>
          <a:prstGeom prst="rect">
            <a:avLst/>
          </a:prstGeom>
          <a:noFill/>
        </p:spPr>
        <p:txBody>
          <a:bodyPr wrap="none" rtlCol="0">
            <a:spAutoFit/>
          </a:bodyPr>
          <a:lstStyle/>
          <a:p>
            <a:r>
              <a:rPr lang="en-US" sz="2000" dirty="0">
                <a:solidFill>
                  <a:srgbClr val="FF0000"/>
                </a:solidFill>
                <a:latin typeface="+mj-lt"/>
              </a:rPr>
              <a:t>Inst</a:t>
            </a:r>
            <a:r>
              <a:rPr lang="en-US" sz="2000" baseline="-25000" dirty="0">
                <a:solidFill>
                  <a:srgbClr val="FF0000"/>
                </a:solidFill>
                <a:latin typeface="+mj-lt"/>
              </a:rPr>
              <a:t>i+1</a:t>
            </a:r>
            <a:endParaRPr lang="en-US" sz="2000" dirty="0">
              <a:solidFill>
                <a:srgbClr val="FF0000"/>
              </a:solidFill>
              <a:latin typeface="+mj-lt"/>
            </a:endParaRPr>
          </a:p>
        </p:txBody>
      </p:sp>
      <p:sp>
        <p:nvSpPr>
          <p:cNvPr id="6" name="TextBox 5">
            <a:extLst>
              <a:ext uri="{FF2B5EF4-FFF2-40B4-BE49-F238E27FC236}">
                <a16:creationId xmlns:a16="http://schemas.microsoft.com/office/drawing/2014/main" id="{B43E187C-C502-613A-5A79-8256E6827027}"/>
              </a:ext>
            </a:extLst>
          </p:cNvPr>
          <p:cNvSpPr txBox="1"/>
          <p:nvPr/>
        </p:nvSpPr>
        <p:spPr>
          <a:xfrm>
            <a:off x="7758335" y="3593620"/>
            <a:ext cx="1305381" cy="923330"/>
          </a:xfrm>
          <a:prstGeom prst="rect">
            <a:avLst/>
          </a:prstGeom>
          <a:noFill/>
        </p:spPr>
        <p:txBody>
          <a:bodyPr wrap="square" rtlCol="0">
            <a:spAutoFit/>
          </a:bodyPr>
          <a:lstStyle/>
          <a:p>
            <a:r>
              <a:rPr lang="en-US" sz="1800" dirty="0">
                <a:latin typeface="Comic Sans MS" panose="030F0702030302020204" pitchFamily="66" charset="0"/>
              </a:rPr>
              <a:t>If data- hazard then stall</a:t>
            </a:r>
          </a:p>
        </p:txBody>
      </p:sp>
      <p:sp>
        <p:nvSpPr>
          <p:cNvPr id="8" name="Freeform: Shape 7">
            <a:extLst>
              <a:ext uri="{FF2B5EF4-FFF2-40B4-BE49-F238E27FC236}">
                <a16:creationId xmlns:a16="http://schemas.microsoft.com/office/drawing/2014/main" id="{FAAE1271-6DAA-A694-5CC2-A8EEB68EDF55}"/>
              </a:ext>
            </a:extLst>
          </p:cNvPr>
          <p:cNvSpPr/>
          <p:nvPr/>
        </p:nvSpPr>
        <p:spPr bwMode="auto">
          <a:xfrm>
            <a:off x="3459779" y="3795486"/>
            <a:ext cx="4341650" cy="566057"/>
          </a:xfrm>
          <a:custGeom>
            <a:avLst/>
            <a:gdLst>
              <a:gd name="connsiteX0" fmla="*/ 277650 w 4341650"/>
              <a:gd name="connsiteY0" fmla="*/ 566057 h 566057"/>
              <a:gd name="connsiteX1" fmla="*/ 357478 w 4341650"/>
              <a:gd name="connsiteY1" fmla="*/ 406400 h 566057"/>
              <a:gd name="connsiteX2" fmla="*/ 3790107 w 4341650"/>
              <a:gd name="connsiteY2" fmla="*/ 384628 h 566057"/>
              <a:gd name="connsiteX3" fmla="*/ 3935250 w 4341650"/>
              <a:gd name="connsiteY3" fmla="*/ 166914 h 566057"/>
              <a:gd name="connsiteX4" fmla="*/ 4341650 w 4341650"/>
              <a:gd name="connsiteY4" fmla="*/ 0 h 566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1650" h="566057">
                <a:moveTo>
                  <a:pt x="277650" y="566057"/>
                </a:moveTo>
                <a:cubicBezTo>
                  <a:pt x="24859" y="501347"/>
                  <a:pt x="-227931" y="436638"/>
                  <a:pt x="357478" y="406400"/>
                </a:cubicBezTo>
                <a:cubicBezTo>
                  <a:pt x="942887" y="376162"/>
                  <a:pt x="3193812" y="424542"/>
                  <a:pt x="3790107" y="384628"/>
                </a:cubicBezTo>
                <a:cubicBezTo>
                  <a:pt x="4386402" y="344714"/>
                  <a:pt x="3843326" y="231019"/>
                  <a:pt x="3935250" y="166914"/>
                </a:cubicBezTo>
                <a:cubicBezTo>
                  <a:pt x="4027174" y="102809"/>
                  <a:pt x="4184412" y="51404"/>
                  <a:pt x="4341650" y="0"/>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3" name="TextBox 12">
            <a:extLst>
              <a:ext uri="{FF2B5EF4-FFF2-40B4-BE49-F238E27FC236}">
                <a16:creationId xmlns:a16="http://schemas.microsoft.com/office/drawing/2014/main" id="{830458AC-30D7-D648-0B49-F07FD380EDA1}"/>
              </a:ext>
            </a:extLst>
          </p:cNvPr>
          <p:cNvSpPr txBox="1"/>
          <p:nvPr/>
        </p:nvSpPr>
        <p:spPr>
          <a:xfrm>
            <a:off x="7554006" y="5399463"/>
            <a:ext cx="1434648" cy="646331"/>
          </a:xfrm>
          <a:prstGeom prst="rect">
            <a:avLst/>
          </a:prstGeom>
          <a:noFill/>
        </p:spPr>
        <p:txBody>
          <a:bodyPr wrap="square" rtlCol="0">
            <a:spAutoFit/>
          </a:bodyPr>
          <a:lstStyle/>
          <a:p>
            <a:r>
              <a:rPr lang="en-US" sz="1800" dirty="0">
                <a:latin typeface="Comic Sans MS" panose="030F0702030302020204" pitchFamily="66" charset="0"/>
              </a:rPr>
              <a:t>Requires a scoreboard</a:t>
            </a:r>
          </a:p>
        </p:txBody>
      </p:sp>
      <p:sp>
        <p:nvSpPr>
          <p:cNvPr id="14" name="Date Placeholder 13">
            <a:extLst>
              <a:ext uri="{FF2B5EF4-FFF2-40B4-BE49-F238E27FC236}">
                <a16:creationId xmlns:a16="http://schemas.microsoft.com/office/drawing/2014/main" id="{6DC45AAA-59F1-49AC-B82C-B4C19C53355C}"/>
              </a:ext>
            </a:extLst>
          </p:cNvPr>
          <p:cNvSpPr>
            <a:spLocks noGrp="1"/>
          </p:cNvSpPr>
          <p:nvPr>
            <p:ph type="dt" sz="half" idx="10"/>
          </p:nvPr>
        </p:nvSpPr>
        <p:spPr/>
        <p:txBody>
          <a:bodyPr/>
          <a:lstStyle/>
          <a:p>
            <a:pPr>
              <a:defRPr/>
            </a:pPr>
            <a:fld id="{DEFC6AF8-2BC2-49A6-946A-5D0CD1FEAD4E}" type="datetime3">
              <a:rPr lang="en-US" smtClean="0"/>
              <a:t>24 March 2024</a:t>
            </a:fld>
            <a:endParaRPr lang="en-US" dirty="0"/>
          </a:p>
        </p:txBody>
      </p:sp>
      <p:sp>
        <p:nvSpPr>
          <p:cNvPr id="15" name="Footer Placeholder 14">
            <a:extLst>
              <a:ext uri="{FF2B5EF4-FFF2-40B4-BE49-F238E27FC236}">
                <a16:creationId xmlns:a16="http://schemas.microsoft.com/office/drawing/2014/main" id="{C1A35975-96CF-AA61-A604-184C6E49236C}"/>
              </a:ext>
            </a:extLst>
          </p:cNvPr>
          <p:cNvSpPr>
            <a:spLocks noGrp="1"/>
          </p:cNvSpPr>
          <p:nvPr>
            <p:ph type="ftr" sz="quarter" idx="12"/>
          </p:nvPr>
        </p:nvSpPr>
        <p:spPr/>
        <p:txBody>
          <a:bodyPr/>
          <a:lstStyle/>
          <a:p>
            <a:pPr>
              <a:defRPr/>
            </a:pPr>
            <a:r>
              <a:rPr lang="en-US"/>
              <a:t>6.1920</a:t>
            </a:r>
            <a:endParaRPr lang="en-US" dirty="0"/>
          </a:p>
        </p:txBody>
      </p:sp>
      <p:sp>
        <p:nvSpPr>
          <p:cNvPr id="3" name="Slide Number Placeholder 2">
            <a:extLst>
              <a:ext uri="{FF2B5EF4-FFF2-40B4-BE49-F238E27FC236}">
                <a16:creationId xmlns:a16="http://schemas.microsoft.com/office/drawing/2014/main" id="{F3F6DA73-94CD-5F8A-0DB8-3AC9D56AE45E}"/>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50</a:t>
            </a:fld>
            <a:endParaRPr lang="en-US" dirty="0"/>
          </a:p>
        </p:txBody>
      </p:sp>
    </p:spTree>
    <p:extLst>
      <p:ext uri="{BB962C8B-B14F-4D97-AF65-F5344CB8AC3E}">
        <p14:creationId xmlns:p14="http://schemas.microsoft.com/office/powerpoint/2010/main" val="72408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1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53E76-B1E1-3FE6-7C44-4EC9EE07A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D6569D-AADA-5680-7289-0B21B21B5C35}"/>
              </a:ext>
            </a:extLst>
          </p:cNvPr>
          <p:cNvSpPr>
            <a:spLocks noGrp="1"/>
          </p:cNvSpPr>
          <p:nvPr>
            <p:ph type="title"/>
          </p:nvPr>
        </p:nvSpPr>
        <p:spPr/>
        <p:txBody>
          <a:bodyPr/>
          <a:lstStyle/>
          <a:p>
            <a:r>
              <a:rPr lang="en-US" dirty="0"/>
              <a:t>Bypassing</a:t>
            </a:r>
          </a:p>
        </p:txBody>
      </p:sp>
      <p:sp>
        <p:nvSpPr>
          <p:cNvPr id="3" name="Content Placeholder 2">
            <a:extLst>
              <a:ext uri="{FF2B5EF4-FFF2-40B4-BE49-F238E27FC236}">
                <a16:creationId xmlns:a16="http://schemas.microsoft.com/office/drawing/2014/main" id="{82D37A9C-FB09-166B-ADAB-DCD53C311A02}"/>
              </a:ext>
            </a:extLst>
          </p:cNvPr>
          <p:cNvSpPr>
            <a:spLocks noGrp="1"/>
          </p:cNvSpPr>
          <p:nvPr>
            <p:ph idx="1"/>
          </p:nvPr>
        </p:nvSpPr>
        <p:spPr>
          <a:xfrm>
            <a:off x="778937" y="3374775"/>
            <a:ext cx="8100143" cy="2779653"/>
          </a:xfrm>
        </p:spPr>
        <p:txBody>
          <a:bodyPr/>
          <a:lstStyle/>
          <a:p>
            <a:r>
              <a:rPr lang="en-US" sz="2000" dirty="0"/>
              <a:t>Bypassing is a technique to reduce the number of stalls (that is, the number of cycles) by providing extra data paths between the producer of a value and its consumer</a:t>
            </a:r>
          </a:p>
          <a:p>
            <a:r>
              <a:rPr lang="en-US" sz="2000" dirty="0"/>
              <a:t>Bypassing introduces new combinational paths, and this can increase combinational delay (and hence the clock period) and area</a:t>
            </a:r>
          </a:p>
          <a:p>
            <a:r>
              <a:rPr lang="en-US" sz="2000" dirty="0"/>
              <a:t>The effectiveness of a bypass is determined by how often it is used</a:t>
            </a:r>
          </a:p>
        </p:txBody>
      </p:sp>
      <p:sp>
        <p:nvSpPr>
          <p:cNvPr id="16" name="Rounded Rectangle 15">
            <a:extLst>
              <a:ext uri="{FF2B5EF4-FFF2-40B4-BE49-F238E27FC236}">
                <a16:creationId xmlns:a16="http://schemas.microsoft.com/office/drawing/2014/main" id="{0B4FA53A-EA74-8030-287D-4E3956C52827}"/>
              </a:ext>
            </a:extLst>
          </p:cNvPr>
          <p:cNvSpPr/>
          <p:nvPr/>
        </p:nvSpPr>
        <p:spPr bwMode="auto">
          <a:xfrm>
            <a:off x="10581795" y="3209078"/>
            <a:ext cx="59821" cy="45719"/>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nvGrpSpPr>
          <p:cNvPr id="25" name="Group 24">
            <a:extLst>
              <a:ext uri="{FF2B5EF4-FFF2-40B4-BE49-F238E27FC236}">
                <a16:creationId xmlns:a16="http://schemas.microsoft.com/office/drawing/2014/main" id="{4422AD56-B3CD-F123-B436-23B5CFAD052C}"/>
              </a:ext>
            </a:extLst>
          </p:cNvPr>
          <p:cNvGrpSpPr/>
          <p:nvPr/>
        </p:nvGrpSpPr>
        <p:grpSpPr>
          <a:xfrm>
            <a:off x="1538884" y="1982806"/>
            <a:ext cx="6156204" cy="1282026"/>
            <a:chOff x="1051774" y="2224219"/>
            <a:chExt cx="6156204" cy="1282026"/>
          </a:xfrm>
        </p:grpSpPr>
        <p:sp>
          <p:nvSpPr>
            <p:cNvPr id="7" name="Rectangle 6">
              <a:extLst>
                <a:ext uri="{FF2B5EF4-FFF2-40B4-BE49-F238E27FC236}">
                  <a16:creationId xmlns:a16="http://schemas.microsoft.com/office/drawing/2014/main" id="{28A697C7-083D-EE39-50A3-28BB86C29C00}"/>
                </a:ext>
              </a:extLst>
            </p:cNvPr>
            <p:cNvSpPr/>
            <p:nvPr/>
          </p:nvSpPr>
          <p:spPr bwMode="auto">
            <a:xfrm>
              <a:off x="3471302" y="2532740"/>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D</a:t>
              </a:r>
            </a:p>
          </p:txBody>
        </p:sp>
        <p:sp>
          <p:nvSpPr>
            <p:cNvPr id="8" name="Rectangle 7">
              <a:extLst>
                <a:ext uri="{FF2B5EF4-FFF2-40B4-BE49-F238E27FC236}">
                  <a16:creationId xmlns:a16="http://schemas.microsoft.com/office/drawing/2014/main" id="{C1436B92-1236-6F82-E6B2-67BA37C123AA}"/>
                </a:ext>
              </a:extLst>
            </p:cNvPr>
            <p:cNvSpPr/>
            <p:nvPr/>
          </p:nvSpPr>
          <p:spPr bwMode="auto">
            <a:xfrm>
              <a:off x="5112451" y="2224219"/>
              <a:ext cx="119285" cy="1268496"/>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0" name="Rectangle 9">
              <a:extLst>
                <a:ext uri="{FF2B5EF4-FFF2-40B4-BE49-F238E27FC236}">
                  <a16:creationId xmlns:a16="http://schemas.microsoft.com/office/drawing/2014/main" id="{0A9FF9F8-CE46-9746-6EDD-F5FD351C27DF}"/>
                </a:ext>
              </a:extLst>
            </p:cNvPr>
            <p:cNvSpPr/>
            <p:nvPr/>
          </p:nvSpPr>
          <p:spPr bwMode="auto">
            <a:xfrm>
              <a:off x="5852015" y="2532740"/>
              <a:ext cx="1355963"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E/LW</a:t>
              </a:r>
            </a:p>
          </p:txBody>
        </p:sp>
        <p:cxnSp>
          <p:nvCxnSpPr>
            <p:cNvPr id="12" name="Straight Arrow Connector 11">
              <a:extLst>
                <a:ext uri="{FF2B5EF4-FFF2-40B4-BE49-F238E27FC236}">
                  <a16:creationId xmlns:a16="http://schemas.microsoft.com/office/drawing/2014/main" id="{7829E8D8-CD45-D3B3-9F5D-732DFCDE6200}"/>
                </a:ext>
              </a:extLst>
            </p:cNvPr>
            <p:cNvCxnSpPr/>
            <p:nvPr/>
          </p:nvCxnSpPr>
          <p:spPr bwMode="auto">
            <a:xfrm>
              <a:off x="4424514" y="2859618"/>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13" name="Straight Arrow Connector 12">
              <a:extLst>
                <a:ext uri="{FF2B5EF4-FFF2-40B4-BE49-F238E27FC236}">
                  <a16:creationId xmlns:a16="http://schemas.microsoft.com/office/drawing/2014/main" id="{BA826836-496D-6165-D9DB-CBCC255D2ABB}"/>
                </a:ext>
              </a:extLst>
            </p:cNvPr>
            <p:cNvCxnSpPr/>
            <p:nvPr/>
          </p:nvCxnSpPr>
          <p:spPr bwMode="auto">
            <a:xfrm>
              <a:off x="5265916" y="2873148"/>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7" name="Rectangle 16">
              <a:extLst>
                <a:ext uri="{FF2B5EF4-FFF2-40B4-BE49-F238E27FC236}">
                  <a16:creationId xmlns:a16="http://schemas.microsoft.com/office/drawing/2014/main" id="{44A34AF7-870D-1E7A-9FEE-8A22E1CDEEDD}"/>
                </a:ext>
              </a:extLst>
            </p:cNvPr>
            <p:cNvSpPr/>
            <p:nvPr/>
          </p:nvSpPr>
          <p:spPr bwMode="auto">
            <a:xfrm>
              <a:off x="1051774" y="2546270"/>
              <a:ext cx="880217" cy="760576"/>
            </a:xfrm>
            <a:prstGeom prst="rect">
              <a:avLst/>
            </a:prstGeom>
            <a:solidFill>
              <a:schemeClr val="tx1">
                <a:lumMod val="20000"/>
                <a:lumOff val="80000"/>
              </a:schemeClr>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400" b="0" i="0" u="none" strike="noStrike" cap="none" normalizeH="0" baseline="0" dirty="0">
                  <a:ln>
                    <a:noFill/>
                  </a:ln>
                  <a:solidFill>
                    <a:schemeClr val="tx1"/>
                  </a:solidFill>
                  <a:effectLst/>
                  <a:latin typeface="Verdana" pitchFamily="34" charset="0"/>
                </a:rPr>
                <a:t>F</a:t>
              </a:r>
            </a:p>
          </p:txBody>
        </p:sp>
        <p:sp>
          <p:nvSpPr>
            <p:cNvPr id="18" name="Rectangle 17">
              <a:extLst>
                <a:ext uri="{FF2B5EF4-FFF2-40B4-BE49-F238E27FC236}">
                  <a16:creationId xmlns:a16="http://schemas.microsoft.com/office/drawing/2014/main" id="{D1D0C3E5-EC86-4B99-AD5B-12C0717F30CF}"/>
                </a:ext>
              </a:extLst>
            </p:cNvPr>
            <p:cNvSpPr/>
            <p:nvPr/>
          </p:nvSpPr>
          <p:spPr bwMode="auto">
            <a:xfrm>
              <a:off x="2692923" y="2237749"/>
              <a:ext cx="119285" cy="1268496"/>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cxnSp>
          <p:nvCxnSpPr>
            <p:cNvPr id="19" name="Straight Arrow Connector 18">
              <a:extLst>
                <a:ext uri="{FF2B5EF4-FFF2-40B4-BE49-F238E27FC236}">
                  <a16:creationId xmlns:a16="http://schemas.microsoft.com/office/drawing/2014/main" id="{0012846D-DA99-61CE-C46C-71011BF7E175}"/>
                </a:ext>
              </a:extLst>
            </p:cNvPr>
            <p:cNvCxnSpPr/>
            <p:nvPr/>
          </p:nvCxnSpPr>
          <p:spPr bwMode="auto">
            <a:xfrm>
              <a:off x="2004986" y="2873148"/>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0" name="Straight Arrow Connector 19">
              <a:extLst>
                <a:ext uri="{FF2B5EF4-FFF2-40B4-BE49-F238E27FC236}">
                  <a16:creationId xmlns:a16="http://schemas.microsoft.com/office/drawing/2014/main" id="{57ED4FD9-7F38-7C3A-FD63-52F4A63DCA65}"/>
                </a:ext>
              </a:extLst>
            </p:cNvPr>
            <p:cNvCxnSpPr/>
            <p:nvPr/>
          </p:nvCxnSpPr>
          <p:spPr bwMode="auto">
            <a:xfrm>
              <a:off x="2885203" y="2873148"/>
              <a:ext cx="586099" cy="0"/>
            </a:xfrm>
            <a:prstGeom prst="straightConnector1">
              <a:avLst/>
            </a:prstGeom>
            <a:noFill/>
            <a:ln w="19050" cap="flat" cmpd="sng" algn="ctr">
              <a:solidFill>
                <a:schemeClr val="tx1"/>
              </a:solidFill>
              <a:prstDash val="solid"/>
              <a:round/>
              <a:headEnd type="none" w="med" len="med"/>
              <a:tailEnd type="triangle" w="med" len="med"/>
            </a:ln>
            <a:effectLst/>
          </p:spPr>
        </p:cxnSp>
      </p:grpSp>
      <p:sp>
        <p:nvSpPr>
          <p:cNvPr id="24" name="Freeform 23">
            <a:extLst>
              <a:ext uri="{FF2B5EF4-FFF2-40B4-BE49-F238E27FC236}">
                <a16:creationId xmlns:a16="http://schemas.microsoft.com/office/drawing/2014/main" id="{1FD2C88C-2A5C-7DD3-8DFC-7CA672F162C5}"/>
              </a:ext>
            </a:extLst>
          </p:cNvPr>
          <p:cNvSpPr/>
          <p:nvPr/>
        </p:nvSpPr>
        <p:spPr bwMode="auto">
          <a:xfrm>
            <a:off x="4076520" y="1738004"/>
            <a:ext cx="3332860" cy="515188"/>
          </a:xfrm>
          <a:custGeom>
            <a:avLst/>
            <a:gdLst>
              <a:gd name="connsiteX0" fmla="*/ 3332860 w 3332860"/>
              <a:gd name="connsiteY0" fmla="*/ 506642 h 515188"/>
              <a:gd name="connsiteX1" fmla="*/ 2521009 w 3332860"/>
              <a:gd name="connsiteY1" fmla="*/ 156264 h 515188"/>
              <a:gd name="connsiteX2" fmla="*/ 1452785 w 3332860"/>
              <a:gd name="connsiteY2" fmla="*/ 2440 h 515188"/>
              <a:gd name="connsiteX3" fmla="*/ 649481 w 3332860"/>
              <a:gd name="connsiteY3" fmla="*/ 96444 h 515188"/>
              <a:gd name="connsiteX4" fmla="*/ 0 w 3332860"/>
              <a:gd name="connsiteY4" fmla="*/ 515188 h 515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32860" h="515188">
                <a:moveTo>
                  <a:pt x="3332860" y="506642"/>
                </a:moveTo>
                <a:cubicBezTo>
                  <a:pt x="3083607" y="373470"/>
                  <a:pt x="2834355" y="240298"/>
                  <a:pt x="2521009" y="156264"/>
                </a:cubicBezTo>
                <a:cubicBezTo>
                  <a:pt x="2207663" y="72230"/>
                  <a:pt x="1764706" y="12410"/>
                  <a:pt x="1452785" y="2440"/>
                </a:cubicBezTo>
                <a:cubicBezTo>
                  <a:pt x="1140864" y="-7530"/>
                  <a:pt x="891612" y="10986"/>
                  <a:pt x="649481" y="96444"/>
                </a:cubicBezTo>
                <a:cubicBezTo>
                  <a:pt x="407350" y="181902"/>
                  <a:pt x="203675" y="348545"/>
                  <a:pt x="0" y="515188"/>
                </a:cubicBezTo>
              </a:path>
            </a:pathLst>
          </a:custGeom>
          <a:noFill/>
          <a:ln w="28575" cap="flat" cmpd="sng" algn="ctr">
            <a:solidFill>
              <a:srgbClr val="FF0000"/>
            </a:solidFill>
            <a:prstDash val="sysDash"/>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nvGrpSpPr>
          <p:cNvPr id="29" name="Group 28">
            <a:extLst>
              <a:ext uri="{FF2B5EF4-FFF2-40B4-BE49-F238E27FC236}">
                <a16:creationId xmlns:a16="http://schemas.microsoft.com/office/drawing/2014/main" id="{4501EFAB-D911-ECCA-5D17-25B449FFBC0C}"/>
              </a:ext>
            </a:extLst>
          </p:cNvPr>
          <p:cNvGrpSpPr/>
          <p:nvPr/>
        </p:nvGrpSpPr>
        <p:grpSpPr>
          <a:xfrm>
            <a:off x="4060250" y="1444768"/>
            <a:ext cx="3478564" cy="836291"/>
            <a:chOff x="3600808" y="1420583"/>
            <a:chExt cx="3478564" cy="1121521"/>
          </a:xfrm>
        </p:grpSpPr>
        <p:sp>
          <p:nvSpPr>
            <p:cNvPr id="26" name="Rectangle 25">
              <a:extLst>
                <a:ext uri="{FF2B5EF4-FFF2-40B4-BE49-F238E27FC236}">
                  <a16:creationId xmlns:a16="http://schemas.microsoft.com/office/drawing/2014/main" id="{0B7C797E-3129-D436-1208-2A9DDB3C9252}"/>
                </a:ext>
              </a:extLst>
            </p:cNvPr>
            <p:cNvSpPr/>
            <p:nvPr/>
          </p:nvSpPr>
          <p:spPr bwMode="auto">
            <a:xfrm>
              <a:off x="5879682" y="1420583"/>
              <a:ext cx="872455" cy="487109"/>
            </a:xfrm>
            <a:prstGeom prst="rect">
              <a:avLst/>
            </a:prstGeom>
            <a:solidFill>
              <a:schemeClr val="accent4">
                <a:lumMod val="60000"/>
                <a:lumOff val="40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Verdana" pitchFamily="34" charset="0"/>
                </a:rPr>
                <a:t>RF</a:t>
              </a:r>
            </a:p>
          </p:txBody>
        </p:sp>
        <p:sp>
          <p:nvSpPr>
            <p:cNvPr id="27" name="Freeform 26">
              <a:extLst>
                <a:ext uri="{FF2B5EF4-FFF2-40B4-BE49-F238E27FC236}">
                  <a16:creationId xmlns:a16="http://schemas.microsoft.com/office/drawing/2014/main" id="{DAAB633E-CECC-3C21-3C5A-76422F056B85}"/>
                </a:ext>
              </a:extLst>
            </p:cNvPr>
            <p:cNvSpPr/>
            <p:nvPr/>
          </p:nvSpPr>
          <p:spPr bwMode="auto">
            <a:xfrm>
              <a:off x="6752137" y="1715204"/>
              <a:ext cx="327235" cy="826900"/>
            </a:xfrm>
            <a:custGeom>
              <a:avLst/>
              <a:gdLst>
                <a:gd name="connsiteX0" fmla="*/ 700755 w 715984"/>
                <a:gd name="connsiteY0" fmla="*/ 478565 h 478565"/>
                <a:gd name="connsiteX1" fmla="*/ 623843 w 715984"/>
                <a:gd name="connsiteY1" fmla="*/ 85458 h 478565"/>
                <a:gd name="connsiteX2" fmla="*/ 0 w 715984"/>
                <a:gd name="connsiteY2" fmla="*/ 0 h 478565"/>
              </a:gdLst>
              <a:ahLst/>
              <a:cxnLst>
                <a:cxn ang="0">
                  <a:pos x="connsiteX0" y="connsiteY0"/>
                </a:cxn>
                <a:cxn ang="0">
                  <a:pos x="connsiteX1" y="connsiteY1"/>
                </a:cxn>
                <a:cxn ang="0">
                  <a:pos x="connsiteX2" y="connsiteY2"/>
                </a:cxn>
              </a:cxnLst>
              <a:rect l="l" t="t" r="r" b="b"/>
              <a:pathLst>
                <a:path w="715984" h="478565">
                  <a:moveTo>
                    <a:pt x="700755" y="478565"/>
                  </a:moveTo>
                  <a:cubicBezTo>
                    <a:pt x="720695" y="321892"/>
                    <a:pt x="740636" y="165219"/>
                    <a:pt x="623843" y="85458"/>
                  </a:cubicBezTo>
                  <a:cubicBezTo>
                    <a:pt x="507050" y="5697"/>
                    <a:pt x="253525" y="2848"/>
                    <a:pt x="0" y="0"/>
                  </a:cubicBez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Freeform 27">
              <a:extLst>
                <a:ext uri="{FF2B5EF4-FFF2-40B4-BE49-F238E27FC236}">
                  <a16:creationId xmlns:a16="http://schemas.microsoft.com/office/drawing/2014/main" id="{5F764599-AA4F-1DB3-8562-56205EC8FBDF}"/>
                </a:ext>
              </a:extLst>
            </p:cNvPr>
            <p:cNvSpPr/>
            <p:nvPr/>
          </p:nvSpPr>
          <p:spPr bwMode="auto">
            <a:xfrm>
              <a:off x="3600808" y="1633065"/>
              <a:ext cx="2278874" cy="879976"/>
            </a:xfrm>
            <a:custGeom>
              <a:avLst/>
              <a:gdLst>
                <a:gd name="connsiteX0" fmla="*/ 1572426 w 1572426"/>
                <a:gd name="connsiteY0" fmla="*/ 19109 h 531856"/>
                <a:gd name="connsiteX1" fmla="*/ 435835 w 1572426"/>
                <a:gd name="connsiteY1" fmla="*/ 61838 h 531856"/>
                <a:gd name="connsiteX2" fmla="*/ 0 w 1572426"/>
                <a:gd name="connsiteY2" fmla="*/ 531856 h 531856"/>
                <a:gd name="connsiteX3" fmla="*/ 0 w 1572426"/>
                <a:gd name="connsiteY3" fmla="*/ 531856 h 531856"/>
              </a:gdLst>
              <a:ahLst/>
              <a:cxnLst>
                <a:cxn ang="0">
                  <a:pos x="connsiteX0" y="connsiteY0"/>
                </a:cxn>
                <a:cxn ang="0">
                  <a:pos x="connsiteX1" y="connsiteY1"/>
                </a:cxn>
                <a:cxn ang="0">
                  <a:pos x="connsiteX2" y="connsiteY2"/>
                </a:cxn>
                <a:cxn ang="0">
                  <a:pos x="connsiteX3" y="connsiteY3"/>
                </a:cxn>
              </a:cxnLst>
              <a:rect l="l" t="t" r="r" b="b"/>
              <a:pathLst>
                <a:path w="1572426" h="531856">
                  <a:moveTo>
                    <a:pt x="1572426" y="19109"/>
                  </a:moveTo>
                  <a:cubicBezTo>
                    <a:pt x="1135166" y="-2256"/>
                    <a:pt x="697906" y="-23620"/>
                    <a:pt x="435835" y="61838"/>
                  </a:cubicBezTo>
                  <a:cubicBezTo>
                    <a:pt x="173764" y="147296"/>
                    <a:pt x="0" y="531856"/>
                    <a:pt x="0" y="531856"/>
                  </a:cubicBezTo>
                  <a:lnTo>
                    <a:pt x="0" y="531856"/>
                  </a:lnTo>
                </a:path>
              </a:pathLst>
            </a:custGeom>
            <a:noFill/>
            <a:ln w="1905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4" name="TextBox 3">
            <a:extLst>
              <a:ext uri="{FF2B5EF4-FFF2-40B4-BE49-F238E27FC236}">
                <a16:creationId xmlns:a16="http://schemas.microsoft.com/office/drawing/2014/main" id="{4AC0BA28-FDEE-F5CC-8C95-9166D1CDE34B}"/>
              </a:ext>
            </a:extLst>
          </p:cNvPr>
          <p:cNvSpPr txBox="1"/>
          <p:nvPr/>
        </p:nvSpPr>
        <p:spPr>
          <a:xfrm>
            <a:off x="5837059" y="1852613"/>
            <a:ext cx="1076898" cy="400110"/>
          </a:xfrm>
          <a:prstGeom prst="rect">
            <a:avLst/>
          </a:prstGeom>
          <a:noFill/>
        </p:spPr>
        <p:txBody>
          <a:bodyPr wrap="none" rtlCol="0">
            <a:spAutoFit/>
          </a:bodyPr>
          <a:lstStyle/>
          <a:p>
            <a:r>
              <a:rPr lang="en-US" sz="2000" dirty="0">
                <a:latin typeface="+mn-lt"/>
              </a:rPr>
              <a:t>bypass</a:t>
            </a:r>
          </a:p>
        </p:txBody>
      </p:sp>
      <p:sp>
        <p:nvSpPr>
          <p:cNvPr id="5" name="Date Placeholder 4">
            <a:extLst>
              <a:ext uri="{FF2B5EF4-FFF2-40B4-BE49-F238E27FC236}">
                <a16:creationId xmlns:a16="http://schemas.microsoft.com/office/drawing/2014/main" id="{B43EB8C5-1DBC-ED57-1EAC-2CC657883161}"/>
              </a:ext>
            </a:extLst>
          </p:cNvPr>
          <p:cNvSpPr>
            <a:spLocks noGrp="1"/>
          </p:cNvSpPr>
          <p:nvPr>
            <p:ph type="dt" sz="half" idx="10"/>
          </p:nvPr>
        </p:nvSpPr>
        <p:spPr/>
        <p:txBody>
          <a:bodyPr/>
          <a:lstStyle/>
          <a:p>
            <a:pPr>
              <a:defRPr/>
            </a:pPr>
            <a:fld id="{67525C1F-3704-47F4-BD14-7C1648CBB859}" type="datetime3">
              <a:rPr lang="en-US" smtClean="0"/>
              <a:t>24 March 2024</a:t>
            </a:fld>
            <a:endParaRPr lang="en-US" dirty="0"/>
          </a:p>
        </p:txBody>
      </p:sp>
      <p:sp>
        <p:nvSpPr>
          <p:cNvPr id="6" name="Footer Placeholder 5">
            <a:extLst>
              <a:ext uri="{FF2B5EF4-FFF2-40B4-BE49-F238E27FC236}">
                <a16:creationId xmlns:a16="http://schemas.microsoft.com/office/drawing/2014/main" id="{02233D21-067B-637C-AEC1-40E41023206E}"/>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BAF53C58-42B0-FA07-B17E-47BEB2C6676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51</a:t>
            </a:fld>
            <a:endParaRPr lang="en-US" dirty="0"/>
          </a:p>
        </p:txBody>
      </p:sp>
    </p:spTree>
    <p:custDataLst>
      <p:tags r:id="rId1"/>
    </p:custDataLst>
    <p:extLst>
      <p:ext uri="{BB962C8B-B14F-4D97-AF65-F5344CB8AC3E}">
        <p14:creationId xmlns:p14="http://schemas.microsoft.com/office/powerpoint/2010/main" val="15043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right)">
                                      <p:cBhvr>
                                        <p:cTn id="7" dur="10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right)">
                                      <p:cBhvr>
                                        <p:cTn id="12" dur="1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4"/>
          <p:cNvSpPr>
            <a:spLocks noGrp="1" noChangeArrowheads="1"/>
          </p:cNvSpPr>
          <p:nvPr>
            <p:ph type="title" idx="4294967295"/>
          </p:nvPr>
        </p:nvSpPr>
        <p:spPr/>
        <p:txBody>
          <a:bodyPr/>
          <a:lstStyle/>
          <a:p>
            <a:pPr eaLnBrk="1" hangingPunct="1"/>
            <a:r>
              <a:rPr lang="en-US" sz="3600" dirty="0"/>
              <a:t>Normal vs Bypass Register File</a:t>
            </a:r>
          </a:p>
        </p:txBody>
      </p:sp>
      <p:sp>
        <p:nvSpPr>
          <p:cNvPr id="37890" name="Rectangle 3" descr="Rectangle: Click to edit Master text styles&#10;Second level&#10;Third level&#10;Fourth level&#10;Fifth level"/>
          <p:cNvSpPr txBox="1">
            <a:spLocks noChangeArrowheads="1"/>
          </p:cNvSpPr>
          <p:nvPr/>
        </p:nvSpPr>
        <p:spPr bwMode="auto">
          <a:xfrm>
            <a:off x="668564" y="1538287"/>
            <a:ext cx="8010979" cy="477202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2000" b="1" dirty="0">
                <a:latin typeface="Consolas" panose="020B0609020204030204" pitchFamily="49" charset="0"/>
                <a:cs typeface="Courier New" pitchFamily="49" charset="0"/>
              </a:rPr>
              <a:t>module</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mkRFile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Vector#(32,Reg#(Data))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 &lt;- </a:t>
            </a:r>
            <a:r>
              <a:rPr lang="en-US" sz="2000" dirty="0" err="1">
                <a:latin typeface="Consolas" panose="020B0609020204030204" pitchFamily="49" charset="0"/>
                <a:cs typeface="Courier New" pitchFamily="49" charset="0"/>
              </a:rPr>
              <a:t>replicateM</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mkReg</a:t>
            </a:r>
            <a:r>
              <a:rPr lang="en-US" sz="2000" dirty="0">
                <a:latin typeface="Consolas" panose="020B0609020204030204" pitchFamily="49" charset="0"/>
                <a:cs typeface="Courier New" pitchFamily="49" charset="0"/>
              </a:rPr>
              <a:t>(0));</a:t>
            </a:r>
          </a:p>
          <a:p>
            <a:pPr marL="342900" indent="-342900">
              <a:lnSpc>
                <a:spcPct val="90000"/>
              </a:lnSpc>
              <a:spcBef>
                <a:spcPct val="20000"/>
              </a:spcBef>
              <a:buClr>
                <a:schemeClr val="hlink"/>
              </a:buClr>
              <a:buSzPct val="110000"/>
              <a:buFont typeface="Wingdings" pitchFamily="2" charset="2"/>
              <a:buNone/>
            </a:pPr>
            <a:endParaRPr lang="en-US" sz="2000"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2000" b="1" dirty="0">
                <a:latin typeface="Consolas" panose="020B0609020204030204" pitchFamily="49" charset="0"/>
                <a:cs typeface="Courier New" pitchFamily="49" charset="0"/>
              </a:rPr>
              <a:t>  method</a:t>
            </a: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Action</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wr</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Data data);</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if(</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!=0)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&lt;= data;</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b="1" dirty="0" err="1">
                <a:latin typeface="Consolas" panose="020B0609020204030204" pitchFamily="49" charset="0"/>
                <a:cs typeface="Courier New" pitchFamily="49" charset="0"/>
              </a:rPr>
              <a:t>endmethod</a:t>
            </a:r>
            <a:endParaRPr lang="en-US" sz="2000"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method</a:t>
            </a:r>
            <a:r>
              <a:rPr lang="en-US" sz="2000" dirty="0">
                <a:latin typeface="Consolas" panose="020B0609020204030204" pitchFamily="49" charset="0"/>
                <a:cs typeface="Courier New" pitchFamily="49" charset="0"/>
              </a:rPr>
              <a:t> Data rd1(</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dirty="0">
                <a:latin typeface="Consolas" panose="020B0609020204030204" pitchFamily="49" charset="0"/>
                <a:cs typeface="Courier New" pitchFamily="49" charset="0"/>
              </a:rPr>
              <a:t>  </a:t>
            </a:r>
            <a:r>
              <a:rPr lang="en-US" sz="2000" b="1" dirty="0">
                <a:latin typeface="Consolas" panose="020B0609020204030204" pitchFamily="49" charset="0"/>
                <a:cs typeface="Courier New" pitchFamily="49" charset="0"/>
              </a:rPr>
              <a:t>method</a:t>
            </a:r>
            <a:r>
              <a:rPr lang="en-US" sz="2000" dirty="0">
                <a:latin typeface="Consolas" panose="020B0609020204030204" pitchFamily="49" charset="0"/>
                <a:cs typeface="Courier New" pitchFamily="49" charset="0"/>
              </a:rPr>
              <a:t> Data rd2(</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 = </a:t>
            </a:r>
            <a:r>
              <a:rPr lang="en-US" sz="2000" dirty="0" err="1">
                <a:latin typeface="Consolas" panose="020B0609020204030204" pitchFamily="49" charset="0"/>
                <a:cs typeface="Courier New" pitchFamily="49" charset="0"/>
              </a:rPr>
              <a:t>rfile</a:t>
            </a:r>
            <a:r>
              <a:rPr lang="en-US" sz="2000" dirty="0">
                <a:latin typeface="Consolas" panose="020B0609020204030204" pitchFamily="49" charset="0"/>
                <a:cs typeface="Courier New" pitchFamily="49" charset="0"/>
              </a:rPr>
              <a:t>[</a:t>
            </a:r>
            <a:r>
              <a:rPr lang="en-US" sz="2000" dirty="0" err="1">
                <a:latin typeface="Consolas" panose="020B0609020204030204" pitchFamily="49" charset="0"/>
                <a:cs typeface="Courier New" pitchFamily="49" charset="0"/>
              </a:rPr>
              <a:t>rindx</a:t>
            </a:r>
            <a:r>
              <a:rPr lang="en-US" sz="20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2000" b="1" dirty="0" err="1">
                <a:latin typeface="Consolas" panose="020B0609020204030204" pitchFamily="49" charset="0"/>
                <a:cs typeface="Courier New" pitchFamily="49" charset="0"/>
              </a:rPr>
              <a:t>endmodule</a:t>
            </a:r>
            <a:endParaRPr lang="en-US" sz="2000" b="1" dirty="0">
              <a:latin typeface="Consolas" panose="020B0609020204030204" pitchFamily="49" charset="0"/>
              <a:cs typeface="Courier New" pitchFamily="49" charset="0"/>
            </a:endParaRPr>
          </a:p>
        </p:txBody>
      </p:sp>
      <p:sp>
        <p:nvSpPr>
          <p:cNvPr id="37895" name="TextBox 7"/>
          <p:cNvSpPr txBox="1">
            <a:spLocks noChangeArrowheads="1"/>
          </p:cNvSpPr>
          <p:nvPr/>
        </p:nvSpPr>
        <p:spPr bwMode="auto">
          <a:xfrm>
            <a:off x="3582988" y="4485302"/>
            <a:ext cx="2300630" cy="400110"/>
          </a:xfrm>
          <a:prstGeom prst="rect">
            <a:avLst/>
          </a:prstGeom>
          <a:noFill/>
          <a:ln w="9525">
            <a:solidFill>
              <a:srgbClr val="FF0000"/>
            </a:solidFill>
            <a:miter lim="800000"/>
            <a:headEnd/>
            <a:tailEnd/>
          </a:ln>
        </p:spPr>
        <p:txBody>
          <a:bodyPr wrap="none">
            <a:spAutoFit/>
          </a:bodyPr>
          <a:lstStyle/>
          <a:p>
            <a:r>
              <a:rPr lang="en-US" sz="2000" dirty="0">
                <a:latin typeface="Consolas" panose="020B0609020204030204" pitchFamily="49" charset="0"/>
              </a:rPr>
              <a:t>{rd1, rd2} &lt; </a:t>
            </a:r>
            <a:r>
              <a:rPr lang="en-US" sz="2000" dirty="0" err="1">
                <a:latin typeface="Consolas" panose="020B0609020204030204" pitchFamily="49" charset="0"/>
              </a:rPr>
              <a:t>wr</a:t>
            </a:r>
            <a:endParaRPr lang="en-US" sz="2000" dirty="0">
              <a:latin typeface="Consolas" panose="020B0609020204030204" pitchFamily="49" charset="0"/>
            </a:endParaRPr>
          </a:p>
        </p:txBody>
      </p:sp>
      <p:sp>
        <p:nvSpPr>
          <p:cNvPr id="2" name="TextBox 1"/>
          <p:cNvSpPr txBox="1"/>
          <p:nvPr/>
        </p:nvSpPr>
        <p:spPr>
          <a:xfrm>
            <a:off x="1371600" y="5398333"/>
            <a:ext cx="5715026" cy="707886"/>
          </a:xfrm>
          <a:prstGeom prst="rect">
            <a:avLst/>
          </a:prstGeom>
          <a:noFill/>
        </p:spPr>
        <p:txBody>
          <a:bodyPr wrap="none" rtlCol="0">
            <a:spAutoFit/>
          </a:bodyPr>
          <a:lstStyle/>
          <a:p>
            <a:r>
              <a:rPr lang="en-US" sz="2000" dirty="0">
                <a:solidFill>
                  <a:srgbClr val="FF0000"/>
                </a:solidFill>
                <a:latin typeface="Comic Sans MS" panose="030F0702030302020204" pitchFamily="66" charset="0"/>
              </a:rPr>
              <a:t>Can we design a bypass register file so that:   </a:t>
            </a:r>
          </a:p>
          <a:p>
            <a:r>
              <a:rPr lang="en-US" sz="2000" dirty="0">
                <a:solidFill>
                  <a:srgbClr val="FF0000"/>
                </a:solidFill>
                <a:latin typeface="Comic Sans MS" panose="030F0702030302020204" pitchFamily="66" charset="0"/>
              </a:rPr>
              <a:t>                                 </a:t>
            </a:r>
            <a:r>
              <a:rPr lang="en-US" sz="2000" dirty="0" err="1">
                <a:solidFill>
                  <a:srgbClr val="FF0000"/>
                </a:solidFill>
                <a:latin typeface="Consolas" panose="020B0609020204030204" pitchFamily="49" charset="0"/>
              </a:rPr>
              <a:t>wr</a:t>
            </a:r>
            <a:r>
              <a:rPr lang="en-US" sz="2000" dirty="0">
                <a:solidFill>
                  <a:srgbClr val="FF0000"/>
                </a:solidFill>
                <a:latin typeface="Consolas" panose="020B0609020204030204" pitchFamily="49" charset="0"/>
              </a:rPr>
              <a:t> &lt; {rd1, rd2}</a:t>
            </a:r>
          </a:p>
        </p:txBody>
      </p:sp>
      <p:sp>
        <p:nvSpPr>
          <p:cNvPr id="3" name="Date Placeholder 2">
            <a:extLst>
              <a:ext uri="{FF2B5EF4-FFF2-40B4-BE49-F238E27FC236}">
                <a16:creationId xmlns:a16="http://schemas.microsoft.com/office/drawing/2014/main" id="{EB69A504-148F-664B-F172-82CFF8B90F47}"/>
              </a:ext>
            </a:extLst>
          </p:cNvPr>
          <p:cNvSpPr>
            <a:spLocks noGrp="1"/>
          </p:cNvSpPr>
          <p:nvPr>
            <p:ph type="dt" sz="half" idx="10"/>
          </p:nvPr>
        </p:nvSpPr>
        <p:spPr/>
        <p:txBody>
          <a:bodyPr/>
          <a:lstStyle/>
          <a:p>
            <a:pPr>
              <a:defRPr/>
            </a:pPr>
            <a:fld id="{1BF12020-AC4A-4C54-806E-5780AF030CCA}" type="datetime3">
              <a:rPr lang="en-US" smtClean="0"/>
              <a:t>24 March 2024</a:t>
            </a:fld>
            <a:endParaRPr lang="en-US" dirty="0"/>
          </a:p>
        </p:txBody>
      </p:sp>
      <p:sp>
        <p:nvSpPr>
          <p:cNvPr id="4" name="Footer Placeholder 3">
            <a:extLst>
              <a:ext uri="{FF2B5EF4-FFF2-40B4-BE49-F238E27FC236}">
                <a16:creationId xmlns:a16="http://schemas.microsoft.com/office/drawing/2014/main" id="{59AC54E9-A2C2-FFD6-6F68-39C80070E040}"/>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9A034733-D34A-12F3-9BCD-614E28D54E5A}"/>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52</a:t>
            </a:fld>
            <a:endParaRPr lang="en-US" dirty="0"/>
          </a:p>
        </p:txBody>
      </p:sp>
    </p:spTree>
    <p:extLst>
      <p:ext uri="{BB962C8B-B14F-4D97-AF65-F5344CB8AC3E}">
        <p14:creationId xmlns:p14="http://schemas.microsoft.com/office/powerpoint/2010/main" val="54900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animBg="1"/>
      <p:bldP spid="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p:nvPr>
        </p:nvSpPr>
        <p:spPr/>
        <p:txBody>
          <a:bodyPr/>
          <a:lstStyle/>
          <a:p>
            <a:pPr eaLnBrk="1" hangingPunct="1"/>
            <a:r>
              <a:rPr lang="en-US" sz="3600" dirty="0"/>
              <a:t>Bypass Register File using EHR</a:t>
            </a:r>
          </a:p>
        </p:txBody>
      </p:sp>
      <p:sp>
        <p:nvSpPr>
          <p:cNvPr id="41986" name="Rectangle 3" descr="Rectangle: Click to edit Master text styles&#10;Second level&#10;Third level&#10;Fourth level&#10;Fifth level"/>
          <p:cNvSpPr txBox="1">
            <a:spLocks noChangeArrowheads="1"/>
          </p:cNvSpPr>
          <p:nvPr/>
        </p:nvSpPr>
        <p:spPr bwMode="auto">
          <a:xfrm>
            <a:off x="609600" y="1447800"/>
            <a:ext cx="8288338" cy="4772025"/>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b="1" dirty="0">
                <a:latin typeface="Consolas" panose="020B0609020204030204" pitchFamily="49" charset="0"/>
                <a:cs typeface="Courier New" pitchFamily="49" charset="0"/>
              </a:rPr>
              <a:t>module</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mkBypassRFile</a:t>
            </a:r>
            <a:r>
              <a:rPr lang="en-US" dirty="0">
                <a:latin typeface="Consolas" panose="020B0609020204030204" pitchFamily="49" charset="0"/>
                <a:cs typeface="Courier New" pitchFamily="49" charset="0"/>
              </a:rPr>
              <a:t>(</a:t>
            </a:r>
            <a:r>
              <a:rPr lang="en-US" dirty="0" err="1">
                <a:latin typeface="Consolas" panose="020B0609020204030204" pitchFamily="49" charset="0"/>
                <a:cs typeface="Courier New" pitchFamily="49" charset="0"/>
              </a:rPr>
              <a:t>RFile</a:t>
            </a:r>
            <a:r>
              <a:rPr lang="en-US"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nsolas" panose="020B0609020204030204" pitchFamily="49" charset="0"/>
                <a:cs typeface="Courier New" pitchFamily="49" charset="0"/>
              </a:rPr>
              <a:t>  Vector#(32,</a:t>
            </a:r>
            <a:r>
              <a:rPr lang="en-US" dirty="0">
                <a:solidFill>
                  <a:srgbClr val="FF0000"/>
                </a:solidFill>
                <a:latin typeface="Consolas" panose="020B0609020204030204" pitchFamily="49" charset="0"/>
                <a:cs typeface="Courier New" pitchFamily="49" charset="0"/>
              </a:rPr>
              <a:t>Ehr</a:t>
            </a:r>
            <a:r>
              <a:rPr lang="en-US" dirty="0">
                <a:latin typeface="Consolas" panose="020B0609020204030204" pitchFamily="49" charset="0"/>
                <a:cs typeface="Courier New" pitchFamily="49" charset="0"/>
              </a:rPr>
              <a:t>#(2, Data)) </a:t>
            </a:r>
            <a:r>
              <a:rPr lang="en-US" dirty="0" err="1">
                <a:latin typeface="Consolas" panose="020B0609020204030204" pitchFamily="49" charset="0"/>
                <a:cs typeface="Courier New" pitchFamily="49" charset="0"/>
              </a:rPr>
              <a:t>rfile</a:t>
            </a:r>
            <a:r>
              <a:rPr lang="en-US" dirty="0">
                <a:latin typeface="Consolas" panose="020B0609020204030204" pitchFamily="49" charset="0"/>
                <a:cs typeface="Courier New" pitchFamily="49" charset="0"/>
              </a:rPr>
              <a:t> &lt;- </a:t>
            </a:r>
            <a:r>
              <a:rPr lang="en-US" dirty="0" err="1">
                <a:latin typeface="Consolas" panose="020B0609020204030204" pitchFamily="49" charset="0"/>
                <a:cs typeface="Courier New" pitchFamily="49" charset="0"/>
              </a:rPr>
              <a:t>replicateM</a:t>
            </a:r>
            <a:r>
              <a:rPr lang="en-US" dirty="0">
                <a:latin typeface="Consolas" panose="020B0609020204030204" pitchFamily="49" charset="0"/>
                <a:cs typeface="Courier New" pitchFamily="49" charset="0"/>
              </a:rPr>
              <a:t>(</a:t>
            </a:r>
            <a:r>
              <a:rPr lang="en-US" dirty="0" err="1">
                <a:solidFill>
                  <a:srgbClr val="FF0000"/>
                </a:solidFill>
                <a:latin typeface="Consolas" panose="020B0609020204030204" pitchFamily="49" charset="0"/>
                <a:cs typeface="Courier New" pitchFamily="49" charset="0"/>
              </a:rPr>
              <a:t>mkEhr</a:t>
            </a:r>
            <a:r>
              <a:rPr lang="en-US" dirty="0">
                <a:latin typeface="Consolas" panose="020B0609020204030204" pitchFamily="49" charset="0"/>
                <a:cs typeface="Courier New" pitchFamily="49" charset="0"/>
              </a:rPr>
              <a:t>(0));</a:t>
            </a:r>
          </a:p>
          <a:p>
            <a:pPr marL="342900" indent="-342900">
              <a:lnSpc>
                <a:spcPct val="90000"/>
              </a:lnSpc>
              <a:spcBef>
                <a:spcPct val="20000"/>
              </a:spcBef>
              <a:buClr>
                <a:schemeClr val="hlink"/>
              </a:buClr>
              <a:buSzPct val="110000"/>
              <a:buFont typeface="Wingdings" pitchFamily="2" charset="2"/>
              <a:buNone/>
            </a:pPr>
            <a:endParaRPr lang="en-US"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b="1" dirty="0">
                <a:latin typeface="Consolas" panose="020B0609020204030204" pitchFamily="49" charset="0"/>
                <a:cs typeface="Courier New" pitchFamily="49" charset="0"/>
              </a:rPr>
              <a:t>  method</a:t>
            </a:r>
            <a:r>
              <a:rPr lang="en-US" dirty="0">
                <a:latin typeface="Consolas" panose="020B0609020204030204" pitchFamily="49" charset="0"/>
                <a:cs typeface="Courier New" pitchFamily="49" charset="0"/>
              </a:rPr>
              <a:t> Action </a:t>
            </a:r>
            <a:r>
              <a:rPr lang="en-US" dirty="0" err="1">
                <a:latin typeface="Consolas" panose="020B0609020204030204" pitchFamily="49" charset="0"/>
                <a:cs typeface="Courier New" pitchFamily="49" charset="0"/>
              </a:rPr>
              <a:t>wr</a:t>
            </a:r>
            <a:r>
              <a:rPr lang="en-US" dirty="0">
                <a:latin typeface="Consolas" panose="020B0609020204030204" pitchFamily="49" charset="0"/>
                <a:cs typeface="Courier New" pitchFamily="49" charset="0"/>
              </a:rPr>
              <a:t>(</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 Data data); </a:t>
            </a:r>
          </a:p>
          <a:p>
            <a:pPr marL="342900" indent="-342900">
              <a:lnSpc>
                <a:spcPct val="90000"/>
              </a:lnSpc>
              <a:spcBef>
                <a:spcPct val="20000"/>
              </a:spcBef>
              <a:buClr>
                <a:schemeClr val="hlink"/>
              </a:buClr>
              <a:buSzPct val="110000"/>
              <a:buFont typeface="Wingdings" pitchFamily="2" charset="2"/>
              <a:buNone/>
            </a:pPr>
            <a:r>
              <a:rPr lang="en-US" dirty="0">
                <a:latin typeface="Consolas" panose="020B0609020204030204" pitchFamily="49" charset="0"/>
                <a:cs typeface="Courier New" pitchFamily="49" charset="0"/>
              </a:rPr>
              <a:t>    if(</a:t>
            </a:r>
            <a:r>
              <a:rPr lang="en-US" dirty="0" err="1">
                <a:latin typeface="Consolas" panose="020B0609020204030204" pitchFamily="49" charset="0"/>
                <a:cs typeface="Courier New" pitchFamily="49" charset="0"/>
              </a:rPr>
              <a:t>rindex</a:t>
            </a:r>
            <a:r>
              <a:rPr lang="en-US" dirty="0">
                <a:latin typeface="Consolas" panose="020B0609020204030204" pitchFamily="49" charset="0"/>
                <a:cs typeface="Courier New" pitchFamily="49" charset="0"/>
              </a:rPr>
              <a:t>!=0) (</a:t>
            </a:r>
            <a:r>
              <a:rPr lang="en-US" dirty="0" err="1">
                <a:latin typeface="Consolas" panose="020B0609020204030204" pitchFamily="49" charset="0"/>
                <a:cs typeface="Courier New" pitchFamily="49" charset="0"/>
              </a:rPr>
              <a:t>rfile</a:t>
            </a:r>
            <a:r>
              <a:rPr lang="en-US" dirty="0">
                <a:latin typeface="Consolas" panose="020B0609020204030204" pitchFamily="49" charset="0"/>
                <a:cs typeface="Courier New" pitchFamily="49" charset="0"/>
              </a:rPr>
              <a:t>[</a:t>
            </a:r>
            <a:r>
              <a:rPr lang="en-US" dirty="0" err="1">
                <a:latin typeface="Consolas" panose="020B0609020204030204" pitchFamily="49" charset="0"/>
                <a:cs typeface="Courier New" pitchFamily="49" charset="0"/>
              </a:rPr>
              <a:t>rindex</a:t>
            </a:r>
            <a:r>
              <a:rPr lang="en-US" dirty="0">
                <a:latin typeface="Consolas" panose="020B0609020204030204" pitchFamily="49" charset="0"/>
                <a:cs typeface="Courier New" pitchFamily="49" charset="0"/>
              </a:rPr>
              <a:t>])</a:t>
            </a:r>
            <a:r>
              <a:rPr lang="en-US" dirty="0">
                <a:solidFill>
                  <a:srgbClr val="FF0000"/>
                </a:solidFill>
                <a:latin typeface="Consolas" panose="020B0609020204030204" pitchFamily="49" charset="0"/>
                <a:cs typeface="Courier New" pitchFamily="49" charset="0"/>
              </a:rPr>
              <a:t>[0] </a:t>
            </a:r>
            <a:r>
              <a:rPr lang="en-US" dirty="0">
                <a:latin typeface="Consolas" panose="020B0609020204030204" pitchFamily="49" charset="0"/>
                <a:cs typeface="Courier New" pitchFamily="49" charset="0"/>
              </a:rPr>
              <a:t>&lt;= data;</a:t>
            </a:r>
          </a:p>
          <a:p>
            <a:pPr marL="342900" indent="-342900">
              <a:lnSpc>
                <a:spcPct val="90000"/>
              </a:lnSpc>
              <a:spcBef>
                <a:spcPct val="20000"/>
              </a:spcBef>
              <a:buClr>
                <a:schemeClr val="hlink"/>
              </a:buClr>
              <a:buSzPct val="110000"/>
              <a:buFont typeface="Wingdings" pitchFamily="2" charset="2"/>
              <a:buNone/>
            </a:pPr>
            <a:r>
              <a:rPr lang="en-US" b="1" dirty="0">
                <a:latin typeface="Consolas" panose="020B0609020204030204" pitchFamily="49" charset="0"/>
                <a:cs typeface="Courier New" pitchFamily="49" charset="0"/>
              </a:rPr>
              <a:t>  </a:t>
            </a:r>
            <a:r>
              <a:rPr lang="en-US" b="1" dirty="0" err="1">
                <a:latin typeface="Consolas" panose="020B0609020204030204" pitchFamily="49" charset="0"/>
                <a:cs typeface="Courier New" pitchFamily="49" charset="0"/>
              </a:rPr>
              <a:t>endmethod</a:t>
            </a:r>
            <a:endParaRPr lang="en-US" b="1"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Data rd1(</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 = (</a:t>
            </a:r>
            <a:r>
              <a:rPr lang="en-US" dirty="0" err="1">
                <a:latin typeface="Consolas" panose="020B0609020204030204" pitchFamily="49" charset="0"/>
                <a:cs typeface="Courier New" pitchFamily="49" charset="0"/>
              </a:rPr>
              <a:t>rfile</a:t>
            </a:r>
            <a:r>
              <a:rPr lang="en-US" dirty="0">
                <a:latin typeface="Consolas" panose="020B0609020204030204" pitchFamily="49" charset="0"/>
                <a:cs typeface="Courier New" pitchFamily="49" charset="0"/>
              </a:rPr>
              <a:t>[</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a:t>
            </a:r>
            <a:r>
              <a:rPr lang="en-US" dirty="0">
                <a:solidFill>
                  <a:srgbClr val="FF0000"/>
                </a:solidFill>
                <a:latin typeface="Consolas" panose="020B0609020204030204" pitchFamily="49" charset="0"/>
                <a:cs typeface="Courier New" pitchFamily="49" charset="0"/>
              </a:rPr>
              <a:t>[1]</a:t>
            </a:r>
            <a:r>
              <a:rPr lang="en-US"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dirty="0">
                <a:latin typeface="Consolas" panose="020B0609020204030204" pitchFamily="49" charset="0"/>
                <a:cs typeface="Courier New" pitchFamily="49" charset="0"/>
              </a:rPr>
              <a:t>  </a:t>
            </a:r>
            <a:r>
              <a:rPr lang="en-US" b="1" dirty="0">
                <a:latin typeface="Consolas" panose="020B0609020204030204" pitchFamily="49" charset="0"/>
                <a:cs typeface="Courier New" pitchFamily="49" charset="0"/>
              </a:rPr>
              <a:t>method</a:t>
            </a:r>
            <a:r>
              <a:rPr lang="en-US" dirty="0">
                <a:latin typeface="Consolas" panose="020B0609020204030204" pitchFamily="49" charset="0"/>
                <a:cs typeface="Courier New" pitchFamily="49" charset="0"/>
              </a:rPr>
              <a:t> Data rd2(</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 </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 = (</a:t>
            </a:r>
            <a:r>
              <a:rPr lang="en-US" dirty="0" err="1">
                <a:latin typeface="Consolas" panose="020B0609020204030204" pitchFamily="49" charset="0"/>
                <a:cs typeface="Courier New" pitchFamily="49" charset="0"/>
              </a:rPr>
              <a:t>rfile</a:t>
            </a:r>
            <a:r>
              <a:rPr lang="en-US" dirty="0">
                <a:latin typeface="Consolas" panose="020B0609020204030204" pitchFamily="49" charset="0"/>
                <a:cs typeface="Courier New" pitchFamily="49" charset="0"/>
              </a:rPr>
              <a:t>[</a:t>
            </a:r>
            <a:r>
              <a:rPr lang="en-US" dirty="0" err="1">
                <a:latin typeface="Consolas" panose="020B0609020204030204" pitchFamily="49" charset="0"/>
                <a:cs typeface="Courier New" pitchFamily="49" charset="0"/>
              </a:rPr>
              <a:t>rindx</a:t>
            </a:r>
            <a:r>
              <a:rPr lang="en-US" dirty="0">
                <a:latin typeface="Consolas" panose="020B0609020204030204" pitchFamily="49" charset="0"/>
                <a:cs typeface="Courier New" pitchFamily="49" charset="0"/>
              </a:rPr>
              <a:t>])</a:t>
            </a:r>
            <a:r>
              <a:rPr lang="en-US" dirty="0">
                <a:solidFill>
                  <a:srgbClr val="FF0000"/>
                </a:solidFill>
                <a:latin typeface="Consolas" panose="020B0609020204030204" pitchFamily="49" charset="0"/>
                <a:cs typeface="Courier New" pitchFamily="49" charset="0"/>
              </a:rPr>
              <a:t>[1]</a:t>
            </a:r>
            <a:r>
              <a:rPr lang="en-US"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b="1" dirty="0" err="1">
                <a:latin typeface="Consolas" panose="020B0609020204030204" pitchFamily="49" charset="0"/>
                <a:cs typeface="Courier New" pitchFamily="49" charset="0"/>
              </a:rPr>
              <a:t>endmodule</a:t>
            </a:r>
            <a:endParaRPr lang="en-US" dirty="0">
              <a:latin typeface="Consolas" panose="020B0609020204030204" pitchFamily="49" charset="0"/>
              <a:cs typeface="Courier New" pitchFamily="49" charset="0"/>
            </a:endParaRPr>
          </a:p>
        </p:txBody>
      </p:sp>
      <p:sp>
        <p:nvSpPr>
          <p:cNvPr id="41991" name="TextBox 7"/>
          <p:cNvSpPr txBox="1">
            <a:spLocks noChangeArrowheads="1"/>
          </p:cNvSpPr>
          <p:nvPr/>
        </p:nvSpPr>
        <p:spPr bwMode="auto">
          <a:xfrm>
            <a:off x="3588946" y="5353690"/>
            <a:ext cx="2268538" cy="400050"/>
          </a:xfrm>
          <a:prstGeom prst="rect">
            <a:avLst/>
          </a:prstGeom>
          <a:noFill/>
          <a:ln w="9525">
            <a:solidFill>
              <a:srgbClr val="FF0000"/>
            </a:solidFill>
            <a:miter lim="800000"/>
            <a:headEnd/>
            <a:tailEnd/>
          </a:ln>
        </p:spPr>
        <p:txBody>
          <a:bodyPr wrap="none">
            <a:spAutoFit/>
          </a:bodyPr>
          <a:lstStyle/>
          <a:p>
            <a:r>
              <a:rPr lang="en-US" dirty="0" err="1"/>
              <a:t>wr</a:t>
            </a:r>
            <a:r>
              <a:rPr lang="en-US" dirty="0"/>
              <a:t> &lt; {rd1, rd2}</a:t>
            </a:r>
          </a:p>
        </p:txBody>
      </p:sp>
      <p:sp>
        <p:nvSpPr>
          <p:cNvPr id="2" name="Date Placeholder 1">
            <a:extLst>
              <a:ext uri="{FF2B5EF4-FFF2-40B4-BE49-F238E27FC236}">
                <a16:creationId xmlns:a16="http://schemas.microsoft.com/office/drawing/2014/main" id="{787B7C73-58FF-BC30-6883-5CB67E630BAF}"/>
              </a:ext>
            </a:extLst>
          </p:cNvPr>
          <p:cNvSpPr>
            <a:spLocks noGrp="1"/>
          </p:cNvSpPr>
          <p:nvPr>
            <p:ph type="dt" sz="half" idx="10"/>
          </p:nvPr>
        </p:nvSpPr>
        <p:spPr/>
        <p:txBody>
          <a:bodyPr/>
          <a:lstStyle/>
          <a:p>
            <a:pPr>
              <a:defRPr/>
            </a:pPr>
            <a:fld id="{0C9D9206-9117-4F60-A359-3612F5FDF4C5}" type="datetime3">
              <a:rPr lang="en-US" smtClean="0"/>
              <a:t>24 March 2024</a:t>
            </a:fld>
            <a:endParaRPr lang="en-US" dirty="0"/>
          </a:p>
        </p:txBody>
      </p:sp>
      <p:sp>
        <p:nvSpPr>
          <p:cNvPr id="3" name="Footer Placeholder 2">
            <a:extLst>
              <a:ext uri="{FF2B5EF4-FFF2-40B4-BE49-F238E27FC236}">
                <a16:creationId xmlns:a16="http://schemas.microsoft.com/office/drawing/2014/main" id="{7BBF94B7-E5AF-B3E6-042C-57E6C63FA244}"/>
              </a:ext>
            </a:extLst>
          </p:cNvPr>
          <p:cNvSpPr>
            <a:spLocks noGrp="1"/>
          </p:cNvSpPr>
          <p:nvPr>
            <p:ph type="ftr" sz="quarter" idx="12"/>
          </p:nvPr>
        </p:nvSpPr>
        <p:spPr/>
        <p:txBody>
          <a:bodyPr/>
          <a:lstStyle/>
          <a:p>
            <a:pPr>
              <a:defRPr/>
            </a:pPr>
            <a:r>
              <a:rPr lang="en-US"/>
              <a:t>6.1920</a:t>
            </a:r>
            <a:endParaRPr lang="en-US" dirty="0"/>
          </a:p>
        </p:txBody>
      </p:sp>
      <p:sp>
        <p:nvSpPr>
          <p:cNvPr id="5" name="Slide Number Placeholder 4">
            <a:extLst>
              <a:ext uri="{FF2B5EF4-FFF2-40B4-BE49-F238E27FC236}">
                <a16:creationId xmlns:a16="http://schemas.microsoft.com/office/drawing/2014/main" id="{52F0BDFB-2810-F8EA-87A6-F58982D50E11}"/>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53</a:t>
            </a:fld>
            <a:endParaRPr lang="en-US" dirty="0"/>
          </a:p>
        </p:txBody>
      </p:sp>
    </p:spTree>
    <p:extLst>
      <p:ext uri="{BB962C8B-B14F-4D97-AF65-F5344CB8AC3E}">
        <p14:creationId xmlns:p14="http://schemas.microsoft.com/office/powerpoint/2010/main" val="26564890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4"/>
          <p:cNvSpPr>
            <a:spLocks noGrp="1" noChangeArrowheads="1"/>
          </p:cNvSpPr>
          <p:nvPr>
            <p:ph type="title"/>
          </p:nvPr>
        </p:nvSpPr>
        <p:spPr/>
        <p:txBody>
          <a:bodyPr/>
          <a:lstStyle/>
          <a:p>
            <a:pPr eaLnBrk="1" hangingPunct="1"/>
            <a:r>
              <a:rPr lang="en-US" sz="4000" dirty="0"/>
              <a:t>Bypass Register File</a:t>
            </a:r>
            <a:br>
              <a:rPr lang="en-US" sz="3600" dirty="0"/>
            </a:br>
            <a:r>
              <a:rPr lang="en-US" sz="2400" dirty="0"/>
              <a:t>with external bypassing</a:t>
            </a:r>
          </a:p>
        </p:txBody>
      </p:sp>
      <p:sp>
        <p:nvSpPr>
          <p:cNvPr id="41986" name="Rectangle 3" descr="Rectangle: Click to edit Master text styles&#10;Second level&#10;Third level&#10;Fourth level&#10;Fifth level"/>
          <p:cNvSpPr txBox="1">
            <a:spLocks noChangeArrowheads="1"/>
          </p:cNvSpPr>
          <p:nvPr/>
        </p:nvSpPr>
        <p:spPr bwMode="auto">
          <a:xfrm>
            <a:off x="644333" y="1562753"/>
            <a:ext cx="8288338" cy="5009929"/>
          </a:xfrm>
          <a:prstGeom prst="rect">
            <a:avLst/>
          </a:prstGeom>
          <a:noFill/>
          <a:ln w="9525">
            <a:noFill/>
            <a:miter lim="800000"/>
            <a:headEnd/>
            <a:tailEnd/>
          </a:ln>
        </p:spPr>
        <p:txBody>
          <a:bodyPr/>
          <a:lstStyle/>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module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mkBypassRFile</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BypassRFile</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RFile</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rf</a:t>
            </a:r>
            <a:r>
              <a:rPr lang="en-US" sz="1800" dirty="0">
                <a:latin typeface="Consolas" panose="020B0609020204030204" pitchFamily="49" charset="0"/>
                <a:cs typeface="Courier New" pitchFamily="49" charset="0"/>
              </a:rPr>
              <a:t> &lt;- </a:t>
            </a:r>
            <a:r>
              <a:rPr lang="en-US" sz="1800" dirty="0" err="1">
                <a:latin typeface="Consolas" panose="020B0609020204030204" pitchFamily="49" charset="0"/>
                <a:cs typeface="Courier New" pitchFamily="49" charset="0"/>
              </a:rPr>
              <a:t>mkRFile</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Fifo</a:t>
            </a:r>
            <a:r>
              <a:rPr lang="en-US" sz="1800" dirty="0">
                <a:latin typeface="Consolas" panose="020B0609020204030204" pitchFamily="49" charset="0"/>
                <a:cs typeface="Courier New" pitchFamily="49" charset="0"/>
              </a:rPr>
              <a:t>#(1, Tuple2#(</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Data))</a:t>
            </a:r>
          </a:p>
          <a:p>
            <a:pPr marL="0" indent="0">
              <a:buNone/>
            </a:pPr>
            <a:r>
              <a:rPr lang="en-US" sz="1800" dirty="0">
                <a:latin typeface="Consolas" panose="020B0609020204030204" pitchFamily="49" charset="0"/>
                <a:cs typeface="Courier New" pitchFamily="49" charset="0"/>
              </a:rPr>
              <a:t>                bypass &lt;- </a:t>
            </a:r>
            <a:r>
              <a:rPr lang="en-US" sz="1800" dirty="0" err="1">
                <a:latin typeface="Consolas" panose="020B0609020204030204" pitchFamily="49" charset="0"/>
                <a:cs typeface="Courier New" pitchFamily="49" charset="0"/>
              </a:rPr>
              <a:t>mkBypassSFifo</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rule </a:t>
            </a:r>
            <a:r>
              <a:rPr lang="en-US" sz="1800" dirty="0">
                <a:latin typeface="Consolas" panose="020B0609020204030204" pitchFamily="49" charset="0"/>
                <a:cs typeface="Courier New" pitchFamily="49" charset="0"/>
              </a:rPr>
              <a:t>move;</a:t>
            </a:r>
          </a:p>
          <a:p>
            <a:pPr marL="0" indent="0">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begin</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rf.wr</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bypass.first</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bypass.deq</a:t>
            </a: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end</a:t>
            </a:r>
            <a:r>
              <a:rPr lang="en-US" sz="1800" dirty="0">
                <a:latin typeface="Consolas" panose="020B0609020204030204" pitchFamily="49" charset="0"/>
                <a:cs typeface="Courier New" pitchFamily="49" charset="0"/>
              </a:rPr>
              <a:t>;</a:t>
            </a:r>
          </a:p>
          <a:p>
            <a:pPr marL="0" indent="0">
              <a:buNone/>
            </a:pPr>
            <a:r>
              <a:rPr lang="en-US" sz="1800" dirty="0">
                <a:latin typeface="Consolas" panose="020B0609020204030204" pitchFamily="49" charset="0"/>
                <a:cs typeface="Courier New" pitchFamily="49" charset="0"/>
              </a:rPr>
              <a:t>  </a:t>
            </a:r>
            <a:r>
              <a:rPr lang="en-US" sz="1800" b="1" dirty="0" err="1">
                <a:latin typeface="Consolas" panose="020B0609020204030204" pitchFamily="49" charset="0"/>
                <a:cs typeface="Courier New" pitchFamily="49" charset="0"/>
              </a:rPr>
              <a:t>endrule</a:t>
            </a:r>
            <a:endParaRPr lang="en-US" sz="1800"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  method</a:t>
            </a:r>
            <a:r>
              <a:rPr lang="en-US" sz="1800" dirty="0">
                <a:latin typeface="Consolas" panose="020B0609020204030204" pitchFamily="49" charset="0"/>
                <a:cs typeface="Courier New" pitchFamily="49" charset="0"/>
              </a:rPr>
              <a:t> Action </a:t>
            </a:r>
            <a:r>
              <a:rPr lang="en-US" sz="1800" dirty="0" err="1">
                <a:latin typeface="Consolas" panose="020B0609020204030204" pitchFamily="49" charset="0"/>
                <a:cs typeface="Courier New" pitchFamily="49" charset="0"/>
              </a:rPr>
              <a:t>wr</a:t>
            </a:r>
            <a:r>
              <a:rPr lang="en-US" sz="1800" dirty="0">
                <a:latin typeface="Consolas" panose="020B0609020204030204" pitchFamily="49" charset="0"/>
                <a:cs typeface="Courier New" pitchFamily="49" charset="0"/>
              </a:rPr>
              <a:t>(</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Data data); </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if(</a:t>
            </a:r>
            <a:r>
              <a:rPr lang="en-US" sz="1800" dirty="0" err="1">
                <a:latin typeface="Consolas" panose="020B0609020204030204" pitchFamily="49" charset="0"/>
                <a:cs typeface="Courier New" pitchFamily="49" charset="0"/>
              </a:rPr>
              <a:t>rindex</a:t>
            </a:r>
            <a:r>
              <a:rPr lang="en-US" sz="1800" dirty="0">
                <a:latin typeface="Consolas" panose="020B0609020204030204" pitchFamily="49" charset="0"/>
                <a:cs typeface="Courier New" pitchFamily="49" charset="0"/>
              </a:rPr>
              <a:t>!=0) </a:t>
            </a:r>
            <a:r>
              <a:rPr lang="en-US" sz="1800" dirty="0" err="1">
                <a:latin typeface="Consolas" panose="020B0609020204030204" pitchFamily="49" charset="0"/>
                <a:cs typeface="Courier New" pitchFamily="49" charset="0"/>
              </a:rPr>
              <a:t>bypass.enq</a:t>
            </a:r>
            <a:r>
              <a:rPr lang="en-US" sz="1800" dirty="0">
                <a:latin typeface="Consolas" panose="020B0609020204030204" pitchFamily="49" charset="0"/>
                <a:cs typeface="Courier New" pitchFamily="49" charset="0"/>
              </a:rPr>
              <a:t>(tuple2(</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data));</a:t>
            </a:r>
          </a:p>
          <a:p>
            <a:pPr marL="342900" indent="-342900">
              <a:lnSpc>
                <a:spcPct val="90000"/>
              </a:lnSpc>
              <a:spcBef>
                <a:spcPct val="20000"/>
              </a:spcBef>
              <a:buClr>
                <a:schemeClr val="hlink"/>
              </a:buClr>
              <a:buSzPct val="110000"/>
              <a:buFont typeface="Wingdings" pitchFamily="2" charset="2"/>
              <a:buNone/>
            </a:pPr>
            <a:r>
              <a:rPr lang="en-US" sz="1800" b="1" dirty="0">
                <a:latin typeface="Consolas" panose="020B0609020204030204" pitchFamily="49" charset="0"/>
                <a:cs typeface="Courier New" pitchFamily="49" charset="0"/>
              </a:rPr>
              <a:t>  </a:t>
            </a:r>
            <a:r>
              <a:rPr lang="en-US" sz="1800" b="1" dirty="0" err="1">
                <a:latin typeface="Consolas" panose="020B0609020204030204" pitchFamily="49" charset="0"/>
                <a:cs typeface="Courier New" pitchFamily="49" charset="0"/>
              </a:rPr>
              <a:t>endmethod</a:t>
            </a:r>
            <a:endParaRPr lang="en-US" sz="1800" b="1" dirty="0">
              <a:latin typeface="Consolas" panose="020B0609020204030204" pitchFamily="49" charset="0"/>
              <a:cs typeface="Courier New" pitchFamily="49" charset="0"/>
            </a:endParaRP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Data rd1(</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 </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return </a:t>
            </a:r>
            <a:r>
              <a:rPr lang="en-US" sz="1800" dirty="0">
                <a:latin typeface="Consolas" panose="020B0609020204030204" pitchFamily="49" charset="0"/>
                <a:cs typeface="Courier New" pitchFamily="49" charset="0"/>
              </a:rPr>
              <a:t>(!bypass.search1(</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 rf.rd1(</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a:t>
            </a:r>
            <a:r>
              <a:rPr lang="en-US" sz="1800" dirty="0">
                <a:latin typeface="Consolas" panose="020B0609020204030204" pitchFamily="49" charset="0"/>
                <a:cs typeface="Courier New" pitchFamily="49" charset="0"/>
              </a:rPr>
              <a:t> bypass.read1(</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method</a:t>
            </a:r>
            <a:r>
              <a:rPr lang="en-US" sz="1800" dirty="0">
                <a:latin typeface="Consolas" panose="020B0609020204030204" pitchFamily="49" charset="0"/>
                <a:cs typeface="Courier New" pitchFamily="49" charset="0"/>
              </a:rPr>
              <a:t> Data rd2(</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 </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return </a:t>
            </a:r>
            <a:r>
              <a:rPr lang="en-US" sz="1800" dirty="0">
                <a:latin typeface="Consolas" panose="020B0609020204030204" pitchFamily="49" charset="0"/>
                <a:cs typeface="Courier New" pitchFamily="49" charset="0"/>
              </a:rPr>
              <a:t>(!bypass.search2(</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 rf.rd2(</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 </a:t>
            </a:r>
          </a:p>
          <a:p>
            <a:pPr marL="342900" indent="-342900">
              <a:lnSpc>
                <a:spcPct val="90000"/>
              </a:lnSpc>
              <a:spcBef>
                <a:spcPct val="20000"/>
              </a:spcBef>
              <a:buClr>
                <a:schemeClr val="hlink"/>
              </a:buClr>
              <a:buSzPct val="110000"/>
              <a:buFont typeface="Wingdings" pitchFamily="2" charset="2"/>
              <a:buNone/>
            </a:pPr>
            <a:r>
              <a:rPr lang="en-US" sz="1800" dirty="0">
                <a:latin typeface="Consolas" panose="020B0609020204030204" pitchFamily="49" charset="0"/>
                <a:cs typeface="Courier New" pitchFamily="49" charset="0"/>
              </a:rPr>
              <a:t>             </a:t>
            </a:r>
            <a:r>
              <a:rPr lang="en-US" sz="1800" b="1" dirty="0">
                <a:latin typeface="Consolas" panose="020B0609020204030204" pitchFamily="49" charset="0"/>
                <a:cs typeface="Courier New" pitchFamily="49" charset="0"/>
              </a:rPr>
              <a:t>:</a:t>
            </a:r>
            <a:r>
              <a:rPr lang="en-US" sz="1800" dirty="0">
                <a:latin typeface="Consolas" panose="020B0609020204030204" pitchFamily="49" charset="0"/>
                <a:cs typeface="Courier New" pitchFamily="49" charset="0"/>
              </a:rPr>
              <a:t> bypass.read2(</a:t>
            </a:r>
            <a:r>
              <a:rPr lang="en-US" sz="1800" dirty="0" err="1">
                <a:latin typeface="Consolas" panose="020B0609020204030204" pitchFamily="49" charset="0"/>
                <a:cs typeface="Courier New" pitchFamily="49" charset="0"/>
              </a:rPr>
              <a:t>rindx</a:t>
            </a:r>
            <a:r>
              <a:rPr lang="en-US" sz="1800" dirty="0">
                <a:latin typeface="Consolas" panose="020B0609020204030204" pitchFamily="49" charset="0"/>
                <a:cs typeface="Courier New" pitchFamily="49" charset="0"/>
              </a:rPr>
              <a:t>);</a:t>
            </a:r>
          </a:p>
          <a:p>
            <a:pPr marL="342900" indent="-342900">
              <a:lnSpc>
                <a:spcPct val="90000"/>
              </a:lnSpc>
              <a:spcBef>
                <a:spcPct val="20000"/>
              </a:spcBef>
              <a:buClr>
                <a:schemeClr val="hlink"/>
              </a:buClr>
              <a:buSzPct val="110000"/>
              <a:buFont typeface="Wingdings" pitchFamily="2" charset="2"/>
              <a:buNone/>
            </a:pPr>
            <a:r>
              <a:rPr lang="en-US" sz="1800" b="1" dirty="0" err="1">
                <a:latin typeface="Consolas" panose="020B0609020204030204" pitchFamily="49" charset="0"/>
                <a:cs typeface="Courier New" pitchFamily="49" charset="0"/>
              </a:rPr>
              <a:t>endmodule</a:t>
            </a:r>
            <a:endParaRPr lang="en-US" sz="1800" dirty="0">
              <a:latin typeface="Consolas" panose="020B0609020204030204" pitchFamily="49" charset="0"/>
              <a:cs typeface="Courier New" pitchFamily="49" charset="0"/>
            </a:endParaRPr>
          </a:p>
        </p:txBody>
      </p:sp>
      <p:sp>
        <p:nvSpPr>
          <p:cNvPr id="8" name="TextBox 7"/>
          <p:cNvSpPr txBox="1">
            <a:spLocks noChangeArrowheads="1"/>
          </p:cNvSpPr>
          <p:nvPr/>
        </p:nvSpPr>
        <p:spPr bwMode="auto">
          <a:xfrm>
            <a:off x="6541517" y="6047519"/>
            <a:ext cx="2268570" cy="400110"/>
          </a:xfrm>
          <a:prstGeom prst="rect">
            <a:avLst/>
          </a:prstGeom>
          <a:noFill/>
          <a:ln w="9525">
            <a:solidFill>
              <a:srgbClr val="FF0000"/>
            </a:solidFill>
            <a:miter lim="800000"/>
            <a:headEnd/>
            <a:tailEnd/>
          </a:ln>
        </p:spPr>
        <p:txBody>
          <a:bodyPr wrap="none">
            <a:spAutoFit/>
          </a:bodyPr>
          <a:lstStyle/>
          <a:p>
            <a:r>
              <a:rPr lang="en-US" dirty="0" err="1"/>
              <a:t>wr</a:t>
            </a:r>
            <a:r>
              <a:rPr lang="en-US" dirty="0"/>
              <a:t> &lt; {rd1, rd2}</a:t>
            </a:r>
          </a:p>
        </p:txBody>
      </p:sp>
      <p:grpSp>
        <p:nvGrpSpPr>
          <p:cNvPr id="41990" name="Group 41989"/>
          <p:cNvGrpSpPr/>
          <p:nvPr/>
        </p:nvGrpSpPr>
        <p:grpSpPr>
          <a:xfrm>
            <a:off x="6590424" y="533400"/>
            <a:ext cx="2349214" cy="2159000"/>
            <a:chOff x="6794786" y="876300"/>
            <a:chExt cx="2349214" cy="2159000"/>
          </a:xfrm>
        </p:grpSpPr>
        <p:grpSp>
          <p:nvGrpSpPr>
            <p:cNvPr id="9" name="Group 11"/>
            <p:cNvGrpSpPr>
              <a:grpSpLocks/>
            </p:cNvGrpSpPr>
            <p:nvPr/>
          </p:nvGrpSpPr>
          <p:grpSpPr bwMode="auto">
            <a:xfrm flipH="1">
              <a:off x="8069528" y="2739091"/>
              <a:ext cx="408995" cy="198858"/>
              <a:chOff x="1920" y="1392"/>
              <a:chExt cx="192" cy="192"/>
            </a:xfrm>
            <a:solidFill>
              <a:schemeClr val="accent1"/>
            </a:solidFill>
          </p:grpSpPr>
          <p:sp>
            <p:nvSpPr>
              <p:cNvPr id="10" name="Rectangle 12"/>
              <p:cNvSpPr>
                <a:spLocks noChangeArrowheads="1"/>
              </p:cNvSpPr>
              <p:nvPr/>
            </p:nvSpPr>
            <p:spPr bwMode="auto">
              <a:xfrm>
                <a:off x="1968" y="1392"/>
                <a:ext cx="144" cy="192"/>
              </a:xfrm>
              <a:prstGeom prst="rect">
                <a:avLst/>
              </a:prstGeom>
              <a:grp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1" name="Line 13"/>
              <p:cNvSpPr>
                <a:spLocks noChangeShapeType="1"/>
              </p:cNvSpPr>
              <p:nvPr/>
            </p:nvSpPr>
            <p:spPr bwMode="auto">
              <a:xfrm>
                <a:off x="2064"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 name="Line 14"/>
              <p:cNvSpPr>
                <a:spLocks noChangeShapeType="1"/>
              </p:cNvSpPr>
              <p:nvPr/>
            </p:nvSpPr>
            <p:spPr bwMode="auto">
              <a:xfrm>
                <a:off x="2016"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3" name="Line 15"/>
              <p:cNvSpPr>
                <a:spLocks noChangeShapeType="1"/>
              </p:cNvSpPr>
              <p:nvPr/>
            </p:nvSpPr>
            <p:spPr bwMode="auto">
              <a:xfrm>
                <a:off x="1920" y="1392"/>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 name="Line 16"/>
              <p:cNvSpPr>
                <a:spLocks noChangeShapeType="1"/>
              </p:cNvSpPr>
              <p:nvPr/>
            </p:nvSpPr>
            <p:spPr bwMode="auto">
              <a:xfrm>
                <a:off x="1920" y="1584"/>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3" name="Rectangle 2"/>
            <p:cNvSpPr/>
            <p:nvPr/>
          </p:nvSpPr>
          <p:spPr bwMode="auto">
            <a:xfrm>
              <a:off x="7907522" y="1092200"/>
              <a:ext cx="636123" cy="774700"/>
            </a:xfrm>
            <a:prstGeom prst="rect">
              <a:avLst/>
            </a:prstGeom>
            <a:solidFill>
              <a:schemeClr val="accent1"/>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 name="TextBox 3"/>
            <p:cNvSpPr txBox="1"/>
            <p:nvPr/>
          </p:nvSpPr>
          <p:spPr>
            <a:xfrm>
              <a:off x="8033864" y="1279495"/>
              <a:ext cx="383438" cy="400110"/>
            </a:xfrm>
            <a:prstGeom prst="rect">
              <a:avLst/>
            </a:prstGeom>
            <a:noFill/>
          </p:spPr>
          <p:txBody>
            <a:bodyPr wrap="none" rtlCol="0">
              <a:spAutoFit/>
            </a:bodyPr>
            <a:lstStyle/>
            <a:p>
              <a:r>
                <a:rPr lang="en-US" dirty="0" err="1"/>
                <a:t>rf</a:t>
              </a:r>
              <a:endParaRPr lang="en-US" dirty="0"/>
            </a:p>
          </p:txBody>
        </p:sp>
        <p:grpSp>
          <p:nvGrpSpPr>
            <p:cNvPr id="16" name="Group 15"/>
            <p:cNvGrpSpPr/>
            <p:nvPr/>
          </p:nvGrpSpPr>
          <p:grpSpPr>
            <a:xfrm>
              <a:off x="7783254" y="1997105"/>
              <a:ext cx="884658" cy="475286"/>
              <a:chOff x="7213600" y="346105"/>
              <a:chExt cx="884658" cy="475286"/>
            </a:xfrm>
          </p:grpSpPr>
          <p:sp>
            <p:nvSpPr>
              <p:cNvPr id="5" name="Cloud 4"/>
              <p:cNvSpPr/>
              <p:nvPr/>
            </p:nvSpPr>
            <p:spPr bwMode="auto">
              <a:xfrm>
                <a:off x="7213600" y="346105"/>
                <a:ext cx="884658" cy="475286"/>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5" name="TextBox 14"/>
              <p:cNvSpPr txBox="1"/>
              <p:nvPr/>
            </p:nvSpPr>
            <p:spPr>
              <a:xfrm>
                <a:off x="7266331" y="398630"/>
                <a:ext cx="818942" cy="369332"/>
              </a:xfrm>
              <a:prstGeom prst="rect">
                <a:avLst/>
              </a:prstGeom>
              <a:noFill/>
            </p:spPr>
            <p:txBody>
              <a:bodyPr wrap="none" rtlCol="0">
                <a:spAutoFit/>
              </a:bodyPr>
              <a:lstStyle/>
              <a:p>
                <a:r>
                  <a:rPr lang="en-US" sz="1800" dirty="0"/>
                  <a:t>move</a:t>
                </a:r>
              </a:p>
            </p:txBody>
          </p:sp>
        </p:grpSp>
        <p:sp>
          <p:nvSpPr>
            <p:cNvPr id="18" name="Freeform 17"/>
            <p:cNvSpPr/>
            <p:nvPr/>
          </p:nvSpPr>
          <p:spPr bwMode="auto">
            <a:xfrm>
              <a:off x="8547100" y="1409700"/>
              <a:ext cx="304800" cy="736600"/>
            </a:xfrm>
            <a:custGeom>
              <a:avLst/>
              <a:gdLst>
                <a:gd name="connsiteX0" fmla="*/ 101600 w 304800"/>
                <a:gd name="connsiteY0" fmla="*/ 723900 h 736600"/>
                <a:gd name="connsiteX1" fmla="*/ 304800 w 304800"/>
                <a:gd name="connsiteY1" fmla="*/ 736600 h 736600"/>
                <a:gd name="connsiteX2" fmla="*/ 304800 w 304800"/>
                <a:gd name="connsiteY2" fmla="*/ 0 h 736600"/>
                <a:gd name="connsiteX3" fmla="*/ 0 w 304800"/>
                <a:gd name="connsiteY3" fmla="*/ 0 h 736600"/>
              </a:gdLst>
              <a:ahLst/>
              <a:cxnLst>
                <a:cxn ang="0">
                  <a:pos x="connsiteX0" y="connsiteY0"/>
                </a:cxn>
                <a:cxn ang="0">
                  <a:pos x="connsiteX1" y="connsiteY1"/>
                </a:cxn>
                <a:cxn ang="0">
                  <a:pos x="connsiteX2" y="connsiteY2"/>
                </a:cxn>
                <a:cxn ang="0">
                  <a:pos x="connsiteX3" y="connsiteY3"/>
                </a:cxn>
              </a:cxnLst>
              <a:rect l="l" t="t" r="r" b="b"/>
              <a:pathLst>
                <a:path w="304800" h="736600">
                  <a:moveTo>
                    <a:pt x="101600" y="723900"/>
                  </a:moveTo>
                  <a:lnTo>
                    <a:pt x="304800" y="736600"/>
                  </a:lnTo>
                  <a:lnTo>
                    <a:pt x="304800" y="0"/>
                  </a:lnTo>
                  <a:lnTo>
                    <a:pt x="0" y="0"/>
                  </a:ln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19" name="Freeform 18"/>
            <p:cNvSpPr/>
            <p:nvPr/>
          </p:nvSpPr>
          <p:spPr bwMode="auto">
            <a:xfrm>
              <a:off x="7658100" y="2171700"/>
              <a:ext cx="393700" cy="647700"/>
            </a:xfrm>
            <a:custGeom>
              <a:avLst/>
              <a:gdLst>
                <a:gd name="connsiteX0" fmla="*/ 393700 w 393700"/>
                <a:gd name="connsiteY0" fmla="*/ 647700 h 647700"/>
                <a:gd name="connsiteX1" fmla="*/ 0 w 393700"/>
                <a:gd name="connsiteY1" fmla="*/ 647700 h 647700"/>
                <a:gd name="connsiteX2" fmla="*/ 12700 w 393700"/>
                <a:gd name="connsiteY2" fmla="*/ 0 h 647700"/>
                <a:gd name="connsiteX3" fmla="*/ 177800 w 393700"/>
                <a:gd name="connsiteY3" fmla="*/ 0 h 647700"/>
              </a:gdLst>
              <a:ahLst/>
              <a:cxnLst>
                <a:cxn ang="0">
                  <a:pos x="connsiteX0" y="connsiteY0"/>
                </a:cxn>
                <a:cxn ang="0">
                  <a:pos x="connsiteX1" y="connsiteY1"/>
                </a:cxn>
                <a:cxn ang="0">
                  <a:pos x="connsiteX2" y="connsiteY2"/>
                </a:cxn>
                <a:cxn ang="0">
                  <a:pos x="connsiteX3" y="connsiteY3"/>
                </a:cxn>
              </a:cxnLst>
              <a:rect l="l" t="t" r="r" b="b"/>
              <a:pathLst>
                <a:path w="393700" h="647700">
                  <a:moveTo>
                    <a:pt x="393700" y="647700"/>
                  </a:moveTo>
                  <a:lnTo>
                    <a:pt x="0" y="647700"/>
                  </a:lnTo>
                  <a:lnTo>
                    <a:pt x="12700" y="0"/>
                  </a:lnTo>
                  <a:lnTo>
                    <a:pt x="177800" y="0"/>
                  </a:ln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nvGrpSpPr>
            <p:cNvPr id="20" name="Group 19"/>
            <p:cNvGrpSpPr/>
            <p:nvPr/>
          </p:nvGrpSpPr>
          <p:grpSpPr>
            <a:xfrm>
              <a:off x="7178649" y="1324103"/>
              <a:ext cx="479451" cy="475286"/>
              <a:chOff x="6791144" y="1629257"/>
              <a:chExt cx="479451" cy="475286"/>
            </a:xfrm>
          </p:grpSpPr>
          <p:sp>
            <p:nvSpPr>
              <p:cNvPr id="24" name="Cloud 23"/>
              <p:cNvSpPr/>
              <p:nvPr/>
            </p:nvSpPr>
            <p:spPr bwMode="auto">
              <a:xfrm>
                <a:off x="6791144" y="1629257"/>
                <a:ext cx="479451" cy="475286"/>
              </a:xfrm>
              <a:prstGeom prst="cloud">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5" name="TextBox 24"/>
              <p:cNvSpPr txBox="1"/>
              <p:nvPr/>
            </p:nvSpPr>
            <p:spPr>
              <a:xfrm>
                <a:off x="6843875" y="1681782"/>
                <a:ext cx="426720" cy="369332"/>
              </a:xfrm>
              <a:prstGeom prst="rect">
                <a:avLst/>
              </a:prstGeom>
              <a:noFill/>
            </p:spPr>
            <p:txBody>
              <a:bodyPr wrap="none" rtlCol="0">
                <a:spAutoFit/>
              </a:bodyPr>
              <a:lstStyle/>
              <a:p>
                <a:r>
                  <a:rPr lang="en-US" sz="1800" dirty="0" err="1"/>
                  <a:t>rd</a:t>
                </a:r>
                <a:endParaRPr lang="en-US" sz="1800" dirty="0"/>
              </a:p>
            </p:txBody>
          </p:sp>
        </p:grpSp>
        <p:cxnSp>
          <p:nvCxnSpPr>
            <p:cNvPr id="22" name="Straight Arrow Connector 21"/>
            <p:cNvCxnSpPr>
              <a:endCxn id="10" idx="1"/>
            </p:cNvCxnSpPr>
            <p:nvPr/>
          </p:nvCxnSpPr>
          <p:spPr bwMode="auto">
            <a:xfrm flipH="1">
              <a:off x="8376274" y="2838520"/>
              <a:ext cx="767726"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30" name="Straight Arrow Connector 29"/>
            <p:cNvCxnSpPr>
              <a:stCxn id="25" idx="1"/>
            </p:cNvCxnSpPr>
            <p:nvPr/>
          </p:nvCxnSpPr>
          <p:spPr bwMode="auto">
            <a:xfrm flipH="1">
              <a:off x="6794786" y="1561294"/>
              <a:ext cx="436594" cy="452"/>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41984" name="Straight Arrow Connector 41983"/>
            <p:cNvCxnSpPr>
              <a:stCxn id="3" idx="1"/>
            </p:cNvCxnSpPr>
            <p:nvPr/>
          </p:nvCxnSpPr>
          <p:spPr bwMode="auto">
            <a:xfrm flipH="1">
              <a:off x="7658100" y="1479550"/>
              <a:ext cx="249422"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41988" name="Straight Arrow Connector 41987"/>
            <p:cNvCxnSpPr/>
            <p:nvPr/>
          </p:nvCxnSpPr>
          <p:spPr bwMode="auto">
            <a:xfrm flipH="1" flipV="1">
              <a:off x="7533640" y="1745960"/>
              <a:ext cx="462782" cy="303670"/>
            </a:xfrm>
            <a:prstGeom prst="straightConnector1">
              <a:avLst/>
            </a:prstGeom>
            <a:noFill/>
            <a:ln w="9525" cap="flat" cmpd="sng" algn="ctr">
              <a:solidFill>
                <a:srgbClr val="FF0000"/>
              </a:solidFill>
              <a:prstDash val="solid"/>
              <a:round/>
              <a:headEnd type="none" w="med" len="med"/>
              <a:tailEnd type="triangle" w="med" len="med"/>
            </a:ln>
            <a:effectLst/>
          </p:spPr>
        </p:cxnSp>
        <p:sp>
          <p:nvSpPr>
            <p:cNvPr id="41989" name="Rectangle 41988"/>
            <p:cNvSpPr/>
            <p:nvPr/>
          </p:nvSpPr>
          <p:spPr bwMode="auto">
            <a:xfrm>
              <a:off x="7013083" y="876300"/>
              <a:ext cx="2016617" cy="2159000"/>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2" name="Date Placeholder 1">
            <a:extLst>
              <a:ext uri="{FF2B5EF4-FFF2-40B4-BE49-F238E27FC236}">
                <a16:creationId xmlns:a16="http://schemas.microsoft.com/office/drawing/2014/main" id="{5B37C29E-CB09-4A7E-1F8D-4BDA9ECF17F8}"/>
              </a:ext>
            </a:extLst>
          </p:cNvPr>
          <p:cNvSpPr>
            <a:spLocks noGrp="1"/>
          </p:cNvSpPr>
          <p:nvPr>
            <p:ph type="dt" sz="half" idx="10"/>
          </p:nvPr>
        </p:nvSpPr>
        <p:spPr/>
        <p:txBody>
          <a:bodyPr/>
          <a:lstStyle/>
          <a:p>
            <a:pPr>
              <a:defRPr/>
            </a:pPr>
            <a:fld id="{89820C9D-6CD0-4F7B-91FB-8E0290E94D41}" type="datetime3">
              <a:rPr lang="en-US" smtClean="0"/>
              <a:t>24 March 2024</a:t>
            </a:fld>
            <a:endParaRPr lang="en-US" dirty="0"/>
          </a:p>
        </p:txBody>
      </p:sp>
      <p:sp>
        <p:nvSpPr>
          <p:cNvPr id="6" name="Footer Placeholder 5">
            <a:extLst>
              <a:ext uri="{FF2B5EF4-FFF2-40B4-BE49-F238E27FC236}">
                <a16:creationId xmlns:a16="http://schemas.microsoft.com/office/drawing/2014/main" id="{6877CF6E-F8C9-338A-FB9C-C8FAC3C2C3B7}"/>
              </a:ext>
            </a:extLst>
          </p:cNvPr>
          <p:cNvSpPr>
            <a:spLocks noGrp="1"/>
          </p:cNvSpPr>
          <p:nvPr>
            <p:ph type="ftr" sz="quarter" idx="12"/>
          </p:nvPr>
        </p:nvSpPr>
        <p:spPr/>
        <p:txBody>
          <a:bodyPr/>
          <a:lstStyle/>
          <a:p>
            <a:pPr>
              <a:defRPr/>
            </a:pPr>
            <a:r>
              <a:rPr lang="en-US"/>
              <a:t>6.1920</a:t>
            </a:r>
            <a:endParaRPr lang="en-US" dirty="0"/>
          </a:p>
        </p:txBody>
      </p:sp>
      <p:sp>
        <p:nvSpPr>
          <p:cNvPr id="17" name="Slide Number Placeholder 16">
            <a:extLst>
              <a:ext uri="{FF2B5EF4-FFF2-40B4-BE49-F238E27FC236}">
                <a16:creationId xmlns:a16="http://schemas.microsoft.com/office/drawing/2014/main" id="{99740B2D-2F51-59D7-FED4-0B3535AB743F}"/>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54</a:t>
            </a:fld>
            <a:endParaRPr lang="en-US" dirty="0"/>
          </a:p>
        </p:txBody>
      </p:sp>
    </p:spTree>
    <p:extLst>
      <p:ext uri="{BB962C8B-B14F-4D97-AF65-F5344CB8AC3E}">
        <p14:creationId xmlns:p14="http://schemas.microsoft.com/office/powerpoint/2010/main" val="412914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6">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986">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6">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986">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986">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986">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986">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986">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98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98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98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6E6AB-AC22-9337-C98F-62C1E2AE92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E2CB4C-5DFB-4424-04BA-E9B6959AA3CC}"/>
              </a:ext>
            </a:extLst>
          </p:cNvPr>
          <p:cNvSpPr>
            <a:spLocks noGrp="1"/>
          </p:cNvSpPr>
          <p:nvPr>
            <p:ph type="title"/>
          </p:nvPr>
        </p:nvSpPr>
        <p:spPr/>
        <p:txBody>
          <a:bodyPr/>
          <a:lstStyle/>
          <a:p>
            <a:r>
              <a:rPr lang="en-US" dirty="0"/>
              <a:t>A correctness issue</a:t>
            </a:r>
          </a:p>
        </p:txBody>
      </p:sp>
      <p:sp>
        <p:nvSpPr>
          <p:cNvPr id="3" name="Content Placeholder 2">
            <a:extLst>
              <a:ext uri="{FF2B5EF4-FFF2-40B4-BE49-F238E27FC236}">
                <a16:creationId xmlns:a16="http://schemas.microsoft.com/office/drawing/2014/main" id="{59EA1696-9A19-4710-3EF4-8B333010C413}"/>
              </a:ext>
            </a:extLst>
          </p:cNvPr>
          <p:cNvSpPr>
            <a:spLocks noGrp="1"/>
          </p:cNvSpPr>
          <p:nvPr>
            <p:ph idx="1"/>
          </p:nvPr>
        </p:nvSpPr>
        <p:spPr>
          <a:xfrm>
            <a:off x="812800" y="3583293"/>
            <a:ext cx="7772400" cy="2988523"/>
          </a:xfrm>
        </p:spPr>
        <p:txBody>
          <a:bodyPr/>
          <a:lstStyle/>
          <a:p>
            <a:r>
              <a:rPr lang="en-US" sz="2400" dirty="0"/>
              <a:t>If the search by Decode does not see an instruction in the scoreboard, then its effect must have taken place. This means that any updates to the register file by that instruction must be visible to the subsequent register reads </a:t>
            </a:r>
            <a:r>
              <a:rPr lang="en-US" sz="2400" dirty="0">
                <a:sym typeface="Symbol"/>
              </a:rPr>
              <a:t></a:t>
            </a:r>
          </a:p>
          <a:p>
            <a:pPr lvl="1"/>
            <a:r>
              <a:rPr lang="en-US" sz="2000" dirty="0">
                <a:sym typeface="Symbol"/>
              </a:rPr>
              <a:t>remove and </a:t>
            </a:r>
            <a:r>
              <a:rPr lang="en-US" sz="2000" dirty="0" err="1">
                <a:sym typeface="Symbol"/>
              </a:rPr>
              <a:t>wr</a:t>
            </a:r>
            <a:r>
              <a:rPr lang="en-US" sz="2000" dirty="0">
                <a:sym typeface="Symbol"/>
              </a:rPr>
              <a:t> should happen atomically</a:t>
            </a:r>
          </a:p>
          <a:p>
            <a:pPr lvl="1"/>
            <a:r>
              <a:rPr lang="en-US" sz="2000" dirty="0">
                <a:sym typeface="Symbol"/>
              </a:rPr>
              <a:t>search and rd1, rd2 should happen atomically</a:t>
            </a:r>
          </a:p>
        </p:txBody>
      </p:sp>
      <p:grpSp>
        <p:nvGrpSpPr>
          <p:cNvPr id="7" name="Group 6">
            <a:extLst>
              <a:ext uri="{FF2B5EF4-FFF2-40B4-BE49-F238E27FC236}">
                <a16:creationId xmlns:a16="http://schemas.microsoft.com/office/drawing/2014/main" id="{8085141D-5809-A20E-4EDE-D99BD2D56B25}"/>
              </a:ext>
            </a:extLst>
          </p:cNvPr>
          <p:cNvGrpSpPr/>
          <p:nvPr/>
        </p:nvGrpSpPr>
        <p:grpSpPr>
          <a:xfrm>
            <a:off x="1776032" y="1453265"/>
            <a:ext cx="4751001" cy="2029922"/>
            <a:chOff x="1729641" y="1374808"/>
            <a:chExt cx="6196127" cy="3484086"/>
          </a:xfrm>
        </p:grpSpPr>
        <p:sp>
          <p:nvSpPr>
            <p:cNvPr id="8" name="Cloud 7">
              <a:extLst>
                <a:ext uri="{FF2B5EF4-FFF2-40B4-BE49-F238E27FC236}">
                  <a16:creationId xmlns:a16="http://schemas.microsoft.com/office/drawing/2014/main" id="{014DE393-1966-EF60-52F3-03C97CC219AC}"/>
                </a:ext>
              </a:extLst>
            </p:cNvPr>
            <p:cNvSpPr/>
            <p:nvPr/>
          </p:nvSpPr>
          <p:spPr bwMode="auto">
            <a:xfrm>
              <a:off x="1734654" y="2567819"/>
              <a:ext cx="1840675" cy="1068780"/>
            </a:xfrm>
            <a:prstGeom prst="cloud">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9" name="Cloud 8">
              <a:extLst>
                <a:ext uri="{FF2B5EF4-FFF2-40B4-BE49-F238E27FC236}">
                  <a16:creationId xmlns:a16="http://schemas.microsoft.com/office/drawing/2014/main" id="{9228F24E-A57F-2172-D7B3-4171D06D8204}"/>
                </a:ext>
              </a:extLst>
            </p:cNvPr>
            <p:cNvSpPr/>
            <p:nvPr/>
          </p:nvSpPr>
          <p:spPr bwMode="auto">
            <a:xfrm>
              <a:off x="6069668" y="2567819"/>
              <a:ext cx="1840675" cy="1068780"/>
            </a:xfrm>
            <a:prstGeom prst="cloud">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a:ln>
                  <a:noFill/>
                </a:ln>
                <a:solidFill>
                  <a:schemeClr val="tx1"/>
                </a:solidFill>
                <a:effectLst/>
                <a:latin typeface="Verdana" pitchFamily="34" charset="0"/>
              </a:endParaRPr>
            </a:p>
          </p:txBody>
        </p:sp>
        <p:grpSp>
          <p:nvGrpSpPr>
            <p:cNvPr id="10" name="Group 11">
              <a:extLst>
                <a:ext uri="{FF2B5EF4-FFF2-40B4-BE49-F238E27FC236}">
                  <a16:creationId xmlns:a16="http://schemas.microsoft.com/office/drawing/2014/main" id="{92F8739A-05F7-A269-0D7B-A04012B071B0}"/>
                </a:ext>
              </a:extLst>
            </p:cNvPr>
            <p:cNvGrpSpPr>
              <a:grpSpLocks/>
            </p:cNvGrpSpPr>
            <p:nvPr/>
          </p:nvGrpSpPr>
          <p:grpSpPr bwMode="auto">
            <a:xfrm>
              <a:off x="4562031" y="3205054"/>
              <a:ext cx="533400" cy="341313"/>
              <a:chOff x="1920" y="1392"/>
              <a:chExt cx="192" cy="192"/>
            </a:xfrm>
            <a:solidFill>
              <a:schemeClr val="accent1"/>
            </a:solidFill>
          </p:grpSpPr>
          <p:sp>
            <p:nvSpPr>
              <p:cNvPr id="39" name="Rectangle 12">
                <a:extLst>
                  <a:ext uri="{FF2B5EF4-FFF2-40B4-BE49-F238E27FC236}">
                    <a16:creationId xmlns:a16="http://schemas.microsoft.com/office/drawing/2014/main" id="{427094C1-E9C9-7770-ED22-D90DBF4B5C31}"/>
                  </a:ext>
                </a:extLst>
              </p:cNvPr>
              <p:cNvSpPr>
                <a:spLocks noChangeArrowheads="1"/>
              </p:cNvSpPr>
              <p:nvPr/>
            </p:nvSpPr>
            <p:spPr bwMode="auto">
              <a:xfrm>
                <a:off x="1968" y="1392"/>
                <a:ext cx="144" cy="192"/>
              </a:xfrm>
              <a:prstGeom prst="rect">
                <a:avLst/>
              </a:prstGeom>
              <a:grp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40" name="Line 13">
                <a:extLst>
                  <a:ext uri="{FF2B5EF4-FFF2-40B4-BE49-F238E27FC236}">
                    <a16:creationId xmlns:a16="http://schemas.microsoft.com/office/drawing/2014/main" id="{361C4508-1EFC-484F-428E-922F3AA77456}"/>
                  </a:ext>
                </a:extLst>
              </p:cNvPr>
              <p:cNvSpPr>
                <a:spLocks noChangeShapeType="1"/>
              </p:cNvSpPr>
              <p:nvPr/>
            </p:nvSpPr>
            <p:spPr bwMode="auto">
              <a:xfrm>
                <a:off x="2064"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1" name="Line 14">
                <a:extLst>
                  <a:ext uri="{FF2B5EF4-FFF2-40B4-BE49-F238E27FC236}">
                    <a16:creationId xmlns:a16="http://schemas.microsoft.com/office/drawing/2014/main" id="{76563CF4-268C-EDC9-E679-BC14F18F58D2}"/>
                  </a:ext>
                </a:extLst>
              </p:cNvPr>
              <p:cNvSpPr>
                <a:spLocks noChangeShapeType="1"/>
              </p:cNvSpPr>
              <p:nvPr/>
            </p:nvSpPr>
            <p:spPr bwMode="auto">
              <a:xfrm>
                <a:off x="2016"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2" name="Line 15">
                <a:extLst>
                  <a:ext uri="{FF2B5EF4-FFF2-40B4-BE49-F238E27FC236}">
                    <a16:creationId xmlns:a16="http://schemas.microsoft.com/office/drawing/2014/main" id="{7D8A9D4F-1D61-C264-7413-CFED7432F51E}"/>
                  </a:ext>
                </a:extLst>
              </p:cNvPr>
              <p:cNvSpPr>
                <a:spLocks noChangeShapeType="1"/>
              </p:cNvSpPr>
              <p:nvPr/>
            </p:nvSpPr>
            <p:spPr bwMode="auto">
              <a:xfrm>
                <a:off x="1920" y="1392"/>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3" name="Line 16">
                <a:extLst>
                  <a:ext uri="{FF2B5EF4-FFF2-40B4-BE49-F238E27FC236}">
                    <a16:creationId xmlns:a16="http://schemas.microsoft.com/office/drawing/2014/main" id="{F8AEE9FF-626C-6382-BA8A-FC393BF0006D}"/>
                  </a:ext>
                </a:extLst>
              </p:cNvPr>
              <p:cNvSpPr>
                <a:spLocks noChangeShapeType="1"/>
              </p:cNvSpPr>
              <p:nvPr/>
            </p:nvSpPr>
            <p:spPr bwMode="auto">
              <a:xfrm>
                <a:off x="1920" y="1584"/>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cxnSp>
          <p:nvCxnSpPr>
            <p:cNvPr id="12" name="Straight Arrow Connector 11">
              <a:extLst>
                <a:ext uri="{FF2B5EF4-FFF2-40B4-BE49-F238E27FC236}">
                  <a16:creationId xmlns:a16="http://schemas.microsoft.com/office/drawing/2014/main" id="{B0BF6E0C-18D0-24AA-79EA-B8A044BC5314}"/>
                </a:ext>
              </a:extLst>
            </p:cNvPr>
            <p:cNvCxnSpPr/>
            <p:nvPr/>
          </p:nvCxnSpPr>
          <p:spPr bwMode="auto">
            <a:xfrm>
              <a:off x="3584461" y="3375710"/>
              <a:ext cx="1044245"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13" name="Straight Arrow Connector 12">
              <a:extLst>
                <a:ext uri="{FF2B5EF4-FFF2-40B4-BE49-F238E27FC236}">
                  <a16:creationId xmlns:a16="http://schemas.microsoft.com/office/drawing/2014/main" id="{67B56B71-5132-2C7A-2AF9-9BAF949C2546}"/>
                </a:ext>
              </a:extLst>
            </p:cNvPr>
            <p:cNvCxnSpPr/>
            <p:nvPr/>
          </p:nvCxnSpPr>
          <p:spPr bwMode="auto">
            <a:xfrm>
              <a:off x="5095431" y="3362298"/>
              <a:ext cx="1044245"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15" name="Straight Arrow Connector 14">
              <a:extLst>
                <a:ext uri="{FF2B5EF4-FFF2-40B4-BE49-F238E27FC236}">
                  <a16:creationId xmlns:a16="http://schemas.microsoft.com/office/drawing/2014/main" id="{DCF158EA-7BC3-6B16-2DAF-8773E83D1A47}"/>
                </a:ext>
              </a:extLst>
            </p:cNvPr>
            <p:cNvCxnSpPr/>
            <p:nvPr/>
          </p:nvCxnSpPr>
          <p:spPr bwMode="auto">
            <a:xfrm flipH="1" flipV="1">
              <a:off x="3517787" y="2828865"/>
              <a:ext cx="2816068" cy="31924"/>
            </a:xfrm>
            <a:prstGeom prst="straightConnector1">
              <a:avLst/>
            </a:prstGeom>
            <a:noFill/>
            <a:ln w="9525" cap="flat" cmpd="sng" algn="ctr">
              <a:solidFill>
                <a:srgbClr val="FF0000"/>
              </a:solidFill>
              <a:prstDash val="solid"/>
              <a:round/>
              <a:headEnd type="none" w="med" len="med"/>
              <a:tailEnd type="triangle" w="med" len="med"/>
            </a:ln>
            <a:effectLst/>
          </p:spPr>
        </p:cxnSp>
        <p:sp>
          <p:nvSpPr>
            <p:cNvPr id="16" name="Rectangle 15">
              <a:extLst>
                <a:ext uri="{FF2B5EF4-FFF2-40B4-BE49-F238E27FC236}">
                  <a16:creationId xmlns:a16="http://schemas.microsoft.com/office/drawing/2014/main" id="{EA43045E-65BB-E182-C26B-FBC83970A031}"/>
                </a:ext>
              </a:extLst>
            </p:cNvPr>
            <p:cNvSpPr/>
            <p:nvPr/>
          </p:nvSpPr>
          <p:spPr>
            <a:xfrm>
              <a:off x="1926733" y="2605889"/>
              <a:ext cx="1511809" cy="1109340"/>
            </a:xfrm>
            <a:prstGeom prst="rect">
              <a:avLst/>
            </a:prstGeom>
          </p:spPr>
          <p:txBody>
            <a:bodyPr wrap="square">
              <a:spAutoFit/>
            </a:bodyPr>
            <a:lstStyle/>
            <a:p>
              <a:pPr algn="ctr"/>
              <a:r>
                <a:rPr lang="en-US" sz="1800" dirty="0">
                  <a:latin typeface="+mn-lt"/>
                  <a:cs typeface="Courier New" pitchFamily="49" charset="0"/>
                </a:rPr>
                <a:t>Fetch</a:t>
              </a:r>
            </a:p>
            <a:p>
              <a:pPr algn="ctr"/>
              <a:r>
                <a:rPr lang="en-US" sz="1800" dirty="0">
                  <a:latin typeface="+mn-lt"/>
                  <a:cs typeface="Courier New" pitchFamily="49" charset="0"/>
                </a:rPr>
                <a:t>Decode</a:t>
              </a:r>
              <a:endParaRPr lang="en-US" sz="1800" dirty="0">
                <a:latin typeface="+mn-lt"/>
              </a:endParaRPr>
            </a:p>
          </p:txBody>
        </p:sp>
        <p:sp>
          <p:nvSpPr>
            <p:cNvPr id="17" name="Rectangle 16">
              <a:extLst>
                <a:ext uri="{FF2B5EF4-FFF2-40B4-BE49-F238E27FC236}">
                  <a16:creationId xmlns:a16="http://schemas.microsoft.com/office/drawing/2014/main" id="{B4166D16-8532-8DC1-F0F8-569DD5E9AF34}"/>
                </a:ext>
              </a:extLst>
            </p:cNvPr>
            <p:cNvSpPr/>
            <p:nvPr/>
          </p:nvSpPr>
          <p:spPr>
            <a:xfrm>
              <a:off x="6277089" y="2588182"/>
              <a:ext cx="1431053" cy="1109340"/>
            </a:xfrm>
            <a:prstGeom prst="rect">
              <a:avLst/>
            </a:prstGeom>
          </p:spPr>
          <p:txBody>
            <a:bodyPr wrap="none">
              <a:spAutoFit/>
            </a:bodyPr>
            <a:lstStyle/>
            <a:p>
              <a:pPr algn="ctr"/>
              <a:r>
                <a:rPr lang="en-US" sz="1800" dirty="0">
                  <a:latin typeface="+mn-lt"/>
                  <a:cs typeface="Courier New" pitchFamily="49" charset="0"/>
                </a:rPr>
                <a:t>Execute</a:t>
              </a:r>
            </a:p>
            <a:p>
              <a:pPr algn="ctr"/>
              <a:r>
                <a:rPr lang="en-US" sz="1800" dirty="0">
                  <a:latin typeface="+mn-lt"/>
                  <a:cs typeface="Courier New" pitchFamily="49" charset="0"/>
                </a:rPr>
                <a:t>WB</a:t>
              </a:r>
              <a:endParaRPr lang="en-US" sz="1800" dirty="0">
                <a:latin typeface="+mn-lt"/>
              </a:endParaRPr>
            </a:p>
          </p:txBody>
        </p:sp>
        <p:sp>
          <p:nvSpPr>
            <p:cNvPr id="18" name="TextBox 17">
              <a:extLst>
                <a:ext uri="{FF2B5EF4-FFF2-40B4-BE49-F238E27FC236}">
                  <a16:creationId xmlns:a16="http://schemas.microsoft.com/office/drawing/2014/main" id="{5533A7A1-93BE-BE75-593C-0A7A3D8C836B}"/>
                </a:ext>
              </a:extLst>
            </p:cNvPr>
            <p:cNvSpPr txBox="1"/>
            <p:nvPr/>
          </p:nvSpPr>
          <p:spPr>
            <a:xfrm>
              <a:off x="4582615" y="3494110"/>
              <a:ext cx="801116" cy="633908"/>
            </a:xfrm>
            <a:prstGeom prst="rect">
              <a:avLst/>
            </a:prstGeom>
            <a:noFill/>
          </p:spPr>
          <p:txBody>
            <a:bodyPr wrap="none" rtlCol="0">
              <a:spAutoFit/>
            </a:bodyPr>
            <a:lstStyle/>
            <a:p>
              <a:r>
                <a:rPr lang="en-US" sz="1800" dirty="0"/>
                <a:t>d2e</a:t>
              </a:r>
              <a:endParaRPr lang="en-US" dirty="0"/>
            </a:p>
          </p:txBody>
        </p:sp>
        <p:sp>
          <p:nvSpPr>
            <p:cNvPr id="19" name="TextBox 18">
              <a:extLst>
                <a:ext uri="{FF2B5EF4-FFF2-40B4-BE49-F238E27FC236}">
                  <a16:creationId xmlns:a16="http://schemas.microsoft.com/office/drawing/2014/main" id="{A102CB8A-76C1-9ED6-A859-1BA5948C0078}"/>
                </a:ext>
              </a:extLst>
            </p:cNvPr>
            <p:cNvSpPr txBox="1"/>
            <p:nvPr/>
          </p:nvSpPr>
          <p:spPr>
            <a:xfrm>
              <a:off x="4309349" y="2073612"/>
              <a:ext cx="1403207" cy="633908"/>
            </a:xfrm>
            <a:prstGeom prst="rect">
              <a:avLst/>
            </a:prstGeom>
            <a:noFill/>
          </p:spPr>
          <p:txBody>
            <a:bodyPr wrap="none" rtlCol="0">
              <a:spAutoFit/>
            </a:bodyPr>
            <a:lstStyle/>
            <a:p>
              <a:r>
                <a:rPr lang="en-US" sz="1800" dirty="0"/>
                <a:t>redirect</a:t>
              </a:r>
            </a:p>
          </p:txBody>
        </p:sp>
        <p:sp>
          <p:nvSpPr>
            <p:cNvPr id="20" name="Rectangle 17">
              <a:extLst>
                <a:ext uri="{FF2B5EF4-FFF2-40B4-BE49-F238E27FC236}">
                  <a16:creationId xmlns:a16="http://schemas.microsoft.com/office/drawing/2014/main" id="{AFE5FF94-BFE4-8557-E251-714814E9E2B8}"/>
                </a:ext>
              </a:extLst>
            </p:cNvPr>
            <p:cNvSpPr>
              <a:spLocks noChangeArrowheads="1"/>
            </p:cNvSpPr>
            <p:nvPr/>
          </p:nvSpPr>
          <p:spPr bwMode="auto">
            <a:xfrm>
              <a:off x="2986437" y="1374808"/>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Register File</a:t>
              </a:r>
            </a:p>
          </p:txBody>
        </p:sp>
        <p:sp>
          <p:nvSpPr>
            <p:cNvPr id="21" name="Rectangle 17">
              <a:extLst>
                <a:ext uri="{FF2B5EF4-FFF2-40B4-BE49-F238E27FC236}">
                  <a16:creationId xmlns:a16="http://schemas.microsoft.com/office/drawing/2014/main" id="{0DCD2C15-E6DA-8095-7ACC-D1C9EE54D754}"/>
                </a:ext>
              </a:extLst>
            </p:cNvPr>
            <p:cNvSpPr>
              <a:spLocks noChangeArrowheads="1"/>
            </p:cNvSpPr>
            <p:nvPr/>
          </p:nvSpPr>
          <p:spPr bwMode="auto">
            <a:xfrm>
              <a:off x="3005487" y="4147694"/>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dirty="0"/>
                <a:t>Scoreboard</a:t>
              </a:r>
            </a:p>
          </p:txBody>
        </p:sp>
        <p:cxnSp>
          <p:nvCxnSpPr>
            <p:cNvPr id="22" name="Straight Arrow Connector 21">
              <a:extLst>
                <a:ext uri="{FF2B5EF4-FFF2-40B4-BE49-F238E27FC236}">
                  <a16:creationId xmlns:a16="http://schemas.microsoft.com/office/drawing/2014/main" id="{B7807670-65E3-F8AA-984D-8DF49646B701}"/>
                </a:ext>
              </a:extLst>
            </p:cNvPr>
            <p:cNvCxnSpPr>
              <a:stCxn id="8" idx="1"/>
            </p:cNvCxnSpPr>
            <p:nvPr/>
          </p:nvCxnSpPr>
          <p:spPr bwMode="auto">
            <a:xfrm>
              <a:off x="2654992" y="3635461"/>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23" name="Straight Arrow Connector 22">
              <a:extLst>
                <a:ext uri="{FF2B5EF4-FFF2-40B4-BE49-F238E27FC236}">
                  <a16:creationId xmlns:a16="http://schemas.microsoft.com/office/drawing/2014/main" id="{FAE8C049-1DD3-8C76-8883-254258405AC7}"/>
                </a:ext>
              </a:extLst>
            </p:cNvPr>
            <p:cNvCxnSpPr/>
            <p:nvPr/>
          </p:nvCxnSpPr>
          <p:spPr bwMode="auto">
            <a:xfrm>
              <a:off x="2871190" y="3638999"/>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24" name="Straight Arrow Connector 23">
              <a:extLst>
                <a:ext uri="{FF2B5EF4-FFF2-40B4-BE49-F238E27FC236}">
                  <a16:creationId xmlns:a16="http://schemas.microsoft.com/office/drawing/2014/main" id="{237AD2AF-7B89-1198-E7FE-5A3E1585D213}"/>
                </a:ext>
              </a:extLst>
            </p:cNvPr>
            <p:cNvCxnSpPr/>
            <p:nvPr/>
          </p:nvCxnSpPr>
          <p:spPr bwMode="auto">
            <a:xfrm flipH="1">
              <a:off x="6340951" y="3613617"/>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25" name="TextBox 24">
              <a:extLst>
                <a:ext uri="{FF2B5EF4-FFF2-40B4-BE49-F238E27FC236}">
                  <a16:creationId xmlns:a16="http://schemas.microsoft.com/office/drawing/2014/main" id="{B2738DE4-B37C-8D43-EE5F-88AF0A9E0C0E}"/>
                </a:ext>
              </a:extLst>
            </p:cNvPr>
            <p:cNvSpPr txBox="1"/>
            <p:nvPr/>
          </p:nvSpPr>
          <p:spPr>
            <a:xfrm>
              <a:off x="6550408" y="3586991"/>
              <a:ext cx="1375360" cy="633908"/>
            </a:xfrm>
            <a:prstGeom prst="rect">
              <a:avLst/>
            </a:prstGeom>
            <a:noFill/>
          </p:spPr>
          <p:txBody>
            <a:bodyPr wrap="none" rtlCol="0">
              <a:spAutoFit/>
            </a:bodyPr>
            <a:lstStyle/>
            <a:p>
              <a:r>
                <a:rPr lang="en-US" sz="1800" dirty="0"/>
                <a:t>remove</a:t>
              </a:r>
            </a:p>
          </p:txBody>
        </p:sp>
        <p:sp>
          <p:nvSpPr>
            <p:cNvPr id="26" name="TextBox 25">
              <a:extLst>
                <a:ext uri="{FF2B5EF4-FFF2-40B4-BE49-F238E27FC236}">
                  <a16:creationId xmlns:a16="http://schemas.microsoft.com/office/drawing/2014/main" id="{A3A1AC1A-C7B6-E579-1CD4-A0F6D1F79F5D}"/>
                </a:ext>
              </a:extLst>
            </p:cNvPr>
            <p:cNvSpPr txBox="1"/>
            <p:nvPr/>
          </p:nvSpPr>
          <p:spPr>
            <a:xfrm>
              <a:off x="1729641" y="3586991"/>
              <a:ext cx="1231777" cy="633908"/>
            </a:xfrm>
            <a:prstGeom prst="rect">
              <a:avLst/>
            </a:prstGeom>
            <a:noFill/>
          </p:spPr>
          <p:txBody>
            <a:bodyPr wrap="none" rtlCol="0">
              <a:spAutoFit/>
            </a:bodyPr>
            <a:lstStyle/>
            <a:p>
              <a:r>
                <a:rPr lang="en-US" sz="1800" dirty="0"/>
                <a:t>search</a:t>
              </a:r>
            </a:p>
          </p:txBody>
        </p:sp>
        <p:sp>
          <p:nvSpPr>
            <p:cNvPr id="27" name="TextBox 26">
              <a:extLst>
                <a:ext uri="{FF2B5EF4-FFF2-40B4-BE49-F238E27FC236}">
                  <a16:creationId xmlns:a16="http://schemas.microsoft.com/office/drawing/2014/main" id="{F5677D6F-33F8-9E02-725D-FA6757E4E49A}"/>
                </a:ext>
              </a:extLst>
            </p:cNvPr>
            <p:cNvSpPr txBox="1"/>
            <p:nvPr/>
          </p:nvSpPr>
          <p:spPr>
            <a:xfrm>
              <a:off x="3242794" y="3586991"/>
              <a:ext cx="1097979" cy="633908"/>
            </a:xfrm>
            <a:prstGeom prst="rect">
              <a:avLst/>
            </a:prstGeom>
            <a:noFill/>
          </p:spPr>
          <p:txBody>
            <a:bodyPr wrap="none" rtlCol="0">
              <a:spAutoFit/>
            </a:bodyPr>
            <a:lstStyle/>
            <a:p>
              <a:r>
                <a:rPr lang="en-US" sz="1800" dirty="0"/>
                <a:t>insert</a:t>
              </a:r>
            </a:p>
          </p:txBody>
        </p:sp>
        <p:cxnSp>
          <p:nvCxnSpPr>
            <p:cNvPr id="28" name="Straight Arrow Connector 27">
              <a:extLst>
                <a:ext uri="{FF2B5EF4-FFF2-40B4-BE49-F238E27FC236}">
                  <a16:creationId xmlns:a16="http://schemas.microsoft.com/office/drawing/2014/main" id="{782E7C7E-E583-5780-963A-12D2475A5D4A}"/>
                </a:ext>
              </a:extLst>
            </p:cNvPr>
            <p:cNvCxnSpPr/>
            <p:nvPr/>
          </p:nvCxnSpPr>
          <p:spPr bwMode="auto">
            <a:xfrm flipV="1">
              <a:off x="2701062" y="2075948"/>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29" name="Straight Arrow Connector 28">
              <a:extLst>
                <a:ext uri="{FF2B5EF4-FFF2-40B4-BE49-F238E27FC236}">
                  <a16:creationId xmlns:a16="http://schemas.microsoft.com/office/drawing/2014/main" id="{8882483A-97A6-044A-BB35-6EC4BFAAA030}"/>
                </a:ext>
              </a:extLst>
            </p:cNvPr>
            <p:cNvCxnSpPr/>
            <p:nvPr/>
          </p:nvCxnSpPr>
          <p:spPr bwMode="auto">
            <a:xfrm flipV="1">
              <a:off x="2917260" y="2079486"/>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30" name="Straight Arrow Connector 29">
              <a:extLst>
                <a:ext uri="{FF2B5EF4-FFF2-40B4-BE49-F238E27FC236}">
                  <a16:creationId xmlns:a16="http://schemas.microsoft.com/office/drawing/2014/main" id="{2E258FA9-82FE-9C6F-8464-C60EBF0E9BFA}"/>
                </a:ext>
              </a:extLst>
            </p:cNvPr>
            <p:cNvCxnSpPr/>
            <p:nvPr/>
          </p:nvCxnSpPr>
          <p:spPr bwMode="auto">
            <a:xfrm flipH="1" flipV="1">
              <a:off x="6333856" y="2086003"/>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31" name="TextBox 30">
              <a:extLst>
                <a:ext uri="{FF2B5EF4-FFF2-40B4-BE49-F238E27FC236}">
                  <a16:creationId xmlns:a16="http://schemas.microsoft.com/office/drawing/2014/main" id="{79BD1B62-4761-80D7-EBE0-2E974FF44C2A}"/>
                </a:ext>
              </a:extLst>
            </p:cNvPr>
            <p:cNvSpPr txBox="1"/>
            <p:nvPr/>
          </p:nvSpPr>
          <p:spPr>
            <a:xfrm>
              <a:off x="6569371" y="1901979"/>
              <a:ext cx="615053" cy="633908"/>
            </a:xfrm>
            <a:prstGeom prst="rect">
              <a:avLst/>
            </a:prstGeom>
            <a:noFill/>
          </p:spPr>
          <p:txBody>
            <a:bodyPr wrap="none" rtlCol="0">
              <a:spAutoFit/>
            </a:bodyPr>
            <a:lstStyle/>
            <a:p>
              <a:r>
                <a:rPr lang="en-US" sz="1800" dirty="0" err="1"/>
                <a:t>wr</a:t>
              </a:r>
              <a:endParaRPr lang="en-US" sz="1800" dirty="0"/>
            </a:p>
          </p:txBody>
        </p:sp>
        <p:sp>
          <p:nvSpPr>
            <p:cNvPr id="32" name="TextBox 31">
              <a:extLst>
                <a:ext uri="{FF2B5EF4-FFF2-40B4-BE49-F238E27FC236}">
                  <a16:creationId xmlns:a16="http://schemas.microsoft.com/office/drawing/2014/main" id="{6BDFD73B-573D-994C-8690-8275D30B4DC2}"/>
                </a:ext>
              </a:extLst>
            </p:cNvPr>
            <p:cNvSpPr txBox="1"/>
            <p:nvPr/>
          </p:nvSpPr>
          <p:spPr>
            <a:xfrm>
              <a:off x="2299616" y="1974979"/>
              <a:ext cx="748851" cy="633908"/>
            </a:xfrm>
            <a:prstGeom prst="rect">
              <a:avLst/>
            </a:prstGeom>
            <a:noFill/>
          </p:spPr>
          <p:txBody>
            <a:bodyPr wrap="none" rtlCol="0">
              <a:spAutoFit/>
            </a:bodyPr>
            <a:lstStyle/>
            <a:p>
              <a:r>
                <a:rPr lang="en-US" sz="1800" dirty="0"/>
                <a:t>rd1</a:t>
              </a:r>
            </a:p>
          </p:txBody>
        </p:sp>
        <p:sp>
          <p:nvSpPr>
            <p:cNvPr id="33" name="TextBox 32">
              <a:extLst>
                <a:ext uri="{FF2B5EF4-FFF2-40B4-BE49-F238E27FC236}">
                  <a16:creationId xmlns:a16="http://schemas.microsoft.com/office/drawing/2014/main" id="{65534569-9350-BEF9-0D11-A466B5DA5745}"/>
                </a:ext>
              </a:extLst>
            </p:cNvPr>
            <p:cNvSpPr txBox="1"/>
            <p:nvPr/>
          </p:nvSpPr>
          <p:spPr>
            <a:xfrm>
              <a:off x="3246470" y="1993230"/>
              <a:ext cx="748851" cy="633908"/>
            </a:xfrm>
            <a:prstGeom prst="rect">
              <a:avLst/>
            </a:prstGeom>
            <a:noFill/>
          </p:spPr>
          <p:txBody>
            <a:bodyPr wrap="none" rtlCol="0">
              <a:spAutoFit/>
            </a:bodyPr>
            <a:lstStyle/>
            <a:p>
              <a:r>
                <a:rPr lang="en-US" sz="1800" dirty="0"/>
                <a:t>rd2</a:t>
              </a:r>
            </a:p>
          </p:txBody>
        </p:sp>
      </p:grpSp>
      <p:sp>
        <p:nvSpPr>
          <p:cNvPr id="4" name="Date Placeholder 3">
            <a:extLst>
              <a:ext uri="{FF2B5EF4-FFF2-40B4-BE49-F238E27FC236}">
                <a16:creationId xmlns:a16="http://schemas.microsoft.com/office/drawing/2014/main" id="{AA9B2C4F-9C63-772E-601A-E0C527306195}"/>
              </a:ext>
            </a:extLst>
          </p:cNvPr>
          <p:cNvSpPr>
            <a:spLocks noGrp="1"/>
          </p:cNvSpPr>
          <p:nvPr>
            <p:ph type="dt" sz="half" idx="10"/>
          </p:nvPr>
        </p:nvSpPr>
        <p:spPr/>
        <p:txBody>
          <a:bodyPr/>
          <a:lstStyle/>
          <a:p>
            <a:pPr>
              <a:defRPr/>
            </a:pPr>
            <a:fld id="{051A2483-A18D-4678-BE05-2B14C12E7A48}" type="datetime3">
              <a:rPr lang="en-US" smtClean="0"/>
              <a:t>24 March 2024</a:t>
            </a:fld>
            <a:endParaRPr lang="en-US" dirty="0"/>
          </a:p>
        </p:txBody>
      </p:sp>
      <p:sp>
        <p:nvSpPr>
          <p:cNvPr id="5" name="Footer Placeholder 4">
            <a:extLst>
              <a:ext uri="{FF2B5EF4-FFF2-40B4-BE49-F238E27FC236}">
                <a16:creationId xmlns:a16="http://schemas.microsoft.com/office/drawing/2014/main" id="{F0C6F2BC-DD19-D710-8DF4-4C4BF078F026}"/>
              </a:ext>
            </a:extLst>
          </p:cNvPr>
          <p:cNvSpPr>
            <a:spLocks noGrp="1"/>
          </p:cNvSpPr>
          <p:nvPr>
            <p:ph type="ftr" sz="quarter" idx="12"/>
          </p:nvPr>
        </p:nvSpPr>
        <p:spPr/>
        <p:txBody>
          <a:bodyPr/>
          <a:lstStyle/>
          <a:p>
            <a:pPr>
              <a:defRPr/>
            </a:pPr>
            <a:r>
              <a:rPr lang="en-US"/>
              <a:t>6.1920</a:t>
            </a:r>
            <a:endParaRPr lang="en-US" dirty="0"/>
          </a:p>
        </p:txBody>
      </p:sp>
      <p:sp>
        <p:nvSpPr>
          <p:cNvPr id="11" name="Slide Number Placeholder 10">
            <a:extLst>
              <a:ext uri="{FF2B5EF4-FFF2-40B4-BE49-F238E27FC236}">
                <a16:creationId xmlns:a16="http://schemas.microsoft.com/office/drawing/2014/main" id="{85C84FC3-DEBC-0851-E2ED-953E2FCF74D3}"/>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55</a:t>
            </a:fld>
            <a:endParaRPr lang="en-US" dirty="0"/>
          </a:p>
        </p:txBody>
      </p:sp>
    </p:spTree>
    <p:extLst>
      <p:ext uri="{BB962C8B-B14F-4D97-AF65-F5344CB8AC3E}">
        <p14:creationId xmlns:p14="http://schemas.microsoft.com/office/powerpoint/2010/main" val="436595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2EB83-318D-ECF2-8F58-E6D8F69B1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7EA82-F85F-CDDF-0813-3E790EAE14BA}"/>
              </a:ext>
            </a:extLst>
          </p:cNvPr>
          <p:cNvSpPr>
            <a:spLocks noGrp="1"/>
          </p:cNvSpPr>
          <p:nvPr>
            <p:ph type="title"/>
          </p:nvPr>
        </p:nvSpPr>
        <p:spPr>
          <a:xfrm>
            <a:off x="609599" y="304800"/>
            <a:ext cx="8120743" cy="1143000"/>
          </a:xfrm>
        </p:spPr>
        <p:txBody>
          <a:bodyPr/>
          <a:lstStyle/>
          <a:p>
            <a:r>
              <a:rPr lang="en-US" sz="4000" dirty="0"/>
              <a:t>Concurrency and Performance</a:t>
            </a:r>
            <a:br>
              <a:rPr lang="en-US" sz="4000" dirty="0"/>
            </a:br>
            <a:r>
              <a:rPr lang="en-US" sz="4000" dirty="0"/>
              <a:t>Suppose: </a:t>
            </a:r>
            <a:r>
              <a:rPr lang="en-US" sz="2800" dirty="0" err="1"/>
              <a:t>doFetch</a:t>
            </a:r>
            <a:r>
              <a:rPr lang="en-US" sz="2800" dirty="0"/>
              <a:t> &lt; </a:t>
            </a:r>
            <a:r>
              <a:rPr lang="en-US" sz="2800" dirty="0" err="1"/>
              <a:t>doExecute</a:t>
            </a:r>
            <a:endParaRPr lang="en-US" sz="2800" dirty="0"/>
          </a:p>
        </p:txBody>
      </p:sp>
      <p:sp>
        <p:nvSpPr>
          <p:cNvPr id="3" name="Content Placeholder 2">
            <a:extLst>
              <a:ext uri="{FF2B5EF4-FFF2-40B4-BE49-F238E27FC236}">
                <a16:creationId xmlns:a16="http://schemas.microsoft.com/office/drawing/2014/main" id="{EBA53A38-E4F3-0F97-8A83-22BFB242BF95}"/>
              </a:ext>
            </a:extLst>
          </p:cNvPr>
          <p:cNvSpPr>
            <a:spLocks noGrp="1"/>
          </p:cNvSpPr>
          <p:nvPr>
            <p:ph idx="1"/>
          </p:nvPr>
        </p:nvSpPr>
        <p:spPr>
          <a:xfrm>
            <a:off x="693479" y="3514828"/>
            <a:ext cx="7772400" cy="2581037"/>
          </a:xfrm>
        </p:spPr>
        <p:txBody>
          <a:bodyPr/>
          <a:lstStyle/>
          <a:p>
            <a:pPr>
              <a:spcBef>
                <a:spcPts val="0"/>
              </a:spcBef>
            </a:pPr>
            <a:r>
              <a:rPr lang="en-US" sz="2000" dirty="0"/>
              <a:t>For correctness:</a:t>
            </a:r>
          </a:p>
          <a:p>
            <a:pPr lvl="1">
              <a:spcBef>
                <a:spcPts val="0"/>
              </a:spcBef>
            </a:pPr>
            <a:r>
              <a:rPr lang="en-US" sz="2000" dirty="0" err="1"/>
              <a:t>rf</a:t>
            </a:r>
            <a:r>
              <a:rPr lang="en-US" sz="2000" dirty="0"/>
              <a:t>:           </a:t>
            </a:r>
            <a:r>
              <a:rPr lang="en-US" sz="2000" dirty="0" err="1"/>
              <a:t>rd</a:t>
            </a:r>
            <a:r>
              <a:rPr lang="en-US" sz="2000" dirty="0"/>
              <a:t> &lt; </a:t>
            </a:r>
            <a:r>
              <a:rPr lang="en-US" sz="2000" dirty="0" err="1"/>
              <a:t>wr</a:t>
            </a:r>
            <a:r>
              <a:rPr lang="en-US" sz="2000" dirty="0"/>
              <a:t>                          (normal </a:t>
            </a:r>
            <a:r>
              <a:rPr lang="en-US" sz="2000" dirty="0" err="1"/>
              <a:t>rf</a:t>
            </a:r>
            <a:r>
              <a:rPr lang="en-US" sz="2000" dirty="0"/>
              <a:t>)</a:t>
            </a:r>
          </a:p>
          <a:p>
            <a:pPr lvl="1">
              <a:spcBef>
                <a:spcPts val="0"/>
              </a:spcBef>
            </a:pPr>
            <a:r>
              <a:rPr lang="en-US" sz="2000" dirty="0" err="1"/>
              <a:t>sb</a:t>
            </a:r>
            <a:r>
              <a:rPr lang="en-US" sz="2000" dirty="0"/>
              <a:t>:         {search, insert} &lt; remove </a:t>
            </a:r>
          </a:p>
          <a:p>
            <a:pPr lvl="1">
              <a:spcBef>
                <a:spcPts val="0"/>
              </a:spcBef>
            </a:pPr>
            <a:r>
              <a:rPr lang="en-US" sz="2000" dirty="0"/>
              <a:t>d2e:       </a:t>
            </a:r>
            <a:r>
              <a:rPr lang="en-US" sz="2000" dirty="0" err="1"/>
              <a:t>enq</a:t>
            </a:r>
            <a:r>
              <a:rPr lang="en-US" sz="2000" dirty="0"/>
              <a:t> {&lt;, CF} {</a:t>
            </a:r>
            <a:r>
              <a:rPr lang="en-US" sz="2000" dirty="0" err="1"/>
              <a:t>deq</a:t>
            </a:r>
            <a:r>
              <a:rPr lang="en-US" sz="2000" dirty="0"/>
              <a:t>, first}   (CF </a:t>
            </a:r>
            <a:r>
              <a:rPr lang="en-US" sz="2000" dirty="0" err="1"/>
              <a:t>Fifo</a:t>
            </a:r>
            <a:r>
              <a:rPr lang="en-US" sz="2000" dirty="0"/>
              <a:t>)</a:t>
            </a:r>
          </a:p>
          <a:p>
            <a:pPr lvl="1">
              <a:spcBef>
                <a:spcPts val="0"/>
              </a:spcBef>
            </a:pPr>
            <a:endParaRPr lang="en-US" sz="2000" dirty="0"/>
          </a:p>
          <a:p>
            <a:pPr>
              <a:spcBef>
                <a:spcPts val="0"/>
              </a:spcBef>
            </a:pPr>
            <a:r>
              <a:rPr lang="en-US" sz="2000" dirty="0"/>
              <a:t>performance ?</a:t>
            </a:r>
          </a:p>
          <a:p>
            <a:pPr lvl="1">
              <a:spcBef>
                <a:spcPts val="0"/>
              </a:spcBef>
            </a:pPr>
            <a:r>
              <a:rPr lang="en-US" sz="2000" dirty="0"/>
              <a:t>Dead cycle after each </a:t>
            </a:r>
            <a:r>
              <a:rPr lang="en-US" sz="2000" dirty="0" err="1"/>
              <a:t>misprediction</a:t>
            </a:r>
            <a:endParaRPr lang="en-US" sz="2000" dirty="0"/>
          </a:p>
          <a:p>
            <a:pPr lvl="1">
              <a:spcBef>
                <a:spcPts val="0"/>
              </a:spcBef>
            </a:pPr>
            <a:r>
              <a:rPr lang="en-US" sz="2000" dirty="0"/>
              <a:t>Dead cycle after each RAW hazard </a:t>
            </a:r>
          </a:p>
        </p:txBody>
      </p:sp>
      <p:pic>
        <p:nvPicPr>
          <p:cNvPr id="8" name="Picture 7" descr="Cool stuff you can use.: Watch Malaysian Prime Minister ...">
            <a:extLst>
              <a:ext uri="{FF2B5EF4-FFF2-40B4-BE49-F238E27FC236}">
                <a16:creationId xmlns:a16="http://schemas.microsoft.com/office/drawing/2014/main" id="{2C629D62-5B6C-1578-FC01-451E1CCBDFB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1430" y="5414556"/>
            <a:ext cx="528911" cy="555851"/>
          </a:xfrm>
          <a:prstGeom prst="rect">
            <a:avLst/>
          </a:prstGeom>
        </p:spPr>
      </p:pic>
      <p:sp>
        <p:nvSpPr>
          <p:cNvPr id="13" name="TextBox 12">
            <a:extLst>
              <a:ext uri="{FF2B5EF4-FFF2-40B4-BE49-F238E27FC236}">
                <a16:creationId xmlns:a16="http://schemas.microsoft.com/office/drawing/2014/main" id="{109FD80E-D99D-7DF0-CDAC-45255291EFFB}"/>
              </a:ext>
            </a:extLst>
          </p:cNvPr>
          <p:cNvSpPr txBox="1"/>
          <p:nvPr/>
        </p:nvSpPr>
        <p:spPr>
          <a:xfrm>
            <a:off x="7184912" y="2554894"/>
            <a:ext cx="1963583" cy="1015663"/>
          </a:xfrm>
          <a:prstGeom prst="rect">
            <a:avLst/>
          </a:prstGeom>
          <a:noFill/>
        </p:spPr>
        <p:txBody>
          <a:bodyPr wrap="square" rtlCol="0">
            <a:spAutoFit/>
          </a:bodyPr>
          <a:lstStyle/>
          <a:p>
            <a:r>
              <a:rPr lang="en-US" dirty="0">
                <a:latin typeface="Comic Sans MS" panose="030F0702030302020204" pitchFamily="66" charset="0"/>
              </a:rPr>
              <a:t>Bypass FIFO does not make sense here</a:t>
            </a:r>
          </a:p>
        </p:txBody>
      </p:sp>
      <p:cxnSp>
        <p:nvCxnSpPr>
          <p:cNvPr id="15" name="Straight Connector 14">
            <a:extLst>
              <a:ext uri="{FF2B5EF4-FFF2-40B4-BE49-F238E27FC236}">
                <a16:creationId xmlns:a16="http://schemas.microsoft.com/office/drawing/2014/main" id="{35E9FD7D-F4EB-02FE-55F2-2A2B88F88A62}"/>
              </a:ext>
            </a:extLst>
          </p:cNvPr>
          <p:cNvCxnSpPr/>
          <p:nvPr/>
        </p:nvCxnSpPr>
        <p:spPr bwMode="auto">
          <a:xfrm flipH="1">
            <a:off x="6576678" y="3578968"/>
            <a:ext cx="1268361" cy="1001578"/>
          </a:xfrm>
          <a:prstGeom prst="line">
            <a:avLst/>
          </a:prstGeom>
          <a:noFill/>
          <a:ln w="9525" cap="flat" cmpd="sng" algn="ctr">
            <a:solidFill>
              <a:srgbClr val="FF0000"/>
            </a:solidFill>
            <a:prstDash val="solid"/>
            <a:round/>
            <a:headEnd type="none" w="med" len="med"/>
            <a:tailEnd type="none" w="med" len="med"/>
          </a:ln>
          <a:effectLst/>
        </p:spPr>
      </p:cxnSp>
      <p:grpSp>
        <p:nvGrpSpPr>
          <p:cNvPr id="4" name="Group 3">
            <a:extLst>
              <a:ext uri="{FF2B5EF4-FFF2-40B4-BE49-F238E27FC236}">
                <a16:creationId xmlns:a16="http://schemas.microsoft.com/office/drawing/2014/main" id="{6153F84F-D515-8460-343C-F8BA22B12EAB}"/>
              </a:ext>
            </a:extLst>
          </p:cNvPr>
          <p:cNvGrpSpPr/>
          <p:nvPr/>
        </p:nvGrpSpPr>
        <p:grpSpPr>
          <a:xfrm>
            <a:off x="1776032" y="1453265"/>
            <a:ext cx="4751001" cy="2029922"/>
            <a:chOff x="1729641" y="1374808"/>
            <a:chExt cx="6196127" cy="3484086"/>
          </a:xfrm>
        </p:grpSpPr>
        <p:sp>
          <p:nvSpPr>
            <p:cNvPr id="5" name="Cloud 4">
              <a:extLst>
                <a:ext uri="{FF2B5EF4-FFF2-40B4-BE49-F238E27FC236}">
                  <a16:creationId xmlns:a16="http://schemas.microsoft.com/office/drawing/2014/main" id="{850AA6DD-82A0-074F-C473-BB58C0964D5D}"/>
                </a:ext>
              </a:extLst>
            </p:cNvPr>
            <p:cNvSpPr/>
            <p:nvPr/>
          </p:nvSpPr>
          <p:spPr bwMode="auto">
            <a:xfrm>
              <a:off x="1734654" y="2567819"/>
              <a:ext cx="1840675" cy="1068780"/>
            </a:xfrm>
            <a:prstGeom prst="cloud">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6" name="Cloud 5">
              <a:extLst>
                <a:ext uri="{FF2B5EF4-FFF2-40B4-BE49-F238E27FC236}">
                  <a16:creationId xmlns:a16="http://schemas.microsoft.com/office/drawing/2014/main" id="{543A7CEF-A1D1-F618-9D4E-A01FEC3F0DFD}"/>
                </a:ext>
              </a:extLst>
            </p:cNvPr>
            <p:cNvSpPr/>
            <p:nvPr/>
          </p:nvSpPr>
          <p:spPr bwMode="auto">
            <a:xfrm>
              <a:off x="6069668" y="2567819"/>
              <a:ext cx="1840675" cy="1068780"/>
            </a:xfrm>
            <a:prstGeom prst="cloud">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a:ln>
                  <a:noFill/>
                </a:ln>
                <a:solidFill>
                  <a:schemeClr val="tx1"/>
                </a:solidFill>
                <a:effectLst/>
                <a:latin typeface="Verdana" pitchFamily="34" charset="0"/>
              </a:endParaRPr>
            </a:p>
          </p:txBody>
        </p:sp>
        <p:grpSp>
          <p:nvGrpSpPr>
            <p:cNvPr id="7" name="Group 11">
              <a:extLst>
                <a:ext uri="{FF2B5EF4-FFF2-40B4-BE49-F238E27FC236}">
                  <a16:creationId xmlns:a16="http://schemas.microsoft.com/office/drawing/2014/main" id="{A90CAAD8-3292-446C-8FEF-12DB10E35652}"/>
                </a:ext>
              </a:extLst>
            </p:cNvPr>
            <p:cNvGrpSpPr>
              <a:grpSpLocks/>
            </p:cNvGrpSpPr>
            <p:nvPr/>
          </p:nvGrpSpPr>
          <p:grpSpPr bwMode="auto">
            <a:xfrm>
              <a:off x="4562031" y="3205054"/>
              <a:ext cx="533400" cy="341313"/>
              <a:chOff x="1920" y="1392"/>
              <a:chExt cx="192" cy="192"/>
            </a:xfrm>
            <a:solidFill>
              <a:schemeClr val="accent1"/>
            </a:solidFill>
          </p:grpSpPr>
          <p:sp>
            <p:nvSpPr>
              <p:cNvPr id="36" name="Rectangle 12">
                <a:extLst>
                  <a:ext uri="{FF2B5EF4-FFF2-40B4-BE49-F238E27FC236}">
                    <a16:creationId xmlns:a16="http://schemas.microsoft.com/office/drawing/2014/main" id="{9D5801E4-AC33-7D2B-4D9B-37BB940474EF}"/>
                  </a:ext>
                </a:extLst>
              </p:cNvPr>
              <p:cNvSpPr>
                <a:spLocks noChangeArrowheads="1"/>
              </p:cNvSpPr>
              <p:nvPr/>
            </p:nvSpPr>
            <p:spPr bwMode="auto">
              <a:xfrm>
                <a:off x="1968" y="1392"/>
                <a:ext cx="144" cy="192"/>
              </a:xfrm>
              <a:prstGeom prst="rect">
                <a:avLst/>
              </a:prstGeom>
              <a:grp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7" name="Line 13">
                <a:extLst>
                  <a:ext uri="{FF2B5EF4-FFF2-40B4-BE49-F238E27FC236}">
                    <a16:creationId xmlns:a16="http://schemas.microsoft.com/office/drawing/2014/main" id="{DCB02F30-7C43-5A0D-DBE2-67B8DCAAF105}"/>
                  </a:ext>
                </a:extLst>
              </p:cNvPr>
              <p:cNvSpPr>
                <a:spLocks noChangeShapeType="1"/>
              </p:cNvSpPr>
              <p:nvPr/>
            </p:nvSpPr>
            <p:spPr bwMode="auto">
              <a:xfrm>
                <a:off x="2064"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8" name="Line 14">
                <a:extLst>
                  <a:ext uri="{FF2B5EF4-FFF2-40B4-BE49-F238E27FC236}">
                    <a16:creationId xmlns:a16="http://schemas.microsoft.com/office/drawing/2014/main" id="{4796A3CC-7808-433F-E991-78D1281F26E8}"/>
                  </a:ext>
                </a:extLst>
              </p:cNvPr>
              <p:cNvSpPr>
                <a:spLocks noChangeShapeType="1"/>
              </p:cNvSpPr>
              <p:nvPr/>
            </p:nvSpPr>
            <p:spPr bwMode="auto">
              <a:xfrm>
                <a:off x="2016"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39" name="Line 15">
                <a:extLst>
                  <a:ext uri="{FF2B5EF4-FFF2-40B4-BE49-F238E27FC236}">
                    <a16:creationId xmlns:a16="http://schemas.microsoft.com/office/drawing/2014/main" id="{0C68CA6A-8B15-F531-9E28-D5A91A76BE81}"/>
                  </a:ext>
                </a:extLst>
              </p:cNvPr>
              <p:cNvSpPr>
                <a:spLocks noChangeShapeType="1"/>
              </p:cNvSpPr>
              <p:nvPr/>
            </p:nvSpPr>
            <p:spPr bwMode="auto">
              <a:xfrm>
                <a:off x="1920" y="1392"/>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40" name="Line 16">
                <a:extLst>
                  <a:ext uri="{FF2B5EF4-FFF2-40B4-BE49-F238E27FC236}">
                    <a16:creationId xmlns:a16="http://schemas.microsoft.com/office/drawing/2014/main" id="{AF5F5373-4495-1036-D9D6-274AA2102C4F}"/>
                  </a:ext>
                </a:extLst>
              </p:cNvPr>
              <p:cNvSpPr>
                <a:spLocks noChangeShapeType="1"/>
              </p:cNvSpPr>
              <p:nvPr/>
            </p:nvSpPr>
            <p:spPr bwMode="auto">
              <a:xfrm>
                <a:off x="1920" y="1584"/>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cxnSp>
          <p:nvCxnSpPr>
            <p:cNvPr id="10" name="Straight Arrow Connector 9">
              <a:extLst>
                <a:ext uri="{FF2B5EF4-FFF2-40B4-BE49-F238E27FC236}">
                  <a16:creationId xmlns:a16="http://schemas.microsoft.com/office/drawing/2014/main" id="{0A2E2E4B-E11E-F07D-0DF1-A271E42BA39C}"/>
                </a:ext>
              </a:extLst>
            </p:cNvPr>
            <p:cNvCxnSpPr/>
            <p:nvPr/>
          </p:nvCxnSpPr>
          <p:spPr bwMode="auto">
            <a:xfrm>
              <a:off x="3584461" y="3375710"/>
              <a:ext cx="1044245"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11" name="Straight Arrow Connector 10">
              <a:extLst>
                <a:ext uri="{FF2B5EF4-FFF2-40B4-BE49-F238E27FC236}">
                  <a16:creationId xmlns:a16="http://schemas.microsoft.com/office/drawing/2014/main" id="{EFE10E78-AC19-8695-EE94-97A4773E3489}"/>
                </a:ext>
              </a:extLst>
            </p:cNvPr>
            <p:cNvCxnSpPr/>
            <p:nvPr/>
          </p:nvCxnSpPr>
          <p:spPr bwMode="auto">
            <a:xfrm>
              <a:off x="5095431" y="3362298"/>
              <a:ext cx="1044245"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17" name="Straight Arrow Connector 16">
              <a:extLst>
                <a:ext uri="{FF2B5EF4-FFF2-40B4-BE49-F238E27FC236}">
                  <a16:creationId xmlns:a16="http://schemas.microsoft.com/office/drawing/2014/main" id="{7FCB217B-B3ED-62C6-CEE9-2320C04D0337}"/>
                </a:ext>
              </a:extLst>
            </p:cNvPr>
            <p:cNvCxnSpPr/>
            <p:nvPr/>
          </p:nvCxnSpPr>
          <p:spPr bwMode="auto">
            <a:xfrm flipH="1" flipV="1">
              <a:off x="3517787" y="2828865"/>
              <a:ext cx="2816068" cy="31924"/>
            </a:xfrm>
            <a:prstGeom prst="straightConnector1">
              <a:avLst/>
            </a:prstGeom>
            <a:noFill/>
            <a:ln w="9525" cap="flat" cmpd="sng" algn="ctr">
              <a:solidFill>
                <a:srgbClr val="FF0000"/>
              </a:solidFill>
              <a:prstDash val="solid"/>
              <a:round/>
              <a:headEnd type="none" w="med" len="med"/>
              <a:tailEnd type="triangle" w="med" len="med"/>
            </a:ln>
            <a:effectLst/>
          </p:spPr>
        </p:cxnSp>
        <p:sp>
          <p:nvSpPr>
            <p:cNvPr id="18" name="Rectangle 17">
              <a:extLst>
                <a:ext uri="{FF2B5EF4-FFF2-40B4-BE49-F238E27FC236}">
                  <a16:creationId xmlns:a16="http://schemas.microsoft.com/office/drawing/2014/main" id="{3A57C430-A573-3FCF-42AA-67CF53042184}"/>
                </a:ext>
              </a:extLst>
            </p:cNvPr>
            <p:cNvSpPr/>
            <p:nvPr/>
          </p:nvSpPr>
          <p:spPr>
            <a:xfrm>
              <a:off x="1926733" y="2605889"/>
              <a:ext cx="1511809" cy="1109340"/>
            </a:xfrm>
            <a:prstGeom prst="rect">
              <a:avLst/>
            </a:prstGeom>
          </p:spPr>
          <p:txBody>
            <a:bodyPr wrap="square">
              <a:spAutoFit/>
            </a:bodyPr>
            <a:lstStyle/>
            <a:p>
              <a:pPr algn="ctr"/>
              <a:r>
                <a:rPr lang="en-US" sz="1800" dirty="0">
                  <a:latin typeface="+mn-lt"/>
                  <a:cs typeface="Courier New" pitchFamily="49" charset="0"/>
                </a:rPr>
                <a:t>Fetch</a:t>
              </a:r>
            </a:p>
            <a:p>
              <a:pPr algn="ctr"/>
              <a:r>
                <a:rPr lang="en-US" sz="1800" dirty="0">
                  <a:latin typeface="+mn-lt"/>
                  <a:cs typeface="Courier New" pitchFamily="49" charset="0"/>
                </a:rPr>
                <a:t>Decode</a:t>
              </a:r>
              <a:endParaRPr lang="en-US" sz="1800" dirty="0">
                <a:latin typeface="+mn-lt"/>
              </a:endParaRPr>
            </a:p>
          </p:txBody>
        </p:sp>
        <p:sp>
          <p:nvSpPr>
            <p:cNvPr id="19" name="Rectangle 18">
              <a:extLst>
                <a:ext uri="{FF2B5EF4-FFF2-40B4-BE49-F238E27FC236}">
                  <a16:creationId xmlns:a16="http://schemas.microsoft.com/office/drawing/2014/main" id="{5F9E3DE0-5648-10DB-7AD2-AE9273DB2EB2}"/>
                </a:ext>
              </a:extLst>
            </p:cNvPr>
            <p:cNvSpPr/>
            <p:nvPr/>
          </p:nvSpPr>
          <p:spPr>
            <a:xfrm>
              <a:off x="6277089" y="2588182"/>
              <a:ext cx="1431053" cy="1109340"/>
            </a:xfrm>
            <a:prstGeom prst="rect">
              <a:avLst/>
            </a:prstGeom>
          </p:spPr>
          <p:txBody>
            <a:bodyPr wrap="none">
              <a:spAutoFit/>
            </a:bodyPr>
            <a:lstStyle/>
            <a:p>
              <a:pPr algn="ctr"/>
              <a:r>
                <a:rPr lang="en-US" sz="1800" dirty="0">
                  <a:latin typeface="+mn-lt"/>
                  <a:cs typeface="Courier New" pitchFamily="49" charset="0"/>
                </a:rPr>
                <a:t>Execute</a:t>
              </a:r>
            </a:p>
            <a:p>
              <a:pPr algn="ctr"/>
              <a:r>
                <a:rPr lang="en-US" sz="1800" dirty="0">
                  <a:latin typeface="+mn-lt"/>
                  <a:cs typeface="Courier New" pitchFamily="49" charset="0"/>
                </a:rPr>
                <a:t>WB</a:t>
              </a:r>
              <a:endParaRPr lang="en-US" sz="1800" dirty="0">
                <a:latin typeface="+mn-lt"/>
              </a:endParaRPr>
            </a:p>
          </p:txBody>
        </p:sp>
        <p:sp>
          <p:nvSpPr>
            <p:cNvPr id="20" name="TextBox 19">
              <a:extLst>
                <a:ext uri="{FF2B5EF4-FFF2-40B4-BE49-F238E27FC236}">
                  <a16:creationId xmlns:a16="http://schemas.microsoft.com/office/drawing/2014/main" id="{25324D47-F2FA-E828-D184-878F9D77CAE3}"/>
                </a:ext>
              </a:extLst>
            </p:cNvPr>
            <p:cNvSpPr txBox="1"/>
            <p:nvPr/>
          </p:nvSpPr>
          <p:spPr>
            <a:xfrm>
              <a:off x="4582615" y="3494110"/>
              <a:ext cx="801116" cy="633908"/>
            </a:xfrm>
            <a:prstGeom prst="rect">
              <a:avLst/>
            </a:prstGeom>
            <a:noFill/>
          </p:spPr>
          <p:txBody>
            <a:bodyPr wrap="none" rtlCol="0">
              <a:spAutoFit/>
            </a:bodyPr>
            <a:lstStyle/>
            <a:p>
              <a:r>
                <a:rPr lang="en-US" sz="1800" dirty="0"/>
                <a:t>d2e</a:t>
              </a:r>
              <a:endParaRPr lang="en-US" dirty="0"/>
            </a:p>
          </p:txBody>
        </p:sp>
        <p:sp>
          <p:nvSpPr>
            <p:cNvPr id="21" name="TextBox 20">
              <a:extLst>
                <a:ext uri="{FF2B5EF4-FFF2-40B4-BE49-F238E27FC236}">
                  <a16:creationId xmlns:a16="http://schemas.microsoft.com/office/drawing/2014/main" id="{D4B4EFC4-4A8A-9A43-E60E-C7A52A023C6D}"/>
                </a:ext>
              </a:extLst>
            </p:cNvPr>
            <p:cNvSpPr txBox="1"/>
            <p:nvPr/>
          </p:nvSpPr>
          <p:spPr>
            <a:xfrm>
              <a:off x="4330146" y="2286340"/>
              <a:ext cx="1403207" cy="633908"/>
            </a:xfrm>
            <a:prstGeom prst="rect">
              <a:avLst/>
            </a:prstGeom>
            <a:noFill/>
          </p:spPr>
          <p:txBody>
            <a:bodyPr wrap="none" rtlCol="0">
              <a:spAutoFit/>
            </a:bodyPr>
            <a:lstStyle/>
            <a:p>
              <a:r>
                <a:rPr lang="en-US" sz="1800" dirty="0"/>
                <a:t>redirect</a:t>
              </a:r>
            </a:p>
          </p:txBody>
        </p:sp>
        <p:sp>
          <p:nvSpPr>
            <p:cNvPr id="22" name="Rectangle 17">
              <a:extLst>
                <a:ext uri="{FF2B5EF4-FFF2-40B4-BE49-F238E27FC236}">
                  <a16:creationId xmlns:a16="http://schemas.microsoft.com/office/drawing/2014/main" id="{EF970573-EE47-51E1-E236-9E3CEC8F4FFB}"/>
                </a:ext>
              </a:extLst>
            </p:cNvPr>
            <p:cNvSpPr>
              <a:spLocks noChangeArrowheads="1"/>
            </p:cNvSpPr>
            <p:nvPr/>
          </p:nvSpPr>
          <p:spPr bwMode="auto">
            <a:xfrm>
              <a:off x="2986437" y="1374808"/>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a:t>Register File</a:t>
              </a:r>
            </a:p>
          </p:txBody>
        </p:sp>
        <p:sp>
          <p:nvSpPr>
            <p:cNvPr id="23" name="Rectangle 17">
              <a:extLst>
                <a:ext uri="{FF2B5EF4-FFF2-40B4-BE49-F238E27FC236}">
                  <a16:creationId xmlns:a16="http://schemas.microsoft.com/office/drawing/2014/main" id="{252B3D86-A03C-03A8-C941-DD9713E280DC}"/>
                </a:ext>
              </a:extLst>
            </p:cNvPr>
            <p:cNvSpPr>
              <a:spLocks noChangeArrowheads="1"/>
            </p:cNvSpPr>
            <p:nvPr/>
          </p:nvSpPr>
          <p:spPr bwMode="auto">
            <a:xfrm>
              <a:off x="3005487" y="4147694"/>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dirty="0"/>
                <a:t>Scoreboard</a:t>
              </a:r>
            </a:p>
          </p:txBody>
        </p:sp>
        <p:cxnSp>
          <p:nvCxnSpPr>
            <p:cNvPr id="24" name="Straight Arrow Connector 23">
              <a:extLst>
                <a:ext uri="{FF2B5EF4-FFF2-40B4-BE49-F238E27FC236}">
                  <a16:creationId xmlns:a16="http://schemas.microsoft.com/office/drawing/2014/main" id="{01C6F6FA-364E-C6DB-5248-AFFA040E52EA}"/>
                </a:ext>
              </a:extLst>
            </p:cNvPr>
            <p:cNvCxnSpPr>
              <a:stCxn id="5" idx="1"/>
            </p:cNvCxnSpPr>
            <p:nvPr/>
          </p:nvCxnSpPr>
          <p:spPr bwMode="auto">
            <a:xfrm>
              <a:off x="2654992" y="3635461"/>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25" name="Straight Arrow Connector 24">
              <a:extLst>
                <a:ext uri="{FF2B5EF4-FFF2-40B4-BE49-F238E27FC236}">
                  <a16:creationId xmlns:a16="http://schemas.microsoft.com/office/drawing/2014/main" id="{CA203E2A-6F27-2D7C-C1E1-D1BF17CAF6EA}"/>
                </a:ext>
              </a:extLst>
            </p:cNvPr>
            <p:cNvCxnSpPr/>
            <p:nvPr/>
          </p:nvCxnSpPr>
          <p:spPr bwMode="auto">
            <a:xfrm>
              <a:off x="2871190" y="3638999"/>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26" name="Straight Arrow Connector 25">
              <a:extLst>
                <a:ext uri="{FF2B5EF4-FFF2-40B4-BE49-F238E27FC236}">
                  <a16:creationId xmlns:a16="http://schemas.microsoft.com/office/drawing/2014/main" id="{1F69ECCB-0F2A-0DCE-3670-4A703F3E14D4}"/>
                </a:ext>
              </a:extLst>
            </p:cNvPr>
            <p:cNvCxnSpPr/>
            <p:nvPr/>
          </p:nvCxnSpPr>
          <p:spPr bwMode="auto">
            <a:xfrm flipH="1">
              <a:off x="6340951" y="3613617"/>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27" name="TextBox 26">
              <a:extLst>
                <a:ext uri="{FF2B5EF4-FFF2-40B4-BE49-F238E27FC236}">
                  <a16:creationId xmlns:a16="http://schemas.microsoft.com/office/drawing/2014/main" id="{0EF1B173-9B17-B297-01DD-F8ECBDBE2634}"/>
                </a:ext>
              </a:extLst>
            </p:cNvPr>
            <p:cNvSpPr txBox="1"/>
            <p:nvPr/>
          </p:nvSpPr>
          <p:spPr>
            <a:xfrm>
              <a:off x="6550408" y="3586991"/>
              <a:ext cx="1375360" cy="633908"/>
            </a:xfrm>
            <a:prstGeom prst="rect">
              <a:avLst/>
            </a:prstGeom>
            <a:noFill/>
          </p:spPr>
          <p:txBody>
            <a:bodyPr wrap="none" rtlCol="0">
              <a:spAutoFit/>
            </a:bodyPr>
            <a:lstStyle/>
            <a:p>
              <a:r>
                <a:rPr lang="en-US" sz="1800" dirty="0"/>
                <a:t>remove</a:t>
              </a:r>
            </a:p>
          </p:txBody>
        </p:sp>
        <p:sp>
          <p:nvSpPr>
            <p:cNvPr id="28" name="TextBox 27">
              <a:extLst>
                <a:ext uri="{FF2B5EF4-FFF2-40B4-BE49-F238E27FC236}">
                  <a16:creationId xmlns:a16="http://schemas.microsoft.com/office/drawing/2014/main" id="{4C5A7FEF-39B1-AAFD-38B2-D3568C6C3941}"/>
                </a:ext>
              </a:extLst>
            </p:cNvPr>
            <p:cNvSpPr txBox="1"/>
            <p:nvPr/>
          </p:nvSpPr>
          <p:spPr>
            <a:xfrm>
              <a:off x="1729641" y="3586991"/>
              <a:ext cx="1231777" cy="633908"/>
            </a:xfrm>
            <a:prstGeom prst="rect">
              <a:avLst/>
            </a:prstGeom>
            <a:noFill/>
          </p:spPr>
          <p:txBody>
            <a:bodyPr wrap="none" rtlCol="0">
              <a:spAutoFit/>
            </a:bodyPr>
            <a:lstStyle/>
            <a:p>
              <a:r>
                <a:rPr lang="en-US" sz="1800" dirty="0"/>
                <a:t>search</a:t>
              </a:r>
            </a:p>
          </p:txBody>
        </p:sp>
        <p:sp>
          <p:nvSpPr>
            <p:cNvPr id="29" name="TextBox 28">
              <a:extLst>
                <a:ext uri="{FF2B5EF4-FFF2-40B4-BE49-F238E27FC236}">
                  <a16:creationId xmlns:a16="http://schemas.microsoft.com/office/drawing/2014/main" id="{72531568-6CF5-7D58-6770-5DBF85EE1D60}"/>
                </a:ext>
              </a:extLst>
            </p:cNvPr>
            <p:cNvSpPr txBox="1"/>
            <p:nvPr/>
          </p:nvSpPr>
          <p:spPr>
            <a:xfrm>
              <a:off x="3242794" y="3586991"/>
              <a:ext cx="1097979" cy="633908"/>
            </a:xfrm>
            <a:prstGeom prst="rect">
              <a:avLst/>
            </a:prstGeom>
            <a:noFill/>
          </p:spPr>
          <p:txBody>
            <a:bodyPr wrap="none" rtlCol="0">
              <a:spAutoFit/>
            </a:bodyPr>
            <a:lstStyle/>
            <a:p>
              <a:r>
                <a:rPr lang="en-US" sz="1800" dirty="0"/>
                <a:t>insert</a:t>
              </a:r>
            </a:p>
          </p:txBody>
        </p:sp>
        <p:cxnSp>
          <p:nvCxnSpPr>
            <p:cNvPr id="30" name="Straight Arrow Connector 29">
              <a:extLst>
                <a:ext uri="{FF2B5EF4-FFF2-40B4-BE49-F238E27FC236}">
                  <a16:creationId xmlns:a16="http://schemas.microsoft.com/office/drawing/2014/main" id="{11CFB8CB-7051-4780-0C9D-8A7DBD970D31}"/>
                </a:ext>
              </a:extLst>
            </p:cNvPr>
            <p:cNvCxnSpPr/>
            <p:nvPr/>
          </p:nvCxnSpPr>
          <p:spPr bwMode="auto">
            <a:xfrm flipV="1">
              <a:off x="2701062" y="2075948"/>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31" name="Straight Arrow Connector 30">
              <a:extLst>
                <a:ext uri="{FF2B5EF4-FFF2-40B4-BE49-F238E27FC236}">
                  <a16:creationId xmlns:a16="http://schemas.microsoft.com/office/drawing/2014/main" id="{085A6E70-063B-1A8A-3C3C-C1834C294DE7}"/>
                </a:ext>
              </a:extLst>
            </p:cNvPr>
            <p:cNvCxnSpPr/>
            <p:nvPr/>
          </p:nvCxnSpPr>
          <p:spPr bwMode="auto">
            <a:xfrm flipV="1">
              <a:off x="2917260" y="2079486"/>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32" name="Straight Arrow Connector 31">
              <a:extLst>
                <a:ext uri="{FF2B5EF4-FFF2-40B4-BE49-F238E27FC236}">
                  <a16:creationId xmlns:a16="http://schemas.microsoft.com/office/drawing/2014/main" id="{3C0FEAE4-48C9-9737-C872-D28A52C204A0}"/>
                </a:ext>
              </a:extLst>
            </p:cNvPr>
            <p:cNvCxnSpPr/>
            <p:nvPr/>
          </p:nvCxnSpPr>
          <p:spPr bwMode="auto">
            <a:xfrm flipH="1" flipV="1">
              <a:off x="6333856" y="2086003"/>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33" name="TextBox 32">
              <a:extLst>
                <a:ext uri="{FF2B5EF4-FFF2-40B4-BE49-F238E27FC236}">
                  <a16:creationId xmlns:a16="http://schemas.microsoft.com/office/drawing/2014/main" id="{138EB0A1-48B5-8F56-2C02-A116403B0D64}"/>
                </a:ext>
              </a:extLst>
            </p:cNvPr>
            <p:cNvSpPr txBox="1"/>
            <p:nvPr/>
          </p:nvSpPr>
          <p:spPr>
            <a:xfrm>
              <a:off x="6569371" y="1901979"/>
              <a:ext cx="615053" cy="633908"/>
            </a:xfrm>
            <a:prstGeom prst="rect">
              <a:avLst/>
            </a:prstGeom>
            <a:noFill/>
          </p:spPr>
          <p:txBody>
            <a:bodyPr wrap="none" rtlCol="0">
              <a:spAutoFit/>
            </a:bodyPr>
            <a:lstStyle/>
            <a:p>
              <a:r>
                <a:rPr lang="en-US" sz="1800" dirty="0" err="1"/>
                <a:t>wr</a:t>
              </a:r>
              <a:endParaRPr lang="en-US" sz="1800" dirty="0"/>
            </a:p>
          </p:txBody>
        </p:sp>
        <p:sp>
          <p:nvSpPr>
            <p:cNvPr id="34" name="TextBox 33">
              <a:extLst>
                <a:ext uri="{FF2B5EF4-FFF2-40B4-BE49-F238E27FC236}">
                  <a16:creationId xmlns:a16="http://schemas.microsoft.com/office/drawing/2014/main" id="{1EE20FB5-9BD2-78FE-4BEF-0C4619545602}"/>
                </a:ext>
              </a:extLst>
            </p:cNvPr>
            <p:cNvSpPr txBox="1"/>
            <p:nvPr/>
          </p:nvSpPr>
          <p:spPr>
            <a:xfrm>
              <a:off x="2299616" y="1974979"/>
              <a:ext cx="748851" cy="633908"/>
            </a:xfrm>
            <a:prstGeom prst="rect">
              <a:avLst/>
            </a:prstGeom>
            <a:noFill/>
          </p:spPr>
          <p:txBody>
            <a:bodyPr wrap="none" rtlCol="0">
              <a:spAutoFit/>
            </a:bodyPr>
            <a:lstStyle/>
            <a:p>
              <a:r>
                <a:rPr lang="en-US" sz="1800" dirty="0"/>
                <a:t>rd1</a:t>
              </a:r>
            </a:p>
          </p:txBody>
        </p:sp>
        <p:sp>
          <p:nvSpPr>
            <p:cNvPr id="35" name="TextBox 34">
              <a:extLst>
                <a:ext uri="{FF2B5EF4-FFF2-40B4-BE49-F238E27FC236}">
                  <a16:creationId xmlns:a16="http://schemas.microsoft.com/office/drawing/2014/main" id="{DDD232C5-7903-0E37-E00F-B5AB1E76A221}"/>
                </a:ext>
              </a:extLst>
            </p:cNvPr>
            <p:cNvSpPr txBox="1"/>
            <p:nvPr/>
          </p:nvSpPr>
          <p:spPr>
            <a:xfrm>
              <a:off x="3246470" y="1993230"/>
              <a:ext cx="748851" cy="633908"/>
            </a:xfrm>
            <a:prstGeom prst="rect">
              <a:avLst/>
            </a:prstGeom>
            <a:noFill/>
          </p:spPr>
          <p:txBody>
            <a:bodyPr wrap="none" rtlCol="0">
              <a:spAutoFit/>
            </a:bodyPr>
            <a:lstStyle/>
            <a:p>
              <a:r>
                <a:rPr lang="en-US" sz="1800" dirty="0"/>
                <a:t>rd2</a:t>
              </a:r>
            </a:p>
          </p:txBody>
        </p:sp>
      </p:grpSp>
      <p:sp>
        <p:nvSpPr>
          <p:cNvPr id="41" name="Date Placeholder 40">
            <a:extLst>
              <a:ext uri="{FF2B5EF4-FFF2-40B4-BE49-F238E27FC236}">
                <a16:creationId xmlns:a16="http://schemas.microsoft.com/office/drawing/2014/main" id="{ECDC4A5C-A982-7954-B511-2211525C1EBC}"/>
              </a:ext>
            </a:extLst>
          </p:cNvPr>
          <p:cNvSpPr>
            <a:spLocks noGrp="1"/>
          </p:cNvSpPr>
          <p:nvPr>
            <p:ph type="dt" sz="half" idx="10"/>
          </p:nvPr>
        </p:nvSpPr>
        <p:spPr/>
        <p:txBody>
          <a:bodyPr/>
          <a:lstStyle/>
          <a:p>
            <a:pPr>
              <a:defRPr/>
            </a:pPr>
            <a:fld id="{4CB7DCD8-BF1A-441B-89B2-C7DDE64598E6}" type="datetime3">
              <a:rPr lang="en-US" smtClean="0"/>
              <a:t>24 March 2024</a:t>
            </a:fld>
            <a:endParaRPr lang="en-US" dirty="0"/>
          </a:p>
        </p:txBody>
      </p:sp>
      <p:sp>
        <p:nvSpPr>
          <p:cNvPr id="42" name="Footer Placeholder 41">
            <a:extLst>
              <a:ext uri="{FF2B5EF4-FFF2-40B4-BE49-F238E27FC236}">
                <a16:creationId xmlns:a16="http://schemas.microsoft.com/office/drawing/2014/main" id="{071F16A0-2F2B-E996-403D-845108BB5712}"/>
              </a:ext>
            </a:extLst>
          </p:cNvPr>
          <p:cNvSpPr>
            <a:spLocks noGrp="1"/>
          </p:cNvSpPr>
          <p:nvPr>
            <p:ph type="ftr" sz="quarter" idx="12"/>
          </p:nvPr>
        </p:nvSpPr>
        <p:spPr/>
        <p:txBody>
          <a:bodyPr/>
          <a:lstStyle/>
          <a:p>
            <a:pPr>
              <a:defRPr/>
            </a:pPr>
            <a:r>
              <a:rPr lang="en-US"/>
              <a:t>6.1920</a:t>
            </a:r>
            <a:endParaRPr lang="en-US" dirty="0"/>
          </a:p>
        </p:txBody>
      </p:sp>
      <p:sp>
        <p:nvSpPr>
          <p:cNvPr id="9" name="Slide Number Placeholder 8">
            <a:extLst>
              <a:ext uri="{FF2B5EF4-FFF2-40B4-BE49-F238E27FC236}">
                <a16:creationId xmlns:a16="http://schemas.microsoft.com/office/drawing/2014/main" id="{131AC1F2-02BD-A730-75B3-4E5FB711A2AD}"/>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56</a:t>
            </a:fld>
            <a:endParaRPr lang="en-US" dirty="0"/>
          </a:p>
        </p:txBody>
      </p:sp>
    </p:spTree>
    <p:extLst>
      <p:ext uri="{BB962C8B-B14F-4D97-AF65-F5344CB8AC3E}">
        <p14:creationId xmlns:p14="http://schemas.microsoft.com/office/powerpoint/2010/main" val="19945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subTnLst>
                                    <p:set>
                                      <p:cBhvr override="childStyle">
                                        <p:cTn dur="1" fill="hold" display="0" masterRel="nextClick" afterEffect="1"/>
                                        <p:tgtEl>
                                          <p:spTgt spid="15"/>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B8DCD-9A59-AFFA-FEA3-99FDB4789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F369EB-DD42-3546-04DA-8A7DE6F67E61}"/>
              </a:ext>
            </a:extLst>
          </p:cNvPr>
          <p:cNvSpPr>
            <a:spLocks noGrp="1"/>
          </p:cNvSpPr>
          <p:nvPr>
            <p:ph type="title"/>
          </p:nvPr>
        </p:nvSpPr>
        <p:spPr>
          <a:xfrm>
            <a:off x="609599" y="304800"/>
            <a:ext cx="8258629" cy="1143000"/>
          </a:xfrm>
        </p:spPr>
        <p:txBody>
          <a:bodyPr/>
          <a:lstStyle/>
          <a:p>
            <a:r>
              <a:rPr lang="en-US" sz="4000" dirty="0"/>
              <a:t>Concurrency and Performance</a:t>
            </a:r>
            <a:br>
              <a:rPr lang="en-US" sz="4000" dirty="0"/>
            </a:br>
            <a:r>
              <a:rPr lang="en-US" sz="4000" dirty="0"/>
              <a:t>suppose: </a:t>
            </a:r>
            <a:r>
              <a:rPr lang="en-US" sz="2800" dirty="0" err="1"/>
              <a:t>doExecute</a:t>
            </a:r>
            <a:r>
              <a:rPr lang="en-US" sz="2800" dirty="0"/>
              <a:t> &lt; </a:t>
            </a:r>
            <a:r>
              <a:rPr lang="en-US" sz="2800" dirty="0" err="1"/>
              <a:t>doFetch</a:t>
            </a:r>
            <a:endParaRPr lang="en-US" sz="2800" dirty="0"/>
          </a:p>
        </p:txBody>
      </p:sp>
      <p:sp>
        <p:nvSpPr>
          <p:cNvPr id="3" name="Content Placeholder 2">
            <a:extLst>
              <a:ext uri="{FF2B5EF4-FFF2-40B4-BE49-F238E27FC236}">
                <a16:creationId xmlns:a16="http://schemas.microsoft.com/office/drawing/2014/main" id="{6D9F97DA-1621-0C81-6F63-AD50CCB185E9}"/>
              </a:ext>
            </a:extLst>
          </p:cNvPr>
          <p:cNvSpPr>
            <a:spLocks noGrp="1"/>
          </p:cNvSpPr>
          <p:nvPr>
            <p:ph idx="1"/>
          </p:nvPr>
        </p:nvSpPr>
        <p:spPr>
          <a:xfrm>
            <a:off x="571366" y="3592848"/>
            <a:ext cx="8296862" cy="3004553"/>
          </a:xfrm>
        </p:spPr>
        <p:txBody>
          <a:bodyPr/>
          <a:lstStyle/>
          <a:p>
            <a:pPr>
              <a:spcBef>
                <a:spcPts val="0"/>
              </a:spcBef>
            </a:pPr>
            <a:r>
              <a:rPr lang="en-US" sz="2000" dirty="0"/>
              <a:t>For correctness;</a:t>
            </a:r>
          </a:p>
          <a:p>
            <a:pPr lvl="1">
              <a:spcBef>
                <a:spcPts val="0"/>
              </a:spcBef>
            </a:pPr>
            <a:r>
              <a:rPr lang="en-US" sz="2000" dirty="0" err="1"/>
              <a:t>rf</a:t>
            </a:r>
            <a:r>
              <a:rPr lang="en-US" sz="2000" dirty="0"/>
              <a:t>:           </a:t>
            </a:r>
            <a:r>
              <a:rPr lang="en-US" sz="2000" dirty="0" err="1"/>
              <a:t>wr</a:t>
            </a:r>
            <a:r>
              <a:rPr lang="en-US" sz="2000" dirty="0"/>
              <a:t> &lt; </a:t>
            </a:r>
            <a:r>
              <a:rPr lang="en-US" sz="2000" dirty="0" err="1"/>
              <a:t>rd</a:t>
            </a:r>
            <a:r>
              <a:rPr lang="en-US" sz="2000" dirty="0"/>
              <a:t>        (bypass </a:t>
            </a:r>
            <a:r>
              <a:rPr lang="en-US" sz="2000" dirty="0" err="1"/>
              <a:t>rf</a:t>
            </a:r>
            <a:r>
              <a:rPr lang="en-US" sz="2000" dirty="0"/>
              <a:t>)</a:t>
            </a:r>
          </a:p>
          <a:p>
            <a:pPr lvl="1">
              <a:spcBef>
                <a:spcPts val="0"/>
              </a:spcBef>
            </a:pPr>
            <a:r>
              <a:rPr lang="en-US" sz="2000" dirty="0" err="1"/>
              <a:t>sb</a:t>
            </a:r>
            <a:r>
              <a:rPr lang="en-US" sz="2000" dirty="0"/>
              <a:t>:          remove &lt; {search, insert}</a:t>
            </a:r>
          </a:p>
          <a:p>
            <a:pPr lvl="1">
              <a:spcBef>
                <a:spcPts val="0"/>
              </a:spcBef>
            </a:pPr>
            <a:r>
              <a:rPr lang="en-US" sz="2000" dirty="0"/>
              <a:t>d2e:       {first, </a:t>
            </a:r>
            <a:r>
              <a:rPr lang="en-US" sz="2000" dirty="0" err="1"/>
              <a:t>deq</a:t>
            </a:r>
            <a:r>
              <a:rPr lang="en-US" sz="2000" dirty="0"/>
              <a:t>} {&lt;, CF} </a:t>
            </a:r>
            <a:r>
              <a:rPr lang="en-US" sz="2000" dirty="0" err="1"/>
              <a:t>enq</a:t>
            </a:r>
            <a:r>
              <a:rPr lang="en-US" sz="2000" dirty="0"/>
              <a:t> (pipelined or CF </a:t>
            </a:r>
            <a:r>
              <a:rPr lang="en-US" sz="2000" dirty="0" err="1"/>
              <a:t>Fifo</a:t>
            </a:r>
            <a:r>
              <a:rPr lang="en-US" sz="2000" dirty="0"/>
              <a:t>)</a:t>
            </a:r>
          </a:p>
          <a:p>
            <a:pPr>
              <a:spcBef>
                <a:spcPts val="0"/>
              </a:spcBef>
            </a:pPr>
            <a:endParaRPr lang="en-US" sz="2000" dirty="0"/>
          </a:p>
          <a:p>
            <a:pPr>
              <a:spcBef>
                <a:spcPts val="0"/>
              </a:spcBef>
            </a:pPr>
            <a:endParaRPr lang="en-US" sz="2000" dirty="0"/>
          </a:p>
          <a:p>
            <a:pPr>
              <a:spcBef>
                <a:spcPts val="0"/>
              </a:spcBef>
            </a:pPr>
            <a:endParaRPr lang="en-US" sz="2000" dirty="0"/>
          </a:p>
          <a:p>
            <a:pPr>
              <a:spcBef>
                <a:spcPts val="0"/>
              </a:spcBef>
            </a:pPr>
            <a:endParaRPr lang="en-US" sz="2000" dirty="0"/>
          </a:p>
          <a:p>
            <a:pPr>
              <a:spcBef>
                <a:spcPts val="0"/>
              </a:spcBef>
            </a:pPr>
            <a:r>
              <a:rPr lang="en-US" sz="2000" dirty="0"/>
              <a:t>Also, no dead cycle after a misprediction</a:t>
            </a:r>
          </a:p>
        </p:txBody>
      </p:sp>
      <p:grpSp>
        <p:nvGrpSpPr>
          <p:cNvPr id="45" name="Group 44">
            <a:extLst>
              <a:ext uri="{FF2B5EF4-FFF2-40B4-BE49-F238E27FC236}">
                <a16:creationId xmlns:a16="http://schemas.microsoft.com/office/drawing/2014/main" id="{79F17E47-DA7C-4DE7-5130-8315C481FA27}"/>
              </a:ext>
            </a:extLst>
          </p:cNvPr>
          <p:cNvGrpSpPr/>
          <p:nvPr/>
        </p:nvGrpSpPr>
        <p:grpSpPr>
          <a:xfrm>
            <a:off x="1894440" y="1480475"/>
            <a:ext cx="4786521" cy="2029922"/>
            <a:chOff x="1715869" y="1374808"/>
            <a:chExt cx="6242451" cy="3484086"/>
          </a:xfrm>
        </p:grpSpPr>
        <p:sp>
          <p:nvSpPr>
            <p:cNvPr id="46" name="Cloud 45">
              <a:extLst>
                <a:ext uri="{FF2B5EF4-FFF2-40B4-BE49-F238E27FC236}">
                  <a16:creationId xmlns:a16="http://schemas.microsoft.com/office/drawing/2014/main" id="{0185ECFF-E970-B37E-412B-82E518C90023}"/>
                </a:ext>
              </a:extLst>
            </p:cNvPr>
            <p:cNvSpPr/>
            <p:nvPr/>
          </p:nvSpPr>
          <p:spPr bwMode="auto">
            <a:xfrm>
              <a:off x="1715869" y="2493538"/>
              <a:ext cx="1840674" cy="1068780"/>
            </a:xfrm>
            <a:prstGeom prst="cloud">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47" name="Cloud 46">
              <a:extLst>
                <a:ext uri="{FF2B5EF4-FFF2-40B4-BE49-F238E27FC236}">
                  <a16:creationId xmlns:a16="http://schemas.microsoft.com/office/drawing/2014/main" id="{591DE193-47DA-E348-7C33-FE05674AEB02}"/>
                </a:ext>
              </a:extLst>
            </p:cNvPr>
            <p:cNvSpPr/>
            <p:nvPr/>
          </p:nvSpPr>
          <p:spPr bwMode="auto">
            <a:xfrm>
              <a:off x="6117646" y="2592817"/>
              <a:ext cx="1840674" cy="1068780"/>
            </a:xfrm>
            <a:prstGeom prst="cloud">
              <a:avLst/>
            </a:prstGeom>
            <a:solidFill>
              <a:schemeClr val="bg1">
                <a:lumMod val="85000"/>
              </a:schemeClr>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dirty="0">
                <a:ln>
                  <a:noFill/>
                </a:ln>
                <a:solidFill>
                  <a:schemeClr val="tx1"/>
                </a:solidFill>
                <a:effectLst/>
                <a:latin typeface="Verdana" pitchFamily="34" charset="0"/>
              </a:endParaRPr>
            </a:p>
          </p:txBody>
        </p:sp>
        <p:grpSp>
          <p:nvGrpSpPr>
            <p:cNvPr id="48" name="Group 11">
              <a:extLst>
                <a:ext uri="{FF2B5EF4-FFF2-40B4-BE49-F238E27FC236}">
                  <a16:creationId xmlns:a16="http://schemas.microsoft.com/office/drawing/2014/main" id="{15786026-8EF5-BC11-C1C7-C948DEE6B361}"/>
                </a:ext>
              </a:extLst>
            </p:cNvPr>
            <p:cNvGrpSpPr>
              <a:grpSpLocks/>
            </p:cNvGrpSpPr>
            <p:nvPr/>
          </p:nvGrpSpPr>
          <p:grpSpPr bwMode="auto">
            <a:xfrm>
              <a:off x="4562031" y="3205054"/>
              <a:ext cx="533400" cy="341313"/>
              <a:chOff x="1920" y="1392"/>
              <a:chExt cx="192" cy="192"/>
            </a:xfrm>
            <a:solidFill>
              <a:schemeClr val="accent1"/>
            </a:solidFill>
          </p:grpSpPr>
          <p:sp>
            <p:nvSpPr>
              <p:cNvPr id="71" name="Rectangle 12">
                <a:extLst>
                  <a:ext uri="{FF2B5EF4-FFF2-40B4-BE49-F238E27FC236}">
                    <a16:creationId xmlns:a16="http://schemas.microsoft.com/office/drawing/2014/main" id="{ECE512B9-6DBF-CDC2-E9A8-59D05557D84A}"/>
                  </a:ext>
                </a:extLst>
              </p:cNvPr>
              <p:cNvSpPr>
                <a:spLocks noChangeArrowheads="1"/>
              </p:cNvSpPr>
              <p:nvPr/>
            </p:nvSpPr>
            <p:spPr bwMode="auto">
              <a:xfrm>
                <a:off x="1968" y="1392"/>
                <a:ext cx="144" cy="192"/>
              </a:xfrm>
              <a:prstGeom prst="rect">
                <a:avLst/>
              </a:prstGeom>
              <a:grp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72" name="Line 13">
                <a:extLst>
                  <a:ext uri="{FF2B5EF4-FFF2-40B4-BE49-F238E27FC236}">
                    <a16:creationId xmlns:a16="http://schemas.microsoft.com/office/drawing/2014/main" id="{ED6475BA-9FF5-9CC6-BF2A-D51C2A5FBD5D}"/>
                  </a:ext>
                </a:extLst>
              </p:cNvPr>
              <p:cNvSpPr>
                <a:spLocks noChangeShapeType="1"/>
              </p:cNvSpPr>
              <p:nvPr/>
            </p:nvSpPr>
            <p:spPr bwMode="auto">
              <a:xfrm>
                <a:off x="2064"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3" name="Line 14">
                <a:extLst>
                  <a:ext uri="{FF2B5EF4-FFF2-40B4-BE49-F238E27FC236}">
                    <a16:creationId xmlns:a16="http://schemas.microsoft.com/office/drawing/2014/main" id="{BB79B7C2-53AB-8169-36EE-9E0DE8712427}"/>
                  </a:ext>
                </a:extLst>
              </p:cNvPr>
              <p:cNvSpPr>
                <a:spLocks noChangeShapeType="1"/>
              </p:cNvSpPr>
              <p:nvPr/>
            </p:nvSpPr>
            <p:spPr bwMode="auto">
              <a:xfrm>
                <a:off x="2016" y="1392"/>
                <a:ext cx="0" cy="192"/>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4" name="Line 15">
                <a:extLst>
                  <a:ext uri="{FF2B5EF4-FFF2-40B4-BE49-F238E27FC236}">
                    <a16:creationId xmlns:a16="http://schemas.microsoft.com/office/drawing/2014/main" id="{8979134E-0A0E-7A3A-4DB1-F7D763FBDB6D}"/>
                  </a:ext>
                </a:extLst>
              </p:cNvPr>
              <p:cNvSpPr>
                <a:spLocks noChangeShapeType="1"/>
              </p:cNvSpPr>
              <p:nvPr/>
            </p:nvSpPr>
            <p:spPr bwMode="auto">
              <a:xfrm>
                <a:off x="1920" y="1392"/>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75" name="Line 16">
                <a:extLst>
                  <a:ext uri="{FF2B5EF4-FFF2-40B4-BE49-F238E27FC236}">
                    <a16:creationId xmlns:a16="http://schemas.microsoft.com/office/drawing/2014/main" id="{A9CDAB62-3C40-C539-6C59-984CE1264757}"/>
                  </a:ext>
                </a:extLst>
              </p:cNvPr>
              <p:cNvSpPr>
                <a:spLocks noChangeShapeType="1"/>
              </p:cNvSpPr>
              <p:nvPr/>
            </p:nvSpPr>
            <p:spPr bwMode="auto">
              <a:xfrm>
                <a:off x="1920" y="1584"/>
                <a:ext cx="48" cy="0"/>
              </a:xfrm>
              <a:prstGeom prst="line">
                <a:avLst/>
              </a:prstGeom>
              <a:grp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cxnSp>
          <p:nvCxnSpPr>
            <p:cNvPr id="49" name="Straight Arrow Connector 48">
              <a:extLst>
                <a:ext uri="{FF2B5EF4-FFF2-40B4-BE49-F238E27FC236}">
                  <a16:creationId xmlns:a16="http://schemas.microsoft.com/office/drawing/2014/main" id="{7CB7FF6E-06BA-BC4F-C9A0-452081E2AF7D}"/>
                </a:ext>
              </a:extLst>
            </p:cNvPr>
            <p:cNvCxnSpPr/>
            <p:nvPr/>
          </p:nvCxnSpPr>
          <p:spPr bwMode="auto">
            <a:xfrm>
              <a:off x="3584461" y="3375710"/>
              <a:ext cx="1044245"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51" name="Straight Arrow Connector 50">
              <a:extLst>
                <a:ext uri="{FF2B5EF4-FFF2-40B4-BE49-F238E27FC236}">
                  <a16:creationId xmlns:a16="http://schemas.microsoft.com/office/drawing/2014/main" id="{55674991-4452-AED1-C70E-E6DCCCF8F8A6}"/>
                </a:ext>
              </a:extLst>
            </p:cNvPr>
            <p:cNvCxnSpPr/>
            <p:nvPr/>
          </p:nvCxnSpPr>
          <p:spPr bwMode="auto">
            <a:xfrm>
              <a:off x="5095431" y="3362298"/>
              <a:ext cx="1044245" cy="0"/>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52" name="Straight Arrow Connector 51">
              <a:extLst>
                <a:ext uri="{FF2B5EF4-FFF2-40B4-BE49-F238E27FC236}">
                  <a16:creationId xmlns:a16="http://schemas.microsoft.com/office/drawing/2014/main" id="{ED3C7DB4-1110-4E8A-CFF3-F2C5CB6CB567}"/>
                </a:ext>
              </a:extLst>
            </p:cNvPr>
            <p:cNvCxnSpPr/>
            <p:nvPr/>
          </p:nvCxnSpPr>
          <p:spPr bwMode="auto">
            <a:xfrm flipH="1" flipV="1">
              <a:off x="3517787" y="2828865"/>
              <a:ext cx="2816068" cy="31924"/>
            </a:xfrm>
            <a:prstGeom prst="straightConnector1">
              <a:avLst/>
            </a:prstGeom>
            <a:noFill/>
            <a:ln w="9525" cap="flat" cmpd="sng" algn="ctr">
              <a:solidFill>
                <a:srgbClr val="FF0000"/>
              </a:solidFill>
              <a:prstDash val="solid"/>
              <a:round/>
              <a:headEnd type="none" w="med" len="med"/>
              <a:tailEnd type="triangle" w="med" len="med"/>
            </a:ln>
            <a:effectLst/>
          </p:spPr>
        </p:cxnSp>
        <p:sp>
          <p:nvSpPr>
            <p:cNvPr id="53" name="Rectangle 52">
              <a:extLst>
                <a:ext uri="{FF2B5EF4-FFF2-40B4-BE49-F238E27FC236}">
                  <a16:creationId xmlns:a16="http://schemas.microsoft.com/office/drawing/2014/main" id="{0812215B-F1F3-CF98-CE89-E43C92672081}"/>
                </a:ext>
              </a:extLst>
            </p:cNvPr>
            <p:cNvSpPr/>
            <p:nvPr/>
          </p:nvSpPr>
          <p:spPr>
            <a:xfrm>
              <a:off x="2020331" y="2451101"/>
              <a:ext cx="1359304" cy="1109340"/>
            </a:xfrm>
            <a:prstGeom prst="rect">
              <a:avLst/>
            </a:prstGeom>
          </p:spPr>
          <p:txBody>
            <a:bodyPr wrap="none">
              <a:spAutoFit/>
            </a:bodyPr>
            <a:lstStyle/>
            <a:p>
              <a:pPr algn="ctr"/>
              <a:r>
                <a:rPr lang="en-US" sz="1800" dirty="0">
                  <a:latin typeface="+mn-lt"/>
                  <a:cs typeface="Courier New" pitchFamily="49" charset="0"/>
                </a:rPr>
                <a:t>Fetch</a:t>
              </a:r>
            </a:p>
            <a:p>
              <a:pPr algn="ctr"/>
              <a:r>
                <a:rPr lang="en-US" sz="1800" dirty="0">
                  <a:latin typeface="+mn-lt"/>
                  <a:cs typeface="Courier New" pitchFamily="49" charset="0"/>
                </a:rPr>
                <a:t>Decode</a:t>
              </a:r>
              <a:endParaRPr lang="en-US" sz="1800" dirty="0">
                <a:latin typeface="+mn-lt"/>
              </a:endParaRPr>
            </a:p>
          </p:txBody>
        </p:sp>
        <p:sp>
          <p:nvSpPr>
            <p:cNvPr id="54" name="Rectangle 53">
              <a:extLst>
                <a:ext uri="{FF2B5EF4-FFF2-40B4-BE49-F238E27FC236}">
                  <a16:creationId xmlns:a16="http://schemas.microsoft.com/office/drawing/2014/main" id="{2CFBE72A-A021-0442-30AA-BFE8361D0E6E}"/>
                </a:ext>
              </a:extLst>
            </p:cNvPr>
            <p:cNvSpPr/>
            <p:nvPr/>
          </p:nvSpPr>
          <p:spPr>
            <a:xfrm>
              <a:off x="6361772" y="2613675"/>
              <a:ext cx="1431053" cy="1109340"/>
            </a:xfrm>
            <a:prstGeom prst="rect">
              <a:avLst/>
            </a:prstGeom>
          </p:spPr>
          <p:txBody>
            <a:bodyPr wrap="none">
              <a:spAutoFit/>
            </a:bodyPr>
            <a:lstStyle/>
            <a:p>
              <a:pPr algn="ctr"/>
              <a:r>
                <a:rPr lang="en-US" sz="1800" dirty="0">
                  <a:latin typeface="+mn-lt"/>
                  <a:cs typeface="Courier New" pitchFamily="49" charset="0"/>
                </a:rPr>
                <a:t>Execute</a:t>
              </a:r>
            </a:p>
            <a:p>
              <a:pPr algn="ctr"/>
              <a:r>
                <a:rPr lang="en-US" sz="1800" dirty="0">
                  <a:latin typeface="+mn-lt"/>
                  <a:cs typeface="Courier New" pitchFamily="49" charset="0"/>
                </a:rPr>
                <a:t>WB</a:t>
              </a:r>
              <a:endParaRPr lang="en-US" sz="1800" dirty="0">
                <a:latin typeface="+mn-lt"/>
              </a:endParaRPr>
            </a:p>
          </p:txBody>
        </p:sp>
        <p:sp>
          <p:nvSpPr>
            <p:cNvPr id="55" name="TextBox 54">
              <a:extLst>
                <a:ext uri="{FF2B5EF4-FFF2-40B4-BE49-F238E27FC236}">
                  <a16:creationId xmlns:a16="http://schemas.microsoft.com/office/drawing/2014/main" id="{08C3ECAA-7C33-A9C0-8420-95DDC55170B3}"/>
                </a:ext>
              </a:extLst>
            </p:cNvPr>
            <p:cNvSpPr txBox="1"/>
            <p:nvPr/>
          </p:nvSpPr>
          <p:spPr>
            <a:xfrm>
              <a:off x="4582615" y="3494110"/>
              <a:ext cx="801116" cy="633908"/>
            </a:xfrm>
            <a:prstGeom prst="rect">
              <a:avLst/>
            </a:prstGeom>
            <a:noFill/>
          </p:spPr>
          <p:txBody>
            <a:bodyPr wrap="none" rtlCol="0">
              <a:spAutoFit/>
            </a:bodyPr>
            <a:lstStyle/>
            <a:p>
              <a:r>
                <a:rPr lang="en-US" sz="1800" dirty="0"/>
                <a:t>d2e</a:t>
              </a:r>
              <a:endParaRPr lang="en-US" dirty="0"/>
            </a:p>
          </p:txBody>
        </p:sp>
        <p:sp>
          <p:nvSpPr>
            <p:cNvPr id="56" name="TextBox 55">
              <a:extLst>
                <a:ext uri="{FF2B5EF4-FFF2-40B4-BE49-F238E27FC236}">
                  <a16:creationId xmlns:a16="http://schemas.microsoft.com/office/drawing/2014/main" id="{17D45BD9-705D-D8DB-3EBC-67A7D971DCFB}"/>
                </a:ext>
              </a:extLst>
            </p:cNvPr>
            <p:cNvSpPr txBox="1"/>
            <p:nvPr/>
          </p:nvSpPr>
          <p:spPr>
            <a:xfrm>
              <a:off x="4262933" y="2310184"/>
              <a:ext cx="1403207" cy="633908"/>
            </a:xfrm>
            <a:prstGeom prst="rect">
              <a:avLst/>
            </a:prstGeom>
            <a:noFill/>
          </p:spPr>
          <p:txBody>
            <a:bodyPr wrap="none" rtlCol="0">
              <a:spAutoFit/>
            </a:bodyPr>
            <a:lstStyle/>
            <a:p>
              <a:r>
                <a:rPr lang="en-US" sz="1800" dirty="0"/>
                <a:t>redirect</a:t>
              </a:r>
            </a:p>
          </p:txBody>
        </p:sp>
        <p:sp>
          <p:nvSpPr>
            <p:cNvPr id="57" name="Rectangle 17">
              <a:extLst>
                <a:ext uri="{FF2B5EF4-FFF2-40B4-BE49-F238E27FC236}">
                  <a16:creationId xmlns:a16="http://schemas.microsoft.com/office/drawing/2014/main" id="{B5989008-AA1E-5EF5-7E74-CCA6B4ED5D32}"/>
                </a:ext>
              </a:extLst>
            </p:cNvPr>
            <p:cNvSpPr>
              <a:spLocks noChangeArrowheads="1"/>
            </p:cNvSpPr>
            <p:nvPr/>
          </p:nvSpPr>
          <p:spPr bwMode="auto">
            <a:xfrm>
              <a:off x="2986437" y="1374808"/>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dirty="0"/>
                <a:t>Register File</a:t>
              </a:r>
            </a:p>
          </p:txBody>
        </p:sp>
        <p:sp>
          <p:nvSpPr>
            <p:cNvPr id="58" name="Rectangle 17">
              <a:extLst>
                <a:ext uri="{FF2B5EF4-FFF2-40B4-BE49-F238E27FC236}">
                  <a16:creationId xmlns:a16="http://schemas.microsoft.com/office/drawing/2014/main" id="{E5F8A139-EB9F-C526-2A25-E0CAEE647390}"/>
                </a:ext>
              </a:extLst>
            </p:cNvPr>
            <p:cNvSpPr>
              <a:spLocks noChangeArrowheads="1"/>
            </p:cNvSpPr>
            <p:nvPr/>
          </p:nvSpPr>
          <p:spPr bwMode="auto">
            <a:xfrm>
              <a:off x="3005487" y="4147694"/>
              <a:ext cx="4217988" cy="711200"/>
            </a:xfrm>
            <a:prstGeom prst="rect">
              <a:avLst/>
            </a:prstGeom>
            <a:solidFill>
              <a:schemeClr val="accent5">
                <a:lumMod val="75000"/>
              </a:schemeClr>
            </a:solidFill>
            <a:ln w="25400">
              <a:solidFill>
                <a:schemeClr val="tx1"/>
              </a:solidFill>
              <a:miter lim="800000"/>
              <a:headEnd/>
              <a:tailEnd/>
            </a:ln>
          </p:spPr>
          <p:txBody>
            <a:bodyPr wrap="none" anchor="ctr"/>
            <a:lstStyle/>
            <a:p>
              <a:pPr algn="ctr">
                <a:lnSpc>
                  <a:spcPct val="90000"/>
                </a:lnSpc>
                <a:spcBef>
                  <a:spcPct val="25000"/>
                </a:spcBef>
                <a:buClr>
                  <a:schemeClr val="bg1"/>
                </a:buClr>
                <a:buSzPct val="100000"/>
                <a:buFont typeface="Wingdings" pitchFamily="2" charset="2"/>
                <a:buNone/>
                <a:defRPr/>
              </a:pPr>
              <a:r>
                <a:rPr lang="en-US" dirty="0"/>
                <a:t>Scoreboard</a:t>
              </a:r>
            </a:p>
          </p:txBody>
        </p:sp>
        <p:cxnSp>
          <p:nvCxnSpPr>
            <p:cNvPr id="59" name="Straight Arrow Connector 58">
              <a:extLst>
                <a:ext uri="{FF2B5EF4-FFF2-40B4-BE49-F238E27FC236}">
                  <a16:creationId xmlns:a16="http://schemas.microsoft.com/office/drawing/2014/main" id="{1FA1536B-0ED3-F044-BCE2-1892A7254159}"/>
                </a:ext>
              </a:extLst>
            </p:cNvPr>
            <p:cNvCxnSpPr>
              <a:stCxn id="46" idx="1"/>
            </p:cNvCxnSpPr>
            <p:nvPr/>
          </p:nvCxnSpPr>
          <p:spPr bwMode="auto">
            <a:xfrm>
              <a:off x="2636207" y="3561180"/>
              <a:ext cx="524143" cy="512234"/>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60" name="Straight Arrow Connector 59">
              <a:extLst>
                <a:ext uri="{FF2B5EF4-FFF2-40B4-BE49-F238E27FC236}">
                  <a16:creationId xmlns:a16="http://schemas.microsoft.com/office/drawing/2014/main" id="{EA2988D7-DB3F-7338-C440-86C1EDD88584}"/>
                </a:ext>
              </a:extLst>
            </p:cNvPr>
            <p:cNvCxnSpPr/>
            <p:nvPr/>
          </p:nvCxnSpPr>
          <p:spPr bwMode="auto">
            <a:xfrm>
              <a:off x="2871190" y="3638999"/>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61" name="Straight Arrow Connector 60">
              <a:extLst>
                <a:ext uri="{FF2B5EF4-FFF2-40B4-BE49-F238E27FC236}">
                  <a16:creationId xmlns:a16="http://schemas.microsoft.com/office/drawing/2014/main" id="{73AF8F4A-5B9D-0729-EEE7-FD92456166C0}"/>
                </a:ext>
              </a:extLst>
            </p:cNvPr>
            <p:cNvCxnSpPr/>
            <p:nvPr/>
          </p:nvCxnSpPr>
          <p:spPr bwMode="auto">
            <a:xfrm flipH="1">
              <a:off x="6340951" y="3613617"/>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62" name="TextBox 61">
              <a:extLst>
                <a:ext uri="{FF2B5EF4-FFF2-40B4-BE49-F238E27FC236}">
                  <a16:creationId xmlns:a16="http://schemas.microsoft.com/office/drawing/2014/main" id="{3855DD3F-955C-4318-2659-8920CEECD9DF}"/>
                </a:ext>
              </a:extLst>
            </p:cNvPr>
            <p:cNvSpPr txBox="1"/>
            <p:nvPr/>
          </p:nvSpPr>
          <p:spPr>
            <a:xfrm>
              <a:off x="6550408" y="3586991"/>
              <a:ext cx="1375360" cy="633908"/>
            </a:xfrm>
            <a:prstGeom prst="rect">
              <a:avLst/>
            </a:prstGeom>
            <a:noFill/>
          </p:spPr>
          <p:txBody>
            <a:bodyPr wrap="none" rtlCol="0">
              <a:spAutoFit/>
            </a:bodyPr>
            <a:lstStyle/>
            <a:p>
              <a:r>
                <a:rPr lang="en-US" sz="1800" dirty="0"/>
                <a:t>remove</a:t>
              </a:r>
            </a:p>
          </p:txBody>
        </p:sp>
        <p:sp>
          <p:nvSpPr>
            <p:cNvPr id="63" name="TextBox 62">
              <a:extLst>
                <a:ext uri="{FF2B5EF4-FFF2-40B4-BE49-F238E27FC236}">
                  <a16:creationId xmlns:a16="http://schemas.microsoft.com/office/drawing/2014/main" id="{6F934348-3F07-C8A2-56BC-456817CE9B20}"/>
                </a:ext>
              </a:extLst>
            </p:cNvPr>
            <p:cNvSpPr txBox="1"/>
            <p:nvPr/>
          </p:nvSpPr>
          <p:spPr>
            <a:xfrm>
              <a:off x="1729641" y="3586991"/>
              <a:ext cx="1231777" cy="633908"/>
            </a:xfrm>
            <a:prstGeom prst="rect">
              <a:avLst/>
            </a:prstGeom>
            <a:noFill/>
          </p:spPr>
          <p:txBody>
            <a:bodyPr wrap="none" rtlCol="0">
              <a:spAutoFit/>
            </a:bodyPr>
            <a:lstStyle/>
            <a:p>
              <a:r>
                <a:rPr lang="en-US" sz="1800" dirty="0"/>
                <a:t>search</a:t>
              </a:r>
            </a:p>
          </p:txBody>
        </p:sp>
        <p:sp>
          <p:nvSpPr>
            <p:cNvPr id="64" name="TextBox 63">
              <a:extLst>
                <a:ext uri="{FF2B5EF4-FFF2-40B4-BE49-F238E27FC236}">
                  <a16:creationId xmlns:a16="http://schemas.microsoft.com/office/drawing/2014/main" id="{713B16EA-2B36-548D-E29C-76360C17EFD6}"/>
                </a:ext>
              </a:extLst>
            </p:cNvPr>
            <p:cNvSpPr txBox="1"/>
            <p:nvPr/>
          </p:nvSpPr>
          <p:spPr>
            <a:xfrm>
              <a:off x="3242794" y="3586991"/>
              <a:ext cx="1097979" cy="633908"/>
            </a:xfrm>
            <a:prstGeom prst="rect">
              <a:avLst/>
            </a:prstGeom>
            <a:noFill/>
          </p:spPr>
          <p:txBody>
            <a:bodyPr wrap="none" rtlCol="0">
              <a:spAutoFit/>
            </a:bodyPr>
            <a:lstStyle/>
            <a:p>
              <a:r>
                <a:rPr lang="en-US" sz="1800" dirty="0"/>
                <a:t>insert</a:t>
              </a:r>
            </a:p>
          </p:txBody>
        </p:sp>
        <p:cxnSp>
          <p:nvCxnSpPr>
            <p:cNvPr id="65" name="Straight Arrow Connector 64">
              <a:extLst>
                <a:ext uri="{FF2B5EF4-FFF2-40B4-BE49-F238E27FC236}">
                  <a16:creationId xmlns:a16="http://schemas.microsoft.com/office/drawing/2014/main" id="{8FF99FFB-4155-E31F-203C-E7C4A57E8177}"/>
                </a:ext>
              </a:extLst>
            </p:cNvPr>
            <p:cNvCxnSpPr/>
            <p:nvPr/>
          </p:nvCxnSpPr>
          <p:spPr bwMode="auto">
            <a:xfrm flipV="1">
              <a:off x="2701062" y="2075948"/>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66" name="Straight Arrow Connector 65">
              <a:extLst>
                <a:ext uri="{FF2B5EF4-FFF2-40B4-BE49-F238E27FC236}">
                  <a16:creationId xmlns:a16="http://schemas.microsoft.com/office/drawing/2014/main" id="{F3C30924-B36C-0F6F-1009-ACCB4027BC2A}"/>
                </a:ext>
              </a:extLst>
            </p:cNvPr>
            <p:cNvCxnSpPr/>
            <p:nvPr/>
          </p:nvCxnSpPr>
          <p:spPr bwMode="auto">
            <a:xfrm flipV="1">
              <a:off x="2917260" y="2079486"/>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cxnSp>
          <p:nvCxnSpPr>
            <p:cNvPr id="67" name="Straight Arrow Connector 66">
              <a:extLst>
                <a:ext uri="{FF2B5EF4-FFF2-40B4-BE49-F238E27FC236}">
                  <a16:creationId xmlns:a16="http://schemas.microsoft.com/office/drawing/2014/main" id="{81D9113B-5682-764E-382C-5EEA37833A31}"/>
                </a:ext>
              </a:extLst>
            </p:cNvPr>
            <p:cNvCxnSpPr/>
            <p:nvPr/>
          </p:nvCxnSpPr>
          <p:spPr bwMode="auto">
            <a:xfrm flipH="1" flipV="1">
              <a:off x="6333856" y="2086003"/>
              <a:ext cx="524143" cy="512233"/>
            </a:xfrm>
            <a:prstGeom prst="straightConnector1">
              <a:avLst/>
            </a:prstGeom>
            <a:noFill/>
            <a:ln w="9525" cap="flat" cmpd="sng" algn="ctr">
              <a:solidFill>
                <a:srgbClr val="FF0000"/>
              </a:solidFill>
              <a:prstDash val="solid"/>
              <a:round/>
              <a:headEnd type="none" w="med" len="med"/>
              <a:tailEnd type="triangle" w="med" len="med"/>
            </a:ln>
            <a:effectLst/>
          </p:spPr>
        </p:cxnSp>
        <p:sp>
          <p:nvSpPr>
            <p:cNvPr id="68" name="TextBox 67">
              <a:extLst>
                <a:ext uri="{FF2B5EF4-FFF2-40B4-BE49-F238E27FC236}">
                  <a16:creationId xmlns:a16="http://schemas.microsoft.com/office/drawing/2014/main" id="{A7D09001-AD39-A593-F750-319ACD80F86C}"/>
                </a:ext>
              </a:extLst>
            </p:cNvPr>
            <p:cNvSpPr txBox="1"/>
            <p:nvPr/>
          </p:nvSpPr>
          <p:spPr>
            <a:xfrm>
              <a:off x="6569371" y="1901979"/>
              <a:ext cx="615053" cy="633908"/>
            </a:xfrm>
            <a:prstGeom prst="rect">
              <a:avLst/>
            </a:prstGeom>
            <a:noFill/>
          </p:spPr>
          <p:txBody>
            <a:bodyPr wrap="none" rtlCol="0">
              <a:spAutoFit/>
            </a:bodyPr>
            <a:lstStyle/>
            <a:p>
              <a:r>
                <a:rPr lang="en-US" sz="1800" dirty="0" err="1"/>
                <a:t>wr</a:t>
              </a:r>
              <a:endParaRPr lang="en-US" sz="1800" dirty="0"/>
            </a:p>
          </p:txBody>
        </p:sp>
        <p:sp>
          <p:nvSpPr>
            <p:cNvPr id="69" name="TextBox 68">
              <a:extLst>
                <a:ext uri="{FF2B5EF4-FFF2-40B4-BE49-F238E27FC236}">
                  <a16:creationId xmlns:a16="http://schemas.microsoft.com/office/drawing/2014/main" id="{50ACD3CA-24BD-07BE-5136-CD3D618066A9}"/>
                </a:ext>
              </a:extLst>
            </p:cNvPr>
            <p:cNvSpPr txBox="1"/>
            <p:nvPr/>
          </p:nvSpPr>
          <p:spPr>
            <a:xfrm>
              <a:off x="2299616" y="1974979"/>
              <a:ext cx="748851" cy="633908"/>
            </a:xfrm>
            <a:prstGeom prst="rect">
              <a:avLst/>
            </a:prstGeom>
            <a:noFill/>
          </p:spPr>
          <p:txBody>
            <a:bodyPr wrap="none" rtlCol="0">
              <a:spAutoFit/>
            </a:bodyPr>
            <a:lstStyle/>
            <a:p>
              <a:r>
                <a:rPr lang="en-US" sz="1800" dirty="0"/>
                <a:t>rd1</a:t>
              </a:r>
            </a:p>
          </p:txBody>
        </p:sp>
        <p:sp>
          <p:nvSpPr>
            <p:cNvPr id="70" name="TextBox 69">
              <a:extLst>
                <a:ext uri="{FF2B5EF4-FFF2-40B4-BE49-F238E27FC236}">
                  <a16:creationId xmlns:a16="http://schemas.microsoft.com/office/drawing/2014/main" id="{99E26880-CC27-76E8-96AE-0DA8999F2E86}"/>
                </a:ext>
              </a:extLst>
            </p:cNvPr>
            <p:cNvSpPr txBox="1"/>
            <p:nvPr/>
          </p:nvSpPr>
          <p:spPr>
            <a:xfrm>
              <a:off x="3246470" y="1993230"/>
              <a:ext cx="748851" cy="633908"/>
            </a:xfrm>
            <a:prstGeom prst="rect">
              <a:avLst/>
            </a:prstGeom>
            <a:noFill/>
          </p:spPr>
          <p:txBody>
            <a:bodyPr wrap="none" rtlCol="0">
              <a:spAutoFit/>
            </a:bodyPr>
            <a:lstStyle/>
            <a:p>
              <a:r>
                <a:rPr lang="en-US" sz="1800" dirty="0"/>
                <a:t>rd2</a:t>
              </a:r>
            </a:p>
          </p:txBody>
        </p:sp>
      </p:grpSp>
      <p:sp>
        <p:nvSpPr>
          <p:cNvPr id="41" name="Content Placeholder 2">
            <a:extLst>
              <a:ext uri="{FF2B5EF4-FFF2-40B4-BE49-F238E27FC236}">
                <a16:creationId xmlns:a16="http://schemas.microsoft.com/office/drawing/2014/main" id="{38E2B5DA-E447-450F-1B66-97F1929E5BBB}"/>
              </a:ext>
            </a:extLst>
          </p:cNvPr>
          <p:cNvSpPr txBox="1">
            <a:spLocks/>
          </p:cNvSpPr>
          <p:nvPr/>
        </p:nvSpPr>
        <p:spPr bwMode="auto">
          <a:xfrm>
            <a:off x="571367" y="4812907"/>
            <a:ext cx="8415268" cy="12658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110000"/>
              <a:buFont typeface="Wingdings" pitchFamily="2" charset="2"/>
              <a:buBlip>
                <a:blip r:embed="rId2"/>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a:lstStyle>
          <a:p>
            <a:pPr>
              <a:spcBef>
                <a:spcPts val="0"/>
              </a:spcBef>
            </a:pPr>
            <a:r>
              <a:rPr lang="en-US" sz="2000" kern="0" dirty="0"/>
              <a:t>To avoid a stall due to a RAW hazard between successive instructions </a:t>
            </a:r>
          </a:p>
          <a:p>
            <a:pPr lvl="1">
              <a:spcBef>
                <a:spcPts val="0"/>
              </a:spcBef>
            </a:pPr>
            <a:r>
              <a:rPr lang="en-US" sz="2000" kern="0" dirty="0" err="1"/>
              <a:t>sb</a:t>
            </a:r>
            <a:r>
              <a:rPr lang="en-US" sz="2000" kern="0" dirty="0"/>
              <a:t>: remove  </a:t>
            </a:r>
            <a:r>
              <a:rPr lang="en-US" sz="2000" kern="0" dirty="0">
                <a:solidFill>
                  <a:srgbClr val="FF0000"/>
                </a:solidFill>
              </a:rPr>
              <a:t>?</a:t>
            </a:r>
            <a:r>
              <a:rPr lang="en-US" sz="2000" kern="0" dirty="0"/>
              <a:t>  search </a:t>
            </a:r>
          </a:p>
          <a:p>
            <a:pPr lvl="1">
              <a:spcBef>
                <a:spcPts val="0"/>
              </a:spcBef>
            </a:pPr>
            <a:r>
              <a:rPr lang="en-US" sz="2000" kern="0" dirty="0" err="1"/>
              <a:t>rf</a:t>
            </a:r>
            <a:r>
              <a:rPr lang="en-US" sz="2000" kern="0" dirty="0"/>
              <a:t>:         </a:t>
            </a:r>
            <a:r>
              <a:rPr lang="en-US" sz="2000" kern="0" dirty="0" err="1"/>
              <a:t>wr</a:t>
            </a:r>
            <a:r>
              <a:rPr lang="en-US" sz="2000" kern="0" dirty="0"/>
              <a:t>  </a:t>
            </a:r>
            <a:r>
              <a:rPr lang="en-US" sz="2000" kern="0" dirty="0">
                <a:solidFill>
                  <a:srgbClr val="FF0000"/>
                </a:solidFill>
              </a:rPr>
              <a:t>?</a:t>
            </a:r>
            <a:r>
              <a:rPr lang="en-US" sz="2000" kern="0" dirty="0"/>
              <a:t>  </a:t>
            </a:r>
            <a:r>
              <a:rPr lang="en-US" sz="2000" kern="0" dirty="0" err="1"/>
              <a:t>rd</a:t>
            </a:r>
            <a:r>
              <a:rPr lang="en-US" sz="2000" kern="0" dirty="0"/>
              <a:t>           </a:t>
            </a:r>
          </a:p>
        </p:txBody>
      </p:sp>
      <p:sp>
        <p:nvSpPr>
          <p:cNvPr id="42" name="TextBox 41">
            <a:extLst>
              <a:ext uri="{FF2B5EF4-FFF2-40B4-BE49-F238E27FC236}">
                <a16:creationId xmlns:a16="http://schemas.microsoft.com/office/drawing/2014/main" id="{702D50BC-765A-39EB-5FB1-FE3E2793F032}"/>
              </a:ext>
            </a:extLst>
          </p:cNvPr>
          <p:cNvSpPr txBox="1"/>
          <p:nvPr/>
        </p:nvSpPr>
        <p:spPr>
          <a:xfrm>
            <a:off x="2877826" y="5432376"/>
            <a:ext cx="394660" cy="400110"/>
          </a:xfrm>
          <a:prstGeom prst="rect">
            <a:avLst/>
          </a:prstGeom>
          <a:solidFill>
            <a:schemeClr val="bg1"/>
          </a:solidFill>
        </p:spPr>
        <p:txBody>
          <a:bodyPr wrap="none" rtlCol="0">
            <a:spAutoFit/>
          </a:bodyPr>
          <a:lstStyle/>
          <a:p>
            <a:r>
              <a:rPr lang="en-US" dirty="0">
                <a:solidFill>
                  <a:srgbClr val="FF0000"/>
                </a:solidFill>
              </a:rPr>
              <a:t>&lt;</a:t>
            </a:r>
          </a:p>
        </p:txBody>
      </p:sp>
      <p:sp>
        <p:nvSpPr>
          <p:cNvPr id="43" name="TextBox 42">
            <a:extLst>
              <a:ext uri="{FF2B5EF4-FFF2-40B4-BE49-F238E27FC236}">
                <a16:creationId xmlns:a16="http://schemas.microsoft.com/office/drawing/2014/main" id="{1F71FFAD-3214-044E-8671-422A5F835DEC}"/>
              </a:ext>
            </a:extLst>
          </p:cNvPr>
          <p:cNvSpPr txBox="1"/>
          <p:nvPr/>
        </p:nvSpPr>
        <p:spPr>
          <a:xfrm>
            <a:off x="2893101" y="5743586"/>
            <a:ext cx="394660" cy="400110"/>
          </a:xfrm>
          <a:prstGeom prst="rect">
            <a:avLst/>
          </a:prstGeom>
          <a:solidFill>
            <a:schemeClr val="bg1"/>
          </a:solidFill>
        </p:spPr>
        <p:txBody>
          <a:bodyPr wrap="none" rtlCol="0">
            <a:spAutoFit/>
          </a:bodyPr>
          <a:lstStyle/>
          <a:p>
            <a:r>
              <a:rPr lang="en-US" dirty="0">
                <a:solidFill>
                  <a:srgbClr val="FF0000"/>
                </a:solidFill>
              </a:rPr>
              <a:t>&lt;</a:t>
            </a:r>
          </a:p>
        </p:txBody>
      </p:sp>
      <p:sp>
        <p:nvSpPr>
          <p:cNvPr id="50" name="TextBox 49">
            <a:extLst>
              <a:ext uri="{FF2B5EF4-FFF2-40B4-BE49-F238E27FC236}">
                <a16:creationId xmlns:a16="http://schemas.microsoft.com/office/drawing/2014/main" id="{460289C8-33BC-EA57-3F43-615FC32F42E1}"/>
              </a:ext>
            </a:extLst>
          </p:cNvPr>
          <p:cNvSpPr txBox="1"/>
          <p:nvPr/>
        </p:nvSpPr>
        <p:spPr>
          <a:xfrm>
            <a:off x="4386847" y="5723341"/>
            <a:ext cx="1611980" cy="400110"/>
          </a:xfrm>
          <a:prstGeom prst="rect">
            <a:avLst/>
          </a:prstGeom>
          <a:solidFill>
            <a:schemeClr val="bg1"/>
          </a:solidFill>
        </p:spPr>
        <p:txBody>
          <a:bodyPr wrap="none" rtlCol="0">
            <a:spAutoFit/>
          </a:bodyPr>
          <a:lstStyle/>
          <a:p>
            <a:pPr marL="0" lvl="1"/>
            <a:r>
              <a:rPr lang="en-US" dirty="0">
                <a:solidFill>
                  <a:srgbClr val="FF0000"/>
                </a:solidFill>
              </a:rPr>
              <a:t>(bypass </a:t>
            </a:r>
            <a:r>
              <a:rPr lang="en-US" dirty="0" err="1">
                <a:solidFill>
                  <a:srgbClr val="FF0000"/>
                </a:solidFill>
              </a:rPr>
              <a:t>rf</a:t>
            </a:r>
            <a:r>
              <a:rPr lang="en-US" dirty="0">
                <a:solidFill>
                  <a:srgbClr val="FF0000"/>
                </a:solidFill>
              </a:rPr>
              <a:t>)</a:t>
            </a:r>
          </a:p>
        </p:txBody>
      </p:sp>
      <p:pic>
        <p:nvPicPr>
          <p:cNvPr id="4" name="Picture 3" descr="sherry hegstrom | ETMOOC Blog Hub">
            <a:extLst>
              <a:ext uri="{FF2B5EF4-FFF2-40B4-BE49-F238E27FC236}">
                <a16:creationId xmlns:a16="http://schemas.microsoft.com/office/drawing/2014/main" id="{205555E2-0BFB-CE5C-ED05-9099C6868C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331" y="5379311"/>
            <a:ext cx="1031120" cy="886318"/>
          </a:xfrm>
          <a:prstGeom prst="rect">
            <a:avLst/>
          </a:prstGeom>
        </p:spPr>
      </p:pic>
      <p:sp>
        <p:nvSpPr>
          <p:cNvPr id="5" name="Date Placeholder 4">
            <a:extLst>
              <a:ext uri="{FF2B5EF4-FFF2-40B4-BE49-F238E27FC236}">
                <a16:creationId xmlns:a16="http://schemas.microsoft.com/office/drawing/2014/main" id="{C8392823-DBCA-E5EA-61AD-29C21978BF37}"/>
              </a:ext>
            </a:extLst>
          </p:cNvPr>
          <p:cNvSpPr>
            <a:spLocks noGrp="1"/>
          </p:cNvSpPr>
          <p:nvPr>
            <p:ph type="dt" sz="half" idx="10"/>
          </p:nvPr>
        </p:nvSpPr>
        <p:spPr/>
        <p:txBody>
          <a:bodyPr/>
          <a:lstStyle/>
          <a:p>
            <a:pPr>
              <a:defRPr/>
            </a:pPr>
            <a:fld id="{70F08FF8-D335-44AA-B85F-EF5C7C7D3927}" type="datetime3">
              <a:rPr lang="en-US" smtClean="0"/>
              <a:t>24 March 2024</a:t>
            </a:fld>
            <a:endParaRPr lang="en-US" dirty="0"/>
          </a:p>
        </p:txBody>
      </p:sp>
      <p:sp>
        <p:nvSpPr>
          <p:cNvPr id="6" name="Footer Placeholder 5">
            <a:extLst>
              <a:ext uri="{FF2B5EF4-FFF2-40B4-BE49-F238E27FC236}">
                <a16:creationId xmlns:a16="http://schemas.microsoft.com/office/drawing/2014/main" id="{78B6BB34-7C53-2CC1-6ACD-4A014DA4EA14}"/>
              </a:ext>
            </a:extLst>
          </p:cNvPr>
          <p:cNvSpPr>
            <a:spLocks noGrp="1"/>
          </p:cNvSpPr>
          <p:nvPr>
            <p:ph type="ftr" sz="quarter" idx="12"/>
          </p:nvPr>
        </p:nvSpPr>
        <p:spPr/>
        <p:txBody>
          <a:bodyPr/>
          <a:lstStyle/>
          <a:p>
            <a:pPr>
              <a:defRPr/>
            </a:pPr>
            <a:r>
              <a:rPr lang="en-US"/>
              <a:t>6.1920</a:t>
            </a:r>
            <a:endParaRPr lang="en-US" dirty="0"/>
          </a:p>
        </p:txBody>
      </p:sp>
      <p:sp>
        <p:nvSpPr>
          <p:cNvPr id="8" name="Slide Number Placeholder 7">
            <a:extLst>
              <a:ext uri="{FF2B5EF4-FFF2-40B4-BE49-F238E27FC236}">
                <a16:creationId xmlns:a16="http://schemas.microsoft.com/office/drawing/2014/main" id="{A3B58603-35CB-E546-D892-B46FAA2917E7}"/>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57</a:t>
            </a:fld>
            <a:endParaRPr lang="en-US" dirty="0"/>
          </a:p>
        </p:txBody>
      </p:sp>
    </p:spTree>
    <p:extLst>
      <p:ext uri="{BB962C8B-B14F-4D97-AF65-F5344CB8AC3E}">
        <p14:creationId xmlns:p14="http://schemas.microsoft.com/office/powerpoint/2010/main" val="123523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animBg="1"/>
      <p:bldP spid="43" grpId="0" animBg="1"/>
      <p:bldP spid="5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a:xfrm>
            <a:off x="609600" y="1547191"/>
            <a:ext cx="8103038" cy="4114800"/>
          </a:xfrm>
        </p:spPr>
        <p:txBody>
          <a:bodyPr/>
          <a:lstStyle/>
          <a:p>
            <a:r>
              <a:rPr lang="en-US" sz="2400" dirty="0"/>
              <a:t>Instruction pipelining requires dealing with control and data hazards</a:t>
            </a:r>
          </a:p>
          <a:p>
            <a:r>
              <a:rPr lang="en-US" sz="2400" dirty="0"/>
              <a:t>Speculation is necessary to deal with control hazards</a:t>
            </a:r>
          </a:p>
          <a:p>
            <a:r>
              <a:rPr lang="en-US" sz="2400" dirty="0"/>
              <a:t>Data hazards are avoided by withholding instructions in the decode stage until the hazard disappears</a:t>
            </a:r>
          </a:p>
          <a:p>
            <a:r>
              <a:rPr lang="en-US" sz="2400" dirty="0"/>
              <a:t>Concurrency and performance issues are subtle</a:t>
            </a:r>
          </a:p>
          <a:p>
            <a:pPr lvl="1"/>
            <a:r>
              <a:rPr lang="en-US" sz="2000" dirty="0"/>
              <a:t>For instance, bypassing necessarily increases combinational path lengths which can slow down the clock</a:t>
            </a:r>
          </a:p>
        </p:txBody>
      </p:sp>
      <p:sp>
        <p:nvSpPr>
          <p:cNvPr id="14" name="Date Placeholder 13">
            <a:extLst>
              <a:ext uri="{FF2B5EF4-FFF2-40B4-BE49-F238E27FC236}">
                <a16:creationId xmlns:a16="http://schemas.microsoft.com/office/drawing/2014/main" id="{E2C5D213-CE11-7DAE-B56F-545B28298D92}"/>
              </a:ext>
            </a:extLst>
          </p:cNvPr>
          <p:cNvSpPr>
            <a:spLocks noGrp="1"/>
          </p:cNvSpPr>
          <p:nvPr>
            <p:ph type="dt" sz="half" idx="10"/>
          </p:nvPr>
        </p:nvSpPr>
        <p:spPr/>
        <p:txBody>
          <a:bodyPr/>
          <a:lstStyle/>
          <a:p>
            <a:pPr>
              <a:defRPr/>
            </a:pPr>
            <a:fld id="{2F7E1959-1C8E-4DD0-B0BE-6C506B4D5F6C}" type="datetime3">
              <a:rPr lang="en-US" smtClean="0"/>
              <a:t>24 March 2024</a:t>
            </a:fld>
            <a:endParaRPr lang="en-US" dirty="0"/>
          </a:p>
        </p:txBody>
      </p:sp>
      <p:sp>
        <p:nvSpPr>
          <p:cNvPr id="15" name="Footer Placeholder 14">
            <a:extLst>
              <a:ext uri="{FF2B5EF4-FFF2-40B4-BE49-F238E27FC236}">
                <a16:creationId xmlns:a16="http://schemas.microsoft.com/office/drawing/2014/main" id="{9EFAEA66-DB38-0647-6DA2-1F0B9A037598}"/>
              </a:ext>
            </a:extLst>
          </p:cNvPr>
          <p:cNvSpPr>
            <a:spLocks noGrp="1"/>
          </p:cNvSpPr>
          <p:nvPr>
            <p:ph type="ftr" sz="quarter" idx="12"/>
          </p:nvPr>
        </p:nvSpPr>
        <p:spPr/>
        <p:txBody>
          <a:bodyPr/>
          <a:lstStyle/>
          <a:p>
            <a:pPr>
              <a:defRPr/>
            </a:pPr>
            <a:r>
              <a:rPr lang="en-US"/>
              <a:t>6.1920</a:t>
            </a:r>
            <a:endParaRPr lang="en-US" dirty="0"/>
          </a:p>
        </p:txBody>
      </p:sp>
      <p:sp>
        <p:nvSpPr>
          <p:cNvPr id="4" name="Slide Number Placeholder 3">
            <a:extLst>
              <a:ext uri="{FF2B5EF4-FFF2-40B4-BE49-F238E27FC236}">
                <a16:creationId xmlns:a16="http://schemas.microsoft.com/office/drawing/2014/main" id="{A03BD43F-A2C2-3A3A-6DFA-55CB5A6D4898}"/>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58</a:t>
            </a:fld>
            <a:endParaRPr lang="en-US" dirty="0"/>
          </a:p>
        </p:txBody>
      </p:sp>
    </p:spTree>
    <p:extLst>
      <p:ext uri="{BB962C8B-B14F-4D97-AF65-F5344CB8AC3E}">
        <p14:creationId xmlns:p14="http://schemas.microsoft.com/office/powerpoint/2010/main" val="427187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Control hazard</a:t>
            </a:r>
            <a:endParaRPr lang="en-US" dirty="0"/>
          </a:p>
        </p:txBody>
      </p:sp>
      <p:sp>
        <p:nvSpPr>
          <p:cNvPr id="6" name="AutoShape 3"/>
          <p:cNvSpPr>
            <a:spLocks noChangeArrowheads="1"/>
          </p:cNvSpPr>
          <p:nvPr/>
        </p:nvSpPr>
        <p:spPr bwMode="auto">
          <a:xfrm>
            <a:off x="1705380" y="3644972"/>
            <a:ext cx="1511300" cy="381000"/>
          </a:xfrm>
          <a:prstGeom prst="leftRightArrow">
            <a:avLst>
              <a:gd name="adj1" fmla="val 43333"/>
              <a:gd name="adj2" fmla="val 47600"/>
            </a:avLst>
          </a:prstGeom>
          <a:solidFill>
            <a:schemeClr val="accent2"/>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a:p>
        </p:txBody>
      </p:sp>
      <p:sp>
        <p:nvSpPr>
          <p:cNvPr id="7" name="AutoShape 6"/>
          <p:cNvSpPr>
            <a:spLocks noChangeArrowheads="1"/>
          </p:cNvSpPr>
          <p:nvPr/>
        </p:nvSpPr>
        <p:spPr bwMode="auto">
          <a:xfrm>
            <a:off x="3686027" y="3685331"/>
            <a:ext cx="1765300" cy="361950"/>
          </a:xfrm>
          <a:prstGeom prst="leftRightArrow">
            <a:avLst>
              <a:gd name="adj1" fmla="val 43333"/>
              <a:gd name="adj2" fmla="val 58526"/>
            </a:avLst>
          </a:prstGeom>
          <a:solidFill>
            <a:schemeClr val="accent2"/>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a:p>
        </p:txBody>
      </p:sp>
      <p:sp>
        <p:nvSpPr>
          <p:cNvPr id="8" name="Content Placeholder 2"/>
          <p:cNvSpPr txBox="1">
            <a:spLocks/>
          </p:cNvSpPr>
          <p:nvPr/>
        </p:nvSpPr>
        <p:spPr bwMode="auto">
          <a:xfrm>
            <a:off x="729159" y="4066496"/>
            <a:ext cx="8097573" cy="2410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
              <a:defRPr sz="2000">
                <a:solidFill>
                  <a:schemeClr val="tx1">
                    <a:lumMod val="95000"/>
                    <a:lumOff val="5000"/>
                  </a:schemeClr>
                </a:solidFill>
                <a:latin typeface="+mn-lt"/>
              </a:defRPr>
            </a:lvl2pPr>
            <a:lvl3pPr marL="1143000" indent="-228600" algn="l" rtl="0" eaLnBrk="0" fontAlgn="base" hangingPunct="0">
              <a:spcBef>
                <a:spcPct val="20000"/>
              </a:spcBef>
              <a:spcAft>
                <a:spcPct val="0"/>
              </a:spcAft>
              <a:buFont typeface="Wingdings" panose="05000000000000000000" pitchFamily="2" charset="2"/>
              <a:buChar char="§"/>
              <a:defRPr sz="2000">
                <a:solidFill>
                  <a:schemeClr val="tx1">
                    <a:lumMod val="85000"/>
                    <a:lumOff val="15000"/>
                  </a:schemeClr>
                </a:solidFill>
                <a:latin typeface="+mn-lt"/>
              </a:defRPr>
            </a:lvl3pPr>
            <a:lvl4pPr marL="1714500" indent="-342900" algn="l" rtl="0" eaLnBrk="0" fontAlgn="base" hangingPunct="0">
              <a:spcBef>
                <a:spcPct val="20000"/>
              </a:spcBef>
              <a:spcAft>
                <a:spcPct val="0"/>
              </a:spcAft>
              <a:buFont typeface="Wingdings" panose="05000000000000000000" pitchFamily="2" charset="2"/>
              <a:buChar char="§"/>
              <a:defRPr sz="2000">
                <a:solidFill>
                  <a:schemeClr val="tx1">
                    <a:lumMod val="75000"/>
                    <a:lumOff val="25000"/>
                  </a:schemeClr>
                </a:solidFill>
                <a:latin typeface="+mn-lt"/>
              </a:defRPr>
            </a:lvl4pPr>
            <a:lvl5pPr marL="2057400" indent="-228600" algn="l" rtl="0" eaLnBrk="0" fontAlgn="base" hangingPunct="0">
              <a:spcBef>
                <a:spcPct val="20000"/>
              </a:spcBef>
              <a:spcAft>
                <a:spcPct val="0"/>
              </a:spcAft>
              <a:buChar char="»"/>
              <a:defRPr sz="2000">
                <a:solidFill>
                  <a:schemeClr val="tx1">
                    <a:lumMod val="65000"/>
                    <a:lumOff val="35000"/>
                  </a:schemeClr>
                </a:solidFill>
                <a:latin typeface="+mn-lt"/>
              </a:defRPr>
            </a:lvl5pPr>
            <a:lvl6pPr marL="2514600" indent="-228600" algn="l" rtl="0" fontAlgn="base">
              <a:spcBef>
                <a:spcPct val="20000"/>
              </a:spcBef>
              <a:spcAft>
                <a:spcPct val="0"/>
              </a:spcAft>
              <a:buChar char="»"/>
              <a:defRPr>
                <a:solidFill>
                  <a:srgbClr val="56127A"/>
                </a:solidFill>
                <a:latin typeface="+mn-lt"/>
              </a:defRPr>
            </a:lvl6pPr>
            <a:lvl7pPr marL="2971800" indent="-228600" algn="l" rtl="0" fontAlgn="base">
              <a:spcBef>
                <a:spcPct val="20000"/>
              </a:spcBef>
              <a:spcAft>
                <a:spcPct val="0"/>
              </a:spcAft>
              <a:buChar char="»"/>
              <a:defRPr>
                <a:solidFill>
                  <a:srgbClr val="56127A"/>
                </a:solidFill>
                <a:latin typeface="+mn-lt"/>
              </a:defRPr>
            </a:lvl7pPr>
            <a:lvl8pPr marL="3429000" indent="-228600" algn="l" rtl="0" fontAlgn="base">
              <a:spcBef>
                <a:spcPct val="20000"/>
              </a:spcBef>
              <a:spcAft>
                <a:spcPct val="0"/>
              </a:spcAft>
              <a:buChar char="»"/>
              <a:defRPr>
                <a:solidFill>
                  <a:srgbClr val="56127A"/>
                </a:solidFill>
                <a:latin typeface="+mn-lt"/>
              </a:defRPr>
            </a:lvl8pPr>
            <a:lvl9pPr marL="3886200" indent="-228600" algn="l" rtl="0" fontAlgn="base">
              <a:spcBef>
                <a:spcPct val="20000"/>
              </a:spcBef>
              <a:spcAft>
                <a:spcPct val="0"/>
              </a:spcAft>
              <a:buChar char="»"/>
              <a:defRPr>
                <a:solidFill>
                  <a:srgbClr val="56127A"/>
                </a:solidFill>
                <a:latin typeface="+mn-lt"/>
              </a:defRPr>
            </a:lvl9pPr>
          </a:lstStyle>
          <a:p>
            <a:r>
              <a:rPr lang="en-US" sz="2000" kern="0" dirty="0"/>
              <a:t>Fetch stage initiates instruction fetch and sends the pc to Execute stage via f2d. It speculatively updates pc to pc+4</a:t>
            </a:r>
          </a:p>
          <a:p>
            <a:r>
              <a:rPr lang="en-US" sz="2000" kern="0" dirty="0"/>
              <a:t>Execute stage picks up instruction from f2d and executes it. It may take one or more cycles to do this</a:t>
            </a:r>
          </a:p>
          <a:p>
            <a:r>
              <a:rPr lang="en-US" sz="2000" kern="0" dirty="0"/>
              <a:t>These two stages operate independently except in case of a branch misprediction when Execute redirects the pc to the correct pc. All “wrong path” instructions have to be squashed</a:t>
            </a:r>
          </a:p>
        </p:txBody>
      </p:sp>
      <p:grpSp>
        <p:nvGrpSpPr>
          <p:cNvPr id="3" name="Group 2"/>
          <p:cNvGrpSpPr/>
          <p:nvPr/>
        </p:nvGrpSpPr>
        <p:grpSpPr>
          <a:xfrm>
            <a:off x="1676400" y="1523994"/>
            <a:ext cx="3464510" cy="2056203"/>
            <a:chOff x="2624402" y="1322302"/>
            <a:chExt cx="3464510" cy="2056203"/>
          </a:xfrm>
        </p:grpSpPr>
        <p:sp>
          <p:nvSpPr>
            <p:cNvPr id="10" name="Text Box 15"/>
            <p:cNvSpPr txBox="1">
              <a:spLocks noChangeArrowheads="1"/>
            </p:cNvSpPr>
            <p:nvPr/>
          </p:nvSpPr>
          <p:spPr bwMode="auto">
            <a:xfrm>
              <a:off x="3047521" y="1322302"/>
              <a:ext cx="457200" cy="400110"/>
            </a:xfrm>
            <a:prstGeom prst="rect">
              <a:avLst/>
            </a:prstGeom>
            <a:solidFill>
              <a:srgbClr val="FFCC66"/>
            </a:solidFill>
            <a:ln w="19050">
              <a:solidFill>
                <a:schemeClr val="tx1"/>
              </a:solidFill>
              <a:miter lim="800000"/>
              <a:headEnd/>
              <a:tailEnd/>
            </a:ln>
          </p:spPr>
          <p:txBody>
            <a:bodyPr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pc</a:t>
              </a:r>
            </a:p>
          </p:txBody>
        </p:sp>
        <p:sp>
          <p:nvSpPr>
            <p:cNvPr id="11" name="Text Box 16"/>
            <p:cNvSpPr txBox="1">
              <a:spLocks noChangeArrowheads="1"/>
            </p:cNvSpPr>
            <p:nvPr/>
          </p:nvSpPr>
          <p:spPr bwMode="auto">
            <a:xfrm>
              <a:off x="4927121" y="1353351"/>
              <a:ext cx="1066800" cy="400110"/>
            </a:xfrm>
            <a:prstGeom prst="rect">
              <a:avLst/>
            </a:prstGeom>
            <a:solidFill>
              <a:srgbClr val="FFCC66"/>
            </a:solidFill>
            <a:ln w="19050">
              <a:solidFill>
                <a:schemeClr val="tx1"/>
              </a:solidFill>
              <a:miter lim="800000"/>
              <a:headEnd/>
              <a:tailEnd/>
            </a:ln>
          </p:spPr>
          <p:txBody>
            <a:bodyPr>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gn="ct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rf</a:t>
              </a:r>
              <a:endParaRPr lang="en-US" altLang="en-US" sz="2000" dirty="0">
                <a:latin typeface="Arial" panose="020B0604020202020204" pitchFamily="34" charset="0"/>
                <a:cs typeface="Arial" panose="020B0604020202020204" pitchFamily="34" charset="0"/>
              </a:endParaRPr>
            </a:p>
          </p:txBody>
        </p:sp>
        <p:sp>
          <p:nvSpPr>
            <p:cNvPr id="12" name="Line 17"/>
            <p:cNvSpPr>
              <a:spLocks noChangeShapeType="1"/>
            </p:cNvSpPr>
            <p:nvPr/>
          </p:nvSpPr>
          <p:spPr bwMode="auto">
            <a:xfrm>
              <a:off x="3136865" y="1747051"/>
              <a:ext cx="9525" cy="25638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3" name="Line 18"/>
            <p:cNvSpPr>
              <a:spLocks noChangeShapeType="1"/>
            </p:cNvSpPr>
            <p:nvPr/>
          </p:nvSpPr>
          <p:spPr bwMode="auto">
            <a:xfrm>
              <a:off x="3276120" y="1747051"/>
              <a:ext cx="1930401" cy="39608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4" name="Line 19"/>
            <p:cNvSpPr>
              <a:spLocks noChangeShapeType="1"/>
            </p:cNvSpPr>
            <p:nvPr/>
          </p:nvSpPr>
          <p:spPr bwMode="auto">
            <a:xfrm>
              <a:off x="5549421" y="1734351"/>
              <a:ext cx="0" cy="736600"/>
            </a:xfrm>
            <a:prstGeom prst="line">
              <a:avLst/>
            </a:prstGeom>
            <a:noFill/>
            <a:ln w="1905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5" name="Line 22"/>
            <p:cNvSpPr>
              <a:spLocks noChangeShapeType="1"/>
            </p:cNvSpPr>
            <p:nvPr/>
          </p:nvSpPr>
          <p:spPr bwMode="auto">
            <a:xfrm>
              <a:off x="5282721" y="1758163"/>
              <a:ext cx="0" cy="384967"/>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16" name="Cloud"/>
            <p:cNvSpPr>
              <a:spLocks noChangeAspect="1" noEditPoints="1" noChangeArrowheads="1"/>
            </p:cNvSpPr>
            <p:nvPr/>
          </p:nvSpPr>
          <p:spPr bwMode="auto">
            <a:xfrm>
              <a:off x="2624402" y="2016767"/>
              <a:ext cx="1138238" cy="723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17" name="Text Box 10"/>
            <p:cNvSpPr txBox="1">
              <a:spLocks noChangeArrowheads="1"/>
            </p:cNvSpPr>
            <p:nvPr/>
          </p:nvSpPr>
          <p:spPr bwMode="auto">
            <a:xfrm>
              <a:off x="2869461" y="2146702"/>
              <a:ext cx="7429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fetch</a:t>
              </a:r>
            </a:p>
          </p:txBody>
        </p:sp>
        <p:sp>
          <p:nvSpPr>
            <p:cNvPr id="18" name="Cloud"/>
            <p:cNvSpPr>
              <a:spLocks noChangeAspect="1" noEditPoints="1" noChangeArrowheads="1"/>
            </p:cNvSpPr>
            <p:nvPr/>
          </p:nvSpPr>
          <p:spPr bwMode="auto">
            <a:xfrm>
              <a:off x="4955436" y="2108602"/>
              <a:ext cx="1066800" cy="5334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tx1">
                <a:lumMod val="20000"/>
                <a:lumOff val="80000"/>
              </a:schemeClr>
            </a:solidFill>
            <a:ln w="9525">
              <a:solidFill>
                <a:srgbClr val="000000"/>
              </a:solidFill>
              <a:miter lim="800000"/>
              <a:headEnd/>
              <a:tailEnd/>
            </a:ln>
            <a:effectLst>
              <a:outerShdw dist="107763" dir="2700000" algn="ctr" rotWithShape="0">
                <a:srgbClr val="808080"/>
              </a:outerShdw>
            </a:effectLst>
          </p:spPr>
          <p:txBody>
            <a:bodyPr/>
            <a:lstStyle/>
            <a:p>
              <a:pPr>
                <a:defRPr/>
              </a:pPr>
              <a:endParaRPr lang="en-US" sz="2000">
                <a:latin typeface="Arial" panose="020B0604020202020204" pitchFamily="34" charset="0"/>
                <a:cs typeface="Arial" panose="020B0604020202020204" pitchFamily="34" charset="0"/>
              </a:endParaRPr>
            </a:p>
          </p:txBody>
        </p:sp>
        <p:sp>
          <p:nvSpPr>
            <p:cNvPr id="19" name="Text Box 12"/>
            <p:cNvSpPr txBox="1">
              <a:spLocks noChangeArrowheads="1"/>
            </p:cNvSpPr>
            <p:nvPr/>
          </p:nvSpPr>
          <p:spPr bwMode="auto">
            <a:xfrm>
              <a:off x="4969724" y="2146702"/>
              <a:ext cx="1119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square">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a:latin typeface="Arial" panose="020B0604020202020204" pitchFamily="34" charset="0"/>
                  <a:cs typeface="Arial" panose="020B0604020202020204" pitchFamily="34" charset="0"/>
                </a:rPr>
                <a:t>execute</a:t>
              </a:r>
            </a:p>
          </p:txBody>
        </p:sp>
        <p:sp>
          <p:nvSpPr>
            <p:cNvPr id="20" name="Line 13"/>
            <p:cNvSpPr>
              <a:spLocks noChangeShapeType="1"/>
            </p:cNvSpPr>
            <p:nvPr/>
          </p:nvSpPr>
          <p:spPr bwMode="auto">
            <a:xfrm>
              <a:off x="3723536" y="2413402"/>
              <a:ext cx="5461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1" name="Line 14"/>
            <p:cNvSpPr>
              <a:spLocks noChangeShapeType="1"/>
            </p:cNvSpPr>
            <p:nvPr/>
          </p:nvSpPr>
          <p:spPr bwMode="auto">
            <a:xfrm>
              <a:off x="4485536" y="2413402"/>
              <a:ext cx="4699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nvGrpSpPr>
            <p:cNvPr id="22" name="Group 21"/>
            <p:cNvGrpSpPr/>
            <p:nvPr/>
          </p:nvGrpSpPr>
          <p:grpSpPr>
            <a:xfrm>
              <a:off x="4121681" y="2281928"/>
              <a:ext cx="369888" cy="304800"/>
              <a:chOff x="4579679" y="4612085"/>
              <a:chExt cx="369888" cy="304800"/>
            </a:xfrm>
          </p:grpSpPr>
          <p:sp>
            <p:nvSpPr>
              <p:cNvPr id="30" name="Rectangle 24"/>
              <p:cNvSpPr>
                <a:spLocks noChangeArrowheads="1"/>
              </p:cNvSpPr>
              <p:nvPr/>
            </p:nvSpPr>
            <p:spPr bwMode="auto">
              <a:xfrm>
                <a:off x="4720967" y="4612085"/>
                <a:ext cx="228600" cy="304800"/>
              </a:xfrm>
              <a:prstGeom prst="rect">
                <a:avLst/>
              </a:prstGeom>
              <a:solidFill>
                <a:srgbClr val="FFCC66"/>
              </a:solidFill>
              <a:ln>
                <a:noFill/>
              </a:ln>
            </p:spPr>
            <p:txBody>
              <a:bodyPr wrap="none" anchor="ct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eaLnBrk="1" hangingPunct="1"/>
                <a:endParaRPr lang="en-US" altLang="en-US" sz="2000">
                  <a:latin typeface="Arial" panose="020B0604020202020204" pitchFamily="34" charset="0"/>
                  <a:cs typeface="Arial" panose="020B0604020202020204" pitchFamily="34" charset="0"/>
                </a:endParaRPr>
              </a:p>
            </p:txBody>
          </p:sp>
          <p:sp>
            <p:nvSpPr>
              <p:cNvPr id="31" name="Freeform 26"/>
              <p:cNvSpPr>
                <a:spLocks/>
              </p:cNvSpPr>
              <p:nvPr/>
            </p:nvSpPr>
            <p:spPr bwMode="auto">
              <a:xfrm>
                <a:off x="4579679" y="4612085"/>
                <a:ext cx="368300" cy="304800"/>
              </a:xfrm>
              <a:custGeom>
                <a:avLst/>
                <a:gdLst>
                  <a:gd name="T0" fmla="*/ 0 w 288"/>
                  <a:gd name="T1" fmla="*/ 0 h 144"/>
                  <a:gd name="T2" fmla="*/ 18 w 288"/>
                  <a:gd name="T3" fmla="*/ 0 h 144"/>
                  <a:gd name="T4" fmla="*/ 18 w 288"/>
                  <a:gd name="T5" fmla="*/ 6065 h 144"/>
                  <a:gd name="T6" fmla="*/ 0 w 288"/>
                  <a:gd name="T7" fmla="*/ 6065 h 144"/>
                  <a:gd name="T8" fmla="*/ 0 60000 65536"/>
                  <a:gd name="T9" fmla="*/ 0 60000 65536"/>
                  <a:gd name="T10" fmla="*/ 0 60000 65536"/>
                  <a:gd name="T11" fmla="*/ 0 60000 65536"/>
                  <a:gd name="T12" fmla="*/ 0 w 288"/>
                  <a:gd name="T13" fmla="*/ 0 h 144"/>
                  <a:gd name="T14" fmla="*/ 288 w 288"/>
                  <a:gd name="T15" fmla="*/ 144 h 144"/>
                </a:gdLst>
                <a:ahLst/>
                <a:cxnLst>
                  <a:cxn ang="T8">
                    <a:pos x="T0" y="T1"/>
                  </a:cxn>
                  <a:cxn ang="T9">
                    <a:pos x="T2" y="T3"/>
                  </a:cxn>
                  <a:cxn ang="T10">
                    <a:pos x="T4" y="T5"/>
                  </a:cxn>
                  <a:cxn ang="T11">
                    <a:pos x="T6" y="T7"/>
                  </a:cxn>
                </a:cxnLst>
                <a:rect l="T12" t="T13" r="T14" b="T15"/>
                <a:pathLst>
                  <a:path w="288" h="144">
                    <a:moveTo>
                      <a:pt x="0" y="0"/>
                    </a:moveTo>
                    <a:lnTo>
                      <a:pt x="288" y="0"/>
                    </a:lnTo>
                    <a:lnTo>
                      <a:pt x="288" y="144"/>
                    </a:lnTo>
                    <a:lnTo>
                      <a:pt x="0" y="144"/>
                    </a:lnTo>
                  </a:path>
                </a:pathLst>
              </a:custGeom>
              <a:noFill/>
              <a:ln w="19050"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2" name="Line 27"/>
              <p:cNvSpPr>
                <a:spLocks noChangeShapeType="1"/>
              </p:cNvSpPr>
              <p:nvPr/>
            </p:nvSpPr>
            <p:spPr bwMode="auto">
              <a:xfrm>
                <a:off x="48717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3" name="Line 28"/>
              <p:cNvSpPr>
                <a:spLocks noChangeShapeType="1"/>
              </p:cNvSpPr>
              <p:nvPr/>
            </p:nvSpPr>
            <p:spPr bwMode="auto">
              <a:xfrm>
                <a:off x="47955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34" name="Line 29"/>
              <p:cNvSpPr>
                <a:spLocks noChangeShapeType="1"/>
              </p:cNvSpPr>
              <p:nvPr/>
            </p:nvSpPr>
            <p:spPr bwMode="auto">
              <a:xfrm>
                <a:off x="4719379" y="4612085"/>
                <a:ext cx="0" cy="30480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grpSp>
        <p:sp>
          <p:nvSpPr>
            <p:cNvPr id="23" name="Line 17"/>
            <p:cNvSpPr>
              <a:spLocks noChangeShapeType="1"/>
            </p:cNvSpPr>
            <p:nvPr/>
          </p:nvSpPr>
          <p:spPr bwMode="auto">
            <a:xfrm flipH="1" flipV="1">
              <a:off x="3250167" y="1747050"/>
              <a:ext cx="44" cy="26971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4" name="Text Box 15"/>
            <p:cNvSpPr txBox="1">
              <a:spLocks noChangeArrowheads="1"/>
            </p:cNvSpPr>
            <p:nvPr/>
          </p:nvSpPr>
          <p:spPr bwMode="auto">
            <a:xfrm>
              <a:off x="2861759" y="2978395"/>
              <a:ext cx="8464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iMem</a:t>
              </a:r>
              <a:endParaRPr lang="en-US" altLang="en-US" sz="2000" dirty="0">
                <a:latin typeface="Arial" panose="020B0604020202020204" pitchFamily="34" charset="0"/>
                <a:cs typeface="Arial" panose="020B0604020202020204" pitchFamily="34" charset="0"/>
              </a:endParaRPr>
            </a:p>
          </p:txBody>
        </p:sp>
        <p:sp>
          <p:nvSpPr>
            <p:cNvPr id="25" name="Line 22"/>
            <p:cNvSpPr>
              <a:spLocks noChangeShapeType="1"/>
            </p:cNvSpPr>
            <p:nvPr/>
          </p:nvSpPr>
          <p:spPr bwMode="auto">
            <a:xfrm>
              <a:off x="3136865" y="2740668"/>
              <a:ext cx="0" cy="253736"/>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6" name="Text Box 15"/>
            <p:cNvSpPr txBox="1">
              <a:spLocks noChangeArrowheads="1"/>
            </p:cNvSpPr>
            <p:nvPr/>
          </p:nvSpPr>
          <p:spPr bwMode="auto">
            <a:xfrm>
              <a:off x="5126206" y="2978395"/>
              <a:ext cx="896030" cy="400110"/>
            </a:xfrm>
            <a:prstGeom prst="rect">
              <a:avLst/>
            </a:prstGeom>
            <a:solidFill>
              <a:srgbClr val="FFCC66"/>
            </a:solidFill>
            <a:ln w="19050">
              <a:solidFill>
                <a:schemeClr val="tx1"/>
              </a:solidFill>
              <a:miter lim="800000"/>
              <a:headEnd/>
              <a:tailEnd/>
            </a:ln>
          </p:spPr>
          <p:txBody>
            <a:bodyPr wrap="square" anchor="t">
              <a:spAutoFit/>
            </a:bodyPr>
            <a:lstStyle>
              <a:lvl1pPr eaLnBrk="0" hangingPunct="0">
                <a:defRPr>
                  <a:solidFill>
                    <a:schemeClr val="tx1"/>
                  </a:solidFill>
                  <a:latin typeface="Verdana" panose="020B0604030504040204" pitchFamily="34" charset="0"/>
                </a:defRPr>
              </a:lvl1pPr>
              <a:lvl2pPr marL="742950" indent="-285750" eaLnBrk="0" hangingPunct="0">
                <a:defRPr>
                  <a:solidFill>
                    <a:schemeClr val="tx1"/>
                  </a:solidFill>
                  <a:latin typeface="Verdana" panose="020B0604030504040204" pitchFamily="34" charset="0"/>
                </a:defRPr>
              </a:lvl2pPr>
              <a:lvl3pPr marL="1143000" indent="-228600" eaLnBrk="0" hangingPunct="0">
                <a:defRPr>
                  <a:solidFill>
                    <a:schemeClr val="tx1"/>
                  </a:solidFill>
                  <a:latin typeface="Verdana" panose="020B0604030504040204" pitchFamily="34" charset="0"/>
                </a:defRPr>
              </a:lvl3pPr>
              <a:lvl4pPr marL="1600200" indent="-228600" eaLnBrk="0" hangingPunct="0">
                <a:defRPr>
                  <a:solidFill>
                    <a:schemeClr val="tx1"/>
                  </a:solidFill>
                  <a:latin typeface="Verdana" panose="020B0604030504040204" pitchFamily="34" charset="0"/>
                </a:defRPr>
              </a:lvl4pPr>
              <a:lvl5pPr marL="2057400" indent="-228600" eaLnBrk="0" hangingPunct="0">
                <a:defRPr>
                  <a:solidFill>
                    <a:schemeClr val="tx1"/>
                  </a:solidFill>
                  <a:latin typeface="Verdana" panose="020B0604030504040204" pitchFamily="34" charset="0"/>
                </a:defRPr>
              </a:lvl5pPr>
              <a:lvl6pPr marL="25146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6pPr>
              <a:lvl7pPr marL="29718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7pPr>
              <a:lvl8pPr marL="34290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8pPr>
              <a:lvl9pPr marL="3886200" indent="-228600" eaLnBrk="0" fontAlgn="base" hangingPunct="0">
                <a:lnSpc>
                  <a:spcPct val="90000"/>
                </a:lnSpc>
                <a:spcBef>
                  <a:spcPct val="25000"/>
                </a:spcBef>
                <a:spcAft>
                  <a:spcPct val="0"/>
                </a:spcAft>
                <a:buClr>
                  <a:schemeClr val="bg1"/>
                </a:buClr>
                <a:buSzPct val="100000"/>
                <a:buFont typeface="Wingdings" panose="05000000000000000000" pitchFamily="2" charset="2"/>
                <a:buChar char="•"/>
                <a:defRPr>
                  <a:solidFill>
                    <a:schemeClr val="tx1"/>
                  </a:solidFill>
                  <a:latin typeface="Verdana" panose="020B0604030504040204" pitchFamily="34" charset="0"/>
                </a:defRPr>
              </a:lvl9pPr>
            </a:lstStyle>
            <a:p>
              <a:pPr>
                <a:lnSpc>
                  <a:spcPct val="100000"/>
                </a:lnSpc>
                <a:spcBef>
                  <a:spcPct val="0"/>
                </a:spcBef>
                <a:buClrTx/>
                <a:buSzTx/>
                <a:buFontTx/>
                <a:buNone/>
              </a:pPr>
              <a:r>
                <a:rPr lang="en-US" altLang="en-US" sz="2000" dirty="0" err="1">
                  <a:latin typeface="Arial" panose="020B0604020202020204" pitchFamily="34" charset="0"/>
                  <a:cs typeface="Arial" panose="020B0604020202020204" pitchFamily="34" charset="0"/>
                </a:rPr>
                <a:t>dMem</a:t>
              </a:r>
              <a:endParaRPr lang="en-US" altLang="en-US" sz="2000" dirty="0">
                <a:latin typeface="Arial" panose="020B0604020202020204" pitchFamily="34" charset="0"/>
                <a:cs typeface="Arial" panose="020B0604020202020204" pitchFamily="34" charset="0"/>
              </a:endParaRPr>
            </a:p>
          </p:txBody>
        </p:sp>
        <p:sp>
          <p:nvSpPr>
            <p:cNvPr id="27" name="Line 22"/>
            <p:cNvSpPr>
              <a:spLocks noChangeShapeType="1"/>
            </p:cNvSpPr>
            <p:nvPr/>
          </p:nvSpPr>
          <p:spPr bwMode="auto">
            <a:xfrm>
              <a:off x="5401312" y="2642002"/>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8" name="Line 22"/>
            <p:cNvSpPr>
              <a:spLocks noChangeShapeType="1"/>
            </p:cNvSpPr>
            <p:nvPr/>
          </p:nvSpPr>
          <p:spPr bwMode="auto">
            <a:xfrm flipV="1">
              <a:off x="5648810" y="2608084"/>
              <a:ext cx="0" cy="35240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2000">
                <a:latin typeface="Arial" panose="020B0604020202020204" pitchFamily="34" charset="0"/>
                <a:cs typeface="Arial" panose="020B0604020202020204" pitchFamily="34" charset="0"/>
              </a:endParaRPr>
            </a:p>
          </p:txBody>
        </p:sp>
        <p:sp>
          <p:nvSpPr>
            <p:cNvPr id="29" name="TextBox 28"/>
            <p:cNvSpPr txBox="1"/>
            <p:nvPr/>
          </p:nvSpPr>
          <p:spPr>
            <a:xfrm>
              <a:off x="4087486" y="2525470"/>
              <a:ext cx="540533"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f2d</a:t>
              </a:r>
            </a:p>
          </p:txBody>
        </p:sp>
        <p:sp>
          <p:nvSpPr>
            <p:cNvPr id="35" name="Freeform 34"/>
            <p:cNvSpPr/>
            <p:nvPr/>
          </p:nvSpPr>
          <p:spPr bwMode="auto">
            <a:xfrm>
              <a:off x="3716155" y="2652746"/>
              <a:ext cx="1353312" cy="471454"/>
            </a:xfrm>
            <a:custGeom>
              <a:avLst/>
              <a:gdLst>
                <a:gd name="connsiteX0" fmla="*/ 0 w 1353312"/>
                <a:gd name="connsiteY0" fmla="*/ 468173 h 471454"/>
                <a:gd name="connsiteX1" fmla="*/ 848564 w 1353312"/>
                <a:gd name="connsiteY1" fmla="*/ 402336 h 471454"/>
                <a:gd name="connsiteX2" fmla="*/ 1353312 w 1353312"/>
                <a:gd name="connsiteY2" fmla="*/ 0 h 471454"/>
              </a:gdLst>
              <a:ahLst/>
              <a:cxnLst>
                <a:cxn ang="0">
                  <a:pos x="connsiteX0" y="connsiteY0"/>
                </a:cxn>
                <a:cxn ang="0">
                  <a:pos x="connsiteX1" y="connsiteY1"/>
                </a:cxn>
                <a:cxn ang="0">
                  <a:pos x="connsiteX2" y="connsiteY2"/>
                </a:cxn>
              </a:cxnLst>
              <a:rect l="l" t="t" r="r" b="b"/>
              <a:pathLst>
                <a:path w="1353312" h="471454">
                  <a:moveTo>
                    <a:pt x="0" y="468173"/>
                  </a:moveTo>
                  <a:cubicBezTo>
                    <a:pt x="311506" y="474269"/>
                    <a:pt x="623012" y="480365"/>
                    <a:pt x="848564" y="402336"/>
                  </a:cubicBezTo>
                  <a:cubicBezTo>
                    <a:pt x="1074116" y="324307"/>
                    <a:pt x="1213714" y="162153"/>
                    <a:pt x="1353312" y="0"/>
                  </a:cubicBezTo>
                </a:path>
              </a:pathLst>
            </a:custGeom>
            <a:no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grpSp>
      <p:sp>
        <p:nvSpPr>
          <p:cNvPr id="36" name="TextBox 35"/>
          <p:cNvSpPr txBox="1"/>
          <p:nvPr/>
        </p:nvSpPr>
        <p:spPr>
          <a:xfrm>
            <a:off x="5631796" y="1706129"/>
            <a:ext cx="3194936" cy="1323439"/>
          </a:xfrm>
          <a:prstGeom prst="rect">
            <a:avLst/>
          </a:prstGeom>
          <a:noFill/>
        </p:spPr>
        <p:txBody>
          <a:bodyPr wrap="square" rtlCol="0">
            <a:spAutoFit/>
          </a:bodyPr>
          <a:lstStyle/>
          <a:p>
            <a:r>
              <a:rPr lang="en-US" sz="2000" dirty="0">
                <a:latin typeface="Comic Sans MS" panose="030F0702030302020204" pitchFamily="66" charset="0"/>
              </a:rPr>
              <a:t>We will offer a solution that is independent of how many cycles </a:t>
            </a:r>
            <a:r>
              <a:rPr lang="en-US" sz="2000">
                <a:latin typeface="Comic Sans MS" panose="030F0702030302020204" pitchFamily="66" charset="0"/>
              </a:rPr>
              <a:t>each stage </a:t>
            </a:r>
            <a:r>
              <a:rPr lang="en-US" sz="2000" dirty="0">
                <a:latin typeface="Comic Sans MS" panose="030F0702030302020204" pitchFamily="66" charset="0"/>
              </a:rPr>
              <a:t>takes </a:t>
            </a:r>
          </a:p>
        </p:txBody>
      </p:sp>
      <p:sp>
        <p:nvSpPr>
          <p:cNvPr id="4" name="TextBox 3"/>
          <p:cNvSpPr txBox="1"/>
          <p:nvPr/>
        </p:nvSpPr>
        <p:spPr>
          <a:xfrm rot="638056">
            <a:off x="2789445" y="1822886"/>
            <a:ext cx="1075936" cy="369332"/>
          </a:xfrm>
          <a:prstGeom prst="rect">
            <a:avLst/>
          </a:prstGeom>
          <a:noFill/>
        </p:spPr>
        <p:txBody>
          <a:bodyPr wrap="none" rtlCol="0">
            <a:spAutoFit/>
          </a:bodyPr>
          <a:lstStyle/>
          <a:p>
            <a:r>
              <a:rPr lang="en-US" sz="1800" dirty="0">
                <a:latin typeface="+mn-lt"/>
              </a:rPr>
              <a:t>redirect</a:t>
            </a:r>
          </a:p>
        </p:txBody>
      </p:sp>
      <p:sp>
        <p:nvSpPr>
          <p:cNvPr id="5" name="Date Placeholder 4">
            <a:extLst>
              <a:ext uri="{FF2B5EF4-FFF2-40B4-BE49-F238E27FC236}">
                <a16:creationId xmlns:a16="http://schemas.microsoft.com/office/drawing/2014/main" id="{DBF05CBB-79DD-E5F4-91EF-BF4304D669FA}"/>
              </a:ext>
            </a:extLst>
          </p:cNvPr>
          <p:cNvSpPr>
            <a:spLocks noGrp="1"/>
          </p:cNvSpPr>
          <p:nvPr>
            <p:ph type="dt" sz="half" idx="10"/>
          </p:nvPr>
        </p:nvSpPr>
        <p:spPr/>
        <p:txBody>
          <a:bodyPr/>
          <a:lstStyle/>
          <a:p>
            <a:pPr>
              <a:defRPr/>
            </a:pPr>
            <a:fld id="{E7A35206-A258-4BE8-A7B0-127A2871987E}" type="datetime3">
              <a:rPr lang="en-US" smtClean="0"/>
              <a:t>24 March 2024</a:t>
            </a:fld>
            <a:endParaRPr lang="en-US" dirty="0"/>
          </a:p>
        </p:txBody>
      </p:sp>
      <p:sp>
        <p:nvSpPr>
          <p:cNvPr id="9" name="Footer Placeholder 8">
            <a:extLst>
              <a:ext uri="{FF2B5EF4-FFF2-40B4-BE49-F238E27FC236}">
                <a16:creationId xmlns:a16="http://schemas.microsoft.com/office/drawing/2014/main" id="{445A6B5F-78CE-6903-C833-853189F16032}"/>
              </a:ext>
            </a:extLst>
          </p:cNvPr>
          <p:cNvSpPr>
            <a:spLocks noGrp="1"/>
          </p:cNvSpPr>
          <p:nvPr>
            <p:ph type="ftr" sz="quarter" idx="12"/>
          </p:nvPr>
        </p:nvSpPr>
        <p:spPr/>
        <p:txBody>
          <a:bodyPr/>
          <a:lstStyle/>
          <a:p>
            <a:pPr>
              <a:defRPr/>
            </a:pPr>
            <a:r>
              <a:rPr lang="en-US"/>
              <a:t>6.1920</a:t>
            </a:r>
            <a:endParaRPr lang="en-US" dirty="0"/>
          </a:p>
        </p:txBody>
      </p:sp>
      <p:sp>
        <p:nvSpPr>
          <p:cNvPr id="38" name="Slide Number Placeholder 37">
            <a:extLst>
              <a:ext uri="{FF2B5EF4-FFF2-40B4-BE49-F238E27FC236}">
                <a16:creationId xmlns:a16="http://schemas.microsoft.com/office/drawing/2014/main" id="{721702C4-97BD-CD5E-4633-D314655BE2EE}"/>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6</a:t>
            </a:fld>
            <a:endParaRPr lang="en-US" dirty="0"/>
          </a:p>
        </p:txBody>
      </p:sp>
    </p:spTree>
    <p:extLst>
      <p:ext uri="{BB962C8B-B14F-4D97-AF65-F5344CB8AC3E}">
        <p14:creationId xmlns:p14="http://schemas.microsoft.com/office/powerpoint/2010/main" val="1157158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 name="Group 87"/>
          <p:cNvGrpSpPr/>
          <p:nvPr/>
        </p:nvGrpSpPr>
        <p:grpSpPr>
          <a:xfrm>
            <a:off x="1717730" y="3382721"/>
            <a:ext cx="3749433" cy="484426"/>
            <a:chOff x="487752" y="1983493"/>
            <a:chExt cx="5449592" cy="774106"/>
          </a:xfrm>
        </p:grpSpPr>
        <p:sp>
          <p:nvSpPr>
            <p:cNvPr id="89" name="Rectangle 88"/>
            <p:cNvSpPr/>
            <p:nvPr/>
          </p:nvSpPr>
          <p:spPr bwMode="auto">
            <a:xfrm>
              <a:off x="2798277" y="1983493"/>
              <a:ext cx="880217" cy="760576"/>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mj-lt"/>
                </a:rPr>
                <a:t>Ex</a:t>
              </a:r>
            </a:p>
          </p:txBody>
        </p:sp>
        <p:sp>
          <p:nvSpPr>
            <p:cNvPr id="90" name="Rectangle 89"/>
            <p:cNvSpPr/>
            <p:nvPr/>
          </p:nvSpPr>
          <p:spPr bwMode="auto">
            <a:xfrm>
              <a:off x="5057127" y="1983493"/>
              <a:ext cx="880217" cy="760576"/>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lang="en-US" sz="2000" dirty="0">
                  <a:latin typeface="+mj-lt"/>
                </a:rPr>
                <a:t>LW</a:t>
              </a:r>
              <a:endParaRPr kumimoji="0" lang="en-US" sz="2000" b="0" i="0" u="none" strike="noStrike" cap="none" normalizeH="0" baseline="0" dirty="0">
                <a:ln>
                  <a:noFill/>
                </a:ln>
                <a:solidFill>
                  <a:schemeClr val="tx1"/>
                </a:solidFill>
                <a:effectLst/>
                <a:latin typeface="+mj-lt"/>
              </a:endParaRPr>
            </a:p>
          </p:txBody>
        </p:sp>
        <p:sp>
          <p:nvSpPr>
            <p:cNvPr id="92" name="Rectangle 91"/>
            <p:cNvSpPr/>
            <p:nvPr/>
          </p:nvSpPr>
          <p:spPr bwMode="auto">
            <a:xfrm>
              <a:off x="2037846" y="2103702"/>
              <a:ext cx="153825" cy="47001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cxnSp>
          <p:nvCxnSpPr>
            <p:cNvPr id="94" name="Straight Arrow Connector 93"/>
            <p:cNvCxnSpPr/>
            <p:nvPr/>
          </p:nvCxnSpPr>
          <p:spPr bwMode="auto">
            <a:xfrm>
              <a:off x="3689138"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96" name="Straight Arrow Connector 95"/>
            <p:cNvCxnSpPr/>
            <p:nvPr/>
          </p:nvCxnSpPr>
          <p:spPr bwMode="auto">
            <a:xfrm>
              <a:off x="4471028"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97" name="Rectangle 96"/>
            <p:cNvSpPr/>
            <p:nvPr/>
          </p:nvSpPr>
          <p:spPr bwMode="auto">
            <a:xfrm>
              <a:off x="487752" y="1997023"/>
              <a:ext cx="880217" cy="760576"/>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mj-lt"/>
                </a:rPr>
                <a:t> </a:t>
              </a:r>
              <a:r>
                <a:rPr kumimoji="0" lang="en-US" sz="2000" b="0" i="0" u="none" strike="noStrike" cap="none" normalizeH="0" dirty="0">
                  <a:ln>
                    <a:noFill/>
                  </a:ln>
                  <a:solidFill>
                    <a:schemeClr val="tx1"/>
                  </a:solidFill>
                  <a:effectLst/>
                  <a:latin typeface="+mj-lt"/>
                </a:rPr>
                <a:t> </a:t>
              </a:r>
              <a:r>
                <a:rPr kumimoji="0" lang="en-US" sz="2000" b="0" i="0" u="none" strike="noStrike" cap="none" normalizeH="0" baseline="0" dirty="0">
                  <a:ln>
                    <a:noFill/>
                  </a:ln>
                  <a:solidFill>
                    <a:schemeClr val="tx1"/>
                  </a:solidFill>
                  <a:effectLst/>
                  <a:latin typeface="+mj-lt"/>
                </a:rPr>
                <a:t>F</a:t>
              </a:r>
            </a:p>
          </p:txBody>
        </p:sp>
        <p:cxnSp>
          <p:nvCxnSpPr>
            <p:cNvPr id="98" name="Straight Arrow Connector 97"/>
            <p:cNvCxnSpPr/>
            <p:nvPr/>
          </p:nvCxnSpPr>
          <p:spPr bwMode="auto">
            <a:xfrm>
              <a:off x="1440964"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99" name="Straight Arrow Connector 98"/>
            <p:cNvCxnSpPr/>
            <p:nvPr/>
          </p:nvCxnSpPr>
          <p:spPr bwMode="auto">
            <a:xfrm>
              <a:off x="2212178"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101" name="Rectangle 100"/>
            <p:cNvSpPr/>
            <p:nvPr/>
          </p:nvSpPr>
          <p:spPr bwMode="auto">
            <a:xfrm>
              <a:off x="4307249" y="2097663"/>
              <a:ext cx="153825" cy="47001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grpSp>
      <p:sp>
        <p:nvSpPr>
          <p:cNvPr id="2" name="Title 1"/>
          <p:cNvSpPr>
            <a:spLocks noGrp="1"/>
          </p:cNvSpPr>
          <p:nvPr>
            <p:ph type="title"/>
          </p:nvPr>
        </p:nvSpPr>
        <p:spPr/>
        <p:txBody>
          <a:bodyPr/>
          <a:lstStyle/>
          <a:p>
            <a:r>
              <a:rPr lang="en-US" dirty="0"/>
              <a:t>Timing diagrams and bubbles</a:t>
            </a:r>
            <a:endParaRPr lang="en-US" sz="2400" dirty="0"/>
          </a:p>
        </p:txBody>
      </p:sp>
      <p:sp>
        <p:nvSpPr>
          <p:cNvPr id="58" name="TextBox 57"/>
          <p:cNvSpPr txBox="1"/>
          <p:nvPr/>
        </p:nvSpPr>
        <p:spPr>
          <a:xfrm>
            <a:off x="874272" y="1889844"/>
            <a:ext cx="5778781" cy="1323439"/>
          </a:xfrm>
          <a:prstGeom prst="rect">
            <a:avLst/>
          </a:prstGeom>
          <a:noFill/>
        </p:spPr>
        <p:txBody>
          <a:bodyPr wrap="square" rtlCol="0">
            <a:spAutoFit/>
          </a:bodyPr>
          <a:lstStyle/>
          <a:p>
            <a:r>
              <a:rPr lang="en-US" sz="2000" dirty="0"/>
              <a:t>	 </a:t>
            </a:r>
            <a:r>
              <a:rPr lang="en-US" sz="2000" dirty="0">
                <a:latin typeface="Consolas" panose="020B0609020204030204" pitchFamily="49" charset="0"/>
              </a:rPr>
              <a:t>t</a:t>
            </a:r>
            <a:r>
              <a:rPr lang="en-US" sz="2000" baseline="-25000" dirty="0">
                <a:latin typeface="Consolas" panose="020B0609020204030204" pitchFamily="49" charset="0"/>
              </a:rPr>
              <a:t>0</a:t>
            </a:r>
            <a:r>
              <a:rPr lang="en-US" sz="2000" dirty="0">
                <a:latin typeface="Consolas" panose="020B0609020204030204" pitchFamily="49" charset="0"/>
              </a:rPr>
              <a:t> t</a:t>
            </a:r>
            <a:r>
              <a:rPr lang="en-US" sz="2000" baseline="-25000" dirty="0">
                <a:latin typeface="Consolas" panose="020B0609020204030204" pitchFamily="49" charset="0"/>
              </a:rPr>
              <a:t>1</a:t>
            </a:r>
            <a:r>
              <a:rPr lang="en-US" sz="2000" baseline="30000" dirty="0">
                <a:latin typeface="Consolas" panose="020B0609020204030204" pitchFamily="49" charset="0"/>
              </a:rPr>
              <a:t> </a:t>
            </a:r>
            <a:r>
              <a:rPr lang="en-US" sz="2000" dirty="0">
                <a:latin typeface="Consolas" panose="020B0609020204030204" pitchFamily="49" charset="0"/>
              </a:rPr>
              <a:t>t</a:t>
            </a:r>
            <a:r>
              <a:rPr lang="en-US" sz="2000" baseline="-25000" dirty="0">
                <a:latin typeface="Consolas" panose="020B0609020204030204" pitchFamily="49" charset="0"/>
              </a:rPr>
              <a:t>2</a:t>
            </a:r>
            <a:r>
              <a:rPr lang="en-US" sz="2000" dirty="0">
                <a:latin typeface="Consolas" panose="020B0609020204030204" pitchFamily="49" charset="0"/>
              </a:rPr>
              <a:t> t</a:t>
            </a:r>
            <a:r>
              <a:rPr lang="en-US" sz="2000" baseline="-25000" dirty="0">
                <a:latin typeface="Consolas" panose="020B0609020204030204" pitchFamily="49" charset="0"/>
              </a:rPr>
              <a:t>3</a:t>
            </a:r>
            <a:r>
              <a:rPr lang="en-US" sz="2000" dirty="0">
                <a:latin typeface="Consolas" panose="020B0609020204030204" pitchFamily="49" charset="0"/>
              </a:rPr>
              <a:t> t</a:t>
            </a:r>
            <a:r>
              <a:rPr lang="en-US" sz="2000" baseline="-25000" dirty="0">
                <a:latin typeface="Consolas" panose="020B0609020204030204" pitchFamily="49" charset="0"/>
              </a:rPr>
              <a:t>4</a:t>
            </a:r>
            <a:r>
              <a:rPr lang="en-US" sz="2000" dirty="0">
                <a:latin typeface="Consolas" panose="020B0609020204030204" pitchFamily="49" charset="0"/>
              </a:rPr>
              <a:t> t</a:t>
            </a:r>
            <a:r>
              <a:rPr lang="en-US" sz="2000" baseline="-25000" dirty="0">
                <a:latin typeface="Consolas" panose="020B0609020204030204" pitchFamily="49" charset="0"/>
              </a:rPr>
              <a:t>5</a:t>
            </a:r>
            <a:r>
              <a:rPr lang="en-US" sz="2000" dirty="0">
                <a:latin typeface="Consolas" panose="020B0609020204030204" pitchFamily="49" charset="0"/>
              </a:rPr>
              <a:t> t</a:t>
            </a:r>
            <a:r>
              <a:rPr lang="en-US" sz="2000" baseline="-25000" dirty="0">
                <a:latin typeface="Consolas" panose="020B0609020204030204" pitchFamily="49" charset="0"/>
              </a:rPr>
              <a:t>6</a:t>
            </a:r>
            <a:r>
              <a:rPr lang="en-US" sz="2000" dirty="0">
                <a:latin typeface="Consolas" panose="020B0609020204030204" pitchFamily="49" charset="0"/>
              </a:rPr>
              <a:t> t</a:t>
            </a:r>
            <a:r>
              <a:rPr lang="en-US" sz="2000" baseline="-25000" dirty="0">
                <a:latin typeface="Consolas" panose="020B0609020204030204" pitchFamily="49" charset="0"/>
              </a:rPr>
              <a:t>7</a:t>
            </a:r>
            <a:r>
              <a:rPr lang="en-US" sz="2000" dirty="0">
                <a:latin typeface="Consolas" panose="020B0609020204030204" pitchFamily="49" charset="0"/>
              </a:rPr>
              <a:t> t</a:t>
            </a:r>
            <a:r>
              <a:rPr lang="en-US" sz="2000" baseline="-25000" dirty="0">
                <a:latin typeface="Consolas" panose="020B0609020204030204" pitchFamily="49" charset="0"/>
              </a:rPr>
              <a:t>8</a:t>
            </a:r>
            <a:r>
              <a:rPr lang="en-US" sz="2000" dirty="0">
                <a:latin typeface="Consolas" panose="020B0609020204030204" pitchFamily="49" charset="0"/>
              </a:rPr>
              <a:t> t</a:t>
            </a:r>
            <a:r>
              <a:rPr lang="en-US" sz="2000" baseline="-25000" dirty="0">
                <a:latin typeface="Consolas" panose="020B0609020204030204" pitchFamily="49" charset="0"/>
              </a:rPr>
              <a:t>9</a:t>
            </a:r>
            <a:r>
              <a:rPr lang="en-US" sz="2000" dirty="0">
                <a:latin typeface="Consolas" panose="020B0609020204030204" pitchFamily="49" charset="0"/>
              </a:rPr>
              <a:t> t</a:t>
            </a:r>
            <a:r>
              <a:rPr lang="en-US" sz="2000" baseline="-25000" dirty="0">
                <a:latin typeface="Consolas" panose="020B0609020204030204" pitchFamily="49" charset="0"/>
              </a:rPr>
              <a:t>10</a:t>
            </a:r>
            <a:r>
              <a:rPr lang="en-US" sz="2000" baseline="-25000" dirty="0"/>
              <a:t>  </a:t>
            </a:r>
            <a:r>
              <a:rPr lang="en-US" sz="2000" dirty="0">
                <a:latin typeface="+mn-lt"/>
                <a:cs typeface="Courier New" panose="02070309020205020404" pitchFamily="49" charset="0"/>
              </a:rPr>
              <a:t>Fetch</a:t>
            </a:r>
          </a:p>
          <a:p>
            <a:r>
              <a:rPr lang="en-US" sz="2000" dirty="0">
                <a:latin typeface="+mn-lt"/>
                <a:cs typeface="Courier New" panose="02070309020205020404" pitchFamily="49" charset="0"/>
              </a:rPr>
              <a:t>Ex</a:t>
            </a:r>
          </a:p>
          <a:p>
            <a:r>
              <a:rPr lang="en-US" sz="2000" dirty="0">
                <a:latin typeface="+mn-lt"/>
                <a:cs typeface="Courier New" panose="02070309020205020404" pitchFamily="49" charset="0"/>
              </a:rPr>
              <a:t>LW</a:t>
            </a:r>
          </a:p>
        </p:txBody>
      </p:sp>
      <p:sp>
        <p:nvSpPr>
          <p:cNvPr id="49" name="Rectangle 48"/>
          <p:cNvSpPr/>
          <p:nvPr/>
        </p:nvSpPr>
        <p:spPr bwMode="auto">
          <a:xfrm>
            <a:off x="2797857" y="3228049"/>
            <a:ext cx="97743" cy="681321"/>
          </a:xfrm>
          <a:prstGeom prst="rect">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60" name="TextBox 59"/>
          <p:cNvSpPr txBox="1"/>
          <p:nvPr/>
        </p:nvSpPr>
        <p:spPr>
          <a:xfrm>
            <a:off x="1965308" y="2176023"/>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0</a:t>
            </a:r>
            <a:endParaRPr lang="en-US" sz="1800" dirty="0">
              <a:solidFill>
                <a:srgbClr val="0070C0"/>
              </a:solidFill>
              <a:latin typeface="Consolas" panose="020B0609020204030204" pitchFamily="49" charset="0"/>
            </a:endParaRPr>
          </a:p>
        </p:txBody>
      </p:sp>
      <p:sp>
        <p:nvSpPr>
          <p:cNvPr id="65" name="TextBox 64"/>
          <p:cNvSpPr txBox="1"/>
          <p:nvPr/>
        </p:nvSpPr>
        <p:spPr>
          <a:xfrm>
            <a:off x="4113841" y="2705163"/>
            <a:ext cx="396262" cy="369332"/>
          </a:xfrm>
          <a:prstGeom prst="rect">
            <a:avLst/>
          </a:prstGeom>
          <a:noFill/>
        </p:spPr>
        <p:txBody>
          <a:bodyPr wrap="none" rtlCol="0">
            <a:spAutoFit/>
          </a:bodyPr>
          <a:lstStyle/>
          <a:p>
            <a:r>
              <a:rPr lang="en-US" sz="1800" dirty="0">
                <a:solidFill>
                  <a:schemeClr val="tx2"/>
                </a:solidFill>
                <a:latin typeface="Consolas" panose="020B0609020204030204" pitchFamily="49" charset="0"/>
              </a:rPr>
              <a:t>I</a:t>
            </a:r>
            <a:r>
              <a:rPr lang="en-US" sz="1800" baseline="-25000" dirty="0">
                <a:solidFill>
                  <a:schemeClr val="tx2"/>
                </a:solidFill>
                <a:latin typeface="Consolas" panose="020B0609020204030204" pitchFamily="49" charset="0"/>
              </a:rPr>
              <a:t>2</a:t>
            </a:r>
            <a:endParaRPr lang="en-US" sz="1800" dirty="0">
              <a:solidFill>
                <a:schemeClr val="tx2"/>
              </a:solidFill>
              <a:latin typeface="Consolas" panose="020B0609020204030204" pitchFamily="49" charset="0"/>
            </a:endParaRPr>
          </a:p>
        </p:txBody>
      </p:sp>
      <p:sp>
        <p:nvSpPr>
          <p:cNvPr id="72" name="TextBox 71"/>
          <p:cNvSpPr txBox="1"/>
          <p:nvPr/>
        </p:nvSpPr>
        <p:spPr>
          <a:xfrm>
            <a:off x="2610335" y="2176023"/>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1</a:t>
            </a:r>
            <a:endParaRPr lang="en-US" sz="1800" dirty="0">
              <a:solidFill>
                <a:srgbClr val="0070C0"/>
              </a:solidFill>
              <a:latin typeface="Consolas" panose="020B0609020204030204" pitchFamily="49" charset="0"/>
            </a:endParaRPr>
          </a:p>
        </p:txBody>
      </p:sp>
      <p:grpSp>
        <p:nvGrpSpPr>
          <p:cNvPr id="6" name="Group 5"/>
          <p:cNvGrpSpPr/>
          <p:nvPr/>
        </p:nvGrpSpPr>
        <p:grpSpPr>
          <a:xfrm>
            <a:off x="1717730" y="1371600"/>
            <a:ext cx="3749433" cy="484426"/>
            <a:chOff x="487752" y="1983493"/>
            <a:chExt cx="5449592" cy="774106"/>
          </a:xfrm>
        </p:grpSpPr>
        <p:sp>
          <p:nvSpPr>
            <p:cNvPr id="7" name="Rectangle 6"/>
            <p:cNvSpPr/>
            <p:nvPr/>
          </p:nvSpPr>
          <p:spPr bwMode="auto">
            <a:xfrm>
              <a:off x="2798277" y="1983493"/>
              <a:ext cx="880217" cy="760576"/>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mj-lt"/>
                </a:rPr>
                <a:t>Ex</a:t>
              </a:r>
            </a:p>
          </p:txBody>
        </p:sp>
        <p:sp>
          <p:nvSpPr>
            <p:cNvPr id="14" name="Rectangle 13"/>
            <p:cNvSpPr/>
            <p:nvPr/>
          </p:nvSpPr>
          <p:spPr bwMode="auto">
            <a:xfrm>
              <a:off x="5057127" y="1983493"/>
              <a:ext cx="880217" cy="760576"/>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lang="en-US" sz="2000" dirty="0">
                  <a:latin typeface="+mj-lt"/>
                </a:rPr>
                <a:t>LW</a:t>
              </a:r>
              <a:endParaRPr kumimoji="0" lang="en-US" sz="2000" b="0" i="0" u="none" strike="noStrike" cap="none" normalizeH="0" baseline="0" dirty="0">
                <a:ln>
                  <a:noFill/>
                </a:ln>
                <a:solidFill>
                  <a:schemeClr val="tx1"/>
                </a:solidFill>
                <a:effectLst/>
                <a:latin typeface="+mj-lt"/>
              </a:endParaRPr>
            </a:p>
          </p:txBody>
        </p:sp>
        <p:sp>
          <p:nvSpPr>
            <p:cNvPr id="19" name="Rectangle 18"/>
            <p:cNvSpPr/>
            <p:nvPr/>
          </p:nvSpPr>
          <p:spPr bwMode="auto">
            <a:xfrm>
              <a:off x="2037846" y="2103702"/>
              <a:ext cx="153825" cy="47001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cxnSp>
          <p:nvCxnSpPr>
            <p:cNvPr id="22" name="Straight Arrow Connector 21"/>
            <p:cNvCxnSpPr/>
            <p:nvPr/>
          </p:nvCxnSpPr>
          <p:spPr bwMode="auto">
            <a:xfrm>
              <a:off x="3689138"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25" name="Straight Arrow Connector 24"/>
            <p:cNvCxnSpPr/>
            <p:nvPr/>
          </p:nvCxnSpPr>
          <p:spPr bwMode="auto">
            <a:xfrm>
              <a:off x="4471028"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48" name="Rectangle 47"/>
            <p:cNvSpPr/>
            <p:nvPr/>
          </p:nvSpPr>
          <p:spPr bwMode="auto">
            <a:xfrm>
              <a:off x="487752" y="1997023"/>
              <a:ext cx="880217" cy="760576"/>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spcBef>
                  <a:spcPct val="25000"/>
                </a:spcBef>
                <a:spcAft>
                  <a:spcPct val="0"/>
                </a:spcAft>
                <a:buClr>
                  <a:schemeClr val="bg1"/>
                </a:buClr>
                <a:buSzPct val="100000"/>
                <a:tabLst/>
              </a:pPr>
              <a:r>
                <a:rPr kumimoji="0" lang="en-US" sz="2000" b="0" i="0" u="none" strike="noStrike" cap="none" normalizeH="0" baseline="0" dirty="0">
                  <a:ln>
                    <a:noFill/>
                  </a:ln>
                  <a:solidFill>
                    <a:schemeClr val="tx1"/>
                  </a:solidFill>
                  <a:effectLst/>
                  <a:latin typeface="+mj-lt"/>
                </a:rPr>
                <a:t> </a:t>
              </a:r>
              <a:r>
                <a:rPr kumimoji="0" lang="en-US" sz="2000" b="0" i="0" u="none" strike="noStrike" cap="none" normalizeH="0" dirty="0">
                  <a:ln>
                    <a:noFill/>
                  </a:ln>
                  <a:solidFill>
                    <a:schemeClr val="tx1"/>
                  </a:solidFill>
                  <a:effectLst/>
                  <a:latin typeface="+mj-lt"/>
                </a:rPr>
                <a:t> </a:t>
              </a:r>
              <a:r>
                <a:rPr kumimoji="0" lang="en-US" sz="2000" b="0" i="0" u="none" strike="noStrike" cap="none" normalizeH="0" baseline="0" dirty="0">
                  <a:ln>
                    <a:noFill/>
                  </a:ln>
                  <a:solidFill>
                    <a:schemeClr val="tx1"/>
                  </a:solidFill>
                  <a:effectLst/>
                  <a:latin typeface="+mj-lt"/>
                </a:rPr>
                <a:t>F</a:t>
              </a:r>
            </a:p>
          </p:txBody>
        </p:sp>
        <p:cxnSp>
          <p:nvCxnSpPr>
            <p:cNvPr id="50" name="Straight Arrow Connector 49"/>
            <p:cNvCxnSpPr/>
            <p:nvPr/>
          </p:nvCxnSpPr>
          <p:spPr bwMode="auto">
            <a:xfrm>
              <a:off x="1440964"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cxnSp>
          <p:nvCxnSpPr>
            <p:cNvPr id="51" name="Straight Arrow Connector 50"/>
            <p:cNvCxnSpPr/>
            <p:nvPr/>
          </p:nvCxnSpPr>
          <p:spPr bwMode="auto">
            <a:xfrm>
              <a:off x="2212178" y="2323901"/>
              <a:ext cx="586099" cy="0"/>
            </a:xfrm>
            <a:prstGeom prst="straightConnector1">
              <a:avLst/>
            </a:prstGeom>
            <a:noFill/>
            <a:ln w="19050" cap="flat" cmpd="sng" algn="ctr">
              <a:solidFill>
                <a:schemeClr val="tx1"/>
              </a:solidFill>
              <a:prstDash val="solid"/>
              <a:round/>
              <a:headEnd type="none" w="med" len="med"/>
              <a:tailEnd type="triangle" w="med" len="med"/>
            </a:ln>
            <a:effectLst/>
          </p:spPr>
        </p:cxnSp>
        <p:sp>
          <p:nvSpPr>
            <p:cNvPr id="71" name="Rectangle 70"/>
            <p:cNvSpPr/>
            <p:nvPr/>
          </p:nvSpPr>
          <p:spPr bwMode="auto">
            <a:xfrm>
              <a:off x="4307249" y="2097663"/>
              <a:ext cx="153825" cy="470019"/>
            </a:xfrm>
            <a:prstGeom prst="rect">
              <a:avLst/>
            </a:prstGeom>
            <a:solidFill>
              <a:srgbClr val="FFCC66"/>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grpSp>
      <p:sp>
        <p:nvSpPr>
          <p:cNvPr id="73" name="TextBox 72"/>
          <p:cNvSpPr txBox="1"/>
          <p:nvPr/>
        </p:nvSpPr>
        <p:spPr>
          <a:xfrm>
            <a:off x="2286648" y="2423858"/>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0</a:t>
            </a:r>
            <a:endParaRPr lang="en-US" sz="1800" dirty="0">
              <a:solidFill>
                <a:srgbClr val="0070C0"/>
              </a:solidFill>
              <a:latin typeface="Consolas" panose="020B0609020204030204" pitchFamily="49" charset="0"/>
            </a:endParaRPr>
          </a:p>
        </p:txBody>
      </p:sp>
      <p:sp>
        <p:nvSpPr>
          <p:cNvPr id="75" name="TextBox 74"/>
          <p:cNvSpPr txBox="1"/>
          <p:nvPr/>
        </p:nvSpPr>
        <p:spPr>
          <a:xfrm>
            <a:off x="2975919" y="2423858"/>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1</a:t>
            </a:r>
            <a:endParaRPr lang="en-US" sz="1800" dirty="0">
              <a:solidFill>
                <a:srgbClr val="0070C0"/>
              </a:solidFill>
              <a:latin typeface="Consolas" panose="020B0609020204030204" pitchFamily="49" charset="0"/>
            </a:endParaRPr>
          </a:p>
        </p:txBody>
      </p:sp>
      <p:sp>
        <p:nvSpPr>
          <p:cNvPr id="76" name="TextBox 75"/>
          <p:cNvSpPr txBox="1"/>
          <p:nvPr/>
        </p:nvSpPr>
        <p:spPr>
          <a:xfrm>
            <a:off x="3355404" y="2176023"/>
            <a:ext cx="396262" cy="369332"/>
          </a:xfrm>
          <a:prstGeom prst="rect">
            <a:avLst/>
          </a:prstGeom>
          <a:noFill/>
        </p:spPr>
        <p:txBody>
          <a:bodyPr wrap="none" rtlCol="0">
            <a:spAutoFit/>
          </a:bodyPr>
          <a:lstStyle/>
          <a:p>
            <a:r>
              <a:rPr lang="en-US" sz="1800" dirty="0">
                <a:solidFill>
                  <a:schemeClr val="tx2"/>
                </a:solidFill>
                <a:latin typeface="Consolas" panose="020B0609020204030204" pitchFamily="49" charset="0"/>
              </a:rPr>
              <a:t>I</a:t>
            </a:r>
            <a:r>
              <a:rPr lang="en-US" sz="1800" baseline="-25000" dirty="0">
                <a:solidFill>
                  <a:schemeClr val="tx2"/>
                </a:solidFill>
                <a:latin typeface="Consolas" panose="020B0609020204030204" pitchFamily="49" charset="0"/>
              </a:rPr>
              <a:t>2</a:t>
            </a:r>
            <a:endParaRPr lang="en-US" sz="1800" dirty="0">
              <a:solidFill>
                <a:schemeClr val="tx2"/>
              </a:solidFill>
              <a:latin typeface="Consolas" panose="020B0609020204030204" pitchFamily="49" charset="0"/>
            </a:endParaRPr>
          </a:p>
        </p:txBody>
      </p:sp>
      <p:sp>
        <p:nvSpPr>
          <p:cNvPr id="77" name="TextBox 76"/>
          <p:cNvSpPr txBox="1"/>
          <p:nvPr/>
        </p:nvSpPr>
        <p:spPr>
          <a:xfrm>
            <a:off x="3750484" y="2423858"/>
            <a:ext cx="396262" cy="369332"/>
          </a:xfrm>
          <a:prstGeom prst="rect">
            <a:avLst/>
          </a:prstGeom>
          <a:noFill/>
        </p:spPr>
        <p:txBody>
          <a:bodyPr wrap="none" rtlCol="0">
            <a:spAutoFit/>
          </a:bodyPr>
          <a:lstStyle/>
          <a:p>
            <a:r>
              <a:rPr lang="en-US" sz="1800" dirty="0">
                <a:solidFill>
                  <a:schemeClr val="tx2"/>
                </a:solidFill>
                <a:latin typeface="Consolas" panose="020B0609020204030204" pitchFamily="49" charset="0"/>
              </a:rPr>
              <a:t>I</a:t>
            </a:r>
            <a:r>
              <a:rPr lang="en-US" sz="1800" baseline="-25000" dirty="0">
                <a:solidFill>
                  <a:schemeClr val="tx2"/>
                </a:solidFill>
                <a:latin typeface="Consolas" panose="020B0609020204030204" pitchFamily="49" charset="0"/>
              </a:rPr>
              <a:t>2</a:t>
            </a:r>
            <a:endParaRPr lang="en-US" sz="1800" dirty="0">
              <a:solidFill>
                <a:schemeClr val="tx2"/>
              </a:solidFill>
              <a:latin typeface="Consolas" panose="020B0609020204030204" pitchFamily="49" charset="0"/>
            </a:endParaRPr>
          </a:p>
        </p:txBody>
      </p:sp>
      <p:sp>
        <p:nvSpPr>
          <p:cNvPr id="78" name="TextBox 77"/>
          <p:cNvSpPr txBox="1"/>
          <p:nvPr/>
        </p:nvSpPr>
        <p:spPr>
          <a:xfrm>
            <a:off x="4491540" y="2176023"/>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3</a:t>
            </a:r>
            <a:endParaRPr lang="en-US" sz="1800" dirty="0">
              <a:solidFill>
                <a:srgbClr val="0070C0"/>
              </a:solidFill>
              <a:latin typeface="Consolas" panose="020B0609020204030204" pitchFamily="49" charset="0"/>
            </a:endParaRPr>
          </a:p>
        </p:txBody>
      </p:sp>
      <p:sp>
        <p:nvSpPr>
          <p:cNvPr id="79" name="TextBox 78"/>
          <p:cNvSpPr txBox="1"/>
          <p:nvPr/>
        </p:nvSpPr>
        <p:spPr>
          <a:xfrm>
            <a:off x="4835002" y="2423858"/>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3</a:t>
            </a:r>
            <a:endParaRPr lang="en-US" sz="1800" dirty="0">
              <a:solidFill>
                <a:srgbClr val="0070C0"/>
              </a:solidFill>
              <a:latin typeface="Consolas" panose="020B0609020204030204" pitchFamily="49" charset="0"/>
            </a:endParaRPr>
          </a:p>
        </p:txBody>
      </p:sp>
      <p:sp>
        <p:nvSpPr>
          <p:cNvPr id="8" name="TextBox 7"/>
          <p:cNvSpPr txBox="1"/>
          <p:nvPr/>
        </p:nvSpPr>
        <p:spPr>
          <a:xfrm>
            <a:off x="6333665" y="1409524"/>
            <a:ext cx="2768065" cy="400110"/>
          </a:xfrm>
          <a:prstGeom prst="rect">
            <a:avLst/>
          </a:prstGeom>
          <a:noFill/>
        </p:spPr>
        <p:txBody>
          <a:bodyPr wrap="none" rtlCol="0">
            <a:spAutoFit/>
          </a:bodyPr>
          <a:lstStyle/>
          <a:p>
            <a:r>
              <a:rPr lang="en-US" sz="2000" dirty="0">
                <a:latin typeface="+mj-lt"/>
              </a:rPr>
              <a:t>Multicycle Processor</a:t>
            </a:r>
          </a:p>
        </p:txBody>
      </p:sp>
      <p:sp>
        <p:nvSpPr>
          <p:cNvPr id="9" name="TextBox 8"/>
          <p:cNvSpPr txBox="1"/>
          <p:nvPr/>
        </p:nvSpPr>
        <p:spPr>
          <a:xfrm>
            <a:off x="6430862" y="1958521"/>
            <a:ext cx="2564781" cy="1323439"/>
          </a:xfrm>
          <a:prstGeom prst="rect">
            <a:avLst/>
          </a:prstGeom>
          <a:noFill/>
        </p:spPr>
        <p:txBody>
          <a:bodyPr wrap="square" rtlCol="0">
            <a:spAutoFit/>
          </a:bodyPr>
          <a:lstStyle/>
          <a:p>
            <a:r>
              <a:rPr lang="en-US" sz="2000" dirty="0">
                <a:latin typeface="Comic Sans MS" panose="030F0702030302020204" pitchFamily="66" charset="0"/>
              </a:rPr>
              <a:t>Execution of </a:t>
            </a:r>
          </a:p>
          <a:p>
            <a:r>
              <a:rPr lang="en-US" sz="2000" dirty="0">
                <a:solidFill>
                  <a:srgbClr val="0070C0"/>
                </a:solidFill>
                <a:latin typeface="Comic Sans MS" panose="030F0702030302020204" pitchFamily="66" charset="0"/>
              </a:rPr>
              <a:t>I</a:t>
            </a:r>
            <a:r>
              <a:rPr lang="en-US" sz="2000" baseline="-25000" dirty="0">
                <a:solidFill>
                  <a:srgbClr val="0070C0"/>
                </a:solidFill>
                <a:latin typeface="Comic Sans MS" panose="030F0702030302020204" pitchFamily="66" charset="0"/>
              </a:rPr>
              <a:t>0</a:t>
            </a:r>
            <a:r>
              <a:rPr lang="en-US" sz="2000" dirty="0">
                <a:solidFill>
                  <a:srgbClr val="0070C0"/>
                </a:solidFill>
                <a:latin typeface="Comic Sans MS" panose="030F0702030302020204" pitchFamily="66" charset="0"/>
              </a:rPr>
              <a:t>; I</a:t>
            </a:r>
            <a:r>
              <a:rPr lang="en-US" sz="2000" baseline="-25000" dirty="0">
                <a:solidFill>
                  <a:srgbClr val="0070C0"/>
                </a:solidFill>
                <a:latin typeface="Comic Sans MS" panose="030F0702030302020204" pitchFamily="66" charset="0"/>
              </a:rPr>
              <a:t>1</a:t>
            </a:r>
            <a:r>
              <a:rPr lang="en-US" sz="2000" dirty="0">
                <a:solidFill>
                  <a:srgbClr val="0070C0"/>
                </a:solidFill>
                <a:latin typeface="Comic Sans MS" panose="030F0702030302020204" pitchFamily="66" charset="0"/>
              </a:rPr>
              <a:t>; I</a:t>
            </a:r>
            <a:r>
              <a:rPr lang="en-US" sz="2000" baseline="-25000" dirty="0">
                <a:solidFill>
                  <a:srgbClr val="0070C0"/>
                </a:solidFill>
                <a:latin typeface="Comic Sans MS" panose="030F0702030302020204" pitchFamily="66" charset="0"/>
              </a:rPr>
              <a:t>2</a:t>
            </a:r>
            <a:r>
              <a:rPr lang="en-US" sz="2000" dirty="0">
                <a:solidFill>
                  <a:srgbClr val="0070C0"/>
                </a:solidFill>
                <a:latin typeface="Comic Sans MS" panose="030F0702030302020204" pitchFamily="66" charset="0"/>
              </a:rPr>
              <a:t>; I</a:t>
            </a:r>
            <a:r>
              <a:rPr lang="en-US" sz="2000" baseline="-25000" dirty="0">
                <a:solidFill>
                  <a:srgbClr val="0070C0"/>
                </a:solidFill>
                <a:latin typeface="Comic Sans MS" panose="030F0702030302020204" pitchFamily="66" charset="0"/>
              </a:rPr>
              <a:t>3</a:t>
            </a:r>
            <a:r>
              <a:rPr lang="en-US" sz="2000" dirty="0">
                <a:solidFill>
                  <a:srgbClr val="0070C0"/>
                </a:solidFill>
                <a:latin typeface="Comic Sans MS" panose="030F0702030302020204" pitchFamily="66" charset="0"/>
              </a:rPr>
              <a:t>; ...</a:t>
            </a:r>
          </a:p>
          <a:p>
            <a:r>
              <a:rPr lang="en-US" sz="2000" dirty="0">
                <a:latin typeface="Comic Sans MS" panose="030F0702030302020204" pitchFamily="66" charset="0"/>
              </a:rPr>
              <a:t>only </a:t>
            </a:r>
            <a:r>
              <a:rPr lang="en-US" sz="2000" dirty="0">
                <a:solidFill>
                  <a:schemeClr val="tx2"/>
                </a:solidFill>
                <a:latin typeface="Comic Sans MS" panose="030F0702030302020204" pitchFamily="66" charset="0"/>
              </a:rPr>
              <a:t>I</a:t>
            </a:r>
            <a:r>
              <a:rPr lang="en-US" sz="2000" baseline="-25000" dirty="0">
                <a:solidFill>
                  <a:schemeClr val="tx2"/>
                </a:solidFill>
                <a:latin typeface="Comic Sans MS" panose="030F0702030302020204" pitchFamily="66" charset="0"/>
              </a:rPr>
              <a:t>2</a:t>
            </a:r>
            <a:r>
              <a:rPr lang="en-US" sz="2000" dirty="0">
                <a:latin typeface="Comic Sans MS" panose="030F0702030302020204" pitchFamily="66" charset="0"/>
              </a:rPr>
              <a:t> is a load instruction</a:t>
            </a:r>
          </a:p>
        </p:txBody>
      </p:sp>
      <p:sp>
        <p:nvSpPr>
          <p:cNvPr id="80" name="TextBox 79"/>
          <p:cNvSpPr txBox="1"/>
          <p:nvPr/>
        </p:nvSpPr>
        <p:spPr>
          <a:xfrm>
            <a:off x="874272" y="3900965"/>
            <a:ext cx="5778781" cy="1323439"/>
          </a:xfrm>
          <a:prstGeom prst="rect">
            <a:avLst/>
          </a:prstGeom>
          <a:noFill/>
        </p:spPr>
        <p:txBody>
          <a:bodyPr wrap="square" rtlCol="0">
            <a:spAutoFit/>
          </a:bodyPr>
          <a:lstStyle/>
          <a:p>
            <a:r>
              <a:rPr lang="en-US" sz="2000" dirty="0">
                <a:latin typeface="+mj-lt"/>
              </a:rPr>
              <a:t>	  </a:t>
            </a:r>
            <a:r>
              <a:rPr lang="en-US" sz="2000" dirty="0">
                <a:latin typeface="Consolas" panose="020B0609020204030204" pitchFamily="49" charset="0"/>
              </a:rPr>
              <a:t>t</a:t>
            </a:r>
            <a:r>
              <a:rPr lang="en-US" sz="2000" baseline="-25000" dirty="0">
                <a:latin typeface="Consolas" panose="020B0609020204030204" pitchFamily="49" charset="0"/>
              </a:rPr>
              <a:t>0</a:t>
            </a:r>
            <a:r>
              <a:rPr lang="en-US" sz="2000" dirty="0">
                <a:latin typeface="Consolas" panose="020B0609020204030204" pitchFamily="49" charset="0"/>
              </a:rPr>
              <a:t> t</a:t>
            </a:r>
            <a:r>
              <a:rPr lang="en-US" sz="2000" baseline="-25000" dirty="0">
                <a:latin typeface="Consolas" panose="020B0609020204030204" pitchFamily="49" charset="0"/>
              </a:rPr>
              <a:t>1</a:t>
            </a:r>
            <a:r>
              <a:rPr lang="en-US" sz="2000" baseline="30000" dirty="0">
                <a:latin typeface="Consolas" panose="020B0609020204030204" pitchFamily="49" charset="0"/>
              </a:rPr>
              <a:t> </a:t>
            </a:r>
            <a:r>
              <a:rPr lang="en-US" sz="2000" dirty="0">
                <a:latin typeface="Consolas" panose="020B0609020204030204" pitchFamily="49" charset="0"/>
              </a:rPr>
              <a:t>t</a:t>
            </a:r>
            <a:r>
              <a:rPr lang="en-US" sz="2000" baseline="-25000" dirty="0">
                <a:latin typeface="Consolas" panose="020B0609020204030204" pitchFamily="49" charset="0"/>
              </a:rPr>
              <a:t>2</a:t>
            </a:r>
            <a:r>
              <a:rPr lang="en-US" sz="2000" dirty="0">
                <a:latin typeface="Consolas" panose="020B0609020204030204" pitchFamily="49" charset="0"/>
              </a:rPr>
              <a:t> t</a:t>
            </a:r>
            <a:r>
              <a:rPr lang="en-US" sz="2000" baseline="-25000" dirty="0">
                <a:latin typeface="Consolas" panose="020B0609020204030204" pitchFamily="49" charset="0"/>
              </a:rPr>
              <a:t>3</a:t>
            </a:r>
            <a:r>
              <a:rPr lang="en-US" sz="2000" dirty="0">
                <a:latin typeface="Consolas" panose="020B0609020204030204" pitchFamily="49" charset="0"/>
              </a:rPr>
              <a:t> t</a:t>
            </a:r>
            <a:r>
              <a:rPr lang="en-US" sz="2000" baseline="-25000" dirty="0">
                <a:latin typeface="Consolas" panose="020B0609020204030204" pitchFamily="49" charset="0"/>
              </a:rPr>
              <a:t>4</a:t>
            </a:r>
            <a:r>
              <a:rPr lang="en-US" sz="2000" dirty="0">
                <a:latin typeface="Consolas" panose="020B0609020204030204" pitchFamily="49" charset="0"/>
              </a:rPr>
              <a:t> t</a:t>
            </a:r>
            <a:r>
              <a:rPr lang="en-US" sz="2000" baseline="-25000" dirty="0">
                <a:latin typeface="Consolas" panose="020B0609020204030204" pitchFamily="49" charset="0"/>
              </a:rPr>
              <a:t>5</a:t>
            </a:r>
            <a:r>
              <a:rPr lang="en-US" sz="2000" dirty="0">
                <a:latin typeface="Consolas" panose="020B0609020204030204" pitchFamily="49" charset="0"/>
              </a:rPr>
              <a:t> t</a:t>
            </a:r>
            <a:r>
              <a:rPr lang="en-US" sz="2000" baseline="-25000" dirty="0">
                <a:latin typeface="Consolas" panose="020B0609020204030204" pitchFamily="49" charset="0"/>
              </a:rPr>
              <a:t>6</a:t>
            </a:r>
            <a:r>
              <a:rPr lang="en-US" sz="2000" dirty="0">
                <a:latin typeface="Consolas" panose="020B0609020204030204" pitchFamily="49" charset="0"/>
              </a:rPr>
              <a:t> t</a:t>
            </a:r>
            <a:r>
              <a:rPr lang="en-US" sz="2000" baseline="-25000" dirty="0">
                <a:latin typeface="Consolas" panose="020B0609020204030204" pitchFamily="49" charset="0"/>
              </a:rPr>
              <a:t>7</a:t>
            </a:r>
            <a:r>
              <a:rPr lang="en-US" sz="2000" dirty="0">
                <a:latin typeface="Consolas" panose="020B0609020204030204" pitchFamily="49" charset="0"/>
              </a:rPr>
              <a:t> t</a:t>
            </a:r>
            <a:r>
              <a:rPr lang="en-US" sz="2000" baseline="-25000" dirty="0">
                <a:latin typeface="Consolas" panose="020B0609020204030204" pitchFamily="49" charset="0"/>
              </a:rPr>
              <a:t>8</a:t>
            </a:r>
            <a:r>
              <a:rPr lang="en-US" sz="2000" dirty="0">
                <a:latin typeface="Consolas" panose="020B0609020204030204" pitchFamily="49" charset="0"/>
              </a:rPr>
              <a:t> t</a:t>
            </a:r>
            <a:r>
              <a:rPr lang="en-US" sz="2000" baseline="-25000" dirty="0">
                <a:latin typeface="Consolas" panose="020B0609020204030204" pitchFamily="49" charset="0"/>
              </a:rPr>
              <a:t>9</a:t>
            </a:r>
            <a:r>
              <a:rPr lang="en-US" sz="2000" dirty="0">
                <a:latin typeface="Consolas" panose="020B0609020204030204" pitchFamily="49" charset="0"/>
              </a:rPr>
              <a:t> t</a:t>
            </a:r>
            <a:r>
              <a:rPr lang="en-US" sz="2000" baseline="-25000" dirty="0">
                <a:latin typeface="Consolas" panose="020B0609020204030204" pitchFamily="49" charset="0"/>
              </a:rPr>
              <a:t>10  </a:t>
            </a:r>
          </a:p>
          <a:p>
            <a:r>
              <a:rPr lang="en-US" sz="2000" dirty="0">
                <a:latin typeface="+mj-lt"/>
              </a:rPr>
              <a:t>Fetch</a:t>
            </a:r>
          </a:p>
          <a:p>
            <a:r>
              <a:rPr lang="en-US" sz="2000" dirty="0">
                <a:latin typeface="+mj-lt"/>
              </a:rPr>
              <a:t>Ex</a:t>
            </a:r>
          </a:p>
          <a:p>
            <a:r>
              <a:rPr lang="en-US" sz="2000" dirty="0">
                <a:latin typeface="+mj-lt"/>
              </a:rPr>
              <a:t>LW</a:t>
            </a:r>
          </a:p>
        </p:txBody>
      </p:sp>
      <p:sp>
        <p:nvSpPr>
          <p:cNvPr id="83" name="TextBox 82"/>
          <p:cNvSpPr txBox="1"/>
          <p:nvPr/>
        </p:nvSpPr>
        <p:spPr>
          <a:xfrm>
            <a:off x="1965308" y="4187144"/>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0</a:t>
            </a:r>
            <a:endParaRPr lang="en-US" sz="1800" dirty="0">
              <a:solidFill>
                <a:srgbClr val="0070C0"/>
              </a:solidFill>
              <a:latin typeface="Consolas" panose="020B0609020204030204" pitchFamily="49" charset="0"/>
            </a:endParaRPr>
          </a:p>
        </p:txBody>
      </p:sp>
      <p:sp>
        <p:nvSpPr>
          <p:cNvPr id="84" name="TextBox 83"/>
          <p:cNvSpPr txBox="1"/>
          <p:nvPr/>
        </p:nvSpPr>
        <p:spPr>
          <a:xfrm>
            <a:off x="3288653" y="4716284"/>
            <a:ext cx="396262" cy="369332"/>
          </a:xfrm>
          <a:prstGeom prst="rect">
            <a:avLst/>
          </a:prstGeom>
          <a:noFill/>
        </p:spPr>
        <p:txBody>
          <a:bodyPr wrap="none" rtlCol="0">
            <a:spAutoFit/>
          </a:bodyPr>
          <a:lstStyle/>
          <a:p>
            <a:r>
              <a:rPr lang="en-US" sz="1800" dirty="0">
                <a:solidFill>
                  <a:schemeClr val="tx2"/>
                </a:solidFill>
                <a:latin typeface="Consolas" panose="020B0609020204030204" pitchFamily="49" charset="0"/>
              </a:rPr>
              <a:t>I</a:t>
            </a:r>
            <a:r>
              <a:rPr lang="en-US" sz="1800" baseline="-25000" dirty="0">
                <a:solidFill>
                  <a:schemeClr val="tx2"/>
                </a:solidFill>
                <a:latin typeface="Consolas" panose="020B0609020204030204" pitchFamily="49" charset="0"/>
              </a:rPr>
              <a:t>2</a:t>
            </a:r>
            <a:endParaRPr lang="en-US" sz="1800" dirty="0">
              <a:solidFill>
                <a:schemeClr val="tx2"/>
              </a:solidFill>
              <a:latin typeface="Consolas" panose="020B0609020204030204" pitchFamily="49" charset="0"/>
            </a:endParaRPr>
          </a:p>
        </p:txBody>
      </p:sp>
      <p:sp>
        <p:nvSpPr>
          <p:cNvPr id="87" name="TextBox 86"/>
          <p:cNvSpPr txBox="1"/>
          <p:nvPr/>
        </p:nvSpPr>
        <p:spPr>
          <a:xfrm>
            <a:off x="2290432" y="4187144"/>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1</a:t>
            </a:r>
            <a:endParaRPr lang="en-US" sz="1800" dirty="0">
              <a:solidFill>
                <a:srgbClr val="0070C0"/>
              </a:solidFill>
              <a:latin typeface="Consolas" panose="020B0609020204030204" pitchFamily="49" charset="0"/>
            </a:endParaRPr>
          </a:p>
        </p:txBody>
      </p:sp>
      <p:sp>
        <p:nvSpPr>
          <p:cNvPr id="103" name="TextBox 102"/>
          <p:cNvSpPr txBox="1"/>
          <p:nvPr/>
        </p:nvSpPr>
        <p:spPr>
          <a:xfrm>
            <a:off x="2294022" y="443497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0</a:t>
            </a:r>
            <a:endParaRPr lang="en-US" sz="1800" dirty="0">
              <a:solidFill>
                <a:srgbClr val="0070C0"/>
              </a:solidFill>
              <a:latin typeface="Consolas" panose="020B0609020204030204" pitchFamily="49" charset="0"/>
            </a:endParaRPr>
          </a:p>
        </p:txBody>
      </p:sp>
      <p:sp>
        <p:nvSpPr>
          <p:cNvPr id="105" name="TextBox 104"/>
          <p:cNvSpPr txBox="1"/>
          <p:nvPr/>
        </p:nvSpPr>
        <p:spPr>
          <a:xfrm>
            <a:off x="2611470" y="443497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1</a:t>
            </a:r>
            <a:endParaRPr lang="en-US" sz="1800" dirty="0">
              <a:solidFill>
                <a:srgbClr val="0070C0"/>
              </a:solidFill>
              <a:latin typeface="Consolas" panose="020B0609020204030204" pitchFamily="49" charset="0"/>
            </a:endParaRPr>
          </a:p>
        </p:txBody>
      </p:sp>
      <p:sp>
        <p:nvSpPr>
          <p:cNvPr id="107" name="TextBox 106"/>
          <p:cNvSpPr txBox="1"/>
          <p:nvPr/>
        </p:nvSpPr>
        <p:spPr>
          <a:xfrm>
            <a:off x="2596522" y="4187144"/>
            <a:ext cx="396262" cy="369332"/>
          </a:xfrm>
          <a:prstGeom prst="rect">
            <a:avLst/>
          </a:prstGeom>
          <a:noFill/>
        </p:spPr>
        <p:txBody>
          <a:bodyPr wrap="none" rtlCol="0">
            <a:spAutoFit/>
          </a:bodyPr>
          <a:lstStyle/>
          <a:p>
            <a:r>
              <a:rPr lang="en-US" sz="1800" dirty="0">
                <a:solidFill>
                  <a:schemeClr val="tx2"/>
                </a:solidFill>
                <a:latin typeface="Consolas" panose="020B0609020204030204" pitchFamily="49" charset="0"/>
              </a:rPr>
              <a:t>I</a:t>
            </a:r>
            <a:r>
              <a:rPr lang="en-US" sz="1800" baseline="-25000" dirty="0">
                <a:solidFill>
                  <a:schemeClr val="tx2"/>
                </a:solidFill>
                <a:latin typeface="Consolas" panose="020B0609020204030204" pitchFamily="49" charset="0"/>
              </a:rPr>
              <a:t>2</a:t>
            </a:r>
            <a:endParaRPr lang="en-US" sz="1800" dirty="0">
              <a:solidFill>
                <a:schemeClr val="tx2"/>
              </a:solidFill>
              <a:latin typeface="Consolas" panose="020B0609020204030204" pitchFamily="49" charset="0"/>
            </a:endParaRPr>
          </a:p>
        </p:txBody>
      </p:sp>
      <p:sp>
        <p:nvSpPr>
          <p:cNvPr id="108" name="TextBox 107"/>
          <p:cNvSpPr txBox="1"/>
          <p:nvPr/>
        </p:nvSpPr>
        <p:spPr>
          <a:xfrm>
            <a:off x="2947358" y="4434979"/>
            <a:ext cx="396262" cy="369332"/>
          </a:xfrm>
          <a:prstGeom prst="rect">
            <a:avLst/>
          </a:prstGeom>
          <a:noFill/>
        </p:spPr>
        <p:txBody>
          <a:bodyPr wrap="none" rtlCol="0">
            <a:spAutoFit/>
          </a:bodyPr>
          <a:lstStyle/>
          <a:p>
            <a:r>
              <a:rPr lang="en-US" sz="1800" dirty="0">
                <a:solidFill>
                  <a:schemeClr val="tx2"/>
                </a:solidFill>
                <a:latin typeface="Consolas" panose="020B0609020204030204" pitchFamily="49" charset="0"/>
              </a:rPr>
              <a:t>I</a:t>
            </a:r>
            <a:r>
              <a:rPr lang="en-US" sz="1800" baseline="-25000" dirty="0">
                <a:solidFill>
                  <a:schemeClr val="tx2"/>
                </a:solidFill>
                <a:latin typeface="Consolas" panose="020B0609020204030204" pitchFamily="49" charset="0"/>
              </a:rPr>
              <a:t>2</a:t>
            </a:r>
            <a:endParaRPr lang="en-US" sz="1800" dirty="0">
              <a:solidFill>
                <a:schemeClr val="tx2"/>
              </a:solidFill>
              <a:latin typeface="Consolas" panose="020B0609020204030204" pitchFamily="49" charset="0"/>
            </a:endParaRPr>
          </a:p>
        </p:txBody>
      </p:sp>
      <p:sp>
        <p:nvSpPr>
          <p:cNvPr id="109" name="TextBox 108"/>
          <p:cNvSpPr txBox="1"/>
          <p:nvPr/>
        </p:nvSpPr>
        <p:spPr>
          <a:xfrm>
            <a:off x="2960170" y="4187144"/>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3</a:t>
            </a:r>
            <a:endParaRPr lang="en-US" sz="1800" dirty="0">
              <a:solidFill>
                <a:srgbClr val="0070C0"/>
              </a:solidFill>
              <a:latin typeface="Consolas" panose="020B0609020204030204" pitchFamily="49" charset="0"/>
            </a:endParaRPr>
          </a:p>
        </p:txBody>
      </p:sp>
      <p:sp>
        <p:nvSpPr>
          <p:cNvPr id="112" name="TextBox 111"/>
          <p:cNvSpPr txBox="1"/>
          <p:nvPr/>
        </p:nvSpPr>
        <p:spPr>
          <a:xfrm>
            <a:off x="3712566" y="443497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3</a:t>
            </a:r>
            <a:endParaRPr lang="en-US" sz="1800" dirty="0">
              <a:solidFill>
                <a:srgbClr val="0070C0"/>
              </a:solidFill>
              <a:latin typeface="Consolas" panose="020B0609020204030204" pitchFamily="49" charset="0"/>
            </a:endParaRPr>
          </a:p>
        </p:txBody>
      </p:sp>
      <p:sp>
        <p:nvSpPr>
          <p:cNvPr id="113" name="TextBox 112"/>
          <p:cNvSpPr txBox="1"/>
          <p:nvPr/>
        </p:nvSpPr>
        <p:spPr>
          <a:xfrm>
            <a:off x="6333665" y="3420645"/>
            <a:ext cx="2583336" cy="400110"/>
          </a:xfrm>
          <a:prstGeom prst="rect">
            <a:avLst/>
          </a:prstGeom>
          <a:noFill/>
        </p:spPr>
        <p:txBody>
          <a:bodyPr wrap="none" rtlCol="0">
            <a:spAutoFit/>
          </a:bodyPr>
          <a:lstStyle/>
          <a:p>
            <a:r>
              <a:rPr lang="en-US" sz="2000" dirty="0">
                <a:latin typeface="+mj-lt"/>
              </a:rPr>
              <a:t>Two-stage Pipeline</a:t>
            </a:r>
          </a:p>
        </p:txBody>
      </p:sp>
      <p:sp>
        <p:nvSpPr>
          <p:cNvPr id="115" name="TextBox 114"/>
          <p:cNvSpPr txBox="1"/>
          <p:nvPr/>
        </p:nvSpPr>
        <p:spPr>
          <a:xfrm>
            <a:off x="871219" y="5250586"/>
            <a:ext cx="5778781" cy="1015663"/>
          </a:xfrm>
          <a:prstGeom prst="rect">
            <a:avLst/>
          </a:prstGeom>
          <a:noFill/>
        </p:spPr>
        <p:txBody>
          <a:bodyPr wrap="square" rtlCol="0">
            <a:spAutoFit/>
          </a:bodyPr>
          <a:lstStyle/>
          <a:p>
            <a:r>
              <a:rPr lang="en-US" sz="2000" dirty="0">
                <a:latin typeface="+mj-lt"/>
              </a:rPr>
              <a:t>Fetch</a:t>
            </a:r>
          </a:p>
          <a:p>
            <a:r>
              <a:rPr lang="en-US" sz="2000" dirty="0">
                <a:latin typeface="+mj-lt"/>
              </a:rPr>
              <a:t>Ex</a:t>
            </a:r>
          </a:p>
          <a:p>
            <a:r>
              <a:rPr lang="en-US" sz="2000" dirty="0">
                <a:latin typeface="+mj-lt"/>
              </a:rPr>
              <a:t>LW</a:t>
            </a:r>
          </a:p>
        </p:txBody>
      </p:sp>
      <p:sp>
        <p:nvSpPr>
          <p:cNvPr id="116" name="TextBox 115"/>
          <p:cNvSpPr txBox="1"/>
          <p:nvPr/>
        </p:nvSpPr>
        <p:spPr>
          <a:xfrm>
            <a:off x="1994804" y="525263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0</a:t>
            </a:r>
            <a:endParaRPr lang="en-US" sz="1800" dirty="0">
              <a:solidFill>
                <a:srgbClr val="0070C0"/>
              </a:solidFill>
              <a:latin typeface="Consolas" panose="020B0609020204030204" pitchFamily="49" charset="0"/>
            </a:endParaRPr>
          </a:p>
        </p:txBody>
      </p:sp>
      <p:sp>
        <p:nvSpPr>
          <p:cNvPr id="118" name="TextBox 117"/>
          <p:cNvSpPr txBox="1"/>
          <p:nvPr/>
        </p:nvSpPr>
        <p:spPr>
          <a:xfrm>
            <a:off x="2319928" y="525263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1</a:t>
            </a:r>
            <a:endParaRPr lang="en-US" sz="1800" dirty="0">
              <a:solidFill>
                <a:srgbClr val="0070C0"/>
              </a:solidFill>
              <a:latin typeface="Consolas" panose="020B0609020204030204" pitchFamily="49" charset="0"/>
            </a:endParaRPr>
          </a:p>
        </p:txBody>
      </p:sp>
      <p:sp>
        <p:nvSpPr>
          <p:cNvPr id="119" name="TextBox 118"/>
          <p:cNvSpPr txBox="1"/>
          <p:nvPr/>
        </p:nvSpPr>
        <p:spPr>
          <a:xfrm>
            <a:off x="2323518" y="550184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0</a:t>
            </a:r>
            <a:endParaRPr lang="en-US" sz="1800" dirty="0">
              <a:solidFill>
                <a:srgbClr val="0070C0"/>
              </a:solidFill>
              <a:latin typeface="Consolas" panose="020B0609020204030204" pitchFamily="49" charset="0"/>
            </a:endParaRPr>
          </a:p>
        </p:txBody>
      </p:sp>
      <p:sp>
        <p:nvSpPr>
          <p:cNvPr id="120" name="TextBox 119"/>
          <p:cNvSpPr txBox="1"/>
          <p:nvPr/>
        </p:nvSpPr>
        <p:spPr>
          <a:xfrm>
            <a:off x="2960869" y="5500474"/>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7</a:t>
            </a:r>
            <a:endParaRPr lang="en-US" sz="1800" dirty="0">
              <a:solidFill>
                <a:srgbClr val="0070C0"/>
              </a:solidFill>
              <a:latin typeface="Consolas" panose="020B0609020204030204" pitchFamily="49" charset="0"/>
            </a:endParaRPr>
          </a:p>
        </p:txBody>
      </p:sp>
      <p:sp>
        <p:nvSpPr>
          <p:cNvPr id="121" name="TextBox 120"/>
          <p:cNvSpPr txBox="1"/>
          <p:nvPr/>
        </p:nvSpPr>
        <p:spPr>
          <a:xfrm>
            <a:off x="2968043" y="525263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8</a:t>
            </a:r>
            <a:endParaRPr lang="en-US" sz="1800" dirty="0">
              <a:solidFill>
                <a:srgbClr val="0070C0"/>
              </a:solidFill>
              <a:latin typeface="Consolas" panose="020B0609020204030204" pitchFamily="49" charset="0"/>
            </a:endParaRPr>
          </a:p>
        </p:txBody>
      </p:sp>
      <p:sp>
        <p:nvSpPr>
          <p:cNvPr id="122" name="TextBox 121"/>
          <p:cNvSpPr txBox="1"/>
          <p:nvPr/>
        </p:nvSpPr>
        <p:spPr>
          <a:xfrm>
            <a:off x="3296757" y="5513255"/>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8</a:t>
            </a:r>
            <a:endParaRPr lang="en-US" sz="1800" dirty="0">
              <a:solidFill>
                <a:srgbClr val="0070C0"/>
              </a:solidFill>
              <a:latin typeface="Consolas" panose="020B0609020204030204" pitchFamily="49" charset="0"/>
            </a:endParaRPr>
          </a:p>
        </p:txBody>
      </p:sp>
      <p:sp>
        <p:nvSpPr>
          <p:cNvPr id="125" name="TextBox 124"/>
          <p:cNvSpPr txBox="1"/>
          <p:nvPr/>
        </p:nvSpPr>
        <p:spPr>
          <a:xfrm>
            <a:off x="2621322" y="5252639"/>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7</a:t>
            </a:r>
            <a:endParaRPr lang="en-US" sz="1800" dirty="0">
              <a:solidFill>
                <a:srgbClr val="0070C0"/>
              </a:solidFill>
              <a:latin typeface="Consolas" panose="020B0609020204030204" pitchFamily="49" charset="0"/>
            </a:endParaRPr>
          </a:p>
        </p:txBody>
      </p:sp>
      <p:sp>
        <p:nvSpPr>
          <p:cNvPr id="15" name="TextBox 14"/>
          <p:cNvSpPr txBox="1"/>
          <p:nvPr/>
        </p:nvSpPr>
        <p:spPr>
          <a:xfrm>
            <a:off x="6656535" y="4296128"/>
            <a:ext cx="2362021" cy="1200329"/>
          </a:xfrm>
          <a:prstGeom prst="rect">
            <a:avLst/>
          </a:prstGeom>
          <a:noFill/>
          <a:ln>
            <a:solidFill>
              <a:srgbClr val="FF0000"/>
            </a:solidFill>
          </a:ln>
        </p:spPr>
        <p:txBody>
          <a:bodyPr wrap="square" rtlCol="0">
            <a:spAutoFit/>
          </a:bodyPr>
          <a:lstStyle/>
          <a:p>
            <a:r>
              <a:rPr lang="en-US" sz="1800" dirty="0">
                <a:latin typeface="+mj-lt"/>
              </a:rPr>
              <a:t>Suppose </a:t>
            </a:r>
            <a:r>
              <a:rPr lang="en-US" sz="1800" dirty="0">
                <a:solidFill>
                  <a:srgbClr val="0070C0"/>
                </a:solidFill>
                <a:latin typeface="+mj-lt"/>
              </a:rPr>
              <a:t>I</a:t>
            </a:r>
            <a:r>
              <a:rPr lang="en-US" sz="1800" baseline="-25000" dirty="0">
                <a:solidFill>
                  <a:srgbClr val="0070C0"/>
                </a:solidFill>
                <a:latin typeface="+mj-lt"/>
              </a:rPr>
              <a:t>0</a:t>
            </a:r>
            <a:r>
              <a:rPr lang="en-US" sz="1800" dirty="0">
                <a:latin typeface="+mj-lt"/>
              </a:rPr>
              <a:t> is a branch instruction which jumps to </a:t>
            </a:r>
            <a:r>
              <a:rPr lang="en-US" sz="1800" dirty="0">
                <a:solidFill>
                  <a:srgbClr val="0070C0"/>
                </a:solidFill>
                <a:latin typeface="+mj-lt"/>
              </a:rPr>
              <a:t>I</a:t>
            </a:r>
            <a:r>
              <a:rPr lang="en-US" sz="1800" baseline="-25000" dirty="0">
                <a:solidFill>
                  <a:srgbClr val="0070C0"/>
                </a:solidFill>
                <a:latin typeface="+mj-lt"/>
              </a:rPr>
              <a:t>7</a:t>
            </a:r>
            <a:r>
              <a:rPr lang="en-US" sz="1800" baseline="-25000" dirty="0">
                <a:latin typeface="+mj-lt"/>
              </a:rPr>
              <a:t> </a:t>
            </a:r>
            <a:r>
              <a:rPr lang="en-US" sz="1800" dirty="0">
                <a:latin typeface="+mj-lt"/>
              </a:rPr>
              <a:t>instead of </a:t>
            </a:r>
            <a:r>
              <a:rPr lang="en-US" sz="1800" dirty="0">
                <a:solidFill>
                  <a:srgbClr val="0070C0"/>
                </a:solidFill>
                <a:latin typeface="+mj-lt"/>
              </a:rPr>
              <a:t>I</a:t>
            </a:r>
            <a:r>
              <a:rPr lang="en-US" sz="1800" baseline="-25000" dirty="0">
                <a:solidFill>
                  <a:srgbClr val="0070C0"/>
                </a:solidFill>
                <a:latin typeface="+mj-lt"/>
              </a:rPr>
              <a:t>1</a:t>
            </a:r>
            <a:endParaRPr lang="en-US" sz="1800" dirty="0">
              <a:solidFill>
                <a:srgbClr val="0070C0"/>
              </a:solidFill>
              <a:latin typeface="+mj-lt"/>
            </a:endParaRPr>
          </a:p>
        </p:txBody>
      </p:sp>
      <p:sp>
        <p:nvSpPr>
          <p:cNvPr id="126" name="TextBox 125"/>
          <p:cNvSpPr txBox="1"/>
          <p:nvPr/>
        </p:nvSpPr>
        <p:spPr>
          <a:xfrm>
            <a:off x="2635253" y="5515843"/>
            <a:ext cx="396262" cy="369332"/>
          </a:xfrm>
          <a:prstGeom prst="rect">
            <a:avLst/>
          </a:prstGeom>
          <a:noFill/>
        </p:spPr>
        <p:txBody>
          <a:bodyPr wrap="none" rtlCol="0">
            <a:spAutoFit/>
          </a:bodyPr>
          <a:lstStyle/>
          <a:p>
            <a:r>
              <a:rPr lang="en-US" sz="1800" dirty="0">
                <a:solidFill>
                  <a:srgbClr val="0070C0"/>
                </a:solidFill>
                <a:latin typeface="Consolas" panose="020B0609020204030204" pitchFamily="49" charset="0"/>
              </a:rPr>
              <a:t>I</a:t>
            </a:r>
            <a:r>
              <a:rPr lang="en-US" sz="1800" baseline="-25000" dirty="0">
                <a:solidFill>
                  <a:srgbClr val="0070C0"/>
                </a:solidFill>
                <a:latin typeface="Consolas" panose="020B0609020204030204" pitchFamily="49" charset="0"/>
              </a:rPr>
              <a:t>1</a:t>
            </a:r>
            <a:endParaRPr lang="en-US" sz="1800" dirty="0">
              <a:solidFill>
                <a:srgbClr val="0070C0"/>
              </a:solidFill>
              <a:latin typeface="Consolas" panose="020B0609020204030204" pitchFamily="49" charset="0"/>
            </a:endParaRPr>
          </a:p>
        </p:txBody>
      </p:sp>
      <p:grpSp>
        <p:nvGrpSpPr>
          <p:cNvPr id="18" name="Group 17"/>
          <p:cNvGrpSpPr/>
          <p:nvPr/>
        </p:nvGrpSpPr>
        <p:grpSpPr>
          <a:xfrm>
            <a:off x="2702801" y="5582524"/>
            <a:ext cx="203462" cy="242575"/>
            <a:chOff x="2941182" y="6294232"/>
            <a:chExt cx="254990" cy="269174"/>
          </a:xfrm>
        </p:grpSpPr>
        <p:cxnSp>
          <p:nvCxnSpPr>
            <p:cNvPr id="17" name="Straight Connector 16"/>
            <p:cNvCxnSpPr/>
            <p:nvPr/>
          </p:nvCxnSpPr>
          <p:spPr bwMode="auto">
            <a:xfrm>
              <a:off x="2947358" y="6304156"/>
              <a:ext cx="248814" cy="259250"/>
            </a:xfrm>
            <a:prstGeom prst="line">
              <a:avLst/>
            </a:prstGeom>
            <a:noFill/>
            <a:ln w="19050" cap="flat" cmpd="sng" algn="ctr">
              <a:solidFill>
                <a:srgbClr val="FF0000"/>
              </a:solidFill>
              <a:prstDash val="solid"/>
              <a:round/>
              <a:headEnd type="none" w="med" len="med"/>
              <a:tailEnd type="none" w="med" len="med"/>
            </a:ln>
            <a:effectLst/>
          </p:spPr>
        </p:cxnSp>
        <p:cxnSp>
          <p:nvCxnSpPr>
            <p:cNvPr id="139" name="Straight Connector 138"/>
            <p:cNvCxnSpPr/>
            <p:nvPr/>
          </p:nvCxnSpPr>
          <p:spPr bwMode="auto">
            <a:xfrm flipH="1">
              <a:off x="2941182" y="6294232"/>
              <a:ext cx="248814" cy="259250"/>
            </a:xfrm>
            <a:prstGeom prst="line">
              <a:avLst/>
            </a:prstGeom>
            <a:noFill/>
            <a:ln w="19050" cap="flat" cmpd="sng" algn="ctr">
              <a:solidFill>
                <a:srgbClr val="FF0000"/>
              </a:solidFill>
              <a:prstDash val="solid"/>
              <a:round/>
              <a:headEnd type="none" w="med" len="med"/>
              <a:tailEnd type="none" w="med" len="med"/>
            </a:ln>
            <a:effectLst/>
          </p:spPr>
        </p:cxnSp>
      </p:grpSp>
      <p:grpSp>
        <p:nvGrpSpPr>
          <p:cNvPr id="21" name="Group 20"/>
          <p:cNvGrpSpPr/>
          <p:nvPr/>
        </p:nvGrpSpPr>
        <p:grpSpPr>
          <a:xfrm>
            <a:off x="152295" y="3800793"/>
            <a:ext cx="2195461" cy="469452"/>
            <a:chOff x="195605" y="4094963"/>
            <a:chExt cx="2195461" cy="469452"/>
          </a:xfrm>
        </p:grpSpPr>
        <p:sp>
          <p:nvSpPr>
            <p:cNvPr id="5" name="TextBox 4"/>
            <p:cNvSpPr txBox="1"/>
            <p:nvPr/>
          </p:nvSpPr>
          <p:spPr>
            <a:xfrm>
              <a:off x="195605" y="4094963"/>
              <a:ext cx="1279517" cy="369332"/>
            </a:xfrm>
            <a:prstGeom prst="rect">
              <a:avLst/>
            </a:prstGeom>
            <a:noFill/>
          </p:spPr>
          <p:txBody>
            <a:bodyPr wrap="none" rtlCol="0">
              <a:spAutoFit/>
            </a:bodyPr>
            <a:lstStyle/>
            <a:p>
              <a:r>
                <a:rPr lang="en-US" sz="1800" dirty="0">
                  <a:latin typeface="Comic Sans MS" panose="030F0702030302020204" pitchFamily="66" charset="0"/>
                </a:rPr>
                <a:t>prediction</a:t>
              </a:r>
            </a:p>
          </p:txBody>
        </p:sp>
        <p:sp>
          <p:nvSpPr>
            <p:cNvPr id="20" name="Freeform 19"/>
            <p:cNvSpPr/>
            <p:nvPr/>
          </p:nvSpPr>
          <p:spPr bwMode="auto">
            <a:xfrm>
              <a:off x="1391067" y="4291253"/>
              <a:ext cx="999999" cy="273162"/>
            </a:xfrm>
            <a:custGeom>
              <a:avLst/>
              <a:gdLst>
                <a:gd name="connsiteX0" fmla="*/ 0 w 936345"/>
                <a:gd name="connsiteY0" fmla="*/ 9814 h 273162"/>
                <a:gd name="connsiteX1" fmla="*/ 512064 w 936345"/>
                <a:gd name="connsiteY1" fmla="*/ 31760 h 273162"/>
                <a:gd name="connsiteX2" fmla="*/ 936345 w 936345"/>
                <a:gd name="connsiteY2" fmla="*/ 273162 h 273162"/>
              </a:gdLst>
              <a:ahLst/>
              <a:cxnLst>
                <a:cxn ang="0">
                  <a:pos x="connsiteX0" y="connsiteY0"/>
                </a:cxn>
                <a:cxn ang="0">
                  <a:pos x="connsiteX1" y="connsiteY1"/>
                </a:cxn>
                <a:cxn ang="0">
                  <a:pos x="connsiteX2" y="connsiteY2"/>
                </a:cxn>
              </a:cxnLst>
              <a:rect l="l" t="t" r="r" b="b"/>
              <a:pathLst>
                <a:path w="936345" h="273162">
                  <a:moveTo>
                    <a:pt x="0" y="9814"/>
                  </a:moveTo>
                  <a:cubicBezTo>
                    <a:pt x="178003" y="-1159"/>
                    <a:pt x="356007" y="-12131"/>
                    <a:pt x="512064" y="31760"/>
                  </a:cubicBezTo>
                  <a:cubicBezTo>
                    <a:pt x="668121" y="75651"/>
                    <a:pt x="802233" y="174406"/>
                    <a:pt x="936345" y="273162"/>
                  </a:cubicBezTo>
                </a:path>
              </a:pathLst>
            </a:custGeom>
            <a:noFill/>
            <a:ln w="9525"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26" name="Group 25"/>
          <p:cNvGrpSpPr/>
          <p:nvPr/>
        </p:nvGrpSpPr>
        <p:grpSpPr>
          <a:xfrm>
            <a:off x="2901335" y="5876196"/>
            <a:ext cx="1099028" cy="530855"/>
            <a:chOff x="2195056" y="6160059"/>
            <a:chExt cx="1099028" cy="530855"/>
          </a:xfrm>
        </p:grpSpPr>
        <p:sp>
          <p:nvSpPr>
            <p:cNvPr id="81" name="TextBox 80"/>
            <p:cNvSpPr txBox="1"/>
            <p:nvPr/>
          </p:nvSpPr>
          <p:spPr>
            <a:xfrm>
              <a:off x="2392875" y="6321582"/>
              <a:ext cx="901209" cy="369332"/>
            </a:xfrm>
            <a:prstGeom prst="rect">
              <a:avLst/>
            </a:prstGeom>
            <a:noFill/>
          </p:spPr>
          <p:txBody>
            <a:bodyPr wrap="none" rtlCol="0">
              <a:spAutoFit/>
            </a:bodyPr>
            <a:lstStyle/>
            <a:p>
              <a:r>
                <a:rPr lang="en-US" sz="1800" dirty="0">
                  <a:latin typeface="Comic Sans MS" panose="030F0702030302020204" pitchFamily="66" charset="0"/>
                </a:rPr>
                <a:t>squash</a:t>
              </a:r>
            </a:p>
          </p:txBody>
        </p:sp>
        <p:cxnSp>
          <p:nvCxnSpPr>
            <p:cNvPr id="24" name="Straight Arrow Connector 23"/>
            <p:cNvCxnSpPr/>
            <p:nvPr/>
          </p:nvCxnSpPr>
          <p:spPr bwMode="auto">
            <a:xfrm flipH="1" flipV="1">
              <a:off x="2195056" y="6160059"/>
              <a:ext cx="444277" cy="231763"/>
            </a:xfrm>
            <a:prstGeom prst="straightConnector1">
              <a:avLst/>
            </a:prstGeom>
            <a:noFill/>
            <a:ln w="9525" cap="flat" cmpd="sng" algn="ctr">
              <a:solidFill>
                <a:srgbClr val="FF0000"/>
              </a:solidFill>
              <a:prstDash val="solid"/>
              <a:round/>
              <a:headEnd type="none" w="med" len="med"/>
              <a:tailEnd type="triangle"/>
            </a:ln>
            <a:effectLst/>
          </p:spPr>
        </p:cxnSp>
      </p:grpSp>
      <p:grpSp>
        <p:nvGrpSpPr>
          <p:cNvPr id="85" name="Group 84"/>
          <p:cNvGrpSpPr/>
          <p:nvPr/>
        </p:nvGrpSpPr>
        <p:grpSpPr>
          <a:xfrm>
            <a:off x="1470199" y="5807554"/>
            <a:ext cx="1528830" cy="983176"/>
            <a:chOff x="1914463" y="5971328"/>
            <a:chExt cx="1528830" cy="983176"/>
          </a:xfrm>
        </p:grpSpPr>
        <p:sp>
          <p:nvSpPr>
            <p:cNvPr id="86" name="TextBox 85"/>
            <p:cNvSpPr txBox="1"/>
            <p:nvPr/>
          </p:nvSpPr>
          <p:spPr>
            <a:xfrm>
              <a:off x="1914463" y="6031174"/>
              <a:ext cx="1528830" cy="923330"/>
            </a:xfrm>
            <a:prstGeom prst="rect">
              <a:avLst/>
            </a:prstGeom>
            <a:noFill/>
          </p:spPr>
          <p:txBody>
            <a:bodyPr wrap="square" rtlCol="0">
              <a:spAutoFit/>
            </a:bodyPr>
            <a:lstStyle/>
            <a:p>
              <a:pPr algn="ctr"/>
              <a:r>
                <a:rPr lang="en-US" sz="1800" dirty="0">
                  <a:latin typeface="Comic Sans MS" panose="030F0702030302020204" pitchFamily="66" charset="0"/>
                </a:rPr>
                <a:t>Is speculation correct?</a:t>
              </a:r>
            </a:p>
          </p:txBody>
        </p:sp>
        <p:cxnSp>
          <p:nvCxnSpPr>
            <p:cNvPr id="91" name="Straight Arrow Connector 90"/>
            <p:cNvCxnSpPr/>
            <p:nvPr/>
          </p:nvCxnSpPr>
          <p:spPr bwMode="auto">
            <a:xfrm flipV="1">
              <a:off x="2751580" y="5971328"/>
              <a:ext cx="183294" cy="59846"/>
            </a:xfrm>
            <a:prstGeom prst="straightConnector1">
              <a:avLst/>
            </a:prstGeom>
            <a:noFill/>
            <a:ln w="9525" cap="flat" cmpd="sng" algn="ctr">
              <a:solidFill>
                <a:srgbClr val="FF0000"/>
              </a:solidFill>
              <a:prstDash val="solid"/>
              <a:round/>
              <a:headEnd type="none" w="med" len="med"/>
              <a:tailEnd type="triangle"/>
            </a:ln>
            <a:effectLst/>
          </p:spPr>
        </p:cxnSp>
      </p:grpSp>
      <p:grpSp>
        <p:nvGrpSpPr>
          <p:cNvPr id="44" name="Group 43"/>
          <p:cNvGrpSpPr/>
          <p:nvPr/>
        </p:nvGrpSpPr>
        <p:grpSpPr>
          <a:xfrm>
            <a:off x="2667446" y="5313048"/>
            <a:ext cx="5285273" cy="1346882"/>
            <a:chOff x="2667446" y="5590199"/>
            <a:chExt cx="5285273" cy="1346882"/>
          </a:xfrm>
        </p:grpSpPr>
        <p:cxnSp>
          <p:nvCxnSpPr>
            <p:cNvPr id="35" name="Straight Arrow Connector 34"/>
            <p:cNvCxnSpPr/>
            <p:nvPr/>
          </p:nvCxnSpPr>
          <p:spPr bwMode="auto">
            <a:xfrm>
              <a:off x="3566796" y="5869508"/>
              <a:ext cx="396943" cy="13868"/>
            </a:xfrm>
            <a:prstGeom prst="straightConnector1">
              <a:avLst/>
            </a:prstGeom>
            <a:noFill/>
            <a:ln w="38100" cap="flat" cmpd="sng" algn="ctr">
              <a:solidFill>
                <a:srgbClr val="FF0000"/>
              </a:solidFill>
              <a:prstDash val="sysDash"/>
              <a:round/>
              <a:headEnd type="none" w="med" len="med"/>
              <a:tailEnd type="triangle"/>
            </a:ln>
            <a:effectLst/>
          </p:spPr>
        </p:cxnSp>
        <p:sp>
          <p:nvSpPr>
            <p:cNvPr id="37" name="TextBox 36"/>
            <p:cNvSpPr txBox="1"/>
            <p:nvPr/>
          </p:nvSpPr>
          <p:spPr>
            <a:xfrm>
              <a:off x="4615575" y="6013751"/>
              <a:ext cx="3337144" cy="923330"/>
            </a:xfrm>
            <a:prstGeom prst="rect">
              <a:avLst/>
            </a:prstGeom>
            <a:noFill/>
          </p:spPr>
          <p:txBody>
            <a:bodyPr wrap="square" rtlCol="0">
              <a:spAutoFit/>
            </a:bodyPr>
            <a:lstStyle/>
            <a:p>
              <a:r>
                <a:rPr lang="en-US" sz="1800" dirty="0">
                  <a:latin typeface="Comic Sans MS" panose="030F0702030302020204" pitchFamily="66" charset="0"/>
                </a:rPr>
                <a:t>If squashing takes more than one cycle, then </a:t>
              </a:r>
              <a:r>
                <a:rPr lang="en-US" sz="1800" dirty="0">
                  <a:solidFill>
                    <a:srgbClr val="0070C0"/>
                  </a:solidFill>
                  <a:latin typeface="Comic Sans MS" panose="030F0702030302020204" pitchFamily="66" charset="0"/>
                </a:rPr>
                <a:t>I</a:t>
              </a:r>
              <a:r>
                <a:rPr lang="en-US" sz="1800" baseline="-25000" dirty="0">
                  <a:solidFill>
                    <a:srgbClr val="0070C0"/>
                  </a:solidFill>
                  <a:latin typeface="Comic Sans MS" panose="030F0702030302020204" pitchFamily="66" charset="0"/>
                </a:rPr>
                <a:t>7</a:t>
              </a:r>
              <a:r>
                <a:rPr lang="en-US" sz="1800" dirty="0">
                  <a:latin typeface="Comic Sans MS" panose="030F0702030302020204" pitchFamily="66" charset="0"/>
                </a:rPr>
                <a:t> will get further delayed</a:t>
              </a:r>
            </a:p>
          </p:txBody>
        </p:sp>
        <p:sp>
          <p:nvSpPr>
            <p:cNvPr id="43" name="Freeform 42"/>
            <p:cNvSpPr/>
            <p:nvPr/>
          </p:nvSpPr>
          <p:spPr bwMode="auto">
            <a:xfrm>
              <a:off x="2667446" y="5590199"/>
              <a:ext cx="1919422" cy="595201"/>
            </a:xfrm>
            <a:custGeom>
              <a:avLst/>
              <a:gdLst>
                <a:gd name="connsiteX0" fmla="*/ 1919422 w 1919422"/>
                <a:gd name="connsiteY0" fmla="*/ 580142 h 595201"/>
                <a:gd name="connsiteX1" fmla="*/ 1451071 w 1919422"/>
                <a:gd name="connsiteY1" fmla="*/ 565274 h 595201"/>
                <a:gd name="connsiteX2" fmla="*/ 1265218 w 1919422"/>
                <a:gd name="connsiteY2" fmla="*/ 520669 h 595201"/>
                <a:gd name="connsiteX3" fmla="*/ 1183442 w 1919422"/>
                <a:gd name="connsiteY3" fmla="*/ 513235 h 595201"/>
                <a:gd name="connsiteX4" fmla="*/ 960418 w 1919422"/>
                <a:gd name="connsiteY4" fmla="*/ 505801 h 595201"/>
                <a:gd name="connsiteX5" fmla="*/ 804300 w 1919422"/>
                <a:gd name="connsiteY5" fmla="*/ 520669 h 595201"/>
                <a:gd name="connsiteX6" fmla="*/ 759696 w 1919422"/>
                <a:gd name="connsiteY6" fmla="*/ 528103 h 595201"/>
                <a:gd name="connsiteX7" fmla="*/ 477198 w 1919422"/>
                <a:gd name="connsiteY7" fmla="*/ 498367 h 595201"/>
                <a:gd name="connsiteX8" fmla="*/ 410291 w 1919422"/>
                <a:gd name="connsiteY8" fmla="*/ 453762 h 595201"/>
                <a:gd name="connsiteX9" fmla="*/ 335949 w 1919422"/>
                <a:gd name="connsiteY9" fmla="*/ 416591 h 595201"/>
                <a:gd name="connsiteX10" fmla="*/ 135227 w 1919422"/>
                <a:gd name="connsiteY10" fmla="*/ 238172 h 595201"/>
                <a:gd name="connsiteX11" fmla="*/ 60886 w 1919422"/>
                <a:gd name="connsiteY11" fmla="*/ 223303 h 595201"/>
                <a:gd name="connsiteX12" fmla="*/ 1413 w 1919422"/>
                <a:gd name="connsiteY12" fmla="*/ 163830 h 595201"/>
                <a:gd name="connsiteX13" fmla="*/ 53452 w 1919422"/>
                <a:gd name="connsiteY13" fmla="*/ 7713 h 595201"/>
                <a:gd name="connsiteX14" fmla="*/ 150096 w 1919422"/>
                <a:gd name="connsiteY14" fmla="*/ 279 h 595201"/>
                <a:gd name="connsiteX15" fmla="*/ 298779 w 1919422"/>
                <a:gd name="connsiteY15" fmla="*/ 7713 h 595201"/>
                <a:gd name="connsiteX16" fmla="*/ 633315 w 1919422"/>
                <a:gd name="connsiteY16" fmla="*/ 104357 h 595201"/>
                <a:gd name="connsiteX17" fmla="*/ 811735 w 1919422"/>
                <a:gd name="connsiteY17" fmla="*/ 215869 h 595201"/>
                <a:gd name="connsiteX18" fmla="*/ 848905 w 1919422"/>
                <a:gd name="connsiteY18" fmla="*/ 245606 h 595201"/>
                <a:gd name="connsiteX19" fmla="*/ 915813 w 1919422"/>
                <a:gd name="connsiteY19" fmla="*/ 312513 h 595201"/>
                <a:gd name="connsiteX20" fmla="*/ 952983 w 1919422"/>
                <a:gd name="connsiteY20" fmla="*/ 386855 h 595201"/>
                <a:gd name="connsiteX21" fmla="*/ 997588 w 1919422"/>
                <a:gd name="connsiteY21" fmla="*/ 446328 h 595201"/>
                <a:gd name="connsiteX22" fmla="*/ 1019891 w 1919422"/>
                <a:gd name="connsiteY22" fmla="*/ 498367 h 595201"/>
                <a:gd name="connsiteX23" fmla="*/ 1027325 w 1919422"/>
                <a:gd name="connsiteY23" fmla="*/ 535538 h 595201"/>
                <a:gd name="connsiteX24" fmla="*/ 1049627 w 1919422"/>
                <a:gd name="connsiteY24" fmla="*/ 580142 h 595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19422" h="595201">
                  <a:moveTo>
                    <a:pt x="1919422" y="580142"/>
                  </a:moveTo>
                  <a:cubicBezTo>
                    <a:pt x="1739823" y="602594"/>
                    <a:pt x="1775263" y="601746"/>
                    <a:pt x="1451071" y="565274"/>
                  </a:cubicBezTo>
                  <a:cubicBezTo>
                    <a:pt x="1387760" y="558151"/>
                    <a:pt x="1327169" y="535537"/>
                    <a:pt x="1265218" y="520669"/>
                  </a:cubicBezTo>
                  <a:cubicBezTo>
                    <a:pt x="1238603" y="514281"/>
                    <a:pt x="1210701" y="515713"/>
                    <a:pt x="1183442" y="513235"/>
                  </a:cubicBezTo>
                  <a:cubicBezTo>
                    <a:pt x="1074007" y="485877"/>
                    <a:pt x="1136419" y="495448"/>
                    <a:pt x="960418" y="505801"/>
                  </a:cubicBezTo>
                  <a:cubicBezTo>
                    <a:pt x="923846" y="507952"/>
                    <a:pt x="844464" y="515314"/>
                    <a:pt x="804300" y="520669"/>
                  </a:cubicBezTo>
                  <a:cubicBezTo>
                    <a:pt x="789359" y="522661"/>
                    <a:pt x="774564" y="525625"/>
                    <a:pt x="759696" y="528103"/>
                  </a:cubicBezTo>
                  <a:cubicBezTo>
                    <a:pt x="723890" y="525634"/>
                    <a:pt x="550175" y="524430"/>
                    <a:pt x="477198" y="498367"/>
                  </a:cubicBezTo>
                  <a:cubicBezTo>
                    <a:pt x="440708" y="485335"/>
                    <a:pt x="441893" y="471318"/>
                    <a:pt x="410291" y="453762"/>
                  </a:cubicBezTo>
                  <a:cubicBezTo>
                    <a:pt x="378772" y="436252"/>
                    <a:pt x="363916" y="442810"/>
                    <a:pt x="335949" y="416591"/>
                  </a:cubicBezTo>
                  <a:cubicBezTo>
                    <a:pt x="241616" y="328153"/>
                    <a:pt x="260729" y="305750"/>
                    <a:pt x="135227" y="238172"/>
                  </a:cubicBezTo>
                  <a:cubicBezTo>
                    <a:pt x="112976" y="226191"/>
                    <a:pt x="85666" y="228259"/>
                    <a:pt x="60886" y="223303"/>
                  </a:cubicBezTo>
                  <a:cubicBezTo>
                    <a:pt x="41062" y="203479"/>
                    <a:pt x="8790" y="190878"/>
                    <a:pt x="1413" y="163830"/>
                  </a:cubicBezTo>
                  <a:cubicBezTo>
                    <a:pt x="-5116" y="139890"/>
                    <a:pt x="10761" y="26687"/>
                    <a:pt x="53452" y="7713"/>
                  </a:cubicBezTo>
                  <a:cubicBezTo>
                    <a:pt x="82977" y="-5409"/>
                    <a:pt x="117881" y="2757"/>
                    <a:pt x="150096" y="279"/>
                  </a:cubicBezTo>
                  <a:cubicBezTo>
                    <a:pt x="199657" y="2757"/>
                    <a:pt x="249697" y="403"/>
                    <a:pt x="298779" y="7713"/>
                  </a:cubicBezTo>
                  <a:cubicBezTo>
                    <a:pt x="423477" y="26285"/>
                    <a:pt x="521330" y="52904"/>
                    <a:pt x="633315" y="104357"/>
                  </a:cubicBezTo>
                  <a:cubicBezTo>
                    <a:pt x="817818" y="189129"/>
                    <a:pt x="727803" y="140330"/>
                    <a:pt x="811735" y="215869"/>
                  </a:cubicBezTo>
                  <a:cubicBezTo>
                    <a:pt x="823529" y="226484"/>
                    <a:pt x="837278" y="234809"/>
                    <a:pt x="848905" y="245606"/>
                  </a:cubicBezTo>
                  <a:cubicBezTo>
                    <a:pt x="872018" y="267068"/>
                    <a:pt x="915813" y="312513"/>
                    <a:pt x="915813" y="312513"/>
                  </a:cubicBezTo>
                  <a:cubicBezTo>
                    <a:pt x="928350" y="343856"/>
                    <a:pt x="932150" y="359077"/>
                    <a:pt x="952983" y="386855"/>
                  </a:cubicBezTo>
                  <a:cubicBezTo>
                    <a:pt x="1002978" y="453514"/>
                    <a:pt x="945861" y="353221"/>
                    <a:pt x="997588" y="446328"/>
                  </a:cubicBezTo>
                  <a:cubicBezTo>
                    <a:pt x="1007262" y="463741"/>
                    <a:pt x="1015105" y="479221"/>
                    <a:pt x="1019891" y="498367"/>
                  </a:cubicBezTo>
                  <a:cubicBezTo>
                    <a:pt x="1022956" y="510625"/>
                    <a:pt x="1021674" y="524236"/>
                    <a:pt x="1027325" y="535538"/>
                  </a:cubicBezTo>
                  <a:cubicBezTo>
                    <a:pt x="1054884" y="590656"/>
                    <a:pt x="1049627" y="527839"/>
                    <a:pt x="1049627" y="580142"/>
                  </a:cubicBezTo>
                </a:path>
              </a:pathLst>
            </a:cu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11" name="Group 10"/>
          <p:cNvGrpSpPr/>
          <p:nvPr/>
        </p:nvGrpSpPr>
        <p:grpSpPr>
          <a:xfrm>
            <a:off x="3367358" y="4342646"/>
            <a:ext cx="2748336" cy="923330"/>
            <a:chOff x="3369020" y="4349802"/>
            <a:chExt cx="2748336" cy="923330"/>
          </a:xfrm>
        </p:grpSpPr>
        <p:grpSp>
          <p:nvGrpSpPr>
            <p:cNvPr id="93" name="Group 92"/>
            <p:cNvGrpSpPr/>
            <p:nvPr/>
          </p:nvGrpSpPr>
          <p:grpSpPr>
            <a:xfrm>
              <a:off x="3624575" y="4349802"/>
              <a:ext cx="2492781" cy="923330"/>
              <a:chOff x="2195056" y="5806843"/>
              <a:chExt cx="2492781" cy="923330"/>
            </a:xfrm>
          </p:grpSpPr>
          <p:sp>
            <p:nvSpPr>
              <p:cNvPr id="95" name="TextBox 94"/>
              <p:cNvSpPr txBox="1"/>
              <p:nvPr/>
            </p:nvSpPr>
            <p:spPr>
              <a:xfrm>
                <a:off x="2637740" y="5806843"/>
                <a:ext cx="2050097" cy="923330"/>
              </a:xfrm>
              <a:prstGeom prst="rect">
                <a:avLst/>
              </a:prstGeom>
              <a:noFill/>
            </p:spPr>
            <p:txBody>
              <a:bodyPr wrap="square" rtlCol="0">
                <a:spAutoFit/>
              </a:bodyPr>
              <a:lstStyle/>
              <a:p>
                <a:r>
                  <a:rPr lang="en-US" sz="1800" dirty="0">
                    <a:latin typeface="Comic Sans MS" panose="030F0702030302020204" pitchFamily="66" charset="0"/>
                  </a:rPr>
                  <a:t>bubble: Ex/LW can hold only one instruction </a:t>
                </a:r>
              </a:p>
            </p:txBody>
          </p:sp>
          <p:cxnSp>
            <p:nvCxnSpPr>
              <p:cNvPr id="100" name="Straight Arrow Connector 99"/>
              <p:cNvCxnSpPr/>
              <p:nvPr/>
            </p:nvCxnSpPr>
            <p:spPr bwMode="auto">
              <a:xfrm flipH="1" flipV="1">
                <a:off x="2195056" y="6160059"/>
                <a:ext cx="444277" cy="231763"/>
              </a:xfrm>
              <a:prstGeom prst="straightConnector1">
                <a:avLst/>
              </a:prstGeom>
              <a:noFill/>
              <a:ln w="9525" cap="flat" cmpd="sng" algn="ctr">
                <a:solidFill>
                  <a:srgbClr val="FF0000"/>
                </a:solidFill>
                <a:prstDash val="solid"/>
                <a:round/>
                <a:headEnd type="none" w="med" len="med"/>
                <a:tailEnd type="triangle"/>
              </a:ln>
              <a:effectLst/>
            </p:spPr>
          </p:cxnSp>
        </p:grpSp>
        <p:sp>
          <p:nvSpPr>
            <p:cNvPr id="3" name="Cloud 2"/>
            <p:cNvSpPr/>
            <p:nvPr/>
          </p:nvSpPr>
          <p:spPr bwMode="auto">
            <a:xfrm>
              <a:off x="3369020" y="4574030"/>
              <a:ext cx="176852" cy="143383"/>
            </a:xfrm>
            <a:prstGeom prst="cloud">
              <a:avLst/>
            </a:prstGeom>
            <a:solidFill>
              <a:schemeClr val="accent1"/>
            </a:solidFill>
            <a:ln w="25400" cap="flat" cmpd="sng" algn="ctr">
              <a:solidFill>
                <a:schemeClr val="accent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err="1">
                <a:ln>
                  <a:noFill/>
                </a:ln>
                <a:solidFill>
                  <a:schemeClr val="tx1"/>
                </a:solidFill>
                <a:effectLst/>
                <a:latin typeface="+mn-lt"/>
              </a:endParaRPr>
            </a:p>
          </p:txBody>
        </p:sp>
      </p:grpSp>
      <p:cxnSp>
        <p:nvCxnSpPr>
          <p:cNvPr id="28" name="Straight Connector 27"/>
          <p:cNvCxnSpPr/>
          <p:nvPr/>
        </p:nvCxnSpPr>
        <p:spPr bwMode="auto">
          <a:xfrm>
            <a:off x="888438" y="4277503"/>
            <a:ext cx="5314868" cy="0"/>
          </a:xfrm>
          <a:prstGeom prst="line">
            <a:avLst/>
          </a:prstGeom>
          <a:solidFill>
            <a:srgbClr val="000000"/>
          </a:solidFill>
          <a:ln w="9525" cap="flat" cmpd="sng" algn="ctr">
            <a:solidFill>
              <a:srgbClr val="FF0000"/>
            </a:solidFill>
            <a:prstDash val="solid"/>
            <a:round/>
            <a:headEnd type="none" w="med" len="med"/>
            <a:tailEnd type="none" w="med" len="med"/>
          </a:ln>
          <a:effectLst/>
        </p:spPr>
      </p:cxnSp>
      <p:cxnSp>
        <p:nvCxnSpPr>
          <p:cNvPr id="102" name="Straight Connector 101"/>
          <p:cNvCxnSpPr/>
          <p:nvPr/>
        </p:nvCxnSpPr>
        <p:spPr bwMode="auto">
          <a:xfrm>
            <a:off x="871219" y="5224404"/>
            <a:ext cx="3553349" cy="0"/>
          </a:xfrm>
          <a:prstGeom prst="line">
            <a:avLst/>
          </a:prstGeom>
          <a:solidFill>
            <a:srgbClr val="000000"/>
          </a:solidFill>
          <a:ln w="9525" cap="flat" cmpd="sng" algn="ctr">
            <a:solidFill>
              <a:srgbClr val="FF0000"/>
            </a:solidFill>
            <a:prstDash val="solid"/>
            <a:round/>
            <a:headEnd type="none" w="med" len="med"/>
            <a:tailEnd type="none" w="med" len="med"/>
          </a:ln>
          <a:effectLst/>
        </p:spPr>
      </p:cxnSp>
      <p:sp>
        <p:nvSpPr>
          <p:cNvPr id="4" name="Date Placeholder 3">
            <a:extLst>
              <a:ext uri="{FF2B5EF4-FFF2-40B4-BE49-F238E27FC236}">
                <a16:creationId xmlns:a16="http://schemas.microsoft.com/office/drawing/2014/main" id="{38A466B3-1906-6BF2-E869-C2138E5456A4}"/>
              </a:ext>
            </a:extLst>
          </p:cNvPr>
          <p:cNvSpPr>
            <a:spLocks noGrp="1"/>
          </p:cNvSpPr>
          <p:nvPr>
            <p:ph type="dt" sz="half" idx="10"/>
          </p:nvPr>
        </p:nvSpPr>
        <p:spPr/>
        <p:txBody>
          <a:bodyPr/>
          <a:lstStyle/>
          <a:p>
            <a:pPr>
              <a:defRPr/>
            </a:pPr>
            <a:fld id="{F5921F37-A6EF-4B5D-978A-C261433A2B0B}" type="datetime3">
              <a:rPr lang="en-US" smtClean="0"/>
              <a:t>24 March 2024</a:t>
            </a:fld>
            <a:endParaRPr lang="en-US" dirty="0"/>
          </a:p>
        </p:txBody>
      </p:sp>
      <p:sp>
        <p:nvSpPr>
          <p:cNvPr id="10" name="Footer Placeholder 9">
            <a:extLst>
              <a:ext uri="{FF2B5EF4-FFF2-40B4-BE49-F238E27FC236}">
                <a16:creationId xmlns:a16="http://schemas.microsoft.com/office/drawing/2014/main" id="{3DA052BD-40F3-C480-643F-211A5D0C10AB}"/>
              </a:ext>
            </a:extLst>
          </p:cNvPr>
          <p:cNvSpPr>
            <a:spLocks noGrp="1"/>
          </p:cNvSpPr>
          <p:nvPr>
            <p:ph type="ftr" sz="quarter" idx="12"/>
          </p:nvPr>
        </p:nvSpPr>
        <p:spPr/>
        <p:txBody>
          <a:bodyPr/>
          <a:lstStyle/>
          <a:p>
            <a:pPr>
              <a:defRPr/>
            </a:pPr>
            <a:r>
              <a:rPr lang="en-US"/>
              <a:t>6.1920</a:t>
            </a:r>
            <a:endParaRPr lang="en-US" dirty="0"/>
          </a:p>
        </p:txBody>
      </p:sp>
      <p:sp>
        <p:nvSpPr>
          <p:cNvPr id="13" name="Slide Number Placeholder 12">
            <a:extLst>
              <a:ext uri="{FF2B5EF4-FFF2-40B4-BE49-F238E27FC236}">
                <a16:creationId xmlns:a16="http://schemas.microsoft.com/office/drawing/2014/main" id="{17093F8E-BC5F-B6AF-CD79-7C2C6BB1F264}"/>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7</a:t>
            </a:fld>
            <a:endParaRPr lang="en-US" dirty="0"/>
          </a:p>
        </p:txBody>
      </p:sp>
    </p:spTree>
    <p:extLst>
      <p:ext uri="{BB962C8B-B14F-4D97-AF65-F5344CB8AC3E}">
        <p14:creationId xmlns:p14="http://schemas.microsoft.com/office/powerpoint/2010/main" val="369355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1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05"/>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107"/>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08"/>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84"/>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09"/>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1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12"/>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15"/>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1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0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16"/>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118"/>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119"/>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nodeType="clickEffect">
                                  <p:stCondLst>
                                    <p:cond delay="0"/>
                                  </p:stCondLst>
                                  <p:childTnLst>
                                    <p:set>
                                      <p:cBhvr>
                                        <p:cTn id="129" dur="1" fill="hold">
                                          <p:stCondLst>
                                            <p:cond delay="0"/>
                                          </p:stCondLst>
                                        </p:cTn>
                                        <p:tgtEl>
                                          <p:spTgt spid="85"/>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126"/>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8"/>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presetID="1" presetClass="entr" presetSubtype="0" fill="hold" nodeType="clickEffect">
                                  <p:stCondLst>
                                    <p:cond delay="0"/>
                                  </p:stCondLst>
                                  <p:childTnLst>
                                    <p:set>
                                      <p:cBhvr>
                                        <p:cTn id="141" dur="1" fill="hold">
                                          <p:stCondLst>
                                            <p:cond delay="0"/>
                                          </p:stCondLst>
                                        </p:cTn>
                                        <p:tgtEl>
                                          <p:spTgt spid="26"/>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125"/>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0"/>
                                          </p:stCondLst>
                                        </p:cTn>
                                        <p:tgtEl>
                                          <p:spTgt spid="120"/>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1" presetClass="entr" presetSubtype="0" fill="hold" grpId="0" nodeType="clickEffect">
                                  <p:stCondLst>
                                    <p:cond delay="0"/>
                                  </p:stCondLst>
                                  <p:childTnLst>
                                    <p:set>
                                      <p:cBhvr>
                                        <p:cTn id="153" dur="1" fill="hold">
                                          <p:stCondLst>
                                            <p:cond delay="0"/>
                                          </p:stCondLst>
                                        </p:cTn>
                                        <p:tgtEl>
                                          <p:spTgt spid="121"/>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122"/>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8" fill="hold" nodeType="clickEffect">
                                  <p:stCondLst>
                                    <p:cond delay="0"/>
                                  </p:stCondLst>
                                  <p:childTnLst>
                                    <p:set>
                                      <p:cBhvr>
                                        <p:cTn id="159" dur="1" fill="hold">
                                          <p:stCondLst>
                                            <p:cond delay="0"/>
                                          </p:stCondLst>
                                        </p:cTn>
                                        <p:tgtEl>
                                          <p:spTgt spid="44"/>
                                        </p:tgtEl>
                                        <p:attrNameLst>
                                          <p:attrName>style.visibility</p:attrName>
                                        </p:attrNameLst>
                                      </p:cBhvr>
                                      <p:to>
                                        <p:strVal val="visible"/>
                                      </p:to>
                                    </p:set>
                                    <p:animEffect transition="in" filter="wipe(left)">
                                      <p:cBhvr>
                                        <p:cTn id="160"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49" grpId="0" animBg="1"/>
      <p:bldP spid="60" grpId="0"/>
      <p:bldP spid="65" grpId="0"/>
      <p:bldP spid="72" grpId="0"/>
      <p:bldP spid="73" grpId="0"/>
      <p:bldP spid="75" grpId="0"/>
      <p:bldP spid="76" grpId="0"/>
      <p:bldP spid="77" grpId="0"/>
      <p:bldP spid="78" grpId="0"/>
      <p:bldP spid="79" grpId="0"/>
      <p:bldP spid="9" grpId="0"/>
      <p:bldP spid="80" grpId="0"/>
      <p:bldP spid="83" grpId="0"/>
      <p:bldP spid="84" grpId="0"/>
      <p:bldP spid="87" grpId="0"/>
      <p:bldP spid="103" grpId="0"/>
      <p:bldP spid="105" grpId="0"/>
      <p:bldP spid="107" grpId="0"/>
      <p:bldP spid="108" grpId="0"/>
      <p:bldP spid="109" grpId="0"/>
      <p:bldP spid="112" grpId="0"/>
      <p:bldP spid="113" grpId="0"/>
      <p:bldP spid="115" grpId="0"/>
      <p:bldP spid="116" grpId="0"/>
      <p:bldP spid="118" grpId="0"/>
      <p:bldP spid="119" grpId="0"/>
      <p:bldP spid="120" grpId="0"/>
      <p:bldP spid="121" grpId="0"/>
      <p:bldP spid="122" grpId="0"/>
      <p:bldP spid="125" grpId="0"/>
      <p:bldP spid="15" grpId="0" animBg="1"/>
      <p:bldP spid="1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detect a misprediction?</a:t>
            </a:r>
          </a:p>
        </p:txBody>
      </p:sp>
      <p:sp>
        <p:nvSpPr>
          <p:cNvPr id="3" name="Content Placeholder 2"/>
          <p:cNvSpPr>
            <a:spLocks noGrp="1"/>
          </p:cNvSpPr>
          <p:nvPr>
            <p:ph idx="1"/>
          </p:nvPr>
        </p:nvSpPr>
        <p:spPr>
          <a:xfrm>
            <a:off x="748182" y="1676400"/>
            <a:ext cx="7772400" cy="4114800"/>
          </a:xfrm>
        </p:spPr>
        <p:txBody>
          <a:bodyPr/>
          <a:lstStyle/>
          <a:p>
            <a:r>
              <a:rPr lang="en-US" sz="2400" dirty="0"/>
              <a:t>We initiate a fetch for the instruction at pc, and make a prediction for the next pc (</a:t>
            </a:r>
            <a:r>
              <a:rPr lang="en-US" sz="2400" dirty="0" err="1"/>
              <a:t>ppc</a:t>
            </a:r>
            <a:r>
              <a:rPr lang="en-US" sz="2400" dirty="0"/>
              <a:t>)</a:t>
            </a:r>
          </a:p>
          <a:p>
            <a:r>
              <a:rPr lang="en-US" sz="2400" dirty="0"/>
              <a:t>The instruction at pc carries the prediction (</a:t>
            </a:r>
            <a:r>
              <a:rPr lang="en-US" sz="2400" dirty="0" err="1"/>
              <a:t>ppc</a:t>
            </a:r>
            <a:r>
              <a:rPr lang="en-US" sz="2400" dirty="0"/>
              <a:t>) with it as it flows through the pipeline</a:t>
            </a:r>
          </a:p>
          <a:p>
            <a:r>
              <a:rPr lang="en-US" sz="2400" dirty="0"/>
              <a:t>At the Execute stage we know the real next pc. It is a misprediction if the next pc ≠ </a:t>
            </a:r>
            <a:r>
              <a:rPr lang="en-US" sz="2400" dirty="0" err="1"/>
              <a:t>ppc</a:t>
            </a:r>
            <a:endParaRPr lang="en-US" sz="2400" dirty="0"/>
          </a:p>
        </p:txBody>
      </p:sp>
      <p:sp>
        <p:nvSpPr>
          <p:cNvPr id="4" name="Date Placeholder 3">
            <a:extLst>
              <a:ext uri="{FF2B5EF4-FFF2-40B4-BE49-F238E27FC236}">
                <a16:creationId xmlns:a16="http://schemas.microsoft.com/office/drawing/2014/main" id="{FC2C8EF2-24F6-6D68-939B-2BB62C38E203}"/>
              </a:ext>
            </a:extLst>
          </p:cNvPr>
          <p:cNvSpPr>
            <a:spLocks noGrp="1"/>
          </p:cNvSpPr>
          <p:nvPr>
            <p:ph type="dt" sz="half" idx="10"/>
          </p:nvPr>
        </p:nvSpPr>
        <p:spPr/>
        <p:txBody>
          <a:bodyPr/>
          <a:lstStyle/>
          <a:p>
            <a:pPr>
              <a:defRPr/>
            </a:pPr>
            <a:fld id="{1FCFE9EC-EC6B-4CBA-A3BB-51D71A59E052}" type="datetime3">
              <a:rPr lang="en-US" smtClean="0"/>
              <a:t>24 March 2024</a:t>
            </a:fld>
            <a:endParaRPr lang="en-US" dirty="0"/>
          </a:p>
        </p:txBody>
      </p:sp>
      <p:sp>
        <p:nvSpPr>
          <p:cNvPr id="5" name="Footer Placeholder 4">
            <a:extLst>
              <a:ext uri="{FF2B5EF4-FFF2-40B4-BE49-F238E27FC236}">
                <a16:creationId xmlns:a16="http://schemas.microsoft.com/office/drawing/2014/main" id="{6AB10BD9-B882-71CC-8ECE-E704F6494D3F}"/>
              </a:ext>
            </a:extLst>
          </p:cNvPr>
          <p:cNvSpPr>
            <a:spLocks noGrp="1"/>
          </p:cNvSpPr>
          <p:nvPr>
            <p:ph type="ftr" sz="quarter" idx="12"/>
          </p:nvPr>
        </p:nvSpPr>
        <p:spPr/>
        <p:txBody>
          <a:bodyPr/>
          <a:lstStyle/>
          <a:p>
            <a:pPr>
              <a:defRPr/>
            </a:pPr>
            <a:r>
              <a:rPr lang="en-US"/>
              <a:t>6.1920</a:t>
            </a:r>
            <a:endParaRPr lang="en-US" dirty="0"/>
          </a:p>
        </p:txBody>
      </p:sp>
      <p:sp>
        <p:nvSpPr>
          <p:cNvPr id="7" name="Slide Number Placeholder 6">
            <a:extLst>
              <a:ext uri="{FF2B5EF4-FFF2-40B4-BE49-F238E27FC236}">
                <a16:creationId xmlns:a16="http://schemas.microsoft.com/office/drawing/2014/main" id="{CE8A4D9C-7C7D-53D5-4F17-0AEEBDFFE215}"/>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8</a:t>
            </a:fld>
            <a:endParaRPr lang="en-US" dirty="0"/>
          </a:p>
        </p:txBody>
      </p:sp>
    </p:spTree>
    <p:extLst>
      <p:ext uri="{BB962C8B-B14F-4D97-AF65-F5344CB8AC3E}">
        <p14:creationId xmlns:p14="http://schemas.microsoft.com/office/powerpoint/2010/main" val="4207664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61257"/>
            <a:ext cx="8534400" cy="1248228"/>
          </a:xfrm>
        </p:spPr>
        <p:txBody>
          <a:bodyPr/>
          <a:lstStyle/>
          <a:p>
            <a:r>
              <a:rPr lang="en-US" sz="4000" dirty="0"/>
              <a:t>What does it mean to squash a partially executed instruction?</a:t>
            </a:r>
          </a:p>
        </p:txBody>
      </p:sp>
      <p:sp>
        <p:nvSpPr>
          <p:cNvPr id="7" name="Content Placeholder 6"/>
          <p:cNvSpPr>
            <a:spLocks noGrp="1"/>
          </p:cNvSpPr>
          <p:nvPr>
            <p:ph idx="1"/>
          </p:nvPr>
        </p:nvSpPr>
        <p:spPr>
          <a:xfrm>
            <a:off x="685800" y="1654628"/>
            <a:ext cx="7772400" cy="4114800"/>
          </a:xfrm>
        </p:spPr>
        <p:txBody>
          <a:bodyPr/>
          <a:lstStyle/>
          <a:p>
            <a:r>
              <a:rPr lang="en-US" sz="2400" dirty="0"/>
              <a:t>The instruction should have no effect on the processor state</a:t>
            </a:r>
          </a:p>
          <a:p>
            <a:pPr lvl="1"/>
            <a:r>
              <a:rPr lang="en-US" sz="2000" dirty="0"/>
              <a:t>must not update register file or pc</a:t>
            </a:r>
          </a:p>
          <a:p>
            <a:pPr lvl="1"/>
            <a:r>
              <a:rPr lang="en-US" sz="2000" dirty="0"/>
              <a:t>must not launch a Store</a:t>
            </a:r>
          </a:p>
          <a:p>
            <a:r>
              <a:rPr lang="en-US" sz="2400" dirty="0"/>
              <a:t>These conditions are easy to ensure in our two-stage processor because there is at most one instruction in the Ex/LW state</a:t>
            </a:r>
          </a:p>
        </p:txBody>
      </p:sp>
      <p:sp>
        <p:nvSpPr>
          <p:cNvPr id="3" name="Date Placeholder 2">
            <a:extLst>
              <a:ext uri="{FF2B5EF4-FFF2-40B4-BE49-F238E27FC236}">
                <a16:creationId xmlns:a16="http://schemas.microsoft.com/office/drawing/2014/main" id="{5D15B1D7-95B4-971F-7479-0177302D67BF}"/>
              </a:ext>
            </a:extLst>
          </p:cNvPr>
          <p:cNvSpPr>
            <a:spLocks noGrp="1"/>
          </p:cNvSpPr>
          <p:nvPr>
            <p:ph type="dt" sz="half" idx="10"/>
          </p:nvPr>
        </p:nvSpPr>
        <p:spPr/>
        <p:txBody>
          <a:bodyPr/>
          <a:lstStyle/>
          <a:p>
            <a:pPr>
              <a:defRPr/>
            </a:pPr>
            <a:fld id="{0404F1A8-6652-4C39-827B-3240CCF9E04C}" type="datetime3">
              <a:rPr lang="en-US" smtClean="0"/>
              <a:t>24 March 2024</a:t>
            </a:fld>
            <a:endParaRPr lang="en-US" dirty="0"/>
          </a:p>
        </p:txBody>
      </p:sp>
      <p:sp>
        <p:nvSpPr>
          <p:cNvPr id="4" name="Footer Placeholder 3">
            <a:extLst>
              <a:ext uri="{FF2B5EF4-FFF2-40B4-BE49-F238E27FC236}">
                <a16:creationId xmlns:a16="http://schemas.microsoft.com/office/drawing/2014/main" id="{3CDFD0B6-7113-3B7E-0C12-D815C2C09AF8}"/>
              </a:ext>
            </a:extLst>
          </p:cNvPr>
          <p:cNvSpPr>
            <a:spLocks noGrp="1"/>
          </p:cNvSpPr>
          <p:nvPr>
            <p:ph type="ftr" sz="quarter" idx="12"/>
          </p:nvPr>
        </p:nvSpPr>
        <p:spPr/>
        <p:txBody>
          <a:bodyPr/>
          <a:lstStyle/>
          <a:p>
            <a:pPr>
              <a:defRPr/>
            </a:pPr>
            <a:r>
              <a:rPr lang="en-US"/>
              <a:t>6.1920</a:t>
            </a:r>
            <a:endParaRPr lang="en-US" dirty="0"/>
          </a:p>
        </p:txBody>
      </p:sp>
      <p:sp>
        <p:nvSpPr>
          <p:cNvPr id="6" name="Slide Number Placeholder 5">
            <a:extLst>
              <a:ext uri="{FF2B5EF4-FFF2-40B4-BE49-F238E27FC236}">
                <a16:creationId xmlns:a16="http://schemas.microsoft.com/office/drawing/2014/main" id="{EB56C0FA-5A66-CFE1-66FC-E566E76D198E}"/>
              </a:ext>
            </a:extLst>
          </p:cNvPr>
          <p:cNvSpPr>
            <a:spLocks noGrp="1"/>
          </p:cNvSpPr>
          <p:nvPr>
            <p:ph type="sldNum" sz="quarter" idx="11"/>
          </p:nvPr>
        </p:nvSpPr>
        <p:spPr/>
        <p:txBody>
          <a:bodyPr/>
          <a:lstStyle/>
          <a:p>
            <a:pPr>
              <a:defRPr/>
            </a:pPr>
            <a:r>
              <a:rPr lang="en-US"/>
              <a:t>L07-</a:t>
            </a:r>
            <a:fld id="{D02EE386-C9BD-4FB7-9577-6096B5320EC4}" type="slidenum">
              <a:rPr lang="en-US" smtClean="0"/>
              <a:pPr>
                <a:defRPr/>
              </a:pPr>
              <a:t>9</a:t>
            </a:fld>
            <a:endParaRPr lang="en-US" dirty="0"/>
          </a:p>
        </p:txBody>
      </p:sp>
    </p:spTree>
    <p:extLst>
      <p:ext uri="{BB962C8B-B14F-4D97-AF65-F5344CB8AC3E}">
        <p14:creationId xmlns:p14="http://schemas.microsoft.com/office/powerpoint/2010/main" val="104880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4|0.5|0|0"/>
</p:tagLst>
</file>

<file path=ppt/tags/tag2.xml><?xml version="1.0" encoding="utf-8"?>
<p:tagLst xmlns:a="http://schemas.openxmlformats.org/drawingml/2006/main" xmlns:r="http://schemas.openxmlformats.org/officeDocument/2006/relationships" xmlns:p="http://schemas.openxmlformats.org/presentationml/2006/main">
  <p:tag name="TIMING" val="|0|0.4|0.5|0|0"/>
</p:tagLst>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defRPr kumimoji="0" lang="en-US" sz="20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Designs\Blueprint.pot</Template>
  <TotalTime>50538</TotalTime>
  <Words>5911</Words>
  <Application>Microsoft Office PowerPoint</Application>
  <PresentationFormat>On-screen Show (4:3)</PresentationFormat>
  <Paragraphs>1006</Paragraphs>
  <Slides>58</Slides>
  <Notes>13</Notes>
  <HiddenSlides>15</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8" baseType="lpstr">
      <vt:lpstr>Arial</vt:lpstr>
      <vt:lpstr>Comic Sans MS</vt:lpstr>
      <vt:lpstr>Consolas</vt:lpstr>
      <vt:lpstr>Courier New</vt:lpstr>
      <vt:lpstr>Tahoma</vt:lpstr>
      <vt:lpstr>Times New Roman</vt:lpstr>
      <vt:lpstr>Verdana</vt:lpstr>
      <vt:lpstr>Wingdings</vt:lpstr>
      <vt:lpstr>Blueprint</vt:lpstr>
      <vt:lpstr>Equation</vt:lpstr>
      <vt:lpstr>Constructive Computer Architecture:  Pipelined Processors</vt:lpstr>
      <vt:lpstr>Multicycle Processor: Analysis </vt:lpstr>
      <vt:lpstr>Processor pipelines</vt:lpstr>
      <vt:lpstr>New problems in pipelining instructions (over arithmetic pipelines)</vt:lpstr>
      <vt:lpstr>Plan</vt:lpstr>
      <vt:lpstr>Control hazard</vt:lpstr>
      <vt:lpstr>Timing diagrams and bubbles</vt:lpstr>
      <vt:lpstr>How do we detect a misprediction?</vt:lpstr>
      <vt:lpstr>What does it mean to squash a partially executed instruction?</vt:lpstr>
      <vt:lpstr>Killing fetched instructions</vt:lpstr>
      <vt:lpstr>Epoch: a method to manage control hazards</vt:lpstr>
      <vt:lpstr>An epoch-based solution</vt:lpstr>
      <vt:lpstr>An epoch-based solution For concurrency, turn pcF in an EHR</vt:lpstr>
      <vt:lpstr>Discussion</vt:lpstr>
      <vt:lpstr>Decoupled Fetch and Execute</vt:lpstr>
      <vt:lpstr>A decoupled solution using epochs</vt:lpstr>
      <vt:lpstr>Control Hazard resolution A robust two-rule solution</vt:lpstr>
      <vt:lpstr>Two-stage pipeline  Decoupled code structure</vt:lpstr>
      <vt:lpstr>The Fetch rule</vt:lpstr>
      <vt:lpstr>The Execute rule</vt:lpstr>
      <vt:lpstr>Epoch mechanism is independent of the sophisticated branch prediction schemes that we will study later</vt:lpstr>
      <vt:lpstr>Pipelining Decode and Execute</vt:lpstr>
      <vt:lpstr>Three stage pipeline data hazard</vt:lpstr>
      <vt:lpstr>Data Hazard</vt:lpstr>
      <vt:lpstr>Dealing with data hazards (aka read-after-write (RAW) hazard)</vt:lpstr>
      <vt:lpstr>Scoreboard</vt:lpstr>
      <vt:lpstr>Two designs for scoreboard</vt:lpstr>
      <vt:lpstr>Scoreboard implementation using searchable Fifos</vt:lpstr>
      <vt:lpstr>Scoreboard in the pipeline</vt:lpstr>
      <vt:lpstr>Bypassing</vt:lpstr>
      <vt:lpstr>Normal vs Bypass Register File</vt:lpstr>
      <vt:lpstr>Processor Performance</vt:lpstr>
      <vt:lpstr>Checkpoint</vt:lpstr>
      <vt:lpstr>4-Cycle Harvard Processor  into a 2-stage pipeline</vt:lpstr>
      <vt:lpstr>4-Cycle Harvard Processor  into a 2-stage pipeline</vt:lpstr>
      <vt:lpstr>4-Cycle Harvard Processor  into a 2-stage pipeline</vt:lpstr>
      <vt:lpstr>Problems in pipelining instructions</vt:lpstr>
      <vt:lpstr>How do we detect a misprediction?</vt:lpstr>
      <vt:lpstr>What does it mean to squash a partially executed instruction?</vt:lpstr>
      <vt:lpstr>Epoch: a method to manage control hazards</vt:lpstr>
      <vt:lpstr>Data Hazard</vt:lpstr>
      <vt:lpstr>Dealing with data hazards (aka read-after-write (RAW) hazard)</vt:lpstr>
      <vt:lpstr>Alternative designs for sb</vt:lpstr>
      <vt:lpstr>WAW hazards</vt:lpstr>
      <vt:lpstr>A 4-cycle, 2-stage pipeline</vt:lpstr>
      <vt:lpstr>4-Cycle Harvard Processor  into a 2-stage pipeline</vt:lpstr>
      <vt:lpstr>4-Cycle Harvard Processor  into a 2-stage pipeline                     1 (correct?)</vt:lpstr>
      <vt:lpstr>4-Cycle Harvard Processor  into a 2-stage pipeline                     2a (correct?)</vt:lpstr>
      <vt:lpstr>4-Cycle Harvard Processor  into a 2-stage pipeline</vt:lpstr>
      <vt:lpstr>4-Cycle Harvard Processor  into a 2-stage pipeline                     2a (correct?)</vt:lpstr>
      <vt:lpstr>Bypassing</vt:lpstr>
      <vt:lpstr>Normal vs Bypass Register File</vt:lpstr>
      <vt:lpstr>Bypass Register File using EHR</vt:lpstr>
      <vt:lpstr>Bypass Register File with external bypassing</vt:lpstr>
      <vt:lpstr>A correctness issue</vt:lpstr>
      <vt:lpstr>Concurrency and Performance Suppose: doFetch &lt; doExecute</vt:lpstr>
      <vt:lpstr>Concurrency and Performance suppose: doExecute &lt; doFetch</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Bluespec technical deep dive</dc:title>
  <dc:creator>Nikhil</dc:creator>
  <cp:lastModifiedBy>Sanjay</cp:lastModifiedBy>
  <cp:revision>1368</cp:revision>
  <cp:lastPrinted>2013-07-09T09:52:54Z</cp:lastPrinted>
  <dcterms:created xsi:type="dcterms:W3CDTF">2003-01-21T19:25:41Z</dcterms:created>
  <dcterms:modified xsi:type="dcterms:W3CDTF">2024-03-25T02:03:42Z</dcterms:modified>
</cp:coreProperties>
</file>