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51"/>
  </p:notesMasterIdLst>
  <p:handoutMasterIdLst>
    <p:handoutMasterId r:id="rId52"/>
  </p:handoutMasterIdLst>
  <p:sldIdLst>
    <p:sldId id="1293" r:id="rId2"/>
    <p:sldId id="1507" r:id="rId3"/>
    <p:sldId id="1438" r:id="rId4"/>
    <p:sldId id="1511" r:id="rId5"/>
    <p:sldId id="1508" r:id="rId6"/>
    <p:sldId id="1509" r:id="rId7"/>
    <p:sldId id="1510" r:id="rId8"/>
    <p:sldId id="1495" r:id="rId9"/>
    <p:sldId id="1496" r:id="rId10"/>
    <p:sldId id="1497" r:id="rId11"/>
    <p:sldId id="1486" r:id="rId12"/>
    <p:sldId id="1487" r:id="rId13"/>
    <p:sldId id="1512" r:id="rId14"/>
    <p:sldId id="1489" r:id="rId15"/>
    <p:sldId id="1490" r:id="rId16"/>
    <p:sldId id="1491" r:id="rId17"/>
    <p:sldId id="1492" r:id="rId18"/>
    <p:sldId id="1493" r:id="rId19"/>
    <p:sldId id="1446" r:id="rId20"/>
    <p:sldId id="1515" r:id="rId21"/>
    <p:sldId id="1451" r:id="rId22"/>
    <p:sldId id="1452" r:id="rId23"/>
    <p:sldId id="1456" r:id="rId24"/>
    <p:sldId id="1455" r:id="rId25"/>
    <p:sldId id="1457" r:id="rId26"/>
    <p:sldId id="1045" r:id="rId27"/>
    <p:sldId id="1516" r:id="rId28"/>
    <p:sldId id="1048" r:id="rId29"/>
    <p:sldId id="1049" r:id="rId30"/>
    <p:sldId id="1050" r:id="rId31"/>
    <p:sldId id="1051" r:id="rId32"/>
    <p:sldId id="1030" r:id="rId33"/>
    <p:sldId id="995" r:id="rId34"/>
    <p:sldId id="1518" r:id="rId35"/>
    <p:sldId id="999" r:id="rId36"/>
    <p:sldId id="1017" r:id="rId37"/>
    <p:sldId id="1025" r:id="rId38"/>
    <p:sldId id="1000" r:id="rId39"/>
    <p:sldId id="1001" r:id="rId40"/>
    <p:sldId id="1055" r:id="rId41"/>
    <p:sldId id="1005" r:id="rId42"/>
    <p:sldId id="1006" r:id="rId43"/>
    <p:sldId id="1517" r:id="rId44"/>
    <p:sldId id="1482" r:id="rId45"/>
    <p:sldId id="1513" r:id="rId46"/>
    <p:sldId id="1514" r:id="rId47"/>
    <p:sldId id="1478" r:id="rId48"/>
    <p:sldId id="1484" r:id="rId49"/>
    <p:sldId id="1475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66"/>
    <a:srgbClr val="99FF33"/>
    <a:srgbClr val="F6FD71"/>
    <a:srgbClr val="FF3333"/>
    <a:srgbClr val="FD7E71"/>
    <a:srgbClr val="CC3300"/>
    <a:srgbClr val="000000"/>
    <a:srgbClr val="DFBD2D"/>
    <a:srgbClr val="70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18151-B5FE-6384-A9E5-D1C8448EE548}" v="533" dt="2024-02-29T11:25:49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30" autoAdjust="0"/>
  </p:normalViewPr>
  <p:slideViewPr>
    <p:cSldViewPr snapToGrid="0">
      <p:cViewPr varScale="1">
        <p:scale>
          <a:sx n="91" d="100"/>
          <a:sy n="91" d="100"/>
        </p:scale>
        <p:origin x="1064" y="44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-1308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0327FD29-0009-4C81-ADF6-DF1643903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64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BE243550-4C30-437F-93E4-202C95E74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16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9ECD1-CED9-471E-95FB-4B0E3A8B05F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53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526" y="3309498"/>
            <a:ext cx="7200076" cy="613446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59" tIns="44930" rIns="89859" bIns="44930"/>
          <a:lstStyle/>
          <a:p>
            <a:r>
              <a:rPr lang="en-US" dirty="0"/>
              <a:t>DM caches do have an Achilles heel.  Consider running the</a:t>
            </a:r>
          </a:p>
          <a:p>
            <a:r>
              <a:rPr lang="en-US" dirty="0"/>
              <a:t>3-instruction LOOPA code with the instructions located starting at</a:t>
            </a:r>
          </a:p>
          <a:p>
            <a:r>
              <a:rPr lang="en-US" dirty="0"/>
              <a:t>word address 1024 and the data starting at word address 37 where the</a:t>
            </a:r>
          </a:p>
          <a:p>
            <a:r>
              <a:rPr lang="en-US" dirty="0"/>
              <a:t>program is making alternating accesses to instruction and data, e.g.,</a:t>
            </a:r>
          </a:p>
          <a:p>
            <a:r>
              <a:rPr lang="en-US" dirty="0"/>
              <a:t>a loop of LD instructions.</a:t>
            </a:r>
          </a:p>
          <a:p>
            <a:endParaRPr lang="en-US" dirty="0"/>
          </a:p>
          <a:p>
            <a:r>
              <a:rPr lang="en-US" dirty="0"/>
              <a:t>Assuming a 1024-line DM cache with a line size of 1, the steady state</a:t>
            </a:r>
          </a:p>
          <a:p>
            <a:r>
              <a:rPr lang="en-US" dirty="0"/>
              <a:t>hit ratio will be 100% once all six locations have been loaded into</a:t>
            </a:r>
          </a:p>
          <a:p>
            <a:r>
              <a:rPr lang="en-US" dirty="0"/>
              <a:t>the cache since each location is mapped to a different cache line.</a:t>
            </a:r>
          </a:p>
          <a:p>
            <a:endParaRPr lang="en-US" dirty="0"/>
          </a:p>
          <a:p>
            <a:r>
              <a:rPr lang="en-US" dirty="0"/>
              <a:t>[CLICK] Now consider the execution of the same program, but this time</a:t>
            </a:r>
          </a:p>
          <a:p>
            <a:r>
              <a:rPr lang="en-US" dirty="0"/>
              <a:t>the data has been relocated to start at word address 2048.  Now the</a:t>
            </a:r>
          </a:p>
          <a:p>
            <a:r>
              <a:rPr lang="en-US" dirty="0"/>
              <a:t>instructions and data are competing for use of the same cache lines.</a:t>
            </a:r>
          </a:p>
          <a:p>
            <a:r>
              <a:rPr lang="en-US" dirty="0"/>
              <a:t>[CLICK] For example, the first instruction (at address 1024) and the</a:t>
            </a:r>
          </a:p>
          <a:p>
            <a:r>
              <a:rPr lang="en-US" dirty="0"/>
              <a:t>first data word (at address 2048) both map to cache line 0, so only</a:t>
            </a:r>
          </a:p>
          <a:p>
            <a:r>
              <a:rPr lang="en-US" dirty="0"/>
              <a:t>one them can be in the cache at a time.  So fetching the first</a:t>
            </a:r>
          </a:p>
          <a:p>
            <a:r>
              <a:rPr lang="en-US" dirty="0"/>
              <a:t>instruction fills cache line 0 with the contents of location 1024, but</a:t>
            </a:r>
          </a:p>
          <a:p>
            <a:r>
              <a:rPr lang="en-US" dirty="0"/>
              <a:t>then the first data access misses and then refills cache line 0 with</a:t>
            </a:r>
          </a:p>
          <a:p>
            <a:r>
              <a:rPr lang="en-US" dirty="0"/>
              <a:t>the contents of location 2048.  The data address is said to “conflict”</a:t>
            </a:r>
          </a:p>
          <a:p>
            <a:r>
              <a:rPr lang="en-US" dirty="0"/>
              <a:t>with the instruction address. The next time through the loop, the</a:t>
            </a:r>
          </a:p>
          <a:p>
            <a:r>
              <a:rPr lang="en-US" dirty="0"/>
              <a:t>first instruction will no longer be in the cache and it’s fetch will</a:t>
            </a:r>
          </a:p>
          <a:p>
            <a:r>
              <a:rPr lang="en-US" dirty="0"/>
              <a:t>cause a cache miss, called a “conflict miss”.  So in the steady state,</a:t>
            </a:r>
          </a:p>
          <a:p>
            <a:r>
              <a:rPr lang="en-US" dirty="0"/>
              <a:t>the cache will never contain the word requested by the CPU.</a:t>
            </a:r>
          </a:p>
          <a:p>
            <a:endParaRPr lang="en-US" dirty="0"/>
          </a:p>
          <a:p>
            <a:r>
              <a:rPr lang="en-US" dirty="0"/>
              <a:t>This is very unfortunate!  We were hoping to design a memory system</a:t>
            </a:r>
          </a:p>
          <a:p>
            <a:r>
              <a:rPr lang="en-US" dirty="0"/>
              <a:t>that offered the simple abstraction of a flat, uniform address space.</a:t>
            </a:r>
          </a:p>
          <a:p>
            <a:r>
              <a:rPr lang="en-US" dirty="0"/>
              <a:t>But in this example we see that simply changing a few addresses</a:t>
            </a:r>
          </a:p>
          <a:p>
            <a:r>
              <a:rPr lang="en-US" dirty="0"/>
              <a:t>results in the cache hit ratio dropping from 100% to 0%.  The</a:t>
            </a:r>
          </a:p>
          <a:p>
            <a:r>
              <a:rPr lang="en-US" dirty="0"/>
              <a:t>programmer will certainly notice her program running 10 times slower!</a:t>
            </a:r>
          </a:p>
          <a:p>
            <a:endParaRPr lang="en-US" dirty="0"/>
          </a:p>
          <a:p>
            <a:r>
              <a:rPr lang="en-US" dirty="0"/>
              <a:t>So while we like the simplicity of DM caches, we’ll need to make some</a:t>
            </a:r>
          </a:p>
          <a:p>
            <a:r>
              <a:rPr lang="en-US" dirty="0"/>
              <a:t>architectural changes to avoid the performance problems caused by</a:t>
            </a:r>
          </a:p>
          <a:p>
            <a:r>
              <a:rPr lang="en-US" dirty="0"/>
              <a:t>conflict misses.</a:t>
            </a:r>
          </a:p>
          <a:p>
            <a:endParaRPr lang="en-US" dirty="0"/>
          </a:p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065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00113" y="3309257"/>
            <a:ext cx="7200900" cy="4973562"/>
          </a:xfrm>
        </p:spPr>
        <p:txBody>
          <a:bodyPr/>
          <a:lstStyle/>
          <a:p>
            <a:r>
              <a:rPr lang="en-US" dirty="0"/>
              <a:t>The result would be what we call an 4-way set-associative (SA) cache.</a:t>
            </a:r>
          </a:p>
          <a:p>
            <a:r>
              <a:rPr lang="en-US" dirty="0"/>
              <a:t>An N-way SA cache is really just N DM caches (let’s call them</a:t>
            </a:r>
          </a:p>
          <a:p>
            <a:r>
              <a:rPr lang="en-US" dirty="0"/>
              <a:t>sub-caches) operating in parallel.  Each of the N sub-caches compares</a:t>
            </a:r>
          </a:p>
          <a:p>
            <a:r>
              <a:rPr lang="en-US" dirty="0"/>
              <a:t>the tag field of the incoming address with the tag field of the cache</a:t>
            </a:r>
          </a:p>
          <a:p>
            <a:r>
              <a:rPr lang="en-US" dirty="0"/>
              <a:t>line selected by the index bits of the incoming address.  The N cache</a:t>
            </a:r>
          </a:p>
          <a:p>
            <a:r>
              <a:rPr lang="en-US" dirty="0"/>
              <a:t>lines searched on a particular request form a search “set” and the</a:t>
            </a:r>
          </a:p>
          <a:p>
            <a:r>
              <a:rPr lang="en-US" dirty="0"/>
              <a:t>desired location might be held in any member of the set.</a:t>
            </a:r>
          </a:p>
          <a:p>
            <a:endParaRPr lang="en-US" dirty="0"/>
          </a:p>
          <a:p>
            <a:r>
              <a:rPr lang="en-US" dirty="0"/>
              <a:t>The 4-way SA cache shown here has 8 cache lines in each sub-cache, so</a:t>
            </a:r>
          </a:p>
          <a:p>
            <a:r>
              <a:rPr lang="en-US" dirty="0"/>
              <a:t>each set contains 4 cache lines (one from each sub-cache) and there</a:t>
            </a:r>
          </a:p>
          <a:p>
            <a:r>
              <a:rPr lang="en-US" dirty="0"/>
              <a:t>are a total of 8 sets (one for each line of the sub-caches).</a:t>
            </a:r>
          </a:p>
          <a:p>
            <a:endParaRPr lang="en-US" dirty="0"/>
          </a:p>
          <a:p>
            <a:r>
              <a:rPr lang="en-US" dirty="0"/>
              <a:t>An N-way SA cache can accommodate up to N lines whose addresses map</a:t>
            </a:r>
          </a:p>
          <a:p>
            <a:r>
              <a:rPr lang="en-US" dirty="0"/>
              <a:t>to the same cache index.  So access to up to N lines with conflicting</a:t>
            </a:r>
          </a:p>
          <a:p>
            <a:r>
              <a:rPr lang="en-US" dirty="0"/>
              <a:t>addresses can still be accommodated in this cache without misses.</a:t>
            </a:r>
          </a:p>
          <a:p>
            <a:r>
              <a:rPr lang="en-US" dirty="0"/>
              <a:t>This a big improvement over a DM cache where an address conflict will</a:t>
            </a:r>
          </a:p>
          <a:p>
            <a:r>
              <a:rPr lang="en-US" dirty="0"/>
              <a:t>cause the current resident of a cache line to be evicted in favor of</a:t>
            </a:r>
          </a:p>
          <a:p>
            <a:r>
              <a:rPr lang="en-US" dirty="0"/>
              <a:t>the new request.</a:t>
            </a:r>
          </a:p>
          <a:p>
            <a:endParaRPr lang="en-US" dirty="0"/>
          </a:p>
          <a:p>
            <a:r>
              <a:rPr lang="en-US" dirty="0"/>
              <a:t>And an N-way SA cache can have a very large number of cache lines but</a:t>
            </a:r>
          </a:p>
          <a:p>
            <a:r>
              <a:rPr lang="en-US" dirty="0"/>
              <a:t>still only have to pay the cost of N tag comparators.  This is a big</a:t>
            </a:r>
          </a:p>
          <a:p>
            <a:r>
              <a:rPr lang="en-US" dirty="0"/>
              <a:t>improvement over a FA cache where a large number of cache lines would</a:t>
            </a:r>
          </a:p>
          <a:p>
            <a:r>
              <a:rPr lang="en-US" dirty="0"/>
              <a:t>require a large number of comparators.</a:t>
            </a:r>
          </a:p>
          <a:p>
            <a:endParaRPr lang="en-US" dirty="0"/>
          </a:p>
          <a:p>
            <a:r>
              <a:rPr lang="en-US" dirty="0"/>
              <a:t>So N-way SA caches are a good compromise between a conflict-prone DM</a:t>
            </a:r>
          </a:p>
          <a:p>
            <a:r>
              <a:rPr lang="en-US" dirty="0"/>
              <a:t>cache and the flexible but very expensive FA cache.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65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934" y="3317894"/>
            <a:ext cx="6563320" cy="315116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6486" tIns="43243" rIns="86486" bIns="43243"/>
          <a:lstStyle/>
          <a:p>
            <a:r>
              <a:rPr lang="en-US" dirty="0"/>
              <a:t>There’s one final issue to resolve with SA and FA caches.  When</a:t>
            </a:r>
          </a:p>
          <a:p>
            <a:r>
              <a:rPr lang="en-US" dirty="0"/>
              <a:t>there’s a cache miss, which cache line should be chosen to hold the</a:t>
            </a:r>
          </a:p>
          <a:p>
            <a:r>
              <a:rPr lang="en-US" dirty="0"/>
              <a:t>data that will be fetched from main memory?  That’s not an issue with</a:t>
            </a:r>
          </a:p>
          <a:p>
            <a:r>
              <a:rPr lang="en-US" dirty="0"/>
              <a:t>DM caches, since each data line can only be held in one particular</a:t>
            </a:r>
          </a:p>
          <a:p>
            <a:r>
              <a:rPr lang="en-US" dirty="0"/>
              <a:t>cache line, determined by its address.  But in N-way SA caches, there</a:t>
            </a:r>
          </a:p>
          <a:p>
            <a:r>
              <a:rPr lang="en-US" dirty="0"/>
              <a:t>are N possible cache lines to choose from, one in each of the ways.</a:t>
            </a:r>
          </a:p>
          <a:p>
            <a:r>
              <a:rPr lang="en-US" dirty="0"/>
              <a:t>And in a FA cache, any of the cache lines can be chosen.</a:t>
            </a:r>
          </a:p>
          <a:p>
            <a:endParaRPr lang="en-US" dirty="0"/>
          </a:p>
          <a:p>
            <a:r>
              <a:rPr lang="en-US" dirty="0"/>
              <a:t>So, how to choose?  Our goal is to choose to replace the contents of</a:t>
            </a:r>
          </a:p>
          <a:p>
            <a:r>
              <a:rPr lang="en-US" dirty="0"/>
              <a:t>the cache line which will minimize the impact on the hit ratio in the</a:t>
            </a:r>
          </a:p>
          <a:p>
            <a:r>
              <a:rPr lang="en-US" dirty="0"/>
              <a:t>future.</a:t>
            </a:r>
          </a:p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21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00113" y="3309257"/>
            <a:ext cx="7200900" cy="7102324"/>
          </a:xfrm>
        </p:spPr>
        <p:txBody>
          <a:bodyPr/>
          <a:lstStyle/>
          <a:p>
            <a:r>
              <a:rPr lang="en-US" dirty="0"/>
              <a:t>The optimal choice is to replace the line that is accessed furthest</a:t>
            </a:r>
          </a:p>
          <a:p>
            <a:r>
              <a:rPr lang="en-US" dirty="0"/>
              <a:t>in the future (or perhaps is never accessed again).  But that requires</a:t>
            </a:r>
          </a:p>
          <a:p>
            <a:r>
              <a:rPr lang="en-US" dirty="0"/>
              <a:t>knowing the future…</a:t>
            </a:r>
          </a:p>
          <a:p>
            <a:endParaRPr lang="en-US" dirty="0"/>
          </a:p>
          <a:p>
            <a:r>
              <a:rPr lang="en-US" dirty="0"/>
              <a:t>[CLICK] Here’s an idea: let’s predict future accesses by looking a</a:t>
            </a:r>
          </a:p>
          <a:p>
            <a:r>
              <a:rPr lang="en-US" dirty="0"/>
              <a:t>recent accesses and applying the principle of locality.  If a line</a:t>
            </a:r>
          </a:p>
          <a:p>
            <a:r>
              <a:rPr lang="en-US" dirty="0"/>
              <a:t>has not been recently accessed, it’s less likely to be accessed in the</a:t>
            </a:r>
          </a:p>
          <a:p>
            <a:r>
              <a:rPr lang="en-US" dirty="0"/>
              <a:t>near future.</a:t>
            </a:r>
          </a:p>
          <a:p>
            <a:endParaRPr lang="en-US" dirty="0"/>
          </a:p>
          <a:p>
            <a:r>
              <a:rPr lang="en-US" dirty="0"/>
              <a:t>[CLICK] That suggests the least-recently-used replacement strategy,</a:t>
            </a:r>
          </a:p>
          <a:p>
            <a:r>
              <a:rPr lang="en-US" dirty="0"/>
              <a:t>usually referred to as LRU: replace the line that was accessed</a:t>
            </a:r>
          </a:p>
          <a:p>
            <a:r>
              <a:rPr lang="en-US" dirty="0"/>
              <a:t>furthest in the past.  LRU works well in practice, but requires us to</a:t>
            </a:r>
          </a:p>
          <a:p>
            <a:r>
              <a:rPr lang="en-US" dirty="0"/>
              <a:t>keep a list ordered by last use for each set of cache lines, which</a:t>
            </a:r>
          </a:p>
          <a:p>
            <a:r>
              <a:rPr lang="en-US" dirty="0"/>
              <a:t>would need to be updated on each cache access.  When we needed to</a:t>
            </a:r>
          </a:p>
          <a:p>
            <a:r>
              <a:rPr lang="en-US" dirty="0"/>
              <a:t>choose which member of a set to replace, we’d choose the last cache</a:t>
            </a:r>
          </a:p>
          <a:p>
            <a:r>
              <a:rPr lang="en-US" dirty="0"/>
              <a:t>line on this list.  For an 8-way SA cache there are 8! possible</a:t>
            </a:r>
          </a:p>
          <a:p>
            <a:r>
              <a:rPr lang="en-US" dirty="0"/>
              <a:t>orderings, so we’d need log2(8!) = 16 state bits to encode the current</a:t>
            </a:r>
          </a:p>
          <a:p>
            <a:r>
              <a:rPr lang="en-US" dirty="0"/>
              <a:t>ordering.  The logic to update these state bits on each access isn’t</a:t>
            </a:r>
          </a:p>
          <a:p>
            <a:r>
              <a:rPr lang="en-US" dirty="0"/>
              <a:t>cheap; basically you need a lookup table to map the current 16-bit</a:t>
            </a:r>
          </a:p>
          <a:p>
            <a:r>
              <a:rPr lang="en-US" dirty="0"/>
              <a:t>value to the next 16-bit value.  So most caches implement an</a:t>
            </a:r>
          </a:p>
          <a:p>
            <a:r>
              <a:rPr lang="en-US" dirty="0"/>
              <a:t>approximation to LRU where the update function is much simpler to</a:t>
            </a:r>
          </a:p>
          <a:p>
            <a:r>
              <a:rPr lang="en-US" dirty="0"/>
              <a:t>compute.</a:t>
            </a:r>
          </a:p>
          <a:p>
            <a:endParaRPr lang="en-US" dirty="0"/>
          </a:p>
          <a:p>
            <a:r>
              <a:rPr lang="en-US" dirty="0"/>
              <a:t>[CLICK] There are other possible replacement policies: First-in,</a:t>
            </a:r>
          </a:p>
          <a:p>
            <a:r>
              <a:rPr lang="en-US" dirty="0"/>
              <a:t>first-out, where the oldest cache line is replaced regardless of when</a:t>
            </a:r>
          </a:p>
          <a:p>
            <a:r>
              <a:rPr lang="en-US" dirty="0"/>
              <a:t>it was last accessed.  And Random, where some sort of pseudo-random</a:t>
            </a:r>
          </a:p>
          <a:p>
            <a:r>
              <a:rPr lang="en-US" dirty="0"/>
              <a:t>number generator is used to select the replacement.</a:t>
            </a:r>
          </a:p>
          <a:p>
            <a:endParaRPr lang="en-US" dirty="0"/>
          </a:p>
          <a:p>
            <a:r>
              <a:rPr lang="en-US" dirty="0"/>
              <a:t>All replacement strategies except for random can be defeated.  If you</a:t>
            </a:r>
          </a:p>
          <a:p>
            <a:r>
              <a:rPr lang="en-US" dirty="0"/>
              <a:t>know a cache’s replacement strategy you can design a program that will</a:t>
            </a:r>
          </a:p>
          <a:p>
            <a:r>
              <a:rPr lang="en-US" dirty="0"/>
              <a:t>have an abysmal hit rate by accessing addresses you know the cache</a:t>
            </a:r>
          </a:p>
          <a:p>
            <a:r>
              <a:rPr lang="en-US" dirty="0"/>
              <a:t>just replaced.  I’m not sure I care about how well a program designed</a:t>
            </a:r>
          </a:p>
          <a:p>
            <a:r>
              <a:rPr lang="en-US" dirty="0"/>
              <a:t>to get bad performance runs on my system, but the point is that most</a:t>
            </a:r>
          </a:p>
          <a:p>
            <a:r>
              <a:rPr lang="en-US" dirty="0"/>
              <a:t>replacement strategies will occasionally cause a particular program to</a:t>
            </a:r>
          </a:p>
          <a:p>
            <a:r>
              <a:rPr lang="en-US" dirty="0"/>
              <a:t>execute much more slowly than expected.</a:t>
            </a:r>
          </a:p>
          <a:p>
            <a:endParaRPr lang="en-US" dirty="0"/>
          </a:p>
          <a:p>
            <a:r>
              <a:rPr lang="en-US" dirty="0"/>
              <a:t>When all is said and done, an LRU replacement strategy or a close</a:t>
            </a:r>
          </a:p>
          <a:p>
            <a:r>
              <a:rPr lang="en-US" dirty="0"/>
              <a:t>approximation is a reasonable choice.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3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39C7E-BBFE-4DF2-80D2-D40EE49AECD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65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Miss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Status </a:t>
            </a:r>
            <a:r>
              <a:rPr kumimoji="1"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Handling Registers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(states)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243550-4C30-437F-93E4-202C95E74B6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71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243550-4C30-437F-93E4-202C95E74B6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5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Assume that the maximum value of </a:t>
            </a:r>
            <a:r>
              <a:rPr lang="en-US" sz="1200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logNLines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is 10, giving us a maximum CAU of 64K bytes. Assume all CAU address sizes are 10bits regardless of the value of </a:t>
            </a:r>
            <a:r>
              <a:rPr lang="en-US" sz="1200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logNLines</a:t>
            </a: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This way we can avoid parameterizing CAU methods by </a:t>
            </a:r>
            <a:r>
              <a:rPr lang="en-US" sz="1200" kern="120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logNLines</a:t>
            </a:r>
            <a:r>
              <a:rPr lang="en-US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defined in </a:t>
            </a:r>
            <a:r>
              <a:rPr lang="en-US" sz="1200" kern="1200" baseline="0" dirty="0" err="1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CacheTypes.bsv</a:t>
            </a:r>
            <a:endParaRPr lang="en-US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243550-4C30-437F-93E4-202C95E74B6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26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rgbClr val="00B050"/>
                </a:solidFill>
                <a:latin typeface="Times New Roman" pitchFamily="18" charset="0"/>
                <a:ea typeface="+mn-ea"/>
                <a:cs typeface="+mn-cs"/>
              </a:rPr>
              <a:t>Rules to process a request including cache misses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Ready -&gt;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WaitCAUResp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-&gt;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(if miss then (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SendReq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-&gt;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WaitDramResp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)) -&gt; Ready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3D967-A81B-4E4C-AD25-E03AB829A38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56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 </a:t>
            </a:r>
            <a:r>
              <a:rPr lang="en-US" dirty="0" err="1"/>
              <a:t>sendReq</a:t>
            </a:r>
            <a:r>
              <a:rPr lang="en-US" baseline="0" dirty="0"/>
              <a:t> if (state == </a:t>
            </a:r>
            <a:r>
              <a:rPr lang="en-US" baseline="0" dirty="0" err="1"/>
              <a:t>SendReq</a:t>
            </a:r>
            <a:r>
              <a:rPr lang="en-US" baseline="0" dirty="0"/>
              <a:t>);</a:t>
            </a:r>
          </a:p>
          <a:p>
            <a:r>
              <a:rPr lang="en-US" baseline="0" dirty="0"/>
              <a:t>  let </a:t>
            </a:r>
            <a:r>
              <a:rPr lang="en-US" baseline="0" dirty="0" err="1"/>
              <a:t>newLaddr</a:t>
            </a:r>
            <a:r>
              <a:rPr lang="en-US" baseline="0" dirty="0"/>
              <a:t> = {</a:t>
            </a:r>
            <a:r>
              <a:rPr lang="en-US" baseline="0" dirty="0" err="1"/>
              <a:t>getTa</a:t>
            </a:r>
            <a:endParaRPr lang="en-US" baseline="0" dirty="0"/>
          </a:p>
          <a:p>
            <a:r>
              <a:rPr lang="en-US" baseline="0" dirty="0"/>
              <a:t>  </a:t>
            </a:r>
            <a:r>
              <a:rPr lang="en-US" baseline="0" dirty="0" err="1"/>
              <a:t>lineReqQ.enq</a:t>
            </a:r>
            <a:r>
              <a:rPr lang="en-US" baseline="0" dirty="0"/>
              <a:t>(</a:t>
            </a:r>
            <a:r>
              <a:rPr lang="en-US" baseline="0" dirty="0" err="1"/>
              <a:t>Lreq</a:t>
            </a:r>
            <a:r>
              <a:rPr lang="en-US" baseline="0" dirty="0"/>
              <a:t>{op: </a:t>
            </a:r>
            <a:r>
              <a:rPr lang="en-US" baseline="0" dirty="0" err="1"/>
              <a:t>Ld</a:t>
            </a:r>
            <a:r>
              <a:rPr lang="en-US" baseline="0" dirty="0"/>
              <a:t>, </a:t>
            </a:r>
            <a:r>
              <a:rPr lang="en-US" baseline="0" dirty="0" err="1"/>
              <a:t>laddr</a:t>
            </a:r>
            <a:r>
              <a:rPr lang="en-US" baseline="0" dirty="0"/>
              <a:t>: </a:t>
            </a:r>
            <a:r>
              <a:rPr lang="en-US" baseline="0" dirty="0" err="1"/>
              <a:t>newLaddr</a:t>
            </a:r>
            <a:r>
              <a:rPr lang="en-US" baseline="0" dirty="0"/>
              <a:t>, line: ?}</a:t>
            </a:r>
          </a:p>
          <a:p>
            <a:r>
              <a:rPr lang="en-US" baseline="0" dirty="0"/>
              <a:t>  state &lt;= </a:t>
            </a:r>
            <a:r>
              <a:rPr lang="en-US" baseline="0" dirty="0" err="1"/>
              <a:t>WaitDRAMResp</a:t>
            </a:r>
            <a:r>
              <a:rPr lang="en-US" baseline="0" dirty="0"/>
              <a:t>;</a:t>
            </a:r>
          </a:p>
          <a:p>
            <a:r>
              <a:rPr lang="en-US" baseline="0" dirty="0" err="1"/>
              <a:t>endrule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D3D967-A81B-4E4C-AD25-E03AB829A38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0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117"/>
            <a:fld id="{31B94419-8702-46CE-B980-4803D74B1411}" type="slidenum">
              <a:rPr lang="en-US" smtClean="0"/>
              <a:pPr defTabSz="964117"/>
              <a:t>2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79963" cy="3584575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7595"/>
            <a:ext cx="5364146" cy="4322854"/>
          </a:xfrm>
          <a:noFill/>
          <a:ln/>
        </p:spPr>
        <p:txBody>
          <a:bodyPr lIns="95094" tIns="47546" rIns="95094" bIns="47546"/>
          <a:lstStyle/>
          <a:p>
            <a:pPr eaLnBrk="1" hangingPunct="1"/>
            <a:r>
              <a:rPr lang="en-US" dirty="0"/>
              <a:t>Due to cost</a:t>
            </a:r>
          </a:p>
          <a:p>
            <a:pPr eaLnBrk="1" hangingPunct="1"/>
            <a:r>
              <a:rPr lang="en-US" dirty="0"/>
              <a:t>Due to size of DRAM</a:t>
            </a:r>
          </a:p>
          <a:p>
            <a:pPr eaLnBrk="1" hangingPunct="1"/>
            <a:r>
              <a:rPr lang="en-US" dirty="0"/>
              <a:t>Due to cost and wire delays (wires on-chip cost much less, and are faster)</a:t>
            </a:r>
          </a:p>
        </p:txBody>
      </p:sp>
    </p:spTree>
    <p:extLst>
      <p:ext uri="{BB962C8B-B14F-4D97-AF65-F5344CB8AC3E}">
        <p14:creationId xmlns:p14="http://schemas.microsoft.com/office/powerpoint/2010/main" val="3918928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problem with </a:t>
            </a:r>
            <a:r>
              <a:rPr lang="en-US" dirty="0" err="1"/>
              <a:t>waitFill</a:t>
            </a:r>
            <a:r>
              <a:rPr lang="en-US" dirty="0"/>
              <a:t>? What if the </a:t>
            </a:r>
            <a:r>
              <a:rPr lang="en-US" dirty="0" err="1"/>
              <a:t>hitQ</a:t>
            </a:r>
            <a:r>
              <a:rPr lang="en-US" dirty="0"/>
              <a:t> is blocked? Should we not at</a:t>
            </a:r>
            <a:r>
              <a:rPr lang="en-US" baseline="0" dirty="0"/>
              <a:t> least write it in the cache?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243550-4C30-437F-93E4-202C95E74B67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problem with </a:t>
            </a:r>
            <a:r>
              <a:rPr lang="en-US" dirty="0" err="1"/>
              <a:t>waitFill</a:t>
            </a:r>
            <a:r>
              <a:rPr lang="en-US" dirty="0"/>
              <a:t>? What if the </a:t>
            </a:r>
            <a:r>
              <a:rPr lang="en-US" dirty="0" err="1"/>
              <a:t>hitQ</a:t>
            </a:r>
            <a:r>
              <a:rPr lang="en-US" dirty="0"/>
              <a:t> is blocked? Should we not at</a:t>
            </a:r>
            <a:r>
              <a:rPr lang="en-US" baseline="0" dirty="0"/>
              <a:t> least write it in the cache?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243550-4C30-437F-93E4-202C95E74B6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117"/>
            <a:fld id="{5C561A6A-3790-47B2-84F6-A274861A04DE}" type="slidenum">
              <a:rPr lang="en-US" smtClean="0"/>
              <a:pPr defTabSz="964117"/>
              <a:t>5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Tag only needs enough bits to uniquely identify the block (jse)</a:t>
            </a:r>
          </a:p>
        </p:txBody>
      </p:sp>
    </p:spTree>
    <p:extLst>
      <p:ext uri="{BB962C8B-B14F-4D97-AF65-F5344CB8AC3E}">
        <p14:creationId xmlns:p14="http://schemas.microsoft.com/office/powerpoint/2010/main" val="2592266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117"/>
            <a:fld id="{E10C72A7-35CF-4DB3-874E-62282D91AF3D}" type="slidenum">
              <a:rPr lang="en-US" smtClean="0"/>
              <a:pPr defTabSz="964117"/>
              <a:t>7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Simplest scheme is to extract bits from ‘block number’ to determine ‘set’ (jse)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1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through vs. write back</a:t>
            </a:r>
          </a:p>
          <a:p>
            <a:r>
              <a:rPr lang="en-US" dirty="0"/>
              <a:t>WT: </a:t>
            </a:r>
          </a:p>
          <a:p>
            <a:r>
              <a:rPr lang="en-US" dirty="0"/>
              <a:t>+read miss never results in writes to main memory</a:t>
            </a:r>
            <a:br>
              <a:rPr lang="en-US" dirty="0"/>
            </a:br>
            <a:r>
              <a:rPr lang="en-US" dirty="0"/>
              <a:t>+ main memory always has the most current copy of the data (consistent) </a:t>
            </a:r>
            <a:br>
              <a:rPr lang="en-US" dirty="0"/>
            </a:br>
            <a:r>
              <a:rPr lang="en-US" dirty="0"/>
              <a:t>- write is slower </a:t>
            </a:r>
            <a:br>
              <a:rPr lang="en-US" dirty="0"/>
            </a:br>
            <a:r>
              <a:rPr lang="en-US" dirty="0"/>
              <a:t>- every write needs a main memory access </a:t>
            </a:r>
            <a:br>
              <a:rPr lang="en-US" dirty="0"/>
            </a:br>
            <a:r>
              <a:rPr lang="en-US" dirty="0"/>
              <a:t>- as a result uses more memory bandwidth</a:t>
            </a:r>
          </a:p>
          <a:p>
            <a:r>
              <a:rPr lang="en-US" dirty="0"/>
              <a:t>WB:</a:t>
            </a:r>
          </a:p>
          <a:p>
            <a:r>
              <a:rPr lang="en-US" dirty="0"/>
              <a:t>+ writes occur at the speed of the cache memory </a:t>
            </a:r>
            <a:br>
              <a:rPr lang="en-US" dirty="0"/>
            </a:br>
            <a:r>
              <a:rPr lang="en-US" dirty="0"/>
              <a:t>+ multiple writes within a block require only one write to main memory </a:t>
            </a:r>
            <a:br>
              <a:rPr lang="en-US" dirty="0"/>
            </a:br>
            <a:r>
              <a:rPr lang="en-US" dirty="0"/>
              <a:t>+ as a result uses less memory bandwidth </a:t>
            </a:r>
            <a:br>
              <a:rPr lang="en-US" dirty="0"/>
            </a:br>
            <a:r>
              <a:rPr lang="en-US" dirty="0"/>
              <a:t>- main memory is not always consistent with cache </a:t>
            </a:r>
            <a:br>
              <a:rPr lang="en-US" dirty="0"/>
            </a:br>
            <a:r>
              <a:rPr lang="en-US" dirty="0"/>
              <a:t>- reads that result in replacement may cause writes of dirty blocks to main memory</a:t>
            </a:r>
          </a:p>
          <a:p>
            <a:endParaRPr lang="en-US" dirty="0"/>
          </a:p>
          <a:p>
            <a:r>
              <a:rPr lang="en-US" b="1" i="1" dirty="0"/>
              <a:t>Write Back with No Write Allocate: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on hits it writes to cache setting dirty bit for the block, main memory is not updated; </a:t>
            </a:r>
            <a:br>
              <a:rPr lang="en-US" dirty="0"/>
            </a:br>
            <a:r>
              <a:rPr lang="en-US" dirty="0"/>
              <a:t>on misses it updates the block in main memory not bringing that block to the cache; </a:t>
            </a:r>
            <a:br>
              <a:rPr lang="en-US" dirty="0"/>
            </a:br>
            <a:r>
              <a:rPr lang="en-US" dirty="0"/>
              <a:t>Subsequent writes to the same block, if the block originally caused a miss, will generate misses all the way and result in very inefficient execution.</a:t>
            </a:r>
          </a:p>
          <a:p>
            <a:r>
              <a:rPr lang="en-US" dirty="0"/>
              <a:t>Hence, WB+WA more</a:t>
            </a:r>
            <a:r>
              <a:rPr lang="en-US" baseline="0" dirty="0"/>
              <a:t> common combination.</a:t>
            </a:r>
          </a:p>
          <a:p>
            <a:endParaRPr lang="en-US" baseline="0" dirty="0"/>
          </a:p>
          <a:p>
            <a:r>
              <a:rPr lang="en-US" b="1" i="1" dirty="0"/>
              <a:t>Write Through with No Write Allocate: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on hits it writes to cache and main memory; </a:t>
            </a:r>
            <a:br>
              <a:rPr lang="en-US" dirty="0"/>
            </a:br>
            <a:r>
              <a:rPr lang="en-US" dirty="0"/>
              <a:t>on misses it updates the block in main memory not bringing that block to the cache; </a:t>
            </a:r>
            <a:br>
              <a:rPr lang="en-US" dirty="0"/>
            </a:br>
            <a:r>
              <a:rPr lang="en-US" dirty="0"/>
              <a:t>Subsequent writes to the block will update main memory anyway, so write misses aren’t helped. Only read misse</a:t>
            </a:r>
            <a:r>
              <a:rPr lang="en-US" baseline="0" dirty="0"/>
              <a:t>s helped with allocate. </a:t>
            </a:r>
          </a:p>
          <a:p>
            <a:r>
              <a:rPr lang="en-US" baseline="0" dirty="0"/>
              <a:t>Hence, WT, no WA usually.</a:t>
            </a:r>
            <a:endParaRPr lang="en-US" dirty="0"/>
          </a:p>
          <a:p>
            <a:endParaRPr lang="en-US" dirty="0"/>
          </a:p>
          <a:p>
            <a:r>
              <a:rPr lang="en-US" dirty="0"/>
              <a:t>Re-look at these options when the next level is a cache; not a memory.</a:t>
            </a:r>
          </a:p>
          <a:p>
            <a:r>
              <a:rPr lang="en-US" dirty="0"/>
              <a:t>Write back with no allocate? Why is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39C7E-BBFE-4DF2-80D2-D40EE49AEC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39C7E-BBFE-4DF2-80D2-D40EE49AEC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4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Miss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Status </a:t>
            </a:r>
            <a:r>
              <a:rPr kumimoji="1"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Handling Registers</a:t>
            </a:r>
            <a:r>
              <a:rPr kumimoji="1"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(MSHRs)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243550-4C30-437F-93E4-202C95E74B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94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problem with </a:t>
            </a:r>
            <a:r>
              <a:rPr lang="en-US" dirty="0" err="1"/>
              <a:t>waitFill</a:t>
            </a:r>
            <a:r>
              <a:rPr lang="en-US" dirty="0"/>
              <a:t>? What if the </a:t>
            </a:r>
            <a:r>
              <a:rPr lang="en-US" dirty="0" err="1"/>
              <a:t>hitQ</a:t>
            </a:r>
            <a:r>
              <a:rPr lang="en-US" dirty="0"/>
              <a:t> is blocked? Should we not at</a:t>
            </a:r>
            <a:r>
              <a:rPr lang="en-US" baseline="0" dirty="0"/>
              <a:t> least write it in the cache?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243550-4C30-437F-93E4-202C95E74B6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30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399"/>
            <a:ext cx="5486400" cy="8678333"/>
          </a:xfrm>
        </p:spPr>
        <p:txBody>
          <a:bodyPr>
            <a:normAutofit/>
          </a:bodyPr>
          <a:lstStyle/>
          <a:p>
            <a:r>
              <a:rPr lang="en-US" dirty="0" err="1"/>
              <a:t>dsm</a:t>
            </a:r>
            <a:r>
              <a:rPr lang="en-US" dirty="0"/>
              <a:t>:</a:t>
            </a:r>
            <a:r>
              <a:rPr lang="en-US" baseline="0" dirty="0"/>
              <a:t> Slide used to say 90% of cache ops are reads. Nope. On systems with </a:t>
            </a:r>
            <a:r>
              <a:rPr lang="en-US" baseline="0" dirty="0" err="1"/>
              <a:t>wback</a:t>
            </a:r>
            <a:r>
              <a:rPr lang="en-US" baseline="0" dirty="0"/>
              <a:t> caches, ~10% of the LLC or </a:t>
            </a:r>
            <a:r>
              <a:rPr lang="en-US" baseline="0" dirty="0" err="1"/>
              <a:t>mem</a:t>
            </a:r>
            <a:r>
              <a:rPr lang="en-US" baseline="0" dirty="0"/>
              <a:t> traffic is typically writes. But that doesn’t mean stores are rare!</a:t>
            </a:r>
          </a:p>
          <a:p>
            <a:r>
              <a:rPr lang="en-US" dirty="0"/>
              <a:t>------</a:t>
            </a:r>
          </a:p>
          <a:p>
            <a:r>
              <a:rPr lang="en-US" dirty="0"/>
              <a:t>Okay, one more cache design decision to make, then we’re done!</a:t>
            </a:r>
          </a:p>
          <a:p>
            <a:endParaRPr lang="en-US" dirty="0"/>
          </a:p>
          <a:p>
            <a:r>
              <a:rPr lang="en-US" dirty="0"/>
              <a:t>How should we handle memory writes in the cache?  Ultimately we’ll</a:t>
            </a:r>
          </a:p>
          <a:p>
            <a:r>
              <a:rPr lang="en-US" dirty="0"/>
              <a:t>need update main memory with the new data, but when should that</a:t>
            </a:r>
          </a:p>
          <a:p>
            <a:r>
              <a:rPr lang="en-US" dirty="0"/>
              <a:t>happen?</a:t>
            </a:r>
          </a:p>
          <a:p>
            <a:endParaRPr lang="en-US" dirty="0"/>
          </a:p>
          <a:p>
            <a:r>
              <a:rPr lang="en-US" dirty="0"/>
              <a:t>The most obvious choice is to perform the write immediately. In other</a:t>
            </a:r>
          </a:p>
          <a:p>
            <a:r>
              <a:rPr lang="en-US" dirty="0"/>
              <a:t>words, whenever the CPU sends a write request to the cache, the cache</a:t>
            </a:r>
          </a:p>
          <a:p>
            <a:r>
              <a:rPr lang="en-US" dirty="0"/>
              <a:t>then performs the same write to main memory.  This is called</a:t>
            </a:r>
          </a:p>
          <a:p>
            <a:r>
              <a:rPr lang="en-US" dirty="0"/>
              <a:t>“write-through”.  That way main memory always has the most up-to-date</a:t>
            </a:r>
          </a:p>
          <a:p>
            <a:r>
              <a:rPr lang="en-US" dirty="0"/>
              <a:t>value for all locations.  But this can be slow if the CPU has to wait</a:t>
            </a:r>
          </a:p>
          <a:p>
            <a:r>
              <a:rPr lang="en-US" dirty="0"/>
              <a:t>for a DRAM write access — writes could become a real bottleneck!  And</a:t>
            </a:r>
          </a:p>
          <a:p>
            <a:r>
              <a:rPr lang="en-US" dirty="0"/>
              <a:t>what if the program is constantly writing a particular memory</a:t>
            </a:r>
          </a:p>
          <a:p>
            <a:r>
              <a:rPr lang="en-US" dirty="0"/>
              <a:t>location, e.g., updating the value of a local variable in the current</a:t>
            </a:r>
          </a:p>
          <a:p>
            <a:r>
              <a:rPr lang="en-US" dirty="0"/>
              <a:t>stack frame?  In the end we only need to write the last value to main</a:t>
            </a:r>
          </a:p>
          <a:p>
            <a:r>
              <a:rPr lang="en-US" dirty="0"/>
              <a:t>memory.  Writing all the earlier values is waste of memory bandwidth.</a:t>
            </a:r>
          </a:p>
          <a:p>
            <a:endParaRPr lang="en-US" dirty="0"/>
          </a:p>
          <a:p>
            <a:r>
              <a:rPr lang="en-US" dirty="0"/>
              <a:t>[CLICK] Suppose we let the CPU continue execution while the cache</a:t>
            </a:r>
          </a:p>
          <a:p>
            <a:r>
              <a:rPr lang="en-US" dirty="0"/>
              <a:t>waits for the write to main memory to complete — this is called</a:t>
            </a:r>
          </a:p>
          <a:p>
            <a:r>
              <a:rPr lang="en-US" dirty="0"/>
              <a:t>“write-behind”.  This will overlap execution of the program with the</a:t>
            </a:r>
          </a:p>
          <a:p>
            <a:r>
              <a:rPr lang="en-US" dirty="0"/>
              <a:t>slow writes to main memory.  Of course, if there’s another cache miss</a:t>
            </a:r>
          </a:p>
          <a:p>
            <a:r>
              <a:rPr lang="en-US" dirty="0"/>
              <a:t>while the write is still pending, everything will have to wait at that</a:t>
            </a:r>
          </a:p>
          <a:p>
            <a:r>
              <a:rPr lang="en-US" dirty="0"/>
              <a:t>point until both the write and subsequent refill read finish, since</a:t>
            </a:r>
          </a:p>
          <a:p>
            <a:r>
              <a:rPr lang="en-US" dirty="0"/>
              <a:t>the CPU can’t proceed until the cache miss is resolved.</a:t>
            </a:r>
          </a:p>
          <a:p>
            <a:endParaRPr lang="en-US" dirty="0"/>
          </a:p>
          <a:p>
            <a:r>
              <a:rPr lang="en-US" dirty="0"/>
              <a:t>[CLICK] The best strategy is called “write-back” where the contents of</a:t>
            </a:r>
          </a:p>
          <a:p>
            <a:r>
              <a:rPr lang="en-US" dirty="0"/>
              <a:t>the cache are updated and the CPU continues execution immediately.</a:t>
            </a:r>
          </a:p>
          <a:p>
            <a:r>
              <a:rPr lang="en-US" dirty="0"/>
              <a:t>The updated cache value is only written to main memory when the cache</a:t>
            </a:r>
          </a:p>
          <a:p>
            <a:r>
              <a:rPr lang="en-US" dirty="0"/>
              <a:t>line is chosen as the replacement line for a cache miss.  This</a:t>
            </a:r>
          </a:p>
          <a:p>
            <a:r>
              <a:rPr lang="en-US" dirty="0"/>
              <a:t>strategy minimizes the number of accesses to main memory, preserving</a:t>
            </a:r>
          </a:p>
          <a:p>
            <a:r>
              <a:rPr lang="en-US" dirty="0"/>
              <a:t>the memory bandwidth for other operations.  This is the strategy used</a:t>
            </a:r>
          </a:p>
          <a:p>
            <a:r>
              <a:rPr lang="en-US" dirty="0"/>
              <a:t>by most modern processors.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ABB-9806-46F9-9AE3-65C96367223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94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L09-</a:t>
            </a:r>
            <a:fld id="{3DE006A4-E9FC-42AF-A6C6-611FFAB882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L09-</a:t>
            </a:r>
            <a:fld id="{312DCABE-3469-4729-842D-99C1CF712F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578367"/>
            <a:ext cx="2057400" cy="2796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L10-</a:t>
            </a:r>
            <a:fld id="{8D4FBEAA-34E3-4190-9D38-7DE3BE28B1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0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/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L09-</a:t>
            </a:r>
            <a:fld id="{13B05E0F-7AF6-4F5B-A16A-F3ACA8CC56A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8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7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781050" y="1527175"/>
            <a:ext cx="7899400" cy="4651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>
                <a:solidFill>
                  <a:srgbClr val="660066"/>
                </a:solidFill>
              </a:rPr>
              <a:t>Constructive Computer Architecture</a:t>
            </a:r>
            <a:endParaRPr lang="en-US" sz="1100" dirty="0">
              <a:solidFill>
                <a:srgbClr val="660066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40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4000" dirty="0">
                <a:solidFill>
                  <a:schemeClr val="tx2"/>
                </a:solidFill>
              </a:rPr>
              <a:t>Caches and store buffers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</a:pPr>
            <a:endParaRPr lang="en-US" sz="36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Arvind and Thomas (EPFL)</a:t>
            </a:r>
            <a:endParaRPr lang="en-US" sz="2400" dirty="0">
              <a:ea typeface="Verdana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Electrical Engineering and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Massachusetts Institute of Technology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D7846-CCDD-F743-4E31-9138065B02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65529-4F77-320E-5782-CDF9C5873B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3EFF1-E283-E16C-F3B0-3B6465FE20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3DE006A4-E9FC-42AF-A6C6-611FFAB882F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7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31" y="381000"/>
            <a:ext cx="7772400" cy="1143000"/>
          </a:xfrm>
        </p:spPr>
        <p:txBody>
          <a:bodyPr/>
          <a:lstStyle/>
          <a:p>
            <a:r>
              <a:rPr lang="en-US" dirty="0"/>
              <a:t>Blocking vs. Non-Blocking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30" y="1543050"/>
            <a:ext cx="8075095" cy="4367644"/>
          </a:xfrm>
        </p:spPr>
        <p:txBody>
          <a:bodyPr/>
          <a:lstStyle/>
          <a:p>
            <a:r>
              <a:rPr lang="en-US" sz="2800" dirty="0"/>
              <a:t>Blocking cache:</a:t>
            </a:r>
          </a:p>
          <a:p>
            <a:pPr lvl="1"/>
            <a:r>
              <a:rPr lang="en-US" sz="2400" dirty="0"/>
              <a:t>At most one outstanding miss</a:t>
            </a:r>
          </a:p>
          <a:p>
            <a:pPr lvl="1"/>
            <a:r>
              <a:rPr lang="en-US" sz="2400" dirty="0"/>
              <a:t>Cache must wait for memory to respond</a:t>
            </a:r>
          </a:p>
          <a:p>
            <a:pPr lvl="1"/>
            <a:r>
              <a:rPr lang="en-US" sz="2400" dirty="0"/>
              <a:t>Cache does not accept requests in the meantime</a:t>
            </a:r>
          </a:p>
          <a:p>
            <a:r>
              <a:rPr lang="en-US" sz="2800" dirty="0"/>
              <a:t>Non-blocking cache:</a:t>
            </a:r>
          </a:p>
          <a:p>
            <a:pPr lvl="1"/>
            <a:r>
              <a:rPr lang="en-US" sz="2400" dirty="0"/>
              <a:t>Multiple outstanding misses</a:t>
            </a:r>
          </a:p>
          <a:p>
            <a:pPr lvl="1"/>
            <a:r>
              <a:rPr lang="en-US" sz="2400" dirty="0"/>
              <a:t>Cache can continue to process requests while waiting for memory to respond to misses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678506" y="5643994"/>
            <a:ext cx="71252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/>
              </a:rPr>
              <a:t>We will outline a write-back, Write-miss allocate, Direct-mapped, blocking cache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77E29-F2E4-8091-F410-CDFFC72B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53E2D-8B8B-D514-7AD3-29D665E202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F57F2-AE11-5257-0A8A-E68FA6A07E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312DCABE-3469-4729-842D-99C1CF712F7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3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Interface</a:t>
            </a:r>
          </a:p>
        </p:txBody>
      </p:sp>
      <p:sp>
        <p:nvSpPr>
          <p:cNvPr id="27650" name="TextBox 6"/>
          <p:cNvSpPr txBox="1">
            <a:spLocks noChangeArrowheads="1"/>
          </p:cNvSpPr>
          <p:nvPr/>
        </p:nvSpPr>
        <p:spPr bwMode="auto">
          <a:xfrm>
            <a:off x="1489075" y="3922260"/>
            <a:ext cx="6250429" cy="260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interface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Cache;</a:t>
            </a:r>
            <a:br>
              <a:rPr lang="en-US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Action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req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MemReq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r); </a:t>
            </a:r>
          </a:p>
          <a:p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  // (op: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Ld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/St,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: ..., data: ...) </a:t>
            </a:r>
          </a:p>
          <a:p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ActionValue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#(Data)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resp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 </a:t>
            </a:r>
          </a:p>
          <a:p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    // no response for St</a:t>
            </a:r>
          </a:p>
          <a:p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ActionValue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#(MemReqL)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memReq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method Action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memResp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(Line r);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endinterface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3152775" y="1624513"/>
            <a:ext cx="3001963" cy="2198687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3152775" y="1911850"/>
            <a:ext cx="246063" cy="393700"/>
          </a:xfrm>
          <a:prstGeom prst="rect">
            <a:avLst/>
          </a:prstGeom>
          <a:solidFill>
            <a:srgbClr val="F6FD7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27653" name="Rectangle 9"/>
          <p:cNvSpPr>
            <a:spLocks noChangeArrowheads="1"/>
          </p:cNvSpPr>
          <p:nvPr/>
        </p:nvSpPr>
        <p:spPr bwMode="auto">
          <a:xfrm>
            <a:off x="3159125" y="3288213"/>
            <a:ext cx="246063" cy="341312"/>
          </a:xfrm>
          <a:prstGeom prst="rect">
            <a:avLst/>
          </a:prstGeom>
          <a:solidFill>
            <a:srgbClr val="F6FD7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cxnSp>
        <p:nvCxnSpPr>
          <p:cNvPr id="27654" name="Straight Arrow Connector 17"/>
          <p:cNvCxnSpPr>
            <a:cxnSpLocks noChangeShapeType="1"/>
          </p:cNvCxnSpPr>
          <p:nvPr/>
        </p:nvCxnSpPr>
        <p:spPr bwMode="auto">
          <a:xfrm>
            <a:off x="2087563" y="2075363"/>
            <a:ext cx="1063625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none" w="med" len="med"/>
            <a:tailEnd type="triangle" w="med" len="med"/>
          </a:ln>
        </p:spPr>
      </p:cxnSp>
      <p:sp>
        <p:nvSpPr>
          <p:cNvPr id="27655" name="TextBox 22"/>
          <p:cNvSpPr txBox="1">
            <a:spLocks noChangeArrowheads="1"/>
          </p:cNvSpPr>
          <p:nvPr/>
        </p:nvSpPr>
        <p:spPr bwMode="auto">
          <a:xfrm>
            <a:off x="4094163" y="2607175"/>
            <a:ext cx="10683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2400"/>
              <a:t>cache</a:t>
            </a:r>
          </a:p>
        </p:txBody>
      </p:sp>
      <p:sp>
        <p:nvSpPr>
          <p:cNvPr id="27656" name="TextBox 23"/>
          <p:cNvSpPr txBox="1">
            <a:spLocks noChangeArrowheads="1"/>
          </p:cNvSpPr>
          <p:nvPr/>
        </p:nvSpPr>
        <p:spPr bwMode="auto">
          <a:xfrm>
            <a:off x="2238375" y="1721350"/>
            <a:ext cx="606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req</a:t>
            </a:r>
          </a:p>
        </p:txBody>
      </p:sp>
      <p:cxnSp>
        <p:nvCxnSpPr>
          <p:cNvPr id="27657" name="Straight Arrow Connector 25"/>
          <p:cNvCxnSpPr>
            <a:cxnSpLocks noChangeShapeType="1"/>
          </p:cNvCxnSpPr>
          <p:nvPr/>
        </p:nvCxnSpPr>
        <p:spPr bwMode="auto">
          <a:xfrm>
            <a:off x="2084388" y="3480300"/>
            <a:ext cx="1063625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triangle" w="med" len="med"/>
            <a:tailEnd type="none" w="med" len="med"/>
          </a:ln>
        </p:spPr>
      </p:cxnSp>
      <p:sp>
        <p:nvSpPr>
          <p:cNvPr id="27658" name="TextBox 27"/>
          <p:cNvSpPr txBox="1">
            <a:spLocks noChangeArrowheads="1"/>
          </p:cNvSpPr>
          <p:nvPr/>
        </p:nvSpPr>
        <p:spPr bwMode="auto">
          <a:xfrm>
            <a:off x="2254250" y="3067551"/>
            <a:ext cx="739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resp</a:t>
            </a:r>
          </a:p>
        </p:txBody>
      </p:sp>
      <p:sp>
        <p:nvSpPr>
          <p:cNvPr id="27659" name="Rectangle 29"/>
          <p:cNvSpPr>
            <a:spLocks noChangeArrowheads="1"/>
          </p:cNvSpPr>
          <p:nvPr/>
        </p:nvSpPr>
        <p:spPr bwMode="auto">
          <a:xfrm>
            <a:off x="5911850" y="1913438"/>
            <a:ext cx="246063" cy="668337"/>
          </a:xfrm>
          <a:prstGeom prst="rect">
            <a:avLst/>
          </a:prstGeom>
          <a:solidFill>
            <a:srgbClr val="F6FD7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27660" name="Rectangle 30"/>
          <p:cNvSpPr>
            <a:spLocks noChangeArrowheads="1"/>
          </p:cNvSpPr>
          <p:nvPr/>
        </p:nvSpPr>
        <p:spPr bwMode="auto">
          <a:xfrm>
            <a:off x="5908675" y="2872288"/>
            <a:ext cx="246063" cy="690562"/>
          </a:xfrm>
          <a:prstGeom prst="rect">
            <a:avLst/>
          </a:prstGeom>
          <a:solidFill>
            <a:srgbClr val="F6FD7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cxnSp>
        <p:nvCxnSpPr>
          <p:cNvPr id="27661" name="Straight Arrow Connector 31"/>
          <p:cNvCxnSpPr>
            <a:cxnSpLocks noChangeShapeType="1"/>
          </p:cNvCxnSpPr>
          <p:nvPr/>
        </p:nvCxnSpPr>
        <p:spPr bwMode="auto">
          <a:xfrm>
            <a:off x="6161088" y="2337300"/>
            <a:ext cx="1065212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none" w="med" len="med"/>
            <a:tailEnd type="triangle" w="med" len="med"/>
          </a:ln>
        </p:spPr>
      </p:cxnSp>
      <p:sp>
        <p:nvSpPr>
          <p:cNvPr id="27662" name="TextBox 33"/>
          <p:cNvSpPr txBox="1">
            <a:spLocks noChangeArrowheads="1"/>
          </p:cNvSpPr>
          <p:nvPr/>
        </p:nvSpPr>
        <p:spPr bwMode="auto">
          <a:xfrm>
            <a:off x="6284913" y="1981700"/>
            <a:ext cx="13213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/>
              <a:t>memReq</a:t>
            </a:r>
            <a:endParaRPr lang="en-US" dirty="0"/>
          </a:p>
        </p:txBody>
      </p:sp>
      <p:cxnSp>
        <p:nvCxnSpPr>
          <p:cNvPr id="27663" name="Straight Arrow Connector 35"/>
          <p:cNvCxnSpPr>
            <a:cxnSpLocks noChangeShapeType="1"/>
          </p:cNvCxnSpPr>
          <p:nvPr/>
        </p:nvCxnSpPr>
        <p:spPr bwMode="auto">
          <a:xfrm>
            <a:off x="6157913" y="3273925"/>
            <a:ext cx="1065212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triangle" w="med" len="med"/>
            <a:tailEnd type="none" w="med" len="med"/>
          </a:ln>
        </p:spPr>
      </p:cxnSp>
      <p:sp>
        <p:nvSpPr>
          <p:cNvPr id="27664" name="TextBox 37"/>
          <p:cNvSpPr txBox="1">
            <a:spLocks noChangeArrowheads="1"/>
          </p:cNvSpPr>
          <p:nvPr/>
        </p:nvSpPr>
        <p:spPr bwMode="auto">
          <a:xfrm>
            <a:off x="6281738" y="2918325"/>
            <a:ext cx="14543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 err="1"/>
              <a:t>memResp</a:t>
            </a:r>
            <a:endParaRPr lang="en-US" dirty="0"/>
          </a:p>
        </p:txBody>
      </p:sp>
      <p:sp>
        <p:nvSpPr>
          <p:cNvPr id="27665" name="TextBox 39"/>
          <p:cNvSpPr txBox="1">
            <a:spLocks noChangeArrowheads="1"/>
          </p:cNvSpPr>
          <p:nvPr/>
        </p:nvSpPr>
        <p:spPr bwMode="auto">
          <a:xfrm>
            <a:off x="573088" y="2375400"/>
            <a:ext cx="1419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Processor</a:t>
            </a:r>
          </a:p>
        </p:txBody>
      </p:sp>
      <p:sp>
        <p:nvSpPr>
          <p:cNvPr id="27666" name="TextBox 40"/>
          <p:cNvSpPr txBox="1">
            <a:spLocks noChangeArrowheads="1"/>
          </p:cNvSpPr>
          <p:nvPr/>
        </p:nvSpPr>
        <p:spPr bwMode="auto">
          <a:xfrm>
            <a:off x="7540789" y="2196165"/>
            <a:ext cx="14787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DRAM or next level cache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72820" y="3072313"/>
            <a:ext cx="723900" cy="3762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dirty="0" err="1">
                <a:latin typeface="Verdana" pitchFamily="-96" charset="0"/>
              </a:rPr>
              <a:t>hitQ</a:t>
            </a:r>
            <a:endParaRPr lang="en-US" dirty="0">
              <a:latin typeface="Verdana" pitchFamily="-9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78375" y="2105525"/>
            <a:ext cx="11209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dirty="0" err="1">
                <a:latin typeface="Verdana" pitchFamily="-96" charset="0"/>
              </a:rPr>
              <a:t>mReqQ</a:t>
            </a:r>
            <a:endParaRPr lang="en-US" dirty="0">
              <a:latin typeface="Verdana" pitchFamily="-9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48200" y="3062788"/>
            <a:ext cx="1258888" cy="3762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dirty="0" err="1">
                <a:latin typeface="Verdana" pitchFamily="-96" charset="0"/>
              </a:rPr>
              <a:t>mRespQ</a:t>
            </a:r>
            <a:endParaRPr lang="en-US" dirty="0">
              <a:latin typeface="Verdana" pitchFamily="-9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55227" y="2116691"/>
            <a:ext cx="8386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dirty="0" err="1">
                <a:latin typeface="Verdana" pitchFamily="-96" charset="0"/>
              </a:rPr>
              <a:t>mshr</a:t>
            </a:r>
            <a:endParaRPr lang="en-US" dirty="0">
              <a:latin typeface="Verdana" pitchFamily="-96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2991" y="2448406"/>
            <a:ext cx="3044959" cy="1454724"/>
            <a:chOff x="382991" y="2638406"/>
            <a:chExt cx="3044959" cy="1454724"/>
          </a:xfrm>
        </p:grpSpPr>
        <p:sp>
          <p:nvSpPr>
            <p:cNvPr id="2" name="TextBox 1"/>
            <p:cNvSpPr txBox="1"/>
            <p:nvPr/>
          </p:nvSpPr>
          <p:spPr>
            <a:xfrm>
              <a:off x="382991" y="3169800"/>
              <a:ext cx="17189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800" dirty="0">
                  <a:latin typeface="Comic Sans MS" panose="030F0702030302020204" pitchFamily="66" charset="0"/>
                </a:rPr>
                <a:t>Miss request Handling Register(s)</a:t>
              </a:r>
              <a:endParaRPr lang="en-US" sz="18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 flipV="1">
              <a:off x="2050096" y="2638406"/>
              <a:ext cx="1377854" cy="663059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6240944" y="3812332"/>
            <a:ext cx="2850157" cy="863390"/>
            <a:chOff x="6240944" y="3812332"/>
            <a:chExt cx="2850157" cy="863390"/>
          </a:xfrm>
        </p:grpSpPr>
        <p:sp>
          <p:nvSpPr>
            <p:cNvPr id="32" name="TextBox 31"/>
            <p:cNvSpPr txBox="1"/>
            <p:nvPr/>
          </p:nvSpPr>
          <p:spPr>
            <a:xfrm>
              <a:off x="6240944" y="3812332"/>
              <a:ext cx="28501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sz="1800" dirty="0">
                  <a:latin typeface="Comic Sans MS" panose="030F0702030302020204" pitchFamily="66" charset="0"/>
                </a:rPr>
                <a:t>Requests are tagged for  non-blocking caches</a:t>
              </a:r>
              <a:endParaRPr lang="en-US" sz="18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4" name="Straight Connector 3"/>
            <p:cNvCxnSpPr>
              <a:cxnSpLocks/>
            </p:cNvCxnSpPr>
            <p:nvPr/>
          </p:nvCxnSpPr>
          <p:spPr bwMode="auto">
            <a:xfrm flipV="1">
              <a:off x="7540789" y="4405745"/>
              <a:ext cx="484771" cy="269977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6466565" y="4891929"/>
            <a:ext cx="26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1800" dirty="0">
                <a:latin typeface="Comic Sans MS" panose="030F0702030302020204" pitchFamily="66" charset="0"/>
              </a:rPr>
              <a:t>Can be replaced by first and </a:t>
            </a:r>
            <a:r>
              <a:rPr kumimoji="1" lang="en-US" sz="1800" dirty="0" err="1">
                <a:latin typeface="Comic Sans MS" panose="030F0702030302020204" pitchFamily="66" charset="0"/>
              </a:rPr>
              <a:t>deq</a:t>
            </a:r>
            <a:r>
              <a:rPr kumimoji="1" lang="en-US" sz="1800" dirty="0">
                <a:latin typeface="Comic Sans MS" panose="030F0702030302020204" pitchFamily="66" charset="0"/>
              </a:rPr>
              <a:t> methods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6240944" y="4952208"/>
            <a:ext cx="250093" cy="398584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38E93F9-47F9-183B-3E5E-B4A78FE0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CE59D9E-1714-F5E9-B297-68847EEBC7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1F8145-5337-87F0-0D75-F6B2F016E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312DCABE-3469-4729-842D-99C1CF712F7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37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38" y="1543050"/>
            <a:ext cx="7893566" cy="4629150"/>
          </a:xfrm>
        </p:spPr>
        <p:txBody>
          <a:bodyPr/>
          <a:lstStyle/>
          <a:p>
            <a:r>
              <a:rPr lang="en-US" sz="2400" dirty="0"/>
              <a:t>The cache either gets a hit and responds immediately, or it gets a miss, in which case it takes several steps to process the miss</a:t>
            </a:r>
          </a:p>
          <a:p>
            <a:r>
              <a:rPr lang="en-US" sz="2400" dirty="0"/>
              <a:t>Reading the response </a:t>
            </a:r>
            <a:r>
              <a:rPr lang="en-US" sz="2400" dirty="0" err="1"/>
              <a:t>dequeues</a:t>
            </a:r>
            <a:r>
              <a:rPr lang="en-US" sz="2400" dirty="0"/>
              <a:t> it</a:t>
            </a:r>
          </a:p>
          <a:p>
            <a:pPr lvl="1"/>
            <a:r>
              <a:rPr lang="en-US" sz="2000" dirty="0" err="1"/>
              <a:t>Resp</a:t>
            </a:r>
            <a:r>
              <a:rPr lang="en-US" sz="2000" dirty="0"/>
              <a:t> can be replaced by first and </a:t>
            </a:r>
            <a:r>
              <a:rPr lang="en-US" sz="2000" dirty="0" err="1"/>
              <a:t>deq</a:t>
            </a:r>
            <a:r>
              <a:rPr lang="en-US" sz="2000" dirty="0"/>
              <a:t> methods</a:t>
            </a:r>
          </a:p>
          <a:p>
            <a:r>
              <a:rPr lang="en-US" sz="2400" dirty="0"/>
              <a:t>Methods are guarded, e.g., cache may not be ready to accept a request because it is processing a miss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mshr</a:t>
            </a:r>
            <a:r>
              <a:rPr lang="en-US" sz="2400" dirty="0"/>
              <a:t> register keeps track of the state of the request while it is being processed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</a:rPr>
              <a:t>typedef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enum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Ready,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StartMiss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SendFillReq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	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WaitFillResp</a:t>
            </a:r>
            <a:r>
              <a:rPr lang="en-US" sz="1800" dirty="0">
                <a:latin typeface="Consolas" panose="020B0609020204030204" pitchFamily="49" charset="0"/>
              </a:rPr>
              <a:t>} </a:t>
            </a:r>
            <a:r>
              <a:rPr lang="en-US" sz="1800" dirty="0" err="1">
                <a:latin typeface="Consolas" panose="020B0609020204030204" pitchFamily="49" charset="0"/>
              </a:rPr>
              <a:t>ReqStatus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deriving</a:t>
            </a:r>
            <a:r>
              <a:rPr lang="en-US" sz="1800" dirty="0">
                <a:latin typeface="Consolas" panose="020B0609020204030204" pitchFamily="49" charset="0"/>
              </a:rPr>
              <a:t> (Bits, </a:t>
            </a:r>
            <a:r>
              <a:rPr lang="en-US" sz="1800" dirty="0" err="1">
                <a:latin typeface="Consolas" panose="020B0609020204030204" pitchFamily="49" charset="0"/>
              </a:rPr>
              <a:t>Eq</a:t>
            </a:r>
            <a:r>
              <a:rPr lang="en-US" sz="1800" dirty="0">
                <a:latin typeface="Consolas" panose="020B0609020204030204" pitchFamily="49" charset="0"/>
              </a:rPr>
              <a:t>); 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257B6-1EF6-D307-3975-86429740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36C1F-6C35-B541-A673-4BC78E4900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820C4-95B0-03EC-3ED7-97DB8F2BBF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312DCABE-3469-4729-842D-99C1CF712F7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371475"/>
            <a:ext cx="7772400" cy="1143000"/>
          </a:xfrm>
        </p:spPr>
        <p:txBody>
          <a:bodyPr/>
          <a:lstStyle/>
          <a:p>
            <a:r>
              <a:rPr lang="en-US" dirty="0"/>
              <a:t>Blocking cache</a:t>
            </a:r>
            <a:br>
              <a:rPr lang="en-US" dirty="0"/>
            </a:br>
            <a:r>
              <a:rPr lang="en-US" sz="3200" dirty="0"/>
              <a:t>state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6" y="1549158"/>
            <a:ext cx="7659336" cy="461962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Build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dataArray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to hold the data;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Build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tagArray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to hold the tags;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Build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dirtyArray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to record which lines have been written;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FIFO#(Data)  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hitQ</a:t>
            </a:r>
            <a:r>
              <a:rPr lang="en-US" sz="1800" dirty="0">
                <a:latin typeface="Consolas" panose="020B06090202040302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</a:rPr>
              <a:t>mkBypassFIFO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Reg#(</a:t>
            </a:r>
            <a:r>
              <a:rPr lang="en-US" sz="1800" dirty="0" err="1">
                <a:latin typeface="Consolas" panose="020B0609020204030204" pitchFamily="49" charset="0"/>
              </a:rPr>
              <a:t>MemReq</a:t>
            </a:r>
            <a:r>
              <a:rPr lang="en-US" sz="1800" dirty="0">
                <a:latin typeface="Consolas" panose="020B0609020204030204" pitchFamily="49" charset="0"/>
              </a:rPr>
              <a:t>) 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missReq</a:t>
            </a:r>
            <a:r>
              <a:rPr lang="en-US" sz="1800" dirty="0">
                <a:latin typeface="Consolas" panose="020B06090202040302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</a:rPr>
              <a:t>mkRegU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Reg#(</a:t>
            </a:r>
            <a:r>
              <a:rPr lang="en-US" sz="1800" dirty="0" err="1">
                <a:latin typeface="Consolas" panose="020B0609020204030204" pitchFamily="49" charset="0"/>
              </a:rPr>
              <a:t>ReqStatus</a:t>
            </a:r>
            <a:r>
              <a:rPr lang="en-US" sz="1800" dirty="0">
                <a:latin typeface="Consolas" panose="020B0609020204030204" pitchFamily="49" charset="0"/>
              </a:rPr>
              <a:t>)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dirty="0">
                <a:latin typeface="Consolas" panose="020B06090202040302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</a:rPr>
              <a:t>mkReg</a:t>
            </a:r>
            <a:r>
              <a:rPr lang="en-US" sz="1800" dirty="0">
                <a:latin typeface="Consolas" panose="020B0609020204030204" pitchFamily="49" charset="0"/>
              </a:rPr>
              <a:t>(Ready);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FIFO#(MemReq)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memReqQ</a:t>
            </a:r>
            <a:r>
              <a:rPr lang="en-US" sz="1800" dirty="0">
                <a:latin typeface="Consolas" panose="020B06090202040302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</a:rPr>
              <a:t>mkFIFO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FIFO#(Line)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memRespQ</a:t>
            </a:r>
            <a:r>
              <a:rPr lang="en-US" sz="1800" dirty="0">
                <a:latin typeface="Consolas" panose="020B06090202040302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</a:rPr>
              <a:t>mkFIFO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900067" y="3950422"/>
            <a:ext cx="4020154" cy="1477328"/>
            <a:chOff x="5055400" y="5018819"/>
            <a:chExt cx="4020154" cy="1477328"/>
          </a:xfrm>
        </p:grpSpPr>
        <p:sp>
          <p:nvSpPr>
            <p:cNvPr id="7" name="TextBox 6"/>
            <p:cNvSpPr txBox="1"/>
            <p:nvPr/>
          </p:nvSpPr>
          <p:spPr>
            <a:xfrm>
              <a:off x="5760855" y="5018819"/>
              <a:ext cx="3314699" cy="14773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mic Sans MS" pitchFamily="66" charset="0"/>
                </a:rPr>
                <a:t>CF </a:t>
              </a:r>
              <a:r>
                <a:rPr lang="en-US" sz="1800" dirty="0" err="1">
                  <a:latin typeface="Comic Sans MS" pitchFamily="66" charset="0"/>
                </a:rPr>
                <a:t>Fifos</a:t>
              </a:r>
              <a:r>
                <a:rPr lang="en-US" sz="1800" dirty="0">
                  <a:latin typeface="Comic Sans MS" pitchFamily="66" charset="0"/>
                </a:rPr>
                <a:t> are preferable because they provide better decoupling. An extra cycle here may not affect the performance by much</a:t>
              </a:r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 bwMode="auto">
            <a:xfrm flipH="1" flipV="1">
              <a:off x="5055400" y="5464847"/>
              <a:ext cx="705455" cy="23035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 bwMode="auto">
            <a:xfrm flipH="1">
              <a:off x="5055400" y="5697313"/>
              <a:ext cx="739896" cy="10746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4725563" y="1048536"/>
            <a:ext cx="4250913" cy="1015663"/>
            <a:chOff x="4503880" y="2558930"/>
            <a:chExt cx="4418437" cy="1041960"/>
          </a:xfrm>
        </p:grpSpPr>
        <p:sp>
          <p:nvSpPr>
            <p:cNvPr id="5" name="TextBox 4"/>
            <p:cNvSpPr txBox="1"/>
            <p:nvPr/>
          </p:nvSpPr>
          <p:spPr>
            <a:xfrm>
              <a:off x="5790773" y="2558930"/>
              <a:ext cx="3131544" cy="10419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Tag and valid bits could be kept together as a Maybe type</a:t>
              </a:r>
            </a:p>
          </p:txBody>
        </p:sp>
        <p:cxnSp>
          <p:nvCxnSpPr>
            <p:cNvPr id="12" name="Straight Arrow Connector 11"/>
            <p:cNvCxnSpPr>
              <a:cxnSpLocks/>
              <a:stCxn id="5" idx="1"/>
            </p:cNvCxnSpPr>
            <p:nvPr/>
          </p:nvCxnSpPr>
          <p:spPr bwMode="auto">
            <a:xfrm flipH="1">
              <a:off x="4503880" y="3079911"/>
              <a:ext cx="1286893" cy="43826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5493358" y="3130619"/>
            <a:ext cx="3332854" cy="707886"/>
            <a:chOff x="5592198" y="3905693"/>
            <a:chExt cx="3332854" cy="707886"/>
          </a:xfrm>
        </p:grpSpPr>
        <p:cxnSp>
          <p:nvCxnSpPr>
            <p:cNvPr id="18" name="Straight Arrow Connector 17"/>
            <p:cNvCxnSpPr>
              <a:cxnSpLocks/>
            </p:cNvCxnSpPr>
            <p:nvPr/>
          </p:nvCxnSpPr>
          <p:spPr bwMode="auto">
            <a:xfrm flipH="1">
              <a:off x="5592198" y="4103755"/>
              <a:ext cx="940529" cy="35753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Straight Arrow Connector 18"/>
            <p:cNvCxnSpPr>
              <a:cxnSpLocks/>
            </p:cNvCxnSpPr>
            <p:nvPr/>
          </p:nvCxnSpPr>
          <p:spPr bwMode="auto">
            <a:xfrm flipH="1">
              <a:off x="5738803" y="4103755"/>
              <a:ext cx="793924" cy="292999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6532727" y="3905693"/>
              <a:ext cx="2392325" cy="707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mic Sans MS" panose="030F0702030302020204" pitchFamily="66" charset="0"/>
                </a:rPr>
                <a:t>mshr</a:t>
              </a:r>
              <a:r>
                <a:rPr lang="en-US" dirty="0">
                  <a:latin typeface="Comic Sans MS" panose="030F0702030302020204" pitchFamily="66" charset="0"/>
                </a:rPr>
                <a:t> and </a:t>
              </a:r>
              <a:r>
                <a:rPr lang="en-US" dirty="0" err="1">
                  <a:latin typeface="Comic Sans MS" panose="030F0702030302020204" pitchFamily="66" charset="0"/>
                </a:rPr>
                <a:t>missReq</a:t>
              </a:r>
              <a:r>
                <a:rPr lang="en-US" dirty="0">
                  <a:latin typeface="Comic Sans MS" panose="030F0702030302020204" pitchFamily="66" charset="0"/>
                </a:rPr>
                <a:t> go together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EB29D-96B3-5192-8AEF-E7236611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AC63734-1C7B-07AC-7DF8-01B3E1827C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6CD8189-1A03-E67F-C7FF-01D9D545C5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312DCABE-3469-4729-842D-99C1CF712F7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62875" cy="1143000"/>
          </a:xfrm>
        </p:spPr>
        <p:txBody>
          <a:bodyPr/>
          <a:lstStyle/>
          <a:p>
            <a:r>
              <a:rPr lang="en-US" dirty="0" err="1"/>
              <a:t>Req</a:t>
            </a:r>
            <a:r>
              <a:rPr lang="en-US" dirty="0"/>
              <a:t> method</a:t>
            </a:r>
            <a:br>
              <a:rPr lang="en-US" dirty="0"/>
            </a:br>
            <a:r>
              <a:rPr lang="en-US" sz="2400" dirty="0"/>
              <a:t>Blocking cache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4" y="1543050"/>
            <a:ext cx="7924802" cy="466725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method Action </a:t>
            </a:r>
            <a:r>
              <a:rPr lang="en-US" sz="1800" dirty="0" err="1">
                <a:latin typeface="Consolas" panose="020B0609020204030204" pitchFamily="49" charset="0"/>
              </a:rPr>
              <a:t>req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MemReq</a:t>
            </a:r>
            <a:r>
              <a:rPr lang="en-US" sz="1800" dirty="0">
                <a:latin typeface="Consolas" panose="020B0609020204030204" pitchFamily="49" charset="0"/>
              </a:rPr>
              <a:t> r) </a:t>
            </a:r>
            <a:r>
              <a:rPr lang="en-US" sz="1800" b="1" dirty="0"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== Ready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extract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 tag,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wOffset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currTag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from r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if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(hit)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	read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dataArray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at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endParaRPr 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	if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r.op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Ld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enque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x[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wOffset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]) in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hitQ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else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St operation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overwrite the appropriate word in line;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update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dataArray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and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dirtyArray</a:t>
            </a:r>
            <a:endParaRPr 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else begin </a:t>
            </a:r>
            <a:r>
              <a:rPr lang="en-US" sz="1800" dirty="0" err="1">
                <a:latin typeface="Consolas" panose="020B0609020204030204" pitchFamily="49" charset="0"/>
              </a:rPr>
              <a:t>missReq</a:t>
            </a:r>
            <a:r>
              <a:rPr lang="en-US" sz="1800" dirty="0">
                <a:latin typeface="Consolas" panose="020B0609020204030204" pitchFamily="49" charset="0"/>
              </a:rPr>
              <a:t> &lt;= r;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StartMiss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  <a:r>
              <a:rPr lang="en-US" sz="1800" b="1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endmethod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06D92F5-334D-8712-0595-69441FB2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9CE36D2-01D9-ADAC-6BE1-5A6BF335C5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0D91C6D-EDB5-B3A8-9DFD-7C05450D4B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312DCABE-3469-4729-842D-99C1CF712F7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731" y="1895301"/>
            <a:ext cx="7772400" cy="4114800"/>
          </a:xfrm>
        </p:spPr>
        <p:txBody>
          <a:bodyPr/>
          <a:lstStyle/>
          <a:p>
            <a:r>
              <a:rPr lang="en-US" sz="2400" dirty="0" err="1"/>
              <a:t>mshr</a:t>
            </a:r>
            <a:r>
              <a:rPr lang="en-US" sz="2400" dirty="0"/>
              <a:t> = </a:t>
            </a:r>
            <a:r>
              <a:rPr lang="en-US" sz="2400" dirty="0" err="1"/>
              <a:t>StartMiss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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000" dirty="0"/>
              <a:t>if the slot is occupied by dirty data, initiate a write back of data</a:t>
            </a:r>
          </a:p>
          <a:p>
            <a:pPr lvl="1"/>
            <a:r>
              <a:rPr lang="en-US" sz="2000" dirty="0" err="1"/>
              <a:t>mshr</a:t>
            </a:r>
            <a:r>
              <a:rPr lang="en-US" sz="2000" dirty="0"/>
              <a:t> &lt;= </a:t>
            </a:r>
            <a:r>
              <a:rPr lang="en-US" sz="2000" dirty="0" err="1"/>
              <a:t>SendFillReq</a:t>
            </a:r>
            <a:endParaRPr lang="en-US" sz="2000" dirty="0"/>
          </a:p>
          <a:p>
            <a:r>
              <a:rPr lang="en-US" sz="2400" dirty="0"/>
              <a:t> </a:t>
            </a:r>
            <a:r>
              <a:rPr lang="en-US" sz="2400" dirty="0" err="1"/>
              <a:t>mshr</a:t>
            </a:r>
            <a:r>
              <a:rPr lang="en-US" sz="2400" dirty="0"/>
              <a:t> = </a:t>
            </a:r>
            <a:r>
              <a:rPr lang="en-US" sz="2400" dirty="0" err="1"/>
              <a:t>SendFillReq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 </a:t>
            </a:r>
          </a:p>
          <a:p>
            <a:pPr lvl="1"/>
            <a:r>
              <a:rPr lang="en-US" sz="2000" dirty="0"/>
              <a:t>send request to the memory </a:t>
            </a:r>
          </a:p>
          <a:p>
            <a:pPr lvl="1"/>
            <a:r>
              <a:rPr lang="en-US" sz="2000" dirty="0" err="1"/>
              <a:t>mshr</a:t>
            </a:r>
            <a:r>
              <a:rPr lang="en-US" sz="2000" dirty="0"/>
              <a:t> &lt;= </a:t>
            </a:r>
            <a:r>
              <a:rPr lang="en-US" sz="2000" dirty="0" err="1"/>
              <a:t>WaitFillReq</a:t>
            </a:r>
            <a:endParaRPr lang="en-US" sz="2000" dirty="0"/>
          </a:p>
          <a:p>
            <a:r>
              <a:rPr lang="en-US" sz="2400" dirty="0"/>
              <a:t> </a:t>
            </a:r>
            <a:r>
              <a:rPr lang="en-US" sz="2400" dirty="0" err="1"/>
              <a:t>mshr</a:t>
            </a:r>
            <a:r>
              <a:rPr lang="en-US" sz="2400" dirty="0"/>
              <a:t> = </a:t>
            </a:r>
            <a:r>
              <a:rPr lang="en-US" sz="2400" dirty="0" err="1"/>
              <a:t>WaitFillReq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 </a:t>
            </a:r>
          </a:p>
          <a:p>
            <a:pPr lvl="1"/>
            <a:r>
              <a:rPr lang="en-US" sz="2000" dirty="0"/>
              <a:t>Fill the slot when the data is returned from the memory and put the load response in </a:t>
            </a:r>
            <a:r>
              <a:rPr lang="en-US" sz="2000" dirty="0" err="1"/>
              <a:t>hitQ</a:t>
            </a:r>
            <a:endParaRPr lang="en-US" sz="2000" dirty="0"/>
          </a:p>
          <a:p>
            <a:pPr lvl="1"/>
            <a:r>
              <a:rPr lang="en-US" sz="2000" dirty="0" err="1"/>
              <a:t>mshr</a:t>
            </a:r>
            <a:r>
              <a:rPr lang="en-US" sz="2000" dirty="0"/>
              <a:t> &lt;= Ready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35205" y="1504602"/>
            <a:ext cx="79364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Ready -&gt; </a:t>
            </a:r>
            <a:r>
              <a:rPr lang="en-US" sz="1800" dirty="0" err="1">
                <a:latin typeface="Consolas" panose="020B0609020204030204" pitchFamily="49" charset="0"/>
              </a:rPr>
              <a:t>StartMiss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latin typeface="Consolas" panose="020B0609020204030204" pitchFamily="49" charset="0"/>
              </a:rPr>
              <a:t>SendFillReq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latin typeface="Consolas" panose="020B0609020204030204" pitchFamily="49" charset="0"/>
              </a:rPr>
              <a:t>WaitFillResp</a:t>
            </a:r>
            <a:r>
              <a:rPr lang="en-US" sz="1800" dirty="0">
                <a:latin typeface="Consolas" panose="020B0609020204030204" pitchFamily="49" charset="0"/>
              </a:rPr>
              <a:t> -&gt; Ready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75FA918-FA1E-EC9E-448E-EBD24550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849A5D7-F903-8D4C-9C56-2F8844E3696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1CE8B9-4D0A-EA8E-E7D7-12D0BF2972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312DCABE-3469-4729-842D-99C1CF712F7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4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Start-miss and Send-fill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26307"/>
            <a:ext cx="8241234" cy="280538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rule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startMiss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StartMiss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extract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from missing address;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extract tag from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tagArray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extract dirty bit from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dirtyArrar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if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tag is valid and line is dirty // write-back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enque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a store request for the dirty line in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memReqQ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SendFillReq</a:t>
            </a:r>
            <a:r>
              <a:rPr lang="en-US" sz="1800" dirty="0">
                <a:latin typeface="Consolas" panose="020B0609020204030204" pitchFamily="49" charset="0"/>
              </a:rPr>
              <a:t>;                           </a:t>
            </a:r>
          </a:p>
          <a:p>
            <a:pPr marL="0" indent="0"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endrule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689" y="1554317"/>
            <a:ext cx="7529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Ready -&gt;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StartMiss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latin typeface="Consolas" panose="020B0609020204030204" pitchFamily="49" charset="0"/>
              </a:rPr>
              <a:t>SendFillReq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latin typeface="Consolas" panose="020B0609020204030204" pitchFamily="49" charset="0"/>
              </a:rPr>
              <a:t>WaitFillResp</a:t>
            </a:r>
            <a:r>
              <a:rPr lang="en-US" sz="1800" dirty="0">
                <a:latin typeface="Consolas" panose="020B0609020204030204" pitchFamily="49" charset="0"/>
              </a:rPr>
              <a:t> -&gt; Ready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9600" y="5408927"/>
            <a:ext cx="7772400" cy="105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b="1" kern="0" dirty="0">
                <a:latin typeface="Consolas" panose="020B0609020204030204" pitchFamily="49" charset="0"/>
              </a:rPr>
              <a:t>rule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sendFillReq</a:t>
            </a:r>
            <a:r>
              <a:rPr lang="en-US" sz="1800" kern="0" dirty="0">
                <a:latin typeface="Consolas" panose="020B0609020204030204" pitchFamily="49" charset="0"/>
              </a:rPr>
              <a:t> (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 == 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SendFillReq</a:t>
            </a:r>
            <a:r>
              <a:rPr lang="en-US" sz="1800" kern="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 err="1">
                <a:latin typeface="Consolas" panose="020B0609020204030204" pitchFamily="49" charset="0"/>
              </a:rPr>
              <a:t>memReqQ.enq</a:t>
            </a:r>
            <a:r>
              <a:rPr lang="en-US" sz="1800" kern="0" dirty="0">
                <a:latin typeface="Consolas" panose="020B0609020204030204" pitchFamily="49" charset="0"/>
              </a:rPr>
              <a:t>(</a:t>
            </a:r>
            <a:r>
              <a:rPr lang="en-US" sz="1800" kern="0" dirty="0" err="1">
                <a:latin typeface="Consolas" panose="020B0609020204030204" pitchFamily="49" charset="0"/>
              </a:rPr>
              <a:t>missReq</a:t>
            </a:r>
            <a:r>
              <a:rPr lang="en-US" sz="1800" kern="0" dirty="0">
                <a:latin typeface="Consolas" panose="020B0609020204030204" pitchFamily="49" charset="0"/>
              </a:rPr>
              <a:t>);   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WaitFillResp</a:t>
            </a:r>
            <a:r>
              <a:rPr lang="en-US" sz="1800" kern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b="1" kern="0" dirty="0" err="1">
                <a:latin typeface="Consolas" panose="020B0609020204030204" pitchFamily="49" charset="0"/>
              </a:rPr>
              <a:t>endrule</a:t>
            </a:r>
            <a:endParaRPr lang="en-US" sz="1800" b="1" kern="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689" y="4935644"/>
            <a:ext cx="7529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Ready -&gt; </a:t>
            </a:r>
            <a:r>
              <a:rPr lang="en-US" sz="1800" dirty="0" err="1">
                <a:latin typeface="Consolas" panose="020B0609020204030204" pitchFamily="49" charset="0"/>
              </a:rPr>
              <a:t>StartMiss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SendFillReq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latin typeface="Consolas" panose="020B0609020204030204" pitchFamily="49" charset="0"/>
              </a:rPr>
              <a:t>WaitFillResp</a:t>
            </a:r>
            <a:r>
              <a:rPr lang="en-US" sz="1800" dirty="0">
                <a:latin typeface="Consolas" panose="020B0609020204030204" pitchFamily="49" charset="0"/>
              </a:rPr>
              <a:t> -&gt; Ready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70BE1-0DCA-3F15-26CD-DC40D875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2C3939F-E24C-BA8A-A77A-95EF742C4E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7C015E-A59C-9209-34DE-4902356A66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312DCABE-3469-4729-842D-99C1CF712F7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6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Wait-fill rule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952" y="1525969"/>
            <a:ext cx="82189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Ready -&gt; </a:t>
            </a:r>
            <a:r>
              <a:rPr lang="en-US" sz="1800" dirty="0" err="1">
                <a:latin typeface="Consolas" panose="020B0609020204030204" pitchFamily="49" charset="0"/>
              </a:rPr>
              <a:t>StartMiss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latin typeface="Consolas" panose="020B0609020204030204" pitchFamily="49" charset="0"/>
              </a:rPr>
              <a:t>SendFillReq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WaitFillResp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-&gt; Ready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16688" y="1928256"/>
            <a:ext cx="7772400" cy="436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b="1" kern="0" dirty="0">
                <a:latin typeface="Consolas" panose="020B0609020204030204" pitchFamily="49" charset="0"/>
              </a:rPr>
              <a:t>rule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waitFillResp</a:t>
            </a:r>
            <a:r>
              <a:rPr lang="en-US" sz="1800" kern="0" dirty="0">
                <a:latin typeface="Consolas" panose="020B0609020204030204" pitchFamily="49" charset="0"/>
              </a:rPr>
              <a:t>(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 == 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WaitFillResp</a:t>
            </a:r>
            <a:r>
              <a:rPr lang="en-US" sz="1800" kern="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 extract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and tag from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missReq.addr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b="1" kern="0" dirty="0">
                <a:solidFill>
                  <a:srgbClr val="00B050"/>
                </a:solidFill>
                <a:latin typeface="Consolas" panose="020B0609020204030204" pitchFamily="49" charset="0"/>
              </a:rPr>
              <a:t>  let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data =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memRespQ.first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 update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tagArray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at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kern="0" dirty="0">
                <a:solidFill>
                  <a:srgbClr val="00B050"/>
                </a:solidFill>
                <a:latin typeface="Consolas" panose="020B0609020204030204" pitchFamily="49" charset="0"/>
              </a:rPr>
              <a:t>if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miss request is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Ld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b="1" kern="0" dirty="0">
                <a:solidFill>
                  <a:srgbClr val="00B050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   update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dirtyArray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and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dataArray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enque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appropriate word from data in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hitQ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b="1" kern="0" dirty="0">
                <a:solidFill>
                  <a:srgbClr val="00B050"/>
                </a:solidFill>
                <a:latin typeface="Consolas" panose="020B0609020204030204" pitchFamily="49" charset="0"/>
              </a:rPr>
              <a:t>  else 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// miss request is St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   update the word in line;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   update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dirtyArray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and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dataArray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  <a:endParaRPr lang="en-US" sz="1800" b="1" kern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 err="1">
                <a:latin typeface="Consolas" panose="020B0609020204030204" pitchFamily="49" charset="0"/>
              </a:rPr>
              <a:t>memRespQ.deq</a:t>
            </a:r>
            <a:r>
              <a:rPr lang="en-US" sz="1800" kern="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 &lt;= Ready</a:t>
            </a:r>
            <a:r>
              <a:rPr lang="en-US" sz="1800" kern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b="1" kern="0" dirty="0" err="1">
                <a:latin typeface="Consolas" panose="020B0609020204030204" pitchFamily="49" charset="0"/>
              </a:rPr>
              <a:t>endrule</a:t>
            </a:r>
            <a:endParaRPr lang="en-US" sz="1800" b="1" kern="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14B3-CA61-9043-D10B-0CF45321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92F2E8-05C9-7AC0-7187-65CB40CB17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E5D2EE-E297-F408-4F15-85A9EF8AA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312DCABE-3469-4729-842D-99C1CF712F7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8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the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5424"/>
            <a:ext cx="7772400" cy="4429125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method </a:t>
            </a:r>
            <a:r>
              <a:rPr lang="en-US" sz="1800" b="1" dirty="0" err="1">
                <a:latin typeface="Consolas" panose="020B0609020204030204" pitchFamily="49" charset="0"/>
              </a:rPr>
              <a:t>ActionValue</a:t>
            </a:r>
            <a:r>
              <a:rPr lang="en-US" sz="1800" dirty="0">
                <a:latin typeface="Consolas" panose="020B0609020204030204" pitchFamily="49" charset="0"/>
              </a:rPr>
              <a:t>#(Data) </a:t>
            </a:r>
            <a:r>
              <a:rPr lang="en-US" sz="1800" dirty="0" err="1">
                <a:latin typeface="Consolas" panose="020B0609020204030204" pitchFamily="49" charset="0"/>
              </a:rPr>
              <a:t>resp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hitQ.deq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hitQ.first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endmethod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method </a:t>
            </a:r>
            <a:r>
              <a:rPr lang="en-US" sz="1800" b="1" dirty="0" err="1">
                <a:latin typeface="Consolas" panose="020B0609020204030204" pitchFamily="49" charset="0"/>
              </a:rPr>
              <a:t>ActionValue</a:t>
            </a:r>
            <a:r>
              <a:rPr lang="en-US" sz="1800" dirty="0">
                <a:latin typeface="Consolas" panose="020B0609020204030204" pitchFamily="49" charset="0"/>
              </a:rPr>
              <a:t>#(</a:t>
            </a:r>
            <a:r>
              <a:rPr lang="en-US" sz="1800" dirty="0" err="1">
                <a:latin typeface="Consolas" panose="020B0609020204030204" pitchFamily="49" charset="0"/>
              </a:rPr>
              <a:t>MemReq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err="1">
                <a:latin typeface="Consolas" panose="020B0609020204030204" pitchFamily="49" charset="0"/>
              </a:rPr>
              <a:t>memReq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memReqQ.deq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memReqQ.first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endmethod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method Action </a:t>
            </a:r>
            <a:r>
              <a:rPr lang="en-US" sz="1800" dirty="0" err="1">
                <a:latin typeface="Consolas" panose="020B0609020204030204" pitchFamily="49" charset="0"/>
              </a:rPr>
              <a:t>memResp</a:t>
            </a:r>
            <a:r>
              <a:rPr lang="en-US" sz="1800" dirty="0">
                <a:latin typeface="Consolas" panose="020B0609020204030204" pitchFamily="49" charset="0"/>
              </a:rPr>
              <a:t>(Line r);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memRespQ.enq</a:t>
            </a:r>
            <a:r>
              <a:rPr lang="en-US" sz="1800" dirty="0">
                <a:latin typeface="Consolas" panose="020B0609020204030204" pitchFamily="49" charset="0"/>
              </a:rPr>
              <a:t>(r);</a:t>
            </a:r>
          </a:p>
          <a:p>
            <a:pPr marL="0" indent="0"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endmethod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9851" y="4079944"/>
            <a:ext cx="2000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 side methods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5495925" y="3114675"/>
            <a:ext cx="600075" cy="2638425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627A8-B385-AAB6-3F27-6BABBF70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B1AE894-B3C2-66ED-3353-2E5B461D9E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444D3E8-D375-E718-3AAA-D57149E6DD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312DCABE-3469-4729-842D-99C1CF712F7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5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 and miss performance</a:t>
            </a:r>
          </a:p>
        </p:txBody>
      </p:sp>
      <p:sp>
        <p:nvSpPr>
          <p:cNvPr id="3891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76275" y="1562100"/>
            <a:ext cx="8105775" cy="4114800"/>
          </a:xfrm>
        </p:spPr>
        <p:txBody>
          <a:bodyPr/>
          <a:lstStyle/>
          <a:p>
            <a:r>
              <a:rPr lang="en-US" sz="2400" dirty="0"/>
              <a:t>Hit</a:t>
            </a:r>
          </a:p>
          <a:p>
            <a:pPr lvl="1"/>
            <a:r>
              <a:rPr lang="en-US" sz="2000" dirty="0"/>
              <a:t>Directly related to the latency of L1</a:t>
            </a:r>
          </a:p>
          <a:p>
            <a:pPr lvl="1"/>
            <a:r>
              <a:rPr lang="en-US" sz="2000" dirty="0"/>
              <a:t>0-cycle latency if </a:t>
            </a:r>
            <a:r>
              <a:rPr lang="en-US" sz="2000" dirty="0" err="1"/>
              <a:t>hitQ</a:t>
            </a:r>
            <a:r>
              <a:rPr lang="en-US" sz="2000" dirty="0"/>
              <a:t> is a bypass FIFO</a:t>
            </a:r>
          </a:p>
          <a:p>
            <a:r>
              <a:rPr lang="en-US" sz="2400" dirty="0"/>
              <a:t>Miss</a:t>
            </a:r>
          </a:p>
          <a:p>
            <a:pPr lvl="1"/>
            <a:r>
              <a:rPr lang="en-US" sz="2000" dirty="0"/>
              <a:t>No evacuation: memory load latency plus combinational read/write</a:t>
            </a:r>
          </a:p>
          <a:p>
            <a:pPr lvl="1"/>
            <a:r>
              <a:rPr lang="en-US" sz="2000" dirty="0"/>
              <a:t>Evacuation: memory store followed by memory load latency plus combinational read/write</a:t>
            </a:r>
          </a:p>
          <a:p>
            <a:pPr lvl="1"/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868475" y="4841556"/>
            <a:ext cx="6391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Adding a few extra cycles in the miss case does not have a big impact on 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DE5E4-58B3-34D7-FB7C-C19E90A5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DA420-3279-FAA7-C465-17EDDC17EF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C53D4-1D87-D99D-C32F-B925FE0CD6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312DCABE-3469-4729-842D-99C1CF712F7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3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492918"/>
            <a:ext cx="7162800" cy="912813"/>
          </a:xfrm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Memory Hierarchy</a:t>
            </a:r>
          </a:p>
        </p:txBody>
      </p:sp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446088" y="3770313"/>
            <a:ext cx="8405812" cy="24050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 size:	 	</a:t>
            </a:r>
            <a:r>
              <a:rPr lang="en-US" dirty="0" err="1"/>
              <a:t>RegFile</a:t>
            </a:r>
            <a:r>
              <a:rPr lang="en-US" dirty="0"/>
              <a:t>  &lt;&lt;  SRAM  &lt;&lt;  DRAM</a:t>
            </a:r>
          </a:p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 latency:	</a:t>
            </a:r>
            <a:r>
              <a:rPr lang="en-US" dirty="0" err="1"/>
              <a:t>RegFile</a:t>
            </a:r>
            <a:r>
              <a:rPr lang="en-US" dirty="0"/>
              <a:t>  &lt;&lt;  SRAM  &lt;&lt;  DRAM</a:t>
            </a:r>
          </a:p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 bandwidth:	on-chip  &gt;&gt;  off-chip    </a:t>
            </a:r>
          </a:p>
          <a:p>
            <a:pPr lvl="1"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 sz="1400" i="1" dirty="0"/>
          </a:p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On a data access:</a:t>
            </a:r>
          </a:p>
          <a:p>
            <a:pPr lvl="1"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i="1" dirty="0">
                <a:solidFill>
                  <a:srgbClr val="56127A"/>
                </a:solidFill>
              </a:rPr>
              <a:t>hit    </a:t>
            </a:r>
            <a:r>
              <a:rPr lang="en-US" dirty="0">
                <a:solidFill>
                  <a:srgbClr val="56127A"/>
                </a:solidFill>
              </a:rPr>
              <a:t>(data </a:t>
            </a:r>
            <a:r>
              <a:rPr lang="en-US" dirty="0">
                <a:solidFill>
                  <a:srgbClr val="56127A"/>
                </a:solidFill>
                <a:latin typeface="Symbol" pitchFamily="18" charset="2"/>
              </a:rPr>
              <a:t>Î</a:t>
            </a:r>
            <a:r>
              <a:rPr lang="en-US" dirty="0">
                <a:solidFill>
                  <a:srgbClr val="56127A"/>
                </a:solidFill>
              </a:rPr>
              <a:t> fast memory) </a:t>
            </a:r>
            <a:r>
              <a:rPr lang="en-US" dirty="0">
                <a:solidFill>
                  <a:srgbClr val="56127A"/>
                </a:solidFill>
                <a:latin typeface="Symbol" pitchFamily="18" charset="2"/>
              </a:rPr>
              <a:t></a:t>
            </a:r>
            <a:r>
              <a:rPr lang="en-US" dirty="0">
                <a:solidFill>
                  <a:srgbClr val="56127A"/>
                </a:solidFill>
              </a:rPr>
              <a:t> low latency access</a:t>
            </a:r>
          </a:p>
          <a:p>
            <a:pPr lvl="1"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i="1" dirty="0">
                <a:solidFill>
                  <a:srgbClr val="56127A"/>
                </a:solidFill>
              </a:rPr>
              <a:t>miss </a:t>
            </a:r>
            <a:r>
              <a:rPr lang="en-US" dirty="0">
                <a:solidFill>
                  <a:srgbClr val="56127A"/>
                </a:solidFill>
              </a:rPr>
              <a:t>(data </a:t>
            </a:r>
            <a:r>
              <a:rPr lang="en-US" dirty="0">
                <a:solidFill>
                  <a:srgbClr val="56127A"/>
                </a:solidFill>
                <a:latin typeface="Symbol" pitchFamily="18" charset="2"/>
              </a:rPr>
              <a:t>Ï</a:t>
            </a:r>
            <a:r>
              <a:rPr lang="en-US" dirty="0">
                <a:solidFill>
                  <a:srgbClr val="56127A"/>
                </a:solidFill>
              </a:rPr>
              <a:t> fast memory) </a:t>
            </a:r>
            <a:r>
              <a:rPr lang="en-US" dirty="0">
                <a:solidFill>
                  <a:srgbClr val="56127A"/>
                </a:solidFill>
                <a:latin typeface="Symbol" pitchFamily="18" charset="2"/>
              </a:rPr>
              <a:t></a:t>
            </a:r>
            <a:r>
              <a:rPr lang="en-US" dirty="0">
                <a:solidFill>
                  <a:srgbClr val="56127A"/>
                </a:solidFill>
              </a:rPr>
              <a:t> long latency access </a:t>
            </a:r>
            <a:r>
              <a:rPr lang="en-US" i="1" dirty="0">
                <a:solidFill>
                  <a:srgbClr val="56127A"/>
                </a:solidFill>
              </a:rPr>
              <a:t>(DRAM)</a:t>
            </a:r>
            <a:endParaRPr lang="en-US" i="1" dirty="0"/>
          </a:p>
        </p:txBody>
      </p:sp>
      <p:grpSp>
        <p:nvGrpSpPr>
          <p:cNvPr id="14339" name="Group 12"/>
          <p:cNvGrpSpPr>
            <a:grpSpLocks/>
          </p:cNvGrpSpPr>
          <p:nvPr/>
        </p:nvGrpSpPr>
        <p:grpSpPr bwMode="auto">
          <a:xfrm>
            <a:off x="790575" y="1006475"/>
            <a:ext cx="7972425" cy="2514600"/>
            <a:chOff x="498" y="582"/>
            <a:chExt cx="5022" cy="1584"/>
          </a:xfrm>
        </p:grpSpPr>
        <p:sp>
          <p:nvSpPr>
            <p:cNvPr id="14343" name="Rectangle 3"/>
            <p:cNvSpPr>
              <a:spLocks noChangeArrowheads="1"/>
            </p:cNvSpPr>
            <p:nvPr/>
          </p:nvSpPr>
          <p:spPr bwMode="auto">
            <a:xfrm>
              <a:off x="1872" y="864"/>
              <a:ext cx="1248" cy="96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>
                  <a:solidFill>
                    <a:srgbClr val="FF0000"/>
                  </a:solidFill>
                </a:rPr>
                <a:t>Small,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>
                  <a:solidFill>
                    <a:srgbClr val="FF0000"/>
                  </a:solidFill>
                </a:rPr>
                <a:t>Fast Memory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i="1" dirty="0">
                  <a:solidFill>
                    <a:srgbClr val="FF0000"/>
                  </a:solidFill>
                </a:rPr>
                <a:t>SRAM</a:t>
              </a:r>
            </a:p>
          </p:txBody>
        </p:sp>
        <p:sp>
          <p:nvSpPr>
            <p:cNvPr id="14344" name="Rectangle 5"/>
            <p:cNvSpPr>
              <a:spLocks noChangeArrowheads="1"/>
            </p:cNvSpPr>
            <p:nvPr/>
          </p:nvSpPr>
          <p:spPr bwMode="auto">
            <a:xfrm>
              <a:off x="498" y="1104"/>
              <a:ext cx="640" cy="52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/>
                <a:t>CPU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i="1" dirty="0" err="1"/>
                <a:t>RegFile</a:t>
              </a:r>
              <a:endParaRPr lang="en-US" i="1" dirty="0"/>
            </a:p>
          </p:txBody>
        </p:sp>
        <p:sp>
          <p:nvSpPr>
            <p:cNvPr id="12298" name="Rectangle 6"/>
            <p:cNvSpPr>
              <a:spLocks noChangeArrowheads="1"/>
            </p:cNvSpPr>
            <p:nvPr/>
          </p:nvSpPr>
          <p:spPr bwMode="auto">
            <a:xfrm>
              <a:off x="3744" y="582"/>
              <a:ext cx="1776" cy="158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dirty="0"/>
                <a:t>Big, Slow Memory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i="1" dirty="0"/>
                <a:t>DRAM</a:t>
              </a:r>
            </a:p>
          </p:txBody>
        </p:sp>
        <p:sp>
          <p:nvSpPr>
            <p:cNvPr id="14348" name="Rectangle 9"/>
            <p:cNvSpPr>
              <a:spLocks noChangeArrowheads="1"/>
            </p:cNvSpPr>
            <p:nvPr/>
          </p:nvSpPr>
          <p:spPr bwMode="auto">
            <a:xfrm>
              <a:off x="1104" y="1824"/>
              <a:ext cx="2640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i="1"/>
                <a:t>holds frequently used data</a:t>
              </a:r>
            </a:p>
          </p:txBody>
        </p:sp>
        <p:sp>
          <p:nvSpPr>
            <p:cNvPr id="14349" name="AutoShape 10"/>
            <p:cNvSpPr>
              <a:spLocks noChangeArrowheads="1"/>
            </p:cNvSpPr>
            <p:nvPr/>
          </p:nvSpPr>
          <p:spPr bwMode="auto">
            <a:xfrm>
              <a:off x="3120" y="1344"/>
              <a:ext cx="624" cy="96"/>
            </a:xfrm>
            <a:prstGeom prst="leftRightArrow">
              <a:avLst>
                <a:gd name="adj1" fmla="val 50000"/>
                <a:gd name="adj2" fmla="val 130000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14350" name="AutoShape 11"/>
            <p:cNvSpPr>
              <a:spLocks noChangeArrowheads="1"/>
            </p:cNvSpPr>
            <p:nvPr/>
          </p:nvSpPr>
          <p:spPr bwMode="auto">
            <a:xfrm>
              <a:off x="1152" y="1104"/>
              <a:ext cx="720" cy="528"/>
            </a:xfrm>
            <a:prstGeom prst="leftRightArrow">
              <a:avLst>
                <a:gd name="adj1" fmla="val 50000"/>
                <a:gd name="adj2" fmla="val 27273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549ED-E446-52E6-F1FB-97D621B8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8EB89-2315-D6D2-E3EE-FD3A268D18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6076CB-B56C-DE74-B523-74F8D6166B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312DCABE-3469-4729-842D-99C1CF712F7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33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1D79-7480-84FD-461C-D577943C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rest of the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2FC6-6585-8AC5-93A6-29D4953F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549012"/>
            <a:ext cx="7772400" cy="4114800"/>
          </a:xfrm>
        </p:spPr>
        <p:txBody>
          <a:bodyPr/>
          <a:lstStyle/>
          <a:p>
            <a:r>
              <a:rPr lang="en-US" sz="2400" dirty="0"/>
              <a:t>Store Buffers</a:t>
            </a:r>
          </a:p>
          <a:p>
            <a:r>
              <a:rPr lang="en-US" sz="2400" dirty="0"/>
              <a:t>Different write policies</a:t>
            </a:r>
            <a:endParaRPr lang="en-US" dirty="0"/>
          </a:p>
          <a:p>
            <a:r>
              <a:rPr lang="en-US" sz="2400" dirty="0"/>
              <a:t>Associative caches</a:t>
            </a:r>
          </a:p>
          <a:p>
            <a:r>
              <a:rPr lang="en-US" sz="2400" dirty="0"/>
              <a:t>Quick overview of non-blocking caches</a:t>
            </a:r>
            <a:endParaRPr lang="en-US" sz="2400" dirty="0">
              <a:ea typeface="Verdana"/>
            </a:endParaRPr>
          </a:p>
          <a:p>
            <a:endParaRPr lang="en-US" sz="2400" dirty="0"/>
          </a:p>
          <a:p>
            <a:r>
              <a:rPr lang="en-US" sz="2400" dirty="0"/>
              <a:t>Another abstraction for cache implementation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65441A6-4A6C-9DCD-B935-3037DAA7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36DF30B-0306-B612-E17E-5CB425E94E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A00ADAF-64B6-CCC7-9D7C-C7FB4DEA76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9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up Store Misses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0426"/>
            <a:ext cx="7772400" cy="4114800"/>
          </a:xfrm>
        </p:spPr>
        <p:txBody>
          <a:bodyPr/>
          <a:lstStyle/>
          <a:p>
            <a:r>
              <a:rPr lang="en-US" sz="2400" dirty="0"/>
              <a:t>Unlike a load, a store does not require memory system to return any data to the processor; it only requires the cache to be updated for future load accesses</a:t>
            </a:r>
          </a:p>
          <a:p>
            <a:r>
              <a:rPr lang="en-US" sz="2400" dirty="0"/>
              <a:t>Instead of delaying the pipeline, a store can be performed in the background; In case of a miss the data does not have to be brought into L1 at all (Write-miss no allocate policy)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17544" y="4657768"/>
            <a:ext cx="6173956" cy="1828146"/>
            <a:chOff x="2305450" y="1486913"/>
            <a:chExt cx="6173956" cy="1828146"/>
          </a:xfrm>
        </p:grpSpPr>
        <p:sp>
          <p:nvSpPr>
            <p:cNvPr id="8" name="Rectangle 7"/>
            <p:cNvSpPr/>
            <p:nvPr/>
          </p:nvSpPr>
          <p:spPr bwMode="auto">
            <a:xfrm>
              <a:off x="3668616" y="1486913"/>
              <a:ext cx="1729961" cy="9254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71481" y="1636883"/>
              <a:ext cx="934679" cy="3139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1600" dirty="0" err="1">
                  <a:latin typeface="Verdana" pitchFamily="-96" charset="0"/>
                </a:rPr>
                <a:t>mReqQ</a:t>
              </a:r>
              <a:endParaRPr lang="en-US" sz="1600" dirty="0">
                <a:latin typeface="Verdana" pitchFamily="-9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71481" y="2133121"/>
              <a:ext cx="1042080" cy="3139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1600" dirty="0" err="1">
                  <a:latin typeface="Verdana" pitchFamily="-96" charset="0"/>
                </a:rPr>
                <a:t>mRespQ</a:t>
              </a:r>
              <a:endParaRPr lang="en-US" sz="1600" dirty="0">
                <a:latin typeface="Verdana" pitchFamily="-9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8176" y="1749566"/>
              <a:ext cx="490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68617" y="2754609"/>
              <a:ext cx="214353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Store buffer(</a:t>
              </a:r>
              <a:r>
                <a:rPr lang="en-US" sz="1800" dirty="0" err="1"/>
                <a:t>stb</a:t>
              </a:r>
              <a:r>
                <a:rPr lang="en-US" sz="1800" dirty="0"/>
                <a:t>)</a:t>
              </a:r>
            </a:p>
          </p:txBody>
        </p:sp>
        <p:cxnSp>
          <p:nvCxnSpPr>
            <p:cNvPr id="16" name="Straight Arrow Connector 15"/>
            <p:cNvCxnSpPr>
              <a:endCxn id="9" idx="1"/>
            </p:cNvCxnSpPr>
            <p:nvPr/>
          </p:nvCxnSpPr>
          <p:spPr bwMode="auto">
            <a:xfrm>
              <a:off x="5439792" y="1793849"/>
              <a:ext cx="1331689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14" idx="0"/>
              <a:endCxn id="8" idx="2"/>
            </p:cNvCxnSpPr>
            <p:nvPr/>
          </p:nvCxnSpPr>
          <p:spPr bwMode="auto">
            <a:xfrm flipH="1" flipV="1">
              <a:off x="4533597" y="2412330"/>
              <a:ext cx="206788" cy="342279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7716155" y="1793849"/>
              <a:ext cx="665845" cy="585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 flipH="1" flipV="1">
              <a:off x="7813561" y="2286565"/>
              <a:ext cx="665845" cy="585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Freeform 19"/>
            <p:cNvSpPr/>
            <p:nvPr/>
          </p:nvSpPr>
          <p:spPr bwMode="auto">
            <a:xfrm>
              <a:off x="2305450" y="2294122"/>
              <a:ext cx="1364850" cy="629345"/>
            </a:xfrm>
            <a:custGeom>
              <a:avLst/>
              <a:gdLst>
                <a:gd name="connsiteX0" fmla="*/ 12700 w 330200"/>
                <a:gd name="connsiteY0" fmla="*/ 0 h 1130300"/>
                <a:gd name="connsiteX1" fmla="*/ 0 w 330200"/>
                <a:gd name="connsiteY1" fmla="*/ 1130300 h 1130300"/>
                <a:gd name="connsiteX2" fmla="*/ 330200 w 330200"/>
                <a:gd name="connsiteY2" fmla="*/ 1117600 h 113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200" h="1130300">
                  <a:moveTo>
                    <a:pt x="12700" y="0"/>
                  </a:moveTo>
                  <a:lnTo>
                    <a:pt x="0" y="1130300"/>
                  </a:lnTo>
                  <a:lnTo>
                    <a:pt x="330200" y="1117600"/>
                  </a:ln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H="1">
              <a:off x="5414062" y="2266883"/>
              <a:ext cx="1331689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6007834" y="2607173"/>
              <a:ext cx="18892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a small FIFO of (</a:t>
              </a:r>
              <a:r>
                <a:rPr lang="en-US" dirty="0" err="1">
                  <a:latin typeface="Comic Sans MS" panose="030F0702030302020204" pitchFamily="66" charset="0"/>
                </a:rPr>
                <a:t>a,v</a:t>
              </a:r>
              <a:r>
                <a:rPr lang="en-US" dirty="0">
                  <a:latin typeface="Comic Sans MS" panose="030F0702030302020204" pitchFamily="66" charset="0"/>
                </a:rPr>
                <a:t>) pairs</a:t>
              </a:r>
            </a:p>
          </p:txBody>
        </p:sp>
        <p:cxnSp>
          <p:nvCxnSpPr>
            <p:cNvPr id="23" name="Straight Connector 22"/>
            <p:cNvCxnSpPr>
              <a:stCxn id="14" idx="3"/>
            </p:cNvCxnSpPr>
            <p:nvPr/>
          </p:nvCxnSpPr>
          <p:spPr bwMode="auto">
            <a:xfrm flipV="1">
              <a:off x="5812153" y="2826328"/>
              <a:ext cx="263695" cy="112947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TextBox 3"/>
          <p:cNvSpPr txBox="1"/>
          <p:nvPr/>
        </p:nvSpPr>
        <p:spPr>
          <a:xfrm>
            <a:off x="1559363" y="4940335"/>
            <a:ext cx="901209" cy="461665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</a:rPr>
              <a:t>Core</a:t>
            </a:r>
            <a:endParaRPr lang="en-US" sz="2400" dirty="0">
              <a:solidFill>
                <a:schemeClr val="accent5">
                  <a:lumMod val="75000"/>
                </a:schemeClr>
              </a:solidFill>
              <a:ea typeface="Verdana"/>
            </a:endParaRP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60D05F85-FA3C-6F86-7F8F-AA98A24A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544FC0A-7149-759B-30DE-001D58B5B3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AEAF20F8-CDD9-D697-0FB4-45E7B782E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875" y="1600201"/>
            <a:ext cx="8351399" cy="437371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000" dirty="0"/>
              <a:t>A St req is enqueued into </a:t>
            </a:r>
            <a:r>
              <a:rPr lang="en-US" sz="2000" dirty="0" err="1"/>
              <a:t>stb</a:t>
            </a:r>
            <a:r>
              <a:rPr lang="en-US" sz="2000" dirty="0"/>
              <a:t> 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input </a:t>
            </a:r>
            <a:r>
              <a:rPr lang="en-US" sz="1800" dirty="0" err="1"/>
              <a:t>reqs</a:t>
            </a:r>
            <a:r>
              <a:rPr lang="en-US" sz="1800" dirty="0"/>
              <a:t> are blocked if there is no space in </a:t>
            </a:r>
            <a:r>
              <a:rPr lang="en-US" sz="1800" dirty="0" err="1"/>
              <a:t>stb</a:t>
            </a:r>
            <a:endParaRPr lang="en-US" sz="1800" dirty="0"/>
          </a:p>
          <a:p>
            <a:pPr>
              <a:spcBef>
                <a:spcPts val="300"/>
              </a:spcBef>
            </a:pPr>
            <a:r>
              <a:rPr lang="en-US" sz="2000" dirty="0"/>
              <a:t>A Ld req searches </a:t>
            </a:r>
            <a:r>
              <a:rPr lang="en-US" sz="2000" dirty="0" err="1"/>
              <a:t>stb</a:t>
            </a:r>
            <a:r>
              <a:rPr lang="en-US" sz="2000" dirty="0"/>
              <a:t>, and then L1; </a:t>
            </a:r>
            <a:endParaRPr lang="en-US" sz="2000" dirty="0">
              <a:ea typeface="Verdana"/>
            </a:endParaRPr>
          </a:p>
          <a:p>
            <a:pPr lvl="1">
              <a:spcBef>
                <a:spcPts val="300"/>
              </a:spcBef>
            </a:pPr>
            <a:r>
              <a:rPr lang="en-US" sz="1800" dirty="0"/>
              <a:t>If Ld gets a hit in </a:t>
            </a:r>
            <a:r>
              <a:rPr lang="en-US" sz="1800" dirty="0" err="1"/>
              <a:t>stb</a:t>
            </a:r>
            <a:r>
              <a:rPr lang="en-US" sz="1800" dirty="0"/>
              <a:t> – it selects the most recent matching entry</a:t>
            </a:r>
            <a:endParaRPr lang="en-US" sz="1800" dirty="0">
              <a:ea typeface="Verdana"/>
            </a:endParaRPr>
          </a:p>
          <a:p>
            <a:pPr lvl="1">
              <a:spcBef>
                <a:spcPts val="300"/>
              </a:spcBef>
            </a:pPr>
            <a:r>
              <a:rPr lang="en-US" sz="1800" dirty="0"/>
              <a:t>If Ld gets a miss in </a:t>
            </a:r>
            <a:r>
              <a:rPr lang="en-US" sz="1800" dirty="0" err="1"/>
              <a:t>stb</a:t>
            </a:r>
            <a:r>
              <a:rPr lang="en-US" sz="1800" dirty="0"/>
              <a:t> search in L1, the L1 result is returned</a:t>
            </a:r>
            <a:endParaRPr lang="en-US" sz="1800" dirty="0">
              <a:ea typeface="Verdana"/>
            </a:endParaRPr>
          </a:p>
          <a:p>
            <a:pPr lvl="1">
              <a:spcBef>
                <a:spcPts val="300"/>
              </a:spcBef>
            </a:pPr>
            <a:r>
              <a:rPr lang="en-US" sz="1800" dirty="0"/>
              <a:t>If no match in either </a:t>
            </a:r>
            <a:r>
              <a:rPr lang="en-US" sz="1800" dirty="0" err="1"/>
              <a:t>stb</a:t>
            </a:r>
            <a:r>
              <a:rPr lang="en-US" sz="1800" dirty="0"/>
              <a:t> and L1, miss-processing commences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In background, oldest store in </a:t>
            </a:r>
            <a:r>
              <a:rPr lang="en-US" sz="2000" dirty="0" err="1"/>
              <a:t>stb</a:t>
            </a:r>
            <a:r>
              <a:rPr lang="en-US" sz="2000" dirty="0"/>
              <a:t> is </a:t>
            </a:r>
            <a:r>
              <a:rPr lang="en-US" sz="2000" dirty="0" err="1"/>
              <a:t>dequed</a:t>
            </a:r>
            <a:r>
              <a:rPr lang="en-US" sz="2000" dirty="0"/>
              <a:t> and processed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If St address hits in L1: update L1; if write-through, then also send to it to memory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If it misses:</a:t>
            </a:r>
          </a:p>
          <a:p>
            <a:pPr lvl="2">
              <a:spcBef>
                <a:spcPts val="300"/>
              </a:spcBef>
            </a:pPr>
            <a:r>
              <a:rPr lang="en-US" sz="1800" dirty="0"/>
              <a:t>Write-back write-miss-allocate: fetch the cache line from memory (miss processing) and then process the store</a:t>
            </a:r>
          </a:p>
          <a:p>
            <a:pPr lvl="2">
              <a:spcBef>
                <a:spcPts val="300"/>
              </a:spcBef>
            </a:pPr>
            <a:r>
              <a:rPr lang="en-US" sz="1800" dirty="0"/>
              <a:t>Write-back/Write-through write-miss-no-allocate: pass the store to memory</a:t>
            </a:r>
          </a:p>
          <a:p>
            <a:pPr>
              <a:spcBef>
                <a:spcPts val="300"/>
              </a:spcBef>
            </a:pPr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158049" y="206497"/>
            <a:ext cx="6931417" cy="1828146"/>
            <a:chOff x="1939219" y="206497"/>
            <a:chExt cx="6931417" cy="1828146"/>
          </a:xfrm>
        </p:grpSpPr>
        <p:sp>
          <p:nvSpPr>
            <p:cNvPr id="8" name="Rectangle 7"/>
            <p:cNvSpPr/>
            <p:nvPr/>
          </p:nvSpPr>
          <p:spPr bwMode="auto">
            <a:xfrm>
              <a:off x="4642161" y="206497"/>
              <a:ext cx="1729961" cy="9254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18193" y="262687"/>
              <a:ext cx="934679" cy="3139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1600" dirty="0" err="1">
                  <a:latin typeface="Verdana" pitchFamily="-96" charset="0"/>
                </a:rPr>
                <a:t>mReqQ</a:t>
              </a:r>
              <a:endParaRPr lang="en-US" sz="1600" dirty="0">
                <a:latin typeface="Verdana" pitchFamily="-96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18193" y="758925"/>
              <a:ext cx="1042080" cy="3139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1600" dirty="0" err="1">
                  <a:latin typeface="Verdana" pitchFamily="-96" charset="0"/>
                </a:rPr>
                <a:t>mRespQ</a:t>
              </a:r>
              <a:endParaRPr lang="en-US" sz="1600" dirty="0">
                <a:latin typeface="Verdana" pitchFamily="-9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61721" y="469150"/>
              <a:ext cx="490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9219" y="338382"/>
              <a:ext cx="214353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Store buffer(</a:t>
              </a:r>
              <a:r>
                <a:rPr lang="en-US" sz="1800" dirty="0" err="1"/>
                <a:t>stb</a:t>
              </a:r>
              <a:r>
                <a:rPr lang="en-US" sz="1800" dirty="0"/>
                <a:t>)</a:t>
              </a: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 bwMode="auto">
            <a:xfrm>
              <a:off x="6372122" y="414086"/>
              <a:ext cx="646071" cy="5567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/>
            <p:cNvCxnSpPr>
              <a:cxnSpLocks/>
            </p:cNvCxnSpPr>
            <p:nvPr/>
          </p:nvCxnSpPr>
          <p:spPr bwMode="auto">
            <a:xfrm>
              <a:off x="4074911" y="554042"/>
              <a:ext cx="512080" cy="14655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7962867" y="419653"/>
              <a:ext cx="665845" cy="585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flipH="1" flipV="1">
              <a:off x="8060273" y="912369"/>
              <a:ext cx="665845" cy="585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6981379" y="1326757"/>
              <a:ext cx="18892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a small FIFO of (</a:t>
              </a:r>
              <a:r>
                <a:rPr lang="en-US" dirty="0" err="1">
                  <a:latin typeface="Comic Sans MS" panose="030F0702030302020204" pitchFamily="66" charset="0"/>
                </a:rPr>
                <a:t>a,v</a:t>
              </a:r>
              <a:r>
                <a:rPr lang="en-US" dirty="0">
                  <a:latin typeface="Comic Sans MS" panose="030F0702030302020204" pitchFamily="66" charset="0"/>
                </a:rPr>
                <a:t>) pairs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H="1">
              <a:off x="6379792" y="903071"/>
              <a:ext cx="646071" cy="5567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598F8519-E4D8-9D6A-084D-57346FD0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23483C1-57FA-1D02-E03E-F88E91C5A2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624E765-1BFF-B0D9-DAFA-D9908481C0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8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34215" cy="1143000"/>
          </a:xfrm>
        </p:spPr>
        <p:txBody>
          <a:bodyPr/>
          <a:lstStyle/>
          <a:p>
            <a:r>
              <a:rPr lang="en-US" sz="2400" dirty="0"/>
              <a:t>L1+Store Buffer (write-back, write-miss-allocate):</a:t>
            </a:r>
            <a:br>
              <a:rPr lang="en-US" dirty="0"/>
            </a:br>
            <a:r>
              <a:rPr lang="en-US" dirty="0" err="1"/>
              <a:t>Req</a:t>
            </a:r>
            <a:r>
              <a:rPr lang="en-US" dirty="0"/>
              <a:t> method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4" y="1576697"/>
            <a:ext cx="8005641" cy="497650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method Action </a:t>
            </a:r>
            <a:r>
              <a:rPr lang="en-US" sz="1800" dirty="0" err="1">
                <a:latin typeface="Consolas" panose="020B0609020204030204" pitchFamily="49" charset="0"/>
              </a:rPr>
              <a:t>req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MemReq</a:t>
            </a:r>
            <a:r>
              <a:rPr lang="en-US" sz="1800" dirty="0">
                <a:latin typeface="Consolas" panose="020B0609020204030204" pitchFamily="49" charset="0"/>
              </a:rPr>
              <a:t> r) </a:t>
            </a:r>
            <a:r>
              <a:rPr lang="en-US" sz="1800" b="1" dirty="0"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== Ready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... get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 tag and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wOffset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if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(request is a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Ld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) // search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stb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x =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stb.search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r.addr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(x is valid)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enque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x in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hitQ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else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search L1</a:t>
            </a:r>
            <a:endParaRPr 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if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(hit)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    enqueue the appropriate word in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hitQ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else 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missReq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&lt;= r;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StartMiss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else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the request is a St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enqueue &lt;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addr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 data&gt; in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stb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endmethod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5D2E559-71E2-8CE3-B86E-55F794AD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8382967-7DAF-3A35-AA21-FD7D56D9E2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56ABD3-67EB-775B-8C18-A765344FDC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3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963" y="400050"/>
            <a:ext cx="8205989" cy="1143000"/>
          </a:xfrm>
        </p:spPr>
        <p:txBody>
          <a:bodyPr/>
          <a:lstStyle/>
          <a:p>
            <a:r>
              <a:rPr lang="en-US" sz="2400" dirty="0"/>
              <a:t>L1+Store Buffer (write-back, write-miss-allocate):</a:t>
            </a:r>
            <a:br>
              <a:rPr lang="en-US" dirty="0"/>
            </a:br>
            <a:r>
              <a:rPr lang="en-US" dirty="0"/>
              <a:t>Exit from Store Buff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8174" y="1543050"/>
            <a:ext cx="7828751" cy="466725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rule</a:t>
            </a:r>
            <a:r>
              <a:rPr lang="en-US" sz="1800" dirty="0">
                <a:latin typeface="Consolas" panose="020B0609020204030204" pitchFamily="49" charset="0"/>
              </a:rPr>
              <a:t> mvStbToL1 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== Ready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let the first element in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stb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be &lt;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addr,data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stb.deq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// move the oldest entry of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stb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into L1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    // may start allocation/evacuation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... get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 tag and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wOffset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if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(hit)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then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  update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dataArray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and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dirtyArray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else 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missReq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&lt;= r;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StartMiss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endrule</a:t>
            </a:r>
            <a:r>
              <a:rPr lang="en-US" sz="1800" b="1" dirty="0">
                <a:latin typeface="Consolas" panose="020B0609020204030204" pitchFamily="49" charset="0"/>
              </a:rPr>
              <a:t>    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2085552-08AD-90D6-F643-8E444CE3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331E57E-5EFB-DEBC-7DB4-B85FE01BAD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D0CF19D-515A-0489-26A5-C66F619BF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3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967730" cy="1143000"/>
          </a:xfrm>
        </p:spPr>
        <p:txBody>
          <a:bodyPr/>
          <a:lstStyle/>
          <a:p>
            <a:r>
              <a:rPr lang="en-US" dirty="0"/>
              <a:t>Give priority to </a:t>
            </a:r>
            <a:r>
              <a:rPr lang="en-US" dirty="0" err="1"/>
              <a:t>req</a:t>
            </a:r>
            <a:r>
              <a:rPr lang="en-US" dirty="0"/>
              <a:t> method in accessing L1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4" y="1543049"/>
            <a:ext cx="8228931" cy="497650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method Action </a:t>
            </a:r>
            <a:r>
              <a:rPr lang="en-US" sz="1800" dirty="0" err="1">
                <a:latin typeface="Consolas" panose="020B0609020204030204" pitchFamily="49" charset="0"/>
              </a:rPr>
              <a:t>req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MemReq</a:t>
            </a:r>
            <a:r>
              <a:rPr lang="en-US" sz="1800" dirty="0">
                <a:latin typeface="Consolas" panose="020B0609020204030204" pitchFamily="49" charset="0"/>
              </a:rPr>
              <a:t> r) </a:t>
            </a:r>
            <a:r>
              <a:rPr lang="en-US" sz="1800" b="1" dirty="0"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== Ready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... get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 tag and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wOffset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(request is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Ld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) // search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stb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let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x =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stb.search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r.addr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isValid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(x)) then enqueue x in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hitQ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else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search L1</a:t>
            </a:r>
            <a:endParaRPr 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...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else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the request is a St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   enqueue &lt;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addr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 data&gt; in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stb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endmethod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2665" y="2351314"/>
            <a:ext cx="272382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lockL1[0] &lt;= True;</a:t>
            </a:r>
          </a:p>
        </p:txBody>
      </p:sp>
      <p:cxnSp>
        <p:nvCxnSpPr>
          <p:cNvPr id="10" name="Straight Connector 9"/>
          <p:cNvCxnSpPr>
            <a:endCxn id="7" idx="1"/>
          </p:cNvCxnSpPr>
          <p:nvPr/>
        </p:nvCxnSpPr>
        <p:spPr bwMode="auto">
          <a:xfrm flipV="1">
            <a:off x="4251366" y="2551369"/>
            <a:ext cx="1781299" cy="13701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21302" y="6115041"/>
            <a:ext cx="7567675" cy="41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b="1" kern="0" dirty="0">
                <a:latin typeface="Consolas" panose="020B0609020204030204" pitchFamily="49" charset="0"/>
              </a:rPr>
              <a:t>rule</a:t>
            </a:r>
            <a:r>
              <a:rPr lang="en-US" sz="1800" kern="0" dirty="0">
                <a:latin typeface="Consolas" panose="020B0609020204030204" pitchFamily="49" charset="0"/>
              </a:rPr>
              <a:t> clearL1Lock; </a:t>
            </a: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lockL1[1] &lt;= False</a:t>
            </a:r>
            <a:r>
              <a:rPr lang="en-US" sz="1800" kern="0" dirty="0">
                <a:latin typeface="Consolas" panose="020B0609020204030204" pitchFamily="49" charset="0"/>
              </a:rPr>
              <a:t>; </a:t>
            </a:r>
            <a:r>
              <a:rPr lang="en-US" sz="1800" b="1" kern="0" dirty="0" err="1">
                <a:latin typeface="Consolas" panose="020B0609020204030204" pitchFamily="49" charset="0"/>
              </a:rPr>
              <a:t>endrule</a:t>
            </a:r>
            <a:r>
              <a:rPr lang="en-US" sz="1800" b="1" kern="0" dirty="0">
                <a:latin typeface="Consolas" panose="020B0609020204030204" pitchFamily="49" charset="0"/>
              </a:rPr>
              <a:t>    </a:t>
            </a:r>
            <a:endParaRPr lang="en-US" sz="1800" kern="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1880" y="4582002"/>
            <a:ext cx="201850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&amp;&amp; !lockL1[1]</a:t>
            </a:r>
          </a:p>
        </p:txBody>
      </p:sp>
      <p:sp>
        <p:nvSpPr>
          <p:cNvPr id="13" name="Freeform 12"/>
          <p:cNvSpPr/>
          <p:nvPr/>
        </p:nvSpPr>
        <p:spPr bwMode="auto">
          <a:xfrm>
            <a:off x="4419806" y="4634495"/>
            <a:ext cx="945112" cy="295123"/>
          </a:xfrm>
          <a:custGeom>
            <a:avLst/>
            <a:gdLst>
              <a:gd name="connsiteX0" fmla="*/ 945112 w 945112"/>
              <a:gd name="connsiteY0" fmla="*/ 164494 h 295123"/>
              <a:gd name="connsiteX1" fmla="*/ 422598 w 945112"/>
              <a:gd name="connsiteY1" fmla="*/ 10115 h 295123"/>
              <a:gd name="connsiteX2" fmla="*/ 30712 w 945112"/>
              <a:gd name="connsiteY2" fmla="*/ 45741 h 295123"/>
              <a:gd name="connsiteX3" fmla="*/ 54463 w 945112"/>
              <a:gd name="connsiteY3" fmla="*/ 295123 h 29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5112" h="295123">
                <a:moveTo>
                  <a:pt x="945112" y="164494"/>
                </a:moveTo>
                <a:cubicBezTo>
                  <a:pt x="760055" y="97200"/>
                  <a:pt x="574998" y="29907"/>
                  <a:pt x="422598" y="10115"/>
                </a:cubicBezTo>
                <a:cubicBezTo>
                  <a:pt x="270198" y="-9677"/>
                  <a:pt x="92068" y="-1760"/>
                  <a:pt x="30712" y="45741"/>
                </a:cubicBezTo>
                <a:cubicBezTo>
                  <a:pt x="-30644" y="93242"/>
                  <a:pt x="11909" y="194182"/>
                  <a:pt x="54463" y="29512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71981" y="2846673"/>
            <a:ext cx="1895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Lock L1 while processing processor requests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38174" y="4844015"/>
            <a:ext cx="7567675" cy="141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b="1" kern="0" dirty="0">
                <a:latin typeface="Consolas" panose="020B0609020204030204" pitchFamily="49" charset="0"/>
              </a:rPr>
              <a:t>rule</a:t>
            </a:r>
            <a:r>
              <a:rPr lang="en-US" sz="1800" kern="0" dirty="0">
                <a:latin typeface="Consolas" panose="020B0609020204030204" pitchFamily="49" charset="0"/>
              </a:rPr>
              <a:t> mvStbToL1 (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 == Ready</a:t>
            </a:r>
            <a:r>
              <a:rPr lang="en-US" sz="1800" kern="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let the first element in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stb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be &lt;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addr,data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stb.deq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; ... get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, tag and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wOffset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and store in L1</a:t>
            </a:r>
          </a:p>
          <a:p>
            <a:pPr marL="0" indent="0">
              <a:buNone/>
            </a:pPr>
            <a:r>
              <a:rPr lang="en-US" sz="1800" b="1" kern="0" dirty="0" err="1">
                <a:latin typeface="Consolas" panose="020B0609020204030204" pitchFamily="49" charset="0"/>
              </a:rPr>
              <a:t>endrule</a:t>
            </a:r>
            <a:endParaRPr lang="en-US" sz="1800" kern="0" dirty="0">
              <a:latin typeface="Consolas" panose="020B0609020204030204" pitchFamily="49" charset="0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A7B8F530-5DAE-34B8-EADB-DAB031B8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0AD73746-D031-21A8-002C-FDDBE4343B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B1072B2-5E30-21EA-5F63-56858BF9BE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 animBg="1"/>
      <p:bldP spid="13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Policy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544638"/>
            <a:ext cx="8365455" cy="4572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Write-through</a:t>
            </a:r>
            <a:r>
              <a:rPr lang="en-US" sz="2400" dirty="0"/>
              <a:t>: </a:t>
            </a:r>
            <a:r>
              <a:rPr lang="en-US" sz="2000" dirty="0"/>
              <a:t>CPU writes are cached, but also written to main memory immediately; Memory always holds current contents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Write-back</a:t>
            </a:r>
            <a:r>
              <a:rPr lang="en-US" sz="2400" dirty="0"/>
              <a:t>: </a:t>
            </a:r>
            <a:r>
              <a:rPr lang="en-US" sz="2000" dirty="0"/>
              <a:t>CPU writes are cached, but not written to main memory until we replace the line.  Memory contents can be “stale”</a:t>
            </a:r>
          </a:p>
          <a:p>
            <a:pPr marL="457200" lvl="1" indent="0">
              <a:buNone/>
            </a:pPr>
            <a:r>
              <a:rPr lang="en-US" sz="1800" dirty="0"/>
              <a:t>   Upon replacement, a modified cache line must first be written back to memory before loading the new cache line</a:t>
            </a:r>
            <a:endParaRPr lang="en-US" sz="1800" dirty="0">
              <a:ea typeface="Verdana"/>
            </a:endParaRPr>
          </a:p>
          <a:p>
            <a:pPr marL="457200" lvl="1" indent="0">
              <a:buNone/>
            </a:pPr>
            <a:r>
              <a:rPr lang="en-US" sz="1800" dirty="0"/>
              <a:t>     To avoid unnecessary writebacks, a </a:t>
            </a:r>
            <a:r>
              <a:rPr lang="en-US" sz="1800" dirty="0">
                <a:solidFill>
                  <a:srgbClr val="C00000"/>
                </a:solidFill>
              </a:rPr>
              <a:t>Dirty </a:t>
            </a:r>
            <a:r>
              <a:rPr lang="en-US" sz="1800" dirty="0"/>
              <a:t>bit is added to each cache line to indicate if the value has been modified since it was loaded from memory</a:t>
            </a:r>
            <a:endParaRPr lang="en-US" sz="1800" dirty="0">
              <a:ea typeface="Verdan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No cache write on a Write-miss</a:t>
            </a:r>
            <a:r>
              <a:rPr lang="en-US" sz="2400" dirty="0"/>
              <a:t>: </a:t>
            </a:r>
            <a:r>
              <a:rPr lang="en-US" sz="2000" dirty="0"/>
              <a:t>On a cache miss, write is sent directly to the memory without a cache write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9190" y="5930839"/>
            <a:ext cx="5638800" cy="707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Comic Sans MS"/>
              </a:rPr>
              <a:t>Write-back is the most commonly used policy, because it saves </a:t>
            </a:r>
            <a:r>
              <a:rPr lang="en-US" dirty="0">
                <a:latin typeface="Comic Sans MS"/>
              </a:rPr>
              <a:t>cache&lt;-&gt;memory</a:t>
            </a:r>
            <a:r>
              <a:rPr lang="en-US" sz="2000" dirty="0">
                <a:latin typeface="Comic Sans MS"/>
              </a:rPr>
              <a:t> bandwidth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FD8E20F-C0D0-BE89-3E40-D1F1E6EB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03DD2F3-8A0B-66A1-AE13-40C5CF8674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F2345E8-A803-40A6-E5CC-B4752610A0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4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08C4D1-6E75-5A17-C3A7-700CBD0AA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Associative caches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D1781B7-993B-72F9-0249-80B04CF58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4244655-C572-89FA-B490-54E5669EDB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41879F4-CD90-F436-60FE-3C378CF527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9B02F10-322A-15C8-EED4-028B301EFB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DE006A4-E9FC-42AF-A6C6-611FFAB882F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52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28600" y="2073539"/>
            <a:ext cx="5473700" cy="2395119"/>
            <a:chOff x="144" y="1068"/>
            <a:chExt cx="3448" cy="1584"/>
          </a:xfrm>
        </p:grpSpPr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1128" y="1068"/>
              <a:ext cx="2464" cy="15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144" y="1104"/>
              <a:ext cx="888" cy="1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63500" tIns="25400" rIns="63500" bIns="25400">
              <a:spAutoFit/>
            </a:bodyPr>
            <a:lstStyle/>
            <a:p>
              <a:pPr marL="228600" indent="-228600"/>
              <a:r>
                <a:rPr lang="en-US" sz="2000" b="0" dirty="0">
                  <a:latin typeface="+mn-lt"/>
                </a:rPr>
                <a:t>Loop A:</a:t>
              </a:r>
            </a:p>
            <a:p>
              <a:pPr marL="228600" indent="-228600"/>
              <a:r>
                <a:rPr lang="en-US" sz="2000" b="0" dirty="0">
                  <a:latin typeface="+mn-lt"/>
                </a:rPr>
                <a:t>  Code at 1024, data at 37</a:t>
              </a:r>
            </a:p>
          </p:txBody>
        </p:sp>
      </p:grpSp>
      <p:sp>
        <p:nvSpPr>
          <p:cNvPr id="11267" name="Rectangle 15"/>
          <p:cNvSpPr>
            <a:spLocks noGrp="1" noChangeArrowheads="1"/>
          </p:cNvSpPr>
          <p:nvPr>
            <p:ph type="title"/>
          </p:nvPr>
        </p:nvSpPr>
        <p:spPr>
          <a:xfrm>
            <a:off x="543870" y="815976"/>
            <a:ext cx="88392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Direct-Mapped Cache Problem:</a:t>
            </a:r>
            <a:br>
              <a:rPr lang="en-US" dirty="0"/>
            </a:br>
            <a:r>
              <a:rPr lang="en-US" dirty="0"/>
              <a:t>Conflict Misses</a:t>
            </a:r>
            <a:endParaRPr lang="en-US" sz="3200" dirty="0">
              <a:latin typeface="+mn-lt"/>
            </a:endParaRPr>
          </a:p>
        </p:txBody>
      </p:sp>
      <p:sp>
        <p:nvSpPr>
          <p:cNvPr id="11268" name="Rectangle 16"/>
          <p:cNvSpPr>
            <a:spLocks noChangeArrowheads="1"/>
          </p:cNvSpPr>
          <p:nvPr/>
        </p:nvSpPr>
        <p:spPr bwMode="auto">
          <a:xfrm>
            <a:off x="5791200" y="2109766"/>
            <a:ext cx="3276600" cy="2281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28600" indent="-228600" eaLnBrk="1" hangingPunct="1">
              <a:lnSpc>
                <a:spcPct val="115000"/>
              </a:lnSpc>
            </a:pPr>
            <a:r>
              <a:rPr lang="en-US" sz="1800" dirty="0">
                <a:latin typeface="+mj-lt"/>
              </a:rPr>
              <a:t>Assume:</a:t>
            </a:r>
          </a:p>
          <a:p>
            <a:pPr marL="285750" indent="-285750" eaLnBrk="1" hangingPunct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1024-line DM cache</a:t>
            </a:r>
          </a:p>
          <a:p>
            <a:pPr marL="285750" indent="-285750" eaLnBrk="1" hangingPunct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line size = 1 word</a:t>
            </a:r>
            <a:endParaRPr lang="en-US" dirty="0">
              <a:latin typeface="+mj-lt"/>
            </a:endParaRPr>
          </a:p>
          <a:p>
            <a:pPr marL="285750" indent="-285750" eaLnBrk="1" hangingPunct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Consider looping code, in steady state</a:t>
            </a:r>
          </a:p>
          <a:p>
            <a:pPr marL="285750" indent="-285750" eaLnBrk="1" hangingPunct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Assume WORD, not BYTE, addressing</a:t>
            </a:r>
          </a:p>
        </p:txBody>
      </p:sp>
      <p:sp>
        <p:nvSpPr>
          <p:cNvPr id="11269" name="Rectangle 17"/>
          <p:cNvSpPr>
            <a:spLocks noChangeArrowheads="1"/>
          </p:cNvSpPr>
          <p:nvPr/>
        </p:nvSpPr>
        <p:spPr bwMode="auto">
          <a:xfrm>
            <a:off x="1790700" y="1418036"/>
            <a:ext cx="1257300" cy="30982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28600" indent="-228600" algn="ctr"/>
            <a:r>
              <a:rPr lang="en-US" sz="2000" dirty="0">
                <a:latin typeface="+mn-lt"/>
              </a:rPr>
              <a:t>Word</a:t>
            </a:r>
          </a:p>
          <a:p>
            <a:pPr marL="228600" indent="-228600" algn="ctr"/>
            <a:r>
              <a:rPr lang="en-US" sz="2000" dirty="0">
                <a:latin typeface="+mn-lt"/>
              </a:rPr>
              <a:t>Address</a:t>
            </a:r>
          </a:p>
          <a:p>
            <a:pPr marL="228600" indent="-228600" algn="ctr"/>
            <a:endParaRPr lang="en-US" sz="1200" b="0" dirty="0">
              <a:latin typeface="+mn-lt"/>
            </a:endParaRPr>
          </a:p>
          <a:p>
            <a:pPr marL="228600" indent="-228600" algn="ctr"/>
            <a:r>
              <a:rPr lang="en-US" sz="1600" b="0" dirty="0">
                <a:latin typeface="+mn-lt"/>
              </a:rPr>
              <a:t>1024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37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1025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38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1026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39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1024</a:t>
            </a:r>
          </a:p>
          <a:p>
            <a:pPr marL="228600" indent="-228600" algn="ctr"/>
            <a:r>
              <a:rPr lang="en-US" sz="1600" dirty="0">
                <a:latin typeface="+mn-lt"/>
              </a:rPr>
              <a:t>37</a:t>
            </a:r>
            <a:endParaRPr lang="en-US" sz="1600" b="0" dirty="0">
              <a:latin typeface="+mn-lt"/>
            </a:endParaRPr>
          </a:p>
          <a:p>
            <a:pPr marL="228600" indent="-228600" algn="ctr"/>
            <a:r>
              <a:rPr lang="is-IS" sz="1600" b="0" dirty="0">
                <a:latin typeface="+mn-lt"/>
              </a:rPr>
              <a:t>…</a:t>
            </a:r>
            <a:endParaRPr lang="en-US" sz="1600" b="0" dirty="0">
              <a:latin typeface="+mn-lt"/>
            </a:endParaRPr>
          </a:p>
        </p:txBody>
      </p:sp>
      <p:sp>
        <p:nvSpPr>
          <p:cNvPr id="11270" name="Rectangle 18"/>
          <p:cNvSpPr>
            <a:spLocks noChangeArrowheads="1"/>
          </p:cNvSpPr>
          <p:nvPr/>
        </p:nvSpPr>
        <p:spPr bwMode="auto">
          <a:xfrm>
            <a:off x="3200400" y="1418036"/>
            <a:ext cx="1447800" cy="30982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228600" indent="-228600" algn="ctr"/>
            <a:r>
              <a:rPr lang="en-US" sz="2000" dirty="0">
                <a:latin typeface="+mn-lt"/>
              </a:rPr>
              <a:t>Cache</a:t>
            </a:r>
          </a:p>
          <a:p>
            <a:pPr marL="228600" indent="-228600" algn="ctr"/>
            <a:r>
              <a:rPr lang="en-US" sz="2000" b="0" dirty="0">
                <a:latin typeface="+mn-lt"/>
              </a:rPr>
              <a:t>Line index</a:t>
            </a:r>
          </a:p>
          <a:p>
            <a:pPr marL="228600" indent="-228600" algn="ctr"/>
            <a:endParaRPr lang="en-US" sz="1200" b="0" dirty="0">
              <a:latin typeface="+mn-lt"/>
            </a:endParaRPr>
          </a:p>
          <a:p>
            <a:pPr marL="228600" indent="-228600" algn="ctr"/>
            <a:r>
              <a:rPr lang="en-US" sz="1600" b="0" dirty="0">
                <a:latin typeface="+mn-lt"/>
              </a:rPr>
              <a:t>0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37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1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38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2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39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0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37</a:t>
            </a:r>
          </a:p>
          <a:p>
            <a:pPr marL="228600" indent="-228600" algn="ctr"/>
            <a:endParaRPr lang="en-US" sz="1600" b="0" dirty="0">
              <a:latin typeface="+mn-lt"/>
            </a:endParaRPr>
          </a:p>
        </p:txBody>
      </p:sp>
      <p:sp>
        <p:nvSpPr>
          <p:cNvPr id="11271" name="Rectangle 19"/>
          <p:cNvSpPr>
            <a:spLocks noChangeArrowheads="1"/>
          </p:cNvSpPr>
          <p:nvPr/>
        </p:nvSpPr>
        <p:spPr bwMode="auto">
          <a:xfrm>
            <a:off x="4572000" y="1418036"/>
            <a:ext cx="1130300" cy="28212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228600" indent="-228600" algn="ctr"/>
            <a:r>
              <a:rPr lang="en-US" sz="2000" dirty="0">
                <a:latin typeface="+mn-lt"/>
              </a:rPr>
              <a:t>Hit/</a:t>
            </a:r>
          </a:p>
          <a:p>
            <a:pPr marL="228600" indent="-228600" algn="ctr"/>
            <a:r>
              <a:rPr lang="en-US" sz="2000" dirty="0">
                <a:latin typeface="+mn-lt"/>
              </a:rPr>
              <a:t>Miss</a:t>
            </a:r>
          </a:p>
          <a:p>
            <a:pPr marL="228600" indent="-228600" algn="ctr"/>
            <a:endParaRPr lang="en-US" sz="1200" b="0" dirty="0">
              <a:latin typeface="+mn-lt"/>
            </a:endParaRPr>
          </a:p>
          <a:p>
            <a:pPr marL="228600" indent="-228600" algn="ctr"/>
            <a:r>
              <a:rPr lang="en-US" sz="1600" b="0" dirty="0">
                <a:latin typeface="+mn-lt"/>
              </a:rPr>
              <a:t>HIT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HIT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HIT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HIT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HIT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HIT</a:t>
            </a:r>
          </a:p>
          <a:p>
            <a:pPr marL="228600" indent="-228600" algn="ctr"/>
            <a:r>
              <a:rPr lang="en-US" sz="1600" b="0" dirty="0">
                <a:latin typeface="+mn-lt"/>
              </a:rPr>
              <a:t>HIT</a:t>
            </a:r>
          </a:p>
          <a:p>
            <a:pPr marL="228600" indent="-228600" algn="ctr"/>
            <a:r>
              <a:rPr lang="en-US" sz="1600" dirty="0">
                <a:latin typeface="+mn-lt"/>
              </a:rPr>
              <a:t>HIT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91200" y="47401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j-lt"/>
              </a:rPr>
              <a:t>Inflexible mapping</a:t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(each address can only be in one cache location) </a:t>
            </a:r>
            <a:r>
              <a:rPr lang="en-US" sz="1800" dirty="0">
                <a:latin typeface="+mj-lt"/>
                <a:sym typeface="Wingdings" pitchFamily="2" charset="2"/>
              </a:rPr>
              <a:t> </a:t>
            </a:r>
            <a:r>
              <a:rPr lang="en-US" sz="1800" dirty="0">
                <a:solidFill>
                  <a:srgbClr val="C00000"/>
                </a:solidFill>
                <a:latin typeface="+mj-lt"/>
                <a:sym typeface="Wingdings" pitchFamily="2" charset="2"/>
              </a:rPr>
              <a:t>Conflict misses!</a:t>
            </a:r>
            <a:endParaRPr lang="en-US" sz="1800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8600" y="4543310"/>
            <a:ext cx="5473700" cy="2285559"/>
            <a:chOff x="228600" y="4115241"/>
            <a:chExt cx="5473700" cy="2514601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228600" y="4115241"/>
              <a:ext cx="5473700" cy="2514601"/>
              <a:chOff x="144" y="2700"/>
              <a:chExt cx="3448" cy="1584"/>
            </a:xfrm>
          </p:grpSpPr>
          <p:sp>
            <p:nvSpPr>
              <p:cNvPr id="11282" name="Rectangle 4"/>
              <p:cNvSpPr>
                <a:spLocks noChangeArrowheads="1"/>
              </p:cNvSpPr>
              <p:nvPr/>
            </p:nvSpPr>
            <p:spPr bwMode="auto">
              <a:xfrm>
                <a:off x="1128" y="2700"/>
                <a:ext cx="2464" cy="15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83" name="Rectangle 5"/>
              <p:cNvSpPr>
                <a:spLocks noChangeArrowheads="1"/>
              </p:cNvSpPr>
              <p:nvPr/>
            </p:nvSpPr>
            <p:spPr bwMode="auto">
              <a:xfrm>
                <a:off x="144" y="2768"/>
                <a:ext cx="888" cy="110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lIns="63500" tIns="25400" rIns="63500" bIns="25400">
                <a:spAutoFit/>
              </a:bodyPr>
              <a:lstStyle/>
              <a:p>
                <a:pPr marL="228600" indent="-228600"/>
                <a:r>
                  <a:rPr lang="en-US" sz="2000" b="0" dirty="0">
                    <a:latin typeface="+mn-lt"/>
                  </a:rPr>
                  <a:t>Loop B:</a:t>
                </a:r>
              </a:p>
              <a:p>
                <a:pPr marL="228600" indent="-228600"/>
                <a:r>
                  <a:rPr lang="en-US" sz="2000" b="0" dirty="0">
                    <a:latin typeface="+mn-lt"/>
                  </a:rPr>
                  <a:t>  Code at 1024, data at 2048</a:t>
                </a:r>
              </a:p>
            </p:txBody>
          </p:sp>
        </p:grp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1905000" y="4198592"/>
              <a:ext cx="1130300" cy="22672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28600" indent="-228600" algn="ctr"/>
              <a:r>
                <a:rPr lang="en-US" sz="1600" b="0" dirty="0">
                  <a:latin typeface="+mn-lt"/>
                </a:rPr>
                <a:t>1024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2048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1025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2049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1026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2050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1024</a:t>
              </a:r>
            </a:p>
            <a:p>
              <a:pPr marL="228600" indent="-228600" algn="ctr"/>
              <a:r>
                <a:rPr lang="en-US" sz="1600" dirty="0">
                  <a:latin typeface="+mn-lt"/>
                </a:rPr>
                <a:t>2048</a:t>
              </a:r>
              <a:endParaRPr lang="en-US" sz="1600" b="0" dirty="0">
                <a:latin typeface="+mn-lt"/>
              </a:endParaRP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...</a:t>
              </a: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3350132" y="4198592"/>
              <a:ext cx="1130300" cy="20210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28600" indent="-228600" algn="ctr"/>
              <a:r>
                <a:rPr lang="en-US" sz="1600" b="0" dirty="0">
                  <a:latin typeface="+mn-lt"/>
                </a:rPr>
                <a:t>0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0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1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1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2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2</a:t>
              </a:r>
            </a:p>
            <a:p>
              <a:pPr marL="228600" indent="-228600" algn="ctr"/>
              <a:r>
                <a:rPr lang="en-US" sz="1600" b="0" dirty="0">
                  <a:latin typeface="+mn-lt"/>
                </a:rPr>
                <a:t>0</a:t>
              </a:r>
            </a:p>
            <a:p>
              <a:pPr marL="228600" indent="-228600" algn="ctr"/>
              <a:r>
                <a:rPr lang="en-US" sz="1600" dirty="0">
                  <a:latin typeface="+mn-lt"/>
                </a:rPr>
                <a:t>0</a:t>
              </a:r>
              <a:endParaRPr lang="en-US" sz="1600" b="0" dirty="0">
                <a:latin typeface="+mn-lt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547061" y="4198592"/>
              <a:ext cx="1130300" cy="22236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28600" indent="-228600" algn="ctr"/>
              <a:r>
                <a:rPr lang="en-US" sz="1600" b="0" dirty="0">
                  <a:solidFill>
                    <a:srgbClr val="C00000"/>
                  </a:solidFill>
                  <a:latin typeface="+mn-lt"/>
                </a:rPr>
                <a:t>MISS</a:t>
              </a:r>
            </a:p>
            <a:p>
              <a:pPr marL="228600" indent="-228600" algn="ctr"/>
              <a:r>
                <a:rPr lang="en-US" sz="1600" b="0" dirty="0">
                  <a:solidFill>
                    <a:srgbClr val="C00000"/>
                  </a:solidFill>
                  <a:latin typeface="+mn-lt"/>
                </a:rPr>
                <a:t>MISS</a:t>
              </a:r>
            </a:p>
            <a:p>
              <a:pPr marL="228600" indent="-228600" algn="ctr"/>
              <a:r>
                <a:rPr lang="en-US" sz="1600" b="0" dirty="0">
                  <a:solidFill>
                    <a:srgbClr val="C00000"/>
                  </a:solidFill>
                  <a:latin typeface="+mn-lt"/>
                </a:rPr>
                <a:t>MISS</a:t>
              </a:r>
            </a:p>
            <a:p>
              <a:pPr marL="228600" indent="-228600" algn="ctr"/>
              <a:r>
                <a:rPr lang="en-US" sz="1600" b="0" dirty="0">
                  <a:solidFill>
                    <a:srgbClr val="C00000"/>
                  </a:solidFill>
                  <a:latin typeface="+mn-lt"/>
                </a:rPr>
                <a:t>MISS</a:t>
              </a:r>
            </a:p>
            <a:p>
              <a:pPr marL="228600" indent="-228600" algn="ctr"/>
              <a:r>
                <a:rPr lang="en-US" sz="1600" b="0" dirty="0">
                  <a:solidFill>
                    <a:srgbClr val="C00000"/>
                  </a:solidFill>
                  <a:latin typeface="+mn-lt"/>
                </a:rPr>
                <a:t>MISS</a:t>
              </a:r>
            </a:p>
            <a:p>
              <a:pPr marL="228600" indent="-228600" algn="ctr"/>
              <a:r>
                <a:rPr lang="en-US" sz="1600" b="0" dirty="0">
                  <a:solidFill>
                    <a:srgbClr val="C00000"/>
                  </a:solidFill>
                  <a:latin typeface="+mn-lt"/>
                </a:rPr>
                <a:t>MISS</a:t>
              </a:r>
            </a:p>
            <a:p>
              <a:pPr marL="228600" indent="-228600" algn="ctr"/>
              <a:r>
                <a:rPr lang="en-US" sz="1600" b="0" dirty="0">
                  <a:solidFill>
                    <a:srgbClr val="C00000"/>
                  </a:solidFill>
                  <a:latin typeface="+mn-lt"/>
                </a:rPr>
                <a:t>MISS</a:t>
              </a:r>
            </a:p>
            <a:p>
              <a:pPr marL="228600" indent="-228600" algn="ctr"/>
              <a:r>
                <a:rPr lang="en-US" sz="1600" dirty="0">
                  <a:solidFill>
                    <a:srgbClr val="C00000"/>
                  </a:solidFill>
                  <a:latin typeface="+mn-lt"/>
                </a:rPr>
                <a:t>MISS</a:t>
              </a:r>
              <a:endParaRPr lang="en-US" sz="1600" b="0" dirty="0">
                <a:solidFill>
                  <a:srgbClr val="C00000"/>
                </a:solidFill>
                <a:latin typeface="+mn-lt"/>
              </a:endParaRPr>
            </a:p>
          </p:txBody>
        </p:sp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95244B8-5BBE-1537-9E8F-C420B0A4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D04131-F0A0-4E8C-CD2D-0BF5C11A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8D4FBEAA-34E3-4190-9D38-7DE3BE28B1E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5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N-way Set-Associative Cache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3716" y="1619250"/>
            <a:ext cx="8512175" cy="5010150"/>
          </a:xfrm>
        </p:spPr>
        <p:txBody>
          <a:bodyPr>
            <a:normAutofit fontScale="92500" lnSpcReduction="10000"/>
          </a:bodyPr>
          <a:lstStyle/>
          <a:p>
            <a:pPr marL="285750" indent="-274320"/>
            <a:r>
              <a:rPr lang="en-US" sz="2200" dirty="0"/>
              <a:t>Use multiple direct-mapped caches in parallel to reduce conflict misses</a:t>
            </a:r>
          </a:p>
          <a:p>
            <a:pPr marL="285750" indent="-274320"/>
            <a:r>
              <a:rPr lang="en-US" sz="2200" dirty="0"/>
              <a:t>Nomenclature:</a:t>
            </a:r>
          </a:p>
          <a:p>
            <a:pPr marL="685800" lvl="1" indent="-274320"/>
            <a:r>
              <a:rPr lang="en-US" sz="1800" dirty="0"/>
              <a:t># Rows = # Sets</a:t>
            </a:r>
          </a:p>
          <a:p>
            <a:pPr marL="685800" lvl="1" indent="-274320"/>
            <a:r>
              <a:rPr lang="en-US" sz="1800" dirty="0"/>
              <a:t># Columns = # Ways</a:t>
            </a:r>
          </a:p>
          <a:p>
            <a:pPr marL="685800" lvl="1" indent="-274320"/>
            <a:r>
              <a:rPr lang="en-US" sz="1800" dirty="0"/>
              <a:t>Set size = #ways</a:t>
            </a:r>
            <a:br>
              <a:rPr lang="en-US" sz="1800" dirty="0"/>
            </a:br>
            <a:r>
              <a:rPr lang="en-US" sz="1800" dirty="0"/>
              <a:t>= “set associativity”</a:t>
            </a:r>
            <a:br>
              <a:rPr lang="en-US" sz="1800" dirty="0"/>
            </a:br>
            <a:r>
              <a:rPr lang="en-US" sz="1800" dirty="0"/>
              <a:t>(4-way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4 lines/set)</a:t>
            </a:r>
          </a:p>
          <a:p>
            <a:pPr marL="285750" indent="-274320"/>
            <a:r>
              <a:rPr lang="en-US" sz="2200" dirty="0"/>
              <a:t>Each address maps to</a:t>
            </a:r>
            <a:br>
              <a:rPr lang="en-US" sz="2200" dirty="0"/>
            </a:br>
            <a:r>
              <a:rPr lang="en-US" sz="2200" dirty="0"/>
              <a:t>only one set, but can </a:t>
            </a:r>
          </a:p>
          <a:p>
            <a:pPr marL="11430" indent="0">
              <a:buNone/>
            </a:pPr>
            <a:r>
              <a:rPr lang="en-US" sz="2200" dirty="0"/>
              <a:t>   be in any way within the set</a:t>
            </a:r>
          </a:p>
          <a:p>
            <a:pPr marL="285750" indent="-274320"/>
            <a:r>
              <a:rPr lang="en-US" sz="2200" dirty="0"/>
              <a:t>Tags from all ways are</a:t>
            </a:r>
            <a:br>
              <a:rPr lang="en-US" sz="2200" dirty="0"/>
            </a:br>
            <a:r>
              <a:rPr lang="en-US" sz="2200" dirty="0"/>
              <a:t>checked in parallel</a:t>
            </a:r>
          </a:p>
          <a:p>
            <a:pPr marL="285750" indent="-274320"/>
            <a:endParaRPr lang="en-US" sz="2200" dirty="0"/>
          </a:p>
          <a:p>
            <a:pPr marL="285750" indent="-274320"/>
            <a:r>
              <a:rPr lang="en-US" sz="2200" dirty="0">
                <a:solidFill>
                  <a:srgbClr val="FF0000"/>
                </a:solidFill>
              </a:rPr>
              <a:t>Fully-associative cache</a:t>
            </a:r>
            <a:r>
              <a:rPr lang="en-US" sz="2200" dirty="0"/>
              <a:t>: Number of ways =  Number of lines</a:t>
            </a:r>
          </a:p>
          <a:p>
            <a:pPr marL="685800" lvl="1" indent="-274320"/>
            <a:r>
              <a:rPr lang="en-US" sz="1800" dirty="0"/>
              <a:t>Any address can be in any line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No conflict misses, but expensive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540607" y="2632169"/>
            <a:ext cx="490955" cy="1600200"/>
            <a:chOff x="8540607" y="2332026"/>
            <a:chExt cx="490955" cy="1600200"/>
          </a:xfrm>
        </p:grpSpPr>
        <p:sp>
          <p:nvSpPr>
            <p:cNvPr id="76" name="Left Brace 75"/>
            <p:cNvSpPr/>
            <p:nvPr/>
          </p:nvSpPr>
          <p:spPr>
            <a:xfrm flipH="1">
              <a:off x="8540607" y="2332026"/>
              <a:ext cx="152400" cy="1600200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 Box 186"/>
            <p:cNvSpPr txBox="1">
              <a:spLocks noChangeArrowheads="1"/>
            </p:cNvSpPr>
            <p:nvPr/>
          </p:nvSpPr>
          <p:spPr bwMode="auto">
            <a:xfrm rot="16200000">
              <a:off x="8527898" y="2995502"/>
              <a:ext cx="6687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dirty="0">
                  <a:solidFill>
                    <a:srgbClr val="CC0000"/>
                  </a:solidFill>
                  <a:latin typeface="+mn-lt"/>
                </a:rPr>
                <a:t>8 sets</a:t>
              </a:r>
              <a:endParaRPr lang="en-US" sz="1600" i="1" u="sng" dirty="0">
                <a:solidFill>
                  <a:srgbClr val="CC0000"/>
                </a:solidFill>
                <a:latin typeface="+mn-l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29779" y="4724692"/>
            <a:ext cx="3886200" cy="495300"/>
            <a:chOff x="4629779" y="4424549"/>
            <a:chExt cx="3886200" cy="495300"/>
          </a:xfrm>
        </p:grpSpPr>
        <p:sp>
          <p:nvSpPr>
            <p:cNvPr id="83" name="Left Brace 82"/>
            <p:cNvSpPr/>
            <p:nvPr/>
          </p:nvSpPr>
          <p:spPr>
            <a:xfrm rot="16200000">
              <a:off x="6477629" y="2576699"/>
              <a:ext cx="190500" cy="38862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 Box 186"/>
            <p:cNvSpPr txBox="1">
              <a:spLocks noChangeArrowheads="1"/>
            </p:cNvSpPr>
            <p:nvPr/>
          </p:nvSpPr>
          <p:spPr bwMode="auto">
            <a:xfrm>
              <a:off x="6229979" y="4581295"/>
              <a:ext cx="9040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+mn-lt"/>
                </a:rPr>
                <a:t>4 ways</a:t>
              </a:r>
              <a:endParaRPr lang="en-US" sz="1600" i="1" u="sng" dirty="0">
                <a:latin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582154" y="2390971"/>
            <a:ext cx="4030663" cy="2257522"/>
            <a:chOff x="4582154" y="2090828"/>
            <a:chExt cx="4030663" cy="2257522"/>
          </a:xfrm>
        </p:grpSpPr>
        <p:grpSp>
          <p:nvGrpSpPr>
            <p:cNvPr id="6" name="Group 54"/>
            <p:cNvGrpSpPr/>
            <p:nvPr/>
          </p:nvGrpSpPr>
          <p:grpSpPr>
            <a:xfrm>
              <a:off x="4629779" y="2336790"/>
              <a:ext cx="803275" cy="1585912"/>
              <a:chOff x="4683125" y="1919288"/>
              <a:chExt cx="1147763" cy="183038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5" name="Rectangle 60"/>
              <p:cNvSpPr>
                <a:spLocks noChangeArrowheads="1"/>
              </p:cNvSpPr>
              <p:nvPr/>
            </p:nvSpPr>
            <p:spPr bwMode="auto">
              <a:xfrm rot="5400000">
                <a:off x="4341813" y="2266950"/>
                <a:ext cx="1824037" cy="1141413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61"/>
              <p:cNvSpPr>
                <a:spLocks noChangeShapeType="1"/>
              </p:cNvSpPr>
              <p:nvPr/>
            </p:nvSpPr>
            <p:spPr bwMode="auto">
              <a:xfrm rot="5400000" flipV="1">
                <a:off x="5259388" y="1577975"/>
                <a:ext cx="1587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62"/>
              <p:cNvSpPr>
                <a:spLocks noChangeShapeType="1"/>
              </p:cNvSpPr>
              <p:nvPr/>
            </p:nvSpPr>
            <p:spPr bwMode="auto">
              <a:xfrm rot="5400000" flipV="1">
                <a:off x="5259388" y="1804987"/>
                <a:ext cx="1588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63"/>
              <p:cNvSpPr>
                <a:spLocks noChangeShapeType="1"/>
              </p:cNvSpPr>
              <p:nvPr/>
            </p:nvSpPr>
            <p:spPr bwMode="auto">
              <a:xfrm rot="5400000" flipV="1">
                <a:off x="5259388" y="2033587"/>
                <a:ext cx="1588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64"/>
              <p:cNvSpPr>
                <a:spLocks noChangeShapeType="1"/>
              </p:cNvSpPr>
              <p:nvPr/>
            </p:nvSpPr>
            <p:spPr bwMode="auto">
              <a:xfrm rot="5400000" flipV="1">
                <a:off x="5259388" y="2262187"/>
                <a:ext cx="1588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65"/>
              <p:cNvSpPr>
                <a:spLocks noChangeShapeType="1"/>
              </p:cNvSpPr>
              <p:nvPr/>
            </p:nvSpPr>
            <p:spPr bwMode="auto">
              <a:xfrm rot="5400000" flipV="1">
                <a:off x="5259388" y="2489200"/>
                <a:ext cx="1587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66"/>
              <p:cNvSpPr>
                <a:spLocks noChangeShapeType="1"/>
              </p:cNvSpPr>
              <p:nvPr/>
            </p:nvSpPr>
            <p:spPr bwMode="auto">
              <a:xfrm rot="5400000" flipV="1">
                <a:off x="5259388" y="2717800"/>
                <a:ext cx="1587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67"/>
              <p:cNvSpPr>
                <a:spLocks noChangeShapeType="1"/>
              </p:cNvSpPr>
              <p:nvPr/>
            </p:nvSpPr>
            <p:spPr bwMode="auto">
              <a:xfrm rot="5400000" flipV="1">
                <a:off x="5259388" y="2946400"/>
                <a:ext cx="1587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68"/>
              <p:cNvSpPr>
                <a:spLocks noChangeShapeType="1"/>
              </p:cNvSpPr>
              <p:nvPr/>
            </p:nvSpPr>
            <p:spPr bwMode="auto">
              <a:xfrm rot="5400000">
                <a:off x="4205827" y="2830513"/>
                <a:ext cx="1824037" cy="1587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" name="Arc 162"/>
            <p:cNvSpPr>
              <a:spLocks/>
            </p:cNvSpPr>
            <p:nvPr/>
          </p:nvSpPr>
          <p:spPr bwMode="auto">
            <a:xfrm rot="5400000">
              <a:off x="6406192" y="2978139"/>
              <a:ext cx="469900" cy="101600"/>
            </a:xfrm>
            <a:custGeom>
              <a:avLst/>
              <a:gdLst>
                <a:gd name="T0" fmla="*/ 0 w 21628"/>
                <a:gd name="T1" fmla="*/ 0 h 21600"/>
                <a:gd name="T2" fmla="*/ 2147483647 w 21628"/>
                <a:gd name="T3" fmla="*/ 2147483647 h 21600"/>
                <a:gd name="T4" fmla="*/ 2147483647 w 21628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28"/>
                <a:gd name="T10" fmla="*/ 0 h 21600"/>
                <a:gd name="T11" fmla="*/ 21628 w 2162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8" h="21600" fill="none" extrusionOk="0">
                  <a:moveTo>
                    <a:pt x="0" y="0"/>
                  </a:moveTo>
                  <a:cubicBezTo>
                    <a:pt x="9" y="0"/>
                    <a:pt x="18" y="-1"/>
                    <a:pt x="28" y="-1"/>
                  </a:cubicBezTo>
                  <a:cubicBezTo>
                    <a:pt x="11957" y="-1"/>
                    <a:pt x="21628" y="9670"/>
                    <a:pt x="21628" y="21600"/>
                  </a:cubicBezTo>
                </a:path>
                <a:path w="21628" h="21600" stroke="0" extrusionOk="0">
                  <a:moveTo>
                    <a:pt x="0" y="0"/>
                  </a:moveTo>
                  <a:cubicBezTo>
                    <a:pt x="9" y="0"/>
                    <a:pt x="18" y="-1"/>
                    <a:pt x="28" y="-1"/>
                  </a:cubicBezTo>
                  <a:cubicBezTo>
                    <a:pt x="11957" y="-1"/>
                    <a:pt x="21628" y="9670"/>
                    <a:pt x="21628" y="21600"/>
                  </a:cubicBezTo>
                  <a:lnTo>
                    <a:pt x="28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Arc 164"/>
            <p:cNvSpPr>
              <a:spLocks/>
            </p:cNvSpPr>
            <p:nvPr/>
          </p:nvSpPr>
          <p:spPr bwMode="auto">
            <a:xfrm rot="5400000">
              <a:off x="6406985" y="3432958"/>
              <a:ext cx="468313" cy="101600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21599"/>
                  </a:moveTo>
                  <a:cubicBezTo>
                    <a:pt x="-1" y="9670"/>
                    <a:pt x="9670" y="-1"/>
                    <a:pt x="21600" y="-1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670"/>
                    <a:pt x="9670" y="-1"/>
                    <a:pt x="21600" y="-1"/>
                  </a:cubicBezTo>
                  <a:lnTo>
                    <a:pt x="21600" y="21600"/>
                  </a:lnTo>
                  <a:lnTo>
                    <a:pt x="-1" y="215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Arc 166"/>
            <p:cNvSpPr>
              <a:spLocks/>
            </p:cNvSpPr>
            <p:nvPr/>
          </p:nvSpPr>
          <p:spPr bwMode="auto">
            <a:xfrm rot="5400000">
              <a:off x="6502236" y="3882220"/>
              <a:ext cx="455612" cy="101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rc 168"/>
            <p:cNvSpPr>
              <a:spLocks/>
            </p:cNvSpPr>
            <p:nvPr/>
          </p:nvSpPr>
          <p:spPr bwMode="auto">
            <a:xfrm rot="5400000">
              <a:off x="6495092" y="2520939"/>
              <a:ext cx="469900" cy="10160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572" y="21599"/>
                  </a:moveTo>
                  <a:cubicBezTo>
                    <a:pt x="9653" y="21584"/>
                    <a:pt x="-1" y="11918"/>
                    <a:pt x="-1" y="-1"/>
                  </a:cubicBezTo>
                </a:path>
                <a:path w="21600" h="21600" stroke="0" extrusionOk="0">
                  <a:moveTo>
                    <a:pt x="21572" y="21599"/>
                  </a:moveTo>
                  <a:cubicBezTo>
                    <a:pt x="9653" y="21584"/>
                    <a:pt x="-1" y="11918"/>
                    <a:pt x="-1" y="-1"/>
                  </a:cubicBezTo>
                  <a:lnTo>
                    <a:pt x="21600" y="0"/>
                  </a:lnTo>
                  <a:lnTo>
                    <a:pt x="21572" y="215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55"/>
            <p:cNvGrpSpPr/>
            <p:nvPr/>
          </p:nvGrpSpPr>
          <p:grpSpPr>
            <a:xfrm>
              <a:off x="5661654" y="2336789"/>
              <a:ext cx="803275" cy="1585912"/>
              <a:chOff x="4683125" y="1919288"/>
              <a:chExt cx="1147763" cy="183038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7" name="Rectangle 60"/>
              <p:cNvSpPr>
                <a:spLocks noChangeArrowheads="1"/>
              </p:cNvSpPr>
              <p:nvPr/>
            </p:nvSpPr>
            <p:spPr bwMode="auto">
              <a:xfrm rot="5400000">
                <a:off x="4341813" y="2266950"/>
                <a:ext cx="1824037" cy="1141413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61"/>
              <p:cNvSpPr>
                <a:spLocks noChangeShapeType="1"/>
              </p:cNvSpPr>
              <p:nvPr/>
            </p:nvSpPr>
            <p:spPr bwMode="auto">
              <a:xfrm rot="5400000" flipV="1">
                <a:off x="5259388" y="1577975"/>
                <a:ext cx="1587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62"/>
              <p:cNvSpPr>
                <a:spLocks noChangeShapeType="1"/>
              </p:cNvSpPr>
              <p:nvPr/>
            </p:nvSpPr>
            <p:spPr bwMode="auto">
              <a:xfrm rot="5400000" flipV="1">
                <a:off x="5259388" y="1804987"/>
                <a:ext cx="1588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63"/>
              <p:cNvSpPr>
                <a:spLocks noChangeShapeType="1"/>
              </p:cNvSpPr>
              <p:nvPr/>
            </p:nvSpPr>
            <p:spPr bwMode="auto">
              <a:xfrm rot="5400000" flipV="1">
                <a:off x="5259388" y="2033587"/>
                <a:ext cx="1588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64"/>
              <p:cNvSpPr>
                <a:spLocks noChangeShapeType="1"/>
              </p:cNvSpPr>
              <p:nvPr/>
            </p:nvSpPr>
            <p:spPr bwMode="auto">
              <a:xfrm rot="5400000" flipV="1">
                <a:off x="5259388" y="2262187"/>
                <a:ext cx="1588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65"/>
              <p:cNvSpPr>
                <a:spLocks noChangeShapeType="1"/>
              </p:cNvSpPr>
              <p:nvPr/>
            </p:nvSpPr>
            <p:spPr bwMode="auto">
              <a:xfrm rot="5400000" flipV="1">
                <a:off x="5259388" y="2489200"/>
                <a:ext cx="1587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66"/>
              <p:cNvSpPr>
                <a:spLocks noChangeShapeType="1"/>
              </p:cNvSpPr>
              <p:nvPr/>
            </p:nvSpPr>
            <p:spPr bwMode="auto">
              <a:xfrm rot="5400000" flipV="1">
                <a:off x="5259388" y="2717800"/>
                <a:ext cx="1587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67"/>
              <p:cNvSpPr>
                <a:spLocks noChangeShapeType="1"/>
              </p:cNvSpPr>
              <p:nvPr/>
            </p:nvSpPr>
            <p:spPr bwMode="auto">
              <a:xfrm rot="5400000" flipV="1">
                <a:off x="5259388" y="2946400"/>
                <a:ext cx="1587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68"/>
              <p:cNvSpPr>
                <a:spLocks noChangeShapeType="1"/>
              </p:cNvSpPr>
              <p:nvPr/>
            </p:nvSpPr>
            <p:spPr bwMode="auto">
              <a:xfrm rot="5400000">
                <a:off x="4146851" y="2830513"/>
                <a:ext cx="1824037" cy="1587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65"/>
            <p:cNvGrpSpPr/>
            <p:nvPr/>
          </p:nvGrpSpPr>
          <p:grpSpPr>
            <a:xfrm>
              <a:off x="6687179" y="2336789"/>
              <a:ext cx="803275" cy="1585912"/>
              <a:chOff x="4683125" y="1919288"/>
              <a:chExt cx="1147763" cy="183038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7" name="Rectangle 60"/>
              <p:cNvSpPr>
                <a:spLocks noChangeArrowheads="1"/>
              </p:cNvSpPr>
              <p:nvPr/>
            </p:nvSpPr>
            <p:spPr bwMode="auto">
              <a:xfrm rot="5400000">
                <a:off x="4341813" y="2266950"/>
                <a:ext cx="1824037" cy="1141413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61"/>
              <p:cNvSpPr>
                <a:spLocks noChangeShapeType="1"/>
              </p:cNvSpPr>
              <p:nvPr/>
            </p:nvSpPr>
            <p:spPr bwMode="auto">
              <a:xfrm rot="5400000" flipV="1">
                <a:off x="5259388" y="1577975"/>
                <a:ext cx="1587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62"/>
              <p:cNvSpPr>
                <a:spLocks noChangeShapeType="1"/>
              </p:cNvSpPr>
              <p:nvPr/>
            </p:nvSpPr>
            <p:spPr bwMode="auto">
              <a:xfrm rot="5400000" flipV="1">
                <a:off x="5259388" y="1804987"/>
                <a:ext cx="1588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63"/>
              <p:cNvSpPr>
                <a:spLocks noChangeShapeType="1"/>
              </p:cNvSpPr>
              <p:nvPr/>
            </p:nvSpPr>
            <p:spPr bwMode="auto">
              <a:xfrm rot="5400000" flipV="1">
                <a:off x="5259388" y="2033587"/>
                <a:ext cx="1588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64"/>
              <p:cNvSpPr>
                <a:spLocks noChangeShapeType="1"/>
              </p:cNvSpPr>
              <p:nvPr/>
            </p:nvSpPr>
            <p:spPr bwMode="auto">
              <a:xfrm rot="5400000" flipV="1">
                <a:off x="5259388" y="2262187"/>
                <a:ext cx="1588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65"/>
              <p:cNvSpPr>
                <a:spLocks noChangeShapeType="1"/>
              </p:cNvSpPr>
              <p:nvPr/>
            </p:nvSpPr>
            <p:spPr bwMode="auto">
              <a:xfrm rot="5400000" flipV="1">
                <a:off x="5259388" y="2489200"/>
                <a:ext cx="1587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66"/>
              <p:cNvSpPr>
                <a:spLocks noChangeShapeType="1"/>
              </p:cNvSpPr>
              <p:nvPr/>
            </p:nvSpPr>
            <p:spPr bwMode="auto">
              <a:xfrm rot="5400000" flipV="1">
                <a:off x="5259388" y="2717800"/>
                <a:ext cx="1587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67"/>
              <p:cNvSpPr>
                <a:spLocks noChangeShapeType="1"/>
              </p:cNvSpPr>
              <p:nvPr/>
            </p:nvSpPr>
            <p:spPr bwMode="auto">
              <a:xfrm rot="5400000" flipV="1">
                <a:off x="5259388" y="2946400"/>
                <a:ext cx="1587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68"/>
              <p:cNvSpPr>
                <a:spLocks noChangeShapeType="1"/>
              </p:cNvSpPr>
              <p:nvPr/>
            </p:nvSpPr>
            <p:spPr bwMode="auto">
              <a:xfrm rot="5400000">
                <a:off x="4096948" y="2830513"/>
                <a:ext cx="1824037" cy="1587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5577123" y="2100449"/>
              <a:ext cx="4251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n-lt"/>
                </a:rPr>
                <a:t>Tag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848979" y="2100449"/>
              <a:ext cx="7290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Line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600667" y="2103426"/>
              <a:ext cx="4251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n-lt"/>
                </a:rPr>
                <a:t>Tag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72523" y="2103426"/>
              <a:ext cx="7290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Line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582154" y="2103426"/>
              <a:ext cx="4251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n-lt"/>
                </a:rPr>
                <a:t>Tag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854010" y="2103426"/>
              <a:ext cx="7290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Line</a:t>
              </a:r>
            </a:p>
          </p:txBody>
        </p:sp>
        <p:sp>
          <p:nvSpPr>
            <p:cNvPr id="50" name="Arc 162"/>
            <p:cNvSpPr>
              <a:spLocks/>
            </p:cNvSpPr>
            <p:nvPr/>
          </p:nvSpPr>
          <p:spPr bwMode="auto">
            <a:xfrm rot="5400000">
              <a:off x="7417430" y="2965541"/>
              <a:ext cx="469900" cy="101600"/>
            </a:xfrm>
            <a:custGeom>
              <a:avLst/>
              <a:gdLst>
                <a:gd name="T0" fmla="*/ 0 w 21628"/>
                <a:gd name="T1" fmla="*/ 0 h 21600"/>
                <a:gd name="T2" fmla="*/ 2147483647 w 21628"/>
                <a:gd name="T3" fmla="*/ 2147483647 h 21600"/>
                <a:gd name="T4" fmla="*/ 2147483647 w 21628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28"/>
                <a:gd name="T10" fmla="*/ 0 h 21600"/>
                <a:gd name="T11" fmla="*/ 21628 w 2162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8" h="21600" fill="none" extrusionOk="0">
                  <a:moveTo>
                    <a:pt x="0" y="0"/>
                  </a:moveTo>
                  <a:cubicBezTo>
                    <a:pt x="9" y="0"/>
                    <a:pt x="18" y="-1"/>
                    <a:pt x="28" y="-1"/>
                  </a:cubicBezTo>
                  <a:cubicBezTo>
                    <a:pt x="11957" y="-1"/>
                    <a:pt x="21628" y="9670"/>
                    <a:pt x="21628" y="21600"/>
                  </a:cubicBezTo>
                </a:path>
                <a:path w="21628" h="21600" stroke="0" extrusionOk="0">
                  <a:moveTo>
                    <a:pt x="0" y="0"/>
                  </a:moveTo>
                  <a:cubicBezTo>
                    <a:pt x="9" y="0"/>
                    <a:pt x="18" y="-1"/>
                    <a:pt x="28" y="-1"/>
                  </a:cubicBezTo>
                  <a:cubicBezTo>
                    <a:pt x="11957" y="-1"/>
                    <a:pt x="21628" y="9670"/>
                    <a:pt x="21628" y="21600"/>
                  </a:cubicBezTo>
                  <a:lnTo>
                    <a:pt x="28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Arc 164"/>
            <p:cNvSpPr>
              <a:spLocks/>
            </p:cNvSpPr>
            <p:nvPr/>
          </p:nvSpPr>
          <p:spPr bwMode="auto">
            <a:xfrm rot="5400000">
              <a:off x="7418223" y="3420360"/>
              <a:ext cx="468313" cy="101600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21599"/>
                  </a:moveTo>
                  <a:cubicBezTo>
                    <a:pt x="-1" y="9670"/>
                    <a:pt x="9670" y="-1"/>
                    <a:pt x="21600" y="-1"/>
                  </a:cubicBezTo>
                </a:path>
                <a:path w="21600" h="21600" stroke="0" extrusionOk="0">
                  <a:moveTo>
                    <a:pt x="-1" y="21599"/>
                  </a:moveTo>
                  <a:cubicBezTo>
                    <a:pt x="-1" y="9670"/>
                    <a:pt x="9670" y="-1"/>
                    <a:pt x="21600" y="-1"/>
                  </a:cubicBezTo>
                  <a:lnTo>
                    <a:pt x="21600" y="21600"/>
                  </a:lnTo>
                  <a:lnTo>
                    <a:pt x="-1" y="215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rc 168"/>
            <p:cNvSpPr>
              <a:spLocks/>
            </p:cNvSpPr>
            <p:nvPr/>
          </p:nvSpPr>
          <p:spPr bwMode="auto">
            <a:xfrm rot="5400000">
              <a:off x="7506330" y="2508341"/>
              <a:ext cx="469900" cy="101600"/>
            </a:xfrm>
            <a:custGeom>
              <a:avLst/>
              <a:gdLst>
                <a:gd name="T0" fmla="*/ 2147483647 w 21600"/>
                <a:gd name="T1" fmla="*/ 2147483647 h 21600"/>
                <a:gd name="T2" fmla="*/ 0 w 21600"/>
                <a:gd name="T3" fmla="*/ 0 h 21600"/>
                <a:gd name="T4" fmla="*/ 214748364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572" y="21599"/>
                  </a:moveTo>
                  <a:cubicBezTo>
                    <a:pt x="9653" y="21584"/>
                    <a:pt x="-1" y="11918"/>
                    <a:pt x="-1" y="-1"/>
                  </a:cubicBezTo>
                </a:path>
                <a:path w="21600" h="21600" stroke="0" extrusionOk="0">
                  <a:moveTo>
                    <a:pt x="21572" y="21599"/>
                  </a:moveTo>
                  <a:cubicBezTo>
                    <a:pt x="9653" y="21584"/>
                    <a:pt x="-1" y="11918"/>
                    <a:pt x="-1" y="-1"/>
                  </a:cubicBezTo>
                  <a:lnTo>
                    <a:pt x="21600" y="0"/>
                  </a:lnTo>
                  <a:lnTo>
                    <a:pt x="21572" y="215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5" name="Group 65"/>
            <p:cNvGrpSpPr/>
            <p:nvPr/>
          </p:nvGrpSpPr>
          <p:grpSpPr>
            <a:xfrm>
              <a:off x="7698417" y="2324191"/>
              <a:ext cx="803275" cy="1585912"/>
              <a:chOff x="4683125" y="1919288"/>
              <a:chExt cx="1147763" cy="183038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6" name="Rectangle 60"/>
              <p:cNvSpPr>
                <a:spLocks noChangeArrowheads="1"/>
              </p:cNvSpPr>
              <p:nvPr/>
            </p:nvSpPr>
            <p:spPr bwMode="auto">
              <a:xfrm rot="5400000">
                <a:off x="4341813" y="2266950"/>
                <a:ext cx="1824037" cy="1141413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 rot="5400000" flipV="1">
                <a:off x="5259388" y="1577975"/>
                <a:ext cx="1587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62"/>
              <p:cNvSpPr>
                <a:spLocks noChangeShapeType="1"/>
              </p:cNvSpPr>
              <p:nvPr/>
            </p:nvSpPr>
            <p:spPr bwMode="auto">
              <a:xfrm rot="5400000" flipV="1">
                <a:off x="5259388" y="1804987"/>
                <a:ext cx="1588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63"/>
              <p:cNvSpPr>
                <a:spLocks noChangeShapeType="1"/>
              </p:cNvSpPr>
              <p:nvPr/>
            </p:nvSpPr>
            <p:spPr bwMode="auto">
              <a:xfrm rot="5400000" flipV="1">
                <a:off x="5259388" y="2033587"/>
                <a:ext cx="1588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64"/>
              <p:cNvSpPr>
                <a:spLocks noChangeShapeType="1"/>
              </p:cNvSpPr>
              <p:nvPr/>
            </p:nvSpPr>
            <p:spPr bwMode="auto">
              <a:xfrm rot="5400000" flipV="1">
                <a:off x="5259388" y="2262187"/>
                <a:ext cx="1588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65"/>
              <p:cNvSpPr>
                <a:spLocks noChangeShapeType="1"/>
              </p:cNvSpPr>
              <p:nvPr/>
            </p:nvSpPr>
            <p:spPr bwMode="auto">
              <a:xfrm rot="5400000" flipV="1">
                <a:off x="5259388" y="2489200"/>
                <a:ext cx="1587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66"/>
              <p:cNvSpPr>
                <a:spLocks noChangeShapeType="1"/>
              </p:cNvSpPr>
              <p:nvPr/>
            </p:nvSpPr>
            <p:spPr bwMode="auto">
              <a:xfrm rot="5400000" flipV="1">
                <a:off x="5259388" y="2717800"/>
                <a:ext cx="1587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67"/>
              <p:cNvSpPr>
                <a:spLocks noChangeShapeType="1"/>
              </p:cNvSpPr>
              <p:nvPr/>
            </p:nvSpPr>
            <p:spPr bwMode="auto">
              <a:xfrm rot="5400000" flipV="1">
                <a:off x="5259388" y="2946400"/>
                <a:ext cx="1587" cy="1141413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68"/>
              <p:cNvSpPr>
                <a:spLocks noChangeShapeType="1"/>
              </p:cNvSpPr>
              <p:nvPr/>
            </p:nvSpPr>
            <p:spPr bwMode="auto">
              <a:xfrm rot="5400000">
                <a:off x="4096948" y="2830513"/>
                <a:ext cx="1824037" cy="1587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" name="Rectangle 92"/>
            <p:cNvSpPr/>
            <p:nvPr/>
          </p:nvSpPr>
          <p:spPr>
            <a:xfrm>
              <a:off x="7611905" y="2090828"/>
              <a:ext cx="4251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n-lt"/>
                </a:rPr>
                <a:t>Tag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883761" y="2090828"/>
              <a:ext cx="7290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Line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674069" y="3929249"/>
              <a:ext cx="238655" cy="419101"/>
              <a:chOff x="5641975" y="4572001"/>
              <a:chExt cx="455612" cy="800100"/>
            </a:xfrm>
          </p:grpSpPr>
          <p:sp>
            <p:nvSpPr>
              <p:cNvPr id="95" name="Oval 33"/>
              <p:cNvSpPr>
                <a:spLocks noChangeArrowheads="1"/>
              </p:cNvSpPr>
              <p:nvPr/>
            </p:nvSpPr>
            <p:spPr bwMode="auto">
              <a:xfrm rot="5400000">
                <a:off x="5641974" y="4916489"/>
                <a:ext cx="455613" cy="455612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96" name="Rectangle 34"/>
              <p:cNvSpPr>
                <a:spLocks noChangeArrowheads="1"/>
              </p:cNvSpPr>
              <p:nvPr/>
            </p:nvSpPr>
            <p:spPr bwMode="auto">
              <a:xfrm>
                <a:off x="5734050" y="4960937"/>
                <a:ext cx="307043" cy="323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=?</a:t>
                </a:r>
                <a:endParaRPr lang="en-US" sz="1100" b="0"/>
              </a:p>
            </p:txBody>
          </p:sp>
          <p:sp>
            <p:nvSpPr>
              <p:cNvPr id="97" name="Freeform 36"/>
              <p:cNvSpPr>
                <a:spLocks/>
              </p:cNvSpPr>
              <p:nvPr/>
            </p:nvSpPr>
            <p:spPr bwMode="auto">
              <a:xfrm rot="5400000">
                <a:off x="5794375" y="4800601"/>
                <a:ext cx="152400" cy="76200"/>
              </a:xfrm>
              <a:custGeom>
                <a:avLst/>
                <a:gdLst>
                  <a:gd name="T0" fmla="*/ 2147483647 w 96"/>
                  <a:gd name="T1" fmla="*/ 2147483647 h 48"/>
                  <a:gd name="T2" fmla="*/ 0 w 96"/>
                  <a:gd name="T3" fmla="*/ 2147483647 h 48"/>
                  <a:gd name="T4" fmla="*/ 0 w 96"/>
                  <a:gd name="T5" fmla="*/ 2147483647 h 48"/>
                  <a:gd name="T6" fmla="*/ 0 w 96"/>
                  <a:gd name="T7" fmla="*/ 0 h 48"/>
                  <a:gd name="T8" fmla="*/ 2147483647 w 96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98" name="Line 37"/>
              <p:cNvSpPr>
                <a:spLocks noChangeShapeType="1"/>
              </p:cNvSpPr>
              <p:nvPr/>
            </p:nvSpPr>
            <p:spPr bwMode="auto">
              <a:xfrm rot="5400000">
                <a:off x="5772944" y="4666457"/>
                <a:ext cx="190500" cy="15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5684199" y="3929249"/>
              <a:ext cx="238655" cy="419101"/>
              <a:chOff x="5641975" y="4572001"/>
              <a:chExt cx="455612" cy="800100"/>
            </a:xfrm>
          </p:grpSpPr>
          <p:sp>
            <p:nvSpPr>
              <p:cNvPr id="100" name="Oval 33"/>
              <p:cNvSpPr>
                <a:spLocks noChangeArrowheads="1"/>
              </p:cNvSpPr>
              <p:nvPr/>
            </p:nvSpPr>
            <p:spPr bwMode="auto">
              <a:xfrm rot="5400000">
                <a:off x="5641974" y="4916489"/>
                <a:ext cx="455613" cy="455612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101" name="Rectangle 34"/>
              <p:cNvSpPr>
                <a:spLocks noChangeArrowheads="1"/>
              </p:cNvSpPr>
              <p:nvPr/>
            </p:nvSpPr>
            <p:spPr bwMode="auto">
              <a:xfrm>
                <a:off x="5734050" y="4960937"/>
                <a:ext cx="307043" cy="323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=?</a:t>
                </a:r>
                <a:endParaRPr lang="en-US" sz="1100" b="0"/>
              </a:p>
            </p:txBody>
          </p:sp>
          <p:sp>
            <p:nvSpPr>
              <p:cNvPr id="102" name="Freeform 36"/>
              <p:cNvSpPr>
                <a:spLocks/>
              </p:cNvSpPr>
              <p:nvPr/>
            </p:nvSpPr>
            <p:spPr bwMode="auto">
              <a:xfrm rot="5400000">
                <a:off x="5794375" y="4800601"/>
                <a:ext cx="152400" cy="76200"/>
              </a:xfrm>
              <a:custGeom>
                <a:avLst/>
                <a:gdLst>
                  <a:gd name="T0" fmla="*/ 2147483647 w 96"/>
                  <a:gd name="T1" fmla="*/ 2147483647 h 48"/>
                  <a:gd name="T2" fmla="*/ 0 w 96"/>
                  <a:gd name="T3" fmla="*/ 2147483647 h 48"/>
                  <a:gd name="T4" fmla="*/ 0 w 96"/>
                  <a:gd name="T5" fmla="*/ 2147483647 h 48"/>
                  <a:gd name="T6" fmla="*/ 0 w 96"/>
                  <a:gd name="T7" fmla="*/ 0 h 48"/>
                  <a:gd name="T8" fmla="*/ 2147483647 w 96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103" name="Line 37"/>
              <p:cNvSpPr>
                <a:spLocks noChangeShapeType="1"/>
              </p:cNvSpPr>
              <p:nvPr/>
            </p:nvSpPr>
            <p:spPr bwMode="auto">
              <a:xfrm rot="5400000">
                <a:off x="5772944" y="4666457"/>
                <a:ext cx="190500" cy="15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6694329" y="3929249"/>
              <a:ext cx="238655" cy="419101"/>
              <a:chOff x="5641975" y="4572001"/>
              <a:chExt cx="455612" cy="800100"/>
            </a:xfrm>
          </p:grpSpPr>
          <p:sp>
            <p:nvSpPr>
              <p:cNvPr id="105" name="Oval 33"/>
              <p:cNvSpPr>
                <a:spLocks noChangeArrowheads="1"/>
              </p:cNvSpPr>
              <p:nvPr/>
            </p:nvSpPr>
            <p:spPr bwMode="auto">
              <a:xfrm rot="5400000">
                <a:off x="5641974" y="4916489"/>
                <a:ext cx="455613" cy="455612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106" name="Rectangle 34"/>
              <p:cNvSpPr>
                <a:spLocks noChangeArrowheads="1"/>
              </p:cNvSpPr>
              <p:nvPr/>
            </p:nvSpPr>
            <p:spPr bwMode="auto">
              <a:xfrm>
                <a:off x="5734050" y="4960937"/>
                <a:ext cx="307043" cy="323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=?</a:t>
                </a:r>
                <a:endParaRPr lang="en-US" sz="1100" b="0"/>
              </a:p>
            </p:txBody>
          </p:sp>
          <p:sp>
            <p:nvSpPr>
              <p:cNvPr id="107" name="Freeform 36"/>
              <p:cNvSpPr>
                <a:spLocks/>
              </p:cNvSpPr>
              <p:nvPr/>
            </p:nvSpPr>
            <p:spPr bwMode="auto">
              <a:xfrm rot="5400000">
                <a:off x="5794375" y="4800601"/>
                <a:ext cx="152400" cy="76200"/>
              </a:xfrm>
              <a:custGeom>
                <a:avLst/>
                <a:gdLst>
                  <a:gd name="T0" fmla="*/ 2147483647 w 96"/>
                  <a:gd name="T1" fmla="*/ 2147483647 h 48"/>
                  <a:gd name="T2" fmla="*/ 0 w 96"/>
                  <a:gd name="T3" fmla="*/ 2147483647 h 48"/>
                  <a:gd name="T4" fmla="*/ 0 w 96"/>
                  <a:gd name="T5" fmla="*/ 2147483647 h 48"/>
                  <a:gd name="T6" fmla="*/ 0 w 96"/>
                  <a:gd name="T7" fmla="*/ 0 h 48"/>
                  <a:gd name="T8" fmla="*/ 2147483647 w 96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108" name="Line 37"/>
              <p:cNvSpPr>
                <a:spLocks noChangeShapeType="1"/>
              </p:cNvSpPr>
              <p:nvPr/>
            </p:nvSpPr>
            <p:spPr bwMode="auto">
              <a:xfrm rot="5400000">
                <a:off x="5772944" y="4666457"/>
                <a:ext cx="190500" cy="15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7704459" y="3916485"/>
              <a:ext cx="238655" cy="419101"/>
              <a:chOff x="5641975" y="4572001"/>
              <a:chExt cx="455612" cy="800100"/>
            </a:xfrm>
          </p:grpSpPr>
          <p:sp>
            <p:nvSpPr>
              <p:cNvPr id="110" name="Oval 33"/>
              <p:cNvSpPr>
                <a:spLocks noChangeArrowheads="1"/>
              </p:cNvSpPr>
              <p:nvPr/>
            </p:nvSpPr>
            <p:spPr bwMode="auto">
              <a:xfrm rot="5400000">
                <a:off x="5641974" y="4916489"/>
                <a:ext cx="455613" cy="455612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111" name="Rectangle 34"/>
              <p:cNvSpPr>
                <a:spLocks noChangeArrowheads="1"/>
              </p:cNvSpPr>
              <p:nvPr/>
            </p:nvSpPr>
            <p:spPr bwMode="auto">
              <a:xfrm>
                <a:off x="5734050" y="4960937"/>
                <a:ext cx="307043" cy="323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100" b="0">
                    <a:solidFill>
                      <a:srgbClr val="000000"/>
                    </a:solidFill>
                  </a:rPr>
                  <a:t>=?</a:t>
                </a:r>
                <a:endParaRPr lang="en-US" sz="1100" b="0"/>
              </a:p>
            </p:txBody>
          </p:sp>
          <p:sp>
            <p:nvSpPr>
              <p:cNvPr id="112" name="Freeform 36"/>
              <p:cNvSpPr>
                <a:spLocks/>
              </p:cNvSpPr>
              <p:nvPr/>
            </p:nvSpPr>
            <p:spPr bwMode="auto">
              <a:xfrm rot="5400000">
                <a:off x="5794375" y="4800601"/>
                <a:ext cx="152400" cy="76200"/>
              </a:xfrm>
              <a:custGeom>
                <a:avLst/>
                <a:gdLst>
                  <a:gd name="T0" fmla="*/ 2147483647 w 96"/>
                  <a:gd name="T1" fmla="*/ 2147483647 h 48"/>
                  <a:gd name="T2" fmla="*/ 0 w 96"/>
                  <a:gd name="T3" fmla="*/ 2147483647 h 48"/>
                  <a:gd name="T4" fmla="*/ 0 w 96"/>
                  <a:gd name="T5" fmla="*/ 2147483647 h 48"/>
                  <a:gd name="T6" fmla="*/ 0 w 96"/>
                  <a:gd name="T7" fmla="*/ 0 h 48"/>
                  <a:gd name="T8" fmla="*/ 2147483647 w 96"/>
                  <a:gd name="T9" fmla="*/ 2147483647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8"/>
                  <a:gd name="T17" fmla="*/ 96 w 96"/>
                  <a:gd name="T18" fmla="*/ 48 h 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8">
                    <a:moveTo>
                      <a:pt x="96" y="24"/>
                    </a:moveTo>
                    <a:lnTo>
                      <a:pt x="0" y="48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  <p:sp>
            <p:nvSpPr>
              <p:cNvPr id="113" name="Line 37"/>
              <p:cNvSpPr>
                <a:spLocks noChangeShapeType="1"/>
              </p:cNvSpPr>
              <p:nvPr/>
            </p:nvSpPr>
            <p:spPr bwMode="auto">
              <a:xfrm rot="5400000">
                <a:off x="5772944" y="4666457"/>
                <a:ext cx="190500" cy="15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000"/>
              </a:p>
            </p:txBody>
          </p:sp>
        </p:grpSp>
      </p:grpSp>
      <p:sp>
        <p:nvSpPr>
          <p:cNvPr id="24" name="Freeform 23"/>
          <p:cNvSpPr/>
          <p:nvPr/>
        </p:nvSpPr>
        <p:spPr bwMode="auto">
          <a:xfrm>
            <a:off x="4233333" y="2340610"/>
            <a:ext cx="406400" cy="1032933"/>
          </a:xfrm>
          <a:custGeom>
            <a:avLst/>
            <a:gdLst>
              <a:gd name="connsiteX0" fmla="*/ 0 w 406400"/>
              <a:gd name="connsiteY0" fmla="*/ 0 h 1032933"/>
              <a:gd name="connsiteX1" fmla="*/ 0 w 406400"/>
              <a:gd name="connsiteY1" fmla="*/ 1024466 h 1032933"/>
              <a:gd name="connsiteX2" fmla="*/ 406400 w 406400"/>
              <a:gd name="connsiteY2" fmla="*/ 1024466 h 1032933"/>
              <a:gd name="connsiteX3" fmla="*/ 389467 w 406400"/>
              <a:gd name="connsiteY3" fmla="*/ 1032933 h 1032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" h="1032933">
                <a:moveTo>
                  <a:pt x="0" y="0"/>
                </a:moveTo>
                <a:lnTo>
                  <a:pt x="0" y="1024466"/>
                </a:lnTo>
                <a:lnTo>
                  <a:pt x="406400" y="1024466"/>
                </a:lnTo>
                <a:lnTo>
                  <a:pt x="389467" y="1032933"/>
                </a:ln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11221" y="2311624"/>
            <a:ext cx="3727259" cy="2249024"/>
            <a:chOff x="3911221" y="2011481"/>
            <a:chExt cx="3727259" cy="2249024"/>
          </a:xfrm>
        </p:grpSpPr>
        <p:cxnSp>
          <p:nvCxnSpPr>
            <p:cNvPr id="27" name="Straight Connector 26"/>
            <p:cNvCxnSpPr/>
            <p:nvPr/>
          </p:nvCxnSpPr>
          <p:spPr bwMode="auto">
            <a:xfrm>
              <a:off x="4443800" y="4260505"/>
              <a:ext cx="3194680" cy="0"/>
            </a:xfrm>
            <a:prstGeom prst="line">
              <a:avLst/>
            </a:prstGeom>
            <a:solidFill>
              <a:srgbClr val="000000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Freeform 132"/>
            <p:cNvSpPr/>
            <p:nvPr/>
          </p:nvSpPr>
          <p:spPr bwMode="auto">
            <a:xfrm>
              <a:off x="3911221" y="2011481"/>
              <a:ext cx="406400" cy="2249024"/>
            </a:xfrm>
            <a:custGeom>
              <a:avLst/>
              <a:gdLst>
                <a:gd name="connsiteX0" fmla="*/ 0 w 406400"/>
                <a:gd name="connsiteY0" fmla="*/ 0 h 1032933"/>
                <a:gd name="connsiteX1" fmla="*/ 0 w 406400"/>
                <a:gd name="connsiteY1" fmla="*/ 1024466 h 1032933"/>
                <a:gd name="connsiteX2" fmla="*/ 406400 w 406400"/>
                <a:gd name="connsiteY2" fmla="*/ 1024466 h 1032933"/>
                <a:gd name="connsiteX3" fmla="*/ 389467 w 406400"/>
                <a:gd name="connsiteY3" fmla="*/ 1032933 h 103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400" h="1032933">
                  <a:moveTo>
                    <a:pt x="0" y="0"/>
                  </a:moveTo>
                  <a:lnTo>
                    <a:pt x="0" y="1024466"/>
                  </a:lnTo>
                  <a:lnTo>
                    <a:pt x="406400" y="1024466"/>
                  </a:lnTo>
                  <a:lnTo>
                    <a:pt x="389467" y="1032933"/>
                  </a:lnTo>
                </a:path>
              </a:pathLst>
            </a:cu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18133" y="2080543"/>
            <a:ext cx="3707650" cy="277000"/>
            <a:chOff x="3318133" y="1780400"/>
            <a:chExt cx="3707650" cy="277000"/>
          </a:xfrm>
        </p:grpSpPr>
        <p:sp>
          <p:nvSpPr>
            <p:cNvPr id="114" name="Rectangle 8"/>
            <p:cNvSpPr>
              <a:spLocks noChangeArrowheads="1"/>
            </p:cNvSpPr>
            <p:nvPr/>
          </p:nvSpPr>
          <p:spPr bwMode="auto">
            <a:xfrm>
              <a:off x="5277227" y="1831499"/>
              <a:ext cx="174855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+mn-lt"/>
                </a:rPr>
                <a:t>INCOMING  ADDRESS</a:t>
              </a:r>
              <a:endParaRPr lang="en-US" sz="2400" b="0" dirty="0">
                <a:latin typeface="+mn-lt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318133" y="1825805"/>
              <a:ext cx="1787267" cy="201138"/>
              <a:chOff x="3026503" y="1809820"/>
              <a:chExt cx="2536826" cy="242893"/>
            </a:xfrm>
          </p:grpSpPr>
          <p:sp>
            <p:nvSpPr>
              <p:cNvPr id="129" name="Rectangle 7"/>
              <p:cNvSpPr>
                <a:spLocks noChangeArrowheads="1"/>
              </p:cNvSpPr>
              <p:nvPr/>
            </p:nvSpPr>
            <p:spPr bwMode="auto">
              <a:xfrm rot="5400000">
                <a:off x="5192645" y="1682030"/>
                <a:ext cx="242891" cy="49847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0" name="Rectangle 7"/>
              <p:cNvSpPr>
                <a:spLocks noChangeArrowheads="1"/>
              </p:cNvSpPr>
              <p:nvPr/>
            </p:nvSpPr>
            <p:spPr bwMode="auto">
              <a:xfrm rot="5400000">
                <a:off x="3459095" y="1377228"/>
                <a:ext cx="242891" cy="110807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+mn-lt"/>
                </a:endParaRPr>
              </a:p>
            </p:txBody>
          </p:sp>
          <p:sp>
            <p:nvSpPr>
              <p:cNvPr id="131" name="Rectangle 7"/>
              <p:cNvSpPr>
                <a:spLocks noChangeArrowheads="1"/>
              </p:cNvSpPr>
              <p:nvPr/>
            </p:nvSpPr>
            <p:spPr bwMode="auto">
              <a:xfrm rot="5400000">
                <a:off x="4476683" y="1474066"/>
                <a:ext cx="242891" cy="91439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485733" y="1780400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tag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071238" y="1780401"/>
              <a:ext cx="603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+mn-lt"/>
                </a:rPr>
                <a:t>index</a:t>
              </a:r>
            </a:p>
          </p:txBody>
        </p:sp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D3BB5E4-E81C-BCFB-F42F-582ACDBC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89E23EB-5573-6197-BA88-9A6BD2D3CA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34D4873-646F-5E66-04FE-44502A089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0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fast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User managed </a:t>
            </a:r>
            <a:r>
              <a:rPr lang="en-US" sz="2400" i="1" dirty="0"/>
              <a:t>Scratchpad</a:t>
            </a:r>
            <a:r>
              <a:rPr lang="en-US" sz="2400" dirty="0"/>
              <a:t> memory</a:t>
            </a:r>
          </a:p>
          <a:p>
            <a:pPr lvl="1"/>
            <a:r>
              <a:rPr lang="en-US" sz="2000" dirty="0"/>
              <a:t>ISA is aware of the storage hierarchy; separate instructions are needed to access different storage levels</a:t>
            </a:r>
          </a:p>
          <a:p>
            <a:r>
              <a:rPr lang="en-US" sz="2400" dirty="0"/>
              <a:t>Automatically managed </a:t>
            </a:r>
            <a:r>
              <a:rPr lang="en-US" sz="2400" i="1" dirty="0"/>
              <a:t>Cache</a:t>
            </a:r>
            <a:r>
              <a:rPr lang="en-US" sz="2400" dirty="0"/>
              <a:t> memory: </a:t>
            </a:r>
          </a:p>
          <a:p>
            <a:pPr lvl="1"/>
            <a:r>
              <a:rPr lang="en-US" sz="2000" dirty="0"/>
              <a:t>programmer has little control over how data moves between fast and slow memory</a:t>
            </a:r>
          </a:p>
          <a:p>
            <a:pPr lvl="1"/>
            <a:r>
              <a:rPr lang="en-US" sz="2000" dirty="0"/>
              <a:t>Historically very successful (painless for the programmer)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F9D83-83D6-3D99-5E75-E230EB6A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5F82C-A416-694E-5A1D-9793A664DE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0F710-AD28-D869-31F3-EB55691AC7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312DCABE-3469-4729-842D-99C1CF712F7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98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2" name="Text Box 63"/>
          <p:cNvSpPr txBox="1">
            <a:spLocks noChangeArrowheads="1"/>
          </p:cNvSpPr>
          <p:nvPr/>
        </p:nvSpPr>
        <p:spPr bwMode="auto">
          <a:xfrm>
            <a:off x="374650" y="4191000"/>
            <a:ext cx="25304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800" dirty="0">
                <a:latin typeface="+mn-lt"/>
              </a:rPr>
              <a:t>Compare </a:t>
            </a:r>
            <a:r>
              <a:rPr lang="en-US" sz="1800" dirty="0" err="1">
                <a:latin typeface="+mn-lt"/>
              </a:rPr>
              <a:t>addr</a:t>
            </a:r>
            <a:r>
              <a:rPr lang="en-US" sz="1800" dirty="0">
                <a:latin typeface="+mn-lt"/>
              </a:rPr>
              <a:t> with only one tag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800" dirty="0"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>
                <a:latin typeface="+mn-lt"/>
              </a:rPr>
              <a:t>Location A can be stored in exactly one cache line</a:t>
            </a:r>
          </a:p>
        </p:txBody>
      </p:sp>
      <p:sp>
        <p:nvSpPr>
          <p:cNvPr id="21505" name="Rectangle 2"/>
          <p:cNvSpPr>
            <a:spLocks noChangeArrowheads="1"/>
          </p:cNvSpPr>
          <p:nvPr/>
        </p:nvSpPr>
        <p:spPr bwMode="auto">
          <a:xfrm>
            <a:off x="4708525" y="3230563"/>
            <a:ext cx="561975" cy="793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966370" y="1266031"/>
            <a:ext cx="6161088" cy="5376863"/>
            <a:chOff x="1830" y="693"/>
            <a:chExt cx="3881" cy="3387"/>
          </a:xfrm>
        </p:grpSpPr>
        <p:sp>
          <p:nvSpPr>
            <p:cNvPr id="21639" name="Rectangle 4"/>
            <p:cNvSpPr>
              <a:spLocks noChangeArrowheads="1"/>
            </p:cNvSpPr>
            <p:nvPr/>
          </p:nvSpPr>
          <p:spPr bwMode="auto">
            <a:xfrm>
              <a:off x="4752" y="3552"/>
              <a:ext cx="959" cy="18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40" name="Rectangle 5"/>
            <p:cNvSpPr>
              <a:spLocks noChangeArrowheads="1"/>
            </p:cNvSpPr>
            <p:nvPr/>
          </p:nvSpPr>
          <p:spPr bwMode="auto">
            <a:xfrm>
              <a:off x="2248" y="3713"/>
              <a:ext cx="1688" cy="36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30" y="693"/>
              <a:ext cx="3699" cy="288"/>
              <a:chOff x="1846" y="662"/>
              <a:chExt cx="3699" cy="288"/>
            </a:xfrm>
          </p:grpSpPr>
          <p:sp>
            <p:nvSpPr>
              <p:cNvPr id="21642" name="AutoShape 7"/>
              <p:cNvSpPr>
                <a:spLocks/>
              </p:cNvSpPr>
              <p:nvPr/>
            </p:nvSpPr>
            <p:spPr bwMode="auto">
              <a:xfrm rot="5400000">
                <a:off x="3657" y="-938"/>
                <a:ext cx="77" cy="3699"/>
              </a:xfrm>
              <a:prstGeom prst="leftBrace">
                <a:avLst>
                  <a:gd name="adj1" fmla="val 400325"/>
                  <a:gd name="adj2" fmla="val 50120"/>
                </a:avLst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00000"/>
                  </a:solidFill>
                  <a:latin typeface="+mn-lt"/>
                </a:endParaRPr>
              </a:p>
            </p:txBody>
          </p:sp>
          <p:sp>
            <p:nvSpPr>
              <p:cNvPr id="21643" name="Text Box 8"/>
              <p:cNvSpPr txBox="1">
                <a:spLocks noChangeArrowheads="1"/>
              </p:cNvSpPr>
              <p:nvPr/>
            </p:nvSpPr>
            <p:spPr bwMode="auto">
              <a:xfrm>
                <a:off x="2575" y="662"/>
                <a:ext cx="224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  <a:latin typeface="+mn-lt"/>
                  </a:rPr>
                  <a:t>Issue: Replacement Policy</a:t>
                </a:r>
              </a:p>
            </p:txBody>
          </p:sp>
        </p:grpSp>
      </p:grpSp>
      <p:sp>
        <p:nvSpPr>
          <p:cNvPr id="21507" name="Rectangle 9"/>
          <p:cNvSpPr>
            <a:spLocks noGrp="1" noChangeArrowheads="1"/>
          </p:cNvSpPr>
          <p:nvPr>
            <p:ph type="title"/>
          </p:nvPr>
        </p:nvSpPr>
        <p:spPr>
          <a:xfrm>
            <a:off x="525377" y="176709"/>
            <a:ext cx="8290095" cy="1143000"/>
          </a:xfrm>
        </p:spPr>
        <p:txBody>
          <a:bodyPr/>
          <a:lstStyle/>
          <a:p>
            <a:pPr eaLnBrk="1" hangingPunct="1"/>
            <a:r>
              <a:rPr lang="en-US" dirty="0"/>
              <a:t>Associativity Implies Choices</a:t>
            </a:r>
          </a:p>
        </p:txBody>
      </p:sp>
      <p:sp>
        <p:nvSpPr>
          <p:cNvPr id="21508" name="Rectangle 10"/>
          <p:cNvSpPr>
            <a:spLocks noChangeArrowheads="1"/>
          </p:cNvSpPr>
          <p:nvPr/>
        </p:nvSpPr>
        <p:spPr bwMode="auto">
          <a:xfrm>
            <a:off x="6629400" y="2136775"/>
            <a:ext cx="22098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543800" y="2670175"/>
            <a:ext cx="1066800" cy="152400"/>
            <a:chOff x="1392" y="2640"/>
            <a:chExt cx="672" cy="96"/>
          </a:xfrm>
        </p:grpSpPr>
        <p:sp>
          <p:nvSpPr>
            <p:cNvPr id="21637" name="Rectangle 12"/>
            <p:cNvSpPr>
              <a:spLocks noChangeArrowheads="1"/>
            </p:cNvSpPr>
            <p:nvPr/>
          </p:nvSpPr>
          <p:spPr bwMode="auto">
            <a:xfrm>
              <a:off x="1392" y="2640"/>
              <a:ext cx="672" cy="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38" name="Line 13"/>
            <p:cNvSpPr>
              <a:spLocks noChangeShapeType="1"/>
            </p:cNvSpPr>
            <p:nvPr/>
          </p:nvSpPr>
          <p:spPr bwMode="auto">
            <a:xfrm>
              <a:off x="1728" y="26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7543800" y="2974975"/>
            <a:ext cx="1066800" cy="152400"/>
            <a:chOff x="1392" y="2640"/>
            <a:chExt cx="672" cy="96"/>
          </a:xfrm>
        </p:grpSpPr>
        <p:sp>
          <p:nvSpPr>
            <p:cNvPr id="21635" name="Rectangle 15"/>
            <p:cNvSpPr>
              <a:spLocks noChangeArrowheads="1"/>
            </p:cNvSpPr>
            <p:nvPr/>
          </p:nvSpPr>
          <p:spPr bwMode="auto">
            <a:xfrm>
              <a:off x="1392" y="2640"/>
              <a:ext cx="672" cy="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36" name="Line 16"/>
            <p:cNvSpPr>
              <a:spLocks noChangeShapeType="1"/>
            </p:cNvSpPr>
            <p:nvPr/>
          </p:nvSpPr>
          <p:spPr bwMode="auto">
            <a:xfrm>
              <a:off x="1728" y="26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7543800" y="3508375"/>
            <a:ext cx="1066800" cy="152400"/>
            <a:chOff x="1392" y="2640"/>
            <a:chExt cx="672" cy="96"/>
          </a:xfrm>
        </p:grpSpPr>
        <p:sp>
          <p:nvSpPr>
            <p:cNvPr id="21633" name="Rectangle 18"/>
            <p:cNvSpPr>
              <a:spLocks noChangeArrowheads="1"/>
            </p:cNvSpPr>
            <p:nvPr/>
          </p:nvSpPr>
          <p:spPr bwMode="auto">
            <a:xfrm>
              <a:off x="1392" y="2640"/>
              <a:ext cx="672" cy="9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34" name="Line 19"/>
            <p:cNvSpPr>
              <a:spLocks noChangeShapeType="1"/>
            </p:cNvSpPr>
            <p:nvPr/>
          </p:nvSpPr>
          <p:spPr bwMode="auto">
            <a:xfrm>
              <a:off x="1728" y="26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512" name="Oval 20"/>
          <p:cNvSpPr>
            <a:spLocks noChangeArrowheads="1"/>
          </p:cNvSpPr>
          <p:nvPr/>
        </p:nvSpPr>
        <p:spPr bwMode="auto">
          <a:xfrm>
            <a:off x="7848600" y="32797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13" name="Oval 21"/>
          <p:cNvSpPr>
            <a:spLocks noChangeArrowheads="1"/>
          </p:cNvSpPr>
          <p:nvPr/>
        </p:nvSpPr>
        <p:spPr bwMode="auto">
          <a:xfrm>
            <a:off x="8001000" y="32797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14" name="Text Box 22"/>
          <p:cNvSpPr txBox="1">
            <a:spLocks noChangeArrowheads="1"/>
          </p:cNvSpPr>
          <p:nvPr/>
        </p:nvSpPr>
        <p:spPr bwMode="auto">
          <a:xfrm>
            <a:off x="6705600" y="2125663"/>
            <a:ext cx="1066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+mn-lt"/>
              </a:rPr>
              <a:t>address</a:t>
            </a:r>
          </a:p>
        </p:txBody>
      </p:sp>
      <p:sp>
        <p:nvSpPr>
          <p:cNvPr id="21515" name="Text Box 23"/>
          <p:cNvSpPr txBox="1">
            <a:spLocks noChangeArrowheads="1"/>
          </p:cNvSpPr>
          <p:nvPr/>
        </p:nvSpPr>
        <p:spPr bwMode="auto">
          <a:xfrm>
            <a:off x="6781800" y="1657290"/>
            <a:ext cx="22839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Fully associative</a:t>
            </a:r>
          </a:p>
        </p:txBody>
      </p:sp>
      <p:sp>
        <p:nvSpPr>
          <p:cNvPr id="21516" name="Oval 24"/>
          <p:cNvSpPr>
            <a:spLocks noChangeArrowheads="1"/>
          </p:cNvSpPr>
          <p:nvPr/>
        </p:nvSpPr>
        <p:spPr bwMode="auto">
          <a:xfrm>
            <a:off x="8153400" y="32797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17" name="Line 25"/>
          <p:cNvSpPr>
            <a:spLocks noChangeShapeType="1"/>
          </p:cNvSpPr>
          <p:nvPr/>
        </p:nvSpPr>
        <p:spPr bwMode="auto">
          <a:xfrm>
            <a:off x="7086600" y="27463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18" name="Line 26"/>
          <p:cNvSpPr>
            <a:spLocks noChangeShapeType="1"/>
          </p:cNvSpPr>
          <p:nvPr/>
        </p:nvSpPr>
        <p:spPr bwMode="auto">
          <a:xfrm>
            <a:off x="7086600" y="3051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19" name="Line 27"/>
          <p:cNvSpPr>
            <a:spLocks noChangeShapeType="1"/>
          </p:cNvSpPr>
          <p:nvPr/>
        </p:nvSpPr>
        <p:spPr bwMode="auto">
          <a:xfrm>
            <a:off x="7086600" y="35845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20" name="Line 28"/>
          <p:cNvSpPr>
            <a:spLocks noChangeShapeType="1"/>
          </p:cNvSpPr>
          <p:nvPr/>
        </p:nvSpPr>
        <p:spPr bwMode="auto">
          <a:xfrm>
            <a:off x="7086600" y="259397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22" name="Rectangle 30"/>
          <p:cNvSpPr>
            <a:spLocks noChangeArrowheads="1"/>
          </p:cNvSpPr>
          <p:nvPr/>
        </p:nvSpPr>
        <p:spPr bwMode="auto">
          <a:xfrm>
            <a:off x="177800" y="2125663"/>
            <a:ext cx="2667000" cy="213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23" name="Rectangle 31"/>
          <p:cNvSpPr>
            <a:spLocks noChangeArrowheads="1"/>
          </p:cNvSpPr>
          <p:nvPr/>
        </p:nvSpPr>
        <p:spPr bwMode="auto">
          <a:xfrm>
            <a:off x="1701800" y="2887663"/>
            <a:ext cx="1066800" cy="1524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1701800" y="2430463"/>
            <a:ext cx="1066800" cy="1600200"/>
            <a:chOff x="3024" y="4176"/>
            <a:chExt cx="672" cy="1008"/>
          </a:xfrm>
        </p:grpSpPr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3024" y="4176"/>
              <a:ext cx="672" cy="768"/>
              <a:chOff x="1248" y="1968"/>
              <a:chExt cx="672" cy="768"/>
            </a:xfrm>
          </p:grpSpPr>
          <p:grpSp>
            <p:nvGrpSpPr>
              <p:cNvPr id="9" name="Group 34"/>
              <p:cNvGrpSpPr>
                <a:grpSpLocks/>
              </p:cNvGrpSpPr>
              <p:nvPr/>
            </p:nvGrpSpPr>
            <p:grpSpPr bwMode="auto">
              <a:xfrm>
                <a:off x="1248" y="1968"/>
                <a:ext cx="672" cy="768"/>
                <a:chOff x="1248" y="1968"/>
                <a:chExt cx="672" cy="768"/>
              </a:xfrm>
            </p:grpSpPr>
            <p:sp>
              <p:nvSpPr>
                <p:cNvPr id="21625" name="Rectangle 35"/>
                <p:cNvSpPr>
                  <a:spLocks noChangeArrowheads="1"/>
                </p:cNvSpPr>
                <p:nvPr/>
              </p:nvSpPr>
              <p:spPr bwMode="auto">
                <a:xfrm>
                  <a:off x="1248" y="1968"/>
                  <a:ext cx="672" cy="7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26" name="Line 36"/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27" name="Line 37"/>
                <p:cNvSpPr>
                  <a:spLocks noChangeShapeType="1"/>
                </p:cNvSpPr>
                <p:nvPr/>
              </p:nvSpPr>
              <p:spPr bwMode="auto">
                <a:xfrm>
                  <a:off x="1248" y="216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28" name="Line 38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29" name="Line 39"/>
                <p:cNvSpPr>
                  <a:spLocks noChangeShapeType="1"/>
                </p:cNvSpPr>
                <p:nvPr/>
              </p:nvSpPr>
              <p:spPr bwMode="auto">
                <a:xfrm>
                  <a:off x="1248" y="235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30" name="Line 40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31" name="Line 41"/>
                <p:cNvSpPr>
                  <a:spLocks noChangeShapeType="1"/>
                </p:cNvSpPr>
                <p:nvPr/>
              </p:nvSpPr>
              <p:spPr bwMode="auto">
                <a:xfrm>
                  <a:off x="1248" y="254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32" name="Line 42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21624" name="Line 43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3024" y="4944"/>
              <a:ext cx="672" cy="240"/>
              <a:chOff x="1392" y="2496"/>
              <a:chExt cx="672" cy="240"/>
            </a:xfrm>
          </p:grpSpPr>
          <p:grpSp>
            <p:nvGrpSpPr>
              <p:cNvPr id="11" name="Group 45"/>
              <p:cNvGrpSpPr>
                <a:grpSpLocks/>
              </p:cNvGrpSpPr>
              <p:nvPr/>
            </p:nvGrpSpPr>
            <p:grpSpPr bwMode="auto">
              <a:xfrm>
                <a:off x="1392" y="2640"/>
                <a:ext cx="672" cy="96"/>
                <a:chOff x="1392" y="2640"/>
                <a:chExt cx="672" cy="96"/>
              </a:xfrm>
            </p:grpSpPr>
            <p:sp>
              <p:nvSpPr>
                <p:cNvPr id="21621" name="Rectangle 46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672" cy="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622" name="Line 47"/>
                <p:cNvSpPr>
                  <a:spLocks noChangeShapeType="1"/>
                </p:cNvSpPr>
                <p:nvPr/>
              </p:nvSpPr>
              <p:spPr bwMode="auto">
                <a:xfrm>
                  <a:off x="1728" y="26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21620" name="Line 48"/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1549400" y="2430463"/>
            <a:ext cx="76200" cy="1219200"/>
            <a:chOff x="1248" y="1728"/>
            <a:chExt cx="48" cy="768"/>
          </a:xfrm>
        </p:grpSpPr>
        <p:sp>
          <p:nvSpPr>
            <p:cNvPr id="21614" name="Line 50"/>
            <p:cNvSpPr>
              <a:spLocks noChangeShapeType="1"/>
            </p:cNvSpPr>
            <p:nvPr/>
          </p:nvSpPr>
          <p:spPr bwMode="auto">
            <a:xfrm flipH="1">
              <a:off x="1248" y="17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5" name="Line 51"/>
            <p:cNvSpPr>
              <a:spLocks noChangeShapeType="1"/>
            </p:cNvSpPr>
            <p:nvPr/>
          </p:nvSpPr>
          <p:spPr bwMode="auto">
            <a:xfrm flipH="1" flipV="1">
              <a:off x="1248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6" name="Line 52"/>
            <p:cNvSpPr>
              <a:spLocks noChangeShapeType="1"/>
            </p:cNvSpPr>
            <p:nvPr/>
          </p:nvSpPr>
          <p:spPr bwMode="auto">
            <a:xfrm>
              <a:off x="1248" y="17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526" name="Line 53"/>
          <p:cNvSpPr>
            <a:spLocks noChangeShapeType="1"/>
          </p:cNvSpPr>
          <p:nvPr/>
        </p:nvSpPr>
        <p:spPr bwMode="auto">
          <a:xfrm>
            <a:off x="1092200" y="30400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27" name="Line 54"/>
          <p:cNvSpPr>
            <a:spLocks noChangeShapeType="1"/>
          </p:cNvSpPr>
          <p:nvPr/>
        </p:nvSpPr>
        <p:spPr bwMode="auto">
          <a:xfrm flipV="1">
            <a:off x="1092200" y="25828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28" name="Line 55"/>
          <p:cNvSpPr>
            <a:spLocks noChangeShapeType="1"/>
          </p:cNvSpPr>
          <p:nvPr/>
        </p:nvSpPr>
        <p:spPr bwMode="auto">
          <a:xfrm>
            <a:off x="635000" y="395446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29" name="Line 56"/>
          <p:cNvSpPr>
            <a:spLocks noChangeShapeType="1"/>
          </p:cNvSpPr>
          <p:nvPr/>
        </p:nvSpPr>
        <p:spPr bwMode="auto">
          <a:xfrm flipV="1">
            <a:off x="635000" y="2582863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254000" y="2430463"/>
            <a:ext cx="990600" cy="152400"/>
            <a:chOff x="480" y="1392"/>
            <a:chExt cx="624" cy="96"/>
          </a:xfrm>
        </p:grpSpPr>
        <p:sp>
          <p:nvSpPr>
            <p:cNvPr id="21612" name="Rectangle 59"/>
            <p:cNvSpPr>
              <a:spLocks noChangeArrowheads="1"/>
            </p:cNvSpPr>
            <p:nvPr/>
          </p:nvSpPr>
          <p:spPr bwMode="auto">
            <a:xfrm>
              <a:off x="480" y="1392"/>
              <a:ext cx="62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13" name="Line 60"/>
            <p:cNvSpPr>
              <a:spLocks noChangeShapeType="1"/>
            </p:cNvSpPr>
            <p:nvPr/>
          </p:nvSpPr>
          <p:spPr bwMode="auto">
            <a:xfrm>
              <a:off x="912" y="13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611" name="Text Box 61"/>
          <p:cNvSpPr txBox="1">
            <a:spLocks noChangeArrowheads="1"/>
          </p:cNvSpPr>
          <p:nvPr/>
        </p:nvSpPr>
        <p:spPr bwMode="auto">
          <a:xfrm>
            <a:off x="254000" y="2125663"/>
            <a:ext cx="1066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+mn-lt"/>
              </a:rPr>
              <a:t>address</a:t>
            </a:r>
          </a:p>
        </p:txBody>
      </p:sp>
      <p:sp>
        <p:nvSpPr>
          <p:cNvPr id="21531" name="Text Box 62"/>
          <p:cNvSpPr txBox="1">
            <a:spLocks noChangeArrowheads="1"/>
          </p:cNvSpPr>
          <p:nvPr/>
        </p:nvSpPr>
        <p:spPr bwMode="auto">
          <a:xfrm>
            <a:off x="533400" y="1657290"/>
            <a:ext cx="20968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Direct-mapped</a:t>
            </a:r>
          </a:p>
        </p:txBody>
      </p:sp>
      <p:sp>
        <p:nvSpPr>
          <p:cNvPr id="21533" name="Rectangle 64"/>
          <p:cNvSpPr>
            <a:spLocks noChangeArrowheads="1"/>
          </p:cNvSpPr>
          <p:nvPr/>
        </p:nvSpPr>
        <p:spPr bwMode="auto">
          <a:xfrm>
            <a:off x="3108325" y="2125663"/>
            <a:ext cx="3124200" cy="205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15" name="Group 65"/>
          <p:cNvGrpSpPr>
            <a:grpSpLocks/>
          </p:cNvGrpSpPr>
          <p:nvPr/>
        </p:nvGrpSpPr>
        <p:grpSpPr bwMode="auto">
          <a:xfrm>
            <a:off x="4065588" y="3230563"/>
            <a:ext cx="2049462" cy="79375"/>
            <a:chOff x="2561" y="2035"/>
            <a:chExt cx="1291" cy="50"/>
          </a:xfrm>
        </p:grpSpPr>
        <p:sp>
          <p:nvSpPr>
            <p:cNvPr id="21607" name="Rectangle 66"/>
            <p:cNvSpPr>
              <a:spLocks noChangeArrowheads="1"/>
            </p:cNvSpPr>
            <p:nvPr/>
          </p:nvSpPr>
          <p:spPr bwMode="auto">
            <a:xfrm>
              <a:off x="3498" y="2035"/>
              <a:ext cx="354" cy="5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8" name="Rectangle 67"/>
            <p:cNvSpPr>
              <a:spLocks noChangeArrowheads="1"/>
            </p:cNvSpPr>
            <p:nvPr/>
          </p:nvSpPr>
          <p:spPr bwMode="auto">
            <a:xfrm>
              <a:off x="2966" y="2035"/>
              <a:ext cx="354" cy="5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609" name="Rectangle 68"/>
            <p:cNvSpPr>
              <a:spLocks noChangeArrowheads="1"/>
            </p:cNvSpPr>
            <p:nvPr/>
          </p:nvSpPr>
          <p:spPr bwMode="auto">
            <a:xfrm>
              <a:off x="2561" y="2035"/>
              <a:ext cx="354" cy="5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4065588" y="2989263"/>
            <a:ext cx="561975" cy="642937"/>
            <a:chOff x="1248" y="1968"/>
            <a:chExt cx="672" cy="768"/>
          </a:xfrm>
        </p:grpSpPr>
        <p:grpSp>
          <p:nvGrpSpPr>
            <p:cNvPr id="17" name="Group 70"/>
            <p:cNvGrpSpPr>
              <a:grpSpLocks/>
            </p:cNvGrpSpPr>
            <p:nvPr/>
          </p:nvGrpSpPr>
          <p:grpSpPr bwMode="auto">
            <a:xfrm>
              <a:off x="1248" y="1968"/>
              <a:ext cx="672" cy="768"/>
              <a:chOff x="1248" y="1968"/>
              <a:chExt cx="672" cy="768"/>
            </a:xfrm>
          </p:grpSpPr>
          <p:sp>
            <p:nvSpPr>
              <p:cNvPr id="21599" name="Rectangle 71"/>
              <p:cNvSpPr>
                <a:spLocks noChangeArrowheads="1"/>
              </p:cNvSpPr>
              <p:nvPr/>
            </p:nvSpPr>
            <p:spPr bwMode="auto">
              <a:xfrm>
                <a:off x="1248" y="1968"/>
                <a:ext cx="67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00" name="Line 72"/>
              <p:cNvSpPr>
                <a:spLocks noChangeShapeType="1"/>
              </p:cNvSpPr>
              <p:nvPr/>
            </p:nvSpPr>
            <p:spPr bwMode="auto">
              <a:xfrm>
                <a:off x="124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01" name="Line 73"/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02" name="Line 74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03" name="Line 75"/>
              <p:cNvSpPr>
                <a:spLocks noChangeShapeType="1"/>
              </p:cNvSpPr>
              <p:nvPr/>
            </p:nvSpPr>
            <p:spPr bwMode="auto">
              <a:xfrm>
                <a:off x="1248" y="235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04" name="Line 76"/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05" name="Line 77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606" name="Line 78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1598" name="Line 79"/>
            <p:cNvSpPr>
              <a:spLocks noChangeShapeType="1"/>
            </p:cNvSpPr>
            <p:nvPr/>
          </p:nvSpPr>
          <p:spPr bwMode="auto">
            <a:xfrm>
              <a:off x="1584" y="19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" name="Group 80"/>
          <p:cNvGrpSpPr>
            <a:grpSpLocks/>
          </p:cNvGrpSpPr>
          <p:nvPr/>
        </p:nvGrpSpPr>
        <p:grpSpPr bwMode="auto">
          <a:xfrm>
            <a:off x="4708525" y="2989263"/>
            <a:ext cx="563563" cy="642937"/>
            <a:chOff x="1248" y="1968"/>
            <a:chExt cx="672" cy="768"/>
          </a:xfrm>
        </p:grpSpPr>
        <p:grpSp>
          <p:nvGrpSpPr>
            <p:cNvPr id="19" name="Group 81"/>
            <p:cNvGrpSpPr>
              <a:grpSpLocks/>
            </p:cNvGrpSpPr>
            <p:nvPr/>
          </p:nvGrpSpPr>
          <p:grpSpPr bwMode="auto">
            <a:xfrm>
              <a:off x="1248" y="1968"/>
              <a:ext cx="672" cy="768"/>
              <a:chOff x="1248" y="1968"/>
              <a:chExt cx="672" cy="768"/>
            </a:xfrm>
          </p:grpSpPr>
          <p:sp>
            <p:nvSpPr>
              <p:cNvPr id="21589" name="Rectangle 82"/>
              <p:cNvSpPr>
                <a:spLocks noChangeArrowheads="1"/>
              </p:cNvSpPr>
              <p:nvPr/>
            </p:nvSpPr>
            <p:spPr bwMode="auto">
              <a:xfrm>
                <a:off x="1248" y="1968"/>
                <a:ext cx="67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90" name="Line 83"/>
              <p:cNvSpPr>
                <a:spLocks noChangeShapeType="1"/>
              </p:cNvSpPr>
              <p:nvPr/>
            </p:nvSpPr>
            <p:spPr bwMode="auto">
              <a:xfrm>
                <a:off x="1248" y="206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91" name="Line 84"/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92" name="Line 85"/>
              <p:cNvSpPr>
                <a:spLocks noChangeShapeType="1"/>
              </p:cNvSpPr>
              <p:nvPr/>
            </p:nvSpPr>
            <p:spPr bwMode="auto">
              <a:xfrm>
                <a:off x="1248" y="225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93" name="Line 86"/>
              <p:cNvSpPr>
                <a:spLocks noChangeShapeType="1"/>
              </p:cNvSpPr>
              <p:nvPr/>
            </p:nvSpPr>
            <p:spPr bwMode="auto">
              <a:xfrm>
                <a:off x="1248" y="235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94" name="Line 87"/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95" name="Line 88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96" name="Line 89"/>
              <p:cNvSpPr>
                <a:spLocks noChangeShapeType="1"/>
              </p:cNvSpPr>
              <p:nvPr/>
            </p:nvSpPr>
            <p:spPr bwMode="auto">
              <a:xfrm>
                <a:off x="1248" y="264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1588" name="Line 90"/>
            <p:cNvSpPr>
              <a:spLocks noChangeShapeType="1"/>
            </p:cNvSpPr>
            <p:nvPr/>
          </p:nvSpPr>
          <p:spPr bwMode="auto">
            <a:xfrm>
              <a:off x="1584" y="19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537" name="Oval 91"/>
          <p:cNvSpPr>
            <a:spLocks noChangeArrowheads="1"/>
          </p:cNvSpPr>
          <p:nvPr/>
        </p:nvSpPr>
        <p:spPr bwMode="auto">
          <a:xfrm>
            <a:off x="5351463" y="3309938"/>
            <a:ext cx="41275" cy="41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1538" name="Oval 92"/>
          <p:cNvSpPr>
            <a:spLocks noChangeArrowheads="1"/>
          </p:cNvSpPr>
          <p:nvPr/>
        </p:nvSpPr>
        <p:spPr bwMode="auto">
          <a:xfrm>
            <a:off x="5432425" y="3309938"/>
            <a:ext cx="39688" cy="412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grpSp>
        <p:nvGrpSpPr>
          <p:cNvPr id="20" name="Group 93"/>
          <p:cNvGrpSpPr>
            <a:grpSpLocks/>
          </p:cNvGrpSpPr>
          <p:nvPr/>
        </p:nvGrpSpPr>
        <p:grpSpPr bwMode="auto">
          <a:xfrm>
            <a:off x="4065588" y="2828925"/>
            <a:ext cx="2051050" cy="39688"/>
            <a:chOff x="1392" y="1536"/>
            <a:chExt cx="2448" cy="48"/>
          </a:xfrm>
        </p:grpSpPr>
        <p:sp>
          <p:nvSpPr>
            <p:cNvPr id="21584" name="Line 94"/>
            <p:cNvSpPr>
              <a:spLocks noChangeShapeType="1"/>
            </p:cNvSpPr>
            <p:nvPr/>
          </p:nvSpPr>
          <p:spPr bwMode="auto">
            <a:xfrm flipV="1">
              <a:off x="1392" y="153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85" name="Line 95"/>
            <p:cNvSpPr>
              <a:spLocks noChangeShapeType="1"/>
            </p:cNvSpPr>
            <p:nvPr/>
          </p:nvSpPr>
          <p:spPr bwMode="auto">
            <a:xfrm>
              <a:off x="1440" y="1536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86" name="Line 96"/>
            <p:cNvSpPr>
              <a:spLocks noChangeShapeType="1"/>
            </p:cNvSpPr>
            <p:nvPr/>
          </p:nvSpPr>
          <p:spPr bwMode="auto">
            <a:xfrm>
              <a:off x="3792" y="1536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1" name="Group 97"/>
          <p:cNvGrpSpPr>
            <a:grpSpLocks/>
          </p:cNvGrpSpPr>
          <p:nvPr/>
        </p:nvGrpSpPr>
        <p:grpSpPr bwMode="auto">
          <a:xfrm>
            <a:off x="4065588" y="3632200"/>
            <a:ext cx="561975" cy="201613"/>
            <a:chOff x="1392" y="2496"/>
            <a:chExt cx="672" cy="240"/>
          </a:xfrm>
        </p:grpSpPr>
        <p:grpSp>
          <p:nvGrpSpPr>
            <p:cNvPr id="22" name="Group 98"/>
            <p:cNvGrpSpPr>
              <a:grpSpLocks/>
            </p:cNvGrpSpPr>
            <p:nvPr/>
          </p:nvGrpSpPr>
          <p:grpSpPr bwMode="auto">
            <a:xfrm>
              <a:off x="1392" y="2640"/>
              <a:ext cx="672" cy="96"/>
              <a:chOff x="1392" y="2640"/>
              <a:chExt cx="672" cy="96"/>
            </a:xfrm>
          </p:grpSpPr>
          <p:sp>
            <p:nvSpPr>
              <p:cNvPr id="21582" name="Rectangle 99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67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83" name="Line 100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1581" name="Line 101"/>
            <p:cNvSpPr>
              <a:spLocks noChangeShapeType="1"/>
            </p:cNvSpPr>
            <p:nvPr/>
          </p:nvSpPr>
          <p:spPr bwMode="auto">
            <a:xfrm>
              <a:off x="1728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3" name="Group 102"/>
          <p:cNvGrpSpPr>
            <a:grpSpLocks/>
          </p:cNvGrpSpPr>
          <p:nvPr/>
        </p:nvGrpSpPr>
        <p:grpSpPr bwMode="auto">
          <a:xfrm>
            <a:off x="4708525" y="3632200"/>
            <a:ext cx="563563" cy="201613"/>
            <a:chOff x="1392" y="2496"/>
            <a:chExt cx="672" cy="240"/>
          </a:xfrm>
        </p:grpSpPr>
        <p:grpSp>
          <p:nvGrpSpPr>
            <p:cNvPr id="24" name="Group 103"/>
            <p:cNvGrpSpPr>
              <a:grpSpLocks/>
            </p:cNvGrpSpPr>
            <p:nvPr/>
          </p:nvGrpSpPr>
          <p:grpSpPr bwMode="auto">
            <a:xfrm>
              <a:off x="1392" y="2640"/>
              <a:ext cx="672" cy="96"/>
              <a:chOff x="1392" y="2640"/>
              <a:chExt cx="672" cy="96"/>
            </a:xfrm>
          </p:grpSpPr>
          <p:sp>
            <p:nvSpPr>
              <p:cNvPr id="21578" name="Rectangle 104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672" cy="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579" name="Line 105"/>
              <p:cNvSpPr>
                <a:spLocks noChangeShapeType="1"/>
              </p:cNvSpPr>
              <p:nvPr/>
            </p:nvSpPr>
            <p:spPr bwMode="auto">
              <a:xfrm>
                <a:off x="1728" y="264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21577" name="Line 106"/>
            <p:cNvSpPr>
              <a:spLocks noChangeShapeType="1"/>
            </p:cNvSpPr>
            <p:nvPr/>
          </p:nvSpPr>
          <p:spPr bwMode="auto">
            <a:xfrm>
              <a:off x="1728" y="24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" name="Group 107"/>
          <p:cNvGrpSpPr>
            <a:grpSpLocks/>
          </p:cNvGrpSpPr>
          <p:nvPr/>
        </p:nvGrpSpPr>
        <p:grpSpPr bwMode="auto">
          <a:xfrm>
            <a:off x="5553075" y="2989263"/>
            <a:ext cx="563563" cy="844550"/>
            <a:chOff x="3024" y="4176"/>
            <a:chExt cx="672" cy="1008"/>
          </a:xfrm>
        </p:grpSpPr>
        <p:grpSp>
          <p:nvGrpSpPr>
            <p:cNvPr id="26" name="Group 108"/>
            <p:cNvGrpSpPr>
              <a:grpSpLocks/>
            </p:cNvGrpSpPr>
            <p:nvPr/>
          </p:nvGrpSpPr>
          <p:grpSpPr bwMode="auto">
            <a:xfrm>
              <a:off x="3024" y="4176"/>
              <a:ext cx="672" cy="768"/>
              <a:chOff x="1248" y="1968"/>
              <a:chExt cx="672" cy="768"/>
            </a:xfrm>
          </p:grpSpPr>
          <p:grpSp>
            <p:nvGrpSpPr>
              <p:cNvPr id="27" name="Group 109"/>
              <p:cNvGrpSpPr>
                <a:grpSpLocks/>
              </p:cNvGrpSpPr>
              <p:nvPr/>
            </p:nvGrpSpPr>
            <p:grpSpPr bwMode="auto">
              <a:xfrm>
                <a:off x="1248" y="1968"/>
                <a:ext cx="672" cy="768"/>
                <a:chOff x="1248" y="1968"/>
                <a:chExt cx="672" cy="768"/>
              </a:xfrm>
            </p:grpSpPr>
            <p:sp>
              <p:nvSpPr>
                <p:cNvPr id="21568" name="Rectangle 110"/>
                <p:cNvSpPr>
                  <a:spLocks noChangeArrowheads="1"/>
                </p:cNvSpPr>
                <p:nvPr/>
              </p:nvSpPr>
              <p:spPr bwMode="auto">
                <a:xfrm>
                  <a:off x="1248" y="1968"/>
                  <a:ext cx="672" cy="76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69" name="Line 111"/>
                <p:cNvSpPr>
                  <a:spLocks noChangeShapeType="1"/>
                </p:cNvSpPr>
                <p:nvPr/>
              </p:nvSpPr>
              <p:spPr bwMode="auto">
                <a:xfrm>
                  <a:off x="1248" y="206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70" name="Line 112"/>
                <p:cNvSpPr>
                  <a:spLocks noChangeShapeType="1"/>
                </p:cNvSpPr>
                <p:nvPr/>
              </p:nvSpPr>
              <p:spPr bwMode="auto">
                <a:xfrm>
                  <a:off x="1248" y="216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71" name="Line 113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72" name="Line 114"/>
                <p:cNvSpPr>
                  <a:spLocks noChangeShapeType="1"/>
                </p:cNvSpPr>
                <p:nvPr/>
              </p:nvSpPr>
              <p:spPr bwMode="auto">
                <a:xfrm>
                  <a:off x="1248" y="2352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73" name="Line 115"/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74" name="Line 116"/>
                <p:cNvSpPr>
                  <a:spLocks noChangeShapeType="1"/>
                </p:cNvSpPr>
                <p:nvPr/>
              </p:nvSpPr>
              <p:spPr bwMode="auto">
                <a:xfrm>
                  <a:off x="1248" y="2544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75" name="Line 117"/>
                <p:cNvSpPr>
                  <a:spLocks noChangeShapeType="1"/>
                </p:cNvSpPr>
                <p:nvPr/>
              </p:nvSpPr>
              <p:spPr bwMode="auto">
                <a:xfrm>
                  <a:off x="1248" y="264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21567" name="Line 118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28" name="Group 119"/>
            <p:cNvGrpSpPr>
              <a:grpSpLocks/>
            </p:cNvGrpSpPr>
            <p:nvPr/>
          </p:nvGrpSpPr>
          <p:grpSpPr bwMode="auto">
            <a:xfrm>
              <a:off x="3024" y="4944"/>
              <a:ext cx="672" cy="240"/>
              <a:chOff x="1392" y="2496"/>
              <a:chExt cx="672" cy="240"/>
            </a:xfrm>
          </p:grpSpPr>
          <p:grpSp>
            <p:nvGrpSpPr>
              <p:cNvPr id="29" name="Group 120"/>
              <p:cNvGrpSpPr>
                <a:grpSpLocks/>
              </p:cNvGrpSpPr>
              <p:nvPr/>
            </p:nvGrpSpPr>
            <p:grpSpPr bwMode="auto">
              <a:xfrm>
                <a:off x="1392" y="2640"/>
                <a:ext cx="672" cy="96"/>
                <a:chOff x="1392" y="2640"/>
                <a:chExt cx="672" cy="96"/>
              </a:xfrm>
            </p:grpSpPr>
            <p:sp>
              <p:nvSpPr>
                <p:cNvPr id="21564" name="Rectangle 121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672" cy="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1565" name="Line 122"/>
                <p:cNvSpPr>
                  <a:spLocks noChangeShapeType="1"/>
                </p:cNvSpPr>
                <p:nvPr/>
              </p:nvSpPr>
              <p:spPr bwMode="auto">
                <a:xfrm>
                  <a:off x="1728" y="264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21563" name="Line 123"/>
              <p:cNvSpPr>
                <a:spLocks noChangeShapeType="1"/>
              </p:cNvSpPr>
              <p:nvPr/>
            </p:nvSpPr>
            <p:spPr bwMode="auto">
              <a:xfrm>
                <a:off x="1728" y="249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1543" name="Text Box 124"/>
          <p:cNvSpPr txBox="1">
            <a:spLocks noChangeArrowheads="1"/>
          </p:cNvSpPr>
          <p:nvPr/>
        </p:nvSpPr>
        <p:spPr bwMode="auto">
          <a:xfrm>
            <a:off x="4876800" y="2432050"/>
            <a:ext cx="357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N</a:t>
            </a:r>
          </a:p>
        </p:txBody>
      </p:sp>
      <p:grpSp>
        <p:nvGrpSpPr>
          <p:cNvPr id="30" name="Group 125"/>
          <p:cNvGrpSpPr>
            <a:grpSpLocks/>
          </p:cNvGrpSpPr>
          <p:nvPr/>
        </p:nvGrpSpPr>
        <p:grpSpPr bwMode="auto">
          <a:xfrm>
            <a:off x="3260725" y="2667000"/>
            <a:ext cx="522288" cy="80963"/>
            <a:chOff x="480" y="1392"/>
            <a:chExt cx="624" cy="96"/>
          </a:xfrm>
        </p:grpSpPr>
        <p:sp>
          <p:nvSpPr>
            <p:cNvPr id="21558" name="Rectangle 126"/>
            <p:cNvSpPr>
              <a:spLocks noChangeArrowheads="1"/>
            </p:cNvSpPr>
            <p:nvPr/>
          </p:nvSpPr>
          <p:spPr bwMode="auto">
            <a:xfrm>
              <a:off x="480" y="1392"/>
              <a:ext cx="624" cy="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59" name="Line 127"/>
            <p:cNvSpPr>
              <a:spLocks noChangeShapeType="1"/>
            </p:cNvSpPr>
            <p:nvPr/>
          </p:nvSpPr>
          <p:spPr bwMode="auto">
            <a:xfrm>
              <a:off x="912" y="13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1" name="Group 128"/>
          <p:cNvGrpSpPr>
            <a:grpSpLocks/>
          </p:cNvGrpSpPr>
          <p:nvPr/>
        </p:nvGrpSpPr>
        <p:grpSpPr bwMode="auto">
          <a:xfrm>
            <a:off x="3943350" y="2989263"/>
            <a:ext cx="41275" cy="642937"/>
            <a:chOff x="1248" y="1728"/>
            <a:chExt cx="48" cy="768"/>
          </a:xfrm>
        </p:grpSpPr>
        <p:sp>
          <p:nvSpPr>
            <p:cNvPr id="21555" name="Line 129"/>
            <p:cNvSpPr>
              <a:spLocks noChangeShapeType="1"/>
            </p:cNvSpPr>
            <p:nvPr/>
          </p:nvSpPr>
          <p:spPr bwMode="auto">
            <a:xfrm flipH="1">
              <a:off x="1248" y="172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56" name="Line 130"/>
            <p:cNvSpPr>
              <a:spLocks noChangeShapeType="1"/>
            </p:cNvSpPr>
            <p:nvPr/>
          </p:nvSpPr>
          <p:spPr bwMode="auto">
            <a:xfrm flipH="1" flipV="1">
              <a:off x="1248" y="2448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57" name="Line 131"/>
            <p:cNvSpPr>
              <a:spLocks noChangeShapeType="1"/>
            </p:cNvSpPr>
            <p:nvPr/>
          </p:nvSpPr>
          <p:spPr bwMode="auto">
            <a:xfrm>
              <a:off x="1248" y="177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1504" name="Group 132"/>
          <p:cNvGrpSpPr>
            <a:grpSpLocks/>
          </p:cNvGrpSpPr>
          <p:nvPr/>
        </p:nvGrpSpPr>
        <p:grpSpPr bwMode="auto">
          <a:xfrm>
            <a:off x="3702050" y="2747963"/>
            <a:ext cx="241300" cy="561975"/>
            <a:chOff x="960" y="1440"/>
            <a:chExt cx="288" cy="672"/>
          </a:xfrm>
        </p:grpSpPr>
        <p:sp>
          <p:nvSpPr>
            <p:cNvPr id="21553" name="Line 133"/>
            <p:cNvSpPr>
              <a:spLocks noChangeShapeType="1"/>
            </p:cNvSpPr>
            <p:nvPr/>
          </p:nvSpPr>
          <p:spPr bwMode="auto">
            <a:xfrm>
              <a:off x="960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54" name="Line 134"/>
            <p:cNvSpPr>
              <a:spLocks noChangeShapeType="1"/>
            </p:cNvSpPr>
            <p:nvPr/>
          </p:nvSpPr>
          <p:spPr bwMode="auto">
            <a:xfrm flipV="1">
              <a:off x="960" y="144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1506" name="Group 135"/>
          <p:cNvGrpSpPr>
            <a:grpSpLocks/>
          </p:cNvGrpSpPr>
          <p:nvPr/>
        </p:nvGrpSpPr>
        <p:grpSpPr bwMode="auto">
          <a:xfrm>
            <a:off x="3462338" y="2747963"/>
            <a:ext cx="561975" cy="1044575"/>
            <a:chOff x="672" y="1440"/>
            <a:chExt cx="672" cy="1248"/>
          </a:xfrm>
        </p:grpSpPr>
        <p:sp>
          <p:nvSpPr>
            <p:cNvPr id="21551" name="Line 136"/>
            <p:cNvSpPr>
              <a:spLocks noChangeShapeType="1"/>
            </p:cNvSpPr>
            <p:nvPr/>
          </p:nvSpPr>
          <p:spPr bwMode="auto">
            <a:xfrm>
              <a:off x="672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1552" name="Line 137"/>
            <p:cNvSpPr>
              <a:spLocks noChangeShapeType="1"/>
            </p:cNvSpPr>
            <p:nvPr/>
          </p:nvSpPr>
          <p:spPr bwMode="auto">
            <a:xfrm flipV="1">
              <a:off x="672" y="144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548" name="Text Box 138"/>
          <p:cNvSpPr txBox="1">
            <a:spLocks noChangeArrowheads="1"/>
          </p:cNvSpPr>
          <p:nvPr/>
        </p:nvSpPr>
        <p:spPr bwMode="auto">
          <a:xfrm>
            <a:off x="3184525" y="2125663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+mn-lt"/>
              </a:rPr>
              <a:t>address</a:t>
            </a:r>
          </a:p>
        </p:txBody>
      </p:sp>
      <p:sp>
        <p:nvSpPr>
          <p:cNvPr id="21549" name="Text Box 139"/>
          <p:cNvSpPr txBox="1">
            <a:spLocks noChangeArrowheads="1"/>
          </p:cNvSpPr>
          <p:nvPr/>
        </p:nvSpPr>
        <p:spPr bwMode="auto">
          <a:xfrm>
            <a:off x="3352800" y="1657290"/>
            <a:ext cx="29956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+mn-lt"/>
              </a:rPr>
              <a:t>N-way set-associative</a:t>
            </a:r>
          </a:p>
        </p:txBody>
      </p:sp>
      <p:sp>
        <p:nvSpPr>
          <p:cNvPr id="21550" name="Text Box 140"/>
          <p:cNvSpPr txBox="1">
            <a:spLocks noChangeArrowheads="1"/>
          </p:cNvSpPr>
          <p:nvPr/>
        </p:nvSpPr>
        <p:spPr bwMode="auto">
          <a:xfrm>
            <a:off x="3352800" y="4198937"/>
            <a:ext cx="2971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800" dirty="0">
                <a:latin typeface="+mn-lt"/>
              </a:rPr>
              <a:t>Compare </a:t>
            </a:r>
            <a:r>
              <a:rPr lang="en-US" sz="1800" dirty="0" err="1">
                <a:latin typeface="+mn-lt"/>
              </a:rPr>
              <a:t>addr</a:t>
            </a:r>
            <a:r>
              <a:rPr lang="en-US" sz="1800" dirty="0">
                <a:latin typeface="+mn-lt"/>
              </a:rPr>
              <a:t> with N  tags simultaneously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800" dirty="0"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>
                <a:latin typeface="+mn-lt"/>
              </a:rPr>
              <a:t>Location A can be stored in exactly one set, but in any of the N cache lines belonging to that set</a:t>
            </a:r>
          </a:p>
        </p:txBody>
      </p:sp>
      <p:sp>
        <p:nvSpPr>
          <p:cNvPr id="21521" name="Text Box 29"/>
          <p:cNvSpPr txBox="1">
            <a:spLocks noChangeArrowheads="1"/>
          </p:cNvSpPr>
          <p:nvPr/>
        </p:nvSpPr>
        <p:spPr bwMode="auto">
          <a:xfrm>
            <a:off x="6348428" y="4202112"/>
            <a:ext cx="279557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800" dirty="0">
                <a:latin typeface="+mn-lt"/>
              </a:rPr>
              <a:t>Compare </a:t>
            </a:r>
            <a:r>
              <a:rPr lang="en-US" sz="1800" dirty="0" err="1">
                <a:latin typeface="+mn-lt"/>
              </a:rPr>
              <a:t>addr</a:t>
            </a:r>
            <a:r>
              <a:rPr lang="en-US" sz="1800" dirty="0">
                <a:latin typeface="+mn-lt"/>
              </a:rPr>
              <a:t> with each tag simultaneously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800" dirty="0">
              <a:latin typeface="+mn-lt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>
                <a:latin typeface="+mn-lt"/>
              </a:rPr>
              <a:t>Location A can be stored in any cache line</a:t>
            </a:r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DB98C835-4AF3-AE61-AEE7-49340D6E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9D5AE7AA-FD3C-ED31-38A9-4A9C3203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8D4FBEAA-34E3-4190-9D38-7DE3BE28B1E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Replacement Policies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01368" y="1581587"/>
            <a:ext cx="8051744" cy="3962400"/>
          </a:xfrm>
        </p:spPr>
        <p:txBody>
          <a:bodyPr/>
          <a:lstStyle/>
          <a:p>
            <a:pPr marL="171450" indent="-169863"/>
            <a:r>
              <a:rPr lang="en-US" sz="2000" dirty="0">
                <a:solidFill>
                  <a:srgbClr val="FF0000"/>
                </a:solidFill>
              </a:rPr>
              <a:t>Least Recently Used (LRU): </a:t>
            </a:r>
            <a:r>
              <a:rPr lang="en-US" sz="2000" dirty="0"/>
              <a:t>Replace the line that was accessed furthest in the past</a:t>
            </a:r>
          </a:p>
          <a:p>
            <a:pPr lvl="1"/>
            <a:r>
              <a:rPr lang="en-US" sz="1800" dirty="0"/>
              <a:t>Works well in practice</a:t>
            </a:r>
          </a:p>
          <a:p>
            <a:pPr lvl="1"/>
            <a:r>
              <a:rPr lang="en-US" sz="1800" dirty="0"/>
              <a:t>Need to keep ordered list of N items </a:t>
            </a:r>
            <a:r>
              <a:rPr lang="en-US" sz="1800" dirty="0">
                <a:sym typeface="Symbol" pitchFamily="18" charset="2"/>
              </a:rPr>
              <a:t>→ N! orderings</a:t>
            </a:r>
            <a:br>
              <a:rPr lang="en-US" sz="1800" dirty="0">
                <a:sym typeface="Symbol" pitchFamily="18" charset="2"/>
              </a:rPr>
            </a:br>
            <a:r>
              <a:rPr lang="en-US" sz="1800" dirty="0">
                <a:sym typeface="Symbol" pitchFamily="18" charset="2"/>
              </a:rPr>
              <a:t>→ O(log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N!) = O(N log</a:t>
            </a:r>
            <a:r>
              <a:rPr lang="en-US" sz="1800" baseline="-25000" dirty="0">
                <a:sym typeface="Symbol" pitchFamily="18" charset="2"/>
              </a:rPr>
              <a:t>2</a:t>
            </a:r>
            <a:r>
              <a:rPr lang="en-US" sz="1800" dirty="0">
                <a:sym typeface="Symbol" pitchFamily="18" charset="2"/>
              </a:rPr>
              <a:t>N) </a:t>
            </a:r>
            <a:r>
              <a:rPr lang="ja-JP" altLang="en-US" sz="1800" dirty="0">
                <a:sym typeface="Symbol" pitchFamily="18" charset="2"/>
              </a:rPr>
              <a:t>“</a:t>
            </a:r>
            <a:r>
              <a:rPr lang="en-US" altLang="ja-JP" sz="1800" dirty="0">
                <a:sym typeface="Symbol" pitchFamily="18" charset="2"/>
              </a:rPr>
              <a:t>LRU bits</a:t>
            </a:r>
            <a:r>
              <a:rPr lang="ja-JP" altLang="en-US" sz="1800" dirty="0">
                <a:sym typeface="Symbol" pitchFamily="18" charset="2"/>
              </a:rPr>
              <a:t>”</a:t>
            </a:r>
            <a:r>
              <a:rPr lang="en-US" altLang="ja-JP" sz="1800" dirty="0">
                <a:sym typeface="Symbol" pitchFamily="18" charset="2"/>
              </a:rPr>
              <a:t> + complex logic</a:t>
            </a:r>
            <a:endParaRPr lang="en-US" sz="1800" dirty="0">
              <a:sym typeface="Symbol" pitchFamily="18" charset="2"/>
            </a:endParaRPr>
          </a:p>
          <a:p>
            <a:pPr lvl="1"/>
            <a:r>
              <a:rPr lang="en-US" sz="1800" dirty="0"/>
              <a:t>Caches often implement cheaper approximations of LRU</a:t>
            </a:r>
          </a:p>
          <a:p>
            <a:pPr lvl="1"/>
            <a:endParaRPr lang="en-US" sz="1800" dirty="0"/>
          </a:p>
          <a:p>
            <a:pPr marL="171450" indent="-169863"/>
            <a:r>
              <a:rPr lang="en-US" sz="2000" dirty="0"/>
              <a:t>Other policies:</a:t>
            </a:r>
          </a:p>
          <a:p>
            <a:pPr lvl="1"/>
            <a:r>
              <a:rPr lang="en-US" sz="1800" dirty="0"/>
              <a:t>First-In, First-Out (least recently replaced)</a:t>
            </a:r>
          </a:p>
          <a:p>
            <a:pPr lvl="1"/>
            <a:r>
              <a:rPr lang="en-US" sz="1800" dirty="0"/>
              <a:t>Random: Choose a candidate at random</a:t>
            </a:r>
          </a:p>
          <a:p>
            <a:pPr lvl="2"/>
            <a:r>
              <a:rPr lang="en-US" sz="1600" dirty="0"/>
              <a:t>Not very good, but does not have adversarial access patterns</a:t>
            </a:r>
          </a:p>
          <a:p>
            <a:pPr lvl="1"/>
            <a:endParaRPr lang="en-US" sz="18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21E3588-861F-C112-6033-B928A694C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95F1F76-33D2-0C9A-0931-FC804C605D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1B1C971-2C55-9C76-13DE-64BFA407BA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77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646" y="1577975"/>
            <a:ext cx="8119307" cy="5010150"/>
          </a:xfrm>
        </p:spPr>
        <p:txBody>
          <a:bodyPr/>
          <a:lstStyle/>
          <a:p>
            <a:r>
              <a:rPr lang="en-US" sz="2000" dirty="0"/>
              <a:t>Cache designs have many parameters:</a:t>
            </a:r>
          </a:p>
          <a:p>
            <a:pPr lvl="1"/>
            <a:r>
              <a:rPr lang="en-US" sz="1800" dirty="0"/>
              <a:t>Cache size in bytes</a:t>
            </a:r>
          </a:p>
          <a:p>
            <a:pPr lvl="1"/>
            <a:r>
              <a:rPr lang="en-US" sz="1800" dirty="0"/>
              <a:t>Number of ways, the degree of associativity</a:t>
            </a:r>
          </a:p>
          <a:p>
            <a:pPr lvl="1"/>
            <a:r>
              <a:rPr lang="en-US" sz="1800" dirty="0">
                <a:ea typeface="Verdana"/>
              </a:rPr>
              <a:t>Number of outstanding requests (coming)</a:t>
            </a:r>
            <a:endParaRPr lang="en-US" sz="1800" dirty="0"/>
          </a:p>
          <a:p>
            <a:pPr lvl="1"/>
            <a:r>
              <a:rPr lang="en-US" sz="1800" dirty="0"/>
              <a:t>Replacement policy</a:t>
            </a:r>
          </a:p>
          <a:p>
            <a:pPr lvl="1">
              <a:buClr>
                <a:srgbClr val="40458C"/>
              </a:buClr>
            </a:pPr>
            <a:r>
              <a:rPr lang="en-US" sz="1800" dirty="0">
                <a:latin typeface="Arial"/>
                <a:cs typeface="Arial"/>
              </a:rPr>
              <a:t>Line size, i.e., the number of words in a line</a:t>
            </a:r>
          </a:p>
          <a:p>
            <a:r>
              <a:rPr lang="en-US" sz="2000" dirty="0"/>
              <a:t>A typical method of evaluating performance is by calculating the number of cache </a:t>
            </a:r>
            <a:r>
              <a:rPr lang="en-US" sz="2000" i="1" dirty="0"/>
              <a:t>hits</a:t>
            </a:r>
            <a:r>
              <a:rPr lang="en-US" sz="2000" dirty="0"/>
              <a:t> for a given set of </a:t>
            </a:r>
            <a:r>
              <a:rPr lang="en-US" sz="2000" i="1" dirty="0"/>
              <a:t>cache parameters </a:t>
            </a:r>
            <a:r>
              <a:rPr lang="en-US" sz="2000" dirty="0"/>
              <a:t>and a give set of </a:t>
            </a:r>
            <a:r>
              <a:rPr lang="en-US" sz="2000" i="1" dirty="0"/>
              <a:t>memory reference sequences</a:t>
            </a:r>
          </a:p>
          <a:p>
            <a:pPr lvl="1"/>
            <a:r>
              <a:rPr lang="en-US" sz="1800" dirty="0"/>
              <a:t>Memory reference sequences are generated by simulating program execution</a:t>
            </a:r>
          </a:p>
          <a:p>
            <a:pPr lvl="1"/>
            <a:r>
              <a:rPr lang="en-US" sz="1800" dirty="0"/>
              <a:t>Number of hits, though fixed for a given memory reference pattern and cache design parameters, is extremely tedious to calculate (so it is done using a cache simulator)</a:t>
            </a:r>
          </a:p>
          <a:p>
            <a:pPr lvl="1"/>
            <a:endParaRPr lang="en-US" sz="1800" dirty="0"/>
          </a:p>
        </p:txBody>
      </p:sp>
      <p:grpSp>
        <p:nvGrpSpPr>
          <p:cNvPr id="9" name="Group 8"/>
          <p:cNvGrpSpPr/>
          <p:nvPr/>
        </p:nvGrpSpPr>
        <p:grpSpPr>
          <a:xfrm>
            <a:off x="7031341" y="1919858"/>
            <a:ext cx="1883508" cy="1295400"/>
            <a:chOff x="7086600" y="1752600"/>
            <a:chExt cx="1883508" cy="1295400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7086600" y="1752600"/>
              <a:ext cx="0" cy="1295400"/>
            </a:xfrm>
            <a:prstGeom prst="straightConnector1">
              <a:avLst/>
            </a:prstGeom>
            <a:solidFill>
              <a:srgbClr val="00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7162800" y="1892468"/>
              <a:ext cx="1807308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mic Sans MS"/>
                </a:rPr>
                <a:t>~</a:t>
              </a:r>
              <a:r>
                <a:rPr lang="en-US" sz="2000" dirty="0">
                  <a:solidFill>
                    <a:srgbClr val="FF0000"/>
                  </a:solidFill>
                  <a:latin typeface="Comic Sans MS"/>
                </a:rPr>
                <a:t>Decreasing order of importance</a:t>
              </a:r>
            </a:p>
          </p:txBody>
        </p:sp>
      </p:grp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ECFD986-F971-0E93-834E-7E2331D7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872BDA9-6817-8DEA-FB34-38489AA0B2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A34D1F9-888B-93C1-D078-464ACED69D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2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6956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/>
              <a:t>Blocking vs. Non-Blocking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40834"/>
            <a:ext cx="8075095" cy="4367644"/>
          </a:xfrm>
        </p:spPr>
        <p:txBody>
          <a:bodyPr/>
          <a:lstStyle/>
          <a:p>
            <a:r>
              <a:rPr lang="en-US" sz="2400" dirty="0"/>
              <a:t>Blocking cache</a:t>
            </a:r>
          </a:p>
          <a:p>
            <a:pPr lvl="1"/>
            <a:r>
              <a:rPr lang="en-US" sz="2000" dirty="0"/>
              <a:t>At most one outstanding miss</a:t>
            </a:r>
          </a:p>
          <a:p>
            <a:pPr lvl="1"/>
            <a:r>
              <a:rPr lang="en-US" sz="2000" dirty="0"/>
              <a:t>Cache must wait for memory to respond</a:t>
            </a:r>
          </a:p>
          <a:p>
            <a:pPr lvl="1"/>
            <a:r>
              <a:rPr lang="en-US" sz="2000" dirty="0"/>
              <a:t>Cache does not accept processor requests in the meantime</a:t>
            </a:r>
          </a:p>
          <a:p>
            <a:r>
              <a:rPr lang="en-US" sz="2400" dirty="0"/>
              <a:t>Non-blocking cache</a:t>
            </a:r>
          </a:p>
          <a:p>
            <a:pPr lvl="1"/>
            <a:r>
              <a:rPr lang="en-US" sz="2000" dirty="0"/>
              <a:t>Continuous processing of cache hits</a:t>
            </a:r>
          </a:p>
          <a:p>
            <a:pPr lvl="1"/>
            <a:r>
              <a:rPr lang="en-US" sz="2000" dirty="0"/>
              <a:t>Blocks processing in case N outstanding misses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2D552-ADB5-E603-D17A-26BA1E6B1AAE}"/>
              </a:ext>
            </a:extLst>
          </p:cNvPr>
          <p:cNvSpPr txBox="1"/>
          <p:nvPr/>
        </p:nvSpPr>
        <p:spPr>
          <a:xfrm>
            <a:off x="1305289" y="4997438"/>
            <a:ext cx="69382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Non-blocking caches are much harder to design but also give much better performance</a:t>
            </a:r>
          </a:p>
          <a:p>
            <a:r>
              <a:rPr lang="en-US" dirty="0">
                <a:latin typeface="Comic Sans MS" panose="030F0702030302020204" pitchFamily="66" charset="0"/>
              </a:rPr>
              <a:t>Complications: out of order responses; internal pipelining in tag and data accesses, …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12D2F16-2393-FA23-C65D-FF20E2D0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BE0AC2F-9A44-1153-D9DE-342D4A0157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9EDA7A9-8C01-8266-701D-20F0679965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0742-4984-F03D-35F0-621EBADEF5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Modular Cache Design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8052-8202-D9AC-F752-338F60DEE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A useful abstraction reusable to build different caches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4491-EDCB-AB27-535D-61D36A074F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C6923-56F2-7824-E0D5-62E54D341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312DCABE-3469-4729-842D-99C1CF712F7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EBFBC-BB21-34FF-4392-C7079DC087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35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2236539" y="1644475"/>
            <a:ext cx="5263543" cy="2198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2236539" y="1918740"/>
            <a:ext cx="246063" cy="393700"/>
          </a:xfrm>
          <a:prstGeom prst="rect">
            <a:avLst/>
          </a:prstGeom>
          <a:solidFill>
            <a:srgbClr val="FFA74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sp>
        <p:nvSpPr>
          <p:cNvPr id="27653" name="Rectangle 9"/>
          <p:cNvSpPr>
            <a:spLocks noChangeArrowheads="1"/>
          </p:cNvSpPr>
          <p:nvPr/>
        </p:nvSpPr>
        <p:spPr bwMode="auto">
          <a:xfrm>
            <a:off x="2242889" y="3295103"/>
            <a:ext cx="246063" cy="341312"/>
          </a:xfrm>
          <a:prstGeom prst="rect">
            <a:avLst/>
          </a:prstGeom>
          <a:solidFill>
            <a:srgbClr val="FFA74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/>
          </a:p>
        </p:txBody>
      </p:sp>
      <p:cxnSp>
        <p:nvCxnSpPr>
          <p:cNvPr id="27654" name="Straight Arrow Connector 17"/>
          <p:cNvCxnSpPr>
            <a:cxnSpLocks noChangeShapeType="1"/>
          </p:cNvCxnSpPr>
          <p:nvPr/>
        </p:nvCxnSpPr>
        <p:spPr bwMode="auto">
          <a:xfrm>
            <a:off x="1171327" y="2082253"/>
            <a:ext cx="106362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27656" name="TextBox 23"/>
          <p:cNvSpPr txBox="1">
            <a:spLocks noChangeArrowheads="1"/>
          </p:cNvSpPr>
          <p:nvPr/>
        </p:nvSpPr>
        <p:spPr bwMode="auto">
          <a:xfrm>
            <a:off x="1322139" y="1728240"/>
            <a:ext cx="564578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dirty="0" err="1">
                <a:latin typeface="+mn-lt"/>
              </a:rPr>
              <a:t>req</a:t>
            </a:r>
            <a:endParaRPr lang="en-US" sz="1800" dirty="0">
              <a:latin typeface="+mn-lt"/>
            </a:endParaRPr>
          </a:p>
        </p:txBody>
      </p:sp>
      <p:cxnSp>
        <p:nvCxnSpPr>
          <p:cNvPr id="27657" name="Straight Arrow Connector 25"/>
          <p:cNvCxnSpPr>
            <a:cxnSpLocks noChangeShapeType="1"/>
          </p:cNvCxnSpPr>
          <p:nvPr/>
        </p:nvCxnSpPr>
        <p:spPr bwMode="auto">
          <a:xfrm>
            <a:off x="1168152" y="3487190"/>
            <a:ext cx="1063625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sp>
        <p:nvSpPr>
          <p:cNvPr id="27658" name="TextBox 27"/>
          <p:cNvSpPr txBox="1">
            <a:spLocks noChangeArrowheads="1"/>
          </p:cNvSpPr>
          <p:nvPr/>
        </p:nvSpPr>
        <p:spPr bwMode="auto">
          <a:xfrm>
            <a:off x="1338014" y="3074441"/>
            <a:ext cx="684803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>
                <a:latin typeface="+mn-lt"/>
              </a:rPr>
              <a:t>resp</a:t>
            </a:r>
          </a:p>
        </p:txBody>
      </p:sp>
      <p:sp>
        <p:nvSpPr>
          <p:cNvPr id="27659" name="Rectangle 29"/>
          <p:cNvSpPr>
            <a:spLocks noChangeArrowheads="1"/>
          </p:cNvSpPr>
          <p:nvPr/>
        </p:nvSpPr>
        <p:spPr bwMode="auto">
          <a:xfrm>
            <a:off x="7260080" y="1963648"/>
            <a:ext cx="246063" cy="668337"/>
          </a:xfrm>
          <a:prstGeom prst="rect">
            <a:avLst/>
          </a:prstGeom>
          <a:solidFill>
            <a:srgbClr val="FFA74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1800"/>
          </a:p>
        </p:txBody>
      </p:sp>
      <p:sp>
        <p:nvSpPr>
          <p:cNvPr id="27660" name="Rectangle 30"/>
          <p:cNvSpPr>
            <a:spLocks noChangeArrowheads="1"/>
          </p:cNvSpPr>
          <p:nvPr/>
        </p:nvSpPr>
        <p:spPr bwMode="auto">
          <a:xfrm>
            <a:off x="7256905" y="2922498"/>
            <a:ext cx="246063" cy="690562"/>
          </a:xfrm>
          <a:prstGeom prst="rect">
            <a:avLst/>
          </a:prstGeom>
          <a:solidFill>
            <a:srgbClr val="FFA74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lang="en-US" sz="1800"/>
          </a:p>
        </p:txBody>
      </p:sp>
      <p:cxnSp>
        <p:nvCxnSpPr>
          <p:cNvPr id="27661" name="Straight Arrow Connector 31"/>
          <p:cNvCxnSpPr>
            <a:cxnSpLocks noChangeShapeType="1"/>
          </p:cNvCxnSpPr>
          <p:nvPr/>
        </p:nvCxnSpPr>
        <p:spPr bwMode="auto">
          <a:xfrm>
            <a:off x="7509318" y="2387510"/>
            <a:ext cx="1065212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sp>
        <p:nvSpPr>
          <p:cNvPr id="27662" name="TextBox 33"/>
          <p:cNvSpPr txBox="1">
            <a:spLocks noChangeArrowheads="1"/>
          </p:cNvSpPr>
          <p:nvPr/>
        </p:nvSpPr>
        <p:spPr bwMode="auto">
          <a:xfrm>
            <a:off x="7633143" y="2031910"/>
            <a:ext cx="1033424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dirty="0" err="1">
                <a:latin typeface="+mn-lt"/>
              </a:rPr>
              <a:t>lineReq</a:t>
            </a:r>
            <a:endParaRPr lang="en-US" sz="1800" dirty="0">
              <a:latin typeface="+mn-lt"/>
            </a:endParaRPr>
          </a:p>
        </p:txBody>
      </p:sp>
      <p:cxnSp>
        <p:nvCxnSpPr>
          <p:cNvPr id="27663" name="Straight Arrow Connector 35"/>
          <p:cNvCxnSpPr>
            <a:cxnSpLocks noChangeShapeType="1"/>
          </p:cNvCxnSpPr>
          <p:nvPr/>
        </p:nvCxnSpPr>
        <p:spPr bwMode="auto">
          <a:xfrm>
            <a:off x="7506143" y="3324135"/>
            <a:ext cx="1065212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triangle" w="med" len="med"/>
            <a:tailEnd type="none" w="med" len="med"/>
          </a:ln>
        </p:spPr>
      </p:cxnSp>
      <p:sp>
        <p:nvSpPr>
          <p:cNvPr id="27664" name="TextBox 37"/>
          <p:cNvSpPr txBox="1">
            <a:spLocks noChangeArrowheads="1"/>
          </p:cNvSpPr>
          <p:nvPr/>
        </p:nvSpPr>
        <p:spPr bwMode="auto">
          <a:xfrm>
            <a:off x="7629968" y="2968535"/>
            <a:ext cx="1153649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dirty="0" err="1">
                <a:latin typeface="+mn-lt"/>
              </a:rPr>
              <a:t>lineResp</a:t>
            </a:r>
            <a:endParaRPr lang="en-US" sz="1800" dirty="0">
              <a:latin typeface="+mn-lt"/>
            </a:endParaRPr>
          </a:p>
        </p:txBody>
      </p:sp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Organization</a:t>
            </a:r>
            <a:br>
              <a:rPr lang="en-US" dirty="0"/>
            </a:br>
            <a:r>
              <a:rPr lang="en-US" sz="2400" dirty="0"/>
              <a:t>Another design abstraction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40390" y="1767077"/>
            <a:ext cx="1214563" cy="868699"/>
            <a:chOff x="6140390" y="1767077"/>
            <a:chExt cx="1214563" cy="868699"/>
          </a:xfrm>
        </p:grpSpPr>
        <p:sp>
          <p:nvSpPr>
            <p:cNvPr id="44" name="TextBox 43"/>
            <p:cNvSpPr txBox="1"/>
            <p:nvPr/>
          </p:nvSpPr>
          <p:spPr>
            <a:xfrm>
              <a:off x="6140390" y="1767077"/>
              <a:ext cx="1214563" cy="3416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1800" dirty="0" err="1">
                  <a:latin typeface="Verdana" pitchFamily="-96" charset="0"/>
                </a:rPr>
                <a:t>lineReqQ</a:t>
              </a:r>
              <a:endParaRPr lang="en-US" sz="1800" dirty="0">
                <a:latin typeface="Verdana" pitchFamily="-96" charset="0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6450576" y="2175051"/>
              <a:ext cx="609964" cy="460725"/>
              <a:chOff x="4181560" y="4085694"/>
              <a:chExt cx="1570682" cy="514902"/>
            </a:xfrm>
          </p:grpSpPr>
          <p:cxnSp>
            <p:nvCxnSpPr>
              <p:cNvPr id="78" name="Straight Arrow Connector 31"/>
              <p:cNvCxnSpPr>
                <a:cxnSpLocks noChangeShapeType="1"/>
              </p:cNvCxnSpPr>
              <p:nvPr/>
            </p:nvCxnSpPr>
            <p:spPr bwMode="auto">
              <a:xfrm flipV="1">
                <a:off x="4181560" y="4340866"/>
                <a:ext cx="708501" cy="11370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79" name="Group 47"/>
              <p:cNvGrpSpPr>
                <a:grpSpLocks/>
              </p:cNvGrpSpPr>
              <p:nvPr/>
            </p:nvGrpSpPr>
            <p:grpSpPr bwMode="auto">
              <a:xfrm>
                <a:off x="4582087" y="4085694"/>
                <a:ext cx="457200" cy="514902"/>
                <a:chOff x="2278063" y="1752600"/>
                <a:chExt cx="457200" cy="1076326"/>
              </a:xfrm>
            </p:grpSpPr>
            <p:sp>
              <p:nvSpPr>
                <p:cNvPr id="81" name="Rectangle 4"/>
                <p:cNvSpPr>
                  <a:spLocks noChangeArrowheads="1"/>
                </p:cNvSpPr>
                <p:nvPr/>
              </p:nvSpPr>
              <p:spPr bwMode="auto">
                <a:xfrm>
                  <a:off x="2557390" y="1752600"/>
                  <a:ext cx="173110" cy="10668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31"/>
                <p:cNvSpPr>
                  <a:spLocks/>
                </p:cNvSpPr>
                <p:nvPr/>
              </p:nvSpPr>
              <p:spPr bwMode="auto">
                <a:xfrm>
                  <a:off x="2278063" y="1760538"/>
                  <a:ext cx="457200" cy="1068388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80" name="Straight Arrow Connector 31"/>
              <p:cNvCxnSpPr>
                <a:cxnSpLocks noChangeShapeType="1"/>
              </p:cNvCxnSpPr>
              <p:nvPr/>
            </p:nvCxnSpPr>
            <p:spPr bwMode="auto">
              <a:xfrm flipV="1">
                <a:off x="5043741" y="4335181"/>
                <a:ext cx="708501" cy="11370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8" name="Group 7"/>
          <p:cNvGrpSpPr/>
          <p:nvPr/>
        </p:nvGrpSpPr>
        <p:grpSpPr>
          <a:xfrm>
            <a:off x="6046724" y="3056002"/>
            <a:ext cx="1334789" cy="752158"/>
            <a:chOff x="6046724" y="3056002"/>
            <a:chExt cx="1334789" cy="752158"/>
          </a:xfrm>
        </p:grpSpPr>
        <p:sp>
          <p:nvSpPr>
            <p:cNvPr id="45" name="TextBox 44"/>
            <p:cNvSpPr txBox="1"/>
            <p:nvPr/>
          </p:nvSpPr>
          <p:spPr>
            <a:xfrm>
              <a:off x="6046724" y="3466528"/>
              <a:ext cx="1334789" cy="3416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1800" dirty="0" err="1">
                  <a:latin typeface="Verdana" pitchFamily="-96" charset="0"/>
                </a:rPr>
                <a:t>lineRespQ</a:t>
              </a:r>
              <a:endParaRPr lang="en-US" sz="1800" dirty="0">
                <a:latin typeface="Verdana" pitchFamily="-96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426415" y="3056002"/>
              <a:ext cx="609964" cy="457737"/>
              <a:chOff x="6426415" y="3056002"/>
              <a:chExt cx="609964" cy="457737"/>
            </a:xfrm>
          </p:grpSpPr>
          <p:cxnSp>
            <p:nvCxnSpPr>
              <p:cNvPr id="86" name="Straight Arrow Connector 31"/>
              <p:cNvCxnSpPr>
                <a:cxnSpLocks noChangeShapeType="1"/>
              </p:cNvCxnSpPr>
              <p:nvPr/>
            </p:nvCxnSpPr>
            <p:spPr bwMode="auto">
              <a:xfrm flipH="1" flipV="1">
                <a:off x="6761237" y="3282845"/>
                <a:ext cx="275142" cy="1010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9" name="Rectangle 4"/>
              <p:cNvSpPr>
                <a:spLocks noChangeArrowheads="1"/>
              </p:cNvSpPr>
              <p:nvPr/>
            </p:nvSpPr>
            <p:spPr bwMode="auto">
              <a:xfrm flipH="1">
                <a:off x="6705136" y="3056002"/>
                <a:ext cx="67226" cy="45368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31"/>
              <p:cNvSpPr>
                <a:spLocks/>
              </p:cNvSpPr>
              <p:nvPr/>
            </p:nvSpPr>
            <p:spPr bwMode="auto">
              <a:xfrm flipH="1">
                <a:off x="6703286" y="3059378"/>
                <a:ext cx="177551" cy="454361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88" name="Straight Arrow Connector 31"/>
              <p:cNvCxnSpPr>
                <a:cxnSpLocks noChangeShapeType="1"/>
              </p:cNvCxnSpPr>
              <p:nvPr/>
            </p:nvCxnSpPr>
            <p:spPr bwMode="auto">
              <a:xfrm flipH="1" flipV="1">
                <a:off x="6426415" y="3277791"/>
                <a:ext cx="275142" cy="10108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46" name="TextBox 45"/>
          <p:cNvSpPr txBox="1"/>
          <p:nvPr/>
        </p:nvSpPr>
        <p:spPr>
          <a:xfrm>
            <a:off x="3538850" y="3383543"/>
            <a:ext cx="772969" cy="3416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sz="1800" dirty="0">
                <a:latin typeface="Verdana" pitchFamily="-96" charset="0"/>
              </a:rPr>
              <a:t>state</a:t>
            </a:r>
          </a:p>
        </p:txBody>
      </p:sp>
      <p:sp>
        <p:nvSpPr>
          <p:cNvPr id="108" name="Content Placeholder 2"/>
          <p:cNvSpPr>
            <a:spLocks noGrp="1"/>
          </p:cNvSpPr>
          <p:nvPr>
            <p:ph idx="1"/>
          </p:nvPr>
        </p:nvSpPr>
        <p:spPr>
          <a:xfrm>
            <a:off x="990600" y="4011675"/>
            <a:ext cx="8054082" cy="2427877"/>
          </a:xfrm>
        </p:spPr>
        <p:txBody>
          <a:bodyPr/>
          <a:lstStyle/>
          <a:p>
            <a:r>
              <a:rPr lang="en-US" sz="2000" dirty="0"/>
              <a:t>cache-array unit (</a:t>
            </a:r>
            <a:r>
              <a:rPr lang="en-US" sz="2000" dirty="0" err="1"/>
              <a:t>cau</a:t>
            </a:r>
            <a:r>
              <a:rPr lang="en-US" sz="2000" dirty="0"/>
              <a:t>) encapsulates data, tag and status arrays, which are all made from SRAM</a:t>
            </a:r>
          </a:p>
          <a:p>
            <a:r>
              <a:rPr lang="en-US" sz="2000" dirty="0"/>
              <a:t>Need queues to communicate with the back-end memory</a:t>
            </a:r>
          </a:p>
          <a:p>
            <a:r>
              <a:rPr lang="en-US" sz="2000" dirty="0" err="1"/>
              <a:t>hitQ</a:t>
            </a:r>
            <a:r>
              <a:rPr lang="en-US" sz="2000" dirty="0"/>
              <a:t> holds the responses until the processor picks them up</a:t>
            </a:r>
          </a:p>
          <a:p>
            <a:r>
              <a:rPr lang="en-US" sz="2000" dirty="0"/>
              <a:t>state and current </a:t>
            </a:r>
            <a:r>
              <a:rPr lang="en-US" sz="2000" dirty="0" err="1"/>
              <a:t>req</a:t>
            </a:r>
            <a:r>
              <a:rPr lang="en-US" sz="2000" dirty="0"/>
              <a:t> registers hold the request and its status while the request is being processed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429656" y="3381548"/>
            <a:ext cx="1664238" cy="3416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sz="1800" dirty="0">
                <a:latin typeface="Verdana" pitchFamily="-96" charset="0"/>
              </a:rPr>
              <a:t>current </a:t>
            </a:r>
            <a:r>
              <a:rPr lang="en-US" sz="1800" dirty="0" err="1">
                <a:latin typeface="Verdana" pitchFamily="-96" charset="0"/>
              </a:rPr>
              <a:t>reqQ</a:t>
            </a:r>
            <a:endParaRPr lang="en-US" sz="1800" dirty="0">
              <a:latin typeface="Verdana" pitchFamily="-9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1964" y="1549408"/>
            <a:ext cx="20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cache-array unit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62066" y="3353037"/>
            <a:ext cx="1047242" cy="435307"/>
            <a:chOff x="2562066" y="3353037"/>
            <a:chExt cx="1047242" cy="435307"/>
          </a:xfrm>
        </p:grpSpPr>
        <p:sp>
          <p:nvSpPr>
            <p:cNvPr id="43" name="TextBox 42"/>
            <p:cNvSpPr txBox="1"/>
            <p:nvPr/>
          </p:nvSpPr>
          <p:spPr>
            <a:xfrm>
              <a:off x="2942138" y="3446712"/>
              <a:ext cx="667170" cy="3416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1800" dirty="0" err="1">
                  <a:latin typeface="Verdana" pitchFamily="-96" charset="0"/>
                </a:rPr>
                <a:t>hitQ</a:t>
              </a:r>
              <a:endParaRPr lang="en-US" sz="1800" dirty="0">
                <a:latin typeface="Verdana" pitchFamily="-96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562066" y="3353037"/>
              <a:ext cx="606385" cy="225444"/>
              <a:chOff x="2694233" y="6403956"/>
              <a:chExt cx="606385" cy="225444"/>
            </a:xfrm>
          </p:grpSpPr>
          <p:cxnSp>
            <p:nvCxnSpPr>
              <p:cNvPr id="75" name="Straight Arrow Connector 31"/>
              <p:cNvCxnSpPr>
                <a:cxnSpLocks noChangeShapeType="1"/>
              </p:cNvCxnSpPr>
              <p:nvPr/>
            </p:nvCxnSpPr>
            <p:spPr bwMode="auto">
              <a:xfrm flipH="1" flipV="1">
                <a:off x="3025476" y="6516845"/>
                <a:ext cx="275142" cy="5015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6" name="Rectangle 4"/>
              <p:cNvSpPr>
                <a:spLocks noChangeArrowheads="1"/>
              </p:cNvSpPr>
              <p:nvPr/>
            </p:nvSpPr>
            <p:spPr bwMode="auto">
              <a:xfrm flipH="1">
                <a:off x="2969375" y="6404291"/>
                <a:ext cx="67226" cy="22510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Freeform 31"/>
              <p:cNvSpPr>
                <a:spLocks/>
              </p:cNvSpPr>
              <p:nvPr/>
            </p:nvSpPr>
            <p:spPr bwMode="auto">
              <a:xfrm flipH="1">
                <a:off x="2967525" y="6403956"/>
                <a:ext cx="177551" cy="225444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5" name="Straight Arrow Connector 31"/>
              <p:cNvCxnSpPr>
                <a:cxnSpLocks noChangeShapeType="1"/>
              </p:cNvCxnSpPr>
              <p:nvPr/>
            </p:nvCxnSpPr>
            <p:spPr bwMode="auto">
              <a:xfrm flipH="1" flipV="1">
                <a:off x="2694233" y="6516844"/>
                <a:ext cx="275142" cy="5015"/>
              </a:xfrm>
              <a:prstGeom prst="straightConnector1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3" name="Group 2"/>
          <p:cNvGrpSpPr/>
          <p:nvPr/>
        </p:nvGrpSpPr>
        <p:grpSpPr>
          <a:xfrm>
            <a:off x="2943228" y="1652570"/>
            <a:ext cx="3284399" cy="1462063"/>
            <a:chOff x="2943228" y="1652570"/>
            <a:chExt cx="3284399" cy="1462063"/>
          </a:xfrm>
        </p:grpSpPr>
        <p:grpSp>
          <p:nvGrpSpPr>
            <p:cNvPr id="5" name="Group 4"/>
            <p:cNvGrpSpPr/>
            <p:nvPr/>
          </p:nvGrpSpPr>
          <p:grpSpPr>
            <a:xfrm>
              <a:off x="2943228" y="1652570"/>
              <a:ext cx="3284399" cy="1462063"/>
              <a:chOff x="4808376" y="184669"/>
              <a:chExt cx="3284399" cy="1462063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4808376" y="184669"/>
                <a:ext cx="3284399" cy="146206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Verdana" pitchFamily="34" charset="0"/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6119919" y="374088"/>
                <a:ext cx="1881242" cy="851845"/>
                <a:chOff x="3663680" y="4211778"/>
                <a:chExt cx="3624068" cy="1183578"/>
              </a:xfrm>
            </p:grpSpPr>
            <p:sp>
              <p:nvSpPr>
                <p:cNvPr id="102" name="Rectangle 5"/>
                <p:cNvSpPr>
                  <a:spLocks noChangeArrowheads="1"/>
                </p:cNvSpPr>
                <p:nvPr/>
              </p:nvSpPr>
              <p:spPr bwMode="auto">
                <a:xfrm>
                  <a:off x="3663680" y="4221641"/>
                  <a:ext cx="3611367" cy="116385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03" name="Group 102"/>
                <p:cNvGrpSpPr/>
                <p:nvPr/>
              </p:nvGrpSpPr>
              <p:grpSpPr>
                <a:xfrm>
                  <a:off x="3663680" y="4507672"/>
                  <a:ext cx="3624068" cy="591789"/>
                  <a:chOff x="2411211" y="4507672"/>
                  <a:chExt cx="4876537" cy="591789"/>
                </a:xfrm>
              </p:grpSpPr>
              <p:sp>
                <p:nvSpPr>
                  <p:cNvPr id="107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4507672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9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4803567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0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5099461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04" name="Line 10"/>
                <p:cNvSpPr>
                  <a:spLocks noChangeShapeType="1"/>
                </p:cNvSpPr>
                <p:nvPr/>
              </p:nvSpPr>
              <p:spPr bwMode="auto">
                <a:xfrm>
                  <a:off x="4544696" y="4211778"/>
                  <a:ext cx="0" cy="118357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5" name="Line 15"/>
                <p:cNvSpPr>
                  <a:spLocks noChangeShapeType="1"/>
                </p:cNvSpPr>
                <p:nvPr/>
              </p:nvSpPr>
              <p:spPr bwMode="auto">
                <a:xfrm>
                  <a:off x="5459047" y="4211778"/>
                  <a:ext cx="0" cy="118357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6" name="Line 16"/>
                <p:cNvSpPr>
                  <a:spLocks noChangeShapeType="1"/>
                </p:cNvSpPr>
                <p:nvPr/>
              </p:nvSpPr>
              <p:spPr bwMode="auto">
                <a:xfrm>
                  <a:off x="6373397" y="4211778"/>
                  <a:ext cx="0" cy="118357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5467755" y="388285"/>
                <a:ext cx="561273" cy="837648"/>
                <a:chOff x="3663680" y="4221641"/>
                <a:chExt cx="3624068" cy="1163852"/>
              </a:xfrm>
            </p:grpSpPr>
            <p:sp>
              <p:nvSpPr>
                <p:cNvPr id="113" name="Rectangle 5"/>
                <p:cNvSpPr>
                  <a:spLocks noChangeArrowheads="1"/>
                </p:cNvSpPr>
                <p:nvPr/>
              </p:nvSpPr>
              <p:spPr bwMode="auto">
                <a:xfrm>
                  <a:off x="3663680" y="4221641"/>
                  <a:ext cx="3611367" cy="116385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3663680" y="4507672"/>
                  <a:ext cx="3624068" cy="591789"/>
                  <a:chOff x="2411211" y="4507672"/>
                  <a:chExt cx="4876537" cy="591789"/>
                </a:xfrm>
              </p:grpSpPr>
              <p:sp>
                <p:nvSpPr>
                  <p:cNvPr id="115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4507672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4803567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7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5099461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  <p:grpSp>
            <p:nvGrpSpPr>
              <p:cNvPr id="118" name="Group 117"/>
              <p:cNvGrpSpPr/>
              <p:nvPr/>
            </p:nvGrpSpPr>
            <p:grpSpPr>
              <a:xfrm>
                <a:off x="5091910" y="385746"/>
                <a:ext cx="259500" cy="837648"/>
                <a:chOff x="3663680" y="4221641"/>
                <a:chExt cx="3624068" cy="1163852"/>
              </a:xfrm>
            </p:grpSpPr>
            <p:sp>
              <p:nvSpPr>
                <p:cNvPr id="119" name="Rectangle 5"/>
                <p:cNvSpPr>
                  <a:spLocks noChangeArrowheads="1"/>
                </p:cNvSpPr>
                <p:nvPr/>
              </p:nvSpPr>
              <p:spPr bwMode="auto">
                <a:xfrm>
                  <a:off x="3663680" y="4221641"/>
                  <a:ext cx="3611367" cy="116385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20" name="Group 119"/>
                <p:cNvGrpSpPr/>
                <p:nvPr/>
              </p:nvGrpSpPr>
              <p:grpSpPr>
                <a:xfrm>
                  <a:off x="3663680" y="4507672"/>
                  <a:ext cx="3624068" cy="591789"/>
                  <a:chOff x="2411211" y="4507672"/>
                  <a:chExt cx="4876537" cy="591789"/>
                </a:xfrm>
              </p:grpSpPr>
              <p:sp>
                <p:nvSpPr>
                  <p:cNvPr id="121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4507672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4803567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3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5099461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67" name="TextBox 66"/>
            <p:cNvSpPr txBox="1"/>
            <p:nvPr/>
          </p:nvSpPr>
          <p:spPr>
            <a:xfrm>
              <a:off x="3657444" y="2763557"/>
              <a:ext cx="1935145" cy="3139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1600" dirty="0" err="1">
                  <a:latin typeface="Verdana" pitchFamily="-96" charset="0"/>
                </a:rPr>
                <a:t>cau</a:t>
              </a:r>
              <a:r>
                <a:rPr lang="en-US" sz="1600" dirty="0">
                  <a:latin typeface="Verdana" pitchFamily="-96" charset="0"/>
                </a:rPr>
                <a:t> current </a:t>
              </a:r>
              <a:r>
                <a:rPr lang="en-US" sz="1600" dirty="0" err="1">
                  <a:latin typeface="Verdana" pitchFamily="-96" charset="0"/>
                </a:rPr>
                <a:t>reqQ</a:t>
              </a:r>
              <a:endParaRPr lang="en-US" sz="1600" dirty="0">
                <a:latin typeface="Verdana" pitchFamily="-96" charset="0"/>
              </a:endParaRPr>
            </a:p>
          </p:txBody>
        </p:sp>
      </p:grp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CBDB0C4E-F63D-6EA1-4513-2BF29289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B099A9C-47AC-ED45-0F60-DB45E279C1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1752D10-185B-C2FB-81B2-E71A17F81E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577568" y="426418"/>
            <a:ext cx="8203464" cy="1060450"/>
          </a:xfrm>
        </p:spPr>
        <p:txBody>
          <a:bodyPr/>
          <a:lstStyle/>
          <a:p>
            <a:r>
              <a:rPr lang="en-US" sz="4000" dirty="0"/>
              <a:t>Cache-Array Unit Functionality</a:t>
            </a:r>
          </a:p>
        </p:txBody>
      </p:sp>
      <p:sp>
        <p:nvSpPr>
          <p:cNvPr id="108" name="Content Placeholder 2"/>
          <p:cNvSpPr>
            <a:spLocks noGrp="1"/>
          </p:cNvSpPr>
          <p:nvPr>
            <p:ph idx="1"/>
          </p:nvPr>
        </p:nvSpPr>
        <p:spPr>
          <a:xfrm>
            <a:off x="982334" y="3330714"/>
            <a:ext cx="7901682" cy="2795129"/>
          </a:xfrm>
        </p:spPr>
        <p:txBody>
          <a:bodyPr/>
          <a:lstStyle/>
          <a:p>
            <a:r>
              <a:rPr lang="en-US" sz="2000" dirty="0"/>
              <a:t>Suppose a request gets a hit in the cache-array unit </a:t>
            </a:r>
          </a:p>
          <a:p>
            <a:pPr lvl="1"/>
            <a:r>
              <a:rPr lang="en-US" sz="1800" dirty="0"/>
              <a:t>Load hit returns a word</a:t>
            </a:r>
          </a:p>
          <a:p>
            <a:pPr lvl="1"/>
            <a:r>
              <a:rPr lang="en-US" sz="1800" dirty="0"/>
              <a:t>Store hits returns nothing (void)</a:t>
            </a:r>
          </a:p>
          <a:p>
            <a:r>
              <a:rPr lang="en-US" sz="2000" dirty="0"/>
              <a:t>In case of a miss, the line slot must have been occupied; all the data in the missed slot is returned so that it can be written to the back-end memory if necessary</a:t>
            </a:r>
          </a:p>
          <a:p>
            <a:r>
              <a:rPr lang="en-US" sz="2000" dirty="0"/>
              <a:t>When the correct data becomes available from the back- end memory, the cache-array line is updated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882676" y="1558030"/>
            <a:ext cx="5238027" cy="1623939"/>
            <a:chOff x="1757033" y="1233426"/>
            <a:chExt cx="5238027" cy="1623939"/>
          </a:xfrm>
        </p:grpSpPr>
        <p:grpSp>
          <p:nvGrpSpPr>
            <p:cNvPr id="42" name="Group 41"/>
            <p:cNvGrpSpPr/>
            <p:nvPr/>
          </p:nvGrpSpPr>
          <p:grpSpPr>
            <a:xfrm>
              <a:off x="1757033" y="1233426"/>
              <a:ext cx="5238027" cy="1623939"/>
              <a:chOff x="1757033" y="1233426"/>
              <a:chExt cx="5238027" cy="1623939"/>
            </a:xfrm>
          </p:grpSpPr>
          <p:sp>
            <p:nvSpPr>
              <p:cNvPr id="44" name="Rectangle 43"/>
              <p:cNvSpPr/>
              <p:nvPr/>
            </p:nvSpPr>
            <p:spPr bwMode="auto">
              <a:xfrm>
                <a:off x="2871290" y="1284347"/>
                <a:ext cx="4123770" cy="15730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1812925" y="1334768"/>
                <a:ext cx="1311275" cy="516163"/>
                <a:chOff x="1788615" y="1334768"/>
                <a:chExt cx="1311275" cy="516163"/>
              </a:xfrm>
            </p:grpSpPr>
            <p:cxnSp>
              <p:nvCxnSpPr>
                <p:cNvPr id="80" name="Straight Arrow Connector 17"/>
                <p:cNvCxnSpPr>
                  <a:cxnSpLocks noChangeShapeType="1"/>
                </p:cNvCxnSpPr>
                <p:nvPr/>
              </p:nvCxnSpPr>
              <p:spPr bwMode="auto">
                <a:xfrm>
                  <a:off x="1788615" y="1620744"/>
                  <a:ext cx="1063625" cy="0"/>
                </a:xfrm>
                <a:prstGeom prst="straightConnector1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81" name="Rectangle 8"/>
                <p:cNvSpPr>
                  <a:spLocks noChangeArrowheads="1"/>
                </p:cNvSpPr>
                <p:nvPr/>
              </p:nvSpPr>
              <p:spPr bwMode="auto">
                <a:xfrm>
                  <a:off x="2853827" y="1457231"/>
                  <a:ext cx="246063" cy="393700"/>
                </a:xfrm>
                <a:prstGeom prst="rect">
                  <a:avLst/>
                </a:prstGeom>
                <a:solidFill>
                  <a:srgbClr val="FFA74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</a:pPr>
                  <a:endParaRPr lang="en-US"/>
                </a:p>
              </p:txBody>
            </p:sp>
            <p:sp>
              <p:nvSpPr>
                <p:cNvPr id="82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2078112" y="1334768"/>
                  <a:ext cx="564578" cy="3416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800" dirty="0" err="1">
                      <a:latin typeface="+mn-lt"/>
                    </a:rPr>
                    <a:t>req</a:t>
                  </a:r>
                  <a:endParaRPr lang="en-US" sz="1800" dirty="0">
                    <a:latin typeface="+mn-lt"/>
                  </a:endParaRP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1804490" y="1791968"/>
                <a:ext cx="1320800" cy="446406"/>
                <a:chOff x="1804490" y="2220499"/>
                <a:chExt cx="1320800" cy="446406"/>
              </a:xfrm>
            </p:grpSpPr>
            <p:sp>
              <p:nvSpPr>
                <p:cNvPr id="77" name="Rectangle 9"/>
                <p:cNvSpPr>
                  <a:spLocks noChangeArrowheads="1"/>
                </p:cNvSpPr>
                <p:nvPr/>
              </p:nvSpPr>
              <p:spPr bwMode="auto">
                <a:xfrm>
                  <a:off x="2879227" y="2325593"/>
                  <a:ext cx="246063" cy="341312"/>
                </a:xfrm>
                <a:prstGeom prst="rect">
                  <a:avLst/>
                </a:prstGeom>
                <a:solidFill>
                  <a:srgbClr val="FFA74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</a:pPr>
                  <a:endParaRPr lang="en-US"/>
                </a:p>
              </p:txBody>
            </p:sp>
            <p:cxnSp>
              <p:nvCxnSpPr>
                <p:cNvPr id="78" name="Straight Arrow Connector 25"/>
                <p:cNvCxnSpPr>
                  <a:cxnSpLocks noChangeShapeType="1"/>
                </p:cNvCxnSpPr>
                <p:nvPr/>
              </p:nvCxnSpPr>
              <p:spPr bwMode="auto">
                <a:xfrm>
                  <a:off x="1804490" y="2517680"/>
                  <a:ext cx="1063625" cy="0"/>
                </a:xfrm>
                <a:prstGeom prst="straightConnector1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79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2058397" y="2220499"/>
                  <a:ext cx="684803" cy="3416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800" dirty="0" err="1">
                      <a:latin typeface="+mn-lt"/>
                    </a:rPr>
                    <a:t>resp</a:t>
                  </a:r>
                  <a:endParaRPr lang="en-US" sz="1800" dirty="0">
                    <a:latin typeface="+mn-lt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4459061" y="1584720"/>
                <a:ext cx="1881242" cy="851845"/>
                <a:chOff x="3663680" y="4211778"/>
                <a:chExt cx="3624068" cy="1183578"/>
              </a:xfrm>
            </p:grpSpPr>
            <p:sp>
              <p:nvSpPr>
                <p:cNvPr id="65" name="Rectangle 5"/>
                <p:cNvSpPr>
                  <a:spLocks noChangeArrowheads="1"/>
                </p:cNvSpPr>
                <p:nvPr/>
              </p:nvSpPr>
              <p:spPr bwMode="auto">
                <a:xfrm>
                  <a:off x="3663680" y="4221641"/>
                  <a:ext cx="3611367" cy="116385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endParaRPr lang="en-US"/>
                </a:p>
              </p:txBody>
            </p:sp>
            <p:grpSp>
              <p:nvGrpSpPr>
                <p:cNvPr id="66" name="Group 65"/>
                <p:cNvGrpSpPr/>
                <p:nvPr/>
              </p:nvGrpSpPr>
              <p:grpSpPr>
                <a:xfrm>
                  <a:off x="3663680" y="4507672"/>
                  <a:ext cx="3624068" cy="591789"/>
                  <a:chOff x="2411211" y="4507672"/>
                  <a:chExt cx="4876537" cy="591789"/>
                </a:xfrm>
              </p:grpSpPr>
              <p:sp>
                <p:nvSpPr>
                  <p:cNvPr id="70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4507672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4803567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5099461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" name="Line 10"/>
                <p:cNvSpPr>
                  <a:spLocks noChangeShapeType="1"/>
                </p:cNvSpPr>
                <p:nvPr/>
              </p:nvSpPr>
              <p:spPr bwMode="auto">
                <a:xfrm>
                  <a:off x="4544696" y="4211778"/>
                  <a:ext cx="0" cy="118357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5"/>
                <p:cNvSpPr>
                  <a:spLocks noChangeShapeType="1"/>
                </p:cNvSpPr>
                <p:nvPr/>
              </p:nvSpPr>
              <p:spPr bwMode="auto">
                <a:xfrm>
                  <a:off x="5459047" y="4211778"/>
                  <a:ext cx="0" cy="118357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16"/>
                <p:cNvSpPr>
                  <a:spLocks noChangeShapeType="1"/>
                </p:cNvSpPr>
                <p:nvPr/>
              </p:nvSpPr>
              <p:spPr bwMode="auto">
                <a:xfrm>
                  <a:off x="6373397" y="4211778"/>
                  <a:ext cx="0" cy="118357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>
                <a:off x="3806897" y="1598917"/>
                <a:ext cx="561273" cy="837648"/>
                <a:chOff x="3663680" y="4221641"/>
                <a:chExt cx="3624068" cy="1163852"/>
              </a:xfrm>
            </p:grpSpPr>
            <p:sp>
              <p:nvSpPr>
                <p:cNvPr id="60" name="Rectangle 5"/>
                <p:cNvSpPr>
                  <a:spLocks noChangeArrowheads="1"/>
                </p:cNvSpPr>
                <p:nvPr/>
              </p:nvSpPr>
              <p:spPr bwMode="auto">
                <a:xfrm>
                  <a:off x="3663680" y="4221641"/>
                  <a:ext cx="3611367" cy="116385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endParaRPr lang="en-US"/>
                </a:p>
              </p:txBody>
            </p:sp>
            <p:grpSp>
              <p:nvGrpSpPr>
                <p:cNvPr id="61" name="Group 60"/>
                <p:cNvGrpSpPr/>
                <p:nvPr/>
              </p:nvGrpSpPr>
              <p:grpSpPr>
                <a:xfrm>
                  <a:off x="3663680" y="4507672"/>
                  <a:ext cx="3624068" cy="591789"/>
                  <a:chOff x="2411211" y="4507672"/>
                  <a:chExt cx="4876537" cy="591789"/>
                </a:xfrm>
              </p:grpSpPr>
              <p:sp>
                <p:nvSpPr>
                  <p:cNvPr id="62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4507672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4803567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5099461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9" name="Group 48"/>
              <p:cNvGrpSpPr/>
              <p:nvPr/>
            </p:nvGrpSpPr>
            <p:grpSpPr>
              <a:xfrm>
                <a:off x="3431052" y="1596378"/>
                <a:ext cx="259500" cy="837648"/>
                <a:chOff x="3663680" y="4221641"/>
                <a:chExt cx="3624068" cy="1163852"/>
              </a:xfrm>
            </p:grpSpPr>
            <p:sp>
              <p:nvSpPr>
                <p:cNvPr id="55" name="Rectangle 5"/>
                <p:cNvSpPr>
                  <a:spLocks noChangeArrowheads="1"/>
                </p:cNvSpPr>
                <p:nvPr/>
              </p:nvSpPr>
              <p:spPr bwMode="auto">
                <a:xfrm>
                  <a:off x="3663680" y="4221641"/>
                  <a:ext cx="3611367" cy="116385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endParaRPr lang="en-US" dirty="0"/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3663680" y="4507672"/>
                  <a:ext cx="3624068" cy="591789"/>
                  <a:chOff x="2411211" y="4507672"/>
                  <a:chExt cx="4876537" cy="591789"/>
                </a:xfrm>
              </p:grpSpPr>
              <p:sp>
                <p:nvSpPr>
                  <p:cNvPr id="57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4507672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4803567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5099461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0" name="TextBox 49"/>
              <p:cNvSpPr txBox="1"/>
              <p:nvPr/>
            </p:nvSpPr>
            <p:spPr>
              <a:xfrm>
                <a:off x="3817169" y="1233426"/>
                <a:ext cx="2079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+mn-lt"/>
                  </a:rPr>
                  <a:t>cache-array unit</a:t>
                </a: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1757033" y="2209800"/>
                <a:ext cx="1368257" cy="461520"/>
                <a:chOff x="1757033" y="2205385"/>
                <a:chExt cx="1368257" cy="461520"/>
              </a:xfrm>
            </p:grpSpPr>
            <p:sp>
              <p:nvSpPr>
                <p:cNvPr id="52" name="Rectangle 9"/>
                <p:cNvSpPr>
                  <a:spLocks noChangeArrowheads="1"/>
                </p:cNvSpPr>
                <p:nvPr/>
              </p:nvSpPr>
              <p:spPr bwMode="auto">
                <a:xfrm>
                  <a:off x="2879227" y="2325593"/>
                  <a:ext cx="246063" cy="341312"/>
                </a:xfrm>
                <a:prstGeom prst="rect">
                  <a:avLst/>
                </a:prstGeom>
                <a:solidFill>
                  <a:srgbClr val="FFA74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</a:pPr>
                  <a:endParaRPr lang="en-US"/>
                </a:p>
              </p:txBody>
            </p:sp>
            <p:cxnSp>
              <p:nvCxnSpPr>
                <p:cNvPr id="53" name="Straight Arrow Connector 25"/>
                <p:cNvCxnSpPr>
                  <a:cxnSpLocks noChangeShapeType="1"/>
                </p:cNvCxnSpPr>
                <p:nvPr/>
              </p:nvCxnSpPr>
              <p:spPr bwMode="auto">
                <a:xfrm flipH="1">
                  <a:off x="1804490" y="2517680"/>
                  <a:ext cx="1063625" cy="0"/>
                </a:xfrm>
                <a:prstGeom prst="straightConnector1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54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1757033" y="2205385"/>
                  <a:ext cx="986167" cy="3416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800" dirty="0">
                      <a:latin typeface="+mn-lt"/>
                    </a:rPr>
                    <a:t>update</a:t>
                  </a:r>
                </a:p>
              </p:txBody>
            </p:sp>
          </p:grpSp>
        </p:grpSp>
        <p:sp>
          <p:nvSpPr>
            <p:cNvPr id="43" name="TextBox 42"/>
            <p:cNvSpPr txBox="1"/>
            <p:nvPr/>
          </p:nvSpPr>
          <p:spPr>
            <a:xfrm>
              <a:off x="3922054" y="2488928"/>
              <a:ext cx="1935145" cy="3139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1600" dirty="0" err="1">
                  <a:latin typeface="Verdana" pitchFamily="-96" charset="0"/>
                </a:rPr>
                <a:t>cau</a:t>
              </a:r>
              <a:r>
                <a:rPr lang="en-US" sz="1600" dirty="0">
                  <a:latin typeface="Verdana" pitchFamily="-96" charset="0"/>
                </a:rPr>
                <a:t> current </a:t>
              </a:r>
              <a:r>
                <a:rPr lang="en-US" sz="1600" dirty="0" err="1">
                  <a:latin typeface="Verdana" pitchFamily="-96" charset="0"/>
                </a:rPr>
                <a:t>reqQ</a:t>
              </a:r>
              <a:endParaRPr lang="en-US" sz="1600" dirty="0">
                <a:latin typeface="Verdana" pitchFamily="-96" charset="0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450E6-8487-3ECA-F6A7-F5EC14E0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347F3-2E0D-BFAA-740B-DE1B672384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7F198-98CD-9681-4662-AF24835DE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1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600757" y="451662"/>
            <a:ext cx="8512175" cy="1060450"/>
          </a:xfrm>
        </p:spPr>
        <p:txBody>
          <a:bodyPr/>
          <a:lstStyle/>
          <a:p>
            <a:r>
              <a:rPr lang="en-US" dirty="0"/>
              <a:t>Cache-Array Unit Interface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0929" y="3248124"/>
            <a:ext cx="790953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interface</a:t>
            </a:r>
            <a:r>
              <a:rPr lang="en-US" sz="1800" dirty="0">
                <a:latin typeface="Consolas" panose="020B0609020204030204" pitchFamily="49" charset="0"/>
              </a:rPr>
              <a:t> CAU#(numeric type </a:t>
            </a:r>
            <a:r>
              <a:rPr lang="en-US" sz="1800" dirty="0" err="1">
                <a:latin typeface="Consolas" panose="020B0609020204030204" pitchFamily="49" charset="0"/>
              </a:rPr>
              <a:t>logNLines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method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Action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req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MemReq</a:t>
            </a:r>
            <a:r>
              <a:rPr lang="en-US" sz="1800" dirty="0">
                <a:latin typeface="Consolas" panose="020B0609020204030204" pitchFamily="49" charset="0"/>
              </a:rPr>
              <a:t> r);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method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ActionValue</a:t>
            </a:r>
            <a:r>
              <a:rPr lang="en-US" sz="1800" dirty="0">
                <a:latin typeface="Consolas" panose="020B0609020204030204" pitchFamily="49" charset="0"/>
              </a:rPr>
              <a:t>#(</a:t>
            </a:r>
            <a:r>
              <a:rPr lang="en-US" sz="1800" dirty="0" err="1">
                <a:latin typeface="Consolas" panose="020B0609020204030204" pitchFamily="49" charset="0"/>
              </a:rPr>
              <a:t>CAUResp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err="1">
                <a:latin typeface="Consolas" panose="020B0609020204030204" pitchFamily="49" charset="0"/>
              </a:rPr>
              <a:t>resp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method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Action</a:t>
            </a:r>
            <a:r>
              <a:rPr lang="en-US" sz="1800" dirty="0">
                <a:latin typeface="Consolas" panose="020B0609020204030204" pitchFamily="49" charset="0"/>
              </a:rPr>
              <a:t> update(</a:t>
            </a:r>
            <a:r>
              <a:rPr lang="en-US" sz="1800" dirty="0" err="1">
                <a:latin typeface="Consolas" panose="020B0609020204030204" pitchFamily="49" charset="0"/>
              </a:rPr>
              <a:t>CacheIndex</a:t>
            </a:r>
            <a:r>
              <a:rPr lang="en-US" sz="1800" dirty="0">
                <a:latin typeface="Consolas" panose="020B0609020204030204" pitchFamily="49" charset="0"/>
              </a:rPr>
              <a:t> index, </a:t>
            </a:r>
            <a:r>
              <a:rPr lang="en-US" sz="1800" dirty="0" err="1">
                <a:latin typeface="Consolas" panose="020B0609020204030204" pitchFamily="49" charset="0"/>
              </a:rPr>
              <a:t>TaggedLine</a:t>
            </a:r>
            <a:r>
              <a:rPr lang="en-US" sz="1800" dirty="0">
                <a:latin typeface="Consolas" panose="020B0609020204030204" pitchFamily="49" charset="0"/>
              </a:rPr>
              <a:t> newline);</a:t>
            </a:r>
          </a:p>
          <a:p>
            <a:pPr marL="0" indent="0"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endinterface</a:t>
            </a:r>
            <a:endParaRPr lang="en-US" sz="180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0384" y="4810720"/>
            <a:ext cx="7837816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typedef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struct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  <a:r>
              <a:rPr lang="en-US" sz="1800" dirty="0" err="1">
                <a:latin typeface="Consolas" panose="020B0609020204030204" pitchFamily="49" charset="0"/>
              </a:rPr>
              <a:t>HitMissType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hitMiss</a:t>
            </a:r>
            <a:r>
              <a:rPr lang="en-US" sz="1800" dirty="0">
                <a:latin typeface="Consolas" panose="020B0609020204030204" pitchFamily="49" charset="0"/>
              </a:rPr>
              <a:t>; Word </a:t>
            </a:r>
            <a:r>
              <a:rPr lang="en-US" sz="1800" dirty="0" err="1">
                <a:latin typeface="Consolas" panose="020B0609020204030204" pitchFamily="49" charset="0"/>
              </a:rPr>
              <a:t>ldValue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</a:rPr>
              <a:t>TaggedLine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taggedLine</a:t>
            </a:r>
            <a:r>
              <a:rPr lang="en-US" sz="1800" dirty="0">
                <a:latin typeface="Consolas" panose="020B0609020204030204" pitchFamily="49" charset="0"/>
              </a:rPr>
              <a:t>;} </a:t>
            </a:r>
            <a:r>
              <a:rPr lang="en-US" sz="1800" dirty="0" err="1">
                <a:latin typeface="Consolas" panose="020B0609020204030204" pitchFamily="49" charset="0"/>
              </a:rPr>
              <a:t>CAUResp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typedef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enum</a:t>
            </a:r>
            <a:r>
              <a:rPr lang="en-US" sz="1800" dirty="0">
                <a:latin typeface="Consolas" panose="020B0609020204030204" pitchFamily="49" charset="0"/>
              </a:rPr>
              <a:t>{</a:t>
            </a:r>
            <a:r>
              <a:rPr lang="en-US" sz="1800" dirty="0" err="1">
                <a:latin typeface="Consolas" panose="020B0609020204030204" pitchFamily="49" charset="0"/>
              </a:rPr>
              <a:t>LdHit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StHit</a:t>
            </a:r>
            <a:r>
              <a:rPr lang="en-US" sz="1800" dirty="0">
                <a:latin typeface="Consolas" panose="020B0609020204030204" pitchFamily="49" charset="0"/>
              </a:rPr>
              <a:t>, Miss} </a:t>
            </a:r>
            <a:r>
              <a:rPr lang="en-US" sz="1800" dirty="0" err="1">
                <a:latin typeface="Consolas" panose="020B0609020204030204" pitchFamily="49" charset="0"/>
              </a:rPr>
              <a:t>hitMiss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typedef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struct</a:t>
            </a:r>
            <a:r>
              <a:rPr lang="en-US" sz="1800" dirty="0">
                <a:latin typeface="Consolas" panose="020B0609020204030204" pitchFamily="49" charset="0"/>
              </a:rPr>
              <a:t>{Line </a:t>
            </a:r>
            <a:r>
              <a:rPr lang="en-US" sz="1800" dirty="0" err="1">
                <a:latin typeface="Consolas" panose="020B0609020204030204" pitchFamily="49" charset="0"/>
              </a:rPr>
              <a:t>line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  <a:r>
              <a:rPr lang="en-US" sz="1800" dirty="0" err="1">
                <a:latin typeface="Consolas" panose="020B0609020204030204" pitchFamily="49" charset="0"/>
              </a:rPr>
              <a:t>CacheStatus</a:t>
            </a:r>
            <a:r>
              <a:rPr lang="en-US" sz="1800" dirty="0">
                <a:latin typeface="Consolas" panose="020B0609020204030204" pitchFamily="49" charset="0"/>
              </a:rPr>
              <a:t> status; </a:t>
            </a:r>
            <a:r>
              <a:rPr lang="en-US" sz="1800" dirty="0" err="1">
                <a:latin typeface="Consolas" panose="020B0609020204030204" pitchFamily="49" charset="0"/>
              </a:rPr>
              <a:t>CacheTag</a:t>
            </a:r>
            <a:r>
              <a:rPr lang="en-US" sz="1800" dirty="0">
                <a:latin typeface="Consolas" panose="020B0609020204030204" pitchFamily="49" charset="0"/>
              </a:rPr>
              <a:t> tag;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} </a:t>
            </a:r>
            <a:r>
              <a:rPr lang="en-US" sz="1800" dirty="0" err="1">
                <a:latin typeface="Consolas" panose="020B0609020204030204" pitchFamily="49" charset="0"/>
              </a:rPr>
              <a:t>TaggedLine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57033" y="1568468"/>
            <a:ext cx="5238027" cy="1623939"/>
            <a:chOff x="1757033" y="1233426"/>
            <a:chExt cx="5238027" cy="1623939"/>
          </a:xfrm>
        </p:grpSpPr>
        <p:grpSp>
          <p:nvGrpSpPr>
            <p:cNvPr id="2" name="Group 1"/>
            <p:cNvGrpSpPr/>
            <p:nvPr/>
          </p:nvGrpSpPr>
          <p:grpSpPr>
            <a:xfrm>
              <a:off x="1757033" y="1233426"/>
              <a:ext cx="5238027" cy="1623939"/>
              <a:chOff x="1757033" y="1233426"/>
              <a:chExt cx="5238027" cy="1623939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2871290" y="1284347"/>
                <a:ext cx="4123770" cy="15730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812925" y="1334768"/>
                <a:ext cx="1311275" cy="516163"/>
                <a:chOff x="1788615" y="1334768"/>
                <a:chExt cx="1311275" cy="516163"/>
              </a:xfrm>
            </p:grpSpPr>
            <p:cxnSp>
              <p:nvCxnSpPr>
                <p:cNvPr id="27654" name="Straight Arrow Connector 17"/>
                <p:cNvCxnSpPr>
                  <a:cxnSpLocks noChangeShapeType="1"/>
                </p:cNvCxnSpPr>
                <p:nvPr/>
              </p:nvCxnSpPr>
              <p:spPr bwMode="auto">
                <a:xfrm>
                  <a:off x="1788615" y="1620744"/>
                  <a:ext cx="1063625" cy="0"/>
                </a:xfrm>
                <a:prstGeom prst="straightConnector1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27652" name="Rectangle 8"/>
                <p:cNvSpPr>
                  <a:spLocks noChangeArrowheads="1"/>
                </p:cNvSpPr>
                <p:nvPr/>
              </p:nvSpPr>
              <p:spPr bwMode="auto">
                <a:xfrm>
                  <a:off x="2853827" y="1457231"/>
                  <a:ext cx="246063" cy="393700"/>
                </a:xfrm>
                <a:prstGeom prst="rect">
                  <a:avLst/>
                </a:prstGeom>
                <a:solidFill>
                  <a:srgbClr val="FFA74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</a:pPr>
                  <a:endParaRPr lang="en-US"/>
                </a:p>
              </p:txBody>
            </p:sp>
            <p:sp>
              <p:nvSpPr>
                <p:cNvPr id="27656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2078112" y="1334768"/>
                  <a:ext cx="564578" cy="3416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800" dirty="0" err="1">
                      <a:latin typeface="+mn-lt"/>
                    </a:rPr>
                    <a:t>req</a:t>
                  </a:r>
                  <a:endParaRPr lang="en-US" sz="1800" dirty="0">
                    <a:latin typeface="+mn-lt"/>
                  </a:endParaRP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1804490" y="1791968"/>
                <a:ext cx="1320800" cy="446406"/>
                <a:chOff x="1804490" y="2220499"/>
                <a:chExt cx="1320800" cy="446406"/>
              </a:xfrm>
            </p:grpSpPr>
            <p:sp>
              <p:nvSpPr>
                <p:cNvPr id="27653" name="Rectangle 9"/>
                <p:cNvSpPr>
                  <a:spLocks noChangeArrowheads="1"/>
                </p:cNvSpPr>
                <p:nvPr/>
              </p:nvSpPr>
              <p:spPr bwMode="auto">
                <a:xfrm>
                  <a:off x="2879227" y="2325593"/>
                  <a:ext cx="246063" cy="341312"/>
                </a:xfrm>
                <a:prstGeom prst="rect">
                  <a:avLst/>
                </a:prstGeom>
                <a:solidFill>
                  <a:srgbClr val="FFA74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</a:pPr>
                  <a:endParaRPr lang="en-US"/>
                </a:p>
              </p:txBody>
            </p:sp>
            <p:cxnSp>
              <p:nvCxnSpPr>
                <p:cNvPr id="27657" name="Straight Arrow Connector 25"/>
                <p:cNvCxnSpPr>
                  <a:cxnSpLocks noChangeShapeType="1"/>
                </p:cNvCxnSpPr>
                <p:nvPr/>
              </p:nvCxnSpPr>
              <p:spPr bwMode="auto">
                <a:xfrm>
                  <a:off x="1804490" y="2517680"/>
                  <a:ext cx="1063625" cy="0"/>
                </a:xfrm>
                <a:prstGeom prst="straightConnector1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27658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2058397" y="2220499"/>
                  <a:ext cx="684803" cy="3416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800" dirty="0" err="1">
                      <a:latin typeface="+mn-lt"/>
                    </a:rPr>
                    <a:t>resp</a:t>
                  </a:r>
                  <a:endParaRPr lang="en-US" sz="1800" dirty="0">
                    <a:latin typeface="+mn-lt"/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4459061" y="1584720"/>
                <a:ext cx="1881242" cy="851845"/>
                <a:chOff x="3663680" y="4211778"/>
                <a:chExt cx="3624068" cy="1183578"/>
              </a:xfrm>
            </p:grpSpPr>
            <p:sp>
              <p:nvSpPr>
                <p:cNvPr id="102" name="Rectangle 5"/>
                <p:cNvSpPr>
                  <a:spLocks noChangeArrowheads="1"/>
                </p:cNvSpPr>
                <p:nvPr/>
              </p:nvSpPr>
              <p:spPr bwMode="auto">
                <a:xfrm>
                  <a:off x="3663680" y="4221641"/>
                  <a:ext cx="3611367" cy="116385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endParaRPr lang="en-US"/>
                </a:p>
              </p:txBody>
            </p:sp>
            <p:grpSp>
              <p:nvGrpSpPr>
                <p:cNvPr id="103" name="Group 102"/>
                <p:cNvGrpSpPr/>
                <p:nvPr/>
              </p:nvGrpSpPr>
              <p:grpSpPr>
                <a:xfrm>
                  <a:off x="3663680" y="4507672"/>
                  <a:ext cx="3624068" cy="591789"/>
                  <a:chOff x="2411211" y="4507672"/>
                  <a:chExt cx="4876537" cy="591789"/>
                </a:xfrm>
              </p:grpSpPr>
              <p:sp>
                <p:nvSpPr>
                  <p:cNvPr id="107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4507672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4803567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5099461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4" name="Line 10"/>
                <p:cNvSpPr>
                  <a:spLocks noChangeShapeType="1"/>
                </p:cNvSpPr>
                <p:nvPr/>
              </p:nvSpPr>
              <p:spPr bwMode="auto">
                <a:xfrm>
                  <a:off x="4544696" y="4211778"/>
                  <a:ext cx="0" cy="118357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Line 15"/>
                <p:cNvSpPr>
                  <a:spLocks noChangeShapeType="1"/>
                </p:cNvSpPr>
                <p:nvPr/>
              </p:nvSpPr>
              <p:spPr bwMode="auto">
                <a:xfrm>
                  <a:off x="5459047" y="4211778"/>
                  <a:ext cx="0" cy="118357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Line 16"/>
                <p:cNvSpPr>
                  <a:spLocks noChangeShapeType="1"/>
                </p:cNvSpPr>
                <p:nvPr/>
              </p:nvSpPr>
              <p:spPr bwMode="auto">
                <a:xfrm>
                  <a:off x="6373397" y="4211778"/>
                  <a:ext cx="0" cy="118357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3806897" y="1598917"/>
                <a:ext cx="561273" cy="837648"/>
                <a:chOff x="3663680" y="4221641"/>
                <a:chExt cx="3624068" cy="1163852"/>
              </a:xfrm>
            </p:grpSpPr>
            <p:sp>
              <p:nvSpPr>
                <p:cNvPr id="113" name="Rectangle 5"/>
                <p:cNvSpPr>
                  <a:spLocks noChangeArrowheads="1"/>
                </p:cNvSpPr>
                <p:nvPr/>
              </p:nvSpPr>
              <p:spPr bwMode="auto">
                <a:xfrm>
                  <a:off x="3663680" y="4221641"/>
                  <a:ext cx="3611367" cy="116385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endParaRPr lang="en-US"/>
                </a:p>
              </p:txBody>
            </p:sp>
            <p:grpSp>
              <p:nvGrpSpPr>
                <p:cNvPr id="114" name="Group 113"/>
                <p:cNvGrpSpPr/>
                <p:nvPr/>
              </p:nvGrpSpPr>
              <p:grpSpPr>
                <a:xfrm>
                  <a:off x="3663680" y="4507672"/>
                  <a:ext cx="3624068" cy="591789"/>
                  <a:chOff x="2411211" y="4507672"/>
                  <a:chExt cx="4876537" cy="591789"/>
                </a:xfrm>
              </p:grpSpPr>
              <p:sp>
                <p:nvSpPr>
                  <p:cNvPr id="115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4507672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4803567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5099461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8" name="Group 117"/>
              <p:cNvGrpSpPr/>
              <p:nvPr/>
            </p:nvGrpSpPr>
            <p:grpSpPr>
              <a:xfrm>
                <a:off x="3431052" y="1596378"/>
                <a:ext cx="259500" cy="837648"/>
                <a:chOff x="3663680" y="4221641"/>
                <a:chExt cx="3624068" cy="1163852"/>
              </a:xfrm>
            </p:grpSpPr>
            <p:sp>
              <p:nvSpPr>
                <p:cNvPr id="119" name="Rectangle 5"/>
                <p:cNvSpPr>
                  <a:spLocks noChangeArrowheads="1"/>
                </p:cNvSpPr>
                <p:nvPr/>
              </p:nvSpPr>
              <p:spPr bwMode="auto">
                <a:xfrm>
                  <a:off x="3663680" y="4221641"/>
                  <a:ext cx="3611367" cy="116385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endParaRPr lang="en-US"/>
                </a:p>
              </p:txBody>
            </p:sp>
            <p:grpSp>
              <p:nvGrpSpPr>
                <p:cNvPr id="120" name="Group 119"/>
                <p:cNvGrpSpPr/>
                <p:nvPr/>
              </p:nvGrpSpPr>
              <p:grpSpPr>
                <a:xfrm>
                  <a:off x="3663680" y="4507672"/>
                  <a:ext cx="3624068" cy="591789"/>
                  <a:chOff x="2411211" y="4507672"/>
                  <a:chExt cx="4876537" cy="591789"/>
                </a:xfrm>
              </p:grpSpPr>
              <p:sp>
                <p:nvSpPr>
                  <p:cNvPr id="121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4507672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4803567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411211" y="5099461"/>
                    <a:ext cx="4876537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" name="TextBox 6"/>
              <p:cNvSpPr txBox="1"/>
              <p:nvPr/>
            </p:nvSpPr>
            <p:spPr>
              <a:xfrm>
                <a:off x="3817169" y="1233426"/>
                <a:ext cx="2079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latin typeface="+mn-lt"/>
                  </a:rPr>
                  <a:t>cache-array unit</a:t>
                </a: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1757033" y="2209800"/>
                <a:ext cx="1368257" cy="461520"/>
                <a:chOff x="1757033" y="2205385"/>
                <a:chExt cx="1368257" cy="461520"/>
              </a:xfrm>
            </p:grpSpPr>
            <p:sp>
              <p:nvSpPr>
                <p:cNvPr id="72" name="Rectangle 9"/>
                <p:cNvSpPr>
                  <a:spLocks noChangeArrowheads="1"/>
                </p:cNvSpPr>
                <p:nvPr/>
              </p:nvSpPr>
              <p:spPr bwMode="auto">
                <a:xfrm>
                  <a:off x="2879227" y="2325593"/>
                  <a:ext cx="246063" cy="341312"/>
                </a:xfrm>
                <a:prstGeom prst="rect">
                  <a:avLst/>
                </a:prstGeom>
                <a:solidFill>
                  <a:srgbClr val="FFA74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</a:pPr>
                  <a:endParaRPr lang="en-US"/>
                </a:p>
              </p:txBody>
            </p:sp>
            <p:cxnSp>
              <p:nvCxnSpPr>
                <p:cNvPr id="73" name="Straight Arrow Connector 25"/>
                <p:cNvCxnSpPr>
                  <a:cxnSpLocks noChangeShapeType="1"/>
                </p:cNvCxnSpPr>
                <p:nvPr/>
              </p:nvCxnSpPr>
              <p:spPr bwMode="auto">
                <a:xfrm flipH="1">
                  <a:off x="1804490" y="2517680"/>
                  <a:ext cx="1063625" cy="0"/>
                </a:xfrm>
                <a:prstGeom prst="straightConnector1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74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1757033" y="2205385"/>
                  <a:ext cx="986167" cy="3416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800" dirty="0">
                      <a:latin typeface="+mn-lt"/>
                    </a:rPr>
                    <a:t>update</a:t>
                  </a:r>
                </a:p>
              </p:txBody>
            </p:sp>
          </p:grpSp>
        </p:grpSp>
        <p:sp>
          <p:nvSpPr>
            <p:cNvPr id="68" name="TextBox 67"/>
            <p:cNvSpPr txBox="1"/>
            <p:nvPr/>
          </p:nvSpPr>
          <p:spPr>
            <a:xfrm>
              <a:off x="3922054" y="2488928"/>
              <a:ext cx="1935145" cy="3139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None/>
                <a:defRPr/>
              </a:pPr>
              <a:r>
                <a:rPr lang="en-US" sz="1600" dirty="0" err="1">
                  <a:latin typeface="Verdana" pitchFamily="-96" charset="0"/>
                </a:rPr>
                <a:t>cau</a:t>
              </a:r>
              <a:r>
                <a:rPr lang="en-US" sz="1600" dirty="0">
                  <a:latin typeface="Verdana" pitchFamily="-96" charset="0"/>
                </a:rPr>
                <a:t> current </a:t>
              </a:r>
              <a:r>
                <a:rPr lang="en-US" sz="1600" dirty="0" err="1">
                  <a:latin typeface="Verdana" pitchFamily="-96" charset="0"/>
                </a:rPr>
                <a:t>reqQ</a:t>
              </a:r>
              <a:endParaRPr lang="en-US" sz="1600" dirty="0">
                <a:latin typeface="Verdana" pitchFamily="-96" charset="0"/>
              </a:endParaRPr>
            </a:p>
          </p:txBody>
        </p:sp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56B6515-3B92-F00E-620B-FA591196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61835A5-B97C-BE85-F2CE-6F9AE47531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D0914E0-D57E-873C-ED76-D12E620C41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8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3128"/>
            <a:ext cx="7772400" cy="1017510"/>
          </a:xfrm>
        </p:spPr>
        <p:txBody>
          <a:bodyPr/>
          <a:lstStyle/>
          <a:p>
            <a:r>
              <a:rPr lang="en-US" sz="4000" dirty="0"/>
              <a:t>Cache with non-blocking hits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4057" y="1470638"/>
            <a:ext cx="626325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module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mkNonBlockingCache</a:t>
            </a:r>
            <a:r>
              <a:rPr lang="en-US" sz="1800" dirty="0">
                <a:latin typeface="Consolas" panose="020B0609020204030204" pitchFamily="49" charset="0"/>
              </a:rPr>
              <a:t>(Cache#(</a:t>
            </a:r>
            <a:r>
              <a:rPr lang="en-US" sz="1800" dirty="0" err="1">
                <a:latin typeface="Consolas" panose="020B0609020204030204" pitchFamily="49" charset="0"/>
              </a:rPr>
              <a:t>LogNLines</a:t>
            </a:r>
            <a:r>
              <a:rPr lang="en-US" sz="180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CAU#(</a:t>
            </a:r>
            <a:r>
              <a:rPr lang="en-US" sz="1800" dirty="0" err="1">
                <a:latin typeface="Consolas" panose="020B0609020204030204" pitchFamily="49" charset="0"/>
              </a:rPr>
              <a:t>LogNLines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err="1">
                <a:latin typeface="Consolas" panose="020B0609020204030204" pitchFamily="49" charset="0"/>
              </a:rPr>
              <a:t>cau</a:t>
            </a:r>
            <a:r>
              <a:rPr lang="en-US" sz="1800" dirty="0">
                <a:latin typeface="Consolas" panose="020B0609020204030204" pitchFamily="49" charset="0"/>
              </a:rPr>
              <a:t> &lt;-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mkCAU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 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FIFO#(Word)      </a:t>
            </a:r>
            <a:r>
              <a:rPr lang="en-US" sz="1800" dirty="0" err="1">
                <a:latin typeface="Consolas" panose="020B0609020204030204" pitchFamily="49" charset="0"/>
              </a:rPr>
              <a:t>hitQ</a:t>
            </a:r>
            <a:r>
              <a:rPr lang="en-US" sz="1800" dirty="0">
                <a:latin typeface="Consolas" panose="020B06090202040302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</a:rPr>
              <a:t>mkBypassFIFO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FIFO#(</a:t>
            </a:r>
            <a:r>
              <a:rPr lang="en-US" sz="1800" dirty="0" err="1">
                <a:latin typeface="Consolas" panose="020B0609020204030204" pitchFamily="49" charset="0"/>
              </a:rPr>
              <a:t>MemReq</a:t>
            </a:r>
            <a:r>
              <a:rPr lang="en-US" sz="1800" dirty="0">
                <a:latin typeface="Consolas" panose="020B0609020204030204" pitchFamily="49" charset="0"/>
              </a:rPr>
              <a:t>)    </a:t>
            </a:r>
            <a:r>
              <a:rPr lang="en-US" sz="1800" dirty="0" err="1">
                <a:latin typeface="Consolas" panose="020B0609020204030204" pitchFamily="49" charset="0"/>
              </a:rPr>
              <a:t>currReqQ</a:t>
            </a:r>
            <a:r>
              <a:rPr lang="en-US" sz="1800" dirty="0">
                <a:latin typeface="Consolas" panose="020B06090202040302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</a:rPr>
              <a:t>mkPipelineFIFO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Reg</a:t>
            </a:r>
            <a:r>
              <a:rPr lang="en-US" sz="1800" dirty="0">
                <a:latin typeface="Consolas" panose="020B0609020204030204" pitchFamily="49" charset="0"/>
              </a:rPr>
              <a:t>#(</a:t>
            </a:r>
            <a:r>
              <a:rPr lang="en-US" sz="1800" dirty="0" err="1">
                <a:latin typeface="Consolas" panose="020B0609020204030204" pitchFamily="49" charset="0"/>
              </a:rPr>
              <a:t>ReqStatus</a:t>
            </a:r>
            <a:r>
              <a:rPr lang="en-US" sz="1800" dirty="0">
                <a:latin typeface="Consolas" panose="020B0609020204030204" pitchFamily="49" charset="0"/>
              </a:rPr>
              <a:t>)  state &lt;- </a:t>
            </a:r>
            <a:r>
              <a:rPr lang="en-US" sz="1800" dirty="0" err="1">
                <a:latin typeface="Consolas" panose="020B0609020204030204" pitchFamily="49" charset="0"/>
              </a:rPr>
              <a:t>mkReg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WaitCAUResp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FIFO#(</a:t>
            </a:r>
            <a:r>
              <a:rPr lang="en-US" sz="1800" dirty="0" err="1">
                <a:latin typeface="Consolas" panose="020B0609020204030204" pitchFamily="49" charset="0"/>
              </a:rPr>
              <a:t>LReq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err="1">
                <a:latin typeface="Consolas" panose="020B0609020204030204" pitchFamily="49" charset="0"/>
              </a:rPr>
              <a:t>lineReqQ</a:t>
            </a:r>
            <a:r>
              <a:rPr lang="en-US" sz="1800" dirty="0">
                <a:latin typeface="Consolas" panose="020B06090202040302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</a:rPr>
              <a:t>mkFIFO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FIFO#(Line) </a:t>
            </a:r>
            <a:r>
              <a:rPr lang="en-US" sz="1800" dirty="0" err="1">
                <a:latin typeface="Consolas" panose="020B0609020204030204" pitchFamily="49" charset="0"/>
              </a:rPr>
              <a:t>lineRespQ</a:t>
            </a:r>
            <a:r>
              <a:rPr lang="en-US" sz="1800" dirty="0">
                <a:latin typeface="Consolas" panose="020B06090202040302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</a:rPr>
              <a:t>mkFIFO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</a:p>
          <a:p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method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Action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req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MemReq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req</a:t>
            </a:r>
            <a:r>
              <a:rPr lang="en-US" sz="1800" dirty="0">
                <a:latin typeface="Consolas" panose="020B0609020204030204" pitchFamily="49" charset="0"/>
              </a:rPr>
              <a:t>) ...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method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ActionValue</a:t>
            </a:r>
            <a:r>
              <a:rPr lang="en-US" sz="1800" dirty="0">
                <a:latin typeface="Consolas" panose="020B0609020204030204" pitchFamily="49" charset="0"/>
              </a:rPr>
              <a:t>#(Word) </a:t>
            </a:r>
            <a:r>
              <a:rPr lang="en-US" sz="1800" dirty="0" err="1">
                <a:latin typeface="Consolas" panose="020B0609020204030204" pitchFamily="49" charset="0"/>
              </a:rPr>
              <a:t>resp</a:t>
            </a:r>
            <a:r>
              <a:rPr lang="en-US" sz="1800" dirty="0">
                <a:latin typeface="Consolas" panose="020B0609020204030204" pitchFamily="49" charset="0"/>
              </a:rPr>
              <a:t>() ...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method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ActionValue</a:t>
            </a:r>
            <a:r>
              <a:rPr lang="en-US" sz="1800" dirty="0">
                <a:latin typeface="Consolas" panose="020B0609020204030204" pitchFamily="49" charset="0"/>
              </a:rPr>
              <a:t>#(</a:t>
            </a:r>
            <a:r>
              <a:rPr lang="en-US" sz="1800" dirty="0" err="1">
                <a:latin typeface="Consolas" panose="020B0609020204030204" pitchFamily="49" charset="0"/>
              </a:rPr>
              <a:t>LReq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err="1">
                <a:latin typeface="Consolas" panose="020B0609020204030204" pitchFamily="49" charset="0"/>
              </a:rPr>
              <a:t>lineReq</a:t>
            </a:r>
            <a:r>
              <a:rPr lang="en-US" sz="1800" dirty="0">
                <a:latin typeface="Consolas" panose="020B0609020204030204" pitchFamily="49" charset="0"/>
              </a:rPr>
              <a:t> ...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method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Action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lineResp</a:t>
            </a:r>
            <a:r>
              <a:rPr lang="en-US" sz="1800" dirty="0">
                <a:latin typeface="Consolas" panose="020B0609020204030204" pitchFamily="49" charset="0"/>
              </a:rPr>
              <a:t>(Line r) ... </a:t>
            </a:r>
          </a:p>
          <a:p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 err="1">
                <a:latin typeface="Consolas" panose="020B0609020204030204" pitchFamily="49" charset="0"/>
              </a:rPr>
              <a:t>endmodule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1003" y="3745074"/>
            <a:ext cx="6779697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Rule to process CAU Response</a:t>
            </a:r>
          </a:p>
          <a:p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Rule to send a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LineReq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to DRAM</a:t>
            </a:r>
          </a:p>
          <a:p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Rule to process a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LineResp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from DRAM</a:t>
            </a:r>
          </a:p>
          <a:p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WaitCAUResp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-&gt; </a:t>
            </a:r>
          </a:p>
          <a:p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(if miss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SendReq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WaitDramResp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) -&gt;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WaitCAUResp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7310" y="2362200"/>
            <a:ext cx="2065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State Elements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688" y="5387362"/>
            <a:ext cx="4003312" cy="108792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41B4B4-6B34-79DF-D1D9-A3A78C01D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A1EFD76-EFC9-7DEF-F49F-63D44043AA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92461-0AD8-C894-962B-1181B37562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9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hits methods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880" y="1552809"/>
            <a:ext cx="563006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method Action </a:t>
            </a:r>
            <a:r>
              <a:rPr lang="en-US" sz="1800" dirty="0" err="1">
                <a:latin typeface="Consolas" panose="020B0609020204030204" pitchFamily="49" charset="0"/>
              </a:rPr>
              <a:t>req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MemReq</a:t>
            </a:r>
            <a:r>
              <a:rPr lang="en-US" sz="1800" dirty="0">
                <a:latin typeface="Consolas" panose="020B0609020204030204" pitchFamily="49" charset="0"/>
              </a:rPr>
              <a:t> r);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cau.req</a:t>
            </a:r>
            <a:r>
              <a:rPr lang="en-US" sz="1800" dirty="0">
                <a:latin typeface="Consolas" panose="020B0609020204030204" pitchFamily="49" charset="0"/>
              </a:rPr>
              <a:t>(r);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currReqQ.enq</a:t>
            </a:r>
            <a:r>
              <a:rPr lang="en-US" sz="1800" dirty="0">
                <a:latin typeface="Consolas" panose="020B0609020204030204" pitchFamily="49" charset="0"/>
              </a:rPr>
              <a:t>(r); </a:t>
            </a:r>
          </a:p>
          <a:p>
            <a:r>
              <a:rPr lang="en-US" sz="1800" b="1" dirty="0" err="1">
                <a:latin typeface="Consolas" panose="020B0609020204030204" pitchFamily="49" charset="0"/>
              </a:rPr>
              <a:t>endmethod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 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method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ActionValue</a:t>
            </a:r>
            <a:r>
              <a:rPr lang="en-US" sz="1800" dirty="0">
                <a:latin typeface="Consolas" panose="020B0609020204030204" pitchFamily="49" charset="0"/>
              </a:rPr>
              <a:t>#(Word) </a:t>
            </a:r>
            <a:r>
              <a:rPr lang="en-US" sz="1800" dirty="0" err="1">
                <a:latin typeface="Consolas" panose="020B0609020204030204" pitchFamily="49" charset="0"/>
              </a:rPr>
              <a:t>resp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hitQ.deq</a:t>
            </a:r>
            <a:r>
              <a:rPr lang="en-US" sz="1800" dirty="0">
                <a:latin typeface="Consolas" panose="020B0609020204030204" pitchFamily="49" charset="0"/>
              </a:rPr>
              <a:t>(); </a:t>
            </a:r>
            <a:r>
              <a:rPr lang="en-US" sz="1800" b="1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hitQ.first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 err="1">
                <a:latin typeface="Consolas" panose="020B0609020204030204" pitchFamily="49" charset="0"/>
              </a:rPr>
              <a:t>endmethod</a:t>
            </a:r>
            <a:endParaRPr lang="en-US" sz="1800" b="1" dirty="0">
              <a:latin typeface="Consolas" panose="020B0609020204030204" pitchFamily="49" charset="0"/>
            </a:endParaRPr>
          </a:p>
          <a:p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method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ActionValue</a:t>
            </a:r>
            <a:r>
              <a:rPr lang="en-US" sz="1800" dirty="0">
                <a:latin typeface="Consolas" panose="020B0609020204030204" pitchFamily="49" charset="0"/>
              </a:rPr>
              <a:t>#(</a:t>
            </a:r>
            <a:r>
              <a:rPr lang="en-US" sz="1800" dirty="0" err="1">
                <a:latin typeface="Consolas" panose="020B0609020204030204" pitchFamily="49" charset="0"/>
              </a:rPr>
              <a:t>LReq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err="1">
                <a:latin typeface="Consolas" panose="020B0609020204030204" pitchFamily="49" charset="0"/>
              </a:rPr>
              <a:t>lineReq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lineReqQ.deq</a:t>
            </a:r>
            <a:r>
              <a:rPr lang="en-US" sz="1800" dirty="0">
                <a:latin typeface="Consolas" panose="020B0609020204030204" pitchFamily="49" charset="0"/>
              </a:rPr>
              <a:t>(); </a:t>
            </a:r>
            <a:r>
              <a:rPr lang="en-US" sz="1800" b="1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lineReqQ.first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 err="1">
                <a:latin typeface="Consolas" panose="020B0609020204030204" pitchFamily="49" charset="0"/>
              </a:rPr>
              <a:t>endmethod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method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Action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lineResp</a:t>
            </a:r>
            <a:r>
              <a:rPr lang="en-US" sz="1800" dirty="0">
                <a:latin typeface="Consolas" panose="020B0609020204030204" pitchFamily="49" charset="0"/>
              </a:rPr>
              <a:t> (Line r);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lineRespQ.enq</a:t>
            </a:r>
            <a:r>
              <a:rPr lang="en-US" sz="1800" dirty="0">
                <a:latin typeface="Consolas" panose="020B0609020204030204" pitchFamily="49" charset="0"/>
              </a:rPr>
              <a:t>(r);</a:t>
            </a:r>
          </a:p>
          <a:p>
            <a:r>
              <a:rPr lang="en-US" sz="1800" b="1" dirty="0" err="1">
                <a:latin typeface="Consolas" panose="020B0609020204030204" pitchFamily="49" charset="0"/>
              </a:rPr>
              <a:t>endmethod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36531" y="273551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768" y="5105400"/>
            <a:ext cx="4003312" cy="1087923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798F009-9988-507C-8632-FE4C8703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CB2CB3C-DC7B-E9ED-BD35-1C7D35FA73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A429D1D-018E-BDA1-4FEC-6E727758D7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8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D8EC-49E1-DC3E-F4E5-FE031323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8206334" cy="1143000"/>
          </a:xfrm>
        </p:spPr>
        <p:txBody>
          <a:bodyPr/>
          <a:lstStyle/>
          <a:p>
            <a:r>
              <a:rPr lang="en-US" sz="4000" dirty="0"/>
              <a:t>A typical memory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AD3B5-ADF7-9CA4-CF81-7AF7CC9BB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534" y="5063792"/>
            <a:ext cx="6022127" cy="74978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I-cache often returns more words than 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4CE8AD-06B9-C92C-9000-7453ADA8B95A}"/>
              </a:ext>
            </a:extLst>
          </p:cNvPr>
          <p:cNvSpPr txBox="1"/>
          <p:nvPr/>
        </p:nvSpPr>
        <p:spPr>
          <a:xfrm>
            <a:off x="2320715" y="5803816"/>
            <a:ext cx="4844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  <a:cs typeface="Arabic Typesetting" panose="020B0604020202020204" pitchFamily="66" charset="-78"/>
              </a:rPr>
              <a:t>We will first study a simple data cache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67C5BE8-48A0-B6AA-496D-5DFA3D64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1E8060A-01A6-71B3-3287-8C740E463B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F43D4D-62C7-FB62-27E9-5427DB0D2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312DCABE-3469-4729-842D-99C1CF712F7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01913F-35E3-5D75-A935-72F7845E0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2917735"/>
            <a:ext cx="1981200" cy="5607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I-cache</a:t>
            </a:r>
            <a:endParaRPr lang="en-US" i="1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51C1A2-33A2-3FCF-DBF3-FD97107EE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160" y="1528055"/>
            <a:ext cx="2994876" cy="835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CPU, </a:t>
            </a:r>
            <a:r>
              <a:rPr lang="en-US" i="1" dirty="0" err="1"/>
              <a:t>RegFile</a:t>
            </a:r>
            <a:endParaRPr lang="en-US" i="1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AB39B5-A9D5-1AB4-C562-0F12A99A7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21" y="4033129"/>
            <a:ext cx="2819400" cy="850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i="1" dirty="0"/>
              <a:t>DRAM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19B4B8-B2E0-7D9A-C762-EF557CE00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013" y="2917735"/>
            <a:ext cx="1981200" cy="56073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dirty="0"/>
              <a:t>D-cache</a:t>
            </a:r>
            <a:endParaRPr lang="en-US" i="1" dirty="0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71BF0F11-0E03-A416-42B1-2CDE7F1B06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231385" y="2606717"/>
            <a:ext cx="495372" cy="98419"/>
          </a:xfrm>
          <a:prstGeom prst="leftRightArrow">
            <a:avLst>
              <a:gd name="adj1" fmla="val 50000"/>
              <a:gd name="adj2" fmla="val 130000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2DD12591-D642-DFA9-A55E-108B7459E8D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47634" y="2214246"/>
            <a:ext cx="540532" cy="838200"/>
          </a:xfrm>
          <a:prstGeom prst="leftRightArrow">
            <a:avLst>
              <a:gd name="adj1" fmla="val 50000"/>
              <a:gd name="adj2" fmla="val 27273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437D88-2AC2-2A00-8B2D-58A32BB00783}"/>
              </a:ext>
            </a:extLst>
          </p:cNvPr>
          <p:cNvCxnSpPr/>
          <p:nvPr/>
        </p:nvCxnSpPr>
        <p:spPr bwMode="auto">
          <a:xfrm flipV="1">
            <a:off x="5318876" y="2554736"/>
            <a:ext cx="307127" cy="174504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CC705D-A6C8-AEF1-D89F-77E3DD1EBDD7}"/>
              </a:ext>
            </a:extLst>
          </p:cNvPr>
          <p:cNvSpPr txBox="1"/>
          <p:nvPr/>
        </p:nvSpPr>
        <p:spPr>
          <a:xfrm>
            <a:off x="5689065" y="2420821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bits words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4E0C8E-D86B-09FB-3351-16AC3A665528}"/>
              </a:ext>
            </a:extLst>
          </p:cNvPr>
          <p:cNvSpPr txBox="1"/>
          <p:nvPr/>
        </p:nvSpPr>
        <p:spPr>
          <a:xfrm>
            <a:off x="1896949" y="2417660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bits</a:t>
            </a:r>
          </a:p>
        </p:txBody>
      </p:sp>
      <p:sp>
        <p:nvSpPr>
          <p:cNvPr id="20" name="AutoShape 11">
            <a:extLst>
              <a:ext uri="{FF2B5EF4-FFF2-40B4-BE49-F238E27FC236}">
                <a16:creationId xmlns:a16="http://schemas.microsoft.com/office/drawing/2014/main" id="{BA77951F-B2A6-E927-FEAD-FA9AA27F1D5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36714" y="3530766"/>
            <a:ext cx="540532" cy="435948"/>
          </a:xfrm>
          <a:prstGeom prst="leftRightArrow">
            <a:avLst>
              <a:gd name="adj1" fmla="val 50000"/>
              <a:gd name="adj2" fmla="val 27273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sp>
        <p:nvSpPr>
          <p:cNvPr id="21" name="AutoShape 11">
            <a:extLst>
              <a:ext uri="{FF2B5EF4-FFF2-40B4-BE49-F238E27FC236}">
                <a16:creationId xmlns:a16="http://schemas.microsoft.com/office/drawing/2014/main" id="{DFFF259B-0D44-22BC-45CA-D510FE27160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26779" y="3544888"/>
            <a:ext cx="540532" cy="435948"/>
          </a:xfrm>
          <a:prstGeom prst="leftRightArrow">
            <a:avLst>
              <a:gd name="adj1" fmla="val 50000"/>
              <a:gd name="adj2" fmla="val 27273"/>
            </a:avLst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F83664-51C5-BC72-4768-475FC74F44BF}"/>
              </a:ext>
            </a:extLst>
          </p:cNvPr>
          <p:cNvSpPr txBox="1"/>
          <p:nvPr/>
        </p:nvSpPr>
        <p:spPr>
          <a:xfrm>
            <a:off x="6011108" y="3503786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E9ED08-61C4-A7E5-30CD-BAA994F8A755}"/>
              </a:ext>
            </a:extLst>
          </p:cNvPr>
          <p:cNvSpPr txBox="1"/>
          <p:nvPr/>
        </p:nvSpPr>
        <p:spPr>
          <a:xfrm>
            <a:off x="2882630" y="352163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153801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801" y="559590"/>
            <a:ext cx="8177055" cy="854614"/>
          </a:xfrm>
        </p:spPr>
        <p:txBody>
          <a:bodyPr/>
          <a:lstStyle/>
          <a:p>
            <a:r>
              <a:rPr lang="en-US" sz="4000" dirty="0"/>
              <a:t>cache-array unit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9624" y="1556520"/>
            <a:ext cx="83447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module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mkCAU</a:t>
            </a:r>
            <a:r>
              <a:rPr lang="en-US" sz="1800" dirty="0">
                <a:latin typeface="Consolas" panose="020B0609020204030204" pitchFamily="49" charset="0"/>
              </a:rPr>
              <a:t>(CAU#(</a:t>
            </a:r>
            <a:r>
              <a:rPr lang="en-US" sz="1800" dirty="0" err="1">
                <a:latin typeface="Consolas" panose="020B0609020204030204" pitchFamily="49" charset="0"/>
              </a:rPr>
              <a:t>LogNLines</a:t>
            </a:r>
            <a:r>
              <a:rPr lang="en-US" sz="1800" dirty="0">
                <a:latin typeface="Consolas" panose="020B0609020204030204" pitchFamily="49" charset="0"/>
              </a:rPr>
              <a:t>));</a:t>
            </a:r>
            <a:endParaRPr 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Instantiate SRAMs for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dataArray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tagArray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statusArray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Reg#(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CAUStatus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status &lt;-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mkReg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(Ready);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  Reg#(</a:t>
            </a:r>
            <a:r>
              <a:rPr lang="en-US" sz="1800" dirty="0" err="1">
                <a:latin typeface="Consolas" panose="020B0609020204030204" pitchFamily="49" charset="0"/>
              </a:rPr>
              <a:t>MemReq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err="1">
                <a:latin typeface="Consolas" panose="020B0609020204030204" pitchFamily="49" charset="0"/>
              </a:rPr>
              <a:t>currReq</a:t>
            </a:r>
            <a:r>
              <a:rPr lang="en-US" sz="1800" dirty="0">
                <a:latin typeface="Consolas" panose="020B0609020204030204" pitchFamily="49" charset="0"/>
              </a:rPr>
              <a:t> &lt;- </a:t>
            </a:r>
            <a:r>
              <a:rPr lang="en-US" sz="1800" dirty="0" err="1">
                <a:latin typeface="Consolas" panose="020B0609020204030204" pitchFamily="49" charset="0"/>
              </a:rPr>
              <a:t>mkRegU</a:t>
            </a:r>
            <a:r>
              <a:rPr lang="en-US" sz="1800" dirty="0">
                <a:latin typeface="Consolas" panose="020B0609020204030204" pitchFamily="49" charset="0"/>
              </a:rPr>
              <a:t>; //shadow of outer </a:t>
            </a:r>
            <a:r>
              <a:rPr lang="en-US" sz="1800" dirty="0" err="1">
                <a:latin typeface="Consolas" panose="020B0609020204030204" pitchFamily="49" charset="0"/>
              </a:rPr>
              <a:t>currReq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  </a:t>
            </a:r>
            <a:r>
              <a:rPr lang="en-US" sz="1800" b="1" dirty="0">
                <a:latin typeface="Consolas" panose="020B0609020204030204" pitchFamily="49" charset="0"/>
              </a:rPr>
              <a:t>method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Action</a:t>
            </a:r>
            <a:r>
              <a:rPr lang="en-US" sz="1800" dirty="0">
                <a:latin typeface="Consolas" panose="020B0609020204030204" pitchFamily="49" charset="0"/>
              </a:rPr>
              <a:t> req(</a:t>
            </a:r>
            <a:r>
              <a:rPr lang="en-US" sz="1800" dirty="0" err="1">
                <a:latin typeface="Consolas" panose="020B0609020204030204" pitchFamily="49" charset="0"/>
              </a:rPr>
              <a:t>MemReq</a:t>
            </a:r>
            <a:r>
              <a:rPr lang="en-US" sz="1800" dirty="0">
                <a:latin typeface="Consolas" panose="020B0609020204030204" pitchFamily="49" charset="0"/>
              </a:rPr>
              <a:t> r);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initiate reads to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tagArray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dataArray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 and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statusArray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store request r in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currReq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endmethod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method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ActionValue</a:t>
            </a:r>
            <a:r>
              <a:rPr lang="en-US" sz="1800" dirty="0">
                <a:latin typeface="Consolas" panose="020B0609020204030204" pitchFamily="49" charset="0"/>
              </a:rPr>
              <a:t>#(CAUResp) resp;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Wait for responses for earlier requests</a:t>
            </a:r>
          </a:p>
          <a:p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Get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currTag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wOffset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from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currReq.addr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and do tag match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In case of a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Ld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hit, return the word; St hit, update the word;</a:t>
            </a:r>
          </a:p>
          <a:p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In case of a miss, return the data, tag and status;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endmethod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method Action</a:t>
            </a:r>
            <a:r>
              <a:rPr lang="en-US" sz="1800" dirty="0">
                <a:latin typeface="Consolas" panose="020B0609020204030204" pitchFamily="49" charset="0"/>
              </a:rPr>
              <a:t> update(</a:t>
            </a:r>
            <a:r>
              <a:rPr lang="en-US" sz="1800" dirty="0" err="1">
                <a:latin typeface="Consolas" panose="020B0609020204030204" pitchFamily="49" charset="0"/>
              </a:rPr>
              <a:t>CacheIndex</a:t>
            </a:r>
            <a:r>
              <a:rPr lang="en-US" sz="1800" dirty="0">
                <a:latin typeface="Consolas" panose="020B0609020204030204" pitchFamily="49" charset="0"/>
              </a:rPr>
              <a:t> index, </a:t>
            </a:r>
            <a:r>
              <a:rPr lang="en-US" sz="1800" dirty="0" err="1">
                <a:latin typeface="Consolas" panose="020B0609020204030204" pitchFamily="49" charset="0"/>
              </a:rPr>
              <a:t>TaggedLine</a:t>
            </a:r>
            <a:r>
              <a:rPr lang="en-US" sz="1800" dirty="0">
                <a:latin typeface="Consolas" panose="020B0609020204030204" pitchFamily="49" charset="0"/>
              </a:rPr>
              <a:t> newline);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update the SRAM arrays at index 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endmethod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 err="1">
                <a:latin typeface="Consolas" panose="020B0609020204030204" pitchFamily="49" charset="0"/>
              </a:rPr>
              <a:t>endmodule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10200" y="613090"/>
            <a:ext cx="3412656" cy="1212839"/>
            <a:chOff x="1337085" y="1241891"/>
            <a:chExt cx="5657975" cy="1615474"/>
          </a:xfrm>
        </p:grpSpPr>
        <p:sp>
          <p:nvSpPr>
            <p:cNvPr id="9" name="Rectangle 8"/>
            <p:cNvSpPr/>
            <p:nvPr/>
          </p:nvSpPr>
          <p:spPr bwMode="auto">
            <a:xfrm>
              <a:off x="2871290" y="1284347"/>
              <a:ext cx="4123770" cy="15730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682475" y="1241891"/>
              <a:ext cx="1441725" cy="609040"/>
              <a:chOff x="1658165" y="1241891"/>
              <a:chExt cx="1441725" cy="609040"/>
            </a:xfrm>
          </p:grpSpPr>
          <p:cxnSp>
            <p:nvCxnSpPr>
              <p:cNvPr id="41" name="Straight Arrow Connector 17"/>
              <p:cNvCxnSpPr>
                <a:cxnSpLocks noChangeShapeType="1"/>
              </p:cNvCxnSpPr>
              <p:nvPr/>
            </p:nvCxnSpPr>
            <p:spPr bwMode="auto">
              <a:xfrm>
                <a:off x="1788615" y="1620744"/>
                <a:ext cx="1063625" cy="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2" name="Rectangle 8"/>
              <p:cNvSpPr>
                <a:spLocks noChangeArrowheads="1"/>
              </p:cNvSpPr>
              <p:nvPr/>
            </p:nvSpPr>
            <p:spPr bwMode="auto">
              <a:xfrm>
                <a:off x="2853827" y="1457231"/>
                <a:ext cx="246063" cy="393700"/>
              </a:xfrm>
              <a:prstGeom prst="rect">
                <a:avLst/>
              </a:prstGeom>
              <a:solidFill>
                <a:srgbClr val="FFA74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</a:pPr>
                <a:endParaRPr lang="en-US"/>
              </a:p>
            </p:txBody>
          </p:sp>
          <p:sp>
            <p:nvSpPr>
              <p:cNvPr id="43" name="TextBox 23"/>
              <p:cNvSpPr txBox="1">
                <a:spLocks noChangeArrowheads="1"/>
              </p:cNvSpPr>
              <p:nvPr/>
            </p:nvSpPr>
            <p:spPr bwMode="auto">
              <a:xfrm>
                <a:off x="1658165" y="1241891"/>
                <a:ext cx="564578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800" dirty="0" err="1">
                    <a:latin typeface="+mn-lt"/>
                  </a:rPr>
                  <a:t>req</a:t>
                </a:r>
                <a:endParaRPr lang="en-US" sz="1800" dirty="0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638449" y="1699090"/>
              <a:ext cx="1486841" cy="539284"/>
              <a:chOff x="1638449" y="2127621"/>
              <a:chExt cx="1486841" cy="539284"/>
            </a:xfrm>
          </p:grpSpPr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2879227" y="2325593"/>
                <a:ext cx="246063" cy="341312"/>
              </a:xfrm>
              <a:prstGeom prst="rect">
                <a:avLst/>
              </a:prstGeom>
              <a:solidFill>
                <a:srgbClr val="FFA74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</a:pPr>
                <a:endParaRPr lang="en-US"/>
              </a:p>
            </p:txBody>
          </p:sp>
          <p:cxnSp>
            <p:nvCxnSpPr>
              <p:cNvPr id="39" name="Straight Arrow Connector 25"/>
              <p:cNvCxnSpPr>
                <a:cxnSpLocks noChangeShapeType="1"/>
              </p:cNvCxnSpPr>
              <p:nvPr/>
            </p:nvCxnSpPr>
            <p:spPr bwMode="auto">
              <a:xfrm>
                <a:off x="1804490" y="2517680"/>
                <a:ext cx="1063625" cy="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40" name="TextBox 27"/>
              <p:cNvSpPr txBox="1">
                <a:spLocks noChangeArrowheads="1"/>
              </p:cNvSpPr>
              <p:nvPr/>
            </p:nvSpPr>
            <p:spPr bwMode="auto">
              <a:xfrm>
                <a:off x="1638449" y="2127621"/>
                <a:ext cx="684803" cy="341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800" dirty="0" err="1">
                    <a:latin typeface="+mn-lt"/>
                  </a:rPr>
                  <a:t>resp</a:t>
                </a:r>
                <a:endParaRPr lang="en-US" sz="1800" dirty="0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459061" y="1584720"/>
              <a:ext cx="1881242" cy="851845"/>
              <a:chOff x="3663680" y="4211778"/>
              <a:chExt cx="3624068" cy="1183578"/>
            </a:xfrm>
          </p:grpSpPr>
          <p:sp>
            <p:nvSpPr>
              <p:cNvPr id="30" name="Rectangle 5"/>
              <p:cNvSpPr>
                <a:spLocks noChangeArrowheads="1"/>
              </p:cNvSpPr>
              <p:nvPr/>
            </p:nvSpPr>
            <p:spPr bwMode="auto">
              <a:xfrm>
                <a:off x="3663680" y="4221641"/>
                <a:ext cx="3611367" cy="11638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endParaRPr lang="en-US"/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3663680" y="4507672"/>
                <a:ext cx="3624068" cy="591789"/>
                <a:chOff x="2411211" y="4507672"/>
                <a:chExt cx="4876537" cy="591789"/>
              </a:xfrm>
            </p:grpSpPr>
            <p:sp>
              <p:nvSpPr>
                <p:cNvPr id="35" name="Line 6"/>
                <p:cNvSpPr>
                  <a:spLocks noChangeShapeType="1"/>
                </p:cNvSpPr>
                <p:nvPr/>
              </p:nvSpPr>
              <p:spPr bwMode="auto">
                <a:xfrm>
                  <a:off x="2411211" y="4507672"/>
                  <a:ext cx="487653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"/>
                <p:cNvSpPr>
                  <a:spLocks noChangeShapeType="1"/>
                </p:cNvSpPr>
                <p:nvPr/>
              </p:nvSpPr>
              <p:spPr bwMode="auto">
                <a:xfrm>
                  <a:off x="2411211" y="4803567"/>
                  <a:ext cx="487653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8"/>
                <p:cNvSpPr>
                  <a:spLocks noChangeShapeType="1"/>
                </p:cNvSpPr>
                <p:nvPr/>
              </p:nvSpPr>
              <p:spPr bwMode="auto">
                <a:xfrm>
                  <a:off x="2411211" y="5099461"/>
                  <a:ext cx="487653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>
                <a:off x="4544696" y="4211778"/>
                <a:ext cx="0" cy="11835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15"/>
              <p:cNvSpPr>
                <a:spLocks noChangeShapeType="1"/>
              </p:cNvSpPr>
              <p:nvPr/>
            </p:nvSpPr>
            <p:spPr bwMode="auto">
              <a:xfrm>
                <a:off x="5459047" y="4211778"/>
                <a:ext cx="0" cy="11835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6"/>
              <p:cNvSpPr>
                <a:spLocks noChangeShapeType="1"/>
              </p:cNvSpPr>
              <p:nvPr/>
            </p:nvSpPr>
            <p:spPr bwMode="auto">
              <a:xfrm>
                <a:off x="6373397" y="4211778"/>
                <a:ext cx="0" cy="11835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806897" y="1598917"/>
              <a:ext cx="561273" cy="837648"/>
              <a:chOff x="3663680" y="4221641"/>
              <a:chExt cx="3624068" cy="1163852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3663680" y="4221641"/>
                <a:ext cx="3611367" cy="11638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endParaRPr lang="en-US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3663680" y="4507672"/>
                <a:ext cx="3624068" cy="591789"/>
                <a:chOff x="2411211" y="4507672"/>
                <a:chExt cx="4876537" cy="591789"/>
              </a:xfrm>
            </p:grpSpPr>
            <p:sp>
              <p:nvSpPr>
                <p:cNvPr id="27" name="Line 6"/>
                <p:cNvSpPr>
                  <a:spLocks noChangeShapeType="1"/>
                </p:cNvSpPr>
                <p:nvPr/>
              </p:nvSpPr>
              <p:spPr bwMode="auto">
                <a:xfrm>
                  <a:off x="2411211" y="4507672"/>
                  <a:ext cx="487653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7"/>
                <p:cNvSpPr>
                  <a:spLocks noChangeShapeType="1"/>
                </p:cNvSpPr>
                <p:nvPr/>
              </p:nvSpPr>
              <p:spPr bwMode="auto">
                <a:xfrm>
                  <a:off x="2411211" y="4803567"/>
                  <a:ext cx="487653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8"/>
                <p:cNvSpPr>
                  <a:spLocks noChangeShapeType="1"/>
                </p:cNvSpPr>
                <p:nvPr/>
              </p:nvSpPr>
              <p:spPr bwMode="auto">
                <a:xfrm>
                  <a:off x="2411211" y="5099461"/>
                  <a:ext cx="487653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" name="Group 13"/>
            <p:cNvGrpSpPr/>
            <p:nvPr/>
          </p:nvGrpSpPr>
          <p:grpSpPr>
            <a:xfrm>
              <a:off x="3431052" y="1596378"/>
              <a:ext cx="259500" cy="837648"/>
              <a:chOff x="3663680" y="4221641"/>
              <a:chExt cx="3624068" cy="1163852"/>
            </a:xfrm>
          </p:grpSpPr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3663680" y="4221641"/>
                <a:ext cx="3611367" cy="116385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663680" y="4507672"/>
                <a:ext cx="3624068" cy="591789"/>
                <a:chOff x="2411211" y="4507672"/>
                <a:chExt cx="4876537" cy="591789"/>
              </a:xfrm>
            </p:grpSpPr>
            <p:sp>
              <p:nvSpPr>
                <p:cNvPr id="22" name="Line 6"/>
                <p:cNvSpPr>
                  <a:spLocks noChangeShapeType="1"/>
                </p:cNvSpPr>
                <p:nvPr/>
              </p:nvSpPr>
              <p:spPr bwMode="auto">
                <a:xfrm>
                  <a:off x="2411211" y="4507672"/>
                  <a:ext cx="487653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7"/>
                <p:cNvSpPr>
                  <a:spLocks noChangeShapeType="1"/>
                </p:cNvSpPr>
                <p:nvPr/>
              </p:nvSpPr>
              <p:spPr bwMode="auto">
                <a:xfrm>
                  <a:off x="2411211" y="4803567"/>
                  <a:ext cx="487653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"/>
                <p:cNvSpPr>
                  <a:spLocks noChangeShapeType="1"/>
                </p:cNvSpPr>
                <p:nvPr/>
              </p:nvSpPr>
              <p:spPr bwMode="auto">
                <a:xfrm>
                  <a:off x="2411211" y="5099461"/>
                  <a:ext cx="487653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5" name="TextBox 14"/>
            <p:cNvSpPr txBox="1"/>
            <p:nvPr/>
          </p:nvSpPr>
          <p:spPr>
            <a:xfrm>
              <a:off x="3476975" y="2395397"/>
              <a:ext cx="2079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</a:rPr>
                <a:t>cache-array unit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337085" y="2116922"/>
              <a:ext cx="1788205" cy="554398"/>
              <a:chOff x="1337085" y="2112507"/>
              <a:chExt cx="1788205" cy="554398"/>
            </a:xfrm>
          </p:grpSpPr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2879227" y="2325593"/>
                <a:ext cx="246063" cy="341312"/>
              </a:xfrm>
              <a:prstGeom prst="rect">
                <a:avLst/>
              </a:prstGeom>
              <a:solidFill>
                <a:srgbClr val="FFA74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</a:pPr>
                <a:endParaRPr lang="en-US"/>
              </a:p>
            </p:txBody>
          </p:sp>
          <p:cxnSp>
            <p:nvCxnSpPr>
              <p:cNvPr id="18" name="Straight Arrow Connector 25"/>
              <p:cNvCxnSpPr>
                <a:cxnSpLocks noChangeShapeType="1"/>
              </p:cNvCxnSpPr>
              <p:nvPr/>
            </p:nvCxnSpPr>
            <p:spPr bwMode="auto">
              <a:xfrm flipH="1">
                <a:off x="1804490" y="2517680"/>
                <a:ext cx="1063625" cy="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9" name="TextBox 27"/>
              <p:cNvSpPr txBox="1">
                <a:spLocks noChangeArrowheads="1"/>
              </p:cNvSpPr>
              <p:nvPr/>
            </p:nvSpPr>
            <p:spPr bwMode="auto">
              <a:xfrm>
                <a:off x="1337085" y="2112507"/>
                <a:ext cx="986167" cy="3416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800" dirty="0">
                    <a:latin typeface="+mn-lt"/>
                  </a:rPr>
                  <a:t>update</a:t>
                </a:r>
              </a:p>
            </p:txBody>
          </p:sp>
        </p:grp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C01637-2656-A9DF-8262-BA3AA11F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44" name="Footer Placeholder 43">
            <a:extLst>
              <a:ext uri="{FF2B5EF4-FFF2-40B4-BE49-F238E27FC236}">
                <a16:creationId xmlns:a16="http://schemas.microsoft.com/office/drawing/2014/main" id="{350C48E0-44FB-C73A-C78A-47647ACA2C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CCAE3B19-F4CE-D19A-1880-F8FFADB39E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9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353" y="308983"/>
            <a:ext cx="8309020" cy="1143000"/>
          </a:xfrm>
        </p:spPr>
        <p:txBody>
          <a:bodyPr/>
          <a:lstStyle/>
          <a:p>
            <a:r>
              <a:rPr lang="en-US" sz="2400" dirty="0"/>
              <a:t>non-blocking hits cache rules</a:t>
            </a:r>
            <a:br>
              <a:rPr lang="en-US" dirty="0"/>
            </a:br>
            <a:r>
              <a:rPr lang="en-US" dirty="0"/>
              <a:t>rule </a:t>
            </a:r>
            <a:r>
              <a:rPr lang="en-US" dirty="0" err="1"/>
              <a:t>waitCAUResponse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863" y="1453520"/>
            <a:ext cx="8382000" cy="513153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rule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waitCAUResponse</a:t>
            </a:r>
            <a:r>
              <a:rPr lang="en-US" sz="1800" dirty="0">
                <a:latin typeface="Consolas" panose="020B0609020204030204" pitchFamily="49" charset="0"/>
              </a:rPr>
              <a:t> (state == </a:t>
            </a:r>
            <a:r>
              <a:rPr lang="en-US" sz="1800" dirty="0" err="1">
                <a:latin typeface="Consolas" panose="020B0609020204030204" pitchFamily="49" charset="0"/>
              </a:rPr>
              <a:t>WaitCAUResp</a:t>
            </a:r>
            <a:r>
              <a:rPr lang="en-US" sz="18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let</a:t>
            </a:r>
            <a:r>
              <a:rPr lang="en-US" sz="1800" dirty="0">
                <a:latin typeface="Consolas" panose="020B0609020204030204" pitchFamily="49" charset="0"/>
              </a:rPr>
              <a:t> x &lt;- </a:t>
            </a:r>
            <a:r>
              <a:rPr lang="en-US" sz="1800" dirty="0" err="1">
                <a:latin typeface="Consolas" panose="020B0609020204030204" pitchFamily="49" charset="0"/>
              </a:rPr>
              <a:t>cau.resp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  <a:r>
              <a:rPr lang="en-US" sz="1800" b="1" dirty="0">
                <a:latin typeface="Consolas" panose="020B0609020204030204" pitchFamily="49" charset="0"/>
              </a:rPr>
              <a:t>let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currReq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currReqQ.first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case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x.hitMiss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LdHit</a:t>
            </a:r>
            <a:r>
              <a:rPr lang="en-US" sz="1800" dirty="0">
                <a:latin typeface="Consolas" panose="020B0609020204030204" pitchFamily="49" charset="0"/>
              </a:rPr>
              <a:t>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StHit</a:t>
            </a:r>
            <a:r>
              <a:rPr lang="en-US" sz="1800" dirty="0">
                <a:latin typeface="Consolas" panose="020B0609020204030204" pitchFamily="49" charset="0"/>
              </a:rPr>
              <a:t>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</a:t>
            </a:r>
            <a:r>
              <a:rPr lang="en-US" sz="1800" dirty="0">
                <a:latin typeface="Consolas" panose="020B0609020204030204" pitchFamily="49" charset="0"/>
              </a:rPr>
              <a:t>Miss  : </a:t>
            </a:r>
            <a:r>
              <a:rPr lang="en-US" sz="1800" b="1" dirty="0">
                <a:latin typeface="Consolas" panose="020B0609020204030204" pitchFamily="49" charset="0"/>
              </a:rPr>
              <a:t>begin let </a:t>
            </a:r>
            <a:r>
              <a:rPr lang="en-US" sz="1800" dirty="0" err="1">
                <a:latin typeface="Consolas" panose="020B0609020204030204" pitchFamily="49" charset="0"/>
              </a:rPr>
              <a:t>oldTaggedLine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x.taggedLine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extract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cstatus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evictLaddr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 line from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oldTaggedLine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the line is Dirty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writeback required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 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Store the line in DRAM;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   state&lt;= </a:t>
            </a:r>
            <a:r>
              <a:rPr lang="en-US" sz="1800" dirty="0" err="1">
                <a:latin typeface="Consolas" panose="020B0609020204030204" pitchFamily="49" charset="0"/>
              </a:rPr>
              <a:t>SendReq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else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no writeback required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 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extract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newLaddr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from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currReq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 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Request the line from DRAM;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   state &lt;= </a:t>
            </a:r>
            <a:r>
              <a:rPr lang="en-US" sz="1800" dirty="0" err="1">
                <a:latin typeface="Consolas" panose="020B0609020204030204" pitchFamily="49" charset="0"/>
              </a:rPr>
              <a:t>WaitDramResp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</a:t>
            </a:r>
            <a:r>
              <a:rPr lang="en-US" sz="1800" b="1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endcase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endrule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582" y="2281549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begin </a:t>
            </a:r>
            <a:r>
              <a:rPr lang="en-US" sz="1800" dirty="0">
                <a:latin typeface="Consolas" panose="020B0609020204030204" pitchFamily="49" charset="0"/>
              </a:rPr>
              <a:t>Word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v = </a:t>
            </a:r>
            <a:r>
              <a:rPr lang="en-US" sz="1800" dirty="0" err="1">
                <a:latin typeface="Consolas" panose="020B0609020204030204" pitchFamily="49" charset="0"/>
              </a:rPr>
              <a:t>x.ldValue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1800" dirty="0" err="1">
                <a:latin typeface="Consolas" panose="020B0609020204030204" pitchFamily="49" charset="0"/>
              </a:rPr>
              <a:t>hitQ.enq</a:t>
            </a:r>
            <a:r>
              <a:rPr lang="en-US" sz="1800" dirty="0">
                <a:latin typeface="Consolas" panose="020B0609020204030204" pitchFamily="49" charset="0"/>
              </a:rPr>
              <a:t>(v); </a:t>
            </a:r>
            <a:r>
              <a:rPr lang="en-US" sz="1800" dirty="0" err="1">
                <a:latin typeface="Consolas" panose="020B0609020204030204" pitchFamily="49" charset="0"/>
              </a:rPr>
              <a:t>currReqQ.deq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  <a:r>
              <a:rPr lang="en-US" sz="1800" b="1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582" y="2817369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</a:rPr>
              <a:t>currReqQ.deq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687" y="5368439"/>
            <a:ext cx="4003312" cy="1087923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D64A0-0637-F574-3F08-B47A009E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F66930-885C-E7D9-79F5-DE7DDF4D41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5C4C5B5-510D-C96F-BA90-242822F63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Blocking cache rules </a:t>
            </a:r>
            <a:br>
              <a:rPr lang="en-US" dirty="0"/>
            </a:br>
            <a:r>
              <a:rPr lang="en-US" dirty="0"/>
              <a:t>rule </a:t>
            </a:r>
            <a:r>
              <a:rPr lang="en-US" dirty="0" err="1"/>
              <a:t>waitDramResponse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9366"/>
            <a:ext cx="7772400" cy="468254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rule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waitDramResponse</a:t>
            </a:r>
            <a:r>
              <a:rPr lang="en-US" sz="1800" dirty="0">
                <a:latin typeface="Consolas" panose="020B0609020204030204" pitchFamily="49" charset="0"/>
              </a:rPr>
              <a:t>(state == </a:t>
            </a:r>
            <a:r>
              <a:rPr lang="en-US" sz="1800" dirty="0" err="1">
                <a:latin typeface="Consolas" panose="020B0609020204030204" pitchFamily="49" charset="0"/>
              </a:rPr>
              <a:t>WaitDramResp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let</a:t>
            </a:r>
            <a:r>
              <a:rPr lang="en-US" sz="1800" dirty="0">
                <a:latin typeface="Consolas" panose="020B0609020204030204" pitchFamily="49" charset="0"/>
              </a:rPr>
              <a:t> line = </a:t>
            </a:r>
            <a:r>
              <a:rPr lang="en-US" sz="1800" dirty="0" err="1">
                <a:latin typeface="Consolas" panose="020B0609020204030204" pitchFamily="49" charset="0"/>
              </a:rPr>
              <a:t>lineRespQ.first</a:t>
            </a:r>
            <a:r>
              <a:rPr lang="en-US" sz="1800" dirty="0">
                <a:latin typeface="Consolas" panose="020B0609020204030204" pitchFamily="49" charset="0"/>
              </a:rPr>
              <a:t>(); </a:t>
            </a:r>
            <a:r>
              <a:rPr lang="en-US" sz="1800" dirty="0" err="1">
                <a:latin typeface="Consolas" panose="020B0609020204030204" pitchFamily="49" charset="0"/>
              </a:rPr>
              <a:t>lineRespQ.deq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let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currReq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currReq.first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  <a:r>
              <a:rPr lang="en-US" sz="1800" dirty="0" err="1">
                <a:latin typeface="Consolas" panose="020B0609020204030204" pitchFamily="49" charset="0"/>
              </a:rPr>
              <a:t>currReq.deq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get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 tag,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wOffset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from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currReq.addr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if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currReq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is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Ld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  put the response in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hitQ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  update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cau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else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  update the word in the line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  update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cau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state &lt;= </a:t>
            </a:r>
            <a:r>
              <a:rPr lang="en-US" sz="1800" dirty="0" err="1">
                <a:latin typeface="Consolas" panose="020B0609020204030204" pitchFamily="49" charset="0"/>
              </a:rPr>
              <a:t>WaitCAUResp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endrule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80" y="3054309"/>
            <a:ext cx="4003312" cy="1087923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BE8F82E-8507-94B7-F590-AFD3F635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DA353F2-7406-75EC-45C8-51A6CE90C9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D9057CB-CBFF-5C39-28AC-679244824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8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EBB2-DA6E-1863-F946-3C500308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Summary?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D1795-5FA7-14D6-7AF8-48130B8DE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ea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A82D0-3F13-7F66-654D-7032DA11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3177B-1DCC-0320-A873-46D2E4D056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L09-</a:t>
            </a:r>
            <a:fld id="{312DCABE-3469-4729-842D-99C1CF712F7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E723F-3728-DBB0-9BFD-DA23FE0D76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48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Write Through Caches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309938"/>
            <a:ext cx="7193924" cy="1752600"/>
          </a:xfrm>
        </p:spPr>
        <p:txBody>
          <a:bodyPr/>
          <a:lstStyle/>
          <a:p>
            <a:r>
              <a:rPr lang="en-US" sz="2400" dirty="0"/>
              <a:t>L1 values are always consistent with values in the next level cache </a:t>
            </a:r>
            <a:r>
              <a:rPr lang="en-US" sz="2400" dirty="0">
                <a:sym typeface="Symbol"/>
              </a:rPr>
              <a:t></a:t>
            </a:r>
          </a:p>
          <a:p>
            <a:r>
              <a:rPr lang="en-US" sz="2400" dirty="0">
                <a:sym typeface="Symbol"/>
              </a:rPr>
              <a:t>	No need for dirty array</a:t>
            </a:r>
          </a:p>
          <a:p>
            <a:r>
              <a:rPr lang="en-US" sz="2400" dirty="0">
                <a:sym typeface="Symbol"/>
              </a:rPr>
              <a:t>	No need to write back on evacuation</a:t>
            </a:r>
            <a:r>
              <a:rPr lang="en-US" sz="2400" dirty="0"/>
              <a:t>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12B22FE-A9D9-9C0A-F03F-9FB2F8066A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83E1F08-CC1D-A660-12D3-6C3222D91C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912D6B3-E2A7-3F27-A420-BCB645BDC1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DE006A4-E9FC-42AF-A6C6-611FFAB882F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895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185" y="433697"/>
            <a:ext cx="8280847" cy="1143000"/>
          </a:xfrm>
        </p:spPr>
        <p:txBody>
          <a:bodyPr/>
          <a:lstStyle/>
          <a:p>
            <a:r>
              <a:rPr lang="en-US" sz="2000" dirty="0"/>
              <a:t>L1+Store Buffer (write-through, write-miss-no-allocate):</a:t>
            </a:r>
            <a:br>
              <a:rPr lang="en-US" dirty="0"/>
            </a:br>
            <a:r>
              <a:rPr lang="en-US" dirty="0"/>
              <a:t>Req method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4" y="1576697"/>
            <a:ext cx="8005641" cy="497650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method Action </a:t>
            </a:r>
            <a:r>
              <a:rPr lang="en-US" sz="1800" dirty="0" err="1">
                <a:latin typeface="Consolas" panose="020B0609020204030204" pitchFamily="49" charset="0"/>
              </a:rPr>
              <a:t>req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MemReq</a:t>
            </a:r>
            <a:r>
              <a:rPr lang="en-US" sz="1800" dirty="0">
                <a:latin typeface="Consolas" panose="020B0609020204030204" pitchFamily="49" charset="0"/>
              </a:rPr>
              <a:t> r) </a:t>
            </a:r>
            <a:r>
              <a:rPr lang="en-US" sz="1800" b="1" dirty="0"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== Ready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... get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 tag and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wOffset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if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(request is a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Ld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) // search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stb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x =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stb.search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r.addr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(x is valid)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enque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x in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hitQ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else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search L1</a:t>
            </a:r>
            <a:endParaRPr 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if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(hit)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     enqueue the appropriate word in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hitQ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else 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missReq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&lt;= r;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StartMiss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else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the request is a St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enqueue &lt;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addr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 data&gt; in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stb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endmethod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049FF-A2B6-B6EC-C91C-FDDD640521FB}"/>
              </a:ext>
            </a:extLst>
          </p:cNvPr>
          <p:cNvSpPr txBox="1"/>
          <p:nvPr/>
        </p:nvSpPr>
        <p:spPr>
          <a:xfrm>
            <a:off x="7194942" y="2373153"/>
            <a:ext cx="1448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No change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C875E29-EC2C-9202-691E-E7E9088D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A7C0992-FCA7-0A69-6161-32F1F7D5BD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9AC52B5-DC0F-CCCA-DED7-01DB97998F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3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ADFAF6-321E-C354-ED7A-171F69FB6FB8}"/>
              </a:ext>
            </a:extLst>
          </p:cNvPr>
          <p:cNvSpPr txBox="1"/>
          <p:nvPr/>
        </p:nvSpPr>
        <p:spPr>
          <a:xfrm>
            <a:off x="652935" y="2373252"/>
            <a:ext cx="7538565" cy="16473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Start-miss and Send-fill rules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(write-through)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026307"/>
            <a:ext cx="8241234" cy="280538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rule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startMiss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StartMiss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extract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from missing address;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extract tag from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tagArray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extract dirty bit from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dirtyArray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if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tag is valid and line is dirty // write-back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enque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a store request for the dirty line in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memReqQ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SendFillReq</a:t>
            </a:r>
            <a:r>
              <a:rPr lang="en-US" sz="1800" dirty="0">
                <a:latin typeface="Consolas" panose="020B0609020204030204" pitchFamily="49" charset="0"/>
              </a:rPr>
              <a:t>;                           </a:t>
            </a:r>
          </a:p>
          <a:p>
            <a:pPr marL="0" indent="0"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endrule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6689" y="1554317"/>
            <a:ext cx="7529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Ready -&gt;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StartMiss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latin typeface="Consolas" panose="020B0609020204030204" pitchFamily="49" charset="0"/>
              </a:rPr>
              <a:t>SendFillReq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latin typeface="Consolas" panose="020B0609020204030204" pitchFamily="49" charset="0"/>
              </a:rPr>
              <a:t>WaitFillResp</a:t>
            </a:r>
            <a:r>
              <a:rPr lang="en-US" sz="1800" dirty="0">
                <a:latin typeface="Consolas" panose="020B0609020204030204" pitchFamily="49" charset="0"/>
              </a:rPr>
              <a:t> -&gt; Ready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09600" y="5408927"/>
            <a:ext cx="7772400" cy="105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b="1" kern="0" dirty="0">
                <a:latin typeface="Consolas" panose="020B0609020204030204" pitchFamily="49" charset="0"/>
              </a:rPr>
              <a:t>rule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sendFillReq</a:t>
            </a:r>
            <a:r>
              <a:rPr lang="en-US" sz="1800" kern="0" dirty="0">
                <a:latin typeface="Consolas" panose="020B0609020204030204" pitchFamily="49" charset="0"/>
              </a:rPr>
              <a:t> (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 == 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SendFillReq</a:t>
            </a:r>
            <a:r>
              <a:rPr lang="en-US" sz="1800" kern="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 err="1">
                <a:latin typeface="Consolas" panose="020B0609020204030204" pitchFamily="49" charset="0"/>
              </a:rPr>
              <a:t>memReqQ.enq</a:t>
            </a:r>
            <a:r>
              <a:rPr lang="en-US" sz="1800" kern="0" dirty="0">
                <a:latin typeface="Consolas" panose="020B0609020204030204" pitchFamily="49" charset="0"/>
              </a:rPr>
              <a:t>(</a:t>
            </a:r>
            <a:r>
              <a:rPr lang="en-US" sz="1800" kern="0" dirty="0" err="1">
                <a:latin typeface="Consolas" panose="020B0609020204030204" pitchFamily="49" charset="0"/>
              </a:rPr>
              <a:t>missReq</a:t>
            </a:r>
            <a:r>
              <a:rPr lang="en-US" sz="1800" kern="0" dirty="0">
                <a:latin typeface="Consolas" panose="020B0609020204030204" pitchFamily="49" charset="0"/>
              </a:rPr>
              <a:t>);   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WaitFillResp</a:t>
            </a:r>
            <a:r>
              <a:rPr lang="en-US" sz="1800" kern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b="1" kern="0" dirty="0" err="1">
                <a:latin typeface="Consolas" panose="020B0609020204030204" pitchFamily="49" charset="0"/>
              </a:rPr>
              <a:t>endrule</a:t>
            </a:r>
            <a:endParaRPr lang="en-US" sz="1800" b="1" kern="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6689" y="4935644"/>
            <a:ext cx="7529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Ready -&gt; </a:t>
            </a:r>
            <a:r>
              <a:rPr lang="en-US" sz="1800" dirty="0" err="1">
                <a:latin typeface="Consolas" panose="020B0609020204030204" pitchFamily="49" charset="0"/>
              </a:rPr>
              <a:t>StartMiss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SendFillReq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latin typeface="Consolas" panose="020B0609020204030204" pitchFamily="49" charset="0"/>
              </a:rPr>
              <a:t>WaitFillResp</a:t>
            </a:r>
            <a:r>
              <a:rPr lang="en-US" sz="1800" dirty="0">
                <a:latin typeface="Consolas" panose="020B0609020204030204" pitchFamily="49" charset="0"/>
              </a:rPr>
              <a:t> -&gt; Ready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66AC90-E8DA-E38E-13B3-68E174A1FC01}"/>
              </a:ext>
            </a:extLst>
          </p:cNvPr>
          <p:cNvCxnSpPr/>
          <p:nvPr/>
        </p:nvCxnSpPr>
        <p:spPr bwMode="auto">
          <a:xfrm>
            <a:off x="718956" y="3196910"/>
            <a:ext cx="494892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6A4177-9D80-12E2-E705-BEB78D4D1824}"/>
              </a:ext>
            </a:extLst>
          </p:cNvPr>
          <p:cNvSpPr txBox="1"/>
          <p:nvPr/>
        </p:nvSpPr>
        <p:spPr>
          <a:xfrm>
            <a:off x="4188309" y="4058132"/>
            <a:ext cx="428559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No need for this rule – miss can directly go into </a:t>
            </a:r>
            <a:r>
              <a:rPr lang="en-US" dirty="0" err="1">
                <a:latin typeface="Comic Sans MS" panose="030F0702030302020204" pitchFamily="66" charset="0"/>
              </a:rPr>
              <a:t>SendFillReq</a:t>
            </a:r>
            <a:r>
              <a:rPr lang="en-US" dirty="0">
                <a:latin typeface="Comic Sans MS" panose="030F0702030302020204" pitchFamily="66" charset="0"/>
              </a:rPr>
              <a:t> state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DF6F1DED-33C9-AF36-ADA7-B762C314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21A7A88-8AC7-9D8C-0EEE-831A2FD0D0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9A41488-7E2B-DC39-11E4-B6B280F56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0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Wait-fill rule </a:t>
            </a:r>
            <a:br>
              <a:rPr lang="en-US" dirty="0"/>
            </a:br>
            <a:r>
              <a:rPr lang="en-US" sz="2400" dirty="0"/>
              <a:t>(write-through)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952" y="1525969"/>
            <a:ext cx="82189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Ready -&gt; </a:t>
            </a:r>
            <a:r>
              <a:rPr lang="en-US" sz="1800" dirty="0" err="1">
                <a:latin typeface="Consolas" panose="020B0609020204030204" pitchFamily="49" charset="0"/>
              </a:rPr>
              <a:t>StartMiss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latin typeface="Consolas" panose="020B0609020204030204" pitchFamily="49" charset="0"/>
              </a:rPr>
              <a:t>SendFillReq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WaitFillResp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-&gt; Ready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16688" y="1928256"/>
            <a:ext cx="7390770" cy="438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b="1" kern="0" dirty="0">
                <a:latin typeface="Consolas" panose="020B0609020204030204" pitchFamily="49" charset="0"/>
              </a:rPr>
              <a:t>rule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waitFillResp</a:t>
            </a:r>
            <a:r>
              <a:rPr lang="en-US" sz="1800" kern="0" dirty="0">
                <a:latin typeface="Consolas" panose="020B0609020204030204" pitchFamily="49" charset="0"/>
              </a:rPr>
              <a:t>(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 == 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WaitFillResp</a:t>
            </a:r>
            <a:r>
              <a:rPr lang="en-US" sz="1800" kern="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extract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and tag from miss request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addr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 let data be the first element in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memRespQ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 update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tagArray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kern="0" dirty="0">
                <a:solidFill>
                  <a:srgbClr val="00B050"/>
                </a:solidFill>
                <a:latin typeface="Consolas" panose="020B0609020204030204" pitchFamily="49" charset="0"/>
              </a:rPr>
              <a:t>if 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(miss request is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Ld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) then 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    update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dataArray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;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enque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word in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hitQ</a:t>
            </a:r>
            <a:endParaRPr lang="en-US" sz="1800" kern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   // no dirty array to update;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kern="0" dirty="0">
                <a:solidFill>
                  <a:srgbClr val="00B050"/>
                </a:solidFill>
                <a:latin typeface="Consolas" panose="020B0609020204030204" pitchFamily="49" charset="0"/>
              </a:rPr>
              <a:t>else 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// miss request is a St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   update the line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   update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dataArray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;</a:t>
            </a:r>
            <a:endParaRPr lang="en-US" sz="1800" b="1" kern="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 err="1">
                <a:latin typeface="Consolas" panose="020B0609020204030204" pitchFamily="49" charset="0"/>
              </a:rPr>
              <a:t>memRespQ.deq</a:t>
            </a:r>
            <a:r>
              <a:rPr lang="en-US" sz="1800" kern="0" dirty="0">
                <a:latin typeface="Consolas" panose="020B0609020204030204" pitchFamily="49" charset="0"/>
              </a:rPr>
              <a:t>; 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 &lt;= Ready</a:t>
            </a:r>
            <a:r>
              <a:rPr lang="en-US" sz="1800" kern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b="1" kern="0" dirty="0" err="1">
                <a:latin typeface="Consolas" panose="020B0609020204030204" pitchFamily="49" charset="0"/>
              </a:rPr>
              <a:t>endrule</a:t>
            </a:r>
            <a:endParaRPr lang="en-US" sz="1800" b="1" kern="0" dirty="0"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6BB6D-FE6F-BFE5-5BF3-03348258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CF9EE40-E826-7BCF-A63F-B78C2F234A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A9F8D7-EB5F-D8EA-258D-B54C18B889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2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 rules (cleaned up)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37952" y="3361197"/>
            <a:ext cx="7623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Ready -&gt; </a:t>
            </a:r>
            <a:r>
              <a:rPr lang="en-US" sz="1800" dirty="0" err="1">
                <a:latin typeface="Consolas" panose="020B0609020204030204" pitchFamily="49" charset="0"/>
              </a:rPr>
              <a:t>SendFillReq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WaitFillResp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-&gt; Ready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55062" y="3837600"/>
            <a:ext cx="7623845" cy="199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b="1" kern="0" dirty="0">
                <a:latin typeface="Consolas" panose="020B0609020204030204" pitchFamily="49" charset="0"/>
              </a:rPr>
              <a:t>rule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waitFillResp</a:t>
            </a:r>
            <a:r>
              <a:rPr lang="en-US" sz="1800" kern="0" dirty="0">
                <a:latin typeface="Consolas" panose="020B0609020204030204" pitchFamily="49" charset="0"/>
              </a:rPr>
              <a:t>(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 == 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WaitFillResp</a:t>
            </a:r>
            <a:r>
              <a:rPr lang="en-US" sz="1800" kern="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extract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and tag from missing address;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Let data be the first element in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memRespQ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update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tagArray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and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dataArray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  enqueue appropriate word in </a:t>
            </a:r>
            <a:r>
              <a:rPr lang="en-US" sz="1800" kern="0" dirty="0" err="1">
                <a:solidFill>
                  <a:srgbClr val="00B050"/>
                </a:solidFill>
                <a:latin typeface="Consolas" panose="020B0609020204030204" pitchFamily="49" charset="0"/>
              </a:rPr>
              <a:t>hitQ</a:t>
            </a:r>
            <a:r>
              <a:rPr lang="en-US" sz="1800" kern="0" dirty="0">
                <a:solidFill>
                  <a:srgbClr val="00B05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b="1" kern="0" dirty="0" err="1">
                <a:latin typeface="Consolas" panose="020B0609020204030204" pitchFamily="49" charset="0"/>
              </a:rPr>
              <a:t>endrule</a:t>
            </a:r>
            <a:endParaRPr lang="en-US" sz="1800" b="1" kern="0" dirty="0">
              <a:latin typeface="Consolas" panose="020B06090202040302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557766" y="1975926"/>
            <a:ext cx="7772400" cy="105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b="1" kern="0" dirty="0">
                <a:latin typeface="Consolas" panose="020B0609020204030204" pitchFamily="49" charset="0"/>
              </a:rPr>
              <a:t>rule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sendFillReq</a:t>
            </a:r>
            <a:r>
              <a:rPr lang="en-US" sz="1800" kern="0" dirty="0">
                <a:latin typeface="Consolas" panose="020B0609020204030204" pitchFamily="49" charset="0"/>
              </a:rPr>
              <a:t> (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 == 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SendFillReq</a:t>
            </a:r>
            <a:r>
              <a:rPr lang="en-US" sz="1800" kern="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 err="1">
                <a:latin typeface="Consolas" panose="020B0609020204030204" pitchFamily="49" charset="0"/>
              </a:rPr>
              <a:t>memReqQ.enq</a:t>
            </a:r>
            <a:r>
              <a:rPr lang="en-US" sz="1800" kern="0" dirty="0">
                <a:latin typeface="Consolas" panose="020B0609020204030204" pitchFamily="49" charset="0"/>
              </a:rPr>
              <a:t>(</a:t>
            </a:r>
            <a:r>
              <a:rPr lang="en-US" sz="1800" kern="0" dirty="0" err="1">
                <a:latin typeface="Consolas" panose="020B0609020204030204" pitchFamily="49" charset="0"/>
              </a:rPr>
              <a:t>missReq</a:t>
            </a:r>
            <a:r>
              <a:rPr lang="en-US" sz="1800" kern="0" dirty="0">
                <a:latin typeface="Consolas" panose="020B0609020204030204" pitchFamily="49" charset="0"/>
              </a:rPr>
              <a:t>);   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WaitFillResp</a:t>
            </a:r>
            <a:r>
              <a:rPr lang="en-US" sz="1800" kern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b="1" kern="0" dirty="0" err="1">
                <a:latin typeface="Consolas" panose="020B0609020204030204" pitchFamily="49" charset="0"/>
              </a:rPr>
              <a:t>endrule</a:t>
            </a:r>
            <a:endParaRPr lang="en-US" sz="1800" b="1" kern="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1590973"/>
            <a:ext cx="58833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Ready -&gt;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SendFillReq</a:t>
            </a:r>
            <a:r>
              <a:rPr lang="en-US" sz="1800" dirty="0">
                <a:latin typeface="Consolas" panose="020B0609020204030204" pitchFamily="49" charset="0"/>
              </a:rPr>
              <a:t> -&gt; </a:t>
            </a:r>
            <a:r>
              <a:rPr lang="en-US" sz="1800" dirty="0" err="1">
                <a:latin typeface="Consolas" panose="020B0609020204030204" pitchFamily="49" charset="0"/>
              </a:rPr>
              <a:t>WaitFillResp</a:t>
            </a:r>
            <a:r>
              <a:rPr lang="en-US" sz="1800" dirty="0">
                <a:latin typeface="Consolas" panose="020B0609020204030204" pitchFamily="49" charset="0"/>
              </a:rPr>
              <a:t> -&gt; Ready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A63CF70-A23B-23FB-DEC7-3E1AE89D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95442EB-D0A2-995A-9493-BD99E95131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8B0985E-DF4E-6537-15A1-C654866464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2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from Store Buff </a:t>
            </a:r>
            <a:br>
              <a:rPr lang="en-US" dirty="0"/>
            </a:br>
            <a:r>
              <a:rPr lang="en-US" sz="2400" dirty="0"/>
              <a:t>(write-through, write-miss-no-allocate)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8174" y="1543050"/>
            <a:ext cx="7772400" cy="466725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rule</a:t>
            </a:r>
            <a:r>
              <a:rPr lang="en-US" sz="1800" dirty="0">
                <a:latin typeface="Consolas" panose="020B0609020204030204" pitchFamily="49" charset="0"/>
              </a:rPr>
              <a:t> mvStbToL1 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== Ready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Extract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 tag and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wOffset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memReqQ.enq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(...) // always send store to memory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let the first entry in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stb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be &lt;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addr,data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 move this entry into L1 if address is present in L1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missReq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&lt;= r;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mshr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&lt;=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StartMiss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800" b="1" dirty="0" err="1">
                <a:latin typeface="Consolas" panose="020B0609020204030204" pitchFamily="49" charset="0"/>
              </a:rPr>
              <a:t>endrule</a:t>
            </a:r>
            <a:r>
              <a:rPr lang="en-US" sz="1800" b="1" dirty="0">
                <a:latin typeface="Consolas" panose="020B0609020204030204" pitchFamily="49" charset="0"/>
              </a:rPr>
              <a:t>    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1DAF79-4801-F0C7-DCDC-006F0F37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14, 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186B5-444A-45D9-DAFD-DE615EDA0A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58342D1-8C4E-8BD7-39DB-83AF46411A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L10-</a:t>
            </a:r>
            <a:fld id="{312DCABE-3469-4729-842D-99C1CF712F7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8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8"/>
          <p:cNvSpPr>
            <a:spLocks noGrp="1" noChangeArrowheads="1"/>
          </p:cNvSpPr>
          <p:nvPr>
            <p:ph type="title"/>
          </p:nvPr>
        </p:nvSpPr>
        <p:spPr>
          <a:xfrm>
            <a:off x="513076" y="336550"/>
            <a:ext cx="71628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Inside a Cache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30484" y="1415330"/>
            <a:ext cx="7099173" cy="2305403"/>
            <a:chOff x="1647715" y="1457867"/>
            <a:chExt cx="7099173" cy="2305403"/>
          </a:xfrm>
        </p:grpSpPr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1647715" y="1457867"/>
              <a:ext cx="3234860" cy="585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ts val="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/>
                <a:t>           cache line</a:t>
              </a:r>
            </a:p>
            <a:p>
              <a:pPr eaLnBrk="0" hangingPunct="0">
                <a:lnSpc>
                  <a:spcPct val="80000"/>
                </a:lnSpc>
                <a:spcBef>
                  <a:spcPts val="0"/>
                </a:spcBef>
                <a:buClr>
                  <a:schemeClr val="bg1"/>
                </a:buClr>
                <a:buSzPct val="100000"/>
              </a:pPr>
              <a:r>
                <a:rPr lang="en-US" dirty="0"/>
                <a:t>    tag                  data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801717" y="1966672"/>
              <a:ext cx="6945171" cy="1796598"/>
              <a:chOff x="2209800" y="1835851"/>
              <a:chExt cx="6945171" cy="1796598"/>
            </a:xfrm>
          </p:grpSpPr>
          <p:sp>
            <p:nvSpPr>
              <p:cNvPr id="16438" name="Rectangle 55"/>
              <p:cNvSpPr>
                <a:spLocks noChangeArrowheads="1"/>
              </p:cNvSpPr>
              <p:nvPr/>
            </p:nvSpPr>
            <p:spPr bwMode="auto">
              <a:xfrm>
                <a:off x="6659421" y="2051296"/>
                <a:ext cx="2495550" cy="5915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2075" tIns="46038" rIns="92075" bIns="46038">
                <a:spAutoFit/>
              </a:bodyPr>
              <a:lstStyle/>
              <a:p>
                <a:pPr eaLnBrk="0" hangingPunct="0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800" dirty="0"/>
                  <a:t>Data from locations 100, 101, ...</a:t>
                </a:r>
              </a:p>
            </p:txBody>
          </p:sp>
          <p:sp>
            <p:nvSpPr>
              <p:cNvPr id="68" name="Line 6"/>
              <p:cNvSpPr>
                <a:spLocks noChangeShapeType="1"/>
              </p:cNvSpPr>
              <p:nvPr/>
            </p:nvSpPr>
            <p:spPr bwMode="auto">
              <a:xfrm flipH="1" flipV="1">
                <a:off x="6430822" y="2288743"/>
                <a:ext cx="185877" cy="201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209800" y="2062161"/>
                <a:ext cx="4221022" cy="1570288"/>
                <a:chOff x="2209800" y="2062161"/>
                <a:chExt cx="4221022" cy="1570288"/>
              </a:xfrm>
            </p:grpSpPr>
            <p:sp>
              <p:nvSpPr>
                <p:cNvPr id="16403" name="Rectangle 20"/>
                <p:cNvSpPr>
                  <a:spLocks noChangeArrowheads="1"/>
                </p:cNvSpPr>
                <p:nvPr/>
              </p:nvSpPr>
              <p:spPr bwMode="auto">
                <a:xfrm>
                  <a:off x="2222500" y="2074861"/>
                  <a:ext cx="4208322" cy="154889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endParaRPr lang="en-US"/>
                </a:p>
              </p:txBody>
            </p:sp>
            <p:sp>
              <p:nvSpPr>
                <p:cNvPr id="16404" name="Line 21"/>
                <p:cNvSpPr>
                  <a:spLocks noChangeShapeType="1"/>
                </p:cNvSpPr>
                <p:nvPr/>
              </p:nvSpPr>
              <p:spPr bwMode="auto">
                <a:xfrm>
                  <a:off x="2209800" y="2443161"/>
                  <a:ext cx="2743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5" name="Line 22"/>
                <p:cNvSpPr>
                  <a:spLocks noChangeShapeType="1"/>
                </p:cNvSpPr>
                <p:nvPr/>
              </p:nvSpPr>
              <p:spPr bwMode="auto">
                <a:xfrm>
                  <a:off x="2209800" y="2824161"/>
                  <a:ext cx="2743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06" name="Line 23"/>
                <p:cNvSpPr>
                  <a:spLocks noChangeShapeType="1"/>
                </p:cNvSpPr>
                <p:nvPr/>
              </p:nvSpPr>
              <p:spPr bwMode="auto">
                <a:xfrm>
                  <a:off x="2209800" y="3205161"/>
                  <a:ext cx="2743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3124200" y="2062161"/>
                  <a:ext cx="2819400" cy="1570288"/>
                  <a:chOff x="3124200" y="2062161"/>
                  <a:chExt cx="2819400" cy="2286000"/>
                </a:xfrm>
              </p:grpSpPr>
              <p:sp>
                <p:nvSpPr>
                  <p:cNvPr id="16409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953000" y="2062161"/>
                    <a:ext cx="0" cy="22860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0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124200" y="2062161"/>
                    <a:ext cx="0" cy="2286000"/>
                  </a:xfrm>
                  <a:prstGeom prst="line">
                    <a:avLst/>
                  </a:prstGeom>
                  <a:noFill/>
                  <a:ln w="508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1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581400" y="2062161"/>
                    <a:ext cx="0" cy="22860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2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038600" y="2062161"/>
                    <a:ext cx="0" cy="22860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495800" y="2062161"/>
                    <a:ext cx="0" cy="22860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4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5943600" y="2062161"/>
                    <a:ext cx="0" cy="228600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415" name="Line 32"/>
                <p:cNvSpPr>
                  <a:spLocks noChangeShapeType="1"/>
                </p:cNvSpPr>
                <p:nvPr/>
              </p:nvSpPr>
              <p:spPr bwMode="auto">
                <a:xfrm>
                  <a:off x="5943600" y="2443161"/>
                  <a:ext cx="457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6" name="Line 33"/>
                <p:cNvSpPr>
                  <a:spLocks noChangeShapeType="1"/>
                </p:cNvSpPr>
                <p:nvPr/>
              </p:nvSpPr>
              <p:spPr bwMode="auto">
                <a:xfrm>
                  <a:off x="5943600" y="2824161"/>
                  <a:ext cx="457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7" name="Line 34"/>
                <p:cNvSpPr>
                  <a:spLocks noChangeShapeType="1"/>
                </p:cNvSpPr>
                <p:nvPr/>
              </p:nvSpPr>
              <p:spPr bwMode="auto">
                <a:xfrm>
                  <a:off x="5943600" y="3205161"/>
                  <a:ext cx="457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0" name="Line 37"/>
                <p:cNvSpPr>
                  <a:spLocks noChangeShapeType="1"/>
                </p:cNvSpPr>
                <p:nvPr/>
              </p:nvSpPr>
              <p:spPr bwMode="auto">
                <a:xfrm>
                  <a:off x="5105400" y="2290761"/>
                  <a:ext cx="609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1" name="Line 38"/>
                <p:cNvSpPr>
                  <a:spLocks noChangeShapeType="1"/>
                </p:cNvSpPr>
                <p:nvPr/>
              </p:nvSpPr>
              <p:spPr bwMode="auto">
                <a:xfrm>
                  <a:off x="5105400" y="2595561"/>
                  <a:ext cx="6096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8" name="Rectangle 45"/>
                <p:cNvSpPr>
                  <a:spLocks noChangeArrowheads="1"/>
                </p:cNvSpPr>
                <p:nvPr/>
              </p:nvSpPr>
              <p:spPr bwMode="auto">
                <a:xfrm>
                  <a:off x="3108325" y="2071686"/>
                  <a:ext cx="550863" cy="398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7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200" dirty="0"/>
                    <a:t>Data</a:t>
                  </a:r>
                </a:p>
                <a:p>
                  <a:pPr eaLnBrk="0" hangingPunct="0">
                    <a:lnSpc>
                      <a:spcPct val="7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200" dirty="0"/>
                    <a:t>Byte</a:t>
                  </a:r>
                </a:p>
              </p:txBody>
            </p:sp>
            <p:sp>
              <p:nvSpPr>
                <p:cNvPr id="16429" name="Rectangle 46"/>
                <p:cNvSpPr>
                  <a:spLocks noChangeArrowheads="1"/>
                </p:cNvSpPr>
                <p:nvPr/>
              </p:nvSpPr>
              <p:spPr bwMode="auto">
                <a:xfrm>
                  <a:off x="3565525" y="2071686"/>
                  <a:ext cx="550863" cy="398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7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200" dirty="0"/>
                    <a:t>Data</a:t>
                  </a:r>
                </a:p>
                <a:p>
                  <a:pPr eaLnBrk="0" hangingPunct="0">
                    <a:lnSpc>
                      <a:spcPct val="7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200" dirty="0"/>
                    <a:t>Byte</a:t>
                  </a:r>
                </a:p>
              </p:txBody>
            </p:sp>
            <p:sp>
              <p:nvSpPr>
                <p:cNvPr id="16430" name="Rectangle 47"/>
                <p:cNvSpPr>
                  <a:spLocks noChangeArrowheads="1"/>
                </p:cNvSpPr>
                <p:nvPr/>
              </p:nvSpPr>
              <p:spPr bwMode="auto">
                <a:xfrm>
                  <a:off x="3108325" y="2452686"/>
                  <a:ext cx="550863" cy="3984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7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200"/>
                    <a:t>Data</a:t>
                  </a:r>
                </a:p>
                <a:p>
                  <a:pPr eaLnBrk="0" hangingPunct="0">
                    <a:lnSpc>
                      <a:spcPct val="7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200"/>
                    <a:t>Byte</a:t>
                  </a:r>
                </a:p>
              </p:txBody>
            </p:sp>
            <p:sp>
              <p:nvSpPr>
                <p:cNvPr id="16432" name="Rectangle 49"/>
                <p:cNvSpPr>
                  <a:spLocks noChangeArrowheads="1"/>
                </p:cNvSpPr>
                <p:nvPr/>
              </p:nvSpPr>
              <p:spPr bwMode="auto">
                <a:xfrm>
                  <a:off x="2422525" y="2136774"/>
                  <a:ext cx="576263" cy="314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600" dirty="0"/>
                    <a:t>100</a:t>
                  </a:r>
                </a:p>
              </p:txBody>
            </p:sp>
            <p:sp>
              <p:nvSpPr>
                <p:cNvPr id="16433" name="Rectangle 50"/>
                <p:cNvSpPr>
                  <a:spLocks noChangeArrowheads="1"/>
                </p:cNvSpPr>
                <p:nvPr/>
              </p:nvSpPr>
              <p:spPr bwMode="auto">
                <a:xfrm>
                  <a:off x="2422525" y="2517774"/>
                  <a:ext cx="576263" cy="314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600"/>
                    <a:t>304</a:t>
                  </a:r>
                </a:p>
              </p:txBody>
            </p:sp>
            <p:sp>
              <p:nvSpPr>
                <p:cNvPr id="16434" name="Rectangle 51"/>
                <p:cNvSpPr>
                  <a:spLocks noChangeArrowheads="1"/>
                </p:cNvSpPr>
                <p:nvPr/>
              </p:nvSpPr>
              <p:spPr bwMode="auto">
                <a:xfrm>
                  <a:off x="2362200" y="2900361"/>
                  <a:ext cx="704850" cy="3143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600"/>
                    <a:t>6848</a:t>
                  </a:r>
                </a:p>
              </p:txBody>
            </p:sp>
          </p:grpSp>
          <p:sp>
            <p:nvSpPr>
              <p:cNvPr id="3" name="Left Brace 2"/>
              <p:cNvSpPr/>
              <p:nvPr/>
            </p:nvSpPr>
            <p:spPr bwMode="auto">
              <a:xfrm rot="5400000">
                <a:off x="2608047" y="1469812"/>
                <a:ext cx="130606" cy="901700"/>
              </a:xfrm>
              <a:prstGeom prst="lef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5" name="Left Brace 64"/>
              <p:cNvSpPr/>
              <p:nvPr/>
            </p:nvSpPr>
            <p:spPr bwMode="auto">
              <a:xfrm rot="5400000">
                <a:off x="4731605" y="324058"/>
                <a:ext cx="157402" cy="3180988"/>
              </a:xfrm>
              <a:prstGeom prst="leftBrace">
                <a:avLst/>
              </a:prstGeom>
              <a:noFill/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  <p:sp>
        <p:nvSpPr>
          <p:cNvPr id="90" name="Content Placeholder 2"/>
          <p:cNvSpPr txBox="1">
            <a:spLocks/>
          </p:cNvSpPr>
          <p:nvPr/>
        </p:nvSpPr>
        <p:spPr bwMode="auto">
          <a:xfrm>
            <a:off x="609599" y="3720733"/>
            <a:ext cx="8167077" cy="283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A cache line usually holds more than one word</a:t>
            </a:r>
          </a:p>
          <a:p>
            <a:pPr lvl="1"/>
            <a:r>
              <a:rPr lang="en-US" sz="2000" kern="0" dirty="0"/>
              <a:t>Tag bits identify a cache line</a:t>
            </a:r>
          </a:p>
          <a:p>
            <a:pPr lvl="1"/>
            <a:r>
              <a:rPr lang="en-US" sz="2000" kern="0" dirty="0"/>
              <a:t>Spatial locality: if address x is referenced then  addresses x+1, x+2 etc. are very likely to be referenced in the near future</a:t>
            </a:r>
          </a:p>
          <a:p>
            <a:pPr lvl="2"/>
            <a:r>
              <a:rPr lang="en-US" sz="1600" kern="0" dirty="0"/>
              <a:t>consider instruction streams, array and record accesses</a:t>
            </a:r>
          </a:p>
          <a:p>
            <a:pPr lvl="1"/>
            <a:r>
              <a:rPr lang="en-US" sz="2000" kern="0" dirty="0"/>
              <a:t>Larger data sets can be transported more efficiently</a:t>
            </a:r>
          </a:p>
          <a:p>
            <a:pPr lvl="1"/>
            <a:endParaRPr lang="en-US" sz="2000" kern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AAA9D-44AE-48B7-ED17-500CEA51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E1324-0DDE-4358-56D2-F5147EAE38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F4321-8E7E-7ED8-1E3F-1A68C3879C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312DCABE-3469-4729-842D-99C1CF712F7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4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232" y="357962"/>
            <a:ext cx="7772400" cy="1143000"/>
          </a:xfrm>
        </p:spPr>
        <p:txBody>
          <a:bodyPr/>
          <a:lstStyle/>
          <a:p>
            <a:r>
              <a:rPr lang="en-US" dirty="0"/>
              <a:t>Extracting cache tags &amp;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292" y="3105909"/>
            <a:ext cx="7603416" cy="3288186"/>
          </a:xfrm>
        </p:spPr>
        <p:txBody>
          <a:bodyPr/>
          <a:lstStyle/>
          <a:p>
            <a:r>
              <a:rPr lang="en-US" sz="2000" dirty="0"/>
              <a:t>Processor requests are for a single word, but cache line size is 2</a:t>
            </a:r>
            <a:r>
              <a:rPr lang="en-US" sz="2000" baseline="30000" dirty="0"/>
              <a:t>L</a:t>
            </a:r>
            <a:r>
              <a:rPr lang="en-US" sz="2000" dirty="0"/>
              <a:t> words (typically L is 2 to 4 words)</a:t>
            </a:r>
          </a:p>
          <a:p>
            <a:r>
              <a:rPr lang="en-US" sz="2000" dirty="0"/>
              <a:t>Processor uses </a:t>
            </a:r>
            <a:r>
              <a:rPr lang="en-US" sz="2000" i="1" dirty="0"/>
              <a:t>word-aligned byte addresses</a:t>
            </a:r>
            <a:r>
              <a:rPr lang="en-US" sz="2000" dirty="0"/>
              <a:t>, i.e., the two least significant bits of the address are 00</a:t>
            </a:r>
          </a:p>
          <a:p>
            <a:r>
              <a:rPr lang="en-US" sz="2000" dirty="0"/>
              <a:t>Need </a:t>
            </a:r>
            <a:r>
              <a:rPr lang="en-US" sz="2000" dirty="0" err="1"/>
              <a:t>getIndex</a:t>
            </a:r>
            <a:r>
              <a:rPr lang="en-US" sz="2000" dirty="0"/>
              <a:t>, </a:t>
            </a:r>
            <a:r>
              <a:rPr lang="en-US" sz="2000" dirty="0" err="1"/>
              <a:t>getTag</a:t>
            </a:r>
            <a:r>
              <a:rPr lang="en-US" sz="2000" dirty="0"/>
              <a:t>, </a:t>
            </a:r>
            <a:r>
              <a:rPr lang="en-US" sz="2000" dirty="0" err="1"/>
              <a:t>getOffset</a:t>
            </a:r>
            <a:r>
              <a:rPr lang="en-US" sz="2000" dirty="0"/>
              <a:t> functions </a:t>
            </a:r>
          </a:p>
          <a:p>
            <a:pPr marL="0" indent="0">
              <a:buNone/>
            </a:pPr>
            <a:endParaRPr lang="en-US" sz="2000" dirty="0">
              <a:latin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</a:rPr>
              <a:t> </a:t>
            </a:r>
            <a:endParaRPr lang="en-US" sz="1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254642" y="1818168"/>
            <a:ext cx="6655981" cy="1155022"/>
            <a:chOff x="1935126" y="3838354"/>
            <a:chExt cx="6655981" cy="1155022"/>
          </a:xfrm>
        </p:grpSpPr>
        <p:sp>
          <p:nvSpPr>
            <p:cNvPr id="8" name="TextBox 7"/>
            <p:cNvSpPr txBox="1"/>
            <p:nvPr/>
          </p:nvSpPr>
          <p:spPr>
            <a:xfrm>
              <a:off x="1935126" y="3838354"/>
              <a:ext cx="4655442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  tag              index    L  2</a:t>
              </a: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 flipH="1" flipV="1">
              <a:off x="6560288" y="4114803"/>
              <a:ext cx="765545" cy="1063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145619" y="3848987"/>
              <a:ext cx="0" cy="382772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5766391" y="3852531"/>
              <a:ext cx="0" cy="382772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4366437" y="3866707"/>
              <a:ext cx="0" cy="382772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ight Brace 14"/>
            <p:cNvSpPr/>
            <p:nvPr/>
          </p:nvSpPr>
          <p:spPr bwMode="auto">
            <a:xfrm rot="5400000">
              <a:off x="5316281" y="3327995"/>
              <a:ext cx="308341" cy="2222202"/>
            </a:xfrm>
            <a:prstGeom prst="rightBrac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84921" y="4593266"/>
              <a:ext cx="2654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size in bytes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17488" y="3934046"/>
              <a:ext cx="15736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addresses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C3F28-63F8-7243-0E34-C2105CE4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980C78D-C7C8-45CD-43BB-D02FB1A140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0D6A216-5181-1EB9-9CCF-832B85BFC9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312DCABE-3469-4729-842D-99C1CF712F7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8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>
          <a:xfrm>
            <a:off x="500063" y="82550"/>
            <a:ext cx="71628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Direct-Mapped Cache</a:t>
            </a:r>
            <a:br>
              <a:rPr lang="en-US" dirty="0"/>
            </a:br>
            <a:r>
              <a:rPr lang="en-US" sz="2400" dirty="0"/>
              <a:t>The simplest implementation</a:t>
            </a:r>
            <a:endParaRPr lang="en-US" dirty="0"/>
          </a:p>
        </p:txBody>
      </p:sp>
      <p:grpSp>
        <p:nvGrpSpPr>
          <p:cNvPr id="24578" name="Group 86"/>
          <p:cNvGrpSpPr>
            <a:grpSpLocks/>
          </p:cNvGrpSpPr>
          <p:nvPr/>
        </p:nvGrpSpPr>
        <p:grpSpPr bwMode="auto">
          <a:xfrm>
            <a:off x="1066800" y="2200275"/>
            <a:ext cx="7288213" cy="3916363"/>
            <a:chOff x="898525" y="1295400"/>
            <a:chExt cx="7288606" cy="5042792"/>
          </a:xfrm>
        </p:grpSpPr>
        <p:sp>
          <p:nvSpPr>
            <p:cNvPr id="24591" name="Rectangle 5"/>
            <p:cNvSpPr>
              <a:spLocks noChangeArrowheads="1"/>
            </p:cNvSpPr>
            <p:nvPr/>
          </p:nvSpPr>
          <p:spPr bwMode="auto">
            <a:xfrm>
              <a:off x="1765300" y="2755900"/>
              <a:ext cx="4851400" cy="1498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4589" name="Line 2"/>
            <p:cNvSpPr>
              <a:spLocks noChangeShapeType="1"/>
            </p:cNvSpPr>
            <p:nvPr/>
          </p:nvSpPr>
          <p:spPr bwMode="auto">
            <a:xfrm>
              <a:off x="2438400" y="51054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3" descr="Large confetti"/>
            <p:cNvSpPr>
              <a:spLocks noChangeArrowheads="1"/>
            </p:cNvSpPr>
            <p:nvPr/>
          </p:nvSpPr>
          <p:spPr bwMode="auto">
            <a:xfrm>
              <a:off x="1758950" y="3511550"/>
              <a:ext cx="4864100" cy="368300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4592" name="Line 6"/>
            <p:cNvSpPr>
              <a:spLocks noChangeShapeType="1"/>
            </p:cNvSpPr>
            <p:nvPr/>
          </p:nvSpPr>
          <p:spPr bwMode="auto">
            <a:xfrm>
              <a:off x="1752600" y="3124200"/>
              <a:ext cx="487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7"/>
            <p:cNvSpPr>
              <a:spLocks noChangeShapeType="1"/>
            </p:cNvSpPr>
            <p:nvPr/>
          </p:nvSpPr>
          <p:spPr bwMode="auto">
            <a:xfrm>
              <a:off x="1752600" y="3505200"/>
              <a:ext cx="487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8"/>
            <p:cNvSpPr>
              <a:spLocks noChangeShapeType="1"/>
            </p:cNvSpPr>
            <p:nvPr/>
          </p:nvSpPr>
          <p:spPr bwMode="auto">
            <a:xfrm>
              <a:off x="1752600" y="3886200"/>
              <a:ext cx="487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Line 9"/>
            <p:cNvSpPr>
              <a:spLocks noChangeShapeType="1"/>
            </p:cNvSpPr>
            <p:nvPr/>
          </p:nvSpPr>
          <p:spPr bwMode="auto">
            <a:xfrm>
              <a:off x="2971800" y="2590800"/>
              <a:ext cx="0" cy="1676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Line 10"/>
            <p:cNvSpPr>
              <a:spLocks noChangeShapeType="1"/>
            </p:cNvSpPr>
            <p:nvPr/>
          </p:nvSpPr>
          <p:spPr bwMode="auto">
            <a:xfrm>
              <a:off x="3886200" y="2743200"/>
              <a:ext cx="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Line 11"/>
            <p:cNvSpPr>
              <a:spLocks noChangeShapeType="1"/>
            </p:cNvSpPr>
            <p:nvPr/>
          </p:nvSpPr>
          <p:spPr bwMode="auto">
            <a:xfrm>
              <a:off x="2057400" y="2590800"/>
              <a:ext cx="0" cy="1676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Rectangle 12"/>
            <p:cNvSpPr>
              <a:spLocks noChangeArrowheads="1"/>
            </p:cNvSpPr>
            <p:nvPr/>
          </p:nvSpPr>
          <p:spPr bwMode="auto">
            <a:xfrm>
              <a:off x="2041525" y="2392363"/>
              <a:ext cx="763253" cy="476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 </a:t>
              </a:r>
              <a:r>
                <a:rPr lang="en-US" sz="1800"/>
                <a:t>Tag</a:t>
              </a:r>
              <a:endParaRPr lang="en-US"/>
            </a:p>
          </p:txBody>
        </p:sp>
        <p:sp>
          <p:nvSpPr>
            <p:cNvPr id="24599" name="Rectangle 13"/>
            <p:cNvSpPr>
              <a:spLocks noChangeArrowheads="1"/>
            </p:cNvSpPr>
            <p:nvPr/>
          </p:nvSpPr>
          <p:spPr bwMode="auto">
            <a:xfrm>
              <a:off x="4098925" y="2392363"/>
              <a:ext cx="1431541" cy="440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/>
                <a:t>Data Block</a:t>
              </a:r>
            </a:p>
          </p:txBody>
        </p:sp>
        <p:sp>
          <p:nvSpPr>
            <p:cNvPr id="24600" name="Rectangle 14"/>
            <p:cNvSpPr>
              <a:spLocks noChangeArrowheads="1"/>
            </p:cNvSpPr>
            <p:nvPr/>
          </p:nvSpPr>
          <p:spPr bwMode="auto">
            <a:xfrm>
              <a:off x="1584325" y="2392363"/>
              <a:ext cx="522600" cy="476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 </a:t>
              </a:r>
              <a:r>
                <a:rPr lang="en-US" sz="1800"/>
                <a:t>V</a:t>
              </a:r>
              <a:endParaRPr lang="en-US"/>
            </a:p>
          </p:txBody>
        </p:sp>
        <p:sp>
          <p:nvSpPr>
            <p:cNvPr id="24601" name="Line 15"/>
            <p:cNvSpPr>
              <a:spLocks noChangeShapeType="1"/>
            </p:cNvSpPr>
            <p:nvPr/>
          </p:nvSpPr>
          <p:spPr bwMode="auto">
            <a:xfrm>
              <a:off x="4800600" y="2743200"/>
              <a:ext cx="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Line 16"/>
            <p:cNvSpPr>
              <a:spLocks noChangeShapeType="1"/>
            </p:cNvSpPr>
            <p:nvPr/>
          </p:nvSpPr>
          <p:spPr bwMode="auto">
            <a:xfrm>
              <a:off x="5715000" y="2743200"/>
              <a:ext cx="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Rectangle 17"/>
            <p:cNvSpPr>
              <a:spLocks noChangeArrowheads="1"/>
            </p:cNvSpPr>
            <p:nvPr/>
          </p:nvSpPr>
          <p:spPr bwMode="auto">
            <a:xfrm>
              <a:off x="1079500" y="1308100"/>
              <a:ext cx="4318000" cy="508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grpSp>
          <p:nvGrpSpPr>
            <p:cNvPr id="24604" name="Group 18"/>
            <p:cNvGrpSpPr>
              <a:grpSpLocks/>
            </p:cNvGrpSpPr>
            <p:nvPr/>
          </p:nvGrpSpPr>
          <p:grpSpPr bwMode="auto">
            <a:xfrm>
              <a:off x="1827213" y="5419725"/>
              <a:ext cx="325437" cy="473075"/>
              <a:chOff x="1151" y="3414"/>
              <a:chExt cx="205" cy="298"/>
            </a:xfrm>
          </p:grpSpPr>
          <p:sp>
            <p:nvSpPr>
              <p:cNvPr id="24665" name="Line 19"/>
              <p:cNvSpPr>
                <a:spLocks noChangeShapeType="1"/>
              </p:cNvSpPr>
              <p:nvPr/>
            </p:nvSpPr>
            <p:spPr bwMode="auto">
              <a:xfrm>
                <a:off x="1354" y="3414"/>
                <a:ext cx="0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66" name="Line 20"/>
              <p:cNvSpPr>
                <a:spLocks noChangeShapeType="1"/>
              </p:cNvSpPr>
              <p:nvPr/>
            </p:nvSpPr>
            <p:spPr bwMode="auto">
              <a:xfrm>
                <a:off x="1152" y="3414"/>
                <a:ext cx="0" cy="2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67" name="Line 21"/>
              <p:cNvSpPr>
                <a:spLocks noChangeShapeType="1"/>
              </p:cNvSpPr>
              <p:nvPr/>
            </p:nvSpPr>
            <p:spPr bwMode="auto">
              <a:xfrm flipH="1">
                <a:off x="1153" y="3416"/>
                <a:ext cx="20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68" name="Arc 22"/>
              <p:cNvSpPr>
                <a:spLocks/>
              </p:cNvSpPr>
              <p:nvPr/>
            </p:nvSpPr>
            <p:spPr bwMode="auto">
              <a:xfrm>
                <a:off x="1249" y="3617"/>
                <a:ext cx="107" cy="94"/>
              </a:xfrm>
              <a:custGeom>
                <a:avLst/>
                <a:gdLst>
                  <a:gd name="T0" fmla="*/ 0 w 21805"/>
                  <a:gd name="T1" fmla="*/ 0 h 21600"/>
                  <a:gd name="T2" fmla="*/ 0 w 21805"/>
                  <a:gd name="T3" fmla="*/ 0 h 21600"/>
                  <a:gd name="T4" fmla="*/ 0 w 2180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05"/>
                  <a:gd name="T10" fmla="*/ 0 h 21600"/>
                  <a:gd name="T11" fmla="*/ 21805 w 2180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05" h="21600" fill="none" extrusionOk="0">
                    <a:moveTo>
                      <a:pt x="21805" y="0"/>
                    </a:moveTo>
                    <a:cubicBezTo>
                      <a:pt x="21805" y="11929"/>
                      <a:pt x="12134" y="21600"/>
                      <a:pt x="205" y="21600"/>
                    </a:cubicBezTo>
                    <a:cubicBezTo>
                      <a:pt x="136" y="21600"/>
                      <a:pt x="68" y="21599"/>
                      <a:pt x="-1" y="21599"/>
                    </a:cubicBezTo>
                  </a:path>
                  <a:path w="21805" h="21600" stroke="0" extrusionOk="0">
                    <a:moveTo>
                      <a:pt x="21805" y="0"/>
                    </a:moveTo>
                    <a:cubicBezTo>
                      <a:pt x="21805" y="11929"/>
                      <a:pt x="12134" y="21600"/>
                      <a:pt x="205" y="21600"/>
                    </a:cubicBezTo>
                    <a:cubicBezTo>
                      <a:pt x="136" y="21600"/>
                      <a:pt x="68" y="21599"/>
                      <a:pt x="-1" y="21599"/>
                    </a:cubicBezTo>
                    <a:lnTo>
                      <a:pt x="205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69" name="Arc 23"/>
              <p:cNvSpPr>
                <a:spLocks/>
              </p:cNvSpPr>
              <p:nvPr/>
            </p:nvSpPr>
            <p:spPr bwMode="auto">
              <a:xfrm>
                <a:off x="1151" y="3618"/>
                <a:ext cx="106" cy="94"/>
              </a:xfrm>
              <a:custGeom>
                <a:avLst/>
                <a:gdLst>
                  <a:gd name="T0" fmla="*/ 0 w 21600"/>
                  <a:gd name="T1" fmla="*/ 0 h 21599"/>
                  <a:gd name="T2" fmla="*/ 0 w 21600"/>
                  <a:gd name="T3" fmla="*/ 0 h 21599"/>
                  <a:gd name="T4" fmla="*/ 0 w 21600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9"/>
                  <a:gd name="T11" fmla="*/ 21600 w 21600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9" fill="none" extrusionOk="0">
                    <a:moveTo>
                      <a:pt x="21394" y="21599"/>
                    </a:moveTo>
                    <a:cubicBezTo>
                      <a:pt x="9546" y="21486"/>
                      <a:pt x="0" y="11849"/>
                      <a:pt x="0" y="0"/>
                    </a:cubicBezTo>
                  </a:path>
                  <a:path w="21600" h="21599" stroke="0" extrusionOk="0">
                    <a:moveTo>
                      <a:pt x="21394" y="21599"/>
                    </a:moveTo>
                    <a:cubicBezTo>
                      <a:pt x="9546" y="21486"/>
                      <a:pt x="0" y="1184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05" name="AutoShape 24"/>
            <p:cNvSpPr>
              <a:spLocks noChangeArrowheads="1"/>
            </p:cNvSpPr>
            <p:nvPr/>
          </p:nvSpPr>
          <p:spPr bwMode="auto">
            <a:xfrm rot="10800000" flipH="1" flipV="1">
              <a:off x="4279900" y="5576888"/>
              <a:ext cx="1117600" cy="277812"/>
            </a:xfrm>
            <a:custGeom>
              <a:avLst/>
              <a:gdLst>
                <a:gd name="T0" fmla="*/ 2147483647 w 21600"/>
                <a:gd name="T1" fmla="*/ 295537636 h 21600"/>
                <a:gd name="T2" fmla="*/ 2147483647 w 21600"/>
                <a:gd name="T3" fmla="*/ 591075273 h 21600"/>
                <a:gd name="T4" fmla="*/ 2147483647 w 21600"/>
                <a:gd name="T5" fmla="*/ 295537636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Oval 25"/>
            <p:cNvSpPr>
              <a:spLocks noChangeArrowheads="1"/>
            </p:cNvSpPr>
            <p:nvPr/>
          </p:nvSpPr>
          <p:spPr bwMode="auto">
            <a:xfrm>
              <a:off x="2173288" y="4660900"/>
              <a:ext cx="508000" cy="5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4607" name="Rectangle 26"/>
            <p:cNvSpPr>
              <a:spLocks noChangeArrowheads="1"/>
            </p:cNvSpPr>
            <p:nvPr/>
          </p:nvSpPr>
          <p:spPr bwMode="auto">
            <a:xfrm>
              <a:off x="2206625" y="4716463"/>
              <a:ext cx="395963" cy="476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/>
                <a:t>=</a:t>
              </a:r>
            </a:p>
          </p:txBody>
        </p:sp>
        <p:sp>
          <p:nvSpPr>
            <p:cNvPr id="24608" name="Rectangle 27"/>
            <p:cNvSpPr>
              <a:spLocks noChangeArrowheads="1"/>
            </p:cNvSpPr>
            <p:nvPr/>
          </p:nvSpPr>
          <p:spPr bwMode="auto">
            <a:xfrm>
              <a:off x="4632325" y="1365529"/>
              <a:ext cx="801534" cy="404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600"/>
                <a:t>Offset</a:t>
              </a:r>
            </a:p>
          </p:txBody>
        </p:sp>
        <p:sp>
          <p:nvSpPr>
            <p:cNvPr id="24609" name="Line 28"/>
            <p:cNvSpPr>
              <a:spLocks noChangeShapeType="1"/>
            </p:cNvSpPr>
            <p:nvPr/>
          </p:nvSpPr>
          <p:spPr bwMode="auto">
            <a:xfrm>
              <a:off x="4648200" y="12954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Line 29"/>
            <p:cNvSpPr>
              <a:spLocks noChangeShapeType="1"/>
            </p:cNvSpPr>
            <p:nvPr/>
          </p:nvSpPr>
          <p:spPr bwMode="auto">
            <a:xfrm>
              <a:off x="2514600" y="12954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0"/>
            <p:cNvSpPr>
              <a:spLocks noChangeArrowheads="1"/>
            </p:cNvSpPr>
            <p:nvPr/>
          </p:nvSpPr>
          <p:spPr bwMode="auto">
            <a:xfrm>
              <a:off x="1355725" y="1338262"/>
              <a:ext cx="808331" cy="476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 Tag</a:t>
              </a:r>
            </a:p>
          </p:txBody>
        </p:sp>
        <p:sp>
          <p:nvSpPr>
            <p:cNvPr id="24612" name="Rectangle 31"/>
            <p:cNvSpPr>
              <a:spLocks noChangeArrowheads="1"/>
            </p:cNvSpPr>
            <p:nvPr/>
          </p:nvSpPr>
          <p:spPr bwMode="auto">
            <a:xfrm>
              <a:off x="3057525" y="1338262"/>
              <a:ext cx="920162" cy="476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Index</a:t>
              </a:r>
            </a:p>
          </p:txBody>
        </p:sp>
        <p:sp>
          <p:nvSpPr>
            <p:cNvPr id="24613" name="Line 32"/>
            <p:cNvSpPr>
              <a:spLocks noChangeShapeType="1"/>
            </p:cNvSpPr>
            <p:nvPr/>
          </p:nvSpPr>
          <p:spPr bwMode="auto">
            <a:xfrm>
              <a:off x="1905000" y="3733800"/>
              <a:ext cx="0" cy="1066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Line 33"/>
            <p:cNvSpPr>
              <a:spLocks noChangeShapeType="1"/>
            </p:cNvSpPr>
            <p:nvPr/>
          </p:nvSpPr>
          <p:spPr bwMode="auto">
            <a:xfrm>
              <a:off x="2438400" y="3733800"/>
              <a:ext cx="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Line 34"/>
            <p:cNvSpPr>
              <a:spLocks noChangeShapeType="1"/>
            </p:cNvSpPr>
            <p:nvPr/>
          </p:nvSpPr>
          <p:spPr bwMode="auto">
            <a:xfrm>
              <a:off x="1981200" y="58674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Line 35"/>
            <p:cNvSpPr>
              <a:spLocks noChangeShapeType="1"/>
            </p:cNvSpPr>
            <p:nvPr/>
          </p:nvSpPr>
          <p:spPr bwMode="auto">
            <a:xfrm flipH="1">
              <a:off x="1447800" y="60198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Line 36"/>
            <p:cNvSpPr>
              <a:spLocks noChangeShapeType="1"/>
            </p:cNvSpPr>
            <p:nvPr/>
          </p:nvSpPr>
          <p:spPr bwMode="auto">
            <a:xfrm flipH="1">
              <a:off x="2057400" y="52578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Line 37"/>
            <p:cNvSpPr>
              <a:spLocks noChangeShapeType="1"/>
            </p:cNvSpPr>
            <p:nvPr/>
          </p:nvSpPr>
          <p:spPr bwMode="auto">
            <a:xfrm>
              <a:off x="2057400" y="52578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Line 38"/>
            <p:cNvSpPr>
              <a:spLocks noChangeShapeType="1"/>
            </p:cNvSpPr>
            <p:nvPr/>
          </p:nvSpPr>
          <p:spPr bwMode="auto">
            <a:xfrm>
              <a:off x="3440113" y="3733800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Line 39"/>
            <p:cNvSpPr>
              <a:spLocks noChangeShapeType="1"/>
            </p:cNvSpPr>
            <p:nvPr/>
          </p:nvSpPr>
          <p:spPr bwMode="auto">
            <a:xfrm flipH="1">
              <a:off x="3429000" y="5105400"/>
              <a:ext cx="914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Line 40"/>
            <p:cNvSpPr>
              <a:spLocks noChangeShapeType="1"/>
            </p:cNvSpPr>
            <p:nvPr/>
          </p:nvSpPr>
          <p:spPr bwMode="auto">
            <a:xfrm>
              <a:off x="4343400" y="51054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2" name="Line 41"/>
            <p:cNvSpPr>
              <a:spLocks noChangeShapeType="1"/>
            </p:cNvSpPr>
            <p:nvPr/>
          </p:nvSpPr>
          <p:spPr bwMode="auto">
            <a:xfrm>
              <a:off x="4327525" y="3733800"/>
              <a:ext cx="0" cy="1143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3" name="Line 42"/>
            <p:cNvSpPr>
              <a:spLocks noChangeShapeType="1"/>
            </p:cNvSpPr>
            <p:nvPr/>
          </p:nvSpPr>
          <p:spPr bwMode="auto">
            <a:xfrm flipH="1">
              <a:off x="4343400" y="4876800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Line 43"/>
            <p:cNvSpPr>
              <a:spLocks noChangeShapeType="1"/>
            </p:cNvSpPr>
            <p:nvPr/>
          </p:nvSpPr>
          <p:spPr bwMode="auto">
            <a:xfrm>
              <a:off x="4648200" y="4876800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5" name="Line 44"/>
            <p:cNvSpPr>
              <a:spLocks noChangeShapeType="1"/>
            </p:cNvSpPr>
            <p:nvPr/>
          </p:nvSpPr>
          <p:spPr bwMode="auto">
            <a:xfrm>
              <a:off x="5029200" y="4876800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6" name="Line 45"/>
            <p:cNvSpPr>
              <a:spLocks noChangeShapeType="1"/>
            </p:cNvSpPr>
            <p:nvPr/>
          </p:nvSpPr>
          <p:spPr bwMode="auto">
            <a:xfrm>
              <a:off x="5334000" y="51054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7" name="Line 46"/>
            <p:cNvSpPr>
              <a:spLocks noChangeShapeType="1"/>
            </p:cNvSpPr>
            <p:nvPr/>
          </p:nvSpPr>
          <p:spPr bwMode="auto">
            <a:xfrm flipH="1">
              <a:off x="5029200" y="4876800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8" name="Line 47"/>
            <p:cNvSpPr>
              <a:spLocks noChangeShapeType="1"/>
            </p:cNvSpPr>
            <p:nvPr/>
          </p:nvSpPr>
          <p:spPr bwMode="auto">
            <a:xfrm flipH="1">
              <a:off x="5334000" y="5105400"/>
              <a:ext cx="838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9" name="Line 48"/>
            <p:cNvSpPr>
              <a:spLocks noChangeShapeType="1"/>
            </p:cNvSpPr>
            <p:nvPr/>
          </p:nvSpPr>
          <p:spPr bwMode="auto">
            <a:xfrm>
              <a:off x="5357813" y="3733800"/>
              <a:ext cx="0" cy="1143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0" name="Line 49"/>
            <p:cNvSpPr>
              <a:spLocks noChangeShapeType="1"/>
            </p:cNvSpPr>
            <p:nvPr/>
          </p:nvSpPr>
          <p:spPr bwMode="auto">
            <a:xfrm>
              <a:off x="6178550" y="3733800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1" name="Line 50"/>
            <p:cNvSpPr>
              <a:spLocks noChangeShapeType="1"/>
            </p:cNvSpPr>
            <p:nvPr/>
          </p:nvSpPr>
          <p:spPr bwMode="auto">
            <a:xfrm>
              <a:off x="4876800" y="58674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2" name="Line 51"/>
            <p:cNvSpPr>
              <a:spLocks noChangeShapeType="1"/>
            </p:cNvSpPr>
            <p:nvPr/>
          </p:nvSpPr>
          <p:spPr bwMode="auto">
            <a:xfrm flipH="1">
              <a:off x="4876800" y="6096000"/>
              <a:ext cx="990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3" name="Line 52"/>
            <p:cNvSpPr>
              <a:spLocks noChangeShapeType="1"/>
            </p:cNvSpPr>
            <p:nvPr/>
          </p:nvSpPr>
          <p:spPr bwMode="auto">
            <a:xfrm>
              <a:off x="3581400" y="18288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4" name="Line 53"/>
            <p:cNvSpPr>
              <a:spLocks noChangeShapeType="1"/>
            </p:cNvSpPr>
            <p:nvPr/>
          </p:nvSpPr>
          <p:spPr bwMode="auto">
            <a:xfrm flipH="1">
              <a:off x="1524000" y="2133600"/>
              <a:ext cx="2057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5" name="Line 54"/>
            <p:cNvSpPr>
              <a:spLocks noChangeShapeType="1"/>
            </p:cNvSpPr>
            <p:nvPr/>
          </p:nvSpPr>
          <p:spPr bwMode="auto">
            <a:xfrm>
              <a:off x="1752600" y="18288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6" name="Line 55"/>
            <p:cNvSpPr>
              <a:spLocks noChangeShapeType="1"/>
            </p:cNvSpPr>
            <p:nvPr/>
          </p:nvSpPr>
          <p:spPr bwMode="auto">
            <a:xfrm>
              <a:off x="1524000" y="2133600"/>
              <a:ext cx="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7" name="Line 56"/>
            <p:cNvSpPr>
              <a:spLocks noChangeShapeType="1"/>
            </p:cNvSpPr>
            <p:nvPr/>
          </p:nvSpPr>
          <p:spPr bwMode="auto">
            <a:xfrm flipH="1">
              <a:off x="1524000" y="3657600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8" name="Line 57"/>
            <p:cNvSpPr>
              <a:spLocks noChangeShapeType="1"/>
            </p:cNvSpPr>
            <p:nvPr/>
          </p:nvSpPr>
          <p:spPr bwMode="auto">
            <a:xfrm flipH="1">
              <a:off x="1066800" y="1981200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9" name="Line 58"/>
            <p:cNvSpPr>
              <a:spLocks noChangeShapeType="1"/>
            </p:cNvSpPr>
            <p:nvPr/>
          </p:nvSpPr>
          <p:spPr bwMode="auto">
            <a:xfrm>
              <a:off x="1066800" y="1981200"/>
              <a:ext cx="0" cy="289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0" name="Line 59"/>
            <p:cNvSpPr>
              <a:spLocks noChangeShapeType="1"/>
            </p:cNvSpPr>
            <p:nvPr/>
          </p:nvSpPr>
          <p:spPr bwMode="auto">
            <a:xfrm flipH="1">
              <a:off x="1066800" y="4876800"/>
              <a:ext cx="76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1" name="Line 60"/>
            <p:cNvSpPr>
              <a:spLocks noChangeShapeType="1"/>
            </p:cNvSpPr>
            <p:nvPr/>
          </p:nvSpPr>
          <p:spPr bwMode="auto">
            <a:xfrm flipH="1">
              <a:off x="1752600" y="48768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2" name="Oval 61"/>
            <p:cNvSpPr>
              <a:spLocks noChangeArrowheads="1"/>
            </p:cNvSpPr>
            <p:nvPr/>
          </p:nvSpPr>
          <p:spPr bwMode="auto">
            <a:xfrm>
              <a:off x="1874838" y="36703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4643" name="Oval 62"/>
            <p:cNvSpPr>
              <a:spLocks noChangeArrowheads="1"/>
            </p:cNvSpPr>
            <p:nvPr/>
          </p:nvSpPr>
          <p:spPr bwMode="auto">
            <a:xfrm>
              <a:off x="2403475" y="36703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4644" name="Oval 63"/>
            <p:cNvSpPr>
              <a:spLocks noChangeArrowheads="1"/>
            </p:cNvSpPr>
            <p:nvPr/>
          </p:nvSpPr>
          <p:spPr bwMode="auto">
            <a:xfrm>
              <a:off x="3408363" y="36703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4645" name="Oval 64"/>
            <p:cNvSpPr>
              <a:spLocks noChangeArrowheads="1"/>
            </p:cNvSpPr>
            <p:nvPr/>
          </p:nvSpPr>
          <p:spPr bwMode="auto">
            <a:xfrm>
              <a:off x="4295775" y="36703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4646" name="Oval 65"/>
            <p:cNvSpPr>
              <a:spLocks noChangeArrowheads="1"/>
            </p:cNvSpPr>
            <p:nvPr/>
          </p:nvSpPr>
          <p:spPr bwMode="auto">
            <a:xfrm>
              <a:off x="5326063" y="36703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4647" name="Oval 66"/>
            <p:cNvSpPr>
              <a:spLocks noChangeArrowheads="1"/>
            </p:cNvSpPr>
            <p:nvPr/>
          </p:nvSpPr>
          <p:spPr bwMode="auto">
            <a:xfrm>
              <a:off x="6146800" y="367030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endParaRPr lang="en-US"/>
            </a:p>
          </p:txBody>
        </p:sp>
        <p:sp>
          <p:nvSpPr>
            <p:cNvPr id="24648" name="Line 67"/>
            <p:cNvSpPr>
              <a:spLocks noChangeShapeType="1"/>
            </p:cNvSpPr>
            <p:nvPr/>
          </p:nvSpPr>
          <p:spPr bwMode="auto">
            <a:xfrm>
              <a:off x="1905000" y="49530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Line 68"/>
            <p:cNvSpPr>
              <a:spLocks noChangeShapeType="1"/>
            </p:cNvSpPr>
            <p:nvPr/>
          </p:nvSpPr>
          <p:spPr bwMode="auto">
            <a:xfrm>
              <a:off x="5029200" y="18288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0" name="Line 69"/>
            <p:cNvSpPr>
              <a:spLocks noChangeShapeType="1"/>
            </p:cNvSpPr>
            <p:nvPr/>
          </p:nvSpPr>
          <p:spPr bwMode="auto">
            <a:xfrm flipH="1">
              <a:off x="5029200" y="2133600"/>
              <a:ext cx="2590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1" name="Line 70"/>
            <p:cNvSpPr>
              <a:spLocks noChangeShapeType="1"/>
            </p:cNvSpPr>
            <p:nvPr/>
          </p:nvSpPr>
          <p:spPr bwMode="auto">
            <a:xfrm>
              <a:off x="7620000" y="2133600"/>
              <a:ext cx="0" cy="3581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2" name="Line 71"/>
            <p:cNvSpPr>
              <a:spLocks noChangeShapeType="1"/>
            </p:cNvSpPr>
            <p:nvPr/>
          </p:nvSpPr>
          <p:spPr bwMode="auto">
            <a:xfrm flipH="1">
              <a:off x="5257800" y="5715000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3" name="Line 72"/>
            <p:cNvSpPr>
              <a:spLocks noChangeShapeType="1"/>
            </p:cNvSpPr>
            <p:nvPr/>
          </p:nvSpPr>
          <p:spPr bwMode="auto">
            <a:xfrm flipH="1">
              <a:off x="1143000" y="19050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4" name="Line 73"/>
            <p:cNvSpPr>
              <a:spLocks noChangeShapeType="1"/>
            </p:cNvSpPr>
            <p:nvPr/>
          </p:nvSpPr>
          <p:spPr bwMode="auto">
            <a:xfrm flipH="1">
              <a:off x="3200400" y="20574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5" name="Line 74"/>
            <p:cNvSpPr>
              <a:spLocks noChangeShapeType="1"/>
            </p:cNvSpPr>
            <p:nvPr/>
          </p:nvSpPr>
          <p:spPr bwMode="auto">
            <a:xfrm flipH="1">
              <a:off x="5715000" y="20574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6" name="Line 75"/>
            <p:cNvSpPr>
              <a:spLocks noChangeShapeType="1"/>
            </p:cNvSpPr>
            <p:nvPr/>
          </p:nvSpPr>
          <p:spPr bwMode="auto">
            <a:xfrm flipH="1">
              <a:off x="2362200" y="43434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7" name="Rectangle 76"/>
            <p:cNvSpPr>
              <a:spLocks noChangeArrowheads="1"/>
            </p:cNvSpPr>
            <p:nvPr/>
          </p:nvSpPr>
          <p:spPr bwMode="auto">
            <a:xfrm>
              <a:off x="1050925" y="2011362"/>
              <a:ext cx="376721" cy="476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t</a:t>
              </a:r>
            </a:p>
          </p:txBody>
        </p:sp>
        <p:sp>
          <p:nvSpPr>
            <p:cNvPr id="24658" name="Rectangle 77"/>
            <p:cNvSpPr>
              <a:spLocks noChangeArrowheads="1"/>
            </p:cNvSpPr>
            <p:nvPr/>
          </p:nvSpPr>
          <p:spPr bwMode="auto">
            <a:xfrm>
              <a:off x="3108325" y="2163763"/>
              <a:ext cx="428020" cy="476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k</a:t>
              </a:r>
            </a:p>
          </p:txBody>
        </p:sp>
        <p:sp>
          <p:nvSpPr>
            <p:cNvPr id="24659" name="Rectangle 78"/>
            <p:cNvSpPr>
              <a:spLocks noChangeArrowheads="1"/>
            </p:cNvSpPr>
            <p:nvPr/>
          </p:nvSpPr>
          <p:spPr bwMode="auto">
            <a:xfrm>
              <a:off x="5622925" y="2163763"/>
              <a:ext cx="436035" cy="476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b</a:t>
              </a:r>
            </a:p>
          </p:txBody>
        </p:sp>
        <p:sp>
          <p:nvSpPr>
            <p:cNvPr id="24660" name="Rectangle 79"/>
            <p:cNvSpPr>
              <a:spLocks noChangeArrowheads="1"/>
            </p:cNvSpPr>
            <p:nvPr/>
          </p:nvSpPr>
          <p:spPr bwMode="auto">
            <a:xfrm>
              <a:off x="2498725" y="4297363"/>
              <a:ext cx="376721" cy="476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t</a:t>
              </a:r>
            </a:p>
          </p:txBody>
        </p:sp>
        <p:sp>
          <p:nvSpPr>
            <p:cNvPr id="24661" name="Rectangle 80"/>
            <p:cNvSpPr>
              <a:spLocks noChangeArrowheads="1"/>
            </p:cNvSpPr>
            <p:nvPr/>
          </p:nvSpPr>
          <p:spPr bwMode="auto">
            <a:xfrm>
              <a:off x="898525" y="5821362"/>
              <a:ext cx="599548" cy="440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/>
                <a:t>HIT</a:t>
              </a:r>
            </a:p>
          </p:txBody>
        </p:sp>
        <p:sp>
          <p:nvSpPr>
            <p:cNvPr id="24662" name="Rectangle 81"/>
            <p:cNvSpPr>
              <a:spLocks noChangeArrowheads="1"/>
            </p:cNvSpPr>
            <p:nvPr/>
          </p:nvSpPr>
          <p:spPr bwMode="auto">
            <a:xfrm>
              <a:off x="5851525" y="5897564"/>
              <a:ext cx="2335606" cy="440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800"/>
                <a:t>Data Word or Byte</a:t>
              </a:r>
            </a:p>
          </p:txBody>
        </p:sp>
        <p:sp>
          <p:nvSpPr>
            <p:cNvPr id="24663" name="Line 82"/>
            <p:cNvSpPr>
              <a:spLocks noChangeShapeType="1"/>
            </p:cNvSpPr>
            <p:nvPr/>
          </p:nvSpPr>
          <p:spPr bwMode="auto">
            <a:xfrm>
              <a:off x="6781800" y="2743200"/>
              <a:ext cx="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4" name="Rectangle 83"/>
            <p:cNvSpPr>
              <a:spLocks noChangeArrowheads="1"/>
            </p:cNvSpPr>
            <p:nvPr/>
          </p:nvSpPr>
          <p:spPr bwMode="auto">
            <a:xfrm>
              <a:off x="6765925" y="3306763"/>
              <a:ext cx="774283" cy="93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  2</a:t>
              </a:r>
              <a:r>
                <a:rPr lang="en-US" baseline="30000"/>
                <a:t>k</a:t>
              </a:r>
            </a:p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/>
                <a:t>lines</a:t>
              </a:r>
            </a:p>
          </p:txBody>
        </p:sp>
      </p:grpSp>
      <p:sp>
        <p:nvSpPr>
          <p:cNvPr id="24579" name="Rectangle 81"/>
          <p:cNvSpPr>
            <a:spLocks noChangeArrowheads="1"/>
          </p:cNvSpPr>
          <p:nvPr/>
        </p:nvSpPr>
        <p:spPr bwMode="auto">
          <a:xfrm>
            <a:off x="1735154" y="1466413"/>
            <a:ext cx="2442976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800" dirty="0"/>
              <a:t>Cache line number</a:t>
            </a:r>
          </a:p>
        </p:txBody>
      </p:sp>
      <p:sp>
        <p:nvSpPr>
          <p:cNvPr id="24581" name="Right Brace 90"/>
          <p:cNvSpPr>
            <a:spLocks/>
          </p:cNvSpPr>
          <p:nvPr/>
        </p:nvSpPr>
        <p:spPr bwMode="auto">
          <a:xfrm rot="-5400000">
            <a:off x="2843213" y="171450"/>
            <a:ext cx="417512" cy="3487738"/>
          </a:xfrm>
          <a:prstGeom prst="rightBrace">
            <a:avLst>
              <a:gd name="adj1" fmla="val 8315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75194" y="6057457"/>
            <a:ext cx="42482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What is a bad reference pattern?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25723" y="6070329"/>
            <a:ext cx="2779928" cy="723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dirty="0" err="1">
                <a:solidFill>
                  <a:srgbClr val="FF0000"/>
                </a:solidFill>
                <a:latin typeface="Comic Sans MS" pitchFamily="66" charset="0"/>
              </a:rPr>
              <a:t>Strided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  and </a:t>
            </a:r>
          </a:p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-96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stride = size of cache</a:t>
            </a:r>
          </a:p>
        </p:txBody>
      </p:sp>
      <p:sp>
        <p:nvSpPr>
          <p:cNvPr id="24585" name="TextBox 94"/>
          <p:cNvSpPr txBox="1">
            <a:spLocks noChangeArrowheads="1"/>
          </p:cNvSpPr>
          <p:nvPr/>
        </p:nvSpPr>
        <p:spPr bwMode="auto">
          <a:xfrm>
            <a:off x="6291263" y="2211388"/>
            <a:ext cx="1698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/>
              <a:t>req address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0ED82-CCC0-05D9-A584-35A3A253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82323-C9F5-518A-7530-5426659456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1AED1-D3BE-85F9-3709-060C7D4900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312DCABE-3469-4729-842D-99C1CF712F7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6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dirty="0"/>
              <a:t>Loads</a:t>
            </a:r>
          </a:p>
        </p:txBody>
      </p:sp>
      <p:sp>
        <p:nvSpPr>
          <p:cNvPr id="1843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11676" y="1546226"/>
            <a:ext cx="5181600" cy="719137"/>
          </a:xfrm>
        </p:spPr>
        <p:txBody>
          <a:bodyPr lIns="92075" tIns="46038" rIns="92075" bIns="46038"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2000" dirty="0"/>
              <a:t>Search the cache for the processor generated address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03325" y="2332038"/>
            <a:ext cx="2911475" cy="2346325"/>
            <a:chOff x="758" y="1392"/>
            <a:chExt cx="1834" cy="1478"/>
          </a:xfrm>
        </p:grpSpPr>
        <p:sp>
          <p:nvSpPr>
            <p:cNvPr id="18444" name="Line 5"/>
            <p:cNvSpPr>
              <a:spLocks noChangeShapeType="1"/>
            </p:cNvSpPr>
            <p:nvPr/>
          </p:nvSpPr>
          <p:spPr bwMode="auto">
            <a:xfrm flipH="1">
              <a:off x="1536" y="1392"/>
              <a:ext cx="1056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Rectangle 6"/>
            <p:cNvSpPr>
              <a:spLocks noChangeArrowheads="1"/>
            </p:cNvSpPr>
            <p:nvPr/>
          </p:nvSpPr>
          <p:spPr bwMode="auto">
            <a:xfrm>
              <a:off x="854" y="1459"/>
              <a:ext cx="1414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</a:pPr>
              <a:r>
                <a:rPr lang="en-US" dirty="0"/>
                <a:t>Found in cache </a:t>
              </a:r>
            </a:p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</a:pPr>
              <a:r>
                <a:rPr lang="en-US" dirty="0"/>
                <a:t>a.k.a.  </a:t>
              </a:r>
              <a:r>
                <a:rPr lang="en-US" dirty="0">
                  <a:solidFill>
                    <a:srgbClr val="FF0000"/>
                  </a:solidFill>
                </a:rPr>
                <a:t>hit</a:t>
              </a:r>
              <a:endParaRPr lang="en-US" u="sng" dirty="0">
                <a:solidFill>
                  <a:srgbClr val="FF0000"/>
                </a:solidFill>
              </a:endParaRPr>
            </a:p>
          </p:txBody>
        </p:sp>
        <p:sp>
          <p:nvSpPr>
            <p:cNvPr id="18446" name="Rectangle 7"/>
            <p:cNvSpPr>
              <a:spLocks noChangeArrowheads="1"/>
            </p:cNvSpPr>
            <p:nvPr/>
          </p:nvSpPr>
          <p:spPr bwMode="auto">
            <a:xfrm>
              <a:off x="758" y="2288"/>
              <a:ext cx="1618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</a:pPr>
              <a:r>
                <a:rPr lang="en-US" dirty="0"/>
                <a:t>Return a copy of the word from the cache-line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67200" y="2332038"/>
            <a:ext cx="2755900" cy="1295400"/>
            <a:chOff x="4267200" y="2332038"/>
            <a:chExt cx="2755900" cy="1295400"/>
          </a:xfrm>
        </p:grpSpPr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4267200" y="2332038"/>
              <a:ext cx="1676400" cy="1295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41925" y="2438401"/>
              <a:ext cx="178117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</a:pPr>
              <a:r>
                <a:rPr lang="en-US" dirty="0"/>
                <a:t>Not in cache</a:t>
              </a:r>
            </a:p>
            <a:p>
              <a:pPr eaLnBrk="0" hangingPunct="0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</a:pPr>
              <a:r>
                <a:rPr lang="en-US" dirty="0"/>
                <a:t>a.k.a. </a:t>
              </a:r>
              <a:r>
                <a:rPr lang="en-US" dirty="0">
                  <a:solidFill>
                    <a:srgbClr val="FF0000"/>
                  </a:solidFill>
                </a:rPr>
                <a:t>miss</a:t>
              </a:r>
              <a:endParaRPr lang="en-US" u="sng" dirty="0">
                <a:solidFill>
                  <a:srgbClr val="FF0000"/>
                </a:solidFill>
              </a:endParaRPr>
            </a:p>
          </p:txBody>
        </p:sp>
      </p:grp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632325" y="3698876"/>
            <a:ext cx="3921125" cy="2616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t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</a:pPr>
            <a:r>
              <a:rPr lang="en-US" dirty="0"/>
              <a:t>Bring the missing cache-line from Main Memory  </a:t>
            </a:r>
          </a:p>
          <a:p>
            <a:pPr lvl="1"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</a:pPr>
            <a:r>
              <a:rPr lang="en-US" dirty="0">
                <a:solidFill>
                  <a:srgbClr val="FFC000"/>
                </a:solidFill>
                <a:latin typeface="Verdana"/>
                <a:ea typeface="Verdana"/>
              </a:rPr>
              <a:t>May first require writing back a cache-line to create space </a:t>
            </a:r>
            <a:endParaRPr lang="en-US">
              <a:solidFill>
                <a:srgbClr val="FFC000"/>
              </a:solidFill>
              <a:ea typeface="Verdana"/>
            </a:endParaRPr>
          </a:p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</a:pPr>
            <a:r>
              <a:rPr lang="en-US" dirty="0"/>
              <a:t>…</a:t>
            </a:r>
          </a:p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</a:pPr>
            <a:r>
              <a:rPr lang="en-US" dirty="0"/>
              <a:t>Update cache and </a:t>
            </a:r>
            <a:endParaRPr lang="en-US" u="sng" dirty="0"/>
          </a:p>
          <a:p>
            <a:pPr eaLnBrk="0" hangingPunct="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</a:pPr>
            <a:r>
              <a:rPr lang="en-US" dirty="0"/>
              <a:t>return word to processor</a:t>
            </a:r>
            <a:endParaRPr lang="en-US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81199-6ADC-248F-B7B0-34B602F2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7105D-DED9-4D1D-EA01-7A2AB58B52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0CD5FB-0655-05E1-3908-2F677AA265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312DCABE-3469-4729-842D-99C1CF712F7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9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534400" cy="1143000"/>
          </a:xfrm>
        </p:spPr>
        <p:txBody>
          <a:bodyPr/>
          <a:lstStyle/>
          <a:p>
            <a:r>
              <a:rPr lang="en-US" dirty="0"/>
              <a:t>Stores</a:t>
            </a:r>
          </a:p>
        </p:txBody>
      </p:sp>
      <p:sp>
        <p:nvSpPr>
          <p:cNvPr id="19458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15963" y="1658938"/>
            <a:ext cx="7688141" cy="4397985"/>
          </a:xfrm>
        </p:spPr>
        <p:txBody>
          <a:bodyPr/>
          <a:lstStyle/>
          <a:p>
            <a:r>
              <a:rPr lang="en-US" sz="2400" dirty="0"/>
              <a:t>On a write hit: </a:t>
            </a:r>
          </a:p>
          <a:p>
            <a:pPr lvl="1"/>
            <a:r>
              <a:rPr lang="en-US" sz="2000" dirty="0"/>
              <a:t>write only to cache and update the next level memory when the line is evacuated</a:t>
            </a:r>
          </a:p>
          <a:p>
            <a:pPr lvl="1"/>
            <a:endParaRPr lang="en-US" sz="2000" dirty="0"/>
          </a:p>
          <a:p>
            <a:r>
              <a:rPr lang="en-US" sz="2400" dirty="0"/>
              <a:t>On a write miss:  </a:t>
            </a:r>
          </a:p>
          <a:p>
            <a:pPr lvl="1"/>
            <a:r>
              <a:rPr lang="en-US" sz="2000" dirty="0"/>
              <a:t>allocate – because of multi-word lines we first fetch the line, and then update a word in it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D69C3-5484-0037-166E-BCCEF3E2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March 9, 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231A2-D9CC-8AF3-8BA3-791A42ACCA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9E059-B031-F34A-435C-C0A1398484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L09-</a:t>
            </a:r>
            <a:fld id="{312DCABE-3469-4729-842D-99C1CF712F7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9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uiExpand="1" build="p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40401</TotalTime>
  <Words>3069</Words>
  <Application>Microsoft Office PowerPoint</Application>
  <PresentationFormat>On-screen Show (4:3)</PresentationFormat>
  <Paragraphs>496</Paragraphs>
  <Slides>49</Slides>
  <Notes>21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Blueprint</vt:lpstr>
      <vt:lpstr>PowerPoint Presentation</vt:lpstr>
      <vt:lpstr>Memory Hierarchy</vt:lpstr>
      <vt:lpstr>Managing fast storage</vt:lpstr>
      <vt:lpstr>A typical memory organization</vt:lpstr>
      <vt:lpstr>Inside a Cache</vt:lpstr>
      <vt:lpstr>Extracting cache tags &amp; index</vt:lpstr>
      <vt:lpstr>Direct-Mapped Cache The simplest implementation</vt:lpstr>
      <vt:lpstr>Loads</vt:lpstr>
      <vt:lpstr>Stores</vt:lpstr>
      <vt:lpstr>Blocking vs. Non-Blocking cache</vt:lpstr>
      <vt:lpstr>Cache Interface</vt:lpstr>
      <vt:lpstr>Interface dynamics</vt:lpstr>
      <vt:lpstr>Blocking cache state elements</vt:lpstr>
      <vt:lpstr>Req method Blocking cache</vt:lpstr>
      <vt:lpstr>Miss processing</vt:lpstr>
      <vt:lpstr>Start-miss and Send-fill rules</vt:lpstr>
      <vt:lpstr>Wait-fill rule</vt:lpstr>
      <vt:lpstr>Rest of the methods</vt:lpstr>
      <vt:lpstr>Hit and miss performance</vt:lpstr>
      <vt:lpstr>Plan for the rest of the lecture</vt:lpstr>
      <vt:lpstr>Speeding up Store Misses</vt:lpstr>
      <vt:lpstr>Store Buffer</vt:lpstr>
      <vt:lpstr>L1+Store Buffer (write-back, write-miss-allocate): Req method</vt:lpstr>
      <vt:lpstr>L1+Store Buffer (write-back, write-miss-allocate): Exit from Store Buff</vt:lpstr>
      <vt:lpstr>Give priority to req method in accessing L1</vt:lpstr>
      <vt:lpstr>Write Policy</vt:lpstr>
      <vt:lpstr>Associative caches</vt:lpstr>
      <vt:lpstr>Direct-Mapped Cache Problem: Conflict Misses</vt:lpstr>
      <vt:lpstr>N-way Set-Associative Cache</vt:lpstr>
      <vt:lpstr>Associativity Implies Choices</vt:lpstr>
      <vt:lpstr>Replacement Policies</vt:lpstr>
      <vt:lpstr>Cache Evaluation</vt:lpstr>
      <vt:lpstr>Blocking vs. Non-Blocking cache</vt:lpstr>
      <vt:lpstr>Modular Cache Design </vt:lpstr>
      <vt:lpstr>Cache Organization Another design abstraction</vt:lpstr>
      <vt:lpstr>Cache-Array Unit Functionality</vt:lpstr>
      <vt:lpstr>Cache-Array Unit Interface</vt:lpstr>
      <vt:lpstr>Cache with non-blocking hits</vt:lpstr>
      <vt:lpstr>non-blocking hits methods</vt:lpstr>
      <vt:lpstr>cache-array unit</vt:lpstr>
      <vt:lpstr>non-blocking hits cache rules rule waitCAUResponse</vt:lpstr>
      <vt:lpstr>Blocking cache rules  rule waitDramResponse</vt:lpstr>
      <vt:lpstr>Summary?</vt:lpstr>
      <vt:lpstr>Write Through Caches</vt:lpstr>
      <vt:lpstr>L1+Store Buffer (write-through, write-miss-no-allocate): Req method</vt:lpstr>
      <vt:lpstr>Start-miss and Send-fill rules (write-through)</vt:lpstr>
      <vt:lpstr>Wait-fill rule  (write-through)</vt:lpstr>
      <vt:lpstr>Miss rules (cleaned up)</vt:lpstr>
      <vt:lpstr>Exit from Store Buff  (write-through, write-miss-no-allocate)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Bluespec technical deep dive</dc:title>
  <dc:creator>Nikhil</dc:creator>
  <cp:lastModifiedBy>Arvind Arvind</cp:lastModifiedBy>
  <cp:revision>1388</cp:revision>
  <cp:lastPrinted>2014-10-31T14:40:20Z</cp:lastPrinted>
  <dcterms:created xsi:type="dcterms:W3CDTF">2003-01-21T19:25:41Z</dcterms:created>
  <dcterms:modified xsi:type="dcterms:W3CDTF">2024-02-29T14:27:31Z</dcterms:modified>
</cp:coreProperties>
</file>