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66" r:id="rId7"/>
    <p:sldId id="257" r:id="rId8"/>
    <p:sldId id="259" r:id="rId9"/>
    <p:sldId id="272" r:id="rId10"/>
    <p:sldId id="273" r:id="rId11"/>
    <p:sldId id="275" r:id="rId12"/>
    <p:sldId id="261" r:id="rId13"/>
    <p:sldId id="276" r:id="rId14"/>
    <p:sldId id="268" r:id="rId15"/>
    <p:sldId id="258" r:id="rId16"/>
    <p:sldId id="267" r:id="rId17"/>
    <p:sldId id="271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5994"/>
  </p:normalViewPr>
  <p:slideViewPr>
    <p:cSldViewPr snapToGrid="0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FA22-D891-5845-815B-932777247C58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F5EFF-34ED-6046-8226-87E284A34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glossary/circuit_ansatz.html#id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F5EFF-34ED-6046-8226-87E284A34E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2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Token: </a:t>
            </a:r>
            <a:r>
              <a:rPr lang="en-IE" dirty="0"/>
              <a:t>Segment text, and create Doc objects with the discovered segment boundaries. </a:t>
            </a:r>
          </a:p>
          <a:p>
            <a:endParaRPr lang="en-IE" dirty="0"/>
          </a:p>
          <a:p>
            <a:r>
              <a:rPr lang="en-IE" dirty="0"/>
              <a:t>Tagging: A trainable pipeline component to predict part-of-speech tags for any part-of-speech tag set.</a:t>
            </a:r>
          </a:p>
          <a:p>
            <a:endParaRPr lang="en-IE" dirty="0"/>
          </a:p>
          <a:p>
            <a:r>
              <a:rPr lang="en-IE" dirty="0"/>
              <a:t>Parsing: Pipeline component for syntactic dependency parsing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How the word2vec model is trained</a:t>
            </a:r>
          </a:p>
          <a:p>
            <a:r>
              <a:rPr lang="en-IE" dirty="0"/>
              <a:t>Move through the training corpus with a sliding window: Each word is a prediction problem.</a:t>
            </a:r>
          </a:p>
          <a:p>
            <a:r>
              <a:rPr lang="en-IE" dirty="0"/>
              <a:t>The objective is to predict the current word using the </a:t>
            </a:r>
            <a:r>
              <a:rPr lang="en-IE" dirty="0" err="1"/>
              <a:t>neighboring</a:t>
            </a:r>
            <a:r>
              <a:rPr lang="en-IE" dirty="0"/>
              <a:t> words (or vice versa).</a:t>
            </a:r>
          </a:p>
          <a:p>
            <a:r>
              <a:rPr lang="en-IE" dirty="0"/>
              <a:t>The outcome of the prediction determines whether we adjust the current word vector. Gradually, vectors converge to (hopefully) optimal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CA5DF-C372-8543-BB38-16E0F2A14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the context of variational circuits, an </a:t>
            </a:r>
            <a:r>
              <a:rPr lang="en-IE" i="1" dirty="0"/>
              <a:t>ansatz</a:t>
            </a:r>
            <a:r>
              <a:rPr lang="en-IE" dirty="0"/>
              <a:t> usually describes a subroutine consisting of a sequence of gates applied to specific wires. Similar to the architecture of a neural network, this only defines the base structure, while the types of gates and/or their free parameters can be optimized by the variational procedure.</a:t>
            </a:r>
          </a:p>
          <a:p>
            <a:r>
              <a:rPr lang="en-IE" dirty="0"/>
              <a:t>Many variational circuit </a:t>
            </a:r>
            <a:r>
              <a:rPr lang="en-IE" dirty="0" err="1"/>
              <a:t>ansaetze</a:t>
            </a:r>
            <a:r>
              <a:rPr lang="en-IE" dirty="0"/>
              <a:t> </a:t>
            </a:r>
            <a:r>
              <a:rPr lang="en-IE" dirty="0">
                <a:hlinkClick r:id="rId3"/>
              </a:rPr>
              <a:t>[1]</a:t>
            </a:r>
            <a:r>
              <a:rPr lang="en-IE" dirty="0"/>
              <a:t> have been proposed by the quantum computing community. The strength of an ansatz depends on the desired use-case, and it is not always clear what makes a good ansatz.</a:t>
            </a:r>
          </a:p>
          <a:p>
            <a:r>
              <a:rPr lang="en-IE" dirty="0"/>
              <a:t>One can distinguish three different base structures, namely a </a:t>
            </a:r>
            <a:r>
              <a:rPr lang="en-IE" b="1" dirty="0"/>
              <a:t>layered gate ansatz</a:t>
            </a:r>
            <a:r>
              <a:rPr lang="en-IE" dirty="0"/>
              <a:t>, an </a:t>
            </a:r>
            <a:r>
              <a:rPr lang="en-IE" b="1" dirty="0"/>
              <a:t>alternating operator ansatz</a:t>
            </a:r>
            <a:r>
              <a:rPr lang="en-IE" dirty="0"/>
              <a:t>, and a </a:t>
            </a:r>
            <a:r>
              <a:rPr lang="en-IE" b="1" dirty="0"/>
              <a:t>tensor network ansatz</a:t>
            </a:r>
            <a:r>
              <a:rPr lang="en-I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CA5DF-C372-8543-BB38-16E0F2A14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CA5DF-C372-8543-BB38-16E0F2A14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8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43FE-3D27-A742-B84D-829CC16B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FDCF4-FF11-D940-B589-F1DA15D1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6D8D-0C3C-BF44-BED9-0A70A728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83A3-9C4F-604A-BE34-3243B6698F0C}" type="datetime1">
              <a:rPr lang="en-IE" smtClean="0"/>
              <a:t>06/02/2022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A386-7C88-8A4F-81D7-15B79B41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  #</a:t>
            </a:r>
            <a:r>
              <a:rPr lang="en-GB" err="1"/>
              <a:t>DeliverExcellenceInScience</a:t>
            </a:r>
            <a:r>
              <a:rPr lang="en-GB"/>
              <a:t> 		    #</a:t>
            </a:r>
            <a:r>
              <a:rPr lang="en-GB" err="1"/>
              <a:t>AdvanceDigitalSkills</a:t>
            </a:r>
            <a:r>
              <a:rPr lang="en-GB"/>
              <a:t> </a:t>
            </a:r>
            <a:br>
              <a:rPr lang="en-GB"/>
            </a:br>
            <a:r>
              <a:rPr lang="en-GB"/>
              <a:t>#</a:t>
            </a:r>
            <a:r>
              <a:rPr lang="en-GB" err="1"/>
              <a:t>AccelerateEconomicDevelopment</a:t>
            </a:r>
            <a:r>
              <a:rPr lang="en-GB"/>
              <a:t> 		#DeliverHPC4Good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AC05-7EEA-7A49-803B-F605AC8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5D7-2451-FF42-9A8D-9A31F79FD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8319-28C5-014C-9052-AB1AA3FE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A522-D348-D140-B96E-46FDA7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E853-39C5-CD44-9FC8-D13A3144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291-688C-3E4E-8BD0-7F7283A10EE2}" type="datetime1">
              <a:rPr lang="en-IE" smtClean="0"/>
              <a:t>06/02/2022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A178-A901-644B-8497-6167BA3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  #</a:t>
            </a:r>
            <a:r>
              <a:rPr lang="en-GB" err="1"/>
              <a:t>DeliverExcellenceInScience</a:t>
            </a:r>
            <a:r>
              <a:rPr lang="en-GB"/>
              <a:t> 		    #</a:t>
            </a:r>
            <a:r>
              <a:rPr lang="en-GB" err="1"/>
              <a:t>AdvanceDigitalSkills</a:t>
            </a:r>
            <a:r>
              <a:rPr lang="en-GB"/>
              <a:t> </a:t>
            </a:r>
            <a:br>
              <a:rPr lang="en-GB"/>
            </a:br>
            <a:r>
              <a:rPr lang="en-GB"/>
              <a:t>#</a:t>
            </a:r>
            <a:r>
              <a:rPr lang="en-GB" err="1"/>
              <a:t>AccelerateEconomicDevelopment</a:t>
            </a:r>
            <a:r>
              <a:rPr lang="en-GB"/>
              <a:t> 		#DeliverHPC4Good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A8D4-2A5A-7049-965A-721C3BDB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5D7-2451-FF42-9A8D-9A31F79FD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76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DAA0-9BBA-D746-9651-EB9FDF10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B7CA-ACD2-7E48-BEDA-B3CD6A743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04" y="1185333"/>
            <a:ext cx="5181600" cy="49916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7DC97-C61C-F940-93C5-9574C11A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85333"/>
            <a:ext cx="5181600" cy="499163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F627-2994-8E4F-8C5C-C63C835E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C88D-2B8F-F345-BEAF-3479A40DC239}" type="datetime1">
              <a:rPr lang="en-IE" smtClean="0"/>
              <a:t>06/02/2022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A240D-3755-B14C-9B23-7385ECC2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  #</a:t>
            </a:r>
            <a:r>
              <a:rPr lang="en-GB" err="1"/>
              <a:t>DeliverExcellenceInScience</a:t>
            </a:r>
            <a:r>
              <a:rPr lang="en-GB"/>
              <a:t> 		    #</a:t>
            </a:r>
            <a:r>
              <a:rPr lang="en-GB" err="1"/>
              <a:t>AdvanceDigitalSkills</a:t>
            </a:r>
            <a:r>
              <a:rPr lang="en-GB"/>
              <a:t> </a:t>
            </a:r>
            <a:br>
              <a:rPr lang="en-GB"/>
            </a:br>
            <a:r>
              <a:rPr lang="en-GB"/>
              <a:t>#</a:t>
            </a:r>
            <a:r>
              <a:rPr lang="en-GB" err="1"/>
              <a:t>AccelerateEconomicDevelopment</a:t>
            </a:r>
            <a:r>
              <a:rPr lang="en-GB"/>
              <a:t> 		#DeliverHPC4Good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FD5C-66D8-C046-8890-25938C49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5D7-2451-FF42-9A8D-9A31F79FD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8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844-D6BE-4244-87E3-A471C840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A0254-D76A-404C-8FCF-DDF80EBC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B766-427C-4343-A5CA-BCA9E514CD21}" type="datetime1">
              <a:rPr lang="en-IE" smtClean="0"/>
              <a:t>06/02/2022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9667-14FE-6048-ACC0-EE2E0DBA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  #</a:t>
            </a:r>
            <a:r>
              <a:rPr lang="en-GB" err="1"/>
              <a:t>DeliverExcellenceInScience</a:t>
            </a:r>
            <a:r>
              <a:rPr lang="en-GB"/>
              <a:t> 		    #</a:t>
            </a:r>
            <a:r>
              <a:rPr lang="en-GB" err="1"/>
              <a:t>AdvanceDigitalSkills</a:t>
            </a:r>
            <a:r>
              <a:rPr lang="en-GB"/>
              <a:t> </a:t>
            </a:r>
            <a:br>
              <a:rPr lang="en-GB"/>
            </a:br>
            <a:r>
              <a:rPr lang="en-GB"/>
              <a:t>#</a:t>
            </a:r>
            <a:r>
              <a:rPr lang="en-GB" err="1"/>
              <a:t>AccelerateEconomicDevelopment</a:t>
            </a:r>
            <a:r>
              <a:rPr lang="en-GB"/>
              <a:t> 		#DeliverHPC4Good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6C16-A749-774B-B661-FD2A3835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5D7-2451-FF42-9A8D-9A31F79FD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1666B-6A32-FC43-B207-922B799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0C-8281-0944-BCD1-E2418D26B9A6}" type="datetime1">
              <a:rPr lang="en-IE" smtClean="0"/>
              <a:t>06/02/2022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7583E-D9A7-5347-AD7E-F67BF0A6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  #</a:t>
            </a:r>
            <a:r>
              <a:rPr lang="en-GB" err="1"/>
              <a:t>DeliverExcellenceInScience</a:t>
            </a:r>
            <a:r>
              <a:rPr lang="en-GB"/>
              <a:t> 		    #</a:t>
            </a:r>
            <a:r>
              <a:rPr lang="en-GB" err="1"/>
              <a:t>AdvanceDigitalSkills</a:t>
            </a:r>
            <a:r>
              <a:rPr lang="en-GB"/>
              <a:t> </a:t>
            </a:r>
            <a:br>
              <a:rPr lang="en-GB"/>
            </a:br>
            <a:r>
              <a:rPr lang="en-GB"/>
              <a:t>#</a:t>
            </a:r>
            <a:r>
              <a:rPr lang="en-GB" err="1"/>
              <a:t>AccelerateEconomicDevelopment</a:t>
            </a:r>
            <a:r>
              <a:rPr lang="en-GB"/>
              <a:t> 		#DeliverHPC4Good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E12E0-0E6D-B84A-B84B-70165D80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5D7-2451-FF42-9A8D-9A31F79FD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5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7ED7F-16FB-2A4F-A84C-675BFF80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7" y="192405"/>
            <a:ext cx="8218311" cy="66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B90E-D29D-4F42-BD0D-CFD8735B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823" y="1095556"/>
            <a:ext cx="10775094" cy="502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79BD-D3E7-1A46-92C9-C04E4A4E4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53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B75D4F34-E4A5-F04A-AC48-DC2F19FB3C74}" type="datetime1">
              <a:rPr lang="en-IE" smtClean="0"/>
              <a:t>06/02/2022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1802B-565B-5849-B084-39790D9C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5680" y="6356350"/>
            <a:ext cx="6065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/>
              <a:t>    #</a:t>
            </a:r>
            <a:r>
              <a:rPr lang="en-GB" err="1"/>
              <a:t>DeliverExcellenceInScience</a:t>
            </a:r>
            <a:r>
              <a:rPr lang="en-GB"/>
              <a:t> 		    #</a:t>
            </a:r>
            <a:r>
              <a:rPr lang="en-GB" err="1"/>
              <a:t>AdvanceDigitalSkills</a:t>
            </a:r>
            <a:r>
              <a:rPr lang="en-GB"/>
              <a:t> </a:t>
            </a:r>
            <a:br>
              <a:rPr lang="en-GB"/>
            </a:br>
            <a:r>
              <a:rPr lang="en-GB"/>
              <a:t>#</a:t>
            </a:r>
            <a:r>
              <a:rPr lang="en-GB" err="1"/>
              <a:t>AccelerateEconomicDevelopment</a:t>
            </a:r>
            <a:r>
              <a:rPr lang="en-GB"/>
              <a:t> 		#DeliverHPC4Good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C798-931A-694C-ADC8-02D11054B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BC34A5D7-2451-FF42-9A8D-9A31F79FD47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27730-5495-E34D-B697-A20060B2D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6420" t="15362" r="7545" b="11884"/>
          <a:stretch/>
        </p:blipFill>
        <p:spPr>
          <a:xfrm>
            <a:off x="10434320" y="186319"/>
            <a:ext cx="1574800" cy="4700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0CCF5B-3513-6845-8C46-9665A28E8D9A}"/>
              </a:ext>
            </a:extLst>
          </p:cNvPr>
          <p:cNvGrpSpPr/>
          <p:nvPr userDrawn="1"/>
        </p:nvGrpSpPr>
        <p:grpSpPr>
          <a:xfrm>
            <a:off x="11285917" y="858428"/>
            <a:ext cx="907366" cy="5999572"/>
            <a:chOff x="11294926" y="858428"/>
            <a:chExt cx="907366" cy="5999572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B411EB46-B8F5-EE4D-A470-59B69FD0FF9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800000" flipH="1">
              <a:off x="11294926" y="3276600"/>
              <a:ext cx="907366" cy="3581400"/>
              <a:chOff x="20662333" y="5217781"/>
              <a:chExt cx="9612880" cy="37171191"/>
            </a:xfrm>
          </p:grpSpPr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D5C7B4B9-AA56-F14C-B48D-51E80F16A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25" b="500"/>
              <a:stretch>
                <a:fillRect/>
              </a:stretch>
            </p:blipFill>
            <p:spPr bwMode="auto">
              <a:xfrm>
                <a:off x="20662333" y="5217781"/>
                <a:ext cx="9612880" cy="25098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9">
                <a:extLst>
                  <a:ext uri="{FF2B5EF4-FFF2-40B4-BE49-F238E27FC236}">
                    <a16:creationId xmlns:a16="http://schemas.microsoft.com/office/drawing/2014/main" id="{566ADBFE-9A36-6342-B2B8-85F256E596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" b="60159"/>
              <a:stretch>
                <a:fillRect/>
              </a:stretch>
            </p:blipFill>
            <p:spPr bwMode="auto">
              <a:xfrm>
                <a:off x="20662333" y="30250564"/>
                <a:ext cx="9612880" cy="12138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C60177AA-070C-814B-97B5-6546FFCBC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25" b="500"/>
            <a:stretch>
              <a:fillRect/>
            </a:stretch>
          </p:blipFill>
          <p:spPr bwMode="auto">
            <a:xfrm rot="10800000" flipH="1">
              <a:off x="11294926" y="858428"/>
              <a:ext cx="907366" cy="2418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D896401-827D-9C47-9D50-A346D8114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5416" t="10027" r="6749" b="14663"/>
          <a:stretch/>
        </p:blipFill>
        <p:spPr>
          <a:xfrm>
            <a:off x="182880" y="228846"/>
            <a:ext cx="1428046" cy="5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XanaduAI/quantum-transfer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en.wikipedia.org/wiki/Erwin_Schr%C3%B6din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6.png"/><Relationship Id="rId5" Type="http://schemas.openxmlformats.org/officeDocument/2006/relationships/image" Target="../media/image53.png"/><Relationship Id="rId10" Type="http://schemas.openxmlformats.org/officeDocument/2006/relationships/image" Target="../media/image15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EE2333-C271-074F-9A8D-CAAD30C5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    #DeliverExcellenceInScience 		    #AdvanceDigitalSkills </a:t>
            </a:r>
            <a:br>
              <a:rPr lang="en-GB"/>
            </a:br>
            <a:r>
              <a:rPr lang="en-GB"/>
              <a:t>#AccelerateEconomicDevelopment 		#DeliverHPC4Good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146888-C8DC-0741-BC1F-4CF8AF15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A5D7-2451-FF42-9A8D-9A31F79FD476}" type="slidenum">
              <a:rPr lang="en-GB" smtClean="0"/>
              <a:t>1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777109-79CF-1C40-92EF-AAEB6ACA9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text data with Quantum Computers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481499-EDEA-E649-B311-545E03CC2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Antonio Villalpando Barroso (ICHEC)</a:t>
            </a:r>
          </a:p>
          <a:p>
            <a:r>
              <a:rPr lang="en-US" dirty="0"/>
              <a:t>Quantum flagship NLP Webinar</a:t>
            </a:r>
          </a:p>
          <a:p>
            <a:r>
              <a:rPr lang="en-US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115182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76C-4565-D34B-9611-A51DC3D0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algorithms: Seq2seq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D903-6C50-6842-B9C7-908C47C7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Encoder-decoder structure</a:t>
            </a:r>
          </a:p>
          <a:p>
            <a:r>
              <a:rPr lang="en-US" sz="1600" dirty="0"/>
              <a:t>Hidden states</a:t>
            </a:r>
          </a:p>
          <a:p>
            <a:r>
              <a:rPr lang="en-US" sz="1600" dirty="0"/>
              <a:t>Information propagates through the network</a:t>
            </a:r>
          </a:p>
          <a:p>
            <a:r>
              <a:rPr lang="en-US" sz="1600" dirty="0"/>
              <a:t>Variable input/output size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A40423-A24F-E142-955A-8C2C7078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22615"/>
            <a:ext cx="7747722" cy="233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F68981-2F6C-2645-82C2-F347B357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4" y="3062613"/>
            <a:ext cx="4787900" cy="15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D695B-926C-0C49-BB8C-F40F097EBEF0}"/>
              </a:ext>
            </a:extLst>
          </p:cNvPr>
          <p:cNvSpPr/>
          <p:nvPr/>
        </p:nvSpPr>
        <p:spPr>
          <a:xfrm>
            <a:off x="534844" y="3195800"/>
            <a:ext cx="4857750" cy="133158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5C776-54C8-8C41-8A76-41A21D1ED649}"/>
              </a:ext>
            </a:extLst>
          </p:cNvPr>
          <p:cNvCxnSpPr/>
          <p:nvPr/>
        </p:nvCxnSpPr>
        <p:spPr>
          <a:xfrm flipV="1">
            <a:off x="1803400" y="4522615"/>
            <a:ext cx="0" cy="25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645DC-F545-E448-89F7-6384C6B4B536}"/>
              </a:ext>
            </a:extLst>
          </p:cNvPr>
          <p:cNvCxnSpPr/>
          <p:nvPr/>
        </p:nvCxnSpPr>
        <p:spPr>
          <a:xfrm>
            <a:off x="8147772" y="1549400"/>
            <a:ext cx="0" cy="494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0C6A95-9946-E34C-9E1B-C578E27D5D54}"/>
              </a:ext>
            </a:extLst>
          </p:cNvPr>
          <p:cNvSpPr txBox="1"/>
          <p:nvPr/>
        </p:nvSpPr>
        <p:spPr>
          <a:xfrm>
            <a:off x="8370746" y="1576388"/>
            <a:ext cx="298305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Quantum LSTM have been proposed replacing feedforward layers by quantum circuits </a:t>
            </a:r>
            <a:r>
              <a:rPr lang="en-US" sz="1000" dirty="0"/>
              <a:t>https://</a:t>
            </a:r>
            <a:r>
              <a:rPr lang="en-US" sz="1000" dirty="0" err="1"/>
              <a:t>arxiv.org</a:t>
            </a:r>
            <a:r>
              <a:rPr lang="en-US" sz="1000" dirty="0"/>
              <a:t>/pdf/2009.01783.pdf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MPS have inspired a class of RNNs that increase long range interactions </a:t>
            </a:r>
            <a:r>
              <a:rPr lang="en-US" sz="1000" dirty="0"/>
              <a:t>https://</a:t>
            </a:r>
            <a:r>
              <a:rPr lang="en-US" sz="1000" dirty="0" err="1"/>
              <a:t>arxiv.org</a:t>
            </a:r>
            <a:r>
              <a:rPr lang="en-US" sz="1000" dirty="0"/>
              <a:t>/pdf/2112.08628.pdf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EEC09-9979-1345-AF0E-F25CE1642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416" y="4047627"/>
            <a:ext cx="3649847" cy="26396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5A11DA-921A-C64E-A3D8-10F5513F17F4}"/>
              </a:ext>
            </a:extLst>
          </p:cNvPr>
          <p:cNvSpPr/>
          <p:nvPr/>
        </p:nvSpPr>
        <p:spPr>
          <a:xfrm>
            <a:off x="9648414" y="6350303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arxiv.org</a:t>
            </a:r>
            <a:r>
              <a:rPr lang="en-US" sz="1000" dirty="0"/>
              <a:t>/pdf/2009.01783.pdf</a:t>
            </a:r>
          </a:p>
        </p:txBody>
      </p:sp>
    </p:spTree>
    <p:extLst>
      <p:ext uri="{BB962C8B-B14F-4D97-AF65-F5344CB8AC3E}">
        <p14:creationId xmlns:p14="http://schemas.microsoft.com/office/powerpoint/2010/main" val="234816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EF7A-A331-DA40-B69E-57104FB3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42D9-170F-0E4A-A49B-CA62B5C4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General building block for quantum networks able to process entangled states and add non-linear activation layer.</a:t>
            </a:r>
          </a:p>
          <a:p>
            <a:r>
              <a:rPr lang="en-US" sz="1600" dirty="0"/>
              <a:t>Can reproduce any classical activation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Quantum Recurrent Neural Networks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Tensor states such as MPs and MPOs can be used to simplify RNNs</a:t>
            </a:r>
            <a:r>
              <a:rPr lang="en-US" sz="1000" dirty="0"/>
              <a:t>: https://</a:t>
            </a:r>
            <a:r>
              <a:rPr lang="en-US" sz="1000" dirty="0" err="1"/>
              <a:t>arxiv.org</a:t>
            </a:r>
            <a:r>
              <a:rPr lang="en-US" sz="1000" dirty="0"/>
              <a:t>/pdf/2006.05442.pdf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D3051-F312-8042-A22A-9100EE6E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1878238"/>
            <a:ext cx="4356100" cy="1034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698721-54A3-4A4E-A38E-0EC3C6884A58}"/>
              </a:ext>
            </a:extLst>
          </p:cNvPr>
          <p:cNvSpPr/>
          <p:nvPr/>
        </p:nvSpPr>
        <p:spPr>
          <a:xfrm>
            <a:off x="1555318" y="2880228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arxiv.org</a:t>
            </a:r>
            <a:r>
              <a:rPr lang="en-US" sz="1000" dirty="0"/>
              <a:t>/pdf/1711.11240.pdf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9F95C-1CD2-1645-8355-4758B22F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78" y="2587672"/>
            <a:ext cx="4991100" cy="19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6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76C-4565-D34B-9611-A51DC3D0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algorithms: Transformer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48B08-3177-7C42-A531-C465CAE8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15" y="2470048"/>
            <a:ext cx="5626100" cy="11176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9B50451-B27F-F841-AED4-BA22B3B0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17" y="1864598"/>
            <a:ext cx="3234354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61DDA-3EE3-594B-81A6-4E52E7A5FBE2}"/>
              </a:ext>
            </a:extLst>
          </p:cNvPr>
          <p:cNvSpPr/>
          <p:nvPr/>
        </p:nvSpPr>
        <p:spPr>
          <a:xfrm>
            <a:off x="7686129" y="5801598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arxiv.org</a:t>
            </a:r>
            <a:r>
              <a:rPr lang="en-US" sz="1000" dirty="0"/>
              <a:t>/pdf/1706.03762.pdf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5B384-989C-3E47-826D-B0FA553DAFB5}"/>
              </a:ext>
            </a:extLst>
          </p:cNvPr>
          <p:cNvSpPr txBox="1"/>
          <p:nvPr/>
        </p:nvSpPr>
        <p:spPr>
          <a:xfrm>
            <a:off x="838200" y="1690688"/>
            <a:ext cx="5372100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Attention layers assign Query, Key and Value embeddings for input tokens. Attention is calculated to measure word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 positional encoding is added to the original word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High degree of parallelization.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Quantum transformer: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Replace Q, K, V with operators </a:t>
            </a:r>
            <a:r>
              <a:rPr lang="en-US" sz="1050" dirty="0">
                <a:latin typeface="Georgia" panose="02040502050405020303" pitchFamily="18" charset="0"/>
              </a:rPr>
              <a:t>https://</a:t>
            </a:r>
            <a:r>
              <a:rPr lang="en-US" sz="1050" dirty="0" err="1">
                <a:latin typeface="Georgia" panose="02040502050405020303" pitchFamily="18" charset="0"/>
              </a:rPr>
              <a:t>arxiv.org</a:t>
            </a:r>
            <a:r>
              <a:rPr lang="en-US" sz="1050" dirty="0">
                <a:latin typeface="Georgia" panose="02040502050405020303" pitchFamily="18" charset="0"/>
              </a:rPr>
              <a:t>/pdf/2110.06510.pdf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Can QC offer better positional encoding?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Is there a quantum alternative to attention?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674A-CF5F-144F-8717-7A31526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Dressed quantum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A0B1B-11D3-F34C-AED4-961216780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Hybrid models that incorporate classical neural networks as pre/post processing layers for quantum circuits. </a:t>
                </a:r>
              </a:p>
              <a:p>
                <a:r>
                  <a:rPr lang="en-US" sz="1600" dirty="0"/>
                  <a:t>Dimensionality reduction allows to reuse classical pre trained embeddings.</a:t>
                </a:r>
              </a:p>
              <a:p>
                <a:r>
                  <a:rPr lang="en-US" sz="1600" dirty="0"/>
                  <a:t>Could be used to use existing NLP models for quantum circuits.</a:t>
                </a:r>
              </a:p>
              <a:p>
                <a:r>
                  <a:rPr lang="en-US" sz="1600" dirty="0"/>
                  <a:t>Dressed quantum circuit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600" dirty="0"/>
                  <a:t> is written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, with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∘ℇ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is the measurement,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the parametrized unitary,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ℇ</m:t>
                    </m:r>
                  </m:oMath>
                </a14:m>
                <a:r>
                  <a:rPr lang="en-US" sz="1600" dirty="0"/>
                  <a:t> a variational embedding layer.</a:t>
                </a:r>
              </a:p>
              <a:p>
                <a:r>
                  <a:rPr lang="en-US" sz="1600" dirty="0"/>
                  <a:t>Previously used in image classification in </a:t>
                </a:r>
                <a:r>
                  <a:rPr lang="en-US" sz="1600" dirty="0">
                    <a:hlinkClick r:id="rId2"/>
                  </a:rPr>
                  <a:t>https://github.com/XanaduAI/quantum-transfer-learning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A0B1B-11D3-F34C-AED4-961216780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6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1723FAC-2743-114E-82D6-627B0A348C5B}"/>
              </a:ext>
            </a:extLst>
          </p:cNvPr>
          <p:cNvGrpSpPr/>
          <p:nvPr/>
        </p:nvGrpSpPr>
        <p:grpSpPr>
          <a:xfrm>
            <a:off x="295583" y="4572628"/>
            <a:ext cx="1924050" cy="850935"/>
            <a:chOff x="5321301" y="5010925"/>
            <a:chExt cx="1924050" cy="8509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31B36E-0A9A-6844-99BA-5F8AB3420882}"/>
                </a:ext>
              </a:extLst>
            </p:cNvPr>
            <p:cNvGrpSpPr/>
            <p:nvPr/>
          </p:nvGrpSpPr>
          <p:grpSpPr>
            <a:xfrm>
              <a:off x="5321301" y="5010925"/>
              <a:ext cx="711201" cy="850935"/>
              <a:chOff x="5321301" y="5010925"/>
              <a:chExt cx="711201" cy="8509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333C5F-3856-594F-9640-53F1E344B166}"/>
                  </a:ext>
                </a:extLst>
              </p:cNvPr>
              <p:cNvSpPr txBox="1"/>
              <p:nvPr/>
            </p:nvSpPr>
            <p:spPr>
              <a:xfrm>
                <a:off x="5321301" y="5010925"/>
                <a:ext cx="520700" cy="6852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821CE0-2FCC-BC49-B739-B4FC5EFC81D9}"/>
                  </a:ext>
                </a:extLst>
              </p:cNvPr>
              <p:cNvSpPr txBox="1"/>
              <p:nvPr/>
            </p:nvSpPr>
            <p:spPr>
              <a:xfrm>
                <a:off x="5372101" y="5061100"/>
                <a:ext cx="520700" cy="6852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4B2A25-D911-794F-90C3-724C9E237DA6}"/>
                  </a:ext>
                </a:extLst>
              </p:cNvPr>
              <p:cNvSpPr txBox="1"/>
              <p:nvPr/>
            </p:nvSpPr>
            <p:spPr>
              <a:xfrm>
                <a:off x="5448301" y="5125503"/>
                <a:ext cx="520700" cy="6852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BCEACF-DEB6-414F-8323-9E365EDA6965}"/>
                  </a:ext>
                </a:extLst>
              </p:cNvPr>
              <p:cNvSpPr txBox="1"/>
              <p:nvPr/>
            </p:nvSpPr>
            <p:spPr>
              <a:xfrm>
                <a:off x="5511802" y="5176616"/>
                <a:ext cx="520700" cy="6852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A9803D-ECCE-B64A-A443-F13692F11FF5}"/>
                </a:ext>
              </a:extLst>
            </p:cNvPr>
            <p:cNvSpPr txBox="1"/>
            <p:nvPr/>
          </p:nvSpPr>
          <p:spPr>
            <a:xfrm>
              <a:off x="5454651" y="5238131"/>
              <a:ext cx="17907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Raw Data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5FA4F-AC61-AC44-BF37-44D56C24E5E4}"/>
              </a:ext>
            </a:extLst>
          </p:cNvPr>
          <p:cNvCxnSpPr>
            <a:cxnSpLocks/>
          </p:cNvCxnSpPr>
          <p:nvPr/>
        </p:nvCxnSpPr>
        <p:spPr>
          <a:xfrm>
            <a:off x="1324283" y="502982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54B01D-6CF5-F543-82D7-32E1D0F93A83}"/>
              </a:ext>
            </a:extLst>
          </p:cNvPr>
          <p:cNvGrpSpPr/>
          <p:nvPr/>
        </p:nvGrpSpPr>
        <p:grpSpPr>
          <a:xfrm>
            <a:off x="1894698" y="4220770"/>
            <a:ext cx="173620" cy="1388960"/>
            <a:chOff x="664580" y="1690688"/>
            <a:chExt cx="173620" cy="13889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0F10F56-BBE2-1041-813C-66DF01CE71E2}"/>
                </a:ext>
              </a:extLst>
            </p:cNvPr>
            <p:cNvGrpSpPr/>
            <p:nvPr/>
          </p:nvGrpSpPr>
          <p:grpSpPr>
            <a:xfrm>
              <a:off x="664580" y="1690688"/>
              <a:ext cx="173620" cy="694480"/>
              <a:chOff x="2974694" y="3090441"/>
              <a:chExt cx="173620" cy="6944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64FBD87-1AA1-6348-B784-F217F71C920C}"/>
                  </a:ext>
                </a:extLst>
              </p:cNvPr>
              <p:cNvSpPr/>
              <p:nvPr/>
            </p:nvSpPr>
            <p:spPr>
              <a:xfrm>
                <a:off x="2974694" y="309044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0E31C1-0936-5446-8EF3-E5D99DC96A95}"/>
                  </a:ext>
                </a:extLst>
              </p:cNvPr>
              <p:cNvSpPr/>
              <p:nvPr/>
            </p:nvSpPr>
            <p:spPr>
              <a:xfrm>
                <a:off x="2974694" y="326406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336A14A-B983-F54C-9746-7F2EB0F92E77}"/>
                  </a:ext>
                </a:extLst>
              </p:cNvPr>
              <p:cNvSpPr/>
              <p:nvPr/>
            </p:nvSpPr>
            <p:spPr>
              <a:xfrm>
                <a:off x="2974694" y="343768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33A9B17-0432-E949-8CD6-CEFFC2680FF8}"/>
                  </a:ext>
                </a:extLst>
              </p:cNvPr>
              <p:cNvSpPr/>
              <p:nvPr/>
            </p:nvSpPr>
            <p:spPr>
              <a:xfrm>
                <a:off x="2974694" y="361130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81601C-4416-994B-B37F-A0AA1C498BA1}"/>
                </a:ext>
              </a:extLst>
            </p:cNvPr>
            <p:cNvGrpSpPr/>
            <p:nvPr/>
          </p:nvGrpSpPr>
          <p:grpSpPr>
            <a:xfrm>
              <a:off x="664580" y="2385168"/>
              <a:ext cx="173620" cy="694480"/>
              <a:chOff x="2974694" y="3090441"/>
              <a:chExt cx="173620" cy="69448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D55790-A970-E645-9F52-83A50450C3C0}"/>
                  </a:ext>
                </a:extLst>
              </p:cNvPr>
              <p:cNvSpPr/>
              <p:nvPr/>
            </p:nvSpPr>
            <p:spPr>
              <a:xfrm>
                <a:off x="2974694" y="309044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E77449-17FF-0F42-9264-A0EC2F055812}"/>
                  </a:ext>
                </a:extLst>
              </p:cNvPr>
              <p:cNvSpPr/>
              <p:nvPr/>
            </p:nvSpPr>
            <p:spPr>
              <a:xfrm>
                <a:off x="2974694" y="326406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413014-23D2-2442-B701-0C3CC9098DC5}"/>
                  </a:ext>
                </a:extLst>
              </p:cNvPr>
              <p:cNvSpPr/>
              <p:nvPr/>
            </p:nvSpPr>
            <p:spPr>
              <a:xfrm>
                <a:off x="2974694" y="343768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98ED58-EE1C-AB4A-9318-CE4AEE11A73B}"/>
                  </a:ext>
                </a:extLst>
              </p:cNvPr>
              <p:cNvSpPr/>
              <p:nvPr/>
            </p:nvSpPr>
            <p:spPr>
              <a:xfrm>
                <a:off x="2974694" y="361130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26D423F-1621-CB4D-80F9-5588B0F5A097}"/>
              </a:ext>
            </a:extLst>
          </p:cNvPr>
          <p:cNvSpPr txBox="1"/>
          <p:nvPr/>
        </p:nvSpPr>
        <p:spPr>
          <a:xfrm>
            <a:off x="1101003" y="571632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Pretrained classical embedding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37F9D9-F074-5F46-AE90-F244C0400345}"/>
              </a:ext>
            </a:extLst>
          </p:cNvPr>
          <p:cNvCxnSpPr>
            <a:cxnSpLocks/>
          </p:cNvCxnSpPr>
          <p:nvPr/>
        </p:nvCxnSpPr>
        <p:spPr>
          <a:xfrm>
            <a:off x="2219633" y="5029828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2480D94-4C74-8542-99CA-E0092075B26C}"/>
              </a:ext>
            </a:extLst>
          </p:cNvPr>
          <p:cNvGrpSpPr/>
          <p:nvPr/>
        </p:nvGrpSpPr>
        <p:grpSpPr>
          <a:xfrm>
            <a:off x="3024629" y="4068573"/>
            <a:ext cx="1113548" cy="1441800"/>
            <a:chOff x="4011746" y="4286170"/>
            <a:chExt cx="1113548" cy="1441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7F8D8-83C1-B34D-BB89-9951CB0801D1}"/>
                </a:ext>
              </a:extLst>
            </p:cNvPr>
            <p:cNvSpPr/>
            <p:nvPr/>
          </p:nvSpPr>
          <p:spPr>
            <a:xfrm>
              <a:off x="4011746" y="4487077"/>
              <a:ext cx="175494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653CA-AD0B-534B-A500-FB7EA55F809F}"/>
                </a:ext>
              </a:extLst>
            </p:cNvPr>
            <p:cNvSpPr/>
            <p:nvPr/>
          </p:nvSpPr>
          <p:spPr>
            <a:xfrm>
              <a:off x="4020979" y="4798239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277771-5CE6-7E40-A4DE-69519E0CA0AE}"/>
                </a:ext>
              </a:extLst>
            </p:cNvPr>
            <p:cNvSpPr/>
            <p:nvPr/>
          </p:nvSpPr>
          <p:spPr>
            <a:xfrm>
              <a:off x="4020979" y="5109401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9A9DA1-9894-094C-B630-F06CD85029D7}"/>
                </a:ext>
              </a:extLst>
            </p:cNvPr>
            <p:cNvSpPr/>
            <p:nvPr/>
          </p:nvSpPr>
          <p:spPr>
            <a:xfrm>
              <a:off x="4020979" y="5420564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57CD37-1A95-BA41-804F-47B7F8814495}"/>
                </a:ext>
              </a:extLst>
            </p:cNvPr>
            <p:cNvSpPr/>
            <p:nvPr/>
          </p:nvSpPr>
          <p:spPr>
            <a:xfrm>
              <a:off x="4485389" y="4286170"/>
              <a:ext cx="175494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E463F82-D4E1-2A4D-B0B2-8571C5D52EB2}"/>
                </a:ext>
              </a:extLst>
            </p:cNvPr>
            <p:cNvSpPr/>
            <p:nvPr/>
          </p:nvSpPr>
          <p:spPr>
            <a:xfrm>
              <a:off x="4494622" y="4597332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744EB6E-2C61-ED4D-978B-711DEC769784}"/>
                </a:ext>
              </a:extLst>
            </p:cNvPr>
            <p:cNvSpPr/>
            <p:nvPr/>
          </p:nvSpPr>
          <p:spPr>
            <a:xfrm>
              <a:off x="4494622" y="4908494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FB2CC51-841B-1448-B568-4022BD595E9E}"/>
                </a:ext>
              </a:extLst>
            </p:cNvPr>
            <p:cNvSpPr/>
            <p:nvPr/>
          </p:nvSpPr>
          <p:spPr>
            <a:xfrm>
              <a:off x="4494622" y="5219657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3875FC-6AAE-EB48-A505-F2F9D0FD2AE2}"/>
                </a:ext>
              </a:extLst>
            </p:cNvPr>
            <p:cNvSpPr/>
            <p:nvPr/>
          </p:nvSpPr>
          <p:spPr>
            <a:xfrm>
              <a:off x="4494622" y="5554350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C4AC12-CE2A-6445-99F2-71EE531B333B}"/>
                </a:ext>
              </a:extLst>
            </p:cNvPr>
            <p:cNvSpPr/>
            <p:nvPr/>
          </p:nvSpPr>
          <p:spPr>
            <a:xfrm>
              <a:off x="4968265" y="4825922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E230AB2-BBE7-6745-83E1-189438FDB139}"/>
                </a:ext>
              </a:extLst>
            </p:cNvPr>
            <p:cNvSpPr/>
            <p:nvPr/>
          </p:nvSpPr>
          <p:spPr>
            <a:xfrm>
              <a:off x="4968265" y="5160615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A7BEBF-7222-0840-8FC2-41C14ECDFCF3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 flipV="1">
              <a:off x="4187240" y="4372980"/>
              <a:ext cx="298149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243529-B179-514B-8976-BE66087F9C9C}"/>
                </a:ext>
              </a:extLst>
            </p:cNvPr>
            <p:cNvCxnSpPr>
              <a:cxnSpLocks/>
              <a:stCxn id="36" idx="6"/>
              <a:endCxn id="44" idx="2"/>
            </p:cNvCxnSpPr>
            <p:nvPr/>
          </p:nvCxnSpPr>
          <p:spPr>
            <a:xfrm>
              <a:off x="4187240" y="4573887"/>
              <a:ext cx="307382" cy="110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E91BD1-8ACD-D34C-805F-086A0205645A}"/>
                </a:ext>
              </a:extLst>
            </p:cNvPr>
            <p:cNvCxnSpPr>
              <a:cxnSpLocks/>
              <a:stCxn id="36" idx="6"/>
              <a:endCxn id="46" idx="2"/>
            </p:cNvCxnSpPr>
            <p:nvPr/>
          </p:nvCxnSpPr>
          <p:spPr>
            <a:xfrm>
              <a:off x="4187240" y="4573887"/>
              <a:ext cx="307382" cy="73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1D5F46-38CD-0341-8482-E7F2EA6A8073}"/>
                </a:ext>
              </a:extLst>
            </p:cNvPr>
            <p:cNvCxnSpPr>
              <a:cxnSpLocks/>
              <a:stCxn id="36" idx="6"/>
              <a:endCxn id="51" idx="2"/>
            </p:cNvCxnSpPr>
            <p:nvPr/>
          </p:nvCxnSpPr>
          <p:spPr>
            <a:xfrm>
              <a:off x="4187240" y="4573887"/>
              <a:ext cx="307382" cy="1067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2F34BC-4E8B-0D42-BF2B-C04713941B58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4178008" y="4372980"/>
              <a:ext cx="307381" cy="512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90AD7F-7DD1-084C-8277-5EDD99521353}"/>
                </a:ext>
              </a:extLst>
            </p:cNvPr>
            <p:cNvCxnSpPr>
              <a:cxnSpLocks/>
              <a:stCxn id="38" idx="6"/>
              <a:endCxn id="44" idx="2"/>
            </p:cNvCxnSpPr>
            <p:nvPr/>
          </p:nvCxnSpPr>
          <p:spPr>
            <a:xfrm flipV="1">
              <a:off x="4178008" y="4684142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3915DB9-ADBD-1244-BD28-E12E0ABC20D1}"/>
                </a:ext>
              </a:extLst>
            </p:cNvPr>
            <p:cNvCxnSpPr>
              <a:cxnSpLocks/>
              <a:stCxn id="38" idx="6"/>
              <a:endCxn id="45" idx="2"/>
            </p:cNvCxnSpPr>
            <p:nvPr/>
          </p:nvCxnSpPr>
          <p:spPr>
            <a:xfrm>
              <a:off x="4178008" y="4885049"/>
              <a:ext cx="316614" cy="110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A11FB0-37FE-B743-A52C-7CE53FC9DAA7}"/>
                </a:ext>
              </a:extLst>
            </p:cNvPr>
            <p:cNvCxnSpPr>
              <a:cxnSpLocks/>
              <a:stCxn id="38" idx="6"/>
              <a:endCxn id="46" idx="2"/>
            </p:cNvCxnSpPr>
            <p:nvPr/>
          </p:nvCxnSpPr>
          <p:spPr>
            <a:xfrm>
              <a:off x="4178008" y="4885049"/>
              <a:ext cx="316614" cy="421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D3FFFD-1D41-D64E-A9F6-0D3683EFD10E}"/>
                </a:ext>
              </a:extLst>
            </p:cNvPr>
            <p:cNvCxnSpPr>
              <a:cxnSpLocks/>
              <a:stCxn id="38" idx="6"/>
              <a:endCxn id="51" idx="2"/>
            </p:cNvCxnSpPr>
            <p:nvPr/>
          </p:nvCxnSpPr>
          <p:spPr>
            <a:xfrm>
              <a:off x="4178008" y="4885049"/>
              <a:ext cx="316614" cy="756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E2A7D37-35BF-E54F-9F35-35D66DE594CD}"/>
                </a:ext>
              </a:extLst>
            </p:cNvPr>
            <p:cNvCxnSpPr>
              <a:cxnSpLocks/>
              <a:stCxn id="39" idx="6"/>
              <a:endCxn id="43" idx="2"/>
            </p:cNvCxnSpPr>
            <p:nvPr/>
          </p:nvCxnSpPr>
          <p:spPr>
            <a:xfrm flipV="1">
              <a:off x="4178008" y="4372980"/>
              <a:ext cx="307381" cy="823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6275C3-93E4-BE41-9A50-A49E2B84BD0F}"/>
                </a:ext>
              </a:extLst>
            </p:cNvPr>
            <p:cNvCxnSpPr>
              <a:cxnSpLocks/>
              <a:stCxn id="39" idx="6"/>
              <a:endCxn id="45" idx="2"/>
            </p:cNvCxnSpPr>
            <p:nvPr/>
          </p:nvCxnSpPr>
          <p:spPr>
            <a:xfrm flipV="1">
              <a:off x="4178008" y="4995304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6E67701-B600-0044-B53A-ED412731B61E}"/>
                </a:ext>
              </a:extLst>
            </p:cNvPr>
            <p:cNvCxnSpPr>
              <a:cxnSpLocks/>
              <a:stCxn id="39" idx="6"/>
              <a:endCxn id="45" idx="2"/>
            </p:cNvCxnSpPr>
            <p:nvPr/>
          </p:nvCxnSpPr>
          <p:spPr>
            <a:xfrm flipV="1">
              <a:off x="4178008" y="4995304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69CCFD3-C4B6-4B4D-9AE3-5B06A30AE362}"/>
                </a:ext>
              </a:extLst>
            </p:cNvPr>
            <p:cNvCxnSpPr>
              <a:cxnSpLocks/>
              <a:stCxn id="39" idx="6"/>
              <a:endCxn id="46" idx="2"/>
            </p:cNvCxnSpPr>
            <p:nvPr/>
          </p:nvCxnSpPr>
          <p:spPr>
            <a:xfrm>
              <a:off x="4178008" y="5196211"/>
              <a:ext cx="316614" cy="110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F37A83-016D-6544-B754-715E7BECF113}"/>
                </a:ext>
              </a:extLst>
            </p:cNvPr>
            <p:cNvCxnSpPr>
              <a:cxnSpLocks/>
              <a:stCxn id="39" idx="6"/>
              <a:endCxn id="51" idx="2"/>
            </p:cNvCxnSpPr>
            <p:nvPr/>
          </p:nvCxnSpPr>
          <p:spPr>
            <a:xfrm>
              <a:off x="4178008" y="5196211"/>
              <a:ext cx="316614" cy="44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5153DCB-ED1C-D140-BC4C-AA93165246C2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 flipV="1">
              <a:off x="4178008" y="4372980"/>
              <a:ext cx="307381" cy="1134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718C03-97A7-7D48-8AA0-753DC61C54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 flipV="1">
              <a:off x="4178008" y="4684142"/>
              <a:ext cx="316614" cy="823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E6F94C7-1E75-D844-8EB9-1228DAA012A2}"/>
                </a:ext>
              </a:extLst>
            </p:cNvPr>
            <p:cNvCxnSpPr>
              <a:cxnSpLocks/>
              <a:stCxn id="36" idx="6"/>
              <a:endCxn id="45" idx="3"/>
            </p:cNvCxnSpPr>
            <p:nvPr/>
          </p:nvCxnSpPr>
          <p:spPr>
            <a:xfrm>
              <a:off x="4187240" y="4573887"/>
              <a:ext cx="330378" cy="482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5B5891-D160-D448-AD14-7DCC57B4E7BB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4178008" y="5507374"/>
              <a:ext cx="316614" cy="133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A01765-F69F-7949-8D59-232924DC3985}"/>
                </a:ext>
              </a:extLst>
            </p:cNvPr>
            <p:cNvCxnSpPr>
              <a:cxnSpLocks/>
              <a:stCxn id="40" idx="6"/>
              <a:endCxn id="46" idx="2"/>
            </p:cNvCxnSpPr>
            <p:nvPr/>
          </p:nvCxnSpPr>
          <p:spPr>
            <a:xfrm flipV="1">
              <a:off x="4178008" y="5306467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474D49-5EDA-A04F-A0A8-CCA27A43569A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 flipV="1">
              <a:off x="4178008" y="4995304"/>
              <a:ext cx="316614" cy="51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E0C49B8-F69F-EA41-9602-0276F4D5C19E}"/>
                </a:ext>
              </a:extLst>
            </p:cNvPr>
            <p:cNvCxnSpPr>
              <a:cxnSpLocks/>
              <a:stCxn id="43" idx="6"/>
              <a:endCxn id="52" idx="2"/>
            </p:cNvCxnSpPr>
            <p:nvPr/>
          </p:nvCxnSpPr>
          <p:spPr>
            <a:xfrm>
              <a:off x="4660883" y="4372980"/>
              <a:ext cx="307382" cy="539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6944A70-B9EE-FA46-917D-BDBAC98E1311}"/>
                </a:ext>
              </a:extLst>
            </p:cNvPr>
            <p:cNvCxnSpPr>
              <a:cxnSpLocks/>
              <a:stCxn id="53" idx="2"/>
              <a:endCxn id="43" idx="6"/>
            </p:cNvCxnSpPr>
            <p:nvPr/>
          </p:nvCxnSpPr>
          <p:spPr>
            <a:xfrm flipH="1" flipV="1">
              <a:off x="4660883" y="4372980"/>
              <a:ext cx="307382" cy="87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23BB3D1-FF11-4249-962E-552F21DB6664}"/>
                </a:ext>
              </a:extLst>
            </p:cNvPr>
            <p:cNvCxnSpPr>
              <a:cxnSpLocks/>
              <a:stCxn id="44" idx="6"/>
              <a:endCxn id="52" idx="2"/>
            </p:cNvCxnSpPr>
            <p:nvPr/>
          </p:nvCxnSpPr>
          <p:spPr>
            <a:xfrm>
              <a:off x="4651651" y="4684142"/>
              <a:ext cx="316614" cy="228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6016ADB-70D3-784F-A654-9408D21775D5}"/>
                </a:ext>
              </a:extLst>
            </p:cNvPr>
            <p:cNvCxnSpPr>
              <a:cxnSpLocks/>
              <a:stCxn id="53" idx="2"/>
              <a:endCxn id="45" idx="6"/>
            </p:cNvCxnSpPr>
            <p:nvPr/>
          </p:nvCxnSpPr>
          <p:spPr>
            <a:xfrm flipH="1" flipV="1">
              <a:off x="4651651" y="4995304"/>
              <a:ext cx="316614" cy="25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5B21DE-D924-2E44-B82F-C5B0F3832E27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4651651" y="5247425"/>
              <a:ext cx="316614" cy="39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9210B57-693C-E042-8F8C-703601AC235E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4651651" y="4912732"/>
              <a:ext cx="316614" cy="728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8B81B85-2C01-1940-AD9B-F045A9EE6AB5}"/>
                </a:ext>
              </a:extLst>
            </p:cNvPr>
            <p:cNvCxnSpPr>
              <a:cxnSpLocks/>
              <a:stCxn id="52" idx="2"/>
              <a:endCxn id="46" idx="6"/>
            </p:cNvCxnSpPr>
            <p:nvPr/>
          </p:nvCxnSpPr>
          <p:spPr>
            <a:xfrm flipH="1">
              <a:off x="4651651" y="4912732"/>
              <a:ext cx="316614" cy="39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4C70713-8718-D044-BA3D-53129F701B77}"/>
                </a:ext>
              </a:extLst>
            </p:cNvPr>
            <p:cNvCxnSpPr>
              <a:cxnSpLocks/>
              <a:stCxn id="53" idx="2"/>
              <a:endCxn id="46" idx="6"/>
            </p:cNvCxnSpPr>
            <p:nvPr/>
          </p:nvCxnSpPr>
          <p:spPr>
            <a:xfrm flipH="1">
              <a:off x="4651651" y="5247425"/>
              <a:ext cx="316614" cy="5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79EE79C-8E4F-C340-B85B-667DB4DA85CD}"/>
                </a:ext>
              </a:extLst>
            </p:cNvPr>
            <p:cNvCxnSpPr>
              <a:cxnSpLocks/>
              <a:stCxn id="44" idx="6"/>
              <a:endCxn id="53" idx="2"/>
            </p:cNvCxnSpPr>
            <p:nvPr/>
          </p:nvCxnSpPr>
          <p:spPr>
            <a:xfrm>
              <a:off x="4651651" y="4684142"/>
              <a:ext cx="316614" cy="56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1E67F0-FDB9-A840-AA33-41C3BC2B05E2}"/>
                </a:ext>
              </a:extLst>
            </p:cNvPr>
            <p:cNvCxnSpPr>
              <a:cxnSpLocks/>
              <a:stCxn id="52" idx="2"/>
              <a:endCxn id="45" idx="6"/>
            </p:cNvCxnSpPr>
            <p:nvPr/>
          </p:nvCxnSpPr>
          <p:spPr>
            <a:xfrm flipH="1">
              <a:off x="4651651" y="4912732"/>
              <a:ext cx="316614" cy="82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86FD8-AC4A-0E4E-9321-E68334EB682D}"/>
                  </a:ext>
                </a:extLst>
              </p:cNvPr>
              <p:cNvSpPr txBox="1"/>
              <p:nvPr/>
            </p:nvSpPr>
            <p:spPr>
              <a:xfrm>
                <a:off x="4938137" y="4691274"/>
                <a:ext cx="3337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GB" sz="1100" b="0" dirty="0"/>
              </a:p>
              <a:p>
                <a:r>
                  <a:rPr lang="en-US" sz="1100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E886FD8-AC4A-0E4E-9321-E68334EB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37" y="4691274"/>
                <a:ext cx="333746" cy="677108"/>
              </a:xfrm>
              <a:prstGeom prst="rect">
                <a:avLst/>
              </a:prstGeom>
              <a:blipFill>
                <a:blip r:embed="rId4"/>
                <a:stretch>
                  <a:fillRect l="-21429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F6DC617-4A8F-F24F-9A25-8C87A2AC67C8}"/>
              </a:ext>
            </a:extLst>
          </p:cNvPr>
          <p:cNvCxnSpPr>
            <a:cxnSpLocks/>
          </p:cNvCxnSpPr>
          <p:nvPr/>
        </p:nvCxnSpPr>
        <p:spPr>
          <a:xfrm>
            <a:off x="4347631" y="500206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87B3B85-F142-0744-9A09-94FE79B60D75}"/>
              </a:ext>
            </a:extLst>
          </p:cNvPr>
          <p:cNvCxnSpPr>
            <a:cxnSpLocks/>
          </p:cNvCxnSpPr>
          <p:nvPr/>
        </p:nvCxnSpPr>
        <p:spPr>
          <a:xfrm>
            <a:off x="5403834" y="4722579"/>
            <a:ext cx="251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A0C5520-E05F-194F-A6A6-AFE17973393F}"/>
              </a:ext>
            </a:extLst>
          </p:cNvPr>
          <p:cNvCxnSpPr>
            <a:cxnSpLocks/>
          </p:cNvCxnSpPr>
          <p:nvPr/>
        </p:nvCxnSpPr>
        <p:spPr>
          <a:xfrm>
            <a:off x="5403834" y="5163799"/>
            <a:ext cx="251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09813FA-D416-8D4C-8DF3-FD29595265ED}"/>
              </a:ext>
            </a:extLst>
          </p:cNvPr>
          <p:cNvSpPr txBox="1"/>
          <p:nvPr/>
        </p:nvSpPr>
        <p:spPr>
          <a:xfrm>
            <a:off x="5544298" y="4582529"/>
            <a:ext cx="19685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Variational quantum circuit / </a:t>
            </a:r>
            <a:r>
              <a:rPr lang="en-US" sz="1600" dirty="0" err="1"/>
              <a:t>DisCoCat</a:t>
            </a:r>
            <a:r>
              <a:rPr lang="en-US" sz="1600" dirty="0"/>
              <a:t> circuit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D201015-8F9D-1E44-8D90-63F41D0919FF}"/>
              </a:ext>
            </a:extLst>
          </p:cNvPr>
          <p:cNvGrpSpPr/>
          <p:nvPr/>
        </p:nvGrpSpPr>
        <p:grpSpPr>
          <a:xfrm flipH="1">
            <a:off x="8547407" y="4157260"/>
            <a:ext cx="1225550" cy="1441800"/>
            <a:chOff x="4011746" y="4286170"/>
            <a:chExt cx="1113548" cy="144180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7A1B2A8-0B4B-754D-A183-DCE6DDE11D43}"/>
                </a:ext>
              </a:extLst>
            </p:cNvPr>
            <p:cNvSpPr/>
            <p:nvPr/>
          </p:nvSpPr>
          <p:spPr>
            <a:xfrm>
              <a:off x="4011746" y="4487077"/>
              <a:ext cx="175494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FC2C006-BDAD-CD40-9A44-86B139DF9053}"/>
                </a:ext>
              </a:extLst>
            </p:cNvPr>
            <p:cNvSpPr/>
            <p:nvPr/>
          </p:nvSpPr>
          <p:spPr>
            <a:xfrm>
              <a:off x="4020979" y="4798239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E743D15-C2D6-B54C-9EA3-2F1852ADD4EE}"/>
                </a:ext>
              </a:extLst>
            </p:cNvPr>
            <p:cNvSpPr/>
            <p:nvPr/>
          </p:nvSpPr>
          <p:spPr>
            <a:xfrm>
              <a:off x="4020979" y="5109401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CF8FB58-0FC0-DC42-8E58-E5C316C09139}"/>
                </a:ext>
              </a:extLst>
            </p:cNvPr>
            <p:cNvSpPr/>
            <p:nvPr/>
          </p:nvSpPr>
          <p:spPr>
            <a:xfrm>
              <a:off x="4020979" y="5420564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14A4CDA-5D81-EE4D-9F54-D65775D20EF9}"/>
                </a:ext>
              </a:extLst>
            </p:cNvPr>
            <p:cNvSpPr/>
            <p:nvPr/>
          </p:nvSpPr>
          <p:spPr>
            <a:xfrm>
              <a:off x="4485389" y="4286170"/>
              <a:ext cx="175494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EEE6447-1972-B14F-9DEB-D98410E770C4}"/>
                </a:ext>
              </a:extLst>
            </p:cNvPr>
            <p:cNvSpPr/>
            <p:nvPr/>
          </p:nvSpPr>
          <p:spPr>
            <a:xfrm>
              <a:off x="4494622" y="4597332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9FD9290-CFBF-B049-BF76-2E3658D40E70}"/>
                </a:ext>
              </a:extLst>
            </p:cNvPr>
            <p:cNvSpPr/>
            <p:nvPr/>
          </p:nvSpPr>
          <p:spPr>
            <a:xfrm>
              <a:off x="4494622" y="4908494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2F8173B-0468-0840-A308-6725422E58F6}"/>
                </a:ext>
              </a:extLst>
            </p:cNvPr>
            <p:cNvSpPr/>
            <p:nvPr/>
          </p:nvSpPr>
          <p:spPr>
            <a:xfrm>
              <a:off x="4494622" y="5219657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B63F3A8-05AC-9849-9B96-C3940D614C83}"/>
                </a:ext>
              </a:extLst>
            </p:cNvPr>
            <p:cNvSpPr/>
            <p:nvPr/>
          </p:nvSpPr>
          <p:spPr>
            <a:xfrm>
              <a:off x="4494622" y="5554350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035BA4B-3A36-C54A-8993-5DB8B865A925}"/>
                </a:ext>
              </a:extLst>
            </p:cNvPr>
            <p:cNvSpPr/>
            <p:nvPr/>
          </p:nvSpPr>
          <p:spPr>
            <a:xfrm>
              <a:off x="4968265" y="4825922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2C11886-B0FD-EB41-AD78-34EAFB940394}"/>
                </a:ext>
              </a:extLst>
            </p:cNvPr>
            <p:cNvSpPr/>
            <p:nvPr/>
          </p:nvSpPr>
          <p:spPr>
            <a:xfrm>
              <a:off x="4968265" y="5160615"/>
              <a:ext cx="157029" cy="1736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4EE3706-D42D-DA41-BC0C-81DD9C9072FF}"/>
                </a:ext>
              </a:extLst>
            </p:cNvPr>
            <p:cNvCxnSpPr>
              <a:cxnSpLocks/>
              <a:stCxn id="162" idx="6"/>
              <a:endCxn id="166" idx="2"/>
            </p:cNvCxnSpPr>
            <p:nvPr/>
          </p:nvCxnSpPr>
          <p:spPr>
            <a:xfrm flipV="1">
              <a:off x="4187240" y="4372980"/>
              <a:ext cx="298149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124F160-6ED4-684E-8F0C-6A18BA1E9384}"/>
                </a:ext>
              </a:extLst>
            </p:cNvPr>
            <p:cNvCxnSpPr>
              <a:cxnSpLocks/>
              <a:stCxn id="162" idx="6"/>
              <a:endCxn id="167" idx="2"/>
            </p:cNvCxnSpPr>
            <p:nvPr/>
          </p:nvCxnSpPr>
          <p:spPr>
            <a:xfrm>
              <a:off x="4187240" y="4573887"/>
              <a:ext cx="307382" cy="110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078F85E-7E08-254A-88D4-1886397F2612}"/>
                </a:ext>
              </a:extLst>
            </p:cNvPr>
            <p:cNvCxnSpPr>
              <a:cxnSpLocks/>
              <a:stCxn id="162" idx="6"/>
              <a:endCxn id="169" idx="2"/>
            </p:cNvCxnSpPr>
            <p:nvPr/>
          </p:nvCxnSpPr>
          <p:spPr>
            <a:xfrm>
              <a:off x="4187240" y="4573887"/>
              <a:ext cx="307382" cy="73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D8FEC65-64FE-E045-A63F-127C66F25780}"/>
                </a:ext>
              </a:extLst>
            </p:cNvPr>
            <p:cNvCxnSpPr>
              <a:cxnSpLocks/>
              <a:stCxn id="162" idx="6"/>
              <a:endCxn id="170" idx="2"/>
            </p:cNvCxnSpPr>
            <p:nvPr/>
          </p:nvCxnSpPr>
          <p:spPr>
            <a:xfrm>
              <a:off x="4187240" y="4573887"/>
              <a:ext cx="307382" cy="1067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41F250D-2403-CB44-903D-7571E45FD613}"/>
                </a:ext>
              </a:extLst>
            </p:cNvPr>
            <p:cNvCxnSpPr>
              <a:cxnSpLocks/>
              <a:stCxn id="163" idx="6"/>
              <a:endCxn id="166" idx="2"/>
            </p:cNvCxnSpPr>
            <p:nvPr/>
          </p:nvCxnSpPr>
          <p:spPr>
            <a:xfrm flipV="1">
              <a:off x="4178008" y="4372980"/>
              <a:ext cx="307381" cy="512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B98FA25-C4B7-2C41-8480-C8440DD7923B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4178008" y="4684142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3D66BEF-A204-2648-B1AC-6AF59DE12B04}"/>
                </a:ext>
              </a:extLst>
            </p:cNvPr>
            <p:cNvCxnSpPr>
              <a:cxnSpLocks/>
              <a:stCxn id="163" idx="6"/>
              <a:endCxn id="168" idx="2"/>
            </p:cNvCxnSpPr>
            <p:nvPr/>
          </p:nvCxnSpPr>
          <p:spPr>
            <a:xfrm>
              <a:off x="4178008" y="4885049"/>
              <a:ext cx="316614" cy="110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7F8A763-5636-9A4C-ACC5-830519952566}"/>
                </a:ext>
              </a:extLst>
            </p:cNvPr>
            <p:cNvCxnSpPr>
              <a:cxnSpLocks/>
              <a:stCxn id="163" idx="6"/>
              <a:endCxn id="169" idx="2"/>
            </p:cNvCxnSpPr>
            <p:nvPr/>
          </p:nvCxnSpPr>
          <p:spPr>
            <a:xfrm>
              <a:off x="4178008" y="4885049"/>
              <a:ext cx="316614" cy="421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A2F2716-628C-F042-9689-CEFA700E6733}"/>
                </a:ext>
              </a:extLst>
            </p:cNvPr>
            <p:cNvCxnSpPr>
              <a:cxnSpLocks/>
              <a:stCxn id="163" idx="6"/>
              <a:endCxn id="170" idx="2"/>
            </p:cNvCxnSpPr>
            <p:nvPr/>
          </p:nvCxnSpPr>
          <p:spPr>
            <a:xfrm>
              <a:off x="4178008" y="4885049"/>
              <a:ext cx="316614" cy="756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2CA72DB-870A-354E-A9FD-30A10DD01A27}"/>
                </a:ext>
              </a:extLst>
            </p:cNvPr>
            <p:cNvCxnSpPr>
              <a:cxnSpLocks/>
              <a:stCxn id="164" idx="6"/>
              <a:endCxn id="166" idx="2"/>
            </p:cNvCxnSpPr>
            <p:nvPr/>
          </p:nvCxnSpPr>
          <p:spPr>
            <a:xfrm flipV="1">
              <a:off x="4178008" y="4372980"/>
              <a:ext cx="307381" cy="823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D7D474C-DD87-8744-9E18-5C32AACB4C58}"/>
                </a:ext>
              </a:extLst>
            </p:cNvPr>
            <p:cNvCxnSpPr>
              <a:cxnSpLocks/>
              <a:stCxn id="164" idx="6"/>
              <a:endCxn id="168" idx="2"/>
            </p:cNvCxnSpPr>
            <p:nvPr/>
          </p:nvCxnSpPr>
          <p:spPr>
            <a:xfrm flipV="1">
              <a:off x="4178008" y="4995304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6BC3C63-F1BC-2643-979A-AED33CF3E028}"/>
                </a:ext>
              </a:extLst>
            </p:cNvPr>
            <p:cNvCxnSpPr>
              <a:cxnSpLocks/>
              <a:stCxn id="164" idx="6"/>
              <a:endCxn id="168" idx="2"/>
            </p:cNvCxnSpPr>
            <p:nvPr/>
          </p:nvCxnSpPr>
          <p:spPr>
            <a:xfrm flipV="1">
              <a:off x="4178008" y="4995304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979C80D-876E-904F-9A7D-827F8308F8EB}"/>
                </a:ext>
              </a:extLst>
            </p:cNvPr>
            <p:cNvCxnSpPr>
              <a:cxnSpLocks/>
              <a:stCxn id="164" idx="6"/>
              <a:endCxn id="169" idx="2"/>
            </p:cNvCxnSpPr>
            <p:nvPr/>
          </p:nvCxnSpPr>
          <p:spPr>
            <a:xfrm>
              <a:off x="4178008" y="5196211"/>
              <a:ext cx="316614" cy="110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937CB99-E9BA-B94A-97D8-1885CB475650}"/>
                </a:ext>
              </a:extLst>
            </p:cNvPr>
            <p:cNvCxnSpPr>
              <a:cxnSpLocks/>
              <a:stCxn id="164" idx="6"/>
              <a:endCxn id="170" idx="2"/>
            </p:cNvCxnSpPr>
            <p:nvPr/>
          </p:nvCxnSpPr>
          <p:spPr>
            <a:xfrm>
              <a:off x="4178008" y="5196211"/>
              <a:ext cx="316614" cy="44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1FF8998-0E4D-DF4F-A429-5D41A3D0A3D6}"/>
                </a:ext>
              </a:extLst>
            </p:cNvPr>
            <p:cNvCxnSpPr>
              <a:cxnSpLocks/>
              <a:stCxn id="165" idx="6"/>
              <a:endCxn id="166" idx="2"/>
            </p:cNvCxnSpPr>
            <p:nvPr/>
          </p:nvCxnSpPr>
          <p:spPr>
            <a:xfrm flipV="1">
              <a:off x="4178008" y="4372980"/>
              <a:ext cx="307381" cy="1134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5C2AE8E-F382-C940-9AA0-4B2B76DCA976}"/>
                </a:ext>
              </a:extLst>
            </p:cNvPr>
            <p:cNvCxnSpPr>
              <a:cxnSpLocks/>
              <a:stCxn id="165" idx="6"/>
              <a:endCxn id="167" idx="2"/>
            </p:cNvCxnSpPr>
            <p:nvPr/>
          </p:nvCxnSpPr>
          <p:spPr>
            <a:xfrm flipV="1">
              <a:off x="4178008" y="4684142"/>
              <a:ext cx="316614" cy="823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8CF474C-0603-5942-B010-9F28498907F6}"/>
                </a:ext>
              </a:extLst>
            </p:cNvPr>
            <p:cNvCxnSpPr>
              <a:cxnSpLocks/>
              <a:stCxn id="162" idx="6"/>
              <a:endCxn id="168" idx="3"/>
            </p:cNvCxnSpPr>
            <p:nvPr/>
          </p:nvCxnSpPr>
          <p:spPr>
            <a:xfrm>
              <a:off x="4187240" y="4573887"/>
              <a:ext cx="330378" cy="482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5BD7D13-0A04-5C43-90F6-182B2834DA26}"/>
                </a:ext>
              </a:extLst>
            </p:cNvPr>
            <p:cNvCxnSpPr>
              <a:cxnSpLocks/>
              <a:stCxn id="165" idx="6"/>
              <a:endCxn id="170" idx="2"/>
            </p:cNvCxnSpPr>
            <p:nvPr/>
          </p:nvCxnSpPr>
          <p:spPr>
            <a:xfrm>
              <a:off x="4178008" y="5507374"/>
              <a:ext cx="316614" cy="133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598B39F-643C-1743-B97C-84B2D4361A6C}"/>
                </a:ext>
              </a:extLst>
            </p:cNvPr>
            <p:cNvCxnSpPr>
              <a:cxnSpLocks/>
              <a:stCxn id="165" idx="6"/>
              <a:endCxn id="169" idx="2"/>
            </p:cNvCxnSpPr>
            <p:nvPr/>
          </p:nvCxnSpPr>
          <p:spPr>
            <a:xfrm flipV="1">
              <a:off x="4178008" y="5306467"/>
              <a:ext cx="316614" cy="20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276572-F434-1F4B-B3DD-C22D73B223F8}"/>
                </a:ext>
              </a:extLst>
            </p:cNvPr>
            <p:cNvCxnSpPr>
              <a:cxnSpLocks/>
              <a:stCxn id="165" idx="6"/>
              <a:endCxn id="168" idx="2"/>
            </p:cNvCxnSpPr>
            <p:nvPr/>
          </p:nvCxnSpPr>
          <p:spPr>
            <a:xfrm flipV="1">
              <a:off x="4178008" y="4995304"/>
              <a:ext cx="316614" cy="51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C2C449F-B7DA-3A4E-9237-455E7B3BF63A}"/>
                </a:ext>
              </a:extLst>
            </p:cNvPr>
            <p:cNvCxnSpPr>
              <a:cxnSpLocks/>
              <a:stCxn id="166" idx="6"/>
              <a:endCxn id="171" idx="2"/>
            </p:cNvCxnSpPr>
            <p:nvPr/>
          </p:nvCxnSpPr>
          <p:spPr>
            <a:xfrm>
              <a:off x="4660883" y="4372980"/>
              <a:ext cx="307382" cy="539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9AFFE33-616E-CE47-BD99-9892E0A2E381}"/>
                </a:ext>
              </a:extLst>
            </p:cNvPr>
            <p:cNvCxnSpPr>
              <a:cxnSpLocks/>
              <a:stCxn id="172" idx="2"/>
              <a:endCxn id="166" idx="6"/>
            </p:cNvCxnSpPr>
            <p:nvPr/>
          </p:nvCxnSpPr>
          <p:spPr>
            <a:xfrm flipH="1" flipV="1">
              <a:off x="4660883" y="4372980"/>
              <a:ext cx="307382" cy="87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9B25DFB-C0B1-C14F-8D4D-F9CB2AEA44FA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4651651" y="4684142"/>
              <a:ext cx="316614" cy="228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74C7599-7035-BA47-B1D4-33E2EB802019}"/>
                </a:ext>
              </a:extLst>
            </p:cNvPr>
            <p:cNvCxnSpPr>
              <a:cxnSpLocks/>
              <a:stCxn id="172" idx="2"/>
              <a:endCxn id="168" idx="6"/>
            </p:cNvCxnSpPr>
            <p:nvPr/>
          </p:nvCxnSpPr>
          <p:spPr>
            <a:xfrm flipH="1" flipV="1">
              <a:off x="4651651" y="4995304"/>
              <a:ext cx="316614" cy="25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5E2F768-17D5-3249-A8A9-583C2EFAB54D}"/>
                </a:ext>
              </a:extLst>
            </p:cNvPr>
            <p:cNvCxnSpPr>
              <a:cxnSpLocks/>
              <a:stCxn id="172" idx="2"/>
              <a:endCxn id="170" idx="6"/>
            </p:cNvCxnSpPr>
            <p:nvPr/>
          </p:nvCxnSpPr>
          <p:spPr>
            <a:xfrm flipH="1">
              <a:off x="4651651" y="5247425"/>
              <a:ext cx="316614" cy="39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AD4E33C-D4BC-BB46-86A8-4866A0419E3E}"/>
                </a:ext>
              </a:extLst>
            </p:cNvPr>
            <p:cNvCxnSpPr>
              <a:cxnSpLocks/>
              <a:stCxn id="171" idx="2"/>
              <a:endCxn id="170" idx="6"/>
            </p:cNvCxnSpPr>
            <p:nvPr/>
          </p:nvCxnSpPr>
          <p:spPr>
            <a:xfrm flipH="1">
              <a:off x="4651651" y="4912732"/>
              <a:ext cx="316614" cy="728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12CA020-86DF-BB47-86E8-DA0287B0FFD3}"/>
                </a:ext>
              </a:extLst>
            </p:cNvPr>
            <p:cNvCxnSpPr>
              <a:cxnSpLocks/>
              <a:stCxn id="171" idx="2"/>
              <a:endCxn id="169" idx="6"/>
            </p:cNvCxnSpPr>
            <p:nvPr/>
          </p:nvCxnSpPr>
          <p:spPr>
            <a:xfrm flipH="1">
              <a:off x="4651651" y="4912732"/>
              <a:ext cx="316614" cy="39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2BD675-E871-D14A-A3F7-4A302B5FEEAE}"/>
                </a:ext>
              </a:extLst>
            </p:cNvPr>
            <p:cNvCxnSpPr>
              <a:cxnSpLocks/>
              <a:stCxn id="172" idx="2"/>
              <a:endCxn id="169" idx="6"/>
            </p:cNvCxnSpPr>
            <p:nvPr/>
          </p:nvCxnSpPr>
          <p:spPr>
            <a:xfrm flipH="1">
              <a:off x="4651651" y="5247425"/>
              <a:ext cx="316614" cy="5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8F28D58-E4F5-9D49-A783-86EF52ED731C}"/>
                </a:ext>
              </a:extLst>
            </p:cNvPr>
            <p:cNvCxnSpPr>
              <a:cxnSpLocks/>
              <a:stCxn id="167" idx="6"/>
              <a:endCxn id="172" idx="2"/>
            </p:cNvCxnSpPr>
            <p:nvPr/>
          </p:nvCxnSpPr>
          <p:spPr>
            <a:xfrm>
              <a:off x="4651651" y="4684142"/>
              <a:ext cx="316614" cy="563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042B8B9-2743-AD4F-9714-A38A012DE670}"/>
                </a:ext>
              </a:extLst>
            </p:cNvPr>
            <p:cNvCxnSpPr>
              <a:cxnSpLocks/>
              <a:stCxn id="171" idx="2"/>
              <a:endCxn id="168" idx="6"/>
            </p:cNvCxnSpPr>
            <p:nvPr/>
          </p:nvCxnSpPr>
          <p:spPr>
            <a:xfrm flipH="1">
              <a:off x="4651651" y="4912732"/>
              <a:ext cx="316614" cy="82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21D68B2-B33E-E148-96FB-1FC3113ABA4C}"/>
              </a:ext>
            </a:extLst>
          </p:cNvPr>
          <p:cNvCxnSpPr>
            <a:cxnSpLocks/>
          </p:cNvCxnSpPr>
          <p:nvPr/>
        </p:nvCxnSpPr>
        <p:spPr>
          <a:xfrm>
            <a:off x="7915583" y="4952201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0CC952D-E70D-2248-8B37-149ABAA565B7}"/>
              </a:ext>
            </a:extLst>
          </p:cNvPr>
          <p:cNvCxnSpPr>
            <a:cxnSpLocks/>
          </p:cNvCxnSpPr>
          <p:nvPr/>
        </p:nvCxnSpPr>
        <p:spPr>
          <a:xfrm flipV="1">
            <a:off x="9836911" y="4878160"/>
            <a:ext cx="362419" cy="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CB708C5-8372-7843-AFA8-3FB885F4224C}"/>
              </a:ext>
            </a:extLst>
          </p:cNvPr>
          <p:cNvSpPr txBox="1"/>
          <p:nvPr/>
        </p:nvSpPr>
        <p:spPr>
          <a:xfrm>
            <a:off x="10170507" y="4563372"/>
            <a:ext cx="25117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Text generation</a:t>
            </a:r>
          </a:p>
          <a:p>
            <a:r>
              <a:rPr lang="en-US" sz="1050" dirty="0"/>
              <a:t>Topic classification</a:t>
            </a:r>
          </a:p>
          <a:p>
            <a:r>
              <a:rPr lang="en-US" sz="1050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30865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36EB-81C4-9948-BE54-DEA445FB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models beyond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B5DF-8E45-984C-B026-ACFC6D3A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Alternatives to attention:</a:t>
            </a:r>
          </a:p>
          <a:p>
            <a:pPr lvl="1"/>
            <a:r>
              <a:rPr lang="en-US" sz="1600" dirty="0" err="1"/>
              <a:t>Linformer</a:t>
            </a:r>
            <a:endParaRPr lang="en-US" sz="1600" dirty="0"/>
          </a:p>
          <a:p>
            <a:pPr lvl="1"/>
            <a:r>
              <a:rPr lang="en-US" sz="1600" dirty="0"/>
              <a:t>Performer</a:t>
            </a:r>
          </a:p>
          <a:p>
            <a:pPr lvl="1"/>
            <a:r>
              <a:rPr lang="en-US" sz="1600" dirty="0" err="1"/>
              <a:t>Fnet</a:t>
            </a:r>
            <a:endParaRPr lang="en-US" sz="1600" dirty="0"/>
          </a:p>
          <a:p>
            <a:pPr lvl="1"/>
            <a:r>
              <a:rPr lang="en-US" sz="1600" dirty="0" err="1"/>
              <a:t>XLNet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29DF5-69C3-4E48-B7D5-D055C14F460C}"/>
              </a:ext>
            </a:extLst>
          </p:cNvPr>
          <p:cNvSpPr/>
          <p:nvPr/>
        </p:nvSpPr>
        <p:spPr>
          <a:xfrm>
            <a:off x="3154418" y="5161796"/>
            <a:ext cx="26240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00" b="1" dirty="0"/>
              <a:t>Google’s </a:t>
            </a:r>
            <a:r>
              <a:rPr lang="en-IE" sz="1000" b="1" dirty="0" err="1"/>
              <a:t>FNet</a:t>
            </a:r>
            <a:r>
              <a:rPr lang="en-IE" sz="1000" b="1" dirty="0"/>
              <a:t>: Mixing Tokens with Fourier Transforms</a:t>
            </a:r>
          </a:p>
          <a:p>
            <a:r>
              <a:rPr lang="en-US" sz="1000" dirty="0"/>
              <a:t>https://</a:t>
            </a:r>
            <a:r>
              <a:rPr lang="en-US" sz="1000" dirty="0" err="1"/>
              <a:t>arxiv.org</a:t>
            </a:r>
            <a:r>
              <a:rPr lang="en-US" sz="1000" dirty="0"/>
              <a:t>/abs/2105.03824</a:t>
            </a:r>
          </a:p>
        </p:txBody>
      </p:sp>
      <p:pic>
        <p:nvPicPr>
          <p:cNvPr id="4098" name="Picture 2" descr="FNet encoder architecture with ">
            <a:extLst>
              <a:ext uri="{FF2B5EF4-FFF2-40B4-BE49-F238E27FC236}">
                <a16:creationId xmlns:a16="http://schemas.microsoft.com/office/drawing/2014/main" id="{D76E99F3-9014-6448-BD3D-B0D0E4AA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694" y="1825625"/>
            <a:ext cx="24503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DFBB8-724D-6A40-B5FE-FEA46A612203}"/>
              </a:ext>
            </a:extLst>
          </p:cNvPr>
          <p:cNvSpPr txBox="1"/>
          <p:nvPr/>
        </p:nvSpPr>
        <p:spPr>
          <a:xfrm>
            <a:off x="6096000" y="1910140"/>
            <a:ext cx="462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Quantum computing is very efficient in the implementation of certain transforms.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Quantum Fourier Transform and Discrete Cosine Transform are used in image compression.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These transforms could be used as kernels replacing the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79271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355006A-7C32-B441-A507-4823C28C1CB2}"/>
              </a:ext>
            </a:extLst>
          </p:cNvPr>
          <p:cNvSpPr/>
          <p:nvPr/>
        </p:nvSpPr>
        <p:spPr>
          <a:xfrm>
            <a:off x="3270803" y="1373855"/>
            <a:ext cx="880255" cy="1924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AA8C-AE69-FA4A-83F7-04711A8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87" y="157968"/>
            <a:ext cx="10515600" cy="1325563"/>
          </a:xfrm>
        </p:spPr>
        <p:txBody>
          <a:bodyPr/>
          <a:lstStyle/>
          <a:p>
            <a:r>
              <a:rPr lang="en-US" dirty="0"/>
              <a:t>Topic classification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A25584-3540-BF4B-832D-BC3A0ED00C2A}"/>
                  </a:ext>
                </a:extLst>
              </p:cNvPr>
              <p:cNvSpPr txBox="1"/>
              <p:nvPr/>
            </p:nvSpPr>
            <p:spPr>
              <a:xfrm>
                <a:off x="5790087" y="3289311"/>
                <a:ext cx="3337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GB" sz="1100" b="0" dirty="0"/>
              </a:p>
              <a:p>
                <a:r>
                  <a:rPr lang="en-US" sz="1100" dirty="0"/>
                  <a:t>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A25584-3540-BF4B-832D-BC3A0ED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087" y="3289311"/>
                <a:ext cx="333746" cy="677108"/>
              </a:xfrm>
              <a:prstGeom prst="rect">
                <a:avLst/>
              </a:prstGeom>
              <a:blipFill>
                <a:blip r:embed="rId2"/>
                <a:stretch>
                  <a:fillRect l="-2592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8D5619-9D36-9C4A-8CF9-11F861ACDCE9}"/>
              </a:ext>
            </a:extLst>
          </p:cNvPr>
          <p:cNvCxnSpPr>
            <a:cxnSpLocks/>
          </p:cNvCxnSpPr>
          <p:nvPr/>
        </p:nvCxnSpPr>
        <p:spPr>
          <a:xfrm>
            <a:off x="884500" y="2280213"/>
            <a:ext cx="113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2CA80E-CA22-5E4A-AF3C-5C1DAFDFBC32}"/>
              </a:ext>
            </a:extLst>
          </p:cNvPr>
          <p:cNvSpPr txBox="1"/>
          <p:nvPr/>
        </p:nvSpPr>
        <p:spPr>
          <a:xfrm>
            <a:off x="1122806" y="2263635"/>
            <a:ext cx="10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0D4225-B002-AA49-8CA6-297A1EE661EB}"/>
              </a:ext>
            </a:extLst>
          </p:cNvPr>
          <p:cNvGrpSpPr/>
          <p:nvPr/>
        </p:nvGrpSpPr>
        <p:grpSpPr>
          <a:xfrm>
            <a:off x="710880" y="1655965"/>
            <a:ext cx="173620" cy="1388960"/>
            <a:chOff x="664580" y="1690688"/>
            <a:chExt cx="173620" cy="13889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020812-7F69-2D44-A8E3-85AF8F2811C0}"/>
                </a:ext>
              </a:extLst>
            </p:cNvPr>
            <p:cNvGrpSpPr/>
            <p:nvPr/>
          </p:nvGrpSpPr>
          <p:grpSpPr>
            <a:xfrm>
              <a:off x="664580" y="1690688"/>
              <a:ext cx="173620" cy="694480"/>
              <a:chOff x="2974694" y="3090441"/>
              <a:chExt cx="173620" cy="69448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087E17-EAB2-A448-B77C-5937A3C7241F}"/>
                  </a:ext>
                </a:extLst>
              </p:cNvPr>
              <p:cNvSpPr/>
              <p:nvPr/>
            </p:nvSpPr>
            <p:spPr>
              <a:xfrm>
                <a:off x="2974694" y="309044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05C884-3D8F-2E43-8AE0-D37A80265C0F}"/>
                  </a:ext>
                </a:extLst>
              </p:cNvPr>
              <p:cNvSpPr/>
              <p:nvPr/>
            </p:nvSpPr>
            <p:spPr>
              <a:xfrm>
                <a:off x="2974694" y="326406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EB543A-19DD-3344-A6D0-B90DF0B3AF26}"/>
                  </a:ext>
                </a:extLst>
              </p:cNvPr>
              <p:cNvSpPr/>
              <p:nvPr/>
            </p:nvSpPr>
            <p:spPr>
              <a:xfrm>
                <a:off x="2974694" y="343768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723BE5-C9DA-0A43-8321-D4346665C1F6}"/>
                  </a:ext>
                </a:extLst>
              </p:cNvPr>
              <p:cNvSpPr/>
              <p:nvPr/>
            </p:nvSpPr>
            <p:spPr>
              <a:xfrm>
                <a:off x="2974694" y="361130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9AD6FD-82D2-1743-AF1E-7AB2DAC1188A}"/>
                </a:ext>
              </a:extLst>
            </p:cNvPr>
            <p:cNvGrpSpPr/>
            <p:nvPr/>
          </p:nvGrpSpPr>
          <p:grpSpPr>
            <a:xfrm>
              <a:off x="664580" y="2385168"/>
              <a:ext cx="173620" cy="694480"/>
              <a:chOff x="2974694" y="3090441"/>
              <a:chExt cx="173620" cy="6944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01DBED-C975-DE46-A777-E4D6C9E9ADF3}"/>
                  </a:ext>
                </a:extLst>
              </p:cNvPr>
              <p:cNvSpPr/>
              <p:nvPr/>
            </p:nvSpPr>
            <p:spPr>
              <a:xfrm>
                <a:off x="2974694" y="309044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04A8285-EC1A-1A4E-B957-0BBC8BED6A93}"/>
                  </a:ext>
                </a:extLst>
              </p:cNvPr>
              <p:cNvSpPr/>
              <p:nvPr/>
            </p:nvSpPr>
            <p:spPr>
              <a:xfrm>
                <a:off x="2974694" y="326406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7D2B4C-024B-5A49-8C1A-34A8203EA148}"/>
                  </a:ext>
                </a:extLst>
              </p:cNvPr>
              <p:cNvSpPr/>
              <p:nvPr/>
            </p:nvSpPr>
            <p:spPr>
              <a:xfrm>
                <a:off x="2974694" y="343768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9988F6E-24DB-9145-9D4A-2CC002B9B64B}"/>
                  </a:ext>
                </a:extLst>
              </p:cNvPr>
              <p:cNvSpPr/>
              <p:nvPr/>
            </p:nvSpPr>
            <p:spPr>
              <a:xfrm>
                <a:off x="2974694" y="3611301"/>
                <a:ext cx="173620" cy="173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DC67085-87A5-C241-AE3F-7A3F32C282E3}"/>
              </a:ext>
            </a:extLst>
          </p:cNvPr>
          <p:cNvSpPr txBox="1"/>
          <p:nvPr/>
        </p:nvSpPr>
        <p:spPr>
          <a:xfrm>
            <a:off x="97422" y="3091035"/>
            <a:ext cx="16625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Classical high-dimensional</a:t>
            </a:r>
          </a:p>
          <a:p>
            <a:r>
              <a:rPr lang="en-US" sz="1050" dirty="0"/>
              <a:t>word embedding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2287E6-CA17-B049-808B-DD40C4414EC6}"/>
              </a:ext>
            </a:extLst>
          </p:cNvPr>
          <p:cNvSpPr/>
          <p:nvPr/>
        </p:nvSpPr>
        <p:spPr>
          <a:xfrm>
            <a:off x="2016024" y="2030857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5CB332-8987-8F47-B426-8D43349A8E71}"/>
              </a:ext>
            </a:extLst>
          </p:cNvPr>
          <p:cNvSpPr/>
          <p:nvPr/>
        </p:nvSpPr>
        <p:spPr>
          <a:xfrm>
            <a:off x="2016024" y="2205072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D97414-D1D9-DB41-9BF3-94F67FEC089E}"/>
              </a:ext>
            </a:extLst>
          </p:cNvPr>
          <p:cNvSpPr/>
          <p:nvPr/>
        </p:nvSpPr>
        <p:spPr>
          <a:xfrm>
            <a:off x="2016024" y="2378692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C1F0-F7FA-3240-A9BD-EC435BB2F7E4}"/>
              </a:ext>
            </a:extLst>
          </p:cNvPr>
          <p:cNvSpPr txBox="1"/>
          <p:nvPr/>
        </p:nvSpPr>
        <p:spPr>
          <a:xfrm>
            <a:off x="1759924" y="3080838"/>
            <a:ext cx="1305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Lower dimensional parameters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0891EC-2134-0B4C-AFAD-F4E083E29917}"/>
              </a:ext>
            </a:extLst>
          </p:cNvPr>
          <p:cNvSpPr/>
          <p:nvPr/>
        </p:nvSpPr>
        <p:spPr>
          <a:xfrm>
            <a:off x="3742580" y="1455064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DA6DB5-8B6F-DE45-BF2C-E4E6BC936086}"/>
              </a:ext>
            </a:extLst>
          </p:cNvPr>
          <p:cNvSpPr/>
          <p:nvPr/>
        </p:nvSpPr>
        <p:spPr>
          <a:xfrm>
            <a:off x="3742580" y="1629279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8406A5-853C-6F41-9481-37611946FEB9}"/>
              </a:ext>
            </a:extLst>
          </p:cNvPr>
          <p:cNvSpPr/>
          <p:nvPr/>
        </p:nvSpPr>
        <p:spPr>
          <a:xfrm>
            <a:off x="3742580" y="1802899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13FEA4-6E4B-8A42-8E05-8DCB5BD4F251}"/>
              </a:ext>
            </a:extLst>
          </p:cNvPr>
          <p:cNvSpPr/>
          <p:nvPr/>
        </p:nvSpPr>
        <p:spPr>
          <a:xfrm>
            <a:off x="3742580" y="2147292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33382F-5F16-0E41-8FCA-CA8855F3EEB1}"/>
              </a:ext>
            </a:extLst>
          </p:cNvPr>
          <p:cNvSpPr/>
          <p:nvPr/>
        </p:nvSpPr>
        <p:spPr>
          <a:xfrm>
            <a:off x="3742580" y="2321507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ACB78-D679-8048-8702-765E5718692F}"/>
              </a:ext>
            </a:extLst>
          </p:cNvPr>
          <p:cNvSpPr/>
          <p:nvPr/>
        </p:nvSpPr>
        <p:spPr>
          <a:xfrm>
            <a:off x="3742580" y="2495127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7D0E6-1CFC-4E4F-9E9D-3A987D468733}"/>
              </a:ext>
            </a:extLst>
          </p:cNvPr>
          <p:cNvSpPr/>
          <p:nvPr/>
        </p:nvSpPr>
        <p:spPr>
          <a:xfrm>
            <a:off x="3742580" y="2814024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A23CED-A556-6642-8FD3-F28395512327}"/>
              </a:ext>
            </a:extLst>
          </p:cNvPr>
          <p:cNvSpPr/>
          <p:nvPr/>
        </p:nvSpPr>
        <p:spPr>
          <a:xfrm>
            <a:off x="3742580" y="2987644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CF0BB3-D9AC-1846-B754-2736C728B59B}"/>
              </a:ext>
            </a:extLst>
          </p:cNvPr>
          <p:cNvSpPr/>
          <p:nvPr/>
        </p:nvSpPr>
        <p:spPr>
          <a:xfrm>
            <a:off x="3520403" y="3125415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Sentence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5F9E79-D0B3-A64E-8004-A435D32510D2}"/>
              </a:ext>
            </a:extLst>
          </p:cNvPr>
          <p:cNvCxnSpPr>
            <a:cxnSpLocks/>
          </p:cNvCxnSpPr>
          <p:nvPr/>
        </p:nvCxnSpPr>
        <p:spPr>
          <a:xfrm>
            <a:off x="4139483" y="2320912"/>
            <a:ext cx="1131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845453-B8E2-1445-ADC9-43755ABBBB3E}"/>
              </a:ext>
            </a:extLst>
          </p:cNvPr>
          <p:cNvSpPr txBox="1"/>
          <p:nvPr/>
        </p:nvSpPr>
        <p:spPr>
          <a:xfrm>
            <a:off x="4390751" y="1951598"/>
            <a:ext cx="147402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Discocat quantum circuit (word embedding + grammar layers)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A2C7E5-826E-3740-8D3D-F981C8C51E8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864780" y="2343599"/>
            <a:ext cx="750350" cy="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DDFF9E-B364-F949-B396-D3C9EFB2D352}"/>
              </a:ext>
            </a:extLst>
          </p:cNvPr>
          <p:cNvSpPr/>
          <p:nvPr/>
        </p:nvSpPr>
        <p:spPr>
          <a:xfrm>
            <a:off x="6528320" y="2177606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EABC98-9FF7-2F41-A70E-B07D8016A835}"/>
              </a:ext>
            </a:extLst>
          </p:cNvPr>
          <p:cNvSpPr/>
          <p:nvPr/>
        </p:nvSpPr>
        <p:spPr>
          <a:xfrm>
            <a:off x="6528320" y="2351821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6C224-8528-C647-9AD8-9ED7BD058525}"/>
              </a:ext>
            </a:extLst>
          </p:cNvPr>
          <p:cNvSpPr txBox="1"/>
          <p:nvPr/>
        </p:nvSpPr>
        <p:spPr>
          <a:xfrm>
            <a:off x="5708237" y="1530193"/>
            <a:ext cx="1305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Sentence quantum state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859DB0-0AB7-F24B-9180-D0B0E799E734}"/>
              </a:ext>
            </a:extLst>
          </p:cNvPr>
          <p:cNvCxnSpPr>
            <a:cxnSpLocks/>
          </p:cNvCxnSpPr>
          <p:nvPr/>
        </p:nvCxnSpPr>
        <p:spPr>
          <a:xfrm>
            <a:off x="6214148" y="3356247"/>
            <a:ext cx="324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EAF714-1862-374E-9980-5FD418C78585}"/>
              </a:ext>
            </a:extLst>
          </p:cNvPr>
          <p:cNvCxnSpPr>
            <a:cxnSpLocks/>
          </p:cNvCxnSpPr>
          <p:nvPr/>
        </p:nvCxnSpPr>
        <p:spPr>
          <a:xfrm>
            <a:off x="6193359" y="3655954"/>
            <a:ext cx="3253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5DE164-F287-2D46-86F5-90D5C43138D1}"/>
                  </a:ext>
                </a:extLst>
              </p:cNvPr>
              <p:cNvSpPr txBox="1"/>
              <p:nvPr/>
            </p:nvSpPr>
            <p:spPr>
              <a:xfrm>
                <a:off x="3297193" y="2010735"/>
                <a:ext cx="3337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GB" sz="1100" b="0" dirty="0"/>
              </a:p>
              <a:p>
                <a:r>
                  <a:rPr lang="en-US" sz="1100" dirty="0"/>
                  <a:t>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5DE164-F287-2D46-86F5-90D5C431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93" y="2010735"/>
                <a:ext cx="333746" cy="677108"/>
              </a:xfrm>
              <a:prstGeom prst="rect">
                <a:avLst/>
              </a:prstGeom>
              <a:blipFill>
                <a:blip r:embed="rId3"/>
                <a:stretch>
                  <a:fillRect l="-25000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FB7E1D92-A980-2A49-9721-A16CFFE84387}"/>
              </a:ext>
            </a:extLst>
          </p:cNvPr>
          <p:cNvSpPr txBox="1"/>
          <p:nvPr/>
        </p:nvSpPr>
        <p:spPr>
          <a:xfrm>
            <a:off x="7243783" y="2697685"/>
            <a:ext cx="113152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Quantum neuron. Context trainable operator with non linear activation function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024AD3-32D4-E747-A784-F3E2C1EA86C9}"/>
              </a:ext>
            </a:extLst>
          </p:cNvPr>
          <p:cNvCxnSpPr>
            <a:cxnSpLocks/>
          </p:cNvCxnSpPr>
          <p:nvPr/>
        </p:nvCxnSpPr>
        <p:spPr>
          <a:xfrm>
            <a:off x="6701939" y="2274369"/>
            <a:ext cx="2488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2ADF4F-C13C-5F47-BB18-D90EC0724FD5}"/>
              </a:ext>
            </a:extLst>
          </p:cNvPr>
          <p:cNvCxnSpPr>
            <a:cxnSpLocks/>
          </p:cNvCxnSpPr>
          <p:nvPr/>
        </p:nvCxnSpPr>
        <p:spPr>
          <a:xfrm>
            <a:off x="6701939" y="2438631"/>
            <a:ext cx="2488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CA4C1E-C9E2-0F49-B4AC-34C18A45FE93}"/>
              </a:ext>
            </a:extLst>
          </p:cNvPr>
          <p:cNvSpPr txBox="1"/>
          <p:nvPr/>
        </p:nvSpPr>
        <p:spPr>
          <a:xfrm rot="16200000">
            <a:off x="6178523" y="2827157"/>
            <a:ext cx="1630895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Entanglement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1CAA17-2F3C-144E-8877-B42E97BD8EBB}"/>
              </a:ext>
            </a:extLst>
          </p:cNvPr>
          <p:cNvSpPr txBox="1"/>
          <p:nvPr/>
        </p:nvSpPr>
        <p:spPr>
          <a:xfrm rot="16200000">
            <a:off x="7843711" y="2835378"/>
            <a:ext cx="1647341" cy="253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Entanglement</a:t>
            </a:r>
            <a:endParaRPr lang="en-US" sz="105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0D7F20-1D2C-584D-B92A-13AF8686A624}"/>
              </a:ext>
            </a:extLst>
          </p:cNvPr>
          <p:cNvSpPr/>
          <p:nvPr/>
        </p:nvSpPr>
        <p:spPr>
          <a:xfrm>
            <a:off x="9438754" y="3229917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75BF22-ED19-CC44-82F5-63C5E3825809}"/>
              </a:ext>
            </a:extLst>
          </p:cNvPr>
          <p:cNvSpPr/>
          <p:nvPr/>
        </p:nvSpPr>
        <p:spPr>
          <a:xfrm>
            <a:off x="9438754" y="3404132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E13BD4-6DDE-CD43-AAE7-408F9EFBC088}"/>
              </a:ext>
            </a:extLst>
          </p:cNvPr>
          <p:cNvSpPr/>
          <p:nvPr/>
        </p:nvSpPr>
        <p:spPr>
          <a:xfrm>
            <a:off x="9438754" y="3569144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846055-39B4-E441-9D5F-13DD6E2B80DD}"/>
              </a:ext>
            </a:extLst>
          </p:cNvPr>
          <p:cNvSpPr/>
          <p:nvPr/>
        </p:nvSpPr>
        <p:spPr>
          <a:xfrm>
            <a:off x="9438754" y="3742345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A4695-636F-CD42-B05F-06E840F04D68}"/>
                  </a:ext>
                </a:extLst>
              </p:cNvPr>
              <p:cNvSpPr txBox="1"/>
              <p:nvPr/>
            </p:nvSpPr>
            <p:spPr>
              <a:xfrm>
                <a:off x="9513307" y="3161264"/>
                <a:ext cx="130591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Problem specific sentence representation</a:t>
                </a:r>
                <a14:m>
                  <m:oMath xmlns:m="http://schemas.openxmlformats.org/officeDocument/2006/math">
                    <m:r>
                      <a:rPr lang="en-GB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e>
                      <m:sub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000" b="0" dirty="0"/>
              </a:p>
              <a:p>
                <a:pPr algn="ctr"/>
                <a:endParaRPr lang="en-US" sz="10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A4695-636F-CD42-B05F-06E840F0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307" y="3161264"/>
                <a:ext cx="1305911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83293BD-F9D5-6A49-90D2-53AC7B69E09B}"/>
                  </a:ext>
                </a:extLst>
              </p:cNvPr>
              <p:cNvSpPr txBox="1"/>
              <p:nvPr/>
            </p:nvSpPr>
            <p:spPr>
              <a:xfrm>
                <a:off x="6474212" y="1741413"/>
                <a:ext cx="39280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sz="1100" b="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83293BD-F9D5-6A49-90D2-53AC7B69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212" y="1741413"/>
                <a:ext cx="392800" cy="338554"/>
              </a:xfrm>
              <a:prstGeom prst="rect">
                <a:avLst/>
              </a:prstGeom>
              <a:blipFill>
                <a:blip r:embed="rId5"/>
                <a:stretch>
                  <a:fillRect l="-312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FB2F62D-4A37-BA47-AE71-4A6E9E68DA1F}"/>
              </a:ext>
            </a:extLst>
          </p:cNvPr>
          <p:cNvCxnSpPr>
            <a:cxnSpLocks/>
          </p:cNvCxnSpPr>
          <p:nvPr/>
        </p:nvCxnSpPr>
        <p:spPr>
          <a:xfrm>
            <a:off x="2177244" y="2291882"/>
            <a:ext cx="1105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87AA0C2-0F21-FF40-9A64-28C62628EB16}"/>
              </a:ext>
            </a:extLst>
          </p:cNvPr>
          <p:cNvSpPr/>
          <p:nvPr/>
        </p:nvSpPr>
        <p:spPr>
          <a:xfrm>
            <a:off x="1098635" y="4834518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8BB5AE7-AA13-FE40-8AEA-A0A1850162C3}"/>
              </a:ext>
            </a:extLst>
          </p:cNvPr>
          <p:cNvSpPr/>
          <p:nvPr/>
        </p:nvSpPr>
        <p:spPr>
          <a:xfrm>
            <a:off x="1098635" y="5008733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86A900-6CD5-7442-A32B-D84C56177FCA}"/>
              </a:ext>
            </a:extLst>
          </p:cNvPr>
          <p:cNvSpPr/>
          <p:nvPr/>
        </p:nvSpPr>
        <p:spPr>
          <a:xfrm>
            <a:off x="1098635" y="5173745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33CA36-F524-C44F-8D78-32E4FE2D7B21}"/>
              </a:ext>
            </a:extLst>
          </p:cNvPr>
          <p:cNvSpPr/>
          <p:nvPr/>
        </p:nvSpPr>
        <p:spPr>
          <a:xfrm>
            <a:off x="1098635" y="5346946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902818-73D8-0746-804B-1EFBC7493E9F}"/>
              </a:ext>
            </a:extLst>
          </p:cNvPr>
          <p:cNvSpPr/>
          <p:nvPr/>
        </p:nvSpPr>
        <p:spPr>
          <a:xfrm>
            <a:off x="1098232" y="5742114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48F0B1-C255-884A-8932-555212B86069}"/>
              </a:ext>
            </a:extLst>
          </p:cNvPr>
          <p:cNvSpPr/>
          <p:nvPr/>
        </p:nvSpPr>
        <p:spPr>
          <a:xfrm>
            <a:off x="1098232" y="5916329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66CF4F-3C7A-1F45-AFBC-8ED4C132C4A9}"/>
              </a:ext>
            </a:extLst>
          </p:cNvPr>
          <p:cNvSpPr/>
          <p:nvPr/>
        </p:nvSpPr>
        <p:spPr>
          <a:xfrm>
            <a:off x="1098232" y="6081341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6243D2-00F0-B44F-953F-5F8BD04750FE}"/>
              </a:ext>
            </a:extLst>
          </p:cNvPr>
          <p:cNvSpPr/>
          <p:nvPr/>
        </p:nvSpPr>
        <p:spPr>
          <a:xfrm>
            <a:off x="1098232" y="6254542"/>
            <a:ext cx="173620" cy="1736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86FECB0-4150-834B-A036-94CEC597B86D}"/>
                  </a:ext>
                </a:extLst>
              </p:cNvPr>
              <p:cNvSpPr/>
              <p:nvPr/>
            </p:nvSpPr>
            <p:spPr>
              <a:xfrm>
                <a:off x="405044" y="5018927"/>
                <a:ext cx="6285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86FECB0-4150-834B-A036-94CEC597B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4" y="5018927"/>
                <a:ext cx="628505" cy="26161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9CFB713-3961-3346-AC72-7BC512C8ABCC}"/>
                  </a:ext>
                </a:extLst>
              </p:cNvPr>
              <p:cNvSpPr/>
              <p:nvPr/>
            </p:nvSpPr>
            <p:spPr>
              <a:xfrm>
                <a:off x="408168" y="5859424"/>
                <a:ext cx="6106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5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i="1">
                              <a:latin typeface="Cambria Math" panose="020405030504060302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05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9CFB713-3961-3346-AC72-7BC512C8A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8" y="5859424"/>
                <a:ext cx="610680" cy="253916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892787-08AB-E443-9469-A29A63A36031}"/>
              </a:ext>
            </a:extLst>
          </p:cNvPr>
          <p:cNvCxnSpPr>
            <a:cxnSpLocks/>
          </p:cNvCxnSpPr>
          <p:nvPr/>
        </p:nvCxnSpPr>
        <p:spPr>
          <a:xfrm>
            <a:off x="1286033" y="5047239"/>
            <a:ext cx="2303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1E49D85-7953-404B-BF54-72938CC03309}"/>
              </a:ext>
            </a:extLst>
          </p:cNvPr>
          <p:cNvCxnSpPr>
            <a:cxnSpLocks/>
          </p:cNvCxnSpPr>
          <p:nvPr/>
        </p:nvCxnSpPr>
        <p:spPr>
          <a:xfrm>
            <a:off x="1265244" y="5346946"/>
            <a:ext cx="232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BCE64B-19C0-F84E-8766-919578020CCB}"/>
              </a:ext>
            </a:extLst>
          </p:cNvPr>
          <p:cNvCxnSpPr>
            <a:cxnSpLocks/>
          </p:cNvCxnSpPr>
          <p:nvPr/>
        </p:nvCxnSpPr>
        <p:spPr>
          <a:xfrm>
            <a:off x="1286032" y="5917758"/>
            <a:ext cx="2303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992BF71-A3A0-2E4E-8B43-D665FD27A3DD}"/>
              </a:ext>
            </a:extLst>
          </p:cNvPr>
          <p:cNvCxnSpPr>
            <a:cxnSpLocks/>
          </p:cNvCxnSpPr>
          <p:nvPr/>
        </p:nvCxnSpPr>
        <p:spPr>
          <a:xfrm>
            <a:off x="1265243" y="6217465"/>
            <a:ext cx="232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86409E-3C79-8844-9777-9F8CBC275BA4}"/>
                  </a:ext>
                </a:extLst>
              </p:cNvPr>
              <p:cNvSpPr txBox="1"/>
              <p:nvPr/>
            </p:nvSpPr>
            <p:spPr>
              <a:xfrm>
                <a:off x="1703092" y="4914508"/>
                <a:ext cx="1179005" cy="14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just"/>
                <a:endParaRPr lang="en-US" sz="1000" dirty="0"/>
              </a:p>
              <a:p>
                <a:pPr algn="just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r>
                  <a:rPr lang="en-US" sz="1200" dirty="0"/>
                  <a:t>Trainable distance metric operator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2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86409E-3C79-8844-9777-9F8CBC27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2" y="4914508"/>
                <a:ext cx="1179005" cy="1415772"/>
              </a:xfrm>
              <a:prstGeom prst="rect">
                <a:avLst/>
              </a:prstGeom>
              <a:blipFill>
                <a:blip r:embed="rId8"/>
                <a:stretch>
                  <a:fillRect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35404D5-842A-0547-9AC5-9745A78F0A94}"/>
                  </a:ext>
                </a:extLst>
              </p:cNvPr>
              <p:cNvSpPr txBox="1"/>
              <p:nvPr/>
            </p:nvSpPr>
            <p:spPr>
              <a:xfrm>
                <a:off x="3395477" y="4818335"/>
                <a:ext cx="1944980" cy="16619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just"/>
                <a:endParaRPr lang="en-US" sz="1000" dirty="0"/>
              </a:p>
              <a:p>
                <a:pPr algn="just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GB" sz="1200" dirty="0"/>
                  <a:t>Measurement of</a:t>
                </a:r>
              </a:p>
              <a:p>
                <a:pPr algn="ctr"/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200" b="0" dirty="0"/>
                  <a:t>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200" b="0" dirty="0"/>
              </a:p>
              <a:p>
                <a:pPr algn="ctr"/>
                <a:r>
                  <a:rPr lang="en-US" sz="1200" dirty="0"/>
                  <a:t>as a distance between two sentences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35404D5-842A-0547-9AC5-9745A78F0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77" y="4818335"/>
                <a:ext cx="1944980" cy="1661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38DC8B-9831-E146-A1A9-1057B5821FB8}"/>
              </a:ext>
            </a:extLst>
          </p:cNvPr>
          <p:cNvCxnSpPr>
            <a:cxnSpLocks/>
          </p:cNvCxnSpPr>
          <p:nvPr/>
        </p:nvCxnSpPr>
        <p:spPr>
          <a:xfrm>
            <a:off x="5197215" y="5648148"/>
            <a:ext cx="2303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A776FD7-C82E-4744-A3F7-3ACB2948262B}"/>
              </a:ext>
            </a:extLst>
          </p:cNvPr>
          <p:cNvSpPr txBox="1"/>
          <p:nvPr/>
        </p:nvSpPr>
        <p:spPr>
          <a:xfrm>
            <a:off x="5999005" y="5168653"/>
            <a:ext cx="1465077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Classical topic classification (k-means, random forest, etc.)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BB3DB9-E7E4-684A-8E09-DB382FEF816E}"/>
              </a:ext>
            </a:extLst>
          </p:cNvPr>
          <p:cNvSpPr txBox="1"/>
          <p:nvPr/>
        </p:nvSpPr>
        <p:spPr>
          <a:xfrm>
            <a:off x="253536" y="4283558"/>
            <a:ext cx="6622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Once we have this richer sentence representation for several sentences: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DF701A-760D-E64A-B2C2-9C6D1EA77761}"/>
              </a:ext>
            </a:extLst>
          </p:cNvPr>
          <p:cNvSpPr txBox="1"/>
          <p:nvPr/>
        </p:nvSpPr>
        <p:spPr>
          <a:xfrm>
            <a:off x="7634309" y="4621849"/>
            <a:ext cx="2863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Inspired by query-key compatibility measures in transformer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Several heads can be trained in parallel so the final decision is averaged.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Transfer learning: we reuse classical embeddings and also can use the quantum word embedding for different task or contexts.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1D4103-6A7C-CD43-B3C8-07C7C6E6DE39}"/>
              </a:ext>
            </a:extLst>
          </p:cNvPr>
          <p:cNvSpPr txBox="1"/>
          <p:nvPr/>
        </p:nvSpPr>
        <p:spPr>
          <a:xfrm>
            <a:off x="4924465" y="2761106"/>
            <a:ext cx="1829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Amplitude amplification?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F6C153-3E23-7F4D-9DA5-B40347959590}"/>
              </a:ext>
            </a:extLst>
          </p:cNvPr>
          <p:cNvCxnSpPr/>
          <p:nvPr/>
        </p:nvCxnSpPr>
        <p:spPr>
          <a:xfrm flipV="1">
            <a:off x="6096000" y="2428113"/>
            <a:ext cx="0" cy="31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0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355006A-7C32-B441-A507-4823C28C1CB2}"/>
              </a:ext>
            </a:extLst>
          </p:cNvPr>
          <p:cNvSpPr/>
          <p:nvPr/>
        </p:nvSpPr>
        <p:spPr>
          <a:xfrm>
            <a:off x="1663548" y="1991975"/>
            <a:ext cx="880255" cy="227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AA8C-AE69-FA4A-83F7-04711A8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9" y="574886"/>
            <a:ext cx="10515600" cy="1325563"/>
          </a:xfrm>
        </p:spPr>
        <p:txBody>
          <a:bodyPr/>
          <a:lstStyle/>
          <a:p>
            <a:r>
              <a:rPr lang="en-US" dirty="0"/>
              <a:t>Word compatibility using word entanglement in </a:t>
            </a:r>
            <a:r>
              <a:rPr lang="en-US" dirty="0" err="1"/>
              <a:t>DisCoCat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0891EC-2134-0B4C-AFAD-F4E083E29917}"/>
              </a:ext>
            </a:extLst>
          </p:cNvPr>
          <p:cNvSpPr/>
          <p:nvPr/>
        </p:nvSpPr>
        <p:spPr>
          <a:xfrm>
            <a:off x="2065157" y="2289979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DA6DB5-8B6F-DE45-BF2C-E4E6BC936086}"/>
              </a:ext>
            </a:extLst>
          </p:cNvPr>
          <p:cNvSpPr/>
          <p:nvPr/>
        </p:nvSpPr>
        <p:spPr>
          <a:xfrm>
            <a:off x="2065157" y="2464194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8406A5-853C-6F41-9481-37611946FEB9}"/>
              </a:ext>
            </a:extLst>
          </p:cNvPr>
          <p:cNvSpPr/>
          <p:nvPr/>
        </p:nvSpPr>
        <p:spPr>
          <a:xfrm>
            <a:off x="2065157" y="2637814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13FEA4-6E4B-8A42-8E05-8DCB5BD4F251}"/>
              </a:ext>
            </a:extLst>
          </p:cNvPr>
          <p:cNvSpPr/>
          <p:nvPr/>
        </p:nvSpPr>
        <p:spPr>
          <a:xfrm>
            <a:off x="2065157" y="2982207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33382F-5F16-0E41-8FCA-CA8855F3EEB1}"/>
              </a:ext>
            </a:extLst>
          </p:cNvPr>
          <p:cNvSpPr/>
          <p:nvPr/>
        </p:nvSpPr>
        <p:spPr>
          <a:xfrm>
            <a:off x="2065157" y="3156422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ACB78-D679-8048-8702-765E5718692F}"/>
              </a:ext>
            </a:extLst>
          </p:cNvPr>
          <p:cNvSpPr/>
          <p:nvPr/>
        </p:nvSpPr>
        <p:spPr>
          <a:xfrm>
            <a:off x="2065157" y="3330042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77D0E6-1CFC-4E4F-9E9D-3A987D468733}"/>
              </a:ext>
            </a:extLst>
          </p:cNvPr>
          <p:cNvSpPr/>
          <p:nvPr/>
        </p:nvSpPr>
        <p:spPr>
          <a:xfrm>
            <a:off x="2065157" y="3648939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A23CED-A556-6642-8FD3-F28395512327}"/>
              </a:ext>
            </a:extLst>
          </p:cNvPr>
          <p:cNvSpPr/>
          <p:nvPr/>
        </p:nvSpPr>
        <p:spPr>
          <a:xfrm>
            <a:off x="2065157" y="3822559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CF0BB3-D9AC-1846-B754-2736C728B59B}"/>
              </a:ext>
            </a:extLst>
          </p:cNvPr>
          <p:cNvSpPr/>
          <p:nvPr/>
        </p:nvSpPr>
        <p:spPr>
          <a:xfrm>
            <a:off x="1844518" y="3983379"/>
            <a:ext cx="619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Sentence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845453-B8E2-1445-ADC9-43755ABBBB3E}"/>
              </a:ext>
            </a:extLst>
          </p:cNvPr>
          <p:cNvSpPr txBox="1"/>
          <p:nvPr/>
        </p:nvSpPr>
        <p:spPr>
          <a:xfrm>
            <a:off x="2714844" y="1906427"/>
            <a:ext cx="6583658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Discocat quantum circuit (word embedding + grammar layers)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5DE164-F287-2D46-86F5-90D5C43138D1}"/>
                  </a:ext>
                </a:extLst>
              </p:cNvPr>
              <p:cNvSpPr txBox="1"/>
              <p:nvPr/>
            </p:nvSpPr>
            <p:spPr>
              <a:xfrm>
                <a:off x="1692752" y="2761274"/>
                <a:ext cx="33374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GB" sz="1100" b="0" dirty="0"/>
              </a:p>
              <a:p>
                <a:r>
                  <a:rPr lang="en-US" sz="1100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5DE164-F287-2D46-86F5-90D5C431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52" y="2761274"/>
                <a:ext cx="333746" cy="677108"/>
              </a:xfrm>
              <a:prstGeom prst="rect">
                <a:avLst/>
              </a:prstGeom>
              <a:blipFill>
                <a:blip r:embed="rId2"/>
                <a:stretch>
                  <a:fillRect l="-25926" t="-1852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5F9E79-D0B3-A64E-8004-A435D32510D2}"/>
              </a:ext>
            </a:extLst>
          </p:cNvPr>
          <p:cNvCxnSpPr>
            <a:cxnSpLocks/>
          </p:cNvCxnSpPr>
          <p:nvPr/>
        </p:nvCxnSpPr>
        <p:spPr>
          <a:xfrm>
            <a:off x="2238777" y="2379748"/>
            <a:ext cx="673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B97D93-4FBA-0948-8C96-1FAFD83FF8E7}"/>
              </a:ext>
            </a:extLst>
          </p:cNvPr>
          <p:cNvCxnSpPr>
            <a:cxnSpLocks/>
          </p:cNvCxnSpPr>
          <p:nvPr/>
        </p:nvCxnSpPr>
        <p:spPr>
          <a:xfrm>
            <a:off x="2238777" y="2563528"/>
            <a:ext cx="673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A3CD6F-9EB1-1E46-92EF-01DD12CF8519}"/>
              </a:ext>
            </a:extLst>
          </p:cNvPr>
          <p:cNvCxnSpPr>
            <a:cxnSpLocks/>
          </p:cNvCxnSpPr>
          <p:nvPr/>
        </p:nvCxnSpPr>
        <p:spPr>
          <a:xfrm>
            <a:off x="2238777" y="2727584"/>
            <a:ext cx="6739051" cy="2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7E7D2F4-78B9-024A-90D7-60257CC748F2}"/>
              </a:ext>
            </a:extLst>
          </p:cNvPr>
          <p:cNvCxnSpPr>
            <a:cxnSpLocks/>
          </p:cNvCxnSpPr>
          <p:nvPr/>
        </p:nvCxnSpPr>
        <p:spPr>
          <a:xfrm>
            <a:off x="2238777" y="3086377"/>
            <a:ext cx="6739051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4A896B-50CE-F341-B6A4-AED4A743946E}"/>
              </a:ext>
            </a:extLst>
          </p:cNvPr>
          <p:cNvCxnSpPr>
            <a:cxnSpLocks/>
          </p:cNvCxnSpPr>
          <p:nvPr/>
        </p:nvCxnSpPr>
        <p:spPr>
          <a:xfrm>
            <a:off x="2238777" y="3222938"/>
            <a:ext cx="673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CA625E-68DF-A44A-99C0-E699BEA6DE9B}"/>
              </a:ext>
            </a:extLst>
          </p:cNvPr>
          <p:cNvCxnSpPr>
            <a:cxnSpLocks/>
          </p:cNvCxnSpPr>
          <p:nvPr/>
        </p:nvCxnSpPr>
        <p:spPr>
          <a:xfrm>
            <a:off x="2238777" y="3395434"/>
            <a:ext cx="6739051" cy="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49BD68-EFFF-1B45-A289-01A9603D95C4}"/>
              </a:ext>
            </a:extLst>
          </p:cNvPr>
          <p:cNvCxnSpPr>
            <a:cxnSpLocks/>
          </p:cNvCxnSpPr>
          <p:nvPr/>
        </p:nvCxnSpPr>
        <p:spPr>
          <a:xfrm>
            <a:off x="2238777" y="3741534"/>
            <a:ext cx="673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E127F94-850C-3145-98A1-D2560EB13EA1}"/>
              </a:ext>
            </a:extLst>
          </p:cNvPr>
          <p:cNvCxnSpPr>
            <a:cxnSpLocks/>
          </p:cNvCxnSpPr>
          <p:nvPr/>
        </p:nvCxnSpPr>
        <p:spPr>
          <a:xfrm>
            <a:off x="2238777" y="3892009"/>
            <a:ext cx="673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E9699A-F31A-0544-B895-5EB20DDE412E}"/>
              </a:ext>
            </a:extLst>
          </p:cNvPr>
          <p:cNvSpPr txBox="1"/>
          <p:nvPr/>
        </p:nvSpPr>
        <p:spPr>
          <a:xfrm>
            <a:off x="2831033" y="2253442"/>
            <a:ext cx="1059163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Word embedding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5D23C9-BB37-8D49-B383-62913DE3B30C}"/>
              </a:ext>
            </a:extLst>
          </p:cNvPr>
          <p:cNvSpPr txBox="1"/>
          <p:nvPr/>
        </p:nvSpPr>
        <p:spPr>
          <a:xfrm>
            <a:off x="4194926" y="2242824"/>
            <a:ext cx="121871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Compositional grammar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0DEE653-D0DD-DC48-9CD0-14F5041E1489}"/>
              </a:ext>
            </a:extLst>
          </p:cNvPr>
          <p:cNvSpPr/>
          <p:nvPr/>
        </p:nvSpPr>
        <p:spPr>
          <a:xfrm>
            <a:off x="1554285" y="4650111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765F25-A6B0-2642-877D-0FFA2C1E4C3A}"/>
              </a:ext>
            </a:extLst>
          </p:cNvPr>
          <p:cNvSpPr/>
          <p:nvPr/>
        </p:nvSpPr>
        <p:spPr>
          <a:xfrm>
            <a:off x="1550493" y="4950920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F4E8FD-D7C7-3243-8220-1B0F206CE8AE}"/>
              </a:ext>
            </a:extLst>
          </p:cNvPr>
          <p:cNvSpPr/>
          <p:nvPr/>
        </p:nvSpPr>
        <p:spPr>
          <a:xfrm>
            <a:off x="1558077" y="5269150"/>
            <a:ext cx="173620" cy="173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AB7B57-5667-3645-8AA5-EEF52049B06E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1727905" y="4736921"/>
            <a:ext cx="7570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0B385E-EC0F-454C-B4FE-B5830B72716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1724113" y="5037730"/>
            <a:ext cx="7574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C1AEBB5-0C89-7044-A05C-91A7B0C6A345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1731697" y="5355960"/>
            <a:ext cx="7566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01E5A18-FF62-9F4A-8AF2-41B50400185D}"/>
              </a:ext>
            </a:extLst>
          </p:cNvPr>
          <p:cNvSpPr/>
          <p:nvPr/>
        </p:nvSpPr>
        <p:spPr>
          <a:xfrm>
            <a:off x="2600101" y="467899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126E6D-31F1-9F4B-BFC2-B775BF01DBBA}"/>
              </a:ext>
            </a:extLst>
          </p:cNvPr>
          <p:cNvSpPr/>
          <p:nvPr/>
        </p:nvSpPr>
        <p:spPr>
          <a:xfrm>
            <a:off x="2881090" y="497427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FA59E0-7138-BC47-ACC6-0506B1709FBF}"/>
              </a:ext>
            </a:extLst>
          </p:cNvPr>
          <p:cNvSpPr/>
          <p:nvPr/>
        </p:nvSpPr>
        <p:spPr>
          <a:xfrm>
            <a:off x="2312031" y="4658417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88CFB5B-7105-6E49-AEC6-3E8528E23CFF}"/>
              </a:ext>
            </a:extLst>
          </p:cNvPr>
          <p:cNvCxnSpPr>
            <a:cxnSpLocks/>
            <a:stCxn id="42" idx="4"/>
            <a:endCxn id="53" idx="4"/>
          </p:cNvCxnSpPr>
          <p:nvPr/>
        </p:nvCxnSpPr>
        <p:spPr>
          <a:xfrm flipH="1">
            <a:off x="2655853" y="4793296"/>
            <a:ext cx="1398" cy="65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BD34762-43A8-C54D-980D-B578D19FB4E6}"/>
              </a:ext>
            </a:extLst>
          </p:cNvPr>
          <p:cNvSpPr/>
          <p:nvPr/>
        </p:nvSpPr>
        <p:spPr>
          <a:xfrm>
            <a:off x="2570128" y="5272998"/>
            <a:ext cx="17145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10C6305-D7AB-DF45-B945-E827AD13248D}"/>
              </a:ext>
            </a:extLst>
          </p:cNvPr>
          <p:cNvCxnSpPr>
            <a:cxnSpLocks/>
            <a:stCxn id="112" idx="4"/>
            <a:endCxn id="116" idx="4"/>
          </p:cNvCxnSpPr>
          <p:nvPr/>
        </p:nvCxnSpPr>
        <p:spPr>
          <a:xfrm>
            <a:off x="2938240" y="5088575"/>
            <a:ext cx="1775" cy="35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281AD4A-140B-1F44-9701-79C4D6D33739}"/>
              </a:ext>
            </a:extLst>
          </p:cNvPr>
          <p:cNvSpPr/>
          <p:nvPr/>
        </p:nvSpPr>
        <p:spPr>
          <a:xfrm>
            <a:off x="2854290" y="5274697"/>
            <a:ext cx="17145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FB6BE8-DFD3-1D41-831E-098BB7CE4694}"/>
              </a:ext>
            </a:extLst>
          </p:cNvPr>
          <p:cNvCxnSpPr>
            <a:cxnSpLocks/>
            <a:stCxn id="113" idx="4"/>
            <a:endCxn id="118" idx="4"/>
          </p:cNvCxnSpPr>
          <p:nvPr/>
        </p:nvCxnSpPr>
        <p:spPr>
          <a:xfrm>
            <a:off x="2369181" y="4772717"/>
            <a:ext cx="922" cy="35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B562836-9489-1744-AD06-585803C65CC8}"/>
              </a:ext>
            </a:extLst>
          </p:cNvPr>
          <p:cNvSpPr/>
          <p:nvPr/>
        </p:nvSpPr>
        <p:spPr>
          <a:xfrm>
            <a:off x="2284378" y="4953143"/>
            <a:ext cx="17145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24A233D-16A6-154E-969E-56FB459C2F21}"/>
              </a:ext>
            </a:extLst>
          </p:cNvPr>
          <p:cNvSpPr/>
          <p:nvPr/>
        </p:nvSpPr>
        <p:spPr>
          <a:xfrm>
            <a:off x="5526607" y="23224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3416A81-4180-F240-B410-AD42304FE63F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5583757" y="2436734"/>
            <a:ext cx="12700" cy="219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6B93E16-B056-484A-B040-B68068A63337}"/>
              </a:ext>
            </a:extLst>
          </p:cNvPr>
          <p:cNvSpPr/>
          <p:nvPr/>
        </p:nvSpPr>
        <p:spPr>
          <a:xfrm>
            <a:off x="5983807" y="25002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77E8B5C-F420-0949-B425-B37C57C27DF1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6040957" y="2614534"/>
            <a:ext cx="0" cy="192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0531CFCB-33B6-264A-9F36-983C1D3F8692}"/>
              </a:ext>
            </a:extLst>
          </p:cNvPr>
          <p:cNvSpPr/>
          <p:nvPr/>
        </p:nvSpPr>
        <p:spPr>
          <a:xfrm>
            <a:off x="6428307" y="26907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EB20E7D-A769-224F-BB3E-909D864DA5C8}"/>
              </a:ext>
            </a:extLst>
          </p:cNvPr>
          <p:cNvCxnSpPr>
            <a:cxnSpLocks/>
            <a:stCxn id="129" idx="4"/>
          </p:cNvCxnSpPr>
          <p:nvPr/>
        </p:nvCxnSpPr>
        <p:spPr>
          <a:xfrm flipH="1">
            <a:off x="6481909" y="2805034"/>
            <a:ext cx="3548" cy="174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BCFB4029-F93D-B143-9C08-DEB03A1183CB}"/>
              </a:ext>
            </a:extLst>
          </p:cNvPr>
          <p:cNvSpPr/>
          <p:nvPr/>
        </p:nvSpPr>
        <p:spPr>
          <a:xfrm>
            <a:off x="6872807" y="30209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A596CCF-1A83-6047-8DA1-79D2DB0C6E8C}"/>
              </a:ext>
            </a:extLst>
          </p:cNvPr>
          <p:cNvCxnSpPr>
            <a:cxnSpLocks/>
            <a:stCxn id="145" idx="4"/>
          </p:cNvCxnSpPr>
          <p:nvPr/>
        </p:nvCxnSpPr>
        <p:spPr>
          <a:xfrm>
            <a:off x="6929957" y="3135234"/>
            <a:ext cx="12700" cy="1672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B88CF80-7AC5-5D41-B8A1-FB3596DDA334}"/>
              </a:ext>
            </a:extLst>
          </p:cNvPr>
          <p:cNvSpPr/>
          <p:nvPr/>
        </p:nvSpPr>
        <p:spPr>
          <a:xfrm>
            <a:off x="7342707" y="31606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55D8166-AEA8-754F-B64B-A88E397D3695}"/>
              </a:ext>
            </a:extLst>
          </p:cNvPr>
          <p:cNvCxnSpPr>
            <a:cxnSpLocks/>
            <a:stCxn id="148" idx="4"/>
          </p:cNvCxnSpPr>
          <p:nvPr/>
        </p:nvCxnSpPr>
        <p:spPr>
          <a:xfrm>
            <a:off x="7399857" y="3274934"/>
            <a:ext cx="0" cy="152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7A164E0E-3326-D74B-9BDA-CCC0AA5588A6}"/>
              </a:ext>
            </a:extLst>
          </p:cNvPr>
          <p:cNvSpPr/>
          <p:nvPr/>
        </p:nvSpPr>
        <p:spPr>
          <a:xfrm>
            <a:off x="7774507" y="33511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424BB-BDA0-A345-9805-C07DA6ED01A8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7831657" y="3465434"/>
            <a:ext cx="9152" cy="134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69F90CAE-748E-644F-9B55-61A1933E7BD4}"/>
              </a:ext>
            </a:extLst>
          </p:cNvPr>
          <p:cNvSpPr/>
          <p:nvPr/>
        </p:nvSpPr>
        <p:spPr>
          <a:xfrm>
            <a:off x="8217934" y="367397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A588F38-306D-0C47-830B-E3765AE8A284}"/>
              </a:ext>
            </a:extLst>
          </p:cNvPr>
          <p:cNvCxnSpPr>
            <a:cxnSpLocks/>
            <a:stCxn id="178" idx="4"/>
          </p:cNvCxnSpPr>
          <p:nvPr/>
        </p:nvCxnSpPr>
        <p:spPr>
          <a:xfrm>
            <a:off x="8275084" y="3788279"/>
            <a:ext cx="0" cy="143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8B8CB92E-20BC-2744-AB57-8F2005705CCF}"/>
              </a:ext>
            </a:extLst>
          </p:cNvPr>
          <p:cNvSpPr/>
          <p:nvPr/>
        </p:nvSpPr>
        <p:spPr>
          <a:xfrm>
            <a:off x="8598934" y="382637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3675CF-CD43-0B41-B71E-0A44A82F62E0}"/>
              </a:ext>
            </a:extLst>
          </p:cNvPr>
          <p:cNvCxnSpPr>
            <a:cxnSpLocks/>
            <a:stCxn id="181" idx="4"/>
          </p:cNvCxnSpPr>
          <p:nvPr/>
        </p:nvCxnSpPr>
        <p:spPr>
          <a:xfrm>
            <a:off x="8656084" y="3940679"/>
            <a:ext cx="9152" cy="129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E09B58C-F7FE-874F-8AA8-0DB6358D21E8}"/>
              </a:ext>
            </a:extLst>
          </p:cNvPr>
          <p:cNvCxnSpPr/>
          <p:nvPr/>
        </p:nvCxnSpPr>
        <p:spPr>
          <a:xfrm>
            <a:off x="9587428" y="5037730"/>
            <a:ext cx="92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5EE339F-2E76-C24F-8DD4-6F0F94DE1078}"/>
              </a:ext>
            </a:extLst>
          </p:cNvPr>
          <p:cNvSpPr txBox="1"/>
          <p:nvPr/>
        </p:nvSpPr>
        <p:spPr>
          <a:xfrm>
            <a:off x="10467887" y="4815792"/>
            <a:ext cx="92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 encoding 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350CBB2-4338-1943-8634-8347AB71E112}"/>
              </a:ext>
            </a:extLst>
          </p:cNvPr>
          <p:cNvSpPr txBox="1"/>
          <p:nvPr/>
        </p:nvSpPr>
        <p:spPr>
          <a:xfrm>
            <a:off x="5294828" y="4541398"/>
            <a:ext cx="34671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Parametrized operator encoding information about entanglement between words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C08705D-9770-1041-A701-EC21AD14EDD9}"/>
              </a:ext>
            </a:extLst>
          </p:cNvPr>
          <p:cNvSpPr txBox="1"/>
          <p:nvPr/>
        </p:nvSpPr>
        <p:spPr>
          <a:xfrm>
            <a:off x="1829246" y="4610148"/>
            <a:ext cx="26688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2E26F9-CAB9-4141-B9A1-539AE3071CD2}"/>
              </a:ext>
            </a:extLst>
          </p:cNvPr>
          <p:cNvSpPr txBox="1"/>
          <p:nvPr/>
        </p:nvSpPr>
        <p:spPr>
          <a:xfrm>
            <a:off x="1829246" y="4915820"/>
            <a:ext cx="26688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9C3ED3-2120-DF4A-A5F3-0CE1B6591B07}"/>
              </a:ext>
            </a:extLst>
          </p:cNvPr>
          <p:cNvSpPr txBox="1"/>
          <p:nvPr/>
        </p:nvSpPr>
        <p:spPr>
          <a:xfrm>
            <a:off x="1829246" y="5232543"/>
            <a:ext cx="26688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734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6662-6488-5E4D-8AC8-5B40413B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478B-5A36-6E42-AB23-6D54F879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Branch of AI which allows computers to understand, analyze and respond to natural language.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Common NLP tasks: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2711C-2A10-0448-B5F7-AEDF5BB317E9}"/>
              </a:ext>
            </a:extLst>
          </p:cNvPr>
          <p:cNvSpPr txBox="1"/>
          <p:nvPr/>
        </p:nvSpPr>
        <p:spPr>
          <a:xfrm>
            <a:off x="1574799" y="3209637"/>
            <a:ext cx="283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i="1" u="sng" dirty="0">
                <a:solidFill>
                  <a:schemeClr val="accent1">
                    <a:lumMod val="75000"/>
                  </a:schemeClr>
                </a:solidFill>
              </a:rPr>
              <a:t>Erwin</a:t>
            </a:r>
            <a:r>
              <a:rPr lang="en-IE" sz="12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i="1" u="sng" dirty="0">
                <a:solidFill>
                  <a:schemeClr val="accent1">
                    <a:lumMod val="75000"/>
                  </a:schemeClr>
                </a:solidFill>
              </a:rPr>
              <a:t>Schrödinger </a:t>
            </a:r>
            <a:r>
              <a:rPr lang="en-IE" sz="1200" b="1" i="1" u="sng" dirty="0">
                <a:solidFill>
                  <a:schemeClr val="accent1">
                    <a:lumMod val="75000"/>
                  </a:schemeClr>
                </a:solidFill>
              </a:rPr>
              <a:t>(person) </a:t>
            </a:r>
            <a:r>
              <a:rPr lang="en-IE" sz="1200" i="1" dirty="0"/>
              <a:t>was an </a:t>
            </a:r>
            <a:r>
              <a:rPr lang="en-IE" sz="1200" i="1" u="sng" dirty="0">
                <a:solidFill>
                  <a:schemeClr val="accent6">
                    <a:lumMod val="75000"/>
                  </a:schemeClr>
                </a:solidFill>
              </a:rPr>
              <a:t>Austrian-Irish </a:t>
            </a:r>
            <a:r>
              <a:rPr lang="en-IE" sz="1200" b="1" i="1" u="sng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E" sz="1200" b="1" u="sng" dirty="0">
                <a:solidFill>
                  <a:schemeClr val="accent6">
                    <a:lumMod val="75000"/>
                  </a:schemeClr>
                </a:solidFill>
              </a:rPr>
              <a:t>nationality)</a:t>
            </a:r>
            <a:r>
              <a:rPr lang="en-IE" sz="12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E" sz="1200" i="1" u="sng" dirty="0">
                <a:solidFill>
                  <a:schemeClr val="accent2">
                    <a:lumMod val="75000"/>
                  </a:schemeClr>
                </a:solidFill>
              </a:rPr>
              <a:t>physicist </a:t>
            </a:r>
            <a:r>
              <a:rPr lang="en-IE" sz="1200" b="1" i="1" u="sng" dirty="0">
                <a:solidFill>
                  <a:schemeClr val="accent2">
                    <a:lumMod val="75000"/>
                  </a:schemeClr>
                </a:solidFill>
              </a:rPr>
              <a:t>(profession)</a:t>
            </a:r>
            <a:r>
              <a:rPr lang="en-IE" sz="1200" i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E" sz="1200" i="1" dirty="0"/>
              <a:t>born in </a:t>
            </a:r>
            <a:r>
              <a:rPr lang="en-IE" sz="1200" i="1" u="sng" dirty="0">
                <a:solidFill>
                  <a:schemeClr val="accent4">
                    <a:lumMod val="50000"/>
                  </a:schemeClr>
                </a:solidFill>
              </a:rPr>
              <a:t>1887 </a:t>
            </a:r>
            <a:r>
              <a:rPr lang="en-IE" sz="1200" b="1" i="1" u="sng" dirty="0">
                <a:solidFill>
                  <a:schemeClr val="accent4">
                    <a:lumMod val="50000"/>
                  </a:schemeClr>
                </a:solidFill>
              </a:rPr>
              <a:t>(year)</a:t>
            </a:r>
            <a:r>
              <a:rPr lang="en-IE" sz="1200" i="1" dirty="0"/>
              <a:t>...</a:t>
            </a:r>
            <a:endParaRPr lang="en-IE" sz="1200" dirty="0">
              <a:hlinkClick r:id="rId2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8C8CC4-E48C-A242-91DB-05AB2063BF75}"/>
              </a:ext>
            </a:extLst>
          </p:cNvPr>
          <p:cNvGrpSpPr/>
          <p:nvPr/>
        </p:nvGrpSpPr>
        <p:grpSpPr>
          <a:xfrm>
            <a:off x="4902200" y="3596425"/>
            <a:ext cx="2044699" cy="916241"/>
            <a:chOff x="5321301" y="5010925"/>
            <a:chExt cx="2044699" cy="9162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CF25DA-3293-6846-8EFE-811AD890BA87}"/>
                </a:ext>
              </a:extLst>
            </p:cNvPr>
            <p:cNvGrpSpPr/>
            <p:nvPr/>
          </p:nvGrpSpPr>
          <p:grpSpPr>
            <a:xfrm>
              <a:off x="5321301" y="5010925"/>
              <a:ext cx="1924050" cy="850935"/>
              <a:chOff x="5321301" y="5010925"/>
              <a:chExt cx="1924050" cy="85093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C572308-D55A-3B4D-AC73-4DA6A66C4E85}"/>
                  </a:ext>
                </a:extLst>
              </p:cNvPr>
              <p:cNvGrpSpPr/>
              <p:nvPr/>
            </p:nvGrpSpPr>
            <p:grpSpPr>
              <a:xfrm>
                <a:off x="5321301" y="5010925"/>
                <a:ext cx="711201" cy="850935"/>
                <a:chOff x="5321301" y="5010925"/>
                <a:chExt cx="711201" cy="850935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948176-5DD4-7A4B-A37F-C281550E3444}"/>
                    </a:ext>
                  </a:extLst>
                </p:cNvPr>
                <p:cNvSpPr txBox="1"/>
                <p:nvPr/>
              </p:nvSpPr>
              <p:spPr>
                <a:xfrm>
                  <a:off x="5321301" y="5010925"/>
                  <a:ext cx="520700" cy="68524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29F5D3-7A26-6F4B-9451-5FE8FCCEB2A0}"/>
                    </a:ext>
                  </a:extLst>
                </p:cNvPr>
                <p:cNvSpPr txBox="1"/>
                <p:nvPr/>
              </p:nvSpPr>
              <p:spPr>
                <a:xfrm>
                  <a:off x="5372101" y="5061100"/>
                  <a:ext cx="520700" cy="6852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D0380B-7D76-C64C-A2E8-1BFE3F8152B7}"/>
                    </a:ext>
                  </a:extLst>
                </p:cNvPr>
                <p:cNvSpPr txBox="1"/>
                <p:nvPr/>
              </p:nvSpPr>
              <p:spPr>
                <a:xfrm>
                  <a:off x="5448301" y="5125503"/>
                  <a:ext cx="520700" cy="6852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E9AF9F-98D2-EC4F-8EAB-B0287338E842}"/>
                    </a:ext>
                  </a:extLst>
                </p:cNvPr>
                <p:cNvSpPr txBox="1"/>
                <p:nvPr/>
              </p:nvSpPr>
              <p:spPr>
                <a:xfrm>
                  <a:off x="5511802" y="5176616"/>
                  <a:ext cx="520700" cy="685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23126-801F-4949-A409-CD32ACA29B5A}"/>
                  </a:ext>
                </a:extLst>
              </p:cNvPr>
              <p:cNvSpPr txBox="1"/>
              <p:nvPr/>
            </p:nvSpPr>
            <p:spPr>
              <a:xfrm>
                <a:off x="5454651" y="5238131"/>
                <a:ext cx="17907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Raw Data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93E039-C772-5D43-A2AD-36130390EC06}"/>
                </a:ext>
              </a:extLst>
            </p:cNvPr>
            <p:cNvSpPr txBox="1"/>
            <p:nvPr/>
          </p:nvSpPr>
          <p:spPr>
            <a:xfrm>
              <a:off x="6394450" y="5404512"/>
              <a:ext cx="654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Sports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956670-AF1E-3047-A41C-2D67A318393B}"/>
                </a:ext>
              </a:extLst>
            </p:cNvPr>
            <p:cNvSpPr txBox="1"/>
            <p:nvPr/>
          </p:nvSpPr>
          <p:spPr>
            <a:xfrm>
              <a:off x="6394450" y="5153665"/>
              <a:ext cx="654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Politics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628F4F-FF2E-F448-A950-1DABFC2A2553}"/>
                </a:ext>
              </a:extLst>
            </p:cNvPr>
            <p:cNvSpPr txBox="1"/>
            <p:nvPr/>
          </p:nvSpPr>
          <p:spPr>
            <a:xfrm>
              <a:off x="6394450" y="5696334"/>
              <a:ext cx="9715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Technology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BD293329-B57B-4947-96FB-24612EE141C8}"/>
                </a:ext>
              </a:extLst>
            </p:cNvPr>
            <p:cNvCxnSpPr>
              <a:stCxn id="11" idx="3"/>
              <a:endCxn id="39" idx="1"/>
            </p:cNvCxnSpPr>
            <p:nvPr/>
          </p:nvCxnSpPr>
          <p:spPr>
            <a:xfrm>
              <a:off x="6032502" y="5519238"/>
              <a:ext cx="361948" cy="2925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8ACF30F5-83F6-B449-923F-040852117444}"/>
                </a:ext>
              </a:extLst>
            </p:cNvPr>
            <p:cNvCxnSpPr>
              <a:cxnSpLocks/>
              <a:stCxn id="11" idx="3"/>
              <a:endCxn id="30" idx="1"/>
            </p:cNvCxnSpPr>
            <p:nvPr/>
          </p:nvCxnSpPr>
          <p:spPr>
            <a:xfrm>
              <a:off x="6032502" y="5519238"/>
              <a:ext cx="361948" cy="6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693387E-6F7C-0042-96F6-E24C0BA9411F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 flipV="1">
              <a:off x="6032502" y="5269081"/>
              <a:ext cx="361948" cy="2501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phic 50" descr="Smiling face with no fill">
            <a:extLst>
              <a:ext uri="{FF2B5EF4-FFF2-40B4-BE49-F238E27FC236}">
                <a16:creationId xmlns:a16="http://schemas.microsoft.com/office/drawing/2014/main" id="{8F730179-DCD3-6642-B769-2AE1FCE1D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9571" y="5038079"/>
            <a:ext cx="676964" cy="676964"/>
          </a:xfrm>
          <a:prstGeom prst="rect">
            <a:avLst/>
          </a:prstGeom>
        </p:spPr>
      </p:pic>
      <p:pic>
        <p:nvPicPr>
          <p:cNvPr id="53" name="Graphic 52" descr="Sad face with no fill">
            <a:extLst>
              <a:ext uri="{FF2B5EF4-FFF2-40B4-BE49-F238E27FC236}">
                <a16:creationId xmlns:a16="http://schemas.microsoft.com/office/drawing/2014/main" id="{7C0907C8-FC5D-C740-87A2-211373A06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8253" y="5043787"/>
            <a:ext cx="676964" cy="67696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D43BA7D7-D0E6-FB4C-A9EC-E63736DC4558}"/>
              </a:ext>
            </a:extLst>
          </p:cNvPr>
          <p:cNvGrpSpPr/>
          <p:nvPr/>
        </p:nvGrpSpPr>
        <p:grpSpPr>
          <a:xfrm>
            <a:off x="8470898" y="3341776"/>
            <a:ext cx="1593848" cy="914400"/>
            <a:chOff x="7531102" y="5170846"/>
            <a:chExt cx="1593848" cy="914400"/>
          </a:xfrm>
        </p:grpSpPr>
        <p:pic>
          <p:nvPicPr>
            <p:cNvPr id="55" name="Graphic 54" descr="Chat">
              <a:extLst>
                <a:ext uri="{FF2B5EF4-FFF2-40B4-BE49-F238E27FC236}">
                  <a16:creationId xmlns:a16="http://schemas.microsoft.com/office/drawing/2014/main" id="{3C4B45F0-EF26-9946-848F-CE4DECC40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31102" y="5170846"/>
              <a:ext cx="914400" cy="9144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322F39F-D004-3443-8416-AEDA3165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7661277" y="5434898"/>
              <a:ext cx="184150" cy="193148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06F584-6176-9A47-B0DE-3C5E6890B74C}"/>
                </a:ext>
              </a:extLst>
            </p:cNvPr>
            <p:cNvSpPr txBox="1"/>
            <p:nvPr/>
          </p:nvSpPr>
          <p:spPr>
            <a:xfrm>
              <a:off x="7886701" y="5492235"/>
              <a:ext cx="1238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5FEAA3-8376-CA41-BFC5-94081480353C}"/>
              </a:ext>
            </a:extLst>
          </p:cNvPr>
          <p:cNvSpPr txBox="1"/>
          <p:nvPr/>
        </p:nvSpPr>
        <p:spPr>
          <a:xfrm>
            <a:off x="1158875" y="3901132"/>
            <a:ext cx="289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Named entity recognition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4E24DA-21DD-A641-BF9A-7916BFD11A03}"/>
              </a:ext>
            </a:extLst>
          </p:cNvPr>
          <p:cNvSpPr txBox="1"/>
          <p:nvPr/>
        </p:nvSpPr>
        <p:spPr>
          <a:xfrm>
            <a:off x="4379913" y="3090446"/>
            <a:ext cx="2165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Topic classification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54B054-97F7-1E41-9781-E13DF9BA0180}"/>
              </a:ext>
            </a:extLst>
          </p:cNvPr>
          <p:cNvSpPr txBox="1"/>
          <p:nvPr/>
        </p:nvSpPr>
        <p:spPr>
          <a:xfrm>
            <a:off x="2901952" y="4785472"/>
            <a:ext cx="2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Sentiment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E1C4E2-8489-2F4F-8084-5DC4F3A2A799}"/>
              </a:ext>
            </a:extLst>
          </p:cNvPr>
          <p:cNvSpPr txBox="1"/>
          <p:nvPr/>
        </p:nvSpPr>
        <p:spPr>
          <a:xfrm>
            <a:off x="7223124" y="3761237"/>
            <a:ext cx="2165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Machine translation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4E851D-07A4-E14C-896D-2362D544D510}"/>
              </a:ext>
            </a:extLst>
          </p:cNvPr>
          <p:cNvSpPr txBox="1"/>
          <p:nvPr/>
        </p:nvSpPr>
        <p:spPr>
          <a:xfrm>
            <a:off x="7461250" y="4797494"/>
            <a:ext cx="2165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Text summarization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62B060-25D8-DF40-80E0-EE6C251186C7}"/>
              </a:ext>
            </a:extLst>
          </p:cNvPr>
          <p:cNvSpPr/>
          <p:nvPr/>
        </p:nvSpPr>
        <p:spPr>
          <a:xfrm>
            <a:off x="5162550" y="5085559"/>
            <a:ext cx="2305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/>
              <a:t>Question answering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E58133-909F-974C-AF48-7F00CBA2BB66}"/>
              </a:ext>
            </a:extLst>
          </p:cNvPr>
          <p:cNvSpPr txBox="1"/>
          <p:nvPr/>
        </p:nvSpPr>
        <p:spPr>
          <a:xfrm>
            <a:off x="1017426" y="4807766"/>
            <a:ext cx="18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Document retrieva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07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6662-6488-5E4D-8AC8-5B40413B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NLP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535832-BE21-9149-9380-29F2AE73056B}"/>
              </a:ext>
            </a:extLst>
          </p:cNvPr>
          <p:cNvCxnSpPr>
            <a:cxnSpLocks/>
          </p:cNvCxnSpPr>
          <p:nvPr/>
        </p:nvCxnSpPr>
        <p:spPr>
          <a:xfrm>
            <a:off x="1276350" y="3302000"/>
            <a:ext cx="900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49FC02-CEC3-7943-8E33-94721D085353}"/>
              </a:ext>
            </a:extLst>
          </p:cNvPr>
          <p:cNvSpPr/>
          <p:nvPr/>
        </p:nvSpPr>
        <p:spPr>
          <a:xfrm>
            <a:off x="1631950" y="2858294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DD51E0-7DA7-EC4F-A356-CBCFF4D30B08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707752" y="3009897"/>
            <a:ext cx="0" cy="292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ECF6D-7093-EC4F-B7C6-39195F4BB690}"/>
              </a:ext>
            </a:extLst>
          </p:cNvPr>
          <p:cNvSpPr txBox="1"/>
          <p:nvPr/>
        </p:nvSpPr>
        <p:spPr>
          <a:xfrm>
            <a:off x="640754" y="2066401"/>
            <a:ext cx="19557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1950s: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Georgetown experiment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Turin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Grammar theories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61BDDD-29FE-2F4F-B1AD-411DA5EBD5C0}"/>
              </a:ext>
            </a:extLst>
          </p:cNvPr>
          <p:cNvSpPr/>
          <p:nvPr/>
        </p:nvSpPr>
        <p:spPr>
          <a:xfrm>
            <a:off x="2157404" y="3560869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322B68-EECE-B54E-8895-076307C64A9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233206" y="3302000"/>
            <a:ext cx="0" cy="2588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D78E2C-DD11-7B44-A04F-F7C3C362C5D7}"/>
              </a:ext>
            </a:extLst>
          </p:cNvPr>
          <p:cNvSpPr txBox="1"/>
          <p:nvPr/>
        </p:nvSpPr>
        <p:spPr>
          <a:xfrm>
            <a:off x="1331108" y="3727781"/>
            <a:ext cx="19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1960s: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Restricted vocabulary natural language understanding programs (ELIZA, SHRDLU)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DE0D97-7A3C-204F-8B8D-FE2C2F3E8226}"/>
              </a:ext>
            </a:extLst>
          </p:cNvPr>
          <p:cNvSpPr/>
          <p:nvPr/>
        </p:nvSpPr>
        <p:spPr>
          <a:xfrm>
            <a:off x="2694975" y="2877744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0BF718-0B64-5F48-BE3F-C9AB4ABA6023}"/>
              </a:ext>
            </a:extLst>
          </p:cNvPr>
          <p:cNvCxnSpPr>
            <a:cxnSpLocks/>
          </p:cNvCxnSpPr>
          <p:nvPr/>
        </p:nvCxnSpPr>
        <p:spPr>
          <a:xfrm>
            <a:off x="2761452" y="3016245"/>
            <a:ext cx="0" cy="292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60DFA1-F2EC-4749-BD59-22361E7CF714}"/>
              </a:ext>
            </a:extLst>
          </p:cNvPr>
          <p:cNvSpPr txBox="1"/>
          <p:nvPr/>
        </p:nvSpPr>
        <p:spPr>
          <a:xfrm>
            <a:off x="2507453" y="2228002"/>
            <a:ext cx="19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1970s: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Early chatbots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Conceptual ontologies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64A0ED-11B7-7C42-8086-C43BD88600BD}"/>
              </a:ext>
            </a:extLst>
          </p:cNvPr>
          <p:cNvSpPr/>
          <p:nvPr/>
        </p:nvSpPr>
        <p:spPr>
          <a:xfrm>
            <a:off x="3546452" y="3556797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602208-5AB2-4440-BCCF-A2D67F064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622254" y="3302000"/>
            <a:ext cx="0" cy="2547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187E6E-651E-A84A-9C6D-5CC22ABA816A}"/>
              </a:ext>
            </a:extLst>
          </p:cNvPr>
          <p:cNvSpPr txBox="1"/>
          <p:nvPr/>
        </p:nvSpPr>
        <p:spPr>
          <a:xfrm>
            <a:off x="3286906" y="3811593"/>
            <a:ext cx="19557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1980-90s: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Machine learning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Statistical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Decision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758155-9E21-2443-AC58-8336DBA29498}"/>
              </a:ext>
            </a:extLst>
          </p:cNvPr>
          <p:cNvSpPr txBox="1"/>
          <p:nvPr/>
        </p:nvSpPr>
        <p:spPr>
          <a:xfrm>
            <a:off x="4100065" y="2023873"/>
            <a:ext cx="19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2000s: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Neural network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Word embeddings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D349EF-F0A3-E649-8D9C-59F656359987}"/>
              </a:ext>
            </a:extLst>
          </p:cNvPr>
          <p:cNvSpPr/>
          <p:nvPr/>
        </p:nvSpPr>
        <p:spPr>
          <a:xfrm rot="10800000">
            <a:off x="4495778" y="2724617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450C7E-0986-5849-B1CF-06278D3B0BD6}"/>
              </a:ext>
            </a:extLst>
          </p:cNvPr>
          <p:cNvCxnSpPr>
            <a:cxnSpLocks/>
          </p:cNvCxnSpPr>
          <p:nvPr/>
        </p:nvCxnSpPr>
        <p:spPr>
          <a:xfrm flipV="1">
            <a:off x="4571579" y="2876222"/>
            <a:ext cx="1" cy="4257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E241FC4-6552-4247-8131-C7B43FF4C3F8}"/>
              </a:ext>
            </a:extLst>
          </p:cNvPr>
          <p:cNvSpPr txBox="1"/>
          <p:nvPr/>
        </p:nvSpPr>
        <p:spPr>
          <a:xfrm>
            <a:off x="4800601" y="3834386"/>
            <a:ext cx="195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Word2Vec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1303E2-4093-7D47-9874-B47668FCA76B}"/>
              </a:ext>
            </a:extLst>
          </p:cNvPr>
          <p:cNvSpPr/>
          <p:nvPr/>
        </p:nvSpPr>
        <p:spPr>
          <a:xfrm>
            <a:off x="5087102" y="3542283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F99F02-226E-D743-9EB9-D1C0DDF7193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5162904" y="3287486"/>
            <a:ext cx="0" cy="2547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DC6D921-82EA-EC4C-B411-DCBD35D6492D}"/>
              </a:ext>
            </a:extLst>
          </p:cNvPr>
          <p:cNvSpPr txBox="1"/>
          <p:nvPr/>
        </p:nvSpPr>
        <p:spPr>
          <a:xfrm>
            <a:off x="5964177" y="1829204"/>
            <a:ext cx="1955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2014: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GloVe</a:t>
            </a:r>
            <a:r>
              <a:rPr lang="en-US" sz="1000" dirty="0"/>
              <a:t>: Global Vectors for Word Representation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Seq2Seq Models (LSTM, RNNS, GRU)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7A6FD7-8643-8042-B0B4-40C7832F6601}"/>
              </a:ext>
            </a:extLst>
          </p:cNvPr>
          <p:cNvSpPr/>
          <p:nvPr/>
        </p:nvSpPr>
        <p:spPr>
          <a:xfrm>
            <a:off x="6419806" y="2769066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2EF165-0326-C845-9503-6E17795994C8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6495608" y="2920669"/>
            <a:ext cx="0" cy="3813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94C9FB-99F2-D740-ACBB-0EEB1AC50685}"/>
              </a:ext>
            </a:extLst>
          </p:cNvPr>
          <p:cNvCxnSpPr>
            <a:cxnSpLocks/>
          </p:cNvCxnSpPr>
          <p:nvPr/>
        </p:nvCxnSpPr>
        <p:spPr>
          <a:xfrm flipH="1">
            <a:off x="7161557" y="3302000"/>
            <a:ext cx="6791" cy="354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70BDC77-421C-2542-9BC9-0D8262253148}"/>
              </a:ext>
            </a:extLst>
          </p:cNvPr>
          <p:cNvSpPr/>
          <p:nvPr/>
        </p:nvSpPr>
        <p:spPr>
          <a:xfrm>
            <a:off x="7092547" y="3683331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7F60D7-289E-2641-A482-3A689F122F68}"/>
              </a:ext>
            </a:extLst>
          </p:cNvPr>
          <p:cNvSpPr txBox="1"/>
          <p:nvPr/>
        </p:nvSpPr>
        <p:spPr>
          <a:xfrm>
            <a:off x="6576759" y="3857727"/>
            <a:ext cx="19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2017: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Transformer: Attention is all you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DB20FB-E240-CB48-B151-080E9857BB7A}"/>
              </a:ext>
            </a:extLst>
          </p:cNvPr>
          <p:cNvSpPr txBox="1"/>
          <p:nvPr/>
        </p:nvSpPr>
        <p:spPr>
          <a:xfrm>
            <a:off x="7929512" y="1995701"/>
            <a:ext cx="19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2018: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Contextual Transformer-based word embeddings (ELMO, BERT)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AC2F418-8207-7646-9D1B-1058C377D906}"/>
              </a:ext>
            </a:extLst>
          </p:cNvPr>
          <p:cNvSpPr/>
          <p:nvPr/>
        </p:nvSpPr>
        <p:spPr>
          <a:xfrm>
            <a:off x="8146168" y="2769066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E6353E-6CBC-2143-A21A-4172E1ECE5B6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8221970" y="2920669"/>
            <a:ext cx="0" cy="3813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F4E1C23-33C3-E24B-8AD8-C10662F0979B}"/>
              </a:ext>
            </a:extLst>
          </p:cNvPr>
          <p:cNvCxnSpPr>
            <a:cxnSpLocks/>
          </p:cNvCxnSpPr>
          <p:nvPr/>
        </p:nvCxnSpPr>
        <p:spPr>
          <a:xfrm flipH="1">
            <a:off x="9011400" y="3316515"/>
            <a:ext cx="6791" cy="354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7971FA1-830E-3A4C-941F-950389FF507B}"/>
              </a:ext>
            </a:extLst>
          </p:cNvPr>
          <p:cNvSpPr/>
          <p:nvPr/>
        </p:nvSpPr>
        <p:spPr>
          <a:xfrm>
            <a:off x="8942390" y="3697846"/>
            <a:ext cx="151603" cy="151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C3384A-B249-3249-BB35-E4D45DD0F02C}"/>
              </a:ext>
            </a:extLst>
          </p:cNvPr>
          <p:cNvSpPr txBox="1"/>
          <p:nvPr/>
        </p:nvSpPr>
        <p:spPr>
          <a:xfrm>
            <a:off x="8532557" y="3888537"/>
            <a:ext cx="19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2019-now: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Attention alternatives (</a:t>
            </a:r>
            <a:r>
              <a:rPr lang="en-US" sz="1000" dirty="0" err="1"/>
              <a:t>LinFormer</a:t>
            </a:r>
            <a:r>
              <a:rPr lang="en-US" sz="1000" dirty="0"/>
              <a:t>, </a:t>
            </a:r>
            <a:r>
              <a:rPr lang="en-US" sz="1000" dirty="0" err="1"/>
              <a:t>PerFormer</a:t>
            </a:r>
            <a:r>
              <a:rPr lang="en-US" sz="1000" dirty="0"/>
              <a:t>, </a:t>
            </a:r>
            <a:r>
              <a:rPr lang="en-US" sz="1000" dirty="0" err="1"/>
              <a:t>XLNet</a:t>
            </a:r>
            <a:r>
              <a:rPr lang="en-US" sz="1000" dirty="0"/>
              <a:t>, </a:t>
            </a:r>
            <a:r>
              <a:rPr lang="en-US" sz="1000" dirty="0" err="1"/>
              <a:t>FNet</a:t>
            </a:r>
            <a:r>
              <a:rPr lang="en-US" sz="10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10670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99C8-266E-2346-A8CD-765247FB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A5F5-BCA2-AA40-BC9F-2ED6B1A1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Text processing pipeline:</a:t>
            </a:r>
          </a:p>
          <a:p>
            <a:pPr marL="0" indent="0">
              <a:buNone/>
            </a:pPr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Tokens are parametrized into (word or </a:t>
            </a:r>
            <a:r>
              <a:rPr lang="en-US" sz="1600" dirty="0" err="1"/>
              <a:t>subword</a:t>
            </a:r>
            <a:r>
              <a:rPr lang="en-US" sz="1600" dirty="0"/>
              <a:t>) vectors:</a:t>
            </a:r>
          </a:p>
          <a:p>
            <a:pPr lvl="1"/>
            <a:r>
              <a:rPr lang="en-US" sz="1200" dirty="0"/>
              <a:t>Hot one encoding (sparse)</a:t>
            </a:r>
          </a:p>
          <a:p>
            <a:pPr lvl="1"/>
            <a:r>
              <a:rPr lang="en-US" sz="1200" dirty="0"/>
              <a:t>Word2Vec (dense)</a:t>
            </a:r>
          </a:p>
          <a:p>
            <a:pPr lvl="1"/>
            <a:r>
              <a:rPr lang="en-US" sz="1200" dirty="0"/>
              <a:t>Context dependent (Bert, Elmo…)</a:t>
            </a:r>
          </a:p>
          <a:p>
            <a:pPr lvl="1"/>
            <a:endParaRPr lang="en-US" sz="1200" dirty="0"/>
          </a:p>
          <a:p>
            <a:r>
              <a:rPr lang="en-US" sz="1600" dirty="0"/>
              <a:t>Transfer learning:</a:t>
            </a:r>
          </a:p>
          <a:p>
            <a:pPr marL="457200" lvl="1" indent="0">
              <a:buNone/>
            </a:pPr>
            <a:r>
              <a:rPr lang="en-US" sz="1200" dirty="0"/>
              <a:t>Pretrained models are used as the input embeddings for specific task or datasets.</a:t>
            </a:r>
          </a:p>
          <a:p>
            <a:pPr marL="457200" lvl="1" indent="0">
              <a:buNone/>
            </a:pPr>
            <a:r>
              <a:rPr lang="en-US" sz="1200" dirty="0"/>
              <a:t>For example, BERT (</a:t>
            </a:r>
            <a:r>
              <a:rPr lang="en-IE" sz="1200" dirty="0"/>
              <a:t>Bidirectional Encoder Representations from Transformers</a:t>
            </a:r>
            <a:r>
              <a:rPr lang="en-GB" sz="1200" dirty="0"/>
              <a:t>) is </a:t>
            </a:r>
          </a:p>
          <a:p>
            <a:pPr marL="457200" lvl="1" indent="0">
              <a:buNone/>
            </a:pPr>
            <a:r>
              <a:rPr lang="en-GB" sz="1200" dirty="0"/>
              <a:t>first trained by predicting words in a masked corpus.</a:t>
            </a: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BD62F9-103A-3A4C-B9D0-8BD7548353FD}"/>
              </a:ext>
            </a:extLst>
          </p:cNvPr>
          <p:cNvGrpSpPr/>
          <p:nvPr/>
        </p:nvGrpSpPr>
        <p:grpSpPr>
          <a:xfrm>
            <a:off x="906083" y="1481600"/>
            <a:ext cx="9950450" cy="923330"/>
            <a:chOff x="939800" y="1752342"/>
            <a:chExt cx="9950450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8A8ABC-71AA-2244-B05D-F52C55F6BB14}"/>
                </a:ext>
              </a:extLst>
            </p:cNvPr>
            <p:cNvSpPr txBox="1"/>
            <p:nvPr/>
          </p:nvSpPr>
          <p:spPr>
            <a:xfrm>
              <a:off x="939800" y="2033588"/>
              <a:ext cx="11049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Raw text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6802C1-385C-2243-8478-9C2A135818F3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044700" y="2218254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9FA85012-9072-C243-BFA3-74530A709CF2}"/>
                </a:ext>
              </a:extLst>
            </p:cNvPr>
            <p:cNvSpPr/>
            <p:nvPr/>
          </p:nvSpPr>
          <p:spPr>
            <a:xfrm>
              <a:off x="2692400" y="1988344"/>
              <a:ext cx="1587500" cy="45981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Tokenize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4374CC85-7AB0-8146-AA48-3AFAADED15BF}"/>
                </a:ext>
              </a:extLst>
            </p:cNvPr>
            <p:cNvSpPr/>
            <p:nvPr/>
          </p:nvSpPr>
          <p:spPr>
            <a:xfrm>
              <a:off x="4133850" y="1988344"/>
              <a:ext cx="1587500" cy="459819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Tagging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D0BBF6-6BAA-3946-8FD3-BB696761F241}"/>
                </a:ext>
              </a:extLst>
            </p:cNvPr>
            <p:cNvSpPr/>
            <p:nvPr/>
          </p:nvSpPr>
          <p:spPr>
            <a:xfrm>
              <a:off x="5575300" y="1988344"/>
              <a:ext cx="1587500" cy="459819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Parsing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22CF495E-F96B-7040-90DC-A302D3E39F6D}"/>
                </a:ext>
              </a:extLst>
            </p:cNvPr>
            <p:cNvSpPr/>
            <p:nvPr/>
          </p:nvSpPr>
          <p:spPr>
            <a:xfrm>
              <a:off x="7016750" y="1988344"/>
              <a:ext cx="1587500" cy="459819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F1D99F-6C0D-3540-B5C9-53C44D15ECE4}"/>
                </a:ext>
              </a:extLst>
            </p:cNvPr>
            <p:cNvCxnSpPr/>
            <p:nvPr/>
          </p:nvCxnSpPr>
          <p:spPr>
            <a:xfrm>
              <a:off x="8629650" y="2214007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9AA64-9FF0-A34F-AC93-72980DF3336F}"/>
                </a:ext>
              </a:extLst>
            </p:cNvPr>
            <p:cNvSpPr txBox="1"/>
            <p:nvPr/>
          </p:nvSpPr>
          <p:spPr>
            <a:xfrm>
              <a:off x="9391650" y="1752342"/>
              <a:ext cx="1498600" cy="923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Processed document object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53F13-59D5-5942-A72C-20251C6E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08" y="3897085"/>
            <a:ext cx="4549027" cy="21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BE834E-761B-5F4A-AD6E-055CFB4417AA}"/>
              </a:ext>
            </a:extLst>
          </p:cNvPr>
          <p:cNvSpPr/>
          <p:nvPr/>
        </p:nvSpPr>
        <p:spPr>
          <a:xfrm>
            <a:off x="5585177" y="606112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blog.insightdatascience.com</a:t>
            </a:r>
            <a:r>
              <a:rPr lang="en-US" sz="1050" dirty="0"/>
              <a:t>/using-transfer-learning-for-nlp-with-small-data-71e10baf99a6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34000-EBE6-864F-AECA-92D52FACF1B5}"/>
              </a:ext>
            </a:extLst>
          </p:cNvPr>
          <p:cNvSpPr/>
          <p:nvPr/>
        </p:nvSpPr>
        <p:spPr>
          <a:xfrm>
            <a:off x="10250194" y="4036091"/>
            <a:ext cx="749300" cy="17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E8F0-514B-6547-8875-3A36163A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085CE-498F-7F4A-8467-D8968708A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Training free parameters in variational quantum circuits:</a:t>
                </a:r>
              </a:p>
              <a:p>
                <a:pPr lvl="1"/>
                <a:r>
                  <a:rPr lang="en-US" sz="1600" dirty="0"/>
                  <a:t>Create an Ansatz:</a:t>
                </a:r>
              </a:p>
              <a:p>
                <a:pPr lvl="2"/>
                <a:r>
                  <a:rPr lang="en-US" sz="1600" dirty="0"/>
                  <a:t>Fixed shape of the quantum circuit. May vary depending on the problem </a:t>
                </a:r>
              </a:p>
              <a:p>
                <a:pPr lvl="3"/>
                <a:r>
                  <a:rPr lang="en-US" sz="1400" dirty="0" err="1"/>
                  <a:t>Fixed+Parametrized</a:t>
                </a:r>
                <a:endParaRPr lang="en-US" sz="1400" dirty="0"/>
              </a:p>
              <a:p>
                <a:pPr lvl="3"/>
                <a:r>
                  <a:rPr lang="en-US" sz="1400" dirty="0"/>
                  <a:t>Tensor Networks</a:t>
                </a:r>
              </a:p>
              <a:p>
                <a:pPr lvl="3"/>
                <a:r>
                  <a:rPr lang="en-US" sz="1400" dirty="0"/>
                  <a:t>Matrix Product States</a:t>
                </a:r>
              </a:p>
              <a:p>
                <a:pPr lvl="1"/>
                <a:r>
                  <a:rPr lang="en-US" sz="1600" dirty="0"/>
                  <a:t>Define a parametrized quantum circuit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Measure an observable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600" dirty="0"/>
                  <a:t> for a qubit or a set of qubits. Commonly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&lt;0|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)|0&gt; is used. Create a classical cost function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based on the output to change the parameters based on a classical optimizer. </a:t>
                </a:r>
              </a:p>
              <a:p>
                <a:pPr lvl="2"/>
                <a:r>
                  <a:rPr lang="en-US" sz="1200" dirty="0"/>
                  <a:t>Gradient based optimizers</a:t>
                </a:r>
              </a:p>
              <a:p>
                <a:pPr lvl="2"/>
                <a:r>
                  <a:rPr lang="en-US" sz="1200" dirty="0"/>
                  <a:t>Gradient free stochastic optimizers</a:t>
                </a:r>
              </a:p>
              <a:p>
                <a:pPr lvl="2"/>
                <a:r>
                  <a:rPr lang="en-US" sz="1200" dirty="0"/>
                  <a:t>Quantum natural gradient</a:t>
                </a:r>
              </a:p>
              <a:p>
                <a:pPr lvl="2"/>
                <a:r>
                  <a:rPr lang="en-US" sz="1200" dirty="0"/>
                  <a:t>Differentiable quantum circuits</a:t>
                </a:r>
                <a:br>
                  <a:rPr lang="en-US" sz="1200" dirty="0"/>
                </a:br>
                <a:endParaRPr lang="en-US" sz="1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085CE-498F-7F4A-8467-D8968708A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6" t="-505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1FCB864-B8CD-2341-9605-4E72273F95B1}"/>
              </a:ext>
            </a:extLst>
          </p:cNvPr>
          <p:cNvSpPr/>
          <p:nvPr/>
        </p:nvSpPr>
        <p:spPr>
          <a:xfrm>
            <a:off x="5829300" y="4545568"/>
            <a:ext cx="1600200" cy="1236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45088-C961-204E-81BE-D7C63F664F14}"/>
              </a:ext>
            </a:extLst>
          </p:cNvPr>
          <p:cNvSpPr/>
          <p:nvPr/>
        </p:nvSpPr>
        <p:spPr>
          <a:xfrm>
            <a:off x="5916000" y="481758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|0&gt;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EE8D6E-74A1-204A-96D2-9B901F9CC057}"/>
              </a:ext>
            </a:extLst>
          </p:cNvPr>
          <p:cNvSpPr/>
          <p:nvPr/>
        </p:nvSpPr>
        <p:spPr>
          <a:xfrm>
            <a:off x="5916000" y="5167868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|0&gt;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B260C3-5835-9A44-9A6F-D769724B8691}"/>
              </a:ext>
            </a:extLst>
          </p:cNvPr>
          <p:cNvCxnSpPr>
            <a:cxnSpLocks/>
          </p:cNvCxnSpPr>
          <p:nvPr/>
        </p:nvCxnSpPr>
        <p:spPr>
          <a:xfrm>
            <a:off x="6438900" y="500225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9C9EE7-BEB0-224E-A386-4DA18E8D85ED}"/>
              </a:ext>
            </a:extLst>
          </p:cNvPr>
          <p:cNvCxnSpPr>
            <a:cxnSpLocks/>
          </p:cNvCxnSpPr>
          <p:nvPr/>
        </p:nvCxnSpPr>
        <p:spPr>
          <a:xfrm>
            <a:off x="6438900" y="5352534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3CB47-86D8-324B-872A-091963D89FB4}"/>
                  </a:ext>
                </a:extLst>
              </p:cNvPr>
              <p:cNvSpPr txBox="1"/>
              <p:nvPr/>
            </p:nvSpPr>
            <p:spPr>
              <a:xfrm>
                <a:off x="6521450" y="4724053"/>
                <a:ext cx="717550" cy="9233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3CB47-86D8-324B-872A-091963D89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50" y="4724053"/>
                <a:ext cx="71755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A18CB3-7CC6-BB46-9544-7133B89418A4}"/>
              </a:ext>
            </a:extLst>
          </p:cNvPr>
          <p:cNvCxnSpPr/>
          <p:nvPr/>
        </p:nvCxnSpPr>
        <p:spPr>
          <a:xfrm>
            <a:off x="7620000" y="5167868"/>
            <a:ext cx="113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C5A7A4-4CBA-B541-9F9D-0BAC75C25D6C}"/>
                  </a:ext>
                </a:extLst>
              </p:cNvPr>
              <p:cNvSpPr/>
              <p:nvPr/>
            </p:nvSpPr>
            <p:spPr>
              <a:xfrm>
                <a:off x="8859911" y="4855218"/>
                <a:ext cx="1051505" cy="68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i="1" dirty="0">
                    <a:latin typeface="Cambria Math" panose="02040503050406030204" pitchFamily="18" charset="0"/>
                  </a:rPr>
                  <a:t>Cost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C5A7A4-4CBA-B541-9F9D-0BAC75C2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11" y="4855218"/>
                <a:ext cx="1051505" cy="681982"/>
              </a:xfrm>
              <a:prstGeom prst="rect">
                <a:avLst/>
              </a:prstGeom>
              <a:blipFill>
                <a:blip r:embed="rId5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5F0A46-A2C3-6B45-9BC6-B4CF5AD56DC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385663" y="5537200"/>
            <a:ext cx="1" cy="4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E53D2F-3CAC-4D40-96B1-6EE2A7A255C3}"/>
              </a:ext>
            </a:extLst>
          </p:cNvPr>
          <p:cNvSpPr txBox="1"/>
          <p:nvPr/>
        </p:nvSpPr>
        <p:spPr>
          <a:xfrm>
            <a:off x="8782413" y="5942568"/>
            <a:ext cx="12065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Optimizer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C311153-1765-CA4B-91B0-1AC7A667EC8A}"/>
              </a:ext>
            </a:extLst>
          </p:cNvPr>
          <p:cNvCxnSpPr>
            <a:stCxn id="25" idx="1"/>
            <a:endCxn id="7" idx="2"/>
          </p:cNvCxnSpPr>
          <p:nvPr/>
        </p:nvCxnSpPr>
        <p:spPr>
          <a:xfrm rot="10800000">
            <a:off x="6629401" y="5782320"/>
            <a:ext cx="2153013" cy="344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AA8C-AE69-FA4A-83F7-04711A8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36" y="487679"/>
            <a:ext cx="8218311" cy="66602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Experimental</a:t>
            </a:r>
            <a:r>
              <a:rPr lang="en-US" dirty="0"/>
              <a:t> results: True/False classification using </a:t>
            </a:r>
            <a:r>
              <a:rPr lang="en-US" dirty="0" err="1"/>
              <a:t>DisCoCat</a:t>
            </a:r>
            <a:r>
              <a:rPr lang="en-US" dirty="0"/>
              <a:t> diagrams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4BE860-BD52-F640-8030-0AEABA6971A1}"/>
              </a:ext>
            </a:extLst>
          </p:cNvPr>
          <p:cNvGrpSpPr/>
          <p:nvPr/>
        </p:nvGrpSpPr>
        <p:grpSpPr>
          <a:xfrm>
            <a:off x="1304542" y="2152395"/>
            <a:ext cx="4459912" cy="2860734"/>
            <a:chOff x="652270" y="1604956"/>
            <a:chExt cx="4459912" cy="286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248D7B8-59C5-2840-9E5C-94BC06C211C9}"/>
                    </a:ext>
                  </a:extLst>
                </p:cNvPr>
                <p:cNvSpPr txBox="1"/>
                <p:nvPr/>
              </p:nvSpPr>
              <p:spPr>
                <a:xfrm>
                  <a:off x="652272" y="1743456"/>
                  <a:ext cx="6446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F11AD4-8FC3-164F-8C4D-9B75448A1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2" y="1743456"/>
                  <a:ext cx="64466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538" r="-5769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1F68C7-8522-614A-B722-A9EF8C591C8A}"/>
                    </a:ext>
                  </a:extLst>
                </p:cNvPr>
                <p:cNvSpPr txBox="1"/>
                <p:nvPr/>
              </p:nvSpPr>
              <p:spPr>
                <a:xfrm>
                  <a:off x="652272" y="2115312"/>
                  <a:ext cx="6393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8F89107-5EF7-834B-A7BD-076A33E15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2" y="2115312"/>
                  <a:ext cx="63934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AFB56A-97AD-104F-922C-B1D0709036FB}"/>
                    </a:ext>
                  </a:extLst>
                </p:cNvPr>
                <p:cNvSpPr txBox="1"/>
                <p:nvPr/>
              </p:nvSpPr>
              <p:spPr>
                <a:xfrm>
                  <a:off x="652271" y="2495943"/>
                  <a:ext cx="6446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75EA60-5262-3646-AFFD-55BCC7D50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1" y="2495943"/>
                  <a:ext cx="64466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538" r="-576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4DE1E8-9E9B-344D-89BB-892681B1A665}"/>
                    </a:ext>
                  </a:extLst>
                </p:cNvPr>
                <p:cNvSpPr txBox="1"/>
                <p:nvPr/>
              </p:nvSpPr>
              <p:spPr>
                <a:xfrm>
                  <a:off x="652271" y="3152001"/>
                  <a:ext cx="61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7025A07-A77D-7D44-A159-9E31911A9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1" y="3152001"/>
                  <a:ext cx="61196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245" r="-816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F82C06-06E6-7143-B86A-F0E1D1B28022}"/>
                    </a:ext>
                  </a:extLst>
                </p:cNvPr>
                <p:cNvSpPr txBox="1"/>
                <p:nvPr/>
              </p:nvSpPr>
              <p:spPr>
                <a:xfrm>
                  <a:off x="652270" y="3779954"/>
                  <a:ext cx="9264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A0FE05-3B96-5449-AE75-CD5E58117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0" y="3779954"/>
                  <a:ext cx="92647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108" r="-4054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769898-4361-0640-A578-C3CD25BD7017}"/>
                    </a:ext>
                  </a:extLst>
                </p:cNvPr>
                <p:cNvSpPr txBox="1"/>
                <p:nvPr/>
              </p:nvSpPr>
              <p:spPr>
                <a:xfrm>
                  <a:off x="652270" y="4188691"/>
                  <a:ext cx="747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&gt;,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5C3D62C-D07E-2A42-99EC-1FD1016FB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70" y="4188691"/>
                  <a:ext cx="74796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0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54C45B9-4C5B-ED4C-9355-79150406F22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1296936" y="1743458"/>
              <a:ext cx="2129016" cy="13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5695A7-9364-E64F-AC60-4D1B29C44B7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1296935" y="1743457"/>
              <a:ext cx="2129017" cy="890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A1F1FB-E667-DD45-A234-676EFDDA70F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264233" y="1743457"/>
              <a:ext cx="2161719" cy="154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A9C7CE-9FBC-D642-8C5C-11E0A380D68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291613" y="2253812"/>
              <a:ext cx="2134339" cy="103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B3F73E-7037-7948-BB16-2B60B189005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1400231" y="3290501"/>
              <a:ext cx="2025721" cy="103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72D399-8816-F747-827D-BB8FB053B67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296935" y="2634443"/>
              <a:ext cx="2129017" cy="65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A1CC5C-41A0-294D-A183-7DDBB711A6B5}"/>
                    </a:ext>
                  </a:extLst>
                </p:cNvPr>
                <p:cNvSpPr txBox="1"/>
                <p:nvPr/>
              </p:nvSpPr>
              <p:spPr>
                <a:xfrm>
                  <a:off x="3608832" y="1604956"/>
                  <a:ext cx="14868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𝑙𝑎𝑏𝑒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6187938-3A2C-4242-A930-277B56C0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832" y="1604956"/>
                  <a:ext cx="148688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085" r="-5085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8A836D-67E9-8C4C-8A77-8E67DCF90C5C}"/>
                    </a:ext>
                  </a:extLst>
                </p:cNvPr>
                <p:cNvSpPr txBox="1"/>
                <p:nvPr/>
              </p:nvSpPr>
              <p:spPr>
                <a:xfrm>
                  <a:off x="3561950" y="3152000"/>
                  <a:ext cx="15502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&gt;,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𝑙𝑎𝑏𝑒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9BE2930-1BA1-A445-9622-1A6BE1D5E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950" y="3152000"/>
                  <a:ext cx="155023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226" r="-2419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0D02D1-258B-A546-8590-011797CE4594}"/>
                </a:ext>
              </a:extLst>
            </p:cNvPr>
            <p:cNvSpPr txBox="1"/>
            <p:nvPr/>
          </p:nvSpPr>
          <p:spPr>
            <a:xfrm>
              <a:off x="674419" y="2777805"/>
              <a:ext cx="40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423A4E-084E-B14C-9B8C-A38519B8DF3E}"/>
                </a:ext>
              </a:extLst>
            </p:cNvPr>
            <p:cNvSpPr txBox="1"/>
            <p:nvPr/>
          </p:nvSpPr>
          <p:spPr>
            <a:xfrm>
              <a:off x="673125" y="3419811"/>
              <a:ext cx="40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F7396F-5F35-9440-B922-2CAFAAF431DE}"/>
                </a:ext>
              </a:extLst>
            </p:cNvPr>
            <p:cNvSpPr txBox="1"/>
            <p:nvPr/>
          </p:nvSpPr>
          <p:spPr>
            <a:xfrm>
              <a:off x="4035340" y="2311277"/>
              <a:ext cx="40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30F1B42-288E-FE48-95F0-35E5C6F51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690688"/>
            <a:ext cx="3032760" cy="14034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C0F39-C907-0047-980D-7F1ADC349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3225942"/>
            <a:ext cx="3032760" cy="140345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A23329-DCFA-AA4F-AB23-42A0B17988DC}"/>
              </a:ext>
            </a:extLst>
          </p:cNvPr>
          <p:cNvCxnSpPr>
            <a:stCxn id="19" idx="3"/>
          </p:cNvCxnSpPr>
          <p:nvPr/>
        </p:nvCxnSpPr>
        <p:spPr>
          <a:xfrm flipV="1">
            <a:off x="5747985" y="2290894"/>
            <a:ext cx="500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2C3BB-6094-F64A-B29D-6B7A87BC6A02}"/>
              </a:ext>
            </a:extLst>
          </p:cNvPr>
          <p:cNvCxnSpPr/>
          <p:nvPr/>
        </p:nvCxnSpPr>
        <p:spPr>
          <a:xfrm flipV="1">
            <a:off x="5784560" y="3842326"/>
            <a:ext cx="500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2B033D-167B-3B4E-8981-117B75E55E0F}"/>
              </a:ext>
            </a:extLst>
          </p:cNvPr>
          <p:cNvSpPr txBox="1"/>
          <p:nvPr/>
        </p:nvSpPr>
        <p:spPr>
          <a:xfrm>
            <a:off x="9064752" y="5936303"/>
            <a:ext cx="155023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Classical Optimizers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0E4E427-0BCF-7E42-8BC5-513DBBE3CF17}"/>
              </a:ext>
            </a:extLst>
          </p:cNvPr>
          <p:cNvCxnSpPr>
            <a:stCxn id="24" idx="3"/>
            <a:endCxn id="28" idx="0"/>
          </p:cNvCxnSpPr>
          <p:nvPr/>
        </p:nvCxnSpPr>
        <p:spPr>
          <a:xfrm>
            <a:off x="9281160" y="2392417"/>
            <a:ext cx="558708" cy="3543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109D983-9CD0-864B-90C9-253C90340D3A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9281160" y="3927671"/>
            <a:ext cx="558708" cy="2008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E4FBA4-8691-BD41-B7AD-30FEC91D46F8}"/>
              </a:ext>
            </a:extLst>
          </p:cNvPr>
          <p:cNvSpPr txBox="1"/>
          <p:nvPr/>
        </p:nvSpPr>
        <p:spPr>
          <a:xfrm>
            <a:off x="9361332" y="4550044"/>
            <a:ext cx="95707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Custom cost function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B72CE50-3958-F04F-A515-585631BD5174}"/>
              </a:ext>
            </a:extLst>
          </p:cNvPr>
          <p:cNvCxnSpPr>
            <a:cxnSpLocks/>
            <a:stCxn id="28" idx="1"/>
            <a:endCxn id="12" idx="2"/>
          </p:cNvCxnSpPr>
          <p:nvPr/>
        </p:nvCxnSpPr>
        <p:spPr>
          <a:xfrm rot="10800000">
            <a:off x="1678524" y="5013129"/>
            <a:ext cx="7386229" cy="124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2E960A-4E77-E146-A63D-66DEC094900B}"/>
                  </a:ext>
                </a:extLst>
              </p:cNvPr>
              <p:cNvSpPr txBox="1"/>
              <p:nvPr/>
            </p:nvSpPr>
            <p:spPr>
              <a:xfrm>
                <a:off x="1943885" y="5992035"/>
                <a:ext cx="16362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𝑈𝑝𝑑𝑎𝑡𝑒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2E960A-4E77-E146-A63D-66DEC094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85" y="5992035"/>
                <a:ext cx="1636282" cy="215444"/>
              </a:xfrm>
              <a:prstGeom prst="rect">
                <a:avLst/>
              </a:prstGeom>
              <a:blipFill>
                <a:blip r:embed="rId11"/>
                <a:stretch>
                  <a:fillRect l="-3876" r="-2326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AA8C-AE69-FA4A-83F7-04711A8B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True/False classification</a:t>
            </a:r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994EE640-090B-BE44-8822-EC4FEB48B788}"/>
              </a:ext>
            </a:extLst>
          </p:cNvPr>
          <p:cNvSpPr txBox="1">
            <a:spLocks/>
          </p:cNvSpPr>
          <p:nvPr/>
        </p:nvSpPr>
        <p:spPr>
          <a:xfrm>
            <a:off x="334816" y="1305504"/>
            <a:ext cx="9147512" cy="476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Datasets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considered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were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created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specifically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for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implementation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.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It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includes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several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sentence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types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labelles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as True/False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stating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facts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about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Animal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Kingdom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D9946A-A683-204F-B281-1FF46110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45" y="2878469"/>
            <a:ext cx="4580355" cy="24710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3DD9AF-1A27-1546-998E-3605895F16B9}"/>
              </a:ext>
            </a:extLst>
          </p:cNvPr>
          <p:cNvSpPr txBox="1"/>
          <p:nvPr/>
        </p:nvSpPr>
        <p:spPr>
          <a:xfrm>
            <a:off x="6660285" y="2598003"/>
            <a:ext cx="45803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  <a:cs typeface="Arial" pitchFamily="34" charset="0"/>
              </a:rPr>
              <a:t>For each sentence, a cost function is calculated. Cross entropy is used as we have a binary classification problem.</a:t>
            </a:r>
          </a:p>
          <a:p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  <a:p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  <a:p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  <a:p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  <a:p>
            <a:endParaRPr lang="en-US" sz="1600" dirty="0">
              <a:latin typeface="Georgia" panose="02040502050405020303" pitchFamily="18" charset="0"/>
              <a:cs typeface="Arial" pitchFamily="34" charset="0"/>
            </a:endParaRPr>
          </a:p>
          <a:p>
            <a:r>
              <a:rPr lang="en-US" sz="1600" dirty="0">
                <a:latin typeface="Georgia" panose="02040502050405020303" pitchFamily="18" charset="0"/>
                <a:cs typeface="Arial" pitchFamily="34" charset="0"/>
              </a:rPr>
              <a:t>The loss function is then obtained for the whole dataset: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9232F3-DB52-5F4F-ABA9-765D81EC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62" y="5152548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2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AA8C-AE69-FA4A-83F7-04711A8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7" y="192405"/>
            <a:ext cx="8218311" cy="666023"/>
          </a:xfrm>
        </p:spPr>
        <p:txBody>
          <a:bodyPr/>
          <a:lstStyle/>
          <a:p>
            <a:r>
              <a:rPr lang="en-US" dirty="0"/>
              <a:t>Experiments: True/False classification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66AEB802-F03B-B641-994C-31386B8C853C}"/>
              </a:ext>
            </a:extLst>
          </p:cNvPr>
          <p:cNvSpPr txBox="1">
            <a:spLocks/>
          </p:cNvSpPr>
          <p:nvPr/>
        </p:nvSpPr>
        <p:spPr>
          <a:xfrm>
            <a:off x="652316" y="1521404"/>
            <a:ext cx="9147512" cy="476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Model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trained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for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whole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datatset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and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transitive-only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sentences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/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VQE-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like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problem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</a:p>
          <a:p>
            <a:pPr marL="342900" indent="-342900"/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‘COBYLA’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used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as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classical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optimizer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for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quantum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algorithm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B69CF-B7FD-B248-9394-2F24EF29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36" y="3429000"/>
            <a:ext cx="3334771" cy="227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16355-85E5-CC4A-BA9E-4E2B17BB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08997"/>
            <a:ext cx="4148113" cy="33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AA8C-AE69-FA4A-83F7-04711A8B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Experiments: Sentence completion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C08A3-572C-E34A-AE97-6ADC6CE41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3060700"/>
            <a:ext cx="2923234" cy="250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882A4-326D-2F42-AF50-ED63F4FB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053204"/>
            <a:ext cx="2855775" cy="251098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9FA820-A321-FF48-BA99-886434A475C3}"/>
              </a:ext>
            </a:extLst>
          </p:cNvPr>
          <p:cNvSpPr/>
          <p:nvPr/>
        </p:nvSpPr>
        <p:spPr>
          <a:xfrm>
            <a:off x="1422400" y="4129038"/>
            <a:ext cx="1663995" cy="35931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7DC9B6-30CF-754F-87AF-3CAA162B9C34}"/>
              </a:ext>
            </a:extLst>
          </p:cNvPr>
          <p:cNvSpPr/>
          <p:nvPr/>
        </p:nvSpPr>
        <p:spPr>
          <a:xfrm>
            <a:off x="6667499" y="3400235"/>
            <a:ext cx="1663995" cy="35931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DC3B0D-2E0E-ED43-86ED-52B8337F8FC1}"/>
              </a:ext>
            </a:extLst>
          </p:cNvPr>
          <p:cNvSpPr/>
          <p:nvPr/>
        </p:nvSpPr>
        <p:spPr>
          <a:xfrm>
            <a:off x="6680200" y="4707193"/>
            <a:ext cx="1663995" cy="35931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A088698-2852-0D4B-91FB-2F8416DCCA0B}"/>
              </a:ext>
            </a:extLst>
          </p:cNvPr>
          <p:cNvSpPr txBox="1">
            <a:spLocks/>
          </p:cNvSpPr>
          <p:nvPr/>
        </p:nvSpPr>
        <p:spPr>
          <a:xfrm>
            <a:off x="652316" y="1521404"/>
            <a:ext cx="9147512" cy="476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With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trained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Word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embeddings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for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previous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task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we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are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able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to complete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sentences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according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to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true\false score.</a:t>
            </a:r>
          </a:p>
          <a:p>
            <a:pPr marL="342900" indent="-342900"/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Further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training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is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under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consideration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using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output of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measurementof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sentence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category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qubit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/s as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the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input of a machine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Georgia" panose="02040502050405020303" pitchFamily="18" charset="0"/>
                <a:cs typeface="Arial" panose="020B0604020202020204" pitchFamily="34" charset="0"/>
              </a:rPr>
              <a:t>model</a:t>
            </a:r>
            <a:r>
              <a:rPr lang="es-ES" sz="16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18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PCC_template" id="{A283DE42-7208-2741-AB67-E525663A2574}" vid="{128593CE-F1A2-354F-9E6D-186DA0D110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048E404553A4F93BBBCA80F6EE11C" ma:contentTypeVersion="10" ma:contentTypeDescription="Create a new document." ma:contentTypeScope="" ma:versionID="6f86ffd459dcec12ac73f948b872cbe8">
  <xsd:schema xmlns:xsd="http://www.w3.org/2001/XMLSchema" xmlns:xs="http://www.w3.org/2001/XMLSchema" xmlns:p="http://schemas.microsoft.com/office/2006/metadata/properties" xmlns:ns2="5ab0869f-0e1f-4edc-a68b-943f2bc1f3a8" xmlns:ns3="f990bcbc-6038-42d6-99ef-17925755f8c8" targetNamespace="http://schemas.microsoft.com/office/2006/metadata/properties" ma:root="true" ma:fieldsID="d91600d31bc1603eca1157c600ca3905" ns2:_="" ns3:_="">
    <xsd:import namespace="5ab0869f-0e1f-4edc-a68b-943f2bc1f3a8"/>
    <xsd:import namespace="f990bcbc-6038-42d6-99ef-17925755f8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0869f-0e1f-4edc-a68b-943f2bc1f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0bcbc-6038-42d6-99ef-17925755f8c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36FCF-60E3-41EC-9837-D9DC8F2D05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9E4DB7-8A28-4C2E-9730-9C41541313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BAC201-28F0-4175-8A72-7D678758E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0869f-0e1f-4edc-a68b-943f2bc1f3a8"/>
    <ds:schemaRef ds:uri="f990bcbc-6038-42d6-99ef-17925755f8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1478</Words>
  <Application>Microsoft Macintosh PowerPoint</Application>
  <PresentationFormat>Widescreen</PresentationFormat>
  <Paragraphs>280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Georgia</vt:lpstr>
      <vt:lpstr>Office Theme</vt:lpstr>
      <vt:lpstr>Processing text data with Quantum Computers</vt:lpstr>
      <vt:lpstr>What is NLP?</vt:lpstr>
      <vt:lpstr>History of NLP</vt:lpstr>
      <vt:lpstr>Classical NLP pipeline</vt:lpstr>
      <vt:lpstr>Quantum machine learning</vt:lpstr>
      <vt:lpstr>Experimental results: True/False classification using DisCoCat diagrams</vt:lpstr>
      <vt:lpstr>Experiments: True/False classification</vt:lpstr>
      <vt:lpstr>Experiments: True/False classification</vt:lpstr>
      <vt:lpstr>Experiments: Sentence completion </vt:lpstr>
      <vt:lpstr>Classical NLP algorithms: Seq2seq models</vt:lpstr>
      <vt:lpstr>Quantum neurons</vt:lpstr>
      <vt:lpstr>Classical NLP algorithms: Transformer</vt:lpstr>
      <vt:lpstr>Dressed quantum circuits</vt:lpstr>
      <vt:lpstr>Transformer models beyond attention</vt:lpstr>
      <vt:lpstr>Topic classification architecture</vt:lpstr>
      <vt:lpstr>Word compatibility using word entanglement in DisCoCat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text data with Quantum Computers</dc:title>
  <dc:creator>Antonio Villalpando</dc:creator>
  <cp:lastModifiedBy>Antonio Villalpando</cp:lastModifiedBy>
  <cp:revision>2</cp:revision>
  <dcterms:created xsi:type="dcterms:W3CDTF">2022-02-06T19:02:40Z</dcterms:created>
  <dcterms:modified xsi:type="dcterms:W3CDTF">2022-02-06T19:09:56Z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0x0101009C5048E404553A4F93BBBCA80F6EE11C</vt:lpwstr>
  </property>
</Properties>
</file>