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7" r:id="rId2"/>
    <p:sldId id="265" r:id="rId3"/>
    <p:sldId id="258" r:id="rId4"/>
    <p:sldId id="266" r:id="rId5"/>
    <p:sldId id="259" r:id="rId6"/>
    <p:sldId id="260" r:id="rId7"/>
    <p:sldId id="261" r:id="rId8"/>
    <p:sldId id="267" r:id="rId9"/>
    <p:sldId id="269" r:id="rId10"/>
    <p:sldId id="270" r:id="rId11"/>
    <p:sldId id="271" r:id="rId12"/>
    <p:sldId id="272" r:id="rId13"/>
    <p:sldId id="273" r:id="rId14"/>
    <p:sldId id="274" r:id="rId15"/>
    <p:sldId id="282" r:id="rId16"/>
    <p:sldId id="283" r:id="rId17"/>
    <p:sldId id="284" r:id="rId18"/>
    <p:sldId id="279" r:id="rId19"/>
    <p:sldId id="280" r:id="rId20"/>
    <p:sldId id="263"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7093558582" initials="9" lastIdx="1" clrIdx="0">
    <p:extLst>
      <p:ext uri="{19B8F6BF-5375-455C-9EA6-DF929625EA0E}">
        <p15:presenceInfo xmlns:p15="http://schemas.microsoft.com/office/powerpoint/2012/main" userId="3c5de559d9d234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1" d="100"/>
          <a:sy n="71"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43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986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4600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620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674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7030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08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15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121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550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305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436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4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889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727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66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27338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3949C1-8687-43AD-BF2B-9A47573AE3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044" y="422353"/>
            <a:ext cx="5712029" cy="1033851"/>
          </a:xfrm>
        </p:spPr>
      </p:pic>
      <p:sp>
        <p:nvSpPr>
          <p:cNvPr id="5" name="TextBox 4">
            <a:extLst>
              <a:ext uri="{FF2B5EF4-FFF2-40B4-BE49-F238E27FC236}">
                <a16:creationId xmlns:a16="http://schemas.microsoft.com/office/drawing/2014/main" id="{4CA1DF46-D636-40D7-A234-88A6FD264A67}"/>
              </a:ext>
            </a:extLst>
          </p:cNvPr>
          <p:cNvSpPr txBox="1"/>
          <p:nvPr/>
        </p:nvSpPr>
        <p:spPr>
          <a:xfrm>
            <a:off x="1243264" y="1837655"/>
            <a:ext cx="9501598" cy="400110"/>
          </a:xfrm>
          <a:prstGeom prst="rect">
            <a:avLst/>
          </a:prstGeom>
          <a:noFill/>
        </p:spPr>
        <p:txBody>
          <a:bodyPr wrap="square" rtlCol="0">
            <a:spAutoFit/>
          </a:bodyPr>
          <a:lstStyle/>
          <a:p>
            <a:r>
              <a:rPr lang="en-US" sz="2000" b="1">
                <a:solidFill>
                  <a:srgbClr val="0070C0"/>
                </a:solidFill>
                <a:latin typeface="Times New Roman" panose="02020603050405020304" pitchFamily="18" charset="0"/>
                <a:cs typeface="Times New Roman" panose="02020603050405020304" pitchFamily="18" charset="0"/>
              </a:rPr>
              <a:t>        DETECTION </a:t>
            </a:r>
            <a:r>
              <a:rPr lang="en-US" sz="2000" b="1" dirty="0">
                <a:solidFill>
                  <a:srgbClr val="0070C0"/>
                </a:solidFill>
                <a:latin typeface="Times New Roman" panose="02020603050405020304" pitchFamily="18" charset="0"/>
                <a:cs typeface="Times New Roman" panose="02020603050405020304" pitchFamily="18" charset="0"/>
              </a:rPr>
              <a:t>OF MENTAL ILLNESS USING MACHINE LEARNING</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9A19416-FAA0-4505-AF22-A98031B61C2B}"/>
              </a:ext>
            </a:extLst>
          </p:cNvPr>
          <p:cNvSpPr txBox="1"/>
          <p:nvPr/>
        </p:nvSpPr>
        <p:spPr>
          <a:xfrm>
            <a:off x="993423" y="2438400"/>
            <a:ext cx="9589412" cy="372409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Under the esteemed guidance of</a:t>
            </a:r>
          </a:p>
          <a:p>
            <a:r>
              <a:rPr lang="en-US" sz="2200" dirty="0">
                <a:latin typeface="Times New Roman" panose="02020603050405020304" pitchFamily="18" charset="0"/>
                <a:cs typeface="Times New Roman" panose="02020603050405020304" pitchFamily="18" charset="0"/>
              </a:rPr>
              <a:t> </a:t>
            </a:r>
          </a:p>
          <a:p>
            <a:r>
              <a:rPr lang="en-US" sz="2200" dirty="0">
                <a:solidFill>
                  <a:schemeClr val="accent4"/>
                </a:solidFill>
                <a:latin typeface="Times New Roman" panose="02020603050405020304" pitchFamily="18" charset="0"/>
                <a:cs typeface="Times New Roman" panose="02020603050405020304" pitchFamily="18" charset="0"/>
              </a:rPr>
              <a:t>                                               </a:t>
            </a:r>
            <a:r>
              <a:rPr lang="en-US" sz="2200" b="1" dirty="0" err="1">
                <a:solidFill>
                  <a:schemeClr val="accent6"/>
                </a:solidFill>
                <a:latin typeface="Times New Roman" panose="02020603050405020304" pitchFamily="18" charset="0"/>
                <a:cs typeface="Times New Roman" panose="02020603050405020304" pitchFamily="18" charset="0"/>
              </a:rPr>
              <a:t>U.SaiAnusha</a:t>
            </a:r>
            <a:r>
              <a:rPr lang="en-US" sz="2200" dirty="0" err="1">
                <a:solidFill>
                  <a:schemeClr val="accent6"/>
                </a:solidFill>
                <a:latin typeface="Times New Roman" panose="02020603050405020304" pitchFamily="18" charset="0"/>
                <a:cs typeface="Times New Roman" panose="02020603050405020304" pitchFamily="18" charset="0"/>
              </a:rPr>
              <a:t>,</a:t>
            </a:r>
            <a:r>
              <a:rPr lang="en-US" sz="1200" dirty="0" err="1">
                <a:solidFill>
                  <a:schemeClr val="accent6"/>
                </a:solidFill>
                <a:latin typeface="Times New Roman" panose="02020603050405020304" pitchFamily="18" charset="0"/>
                <a:cs typeface="Times New Roman" panose="02020603050405020304" pitchFamily="18" charset="0"/>
              </a:rPr>
              <a:t>MCA</a:t>
            </a:r>
            <a:endParaRPr lang="en-US" sz="1200" dirty="0">
              <a:solidFill>
                <a:schemeClr val="accent6"/>
              </a:solidFill>
              <a:latin typeface="Times New Roman" panose="02020603050405020304" pitchFamily="18" charset="0"/>
              <a:cs typeface="Times New Roman" panose="02020603050405020304" pitchFamily="18" charset="0"/>
            </a:endParaRPr>
          </a:p>
          <a:p>
            <a:r>
              <a:rPr lang="en-US" sz="1200" dirty="0">
                <a:solidFill>
                  <a:schemeClr val="accent6"/>
                </a:solidFill>
                <a:latin typeface="Times New Roman" panose="02020603050405020304" pitchFamily="18" charset="0"/>
                <a:cs typeface="Times New Roman" panose="02020603050405020304" pitchFamily="18" charset="0"/>
              </a:rPr>
              <a:t>							          </a:t>
            </a:r>
            <a:r>
              <a:rPr lang="en-US" sz="2000" dirty="0" err="1">
                <a:solidFill>
                  <a:schemeClr val="accent6"/>
                </a:solidFill>
                <a:latin typeface="Times New Roman" panose="02020603050405020304" pitchFamily="18" charset="0"/>
                <a:cs typeface="Times New Roman" panose="02020603050405020304" pitchFamily="18" charset="0"/>
              </a:rPr>
              <a:t>Asst.Professor</a:t>
            </a:r>
            <a:endParaRPr lang="en-US" sz="2000" dirty="0">
              <a:solidFill>
                <a:schemeClr val="accent6"/>
              </a:solidFill>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Team</a:t>
            </a:r>
            <a:r>
              <a:rPr lang="en-US" sz="12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Members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SK.Heenakousar</a:t>
            </a:r>
            <a:r>
              <a:rPr lang="en-US" dirty="0">
                <a:latin typeface="Times New Roman" panose="02020603050405020304" pitchFamily="18" charset="0"/>
                <a:cs typeface="Times New Roman" panose="02020603050405020304" pitchFamily="18" charset="0"/>
              </a:rPr>
              <a:t> (19471A05B7)</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M.Maneesha</a:t>
            </a:r>
            <a:r>
              <a:rPr lang="en-US" dirty="0">
                <a:latin typeface="Times New Roman" panose="02020603050405020304" pitchFamily="18" charset="0"/>
                <a:cs typeface="Times New Roman" panose="02020603050405020304" pitchFamily="18" charset="0"/>
              </a:rPr>
              <a:t> (19471A05A6)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M.Prasanna</a:t>
            </a:r>
            <a:r>
              <a:rPr lang="en-US" dirty="0">
                <a:latin typeface="Times New Roman" panose="02020603050405020304" pitchFamily="18" charset="0"/>
                <a:cs typeface="Times New Roman" panose="02020603050405020304" pitchFamily="18" charset="0"/>
              </a:rPr>
              <a:t> (19471A05A0)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21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532" y="275547"/>
            <a:ext cx="8775212" cy="5878539"/>
          </a:xfrm>
        </p:spPr>
        <p:txBody>
          <a:bodyPr>
            <a:normAutofit fontScale="25000" lnSpcReduction="20000"/>
          </a:bodyPr>
          <a:lstStyle/>
          <a:p>
            <a:pPr marL="0" indent="0" algn="ctr">
              <a:buNone/>
            </a:pPr>
            <a:r>
              <a:rPr lang="en-US" sz="8000" b="1" dirty="0">
                <a:latin typeface="Times New Roman" panose="02020603050405020304" pitchFamily="18" charset="0"/>
                <a:cs typeface="Times New Roman" panose="02020603050405020304" pitchFamily="18" charset="0"/>
              </a:rPr>
              <a:t>EXISTING SYSTEM</a:t>
            </a:r>
          </a:p>
          <a:p>
            <a:pPr marL="0" indent="0">
              <a:lnSpc>
                <a:spcPct val="220000"/>
              </a:lnSpc>
              <a:buNone/>
            </a:pPr>
            <a:r>
              <a:rPr lang="en-US" sz="7200" dirty="0">
                <a:solidFill>
                  <a:schemeClr val="tx1">
                    <a:lumMod val="95000"/>
                    <a:lumOff val="5000"/>
                  </a:schemeClr>
                </a:solidFill>
                <a:latin typeface="Times New Roman" panose="02020603050405020304" pitchFamily="18" charset="0"/>
                <a:cs typeface="Times New Roman" panose="02020603050405020304" pitchFamily="18" charset="0"/>
              </a:rPr>
              <a:t> Existing system focuses the accuracy of the Logistic Regression , K-Nearest </a:t>
            </a:r>
            <a:r>
              <a:rPr lang="en-US" sz="7200" dirty="0" err="1">
                <a:solidFill>
                  <a:schemeClr val="tx1">
                    <a:lumMod val="95000"/>
                    <a:lumOff val="5000"/>
                  </a:schemeClr>
                </a:solidFill>
                <a:latin typeface="Times New Roman" panose="02020603050405020304" pitchFamily="18" charset="0"/>
                <a:cs typeface="Times New Roman" panose="02020603050405020304" pitchFamily="18" charset="0"/>
              </a:rPr>
              <a:t>Neighbour</a:t>
            </a:r>
            <a:r>
              <a:rPr lang="en-US" sz="7200" dirty="0">
                <a:solidFill>
                  <a:schemeClr val="tx1">
                    <a:lumMod val="95000"/>
                    <a:lumOff val="5000"/>
                  </a:schemeClr>
                </a:solidFill>
                <a:latin typeface="Times New Roman" panose="02020603050405020304" pitchFamily="18" charset="0"/>
                <a:cs typeface="Times New Roman" panose="02020603050405020304" pitchFamily="18" charset="0"/>
              </a:rPr>
              <a:t> , Decision Tree, Random forest and stacking algorithms. Accuracy is one of the key property to evaluate metric that measures the number of correct predictions made by a model in relation to the total number of predictions made and visualization. The machine learning is being applied to label patients suffering from   depression, anxiety and other disorders. Based on the result, the accuracy is achieved by the Logistic regression  with an accuracy of 79.63% followed by the K-Nearest </a:t>
            </a:r>
            <a:r>
              <a:rPr lang="en-US" sz="7200" dirty="0" err="1">
                <a:solidFill>
                  <a:schemeClr val="tx1">
                    <a:lumMod val="95000"/>
                    <a:lumOff val="5000"/>
                  </a:schemeClr>
                </a:solidFill>
                <a:latin typeface="Times New Roman" panose="02020603050405020304" pitchFamily="18" charset="0"/>
                <a:cs typeface="Times New Roman" panose="02020603050405020304" pitchFamily="18" charset="0"/>
              </a:rPr>
              <a:t>Neighbour</a:t>
            </a:r>
            <a:r>
              <a:rPr lang="en-US" sz="7200" dirty="0">
                <a:solidFill>
                  <a:schemeClr val="tx1">
                    <a:lumMod val="95000"/>
                    <a:lumOff val="5000"/>
                  </a:schemeClr>
                </a:solidFill>
                <a:latin typeface="Times New Roman" panose="02020603050405020304" pitchFamily="18" charset="0"/>
                <a:cs typeface="Times New Roman" panose="02020603050405020304" pitchFamily="18" charset="0"/>
              </a:rPr>
              <a:t> with an accuracy of 80.42%.Decision Tree with an accuracy of 80.69% and Random Forest with an accuracy of 81.22% and Stacking with an accuracy of 81.75%.</a:t>
            </a:r>
          </a:p>
          <a:p>
            <a:pPr marL="0" indent="0">
              <a:lnSpc>
                <a:spcPct val="200000"/>
              </a:lnSpc>
              <a:buNone/>
            </a:pPr>
            <a:endParaRPr lang="en-US" sz="3600" b="1" dirty="0">
              <a:solidFill>
                <a:srgbClr val="C00000"/>
              </a:solidFill>
            </a:endParaRP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2104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179" y="433136"/>
            <a:ext cx="8518358" cy="5053263"/>
          </a:xfrm>
        </p:spPr>
        <p:txBody>
          <a:bodyPr>
            <a:normAutofit fontScale="92500" lnSpcReduction="10000"/>
          </a:bodyPr>
          <a:lstStyle/>
          <a:p>
            <a:pPr marL="0" indent="0">
              <a:buNone/>
            </a:pP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Proposed System </a:t>
            </a:r>
          </a:p>
          <a:p>
            <a:pPr marL="0" indent="0">
              <a:lnSpc>
                <a:spcPct val="200000"/>
              </a:lnSpc>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proposed system focuses the best accuracy of the above algorithms. Accuracy is one of the key property to evaluate metric that measures the number of correct predictions made by a model in relation to the total number of predictions made and visualization. The machine learning is being applied to label patients suffering from   depression, anxiety and other disorders. Based on the result, the highest accuracy is achieved by the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Adaboost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classifier model with an accuracy of 72% followed by the Gradient boost classifier with an accuracy of 74%. And then we used Support Vector machine with accuracy 84% and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Xgboost</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with accuracy of 86%..</a:t>
            </a:r>
          </a:p>
          <a:p>
            <a:pPr marL="0" indent="0">
              <a:lnSpc>
                <a:spcPct val="200000"/>
              </a:lnSpc>
              <a:buNone/>
            </a:pPr>
            <a:endParaRPr lang="en-US" sz="3200" b="1" dirty="0">
              <a:solidFill>
                <a:srgbClr val="C00000"/>
              </a:solidFill>
            </a:endParaRPr>
          </a:p>
        </p:txBody>
      </p:sp>
    </p:spTree>
    <p:extLst>
      <p:ext uri="{BB962C8B-B14F-4D97-AF65-F5344CB8AC3E}">
        <p14:creationId xmlns:p14="http://schemas.microsoft.com/office/powerpoint/2010/main" val="399878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3" y="246199"/>
            <a:ext cx="8799869" cy="4793618"/>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0" indent="0">
              <a:buNone/>
            </a:pPr>
            <a:r>
              <a:rPr lang="en-US" sz="3000" b="1" dirty="0">
                <a:solidFill>
                  <a:schemeClr val="tx2"/>
                </a:solidFill>
                <a:latin typeface="Times New Roman" panose="02020603050405020304" pitchFamily="18" charset="0"/>
                <a:cs typeface="Times New Roman" panose="02020603050405020304" pitchFamily="18" charset="0"/>
              </a:rPr>
              <a:t>Dataset Collection</a:t>
            </a:r>
          </a:p>
          <a:p>
            <a:pPr marL="0" indent="0">
              <a:buNone/>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dataset is taken from the mentioned website: </a:t>
            </a:r>
          </a:p>
          <a:p>
            <a:pPr marL="0" indent="0">
              <a:buNone/>
            </a:pPr>
            <a:r>
              <a:rPr lang="en-US" sz="2000" dirty="0">
                <a:solidFill>
                  <a:srgbClr val="0070C0"/>
                </a:solidFill>
                <a:latin typeface="Times New Roman" panose="02020603050405020304" pitchFamily="18" charset="0"/>
                <a:cs typeface="Times New Roman" panose="02020603050405020304" pitchFamily="18" charset="0"/>
              </a:rPr>
              <a:t>https://www.kaggle.com/datasets/osmi/mental-health-in-tech-survey</a:t>
            </a:r>
            <a:r>
              <a:rPr lang="en-US" sz="2000" dirty="0">
                <a:latin typeface="Times New Roman" panose="02020603050405020304" pitchFamily="18" charset="0"/>
                <a:cs typeface="Times New Roman" panose="02020603050405020304" pitchFamily="18" charset="0"/>
              </a:rPr>
              <a:t>.</a:t>
            </a:r>
          </a:p>
          <a:p>
            <a:pPr marL="0" indent="0">
              <a:lnSpc>
                <a:spcPct val="200000"/>
              </a:lnSpc>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 the dataset contains 1259 rows and 27 columns of mental health illness prediction system which contains attributes Time Stamps ,Age , Gender , State , Self _ employee and so on…In the dataset contain one target variable column that is treatment . It performs an Ordinal encoder to predict the null values.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2839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640" y="239695"/>
            <a:ext cx="9435727" cy="559487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 PREPROCESSING</a:t>
            </a:r>
          </a:p>
          <a:p>
            <a:pPr marL="0" indent="0">
              <a:buNone/>
            </a:pPr>
            <a:r>
              <a:rPr lang="en-US" sz="2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Before feeding data to an algorithm we have to apply transformations to our data which is referred as pre-processing. By performing pre-processing the raw data which is not feasible for analysis is converted into clean data. In-order to achieve better results using a model in Machine Learning, data format has to be in a proper manner. The data should be in a particular format for different algorithms. For example, if we consider Random Forest algorithm it does not support null values. So that those null values have to be managed using raw data.</a:t>
            </a:r>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053" y="3064042"/>
            <a:ext cx="7226968" cy="3793957"/>
          </a:xfrm>
          <a:prstGeom prst="rect">
            <a:avLst/>
          </a:prstGeom>
        </p:spPr>
      </p:pic>
    </p:spTree>
    <p:extLst>
      <p:ext uri="{BB962C8B-B14F-4D97-AF65-F5344CB8AC3E}">
        <p14:creationId xmlns:p14="http://schemas.microsoft.com/office/powerpoint/2010/main" val="14336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3" y="176464"/>
            <a:ext cx="9001286" cy="6399148"/>
          </a:xfrm>
        </p:spPr>
        <p:txBody>
          <a:bodyPr>
            <a:normAutofit fontScale="25000" lnSpcReduction="20000"/>
          </a:bodyPr>
          <a:lstStyle/>
          <a:p>
            <a:pPr marL="0" indent="0">
              <a:buNone/>
            </a:pPr>
            <a:r>
              <a:rPr lang="en-IN" sz="6400" b="1" dirty="0">
                <a:latin typeface="Times New Roman" panose="02020603050405020304" pitchFamily="18" charset="0"/>
                <a:cs typeface="Times New Roman" panose="02020603050405020304" pitchFamily="18" charset="0"/>
              </a:rPr>
              <a:t>TESTING</a:t>
            </a:r>
          </a:p>
          <a:p>
            <a:pPr marL="0" indent="0">
              <a:buNone/>
            </a:pPr>
            <a:r>
              <a:rPr lang="en-IN" sz="6400" b="1" dirty="0">
                <a:latin typeface="Times New Roman" panose="02020603050405020304" pitchFamily="18" charset="0"/>
                <a:cs typeface="Times New Roman" panose="02020603050405020304" pitchFamily="18" charset="0"/>
              </a:rPr>
              <a:t>                # importing</a:t>
            </a:r>
          </a:p>
          <a:p>
            <a:pPr marL="800100" lvl="2" indent="0">
              <a:buNone/>
            </a:pPr>
            <a:r>
              <a:rPr lang="en-IN" sz="6400" dirty="0">
                <a:latin typeface="Times New Roman" panose="02020603050405020304" pitchFamily="18" charset="0"/>
                <a:cs typeface="Times New Roman" panose="02020603050405020304" pitchFamily="18" charset="0"/>
              </a:rPr>
              <a:t>import pandas as </a:t>
            </a:r>
            <a:r>
              <a:rPr lang="en-IN" sz="6400" dirty="0" err="1">
                <a:latin typeface="Times New Roman" panose="02020603050405020304" pitchFamily="18" charset="0"/>
                <a:cs typeface="Times New Roman" panose="02020603050405020304" pitchFamily="18" charset="0"/>
              </a:rPr>
              <a:t>pd</a:t>
            </a:r>
            <a:endParaRPr lang="en-IN" sz="6400" dirty="0">
              <a:latin typeface="Times New Roman" panose="02020603050405020304" pitchFamily="18" charset="0"/>
              <a:cs typeface="Times New Roman" panose="02020603050405020304" pitchFamily="18" charset="0"/>
            </a:endParaRPr>
          </a:p>
          <a:p>
            <a:pPr marL="800100" lvl="2" indent="0">
              <a:lnSpc>
                <a:spcPct val="120000"/>
              </a:lnSpc>
              <a:buNone/>
            </a:pPr>
            <a:r>
              <a:rPr lang="en-IN" sz="6400" dirty="0">
                <a:latin typeface="Times New Roman" panose="02020603050405020304" pitchFamily="18" charset="0"/>
                <a:cs typeface="Times New Roman" panose="02020603050405020304" pitchFamily="18" charset="0"/>
              </a:rPr>
              <a:t>import </a:t>
            </a:r>
            <a:r>
              <a:rPr lang="en-IN" sz="6400" dirty="0" err="1">
                <a:latin typeface="Times New Roman" panose="02020603050405020304" pitchFamily="18" charset="0"/>
                <a:cs typeface="Times New Roman" panose="02020603050405020304" pitchFamily="18" charset="0"/>
              </a:rPr>
              <a:t>numpy</a:t>
            </a:r>
            <a:r>
              <a:rPr lang="en-IN" sz="6400" dirty="0">
                <a:latin typeface="Times New Roman" panose="02020603050405020304" pitchFamily="18" charset="0"/>
                <a:cs typeface="Times New Roman" panose="02020603050405020304" pitchFamily="18" charset="0"/>
              </a:rPr>
              <a:t> as </a:t>
            </a:r>
            <a:r>
              <a:rPr lang="en-IN" sz="6400" dirty="0" err="1">
                <a:latin typeface="Times New Roman" panose="02020603050405020304" pitchFamily="18" charset="0"/>
                <a:cs typeface="Times New Roman" panose="02020603050405020304" pitchFamily="18" charset="0"/>
              </a:rPr>
              <a:t>np</a:t>
            </a:r>
            <a:endParaRPr lang="en-IN" sz="6400" dirty="0">
              <a:latin typeface="Times New Roman" panose="02020603050405020304" pitchFamily="18" charset="0"/>
              <a:cs typeface="Times New Roman" panose="02020603050405020304" pitchFamily="18" charset="0"/>
            </a:endParaRPr>
          </a:p>
          <a:p>
            <a:pPr marL="800100" lvl="2" indent="0">
              <a:lnSpc>
                <a:spcPct val="120000"/>
              </a:lnSpc>
              <a:buNone/>
            </a:pPr>
            <a:r>
              <a:rPr lang="en-IN" sz="6400" dirty="0">
                <a:latin typeface="Times New Roman" panose="02020603050405020304" pitchFamily="18" charset="0"/>
                <a:cs typeface="Times New Roman" panose="02020603050405020304" pitchFamily="18" charset="0"/>
              </a:rPr>
              <a:t>import </a:t>
            </a:r>
            <a:r>
              <a:rPr lang="en-IN" sz="6400" dirty="0" err="1">
                <a:latin typeface="Times New Roman" panose="02020603050405020304" pitchFamily="18" charset="0"/>
                <a:cs typeface="Times New Roman" panose="02020603050405020304" pitchFamily="18" charset="0"/>
              </a:rPr>
              <a:t>matplotlib.pyplot</a:t>
            </a:r>
            <a:r>
              <a:rPr lang="en-IN" sz="6400" dirty="0">
                <a:latin typeface="Times New Roman" panose="02020603050405020304" pitchFamily="18" charset="0"/>
                <a:cs typeface="Times New Roman" panose="02020603050405020304" pitchFamily="18" charset="0"/>
              </a:rPr>
              <a:t> as </a:t>
            </a:r>
            <a:r>
              <a:rPr lang="en-IN" sz="6400" dirty="0" err="1">
                <a:latin typeface="Times New Roman" panose="02020603050405020304" pitchFamily="18" charset="0"/>
                <a:cs typeface="Times New Roman" panose="02020603050405020304" pitchFamily="18" charset="0"/>
              </a:rPr>
              <a:t>plt</a:t>
            </a:r>
            <a:endParaRPr lang="en-IN" sz="6400" dirty="0">
              <a:latin typeface="Times New Roman" panose="02020603050405020304" pitchFamily="18" charset="0"/>
              <a:cs typeface="Times New Roman" panose="02020603050405020304" pitchFamily="18" charset="0"/>
            </a:endParaRPr>
          </a:p>
          <a:p>
            <a:pPr marL="800100" lvl="2" indent="0">
              <a:lnSpc>
                <a:spcPct val="120000"/>
              </a:lnSpc>
              <a:buNone/>
            </a:pPr>
            <a:r>
              <a:rPr lang="en-IN" sz="6400" dirty="0">
                <a:latin typeface="Times New Roman" panose="02020603050405020304" pitchFamily="18" charset="0"/>
                <a:cs typeface="Times New Roman" panose="02020603050405020304" pitchFamily="18" charset="0"/>
              </a:rPr>
              <a:t>import seaborn as </a:t>
            </a:r>
            <a:r>
              <a:rPr lang="en-IN" sz="6400" dirty="0" err="1">
                <a:latin typeface="Times New Roman" panose="02020603050405020304" pitchFamily="18" charset="0"/>
                <a:cs typeface="Times New Roman" panose="02020603050405020304" pitchFamily="18" charset="0"/>
              </a:rPr>
              <a:t>sb</a:t>
            </a:r>
            <a:r>
              <a:rPr lang="en-IN" sz="6400" dirty="0">
                <a:latin typeface="Times New Roman" panose="02020603050405020304" pitchFamily="18" charset="0"/>
                <a:cs typeface="Times New Roman" panose="02020603050405020304" pitchFamily="18" charset="0"/>
              </a:rPr>
              <a:t> import sklearn</a:t>
            </a:r>
          </a:p>
          <a:p>
            <a:pPr marL="800100" lvl="2" indent="0">
              <a:lnSpc>
                <a:spcPct val="120000"/>
              </a:lnSpc>
              <a:buNone/>
            </a:pPr>
            <a:r>
              <a:rPr lang="en-IN" sz="6400" b="1" dirty="0">
                <a:latin typeface="Times New Roman" panose="02020603050405020304" pitchFamily="18" charset="0"/>
                <a:cs typeface="Times New Roman" panose="02020603050405020304" pitchFamily="18" charset="0"/>
              </a:rPr>
              <a:t>#assigning dataset to data </a:t>
            </a:r>
            <a:endParaRPr lang="en-IN" sz="5200" b="1" dirty="0">
              <a:latin typeface="Times New Roman" panose="02020603050405020304" pitchFamily="18" charset="0"/>
              <a:cs typeface="Times New Roman" panose="02020603050405020304" pitchFamily="18" charset="0"/>
            </a:endParaRPr>
          </a:p>
          <a:p>
            <a:pPr marL="800100" lvl="2" indent="0">
              <a:lnSpc>
                <a:spcPct val="120000"/>
              </a:lnSpc>
              <a:buNone/>
            </a:pPr>
            <a:r>
              <a:rPr lang="en-IN" sz="6400" dirty="0">
                <a:latin typeface="Times New Roman" panose="02020603050405020304" pitchFamily="18" charset="0"/>
                <a:cs typeface="Times New Roman" panose="02020603050405020304" pitchFamily="18" charset="0"/>
              </a:rPr>
              <a:t>data = </a:t>
            </a:r>
            <a:r>
              <a:rPr lang="en-IN" sz="6400" dirty="0" err="1">
                <a:latin typeface="Times New Roman" panose="02020603050405020304" pitchFamily="18" charset="0"/>
                <a:cs typeface="Times New Roman" panose="02020603050405020304" pitchFamily="18" charset="0"/>
              </a:rPr>
              <a:t>pd.read_csv</a:t>
            </a:r>
            <a:r>
              <a:rPr lang="en-IN" sz="6400" dirty="0">
                <a:latin typeface="Times New Roman" panose="02020603050405020304" pitchFamily="18" charset="0"/>
                <a:cs typeface="Times New Roman" panose="02020603050405020304" pitchFamily="18" charset="0"/>
              </a:rPr>
              <a:t>(</a:t>
            </a:r>
            <a:r>
              <a:rPr lang="en-IN" sz="6400" dirty="0" err="1">
                <a:latin typeface="Times New Roman" panose="02020603050405020304" pitchFamily="18" charset="0"/>
                <a:cs typeface="Times New Roman" panose="02020603050405020304" pitchFamily="18" charset="0"/>
              </a:rPr>
              <a:t>r"C</a:t>
            </a:r>
            <a:r>
              <a:rPr lang="en-IN" sz="6400" dirty="0">
                <a:latin typeface="Times New Roman" panose="02020603050405020304" pitchFamily="18" charset="0"/>
                <a:cs typeface="Times New Roman" panose="02020603050405020304" pitchFamily="18" charset="0"/>
              </a:rPr>
              <a:t>:\Users\Heena\mp\data\survey.csv")</a:t>
            </a:r>
          </a:p>
          <a:p>
            <a:pPr marL="800100" lvl="2" indent="0">
              <a:lnSpc>
                <a:spcPct val="120000"/>
              </a:lnSpc>
              <a:buNone/>
            </a:pPr>
            <a:r>
              <a:rPr lang="en-IN" sz="6400" b="1" dirty="0">
                <a:latin typeface="Times New Roman" panose="02020603050405020304" pitchFamily="18" charset="0"/>
                <a:cs typeface="Times New Roman" panose="02020603050405020304" pitchFamily="18" charset="0"/>
              </a:rPr>
              <a:t>#to know the shape and information of the dataset</a:t>
            </a:r>
          </a:p>
          <a:p>
            <a:pPr marL="800100" lvl="2" indent="0">
              <a:lnSpc>
                <a:spcPct val="120000"/>
              </a:lnSpc>
              <a:buNone/>
            </a:pPr>
            <a:r>
              <a:rPr lang="en-IN" sz="6400" dirty="0" err="1">
                <a:latin typeface="Times New Roman" panose="02020603050405020304" pitchFamily="18" charset="0"/>
                <a:cs typeface="Times New Roman" panose="02020603050405020304" pitchFamily="18" charset="0"/>
              </a:rPr>
              <a:t>data.shape</a:t>
            </a:r>
            <a:endParaRPr lang="en-IN" sz="6400" dirty="0">
              <a:latin typeface="Times New Roman" panose="02020603050405020304" pitchFamily="18" charset="0"/>
              <a:cs typeface="Times New Roman" panose="02020603050405020304" pitchFamily="18" charset="0"/>
            </a:endParaRPr>
          </a:p>
          <a:p>
            <a:pPr marL="800100" lvl="2" indent="0">
              <a:lnSpc>
                <a:spcPct val="120000"/>
              </a:lnSpc>
              <a:buNone/>
            </a:pPr>
            <a:r>
              <a:rPr lang="en-IN" sz="6400" dirty="0">
                <a:latin typeface="Times New Roman" panose="02020603050405020304" pitchFamily="18" charset="0"/>
                <a:cs typeface="Times New Roman" panose="02020603050405020304" pitchFamily="18" charset="0"/>
              </a:rPr>
              <a:t>data.info()</a:t>
            </a:r>
          </a:p>
          <a:p>
            <a:pPr marL="800100" lvl="2" indent="0">
              <a:lnSpc>
                <a:spcPct val="120000"/>
              </a:lnSpc>
              <a:buNone/>
            </a:pPr>
            <a:r>
              <a:rPr lang="en-IN" sz="6400" b="1" dirty="0">
                <a:latin typeface="Times New Roman" panose="02020603050405020304" pitchFamily="18" charset="0"/>
                <a:cs typeface="Times New Roman" panose="02020603050405020304" pitchFamily="18" charset="0"/>
              </a:rPr>
              <a:t>#to check null values in dataset</a:t>
            </a:r>
          </a:p>
          <a:p>
            <a:pPr marL="800100" lvl="2" indent="0">
              <a:lnSpc>
                <a:spcPct val="120000"/>
              </a:lnSpc>
              <a:buNone/>
            </a:pPr>
            <a:r>
              <a:rPr lang="en-IN" sz="6400" dirty="0" err="1">
                <a:latin typeface="Times New Roman" panose="02020603050405020304" pitchFamily="18" charset="0"/>
                <a:cs typeface="Times New Roman" panose="02020603050405020304" pitchFamily="18" charset="0"/>
              </a:rPr>
              <a:t>data.isnull</a:t>
            </a:r>
            <a:r>
              <a:rPr lang="en-IN" sz="6400" dirty="0">
                <a:latin typeface="Times New Roman" panose="02020603050405020304" pitchFamily="18" charset="0"/>
                <a:cs typeface="Times New Roman" panose="02020603050405020304" pitchFamily="18" charset="0"/>
              </a:rPr>
              <a:t>().sum()</a:t>
            </a:r>
          </a:p>
          <a:p>
            <a:pPr marL="800100" lvl="2" indent="0">
              <a:lnSpc>
                <a:spcPct val="120000"/>
              </a:lnSpc>
              <a:buNone/>
            </a:pPr>
            <a:r>
              <a:rPr lang="en-IN" sz="5200" b="1" dirty="0">
                <a:latin typeface="Times New Roman" panose="02020603050405020304" pitchFamily="18" charset="0"/>
                <a:cs typeface="Times New Roman" panose="02020603050405020304" pitchFamily="18" charset="0"/>
              </a:rPr>
              <a:t>data['state'].</a:t>
            </a:r>
            <a:r>
              <a:rPr lang="en-IN" sz="5200" b="1" dirty="0" err="1">
                <a:latin typeface="Times New Roman" panose="02020603050405020304" pitchFamily="18" charset="0"/>
                <a:cs typeface="Times New Roman" panose="02020603050405020304" pitchFamily="18" charset="0"/>
              </a:rPr>
              <a:t>value_counts</a:t>
            </a:r>
            <a:r>
              <a:rPr lang="en-IN" sz="5200" b="1" dirty="0">
                <a:latin typeface="Times New Roman" panose="02020603050405020304" pitchFamily="18" charset="0"/>
                <a:cs typeface="Times New Roman" panose="02020603050405020304" pitchFamily="18" charset="0"/>
              </a:rPr>
              <a:t>()</a:t>
            </a:r>
          </a:p>
          <a:p>
            <a:pPr marL="800100" lvl="2" indent="0">
              <a:lnSpc>
                <a:spcPct val="120000"/>
              </a:lnSpc>
              <a:buNone/>
            </a:pPr>
            <a:r>
              <a:rPr lang="en-IN" sz="5200" b="1" dirty="0">
                <a:latin typeface="Times New Roman" panose="02020603050405020304" pitchFamily="18" charset="0"/>
                <a:cs typeface="Times New Roman" panose="02020603050405020304" pitchFamily="18" charset="0"/>
              </a:rPr>
              <a:t>data['state'].fillna('CA',</a:t>
            </a:r>
            <a:r>
              <a:rPr lang="en-IN" sz="5200" b="1" dirty="0" err="1">
                <a:latin typeface="Times New Roman" panose="02020603050405020304" pitchFamily="18" charset="0"/>
                <a:cs typeface="Times New Roman" panose="02020603050405020304" pitchFamily="18" charset="0"/>
              </a:rPr>
              <a:t>inplace</a:t>
            </a:r>
            <a:r>
              <a:rPr lang="en-IN" sz="5200" b="1" dirty="0">
                <a:latin typeface="Times New Roman" panose="02020603050405020304" pitchFamily="18" charset="0"/>
                <a:cs typeface="Times New Roman" panose="02020603050405020304" pitchFamily="18" charset="0"/>
              </a:rPr>
              <a:t>=True)</a:t>
            </a:r>
          </a:p>
          <a:p>
            <a:pPr marL="800100" lvl="2" indent="0">
              <a:lnSpc>
                <a:spcPct val="120000"/>
              </a:lnSpc>
              <a:buNone/>
            </a:pPr>
            <a:r>
              <a:rPr lang="en-IN" sz="5200" b="1" dirty="0">
                <a:latin typeface="Times New Roman" panose="02020603050405020304" pitchFamily="18" charset="0"/>
                <a:cs typeface="Times New Roman" panose="02020603050405020304" pitchFamily="18" charset="0"/>
              </a:rPr>
              <a:t>data['self_employed'].</a:t>
            </a:r>
            <a:r>
              <a:rPr lang="en-IN" sz="5200" b="1" dirty="0" err="1">
                <a:latin typeface="Times New Roman" panose="02020603050405020304" pitchFamily="18" charset="0"/>
                <a:cs typeface="Times New Roman" panose="02020603050405020304" pitchFamily="18" charset="0"/>
              </a:rPr>
              <a:t>value_counts</a:t>
            </a:r>
            <a:r>
              <a:rPr lang="en-IN" sz="5200" b="1" dirty="0">
                <a:latin typeface="Times New Roman" panose="02020603050405020304" pitchFamily="18" charset="0"/>
                <a:cs typeface="Times New Roman" panose="02020603050405020304" pitchFamily="18" charset="0"/>
              </a:rPr>
              <a:t>()</a:t>
            </a:r>
          </a:p>
          <a:p>
            <a:pPr marL="800100" lvl="2" indent="0">
              <a:lnSpc>
                <a:spcPct val="120000"/>
              </a:lnSpc>
              <a:buNone/>
            </a:pPr>
            <a:r>
              <a:rPr lang="en-IN" sz="5200" b="1" dirty="0">
                <a:latin typeface="Times New Roman" panose="02020603050405020304" pitchFamily="18" charset="0"/>
                <a:cs typeface="Times New Roman" panose="02020603050405020304" pitchFamily="18" charset="0"/>
              </a:rPr>
              <a:t>data['self_employed'].fillna('No',</a:t>
            </a:r>
            <a:r>
              <a:rPr lang="en-IN" sz="5200" b="1" dirty="0" err="1">
                <a:latin typeface="Times New Roman" panose="02020603050405020304" pitchFamily="18" charset="0"/>
                <a:cs typeface="Times New Roman" panose="02020603050405020304" pitchFamily="18" charset="0"/>
              </a:rPr>
              <a:t>inplace</a:t>
            </a:r>
            <a:r>
              <a:rPr lang="en-IN" sz="5200" b="1" dirty="0">
                <a:latin typeface="Times New Roman" panose="02020603050405020304" pitchFamily="18" charset="0"/>
                <a:cs typeface="Times New Roman" panose="02020603050405020304" pitchFamily="18" charset="0"/>
              </a:rPr>
              <a:t>=True)</a:t>
            </a:r>
          </a:p>
          <a:p>
            <a:pPr marL="800100" lvl="2" indent="0">
              <a:lnSpc>
                <a:spcPct val="120000"/>
              </a:lnSpc>
              <a:buNone/>
            </a:pPr>
            <a:r>
              <a:rPr lang="en-IN" sz="5200" b="1" dirty="0">
                <a:latin typeface="Times New Roman" panose="02020603050405020304" pitchFamily="18" charset="0"/>
                <a:cs typeface="Times New Roman" panose="02020603050405020304" pitchFamily="18" charset="0"/>
              </a:rPr>
              <a:t>data['work_interfere'].</a:t>
            </a:r>
            <a:r>
              <a:rPr lang="en-IN" sz="5200" b="1" dirty="0" err="1">
                <a:latin typeface="Times New Roman" panose="02020603050405020304" pitchFamily="18" charset="0"/>
                <a:cs typeface="Times New Roman" panose="02020603050405020304" pitchFamily="18" charset="0"/>
              </a:rPr>
              <a:t>value_counts</a:t>
            </a:r>
            <a:r>
              <a:rPr lang="en-IN" sz="5200" b="1" dirty="0">
                <a:latin typeface="Times New Roman" panose="02020603050405020304" pitchFamily="18" charset="0"/>
                <a:cs typeface="Times New Roman" panose="02020603050405020304" pitchFamily="18" charset="0"/>
              </a:rPr>
              <a:t>()</a:t>
            </a:r>
          </a:p>
          <a:p>
            <a:pPr marL="800100" lvl="2" indent="0">
              <a:lnSpc>
                <a:spcPct val="120000"/>
              </a:lnSpc>
              <a:buNone/>
            </a:pPr>
            <a:r>
              <a:rPr lang="en-IN" sz="5200" b="1" dirty="0">
                <a:latin typeface="Times New Roman" panose="02020603050405020304" pitchFamily="18" charset="0"/>
                <a:cs typeface="Times New Roman" panose="02020603050405020304" pitchFamily="18" charset="0"/>
              </a:rPr>
              <a:t>data['work_interfere'].fillna('Sometimes',</a:t>
            </a:r>
            <a:r>
              <a:rPr lang="en-IN" sz="5200" b="1" dirty="0" err="1">
                <a:latin typeface="Times New Roman" panose="02020603050405020304" pitchFamily="18" charset="0"/>
                <a:cs typeface="Times New Roman" panose="02020603050405020304" pitchFamily="18" charset="0"/>
              </a:rPr>
              <a:t>inplace</a:t>
            </a:r>
            <a:r>
              <a:rPr lang="en-IN" sz="5200" b="1" dirty="0">
                <a:latin typeface="Times New Roman" panose="02020603050405020304" pitchFamily="18" charset="0"/>
                <a:cs typeface="Times New Roman" panose="02020603050405020304" pitchFamily="18" charset="0"/>
              </a:rPr>
              <a:t>=True)</a:t>
            </a:r>
          </a:p>
          <a:p>
            <a:pPr marL="800100" lvl="2" indent="0">
              <a:lnSpc>
                <a:spcPct val="120000"/>
              </a:lnSpc>
              <a:buNone/>
            </a:pPr>
            <a:endParaRPr lang="en-IN" sz="5200" b="1" dirty="0">
              <a:latin typeface="Times New Roman" panose="02020603050405020304" pitchFamily="18" charset="0"/>
              <a:cs typeface="Times New Roman" panose="02020603050405020304" pitchFamily="18" charset="0"/>
            </a:endParaRPr>
          </a:p>
          <a:p>
            <a:pPr marL="800100" lvl="2" indent="0">
              <a:lnSpc>
                <a:spcPct val="120000"/>
              </a:lnSpc>
              <a:buNone/>
            </a:pPr>
            <a:endParaRPr lang="en-IN" sz="5200" b="1" dirty="0">
              <a:latin typeface="Times New Roman" panose="02020603050405020304" pitchFamily="18" charset="0"/>
              <a:cs typeface="Times New Roman" panose="02020603050405020304" pitchFamily="18" charset="0"/>
            </a:endParaRPr>
          </a:p>
          <a:p>
            <a:pPr marL="800100" lvl="2" indent="0">
              <a:lnSpc>
                <a:spcPct val="120000"/>
              </a:lnSpc>
              <a:buNone/>
            </a:pPr>
            <a:endParaRPr lang="en-IN" sz="5200" b="1" dirty="0">
              <a:latin typeface="Times New Roman" panose="02020603050405020304" pitchFamily="18" charset="0"/>
              <a:cs typeface="Times New Roman" panose="02020603050405020304" pitchFamily="18" charset="0"/>
            </a:endParaRPr>
          </a:p>
          <a:p>
            <a:pPr marL="800100" lvl="2" indent="0">
              <a:lnSpc>
                <a:spcPct val="120000"/>
              </a:lnSpc>
              <a:buNone/>
            </a:pPr>
            <a:endParaRPr lang="en-IN" sz="5200" b="1" dirty="0">
              <a:latin typeface="Times New Roman" panose="02020603050405020304" pitchFamily="18" charset="0"/>
              <a:cs typeface="Times New Roman" panose="02020603050405020304" pitchFamily="18" charset="0"/>
            </a:endParaRPr>
          </a:p>
          <a:p>
            <a:pPr marL="800100" lvl="2" indent="0">
              <a:lnSpc>
                <a:spcPct val="120000"/>
              </a:lnSpc>
              <a:buNone/>
            </a:pPr>
            <a:endParaRPr lang="en-IN" sz="5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3998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27C59A-1A3C-4299-930B-8E56822E1EFA}"/>
              </a:ext>
            </a:extLst>
          </p:cNvPr>
          <p:cNvSpPr>
            <a:spLocks noGrp="1"/>
          </p:cNvSpPr>
          <p:nvPr>
            <p:ph idx="1"/>
          </p:nvPr>
        </p:nvSpPr>
        <p:spPr>
          <a:xfrm>
            <a:off x="677334" y="174812"/>
            <a:ext cx="8596668" cy="6548717"/>
          </a:xfrm>
        </p:spPr>
        <p:txBody>
          <a:bodyPr>
            <a:normAutofit lnSpcReduction="10000"/>
          </a:bodyPr>
          <a:lstStyle/>
          <a:p>
            <a:pPr marL="0" indent="0">
              <a:buNone/>
            </a:pPr>
            <a:r>
              <a:rPr lang="en-IN" b="1" dirty="0"/>
              <a:t>#</a:t>
            </a:r>
            <a:r>
              <a:rPr lang="en-IN" dirty="0"/>
              <a:t>to modify the gender column</a:t>
            </a:r>
          </a:p>
          <a:p>
            <a:pPr marL="0" indent="0">
              <a:buNone/>
            </a:pPr>
            <a:r>
              <a:rPr lang="en-IN" sz="1400" dirty="0"/>
              <a:t>data['Gender'].replace(['</a:t>
            </a:r>
            <a:r>
              <a:rPr lang="en-IN" sz="1400" dirty="0" err="1"/>
              <a:t>Male','Male</a:t>
            </a:r>
            <a:r>
              <a:rPr lang="en-IN" sz="1400" dirty="0"/>
              <a:t> ','</a:t>
            </a:r>
            <a:r>
              <a:rPr lang="en-IN" sz="1400" dirty="0" err="1"/>
              <a:t>male','M','m','Cis</a:t>
            </a:r>
            <a:r>
              <a:rPr lang="en-IN" sz="1400" dirty="0"/>
              <a:t> </a:t>
            </a:r>
            <a:r>
              <a:rPr lang="en-IN" sz="1400" dirty="0" err="1"/>
              <a:t>Male','Man','cis</a:t>
            </a:r>
            <a:r>
              <a:rPr lang="en-IN" sz="1400" dirty="0"/>
              <a:t> male','Mail','</a:t>
            </a:r>
            <a:r>
              <a:rPr lang="en-IN" sz="1400" dirty="0" err="1"/>
              <a:t>Mal</a:t>
            </a:r>
            <a:r>
              <a:rPr lang="en-IN" sz="1400" dirty="0"/>
              <a:t>e-ish','Male (CIS)','Cis Man','msle','Malr','Mal', 'maile','Male','Make','male leaning androgynous','ostensibly male, unsure what that really means',],'Male',inplace=True)</a:t>
            </a:r>
          </a:p>
          <a:p>
            <a:pPr marL="0" indent="0">
              <a:buNone/>
            </a:pPr>
            <a:r>
              <a:rPr lang="en-IN" sz="1400" dirty="0"/>
              <a:t>data['Gender'].replace(['</a:t>
            </a:r>
            <a:r>
              <a:rPr lang="en-IN" sz="1400" dirty="0" err="1"/>
              <a:t>Female','Female</a:t>
            </a:r>
            <a:r>
              <a:rPr lang="en-IN" sz="1400" dirty="0"/>
              <a:t> ','female','F','f','woman','</a:t>
            </a:r>
            <a:r>
              <a:rPr lang="en-IN" sz="1400" dirty="0" err="1"/>
              <a:t>femail</a:t>
            </a:r>
            <a:r>
              <a:rPr lang="en-IN" sz="1400" dirty="0"/>
              <a:t>','Cis </a:t>
            </a:r>
            <a:r>
              <a:rPr lang="en-IN" sz="1400" dirty="0" err="1"/>
              <a:t>Female','cis</a:t>
            </a:r>
            <a:r>
              <a:rPr lang="en-IN" sz="1400" dirty="0"/>
              <a:t>-female/femme','</a:t>
            </a:r>
            <a:r>
              <a:rPr lang="en-IN" sz="1400" dirty="0" err="1"/>
              <a:t>Femake</a:t>
            </a:r>
            <a:r>
              <a:rPr lang="en-IN" sz="1400" dirty="0"/>
              <a:t>','Female (cis),'Woman',],'Female',</a:t>
            </a:r>
            <a:r>
              <a:rPr lang="en-IN" sz="1400" dirty="0" err="1"/>
              <a:t>inplace</a:t>
            </a:r>
            <a:r>
              <a:rPr lang="en-IN" sz="1400" dirty="0"/>
              <a:t>=True)</a:t>
            </a:r>
          </a:p>
          <a:p>
            <a:pPr marL="0" indent="0">
              <a:buNone/>
            </a:pPr>
            <a:r>
              <a:rPr lang="en-IN" sz="1400" dirty="0"/>
              <a:t>data['Gender'].replace(['Female (trans)','queer/she/they','non-binary','fluid','queer','Androgyne','Trans-female','male learning androgynous’,  '</a:t>
            </a:r>
            <a:r>
              <a:rPr lang="en-IN" sz="1400" dirty="0" err="1"/>
              <a:t>Agender','A</a:t>
            </a:r>
            <a:r>
              <a:rPr lang="en-IN" sz="1400" dirty="0"/>
              <a:t> little about </a:t>
            </a:r>
            <a:r>
              <a:rPr lang="en-IN" sz="1400" dirty="0" err="1"/>
              <a:t>you','Nah','All','ostensibly</a:t>
            </a:r>
            <a:r>
              <a:rPr lang="en-IN" sz="1400" dirty="0"/>
              <a:t> </a:t>
            </a:r>
            <a:r>
              <a:rPr lang="en-IN" sz="1400" dirty="0" err="1"/>
              <a:t>male','unsure</a:t>
            </a:r>
            <a:r>
              <a:rPr lang="en-IN" sz="1400" dirty="0"/>
              <a:t> what that really means','Genderqueer','</a:t>
            </a:r>
            <a:r>
              <a:rPr lang="en-IN" sz="1400" dirty="0" err="1"/>
              <a:t>Enby</a:t>
            </a:r>
            <a:r>
              <a:rPr lang="en-IN" sz="1400" dirty="0"/>
              <a:t>','p', '</a:t>
            </a:r>
            <a:r>
              <a:rPr lang="en-IN" sz="1400" dirty="0" err="1"/>
              <a:t>Neuter','something</a:t>
            </a:r>
            <a:r>
              <a:rPr lang="en-IN" sz="1400" dirty="0"/>
              <a:t> </a:t>
            </a:r>
            <a:r>
              <a:rPr lang="en-IN" sz="1400" dirty="0" err="1"/>
              <a:t>kinda</a:t>
            </a:r>
            <a:r>
              <a:rPr lang="en-IN" sz="1400" dirty="0"/>
              <a:t> </a:t>
            </a:r>
            <a:r>
              <a:rPr lang="en-IN" sz="1400" dirty="0" err="1"/>
              <a:t>male?','Guy</a:t>
            </a:r>
            <a:r>
              <a:rPr lang="en-IN" sz="1400" dirty="0"/>
              <a:t> (-</a:t>
            </a:r>
            <a:r>
              <a:rPr lang="en-IN" sz="1400" dirty="0" err="1"/>
              <a:t>ish</a:t>
            </a:r>
            <a:r>
              <a:rPr lang="en-IN" sz="1400" dirty="0"/>
              <a:t>) ^_^','Trans woman'],'Trans',</a:t>
            </a:r>
            <a:r>
              <a:rPr lang="en-IN" sz="1400" dirty="0" err="1"/>
              <a:t>inplace</a:t>
            </a:r>
            <a:r>
              <a:rPr lang="en-IN" sz="1400" dirty="0"/>
              <a:t>=True)</a:t>
            </a:r>
          </a:p>
          <a:p>
            <a:pPr marL="0" indent="0">
              <a:buNone/>
            </a:pPr>
            <a:r>
              <a:rPr lang="en-IN" sz="1400" b="1" dirty="0"/>
              <a:t>#</a:t>
            </a:r>
            <a:r>
              <a:rPr lang="en-IN" sz="1600" b="1" dirty="0"/>
              <a:t>printing unique values in gender column</a:t>
            </a:r>
          </a:p>
          <a:p>
            <a:pPr marL="0" indent="0">
              <a:buNone/>
            </a:pPr>
            <a:r>
              <a:rPr lang="en-IN" sz="1400" dirty="0"/>
              <a:t>data['Gender'].unique()</a:t>
            </a:r>
          </a:p>
          <a:p>
            <a:pPr marL="0" indent="0">
              <a:buNone/>
            </a:pPr>
            <a:r>
              <a:rPr lang="en-IN" sz="1400" b="1" dirty="0"/>
              <a:t>#</a:t>
            </a:r>
            <a:r>
              <a:rPr lang="en-IN" sz="1600" b="1" dirty="0"/>
              <a:t>importing encoders</a:t>
            </a:r>
          </a:p>
          <a:p>
            <a:pPr marL="0" indent="0">
              <a:buNone/>
            </a:pPr>
            <a:r>
              <a:rPr lang="en-IN" sz="1400" dirty="0"/>
              <a:t>from sklearn. compose import ColumnTransformer</a:t>
            </a:r>
          </a:p>
          <a:p>
            <a:pPr marL="0" indent="0">
              <a:buNone/>
            </a:pPr>
            <a:r>
              <a:rPr lang="en-IN" sz="1400" dirty="0"/>
              <a:t>from sklearn. </a:t>
            </a:r>
            <a:r>
              <a:rPr lang="en-IN" sz="1400" dirty="0" err="1"/>
              <a:t>preprocessing</a:t>
            </a:r>
            <a:r>
              <a:rPr lang="en-IN" sz="1400" dirty="0"/>
              <a:t> import </a:t>
            </a:r>
            <a:r>
              <a:rPr lang="en-IN" sz="1400" dirty="0" err="1"/>
              <a:t>LabelEncoder</a:t>
            </a:r>
            <a:r>
              <a:rPr lang="en-IN" sz="1400" dirty="0"/>
              <a:t>, </a:t>
            </a:r>
            <a:r>
              <a:rPr lang="en-IN" sz="1400" dirty="0" err="1"/>
              <a:t>OrdinalEncoder</a:t>
            </a:r>
            <a:endParaRPr lang="en-IN" sz="1400" dirty="0"/>
          </a:p>
          <a:p>
            <a:pPr marL="0" indent="0">
              <a:buNone/>
            </a:pPr>
            <a:r>
              <a:rPr lang="en-IN" sz="1400" dirty="0"/>
              <a:t>encoder =  </a:t>
            </a:r>
            <a:r>
              <a:rPr lang="en-IN" sz="1400" dirty="0" err="1"/>
              <a:t>OrdinalEncoder</a:t>
            </a:r>
            <a:r>
              <a:rPr lang="en-IN" sz="1400" dirty="0"/>
              <a:t>()</a:t>
            </a:r>
          </a:p>
          <a:p>
            <a:pPr marL="0" indent="0">
              <a:buNone/>
            </a:pPr>
            <a:r>
              <a:rPr lang="en-IN" sz="1400" dirty="0"/>
              <a:t>X = ['Timestamp','Age','Gender','Country','state','self_employed','family_history','work_interfere','no_employees','remote_work','tech_company’,    'benefits','care_options','wellness_program','seek_help','anonymity','leave','mental_health_consequence','phys_health_consequence',     'coworkers','supervisor','mental_health_interview','phys_health_interview','mental_vs_physical', '</a:t>
            </a:r>
            <a:r>
              <a:rPr lang="en-IN" sz="1400" dirty="0" err="1"/>
              <a:t>obs_consequence','comments</a:t>
            </a:r>
            <a:r>
              <a:rPr lang="en-IN" sz="1400" dirty="0"/>
              <a:t>']</a:t>
            </a:r>
          </a:p>
          <a:p>
            <a:pPr marL="0" indent="0">
              <a:buNone/>
            </a:pPr>
            <a:r>
              <a:rPr lang="en-IN" sz="1400" dirty="0"/>
              <a:t>X = </a:t>
            </a:r>
            <a:r>
              <a:rPr lang="en-IN" sz="1400" dirty="0" err="1"/>
              <a:t>encoder.fit_transform</a:t>
            </a:r>
            <a:r>
              <a:rPr lang="en-IN" sz="1400" dirty="0"/>
              <a:t>(data[X])</a:t>
            </a:r>
          </a:p>
        </p:txBody>
      </p:sp>
    </p:spTree>
    <p:extLst>
      <p:ext uri="{BB962C8B-B14F-4D97-AF65-F5344CB8AC3E}">
        <p14:creationId xmlns:p14="http://schemas.microsoft.com/office/powerpoint/2010/main" val="4055340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9B686-2B3E-4F06-A711-0F6136C28C8B}"/>
              </a:ext>
            </a:extLst>
          </p:cNvPr>
          <p:cNvSpPr>
            <a:spLocks noGrp="1"/>
          </p:cNvSpPr>
          <p:nvPr>
            <p:ph idx="1"/>
          </p:nvPr>
        </p:nvSpPr>
        <p:spPr>
          <a:xfrm>
            <a:off x="282389" y="389965"/>
            <a:ext cx="10905564" cy="6360459"/>
          </a:xfrm>
        </p:spPr>
        <p:txBody>
          <a:bodyPr/>
          <a:lstStyle/>
          <a:p>
            <a:pPr marL="0" indent="0">
              <a:buNone/>
            </a:pPr>
            <a:r>
              <a:rPr lang="en-IN" dirty="0"/>
              <a:t>#performing label encoder</a:t>
            </a:r>
          </a:p>
          <a:p>
            <a:pPr marL="0" indent="0">
              <a:buNone/>
            </a:pPr>
            <a:r>
              <a:rPr lang="en-IN" sz="1400" dirty="0">
                <a:latin typeface="Trebuchet MS" panose="020B0603020202020204" pitchFamily="34" charset="0"/>
                <a:cs typeface="Times New Roman" panose="02020603050405020304" pitchFamily="18" charset="0"/>
              </a:rPr>
              <a:t>le = </a:t>
            </a:r>
            <a:r>
              <a:rPr lang="en-IN" sz="1400" dirty="0" err="1">
                <a:latin typeface="Trebuchet MS" panose="020B0603020202020204" pitchFamily="34" charset="0"/>
                <a:cs typeface="Times New Roman" panose="02020603050405020304" pitchFamily="18" charset="0"/>
              </a:rPr>
              <a:t>LabelEncoder</a:t>
            </a:r>
            <a:r>
              <a:rPr lang="en-IN" sz="1400" dirty="0">
                <a:latin typeface="Trebuchet MS" panose="020B0603020202020204" pitchFamily="34" charset="0"/>
                <a:cs typeface="Times New Roman" panose="02020603050405020304" pitchFamily="18" charset="0"/>
              </a:rPr>
              <a:t>()</a:t>
            </a:r>
          </a:p>
          <a:p>
            <a:pPr marL="0" indent="0">
              <a:buNone/>
            </a:pPr>
            <a:r>
              <a:rPr lang="es-ES" sz="1400" dirty="0">
                <a:latin typeface="Trebuchet MS" panose="020B0603020202020204" pitchFamily="34" charset="0"/>
                <a:cs typeface="Times New Roman" panose="02020603050405020304" pitchFamily="18" charset="0"/>
              </a:rPr>
              <a:t>y = </a:t>
            </a:r>
            <a:r>
              <a:rPr lang="es-ES" sz="1400" dirty="0" err="1">
                <a:latin typeface="Trebuchet MS" panose="020B0603020202020204" pitchFamily="34" charset="0"/>
                <a:cs typeface="Times New Roman" panose="02020603050405020304" pitchFamily="18" charset="0"/>
              </a:rPr>
              <a:t>le.fit_transform</a:t>
            </a:r>
            <a:r>
              <a:rPr lang="es-ES" sz="1400" dirty="0">
                <a:latin typeface="Trebuchet MS" panose="020B0603020202020204" pitchFamily="34" charset="0"/>
                <a:cs typeface="Times New Roman" panose="02020603050405020304" pitchFamily="18" charset="0"/>
              </a:rPr>
              <a:t>(y)</a:t>
            </a:r>
          </a:p>
          <a:p>
            <a:pPr marL="0" indent="0">
              <a:buNone/>
            </a:pPr>
            <a:r>
              <a:rPr lang="es-ES" sz="1600" b="1" dirty="0">
                <a:latin typeface="Trebuchet MS" panose="020B0603020202020204" pitchFamily="34" charset="0"/>
                <a:cs typeface="Times New Roman" panose="02020603050405020304" pitchFamily="18" charset="0"/>
              </a:rPr>
              <a:t>#</a:t>
            </a:r>
            <a:r>
              <a:rPr lang="es-ES" sz="1600" b="1" dirty="0" err="1">
                <a:latin typeface="Trebuchet MS" panose="020B0603020202020204" pitchFamily="34" charset="0"/>
                <a:cs typeface="Times New Roman" panose="02020603050405020304" pitchFamily="18" charset="0"/>
              </a:rPr>
              <a:t>splitting</a:t>
            </a:r>
            <a:r>
              <a:rPr lang="es-ES" sz="1600" b="1" dirty="0">
                <a:latin typeface="Trebuchet MS" panose="020B0603020202020204" pitchFamily="34" charset="0"/>
                <a:cs typeface="Times New Roman" panose="02020603050405020304" pitchFamily="18" charset="0"/>
              </a:rPr>
              <a:t> data</a:t>
            </a:r>
          </a:p>
          <a:p>
            <a:pPr marL="0" indent="0">
              <a:buNone/>
            </a:pPr>
            <a:r>
              <a:rPr lang="en-IN" sz="1400" dirty="0">
                <a:latin typeface="Trebuchet MS" panose="020B0603020202020204" pitchFamily="34" charset="0"/>
                <a:cs typeface="Times New Roman" panose="02020603050405020304" pitchFamily="18" charset="0"/>
              </a:rPr>
              <a:t>from </a:t>
            </a:r>
            <a:r>
              <a:rPr lang="en-IN" sz="1400" dirty="0" err="1">
                <a:latin typeface="Trebuchet MS" panose="020B0603020202020204" pitchFamily="34" charset="0"/>
                <a:cs typeface="Times New Roman" panose="02020603050405020304" pitchFamily="18" charset="0"/>
              </a:rPr>
              <a:t>sklearn.model_selection</a:t>
            </a:r>
            <a:r>
              <a:rPr lang="en-IN" sz="1400" dirty="0">
                <a:latin typeface="Trebuchet MS" panose="020B0603020202020204" pitchFamily="34" charset="0"/>
                <a:cs typeface="Times New Roman" panose="02020603050405020304" pitchFamily="18" charset="0"/>
              </a:rPr>
              <a:t> import </a:t>
            </a:r>
            <a:r>
              <a:rPr lang="en-IN" sz="1400" dirty="0" err="1">
                <a:latin typeface="Trebuchet MS" panose="020B0603020202020204" pitchFamily="34" charset="0"/>
                <a:cs typeface="Times New Roman" panose="02020603050405020304" pitchFamily="18" charset="0"/>
              </a:rPr>
              <a:t>cross_val_score</a:t>
            </a:r>
            <a:endParaRPr lang="en-IN" sz="1400" dirty="0">
              <a:latin typeface="Trebuchet MS" panose="020B0603020202020204" pitchFamily="34" charset="0"/>
              <a:cs typeface="Times New Roman" panose="02020603050405020304" pitchFamily="18" charset="0"/>
            </a:endParaRPr>
          </a:p>
          <a:p>
            <a:pPr marL="0" indent="0">
              <a:buNone/>
            </a:pPr>
            <a:r>
              <a:rPr lang="en-IN" sz="1400" dirty="0">
                <a:latin typeface="Trebuchet MS" panose="020B0603020202020204" pitchFamily="34" charset="0"/>
                <a:cs typeface="Times New Roman" panose="02020603050405020304" pitchFamily="18" charset="0"/>
              </a:rPr>
              <a:t>from </a:t>
            </a:r>
            <a:r>
              <a:rPr lang="en-IN" sz="1400" dirty="0" err="1">
                <a:latin typeface="Trebuchet MS" panose="020B0603020202020204" pitchFamily="34" charset="0"/>
                <a:cs typeface="Times New Roman" panose="02020603050405020304" pitchFamily="18" charset="0"/>
              </a:rPr>
              <a:t>sklearn.model_selection</a:t>
            </a:r>
            <a:r>
              <a:rPr lang="en-IN" sz="1400" dirty="0">
                <a:latin typeface="Trebuchet MS" panose="020B0603020202020204" pitchFamily="34" charset="0"/>
                <a:cs typeface="Times New Roman" panose="02020603050405020304" pitchFamily="18" charset="0"/>
              </a:rPr>
              <a:t> import </a:t>
            </a:r>
            <a:r>
              <a:rPr lang="en-IN" sz="1400" dirty="0" err="1">
                <a:latin typeface="Trebuchet MS" panose="020B0603020202020204" pitchFamily="34" charset="0"/>
                <a:cs typeface="Times New Roman" panose="02020603050405020304" pitchFamily="18" charset="0"/>
              </a:rPr>
              <a:t>train_test_split</a:t>
            </a:r>
            <a:endParaRPr lang="en-IN" sz="1400" dirty="0">
              <a:latin typeface="Trebuchet MS" panose="020B0603020202020204" pitchFamily="34" charset="0"/>
              <a:cs typeface="Times New Roman" panose="02020603050405020304" pitchFamily="18" charset="0"/>
            </a:endParaRPr>
          </a:p>
          <a:p>
            <a:pPr marL="0" indent="0">
              <a:buNone/>
            </a:pPr>
            <a:r>
              <a:rPr lang="en-IN" sz="1400" dirty="0" err="1">
                <a:latin typeface="Trebuchet MS" panose="020B0603020202020204" pitchFamily="34" charset="0"/>
                <a:cs typeface="Times New Roman" panose="02020603050405020304" pitchFamily="18" charset="0"/>
              </a:rPr>
              <a:t>X_train</a:t>
            </a:r>
            <a:r>
              <a:rPr lang="en-IN" sz="1400" dirty="0">
                <a:latin typeface="Trebuchet MS" panose="020B0603020202020204" pitchFamily="34" charset="0"/>
                <a:cs typeface="Times New Roman" panose="02020603050405020304" pitchFamily="18" charset="0"/>
              </a:rPr>
              <a:t>, </a:t>
            </a:r>
            <a:r>
              <a:rPr lang="en-IN" sz="1400" dirty="0" err="1">
                <a:latin typeface="Trebuchet MS" panose="020B0603020202020204" pitchFamily="34" charset="0"/>
                <a:cs typeface="Times New Roman" panose="02020603050405020304" pitchFamily="18" charset="0"/>
              </a:rPr>
              <a:t>X_test</a:t>
            </a:r>
            <a:r>
              <a:rPr lang="en-IN" sz="1400" dirty="0">
                <a:latin typeface="Trebuchet MS" panose="020B0603020202020204" pitchFamily="34" charset="0"/>
                <a:cs typeface="Times New Roman" panose="02020603050405020304" pitchFamily="18" charset="0"/>
              </a:rPr>
              <a:t>, </a:t>
            </a:r>
            <a:r>
              <a:rPr lang="en-IN" sz="1400" dirty="0" err="1">
                <a:latin typeface="Trebuchet MS" panose="020B0603020202020204" pitchFamily="34" charset="0"/>
                <a:cs typeface="Times New Roman" panose="02020603050405020304" pitchFamily="18" charset="0"/>
              </a:rPr>
              <a:t>y_train</a:t>
            </a:r>
            <a:r>
              <a:rPr lang="en-IN" sz="1400" dirty="0">
                <a:latin typeface="Trebuchet MS" panose="020B0603020202020204" pitchFamily="34" charset="0"/>
                <a:cs typeface="Times New Roman" panose="02020603050405020304" pitchFamily="18" charset="0"/>
              </a:rPr>
              <a:t>, </a:t>
            </a:r>
            <a:r>
              <a:rPr lang="en-IN" sz="1400" dirty="0" err="1">
                <a:latin typeface="Trebuchet MS" panose="020B0603020202020204" pitchFamily="34" charset="0"/>
                <a:cs typeface="Times New Roman" panose="02020603050405020304" pitchFamily="18" charset="0"/>
              </a:rPr>
              <a:t>y_test</a:t>
            </a:r>
            <a:r>
              <a:rPr lang="en-IN" sz="1400" dirty="0">
                <a:latin typeface="Trebuchet MS" panose="020B0603020202020204" pitchFamily="34" charset="0"/>
                <a:cs typeface="Times New Roman" panose="02020603050405020304" pitchFamily="18" charset="0"/>
              </a:rPr>
              <a:t> = </a:t>
            </a:r>
            <a:r>
              <a:rPr lang="en-IN" sz="1400" dirty="0" err="1">
                <a:latin typeface="Trebuchet MS" panose="020B0603020202020204" pitchFamily="34" charset="0"/>
                <a:cs typeface="Times New Roman" panose="02020603050405020304" pitchFamily="18" charset="0"/>
              </a:rPr>
              <a:t>train_test_split</a:t>
            </a:r>
            <a:r>
              <a:rPr lang="en-IN" sz="1400" dirty="0">
                <a:latin typeface="Trebuchet MS" panose="020B0603020202020204" pitchFamily="34" charset="0"/>
                <a:cs typeface="Times New Roman" panose="02020603050405020304" pitchFamily="18" charset="0"/>
              </a:rPr>
              <a:t>(</a:t>
            </a:r>
            <a:r>
              <a:rPr lang="en-IN" sz="1400" dirty="0" err="1">
                <a:latin typeface="Trebuchet MS" panose="020B0603020202020204" pitchFamily="34" charset="0"/>
                <a:cs typeface="Times New Roman" panose="02020603050405020304" pitchFamily="18" charset="0"/>
              </a:rPr>
              <a:t>X,y</a:t>
            </a:r>
            <a:r>
              <a:rPr lang="en-IN" sz="1400" dirty="0">
                <a:latin typeface="Trebuchet MS" panose="020B0603020202020204" pitchFamily="34" charset="0"/>
                <a:cs typeface="Times New Roman" panose="02020603050405020304" pitchFamily="18" charset="0"/>
              </a:rPr>
              <a:t>, </a:t>
            </a:r>
            <a:r>
              <a:rPr lang="en-IN" sz="1400" dirty="0" err="1">
                <a:latin typeface="Trebuchet MS" panose="020B0603020202020204" pitchFamily="34" charset="0"/>
                <a:cs typeface="Times New Roman" panose="02020603050405020304" pitchFamily="18" charset="0"/>
              </a:rPr>
              <a:t>test_size</a:t>
            </a:r>
            <a:r>
              <a:rPr lang="en-IN" sz="1400" dirty="0">
                <a:latin typeface="Trebuchet MS" panose="020B0603020202020204" pitchFamily="34" charset="0"/>
                <a:cs typeface="Times New Roman" panose="02020603050405020304" pitchFamily="18" charset="0"/>
              </a:rPr>
              <a:t>=0.3, </a:t>
            </a:r>
            <a:r>
              <a:rPr lang="en-IN" sz="1400" dirty="0" err="1">
                <a:latin typeface="Trebuchet MS" panose="020B0603020202020204" pitchFamily="34" charset="0"/>
                <a:cs typeface="Times New Roman" panose="02020603050405020304" pitchFamily="18" charset="0"/>
              </a:rPr>
              <a:t>random_state</a:t>
            </a:r>
            <a:r>
              <a:rPr lang="en-IN" sz="1400" dirty="0">
                <a:latin typeface="Trebuchet MS" panose="020B0603020202020204" pitchFamily="34" charset="0"/>
                <a:cs typeface="Times New Roman" panose="02020603050405020304" pitchFamily="18" charset="0"/>
              </a:rPr>
              <a:t>=49)</a:t>
            </a:r>
          </a:p>
          <a:p>
            <a:pPr marL="0" indent="0">
              <a:buNone/>
            </a:pPr>
            <a:r>
              <a:rPr lang="en-IN" sz="1600" b="1" dirty="0">
                <a:latin typeface="Trebuchet MS" panose="020B0603020202020204" pitchFamily="34" charset="0"/>
                <a:cs typeface="Times New Roman" panose="02020603050405020304" pitchFamily="18" charset="0"/>
              </a:rPr>
              <a:t>#shapes of the splitting data</a:t>
            </a:r>
          </a:p>
          <a:p>
            <a:pPr marL="0" indent="0">
              <a:buNone/>
            </a:pPr>
            <a:r>
              <a:rPr lang="en-IN" sz="1400" dirty="0" err="1">
                <a:latin typeface="Trebuchet MS" panose="020B0603020202020204" pitchFamily="34" charset="0"/>
                <a:cs typeface="Times New Roman" panose="02020603050405020304" pitchFamily="18" charset="0"/>
              </a:rPr>
              <a:t>X_train.shape</a:t>
            </a:r>
            <a:r>
              <a:rPr lang="en-IN" sz="1400" dirty="0">
                <a:latin typeface="Trebuchet MS" panose="020B0603020202020204" pitchFamily="34" charset="0"/>
                <a:cs typeface="Times New Roman" panose="02020603050405020304" pitchFamily="18" charset="0"/>
              </a:rPr>
              <a:t>, </a:t>
            </a:r>
            <a:r>
              <a:rPr lang="en-IN" sz="1400" dirty="0" err="1">
                <a:latin typeface="Trebuchet MS" panose="020B0603020202020204" pitchFamily="34" charset="0"/>
                <a:cs typeface="Times New Roman" panose="02020603050405020304" pitchFamily="18" charset="0"/>
              </a:rPr>
              <a:t>X_test.shape</a:t>
            </a:r>
            <a:r>
              <a:rPr lang="en-IN" sz="1400" dirty="0">
                <a:latin typeface="Trebuchet MS" panose="020B0603020202020204" pitchFamily="34" charset="0"/>
                <a:cs typeface="Times New Roman" panose="02020603050405020304" pitchFamily="18" charset="0"/>
              </a:rPr>
              <a:t>, </a:t>
            </a:r>
            <a:r>
              <a:rPr lang="en-IN" sz="1400" dirty="0" err="1">
                <a:latin typeface="Trebuchet MS" panose="020B0603020202020204" pitchFamily="34" charset="0"/>
                <a:cs typeface="Times New Roman" panose="02020603050405020304" pitchFamily="18" charset="0"/>
              </a:rPr>
              <a:t>y_train.shape</a:t>
            </a:r>
            <a:r>
              <a:rPr lang="en-IN" sz="1400" dirty="0">
                <a:latin typeface="Trebuchet MS" panose="020B0603020202020204" pitchFamily="34" charset="0"/>
                <a:cs typeface="Times New Roman" panose="02020603050405020304" pitchFamily="18" charset="0"/>
              </a:rPr>
              <a:t>, </a:t>
            </a:r>
            <a:r>
              <a:rPr lang="en-IN" sz="1400" dirty="0" err="1">
                <a:latin typeface="Trebuchet MS" panose="020B0603020202020204" pitchFamily="34" charset="0"/>
                <a:cs typeface="Times New Roman" panose="02020603050405020304" pitchFamily="18" charset="0"/>
              </a:rPr>
              <a:t>y_test.shape</a:t>
            </a:r>
            <a:endParaRPr lang="en-IN" sz="1400" dirty="0">
              <a:latin typeface="Trebuchet MS" panose="020B0603020202020204" pitchFamily="34" charset="0"/>
              <a:cs typeface="Times New Roman" panose="02020603050405020304" pitchFamily="18" charset="0"/>
            </a:endParaRPr>
          </a:p>
          <a:p>
            <a:pPr marL="0" indent="0">
              <a:buNone/>
            </a:pPr>
            <a:r>
              <a:rPr lang="en-IN" sz="1400" dirty="0">
                <a:latin typeface="Trebuchet MS" panose="020B0603020202020204" pitchFamily="34" charset="0"/>
                <a:cs typeface="Times New Roman" panose="02020603050405020304" pitchFamily="18" charset="0"/>
              </a:rPr>
              <a:t>#algorithms</a:t>
            </a:r>
          </a:p>
          <a:p>
            <a:pPr marL="0" indent="0">
              <a:buNone/>
            </a:pPr>
            <a:r>
              <a:rPr lang="en-IN" sz="1400" dirty="0">
                <a:latin typeface="Trebuchet MS" panose="020B0603020202020204" pitchFamily="34" charset="0"/>
                <a:cs typeface="Times New Roman" panose="02020603050405020304" pitchFamily="18" charset="0"/>
              </a:rPr>
              <a:t>from </a:t>
            </a:r>
            <a:r>
              <a:rPr lang="en-IN" sz="1400" dirty="0" err="1">
                <a:latin typeface="Trebuchet MS" panose="020B0603020202020204" pitchFamily="34" charset="0"/>
                <a:cs typeface="Times New Roman" panose="02020603050405020304" pitchFamily="18" charset="0"/>
              </a:rPr>
              <a:t>sklearn.linear_model</a:t>
            </a:r>
            <a:r>
              <a:rPr lang="en-IN" sz="1400" dirty="0">
                <a:latin typeface="Trebuchet MS" panose="020B0603020202020204" pitchFamily="34" charset="0"/>
                <a:cs typeface="Times New Roman" panose="02020603050405020304" pitchFamily="18" charset="0"/>
              </a:rPr>
              <a:t> import </a:t>
            </a:r>
            <a:r>
              <a:rPr lang="en-IN" sz="1400" dirty="0" err="1">
                <a:latin typeface="Trebuchet MS" panose="020B0603020202020204" pitchFamily="34" charset="0"/>
                <a:cs typeface="Times New Roman" panose="02020603050405020304" pitchFamily="18" charset="0"/>
              </a:rPr>
              <a:t>LogisticRegression</a:t>
            </a:r>
            <a:endParaRPr lang="en-IN" sz="1400" dirty="0">
              <a:latin typeface="Trebuchet MS" panose="020B0603020202020204" pitchFamily="34" charset="0"/>
              <a:cs typeface="Times New Roman" panose="02020603050405020304" pitchFamily="18" charset="0"/>
            </a:endParaRPr>
          </a:p>
          <a:p>
            <a:pPr marL="0" indent="0">
              <a:buNone/>
            </a:pPr>
            <a:r>
              <a:rPr lang="en-IN" sz="1400" dirty="0">
                <a:latin typeface="Trebuchet MS" panose="020B0603020202020204" pitchFamily="34" charset="0"/>
                <a:cs typeface="Times New Roman" panose="02020603050405020304" pitchFamily="18" charset="0"/>
              </a:rPr>
              <a:t>from </a:t>
            </a:r>
            <a:r>
              <a:rPr lang="en-IN" sz="1400" dirty="0" err="1">
                <a:latin typeface="Trebuchet MS" panose="020B0603020202020204" pitchFamily="34" charset="0"/>
                <a:cs typeface="Times New Roman" panose="02020603050405020304" pitchFamily="18" charset="0"/>
              </a:rPr>
              <a:t>sklearn.tree</a:t>
            </a:r>
            <a:r>
              <a:rPr lang="en-IN" sz="1400" dirty="0">
                <a:latin typeface="Trebuchet MS" panose="020B0603020202020204" pitchFamily="34" charset="0"/>
                <a:cs typeface="Times New Roman" panose="02020603050405020304" pitchFamily="18" charset="0"/>
              </a:rPr>
              <a:t> import </a:t>
            </a:r>
            <a:r>
              <a:rPr lang="en-IN" sz="1400" dirty="0" err="1">
                <a:latin typeface="Trebuchet MS" panose="020B0603020202020204" pitchFamily="34" charset="0"/>
                <a:cs typeface="Times New Roman" panose="02020603050405020304" pitchFamily="18" charset="0"/>
              </a:rPr>
              <a:t>DecisionTreeClassifier</a:t>
            </a:r>
            <a:endParaRPr lang="en-IN" sz="1400" dirty="0">
              <a:latin typeface="Trebuchet MS" panose="020B0603020202020204" pitchFamily="34" charset="0"/>
              <a:cs typeface="Times New Roman" panose="02020603050405020304" pitchFamily="18" charset="0"/>
            </a:endParaRPr>
          </a:p>
          <a:p>
            <a:pPr marL="0" indent="0">
              <a:buNone/>
            </a:pPr>
            <a:r>
              <a:rPr lang="en-IN" sz="1400" dirty="0">
                <a:latin typeface="Trebuchet MS" panose="020B0603020202020204" pitchFamily="34" charset="0"/>
                <a:cs typeface="Times New Roman" panose="02020603050405020304" pitchFamily="18" charset="0"/>
              </a:rPr>
              <a:t>from </a:t>
            </a:r>
            <a:r>
              <a:rPr lang="en-IN" sz="1400" dirty="0" err="1">
                <a:latin typeface="Trebuchet MS" panose="020B0603020202020204" pitchFamily="34" charset="0"/>
                <a:cs typeface="Times New Roman" panose="02020603050405020304" pitchFamily="18" charset="0"/>
              </a:rPr>
              <a:t>sklearn.neighbors</a:t>
            </a:r>
            <a:r>
              <a:rPr lang="en-IN" sz="1400" dirty="0">
                <a:latin typeface="Trebuchet MS" panose="020B0603020202020204" pitchFamily="34" charset="0"/>
                <a:cs typeface="Times New Roman" panose="02020603050405020304" pitchFamily="18" charset="0"/>
              </a:rPr>
              <a:t> import </a:t>
            </a:r>
            <a:r>
              <a:rPr lang="en-IN" sz="1400" dirty="0" err="1">
                <a:latin typeface="Trebuchet MS" panose="020B0603020202020204" pitchFamily="34" charset="0"/>
                <a:cs typeface="Times New Roman" panose="02020603050405020304" pitchFamily="18" charset="0"/>
              </a:rPr>
              <a:t>KNeighborsClassifier</a:t>
            </a:r>
            <a:endParaRPr lang="en-IN" sz="1400" dirty="0">
              <a:latin typeface="Trebuchet MS" panose="020B0603020202020204" pitchFamily="34" charset="0"/>
              <a:cs typeface="Times New Roman" panose="02020603050405020304" pitchFamily="18" charset="0"/>
            </a:endParaRPr>
          </a:p>
          <a:p>
            <a:pPr marL="0" indent="0">
              <a:buNone/>
            </a:pPr>
            <a:r>
              <a:rPr lang="en-IN" sz="1400" dirty="0">
                <a:latin typeface="Trebuchet MS" panose="020B0603020202020204" pitchFamily="34" charset="0"/>
                <a:cs typeface="Times New Roman" panose="02020603050405020304" pitchFamily="18" charset="0"/>
              </a:rPr>
              <a:t>from </a:t>
            </a:r>
            <a:r>
              <a:rPr lang="en-IN" sz="1400" dirty="0" err="1">
                <a:latin typeface="Trebuchet MS" panose="020B0603020202020204" pitchFamily="34" charset="0"/>
                <a:cs typeface="Times New Roman" panose="02020603050405020304" pitchFamily="18" charset="0"/>
              </a:rPr>
              <a:t>sklearn.ensemble</a:t>
            </a:r>
            <a:r>
              <a:rPr lang="en-IN" sz="1400" dirty="0">
                <a:latin typeface="Trebuchet MS" panose="020B0603020202020204" pitchFamily="34" charset="0"/>
                <a:cs typeface="Times New Roman" panose="02020603050405020304" pitchFamily="18" charset="0"/>
              </a:rPr>
              <a:t> import </a:t>
            </a:r>
            <a:r>
              <a:rPr lang="en-IN" sz="1400" dirty="0" err="1">
                <a:latin typeface="Trebuchet MS" panose="020B0603020202020204" pitchFamily="34" charset="0"/>
                <a:cs typeface="Times New Roman" panose="02020603050405020304" pitchFamily="18" charset="0"/>
              </a:rPr>
              <a:t>RandomForestClassifier</a:t>
            </a:r>
            <a:r>
              <a:rPr lang="en-IN" sz="1400" dirty="0">
                <a:latin typeface="Trebuchet MS" panose="020B0603020202020204" pitchFamily="34" charset="0"/>
                <a:cs typeface="Times New Roman" panose="02020603050405020304" pitchFamily="18" charset="0"/>
              </a:rPr>
              <a:t>, </a:t>
            </a:r>
            <a:r>
              <a:rPr lang="en-IN" sz="1400" dirty="0" err="1">
                <a:latin typeface="Trebuchet MS" panose="020B0603020202020204" pitchFamily="34" charset="0"/>
                <a:cs typeface="Times New Roman" panose="02020603050405020304" pitchFamily="18" charset="0"/>
              </a:rPr>
              <a:t>AdaBoostClassifier</a:t>
            </a:r>
            <a:r>
              <a:rPr lang="en-IN" sz="1400" dirty="0">
                <a:latin typeface="Trebuchet MS" panose="020B0603020202020204" pitchFamily="34" charset="0"/>
                <a:cs typeface="Times New Roman" panose="02020603050405020304" pitchFamily="18" charset="0"/>
              </a:rPr>
              <a:t>, </a:t>
            </a:r>
            <a:r>
              <a:rPr lang="en-IN" sz="1400" dirty="0" err="1">
                <a:latin typeface="Trebuchet MS" panose="020B0603020202020204" pitchFamily="34" charset="0"/>
                <a:cs typeface="Times New Roman" panose="02020603050405020304" pitchFamily="18" charset="0"/>
              </a:rPr>
              <a:t>GradientBoostingClassifier</a:t>
            </a:r>
            <a:endParaRPr lang="en-IN" sz="1400" dirty="0">
              <a:latin typeface="Trebuchet MS" panose="020B0603020202020204" pitchFamily="34" charset="0"/>
              <a:cs typeface="Times New Roman" panose="02020603050405020304" pitchFamily="18" charset="0"/>
            </a:endParaRPr>
          </a:p>
          <a:p>
            <a:pPr marL="0" indent="0">
              <a:buNone/>
            </a:pPr>
            <a:r>
              <a:rPr lang="en-IN" sz="1400" dirty="0">
                <a:latin typeface="Trebuchet MS" panose="020B0603020202020204" pitchFamily="34" charset="0"/>
                <a:cs typeface="Times New Roman" panose="02020603050405020304" pitchFamily="18" charset="0"/>
              </a:rPr>
              <a:t>from </a:t>
            </a:r>
            <a:r>
              <a:rPr lang="en-IN" sz="1400" dirty="0" err="1">
                <a:latin typeface="Trebuchet MS" panose="020B0603020202020204" pitchFamily="34" charset="0"/>
                <a:cs typeface="Times New Roman" panose="02020603050405020304" pitchFamily="18" charset="0"/>
              </a:rPr>
              <a:t>sklearn.metrics</a:t>
            </a:r>
            <a:r>
              <a:rPr lang="en-IN" sz="1400" dirty="0">
                <a:latin typeface="Trebuchet MS" panose="020B0603020202020204" pitchFamily="34" charset="0"/>
                <a:cs typeface="Times New Roman" panose="02020603050405020304" pitchFamily="18" charset="0"/>
              </a:rPr>
              <a:t> import </a:t>
            </a:r>
            <a:r>
              <a:rPr lang="en-IN" sz="1400" dirty="0" err="1">
                <a:latin typeface="Trebuchet MS" panose="020B0603020202020204" pitchFamily="34" charset="0"/>
                <a:cs typeface="Times New Roman" panose="02020603050405020304" pitchFamily="18" charset="0"/>
              </a:rPr>
              <a:t>accuracy_score</a:t>
            </a:r>
            <a:endParaRPr lang="en-IN" sz="1400" dirty="0">
              <a:latin typeface="Trebuchet MS" panose="020B0603020202020204" pitchFamily="34" charset="0"/>
              <a:cs typeface="Times New Roman" panose="02020603050405020304" pitchFamily="18" charset="0"/>
            </a:endParaRPr>
          </a:p>
          <a:p>
            <a:pPr marL="0" indent="0">
              <a:buNone/>
            </a:pPr>
            <a:r>
              <a:rPr lang="en-IN" sz="1400" dirty="0">
                <a:latin typeface="Trebuchet MS" panose="020B0603020202020204" pitchFamily="34" charset="0"/>
                <a:cs typeface="Times New Roman" panose="02020603050405020304" pitchFamily="18" charset="0"/>
              </a:rPr>
              <a:t>from </a:t>
            </a:r>
            <a:r>
              <a:rPr lang="en-IN" sz="1400" dirty="0" err="1">
                <a:latin typeface="Trebuchet MS" panose="020B0603020202020204" pitchFamily="34" charset="0"/>
                <a:cs typeface="Times New Roman" panose="02020603050405020304" pitchFamily="18" charset="0"/>
              </a:rPr>
              <a:t>sklearn.ensemble</a:t>
            </a:r>
            <a:r>
              <a:rPr lang="en-IN" sz="1400" dirty="0">
                <a:latin typeface="Trebuchet MS" panose="020B0603020202020204" pitchFamily="34" charset="0"/>
                <a:cs typeface="Times New Roman" panose="02020603050405020304" pitchFamily="18" charset="0"/>
              </a:rPr>
              <a:t> import </a:t>
            </a:r>
            <a:r>
              <a:rPr lang="en-IN" sz="1400" dirty="0" err="1">
                <a:latin typeface="Trebuchet MS" panose="020B0603020202020204" pitchFamily="34" charset="0"/>
                <a:cs typeface="Times New Roman" panose="02020603050405020304" pitchFamily="18" charset="0"/>
              </a:rPr>
              <a:t>StackingClassifier</a:t>
            </a:r>
            <a:endParaRPr lang="en-IN" sz="1400"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86373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AD89F6-8588-42F4-A6C1-B319AD4C8678}"/>
              </a:ext>
            </a:extLst>
          </p:cNvPr>
          <p:cNvSpPr>
            <a:spLocks noGrp="1"/>
          </p:cNvSpPr>
          <p:nvPr>
            <p:ph idx="1"/>
          </p:nvPr>
        </p:nvSpPr>
        <p:spPr>
          <a:xfrm>
            <a:off x="677334" y="349625"/>
            <a:ext cx="8596668" cy="5691738"/>
          </a:xfrm>
        </p:spPr>
        <p:txBody>
          <a:bodyPr/>
          <a:lstStyle/>
          <a:p>
            <a:pPr marL="0" indent="0">
              <a:buNone/>
            </a:pPr>
            <a:r>
              <a:rPr lang="en-IN" dirty="0"/>
              <a:t>#method</a:t>
            </a:r>
          </a:p>
          <a:p>
            <a:pPr marL="0" indent="0">
              <a:buNone/>
            </a:pPr>
            <a:r>
              <a:rPr lang="en-IN" sz="1600" dirty="0"/>
              <a:t>def </a:t>
            </a:r>
            <a:r>
              <a:rPr lang="en-IN" sz="1600" dirty="0" err="1"/>
              <a:t>model_test</a:t>
            </a:r>
            <a:r>
              <a:rPr lang="en-IN" sz="1600" dirty="0"/>
              <a:t> (</a:t>
            </a:r>
            <a:r>
              <a:rPr lang="en-IN" sz="1600" dirty="0" err="1"/>
              <a:t>X_train</a:t>
            </a:r>
            <a:r>
              <a:rPr lang="en-IN" sz="1600" dirty="0"/>
              <a:t>, </a:t>
            </a:r>
            <a:r>
              <a:rPr lang="en-IN" sz="1600" dirty="0" err="1"/>
              <a:t>X_test</a:t>
            </a:r>
            <a:r>
              <a:rPr lang="en-IN" sz="1600" dirty="0"/>
              <a:t>, </a:t>
            </a:r>
            <a:r>
              <a:rPr lang="en-IN" sz="1600" dirty="0" err="1"/>
              <a:t>y_train</a:t>
            </a:r>
            <a:r>
              <a:rPr lang="en-IN" sz="1600" dirty="0"/>
              <a:t>, </a:t>
            </a:r>
            <a:r>
              <a:rPr lang="en-IN" sz="1600" dirty="0" err="1"/>
              <a:t>y_test</a:t>
            </a:r>
            <a:r>
              <a:rPr lang="en-IN" sz="1600" dirty="0"/>
              <a:t>, model, </a:t>
            </a:r>
            <a:r>
              <a:rPr lang="en-IN" sz="1600" dirty="0" err="1"/>
              <a:t>model_name</a:t>
            </a:r>
            <a:r>
              <a:rPr lang="en-IN" sz="1600" dirty="0"/>
              <a:t>):</a:t>
            </a:r>
          </a:p>
          <a:p>
            <a:pPr marL="0" indent="0">
              <a:buNone/>
            </a:pPr>
            <a:r>
              <a:rPr lang="en-IN" sz="1600" dirty="0"/>
              <a:t>    </a:t>
            </a:r>
            <a:r>
              <a:rPr lang="en-IN" sz="1600" dirty="0" err="1"/>
              <a:t>model.fit</a:t>
            </a:r>
            <a:r>
              <a:rPr lang="en-IN" sz="1600" dirty="0"/>
              <a:t>(</a:t>
            </a:r>
            <a:r>
              <a:rPr lang="en-IN" sz="1600" dirty="0" err="1"/>
              <a:t>X_train,y_train</a:t>
            </a:r>
            <a:r>
              <a:rPr lang="en-IN" sz="1600" dirty="0"/>
              <a:t>)</a:t>
            </a:r>
          </a:p>
          <a:p>
            <a:pPr marL="0" indent="0">
              <a:buNone/>
            </a:pPr>
            <a:r>
              <a:rPr lang="en-IN" sz="1600" dirty="0"/>
              <a:t>    </a:t>
            </a:r>
            <a:r>
              <a:rPr lang="en-IN" sz="1600" dirty="0" err="1"/>
              <a:t>y_pred</a:t>
            </a:r>
            <a:r>
              <a:rPr lang="en-IN" sz="1600" dirty="0"/>
              <a:t> = </a:t>
            </a:r>
            <a:r>
              <a:rPr lang="en-IN" sz="1600" dirty="0" err="1"/>
              <a:t>model.predict</a:t>
            </a:r>
            <a:r>
              <a:rPr lang="en-IN" sz="1600" dirty="0"/>
              <a:t>(</a:t>
            </a:r>
            <a:r>
              <a:rPr lang="en-IN" sz="1600" dirty="0" err="1"/>
              <a:t>X_test</a:t>
            </a:r>
            <a:r>
              <a:rPr lang="en-IN" sz="1600" dirty="0"/>
              <a:t>)</a:t>
            </a:r>
          </a:p>
          <a:p>
            <a:pPr marL="0" indent="0">
              <a:buNone/>
            </a:pPr>
            <a:r>
              <a:rPr lang="en-IN" sz="1600" dirty="0"/>
              <a:t>    accuracy = </a:t>
            </a:r>
            <a:r>
              <a:rPr lang="en-IN" sz="1600" dirty="0" err="1"/>
              <a:t>accuracy_score</a:t>
            </a:r>
            <a:r>
              <a:rPr lang="en-IN" sz="1600" dirty="0"/>
              <a:t>(</a:t>
            </a:r>
            <a:r>
              <a:rPr lang="en-IN" sz="1600" dirty="0" err="1"/>
              <a:t>y_test,y_pred</a:t>
            </a:r>
            <a:r>
              <a:rPr lang="en-IN" sz="1600" dirty="0"/>
              <a:t>)</a:t>
            </a:r>
          </a:p>
          <a:p>
            <a:pPr marL="0" indent="0">
              <a:buNone/>
            </a:pPr>
            <a:r>
              <a:rPr lang="en-IN" sz="1600" dirty="0"/>
              <a:t>    print('====={}====='.format(</a:t>
            </a:r>
            <a:r>
              <a:rPr lang="en-IN" sz="1600" dirty="0" err="1"/>
              <a:t>model_name</a:t>
            </a:r>
            <a:r>
              <a:rPr lang="en-IN" sz="1600" dirty="0"/>
              <a:t>))</a:t>
            </a:r>
          </a:p>
          <a:p>
            <a:pPr marL="0" indent="0">
              <a:buNone/>
            </a:pPr>
            <a:r>
              <a:rPr lang="en-IN" sz="1600" dirty="0"/>
              <a:t>    print('score is : {}'.format(accuracy))</a:t>
            </a:r>
          </a:p>
          <a:p>
            <a:pPr marL="0" indent="0">
              <a:buNone/>
            </a:pPr>
            <a:r>
              <a:rPr lang="en-IN" sz="1600" dirty="0"/>
              <a:t>    print()</a:t>
            </a:r>
          </a:p>
          <a:p>
            <a:pPr marL="0" indent="0">
              <a:buNone/>
            </a:pPr>
            <a:r>
              <a:rPr lang="en-US" sz="1600" dirty="0"/>
              <a:t>for </a:t>
            </a:r>
            <a:r>
              <a:rPr lang="en-US" sz="1600" dirty="0" err="1"/>
              <a:t>model_name,model</a:t>
            </a:r>
            <a:r>
              <a:rPr lang="en-US" sz="1600" dirty="0"/>
              <a:t> in </a:t>
            </a:r>
            <a:r>
              <a:rPr lang="en-US" sz="1600" dirty="0" err="1"/>
              <a:t>model_dict.items</a:t>
            </a:r>
            <a:r>
              <a:rPr lang="en-US" sz="1600" dirty="0"/>
              <a:t>():</a:t>
            </a:r>
          </a:p>
          <a:p>
            <a:pPr marL="0" indent="0">
              <a:buNone/>
            </a:pPr>
            <a:r>
              <a:rPr lang="en-US" sz="1600" dirty="0"/>
              <a:t>    </a:t>
            </a:r>
            <a:r>
              <a:rPr lang="en-US" sz="1600" dirty="0" err="1"/>
              <a:t>model_test</a:t>
            </a:r>
            <a:r>
              <a:rPr lang="en-US" sz="1600" dirty="0"/>
              <a:t>(</a:t>
            </a:r>
            <a:r>
              <a:rPr lang="en-US" sz="1600" dirty="0" err="1"/>
              <a:t>X_train</a:t>
            </a:r>
            <a:r>
              <a:rPr lang="en-US" sz="1600" dirty="0"/>
              <a:t>, </a:t>
            </a:r>
            <a:r>
              <a:rPr lang="en-US" sz="1600" dirty="0" err="1"/>
              <a:t>X_test</a:t>
            </a:r>
            <a:r>
              <a:rPr lang="en-US" sz="1600" dirty="0"/>
              <a:t>, </a:t>
            </a:r>
            <a:r>
              <a:rPr lang="en-US" sz="1600" dirty="0" err="1"/>
              <a:t>y_train</a:t>
            </a:r>
            <a:r>
              <a:rPr lang="en-US" sz="1600" dirty="0"/>
              <a:t>, </a:t>
            </a:r>
            <a:r>
              <a:rPr lang="en-US" sz="1600" dirty="0" err="1"/>
              <a:t>y_test</a:t>
            </a:r>
            <a:r>
              <a:rPr lang="en-US" sz="1600" dirty="0"/>
              <a:t>, model, </a:t>
            </a:r>
            <a:r>
              <a:rPr lang="en-US" sz="1600" dirty="0" err="1"/>
              <a:t>model_name</a:t>
            </a:r>
            <a:r>
              <a:rPr lang="en-US" sz="1600" dirty="0"/>
              <a:t>)</a:t>
            </a:r>
          </a:p>
          <a:p>
            <a:pPr marL="0" indent="0">
              <a:buNone/>
            </a:pPr>
            <a:endParaRPr lang="en-US" sz="1600" dirty="0"/>
          </a:p>
        </p:txBody>
      </p:sp>
    </p:spTree>
    <p:extLst>
      <p:ext uri="{BB962C8B-B14F-4D97-AF65-F5344CB8AC3E}">
        <p14:creationId xmlns:p14="http://schemas.microsoft.com/office/powerpoint/2010/main" val="428093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0737"/>
            <a:ext cx="8596668" cy="5760625"/>
          </a:xfrm>
        </p:spPr>
        <p:txBody>
          <a:bodyPr/>
          <a:lstStyle/>
          <a:p>
            <a:pPr marL="0" indent="0">
              <a:buNone/>
            </a:pPr>
            <a:r>
              <a:rPr lang="en-US" dirty="0"/>
              <a:t>SCREENSHOTS OF THE PROJECT</a:t>
            </a:r>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63EDBE0A-0793-48ED-B9B3-9F2BCAFFDE2C}"/>
              </a:ext>
            </a:extLst>
          </p:cNvPr>
          <p:cNvPicPr>
            <a:picLocks noChangeAspect="1"/>
          </p:cNvPicPr>
          <p:nvPr/>
        </p:nvPicPr>
        <p:blipFill>
          <a:blip r:embed="rId2"/>
          <a:stretch>
            <a:fillRect/>
          </a:stretch>
        </p:blipFill>
        <p:spPr>
          <a:xfrm>
            <a:off x="1546411" y="1115011"/>
            <a:ext cx="8702967" cy="4926351"/>
          </a:xfrm>
          <a:prstGeom prst="rect">
            <a:avLst/>
          </a:prstGeom>
        </p:spPr>
      </p:pic>
    </p:spTree>
    <p:extLst>
      <p:ext uri="{BB962C8B-B14F-4D97-AF65-F5344CB8AC3E}">
        <p14:creationId xmlns:p14="http://schemas.microsoft.com/office/powerpoint/2010/main" val="247525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0A6AA56-2D68-4382-8EEA-7F9A714FCCC1}"/>
              </a:ext>
            </a:extLst>
          </p:cNvPr>
          <p:cNvPicPr>
            <a:picLocks noGrp="1" noChangeAspect="1"/>
          </p:cNvPicPr>
          <p:nvPr>
            <p:ph idx="1"/>
          </p:nvPr>
        </p:nvPicPr>
        <p:blipFill>
          <a:blip r:embed="rId2"/>
          <a:stretch>
            <a:fillRect/>
          </a:stretch>
        </p:blipFill>
        <p:spPr>
          <a:xfrm>
            <a:off x="677862" y="739588"/>
            <a:ext cx="9380537" cy="4504765"/>
          </a:xfrm>
        </p:spPr>
      </p:pic>
    </p:spTree>
    <p:extLst>
      <p:ext uri="{BB962C8B-B14F-4D97-AF65-F5344CB8AC3E}">
        <p14:creationId xmlns:p14="http://schemas.microsoft.com/office/powerpoint/2010/main" val="336314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106" y="549265"/>
            <a:ext cx="8443273" cy="5759470"/>
          </a:xfrm>
        </p:spPr>
        <p:txBody>
          <a:bodyPr>
            <a:normAutofit fontScale="92500" lnSpcReduction="10000"/>
          </a:bodyPr>
          <a:lstStyle/>
          <a:p>
            <a:r>
              <a:rPr lang="en-US" sz="3400" b="1" i="1" dirty="0">
                <a:latin typeface="Times New Roman" panose="02020603050405020304" pitchFamily="18" charset="0"/>
                <a:cs typeface="Times New Roman" panose="02020603050405020304" pitchFamily="18" charset="0"/>
              </a:rPr>
              <a:t>CONTENTS</a:t>
            </a:r>
          </a:p>
          <a:p>
            <a:pPr marL="0" indent="0">
              <a:buNone/>
            </a:pPr>
            <a:r>
              <a:rPr lang="en-US" sz="2000" b="1"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Proposing System</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Dataset</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Preprocessing</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Screenshots of Project</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Conclusion                                         </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tx1"/>
              </a:solidFill>
            </a:endParaRPr>
          </a:p>
        </p:txBody>
      </p:sp>
    </p:spTree>
    <p:extLst>
      <p:ext uri="{BB962C8B-B14F-4D97-AF65-F5344CB8AC3E}">
        <p14:creationId xmlns:p14="http://schemas.microsoft.com/office/powerpoint/2010/main" val="2652319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7086C-F45F-4D11-A63E-EDA3B2809817}"/>
              </a:ext>
            </a:extLst>
          </p:cNvPr>
          <p:cNvSpPr>
            <a:spLocks noGrp="1"/>
          </p:cNvSpPr>
          <p:nvPr>
            <p:ph idx="1"/>
          </p:nvPr>
        </p:nvSpPr>
        <p:spPr>
          <a:xfrm>
            <a:off x="968190" y="441158"/>
            <a:ext cx="8223936" cy="5966365"/>
          </a:xfrm>
        </p:spPr>
        <p:txBody>
          <a:bodyPr/>
          <a:lstStyle/>
          <a:p>
            <a:pPr marL="0" indent="0">
              <a:buNone/>
            </a:pPr>
            <a:endParaRPr lang="en-IN" dirty="0"/>
          </a:p>
          <a:p>
            <a:pPr marL="0" indent="0">
              <a:buNone/>
            </a:pPr>
            <a:r>
              <a:rPr lang="en-IN" sz="2400" b="1" dirty="0">
                <a:latin typeface="Times New Roman" panose="02020603050405020304" pitchFamily="18" charset="0"/>
                <a:cs typeface="Times New Roman" panose="02020603050405020304" pitchFamily="18" charset="0"/>
              </a:rPr>
              <a:t>Conclusion</a:t>
            </a:r>
            <a:r>
              <a:rPr lang="en-IN" dirty="0"/>
              <a:t> </a:t>
            </a:r>
          </a:p>
          <a:p>
            <a:pPr marL="0" indent="0">
              <a:buNone/>
            </a:pPr>
            <a:endParaRPr lang="en-IN" dirty="0"/>
          </a:p>
          <a:p>
            <a:pPr marL="0" indent="0" algn="just">
              <a:lnSpc>
                <a:spcPct val="150000"/>
              </a:lnSpc>
              <a:buNone/>
            </a:pPr>
            <a:r>
              <a:rPr lang="en-IN" dirty="0"/>
              <a:t>			</a:t>
            </a:r>
            <a:r>
              <a:rPr lang="en-US" dirty="0"/>
              <a:t> </a:t>
            </a:r>
            <a:r>
              <a:rPr lang="en-US" b="1" dirty="0">
                <a:latin typeface="Times New Roman" panose="02020603050405020304" pitchFamily="18" charset="0"/>
                <a:cs typeface="Times New Roman" panose="02020603050405020304" pitchFamily="18" charset="0"/>
              </a:rPr>
              <a:t>In this proposed work we have used different techniques of machine learning which are used to classify the dataset on various problems of mental health. It is very clear from the results that all the seven machine learning techniques give more accurate results. The accuracy of all the classifiers are above 79%. Nowadays, we have many special programs in the medical field that predict disease very accurately in advance so that treatment can be done effectively and efficiently. A large data set can be used and the research can be applied on the same for more accuracy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578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A29D34-5167-4B6A-88F9-41F88A1CB65D}"/>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762556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A1D3B-68C3-4688-8B71-818511CC794B}"/>
              </a:ext>
            </a:extLst>
          </p:cNvPr>
          <p:cNvSpPr>
            <a:spLocks noGrp="1"/>
          </p:cNvSpPr>
          <p:nvPr>
            <p:ph idx="1"/>
          </p:nvPr>
        </p:nvSpPr>
        <p:spPr>
          <a:xfrm>
            <a:off x="1113284" y="385011"/>
            <a:ext cx="8303432" cy="5757140"/>
          </a:xfrm>
        </p:spPr>
        <p:txBody>
          <a:bodyPr>
            <a:normAutofit fontScale="92500" lnSpcReduction="20000"/>
          </a:bodyPr>
          <a:lstStyle/>
          <a:p>
            <a:endParaRPr lang="en-US" dirty="0"/>
          </a:p>
          <a:p>
            <a:r>
              <a:rPr lang="en-US" sz="2800" b="1" i="1" dirty="0">
                <a:latin typeface="Times New Roman" panose="02020603050405020304" pitchFamily="18" charset="0"/>
                <a:cs typeface="Times New Roman" panose="02020603050405020304" pitchFamily="18" charset="0"/>
              </a:rPr>
              <a:t>ABSTRACT</a:t>
            </a:r>
            <a:r>
              <a:rPr lang="en-US" sz="2800" b="1" i="1" u="sng" dirty="0">
                <a:latin typeface="Times New Roman" panose="02020603050405020304" pitchFamily="18" charset="0"/>
                <a:cs typeface="Times New Roman" panose="02020603050405020304" pitchFamily="18" charset="0"/>
              </a:rPr>
              <a:t> </a:t>
            </a:r>
          </a:p>
          <a:p>
            <a:pPr marL="0" indent="0" algn="just">
              <a:lnSpc>
                <a:spcPct val="210000"/>
              </a:lnSpc>
              <a:buNone/>
            </a:pPr>
            <a:r>
              <a:rPr lang="en-US" sz="2800" dirty="0"/>
              <a:t>                      </a:t>
            </a:r>
            <a:r>
              <a:rPr lang="en-US" sz="2000" dirty="0">
                <a:latin typeface="Times New Roman" panose="02020603050405020304" pitchFamily="18" charset="0"/>
                <a:cs typeface="Times New Roman" panose="02020603050405020304" pitchFamily="18" charset="0"/>
              </a:rPr>
              <a:t>Mental health is very important at every stage of life, from childhood and adolescence through adulthood. It is becoming a serious global health problem, with a growing number of patients suffering from depression, anxiety and other disorders. New solutions are needed to tackle this issue</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main goal of this research project is to develop prediction models to classify users with poor mental health and then implement an intervention model to help these users. This study identified machine learning techniques and assessed their accuracy in identifying mental health issues using several accuracy criteria.</a:t>
            </a:r>
            <a:endParaRPr lang="en-US" sz="2000" u="sng" dirty="0">
              <a:latin typeface="Times New Roman" panose="02020603050405020304" pitchFamily="18" charset="0"/>
              <a:cs typeface="Times New Roman" panose="02020603050405020304" pitchFamily="18" charset="0"/>
            </a:endParaRPr>
          </a:p>
          <a:p>
            <a:endParaRPr lang="en-IN" sz="2000"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3643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436" y="168443"/>
            <a:ext cx="8347774" cy="6396492"/>
          </a:xfrm>
        </p:spPr>
        <p:txBody>
          <a:bodyPr>
            <a:normAutofit fontScale="92500"/>
          </a:bodyPr>
          <a:lstStyle/>
          <a:p>
            <a:r>
              <a:rPr lang="en-US" sz="2600" b="1" i="1" dirty="0">
                <a:latin typeface="Times New Roman" panose="02020603050405020304" pitchFamily="18" charset="0"/>
                <a:cs typeface="Times New Roman" panose="02020603050405020304" pitchFamily="18" charset="0"/>
              </a:rPr>
              <a:t>INTRODUCTION</a:t>
            </a:r>
          </a:p>
          <a:p>
            <a:pPr marL="400050" lvl="1" indent="0" algn="just">
              <a:lnSpc>
                <a:spcPct val="200000"/>
              </a:lnSpc>
              <a:buNone/>
            </a:pPr>
            <a:r>
              <a:rPr lang="en-US" sz="1900" dirty="0">
                <a:latin typeface="Times New Roman" panose="02020603050405020304" pitchFamily="18" charset="0"/>
                <a:cs typeface="Times New Roman" panose="02020603050405020304" pitchFamily="18" charset="0"/>
              </a:rPr>
              <a:t>                       A person’s mental well-being is his or her mental condition, as well as an overview of his or her general environment. Brain chemistry abnormalities are the cause of mental illness. An individual’s mental health serves as a barometer for properly addressing his or her diseases. To predict any health-related irregularities, it is critical to keep track of diverse groups’ mental health profiles.</a:t>
            </a:r>
          </a:p>
          <a:p>
            <a:pPr marL="400050" lvl="1" indent="0" algn="just">
              <a:lnSpc>
                <a:spcPct val="200000"/>
              </a:lnSpc>
              <a:buNone/>
            </a:pPr>
            <a:r>
              <a:rPr lang="en-US" sz="1900" dirty="0">
                <a:latin typeface="Times New Roman" panose="02020603050405020304" pitchFamily="18" charset="0"/>
                <a:cs typeface="Times New Roman" panose="02020603050405020304" pitchFamily="18" charset="0"/>
              </a:rPr>
              <a:t>                        Although screening test solutions exist, due to time and financial constraints, this solution is not feasible for large populations. Furthermore, diagnosis-based procedures have the unintended consequence of discouraging unwell people from taking part. As a result, psychological problems frequently go unnoticed or untreated.</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06636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E3D5-4866-DE50-CDDF-13CB5FF3B43B}"/>
              </a:ext>
            </a:extLst>
          </p:cNvPr>
          <p:cNvSpPr>
            <a:spLocks noGrp="1"/>
          </p:cNvSpPr>
          <p:nvPr>
            <p:ph type="title"/>
          </p:nvPr>
        </p:nvSpPr>
        <p:spPr>
          <a:xfrm>
            <a:off x="248653" y="272716"/>
            <a:ext cx="9673389" cy="6657473"/>
          </a:xfrm>
        </p:spPr>
        <p:txBody>
          <a:bodyPr>
            <a:normAutofit/>
          </a:bodyPr>
          <a:lstStyle/>
          <a:p>
            <a:pPr>
              <a:buClr>
                <a:schemeClr val="accent1">
                  <a:lumMod val="50000"/>
                </a:schemeClr>
              </a:buClr>
            </a:pPr>
            <a:r>
              <a:rPr lang="en-US" sz="2400" b="1" dirty="0">
                <a:solidFill>
                  <a:schemeClr val="tx2"/>
                </a:solidFill>
                <a:latin typeface="Times New Roman" panose="02020603050405020304" pitchFamily="18" charset="0"/>
                <a:cs typeface="Times New Roman" panose="02020603050405020304" pitchFamily="18" charset="0"/>
              </a:rPr>
              <a:t>    LITERATURE SURVEY</a:t>
            </a:r>
            <a:endParaRPr lang="en-IN" sz="2400" b="1" i="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430223-1D95-78F0-0756-000D188306E2}"/>
              </a:ext>
            </a:extLst>
          </p:cNvPr>
          <p:cNvSpPr>
            <a:spLocks noGrp="1"/>
          </p:cNvSpPr>
          <p:nvPr>
            <p:ph idx="1"/>
          </p:nvPr>
        </p:nvSpPr>
        <p:spPr>
          <a:xfrm>
            <a:off x="665748" y="689812"/>
            <a:ext cx="8839200" cy="6464024"/>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The study assessed the performance of different machine learning algorithms which classify the dataset into various issues of mental health. It explains that mental health analysis in terms that are intuitive to different target groups. They have created a system for determining an individual’s mental health status and prediction models were built using this framework. We use different methods such as: </a:t>
            </a:r>
          </a:p>
          <a:p>
            <a:pPr lvl="7" algn="just">
              <a:lnSpc>
                <a:spcPct val="15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Logistic Regression	</a:t>
            </a:r>
          </a:p>
          <a:p>
            <a:pPr lvl="7" algn="just">
              <a:lnSpc>
                <a:spcPct val="15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K-Nearest Neighbor Classifier</a:t>
            </a:r>
          </a:p>
          <a:p>
            <a:pPr lvl="7" algn="just">
              <a:lnSpc>
                <a:spcPct val="15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Decision Tree classifier</a:t>
            </a:r>
          </a:p>
          <a:p>
            <a:pPr lvl="7" algn="just">
              <a:lnSpc>
                <a:spcPct val="15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Random Forest Classifier</a:t>
            </a:r>
          </a:p>
          <a:p>
            <a:pPr lvl="7" algn="just">
              <a:lnSpc>
                <a:spcPct val="15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Stacking</a:t>
            </a:r>
          </a:p>
          <a:p>
            <a:pPr lvl="7" algn="just">
              <a:lnSpc>
                <a:spcPct val="15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AdaBoost  Classifier</a:t>
            </a:r>
          </a:p>
          <a:p>
            <a:pPr lvl="7" algn="just">
              <a:lnSpc>
                <a:spcPct val="15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Gradient Boosting  Classifier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7470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743F9-9F0C-4D5D-8926-841D195CAFA6}"/>
              </a:ext>
            </a:extLst>
          </p:cNvPr>
          <p:cNvSpPr>
            <a:spLocks noGrp="1"/>
          </p:cNvSpPr>
          <p:nvPr>
            <p:ph idx="1"/>
          </p:nvPr>
        </p:nvSpPr>
        <p:spPr>
          <a:xfrm>
            <a:off x="968187" y="376518"/>
            <a:ext cx="11107271" cy="6279776"/>
          </a:xfrm>
        </p:spPr>
        <p:txBody>
          <a:bodyPr/>
          <a:lstStyle/>
          <a:p>
            <a:pPr marL="0" indent="0">
              <a:buNone/>
            </a:pPr>
            <a:endParaRPr lang="en-IN" dirty="0"/>
          </a:p>
          <a:p>
            <a:pPr marL="0" indent="0">
              <a:buNone/>
            </a:pPr>
            <a:r>
              <a:rPr lang="en-IN" dirty="0"/>
              <a:t>          </a:t>
            </a:r>
          </a:p>
        </p:txBody>
      </p:sp>
      <p:sp>
        <p:nvSpPr>
          <p:cNvPr id="4" name="TextBox 3">
            <a:extLst>
              <a:ext uri="{FF2B5EF4-FFF2-40B4-BE49-F238E27FC236}">
                <a16:creationId xmlns:a16="http://schemas.microsoft.com/office/drawing/2014/main" id="{A6D27BCE-5656-4A99-9EA1-F763C3B328CF}"/>
              </a:ext>
            </a:extLst>
          </p:cNvPr>
          <p:cNvSpPr txBox="1"/>
          <p:nvPr/>
        </p:nvSpPr>
        <p:spPr>
          <a:xfrm>
            <a:off x="405772" y="0"/>
            <a:ext cx="9271497" cy="7752379"/>
          </a:xfrm>
          <a:prstGeom prst="rect">
            <a:avLst/>
          </a:prstGeom>
          <a:noFill/>
        </p:spPr>
        <p:txBody>
          <a:bodyPr wrap="square" rtlCol="0">
            <a:sp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Logistic Regression Classifier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Logistic regression is used to expect the output of specific structured variables. the result should be a categorical or discrete value. It can be 0 or 1, Yes or No, true or false, and so on, but it delivers probabilistic values that are somewhere between 0 and 1 instead of giving exact values like 0 and 1.</a:t>
            </a:r>
          </a:p>
          <a:p>
            <a:pPr algn="just">
              <a:lnSpc>
                <a:spcPct val="150000"/>
              </a:lnSpc>
            </a:pPr>
            <a:r>
              <a:rPr lang="en-IN" sz="2000" b="1" dirty="0">
                <a:latin typeface="Times New Roman" panose="02020603050405020304" pitchFamily="18" charset="0"/>
                <a:cs typeface="Times New Roman" panose="02020603050405020304" pitchFamily="18" charset="0"/>
              </a:rPr>
              <a:t>K-Nearest Neighbour Classifier </a:t>
            </a:r>
            <a:r>
              <a:rPr lang="en-IN" sz="2000" b="1" dirty="0"/>
              <a:t>:  </a:t>
            </a:r>
            <a:r>
              <a:rPr lang="en-US" dirty="0">
                <a:latin typeface="Times New Roman" panose="02020603050405020304" pitchFamily="18" charset="0"/>
                <a:cs typeface="Times New Roman" panose="02020603050405020304" pitchFamily="18" charset="0"/>
              </a:rPr>
              <a:t>In the K-NN method, the existing cases and new case/data will be similar. KNN is a non-parametric algorithm that doesn’t make any assumption of its underlined data or its distribution. And also it works with multiple classes.</a:t>
            </a:r>
          </a:p>
          <a:p>
            <a:pPr algn="just">
              <a:lnSpc>
                <a:spcPct val="150000"/>
              </a:lnSpc>
            </a:pPr>
            <a:r>
              <a:rPr lang="en-US" sz="2000" b="1" dirty="0">
                <a:latin typeface="Times New Roman" panose="02020603050405020304" pitchFamily="18" charset="0"/>
                <a:cs typeface="Times New Roman" panose="02020603050405020304" pitchFamily="18" charset="0"/>
              </a:rPr>
              <a:t>Decision Tree Classifier :  </a:t>
            </a:r>
            <a:r>
              <a:rPr lang="en-US" dirty="0">
                <a:latin typeface="Times New Roman" panose="02020603050405020304" pitchFamily="18" charset="0"/>
                <a:cs typeface="Times New Roman" panose="02020603050405020304" pitchFamily="18" charset="0"/>
              </a:rPr>
              <a:t>A decision tree is a diagram that individuals use to illustrate a statistical likelihood or to determine the sequence of events, actions, or outcomes.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Random Forest Classifier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a technique that solves classification as well as regression problems. However, it is frequently used for classification. Because it combines many decision trees to create a ”forest” and feeds random features from the input dataset to them, it is called a random forest. </a:t>
            </a:r>
          </a:p>
          <a:p>
            <a:pPr algn="just">
              <a:lnSpc>
                <a:spcPct val="150000"/>
              </a:lnSpc>
            </a:pPr>
            <a:r>
              <a:rPr lang="en-IN" sz="2000" b="1" dirty="0">
                <a:latin typeface="Times New Roman" panose="02020603050405020304" pitchFamily="18" charset="0"/>
                <a:cs typeface="Times New Roman" panose="02020603050405020304" pitchFamily="18" charset="0"/>
              </a:rPr>
              <a:t>Stacking :  </a:t>
            </a:r>
            <a:r>
              <a:rPr lang="en-US" dirty="0">
                <a:latin typeface="Times New Roman" panose="02020603050405020304" pitchFamily="18" charset="0"/>
                <a:cs typeface="Times New Roman" panose="02020603050405020304" pitchFamily="18" charset="0"/>
              </a:rPr>
              <a:t>Stacked Generalization, or simply ”Stacking,” is a machine learning ensemble algorithm. Like bagging and boosting, it entails aggregating predictions from many machine learning models on the same dataset.</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172397"/>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8D0B7-33F9-424E-8313-1938E2CF263C}"/>
              </a:ext>
            </a:extLst>
          </p:cNvPr>
          <p:cNvSpPr>
            <a:spLocks noGrp="1"/>
          </p:cNvSpPr>
          <p:nvPr>
            <p:ph idx="1"/>
          </p:nvPr>
        </p:nvSpPr>
        <p:spPr>
          <a:xfrm>
            <a:off x="215485" y="129158"/>
            <a:ext cx="9470382" cy="6400800"/>
          </a:xfrm>
        </p:spPr>
        <p:txBody>
          <a:bodyPr/>
          <a:lstStyle/>
          <a:p>
            <a:pPr marL="0" indent="0" algn="just">
              <a:lnSpc>
                <a:spcPct val="150000"/>
              </a:lnSpc>
              <a:buNone/>
            </a:pPr>
            <a:endParaRPr lang="en-IN" dirty="0"/>
          </a:p>
          <a:p>
            <a:pPr marL="0" indent="0" algn="just">
              <a:lnSpc>
                <a:spcPct val="150000"/>
              </a:lnSpc>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Below is the accuracy of all the classifiers –</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41A2613-D825-4841-8E10-A66F833CC886}"/>
              </a:ext>
            </a:extLst>
          </p:cNvPr>
          <p:cNvGraphicFramePr>
            <a:graphicFrameLocks noGrp="1"/>
          </p:cNvGraphicFramePr>
          <p:nvPr>
            <p:extLst>
              <p:ext uri="{D42A27DB-BD31-4B8C-83A1-F6EECF244321}">
                <p14:modId xmlns:p14="http://schemas.microsoft.com/office/powerpoint/2010/main" val="3008990929"/>
              </p:ext>
            </p:extLst>
          </p:nvPr>
        </p:nvGraphicFramePr>
        <p:xfrm>
          <a:off x="1048657" y="1780905"/>
          <a:ext cx="8848378" cy="3436554"/>
        </p:xfrm>
        <a:graphic>
          <a:graphicData uri="http://schemas.openxmlformats.org/drawingml/2006/table">
            <a:tbl>
              <a:tblPr firstRow="1" bandRow="1">
                <a:tableStyleId>{5C22544A-7EE6-4342-B048-85BDC9FD1C3A}</a:tableStyleId>
              </a:tblPr>
              <a:tblGrid>
                <a:gridCol w="4424189">
                  <a:extLst>
                    <a:ext uri="{9D8B030D-6E8A-4147-A177-3AD203B41FA5}">
                      <a16:colId xmlns:a16="http://schemas.microsoft.com/office/drawing/2014/main" val="4146528017"/>
                    </a:ext>
                  </a:extLst>
                </a:gridCol>
                <a:gridCol w="4424189">
                  <a:extLst>
                    <a:ext uri="{9D8B030D-6E8A-4147-A177-3AD203B41FA5}">
                      <a16:colId xmlns:a16="http://schemas.microsoft.com/office/drawing/2014/main" val="3836363294"/>
                    </a:ext>
                  </a:extLst>
                </a:gridCol>
              </a:tblGrid>
              <a:tr h="572759">
                <a:tc>
                  <a:txBody>
                    <a:bodyPr/>
                    <a:lstStyle/>
                    <a:p>
                      <a:r>
                        <a:rPr lang="en-IN" dirty="0"/>
                        <a:t>                     Methods </a:t>
                      </a:r>
                    </a:p>
                  </a:txBody>
                  <a:tcPr/>
                </a:tc>
                <a:tc>
                  <a:txBody>
                    <a:bodyPr/>
                    <a:lstStyle/>
                    <a:p>
                      <a:r>
                        <a:rPr lang="en-IN" dirty="0"/>
                        <a:t>                      Accuracy (%)</a:t>
                      </a:r>
                    </a:p>
                  </a:txBody>
                  <a:tcPr/>
                </a:tc>
                <a:extLst>
                  <a:ext uri="{0D108BD9-81ED-4DB2-BD59-A6C34878D82A}">
                    <a16:rowId xmlns:a16="http://schemas.microsoft.com/office/drawing/2014/main" val="3494638114"/>
                  </a:ext>
                </a:extLst>
              </a:tr>
              <a:tr h="572759">
                <a:tc>
                  <a:txBody>
                    <a:bodyPr/>
                    <a:lstStyle/>
                    <a:p>
                      <a:r>
                        <a:rPr lang="en-IN" dirty="0"/>
                        <a:t>             Logistic Regression</a:t>
                      </a:r>
                    </a:p>
                  </a:txBody>
                  <a:tcPr/>
                </a:tc>
                <a:tc>
                  <a:txBody>
                    <a:bodyPr/>
                    <a:lstStyle/>
                    <a:p>
                      <a:r>
                        <a:rPr lang="en-IN" dirty="0"/>
                        <a:t>                            79.63</a:t>
                      </a:r>
                    </a:p>
                  </a:txBody>
                  <a:tcPr/>
                </a:tc>
                <a:extLst>
                  <a:ext uri="{0D108BD9-81ED-4DB2-BD59-A6C34878D82A}">
                    <a16:rowId xmlns:a16="http://schemas.microsoft.com/office/drawing/2014/main" val="272789888"/>
                  </a:ext>
                </a:extLst>
              </a:tr>
              <a:tr h="572759">
                <a:tc>
                  <a:txBody>
                    <a:bodyPr/>
                    <a:lstStyle/>
                    <a:p>
                      <a:r>
                        <a:rPr lang="en-IN" dirty="0"/>
                        <a:t>         K-Nearest Neighbour</a:t>
                      </a:r>
                    </a:p>
                  </a:txBody>
                  <a:tcPr/>
                </a:tc>
                <a:tc>
                  <a:txBody>
                    <a:bodyPr/>
                    <a:lstStyle/>
                    <a:p>
                      <a:r>
                        <a:rPr lang="en-IN" dirty="0"/>
                        <a:t>                            80.42</a:t>
                      </a:r>
                    </a:p>
                  </a:txBody>
                  <a:tcPr/>
                </a:tc>
                <a:extLst>
                  <a:ext uri="{0D108BD9-81ED-4DB2-BD59-A6C34878D82A}">
                    <a16:rowId xmlns:a16="http://schemas.microsoft.com/office/drawing/2014/main" val="2540249329"/>
                  </a:ext>
                </a:extLst>
              </a:tr>
              <a:tr h="572759">
                <a:tc>
                  <a:txBody>
                    <a:bodyPr/>
                    <a:lstStyle/>
                    <a:p>
                      <a:r>
                        <a:rPr lang="en-IN" dirty="0"/>
                        <a:t>               Decision Tree</a:t>
                      </a:r>
                    </a:p>
                  </a:txBody>
                  <a:tcPr/>
                </a:tc>
                <a:tc>
                  <a:txBody>
                    <a:bodyPr/>
                    <a:lstStyle/>
                    <a:p>
                      <a:r>
                        <a:rPr lang="en-IN" dirty="0"/>
                        <a:t>                            80.69</a:t>
                      </a:r>
                    </a:p>
                  </a:txBody>
                  <a:tcPr/>
                </a:tc>
                <a:extLst>
                  <a:ext uri="{0D108BD9-81ED-4DB2-BD59-A6C34878D82A}">
                    <a16:rowId xmlns:a16="http://schemas.microsoft.com/office/drawing/2014/main" val="3059909224"/>
                  </a:ext>
                </a:extLst>
              </a:tr>
              <a:tr h="572759">
                <a:tc>
                  <a:txBody>
                    <a:bodyPr/>
                    <a:lstStyle/>
                    <a:p>
                      <a:r>
                        <a:rPr lang="en-IN" dirty="0"/>
                        <a:t>             Random Forest</a:t>
                      </a:r>
                    </a:p>
                  </a:txBody>
                  <a:tcPr/>
                </a:tc>
                <a:tc>
                  <a:txBody>
                    <a:bodyPr/>
                    <a:lstStyle/>
                    <a:p>
                      <a:r>
                        <a:rPr lang="en-IN" dirty="0"/>
                        <a:t>                            81.22</a:t>
                      </a:r>
                    </a:p>
                  </a:txBody>
                  <a:tcPr/>
                </a:tc>
                <a:extLst>
                  <a:ext uri="{0D108BD9-81ED-4DB2-BD59-A6C34878D82A}">
                    <a16:rowId xmlns:a16="http://schemas.microsoft.com/office/drawing/2014/main" val="3039832685"/>
                  </a:ext>
                </a:extLst>
              </a:tr>
              <a:tr h="572759">
                <a:tc>
                  <a:txBody>
                    <a:bodyPr/>
                    <a:lstStyle/>
                    <a:p>
                      <a:r>
                        <a:rPr lang="en-IN" dirty="0"/>
                        <a:t>                   Stacking</a:t>
                      </a:r>
                    </a:p>
                  </a:txBody>
                  <a:tcPr/>
                </a:tc>
                <a:tc>
                  <a:txBody>
                    <a:bodyPr/>
                    <a:lstStyle/>
                    <a:p>
                      <a:r>
                        <a:rPr lang="en-IN" dirty="0"/>
                        <a:t>                            81.75</a:t>
                      </a:r>
                    </a:p>
                  </a:txBody>
                  <a:tcPr/>
                </a:tc>
                <a:extLst>
                  <a:ext uri="{0D108BD9-81ED-4DB2-BD59-A6C34878D82A}">
                    <a16:rowId xmlns:a16="http://schemas.microsoft.com/office/drawing/2014/main" val="2334186028"/>
                  </a:ext>
                </a:extLst>
              </a:tr>
            </a:tbl>
          </a:graphicData>
        </a:graphic>
      </p:graphicFrame>
    </p:spTree>
    <p:extLst>
      <p:ext uri="{BB962C8B-B14F-4D97-AF65-F5344CB8AC3E}">
        <p14:creationId xmlns:p14="http://schemas.microsoft.com/office/powerpoint/2010/main" val="13918326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7981" y="441429"/>
            <a:ext cx="8596668" cy="5747851"/>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AdaBoost Classifier :</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 has been a prevalent technique for tackling binary classification problems. These algorithms improve the prediction power by converting a number of weak learners to strong learners . The principle behind boosting algorithms is first we built a model on the training dataset, then a second model is built to rectify the errors present in the first model. This procedure is continued until and unless the errors are minimized, and the dataset is predicted correctly.</a:t>
            </a:r>
          </a:p>
          <a:p>
            <a:pPr marL="0" indent="0">
              <a:lnSpc>
                <a:spcPct val="150000"/>
              </a:lnSpc>
              <a:buNone/>
            </a:pPr>
            <a:r>
              <a:rPr lang="en-US" sz="2000" b="1" dirty="0">
                <a:latin typeface="Times New Roman" panose="02020603050405020304" pitchFamily="18" charset="0"/>
                <a:cs typeface="Times New Roman" panose="02020603050405020304" pitchFamily="18" charset="0"/>
              </a:rPr>
              <a:t>Gradient Boosting Classifier :</a:t>
            </a:r>
            <a:r>
              <a:rPr lang="en-US" dirty="0">
                <a:latin typeface="Times New Roman" panose="02020603050405020304" pitchFamily="18" charset="0"/>
                <a:cs typeface="Times New Roman" panose="02020603050405020304" pitchFamily="18" charset="0"/>
              </a:rPr>
              <a:t> Gradient boosting is a machine learning technique used in regression and classification tasks, among others. It gives a prediction model in the form of an ensemble of weak prediction models, which are typically decision trees.</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6864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83" y="609600"/>
            <a:ext cx="9161113" cy="5783636"/>
          </a:xfrm>
        </p:spPr>
        <p:txBody>
          <a:bodyPr/>
          <a:lstStyle/>
          <a:p>
            <a:pPr marL="0" indent="0">
              <a:buNone/>
            </a:pPr>
            <a:r>
              <a:rPr lang="en-IN" sz="2400" b="1" i="1" dirty="0">
                <a:latin typeface="Times New Roman" panose="02020603050405020304" pitchFamily="18" charset="0"/>
                <a:cs typeface="Times New Roman" panose="02020603050405020304" pitchFamily="18" charset="0"/>
              </a:rPr>
              <a:t>SOFTWARE &amp; HARDWARE REQUIREMENTS</a:t>
            </a:r>
          </a:p>
          <a:p>
            <a:pPr marL="0" indent="0">
              <a:buNone/>
            </a:pPr>
            <a:r>
              <a:rPr lang="en-US" sz="2400" b="1" i="1" dirty="0">
                <a:latin typeface="Times New Roman" panose="02020603050405020304" pitchFamily="18" charset="0"/>
                <a:cs typeface="Times New Roman" panose="02020603050405020304" pitchFamily="18" charset="0"/>
              </a:rPr>
              <a:t>        </a:t>
            </a:r>
          </a:p>
          <a:p>
            <a:pPr marL="0" indent="0">
              <a:buNone/>
            </a:pPr>
            <a:endParaRPr lang="en-US" dirty="0"/>
          </a:p>
          <a:p>
            <a:pPr marL="0" indent="0">
              <a:buNone/>
            </a:pPr>
            <a:r>
              <a:rPr lang="en-US" dirty="0"/>
              <a:t>                            </a:t>
            </a:r>
            <a:r>
              <a:rPr lang="en-IN" sz="2000" b="1" dirty="0">
                <a:solidFill>
                  <a:schemeClr val="tx1">
                    <a:lumMod val="85000"/>
                    <a:lumOff val="15000"/>
                  </a:schemeClr>
                </a:solidFill>
                <a:latin typeface="Times New Roman" panose="02020603050405020304" pitchFamily="18" charset="0"/>
                <a:cs typeface="Times New Roman" panose="02020603050405020304" pitchFamily="18" charset="0"/>
              </a:rPr>
              <a:t>Software requirements  </a:t>
            </a:r>
          </a:p>
          <a:p>
            <a:pPr lvl="5">
              <a:buFont typeface="Wingdings" pitchFamily="2" charset="2"/>
              <a:buChar char="Ø"/>
            </a:pPr>
            <a:r>
              <a:rPr lang="en-IN" sz="1800" dirty="0">
                <a:latin typeface="Times New Roman" panose="02020603050405020304" pitchFamily="18" charset="0"/>
                <a:cs typeface="Times New Roman" panose="02020603050405020304" pitchFamily="18" charset="0"/>
              </a:rPr>
              <a:t>Operating system     :  windows  10</a:t>
            </a: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            </a:t>
            </a:r>
          </a:p>
          <a:p>
            <a:pPr lvl="5">
              <a:buFont typeface="Wingdings" pitchFamily="2" charset="2"/>
              <a:buChar char="Ø"/>
            </a:pPr>
            <a:r>
              <a:rPr lang="en-IN" sz="1800" dirty="0">
                <a:latin typeface="Times New Roman" panose="02020603050405020304" pitchFamily="18" charset="0"/>
                <a:cs typeface="Times New Roman" panose="02020603050405020304" pitchFamily="18" charset="0"/>
              </a:rPr>
              <a:t>Browser                    :  Any Latest Browser Like Chrome</a:t>
            </a:r>
          </a:p>
          <a:p>
            <a:pPr lvl="5">
              <a:buFont typeface="Wingdings"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Python Distribution  : Anaconda (</a:t>
            </a:r>
            <a:r>
              <a:rPr lang="en-IN" sz="1800" dirty="0" err="1">
                <a:solidFill>
                  <a:schemeClr val="tx1"/>
                </a:solidFill>
                <a:latin typeface="Times New Roman" panose="02020603050405020304" pitchFamily="18" charset="0"/>
                <a:cs typeface="Times New Roman" panose="02020603050405020304" pitchFamily="18" charset="0"/>
              </a:rPr>
              <a:t>Pycharm</a:t>
            </a:r>
            <a:r>
              <a:rPr lang="en-IN" sz="1800" dirty="0">
                <a:solidFill>
                  <a:schemeClr val="tx1"/>
                </a:solidFill>
                <a:latin typeface="Times New Roman" panose="02020603050405020304" pitchFamily="18" charset="0"/>
                <a:cs typeface="Times New Roman" panose="02020603050405020304" pitchFamily="18" charset="0"/>
              </a:rPr>
              <a:t>), Flask, </a:t>
            </a:r>
            <a:r>
              <a:rPr lang="en-IN" sz="1800" dirty="0" err="1">
                <a:solidFill>
                  <a:schemeClr val="tx1"/>
                </a:solidFill>
                <a:latin typeface="Times New Roman" panose="02020603050405020304" pitchFamily="18" charset="0"/>
                <a:cs typeface="Times New Roman" panose="02020603050405020304" pitchFamily="18" charset="0"/>
              </a:rPr>
              <a:t>Jupyter</a:t>
            </a:r>
            <a:r>
              <a:rPr lang="en-IN" sz="1800" dirty="0">
                <a:solidFill>
                  <a:schemeClr val="tx1"/>
                </a:solidFill>
                <a:latin typeface="Times New Roman" panose="02020603050405020304" pitchFamily="18" charset="0"/>
                <a:cs typeface="Times New Roman" panose="02020603050405020304" pitchFamily="18" charset="0"/>
              </a:rPr>
              <a:t> Notebook</a:t>
            </a:r>
          </a:p>
          <a:p>
            <a:pPr marL="2286000" lvl="5" indent="0">
              <a:buNone/>
            </a:pPr>
            <a:endParaRPr lang="en-IN" sz="1800" dirty="0">
              <a:latin typeface="Times New Roman" panose="02020603050405020304" pitchFamily="18" charset="0"/>
              <a:cs typeface="Times New Roman" panose="02020603050405020304" pitchFamily="18" charset="0"/>
            </a:endParaRPr>
          </a:p>
          <a:p>
            <a:pPr lvl="5">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marL="0" indent="0">
              <a:buNone/>
            </a:pPr>
            <a:r>
              <a:rPr lang="en-IN" b="1" dirty="0"/>
              <a:t>                             </a:t>
            </a:r>
            <a:r>
              <a:rPr lang="en-IN" sz="2000" b="1" dirty="0">
                <a:latin typeface="Times New Roman" panose="02020603050405020304" pitchFamily="18" charset="0"/>
                <a:cs typeface="Times New Roman" panose="02020603050405020304" pitchFamily="18" charset="0"/>
              </a:rPr>
              <a:t>Hardware Requirements</a:t>
            </a:r>
          </a:p>
          <a:p>
            <a:pPr lvl="5">
              <a:buFont typeface="Wingdings" pitchFamily="2" charset="2"/>
              <a:buChar char="Ø"/>
            </a:pPr>
            <a:r>
              <a:rPr lang="en-IN" sz="1800" dirty="0">
                <a:latin typeface="Times New Roman" panose="02020603050405020304" pitchFamily="18" charset="0"/>
                <a:cs typeface="Times New Roman" panose="02020603050405020304" pitchFamily="18" charset="0"/>
              </a:rPr>
              <a:t>Processor  		  : Intel Core i5</a:t>
            </a:r>
          </a:p>
          <a:p>
            <a:pPr lvl="5">
              <a:buFont typeface="Wingdings" pitchFamily="2" charset="2"/>
              <a:buChar char="Ø"/>
            </a:pPr>
            <a:r>
              <a:rPr lang="en-IN" sz="1800" dirty="0">
                <a:latin typeface="Times New Roman" panose="02020603050405020304" pitchFamily="18" charset="0"/>
                <a:cs typeface="Times New Roman" panose="02020603050405020304" pitchFamily="18" charset="0"/>
              </a:rPr>
              <a:t>Hard disk   	          : 30GB or more</a:t>
            </a:r>
          </a:p>
          <a:p>
            <a:pPr lvl="5">
              <a:buFont typeface="Wingdings" pitchFamily="2" charset="2"/>
              <a:buChar char="Ø"/>
            </a:pPr>
            <a:r>
              <a:rPr lang="en-IN" sz="1800" dirty="0">
                <a:latin typeface="Times New Roman" panose="02020603050405020304" pitchFamily="18" charset="0"/>
                <a:cs typeface="Times New Roman" panose="02020603050405020304" pitchFamily="18" charset="0"/>
              </a:rPr>
              <a:t>RAM          		  : 1GB or more</a:t>
            </a:r>
          </a:p>
          <a:p>
            <a:pPr>
              <a:buFont typeface="Wingdings" pitchFamily="2" charset="2"/>
              <a:buChar char="Ø"/>
            </a:pPr>
            <a:endParaRPr lang="en-IN" dirty="0"/>
          </a:p>
          <a:p>
            <a:pPr lvl="5">
              <a:buFont typeface="Wingdings" pitchFamily="2" charset="2"/>
              <a:buChar char="Ø"/>
            </a:pP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949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813</TotalTime>
  <Words>1832</Words>
  <Application>Microsoft Office PowerPoint</Application>
  <PresentationFormat>Widescreen</PresentationFormat>
  <Paragraphs>159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917093558582</dc:creator>
  <cp:lastModifiedBy>917093558582</cp:lastModifiedBy>
  <cp:revision>78</cp:revision>
  <dcterms:created xsi:type="dcterms:W3CDTF">2023-01-09T13:52:48Z</dcterms:created>
  <dcterms:modified xsi:type="dcterms:W3CDTF">2023-03-18T09:09:25Z</dcterms:modified>
</cp:coreProperties>
</file>