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70" r:id="rId8"/>
    <p:sldId id="271" r:id="rId9"/>
    <p:sldId id="272" r:id="rId10"/>
    <p:sldId id="261" r:id="rId11"/>
    <p:sldId id="273" r:id="rId12"/>
    <p:sldId id="283" r:id="rId13"/>
    <p:sldId id="269" r:id="rId14"/>
    <p:sldId id="291" r:id="rId15"/>
    <p:sldId id="264" r:id="rId16"/>
    <p:sldId id="265" r:id="rId17"/>
    <p:sldId id="266" r:id="rId18"/>
    <p:sldId id="262" r:id="rId19"/>
    <p:sldId id="275" r:id="rId20"/>
    <p:sldId id="26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1720" initials="9"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95B05"/>
    <a:srgbClr val="2C4D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8AAC91-3F5C-472E-8BE4-737851FD2AC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605D-CB2C-4DC9-BE68-6898DBFF735F}"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78AAC91-3F5C-472E-8BE4-737851FD2AC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90605D-CB2C-4DC9-BE68-6898DBFF735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78AAC91-3F5C-472E-8BE4-737851FD2AC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605D-CB2C-4DC9-BE68-6898DBFF735F}"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78AAC91-3F5C-472E-8BE4-737851FD2AC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605D-CB2C-4DC9-BE68-6898DBFF735F}" type="slidenum">
              <a:rPr lang="en-IN" smtClean="0"/>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78AAC91-3F5C-472E-8BE4-737851FD2AC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605D-CB2C-4DC9-BE68-6898DBFF735F}"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8AAC91-3F5C-472E-8BE4-737851FD2AC8}"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605D-CB2C-4DC9-BE68-6898DBFF735F}"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8AAC91-3F5C-472E-8BE4-737851FD2AC8}"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605D-CB2C-4DC9-BE68-6898DBFF735F}"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78AAC91-3F5C-472E-8BE4-737851FD2AC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605D-CB2C-4DC9-BE68-6898DBFF735F}"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78AAC91-3F5C-472E-8BE4-737851FD2AC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605D-CB2C-4DC9-BE68-6898DBFF735F}"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E78AAC91-3F5C-472E-8BE4-737851FD2AC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605D-CB2C-4DC9-BE68-6898DBFF735F}"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78AAC91-3F5C-472E-8BE4-737851FD2AC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605D-CB2C-4DC9-BE68-6898DBFF735F}"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78AAC91-3F5C-472E-8BE4-737851FD2AC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90605D-CB2C-4DC9-BE68-6898DBFF735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E78AAC91-3F5C-472E-8BE4-737851FD2AC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90605D-CB2C-4DC9-BE68-6898DBFF735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78AAC91-3F5C-472E-8BE4-737851FD2AC8}" type="datetimeFigureOut">
              <a:rPr lang="en-IN" smtClean="0"/>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290605D-CB2C-4DC9-BE68-6898DBFF735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78AAC91-3F5C-472E-8BE4-737851FD2AC8}" type="datetimeFigureOut">
              <a:rPr lang="en-IN" smtClean="0"/>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290605D-CB2C-4DC9-BE68-6898DBFF735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E78AAC91-3F5C-472E-8BE4-737851FD2AC8}" type="datetimeFigureOut">
              <a:rPr lang="en-IN" smtClean="0"/>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290605D-CB2C-4DC9-BE68-6898DBFF735F}"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78AAC91-3F5C-472E-8BE4-737851FD2AC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90605D-CB2C-4DC9-BE68-6898DBFF735F}"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12D86"/>
            </a:gs>
            <a:gs pos="100000">
              <a:srgbClr val="0E2557"/>
            </a:gs>
          </a:gsLst>
          <a:lin scaled="0"/>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78AAC91-3F5C-472E-8BE4-737851FD2AC8}" type="datetimeFigureOut">
              <a:rPr lang="en-IN" smtClean="0"/>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290605D-CB2C-4DC9-BE68-6898DBFF735F}"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0593" y="828676"/>
            <a:ext cx="7770813" cy="628650"/>
          </a:xfrm>
        </p:spPr>
        <p:txBody>
          <a:bodyPr/>
          <a:lstStyle/>
          <a:p>
            <a:r>
              <a:rPr kumimoji="0" lang="en-IN" sz="2000" b="1" i="0" u="none" strike="noStrike" kern="1200" cap="all"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Arial" panose="020B0604020202020204"/>
                <a:sym typeface="Arial" panose="020B0604020202020204"/>
              </a:rPr>
              <a:t>                   </a:t>
            </a:r>
            <a:r>
              <a:rPr kumimoji="0" lang="en-IN" sz="2000" b="1" i="0" u="none" strike="noStrike" kern="1200" cap="all" spc="0" normalizeH="0" baseline="0" noProof="0" dirty="0">
                <a:ln>
                  <a:noFill/>
                </a:ln>
                <a:gradFill>
                  <a:gsLst>
                    <a:gs pos="0">
                      <a:srgbClr val="FE4444"/>
                    </a:gs>
                    <a:gs pos="100000">
                      <a:srgbClr val="832B2B"/>
                    </a:gs>
                  </a:gsLst>
                  <a:lin scaled="0"/>
                </a:gradFill>
                <a:effectLst/>
                <a:uLnTx/>
                <a:uFillTx/>
                <a:latin typeface="Times New Roman" panose="02020603050405020304" pitchFamily="18" charset="0"/>
                <a:ea typeface="Times New Roman" panose="02020603050405020304" pitchFamily="18" charset="0"/>
                <a:cs typeface="Arial" panose="020B0604020202020204"/>
                <a:sym typeface="Arial" panose="020B0604020202020204"/>
              </a:rPr>
              <a:t> NARASARAOPETA ENGINEERING COLLEGE</a:t>
            </a:r>
            <a:br>
              <a:rPr kumimoji="0" lang="en-IN" sz="2000" b="1" i="0" u="none" strike="noStrike" kern="1200" cap="all"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Arial" panose="020B0604020202020204"/>
                <a:sym typeface="Arial" panose="020B0604020202020204"/>
              </a:rPr>
            </a:br>
            <a:r>
              <a:rPr kumimoji="0" lang="en-IN" sz="2000" b="1" i="0" u="none" strike="noStrike" kern="1200" cap="all"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Arial" panose="020B0604020202020204"/>
                <a:sym typeface="Arial" panose="020B0604020202020204"/>
              </a:rPr>
              <a:t>                                            </a:t>
            </a:r>
            <a:r>
              <a:rPr kumimoji="0" lang="en-IN" sz="1400" b="1" i="0" u="none" strike="noStrike" kern="1200" cap="all"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Arial" panose="020B0604020202020204"/>
                <a:sym typeface="Arial" panose="020B0604020202020204"/>
              </a:rPr>
              <a:t>       (AUTONOMOUS)</a:t>
            </a:r>
            <a:br>
              <a:rPr kumimoji="0" lang="en-IN" sz="2000" b="1" i="0" u="none" strike="noStrike" kern="1200" cap="all"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Arial" panose="020B0604020202020204"/>
                <a:sym typeface="Arial" panose="020B0604020202020204"/>
              </a:rPr>
            </a:br>
            <a:r>
              <a:rPr kumimoji="0" lang="en-IN" sz="2000" b="1" i="0" u="none" strike="noStrike" kern="1200" cap="all"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Arial" panose="020B0604020202020204"/>
                <a:sym typeface="Arial" panose="020B0604020202020204"/>
              </a:rPr>
              <a:t>                </a:t>
            </a:r>
            <a:r>
              <a:rPr kumimoji="0" lang="en-IN" sz="1600" b="1" i="0" u="none" strike="noStrike" kern="1200" cap="all" spc="0" normalizeH="0" baseline="0" noProof="0" dirty="0">
                <a:ln>
                  <a:noFill/>
                </a:ln>
                <a:solidFill>
                  <a:schemeClr val="accent2"/>
                </a:solidFill>
                <a:effectLst/>
                <a:uLnTx/>
                <a:uFillTx/>
                <a:latin typeface="Times New Roman" panose="02020603050405020304" pitchFamily="18" charset="0"/>
                <a:ea typeface="Times New Roman" panose="02020603050405020304" pitchFamily="18" charset="0"/>
                <a:cs typeface="Arial" panose="020B0604020202020204"/>
                <a:sym typeface="Arial" panose="020B0604020202020204"/>
              </a:rPr>
              <a:t>Department of computer science and engineering</a:t>
            </a:r>
            <a:endParaRPr kumimoji="0" lang="en-IN" sz="1600" b="1" i="0" u="none" strike="noStrike" kern="1200" cap="all" spc="0" normalizeH="0" baseline="0" noProof="0" dirty="0">
              <a:ln>
                <a:noFill/>
              </a:ln>
              <a:solidFill>
                <a:schemeClr val="accent2"/>
              </a:solidFill>
              <a:effectLst/>
              <a:uLnTx/>
              <a:uFillTx/>
              <a:latin typeface="Times New Roman" panose="02020603050405020304" pitchFamily="18" charset="0"/>
              <a:ea typeface="Times New Roman" panose="02020603050405020304" pitchFamily="18" charset="0"/>
              <a:cs typeface="Arial" panose="020B0604020202020204"/>
              <a:sym typeface="Arial" panose="020B0604020202020204"/>
            </a:endParaRPr>
          </a:p>
        </p:txBody>
      </p:sp>
      <p:sp>
        <p:nvSpPr>
          <p:cNvPr id="3" name="Subtitle 2"/>
          <p:cNvSpPr>
            <a:spLocks noGrp="1"/>
          </p:cNvSpPr>
          <p:nvPr>
            <p:ph type="subTitle" idx="1"/>
          </p:nvPr>
        </p:nvSpPr>
        <p:spPr>
          <a:xfrm>
            <a:off x="1155065" y="2454275"/>
            <a:ext cx="10389235" cy="4260850"/>
          </a:xfrm>
        </p:spPr>
        <p:txBody>
          <a:bodyPr>
            <a:normAutofit lnSpcReduction="10000"/>
          </a:bodyPr>
          <a:lstStyle/>
          <a:p>
            <a:r>
              <a:rPr lang="en-IN" dirty="0"/>
              <a:t>                             </a:t>
            </a:r>
            <a:r>
              <a:rPr lang="en-IN" sz="2800" dirty="0">
                <a:solidFill>
                  <a:srgbClr val="FFC000"/>
                </a:solidFill>
              </a:rPr>
              <a:t>Book recommendation system</a:t>
            </a:r>
            <a:endParaRPr lang="en-IN" sz="2800" dirty="0">
              <a:solidFill>
                <a:srgbClr val="FFC000"/>
              </a:solidFill>
            </a:endParaRPr>
          </a:p>
          <a:p>
            <a:pPr algn="ctr">
              <a:spcBef>
                <a:spcPts val="0"/>
              </a:spcBef>
              <a:spcAft>
                <a:spcPts val="100"/>
              </a:spcAft>
            </a:pPr>
            <a:r>
              <a:rPr lang="en-IN" sz="2800" dirty="0">
                <a:solidFill>
                  <a:srgbClr val="FFC000"/>
                </a:solidFill>
              </a:rPr>
              <a:t>  </a:t>
            </a:r>
            <a:endParaRPr lang="en-IN" sz="2800" dirty="0">
              <a:solidFill>
                <a:srgbClr val="FFC000"/>
              </a:solidFill>
            </a:endParaRPr>
          </a:p>
          <a:p>
            <a:pPr algn="ctr">
              <a:lnSpc>
                <a:spcPct val="110000"/>
              </a:lnSpc>
              <a:spcBef>
                <a:spcPts val="0"/>
              </a:spcBef>
              <a:spcAft>
                <a:spcPts val="100"/>
              </a:spcAft>
            </a:pPr>
            <a:r>
              <a:rPr lang="en-IN" sz="1400" dirty="0">
                <a:solidFill>
                  <a:schemeClr val="tx1"/>
                </a:solidFill>
                <a:latin typeface="Times New Roman" panose="02020603050405020304" pitchFamily="18" charset="0"/>
                <a:cs typeface="Times New Roman" panose="02020603050405020304" pitchFamily="18" charset="0"/>
              </a:rPr>
              <a:t>Under the estimeed guidance of </a:t>
            </a:r>
            <a:endParaRPr lang="en-IN" sz="1400" dirty="0">
              <a:solidFill>
                <a:schemeClr val="tx1"/>
              </a:solidFill>
              <a:latin typeface="Times New Roman" panose="02020603050405020304" pitchFamily="18" charset="0"/>
              <a:cs typeface="Times New Roman" panose="02020603050405020304" pitchFamily="18" charset="0"/>
            </a:endParaRPr>
          </a:p>
          <a:p>
            <a:pPr algn="ctr">
              <a:lnSpc>
                <a:spcPct val="110000"/>
              </a:lnSpc>
              <a:spcBef>
                <a:spcPts val="0"/>
              </a:spcBef>
            </a:pPr>
            <a:r>
              <a:rPr lang="en-IN" sz="1600" dirty="0">
                <a:solidFill>
                  <a:schemeClr val="tx1"/>
                </a:solidFill>
                <a:latin typeface="Times New Roman" panose="02020603050405020304" pitchFamily="18" charset="0"/>
                <a:cs typeface="Times New Roman" panose="02020603050405020304" pitchFamily="18" charset="0"/>
              </a:rPr>
              <a:t>  DR.B.Jhansi </a:t>
            </a:r>
            <a:r>
              <a:rPr lang="en-IN" sz="1600" dirty="0" err="1">
                <a:solidFill>
                  <a:schemeClr val="tx1"/>
                </a:solidFill>
                <a:latin typeface="Times New Roman" panose="02020603050405020304" pitchFamily="18" charset="0"/>
                <a:cs typeface="Times New Roman" panose="02020603050405020304" pitchFamily="18" charset="0"/>
              </a:rPr>
              <a:t>vazram</a:t>
            </a:r>
            <a:r>
              <a:rPr lang="en-IN" sz="1600" dirty="0">
                <a:solidFill>
                  <a:schemeClr val="tx1"/>
                </a:solidFill>
                <a:latin typeface="Times New Roman" panose="02020603050405020304" pitchFamily="18" charset="0"/>
                <a:cs typeface="Times New Roman" panose="02020603050405020304" pitchFamily="18" charset="0"/>
              </a:rPr>
              <a:t> </a:t>
            </a:r>
            <a:r>
              <a:rPr lang="en-IN" sz="1200" i="1" dirty="0">
                <a:solidFill>
                  <a:schemeClr val="tx1"/>
                </a:solidFill>
                <a:latin typeface="Times New Roman" panose="02020603050405020304" pitchFamily="18" charset="0"/>
                <a:cs typeface="Times New Roman" panose="02020603050405020304" pitchFamily="18" charset="0"/>
              </a:rPr>
              <a:t>M.Tech.,ph.d</a:t>
            </a:r>
            <a:endParaRPr lang="en-IN" sz="1200" i="1" dirty="0">
              <a:solidFill>
                <a:schemeClr val="tx1"/>
              </a:solidFill>
              <a:latin typeface="Times New Roman" panose="02020603050405020304" pitchFamily="18" charset="0"/>
              <a:cs typeface="Times New Roman" panose="02020603050405020304" pitchFamily="18" charset="0"/>
            </a:endParaRPr>
          </a:p>
          <a:p>
            <a:pPr algn="ctr">
              <a:lnSpc>
                <a:spcPct val="110000"/>
              </a:lnSpc>
              <a:spcBef>
                <a:spcPts val="0"/>
              </a:spcBef>
            </a:pPr>
            <a:r>
              <a:rPr lang="en-IN" sz="1600" dirty="0">
                <a:solidFill>
                  <a:schemeClr val="tx1"/>
                </a:solidFill>
                <a:latin typeface="Times New Roman" panose="02020603050405020304" pitchFamily="18" charset="0"/>
                <a:cs typeface="Times New Roman" panose="02020603050405020304" pitchFamily="18" charset="0"/>
              </a:rPr>
              <a:t>     </a:t>
            </a:r>
            <a:r>
              <a:rPr lang="en-IN" sz="1400" dirty="0">
                <a:solidFill>
                  <a:schemeClr val="tx1"/>
                </a:solidFill>
                <a:latin typeface="Times New Roman" panose="02020603050405020304" pitchFamily="18" charset="0"/>
                <a:cs typeface="Times New Roman" panose="02020603050405020304" pitchFamily="18" charset="0"/>
              </a:rPr>
              <a:t>Professor</a:t>
            </a:r>
            <a:endParaRPr lang="en-IN" sz="1600" dirty="0">
              <a:solidFill>
                <a:schemeClr val="tx1"/>
              </a:solidFill>
              <a:latin typeface="Times New Roman" panose="02020603050405020304" pitchFamily="18" charset="0"/>
              <a:cs typeface="Times New Roman" panose="02020603050405020304" pitchFamily="18" charset="0"/>
            </a:endParaRPr>
          </a:p>
          <a:p>
            <a:pPr algn="ctr">
              <a:spcBef>
                <a:spcPts val="0"/>
              </a:spcBef>
            </a:pPr>
            <a:r>
              <a:rPr lang="en-IN" sz="1600" dirty="0">
                <a:solidFill>
                  <a:schemeClr val="tx1"/>
                </a:solidFill>
                <a:latin typeface="Times New Roman" panose="02020603050405020304" pitchFamily="18" charset="0"/>
                <a:cs typeface="Times New Roman" panose="02020603050405020304" pitchFamily="18" charset="0"/>
              </a:rPr>
              <a:t> </a:t>
            </a:r>
            <a:endParaRPr lang="en-IN" sz="1600" dirty="0">
              <a:solidFill>
                <a:schemeClr val="tx1"/>
              </a:solidFill>
              <a:latin typeface="Times New Roman" panose="02020603050405020304" pitchFamily="18" charset="0"/>
              <a:cs typeface="Times New Roman" panose="02020603050405020304" pitchFamily="18" charset="0"/>
            </a:endParaRPr>
          </a:p>
          <a:p>
            <a:pPr algn="ctr">
              <a:spcBef>
                <a:spcPts val="0"/>
              </a:spcBef>
            </a:pPr>
            <a:endParaRPr lang="en-IN" sz="1600" dirty="0">
              <a:solidFill>
                <a:schemeClr val="tx1"/>
              </a:solidFill>
              <a:latin typeface="Times New Roman" panose="02020603050405020304" pitchFamily="18" charset="0"/>
              <a:cs typeface="Times New Roman" panose="02020603050405020304" pitchFamily="18" charset="0"/>
            </a:endParaRPr>
          </a:p>
          <a:p>
            <a:pPr algn="ctr">
              <a:spcBef>
                <a:spcPts val="0"/>
              </a:spcBef>
            </a:pPr>
            <a:endParaRPr lang="en-IN" sz="1600" dirty="0">
              <a:solidFill>
                <a:schemeClr val="tx1"/>
              </a:solidFill>
              <a:latin typeface="Times New Roman" panose="02020603050405020304" pitchFamily="18" charset="0"/>
              <a:cs typeface="Times New Roman" panose="02020603050405020304" pitchFamily="18" charset="0"/>
            </a:endParaRPr>
          </a:p>
          <a:p>
            <a:pPr algn="ctr">
              <a:spcBef>
                <a:spcPts val="0"/>
              </a:spcBef>
            </a:pPr>
            <a:endParaRPr lang="en-IN" sz="1600" dirty="0">
              <a:solidFill>
                <a:schemeClr val="tx1"/>
              </a:solidFill>
              <a:latin typeface="Times New Roman" panose="02020603050405020304" pitchFamily="18" charset="0"/>
              <a:cs typeface="Times New Roman" panose="02020603050405020304" pitchFamily="18" charset="0"/>
            </a:endParaRPr>
          </a:p>
          <a:p>
            <a:pPr marL="6350" marR="5715" lvl="0" indent="-6350" algn="ctr" defTabSz="457200">
              <a:lnSpc>
                <a:spcPct val="90000"/>
              </a:lnSpc>
              <a:spcAft>
                <a:spcPts val="900"/>
              </a:spcAft>
              <a:buClrTx/>
              <a:defRPr/>
            </a:pPr>
            <a:r>
              <a:rPr lang="en-IN" sz="1600" dirty="0">
                <a:solidFill>
                  <a:srgbClr val="FFFF00"/>
                </a:solidFill>
                <a:latin typeface="Times New Roman" panose="02020603050405020304" pitchFamily="18" charset="0"/>
                <a:cs typeface="Times New Roman" panose="02020603050405020304" pitchFamily="18" charset="0"/>
              </a:rPr>
              <a:t>                                                                                                                                         </a:t>
            </a:r>
            <a:r>
              <a:rPr lang="en-IN" sz="1200" kern="1200" dirty="0">
                <a:solidFill>
                  <a:srgbClr val="FFFF00"/>
                </a:solidFill>
                <a:latin typeface="Times New Roman" panose="02020603050405020304" pitchFamily="18" charset="0"/>
                <a:ea typeface="Times New Roman" panose="02020603050405020304" pitchFamily="18" charset="0"/>
              </a:rPr>
              <a:t>PRESENTED BY </a:t>
            </a:r>
            <a:endParaRPr lang="en-IN" sz="1200" kern="1200" dirty="0">
              <a:solidFill>
                <a:srgbClr val="FFFF00"/>
              </a:solidFill>
              <a:latin typeface="Times New Roman" panose="02020603050405020304" pitchFamily="18" charset="0"/>
              <a:ea typeface="Times New Roman" panose="02020603050405020304" pitchFamily="18" charset="0"/>
            </a:endParaRPr>
          </a:p>
          <a:p>
            <a:pPr marL="6350" marR="5715" lvl="0" indent="-6350" algn="ctr" defTabSz="457200">
              <a:lnSpc>
                <a:spcPct val="90000"/>
              </a:lnSpc>
              <a:spcAft>
                <a:spcPts val="900"/>
              </a:spcAft>
              <a:buClrTx/>
              <a:defRPr/>
            </a:pPr>
            <a:r>
              <a:rPr lang="en-IN" sz="1200" b="1" kern="1200" dirty="0">
                <a:solidFill>
                  <a:schemeClr val="tx1"/>
                </a:solidFill>
                <a:latin typeface="Times New Roman" panose="02020603050405020304" pitchFamily="18" charset="0"/>
                <a:ea typeface="Times New Roman" panose="02020603050405020304" pitchFamily="18" charset="0"/>
              </a:rPr>
              <a:t>                                                                                                                                                                                               g.siva sankar tarun(19471A0522)</a:t>
            </a:r>
            <a:endParaRPr lang="en-IN" sz="1200" b="1" kern="1200" dirty="0">
              <a:solidFill>
                <a:schemeClr val="tx1"/>
              </a:solidFill>
              <a:latin typeface="Times New Roman" panose="02020603050405020304" pitchFamily="18" charset="0"/>
              <a:ea typeface="Times New Roman" panose="02020603050405020304" pitchFamily="18" charset="0"/>
            </a:endParaRPr>
          </a:p>
          <a:p>
            <a:pPr marL="6350" marR="5715" lvl="0" indent="-6350" algn="ctr" defTabSz="457200">
              <a:lnSpc>
                <a:spcPct val="90000"/>
              </a:lnSpc>
              <a:spcAft>
                <a:spcPts val="900"/>
              </a:spcAft>
              <a:buClrTx/>
              <a:defRPr/>
            </a:pPr>
            <a:r>
              <a:rPr lang="en-IN" sz="1200" b="1" dirty="0">
                <a:solidFill>
                  <a:schemeClr val="tx1"/>
                </a:solidFill>
                <a:latin typeface="Times New Roman" panose="02020603050405020304" pitchFamily="18" charset="0"/>
                <a:ea typeface="Times New Roman" panose="02020603050405020304" pitchFamily="18" charset="0"/>
              </a:rPr>
              <a:t>                                                                                                                                                                                        g.Anjani Sudheer(19471a0520)</a:t>
            </a:r>
            <a:endParaRPr lang="en-IN" sz="1200" b="1" kern="1200" dirty="0">
              <a:solidFill>
                <a:schemeClr val="tx1"/>
              </a:solidFill>
              <a:latin typeface="Times New Roman" panose="02020603050405020304" pitchFamily="18" charset="0"/>
              <a:ea typeface="Times New Roman" panose="02020603050405020304" pitchFamily="18" charset="0"/>
            </a:endParaRPr>
          </a:p>
          <a:p>
            <a:pPr marL="6350" marR="5715" lvl="0" indent="-6350" defTabSz="457200">
              <a:lnSpc>
                <a:spcPct val="90000"/>
              </a:lnSpc>
              <a:spcAft>
                <a:spcPts val="900"/>
              </a:spcAft>
              <a:buClrTx/>
              <a:defRPr/>
            </a:pPr>
            <a:r>
              <a:rPr lang="en-IN" sz="1200" b="1" kern="1200" dirty="0">
                <a:solidFill>
                  <a:schemeClr val="tx1"/>
                </a:solidFill>
                <a:latin typeface="Times New Roman" panose="02020603050405020304" pitchFamily="18" charset="0"/>
                <a:ea typeface="Times New Roman" panose="02020603050405020304" pitchFamily="18" charset="0"/>
              </a:rPr>
              <a:t>                                                                                                                                                                                                   K.</a:t>
            </a:r>
            <a:r>
              <a:rPr lang="en-IN" sz="1200" b="1" dirty="0">
                <a:solidFill>
                  <a:schemeClr val="tx1"/>
                </a:solidFill>
                <a:latin typeface="Times New Roman" panose="02020603050405020304" pitchFamily="18" charset="0"/>
                <a:ea typeface="Times New Roman" panose="02020603050405020304" pitchFamily="18" charset="0"/>
              </a:rPr>
              <a:t>kalyan</a:t>
            </a:r>
            <a:r>
              <a:rPr lang="en-IN" sz="1200" b="1" kern="1200" dirty="0">
                <a:solidFill>
                  <a:schemeClr val="tx1"/>
                </a:solidFill>
                <a:latin typeface="Times New Roman" panose="02020603050405020304" pitchFamily="18" charset="0"/>
                <a:ea typeface="Times New Roman" panose="02020603050405020304" pitchFamily="18" charset="0"/>
              </a:rPr>
              <a:t>(19471A0533)</a:t>
            </a:r>
            <a:endParaRPr lang="en-IN" sz="1200" b="1" kern="1200" dirty="0">
              <a:solidFill>
                <a:schemeClr val="tx1"/>
              </a:solidFill>
              <a:latin typeface="Times New Roman" panose="02020603050405020304" pitchFamily="18" charset="0"/>
              <a:ea typeface="Times New Roman" panose="02020603050405020304" pitchFamily="18" charset="0"/>
            </a:endParaRPr>
          </a:p>
          <a:p>
            <a:pPr algn="ctr">
              <a:spcBef>
                <a:spcPts val="0"/>
              </a:spcBef>
            </a:pPr>
            <a:endParaRPr lang="en-IN" sz="1600" dirty="0">
              <a:solidFill>
                <a:srgbClr val="FFC000"/>
              </a:solidFill>
            </a:endParaRPr>
          </a:p>
        </p:txBody>
      </p:sp>
      <p:pic>
        <p:nvPicPr>
          <p:cNvPr id="5" name="Picture 4"/>
          <p:cNvPicPr>
            <a:picLocks noChangeAspect="1"/>
          </p:cNvPicPr>
          <p:nvPr/>
        </p:nvPicPr>
        <p:blipFill>
          <a:blip r:embed="rId1"/>
          <a:stretch>
            <a:fillRect/>
          </a:stretch>
        </p:blipFill>
        <p:spPr>
          <a:xfrm>
            <a:off x="304800" y="382905"/>
            <a:ext cx="1994535" cy="15913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400">
                <a:solidFill>
                  <a:srgbClr val="FFC000"/>
                </a:solidFill>
                <a:latin typeface="Times New Roman" panose="02020603050405020304" pitchFamily="18" charset="0"/>
                <a:cs typeface="Times New Roman" panose="02020603050405020304" pitchFamily="18" charset="0"/>
              </a:rPr>
              <a:t>users.csv</a:t>
            </a:r>
            <a:endParaRPr lang="en-IN" altLang="en-US" sz="2400">
              <a:solidFill>
                <a:srgbClr val="FFC000"/>
              </a:solidFill>
              <a:latin typeface="Times New Roman" panose="02020603050405020304" pitchFamily="18" charset="0"/>
              <a:cs typeface="Times New Roman" panose="02020603050405020304" pitchFamily="18" charset="0"/>
            </a:endParaRPr>
          </a:p>
        </p:txBody>
      </p:sp>
      <p:sp>
        <p:nvSpPr>
          <p:cNvPr id="8" name="Text Box 7"/>
          <p:cNvSpPr txBox="1"/>
          <p:nvPr/>
        </p:nvSpPr>
        <p:spPr>
          <a:xfrm>
            <a:off x="6657975" y="533400"/>
            <a:ext cx="2820670" cy="460375"/>
          </a:xfrm>
          <a:prstGeom prst="rect">
            <a:avLst/>
          </a:prstGeom>
          <a:noFill/>
        </p:spPr>
        <p:txBody>
          <a:bodyPr wrap="square" rtlCol="0">
            <a:spAutoFit/>
          </a:bodyPr>
          <a:p>
            <a:r>
              <a:rPr lang="en-IN" altLang="en-US" sz="2400">
                <a:solidFill>
                  <a:srgbClr val="FFC000"/>
                </a:solidFill>
                <a:latin typeface="Times New Roman" panose="02020603050405020304" pitchFamily="18" charset="0"/>
                <a:cs typeface="Times New Roman" panose="02020603050405020304" pitchFamily="18" charset="0"/>
              </a:rPr>
              <a:t>ratings.csv</a:t>
            </a:r>
            <a:endParaRPr lang="en-IN" altLang="en-US" sz="2400">
              <a:solidFill>
                <a:srgbClr val="FFC000"/>
              </a:solidFill>
              <a:latin typeface="Times New Roman" panose="02020603050405020304" pitchFamily="18" charset="0"/>
              <a:cs typeface="Times New Roman" panose="02020603050405020304" pitchFamily="18" charset="0"/>
            </a:endParaRPr>
          </a:p>
        </p:txBody>
      </p:sp>
      <p:pic>
        <p:nvPicPr>
          <p:cNvPr id="9" name="Content Placeholder 8" descr="Screenshot (135)"/>
          <p:cNvPicPr>
            <a:picLocks noChangeAspect="1"/>
          </p:cNvPicPr>
          <p:nvPr>
            <p:ph sz="half" idx="2"/>
          </p:nvPr>
        </p:nvPicPr>
        <p:blipFill>
          <a:blip r:embed="rId1"/>
          <a:stretch>
            <a:fillRect/>
          </a:stretch>
        </p:blipFill>
        <p:spPr>
          <a:xfrm>
            <a:off x="6361430" y="2169795"/>
            <a:ext cx="4693285" cy="2976245"/>
          </a:xfrm>
          <a:prstGeom prst="rect">
            <a:avLst/>
          </a:prstGeom>
        </p:spPr>
      </p:pic>
      <p:sp>
        <p:nvSpPr>
          <p:cNvPr id="10" name="Text Box 9"/>
          <p:cNvSpPr txBox="1"/>
          <p:nvPr/>
        </p:nvSpPr>
        <p:spPr>
          <a:xfrm>
            <a:off x="3346450" y="1924050"/>
            <a:ext cx="309880" cy="368300"/>
          </a:xfrm>
          <a:prstGeom prst="rect">
            <a:avLst/>
          </a:prstGeom>
          <a:noFill/>
        </p:spPr>
        <p:txBody>
          <a:bodyPr wrap="none" rtlCol="0">
            <a:spAutoFit/>
          </a:bodyPr>
          <a:p>
            <a:endParaRPr lang="en-US"/>
          </a:p>
        </p:txBody>
      </p:sp>
      <p:pic>
        <p:nvPicPr>
          <p:cNvPr id="7" name="Content Placeholder 6" descr="Screenshot (137)"/>
          <p:cNvPicPr>
            <a:picLocks noChangeAspect="1"/>
          </p:cNvPicPr>
          <p:nvPr/>
        </p:nvPicPr>
        <p:blipFill>
          <a:blip r:embed="rId2"/>
          <a:stretch>
            <a:fillRect/>
          </a:stretch>
        </p:blipFill>
        <p:spPr>
          <a:xfrm>
            <a:off x="525145" y="2147570"/>
            <a:ext cx="4711700" cy="29984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a:solidFill>
                  <a:srgbClr val="FFC000"/>
                </a:solidFill>
                <a:latin typeface="Times New Roman" panose="02020603050405020304" pitchFamily="18" charset="0"/>
                <a:cs typeface="Times New Roman" panose="02020603050405020304" pitchFamily="18" charset="0"/>
              </a:rPr>
              <a:t>Books.csv</a:t>
            </a:r>
            <a:endParaRPr lang="en-IN" altLang="en-US" sz="3200">
              <a:solidFill>
                <a:srgbClr val="FFC000"/>
              </a:solidFill>
              <a:latin typeface="Times New Roman" panose="02020603050405020304" pitchFamily="18" charset="0"/>
              <a:cs typeface="Times New Roman" panose="02020603050405020304" pitchFamily="18" charset="0"/>
            </a:endParaRPr>
          </a:p>
        </p:txBody>
      </p:sp>
      <p:pic>
        <p:nvPicPr>
          <p:cNvPr id="9" name="Content Placeholder 8" descr="Screenshot (133)"/>
          <p:cNvPicPr>
            <a:picLocks noChangeAspect="1"/>
          </p:cNvPicPr>
          <p:nvPr>
            <p:ph sz="half" idx="1"/>
          </p:nvPr>
        </p:nvPicPr>
        <p:blipFill>
          <a:blip r:embed="rId1"/>
          <a:stretch>
            <a:fillRect/>
          </a:stretch>
        </p:blipFill>
        <p:spPr>
          <a:xfrm>
            <a:off x="1093470" y="1760855"/>
            <a:ext cx="8665845" cy="39522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3400" y="462915"/>
            <a:ext cx="9516110" cy="1400810"/>
          </a:xfrm>
        </p:spPr>
        <p:txBody>
          <a:bodyPr/>
          <a:p>
            <a:r>
              <a:rPr lang="en-IN" sz="3200" b="1" dirty="0">
                <a:solidFill>
                  <a:schemeClr val="accent3"/>
                </a:solidFill>
                <a:latin typeface="Times New Roman" panose="02020603050405020304" pitchFamily="18" charset="0"/>
                <a:ea typeface="Times New Roman" panose="02020603050405020304" pitchFamily="18" charset="0"/>
                <a:sym typeface="+mn-ea"/>
              </a:rPr>
              <a:t>Pre-processing and cleaning</a:t>
            </a:r>
            <a:br>
              <a:rPr lang="en-IN" altLang="en-IN" b="1" dirty="0">
                <a:solidFill>
                  <a:schemeClr val="accent3"/>
                </a:solidFill>
                <a:latin typeface="Times New Roman" panose="02020603050405020304" pitchFamily="18" charset="0"/>
                <a:ea typeface="Times New Roman" panose="02020603050405020304" pitchFamily="18" charset="0"/>
                <a:cs typeface="Times New Roman" panose="02020603050405020304" pitchFamily="18" charset="0"/>
                <a:sym typeface="+mn-ea"/>
              </a:rPr>
            </a:br>
            <a:endParaRPr lang="en-US"/>
          </a:p>
        </p:txBody>
      </p:sp>
      <p:sp>
        <p:nvSpPr>
          <p:cNvPr id="3" name="Content Placeholder 2"/>
          <p:cNvSpPr>
            <a:spLocks noGrp="1"/>
          </p:cNvSpPr>
          <p:nvPr>
            <p:ph idx="1"/>
          </p:nvPr>
        </p:nvSpPr>
        <p:spPr>
          <a:xfrm>
            <a:off x="534035" y="1566545"/>
            <a:ext cx="9515475" cy="4681855"/>
          </a:xfrm>
        </p:spPr>
        <p:txBody>
          <a:bodyPr/>
          <a:p>
            <a:pPr algn="just"/>
            <a:r>
              <a:rPr lang="en-US">
                <a:latin typeface="Times New Roman" panose="02020603050405020304" pitchFamily="18" charset="0"/>
                <a:cs typeface="Times New Roman" panose="02020603050405020304" pitchFamily="18" charset="0"/>
                <a:sym typeface="+mn-ea"/>
              </a:rPr>
              <a:t>We will process the text data like a book title, book Author and remove useless characters, symbols, whitespaces, etc. We need to ensure that all numeric data like book-average rating, rating counts are of numeric data type.</a:t>
            </a:r>
            <a:endParaRPr lang="en-US">
              <a:latin typeface="Times New Roman" panose="02020603050405020304" pitchFamily="18" charset="0"/>
              <a:cs typeface="Times New Roman" panose="02020603050405020304" pitchFamily="18" charset="0"/>
              <a:sym typeface="+mn-ea"/>
            </a:endParaRPr>
          </a:p>
          <a:p>
            <a:pPr marL="0" indent="0" algn="just">
              <a:buNone/>
            </a:pPr>
            <a:endParaRPr lang="en-US">
              <a:latin typeface="Times New Roman" panose="02020603050405020304" pitchFamily="18" charset="0"/>
              <a:cs typeface="Times New Roman" panose="02020603050405020304" pitchFamily="18" charset="0"/>
              <a:sym typeface="+mn-ea"/>
            </a:endParaRPr>
          </a:p>
          <a:p>
            <a:pPr algn="just"/>
            <a:r>
              <a:rPr lang="en-US">
                <a:latin typeface="Times New Roman" panose="02020603050405020304" pitchFamily="18" charset="0"/>
                <a:cs typeface="Times New Roman" panose="02020603050405020304" pitchFamily="18" charset="0"/>
              </a:rPr>
              <a:t>Data cleansing:</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identifying and removing any duplicate, incorrect, or irrelevant data. For example, if there are two entries for the same book with different ISBNs, one of them should be removed to avoid duplicate recommendations.</a:t>
            </a:r>
            <a:endParaRPr lang="en-US">
              <a:latin typeface="Times New Roman" panose="02020603050405020304" pitchFamily="18" charset="0"/>
              <a:cs typeface="Times New Roman" panose="02020603050405020304" pitchFamily="18" charset="0"/>
            </a:endParaRPr>
          </a:p>
          <a:p>
            <a:pPr algn="just"/>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Data normalization: This involves transforming the data into a common format, such as converting book titles to lowercase or standardizing author names. This makes it easier to compare and group similar items</a:t>
            </a:r>
            <a:r>
              <a:rPr lang="en-US"/>
              <a:t>.</a:t>
            </a:r>
            <a:endParaRPr lang="en-US"/>
          </a:p>
          <a:p>
            <a:pPr algn="just"/>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4574540" y="962660"/>
            <a:ext cx="5476240" cy="588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2800">
                <a:solidFill>
                  <a:srgbClr val="FFC000"/>
                </a:solidFill>
                <a:latin typeface="Times New Roman" panose="02020603050405020304" pitchFamily="18" charset="0"/>
                <a:cs typeface="Times New Roman" panose="02020603050405020304" pitchFamily="18" charset="0"/>
              </a:rPr>
              <a:t>K-NN Algorithm</a:t>
            </a:r>
            <a:endParaRPr lang="en-IN" altLang="en-US" sz="2800">
              <a:solidFill>
                <a:srgbClr val="FFC000"/>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nvSpPr>
        <p:spPr>
          <a:xfrm>
            <a:off x="710565" y="1979295"/>
            <a:ext cx="9733915" cy="4137025"/>
          </a:xfrm>
          <a:prstGeom prst="rect">
            <a:avLst/>
          </a:prstGeom>
        </p:spPr>
        <p:txBody>
          <a:bodyPr vert="horz" lIns="91440" tIns="45720" rIns="91440" bIns="45720" rtlCol="0">
            <a:normAutofit fontScale="7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a:latin typeface="Times New Roman" panose="02020603050405020304" pitchFamily="18" charset="0"/>
                <a:cs typeface="Times New Roman" panose="02020603050405020304" pitchFamily="18" charset="0"/>
              </a:rPr>
              <a:t>Step-1: Select the number K of the neighbors</a:t>
            </a:r>
            <a:endParaRPr lang="en-US">
              <a:latin typeface="Times New Roman" panose="02020603050405020304" pitchFamily="18" charset="0"/>
              <a:cs typeface="Times New Roman" panose="02020603050405020304" pitchFamily="18" charset="0"/>
            </a:endParaRPr>
          </a:p>
          <a:p>
            <a:pPr algn="just">
              <a:lnSpc>
                <a:spcPct val="150000"/>
              </a:lnSpc>
            </a:pPr>
            <a:r>
              <a:rPr lang="en-US">
                <a:latin typeface="Times New Roman" panose="02020603050405020304" pitchFamily="18" charset="0"/>
                <a:cs typeface="Times New Roman" panose="02020603050405020304" pitchFamily="18" charset="0"/>
              </a:rPr>
              <a:t>Step-2: Calculate the Euclidean distance of K number of neighbors</a:t>
            </a:r>
            <a:endParaRPr lang="en-US">
              <a:latin typeface="Times New Roman" panose="02020603050405020304" pitchFamily="18" charset="0"/>
              <a:cs typeface="Times New Roman" panose="02020603050405020304" pitchFamily="18" charset="0"/>
            </a:endParaRPr>
          </a:p>
          <a:p>
            <a:pPr algn="just">
              <a:lnSpc>
                <a:spcPct val="150000"/>
              </a:lnSpc>
            </a:pPr>
            <a:r>
              <a:rPr lang="en-US">
                <a:latin typeface="Times New Roman" panose="02020603050405020304" pitchFamily="18" charset="0"/>
                <a:cs typeface="Times New Roman" panose="02020603050405020304" pitchFamily="18" charset="0"/>
              </a:rPr>
              <a:t>Step-3: Take the K nearest neighbors as per the calculated Euclidean distance.</a:t>
            </a:r>
            <a:endParaRPr lang="en-US">
              <a:latin typeface="Times New Roman" panose="02020603050405020304" pitchFamily="18" charset="0"/>
              <a:cs typeface="Times New Roman" panose="02020603050405020304" pitchFamily="18" charset="0"/>
            </a:endParaRPr>
          </a:p>
          <a:p>
            <a:pPr algn="just">
              <a:lnSpc>
                <a:spcPct val="150000"/>
              </a:lnSpc>
            </a:pPr>
            <a:r>
              <a:rPr lang="en-US">
                <a:latin typeface="Times New Roman" panose="02020603050405020304" pitchFamily="18" charset="0"/>
                <a:cs typeface="Times New Roman" panose="02020603050405020304" pitchFamily="18" charset="0"/>
              </a:rPr>
              <a:t>Step-4: Among these k neighbors, count the number of the data points in each category.</a:t>
            </a:r>
            <a:endParaRPr lang="en-US">
              <a:latin typeface="Times New Roman" panose="02020603050405020304" pitchFamily="18" charset="0"/>
              <a:cs typeface="Times New Roman" panose="02020603050405020304" pitchFamily="18" charset="0"/>
            </a:endParaRPr>
          </a:p>
          <a:p>
            <a:pPr algn="just">
              <a:lnSpc>
                <a:spcPct val="150000"/>
              </a:lnSpc>
            </a:pPr>
            <a:r>
              <a:rPr lang="en-US">
                <a:latin typeface="Times New Roman" panose="02020603050405020304" pitchFamily="18" charset="0"/>
                <a:cs typeface="Times New Roman" panose="02020603050405020304" pitchFamily="18" charset="0"/>
              </a:rPr>
              <a:t>Step-5: Assign the new data points to that category for which the number of the neighbor is maximum.</a:t>
            </a:r>
            <a:endParaRPr lang="en-US">
              <a:latin typeface="Times New Roman" panose="02020603050405020304" pitchFamily="18" charset="0"/>
              <a:cs typeface="Times New Roman" panose="02020603050405020304" pitchFamily="18" charset="0"/>
            </a:endParaRPr>
          </a:p>
          <a:p>
            <a:pPr algn="just">
              <a:lnSpc>
                <a:spcPct val="150000"/>
              </a:lnSpc>
            </a:pPr>
            <a:r>
              <a:rPr lang="en-US">
                <a:latin typeface="Times New Roman" panose="02020603050405020304" pitchFamily="18" charset="0"/>
                <a:cs typeface="Times New Roman" panose="02020603050405020304" pitchFamily="18" charset="0"/>
              </a:rPr>
              <a:t>Step-6: </a:t>
            </a:r>
            <a:r>
              <a:rPr lang="en-IN" altLang="en-US">
                <a:latin typeface="Times New Roman" panose="02020603050405020304" pitchFamily="18" charset="0"/>
                <a:cs typeface="Times New Roman" panose="02020603050405020304" pitchFamily="18" charset="0"/>
              </a:rPr>
              <a:t>Stop.</a:t>
            </a:r>
            <a:endParaRPr lang="en-IN" altLang="en-US">
              <a:latin typeface="Times New Roman" panose="02020603050405020304" pitchFamily="18" charset="0"/>
              <a:cs typeface="Times New Roman" panose="02020603050405020304" pitchFamily="18" charset="0"/>
            </a:endParaRPr>
          </a:p>
        </p:txBody>
      </p:sp>
      <p:sp>
        <p:nvSpPr>
          <p:cNvPr id="6" name="Text Box 5"/>
          <p:cNvSpPr txBox="1"/>
          <p:nvPr/>
        </p:nvSpPr>
        <p:spPr>
          <a:xfrm>
            <a:off x="709930" y="299720"/>
            <a:ext cx="3446780" cy="521970"/>
          </a:xfrm>
          <a:prstGeom prst="rect">
            <a:avLst/>
          </a:prstGeom>
          <a:noFill/>
        </p:spPr>
        <p:txBody>
          <a:bodyPr wrap="square" rtlCol="0">
            <a:spAutoFit/>
          </a:bodyPr>
          <a:p>
            <a:r>
              <a:rPr lang="en-IN" altLang="en-US" sz="2800">
                <a:solidFill>
                  <a:srgbClr val="FFC000"/>
                </a:solidFill>
                <a:latin typeface="Times New Roman" panose="02020603050405020304" pitchFamily="18" charset="0"/>
                <a:cs typeface="Times New Roman" panose="02020603050405020304" pitchFamily="18" charset="0"/>
              </a:rPr>
              <a:t>Implementaion Phase</a:t>
            </a:r>
            <a:endParaRPr lang="en-IN" altLang="en-US" sz="2800">
              <a:solidFill>
                <a:srgbClr val="FFC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8330" y="105410"/>
            <a:ext cx="6653530" cy="426720"/>
          </a:xfrm>
        </p:spPr>
        <p:txBody>
          <a:bodyPr/>
          <a:p>
            <a:r>
              <a:rPr lang="en-US" altLang="en-IN" sz="3200">
                <a:solidFill>
                  <a:srgbClr val="FFC000"/>
                </a:solidFill>
                <a:latin typeface="Times New Roman" panose="02020603050405020304" pitchFamily="18" charset="0"/>
                <a:cs typeface="Times New Roman" panose="02020603050405020304" pitchFamily="18" charset="0"/>
              </a:rPr>
              <a:t>output screens</a:t>
            </a:r>
            <a:endParaRPr lang="en-US" altLang="en-IN" sz="3200">
              <a:solidFill>
                <a:srgbClr val="FFC000"/>
              </a:solidFill>
              <a:latin typeface="Times New Roman" panose="02020603050405020304" pitchFamily="18" charset="0"/>
              <a:cs typeface="Times New Roman" panose="02020603050405020304" pitchFamily="18" charset="0"/>
            </a:endParaRPr>
          </a:p>
        </p:txBody>
      </p:sp>
      <p:pic>
        <p:nvPicPr>
          <p:cNvPr id="4" name="Content Placeholder 3" descr="Screenshot (129)"/>
          <p:cNvPicPr>
            <a:picLocks noChangeAspect="1"/>
          </p:cNvPicPr>
          <p:nvPr>
            <p:ph idx="1"/>
          </p:nvPr>
        </p:nvPicPr>
        <p:blipFill>
          <a:blip r:embed="rId1"/>
          <a:stretch>
            <a:fillRect/>
          </a:stretch>
        </p:blipFill>
        <p:spPr>
          <a:xfrm>
            <a:off x="748030" y="696595"/>
            <a:ext cx="10552430" cy="60598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130)"/>
          <p:cNvPicPr>
            <a:picLocks noChangeAspect="1"/>
          </p:cNvPicPr>
          <p:nvPr>
            <p:ph idx="1"/>
          </p:nvPr>
        </p:nvPicPr>
        <p:blipFill>
          <a:blip r:embed="rId1"/>
          <a:stretch>
            <a:fillRect/>
          </a:stretch>
        </p:blipFill>
        <p:spPr>
          <a:xfrm>
            <a:off x="784860" y="333375"/>
            <a:ext cx="10690860" cy="61804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131)"/>
          <p:cNvPicPr>
            <a:picLocks noChangeAspect="1"/>
          </p:cNvPicPr>
          <p:nvPr>
            <p:ph idx="1"/>
          </p:nvPr>
        </p:nvPicPr>
        <p:blipFill>
          <a:blip r:embed="rId1"/>
          <a:stretch>
            <a:fillRect/>
          </a:stretch>
        </p:blipFill>
        <p:spPr>
          <a:xfrm>
            <a:off x="645160" y="452755"/>
            <a:ext cx="10900410" cy="60039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995" y="955675"/>
            <a:ext cx="8947785" cy="897890"/>
          </a:xfrm>
        </p:spPr>
        <p:txBody>
          <a:bodyPr/>
          <a:lstStyle/>
          <a:p>
            <a:r>
              <a:rPr lang="en-IN" sz="3200" dirty="0">
                <a:solidFill>
                  <a:schemeClr val="accent3"/>
                </a:solidFill>
                <a:latin typeface="Times New Roman" panose="02020603050405020304" pitchFamily="18" charset="0"/>
                <a:cs typeface="Times New Roman" panose="02020603050405020304" pitchFamily="18" charset="0"/>
              </a:rPr>
              <a:t>CONCLUSION</a:t>
            </a:r>
            <a:endParaRPr lang="en-IN" sz="3200"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2995" y="1772285"/>
            <a:ext cx="8946515" cy="4476115"/>
          </a:xfrm>
        </p:spPr>
        <p:txBody>
          <a:bodyPr/>
          <a:lstStyle/>
          <a:p>
            <a:pPr marL="0" indent="0" algn="just">
              <a:buNone/>
            </a:pPr>
            <a:r>
              <a:rPr lang="en-US" b="0"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this</a:t>
            </a:r>
            <a:r>
              <a:rPr lang="en-IN" altLang="en-US" b="0"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0"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present a Book recommendation system based on a collaborative filtering approach and popularity based approach. The main goal was to speed up recommendations which is to create such a system, which can provide quality recommendations to their users without the need for long-term registration.</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a:solidFill>
                  <a:srgbClr val="FFC000"/>
                </a:solidFill>
              </a:rPr>
              <a:t>References</a:t>
            </a:r>
            <a:endParaRPr lang="en-IN" altLang="en-US" sz="3200">
              <a:solidFill>
                <a:srgbClr val="FFC000"/>
              </a:solidFill>
            </a:endParaRPr>
          </a:p>
        </p:txBody>
      </p:sp>
      <p:sp>
        <p:nvSpPr>
          <p:cNvPr id="3" name="Content Placeholder 2"/>
          <p:cNvSpPr>
            <a:spLocks noGrp="1"/>
          </p:cNvSpPr>
          <p:nvPr>
            <p:ph idx="1"/>
          </p:nvPr>
        </p:nvSpPr>
        <p:spPr>
          <a:xfrm>
            <a:off x="645795" y="1332865"/>
            <a:ext cx="9656445" cy="4915535"/>
          </a:xfrm>
        </p:spPr>
        <p:txBody>
          <a:bodyPr>
            <a:normAutofit lnSpcReduction="20000"/>
          </a:bodyPr>
          <a:p>
            <a:pPr algn="just">
              <a:lnSpc>
                <a:spcPct val="120000"/>
              </a:lnSpc>
            </a:pPr>
            <a:r>
              <a:rPr lang="en-US">
                <a:latin typeface="Times New Roman" panose="02020603050405020304" pitchFamily="18" charset="0"/>
                <a:cs typeface="Times New Roman" panose="02020603050405020304" pitchFamily="18" charset="0"/>
              </a:rPr>
              <a:t>Avi Rana and K. Deeba et.al, “Online Book Recommendation</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System using Collaborative Filtering (With Jaccard Similarity)” in IOP ebooks 1362, 2019.</a:t>
            </a:r>
            <a:endParaRPr lang="en-US">
              <a:latin typeface="Times New Roman" panose="02020603050405020304" pitchFamily="18" charset="0"/>
              <a:cs typeface="Times New Roman" panose="02020603050405020304" pitchFamily="18" charset="0"/>
            </a:endParaRPr>
          </a:p>
          <a:p>
            <a:pPr algn="just">
              <a:lnSpc>
                <a:spcPct val="120000"/>
              </a:lnSpc>
            </a:pPr>
            <a:r>
              <a:rPr lang="en-US">
                <a:latin typeface="Times New Roman" panose="02020603050405020304" pitchFamily="18" charset="0"/>
                <a:cs typeface="Times New Roman" panose="02020603050405020304" pitchFamily="18" charset="0"/>
              </a:rPr>
              <a:t>G. Naveen Kishore, V. Dhiraj, Sk Hasane Ahammad, Sivaramireddy Gudise, Balaji Kummaraa and Likhita Ravuru Akkala, “Online Book Recommendation</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System” International Journal of Scientific &amp; Technology Research vol.8, issue 12, Dec 2019.</a:t>
            </a:r>
            <a:endParaRPr lang="en-US">
              <a:latin typeface="Times New Roman" panose="02020603050405020304" pitchFamily="18" charset="0"/>
              <a:cs typeface="Times New Roman" panose="02020603050405020304" pitchFamily="18" charset="0"/>
            </a:endParaRPr>
          </a:p>
          <a:p>
            <a:pPr algn="just">
              <a:lnSpc>
                <a:spcPct val="120000"/>
              </a:lnSpc>
            </a:pPr>
            <a:r>
              <a:rPr lang="en-US">
                <a:latin typeface="Times New Roman" panose="02020603050405020304" pitchFamily="18" charset="0"/>
                <a:cs typeface="Times New Roman" panose="02020603050405020304" pitchFamily="18" charset="0"/>
              </a:rPr>
              <a:t>Jinny Cho, Ryan Gorey, Sofia Serrano, Shatian Wang, JordiKai Watanabe-Inouye, “Book Recommendation System” Winter 2016.</a:t>
            </a:r>
            <a:endParaRPr lang="en-US">
              <a:latin typeface="Times New Roman" panose="02020603050405020304" pitchFamily="18" charset="0"/>
              <a:cs typeface="Times New Roman" panose="02020603050405020304" pitchFamily="18" charset="0"/>
            </a:endParaRPr>
          </a:p>
          <a:p>
            <a:pPr algn="just">
              <a:lnSpc>
                <a:spcPct val="120000"/>
              </a:lnSpc>
            </a:pPr>
            <a:r>
              <a:rPr lang="en-US">
                <a:latin typeface="Times New Roman" panose="02020603050405020304" pitchFamily="18" charset="0"/>
                <a:cs typeface="Times New Roman" panose="02020603050405020304" pitchFamily="18" charset="0"/>
              </a:rPr>
              <a:t>Ms. Sushma Rjpurkar, Ms. Darshana Bhatt and Ms. Pooja Malhotra, “Book Recommendation System” International Journal for Innovative Research in Science &amp; Technology vol.1, issue 11, April 2015.</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2818614" y="1404594"/>
            <a:ext cx="6127423" cy="4204353"/>
          </a:xfrm>
          <a:prstGeom prst="roundRect">
            <a:avLst>
              <a:gd name="adj" fmla="val 15335"/>
            </a:avLst>
          </a:prstGeom>
          <a:ln>
            <a:noFill/>
          </a:ln>
          <a:effectLst>
            <a:glow rad="101600">
              <a:schemeClr val="accent3">
                <a:satMod val="175000"/>
                <a:alpha val="40000"/>
              </a:schemeClr>
            </a:glow>
            <a:outerShdw blurRad="152400" dist="317500" dir="5400000" sx="90000" sy="-19000" rotWithShape="0">
              <a:prstClr val="black">
                <a:alpha val="15000"/>
              </a:prst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860" y="452755"/>
            <a:ext cx="9392920" cy="1015365"/>
          </a:xfrm>
        </p:spPr>
        <p:txBody>
          <a:bodyPr/>
          <a:lstStyle/>
          <a:p>
            <a:r>
              <a:rPr lang="en-IN" sz="3200" b="1" dirty="0">
                <a:solidFill>
                  <a:schemeClr val="accent3"/>
                </a:solidFill>
                <a:latin typeface="Times New Roman" panose="02020603050405020304" pitchFamily="18" charset="0"/>
                <a:cs typeface="Times New Roman" panose="02020603050405020304" pitchFamily="18" charset="0"/>
                <a:sym typeface="+mn-ea"/>
              </a:rPr>
              <a:t>CONTENTS</a:t>
            </a:r>
            <a:br>
              <a:rPr lang="en-IN" sz="4400" dirty="0">
                <a:solidFill>
                  <a:schemeClr val="accent3"/>
                </a:solidFill>
              </a:rPr>
            </a:br>
            <a:br>
              <a:rPr lang="en-IN" sz="4400" b="1" dirty="0">
                <a:solidFill>
                  <a:schemeClr val="accent3"/>
                </a:solidFill>
                <a:latin typeface="Times New Roman" panose="02020603050405020304" pitchFamily="18" charset="0"/>
                <a:cs typeface="Times New Roman" panose="02020603050405020304" pitchFamily="18" charset="0"/>
              </a:rPr>
            </a:br>
            <a:endParaRPr lang="en-IN" dirty="0">
              <a:solidFill>
                <a:schemeClr val="accent3"/>
              </a:solidFill>
            </a:endParaRPr>
          </a:p>
        </p:txBody>
      </p:sp>
      <p:sp>
        <p:nvSpPr>
          <p:cNvPr id="3" name="Content Placeholder 2"/>
          <p:cNvSpPr>
            <a:spLocks noGrp="1"/>
          </p:cNvSpPr>
          <p:nvPr>
            <p:ph idx="1"/>
          </p:nvPr>
        </p:nvSpPr>
        <p:spPr>
          <a:xfrm>
            <a:off x="657225" y="1468120"/>
            <a:ext cx="9392285" cy="4780280"/>
          </a:xfrm>
        </p:spPr>
        <p:txBody>
          <a:bodyPr>
            <a:normAutofit/>
          </a:bodyPr>
          <a:lstStyle/>
          <a:p>
            <a:pPr marL="285750" lvl="0" indent="-285750">
              <a:spcBef>
                <a:spcPts val="600"/>
              </a:spcBef>
              <a:spcAft>
                <a:spcPts val="600"/>
              </a:spcAft>
              <a:buFont typeface="Courier New" panose="02070309020205020404" pitchFamily="49" charset="0"/>
              <a:buChar char="o"/>
            </a:pPr>
            <a:r>
              <a:rPr lang="en-US" sz="2400" dirty="0">
                <a:solidFill>
                  <a:schemeClr val="tx2"/>
                </a:solidFill>
                <a:latin typeface="Times New Roman" panose="02020603050405020304" pitchFamily="18" charset="0"/>
                <a:cs typeface="Times New Roman" panose="02020603050405020304" pitchFamily="18" charset="0"/>
              </a:rPr>
              <a:t>Abstract</a:t>
            </a:r>
            <a:endParaRPr lang="en-US" sz="2400" dirty="0">
              <a:solidFill>
                <a:schemeClr val="tx2"/>
              </a:solidFill>
              <a:latin typeface="Times New Roman" panose="02020603050405020304" pitchFamily="18" charset="0"/>
              <a:cs typeface="Times New Roman" panose="02020603050405020304" pitchFamily="18" charset="0"/>
            </a:endParaRPr>
          </a:p>
          <a:p>
            <a:pPr marL="285750" lvl="0" indent="-285750">
              <a:spcBef>
                <a:spcPts val="600"/>
              </a:spcBef>
              <a:spcAft>
                <a:spcPts val="600"/>
              </a:spcAft>
              <a:buFont typeface="Courier New" panose="02070309020205020404" pitchFamily="49" charset="0"/>
              <a:buChar char="o"/>
            </a:pPr>
            <a:r>
              <a:rPr lang="en-US" sz="2400" dirty="0">
                <a:solidFill>
                  <a:schemeClr val="tx2"/>
                </a:solidFill>
                <a:latin typeface="Times New Roman" panose="02020603050405020304" pitchFamily="18" charset="0"/>
                <a:cs typeface="Times New Roman" panose="02020603050405020304" pitchFamily="18" charset="0"/>
              </a:rPr>
              <a:t>Software and Hardware Requirements</a:t>
            </a:r>
            <a:endParaRPr lang="en-US" sz="2400" dirty="0">
              <a:solidFill>
                <a:schemeClr val="tx2"/>
              </a:solidFill>
              <a:latin typeface="Times New Roman" panose="02020603050405020304" pitchFamily="18" charset="0"/>
              <a:cs typeface="Times New Roman" panose="02020603050405020304" pitchFamily="18" charset="0"/>
            </a:endParaRPr>
          </a:p>
          <a:p>
            <a:pPr marL="285750" lvl="0" indent="-285750">
              <a:spcBef>
                <a:spcPts val="600"/>
              </a:spcBef>
              <a:spcAft>
                <a:spcPts val="600"/>
              </a:spcAft>
              <a:buFont typeface="Courier New" panose="02070309020205020404" pitchFamily="49" charset="0"/>
              <a:buChar char="o"/>
            </a:pPr>
            <a:r>
              <a:rPr lang="en-US" sz="2400" dirty="0">
                <a:solidFill>
                  <a:schemeClr val="tx2"/>
                </a:solidFill>
                <a:latin typeface="Times New Roman" panose="02020603050405020304" pitchFamily="18" charset="0"/>
                <a:cs typeface="Times New Roman" panose="02020603050405020304" pitchFamily="18" charset="0"/>
              </a:rPr>
              <a:t>Requirement Analysis</a:t>
            </a:r>
            <a:endParaRPr lang="en-US" sz="2400" dirty="0">
              <a:solidFill>
                <a:schemeClr val="tx2"/>
              </a:solidFill>
              <a:latin typeface="Times New Roman" panose="02020603050405020304" pitchFamily="18" charset="0"/>
              <a:cs typeface="Times New Roman" panose="02020603050405020304" pitchFamily="18" charset="0"/>
            </a:endParaRPr>
          </a:p>
          <a:p>
            <a:pPr marL="285750" lvl="0" indent="-285750">
              <a:spcBef>
                <a:spcPts val="600"/>
              </a:spcBef>
              <a:spcAft>
                <a:spcPts val="600"/>
              </a:spcAft>
              <a:buFont typeface="Courier New" panose="02070309020205020404" pitchFamily="49" charset="0"/>
              <a:buChar char="o"/>
            </a:pPr>
            <a:r>
              <a:rPr lang="en-IN" altLang="en-US" sz="2400" dirty="0">
                <a:solidFill>
                  <a:schemeClr val="tx2"/>
                </a:solidFill>
                <a:latin typeface="Times New Roman" panose="02020603050405020304" pitchFamily="18" charset="0"/>
                <a:cs typeface="Times New Roman" panose="02020603050405020304" pitchFamily="18" charset="0"/>
              </a:rPr>
              <a:t>System Architecture</a:t>
            </a:r>
            <a:endParaRPr lang="en-US" sz="2400" dirty="0">
              <a:solidFill>
                <a:schemeClr val="tx2"/>
              </a:solidFill>
              <a:latin typeface="Times New Roman" panose="02020603050405020304" pitchFamily="18" charset="0"/>
              <a:cs typeface="Times New Roman" panose="02020603050405020304" pitchFamily="18" charset="0"/>
            </a:endParaRPr>
          </a:p>
          <a:p>
            <a:pPr marL="285750" lvl="0" indent="-285750">
              <a:spcBef>
                <a:spcPts val="600"/>
              </a:spcBef>
              <a:spcAft>
                <a:spcPts val="600"/>
              </a:spcAft>
              <a:buFont typeface="Courier New" panose="02070309020205020404" pitchFamily="49" charset="0"/>
              <a:buChar char="o"/>
            </a:pPr>
            <a:r>
              <a:rPr lang="en-US" sz="2400" dirty="0">
                <a:solidFill>
                  <a:schemeClr val="tx2"/>
                </a:solidFill>
                <a:latin typeface="Times New Roman" panose="02020603050405020304" pitchFamily="18" charset="0"/>
                <a:cs typeface="Times New Roman" panose="02020603050405020304" pitchFamily="18" charset="0"/>
              </a:rPr>
              <a:t>Existing and proposed system</a:t>
            </a:r>
            <a:endParaRPr lang="en-US" sz="2400" dirty="0">
              <a:solidFill>
                <a:schemeClr val="tx2"/>
              </a:solidFill>
              <a:latin typeface="Times New Roman" panose="02020603050405020304" pitchFamily="18" charset="0"/>
              <a:cs typeface="Times New Roman" panose="02020603050405020304" pitchFamily="18" charset="0"/>
            </a:endParaRPr>
          </a:p>
          <a:p>
            <a:pPr marL="285750" lvl="0" indent="-285750">
              <a:spcBef>
                <a:spcPts val="600"/>
              </a:spcBef>
              <a:spcAft>
                <a:spcPts val="600"/>
              </a:spcAft>
              <a:buFont typeface="Courier New" panose="02070309020205020404" pitchFamily="49" charset="0"/>
              <a:buChar char="o"/>
            </a:pPr>
            <a:r>
              <a:rPr lang="en-IN" altLang="en-US" sz="2400" dirty="0">
                <a:solidFill>
                  <a:schemeClr val="tx2"/>
                </a:solidFill>
                <a:latin typeface="Times New Roman" panose="02020603050405020304" pitchFamily="18" charset="0"/>
                <a:cs typeface="Times New Roman" panose="02020603050405020304" pitchFamily="18" charset="0"/>
              </a:rPr>
              <a:t>Data Collection</a:t>
            </a:r>
            <a:endParaRPr lang="en-US" sz="2400" dirty="0">
              <a:solidFill>
                <a:schemeClr val="tx2"/>
              </a:solidFill>
              <a:latin typeface="Times New Roman" panose="02020603050405020304" pitchFamily="18" charset="0"/>
              <a:cs typeface="Times New Roman" panose="02020603050405020304" pitchFamily="18" charset="0"/>
            </a:endParaRPr>
          </a:p>
          <a:p>
            <a:pPr marL="285750" lvl="0" indent="-285750">
              <a:spcBef>
                <a:spcPts val="600"/>
              </a:spcBef>
              <a:spcAft>
                <a:spcPts val="600"/>
              </a:spcAft>
              <a:buFont typeface="Courier New" panose="02070309020205020404" pitchFamily="49" charset="0"/>
              <a:buChar char="o"/>
            </a:pPr>
            <a:r>
              <a:rPr lang="en-US" sz="2400" dirty="0">
                <a:solidFill>
                  <a:schemeClr val="tx2"/>
                </a:solidFill>
                <a:latin typeface="Times New Roman" panose="02020603050405020304" pitchFamily="18" charset="0"/>
                <a:cs typeface="Times New Roman" panose="02020603050405020304" pitchFamily="18" charset="0"/>
              </a:rPr>
              <a:t>conclusion</a:t>
            </a:r>
            <a:endParaRPr lang="en-US" sz="2400" dirty="0">
              <a:solidFill>
                <a:schemeClr val="tx2"/>
              </a:solidFill>
              <a:latin typeface="Times New Roman" panose="02020603050405020304" pitchFamily="18" charset="0"/>
              <a:cs typeface="Times New Roman" panose="02020603050405020304" pitchFamily="18" charset="0"/>
            </a:endParaRPr>
          </a:p>
          <a:p>
            <a:pPr marL="285750" lvl="0" indent="-285750">
              <a:spcBef>
                <a:spcPts val="600"/>
              </a:spcBef>
              <a:spcAft>
                <a:spcPts val="600"/>
              </a:spcAft>
              <a:buFont typeface="Courier New" panose="02070309020205020404" pitchFamily="49" charset="0"/>
              <a:buChar char="o"/>
            </a:pPr>
            <a:r>
              <a:rPr lang="en-IN" altLang="en-US" sz="2400" dirty="0">
                <a:solidFill>
                  <a:schemeClr val="tx2"/>
                </a:solidFill>
                <a:latin typeface="Times New Roman" panose="02020603050405020304" pitchFamily="18" charset="0"/>
                <a:cs typeface="Times New Roman" panose="02020603050405020304" pitchFamily="18" charset="0"/>
              </a:rPr>
              <a:t>References</a:t>
            </a:r>
            <a:endParaRPr lang="en-US" sz="2400" dirty="0">
              <a:solidFill>
                <a:schemeClr val="tx2"/>
              </a:solidFill>
              <a:latin typeface="Times New Roman" panose="02020603050405020304" pitchFamily="18" charset="0"/>
              <a:cs typeface="Times New Roman" panose="02020603050405020304" pitchFamily="18" charset="0"/>
            </a:endParaRPr>
          </a:p>
          <a:p>
            <a:pPr marL="285750" lvl="0" indent="-285750">
              <a:spcBef>
                <a:spcPts val="600"/>
              </a:spcBef>
              <a:spcAft>
                <a:spcPts val="600"/>
              </a:spcAft>
              <a:buFont typeface="Courier New" panose="02070309020205020404" pitchFamily="49" charset="0"/>
              <a:buChar char="o"/>
            </a:pPr>
            <a:endParaRPr lang="en-IN" sz="2400"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830" y="452755"/>
            <a:ext cx="9251950" cy="1400810"/>
          </a:xfrm>
        </p:spPr>
        <p:txBody>
          <a:bodyPr/>
          <a:lstStyle/>
          <a:p>
            <a:r>
              <a:rPr lang="en-IN" sz="3200" dirty="0">
                <a:solidFill>
                  <a:schemeClr val="accent3"/>
                </a:solidFill>
                <a:latin typeface="Times New Roman" panose="02020603050405020304" pitchFamily="18" charset="0"/>
                <a:cs typeface="Times New Roman" panose="02020603050405020304" pitchFamily="18" charset="0"/>
              </a:rPr>
              <a:t>Abstract</a:t>
            </a:r>
            <a:endParaRPr lang="en-IN" sz="3200"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5310" y="1249680"/>
            <a:ext cx="9625965" cy="5156200"/>
          </a:xfrm>
        </p:spPr>
        <p:txBody>
          <a:bodyPr>
            <a:normAutofit/>
          </a:bodyPr>
          <a:lstStyle/>
          <a:p>
            <a:pPr algn="just"/>
            <a:r>
              <a:rPr lang="en-US" dirty="0">
                <a:latin typeface="Times New Roman" panose="02020603050405020304" pitchFamily="18" charset="0"/>
                <a:cs typeface="Times New Roman" panose="02020603050405020304" pitchFamily="18" charset="0"/>
              </a:rPr>
              <a:t>As the amounts of online books are exponentially increasing due to COVID-19 pandemic, finding relevant books from a vast e-book space becomes a tremendous challenge for online users.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recommendation systems have been emerged to conduct effective search which mine related books based on user rating and interest. </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Most of these existing systems are user-based ratings where popularity-based and collaborative learning methods are used.</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a:t>
            </a:r>
            <a:r>
              <a:rPr lang="en-I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proposed an effective system for recommending books for online users that rated a book using the clustering method and then found a similarity of that book to suggest a new book.</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268605"/>
            <a:ext cx="9410700" cy="1584960"/>
          </a:xfrm>
        </p:spPr>
        <p:txBody>
          <a:bodyPr/>
          <a:lstStyle/>
          <a:p>
            <a:r>
              <a:rPr lang="en-US" altLang="en-IN" sz="3200" dirty="0">
                <a:solidFill>
                  <a:schemeClr val="accent3"/>
                </a:solidFill>
                <a:latin typeface="Times New Roman" panose="02020603050405020304" pitchFamily="18" charset="0"/>
                <a:cs typeface="Times New Roman" panose="02020603050405020304" pitchFamily="18" charset="0"/>
              </a:rPr>
              <a:t>System Requirements</a:t>
            </a:r>
            <a:endParaRPr lang="en-US" altLang="en-IN" sz="3200"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8795" y="1189355"/>
            <a:ext cx="9794240" cy="5068570"/>
          </a:xfrm>
        </p:spPr>
        <p:txBody>
          <a:bodyPr>
            <a:normAutofit lnSpcReduction="10000"/>
          </a:bodyPr>
          <a:lstStyle/>
          <a:p>
            <a:pPr marL="0" indent="0">
              <a:buNone/>
            </a:pPr>
            <a:r>
              <a:rPr lang="en-US" altLang="en-IN" b="1" dirty="0">
                <a:solidFill>
                  <a:srgbClr val="FFFF00"/>
                </a:solidFill>
                <a:latin typeface="Times New Roman" panose="02020603050405020304" pitchFamily="18" charset="0"/>
                <a:cs typeface="Times New Roman" panose="02020603050405020304" pitchFamily="18" charset="0"/>
                <a:sym typeface="+mn-ea"/>
              </a:rPr>
              <a:t>   </a:t>
            </a:r>
            <a:r>
              <a:rPr lang="en-IN" b="1" dirty="0">
                <a:solidFill>
                  <a:srgbClr val="FFFF00"/>
                </a:solidFill>
                <a:latin typeface="Times New Roman" panose="02020603050405020304" pitchFamily="18" charset="0"/>
                <a:cs typeface="Times New Roman" panose="02020603050405020304" pitchFamily="18" charset="0"/>
                <a:sym typeface="+mn-ea"/>
              </a:rPr>
              <a:t>Hardware  Requirements</a:t>
            </a:r>
            <a:r>
              <a:rPr lang="en-US" altLang="en-IN" b="1" dirty="0">
                <a:solidFill>
                  <a:srgbClr val="FFFF00"/>
                </a:solidFill>
                <a:latin typeface="Times New Roman" panose="02020603050405020304" pitchFamily="18" charset="0"/>
                <a:cs typeface="Times New Roman" panose="02020603050405020304" pitchFamily="18" charset="0"/>
                <a:sym typeface="+mn-ea"/>
              </a:rPr>
              <a:t>:</a:t>
            </a:r>
            <a:endParaRPr lang="en-US" altLang="en-IN" b="1" dirty="0">
              <a:solidFill>
                <a:srgbClr val="FFFF00"/>
              </a:solidFill>
              <a:latin typeface="Times New Roman" panose="02020603050405020304" pitchFamily="18" charset="0"/>
              <a:cs typeface="Times New Roman" panose="02020603050405020304" pitchFamily="18" charset="0"/>
              <a:sym typeface="+mn-ea"/>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US" altLang="en-IN" b="1" dirty="0">
                <a:solidFill>
                  <a:srgbClr val="FFFF00"/>
                </a:solidFill>
                <a:latin typeface="Times New Roman" panose="02020603050405020304" pitchFamily="18" charset="0"/>
                <a:cs typeface="Times New Roman" panose="02020603050405020304" pitchFamily="18" charset="0"/>
                <a:sym typeface="+mn-ea"/>
              </a:rPr>
              <a:t>   </a:t>
            </a:r>
            <a:r>
              <a:rPr lang="en-IN" b="1" dirty="0">
                <a:solidFill>
                  <a:srgbClr val="FFFF00"/>
                </a:solidFill>
                <a:latin typeface="Times New Roman" panose="02020603050405020304" pitchFamily="18" charset="0"/>
                <a:cs typeface="Times New Roman" panose="02020603050405020304" pitchFamily="18" charset="0"/>
                <a:sym typeface="+mn-ea"/>
              </a:rPr>
              <a:t>Software Requirements :</a:t>
            </a:r>
            <a:endParaRPr lang="en-IN" b="1" dirty="0">
              <a:solidFill>
                <a:srgbClr val="FFFF00"/>
              </a:solidFill>
              <a:latin typeface="Times New Roman" panose="02020603050405020304" pitchFamily="18" charset="0"/>
              <a:cs typeface="Times New Roman" panose="02020603050405020304" pitchFamily="18" charset="0"/>
              <a:sym typeface="+mn-ea"/>
            </a:endParaRPr>
          </a:p>
          <a:p>
            <a:pPr marL="342900" marR="13335" lvl="0" indent="-342900" fontAlgn="base">
              <a:lnSpc>
                <a:spcPct val="103000"/>
              </a:lnSpc>
              <a:spcAft>
                <a:spcPts val="70"/>
              </a:spcAft>
              <a:buClr>
                <a:srgbClr val="000000"/>
              </a:buClr>
              <a:buSzPts val="1200"/>
              <a:buFont typeface="Arial" panose="020B0604020202020204" pitchFamily="34" charset="0"/>
              <a:buChar char="•"/>
            </a:pPr>
            <a:r>
              <a:rPr lang="en-IN"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sym typeface="+mn-ea"/>
              </a:rPr>
              <a:t>Operating System  	               :     Windows 10 </a:t>
            </a:r>
            <a:endParaRPr lang="en-IN"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13335" lvl="0" indent="-342900" fontAlgn="base">
              <a:lnSpc>
                <a:spcPct val="103000"/>
              </a:lnSpc>
              <a:spcAft>
                <a:spcPts val="70"/>
              </a:spcAft>
              <a:buClr>
                <a:srgbClr val="000000"/>
              </a:buClr>
              <a:buSzPts val="1200"/>
              <a:buFont typeface="Arial" panose="020B0604020202020204" pitchFamily="34" charset="0"/>
              <a:buChar char="•"/>
            </a:pPr>
            <a:r>
              <a:rPr lang="en-IN" dirty="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sym typeface="+mn-ea"/>
              </a:rPr>
              <a:t>Server                                          :     Flask</a:t>
            </a:r>
            <a:endParaRPr lang="en-IN" dirty="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13335" lvl="0" indent="-342900" fontAlgn="base">
              <a:lnSpc>
                <a:spcPct val="103000"/>
              </a:lnSpc>
              <a:spcAft>
                <a:spcPts val="70"/>
              </a:spcAft>
              <a:buClr>
                <a:srgbClr val="000000"/>
              </a:buClr>
              <a:buSzPts val="1200"/>
              <a:buFont typeface="Arial" panose="020B0604020202020204" pitchFamily="34" charset="0"/>
              <a:buChar char="•"/>
            </a:pPr>
            <a:r>
              <a:rPr lang="en-IN"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sym typeface="+mn-ea"/>
              </a:rPr>
              <a:t>Programming Languages            :     Python ,</a:t>
            </a:r>
            <a:r>
              <a:rPr lang="en-IN" dirty="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sym typeface="+mn-ea"/>
              </a:rPr>
              <a:t>h</a:t>
            </a:r>
            <a:r>
              <a:rPr lang="en-IN"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sym typeface="+mn-ea"/>
              </a:rPr>
              <a:t>tml</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3335" lvl="0" indent="-342900" fontAlgn="base">
              <a:lnSpc>
                <a:spcPct val="103000"/>
              </a:lnSpc>
              <a:spcAft>
                <a:spcPts val="70"/>
              </a:spcAft>
              <a:buClr>
                <a:srgbClr val="000000"/>
              </a:buClr>
              <a:buSzPts val="1200"/>
              <a:buFont typeface="Arial" panose="020B0604020202020204" pitchFamily="34" charset="0"/>
              <a:buChar char="•"/>
            </a:pPr>
            <a:r>
              <a:rPr lang="en-IN"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sym typeface="+mn-ea"/>
              </a:rPr>
              <a:t>Database 	                                  </a:t>
            </a:r>
            <a:r>
              <a:rPr lang="en-US" altLang="en-IN"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sym typeface="+mn-ea"/>
              </a:rPr>
              <a:t>  </a:t>
            </a:r>
            <a:r>
              <a:rPr lang="en-IN"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sym typeface="+mn-ea"/>
              </a:rPr>
              <a:t>:     </a:t>
            </a:r>
            <a:r>
              <a:rPr lang="en-IN" dirty="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sym typeface="+mn-ea"/>
              </a:rPr>
              <a:t>Dataset</a:t>
            </a:r>
            <a:r>
              <a:rPr lang="en-IN"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3335" lvl="0" indent="-342900" fontAlgn="base">
              <a:lnSpc>
                <a:spcPct val="103000"/>
              </a:lnSpc>
              <a:spcAft>
                <a:spcPts val="70"/>
              </a:spcAft>
              <a:buClr>
                <a:srgbClr val="000000"/>
              </a:buClr>
              <a:buSzPts val="1200"/>
              <a:buFont typeface="Arial" panose="020B0604020202020204" pitchFamily="34" charset="0"/>
              <a:buChar char="•"/>
            </a:pPr>
            <a:r>
              <a:rPr lang="en-IN" dirty="0">
                <a:latin typeface="Times New Roman" panose="02020603050405020304" pitchFamily="18" charset="0"/>
                <a:ea typeface="Times New Roman" panose="02020603050405020304" pitchFamily="18" charset="0"/>
                <a:cs typeface="Times New Roman" panose="02020603050405020304" pitchFamily="18" charset="0"/>
                <a:sym typeface="+mn-ea"/>
              </a:rPr>
              <a:t>Editor                                          :     </a:t>
            </a:r>
            <a:r>
              <a:rPr lang="en-IN" dirty="0" err="1">
                <a:latin typeface="Times New Roman" panose="02020603050405020304" pitchFamily="18" charset="0"/>
                <a:ea typeface="Times New Roman" panose="02020603050405020304" pitchFamily="18" charset="0"/>
                <a:cs typeface="Times New Roman" panose="02020603050405020304" pitchFamily="18" charset="0"/>
                <a:sym typeface="+mn-ea"/>
              </a:rPr>
              <a:t>Jupyter</a:t>
            </a:r>
            <a:r>
              <a:rPr lang="en-IN" dirty="0">
                <a:latin typeface="Times New Roman" panose="02020603050405020304" pitchFamily="18" charset="0"/>
                <a:ea typeface="Times New Roman" panose="02020603050405020304" pitchFamily="18" charset="0"/>
                <a:cs typeface="Times New Roman" panose="02020603050405020304" pitchFamily="18" charset="0"/>
                <a:sym typeface="+mn-ea"/>
              </a:rPr>
              <a:t> notebook, PyCharm</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847705" y="2088223"/>
          <a:ext cx="5731510" cy="1235075"/>
        </p:xfrm>
        <a:graphic>
          <a:graphicData uri="http://schemas.openxmlformats.org/drawingml/2006/table">
            <a:tbl>
              <a:tblPr firstRow="1" firstCol="1" bandRow="1">
                <a:tableStyleId>{5C22544A-7EE6-4342-B048-85BDC9FD1C3A}</a:tableStyleId>
              </a:tblPr>
              <a:tblGrid>
                <a:gridCol w="2180590"/>
                <a:gridCol w="25400"/>
                <a:gridCol w="3525434"/>
              </a:tblGrid>
              <a:tr h="540748">
                <a:tc>
                  <a:txBody>
                    <a:bodyPr/>
                    <a:p>
                      <a:pPr marL="694055" marR="90170" indent="-6350">
                        <a:lnSpc>
                          <a:spcPct val="107000"/>
                        </a:lnSpc>
                        <a:spcAft>
                          <a:spcPts val="70"/>
                        </a:spcAft>
                      </a:pPr>
                      <a:r>
                        <a:rPr lang="en-IN" sz="1200" dirty="0">
                          <a:effectLst/>
                        </a:rPr>
                        <a:t>Processor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1905" marB="0"/>
                </a:tc>
                <a:tc>
                  <a:txBody>
                    <a:bodyPr/>
                    <a:p>
                      <a:pPr marL="694055" marR="90170" indent="-6350">
                        <a:lnSpc>
                          <a:spcPct val="107000"/>
                        </a:lnSpc>
                        <a:spcAft>
                          <a:spcPts val="70"/>
                        </a:spcAft>
                      </a:pPr>
                      <a:r>
                        <a:rPr lang="en-IN" sz="1200" dirty="0">
                          <a:effectLst/>
                        </a:rPr>
                        <a:t>: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1905" marB="0"/>
                </a:tc>
                <a:tc>
                  <a:txBody>
                    <a:bodyPr/>
                    <a:p>
                      <a:pPr marL="694055" marR="90170" indent="-6350" algn="just">
                        <a:lnSpc>
                          <a:spcPct val="107000"/>
                        </a:lnSpc>
                        <a:spcAft>
                          <a:spcPts val="70"/>
                        </a:spcAft>
                      </a:pPr>
                      <a:r>
                        <a:rPr lang="en-US" sz="12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I3 processor or higher versions</a:t>
                      </a:r>
                      <a:endParaRPr lang="en-IN" sz="12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1905" marB="0"/>
                </a:tc>
              </a:tr>
              <a:tr h="431863">
                <a:tc>
                  <a:txBody>
                    <a:bodyPr/>
                    <a:p>
                      <a:pPr marL="694055" marR="90170" indent="-6350">
                        <a:lnSpc>
                          <a:spcPct val="107000"/>
                        </a:lnSpc>
                        <a:spcAft>
                          <a:spcPts val="70"/>
                        </a:spcAft>
                      </a:pPr>
                      <a:r>
                        <a:rPr lang="en-IN" sz="1200">
                          <a:effectLst/>
                        </a:rPr>
                        <a:t>Hard Disk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1905" marB="0"/>
                </a:tc>
                <a:tc>
                  <a:txBody>
                    <a:bodyPr/>
                    <a:p>
                      <a:pPr marL="694055" marR="90170" indent="-6350">
                        <a:lnSpc>
                          <a:spcPct val="107000"/>
                        </a:lnSpc>
                        <a:spcAft>
                          <a:spcPts val="70"/>
                        </a:spcAft>
                      </a:pPr>
                      <a:r>
                        <a:rPr lang="en-IN" sz="1200" dirty="0">
                          <a:effectLst/>
                        </a:rPr>
                        <a:t>: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1905" marB="0"/>
                </a:tc>
                <a:tc>
                  <a:txBody>
                    <a:bodyPr/>
                    <a:p>
                      <a:pPr marL="694055" marR="90170" indent="-6350">
                        <a:lnSpc>
                          <a:spcPct val="107000"/>
                        </a:lnSpc>
                        <a:spcAft>
                          <a:spcPts val="70"/>
                        </a:spcAft>
                      </a:pPr>
                      <a:r>
                        <a:rPr lang="en-IN" sz="1200" dirty="0">
                          <a:effectLst/>
                        </a:rPr>
                        <a:t>30 GB or more.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1905" marB="0"/>
                </a:tc>
              </a:tr>
              <a:tr h="262241">
                <a:tc>
                  <a:txBody>
                    <a:bodyPr/>
                    <a:p>
                      <a:pPr marL="694055" marR="90170" indent="-6350">
                        <a:lnSpc>
                          <a:spcPct val="107000"/>
                        </a:lnSpc>
                        <a:spcAft>
                          <a:spcPts val="70"/>
                        </a:spcAft>
                      </a:pPr>
                      <a:r>
                        <a:rPr lang="en-IN" sz="1200">
                          <a:effectLst/>
                        </a:rPr>
                        <a:t>RAM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1905" marB="0"/>
                </a:tc>
                <a:tc>
                  <a:txBody>
                    <a:bodyPr/>
                    <a:p>
                      <a:pPr marL="694055" marR="90170" indent="-6350">
                        <a:lnSpc>
                          <a:spcPct val="107000"/>
                        </a:lnSpc>
                        <a:spcAft>
                          <a:spcPts val="70"/>
                        </a:spcAft>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1905" marB="0"/>
                </a:tc>
                <a:tc>
                  <a:txBody>
                    <a:bodyPr/>
                    <a:p>
                      <a:pPr marL="694055" marR="90170" indent="-6350">
                        <a:lnSpc>
                          <a:spcPct val="107000"/>
                        </a:lnSpc>
                        <a:spcAft>
                          <a:spcPts val="70"/>
                        </a:spcAft>
                      </a:pPr>
                      <a:r>
                        <a:rPr lang="en-IN" sz="1200" dirty="0">
                          <a:effectLst/>
                        </a:rPr>
                        <a:t>2GB or more.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1905" marB="0"/>
                </a:tc>
              </a:tr>
            </a:tbl>
          </a:graphicData>
        </a:graphic>
      </p:graphicFrame>
      <p:sp>
        <p:nvSpPr>
          <p:cNvPr id="5" name="Text Box 4"/>
          <p:cNvSpPr txBox="1"/>
          <p:nvPr/>
        </p:nvSpPr>
        <p:spPr>
          <a:xfrm>
            <a:off x="518795" y="2697480"/>
            <a:ext cx="309880" cy="368300"/>
          </a:xfrm>
          <a:prstGeom prst="rect">
            <a:avLst/>
          </a:prstGeom>
          <a:noFill/>
        </p:spPr>
        <p:txBody>
          <a:bodyPr wrap="none" rtlCol="0">
            <a:spAutoFit/>
          </a:bodyPr>
          <a:p>
            <a:r>
              <a:rPr lang="en-US"/>
              <a:t>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435" y="443230"/>
            <a:ext cx="9364345" cy="1400810"/>
          </a:xfrm>
        </p:spPr>
        <p:txBody>
          <a:bodyPr/>
          <a:lstStyle/>
          <a:p>
            <a:r>
              <a:rPr lang="en-US" sz="3200" dirty="0">
                <a:solidFill>
                  <a:schemeClr val="accent3"/>
                </a:solidFill>
                <a:latin typeface="Times New Roman" panose="02020603050405020304" pitchFamily="18" charset="0"/>
                <a:cs typeface="Times New Roman" panose="02020603050405020304" pitchFamily="18" charset="0"/>
              </a:rPr>
              <a:t>REQUIREMENT ANALYSIS</a:t>
            </a:r>
            <a:endParaRPr lang="en-IN" sz="3200" dirty="0">
              <a:solidFill>
                <a:schemeClr val="accent3"/>
              </a:solidFill>
            </a:endParaRPr>
          </a:p>
        </p:txBody>
      </p:sp>
      <p:sp>
        <p:nvSpPr>
          <p:cNvPr id="3" name="Content Placeholder 2"/>
          <p:cNvSpPr>
            <a:spLocks noGrp="1"/>
          </p:cNvSpPr>
          <p:nvPr>
            <p:ph idx="1"/>
          </p:nvPr>
        </p:nvSpPr>
        <p:spPr>
          <a:xfrm>
            <a:off x="687070" y="1393825"/>
            <a:ext cx="9362440" cy="5261610"/>
          </a:xfrm>
        </p:spPr>
        <p:txBody>
          <a:bodyPr/>
          <a:lstStyle/>
          <a:p>
            <a:pPr algn="just"/>
            <a:r>
              <a:rPr lang="en-US" b="1" i="1" dirty="0">
                <a:solidFill>
                  <a:schemeClr val="accent3">
                    <a:lumMod val="60000"/>
                    <a:lumOff val="40000"/>
                  </a:schemeClr>
                </a:solidFill>
                <a:latin typeface="Times New Roman" panose="02020603050405020304" pitchFamily="18" charset="0"/>
                <a:cs typeface="Times New Roman" panose="02020603050405020304" pitchFamily="18" charset="0"/>
              </a:rPr>
              <a:t>FUNCTIONAL REQUIREMENT</a:t>
            </a:r>
            <a:endParaRPr lang="en-US" b="1" i="1" dirty="0">
              <a:solidFill>
                <a:schemeClr val="accent3">
                  <a:lumMod val="60000"/>
                  <a:lumOff val="4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a:effectLst/>
                <a:latin typeface="Times New Roman" panose="02020603050405020304" pitchFamily="18" charset="0"/>
                <a:cs typeface="Times New Roman" panose="02020603050405020304" pitchFamily="18" charset="0"/>
              </a:rPr>
              <a:t>A Functional Requirement is a description of the service that the software must offer.</a:t>
            </a:r>
            <a:endParaRPr lang="en-US" b="1" i="1" dirty="0">
              <a:latin typeface="Times New Roman" panose="02020603050405020304" pitchFamily="18" charset="0"/>
              <a:cs typeface="Times New Roman" panose="02020603050405020304" pitchFamily="18" charset="0"/>
            </a:endParaRPr>
          </a:p>
          <a:p>
            <a:pPr marL="0" indent="0" algn="just">
              <a:buNone/>
            </a:pPr>
            <a:r>
              <a:rPr lang="en-US" sz="1800" b="1" i="1" dirty="0">
                <a:solidFill>
                  <a:schemeClr val="accent3">
                    <a:lumMod val="60000"/>
                    <a:lumOff val="40000"/>
                  </a:schemeClr>
                </a:solidFill>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cs typeface="Times New Roman" panose="02020603050405020304" pitchFamily="18" charset="0"/>
              </a:rPr>
              <a:t> Applying the algorithms on the train data </a:t>
            </a:r>
            <a:endParaRPr lang="en-US" dirty="0">
              <a:latin typeface="Times New Roman" panose="02020603050405020304" pitchFamily="18" charset="0"/>
              <a:cs typeface="Times New Roman" panose="02020603050405020304" pitchFamily="18" charset="0"/>
            </a:endParaRPr>
          </a:p>
          <a:p>
            <a:pPr marL="0" indent="0" algn="just">
              <a:buNone/>
            </a:pPr>
            <a:r>
              <a:rPr lang="en-US" sz="1800" dirty="0">
                <a:effectLst/>
                <a:latin typeface="Times New Roman" panose="02020603050405020304" pitchFamily="18" charset="0"/>
                <a:cs typeface="Times New Roman" panose="02020603050405020304" pitchFamily="18" charset="0"/>
              </a:rPr>
              <a:t>       Display the recommendations by the model.</a:t>
            </a:r>
            <a:endParaRPr lang="en-US" dirty="0">
              <a:latin typeface="Times New Roman" panose="02020603050405020304" pitchFamily="18" charset="0"/>
              <a:cs typeface="Times New Roman" panose="02020603050405020304" pitchFamily="18" charset="0"/>
            </a:endParaRPr>
          </a:p>
          <a:p>
            <a:pPr algn="just"/>
            <a:r>
              <a:rPr lang="en-US" b="1" i="1" dirty="0">
                <a:solidFill>
                  <a:schemeClr val="accent3">
                    <a:lumMod val="60000"/>
                    <a:lumOff val="40000"/>
                  </a:schemeClr>
                </a:solidFill>
                <a:latin typeface="Times New Roman" panose="02020603050405020304" pitchFamily="18" charset="0"/>
                <a:cs typeface="Times New Roman" panose="02020603050405020304" pitchFamily="18" charset="0"/>
              </a:rPr>
              <a:t>NON-FUNCTIONAL REQUIREMENT</a:t>
            </a:r>
            <a:endParaRPr lang="en-US" b="1" i="1" dirty="0">
              <a:solidFill>
                <a:schemeClr val="accent3">
                  <a:lumMod val="60000"/>
                  <a:lumOff val="40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Ensures high availability of  book data here datasets.</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User should get the result as fast as possible.</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should be easy to use user is just required to type the words and click then the result is displayed or user is just required to enter a pair of reasonable sentence.</a:t>
            </a:r>
            <a:endParaRPr lang="en-IN" dirty="0">
              <a:latin typeface="Times New Roman" panose="02020603050405020304" pitchFamily="18" charset="0"/>
              <a:cs typeface="Times New Roman" panose="02020603050405020304" pitchFamily="18" charset="0"/>
            </a:endParaRPr>
          </a:p>
          <a:p>
            <a:pPr marL="0" indent="0">
              <a:buNone/>
            </a:pPr>
            <a:r>
              <a:rPr lang="en-IN" sz="1800" dirty="0">
                <a:solidFill>
                  <a:srgbClr val="000000"/>
                </a:solidFill>
                <a:effectLst/>
                <a:latin typeface="Symbol" panose="05050102010706020507" pitchFamily="18" charset="2"/>
              </a:rPr>
              <a:t>      </a:t>
            </a:r>
            <a:r>
              <a:rPr lang="en-IN" sz="1800" dirty="0">
                <a:effectLst/>
                <a:latin typeface="Times New Roman" panose="02020603050405020304" pitchFamily="18" charset="0"/>
                <a:cs typeface="Times New Roman" panose="02020603050405020304" pitchFamily="18" charset="0"/>
              </a:rPr>
              <a:t> Accuracy </a:t>
            </a:r>
            <a:endParaRPr lang="en-IN" dirty="0">
              <a:latin typeface="Times New Roman" panose="02020603050405020304" pitchFamily="18" charset="0"/>
              <a:cs typeface="Times New Roman" panose="02020603050405020304" pitchFamily="18" charset="0"/>
            </a:endParaRPr>
          </a:p>
          <a:p>
            <a:pPr marL="0" indent="0">
              <a:buNone/>
            </a:pPr>
            <a:r>
              <a:rPr lang="en-IN" sz="1800" dirty="0">
                <a:effectLst/>
                <a:latin typeface="Times New Roman" panose="02020603050405020304" pitchFamily="18" charset="0"/>
                <a:cs typeface="Times New Roman" panose="02020603050405020304" pitchFamily="18" charset="0"/>
              </a:rPr>
              <a:t>       Reliability </a:t>
            </a:r>
            <a:endParaRPr lang="en-IN" dirty="0">
              <a:latin typeface="Times New Roman" panose="02020603050405020304" pitchFamily="18" charset="0"/>
              <a:cs typeface="Times New Roman" panose="02020603050405020304" pitchFamily="18" charset="0"/>
            </a:endParaRPr>
          </a:p>
          <a:p>
            <a:pPr marL="0" indent="0">
              <a:buNone/>
            </a:pPr>
            <a:r>
              <a:rPr lang="en-IN" sz="1800" dirty="0">
                <a:effectLst/>
                <a:latin typeface="Times New Roman" panose="02020603050405020304" pitchFamily="18" charset="0"/>
                <a:cs typeface="Times New Roman" panose="02020603050405020304" pitchFamily="18" charset="0"/>
              </a:rPr>
              <a:t>       Flexibility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31800" y="201295"/>
            <a:ext cx="9618980" cy="1652270"/>
          </a:xfrm>
        </p:spPr>
        <p:txBody>
          <a:bodyPr/>
          <a:p>
            <a:r>
              <a:rPr lang="en-US" sz="2800">
                <a:solidFill>
                  <a:srgbClr val="FFC000"/>
                </a:solidFill>
                <a:latin typeface="Times New Roman" panose="02020603050405020304" pitchFamily="18" charset="0"/>
                <a:cs typeface="Times New Roman" panose="02020603050405020304" pitchFamily="18" charset="0"/>
              </a:rPr>
              <a:t>System Architecture</a:t>
            </a:r>
            <a:endParaRPr lang="en-US" sz="2800">
              <a:solidFill>
                <a:srgbClr val="FFC000"/>
              </a:solidFill>
              <a:latin typeface="Times New Roman" panose="02020603050405020304" pitchFamily="18" charset="0"/>
              <a:cs typeface="Times New Roman" panose="02020603050405020304" pitchFamily="18" charset="0"/>
            </a:endParaRPr>
          </a:p>
        </p:txBody>
      </p:sp>
      <p:pic>
        <p:nvPicPr>
          <p:cNvPr id="4" name="Content Placeholder 3" descr="1677129550660"/>
          <p:cNvPicPr>
            <a:picLocks noChangeAspect="1"/>
          </p:cNvPicPr>
          <p:nvPr>
            <p:ph idx="1"/>
          </p:nvPr>
        </p:nvPicPr>
        <p:blipFill>
          <a:blip r:embed="rId1"/>
          <a:stretch>
            <a:fillRect/>
          </a:stretch>
        </p:blipFill>
        <p:spPr>
          <a:xfrm>
            <a:off x="3362960" y="947420"/>
            <a:ext cx="4678045" cy="54629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solidFill>
                  <a:srgbClr val="FFC000"/>
                </a:solidFill>
                <a:latin typeface="Times New Roman" panose="02020603050405020304" pitchFamily="18" charset="0"/>
                <a:cs typeface="Times New Roman" panose="02020603050405020304" pitchFamily="18" charset="0"/>
              </a:rPr>
              <a:t>Existing System</a:t>
            </a:r>
            <a:endParaRPr lang="en-US" sz="2800">
              <a:solidFill>
                <a:srgbClr val="FFC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5160" y="1391920"/>
            <a:ext cx="9730105" cy="5160010"/>
          </a:xfrm>
        </p:spPr>
        <p:txBody>
          <a:bodyPr/>
          <a:p>
            <a:pPr algn="just">
              <a:lnSpc>
                <a:spcPct val="110000"/>
              </a:lnSpc>
            </a:pPr>
            <a:r>
              <a:rPr lang="en-US">
                <a:latin typeface="Times New Roman" panose="02020603050405020304" pitchFamily="18" charset="0"/>
                <a:cs typeface="Times New Roman" panose="02020603050405020304" pitchFamily="18" charset="0"/>
              </a:rPr>
              <a:t>Book recommendation systems aim to provide personalized book recommendations to users based on their preferences and reading history. </a:t>
            </a:r>
            <a:r>
              <a:rPr lang="en-IN" altLang="en-US">
                <a:latin typeface="Times New Roman" panose="02020603050405020304" pitchFamily="18" charset="0"/>
                <a:cs typeface="Times New Roman" panose="02020603050405020304" pitchFamily="18" charset="0"/>
              </a:rPr>
              <a:t>The</a:t>
            </a:r>
            <a:r>
              <a:rPr lang="en-US">
                <a:latin typeface="Times New Roman" panose="02020603050405020304" pitchFamily="18" charset="0"/>
                <a:cs typeface="Times New Roman" panose="02020603050405020304" pitchFamily="18" charset="0"/>
              </a:rPr>
              <a:t> existing system for book recommendation, </a:t>
            </a:r>
            <a:r>
              <a:rPr lang="en-IN" altLang="en-US">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rPr>
              <a:t>Content-based filtering</a:t>
            </a:r>
            <a:r>
              <a:rPr lang="en-US">
                <a:latin typeface="Times New Roman" panose="02020603050405020304" pitchFamily="18" charset="0"/>
                <a:cs typeface="Times New Roman" panose="02020603050405020304" pitchFamily="18" charset="0"/>
              </a:rPr>
              <a:t> : Content-based filtering recommends books based on their attributes such as genre, author, language, publication date, and user reviews. It has</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analyzes the user's past reading history and recommends books with similar attributes.</a:t>
            </a:r>
            <a:endParaRPr lang="en-US">
              <a:latin typeface="Times New Roman" panose="02020603050405020304" pitchFamily="18" charset="0"/>
              <a:cs typeface="Times New Roman" panose="02020603050405020304" pitchFamily="18" charset="0"/>
            </a:endParaRPr>
          </a:p>
          <a:p>
            <a:pPr algn="just">
              <a:lnSpc>
                <a:spcPct val="110000"/>
              </a:lnSpc>
            </a:pPr>
            <a:r>
              <a:rPr lang="en-US" sz="1900">
                <a:latin typeface="Times New Roman" panose="02020603050405020304" pitchFamily="18" charset="0"/>
                <a:cs typeface="Times New Roman" panose="02020603050405020304" pitchFamily="18" charset="0"/>
              </a:rPr>
              <a:t>Collaborative filtering</a:t>
            </a:r>
            <a:r>
              <a:rPr lang="en-US">
                <a:latin typeface="Times New Roman" panose="02020603050405020304" pitchFamily="18" charset="0"/>
                <a:cs typeface="Times New Roman" panose="02020603050405020304" pitchFamily="18" charset="0"/>
              </a:rPr>
              <a:t> requires a large amount of data to generate accurate recommendations. However, in practice, user data is often sparse, meaning that there may be limited overlap in the books that different users have rated or reviewed. This can lead to inaccurate recommendations.</a:t>
            </a:r>
            <a:endParaRPr lang="en-US">
              <a:latin typeface="Times New Roman" panose="02020603050405020304" pitchFamily="18" charset="0"/>
              <a:cs typeface="Times New Roman" panose="02020603050405020304" pitchFamily="18" charset="0"/>
            </a:endParaRPr>
          </a:p>
          <a:p>
            <a:pPr marL="0" indent="0" algn="just">
              <a:lnSpc>
                <a:spcPct val="110000"/>
              </a:lnSpc>
              <a:buNone/>
            </a:pPr>
            <a:r>
              <a:rPr lang="en-IN" altLang="en-US">
                <a:latin typeface="Times New Roman" panose="02020603050405020304" pitchFamily="18" charset="0"/>
                <a:cs typeface="Times New Roman" panose="02020603050405020304" pitchFamily="18" charset="0"/>
              </a:rPr>
              <a:t>     </a:t>
            </a:r>
            <a:r>
              <a:rPr lang="en-IN" altLang="en-US">
                <a:solidFill>
                  <a:srgbClr val="FFFF00"/>
                </a:solidFill>
                <a:latin typeface="Times New Roman" panose="02020603050405020304" pitchFamily="18" charset="0"/>
                <a:cs typeface="Times New Roman" panose="02020603050405020304" pitchFamily="18" charset="0"/>
              </a:rPr>
              <a:t>Disadvantages</a:t>
            </a:r>
            <a:r>
              <a:rPr lang="en-IN" altLang="en-US">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pPr marL="0" indent="0" algn="l">
              <a:buFont typeface="Wingdings" panose="05000000000000000000" charset="0"/>
              <a:buNone/>
            </a:pPr>
            <a:r>
              <a:rPr lang="en-IN" altLang="en-US">
                <a:latin typeface="Times New Roman" panose="02020603050405020304" pitchFamily="18" charset="0"/>
                <a:cs typeface="Times New Roman" panose="02020603050405020304" pitchFamily="18" charset="0"/>
              </a:rPr>
              <a:t>     1. It doesn’t provides accurate recommendations.</a:t>
            </a:r>
            <a:endParaRPr lang="en-US">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r>
              <a:rPr lang="en-US">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p:txBody>
      </p:sp>
      <p:sp>
        <p:nvSpPr>
          <p:cNvPr id="5" name="Text Box 4"/>
          <p:cNvSpPr txBox="1"/>
          <p:nvPr/>
        </p:nvSpPr>
        <p:spPr>
          <a:xfrm>
            <a:off x="729615" y="3577590"/>
            <a:ext cx="309880" cy="368300"/>
          </a:xfrm>
          <a:prstGeom prst="rect">
            <a:avLst/>
          </a:prstGeom>
          <a:noFill/>
        </p:spPr>
        <p:txBody>
          <a:bodyPr wrap="none" rtlCol="0">
            <a:spAutoFit/>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a:solidFill>
                  <a:srgbClr val="FFC000"/>
                </a:solidFill>
                <a:latin typeface="Times New Roman" panose="02020603050405020304" pitchFamily="18" charset="0"/>
                <a:cs typeface="Times New Roman" panose="02020603050405020304" pitchFamily="18" charset="0"/>
              </a:rPr>
              <a:t>Proposed System</a:t>
            </a:r>
            <a:endParaRPr lang="en-US" sz="3600">
              <a:solidFill>
                <a:srgbClr val="FFC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430" y="1505585"/>
            <a:ext cx="9635490" cy="4529455"/>
          </a:xfrm>
        </p:spPr>
        <p:txBody>
          <a:bodyPr/>
          <a:p>
            <a:pPr algn="just">
              <a:lnSpc>
                <a:spcPct val="120000"/>
              </a:lnSpc>
              <a:buFont typeface="Wingdings" panose="05000000000000000000" charset="0"/>
              <a:buChar char="Ø"/>
            </a:pPr>
            <a:r>
              <a:rPr lang="en-IN" altLang="en-US">
                <a:solidFill>
                  <a:schemeClr val="tx1"/>
                </a:solidFill>
                <a:latin typeface="Times New Roman" panose="02020603050405020304" pitchFamily="18" charset="0"/>
                <a:cs typeface="Times New Roman" panose="02020603050405020304" pitchFamily="18" charset="0"/>
              </a:rPr>
              <a:t>The Proposed System of Book Recommendation System provides the user an interface such that it performs searching and finding the relevant books using this interface with an ease.</a:t>
            </a:r>
            <a:endParaRPr lang="en-US">
              <a:solidFill>
                <a:srgbClr val="FFC000"/>
              </a:solidFill>
            </a:endParaRPr>
          </a:p>
          <a:p>
            <a:pPr algn="just">
              <a:lnSpc>
                <a:spcPct val="110000"/>
              </a:lnSpc>
              <a:buFont typeface="Wingdings" panose="05000000000000000000" charset="0"/>
              <a:buChar char="Ø"/>
            </a:pPr>
            <a:r>
              <a:rPr lang="en-IN" altLang="en-US">
                <a:solidFill>
                  <a:schemeClr val="tx1"/>
                </a:solidFill>
                <a:latin typeface="Times New Roman" panose="02020603050405020304" pitchFamily="18" charset="0"/>
                <a:cs typeface="Times New Roman" panose="02020603050405020304" pitchFamily="18" charset="0"/>
              </a:rPr>
              <a:t>T</a:t>
            </a:r>
            <a:r>
              <a:rPr lang="en-US">
                <a:solidFill>
                  <a:schemeClr val="tx1"/>
                </a:solidFill>
                <a:latin typeface="Times New Roman" panose="02020603050405020304" pitchFamily="18" charset="0"/>
                <a:cs typeface="Times New Roman" panose="02020603050405020304" pitchFamily="18" charset="0"/>
              </a:rPr>
              <a:t>he system can generate a list of book recommendations that are likely to be of interest to the user. These recommendations can be based on the </a:t>
            </a:r>
            <a:r>
              <a:rPr lang="en-IN" altLang="en-US">
                <a:solidFill>
                  <a:schemeClr val="tx1"/>
                </a:solidFill>
                <a:latin typeface="Times New Roman" panose="02020603050405020304" pitchFamily="18" charset="0"/>
                <a:cs typeface="Times New Roman" panose="02020603050405020304" pitchFamily="18" charset="0"/>
              </a:rPr>
              <a:t>collaborative and popularity based methods.</a:t>
            </a:r>
            <a:endParaRPr lang="en-IN" altLang="en-US">
              <a:solidFill>
                <a:schemeClr val="tx1"/>
              </a:solidFill>
              <a:latin typeface="Times New Roman" panose="02020603050405020304" pitchFamily="18" charset="0"/>
              <a:cs typeface="Times New Roman" panose="02020603050405020304" pitchFamily="18" charset="0"/>
            </a:endParaRPr>
          </a:p>
          <a:p>
            <a:pPr marL="0" indent="0" algn="just">
              <a:lnSpc>
                <a:spcPct val="110000"/>
              </a:lnSpc>
              <a:buFont typeface="Wingdings" panose="05000000000000000000" charset="0"/>
              <a:buNone/>
            </a:pPr>
            <a:r>
              <a:rPr lang="en-IN" altLang="en-US">
                <a:solidFill>
                  <a:schemeClr val="tx1"/>
                </a:solidFill>
                <a:latin typeface="Times New Roman" panose="02020603050405020304" pitchFamily="18" charset="0"/>
                <a:cs typeface="Times New Roman" panose="02020603050405020304" pitchFamily="18" charset="0"/>
              </a:rPr>
              <a:t>     </a:t>
            </a:r>
            <a:r>
              <a:rPr lang="en-IN" altLang="en-US">
                <a:solidFill>
                  <a:srgbClr val="FFFF00"/>
                </a:solidFill>
                <a:latin typeface="Times New Roman" panose="02020603050405020304" pitchFamily="18" charset="0"/>
                <a:cs typeface="Times New Roman" panose="02020603050405020304" pitchFamily="18" charset="0"/>
              </a:rPr>
              <a:t>Advantages: </a:t>
            </a:r>
            <a:endParaRPr lang="en-IN" altLang="en-US">
              <a:solidFill>
                <a:srgbClr val="FFFF00"/>
              </a:solidFill>
              <a:latin typeface="Times New Roman" panose="02020603050405020304" pitchFamily="18" charset="0"/>
              <a:cs typeface="Times New Roman" panose="02020603050405020304" pitchFamily="18" charset="0"/>
            </a:endParaRPr>
          </a:p>
          <a:p>
            <a:pPr marL="0" indent="0" algn="just">
              <a:lnSpc>
                <a:spcPct val="110000"/>
              </a:lnSpc>
              <a:buFont typeface="Wingdings" panose="05000000000000000000" charset="0"/>
              <a:buNone/>
            </a:pPr>
            <a:r>
              <a:rPr lang="en-IN" altLang="en-US">
                <a:solidFill>
                  <a:srgbClr val="FFFF00"/>
                </a:solidFill>
                <a:latin typeface="Times New Roman" panose="02020603050405020304" pitchFamily="18" charset="0"/>
                <a:cs typeface="Times New Roman" panose="02020603050405020304" pitchFamily="18" charset="0"/>
              </a:rPr>
              <a:t>     </a:t>
            </a:r>
            <a:r>
              <a:rPr lang="en-IN" altLang="en-US">
                <a:solidFill>
                  <a:schemeClr val="tx1"/>
                </a:solidFill>
                <a:latin typeface="Times New Roman" panose="02020603050405020304" pitchFamily="18" charset="0"/>
                <a:cs typeface="Times New Roman" panose="02020603050405020304" pitchFamily="18" charset="0"/>
              </a:rPr>
              <a:t>1</a:t>
            </a:r>
            <a:r>
              <a:rPr lang="en-IN" altLang="en-US">
                <a:solidFill>
                  <a:srgbClr val="FFFF00"/>
                </a:solidFill>
                <a:latin typeface="Times New Roman" panose="02020603050405020304" pitchFamily="18" charset="0"/>
                <a:cs typeface="Times New Roman" panose="02020603050405020304" pitchFamily="18" charset="0"/>
              </a:rPr>
              <a:t>. </a:t>
            </a:r>
            <a:r>
              <a:rPr lang="en-IN" altLang="en-US">
                <a:solidFill>
                  <a:schemeClr val="tx1"/>
                </a:solidFill>
                <a:latin typeface="Times New Roman" panose="02020603050405020304" pitchFamily="18" charset="0"/>
                <a:cs typeface="Times New Roman" panose="02020603050405020304" pitchFamily="18" charset="0"/>
              </a:rPr>
              <a:t>Speed up the recommendations.</a:t>
            </a:r>
            <a:endParaRPr lang="en-IN" altLang="en-US">
              <a:solidFill>
                <a:schemeClr val="tx1"/>
              </a:solidFill>
              <a:latin typeface="Times New Roman" panose="02020603050405020304" pitchFamily="18" charset="0"/>
              <a:cs typeface="Times New Roman" panose="02020603050405020304" pitchFamily="18" charset="0"/>
            </a:endParaRPr>
          </a:p>
          <a:p>
            <a:pPr marL="0" indent="0" algn="just">
              <a:lnSpc>
                <a:spcPct val="110000"/>
              </a:lnSpc>
              <a:buFont typeface="Wingdings" panose="05000000000000000000" charset="0"/>
              <a:buNone/>
            </a:pPr>
            <a:r>
              <a:rPr lang="en-IN" altLang="en-US">
                <a:solidFill>
                  <a:schemeClr val="tx1"/>
                </a:solidFill>
                <a:latin typeface="Times New Roman" panose="02020603050405020304" pitchFamily="18" charset="0"/>
                <a:cs typeface="Times New Roman" panose="02020603050405020304" pitchFamily="18" charset="0"/>
              </a:rPr>
              <a:t>     2. It provides quality of recommendations.</a:t>
            </a:r>
            <a:endParaRPr lang="en-IN" altLang="en-US">
              <a:solidFill>
                <a:schemeClr val="tx1"/>
              </a:solidFill>
              <a:latin typeface="Times New Roman" panose="02020603050405020304" pitchFamily="18" charset="0"/>
              <a:cs typeface="Times New Roman" panose="02020603050405020304" pitchFamily="18" charset="0"/>
            </a:endParaRPr>
          </a:p>
          <a:p>
            <a:pPr marL="0" indent="0" algn="just">
              <a:lnSpc>
                <a:spcPct val="110000"/>
              </a:lnSpc>
              <a:buFont typeface="Wingdings" panose="05000000000000000000" charset="0"/>
              <a:buNone/>
            </a:pPr>
            <a:endParaRPr lang="en-IN" altLang="en-US">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35" y="443230"/>
            <a:ext cx="9504045" cy="1400810"/>
          </a:xfrm>
        </p:spPr>
        <p:txBody>
          <a:bodyPr/>
          <a:lstStyle/>
          <a:p>
            <a:r>
              <a:rPr lang="en-IN" sz="3200" b="1" dirty="0">
                <a:solidFill>
                  <a:schemeClr val="accent3"/>
                </a:solidFill>
                <a:latin typeface="Times New Roman" panose="02020603050405020304" pitchFamily="18" charset="0"/>
                <a:ea typeface="Times New Roman" panose="02020603050405020304" pitchFamily="18" charset="0"/>
                <a:sym typeface="+mn-ea"/>
              </a:rPr>
              <a:t>Dataset Collection</a:t>
            </a:r>
            <a:endParaRPr lang="en-IN" altLang="en-IN" sz="3200" b="1" dirty="0">
              <a:solidFill>
                <a:schemeClr val="accent3"/>
              </a:solidFill>
              <a:latin typeface="Times New Roman" panose="02020603050405020304" pitchFamily="18" charset="0"/>
              <a:ea typeface="Times New Roman" panose="02020603050405020304" pitchFamily="18" charset="0"/>
              <a:cs typeface="Times New Roman" panose="02020603050405020304" pitchFamily="18" charset="0"/>
              <a:sym typeface="+mn-ea"/>
            </a:endParaRPr>
          </a:p>
        </p:txBody>
      </p:sp>
      <p:sp>
        <p:nvSpPr>
          <p:cNvPr id="4" name="Content Placeholder 3"/>
          <p:cNvSpPr/>
          <p:nvPr>
            <p:ph idx="1"/>
          </p:nvPr>
        </p:nvSpPr>
        <p:spPr>
          <a:xfrm>
            <a:off x="464820" y="1550035"/>
            <a:ext cx="10161905" cy="4698365"/>
          </a:xfrm>
        </p:spPr>
        <p:txBody>
          <a:bodyPr/>
          <a:p>
            <a:pPr algn="just">
              <a:lnSpc>
                <a:spcPct val="150000"/>
              </a:lnSpc>
              <a:spcBef>
                <a:spcPts val="1110"/>
              </a:spcBef>
              <a:spcAft>
                <a:spcPts val="0"/>
              </a:spcAft>
              <a:buFont typeface="Wingdings" panose="05000000000000000000" charset="0"/>
              <a:buChar char="Ø"/>
            </a:pPr>
            <a:r>
              <a:rPr lang="en-IN" b="1" dirty="0">
                <a:latin typeface="Times New Roman" panose="02020603050405020304" pitchFamily="18" charset="0"/>
                <a:sym typeface="+mn-ea"/>
              </a:rPr>
              <a:t>we have 3 files in our dataset which is extracted from Kaggle website: </a:t>
            </a:r>
            <a:endParaRPr lang="en-IN" b="1" dirty="0">
              <a:latin typeface="Times New Roman" panose="02020603050405020304" pitchFamily="18" charset="0"/>
              <a:sym typeface="+mn-ea"/>
            </a:endParaRPr>
          </a:p>
          <a:p>
            <a:pPr marL="0" indent="0" algn="just">
              <a:lnSpc>
                <a:spcPct val="140000"/>
              </a:lnSpc>
              <a:spcBef>
                <a:spcPts val="1110"/>
              </a:spcBef>
              <a:spcAft>
                <a:spcPts val="0"/>
              </a:spcAft>
              <a:buNone/>
            </a:pPr>
            <a:r>
              <a:rPr lang="en-IN" altLang="en-US">
                <a:latin typeface="Times New Roman" panose="02020603050405020304" pitchFamily="18" charset="0"/>
                <a:cs typeface="Times New Roman" panose="02020603050405020304" pitchFamily="18" charset="0"/>
                <a:sym typeface="+mn-ea"/>
              </a:rPr>
              <a:t>      </a:t>
            </a:r>
            <a:r>
              <a:rPr lang="en-US" u="sng">
                <a:solidFill>
                  <a:schemeClr val="bg2">
                    <a:lumMod val="40000"/>
                    <a:lumOff val="60000"/>
                  </a:schemeClr>
                </a:solidFill>
                <a:latin typeface="Times New Roman" panose="02020603050405020304" pitchFamily="18" charset="0"/>
                <a:cs typeface="Times New Roman" panose="02020603050405020304" pitchFamily="18" charset="0"/>
                <a:sym typeface="+mn-ea"/>
              </a:rPr>
              <a:t>https://www.kaggle.com/datasets/arashnic/book-recommendation-dataset</a:t>
            </a:r>
            <a:endParaRPr lang="en-US" u="sng">
              <a:solidFill>
                <a:schemeClr val="bg2">
                  <a:lumMod val="40000"/>
                  <a:lumOff val="60000"/>
                </a:schemeClr>
              </a:solidFill>
              <a:latin typeface="Times New Roman" panose="02020603050405020304" pitchFamily="18" charset="0"/>
              <a:cs typeface="Times New Roman" panose="02020603050405020304" pitchFamily="18" charset="0"/>
              <a:sym typeface="+mn-ea"/>
            </a:endParaRPr>
          </a:p>
          <a:p>
            <a:pPr marL="0" indent="0" algn="just">
              <a:lnSpc>
                <a:spcPct val="140000"/>
              </a:lnSpc>
              <a:spcBef>
                <a:spcPts val="1110"/>
              </a:spcBef>
              <a:spcAft>
                <a:spcPts val="0"/>
              </a:spcAft>
              <a:buNone/>
            </a:pPr>
            <a:endParaRPr lang="en-US" u="sng">
              <a:solidFill>
                <a:schemeClr val="bg2">
                  <a:lumMod val="40000"/>
                  <a:lumOff val="60000"/>
                </a:schemeClr>
              </a:solidFill>
              <a:latin typeface="Times New Roman" panose="02020603050405020304" pitchFamily="18" charset="0"/>
              <a:cs typeface="Times New Roman" panose="02020603050405020304" pitchFamily="18" charset="0"/>
              <a:sym typeface="+mn-ea"/>
            </a:endParaRPr>
          </a:p>
          <a:p>
            <a:pPr marL="0" indent="0" algn="just">
              <a:lnSpc>
                <a:spcPct val="140000"/>
              </a:lnSpc>
              <a:spcBef>
                <a:spcPts val="1110"/>
              </a:spcBef>
              <a:spcAft>
                <a:spcPts val="0"/>
              </a:spcAft>
              <a:buNone/>
            </a:pPr>
            <a:r>
              <a:rPr lang="en-US">
                <a:solidFill>
                  <a:srgbClr val="FFC000"/>
                </a:solidFill>
                <a:latin typeface="Times New Roman" panose="02020603050405020304" pitchFamily="18" charset="0"/>
                <a:cs typeface="Times New Roman" panose="02020603050405020304" pitchFamily="18" charset="0"/>
              </a:rPr>
              <a:t>Books</a:t>
            </a:r>
            <a:r>
              <a:rPr lang="en-US">
                <a:solidFill>
                  <a:schemeClr val="tx1"/>
                </a:solidFill>
                <a:latin typeface="Times New Roman" panose="02020603050405020304" pitchFamily="18" charset="0"/>
                <a:cs typeface="Times New Roman" panose="02020603050405020304" pitchFamily="18" charset="0"/>
              </a:rPr>
              <a:t> – first are about books which contain all the information related to books like </a:t>
            </a:r>
            <a:r>
              <a:rPr lang="en-IN" altLang="en-US">
                <a:solidFill>
                  <a:schemeClr val="tx1"/>
                </a:solidFill>
                <a:latin typeface="Times New Roman" panose="02020603050405020304" pitchFamily="18" charset="0"/>
                <a:cs typeface="Times New Roman" panose="02020603050405020304" pitchFamily="18" charset="0"/>
              </a:rPr>
              <a:t>an </a:t>
            </a:r>
            <a:r>
              <a:rPr lang="en-US">
                <a:latin typeface="Times New Roman" panose="02020603050405020304" pitchFamily="18" charset="0"/>
                <a:cs typeface="Times New Roman" panose="02020603050405020304" pitchFamily="18" charset="0"/>
                <a:sym typeface="+mn-ea"/>
              </a:rPr>
              <a:t>author, </a:t>
            </a:r>
            <a:r>
              <a:rPr lang="en-IN" altLang="en-US">
                <a:latin typeface="Times New Roman" panose="02020603050405020304" pitchFamily="18" charset="0"/>
                <a:cs typeface="Times New Roman" panose="02020603050405020304" pitchFamily="18" charset="0"/>
                <a:sym typeface="+mn-ea"/>
              </a:rPr>
              <a:t>  		</a:t>
            </a:r>
            <a:r>
              <a:rPr lang="en-US">
                <a:latin typeface="Times New Roman" panose="02020603050405020304" pitchFamily="18" charset="0"/>
                <a:cs typeface="Times New Roman" panose="02020603050405020304" pitchFamily="18" charset="0"/>
                <a:sym typeface="+mn-ea"/>
              </a:rPr>
              <a:t>title, publication year, etc.</a:t>
            </a:r>
            <a:endParaRPr lang="en-US">
              <a:solidFill>
                <a:schemeClr val="tx1"/>
              </a:solidFill>
              <a:latin typeface="Times New Roman" panose="02020603050405020304" pitchFamily="18" charset="0"/>
              <a:cs typeface="Times New Roman" panose="02020603050405020304" pitchFamily="18" charset="0"/>
            </a:endParaRPr>
          </a:p>
          <a:p>
            <a:pPr marL="0" indent="0" algn="just">
              <a:lnSpc>
                <a:spcPct val="140000"/>
              </a:lnSpc>
              <a:spcBef>
                <a:spcPts val="1110"/>
              </a:spcBef>
              <a:spcAft>
                <a:spcPts val="0"/>
              </a:spcAft>
              <a:buNone/>
            </a:pPr>
            <a:r>
              <a:rPr lang="en-US">
                <a:solidFill>
                  <a:srgbClr val="FFC000"/>
                </a:solidFill>
                <a:latin typeface="Times New Roman" panose="02020603050405020304" pitchFamily="18" charset="0"/>
                <a:cs typeface="Times New Roman" panose="02020603050405020304" pitchFamily="18" charset="0"/>
              </a:rPr>
              <a:t>Users</a:t>
            </a:r>
            <a:r>
              <a:rPr lang="en-US">
                <a:solidFill>
                  <a:schemeClr val="tx1"/>
                </a:solidFill>
                <a:latin typeface="Times New Roman" panose="02020603050405020304" pitchFamily="18" charset="0"/>
                <a:cs typeface="Times New Roman" panose="02020603050405020304" pitchFamily="18" charset="0"/>
              </a:rPr>
              <a:t> – The second file contains registered user’s information like user id, location.</a:t>
            </a:r>
            <a:endParaRPr lang="en-US">
              <a:solidFill>
                <a:schemeClr val="tx1"/>
              </a:solidFill>
              <a:latin typeface="Times New Roman" panose="02020603050405020304" pitchFamily="18" charset="0"/>
              <a:cs typeface="Times New Roman" panose="02020603050405020304" pitchFamily="18" charset="0"/>
            </a:endParaRPr>
          </a:p>
          <a:p>
            <a:pPr marL="0" indent="0" algn="just">
              <a:lnSpc>
                <a:spcPct val="140000"/>
              </a:lnSpc>
              <a:spcBef>
                <a:spcPts val="1110"/>
              </a:spcBef>
              <a:spcAft>
                <a:spcPts val="0"/>
              </a:spcAft>
              <a:buNone/>
            </a:pPr>
            <a:r>
              <a:rPr lang="en-US">
                <a:solidFill>
                  <a:srgbClr val="FFC000"/>
                </a:solidFill>
                <a:latin typeface="Times New Roman" panose="02020603050405020304" pitchFamily="18" charset="0"/>
                <a:cs typeface="Times New Roman" panose="02020603050405020304" pitchFamily="18" charset="0"/>
              </a:rPr>
              <a:t>ratings</a:t>
            </a:r>
            <a:r>
              <a:rPr lang="en-US">
                <a:solidFill>
                  <a:schemeClr val="tx1"/>
                </a:solidFill>
                <a:latin typeface="Times New Roman" panose="02020603050405020304" pitchFamily="18" charset="0"/>
                <a:cs typeface="Times New Roman" panose="02020603050405020304" pitchFamily="18" charset="0"/>
              </a:rPr>
              <a:t> –  Ratings contain information like which user has given how much rating to which book.</a:t>
            </a:r>
            <a:endParaRPr lang="en-US" u="sng">
              <a:solidFill>
                <a:schemeClr val="bg2">
                  <a:lumMod val="40000"/>
                  <a:lumOff val="60000"/>
                </a:schemeClr>
              </a:solidFill>
              <a:latin typeface="Times New Roman" panose="02020603050405020304" pitchFamily="18" charset="0"/>
              <a:cs typeface="Times New Roman" panose="02020603050405020304" pitchFamily="18" charset="0"/>
            </a:endParaRPr>
          </a:p>
          <a:p>
            <a:pPr marL="0" indent="0" algn="just">
              <a:lnSpc>
                <a:spcPct val="150000"/>
              </a:lnSpc>
              <a:spcBef>
                <a:spcPts val="1110"/>
              </a:spcBef>
              <a:spcAft>
                <a:spcPts val="0"/>
              </a:spcAft>
              <a:buNone/>
            </a:pPr>
            <a:endParaRPr lang="en-US" u="sng">
              <a:solidFill>
                <a:schemeClr val="bg2">
                  <a:lumMod val="40000"/>
                  <a:lumOff val="60000"/>
                </a:schemeClr>
              </a:solidFill>
              <a:latin typeface="Times New Roman" panose="02020603050405020304" pitchFamily="18" charset="0"/>
              <a:cs typeface="Times New Roman" panose="02020603050405020304" pitchFamily="18" charset="0"/>
            </a:endParaRPr>
          </a:p>
          <a:p>
            <a:pPr marL="0" indent="0" algn="just">
              <a:lnSpc>
                <a:spcPct val="150000"/>
              </a:lnSpc>
              <a:spcBef>
                <a:spcPts val="1110"/>
              </a:spcBef>
              <a:spcAft>
                <a:spcPts val="0"/>
              </a:spcAft>
              <a:buNone/>
            </a:pPr>
            <a:endParaRPr lang="en-US" u="sng">
              <a:solidFill>
                <a:schemeClr val="bg2">
                  <a:lumMod val="40000"/>
                  <a:lumOff val="60000"/>
                </a:schemeClr>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4455160" y="5245735"/>
            <a:ext cx="309880" cy="368300"/>
          </a:xfrm>
          <a:prstGeom prst="rect">
            <a:avLst/>
          </a:prstGeom>
          <a:noFill/>
        </p:spPr>
        <p:txBody>
          <a:bodyPr wrap="none" rtlCol="0">
            <a:spAutoFit/>
          </a:bodyPr>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6888</Words>
  <Application>WPS Presentation</Application>
  <PresentationFormat>Widescreen</PresentationFormat>
  <Paragraphs>160</Paragraphs>
  <Slides>19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SimSun</vt:lpstr>
      <vt:lpstr>Wingdings</vt:lpstr>
      <vt:lpstr>Wingdings 3</vt:lpstr>
      <vt:lpstr>Arial</vt:lpstr>
      <vt:lpstr>Times New Roman</vt:lpstr>
      <vt:lpstr>Courier New</vt:lpstr>
      <vt:lpstr>Symbol</vt:lpstr>
      <vt:lpstr>Wingdings</vt:lpstr>
      <vt:lpstr>Century Gothic</vt:lpstr>
      <vt:lpstr>Microsoft YaHei</vt:lpstr>
      <vt:lpstr>Arial Unicode MS</vt:lpstr>
      <vt:lpstr>Calibri</vt:lpstr>
      <vt:lpstr>Ion</vt:lpstr>
      <vt:lpstr>                    NARASARAOPETA ENGINEERING COLLEGE                                                    (AUTONOMOUS)                 Department of computer science and engineering</vt:lpstr>
      <vt:lpstr>CONTENTS  </vt:lpstr>
      <vt:lpstr>Abstract</vt:lpstr>
      <vt:lpstr>System Requirements</vt:lpstr>
      <vt:lpstr>REQUIREMENT ANALYSIS</vt:lpstr>
      <vt:lpstr>System Architecture</vt:lpstr>
      <vt:lpstr>Existing System</vt:lpstr>
      <vt:lpstr>Proposed System</vt:lpstr>
      <vt:lpstr>Dataset Collection</vt:lpstr>
      <vt:lpstr>users.csv</vt:lpstr>
      <vt:lpstr>Books.csv</vt:lpstr>
      <vt:lpstr>Pre-processing and cleaning </vt:lpstr>
      <vt:lpstr>PowerPoint 演示文稿</vt:lpstr>
      <vt:lpstr>Testing Phase</vt:lpstr>
      <vt:lpstr>PowerPoint 演示文稿</vt:lpstr>
      <vt:lpstr>PowerPoint 演示文稿</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NARASARAOPETA ENGINEERING COLLEGE                                           (AUTONOMOUS)</dc:title>
  <dc:creator>golivamsisaiteja265@gmail.com</dc:creator>
  <cp:lastModifiedBy>91720</cp:lastModifiedBy>
  <cp:revision>29</cp:revision>
  <dcterms:created xsi:type="dcterms:W3CDTF">2023-01-10T14:49:00Z</dcterms:created>
  <dcterms:modified xsi:type="dcterms:W3CDTF">2023-03-18T06:24:31Z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F95E9255E9C6489E847A0687C3019099</vt:lpwstr>
  </property>
  <property fmtid="{D5CDD505-2E9C-101B-9397-08002B2CF9AE}" pid="3" name="KSOProductBuildVer">
    <vt:lpwstr>1033-11.2.0.11486</vt:lpwstr>
  </property>
</Properties>
</file>