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8" r:id="rId3"/>
    <p:sldId id="257" r:id="rId4"/>
    <p:sldId id="275" r:id="rId5"/>
    <p:sldId id="279" r:id="rId6"/>
    <p:sldId id="283" r:id="rId7"/>
    <p:sldId id="268" r:id="rId8"/>
    <p:sldId id="282" r:id="rId9"/>
    <p:sldId id="284" r:id="rId10"/>
    <p:sldId id="287" r:id="rId11"/>
    <p:sldId id="285" r:id="rId12"/>
    <p:sldId id="276" r:id="rId13"/>
    <p:sldId id="258" r:id="rId14"/>
    <p:sldId id="269" r:id="rId15"/>
    <p:sldId id="274" r:id="rId16"/>
    <p:sldId id="272" r:id="rId17"/>
    <p:sldId id="273" r:id="rId18"/>
    <p:sldId id="270" r:id="rId19"/>
    <p:sldId id="271" r:id="rId20"/>
    <p:sldId id="261"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43C"/>
    <a:srgbClr val="4F4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2" autoAdjust="0"/>
    <p:restoredTop sz="94660"/>
  </p:normalViewPr>
  <p:slideViewPr>
    <p:cSldViewPr snapToGrid="0">
      <p:cViewPr varScale="1">
        <p:scale>
          <a:sx n="68" d="100"/>
          <a:sy n="68" d="100"/>
        </p:scale>
        <p:origin x="-536" y="-64"/>
      </p:cViewPr>
      <p:guideLst>
        <p:guide orient="horz" pos="2160"/>
        <p:guide pos="38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AE0BA87-8F52-4FB3-BDFE-3A425B45E34E}" type="datetimeFigureOut">
              <a:rPr lang="en-US" smtClean="0"/>
              <a:t>3/17/2023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AEE4343-E64C-45D0-B786-08BEA272D4D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0BA87-8F52-4FB3-BDFE-3A425B45E34E}"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0BA87-8F52-4FB3-BDFE-3A425B45E34E}"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0BA87-8F52-4FB3-BDFE-3A425B45E34E}" type="datetimeFigureOut">
              <a:rPr lang="en-US" smtClean="0"/>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0BA87-8F52-4FB3-BDFE-3A425B45E34E}" type="datetimeFigureOut">
              <a:rPr lang="en-US" smtClean="0"/>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0BA87-8F52-4FB3-BDFE-3A425B45E34E}" type="datetimeFigureOut">
              <a:rPr lang="en-US" smtClean="0"/>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0BA87-8F52-4FB3-BDFE-3A425B45E34E}" type="datetimeFigureOut">
              <a:rPr lang="en-US" smtClean="0"/>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0BA87-8F52-4FB3-BDFE-3A425B45E34E}" type="datetimeFigureOut">
              <a:rPr lang="en-US" smtClean="0"/>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0BA87-8F52-4FB3-BDFE-3A425B45E34E}" type="datetimeFigureOut">
              <a:rPr lang="en-US" smtClean="0"/>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0BA87-8F52-4FB3-BDFE-3A425B45E34E}"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0BA87-8F52-4FB3-BDFE-3A425B45E34E}"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0BA87-8F52-4FB3-BDFE-3A425B45E34E}"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0BA87-8F52-4FB3-BDFE-3A425B45E34E}"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0BA87-8F52-4FB3-BDFE-3A425B45E34E}" type="datetimeFigureOut">
              <a:rPr lang="en-US" smtClean="0"/>
              <a:t>3/17/2023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0BA87-8F52-4FB3-BDFE-3A425B45E34E}" type="datetimeFigureOut">
              <a:rPr lang="en-US" smtClean="0"/>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0BA87-8F52-4FB3-BDFE-3A425B45E34E}" type="datetimeFigureOut">
              <a:rPr lang="en-US" smtClean="0"/>
              <a:t>3/17/2023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0BA87-8F52-4FB3-BDFE-3A425B45E34E}"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0BA87-8F52-4FB3-BDFE-3A425B45E34E}"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E4343-E64C-45D0-B786-08BEA272D4D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20"/>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AE0BA87-8F52-4FB3-BDFE-3A425B45E34E}" type="datetimeFigureOut">
              <a:rPr lang="en-US" smtClean="0"/>
              <a:t>3/17/2023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AEE4343-E64C-45D0-B786-08BEA272D4D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6151" y="287691"/>
            <a:ext cx="9676661" cy="3032557"/>
          </a:xfrm>
        </p:spPr>
        <p:txBody>
          <a:bodyPr>
            <a:normAutofit/>
          </a:bodyPr>
          <a:lstStyle/>
          <a:p>
            <a:pPr algn="ctr"/>
            <a:r>
              <a:rPr lang="en-US" sz="1800" b="1" dirty="0">
                <a:solidFill>
                  <a:schemeClr val="accent1">
                    <a:lumMod val="75000"/>
                  </a:schemeClr>
                </a:solidFill>
              </a:rPr>
              <a:t>              </a:t>
            </a:r>
            <a:r>
              <a:rPr lang="en-US" sz="2800" b="1" dirty="0">
                <a:solidFill>
                  <a:schemeClr val="bg1"/>
                </a:solidFill>
                <a:latin typeface="Arial Rounded MT Bold" panose="020F0704030504030204" pitchFamily="34" charset="0"/>
              </a:rPr>
              <a:t>NARASARAOPETA ENGINEERING COLLEGE</a:t>
            </a:r>
            <a:br>
              <a:rPr lang="en-US" sz="2800" b="1" dirty="0">
                <a:solidFill>
                  <a:schemeClr val="bg1"/>
                </a:solidFill>
                <a:latin typeface="Arial Rounded MT Bold" panose="020F0704030504030204" pitchFamily="34" charset="0"/>
              </a:rPr>
            </a:br>
            <a:r>
              <a:rPr lang="en-US" sz="2800" b="1" dirty="0">
                <a:solidFill>
                  <a:schemeClr val="bg1"/>
                </a:solidFill>
                <a:latin typeface="Arial Rounded MT Bold" panose="020F0704030504030204" pitchFamily="34" charset="0"/>
              </a:rPr>
              <a:t>                                     (AUTONOMOUS)</a:t>
            </a:r>
            <a:r>
              <a:rPr lang="en-US" sz="2000" b="1" dirty="0">
                <a:solidFill>
                  <a:schemeClr val="bg1"/>
                </a:solidFill>
                <a:latin typeface="Arial Rounded MT Bold" panose="020F0704030504030204" pitchFamily="34" charset="0"/>
              </a:rPr>
              <a:t/>
            </a:r>
            <a:br>
              <a:rPr lang="en-US" sz="2000" b="1" dirty="0">
                <a:solidFill>
                  <a:schemeClr val="bg1"/>
                </a:solidFill>
                <a:latin typeface="Arial Rounded MT Bold" panose="020F0704030504030204" pitchFamily="34" charset="0"/>
              </a:rPr>
            </a:br>
            <a:r>
              <a:rPr lang="en-US" sz="2000" b="1" dirty="0">
                <a:solidFill>
                  <a:schemeClr val="bg1"/>
                </a:solidFill>
                <a:latin typeface="Arial Rounded MT Bold" panose="020F0704030504030204" pitchFamily="34" charset="0"/>
              </a:rPr>
              <a:t/>
            </a:r>
            <a:br>
              <a:rPr lang="en-US" sz="2000" b="1" dirty="0">
                <a:solidFill>
                  <a:schemeClr val="bg1"/>
                </a:solidFill>
                <a:latin typeface="Arial Rounded MT Bold" panose="020F0704030504030204" pitchFamily="34" charset="0"/>
              </a:rPr>
            </a:br>
            <a:r>
              <a:rPr lang="en-US" sz="2000" b="1" dirty="0">
                <a:solidFill>
                  <a:schemeClr val="bg1"/>
                </a:solidFill>
                <a:latin typeface="Arial Rounded MT Bold" panose="020F0704030504030204" pitchFamily="34" charset="0"/>
              </a:rPr>
              <a:t/>
            </a:r>
            <a:br>
              <a:rPr lang="en-US" sz="2000" b="1" dirty="0">
                <a:solidFill>
                  <a:schemeClr val="bg1"/>
                </a:solidFill>
                <a:latin typeface="Arial Rounded MT Bold" panose="020F0704030504030204" pitchFamily="34" charset="0"/>
              </a:rPr>
            </a:br>
            <a:r>
              <a:rPr lang="en-US" sz="2400" dirty="0" err="1" smtClean="0">
                <a:solidFill>
                  <a:schemeClr val="tx1"/>
                </a:solidFill>
                <a:latin typeface="Arial Rounded MT Bold" panose="020F0704030504030204" pitchFamily="34" charset="0"/>
              </a:rPr>
              <a:t>Text+Image</a:t>
            </a:r>
            <a:r>
              <a:rPr lang="en-US" sz="2400" dirty="0" smtClean="0">
                <a:solidFill>
                  <a:schemeClr val="tx1"/>
                </a:solidFill>
                <a:latin typeface="Arial Rounded MT Bold" panose="020F0704030504030204" pitchFamily="34" charset="0"/>
              </a:rPr>
              <a:t> </a:t>
            </a:r>
            <a:r>
              <a:rPr lang="en-US" sz="2400" dirty="0" err="1" smtClean="0">
                <a:solidFill>
                  <a:schemeClr val="tx1"/>
                </a:solidFill>
                <a:latin typeface="Arial Rounded MT Bold" panose="020F0704030504030204" pitchFamily="34" charset="0"/>
              </a:rPr>
              <a:t>Multimodel</a:t>
            </a:r>
            <a:r>
              <a:rPr lang="en-US" sz="2400" dirty="0" smtClean="0">
                <a:solidFill>
                  <a:schemeClr val="tx1"/>
                </a:solidFill>
                <a:latin typeface="Arial Rounded MT Bold" panose="020F0704030504030204" pitchFamily="34" charset="0"/>
              </a:rPr>
              <a:t> Search using </a:t>
            </a:r>
            <a:r>
              <a:rPr lang="en-US" sz="2400" dirty="0" err="1" smtClean="0">
                <a:solidFill>
                  <a:schemeClr val="tx1"/>
                </a:solidFill>
                <a:latin typeface="Arial Rounded MT Bold" panose="020F0704030504030204" pitchFamily="34" charset="0"/>
              </a:rPr>
              <a:t>MobileNet</a:t>
            </a:r>
            <a:r>
              <a:rPr lang="en-US" sz="2300" b="1" dirty="0" smtClean="0">
                <a:solidFill>
                  <a:schemeClr val="tx1"/>
                </a:solidFill>
                <a:latin typeface="Lucida Fax" panose="02060602050505020204" pitchFamily="18" charset="0"/>
              </a:rPr>
              <a:t/>
            </a:r>
            <a:br>
              <a:rPr lang="en-US" sz="2300" b="1" dirty="0" smtClean="0">
                <a:solidFill>
                  <a:schemeClr val="tx1"/>
                </a:solidFill>
                <a:latin typeface="Lucida Fax" panose="02060602050505020204" pitchFamily="18" charset="0"/>
              </a:rPr>
            </a:br>
            <a:r>
              <a:rPr lang="en-US" sz="2300" b="1" dirty="0" smtClean="0">
                <a:solidFill>
                  <a:schemeClr val="tx1"/>
                </a:solidFill>
                <a:latin typeface="Lucida Fax" panose="02060602050505020204" pitchFamily="18" charset="0"/>
              </a:rPr>
              <a:t>                      </a:t>
            </a:r>
            <a:r>
              <a:rPr lang="en-US" sz="2300" b="1" dirty="0">
                <a:solidFill>
                  <a:schemeClr val="tx1"/>
                </a:solidFill>
                <a:latin typeface="Lucida Fax" panose="02060602050505020204" pitchFamily="18" charset="0"/>
              </a:rPr>
              <a:t/>
            </a:r>
            <a:br>
              <a:rPr lang="en-US" sz="2300" b="1" dirty="0">
                <a:solidFill>
                  <a:schemeClr val="tx1"/>
                </a:solidFill>
                <a:latin typeface="Lucida Fax" panose="02060602050505020204" pitchFamily="18" charset="0"/>
              </a:rPr>
            </a:br>
            <a:r>
              <a:rPr lang="en-US" sz="2400" b="1" dirty="0">
                <a:solidFill>
                  <a:schemeClr val="tx1"/>
                </a:solidFill>
                <a:latin typeface="Lucida Fax" panose="02060602050505020204" pitchFamily="18" charset="0"/>
              </a:rPr>
              <a:t>                      </a:t>
            </a:r>
            <a:r>
              <a:rPr lang="en-US" sz="2400" b="1" dirty="0">
                <a:solidFill>
                  <a:schemeClr val="tx1"/>
                </a:solidFill>
                <a:latin typeface="Arial" panose="020B0604020202020204" pitchFamily="34" charset="0"/>
                <a:cs typeface="Arial" panose="020B0604020202020204" pitchFamily="34" charset="0"/>
              </a:rPr>
              <a:t>Under the faculty guidance of</a:t>
            </a:r>
            <a:r>
              <a:rPr lang="en-US" sz="2400" b="1" dirty="0">
                <a:solidFill>
                  <a:schemeClr val="accent2">
                    <a:lumMod val="75000"/>
                  </a:schemeClr>
                </a:solidFill>
                <a:latin typeface="Lucida Fax" panose="02060602050505020204" pitchFamily="18" charset="0"/>
              </a:rPr>
              <a:t/>
            </a:r>
            <a:br>
              <a:rPr lang="en-US" sz="2400" b="1" dirty="0">
                <a:solidFill>
                  <a:schemeClr val="accent2">
                    <a:lumMod val="75000"/>
                  </a:schemeClr>
                </a:solidFill>
                <a:latin typeface="Lucida Fax" panose="02060602050505020204" pitchFamily="18" charset="0"/>
              </a:rPr>
            </a:br>
            <a:r>
              <a:rPr lang="en-US" sz="2400" b="1" dirty="0">
                <a:solidFill>
                  <a:schemeClr val="accent2">
                    <a:lumMod val="75000"/>
                  </a:schemeClr>
                </a:solidFill>
                <a:latin typeface="Lucida Fax" panose="02060602050505020204" pitchFamily="18" charset="0"/>
              </a:rPr>
              <a:t>                                   </a:t>
            </a:r>
            <a:r>
              <a:rPr lang="en-US" sz="2400" dirty="0" err="1">
                <a:latin typeface="Arial" panose="020B0604020202020204" pitchFamily="34" charset="0"/>
                <a:cs typeface="Arial" panose="020B0604020202020204" pitchFamily="34" charset="0"/>
              </a:rPr>
              <a:t>S</a:t>
            </a:r>
            <a:r>
              <a:rPr lang="en-US" sz="2400" dirty="0" err="1" smtClean="0">
                <a:solidFill>
                  <a:schemeClr val="bg1"/>
                </a:solidFill>
                <a:latin typeface="Arial" panose="020B0604020202020204" pitchFamily="34" charset="0"/>
                <a:cs typeface="Arial" panose="020B0604020202020204" pitchFamily="34" charset="0"/>
              </a:rPr>
              <a:t>haik</a:t>
            </a:r>
            <a:r>
              <a:rPr lang="en-US" sz="2400" dirty="0" smtClean="0">
                <a:solidFill>
                  <a:schemeClr val="bg1"/>
                </a:solidFill>
                <a:latin typeface="Arial" panose="020B0604020202020204" pitchFamily="34" charset="0"/>
                <a:cs typeface="Arial" panose="020B0604020202020204" pitchFamily="34" charset="0"/>
              </a:rPr>
              <a:t> Rafi, </a:t>
            </a:r>
            <a:r>
              <a:rPr lang="en-US" sz="2400" dirty="0" err="1" smtClean="0">
                <a:solidFill>
                  <a:schemeClr val="bg1"/>
                </a:solidFill>
                <a:latin typeface="Arial" panose="020B0604020202020204" pitchFamily="34" charset="0"/>
                <a:cs typeface="Arial" panose="020B0604020202020204" pitchFamily="34" charset="0"/>
              </a:rPr>
              <a:t>M.tech</a:t>
            </a:r>
            <a:r>
              <a:rPr lang="en-US" sz="2400" dirty="0" smtClean="0">
                <a:solidFill>
                  <a:schemeClr val="bg1"/>
                </a:solidFill>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P</a:t>
            </a:r>
            <a:r>
              <a:rPr lang="en-US" sz="2400" dirty="0" err="1" smtClean="0">
                <a:solidFill>
                  <a:schemeClr val="bg1"/>
                </a:solidFill>
                <a:latin typeface="Arial" panose="020B0604020202020204" pitchFamily="34" charset="0"/>
                <a:cs typeface="Arial" panose="020B0604020202020204" pitchFamily="34" charset="0"/>
              </a:rPr>
              <a:t>h.d</a:t>
            </a:r>
            <a:r>
              <a:rPr lang="en-US" sz="2400" dirty="0" smtClean="0">
                <a:solidFill>
                  <a:schemeClr val="bg1"/>
                </a:solidFill>
                <a:latin typeface="Arial" panose="020B0604020202020204" pitchFamily="34" charset="0"/>
                <a:cs typeface="Arial" panose="020B0604020202020204" pitchFamily="34" charset="0"/>
              </a:rPr>
              <a:t>)</a:t>
            </a:r>
            <a:endParaRPr lang="en-US" sz="2400" b="1" dirty="0">
              <a:solidFill>
                <a:schemeClr val="accent5">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031355" y="3941445"/>
            <a:ext cx="4021455" cy="2754630"/>
          </a:xfrm>
        </p:spPr>
        <p:txBody>
          <a:bodyPr/>
          <a:lstStyle/>
          <a:p>
            <a:r>
              <a:rPr lang="en-US" sz="1800" b="1" dirty="0">
                <a:solidFill>
                  <a:srgbClr val="FF0000"/>
                </a:solidFill>
                <a:latin typeface="Century" panose="02040604050505020304" pitchFamily="18" charset="0"/>
              </a:rPr>
              <a:t>Team </a:t>
            </a:r>
            <a:r>
              <a:rPr lang="en-US" sz="1800" b="1" dirty="0" smtClean="0">
                <a:solidFill>
                  <a:srgbClr val="FF0000"/>
                </a:solidFill>
                <a:latin typeface="Century" panose="02040604050505020304" pitchFamily="18" charset="0"/>
              </a:rPr>
              <a:t>members</a:t>
            </a:r>
          </a:p>
          <a:p>
            <a:r>
              <a:rPr lang="en-US" sz="1800" b="1" dirty="0" err="1" smtClean="0">
                <a:solidFill>
                  <a:schemeClr val="bg2">
                    <a:lumMod val="50000"/>
                  </a:schemeClr>
                </a:solidFill>
                <a:latin typeface="Arial" panose="020B0604020202020204" pitchFamily="34" charset="0"/>
                <a:cs typeface="Arial" panose="020B0604020202020204" pitchFamily="34" charset="0"/>
              </a:rPr>
              <a:t>D.Hemanth</a:t>
            </a:r>
            <a:r>
              <a:rPr lang="en-US" sz="1800" b="1" dirty="0" smtClean="0">
                <a:solidFill>
                  <a:schemeClr val="bg2">
                    <a:lumMod val="50000"/>
                  </a:schemeClr>
                </a:solidFill>
                <a:latin typeface="Arial" panose="020B0604020202020204" pitchFamily="34" charset="0"/>
                <a:cs typeface="Arial" panose="020B0604020202020204" pitchFamily="34" charset="0"/>
              </a:rPr>
              <a:t>  </a:t>
            </a:r>
            <a:r>
              <a:rPr lang="en-US" sz="1800" b="1" dirty="0" err="1" smtClean="0">
                <a:solidFill>
                  <a:schemeClr val="bg2">
                    <a:lumMod val="50000"/>
                  </a:schemeClr>
                </a:solidFill>
                <a:latin typeface="Arial" panose="020B0604020202020204" pitchFamily="34" charset="0"/>
                <a:cs typeface="Arial" panose="020B0604020202020204" pitchFamily="34" charset="0"/>
              </a:rPr>
              <a:t>kumar</a:t>
            </a:r>
            <a:r>
              <a:rPr lang="en-US" sz="1800" b="1" dirty="0" smtClean="0">
                <a:solidFill>
                  <a:schemeClr val="bg2">
                    <a:lumMod val="50000"/>
                  </a:schemeClr>
                </a:solidFill>
                <a:latin typeface="Arial" panose="020B0604020202020204" pitchFamily="34" charset="0"/>
                <a:cs typeface="Arial" panose="020B0604020202020204" pitchFamily="34" charset="0"/>
              </a:rPr>
              <a:t>     (19471A0514)</a:t>
            </a:r>
            <a:endParaRPr lang="en-US" sz="1800" b="1" dirty="0">
              <a:solidFill>
                <a:schemeClr val="bg2">
                  <a:lumMod val="50000"/>
                </a:schemeClr>
              </a:solidFill>
              <a:latin typeface="Arial" panose="020B0604020202020204" pitchFamily="34" charset="0"/>
              <a:cs typeface="Arial" panose="020B0604020202020204" pitchFamily="34" charset="0"/>
            </a:endParaRPr>
          </a:p>
          <a:p>
            <a:r>
              <a:rPr lang="en-US" sz="1800" b="1" dirty="0" smtClean="0">
                <a:solidFill>
                  <a:schemeClr val="bg2">
                    <a:lumMod val="50000"/>
                  </a:schemeClr>
                </a:solidFill>
                <a:latin typeface="Arial" panose="020B0604020202020204" pitchFamily="34" charset="0"/>
                <a:cs typeface="Arial" panose="020B0604020202020204" pitchFamily="34" charset="0"/>
              </a:rPr>
              <a:t>P. </a:t>
            </a:r>
            <a:r>
              <a:rPr lang="en-US" sz="1800" b="1" dirty="0" err="1" smtClean="0">
                <a:solidFill>
                  <a:schemeClr val="bg2">
                    <a:lumMod val="50000"/>
                  </a:schemeClr>
                </a:solidFill>
                <a:latin typeface="Arial" panose="020B0604020202020204" pitchFamily="34" charset="0"/>
                <a:cs typeface="Arial" panose="020B0604020202020204" pitchFamily="34" charset="0"/>
              </a:rPr>
              <a:t>naveen</a:t>
            </a:r>
            <a:r>
              <a:rPr lang="en-US" sz="1800" b="1" dirty="0" smtClean="0">
                <a:solidFill>
                  <a:schemeClr val="bg2">
                    <a:lumMod val="50000"/>
                  </a:schemeClr>
                </a:solidFill>
                <a:latin typeface="Arial" panose="020B0604020202020204" pitchFamily="34" charset="0"/>
                <a:cs typeface="Arial" panose="020B0604020202020204" pitchFamily="34" charset="0"/>
              </a:rPr>
              <a:t>                     (19471A0547)</a:t>
            </a:r>
            <a:endParaRPr lang="en-US" sz="1800" b="1" dirty="0">
              <a:solidFill>
                <a:schemeClr val="bg2">
                  <a:lumMod val="50000"/>
                </a:schemeClr>
              </a:solidFill>
              <a:latin typeface="Arial" panose="020B0604020202020204" pitchFamily="34" charset="0"/>
              <a:cs typeface="Arial" panose="020B0604020202020204" pitchFamily="34" charset="0"/>
            </a:endParaRPr>
          </a:p>
          <a:p>
            <a:r>
              <a:rPr lang="en-US" sz="1800" b="1" dirty="0">
                <a:solidFill>
                  <a:schemeClr val="bg2">
                    <a:lumMod val="50000"/>
                  </a:schemeClr>
                </a:solidFill>
                <a:latin typeface="Arial" panose="020B0604020202020204" pitchFamily="34" charset="0"/>
                <a:cs typeface="Arial" panose="020B0604020202020204" pitchFamily="34" charset="0"/>
              </a:rPr>
              <a:t>P</a:t>
            </a:r>
            <a:r>
              <a:rPr lang="en-US" sz="1800" b="1" dirty="0" smtClean="0">
                <a:solidFill>
                  <a:schemeClr val="bg2">
                    <a:lumMod val="50000"/>
                  </a:schemeClr>
                </a:solidFill>
                <a:latin typeface="Arial" panose="020B0604020202020204" pitchFamily="34" charset="0"/>
                <a:cs typeface="Arial" panose="020B0604020202020204" pitchFamily="34" charset="0"/>
              </a:rPr>
              <a:t>. </a:t>
            </a:r>
            <a:r>
              <a:rPr lang="en-US" sz="1800" b="1" dirty="0" err="1" smtClean="0">
                <a:solidFill>
                  <a:schemeClr val="bg2">
                    <a:lumMod val="50000"/>
                  </a:schemeClr>
                </a:solidFill>
                <a:latin typeface="Arial" panose="020B0604020202020204" pitchFamily="34" charset="0"/>
                <a:cs typeface="Arial" panose="020B0604020202020204" pitchFamily="34" charset="0"/>
              </a:rPr>
              <a:t>Pavan</a:t>
            </a:r>
            <a:r>
              <a:rPr lang="en-US" sz="1800" b="1" dirty="0" smtClean="0">
                <a:solidFill>
                  <a:schemeClr val="bg2">
                    <a:lumMod val="50000"/>
                  </a:schemeClr>
                </a:solidFill>
                <a:latin typeface="Arial" panose="020B0604020202020204" pitchFamily="34" charset="0"/>
                <a:cs typeface="Arial" panose="020B0604020202020204" pitchFamily="34" charset="0"/>
              </a:rPr>
              <a:t> </a:t>
            </a:r>
            <a:r>
              <a:rPr lang="en-US" sz="1800" b="1" dirty="0" err="1" smtClean="0">
                <a:solidFill>
                  <a:schemeClr val="bg2">
                    <a:lumMod val="50000"/>
                  </a:schemeClr>
                </a:solidFill>
                <a:latin typeface="Arial" panose="020B0604020202020204" pitchFamily="34" charset="0"/>
                <a:cs typeface="Arial" panose="020B0604020202020204" pitchFamily="34" charset="0"/>
              </a:rPr>
              <a:t>kumar</a:t>
            </a:r>
            <a:r>
              <a:rPr lang="en-US" sz="1800" b="1" dirty="0" smtClean="0">
                <a:solidFill>
                  <a:schemeClr val="bg2">
                    <a:lumMod val="50000"/>
                  </a:schemeClr>
                </a:solidFill>
                <a:latin typeface="Arial" panose="020B0604020202020204" pitchFamily="34" charset="0"/>
                <a:cs typeface="Arial" panose="020B0604020202020204" pitchFamily="34" charset="0"/>
              </a:rPr>
              <a:t>          </a:t>
            </a:r>
            <a:r>
              <a:rPr lang="en-US" sz="1800" b="1" dirty="0">
                <a:solidFill>
                  <a:schemeClr val="bg2">
                    <a:lumMod val="50000"/>
                  </a:schemeClr>
                </a:solidFill>
                <a:latin typeface="Arial" panose="020B0604020202020204" pitchFamily="34" charset="0"/>
                <a:cs typeface="Arial" panose="020B0604020202020204" pitchFamily="34" charset="0"/>
              </a:rPr>
              <a:t>(</a:t>
            </a:r>
            <a:r>
              <a:rPr lang="en-US" sz="1800" b="1" dirty="0" smtClean="0">
                <a:solidFill>
                  <a:schemeClr val="bg2">
                    <a:lumMod val="50000"/>
                  </a:schemeClr>
                </a:solidFill>
                <a:latin typeface="Arial" panose="020B0604020202020204" pitchFamily="34" charset="0"/>
                <a:cs typeface="Arial" panose="020B0604020202020204" pitchFamily="34" charset="0"/>
              </a:rPr>
              <a:t>19471a0543</a:t>
            </a:r>
            <a:r>
              <a:rPr lang="en-US" sz="1600" b="1" dirty="0" smtClean="0">
                <a:solidFill>
                  <a:schemeClr val="bg2">
                    <a:lumMod val="50000"/>
                  </a:schemeClr>
                </a:solidFill>
                <a:latin typeface="Arial" panose="020B0604020202020204" pitchFamily="34" charset="0"/>
                <a:cs typeface="Arial" panose="020B0604020202020204" pitchFamily="34" charset="0"/>
              </a:rPr>
              <a:t>)</a:t>
            </a:r>
            <a:endParaRPr lang="en-US" sz="1600" b="1" dirty="0">
              <a:solidFill>
                <a:schemeClr val="bg2">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 y="287692"/>
            <a:ext cx="1915247" cy="17738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Nearest neighbor algorithm</a:t>
            </a:r>
            <a:endParaRPr lang="en-IN" sz="3200" b="1" dirty="0">
              <a:solidFill>
                <a:srgbClr val="C00000"/>
              </a:solidFill>
            </a:endParaRPr>
          </a:p>
        </p:txBody>
      </p:sp>
      <p:sp>
        <p:nvSpPr>
          <p:cNvPr id="3" name="Text Placeholder 2"/>
          <p:cNvSpPr>
            <a:spLocks noGrp="1"/>
          </p:cNvSpPr>
          <p:nvPr>
            <p:ph type="body" idx="1"/>
          </p:nvPr>
        </p:nvSpPr>
        <p:spPr>
          <a:xfrm>
            <a:off x="609600" y="634482"/>
            <a:ext cx="10972800" cy="5493268"/>
          </a:xfrm>
        </p:spPr>
        <p:txBody>
          <a:bodyPr/>
          <a:lstStyle/>
          <a:p>
            <a:pPr marL="0" indent="0">
              <a:buNone/>
            </a:pPr>
            <a:endParaRPr lang="en-US" sz="2000" dirty="0"/>
          </a:p>
          <a:p>
            <a:r>
              <a:rPr lang="en-US" sz="2000" dirty="0"/>
              <a:t>The nearest neighbor algorithm is a simple machine learning algorithm that can be used for classification and regression tasks.</a:t>
            </a:r>
          </a:p>
          <a:p>
            <a:r>
              <a:rPr lang="en-US" sz="2000" dirty="0"/>
              <a:t>It works by finding the data point(s) in the training set that are closest to the test data point, and assigning the label or value of the closest training data point(s) to the test data point.</a:t>
            </a:r>
          </a:p>
          <a:p>
            <a:r>
              <a:rPr lang="en-US" sz="2000" dirty="0"/>
              <a:t>The algorithm calculates the distance between the test data point and each training data point, and selects the closest one(s) as the nearest neighbor(s).</a:t>
            </a:r>
          </a:p>
          <a:p>
            <a:pPr marL="0" indent="0">
              <a:buNone/>
            </a:pPr>
            <a:endParaRPr lang="en-US" b="1" dirty="0" smtClean="0">
              <a:solidFill>
                <a:srgbClr val="C00000"/>
              </a:solidFill>
            </a:endParaRPr>
          </a:p>
          <a:p>
            <a:pPr marL="0" indent="0">
              <a:buNone/>
            </a:pPr>
            <a:r>
              <a:rPr lang="en-US" b="1" dirty="0" smtClean="0">
                <a:solidFill>
                  <a:srgbClr val="C00000"/>
                </a:solidFill>
              </a:rPr>
              <a:t>Cosine similarity</a:t>
            </a:r>
          </a:p>
          <a:p>
            <a:r>
              <a:rPr lang="en-US" sz="2000" dirty="0"/>
              <a:t>Cosine similarity is a measure of similarity between two vectors in a high-dimensional space.</a:t>
            </a:r>
          </a:p>
          <a:p>
            <a:r>
              <a:rPr lang="en-US" sz="2000" dirty="0"/>
              <a:t>It measures the cosine of the angle between the two vectors, with values ranging from -1 (opposite direction) to 1 (same direction), and 0 indicating no similarity.</a:t>
            </a:r>
          </a:p>
          <a:p>
            <a:r>
              <a:rPr lang="en-US" sz="2000" dirty="0"/>
              <a:t>It is commonly used in natural language processing and recommendation systems, where the vectors represent words or items, and the similarity measures the relatedness or relevance between them.</a:t>
            </a:r>
          </a:p>
          <a:p>
            <a:pPr marL="0" indent="0">
              <a:buNone/>
            </a:pPr>
            <a:endParaRPr lang="en-IN" dirty="0">
              <a:solidFill>
                <a:srgbClr val="C00000"/>
              </a:solidFill>
            </a:endParaRPr>
          </a:p>
        </p:txBody>
      </p:sp>
    </p:spTree>
    <p:extLst>
      <p:ext uri="{BB962C8B-B14F-4D97-AF65-F5344CB8AC3E}">
        <p14:creationId xmlns:p14="http://schemas.microsoft.com/office/powerpoint/2010/main" val="1412339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C00000"/>
                </a:solidFill>
                <a:latin typeface="Arial Rounded MT Bold" panose="020F0704030504030204" pitchFamily="34" charset="0"/>
                <a:sym typeface="+mn-ea"/>
              </a:rPr>
              <a:t>Process</a:t>
            </a:r>
            <a:endParaRPr lang="en-IN" sz="2800" dirty="0"/>
          </a:p>
        </p:txBody>
      </p:sp>
      <p:sp>
        <p:nvSpPr>
          <p:cNvPr id="3" name="Text Placeholder 2"/>
          <p:cNvSpPr>
            <a:spLocks noGrp="1"/>
          </p:cNvSpPr>
          <p:nvPr>
            <p:ph type="body" idx="1"/>
          </p:nvPr>
        </p:nvSpPr>
        <p:spPr>
          <a:xfrm>
            <a:off x="609600" y="681135"/>
            <a:ext cx="10972800" cy="5446615"/>
          </a:xfrm>
        </p:spPr>
        <p:txBody>
          <a:bodyPr/>
          <a:lstStyle/>
          <a:p>
            <a:r>
              <a:rPr lang="en-IN" sz="1800" dirty="0" smtClean="0"/>
              <a:t>Reading  </a:t>
            </a:r>
            <a:r>
              <a:rPr lang="en-IN" sz="1800" dirty="0"/>
              <a:t>the Text and Image Datasets: The first step in building a multi-model search system for text and images is to r</a:t>
            </a:r>
            <a:r>
              <a:rPr lang="en-IN" sz="1800" dirty="0" smtClean="0"/>
              <a:t>ead </a:t>
            </a:r>
            <a:r>
              <a:rPr lang="en-IN" sz="1800" dirty="0"/>
              <a:t>the datasets that will be included in the search. These could include databases of text documents, image repositories, or other sources of </a:t>
            </a:r>
            <a:r>
              <a:rPr lang="en-IN" sz="1800" dirty="0" smtClean="0"/>
              <a:t>information</a:t>
            </a:r>
            <a:endParaRPr lang="en-IN" sz="1800" dirty="0"/>
          </a:p>
          <a:p>
            <a:r>
              <a:rPr lang="en-IN" sz="1800" dirty="0"/>
              <a:t>Data </a:t>
            </a:r>
            <a:r>
              <a:rPr lang="en-IN" sz="1800" dirty="0" smtClean="0"/>
              <a:t>processing</a:t>
            </a:r>
            <a:r>
              <a:rPr lang="en-IN" sz="1800" dirty="0"/>
              <a:t>: Once the datasets have been </a:t>
            </a:r>
            <a:r>
              <a:rPr lang="en-IN" sz="1800" dirty="0" smtClean="0"/>
              <a:t>read, </a:t>
            </a:r>
            <a:r>
              <a:rPr lang="en-IN" sz="1800" dirty="0"/>
              <a:t>the data needs to be </a:t>
            </a:r>
            <a:r>
              <a:rPr lang="en-IN" sz="1800" dirty="0" smtClean="0"/>
              <a:t>processed</a:t>
            </a:r>
            <a:r>
              <a:rPr lang="en-IN" sz="1800" dirty="0"/>
              <a:t>. This involves </a:t>
            </a:r>
            <a:r>
              <a:rPr lang="en-IN" sz="1800" dirty="0" smtClean="0"/>
              <a:t>cleaning and training of the data .Here we are using transfer learning instead of training the whole data. </a:t>
            </a:r>
            <a:endParaRPr lang="en-IN" sz="1800" dirty="0"/>
          </a:p>
          <a:p>
            <a:r>
              <a:rPr lang="en-IN" sz="1800" dirty="0"/>
              <a:t>Text Embedding:  The text data needs to be Embedded so that it can be searched quickly and efficiently. This involves creating the vectors  for the text </a:t>
            </a:r>
            <a:r>
              <a:rPr lang="en-IN" sz="1800" dirty="0" smtClean="0"/>
              <a:t>data.</a:t>
            </a:r>
            <a:endParaRPr lang="en-IN" sz="1800" dirty="0"/>
          </a:p>
          <a:p>
            <a:r>
              <a:rPr lang="en-IN" sz="1800" dirty="0"/>
              <a:t>Image Embedding: The image data needs to be Embedded as well. In order to do this, features from the photos, such as colours, forms, and textures, must be extracted using computer vision algorithms. </a:t>
            </a:r>
          </a:p>
          <a:p>
            <a:r>
              <a:rPr lang="en-IN" sz="1800" dirty="0" smtClean="0"/>
              <a:t>Joint Embedding: </a:t>
            </a:r>
            <a:r>
              <a:rPr lang="en-US" sz="1800" dirty="0" smtClean="0"/>
              <a:t>It </a:t>
            </a:r>
            <a:r>
              <a:rPr lang="en-US" sz="1800" dirty="0"/>
              <a:t>is a powerful technique for integrating multiple types of data </a:t>
            </a:r>
            <a:r>
              <a:rPr lang="en-US" sz="1800" dirty="0" smtClean="0"/>
              <a:t>like images and text into </a:t>
            </a:r>
            <a:r>
              <a:rPr lang="en-US" sz="1800" dirty="0"/>
              <a:t>a common representation space, allowing for more efficient and effective analysis and processing of </a:t>
            </a:r>
            <a:r>
              <a:rPr lang="en-US" sz="1800" dirty="0" smtClean="0"/>
              <a:t>multimodal data.</a:t>
            </a:r>
            <a:endParaRPr lang="en-IN" sz="1800" dirty="0"/>
          </a:p>
          <a:p>
            <a:r>
              <a:rPr lang="en-IN" sz="1800" dirty="0"/>
              <a:t>Query Processing: When a user enters a search query, the system will process the query and search across both the text and image datasets. </a:t>
            </a:r>
            <a:r>
              <a:rPr lang="en-IN" sz="1800" dirty="0" smtClean="0"/>
              <a:t>This involves comparing the input joint embedding with other data in dataset using similarity </a:t>
            </a:r>
            <a:r>
              <a:rPr lang="en-IN" sz="1800" dirty="0" err="1" smtClean="0"/>
              <a:t>detecttion</a:t>
            </a:r>
            <a:r>
              <a:rPr lang="en-IN" sz="1800" dirty="0" smtClean="0"/>
              <a:t> models like cosine similarity etc. to provide the best results.</a:t>
            </a:r>
          </a:p>
          <a:p>
            <a:r>
              <a:rPr lang="en-IN" sz="1800" dirty="0" smtClean="0"/>
              <a:t> Machine </a:t>
            </a:r>
            <a:r>
              <a:rPr lang="en-IN" sz="1800" dirty="0"/>
              <a:t>Learning: To improve the accuracy and relevance of search results,  the machine learning techniques can be applied. To enhance text search results, for instance, natural language processing (NLP) models might be applied, while image recognition models can be used to improve image search results. Large volumes of data can be used to train these models to find patterns and relationships in the data that can be utilised to enhance search results.</a:t>
            </a:r>
          </a:p>
          <a:p>
            <a:endParaRPr lang="en-US" sz="2000" dirty="0" smtClean="0"/>
          </a:p>
        </p:txBody>
      </p:sp>
    </p:spTree>
    <p:extLst>
      <p:ext uri="{BB962C8B-B14F-4D97-AF65-F5344CB8AC3E}">
        <p14:creationId xmlns:p14="http://schemas.microsoft.com/office/powerpoint/2010/main" val="1268127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C00000"/>
                </a:solidFill>
                <a:latin typeface="Arial Rounded MT Bold" panose="020F0704030504030204" pitchFamily="34" charset="0"/>
              </a:rPr>
              <a:t/>
            </a:r>
            <a:br>
              <a:rPr lang="en-US" sz="2800" b="1" dirty="0" smtClean="0">
                <a:solidFill>
                  <a:srgbClr val="C00000"/>
                </a:solidFill>
                <a:latin typeface="Arial Rounded MT Bold" panose="020F0704030504030204" pitchFamily="34" charset="0"/>
              </a:rPr>
            </a:br>
            <a:r>
              <a:rPr lang="en-US" sz="2800" b="1" dirty="0">
                <a:solidFill>
                  <a:srgbClr val="C00000"/>
                </a:solidFill>
                <a:latin typeface="Arial Rounded MT Bold" panose="020F0704030504030204" pitchFamily="34" charset="0"/>
              </a:rPr>
              <a:t/>
            </a:r>
            <a:br>
              <a:rPr lang="en-US" sz="2800" b="1" dirty="0">
                <a:solidFill>
                  <a:srgbClr val="C00000"/>
                </a:solidFill>
                <a:latin typeface="Arial Rounded MT Bold" panose="020F0704030504030204" pitchFamily="34" charset="0"/>
              </a:rPr>
            </a:br>
            <a:r>
              <a:rPr lang="en-US" sz="2800" b="1" dirty="0" smtClean="0">
                <a:solidFill>
                  <a:srgbClr val="C00000"/>
                </a:solidFill>
                <a:latin typeface="Arial Rounded MT Bold" panose="020F0704030504030204" pitchFamily="34" charset="0"/>
              </a:rPr>
              <a:t>Advantages</a:t>
            </a:r>
            <a:endParaRPr lang="en-IN" sz="2800" dirty="0">
              <a:solidFill>
                <a:srgbClr val="FF0000"/>
              </a:solidFill>
            </a:endParaRPr>
          </a:p>
        </p:txBody>
      </p:sp>
      <p:sp>
        <p:nvSpPr>
          <p:cNvPr id="3" name="Text Placeholder 2"/>
          <p:cNvSpPr>
            <a:spLocks noGrp="1"/>
          </p:cNvSpPr>
          <p:nvPr>
            <p:ph type="body" idx="1"/>
          </p:nvPr>
        </p:nvSpPr>
        <p:spPr>
          <a:xfrm>
            <a:off x="609600" y="1482661"/>
            <a:ext cx="10972800" cy="4953000"/>
          </a:xfrm>
        </p:spPr>
        <p:txBody>
          <a:bodyPr/>
          <a:lstStyle/>
          <a:p>
            <a:r>
              <a:rPr lang="en-IN" sz="2400" dirty="0" smtClean="0"/>
              <a:t>No need of more hardware resources.</a:t>
            </a:r>
          </a:p>
          <a:p>
            <a:r>
              <a:rPr lang="en-IN" sz="2400" dirty="0" smtClean="0"/>
              <a:t>Fast performance and higher accuracy.</a:t>
            </a:r>
          </a:p>
          <a:p>
            <a:r>
              <a:rPr lang="en-IN" sz="2400" dirty="0" smtClean="0"/>
              <a:t>Not necessary of high configuration devices.</a:t>
            </a:r>
          </a:p>
          <a:p>
            <a:r>
              <a:rPr lang="en-IN" sz="2400" dirty="0" smtClean="0"/>
              <a:t>No need to train the whole dataset due to using of transfer learning.</a:t>
            </a:r>
          </a:p>
          <a:p>
            <a:r>
              <a:rPr lang="en-IN" sz="2400" dirty="0" smtClean="0"/>
              <a:t>It runs on GPU memory.  </a:t>
            </a:r>
          </a:p>
          <a:p>
            <a:endParaRPr lang="en-IN" sz="2400" dirty="0"/>
          </a:p>
          <a:p>
            <a:endParaRPr lang="en-IN" sz="2400" dirty="0" smtClean="0"/>
          </a:p>
          <a:p>
            <a:pPr marL="0" indent="0">
              <a:buNone/>
            </a:pPr>
            <a:r>
              <a:rPr lang="en-US" sz="2800" b="1" dirty="0" smtClean="0">
                <a:solidFill>
                  <a:srgbClr val="C00000"/>
                </a:solidFill>
                <a:latin typeface="Times New Roman" panose="02020603050405020304" pitchFamily="18" charset="0"/>
                <a:cs typeface="Times New Roman" panose="02020603050405020304" pitchFamily="18" charset="0"/>
              </a:rPr>
              <a:t> Dataset Link:</a:t>
            </a:r>
            <a:endParaRPr lang="en-US" sz="2400" dirty="0">
              <a:solidFill>
                <a:srgbClr val="C00000"/>
              </a:solidFill>
              <a:latin typeface="Times New Roman" panose="02020603050405020304" pitchFamily="18" charset="0"/>
              <a:cs typeface="Times New Roman" panose="02020603050405020304" pitchFamily="18" charset="0"/>
            </a:endParaRPr>
          </a:p>
          <a:p>
            <a:pPr marL="0" indent="0">
              <a:buNone/>
            </a:pPr>
            <a:r>
              <a:rPr lang="en-US" sz="2400" b="1" dirty="0" smtClean="0">
                <a:solidFill>
                  <a:srgbClr val="00B0F0"/>
                </a:solidFill>
                <a:latin typeface="Times New Roman" panose="02020603050405020304" pitchFamily="18" charset="0"/>
                <a:cs typeface="Times New Roman" panose="02020603050405020304" pitchFamily="18" charset="0"/>
              </a:rPr>
              <a:t>   https</a:t>
            </a:r>
            <a:r>
              <a:rPr lang="en-US" sz="2400" b="1" dirty="0">
                <a:solidFill>
                  <a:srgbClr val="00B0F0"/>
                </a:solidFill>
                <a:latin typeface="Times New Roman" panose="02020603050405020304" pitchFamily="18" charset="0"/>
                <a:cs typeface="Times New Roman" panose="02020603050405020304" pitchFamily="18" charset="0"/>
              </a:rPr>
              <a:t>://www.kaggle.com/competitions/shopee-product-matching/data</a:t>
            </a: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IN" sz="2400" dirty="0" smtClean="0"/>
              <a:t>.</a:t>
            </a:r>
          </a:p>
          <a:p>
            <a:endParaRPr lang="en-IN" sz="2400" dirty="0"/>
          </a:p>
        </p:txBody>
      </p:sp>
    </p:spTree>
    <p:extLst>
      <p:ext uri="{BB962C8B-B14F-4D97-AF65-F5344CB8AC3E}">
        <p14:creationId xmlns:p14="http://schemas.microsoft.com/office/powerpoint/2010/main" val="1736397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94360" y="240665"/>
            <a:ext cx="10988040" cy="5887085"/>
          </a:xfrm>
        </p:spPr>
        <p:txBody>
          <a:bodyPr>
            <a:normAutofit/>
          </a:bodyPr>
          <a:lstStyle/>
          <a:p>
            <a:pPr marL="0" indent="0">
              <a:buNone/>
            </a:pPr>
            <a:r>
              <a:rPr lang="en-US" sz="2400" b="1" dirty="0">
                <a:solidFill>
                  <a:srgbClr val="C00000"/>
                </a:solidFill>
                <a:latin typeface="Times New Roman" panose="02020603050405020304" pitchFamily="18" charset="0"/>
                <a:cs typeface="Times New Roman" panose="02020603050405020304" pitchFamily="18" charset="0"/>
              </a:rPr>
              <a:t>T</a:t>
            </a:r>
            <a:r>
              <a:rPr lang="en-US" sz="2400" b="1" dirty="0" smtClean="0">
                <a:solidFill>
                  <a:srgbClr val="C00000"/>
                </a:solidFill>
                <a:latin typeface="Times New Roman" panose="02020603050405020304" pitchFamily="18" charset="0"/>
                <a:cs typeface="Times New Roman" panose="02020603050405020304" pitchFamily="18" charset="0"/>
              </a:rPr>
              <a:t>rain.csv </a:t>
            </a:r>
            <a:r>
              <a:rPr lang="en-US" sz="2400" b="1" dirty="0">
                <a:solidFill>
                  <a:srgbClr val="C00000"/>
                </a:solidFill>
                <a:latin typeface="Times New Roman" panose="02020603050405020304" pitchFamily="18" charset="0"/>
                <a:cs typeface="Times New Roman" panose="02020603050405020304" pitchFamily="18" charset="0"/>
              </a:rPr>
              <a:t>file</a:t>
            </a:r>
            <a:r>
              <a:rPr lang="en-US" b="1" dirty="0">
                <a:solidFill>
                  <a:srgbClr val="C00000"/>
                </a:solidFill>
                <a:latin typeface="Times New Roman" panose="02020603050405020304" pitchFamily="18" charset="0"/>
                <a:cs typeface="Times New Roman" panose="02020603050405020304" pitchFamily="18" charset="0"/>
              </a:rPr>
              <a:t>:</a:t>
            </a:r>
          </a:p>
          <a:p>
            <a:pPr marL="0" indent="0">
              <a:buNone/>
            </a:pPr>
            <a:r>
              <a:rPr lang="en-US" dirty="0">
                <a:solidFill>
                  <a:schemeClr val="bg1"/>
                </a:solidFill>
                <a:latin typeface="Times New Roman" panose="02020603050405020304" pitchFamily="18" charset="0"/>
                <a:cs typeface="Times New Roman" panose="02020603050405020304" pitchFamily="18" charset="0"/>
              </a:rPr>
              <a:t>         </a:t>
            </a:r>
          </a:p>
        </p:txBody>
      </p:sp>
      <p:pic>
        <p:nvPicPr>
          <p:cNvPr id="4" name="Content Placeholder 3"/>
          <p:cNvPicPr>
            <a:picLocks noGrp="1" noChangeAspect="1"/>
          </p:cNvPicPr>
          <p:nvPr>
            <p:ph sz="half" idx="1"/>
          </p:nvPr>
        </p:nvPicPr>
        <p:blipFill>
          <a:blip r:embed="rId2"/>
          <a:srcRect t="8178" r="54194"/>
          <a:stretch>
            <a:fillRect/>
          </a:stretch>
        </p:blipFill>
        <p:spPr>
          <a:xfrm>
            <a:off x="421148" y="1127928"/>
            <a:ext cx="5365115" cy="4848860"/>
          </a:xfrm>
          <a:prstGeom prst="rect">
            <a:avLst/>
          </a:prstGeom>
        </p:spPr>
      </p:pic>
      <p:pic>
        <p:nvPicPr>
          <p:cNvPr id="6" name="Picture 5"/>
          <p:cNvPicPr>
            <a:picLocks noChangeAspect="1"/>
          </p:cNvPicPr>
          <p:nvPr/>
        </p:nvPicPr>
        <p:blipFill>
          <a:blip r:embed="rId3"/>
          <a:stretch>
            <a:fillRect/>
          </a:stretch>
        </p:blipFill>
        <p:spPr>
          <a:xfrm>
            <a:off x="6222999" y="1062616"/>
            <a:ext cx="5360035" cy="484886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342900" indent="-342900">
              <a:buFont typeface="Arial" panose="020B0604020202020204" pitchFamily="34" charset="0"/>
              <a:buChar char="•"/>
            </a:pPr>
            <a:r>
              <a:rPr lang="en-US" sz="2400" b="1" dirty="0" err="1">
                <a:solidFill>
                  <a:srgbClr val="C00000"/>
                </a:solidFill>
              </a:rPr>
              <a:t>T</a:t>
            </a:r>
            <a:r>
              <a:rPr lang="en-US" sz="2400" b="1" dirty="0" err="1" smtClean="0">
                <a:solidFill>
                  <a:srgbClr val="C00000"/>
                </a:solidFill>
              </a:rPr>
              <a:t>rain_images</a:t>
            </a:r>
            <a:r>
              <a:rPr lang="en-US" sz="2400" b="1" dirty="0" smtClean="0">
                <a:solidFill>
                  <a:srgbClr val="C00000"/>
                </a:solidFill>
              </a:rPr>
              <a:t> </a:t>
            </a:r>
            <a:r>
              <a:rPr lang="en-US" sz="2400" b="1" dirty="0">
                <a:solidFill>
                  <a:srgbClr val="C00000"/>
                </a:solidFill>
              </a:rPr>
              <a:t>file:</a:t>
            </a:r>
          </a:p>
        </p:txBody>
      </p:sp>
      <p:pic>
        <p:nvPicPr>
          <p:cNvPr id="6" name="Content Placeholder 5" descr="Screenshot (15)"/>
          <p:cNvPicPr>
            <a:picLocks noGrp="1" noChangeAspect="1"/>
          </p:cNvPicPr>
          <p:nvPr>
            <p:ph idx="1"/>
          </p:nvPr>
        </p:nvPicPr>
        <p:blipFill>
          <a:blip r:embed="rId2"/>
          <a:stretch>
            <a:fillRect/>
          </a:stretch>
        </p:blipFill>
        <p:spPr>
          <a:xfrm>
            <a:off x="334645" y="774065"/>
            <a:ext cx="11628120" cy="592582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7" y="35343"/>
            <a:ext cx="12028371" cy="6822657"/>
          </a:xfrm>
          <a:prstGeom prst="rect">
            <a:avLst/>
          </a:prstGeom>
        </p:spPr>
      </p:pic>
    </p:spTree>
    <p:extLst>
      <p:ext uri="{BB962C8B-B14F-4D97-AF65-F5344CB8AC3E}">
        <p14:creationId xmlns:p14="http://schemas.microsoft.com/office/powerpoint/2010/main" val="1813502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b="1" dirty="0">
                <a:solidFill>
                  <a:srgbClr val="C00000"/>
                </a:solidFill>
              </a:rPr>
              <a:t>Time complexity</a:t>
            </a:r>
            <a:r>
              <a:rPr lang="en-US" sz="2400" dirty="0" smtClean="0">
                <a:solidFill>
                  <a:srgbClr val="C00000"/>
                </a:solidFill>
              </a:rPr>
              <a:t>: on CPU</a:t>
            </a:r>
            <a:endParaRPr lang="en-US" sz="2400" dirty="0">
              <a:solidFill>
                <a:srgbClr val="C00000"/>
              </a:solidFill>
            </a:endParaRPr>
          </a:p>
        </p:txBody>
      </p:sp>
      <p:pic>
        <p:nvPicPr>
          <p:cNvPr id="6" name="Content Placeholder 5" descr="WhatsApp Image 2023-02-22 at 11.52.26 AM"/>
          <p:cNvPicPr>
            <a:picLocks noGrp="1" noChangeAspect="1"/>
          </p:cNvPicPr>
          <p:nvPr>
            <p:ph idx="1"/>
          </p:nvPr>
        </p:nvPicPr>
        <p:blipFill>
          <a:blip r:embed="rId2"/>
          <a:stretch>
            <a:fillRect/>
          </a:stretch>
        </p:blipFill>
        <p:spPr>
          <a:xfrm>
            <a:off x="609600" y="1129030"/>
            <a:ext cx="10972800" cy="572833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583" y="405104"/>
            <a:ext cx="10972800" cy="582613"/>
          </a:xfrm>
        </p:spPr>
        <p:txBody>
          <a:bodyPr/>
          <a:lstStyle/>
          <a:p>
            <a:r>
              <a:rPr lang="en-US" sz="2400" b="1" dirty="0" smtClean="0">
                <a:solidFill>
                  <a:srgbClr val="C00000"/>
                </a:solidFill>
              </a:rPr>
              <a:t>Time complexity</a:t>
            </a:r>
            <a:r>
              <a:rPr lang="en-US" sz="2400" dirty="0" smtClean="0">
                <a:solidFill>
                  <a:srgbClr val="C00000"/>
                </a:solidFill>
              </a:rPr>
              <a:t>:  on GPU</a:t>
            </a:r>
            <a:br>
              <a:rPr lang="en-US" sz="2400" dirty="0" smtClean="0">
                <a:solidFill>
                  <a:srgbClr val="C00000"/>
                </a:solidFill>
              </a:rPr>
            </a:br>
            <a:endParaRPr lang="en-US" sz="2400" dirty="0"/>
          </a:p>
        </p:txBody>
      </p:sp>
      <p:pic>
        <p:nvPicPr>
          <p:cNvPr id="4" name="Content Placeholder 3" descr="Screenshot (5)"/>
          <p:cNvPicPr>
            <a:picLocks noGrp="1" noChangeAspect="1"/>
          </p:cNvPicPr>
          <p:nvPr>
            <p:ph idx="1"/>
          </p:nvPr>
        </p:nvPicPr>
        <p:blipFill>
          <a:blip r:embed="rId2"/>
          <a:srcRect t="40053"/>
          <a:stretch>
            <a:fillRect/>
          </a:stretch>
        </p:blipFill>
        <p:spPr>
          <a:xfrm>
            <a:off x="704215" y="1276350"/>
            <a:ext cx="11390630" cy="491744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solidFill>
                  <a:srgbClr val="C00000"/>
                </a:solidFill>
              </a:rPr>
              <a:t>Output:</a:t>
            </a:r>
          </a:p>
        </p:txBody>
      </p:sp>
      <p:pic>
        <p:nvPicPr>
          <p:cNvPr id="6" name="Content Placeholder 5" descr="WhatsApp Image 2023-02-22 at 11.48.24 AM (2)"/>
          <p:cNvPicPr>
            <a:picLocks noGrp="1" noChangeAspect="1"/>
          </p:cNvPicPr>
          <p:nvPr>
            <p:ph sz="half" idx="1"/>
          </p:nvPr>
        </p:nvPicPr>
        <p:blipFill>
          <a:blip r:embed="rId2"/>
          <a:stretch>
            <a:fillRect/>
          </a:stretch>
        </p:blipFill>
        <p:spPr>
          <a:xfrm>
            <a:off x="998219" y="707196"/>
            <a:ext cx="4749437" cy="6010845"/>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7156580" y="678815"/>
            <a:ext cx="4426455" cy="605853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2595" y="177165"/>
            <a:ext cx="5045710" cy="6213475"/>
          </a:xfrm>
          <a:prstGeom prst="rect">
            <a:avLst/>
          </a:prstGeom>
        </p:spPr>
      </p:pic>
      <p:pic>
        <p:nvPicPr>
          <p:cNvPr id="5" name="Picture 4"/>
          <p:cNvPicPr>
            <a:picLocks noChangeAspect="1"/>
          </p:cNvPicPr>
          <p:nvPr/>
        </p:nvPicPr>
        <p:blipFill>
          <a:blip r:embed="rId3"/>
          <a:stretch>
            <a:fillRect/>
          </a:stretch>
        </p:blipFill>
        <p:spPr>
          <a:xfrm>
            <a:off x="6379845" y="177165"/>
            <a:ext cx="5103495" cy="62103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9" y="573055"/>
            <a:ext cx="10972800" cy="582613"/>
          </a:xfrm>
        </p:spPr>
        <p:txBody>
          <a:bodyPr/>
          <a:lstStyle/>
          <a:p>
            <a:r>
              <a:rPr lang="en-US" sz="2800" b="1" dirty="0" smtClean="0">
                <a:solidFill>
                  <a:srgbClr val="C00000"/>
                </a:solidFill>
                <a:latin typeface="Arial Rounded MT Bold" panose="020F0704030504030204" pitchFamily="34" charset="0"/>
              </a:rPr>
              <a:t>Contents</a:t>
            </a:r>
            <a:endParaRPr lang="en-IN" sz="2800" dirty="0"/>
          </a:p>
        </p:txBody>
      </p:sp>
      <p:sp>
        <p:nvSpPr>
          <p:cNvPr id="3" name="Text Placeholder 2"/>
          <p:cNvSpPr>
            <a:spLocks noGrp="1"/>
          </p:cNvSpPr>
          <p:nvPr>
            <p:ph type="body" idx="1"/>
          </p:nvPr>
        </p:nvSpPr>
        <p:spPr>
          <a:xfrm>
            <a:off x="1847460" y="1371600"/>
            <a:ext cx="9734939" cy="4756149"/>
          </a:xfrm>
        </p:spPr>
        <p:txBody>
          <a:bodyPr/>
          <a:lstStyle/>
          <a:p>
            <a:pPr>
              <a:buFont typeface="Wingdings" pitchFamily="2" charset="2"/>
              <a:buChar char="Ø"/>
            </a:pPr>
            <a:r>
              <a:rPr lang="en-US" sz="2000" dirty="0" smtClean="0">
                <a:solidFill>
                  <a:schemeClr val="accent4"/>
                </a:solidFill>
                <a:latin typeface="Arial" pitchFamily="34" charset="0"/>
                <a:cs typeface="Arial" pitchFamily="34" charset="0"/>
              </a:rPr>
              <a:t>Abstract</a:t>
            </a:r>
          </a:p>
          <a:p>
            <a:pPr>
              <a:buFont typeface="Wingdings" pitchFamily="2" charset="2"/>
              <a:buChar char="Ø"/>
            </a:pPr>
            <a:r>
              <a:rPr lang="en-US" sz="2000" dirty="0" smtClean="0">
                <a:solidFill>
                  <a:schemeClr val="accent4"/>
                </a:solidFill>
                <a:latin typeface="Arial" pitchFamily="34" charset="0"/>
                <a:cs typeface="Arial" pitchFamily="34" charset="0"/>
              </a:rPr>
              <a:t>Introduction</a:t>
            </a:r>
          </a:p>
          <a:p>
            <a:pPr>
              <a:buFont typeface="Wingdings" pitchFamily="2" charset="2"/>
              <a:buChar char="Ø"/>
            </a:pPr>
            <a:r>
              <a:rPr lang="en-US" sz="2000" dirty="0" smtClean="0">
                <a:solidFill>
                  <a:schemeClr val="accent4"/>
                </a:solidFill>
                <a:latin typeface="Arial" pitchFamily="34" charset="0"/>
                <a:cs typeface="Arial" pitchFamily="34" charset="0"/>
              </a:rPr>
              <a:t>System Requirements</a:t>
            </a:r>
          </a:p>
          <a:p>
            <a:pPr>
              <a:buFont typeface="Wingdings" pitchFamily="2" charset="2"/>
              <a:buChar char="Ø"/>
            </a:pPr>
            <a:r>
              <a:rPr lang="en-US" sz="2000" dirty="0" smtClean="0">
                <a:solidFill>
                  <a:schemeClr val="accent4"/>
                </a:solidFill>
                <a:latin typeface="Arial" pitchFamily="34" charset="0"/>
                <a:cs typeface="Arial" pitchFamily="34" charset="0"/>
              </a:rPr>
              <a:t>Existing system</a:t>
            </a:r>
          </a:p>
          <a:p>
            <a:pPr>
              <a:buFont typeface="Wingdings" pitchFamily="2" charset="2"/>
              <a:buChar char="Ø"/>
            </a:pPr>
            <a:r>
              <a:rPr lang="en-US" sz="2000" dirty="0">
                <a:solidFill>
                  <a:schemeClr val="accent4"/>
                </a:solidFill>
                <a:latin typeface="Arial" pitchFamily="34" charset="0"/>
                <a:cs typeface="Arial" pitchFamily="34" charset="0"/>
                <a:sym typeface="+mn-ea"/>
              </a:rPr>
              <a:t>Proposed </a:t>
            </a:r>
            <a:r>
              <a:rPr lang="en-US" sz="2000" dirty="0" smtClean="0">
                <a:solidFill>
                  <a:schemeClr val="accent4"/>
                </a:solidFill>
                <a:latin typeface="Arial" pitchFamily="34" charset="0"/>
                <a:cs typeface="Arial" pitchFamily="34" charset="0"/>
                <a:sym typeface="+mn-ea"/>
              </a:rPr>
              <a:t>system</a:t>
            </a:r>
          </a:p>
          <a:p>
            <a:pPr>
              <a:buFont typeface="Wingdings" pitchFamily="2" charset="2"/>
              <a:buChar char="Ø"/>
            </a:pPr>
            <a:r>
              <a:rPr lang="en-US" sz="2000" dirty="0" smtClean="0">
                <a:solidFill>
                  <a:schemeClr val="accent4"/>
                </a:solidFill>
                <a:latin typeface="Arial" pitchFamily="34" charset="0"/>
                <a:cs typeface="Arial" pitchFamily="34" charset="0"/>
                <a:sym typeface="+mn-ea"/>
              </a:rPr>
              <a:t>Methodology</a:t>
            </a:r>
          </a:p>
          <a:p>
            <a:pPr>
              <a:buFont typeface="Wingdings" pitchFamily="2" charset="2"/>
              <a:buChar char="Ø"/>
            </a:pPr>
            <a:r>
              <a:rPr lang="en-US" sz="2000" dirty="0" err="1" smtClean="0">
                <a:solidFill>
                  <a:schemeClr val="accent4"/>
                </a:solidFill>
                <a:latin typeface="Arial" pitchFamily="34" charset="0"/>
                <a:cs typeface="Arial" pitchFamily="34" charset="0"/>
                <a:sym typeface="+mn-ea"/>
              </a:rPr>
              <a:t>MobileNet</a:t>
            </a:r>
            <a:r>
              <a:rPr lang="en-US" sz="2000" dirty="0" smtClean="0">
                <a:solidFill>
                  <a:schemeClr val="accent4"/>
                </a:solidFill>
                <a:latin typeface="Arial" pitchFamily="34" charset="0"/>
                <a:cs typeface="Arial" pitchFamily="34" charset="0"/>
                <a:sym typeface="+mn-ea"/>
              </a:rPr>
              <a:t> CNN</a:t>
            </a:r>
          </a:p>
          <a:p>
            <a:pPr>
              <a:buFont typeface="Wingdings" pitchFamily="2" charset="2"/>
              <a:buChar char="Ø"/>
            </a:pPr>
            <a:r>
              <a:rPr lang="en-US" sz="2000" dirty="0" smtClean="0">
                <a:solidFill>
                  <a:schemeClr val="accent4"/>
                </a:solidFill>
                <a:latin typeface="Arial" pitchFamily="34" charset="0"/>
                <a:cs typeface="Arial" pitchFamily="34" charset="0"/>
                <a:sym typeface="+mn-ea"/>
              </a:rPr>
              <a:t>BERT</a:t>
            </a:r>
          </a:p>
          <a:p>
            <a:pPr>
              <a:buFont typeface="Wingdings" pitchFamily="2" charset="2"/>
              <a:buChar char="Ø"/>
            </a:pPr>
            <a:r>
              <a:rPr lang="en-US" sz="2000" dirty="0" smtClean="0">
                <a:solidFill>
                  <a:schemeClr val="accent4"/>
                </a:solidFill>
                <a:latin typeface="Arial" pitchFamily="34" charset="0"/>
                <a:cs typeface="Arial" pitchFamily="34" charset="0"/>
                <a:sym typeface="+mn-ea"/>
              </a:rPr>
              <a:t>Process</a:t>
            </a:r>
          </a:p>
          <a:p>
            <a:pPr>
              <a:buFont typeface="Wingdings" pitchFamily="2" charset="2"/>
              <a:buChar char="Ø"/>
            </a:pPr>
            <a:r>
              <a:rPr lang="en-US" sz="2000" dirty="0" smtClean="0">
                <a:solidFill>
                  <a:schemeClr val="accent4"/>
                </a:solidFill>
                <a:latin typeface="Arial" pitchFamily="34" charset="0"/>
                <a:cs typeface="Arial" pitchFamily="34" charset="0"/>
              </a:rPr>
              <a:t>Advantages</a:t>
            </a:r>
          </a:p>
          <a:p>
            <a:pPr>
              <a:buFont typeface="Wingdings" pitchFamily="2" charset="2"/>
              <a:buChar char="Ø"/>
            </a:pPr>
            <a:r>
              <a:rPr lang="en-US" sz="2000" dirty="0" smtClean="0">
                <a:solidFill>
                  <a:schemeClr val="accent4"/>
                </a:solidFill>
                <a:latin typeface="Arial" pitchFamily="34" charset="0"/>
                <a:cs typeface="Arial" pitchFamily="34" charset="0"/>
              </a:rPr>
              <a:t>Dataset Link</a:t>
            </a:r>
          </a:p>
          <a:p>
            <a:pPr>
              <a:buFont typeface="Wingdings" pitchFamily="2" charset="2"/>
              <a:buChar char="Ø"/>
            </a:pPr>
            <a:r>
              <a:rPr lang="en-US" sz="2000" dirty="0" smtClean="0">
                <a:solidFill>
                  <a:schemeClr val="accent4"/>
                </a:solidFill>
                <a:latin typeface="Arial" pitchFamily="34" charset="0"/>
                <a:cs typeface="Arial" pitchFamily="34" charset="0"/>
              </a:rPr>
              <a:t>Output</a:t>
            </a:r>
          </a:p>
          <a:p>
            <a:pPr>
              <a:buFont typeface="Wingdings" pitchFamily="2" charset="2"/>
              <a:buChar char="Ø"/>
            </a:pPr>
            <a:r>
              <a:rPr lang="en-US" sz="2000" dirty="0" smtClean="0">
                <a:solidFill>
                  <a:schemeClr val="accent4"/>
                </a:solidFill>
                <a:latin typeface="Arial" pitchFamily="34" charset="0"/>
                <a:cs typeface="Arial" pitchFamily="34" charset="0"/>
              </a:rPr>
              <a:t>Conclusion</a:t>
            </a:r>
            <a:endParaRPr lang="en-US" sz="2000" dirty="0">
              <a:solidFill>
                <a:schemeClr val="accent4"/>
              </a:solidFill>
              <a:latin typeface="Arial" pitchFamily="34" charset="0"/>
              <a:cs typeface="Arial" pitchFamily="34" charset="0"/>
            </a:endParaRPr>
          </a:p>
          <a:p>
            <a:pPr>
              <a:buFont typeface="Wingdings" pitchFamily="2" charset="2"/>
              <a:buChar char="Ø"/>
            </a:pPr>
            <a:endParaRPr lang="en-US" sz="2400" b="1" dirty="0" smtClean="0">
              <a:solidFill>
                <a:schemeClr val="accent4"/>
              </a:solidFill>
              <a:latin typeface="Arial Rounded MT Bold" panose="020F0704030504030204" pitchFamily="34" charset="0"/>
            </a:endParaRPr>
          </a:p>
          <a:p>
            <a:pPr>
              <a:buFont typeface="Wingdings" pitchFamily="2" charset="2"/>
              <a:buChar char="Ø"/>
            </a:pPr>
            <a:endParaRPr lang="en-IN" sz="2400" dirty="0">
              <a:solidFill>
                <a:schemeClr val="accent4"/>
              </a:solidFill>
            </a:endParaRPr>
          </a:p>
        </p:txBody>
      </p:sp>
    </p:spTree>
    <p:extLst>
      <p:ext uri="{BB962C8B-B14F-4D97-AF65-F5344CB8AC3E}">
        <p14:creationId xmlns:p14="http://schemas.microsoft.com/office/powerpoint/2010/main" val="41310240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56" y="345234"/>
            <a:ext cx="9905955" cy="662472"/>
          </a:xfrm>
        </p:spPr>
        <p:txBody>
          <a:bodyPr>
            <a:normAutofit/>
          </a:bodyPr>
          <a:lstStyle/>
          <a:p>
            <a:r>
              <a:rPr lang="en-US" sz="2400" dirty="0" smtClean="0">
                <a:solidFill>
                  <a:srgbClr val="C00000"/>
                </a:solidFill>
                <a:latin typeface="Arial Rounded MT Bold" panose="020F0704030504030204" pitchFamily="34" charset="0"/>
              </a:rPr>
              <a:t> </a:t>
            </a:r>
            <a:r>
              <a:rPr lang="en-US" sz="2800" b="1" dirty="0" smtClean="0">
                <a:solidFill>
                  <a:srgbClr val="C00000"/>
                </a:solidFill>
                <a:latin typeface="Arial Rounded MT Bold" panose="020F0704030504030204" pitchFamily="34" charset="0"/>
              </a:rPr>
              <a:t>Conclusion</a:t>
            </a:r>
            <a:endParaRPr lang="en-US" sz="2800" b="1" dirty="0">
              <a:solidFill>
                <a:srgbClr val="C00000"/>
              </a:solidFill>
              <a:latin typeface="Arial Rounded MT Bold" panose="020F0704030504030204" pitchFamily="34" charset="0"/>
            </a:endParaRPr>
          </a:p>
        </p:txBody>
      </p:sp>
      <p:sp>
        <p:nvSpPr>
          <p:cNvPr id="3" name="Text Placeholder 2"/>
          <p:cNvSpPr>
            <a:spLocks noGrp="1"/>
          </p:cNvSpPr>
          <p:nvPr>
            <p:ph type="body" sz="half" idx="2"/>
          </p:nvPr>
        </p:nvSpPr>
        <p:spPr>
          <a:xfrm>
            <a:off x="1141410" y="849086"/>
            <a:ext cx="9904459" cy="4942113"/>
          </a:xfrm>
        </p:spPr>
        <p:txBody>
          <a:bodyPr/>
          <a:lstStyle/>
          <a:p>
            <a:r>
              <a:rPr lang="en-US" sz="2000" dirty="0"/>
              <a:t>Multimodal search is a powerful and growing area of research in the field of information retrieval. By combining different modalities, such as text, images, and videos, multimodal search can provide more accurate and relevant results than traditional text-based search methods.</a:t>
            </a:r>
          </a:p>
          <a:p>
            <a:r>
              <a:rPr lang="en-US" sz="2000" dirty="0"/>
              <a:t>One of the key challenges in multimodal search is the need to effectively integrate and process data from multiple modalities. This can be achieved through the use of joint embedding, which allows for the learning of a shared representation space that captures the relationships between different modalities</a:t>
            </a:r>
            <a:r>
              <a:rPr lang="en-US" sz="2000" dirty="0" smtClean="0"/>
              <a:t>.</a:t>
            </a:r>
          </a:p>
          <a:p>
            <a:r>
              <a:rPr lang="en-US" sz="2000" dirty="0"/>
              <a:t>Recent advances in deep learning and natural language processing have enabled the development of state-of-the-art models, such as BERT and GPT-3, that can be fine-tuned for specific NLP tasks and combined with other modalities in a joint embedding space. These models have shown great promise in improving the accuracy and efficiency of multimodal search applications.</a:t>
            </a:r>
          </a:p>
          <a:p>
            <a:r>
              <a:rPr lang="en-US" sz="2000" dirty="0"/>
              <a:t>Overall, multimodal search is a rapidly evolving field with many exciting opportunities for research and development. As technology continues to advance, we can expect to see continued progress in the development of more sophisticated and effective models for multimodal search.</a:t>
            </a:r>
          </a:p>
          <a:p>
            <a:endParaRPr lang="en-US" sz="2000" dirty="0"/>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4" descr="thank-you-lettering-blurred-lights-background-thank-you-lettering-102011881"/>
          <p:cNvPicPr>
            <a:picLocks noChangeAspect="1"/>
          </p:cNvPicPr>
          <p:nvPr/>
        </p:nvPicPr>
        <p:blipFill>
          <a:blip r:embed="rId2"/>
          <a:stretch>
            <a:fillRect/>
          </a:stretch>
        </p:blipFill>
        <p:spPr>
          <a:xfrm>
            <a:off x="635" y="-635"/>
            <a:ext cx="12192000" cy="6858000"/>
          </a:xfrm>
          <a:prstGeom prst="rect">
            <a:avLst/>
          </a:prstGeom>
        </p:spPr>
      </p:pic>
    </p:spTree>
    <p:extLst>
      <p:ext uri="{BB962C8B-B14F-4D97-AF65-F5344CB8AC3E}">
        <p14:creationId xmlns:p14="http://schemas.microsoft.com/office/powerpoint/2010/main" val="265743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78" y="479394"/>
            <a:ext cx="9057336" cy="994299"/>
          </a:xfrm>
        </p:spPr>
        <p:txBody>
          <a:bodyPr/>
          <a:lstStyle/>
          <a:p>
            <a:r>
              <a:rPr lang="en-US" sz="2800" b="1" dirty="0">
                <a:solidFill>
                  <a:srgbClr val="C00000"/>
                </a:solidFill>
                <a:latin typeface="Arial Rounded MT Bold" panose="020F0704030504030204" pitchFamily="34" charset="0"/>
              </a:rPr>
              <a:t>Abstract</a:t>
            </a:r>
          </a:p>
        </p:txBody>
      </p:sp>
      <p:sp>
        <p:nvSpPr>
          <p:cNvPr id="3" name="Text Placeholder 2"/>
          <p:cNvSpPr>
            <a:spLocks noGrp="1"/>
          </p:cNvSpPr>
          <p:nvPr>
            <p:ph type="body" sz="half" idx="2"/>
          </p:nvPr>
        </p:nvSpPr>
        <p:spPr>
          <a:xfrm>
            <a:off x="1155065" y="1393825"/>
            <a:ext cx="9631680" cy="4641215"/>
          </a:xfrm>
        </p:spPr>
        <p:txBody>
          <a:bodyPr>
            <a:normAutofit/>
          </a:bodyPr>
          <a:lstStyle/>
          <a:p>
            <a:r>
              <a:rPr lang="en-US" sz="2000" dirty="0"/>
              <a:t>Multi-modal search is a task of retrieving relevant results from a database using multiple modalities such as </a:t>
            </a:r>
            <a:r>
              <a:rPr lang="en-US" sz="2000" dirty="0" smtClean="0"/>
              <a:t>text</a:t>
            </a:r>
            <a:r>
              <a:rPr lang="en-US" sz="2000" dirty="0"/>
              <a:t> </a:t>
            </a:r>
            <a:r>
              <a:rPr lang="en-US" sz="2000" dirty="0" smtClean="0"/>
              <a:t>and images</a:t>
            </a:r>
          </a:p>
          <a:p>
            <a:r>
              <a:rPr lang="en-US" sz="2000" dirty="0" smtClean="0"/>
              <a:t>The </a:t>
            </a:r>
            <a:r>
              <a:rPr lang="en-US" sz="2000" dirty="0"/>
              <a:t>goal of multi-modal search is to provide more accurate and comprehensive search results by integrating different types of data. </a:t>
            </a:r>
            <a:endParaRPr lang="en-US" sz="2000" dirty="0" smtClean="0"/>
          </a:p>
          <a:p>
            <a:r>
              <a:rPr lang="en-US" sz="2000" dirty="0" smtClean="0"/>
              <a:t>This </a:t>
            </a:r>
            <a:r>
              <a:rPr lang="en-US" sz="2000" dirty="0"/>
              <a:t>technique is widely used in various domains such as e-commerce, healthcare, social media, and entertainment</a:t>
            </a:r>
            <a:r>
              <a:rPr lang="en-US" sz="2000" dirty="0" smtClean="0"/>
              <a:t>.</a:t>
            </a:r>
          </a:p>
          <a:p>
            <a:r>
              <a:rPr lang="en-US" sz="2000" dirty="0" smtClean="0"/>
              <a:t> </a:t>
            </a:r>
            <a:r>
              <a:rPr lang="en-US" sz="2000" dirty="0"/>
              <a:t>Multi-modal search requires the use of various techniques such as feature extraction, similarity measures, and machine learning algorithms</a:t>
            </a:r>
            <a:r>
              <a:rPr lang="en-US" sz="2000" dirty="0" smtClean="0"/>
              <a:t>.</a:t>
            </a:r>
          </a:p>
          <a:p>
            <a:r>
              <a:rPr lang="en-US" sz="2000" dirty="0" smtClean="0"/>
              <a:t>With </a:t>
            </a:r>
            <a:r>
              <a:rPr lang="en-US" sz="2000" dirty="0"/>
              <a:t>the increasing availability of multi-modal data, multi-modal search has become an important area of research in the field of information retrieval and computer vision.</a:t>
            </a:r>
            <a:endParaRPr lang="en-US" sz="20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20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44" y="310376"/>
            <a:ext cx="10972800" cy="582613"/>
          </a:xfrm>
        </p:spPr>
        <p:txBody>
          <a:bodyPr/>
          <a:lstStyle/>
          <a:p>
            <a:r>
              <a:rPr lang="en-US" sz="2800" b="1" dirty="0" smtClean="0">
                <a:solidFill>
                  <a:srgbClr val="C00000"/>
                </a:solidFill>
                <a:latin typeface="Arial Rounded MT Bold" panose="020F0704030504030204" pitchFamily="34" charset="0"/>
              </a:rPr>
              <a:t/>
            </a:r>
            <a:br>
              <a:rPr lang="en-US" sz="2800" b="1" dirty="0" smtClean="0">
                <a:solidFill>
                  <a:srgbClr val="C00000"/>
                </a:solidFill>
                <a:latin typeface="Arial Rounded MT Bold" panose="020F0704030504030204" pitchFamily="34" charset="0"/>
              </a:rPr>
            </a:br>
            <a:r>
              <a:rPr lang="en-US" sz="2800" b="1" dirty="0" smtClean="0">
                <a:solidFill>
                  <a:srgbClr val="C00000"/>
                </a:solidFill>
                <a:latin typeface="Arial Rounded MT Bold" panose="020F0704030504030204" pitchFamily="34" charset="0"/>
              </a:rPr>
              <a:t>Introduction</a:t>
            </a:r>
            <a:endParaRPr lang="en-IN" sz="2800" dirty="0">
              <a:solidFill>
                <a:srgbClr val="FF0000"/>
              </a:solidFill>
            </a:endParaRPr>
          </a:p>
        </p:txBody>
      </p:sp>
      <p:sp>
        <p:nvSpPr>
          <p:cNvPr id="3" name="Rectangle 2"/>
          <p:cNvSpPr/>
          <p:nvPr/>
        </p:nvSpPr>
        <p:spPr>
          <a:xfrm>
            <a:off x="709126" y="892989"/>
            <a:ext cx="10618237" cy="5262979"/>
          </a:xfrm>
          <a:prstGeom prst="rect">
            <a:avLst/>
          </a:prstGeom>
        </p:spPr>
        <p:txBody>
          <a:bodyPr wrap="square">
            <a:spAutoFit/>
          </a:bodyPr>
          <a:lstStyle/>
          <a:p>
            <a:endParaRPr lang="en-US" sz="2400" dirty="0" smtClean="0"/>
          </a:p>
          <a:p>
            <a:r>
              <a:rPr lang="en-US" sz="2400" dirty="0" smtClean="0"/>
              <a:t>Multimodal </a:t>
            </a:r>
            <a:r>
              <a:rPr lang="en-US" sz="2400" dirty="0"/>
              <a:t>search is a type of search technique where the system retrieves results based on the user's query using different modalities, such as text, image, audio, and video. It combines different modalities to achieve more accurate and relevant search results</a:t>
            </a:r>
            <a:r>
              <a:rPr lang="en-US" sz="2400" dirty="0" smtClean="0"/>
              <a:t>.</a:t>
            </a:r>
          </a:p>
          <a:p>
            <a:endParaRPr lang="en-US" sz="2400" dirty="0"/>
          </a:p>
          <a:p>
            <a:r>
              <a:rPr lang="en-US" sz="2400" dirty="0"/>
              <a:t>In a typical multimodal search system, the input query may consist of text, </a:t>
            </a:r>
            <a:r>
              <a:rPr lang="en-US" sz="2400" dirty="0" smtClean="0"/>
              <a:t>image. </a:t>
            </a:r>
            <a:r>
              <a:rPr lang="en-US" sz="2400" dirty="0"/>
              <a:t>The system extracts relevant features from each modality and combines them to form a joint feature </a:t>
            </a:r>
            <a:r>
              <a:rPr lang="en-US" sz="2400" dirty="0" err="1" smtClean="0"/>
              <a:t>representation.The</a:t>
            </a:r>
            <a:r>
              <a:rPr lang="en-US" sz="2400" dirty="0" smtClean="0"/>
              <a:t> </a:t>
            </a:r>
            <a:r>
              <a:rPr lang="en-US" sz="2400" dirty="0"/>
              <a:t>joint representation is then used to retrieve relevant results based on the user's </a:t>
            </a:r>
            <a:r>
              <a:rPr lang="en-US" sz="2400" dirty="0" smtClean="0"/>
              <a:t>query</a:t>
            </a:r>
          </a:p>
          <a:p>
            <a:endParaRPr lang="en-US" sz="2400" dirty="0"/>
          </a:p>
          <a:p>
            <a:r>
              <a:rPr lang="en-US" sz="2400" dirty="0"/>
              <a:t>For example, in an e-commerce website, the user may enter a query for a product, and the system may retrieve results based on the text description of the product, as well as the image of the product. </a:t>
            </a:r>
          </a:p>
        </p:txBody>
      </p:sp>
    </p:spTree>
    <p:extLst>
      <p:ext uri="{BB962C8B-B14F-4D97-AF65-F5344CB8AC3E}">
        <p14:creationId xmlns:p14="http://schemas.microsoft.com/office/powerpoint/2010/main" val="29554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3184"/>
            <a:ext cx="10972800" cy="259929"/>
          </a:xfrm>
        </p:spPr>
        <p:txBody>
          <a:bodyPr/>
          <a:lstStyle/>
          <a:p>
            <a:r>
              <a:rPr lang="en-US" sz="2800" b="1" dirty="0" smtClean="0">
                <a:solidFill>
                  <a:srgbClr val="C00000"/>
                </a:solidFill>
                <a:latin typeface="Arial Rounded MT Bold" panose="020F0704030504030204" pitchFamily="34" charset="0"/>
                <a:sym typeface="+mn-ea"/>
              </a:rPr>
              <a:t>System Requirements</a:t>
            </a:r>
            <a:endParaRPr lang="en-IN" sz="2800" dirty="0"/>
          </a:p>
        </p:txBody>
      </p:sp>
      <p:sp>
        <p:nvSpPr>
          <p:cNvPr id="3" name="Text Placeholder 2"/>
          <p:cNvSpPr>
            <a:spLocks noGrp="1"/>
          </p:cNvSpPr>
          <p:nvPr>
            <p:ph type="body" idx="1"/>
          </p:nvPr>
        </p:nvSpPr>
        <p:spPr/>
        <p:txBody>
          <a:bodyPr/>
          <a:lstStyle/>
          <a:p>
            <a:pPr marL="0" indent="0">
              <a:buNone/>
            </a:pPr>
            <a:r>
              <a:rPr lang="en-IN" sz="2400" dirty="0" smtClean="0">
                <a:solidFill>
                  <a:schemeClr val="accent4">
                    <a:lumMod val="95000"/>
                    <a:lumOff val="5000"/>
                  </a:schemeClr>
                </a:solidFill>
              </a:rPr>
              <a:t>Hardware Requirements:</a:t>
            </a:r>
          </a:p>
          <a:p>
            <a:pPr>
              <a:buFont typeface="Wingdings" pitchFamily="2" charset="2"/>
              <a:buChar char="Ø"/>
            </a:pPr>
            <a:endParaRPr lang="en-IN" sz="2000" dirty="0">
              <a:solidFill>
                <a:schemeClr val="accent4">
                  <a:lumMod val="95000"/>
                  <a:lumOff val="5000"/>
                </a:schemeClr>
              </a:solidFill>
            </a:endParaRPr>
          </a:p>
          <a:p>
            <a:pPr>
              <a:buFont typeface="Wingdings" pitchFamily="2" charset="2"/>
              <a:buChar char="Ø"/>
            </a:pPr>
            <a:r>
              <a:rPr lang="en-IN" sz="2000" dirty="0" smtClean="0">
                <a:solidFill>
                  <a:schemeClr val="accent4">
                    <a:lumMod val="95000"/>
                    <a:lumOff val="5000"/>
                  </a:schemeClr>
                </a:solidFill>
              </a:rPr>
              <a:t>Processor: i5 processor or higher version</a:t>
            </a:r>
          </a:p>
          <a:p>
            <a:pPr>
              <a:buFont typeface="Wingdings" pitchFamily="2" charset="2"/>
              <a:buChar char="Ø"/>
            </a:pPr>
            <a:r>
              <a:rPr lang="en-IN" sz="2000" dirty="0" smtClean="0">
                <a:solidFill>
                  <a:schemeClr val="accent4">
                    <a:lumMod val="95000"/>
                    <a:lumOff val="5000"/>
                  </a:schemeClr>
                </a:solidFill>
              </a:rPr>
              <a:t>Hard Disk: 30 GB or more</a:t>
            </a:r>
          </a:p>
          <a:p>
            <a:pPr>
              <a:buFont typeface="Wingdings" pitchFamily="2" charset="2"/>
              <a:buChar char="Ø"/>
            </a:pPr>
            <a:r>
              <a:rPr lang="en-IN" sz="2000" dirty="0" smtClean="0">
                <a:solidFill>
                  <a:schemeClr val="accent4">
                    <a:lumMod val="95000"/>
                    <a:lumOff val="5000"/>
                  </a:schemeClr>
                </a:solidFill>
              </a:rPr>
              <a:t>RAM        : 2 GB or more</a:t>
            </a:r>
          </a:p>
          <a:p>
            <a:pPr marL="0" indent="0">
              <a:buNone/>
            </a:pPr>
            <a:endParaRPr lang="en-IN" sz="2000" dirty="0">
              <a:solidFill>
                <a:schemeClr val="accent4">
                  <a:lumMod val="95000"/>
                  <a:lumOff val="5000"/>
                </a:schemeClr>
              </a:solidFill>
            </a:endParaRPr>
          </a:p>
          <a:p>
            <a:pPr marL="0" indent="0">
              <a:buNone/>
            </a:pPr>
            <a:r>
              <a:rPr lang="en-IN" sz="2400" dirty="0" smtClean="0">
                <a:solidFill>
                  <a:schemeClr val="accent4">
                    <a:lumMod val="95000"/>
                    <a:lumOff val="5000"/>
                  </a:schemeClr>
                </a:solidFill>
              </a:rPr>
              <a:t>Software Requirements:</a:t>
            </a:r>
          </a:p>
          <a:p>
            <a:pPr marL="0" indent="0">
              <a:buNone/>
            </a:pPr>
            <a:endParaRPr lang="en-IN" sz="2400" dirty="0" smtClean="0">
              <a:solidFill>
                <a:schemeClr val="accent4">
                  <a:lumMod val="95000"/>
                  <a:lumOff val="5000"/>
                </a:schemeClr>
              </a:solidFill>
            </a:endParaRPr>
          </a:p>
          <a:p>
            <a:pPr>
              <a:buFont typeface="Wingdings" pitchFamily="2" charset="2"/>
              <a:buChar char="Ø"/>
            </a:pPr>
            <a:r>
              <a:rPr lang="en-IN" sz="2000" dirty="0" smtClean="0">
                <a:solidFill>
                  <a:schemeClr val="accent4">
                    <a:lumMod val="95000"/>
                    <a:lumOff val="5000"/>
                  </a:schemeClr>
                </a:solidFill>
              </a:rPr>
              <a:t>Operating System          : Windows </a:t>
            </a:r>
            <a:r>
              <a:rPr lang="en-IN" sz="2400" dirty="0" smtClean="0">
                <a:solidFill>
                  <a:schemeClr val="accent4">
                    <a:lumMod val="95000"/>
                    <a:lumOff val="5000"/>
                  </a:schemeClr>
                </a:solidFill>
              </a:rPr>
              <a:t> 11</a:t>
            </a:r>
          </a:p>
          <a:p>
            <a:pPr>
              <a:buFont typeface="Wingdings" pitchFamily="2" charset="2"/>
              <a:buChar char="Ø"/>
            </a:pPr>
            <a:r>
              <a:rPr lang="en-IN" sz="2000" dirty="0" smtClean="0">
                <a:solidFill>
                  <a:schemeClr val="accent4">
                    <a:lumMod val="95000"/>
                    <a:lumOff val="5000"/>
                  </a:schemeClr>
                </a:solidFill>
              </a:rPr>
              <a:t>Programming Language : Python</a:t>
            </a:r>
          </a:p>
          <a:p>
            <a:pPr>
              <a:buFont typeface="Wingdings" pitchFamily="2" charset="2"/>
              <a:buChar char="Ø"/>
            </a:pPr>
            <a:r>
              <a:rPr lang="en-IN" sz="2000" dirty="0" smtClean="0">
                <a:solidFill>
                  <a:schemeClr val="accent4">
                    <a:lumMod val="95000"/>
                    <a:lumOff val="5000"/>
                  </a:schemeClr>
                </a:solidFill>
              </a:rPr>
              <a:t>Editor     </a:t>
            </a:r>
            <a:r>
              <a:rPr lang="en-IN" sz="2400" dirty="0" smtClean="0">
                <a:solidFill>
                  <a:schemeClr val="accent4">
                    <a:lumMod val="95000"/>
                    <a:lumOff val="5000"/>
                  </a:schemeClr>
                </a:solidFill>
              </a:rPr>
              <a:t>                     : </a:t>
            </a:r>
            <a:r>
              <a:rPr lang="en-IN" sz="2000" dirty="0" smtClean="0">
                <a:solidFill>
                  <a:schemeClr val="accent4">
                    <a:lumMod val="95000"/>
                    <a:lumOff val="5000"/>
                  </a:schemeClr>
                </a:solidFill>
              </a:rPr>
              <a:t>Google </a:t>
            </a:r>
            <a:r>
              <a:rPr lang="en-IN" sz="2000" dirty="0" err="1" smtClean="0">
                <a:solidFill>
                  <a:schemeClr val="accent4">
                    <a:lumMod val="95000"/>
                    <a:lumOff val="5000"/>
                  </a:schemeClr>
                </a:solidFill>
              </a:rPr>
              <a:t>Colab</a:t>
            </a:r>
            <a:endParaRPr lang="en-IN" sz="2000" dirty="0" smtClean="0">
              <a:solidFill>
                <a:schemeClr val="accent4">
                  <a:lumMod val="95000"/>
                  <a:lumOff val="5000"/>
                </a:schemeClr>
              </a:solidFill>
            </a:endParaRPr>
          </a:p>
          <a:p>
            <a:pPr>
              <a:buFont typeface="Wingdings" pitchFamily="2" charset="2"/>
              <a:buChar char="Ø"/>
            </a:pPr>
            <a:r>
              <a:rPr lang="en-IN" sz="2000" dirty="0" smtClean="0">
                <a:solidFill>
                  <a:schemeClr val="accent4">
                    <a:lumMod val="95000"/>
                    <a:lumOff val="5000"/>
                  </a:schemeClr>
                </a:solidFill>
              </a:rPr>
              <a:t>Browser                           : Any Latest Browser like  Chrome</a:t>
            </a:r>
            <a:endParaRPr lang="en-IN" sz="2400" dirty="0">
              <a:solidFill>
                <a:schemeClr val="accent4">
                  <a:lumMod val="95000"/>
                  <a:lumOff val="5000"/>
                </a:schemeClr>
              </a:solidFill>
            </a:endParaRPr>
          </a:p>
        </p:txBody>
      </p:sp>
    </p:spTree>
    <p:extLst>
      <p:ext uri="{BB962C8B-B14F-4D97-AF65-F5344CB8AC3E}">
        <p14:creationId xmlns:p14="http://schemas.microsoft.com/office/powerpoint/2010/main" val="3917019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solidFill>
                  <a:srgbClr val="C00000"/>
                </a:solidFill>
              </a:rPr>
              <a:t/>
            </a:r>
            <a:br>
              <a:rPr lang="en-IN" sz="2800" dirty="0" smtClean="0">
                <a:solidFill>
                  <a:srgbClr val="C00000"/>
                </a:solidFill>
              </a:rPr>
            </a:br>
            <a:r>
              <a:rPr lang="en-IN" sz="2800" b="1" dirty="0" smtClean="0">
                <a:solidFill>
                  <a:srgbClr val="C00000"/>
                </a:solidFill>
              </a:rPr>
              <a:t>Existing Syste</a:t>
            </a:r>
            <a:r>
              <a:rPr lang="en-IN" sz="2800" b="1" dirty="0">
                <a:solidFill>
                  <a:srgbClr val="C00000"/>
                </a:solidFill>
              </a:rPr>
              <a:t>m</a:t>
            </a:r>
          </a:p>
        </p:txBody>
      </p:sp>
      <p:sp>
        <p:nvSpPr>
          <p:cNvPr id="3" name="Content Placeholder 2"/>
          <p:cNvSpPr>
            <a:spLocks noGrp="1"/>
          </p:cNvSpPr>
          <p:nvPr>
            <p:ph idx="1"/>
          </p:nvPr>
        </p:nvSpPr>
        <p:spPr/>
        <p:txBody>
          <a:bodyPr/>
          <a:lstStyle/>
          <a:p>
            <a:r>
              <a:rPr lang="en-IN" sz="2000" dirty="0" smtClean="0"/>
              <a:t>In the Existing system of many </a:t>
            </a:r>
            <a:r>
              <a:rPr lang="en-IN" sz="2000" dirty="0"/>
              <a:t>e</a:t>
            </a:r>
            <a:r>
              <a:rPr lang="en-IN" sz="2000" dirty="0" smtClean="0"/>
              <a:t>-commerce websites users can only give either text </a:t>
            </a:r>
            <a:r>
              <a:rPr lang="en-IN" sz="2000" dirty="0" err="1" smtClean="0"/>
              <a:t>discription</a:t>
            </a:r>
            <a:r>
              <a:rPr lang="en-IN" sz="2000" dirty="0" smtClean="0"/>
              <a:t> or image as input.</a:t>
            </a:r>
          </a:p>
          <a:p>
            <a:r>
              <a:rPr lang="en-IN" sz="2000" dirty="0" smtClean="0"/>
              <a:t>It uses GPT for text classification and MobileNetV2 for image Classification.</a:t>
            </a:r>
          </a:p>
          <a:p>
            <a:r>
              <a:rPr lang="en-IN" sz="2000" dirty="0" smtClean="0"/>
              <a:t>Need high configuration devices and need more Hardware resources.</a:t>
            </a:r>
          </a:p>
          <a:p>
            <a:pPr marL="0" indent="0">
              <a:buNone/>
            </a:pPr>
            <a:r>
              <a:rPr lang="en-US" sz="2800" b="1" dirty="0">
                <a:solidFill>
                  <a:srgbClr val="C00000"/>
                </a:solidFill>
                <a:latin typeface="Arial Rounded MT Bold" panose="020F0704030504030204" pitchFamily="34" charset="0"/>
                <a:sym typeface="+mn-ea"/>
              </a:rPr>
              <a:t>Proposed system</a:t>
            </a:r>
            <a:endParaRPr lang="en-IN" sz="2800" dirty="0" smtClean="0"/>
          </a:p>
          <a:p>
            <a:pPr>
              <a:buFont typeface="Arial" panose="020B0604020202020204" pitchFamily="34" charset="0"/>
              <a:buChar char="•"/>
            </a:pPr>
            <a:r>
              <a:rPr lang="en-US" sz="2000" dirty="0">
                <a:latin typeface="Arial" panose="020B0604020202020204" pitchFamily="34" charset="0"/>
                <a:cs typeface="Arial" panose="020B0604020202020204" pitchFamily="34" charset="0"/>
                <a:sym typeface="+mn-ea"/>
              </a:rPr>
              <a:t>The proposed system proposes a multi-modal search method based on </a:t>
            </a:r>
            <a:r>
              <a:rPr lang="en-US" sz="2000" dirty="0" err="1">
                <a:latin typeface="Arial" panose="020B0604020202020204" pitchFamily="34" charset="0"/>
                <a:cs typeface="Arial" panose="020B0604020202020204" pitchFamily="34" charset="0"/>
                <a:sym typeface="+mn-ea"/>
              </a:rPr>
              <a:t>MobileNet</a:t>
            </a:r>
            <a:r>
              <a:rPr lang="en-US" sz="2000" dirty="0">
                <a:latin typeface="Arial" panose="020B0604020202020204" pitchFamily="34" charset="0"/>
                <a:cs typeface="Arial" panose="020B0604020202020204" pitchFamily="34" charset="0"/>
                <a:sym typeface="+mn-ea"/>
              </a:rPr>
              <a:t> CNN and BERT.</a:t>
            </a:r>
          </a:p>
          <a:p>
            <a:pPr>
              <a:buFont typeface="Arial" panose="020B0604020202020204" pitchFamily="34" charset="0"/>
              <a:buChar char="•"/>
            </a:pPr>
            <a:r>
              <a:rPr lang="en-US" sz="2000" dirty="0">
                <a:latin typeface="Arial" panose="020B0604020202020204" pitchFamily="34" charset="0"/>
                <a:cs typeface="Arial" panose="020B0604020202020204" pitchFamily="34" charset="0"/>
                <a:sym typeface="+mn-ea"/>
              </a:rPr>
              <a:t>In this system we get the similar images and text for the  given input text and image from the Database according to the given query.</a:t>
            </a:r>
          </a:p>
          <a:p>
            <a:pPr>
              <a:buFont typeface="Arial" panose="020B0604020202020204" pitchFamily="34" charset="0"/>
              <a:buChar char="•"/>
            </a:pPr>
            <a:r>
              <a:rPr lang="en-US" sz="2000" dirty="0">
                <a:latin typeface="Arial" panose="020B0604020202020204" pitchFamily="34" charset="0"/>
                <a:cs typeface="Arial" panose="020B0604020202020204" pitchFamily="34" charset="0"/>
                <a:sym typeface="+mn-ea"/>
              </a:rPr>
              <a:t>User can give both text and image at a time as input. </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In the proposed system it performs on </a:t>
            </a:r>
            <a:r>
              <a:rPr lang="en-US" sz="2000" dirty="0" err="1">
                <a:latin typeface="Arial" panose="020B0604020202020204" pitchFamily="34" charset="0"/>
                <a:cs typeface="Arial" panose="020B0604020202020204" pitchFamily="34" charset="0"/>
              </a:rPr>
              <a:t>google</a:t>
            </a:r>
            <a:r>
              <a:rPr lang="en-US" sz="2000" dirty="0">
                <a:latin typeface="Arial" panose="020B0604020202020204" pitchFamily="34" charset="0"/>
                <a:cs typeface="Arial" panose="020B0604020202020204" pitchFamily="34" charset="0"/>
              </a:rPr>
              <a:t> GPU. It does not depends on system configuration.</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It takes over 174 sec to get Image </a:t>
            </a:r>
            <a:r>
              <a:rPr lang="en-US" sz="2000" dirty="0" err="1">
                <a:latin typeface="Arial" panose="020B0604020202020204" pitchFamily="34" charset="0"/>
                <a:cs typeface="Arial" panose="020B0604020202020204" pitchFamily="34" charset="0"/>
              </a:rPr>
              <a:t>Embeddings</a:t>
            </a:r>
            <a:r>
              <a:rPr lang="en-US" sz="2000" dirty="0">
                <a:latin typeface="Arial" panose="020B0604020202020204" pitchFamily="34" charset="0"/>
                <a:cs typeface="Arial" panose="020B0604020202020204" pitchFamily="34" charset="0"/>
              </a:rPr>
              <a:t> and Text </a:t>
            </a:r>
            <a:r>
              <a:rPr lang="en-US" sz="2000" dirty="0" err="1">
                <a:latin typeface="Arial" panose="020B0604020202020204" pitchFamily="34" charset="0"/>
                <a:cs typeface="Arial" panose="020B0604020202020204" pitchFamily="34" charset="0"/>
              </a:rPr>
              <a:t>Embeddings</a:t>
            </a:r>
            <a:r>
              <a:rPr lang="en-US" sz="2000" dirty="0">
                <a:latin typeface="Arial" panose="020B0604020202020204" pitchFamily="34" charset="0"/>
                <a:cs typeface="Arial" panose="020B0604020202020204" pitchFamily="34" charset="0"/>
              </a:rPr>
              <a:t> for 20550 train images.</a:t>
            </a:r>
          </a:p>
          <a:p>
            <a:endParaRPr lang="en-IN" sz="2800" dirty="0" smtClean="0"/>
          </a:p>
          <a:p>
            <a:endParaRPr lang="en-IN" sz="2800" dirty="0"/>
          </a:p>
        </p:txBody>
      </p:sp>
    </p:spTree>
    <p:extLst>
      <p:ext uri="{BB962C8B-B14F-4D97-AF65-F5344CB8AC3E}">
        <p14:creationId xmlns:p14="http://schemas.microsoft.com/office/powerpoint/2010/main" val="2355549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0"/>
            <a:ext cx="10972800" cy="953770"/>
          </a:xfrm>
        </p:spPr>
        <p:txBody>
          <a:bodyPr/>
          <a:lstStyle/>
          <a:p>
            <a:r>
              <a:rPr lang="en-US" sz="2400" dirty="0" smtClean="0">
                <a:solidFill>
                  <a:schemeClr val="accent3">
                    <a:lumMod val="75000"/>
                  </a:schemeClr>
                </a:solidFill>
                <a:latin typeface="Arial Rounded MT Bold" panose="020F0704030504030204" pitchFamily="34" charset="0"/>
                <a:sym typeface="+mn-ea"/>
              </a:rPr>
              <a:t/>
            </a:r>
            <a:br>
              <a:rPr lang="en-US" sz="2400" dirty="0" smtClean="0">
                <a:solidFill>
                  <a:schemeClr val="accent3">
                    <a:lumMod val="75000"/>
                  </a:schemeClr>
                </a:solidFill>
                <a:latin typeface="Arial Rounded MT Bold" panose="020F0704030504030204" pitchFamily="34" charset="0"/>
                <a:sym typeface="+mn-ea"/>
              </a:rPr>
            </a:br>
            <a:r>
              <a:rPr lang="en-US" sz="2400" dirty="0" smtClean="0">
                <a:solidFill>
                  <a:srgbClr val="C00000"/>
                </a:solidFill>
                <a:latin typeface="Arial Rounded MT Bold" panose="020F0704030504030204" pitchFamily="34" charset="0"/>
                <a:sym typeface="+mn-ea"/>
              </a:rPr>
              <a:t>Methodology</a:t>
            </a:r>
            <a:br>
              <a:rPr lang="en-US" sz="2400" dirty="0" smtClean="0">
                <a:solidFill>
                  <a:srgbClr val="C00000"/>
                </a:solidFill>
                <a:latin typeface="Arial Rounded MT Bold" panose="020F0704030504030204" pitchFamily="34" charset="0"/>
                <a:sym typeface="+mn-ea"/>
              </a:rPr>
            </a:br>
            <a:endParaRPr lang="en-US" sz="2400" dirty="0" smtClean="0">
              <a:solidFill>
                <a:srgbClr val="C00000"/>
              </a:solidFill>
              <a:latin typeface="Arial Rounded MT Bold" panose="020F0704030504030204" pitchFamily="34" charset="0"/>
              <a:sym typeface="+mn-ea"/>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498" y="1174750"/>
            <a:ext cx="10786187" cy="49530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C00000"/>
                </a:solidFill>
              </a:rPr>
              <a:t>MobileNet</a:t>
            </a:r>
            <a:r>
              <a:rPr lang="en-US" b="1" dirty="0">
                <a:solidFill>
                  <a:srgbClr val="C00000"/>
                </a:solidFill>
              </a:rPr>
              <a:t> CNN for Image Classification:</a:t>
            </a:r>
            <a:endParaRPr lang="en-IN" dirty="0"/>
          </a:p>
        </p:txBody>
      </p:sp>
      <p:sp>
        <p:nvSpPr>
          <p:cNvPr id="3" name="Content Placeholder 2"/>
          <p:cNvSpPr>
            <a:spLocks noGrp="1"/>
          </p:cNvSpPr>
          <p:nvPr>
            <p:ph idx="1"/>
          </p:nvPr>
        </p:nvSpPr>
        <p:spPr/>
        <p:txBody>
          <a:bodyPr/>
          <a:lstStyle/>
          <a:p>
            <a:r>
              <a:rPr lang="en-US" sz="2000" dirty="0" err="1"/>
              <a:t>MobileNet</a:t>
            </a:r>
            <a:r>
              <a:rPr lang="en-US" sz="2000" dirty="0"/>
              <a:t> is a type of convolutional neural network (CNN) used for image classification tasks. It was designed to be </a:t>
            </a:r>
            <a:r>
              <a:rPr lang="en-US" sz="2000" dirty="0" smtClean="0"/>
              <a:t>lightweight and efficient, </a:t>
            </a:r>
            <a:r>
              <a:rPr lang="en-US" sz="2000" dirty="0"/>
              <a:t>making it well-suited for use on mobile devices with limited computing power.</a:t>
            </a:r>
          </a:p>
          <a:p>
            <a:r>
              <a:rPr lang="en-US" sz="2000" dirty="0" err="1"/>
              <a:t>MobileNet</a:t>
            </a:r>
            <a:r>
              <a:rPr lang="en-US" sz="2000" dirty="0"/>
              <a:t> achieves its efficiency by using a technique called </a:t>
            </a:r>
            <a:r>
              <a:rPr lang="en-US" sz="2000" dirty="0" err="1"/>
              <a:t>depthwise</a:t>
            </a:r>
            <a:r>
              <a:rPr lang="en-US" sz="2000" dirty="0"/>
              <a:t> separable convolution. This technique separates the standard convolution operation into two separate operations: a </a:t>
            </a:r>
            <a:r>
              <a:rPr lang="en-US" sz="2000" dirty="0" err="1"/>
              <a:t>depthwise</a:t>
            </a:r>
            <a:r>
              <a:rPr lang="en-US" sz="2000" dirty="0"/>
              <a:t> convolution and a </a:t>
            </a:r>
            <a:r>
              <a:rPr lang="en-US" sz="2000" dirty="0" err="1"/>
              <a:t>pointwise</a:t>
            </a:r>
            <a:r>
              <a:rPr lang="en-US" sz="2000" dirty="0"/>
              <a:t> convolution</a:t>
            </a:r>
            <a:r>
              <a:rPr lang="en-US" sz="2000" dirty="0" smtClean="0"/>
              <a:t>.</a:t>
            </a:r>
          </a:p>
          <a:p>
            <a:r>
              <a:rPr lang="en-US" sz="2000" dirty="0"/>
              <a:t>Lightweight: </a:t>
            </a:r>
            <a:r>
              <a:rPr lang="en-US" sz="2000" dirty="0" err="1"/>
              <a:t>MobileNet</a:t>
            </a:r>
            <a:r>
              <a:rPr lang="en-US" sz="2000" dirty="0"/>
              <a:t> is a very lightweight architecture compared to other deep neural networks, which makes it ideal for use on mobile devices with limited processing power</a:t>
            </a:r>
            <a:r>
              <a:rPr lang="en-US" sz="2000" dirty="0" smtClean="0"/>
              <a:t>.</a:t>
            </a:r>
            <a:endParaRPr lang="en-US" sz="2000" dirty="0"/>
          </a:p>
          <a:p>
            <a:r>
              <a:rPr lang="en-US" sz="2000" dirty="0"/>
              <a:t>High accuracy: Despite its small size, </a:t>
            </a:r>
            <a:r>
              <a:rPr lang="en-US" sz="2000" dirty="0" err="1"/>
              <a:t>MobileNet</a:t>
            </a:r>
            <a:r>
              <a:rPr lang="en-US" sz="2000" dirty="0"/>
              <a:t> achieves high accuracy in image classification tasks, which is essential for applications such as object recognition, facial recognition, and image segmentation.</a:t>
            </a:r>
          </a:p>
          <a:p>
            <a:r>
              <a:rPr lang="en-US" sz="2000" dirty="0"/>
              <a:t>Energy-efficient: </a:t>
            </a:r>
            <a:r>
              <a:rPr lang="en-US" sz="2000" dirty="0" err="1"/>
              <a:t>MobileNet</a:t>
            </a:r>
            <a:r>
              <a:rPr lang="en-US" sz="2000" dirty="0"/>
              <a:t> consumes less energy compared to other deep neural networks, which is a crucial factor for mobile devices with limited battery life.</a:t>
            </a:r>
          </a:p>
          <a:p>
            <a:r>
              <a:rPr lang="en-US" sz="2000" dirty="0"/>
              <a:t>Fast inference: The architecture of </a:t>
            </a:r>
            <a:r>
              <a:rPr lang="en-US" sz="2000" dirty="0" err="1"/>
              <a:t>MobileNet</a:t>
            </a:r>
            <a:r>
              <a:rPr lang="en-US" sz="2000" dirty="0"/>
              <a:t> is optimized for fast inference, allowing it to process images quickly and efficiently on mobile devices.</a:t>
            </a:r>
          </a:p>
          <a:p>
            <a:endParaRPr lang="en-IN" dirty="0"/>
          </a:p>
        </p:txBody>
      </p:sp>
    </p:spTree>
    <p:extLst>
      <p:ext uri="{BB962C8B-B14F-4D97-AF65-F5344CB8AC3E}">
        <p14:creationId xmlns:p14="http://schemas.microsoft.com/office/powerpoint/2010/main" val="1364231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BERT</a:t>
            </a:r>
            <a:endParaRPr lang="en-IN" b="1" dirty="0">
              <a:solidFill>
                <a:srgbClr val="C00000"/>
              </a:solidFill>
            </a:endParaRPr>
          </a:p>
        </p:txBody>
      </p:sp>
      <p:sp>
        <p:nvSpPr>
          <p:cNvPr id="3" name="Content Placeholder 2"/>
          <p:cNvSpPr>
            <a:spLocks noGrp="1"/>
          </p:cNvSpPr>
          <p:nvPr>
            <p:ph idx="1"/>
          </p:nvPr>
        </p:nvSpPr>
        <p:spPr/>
        <p:txBody>
          <a:bodyPr/>
          <a:lstStyle/>
          <a:p>
            <a:r>
              <a:rPr lang="en-US" sz="2000" dirty="0"/>
              <a:t>BERT (Bidirectional Encoder Representations from Transformers) is a type of language model developed by Google that uses deep learning techniques to understand the meaning of words in a sentence. It is considered to be one of the most powerful language </a:t>
            </a:r>
            <a:r>
              <a:rPr lang="en-US" sz="2000" dirty="0" smtClean="0"/>
              <a:t>model.</a:t>
            </a:r>
          </a:p>
          <a:p>
            <a:r>
              <a:rPr lang="en-US" sz="2000" dirty="0" err="1"/>
              <a:t>Bidirectionality</a:t>
            </a:r>
            <a:r>
              <a:rPr lang="en-US" sz="2000" dirty="0"/>
              <a:t>: BERT is bidirectional, which means it can take into account the context of a word from both its preceding and following words. This allows BERT to better understand the meaning of a sentence and the relationship between words.</a:t>
            </a:r>
          </a:p>
          <a:p>
            <a:r>
              <a:rPr lang="en-US" sz="2000" dirty="0"/>
              <a:t>Pre-training: BERT is pre-trained on a large corpus of text data, which helps it understand the nuances of language and the relationships between words in real-world contexts. This pre-training allows BERT to be fine-tuned on smaller datasets for specific NLP tasks, which can save time and improve accuracy.</a:t>
            </a:r>
          </a:p>
          <a:p>
            <a:r>
              <a:rPr lang="en-US" sz="2000" dirty="0"/>
              <a:t>Transfer learning: BERT's pre-training allows it to transfer knowledge to new NLP tasks with little or no additional training, which is known as transfer learning. This can save significant time and resources in developing new NLP models.</a:t>
            </a:r>
          </a:p>
          <a:p>
            <a:r>
              <a:rPr lang="en-US" sz="2000" dirty="0"/>
              <a:t>State-of-the-art performance: BERT has achieved state-of-the-art performance on a wide range of NLP tasks, including text classification, question answering, and language translation.</a:t>
            </a:r>
          </a:p>
          <a:p>
            <a:endParaRPr lang="en-IN" sz="2000" dirty="0"/>
          </a:p>
        </p:txBody>
      </p:sp>
    </p:spTree>
    <p:extLst>
      <p:ext uri="{BB962C8B-B14F-4D97-AF65-F5344CB8AC3E}">
        <p14:creationId xmlns:p14="http://schemas.microsoft.com/office/powerpoint/2010/main" val="286513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560</TotalTime>
  <Words>1645</Words>
  <Application>Microsoft Office PowerPoint</Application>
  <PresentationFormat>Custom</PresentationFormat>
  <Paragraphs>109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Blue Waves</vt:lpstr>
      <vt:lpstr>              NARASARAOPETA ENGINEERING COLLEGE                                      (AUTONOMOUS)   Text+Image Multimodel Search using MobileNet                                              Under the faculty guidance of                                    Shaik Rafi, M.tech,(Ph.d)</vt:lpstr>
      <vt:lpstr>Contents</vt:lpstr>
      <vt:lpstr>Abstract</vt:lpstr>
      <vt:lpstr> Introduction</vt:lpstr>
      <vt:lpstr>System Requirements</vt:lpstr>
      <vt:lpstr> Existing System</vt:lpstr>
      <vt:lpstr> Methodology </vt:lpstr>
      <vt:lpstr>MobileNet CNN for Image Classification:</vt:lpstr>
      <vt:lpstr>BERT</vt:lpstr>
      <vt:lpstr> Nearest neighbor algorithm</vt:lpstr>
      <vt:lpstr>Process</vt:lpstr>
      <vt:lpstr>  Advantages</vt:lpstr>
      <vt:lpstr>PowerPoint Presentation</vt:lpstr>
      <vt:lpstr>Train_images file:</vt:lpstr>
      <vt:lpstr>PowerPoint Presentation</vt:lpstr>
      <vt:lpstr>Time complexity: on CPU</vt:lpstr>
      <vt:lpstr>Time complexity:  on GPU </vt:lpstr>
      <vt:lpstr>Output:</vt:lpstr>
      <vt:lpstr>PowerPoint Presentation</vt:lpstr>
      <vt:lpstr>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NARASARAOPETA ENGINEERING COLLEGE                                      (AUTONOMOUS)   False Information Detection Using Machine Learning                                              Under the faculty guidance of                                    M . Sathyam Reddy Asst Prof, M. Tech</dc:title>
  <dc:creator>MANOCHAKRI GANGADHARI</dc:creator>
  <cp:lastModifiedBy>Hemanth</cp:lastModifiedBy>
  <cp:revision>47</cp:revision>
  <dcterms:created xsi:type="dcterms:W3CDTF">2023-01-09T17:10:00Z</dcterms:created>
  <dcterms:modified xsi:type="dcterms:W3CDTF">2023-03-17T16:59:07Z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CF09FCE64F214F03AA86022FF548ADAD</vt:lpwstr>
  </property>
  <property fmtid="{D5CDD505-2E9C-101B-9397-08002B2CF9AE}" pid="3" name="KSOProductBuildVer">
    <vt:lpwstr>1033-11.2.0.11486</vt:lpwstr>
  </property>
</Properties>
</file>