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0" r:id="rId7"/>
    <p:sldId id="271" r:id="rId8"/>
    <p:sldId id="272" r:id="rId9"/>
    <p:sldId id="261" r:id="rId10"/>
    <p:sldId id="283" r:id="rId11"/>
    <p:sldId id="269" r:id="rId12"/>
    <p:sldId id="274" r:id="rId13"/>
    <p:sldId id="264" r:id="rId14"/>
    <p:sldId id="284" r:id="rId15"/>
    <p:sldId id="287" r:id="rId16"/>
    <p:sldId id="288" r:id="rId17"/>
    <p:sldId id="289" r:id="rId18"/>
    <p:sldId id="262" r:id="rId19"/>
    <p:sldId id="275"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20" initials="9" lastIdx="1" clrIdx="0"/>
  <p:cmAuthor id="2" name="Gopichand katta" initials="Gk" lastIdx="1" clrIdx="1">
    <p:extLst>
      <p:ext uri="{19B8F6BF-5375-455C-9EA6-DF929625EA0E}">
        <p15:presenceInfo xmlns:p15="http://schemas.microsoft.com/office/powerpoint/2012/main" userId="9bf62bfcc8dafe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B05"/>
    <a:srgbClr val="2C4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2-24T16:45:30.62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AAC91-3F5C-472E-8BE4-737851FD2AC8}"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AAC91-3F5C-472E-8BE4-737851FD2AC8}"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AAC91-3F5C-472E-8BE4-737851FD2AC8}"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8AAC91-3F5C-472E-8BE4-737851FD2AC8}" type="datetimeFigureOut">
              <a:rPr lang="en-IN" smtClean="0"/>
              <a:t>17-03-2023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AAC91-3F5C-472E-8BE4-737851FD2AC8}"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605D-CB2C-4DC9-BE68-6898DBFF735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8AAC91-3F5C-472E-8BE4-737851FD2AC8}" type="datetimeFigureOut">
              <a:rPr lang="en-IN" smtClean="0"/>
              <a:t>17-03-2023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90605D-CB2C-4DC9-BE68-6898DBFF735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0593" y="828676"/>
            <a:ext cx="7770813" cy="628650"/>
          </a:xfrm>
        </p:spPr>
        <p:txBody>
          <a:bodyPr/>
          <a:lstStyle/>
          <a:p>
            <a: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t>
            </a:r>
            <a:r>
              <a:rPr kumimoji="0" lang="en-IN" sz="2000" b="1" i="0" u="none" strike="noStrike" kern="1200" cap="all" spc="0" normalizeH="0" baseline="0" noProof="0" dirty="0">
                <a:ln>
                  <a:noFill/>
                </a:ln>
                <a:gradFill>
                  <a:gsLst>
                    <a:gs pos="0">
                      <a:srgbClr val="FE4444"/>
                    </a:gs>
                    <a:gs pos="100000">
                      <a:srgbClr val="832B2B"/>
                    </a:gs>
                  </a:gsLst>
                  <a:lin scaled="0"/>
                </a:gra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NARASARAOPETA ENGINEERING COLLEGE</a:t>
            </a:r>
            <a:b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br>
            <a: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t>
            </a:r>
            <a:r>
              <a:rPr kumimoji="0" lang="en-IN" sz="14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(AUTONOMOUS)</a:t>
            </a:r>
            <a:b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br>
            <a: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t>
            </a:r>
            <a:r>
              <a:rPr kumimoji="0" lang="en-IN" sz="1600" b="1" i="0" u="none" strike="noStrike" kern="1200" cap="all" spc="0" normalizeH="0" baseline="0" noProof="0" dirty="0">
                <a:ln>
                  <a:noFill/>
                </a:ln>
                <a:solidFill>
                  <a:schemeClr val="accent2"/>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Department of computer science and engineering</a:t>
            </a:r>
          </a:p>
        </p:txBody>
      </p:sp>
      <p:sp>
        <p:nvSpPr>
          <p:cNvPr id="3" name="Subtitle 2"/>
          <p:cNvSpPr>
            <a:spLocks noGrp="1"/>
          </p:cNvSpPr>
          <p:nvPr>
            <p:ph type="subTitle" idx="1"/>
          </p:nvPr>
        </p:nvSpPr>
        <p:spPr>
          <a:xfrm>
            <a:off x="1155065" y="2454275"/>
            <a:ext cx="10389235" cy="4260850"/>
          </a:xfrm>
        </p:spPr>
        <p:txBody>
          <a:bodyPr>
            <a:normAutofit lnSpcReduction="10000"/>
          </a:bodyPr>
          <a:lstStyle/>
          <a:p>
            <a:r>
              <a:rPr lang="en-IN" dirty="0"/>
              <a:t>                             </a:t>
            </a:r>
            <a:r>
              <a:rPr lang="en-IN" sz="2800" dirty="0">
                <a:solidFill>
                  <a:srgbClr val="FFC000"/>
                </a:solidFill>
              </a:rPr>
              <a:t>CROP YIELD PREDICTION system</a:t>
            </a:r>
          </a:p>
          <a:p>
            <a:pPr algn="ctr">
              <a:spcBef>
                <a:spcPts val="0"/>
              </a:spcBef>
              <a:spcAft>
                <a:spcPts val="100"/>
              </a:spcAft>
            </a:pPr>
            <a:r>
              <a:rPr lang="en-IN" sz="2800" dirty="0">
                <a:solidFill>
                  <a:srgbClr val="FFC000"/>
                </a:solidFill>
              </a:rPr>
              <a:t>  </a:t>
            </a:r>
          </a:p>
          <a:p>
            <a:pPr algn="ctr">
              <a:lnSpc>
                <a:spcPct val="110000"/>
              </a:lnSpc>
              <a:spcBef>
                <a:spcPts val="0"/>
              </a:spcBef>
              <a:spcAft>
                <a:spcPts val="100"/>
              </a:spcAft>
            </a:pPr>
            <a:r>
              <a:rPr lang="en-IN" sz="1400" dirty="0">
                <a:solidFill>
                  <a:schemeClr val="tx1"/>
                </a:solidFill>
                <a:latin typeface="Times New Roman" panose="02020603050405020304" pitchFamily="18" charset="0"/>
                <a:cs typeface="Times New Roman" panose="02020603050405020304" pitchFamily="18" charset="0"/>
              </a:rPr>
              <a:t>Under the estimeed guidance of </a:t>
            </a:r>
          </a:p>
          <a:p>
            <a:pPr algn="ctr">
              <a:lnSpc>
                <a:spcPct val="110000"/>
              </a:lnSpc>
              <a:spcBef>
                <a:spcPts val="0"/>
              </a:spcBef>
            </a:pPr>
            <a:r>
              <a:rPr lang="en-IN" sz="1200" b="1" dirty="0" err="1">
                <a:solidFill>
                  <a:schemeClr val="accent3"/>
                </a:solidFill>
              </a:rPr>
              <a:t>Dr.K.Lakshminadh</a:t>
            </a:r>
            <a:r>
              <a:rPr lang="en-IN" sz="1200" b="1" dirty="0">
                <a:solidFill>
                  <a:schemeClr val="accent3"/>
                </a:solidFill>
              </a:rPr>
              <a:t> </a:t>
            </a:r>
            <a:r>
              <a:rPr lang="en-IN" sz="1000" b="1" dirty="0" err="1">
                <a:solidFill>
                  <a:schemeClr val="accent3"/>
                </a:solidFill>
              </a:rPr>
              <a:t>M.Tech,Ph.d</a:t>
            </a:r>
            <a:endParaRPr lang="en-IN" sz="1000" b="1" dirty="0">
              <a:solidFill>
                <a:schemeClr val="accent3"/>
              </a:solidFill>
            </a:endParaRPr>
          </a:p>
          <a:p>
            <a:pPr algn="ctr">
              <a:lnSpc>
                <a:spcPct val="110000"/>
              </a:lnSpc>
              <a:spcBef>
                <a:spcPts val="0"/>
              </a:spcBef>
            </a:pPr>
            <a:r>
              <a:rPr lang="en-IN" sz="1400" dirty="0">
                <a:solidFill>
                  <a:schemeClr val="tx1"/>
                </a:solidFill>
                <a:latin typeface="Times New Roman" panose="02020603050405020304" pitchFamily="18" charset="0"/>
                <a:cs typeface="Times New Roman" panose="02020603050405020304" pitchFamily="18" charset="0"/>
              </a:rPr>
              <a:t>Professor</a:t>
            </a: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 </a:t>
            </a:r>
          </a:p>
          <a:p>
            <a:pPr algn="ctr">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marL="6350" marR="5715" lvl="0" indent="-6350" algn="ctr" defTabSz="457200">
              <a:lnSpc>
                <a:spcPct val="90000"/>
              </a:lnSpc>
              <a:spcAft>
                <a:spcPts val="900"/>
              </a:spcAft>
              <a:buClrTx/>
              <a:defRPr/>
            </a:pPr>
            <a:r>
              <a:rPr lang="en-IN" sz="1600" dirty="0">
                <a:solidFill>
                  <a:srgbClr val="FFFF00"/>
                </a:solidFill>
                <a:latin typeface="Times New Roman" panose="02020603050405020304" pitchFamily="18" charset="0"/>
                <a:cs typeface="Times New Roman" panose="02020603050405020304" pitchFamily="18" charset="0"/>
              </a:rPr>
              <a:t>                                                                                                                                         </a:t>
            </a:r>
            <a:r>
              <a:rPr lang="en-IN" sz="1200" kern="1200" dirty="0">
                <a:solidFill>
                  <a:srgbClr val="FFFF00"/>
                </a:solidFill>
                <a:latin typeface="Times New Roman" panose="02020603050405020304" pitchFamily="18" charset="0"/>
                <a:ea typeface="Times New Roman" panose="02020603050405020304" pitchFamily="18" charset="0"/>
              </a:rPr>
              <a:t>PRESENTED BY </a:t>
            </a:r>
          </a:p>
          <a:p>
            <a:pPr marL="6350" marR="5715" lvl="0" indent="-6350" algn="ctr" defTabSz="457200">
              <a:lnSpc>
                <a:spcPct val="90000"/>
              </a:lnSpc>
              <a:spcAft>
                <a:spcPts val="900"/>
              </a:spcAft>
              <a:buClrTx/>
              <a:defRPr/>
            </a:pPr>
            <a:r>
              <a:rPr lang="en-IN" sz="1200" b="1" kern="1200" dirty="0">
                <a:solidFill>
                  <a:schemeClr val="tx1"/>
                </a:solidFill>
                <a:latin typeface="Times New Roman" panose="02020603050405020304" pitchFamily="18" charset="0"/>
                <a:ea typeface="Times New Roman" panose="02020603050405020304" pitchFamily="18" charset="0"/>
              </a:rPr>
              <a:t>                                                                                                                                                                                               SK.ABDUL SALAM(19471A0555)</a:t>
            </a:r>
          </a:p>
          <a:p>
            <a:pPr marL="6350" marR="5715" lvl="0" indent="-6350" algn="ctr" defTabSz="457200">
              <a:lnSpc>
                <a:spcPct val="90000"/>
              </a:lnSpc>
              <a:spcAft>
                <a:spcPts val="900"/>
              </a:spcAft>
              <a:buClrTx/>
              <a:defRPr/>
            </a:pPr>
            <a:r>
              <a:rPr lang="en-IN" sz="1200" b="1" dirty="0">
                <a:solidFill>
                  <a:schemeClr val="tx1"/>
                </a:solidFill>
                <a:latin typeface="Times New Roman" panose="02020603050405020304" pitchFamily="18" charset="0"/>
                <a:ea typeface="Times New Roman" panose="02020603050405020304" pitchFamily="18" charset="0"/>
              </a:rPr>
              <a:t>                                                                                                                                                                                        K.GOPICHAND(19471a0529)</a:t>
            </a:r>
            <a:endParaRPr lang="en-IN" sz="1200" b="1" kern="1200" dirty="0">
              <a:solidFill>
                <a:schemeClr val="tx1"/>
              </a:solidFill>
              <a:latin typeface="Times New Roman" panose="02020603050405020304" pitchFamily="18" charset="0"/>
              <a:ea typeface="Times New Roman" panose="02020603050405020304" pitchFamily="18" charset="0"/>
            </a:endParaRPr>
          </a:p>
          <a:p>
            <a:pPr marL="6350" marR="5715" lvl="0" indent="-6350" defTabSz="457200">
              <a:lnSpc>
                <a:spcPct val="90000"/>
              </a:lnSpc>
              <a:spcAft>
                <a:spcPts val="900"/>
              </a:spcAft>
              <a:buClrTx/>
              <a:defRPr/>
            </a:pPr>
            <a:r>
              <a:rPr lang="en-IN" sz="1200" b="1" kern="1200" dirty="0">
                <a:solidFill>
                  <a:schemeClr val="tx1"/>
                </a:solidFill>
                <a:latin typeface="Times New Roman" panose="02020603050405020304" pitchFamily="18" charset="0"/>
                <a:ea typeface="Times New Roman" panose="02020603050405020304" pitchFamily="18" charset="0"/>
              </a:rPr>
              <a:t>                                                                                                                                                                                                       S</a:t>
            </a:r>
            <a:r>
              <a:rPr lang="en-IN" sz="1200" b="1" dirty="0">
                <a:solidFill>
                  <a:schemeClr val="tx1"/>
                </a:solidFill>
                <a:latin typeface="Times New Roman" panose="02020603050405020304" pitchFamily="18" charset="0"/>
                <a:ea typeface="Times New Roman" panose="02020603050405020304" pitchFamily="18" charset="0"/>
              </a:rPr>
              <a:t>.VENKATESH</a:t>
            </a:r>
            <a:r>
              <a:rPr lang="en-IN" sz="1200" b="1" kern="1200" dirty="0">
                <a:solidFill>
                  <a:schemeClr val="tx1"/>
                </a:solidFill>
                <a:latin typeface="Times New Roman" panose="02020603050405020304" pitchFamily="18" charset="0"/>
                <a:ea typeface="Times New Roman" panose="02020603050405020304" pitchFamily="18" charset="0"/>
              </a:rPr>
              <a:t>(19471A0552)</a:t>
            </a:r>
          </a:p>
          <a:p>
            <a:pPr algn="ctr">
              <a:spcBef>
                <a:spcPts val="0"/>
              </a:spcBef>
            </a:pPr>
            <a:endParaRPr lang="en-IN" sz="1600" dirty="0">
              <a:solidFill>
                <a:srgbClr val="FFC000"/>
              </a:solidFill>
            </a:endParaRPr>
          </a:p>
        </p:txBody>
      </p:sp>
      <p:pic>
        <p:nvPicPr>
          <p:cNvPr id="5" name="Picture 4"/>
          <p:cNvPicPr>
            <a:picLocks noChangeAspect="1"/>
          </p:cNvPicPr>
          <p:nvPr/>
        </p:nvPicPr>
        <p:blipFill>
          <a:blip r:embed="rId2"/>
          <a:stretch>
            <a:fillRect/>
          </a:stretch>
        </p:blipFill>
        <p:spPr>
          <a:xfrm>
            <a:off x="304800" y="356272"/>
            <a:ext cx="1994535" cy="15913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dirty="0">
                <a:solidFill>
                  <a:srgbClr val="FFC000"/>
                </a:solidFill>
                <a:latin typeface="Times New Roman" panose="02020603050405020304" pitchFamily="18" charset="0"/>
                <a:cs typeface="Times New Roman" panose="02020603050405020304" pitchFamily="18" charset="0"/>
              </a:rPr>
              <a:t>Dataset.csv</a:t>
            </a:r>
          </a:p>
        </p:txBody>
      </p:sp>
      <p:pic>
        <p:nvPicPr>
          <p:cNvPr id="6" name="Content Placeholder 5">
            <a:extLst>
              <a:ext uri="{FF2B5EF4-FFF2-40B4-BE49-F238E27FC236}">
                <a16:creationId xmlns:a16="http://schemas.microsoft.com/office/drawing/2014/main" id="{BDE28FBC-2647-290B-BB74-6DA380A4FA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1853248"/>
            <a:ext cx="8591103" cy="431673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2915"/>
            <a:ext cx="9516110" cy="1400810"/>
          </a:xfrm>
        </p:spPr>
        <p:txBody>
          <a:bodyPr/>
          <a:lstStyle/>
          <a:p>
            <a:r>
              <a:rPr lang="en-IN" sz="3200" b="1" dirty="0">
                <a:solidFill>
                  <a:schemeClr val="accent3"/>
                </a:solidFill>
                <a:latin typeface="Times New Roman" panose="02020603050405020304" pitchFamily="18" charset="0"/>
                <a:ea typeface="Times New Roman" panose="02020603050405020304" pitchFamily="18" charset="0"/>
                <a:sym typeface="+mn-ea"/>
              </a:rPr>
              <a:t>Pre-processing and cleaning</a:t>
            </a:r>
            <a:br>
              <a:rPr lang="en-IN" altLang="en-IN" b="1"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sym typeface="+mn-ea"/>
              </a:rPr>
            </a:br>
            <a:endParaRPr lang="en-US"/>
          </a:p>
        </p:txBody>
      </p:sp>
      <p:sp>
        <p:nvSpPr>
          <p:cNvPr id="3" name="Content Placeholder 2"/>
          <p:cNvSpPr>
            <a:spLocks noGrp="1"/>
          </p:cNvSpPr>
          <p:nvPr>
            <p:ph idx="1"/>
          </p:nvPr>
        </p:nvSpPr>
        <p:spPr>
          <a:xfrm>
            <a:off x="534035" y="1566545"/>
            <a:ext cx="9515475" cy="4681855"/>
          </a:xfrm>
        </p:spPr>
        <p:txBody>
          <a:bodyPr>
            <a:normAutofit/>
          </a:bodyPr>
          <a:lstStyle/>
          <a:p>
            <a:pPr algn="just">
              <a:buFont typeface="Wingdings" panose="05000000000000000000" pitchFamily="2" charset="2"/>
              <a:buChar char="v"/>
            </a:pPr>
            <a:r>
              <a:rPr lang="en-US" b="0" i="0" dirty="0">
                <a:solidFill>
                  <a:schemeClr val="accent3">
                    <a:lumMod val="60000"/>
                    <a:lumOff val="40000"/>
                  </a:schemeClr>
                </a:solidFill>
                <a:effectLst/>
                <a:latin typeface="Söhne"/>
              </a:rPr>
              <a:t>Regression analysis</a:t>
            </a:r>
            <a:r>
              <a:rPr lang="en-US" b="0" i="0" dirty="0">
                <a:effectLst/>
                <a:latin typeface="Söhne"/>
              </a:rPr>
              <a:t>: Regression analysis is a supervised learning technique that can be used to model the relationship between crop yield and various predictor variables, such as weather conditions, soil properties, and management practices. Linear regression, polynomial regression, and multiple regression are some common regression techniques used in crop yield prediction</a:t>
            </a:r>
          </a:p>
          <a:p>
            <a:pPr algn="just">
              <a:buFont typeface="Wingdings" panose="05000000000000000000" pitchFamily="2" charset="2"/>
              <a:buChar char="v"/>
            </a:pPr>
            <a:r>
              <a:rPr lang="en-US" b="0" i="0" dirty="0">
                <a:solidFill>
                  <a:schemeClr val="accent3">
                    <a:lumMod val="60000"/>
                    <a:lumOff val="40000"/>
                  </a:schemeClr>
                </a:solidFill>
                <a:effectLst/>
                <a:latin typeface="Söhne"/>
              </a:rPr>
              <a:t>Decision tree analysis</a:t>
            </a:r>
            <a:r>
              <a:rPr lang="en-US" b="0" i="0" dirty="0">
                <a:effectLst/>
                <a:latin typeface="Söhne"/>
              </a:rPr>
              <a:t>: Decision tree analysis is a supervised learning technique that can be used to model the relationship between crop yield and predictor variables in the form of a decision tree. The decision tree consists of a series of nodes that represent predictor variables and branches that represent the possible outcomes of each variable. Decision tree analysis is useful for identifying the most important predictors of crop yield and for generating decision rules based on these predictors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solidFill>
                  <a:schemeClr val="accent3">
                    <a:lumMod val="40000"/>
                    <a:lumOff val="60000"/>
                  </a:schemeClr>
                </a:solidFill>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R</a:t>
            </a:r>
            <a:r>
              <a:rPr lang="en-US" b="0" i="0" dirty="0">
                <a:effectLst/>
                <a:latin typeface="Söhne"/>
              </a:rPr>
              <a:t>andom forest is machine learning technique that can be used for crop yield prediction. Random forest is an ensemble learning method that combines multiple decision trees to create a more accurate and robust prediction mode</a:t>
            </a:r>
            <a:r>
              <a:rPr lang="en-US" dirty="0"/>
              <a:t>.</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090" y="1022985"/>
            <a:ext cx="6155690" cy="219075"/>
          </a:xfrm>
        </p:spPr>
        <p:txBody>
          <a:bodyPr/>
          <a:lstStyle/>
          <a:p>
            <a:r>
              <a:rPr lang="en-IN" altLang="en-US" sz="2800" dirty="0">
                <a:solidFill>
                  <a:srgbClr val="FFC000"/>
                </a:solidFill>
                <a:latin typeface="Times New Roman" panose="02020603050405020304" pitchFamily="18" charset="0"/>
                <a:cs typeface="Times New Roman" panose="02020603050405020304" pitchFamily="18" charset="0"/>
              </a:rPr>
              <a:t>Random Forest Algorithm</a:t>
            </a:r>
          </a:p>
        </p:txBody>
      </p:sp>
      <p:sp>
        <p:nvSpPr>
          <p:cNvPr id="3" name="Content Placeholder 2"/>
          <p:cNvSpPr>
            <a:spLocks noGrp="1"/>
          </p:cNvSpPr>
          <p:nvPr>
            <p:ph idx="1"/>
          </p:nvPr>
        </p:nvSpPr>
        <p:spPr>
          <a:xfrm>
            <a:off x="710565" y="1551305"/>
            <a:ext cx="9733915" cy="4697095"/>
          </a:xfrm>
        </p:spPr>
        <p:txBody>
          <a:bodyPr>
            <a:normAutofit fontScale="85000" lnSpcReduction="20000"/>
          </a:bodyPr>
          <a:lstStyle/>
          <a:p>
            <a:pPr algn="l">
              <a:buFont typeface="Wingdings" panose="05000000000000000000" pitchFamily="2" charset="2"/>
              <a:buChar char="v"/>
            </a:pPr>
            <a:r>
              <a:rPr lang="en-US" b="0" i="0" dirty="0">
                <a:solidFill>
                  <a:schemeClr val="accent3">
                    <a:lumMod val="60000"/>
                    <a:lumOff val="40000"/>
                  </a:schemeClr>
                </a:solidFill>
                <a:effectLst/>
                <a:latin typeface="Söhne"/>
              </a:rPr>
              <a:t>Collect and preprocess data</a:t>
            </a:r>
            <a:r>
              <a:rPr lang="en-US" b="0" i="0" dirty="0">
                <a:effectLst/>
                <a:latin typeface="Söhne"/>
              </a:rPr>
              <a:t>: Collect the data on crop yield and various predictor variables, such as weather data, soil properties, and crop management practices. Preprocess the data by cleaning, transforming, and normalizing it to make it suitable for use in machine learning algorithms.</a:t>
            </a:r>
          </a:p>
          <a:p>
            <a:pPr algn="l">
              <a:buFont typeface="Wingdings" panose="05000000000000000000" pitchFamily="2" charset="2"/>
              <a:buChar char="v"/>
            </a:pPr>
            <a:r>
              <a:rPr lang="en-US" b="0" i="0" dirty="0">
                <a:solidFill>
                  <a:schemeClr val="accent3">
                    <a:lumMod val="60000"/>
                    <a:lumOff val="40000"/>
                  </a:schemeClr>
                </a:solidFill>
                <a:effectLst/>
                <a:latin typeface="Söhne"/>
              </a:rPr>
              <a:t>Divide the data into training and testing sets</a:t>
            </a:r>
            <a:r>
              <a:rPr lang="en-US" b="0" i="0" dirty="0">
                <a:effectLst/>
                <a:latin typeface="Söhne"/>
              </a:rPr>
              <a:t>: Split the preprocessed data into training and testing sets. The training set is used to train the Random Forest model, while the testing set is used to evaluate the performance of the model.</a:t>
            </a:r>
          </a:p>
          <a:p>
            <a:pPr algn="l">
              <a:buFont typeface="Wingdings" panose="05000000000000000000" pitchFamily="2" charset="2"/>
              <a:buChar char="v"/>
            </a:pPr>
            <a:r>
              <a:rPr lang="en-US" b="0" i="0" dirty="0">
                <a:solidFill>
                  <a:schemeClr val="accent3">
                    <a:lumMod val="60000"/>
                    <a:lumOff val="40000"/>
                  </a:schemeClr>
                </a:solidFill>
                <a:effectLst/>
                <a:latin typeface="Söhne"/>
              </a:rPr>
              <a:t>Create the Random Forest model</a:t>
            </a:r>
            <a:r>
              <a:rPr lang="en-US" b="0" i="0" dirty="0">
                <a:effectLst/>
                <a:latin typeface="Söhne"/>
              </a:rPr>
              <a:t>: Create a Random Forest model by selecting the appropriate hyperparameters, such as the number of trees in the forest, the maximum depth of each tree, and the minimum number of samples required to split a node. Train the model on the training data using the scikit-learn library in Python.</a:t>
            </a:r>
          </a:p>
          <a:p>
            <a:pPr algn="l">
              <a:buFont typeface="Wingdings" panose="05000000000000000000" pitchFamily="2" charset="2"/>
              <a:buChar char="v"/>
            </a:pPr>
            <a:r>
              <a:rPr lang="en-US" b="0" i="0" dirty="0">
                <a:solidFill>
                  <a:schemeClr val="accent3">
                    <a:lumMod val="60000"/>
                    <a:lumOff val="40000"/>
                  </a:schemeClr>
                </a:solidFill>
                <a:effectLst/>
                <a:latin typeface="Söhne"/>
              </a:rPr>
              <a:t>Make predictions</a:t>
            </a:r>
            <a:r>
              <a:rPr lang="en-US" b="0" i="0" dirty="0">
                <a:effectLst/>
                <a:latin typeface="Söhne"/>
              </a:rPr>
              <a:t>: Use the trained Random Forest model to make predictions on the testing data. Evaluate the performance of the model using metrics such as mean squared error, mean absolute error, and R-squared.</a:t>
            </a:r>
          </a:p>
          <a:p>
            <a:pPr algn="l">
              <a:buFont typeface="Wingdings" panose="05000000000000000000" pitchFamily="2" charset="2"/>
              <a:buChar char="v"/>
            </a:pPr>
            <a:r>
              <a:rPr lang="en-US" b="0" i="0" dirty="0">
                <a:solidFill>
                  <a:schemeClr val="accent3">
                    <a:lumMod val="60000"/>
                    <a:lumOff val="40000"/>
                  </a:schemeClr>
                </a:solidFill>
                <a:effectLst/>
                <a:latin typeface="Söhne"/>
              </a:rPr>
              <a:t>Tune hyperparameters</a:t>
            </a:r>
            <a:r>
              <a:rPr lang="en-US" b="0" i="0" dirty="0">
                <a:effectLst/>
                <a:latin typeface="Söhne"/>
              </a:rPr>
              <a:t>: Tune the hyperparameters of the Random Forest model to improve its performance. Use techniques such as grid search or random search to find the optimal combination of hyperparameters.</a:t>
            </a:r>
          </a:p>
          <a:p>
            <a:pPr algn="l">
              <a:buFont typeface="Wingdings" panose="05000000000000000000" pitchFamily="2" charset="2"/>
              <a:buChar char="v"/>
            </a:pPr>
            <a:r>
              <a:rPr lang="en-US" b="0" i="0" dirty="0">
                <a:solidFill>
                  <a:schemeClr val="accent3">
                    <a:lumMod val="60000"/>
                    <a:lumOff val="40000"/>
                  </a:schemeClr>
                </a:solidFill>
                <a:effectLst/>
                <a:latin typeface="Söhne"/>
              </a:rPr>
              <a:t>Deploy the model</a:t>
            </a:r>
            <a:r>
              <a:rPr lang="en-US" b="0" i="0" dirty="0">
                <a:effectLst/>
                <a:latin typeface="Söhne"/>
              </a:rPr>
              <a:t>: Deploy the final Random Forest model on new data to make predictions on crop yield based on various predictor variables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709930" y="299720"/>
            <a:ext cx="3446780" cy="521970"/>
          </a:xfrm>
          <a:prstGeom prst="rect">
            <a:avLst/>
          </a:prstGeom>
          <a:noFill/>
        </p:spPr>
        <p:txBody>
          <a:bodyPr wrap="square" rtlCol="0">
            <a:spAutoFit/>
          </a:bodyPr>
          <a:lstStyle/>
          <a:p>
            <a:r>
              <a:rPr lang="en-IN" altLang="en-US" sz="2800">
                <a:solidFill>
                  <a:srgbClr val="FFC000"/>
                </a:solidFill>
                <a:latin typeface="Times New Roman" panose="02020603050405020304" pitchFamily="18" charset="0"/>
                <a:cs typeface="Times New Roman" panose="02020603050405020304" pitchFamily="18" charset="0"/>
              </a:rPr>
              <a:t>Implementaion Phase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330" y="105410"/>
            <a:ext cx="9442450" cy="516890"/>
          </a:xfrm>
        </p:spPr>
        <p:txBody>
          <a:bodyPr/>
          <a:lstStyle/>
          <a:p>
            <a:r>
              <a:rPr lang="en-IN" altLang="en-US" sz="3200">
                <a:solidFill>
                  <a:srgbClr val="FFC000"/>
                </a:solidFill>
                <a:latin typeface="Times New Roman" panose="02020603050405020304" pitchFamily="18" charset="0"/>
                <a:cs typeface="Times New Roman" panose="02020603050405020304" pitchFamily="18" charset="0"/>
              </a:rPr>
              <a:t>Testing Phase</a:t>
            </a:r>
          </a:p>
        </p:txBody>
      </p:sp>
      <p:pic>
        <p:nvPicPr>
          <p:cNvPr id="9" name="Content Placeholder 8">
            <a:extLst>
              <a:ext uri="{FF2B5EF4-FFF2-40B4-BE49-F238E27FC236}">
                <a16:creationId xmlns:a16="http://schemas.microsoft.com/office/drawing/2014/main" id="{94AC93F3-EE07-9E38-4E62-36629EF87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156" y="2052638"/>
            <a:ext cx="8451464" cy="419576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7FD636-67FA-C374-74D0-6DB5A5F1F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05" y="1528497"/>
            <a:ext cx="7992590" cy="3801005"/>
          </a:xfrm>
          <a:prstGeom prst="rect">
            <a:avLst/>
          </a:prstGeom>
        </p:spPr>
      </p:pic>
    </p:spTree>
    <p:extLst>
      <p:ext uri="{BB962C8B-B14F-4D97-AF65-F5344CB8AC3E}">
        <p14:creationId xmlns:p14="http://schemas.microsoft.com/office/powerpoint/2010/main" val="80932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DDA4-31AA-4D3A-BF57-AFA6510736B2}"/>
              </a:ext>
            </a:extLst>
          </p:cNvPr>
          <p:cNvSpPr>
            <a:spLocks noGrp="1"/>
          </p:cNvSpPr>
          <p:nvPr>
            <p:ph type="title"/>
          </p:nvPr>
        </p:nvSpPr>
        <p:spPr/>
        <p:txBody>
          <a:bodyPr/>
          <a:lstStyle/>
          <a:p>
            <a:r>
              <a:rPr lang="en-US" dirty="0">
                <a:solidFill>
                  <a:schemeClr val="accent3"/>
                </a:solidFill>
              </a:rPr>
              <a:t>Output screen</a:t>
            </a:r>
            <a:r>
              <a:rPr lang="en-US" dirty="0"/>
              <a:t>:</a:t>
            </a:r>
          </a:p>
        </p:txBody>
      </p:sp>
      <p:pic>
        <p:nvPicPr>
          <p:cNvPr id="6" name="Content Placeholder 5">
            <a:extLst>
              <a:ext uri="{FF2B5EF4-FFF2-40B4-BE49-F238E27FC236}">
                <a16:creationId xmlns:a16="http://schemas.microsoft.com/office/drawing/2014/main" id="{5AD0E8EA-3988-4521-8655-21A9DFC010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1696824"/>
            <a:ext cx="8276357" cy="4421171"/>
          </a:xfrm>
        </p:spPr>
      </p:pic>
    </p:spTree>
    <p:extLst>
      <p:ext uri="{BB962C8B-B14F-4D97-AF65-F5344CB8AC3E}">
        <p14:creationId xmlns:p14="http://schemas.microsoft.com/office/powerpoint/2010/main" val="229200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419738-A8DC-42F1-A4AB-CDE5B147B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90" y="1319752"/>
            <a:ext cx="9587059" cy="4840664"/>
          </a:xfrm>
          <a:prstGeom prst="rect">
            <a:avLst/>
          </a:prstGeom>
        </p:spPr>
      </p:pic>
    </p:spTree>
    <p:extLst>
      <p:ext uri="{BB962C8B-B14F-4D97-AF65-F5344CB8AC3E}">
        <p14:creationId xmlns:p14="http://schemas.microsoft.com/office/powerpoint/2010/main" val="162702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F0612A-6CC0-4468-8DEC-5574D4286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19" y="1140642"/>
            <a:ext cx="10683711" cy="5349711"/>
          </a:xfrm>
          <a:prstGeom prst="rect">
            <a:avLst/>
          </a:prstGeom>
        </p:spPr>
      </p:pic>
    </p:spTree>
    <p:extLst>
      <p:ext uri="{BB962C8B-B14F-4D97-AF65-F5344CB8AC3E}">
        <p14:creationId xmlns:p14="http://schemas.microsoft.com/office/powerpoint/2010/main" val="45756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sz="3200" dirty="0">
                <a:solidFill>
                  <a:schemeClr val="accent3"/>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02995" y="1539875"/>
            <a:ext cx="8946515" cy="4708525"/>
          </a:xfrm>
        </p:spPr>
        <p:txBody>
          <a:bodyPr/>
          <a:lstStyle/>
          <a:p>
            <a:pPr algn="just">
              <a:buFont typeface="Wingdings" panose="05000000000000000000" pitchFamily="2" charset="2"/>
              <a:buChar char="v"/>
            </a:pPr>
            <a:r>
              <a:rPr lang="en-US" b="0" i="0" dirty="0">
                <a:effectLst/>
                <a:latin typeface="Söhne"/>
              </a:rPr>
              <a:t>In conclusion, predicting crop yield is a crucial task for farmers and agricultural organizations. Machine learning techniques such as Artificial Neural Networks, Support Vector Regression, and Random Forest can be used to predict crop yield based on various predictor variables, such as weather data, soil properties, and crop management practices</a:t>
            </a:r>
            <a:r>
              <a:rPr lang="en-US" dirty="0">
                <a:solidFill>
                  <a:srgbClr val="374151"/>
                </a:solidFill>
                <a:latin typeface="Söhne"/>
              </a:rPr>
              <a:t>.</a:t>
            </a:r>
          </a:p>
          <a:p>
            <a:pPr algn="just">
              <a:buFont typeface="Wingdings" panose="05000000000000000000" pitchFamily="2" charset="2"/>
              <a:buChar char="v"/>
            </a:pPr>
            <a:endParaRPr lang="en-US" b="0" i="0" dirty="0">
              <a:effectLst/>
              <a:latin typeface="Söhne"/>
            </a:endParaRPr>
          </a:p>
          <a:p>
            <a:pPr algn="just">
              <a:buFont typeface="Wingdings" panose="05000000000000000000" pitchFamily="2" charset="2"/>
              <a:buChar char="v"/>
            </a:pPr>
            <a:r>
              <a:rPr lang="en-US" b="0" i="0" dirty="0">
                <a:effectLst/>
                <a:latin typeface="Söhne"/>
              </a:rPr>
              <a:t>However, it is important to collect high-quality data, preprocess it appropriately, and tune the machine learning models carefully to obtain accurate and robust predictions. Additionally, the models should be regularly updated with new data to ensure their continued relevance and effectiveness. Overall, the use of machine learning techniques in crop yield prediction has the potential to revolutionize agriculture and increase food security for people around the world</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a:solidFill>
                  <a:srgbClr val="FFC000"/>
                </a:solidFill>
              </a:rPr>
              <a:t>References</a:t>
            </a:r>
          </a:p>
        </p:txBody>
      </p:sp>
      <p:sp>
        <p:nvSpPr>
          <p:cNvPr id="3" name="Content Placeholder 2"/>
          <p:cNvSpPr>
            <a:spLocks noGrp="1"/>
          </p:cNvSpPr>
          <p:nvPr>
            <p:ph idx="1"/>
          </p:nvPr>
        </p:nvSpPr>
        <p:spPr>
          <a:xfrm>
            <a:off x="645795" y="1332865"/>
            <a:ext cx="9656445" cy="4915535"/>
          </a:xfrm>
        </p:spPr>
        <p:txBody>
          <a:bodyPr>
            <a:normAutofit/>
          </a:bodyPr>
          <a:lstStyle/>
          <a:p>
            <a:pPr algn="just">
              <a:lnSpc>
                <a:spcPct val="120000"/>
              </a:lnSpc>
              <a:buFont typeface="Wingdings" panose="05000000000000000000" pitchFamily="2" charset="2"/>
              <a:buChar char="v"/>
            </a:pPr>
            <a:r>
              <a:rPr lang="fr-FR" b="0" i="0" dirty="0">
                <a:effectLst/>
                <a:latin typeface="HelveticaNeue Regular"/>
              </a:rPr>
              <a:t>[online] </a:t>
            </a:r>
            <a:r>
              <a:rPr lang="fr-FR" b="0" i="0" dirty="0" err="1">
                <a:effectLst/>
                <a:latin typeface="HelveticaNeue Regular"/>
              </a:rPr>
              <a:t>Available</a:t>
            </a:r>
            <a:r>
              <a:rPr lang="fr-FR" b="0" i="0" dirty="0">
                <a:effectLst/>
                <a:latin typeface="HelveticaNeue Regular"/>
              </a:rPr>
              <a:t>: https://www.omicsonline.org/open-access/agriculture-role-on-indian-economy-2151-6219-1000176.php?aid=62176.</a:t>
            </a:r>
            <a:r>
              <a:rPr lang="en-US" dirty="0">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v"/>
            </a:pPr>
            <a:r>
              <a:rPr lang="en-US" b="0" i="0" dirty="0">
                <a:effectLst/>
                <a:latin typeface="HelveticaNeue Regular"/>
              </a:rPr>
              <a:t>S. S. </a:t>
            </a:r>
            <a:r>
              <a:rPr lang="en-US" b="0" i="0" dirty="0" err="1">
                <a:effectLst/>
                <a:latin typeface="HelveticaNeue Regular"/>
              </a:rPr>
              <a:t>Dahikar</a:t>
            </a:r>
            <a:r>
              <a:rPr lang="en-US" b="0" i="0" dirty="0">
                <a:effectLst/>
                <a:latin typeface="HelveticaNeue Regular"/>
              </a:rPr>
              <a:t> and S. V. Rode, "Agricultural crop yield prediction using artificial neural network approach", </a:t>
            </a:r>
            <a:r>
              <a:rPr lang="en-US" b="0" i="1" dirty="0">
                <a:effectLst/>
                <a:latin typeface="HelveticaNeue Regular"/>
              </a:rPr>
              <a:t>International journal of innovative research in electrical electronics instrumentation and control engineering</a:t>
            </a:r>
            <a:r>
              <a:rPr lang="en-US" b="0" i="0" dirty="0">
                <a:effectLst/>
                <a:latin typeface="HelveticaNeue Regular"/>
              </a:rPr>
              <a:t>, vol. 2, no. 1, pp. 683-686, 2014</a:t>
            </a:r>
            <a:r>
              <a:rPr lang="en-US" dirty="0">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v"/>
            </a:pPr>
            <a:r>
              <a:rPr lang="en-US" b="0" i="0" dirty="0">
                <a:effectLst/>
                <a:latin typeface="HelveticaNeue Regular"/>
              </a:rPr>
              <a:t>S. Mishra, D. Mishra and G. H. </a:t>
            </a:r>
            <a:r>
              <a:rPr lang="en-US" b="0" i="0" dirty="0" err="1">
                <a:effectLst/>
                <a:latin typeface="HelveticaNeue Regular"/>
              </a:rPr>
              <a:t>Santra</a:t>
            </a:r>
            <a:r>
              <a:rPr lang="en-US" b="0" i="0" dirty="0">
                <a:effectLst/>
                <a:latin typeface="HelveticaNeue Regular"/>
              </a:rPr>
              <a:t>, "Applications of machine learning techniques in agricultural crop production: a review paper", </a:t>
            </a:r>
            <a:r>
              <a:rPr lang="en-US" b="0" i="1" dirty="0">
                <a:effectLst/>
                <a:latin typeface="HelveticaNeue Regular"/>
              </a:rPr>
              <a:t>Indian J. Sci. Technol</a:t>
            </a:r>
            <a:r>
              <a:rPr lang="en-US" b="0" i="0" dirty="0">
                <a:effectLst/>
                <a:latin typeface="HelveticaNeue Regular"/>
              </a:rPr>
              <a:t>, vol. 9, no. 38, pp. 1-14, 2016</a:t>
            </a:r>
            <a:r>
              <a:rPr lang="en-US" dirty="0">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v"/>
            </a:pPr>
            <a:r>
              <a:rPr lang="en-US" b="0" i="0" dirty="0">
                <a:effectLst/>
                <a:latin typeface="HelveticaNeue Regular"/>
              </a:rPr>
              <a:t>E. Manjula and S. </a:t>
            </a:r>
            <a:r>
              <a:rPr lang="en-US" b="0" i="0" dirty="0" err="1">
                <a:effectLst/>
                <a:latin typeface="HelveticaNeue Regular"/>
              </a:rPr>
              <a:t>Djodiltachoumy</a:t>
            </a:r>
            <a:r>
              <a:rPr lang="en-US" b="0" i="0" dirty="0">
                <a:effectLst/>
                <a:latin typeface="HelveticaNeue Regular"/>
              </a:rPr>
              <a:t>, "A Model for Prediction of Crop Yield", </a:t>
            </a:r>
            <a:r>
              <a:rPr lang="en-US" b="0" i="1" dirty="0">
                <a:effectLst/>
                <a:latin typeface="HelveticaNeue Regular"/>
              </a:rPr>
              <a:t>International Journal of Computational Intelligence and Informatics</a:t>
            </a:r>
            <a:r>
              <a:rPr lang="en-US" b="0" i="0" dirty="0">
                <a:effectLst/>
                <a:latin typeface="HelveticaNeue Regular"/>
              </a:rPr>
              <a:t>, vol. 6, no. 4, pp. 2349-6363, 2017</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60" y="452755"/>
            <a:ext cx="9392920" cy="1015365"/>
          </a:xfrm>
        </p:spPr>
        <p:txBody>
          <a:bodyPr/>
          <a:lstStyle/>
          <a:p>
            <a:r>
              <a:rPr lang="en-IN" sz="3200" b="1" dirty="0">
                <a:solidFill>
                  <a:schemeClr val="accent3"/>
                </a:solidFill>
                <a:latin typeface="Times New Roman" panose="02020603050405020304" pitchFamily="18" charset="0"/>
                <a:cs typeface="Times New Roman" panose="02020603050405020304" pitchFamily="18" charset="0"/>
                <a:sym typeface="+mn-ea"/>
              </a:rPr>
              <a:t>CONTENTS</a:t>
            </a:r>
            <a:br>
              <a:rPr lang="en-IN" sz="4400" dirty="0">
                <a:solidFill>
                  <a:schemeClr val="accent3"/>
                </a:solidFill>
              </a:rPr>
            </a:br>
            <a:br>
              <a:rPr lang="en-IN" sz="4400" b="1" dirty="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idx="1"/>
          </p:nvPr>
        </p:nvSpPr>
        <p:spPr>
          <a:xfrm>
            <a:off x="657225" y="1468120"/>
            <a:ext cx="9392285" cy="4780280"/>
          </a:xfrm>
        </p:spPr>
        <p:txBody>
          <a:bodyPr>
            <a:normAutofit/>
          </a:bodyPr>
          <a:lstStyle/>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Abstract</a:t>
            </a: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Software and Hardware Requirements</a:t>
            </a: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Requirement Analysis</a:t>
            </a:r>
          </a:p>
          <a:p>
            <a:pPr marL="285750" lvl="0" indent="-285750">
              <a:spcBef>
                <a:spcPts val="600"/>
              </a:spcBef>
              <a:spcAft>
                <a:spcPts val="600"/>
              </a:spcAft>
              <a:buFont typeface="Courier New" panose="02070309020205020404" pitchFamily="49" charset="0"/>
              <a:buChar char="o"/>
            </a:pPr>
            <a:r>
              <a:rPr lang="en-IN" altLang="en-US" sz="2400" dirty="0">
                <a:solidFill>
                  <a:schemeClr val="tx2"/>
                </a:solidFill>
                <a:latin typeface="Times New Roman" panose="02020603050405020304" pitchFamily="18" charset="0"/>
                <a:cs typeface="Times New Roman" panose="02020603050405020304" pitchFamily="18" charset="0"/>
              </a:rPr>
              <a:t>System Architecture</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Existing and proposed system</a:t>
            </a:r>
          </a:p>
          <a:p>
            <a:pPr marL="285750" lvl="0" indent="-285750">
              <a:spcBef>
                <a:spcPts val="600"/>
              </a:spcBef>
              <a:spcAft>
                <a:spcPts val="600"/>
              </a:spcAft>
              <a:buFont typeface="Courier New" panose="02070309020205020404" pitchFamily="49" charset="0"/>
              <a:buChar char="o"/>
            </a:pPr>
            <a:r>
              <a:rPr lang="en-IN" altLang="en-US" sz="2400" dirty="0">
                <a:solidFill>
                  <a:schemeClr val="tx2"/>
                </a:solidFill>
                <a:latin typeface="Times New Roman" panose="02020603050405020304" pitchFamily="18" charset="0"/>
                <a:cs typeface="Times New Roman" panose="02020603050405020304" pitchFamily="18" charset="0"/>
              </a:rPr>
              <a:t>Data Collection</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conclusion</a:t>
            </a:r>
          </a:p>
          <a:p>
            <a:pPr marL="285750" lvl="0" indent="-285750">
              <a:spcBef>
                <a:spcPts val="600"/>
              </a:spcBef>
              <a:spcAft>
                <a:spcPts val="600"/>
              </a:spcAft>
              <a:buFont typeface="Courier New" panose="02070309020205020404" pitchFamily="49" charset="0"/>
              <a:buChar char="o"/>
            </a:pPr>
            <a:r>
              <a:rPr lang="en-IN" altLang="en-US" sz="2400" dirty="0">
                <a:solidFill>
                  <a:schemeClr val="tx2"/>
                </a:solidFill>
                <a:latin typeface="Times New Roman" panose="02020603050405020304" pitchFamily="18" charset="0"/>
                <a:cs typeface="Times New Roman" panose="02020603050405020304" pitchFamily="18" charset="0"/>
              </a:rPr>
              <a:t>References</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endParaRPr lang="en-IN" sz="24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66051-3714-30F1-FDD3-F72106A75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9" y="1289539"/>
            <a:ext cx="9097106" cy="49080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830" y="452755"/>
            <a:ext cx="9251950" cy="1400810"/>
          </a:xfrm>
        </p:spPr>
        <p:txBody>
          <a:bodyPr/>
          <a:lstStyle/>
          <a:p>
            <a:r>
              <a:rPr lang="en-IN" sz="3200" dirty="0">
                <a:solidFill>
                  <a:schemeClr val="accent3"/>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75310" y="1249680"/>
            <a:ext cx="9625965" cy="5156200"/>
          </a:xfrm>
        </p:spPr>
        <p:txBody>
          <a:bodyPr>
            <a:normAutofit/>
          </a:bodyPr>
          <a:lstStyle/>
          <a:p>
            <a:pPr algn="l">
              <a:buFont typeface="Wingdings" panose="05000000000000000000" pitchFamily="2" charset="2"/>
              <a:buChar char="v"/>
            </a:pPr>
            <a:r>
              <a:rPr lang="en-US" b="0" i="0" dirty="0">
                <a:effectLst/>
                <a:latin typeface="Söhne"/>
              </a:rPr>
              <a:t>Collects data from various sources, such as weather data, soil data and farmer inputs.</a:t>
            </a:r>
          </a:p>
          <a:p>
            <a:pPr algn="l">
              <a:buFont typeface="Wingdings" panose="05000000000000000000" pitchFamily="2" charset="2"/>
              <a:buChar char="v"/>
            </a:pPr>
            <a:r>
              <a:rPr lang="en-US" b="0" i="0" dirty="0">
                <a:effectLst/>
                <a:latin typeface="Söhne"/>
              </a:rPr>
              <a:t>Pre-processes data to remove outliers, missing values, and inconsistencies and selects relevant features for analysis.</a:t>
            </a:r>
          </a:p>
          <a:p>
            <a:pPr algn="l">
              <a:buFont typeface="Wingdings" panose="05000000000000000000" pitchFamily="2" charset="2"/>
              <a:buChar char="v"/>
            </a:pPr>
            <a:r>
              <a:rPr lang="en-US" b="0" i="0" dirty="0">
                <a:effectLst/>
                <a:latin typeface="Söhne"/>
              </a:rPr>
              <a:t>Develops machine learning models, such as decision trees, random forests, neural networks, or support vector machines, to predict crop yield based on selected features.</a:t>
            </a:r>
          </a:p>
          <a:p>
            <a:pPr algn="l">
              <a:buFont typeface="Wingdings" panose="05000000000000000000" pitchFamily="2" charset="2"/>
              <a:buChar char="v"/>
            </a:pPr>
            <a:r>
              <a:rPr lang="en-US" b="0" i="0" dirty="0">
                <a:effectLst/>
                <a:latin typeface="Söhne"/>
              </a:rPr>
              <a:t>Evaluates model performance using various metrics to select the best-performing model.</a:t>
            </a:r>
          </a:p>
          <a:p>
            <a:pPr algn="l">
              <a:buFont typeface="Wingdings" panose="05000000000000000000" pitchFamily="2" charset="2"/>
              <a:buChar char="v"/>
            </a:pPr>
            <a:r>
              <a:rPr lang="en-US" b="0" i="0" dirty="0">
                <a:effectLst/>
                <a:latin typeface="Söhne"/>
              </a:rPr>
              <a:t>Provides a user interface for farmers and policymakers with visualizations of collected data and a visual representation of the predicted crop yield.</a:t>
            </a:r>
          </a:p>
          <a:p>
            <a:pPr algn="l">
              <a:buFont typeface="Wingdings" panose="05000000000000000000" pitchFamily="2" charset="2"/>
              <a:buChar char="v"/>
            </a:pPr>
            <a:r>
              <a:rPr lang="en-US" b="0" i="0" dirty="0">
                <a:effectLst/>
                <a:latin typeface="Söhne"/>
              </a:rPr>
              <a:t>Predicts crop yield for the upcoming season based on the selected machine learning model and input data, which could help make informed decisions about crop management practices and food security.</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68605"/>
            <a:ext cx="9410700" cy="1584960"/>
          </a:xfrm>
        </p:spPr>
        <p:txBody>
          <a:bodyPr/>
          <a:lstStyle/>
          <a:p>
            <a:r>
              <a:rPr lang="en-US" altLang="en-IN" sz="3200" dirty="0">
                <a:solidFill>
                  <a:schemeClr val="accent3"/>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518795" y="1189355"/>
            <a:ext cx="9794240" cy="5068570"/>
          </a:xfrm>
        </p:spPr>
        <p:txBody>
          <a:bodyPr>
            <a:normAutofit lnSpcReduction="10000"/>
          </a:bodyPr>
          <a:lstStyle/>
          <a:p>
            <a:pPr marL="0" indent="0">
              <a:buNone/>
            </a:pPr>
            <a:r>
              <a:rPr lang="en-US" altLang="en-IN" b="1" dirty="0">
                <a:solidFill>
                  <a:srgbClr val="FFFF00"/>
                </a:solidFill>
                <a:latin typeface="Times New Roman" panose="02020603050405020304" pitchFamily="18" charset="0"/>
                <a:cs typeface="Times New Roman" panose="02020603050405020304" pitchFamily="18" charset="0"/>
                <a:sym typeface="+mn-ea"/>
              </a:rPr>
              <a:t>   </a:t>
            </a:r>
            <a:r>
              <a:rPr lang="en-IN" b="1" dirty="0">
                <a:solidFill>
                  <a:srgbClr val="FFFF00"/>
                </a:solidFill>
                <a:latin typeface="Times New Roman" panose="02020603050405020304" pitchFamily="18" charset="0"/>
                <a:cs typeface="Times New Roman" panose="02020603050405020304" pitchFamily="18" charset="0"/>
                <a:sym typeface="+mn-ea"/>
              </a:rPr>
              <a:t>Hardware  Requirements</a:t>
            </a:r>
            <a:r>
              <a:rPr lang="en-US" altLang="en-IN" b="1" dirty="0">
                <a:solidFill>
                  <a:srgbClr val="FFFF00"/>
                </a:solidFill>
                <a:latin typeface="Times New Roman" panose="02020603050405020304" pitchFamily="18" charset="0"/>
                <a:cs typeface="Times New Roman" panose="02020603050405020304" pitchFamily="18" charset="0"/>
                <a:sym typeface="+mn-ea"/>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altLang="en-IN" b="1" dirty="0">
                <a:solidFill>
                  <a:srgbClr val="FFFF00"/>
                </a:solidFill>
                <a:latin typeface="Times New Roman" panose="02020603050405020304" pitchFamily="18" charset="0"/>
                <a:cs typeface="Times New Roman" panose="02020603050405020304" pitchFamily="18" charset="0"/>
                <a:sym typeface="+mn-ea"/>
              </a:rPr>
              <a:t>   </a:t>
            </a:r>
            <a:r>
              <a:rPr lang="en-IN" b="1" dirty="0">
                <a:solidFill>
                  <a:srgbClr val="FFFF00"/>
                </a:solidFill>
                <a:latin typeface="Times New Roman" panose="02020603050405020304" pitchFamily="18" charset="0"/>
                <a:cs typeface="Times New Roman" panose="02020603050405020304" pitchFamily="18" charset="0"/>
                <a:sym typeface="+mn-ea"/>
              </a:rPr>
              <a:t>Software Requirements :</a:t>
            </a: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Operating System  	               :     Windows 10 </a:t>
            </a:r>
            <a:endParaRPr lang="en-IN"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Server                                          :     Flask</a:t>
            </a:r>
            <a:endPar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Programming Languages            :     Python ,</a:t>
            </a:r>
            <a:r>
              <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h</a:t>
            </a: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tml</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Database 	                                  </a:t>
            </a:r>
            <a:r>
              <a:rPr lang="en-US" alt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  </a:t>
            </a: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     </a:t>
            </a:r>
            <a:r>
              <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Dataset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sym typeface="+mn-ea"/>
              </a:rPr>
              <a:t>Editor                                          :     </a:t>
            </a:r>
            <a:r>
              <a:rPr lang="en-IN" dirty="0" err="1">
                <a:latin typeface="Times New Roman" panose="02020603050405020304" pitchFamily="18" charset="0"/>
                <a:ea typeface="Times New Roman" panose="02020603050405020304" pitchFamily="18" charset="0"/>
                <a:cs typeface="Times New Roman" panose="02020603050405020304" pitchFamily="18" charset="0"/>
                <a:sym typeface="+mn-ea"/>
              </a:rPr>
              <a:t>Jupyter</a:t>
            </a:r>
            <a:r>
              <a:rPr lang="en-IN" dirty="0">
                <a:latin typeface="Times New Roman" panose="02020603050405020304" pitchFamily="18" charset="0"/>
                <a:ea typeface="Times New Roman" panose="02020603050405020304" pitchFamily="18" charset="0"/>
                <a:cs typeface="Times New Roman" panose="02020603050405020304" pitchFamily="18" charset="0"/>
                <a:sym typeface="+mn-ea"/>
              </a:rPr>
              <a:t> notebook, PyCharm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82508994"/>
              </p:ext>
            </p:extLst>
          </p:nvPr>
        </p:nvGraphicFramePr>
        <p:xfrm>
          <a:off x="847705" y="2088223"/>
          <a:ext cx="5731424" cy="1234852"/>
        </p:xfrm>
        <a:graphic>
          <a:graphicData uri="http://schemas.openxmlformats.org/drawingml/2006/table">
            <a:tbl>
              <a:tblPr firstRow="1" firstCol="1" bandRow="1">
                <a:tableStyleId>{5C22544A-7EE6-4342-B048-85BDC9FD1C3A}</a:tableStyleId>
              </a:tblPr>
              <a:tblGrid>
                <a:gridCol w="2180590">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3525434">
                  <a:extLst>
                    <a:ext uri="{9D8B030D-6E8A-4147-A177-3AD203B41FA5}">
                      <a16:colId xmlns:a16="http://schemas.microsoft.com/office/drawing/2014/main" val="20002"/>
                    </a:ext>
                  </a:extLst>
                </a:gridCol>
              </a:tblGrid>
              <a:tr h="540748">
                <a:tc>
                  <a:txBody>
                    <a:bodyPr/>
                    <a:lstStyle/>
                    <a:p>
                      <a:pPr marL="694055" marR="90170" indent="-6350">
                        <a:lnSpc>
                          <a:spcPct val="107000"/>
                        </a:lnSpc>
                        <a:spcAft>
                          <a:spcPts val="70"/>
                        </a:spcAft>
                      </a:pPr>
                      <a:r>
                        <a:rPr lang="en-IN" sz="1200" dirty="0">
                          <a:effectLst/>
                        </a:rPr>
                        <a:t>Processor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lstStyle/>
                    <a:p>
                      <a:pPr marL="694055" marR="90170" indent="-6350">
                        <a:lnSpc>
                          <a:spcPct val="107000"/>
                        </a:lnSpc>
                        <a:spcAft>
                          <a:spcPts val="70"/>
                        </a:spcAft>
                      </a:pP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lstStyle/>
                    <a:p>
                      <a:pPr marL="694055" marR="90170" indent="-6350" algn="just">
                        <a:lnSpc>
                          <a:spcPct val="107000"/>
                        </a:lnSpc>
                        <a:spcAft>
                          <a:spcPts val="70"/>
                        </a:spcAft>
                      </a:pPr>
                      <a:r>
                        <a:rPr lang="en-US"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I5 processor or higher versions</a:t>
                      </a:r>
                      <a:endParaRPr lang="en-IN"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extLst>
                  <a:ext uri="{0D108BD9-81ED-4DB2-BD59-A6C34878D82A}">
                    <a16:rowId xmlns:a16="http://schemas.microsoft.com/office/drawing/2014/main" val="10000"/>
                  </a:ext>
                </a:extLst>
              </a:tr>
              <a:tr h="431863">
                <a:tc>
                  <a:txBody>
                    <a:bodyPr/>
                    <a:lstStyle/>
                    <a:p>
                      <a:pPr marL="694055" marR="90170" indent="-6350">
                        <a:lnSpc>
                          <a:spcPct val="107000"/>
                        </a:lnSpc>
                        <a:spcAft>
                          <a:spcPts val="70"/>
                        </a:spcAft>
                      </a:pPr>
                      <a:r>
                        <a:rPr lang="en-IN" sz="1200">
                          <a:effectLst/>
                        </a:rPr>
                        <a:t>Hard Disk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lstStyle/>
                    <a:p>
                      <a:pPr marL="694055" marR="90170" indent="-6350">
                        <a:lnSpc>
                          <a:spcPct val="107000"/>
                        </a:lnSpc>
                        <a:spcAft>
                          <a:spcPts val="70"/>
                        </a:spcAft>
                      </a:pP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lstStyle/>
                    <a:p>
                      <a:pPr marL="694055" marR="90170" indent="-6350">
                        <a:lnSpc>
                          <a:spcPct val="107000"/>
                        </a:lnSpc>
                        <a:spcAft>
                          <a:spcPts val="70"/>
                        </a:spcAft>
                      </a:pPr>
                      <a:r>
                        <a:rPr lang="en-IN" sz="1200" dirty="0">
                          <a:effectLst/>
                        </a:rPr>
                        <a:t>30 GB or more.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extLst>
                  <a:ext uri="{0D108BD9-81ED-4DB2-BD59-A6C34878D82A}">
                    <a16:rowId xmlns:a16="http://schemas.microsoft.com/office/drawing/2014/main" val="10001"/>
                  </a:ext>
                </a:extLst>
              </a:tr>
              <a:tr h="262241">
                <a:tc>
                  <a:txBody>
                    <a:bodyPr/>
                    <a:lstStyle/>
                    <a:p>
                      <a:pPr marL="694055" marR="90170" indent="-6350">
                        <a:lnSpc>
                          <a:spcPct val="107000"/>
                        </a:lnSpc>
                        <a:spcAft>
                          <a:spcPts val="70"/>
                        </a:spcAft>
                      </a:pPr>
                      <a:r>
                        <a:rPr lang="en-IN" sz="1200">
                          <a:effectLst/>
                        </a:rPr>
                        <a:t>RAM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lstStyle/>
                    <a:p>
                      <a:pPr marL="694055" marR="90170" indent="-6350">
                        <a:lnSpc>
                          <a:spcPct val="107000"/>
                        </a:lnSpc>
                        <a:spcAft>
                          <a:spcPts val="7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lstStyle/>
                    <a:p>
                      <a:pPr marL="694055" marR="90170" indent="-6350">
                        <a:lnSpc>
                          <a:spcPct val="107000"/>
                        </a:lnSpc>
                        <a:spcAft>
                          <a:spcPts val="70"/>
                        </a:spcAft>
                      </a:pPr>
                      <a:r>
                        <a:rPr lang="en-IN" sz="1200" dirty="0">
                          <a:effectLst/>
                        </a:rPr>
                        <a:t>4GB or more.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extLst>
                  <a:ext uri="{0D108BD9-81ED-4DB2-BD59-A6C34878D82A}">
                    <a16:rowId xmlns:a16="http://schemas.microsoft.com/office/drawing/2014/main" val="10002"/>
                  </a:ext>
                </a:extLst>
              </a:tr>
            </a:tbl>
          </a:graphicData>
        </a:graphic>
      </p:graphicFrame>
      <p:sp>
        <p:nvSpPr>
          <p:cNvPr id="5" name="Text Box 4"/>
          <p:cNvSpPr txBox="1"/>
          <p:nvPr/>
        </p:nvSpPr>
        <p:spPr>
          <a:xfrm>
            <a:off x="518795" y="2697480"/>
            <a:ext cx="309880" cy="368300"/>
          </a:xfrm>
          <a:prstGeom prst="rect">
            <a:avLst/>
          </a:prstGeom>
          <a:noFill/>
        </p:spPr>
        <p:txBody>
          <a:bodyPr wrap="none" rtlCol="0">
            <a:spAutoFit/>
          </a:bodyPr>
          <a:lstStyle/>
          <a:p>
            <a:r>
              <a:rPr 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35" y="443230"/>
            <a:ext cx="9364345" cy="1400810"/>
          </a:xfrm>
        </p:spPr>
        <p:txBody>
          <a:bodyPr/>
          <a:lstStyle/>
          <a:p>
            <a:r>
              <a:rPr lang="en-US" sz="3200" dirty="0">
                <a:solidFill>
                  <a:schemeClr val="accent3"/>
                </a:solidFill>
                <a:latin typeface="Times New Roman" panose="02020603050405020304" pitchFamily="18" charset="0"/>
                <a:cs typeface="Times New Roman" panose="02020603050405020304" pitchFamily="18" charset="0"/>
              </a:rPr>
              <a:t>REQUIREMENT ANALYSIS</a:t>
            </a:r>
            <a:endParaRPr lang="en-IN" sz="3200" dirty="0">
              <a:solidFill>
                <a:schemeClr val="accent3"/>
              </a:solidFill>
            </a:endParaRPr>
          </a:p>
        </p:txBody>
      </p:sp>
      <p:sp>
        <p:nvSpPr>
          <p:cNvPr id="3" name="Content Placeholder 2"/>
          <p:cNvSpPr>
            <a:spLocks noGrp="1"/>
          </p:cNvSpPr>
          <p:nvPr>
            <p:ph idx="1"/>
          </p:nvPr>
        </p:nvSpPr>
        <p:spPr>
          <a:xfrm>
            <a:off x="687070" y="1393825"/>
            <a:ext cx="9362440" cy="5261610"/>
          </a:xfrm>
        </p:spPr>
        <p:txBody>
          <a:bodyPr>
            <a:normAutofit/>
          </a:bodyPr>
          <a:lstStyle/>
          <a:p>
            <a:pPr algn="just"/>
            <a:r>
              <a:rPr lang="en-US" b="1" i="1" dirty="0">
                <a:solidFill>
                  <a:schemeClr val="accent3">
                    <a:lumMod val="60000"/>
                    <a:lumOff val="40000"/>
                  </a:schemeClr>
                </a:solidFill>
                <a:latin typeface="Times New Roman" panose="02020603050405020304" pitchFamily="18" charset="0"/>
                <a:cs typeface="Times New Roman" panose="02020603050405020304" pitchFamily="18" charset="0"/>
              </a:rPr>
              <a:t>FUNCTIONAL REQUIREMENT</a:t>
            </a:r>
          </a:p>
          <a:p>
            <a:pPr>
              <a:buFont typeface="Wingdings" panose="05000000000000000000" pitchFamily="2" charset="2"/>
              <a:buChar char="v"/>
            </a:pPr>
            <a:r>
              <a:rPr lang="en-US" b="0" i="0" dirty="0">
                <a:effectLst/>
                <a:latin typeface="Söhne"/>
              </a:rPr>
              <a:t>Data Collection</a:t>
            </a:r>
          </a:p>
          <a:p>
            <a:pPr>
              <a:buFont typeface="Wingdings" panose="05000000000000000000" pitchFamily="2" charset="2"/>
              <a:buChar char="v"/>
            </a:pPr>
            <a:r>
              <a:rPr lang="en-US" b="0" i="0" dirty="0">
                <a:effectLst/>
                <a:latin typeface="Söhne"/>
              </a:rPr>
              <a:t>Data Pre-Processing</a:t>
            </a:r>
          </a:p>
          <a:p>
            <a:pPr>
              <a:buFont typeface="Wingdings" panose="05000000000000000000" pitchFamily="2" charset="2"/>
              <a:buChar char="v"/>
            </a:pPr>
            <a:r>
              <a:rPr lang="en-US" b="0" i="0" dirty="0">
                <a:effectLst/>
                <a:latin typeface="Söhne"/>
              </a:rPr>
              <a:t>Feature Selection</a:t>
            </a:r>
          </a:p>
          <a:p>
            <a:pPr>
              <a:buFont typeface="Wingdings" panose="05000000000000000000" pitchFamily="2" charset="2"/>
              <a:buChar char="v"/>
            </a:pPr>
            <a:r>
              <a:rPr lang="en-US" b="0" i="0" dirty="0">
                <a:effectLst/>
                <a:latin typeface="Söhne"/>
              </a:rPr>
              <a:t>Machine Learning Model Development</a:t>
            </a:r>
          </a:p>
          <a:p>
            <a:pPr algn="just"/>
            <a:endParaRPr lang="en-US" b="1" i="1" dirty="0">
              <a:solidFill>
                <a:schemeClr val="accent3">
                  <a:lumMod val="60000"/>
                  <a:lumOff val="40000"/>
                </a:schemeClr>
              </a:solidFill>
              <a:latin typeface="Times New Roman" panose="02020603050405020304" pitchFamily="18" charset="0"/>
              <a:cs typeface="Times New Roman" panose="02020603050405020304" pitchFamily="18" charset="0"/>
            </a:endParaRPr>
          </a:p>
          <a:p>
            <a:pPr algn="just"/>
            <a:r>
              <a:rPr lang="en-US" b="1" i="1" dirty="0">
                <a:solidFill>
                  <a:schemeClr val="accent3">
                    <a:lumMod val="60000"/>
                    <a:lumOff val="40000"/>
                  </a:schemeClr>
                </a:solidFill>
                <a:latin typeface="Times New Roman" panose="02020603050405020304" pitchFamily="18" charset="0"/>
                <a:cs typeface="Times New Roman" panose="02020603050405020304" pitchFamily="18" charset="0"/>
              </a:rPr>
              <a:t>NON-FUNCTIONAL REQUIREMENT</a:t>
            </a:r>
          </a:p>
          <a:p>
            <a:pPr>
              <a:buFont typeface="Wingdings" panose="05000000000000000000" pitchFamily="2" charset="2"/>
              <a:buChar char="v"/>
            </a:pPr>
            <a:r>
              <a:rPr lang="en-US" b="0" i="0" dirty="0">
                <a:effectLst/>
                <a:latin typeface="Söhne"/>
              </a:rPr>
              <a:t>Performance</a:t>
            </a:r>
          </a:p>
          <a:p>
            <a:pPr>
              <a:buFont typeface="Wingdings" panose="05000000000000000000" pitchFamily="2" charset="2"/>
              <a:buChar char="v"/>
            </a:pPr>
            <a:r>
              <a:rPr lang="en-US" b="0" i="0" dirty="0">
                <a:effectLst/>
                <a:latin typeface="Söhne"/>
              </a:rPr>
              <a:t>Reliability</a:t>
            </a:r>
          </a:p>
          <a:p>
            <a:pPr>
              <a:buFont typeface="Wingdings" panose="05000000000000000000" pitchFamily="2" charset="2"/>
              <a:buChar char="v"/>
            </a:pPr>
            <a:r>
              <a:rPr lang="en-US" b="0" i="0" dirty="0">
                <a:effectLst/>
                <a:latin typeface="Söhne"/>
              </a:rPr>
              <a:t>Scalability</a:t>
            </a:r>
          </a:p>
          <a:p>
            <a:pPr>
              <a:buFont typeface="Wingdings" panose="05000000000000000000" pitchFamily="2" charset="2"/>
              <a:buChar char="v"/>
            </a:pPr>
            <a:r>
              <a:rPr lang="en-US" b="0" i="0" dirty="0">
                <a:effectLst/>
                <a:latin typeface="Söhne"/>
              </a:rPr>
              <a:t>Usability</a:t>
            </a:r>
          </a:p>
          <a:p>
            <a:pPr>
              <a:buFont typeface="Wingdings" panose="05000000000000000000" pitchFamily="2" charset="2"/>
              <a:buChar char="v"/>
            </a:pPr>
            <a:r>
              <a:rPr lang="en-US" b="0" i="0" dirty="0">
                <a:effectLst/>
                <a:latin typeface="Söhne"/>
              </a:rPr>
              <a:t>Security</a:t>
            </a:r>
          </a:p>
          <a:p>
            <a:pPr algn="just"/>
            <a:endParaRPr lang="en-US" b="1" i="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01295"/>
            <a:ext cx="9618980" cy="1652270"/>
          </a:xfrm>
        </p:spPr>
        <p:txBody>
          <a:bodyPr/>
          <a:lstStyle/>
          <a:p>
            <a:r>
              <a:rPr lang="en-US" sz="2800">
                <a:solidFill>
                  <a:srgbClr val="FFC000"/>
                </a:solidFill>
                <a:latin typeface="Times New Roman" panose="02020603050405020304" pitchFamily="18" charset="0"/>
                <a:cs typeface="Times New Roman" panose="02020603050405020304" pitchFamily="18" charset="0"/>
              </a:rPr>
              <a:t>System Architecture</a:t>
            </a:r>
          </a:p>
        </p:txBody>
      </p:sp>
      <p:pic>
        <p:nvPicPr>
          <p:cNvPr id="6" name="Content Placeholder 5">
            <a:extLst>
              <a:ext uri="{FF2B5EF4-FFF2-40B4-BE49-F238E27FC236}">
                <a16:creationId xmlns:a16="http://schemas.microsoft.com/office/drawing/2014/main" id="{EA210C23-21B9-B705-255D-79E87CA83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5877" y="1000369"/>
            <a:ext cx="6041291" cy="54160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srgbClr val="FFC000"/>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645160" y="1391920"/>
            <a:ext cx="9730105" cy="5290234"/>
          </a:xfrm>
        </p:spPr>
        <p:txBody>
          <a:bodyPr>
            <a:normAutofit fontScale="32500" lnSpcReduction="20000"/>
          </a:bodyPr>
          <a:lstStyle/>
          <a:p>
            <a:pPr algn="just">
              <a:lnSpc>
                <a:spcPct val="110000"/>
              </a:lnSpc>
              <a:buFont typeface="Wingdings" panose="05000000000000000000" pitchFamily="2" charset="2"/>
              <a:buChar char="v"/>
            </a:pPr>
            <a:r>
              <a:rPr lang="en-US" sz="4900" b="0" i="0" dirty="0">
                <a:effectLst/>
                <a:latin typeface="Söhne"/>
              </a:rPr>
              <a:t>The Cropping System Model is another crop growth model that uses a combination of weather, soil, and management data to predict crop yield. It can simulate a wide range of crops and management practices, and can be used to explore different scenarios and management strategies</a:t>
            </a:r>
          </a:p>
          <a:p>
            <a:pPr marL="0" indent="0" algn="just">
              <a:lnSpc>
                <a:spcPct val="110000"/>
              </a:lnSpc>
              <a:buNone/>
            </a:pPr>
            <a:endParaRPr lang="en-US" sz="4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4400" b="0" i="0" dirty="0">
                <a:effectLst/>
                <a:latin typeface="Söhne"/>
              </a:rPr>
              <a:t>Existing crop yield prediction systems rely on statistical and mathematical models, such as linear regression or time series analysis, to predict crop yield based on historical data and environmental factors.</a:t>
            </a:r>
          </a:p>
          <a:p>
            <a:pPr marL="0" indent="0" algn="l">
              <a:buNone/>
            </a:pPr>
            <a:endParaRPr lang="en-US" sz="4400" b="0" i="0" dirty="0">
              <a:effectLst/>
              <a:latin typeface="Söhne"/>
            </a:endParaRPr>
          </a:p>
          <a:p>
            <a:pPr algn="l">
              <a:buFont typeface="Wingdings" panose="05000000000000000000" pitchFamily="2" charset="2"/>
              <a:buChar char="v"/>
            </a:pPr>
            <a:r>
              <a:rPr lang="en-US" sz="4400" b="0" i="0" dirty="0">
                <a:effectLst/>
                <a:latin typeface="Söhne"/>
              </a:rPr>
              <a:t>Existing systems may also incorporate data from remote sensing to estimate crop growth and condition, as well as weather data, soil data, and other factors that may impact crop yield.</a:t>
            </a:r>
          </a:p>
          <a:p>
            <a:pPr marL="0" indent="0" algn="l">
              <a:buNone/>
            </a:pPr>
            <a:endParaRPr lang="en-US" sz="4400" b="0" i="0" dirty="0">
              <a:effectLst/>
              <a:latin typeface="Söhne"/>
            </a:endParaRPr>
          </a:p>
          <a:p>
            <a:pPr marL="0" indent="0">
              <a:spcBef>
                <a:spcPts val="5"/>
              </a:spcBef>
              <a:spcAft>
                <a:spcPts val="0"/>
              </a:spcAft>
              <a:buNone/>
            </a:pPr>
            <a:endParaRPr lang="en-US" sz="4400" b="1" dirty="0">
              <a:effectLst/>
              <a:latin typeface="Times New Roman" panose="02020603050405020304" pitchFamily="18" charset="0"/>
              <a:ea typeface="Times New Roman" panose="02020603050405020304" pitchFamily="18" charset="0"/>
            </a:endParaRPr>
          </a:p>
          <a:p>
            <a:pPr marL="0" indent="0">
              <a:spcBef>
                <a:spcPts val="5"/>
              </a:spcBef>
              <a:spcAft>
                <a:spcPts val="0"/>
              </a:spcAft>
              <a:buNone/>
            </a:pPr>
            <a:r>
              <a:rPr lang="en-US" sz="4400" b="1" dirty="0">
                <a:effectLst/>
                <a:latin typeface="Times New Roman" panose="02020603050405020304" pitchFamily="18" charset="0"/>
                <a:ea typeface="Times New Roman" panose="02020603050405020304" pitchFamily="18" charset="0"/>
              </a:rPr>
              <a:t>Disadvantages:</a:t>
            </a:r>
          </a:p>
          <a:p>
            <a:pPr marL="0" indent="0">
              <a:spcBef>
                <a:spcPts val="5"/>
              </a:spcBef>
              <a:spcAft>
                <a:spcPts val="0"/>
              </a:spcAft>
              <a:buNone/>
            </a:pPr>
            <a:endParaRPr lang="en-IN" sz="4400" b="1" dirty="0">
              <a:effectLst/>
              <a:latin typeface="Times New Roman" panose="02020603050405020304" pitchFamily="18" charset="0"/>
              <a:ea typeface="Times New Roman" panose="02020603050405020304" pitchFamily="18" charset="0"/>
            </a:endParaRPr>
          </a:p>
          <a:p>
            <a:pPr marL="0" indent="0">
              <a:spcBef>
                <a:spcPts val="5"/>
              </a:spcBef>
              <a:spcAft>
                <a:spcPts val="0"/>
              </a:spcAft>
              <a:buNone/>
            </a:pPr>
            <a:endParaRPr lang="en-IN" sz="4400" b="1"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Font typeface="+mj-lt"/>
              <a:buAutoNum type="arabicPeriod"/>
              <a:tabLst>
                <a:tab pos="292735" algn="l"/>
              </a:tabLst>
            </a:pPr>
            <a:r>
              <a:rPr lang="en-US" sz="4400" spc="0" dirty="0">
                <a:effectLst/>
                <a:latin typeface="Times New Roman" panose="02020603050405020304" pitchFamily="18" charset="0"/>
                <a:ea typeface="Times New Roman" panose="02020603050405020304" pitchFamily="18" charset="0"/>
              </a:rPr>
              <a:t>Predicts</a:t>
            </a:r>
            <a:r>
              <a:rPr lang="en-US" sz="4400" spc="-10"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only</a:t>
            </a:r>
            <a:r>
              <a:rPr lang="en-US" sz="4400" spc="-15"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one</a:t>
            </a:r>
            <a:r>
              <a:rPr lang="en-US" sz="4400" spc="5"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crop.</a:t>
            </a:r>
            <a:endParaRPr lang="en-IN" sz="4400" spc="0" dirty="0">
              <a:effectLst/>
              <a:latin typeface="Times New Roman" panose="02020603050405020304" pitchFamily="18" charset="0"/>
              <a:ea typeface="Times New Roman" panose="02020603050405020304" pitchFamily="18" charset="0"/>
            </a:endParaRPr>
          </a:p>
          <a:p>
            <a:pPr marL="342900" lvl="0" indent="-342900">
              <a:spcBef>
                <a:spcPts val="1250"/>
              </a:spcBef>
              <a:spcAft>
                <a:spcPts val="0"/>
              </a:spcAft>
              <a:buFont typeface="+mj-lt"/>
              <a:buAutoNum type="arabicPeriod"/>
              <a:tabLst>
                <a:tab pos="292735" algn="l"/>
              </a:tabLst>
            </a:pPr>
            <a:r>
              <a:rPr lang="en-US" sz="4400" spc="0" dirty="0">
                <a:effectLst/>
                <a:latin typeface="Times New Roman" panose="02020603050405020304" pitchFamily="18" charset="0"/>
                <a:ea typeface="Times New Roman" panose="02020603050405020304" pitchFamily="18" charset="0"/>
              </a:rPr>
              <a:t>Did</a:t>
            </a:r>
            <a:r>
              <a:rPr lang="en-US" sz="4400" spc="-10"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not</a:t>
            </a:r>
            <a:r>
              <a:rPr lang="en-US" sz="4400" spc="-15"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provide</a:t>
            </a:r>
            <a:r>
              <a:rPr lang="en-US" sz="4400" spc="-20"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alternative</a:t>
            </a:r>
            <a:r>
              <a:rPr lang="en-US" sz="4400" spc="-15"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crops</a:t>
            </a:r>
            <a:r>
              <a:rPr lang="en-US" sz="4400" spc="-5"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to</a:t>
            </a:r>
            <a:r>
              <a:rPr lang="en-US" sz="4400" spc="-5" dirty="0">
                <a:effectLst/>
                <a:latin typeface="Times New Roman" panose="02020603050405020304" pitchFamily="18" charset="0"/>
                <a:ea typeface="Times New Roman" panose="02020603050405020304" pitchFamily="18" charset="0"/>
              </a:rPr>
              <a:t> </a:t>
            </a:r>
            <a:r>
              <a:rPr lang="en-US" sz="4400" spc="0" dirty="0">
                <a:effectLst/>
                <a:latin typeface="Times New Roman" panose="02020603050405020304" pitchFamily="18" charset="0"/>
                <a:ea typeface="Times New Roman" panose="02020603050405020304" pitchFamily="18" charset="0"/>
              </a:rPr>
              <a:t>choose.</a:t>
            </a:r>
            <a:r>
              <a:rPr lang="en-US" sz="4400" dirty="0">
                <a:effectLst/>
                <a:latin typeface="Times New Roman" panose="02020603050405020304" pitchFamily="18" charset="0"/>
                <a:ea typeface="Times New Roman" panose="02020603050405020304" pitchFamily="18" charset="0"/>
              </a:rPr>
              <a:t> </a:t>
            </a:r>
            <a:endParaRPr lang="en-IN" sz="4400" dirty="0">
              <a:effectLst/>
              <a:latin typeface="Times New Roman" panose="02020603050405020304" pitchFamily="18" charset="0"/>
              <a:ea typeface="Times New Roman" panose="02020603050405020304" pitchFamily="18" charset="0"/>
            </a:endParaRPr>
          </a:p>
          <a:p>
            <a:pPr marL="342900" lvl="0" indent="-342900">
              <a:spcBef>
                <a:spcPts val="1250"/>
              </a:spcBef>
              <a:spcAft>
                <a:spcPts val="0"/>
              </a:spcAft>
              <a:buFont typeface="+mj-lt"/>
              <a:buAutoNum type="arabicPeriod"/>
              <a:tabLst>
                <a:tab pos="292735" algn="l"/>
              </a:tabLst>
            </a:pPr>
            <a:r>
              <a:rPr lang="en-US" sz="4400" spc="0" dirty="0">
                <a:effectLst/>
                <a:latin typeface="Times New Roman" panose="02020603050405020304" pitchFamily="18" charset="0"/>
                <a:ea typeface="Times New Roman" panose="02020603050405020304" pitchFamily="18" charset="0"/>
              </a:rPr>
              <a:t>The accuracy is less</a:t>
            </a:r>
            <a:endParaRPr lang="en-IN" sz="4400" spc="0" dirty="0">
              <a:effectLst/>
              <a:latin typeface="Times New Roman" panose="02020603050405020304" pitchFamily="18" charset="0"/>
              <a:ea typeface="Times New Roman" panose="02020603050405020304" pitchFamily="18" charset="0"/>
            </a:endParaRPr>
          </a:p>
          <a:p>
            <a:pPr algn="l">
              <a:buFont typeface="Wingdings" panose="05000000000000000000" pitchFamily="2" charset="2"/>
              <a:buChar char="v"/>
            </a:pPr>
            <a:endParaRPr lang="en-US" b="0" i="0" dirty="0">
              <a:effectLst/>
              <a:latin typeface="Söhne"/>
            </a:endParaRPr>
          </a:p>
          <a:p>
            <a:pPr algn="l">
              <a:buFont typeface="Wingdings" panose="05000000000000000000" pitchFamily="2" charset="2"/>
              <a:buChar char="v"/>
            </a:pPr>
            <a:endParaRPr lang="en-US" b="0" i="0" dirty="0">
              <a:effectLst/>
              <a:latin typeface="Söhne"/>
            </a:endParaRP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dirty="0">
                <a:latin typeface="Times New Roman" panose="02020603050405020304" pitchFamily="18" charset="0"/>
                <a:cs typeface="Times New Roman" panose="02020603050405020304" pitchFamily="18" charset="0"/>
              </a:rPr>
              <a:t>     </a:t>
            </a:r>
          </a:p>
        </p:txBody>
      </p:sp>
      <p:sp>
        <p:nvSpPr>
          <p:cNvPr id="5" name="Text Box 4"/>
          <p:cNvSpPr txBox="1"/>
          <p:nvPr/>
        </p:nvSpPr>
        <p:spPr>
          <a:xfrm>
            <a:off x="729615" y="3577590"/>
            <a:ext cx="309880" cy="368300"/>
          </a:xfrm>
          <a:prstGeom prst="rect">
            <a:avLst/>
          </a:prstGeom>
          <a:noFill/>
        </p:spPr>
        <p:txBody>
          <a:bodyPr wrap="none" rtlCol="0">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FFC000"/>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46430" y="1505585"/>
            <a:ext cx="9635490" cy="5114046"/>
          </a:xfrm>
        </p:spPr>
        <p:txBody>
          <a:bodyPr>
            <a:normAutofit fontScale="55000" lnSpcReduction="20000"/>
          </a:bodyPr>
          <a:lstStyle/>
          <a:p>
            <a:pPr algn="just">
              <a:lnSpc>
                <a:spcPct val="120000"/>
              </a:lnSpc>
              <a:buFont typeface="Wingdings" panose="05000000000000000000" pitchFamily="2" charset="2"/>
              <a:buChar char="v"/>
            </a:pPr>
            <a:r>
              <a:rPr lang="en-US" sz="2900" b="0" i="0" dirty="0">
                <a:effectLst/>
                <a:latin typeface="Söhne"/>
              </a:rPr>
              <a:t>The system incorporates data from various sources, such as weather data, soil data, and satellite imagery, and can be customized for different crops and regions. It also provides a user-friendly interface for farmers and other stakeholders to access and interpret the predictions.</a:t>
            </a:r>
          </a:p>
          <a:p>
            <a:pPr marL="0" indent="0" algn="just">
              <a:lnSpc>
                <a:spcPct val="120000"/>
              </a:lnSpc>
              <a:buNone/>
            </a:pPr>
            <a:endParaRPr lang="en-IN" altLang="en-US" sz="29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Wingdings" panose="05000000000000000000" pitchFamily="2" charset="2"/>
              <a:buChar char="v"/>
            </a:pPr>
            <a:r>
              <a:rPr lang="en-US" altLang="en-US" sz="2900" dirty="0">
                <a:latin typeface="Söhne"/>
              </a:rPr>
              <a:t>The proposed system uses machine learning algorithms, such as regression, random forests, or artificial neural networks, to analyze historical data and environmental factors and predict crop yield.</a:t>
            </a:r>
          </a:p>
          <a:p>
            <a:pPr lvl="0" defTabSz="914400" eaLnBrk="0" fontAlgn="base" hangingPunct="0">
              <a:spcBef>
                <a:spcPct val="0"/>
              </a:spcBef>
              <a:spcAft>
                <a:spcPct val="0"/>
              </a:spcAft>
              <a:buClrTx/>
              <a:buSzTx/>
              <a:buFont typeface="Wingdings" panose="05000000000000000000" pitchFamily="2" charset="2"/>
              <a:buChar char="v"/>
            </a:pPr>
            <a:endParaRPr lang="en-US" altLang="en-US" sz="2900" dirty="0">
              <a:latin typeface="Söhne"/>
            </a:endParaRPr>
          </a:p>
          <a:p>
            <a:pPr lvl="0" defTabSz="914400" eaLnBrk="0" fontAlgn="base" hangingPunct="0">
              <a:spcBef>
                <a:spcPct val="0"/>
              </a:spcBef>
              <a:spcAft>
                <a:spcPct val="0"/>
              </a:spcAft>
              <a:buClrTx/>
              <a:buSzTx/>
              <a:buFont typeface="Wingdings" panose="05000000000000000000" pitchFamily="2" charset="2"/>
              <a:buChar char="v"/>
            </a:pPr>
            <a:endParaRPr lang="en-US" altLang="en-US" sz="2900" dirty="0">
              <a:latin typeface="Söhne"/>
            </a:endParaRPr>
          </a:p>
          <a:p>
            <a:pPr lvl="0" defTabSz="914400" eaLnBrk="0" fontAlgn="base" hangingPunct="0">
              <a:spcBef>
                <a:spcPct val="0"/>
              </a:spcBef>
              <a:spcAft>
                <a:spcPct val="0"/>
              </a:spcAft>
              <a:buClrTx/>
              <a:buSzTx/>
              <a:buFont typeface="Wingdings" panose="05000000000000000000" pitchFamily="2" charset="2"/>
              <a:buChar char="v"/>
            </a:pPr>
            <a:r>
              <a:rPr lang="en-US" altLang="en-US" sz="2900" dirty="0">
                <a:latin typeface="Söhne"/>
              </a:rPr>
              <a:t>The system can automatically learn and adjust to new data, improving the accuracy of predictions over time. It can also incorporate data from multiple sources, such as weather data, soil data, and satellite imagery, to provide a more comprehensive view of crop growth and yield.</a:t>
            </a:r>
          </a:p>
          <a:p>
            <a:pPr marL="0" lvl="0" indent="0" defTabSz="914400" eaLnBrk="0" fontAlgn="base" hangingPunct="0">
              <a:spcBef>
                <a:spcPct val="0"/>
              </a:spcBef>
              <a:spcAft>
                <a:spcPct val="0"/>
              </a:spcAft>
              <a:buClrTx/>
              <a:buSzTx/>
              <a:buNone/>
            </a:pPr>
            <a:endParaRPr lang="en-US" altLang="en-US" sz="2900" dirty="0">
              <a:latin typeface="Söhne"/>
            </a:endParaRPr>
          </a:p>
          <a:p>
            <a:pPr marL="0" indent="0">
              <a:buNone/>
            </a:pPr>
            <a:r>
              <a:rPr lang="en-US" sz="2900" b="1" dirty="0">
                <a:effectLst/>
                <a:latin typeface="Times New Roman" panose="02020603050405020304" pitchFamily="18" charset="0"/>
                <a:ea typeface="Times New Roman" panose="02020603050405020304" pitchFamily="18" charset="0"/>
              </a:rPr>
              <a:t>Advantages: </a:t>
            </a:r>
            <a:endParaRPr lang="en-IN" sz="29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292735" algn="l"/>
              </a:tabLst>
            </a:pPr>
            <a:r>
              <a:rPr lang="en-US" sz="2900" spc="0" dirty="0">
                <a:effectLst/>
                <a:latin typeface="Times New Roman" panose="02020603050405020304" pitchFamily="18" charset="0"/>
                <a:ea typeface="Times New Roman" panose="02020603050405020304" pitchFamily="18" charset="0"/>
              </a:rPr>
              <a:t>Provides</a:t>
            </a:r>
            <a:r>
              <a:rPr lang="en-US" sz="2900" spc="-15"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alternative</a:t>
            </a:r>
            <a:r>
              <a:rPr lang="en-US" sz="2900" spc="-2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crops</a:t>
            </a:r>
            <a:r>
              <a:rPr lang="en-US" sz="2900" spc="-15"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to</a:t>
            </a:r>
            <a:r>
              <a:rPr lang="en-US" sz="2900" spc="-15"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choose.</a:t>
            </a:r>
            <a:r>
              <a:rPr lang="en-US" sz="2900" dirty="0">
                <a:effectLst/>
                <a:latin typeface="Times New Roman" panose="02020603050405020304" pitchFamily="18" charset="0"/>
                <a:ea typeface="Times New Roman" panose="02020603050405020304" pitchFamily="18" charset="0"/>
              </a:rPr>
              <a:t> </a:t>
            </a:r>
            <a:endParaRPr lang="en-IN" sz="2900" dirty="0">
              <a:effectLst/>
              <a:latin typeface="Times New Roman" panose="02020603050405020304" pitchFamily="18" charset="0"/>
              <a:ea typeface="Times New Roman" panose="02020603050405020304" pitchFamily="18" charset="0"/>
            </a:endParaRPr>
          </a:p>
          <a:p>
            <a:pPr marL="342900" lvl="0" indent="-342900">
              <a:spcBef>
                <a:spcPts val="1250"/>
              </a:spcBef>
              <a:spcAft>
                <a:spcPts val="0"/>
              </a:spcAft>
              <a:buFont typeface="+mj-lt"/>
              <a:buAutoNum type="arabicPeriod"/>
              <a:tabLst>
                <a:tab pos="292735" algn="l"/>
              </a:tabLst>
            </a:pPr>
            <a:r>
              <a:rPr lang="en-US" sz="2900" spc="0" dirty="0">
                <a:effectLst/>
                <a:latin typeface="Times New Roman" panose="02020603050405020304" pitchFamily="18" charset="0"/>
                <a:ea typeface="Times New Roman" panose="02020603050405020304" pitchFamily="18" charset="0"/>
              </a:rPr>
              <a:t>Farmers</a:t>
            </a:r>
            <a:r>
              <a:rPr lang="en-US" sz="2900" spc="-5"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can</a:t>
            </a:r>
            <a:r>
              <a:rPr lang="en-US" sz="2900" spc="-1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choose</a:t>
            </a:r>
            <a:r>
              <a:rPr lang="en-US" sz="2900" spc="-2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any</a:t>
            </a:r>
            <a:r>
              <a:rPr lang="en-US" sz="2900" spc="1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crop</a:t>
            </a:r>
            <a:r>
              <a:rPr lang="en-US" sz="2900" spc="-1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among</a:t>
            </a:r>
            <a:r>
              <a:rPr lang="en-US" sz="2900" spc="1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the</a:t>
            </a:r>
            <a:r>
              <a:rPr lang="en-US" sz="2900" spc="-2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predicted</a:t>
            </a:r>
            <a:r>
              <a:rPr lang="en-US" sz="2900" spc="-10" dirty="0">
                <a:effectLst/>
                <a:latin typeface="Times New Roman" panose="02020603050405020304" pitchFamily="18" charset="0"/>
                <a:ea typeface="Times New Roman" panose="02020603050405020304" pitchFamily="18" charset="0"/>
              </a:rPr>
              <a:t> </a:t>
            </a:r>
            <a:r>
              <a:rPr lang="en-US" sz="2900" spc="0" dirty="0">
                <a:effectLst/>
                <a:latin typeface="Times New Roman" panose="02020603050405020304" pitchFamily="18" charset="0"/>
                <a:ea typeface="Times New Roman" panose="02020603050405020304" pitchFamily="18" charset="0"/>
              </a:rPr>
              <a:t>crops.</a:t>
            </a:r>
            <a:endParaRPr lang="en-IN" sz="2900" dirty="0">
              <a:effectLst/>
              <a:latin typeface="Times New Roman" panose="02020603050405020304" pitchFamily="18" charset="0"/>
              <a:ea typeface="Times New Roman" panose="02020603050405020304" pitchFamily="18" charset="0"/>
            </a:endParaRPr>
          </a:p>
          <a:p>
            <a:pPr marL="342900" lvl="0" indent="-342900">
              <a:spcBef>
                <a:spcPts val="1250"/>
              </a:spcBef>
              <a:spcAft>
                <a:spcPts val="0"/>
              </a:spcAft>
              <a:buFont typeface="+mj-lt"/>
              <a:buAutoNum type="arabicPeriod"/>
              <a:tabLst>
                <a:tab pos="292735" algn="l"/>
              </a:tabLst>
            </a:pPr>
            <a:r>
              <a:rPr lang="en-US" sz="2900" spc="0" dirty="0">
                <a:effectLst/>
                <a:latin typeface="Times New Roman" panose="02020603050405020304" pitchFamily="18" charset="0"/>
                <a:ea typeface="Times New Roman" panose="02020603050405020304" pitchFamily="18" charset="0"/>
              </a:rPr>
              <a:t>It will predicts which is best for the season</a:t>
            </a:r>
            <a:endParaRPr lang="en-IN" sz="2900" spc="0" dirty="0">
              <a:effectLst/>
              <a:latin typeface="Times New Roman" panose="02020603050405020304" pitchFamily="18" charset="0"/>
              <a:ea typeface="Times New Roman" panose="02020603050405020304" pitchFamily="18" charset="0"/>
            </a:endParaRPr>
          </a:p>
          <a:p>
            <a:pPr marL="342900" lvl="0" indent="-342900">
              <a:spcBef>
                <a:spcPts val="1250"/>
              </a:spcBef>
              <a:spcAft>
                <a:spcPts val="0"/>
              </a:spcAft>
              <a:buFont typeface="+mj-lt"/>
              <a:buAutoNum type="arabicPeriod"/>
              <a:tabLst>
                <a:tab pos="292735" algn="l"/>
              </a:tabLst>
            </a:pPr>
            <a:r>
              <a:rPr lang="en-US" sz="2900" spc="0" dirty="0">
                <a:effectLst/>
                <a:latin typeface="Times New Roman" panose="02020603050405020304" pitchFamily="18" charset="0"/>
                <a:ea typeface="Times New Roman" panose="02020603050405020304" pitchFamily="18" charset="0"/>
              </a:rPr>
              <a:t>The Accuracy is High</a:t>
            </a:r>
            <a:endParaRPr lang="en-IN" sz="2900" spc="0" dirty="0">
              <a:effectLst/>
              <a:latin typeface="Times New Roman" panose="02020603050405020304" pitchFamily="18" charset="0"/>
              <a:ea typeface="Times New Roman" panose="02020603050405020304" pitchFamily="18" charset="0"/>
            </a:endParaRPr>
          </a:p>
          <a:p>
            <a:pPr lvl="0" defTabSz="914400" eaLnBrk="0" fontAlgn="base" hangingPunct="0">
              <a:spcBef>
                <a:spcPct val="0"/>
              </a:spcBef>
              <a:spcAft>
                <a:spcPct val="0"/>
              </a:spcAft>
              <a:buClrTx/>
              <a:buSzTx/>
              <a:buFont typeface="Wingdings" panose="05000000000000000000" pitchFamily="2" charset="2"/>
              <a:buChar char="v"/>
            </a:pPr>
            <a:endParaRPr lang="en-US" altLang="en-US" dirty="0">
              <a:latin typeface="Söhne"/>
            </a:endParaRPr>
          </a:p>
          <a:p>
            <a:pPr marL="0" lvl="0" indent="0" defTabSz="914400" eaLnBrk="0" fontAlgn="base" hangingPunct="0">
              <a:spcBef>
                <a:spcPct val="0"/>
              </a:spcBef>
              <a:spcAft>
                <a:spcPct val="0"/>
              </a:spcAft>
              <a:buClrTx/>
              <a:buSzTx/>
              <a:buNone/>
            </a:pPr>
            <a:br>
              <a:rPr lang="en-US" altLang="en-US" sz="1600" dirty="0"/>
            </a:br>
            <a:endParaRPr lang="en-US" altLang="en-US" sz="4400" dirty="0">
              <a:latin typeface="Arial" panose="020B0604020202020204" pitchFamily="34" charset="0"/>
            </a:endParaRPr>
          </a:p>
          <a:p>
            <a:pPr algn="just">
              <a:lnSpc>
                <a:spcPct val="110000"/>
              </a:lnSpc>
              <a:buFont typeface="Wingdings" panose="05000000000000000000" charset="0"/>
              <a:buChar char="Ø"/>
            </a:pPr>
            <a:endParaRPr lang="en-I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35" y="443230"/>
            <a:ext cx="9504045" cy="1400810"/>
          </a:xfrm>
        </p:spPr>
        <p:txBody>
          <a:bodyPr/>
          <a:lstStyle/>
          <a:p>
            <a:r>
              <a:rPr lang="en-IN" sz="3200" b="1" dirty="0">
                <a:solidFill>
                  <a:schemeClr val="accent3"/>
                </a:solidFill>
                <a:latin typeface="Times New Roman" panose="02020603050405020304" pitchFamily="18" charset="0"/>
                <a:ea typeface="Times New Roman" panose="02020603050405020304" pitchFamily="18" charset="0"/>
                <a:sym typeface="+mn-ea"/>
              </a:rPr>
              <a:t>Dataset Collection</a:t>
            </a:r>
            <a:endParaRPr lang="en-IN" altLang="en-IN" sz="3200" b="1"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Content Placeholder 3"/>
          <p:cNvSpPr>
            <a:spLocks noGrp="1"/>
          </p:cNvSpPr>
          <p:nvPr>
            <p:ph idx="1"/>
          </p:nvPr>
        </p:nvSpPr>
        <p:spPr>
          <a:xfrm>
            <a:off x="464820" y="1550035"/>
            <a:ext cx="10161905" cy="4698365"/>
          </a:xfrm>
        </p:spPr>
        <p:txBody>
          <a:bodyPr/>
          <a:lstStyle/>
          <a:p>
            <a:pPr algn="just">
              <a:lnSpc>
                <a:spcPct val="150000"/>
              </a:lnSpc>
              <a:spcBef>
                <a:spcPts val="1110"/>
              </a:spcBef>
              <a:spcAft>
                <a:spcPts val="0"/>
              </a:spcAft>
              <a:buFont typeface="Wingdings" panose="05000000000000000000" charset="0"/>
              <a:buChar char="Ø"/>
            </a:pPr>
            <a:r>
              <a:rPr lang="en-IN" b="1" dirty="0">
                <a:latin typeface="Times New Roman" panose="02020603050405020304" pitchFamily="18" charset="0"/>
                <a:sym typeface="+mn-ea"/>
              </a:rPr>
              <a:t>we have 2 files in our dataset which is extracted from Kaggle website: </a:t>
            </a:r>
          </a:p>
          <a:p>
            <a:pPr marL="0" indent="0" algn="just">
              <a:lnSpc>
                <a:spcPct val="140000"/>
              </a:lnSpc>
              <a:spcBef>
                <a:spcPts val="1110"/>
              </a:spcBef>
              <a:spcAft>
                <a:spcPts val="0"/>
              </a:spcAft>
              <a:buNone/>
            </a:pPr>
            <a:r>
              <a:rPr lang="en-IN" altLang="en-US" dirty="0">
                <a:latin typeface="Times New Roman" panose="02020603050405020304" pitchFamily="18" charset="0"/>
                <a:cs typeface="Times New Roman" panose="02020603050405020304" pitchFamily="18" charset="0"/>
                <a:sym typeface="+mn-ea"/>
              </a:rPr>
              <a:t>    https://www.kaggle.com/datasets/patelris/crop-yield-prediction-dataset</a:t>
            </a:r>
            <a:endParaRPr lang="en-US" u="sng" dirty="0">
              <a:solidFill>
                <a:schemeClr val="bg2">
                  <a:lumMod val="40000"/>
                  <a:lumOff val="60000"/>
                </a:schemeClr>
              </a:solidFill>
              <a:latin typeface="Times New Roman" panose="02020603050405020304" pitchFamily="18" charset="0"/>
              <a:cs typeface="Times New Roman" panose="02020603050405020304" pitchFamily="18" charset="0"/>
              <a:sym typeface="+mn-ea"/>
            </a:endParaRPr>
          </a:p>
          <a:p>
            <a:pPr marL="0" indent="0" algn="just">
              <a:lnSpc>
                <a:spcPct val="140000"/>
              </a:lnSpc>
              <a:spcBef>
                <a:spcPts val="1110"/>
              </a:spcBef>
              <a:spcAft>
                <a:spcPts val="0"/>
              </a:spcAft>
              <a:buNone/>
            </a:pPr>
            <a:r>
              <a:rPr lang="en-US" dirty="0">
                <a:solidFill>
                  <a:srgbClr val="FFC000"/>
                </a:solidFill>
                <a:latin typeface="Times New Roman" panose="02020603050405020304" pitchFamily="18" charset="0"/>
                <a:cs typeface="Times New Roman" panose="02020603050405020304" pitchFamily="18" charset="0"/>
              </a:rPr>
              <a:t>Crop</a:t>
            </a:r>
            <a:r>
              <a:rPr lang="en-US" dirty="0">
                <a:solidFill>
                  <a:schemeClr val="tx1"/>
                </a:solidFill>
                <a:latin typeface="Times New Roman" panose="02020603050405020304" pitchFamily="18" charset="0"/>
                <a:cs typeface="Times New Roman" panose="02020603050405020304" pitchFamily="18" charset="0"/>
              </a:rPr>
              <a:t> –</a:t>
            </a:r>
            <a:r>
              <a:rPr lang="en-US" sz="1800" b="0" i="0" dirty="0">
                <a:effectLst/>
                <a:latin typeface="Söhne"/>
              </a:rPr>
              <a:t>The dataset should include historical data on crop yield, weather conditions, soil properties, and other relevant factors for the crop of interest. The data should be collected over several years to capture variability in crop performance due to weather, management practices, and other factors</a:t>
            </a:r>
            <a:r>
              <a:rPr lang="en-US" dirty="0">
                <a:latin typeface="Times New Roman" panose="02020603050405020304" pitchFamily="18" charset="0"/>
                <a:cs typeface="Times New Roman" panose="02020603050405020304" pitchFamily="18" charset="0"/>
                <a:sym typeface="+mn-ea"/>
              </a:rPr>
              <a:t>.</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40000"/>
              </a:lnSpc>
              <a:spcBef>
                <a:spcPts val="1110"/>
              </a:spcBef>
              <a:spcAft>
                <a:spcPts val="0"/>
              </a:spcAft>
              <a:buNone/>
            </a:pPr>
            <a:r>
              <a:rPr lang="en-US" dirty="0">
                <a:solidFill>
                  <a:srgbClr val="FFC000"/>
                </a:solidFill>
                <a:latin typeface="Times New Roman" panose="02020603050405020304" pitchFamily="18" charset="0"/>
                <a:cs typeface="Times New Roman" panose="02020603050405020304" pitchFamily="18" charset="0"/>
              </a:rPr>
              <a:t>Users</a:t>
            </a:r>
            <a:r>
              <a:rPr lang="en-US" dirty="0">
                <a:solidFill>
                  <a:schemeClr val="tx1"/>
                </a:solidFill>
                <a:latin typeface="Times New Roman" panose="02020603050405020304" pitchFamily="18" charset="0"/>
                <a:cs typeface="Times New Roman" panose="02020603050405020304" pitchFamily="18" charset="0"/>
              </a:rPr>
              <a:t> –</a:t>
            </a:r>
            <a:r>
              <a:rPr lang="en-US" b="0" i="0" dirty="0">
                <a:effectLst/>
                <a:latin typeface="Söhne"/>
              </a:rPr>
              <a:t>Users of a crop yield prediction system can vary depending on the purpose and design of the system. Here are a few examples of potential users Farmers , </a:t>
            </a:r>
            <a:r>
              <a:rPr lang="en-IN" b="0" i="0" dirty="0">
                <a:effectLst/>
                <a:latin typeface="Söhne"/>
              </a:rPr>
              <a:t>Agronomists and Researchers</a:t>
            </a:r>
            <a:r>
              <a:rPr lang="en-US" dirty="0">
                <a:latin typeface="Times New Roman" panose="02020603050405020304" pitchFamily="18" charset="0"/>
                <a:cs typeface="Times New Roman" panose="02020603050405020304" pitchFamily="18" charset="0"/>
              </a:rPr>
              <a:t>.</a:t>
            </a:r>
          </a:p>
          <a:p>
            <a:pPr marL="0" indent="0" algn="just">
              <a:lnSpc>
                <a:spcPct val="140000"/>
              </a:lnSpc>
              <a:spcBef>
                <a:spcPts val="1110"/>
              </a:spcBef>
              <a:spcAft>
                <a:spcPts val="0"/>
              </a:spcAft>
              <a:buNone/>
            </a:pPr>
            <a:endParaRPr lang="en-US" u="sng" dirty="0">
              <a:solidFill>
                <a:schemeClr val="bg2">
                  <a:lumMod val="40000"/>
                  <a:lumOff val="6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1110"/>
              </a:spcBef>
              <a:spcAft>
                <a:spcPts val="0"/>
              </a:spcAft>
              <a:buNone/>
            </a:pPr>
            <a:endParaRPr lang="en-US" u="sng" dirty="0">
              <a:solidFill>
                <a:schemeClr val="bg2">
                  <a:lumMod val="40000"/>
                  <a:lumOff val="6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1110"/>
              </a:spcBef>
              <a:spcAft>
                <a:spcPts val="0"/>
              </a:spcAft>
              <a:buNone/>
            </a:pPr>
            <a:endParaRPr lang="en-US" u="sng"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455160" y="5245735"/>
            <a:ext cx="309880" cy="368300"/>
          </a:xfrm>
          <a:prstGeom prst="rect">
            <a:avLst/>
          </a:prstGeom>
          <a:noFill/>
        </p:spPr>
        <p:txBody>
          <a:bodyPr wrap="none" rtlCol="0">
            <a:spAutoFit/>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96</TotalTime>
  <Words>1467</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Century Gothic</vt:lpstr>
      <vt:lpstr>Courier New</vt:lpstr>
      <vt:lpstr>HelveticaNeue Regular</vt:lpstr>
      <vt:lpstr>Söhne</vt:lpstr>
      <vt:lpstr>Times New Roman</vt:lpstr>
      <vt:lpstr>Wingdings</vt:lpstr>
      <vt:lpstr>Wingdings 3</vt:lpstr>
      <vt:lpstr>Ion</vt:lpstr>
      <vt:lpstr>                    NARASARAOPETA ENGINEERING COLLEGE                                                    (AUTONOMOUS)                 Department of computer science and engineering</vt:lpstr>
      <vt:lpstr>CONTENTS  </vt:lpstr>
      <vt:lpstr>Abstract</vt:lpstr>
      <vt:lpstr>System Requirements</vt:lpstr>
      <vt:lpstr>REQUIREMENT ANALYSIS</vt:lpstr>
      <vt:lpstr>System Architecture</vt:lpstr>
      <vt:lpstr>Existing System</vt:lpstr>
      <vt:lpstr>Proposed System</vt:lpstr>
      <vt:lpstr>Dataset Collection</vt:lpstr>
      <vt:lpstr>Dataset.csv</vt:lpstr>
      <vt:lpstr>Pre-processing and cleaning </vt:lpstr>
      <vt:lpstr>Random Forest Algorithm</vt:lpstr>
      <vt:lpstr>Testing Phase</vt:lpstr>
      <vt:lpstr>PowerPoint Presentation</vt:lpstr>
      <vt:lpstr>Output screen: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NARASARAOPETA ENGINEERING COLLEGE                                           (AUTONOMOUS)</dc:title>
  <dc:creator>golivamsisaiteja265@gmail.com</dc:creator>
  <cp:lastModifiedBy>Gopichand katta</cp:lastModifiedBy>
  <cp:revision>23</cp:revision>
  <dcterms:created xsi:type="dcterms:W3CDTF">2023-01-10T14:49:00Z</dcterms:created>
  <dcterms:modified xsi:type="dcterms:W3CDTF">2023-03-17T11:11:42Z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F95E9255E9C6489E847A0687C3019099</vt:lpwstr>
  </property>
  <property fmtid="{D5CDD505-2E9C-101B-9397-08002B2CF9AE}" pid="3" name="KSOProductBuildVer">
    <vt:lpwstr>1033-11.2.0.11440</vt:lpwstr>
  </property>
</Properties>
</file>