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1" r:id="rId1"/>
  </p:sldMasterIdLst>
  <p:notesMasterIdLst>
    <p:notesMasterId r:id="rId28"/>
  </p:notesMasterIdLst>
  <p:sldIdLst>
    <p:sldId id="327" r:id="rId2"/>
    <p:sldId id="257" r:id="rId3"/>
    <p:sldId id="259" r:id="rId4"/>
    <p:sldId id="267" r:id="rId5"/>
    <p:sldId id="264" r:id="rId6"/>
    <p:sldId id="269" r:id="rId7"/>
    <p:sldId id="268" r:id="rId8"/>
    <p:sldId id="304" r:id="rId9"/>
    <p:sldId id="306" r:id="rId10"/>
    <p:sldId id="307" r:id="rId11"/>
    <p:sldId id="329" r:id="rId12"/>
    <p:sldId id="330" r:id="rId13"/>
    <p:sldId id="331" r:id="rId14"/>
    <p:sldId id="316" r:id="rId15"/>
    <p:sldId id="328" r:id="rId16"/>
    <p:sldId id="332" r:id="rId17"/>
    <p:sldId id="308" r:id="rId18"/>
    <p:sldId id="310" r:id="rId19"/>
    <p:sldId id="309" r:id="rId20"/>
    <p:sldId id="318" r:id="rId21"/>
    <p:sldId id="315" r:id="rId22"/>
    <p:sldId id="323" r:id="rId23"/>
    <p:sldId id="324" r:id="rId24"/>
    <p:sldId id="333" r:id="rId25"/>
    <p:sldId id="319" r:id="rId26"/>
    <p:sldId id="311"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279029-C27A-44F4-98E7-1E564AC986A9}">
  <a:tblStyle styleId="{CF279029-C27A-44F4-98E7-1E564AC986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9093" autoAdjust="0"/>
  </p:normalViewPr>
  <p:slideViewPr>
    <p:cSldViewPr>
      <p:cViewPr varScale="1">
        <p:scale>
          <a:sx n="108" d="100"/>
          <a:sy n="108" d="100"/>
        </p:scale>
        <p:origin x="730" y="6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286437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c709f4c2f0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c709f4c2f0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0382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c5f1c05518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c5f1c05518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589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c6ee8f4841_0_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c6ee8f4841_0_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4113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c6ee8f4841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c6ee8f4841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1248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c6ee8f4841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c6ee8f4841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531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c6ee8f484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c6ee8f484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1977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Confusion matrix</a:t>
            </a:r>
            <a:r>
              <a:rPr lang="en-US" baseline="0" dirty="0"/>
              <a:t> for VGG16 model</a:t>
            </a:r>
          </a:p>
        </p:txBody>
      </p:sp>
    </p:spTree>
    <p:extLst>
      <p:ext uri="{BB962C8B-B14F-4D97-AF65-F5344CB8AC3E}">
        <p14:creationId xmlns:p14="http://schemas.microsoft.com/office/powerpoint/2010/main" val="354079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049066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34195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7927716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871471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28430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54047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225640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689049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713225" y="330725"/>
            <a:ext cx="77178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4"/>
          <p:cNvSpPr txBox="1">
            <a:spLocks noGrp="1"/>
          </p:cNvSpPr>
          <p:nvPr>
            <p:ph type="body" idx="1"/>
          </p:nvPr>
        </p:nvSpPr>
        <p:spPr>
          <a:xfrm>
            <a:off x="713225" y="1152475"/>
            <a:ext cx="7717800" cy="3416400"/>
          </a:xfrm>
          <a:prstGeom prst="rect">
            <a:avLst/>
          </a:prstGeom>
        </p:spPr>
        <p:txBody>
          <a:bodyPr spcFirstLastPara="1" wrap="square" lIns="91425" tIns="91425" rIns="91425" bIns="91425" anchor="t" anchorCtr="0">
            <a:normAutofit/>
          </a:bodyPr>
          <a:lstStyle>
            <a:lvl1pPr marL="457200" lvl="0" indent="-304800">
              <a:lnSpc>
                <a:spcPct val="100000"/>
              </a:lnSpc>
              <a:spcBef>
                <a:spcPts val="0"/>
              </a:spcBef>
              <a:spcAft>
                <a:spcPts val="0"/>
              </a:spcAft>
              <a:buClr>
                <a:srgbClr val="434343"/>
              </a:buClr>
              <a:buSzPts val="1200"/>
              <a:buFont typeface="Anaheim"/>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extLst>
      <p:ext uri="{BB962C8B-B14F-4D97-AF65-F5344CB8AC3E}">
        <p14:creationId xmlns:p14="http://schemas.microsoft.com/office/powerpoint/2010/main" val="14312446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7"/>
        <p:cNvGrpSpPr/>
        <p:nvPr/>
      </p:nvGrpSpPr>
      <p:grpSpPr>
        <a:xfrm>
          <a:off x="0" y="0"/>
          <a:ext cx="0" cy="0"/>
          <a:chOff x="0" y="0"/>
          <a:chExt cx="0" cy="0"/>
        </a:xfrm>
      </p:grpSpPr>
      <p:sp>
        <p:nvSpPr>
          <p:cNvPr id="68" name="Google Shape;68;p7"/>
          <p:cNvSpPr txBox="1">
            <a:spLocks noGrp="1"/>
          </p:cNvSpPr>
          <p:nvPr>
            <p:ph type="subTitle" idx="1"/>
          </p:nvPr>
        </p:nvSpPr>
        <p:spPr>
          <a:xfrm>
            <a:off x="965550" y="1718313"/>
            <a:ext cx="3406500" cy="2497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 name="Google Shape;69;p7"/>
          <p:cNvSpPr txBox="1">
            <a:spLocks noGrp="1"/>
          </p:cNvSpPr>
          <p:nvPr>
            <p:ph type="title"/>
          </p:nvPr>
        </p:nvSpPr>
        <p:spPr>
          <a:xfrm>
            <a:off x="965550" y="927988"/>
            <a:ext cx="30492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4072076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2151875" y="2512661"/>
            <a:ext cx="48402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 name="Google Shape;24;p3"/>
          <p:cNvSpPr txBox="1">
            <a:spLocks noGrp="1"/>
          </p:cNvSpPr>
          <p:nvPr>
            <p:ph type="subTitle" idx="1"/>
          </p:nvPr>
        </p:nvSpPr>
        <p:spPr>
          <a:xfrm>
            <a:off x="3024125" y="3354450"/>
            <a:ext cx="3095700" cy="6132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 name="Google Shape;25;p3"/>
          <p:cNvSpPr txBox="1">
            <a:spLocks noGrp="1"/>
          </p:cNvSpPr>
          <p:nvPr>
            <p:ph type="title" idx="2" hasCustomPrompt="1"/>
          </p:nvPr>
        </p:nvSpPr>
        <p:spPr>
          <a:xfrm>
            <a:off x="2973725" y="944861"/>
            <a:ext cx="3196500" cy="13392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2000"/>
              <a:buNone/>
              <a:defRPr sz="8000">
                <a:solidFill>
                  <a:schemeClr val="accent5"/>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1418055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8058432"/>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3"/>
        <p:cNvGrpSpPr/>
        <p:nvPr/>
      </p:nvGrpSpPr>
      <p:grpSpPr>
        <a:xfrm>
          <a:off x="0" y="0"/>
          <a:ext cx="0" cy="0"/>
          <a:chOff x="0" y="0"/>
          <a:chExt cx="0" cy="0"/>
        </a:xfrm>
      </p:grpSpPr>
      <p:sp>
        <p:nvSpPr>
          <p:cNvPr id="94" name="Google Shape;94;p9"/>
          <p:cNvSpPr txBox="1">
            <a:spLocks noGrp="1"/>
          </p:cNvSpPr>
          <p:nvPr>
            <p:ph type="title"/>
          </p:nvPr>
        </p:nvSpPr>
        <p:spPr>
          <a:xfrm>
            <a:off x="1482724" y="1830475"/>
            <a:ext cx="2490900" cy="1482300"/>
          </a:xfrm>
          <a:prstGeom prst="rect">
            <a:avLst/>
          </a:prstGeom>
        </p:spPr>
        <p:txBody>
          <a:bodyPr spcFirstLastPara="1" wrap="square" lIns="91425" tIns="91425" rIns="91425" bIns="91425" anchor="ctr" anchorCtr="0">
            <a:normAutofit/>
          </a:bodyPr>
          <a:lstStyle>
            <a:lvl1pPr lvl="0" algn="l"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5" name="Google Shape;95;p9"/>
          <p:cNvSpPr txBox="1">
            <a:spLocks noGrp="1"/>
          </p:cNvSpPr>
          <p:nvPr>
            <p:ph type="body" idx="1"/>
          </p:nvPr>
        </p:nvSpPr>
        <p:spPr>
          <a:xfrm>
            <a:off x="4591676" y="863425"/>
            <a:ext cx="3679200" cy="3416400"/>
          </a:xfrm>
          <a:prstGeom prst="rect">
            <a:avLst/>
          </a:prstGeom>
        </p:spPr>
        <p:txBody>
          <a:bodyPr spcFirstLastPara="1" wrap="square" lIns="91425" tIns="91425" rIns="91425" bIns="91425" anchor="ctr" anchorCtr="0">
            <a:normAutofit/>
          </a:bodyPr>
          <a:lstStyle>
            <a:lvl1pPr marL="457200" lvl="0" indent="-304800" rtl="0">
              <a:lnSpc>
                <a:spcPct val="100000"/>
              </a:lnSpc>
              <a:spcBef>
                <a:spcPts val="0"/>
              </a:spcBef>
              <a:spcAft>
                <a:spcPts val="0"/>
              </a:spcAft>
              <a:buClr>
                <a:schemeClr val="accent5"/>
              </a:buClr>
              <a:buSzPts val="12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extLst>
      <p:ext uri="{BB962C8B-B14F-4D97-AF65-F5344CB8AC3E}">
        <p14:creationId xmlns:p14="http://schemas.microsoft.com/office/powerpoint/2010/main" val="26527707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7"/>
        <p:cNvGrpSpPr/>
        <p:nvPr/>
      </p:nvGrpSpPr>
      <p:grpSpPr>
        <a:xfrm>
          <a:off x="0" y="0"/>
          <a:ext cx="0" cy="0"/>
          <a:chOff x="0" y="0"/>
          <a:chExt cx="0" cy="0"/>
        </a:xfrm>
      </p:grpSpPr>
      <p:sp>
        <p:nvSpPr>
          <p:cNvPr id="108" name="Google Shape;108;p11"/>
          <p:cNvSpPr txBox="1">
            <a:spLocks noGrp="1"/>
          </p:cNvSpPr>
          <p:nvPr>
            <p:ph type="title" hasCustomPrompt="1"/>
          </p:nvPr>
        </p:nvSpPr>
        <p:spPr>
          <a:xfrm>
            <a:off x="311700" y="539500"/>
            <a:ext cx="8520600" cy="138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9" name="Google Shape;109;p11"/>
          <p:cNvSpPr txBox="1">
            <a:spLocks noGrp="1"/>
          </p:cNvSpPr>
          <p:nvPr>
            <p:ph type="body" idx="1"/>
          </p:nvPr>
        </p:nvSpPr>
        <p:spPr>
          <a:xfrm>
            <a:off x="713225" y="1799675"/>
            <a:ext cx="7717800" cy="5817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sz="2000"/>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extLst>
      <p:ext uri="{BB962C8B-B14F-4D97-AF65-F5344CB8AC3E}">
        <p14:creationId xmlns:p14="http://schemas.microsoft.com/office/powerpoint/2010/main" val="1285334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9"/>
        <p:cNvGrpSpPr/>
        <p:nvPr/>
      </p:nvGrpSpPr>
      <p:grpSpPr>
        <a:xfrm>
          <a:off x="0" y="0"/>
          <a:ext cx="0" cy="0"/>
          <a:chOff x="0" y="0"/>
          <a:chExt cx="0" cy="0"/>
        </a:xfrm>
      </p:grpSpPr>
      <p:sp>
        <p:nvSpPr>
          <p:cNvPr id="80" name="Google Shape;80;p8"/>
          <p:cNvSpPr txBox="1">
            <a:spLocks noGrp="1"/>
          </p:cNvSpPr>
          <p:nvPr>
            <p:ph type="title"/>
          </p:nvPr>
        </p:nvSpPr>
        <p:spPr>
          <a:xfrm>
            <a:off x="721350" y="1066800"/>
            <a:ext cx="4793700" cy="2331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7000">
                <a:solidFill>
                  <a:schemeClr val="accent6"/>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3868928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00"/>
        <p:cNvGrpSpPr/>
        <p:nvPr/>
      </p:nvGrpSpPr>
      <p:grpSpPr>
        <a:xfrm>
          <a:off x="0" y="0"/>
          <a:ext cx="0" cy="0"/>
          <a:chOff x="0" y="0"/>
          <a:chExt cx="0" cy="0"/>
        </a:xfrm>
      </p:grpSpPr>
    </p:spTree>
    <p:extLst>
      <p:ext uri="{BB962C8B-B14F-4D97-AF65-F5344CB8AC3E}">
        <p14:creationId xmlns:p14="http://schemas.microsoft.com/office/powerpoint/2010/main" val="2773293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799572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06842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63373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964211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308130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725424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24556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3/24/2023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343319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 id="2147483752" r:id="rId21"/>
    <p:sldLayoutId id="2147483753" r:id="rId22"/>
    <p:sldLayoutId id="2147483755" r:id="rId23"/>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hyperlink" Target="https://ieeexplore.ieee.org/document/90337841" TargetMode="Externa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76550"/>
            <a:ext cx="6447501" cy="990600"/>
          </a:xfrm>
        </p:spPr>
        <p:txBody>
          <a:bodyPr>
            <a:normAutofit fontScale="90000"/>
          </a:bodyPr>
          <a:lstStyle/>
          <a:p>
            <a:pPr marL="0" lvl="0" indent="0"/>
            <a:r>
              <a:rPr lang="en-IN" sz="1600" dirty="0">
                <a:solidFill>
                  <a:srgbClr val="002060"/>
                </a:solidFill>
                <a:latin typeface="Times New Roman" pitchFamily="18" charset="0"/>
                <a:ea typeface="Arial"/>
                <a:cs typeface="Times New Roman" pitchFamily="18" charset="0"/>
                <a:sym typeface="Arial"/>
              </a:rPr>
              <a:t>Team Guide</a:t>
            </a:r>
            <a:r>
              <a:rPr lang="en-IN" sz="1600">
                <a:solidFill>
                  <a:srgbClr val="002060"/>
                </a:solidFill>
                <a:latin typeface="Times New Roman" pitchFamily="18" charset="0"/>
                <a:ea typeface="Arial"/>
                <a:cs typeface="Times New Roman" pitchFamily="18" charset="0"/>
                <a:sym typeface="Arial"/>
              </a:rPr>
              <a:t>: Dr.</a:t>
            </a:r>
            <a:r>
              <a:rPr lang="en-IN" sz="1600">
                <a:solidFill>
                  <a:srgbClr val="002060"/>
                </a:solidFill>
                <a:latin typeface="Times New Roman" pitchFamily="18" charset="0"/>
                <a:ea typeface="Arial"/>
                <a:cs typeface="Times New Roman" pitchFamily="18" charset="0"/>
              </a:rPr>
              <a:t>M</a:t>
            </a:r>
            <a:r>
              <a:rPr lang="en-IN" sz="1600" dirty="0">
                <a:solidFill>
                  <a:srgbClr val="002060"/>
                </a:solidFill>
                <a:latin typeface="Times New Roman" pitchFamily="18" charset="0"/>
                <a:ea typeface="Arial"/>
                <a:cs typeface="Times New Roman" pitchFamily="18" charset="0"/>
              </a:rPr>
              <a:t>.Sireesha</a:t>
            </a:r>
            <a:r>
              <a:rPr lang="en-IN" sz="1600" dirty="0">
                <a:solidFill>
                  <a:srgbClr val="002060"/>
                </a:solidFill>
                <a:latin typeface="Times New Roman" pitchFamily="18" charset="0"/>
                <a:cs typeface="Times New Roman" pitchFamily="18" charset="0"/>
              </a:rPr>
              <a:t>,</a:t>
            </a:r>
            <a:r>
              <a:rPr lang="en-IN" sz="1000" dirty="0">
                <a:solidFill>
                  <a:srgbClr val="002060"/>
                </a:solidFill>
                <a:latin typeface="Times New Roman" pitchFamily="18" charset="0"/>
                <a:cs typeface="Times New Roman" pitchFamily="18" charset="0"/>
              </a:rPr>
              <a:t>M.Tech.,</a:t>
            </a:r>
            <a:r>
              <a:rPr lang="en-IN" sz="1000" dirty="0" err="1">
                <a:solidFill>
                  <a:srgbClr val="002060"/>
                </a:solidFill>
                <a:latin typeface="Times New Roman" pitchFamily="18" charset="0"/>
                <a:cs typeface="Times New Roman" pitchFamily="18" charset="0"/>
              </a:rPr>
              <a:t>Ph.D</a:t>
            </a:r>
            <a:r>
              <a:rPr lang="en-IN" sz="1000" dirty="0">
                <a:solidFill>
                  <a:srgbClr val="002060"/>
                </a:solidFill>
                <a:latin typeface="Times New Roman" pitchFamily="18" charset="0"/>
                <a:cs typeface="Times New Roman" pitchFamily="18" charset="0"/>
              </a:rPr>
              <a:t>.</a:t>
            </a:r>
            <a:br>
              <a:rPr lang="en-IN" sz="1000" dirty="0">
                <a:solidFill>
                  <a:schemeClr val="accent2">
                    <a:lumMod val="75000"/>
                  </a:schemeClr>
                </a:solidFill>
                <a:latin typeface="Times New Roman" pitchFamily="18" charset="0"/>
                <a:ea typeface="Arial"/>
                <a:cs typeface="Times New Roman" pitchFamily="18" charset="0"/>
                <a:sym typeface="Arial"/>
              </a:rPr>
            </a:br>
            <a:br>
              <a:rPr lang="en-IN" sz="1600" dirty="0">
                <a:solidFill>
                  <a:schemeClr val="accent2">
                    <a:lumMod val="75000"/>
                  </a:schemeClr>
                </a:solidFill>
                <a:latin typeface="Times New Roman" pitchFamily="18" charset="0"/>
                <a:ea typeface="Arial"/>
                <a:cs typeface="Times New Roman" pitchFamily="18" charset="0"/>
                <a:sym typeface="Arial"/>
              </a:rPr>
            </a:br>
            <a:r>
              <a:rPr lang="en-IN" sz="1300" dirty="0">
                <a:solidFill>
                  <a:schemeClr val="accent2">
                    <a:lumMod val="75000"/>
                  </a:schemeClr>
                </a:solidFill>
                <a:latin typeface="Times New Roman" pitchFamily="18" charset="0"/>
                <a:ea typeface="Arial"/>
                <a:cs typeface="Times New Roman" pitchFamily="18" charset="0"/>
                <a:sym typeface="Arial"/>
              </a:rPr>
              <a:t>Presented By:</a:t>
            </a:r>
            <a:br>
              <a:rPr lang="en-IN" sz="1300" dirty="0">
                <a:solidFill>
                  <a:schemeClr val="accent2">
                    <a:lumMod val="75000"/>
                  </a:schemeClr>
                </a:solidFill>
                <a:latin typeface="Times New Roman" pitchFamily="18" charset="0"/>
                <a:cs typeface="Times New Roman" pitchFamily="18" charset="0"/>
              </a:rPr>
            </a:br>
            <a:r>
              <a:rPr lang="en-IN" sz="1300" dirty="0" err="1">
                <a:solidFill>
                  <a:schemeClr val="accent2">
                    <a:lumMod val="75000"/>
                  </a:schemeClr>
                </a:solidFill>
                <a:latin typeface="Times New Roman" pitchFamily="18" charset="0"/>
                <a:cs typeface="Times New Roman" pitchFamily="18" charset="0"/>
              </a:rPr>
              <a:t>A.Adhilakshmi</a:t>
            </a:r>
            <a:r>
              <a:rPr lang="en-IN" sz="1300" dirty="0">
                <a:solidFill>
                  <a:schemeClr val="accent2">
                    <a:lumMod val="75000"/>
                  </a:schemeClr>
                </a:solidFill>
                <a:latin typeface="Times New Roman" pitchFamily="18" charset="0"/>
                <a:cs typeface="Times New Roman" pitchFamily="18" charset="0"/>
              </a:rPr>
              <a:t>        </a:t>
            </a:r>
            <a:r>
              <a:rPr lang="en-IN" sz="1300" dirty="0">
                <a:solidFill>
                  <a:schemeClr val="accent2">
                    <a:lumMod val="75000"/>
                  </a:schemeClr>
                </a:solidFill>
                <a:latin typeface="Times New Roman" pitchFamily="18" charset="0"/>
                <a:ea typeface="Arial"/>
                <a:cs typeface="Times New Roman" pitchFamily="18" charset="0"/>
                <a:sym typeface="Arial"/>
              </a:rPr>
              <a:t>(19471A0535)</a:t>
            </a:r>
            <a:br>
              <a:rPr lang="en-IN" sz="1300" dirty="0">
                <a:solidFill>
                  <a:schemeClr val="accent2">
                    <a:lumMod val="75000"/>
                  </a:schemeClr>
                </a:solidFill>
                <a:latin typeface="Times New Roman" pitchFamily="18" charset="0"/>
                <a:cs typeface="Times New Roman" pitchFamily="18" charset="0"/>
              </a:rPr>
            </a:br>
            <a:r>
              <a:rPr lang="en-IN" sz="1300" dirty="0" err="1">
                <a:solidFill>
                  <a:schemeClr val="accent2">
                    <a:lumMod val="75000"/>
                  </a:schemeClr>
                </a:solidFill>
                <a:latin typeface="Times New Roman" pitchFamily="18" charset="0"/>
                <a:cs typeface="Times New Roman" pitchFamily="18" charset="0"/>
              </a:rPr>
              <a:t>N.Bhuvaneswari</a:t>
            </a:r>
            <a:r>
              <a:rPr lang="en-IN" sz="1300" dirty="0">
                <a:solidFill>
                  <a:schemeClr val="accent2">
                    <a:lumMod val="75000"/>
                  </a:schemeClr>
                </a:solidFill>
                <a:latin typeface="Times New Roman" pitchFamily="18" charset="0"/>
                <a:cs typeface="Times New Roman" pitchFamily="18" charset="0"/>
              </a:rPr>
              <a:t>      </a:t>
            </a:r>
            <a:r>
              <a:rPr lang="en-IN" sz="1300" dirty="0">
                <a:solidFill>
                  <a:schemeClr val="accent2">
                    <a:lumMod val="75000"/>
                  </a:schemeClr>
                </a:solidFill>
                <a:latin typeface="Times New Roman" pitchFamily="18" charset="0"/>
                <a:ea typeface="Arial"/>
                <a:cs typeface="Times New Roman" pitchFamily="18" charset="0"/>
                <a:sym typeface="Arial"/>
              </a:rPr>
              <a:t>(19471A0538)</a:t>
            </a:r>
            <a:br>
              <a:rPr lang="en-IN" sz="1300" dirty="0">
                <a:solidFill>
                  <a:schemeClr val="accent2">
                    <a:lumMod val="75000"/>
                  </a:schemeClr>
                </a:solidFill>
                <a:latin typeface="Times New Roman" pitchFamily="18" charset="0"/>
                <a:cs typeface="Times New Roman" pitchFamily="18" charset="0"/>
              </a:rPr>
            </a:br>
            <a:r>
              <a:rPr lang="en-IN" sz="1300" dirty="0" err="1">
                <a:solidFill>
                  <a:schemeClr val="accent2">
                    <a:lumMod val="75000"/>
                  </a:schemeClr>
                </a:solidFill>
                <a:latin typeface="Times New Roman" pitchFamily="18" charset="0"/>
                <a:cs typeface="Times New Roman" pitchFamily="18" charset="0"/>
                <a:sym typeface="Arial"/>
              </a:rPr>
              <a:t>E.Madhavi</a:t>
            </a:r>
            <a:r>
              <a:rPr lang="en-IN" sz="1300" dirty="0">
                <a:solidFill>
                  <a:schemeClr val="accent2">
                    <a:lumMod val="75000"/>
                  </a:schemeClr>
                </a:solidFill>
                <a:latin typeface="Times New Roman" pitchFamily="18" charset="0"/>
                <a:ea typeface="Arial"/>
                <a:cs typeface="Times New Roman" pitchFamily="18" charset="0"/>
                <a:sym typeface="Arial"/>
              </a:rPr>
              <a:t>               (19471A0519</a:t>
            </a:r>
            <a:r>
              <a:rPr lang="en-IN" sz="1200" dirty="0">
                <a:solidFill>
                  <a:schemeClr val="accent2">
                    <a:lumMod val="75000"/>
                  </a:schemeClr>
                </a:solidFill>
                <a:latin typeface="Times New Roman" pitchFamily="18" charset="0"/>
                <a:ea typeface="Arial"/>
                <a:cs typeface="Times New Roman" pitchFamily="18" charset="0"/>
                <a:sym typeface="Arial"/>
              </a:rPr>
              <a:t>)</a:t>
            </a:r>
            <a:br>
              <a:rPr lang="en-IN" sz="1200" dirty="0">
                <a:solidFill>
                  <a:schemeClr val="accent2">
                    <a:lumMod val="75000"/>
                  </a:schemeClr>
                </a:solidFill>
                <a:latin typeface="Times New Roman" pitchFamily="18" charset="0"/>
                <a:cs typeface="Times New Roman" pitchFamily="18" charset="0"/>
              </a:rPr>
            </a:br>
            <a:br>
              <a:rPr lang="en-IN" sz="1200" dirty="0">
                <a:solidFill>
                  <a:schemeClr val="accent2">
                    <a:lumMod val="75000"/>
                  </a:schemeClr>
                </a:solidFill>
              </a:rPr>
            </a:br>
            <a:endParaRPr lang="en-IN" sz="1200" dirty="0">
              <a:solidFill>
                <a:schemeClr val="accent2">
                  <a:lumMod val="75000"/>
                </a:schemeClr>
              </a:solidFill>
            </a:endParaRPr>
          </a:p>
        </p:txBody>
      </p:sp>
      <p:sp>
        <p:nvSpPr>
          <p:cNvPr id="3" name="Content Placeholder 2"/>
          <p:cNvSpPr>
            <a:spLocks noGrp="1"/>
          </p:cNvSpPr>
          <p:nvPr>
            <p:ph idx="1"/>
          </p:nvPr>
        </p:nvSpPr>
        <p:spPr>
          <a:xfrm>
            <a:off x="228600" y="361950"/>
            <a:ext cx="6447501" cy="2910580"/>
          </a:xfrm>
        </p:spPr>
        <p:txBody>
          <a:bodyPr>
            <a:normAutofit/>
          </a:bodyPr>
          <a:lstStyle/>
          <a:p>
            <a:pPr marL="0" indent="0">
              <a:buNone/>
            </a:pPr>
            <a:r>
              <a:rPr lang="en-US" sz="3600" b="1" dirty="0">
                <a:solidFill>
                  <a:schemeClr val="accent1">
                    <a:lumMod val="50000"/>
                  </a:schemeClr>
                </a:solidFill>
                <a:latin typeface="Times New Roman" panose="02020603050405020304" pitchFamily="18" charset="0"/>
                <a:cs typeface="Times New Roman" panose="02020603050405020304" pitchFamily="18" charset="0"/>
              </a:rPr>
              <a:t>Prediction of Employee Attrition Using Machine </a:t>
            </a:r>
          </a:p>
          <a:p>
            <a:pPr marL="0" indent="0">
              <a:buNone/>
            </a:pPr>
            <a:r>
              <a:rPr lang="en-US" sz="3600" b="1" dirty="0">
                <a:solidFill>
                  <a:schemeClr val="accent1">
                    <a:lumMod val="50000"/>
                  </a:schemeClr>
                </a:solidFill>
                <a:latin typeface="Times New Roman" panose="02020603050405020304" pitchFamily="18" charset="0"/>
                <a:cs typeface="Times New Roman" panose="02020603050405020304" pitchFamily="18" charset="0"/>
              </a:rPr>
              <a:t>Learning</a:t>
            </a:r>
            <a:endParaRPr lang="en-IN" sz="36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55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Data Pre-Processing</a:t>
            </a:r>
          </a:p>
        </p:txBody>
      </p:sp>
      <p:sp>
        <p:nvSpPr>
          <p:cNvPr id="4" name="Google Shape;221;p10"/>
          <p:cNvSpPr txBox="1">
            <a:spLocks noGrp="1"/>
          </p:cNvSpPr>
          <p:nvPr>
            <p:ph type="body" idx="1"/>
          </p:nvPr>
        </p:nvSpPr>
        <p:spPr>
          <a:xfrm>
            <a:off x="609600" y="1152475"/>
            <a:ext cx="7821425" cy="3416400"/>
          </a:xfrm>
          <a:prstGeom prst="rect">
            <a:avLst/>
          </a:prstGeom>
          <a:noFill/>
          <a:ln>
            <a:noFill/>
          </a:ln>
        </p:spPr>
        <p:txBody>
          <a:bodyPr spcFirstLastPara="1" wrap="square" lIns="91425" tIns="45700" rIns="91425" bIns="45700" anchor="t" anchorCtr="0">
            <a:noAutofit/>
          </a:bodyPr>
          <a:lstStyle/>
          <a:p>
            <a:pPr>
              <a:buNone/>
            </a:pPr>
            <a:r>
              <a:rPr lang="en-US" sz="1600" dirty="0">
                <a:solidFill>
                  <a:schemeClr val="bg2">
                    <a:lumMod val="10000"/>
                  </a:schemeClr>
                </a:solidFill>
                <a:latin typeface="Times New Roman" pitchFamily="18" charset="0"/>
                <a:cs typeface="Times New Roman" pitchFamily="18" charset="0"/>
              </a:rPr>
              <a:t>For the easy interpretation of the data, the data should be transformed from it raw state.</a:t>
            </a:r>
          </a:p>
          <a:p>
            <a:pPr>
              <a:buNone/>
            </a:pPr>
            <a:r>
              <a:rPr lang="en-US" sz="1600" dirty="0">
                <a:solidFill>
                  <a:schemeClr val="bg2">
                    <a:lumMod val="10000"/>
                  </a:schemeClr>
                </a:solidFill>
                <a:latin typeface="Times New Roman" pitchFamily="18" charset="0"/>
                <a:cs typeface="Times New Roman" pitchFamily="18" charset="0"/>
              </a:rPr>
              <a:t>The raw data is transformed into useful data for model training.</a:t>
            </a:r>
          </a:p>
          <a:p>
            <a:pPr>
              <a:buNone/>
            </a:pPr>
            <a:r>
              <a:rPr lang="en-US" sz="1600" dirty="0">
                <a:solidFill>
                  <a:schemeClr val="bg2">
                    <a:lumMod val="10000"/>
                  </a:schemeClr>
                </a:solidFill>
                <a:latin typeface="Times New Roman" pitchFamily="18" charset="0"/>
                <a:cs typeface="Times New Roman" pitchFamily="18" charset="0"/>
              </a:rPr>
              <a:t>The data pre-processing steps we considered are:</a:t>
            </a:r>
          </a:p>
          <a:p>
            <a:pPr>
              <a:buNone/>
            </a:pPr>
            <a:r>
              <a:rPr lang="en-US" sz="1600" dirty="0">
                <a:solidFill>
                  <a:schemeClr val="bg2">
                    <a:lumMod val="10000"/>
                  </a:schemeClr>
                </a:solidFill>
                <a:latin typeface="Times New Roman" pitchFamily="18" charset="0"/>
                <a:cs typeface="Times New Roman" pitchFamily="18" charset="0"/>
              </a:rPr>
              <a:t>1. Importing libraries</a:t>
            </a:r>
          </a:p>
          <a:p>
            <a:pPr>
              <a:buNone/>
            </a:pPr>
            <a:r>
              <a:rPr lang="en-US" sz="1600" dirty="0">
                <a:solidFill>
                  <a:schemeClr val="bg2">
                    <a:lumMod val="10000"/>
                  </a:schemeClr>
                </a:solidFill>
                <a:latin typeface="Times New Roman" pitchFamily="18" charset="0"/>
                <a:cs typeface="Times New Roman" pitchFamily="18" charset="0"/>
              </a:rPr>
              <a:t>2. Removing Null values &amp; outliers</a:t>
            </a:r>
          </a:p>
          <a:p>
            <a:pPr>
              <a:buNone/>
            </a:pPr>
            <a:r>
              <a:rPr lang="en-US" sz="1600" dirty="0">
                <a:solidFill>
                  <a:schemeClr val="bg2">
                    <a:lumMod val="10000"/>
                  </a:schemeClr>
                </a:solidFill>
                <a:latin typeface="Times New Roman" pitchFamily="18" charset="0"/>
                <a:cs typeface="Times New Roman" pitchFamily="18" charset="0"/>
              </a:rPr>
              <a:t>3. Correlation of attributes</a:t>
            </a:r>
          </a:p>
          <a:p>
            <a:pPr>
              <a:buNone/>
            </a:pPr>
            <a:r>
              <a:rPr lang="en-US" sz="1600" dirty="0">
                <a:solidFill>
                  <a:schemeClr val="bg2">
                    <a:lumMod val="10000"/>
                  </a:schemeClr>
                </a:solidFill>
                <a:latin typeface="Times New Roman" pitchFamily="18" charset="0"/>
                <a:cs typeface="Times New Roman" pitchFamily="18" charset="0"/>
              </a:rPr>
              <a:t>4. Balance the class labels in target variable</a:t>
            </a:r>
          </a:p>
          <a:p>
            <a:pPr>
              <a:buNone/>
            </a:pPr>
            <a:r>
              <a:rPr lang="en-US" sz="1600" dirty="0">
                <a:solidFill>
                  <a:schemeClr val="bg2">
                    <a:lumMod val="10000"/>
                  </a:schemeClr>
                </a:solidFill>
                <a:latin typeface="Times New Roman" pitchFamily="18" charset="0"/>
                <a:cs typeface="Times New Roman" pitchFamily="18" charset="0"/>
              </a:rPr>
              <a:t>5. Feature Importance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ABE4-5471-9EF7-55AA-CF8D952F7B8E}"/>
              </a:ext>
            </a:extLst>
          </p:cNvPr>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Libraries Imported</a:t>
            </a:r>
          </a:p>
        </p:txBody>
      </p:sp>
      <p:sp>
        <p:nvSpPr>
          <p:cNvPr id="3" name="Text Placeholder 2">
            <a:extLst>
              <a:ext uri="{FF2B5EF4-FFF2-40B4-BE49-F238E27FC236}">
                <a16:creationId xmlns:a16="http://schemas.microsoft.com/office/drawing/2014/main" id="{E9E9C362-337D-ED4D-5396-5B3C80F40E37}"/>
              </a:ext>
            </a:extLst>
          </p:cNvPr>
          <p:cNvSpPr>
            <a:spLocks noGrp="1"/>
          </p:cNvSpPr>
          <p:nvPr>
            <p:ph type="body" idx="1"/>
          </p:nvPr>
        </p:nvSpPr>
        <p:spPr>
          <a:xfrm>
            <a:off x="713225" y="1123950"/>
            <a:ext cx="7717800" cy="3444925"/>
          </a:xfrm>
        </p:spPr>
        <p:txBody>
          <a:bodyPr/>
          <a:lstStyle/>
          <a:p>
            <a:pPr marL="152400" indent="0">
              <a:buNone/>
            </a:pPr>
            <a:r>
              <a:rPr lang="en-US" dirty="0">
                <a:latin typeface="Times New Roman" panose="02020603050405020304" pitchFamily="18" charset="0"/>
                <a:cs typeface="Times New Roman" panose="02020603050405020304" pitchFamily="18" charset="0"/>
              </a:rPr>
              <a:t>A library is a predefined module . Library consists of set of </a:t>
            </a:r>
            <a:r>
              <a:rPr lang="en-US" dirty="0" err="1">
                <a:latin typeface="Times New Roman" panose="02020603050405020304" pitchFamily="18" charset="0"/>
                <a:cs typeface="Times New Roman" panose="02020603050405020304" pitchFamily="18" charset="0"/>
              </a:rPr>
              <a:t>funcitons</a:t>
            </a:r>
            <a:r>
              <a:rPr lang="en-US" dirty="0">
                <a:latin typeface="Times New Roman" panose="02020603050405020304" pitchFamily="18" charset="0"/>
                <a:cs typeface="Times New Roman" panose="02020603050405020304" pitchFamily="18" charset="0"/>
              </a:rPr>
              <a:t>.</a:t>
            </a:r>
          </a:p>
          <a:p>
            <a:pPr marL="152400" indent="0">
              <a:buNone/>
            </a:pPr>
            <a:r>
              <a:rPr lang="en-US" dirty="0">
                <a:latin typeface="Times New Roman" panose="02020603050405020304" pitchFamily="18" charset="0"/>
                <a:cs typeface="Times New Roman" panose="02020603050405020304" pitchFamily="18" charset="0"/>
              </a:rPr>
              <a:t>Some of the libraries used are:</a:t>
            </a:r>
          </a:p>
          <a:p>
            <a:pPr marL="15240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as np</a:t>
            </a:r>
          </a:p>
          <a:p>
            <a:r>
              <a:rPr lang="en-US" dirty="0">
                <a:latin typeface="Times New Roman" panose="02020603050405020304" pitchFamily="18" charset="0"/>
                <a:cs typeface="Times New Roman" panose="02020603050405020304" pitchFamily="18" charset="0"/>
              </a:rPr>
              <a:t> import pandas as pd </a:t>
            </a:r>
          </a:p>
          <a:p>
            <a:r>
              <a:rPr lang="en-US" dirty="0">
                <a:latin typeface="Times New Roman" panose="02020603050405020304" pitchFamily="18" charset="0"/>
                <a:cs typeface="Times New Roman" panose="02020603050405020304" pitchFamily="18" charset="0"/>
              </a:rPr>
              <a:t>import seaborn as </a:t>
            </a:r>
            <a:r>
              <a:rPr lang="en-US" dirty="0" err="1">
                <a:latin typeface="Times New Roman" panose="02020603050405020304" pitchFamily="18" charset="0"/>
                <a:cs typeface="Times New Roman" panose="02020603050405020304" pitchFamily="18" charset="0"/>
              </a:rPr>
              <a:t>sns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matplotlib.pyplot</a:t>
            </a:r>
            <a:r>
              <a:rPr lang="en-US" dirty="0">
                <a:latin typeface="Times New Roman" panose="02020603050405020304" pitchFamily="18" charset="0"/>
                <a:cs typeface="Times New Roman" panose="02020603050405020304" pitchFamily="18" charset="0"/>
              </a:rPr>
              <a:t> as </a:t>
            </a:r>
            <a:r>
              <a:rPr lang="en-US" dirty="0" err="1">
                <a:latin typeface="Times New Roman" panose="02020603050405020304" pitchFamily="18" charset="0"/>
                <a:cs typeface="Times New Roman" panose="02020603050405020304" pitchFamily="18" charset="0"/>
              </a:rPr>
              <a:t>plt</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sklearn.ensemble</a:t>
            </a: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RandomForestClassifier</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sklearn.model_selection</a:t>
            </a: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KFold</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33E33C6-BC46-E2DC-1995-70880840C9B2}"/>
              </a:ext>
            </a:extLst>
          </p:cNvPr>
          <p:cNvPicPr>
            <a:picLocks noChangeAspect="1"/>
          </p:cNvPicPr>
          <p:nvPr/>
        </p:nvPicPr>
        <p:blipFill>
          <a:blip r:embed="rId2"/>
          <a:stretch>
            <a:fillRect/>
          </a:stretch>
        </p:blipFill>
        <p:spPr>
          <a:xfrm>
            <a:off x="1143000" y="3105150"/>
            <a:ext cx="3571875" cy="1038225"/>
          </a:xfrm>
          <a:prstGeom prst="rect">
            <a:avLst/>
          </a:prstGeom>
        </p:spPr>
      </p:pic>
    </p:spTree>
    <p:extLst>
      <p:ext uri="{BB962C8B-B14F-4D97-AF65-F5344CB8AC3E}">
        <p14:creationId xmlns:p14="http://schemas.microsoft.com/office/powerpoint/2010/main" val="3364413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B32C2-5A83-9314-4305-717210F200EF}"/>
              </a:ext>
            </a:extLst>
          </p:cNvPr>
          <p:cNvSpPr>
            <a:spLocks noGrp="1"/>
          </p:cNvSpPr>
          <p:nvPr>
            <p:ph type="title"/>
          </p:nvPr>
        </p:nvSpPr>
        <p:spPr/>
        <p:txBody>
          <a:bodyPr>
            <a:normAutofit fontScale="90000"/>
          </a:bodyPr>
          <a:lstStyle/>
          <a:p>
            <a:r>
              <a:rPr lang="en-IN" dirty="0"/>
              <a:t>Dataset </a:t>
            </a:r>
          </a:p>
        </p:txBody>
      </p:sp>
      <p:sp>
        <p:nvSpPr>
          <p:cNvPr id="3" name="Text Placeholder 2">
            <a:extLst>
              <a:ext uri="{FF2B5EF4-FFF2-40B4-BE49-F238E27FC236}">
                <a16:creationId xmlns:a16="http://schemas.microsoft.com/office/drawing/2014/main" id="{2493471E-74F5-B3E3-8402-882B1757B73D}"/>
              </a:ext>
            </a:extLst>
          </p:cNvPr>
          <p:cNvSpPr>
            <a:spLocks noGrp="1"/>
          </p:cNvSpPr>
          <p:nvPr>
            <p:ph type="body" idx="1"/>
          </p:nvPr>
        </p:nvSpPr>
        <p:spPr/>
        <p:txBody>
          <a:bodyPr/>
          <a:lstStyle/>
          <a:p>
            <a:pPr marL="152400" indent="0">
              <a:buNone/>
            </a:pPr>
            <a:r>
              <a:rPr lang="en-IN" dirty="0"/>
              <a:t>Here is the table representation of employee dataset . </a:t>
            </a:r>
          </a:p>
        </p:txBody>
      </p:sp>
      <p:pic>
        <p:nvPicPr>
          <p:cNvPr id="5" name="Picture 4">
            <a:extLst>
              <a:ext uri="{FF2B5EF4-FFF2-40B4-BE49-F238E27FC236}">
                <a16:creationId xmlns:a16="http://schemas.microsoft.com/office/drawing/2014/main" id="{A5258C32-C30D-B4F0-2BEC-82CE6C1B4B40}"/>
              </a:ext>
            </a:extLst>
          </p:cNvPr>
          <p:cNvPicPr>
            <a:picLocks noChangeAspect="1"/>
          </p:cNvPicPr>
          <p:nvPr/>
        </p:nvPicPr>
        <p:blipFill>
          <a:blip r:embed="rId2"/>
          <a:stretch>
            <a:fillRect/>
          </a:stretch>
        </p:blipFill>
        <p:spPr>
          <a:xfrm>
            <a:off x="533400" y="1962150"/>
            <a:ext cx="8409410" cy="2337816"/>
          </a:xfrm>
          <a:prstGeom prst="rect">
            <a:avLst/>
          </a:prstGeom>
        </p:spPr>
      </p:pic>
    </p:spTree>
    <p:extLst>
      <p:ext uri="{BB962C8B-B14F-4D97-AF65-F5344CB8AC3E}">
        <p14:creationId xmlns:p14="http://schemas.microsoft.com/office/powerpoint/2010/main" val="278722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26BAC-9302-88A1-B86E-2B3A22C8D864}"/>
              </a:ext>
            </a:extLst>
          </p:cNvPr>
          <p:cNvSpPr>
            <a:spLocks noGrp="1"/>
          </p:cNvSpPr>
          <p:nvPr>
            <p:ph type="title"/>
          </p:nvPr>
        </p:nvSpPr>
        <p:spPr/>
        <p:txBody>
          <a:bodyPr>
            <a:normAutofit fontScale="90000"/>
          </a:bodyPr>
          <a:lstStyle/>
          <a:p>
            <a:r>
              <a:rPr lang="en-IN" dirty="0"/>
              <a:t>Verifying Null values</a:t>
            </a:r>
          </a:p>
        </p:txBody>
      </p:sp>
      <p:sp>
        <p:nvSpPr>
          <p:cNvPr id="3" name="Text Placeholder 2">
            <a:extLst>
              <a:ext uri="{FF2B5EF4-FFF2-40B4-BE49-F238E27FC236}">
                <a16:creationId xmlns:a16="http://schemas.microsoft.com/office/drawing/2014/main" id="{8EACF895-52D1-543B-6BFC-09DCFCD1CDCC}"/>
              </a:ext>
            </a:extLst>
          </p:cNvPr>
          <p:cNvSpPr>
            <a:spLocks noGrp="1"/>
          </p:cNvSpPr>
          <p:nvPr>
            <p:ph type="body" idx="1"/>
          </p:nvPr>
        </p:nvSpPr>
        <p:spPr>
          <a:xfrm>
            <a:off x="713225" y="1152475"/>
            <a:ext cx="7717800" cy="885875"/>
          </a:xfrm>
        </p:spPr>
        <p:txBody>
          <a:bodyPr/>
          <a:lstStyle/>
          <a:p>
            <a:pPr marL="152400" indent="0">
              <a:buNone/>
            </a:pPr>
            <a:r>
              <a:rPr lang="en-IN" dirty="0">
                <a:latin typeface="Times New Roman" panose="02020603050405020304" pitchFamily="18" charset="0"/>
                <a:cs typeface="Times New Roman" panose="02020603050405020304" pitchFamily="18" charset="0"/>
              </a:rPr>
              <a:t>In order to verify whether  null values are present in the dataset we have to use </a:t>
            </a:r>
            <a:r>
              <a:rPr lang="en-IN" dirty="0" err="1">
                <a:latin typeface="Times New Roman" panose="02020603050405020304" pitchFamily="18" charset="0"/>
                <a:cs typeface="Times New Roman" panose="02020603050405020304" pitchFamily="18" charset="0"/>
              </a:rPr>
              <a:t>isnull</a:t>
            </a:r>
            <a:r>
              <a:rPr lang="en-IN" dirty="0">
                <a:latin typeface="Times New Roman" panose="02020603050405020304" pitchFamily="18" charset="0"/>
                <a:cs typeface="Times New Roman" panose="02020603050405020304" pitchFamily="18" charset="0"/>
              </a:rPr>
              <a:t>() or </a:t>
            </a:r>
            <a:r>
              <a:rPr lang="en-IN" dirty="0" err="1">
                <a:latin typeface="Times New Roman" panose="02020603050405020304" pitchFamily="18" charset="0"/>
                <a:cs typeface="Times New Roman" panose="02020603050405020304" pitchFamily="18" charset="0"/>
              </a:rPr>
              <a:t>isna</a:t>
            </a:r>
            <a:r>
              <a:rPr lang="en-IN" dirty="0">
                <a:latin typeface="Times New Roman" panose="02020603050405020304" pitchFamily="18" charset="0"/>
                <a:cs typeface="Times New Roman" panose="02020603050405020304" pitchFamily="18" charset="0"/>
              </a:rPr>
              <a:t>() methods along with sum function. </a:t>
            </a:r>
            <a:r>
              <a:rPr lang="en-IN" dirty="0" err="1">
                <a:latin typeface="Times New Roman" panose="02020603050405020304" pitchFamily="18" charset="0"/>
                <a:cs typeface="Times New Roman" panose="02020603050405020304" pitchFamily="18" charset="0"/>
              </a:rPr>
              <a:t>Isna</a:t>
            </a:r>
            <a:r>
              <a:rPr lang="en-IN" dirty="0">
                <a:latin typeface="Times New Roman" panose="02020603050405020304" pitchFamily="18" charset="0"/>
                <a:cs typeface="Times New Roman" panose="02020603050405020304" pitchFamily="18" charset="0"/>
              </a:rPr>
              <a:t>().sum() returns the number of null existed records in every column in the dataset.</a:t>
            </a:r>
          </a:p>
        </p:txBody>
      </p:sp>
      <p:pic>
        <p:nvPicPr>
          <p:cNvPr id="7" name="Picture 6">
            <a:extLst>
              <a:ext uri="{FF2B5EF4-FFF2-40B4-BE49-F238E27FC236}">
                <a16:creationId xmlns:a16="http://schemas.microsoft.com/office/drawing/2014/main" id="{1497EFEC-E651-C20D-00E7-F31412856A26}"/>
              </a:ext>
            </a:extLst>
          </p:cNvPr>
          <p:cNvPicPr>
            <a:picLocks noChangeAspect="1"/>
          </p:cNvPicPr>
          <p:nvPr/>
        </p:nvPicPr>
        <p:blipFill>
          <a:blip r:embed="rId2"/>
          <a:stretch>
            <a:fillRect/>
          </a:stretch>
        </p:blipFill>
        <p:spPr>
          <a:xfrm>
            <a:off x="1295400" y="2122042"/>
            <a:ext cx="3276600" cy="2685423"/>
          </a:xfrm>
          <a:prstGeom prst="rect">
            <a:avLst/>
          </a:prstGeom>
        </p:spPr>
      </p:pic>
      <p:pic>
        <p:nvPicPr>
          <p:cNvPr id="9" name="Picture 8">
            <a:extLst>
              <a:ext uri="{FF2B5EF4-FFF2-40B4-BE49-F238E27FC236}">
                <a16:creationId xmlns:a16="http://schemas.microsoft.com/office/drawing/2014/main" id="{914644E9-354A-0F7F-5BBA-068DFEE41CD4}"/>
              </a:ext>
            </a:extLst>
          </p:cNvPr>
          <p:cNvPicPr>
            <a:picLocks noChangeAspect="1"/>
          </p:cNvPicPr>
          <p:nvPr/>
        </p:nvPicPr>
        <p:blipFill>
          <a:blip r:embed="rId3"/>
          <a:stretch>
            <a:fillRect/>
          </a:stretch>
        </p:blipFill>
        <p:spPr>
          <a:xfrm>
            <a:off x="5343525" y="2190751"/>
            <a:ext cx="2657475" cy="1066800"/>
          </a:xfrm>
          <a:prstGeom prst="rect">
            <a:avLst/>
          </a:prstGeom>
        </p:spPr>
      </p:pic>
    </p:spTree>
    <p:extLst>
      <p:ext uri="{BB962C8B-B14F-4D97-AF65-F5344CB8AC3E}">
        <p14:creationId xmlns:p14="http://schemas.microsoft.com/office/powerpoint/2010/main" val="4113791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133350"/>
            <a:ext cx="7717800" cy="533399"/>
          </a:xfrm>
        </p:spPr>
        <p:txBody>
          <a:bodyPr>
            <a:noAutofit/>
          </a:bodyPr>
          <a:lstStyle/>
          <a:p>
            <a:r>
              <a:rPr lang="en-US" sz="2800" dirty="0">
                <a:latin typeface="Times New Roman" panose="02020603050405020304" pitchFamily="18" charset="0"/>
                <a:cs typeface="Times New Roman" panose="02020603050405020304" pitchFamily="18" charset="0"/>
              </a:rPr>
              <a:t>Correlation of attributes</a:t>
            </a:r>
          </a:p>
        </p:txBody>
      </p:sp>
      <p:sp>
        <p:nvSpPr>
          <p:cNvPr id="3" name="Text Placeholder 2"/>
          <p:cNvSpPr>
            <a:spLocks noGrp="1"/>
          </p:cNvSpPr>
          <p:nvPr>
            <p:ph type="body" idx="1"/>
          </p:nvPr>
        </p:nvSpPr>
        <p:spPr>
          <a:xfrm>
            <a:off x="685800" y="666750"/>
            <a:ext cx="8229599" cy="4343400"/>
          </a:xfrm>
        </p:spPr>
        <p:txBody>
          <a:bodyPr/>
          <a:lstStyle/>
          <a:p>
            <a:pPr algn="just">
              <a:buNone/>
            </a:pPr>
            <a:r>
              <a:rPr lang="en-US" sz="1400" dirty="0">
                <a:latin typeface="Times New Roman" pitchFamily="18" charset="0"/>
                <a:cs typeface="Times New Roman" pitchFamily="18" charset="0"/>
              </a:rPr>
              <a:t>Correlation of attributes shows how two attributes are depends on each other. Dark shaded areas are</a:t>
            </a:r>
          </a:p>
          <a:p>
            <a:pPr algn="just">
              <a:buNone/>
            </a:pPr>
            <a:r>
              <a:rPr lang="en-US" sz="1400" dirty="0">
                <a:latin typeface="Times New Roman" pitchFamily="18" charset="0"/>
                <a:cs typeface="Times New Roman" pitchFamily="18" charset="0"/>
              </a:rPr>
              <a:t>weakly related attributes where are </a:t>
            </a:r>
            <a:r>
              <a:rPr lang="en-US" sz="1400" dirty="0" err="1">
                <a:latin typeface="Times New Roman" pitchFamily="18" charset="0"/>
                <a:cs typeface="Times New Roman" pitchFamily="18" charset="0"/>
              </a:rPr>
              <a:t>brighted</a:t>
            </a:r>
            <a:r>
              <a:rPr lang="en-US" sz="1400" dirty="0">
                <a:latin typeface="Times New Roman" pitchFamily="18" charset="0"/>
                <a:cs typeface="Times New Roman" pitchFamily="18" charset="0"/>
              </a:rPr>
              <a:t> areas are corelated to each other on scale of 0-1. From</a:t>
            </a:r>
          </a:p>
          <a:p>
            <a:pPr algn="just">
              <a:buNone/>
            </a:pPr>
            <a:r>
              <a:rPr lang="en-US" sz="1400" dirty="0">
                <a:latin typeface="Times New Roman" pitchFamily="18" charset="0"/>
                <a:cs typeface="Times New Roman" pitchFamily="18" charset="0"/>
              </a:rPr>
              <a:t>below figure we can clearly observe that  </a:t>
            </a:r>
            <a:r>
              <a:rPr lang="en-US" sz="1400" dirty="0" err="1">
                <a:latin typeface="Times New Roman" pitchFamily="18" charset="0"/>
                <a:cs typeface="Times New Roman" pitchFamily="18" charset="0"/>
              </a:rPr>
              <a:t>YearsAtCompany</a:t>
            </a:r>
            <a:r>
              <a:rPr lang="en-US" sz="1400" dirty="0">
                <a:latin typeface="Times New Roman" pitchFamily="18" charset="0"/>
                <a:cs typeface="Times New Roman" pitchFamily="18" charset="0"/>
              </a:rPr>
              <a:t> and </a:t>
            </a:r>
            <a:r>
              <a:rPr lang="en-US" sz="1400" dirty="0" err="1">
                <a:latin typeface="Times New Roman" pitchFamily="18" charset="0"/>
                <a:cs typeface="Times New Roman" pitchFamily="18" charset="0"/>
              </a:rPr>
              <a:t>YearsWithCurrManager</a:t>
            </a:r>
            <a:r>
              <a:rPr lang="en-US" sz="1400" dirty="0">
                <a:latin typeface="Times New Roman" pitchFamily="18" charset="0"/>
                <a:cs typeface="Times New Roman" pitchFamily="18" charset="0"/>
              </a:rPr>
              <a:t> are 77% </a:t>
            </a:r>
          </a:p>
          <a:p>
            <a:pPr algn="just">
              <a:buNone/>
            </a:pPr>
            <a:r>
              <a:rPr lang="en-US" sz="1400" dirty="0">
                <a:latin typeface="Times New Roman" pitchFamily="18" charset="0"/>
                <a:cs typeface="Times New Roman" pitchFamily="18" charset="0"/>
              </a:rPr>
              <a:t>correlated. </a:t>
            </a:r>
            <a:r>
              <a:rPr lang="en-US" sz="1400" dirty="0" err="1">
                <a:latin typeface="Times New Roman" pitchFamily="18" charset="0"/>
                <a:cs typeface="Times New Roman" pitchFamily="18" charset="0"/>
              </a:rPr>
              <a:t>JobLevel</a:t>
            </a:r>
            <a:r>
              <a:rPr lang="en-US" sz="1400" dirty="0">
                <a:latin typeface="Times New Roman" pitchFamily="18" charset="0"/>
                <a:cs typeface="Times New Roman" pitchFamily="18" charset="0"/>
              </a:rPr>
              <a:t> and </a:t>
            </a:r>
            <a:r>
              <a:rPr lang="en-US" sz="1400" dirty="0" err="1">
                <a:latin typeface="Times New Roman" pitchFamily="18" charset="0"/>
                <a:cs typeface="Times New Roman" pitchFamily="18" charset="0"/>
              </a:rPr>
              <a:t>MothlyIncome</a:t>
            </a:r>
            <a:r>
              <a:rPr lang="en-US" sz="1400" dirty="0">
                <a:latin typeface="Times New Roman" pitchFamily="18" charset="0"/>
                <a:cs typeface="Times New Roman" pitchFamily="18" charset="0"/>
              </a:rPr>
              <a:t> are more related to each other with 95%  .</a:t>
            </a:r>
          </a:p>
          <a:p>
            <a:pPr>
              <a:buNone/>
            </a:pPr>
            <a:endParaRPr lang="en-US" sz="1600"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3BBF056E-5ED2-7AAF-3FEA-0C7B4A8EA3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1733550"/>
            <a:ext cx="4458477" cy="2819400"/>
          </a:xfrm>
          <a:prstGeom prst="rect">
            <a:avLst/>
          </a:prstGeom>
        </p:spPr>
      </p:pic>
      <p:sp>
        <p:nvSpPr>
          <p:cNvPr id="4" name="TextBox 3">
            <a:extLst>
              <a:ext uri="{FF2B5EF4-FFF2-40B4-BE49-F238E27FC236}">
                <a16:creationId xmlns:a16="http://schemas.microsoft.com/office/drawing/2014/main" id="{87353B6E-4FDE-9E36-3583-ADCEBA2D7BFA}"/>
              </a:ext>
            </a:extLst>
          </p:cNvPr>
          <p:cNvSpPr txBox="1"/>
          <p:nvPr/>
        </p:nvSpPr>
        <p:spPr>
          <a:xfrm>
            <a:off x="3200400" y="4572000"/>
            <a:ext cx="2057400"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Fig: correlation of attributes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718F-95C7-4569-FC6C-27C6CFBDD44C}"/>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Balance the class labels</a:t>
            </a:r>
            <a:endParaRPr lang="en-IN" sz="24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8F6FA30-DA1C-851F-893D-7423838E3165}"/>
              </a:ext>
            </a:extLst>
          </p:cNvPr>
          <p:cNvSpPr>
            <a:spLocks noGrp="1"/>
          </p:cNvSpPr>
          <p:nvPr>
            <p:ph type="body" idx="1"/>
          </p:nvPr>
        </p:nvSpPr>
        <p:spPr/>
        <p:txBody>
          <a:bodyPr/>
          <a:lstStyle/>
          <a:p>
            <a:pPr marL="152400" indent="0">
              <a:buNone/>
            </a:pPr>
            <a:r>
              <a:rPr lang="en-IN" dirty="0">
                <a:latin typeface="Times New Roman" panose="02020603050405020304" pitchFamily="18" charset="0"/>
                <a:cs typeface="Times New Roman" panose="02020603050405020304" pitchFamily="18" charset="0"/>
              </a:rPr>
              <a:t>In our dataset ‘Attrition’ is the target variable to predict in between ‘YES’ or ‘NO’. This below figure shows count of each class label . The count two labels are not same this is known as imbalanced </a:t>
            </a:r>
            <a:r>
              <a:rPr lang="en-IN" dirty="0" err="1">
                <a:latin typeface="Times New Roman" panose="02020603050405020304" pitchFamily="18" charset="0"/>
                <a:cs typeface="Times New Roman" panose="02020603050405020304" pitchFamily="18" charset="0"/>
              </a:rPr>
              <a:t>data.While</a:t>
            </a:r>
            <a:r>
              <a:rPr lang="en-IN" dirty="0">
                <a:latin typeface="Times New Roman" panose="02020603050405020304" pitchFamily="18" charset="0"/>
                <a:cs typeface="Times New Roman" panose="02020603050405020304" pitchFamily="18" charset="0"/>
              </a:rPr>
              <a:t> evaluating model, imbalanced data model lead to wrong </a:t>
            </a:r>
            <a:r>
              <a:rPr lang="en-IN" dirty="0" err="1">
                <a:latin typeface="Times New Roman" panose="02020603050405020304" pitchFamily="18" charset="0"/>
                <a:cs typeface="Times New Roman" panose="02020603050405020304" pitchFamily="18" charset="0"/>
              </a:rPr>
              <a:t>predictions.For</a:t>
            </a:r>
            <a:r>
              <a:rPr lang="en-IN" dirty="0">
                <a:latin typeface="Times New Roman" panose="02020603050405020304" pitchFamily="18" charset="0"/>
                <a:cs typeface="Times New Roman" panose="02020603050405020304" pitchFamily="18" charset="0"/>
              </a:rPr>
              <a:t> balance the data we have used SMOTE oversampling method. This method generates new records in order to equal the majority and minority classes.</a:t>
            </a:r>
          </a:p>
        </p:txBody>
      </p:sp>
      <p:pic>
        <p:nvPicPr>
          <p:cNvPr id="5" name="Picture 4">
            <a:extLst>
              <a:ext uri="{FF2B5EF4-FFF2-40B4-BE49-F238E27FC236}">
                <a16:creationId xmlns:a16="http://schemas.microsoft.com/office/drawing/2014/main" id="{9939F7C8-C8C9-8F94-866B-DBCEA12B1D11}"/>
              </a:ext>
            </a:extLst>
          </p:cNvPr>
          <p:cNvPicPr>
            <a:picLocks noChangeAspect="1"/>
          </p:cNvPicPr>
          <p:nvPr/>
        </p:nvPicPr>
        <p:blipFill>
          <a:blip r:embed="rId2"/>
          <a:stretch>
            <a:fillRect/>
          </a:stretch>
        </p:blipFill>
        <p:spPr>
          <a:xfrm>
            <a:off x="457200" y="2265851"/>
            <a:ext cx="3581400" cy="2303024"/>
          </a:xfrm>
          <a:prstGeom prst="rect">
            <a:avLst/>
          </a:prstGeom>
        </p:spPr>
      </p:pic>
      <p:pic>
        <p:nvPicPr>
          <p:cNvPr id="4" name="image12.png">
            <a:extLst>
              <a:ext uri="{FF2B5EF4-FFF2-40B4-BE49-F238E27FC236}">
                <a16:creationId xmlns:a16="http://schemas.microsoft.com/office/drawing/2014/main" id="{C844F79B-12C9-A6DD-7C54-DBEBE784FD1F}"/>
              </a:ext>
            </a:extLst>
          </p:cNvPr>
          <p:cNvPicPr>
            <a:picLocks noChangeAspect="1"/>
          </p:cNvPicPr>
          <p:nvPr/>
        </p:nvPicPr>
        <p:blipFill>
          <a:blip r:embed="rId3" cstate="print"/>
          <a:stretch>
            <a:fillRect/>
          </a:stretch>
        </p:blipFill>
        <p:spPr>
          <a:xfrm>
            <a:off x="4732402" y="2419350"/>
            <a:ext cx="3004820" cy="2149525"/>
          </a:xfrm>
          <a:prstGeom prst="rect">
            <a:avLst/>
          </a:prstGeom>
        </p:spPr>
      </p:pic>
      <p:sp>
        <p:nvSpPr>
          <p:cNvPr id="6" name="TextBox 5">
            <a:extLst>
              <a:ext uri="{FF2B5EF4-FFF2-40B4-BE49-F238E27FC236}">
                <a16:creationId xmlns:a16="http://schemas.microsoft.com/office/drawing/2014/main" id="{F49F61B5-9B60-6C7A-515C-16C5508CF9B3}"/>
              </a:ext>
            </a:extLst>
          </p:cNvPr>
          <p:cNvSpPr txBox="1"/>
          <p:nvPr/>
        </p:nvSpPr>
        <p:spPr>
          <a:xfrm flipH="1">
            <a:off x="1295400" y="4548053"/>
            <a:ext cx="1783081" cy="261610"/>
          </a:xfrm>
          <a:prstGeom prst="rect">
            <a:avLst/>
          </a:prstGeom>
          <a:noFill/>
        </p:spPr>
        <p:txBody>
          <a:bodyPr wrap="square" rtlCol="0">
            <a:spAutoFit/>
          </a:bodyPr>
          <a:lstStyle/>
          <a:p>
            <a:pPr algn="ctr"/>
            <a:r>
              <a:rPr lang="en-US" sz="1050" dirty="0"/>
              <a:t>Imbalanced data</a:t>
            </a:r>
            <a:endParaRPr lang="en-IN" dirty="0"/>
          </a:p>
        </p:txBody>
      </p:sp>
      <p:sp>
        <p:nvSpPr>
          <p:cNvPr id="7" name="TextBox 6">
            <a:extLst>
              <a:ext uri="{FF2B5EF4-FFF2-40B4-BE49-F238E27FC236}">
                <a16:creationId xmlns:a16="http://schemas.microsoft.com/office/drawing/2014/main" id="{430CD718-12A9-7FF1-554F-A1EA4EA9DA57}"/>
              </a:ext>
            </a:extLst>
          </p:cNvPr>
          <p:cNvSpPr txBox="1"/>
          <p:nvPr/>
        </p:nvSpPr>
        <p:spPr>
          <a:xfrm>
            <a:off x="4938412" y="4568875"/>
            <a:ext cx="2910188" cy="261610"/>
          </a:xfrm>
          <a:prstGeom prst="rect">
            <a:avLst/>
          </a:prstGeom>
          <a:noFill/>
        </p:spPr>
        <p:txBody>
          <a:bodyPr wrap="square" rtlCol="0">
            <a:spAutoFit/>
          </a:bodyPr>
          <a:lstStyle/>
          <a:p>
            <a:pPr algn="ctr"/>
            <a:r>
              <a:rPr lang="en-US" sz="1050" dirty="0"/>
              <a:t>Balanced data after SMOTE applying</a:t>
            </a:r>
            <a:endParaRPr lang="en-IN" sz="1050" dirty="0"/>
          </a:p>
        </p:txBody>
      </p:sp>
    </p:spTree>
    <p:extLst>
      <p:ext uri="{BB962C8B-B14F-4D97-AF65-F5344CB8AC3E}">
        <p14:creationId xmlns:p14="http://schemas.microsoft.com/office/powerpoint/2010/main" val="1066036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BA7E6-2BB1-1298-EB98-4668DF2F6C59}"/>
              </a:ext>
            </a:extLst>
          </p:cNvPr>
          <p:cNvSpPr>
            <a:spLocks noGrp="1"/>
          </p:cNvSpPr>
          <p:nvPr>
            <p:ph type="title"/>
          </p:nvPr>
        </p:nvSpPr>
        <p:spPr/>
        <p:txBody>
          <a:bodyPr>
            <a:normAutofit fontScale="90000"/>
          </a:bodyPr>
          <a:lstStyle/>
          <a:p>
            <a:r>
              <a:rPr lang="en-IN" dirty="0"/>
              <a:t>Feature Importance</a:t>
            </a:r>
          </a:p>
        </p:txBody>
      </p:sp>
      <p:sp>
        <p:nvSpPr>
          <p:cNvPr id="3" name="Text Placeholder 2">
            <a:extLst>
              <a:ext uri="{FF2B5EF4-FFF2-40B4-BE49-F238E27FC236}">
                <a16:creationId xmlns:a16="http://schemas.microsoft.com/office/drawing/2014/main" id="{2B1394CE-1A31-9AAB-FC73-C69227E890AC}"/>
              </a:ext>
            </a:extLst>
          </p:cNvPr>
          <p:cNvSpPr>
            <a:spLocks noGrp="1"/>
          </p:cNvSpPr>
          <p:nvPr>
            <p:ph type="body" idx="1"/>
          </p:nvPr>
        </p:nvSpPr>
        <p:spPr>
          <a:xfrm>
            <a:off x="713225" y="903425"/>
            <a:ext cx="7717800" cy="3665450"/>
          </a:xfrm>
        </p:spPr>
        <p:txBody>
          <a:bodyPr>
            <a:normAutofit/>
          </a:bodyPr>
          <a:lstStyle/>
          <a:p>
            <a:pPr marL="152400" indent="0" algn="just">
              <a:buNone/>
            </a:pPr>
            <a:r>
              <a:rPr lang="en-US" dirty="0">
                <a:solidFill>
                  <a:schemeClr val="tx1">
                    <a:lumMod val="95000"/>
                    <a:lumOff val="5000"/>
                  </a:schemeClr>
                </a:solidFill>
                <a:effectLst/>
                <a:latin typeface="Times New Roman" panose="02020603050405020304" pitchFamily="18" charset="0"/>
                <a:ea typeface="Times New Roman" panose="02020603050405020304" pitchFamily="18" charset="0"/>
              </a:rPr>
              <a:t>Feature importance gives you a score for each feature of your data, the higher the score</a:t>
            </a:r>
            <a:r>
              <a:rPr lang="en-US" spc="5"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dirty="0">
                <a:solidFill>
                  <a:schemeClr val="tx1">
                    <a:lumMod val="95000"/>
                    <a:lumOff val="5000"/>
                  </a:schemeClr>
                </a:solidFill>
                <a:effectLst/>
                <a:latin typeface="Times New Roman" panose="02020603050405020304" pitchFamily="18" charset="0"/>
                <a:ea typeface="Times New Roman" panose="02020603050405020304" pitchFamily="18" charset="0"/>
              </a:rPr>
              <a:t>more important or relevant is the feature towards your output variable. Feature importance is</a:t>
            </a:r>
            <a:r>
              <a:rPr lang="en-US" spc="5"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dirty="0">
                <a:solidFill>
                  <a:schemeClr val="tx1">
                    <a:lumMod val="95000"/>
                    <a:lumOff val="5000"/>
                  </a:schemeClr>
                </a:solidFill>
                <a:effectLst/>
                <a:latin typeface="Times New Roman" panose="02020603050405020304" pitchFamily="18" charset="0"/>
                <a:ea typeface="Times New Roman" panose="02020603050405020304" pitchFamily="18" charset="0"/>
              </a:rPr>
              <a:t>an inbuilt class that comes with Tree Based Classifiers, we will be using Extra Tree Classifier</a:t>
            </a:r>
            <a:r>
              <a:rPr lang="en-US" spc="5"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dirty="0">
                <a:solidFill>
                  <a:schemeClr val="tx1">
                    <a:lumMod val="95000"/>
                    <a:lumOff val="5000"/>
                  </a:schemeClr>
                </a:solidFill>
                <a:effectLst/>
                <a:latin typeface="Times New Roman" panose="02020603050405020304" pitchFamily="18" charset="0"/>
                <a:ea typeface="Times New Roman" panose="02020603050405020304" pitchFamily="18" charset="0"/>
              </a:rPr>
              <a:t>for</a:t>
            </a:r>
            <a:r>
              <a:rPr lang="en-US" spc="-25"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dirty="0">
                <a:solidFill>
                  <a:schemeClr val="tx1">
                    <a:lumMod val="95000"/>
                    <a:lumOff val="5000"/>
                  </a:schemeClr>
                </a:solidFill>
                <a:effectLst/>
                <a:latin typeface="Times New Roman" panose="02020603050405020304" pitchFamily="18" charset="0"/>
                <a:ea typeface="Times New Roman" panose="02020603050405020304" pitchFamily="18" charset="0"/>
              </a:rPr>
              <a:t>extracting</a:t>
            </a:r>
            <a:r>
              <a:rPr lang="en-US" spc="-15"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dirty="0">
                <a:solidFill>
                  <a:schemeClr val="tx1">
                    <a:lumMod val="95000"/>
                    <a:lumOff val="5000"/>
                  </a:schemeClr>
                </a:solidFill>
                <a:effectLst/>
                <a:latin typeface="Times New Roman" panose="02020603050405020304" pitchFamily="18" charset="0"/>
                <a:ea typeface="Times New Roman" panose="02020603050405020304" pitchFamily="18" charset="0"/>
              </a:rPr>
              <a:t>the top features</a:t>
            </a:r>
            <a:r>
              <a:rPr lang="en-US" spc="5"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dirty="0">
                <a:solidFill>
                  <a:schemeClr val="tx1">
                    <a:lumMod val="95000"/>
                    <a:lumOff val="5000"/>
                  </a:schemeClr>
                </a:solidFill>
                <a:effectLst/>
                <a:latin typeface="Times New Roman" panose="02020603050405020304" pitchFamily="18" charset="0"/>
                <a:ea typeface="Times New Roman" panose="02020603050405020304" pitchFamily="18" charset="0"/>
              </a:rPr>
              <a:t>for</a:t>
            </a:r>
            <a:r>
              <a:rPr lang="en-US" spc="-15"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dirty="0">
                <a:solidFill>
                  <a:schemeClr val="tx1">
                    <a:lumMod val="95000"/>
                    <a:lumOff val="5000"/>
                  </a:schemeClr>
                </a:solidFill>
                <a:effectLst/>
                <a:latin typeface="Times New Roman" panose="02020603050405020304" pitchFamily="18" charset="0"/>
                <a:ea typeface="Times New Roman" panose="02020603050405020304" pitchFamily="18" charset="0"/>
              </a:rPr>
              <a:t>the dataset.</a:t>
            </a:r>
            <a:endParaRPr lang="en-IN"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pPr algn="just"/>
            <a:endParaRPr lang="en-IN" sz="1000" dirty="0">
              <a:solidFill>
                <a:schemeClr val="tx1">
                  <a:lumMod val="95000"/>
                  <a:lumOff val="5000"/>
                </a:schemeClr>
              </a:solidFill>
            </a:endParaRPr>
          </a:p>
        </p:txBody>
      </p:sp>
      <p:pic>
        <p:nvPicPr>
          <p:cNvPr id="5" name="Picture 4">
            <a:extLst>
              <a:ext uri="{FF2B5EF4-FFF2-40B4-BE49-F238E27FC236}">
                <a16:creationId xmlns:a16="http://schemas.microsoft.com/office/drawing/2014/main" id="{A7B39DFE-C915-F0F4-2500-C967529E3D70}"/>
              </a:ext>
            </a:extLst>
          </p:cNvPr>
          <p:cNvPicPr>
            <a:picLocks noChangeAspect="1"/>
          </p:cNvPicPr>
          <p:nvPr/>
        </p:nvPicPr>
        <p:blipFill>
          <a:blip r:embed="rId2"/>
          <a:stretch>
            <a:fillRect/>
          </a:stretch>
        </p:blipFill>
        <p:spPr>
          <a:xfrm>
            <a:off x="1447800" y="1838762"/>
            <a:ext cx="5942273" cy="2974013"/>
          </a:xfrm>
          <a:prstGeom prst="rect">
            <a:avLst/>
          </a:prstGeom>
        </p:spPr>
      </p:pic>
      <p:sp>
        <p:nvSpPr>
          <p:cNvPr id="4" name="TextBox 3">
            <a:extLst>
              <a:ext uri="{FF2B5EF4-FFF2-40B4-BE49-F238E27FC236}">
                <a16:creationId xmlns:a16="http://schemas.microsoft.com/office/drawing/2014/main" id="{730B0125-62B2-3DF1-7397-F50205212878}"/>
              </a:ext>
            </a:extLst>
          </p:cNvPr>
          <p:cNvSpPr txBox="1"/>
          <p:nvPr/>
        </p:nvSpPr>
        <p:spPr>
          <a:xfrm>
            <a:off x="3886200" y="4767056"/>
            <a:ext cx="1905000" cy="261610"/>
          </a:xfrm>
          <a:prstGeom prst="rect">
            <a:avLst/>
          </a:prstGeom>
          <a:noFill/>
        </p:spPr>
        <p:txBody>
          <a:bodyPr wrap="square" rtlCol="0">
            <a:spAutoFit/>
          </a:bodyPr>
          <a:lstStyle/>
          <a:p>
            <a:pPr algn="ctr"/>
            <a:r>
              <a:rPr lang="en-US" sz="1100" dirty="0"/>
              <a:t>Feature Importance</a:t>
            </a:r>
            <a:endParaRPr lang="en-IN" dirty="0"/>
          </a:p>
        </p:txBody>
      </p:sp>
    </p:spTree>
    <p:extLst>
      <p:ext uri="{BB962C8B-B14F-4D97-AF65-F5344CB8AC3E}">
        <p14:creationId xmlns:p14="http://schemas.microsoft.com/office/powerpoint/2010/main" val="3817641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09550"/>
            <a:ext cx="7717800" cy="572700"/>
          </a:xfrm>
        </p:spPr>
        <p:txBody>
          <a:bodyPr>
            <a:normAutofit/>
          </a:bodyPr>
          <a:lstStyle/>
          <a:p>
            <a:pPr algn="ctr"/>
            <a:r>
              <a:rPr lang="en-US" sz="2400" b="1" dirty="0">
                <a:solidFill>
                  <a:schemeClr val="accent1">
                    <a:lumMod val="50000"/>
                  </a:schemeClr>
                </a:solidFill>
                <a:latin typeface="Times New Roman" panose="02020603050405020304" pitchFamily="18" charset="0"/>
                <a:cs typeface="Times New Roman" panose="02020603050405020304" pitchFamily="18" charset="0"/>
              </a:rPr>
              <a:t>Machine Learning </a:t>
            </a:r>
            <a:r>
              <a:rPr lang="en-US" sz="2400" b="1" dirty="0" err="1">
                <a:solidFill>
                  <a:schemeClr val="accent1">
                    <a:lumMod val="50000"/>
                  </a:schemeClr>
                </a:solidFill>
                <a:latin typeface="Times New Roman" panose="02020603050405020304" pitchFamily="18" charset="0"/>
                <a:cs typeface="Times New Roman" panose="02020603050405020304" pitchFamily="18" charset="0"/>
              </a:rPr>
              <a:t>ALgorithms</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13225" y="742950"/>
            <a:ext cx="7717800" cy="4400550"/>
          </a:xfrm>
        </p:spPr>
        <p:txBody>
          <a:bodyPr>
            <a:noAutofit/>
          </a:bodyPr>
          <a:lstStyle/>
          <a:p>
            <a:pPr marL="0" lvl="0" indent="0" algn="just">
              <a:lnSpc>
                <a:spcPct val="200000"/>
              </a:lnSpc>
              <a:buNone/>
            </a:pPr>
            <a:r>
              <a:rPr lang="en-US" sz="1600" dirty="0">
                <a:solidFill>
                  <a:schemeClr val="accent1">
                    <a:lumMod val="50000"/>
                  </a:schemeClr>
                </a:solidFill>
                <a:latin typeface="Times New Roman" pitchFamily="18" charset="0"/>
                <a:cs typeface="Times New Roman" pitchFamily="18" charset="0"/>
              </a:rPr>
              <a:t>          </a:t>
            </a:r>
            <a:r>
              <a:rPr lang="en-US" sz="1600" dirty="0">
                <a:solidFill>
                  <a:schemeClr val="tx1"/>
                </a:solidFill>
                <a:latin typeface="Times New Roman" pitchFamily="18" charset="0"/>
                <a:cs typeface="Times New Roman" pitchFamily="18" charset="0"/>
              </a:rPr>
              <a:t>Model selection is the process of choosing between different machine learning algorithms-Random Forest, SVM, Logistic </a:t>
            </a:r>
            <a:r>
              <a:rPr lang="en-US" sz="1600" dirty="0" err="1">
                <a:solidFill>
                  <a:schemeClr val="tx1"/>
                </a:solidFill>
                <a:latin typeface="Times New Roman" pitchFamily="18" charset="0"/>
                <a:cs typeface="Times New Roman" pitchFamily="18" charset="0"/>
              </a:rPr>
              <a:t>Regression,Decision</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Tree,Naïve</a:t>
            </a:r>
            <a:r>
              <a:rPr lang="en-US" sz="1600" dirty="0">
                <a:solidFill>
                  <a:schemeClr val="tx1"/>
                </a:solidFill>
                <a:latin typeface="Times New Roman" pitchFamily="18" charset="0"/>
                <a:cs typeface="Times New Roman" pitchFamily="18" charset="0"/>
              </a:rPr>
              <a:t> Bayes. Some of the algorithms used in this project </a:t>
            </a:r>
            <a:r>
              <a:rPr lang="en-US" sz="1600" dirty="0" err="1">
                <a:solidFill>
                  <a:schemeClr val="tx1"/>
                </a:solidFill>
                <a:latin typeface="Times New Roman" pitchFamily="18" charset="0"/>
                <a:cs typeface="Times New Roman" pitchFamily="18" charset="0"/>
              </a:rPr>
              <a:t>is:Random</a:t>
            </a:r>
            <a:r>
              <a:rPr lang="en-US" sz="1600" dirty="0">
                <a:solidFill>
                  <a:schemeClr val="tx1"/>
                </a:solidFill>
                <a:latin typeface="Times New Roman" pitchFamily="18" charset="0"/>
                <a:cs typeface="Times New Roman" pitchFamily="18" charset="0"/>
              </a:rPr>
              <a:t> Forest, SVM, Logistic </a:t>
            </a:r>
            <a:r>
              <a:rPr lang="en-US" sz="1600" dirty="0" err="1">
                <a:solidFill>
                  <a:schemeClr val="tx1"/>
                </a:solidFill>
                <a:latin typeface="Times New Roman" pitchFamily="18" charset="0"/>
                <a:cs typeface="Times New Roman" pitchFamily="18" charset="0"/>
              </a:rPr>
              <a:t>Regression,Decision</a:t>
            </a:r>
            <a:r>
              <a:rPr lang="en-US" sz="1600" dirty="0">
                <a:solidFill>
                  <a:schemeClr val="tx1"/>
                </a:solidFill>
                <a:latin typeface="Times New Roman" pitchFamily="18" charset="0"/>
                <a:cs typeface="Times New Roman" pitchFamily="18" charset="0"/>
              </a:rPr>
              <a:t> Tree. Although we used different algorithms, we obtained higher accuracy for Random Forest and it is also very efficient compared to other algorithms.  </a:t>
            </a:r>
          </a:p>
          <a:p>
            <a:pPr marL="0" lvl="0" indent="0">
              <a:buSzPts val="1800"/>
              <a:buNone/>
            </a:pPr>
            <a:endParaRPr lang="en-US" sz="1600" dirty="0">
              <a:solidFill>
                <a:schemeClr val="accent3">
                  <a:lumMod val="50000"/>
                </a:schemeClr>
              </a:solidFill>
              <a:latin typeface="Times New Roman" pitchFamily="18" charset="0"/>
              <a:cs typeface="Times New Roman" pitchFamily="18" charset="0"/>
            </a:endParaRPr>
          </a:p>
          <a:p>
            <a:pPr marL="0" lvl="0" indent="0">
              <a:buSzPts val="1800"/>
              <a:buNone/>
            </a:pPr>
            <a:endParaRPr lang="en-US" sz="1600" dirty="0">
              <a:solidFill>
                <a:schemeClr val="accent3">
                  <a:lumMod val="50000"/>
                </a:schemeClr>
              </a:solidFill>
              <a:latin typeface="Times New Roman" pitchFamily="18" charset="0"/>
              <a:cs typeface="Times New Roman" pitchFamily="18" charset="0"/>
            </a:endParaRPr>
          </a:p>
          <a:p>
            <a:pPr marL="0" lvl="0" indent="0">
              <a:buSzPts val="1800"/>
              <a:buNone/>
            </a:pPr>
            <a:endParaRPr lang="en-US" sz="1600" dirty="0">
              <a:solidFill>
                <a:schemeClr val="accent3">
                  <a:lumMod val="50000"/>
                </a:schemeClr>
              </a:solidFill>
              <a:latin typeface="Times New Roman" pitchFamily="18" charset="0"/>
              <a:cs typeface="Times New Roman" pitchFamily="18" charset="0"/>
            </a:endParaRPr>
          </a:p>
          <a:p>
            <a:pPr marL="0" lvl="0" indent="0">
              <a:buSzPts val="1800"/>
              <a:buNone/>
            </a:pPr>
            <a:endParaRPr lang="en-US" sz="1600" dirty="0">
              <a:solidFill>
                <a:schemeClr val="accent3">
                  <a:lumMod val="50000"/>
                </a:schemeClr>
              </a:solidFill>
              <a:latin typeface="Times New Roman" pitchFamily="18" charset="0"/>
              <a:cs typeface="Times New Roman" pitchFamily="18" charset="0"/>
            </a:endParaRPr>
          </a:p>
          <a:p>
            <a:pPr marL="0" lvl="0" indent="0">
              <a:buSzPts val="1800"/>
              <a:buNone/>
            </a:pPr>
            <a:endParaRPr lang="en-US" sz="1600" dirty="0">
              <a:solidFill>
                <a:schemeClr val="accent3">
                  <a:lumMod val="50000"/>
                </a:schemeClr>
              </a:solidFill>
              <a:latin typeface="Times New Roman" pitchFamily="18" charset="0"/>
              <a:cs typeface="Times New Roman" pitchFamily="18" charset="0"/>
            </a:endParaRPr>
          </a:p>
          <a:p>
            <a:pPr marL="0" lvl="0" indent="0">
              <a:buSzPts val="1800"/>
              <a:buNone/>
            </a:pPr>
            <a:endParaRPr lang="en-US" sz="1600" dirty="0">
              <a:solidFill>
                <a:schemeClr val="accent3">
                  <a:lumMod val="50000"/>
                </a:schemeClr>
              </a:solidFill>
              <a:latin typeface="Times New Roman" pitchFamily="18" charset="0"/>
              <a:cs typeface="Times New Roman" pitchFamily="18" charset="0"/>
            </a:endParaRPr>
          </a:p>
          <a:p>
            <a:pPr marL="0" lvl="0" indent="0">
              <a:buSzPts val="1800"/>
              <a:buNone/>
            </a:pPr>
            <a:endParaRPr lang="en-US" sz="1600" dirty="0">
              <a:solidFill>
                <a:schemeClr val="accent3">
                  <a:lumMod val="50000"/>
                </a:schemeClr>
              </a:solidFill>
              <a:latin typeface="Times New Roman" pitchFamily="18" charset="0"/>
              <a:cs typeface="Times New Roman" pitchFamily="18" charset="0"/>
            </a:endParaRPr>
          </a:p>
          <a:p>
            <a:pPr marL="0" lvl="0" indent="0">
              <a:buSzPts val="1800"/>
              <a:buNone/>
            </a:pPr>
            <a:endParaRPr lang="en-US" sz="1600" dirty="0">
              <a:solidFill>
                <a:schemeClr val="accent3">
                  <a:lumMod val="50000"/>
                </a:schemeClr>
              </a:solidFill>
              <a:latin typeface="Times New Roman" pitchFamily="18" charset="0"/>
              <a:cs typeface="Times New Roman" pitchFamily="18" charset="0"/>
            </a:endParaRPr>
          </a:p>
          <a:p>
            <a:pPr marL="0" lvl="0" indent="0">
              <a:buSzPts val="1800"/>
              <a:buNone/>
            </a:pPr>
            <a:endParaRPr lang="en-US" sz="1600" dirty="0">
              <a:solidFill>
                <a:schemeClr val="accent3">
                  <a:lumMod val="50000"/>
                </a:schemeClr>
              </a:solidFill>
              <a:latin typeface="Times New Roman" pitchFamily="18" charset="0"/>
              <a:cs typeface="Times New Roman" pitchFamily="18" charset="0"/>
            </a:endParaRPr>
          </a:p>
          <a:p>
            <a:pPr marL="0" lvl="0" indent="0">
              <a:buSzPts val="1800"/>
              <a:buNone/>
            </a:pPr>
            <a:endParaRPr lang="en-US" sz="1600" dirty="0">
              <a:solidFill>
                <a:schemeClr val="accent3">
                  <a:lumMod val="50000"/>
                </a:schemeClr>
              </a:solidFill>
              <a:latin typeface="Times New Roman" pitchFamily="18" charset="0"/>
              <a:cs typeface="Times New Roman" pitchFamily="18" charset="0"/>
            </a:endParaRPr>
          </a:p>
          <a:p>
            <a:pPr marL="0" lvl="0" indent="0">
              <a:buSzPts val="1800"/>
              <a:buNone/>
            </a:pPr>
            <a:endParaRPr lang="en-US" sz="1600" dirty="0">
              <a:solidFill>
                <a:schemeClr val="accent3">
                  <a:lumMod val="50000"/>
                </a:schemeClr>
              </a:solidFill>
              <a:latin typeface="Times New Roman" pitchFamily="18" charset="0"/>
              <a:cs typeface="Times New Roman" pitchFamily="18" charset="0"/>
            </a:endParaRPr>
          </a:p>
          <a:p>
            <a:pPr marL="0" lvl="0" indent="0">
              <a:buSzPts val="1800"/>
              <a:buNone/>
            </a:pPr>
            <a:endParaRPr lang="en-US" sz="1600" dirty="0">
              <a:solidFill>
                <a:schemeClr val="accent3">
                  <a:lumMod val="50000"/>
                </a:schemeClr>
              </a:solidFill>
              <a:latin typeface="Times New Roman" pitchFamily="18" charset="0"/>
              <a:cs typeface="Times New Roman" pitchFamily="18" charset="0"/>
            </a:endParaRPr>
          </a:p>
          <a:p>
            <a:pPr marL="0" lvl="0" indent="0">
              <a:buSzPts val="1800"/>
              <a:buNone/>
            </a:pPr>
            <a:r>
              <a:rPr lang="en-US" sz="1600" dirty="0">
                <a:solidFill>
                  <a:schemeClr val="accent3">
                    <a:lumMod val="50000"/>
                  </a:schemeClr>
                </a:solidFill>
                <a:latin typeface="Times New Roman" pitchFamily="18" charset="0"/>
                <a:cs typeface="Times New Roman" pitchFamily="18"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Train the model</a:t>
            </a:r>
          </a:p>
        </p:txBody>
      </p:sp>
      <p:sp>
        <p:nvSpPr>
          <p:cNvPr id="3" name="Text Placeholder 2"/>
          <p:cNvSpPr>
            <a:spLocks noGrp="1"/>
          </p:cNvSpPr>
          <p:nvPr>
            <p:ph type="body" idx="1"/>
          </p:nvPr>
        </p:nvSpPr>
        <p:spPr/>
        <p:txBody>
          <a:bodyPr>
            <a:normAutofit fontScale="85000" lnSpcReduction="10000"/>
          </a:bodyPr>
          <a:lstStyle/>
          <a:p>
            <a:pPr marL="285750" lvl="0" indent="-298450" algn="just">
              <a:lnSpc>
                <a:spcPct val="150000"/>
              </a:lnSpc>
              <a:buSzPts val="2000"/>
              <a:buFont typeface="Noto Sans Symbols"/>
              <a:buChar char="⮚"/>
            </a:pPr>
            <a:r>
              <a:rPr lang="en-US" sz="1400" dirty="0">
                <a:solidFill>
                  <a:schemeClr val="tx1"/>
                </a:solidFill>
                <a:latin typeface="Times New Roman" pitchFamily="18" charset="0"/>
                <a:cs typeface="Times New Roman" pitchFamily="18" charset="0"/>
              </a:rPr>
              <a:t>Creating a train and test split of your dataset is one method to quickly evaluate the algorithm based on the performance. The training dataset is used to prepare a model, to train it. We pretend the test dataset is new data where the output values are withheld from the algorithm.</a:t>
            </a:r>
          </a:p>
          <a:p>
            <a:pPr marL="285750" lvl="0" indent="-298450" algn="just">
              <a:lnSpc>
                <a:spcPct val="150000"/>
              </a:lnSpc>
              <a:spcBef>
                <a:spcPts val="1000"/>
              </a:spcBef>
              <a:buSzPts val="2000"/>
              <a:buFont typeface="Noto Sans Symbols"/>
              <a:buChar char="⮚"/>
            </a:pPr>
            <a:r>
              <a:rPr lang="en-US" sz="1400" dirty="0">
                <a:solidFill>
                  <a:schemeClr val="tx1"/>
                </a:solidFill>
                <a:latin typeface="Times New Roman" pitchFamily="18" charset="0"/>
                <a:cs typeface="Times New Roman" pitchFamily="18" charset="0"/>
              </a:rPr>
              <a:t>In Employee attrition, we have </a:t>
            </a:r>
            <a:r>
              <a:rPr lang="en-US" sz="1400" dirty="0" err="1">
                <a:solidFill>
                  <a:schemeClr val="tx1"/>
                </a:solidFill>
                <a:latin typeface="Times New Roman" pitchFamily="18" charset="0"/>
                <a:cs typeface="Times New Roman" pitchFamily="18" charset="0"/>
              </a:rPr>
              <a:t>splited</a:t>
            </a:r>
            <a:r>
              <a:rPr lang="en-US" sz="1400" dirty="0">
                <a:solidFill>
                  <a:schemeClr val="tx1"/>
                </a:solidFill>
                <a:latin typeface="Times New Roman" pitchFamily="18" charset="0"/>
                <a:cs typeface="Times New Roman" pitchFamily="18" charset="0"/>
              </a:rPr>
              <a:t> original data into two datasets. Training Data with 85% of original data, and  for test data remaining 15% of original data.</a:t>
            </a:r>
          </a:p>
          <a:p>
            <a:pPr marL="285750" lvl="0" indent="-298450" algn="just">
              <a:lnSpc>
                <a:spcPct val="150000"/>
              </a:lnSpc>
              <a:spcBef>
                <a:spcPts val="1000"/>
              </a:spcBef>
              <a:buSzPts val="2000"/>
              <a:buFont typeface="Noto Sans Symbols"/>
              <a:buChar char="⮚"/>
            </a:pPr>
            <a:r>
              <a:rPr lang="en-US" sz="1400" dirty="0">
                <a:solidFill>
                  <a:schemeClr val="tx1"/>
                </a:solidFill>
                <a:latin typeface="Times New Roman" pitchFamily="18" charset="0"/>
                <a:cs typeface="Times New Roman" pitchFamily="18" charset="0"/>
              </a:rPr>
              <a:t>After splitting the data into subsets, we get the train data shape is 9852,and test data shape is 1231.</a:t>
            </a:r>
          </a:p>
          <a:p>
            <a:pPr marL="0" lvl="0" indent="0" algn="just">
              <a:lnSpc>
                <a:spcPct val="150000"/>
              </a:lnSpc>
              <a:spcBef>
                <a:spcPts val="1000"/>
              </a:spcBef>
              <a:buSzPts val="2000"/>
              <a:buNone/>
            </a:pPr>
            <a:r>
              <a:rPr lang="en-US" sz="1400" dirty="0">
                <a:solidFill>
                  <a:schemeClr val="tx1"/>
                </a:solidFill>
                <a:latin typeface="Times New Roman" pitchFamily="18" charset="0"/>
                <a:cs typeface="Times New Roman" pitchFamily="18" charset="0"/>
              </a:rPr>
              <a:t>#Model code</a:t>
            </a:r>
          </a:p>
          <a:p>
            <a:pPr marL="0" indent="0">
              <a:buNone/>
            </a:pPr>
            <a:r>
              <a:rPr lang="en-US" sz="1400" dirty="0">
                <a:solidFill>
                  <a:schemeClr val="tx1"/>
                </a:solidFill>
                <a:effectLst/>
                <a:latin typeface="Times New Roman" panose="02020603050405020304" pitchFamily="18" charset="0"/>
                <a:ea typeface="Times New Roman" panose="02020603050405020304" pitchFamily="18" charset="0"/>
              </a:rPr>
              <a:t>from </a:t>
            </a:r>
            <a:r>
              <a:rPr lang="en-US" sz="1400" dirty="0" err="1">
                <a:solidFill>
                  <a:schemeClr val="tx1"/>
                </a:solidFill>
                <a:effectLst/>
                <a:latin typeface="Times New Roman" panose="02020603050405020304" pitchFamily="18" charset="0"/>
                <a:ea typeface="Times New Roman" panose="02020603050405020304" pitchFamily="18" charset="0"/>
              </a:rPr>
              <a:t>sklearn.model_selection</a:t>
            </a:r>
            <a:r>
              <a:rPr lang="en-US" sz="1400" dirty="0">
                <a:solidFill>
                  <a:schemeClr val="tx1"/>
                </a:solidFill>
                <a:effectLst/>
                <a:latin typeface="Times New Roman" panose="02020603050405020304" pitchFamily="18" charset="0"/>
                <a:ea typeface="Times New Roman" panose="02020603050405020304" pitchFamily="18" charset="0"/>
              </a:rPr>
              <a:t> import </a:t>
            </a:r>
            <a:r>
              <a:rPr lang="en-US" sz="1400" dirty="0" err="1">
                <a:solidFill>
                  <a:schemeClr val="tx1"/>
                </a:solidFill>
                <a:effectLst/>
                <a:latin typeface="Times New Roman" panose="02020603050405020304" pitchFamily="18" charset="0"/>
                <a:ea typeface="Times New Roman" panose="02020603050405020304" pitchFamily="18" charset="0"/>
              </a:rPr>
              <a:t>train_test_split</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spc="-5" dirty="0" err="1">
                <a:solidFill>
                  <a:schemeClr val="tx1"/>
                </a:solidFill>
                <a:effectLst/>
                <a:latin typeface="Times New Roman" panose="02020603050405020304" pitchFamily="18" charset="0"/>
                <a:ea typeface="Times New Roman" panose="02020603050405020304" pitchFamily="18" charset="0"/>
              </a:rPr>
              <a:t>X_train,X_test,Y_train,Y_test</a:t>
            </a:r>
            <a:r>
              <a:rPr lang="en-US" sz="1400" spc="-5" dirty="0">
                <a:solidFill>
                  <a:schemeClr val="tx1"/>
                </a:solidFill>
                <a:effectLst/>
                <a:latin typeface="Times New Roman" panose="02020603050405020304" pitchFamily="18" charset="0"/>
                <a:ea typeface="Times New Roman" panose="02020603050405020304" pitchFamily="18" charset="0"/>
              </a:rPr>
              <a:t>=</a:t>
            </a:r>
            <a:r>
              <a:rPr lang="en-US" sz="1400" spc="-5" dirty="0" err="1">
                <a:solidFill>
                  <a:schemeClr val="tx1"/>
                </a:solidFill>
                <a:effectLst/>
                <a:latin typeface="Times New Roman" panose="02020603050405020304" pitchFamily="18" charset="0"/>
                <a:ea typeface="Times New Roman" panose="02020603050405020304" pitchFamily="18" charset="0"/>
              </a:rPr>
              <a:t>train_test_split</a:t>
            </a:r>
            <a:r>
              <a:rPr lang="en-US" sz="1400" spc="-5" dirty="0">
                <a:solidFill>
                  <a:schemeClr val="tx1"/>
                </a:solidFill>
                <a:effectLst/>
                <a:latin typeface="Times New Roman" panose="02020603050405020304" pitchFamily="18" charset="0"/>
                <a:ea typeface="Times New Roman" panose="02020603050405020304" pitchFamily="18" charset="0"/>
              </a:rPr>
              <a:t>(</a:t>
            </a:r>
            <a:r>
              <a:rPr lang="en-US" sz="1400" spc="-5" dirty="0" err="1">
                <a:solidFill>
                  <a:schemeClr val="tx1"/>
                </a:solidFill>
                <a:effectLst/>
                <a:latin typeface="Times New Roman" panose="02020603050405020304" pitchFamily="18" charset="0"/>
                <a:ea typeface="Times New Roman" panose="02020603050405020304" pitchFamily="18" charset="0"/>
              </a:rPr>
              <a:t>x_smote,y_smote,test_size</a:t>
            </a:r>
            <a:r>
              <a:rPr lang="en-US" sz="1400" spc="-5" dirty="0">
                <a:solidFill>
                  <a:schemeClr val="tx1"/>
                </a:solidFill>
                <a:effectLst/>
                <a:latin typeface="Times New Roman" panose="02020603050405020304" pitchFamily="18" charset="0"/>
                <a:ea typeface="Times New Roman" panose="02020603050405020304" pitchFamily="18" charset="0"/>
              </a:rPr>
              <a:t>=0.15,random_state=0)</a:t>
            </a: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err="1">
                <a:solidFill>
                  <a:schemeClr val="tx1"/>
                </a:solidFill>
                <a:effectLst/>
                <a:latin typeface="Times New Roman" panose="02020603050405020304" pitchFamily="18" charset="0"/>
                <a:ea typeface="Times New Roman" panose="02020603050405020304" pitchFamily="18" charset="0"/>
              </a:rPr>
              <a:t>plt.figure</a:t>
            </a:r>
            <a:r>
              <a:rPr lang="en-US" sz="1400" dirty="0">
                <a:solidFill>
                  <a:schemeClr val="tx1"/>
                </a:solidFill>
                <a:effectLst/>
                <a:latin typeface="Times New Roman" panose="02020603050405020304" pitchFamily="18" charset="0"/>
                <a:ea typeface="Times New Roman" panose="02020603050405020304" pitchFamily="18" charset="0"/>
              </a:rPr>
              <a:t>(</a:t>
            </a:r>
            <a:r>
              <a:rPr lang="en-US" sz="1400" dirty="0" err="1">
                <a:solidFill>
                  <a:schemeClr val="tx1"/>
                </a:solidFill>
                <a:effectLst/>
                <a:latin typeface="Times New Roman" panose="02020603050405020304" pitchFamily="18" charset="0"/>
                <a:ea typeface="Times New Roman" panose="02020603050405020304" pitchFamily="18" charset="0"/>
              </a:rPr>
              <a:t>figsize</a:t>
            </a:r>
            <a:r>
              <a:rPr lang="en-US" sz="1400" dirty="0">
                <a:solidFill>
                  <a:schemeClr val="tx1"/>
                </a:solidFill>
                <a:effectLst/>
                <a:latin typeface="Times New Roman" panose="02020603050405020304" pitchFamily="18" charset="0"/>
                <a:ea typeface="Times New Roman" panose="02020603050405020304" pitchFamily="18" charset="0"/>
              </a:rPr>
              <a:t>=(10,6))</a:t>
            </a:r>
            <a:endParaRPr lang="en-IN" sz="1400" dirty="0">
              <a:solidFill>
                <a:schemeClr val="tx1"/>
              </a:solidFill>
              <a:effectLst/>
              <a:latin typeface="Times New Roman" panose="02020603050405020304" pitchFamily="18" charset="0"/>
              <a:ea typeface="Times New Roman" panose="02020603050405020304" pitchFamily="18" charset="0"/>
            </a:endParaRPr>
          </a:p>
          <a:p>
            <a:pPr marL="2540" indent="0">
              <a:lnSpc>
                <a:spcPct val="98000"/>
              </a:lnSpc>
              <a:spcBef>
                <a:spcPts val="410"/>
              </a:spcBef>
              <a:spcAft>
                <a:spcPts val="0"/>
              </a:spcAft>
              <a:buNone/>
            </a:pPr>
            <a:r>
              <a:rPr lang="en-US" sz="1400" dirty="0">
                <a:solidFill>
                  <a:schemeClr val="tx1"/>
                </a:solidFill>
                <a:effectLst/>
                <a:latin typeface="Times New Roman" panose="02020603050405020304" pitchFamily="18" charset="0"/>
                <a:ea typeface="Times New Roman" panose="02020603050405020304" pitchFamily="18" charset="0"/>
              </a:rPr>
              <a:t>sort=forest.feature_</a:t>
            </a:r>
            <a:r>
              <a:rPr lang="en-US" sz="1400" dirty="0" err="1">
                <a:solidFill>
                  <a:schemeClr val="tx1"/>
                </a:solidFill>
                <a:effectLst/>
                <a:latin typeface="Times New Roman" panose="02020603050405020304" pitchFamily="18" charset="0"/>
                <a:ea typeface="Times New Roman" panose="02020603050405020304" pitchFamily="18" charset="0"/>
              </a:rPr>
              <a:t>importances</a:t>
            </a:r>
            <a:r>
              <a:rPr lang="en-US" sz="1400" dirty="0">
                <a:solidFill>
                  <a:schemeClr val="tx1"/>
                </a:solidFill>
                <a:effectLst/>
                <a:latin typeface="Times New Roman" panose="02020603050405020304" pitchFamily="18" charset="0"/>
                <a:ea typeface="Times New Roman" panose="02020603050405020304" pitchFamily="18" charset="0"/>
              </a:rPr>
              <a:t>_.</a:t>
            </a:r>
            <a:r>
              <a:rPr lang="en-US" sz="1400" dirty="0" err="1">
                <a:solidFill>
                  <a:schemeClr val="tx1"/>
                </a:solidFill>
                <a:effectLst/>
                <a:latin typeface="Times New Roman" panose="02020603050405020304" pitchFamily="18" charset="0"/>
                <a:ea typeface="Times New Roman" panose="02020603050405020304" pitchFamily="18" charset="0"/>
              </a:rPr>
              <a:t>argsort</a:t>
            </a:r>
            <a:r>
              <a:rPr lang="en-US" sz="1400" dirty="0">
                <a:solidFill>
                  <a:schemeClr val="tx1"/>
                </a:solidFill>
                <a:effectLst/>
                <a:latin typeface="Times New Roman" panose="02020603050405020304" pitchFamily="18" charset="0"/>
                <a:ea typeface="Times New Roman" panose="02020603050405020304" pitchFamily="18" charset="0"/>
              </a:rPr>
              <a:t>()</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spc="-5" dirty="0" err="1">
                <a:solidFill>
                  <a:schemeClr val="tx1"/>
                </a:solidFill>
                <a:effectLst/>
                <a:latin typeface="Times New Roman" panose="02020603050405020304" pitchFamily="18" charset="0"/>
                <a:ea typeface="Times New Roman" panose="02020603050405020304" pitchFamily="18" charset="0"/>
              </a:rPr>
              <a:t>plt.barh</a:t>
            </a:r>
            <a:r>
              <a:rPr lang="en-US" sz="1400" spc="-5" dirty="0">
                <a:solidFill>
                  <a:schemeClr val="tx1"/>
                </a:solidFill>
                <a:effectLst/>
                <a:latin typeface="Times New Roman" panose="02020603050405020304" pitchFamily="18" charset="0"/>
                <a:ea typeface="Times New Roman" panose="02020603050405020304" pitchFamily="18" charset="0"/>
              </a:rPr>
              <a:t>(</a:t>
            </a:r>
            <a:r>
              <a:rPr lang="en-US" sz="1400" spc="-5" dirty="0" err="1">
                <a:solidFill>
                  <a:schemeClr val="tx1"/>
                </a:solidFill>
                <a:effectLst/>
                <a:latin typeface="Times New Roman" panose="02020603050405020304" pitchFamily="18" charset="0"/>
                <a:ea typeface="Times New Roman" panose="02020603050405020304" pitchFamily="18" charset="0"/>
              </a:rPr>
              <a:t>df.columns</a:t>
            </a:r>
            <a:r>
              <a:rPr lang="en-US" sz="1400" spc="-5" dirty="0">
                <a:solidFill>
                  <a:schemeClr val="tx1"/>
                </a:solidFill>
                <a:effectLst/>
                <a:latin typeface="Times New Roman" panose="02020603050405020304" pitchFamily="18" charset="0"/>
                <a:ea typeface="Times New Roman" panose="02020603050405020304" pitchFamily="18" charset="0"/>
              </a:rPr>
              <a:t>[1:31][sort],</a:t>
            </a:r>
            <a:r>
              <a:rPr lang="en-US" sz="1400" spc="-5" dirty="0" err="1">
                <a:solidFill>
                  <a:schemeClr val="tx1"/>
                </a:solidFill>
                <a:effectLst/>
                <a:latin typeface="Times New Roman" panose="02020603050405020304" pitchFamily="18" charset="0"/>
                <a:ea typeface="Times New Roman" panose="02020603050405020304" pitchFamily="18" charset="0"/>
              </a:rPr>
              <a:t>forest.feature_importances</a:t>
            </a:r>
            <a:r>
              <a:rPr lang="en-US" sz="1400" spc="-5" dirty="0">
                <a:solidFill>
                  <a:schemeClr val="tx1"/>
                </a:solidFill>
                <a:effectLst/>
                <a:latin typeface="Times New Roman" panose="02020603050405020304" pitchFamily="18" charset="0"/>
                <a:ea typeface="Times New Roman" panose="02020603050405020304" pitchFamily="18" charset="0"/>
              </a:rPr>
              <a:t>_[sort]</a:t>
            </a:r>
            <a:r>
              <a:rPr lang="en-IN" sz="1400" spc="-5" dirty="0">
                <a:solidFill>
                  <a:schemeClr val="tx1"/>
                </a:solidFill>
                <a:latin typeface="Times New Roman" panose="02020603050405020304" pitchFamily="18" charset="0"/>
                <a:ea typeface="Times New Roman" panose="02020603050405020304" pitchFamily="18" charset="0"/>
              </a:rPr>
              <a:t>)</a:t>
            </a:r>
          </a:p>
          <a:p>
            <a:pPr marL="2540" indent="0">
              <a:lnSpc>
                <a:spcPct val="98000"/>
              </a:lnSpc>
              <a:spcBef>
                <a:spcPts val="410"/>
              </a:spcBef>
              <a:spcAft>
                <a:spcPts val="0"/>
              </a:spcAft>
              <a:buNone/>
            </a:pPr>
            <a:r>
              <a:rPr lang="en-US" sz="1400" dirty="0" err="1">
                <a:solidFill>
                  <a:schemeClr val="tx1"/>
                </a:solidFill>
                <a:effectLst/>
                <a:latin typeface="Times New Roman" panose="02020603050405020304" pitchFamily="18" charset="0"/>
                <a:ea typeface="Times New Roman" panose="02020603050405020304" pitchFamily="18" charset="0"/>
              </a:rPr>
              <a:t>forest.fit</a:t>
            </a:r>
            <a:r>
              <a:rPr lang="en-US" sz="1400" dirty="0">
                <a:solidFill>
                  <a:schemeClr val="tx1"/>
                </a:solidFill>
                <a:effectLst/>
                <a:latin typeface="Times New Roman" panose="02020603050405020304" pitchFamily="18" charset="0"/>
                <a:ea typeface="Times New Roman" panose="02020603050405020304" pitchFamily="18" charset="0"/>
              </a:rPr>
              <a:t>(</a:t>
            </a:r>
            <a:r>
              <a:rPr lang="en-US" sz="1400" dirty="0" err="1">
                <a:solidFill>
                  <a:schemeClr val="tx1"/>
                </a:solidFill>
                <a:effectLst/>
                <a:latin typeface="Times New Roman" panose="02020603050405020304" pitchFamily="18" charset="0"/>
                <a:ea typeface="Times New Roman" panose="02020603050405020304" pitchFamily="18" charset="0"/>
              </a:rPr>
              <a:t>X_train,Y_train</a:t>
            </a:r>
            <a:r>
              <a:rPr lang="en-US" sz="1400" dirty="0">
                <a:solidFill>
                  <a:schemeClr val="tx1"/>
                </a:solidFill>
                <a:effectLst/>
                <a:latin typeface="Times New Roman" panose="02020603050405020304" pitchFamily="18" charset="0"/>
                <a:ea typeface="Times New Roman" panose="02020603050405020304" pitchFamily="18" charset="0"/>
              </a:rPr>
              <a:t>)</a:t>
            </a:r>
          </a:p>
          <a:p>
            <a:pPr marL="2540" indent="0">
              <a:lnSpc>
                <a:spcPct val="98000"/>
              </a:lnSpc>
              <a:spcBef>
                <a:spcPts val="410"/>
              </a:spcBef>
              <a:spcAft>
                <a:spcPts val="0"/>
              </a:spcAft>
              <a:buNone/>
            </a:pPr>
            <a:r>
              <a:rPr lang="en-US" sz="1400" spc="-5" dirty="0" err="1">
                <a:solidFill>
                  <a:schemeClr val="tx1"/>
                </a:solidFill>
                <a:effectLst/>
                <a:latin typeface="Times New Roman" panose="02020603050405020304" pitchFamily="18" charset="0"/>
                <a:ea typeface="Times New Roman" panose="02020603050405020304" pitchFamily="18" charset="0"/>
              </a:rPr>
              <a:t>forest.score</a:t>
            </a:r>
            <a:r>
              <a:rPr lang="en-US" sz="1400" spc="-5" dirty="0">
                <a:solidFill>
                  <a:schemeClr val="tx1"/>
                </a:solidFill>
                <a:effectLst/>
                <a:latin typeface="Times New Roman" panose="02020603050405020304" pitchFamily="18" charset="0"/>
                <a:ea typeface="Times New Roman" panose="02020603050405020304" pitchFamily="18" charset="0"/>
              </a:rPr>
              <a:t>(</a:t>
            </a:r>
            <a:r>
              <a:rPr lang="en-US" sz="1400" spc="-5" dirty="0" err="1">
                <a:solidFill>
                  <a:schemeClr val="tx1"/>
                </a:solidFill>
                <a:effectLst/>
                <a:latin typeface="Times New Roman" panose="02020603050405020304" pitchFamily="18" charset="0"/>
                <a:ea typeface="Times New Roman" panose="02020603050405020304" pitchFamily="18" charset="0"/>
              </a:rPr>
              <a:t>X_train,Y_train</a:t>
            </a:r>
            <a:r>
              <a:rPr lang="en-US" sz="1400" spc="-5" dirty="0">
                <a:solidFill>
                  <a:schemeClr val="tx1"/>
                </a:solidFill>
                <a:effectLst/>
                <a:latin typeface="Times New Roman" panose="02020603050405020304" pitchFamily="18" charset="0"/>
                <a:ea typeface="Times New Roman" panose="02020603050405020304" pitchFamily="18" charset="0"/>
              </a:rPr>
              <a:t>)</a:t>
            </a:r>
            <a:endParaRPr lang="en-IN" sz="1400" dirty="0">
              <a:solidFill>
                <a:schemeClr val="tx1"/>
              </a:solidFill>
              <a:effectLst/>
              <a:latin typeface="Times New Roman" panose="02020603050405020304" pitchFamily="18" charset="0"/>
              <a:ea typeface="Times New Roman" panose="02020603050405020304" pitchFamily="18" charset="0"/>
            </a:endParaRPr>
          </a:p>
          <a:p>
            <a:pPr marL="285750" lvl="0" indent="-298450" algn="just">
              <a:lnSpc>
                <a:spcPct val="150000"/>
              </a:lnSpc>
              <a:spcBef>
                <a:spcPts val="1000"/>
              </a:spcBef>
              <a:buSzPts val="2000"/>
              <a:buFont typeface="Noto Sans Symbols"/>
              <a:buChar char="⮚"/>
            </a:pPr>
            <a:endParaRPr lang="en-US" sz="1400" dirty="0">
              <a:solidFill>
                <a:schemeClr val="accent3">
                  <a:lumMod val="50000"/>
                </a:schemeClr>
              </a:solidFill>
              <a:latin typeface="Times New Roman" pitchFamily="18" charset="0"/>
              <a:cs typeface="Times New Roman" pitchFamily="18" charset="0"/>
            </a:endParaRPr>
          </a:p>
          <a:p>
            <a:pPr marL="285750" lvl="0" indent="-298450" algn="just">
              <a:lnSpc>
                <a:spcPct val="150000"/>
              </a:lnSpc>
              <a:spcBef>
                <a:spcPts val="1000"/>
              </a:spcBef>
              <a:buSzPts val="2000"/>
              <a:buFont typeface="Noto Sans Symbols"/>
              <a:buChar char="⮚"/>
            </a:pPr>
            <a:endParaRPr lang="en-US" sz="1600" dirty="0">
              <a:solidFill>
                <a:schemeClr val="accent3">
                  <a:lumMod val="50000"/>
                </a:schemeClr>
              </a:solidFill>
              <a:latin typeface="Times New Roman" pitchFamily="18" charset="0"/>
              <a:cs typeface="Times New Roman" pitchFamily="18" charset="0"/>
            </a:endParaRP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209549"/>
            <a:ext cx="7717800" cy="609601"/>
          </a:xfrm>
        </p:spPr>
        <p:txBody>
          <a:bodyPr>
            <a:normAutofit fontScale="90000"/>
          </a:bodyPr>
          <a:lstStyle/>
          <a:p>
            <a:r>
              <a:rPr lang="en-US" b="1" dirty="0">
                <a:latin typeface="Times New Roman" panose="02020603050405020304" pitchFamily="18" charset="0"/>
                <a:cs typeface="Times New Roman" panose="02020603050405020304" pitchFamily="18" charset="0"/>
              </a:rPr>
              <a:t>Random Forest</a:t>
            </a:r>
          </a:p>
        </p:txBody>
      </p:sp>
      <p:sp>
        <p:nvSpPr>
          <p:cNvPr id="3" name="Text Placeholder 2"/>
          <p:cNvSpPr>
            <a:spLocks noGrp="1"/>
          </p:cNvSpPr>
          <p:nvPr>
            <p:ph type="body" idx="1"/>
          </p:nvPr>
        </p:nvSpPr>
        <p:spPr>
          <a:xfrm>
            <a:off x="713225" y="514350"/>
            <a:ext cx="7717800" cy="4629150"/>
          </a:xfrm>
        </p:spPr>
        <p:txBody>
          <a:bodyPr/>
          <a:lstStyle/>
          <a:p>
            <a:pPr algn="just">
              <a:lnSpc>
                <a:spcPct val="200000"/>
              </a:lnSpc>
              <a:buNone/>
            </a:pPr>
            <a:endParaRPr lang="en-IN" sz="1600" dirty="0">
              <a:solidFill>
                <a:srgbClr val="000000"/>
              </a:solidFill>
              <a:effectLst/>
              <a:latin typeface="Times New Roman" panose="02020603050405020304" pitchFamily="18" charset="0"/>
              <a:ea typeface="Times New Roman" panose="02020603050405020304" pitchFamily="18" charset="0"/>
            </a:endParaRPr>
          </a:p>
          <a:p>
            <a:pPr algn="just">
              <a:lnSpc>
                <a:spcPct val="200000"/>
              </a:lnSpc>
              <a:buNone/>
            </a:pPr>
            <a:r>
              <a:rPr lang="en-IN" sz="1600" dirty="0">
                <a:solidFill>
                  <a:srgbClr val="000000"/>
                </a:solidFill>
                <a:effectLst/>
                <a:latin typeface="Times New Roman" panose="02020603050405020304" pitchFamily="18" charset="0"/>
                <a:ea typeface="Times New Roman" panose="02020603050405020304" pitchFamily="18" charset="0"/>
              </a:rPr>
              <a:t>The random forest algorithm improves the flexibility and decision-making capacity of</a:t>
            </a:r>
          </a:p>
          <a:p>
            <a:pPr algn="just">
              <a:lnSpc>
                <a:spcPct val="200000"/>
              </a:lnSpc>
              <a:buNone/>
            </a:pPr>
            <a:r>
              <a:rPr lang="en-IN" sz="1600" dirty="0">
                <a:solidFill>
                  <a:srgbClr val="000000"/>
                </a:solidFill>
                <a:effectLst/>
                <a:latin typeface="Times New Roman" panose="02020603050405020304" pitchFamily="18" charset="0"/>
                <a:ea typeface="Times New Roman" panose="02020603050405020304" pitchFamily="18" charset="0"/>
              </a:rPr>
              <a:t>individual trees. It is another machine learning algorithm incorporating the ensemble</a:t>
            </a:r>
          </a:p>
          <a:p>
            <a:pPr algn="just">
              <a:lnSpc>
                <a:spcPct val="200000"/>
              </a:lnSpc>
              <a:buNone/>
            </a:pPr>
            <a:r>
              <a:rPr lang="en-IN" sz="1600" dirty="0">
                <a:solidFill>
                  <a:srgbClr val="000000"/>
                </a:solidFill>
                <a:effectLst/>
                <a:latin typeface="Times New Roman" panose="02020603050405020304" pitchFamily="18" charset="0"/>
                <a:ea typeface="Times New Roman" panose="02020603050405020304" pitchFamily="18" charset="0"/>
              </a:rPr>
              <a:t>learning theorem as its foundation, combining results from various decision trees to</a:t>
            </a:r>
          </a:p>
          <a:p>
            <a:pPr algn="just">
              <a:lnSpc>
                <a:spcPct val="200000"/>
              </a:lnSpc>
              <a:buNone/>
            </a:pPr>
            <a:r>
              <a:rPr lang="en-IN" sz="1600" dirty="0">
                <a:solidFill>
                  <a:srgbClr val="000000"/>
                </a:solidFill>
                <a:effectLst/>
                <a:latin typeface="Times New Roman" panose="02020603050405020304" pitchFamily="18" charset="0"/>
                <a:ea typeface="Times New Roman" panose="02020603050405020304" pitchFamily="18" charset="0"/>
              </a:rPr>
              <a:t>optimize training. In some use cases of loan and credit risk prediction, some features are</a:t>
            </a:r>
          </a:p>
          <a:p>
            <a:pPr algn="just">
              <a:lnSpc>
                <a:spcPct val="200000"/>
              </a:lnSpc>
              <a:buNone/>
            </a:pPr>
            <a:r>
              <a:rPr lang="en-IN" sz="1600" dirty="0">
                <a:solidFill>
                  <a:srgbClr val="000000"/>
                </a:solidFill>
                <a:effectLst/>
                <a:latin typeface="Times New Roman" panose="02020603050405020304" pitchFamily="18" charset="0"/>
                <a:ea typeface="Times New Roman" panose="02020603050405020304" pitchFamily="18" charset="0"/>
              </a:rPr>
              <a:t>more important than the rest or, more specifically, some features whose removal would</a:t>
            </a:r>
          </a:p>
          <a:p>
            <a:pPr algn="just">
              <a:lnSpc>
                <a:spcPct val="200000"/>
              </a:lnSpc>
              <a:buNone/>
            </a:pPr>
            <a:r>
              <a:rPr lang="en-IN" sz="1600" dirty="0">
                <a:solidFill>
                  <a:srgbClr val="000000"/>
                </a:solidFill>
                <a:effectLst/>
                <a:latin typeface="Times New Roman" panose="02020603050405020304" pitchFamily="18" charset="0"/>
                <a:ea typeface="Times New Roman" panose="02020603050405020304" pitchFamily="18" charset="0"/>
              </a:rPr>
              <a:t>improve the overall performance. Since we know the fundamentals of decision trees and</a:t>
            </a:r>
          </a:p>
          <a:p>
            <a:pPr algn="just">
              <a:lnSpc>
                <a:spcPct val="200000"/>
              </a:lnSpc>
              <a:buNone/>
            </a:pPr>
            <a:r>
              <a:rPr lang="en-IN" sz="1600" dirty="0">
                <a:solidFill>
                  <a:srgbClr val="000000"/>
                </a:solidFill>
                <a:effectLst/>
                <a:latin typeface="Times New Roman" panose="02020603050405020304" pitchFamily="18" charset="0"/>
                <a:ea typeface="Times New Roman" panose="02020603050405020304" pitchFamily="18" charset="0"/>
              </a:rPr>
              <a:t>how they choose features based on information gain, random forests would incorporate</a:t>
            </a:r>
          </a:p>
          <a:p>
            <a:pPr algn="just">
              <a:lnSpc>
                <a:spcPct val="200000"/>
              </a:lnSpc>
              <a:buNone/>
            </a:pPr>
            <a:r>
              <a:rPr lang="en-IN" sz="1600" dirty="0">
                <a:solidFill>
                  <a:srgbClr val="000000"/>
                </a:solidFill>
                <a:effectLst/>
                <a:latin typeface="Times New Roman" panose="02020603050405020304" pitchFamily="18" charset="0"/>
                <a:ea typeface="Times New Roman" panose="02020603050405020304" pitchFamily="18" charset="0"/>
              </a:rPr>
              <a:t>these benefits to give superior performance.</a:t>
            </a:r>
            <a:endParaRPr lang="en-IN" sz="1600" dirty="0">
              <a:effectLst/>
              <a:latin typeface="Times New Roman" panose="02020603050405020304" pitchFamily="18" charset="0"/>
              <a:ea typeface="Times New Roman" panose="02020603050405020304" pitchFamily="18" charset="0"/>
            </a:endParaRP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3"/>
          <p:cNvSpPr txBox="1">
            <a:spLocks noGrp="1"/>
          </p:cNvSpPr>
          <p:nvPr>
            <p:ph type="title"/>
          </p:nvPr>
        </p:nvSpPr>
        <p:spPr>
          <a:xfrm>
            <a:off x="685800" y="133350"/>
            <a:ext cx="7717800" cy="53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accent1">
                    <a:lumMod val="50000"/>
                  </a:schemeClr>
                </a:solidFill>
                <a:latin typeface="Times New Roman" panose="02020603050405020304" pitchFamily="18" charset="0"/>
                <a:cs typeface="Times New Roman" panose="02020603050405020304" pitchFamily="18" charset="0"/>
              </a:rPr>
              <a:t>CONTENTS OF THIS TEMPLATE</a:t>
            </a:r>
            <a:endParaRPr sz="2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01" name="Google Shape;501;p33"/>
          <p:cNvSpPr txBox="1">
            <a:spLocks noGrp="1"/>
          </p:cNvSpPr>
          <p:nvPr>
            <p:ph type="body" idx="1"/>
          </p:nvPr>
        </p:nvSpPr>
        <p:spPr>
          <a:xfrm>
            <a:off x="762000" y="742950"/>
            <a:ext cx="7717800" cy="4114800"/>
          </a:xfrm>
          <a:prstGeom prst="rect">
            <a:avLst/>
          </a:prstGeom>
        </p:spPr>
        <p:txBody>
          <a:bodyPr spcFirstLastPara="1" wrap="square" lIns="91425" tIns="91425" rIns="91425" bIns="91425" anchor="t" anchorCtr="0">
            <a:noAutofit/>
          </a:bodyPr>
          <a:lstStyle/>
          <a:p>
            <a:pPr marL="342900" lvl="0" indent="-342900">
              <a:buSzPts val="2000"/>
              <a:buFont typeface="Noto Sans Symbols"/>
              <a:buChar char="❖"/>
            </a:pPr>
            <a:r>
              <a:rPr lang="en-US" sz="1400" dirty="0">
                <a:solidFill>
                  <a:srgbClr val="002060"/>
                </a:solidFill>
                <a:latin typeface="Times New Roman" pitchFamily="18" charset="0"/>
                <a:cs typeface="Times New Roman" pitchFamily="18" charset="0"/>
              </a:rPr>
              <a:t>Abstract</a:t>
            </a:r>
          </a:p>
          <a:p>
            <a:pPr marL="342900" lvl="0" indent="-342900">
              <a:spcBef>
                <a:spcPts val="1000"/>
              </a:spcBef>
              <a:buSzPts val="2000"/>
              <a:buFont typeface="Noto Sans Symbols"/>
              <a:buChar char="❖"/>
            </a:pPr>
            <a:r>
              <a:rPr lang="en-US" sz="1400" dirty="0">
                <a:solidFill>
                  <a:srgbClr val="002060"/>
                </a:solidFill>
                <a:latin typeface="Times New Roman" pitchFamily="18" charset="0"/>
                <a:cs typeface="Times New Roman" pitchFamily="18" charset="0"/>
              </a:rPr>
              <a:t>Introduction</a:t>
            </a:r>
          </a:p>
          <a:p>
            <a:pPr marL="342900" lvl="0" indent="-342900">
              <a:spcBef>
                <a:spcPts val="1000"/>
              </a:spcBef>
              <a:buSzPts val="2000"/>
              <a:buFont typeface="Noto Sans Symbols"/>
              <a:buChar char="❖"/>
            </a:pPr>
            <a:r>
              <a:rPr lang="en-US" sz="1400" dirty="0">
                <a:solidFill>
                  <a:srgbClr val="002060"/>
                </a:solidFill>
                <a:latin typeface="Times New Roman" pitchFamily="18" charset="0"/>
                <a:cs typeface="Times New Roman" pitchFamily="18" charset="0"/>
              </a:rPr>
              <a:t>Existing System</a:t>
            </a:r>
          </a:p>
          <a:p>
            <a:pPr marL="342900" lvl="0" indent="-342900">
              <a:spcBef>
                <a:spcPts val="1000"/>
              </a:spcBef>
              <a:buSzPts val="2000"/>
              <a:buFont typeface="Noto Sans Symbols"/>
              <a:buChar char="❖"/>
            </a:pPr>
            <a:r>
              <a:rPr lang="en-US" sz="1400" dirty="0">
                <a:solidFill>
                  <a:srgbClr val="002060"/>
                </a:solidFill>
                <a:latin typeface="Times New Roman" pitchFamily="18" charset="0"/>
                <a:cs typeface="Times New Roman" pitchFamily="18" charset="0"/>
              </a:rPr>
              <a:t>Proposed System</a:t>
            </a:r>
          </a:p>
          <a:p>
            <a:pPr marL="342900" lvl="0" indent="-342900">
              <a:spcBef>
                <a:spcPts val="1000"/>
              </a:spcBef>
              <a:buSzPts val="2000"/>
              <a:buFont typeface="Noto Sans Symbols"/>
              <a:buChar char="❖"/>
            </a:pPr>
            <a:r>
              <a:rPr lang="en-US" sz="1400" dirty="0">
                <a:solidFill>
                  <a:srgbClr val="002060"/>
                </a:solidFill>
                <a:latin typeface="Times New Roman" pitchFamily="18" charset="0"/>
                <a:cs typeface="Times New Roman" pitchFamily="18" charset="0"/>
              </a:rPr>
              <a:t>Steps involved in this machine learning Project</a:t>
            </a:r>
          </a:p>
          <a:p>
            <a:pPr marL="342900" lvl="0" indent="-342900">
              <a:spcBef>
                <a:spcPts val="1000"/>
              </a:spcBef>
              <a:buSzPts val="2000"/>
              <a:buFont typeface="Noto Sans Symbols"/>
              <a:buChar char="❖"/>
            </a:pPr>
            <a:r>
              <a:rPr lang="en-US" sz="1400" dirty="0">
                <a:solidFill>
                  <a:srgbClr val="002060"/>
                </a:solidFill>
                <a:latin typeface="Times New Roman" pitchFamily="18" charset="0"/>
                <a:cs typeface="Times New Roman" pitchFamily="18" charset="0"/>
              </a:rPr>
              <a:t>Data Collection and Data Preprocessing</a:t>
            </a:r>
          </a:p>
          <a:p>
            <a:pPr marL="342900" lvl="0" indent="-342900">
              <a:spcBef>
                <a:spcPts val="1000"/>
              </a:spcBef>
              <a:buSzPts val="2000"/>
              <a:buFont typeface="Noto Sans Symbols"/>
              <a:buChar char="❖"/>
            </a:pPr>
            <a:r>
              <a:rPr lang="en-US" sz="1400" dirty="0">
                <a:solidFill>
                  <a:srgbClr val="002060"/>
                </a:solidFill>
                <a:latin typeface="Times New Roman" pitchFamily="18" charset="0"/>
                <a:cs typeface="Times New Roman" pitchFamily="18" charset="0"/>
              </a:rPr>
              <a:t>Model Selection</a:t>
            </a:r>
          </a:p>
          <a:p>
            <a:pPr marL="342900" lvl="0" indent="-342900">
              <a:spcBef>
                <a:spcPts val="1000"/>
              </a:spcBef>
              <a:buSzPts val="2000"/>
              <a:buFont typeface="Noto Sans Symbols"/>
              <a:buChar char="❖"/>
            </a:pPr>
            <a:r>
              <a:rPr lang="en-US" sz="1400" dirty="0">
                <a:solidFill>
                  <a:srgbClr val="002060"/>
                </a:solidFill>
                <a:latin typeface="Times New Roman" pitchFamily="18" charset="0"/>
                <a:cs typeface="Times New Roman" pitchFamily="18" charset="0"/>
              </a:rPr>
              <a:t>Training the model</a:t>
            </a:r>
          </a:p>
          <a:p>
            <a:pPr marL="342900" lvl="0" indent="-342900">
              <a:spcBef>
                <a:spcPts val="1000"/>
              </a:spcBef>
              <a:buSzPts val="2000"/>
              <a:buFont typeface="Noto Sans Symbols"/>
              <a:buChar char="❖"/>
            </a:pPr>
            <a:r>
              <a:rPr lang="en-US" sz="1400" dirty="0">
                <a:solidFill>
                  <a:srgbClr val="002060"/>
                </a:solidFill>
                <a:latin typeface="Times New Roman" pitchFamily="18" charset="0"/>
                <a:cs typeface="Times New Roman" pitchFamily="18" charset="0"/>
              </a:rPr>
              <a:t>Result Analysis</a:t>
            </a:r>
          </a:p>
          <a:p>
            <a:pPr marL="342900" lvl="0" indent="-342900">
              <a:spcBef>
                <a:spcPts val="1000"/>
              </a:spcBef>
              <a:buSzPts val="2000"/>
              <a:buFont typeface="Noto Sans Symbols"/>
              <a:buChar char="❖"/>
            </a:pPr>
            <a:r>
              <a:rPr lang="en-US" sz="1400" dirty="0">
                <a:solidFill>
                  <a:srgbClr val="002060"/>
                </a:solidFill>
                <a:latin typeface="Times New Roman" pitchFamily="18" charset="0"/>
                <a:cs typeface="Times New Roman" pitchFamily="18" charset="0"/>
              </a:rPr>
              <a:t>Confusion matrix </a:t>
            </a:r>
          </a:p>
          <a:p>
            <a:pPr marL="342900" lvl="0" indent="-342900">
              <a:spcBef>
                <a:spcPts val="1000"/>
              </a:spcBef>
              <a:buSzPts val="2000"/>
              <a:buFont typeface="Noto Sans Symbols"/>
              <a:buChar char="❖"/>
            </a:pPr>
            <a:r>
              <a:rPr lang="en-US" sz="1400" dirty="0">
                <a:solidFill>
                  <a:srgbClr val="002060"/>
                </a:solidFill>
                <a:latin typeface="Times New Roman" pitchFamily="18" charset="0"/>
                <a:cs typeface="Times New Roman" pitchFamily="18" charset="0"/>
              </a:rPr>
              <a:t>Output Screens</a:t>
            </a:r>
          </a:p>
          <a:p>
            <a:pPr marL="342900" lvl="0" indent="-342900">
              <a:spcBef>
                <a:spcPts val="1000"/>
              </a:spcBef>
              <a:buSzPts val="2000"/>
              <a:buFont typeface="Noto Sans Symbols"/>
              <a:buChar char="❖"/>
            </a:pPr>
            <a:r>
              <a:rPr lang="en-US" sz="1400" dirty="0">
                <a:solidFill>
                  <a:srgbClr val="002060"/>
                </a:solidFill>
                <a:latin typeface="Times New Roman" pitchFamily="18" charset="0"/>
                <a:cs typeface="Times New Roman" pitchFamily="18" charset="0"/>
              </a:rPr>
              <a:t>Conclusion</a:t>
            </a:r>
          </a:p>
          <a:p>
            <a:pPr marL="342900" lvl="0" indent="-342900">
              <a:spcBef>
                <a:spcPts val="1000"/>
              </a:spcBef>
              <a:buSzPts val="2000"/>
              <a:buFont typeface="Noto Sans Symbols"/>
              <a:buChar char="❖"/>
            </a:pPr>
            <a:endParaRPr lang="en-US" sz="1600" dirty="0">
              <a:solidFill>
                <a:schemeClr val="accent3">
                  <a:lumMod val="50000"/>
                </a:schemeClr>
              </a:solidFill>
              <a:latin typeface="Times New Roman" pitchFamily="18" charset="0"/>
              <a:cs typeface="Times New Roman" pitchFamily="18" charset="0"/>
            </a:endParaRPr>
          </a:p>
          <a:p>
            <a:pPr marL="0" lvl="0" indent="0" algn="l" rtl="0">
              <a:spcBef>
                <a:spcPts val="0"/>
              </a:spcBef>
              <a:spcAft>
                <a:spcPts val="0"/>
              </a:spcAft>
              <a:buClr>
                <a:schemeClr val="dk1"/>
              </a:buClr>
              <a:buSzPts val="1100"/>
              <a:buFont typeface="Arial"/>
              <a:buNone/>
            </a:pPr>
            <a:endParaRPr dirty="0">
              <a:solidFill>
                <a:schemeClr val="accent4"/>
              </a:solidFill>
              <a:latin typeface="Times New Roman" pitchFamily="18" charset="0"/>
              <a:cs typeface="Times New Roman" pitchFamily="18" charset="0"/>
            </a:endParaRPr>
          </a:p>
        </p:txBody>
      </p:sp>
      <p:sp>
        <p:nvSpPr>
          <p:cNvPr id="502" name="Google Shape;502;p33"/>
          <p:cNvSpPr/>
          <p:nvPr/>
        </p:nvSpPr>
        <p:spPr>
          <a:xfrm>
            <a:off x="4681355" y="247938"/>
            <a:ext cx="126542" cy="126874"/>
          </a:xfrm>
          <a:custGeom>
            <a:avLst/>
            <a:gdLst/>
            <a:ahLst/>
            <a:cxnLst/>
            <a:rect l="l" t="t" r="r" b="b"/>
            <a:pathLst>
              <a:path w="5332" h="5346" extrusionOk="0">
                <a:moveTo>
                  <a:pt x="1907" y="1"/>
                </a:moveTo>
                <a:lnTo>
                  <a:pt x="1907" y="1920"/>
                </a:lnTo>
                <a:lnTo>
                  <a:pt x="1" y="1920"/>
                </a:lnTo>
                <a:lnTo>
                  <a:pt x="1" y="3426"/>
                </a:lnTo>
                <a:lnTo>
                  <a:pt x="1907" y="3426"/>
                </a:lnTo>
                <a:lnTo>
                  <a:pt x="1907" y="5345"/>
                </a:lnTo>
                <a:lnTo>
                  <a:pt x="3426" y="5345"/>
                </a:lnTo>
                <a:lnTo>
                  <a:pt x="3426" y="3426"/>
                </a:lnTo>
                <a:lnTo>
                  <a:pt x="5331" y="3426"/>
                </a:lnTo>
                <a:lnTo>
                  <a:pt x="5331" y="1920"/>
                </a:lnTo>
                <a:lnTo>
                  <a:pt x="3426" y="1920"/>
                </a:lnTo>
                <a:lnTo>
                  <a:pt x="3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1980823" y="621778"/>
            <a:ext cx="126874" cy="126874"/>
          </a:xfrm>
          <a:custGeom>
            <a:avLst/>
            <a:gdLst/>
            <a:ahLst/>
            <a:cxnLst/>
            <a:rect l="l" t="t" r="r" b="b"/>
            <a:pathLst>
              <a:path w="5346" h="5346" extrusionOk="0">
                <a:moveTo>
                  <a:pt x="1920" y="1"/>
                </a:moveTo>
                <a:lnTo>
                  <a:pt x="1920" y="1921"/>
                </a:lnTo>
                <a:lnTo>
                  <a:pt x="1" y="1921"/>
                </a:lnTo>
                <a:lnTo>
                  <a:pt x="1" y="3426"/>
                </a:lnTo>
                <a:lnTo>
                  <a:pt x="1920" y="3426"/>
                </a:lnTo>
                <a:lnTo>
                  <a:pt x="1920" y="5345"/>
                </a:lnTo>
                <a:lnTo>
                  <a:pt x="3425" y="5345"/>
                </a:lnTo>
                <a:lnTo>
                  <a:pt x="3425" y="3426"/>
                </a:lnTo>
                <a:lnTo>
                  <a:pt x="5345" y="3426"/>
                </a:lnTo>
                <a:lnTo>
                  <a:pt x="5345" y="1921"/>
                </a:lnTo>
                <a:lnTo>
                  <a:pt x="3425" y="1921"/>
                </a:lnTo>
                <a:lnTo>
                  <a:pt x="34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6477000" y="1657350"/>
            <a:ext cx="126850" cy="126850"/>
          </a:xfrm>
          <a:custGeom>
            <a:avLst/>
            <a:gdLst/>
            <a:ahLst/>
            <a:cxnLst/>
            <a:rect l="l" t="t" r="r" b="b"/>
            <a:pathLst>
              <a:path w="5345" h="5345" extrusionOk="0">
                <a:moveTo>
                  <a:pt x="1920" y="0"/>
                </a:moveTo>
                <a:lnTo>
                  <a:pt x="1920" y="1906"/>
                </a:lnTo>
                <a:lnTo>
                  <a:pt x="0" y="1906"/>
                </a:lnTo>
                <a:lnTo>
                  <a:pt x="0" y="3425"/>
                </a:lnTo>
                <a:lnTo>
                  <a:pt x="1920" y="3425"/>
                </a:lnTo>
                <a:lnTo>
                  <a:pt x="1920" y="5345"/>
                </a:lnTo>
                <a:lnTo>
                  <a:pt x="3439" y="5345"/>
                </a:lnTo>
                <a:lnTo>
                  <a:pt x="3439" y="3425"/>
                </a:lnTo>
                <a:lnTo>
                  <a:pt x="5344" y="3425"/>
                </a:lnTo>
                <a:lnTo>
                  <a:pt x="5344" y="1906"/>
                </a:lnTo>
                <a:lnTo>
                  <a:pt x="3439" y="1906"/>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152475"/>
            <a:ext cx="8050025" cy="3416400"/>
          </a:xfrm>
        </p:spPr>
        <p:txBody>
          <a:bodyPr/>
          <a:lstStyle/>
          <a:p>
            <a:pPr>
              <a:buNone/>
            </a:pPr>
            <a:r>
              <a:rPr lang="en-US" dirty="0"/>
              <a:t> </a:t>
            </a:r>
          </a:p>
        </p:txBody>
      </p:sp>
      <p:sp>
        <p:nvSpPr>
          <p:cNvPr id="7" name="Title 6">
            <a:extLst>
              <a:ext uri="{FF2B5EF4-FFF2-40B4-BE49-F238E27FC236}">
                <a16:creationId xmlns:a16="http://schemas.microsoft.com/office/drawing/2014/main" id="{21D08CDB-FBFB-7B08-7436-AB06FD357173}"/>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Result Analysis</a:t>
            </a:r>
            <a:endParaRPr lang="en-IN"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6472ED36-39C3-8486-2A70-854B58A0F49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49" name="image15.png">
            <a:extLst>
              <a:ext uri="{FF2B5EF4-FFF2-40B4-BE49-F238E27FC236}">
                <a16:creationId xmlns:a16="http://schemas.microsoft.com/office/drawing/2014/main" id="{0E5AC3FD-972D-DB77-1BB7-91C3BA460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66950"/>
            <a:ext cx="2897188" cy="19526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8D48121A-D4EB-DE89-F0AE-E5DFB3D2BE36}"/>
              </a:ext>
            </a:extLst>
          </p:cNvPr>
          <p:cNvSpPr>
            <a:spLocks noChangeArrowheads="1"/>
          </p:cNvSpPr>
          <p:nvPr/>
        </p:nvSpPr>
        <p:spPr bwMode="auto">
          <a:xfrm>
            <a:off x="838200" y="640861"/>
            <a:ext cx="6632802" cy="1166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By comparative analysis of below 3 algorithms we came to a firm conclusion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that Random Forest Algorithm has the best accuracy. Therefore RFA is used</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for model building for our system.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493C22DD-45FC-D19A-EC02-71BCFB7CA002}"/>
              </a:ext>
            </a:extLst>
          </p:cNvPr>
          <p:cNvSpPr txBox="1"/>
          <p:nvPr/>
        </p:nvSpPr>
        <p:spPr>
          <a:xfrm>
            <a:off x="3276600" y="4476750"/>
            <a:ext cx="1600200" cy="261610"/>
          </a:xfrm>
          <a:prstGeom prst="rect">
            <a:avLst/>
          </a:prstGeom>
          <a:noFill/>
        </p:spPr>
        <p:txBody>
          <a:bodyPr wrap="square" rtlCol="0">
            <a:spAutoFit/>
          </a:bodyPr>
          <a:lstStyle/>
          <a:p>
            <a:pPr algn="ctr"/>
            <a:r>
              <a:rPr lang="en-US" sz="1100" dirty="0"/>
              <a:t>Fig: Result analysis</a:t>
            </a:r>
            <a:endParaRPr lang="en-IN" sz="11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Confusion matrix    </a:t>
            </a:r>
          </a:p>
        </p:txBody>
      </p:sp>
      <p:sp>
        <p:nvSpPr>
          <p:cNvPr id="3" name="Text Placeholder 2"/>
          <p:cNvSpPr>
            <a:spLocks noGrp="1"/>
          </p:cNvSpPr>
          <p:nvPr>
            <p:ph type="body" idx="1"/>
          </p:nvPr>
        </p:nvSpPr>
        <p:spPr>
          <a:xfrm>
            <a:off x="76200" y="1152475"/>
            <a:ext cx="8991600" cy="3416400"/>
          </a:xfrm>
        </p:spPr>
        <p:txBody>
          <a:bodyPr>
            <a:normAutofit/>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sz="1000" dirty="0"/>
              <a:t>Fig:- Confusion Matrix  Logistic Regression                 Fig:- Confusion matrix for Decision Tree                 Fig:-Confusion matrix for Random Forest</a:t>
            </a:r>
          </a:p>
          <a:p>
            <a:pPr marL="152400" indent="0">
              <a:buNone/>
            </a:pPr>
            <a:endParaRPr lang="en-US" dirty="0"/>
          </a:p>
        </p:txBody>
      </p:sp>
      <p:pic>
        <p:nvPicPr>
          <p:cNvPr id="4" name="image16.png">
            <a:extLst>
              <a:ext uri="{FF2B5EF4-FFF2-40B4-BE49-F238E27FC236}">
                <a16:creationId xmlns:a16="http://schemas.microsoft.com/office/drawing/2014/main" id="{CA1BBA93-C43D-EBC6-4F2A-5E8B03A4A38A}"/>
              </a:ext>
            </a:extLst>
          </p:cNvPr>
          <p:cNvPicPr>
            <a:picLocks noChangeAspect="1"/>
          </p:cNvPicPr>
          <p:nvPr/>
        </p:nvPicPr>
        <p:blipFill>
          <a:blip r:embed="rId3" cstate="print"/>
          <a:stretch>
            <a:fillRect/>
          </a:stretch>
        </p:blipFill>
        <p:spPr>
          <a:xfrm>
            <a:off x="228600" y="1123950"/>
            <a:ext cx="2674620" cy="2219960"/>
          </a:xfrm>
          <a:prstGeom prst="rect">
            <a:avLst/>
          </a:prstGeom>
        </p:spPr>
      </p:pic>
      <p:pic>
        <p:nvPicPr>
          <p:cNvPr id="5" name="image17.png">
            <a:extLst>
              <a:ext uri="{FF2B5EF4-FFF2-40B4-BE49-F238E27FC236}">
                <a16:creationId xmlns:a16="http://schemas.microsoft.com/office/drawing/2014/main" id="{78996113-F80C-C678-4D25-B16F3B2D2E14}"/>
              </a:ext>
            </a:extLst>
          </p:cNvPr>
          <p:cNvPicPr>
            <a:picLocks noChangeAspect="1"/>
          </p:cNvPicPr>
          <p:nvPr/>
        </p:nvPicPr>
        <p:blipFill>
          <a:blip r:embed="rId4" cstate="print"/>
          <a:stretch>
            <a:fillRect/>
          </a:stretch>
        </p:blipFill>
        <p:spPr>
          <a:xfrm>
            <a:off x="3251584" y="1123950"/>
            <a:ext cx="2646680" cy="2196465"/>
          </a:xfrm>
          <a:prstGeom prst="rect">
            <a:avLst/>
          </a:prstGeom>
        </p:spPr>
      </p:pic>
      <p:pic>
        <p:nvPicPr>
          <p:cNvPr id="6" name="image18.png">
            <a:extLst>
              <a:ext uri="{FF2B5EF4-FFF2-40B4-BE49-F238E27FC236}">
                <a16:creationId xmlns:a16="http://schemas.microsoft.com/office/drawing/2014/main" id="{8717BA01-5FD9-1E39-C285-016E82B089F2}"/>
              </a:ext>
            </a:extLst>
          </p:cNvPr>
          <p:cNvPicPr>
            <a:picLocks noChangeAspect="1"/>
          </p:cNvPicPr>
          <p:nvPr/>
        </p:nvPicPr>
        <p:blipFill>
          <a:blip r:embed="rId5" cstate="print"/>
          <a:stretch>
            <a:fillRect/>
          </a:stretch>
        </p:blipFill>
        <p:spPr>
          <a:xfrm>
            <a:off x="6019800" y="1112202"/>
            <a:ext cx="2674620" cy="22199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Output Screens</a:t>
            </a:r>
          </a:p>
        </p:txBody>
      </p:sp>
      <p:sp>
        <p:nvSpPr>
          <p:cNvPr id="3" name="Text Placeholder 2"/>
          <p:cNvSpPr>
            <a:spLocks noGrp="1"/>
          </p:cNvSpPr>
          <p:nvPr>
            <p:ph type="body" idx="1"/>
          </p:nvPr>
        </p:nvSpPr>
        <p:spPr/>
        <p:txBody>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dirty="0"/>
              <a:t>Fig:- Home page                                                                                     Fig:-After giving input</a:t>
            </a:r>
          </a:p>
        </p:txBody>
      </p:sp>
      <p:pic>
        <p:nvPicPr>
          <p:cNvPr id="6" name="image19.jpeg">
            <a:extLst>
              <a:ext uri="{FF2B5EF4-FFF2-40B4-BE49-F238E27FC236}">
                <a16:creationId xmlns:a16="http://schemas.microsoft.com/office/drawing/2014/main" id="{B42B2443-9FF0-AF2C-5ED0-074E347CB9B3}"/>
              </a:ext>
            </a:extLst>
          </p:cNvPr>
          <p:cNvPicPr>
            <a:picLocks noChangeAspect="1"/>
          </p:cNvPicPr>
          <p:nvPr/>
        </p:nvPicPr>
        <p:blipFill>
          <a:blip r:embed="rId2" cstate="print"/>
          <a:stretch>
            <a:fillRect/>
          </a:stretch>
        </p:blipFill>
        <p:spPr>
          <a:xfrm>
            <a:off x="304800" y="1581149"/>
            <a:ext cx="4267201" cy="2209801"/>
          </a:xfrm>
          <a:prstGeom prst="rect">
            <a:avLst/>
          </a:prstGeom>
        </p:spPr>
      </p:pic>
      <p:pic>
        <p:nvPicPr>
          <p:cNvPr id="7" name="image20.jpeg">
            <a:extLst>
              <a:ext uri="{FF2B5EF4-FFF2-40B4-BE49-F238E27FC236}">
                <a16:creationId xmlns:a16="http://schemas.microsoft.com/office/drawing/2014/main" id="{CBA6643B-E2EA-FBC6-4725-710C93C58AD0}"/>
              </a:ext>
            </a:extLst>
          </p:cNvPr>
          <p:cNvPicPr>
            <a:picLocks noChangeAspect="1"/>
          </p:cNvPicPr>
          <p:nvPr/>
        </p:nvPicPr>
        <p:blipFill>
          <a:blip r:embed="rId3" cstate="print"/>
          <a:stretch>
            <a:fillRect/>
          </a:stretch>
        </p:blipFill>
        <p:spPr>
          <a:xfrm>
            <a:off x="4821252" y="1581148"/>
            <a:ext cx="4051618" cy="220980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dirty="0"/>
          </a:p>
        </p:txBody>
      </p:sp>
      <p:sp>
        <p:nvSpPr>
          <p:cNvPr id="3" name="Text Placeholder 2"/>
          <p:cNvSpPr>
            <a:spLocks noGrp="1"/>
          </p:cNvSpPr>
          <p:nvPr>
            <p:ph type="body" idx="1"/>
          </p:nvPr>
        </p:nvSpPr>
        <p:spPr>
          <a:xfrm>
            <a:off x="228600" y="1152475"/>
            <a:ext cx="8534400" cy="3416400"/>
          </a:xfrm>
        </p:spPr>
        <p:txBody>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Fig:- Result of prediction for employee discontinuation              Fig:- Result of prediction for employee continuation</a:t>
            </a:r>
          </a:p>
        </p:txBody>
      </p:sp>
      <p:pic>
        <p:nvPicPr>
          <p:cNvPr id="6" name="image21.jpeg">
            <a:extLst>
              <a:ext uri="{FF2B5EF4-FFF2-40B4-BE49-F238E27FC236}">
                <a16:creationId xmlns:a16="http://schemas.microsoft.com/office/drawing/2014/main" id="{610E976A-B644-2424-3BFF-A4422CC7AE09}"/>
              </a:ext>
            </a:extLst>
          </p:cNvPr>
          <p:cNvPicPr>
            <a:picLocks noChangeAspect="1"/>
          </p:cNvPicPr>
          <p:nvPr/>
        </p:nvPicPr>
        <p:blipFill>
          <a:blip r:embed="rId2" cstate="print"/>
          <a:stretch>
            <a:fillRect/>
          </a:stretch>
        </p:blipFill>
        <p:spPr>
          <a:xfrm>
            <a:off x="381000" y="1657350"/>
            <a:ext cx="4218175" cy="2057400"/>
          </a:xfrm>
          <a:prstGeom prst="rect">
            <a:avLst/>
          </a:prstGeom>
        </p:spPr>
      </p:pic>
      <p:pic>
        <p:nvPicPr>
          <p:cNvPr id="7" name="image22.jpeg">
            <a:extLst>
              <a:ext uri="{FF2B5EF4-FFF2-40B4-BE49-F238E27FC236}">
                <a16:creationId xmlns:a16="http://schemas.microsoft.com/office/drawing/2014/main" id="{17D2D1A4-4885-5D9D-AAEC-A92F8BF2032D}"/>
              </a:ext>
            </a:extLst>
          </p:cNvPr>
          <p:cNvPicPr>
            <a:picLocks noChangeAspect="1"/>
          </p:cNvPicPr>
          <p:nvPr/>
        </p:nvPicPr>
        <p:blipFill>
          <a:blip r:embed="rId3" cstate="print"/>
          <a:stretch>
            <a:fillRect/>
          </a:stretch>
        </p:blipFill>
        <p:spPr>
          <a:xfrm>
            <a:off x="4800599" y="1657350"/>
            <a:ext cx="3657601" cy="20574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553-B1BA-3B77-C10B-21E0228896D9}"/>
              </a:ext>
            </a:extLst>
          </p:cNvPr>
          <p:cNvSpPr>
            <a:spLocks noGrp="1"/>
          </p:cNvSpPr>
          <p:nvPr>
            <p:ph type="title"/>
          </p:nvPr>
        </p:nvSpPr>
        <p:spPr/>
        <p:txBody>
          <a:bodyPr>
            <a:normAutofit fontScale="90000"/>
          </a:bodyPr>
          <a:lstStyle/>
          <a:p>
            <a:r>
              <a:rPr lang="en-US" dirty="0"/>
              <a:t>Conclusion</a:t>
            </a:r>
            <a:endParaRPr lang="en-IN" dirty="0"/>
          </a:p>
        </p:txBody>
      </p:sp>
      <p:sp>
        <p:nvSpPr>
          <p:cNvPr id="3" name="Text Placeholder 2">
            <a:extLst>
              <a:ext uri="{FF2B5EF4-FFF2-40B4-BE49-F238E27FC236}">
                <a16:creationId xmlns:a16="http://schemas.microsoft.com/office/drawing/2014/main" id="{B60508B6-219F-7132-2DFB-39240D03EEC5}"/>
              </a:ext>
            </a:extLst>
          </p:cNvPr>
          <p:cNvSpPr>
            <a:spLocks noGrp="1"/>
          </p:cNvSpPr>
          <p:nvPr>
            <p:ph type="body" idx="1"/>
          </p:nvPr>
        </p:nvSpPr>
        <p:spPr/>
        <p:txBody>
          <a:bodyPr>
            <a:normAutofit/>
          </a:bodyPr>
          <a:lstStyle/>
          <a:p>
            <a:pPr marL="152400" indent="0">
              <a:buNone/>
            </a:pPr>
            <a:r>
              <a:rPr lang="en-US" sz="1400" dirty="0">
                <a:solidFill>
                  <a:schemeClr val="tx1"/>
                </a:solidFill>
                <a:effectLst/>
                <a:latin typeface="Times New Roman" panose="02020603050405020304" pitchFamily="18" charset="0"/>
                <a:ea typeface="Times New Roman" panose="02020603050405020304" pitchFamily="18" charset="0"/>
              </a:rPr>
              <a:t>After assessing the execution of four classification models, a significant finding was that if</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feature</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reduction</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for</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prediction</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is</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appropriately</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conducted,</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the</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accuracy</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rate</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of</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the</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classification models always be better compared to classification with feature selection. In</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particular, the Random Forest classifier with feature reduction achieved an accuracy score of</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85.3%, while the Decision tree classifier achieved 83%. Random Forest model giving best</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classification for True positives and True negatives data. The methods described in the paper</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for analyzing and categorizing data can form a basis for improving data-driven decision-</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making processes. These techniques can unlock new insights from data and help organizations</a:t>
            </a:r>
            <a:r>
              <a:rPr lang="en-US" sz="1400" spc="-28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improve their operations. Implementation of these methods can also contribute to a positive</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work</a:t>
            </a:r>
            <a:r>
              <a:rPr lang="en-US" sz="1400" spc="-20"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culture</a:t>
            </a:r>
            <a:r>
              <a:rPr lang="en-US" sz="1400" spc="-10"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and</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improve</a:t>
            </a:r>
            <a:r>
              <a:rPr lang="en-US" sz="1400" spc="-2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an</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organization's</a:t>
            </a:r>
            <a:r>
              <a:rPr lang="en-US" sz="1400" spc="1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reputation in their</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respective industry.</a:t>
            </a:r>
            <a:endParaRPr lang="en-IN" sz="1400" dirty="0">
              <a:solidFill>
                <a:schemeClr val="tx1"/>
              </a:solidFill>
              <a:effectLst/>
              <a:latin typeface="Times New Roman" panose="02020603050405020304" pitchFamily="18" charset="0"/>
              <a:ea typeface="Times New Roman" panose="02020603050405020304" pitchFamily="18" charset="0"/>
            </a:endParaRPr>
          </a:p>
          <a:p>
            <a:endParaRPr lang="en-IN" sz="1050" dirty="0">
              <a:solidFill>
                <a:schemeClr val="tx1"/>
              </a:solidFill>
            </a:endParaRPr>
          </a:p>
        </p:txBody>
      </p:sp>
    </p:spTree>
    <p:extLst>
      <p:ext uri="{BB962C8B-B14F-4D97-AF65-F5344CB8AC3E}">
        <p14:creationId xmlns:p14="http://schemas.microsoft.com/office/powerpoint/2010/main" val="3409276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References</a:t>
            </a:r>
          </a:p>
        </p:txBody>
      </p:sp>
      <p:sp>
        <p:nvSpPr>
          <p:cNvPr id="3" name="Text Placeholder 2"/>
          <p:cNvSpPr>
            <a:spLocks noGrp="1"/>
          </p:cNvSpPr>
          <p:nvPr>
            <p:ph type="body" idx="1"/>
          </p:nvPr>
        </p:nvSpPr>
        <p:spPr/>
        <p:txBody>
          <a:bodyPr>
            <a:normAutofit/>
          </a:bodyPr>
          <a:lstStyle/>
          <a:p>
            <a:pPr marL="342900" lvl="0" indent="-342900">
              <a:buSzPts val="1200"/>
              <a:buFont typeface="Times New Roman" panose="02020603050405020304" pitchFamily="18" charset="0"/>
              <a:buAutoNum type="arabicPeriod"/>
              <a:tabLst>
                <a:tab pos="506095" algn="l"/>
              </a:tabLst>
            </a:pPr>
            <a:r>
              <a:rPr lang="en-US" sz="1400" u="sng" dirty="0">
                <a:solidFill>
                  <a:srgbClr val="0000FF"/>
                </a:solidFill>
                <a:effectLst/>
                <a:latin typeface="Times New Roman" panose="02020603050405020304" pitchFamily="18" charset="0"/>
                <a:ea typeface="Times New Roman" panose="02020603050405020304" pitchFamily="18" charset="0"/>
                <a:hlinkClick r:id="rId2"/>
              </a:rPr>
              <a:t>https://ieeexplore.ieee.org/document/9033784</a:t>
            </a:r>
            <a:endParaRPr lang="en-IN" sz="1400" dirty="0">
              <a:effectLst/>
              <a:latin typeface="Times New Roman" panose="02020603050405020304" pitchFamily="18" charset="0"/>
              <a:ea typeface="Times New Roman" panose="02020603050405020304" pitchFamily="18" charset="0"/>
            </a:endParaRPr>
          </a:p>
          <a:p>
            <a:pPr marL="342900" marR="463550" lvl="0" indent="-342900">
              <a:buSzPts val="1200"/>
              <a:buFont typeface="Times New Roman" panose="02020603050405020304" pitchFamily="18" charset="0"/>
              <a:buAutoNum type="arabicPeriod"/>
              <a:tabLst>
                <a:tab pos="506095" algn="l"/>
              </a:tabLst>
            </a:pPr>
            <a:r>
              <a:rPr lang="en-US" sz="1400" dirty="0">
                <a:effectLst/>
                <a:latin typeface="Times New Roman" panose="02020603050405020304" pitchFamily="18" charset="0"/>
                <a:ea typeface="Times New Roman" panose="02020603050405020304" pitchFamily="18" charset="0"/>
              </a:rPr>
              <a:t>Srivastava,</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Devesh</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Kumar,</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and</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Priyanka</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Nair.</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"Employee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attrition</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analysis</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using</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predictive</a:t>
            </a:r>
            <a:r>
              <a:rPr lang="en-US" sz="1400" spc="-28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techniques." International Conference on Information and Communication Technology for</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Intelligent</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Systems.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Springer,</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Cham,</a:t>
            </a:r>
            <a:r>
              <a:rPr lang="en-US" sz="1400" spc="-4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2017.</a:t>
            </a:r>
            <a:endParaRPr lang="en-IN" sz="1400" dirty="0">
              <a:effectLst/>
              <a:latin typeface="Times New Roman" panose="02020603050405020304" pitchFamily="18" charset="0"/>
              <a:ea typeface="Times New Roman" panose="02020603050405020304" pitchFamily="18" charset="0"/>
            </a:endParaRPr>
          </a:p>
          <a:p>
            <a:pPr marL="342900" marR="176530" lvl="0" indent="-342900">
              <a:spcBef>
                <a:spcPts val="15"/>
              </a:spcBef>
              <a:spcAft>
                <a:spcPts val="0"/>
              </a:spcAft>
              <a:buSzPts val="1200"/>
              <a:buFont typeface="Times New Roman" panose="02020603050405020304" pitchFamily="18" charset="0"/>
              <a:buAutoNum type="arabicPeriod"/>
              <a:tabLst>
                <a:tab pos="506095" algn="l"/>
              </a:tabLst>
            </a:pPr>
            <a:r>
              <a:rPr lang="en-US" sz="1400" dirty="0">
                <a:effectLst/>
                <a:latin typeface="Times New Roman" panose="02020603050405020304" pitchFamily="18" charset="0"/>
                <a:ea typeface="Times New Roman" panose="02020603050405020304" pitchFamily="18" charset="0"/>
              </a:rPr>
              <a:t>S.</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a:t>
            </a:r>
            <a:r>
              <a:rPr lang="en-US" sz="1400" spc="-5"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Gavankar</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and</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a:t>
            </a:r>
            <a:r>
              <a:rPr lang="en-US" sz="1400" spc="-5"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Sawarkar</a:t>
            </a:r>
            <a:r>
              <a:rPr lang="en-US" sz="1400" dirty="0">
                <a:effectLst/>
                <a:latin typeface="Times New Roman" panose="02020603050405020304" pitchFamily="18" charset="0"/>
                <a:ea typeface="Times New Roman" panose="02020603050405020304" pitchFamily="18" charset="0"/>
              </a:rPr>
              <a:t>, "Eager</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decision</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tree,"</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2017</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2nd International</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Conference</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for</a:t>
            </a:r>
            <a:r>
              <a:rPr lang="en-US" sz="1400" spc="-28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Convergence</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in Technology</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(I2CT),</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Mumbai,</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2017,</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pp.</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837-840.</a:t>
            </a:r>
            <a:endParaRPr lang="en-IN" sz="1400" dirty="0">
              <a:effectLst/>
              <a:latin typeface="Times New Roman" panose="02020603050405020304" pitchFamily="18" charset="0"/>
              <a:ea typeface="Times New Roman" panose="02020603050405020304" pitchFamily="18" charset="0"/>
            </a:endParaRPr>
          </a:p>
          <a:p>
            <a:pPr marL="342900" marR="772160" lvl="0" indent="-342900">
              <a:lnSpc>
                <a:spcPct val="100000"/>
              </a:lnSpc>
              <a:buSzPts val="1200"/>
              <a:buFont typeface="Times New Roman" panose="02020603050405020304" pitchFamily="18" charset="0"/>
              <a:buAutoNum type="arabicPeriod"/>
              <a:tabLst>
                <a:tab pos="506095" algn="l"/>
              </a:tabLst>
            </a:pPr>
            <a:r>
              <a:rPr lang="en-US" sz="1400" dirty="0">
                <a:effectLst/>
                <a:latin typeface="Times New Roman" panose="02020603050405020304" pitchFamily="18" charset="0"/>
                <a:ea typeface="Times New Roman" panose="02020603050405020304" pitchFamily="18" charset="0"/>
              </a:rPr>
              <a:t>Safavian,</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S.R. </a:t>
            </a:r>
            <a:r>
              <a:rPr lang="en-US" sz="1400" dirty="0" err="1">
                <a:effectLst/>
                <a:latin typeface="Times New Roman" panose="02020603050405020304" pitchFamily="18" charset="0"/>
                <a:ea typeface="Times New Roman" panose="02020603050405020304" pitchFamily="18" charset="0"/>
              </a:rPr>
              <a:t>Landgrebe</a:t>
            </a:r>
            <a:r>
              <a:rPr lang="en-US" sz="1400" dirty="0">
                <a:effectLst/>
                <a:latin typeface="Times New Roman" panose="02020603050405020304" pitchFamily="18" charset="0"/>
                <a:ea typeface="Times New Roman" panose="02020603050405020304" pitchFamily="18" charset="0"/>
              </a:rPr>
              <a:t>.</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survey</a:t>
            </a:r>
            <a:r>
              <a:rPr lang="en-US" sz="1400" spc="-3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of</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decision</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tree</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classifier</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methodology”, IEEE</a:t>
            </a:r>
            <a:r>
              <a:rPr lang="en-US" sz="1400" spc="-28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Transactions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on Systems,</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Man,</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And</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Cybernetics,</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Vol.</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21,</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No.</a:t>
            </a:r>
            <a:r>
              <a:rPr lang="en-US" sz="1400" spc="-6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3, May-June</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1991.</a:t>
            </a:r>
            <a:endParaRPr lang="en-IN" sz="1400" dirty="0">
              <a:effectLst/>
              <a:latin typeface="Times New Roman" panose="02020603050405020304" pitchFamily="18" charset="0"/>
              <a:ea typeface="Times New Roman" panose="02020603050405020304" pitchFamily="18" charset="0"/>
            </a:endParaRPr>
          </a:p>
          <a:p>
            <a:pPr marL="342900" marR="150495" lvl="0" indent="-342900">
              <a:buSzPts val="1200"/>
              <a:buFont typeface="Times New Roman" panose="02020603050405020304" pitchFamily="18" charset="0"/>
              <a:buAutoNum type="arabicPeriod"/>
              <a:tabLst>
                <a:tab pos="506095" algn="l"/>
              </a:tabLst>
            </a:pPr>
            <a:r>
              <a:rPr lang="en-US" sz="1400" spc="-5" dirty="0" err="1">
                <a:effectLst/>
                <a:latin typeface="Times New Roman" panose="02020603050405020304" pitchFamily="18" charset="0"/>
                <a:ea typeface="Times New Roman" panose="02020603050405020304" pitchFamily="18" charset="0"/>
              </a:rPr>
              <a:t>Shmilovici</a:t>
            </a:r>
            <a:r>
              <a:rPr lang="en-US" sz="1400"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A.</a:t>
            </a:r>
            <a:r>
              <a:rPr lang="en-US" sz="1400"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(2009)</a:t>
            </a:r>
            <a:r>
              <a:rPr lang="en-US" sz="1400" spc="-20"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Support</a:t>
            </a:r>
            <a:r>
              <a:rPr lang="en-US" sz="1400" spc="5"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Vector</a:t>
            </a:r>
            <a:r>
              <a:rPr lang="en-US" sz="1400"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Machines.</a:t>
            </a:r>
            <a:r>
              <a:rPr lang="en-US" sz="1400" spc="10"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In:</a:t>
            </a:r>
            <a:r>
              <a:rPr lang="en-US" sz="1400" dirty="0">
                <a:effectLst/>
                <a:latin typeface="Times New Roman" panose="02020603050405020304" pitchFamily="18" charset="0"/>
                <a:ea typeface="Times New Roman" panose="02020603050405020304" pitchFamily="18" charset="0"/>
              </a:rPr>
              <a:t> </a:t>
            </a:r>
            <a:r>
              <a:rPr lang="en-US" sz="1400" spc="-5" dirty="0" err="1">
                <a:effectLst/>
                <a:latin typeface="Times New Roman" panose="02020603050405020304" pitchFamily="18" charset="0"/>
                <a:ea typeface="Times New Roman" panose="02020603050405020304" pitchFamily="18" charset="0"/>
              </a:rPr>
              <a:t>Maimon</a:t>
            </a:r>
            <a:r>
              <a:rPr lang="en-US" sz="1400" spc="-17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a:t>
            </a:r>
            <a:r>
              <a:rPr lang="en-US" sz="1400" spc="-4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Rokach</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L.</a:t>
            </a:r>
            <a:r>
              <a:rPr lang="en-US" sz="1400" spc="-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(eds)</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Data</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Mining</a:t>
            </a:r>
            <a:r>
              <a:rPr lang="en-US" sz="1400" spc="-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and</a:t>
            </a:r>
            <a:r>
              <a:rPr lang="en-US" sz="1400" spc="-28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Knowledge</a:t>
            </a:r>
            <a:r>
              <a:rPr lang="en-US" sz="1400" spc="-4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DiscoveryHandbook</a:t>
            </a:r>
            <a:r>
              <a:rPr lang="en-US" sz="1400" dirty="0">
                <a:effectLst/>
                <a:latin typeface="Times New Roman" panose="02020603050405020304" pitchFamily="18" charset="0"/>
                <a:ea typeface="Times New Roman" panose="02020603050405020304" pitchFamily="18" charset="0"/>
              </a:rPr>
              <a:t>. Springer,</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Boston.</a:t>
            </a:r>
            <a:endParaRPr lang="en-IN" sz="1400" dirty="0">
              <a:effectLst/>
              <a:latin typeface="Times New Roman" panose="02020603050405020304" pitchFamily="18" charset="0"/>
              <a:ea typeface="Times New Roman" panose="02020603050405020304" pitchFamily="18" charset="0"/>
            </a:endParaRPr>
          </a:p>
          <a:p>
            <a:pPr>
              <a:buNone/>
            </a:pPr>
            <a:endParaRPr lang="en-US" dirty="0"/>
          </a:p>
          <a:p>
            <a:pPr>
              <a:buNone/>
            </a:pPr>
            <a:endParaRPr lang="en-US" dirty="0"/>
          </a:p>
          <a:p>
            <a:pPr>
              <a:buNone/>
            </a:pPr>
            <a:endParaRPr lang="en-US" dirty="0"/>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2895600" y="2266950"/>
            <a:ext cx="3657600" cy="830997"/>
          </a:xfrm>
          <a:prstGeom prst="rect">
            <a:avLst/>
          </a:prstGeom>
          <a:noFill/>
        </p:spPr>
        <p:txBody>
          <a:bodyPr wrap="square" rtlCol="0">
            <a:spAutoFit/>
          </a:bodyPr>
          <a:lstStyle/>
          <a:p>
            <a:r>
              <a:rPr lang="en" sz="4800" dirty="0">
                <a:latin typeface="Buxton Sketch" pitchFamily="66" charset="0"/>
              </a:rPr>
              <a:t>Thank you!</a:t>
            </a:r>
            <a:endParaRPr lang="en-US" sz="4800" dirty="0">
              <a:latin typeface="Buxton Sketch"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9" name="Google Shape;569;p35"/>
          <p:cNvSpPr txBox="1">
            <a:spLocks noGrp="1"/>
          </p:cNvSpPr>
          <p:nvPr>
            <p:ph type="subTitle" idx="1"/>
          </p:nvPr>
        </p:nvSpPr>
        <p:spPr>
          <a:xfrm>
            <a:off x="838200" y="819150"/>
            <a:ext cx="7772400" cy="4324350"/>
          </a:xfrm>
          <a:prstGeom prst="rect">
            <a:avLst/>
          </a:prstGeom>
        </p:spPr>
        <p:txBody>
          <a:bodyPr spcFirstLastPara="1" wrap="square" lIns="91425" tIns="91425" rIns="91425" bIns="91425" anchor="t" anchorCtr="0">
            <a:noAutofit/>
          </a:bodyPr>
          <a:lstStyle/>
          <a:p>
            <a:pPr algn="just">
              <a:lnSpc>
                <a:spcPct val="200000"/>
              </a:lnSpc>
              <a:buFont typeface="Wingdings" panose="05000000000000000000" pitchFamily="2" charset="2"/>
              <a:buChar char="v"/>
            </a:pPr>
            <a:r>
              <a:rPr lang="en-US" sz="1200" dirty="0">
                <a:effectLst/>
                <a:latin typeface="Times New Roman" panose="02020603050405020304" pitchFamily="18" charset="0"/>
                <a:ea typeface="Times New Roman" panose="02020603050405020304" pitchFamily="18" charset="0"/>
              </a:rPr>
              <a:t>The term Attrition refers to the voluntary or involuntary discontinuation of employees in an organization. This project focuses on discussing a systematic flow for predicting Attrition using Data Analysis and Machine Learning techniques. </a:t>
            </a:r>
          </a:p>
          <a:p>
            <a:pPr algn="just">
              <a:lnSpc>
                <a:spcPct val="200000"/>
              </a:lnSpc>
              <a:buFont typeface="Wingdings" panose="05000000000000000000" pitchFamily="2" charset="2"/>
              <a:buChar char="v"/>
            </a:pPr>
            <a:r>
              <a:rPr lang="en-US" sz="1200" dirty="0">
                <a:effectLst/>
                <a:latin typeface="Times New Roman" panose="02020603050405020304" pitchFamily="18" charset="0"/>
                <a:ea typeface="Times New Roman" panose="02020603050405020304" pitchFamily="18" charset="0"/>
              </a:rPr>
              <a:t>The steps include Data Collection, Data </a:t>
            </a:r>
            <a:r>
              <a:rPr lang="en-US" sz="1200" dirty="0" err="1">
                <a:effectLst/>
                <a:latin typeface="Times New Roman" panose="02020603050405020304" pitchFamily="18" charset="0"/>
                <a:ea typeface="Times New Roman" panose="02020603050405020304" pitchFamily="18" charset="0"/>
              </a:rPr>
              <a:t>Preprocessing,and</a:t>
            </a:r>
            <a:r>
              <a:rPr lang="en-US" sz="1200" dirty="0">
                <a:effectLst/>
                <a:latin typeface="Times New Roman" panose="02020603050405020304" pitchFamily="18" charset="0"/>
                <a:ea typeface="Times New Roman" panose="02020603050405020304" pitchFamily="18" charset="0"/>
              </a:rPr>
              <a:t> Classification by applying the following Classification Models: Support Vector Machine, Decision Tree, Random Forest, and Logistic Regression algorithms in the Python environment. The resulting predictions of classification were evaluated using three performance metrics: Accuracy Score, Confusion Matrix. Based on the obtained results, we inferred that Random Forest classifier delivered the highest accuracy being 85.3% compared to Decision Tree and Support Vector Machine .</a:t>
            </a:r>
          </a:p>
          <a:p>
            <a:pPr algn="just">
              <a:lnSpc>
                <a:spcPct val="200000"/>
              </a:lnSpc>
              <a:buFont typeface="Wingdings" panose="05000000000000000000" pitchFamily="2" charset="2"/>
              <a:buChar char="v"/>
            </a:pPr>
            <a:r>
              <a:rPr lang="en-US" sz="1200" dirty="0">
                <a:effectLst/>
                <a:latin typeface="Times New Roman" panose="02020603050405020304" pitchFamily="18" charset="0"/>
                <a:ea typeface="Times New Roman" panose="02020603050405020304" pitchFamily="18" charset="0"/>
              </a:rPr>
              <a:t>This paper intends to be of great use to the Organizations aiming at detecting the key causes of Attrition and minimizing them using the power of data. </a:t>
            </a:r>
            <a:endParaRPr lang="en-IN" sz="1200" dirty="0">
              <a:effectLst/>
              <a:latin typeface="Times New Roman" panose="02020603050405020304" pitchFamily="18" charset="0"/>
              <a:ea typeface="Times New Roman" panose="02020603050405020304" pitchFamily="18" charset="0"/>
            </a:endParaRPr>
          </a:p>
          <a:p>
            <a:pPr marL="0" indent="0"/>
            <a:endParaRPr lang="en-US" sz="1200" dirty="0">
              <a:solidFill>
                <a:schemeClr val="tx1"/>
              </a:solidFill>
              <a:latin typeface="Calibri" pitchFamily="34" charset="0"/>
              <a:cs typeface="Calibri" pitchFamily="34" charset="0"/>
            </a:endParaRPr>
          </a:p>
        </p:txBody>
      </p:sp>
      <p:sp>
        <p:nvSpPr>
          <p:cNvPr id="568" name="Google Shape;568;p35"/>
          <p:cNvSpPr txBox="1">
            <a:spLocks noGrp="1"/>
          </p:cNvSpPr>
          <p:nvPr>
            <p:ph type="title"/>
          </p:nvPr>
        </p:nvSpPr>
        <p:spPr>
          <a:xfrm>
            <a:off x="965550" y="285750"/>
            <a:ext cx="7416450" cy="685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latin typeface="Times New Roman" pitchFamily="18" charset="0"/>
                <a:cs typeface="Times New Roman" pitchFamily="18" charset="0"/>
              </a:rPr>
              <a:t>                             </a:t>
            </a:r>
            <a:r>
              <a:rPr lang="en" sz="2000" b="1" dirty="0">
                <a:solidFill>
                  <a:schemeClr val="accent1">
                    <a:lumMod val="50000"/>
                  </a:schemeClr>
                </a:solidFill>
                <a:latin typeface="Times New Roman" panose="02020603050405020304" pitchFamily="18" charset="0"/>
                <a:cs typeface="Times New Roman" panose="02020603050405020304" pitchFamily="18" charset="0"/>
              </a:rPr>
              <a:t>ABSTRACT</a:t>
            </a:r>
            <a:endParaRPr sz="20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grpSp>
        <p:nvGrpSpPr>
          <p:cNvPr id="946" name="Google Shape;946;p43"/>
          <p:cNvGrpSpPr/>
          <p:nvPr/>
        </p:nvGrpSpPr>
        <p:grpSpPr>
          <a:xfrm>
            <a:off x="3916007" y="1001793"/>
            <a:ext cx="1456102" cy="1291789"/>
            <a:chOff x="2392808" y="880573"/>
            <a:chExt cx="757755" cy="672247"/>
          </a:xfrm>
        </p:grpSpPr>
        <p:sp>
          <p:nvSpPr>
            <p:cNvPr id="947" name="Google Shape;947;p43"/>
            <p:cNvSpPr/>
            <p:nvPr/>
          </p:nvSpPr>
          <p:spPr>
            <a:xfrm>
              <a:off x="2392808" y="880573"/>
              <a:ext cx="757755" cy="672247"/>
            </a:xfrm>
            <a:custGeom>
              <a:avLst/>
              <a:gdLst/>
              <a:ahLst/>
              <a:cxnLst/>
              <a:rect l="l" t="t" r="r" b="b"/>
              <a:pathLst>
                <a:path w="31929" h="28326" extrusionOk="0">
                  <a:moveTo>
                    <a:pt x="15954" y="1"/>
                  </a:moveTo>
                  <a:cubicBezTo>
                    <a:pt x="12875" y="1"/>
                    <a:pt x="9773" y="998"/>
                    <a:pt x="7167" y="3053"/>
                  </a:cubicBezTo>
                  <a:cubicBezTo>
                    <a:pt x="1036" y="7914"/>
                    <a:pt x="0" y="16822"/>
                    <a:pt x="4861" y="22953"/>
                  </a:cubicBezTo>
                  <a:cubicBezTo>
                    <a:pt x="7661" y="26485"/>
                    <a:pt x="11804" y="28326"/>
                    <a:pt x="15985" y="28326"/>
                  </a:cubicBezTo>
                  <a:cubicBezTo>
                    <a:pt x="19062" y="28326"/>
                    <a:pt x="22161" y="27328"/>
                    <a:pt x="24761" y="25273"/>
                  </a:cubicBezTo>
                  <a:cubicBezTo>
                    <a:pt x="30892" y="20412"/>
                    <a:pt x="31928" y="11505"/>
                    <a:pt x="27067" y="5373"/>
                  </a:cubicBezTo>
                  <a:cubicBezTo>
                    <a:pt x="24275" y="1842"/>
                    <a:pt x="20136" y="1"/>
                    <a:pt x="15954" y="1"/>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3"/>
            <p:cNvSpPr/>
            <p:nvPr/>
          </p:nvSpPr>
          <p:spPr>
            <a:xfrm>
              <a:off x="2676957" y="942206"/>
              <a:ext cx="379862" cy="511625"/>
            </a:xfrm>
            <a:custGeom>
              <a:avLst/>
              <a:gdLst/>
              <a:ahLst/>
              <a:cxnLst/>
              <a:rect l="l" t="t" r="r" b="b"/>
              <a:pathLst>
                <a:path w="16006" h="21558" extrusionOk="0">
                  <a:moveTo>
                    <a:pt x="2886" y="1"/>
                  </a:moveTo>
                  <a:cubicBezTo>
                    <a:pt x="2707" y="1"/>
                    <a:pt x="2527" y="28"/>
                    <a:pt x="2348" y="56"/>
                  </a:cubicBezTo>
                  <a:cubicBezTo>
                    <a:pt x="912" y="387"/>
                    <a:pt x="0" y="1796"/>
                    <a:pt x="290" y="3232"/>
                  </a:cubicBezTo>
                  <a:cubicBezTo>
                    <a:pt x="549" y="4513"/>
                    <a:pt x="1686" y="5399"/>
                    <a:pt x="2958" y="5399"/>
                  </a:cubicBezTo>
                  <a:cubicBezTo>
                    <a:pt x="3112" y="5399"/>
                    <a:pt x="3268" y="5386"/>
                    <a:pt x="3425" y="5359"/>
                  </a:cubicBezTo>
                  <a:lnTo>
                    <a:pt x="3508" y="5331"/>
                  </a:lnTo>
                  <a:cubicBezTo>
                    <a:pt x="4134" y="5205"/>
                    <a:pt x="4837" y="5138"/>
                    <a:pt x="5561" y="5138"/>
                  </a:cubicBezTo>
                  <a:cubicBezTo>
                    <a:pt x="6817" y="5138"/>
                    <a:pt x="8134" y="5340"/>
                    <a:pt x="9211" y="5787"/>
                  </a:cubicBezTo>
                  <a:cubicBezTo>
                    <a:pt x="10951" y="6505"/>
                    <a:pt x="12332" y="7941"/>
                    <a:pt x="12981" y="9999"/>
                  </a:cubicBezTo>
                  <a:cubicBezTo>
                    <a:pt x="13686" y="12029"/>
                    <a:pt x="13824" y="14349"/>
                    <a:pt x="12995" y="16434"/>
                  </a:cubicBezTo>
                  <a:cubicBezTo>
                    <a:pt x="12180" y="18519"/>
                    <a:pt x="10509" y="20384"/>
                    <a:pt x="8396" y="21557"/>
                  </a:cubicBezTo>
                  <a:cubicBezTo>
                    <a:pt x="10786" y="20757"/>
                    <a:pt x="12829" y="19168"/>
                    <a:pt x="14197" y="17042"/>
                  </a:cubicBezTo>
                  <a:cubicBezTo>
                    <a:pt x="15578" y="14818"/>
                    <a:pt x="16006" y="12043"/>
                    <a:pt x="15605" y="9391"/>
                  </a:cubicBezTo>
                  <a:cubicBezTo>
                    <a:pt x="15246" y="6491"/>
                    <a:pt x="13630" y="3881"/>
                    <a:pt x="11172" y="2279"/>
                  </a:cubicBezTo>
                  <a:cubicBezTo>
                    <a:pt x="8617" y="677"/>
                    <a:pt x="5952" y="14"/>
                    <a:pt x="2886"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43"/>
          <p:cNvSpPr txBox="1">
            <a:spLocks noGrp="1"/>
          </p:cNvSpPr>
          <p:nvPr>
            <p:ph type="title"/>
          </p:nvPr>
        </p:nvSpPr>
        <p:spPr>
          <a:xfrm>
            <a:off x="2057400" y="285750"/>
            <a:ext cx="48402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accent2">
                    <a:lumMod val="50000"/>
                  </a:schemeClr>
                </a:solidFill>
                <a:latin typeface="Times New Roman" panose="02020603050405020304" pitchFamily="18" charset="0"/>
                <a:cs typeface="Times New Roman" panose="02020603050405020304" pitchFamily="18" charset="0"/>
              </a:rPr>
              <a:t>Introduction</a:t>
            </a:r>
            <a:endParaRPr sz="24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50" name="Google Shape;950;p43"/>
          <p:cNvSpPr txBox="1">
            <a:spLocks noGrp="1"/>
          </p:cNvSpPr>
          <p:nvPr>
            <p:ph type="subTitle" idx="1"/>
          </p:nvPr>
        </p:nvSpPr>
        <p:spPr>
          <a:xfrm>
            <a:off x="685800" y="742950"/>
            <a:ext cx="7696200" cy="4191000"/>
          </a:xfrm>
          <a:prstGeom prst="rect">
            <a:avLst/>
          </a:prstGeom>
        </p:spPr>
        <p:txBody>
          <a:bodyPr spcFirstLastPara="1" wrap="square" lIns="91425" tIns="91425" rIns="91425" bIns="91425" anchor="ctr" anchorCtr="0">
            <a:noAutofit/>
          </a:bodyPr>
          <a:lstStyle/>
          <a:p>
            <a:pPr marL="0" lvl="0" indent="0" algn="just">
              <a:lnSpc>
                <a:spcPct val="150000"/>
              </a:lnSpc>
              <a:buSzPts val="2000"/>
            </a:pPr>
            <a:r>
              <a:rPr lang="en-US" sz="1400" dirty="0">
                <a:solidFill>
                  <a:schemeClr val="bg2">
                    <a:lumMod val="10000"/>
                  </a:schemeClr>
                </a:solidFill>
                <a:latin typeface="Times New Roman" pitchFamily="18" charset="0"/>
                <a:cs typeface="Times New Roman" pitchFamily="18" charset="0"/>
              </a:rPr>
              <a:t>In today’s world data is being created at an ever-increasing rate. The analysis of this stored data has proved to be beneficial in gaining insights and creating general awareness about any business or organization. Data analysis is the process of collecting, inspecting, cleansing, transforming, and modeling raw data with the aim of deriving valuable insights and retrieving relevant information to reach a conclusion for good decision making. Machine Learning is the process of using algorithms to train a machine to predict accurately using the existing data. Employees are a crucial resource for any organization, and hence withdrawal of productive employees might affect an organization with respect to various aspects. Some of the consequences of Employee Attrition are: Investing in staffing and training new employees, increased burden on existing employees and a decline in the performance of the organization. In this paper, we intend to classify employees with respect to previous ‘Attrition’ patterns and other relevant attributes.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9" name="Google Shape;859;p40"/>
          <p:cNvSpPr txBox="1">
            <a:spLocks noGrp="1"/>
          </p:cNvSpPr>
          <p:nvPr>
            <p:ph type="title"/>
          </p:nvPr>
        </p:nvSpPr>
        <p:spPr>
          <a:xfrm>
            <a:off x="1447800" y="209550"/>
            <a:ext cx="5984876" cy="76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itchFamily="18" charset="0"/>
                <a:cs typeface="Times New Roman" pitchFamily="18" charset="0"/>
              </a:rPr>
              <a:t>                 </a:t>
            </a:r>
            <a:r>
              <a:rPr lang="en" sz="2400" b="1" dirty="0">
                <a:solidFill>
                  <a:schemeClr val="accent2">
                    <a:lumMod val="50000"/>
                  </a:schemeClr>
                </a:solidFill>
                <a:latin typeface="Times New Roman" panose="02020603050405020304" pitchFamily="18" charset="0"/>
                <a:cs typeface="Times New Roman" panose="02020603050405020304" pitchFamily="18" charset="0"/>
              </a:rPr>
              <a:t>Existing System</a:t>
            </a:r>
            <a:endParaRPr sz="24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858" name="Google Shape;858;p40"/>
          <p:cNvSpPr txBox="1">
            <a:spLocks noGrp="1"/>
          </p:cNvSpPr>
          <p:nvPr>
            <p:ph type="body" idx="1"/>
          </p:nvPr>
        </p:nvSpPr>
        <p:spPr>
          <a:xfrm>
            <a:off x="914400" y="1123950"/>
            <a:ext cx="7280276" cy="3581401"/>
          </a:xfrm>
          <a:prstGeom prst="rect">
            <a:avLst/>
          </a:prstGeom>
        </p:spPr>
        <p:txBody>
          <a:bodyPr spcFirstLastPara="1" wrap="square" lIns="91425" tIns="91425" rIns="91425" bIns="91425" anchor="ctr" anchorCtr="0">
            <a:noAutofit/>
          </a:bodyPr>
          <a:lstStyle/>
          <a:p>
            <a:pPr algn="just">
              <a:buFont typeface="Wingdings" panose="05000000000000000000" pitchFamily="2" charset="2"/>
              <a:buChar char="v"/>
            </a:pPr>
            <a:r>
              <a:rPr lang="en-US" sz="1400" dirty="0">
                <a:solidFill>
                  <a:schemeClr val="bg2">
                    <a:lumMod val="10000"/>
                  </a:schemeClr>
                </a:solidFill>
                <a:latin typeface="Times New Roman" panose="02020603050405020304" pitchFamily="18" charset="0"/>
                <a:cs typeface="Times New Roman" panose="02020603050405020304" pitchFamily="18" charset="0"/>
              </a:rPr>
              <a:t>In the traditional methods, all the activities inside an organization are carried out manually. The employee records are maintained manually and if any employee wants to leave an organization, they are maintained manually. All this requires a lot of human effort and time and they are prone to a lot of errors. There are many factors involved which may cause a potential employee to leave an organization.?</a:t>
            </a:r>
          </a:p>
          <a:p>
            <a:pPr algn="just">
              <a:buFont typeface="Wingdings" panose="05000000000000000000" pitchFamily="2" charset="2"/>
              <a:buChar char="v"/>
            </a:pPr>
            <a:r>
              <a:rPr lang="en-US" sz="1400" dirty="0">
                <a:solidFill>
                  <a:schemeClr val="bg2">
                    <a:lumMod val="10000"/>
                  </a:schemeClr>
                </a:solidFill>
                <a:latin typeface="Times New Roman" panose="02020603050405020304" pitchFamily="18" charset="0"/>
                <a:cs typeface="Times New Roman" panose="02020603050405020304" pitchFamily="18" charset="0"/>
              </a:rPr>
              <a:t>For example, an employee may leave an organization due to poor salary, lack of proper infrastructure, and many other factors. All these things can’t be predicted manually. To overcome these shortcomings, an employee attrition model is designed by using various machine learning techniques. The model is trained properly by providing the proper data so that the model makes good predictions.</a:t>
            </a:r>
          </a:p>
          <a:p>
            <a:pPr algn="just">
              <a:buFont typeface="Wingdings" panose="05000000000000000000" pitchFamily="2" charset="2"/>
              <a:buChar char="v"/>
            </a:pPr>
            <a:r>
              <a:rPr lang="en-US" sz="1400" dirty="0">
                <a:solidFill>
                  <a:schemeClr val="bg2">
                    <a:lumMod val="10000"/>
                  </a:schemeClr>
                </a:solidFill>
                <a:latin typeface="Times New Roman" panose="02020603050405020304" pitchFamily="18" charset="0"/>
                <a:cs typeface="Times New Roman" panose="02020603050405020304" pitchFamily="18" charset="0"/>
              </a:rPr>
              <a:t>The performance of the model is evaluated by calculating the proper accuracy score.</a:t>
            </a:r>
          </a:p>
          <a:p>
            <a:pPr algn="just">
              <a:buClrTx/>
              <a:buFont typeface="Wingdings" pitchFamily="2" charset="2"/>
              <a:buChar char="q"/>
            </a:pPr>
            <a:endParaRPr lang="en-US" dirty="0">
              <a:solidFill>
                <a:schemeClr val="accent3">
                  <a:lumMod val="50000"/>
                </a:schemeClr>
              </a:solidFill>
              <a:latin typeface="Times New Roman" pitchFamily="18" charset="0"/>
              <a:cs typeface="Times New Roman" pitchFamily="18" charset="0"/>
            </a:endParaRPr>
          </a:p>
          <a:p>
            <a:pPr marL="0" lvl="0" indent="0">
              <a:lnSpc>
                <a:spcPct val="150000"/>
              </a:lnSpc>
              <a:buSzPts val="2000"/>
              <a:buNone/>
            </a:pPr>
            <a:r>
              <a:rPr lang="en-US" b="1" dirty="0">
                <a:solidFill>
                  <a:schemeClr val="accent3">
                    <a:lumMod val="50000"/>
                  </a:schemeClr>
                </a:solidFill>
                <a:latin typeface="Times New Roman" pitchFamily="18" charset="0"/>
                <a:cs typeface="Times New Roman" pitchFamily="18" charset="0"/>
              </a:rPr>
              <a:t>     </a:t>
            </a:r>
            <a:r>
              <a:rPr lang="en-US" b="1" dirty="0">
                <a:solidFill>
                  <a:schemeClr val="bg2">
                    <a:lumMod val="10000"/>
                  </a:schemeClr>
                </a:solidFill>
                <a:latin typeface="Times New Roman" pitchFamily="18" charset="0"/>
                <a:cs typeface="Times New Roman" pitchFamily="18" charset="0"/>
              </a:rPr>
              <a:t>Disadvantages:</a:t>
            </a:r>
            <a:endParaRPr lang="en-US" sz="1200" b="1" dirty="0">
              <a:solidFill>
                <a:schemeClr val="bg2">
                  <a:lumMod val="10000"/>
                </a:schemeClr>
              </a:solidFill>
              <a:latin typeface="Times New Roman" pitchFamily="18" charset="0"/>
              <a:cs typeface="Times New Roman" pitchFamily="18" charset="0"/>
            </a:endParaRPr>
          </a:p>
          <a:p>
            <a:pPr marL="0" lvl="0" indent="0">
              <a:lnSpc>
                <a:spcPct val="150000"/>
              </a:lnSpc>
              <a:buSzPts val="2000"/>
              <a:buNone/>
            </a:pPr>
            <a:r>
              <a:rPr lang="en-US" sz="1200" b="1" dirty="0">
                <a:solidFill>
                  <a:schemeClr val="bg2">
                    <a:lumMod val="10000"/>
                  </a:schemeClr>
                </a:solidFill>
                <a:latin typeface="Times New Roman" pitchFamily="18" charset="0"/>
                <a:cs typeface="Times New Roman" pitchFamily="18" charset="0"/>
              </a:rPr>
              <a:t>            </a:t>
            </a:r>
            <a:r>
              <a:rPr lang="en-US" sz="1100" b="1" dirty="0">
                <a:solidFill>
                  <a:schemeClr val="bg2">
                    <a:lumMod val="10000"/>
                  </a:schemeClr>
                </a:solidFill>
                <a:latin typeface="Times New Roman" pitchFamily="18" charset="0"/>
                <a:cs typeface="Times New Roman" pitchFamily="18" charset="0"/>
              </a:rPr>
              <a:t> </a:t>
            </a:r>
            <a:r>
              <a:rPr lang="en-US" sz="1200" dirty="0">
                <a:solidFill>
                  <a:schemeClr val="bg2">
                    <a:lumMod val="10000"/>
                  </a:schemeClr>
                </a:solidFill>
                <a:latin typeface="Times New Roman" panose="02020603050405020304" pitchFamily="18" charset="0"/>
                <a:cs typeface="Times New Roman" panose="02020603050405020304" pitchFamily="18" charset="0"/>
              </a:rPr>
              <a:t>Prediction accuracy is not good when compared to other methods.</a:t>
            </a:r>
          </a:p>
          <a:p>
            <a:pPr marL="0" lvl="0" indent="0">
              <a:lnSpc>
                <a:spcPct val="150000"/>
              </a:lnSpc>
              <a:buSzPts val="2000"/>
              <a:buNone/>
            </a:pPr>
            <a:r>
              <a:rPr lang="en-US" sz="1200" dirty="0">
                <a:solidFill>
                  <a:schemeClr val="bg2">
                    <a:lumMod val="10000"/>
                  </a:schemeClr>
                </a:solidFill>
                <a:latin typeface="Times New Roman" panose="02020603050405020304" pitchFamily="18" charset="0"/>
                <a:cs typeface="Times New Roman" panose="02020603050405020304" pitchFamily="18" charset="0"/>
              </a:rPr>
              <a:t>              Less efficient and less robust when compared to other methods.</a:t>
            </a:r>
            <a:endParaRPr lang="en-US" sz="1200" b="1" dirty="0">
              <a:solidFill>
                <a:schemeClr val="bg2">
                  <a:lumMod val="10000"/>
                </a:schemeClr>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p45"/>
          <p:cNvSpPr txBox="1">
            <a:spLocks noGrp="1"/>
          </p:cNvSpPr>
          <p:nvPr>
            <p:ph type="title"/>
          </p:nvPr>
        </p:nvSpPr>
        <p:spPr>
          <a:xfrm>
            <a:off x="381000" y="285750"/>
            <a:ext cx="8520600" cy="65035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400" b="1" dirty="0">
                <a:solidFill>
                  <a:schemeClr val="accent2">
                    <a:lumMod val="50000"/>
                  </a:schemeClr>
                </a:solidFill>
                <a:latin typeface="Times New Roman" panose="02020603050405020304" pitchFamily="18" charset="0"/>
                <a:cs typeface="Times New Roman" panose="02020603050405020304" pitchFamily="18" charset="0"/>
              </a:rPr>
              <a:t>Proposed system</a:t>
            </a:r>
            <a:endParaRPr sz="24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112" name="Google Shape;1112;p45"/>
          <p:cNvSpPr txBox="1">
            <a:spLocks noGrp="1"/>
          </p:cNvSpPr>
          <p:nvPr>
            <p:ph type="body" idx="1"/>
          </p:nvPr>
        </p:nvSpPr>
        <p:spPr>
          <a:xfrm>
            <a:off x="713225" y="971550"/>
            <a:ext cx="7717800" cy="4038600"/>
          </a:xfrm>
          <a:prstGeom prst="rect">
            <a:avLst/>
          </a:prstGeom>
        </p:spPr>
        <p:txBody>
          <a:bodyPr spcFirstLastPara="1" wrap="square" lIns="91425" tIns="91425" rIns="91425" bIns="91425" anchor="t" anchorCtr="0">
            <a:noAutofit/>
          </a:bodyPr>
          <a:lstStyle/>
          <a:p>
            <a:pPr lvl="0" algn="just">
              <a:lnSpc>
                <a:spcPct val="140000"/>
              </a:lnSpc>
              <a:buFont typeface="Wingdings" panose="05000000000000000000" pitchFamily="2" charset="2"/>
              <a:buChar char="v"/>
            </a:pPr>
            <a:r>
              <a:rPr lang="en-US" sz="1400" dirty="0">
                <a:solidFill>
                  <a:schemeClr val="bg2">
                    <a:lumMod val="10000"/>
                  </a:schemeClr>
                </a:solidFill>
                <a:latin typeface="Times New Roman" pitchFamily="18" charset="0"/>
                <a:cs typeface="Times New Roman" pitchFamily="18" charset="0"/>
              </a:rPr>
              <a:t>The main aim of this project is to predict the employee attrition rate by employing various machine learning techniques. There are various factors that affect the number of employees in an organization. Parameters like salary, work culture, and work environment affects the employees working in an organization. So, first, we need to collect the datasets from the data source. After collecting the datasets, we need to apply various pre-processing techniques in order to remove null values and unwanted </a:t>
            </a:r>
            <a:r>
              <a:rPr lang="en-US" sz="1400" dirty="0" err="1">
                <a:solidFill>
                  <a:schemeClr val="bg2">
                    <a:lumMod val="10000"/>
                  </a:schemeClr>
                </a:solidFill>
                <a:latin typeface="Times New Roman" pitchFamily="18" charset="0"/>
                <a:cs typeface="Times New Roman" pitchFamily="18" charset="0"/>
              </a:rPr>
              <a:t>values.Split</a:t>
            </a:r>
            <a:r>
              <a:rPr lang="en-US" sz="1400" dirty="0">
                <a:solidFill>
                  <a:schemeClr val="bg2">
                    <a:lumMod val="10000"/>
                  </a:schemeClr>
                </a:solidFill>
                <a:latin typeface="Times New Roman" pitchFamily="18" charset="0"/>
                <a:cs typeface="Times New Roman" pitchFamily="18" charset="0"/>
              </a:rPr>
              <a:t> data into train set and test set after that train model using different machine learning algorithms. Finally evaluate the test results.</a:t>
            </a:r>
          </a:p>
          <a:p>
            <a:pPr marL="285750" lvl="0" indent="-171450" algn="just">
              <a:lnSpc>
                <a:spcPct val="140000"/>
              </a:lnSpc>
              <a:buNone/>
            </a:pPr>
            <a:r>
              <a:rPr lang="en-US" sz="1400" b="1" dirty="0">
                <a:solidFill>
                  <a:schemeClr val="bg2">
                    <a:lumMod val="10000"/>
                  </a:schemeClr>
                </a:solidFill>
                <a:latin typeface="Times New Roman" panose="02020603050405020304" pitchFamily="18" charset="0"/>
                <a:ea typeface="Arial"/>
                <a:cs typeface="Times New Roman" pitchFamily="18" charset="0"/>
                <a:sym typeface="Arial"/>
              </a:rPr>
              <a:t>  </a:t>
            </a:r>
            <a:r>
              <a:rPr lang="en-US" sz="1400" b="1" dirty="0" err="1">
                <a:solidFill>
                  <a:schemeClr val="bg2">
                    <a:lumMod val="10000"/>
                  </a:schemeClr>
                </a:solidFill>
                <a:latin typeface="Times New Roman" panose="02020603050405020304" pitchFamily="18" charset="0"/>
                <a:ea typeface="Arial"/>
                <a:cs typeface="Times New Roman" pitchFamily="18" charset="0"/>
                <a:sym typeface="Arial"/>
              </a:rPr>
              <a:t>Advantagess</a:t>
            </a:r>
            <a:r>
              <a:rPr lang="en-US" sz="1400" b="1" dirty="0">
                <a:solidFill>
                  <a:schemeClr val="bg2">
                    <a:lumMod val="10000"/>
                  </a:schemeClr>
                </a:solidFill>
                <a:latin typeface="Times New Roman" panose="02020603050405020304" pitchFamily="18" charset="0"/>
                <a:ea typeface="Arial"/>
                <a:cs typeface="Times New Roman" pitchFamily="18" charset="0"/>
                <a:sym typeface="Arial"/>
              </a:rPr>
              <a:t>:</a:t>
            </a:r>
          </a:p>
          <a:p>
            <a:pPr lvl="0" algn="just">
              <a:lnSpc>
                <a:spcPct val="140000"/>
              </a:lnSpc>
              <a:buFont typeface="Wingdings" panose="05000000000000000000" pitchFamily="2" charset="2"/>
              <a:buChar char="§"/>
            </a:pPr>
            <a:r>
              <a:rPr lang="en-US" sz="1400" dirty="0">
                <a:solidFill>
                  <a:schemeClr val="bg2">
                    <a:lumMod val="10000"/>
                  </a:schemeClr>
                </a:solidFill>
                <a:latin typeface="Times New Roman" panose="02020603050405020304" pitchFamily="18" charset="0"/>
                <a:cs typeface="Times New Roman" panose="02020603050405020304" pitchFamily="18" charset="0"/>
              </a:rPr>
              <a:t>More robust and reliable when compared to all the previous methods.</a:t>
            </a:r>
          </a:p>
          <a:p>
            <a:pPr lvl="0" algn="just">
              <a:lnSpc>
                <a:spcPct val="140000"/>
              </a:lnSpc>
              <a:buFont typeface="Wingdings" panose="05000000000000000000" pitchFamily="2" charset="2"/>
              <a:buChar char="§"/>
            </a:pPr>
            <a:r>
              <a:rPr lang="en-US" sz="1400" dirty="0">
                <a:solidFill>
                  <a:schemeClr val="bg2">
                    <a:lumMod val="10000"/>
                  </a:schemeClr>
                </a:solidFill>
                <a:latin typeface="Times New Roman" panose="02020603050405020304" pitchFamily="18" charset="0"/>
                <a:cs typeface="Times New Roman" panose="02020603050405020304" pitchFamily="18" charset="0"/>
              </a:rPr>
              <a:t>Prediction accuracy is good and it consumes less time in order to make predictions.</a:t>
            </a:r>
          </a:p>
          <a:p>
            <a:pPr marL="285750" lvl="0" indent="-171450" algn="just">
              <a:lnSpc>
                <a:spcPct val="140000"/>
              </a:lnSpc>
            </a:pPr>
            <a:endParaRPr lang="en-US" sz="1400" dirty="0">
              <a:solidFill>
                <a:schemeClr val="bg2">
                  <a:lumMod val="10000"/>
                </a:schemeClr>
              </a:solidFill>
              <a:latin typeface="Times New Roman" panose="02020603050405020304" pitchFamily="18" charset="0"/>
              <a:ea typeface="Arial"/>
              <a:cs typeface="Times New Roman" pitchFamily="18" charset="0"/>
              <a:sym typeface="Arial"/>
            </a:endParaRPr>
          </a:p>
          <a:p>
            <a:pPr marL="0" lvl="0" indent="0" algn="ctr" rtl="0">
              <a:spcBef>
                <a:spcPts val="0"/>
              </a:spcBef>
              <a:spcAft>
                <a:spcPts val="1200"/>
              </a:spcAft>
              <a:buNone/>
            </a:pPr>
            <a:endParaRPr sz="1400" dirty="0">
              <a:solidFill>
                <a:schemeClr val="bg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44"/>
          <p:cNvSpPr txBox="1">
            <a:spLocks noGrp="1"/>
          </p:cNvSpPr>
          <p:nvPr>
            <p:ph type="title"/>
          </p:nvPr>
        </p:nvSpPr>
        <p:spPr>
          <a:xfrm>
            <a:off x="381000" y="57150"/>
            <a:ext cx="7355850" cy="762000"/>
          </a:xfrm>
          <a:prstGeom prst="rect">
            <a:avLst/>
          </a:prstGeom>
        </p:spPr>
        <p:txBody>
          <a:bodyPr spcFirstLastPara="1" wrap="square" lIns="91425" tIns="91425" rIns="91425" bIns="91425" anchor="ctr" anchorCtr="0">
            <a:noAutofit/>
          </a:bodyPr>
          <a:lstStyle/>
          <a:p>
            <a:pPr algn="ctr"/>
            <a:r>
              <a:rPr lang="en" sz="2800" dirty="0"/>
              <a:t>			</a:t>
            </a:r>
            <a:r>
              <a:rPr lang="en" sz="2400" b="1" dirty="0">
                <a:solidFill>
                  <a:schemeClr val="accent2">
                    <a:lumMod val="50000"/>
                  </a:schemeClr>
                </a:solidFill>
                <a:latin typeface="Times New Roman" panose="02020603050405020304" pitchFamily="18" charset="0"/>
                <a:cs typeface="Times New Roman" panose="02020603050405020304" pitchFamily="18" charset="0"/>
              </a:rPr>
              <a:t>Literature Survey</a:t>
            </a:r>
            <a:endParaRPr sz="24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43" name="Text Placeholder 3"/>
          <p:cNvSpPr txBox="1">
            <a:spLocks/>
          </p:cNvSpPr>
          <p:nvPr/>
        </p:nvSpPr>
        <p:spPr>
          <a:xfrm>
            <a:off x="533400" y="819150"/>
            <a:ext cx="7848600" cy="3886200"/>
          </a:xfrm>
          <a:prstGeom prst="rect">
            <a:avLst/>
          </a:prstGeom>
        </p:spPr>
        <p:txBody>
          <a:bodyPr>
            <a:noAutofit/>
          </a:bodyPr>
          <a:lstStyle/>
          <a:p>
            <a:pPr>
              <a:lnSpc>
                <a:spcPct val="115000"/>
              </a:lnSpc>
            </a:pPr>
            <a:r>
              <a:rPr lang="en-US" dirty="0">
                <a:latin typeface="Times New Roman" pitchFamily="18" charset="0"/>
                <a:cs typeface="Times New Roman" pitchFamily="18" charset="0"/>
              </a:rPr>
              <a:t> Paper[1]: </a:t>
            </a:r>
            <a:r>
              <a:rPr lang="en-US" dirty="0">
                <a:effectLst/>
                <a:latin typeface="Times New Roman" panose="02020603050405020304" pitchFamily="18" charset="0"/>
                <a:ea typeface="Times New Roman" panose="02020603050405020304" pitchFamily="18" charset="0"/>
              </a:rPr>
              <a:t>Amir Mohammad </a:t>
            </a:r>
            <a:r>
              <a:rPr lang="en-US" dirty="0" err="1">
                <a:effectLst/>
                <a:latin typeface="Times New Roman" panose="02020603050405020304" pitchFamily="18" charset="0"/>
                <a:ea typeface="Times New Roman" panose="02020603050405020304" pitchFamily="18" charset="0"/>
              </a:rPr>
              <a:t>EsmaieeliSikaroudi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RouzbehGhousi</a:t>
            </a:r>
            <a:r>
              <a:rPr lang="en-US" dirty="0">
                <a:effectLst/>
                <a:latin typeface="Times New Roman" panose="02020603050405020304" pitchFamily="18" charset="0"/>
                <a:ea typeface="Times New Roman" panose="02020603050405020304" pitchFamily="18" charset="0"/>
              </a:rPr>
              <a:t> and Ali </a:t>
            </a:r>
            <a:r>
              <a:rPr lang="en-US" dirty="0" err="1">
                <a:effectLst/>
                <a:latin typeface="Times New Roman" panose="02020603050405020304" pitchFamily="18" charset="0"/>
                <a:ea typeface="Times New Roman" panose="02020603050405020304" pitchFamily="18" charset="0"/>
              </a:rPr>
              <a:t>EsmaieeliSikaroudi</a:t>
            </a:r>
            <a:r>
              <a:rPr lang="en-US" dirty="0">
                <a:effectLst/>
                <a:latin typeface="Times New Roman" panose="02020603050405020304" pitchFamily="18" charset="0"/>
                <a:ea typeface="Times New Roman" panose="02020603050405020304" pitchFamily="18" charset="0"/>
              </a:rPr>
              <a:t> et al, implemented knowledge discovery steps on real data of a manufacturing plant. They chew over many characteristics of employees such as age, technical skills and work experience. They used to find out importance of data features is measured by Pearson Chi-Square test.</a:t>
            </a:r>
            <a:endParaRPr lang="en-IN" dirty="0">
              <a:effectLst/>
              <a:latin typeface="Times New Roman" panose="02020603050405020304" pitchFamily="18" charset="0"/>
              <a:ea typeface="Times New Roman" panose="02020603050405020304" pitchFamily="18" charset="0"/>
            </a:endParaRPr>
          </a:p>
          <a:p>
            <a:pPr>
              <a:lnSpc>
                <a:spcPct val="115000"/>
              </a:lnSpc>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nSpc>
                <a:spcPct val="115000"/>
              </a:lnSpc>
            </a:pPr>
            <a:r>
              <a:rPr lang="en-US" dirty="0">
                <a:effectLst/>
                <a:latin typeface="Times New Roman" panose="02020603050405020304" pitchFamily="18" charset="0"/>
                <a:ea typeface="Times New Roman" panose="02020603050405020304" pitchFamily="18" charset="0"/>
              </a:rPr>
              <a:t> Paper[2]:John M. </a:t>
            </a:r>
            <a:r>
              <a:rPr lang="en-US" dirty="0" err="1">
                <a:effectLst/>
                <a:latin typeface="Times New Roman" panose="02020603050405020304" pitchFamily="18" charset="0"/>
                <a:ea typeface="Times New Roman" panose="02020603050405020304" pitchFamily="18" charset="0"/>
              </a:rPr>
              <a:t>Kirimi</a:t>
            </a:r>
            <a:r>
              <a:rPr lang="en-US" dirty="0">
                <a:effectLst/>
                <a:latin typeface="Times New Roman" panose="02020603050405020304" pitchFamily="18" charset="0"/>
                <a:ea typeface="Times New Roman" panose="02020603050405020304" pitchFamily="18" charset="0"/>
              </a:rPr>
              <a:t> and Christopher </a:t>
            </a:r>
            <a:r>
              <a:rPr lang="en-US" dirty="0" err="1">
                <a:effectLst/>
                <a:latin typeface="Times New Roman" panose="02020603050405020304" pitchFamily="18" charset="0"/>
                <a:ea typeface="Times New Roman" panose="02020603050405020304" pitchFamily="18" charset="0"/>
              </a:rPr>
              <a:t>Moturi</a:t>
            </a:r>
            <a:r>
              <a:rPr lang="en-US" dirty="0">
                <a:effectLst/>
                <a:latin typeface="Times New Roman" panose="02020603050405020304" pitchFamily="18" charset="0"/>
                <a:ea typeface="Times New Roman" panose="02020603050405020304" pitchFamily="18" charset="0"/>
              </a:rPr>
              <a:t> et al, proposed a prediction model for employee performance forecasting that enables the human resource professionals to refocus on human capability criteria and thereby enhance the performance appraisal process of its human capital. </a:t>
            </a:r>
            <a:endParaRPr lang="en-IN" dirty="0">
              <a:effectLst/>
              <a:latin typeface="Times New Roman" panose="02020603050405020304" pitchFamily="18" charset="0"/>
              <a:ea typeface="Times New Roman" panose="02020603050405020304" pitchFamily="18" charset="0"/>
            </a:endParaRPr>
          </a:p>
          <a:p>
            <a:pPr>
              <a:lnSpc>
                <a:spcPct val="115000"/>
              </a:lnSpc>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nSpc>
                <a:spcPct val="115000"/>
              </a:lnSpc>
            </a:pPr>
            <a:r>
              <a:rPr lang="en-US" dirty="0">
                <a:effectLst/>
                <a:latin typeface="Times New Roman" panose="02020603050405020304" pitchFamily="18" charset="0"/>
                <a:ea typeface="Times New Roman" panose="02020603050405020304" pitchFamily="18" charset="0"/>
              </a:rPr>
              <a:t>Paper[3]:</a:t>
            </a:r>
            <a:r>
              <a:rPr lang="en-US" dirty="0" err="1">
                <a:effectLst/>
                <a:latin typeface="Times New Roman" panose="02020603050405020304" pitchFamily="18" charset="0"/>
                <a:ea typeface="Times New Roman" panose="02020603050405020304" pitchFamily="18" charset="0"/>
              </a:rPr>
              <a:t>RohitPunnoose</a:t>
            </a:r>
            <a:r>
              <a:rPr lang="en-US" dirty="0">
                <a:effectLst/>
                <a:latin typeface="Times New Roman" panose="02020603050405020304" pitchFamily="18" charset="0"/>
                <a:ea typeface="Times New Roman" panose="02020603050405020304" pitchFamily="18" charset="0"/>
              </a:rPr>
              <a:t> and </a:t>
            </a:r>
            <a:r>
              <a:rPr lang="en-US" dirty="0" err="1">
                <a:effectLst/>
                <a:latin typeface="Times New Roman" panose="02020603050405020304" pitchFamily="18" charset="0"/>
                <a:ea typeface="Times New Roman" panose="02020603050405020304" pitchFamily="18" charset="0"/>
              </a:rPr>
              <a:t>PankajAjit</a:t>
            </a:r>
            <a:r>
              <a:rPr lang="en-US" dirty="0">
                <a:effectLst/>
                <a:latin typeface="Times New Roman" panose="02020603050405020304" pitchFamily="18" charset="0"/>
                <a:ea typeface="Times New Roman" panose="02020603050405020304" pitchFamily="18" charset="0"/>
              </a:rPr>
              <a:t> et al, explored  the application of Extreme Gradient Boosting (</a:t>
            </a:r>
            <a:r>
              <a:rPr lang="en-US" dirty="0" err="1">
                <a:effectLst/>
                <a:latin typeface="Times New Roman" panose="02020603050405020304" pitchFamily="18" charset="0"/>
                <a:ea typeface="Times New Roman" panose="02020603050405020304" pitchFamily="18" charset="0"/>
              </a:rPr>
              <a:t>XGBoost</a:t>
            </a:r>
            <a:r>
              <a:rPr lang="en-US" dirty="0">
                <a:effectLst/>
                <a:latin typeface="Times New Roman" panose="02020603050405020304" pitchFamily="18" charset="0"/>
                <a:ea typeface="Times New Roman" panose="02020603050405020304" pitchFamily="18" charset="0"/>
              </a:rPr>
              <a:t>) technique which is more robust because of its regularization formulation. Data from the HRIS of a global retailer is used to compare </a:t>
            </a:r>
            <a:r>
              <a:rPr lang="en-US" dirty="0" err="1">
                <a:effectLst/>
                <a:latin typeface="Times New Roman" panose="02020603050405020304" pitchFamily="18" charset="0"/>
                <a:ea typeface="Times New Roman" panose="02020603050405020304" pitchFamily="18" charset="0"/>
              </a:rPr>
              <a:t>XGBoost</a:t>
            </a:r>
            <a:r>
              <a:rPr lang="en-US" dirty="0">
                <a:effectLst/>
                <a:latin typeface="Times New Roman" panose="02020603050405020304" pitchFamily="18" charset="0"/>
                <a:ea typeface="Times New Roman" panose="02020603050405020304" pitchFamily="18" charset="0"/>
              </a:rPr>
              <a:t> against six historically used supervised classifiers and demonstrate its significantly higher accuracy for predicting employee turnover.</a:t>
            </a:r>
            <a:endParaRPr lang="en-IN" dirty="0">
              <a:effectLst/>
              <a:latin typeface="Times New Roman" panose="02020603050405020304" pitchFamily="18" charset="0"/>
              <a:ea typeface="Times New Roman" panose="02020603050405020304" pitchFamily="18" charset="0"/>
            </a:endParaRPr>
          </a:p>
          <a:p>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lnSpc>
                <a:spcPct val="150000"/>
              </a:lnSpc>
            </a:pPr>
            <a:endParaRPr kumimoji="0" lang="en-US"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30475"/>
            <a:ext cx="2819400" cy="1482300"/>
          </a:xfrm>
        </p:spPr>
        <p:txBody>
          <a:bodyPr>
            <a:normAutofit/>
          </a:bodyPr>
          <a:lstStyle/>
          <a:p>
            <a:r>
              <a:rPr lang="en-US" sz="1800" b="1" dirty="0">
                <a:solidFill>
                  <a:schemeClr val="accent1">
                    <a:lumMod val="50000"/>
                  </a:schemeClr>
                </a:solidFill>
                <a:latin typeface="Times New Roman" panose="02020603050405020304" pitchFamily="18" charset="0"/>
                <a:cs typeface="Times New Roman" panose="02020603050405020304" pitchFamily="18" charset="0"/>
              </a:rPr>
              <a:t>Steps involved in machine Learning Project</a:t>
            </a:r>
          </a:p>
        </p:txBody>
      </p:sp>
      <p:sp>
        <p:nvSpPr>
          <p:cNvPr id="3" name="Text Placeholder 2"/>
          <p:cNvSpPr>
            <a:spLocks noGrp="1"/>
          </p:cNvSpPr>
          <p:nvPr>
            <p:ph type="body" idx="1"/>
          </p:nvPr>
        </p:nvSpPr>
        <p:spPr>
          <a:xfrm>
            <a:off x="4648200" y="863425"/>
            <a:ext cx="3622676" cy="3416400"/>
          </a:xfrm>
        </p:spPr>
        <p:txBody>
          <a:bodyPr/>
          <a:lstStyle/>
          <a:p>
            <a:pPr marL="285750" lvl="0" indent="-298450">
              <a:lnSpc>
                <a:spcPct val="150000"/>
              </a:lnSpc>
              <a:buSzPts val="2000"/>
              <a:buFont typeface="Noto Sans Symbols"/>
              <a:buChar char="❖"/>
            </a:pPr>
            <a:r>
              <a:rPr lang="en-US" dirty="0">
                <a:solidFill>
                  <a:schemeClr val="accent1">
                    <a:lumMod val="50000"/>
                  </a:schemeClr>
                </a:solidFill>
                <a:latin typeface="Times New Roman" pitchFamily="18" charset="0"/>
                <a:cs typeface="Times New Roman" pitchFamily="18" charset="0"/>
              </a:rPr>
              <a:t>Data Collection</a:t>
            </a:r>
          </a:p>
          <a:p>
            <a:pPr marL="285750" lvl="0" indent="-298450">
              <a:lnSpc>
                <a:spcPct val="150000"/>
              </a:lnSpc>
              <a:spcBef>
                <a:spcPts val="1000"/>
              </a:spcBef>
              <a:buSzPts val="2000"/>
              <a:buFont typeface="Noto Sans Symbols"/>
              <a:buChar char="❖"/>
            </a:pPr>
            <a:r>
              <a:rPr lang="en-US" dirty="0">
                <a:solidFill>
                  <a:schemeClr val="accent1">
                    <a:lumMod val="50000"/>
                  </a:schemeClr>
                </a:solidFill>
                <a:latin typeface="Times New Roman" pitchFamily="18" charset="0"/>
                <a:cs typeface="Times New Roman" pitchFamily="18" charset="0"/>
              </a:rPr>
              <a:t>Data Preprocessing</a:t>
            </a:r>
          </a:p>
          <a:p>
            <a:pPr marL="285750" lvl="0" indent="-298450">
              <a:lnSpc>
                <a:spcPct val="150000"/>
              </a:lnSpc>
              <a:spcBef>
                <a:spcPts val="1000"/>
              </a:spcBef>
              <a:buSzPts val="2000"/>
              <a:buFont typeface="Noto Sans Symbols"/>
              <a:buChar char="❖"/>
            </a:pPr>
            <a:r>
              <a:rPr lang="en-US" dirty="0">
                <a:solidFill>
                  <a:schemeClr val="accent1">
                    <a:lumMod val="50000"/>
                  </a:schemeClr>
                </a:solidFill>
                <a:latin typeface="Times New Roman" pitchFamily="18" charset="0"/>
                <a:cs typeface="Times New Roman" pitchFamily="18" charset="0"/>
              </a:rPr>
              <a:t>Machine learning algorithms</a:t>
            </a:r>
          </a:p>
          <a:p>
            <a:pPr marL="285750" lvl="0" indent="-298450">
              <a:lnSpc>
                <a:spcPct val="150000"/>
              </a:lnSpc>
              <a:spcBef>
                <a:spcPts val="1000"/>
              </a:spcBef>
              <a:buSzPts val="2000"/>
              <a:buFont typeface="Noto Sans Symbols"/>
              <a:buChar char="❖"/>
            </a:pPr>
            <a:r>
              <a:rPr lang="en-US" dirty="0">
                <a:solidFill>
                  <a:schemeClr val="accent1">
                    <a:lumMod val="50000"/>
                  </a:schemeClr>
                </a:solidFill>
                <a:latin typeface="Times New Roman" pitchFamily="18" charset="0"/>
                <a:cs typeface="Times New Roman" pitchFamily="18" charset="0"/>
              </a:rPr>
              <a:t>Train the Model</a:t>
            </a:r>
          </a:p>
          <a:p>
            <a:pPr marL="285750" lvl="0" indent="-298450">
              <a:lnSpc>
                <a:spcPct val="150000"/>
              </a:lnSpc>
              <a:spcBef>
                <a:spcPts val="1000"/>
              </a:spcBef>
              <a:buSzPts val="2000"/>
              <a:buFont typeface="Noto Sans Symbols"/>
              <a:buChar char="❖"/>
            </a:pPr>
            <a:r>
              <a:rPr lang="en-US" dirty="0">
                <a:solidFill>
                  <a:schemeClr val="accent1">
                    <a:lumMod val="50000"/>
                  </a:schemeClr>
                </a:solidFill>
                <a:latin typeface="Times New Roman" pitchFamily="18" charset="0"/>
                <a:cs typeface="Times New Roman" pitchFamily="18" charset="0"/>
              </a:rPr>
              <a:t>Evaluating Model</a:t>
            </a:r>
          </a:p>
          <a:p>
            <a:pPr marL="285750" lvl="0" indent="-298450">
              <a:lnSpc>
                <a:spcPct val="150000"/>
              </a:lnSpc>
              <a:spcBef>
                <a:spcPts val="1000"/>
              </a:spcBef>
              <a:buSzPts val="2000"/>
              <a:buFont typeface="Noto Sans Symbols"/>
              <a:buChar char="❖"/>
            </a:pPr>
            <a:r>
              <a:rPr lang="en-US" dirty="0">
                <a:solidFill>
                  <a:schemeClr val="accent1">
                    <a:lumMod val="50000"/>
                  </a:schemeClr>
                </a:solidFill>
                <a:latin typeface="Times New Roman" pitchFamily="18" charset="0"/>
                <a:cs typeface="Times New Roman" pitchFamily="18" charset="0"/>
              </a:rPr>
              <a:t>Result Analysis</a:t>
            </a:r>
          </a:p>
          <a:p>
            <a:endParaRPr lang="en-US" dirty="0"/>
          </a:p>
        </p:txBody>
      </p:sp>
      <p:sp>
        <p:nvSpPr>
          <p:cNvPr id="4" name="Right Arrow 3"/>
          <p:cNvSpPr/>
          <p:nvPr/>
        </p:nvSpPr>
        <p:spPr>
          <a:xfrm>
            <a:off x="3733800" y="2343150"/>
            <a:ext cx="685800" cy="4846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Data Collection</a:t>
            </a:r>
          </a:p>
        </p:txBody>
      </p:sp>
      <p:sp>
        <p:nvSpPr>
          <p:cNvPr id="4" name="Google Shape;209;p8"/>
          <p:cNvSpPr txBox="1">
            <a:spLocks noGrp="1"/>
          </p:cNvSpPr>
          <p:nvPr>
            <p:ph type="body" idx="1"/>
          </p:nvPr>
        </p:nvSpPr>
        <p:spPr>
          <a:xfrm>
            <a:off x="713225" y="819150"/>
            <a:ext cx="7717800" cy="3749725"/>
          </a:xfrm>
          <a:prstGeom prst="rect">
            <a:avLst/>
          </a:prstGeom>
          <a:noFill/>
          <a:ln>
            <a:noFill/>
          </a:ln>
        </p:spPr>
        <p:txBody>
          <a:bodyPr spcFirstLastPara="1" wrap="square" lIns="91425" tIns="45700" rIns="91425" bIns="45700" anchor="t" anchorCtr="0">
            <a:noAutofit/>
          </a:bodyPr>
          <a:lstStyle/>
          <a:p>
            <a:pPr marL="342900" indent="-355600">
              <a:lnSpc>
                <a:spcPct val="150000"/>
              </a:lnSpc>
              <a:spcBef>
                <a:spcPts val="0"/>
              </a:spcBef>
              <a:buSzPts val="2000"/>
              <a:buFont typeface="Noto Sans Symbols"/>
              <a:buChar char="⮚"/>
            </a:pPr>
            <a:r>
              <a:rPr lang="en-US" sz="1600" dirty="0">
                <a:latin typeface="Times New Roman" pitchFamily="18" charset="0"/>
                <a:cs typeface="Times New Roman" pitchFamily="18" charset="0"/>
              </a:rPr>
              <a:t>The dataset was collected</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from Kaggle, a website that provides datasets and serves as a venue for data science-related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contests.There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are 35 attributes and 1470 records in the  dataset. </a:t>
            </a:r>
            <a:r>
              <a:rPr lang="en-US" sz="1600" dirty="0">
                <a:latin typeface="Times New Roman" panose="02020603050405020304" pitchFamily="18" charset="0"/>
                <a:cs typeface="Times New Roman" pitchFamily="18" charset="0"/>
              </a:rPr>
              <a:t>website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https://www.kaggle.com/pavansubhasht/ibm-hr-analytics-attrition-dataset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solidFill>
                <a:schemeClr val="dk1"/>
              </a:solidFill>
            </a:endParaRPr>
          </a:p>
          <a:p>
            <a:pPr marL="0" lvl="0" indent="0" algn="l" rtl="0">
              <a:lnSpc>
                <a:spcPct val="90000"/>
              </a:lnSpc>
              <a:spcBef>
                <a:spcPts val="0"/>
              </a:spcBef>
              <a:spcAft>
                <a:spcPts val="0"/>
              </a:spcAft>
              <a:buSzPts val="2000"/>
              <a:buNone/>
            </a:pPr>
            <a:endParaRPr lang="en-US" sz="2000" dirty="0">
              <a:solidFill>
                <a:schemeClr val="dk1"/>
              </a:solidFill>
            </a:endParaRPr>
          </a:p>
          <a:p>
            <a:pPr marL="342900" lvl="0" indent="-355600" algn="l" rtl="0">
              <a:lnSpc>
                <a:spcPct val="90000"/>
              </a:lnSpc>
              <a:spcBef>
                <a:spcPts val="0"/>
              </a:spcBef>
              <a:spcAft>
                <a:spcPts val="0"/>
              </a:spcAft>
              <a:buSzPts val="2000"/>
              <a:buFont typeface="Noto Sans Symbols"/>
              <a:buChar char="⮚"/>
            </a:pPr>
            <a:endParaRPr sz="2000" dirty="0"/>
          </a:p>
        </p:txBody>
      </p:sp>
      <p:pic>
        <p:nvPicPr>
          <p:cNvPr id="3" name="Picture 2">
            <a:extLst>
              <a:ext uri="{FF2B5EF4-FFF2-40B4-BE49-F238E27FC236}">
                <a16:creationId xmlns:a16="http://schemas.microsoft.com/office/drawing/2014/main" id="{4CCF7DC0-AC29-3888-F4B1-19833894A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2545612"/>
            <a:ext cx="2743200" cy="1550138"/>
          </a:xfrm>
          <a:prstGeom prst="rect">
            <a:avLst/>
          </a:prstGeom>
        </p:spPr>
      </p:pic>
      <p:sp>
        <p:nvSpPr>
          <p:cNvPr id="5" name="TextBox 4">
            <a:extLst>
              <a:ext uri="{FF2B5EF4-FFF2-40B4-BE49-F238E27FC236}">
                <a16:creationId xmlns:a16="http://schemas.microsoft.com/office/drawing/2014/main" id="{FCB34F4D-DD6D-D424-6BFF-A397C04B221E}"/>
              </a:ext>
            </a:extLst>
          </p:cNvPr>
          <p:cNvSpPr txBox="1"/>
          <p:nvPr/>
        </p:nvSpPr>
        <p:spPr>
          <a:xfrm>
            <a:off x="2286000" y="4400550"/>
            <a:ext cx="4038600" cy="230832"/>
          </a:xfrm>
          <a:prstGeom prst="rect">
            <a:avLst/>
          </a:prstGeom>
          <a:noFill/>
        </p:spPr>
        <p:txBody>
          <a:bodyPr wrap="square" rtlCol="0">
            <a:spAutoFit/>
          </a:bodyPr>
          <a:lstStyle/>
          <a:p>
            <a:pPr algn="ctr"/>
            <a:r>
              <a:rPr lang="en-US" sz="900" dirty="0">
                <a:latin typeface="Times New Roman" panose="02020603050405020304" pitchFamily="18" charset="0"/>
                <a:cs typeface="Times New Roman" panose="02020603050405020304" pitchFamily="18" charset="0"/>
              </a:rPr>
              <a:t>Fig: Dataset attributes and its datatypes</a:t>
            </a:r>
            <a:endParaRPr lang="en-IN" sz="9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1527</TotalTime>
  <Words>2203</Words>
  <Application>Microsoft Office PowerPoint</Application>
  <PresentationFormat>On-screen Show (16:9)</PresentationFormat>
  <Paragraphs>188</Paragraphs>
  <Slides>26</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Anaheim</vt:lpstr>
      <vt:lpstr>Arial</vt:lpstr>
      <vt:lpstr>Buxton Sketch</vt:lpstr>
      <vt:lpstr>Calibri</vt:lpstr>
      <vt:lpstr>Noto Sans Symbols</vt:lpstr>
      <vt:lpstr>Roboto Condensed Light</vt:lpstr>
      <vt:lpstr>Times New Roman</vt:lpstr>
      <vt:lpstr>Trebuchet MS</vt:lpstr>
      <vt:lpstr>Wingdings</vt:lpstr>
      <vt:lpstr>Wingdings 3</vt:lpstr>
      <vt:lpstr>Facet</vt:lpstr>
      <vt:lpstr>Team Guide: Dr.M.Sireesha,M.Tech.,Ph.D.  Presented By: A.Adhilakshmi        (19471A0535) N.Bhuvaneswari      (19471A0538) E.Madhavi               (19471A0519)  </vt:lpstr>
      <vt:lpstr>CONTENTS OF THIS TEMPLATE</vt:lpstr>
      <vt:lpstr>                             ABSTRACT</vt:lpstr>
      <vt:lpstr>Introduction</vt:lpstr>
      <vt:lpstr>                 Existing System</vt:lpstr>
      <vt:lpstr>Proposed system</vt:lpstr>
      <vt:lpstr>   Literature Survey</vt:lpstr>
      <vt:lpstr>Steps involved in machine Learning Project</vt:lpstr>
      <vt:lpstr>Data Collection</vt:lpstr>
      <vt:lpstr>Data Pre-Processing</vt:lpstr>
      <vt:lpstr>Libraries Imported</vt:lpstr>
      <vt:lpstr>Dataset </vt:lpstr>
      <vt:lpstr>Verifying Null values</vt:lpstr>
      <vt:lpstr>Correlation of attributes</vt:lpstr>
      <vt:lpstr>Balance the class labels</vt:lpstr>
      <vt:lpstr>Feature Importance</vt:lpstr>
      <vt:lpstr>Machine Learning ALgorithms</vt:lpstr>
      <vt:lpstr>Train the model</vt:lpstr>
      <vt:lpstr>Random Forest</vt:lpstr>
      <vt:lpstr>Result Analysis</vt:lpstr>
      <vt:lpstr>Confusion matrix    </vt:lpstr>
      <vt:lpstr>Output Screens</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DETECTION IN X-RAY IMAGES</dc:title>
  <dc:creator>sravani anumalasetty</dc:creator>
  <cp:lastModifiedBy>marella adilakshmi</cp:lastModifiedBy>
  <cp:revision>196</cp:revision>
  <dcterms:modified xsi:type="dcterms:W3CDTF">2023-03-24T14:35:07Z</dcterms:modified>
</cp:coreProperties>
</file>