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5" r:id="rId4"/>
    <p:sldId id="283" r:id="rId5"/>
    <p:sldId id="284" r:id="rId6"/>
    <p:sldId id="277" r:id="rId7"/>
    <p:sldId id="273" r:id="rId8"/>
    <p:sldId id="281" r:id="rId9"/>
    <p:sldId id="274" r:id="rId10"/>
    <p:sldId id="270" r:id="rId11"/>
    <p:sldId id="282" r:id="rId12"/>
    <p:sldId id="272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aytone One" panose="020B0604020202020204" charset="0"/>
      <p:regular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767E57-3AF3-4AAB-B786-035AE5C2DC87}">
  <a:tblStyle styleId="{61767E57-3AF3-4AAB-B786-035AE5C2D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721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34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78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11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1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13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4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53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1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49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54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0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48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756700" y="1526325"/>
            <a:ext cx="102156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sz="90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756700" y="58633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65481" y="597100"/>
            <a:ext cx="17439906" cy="9370035"/>
            <a:chOff x="0" y="0"/>
            <a:chExt cx="4593196" cy="2467812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3" name="Google Shape;23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4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26" name="Google Shape;26;p4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956175" y="3649378"/>
            <a:ext cx="10144500" cy="5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sz="3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31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32" name="Google Shape;32;p5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70901" y="639500"/>
            <a:ext cx="17439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679038" y="66741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2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2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2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44" name="Google Shape;44;p7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45" name="Google Shape;45;p7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737400" y="1290475"/>
            <a:ext cx="14436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56522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9566575" y="3959425"/>
            <a:ext cx="6112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56" name="Google Shape;56;p9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57" name="Google Shape;57;p9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226075" y="865175"/>
            <a:ext cx="11460300" cy="2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284100" y="4071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13081" y="444700"/>
            <a:ext cx="17442662" cy="9371516"/>
          </a:xfrm>
          <a:custGeom>
            <a:avLst/>
            <a:gdLst/>
            <a:ahLst/>
            <a:cxnLst/>
            <a:rect l="l" t="t" r="r" b="b"/>
            <a:pathLst>
              <a:path w="4593196" h="2467812" extrusionOk="0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538925" y="2485375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413081" y="444700"/>
            <a:ext cx="17442662" cy="9371516"/>
          </a:xfrm>
          <a:custGeom>
            <a:avLst/>
            <a:gdLst/>
            <a:ahLst/>
            <a:cxnLst/>
            <a:rect l="l" t="t" r="r" b="b"/>
            <a:pathLst>
              <a:path w="4593196" h="2467812" extrusionOk="0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 rot="5400000">
            <a:off x="9938550" y="457601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330125" y="2731263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;p6"/>
          <p:cNvGrpSpPr/>
          <p:nvPr/>
        </p:nvGrpSpPr>
        <p:grpSpPr>
          <a:xfrm>
            <a:off x="413081" y="444700"/>
            <a:ext cx="17439906" cy="9370035"/>
            <a:chOff x="0" y="0"/>
            <a:chExt cx="4593196" cy="2467812"/>
          </a:xfrm>
        </p:grpSpPr>
        <p:sp>
          <p:nvSpPr>
            <p:cNvPr id="37" name="Google Shape;37;p6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38" name="Google Shape;38;p6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35275" y="1689950"/>
            <a:ext cx="15495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265175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8660750" y="4933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088725"/>
            <a:ext cx="162381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Paytone One"/>
              <a:buNone/>
              <a:defRPr sz="9000" i="0" u="none" strike="noStrike" cap="none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505200" y="3947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31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31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–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»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31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te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3"/>
          <p:cNvGrpSpPr/>
          <p:nvPr/>
        </p:nvGrpSpPr>
        <p:grpSpPr>
          <a:xfrm>
            <a:off x="285490" y="402170"/>
            <a:ext cx="17439793" cy="9369973"/>
            <a:chOff x="0" y="0"/>
            <a:chExt cx="4593196" cy="2467812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82" name="Google Shape;8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3"/>
          <p:cNvSpPr/>
          <p:nvPr/>
        </p:nvSpPr>
        <p:spPr>
          <a:xfrm>
            <a:off x="1026585" y="6686993"/>
            <a:ext cx="5990903" cy="1244895"/>
          </a:xfrm>
          <a:prstGeom prst="roundRect">
            <a:avLst>
              <a:gd name="adj" fmla="val 50000"/>
            </a:avLst>
          </a:prstGeom>
          <a:solidFill>
            <a:srgbClr val="045E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 THE GUIDENCE OF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A.THANUJA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1403652" y="1350279"/>
            <a:ext cx="2587072" cy="794089"/>
            <a:chOff x="778" y="0"/>
            <a:chExt cx="3449430" cy="1058785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13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13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3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3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3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13"/>
          <p:cNvGrpSpPr/>
          <p:nvPr/>
        </p:nvGrpSpPr>
        <p:grpSpPr>
          <a:xfrm>
            <a:off x="9651333" y="7382651"/>
            <a:ext cx="1438686" cy="1326598"/>
            <a:chOff x="778" y="0"/>
            <a:chExt cx="1918247" cy="1768797"/>
          </a:xfrm>
        </p:grpSpPr>
        <p:grpSp>
          <p:nvGrpSpPr>
            <p:cNvPr id="116" name="Google Shape;116;p13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3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123" name="Google Shape;123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3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3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147;p13"/>
          <p:cNvSpPr txBox="1"/>
          <p:nvPr/>
        </p:nvSpPr>
        <p:spPr>
          <a:xfrm>
            <a:off x="1296496" y="6722169"/>
            <a:ext cx="548707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337216" y="3594461"/>
            <a:ext cx="77958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Rainfall Prediction Using ML</a:t>
            </a:r>
          </a:p>
        </p:txBody>
      </p:sp>
      <p:pic>
        <p:nvPicPr>
          <p:cNvPr id="55302" name="Picture 6" descr="Narasaraopeta Engineering Colle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1139" y="1015409"/>
            <a:ext cx="6422656" cy="1360857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12482623" y="8102010"/>
            <a:ext cx="531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N.Bhanu Sravya     - 19471A0539</a:t>
            </a:r>
          </a:p>
          <a:p>
            <a:r>
              <a:rPr lang="en-US" sz="2000" dirty="0" smtClean="0"/>
              <a:t>P.Rafiya                  - 19471A0545</a:t>
            </a:r>
          </a:p>
          <a:p>
            <a:r>
              <a:rPr lang="en-US" sz="2000" dirty="0" smtClean="0"/>
              <a:t>K.V.S.Abhigna        -  19471A0528</a:t>
            </a:r>
            <a:endParaRPr lang="en-US" sz="2000" dirty="0"/>
          </a:p>
        </p:txBody>
      </p:sp>
      <p:pic>
        <p:nvPicPr>
          <p:cNvPr id="70" name="Picture 69" descr="im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739" y="2526689"/>
            <a:ext cx="7491046" cy="42785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27"/>
          <p:cNvGrpSpPr/>
          <p:nvPr/>
        </p:nvGrpSpPr>
        <p:grpSpPr>
          <a:xfrm>
            <a:off x="413081" y="435175"/>
            <a:ext cx="17439906" cy="9370035"/>
            <a:chOff x="0" y="0"/>
            <a:chExt cx="4593196" cy="2467812"/>
          </a:xfrm>
        </p:grpSpPr>
        <p:sp>
          <p:nvSpPr>
            <p:cNvPr id="932" name="Google Shape;932;p27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933" name="Google Shape;933;p2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5" name="Google Shape;935;p27"/>
          <p:cNvSpPr/>
          <p:nvPr/>
        </p:nvSpPr>
        <p:spPr>
          <a:xfrm>
            <a:off x="5568266" y="3354179"/>
            <a:ext cx="6805569" cy="2553843"/>
          </a:xfrm>
          <a:custGeom>
            <a:avLst/>
            <a:gdLst/>
            <a:ahLst/>
            <a:cxnLst/>
            <a:rect l="l" t="t" r="r" b="b"/>
            <a:pathLst>
              <a:path w="1792413" h="672617" extrusionOk="0">
                <a:moveTo>
                  <a:pt x="0" y="0"/>
                </a:moveTo>
                <a:lnTo>
                  <a:pt x="1792413" y="0"/>
                </a:lnTo>
                <a:lnTo>
                  <a:pt x="1792413" y="672617"/>
                </a:lnTo>
                <a:lnTo>
                  <a:pt x="0" y="6726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8" name="Google Shape;519;p20"/>
          <p:cNvSpPr/>
          <p:nvPr/>
        </p:nvSpPr>
        <p:spPr>
          <a:xfrm>
            <a:off x="3710353" y="8757138"/>
            <a:ext cx="2760785" cy="527539"/>
          </a:xfrm>
          <a:custGeom>
            <a:avLst/>
            <a:gdLst/>
            <a:ahLst/>
            <a:cxnLst/>
            <a:rect l="l" t="t" r="r" b="b"/>
            <a:pathLst>
              <a:path w="1086800" h="293979" extrusionOk="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9" name="TextBox 8"/>
          <p:cNvSpPr txBox="1"/>
          <p:nvPr/>
        </p:nvSpPr>
        <p:spPr>
          <a:xfrm>
            <a:off x="4325814" y="8812590"/>
            <a:ext cx="286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PREDICTOR</a:t>
            </a:r>
            <a:endParaRPr lang="en-US" sz="2000" dirty="0"/>
          </a:p>
        </p:txBody>
      </p:sp>
      <p:pic>
        <p:nvPicPr>
          <p:cNvPr id="12" name="Picture 11" descr="Screenshot (2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2" y="1670538"/>
            <a:ext cx="10163909" cy="66733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53" y="1125606"/>
            <a:ext cx="5713926" cy="3628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54" y="5801049"/>
            <a:ext cx="5713926" cy="321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3;p14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4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14"/>
          <p:cNvSpPr txBox="1"/>
          <p:nvPr/>
        </p:nvSpPr>
        <p:spPr>
          <a:xfrm>
            <a:off x="848031" y="1358979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CONCLUSION</a:t>
            </a:r>
            <a:endParaRPr/>
          </a:p>
        </p:txBody>
      </p:sp>
      <p:grpSp>
        <p:nvGrpSpPr>
          <p:cNvPr id="14" name="Google Shape;188;p14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7;p14"/>
          <p:cNvGrpSpPr/>
          <p:nvPr/>
        </p:nvGrpSpPr>
        <p:grpSpPr>
          <a:xfrm>
            <a:off x="775945" y="6443179"/>
            <a:ext cx="413164" cy="415016"/>
            <a:chOff x="1813" y="0"/>
            <a:chExt cx="809173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78639" y="6268303"/>
            <a:ext cx="1595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We are able to predict that whether tomorrow is going to be sunny day or rainy day by taking some values as input shown in the predictor page.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29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1269" name="Google Shape;1269;p29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1270" name="Google Shape;1270;p2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2" name="Google Shape;1272;p29"/>
          <p:cNvSpPr txBox="1"/>
          <p:nvPr/>
        </p:nvSpPr>
        <p:spPr>
          <a:xfrm>
            <a:off x="4411850" y="7067154"/>
            <a:ext cx="94644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>
                <a:solidFill>
                  <a:srgbClr val="055E5C"/>
                </a:solidFill>
                <a:latin typeface="Open Sans"/>
                <a:ea typeface="Open Sans"/>
                <a:cs typeface="Open Sans"/>
                <a:sym typeface="Open Sans"/>
              </a:rPr>
              <a:t>Thank you for listening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73" name="Google Shape;1273;p29"/>
          <p:cNvGrpSpPr/>
          <p:nvPr/>
        </p:nvGrpSpPr>
        <p:grpSpPr>
          <a:xfrm>
            <a:off x="813099" y="778117"/>
            <a:ext cx="2587072" cy="794089"/>
            <a:chOff x="778" y="0"/>
            <a:chExt cx="3449430" cy="1058785"/>
          </a:xfrm>
        </p:grpSpPr>
        <p:grpSp>
          <p:nvGrpSpPr>
            <p:cNvPr id="1274" name="Google Shape;1274;p29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275" name="Google Shape;1275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7" name="Google Shape;1277;p29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278" name="Google Shape;1278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0" name="Google Shape;1280;p29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281" name="Google Shape;1281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29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284" name="Google Shape;1284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29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287" name="Google Shape;1287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290" name="Google Shape;1290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29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293" name="Google Shape;1293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5" name="Google Shape;1295;p29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296" name="Google Shape;1296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8" name="Google Shape;1298;p29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299" name="Google Shape;1299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1" name="Google Shape;1301;p29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302" name="Google Shape;1302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4" name="Google Shape;1304;p29"/>
          <p:cNvGrpSpPr/>
          <p:nvPr/>
        </p:nvGrpSpPr>
        <p:grpSpPr>
          <a:xfrm>
            <a:off x="15568307" y="7931702"/>
            <a:ext cx="1438686" cy="1326598"/>
            <a:chOff x="778" y="0"/>
            <a:chExt cx="1918247" cy="1768797"/>
          </a:xfrm>
        </p:grpSpPr>
        <p:grpSp>
          <p:nvGrpSpPr>
            <p:cNvPr id="1305" name="Google Shape;1305;p29"/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1306" name="Google Shape;1306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29"/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1309" name="Google Shape;1309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29"/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1312" name="Google Shape;1312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1315" name="Google Shape;1315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29"/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1318" name="Google Shape;1318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0" name="Google Shape;1320;p29"/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1321" name="Google Shape;1321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3" name="Google Shape;1323;p29"/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1324" name="Google Shape;1324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29"/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1327" name="Google Shape;1327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1330" name="Google Shape;1330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2" name="Google Shape;1332;p29"/>
          <p:cNvGrpSpPr/>
          <p:nvPr/>
        </p:nvGrpSpPr>
        <p:grpSpPr>
          <a:xfrm>
            <a:off x="5956280" y="6242716"/>
            <a:ext cx="2904837" cy="293705"/>
            <a:chOff x="874" y="0"/>
            <a:chExt cx="3873117" cy="391607"/>
          </a:xfrm>
        </p:grpSpPr>
        <p:grpSp>
          <p:nvGrpSpPr>
            <p:cNvPr id="1333" name="Google Shape;1333;p29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1334" name="Google Shape;1334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6" name="Google Shape;1336;p29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1337" name="Google Shape;1337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9" name="Google Shape;1339;p29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1340" name="Google Shape;1340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29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1343" name="Google Shape;1343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5" name="Google Shape;1345;p29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1346" name="Google Shape;1346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8" name="Google Shape;1348;p29"/>
          <p:cNvGrpSpPr/>
          <p:nvPr/>
        </p:nvGrpSpPr>
        <p:grpSpPr>
          <a:xfrm>
            <a:off x="9239230" y="6242716"/>
            <a:ext cx="2904837" cy="293705"/>
            <a:chOff x="874" y="0"/>
            <a:chExt cx="3873117" cy="391607"/>
          </a:xfrm>
        </p:grpSpPr>
        <p:grpSp>
          <p:nvGrpSpPr>
            <p:cNvPr id="1349" name="Google Shape;1349;p29"/>
            <p:cNvGrpSpPr/>
            <p:nvPr/>
          </p:nvGrpSpPr>
          <p:grpSpPr>
            <a:xfrm>
              <a:off x="874" y="0"/>
              <a:ext cx="389860" cy="391607"/>
              <a:chOff x="1813" y="0"/>
              <a:chExt cx="809173" cy="812800"/>
            </a:xfrm>
          </p:grpSpPr>
          <p:sp>
            <p:nvSpPr>
              <p:cNvPr id="1350" name="Google Shape;1350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9"/>
            <p:cNvGrpSpPr/>
            <p:nvPr/>
          </p:nvGrpSpPr>
          <p:grpSpPr>
            <a:xfrm>
              <a:off x="881293" y="0"/>
              <a:ext cx="389860" cy="391607"/>
              <a:chOff x="1813" y="0"/>
              <a:chExt cx="809173" cy="812800"/>
            </a:xfrm>
          </p:grpSpPr>
          <p:sp>
            <p:nvSpPr>
              <p:cNvPr id="1353" name="Google Shape;1353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29"/>
            <p:cNvGrpSpPr/>
            <p:nvPr/>
          </p:nvGrpSpPr>
          <p:grpSpPr>
            <a:xfrm>
              <a:off x="1761712" y="0"/>
              <a:ext cx="389860" cy="391607"/>
              <a:chOff x="1813" y="0"/>
              <a:chExt cx="809173" cy="812800"/>
            </a:xfrm>
          </p:grpSpPr>
          <p:sp>
            <p:nvSpPr>
              <p:cNvPr id="1356" name="Google Shape;1356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29"/>
            <p:cNvGrpSpPr/>
            <p:nvPr/>
          </p:nvGrpSpPr>
          <p:grpSpPr>
            <a:xfrm>
              <a:off x="2603712" y="0"/>
              <a:ext cx="389860" cy="391607"/>
              <a:chOff x="1813" y="0"/>
              <a:chExt cx="809173" cy="812800"/>
            </a:xfrm>
          </p:grpSpPr>
          <p:sp>
            <p:nvSpPr>
              <p:cNvPr id="1359" name="Google Shape;1359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29"/>
            <p:cNvGrpSpPr/>
            <p:nvPr/>
          </p:nvGrpSpPr>
          <p:grpSpPr>
            <a:xfrm>
              <a:off x="3484131" y="0"/>
              <a:ext cx="389860" cy="391607"/>
              <a:chOff x="1813" y="0"/>
              <a:chExt cx="809173" cy="812800"/>
            </a:xfrm>
          </p:grpSpPr>
          <p:sp>
            <p:nvSpPr>
              <p:cNvPr id="1362" name="Google Shape;1362;p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9"/>
              <p:cNvSpPr txBox="1"/>
              <p:nvPr/>
            </p:nvSpPr>
            <p:spPr>
              <a:xfrm>
                <a:off x="76200" y="76200"/>
                <a:ext cx="660300" cy="6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025" tIns="57025" rIns="57025" bIns="570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9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530" name="Picture 2" descr="856 Any Questions Stock Photos - Free &amp; Royalty-Free Stock Photos from  Dreamsti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1733" y="1033242"/>
            <a:ext cx="7620000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433317" y="530200"/>
            <a:ext cx="17439793" cy="2388846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157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14"/>
          <p:cNvSpPr txBox="1"/>
          <p:nvPr/>
        </p:nvSpPr>
        <p:spPr>
          <a:xfrm>
            <a:off x="848031" y="1358979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CONTENT</a:t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>
            <a:off x="430666" y="3467122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619316" y="3841627"/>
            <a:ext cx="1595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ABSTRACT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64" name="Google Shape;197;p14"/>
          <p:cNvGrpSpPr/>
          <p:nvPr/>
        </p:nvGrpSpPr>
        <p:grpSpPr>
          <a:xfrm>
            <a:off x="848031" y="6334450"/>
            <a:ext cx="524037" cy="1227846"/>
            <a:chOff x="-289716" y="76200"/>
            <a:chExt cx="1026316" cy="2527433"/>
          </a:xfrm>
        </p:grpSpPr>
        <p:sp>
          <p:nvSpPr>
            <p:cNvPr id="65" name="Google Shape;198;p14"/>
            <p:cNvSpPr/>
            <p:nvPr/>
          </p:nvSpPr>
          <p:spPr>
            <a:xfrm>
              <a:off x="-289716" y="1790833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582615" y="6173149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ALGORITHMS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68" name="Google Shape;197;p14"/>
          <p:cNvGrpSpPr/>
          <p:nvPr/>
        </p:nvGrpSpPr>
        <p:grpSpPr>
          <a:xfrm>
            <a:off x="805251" y="3799625"/>
            <a:ext cx="413164" cy="415016"/>
            <a:chOff x="1813" y="0"/>
            <a:chExt cx="809173" cy="812800"/>
          </a:xfrm>
        </p:grpSpPr>
        <p:sp>
          <p:nvSpPr>
            <p:cNvPr id="69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19316" y="7138783"/>
            <a:ext cx="409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OUTPUT SCREENS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2" name="Google Shape;197;p14"/>
          <p:cNvGrpSpPr/>
          <p:nvPr/>
        </p:nvGrpSpPr>
        <p:grpSpPr>
          <a:xfrm>
            <a:off x="830678" y="4703480"/>
            <a:ext cx="413164" cy="1976308"/>
            <a:chOff x="-32625" y="76200"/>
            <a:chExt cx="809172" cy="3870557"/>
          </a:xfrm>
        </p:grpSpPr>
        <p:sp>
          <p:nvSpPr>
            <p:cNvPr id="73" name="Google Shape;198;p14"/>
            <p:cNvSpPr/>
            <p:nvPr/>
          </p:nvSpPr>
          <p:spPr>
            <a:xfrm>
              <a:off x="-32625" y="3133957"/>
              <a:ext cx="809172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678560" y="8202309"/>
            <a:ext cx="360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6" name="Google Shape;197;p14"/>
          <p:cNvGrpSpPr/>
          <p:nvPr/>
        </p:nvGrpSpPr>
        <p:grpSpPr>
          <a:xfrm>
            <a:off x="840422" y="5136056"/>
            <a:ext cx="413164" cy="415016"/>
            <a:chOff x="1813" y="0"/>
            <a:chExt cx="809173" cy="812800"/>
          </a:xfrm>
        </p:grpSpPr>
        <p:sp>
          <p:nvSpPr>
            <p:cNvPr id="77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582615" y="5064369"/>
            <a:ext cx="1225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EXISTING SYSTEM VERS PROPOSED SYSTEM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0" name="Google Shape;197;p14"/>
          <p:cNvGrpSpPr/>
          <p:nvPr/>
        </p:nvGrpSpPr>
        <p:grpSpPr>
          <a:xfrm>
            <a:off x="848031" y="8271784"/>
            <a:ext cx="413164" cy="415016"/>
            <a:chOff x="1813" y="0"/>
            <a:chExt cx="809173" cy="812800"/>
          </a:xfrm>
        </p:grpSpPr>
        <p:sp>
          <p:nvSpPr>
            <p:cNvPr id="81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3;p14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4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14"/>
          <p:cNvSpPr txBox="1"/>
          <p:nvPr/>
        </p:nvSpPr>
        <p:spPr>
          <a:xfrm>
            <a:off x="848031" y="1358979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ABSTRACT</a:t>
            </a:r>
            <a:endParaRPr/>
          </a:p>
        </p:txBody>
      </p:sp>
      <p:grpSp>
        <p:nvGrpSpPr>
          <p:cNvPr id="14" name="Google Shape;188;p14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7;p14"/>
          <p:cNvGrpSpPr/>
          <p:nvPr/>
        </p:nvGrpSpPr>
        <p:grpSpPr>
          <a:xfrm>
            <a:off x="969375" y="4772640"/>
            <a:ext cx="413164" cy="415016"/>
            <a:chOff x="1813" y="0"/>
            <a:chExt cx="809173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96224" y="4720857"/>
            <a:ext cx="1595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Rainfall prediction is one of the challenging and uncertain tasks which has a significant impact on human society.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Google Shape;197;p14"/>
          <p:cNvGrpSpPr/>
          <p:nvPr/>
        </p:nvGrpSpPr>
        <p:grpSpPr>
          <a:xfrm>
            <a:off x="951654" y="6052091"/>
            <a:ext cx="413164" cy="415016"/>
            <a:chOff x="1813" y="0"/>
            <a:chExt cx="809173" cy="812800"/>
          </a:xfrm>
        </p:grpSpPr>
        <p:sp>
          <p:nvSpPr>
            <p:cNvPr id="57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95646" y="5872658"/>
            <a:ext cx="15786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Accurate and timely </a:t>
            </a:r>
            <a:r>
              <a:rPr lang="en-US" sz="2800" b="1" dirty="0" smtClean="0">
                <a:solidFill>
                  <a:schemeClr val="bg1"/>
                </a:solidFill>
              </a:rPr>
              <a:t>rainfall</a:t>
            </a:r>
            <a:r>
              <a:rPr lang="en-US" sz="2800" dirty="0" smtClean="0">
                <a:solidFill>
                  <a:schemeClr val="bg1"/>
                </a:solidFill>
              </a:rPr>
              <a:t> </a:t>
            </a:r>
            <a:r>
              <a:rPr lang="en-US" sz="2800" b="1" dirty="0" smtClean="0">
                <a:solidFill>
                  <a:schemeClr val="bg1"/>
                </a:solidFill>
              </a:rPr>
              <a:t>prediction</a:t>
            </a:r>
            <a:r>
              <a:rPr lang="en-US" sz="2800" dirty="0" smtClean="0">
                <a:solidFill>
                  <a:schemeClr val="bg1"/>
                </a:solidFill>
              </a:rPr>
              <a:t> can be very helpful to take effective security measures in advance regarding: ongoing construction projects, transportation activities, agricultural tasks, flight operations and flood situation, etc.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oogle Shape;197;p14"/>
          <p:cNvGrpSpPr/>
          <p:nvPr/>
        </p:nvGrpSpPr>
        <p:grpSpPr>
          <a:xfrm>
            <a:off x="955198" y="7395337"/>
            <a:ext cx="413164" cy="415016"/>
            <a:chOff x="1813" y="0"/>
            <a:chExt cx="809173" cy="812800"/>
          </a:xfrm>
        </p:grpSpPr>
        <p:sp>
          <p:nvSpPr>
            <p:cNvPr id="61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46029" y="7357730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 Analyze this we used the Australian dataset.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8" name="Google Shape;197;p14"/>
          <p:cNvGrpSpPr/>
          <p:nvPr/>
        </p:nvGrpSpPr>
        <p:grpSpPr>
          <a:xfrm>
            <a:off x="958743" y="7586645"/>
            <a:ext cx="524037" cy="1290508"/>
            <a:chOff x="-289716" y="76200"/>
            <a:chExt cx="1026316" cy="2527433"/>
          </a:xfrm>
        </p:grpSpPr>
        <p:sp>
          <p:nvSpPr>
            <p:cNvPr id="65" name="Google Shape;198;p14"/>
            <p:cNvSpPr/>
            <p:nvPr/>
          </p:nvSpPr>
          <p:spPr>
            <a:xfrm>
              <a:off x="-289716" y="1790833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446028" y="8357191"/>
            <a:ext cx="9623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For this we used the different machine learning </a:t>
            </a:r>
            <a:r>
              <a:rPr lang="en-US" sz="2800" dirty="0" smtClean="0">
                <a:solidFill>
                  <a:schemeClr val="bg1"/>
                </a:solidFill>
              </a:rPr>
              <a:t>algorithms.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3;p14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4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14"/>
          <p:cNvSpPr txBox="1"/>
          <p:nvPr/>
        </p:nvSpPr>
        <p:spPr>
          <a:xfrm>
            <a:off x="848031" y="1358979"/>
            <a:ext cx="1140844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EXISTING SYSTEM</a:t>
            </a:r>
            <a:endParaRPr/>
          </a:p>
        </p:txBody>
      </p:sp>
      <p:grpSp>
        <p:nvGrpSpPr>
          <p:cNvPr id="14" name="Google Shape;188;p14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7;p14"/>
          <p:cNvGrpSpPr/>
          <p:nvPr/>
        </p:nvGrpSpPr>
        <p:grpSpPr>
          <a:xfrm>
            <a:off x="969375" y="4772640"/>
            <a:ext cx="413164" cy="415016"/>
            <a:chOff x="1813" y="0"/>
            <a:chExt cx="809173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96224" y="4720857"/>
            <a:ext cx="1595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Doesn’t generate accurate and efficient results.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Google Shape;197;p14"/>
          <p:cNvGrpSpPr/>
          <p:nvPr/>
        </p:nvGrpSpPr>
        <p:grpSpPr>
          <a:xfrm>
            <a:off x="951654" y="6052091"/>
            <a:ext cx="413164" cy="415016"/>
            <a:chOff x="1813" y="0"/>
            <a:chExt cx="809173" cy="812800"/>
          </a:xfrm>
        </p:grpSpPr>
        <p:sp>
          <p:nvSpPr>
            <p:cNvPr id="57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513231" y="5995751"/>
            <a:ext cx="157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Computation time is very high.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oogle Shape;197;p14"/>
          <p:cNvGrpSpPr/>
          <p:nvPr/>
        </p:nvGrpSpPr>
        <p:grpSpPr>
          <a:xfrm>
            <a:off x="955198" y="7395337"/>
            <a:ext cx="413164" cy="415016"/>
            <a:chOff x="1813" y="0"/>
            <a:chExt cx="809173" cy="812800"/>
          </a:xfrm>
        </p:grpSpPr>
        <p:sp>
          <p:nvSpPr>
            <p:cNvPr id="61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46029" y="7357730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Lacking of accuracy may result in lack of efficient further treatment.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3;p14"/>
          <p:cNvGrpSpPr/>
          <p:nvPr/>
        </p:nvGrpSpPr>
        <p:grpSpPr>
          <a:xfrm>
            <a:off x="433317" y="530200"/>
            <a:ext cx="17439793" cy="3170318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4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176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14"/>
          <p:cNvSpPr txBox="1"/>
          <p:nvPr/>
        </p:nvSpPr>
        <p:spPr>
          <a:xfrm>
            <a:off x="848031" y="1358979"/>
            <a:ext cx="1140844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PROPOSED SYSTEM</a:t>
            </a:r>
            <a:endParaRPr/>
          </a:p>
        </p:txBody>
      </p:sp>
      <p:grpSp>
        <p:nvGrpSpPr>
          <p:cNvPr id="14" name="Google Shape;188;p14"/>
          <p:cNvGrpSpPr/>
          <p:nvPr/>
        </p:nvGrpSpPr>
        <p:grpSpPr>
          <a:xfrm>
            <a:off x="413081" y="4012245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7;p14"/>
          <p:cNvGrpSpPr/>
          <p:nvPr/>
        </p:nvGrpSpPr>
        <p:grpSpPr>
          <a:xfrm>
            <a:off x="969375" y="4772640"/>
            <a:ext cx="413164" cy="415016"/>
            <a:chOff x="1813" y="0"/>
            <a:chExt cx="809173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96224" y="4720857"/>
            <a:ext cx="1595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Generates accurate and efficient results.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Google Shape;197;p14"/>
          <p:cNvGrpSpPr/>
          <p:nvPr/>
        </p:nvGrpSpPr>
        <p:grpSpPr>
          <a:xfrm>
            <a:off x="951654" y="6052091"/>
            <a:ext cx="413164" cy="415016"/>
            <a:chOff x="1813" y="0"/>
            <a:chExt cx="809173" cy="812800"/>
          </a:xfrm>
        </p:grpSpPr>
        <p:sp>
          <p:nvSpPr>
            <p:cNvPr id="57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513231" y="5995751"/>
            <a:ext cx="157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Computation time is greatly reduced.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oogle Shape;197;p14"/>
          <p:cNvGrpSpPr/>
          <p:nvPr/>
        </p:nvGrpSpPr>
        <p:grpSpPr>
          <a:xfrm>
            <a:off x="955198" y="7395337"/>
            <a:ext cx="413164" cy="415016"/>
            <a:chOff x="1813" y="0"/>
            <a:chExt cx="809173" cy="812800"/>
          </a:xfrm>
        </p:grpSpPr>
        <p:sp>
          <p:nvSpPr>
            <p:cNvPr id="61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46029" y="7357730"/>
            <a:ext cx="3844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Reduces Manual work.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3;p14"/>
          <p:cNvGrpSpPr/>
          <p:nvPr/>
        </p:nvGrpSpPr>
        <p:grpSpPr>
          <a:xfrm>
            <a:off x="450902" y="562707"/>
            <a:ext cx="17439793" cy="1828800"/>
            <a:chOff x="0" y="0"/>
            <a:chExt cx="4593196" cy="834981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4593196" cy="834981"/>
            </a:xfrm>
            <a:custGeom>
              <a:avLst/>
              <a:gdLst/>
              <a:ahLst/>
              <a:cxnLst/>
              <a:rect l="l" t="t" r="r" b="b"/>
              <a:pathLst>
                <a:path w="4593196" h="83498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4"/>
          <p:cNvSpPr txBox="1"/>
          <p:nvPr/>
        </p:nvSpPr>
        <p:spPr>
          <a:xfrm>
            <a:off x="6053077" y="954532"/>
            <a:ext cx="9386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smtClean="0">
                <a:solidFill>
                  <a:srgbClr val="055E5C"/>
                </a:solidFill>
                <a:latin typeface="Paytone One"/>
                <a:sym typeface="Paytone One"/>
              </a:rPr>
              <a:t>DATASET</a:t>
            </a:r>
            <a:endParaRPr/>
          </a:p>
        </p:txBody>
      </p:sp>
      <p:grpSp>
        <p:nvGrpSpPr>
          <p:cNvPr id="14" name="Google Shape;188;p14"/>
          <p:cNvGrpSpPr/>
          <p:nvPr/>
        </p:nvGrpSpPr>
        <p:grpSpPr>
          <a:xfrm>
            <a:off x="-228600" y="3429000"/>
            <a:ext cx="15606506" cy="6262580"/>
            <a:chOff x="0" y="0"/>
            <a:chExt cx="4110355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720215" y="0"/>
              <a:ext cx="3390140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96224" y="4720857"/>
            <a:ext cx="1595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5646" y="5872658"/>
            <a:ext cx="157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446029" y="735773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1446028" y="835719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56" name="Picture 55" descr="WhatsApp Image 2023-02-22 at 11.58.4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09" y="3640015"/>
            <a:ext cx="12238892" cy="5715000"/>
          </a:xfrm>
          <a:prstGeom prst="rect">
            <a:avLst/>
          </a:prstGeom>
        </p:spPr>
      </p:pic>
      <p:grpSp>
        <p:nvGrpSpPr>
          <p:cNvPr id="60" name="Google Shape;156;p14"/>
          <p:cNvGrpSpPr/>
          <p:nvPr/>
        </p:nvGrpSpPr>
        <p:grpSpPr>
          <a:xfrm>
            <a:off x="14561571" y="1028700"/>
            <a:ext cx="2587072" cy="794089"/>
            <a:chOff x="778" y="0"/>
            <a:chExt cx="3449430" cy="1058785"/>
          </a:xfrm>
        </p:grpSpPr>
        <p:grpSp>
          <p:nvGrpSpPr>
            <p:cNvPr id="64" name="Google Shape;157;p14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95" name="Google Shape;158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9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160;p14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93" name="Google Shape;161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2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163;p14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91" name="Google Shape;164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5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166;p14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89" name="Google Shape;16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8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169;p14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87" name="Google Shape;17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1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172;p14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85" name="Google Shape;173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175;p14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83" name="Google Shape;176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7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178;p14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81" name="Google Shape;179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0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181;p14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79" name="Google Shape;182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3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184;p14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77" name="Google Shape;185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6;p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02;p21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603" name="Google Shape;603;p21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604" name="Google Shape;604;p2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5" name="Google Shape;605;p21"/>
          <p:cNvSpPr txBox="1"/>
          <p:nvPr/>
        </p:nvSpPr>
        <p:spPr>
          <a:xfrm>
            <a:off x="1028700" y="1028700"/>
            <a:ext cx="6515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 smtClean="0">
                <a:solidFill>
                  <a:srgbClr val="055E5C"/>
                </a:solidFill>
                <a:latin typeface="Paytone One"/>
                <a:sym typeface="Paytone One"/>
              </a:rPr>
              <a:t>ALGORITHMS</a:t>
            </a:r>
            <a:endParaRPr/>
          </a:p>
        </p:txBody>
      </p:sp>
      <p:graphicFrame>
        <p:nvGraphicFramePr>
          <p:cNvPr id="606" name="Google Shape;606;p21"/>
          <p:cNvGraphicFramePr/>
          <p:nvPr/>
        </p:nvGraphicFramePr>
        <p:xfrm>
          <a:off x="1301330" y="3255808"/>
          <a:ext cx="15603750" cy="6002500"/>
        </p:xfrm>
        <a:graphic>
          <a:graphicData uri="http://schemas.openxmlformats.org/drawingml/2006/table">
            <a:tbl>
              <a:tblPr>
                <a:noFill/>
                <a:tableStyleId>{61767E57-3AF3-4AAB-B786-035AE5C2DC87}</a:tableStyleId>
              </a:tblPr>
              <a:tblGrid>
                <a:gridCol w="5201250"/>
                <a:gridCol w="5201250"/>
                <a:gridCol w="5201250"/>
              </a:tblGrid>
              <a:tr h="300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2000" baseline="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</a:t>
                      </a:r>
                      <a:r>
                        <a:rPr lang="en-US" sz="32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FOREST</a:t>
                      </a: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</a:t>
                      </a:r>
                      <a:r>
                        <a:rPr lang="en-US" sz="32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TREE</a:t>
                      </a: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99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LOGISTIC</a:t>
                      </a:r>
                      <a:r>
                        <a:rPr lang="en-US" sz="32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REGRESSION</a:t>
                      </a: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GRADIENT</a:t>
                      </a:r>
                      <a:r>
                        <a:rPr lang="en-US" sz="32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BOOSTING CLASSIFIER</a:t>
                      </a: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3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ADABOOST</a:t>
                      </a:r>
                      <a:r>
                        <a:rPr lang="en-US" sz="32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CLASSIFIER</a:t>
                      </a:r>
                      <a:endParaRPr lang="en-US" sz="3200" dirty="0" smtClean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55E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3" name="Google Shape;607;p21"/>
          <p:cNvGrpSpPr/>
          <p:nvPr/>
        </p:nvGrpSpPr>
        <p:grpSpPr>
          <a:xfrm>
            <a:off x="12901980" y="1259807"/>
            <a:ext cx="4302820" cy="1418070"/>
            <a:chOff x="778" y="0"/>
            <a:chExt cx="5737094" cy="1890760"/>
          </a:xfrm>
        </p:grpSpPr>
        <p:grpSp>
          <p:nvGrpSpPr>
            <p:cNvPr id="4" name="Google Shape;608;p21"/>
            <p:cNvGrpSpPr/>
            <p:nvPr/>
          </p:nvGrpSpPr>
          <p:grpSpPr>
            <a:xfrm>
              <a:off x="3822440" y="0"/>
              <a:ext cx="347217" cy="348773"/>
              <a:chOff x="1813" y="0"/>
              <a:chExt cx="809173" cy="812800"/>
            </a:xfrm>
          </p:grpSpPr>
          <p:sp>
            <p:nvSpPr>
              <p:cNvPr id="609" name="Google Shape;609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611;p21"/>
            <p:cNvGrpSpPr/>
            <p:nvPr/>
          </p:nvGrpSpPr>
          <p:grpSpPr>
            <a:xfrm>
              <a:off x="4606548" y="0"/>
              <a:ext cx="347217" cy="348773"/>
              <a:chOff x="1813" y="0"/>
              <a:chExt cx="809173" cy="812800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614;p21"/>
            <p:cNvGrpSpPr/>
            <p:nvPr/>
          </p:nvGrpSpPr>
          <p:grpSpPr>
            <a:xfrm>
              <a:off x="5390655" y="0"/>
              <a:ext cx="347217" cy="348773"/>
              <a:chOff x="1813" y="0"/>
              <a:chExt cx="809173" cy="812800"/>
            </a:xfrm>
          </p:grpSpPr>
          <p:sp>
            <p:nvSpPr>
              <p:cNvPr id="615" name="Google Shape;615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617;p21"/>
            <p:cNvGrpSpPr/>
            <p:nvPr/>
          </p:nvGrpSpPr>
          <p:grpSpPr>
            <a:xfrm>
              <a:off x="3822440" y="710012"/>
              <a:ext cx="347217" cy="348773"/>
              <a:chOff x="1813" y="0"/>
              <a:chExt cx="809173" cy="81280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620;p21"/>
            <p:cNvGrpSpPr/>
            <p:nvPr/>
          </p:nvGrpSpPr>
          <p:grpSpPr>
            <a:xfrm>
              <a:off x="4606548" y="710012"/>
              <a:ext cx="347217" cy="348773"/>
              <a:chOff x="1813" y="0"/>
              <a:chExt cx="809173" cy="812800"/>
            </a:xfrm>
          </p:grpSpPr>
          <p:sp>
            <p:nvSpPr>
              <p:cNvPr id="621" name="Google Shape;621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623;p21"/>
            <p:cNvGrpSpPr/>
            <p:nvPr/>
          </p:nvGrpSpPr>
          <p:grpSpPr>
            <a:xfrm>
              <a:off x="5390655" y="710012"/>
              <a:ext cx="347217" cy="348773"/>
              <a:chOff x="1813" y="0"/>
              <a:chExt cx="809173" cy="812800"/>
            </a:xfrm>
          </p:grpSpPr>
          <p:sp>
            <p:nvSpPr>
              <p:cNvPr id="624" name="Google Shape;624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626;p21"/>
            <p:cNvGrpSpPr/>
            <p:nvPr/>
          </p:nvGrpSpPr>
          <p:grpSpPr>
            <a:xfrm>
              <a:off x="3822440" y="1541987"/>
              <a:ext cx="347217" cy="348773"/>
              <a:chOff x="1813" y="0"/>
              <a:chExt cx="809173" cy="812800"/>
            </a:xfrm>
          </p:grpSpPr>
          <p:sp>
            <p:nvSpPr>
              <p:cNvPr id="627" name="Google Shape;627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629;p21"/>
            <p:cNvGrpSpPr/>
            <p:nvPr/>
          </p:nvGrpSpPr>
          <p:grpSpPr>
            <a:xfrm>
              <a:off x="4606548" y="1541987"/>
              <a:ext cx="347217" cy="348773"/>
              <a:chOff x="1813" y="0"/>
              <a:chExt cx="809173" cy="812800"/>
            </a:xfrm>
          </p:grpSpPr>
          <p:sp>
            <p:nvSpPr>
              <p:cNvPr id="630" name="Google Shape;630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632;p21"/>
            <p:cNvGrpSpPr/>
            <p:nvPr/>
          </p:nvGrpSpPr>
          <p:grpSpPr>
            <a:xfrm>
              <a:off x="5390655" y="1541987"/>
              <a:ext cx="347217" cy="348773"/>
              <a:chOff x="1813" y="0"/>
              <a:chExt cx="809173" cy="812800"/>
            </a:xfrm>
          </p:grpSpPr>
          <p:sp>
            <p:nvSpPr>
              <p:cNvPr id="633" name="Google Shape;633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635;p21"/>
            <p:cNvGrpSpPr/>
            <p:nvPr/>
          </p:nvGrpSpPr>
          <p:grpSpPr>
            <a:xfrm>
              <a:off x="778" y="0"/>
              <a:ext cx="347217" cy="348773"/>
              <a:chOff x="1813" y="0"/>
              <a:chExt cx="809173" cy="812800"/>
            </a:xfrm>
          </p:grpSpPr>
          <p:sp>
            <p:nvSpPr>
              <p:cNvPr id="636" name="Google Shape;636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38;p21"/>
            <p:cNvGrpSpPr/>
            <p:nvPr/>
          </p:nvGrpSpPr>
          <p:grpSpPr>
            <a:xfrm>
              <a:off x="784886" y="0"/>
              <a:ext cx="347217" cy="348773"/>
              <a:chOff x="1813" y="0"/>
              <a:chExt cx="809173" cy="812800"/>
            </a:xfrm>
          </p:grpSpPr>
          <p:sp>
            <p:nvSpPr>
              <p:cNvPr id="639" name="Google Shape;639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41;p21"/>
            <p:cNvGrpSpPr/>
            <p:nvPr/>
          </p:nvGrpSpPr>
          <p:grpSpPr>
            <a:xfrm>
              <a:off x="1568993" y="0"/>
              <a:ext cx="347217" cy="348773"/>
              <a:chOff x="1813" y="0"/>
              <a:chExt cx="809173" cy="812800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644;p21"/>
            <p:cNvGrpSpPr/>
            <p:nvPr/>
          </p:nvGrpSpPr>
          <p:grpSpPr>
            <a:xfrm>
              <a:off x="778" y="710012"/>
              <a:ext cx="347217" cy="348773"/>
              <a:chOff x="1813" y="0"/>
              <a:chExt cx="809173" cy="812800"/>
            </a:xfrm>
          </p:grpSpPr>
          <p:sp>
            <p:nvSpPr>
              <p:cNvPr id="645" name="Google Shape;645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47;p21"/>
            <p:cNvGrpSpPr/>
            <p:nvPr/>
          </p:nvGrpSpPr>
          <p:grpSpPr>
            <a:xfrm>
              <a:off x="784886" y="710012"/>
              <a:ext cx="347217" cy="348773"/>
              <a:chOff x="1813" y="0"/>
              <a:chExt cx="809173" cy="812800"/>
            </a:xfrm>
          </p:grpSpPr>
          <p:sp>
            <p:nvSpPr>
              <p:cNvPr id="648" name="Google Shape;648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50;p21"/>
            <p:cNvGrpSpPr/>
            <p:nvPr/>
          </p:nvGrpSpPr>
          <p:grpSpPr>
            <a:xfrm>
              <a:off x="1568993" y="710012"/>
              <a:ext cx="347217" cy="348773"/>
              <a:chOff x="1813" y="0"/>
              <a:chExt cx="809173" cy="812800"/>
            </a:xfrm>
          </p:grpSpPr>
          <p:sp>
            <p:nvSpPr>
              <p:cNvPr id="651" name="Google Shape;651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53;p21"/>
            <p:cNvGrpSpPr/>
            <p:nvPr/>
          </p:nvGrpSpPr>
          <p:grpSpPr>
            <a:xfrm>
              <a:off x="2318883" y="0"/>
              <a:ext cx="347217" cy="348773"/>
              <a:chOff x="1813" y="0"/>
              <a:chExt cx="809173" cy="812800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56;p21"/>
            <p:cNvGrpSpPr/>
            <p:nvPr/>
          </p:nvGrpSpPr>
          <p:grpSpPr>
            <a:xfrm>
              <a:off x="3102991" y="0"/>
              <a:ext cx="347217" cy="348773"/>
              <a:chOff x="1813" y="0"/>
              <a:chExt cx="809173" cy="812800"/>
            </a:xfrm>
          </p:grpSpPr>
          <p:sp>
            <p:nvSpPr>
              <p:cNvPr id="657" name="Google Shape;657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59;p21"/>
            <p:cNvGrpSpPr/>
            <p:nvPr/>
          </p:nvGrpSpPr>
          <p:grpSpPr>
            <a:xfrm>
              <a:off x="2318883" y="710012"/>
              <a:ext cx="347217" cy="348773"/>
              <a:chOff x="1813" y="0"/>
              <a:chExt cx="809173" cy="812800"/>
            </a:xfrm>
          </p:grpSpPr>
          <p:sp>
            <p:nvSpPr>
              <p:cNvPr id="660" name="Google Shape;660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662;p21"/>
            <p:cNvGrpSpPr/>
            <p:nvPr/>
          </p:nvGrpSpPr>
          <p:grpSpPr>
            <a:xfrm>
              <a:off x="3102991" y="710012"/>
              <a:ext cx="347217" cy="348773"/>
              <a:chOff x="1813" y="0"/>
              <a:chExt cx="809173" cy="812800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65;p21"/>
            <p:cNvGrpSpPr/>
            <p:nvPr/>
          </p:nvGrpSpPr>
          <p:grpSpPr>
            <a:xfrm>
              <a:off x="778" y="1541987"/>
              <a:ext cx="347217" cy="348773"/>
              <a:chOff x="1813" y="0"/>
              <a:chExt cx="809173" cy="812800"/>
            </a:xfrm>
          </p:grpSpPr>
          <p:sp>
            <p:nvSpPr>
              <p:cNvPr id="666" name="Google Shape;666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668;p21"/>
            <p:cNvGrpSpPr/>
            <p:nvPr/>
          </p:nvGrpSpPr>
          <p:grpSpPr>
            <a:xfrm>
              <a:off x="784886" y="1541987"/>
              <a:ext cx="347217" cy="348773"/>
              <a:chOff x="1813" y="0"/>
              <a:chExt cx="809173" cy="812800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671;p21"/>
            <p:cNvGrpSpPr/>
            <p:nvPr/>
          </p:nvGrpSpPr>
          <p:grpSpPr>
            <a:xfrm>
              <a:off x="1568993" y="1541987"/>
              <a:ext cx="347217" cy="348773"/>
              <a:chOff x="1813" y="0"/>
              <a:chExt cx="809173" cy="812800"/>
            </a:xfrm>
          </p:grpSpPr>
          <p:sp>
            <p:nvSpPr>
              <p:cNvPr id="672" name="Google Shape;672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674;p21"/>
            <p:cNvGrpSpPr/>
            <p:nvPr/>
          </p:nvGrpSpPr>
          <p:grpSpPr>
            <a:xfrm>
              <a:off x="2318883" y="1541987"/>
              <a:ext cx="347217" cy="348773"/>
              <a:chOff x="1813" y="0"/>
              <a:chExt cx="809173" cy="812800"/>
            </a:xfrm>
          </p:grpSpPr>
          <p:sp>
            <p:nvSpPr>
              <p:cNvPr id="675" name="Google Shape;675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677;p21"/>
            <p:cNvGrpSpPr/>
            <p:nvPr/>
          </p:nvGrpSpPr>
          <p:grpSpPr>
            <a:xfrm>
              <a:off x="3102991" y="1541987"/>
              <a:ext cx="347217" cy="348773"/>
              <a:chOff x="1813" y="0"/>
              <a:chExt cx="809173" cy="812800"/>
            </a:xfrm>
          </p:grpSpPr>
          <p:sp>
            <p:nvSpPr>
              <p:cNvPr id="678" name="Google Shape;678;p2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8;p14"/>
          <p:cNvGrpSpPr/>
          <p:nvPr/>
        </p:nvGrpSpPr>
        <p:grpSpPr>
          <a:xfrm>
            <a:off x="588927" y="1761414"/>
            <a:ext cx="17439793" cy="5802428"/>
            <a:chOff x="0" y="0"/>
            <a:chExt cx="4593196" cy="1528211"/>
          </a:xfrm>
        </p:grpSpPr>
        <p:sp>
          <p:nvSpPr>
            <p:cNvPr id="189" name="Google Shape;189;p14"/>
            <p:cNvSpPr/>
            <p:nvPr/>
          </p:nvSpPr>
          <p:spPr>
            <a:xfrm>
              <a:off x="0" y="0"/>
              <a:ext cx="4593196" cy="1528211"/>
            </a:xfrm>
            <a:custGeom>
              <a:avLst/>
              <a:gdLst/>
              <a:ahLst/>
              <a:cxnLst/>
              <a:rect l="l" t="t" r="r" b="b"/>
              <a:pathLst>
                <a:path w="4593196" h="1528211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</p:sp>
        <p:sp>
          <p:nvSpPr>
            <p:cNvPr id="190" name="Google Shape;190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97;p14"/>
          <p:cNvGrpSpPr/>
          <p:nvPr/>
        </p:nvGrpSpPr>
        <p:grpSpPr>
          <a:xfrm>
            <a:off x="951790" y="2469055"/>
            <a:ext cx="413164" cy="415016"/>
            <a:chOff x="1813" y="0"/>
            <a:chExt cx="809173" cy="812800"/>
          </a:xfrm>
        </p:grpSpPr>
        <p:sp>
          <p:nvSpPr>
            <p:cNvPr id="198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07238" y="2364520"/>
            <a:ext cx="1595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IN ADDITION TO THAT WE USED ANOTHER ALGORITHM NAMELY </a:t>
            </a:r>
            <a:r>
              <a:rPr lang="en-US" sz="2800" b="1" dirty="0" smtClean="0">
                <a:solidFill>
                  <a:schemeClr val="bg1"/>
                </a:solidFill>
              </a:rPr>
              <a:t>CatBoostClassifier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6" name="Google Shape;197;p14"/>
          <p:cNvGrpSpPr/>
          <p:nvPr/>
        </p:nvGrpSpPr>
        <p:grpSpPr>
          <a:xfrm>
            <a:off x="986823" y="3414399"/>
            <a:ext cx="413164" cy="415016"/>
            <a:chOff x="1813" y="0"/>
            <a:chExt cx="809173" cy="812800"/>
          </a:xfrm>
        </p:grpSpPr>
        <p:sp>
          <p:nvSpPr>
            <p:cNvPr id="57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706661" y="3305303"/>
            <a:ext cx="1578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WE PREDICTED THE ACCURACY FOR THIS ALGORITHM.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oogle Shape;197;p14"/>
          <p:cNvGrpSpPr/>
          <p:nvPr/>
        </p:nvGrpSpPr>
        <p:grpSpPr>
          <a:xfrm>
            <a:off x="972782" y="4405953"/>
            <a:ext cx="413164" cy="415016"/>
            <a:chOff x="1813" y="0"/>
            <a:chExt cx="809173" cy="812800"/>
          </a:xfrm>
        </p:grpSpPr>
        <p:sp>
          <p:nvSpPr>
            <p:cNvPr id="61" name="Google Shape;198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733713" y="4217821"/>
            <a:ext cx="14866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 COMPARED TO ALL ALGORITHMS WE GET THE BEST ACCURACY FOR THE CATBOOSTCLASSFIER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8" name="Google Shape;197;p14"/>
          <p:cNvGrpSpPr/>
          <p:nvPr/>
        </p:nvGrpSpPr>
        <p:grpSpPr>
          <a:xfrm>
            <a:off x="976327" y="4790691"/>
            <a:ext cx="524037" cy="1290508"/>
            <a:chOff x="-289716" y="76200"/>
            <a:chExt cx="1026316" cy="2527433"/>
          </a:xfrm>
        </p:grpSpPr>
        <p:sp>
          <p:nvSpPr>
            <p:cNvPr id="65" name="Google Shape;198;p14"/>
            <p:cNvSpPr/>
            <p:nvPr/>
          </p:nvSpPr>
          <p:spPr>
            <a:xfrm>
              <a:off x="-289716" y="1790833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9;p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762551" y="5578821"/>
            <a:ext cx="15097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 WE GENERATED THE PICKEL FILE FOR THIS MODEL AND USED IN OUR PROJECT.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14;p20"/>
          <p:cNvGrpSpPr/>
          <p:nvPr/>
        </p:nvGrpSpPr>
        <p:grpSpPr>
          <a:xfrm>
            <a:off x="413081" y="444700"/>
            <a:ext cx="17439793" cy="9369973"/>
            <a:chOff x="0" y="0"/>
            <a:chExt cx="4593196" cy="2467812"/>
          </a:xfrm>
        </p:grpSpPr>
        <p:sp>
          <p:nvSpPr>
            <p:cNvPr id="515" name="Google Shape;515;p20"/>
            <p:cNvSpPr/>
            <p:nvPr/>
          </p:nvSpPr>
          <p:spPr>
            <a:xfrm>
              <a:off x="0" y="0"/>
              <a:ext cx="4593196" cy="2467812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20"/>
          <p:cNvSpPr txBox="1"/>
          <p:nvPr/>
        </p:nvSpPr>
        <p:spPr>
          <a:xfrm>
            <a:off x="6286499" y="905608"/>
            <a:ext cx="10119947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FFFFFF"/>
                </a:solidFill>
                <a:latin typeface="Paytone One"/>
                <a:sym typeface="Paytone One"/>
              </a:rPr>
              <a:t>SCREENSHOTS</a:t>
            </a:r>
            <a:endParaRPr sz="5400"/>
          </a:p>
        </p:txBody>
      </p:sp>
      <p:sp>
        <p:nvSpPr>
          <p:cNvPr id="519" name="Google Shape;519;p20"/>
          <p:cNvSpPr/>
          <p:nvPr/>
        </p:nvSpPr>
        <p:spPr>
          <a:xfrm>
            <a:off x="2251696" y="7498483"/>
            <a:ext cx="4126442" cy="1116203"/>
          </a:xfrm>
          <a:custGeom>
            <a:avLst/>
            <a:gdLst/>
            <a:ahLst/>
            <a:cxnLst/>
            <a:rect l="l" t="t" r="r" b="b"/>
            <a:pathLst>
              <a:path w="1086800" h="293979" extrusionOk="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550" name="Google Shape;550;p20"/>
          <p:cNvSpPr/>
          <p:nvPr/>
        </p:nvSpPr>
        <p:spPr>
          <a:xfrm>
            <a:off x="12629324" y="7494805"/>
            <a:ext cx="4126442" cy="1116203"/>
          </a:xfrm>
          <a:custGeom>
            <a:avLst/>
            <a:gdLst/>
            <a:ahLst/>
            <a:cxnLst/>
            <a:rect l="l" t="t" r="r" b="b"/>
            <a:pathLst>
              <a:path w="1086800" h="293979" extrusionOk="0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>
            <a:noFill/>
          </a:ln>
        </p:spPr>
      </p:sp>
      <p:sp>
        <p:nvSpPr>
          <p:cNvPr id="40962" name="AutoShape 2" descr="p2.webp (647×247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924362" y="7731097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13324640" y="7745001"/>
            <a:ext cx="2853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ABOUT PAGE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8" y="2563916"/>
            <a:ext cx="7600964" cy="4273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16" y="2563916"/>
            <a:ext cx="7073947" cy="416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 and White Minimal Geometric Newsletter Presentation">
  <a:themeElements>
    <a:clrScheme name="Office">
      <a:dk1>
        <a:srgbClr val="000000"/>
      </a:dk1>
      <a:lt1>
        <a:srgbClr val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219</Words>
  <Application>Microsoft Office PowerPoint</Application>
  <PresentationFormat>Custom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Paytone One</vt:lpstr>
      <vt:lpstr>Arial</vt:lpstr>
      <vt:lpstr>Open Sans</vt:lpstr>
      <vt:lpstr>Green and White Minimal Geometric Newsletter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account</cp:lastModifiedBy>
  <cp:revision>102</cp:revision>
  <dcterms:modified xsi:type="dcterms:W3CDTF">2023-03-16T17:11:32Z</dcterms:modified>
</cp:coreProperties>
</file>