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8"/>
  </p:notesMasterIdLst>
  <p:sldIdLst>
    <p:sldId id="256" r:id="rId2"/>
    <p:sldId id="261" r:id="rId3"/>
    <p:sldId id="257" r:id="rId4"/>
    <p:sldId id="262" r:id="rId5"/>
    <p:sldId id="263" r:id="rId6"/>
    <p:sldId id="264" r:id="rId7"/>
    <p:sldId id="258" r:id="rId8"/>
    <p:sldId id="266" r:id="rId9"/>
    <p:sldId id="283" r:id="rId10"/>
    <p:sldId id="284" r:id="rId11"/>
    <p:sldId id="285" r:id="rId12"/>
    <p:sldId id="286" r:id="rId13"/>
    <p:sldId id="287" r:id="rId14"/>
    <p:sldId id="288" r:id="rId15"/>
    <p:sldId id="289"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90A154-5F97-4744-A4FF-8AE073C60A36}">
          <p14:sldIdLst>
            <p14:sldId id="256"/>
            <p14:sldId id="261"/>
            <p14:sldId id="257"/>
            <p14:sldId id="262"/>
            <p14:sldId id="263"/>
            <p14:sldId id="264"/>
            <p14:sldId id="258"/>
            <p14:sldId id="266"/>
            <p14:sldId id="283"/>
            <p14:sldId id="284"/>
            <p14:sldId id="285"/>
            <p14:sldId id="286"/>
            <p14:sldId id="287"/>
            <p14:sldId id="288"/>
            <p14:sldId id="289"/>
          </p14:sldIdLst>
        </p14:section>
        <p14:section name="Untitled Section" id="{E26D4D95-2825-4099-A51D-7C20726DB933}">
          <p14:sldIdLst>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82" d="100"/>
          <a:sy n="82" d="100"/>
        </p:scale>
        <p:origin x="146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kya" userId="55aa544f1e6e0205" providerId="LiveId" clId="{8E87FF78-CE31-422D-9BC7-A92B05F9A422}"/>
    <pc:docChg chg="undo custSel addSld delSld modSld modSection">
      <pc:chgData name="sowkya" userId="55aa544f1e6e0205" providerId="LiveId" clId="{8E87FF78-CE31-422D-9BC7-A92B05F9A422}" dt="2023-02-21T17:12:37.729" v="218" actId="20577"/>
      <pc:docMkLst>
        <pc:docMk/>
      </pc:docMkLst>
      <pc:sldChg chg="modSp mod">
        <pc:chgData name="sowkya" userId="55aa544f1e6e0205" providerId="LiveId" clId="{8E87FF78-CE31-422D-9BC7-A92B05F9A422}" dt="2023-02-21T17:12:37.729" v="218" actId="20577"/>
        <pc:sldMkLst>
          <pc:docMk/>
          <pc:sldMk cId="3832286906" sldId="261"/>
        </pc:sldMkLst>
        <pc:spChg chg="mod">
          <ac:chgData name="sowkya" userId="55aa544f1e6e0205" providerId="LiveId" clId="{8E87FF78-CE31-422D-9BC7-A92B05F9A422}" dt="2023-02-21T17:12:37.729" v="218" actId="20577"/>
          <ac:spMkLst>
            <pc:docMk/>
            <pc:sldMk cId="3832286906" sldId="261"/>
            <ac:spMk id="3" creationId="{00000000-0000-0000-0000-000000000000}"/>
          </ac:spMkLst>
        </pc:spChg>
      </pc:sldChg>
      <pc:sldChg chg="modSp mod">
        <pc:chgData name="sowkya" userId="55aa544f1e6e0205" providerId="LiveId" clId="{8E87FF78-CE31-422D-9BC7-A92B05F9A422}" dt="2023-02-21T16:55:27.333" v="206" actId="14100"/>
        <pc:sldMkLst>
          <pc:docMk/>
          <pc:sldMk cId="2668614505" sldId="264"/>
        </pc:sldMkLst>
        <pc:spChg chg="mod">
          <ac:chgData name="sowkya" userId="55aa544f1e6e0205" providerId="LiveId" clId="{8E87FF78-CE31-422D-9BC7-A92B05F9A422}" dt="2023-02-21T16:55:27.333" v="206" actId="14100"/>
          <ac:spMkLst>
            <pc:docMk/>
            <pc:sldMk cId="2668614505" sldId="264"/>
            <ac:spMk id="3" creationId="{00000000-0000-0000-0000-000000000000}"/>
          </ac:spMkLst>
        </pc:spChg>
      </pc:sldChg>
      <pc:sldChg chg="modSp mod">
        <pc:chgData name="sowkya" userId="55aa544f1e6e0205" providerId="LiveId" clId="{8E87FF78-CE31-422D-9BC7-A92B05F9A422}" dt="2023-02-21T16:02:06.906" v="33" actId="27636"/>
        <pc:sldMkLst>
          <pc:docMk/>
          <pc:sldMk cId="3603797422" sldId="266"/>
        </pc:sldMkLst>
        <pc:spChg chg="mod">
          <ac:chgData name="sowkya" userId="55aa544f1e6e0205" providerId="LiveId" clId="{8E87FF78-CE31-422D-9BC7-A92B05F9A422}" dt="2023-02-21T16:02:06.906" v="33" actId="27636"/>
          <ac:spMkLst>
            <pc:docMk/>
            <pc:sldMk cId="3603797422" sldId="266"/>
            <ac:spMk id="3" creationId="{00000000-0000-0000-0000-000000000000}"/>
          </ac:spMkLst>
        </pc:spChg>
      </pc:sldChg>
      <pc:sldChg chg="addSp delSp modSp new mod">
        <pc:chgData name="sowkya" userId="55aa544f1e6e0205" providerId="LiveId" clId="{8E87FF78-CE31-422D-9BC7-A92B05F9A422}" dt="2023-02-21T16:10:53.486" v="81" actId="1076"/>
        <pc:sldMkLst>
          <pc:docMk/>
          <pc:sldMk cId="1424936957" sldId="283"/>
        </pc:sldMkLst>
        <pc:spChg chg="mod">
          <ac:chgData name="sowkya" userId="55aa544f1e6e0205" providerId="LiveId" clId="{8E87FF78-CE31-422D-9BC7-A92B05F9A422}" dt="2023-02-21T16:04:13.655" v="50" actId="27636"/>
          <ac:spMkLst>
            <pc:docMk/>
            <pc:sldMk cId="1424936957" sldId="283"/>
            <ac:spMk id="2" creationId="{BE8AF34A-D5BB-DF44-B6B1-41ABC82217D3}"/>
          </ac:spMkLst>
        </pc:spChg>
        <pc:spChg chg="mod">
          <ac:chgData name="sowkya" userId="55aa544f1e6e0205" providerId="LiveId" clId="{8E87FF78-CE31-422D-9BC7-A92B05F9A422}" dt="2023-02-21T16:04:34.698" v="57" actId="20577"/>
          <ac:spMkLst>
            <pc:docMk/>
            <pc:sldMk cId="1424936957" sldId="283"/>
            <ac:spMk id="3" creationId="{6D9A0B68-F53B-A5F8-97A6-2F917CA054BE}"/>
          </ac:spMkLst>
        </pc:spChg>
        <pc:graphicFrameChg chg="add del mod modGraphic">
          <ac:chgData name="sowkya" userId="55aa544f1e6e0205" providerId="LiveId" clId="{8E87FF78-CE31-422D-9BC7-A92B05F9A422}" dt="2023-02-21T16:05:23.342" v="69"/>
          <ac:graphicFrameMkLst>
            <pc:docMk/>
            <pc:sldMk cId="1424936957" sldId="283"/>
            <ac:graphicFrameMk id="4" creationId="{145DAA2F-5C4B-AAB9-E85B-F7774012E27A}"/>
          </ac:graphicFrameMkLst>
        </pc:graphicFrameChg>
        <pc:picChg chg="add mod">
          <ac:chgData name="sowkya" userId="55aa544f1e6e0205" providerId="LiveId" clId="{8E87FF78-CE31-422D-9BC7-A92B05F9A422}" dt="2023-02-21T16:10:53.486" v="81" actId="1076"/>
          <ac:picMkLst>
            <pc:docMk/>
            <pc:sldMk cId="1424936957" sldId="283"/>
            <ac:picMk id="6" creationId="{FF912C46-FCBF-78B1-F237-19E3AB79EC8C}"/>
          </ac:picMkLst>
        </pc:picChg>
      </pc:sldChg>
      <pc:sldChg chg="addSp delSp modSp new mod">
        <pc:chgData name="sowkya" userId="55aa544f1e6e0205" providerId="LiveId" clId="{8E87FF78-CE31-422D-9BC7-A92B05F9A422}" dt="2023-02-21T16:16:01.142" v="103" actId="14100"/>
        <pc:sldMkLst>
          <pc:docMk/>
          <pc:sldMk cId="2052819186" sldId="284"/>
        </pc:sldMkLst>
        <pc:spChg chg="mod">
          <ac:chgData name="sowkya" userId="55aa544f1e6e0205" providerId="LiveId" clId="{8E87FF78-CE31-422D-9BC7-A92B05F9A422}" dt="2023-02-21T16:13:40.814" v="97" actId="14100"/>
          <ac:spMkLst>
            <pc:docMk/>
            <pc:sldMk cId="2052819186" sldId="284"/>
            <ac:spMk id="2" creationId="{B21F8A17-05B4-5EE1-0BF7-4D70E810B979}"/>
          </ac:spMkLst>
        </pc:spChg>
        <pc:spChg chg="del mod">
          <ac:chgData name="sowkya" userId="55aa544f1e6e0205" providerId="LiveId" clId="{8E87FF78-CE31-422D-9BC7-A92B05F9A422}" dt="2023-02-21T16:15:53.838" v="102" actId="931"/>
          <ac:spMkLst>
            <pc:docMk/>
            <pc:sldMk cId="2052819186" sldId="284"/>
            <ac:spMk id="3" creationId="{C2D08CEC-4969-40AD-2093-24F290073522}"/>
          </ac:spMkLst>
        </pc:spChg>
        <pc:picChg chg="add mod">
          <ac:chgData name="sowkya" userId="55aa544f1e6e0205" providerId="LiveId" clId="{8E87FF78-CE31-422D-9BC7-A92B05F9A422}" dt="2023-02-21T16:16:01.142" v="103" actId="14100"/>
          <ac:picMkLst>
            <pc:docMk/>
            <pc:sldMk cId="2052819186" sldId="284"/>
            <ac:picMk id="5" creationId="{85774C49-6410-FBF2-05BE-25F3CA1DF5BF}"/>
          </ac:picMkLst>
        </pc:picChg>
      </pc:sldChg>
      <pc:sldChg chg="addSp modSp new del mod">
        <pc:chgData name="sowkya" userId="55aa544f1e6e0205" providerId="LiveId" clId="{8E87FF78-CE31-422D-9BC7-A92B05F9A422}" dt="2023-02-21T16:12:27.438" v="88" actId="2696"/>
        <pc:sldMkLst>
          <pc:docMk/>
          <pc:sldMk cId="2525711301" sldId="284"/>
        </pc:sldMkLst>
        <pc:spChg chg="add mod">
          <ac:chgData name="sowkya" userId="55aa544f1e6e0205" providerId="LiveId" clId="{8E87FF78-CE31-422D-9BC7-A92B05F9A422}" dt="2023-02-21T16:11:49.678" v="86" actId="1076"/>
          <ac:spMkLst>
            <pc:docMk/>
            <pc:sldMk cId="2525711301" sldId="284"/>
            <ac:spMk id="3" creationId="{1FFD7DEE-D7E8-8BC4-FAC4-50036E280369}"/>
          </ac:spMkLst>
        </pc:spChg>
        <pc:spChg chg="add">
          <ac:chgData name="sowkya" userId="55aa544f1e6e0205" providerId="LiveId" clId="{8E87FF78-CE31-422D-9BC7-A92B05F9A422}" dt="2023-02-21T16:12:13.585" v="87" actId="22"/>
          <ac:spMkLst>
            <pc:docMk/>
            <pc:sldMk cId="2525711301" sldId="284"/>
            <ac:spMk id="5" creationId="{6B8F2871-9B54-A4B3-FB80-2B2EDFAE2930}"/>
          </ac:spMkLst>
        </pc:spChg>
      </pc:sldChg>
      <pc:sldChg chg="new del">
        <pc:chgData name="sowkya" userId="55aa544f1e6e0205" providerId="LiveId" clId="{8E87FF78-CE31-422D-9BC7-A92B05F9A422}" dt="2023-02-21T16:11:09.369" v="83" actId="2696"/>
        <pc:sldMkLst>
          <pc:docMk/>
          <pc:sldMk cId="2903870349" sldId="284"/>
        </pc:sldMkLst>
      </pc:sldChg>
      <pc:sldChg chg="addSp modSp new">
        <pc:chgData name="sowkya" userId="55aa544f1e6e0205" providerId="LiveId" clId="{8E87FF78-CE31-422D-9BC7-A92B05F9A422}" dt="2023-02-21T16:23:03.731" v="151" actId="931"/>
        <pc:sldMkLst>
          <pc:docMk/>
          <pc:sldMk cId="2601035285" sldId="285"/>
        </pc:sldMkLst>
        <pc:picChg chg="add mod">
          <ac:chgData name="sowkya" userId="55aa544f1e6e0205" providerId="LiveId" clId="{8E87FF78-CE31-422D-9BC7-A92B05F9A422}" dt="2023-02-21T16:23:03.731" v="151" actId="931"/>
          <ac:picMkLst>
            <pc:docMk/>
            <pc:sldMk cId="2601035285" sldId="285"/>
            <ac:picMk id="3" creationId="{B75FB26D-4314-3034-A212-01369F115B09}"/>
          </ac:picMkLst>
        </pc:picChg>
      </pc:sldChg>
      <pc:sldChg chg="modSp new del mod">
        <pc:chgData name="sowkya" userId="55aa544f1e6e0205" providerId="LiveId" clId="{8E87FF78-CE31-422D-9BC7-A92B05F9A422}" dt="2023-02-21T16:20:55.574" v="149" actId="2696"/>
        <pc:sldMkLst>
          <pc:docMk/>
          <pc:sldMk cId="2927354709" sldId="285"/>
        </pc:sldMkLst>
        <pc:spChg chg="mod">
          <ac:chgData name="sowkya" userId="55aa544f1e6e0205" providerId="LiveId" clId="{8E87FF78-CE31-422D-9BC7-A92B05F9A422}" dt="2023-02-21T16:20:50.195" v="148" actId="5793"/>
          <ac:spMkLst>
            <pc:docMk/>
            <pc:sldMk cId="2927354709" sldId="285"/>
            <ac:spMk id="2" creationId="{2D4C371A-4A80-38F5-3CA7-92556371DA9F}"/>
          </ac:spMkLst>
        </pc:spChg>
        <pc:spChg chg="mod">
          <ac:chgData name="sowkya" userId="55aa544f1e6e0205" providerId="LiveId" clId="{8E87FF78-CE31-422D-9BC7-A92B05F9A422}" dt="2023-02-21T16:20:19.497" v="133" actId="113"/>
          <ac:spMkLst>
            <pc:docMk/>
            <pc:sldMk cId="2927354709" sldId="285"/>
            <ac:spMk id="3" creationId="{458D8818-91D1-A97C-F704-51A6A907220D}"/>
          </ac:spMkLst>
        </pc:spChg>
      </pc:sldChg>
      <pc:sldChg chg="addSp modSp new mod">
        <pc:chgData name="sowkya" userId="55aa544f1e6e0205" providerId="LiveId" clId="{8E87FF78-CE31-422D-9BC7-A92B05F9A422}" dt="2023-02-21T16:25:35.133" v="155" actId="1076"/>
        <pc:sldMkLst>
          <pc:docMk/>
          <pc:sldMk cId="2733008552" sldId="286"/>
        </pc:sldMkLst>
        <pc:picChg chg="add mod">
          <ac:chgData name="sowkya" userId="55aa544f1e6e0205" providerId="LiveId" clId="{8E87FF78-CE31-422D-9BC7-A92B05F9A422}" dt="2023-02-21T16:25:35.133" v="155" actId="1076"/>
          <ac:picMkLst>
            <pc:docMk/>
            <pc:sldMk cId="2733008552" sldId="286"/>
            <ac:picMk id="3" creationId="{EE146157-6170-9D92-A74E-74D0B1B0D1BC}"/>
          </ac:picMkLst>
        </pc:picChg>
      </pc:sldChg>
      <pc:sldChg chg="addSp delSp modSp new mod">
        <pc:chgData name="sowkya" userId="55aa544f1e6e0205" providerId="LiveId" clId="{8E87FF78-CE31-422D-9BC7-A92B05F9A422}" dt="2023-02-21T16:30:39.941" v="179" actId="14100"/>
        <pc:sldMkLst>
          <pc:docMk/>
          <pc:sldMk cId="2347214751" sldId="287"/>
        </pc:sldMkLst>
        <pc:spChg chg="add del mod">
          <ac:chgData name="sowkya" userId="55aa544f1e6e0205" providerId="LiveId" clId="{8E87FF78-CE31-422D-9BC7-A92B05F9A422}" dt="2023-02-21T16:27:07.486" v="164" actId="22"/>
          <ac:spMkLst>
            <pc:docMk/>
            <pc:sldMk cId="2347214751" sldId="287"/>
            <ac:spMk id="3" creationId="{F906EFE7-8156-06D3-DF79-3504285718D0}"/>
          </ac:spMkLst>
        </pc:spChg>
        <pc:picChg chg="add mod">
          <ac:chgData name="sowkya" userId="55aa544f1e6e0205" providerId="LiveId" clId="{8E87FF78-CE31-422D-9BC7-A92B05F9A422}" dt="2023-02-21T16:30:39.941" v="179" actId="14100"/>
          <ac:picMkLst>
            <pc:docMk/>
            <pc:sldMk cId="2347214751" sldId="287"/>
            <ac:picMk id="5" creationId="{AAC34AC9-5E2E-5A9B-8377-F6260B47C8CA}"/>
          </ac:picMkLst>
        </pc:picChg>
        <pc:picChg chg="add mod">
          <ac:chgData name="sowkya" userId="55aa544f1e6e0205" providerId="LiveId" clId="{8E87FF78-CE31-422D-9BC7-A92B05F9A422}" dt="2023-02-21T16:30:36.572" v="178" actId="14100"/>
          <ac:picMkLst>
            <pc:docMk/>
            <pc:sldMk cId="2347214751" sldId="287"/>
            <ac:picMk id="7" creationId="{7318D96F-1CB2-7DE3-9948-CBE51BE889A1}"/>
          </ac:picMkLst>
        </pc:picChg>
      </pc:sldChg>
      <pc:sldChg chg="addSp modSp new mod">
        <pc:chgData name="sowkya" userId="55aa544f1e6e0205" providerId="LiveId" clId="{8E87FF78-CE31-422D-9BC7-A92B05F9A422}" dt="2023-02-21T16:34:18.787" v="189" actId="1076"/>
        <pc:sldMkLst>
          <pc:docMk/>
          <pc:sldMk cId="4285521610" sldId="288"/>
        </pc:sldMkLst>
        <pc:picChg chg="add mod">
          <ac:chgData name="sowkya" userId="55aa544f1e6e0205" providerId="LiveId" clId="{8E87FF78-CE31-422D-9BC7-A92B05F9A422}" dt="2023-02-21T16:32:42.036" v="182" actId="1076"/>
          <ac:picMkLst>
            <pc:docMk/>
            <pc:sldMk cId="4285521610" sldId="288"/>
            <ac:picMk id="3" creationId="{4D7A7BBE-31BC-B14F-9B03-A42D38DBBF89}"/>
          </ac:picMkLst>
        </pc:picChg>
        <pc:picChg chg="add mod">
          <ac:chgData name="sowkya" userId="55aa544f1e6e0205" providerId="LiveId" clId="{8E87FF78-CE31-422D-9BC7-A92B05F9A422}" dt="2023-02-21T16:34:18.787" v="189" actId="1076"/>
          <ac:picMkLst>
            <pc:docMk/>
            <pc:sldMk cId="4285521610" sldId="288"/>
            <ac:picMk id="5" creationId="{485FFB9D-EF37-079F-9747-4B30F03AA962}"/>
          </ac:picMkLst>
        </pc:picChg>
      </pc:sldChg>
      <pc:sldChg chg="addSp modSp new mod">
        <pc:chgData name="sowkya" userId="55aa544f1e6e0205" providerId="LiveId" clId="{8E87FF78-CE31-422D-9BC7-A92B05F9A422}" dt="2023-02-21T16:37:59.428" v="202" actId="14100"/>
        <pc:sldMkLst>
          <pc:docMk/>
          <pc:sldMk cId="2056384258" sldId="289"/>
        </pc:sldMkLst>
        <pc:picChg chg="add mod">
          <ac:chgData name="sowkya" userId="55aa544f1e6e0205" providerId="LiveId" clId="{8E87FF78-CE31-422D-9BC7-A92B05F9A422}" dt="2023-02-21T16:35:57.852" v="195" actId="1076"/>
          <ac:picMkLst>
            <pc:docMk/>
            <pc:sldMk cId="2056384258" sldId="289"/>
            <ac:picMk id="3" creationId="{BF657C0E-35B6-FA7B-FD67-6026DE4743CF}"/>
          </ac:picMkLst>
        </pc:picChg>
        <pc:picChg chg="add mod">
          <ac:chgData name="sowkya" userId="55aa544f1e6e0205" providerId="LiveId" clId="{8E87FF78-CE31-422D-9BC7-A92B05F9A422}" dt="2023-02-21T16:37:59.428" v="202" actId="14100"/>
          <ac:picMkLst>
            <pc:docMk/>
            <pc:sldMk cId="2056384258" sldId="289"/>
            <ac:picMk id="5" creationId="{9E080595-E2D7-B9FD-CF02-AB0D9847EBFD}"/>
          </ac:picMkLst>
        </pc:picChg>
      </pc:sldChg>
      <pc:sldChg chg="new del">
        <pc:chgData name="sowkya" userId="55aa544f1e6e0205" providerId="LiveId" clId="{8E87FF78-CE31-422D-9BC7-A92B05F9A422}" dt="2023-02-21T16:42:24.979" v="204" actId="2696"/>
        <pc:sldMkLst>
          <pc:docMk/>
          <pc:sldMk cId="2812052125" sldId="290"/>
        </pc:sldMkLst>
      </pc:sldChg>
    </pc:docChg>
  </pc:docChgLst>
  <pc:docChgLst>
    <pc:chgData name="sowkya" userId="55aa544f1e6e0205" providerId="LiveId" clId="{9346FA85-CFD1-4C0F-B886-78C4F126E9DA}"/>
    <pc:docChg chg="modSld">
      <pc:chgData name="sowkya" userId="55aa544f1e6e0205" providerId="LiveId" clId="{9346FA85-CFD1-4C0F-B886-78C4F126E9DA}" dt="2023-01-09T19:22:17.504" v="25" actId="20577"/>
      <pc:docMkLst>
        <pc:docMk/>
      </pc:docMkLst>
      <pc:sldChg chg="modSp mod">
        <pc:chgData name="sowkya" userId="55aa544f1e6e0205" providerId="LiveId" clId="{9346FA85-CFD1-4C0F-B886-78C4F126E9DA}" dt="2023-01-09T19:22:17.504" v="25" actId="20577"/>
        <pc:sldMkLst>
          <pc:docMk/>
          <pc:sldMk cId="0" sldId="256"/>
        </pc:sldMkLst>
        <pc:spChg chg="mod">
          <ac:chgData name="sowkya" userId="55aa544f1e6e0205" providerId="LiveId" clId="{9346FA85-CFD1-4C0F-B886-78C4F126E9DA}" dt="2023-01-09T19:22:17.504" v="25" actId="20577"/>
          <ac:spMkLst>
            <pc:docMk/>
            <pc:sldMk cId="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F81BF-DDCB-4BE2-A11E-3F0BDEDC21C1}" type="datetimeFigureOut">
              <a:rPr lang="en-US" smtClean="0"/>
              <a:pPr/>
              <a:t>2/21/2023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FA365-F106-4CB6-A028-0B731A54CEE4}" type="slidenum">
              <a:rPr lang="en-IN" smtClean="0"/>
              <a:pPr/>
              <a:t>‹#›</a:t>
            </a:fld>
            <a:endParaRPr lang="en-IN"/>
          </a:p>
        </p:txBody>
      </p:sp>
    </p:spTree>
    <p:extLst>
      <p:ext uri="{BB962C8B-B14F-4D97-AF65-F5344CB8AC3E}">
        <p14:creationId xmlns:p14="http://schemas.microsoft.com/office/powerpoint/2010/main" val="294027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BCFA365-F106-4CB6-A028-0B731A54CEE4}"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361F5D-AE8B-45B0-A6A1-4A9474794270}" type="datetimeFigureOut">
              <a:rPr lang="en-US" smtClean="0"/>
              <a:pPr/>
              <a:t>2/21/2023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361F5D-AE8B-45B0-A6A1-4A9474794270}" type="datetimeFigureOut">
              <a:rPr lang="en-US" smtClean="0"/>
              <a:pPr/>
              <a:t>2/21/2023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361F5D-AE8B-45B0-A6A1-4A9474794270}" type="datetimeFigureOut">
              <a:rPr lang="en-US" smtClean="0"/>
              <a:pPr/>
              <a:t>2/21/2023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361F5D-AE8B-45B0-A6A1-4A9474794270}" type="datetimeFigureOut">
              <a:rPr lang="en-US" smtClean="0"/>
              <a:pPr/>
              <a:t>2/21/2023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1F5D-AE8B-45B0-A6A1-4A9474794270}" type="datetimeFigureOut">
              <a:rPr lang="en-US" smtClean="0"/>
              <a:pPr/>
              <a:t>2/21/2023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361F5D-AE8B-45B0-A6A1-4A9474794270}" type="datetimeFigureOut">
              <a:rPr lang="en-US" smtClean="0"/>
              <a:pPr/>
              <a:t>2/21/2023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361F5D-AE8B-45B0-A6A1-4A9474794270}" type="datetimeFigureOut">
              <a:rPr lang="en-US" smtClean="0"/>
              <a:pPr/>
              <a:t>2/21/2023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361F5D-AE8B-45B0-A6A1-4A9474794270}" type="datetimeFigureOut">
              <a:rPr lang="en-US" smtClean="0"/>
              <a:pPr/>
              <a:t>2/21/2023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61F5D-AE8B-45B0-A6A1-4A9474794270}" type="datetimeFigureOut">
              <a:rPr lang="en-US" smtClean="0"/>
              <a:pPr/>
              <a:t>2/21/2023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61F5D-AE8B-45B0-A6A1-4A9474794270}" type="datetimeFigureOut">
              <a:rPr lang="en-US" smtClean="0"/>
              <a:pPr/>
              <a:t>2/21/2023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61F5D-AE8B-45B0-A6A1-4A9474794270}" type="datetimeFigureOut">
              <a:rPr lang="en-US" smtClean="0"/>
              <a:pPr/>
              <a:t>2/21/2023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238AB-6C23-4A30-9C13-6DA65571297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61F5D-AE8B-45B0-A6A1-4A9474794270}" type="datetimeFigureOut">
              <a:rPr lang="en-US" smtClean="0"/>
              <a:pPr/>
              <a:t>2/21/2023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238AB-6C23-4A30-9C13-6DA655712970}"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6814" y="188640"/>
            <a:ext cx="7249682" cy="1368152"/>
          </a:xfrm>
        </p:spPr>
        <p:txBody>
          <a:bodyPr>
            <a:normAutofit fontScale="90000"/>
          </a:bodyPr>
          <a:lstStyle/>
          <a:p>
            <a:r>
              <a:rPr lang="en-IN" dirty="0">
                <a:effectLst>
                  <a:glow rad="228600">
                    <a:schemeClr val="accent4">
                      <a:satMod val="175000"/>
                      <a:alpha val="40000"/>
                    </a:schemeClr>
                  </a:glow>
                  <a:outerShdw blurRad="50800" dist="63500" dir="2700000" algn="tl" rotWithShape="0">
                    <a:srgbClr val="000000">
                      <a:alpha val="48000"/>
                    </a:srgbClr>
                  </a:outerShdw>
                </a:effectLst>
              </a:rPr>
              <a:t>Narasaraopet Engineering College</a:t>
            </a:r>
            <a:br>
              <a:rPr lang="en-IN" dirty="0">
                <a:effectLst>
                  <a:glow rad="228600">
                    <a:schemeClr val="accent4">
                      <a:satMod val="175000"/>
                      <a:alpha val="40000"/>
                    </a:schemeClr>
                  </a:glow>
                  <a:outerShdw blurRad="50800" dist="63500" dir="2700000" algn="tl" rotWithShape="0">
                    <a:srgbClr val="000000">
                      <a:alpha val="48000"/>
                    </a:srgbClr>
                  </a:outerShdw>
                </a:effectLst>
              </a:rPr>
            </a:br>
            <a:r>
              <a:rPr lang="en-IN" dirty="0">
                <a:effectLst>
                  <a:glow rad="228600">
                    <a:schemeClr val="accent4">
                      <a:satMod val="175000"/>
                      <a:alpha val="40000"/>
                    </a:schemeClr>
                  </a:glow>
                  <a:outerShdw blurRad="50800" dist="63500" dir="2700000" algn="tl" rotWithShape="0">
                    <a:srgbClr val="000000">
                      <a:alpha val="48000"/>
                    </a:srgbClr>
                  </a:outerShdw>
                </a:effectLst>
              </a:rPr>
              <a:t>(autonomous)</a:t>
            </a:r>
            <a:endParaRPr lang="en-IN" dirty="0"/>
          </a:p>
        </p:txBody>
      </p:sp>
      <p:sp>
        <p:nvSpPr>
          <p:cNvPr id="3" name="Subtitle 2"/>
          <p:cNvSpPr>
            <a:spLocks noGrp="1"/>
          </p:cNvSpPr>
          <p:nvPr>
            <p:ph type="subTitle" idx="1"/>
          </p:nvPr>
        </p:nvSpPr>
        <p:spPr>
          <a:xfrm>
            <a:off x="142844" y="2204864"/>
            <a:ext cx="8715436" cy="4295970"/>
          </a:xfrm>
        </p:spPr>
        <p:txBody>
          <a:bodyPr>
            <a:normAutofit/>
          </a:bodyPr>
          <a:lstStyle/>
          <a:p>
            <a:r>
              <a:rPr lang="en-IN" sz="4800" b="1" dirty="0">
                <a:solidFill>
                  <a:schemeClr val="bg1"/>
                </a:solidFill>
              </a:rPr>
              <a:t>Thyroid </a:t>
            </a:r>
            <a:r>
              <a:rPr lang="en-IN" sz="4800" b="1">
                <a:solidFill>
                  <a:schemeClr val="bg1"/>
                </a:solidFill>
              </a:rPr>
              <a:t>Disease Prediction</a:t>
            </a:r>
            <a:endParaRPr lang="en-IN" sz="4800" b="1" dirty="0">
              <a:solidFill>
                <a:schemeClr val="bg1"/>
              </a:solidFill>
            </a:endParaRPr>
          </a:p>
          <a:p>
            <a:r>
              <a:rPr lang="en-IN" sz="2600" dirty="0">
                <a:solidFill>
                  <a:srgbClr val="FFFF00"/>
                </a:solidFill>
              </a:rPr>
              <a:t>Under the estimated guidance of </a:t>
            </a:r>
          </a:p>
          <a:p>
            <a:r>
              <a:rPr lang="en-IN" sz="2600" i="1" dirty="0">
                <a:solidFill>
                  <a:srgbClr val="FFFF00"/>
                </a:solidFill>
              </a:rPr>
              <a:t>Y.CHANDANA</a:t>
            </a:r>
            <a:r>
              <a:rPr lang="en-IN" sz="1600" i="1" dirty="0">
                <a:solidFill>
                  <a:srgbClr val="FFFF00"/>
                </a:solidFill>
              </a:rPr>
              <a:t> MTech.</a:t>
            </a:r>
          </a:p>
          <a:p>
            <a:r>
              <a:rPr lang="en-IN" sz="1600" i="1" dirty="0">
                <a:solidFill>
                  <a:srgbClr val="FFFF00"/>
                </a:solidFill>
              </a:rPr>
              <a:t>Assistant professor</a:t>
            </a:r>
            <a:r>
              <a:rPr lang="en-IN" sz="2600" i="1" dirty="0">
                <a:solidFill>
                  <a:srgbClr val="FFFF00"/>
                </a:solidFill>
              </a:rPr>
              <a:t>    </a:t>
            </a:r>
          </a:p>
          <a:p>
            <a:r>
              <a:rPr lang="en-IN" sz="2600" i="1" dirty="0">
                <a:solidFill>
                  <a:srgbClr val="FFC000"/>
                </a:solidFill>
              </a:rPr>
              <a:t>                                                           </a:t>
            </a:r>
            <a:r>
              <a:rPr lang="en-IN" sz="3000" dirty="0">
                <a:solidFill>
                  <a:schemeClr val="accent6">
                    <a:lumMod val="75000"/>
                  </a:schemeClr>
                </a:solidFill>
              </a:rPr>
              <a:t>Team members     </a:t>
            </a:r>
          </a:p>
          <a:p>
            <a:pPr algn="r"/>
            <a:r>
              <a:rPr lang="en-IN" sz="2600" i="1" dirty="0">
                <a:solidFill>
                  <a:srgbClr val="FFFF00"/>
                </a:solidFill>
              </a:rPr>
              <a:t>I. Sowkya (19471A0525)         </a:t>
            </a:r>
          </a:p>
          <a:p>
            <a:pPr algn="r"/>
            <a:r>
              <a:rPr lang="en-IN" sz="2600" i="1" dirty="0">
                <a:solidFill>
                  <a:srgbClr val="FFFF00"/>
                </a:solidFill>
              </a:rPr>
              <a:t>Ch. Mounika (19471A0509)</a:t>
            </a:r>
          </a:p>
          <a:p>
            <a:pPr algn="r"/>
            <a:r>
              <a:rPr lang="en-IN" sz="2600" i="1" dirty="0">
                <a:solidFill>
                  <a:srgbClr val="FFFF00"/>
                </a:solidFill>
              </a:rPr>
              <a:t>D.NehaSree (19471A0517)</a:t>
            </a:r>
            <a:endParaRPr lang="en-IN" sz="2600" dirty="0">
              <a:solidFill>
                <a:srgbClr val="FFFF00"/>
              </a:solidFill>
            </a:endParaRPr>
          </a:p>
        </p:txBody>
      </p:sp>
      <p:pic>
        <p:nvPicPr>
          <p:cNvPr id="4" name="Picture 3">
            <a:extLst>
              <a:ext uri="{FF2B5EF4-FFF2-40B4-BE49-F238E27FC236}">
                <a16:creationId xmlns:a16="http://schemas.microsoft.com/office/drawing/2014/main" id="{ED7AB435-4F61-49DD-A176-DD31E10FB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1" y="188640"/>
            <a:ext cx="1714512" cy="1500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8A17-05B4-5EE1-0BF7-4D70E810B979}"/>
              </a:ext>
            </a:extLst>
          </p:cNvPr>
          <p:cNvSpPr>
            <a:spLocks noGrp="1"/>
          </p:cNvSpPr>
          <p:nvPr>
            <p:ph type="title"/>
          </p:nvPr>
        </p:nvSpPr>
        <p:spPr>
          <a:xfrm>
            <a:off x="457200" y="609600"/>
            <a:ext cx="8229600" cy="533400"/>
          </a:xfrm>
        </p:spPr>
        <p:txBody>
          <a:bodyPr>
            <a:normAutofit fontScale="90000"/>
          </a:bodyPr>
          <a:lstStyle/>
          <a:p>
            <a:pPr algn="l"/>
            <a:r>
              <a:rPr lang="en-IN" sz="1600" b="0" dirty="0">
                <a:solidFill>
                  <a:srgbClr val="000000"/>
                </a:solidFill>
                <a:effectLst/>
                <a:latin typeface="Courier New" panose="02070309020205020404" pitchFamily="49" charset="0"/>
              </a:rPr>
              <a:t>thyroid_df.info()</a:t>
            </a:r>
            <a:br>
              <a:rPr lang="en-IN" b="0" dirty="0">
                <a:solidFill>
                  <a:srgbClr val="000000"/>
                </a:solidFill>
                <a:effectLst/>
                <a:latin typeface="Courier New" panose="02070309020205020404" pitchFamily="49" charset="0"/>
              </a:rPr>
            </a:br>
            <a:endParaRPr lang="en-IN" dirty="0"/>
          </a:p>
        </p:txBody>
      </p:sp>
      <p:pic>
        <p:nvPicPr>
          <p:cNvPr id="5" name="Content Placeholder 4">
            <a:extLst>
              <a:ext uri="{FF2B5EF4-FFF2-40B4-BE49-F238E27FC236}">
                <a16:creationId xmlns:a16="http://schemas.microsoft.com/office/drawing/2014/main" id="{85774C49-6410-FBF2-05BE-25F3CA1DF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229600" cy="4653756"/>
          </a:xfrm>
        </p:spPr>
      </p:pic>
    </p:spTree>
    <p:extLst>
      <p:ext uri="{BB962C8B-B14F-4D97-AF65-F5344CB8AC3E}">
        <p14:creationId xmlns:p14="http://schemas.microsoft.com/office/powerpoint/2010/main" val="205281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FB26D-4314-3034-A212-01369F115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57" y="1304628"/>
            <a:ext cx="8859486" cy="4248743"/>
          </a:xfrm>
          <a:prstGeom prst="rect">
            <a:avLst/>
          </a:prstGeom>
        </p:spPr>
      </p:pic>
    </p:spTree>
    <p:extLst>
      <p:ext uri="{BB962C8B-B14F-4D97-AF65-F5344CB8AC3E}">
        <p14:creationId xmlns:p14="http://schemas.microsoft.com/office/powerpoint/2010/main" val="260103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46157-6170-9D92-A74E-74D0B1B0D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0876"/>
            <a:ext cx="7934872" cy="6596247"/>
          </a:xfrm>
          <a:prstGeom prst="rect">
            <a:avLst/>
          </a:prstGeom>
        </p:spPr>
      </p:pic>
    </p:spTree>
    <p:extLst>
      <p:ext uri="{BB962C8B-B14F-4D97-AF65-F5344CB8AC3E}">
        <p14:creationId xmlns:p14="http://schemas.microsoft.com/office/powerpoint/2010/main" val="273300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C34AC9-5E2E-5A9B-8377-F6260B47C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8382000" cy="2438400"/>
          </a:xfrm>
          <a:prstGeom prst="rect">
            <a:avLst/>
          </a:prstGeom>
        </p:spPr>
      </p:pic>
      <p:pic>
        <p:nvPicPr>
          <p:cNvPr id="7" name="Picture 6">
            <a:extLst>
              <a:ext uri="{FF2B5EF4-FFF2-40B4-BE49-F238E27FC236}">
                <a16:creationId xmlns:a16="http://schemas.microsoft.com/office/drawing/2014/main" id="{7318D96F-1CB2-7DE3-9948-CBE51BE88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743200"/>
            <a:ext cx="7315200" cy="3867150"/>
          </a:xfrm>
          <a:prstGeom prst="rect">
            <a:avLst/>
          </a:prstGeom>
        </p:spPr>
      </p:pic>
    </p:spTree>
    <p:extLst>
      <p:ext uri="{BB962C8B-B14F-4D97-AF65-F5344CB8AC3E}">
        <p14:creationId xmlns:p14="http://schemas.microsoft.com/office/powerpoint/2010/main" val="234721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7A7BBE-31BC-B14F-9B03-A42D38DBB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035126"/>
          </a:xfrm>
          <a:prstGeom prst="rect">
            <a:avLst/>
          </a:prstGeom>
        </p:spPr>
      </p:pic>
      <p:pic>
        <p:nvPicPr>
          <p:cNvPr id="5" name="Picture 4">
            <a:extLst>
              <a:ext uri="{FF2B5EF4-FFF2-40B4-BE49-F238E27FC236}">
                <a16:creationId xmlns:a16="http://schemas.microsoft.com/office/drawing/2014/main" id="{485FFB9D-EF37-079F-9747-4B30F03AA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362200"/>
            <a:ext cx="8153400" cy="3962400"/>
          </a:xfrm>
          <a:prstGeom prst="rect">
            <a:avLst/>
          </a:prstGeom>
        </p:spPr>
      </p:pic>
    </p:spTree>
    <p:extLst>
      <p:ext uri="{BB962C8B-B14F-4D97-AF65-F5344CB8AC3E}">
        <p14:creationId xmlns:p14="http://schemas.microsoft.com/office/powerpoint/2010/main" val="428552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657C0E-35B6-FA7B-FD67-6026DE474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76200"/>
            <a:ext cx="8763001" cy="3088452"/>
          </a:xfrm>
          <a:prstGeom prst="rect">
            <a:avLst/>
          </a:prstGeom>
        </p:spPr>
      </p:pic>
      <p:pic>
        <p:nvPicPr>
          <p:cNvPr id="5" name="Picture 4">
            <a:extLst>
              <a:ext uri="{FF2B5EF4-FFF2-40B4-BE49-F238E27FC236}">
                <a16:creationId xmlns:a16="http://schemas.microsoft.com/office/drawing/2014/main" id="{9E080595-E2D7-B9FD-CF02-AB0D9847E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99" y="3276600"/>
            <a:ext cx="8763000" cy="3505200"/>
          </a:xfrm>
          <a:prstGeom prst="rect">
            <a:avLst/>
          </a:prstGeom>
        </p:spPr>
      </p:pic>
    </p:spTree>
    <p:extLst>
      <p:ext uri="{BB962C8B-B14F-4D97-AF65-F5344CB8AC3E}">
        <p14:creationId xmlns:p14="http://schemas.microsoft.com/office/powerpoint/2010/main" val="205638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D213-88EC-42F6-8E01-0C1D82B1C907}"/>
              </a:ext>
            </a:extLst>
          </p:cNvPr>
          <p:cNvSpPr>
            <a:spLocks noGrp="1"/>
          </p:cNvSpPr>
          <p:nvPr>
            <p:ph type="title"/>
          </p:nvPr>
        </p:nvSpPr>
        <p:spPr/>
        <p:txBody>
          <a:bodyPr>
            <a:normAutofit/>
          </a:bodyPr>
          <a:lstStyle/>
          <a:p>
            <a:r>
              <a:rPr lang="en-US" sz="4000" b="1" dirty="0">
                <a:solidFill>
                  <a:srgbClr val="FFFF00"/>
                </a:solidFill>
              </a:rPr>
              <a:t>Conclusion</a:t>
            </a:r>
            <a:endParaRPr lang="en-IN" sz="4000" b="1" dirty="0">
              <a:solidFill>
                <a:srgbClr val="FFFF00"/>
              </a:solidFill>
            </a:endParaRPr>
          </a:p>
        </p:txBody>
      </p:sp>
      <p:sp>
        <p:nvSpPr>
          <p:cNvPr id="3" name="Content Placeholder 2">
            <a:extLst>
              <a:ext uri="{FF2B5EF4-FFF2-40B4-BE49-F238E27FC236}">
                <a16:creationId xmlns:a16="http://schemas.microsoft.com/office/drawing/2014/main" id="{DA6F56C4-7CA1-4567-8762-78905B12D003}"/>
              </a:ext>
            </a:extLst>
          </p:cNvPr>
          <p:cNvSpPr>
            <a:spLocks noGrp="1"/>
          </p:cNvSpPr>
          <p:nvPr>
            <p:ph idx="1"/>
          </p:nvPr>
        </p:nvSpPr>
        <p:spPr/>
        <p:txBody>
          <a:bodyPr>
            <a:normAutofit/>
          </a:bodyPr>
          <a:lstStyle/>
          <a:p>
            <a:pPr>
              <a:buFont typeface="Wingdings" panose="05000000000000000000" pitchFamily="2" charset="2"/>
              <a:buChar char="Ø"/>
            </a:pPr>
            <a:r>
              <a:rPr lang="en-US" sz="2800" dirty="0">
                <a:solidFill>
                  <a:schemeClr val="accent3">
                    <a:lumMod val="60000"/>
                    <a:lumOff val="40000"/>
                  </a:schemeClr>
                </a:solidFill>
              </a:rPr>
              <a:t>Thus the proposed work will be very much useful to identify the thyroid disease in a patient at an early stage using classification based machine learning techniques. These algorithms give various levels of precision and accuracy. </a:t>
            </a:r>
            <a:endParaRPr lang="en-IN" sz="2800" dirty="0">
              <a:solidFill>
                <a:schemeClr val="accent3">
                  <a:lumMod val="60000"/>
                  <a:lumOff val="40000"/>
                </a:schemeClr>
              </a:solidFill>
            </a:endParaRPr>
          </a:p>
        </p:txBody>
      </p:sp>
    </p:spTree>
    <p:extLst>
      <p:ext uri="{BB962C8B-B14F-4D97-AF65-F5344CB8AC3E}">
        <p14:creationId xmlns:p14="http://schemas.microsoft.com/office/powerpoint/2010/main" val="164913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16632"/>
            <a:ext cx="2880320" cy="576063"/>
          </a:xfrm>
        </p:spPr>
        <p:txBody>
          <a:bodyPr>
            <a:noAutofit/>
          </a:bodyPr>
          <a:lstStyle/>
          <a:p>
            <a:br>
              <a:rPr lang="en-US" sz="3600" b="1" dirty="0">
                <a:solidFill>
                  <a:srgbClr val="FFC000"/>
                </a:solidFill>
              </a:rPr>
            </a:br>
            <a:br>
              <a:rPr lang="en-US" sz="3600" b="1" dirty="0">
                <a:solidFill>
                  <a:srgbClr val="FFC000"/>
                </a:solidFill>
              </a:rPr>
            </a:br>
            <a:br>
              <a:rPr lang="en-US" sz="3600" b="1" dirty="0">
                <a:solidFill>
                  <a:srgbClr val="FFC000"/>
                </a:solidFill>
              </a:rPr>
            </a:br>
            <a:r>
              <a:rPr lang="en-US" sz="3600" b="1" dirty="0">
                <a:solidFill>
                  <a:srgbClr val="FFC000"/>
                </a:solidFill>
              </a:rPr>
              <a:t>CONTENTS</a:t>
            </a:r>
            <a:endParaRPr lang="en-IN" sz="3600" b="1" dirty="0">
              <a:solidFill>
                <a:srgbClr val="FFC000"/>
              </a:solidFill>
            </a:endParaRPr>
          </a:p>
        </p:txBody>
      </p:sp>
      <p:sp>
        <p:nvSpPr>
          <p:cNvPr id="3" name="Subtitle 2"/>
          <p:cNvSpPr>
            <a:spLocks noGrp="1"/>
          </p:cNvSpPr>
          <p:nvPr>
            <p:ph type="subTitle" idx="1"/>
          </p:nvPr>
        </p:nvSpPr>
        <p:spPr>
          <a:xfrm>
            <a:off x="395536" y="764704"/>
            <a:ext cx="8280920" cy="3045296"/>
          </a:xfrm>
        </p:spPr>
        <p:txBody>
          <a:bodyPr>
            <a:normAutofit fontScale="92500" lnSpcReduction="20000"/>
          </a:bodyPr>
          <a:lstStyle/>
          <a:p>
            <a:pPr algn="l"/>
            <a:endParaRPr lang="en-IN" sz="2800" dirty="0"/>
          </a:p>
          <a:p>
            <a:pPr algn="l"/>
            <a:endParaRPr lang="en-IN" sz="2800" dirty="0"/>
          </a:p>
          <a:p>
            <a:pPr marL="342900" indent="-342900" algn="l">
              <a:buFont typeface="Arial" panose="020B0604020202020204" pitchFamily="34" charset="0"/>
              <a:buChar char="•"/>
            </a:pPr>
            <a:r>
              <a:rPr lang="en-IN" sz="2800" dirty="0"/>
              <a:t>Abstract</a:t>
            </a:r>
          </a:p>
          <a:p>
            <a:pPr marL="342900" indent="-342900" algn="l">
              <a:buFont typeface="Arial" panose="020B0604020202020204" pitchFamily="34" charset="0"/>
              <a:buChar char="•"/>
            </a:pPr>
            <a:r>
              <a:rPr lang="en-IN" sz="2800" dirty="0"/>
              <a:t>Literature Survey</a:t>
            </a:r>
          </a:p>
          <a:p>
            <a:pPr marL="342900" indent="-342900" algn="l">
              <a:buFont typeface="Arial" panose="020B0604020202020204" pitchFamily="34" charset="0"/>
              <a:buChar char="•"/>
            </a:pPr>
            <a:r>
              <a:rPr lang="en-IN" sz="2800" dirty="0"/>
              <a:t>Requirements</a:t>
            </a:r>
          </a:p>
          <a:p>
            <a:pPr marL="342900" indent="-342900" algn="l">
              <a:buFont typeface="Arial" panose="020B0604020202020204" pitchFamily="34" charset="0"/>
              <a:buChar char="•"/>
            </a:pPr>
            <a:r>
              <a:rPr lang="en-IN" sz="2800" dirty="0"/>
              <a:t>Implementation of Code</a:t>
            </a:r>
          </a:p>
          <a:p>
            <a:pPr marL="342900" indent="-342900" algn="l">
              <a:buFont typeface="Arial" panose="020B0604020202020204" pitchFamily="34" charset="0"/>
              <a:buChar char="•"/>
            </a:pPr>
            <a:r>
              <a:rPr lang="en-IN" sz="2800"/>
              <a:t>Conclusion</a:t>
            </a:r>
            <a:endParaRPr lang="en-IN" sz="2800" dirty="0"/>
          </a:p>
          <a:p>
            <a:endParaRPr lang="en-IN" dirty="0"/>
          </a:p>
        </p:txBody>
      </p:sp>
    </p:spTree>
    <p:extLst>
      <p:ext uri="{BB962C8B-B14F-4D97-AF65-F5344CB8AC3E}">
        <p14:creationId xmlns:p14="http://schemas.microsoft.com/office/powerpoint/2010/main" val="38322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5" y="188640"/>
            <a:ext cx="8162813" cy="648072"/>
          </a:xfrm>
        </p:spPr>
        <p:txBody>
          <a:bodyPr>
            <a:normAutofit fontScale="90000"/>
          </a:bodyPr>
          <a:lstStyle/>
          <a:p>
            <a:r>
              <a:rPr lang="en-IN" b="1" dirty="0">
                <a:solidFill>
                  <a:srgbClr val="FFC000"/>
                </a:solidFill>
              </a:rPr>
              <a:t>ABSTRACT</a:t>
            </a:r>
          </a:p>
        </p:txBody>
      </p:sp>
      <p:sp>
        <p:nvSpPr>
          <p:cNvPr id="3" name="Subtitle 2"/>
          <p:cNvSpPr>
            <a:spLocks noGrp="1"/>
          </p:cNvSpPr>
          <p:nvPr>
            <p:ph type="subTitle" idx="1"/>
          </p:nvPr>
        </p:nvSpPr>
        <p:spPr>
          <a:xfrm>
            <a:off x="323528" y="836712"/>
            <a:ext cx="8640960" cy="5832648"/>
          </a:xfrm>
        </p:spPr>
        <p:txBody>
          <a:bodyPr>
            <a:noAutofit/>
          </a:bodyPr>
          <a:lstStyle/>
          <a:p>
            <a:pPr marL="457200" indent="-457200" algn="just">
              <a:buFont typeface="Wingdings" panose="05000000000000000000" pitchFamily="2" charset="2"/>
              <a:buChar char="v"/>
            </a:pPr>
            <a:r>
              <a:rPr lang="en-US" sz="2400" dirty="0"/>
              <a:t>In medical field, the salient and demanding task is to diagnose patient’s health conditions and to provide proper care and treatment of the disease at the initial stage.</a:t>
            </a:r>
            <a:endParaRPr lang="en-US" sz="2400" dirty="0">
              <a:solidFill>
                <a:schemeClr val="tx1"/>
              </a:solidFill>
            </a:endParaRPr>
          </a:p>
          <a:p>
            <a:pPr marL="457200" indent="-457200" algn="just">
              <a:buFont typeface="Wingdings" panose="05000000000000000000" pitchFamily="2" charset="2"/>
              <a:buChar char="v"/>
            </a:pPr>
            <a:r>
              <a:rPr lang="en-US" sz="2400" dirty="0"/>
              <a:t>Classification based Machine learning plays a major role in various medical services.</a:t>
            </a:r>
            <a:r>
              <a:rPr lang="en-US" sz="2400" dirty="0">
                <a:solidFill>
                  <a:schemeClr val="tx1"/>
                </a:solidFill>
              </a:rPr>
              <a:t> </a:t>
            </a:r>
            <a:r>
              <a:rPr lang="en-US" sz="2400" dirty="0"/>
              <a:t>Let us consider Thyroid disease as the example.</a:t>
            </a:r>
          </a:p>
          <a:p>
            <a:pPr marL="457200" indent="-457200" algn="just">
              <a:buFont typeface="Wingdings" panose="05000000000000000000" pitchFamily="2" charset="2"/>
              <a:buChar char="v"/>
            </a:pPr>
            <a:r>
              <a:rPr lang="en-US" sz="2400" dirty="0"/>
              <a:t>The main goal is to recognize the disease at the early stages with a very high correctness.</a:t>
            </a:r>
          </a:p>
          <a:p>
            <a:pPr marL="457200" indent="-457200" algn="just">
              <a:buFont typeface="Wingdings" panose="05000000000000000000" pitchFamily="2" charset="2"/>
              <a:buChar char="v"/>
            </a:pPr>
            <a:r>
              <a:rPr lang="en-US" sz="2400" dirty="0"/>
              <a:t>Thyroid disease diagnosis is not a simple task. It involves many procedures. The normal traditional way includes a proper medical examination and many blood samples for blood tests.</a:t>
            </a:r>
          </a:p>
          <a:p>
            <a:pPr marL="457200" indent="-457200" algn="just">
              <a:buFont typeface="Wingdings" panose="05000000000000000000" pitchFamily="2" charset="2"/>
              <a:buChar char="v"/>
            </a:pPr>
            <a:r>
              <a:rPr lang="en-US" sz="2400" dirty="0">
                <a:solidFill>
                  <a:schemeClr val="tx1"/>
                </a:solidFill>
              </a:rPr>
              <a:t>So we use different types of machine learning algorithms and predict the result . For example : </a:t>
            </a:r>
            <a:r>
              <a:rPr lang="en-IN" sz="2400" dirty="0"/>
              <a:t>classification Predictive Modelling, Decision Tree ID3.</a:t>
            </a:r>
            <a:endParaRPr lang="en-IN"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3"/>
            <a:ext cx="7488832" cy="1026367"/>
          </a:xfrm>
        </p:spPr>
        <p:txBody>
          <a:bodyPr>
            <a:normAutofit fontScale="90000"/>
          </a:bodyPr>
          <a:lstStyle/>
          <a:p>
            <a:r>
              <a:rPr lang="en-IN" sz="4000" dirty="0">
                <a:solidFill>
                  <a:srgbClr val="FFC000"/>
                </a:solidFill>
              </a:rPr>
              <a:t>Literature Survey</a:t>
            </a:r>
            <a:br>
              <a:rPr lang="en-IN" sz="4000" dirty="0"/>
            </a:br>
            <a:endParaRPr lang="en-IN" sz="4000" b="1" dirty="0">
              <a:solidFill>
                <a:schemeClr val="accent3">
                  <a:lumMod val="75000"/>
                </a:schemeClr>
              </a:solidFill>
            </a:endParaRPr>
          </a:p>
        </p:txBody>
      </p:sp>
      <p:sp>
        <p:nvSpPr>
          <p:cNvPr id="3" name="Subtitle 2"/>
          <p:cNvSpPr>
            <a:spLocks noGrp="1"/>
          </p:cNvSpPr>
          <p:nvPr>
            <p:ph type="subTitle" idx="1"/>
          </p:nvPr>
        </p:nvSpPr>
        <p:spPr>
          <a:xfrm>
            <a:off x="323528" y="762000"/>
            <a:ext cx="8568952" cy="5562600"/>
          </a:xfrm>
        </p:spPr>
        <p:txBody>
          <a:bodyPr>
            <a:normAutofit fontScale="25000" lnSpcReduction="20000"/>
          </a:bodyPr>
          <a:lstStyle/>
          <a:p>
            <a:pPr marL="342900" indent="-342900" algn="just">
              <a:buFont typeface="Arial" panose="020B0604020202020204" pitchFamily="34" charset="0"/>
              <a:buChar char="•"/>
            </a:pPr>
            <a:endParaRPr lang="en-US" sz="9600" dirty="0"/>
          </a:p>
          <a:p>
            <a:pPr marL="342900" indent="-342900" algn="just">
              <a:buFont typeface="Arial" panose="020B0604020202020204" pitchFamily="34" charset="0"/>
              <a:buChar char="•"/>
            </a:pPr>
            <a:r>
              <a:rPr lang="en-US" sz="8000" dirty="0"/>
              <a:t>Prediction of disease at early stages is very important , mainly in case of thyroid. Some recent studies from Mumbai have suggested that congenital hypothyroidism is common in India.</a:t>
            </a:r>
          </a:p>
          <a:p>
            <a:pPr marL="342900" indent="-342900" algn="just">
              <a:buFont typeface="Arial" panose="020B0604020202020204" pitchFamily="34" charset="0"/>
              <a:buChar char="•"/>
            </a:pPr>
            <a:endParaRPr lang="en-US" sz="8000" b="0" i="0" dirty="0">
              <a:solidFill>
                <a:schemeClr val="tx1"/>
              </a:solidFill>
              <a:effectLst/>
              <a:latin typeface="+mj-lt"/>
            </a:endParaRPr>
          </a:p>
          <a:p>
            <a:pPr marL="342900" indent="-342900" algn="just">
              <a:buFont typeface="Arial" panose="020B0604020202020204" pitchFamily="34" charset="0"/>
              <a:buChar char="•"/>
            </a:pPr>
            <a:r>
              <a:rPr lang="en-US" sz="8000" b="0" i="0" dirty="0">
                <a:solidFill>
                  <a:schemeClr val="tx1"/>
                </a:solidFill>
                <a:effectLst/>
              </a:rPr>
              <a:t>Most cases of congenital hypothyroidism happen because </a:t>
            </a:r>
            <a:r>
              <a:rPr lang="en-US" sz="8000" i="0" dirty="0">
                <a:solidFill>
                  <a:schemeClr val="tx1"/>
                </a:solidFill>
                <a:effectLst/>
              </a:rPr>
              <a:t>the thyroid doesn't form correctly in the baby during pregnancy.</a:t>
            </a:r>
            <a:r>
              <a:rPr lang="en-US" sz="8000" dirty="0"/>
              <a:t> </a:t>
            </a:r>
          </a:p>
          <a:p>
            <a:pPr marL="342900" indent="-342900" algn="just">
              <a:buFont typeface="Arial" panose="020B0604020202020204" pitchFamily="34" charset="0"/>
              <a:buChar char="•"/>
            </a:pPr>
            <a:endParaRPr lang="en-US" sz="8000" dirty="0"/>
          </a:p>
          <a:p>
            <a:pPr marL="342900" indent="-342900" algn="just">
              <a:buFont typeface="Arial" panose="020B0604020202020204" pitchFamily="34" charset="0"/>
              <a:buChar char="•"/>
            </a:pPr>
            <a:r>
              <a:rPr lang="en-US" sz="8000" dirty="0"/>
              <a:t>Congenital hypothyroidism can lead to serious complications if not detected in early stages. Therefore, the proposed model serves the goal in early detection of thyroid disease. </a:t>
            </a:r>
          </a:p>
          <a:p>
            <a:pPr marL="342900" indent="-342900" algn="just">
              <a:buFont typeface="Arial" panose="020B0604020202020204" pitchFamily="34" charset="0"/>
              <a:buChar char="•"/>
            </a:pPr>
            <a:endParaRPr lang="en-US" sz="8000" dirty="0"/>
          </a:p>
          <a:p>
            <a:pPr marL="342900" indent="-342900" algn="just">
              <a:buFont typeface="Arial" panose="020B0604020202020204" pitchFamily="34" charset="0"/>
              <a:buChar char="•"/>
            </a:pPr>
            <a:r>
              <a:rPr lang="en-US" sz="8000" dirty="0"/>
              <a:t>A proper train dataset results into an accurate predicting model therefore reducing the overall cost of the thyroid patient treatment and also saving the time . </a:t>
            </a:r>
          </a:p>
          <a:p>
            <a:pPr marL="342900" indent="-342900" algn="just">
              <a:buFont typeface="Arial" panose="020B0604020202020204" pitchFamily="34" charset="0"/>
              <a:buChar char="•"/>
            </a:pPr>
            <a:endParaRPr lang="en-US" sz="8000" dirty="0"/>
          </a:p>
          <a:p>
            <a:pPr marL="342900" indent="-342900" algn="just">
              <a:buFont typeface="Arial" panose="020B0604020202020204" pitchFamily="34" charset="0"/>
              <a:buChar char="•"/>
            </a:pPr>
            <a:r>
              <a:rPr lang="en-US" sz="8000" dirty="0"/>
              <a:t>Classification algorithms are most suitable in decision making and also solving the real world problems. </a:t>
            </a:r>
            <a:endParaRPr lang="en-US" sz="8000" dirty="0">
              <a:solidFill>
                <a:schemeClr val="tx1"/>
              </a:solidFill>
            </a:endParaRPr>
          </a:p>
          <a:p>
            <a:pPr algn="just"/>
            <a:endParaRPr lang="en-US" sz="9600" dirty="0"/>
          </a:p>
          <a:p>
            <a:pPr marL="342900" indent="-342900" algn="just">
              <a:buFont typeface="Arial" panose="020B0604020202020204" pitchFamily="34" charset="0"/>
              <a:buChar char="•"/>
            </a:pPr>
            <a:endParaRPr lang="en-US" sz="9600" dirty="0"/>
          </a:p>
          <a:p>
            <a:pPr algn="just"/>
            <a:endParaRPr lang="en-US" sz="9600" dirty="0"/>
          </a:p>
          <a:p>
            <a:pPr marL="342900" indent="-342900" algn="just">
              <a:buFont typeface="Arial" panose="020B0604020202020204" pitchFamily="34" charset="0"/>
              <a:buChar char="•"/>
            </a:pPr>
            <a:endParaRPr lang="en-US" sz="3400" dirty="0"/>
          </a:p>
          <a:p>
            <a:pPr marL="342900" indent="-342900" algn="just">
              <a:buFont typeface="Arial" panose="020B0604020202020204" pitchFamily="34" charset="0"/>
              <a:buChar char="•"/>
            </a:pPr>
            <a:endParaRPr lang="en-US" sz="3400" dirty="0"/>
          </a:p>
          <a:p>
            <a:pPr marL="342900" indent="-342900" algn="just">
              <a:buFont typeface="Arial" panose="020B0604020202020204" pitchFamily="34" charset="0"/>
              <a:buChar char="•"/>
            </a:pPr>
            <a:endParaRPr lang="en-US" sz="2000" dirty="0"/>
          </a:p>
          <a:p>
            <a:pPr algn="just"/>
            <a:r>
              <a:rPr lang="en-US" sz="2000" dirty="0"/>
              <a:t>	</a:t>
            </a:r>
          </a:p>
          <a:p>
            <a:pPr algn="just"/>
            <a:r>
              <a:rPr lang="en-US" sz="2000" dirty="0"/>
              <a:t>		</a:t>
            </a:r>
          </a:p>
          <a:p>
            <a:pPr algn="just"/>
            <a:r>
              <a:rPr lang="en-US" sz="2000" dirty="0"/>
              <a:t>	</a:t>
            </a:r>
            <a:endParaRPr lang="en-IN" sz="2000" dirty="0"/>
          </a:p>
        </p:txBody>
      </p:sp>
    </p:spTree>
    <p:extLst>
      <p:ext uri="{BB962C8B-B14F-4D97-AF65-F5344CB8AC3E}">
        <p14:creationId xmlns:p14="http://schemas.microsoft.com/office/powerpoint/2010/main" val="271698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1066800"/>
            <a:ext cx="8640960" cy="5530552"/>
          </a:xfrm>
        </p:spPr>
        <p:txBody>
          <a:bodyPr>
            <a:normAutofit/>
          </a:bodyPr>
          <a:lstStyle/>
          <a:p>
            <a:pPr marL="285750" indent="-285750" algn="just">
              <a:buFont typeface="Arial" panose="020B0604020202020204" pitchFamily="34" charset="0"/>
              <a:buChar char="•"/>
            </a:pPr>
            <a:r>
              <a:rPr lang="en-US" sz="2000" dirty="0"/>
              <a:t>The Thyroid is butterfly-shaped endocrine gland which is situated at the base of the human neck.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The vital role of the thyroid gland is maintaining and balancing human metabolism and also the growth and development of the human body.</a:t>
            </a:r>
          </a:p>
          <a:p>
            <a:pPr marL="285750" indent="-285750" algn="just">
              <a:buFont typeface="Arial" panose="020B0604020202020204" pitchFamily="34" charset="0"/>
              <a:buChar char="•"/>
            </a:pPr>
            <a:endParaRPr lang="en-US" sz="2000" dirty="0">
              <a:solidFill>
                <a:srgbClr val="92D050"/>
              </a:solidFill>
            </a:endParaRPr>
          </a:p>
          <a:p>
            <a:pPr marL="285750" indent="-285750" algn="just">
              <a:buFont typeface="Arial" panose="020B0604020202020204" pitchFamily="34" charset="0"/>
              <a:buChar char="•"/>
            </a:pPr>
            <a:r>
              <a:rPr lang="en-US" sz="2000" dirty="0"/>
              <a:t>Any damage or improper functioning of the gland may seriously affect the normal human body functioning .</a:t>
            </a:r>
          </a:p>
          <a:p>
            <a:pPr marL="285750" indent="-285750" algn="just">
              <a:buFont typeface="Arial" panose="020B0604020202020204" pitchFamily="34" charset="0"/>
              <a:buChar char="•"/>
            </a:pPr>
            <a:endParaRPr lang="en-US" sz="2000" dirty="0">
              <a:solidFill>
                <a:srgbClr val="92D050"/>
              </a:solidFill>
            </a:endParaRPr>
          </a:p>
          <a:p>
            <a:pPr marL="285750" indent="-285750" algn="just">
              <a:buFont typeface="Arial" panose="020B0604020202020204" pitchFamily="34" charset="0"/>
              <a:buChar char="•"/>
            </a:pPr>
            <a:r>
              <a:rPr lang="en-US" sz="2000" dirty="0"/>
              <a:t>If there is either low or high secretions of the hormone it will adversely affect the human health. </a:t>
            </a:r>
          </a:p>
          <a:p>
            <a:pPr marL="285750" indent="-285750" algn="just">
              <a:buFont typeface="Arial" panose="020B0604020202020204" pitchFamily="34" charset="0"/>
              <a:buChar char="•"/>
            </a:pPr>
            <a:endParaRPr lang="en-US" sz="2000" dirty="0">
              <a:solidFill>
                <a:srgbClr val="92D050"/>
              </a:solidFill>
            </a:endParaRPr>
          </a:p>
          <a:p>
            <a:pPr marL="285750" indent="-285750" algn="just">
              <a:buFont typeface="Arial" panose="020B0604020202020204" pitchFamily="34" charset="0"/>
              <a:buChar char="•"/>
            </a:pPr>
            <a:r>
              <a:rPr lang="en-US" sz="2000" dirty="0">
                <a:solidFill>
                  <a:schemeClr val="tx1"/>
                </a:solidFill>
              </a:rPr>
              <a:t>There are different types of thyroid hormones and their effects on body are different . They need to be detected to reduce its effect on body.</a:t>
            </a:r>
            <a:endParaRPr lang="en-IN" sz="2000" dirty="0">
              <a:solidFill>
                <a:schemeClr val="tx1"/>
              </a:solidFill>
            </a:endParaRPr>
          </a:p>
        </p:txBody>
      </p:sp>
    </p:spTree>
    <p:extLst>
      <p:ext uri="{BB962C8B-B14F-4D97-AF65-F5344CB8AC3E}">
        <p14:creationId xmlns:p14="http://schemas.microsoft.com/office/powerpoint/2010/main" val="310427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764704"/>
            <a:ext cx="8568952" cy="5760640"/>
          </a:xfrm>
        </p:spPr>
        <p:txBody>
          <a:bodyPr>
            <a:normAutofit/>
          </a:bodyPr>
          <a:lstStyle/>
          <a:p>
            <a:pPr marL="285750" indent="-285750" algn="l">
              <a:buFont typeface="Arial" panose="020B0604020202020204" pitchFamily="34" charset="0"/>
              <a:buChar char="•"/>
            </a:pPr>
            <a:r>
              <a:rPr lang="en-US" sz="2000" dirty="0"/>
              <a:t>They have studied various classification based machine learning algorithms. They have considered train data set from UCI Machine Learning repository and compared and analyzed the performance metric of decision tree, support vector machine and K-nearest neighbor. </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The main attributes we need to consider are Age , sex , </a:t>
            </a:r>
            <a:r>
              <a:rPr lang="en-US" sz="2000" dirty="0" err="1"/>
              <a:t>on_thyroxine</a:t>
            </a:r>
            <a:r>
              <a:rPr lang="en-US" sz="2000" dirty="0"/>
              <a:t> , query_on_thyroxine ,  pregnant.</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They have considered Thyroid data preprocessing mainly by applying the decision tree algorithm. They have first calculated the mean values of T3, T4 and TSH and considered as the preprocessing stage.</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 Later on they have applied machine learning based feature selection and feature construction. Further they have applied classification based J48 algorithm which is a continuation of ID3 algorithm and calculated the results.</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endParaRPr lang="en-IN" sz="2000" dirty="0"/>
          </a:p>
        </p:txBody>
      </p:sp>
    </p:spTree>
    <p:extLst>
      <p:ext uri="{BB962C8B-B14F-4D97-AF65-F5344CB8AC3E}">
        <p14:creationId xmlns:p14="http://schemas.microsoft.com/office/powerpoint/2010/main" val="266861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8528982-A5BD-E447-0D5A-E172EE277B33}"/>
              </a:ext>
            </a:extLst>
          </p:cNvPr>
          <p:cNvSpPr>
            <a:spLocks noGrp="1"/>
          </p:cNvSpPr>
          <p:nvPr>
            <p:ph type="subTitle" idx="1"/>
          </p:nvPr>
        </p:nvSpPr>
        <p:spPr>
          <a:xfrm>
            <a:off x="457200" y="152400"/>
            <a:ext cx="8458200" cy="6553200"/>
          </a:xfrm>
        </p:spPr>
        <p:txBody>
          <a:bodyPr>
            <a:normAutofit fontScale="92500" lnSpcReduction="20000"/>
          </a:bodyPr>
          <a:lstStyle/>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For a classification model to be developed, it requires a good train dataset using which the model can learn the behavior and predict possible outcomes with higher accuracy.</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four main tasks in Classification Predictive Modeling are, Binary Classification, Multi-Class Classification , Multi-Labeled Classification Imbalanced Classification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A Binary Classification refers to a classification which has only two class tags.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Multi-Class Classification have more than two class tags. This type of classification is very useful when the classifiers are more in number.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Binary Classification Algorithms can also be applied in Multi-Class Classification.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Multi-Labeled Classification includes two or more class tags wherein one or more class tags.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Imbalanced Classification refers to such classification sets wherein the number of the examples classes are not equally distributed.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8064896" cy="720081"/>
          </a:xfrm>
        </p:spPr>
        <p:txBody>
          <a:bodyPr>
            <a:normAutofit/>
          </a:bodyPr>
          <a:lstStyle/>
          <a:p>
            <a:r>
              <a:rPr lang="en-US" sz="3200" b="1" dirty="0">
                <a:solidFill>
                  <a:srgbClr val="FFC000"/>
                </a:solidFill>
              </a:rPr>
              <a:t>SOFTWARE AND HARDWARE REQUIREMENTS</a:t>
            </a:r>
            <a:endParaRPr lang="en-IN" sz="3200" dirty="0"/>
          </a:p>
        </p:txBody>
      </p:sp>
      <p:sp>
        <p:nvSpPr>
          <p:cNvPr id="3" name="Subtitle 2"/>
          <p:cNvSpPr>
            <a:spLocks noGrp="1"/>
          </p:cNvSpPr>
          <p:nvPr>
            <p:ph type="subTitle" idx="1"/>
          </p:nvPr>
        </p:nvSpPr>
        <p:spPr>
          <a:xfrm>
            <a:off x="395536" y="1371600"/>
            <a:ext cx="8424936" cy="4267200"/>
          </a:xfrm>
        </p:spPr>
        <p:txBody>
          <a:bodyPr>
            <a:normAutofit/>
          </a:bodyPr>
          <a:lstStyle/>
          <a:p>
            <a:pPr marL="457200" indent="-457200" algn="l">
              <a:buFont typeface="Arial" panose="020B0604020202020204" pitchFamily="34" charset="0"/>
              <a:buChar char="•"/>
            </a:pPr>
            <a:r>
              <a:rPr lang="en-IN" sz="2800" b="1" dirty="0">
                <a:solidFill>
                  <a:srgbClr val="92D050"/>
                </a:solidFill>
              </a:rPr>
              <a:t>Software requirements </a:t>
            </a:r>
          </a:p>
          <a:p>
            <a:pPr algn="l"/>
            <a:r>
              <a:rPr lang="en-IN" sz="2400" b="1" dirty="0">
                <a:solidFill>
                  <a:srgbClr val="92D050"/>
                </a:solidFill>
              </a:rPr>
              <a:t>       </a:t>
            </a:r>
            <a:r>
              <a:rPr lang="en-IN" sz="2400" dirty="0"/>
              <a:t>Browser : Any Latest browser like Chrome </a:t>
            </a:r>
          </a:p>
          <a:p>
            <a:pPr algn="l"/>
            <a:r>
              <a:rPr lang="en-IN" sz="2400" dirty="0"/>
              <a:t>       Operating System : Windows 10 </a:t>
            </a:r>
          </a:p>
          <a:p>
            <a:pPr algn="l"/>
            <a:r>
              <a:rPr lang="en-IN" sz="2400" dirty="0"/>
              <a:t>       Language :Python</a:t>
            </a:r>
          </a:p>
          <a:p>
            <a:pPr algn="l"/>
            <a:r>
              <a:rPr lang="en-IN" sz="2400" dirty="0"/>
              <a:t>       Platform : Google COLAB</a:t>
            </a:r>
            <a:r>
              <a:rPr lang="en-IN" sz="2400" b="1" dirty="0">
                <a:solidFill>
                  <a:srgbClr val="92D050"/>
                </a:solidFill>
              </a:rPr>
              <a:t>             </a:t>
            </a:r>
          </a:p>
          <a:p>
            <a:pPr marL="457200" indent="-457200" algn="l">
              <a:buFont typeface="Arial" panose="020B0604020202020204" pitchFamily="34" charset="0"/>
              <a:buChar char="•"/>
            </a:pPr>
            <a:r>
              <a:rPr lang="en-IN" sz="2800" b="1" dirty="0">
                <a:solidFill>
                  <a:srgbClr val="92D050"/>
                </a:solidFill>
              </a:rPr>
              <a:t>Hardware requirements</a:t>
            </a:r>
          </a:p>
          <a:p>
            <a:pPr algn="l"/>
            <a:r>
              <a:rPr lang="en-IN" dirty="0"/>
              <a:t>     </a:t>
            </a:r>
            <a:r>
              <a:rPr lang="en-IN" sz="2000" dirty="0"/>
              <a:t>Processor : Intel(R) Core™2 i7-5500U CPU @ 2.50GHz</a:t>
            </a:r>
          </a:p>
          <a:p>
            <a:pPr algn="l"/>
            <a:r>
              <a:rPr lang="en-IN" sz="2000" dirty="0"/>
              <a:t>        RAM : 8GB(gigabyte)</a:t>
            </a:r>
          </a:p>
          <a:p>
            <a:pPr algn="l"/>
            <a:r>
              <a:rPr lang="en-IN" sz="2000" dirty="0"/>
              <a:t>        System Type : 64-bit operating system, x64-based processor </a:t>
            </a:r>
            <a:r>
              <a:rPr lang="en-US" sz="2000" dirty="0"/>
              <a:t>     </a:t>
            </a:r>
            <a:endParaRPr lang="en-IN" sz="2000" dirty="0"/>
          </a:p>
          <a:p>
            <a:endParaRPr lang="en-IN" dirty="0"/>
          </a:p>
        </p:txBody>
      </p:sp>
    </p:spTree>
    <p:extLst>
      <p:ext uri="{BB962C8B-B14F-4D97-AF65-F5344CB8AC3E}">
        <p14:creationId xmlns:p14="http://schemas.microsoft.com/office/powerpoint/2010/main" val="360379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F34A-D5BB-DF44-B6B1-41ABC82217D3}"/>
              </a:ext>
            </a:extLst>
          </p:cNvPr>
          <p:cNvSpPr>
            <a:spLocks noGrp="1"/>
          </p:cNvSpPr>
          <p:nvPr>
            <p:ph type="title"/>
          </p:nvPr>
        </p:nvSpPr>
        <p:spPr>
          <a:xfrm>
            <a:off x="457200" y="274638"/>
            <a:ext cx="8229600" cy="457199"/>
          </a:xfrm>
        </p:spPr>
        <p:txBody>
          <a:bodyPr>
            <a:normAutofit fontScale="90000"/>
          </a:bodyPr>
          <a:lstStyle/>
          <a:p>
            <a:pPr algn="l"/>
            <a:r>
              <a:rPr lang="en-US" sz="2400" dirty="0"/>
              <a:t>CODE : </a:t>
            </a:r>
            <a:endParaRPr lang="en-IN" sz="2400" dirty="0"/>
          </a:p>
        </p:txBody>
      </p:sp>
      <p:sp>
        <p:nvSpPr>
          <p:cNvPr id="3" name="Content Placeholder 2">
            <a:extLst>
              <a:ext uri="{FF2B5EF4-FFF2-40B4-BE49-F238E27FC236}">
                <a16:creationId xmlns:a16="http://schemas.microsoft.com/office/drawing/2014/main" id="{6D9A0B68-F53B-A5F8-97A6-2F917CA054BE}"/>
              </a:ext>
            </a:extLst>
          </p:cNvPr>
          <p:cNvSpPr>
            <a:spLocks noGrp="1"/>
          </p:cNvSpPr>
          <p:nvPr>
            <p:ph idx="1"/>
          </p:nvPr>
        </p:nvSpPr>
        <p:spPr>
          <a:xfrm>
            <a:off x="457200" y="838200"/>
            <a:ext cx="8229600" cy="5287963"/>
          </a:xfrm>
        </p:spPr>
        <p:txBody>
          <a:bodyPr>
            <a:normAutofit/>
          </a:bodyPr>
          <a:lstStyle/>
          <a:p>
            <a:r>
              <a:rPr lang="en-IN" sz="1600" dirty="0" err="1"/>
              <a:t>thyroid_df</a:t>
            </a:r>
            <a:r>
              <a:rPr lang="en-IN" sz="1600" dirty="0"/>
              <a:t> = </a:t>
            </a:r>
            <a:r>
              <a:rPr lang="en-IN" sz="1600" dirty="0" err="1"/>
              <a:t>pd.read_csv</a:t>
            </a:r>
            <a:r>
              <a:rPr lang="en-IN" sz="1600" dirty="0"/>
              <a:t>(‘/content/</a:t>
            </a:r>
            <a:r>
              <a:rPr lang="en-IN" sz="1600" dirty="0" err="1"/>
              <a:t>sample_data</a:t>
            </a:r>
            <a:r>
              <a:rPr lang="en-IN" sz="1600" dirty="0"/>
              <a:t>/hypothyroid.csv')</a:t>
            </a:r>
            <a:r>
              <a:rPr lang="en-IN" sz="1600" dirty="0" err="1"/>
              <a:t>thyroid_df.head</a:t>
            </a:r>
            <a:r>
              <a:rPr lang="en-IN" sz="1600" dirty="0"/>
              <a:t>()</a:t>
            </a:r>
          </a:p>
          <a:p>
            <a:endParaRPr lang="en-IN" sz="1600" dirty="0"/>
          </a:p>
        </p:txBody>
      </p:sp>
      <p:pic>
        <p:nvPicPr>
          <p:cNvPr id="6" name="Picture 5">
            <a:extLst>
              <a:ext uri="{FF2B5EF4-FFF2-40B4-BE49-F238E27FC236}">
                <a16:creationId xmlns:a16="http://schemas.microsoft.com/office/drawing/2014/main" id="{FF912C46-FCBF-78B1-F237-19E3AB79E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56507"/>
            <a:ext cx="8534400" cy="4800600"/>
          </a:xfrm>
          <a:prstGeom prst="rect">
            <a:avLst/>
          </a:prstGeom>
        </p:spPr>
      </p:pic>
    </p:spTree>
    <p:extLst>
      <p:ext uri="{BB962C8B-B14F-4D97-AF65-F5344CB8AC3E}">
        <p14:creationId xmlns:p14="http://schemas.microsoft.com/office/powerpoint/2010/main" val="1424936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2000</TotalTime>
  <Words>817</Words>
  <Application>Microsoft Office PowerPoint</Application>
  <PresentationFormat>On-screen Show (4:3)</PresentationFormat>
  <Paragraphs>89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Office Theme</vt:lpstr>
      <vt:lpstr>Narasaraopet Engineering College (autonomous)</vt:lpstr>
      <vt:lpstr>   CONTENTS</vt:lpstr>
      <vt:lpstr>ABSTRACT</vt:lpstr>
      <vt:lpstr>Literature Survey </vt:lpstr>
      <vt:lpstr>PowerPoint Presentation</vt:lpstr>
      <vt:lpstr>PowerPoint Presentation</vt:lpstr>
      <vt:lpstr>PowerPoint Presentation</vt:lpstr>
      <vt:lpstr>SOFTWARE AND HARDWARE REQUIREMENTS</vt:lpstr>
      <vt:lpstr>CODE : </vt:lpstr>
      <vt:lpstr>thyroid_df.info() </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Narasaraopet Engineering College (autonomous)</dc:title>
  <dc:creator>DELL</dc:creator>
  <cp:lastModifiedBy>sowkya</cp:lastModifiedBy>
  <cp:revision>73</cp:revision>
  <dcterms:created xsi:type="dcterms:W3CDTF">2019-02-04T04:21:36Z</dcterms:created>
  <dcterms:modified xsi:type="dcterms:W3CDTF">2023-02-21T17:12:45Z</dcterms:modified>
</cp:coreProperties>
</file>