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7" r:id="rId4"/>
    <p:sldId id="265" r:id="rId5"/>
    <p:sldId id="266" r:id="rId6"/>
    <p:sldId id="292" r:id="rId7"/>
    <p:sldId id="267" r:id="rId8"/>
    <p:sldId id="269" r:id="rId9"/>
    <p:sldId id="290" r:id="rId10"/>
    <p:sldId id="291" r:id="rId11"/>
    <p:sldId id="277" r:id="rId12"/>
    <p:sldId id="278"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B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50CF0-1A6A-435F-A36B-455E5B6986DF}" v="20" dt="2023-03-16T15:24:01.022"/>
    <p1510:client id="{042588FF-D168-481F-98E2-96BEEF954DA7}" v="185" dt="2023-02-26T09:43:55.051"/>
    <p1510:client id="{29A63F47-5116-4E08-AE53-50AA4D1BA708}" v="593" dt="2023-03-13T11:13:38.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3EBEB52-073D-4E01-80FD-74DC4F1FE24A}" type="datetimeFigureOut">
              <a:rPr lang="en-IN" smtClean="0"/>
              <a:t>16-03-2023</a:t>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6B4FA6A-64C5-46A8-A8B4-38588A7EDA35}"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EBEB52-073D-4E01-80FD-74DC4F1FE24A}"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4FA6A-64C5-46A8-A8B4-38588A7EDA35}"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EBEB52-073D-4E01-80FD-74DC4F1FE24A}"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B4FA6A-64C5-46A8-A8B4-38588A7EDA35}"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EBEB52-073D-4E01-80FD-74DC4F1FE24A}" type="datetimeFigureOut">
              <a:rPr lang="en-IN" smtClean="0"/>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B4FA6A-64C5-46A8-A8B4-38588A7EDA35}"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BEB52-073D-4E01-80FD-74DC4F1FE24A}" type="datetimeFigureOut">
              <a:rPr lang="en-IN" smtClean="0"/>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B4FA6A-64C5-46A8-A8B4-38588A7EDA35}" type="slidenum">
              <a:rPr lang="en-IN" smtClean="0"/>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BEB52-073D-4E01-80FD-74DC4F1FE24A}"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4FA6A-64C5-46A8-A8B4-38588A7EDA35}"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BEB52-073D-4E01-80FD-74DC4F1FE24A}"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4FA6A-64C5-46A8-A8B4-38588A7EDA35}"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3EBEB52-073D-4E01-80FD-74DC4F1FE24A}" type="datetimeFigureOut">
              <a:rPr lang="en-IN" smtClean="0"/>
              <a:t>16-03-2023</a:t>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86B4FA6A-64C5-46A8-A8B4-38588A7EDA3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49" y="147915"/>
            <a:ext cx="8419047" cy="1310897"/>
          </a:xfrm>
          <a:prstGeom prst="rect">
            <a:avLst/>
          </a:prstGeom>
        </p:spPr>
      </p:pic>
      <p:sp>
        <p:nvSpPr>
          <p:cNvPr id="6" name="TextBox 5"/>
          <p:cNvSpPr txBox="1"/>
          <p:nvPr/>
        </p:nvSpPr>
        <p:spPr>
          <a:xfrm>
            <a:off x="491612" y="1888597"/>
            <a:ext cx="12004044" cy="769441"/>
          </a:xfrm>
          <a:prstGeom prst="rect">
            <a:avLst/>
          </a:prstGeom>
          <a:noFill/>
        </p:spPr>
        <p:txBody>
          <a:bodyPr wrap="square" lIns="91440" tIns="45720" rIns="91440" bIns="45720" rtlCol="0" anchor="t">
            <a:spAutoFit/>
          </a:bodyPr>
          <a:lstStyle/>
          <a:p>
            <a:pPr lvl="1"/>
            <a:r>
              <a:rPr lang="en-IN" sz="4400" dirty="0">
                <a:solidFill>
                  <a:srgbClr val="FF0000"/>
                </a:solidFill>
              </a:rPr>
              <a:t>  </a:t>
            </a:r>
            <a:r>
              <a:rPr lang="en-IN" sz="2800" dirty="0">
                <a:solidFill>
                  <a:srgbClr val="FF0000"/>
                </a:solidFill>
              </a:rPr>
              <a:t>Earthquake Prediction System using machine Learning</a:t>
            </a:r>
            <a:endParaRPr lang="en-IN" sz="2800" dirty="0">
              <a:solidFill>
                <a:srgbClr val="FF0000"/>
              </a:solidFill>
              <a:cs typeface="Arial"/>
            </a:endParaRPr>
          </a:p>
        </p:txBody>
      </p:sp>
      <p:sp>
        <p:nvSpPr>
          <p:cNvPr id="7" name="TextBox 6"/>
          <p:cNvSpPr txBox="1"/>
          <p:nvPr/>
        </p:nvSpPr>
        <p:spPr>
          <a:xfrm>
            <a:off x="-205774" y="4115873"/>
            <a:ext cx="9880454" cy="4124206"/>
          </a:xfrm>
          <a:prstGeom prst="rect">
            <a:avLst/>
          </a:prstGeom>
          <a:noFill/>
        </p:spPr>
        <p:txBody>
          <a:bodyPr wrap="square" lIns="91440" tIns="45720" rIns="91440" bIns="45720" rtlCol="0" anchor="t">
            <a:spAutoFit/>
          </a:bodyPr>
          <a:lstStyle/>
          <a:p>
            <a:r>
              <a:rPr lang="en-IN" sz="2400" dirty="0"/>
              <a:t>    Under the esteemed guidance of </a:t>
            </a:r>
            <a:r>
              <a:rPr lang="en-IN" sz="2000" dirty="0" err="1"/>
              <a:t>Sd.Rizwana</a:t>
            </a:r>
            <a:r>
              <a:rPr lang="en-IN" sz="2800" dirty="0"/>
              <a:t>, </a:t>
            </a:r>
            <a:r>
              <a:rPr lang="en-IN" sz="1600" dirty="0" err="1"/>
              <a:t>m</a:t>
            </a:r>
            <a:r>
              <a:rPr lang="en-IN" dirty="0" err="1"/>
              <a:t>.</a:t>
            </a:r>
            <a:r>
              <a:rPr lang="en-IN" sz="1600" dirty="0" err="1"/>
              <a:t>Tech</a:t>
            </a:r>
            <a:r>
              <a:rPr lang="en-IN" sz="1600" dirty="0"/>
              <a:t>, (</a:t>
            </a:r>
            <a:r>
              <a:rPr lang="en-IN" sz="1600" dirty="0" err="1"/>
              <a:t>P.hd</a:t>
            </a:r>
            <a:r>
              <a:rPr lang="en-IN" sz="1600" dirty="0"/>
              <a:t>)</a:t>
            </a:r>
            <a:endParaRPr lang="en-IN" sz="1600" dirty="0">
              <a:cs typeface="Arial"/>
            </a:endParaRPr>
          </a:p>
          <a:p>
            <a:r>
              <a:rPr lang="en-IN" sz="2400" dirty="0"/>
              <a:t>                                                                   </a:t>
            </a:r>
            <a:endParaRPr lang="en-IN" sz="2400" dirty="0">
              <a:cs typeface="Arial"/>
            </a:endParaRPr>
          </a:p>
          <a:p>
            <a:endParaRPr lang="en-IN"/>
          </a:p>
          <a:p>
            <a:r>
              <a:rPr lang="en-IN" sz="2400" dirty="0"/>
              <a:t>    </a:t>
            </a:r>
            <a:r>
              <a:rPr lang="en-IN" sz="2000" dirty="0"/>
              <a:t>Team Members:</a:t>
            </a:r>
            <a:r>
              <a:rPr lang="en-IN" sz="2400" dirty="0"/>
              <a:t>-</a:t>
            </a:r>
            <a:endParaRPr lang="en-IN" sz="2400" dirty="0">
              <a:cs typeface="Arial"/>
            </a:endParaRPr>
          </a:p>
          <a:p>
            <a:r>
              <a:rPr lang="en-IN" sz="2400" dirty="0"/>
              <a:t>   </a:t>
            </a:r>
            <a:r>
              <a:rPr lang="en-IN" sz="2000" dirty="0"/>
              <a:t> B. Bala Murali Krishna-19471A0571</a:t>
            </a:r>
            <a:endParaRPr lang="en-IN" sz="2000">
              <a:cs typeface="Arial"/>
            </a:endParaRPr>
          </a:p>
          <a:p>
            <a:r>
              <a:rPr lang="en-IN" sz="2000" dirty="0"/>
              <a:t>     M.Aditya-19471A05A3</a:t>
            </a:r>
            <a:endParaRPr lang="en-IN" sz="2000" dirty="0">
              <a:cs typeface="Arial"/>
            </a:endParaRPr>
          </a:p>
          <a:p>
            <a:r>
              <a:rPr lang="en-IN" sz="2000" dirty="0"/>
              <a:t>     R. Vijay Kumar-19471A05B4</a:t>
            </a:r>
            <a:endParaRPr lang="en-IN" sz="2000" dirty="0">
              <a:cs typeface="Arial"/>
            </a:endParaRPr>
          </a:p>
          <a:p>
            <a:r>
              <a:rPr lang="en-IN" sz="2400" dirty="0"/>
              <a:t>	                                                                                            </a:t>
            </a:r>
            <a:endParaRPr lang="en-IN" sz="2400" dirty="0">
              <a:cs typeface="Arial"/>
            </a:endParaRPr>
          </a:p>
          <a:p>
            <a:r>
              <a:rPr lang="en-IN" dirty="0"/>
              <a:t>                                                                                        </a:t>
            </a:r>
            <a:endParaRPr lang="en-IN" dirty="0">
              <a:cs typeface="Arial"/>
            </a:endParaRPr>
          </a:p>
          <a:p>
            <a:r>
              <a:rPr lang="en-IN" dirty="0"/>
              <a:t>                                                 </a:t>
            </a:r>
            <a:endParaRPr lang="en-IN" dirty="0">
              <a:cs typeface="Arial"/>
            </a:endParaRPr>
          </a:p>
          <a:p>
            <a:endParaRPr lang="en-IN"/>
          </a:p>
          <a:p>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43122D-3691-0068-49DE-CE5B29BF5FFE}"/>
              </a:ext>
            </a:extLst>
          </p:cNvPr>
          <p:cNvSpPr txBox="1"/>
          <p:nvPr/>
        </p:nvSpPr>
        <p:spPr>
          <a:xfrm>
            <a:off x="2424545" y="60613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UML DIAGRAM FOR DATASET MODEL</a:t>
            </a:r>
            <a:endParaRPr lang="en-US"/>
          </a:p>
        </p:txBody>
      </p:sp>
      <p:sp>
        <p:nvSpPr>
          <p:cNvPr id="3" name="TextBox 2">
            <a:extLst>
              <a:ext uri="{FF2B5EF4-FFF2-40B4-BE49-F238E27FC236}">
                <a16:creationId xmlns:a16="http://schemas.microsoft.com/office/drawing/2014/main" id="{5EAED0E1-B1F5-10DF-B723-4C6D49AC2273}"/>
              </a:ext>
            </a:extLst>
          </p:cNvPr>
          <p:cNvSpPr txBox="1"/>
          <p:nvPr/>
        </p:nvSpPr>
        <p:spPr>
          <a:xfrm>
            <a:off x="2597727" y="214003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4">
            <a:extLst>
              <a:ext uri="{FF2B5EF4-FFF2-40B4-BE49-F238E27FC236}">
                <a16:creationId xmlns:a16="http://schemas.microsoft.com/office/drawing/2014/main" id="{B688072B-781E-7FF5-ECB1-77E96EB1DD39}"/>
              </a:ext>
            </a:extLst>
          </p:cNvPr>
          <p:cNvPicPr>
            <a:picLocks noChangeAspect="1"/>
          </p:cNvPicPr>
          <p:nvPr/>
        </p:nvPicPr>
        <p:blipFill>
          <a:blip r:embed="rId2"/>
          <a:stretch>
            <a:fillRect/>
          </a:stretch>
        </p:blipFill>
        <p:spPr>
          <a:xfrm>
            <a:off x="2088980" y="1575344"/>
            <a:ext cx="4435288" cy="4994677"/>
          </a:xfrm>
          <a:prstGeom prst="rect">
            <a:avLst/>
          </a:prstGeom>
        </p:spPr>
      </p:pic>
    </p:spTree>
    <p:extLst>
      <p:ext uri="{BB962C8B-B14F-4D97-AF65-F5344CB8AC3E}">
        <p14:creationId xmlns:p14="http://schemas.microsoft.com/office/powerpoint/2010/main" val="371027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48531" y="0"/>
            <a:ext cx="10353762" cy="74128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a:solidFill>
                  <a:schemeClr val="tx1"/>
                </a:solidFill>
              </a:rPr>
              <a:t>Project </a:t>
            </a:r>
            <a:r>
              <a:rPr lang="en-US" sz="3600" b="1">
                <a:solidFill>
                  <a:schemeClr val="tx1"/>
                </a:solidFill>
                <a:effectLst/>
              </a:rPr>
              <a:t>Screenshots</a:t>
            </a:r>
            <a:endParaRPr lang="en-IN" sz="3600" b="1">
              <a:solidFill>
                <a:schemeClr val="tx1"/>
              </a:solidFill>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91" y="1334278"/>
            <a:ext cx="7897678" cy="35235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302" y="1045030"/>
            <a:ext cx="7501498" cy="43853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609600"/>
            <a:ext cx="8596670" cy="819705"/>
          </a:xfrm>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1"/>
          </p:nvPr>
        </p:nvSpPr>
        <p:spPr>
          <a:xfrm>
            <a:off x="677334" y="1823237"/>
            <a:ext cx="8596670" cy="3387955"/>
          </a:xfrm>
        </p:spPr>
        <p:txBody>
          <a:bodyPr>
            <a:normAutofit/>
          </a:bodyPr>
          <a:lstStyle/>
          <a:p>
            <a:r>
              <a:rPr lang="en-US" sz="1600"/>
              <a:t>Thus it can be observed that by using the following algorithmic model for earthquake prediction, proper methods can be implemented for deploying warnings and preparing for earthquakes</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From the above experiment results, random forest algorithm has high accuracy value when compared to all the other algorithms regarding house price predictions.</a:t>
            </a:r>
          </a:p>
          <a:p>
            <a:endParaRPr lang="en-US" sz="1600">
              <a:latin typeface="Times New Roman" panose="02020603050405020304" pitchFamily="18" charset="0"/>
              <a:cs typeface="Times New Roman" panose="02020603050405020304" pitchFamily="18" charset="0"/>
            </a:endParaRPr>
          </a:p>
          <a:p>
            <a:r>
              <a:rPr lang="en-US" sz="1600"/>
              <a:t>A number of clustering algorithms were used through the course of the research such as K-means and Hierarchical clustering. Hierarchical Clustering was found to be more efficient in terms of entropy but takes more processing time.</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130" y="1509204"/>
            <a:ext cx="6720396" cy="420801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nvSpPr>
        <p:spPr>
          <a:xfrm>
            <a:off x="611209" y="1119707"/>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olidFill>
                  <a:schemeClr val="tx1"/>
                </a:solidFill>
              </a:rPr>
              <a:t>Abstract</a:t>
            </a:r>
          </a:p>
          <a:p>
            <a:r>
              <a:rPr lang="en-US" dirty="0">
                <a:solidFill>
                  <a:schemeClr val="tx1"/>
                </a:solidFill>
              </a:rPr>
              <a:t>Existing System</a:t>
            </a:r>
            <a:endParaRPr lang="en-US" dirty="0">
              <a:ln>
                <a:solidFill>
                  <a:srgbClr val="FFFFFF">
                    <a:lumMod val="75000"/>
                    <a:lumOff val="25000"/>
                    <a:alpha val="10000"/>
                  </a:srgbClr>
                </a:solidFill>
              </a:ln>
              <a:solidFill>
                <a:schemeClr val="tx1"/>
              </a:solidFill>
              <a:effectLst>
                <a:outerShdw blurRad="9525" dist="25400" dir="14640000" algn="tl" rotWithShape="0">
                  <a:srgbClr val="FFFFFF">
                    <a:alpha val="30000"/>
                  </a:srgbClr>
                </a:outerShdw>
              </a:effectLst>
              <a:cs typeface="Arial"/>
            </a:endParaRPr>
          </a:p>
          <a:p>
            <a:r>
              <a:rPr lang="en-US" dirty="0">
                <a:solidFill>
                  <a:schemeClr val="tx1"/>
                </a:solidFill>
              </a:rPr>
              <a:t>Proposed System</a:t>
            </a:r>
            <a:endParaRPr lang="en-US" dirty="0">
              <a:ln>
                <a:solidFill>
                  <a:srgbClr val="FFFFFF">
                    <a:lumMod val="75000"/>
                    <a:lumOff val="25000"/>
                    <a:alpha val="10000"/>
                  </a:srgbClr>
                </a:solidFill>
              </a:ln>
              <a:solidFill>
                <a:schemeClr val="tx1"/>
              </a:solidFill>
              <a:effectLst>
                <a:outerShdw blurRad="9525" dist="25400" dir="14640000" algn="tl" rotWithShape="0">
                  <a:srgbClr val="FFFFFF">
                    <a:alpha val="30000"/>
                  </a:srgbClr>
                </a:outerShdw>
              </a:effectLst>
              <a:cs typeface="Arial"/>
            </a:endParaRPr>
          </a:p>
          <a:p>
            <a:r>
              <a:rPr lang="en-US" dirty="0">
                <a:solidFill>
                  <a:schemeClr val="tx1"/>
                </a:solidFill>
              </a:rPr>
              <a:t>System requirements</a:t>
            </a:r>
            <a:endParaRPr lang="en-US" dirty="0">
              <a:ln>
                <a:solidFill>
                  <a:srgbClr val="FFFFFF">
                    <a:lumMod val="75000"/>
                    <a:lumOff val="25000"/>
                    <a:alpha val="10000"/>
                  </a:srgbClr>
                </a:solidFill>
              </a:ln>
              <a:solidFill>
                <a:schemeClr val="tx1"/>
              </a:solidFill>
              <a:effectLst>
                <a:outerShdw blurRad="9525" dist="25400" dir="14640000" algn="tl" rotWithShape="0">
                  <a:srgbClr val="FFFFFF">
                    <a:alpha val="30000"/>
                  </a:srgbClr>
                </a:outerShdw>
              </a:effectLst>
              <a:cs typeface="Arial"/>
            </a:endParaRPr>
          </a:p>
          <a:p>
            <a:r>
              <a:rPr lang="en-IN" dirty="0">
                <a:sym typeface="+mn-ea"/>
              </a:rPr>
              <a:t>Architecture</a:t>
            </a:r>
            <a:endParaRPr lang="en-IN" dirty="0">
              <a:solidFill>
                <a:schemeClr val="tx1"/>
              </a:solidFill>
            </a:endParaRPr>
          </a:p>
          <a:p>
            <a:r>
              <a:rPr lang="en-IN" dirty="0">
                <a:ln>
                  <a:solidFill>
                    <a:srgbClr val="FFFFFF">
                      <a:lumMod val="75000"/>
                      <a:lumOff val="25000"/>
                      <a:alpha val="10000"/>
                    </a:srgbClr>
                  </a:solidFill>
                </a:ln>
                <a:solidFill>
                  <a:schemeClr val="tx1"/>
                </a:solidFill>
                <a:effectLst>
                  <a:outerShdw blurRad="9525" dist="25400" dir="14640000" algn="tl" rotWithShape="0">
                    <a:srgbClr val="FFFFFF">
                      <a:alpha val="30000"/>
                    </a:srgbClr>
                  </a:outerShdw>
                </a:effectLst>
                <a:cs typeface="Arial"/>
              </a:rPr>
              <a:t>UML diagrams</a:t>
            </a:r>
            <a:endParaRPr lang="en-IN" dirty="0">
              <a:solidFill>
                <a:schemeClr val="tx1"/>
              </a:solidFill>
            </a:endParaRPr>
          </a:p>
          <a:p>
            <a:r>
              <a:rPr lang="en-IN" dirty="0">
                <a:solidFill>
                  <a:schemeClr val="tx1"/>
                </a:solidFill>
              </a:rPr>
              <a:t>Project Screenshots</a:t>
            </a:r>
            <a:endParaRPr lang="en-IN" dirty="0">
              <a:ln>
                <a:solidFill>
                  <a:srgbClr val="FFFFFF">
                    <a:lumMod val="75000"/>
                    <a:lumOff val="25000"/>
                    <a:alpha val="10000"/>
                  </a:srgbClr>
                </a:solidFill>
              </a:ln>
              <a:solidFill>
                <a:schemeClr val="tx1"/>
              </a:solidFill>
              <a:effectLst>
                <a:outerShdw blurRad="9525" dist="25400" dir="14640000" algn="tl" rotWithShape="0">
                  <a:srgbClr val="FFFFFF">
                    <a:alpha val="30000"/>
                  </a:srgbClr>
                </a:outerShdw>
              </a:effectLst>
              <a:cs typeface="Arial"/>
            </a:endParaRPr>
          </a:p>
          <a:p>
            <a:r>
              <a:rPr lang="en-IN" dirty="0">
                <a:solidFill>
                  <a:schemeClr val="tx1"/>
                </a:solidFill>
              </a:rPr>
              <a:t>Conclusion</a:t>
            </a:r>
            <a:endParaRPr lang="en-IN" dirty="0">
              <a:ln>
                <a:solidFill>
                  <a:srgbClr val="FFFFFF">
                    <a:lumMod val="75000"/>
                    <a:lumOff val="25000"/>
                    <a:alpha val="10000"/>
                  </a:srgbClr>
                </a:solidFill>
              </a:ln>
              <a:solidFill>
                <a:schemeClr val="tx1"/>
              </a:solidFill>
              <a:effectLst>
                <a:outerShdw blurRad="9525" dist="25400" dir="14640000" algn="tl" rotWithShape="0">
                  <a:srgbClr val="FFFFFF">
                    <a:alpha val="30000"/>
                  </a:srgbClr>
                </a:outerShdw>
              </a:effectLst>
              <a:cs typeface="Arial"/>
            </a:endParaRPr>
          </a:p>
          <a:p>
            <a:endParaRPr lang="en-IN">
              <a:ln>
                <a:solidFill>
                  <a:srgbClr val="FFFFFF">
                    <a:lumMod val="75000"/>
                    <a:lumOff val="25000"/>
                    <a:alpha val="10000"/>
                  </a:srgbClr>
                </a:solidFill>
              </a:ln>
              <a:solidFill>
                <a:schemeClr val="tx1"/>
              </a:solidFill>
              <a:effectLst>
                <a:outerShdw blurRad="9525" dist="25400" dir="14640000" algn="tl" rotWithShape="0">
                  <a:srgbClr val="FFFFFF">
                    <a:alpha val="30000"/>
                  </a:srgbClr>
                </a:outerShdw>
              </a:effectLst>
              <a:cs typeface="Arial"/>
            </a:endParaRPr>
          </a:p>
        </p:txBody>
      </p:sp>
      <p:sp>
        <p:nvSpPr>
          <p:cNvPr id="5" name="Title 1"/>
          <p:cNvSpPr>
            <a:spLocks noGrp="1"/>
          </p:cNvSpPr>
          <p:nvPr/>
        </p:nvSpPr>
        <p:spPr>
          <a:xfrm>
            <a:off x="499241" y="149257"/>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solidFill>
                  <a:schemeClr val="tx1"/>
                </a:solidFill>
                <a:latin typeface="Times New Roman" panose="02020603050405020304" pitchFamily="18" charset="0"/>
                <a:cs typeface="Times New Roman" panose="02020603050405020304" pitchFamily="18" charset="0"/>
              </a:rPr>
              <a:t>CONTENTS</a:t>
            </a:r>
            <a:endParaRPr lang="en-IN" sz="32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0616" y="248497"/>
            <a:ext cx="6109487" cy="584775"/>
          </a:xfrm>
          <a:prstGeom prst="rect">
            <a:avLst/>
          </a:prstGeom>
          <a:noFill/>
        </p:spPr>
        <p:txBody>
          <a:bodyPr wrap="square" rtlCol="0">
            <a:spAutoFit/>
          </a:bodyPr>
          <a:lstStyle/>
          <a:p>
            <a:r>
              <a:rPr lang="en-IN"/>
              <a:t>                           </a:t>
            </a:r>
            <a:r>
              <a:rPr lang="en-IN" sz="3200" b="1">
                <a:solidFill>
                  <a:schemeClr val="accent1">
                    <a:lumMod val="75000"/>
                  </a:schemeClr>
                </a:solidFill>
                <a:latin typeface="Times New Roman" panose="02020603050405020304" pitchFamily="18" charset="0"/>
                <a:cs typeface="Times New Roman" panose="02020603050405020304" pitchFamily="18" charset="0"/>
              </a:rPr>
              <a:t>Abstract</a:t>
            </a:r>
          </a:p>
        </p:txBody>
      </p:sp>
      <p:sp>
        <p:nvSpPr>
          <p:cNvPr id="3" name="TextBox 2"/>
          <p:cNvSpPr txBox="1"/>
          <p:nvPr/>
        </p:nvSpPr>
        <p:spPr>
          <a:xfrm>
            <a:off x="616852" y="1151722"/>
            <a:ext cx="8562660" cy="5015865"/>
          </a:xfrm>
          <a:prstGeom prst="rect">
            <a:avLst/>
          </a:prstGeom>
          <a:noFill/>
        </p:spPr>
        <p:txBody>
          <a:bodyPr wrap="square" lIns="91440" tIns="45720" rIns="91440" bIns="45720" rtlCol="0" anchor="t">
            <a:spAutoFit/>
          </a:bodyPr>
          <a:lstStyle/>
          <a:p>
            <a:pPr>
              <a:buFont typeface="Arial" panose="020B0604020202020204" pitchFamily="2" charset="2"/>
              <a:buChar char="•"/>
            </a:pPr>
            <a:r>
              <a:rPr lang="en-US" sz="1600">
                <a:ea typeface="+mn-lt"/>
                <a:cs typeface="+mn-lt"/>
              </a:rPr>
              <a:t>Earthquake prediction, the long-sought holy grail of earthquake science, continues to confound Earth scientists.</a:t>
            </a:r>
            <a:endParaRPr lang="en-US" sz="1600">
              <a:ea typeface="+mn-lt"/>
              <a:cs typeface="Times New Roman" panose="02020603050405020304" pitchFamily="18" charset="0"/>
            </a:endParaRPr>
          </a:p>
          <a:p>
            <a:pPr>
              <a:buFont typeface="Arial" panose="020B0604020202020204" pitchFamily="2" charset="2"/>
              <a:buChar char="•"/>
            </a:pPr>
            <a:endParaRPr lang="en-US" sz="1600">
              <a:ea typeface="+mn-lt"/>
              <a:cs typeface="+mn-lt"/>
            </a:endParaRPr>
          </a:p>
          <a:p>
            <a:pPr>
              <a:buFont typeface="Arial" panose="020B0604020202020204" pitchFamily="2" charset="2"/>
              <a:buChar char="•"/>
            </a:pPr>
            <a:endParaRPr lang="en-US" sz="1600">
              <a:ea typeface="+mn-lt"/>
              <a:cs typeface="+mn-lt"/>
            </a:endParaRPr>
          </a:p>
          <a:p>
            <a:pPr>
              <a:buFont typeface="Arial" panose="020B0604020202020204" pitchFamily="2" charset="2"/>
              <a:buChar char="•"/>
            </a:pPr>
            <a:r>
              <a:rPr lang="en-US" sz="1600">
                <a:ea typeface="+mn-lt"/>
                <a:cs typeface="+mn-lt"/>
              </a:rPr>
              <a:t> We used Google’s ML competition platform, Kaggle, to engage the worldwide ML community with a competition to develop and improve data analysis approaches on a forecasting problem that uses laboratory earthquake data.</a:t>
            </a:r>
            <a:endParaRPr lang="en-US" sz="1600">
              <a:ea typeface="+mn-lt"/>
              <a:cs typeface="Times New Roman" panose="02020603050405020304" pitchFamily="18" charset="0"/>
            </a:endParaRPr>
          </a:p>
          <a:p>
            <a:pPr>
              <a:buFont typeface="Arial" panose="020B0604020202020204" pitchFamily="2" charset="2"/>
              <a:buChar char="•"/>
            </a:pPr>
            <a:endParaRPr lang="en-US" sz="1600">
              <a:ea typeface="+mn-lt"/>
              <a:cs typeface="+mn-lt"/>
            </a:endParaRPr>
          </a:p>
          <a:p>
            <a:pPr>
              <a:buFont typeface="Arial" panose="020B0604020202020204" pitchFamily="2" charset="2"/>
              <a:buChar char="•"/>
            </a:pPr>
            <a:endParaRPr lang="en-US" sz="1600">
              <a:ea typeface="+mn-lt"/>
              <a:cs typeface="+mn-lt"/>
            </a:endParaRPr>
          </a:p>
          <a:p>
            <a:pPr>
              <a:buFont typeface="Arial" panose="020B0604020202020204" pitchFamily="2" charset="2"/>
              <a:buChar char="•"/>
            </a:pPr>
            <a:r>
              <a:rPr lang="en-US" sz="1600">
                <a:ea typeface="+mn-lt"/>
                <a:cs typeface="+mn-lt"/>
              </a:rPr>
              <a:t> The competitors were tasked with predicting the time remaining before the next earthquake of successive laboratory quake events, based on only a small portion of the laboratory seismic data. </a:t>
            </a:r>
            <a:endParaRPr lang="en-US" sz="1600">
              <a:ea typeface="+mn-lt"/>
              <a:cs typeface="Times New Roman" panose="02020603050405020304" pitchFamily="18" charset="0"/>
            </a:endParaRPr>
          </a:p>
          <a:p>
            <a:pPr>
              <a:buFont typeface="Arial" panose="020B0604020202020204" pitchFamily="2" charset="2"/>
              <a:buChar char="•"/>
            </a:pPr>
            <a:endParaRPr lang="en-US" sz="1600">
              <a:ea typeface="+mn-lt"/>
              <a:cs typeface="Times New Roman" panose="02020603050405020304" pitchFamily="18" charset="0"/>
            </a:endParaRPr>
          </a:p>
          <a:p>
            <a:pPr>
              <a:buFont typeface="Arial" panose="020B0604020202020204" pitchFamily="2" charset="2"/>
              <a:buChar char="•"/>
            </a:pPr>
            <a:endParaRPr lang="en-US" sz="1600">
              <a:ea typeface="+mn-lt"/>
              <a:cs typeface="Times New Roman" panose="02020603050405020304" pitchFamily="18" charset="0"/>
            </a:endParaRPr>
          </a:p>
          <a:p>
            <a:pPr>
              <a:buFont typeface="Arial" panose="020B0604020202020204" pitchFamily="2" charset="2"/>
              <a:buChar char="•"/>
            </a:pPr>
            <a:r>
              <a:rPr lang="en-US" sz="1600">
                <a:ea typeface="+mn-lt"/>
                <a:cs typeface="+mn-lt"/>
              </a:rPr>
              <a:t> In addition to yielding scientific insights into fault processes in the laboratory and their relation with the evolution of the statistical properties .</a:t>
            </a:r>
          </a:p>
          <a:p>
            <a:pPr>
              <a:buFont typeface="Arial" panose="020B0604020202020204" pitchFamily="2" charset="2"/>
              <a:buChar char="•"/>
            </a:pPr>
            <a:endParaRPr lang="en-US" sz="1600">
              <a:ea typeface="+mn-lt"/>
              <a:cs typeface="+mn-lt"/>
            </a:endParaRPr>
          </a:p>
          <a:p>
            <a:pPr>
              <a:buFont typeface="Arial" panose="020B0604020202020204" pitchFamily="2" charset="2"/>
              <a:buChar char="•"/>
            </a:pPr>
            <a:endParaRPr lang="en-US" sz="1600">
              <a:ea typeface="+mn-lt"/>
              <a:cs typeface="+mn-lt"/>
            </a:endParaRPr>
          </a:p>
          <a:p>
            <a:pPr>
              <a:buFont typeface="Arial" panose="020B0604020202020204" pitchFamily="2" charset="2"/>
              <a:buChar char="•"/>
            </a:pPr>
            <a:r>
              <a:rPr lang="en-US" sz="1600">
                <a:ea typeface="+mn-lt"/>
                <a:cs typeface="+mn-lt"/>
              </a:rPr>
              <a:t>Different type of machine learning </a:t>
            </a:r>
            <a:r>
              <a:rPr lang="en-US" sz="1600" err="1">
                <a:ea typeface="+mn-lt"/>
                <a:cs typeface="+mn-lt"/>
              </a:rPr>
              <a:t>Algorthim</a:t>
            </a:r>
            <a:r>
              <a:rPr lang="en-US" sz="1600">
                <a:ea typeface="+mn-lt"/>
                <a:cs typeface="+mn-lt"/>
              </a:rPr>
              <a:t> are used to calculate the accuracy prediction of depth of the earthquake like Support Vector machine, Random Forest, Xboost</a:t>
            </a:r>
            <a:endParaRPr lang="en-US" sz="160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695184" y="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solidFill>
                  <a:schemeClr val="tx1"/>
                </a:solidFill>
                <a:effectLst/>
                <a:latin typeface="Times New Roman" panose="02020603050405020304" pitchFamily="18" charset="0"/>
                <a:cs typeface="Times New Roman" panose="02020603050405020304" pitchFamily="18" charset="0"/>
              </a:rPr>
              <a:t>Existing System</a:t>
            </a:r>
            <a:endParaRPr lang="en-IN" sz="3200" b="1">
              <a:solidFill>
                <a:schemeClr val="tx1"/>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569167" y="970450"/>
            <a:ext cx="9694506" cy="5361339"/>
          </a:xfrm>
          <a:prstGeom prst="rect">
            <a:avLst/>
          </a:prstGeom>
          <a:noFill/>
        </p:spPr>
        <p:txBody>
          <a:bodyPr wrap="square" lIns="91440" tIns="45720" rIns="91440" bIns="45720" anchor="t">
            <a:spAutoFit/>
          </a:bodyPr>
          <a:lstStyle/>
          <a:p>
            <a:pPr marL="396240" marR="279400" indent="-6350">
              <a:lnSpc>
                <a:spcPct val="110000"/>
              </a:lnSpc>
              <a:spcAft>
                <a:spcPts val="3250"/>
              </a:spcAft>
            </a:pPr>
            <a:r>
              <a:rPr lang="en-US" sz="2000">
                <a:ea typeface="+mn-lt"/>
                <a:cs typeface="+mn-lt"/>
              </a:rPr>
              <a:t>Chemical composition of underground water was observed on a regular basis in seismically active regions and unusual animal </a:t>
            </a:r>
            <a:r>
              <a:rPr lang="en-US" sz="2000" err="1">
                <a:ea typeface="+mn-lt"/>
                <a:cs typeface="+mn-lt"/>
              </a:rPr>
              <a:t>behaviour</a:t>
            </a:r>
            <a:r>
              <a:rPr lang="en-US" sz="2000">
                <a:ea typeface="+mn-lt"/>
                <a:cs typeface="+mn-lt"/>
              </a:rPr>
              <a:t> .</a:t>
            </a:r>
            <a:endParaRPr lang="en-US" err="1"/>
          </a:p>
          <a:p>
            <a:pPr marL="396240" marR="279400" indent="-6350">
              <a:lnSpc>
                <a:spcPct val="110000"/>
              </a:lnSpc>
              <a:spcAft>
                <a:spcPts val="3250"/>
              </a:spcAft>
            </a:pPr>
            <a:r>
              <a:rPr lang="en-US" sz="2000">
                <a:ea typeface="+mn-lt"/>
                <a:cs typeface="+mn-lt"/>
              </a:rPr>
              <a:t>(</a:t>
            </a:r>
            <a:r>
              <a:rPr lang="en-US" sz="2000" err="1">
                <a:ea typeface="+mn-lt"/>
                <a:cs typeface="+mn-lt"/>
              </a:rPr>
              <a:t>i</a:t>
            </a:r>
            <a:r>
              <a:rPr lang="en-US" sz="2000">
                <a:ea typeface="+mn-lt"/>
                <a:cs typeface="+mn-lt"/>
              </a:rPr>
              <a:t>) Concentration levels of dissolved minerals and gaseous components remained almost constant during seismically inactive period.</a:t>
            </a:r>
            <a:endParaRPr lang="en-US"/>
          </a:p>
          <a:p>
            <a:pPr marL="396240" marR="279400" indent="-6350">
              <a:lnSpc>
                <a:spcPct val="110000"/>
              </a:lnSpc>
              <a:spcAft>
                <a:spcPts val="3250"/>
              </a:spcAft>
            </a:pPr>
            <a:r>
              <a:rPr lang="en-US" sz="2000">
                <a:solidFill>
                  <a:srgbClr val="000000"/>
                </a:solidFill>
                <a:latin typeface="Trebuchet MS" panose="020B0603020202020204"/>
                <a:ea typeface="Times New Roman" panose="02020603050405020304" pitchFamily="18" charset="0"/>
              </a:rPr>
              <a:t>(ii)  There are many methods that are used to predict earthquake like Water level rise, temperature changes, </a:t>
            </a:r>
            <a:r>
              <a:rPr lang="en-US" sz="2000" err="1">
                <a:solidFill>
                  <a:srgbClr val="000000"/>
                </a:solidFill>
                <a:latin typeface="Trebuchet MS" panose="020B0603020202020204"/>
                <a:ea typeface="Times New Roman" panose="02020603050405020304" pitchFamily="18" charset="0"/>
              </a:rPr>
              <a:t>sesimometer</a:t>
            </a:r>
            <a:r>
              <a:rPr lang="en-US" sz="2000">
                <a:solidFill>
                  <a:srgbClr val="000000"/>
                </a:solidFill>
                <a:latin typeface="Trebuchet MS" panose="020B0603020202020204"/>
                <a:ea typeface="Times New Roman" panose="02020603050405020304" pitchFamily="18" charset="0"/>
              </a:rPr>
              <a:t>.</a:t>
            </a:r>
          </a:p>
          <a:p>
            <a:pPr marL="396240" marR="279400" indent="-6350">
              <a:lnSpc>
                <a:spcPct val="110000"/>
              </a:lnSpc>
              <a:spcAft>
                <a:spcPts val="3250"/>
              </a:spcAft>
            </a:pPr>
            <a:r>
              <a:rPr lang="en-IN" sz="2000" b="1">
                <a:solidFill>
                  <a:srgbClr val="000000"/>
                </a:solidFill>
                <a:effectLst/>
                <a:latin typeface="Times New Roman" panose="02020603050405020304"/>
                <a:ea typeface="Times New Roman" panose="02020603050405020304" pitchFamily="18" charset="0"/>
                <a:cs typeface="Times New Roman" panose="02020603050405020304"/>
              </a:rPr>
              <a:t>Disadvantages:</a:t>
            </a:r>
            <a:r>
              <a:rPr lang="en-IN">
                <a:solidFill>
                  <a:srgbClr val="000000"/>
                </a:solidFill>
                <a:latin typeface="Times New Roman" panose="02020603050405020304"/>
                <a:ea typeface="Times New Roman" panose="02020603050405020304" pitchFamily="18" charset="0"/>
                <a:cs typeface="Times New Roman" panose="02020603050405020304"/>
              </a:rPr>
              <a:t> </a:t>
            </a:r>
            <a:endPar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a:endParaRPr>
          </a:p>
          <a:p>
            <a:pPr marL="1714500" marR="2540" lvl="3" indent="-342900" algn="just" fontAlgn="base">
              <a:lnSpc>
                <a:spcPct val="111000"/>
              </a:lnSpc>
              <a:spcAft>
                <a:spcPts val="1205"/>
              </a:spcAft>
              <a:buClr>
                <a:srgbClr val="000000"/>
              </a:buClr>
              <a:buSzPts val="1400"/>
              <a:buFont typeface="+mj-lt"/>
              <a:buAutoNum type="arabicPeriod"/>
            </a:pPr>
            <a:r>
              <a:rPr lang="en-IN" b="1">
                <a:solidFill>
                  <a:srgbClr val="000000"/>
                </a:solidFill>
                <a:uFill>
                  <a:solidFill>
                    <a:srgbClr val="000000"/>
                  </a:solidFill>
                </a:uFill>
                <a:latin typeface="Times New Roman" panose="02020603050405020304"/>
                <a:ea typeface="Times New Roman" panose="02020603050405020304" pitchFamily="18" charset="0"/>
                <a:cs typeface="Times New Roman" panose="02020603050405020304"/>
              </a:rPr>
              <a:t>Doesn’t generate accurate and efficient results.</a:t>
            </a:r>
            <a:endParaRPr lang="en-IN" b="1" u="none" strike="noStrike">
              <a:solidFill>
                <a:srgbClr val="000000"/>
              </a:solidFill>
              <a:effectLst/>
              <a:uFill>
                <a:solidFill>
                  <a:srgbClr val="000000"/>
                </a:solidFill>
              </a:uFill>
              <a:latin typeface="Times New Roman" panose="02020603050405020304"/>
              <a:ea typeface="Times New Roman" panose="02020603050405020304" pitchFamily="18" charset="0"/>
              <a:cs typeface="Times New Roman" panose="02020603050405020304"/>
            </a:endParaRPr>
          </a:p>
          <a:p>
            <a:pPr marL="1714500" marR="2540" lvl="3" indent="-342900" algn="just" fontAlgn="base">
              <a:lnSpc>
                <a:spcPct val="111000"/>
              </a:lnSpc>
              <a:spcAft>
                <a:spcPts val="1205"/>
              </a:spcAft>
              <a:buClr>
                <a:srgbClr val="000000"/>
              </a:buClr>
              <a:buSzPts val="1400"/>
              <a:buFont typeface="+mj-lt"/>
              <a:buAutoNum type="arabicPeriod"/>
            </a:pPr>
            <a:r>
              <a:rPr lang="en-IN" b="1" u="none" strike="noStrike">
                <a:solidFill>
                  <a:srgbClr val="000000"/>
                </a:solidFill>
                <a:effectLst/>
                <a:uFill>
                  <a:solidFill>
                    <a:srgbClr val="000000"/>
                  </a:solidFill>
                </a:uFill>
                <a:latin typeface="Times New Roman" panose="02020603050405020304"/>
                <a:ea typeface="Times New Roman" panose="02020603050405020304" pitchFamily="18" charset="0"/>
                <a:cs typeface="Times New Roman" panose="02020603050405020304"/>
              </a:rPr>
              <a:t>It produces cost effective results</a:t>
            </a:r>
          </a:p>
          <a:p>
            <a:pPr marL="1714500" marR="2540" lvl="3" indent="-342900" algn="just" fontAlgn="base">
              <a:lnSpc>
                <a:spcPct val="111000"/>
              </a:lnSpc>
              <a:spcAft>
                <a:spcPts val="1205"/>
              </a:spcAft>
              <a:buClr>
                <a:srgbClr val="000000"/>
              </a:buClr>
              <a:buSzPts val="1400"/>
              <a:buFont typeface="+mj-lt"/>
              <a:buAutoNum type="arabicPeriod"/>
            </a:pPr>
            <a:r>
              <a:rPr lang="en-US"/>
              <a:t>It require lot of technical support and man power to predict earthquake.</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79694" y="-19664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solidFill>
                  <a:schemeClr val="tx1"/>
                </a:solidFill>
                <a:effectLst/>
                <a:latin typeface="Times New Roman" panose="02020603050405020304" pitchFamily="18" charset="0"/>
                <a:cs typeface="Times New Roman" panose="02020603050405020304" pitchFamily="18" charset="0"/>
              </a:rPr>
              <a:t>Proposed System</a:t>
            </a:r>
            <a:endParaRPr lang="en-IN" sz="3200" b="1">
              <a:solidFill>
                <a:schemeClr val="tx1"/>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182047" y="414641"/>
            <a:ext cx="11087425" cy="4203138"/>
          </a:xfrm>
          <a:prstGeom prst="rect">
            <a:avLst/>
          </a:prstGeom>
          <a:noFill/>
        </p:spPr>
        <p:txBody>
          <a:bodyPr wrap="square" lIns="91440" tIns="45720" rIns="91440" bIns="45720" anchor="t">
            <a:spAutoFit/>
          </a:bodyPr>
          <a:lstStyle/>
          <a:p>
            <a:pPr marL="405765" indent="-6350">
              <a:lnSpc>
                <a:spcPct val="110000"/>
              </a:lnSpc>
              <a:spcAft>
                <a:spcPts val="1800"/>
              </a:spcAft>
            </a:pPr>
            <a:r>
              <a:rPr lang="en-IN" sz="2000" b="1" dirty="0">
                <a:solidFill>
                  <a:srgbClr val="000000"/>
                </a:solidFill>
                <a:effectLst/>
                <a:latin typeface="Times New Roman"/>
                <a:ea typeface="Times New Roman" panose="02020603050405020304" pitchFamily="18" charset="0"/>
                <a:cs typeface="Times New Roman"/>
              </a:rPr>
              <a:t>Proposed System</a:t>
            </a:r>
            <a:r>
              <a:rPr lang="en-IN" sz="2000" b="1" dirty="0">
                <a:solidFill>
                  <a:srgbClr val="000000"/>
                </a:solidFill>
                <a:latin typeface="Times New Roman"/>
                <a:ea typeface="Times New Roman" panose="02020603050405020304" pitchFamily="18" charset="0"/>
                <a:cs typeface="Times New Roman"/>
              </a:rPr>
              <a:t> </a:t>
            </a:r>
            <a:endParaRPr lang="en-IN" sz="2000" b="1">
              <a:solidFill>
                <a:srgbClr val="000000"/>
              </a:solidFill>
              <a:effectLst/>
              <a:latin typeface="Times New Roman" panose="02020603050405020304" pitchFamily="18" charset="0"/>
              <a:ea typeface="Times New Roman" panose="02020603050405020304" pitchFamily="18" charset="0"/>
            </a:endParaRPr>
          </a:p>
          <a:p>
            <a:pPr marL="396240" marR="279400" indent="-6350" algn="just">
              <a:lnSpc>
                <a:spcPct val="110000"/>
              </a:lnSpc>
              <a:spcAft>
                <a:spcPts val="1960"/>
              </a:spcAft>
            </a:pPr>
            <a:r>
              <a:rPr lang="en-US" sz="2000" dirty="0"/>
              <a:t>By using this system we can predict the accurate earthquake and can reduce damage moreover decline of deaths .The goal of earthquake prediction is to give warning of potentially damaging earthquakes early enough to allow appropriate response to the disaster, enabling people to minimize loss of life and property</a:t>
            </a:r>
            <a:endParaRPr lang="en-IN" dirty="0">
              <a:latin typeface="Times New Roman" panose="02020603050405020304" pitchFamily="18" charset="0"/>
              <a:cs typeface="Times New Roman"/>
            </a:endParaRPr>
          </a:p>
          <a:p>
            <a:pPr marL="396240" marR="279400" indent="-6350" algn="just">
              <a:lnSpc>
                <a:spcPct val="110000"/>
              </a:lnSpc>
              <a:spcAft>
                <a:spcPts val="1960"/>
              </a:spcAft>
            </a:pPr>
            <a:r>
              <a:rPr lang="en-IN" sz="2000" b="1" dirty="0">
                <a:solidFill>
                  <a:srgbClr val="000000"/>
                </a:solidFill>
                <a:effectLst/>
                <a:latin typeface="Times New Roman"/>
                <a:ea typeface="Times New Roman" panose="02020603050405020304" pitchFamily="18" charset="0"/>
                <a:cs typeface="Times New Roman"/>
              </a:rPr>
              <a:t>Advantages:</a:t>
            </a:r>
            <a:r>
              <a:rPr lang="en-IN" sz="2000" b="1" dirty="0">
                <a:solidFill>
                  <a:srgbClr val="000000"/>
                </a:solidFill>
                <a:latin typeface="Times New Roman"/>
                <a:ea typeface="Times New Roman" panose="02020603050405020304" pitchFamily="18" charset="0"/>
                <a:cs typeface="Times New Roman"/>
              </a:rPr>
              <a:t> </a:t>
            </a:r>
            <a:endParaRPr lang="en-IN" sz="1800" dirty="0">
              <a:solidFill>
                <a:srgbClr val="000000"/>
              </a:solidFill>
              <a:effectLst/>
              <a:latin typeface="Times New Roman"/>
              <a:ea typeface="Times New Roman" panose="02020603050405020304" pitchFamily="18" charset="0"/>
              <a:cs typeface="Times New Roman"/>
            </a:endParaRPr>
          </a:p>
          <a:p>
            <a:pPr marL="1257300" marR="2540" lvl="2" indent="-342900" algn="just" fontAlgn="base">
              <a:lnSpc>
                <a:spcPct val="111000"/>
              </a:lnSpc>
              <a:spcAft>
                <a:spcPts val="1695"/>
              </a:spcAft>
              <a:buClr>
                <a:srgbClr val="000000"/>
              </a:buClr>
              <a:buSzPts val="1400"/>
              <a:buFont typeface="+mj-lt"/>
              <a:buAutoNum type="arabicPeriod"/>
            </a:pPr>
            <a:r>
              <a:rPr lang="en-IN" u="none" strike="noStrike" dirty="0">
                <a:solidFill>
                  <a:srgbClr val="000000"/>
                </a:solidFill>
                <a:effectLst/>
                <a:uFill>
                  <a:solidFill>
                    <a:srgbClr val="000000"/>
                  </a:solidFill>
                </a:uFill>
                <a:latin typeface="Times New Roman"/>
                <a:ea typeface="Times New Roman" panose="02020603050405020304" pitchFamily="18" charset="0"/>
                <a:cs typeface="Times New Roman"/>
              </a:rPr>
              <a:t>Generates accurate and efficient results.</a:t>
            </a:r>
            <a:r>
              <a:rPr lang="en-IN" b="1" dirty="0">
                <a:solidFill>
                  <a:srgbClr val="000000"/>
                </a:solidFill>
                <a:uFill>
                  <a:solidFill>
                    <a:srgbClr val="000000"/>
                  </a:solidFill>
                </a:uFill>
                <a:latin typeface="Times New Roman"/>
                <a:ea typeface="Times New Roman" panose="02020603050405020304" pitchFamily="18" charset="0"/>
                <a:cs typeface="Times New Roman"/>
              </a:rPr>
              <a:t> </a:t>
            </a:r>
            <a:endParaRPr lang="en-IN"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1257300" marR="2540" lvl="2" indent="-342900" algn="just" fontAlgn="base">
              <a:lnSpc>
                <a:spcPct val="111000"/>
              </a:lnSpc>
              <a:spcAft>
                <a:spcPts val="1725"/>
              </a:spcAft>
              <a:buClr>
                <a:srgbClr val="000000"/>
              </a:buClr>
              <a:buSzPts val="1400"/>
              <a:buFont typeface="+mj-lt"/>
              <a:buAutoNum type="arabicPeriod"/>
            </a:pPr>
            <a:r>
              <a:rPr lang="en-IN" u="none" strike="noStrike" dirty="0">
                <a:solidFill>
                  <a:srgbClr val="000000"/>
                </a:solidFill>
                <a:effectLst/>
                <a:uFill>
                  <a:solidFill>
                    <a:srgbClr val="000000"/>
                  </a:solidFill>
                </a:uFill>
                <a:latin typeface="Times New Roman"/>
                <a:ea typeface="Times New Roman" panose="02020603050405020304" pitchFamily="18" charset="0"/>
                <a:cs typeface="Times New Roman"/>
              </a:rPr>
              <a:t>Computation time is greatly reduced.</a:t>
            </a:r>
            <a:r>
              <a:rPr lang="en-IN" dirty="0">
                <a:solidFill>
                  <a:srgbClr val="000000"/>
                </a:solidFill>
                <a:uFill>
                  <a:solidFill>
                    <a:srgbClr val="000000"/>
                  </a:solidFill>
                </a:uFill>
                <a:latin typeface="Times New Roman"/>
                <a:ea typeface="Times New Roman" panose="02020603050405020304" pitchFamily="18" charset="0"/>
                <a:cs typeface="Times New Roman"/>
              </a:rPr>
              <a:t> </a:t>
            </a:r>
            <a:endParaRPr lang="en-IN" dirty="0">
              <a:solidFill>
                <a:srgbClr val="000000"/>
              </a:solidFill>
              <a:uFill>
                <a:solidFill>
                  <a:srgbClr val="000000"/>
                </a:solidFill>
              </a:uFill>
              <a:latin typeface="Times New Roman"/>
              <a:ea typeface="Times New Roman" panose="02020603050405020304" pitchFamily="18" charset="0"/>
              <a:cs typeface="Times New Roman" panose="02020603050405020304" pitchFamily="18" charset="0"/>
            </a:endParaRPr>
          </a:p>
          <a:p>
            <a:pPr marL="1257300" marR="2540" lvl="2" indent="-342900" algn="just">
              <a:lnSpc>
                <a:spcPct val="111000"/>
              </a:lnSpc>
              <a:spcAft>
                <a:spcPts val="1725"/>
              </a:spcAft>
              <a:buClr>
                <a:srgbClr val="000000"/>
              </a:buClr>
              <a:buSzPts val="1400"/>
              <a:buAutoNum type="arabicPeriod"/>
            </a:pPr>
            <a:r>
              <a:rPr lang="en-IN" u="none" strike="noStrike" dirty="0">
                <a:solidFill>
                  <a:srgbClr val="000000"/>
                </a:solidFill>
                <a:effectLst/>
                <a:uFill>
                  <a:solidFill>
                    <a:srgbClr val="000000"/>
                  </a:solidFill>
                </a:uFill>
                <a:latin typeface="Times New Roman"/>
                <a:ea typeface="Times New Roman" panose="02020603050405020304" pitchFamily="18" charset="0"/>
                <a:cs typeface="Times New Roman"/>
              </a:rPr>
              <a:t>Reduces manual work.</a:t>
            </a:r>
            <a:r>
              <a:rPr lang="en-IN" dirty="0">
                <a:solidFill>
                  <a:srgbClr val="000000"/>
                </a:solidFill>
                <a:uFill>
                  <a:solidFill>
                    <a:srgbClr val="000000"/>
                  </a:solidFill>
                </a:uFill>
                <a:latin typeface="Times New Roman"/>
                <a:ea typeface="Times New Roman" panose="02020603050405020304" pitchFamily="18" charset="0"/>
                <a:cs typeface="Times New Roman"/>
              </a:rPr>
              <a:t> </a:t>
            </a:r>
            <a:endParaRPr lang="en-IN" u="none" strike="noStrike" dirty="0">
              <a:solidFill>
                <a:srgbClr val="000000"/>
              </a:solidFill>
              <a:effectLst/>
              <a:uFill>
                <a:solidFill>
                  <a:srgbClr val="000000"/>
                </a:solidFill>
              </a:uFill>
              <a:latin typeface="Times New Roman"/>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28ABDE-D5B6-8E71-A26D-F486A6B96D00}"/>
              </a:ext>
            </a:extLst>
          </p:cNvPr>
          <p:cNvSpPr txBox="1"/>
          <p:nvPr/>
        </p:nvSpPr>
        <p:spPr>
          <a:xfrm>
            <a:off x="1118419" y="490383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F3EF5-D6DE-5721-5875-6D69E2C5ACCE}"/>
              </a:ext>
            </a:extLst>
          </p:cNvPr>
          <p:cNvSpPr txBox="1"/>
          <p:nvPr/>
        </p:nvSpPr>
        <p:spPr>
          <a:xfrm>
            <a:off x="1253612" y="811161"/>
            <a:ext cx="64917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Algorithms used in proposed system</a:t>
            </a:r>
            <a:endParaRPr lang="en-US" b="1">
              <a:cs typeface="Arial"/>
            </a:endParaRPr>
          </a:p>
        </p:txBody>
      </p:sp>
      <p:sp>
        <p:nvSpPr>
          <p:cNvPr id="3" name="TextBox 2">
            <a:extLst>
              <a:ext uri="{FF2B5EF4-FFF2-40B4-BE49-F238E27FC236}">
                <a16:creationId xmlns:a16="http://schemas.microsoft.com/office/drawing/2014/main" id="{639CA3BB-2C8E-37CE-EE22-E5E9EF2D3D7E}"/>
              </a:ext>
            </a:extLst>
          </p:cNvPr>
          <p:cNvSpPr txBox="1"/>
          <p:nvPr/>
        </p:nvSpPr>
        <p:spPr>
          <a:xfrm>
            <a:off x="663677" y="1401097"/>
            <a:ext cx="989616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en-US" dirty="0">
                <a:cs typeface="Arial"/>
              </a:rPr>
              <a:t>XG boost algorithm: </a:t>
            </a:r>
            <a:r>
              <a:rPr lang="en-IN" dirty="0">
                <a:cs typeface="Arial"/>
              </a:rPr>
              <a:t>Decision trees are utilized in this, and they are utilized in a jealous way, which alludes to picking the best-divided focuses in light of Gini Impurity and so forth or to limit the loss function. Gradient boosting is a supervised learning algorithm, which attempts to accurately predict a target variable by combining the estimates of a set of simpler, weaker models.</a:t>
            </a:r>
            <a:endParaRPr lang="en-IN" dirty="0">
              <a:ea typeface="+mn-lt"/>
              <a:cs typeface="+mn-lt"/>
            </a:endParaRPr>
          </a:p>
          <a:p>
            <a:pPr marL="285750" indent="-285750" algn="just">
              <a:buFont typeface="Arial,Sans-Serif"/>
              <a:buChar char="•"/>
            </a:pPr>
            <a:endParaRPr lang="en-IN" dirty="0">
              <a:ea typeface="+mn-lt"/>
              <a:cs typeface="+mn-lt"/>
            </a:endParaRPr>
          </a:p>
          <a:p>
            <a:endParaRPr lang="en-US" dirty="0">
              <a:cs typeface="Arial"/>
            </a:endParaRPr>
          </a:p>
        </p:txBody>
      </p:sp>
      <p:sp>
        <p:nvSpPr>
          <p:cNvPr id="4" name="TextBox 3">
            <a:extLst>
              <a:ext uri="{FF2B5EF4-FFF2-40B4-BE49-F238E27FC236}">
                <a16:creationId xmlns:a16="http://schemas.microsoft.com/office/drawing/2014/main" id="{7AA63BF2-C98C-790E-45DE-3BB1B9D7DE8F}"/>
              </a:ext>
            </a:extLst>
          </p:cNvPr>
          <p:cNvSpPr txBox="1"/>
          <p:nvPr/>
        </p:nvSpPr>
        <p:spPr>
          <a:xfrm>
            <a:off x="934063" y="3060290"/>
            <a:ext cx="1043694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 Random forest algorithm</a:t>
            </a:r>
            <a:r>
              <a:rPr lang="en-US" dirty="0">
                <a:cs typeface="Arial"/>
              </a:rPr>
              <a:t>: The random forest algorithm is made up of a collection of decision trees, and each tree in the ensemble is comprised of a data sample drawn from a training set with replacement, called the bootstrap sample.</a:t>
            </a:r>
            <a:endParaRPr lang="en-US" dirty="0">
              <a:ea typeface="+mn-lt"/>
              <a:cs typeface="+mn-lt"/>
            </a:endParaRPr>
          </a:p>
          <a:p>
            <a:r>
              <a:rPr lang="en-US" dirty="0">
                <a:cs typeface="Arial"/>
              </a:rPr>
              <a:t>It takes less training time as compared to other algorithms.</a:t>
            </a:r>
            <a:endParaRPr lang="en-US" dirty="0">
              <a:ea typeface="+mn-lt"/>
              <a:cs typeface="+mn-lt"/>
            </a:endParaRPr>
          </a:p>
          <a:p>
            <a:endParaRPr lang="en-US" dirty="0">
              <a:cs typeface="Arial"/>
            </a:endParaRPr>
          </a:p>
        </p:txBody>
      </p:sp>
      <p:sp>
        <p:nvSpPr>
          <p:cNvPr id="5" name="TextBox 4">
            <a:extLst>
              <a:ext uri="{FF2B5EF4-FFF2-40B4-BE49-F238E27FC236}">
                <a16:creationId xmlns:a16="http://schemas.microsoft.com/office/drawing/2014/main" id="{6279042F-6C19-8912-83F9-96EA30AADF01}"/>
              </a:ext>
            </a:extLst>
          </p:cNvPr>
          <p:cNvSpPr txBox="1"/>
          <p:nvPr/>
        </p:nvSpPr>
        <p:spPr>
          <a:xfrm>
            <a:off x="1044678" y="4854677"/>
            <a:ext cx="1073190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Compared to XG boost algorithm Random forest as more accuracy in prediction of earthquakes</a:t>
            </a:r>
          </a:p>
          <a:p>
            <a:r>
              <a:rPr lang="en-US" dirty="0">
                <a:cs typeface="Arial"/>
              </a:rPr>
              <a:t>XG boost algorithm given the accuracy of 78% ,whereas random forest as accuracy of prediction 92%</a:t>
            </a:r>
          </a:p>
          <a:p>
            <a:endParaRPr lang="en-US" dirty="0">
              <a:cs typeface="Arial"/>
            </a:endParaRPr>
          </a:p>
        </p:txBody>
      </p:sp>
    </p:spTree>
    <p:extLst>
      <p:ext uri="{BB962C8B-B14F-4D97-AF65-F5344CB8AC3E}">
        <p14:creationId xmlns:p14="http://schemas.microsoft.com/office/powerpoint/2010/main" val="141388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p:cNvSpPr>
          <p:nvPr/>
        </p:nvSpPr>
        <p:spPr>
          <a:xfrm>
            <a:off x="629871" y="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effectLst/>
                <a:latin typeface="Times New Roman" panose="02020603050405020304" pitchFamily="18" charset="0"/>
                <a:cs typeface="Times New Roman" panose="02020603050405020304" pitchFamily="18" charset="0"/>
              </a:rPr>
              <a:t>		</a:t>
            </a:r>
            <a:r>
              <a:rPr lang="en-US" sz="3200" b="1">
                <a:solidFill>
                  <a:schemeClr val="tx1"/>
                </a:solidFill>
                <a:effectLst/>
                <a:latin typeface="Times New Roman" panose="02020603050405020304" pitchFamily="18" charset="0"/>
                <a:cs typeface="Times New Roman" panose="02020603050405020304" pitchFamily="18" charset="0"/>
              </a:rPr>
              <a:t>System Requirements</a:t>
            </a:r>
            <a:endParaRPr lang="en-IN" sz="3200" b="1">
              <a:solidFill>
                <a:schemeClr val="tx1"/>
              </a:solidFill>
              <a:effectLst/>
              <a:latin typeface="Times New Roman" panose="02020603050405020304" pitchFamily="18" charset="0"/>
              <a:cs typeface="Times New Roman" panose="02020603050405020304" pitchFamily="18" charset="0"/>
            </a:endParaRPr>
          </a:p>
        </p:txBody>
      </p:sp>
      <p:sp>
        <p:nvSpPr>
          <p:cNvPr id="3" name="Text Placeholder 4"/>
          <p:cNvSpPr>
            <a:spLocks noGrp="1"/>
          </p:cNvSpPr>
          <p:nvPr/>
        </p:nvSpPr>
        <p:spPr>
          <a:xfrm>
            <a:off x="1003788" y="1451027"/>
            <a:ext cx="4876344" cy="544884"/>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tx2"/>
              </a:buClr>
              <a:buSzPct val="70000"/>
              <a:buFont typeface="Wingdings 2" panose="05020102010507070707" charset="2"/>
              <a:buNone/>
              <a:defRPr sz="24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panose="05020102010507070707"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panose="05020102010507070707"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1">
                <a:solidFill>
                  <a:schemeClr val="tx1"/>
                </a:solidFill>
                <a:effectLst/>
                <a:latin typeface="Times New Roman" panose="02020603050405020304" pitchFamily="18" charset="0"/>
                <a:cs typeface="Times New Roman" panose="02020603050405020304" pitchFamily="18" charset="0"/>
              </a:rPr>
              <a:t>Software Requirements</a:t>
            </a:r>
            <a:endParaRPr lang="en-IN" b="1">
              <a:solidFill>
                <a:schemeClr val="tx1"/>
              </a:solidFill>
              <a:effectLst/>
              <a:latin typeface="Times New Roman" panose="02020603050405020304" pitchFamily="18" charset="0"/>
              <a:cs typeface="Times New Roman" panose="02020603050405020304" pitchFamily="18" charset="0"/>
            </a:endParaRPr>
          </a:p>
        </p:txBody>
      </p:sp>
      <p:sp>
        <p:nvSpPr>
          <p:cNvPr id="4" name="Content Placeholder 5"/>
          <p:cNvSpPr>
            <a:spLocks noGrp="1"/>
          </p:cNvSpPr>
          <p:nvPr/>
        </p:nvSpPr>
        <p:spPr>
          <a:xfrm>
            <a:off x="1003788" y="1995910"/>
            <a:ext cx="4876344" cy="341106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a:solidFill>
                <a:schemeClr val="tx1"/>
              </a:solidFill>
            </a:endParaRPr>
          </a:p>
          <a:p>
            <a:r>
              <a:rPr lang="en-US">
                <a:solidFill>
                  <a:schemeClr val="tx1"/>
                </a:solidFill>
                <a:latin typeface="Times New Roman" panose="02020603050405020304" pitchFamily="18" charset="0"/>
                <a:cs typeface="Times New Roman" panose="02020603050405020304" pitchFamily="18" charset="0"/>
              </a:rPr>
              <a:t>Operating System     :      Windows10</a:t>
            </a:r>
          </a:p>
          <a:p>
            <a:endParaRPr lang="en-IN">
              <a:solidFill>
                <a:schemeClr val="tx1"/>
              </a:solidFill>
              <a:latin typeface="Times New Roman" panose="02020603050405020304" pitchFamily="18" charset="0"/>
              <a:cs typeface="Times New Roman" panose="02020603050405020304" pitchFamily="18" charset="0"/>
            </a:endParaRPr>
          </a:p>
          <a:p>
            <a:r>
              <a:rPr lang="en-IN">
                <a:solidFill>
                  <a:schemeClr val="tx1"/>
                </a:solidFill>
                <a:latin typeface="Times New Roman" panose="02020603050405020304" pitchFamily="18" charset="0"/>
                <a:cs typeface="Times New Roman" panose="02020603050405020304" pitchFamily="18" charset="0"/>
              </a:rPr>
              <a:t>Coding Language     :       Python</a:t>
            </a:r>
          </a:p>
          <a:p>
            <a:endParaRPr lang="en-IN">
              <a:solidFill>
                <a:schemeClr val="tx1"/>
              </a:solidFill>
              <a:latin typeface="Times New Roman" panose="02020603050405020304" pitchFamily="18" charset="0"/>
              <a:cs typeface="Times New Roman" panose="02020603050405020304" pitchFamily="18" charset="0"/>
            </a:endParaRPr>
          </a:p>
          <a:p>
            <a:r>
              <a:rPr lang="en-IN">
                <a:solidFill>
                  <a:schemeClr val="tx1"/>
                </a:solidFill>
                <a:latin typeface="Times New Roman" panose="02020603050405020304" pitchFamily="18" charset="0"/>
                <a:cs typeface="Times New Roman" panose="02020603050405020304" pitchFamily="18" charset="0"/>
              </a:rPr>
              <a:t>Python Distribution  :       Anaconda, Flask, 							</a:t>
            </a:r>
            <a:r>
              <a:rPr lang="en-IN" err="1">
                <a:solidFill>
                  <a:schemeClr val="tx1"/>
                </a:solidFill>
                <a:latin typeface="Times New Roman" panose="02020603050405020304" pitchFamily="18" charset="0"/>
                <a:cs typeface="Times New Roman" panose="02020603050405020304" pitchFamily="18" charset="0"/>
              </a:rPr>
              <a:t>Pycharm</a:t>
            </a:r>
            <a:endParaRPr lang="en-IN">
              <a:solidFill>
                <a:schemeClr val="tx1"/>
              </a:solidFill>
              <a:latin typeface="Times New Roman" panose="02020603050405020304" pitchFamily="18" charset="0"/>
              <a:cs typeface="Times New Roman" panose="02020603050405020304" pitchFamily="18" charset="0"/>
            </a:endParaRPr>
          </a:p>
        </p:txBody>
      </p:sp>
      <p:sp>
        <p:nvSpPr>
          <p:cNvPr id="5" name="Text Placeholder 6"/>
          <p:cNvSpPr>
            <a:spLocks noGrp="1"/>
          </p:cNvSpPr>
          <p:nvPr/>
        </p:nvSpPr>
        <p:spPr>
          <a:xfrm>
            <a:off x="6292883" y="1451027"/>
            <a:ext cx="4895330" cy="544883"/>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tx2"/>
              </a:buClr>
              <a:buSzPct val="70000"/>
              <a:buFont typeface="Wingdings 2" panose="05020102010507070707" charset="2"/>
              <a:buNone/>
              <a:defRPr sz="24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panose="05020102010507070707"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panose="05020102010507070707"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panose="05020102010507070707"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1">
                <a:solidFill>
                  <a:schemeClr val="tx1"/>
                </a:solidFill>
                <a:effectLst/>
                <a:latin typeface="Times New Roman" panose="02020603050405020304" pitchFamily="18" charset="0"/>
                <a:cs typeface="Times New Roman" panose="02020603050405020304" pitchFamily="18" charset="0"/>
              </a:rPr>
              <a:t>Hardware Requirements</a:t>
            </a:r>
            <a:endParaRPr lang="en-IN" b="1">
              <a:solidFill>
                <a:schemeClr val="tx1"/>
              </a:solidFill>
              <a:effectLst/>
              <a:latin typeface="Times New Roman" panose="02020603050405020304" pitchFamily="18" charset="0"/>
              <a:cs typeface="Times New Roman" panose="02020603050405020304" pitchFamily="18" charset="0"/>
            </a:endParaRPr>
          </a:p>
        </p:txBody>
      </p:sp>
      <p:sp>
        <p:nvSpPr>
          <p:cNvPr id="6" name="Content Placeholder 7"/>
          <p:cNvSpPr>
            <a:spLocks noGrp="1"/>
          </p:cNvSpPr>
          <p:nvPr/>
        </p:nvSpPr>
        <p:spPr>
          <a:xfrm>
            <a:off x="6292883" y="1995910"/>
            <a:ext cx="4895330" cy="341106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a:solidFill>
                <a:schemeClr val="tx1"/>
              </a:solidFill>
            </a:endParaRPr>
          </a:p>
          <a:p>
            <a:r>
              <a:rPr lang="en-IN">
                <a:solidFill>
                  <a:schemeClr val="tx1"/>
                </a:solidFill>
                <a:latin typeface="Times New Roman" panose="02020603050405020304" pitchFamily="18" charset="0"/>
                <a:cs typeface="Times New Roman" panose="02020603050405020304" pitchFamily="18" charset="0"/>
              </a:rPr>
              <a:t>System Type		:	Intel core I3</a:t>
            </a:r>
          </a:p>
          <a:p>
            <a:endParaRPr lang="en-IN">
              <a:solidFill>
                <a:schemeClr val="tx1"/>
              </a:solidFill>
              <a:latin typeface="Times New Roman" panose="02020603050405020304" pitchFamily="18" charset="0"/>
              <a:cs typeface="Times New Roman" panose="02020603050405020304" pitchFamily="18" charset="0"/>
            </a:endParaRPr>
          </a:p>
          <a:p>
            <a:r>
              <a:rPr lang="en-IN">
                <a:solidFill>
                  <a:schemeClr val="tx1"/>
                </a:solidFill>
                <a:latin typeface="Times New Roman" panose="02020603050405020304" pitchFamily="18" charset="0"/>
                <a:cs typeface="Times New Roman" panose="02020603050405020304" pitchFamily="18" charset="0"/>
              </a:rPr>
              <a:t>RAM				:       8GB</a:t>
            </a:r>
          </a:p>
          <a:p>
            <a:endParaRPr lang="en-IN">
              <a:solidFill>
                <a:schemeClr val="tx1"/>
              </a:solidFill>
              <a:latin typeface="Times New Roman" panose="02020603050405020304" pitchFamily="18" charset="0"/>
              <a:cs typeface="Times New Roman" panose="02020603050405020304" pitchFamily="18" charset="0"/>
            </a:endParaRPr>
          </a:p>
          <a:p>
            <a:r>
              <a:rPr lang="en-IN">
                <a:solidFill>
                  <a:schemeClr val="tx1"/>
                </a:solidFill>
                <a:latin typeface="Times New Roman" panose="02020603050405020304" pitchFamily="18" charset="0"/>
                <a:cs typeface="Times New Roman" panose="02020603050405020304" pitchFamily="18" charset="0"/>
              </a:rPr>
              <a:t>Hard Disc			:	1TB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527661" y="223934"/>
            <a:ext cx="5307878" cy="1077218"/>
          </a:xfrm>
          <a:prstGeom prst="rect">
            <a:avLst/>
          </a:prstGeom>
          <a:noFill/>
        </p:spPr>
        <p:txBody>
          <a:bodyPr wrap="square" lIns="91440" tIns="45720" rIns="91440" bIns="45720" rtlCol="0" anchor="t">
            <a:spAutoFit/>
          </a:bodyPr>
          <a:lstStyle/>
          <a:p>
            <a:pPr algn="ctr"/>
            <a:r>
              <a:rPr lang="en-IN" sz="3200" dirty="0"/>
              <a:t>Architecture of proposed system</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242" y="1645572"/>
            <a:ext cx="5144930" cy="48357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80E3C-9D99-DCED-1F12-F81B9139AA29}"/>
              </a:ext>
            </a:extLst>
          </p:cNvPr>
          <p:cNvSpPr txBox="1"/>
          <p:nvPr/>
        </p:nvSpPr>
        <p:spPr>
          <a:xfrm>
            <a:off x="169609" y="2438400"/>
            <a:ext cx="4304364"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pPr>
            <a:r>
              <a:rPr lang="en-US" sz="2000" dirty="0"/>
              <a:t>  UML class diagrams</a:t>
            </a:r>
            <a:endParaRPr lang="en-US"/>
          </a:p>
          <a:p>
            <a:pPr indent="-228600" defTabSz="914400">
              <a:lnSpc>
                <a:spcPct val="90000"/>
              </a:lnSpc>
              <a:spcAft>
                <a:spcPts val="600"/>
              </a:spcAft>
              <a:buFont typeface="Arial" panose="020B0604020202020204" pitchFamily="34" charset="0"/>
              <a:buChar char="•"/>
            </a:pPr>
            <a:endParaRPr lang="en-US" sz="2000"/>
          </a:p>
          <a:p>
            <a:pPr indent="-228600" defTabSz="914400">
              <a:lnSpc>
                <a:spcPct val="90000"/>
              </a:lnSpc>
              <a:spcAft>
                <a:spcPts val="600"/>
              </a:spcAft>
              <a:buFont typeface="Arial" panose="020B0604020202020204" pitchFamily="34" charset="0"/>
              <a:buChar char="•"/>
            </a:pPr>
            <a:endParaRPr lang="en-US"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10;&#10;Description automatically generated">
            <a:extLst>
              <a:ext uri="{FF2B5EF4-FFF2-40B4-BE49-F238E27FC236}">
                <a16:creationId xmlns:a16="http://schemas.microsoft.com/office/drawing/2014/main" id="{7BEE6321-D246-16FB-40D7-A21637B639FC}"/>
              </a:ext>
            </a:extLst>
          </p:cNvPr>
          <p:cNvPicPr>
            <a:picLocks noChangeAspect="1"/>
          </p:cNvPicPr>
          <p:nvPr/>
        </p:nvPicPr>
        <p:blipFill>
          <a:blip r:embed="rId2"/>
          <a:stretch>
            <a:fillRect/>
          </a:stretch>
        </p:blipFill>
        <p:spPr>
          <a:xfrm>
            <a:off x="5405862" y="1523764"/>
            <a:ext cx="6019331" cy="3807226"/>
          </a:xfrm>
          <a:prstGeom prst="rect">
            <a:avLst/>
          </a:prstGeom>
          <a:effectLst/>
        </p:spPr>
      </p:pic>
      <p:sp>
        <p:nvSpPr>
          <p:cNvPr id="3" name="TextBox 2">
            <a:extLst>
              <a:ext uri="{FF2B5EF4-FFF2-40B4-BE49-F238E27FC236}">
                <a16:creationId xmlns:a16="http://schemas.microsoft.com/office/drawing/2014/main" id="{D9DDFDB5-F6C1-32AB-B519-40E144B39F09}"/>
              </a:ext>
            </a:extLst>
          </p:cNvPr>
          <p:cNvSpPr txBox="1"/>
          <p:nvPr/>
        </p:nvSpPr>
        <p:spPr>
          <a:xfrm>
            <a:off x="2226623" y="211529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042469832"/>
      </p:ext>
    </p:extLst>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Gear Drives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19471A05C3 KESAVA CHARI</dc:creator>
  <cp:revision>119</cp:revision>
  <dcterms:created xsi:type="dcterms:W3CDTF">2022-01-19T14:00:00Z</dcterms:created>
  <dcterms:modified xsi:type="dcterms:W3CDTF">2023-03-16T15:24:28Z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0x010100319BF7AED4CA1E4AB8CF47443F4E6CB3</vt:lpwstr>
  </property>
  <property fmtid="{D5CDD505-2E9C-101B-9397-08002B2CF9AE}" pid="3" name="ICV">
    <vt:lpwstr>174E5F7D4BA848B0B1A519533BA5F89B</vt:lpwstr>
  </property>
  <property fmtid="{D5CDD505-2E9C-101B-9397-08002B2CF9AE}" pid="4" name="KSOProductBuildVer">
    <vt:lpwstr>1033-11.2.0.11486</vt:lpwstr>
  </property>
</Properties>
</file>