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7"/>
  </p:notesMasterIdLst>
  <p:sldIdLst>
    <p:sldId id="256" r:id="rId2"/>
    <p:sldId id="261" r:id="rId3"/>
    <p:sldId id="257" r:id="rId4"/>
    <p:sldId id="286" r:id="rId5"/>
    <p:sldId id="290" r:id="rId6"/>
    <p:sldId id="291" r:id="rId7"/>
    <p:sldId id="287" r:id="rId8"/>
    <p:sldId id="288" r:id="rId9"/>
    <p:sldId id="289" r:id="rId10"/>
    <p:sldId id="262" r:id="rId11"/>
    <p:sldId id="285" r:id="rId12"/>
    <p:sldId id="292" r:id="rId13"/>
    <p:sldId id="293" r:id="rId14"/>
    <p:sldId id="277" r:id="rId15"/>
    <p:sldId id="27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81" d="100"/>
          <a:sy n="81" d="100"/>
        </p:scale>
        <p:origin x="1493"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2F81BF-DDCB-4BE2-A11E-3F0BDEDC21C1}" type="datetimeFigureOut">
              <a:rPr lang="en-US" smtClean="0"/>
              <a:pPr/>
              <a:t>3/23/2023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FA365-F106-4CB6-A028-0B731A54CEE4}" type="slidenum">
              <a:rPr lang="en-IN" smtClean="0"/>
              <a:pPr/>
              <a:t>‹#›</a:t>
            </a:fld>
            <a:endParaRPr lang="en-IN"/>
          </a:p>
        </p:txBody>
      </p:sp>
    </p:spTree>
    <p:extLst>
      <p:ext uri="{BB962C8B-B14F-4D97-AF65-F5344CB8AC3E}">
        <p14:creationId xmlns:p14="http://schemas.microsoft.com/office/powerpoint/2010/main" val="294027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112146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5361F5D-AE8B-45B0-A6A1-4A9474794270}" type="datetimeFigureOut">
              <a:rPr lang="en-US" smtClean="0"/>
              <a:pPr/>
              <a:t>3/23/2023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3716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4058431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98797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2902512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7875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152635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2887644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140063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81003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61F5D-AE8B-45B0-A6A1-4A9474794270}" type="datetimeFigureOut">
              <a:rPr lang="en-US" smtClean="0"/>
              <a:pPr/>
              <a:t>3/23/2023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315288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361F5D-AE8B-45B0-A6A1-4A9474794270}" type="datetimeFigureOut">
              <a:rPr lang="en-US" smtClean="0"/>
              <a:pPr/>
              <a:t>3/23/2023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381723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361F5D-AE8B-45B0-A6A1-4A9474794270}" type="datetimeFigureOut">
              <a:rPr lang="en-US" smtClean="0"/>
              <a:pPr/>
              <a:t>3/23/2023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21930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361F5D-AE8B-45B0-A6A1-4A9474794270}" type="datetimeFigureOut">
              <a:rPr lang="en-US" smtClean="0"/>
              <a:pPr/>
              <a:t>3/23/2023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36180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61F5D-AE8B-45B0-A6A1-4A9474794270}" type="datetimeFigureOut">
              <a:rPr lang="en-US" smtClean="0"/>
              <a:pPr/>
              <a:t>3/23/2023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66298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61F5D-AE8B-45B0-A6A1-4A9474794270}" type="datetimeFigureOut">
              <a:rPr lang="en-US" smtClean="0"/>
              <a:pPr/>
              <a:t>3/23/2023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323934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61F5D-AE8B-45B0-A6A1-4A9474794270}" type="datetimeFigureOut">
              <a:rPr lang="en-US" smtClean="0"/>
              <a:pPr/>
              <a:t>3/23/2023</a:t>
            </a:fld>
            <a:endParaRPr lang="en-IN"/>
          </a:p>
        </p:txBody>
      </p:sp>
      <p:sp>
        <p:nvSpPr>
          <p:cNvPr id="6" name="Footer Placeholder 5"/>
          <p:cNvSpPr>
            <a:spLocks noGrp="1"/>
          </p:cNvSpPr>
          <p:nvPr>
            <p:ph type="ftr" sz="quarter" idx="11"/>
          </p:nvPr>
        </p:nvSpPr>
        <p:spPr>
          <a:xfrm>
            <a:off x="533400" y="6172200"/>
            <a:ext cx="5811724" cy="365125"/>
          </a:xfrm>
        </p:spPr>
        <p:txBody>
          <a:bodyPr/>
          <a:lstStyle/>
          <a:p>
            <a:endParaRPr lang="en-IN"/>
          </a:p>
        </p:txBody>
      </p:sp>
      <p:sp>
        <p:nvSpPr>
          <p:cNvPr id="7" name="Slide Number Placeholder 6"/>
          <p:cNvSpPr>
            <a:spLocks noGrp="1"/>
          </p:cNvSpPr>
          <p:nvPr>
            <p:ph type="sldNum" sz="quarter" idx="12"/>
          </p:nvPr>
        </p:nvSpPr>
        <p:spPr/>
        <p:txBody>
          <a:bodyPr/>
          <a:lstStyle/>
          <a:p>
            <a:fld id="{3D6238AB-6C23-4A30-9C13-6DA655712970}" type="slidenum">
              <a:rPr lang="en-IN" smtClean="0"/>
              <a:pPr/>
              <a:t>‹#›</a:t>
            </a:fld>
            <a:endParaRPr lang="en-IN"/>
          </a:p>
        </p:txBody>
      </p:sp>
    </p:spTree>
    <p:extLst>
      <p:ext uri="{BB962C8B-B14F-4D97-AF65-F5344CB8AC3E}">
        <p14:creationId xmlns:p14="http://schemas.microsoft.com/office/powerpoint/2010/main" val="3336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5361F5D-AE8B-45B0-A6A1-4A9474794270}" type="datetimeFigureOut">
              <a:rPr lang="en-US" smtClean="0"/>
              <a:pPr/>
              <a:t>3/23/2023</a:t>
            </a:fld>
            <a:endParaRPr lang="en-IN"/>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3D6238AB-6C23-4A30-9C13-6DA655712970}" type="slidenum">
              <a:rPr lang="en-IN" smtClean="0"/>
              <a:pPr/>
              <a:t>‹#›</a:t>
            </a:fld>
            <a:endParaRPr lang="en-IN"/>
          </a:p>
        </p:txBody>
      </p:sp>
    </p:spTree>
    <p:extLst>
      <p:ext uri="{BB962C8B-B14F-4D97-AF65-F5344CB8AC3E}">
        <p14:creationId xmlns:p14="http://schemas.microsoft.com/office/powerpoint/2010/main" val="2929803789"/>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52000">
              <a:schemeClr val="bg2">
                <a:tint val="80000"/>
                <a:satMod val="300000"/>
              </a:schemeClr>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86812" y="188640"/>
            <a:ext cx="7433387" cy="1500456"/>
          </a:xfrm>
        </p:spPr>
        <p:txBody>
          <a:bodyPr>
            <a:normAutofit/>
          </a:bodyPr>
          <a:lstStyle/>
          <a:p>
            <a:r>
              <a:rPr lang="en-IN" dirty="0" err="1"/>
              <a:t>Narasarao</a:t>
            </a:r>
            <a:r>
              <a:rPr lang="en-IN" dirty="0"/>
              <a:t> </a:t>
            </a:r>
            <a:r>
              <a:rPr lang="en-IN" dirty="0" err="1"/>
              <a:t>peta</a:t>
            </a:r>
            <a:r>
              <a:rPr lang="en-IN" dirty="0"/>
              <a:t> engineering college</a:t>
            </a:r>
          </a:p>
        </p:txBody>
      </p:sp>
      <p:sp>
        <p:nvSpPr>
          <p:cNvPr id="3" name="Subtitle 2"/>
          <p:cNvSpPr>
            <a:spLocks noGrp="1"/>
          </p:cNvSpPr>
          <p:nvPr>
            <p:ph type="subTitle" idx="1"/>
          </p:nvPr>
        </p:nvSpPr>
        <p:spPr>
          <a:xfrm>
            <a:off x="142844" y="2133600"/>
            <a:ext cx="8715436" cy="4367234"/>
          </a:xfrm>
        </p:spPr>
        <p:txBody>
          <a:bodyPr>
            <a:normAutofit fontScale="85000" lnSpcReduction="10000"/>
          </a:bodyPr>
          <a:lstStyle/>
          <a:p>
            <a:pPr algn="ctr"/>
            <a:r>
              <a:rPr lang="en-US" sz="3800" dirty="0" err="1">
                <a:solidFill>
                  <a:schemeClr val="tx1"/>
                </a:solidFill>
              </a:rPr>
              <a:t>Youtube</a:t>
            </a:r>
            <a:r>
              <a:rPr lang="en-US" sz="3800" dirty="0">
                <a:solidFill>
                  <a:schemeClr val="tx1"/>
                </a:solidFill>
              </a:rPr>
              <a:t> </a:t>
            </a:r>
            <a:r>
              <a:rPr lang="en-US" sz="3800" dirty="0" err="1">
                <a:solidFill>
                  <a:schemeClr val="tx1"/>
                </a:solidFill>
              </a:rPr>
              <a:t>TrendingVideoMetadata</a:t>
            </a:r>
            <a:r>
              <a:rPr lang="en-US" sz="3800" dirty="0">
                <a:solidFill>
                  <a:schemeClr val="tx1"/>
                </a:solidFill>
              </a:rPr>
              <a:t> Analysis Using Machine Learning</a:t>
            </a:r>
            <a:endParaRPr lang="en-IN" sz="3800" dirty="0">
              <a:solidFill>
                <a:schemeClr val="tx1"/>
              </a:solidFill>
            </a:endParaRPr>
          </a:p>
          <a:p>
            <a:r>
              <a:rPr lang="en-IN" sz="2600" dirty="0">
                <a:solidFill>
                  <a:srgbClr val="FFFF00"/>
                </a:solidFill>
                <a:latin typeface="Times New Roman" panose="02020603050405020304" pitchFamily="18" charset="0"/>
                <a:cs typeface="Times New Roman" panose="02020603050405020304" pitchFamily="18" charset="0"/>
              </a:rPr>
              <a:t>                            Under the estimated guidance of </a:t>
            </a:r>
          </a:p>
          <a:p>
            <a:r>
              <a:rPr lang="en-IN" sz="2000" dirty="0">
                <a:solidFill>
                  <a:srgbClr val="FFFF00"/>
                </a:solidFill>
                <a:latin typeface="Times New Roman" panose="02020603050405020304" pitchFamily="18" charset="0"/>
                <a:cs typeface="Times New Roman" panose="02020603050405020304" pitchFamily="18" charset="0"/>
              </a:rPr>
              <a:t>                                                    </a:t>
            </a:r>
            <a:r>
              <a:rPr lang="en-IN" sz="2000" dirty="0" err="1">
                <a:solidFill>
                  <a:srgbClr val="FFFF00"/>
                </a:solidFill>
                <a:latin typeface="Times New Roman" panose="02020603050405020304" pitchFamily="18" charset="0"/>
                <a:cs typeface="Times New Roman" panose="02020603050405020304" pitchFamily="18" charset="0"/>
              </a:rPr>
              <a:t>M.Venkata</a:t>
            </a:r>
            <a:r>
              <a:rPr lang="en-IN" sz="2000" dirty="0">
                <a:solidFill>
                  <a:srgbClr val="FFFF00"/>
                </a:solidFill>
                <a:latin typeface="Times New Roman" panose="02020603050405020304" pitchFamily="18" charset="0"/>
                <a:cs typeface="Times New Roman" panose="02020603050405020304" pitchFamily="18" charset="0"/>
              </a:rPr>
              <a:t> Rao</a:t>
            </a:r>
          </a:p>
          <a:p>
            <a:r>
              <a:rPr lang="en-IN" sz="2800" i="1" dirty="0">
                <a:solidFill>
                  <a:srgbClr val="FFFF00"/>
                </a:solidFill>
                <a:latin typeface="Times New Roman" panose="02020603050405020304" pitchFamily="18" charset="0"/>
                <a:cs typeface="Times New Roman" panose="02020603050405020304" pitchFamily="18" charset="0"/>
              </a:rPr>
              <a:t>                                    Batch No: CB-7</a:t>
            </a:r>
          </a:p>
          <a:p>
            <a:pPr lvl="1" algn="just"/>
            <a:r>
              <a:rPr lang="en-IN" sz="2600" i="1" dirty="0">
                <a:solidFill>
                  <a:srgbClr val="FFC000"/>
                </a:solidFill>
                <a:latin typeface="Times New Roman" panose="02020603050405020304" pitchFamily="18" charset="0"/>
                <a:cs typeface="Times New Roman" panose="02020603050405020304" pitchFamily="18" charset="0"/>
              </a:rPr>
              <a:t>                        </a:t>
            </a:r>
            <a:r>
              <a:rPr lang="en-IN" sz="2400" i="1" dirty="0">
                <a:solidFill>
                  <a:srgbClr val="FFC000"/>
                </a:solidFill>
                <a:latin typeface="Times New Roman" panose="02020603050405020304" pitchFamily="18" charset="0"/>
                <a:cs typeface="Times New Roman" panose="02020603050405020304" pitchFamily="18" charset="0"/>
              </a:rPr>
              <a:t>                                                                </a:t>
            </a:r>
            <a:r>
              <a:rPr lang="en-IN" sz="2800" dirty="0">
                <a:solidFill>
                  <a:srgbClr val="FFC000"/>
                </a:solidFill>
                <a:latin typeface="Times New Roman" panose="02020603050405020304" pitchFamily="18" charset="0"/>
                <a:cs typeface="Times New Roman" panose="02020603050405020304" pitchFamily="18" charset="0"/>
              </a:rPr>
              <a:t>Team members:     </a:t>
            </a:r>
          </a:p>
          <a:p>
            <a:pPr lvl="1" algn="just"/>
            <a:r>
              <a:rPr lang="en-IN" sz="2800" dirty="0">
                <a:solidFill>
                  <a:srgbClr val="FFC000"/>
                </a:solidFill>
                <a:latin typeface="Times New Roman" panose="02020603050405020304" pitchFamily="18" charset="0"/>
                <a:cs typeface="Times New Roman" panose="02020603050405020304" pitchFamily="18" charset="0"/>
              </a:rPr>
              <a:t>                                                                     </a:t>
            </a:r>
            <a:r>
              <a:rPr lang="en-IN" sz="2800" dirty="0" err="1">
                <a:solidFill>
                  <a:srgbClr val="FFC000"/>
                </a:solidFill>
                <a:latin typeface="Times New Roman" panose="02020603050405020304" pitchFamily="18" charset="0"/>
                <a:cs typeface="Times New Roman" panose="02020603050405020304" pitchFamily="18" charset="0"/>
              </a:rPr>
              <a:t>T.Gopi</a:t>
            </a:r>
            <a:r>
              <a:rPr lang="en-IN" sz="2800" dirty="0">
                <a:solidFill>
                  <a:srgbClr val="FFC000"/>
                </a:solidFill>
                <a:latin typeface="Times New Roman" panose="02020603050405020304" pitchFamily="18" charset="0"/>
                <a:cs typeface="Times New Roman" panose="02020603050405020304" pitchFamily="18" charset="0"/>
              </a:rPr>
              <a:t>(19471A05I8)</a:t>
            </a:r>
          </a:p>
          <a:p>
            <a:pPr lvl="1" algn="just"/>
            <a:r>
              <a:rPr lang="en-IN" sz="2800" dirty="0">
                <a:solidFill>
                  <a:srgbClr val="FFC000"/>
                </a:solidFill>
                <a:latin typeface="Times New Roman" panose="02020603050405020304" pitchFamily="18" charset="0"/>
                <a:cs typeface="Times New Roman" panose="02020603050405020304" pitchFamily="18" charset="0"/>
              </a:rPr>
              <a:t>                                                               </a:t>
            </a:r>
            <a:r>
              <a:rPr lang="en-IN" sz="2800" dirty="0" err="1">
                <a:solidFill>
                  <a:srgbClr val="FFC000"/>
                </a:solidFill>
                <a:latin typeface="Times New Roman" panose="02020603050405020304" pitchFamily="18" charset="0"/>
                <a:cs typeface="Times New Roman" panose="02020603050405020304" pitchFamily="18" charset="0"/>
              </a:rPr>
              <a:t>G.Karthik</a:t>
            </a:r>
            <a:r>
              <a:rPr lang="en-IN" sz="2800" dirty="0">
                <a:solidFill>
                  <a:srgbClr val="FFC000"/>
                </a:solidFill>
                <a:latin typeface="Times New Roman" panose="02020603050405020304" pitchFamily="18" charset="0"/>
                <a:cs typeface="Times New Roman" panose="02020603050405020304" pitchFamily="18" charset="0"/>
              </a:rPr>
              <a:t>(19471A05E6)</a:t>
            </a:r>
          </a:p>
        </p:txBody>
      </p:sp>
      <p:pic>
        <p:nvPicPr>
          <p:cNvPr id="4" name="Picture 3">
            <a:extLst>
              <a:ext uri="{FF2B5EF4-FFF2-40B4-BE49-F238E27FC236}">
                <a16:creationId xmlns:a16="http://schemas.microsoft.com/office/drawing/2014/main" id="{ED7AB435-4F61-49DD-A176-DD31E10FB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1" y="188640"/>
            <a:ext cx="1714512" cy="15004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3"/>
            <a:ext cx="7488832" cy="576063"/>
          </a:xfrm>
        </p:spPr>
        <p:txBody>
          <a:bodyPr>
            <a:normAutofit fontScale="90000"/>
          </a:bodyPr>
          <a:lstStyle/>
          <a:p>
            <a:r>
              <a:rPr lang="en-US" sz="4000" b="1" dirty="0">
                <a:solidFill>
                  <a:srgbClr val="FFC000"/>
                </a:solidFill>
              </a:rPr>
              <a:t>REQUIREMENTS OF THE PROJECT</a:t>
            </a:r>
            <a:endParaRPr lang="en-IN" sz="4000" b="1" dirty="0">
              <a:solidFill>
                <a:srgbClr val="FFC000"/>
              </a:solidFill>
            </a:endParaRPr>
          </a:p>
        </p:txBody>
      </p:sp>
      <p:sp>
        <p:nvSpPr>
          <p:cNvPr id="3" name="Subtitle 2"/>
          <p:cNvSpPr>
            <a:spLocks noGrp="1"/>
          </p:cNvSpPr>
          <p:nvPr>
            <p:ph type="subTitle" idx="1"/>
          </p:nvPr>
        </p:nvSpPr>
        <p:spPr>
          <a:xfrm>
            <a:off x="323528" y="692696"/>
            <a:ext cx="8568952" cy="5904656"/>
          </a:xfrm>
        </p:spPr>
        <p:txBody>
          <a:bodyPr>
            <a:normAutofit fontScale="92500" lnSpcReduction="10000"/>
          </a:bodyPr>
          <a:lstStyle/>
          <a:p>
            <a:pPr algn="just"/>
            <a:r>
              <a:rPr lang="en-US" sz="2800" b="1" dirty="0">
                <a:solidFill>
                  <a:srgbClr val="FFFF00"/>
                </a:solidFill>
              </a:rPr>
              <a:t>Software Requirements : </a:t>
            </a:r>
          </a:p>
          <a:p>
            <a:pPr marL="457200" indent="-457200" algn="just">
              <a:buClr>
                <a:srgbClr val="FFFF00"/>
              </a:buClr>
              <a:buFont typeface="Arial" panose="020B0604020202020204" pitchFamily="34" charset="0"/>
              <a:buChar char="•"/>
            </a:pPr>
            <a:r>
              <a:rPr lang="en-US" sz="2800" dirty="0"/>
              <a:t>Browser      : Any Latest browser like Chrome </a:t>
            </a:r>
          </a:p>
          <a:p>
            <a:pPr marL="457200" indent="-457200" algn="just">
              <a:buClr>
                <a:srgbClr val="FFFF00"/>
              </a:buClr>
              <a:buFont typeface="Arial" panose="020B0604020202020204" pitchFamily="34" charset="0"/>
              <a:buChar char="•"/>
            </a:pPr>
            <a:r>
              <a:rPr lang="en-US" sz="2800" dirty="0"/>
              <a:t>Operating System : Windows 10 </a:t>
            </a:r>
          </a:p>
          <a:p>
            <a:pPr marL="457200" indent="-457200" algn="just">
              <a:buClr>
                <a:srgbClr val="FFFF00"/>
              </a:buClr>
              <a:buFont typeface="Arial" panose="020B0604020202020204" pitchFamily="34" charset="0"/>
              <a:buChar char="•"/>
            </a:pPr>
            <a:r>
              <a:rPr lang="en-US" sz="2800" dirty="0"/>
              <a:t>Language                :Python </a:t>
            </a:r>
          </a:p>
          <a:p>
            <a:pPr marL="457200" indent="-457200" algn="just">
              <a:buClr>
                <a:srgbClr val="FFFF00"/>
              </a:buClr>
              <a:buFont typeface="Arial" panose="020B0604020202020204" pitchFamily="34" charset="0"/>
              <a:buChar char="•"/>
            </a:pPr>
            <a:r>
              <a:rPr lang="en-US" sz="2800" dirty="0"/>
              <a:t>Platform                  : </a:t>
            </a:r>
            <a:r>
              <a:rPr lang="en-US" sz="2800" dirty="0" err="1"/>
              <a:t>Anakond</a:t>
            </a:r>
            <a:r>
              <a:rPr lang="en-US" sz="2800" dirty="0"/>
              <a:t> </a:t>
            </a:r>
            <a:r>
              <a:rPr lang="en-US" sz="2800" dirty="0" err="1"/>
              <a:t>jupitor</a:t>
            </a:r>
            <a:r>
              <a:rPr lang="en-US" sz="2800" dirty="0"/>
              <a:t> note book</a:t>
            </a:r>
          </a:p>
          <a:p>
            <a:pPr marL="457200" indent="-457200" algn="just">
              <a:buFont typeface="Arial" panose="020B0604020202020204" pitchFamily="34" charset="0"/>
              <a:buChar char="•"/>
            </a:pPr>
            <a:endParaRPr lang="en-IN" sz="2800" dirty="0"/>
          </a:p>
          <a:p>
            <a:pPr algn="just"/>
            <a:r>
              <a:rPr lang="en-IN" sz="2800" b="1" dirty="0">
                <a:solidFill>
                  <a:srgbClr val="FFFF00"/>
                </a:solidFill>
              </a:rPr>
              <a:t>Hardware Requirements :</a:t>
            </a:r>
          </a:p>
          <a:p>
            <a:pPr marL="457200" indent="-457200" algn="just">
              <a:buClr>
                <a:srgbClr val="FFFF00"/>
              </a:buClr>
              <a:buFont typeface="Arial" panose="020B0604020202020204" pitchFamily="34" charset="0"/>
              <a:buChar char="•"/>
            </a:pPr>
            <a:r>
              <a:rPr lang="en-IN" sz="2800" dirty="0">
                <a:solidFill>
                  <a:schemeClr val="tx1"/>
                </a:solidFill>
              </a:rPr>
              <a:t>Processor  : Intel(R) Core™2 i5-5500U CPU @ </a:t>
            </a:r>
          </a:p>
          <a:p>
            <a:pPr algn="just">
              <a:buClr>
                <a:srgbClr val="FFFF00"/>
              </a:buClr>
            </a:pPr>
            <a:r>
              <a:rPr lang="en-IN" sz="2800" dirty="0">
                <a:solidFill>
                  <a:schemeClr val="tx1"/>
                </a:solidFill>
              </a:rPr>
              <a:t>                                   2.50GHZ</a:t>
            </a:r>
          </a:p>
          <a:p>
            <a:pPr marL="457200" indent="-457200" algn="just">
              <a:buClr>
                <a:srgbClr val="FFFF00"/>
              </a:buClr>
              <a:buFont typeface="Arial" panose="020B0604020202020204" pitchFamily="34" charset="0"/>
              <a:buChar char="•"/>
            </a:pPr>
            <a:r>
              <a:rPr lang="en-IN" sz="2800" dirty="0">
                <a:solidFill>
                  <a:schemeClr val="tx1"/>
                </a:solidFill>
              </a:rPr>
              <a:t>RAM                  : 8GB(gigabyte) </a:t>
            </a:r>
          </a:p>
          <a:p>
            <a:pPr marL="457200" indent="-457200" algn="just">
              <a:spcBef>
                <a:spcPts val="0"/>
              </a:spcBef>
              <a:buClr>
                <a:srgbClr val="FFFF00"/>
              </a:buClr>
              <a:buFont typeface="Arial" panose="020B0604020202020204" pitchFamily="34" charset="0"/>
              <a:buChar char="•"/>
            </a:pPr>
            <a:r>
              <a:rPr lang="en-IN" dirty="0" err="1">
                <a:solidFill>
                  <a:schemeClr val="tx1"/>
                </a:solidFill>
              </a:rPr>
              <a:t>SystemType</a:t>
            </a:r>
            <a:r>
              <a:rPr lang="en-IN" dirty="0">
                <a:solidFill>
                  <a:schemeClr val="tx1"/>
                </a:solidFill>
              </a:rPr>
              <a:t>  : 64-bit operating system , x64-</a:t>
            </a:r>
          </a:p>
          <a:p>
            <a:pPr algn="just">
              <a:spcBef>
                <a:spcPts val="0"/>
              </a:spcBef>
              <a:buClr>
                <a:srgbClr val="FFFF00"/>
              </a:buClr>
            </a:pPr>
            <a:r>
              <a:rPr lang="en-IN" dirty="0">
                <a:solidFill>
                  <a:schemeClr val="tx1"/>
                </a:solidFill>
              </a:rPr>
              <a:t>                              based processor </a:t>
            </a:r>
          </a:p>
          <a:p>
            <a:pPr algn="just"/>
            <a:endParaRPr lang="en-IN" sz="2000" dirty="0">
              <a:solidFill>
                <a:srgbClr val="FFFF00"/>
              </a:solidFill>
            </a:endParaRPr>
          </a:p>
        </p:txBody>
      </p:sp>
    </p:spTree>
    <p:extLst>
      <p:ext uri="{BB962C8B-B14F-4D97-AF65-F5344CB8AC3E}">
        <p14:creationId xmlns:p14="http://schemas.microsoft.com/office/powerpoint/2010/main" val="271698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A02F-99CF-4460-A167-04185420792A}"/>
              </a:ext>
            </a:extLst>
          </p:cNvPr>
          <p:cNvSpPr>
            <a:spLocks noGrp="1"/>
          </p:cNvSpPr>
          <p:nvPr>
            <p:ph type="title"/>
          </p:nvPr>
        </p:nvSpPr>
        <p:spPr>
          <a:xfrm>
            <a:off x="152400" y="457200"/>
            <a:ext cx="3124200" cy="1219200"/>
          </a:xfrm>
        </p:spPr>
        <p:txBody>
          <a:bodyPr/>
          <a:lstStyle/>
          <a:p>
            <a:r>
              <a:rPr lang="en-IN" sz="4000" b="1" dirty="0">
                <a:solidFill>
                  <a:schemeClr val="accent6"/>
                </a:solidFill>
              </a:rPr>
              <a:t>Links:</a:t>
            </a:r>
            <a:endParaRPr lang="en-IN" dirty="0"/>
          </a:p>
        </p:txBody>
      </p:sp>
      <p:sp>
        <p:nvSpPr>
          <p:cNvPr id="3" name="Content Placeholder 2">
            <a:extLst>
              <a:ext uri="{FF2B5EF4-FFF2-40B4-BE49-F238E27FC236}">
                <a16:creationId xmlns:a16="http://schemas.microsoft.com/office/drawing/2014/main" id="{59C8AAB0-9BEC-4E4B-9AE1-0E00489FCEB3}"/>
              </a:ext>
            </a:extLst>
          </p:cNvPr>
          <p:cNvSpPr>
            <a:spLocks noGrp="1"/>
          </p:cNvSpPr>
          <p:nvPr>
            <p:ph idx="1"/>
          </p:nvPr>
        </p:nvSpPr>
        <p:spPr>
          <a:xfrm>
            <a:off x="0" y="1524000"/>
            <a:ext cx="9144000" cy="4525963"/>
          </a:xfrm>
        </p:spPr>
        <p:txBody>
          <a:bodyPr>
            <a:normAutofit/>
          </a:bodyPr>
          <a:lstStyle/>
          <a:p>
            <a:pPr algn="l"/>
            <a:r>
              <a:rPr lang="en-IN" sz="2400" b="1" i="0" u="none" strike="noStrike" baseline="0" dirty="0">
                <a:solidFill>
                  <a:srgbClr val="000000"/>
                </a:solidFill>
                <a:highlight>
                  <a:srgbClr val="00FF00"/>
                </a:highlight>
                <a:latin typeface="Calibri" panose="020F0502020204030204" pitchFamily="34" charset="0"/>
              </a:rPr>
              <a:t>BASE PAPER:</a:t>
            </a:r>
          </a:p>
          <a:p>
            <a:r>
              <a:rPr lang="en-IN" sz="1800" b="0" i="0" u="none" strike="noStrike" baseline="0" dirty="0">
                <a:highlight>
                  <a:srgbClr val="00FFFF"/>
                </a:highlight>
                <a:latin typeface="Calibri" panose="020F0502020204030204" pitchFamily="34" charset="0"/>
              </a:rPr>
              <a:t>h</a:t>
            </a:r>
            <a:r>
              <a:rPr lang="en-US" sz="2000" dirty="0">
                <a:highlight>
                  <a:srgbClr val="00FFFF"/>
                </a:highlight>
              </a:rPr>
              <a:t>ttps://www.researchgate.net/publication/342150876_Youtube_Trending_Video_Meta </a:t>
            </a:r>
            <a:r>
              <a:rPr lang="en-US" sz="2000" dirty="0" err="1">
                <a:highlight>
                  <a:srgbClr val="00FFFF"/>
                </a:highlight>
              </a:rPr>
              <a:t>data_Analysis_Using_Machine_Learning</a:t>
            </a:r>
            <a:endParaRPr lang="en-IN" sz="2400" b="0" i="0" u="none" strike="noStrike" baseline="0" dirty="0">
              <a:highlight>
                <a:srgbClr val="00FFFF"/>
              </a:highlight>
              <a:latin typeface="Calibri" panose="020F0502020204030204" pitchFamily="34" charset="0"/>
            </a:endParaRPr>
          </a:p>
          <a:p>
            <a:r>
              <a:rPr lang="en-IN" sz="2400" dirty="0">
                <a:highlight>
                  <a:srgbClr val="00FF00"/>
                </a:highlight>
                <a:latin typeface="Calibri" panose="020F0502020204030204" pitchFamily="34" charset="0"/>
              </a:rPr>
              <a:t>DATA SET:</a:t>
            </a:r>
          </a:p>
          <a:p>
            <a:r>
              <a:rPr lang="en-IN" sz="2000" dirty="0">
                <a:highlight>
                  <a:srgbClr val="00FFFF"/>
                </a:highlight>
              </a:rPr>
              <a:t>https://www.kaggle.com/datasets/rsrishav/youtube-trending-video-dataset</a:t>
            </a:r>
            <a:endParaRPr lang="en-IN" sz="2400" b="0" i="0" u="none" strike="noStrike" baseline="0" dirty="0">
              <a:highlight>
                <a:srgbClr val="00FFFF"/>
              </a:highlight>
              <a:latin typeface="Calibri" panose="020F0502020204030204" pitchFamily="34" charset="0"/>
            </a:endParaRPr>
          </a:p>
        </p:txBody>
      </p:sp>
    </p:spTree>
    <p:extLst>
      <p:ext uri="{BB962C8B-B14F-4D97-AF65-F5344CB8AC3E}">
        <p14:creationId xmlns:p14="http://schemas.microsoft.com/office/powerpoint/2010/main" val="178988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4994-1A20-DC72-EC69-DD19BF343D87}"/>
              </a:ext>
            </a:extLst>
          </p:cNvPr>
          <p:cNvSpPr>
            <a:spLocks noGrp="1"/>
          </p:cNvSpPr>
          <p:nvPr>
            <p:ph type="title"/>
          </p:nvPr>
        </p:nvSpPr>
        <p:spPr>
          <a:xfrm>
            <a:off x="512063" y="634998"/>
            <a:ext cx="6402468" cy="660402"/>
          </a:xfrm>
        </p:spPr>
        <p:txBody>
          <a:bodyPr/>
          <a:lstStyle/>
          <a:p>
            <a:r>
              <a:rPr lang="en-IN" dirty="0"/>
              <a:t>Outputs:</a:t>
            </a:r>
          </a:p>
        </p:txBody>
      </p:sp>
      <p:sp>
        <p:nvSpPr>
          <p:cNvPr id="3" name="Text Placeholder 2">
            <a:extLst>
              <a:ext uri="{FF2B5EF4-FFF2-40B4-BE49-F238E27FC236}">
                <a16:creationId xmlns:a16="http://schemas.microsoft.com/office/drawing/2014/main" id="{5B35D876-1576-ECFD-8E6D-12D2B0027B0A}"/>
              </a:ext>
            </a:extLst>
          </p:cNvPr>
          <p:cNvSpPr>
            <a:spLocks noGrp="1"/>
          </p:cNvSpPr>
          <p:nvPr>
            <p:ph type="body" idx="1"/>
          </p:nvPr>
        </p:nvSpPr>
        <p:spPr>
          <a:xfrm>
            <a:off x="533400" y="1295400"/>
            <a:ext cx="8001000" cy="541019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out put 1</a:t>
            </a:r>
          </a:p>
        </p:txBody>
      </p:sp>
      <p:pic>
        <p:nvPicPr>
          <p:cNvPr id="4" name="Content Placeholder 6">
            <a:extLst>
              <a:ext uri="{FF2B5EF4-FFF2-40B4-BE49-F238E27FC236}">
                <a16:creationId xmlns:a16="http://schemas.microsoft.com/office/drawing/2014/main" id="{4377F2F4-B574-CEC3-6EE7-B5845DA021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8148" y="1270000"/>
            <a:ext cx="8000999" cy="4960610"/>
          </a:xfrm>
          <a:prstGeom prst="rect">
            <a:avLst/>
          </a:prstGeom>
          <a:noFill/>
          <a:ln>
            <a:noFill/>
          </a:ln>
        </p:spPr>
      </p:pic>
    </p:spTree>
    <p:extLst>
      <p:ext uri="{BB962C8B-B14F-4D97-AF65-F5344CB8AC3E}">
        <p14:creationId xmlns:p14="http://schemas.microsoft.com/office/powerpoint/2010/main" val="300460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914E-5055-DEF6-C801-A35B8A3F9C44}"/>
              </a:ext>
            </a:extLst>
          </p:cNvPr>
          <p:cNvSpPr>
            <a:spLocks noGrp="1"/>
          </p:cNvSpPr>
          <p:nvPr>
            <p:ph type="title"/>
          </p:nvPr>
        </p:nvSpPr>
        <p:spPr/>
        <p:txBody>
          <a:bodyPr/>
          <a:lstStyle/>
          <a:p>
            <a:r>
              <a:rPr lang="en-IN" dirty="0"/>
              <a:t>Out put 2</a:t>
            </a:r>
          </a:p>
        </p:txBody>
      </p:sp>
      <p:sp>
        <p:nvSpPr>
          <p:cNvPr id="3" name="Content Placeholder 2">
            <a:extLst>
              <a:ext uri="{FF2B5EF4-FFF2-40B4-BE49-F238E27FC236}">
                <a16:creationId xmlns:a16="http://schemas.microsoft.com/office/drawing/2014/main" id="{60F6FA88-4AEC-1F60-612F-7758DBCB595B}"/>
              </a:ext>
            </a:extLst>
          </p:cNvPr>
          <p:cNvSpPr>
            <a:spLocks noGrp="1"/>
          </p:cNvSpPr>
          <p:nvPr>
            <p:ph idx="1"/>
          </p:nvPr>
        </p:nvSpPr>
        <p:spPr/>
        <p:txBody>
          <a:bodyPr/>
          <a:lstStyle/>
          <a:p>
            <a:endParaRPr lang="en-IN" dirty="0"/>
          </a:p>
        </p:txBody>
      </p:sp>
      <p:pic>
        <p:nvPicPr>
          <p:cNvPr id="4" name="Content Placeholder 7">
            <a:extLst>
              <a:ext uri="{FF2B5EF4-FFF2-40B4-BE49-F238E27FC236}">
                <a16:creationId xmlns:a16="http://schemas.microsoft.com/office/drawing/2014/main" id="{3A2CE188-B6BE-C9A7-E184-E58EB8E078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048"/>
            <a:ext cx="8915400" cy="4962663"/>
          </a:xfrm>
          <a:prstGeom prst="rect">
            <a:avLst/>
          </a:prstGeom>
          <a:noFill/>
          <a:ln>
            <a:noFill/>
          </a:ln>
        </p:spPr>
      </p:pic>
    </p:spTree>
    <p:extLst>
      <p:ext uri="{BB962C8B-B14F-4D97-AF65-F5344CB8AC3E}">
        <p14:creationId xmlns:p14="http://schemas.microsoft.com/office/powerpoint/2010/main" val="36539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05F5-70F1-4895-8A5B-8E04E5148AC3}"/>
              </a:ext>
            </a:extLst>
          </p:cNvPr>
          <p:cNvSpPr>
            <a:spLocks noGrp="1"/>
          </p:cNvSpPr>
          <p:nvPr>
            <p:ph type="title"/>
          </p:nvPr>
        </p:nvSpPr>
        <p:spPr>
          <a:xfrm>
            <a:off x="457200" y="274638"/>
            <a:ext cx="3352800" cy="563562"/>
          </a:xfrm>
        </p:spPr>
        <p:txBody>
          <a:bodyPr>
            <a:normAutofit fontScale="90000"/>
          </a:bodyPr>
          <a:lstStyle/>
          <a:p>
            <a:r>
              <a:rPr lang="en-IN" sz="3600" b="1" dirty="0">
                <a:solidFill>
                  <a:schemeClr val="accent6"/>
                </a:solidFill>
              </a:rPr>
              <a:t>Conclusion</a:t>
            </a:r>
            <a:r>
              <a:rPr lang="en-IN" sz="3200" b="1" dirty="0">
                <a:solidFill>
                  <a:schemeClr val="accent6"/>
                </a:solidFill>
              </a:rPr>
              <a:t>:</a:t>
            </a:r>
          </a:p>
        </p:txBody>
      </p:sp>
      <p:sp>
        <p:nvSpPr>
          <p:cNvPr id="3" name="Content Placeholder 2">
            <a:extLst>
              <a:ext uri="{FF2B5EF4-FFF2-40B4-BE49-F238E27FC236}">
                <a16:creationId xmlns:a16="http://schemas.microsoft.com/office/drawing/2014/main" id="{CD7C8E5C-245B-4A96-8C32-EF80E279B1D5}"/>
              </a:ext>
            </a:extLst>
          </p:cNvPr>
          <p:cNvSpPr>
            <a:spLocks noGrp="1"/>
          </p:cNvSpPr>
          <p:nvPr>
            <p:ph idx="1"/>
          </p:nvPr>
        </p:nvSpPr>
        <p:spPr>
          <a:xfrm>
            <a:off x="0" y="1152427"/>
            <a:ext cx="9144000" cy="5715000"/>
          </a:xfrm>
        </p:spPr>
        <p:txBody>
          <a:bodyPr>
            <a:normAutofit lnSpcReduction="10000"/>
          </a:bodyPr>
          <a:lstStyle/>
          <a:p>
            <a:r>
              <a:rPr lang="en-IN" sz="2000" dirty="0">
                <a:solidFill>
                  <a:srgbClr val="000000"/>
                </a:solidFill>
                <a:effectLst/>
                <a:latin typeface="Times New Roman" panose="02020603050405020304" pitchFamily="18" charset="0"/>
                <a:ea typeface="Times New Roman" panose="02020603050405020304" pitchFamily="18" charset="0"/>
              </a:rPr>
              <a:t>The use of machine learning techniques in analysing large datasets of metadata has shown to be a valuable tool in understanding the factors that contribute to video trendiness on YouTube. </a:t>
            </a:r>
          </a:p>
          <a:p>
            <a:r>
              <a:rPr lang="en-IN" sz="2000" dirty="0">
                <a:solidFill>
                  <a:srgbClr val="000000"/>
                </a:solidFill>
                <a:effectLst/>
                <a:latin typeface="Times New Roman" panose="02020603050405020304" pitchFamily="18" charset="0"/>
                <a:ea typeface="Times New Roman" panose="02020603050405020304" pitchFamily="18" charset="0"/>
              </a:rPr>
              <a:t>The study's findings revealed that specific factors, including the video's category, the title, the description, the view count, the comment count, likes, dislikes, had a notable influence on a video's Virality on YouTube.</a:t>
            </a:r>
          </a:p>
          <a:p>
            <a:r>
              <a:rPr lang="en-IN" sz="2000" dirty="0">
                <a:solidFill>
                  <a:srgbClr val="000000"/>
                </a:solidFill>
                <a:effectLst/>
                <a:latin typeface="Times New Roman" panose="02020603050405020304" pitchFamily="18" charset="0"/>
                <a:ea typeface="Times New Roman" panose="02020603050405020304" pitchFamily="18" charset="0"/>
              </a:rPr>
              <a:t> Moreover,  machine learning models such as the Linear Regression, Random Forest Regressor, and Decision Tree Regressor were instrumental in identifying and predicting the relationships between these factors and the popularity of trending videos were trained on the dataset, to achieving high accuracy scores. </a:t>
            </a:r>
          </a:p>
          <a:p>
            <a:r>
              <a:rPr lang="en-IN" sz="2000" dirty="0">
                <a:solidFill>
                  <a:srgbClr val="000000"/>
                </a:solidFill>
                <a:effectLst/>
                <a:latin typeface="Times New Roman" panose="02020603050405020304" pitchFamily="18" charset="0"/>
                <a:ea typeface="Times New Roman" panose="02020603050405020304" pitchFamily="18" charset="0"/>
              </a:rPr>
              <a:t>The Linear Regression model score and R-squared score both achieved a score of 100%, while the Random Forest Regressor score achieved 99.98%. Based on these results, creators and marketers can optimize their content for YouTube's Trending section by paying close attention to these factors. </a:t>
            </a:r>
          </a:p>
          <a:p>
            <a:r>
              <a:rPr lang="en-IN" sz="2000" dirty="0">
                <a:solidFill>
                  <a:srgbClr val="000000"/>
                </a:solidFill>
                <a:effectLst/>
                <a:latin typeface="Times New Roman" panose="02020603050405020304" pitchFamily="18" charset="0"/>
                <a:ea typeface="Times New Roman" panose="02020603050405020304" pitchFamily="18" charset="0"/>
              </a:rPr>
              <a:t>The findings of this study provide insights into the audience and content trends on YouTube and demonstrate the effectiveness of machine learning techniques in analysing large datasets of metadata</a:t>
            </a:r>
            <a:endParaRPr lang="en-IN" dirty="0"/>
          </a:p>
          <a:p>
            <a:pPr marL="0" indent="0" algn="ctr">
              <a:buNone/>
            </a:pPr>
            <a:endParaRPr lang="en-IN" dirty="0">
              <a:solidFill>
                <a:srgbClr val="FFFF00"/>
              </a:solidFill>
            </a:endParaRPr>
          </a:p>
        </p:txBody>
      </p:sp>
    </p:spTree>
    <p:extLst>
      <p:ext uri="{BB962C8B-B14F-4D97-AF65-F5344CB8AC3E}">
        <p14:creationId xmlns:p14="http://schemas.microsoft.com/office/powerpoint/2010/main" val="9517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62CB8-1DB2-4A5C-92B5-F57279DFC4AC}"/>
              </a:ext>
            </a:extLst>
          </p:cNvPr>
          <p:cNvSpPr>
            <a:spLocks noGrp="1"/>
          </p:cNvSpPr>
          <p:nvPr>
            <p:ph idx="1"/>
          </p:nvPr>
        </p:nvSpPr>
        <p:spPr>
          <a:xfrm>
            <a:off x="685800" y="2514600"/>
            <a:ext cx="7505700" cy="1905000"/>
          </a:xfrm>
        </p:spPr>
        <p:txBody>
          <a:bodyPr>
            <a:normAutofit/>
          </a:bodyPr>
          <a:lstStyle/>
          <a:p>
            <a:pPr marL="0" indent="0" algn="ctr">
              <a:buNone/>
            </a:pPr>
            <a:r>
              <a:rPr lang="en-IN" sz="9600" b="1" dirty="0">
                <a:solidFill>
                  <a:schemeClr val="accent6"/>
                </a:solidFill>
                <a:highlight>
                  <a:srgbClr val="00FFFF"/>
                </a:highlight>
              </a:rPr>
              <a:t>THANK YOU</a:t>
            </a:r>
          </a:p>
        </p:txBody>
      </p:sp>
    </p:spTree>
    <p:extLst>
      <p:ext uri="{BB962C8B-B14F-4D97-AF65-F5344CB8AC3E}">
        <p14:creationId xmlns:p14="http://schemas.microsoft.com/office/powerpoint/2010/main" val="29710230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16632"/>
            <a:ext cx="2880320" cy="576063"/>
          </a:xfrm>
        </p:spPr>
        <p:txBody>
          <a:bodyPr>
            <a:noAutofit/>
          </a:bodyPr>
          <a:lstStyle/>
          <a:p>
            <a:r>
              <a:rPr lang="en-US" sz="3600" b="1" dirty="0">
                <a:solidFill>
                  <a:srgbClr val="FFC000"/>
                </a:solidFill>
              </a:rPr>
              <a:t>CONTENT</a:t>
            </a:r>
            <a:endParaRPr lang="en-IN" sz="3600" b="1" dirty="0">
              <a:solidFill>
                <a:srgbClr val="FFC000"/>
              </a:solidFill>
            </a:endParaRPr>
          </a:p>
        </p:txBody>
      </p:sp>
      <p:sp>
        <p:nvSpPr>
          <p:cNvPr id="3" name="Subtitle 2"/>
          <p:cNvSpPr>
            <a:spLocks noGrp="1"/>
          </p:cNvSpPr>
          <p:nvPr>
            <p:ph type="subTitle" idx="1"/>
          </p:nvPr>
        </p:nvSpPr>
        <p:spPr>
          <a:xfrm>
            <a:off x="395536" y="764704"/>
            <a:ext cx="8280920" cy="5688632"/>
          </a:xfrm>
        </p:spPr>
        <p:txBody>
          <a:bodyPr>
            <a:normAutofit/>
          </a:bodyPr>
          <a:lstStyle/>
          <a:p>
            <a:pPr marL="342900" indent="-342900" algn="l">
              <a:buClr>
                <a:srgbClr val="FFFF00"/>
              </a:buClr>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Abstract</a:t>
            </a:r>
          </a:p>
          <a:p>
            <a:pPr marL="342900" indent="-342900" algn="l">
              <a:buClr>
                <a:srgbClr val="FFFF00"/>
              </a:buClr>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Literature Survey</a:t>
            </a:r>
          </a:p>
          <a:p>
            <a:pPr marL="342900" indent="-342900" algn="l">
              <a:buClr>
                <a:srgbClr val="FFFF00"/>
              </a:buClr>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Proposed methods/system</a:t>
            </a:r>
          </a:p>
          <a:p>
            <a:pPr marL="342900" indent="-342900" algn="l">
              <a:buClr>
                <a:srgbClr val="FFFF00"/>
              </a:buClr>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Methodologies/design</a:t>
            </a:r>
          </a:p>
          <a:p>
            <a:pPr marL="342900" indent="-342900" algn="l">
              <a:buClr>
                <a:srgbClr val="FFFF00"/>
              </a:buClr>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Requirement Specification</a:t>
            </a:r>
            <a:endParaRPr lang="en-US" sz="3000" dirty="0">
              <a:latin typeface="Times New Roman" panose="02020603050405020304" pitchFamily="18" charset="0"/>
              <a:cs typeface="Times New Roman" panose="02020603050405020304" pitchFamily="18" charset="0"/>
            </a:endParaRPr>
          </a:p>
          <a:p>
            <a:pPr marL="342900" indent="-342900" algn="l">
              <a:buClr>
                <a:srgbClr val="FFFF00"/>
              </a:buCl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References</a:t>
            </a:r>
          </a:p>
          <a:p>
            <a:pPr marL="342900" indent="-342900" algn="l">
              <a:buClr>
                <a:srgbClr val="FFFF00"/>
              </a:buCl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outputs</a:t>
            </a:r>
          </a:p>
          <a:p>
            <a:pPr marL="342900" indent="-342900" algn="l">
              <a:buClr>
                <a:srgbClr val="FFFF00"/>
              </a:buCl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22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5" y="188640"/>
            <a:ext cx="8162813" cy="648072"/>
          </a:xfrm>
        </p:spPr>
        <p:txBody>
          <a:bodyPr>
            <a:normAutofit fontScale="90000"/>
          </a:bodyPr>
          <a:lstStyle/>
          <a:p>
            <a:r>
              <a:rPr lang="en-IN" b="1" dirty="0">
                <a:solidFill>
                  <a:srgbClr val="FFC000"/>
                </a:solidFill>
              </a:rPr>
              <a:t>ABSTRACT</a:t>
            </a:r>
          </a:p>
        </p:txBody>
      </p:sp>
      <p:sp>
        <p:nvSpPr>
          <p:cNvPr id="3" name="Subtitle 2"/>
          <p:cNvSpPr>
            <a:spLocks noGrp="1"/>
          </p:cNvSpPr>
          <p:nvPr>
            <p:ph type="subTitle" idx="1"/>
          </p:nvPr>
        </p:nvSpPr>
        <p:spPr>
          <a:xfrm>
            <a:off x="323528" y="914400"/>
            <a:ext cx="8640960" cy="5754960"/>
          </a:xfrm>
        </p:spPr>
        <p:txBody>
          <a:bodyPr>
            <a:noAutofit/>
          </a:bodyPr>
          <a:lstStyle/>
          <a:p>
            <a:pPr marL="342900" indent="-342900" algn="just">
              <a:buFont typeface="Arial" panose="020B0604020202020204" pitchFamily="34" charset="0"/>
              <a:buChar char="•"/>
            </a:pPr>
            <a:r>
              <a:rPr lang="en-US" sz="2000" dirty="0"/>
              <a:t>Data Analysis and Mining are becoming indispensable part of every major organization to find recent trends and statistics and formulate business strategies, planning and marketing. However, most of the Data generated is generally in Huge Size and comes in unstructured format</a:t>
            </a:r>
          </a:p>
          <a:p>
            <a:pPr marL="342900" indent="-342900" algn="just">
              <a:buFont typeface="Arial" panose="020B0604020202020204" pitchFamily="34" charset="0"/>
              <a:buChar char="•"/>
            </a:pPr>
            <a:r>
              <a:rPr lang="en-US" sz="2000" dirty="0"/>
              <a:t>Big Data cannot be analyzed by traditional database systems and processes. To resolve this issue, many new tools that implement Parallel Processing are being deployed in these organizations. </a:t>
            </a:r>
            <a:endParaRPr lang="en-US" dirty="0"/>
          </a:p>
          <a:p>
            <a:pPr marL="342900" indent="-342900" algn="just">
              <a:buFont typeface="Arial" panose="020B0604020202020204" pitchFamily="34" charset="0"/>
              <a:buChar char="•"/>
            </a:pPr>
            <a:r>
              <a:rPr lang="en-US" sz="2000" dirty="0"/>
              <a:t>Data Analysis and Visualization was done using Anaconda </a:t>
            </a:r>
            <a:r>
              <a:rPr lang="en-US" sz="2000" dirty="0" err="1"/>
              <a:t>jupyter</a:t>
            </a:r>
            <a:r>
              <a:rPr lang="en-US" sz="2000" dirty="0"/>
              <a:t> Notebook. Analysis of structured data has seen tremendous success in the past. However, analysis of large scale unstructured data in the form of video format remains a challenging area. YouTube, a Google company, has over a billion users and generates billions of views. Since YouTube data is getting created in a very huge amount and with an equally great speed, there is a huge demand.</a:t>
            </a:r>
            <a:endParaRPr lang="en-IN" sz="2400" dirty="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2EDE-C9D0-6F0A-4530-776186F1ED2D}"/>
              </a:ext>
            </a:extLst>
          </p:cNvPr>
          <p:cNvSpPr>
            <a:spLocks noGrp="1"/>
          </p:cNvSpPr>
          <p:nvPr>
            <p:ph type="title" idx="4294967295"/>
          </p:nvPr>
        </p:nvSpPr>
        <p:spPr>
          <a:xfrm>
            <a:off x="0" y="228600"/>
            <a:ext cx="9144000" cy="990600"/>
          </a:xfrm>
        </p:spPr>
        <p:txBody>
          <a:bodyPr/>
          <a:lstStyle/>
          <a:p>
            <a:r>
              <a:rPr lang="en-US" b="1" dirty="0">
                <a:solidFill>
                  <a:srgbClr val="FFC000"/>
                </a:solidFill>
              </a:rPr>
              <a:t>LITERATURE SURVEY</a:t>
            </a:r>
            <a:endParaRPr lang="en-IN" b="1" dirty="0">
              <a:solidFill>
                <a:srgbClr val="FFC000"/>
              </a:solidFill>
            </a:endParaRPr>
          </a:p>
        </p:txBody>
      </p:sp>
      <p:sp>
        <p:nvSpPr>
          <p:cNvPr id="3" name="Content Placeholder 2">
            <a:extLst>
              <a:ext uri="{FF2B5EF4-FFF2-40B4-BE49-F238E27FC236}">
                <a16:creationId xmlns:a16="http://schemas.microsoft.com/office/drawing/2014/main" id="{76CEE8BA-C3D9-D030-5F7D-E2F28D645CAC}"/>
              </a:ext>
            </a:extLst>
          </p:cNvPr>
          <p:cNvSpPr>
            <a:spLocks noGrp="1"/>
          </p:cNvSpPr>
          <p:nvPr>
            <p:ph idx="4294967295"/>
          </p:nvPr>
        </p:nvSpPr>
        <p:spPr>
          <a:xfrm>
            <a:off x="76200" y="990600"/>
            <a:ext cx="9067800" cy="3810000"/>
          </a:xfrm>
        </p:spPr>
        <p:txBody>
          <a:bodyPr>
            <a:noAutofit/>
          </a:bodyPr>
          <a:lstStyle/>
          <a:p>
            <a:pPr marL="400050" lvl="1" indent="0">
              <a:buNone/>
            </a:pPr>
            <a:endParaRPr lang="en-US" sz="2400" b="0" i="0" dirty="0">
              <a:solidFill>
                <a:schemeClr val="tx1">
                  <a:lumMod val="95000"/>
                </a:schemeClr>
              </a:solidFill>
              <a:effectLst/>
              <a:latin typeface="Times New Roman" panose="02020603050405020304" pitchFamily="18" charset="0"/>
              <a:cs typeface="Times New Roman" panose="02020603050405020304" pitchFamily="18" charset="0"/>
            </a:endParaRPr>
          </a:p>
          <a:p>
            <a:pPr marL="400050" lvl="1" indent="0">
              <a:buNone/>
            </a:pPr>
            <a:endParaRPr lang="en-US" sz="2000" dirty="0"/>
          </a:p>
          <a:p>
            <a:pPr marL="400050" lvl="1" indent="0">
              <a:buNone/>
            </a:pPr>
            <a:endParaRPr lang="en-US" sz="2000" dirty="0"/>
          </a:p>
          <a:p>
            <a:pPr marL="400050" lvl="1" indent="0">
              <a:buNone/>
            </a:pPr>
            <a:endParaRPr lang="en-IN" sz="2400" dirty="0"/>
          </a:p>
        </p:txBody>
      </p:sp>
      <p:sp>
        <p:nvSpPr>
          <p:cNvPr id="5" name="TextBox 4">
            <a:extLst>
              <a:ext uri="{FF2B5EF4-FFF2-40B4-BE49-F238E27FC236}">
                <a16:creationId xmlns:a16="http://schemas.microsoft.com/office/drawing/2014/main" id="{C8242768-4057-4683-A67D-E0E7F95E6409}"/>
              </a:ext>
            </a:extLst>
          </p:cNvPr>
          <p:cNvSpPr txBox="1"/>
          <p:nvPr/>
        </p:nvSpPr>
        <p:spPr>
          <a:xfrm>
            <a:off x="76200" y="1330209"/>
            <a:ext cx="8915400" cy="4035848"/>
          </a:xfrm>
          <a:prstGeom prst="rect">
            <a:avLst/>
          </a:prstGeom>
          <a:noFill/>
        </p:spPr>
        <p:txBody>
          <a:bodyPr wrap="square">
            <a:spAutoFit/>
          </a:bodyPr>
          <a:lstStyle/>
          <a:p>
            <a:pPr marL="285750" indent="-285750" algn="just">
              <a:lnSpc>
                <a:spcPct val="107000"/>
              </a:lnSpc>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A literature survey on YouTube trending video metadata analysis using the machine learning reveals that previous studies have focused on different aspects of YouTube's platform and content. Researchers have used machine learning algorithms to </a:t>
            </a:r>
            <a:r>
              <a:rPr lang="en-IN" sz="1800" dirty="0" err="1">
                <a:solidFill>
                  <a:srgbClr val="000000"/>
                </a:solidFill>
                <a:effectLst/>
                <a:latin typeface="Times New Roman" panose="02020603050405020304" pitchFamily="18" charset="0"/>
                <a:ea typeface="Times New Roman" panose="02020603050405020304" pitchFamily="18" charset="0"/>
              </a:rPr>
              <a:t>analyze</a:t>
            </a:r>
            <a:r>
              <a:rPr lang="en-IN" sz="1800" dirty="0">
                <a:solidFill>
                  <a:srgbClr val="000000"/>
                </a:solidFill>
                <a:effectLst/>
                <a:latin typeface="Times New Roman" panose="02020603050405020304" pitchFamily="18" charset="0"/>
                <a:ea typeface="Times New Roman" panose="02020603050405020304" pitchFamily="18" charset="0"/>
              </a:rPr>
              <a:t> YouTube videos and predict their popularity, engagement, and sentiment analysis.</a:t>
            </a:r>
          </a:p>
          <a:p>
            <a:pPr marL="285750" indent="-285750" algn="just">
              <a:lnSpc>
                <a:spcPct val="107000"/>
              </a:lnSpc>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There are many existing systems for analysing YouTube video meta data .Some of the </a:t>
            </a:r>
            <a:r>
              <a:rPr lang="en-IN" sz="1800" dirty="0" err="1">
                <a:solidFill>
                  <a:srgbClr val="000000"/>
                </a:solidFill>
                <a:effectLst/>
                <a:latin typeface="Times New Roman" panose="02020603050405020304" pitchFamily="18" charset="0"/>
                <a:ea typeface="Times New Roman" panose="02020603050405020304" pitchFamily="18" charset="0"/>
              </a:rPr>
              <a:t>populare</a:t>
            </a:r>
            <a:r>
              <a:rPr lang="en-IN" sz="1800" dirty="0">
                <a:solidFill>
                  <a:srgbClr val="000000"/>
                </a:solidFill>
                <a:effectLst/>
                <a:latin typeface="Times New Roman" panose="02020603050405020304" pitchFamily="18" charset="0"/>
                <a:ea typeface="Times New Roman" panose="02020603050405020304" pitchFamily="18" charset="0"/>
              </a:rPr>
              <a:t> ones are:</a:t>
            </a:r>
          </a:p>
          <a:p>
            <a:pPr marL="405765" marR="27305" indent="-6350" algn="just">
              <a:lnSpc>
                <a:spcPct val="103000"/>
              </a:lnSpc>
              <a:spcAft>
                <a:spcPts val="1205"/>
              </a:spcAft>
            </a:pPr>
            <a:r>
              <a:rPr lang="en-IN" sz="1800" dirty="0">
                <a:solidFill>
                  <a:srgbClr val="000000"/>
                </a:solidFill>
                <a:effectLst/>
                <a:latin typeface="Times New Roman" panose="02020603050405020304" pitchFamily="18" charset="0"/>
                <a:ea typeface="Times New Roman" panose="02020603050405020304" pitchFamily="18" charset="0"/>
              </a:rPr>
              <a:t>1.Google Trends – a free tool that provides insights into search trends and popularity of keywords related to YouTube videos.</a:t>
            </a:r>
          </a:p>
          <a:p>
            <a:pPr marL="405765" marR="27305" indent="-6350" algn="just">
              <a:lnSpc>
                <a:spcPct val="103000"/>
              </a:lnSpc>
              <a:spcAft>
                <a:spcPts val="1205"/>
              </a:spcAft>
            </a:pPr>
            <a:r>
              <a:rPr lang="en-IN" sz="1800" dirty="0">
                <a:solidFill>
                  <a:srgbClr val="000000"/>
                </a:solidFill>
                <a:effectLst/>
                <a:latin typeface="Times New Roman" panose="02020603050405020304" pitchFamily="18" charset="0"/>
                <a:ea typeface="Times New Roman" panose="02020603050405020304" pitchFamily="18" charset="0"/>
              </a:rPr>
              <a:t>2.VidIQ - a paid tool that provides analytics and optimization tools for YouTube videos to help creators increase their views and subscribers.</a:t>
            </a:r>
          </a:p>
          <a:p>
            <a:pPr marL="405765" marR="27305" indent="-6350" algn="just">
              <a:lnSpc>
                <a:spcPct val="103000"/>
              </a:lnSpc>
              <a:spcAft>
                <a:spcPts val="1205"/>
              </a:spcAft>
            </a:pPr>
            <a:r>
              <a:rPr lang="en-IN" sz="1800" dirty="0">
                <a:solidFill>
                  <a:srgbClr val="000000"/>
                </a:solidFill>
                <a:effectLst/>
                <a:latin typeface="Times New Roman" panose="02020603050405020304" pitchFamily="18" charset="0"/>
                <a:ea typeface="Times New Roman" panose="02020603050405020304" pitchFamily="18" charset="0"/>
              </a:rPr>
              <a:t>3.TubeBuddy - a paid tool that offers similar features to </a:t>
            </a:r>
            <a:r>
              <a:rPr lang="en-IN" sz="1800" dirty="0" err="1">
                <a:solidFill>
                  <a:srgbClr val="000000"/>
                </a:solidFill>
                <a:effectLst/>
                <a:latin typeface="Times New Roman" panose="02020603050405020304" pitchFamily="18" charset="0"/>
                <a:ea typeface="Times New Roman" panose="02020603050405020304" pitchFamily="18" charset="0"/>
              </a:rPr>
              <a:t>VidIQ</a:t>
            </a:r>
            <a:r>
              <a:rPr lang="en-IN" sz="1800" dirty="0">
                <a:solidFill>
                  <a:srgbClr val="000000"/>
                </a:solidFill>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0654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823E-5099-6C35-D04F-EEBC2ECA1BE6}"/>
              </a:ext>
            </a:extLst>
          </p:cNvPr>
          <p:cNvSpPr>
            <a:spLocks noGrp="1"/>
          </p:cNvSpPr>
          <p:nvPr>
            <p:ph type="title"/>
          </p:nvPr>
        </p:nvSpPr>
        <p:spPr>
          <a:xfrm>
            <a:off x="533400" y="685800"/>
            <a:ext cx="6402468" cy="1752602"/>
          </a:xfrm>
        </p:spPr>
        <p:txBody>
          <a:bodyPr>
            <a:normAutofit/>
          </a:bodyPr>
          <a:lstStyle/>
          <a:p>
            <a:r>
              <a:rPr lang="en-IN" dirty="0">
                <a:solidFill>
                  <a:srgbClr val="FF0000"/>
                </a:solidFill>
              </a:rPr>
              <a:t>Proposed methods/system</a:t>
            </a:r>
            <a:endParaRPr lang="en-IN" dirty="0"/>
          </a:p>
        </p:txBody>
      </p:sp>
      <p:sp>
        <p:nvSpPr>
          <p:cNvPr id="3" name="Text Placeholder 2">
            <a:extLst>
              <a:ext uri="{FF2B5EF4-FFF2-40B4-BE49-F238E27FC236}">
                <a16:creationId xmlns:a16="http://schemas.microsoft.com/office/drawing/2014/main" id="{1DF9FD21-26FA-BA9F-8DC0-5A588EA7B3E8}"/>
              </a:ext>
            </a:extLst>
          </p:cNvPr>
          <p:cNvSpPr>
            <a:spLocks noGrp="1"/>
          </p:cNvSpPr>
          <p:nvPr>
            <p:ph type="body" idx="1"/>
          </p:nvPr>
        </p:nvSpPr>
        <p:spPr>
          <a:xfrm>
            <a:off x="533400" y="2438401"/>
            <a:ext cx="6402467" cy="3581400"/>
          </a:xfrm>
        </p:spPr>
        <p:txBody>
          <a:bodyPr>
            <a:normAutofit/>
          </a:bodyPr>
          <a:lstStyle/>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Building a tool that uses machine learning algorithms to predict the success of YouTube videos based on their metadata.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Overall, proposed system should aim to help YouTube creators optimize their videos for success and increase their views and subscribers.</a:t>
            </a:r>
          </a:p>
          <a:p>
            <a:pPr marL="285750" indent="-285750">
              <a:buFont typeface="Arial" panose="020B0604020202020204" pitchFamily="34" charset="0"/>
              <a:buChar char="•"/>
            </a:pPr>
            <a:r>
              <a:rPr lang="en-IN" dirty="0">
                <a:solidFill>
                  <a:srgbClr val="000000"/>
                </a:solidFill>
                <a:latin typeface="Times New Roman" panose="02020603050405020304" pitchFamily="18" charset="0"/>
                <a:ea typeface="Times New Roman" panose="02020603050405020304" pitchFamily="18" charset="0"/>
              </a:rPr>
              <a:t>At the same time show the meta data of top trending videos</a:t>
            </a:r>
          </a:p>
          <a:p>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42173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FE34-F40B-AD16-E2A4-9F7639938715}"/>
              </a:ext>
            </a:extLst>
          </p:cNvPr>
          <p:cNvSpPr>
            <a:spLocks noGrp="1"/>
          </p:cNvSpPr>
          <p:nvPr>
            <p:ph type="title"/>
          </p:nvPr>
        </p:nvSpPr>
        <p:spPr>
          <a:xfrm>
            <a:off x="533400" y="533401"/>
            <a:ext cx="6402468" cy="990599"/>
          </a:xfrm>
        </p:spPr>
        <p:txBody>
          <a:bodyPr/>
          <a:lstStyle/>
          <a:p>
            <a:r>
              <a:rPr lang="en-IN" dirty="0">
                <a:solidFill>
                  <a:srgbClr val="FF0000"/>
                </a:solidFill>
              </a:rPr>
              <a:t>Methodologies /design</a:t>
            </a:r>
            <a:endParaRPr lang="en-IN" dirty="0"/>
          </a:p>
        </p:txBody>
      </p:sp>
      <p:sp>
        <p:nvSpPr>
          <p:cNvPr id="3" name="Text Placeholder 2">
            <a:extLst>
              <a:ext uri="{FF2B5EF4-FFF2-40B4-BE49-F238E27FC236}">
                <a16:creationId xmlns:a16="http://schemas.microsoft.com/office/drawing/2014/main" id="{7F9BE895-C951-98C9-951A-7E6BA4E66DD9}"/>
              </a:ext>
            </a:extLst>
          </p:cNvPr>
          <p:cNvSpPr>
            <a:spLocks noGrp="1"/>
          </p:cNvSpPr>
          <p:nvPr>
            <p:ph type="body" idx="1"/>
          </p:nvPr>
        </p:nvSpPr>
        <p:spPr>
          <a:xfrm>
            <a:off x="533400" y="1676401"/>
            <a:ext cx="8458200" cy="4343400"/>
          </a:xfrm>
        </p:spPr>
        <p:txBody>
          <a:bodyPr/>
          <a:lstStyle/>
          <a:p>
            <a:endParaRPr lang="en-IN" dirty="0"/>
          </a:p>
        </p:txBody>
      </p:sp>
      <p:pic>
        <p:nvPicPr>
          <p:cNvPr id="4" name="Picture 3">
            <a:extLst>
              <a:ext uri="{FF2B5EF4-FFF2-40B4-BE49-F238E27FC236}">
                <a16:creationId xmlns:a16="http://schemas.microsoft.com/office/drawing/2014/main" id="{AD7215C5-8C6B-DF2F-D7AD-D06D8D5B5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4" y="1828800"/>
            <a:ext cx="7877176" cy="4191002"/>
          </a:xfrm>
          <a:prstGeom prst="rect">
            <a:avLst/>
          </a:prstGeom>
        </p:spPr>
      </p:pic>
    </p:spTree>
    <p:extLst>
      <p:ext uri="{BB962C8B-B14F-4D97-AF65-F5344CB8AC3E}">
        <p14:creationId xmlns:p14="http://schemas.microsoft.com/office/powerpoint/2010/main" val="249599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E2982-1BDC-2495-1012-6B1424C27804}"/>
              </a:ext>
            </a:extLst>
          </p:cNvPr>
          <p:cNvSpPr>
            <a:spLocks noGrp="1"/>
          </p:cNvSpPr>
          <p:nvPr>
            <p:ph idx="1"/>
          </p:nvPr>
        </p:nvSpPr>
        <p:spPr>
          <a:xfrm>
            <a:off x="0" y="228600"/>
            <a:ext cx="9296400" cy="6858000"/>
          </a:xfrm>
        </p:spPr>
        <p:txBody>
          <a:bodyPr>
            <a:normAutofit/>
          </a:bodyPr>
          <a:lstStyle/>
          <a:p>
            <a:pPr marL="0" indent="0">
              <a:buNone/>
            </a:pPr>
            <a:r>
              <a:rPr lang="en-US" sz="2400" b="1" dirty="0">
                <a:solidFill>
                  <a:srgbClr val="FFFF00"/>
                </a:solidFill>
              </a:rPr>
              <a:t>II. DATA SET DESCRIPTION </a:t>
            </a:r>
          </a:p>
          <a:p>
            <a:pPr marL="0" indent="0">
              <a:buNone/>
            </a:pPr>
            <a:r>
              <a:rPr lang="en-US" sz="2600" dirty="0">
                <a:latin typeface="Times New Roman" panose="02020603050405020304" pitchFamily="18" charset="0"/>
                <a:cs typeface="Times New Roman" panose="02020603050405020304" pitchFamily="18" charset="0"/>
              </a:rPr>
              <a:t>In this project we taken the dataset from Kaggle. Some of the columns are </a:t>
            </a:r>
            <a:r>
              <a:rPr lang="en-US" sz="2600" dirty="0" err="1">
                <a:latin typeface="Times New Roman" panose="02020603050405020304" pitchFamily="18" charset="0"/>
                <a:cs typeface="Times New Roman" panose="02020603050405020304" pitchFamily="18" charset="0"/>
              </a:rPr>
              <a:t>vedio_id</a:t>
            </a:r>
            <a:r>
              <a:rPr lang="en-US" sz="2600" dirty="0">
                <a:latin typeface="Times New Roman" panose="02020603050405020304" pitchFamily="18" charset="0"/>
                <a:cs typeface="Times New Roman" panose="02020603050405020304" pitchFamily="18" charset="0"/>
              </a:rPr>
              <a:t> ,trending date ,</a:t>
            </a:r>
            <a:r>
              <a:rPr lang="en-US" sz="2600" dirty="0" err="1">
                <a:latin typeface="Times New Roman" panose="02020603050405020304" pitchFamily="18" charset="0"/>
                <a:cs typeface="Times New Roman" panose="02020603050405020304" pitchFamily="18" charset="0"/>
              </a:rPr>
              <a:t>tumbnail</a:t>
            </a:r>
            <a:r>
              <a:rPr lang="en-US" sz="2600" dirty="0">
                <a:latin typeface="Times New Roman" panose="02020603050405020304" pitchFamily="18" charset="0"/>
                <a:cs typeface="Times New Roman" panose="02020603050405020304" pitchFamily="18" charset="0"/>
              </a:rPr>
              <a:t> ,likes </a:t>
            </a:r>
            <a:r>
              <a:rPr lang="en-US" sz="2600" dirty="0" err="1">
                <a:latin typeface="Times New Roman" panose="02020603050405020304" pitchFamily="18" charset="0"/>
                <a:cs typeface="Times New Roman" panose="02020603050405020304" pitchFamily="18" charset="0"/>
              </a:rPr>
              <a:t>Etc</a:t>
            </a:r>
            <a:r>
              <a:rPr lang="en-US" sz="2600" dirty="0">
                <a:latin typeface="Times New Roman" panose="02020603050405020304" pitchFamily="18" charset="0"/>
                <a:cs typeface="Times New Roman" panose="02020603050405020304" pitchFamily="18" charset="0"/>
              </a:rPr>
              <a:t>..,by using these different columns we can say or we can analyze the trending </a:t>
            </a:r>
            <a:r>
              <a:rPr lang="en-US" sz="2600" dirty="0" err="1">
                <a:latin typeface="Times New Roman" panose="02020603050405020304" pitchFamily="18" charset="0"/>
                <a:cs typeface="Times New Roman" panose="02020603050405020304" pitchFamily="18" charset="0"/>
              </a:rPr>
              <a:t>vedio</a:t>
            </a:r>
            <a:r>
              <a:rPr lang="en-US" sz="2600" dirty="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400" b="1" dirty="0">
                <a:solidFill>
                  <a:srgbClr val="FFFF00"/>
                </a:solidFill>
              </a:rPr>
              <a:t>III. DATA PREPROCESSING </a:t>
            </a:r>
          </a:p>
          <a:p>
            <a:pPr marL="0" indent="0">
              <a:buNone/>
            </a:pPr>
            <a:r>
              <a:rPr lang="en-US" sz="2800" dirty="0">
                <a:latin typeface="Times New Roman" panose="02020603050405020304" pitchFamily="18" charset="0"/>
                <a:cs typeface="Times New Roman" panose="02020603050405020304" pitchFamily="18" charset="0"/>
              </a:rPr>
              <a:t>Data preprocessing is a process in which raw data is transformed into an understandable and convenient format. In this paper data preprocessing is useful in resolving issues such as null values, categorical values like  Students Data, are converted into numerical values, inconsistencies in data are removed. Unnecessary attributes for analysis in the dataset are removed.</a:t>
            </a:r>
          </a:p>
          <a:p>
            <a:pPr marL="0" indent="0">
              <a:buNone/>
            </a:pPr>
            <a:endParaRPr lang="en-US" sz="2800" b="1" dirty="0">
              <a:solidFill>
                <a:srgbClr val="FFFF00"/>
              </a:solidFill>
            </a:endParaRPr>
          </a:p>
        </p:txBody>
      </p:sp>
    </p:spTree>
    <p:extLst>
      <p:ext uri="{BB962C8B-B14F-4D97-AF65-F5344CB8AC3E}">
        <p14:creationId xmlns:p14="http://schemas.microsoft.com/office/powerpoint/2010/main" val="391948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5A7F8-8803-015D-C35C-F98F496CDBB8}"/>
              </a:ext>
            </a:extLst>
          </p:cNvPr>
          <p:cNvSpPr>
            <a:spLocks noGrp="1"/>
          </p:cNvSpPr>
          <p:nvPr>
            <p:ph idx="1"/>
          </p:nvPr>
        </p:nvSpPr>
        <p:spPr>
          <a:xfrm>
            <a:off x="0" y="0"/>
            <a:ext cx="9144000" cy="6858000"/>
          </a:xfrm>
        </p:spPr>
        <p:txBody>
          <a:bodyPr>
            <a:normAutofit/>
          </a:bodyPr>
          <a:lstStyle/>
          <a:p>
            <a:pPr marL="0" indent="0">
              <a:buNone/>
            </a:pPr>
            <a:r>
              <a:rPr lang="en-US" sz="2400" b="1" dirty="0">
                <a:solidFill>
                  <a:srgbClr val="FFFF00"/>
                </a:solidFill>
              </a:rPr>
              <a:t>IV. DATA VISUALIZATION </a:t>
            </a:r>
          </a:p>
          <a:p>
            <a:pPr marL="0" indent="0">
              <a:buNone/>
            </a:pPr>
            <a:r>
              <a:rPr lang="en-US" sz="2800" dirty="0">
                <a:latin typeface="Times New Roman" panose="02020603050405020304" pitchFamily="18" charset="0"/>
                <a:cs typeface="Times New Roman" panose="02020603050405020304" pitchFamily="18" charset="0"/>
              </a:rPr>
              <a:t>Data Visualization is the visual representation of data in the form of figures, graphs, charts. It is used to analyze massive amounts of data to understand the trends and patterns from data. Visual representation of  Students marks and their percentages in the form of Bar </a:t>
            </a:r>
            <a:r>
              <a:rPr lang="en-US" sz="2800" dirty="0" err="1">
                <a:latin typeface="Times New Roman" panose="02020603050405020304" pitchFamily="18" charset="0"/>
                <a:cs typeface="Times New Roman" panose="02020603050405020304" pitchFamily="18" charset="0"/>
              </a:rPr>
              <a:t>Graphs,and</a:t>
            </a:r>
            <a:r>
              <a:rPr lang="en-US" sz="2800" dirty="0">
                <a:latin typeface="Times New Roman" panose="02020603050405020304" pitchFamily="18" charset="0"/>
                <a:cs typeface="Times New Roman" panose="02020603050405020304" pitchFamily="18" charset="0"/>
              </a:rPr>
              <a:t> Charts.</a:t>
            </a:r>
          </a:p>
          <a:p>
            <a:pPr marL="0" indent="0">
              <a:buNone/>
            </a:pPr>
            <a:endParaRPr lang="en-US" sz="2400" b="1" dirty="0">
              <a:solidFill>
                <a:srgbClr val="FFFF00"/>
              </a:solidFill>
            </a:endParaRPr>
          </a:p>
          <a:p>
            <a:pPr marL="0" indent="0">
              <a:buNone/>
            </a:pPr>
            <a:r>
              <a:rPr lang="en-US" sz="2400" b="1" dirty="0">
                <a:solidFill>
                  <a:srgbClr val="FFFF00"/>
                </a:solidFill>
              </a:rPr>
              <a:t>V. MODEL BUILDING </a:t>
            </a:r>
          </a:p>
          <a:p>
            <a:pPr marL="0" indent="0">
              <a:buNone/>
            </a:pPr>
            <a:r>
              <a:rPr lang="en-US" sz="2800" dirty="0">
                <a:latin typeface="Times New Roman" panose="02020603050405020304" pitchFamily="18" charset="0"/>
                <a:cs typeface="Times New Roman" panose="02020603050405020304" pitchFamily="18" charset="0"/>
              </a:rPr>
              <a:t>Predictive model is generated with the given set of instances.70% of the data set is considered for training the model and 30% of the dataset taken as testing data. </a:t>
            </a:r>
            <a:r>
              <a:rPr lang="en-US" sz="2800" dirty="0" err="1">
                <a:latin typeface="Times New Roman" panose="02020603050405020304" pitchFamily="18" charset="0"/>
                <a:cs typeface="Times New Roman" panose="02020603050405020304" pitchFamily="18" charset="0"/>
              </a:rPr>
              <a:t>Youtube</a:t>
            </a:r>
            <a:r>
              <a:rPr lang="en-US" sz="2800" dirty="0">
                <a:latin typeface="Times New Roman" panose="02020603050405020304" pitchFamily="18" charset="0"/>
                <a:cs typeface="Times New Roman" panose="02020603050405020304" pitchFamily="18" charset="0"/>
              </a:rPr>
              <a:t> trending </a:t>
            </a:r>
            <a:r>
              <a:rPr lang="en-US" sz="2800" dirty="0" err="1">
                <a:latin typeface="Times New Roman" panose="02020603050405020304" pitchFamily="18" charset="0"/>
                <a:cs typeface="Times New Roman" panose="02020603050405020304" pitchFamily="18" charset="0"/>
              </a:rPr>
              <a:t>vedio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anlysis</a:t>
            </a:r>
            <a:r>
              <a:rPr lang="en-US" sz="2800" dirty="0">
                <a:latin typeface="Times New Roman" panose="02020603050405020304" pitchFamily="18" charset="0"/>
                <a:cs typeface="Times New Roman" panose="02020603050405020304" pitchFamily="18" charset="0"/>
              </a:rPr>
              <a:t> is fixed </a:t>
            </a:r>
            <a:r>
              <a:rPr lang="en-US" sz="2800" dirty="0" err="1">
                <a:latin typeface="Times New Roman" panose="02020603050405020304" pitchFamily="18" charset="0"/>
                <a:cs typeface="Times New Roman" panose="02020603050405020304" pitchFamily="18" charset="0"/>
              </a:rPr>
              <a:t>astarget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variable.Model</a:t>
            </a:r>
            <a:r>
              <a:rPr lang="en-US" sz="2800" dirty="0">
                <a:latin typeface="Times New Roman" panose="02020603050405020304" pitchFamily="18" charset="0"/>
                <a:cs typeface="Times New Roman" panose="02020603050405020304" pitchFamily="18" charset="0"/>
              </a:rPr>
              <a:t> is built using various regression algorithms.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95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BB993-64F1-3525-556E-21D33C96982A}"/>
              </a:ext>
            </a:extLst>
          </p:cNvPr>
          <p:cNvSpPr>
            <a:spLocks noGrp="1"/>
          </p:cNvSpPr>
          <p:nvPr>
            <p:ph idx="1"/>
          </p:nvPr>
        </p:nvSpPr>
        <p:spPr>
          <a:xfrm>
            <a:off x="0" y="-23973"/>
            <a:ext cx="9144000" cy="6881973"/>
          </a:xfrm>
        </p:spPr>
        <p:txBody>
          <a:bodyPr/>
          <a:lstStyle/>
          <a:p>
            <a:pPr marL="0" indent="0">
              <a:buNone/>
            </a:pPr>
            <a:r>
              <a:rPr lang="en-US" sz="2400" b="1" dirty="0">
                <a:solidFill>
                  <a:srgbClr val="FFFF00"/>
                </a:solidFill>
              </a:rPr>
              <a:t>VI. RESULTS AND DISCUSSION </a:t>
            </a:r>
          </a:p>
          <a:p>
            <a:pPr marL="0" indent="0">
              <a:buNone/>
            </a:pPr>
            <a:r>
              <a:rPr lang="en-US" sz="2800" dirty="0">
                <a:latin typeface="Times New Roman" panose="02020603050405020304" pitchFamily="18" charset="0"/>
                <a:cs typeface="Times New Roman" panose="02020603050405020304" pitchFamily="18" charset="0"/>
              </a:rPr>
              <a:t>The Results presented in the paper clearly show that Random Forest Regression has the best performance in terms of Regression Score. Also it has very low absolute error, Mean Squared Error, And High Accuracy compared to other models.</a:t>
            </a:r>
          </a:p>
          <a:p>
            <a:pPr marL="0" indent="0">
              <a:buNone/>
            </a:pPr>
            <a:endParaRPr lang="en-US" sz="2800" dirty="0"/>
          </a:p>
          <a:p>
            <a:pPr marL="0" indent="0">
              <a:buNone/>
            </a:pPr>
            <a:r>
              <a:rPr lang="en-US" sz="2400" b="1" dirty="0">
                <a:solidFill>
                  <a:srgbClr val="FFFF00"/>
                </a:solidFill>
              </a:rPr>
              <a:t>VIII. FUTURE SCOPE</a:t>
            </a:r>
          </a:p>
          <a:p>
            <a:pPr marL="0" indent="0">
              <a:buNone/>
            </a:pPr>
            <a:r>
              <a:rPr lang="en-US" sz="1600" dirty="0"/>
              <a:t> </a:t>
            </a:r>
            <a:r>
              <a:rPr lang="en-US" sz="2800" dirty="0">
                <a:latin typeface="Times New Roman" panose="02020603050405020304" pitchFamily="18" charset="0"/>
                <a:cs typeface="Times New Roman" panose="02020603050405020304" pitchFamily="18" charset="0"/>
              </a:rPr>
              <a:t>In this </a:t>
            </a:r>
            <a:r>
              <a:rPr lang="en-US" sz="2800" dirty="0" err="1">
                <a:latin typeface="Times New Roman" panose="02020603050405020304" pitchFamily="18" charset="0"/>
                <a:cs typeface="Times New Roman" panose="02020603050405020304" pitchFamily="18" charset="0"/>
              </a:rPr>
              <a:t>paper,model</a:t>
            </a:r>
            <a:r>
              <a:rPr lang="en-US" sz="2800" dirty="0">
                <a:latin typeface="Times New Roman" panose="02020603050405020304" pitchFamily="18" charset="0"/>
                <a:cs typeface="Times New Roman" panose="02020603050405020304" pitchFamily="18" charset="0"/>
              </a:rPr>
              <a:t> is built using machine learning to predict </a:t>
            </a:r>
            <a:r>
              <a:rPr lang="en-US" sz="2800" dirty="0" err="1">
                <a:latin typeface="Times New Roman" panose="02020603050405020304" pitchFamily="18" charset="0"/>
                <a:cs typeface="Times New Roman" panose="02020603050405020304" pitchFamily="18" charset="0"/>
              </a:rPr>
              <a:t>Youtube</a:t>
            </a:r>
            <a:r>
              <a:rPr lang="en-US" sz="2800" dirty="0">
                <a:latin typeface="Times New Roman" panose="02020603050405020304" pitchFamily="18" charset="0"/>
                <a:cs typeface="Times New Roman" panose="02020603050405020304" pitchFamily="18" charset="0"/>
              </a:rPr>
              <a:t> trending </a:t>
            </a:r>
            <a:r>
              <a:rPr lang="en-US" sz="2800" dirty="0" err="1">
                <a:latin typeface="Times New Roman" panose="02020603050405020304" pitchFamily="18" charset="0"/>
                <a:cs typeface="Times New Roman" panose="02020603050405020304" pitchFamily="18" charset="0"/>
              </a:rPr>
              <a:t>vedio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anlysis</a:t>
            </a:r>
            <a:r>
              <a:rPr lang="en-US" sz="2800" dirty="0">
                <a:latin typeface="Times New Roman" panose="02020603050405020304" pitchFamily="18" charset="0"/>
                <a:cs typeface="Times New Roman" panose="02020603050405020304" pitchFamily="18" charset="0"/>
              </a:rPr>
              <a:t>. Here feature extraction of independent variables is done manually. Handcrafted feature engineering is replaced by automatic feature extraction using Machine learning. Also deep learning model handles exponentially growing dataset.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7872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2222</TotalTime>
  <Words>1062</Words>
  <Application>Microsoft Office PowerPoint</Application>
  <PresentationFormat>On-screen Show (4:3)</PresentationFormat>
  <Paragraphs>90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Slice</vt:lpstr>
      <vt:lpstr>Narasarao peta engineering college</vt:lpstr>
      <vt:lpstr>CONTENT</vt:lpstr>
      <vt:lpstr>ABSTRACT</vt:lpstr>
      <vt:lpstr>LITERATURE SURVEY</vt:lpstr>
      <vt:lpstr>Proposed methods/system</vt:lpstr>
      <vt:lpstr>Methodologies /design</vt:lpstr>
      <vt:lpstr>PowerPoint Presentation</vt:lpstr>
      <vt:lpstr>PowerPoint Presentation</vt:lpstr>
      <vt:lpstr>PowerPoint Presentation</vt:lpstr>
      <vt:lpstr>REQUIREMENTS OF THE PROJECT</vt:lpstr>
      <vt:lpstr>Links:</vt:lpstr>
      <vt:lpstr>Outputs:</vt:lpstr>
      <vt:lpstr>Out put 2</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Narasaraopet Engineering College (autonomous)</dc:title>
  <dc:creator>DELL</dc:creator>
  <cp:lastModifiedBy>Thammisetly Gopi</cp:lastModifiedBy>
  <cp:revision>135</cp:revision>
  <dcterms:created xsi:type="dcterms:W3CDTF">2019-02-04T04:21:36Z</dcterms:created>
  <dcterms:modified xsi:type="dcterms:W3CDTF">2023-03-23T05:14:00Z</dcterms:modified>
</cp:coreProperties>
</file>