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64" r:id="rId12"/>
    <p:sldId id="266" r:id="rId13"/>
    <p:sldId id="267" r:id="rId14"/>
    <p:sldId id="273" r:id="rId15"/>
    <p:sldId id="268" r:id="rId16"/>
    <p:sldId id="274"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068D11-4A3D-4036-971F-A28E0BE4A8AF}"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68D11-4A3D-4036-971F-A28E0BE4A8AF}"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68D11-4A3D-4036-971F-A28E0BE4A8AF}"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68D11-4A3D-4036-971F-A28E0BE4A8AF}"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68D11-4A3D-4036-971F-A28E0BE4A8AF}" type="datetimeFigureOut">
              <a:rPr lang="en-US" smtClean="0"/>
              <a:pPr/>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068D11-4A3D-4036-971F-A28E0BE4A8AF}" type="datetimeFigureOut">
              <a:rPr lang="en-US" smtClean="0"/>
              <a:pPr/>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068D11-4A3D-4036-971F-A28E0BE4A8AF}" type="datetimeFigureOut">
              <a:rPr lang="en-US" smtClean="0"/>
              <a:pPr/>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068D11-4A3D-4036-971F-A28E0BE4A8AF}" type="datetimeFigureOut">
              <a:rPr lang="en-US" smtClean="0"/>
              <a:pPr/>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68D11-4A3D-4036-971F-A28E0BE4A8AF}" type="datetimeFigureOut">
              <a:rPr lang="en-US" smtClean="0"/>
              <a:pPr/>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68D11-4A3D-4036-971F-A28E0BE4A8AF}" type="datetimeFigureOut">
              <a:rPr lang="en-US" smtClean="0"/>
              <a:pPr/>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068D11-4A3D-4036-971F-A28E0BE4A8AF}" type="datetimeFigureOut">
              <a:rPr lang="en-US" smtClean="0"/>
              <a:pPr/>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A815-11C2-4E51-A23B-B31262CA30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68D11-4A3D-4036-971F-A28E0BE4A8AF}" type="datetimeFigureOut">
              <a:rPr lang="en-US" smtClean="0"/>
              <a:pPr/>
              <a:t>3/25/2023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A815-11C2-4E51-A23B-B31262CA30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2357430"/>
            <a:ext cx="7772400" cy="1470025"/>
          </a:xfrm>
        </p:spPr>
        <p:txBody>
          <a:bodyPr>
            <a:noAutofit/>
          </a:bodyPr>
          <a:lstStyle/>
          <a:p>
            <a:r>
              <a:rPr lang="en-US" sz="3200" b="1" dirty="0">
                <a:solidFill>
                  <a:srgbClr val="FF0000"/>
                </a:solidFill>
                <a:latin typeface="Arial" panose="020B0604020202020204" pitchFamily="34" charset="0"/>
                <a:cs typeface="Arial" panose="020B0604020202020204" pitchFamily="34" charset="0"/>
              </a:rPr>
              <a:t>Glaucoma Detection Using </a:t>
            </a:r>
            <a:r>
              <a:rPr lang="en-US" sz="3200" b="1" dirty="0" err="1">
                <a:solidFill>
                  <a:srgbClr val="FF0000"/>
                </a:solidFill>
                <a:latin typeface="Arial" panose="020B0604020202020204" pitchFamily="34" charset="0"/>
                <a:cs typeface="Arial" panose="020B0604020202020204" pitchFamily="34" charset="0"/>
              </a:rPr>
              <a:t>Fundus</a:t>
            </a:r>
            <a:r>
              <a:rPr lang="en-US" sz="3200" b="1" dirty="0">
                <a:solidFill>
                  <a:srgbClr val="FF0000"/>
                </a:solidFill>
                <a:latin typeface="Arial" panose="020B0604020202020204" pitchFamily="34" charset="0"/>
                <a:cs typeface="Arial" panose="020B0604020202020204" pitchFamily="34" charset="0"/>
              </a:rPr>
              <a:t> Images  through Deep Learning</a:t>
            </a:r>
            <a:endParaRPr lang="en-US" sz="3200" dirty="0"/>
          </a:p>
        </p:txBody>
      </p:sp>
      <p:sp>
        <p:nvSpPr>
          <p:cNvPr id="3" name="Subtitle 2"/>
          <p:cNvSpPr>
            <a:spLocks noGrp="1"/>
          </p:cNvSpPr>
          <p:nvPr>
            <p:ph type="subTitle" idx="1"/>
          </p:nvPr>
        </p:nvSpPr>
        <p:spPr>
          <a:xfrm>
            <a:off x="428596" y="4286256"/>
            <a:ext cx="3571900" cy="1685940"/>
          </a:xfrm>
        </p:spPr>
        <p:txBody>
          <a:bodyPr>
            <a:normAutofit/>
          </a:bodyPr>
          <a:lstStyle/>
          <a:p>
            <a:r>
              <a:rPr lang="en-US" sz="1800" b="1" dirty="0"/>
              <a:t>UNDER THE ESTEEMED GUIDANCE OF</a:t>
            </a:r>
            <a:r>
              <a:rPr lang="en-US" sz="1600" b="1" dirty="0"/>
              <a:t>:</a:t>
            </a:r>
            <a:r>
              <a:rPr lang="en-US" sz="2400" b="1" dirty="0"/>
              <a:t> </a:t>
            </a:r>
            <a:r>
              <a:rPr lang="en-US" sz="1800" dirty="0" err="1">
                <a:solidFill>
                  <a:schemeClr val="tx1"/>
                </a:solidFill>
              </a:rPr>
              <a:t>Dr.</a:t>
            </a:r>
            <a:r>
              <a:rPr lang="en-US" sz="1800" b="1" dirty="0" err="1">
                <a:solidFill>
                  <a:schemeClr val="tx1"/>
                </a:solidFill>
              </a:rPr>
              <a:t>S.V.N.Sreenivasu,M.Tech,Ph.D</a:t>
            </a:r>
            <a:endParaRPr lang="en-US" sz="1800" b="1" dirty="0">
              <a:solidFill>
                <a:schemeClr val="tx1"/>
              </a:solidFill>
            </a:endParaRPr>
          </a:p>
          <a:p>
            <a:r>
              <a:rPr lang="en-IN" sz="1800" dirty="0">
                <a:solidFill>
                  <a:schemeClr val="tx1"/>
                </a:solidFill>
              </a:rPr>
              <a:t>Professor</a:t>
            </a:r>
            <a:endParaRPr lang="en-US" sz="1800" dirty="0">
              <a:solidFill>
                <a:schemeClr val="tx1"/>
              </a:solidFill>
            </a:endParaRPr>
          </a:p>
        </p:txBody>
      </p:sp>
      <p:pic>
        <p:nvPicPr>
          <p:cNvPr id="1026" name="Picture 2" descr="Narasaraopeta Engineering College - Top 4th Engg College In AP | BTech|  MTech| MBA| MCA"/>
          <p:cNvPicPr>
            <a:picLocks noChangeAspect="1" noChangeArrowheads="1"/>
          </p:cNvPicPr>
          <p:nvPr/>
        </p:nvPicPr>
        <p:blipFill>
          <a:blip r:embed="rId2"/>
          <a:srcRect/>
          <a:stretch>
            <a:fillRect/>
          </a:stretch>
        </p:blipFill>
        <p:spPr bwMode="auto">
          <a:xfrm>
            <a:off x="1357290" y="928670"/>
            <a:ext cx="6315075" cy="1143001"/>
          </a:xfrm>
          <a:prstGeom prst="rect">
            <a:avLst/>
          </a:prstGeom>
          <a:noFill/>
        </p:spPr>
      </p:pic>
      <p:sp>
        <p:nvSpPr>
          <p:cNvPr id="6" name="Rectangle 5"/>
          <p:cNvSpPr/>
          <p:nvPr/>
        </p:nvSpPr>
        <p:spPr>
          <a:xfrm>
            <a:off x="4572000" y="4357694"/>
            <a:ext cx="4572000" cy="1231106"/>
          </a:xfrm>
          <a:prstGeom prst="rect">
            <a:avLst/>
          </a:prstGeom>
        </p:spPr>
        <p:txBody>
          <a:bodyPr>
            <a:spAutoFit/>
          </a:bodyPr>
          <a:lstStyle/>
          <a:p>
            <a:r>
              <a:rPr lang="en-IN" sz="2000" b="1" dirty="0"/>
              <a:t>Presented by  :   </a:t>
            </a:r>
          </a:p>
          <a:p>
            <a:r>
              <a:rPr lang="pt-BR" dirty="0"/>
              <a:t>Tagore Yuvana – 19471A05I5</a:t>
            </a:r>
          </a:p>
          <a:p>
            <a:r>
              <a:rPr lang="pt-BR" dirty="0"/>
              <a:t> Mekala Hadassa – 19471A05E7 </a:t>
            </a:r>
          </a:p>
          <a:p>
            <a:r>
              <a:rPr lang="pt-BR" dirty="0"/>
              <a:t> Nandigam Nireekshana – 19471A05H0</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2857496"/>
            <a:ext cx="4572000" cy="369332"/>
          </a:xfrm>
          <a:prstGeom prst="rect">
            <a:avLst/>
          </a:prstGeom>
        </p:spPr>
        <p:txBody>
          <a:bodyPr>
            <a:spAutoFit/>
          </a:bodyPr>
          <a:lstStyle/>
          <a:p>
            <a:pPr marL="285750" indent="-285750"/>
            <a:endParaRPr lang="en-IN" dirty="0"/>
          </a:p>
        </p:txBody>
      </p:sp>
      <p:sp>
        <p:nvSpPr>
          <p:cNvPr id="4" name="Rectangle 3">
            <a:extLst>
              <a:ext uri="{FF2B5EF4-FFF2-40B4-BE49-F238E27FC236}">
                <a16:creationId xmlns:a16="http://schemas.microsoft.com/office/drawing/2014/main" id="{44944B4D-186B-0E0A-CD30-5B617CAAF2F7}"/>
              </a:ext>
            </a:extLst>
          </p:cNvPr>
          <p:cNvSpPr/>
          <p:nvPr/>
        </p:nvSpPr>
        <p:spPr>
          <a:xfrm>
            <a:off x="3214678" y="642918"/>
            <a:ext cx="2088232" cy="33042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5" name="Rectangle 4">
            <a:extLst>
              <a:ext uri="{FF2B5EF4-FFF2-40B4-BE49-F238E27FC236}">
                <a16:creationId xmlns:a16="http://schemas.microsoft.com/office/drawing/2014/main" id="{21F92AD3-EE22-F718-D09D-C85C71A9F2CD}"/>
              </a:ext>
            </a:extLst>
          </p:cNvPr>
          <p:cNvSpPr/>
          <p:nvPr/>
        </p:nvSpPr>
        <p:spPr>
          <a:xfrm>
            <a:off x="3286116" y="1500174"/>
            <a:ext cx="20882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endParaRPr lang="en-IN" dirty="0"/>
          </a:p>
        </p:txBody>
      </p:sp>
      <p:sp>
        <p:nvSpPr>
          <p:cNvPr id="6" name="Rectangle 5">
            <a:extLst>
              <a:ext uri="{FF2B5EF4-FFF2-40B4-BE49-F238E27FC236}">
                <a16:creationId xmlns:a16="http://schemas.microsoft.com/office/drawing/2014/main" id="{6F40ED8A-F399-28AB-D5D5-18CB54B9056A}"/>
              </a:ext>
            </a:extLst>
          </p:cNvPr>
          <p:cNvSpPr/>
          <p:nvPr/>
        </p:nvSpPr>
        <p:spPr>
          <a:xfrm>
            <a:off x="3214678" y="2214554"/>
            <a:ext cx="20882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CNN model</a:t>
            </a:r>
            <a:endParaRPr lang="en-IN" dirty="0"/>
          </a:p>
        </p:txBody>
      </p:sp>
      <p:sp>
        <p:nvSpPr>
          <p:cNvPr id="7" name="Rectangle 6">
            <a:extLst>
              <a:ext uri="{FF2B5EF4-FFF2-40B4-BE49-F238E27FC236}">
                <a16:creationId xmlns:a16="http://schemas.microsoft.com/office/drawing/2014/main" id="{E04F5C8B-69C1-49D2-5D4B-6FDFF0589726}"/>
              </a:ext>
            </a:extLst>
          </p:cNvPr>
          <p:cNvSpPr/>
          <p:nvPr/>
        </p:nvSpPr>
        <p:spPr>
          <a:xfrm>
            <a:off x="3214678" y="3000372"/>
            <a:ext cx="2088232" cy="33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Classify the data</a:t>
            </a:r>
            <a:endParaRPr lang="en-IN" dirty="0"/>
          </a:p>
        </p:txBody>
      </p:sp>
      <p:sp>
        <p:nvSpPr>
          <p:cNvPr id="8" name="Diamond 7">
            <a:extLst>
              <a:ext uri="{FF2B5EF4-FFF2-40B4-BE49-F238E27FC236}">
                <a16:creationId xmlns:a16="http://schemas.microsoft.com/office/drawing/2014/main" id="{680731C8-67F2-77F9-7C9A-1A84039B894F}"/>
              </a:ext>
            </a:extLst>
          </p:cNvPr>
          <p:cNvSpPr/>
          <p:nvPr/>
        </p:nvSpPr>
        <p:spPr>
          <a:xfrm>
            <a:off x="3071802" y="4000504"/>
            <a:ext cx="2088231" cy="8344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a:p>
            <a:pPr algn="ctr"/>
            <a:r>
              <a:rPr lang="en-US" dirty="0"/>
              <a:t>Res[0][0]</a:t>
            </a:r>
            <a:endParaRPr lang="en-IN" dirty="0"/>
          </a:p>
        </p:txBody>
      </p:sp>
      <p:sp>
        <p:nvSpPr>
          <p:cNvPr id="9" name="Rectangle 8">
            <a:extLst>
              <a:ext uri="{FF2B5EF4-FFF2-40B4-BE49-F238E27FC236}">
                <a16:creationId xmlns:a16="http://schemas.microsoft.com/office/drawing/2014/main" id="{AB304CD9-C1FC-7783-73FD-B4568D236785}"/>
              </a:ext>
            </a:extLst>
          </p:cNvPr>
          <p:cNvSpPr/>
          <p:nvPr/>
        </p:nvSpPr>
        <p:spPr>
          <a:xfrm>
            <a:off x="3143240" y="5429264"/>
            <a:ext cx="20882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Glaucoma</a:t>
            </a:r>
            <a:endParaRPr lang="en-IN" dirty="0"/>
          </a:p>
        </p:txBody>
      </p:sp>
      <p:sp>
        <p:nvSpPr>
          <p:cNvPr id="10" name="Rectangle 9">
            <a:extLst>
              <a:ext uri="{FF2B5EF4-FFF2-40B4-BE49-F238E27FC236}">
                <a16:creationId xmlns:a16="http://schemas.microsoft.com/office/drawing/2014/main" id="{3F594BC8-F121-B9F5-84AE-212BC1EC731E}"/>
              </a:ext>
            </a:extLst>
          </p:cNvPr>
          <p:cNvSpPr/>
          <p:nvPr/>
        </p:nvSpPr>
        <p:spPr>
          <a:xfrm>
            <a:off x="3143240" y="6215082"/>
            <a:ext cx="20882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glaucoma</a:t>
            </a:r>
            <a:endParaRPr lang="en-IN" dirty="0"/>
          </a:p>
        </p:txBody>
      </p:sp>
      <p:sp>
        <p:nvSpPr>
          <p:cNvPr id="11" name="Rectangle 10"/>
          <p:cNvSpPr/>
          <p:nvPr/>
        </p:nvSpPr>
        <p:spPr>
          <a:xfrm>
            <a:off x="3357554" y="0"/>
            <a:ext cx="1760418" cy="523220"/>
          </a:xfrm>
          <a:prstGeom prst="rect">
            <a:avLst/>
          </a:prstGeom>
        </p:spPr>
        <p:txBody>
          <a:bodyPr wrap="none">
            <a:spAutoFit/>
          </a:bodyPr>
          <a:lstStyle/>
          <a:p>
            <a:r>
              <a:rPr lang="en-US" sz="2800" b="1" u="sng" dirty="0">
                <a:solidFill>
                  <a:srgbClr val="FF0000"/>
                </a:solidFill>
                <a:latin typeface="Times New Roman" panose="02020603050405020304" pitchFamily="18" charset="0"/>
                <a:cs typeface="Times New Roman" panose="02020603050405020304" pitchFamily="18" charset="0"/>
              </a:rPr>
              <a:t>Flowchart</a:t>
            </a:r>
            <a:endParaRPr lang="en-US" sz="2800" dirty="0"/>
          </a:p>
        </p:txBody>
      </p:sp>
      <p:sp>
        <p:nvSpPr>
          <p:cNvPr id="14" name="Down Arrow 13"/>
          <p:cNvSpPr/>
          <p:nvPr/>
        </p:nvSpPr>
        <p:spPr>
          <a:xfrm>
            <a:off x="4143372" y="1071546"/>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4143372" y="1857364"/>
            <a:ext cx="71438"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071934" y="2571744"/>
            <a:ext cx="142876"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071934" y="3429000"/>
            <a:ext cx="14287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4071934" y="4929198"/>
            <a:ext cx="14287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071934" y="5786454"/>
            <a:ext cx="14287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8" idx="3"/>
          </p:cNvCxnSpPr>
          <p:nvPr/>
        </p:nvCxnSpPr>
        <p:spPr>
          <a:xfrm>
            <a:off x="5160033" y="4417744"/>
            <a:ext cx="1395702" cy="1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572132" y="5429264"/>
            <a:ext cx="200026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p:cNvCxnSpPr>
          <p:nvPr/>
        </p:nvCxnSpPr>
        <p:spPr>
          <a:xfrm flipV="1">
            <a:off x="5231472" y="6357958"/>
            <a:ext cx="1412230" cy="11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572132" y="4071942"/>
            <a:ext cx="652936" cy="369332"/>
          </a:xfrm>
          <a:prstGeom prst="rect">
            <a:avLst/>
          </a:prstGeom>
        </p:spPr>
        <p:txBody>
          <a:bodyPr wrap="none">
            <a:spAutoFit/>
          </a:bodyPr>
          <a:lstStyle/>
          <a:p>
            <a:r>
              <a:rPr lang="en-US" dirty="0"/>
              <a:t>False</a:t>
            </a:r>
            <a:endParaRPr lang="en-IN" dirty="0"/>
          </a:p>
        </p:txBody>
      </p:sp>
      <p:sp>
        <p:nvSpPr>
          <p:cNvPr id="28" name="Rectangle 27"/>
          <p:cNvSpPr/>
          <p:nvPr/>
        </p:nvSpPr>
        <p:spPr>
          <a:xfrm>
            <a:off x="3357554" y="4929198"/>
            <a:ext cx="599972" cy="369332"/>
          </a:xfrm>
          <a:prstGeom prst="rect">
            <a:avLst/>
          </a:prstGeom>
        </p:spPr>
        <p:txBody>
          <a:bodyPr wrap="none">
            <a:spAutoFit/>
          </a:bodyPr>
          <a:lstStyle/>
          <a:p>
            <a:r>
              <a:rPr lang="en-US" dirty="0"/>
              <a:t>True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40" y="357166"/>
            <a:ext cx="1781258" cy="523220"/>
          </a:xfrm>
          <a:prstGeom prst="rect">
            <a:avLst/>
          </a:prstGeom>
        </p:spPr>
        <p:txBody>
          <a:bodyPr wrap="none">
            <a:spAutoFit/>
          </a:bodyPr>
          <a:lstStyle/>
          <a:p>
            <a:pPr algn="ctr"/>
            <a:r>
              <a:rPr lang="en-IN" sz="2800" b="1" u="sng" dirty="0">
                <a:solidFill>
                  <a:srgbClr val="FF0000"/>
                </a:solidFill>
                <a:latin typeface="Times New Roman" panose="02020603050405020304" pitchFamily="18" charset="0"/>
                <a:cs typeface="Times New Roman" panose="02020603050405020304" pitchFamily="18" charset="0"/>
              </a:rPr>
              <a:t>Algorithm</a:t>
            </a:r>
          </a:p>
        </p:txBody>
      </p:sp>
      <p:sp>
        <p:nvSpPr>
          <p:cNvPr id="3" name="Rectangle 2"/>
          <p:cNvSpPr/>
          <p:nvPr/>
        </p:nvSpPr>
        <p:spPr>
          <a:xfrm>
            <a:off x="1071538" y="1571612"/>
            <a:ext cx="7429552" cy="286232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Algorithm for Glaucoma detection using Deep learning </a:t>
            </a:r>
          </a:p>
          <a:p>
            <a:pPr algn="just"/>
            <a:r>
              <a:rPr lang="en-US" b="1" dirty="0">
                <a:latin typeface="Times New Roman" panose="02020603050405020304" pitchFamily="18" charset="0"/>
                <a:cs typeface="Times New Roman" panose="02020603050405020304" pitchFamily="18" charset="0"/>
              </a:rPr>
              <a:t>Step1:</a:t>
            </a:r>
            <a:r>
              <a:rPr lang="en-US" dirty="0">
                <a:latin typeface="Times New Roman" panose="02020603050405020304" pitchFamily="18" charset="0"/>
                <a:cs typeface="Times New Roman" panose="02020603050405020304" pitchFamily="18" charset="0"/>
              </a:rPr>
              <a:t> Initially pass an image as input as argument which is of any size. </a:t>
            </a:r>
            <a:r>
              <a:rPr lang="en-US" b="1" dirty="0">
                <a:latin typeface="Times New Roman" panose="02020603050405020304" pitchFamily="18" charset="0"/>
                <a:cs typeface="Times New Roman" panose="02020603050405020304" pitchFamily="18" charset="0"/>
              </a:rPr>
              <a:t>Step2</a:t>
            </a:r>
            <a:r>
              <a:rPr lang="en-US" dirty="0">
                <a:latin typeface="Times New Roman" panose="02020603050405020304" pitchFamily="18" charset="0"/>
                <a:cs typeface="Times New Roman" panose="02020603050405020304" pitchFamily="18" charset="0"/>
              </a:rPr>
              <a:t>: we then use pre-processing to preprocess the image. In this some techniques are used like data cleaning, transformation, data integrity etc. </a:t>
            </a:r>
            <a:r>
              <a:rPr lang="en-US" b="1" dirty="0">
                <a:latin typeface="Times New Roman" panose="02020603050405020304" pitchFamily="18" charset="0"/>
                <a:cs typeface="Times New Roman" panose="02020603050405020304" pitchFamily="18" charset="0"/>
              </a:rPr>
              <a:t>Step3:</a:t>
            </a:r>
            <a:r>
              <a:rPr lang="en-US" dirty="0">
                <a:latin typeface="Times New Roman" panose="02020603050405020304" pitchFamily="18" charset="0"/>
                <a:cs typeface="Times New Roman" panose="02020603050405020304" pitchFamily="18" charset="0"/>
              </a:rPr>
              <a:t> Next we use CNN model. This model is used to train and test, each input image will pass it through a series of </a:t>
            </a:r>
            <a:r>
              <a:rPr lang="en-US" dirty="0" err="1">
                <a:latin typeface="Times New Roman" panose="02020603050405020304" pitchFamily="18" charset="0"/>
                <a:cs typeface="Times New Roman" panose="02020603050405020304" pitchFamily="18" charset="0"/>
              </a:rPr>
              <a:t>convolutional</a:t>
            </a:r>
            <a:r>
              <a:rPr lang="en-US" dirty="0">
                <a:latin typeface="Times New Roman" panose="02020603050405020304" pitchFamily="18" charset="0"/>
                <a:cs typeface="Times New Roman" panose="02020603050405020304" pitchFamily="18" charset="0"/>
              </a:rPr>
              <a:t> layers with filters pooling, fully convoluted layer it apply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function is used. </a:t>
            </a:r>
          </a:p>
          <a:p>
            <a:pPr algn="just"/>
            <a:r>
              <a:rPr lang="en-US" b="1" dirty="0">
                <a:latin typeface="Times New Roman" panose="02020603050405020304" pitchFamily="18" charset="0"/>
                <a:cs typeface="Times New Roman" panose="02020603050405020304" pitchFamily="18" charset="0"/>
              </a:rPr>
              <a:t>Step4:</a:t>
            </a:r>
            <a:r>
              <a:rPr lang="en-US" dirty="0">
                <a:latin typeface="Times New Roman" panose="02020603050405020304" pitchFamily="18" charset="0"/>
                <a:cs typeface="Times New Roman" panose="02020603050405020304" pitchFamily="18" charset="0"/>
              </a:rPr>
              <a:t> Then it classify the data according to the training data 11. </a:t>
            </a:r>
          </a:p>
          <a:p>
            <a:pPr algn="just"/>
            <a:r>
              <a:rPr lang="en-US" b="1" dirty="0">
                <a:latin typeface="Times New Roman" panose="02020603050405020304" pitchFamily="18" charset="0"/>
                <a:cs typeface="Times New Roman" panose="02020603050405020304" pitchFamily="18" charset="0"/>
              </a:rPr>
              <a:t>Step5:</a:t>
            </a:r>
            <a:r>
              <a:rPr lang="en-US" dirty="0">
                <a:latin typeface="Times New Roman" panose="02020603050405020304" pitchFamily="18" charset="0"/>
                <a:cs typeface="Times New Roman" panose="02020603050405020304" pitchFamily="18" charset="0"/>
              </a:rPr>
              <a:t> Next we use decision in this we take condition as result[0][0] if result is 1 then we get output as Glaucoma else we get output as Not Glaucoma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DE1634-065C-F2F2-9A60-ACD1584BA878}"/>
              </a:ext>
            </a:extLst>
          </p:cNvPr>
          <p:cNvPicPr>
            <a:picLocks noChangeAspect="1"/>
          </p:cNvPicPr>
          <p:nvPr/>
        </p:nvPicPr>
        <p:blipFill rotWithShape="1">
          <a:blip r:embed="rId2">
            <a:extLst>
              <a:ext uri="{28A0092B-C50C-407E-A947-70E740481C1C}">
                <a14:useLocalDpi xmlns:a14="http://schemas.microsoft.com/office/drawing/2010/main" val="0"/>
              </a:ext>
            </a:extLst>
          </a:blip>
          <a:srcRect b="14007"/>
          <a:stretch/>
        </p:blipFill>
        <p:spPr>
          <a:xfrm>
            <a:off x="1000100" y="1142984"/>
            <a:ext cx="7272808" cy="3888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357166"/>
            <a:ext cx="1301959" cy="523220"/>
          </a:xfrm>
          <a:prstGeom prst="rect">
            <a:avLst/>
          </a:prstGeom>
        </p:spPr>
        <p:txBody>
          <a:bodyPr wrap="none">
            <a:spAutoFit/>
          </a:bodyPr>
          <a:lstStyle/>
          <a:p>
            <a:r>
              <a:rPr lang="en-IN" sz="2800" b="1" u="sng" dirty="0">
                <a:solidFill>
                  <a:srgbClr val="FF0000"/>
                </a:solidFill>
                <a:latin typeface="Times New Roman" panose="02020603050405020304" pitchFamily="18" charset="0"/>
                <a:cs typeface="Times New Roman" panose="02020603050405020304" pitchFamily="18" charset="0"/>
              </a:rPr>
              <a:t>Results</a:t>
            </a:r>
          </a:p>
        </p:txBody>
      </p:sp>
      <p:pic>
        <p:nvPicPr>
          <p:cNvPr id="3" name="Picture 2">
            <a:extLst>
              <a:ext uri="{FF2B5EF4-FFF2-40B4-BE49-F238E27FC236}">
                <a16:creationId xmlns:a16="http://schemas.microsoft.com/office/drawing/2014/main" id="{79AB23E1-BCEC-0147-E3DB-BD8042A82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910" y="1142984"/>
            <a:ext cx="7858180" cy="49292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C4AE2-8878-3657-CEFB-7713B1C8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034" y="298717"/>
            <a:ext cx="8001056" cy="59163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6EA307-7C16-4F91-DE37-A4B666E74F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771550"/>
            <a:ext cx="7747224" cy="54435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LL\Pictures\Screenshots\Screenshot (78).png"/>
          <p:cNvPicPr>
            <a:picLocks noChangeAspect="1" noChangeArrowheads="1"/>
          </p:cNvPicPr>
          <p:nvPr/>
        </p:nvPicPr>
        <p:blipFill>
          <a:blip r:embed="rId2"/>
          <a:srcRect/>
          <a:stretch>
            <a:fillRect/>
          </a:stretch>
        </p:blipFill>
        <p:spPr bwMode="auto">
          <a:xfrm>
            <a:off x="571472" y="1214422"/>
            <a:ext cx="8072494" cy="450059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1802" y="428604"/>
            <a:ext cx="1901483" cy="523220"/>
          </a:xfrm>
          <a:prstGeom prst="rect">
            <a:avLst/>
          </a:prstGeom>
        </p:spPr>
        <p:txBody>
          <a:bodyPr wrap="none">
            <a:spAutoFit/>
          </a:bodyPr>
          <a:lstStyle/>
          <a:p>
            <a:r>
              <a:rPr lang="en-IN" sz="2800" b="1" u="sng" dirty="0">
                <a:solidFill>
                  <a:srgbClr val="FF0000"/>
                </a:solidFill>
                <a:latin typeface="Times New Roman" panose="02020603050405020304" pitchFamily="18" charset="0"/>
                <a:cs typeface="Times New Roman" panose="02020603050405020304" pitchFamily="18" charset="0"/>
              </a:rPr>
              <a:t>Conclusion</a:t>
            </a:r>
          </a:p>
        </p:txBody>
      </p:sp>
      <p:sp>
        <p:nvSpPr>
          <p:cNvPr id="3" name="Rectangle 2"/>
          <p:cNvSpPr/>
          <p:nvPr/>
        </p:nvSpPr>
        <p:spPr>
          <a:xfrm>
            <a:off x="785786" y="1305342"/>
            <a:ext cx="7715304" cy="2585323"/>
          </a:xfrm>
          <a:prstGeom prst="rect">
            <a:avLst/>
          </a:prstGeom>
        </p:spPr>
        <p:txBody>
          <a:bodyPr wrap="square">
            <a:spAutoFit/>
          </a:bodyPr>
          <a:lstStyle/>
          <a:p>
            <a:pPr algn="just"/>
            <a:r>
              <a:rPr lang="en-US" dirty="0"/>
              <a:t>Glaucoma is one of the leading causes of blindness in the </a:t>
            </a:r>
            <a:r>
              <a:rPr lang="en-US" dirty="0" err="1"/>
              <a:t>world.The</a:t>
            </a:r>
            <a:r>
              <a:rPr lang="en-US" dirty="0"/>
              <a:t> developed CNN model can efficiently detect the class (not Glaucoma </a:t>
            </a:r>
            <a:r>
              <a:rPr lang="en-US" dirty="0" err="1"/>
              <a:t>glaucoma</a:t>
            </a:r>
            <a:r>
              <a:rPr lang="en-US" dirty="0"/>
              <a:t>) of </a:t>
            </a:r>
            <a:r>
              <a:rPr lang="en-US" dirty="0" err="1"/>
              <a:t>fundus</a:t>
            </a:r>
            <a:r>
              <a:rPr lang="en-US" dirty="0"/>
              <a:t> image. The main advantage of CNN model is it will take entire image instead of defected part and filtered outputs are pooled together which avoids the sophisticated design of features and it gives accurate output. Thus, it avoids the segmentations and provides the powerful features which is used to describe normal and glaucoma subjects. In future, our developed model can be used to detect the glaucoma at an early stage so doctors can advice early treatment for patients.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1802" y="428604"/>
            <a:ext cx="2637260" cy="523220"/>
          </a:xfrm>
          <a:prstGeom prst="rect">
            <a:avLst/>
          </a:prstGeom>
        </p:spPr>
        <p:txBody>
          <a:bodyPr wrap="none">
            <a:spAutoFit/>
          </a:bodyPr>
          <a:lstStyle/>
          <a:p>
            <a:pPr algn="ctr"/>
            <a:r>
              <a:rPr lang="en-IN" sz="2800" b="1" u="sng" dirty="0">
                <a:solidFill>
                  <a:srgbClr val="FF0000"/>
                </a:solidFill>
                <a:latin typeface="Arial" panose="020B0604020202020204" pitchFamily="34" charset="0"/>
                <a:cs typeface="Arial" panose="020B0604020202020204" pitchFamily="34" charset="0"/>
              </a:rPr>
              <a:t>REFERENCES</a:t>
            </a:r>
            <a:endParaRPr lang="en-IN" b="1" u="sng" dirty="0">
              <a:solidFill>
                <a:srgbClr val="FF0000"/>
              </a:solidFill>
              <a:latin typeface="Arial" panose="020B0604020202020204" pitchFamily="34" charset="0"/>
              <a:cs typeface="Arial" panose="020B0604020202020204" pitchFamily="34" charset="0"/>
            </a:endParaRPr>
          </a:p>
        </p:txBody>
      </p:sp>
      <p:sp>
        <p:nvSpPr>
          <p:cNvPr id="3" name="Rectangle 2"/>
          <p:cNvSpPr/>
          <p:nvPr/>
        </p:nvSpPr>
        <p:spPr>
          <a:xfrm>
            <a:off x="428596" y="1357298"/>
            <a:ext cx="8143932" cy="4801314"/>
          </a:xfrm>
          <a:prstGeom prst="rect">
            <a:avLst/>
          </a:prstGeom>
        </p:spPr>
        <p:txBody>
          <a:bodyPr wrap="square">
            <a:spAutoFit/>
          </a:bodyPr>
          <a:lstStyle/>
          <a:p>
            <a:r>
              <a:rPr lang="en-IN" dirty="0"/>
              <a:t>[1]Diaz-Pinto, A., Morales, S., </a:t>
            </a:r>
            <a:r>
              <a:rPr lang="en-IN" dirty="0" err="1"/>
              <a:t>Naranjo</a:t>
            </a:r>
            <a:r>
              <a:rPr lang="en-IN" dirty="0"/>
              <a:t>, V., et al. CNNs for automatic glaucoma assessment using </a:t>
            </a:r>
            <a:r>
              <a:rPr lang="en-IN" dirty="0" err="1"/>
              <a:t>fundus</a:t>
            </a:r>
            <a:r>
              <a:rPr lang="en-IN" dirty="0"/>
              <a:t> images: an extensive validation. </a:t>
            </a:r>
            <a:r>
              <a:rPr lang="en-IN" dirty="0" err="1"/>
              <a:t>BioMed</a:t>
            </a:r>
            <a:r>
              <a:rPr lang="en-IN" dirty="0"/>
              <a:t> Eng Online 18, 29 (2019). https://doi.org/10.1186/s12938-019-0649-y </a:t>
            </a:r>
          </a:p>
          <a:p>
            <a:r>
              <a:rPr lang="en-IN" dirty="0"/>
              <a:t>[2] </a:t>
            </a:r>
            <a:r>
              <a:rPr lang="en-IN" dirty="0" err="1"/>
              <a:t>Hafsah</a:t>
            </a:r>
            <a:r>
              <a:rPr lang="en-IN" dirty="0"/>
              <a:t> Ahmad, </a:t>
            </a:r>
            <a:r>
              <a:rPr lang="en-IN" dirty="0" err="1"/>
              <a:t>Abubakar</a:t>
            </a:r>
            <a:r>
              <a:rPr lang="en-IN" dirty="0"/>
              <a:t> </a:t>
            </a:r>
            <a:r>
              <a:rPr lang="en-IN" dirty="0" err="1"/>
              <a:t>Yamin</a:t>
            </a:r>
            <a:r>
              <a:rPr lang="en-IN" dirty="0"/>
              <a:t>, </a:t>
            </a:r>
            <a:r>
              <a:rPr lang="en-IN" dirty="0" err="1"/>
              <a:t>Aqsa</a:t>
            </a:r>
            <a:r>
              <a:rPr lang="en-IN" dirty="0"/>
              <a:t> </a:t>
            </a:r>
            <a:r>
              <a:rPr lang="en-IN" dirty="0" err="1"/>
              <a:t>Shakeel</a:t>
            </a:r>
            <a:r>
              <a:rPr lang="en-IN" dirty="0"/>
              <a:t>, </a:t>
            </a:r>
            <a:r>
              <a:rPr lang="en-IN" dirty="0" err="1"/>
              <a:t>Syed</a:t>
            </a:r>
            <a:r>
              <a:rPr lang="en-IN" dirty="0"/>
              <a:t> Omer </a:t>
            </a:r>
            <a:r>
              <a:rPr lang="en-IN" dirty="0" err="1"/>
              <a:t>Gillani</a:t>
            </a:r>
            <a:r>
              <a:rPr lang="en-IN" dirty="0"/>
              <a:t>, </a:t>
            </a:r>
            <a:r>
              <a:rPr lang="en-IN" dirty="0" err="1"/>
              <a:t>Umer</a:t>
            </a:r>
            <a:r>
              <a:rPr lang="en-IN" dirty="0"/>
              <a:t> </a:t>
            </a:r>
            <a:r>
              <a:rPr lang="en-IN" dirty="0" err="1"/>
              <a:t>Ansari</a:t>
            </a:r>
            <a:r>
              <a:rPr lang="en-IN" dirty="0"/>
              <a:t> ‘Detection of Glaucoma Using Retinal </a:t>
            </a:r>
            <a:r>
              <a:rPr lang="en-IN" dirty="0" err="1"/>
              <a:t>Fundus</a:t>
            </a:r>
            <a:r>
              <a:rPr lang="en-IN" dirty="0"/>
              <a:t> Images’ 978-14799-5132-1/14/$31.00 ©2014 IEEE.</a:t>
            </a:r>
          </a:p>
          <a:p>
            <a:r>
              <a:rPr lang="en-IN" dirty="0"/>
              <a:t> [3] A. </a:t>
            </a:r>
            <a:r>
              <a:rPr lang="en-IN" dirty="0" err="1"/>
              <a:t>Budai</a:t>
            </a:r>
            <a:r>
              <a:rPr lang="en-IN" dirty="0"/>
              <a:t>, R. Bock, A. Maier, J. </a:t>
            </a:r>
            <a:r>
              <a:rPr lang="en-IN" dirty="0" err="1"/>
              <a:t>Hornegger</a:t>
            </a:r>
            <a:r>
              <a:rPr lang="en-IN" dirty="0"/>
              <a:t>, G. Michelson, "Robust Vessel Segmentation in </a:t>
            </a:r>
            <a:r>
              <a:rPr lang="en-IN" dirty="0" err="1"/>
              <a:t>Fundus</a:t>
            </a:r>
            <a:r>
              <a:rPr lang="en-IN" dirty="0"/>
              <a:t> Images", International Journal of Biomedical Imaging, vol. 2013, Article ID 154860, 11 pages, 2013. https://doi.org/10.1155/2013/154860</a:t>
            </a:r>
          </a:p>
          <a:p>
            <a:r>
              <a:rPr lang="en-IN" dirty="0"/>
              <a:t> [4] </a:t>
            </a:r>
            <a:r>
              <a:rPr lang="en-IN" dirty="0" err="1"/>
              <a:t>Aukif</a:t>
            </a:r>
            <a:r>
              <a:rPr lang="en-IN" dirty="0"/>
              <a:t> </a:t>
            </a:r>
            <a:r>
              <a:rPr lang="en-IN" dirty="0" err="1"/>
              <a:t>Yousuf</a:t>
            </a:r>
            <a:r>
              <a:rPr lang="en-IN" dirty="0"/>
              <a:t> </a:t>
            </a:r>
            <a:r>
              <a:rPr lang="en-IN" dirty="0" err="1"/>
              <a:t>Wani</a:t>
            </a:r>
            <a:r>
              <a:rPr lang="en-IN" dirty="0"/>
              <a:t>, </a:t>
            </a:r>
            <a:r>
              <a:rPr lang="en-IN" dirty="0" err="1"/>
              <a:t>Preeti</a:t>
            </a:r>
            <a:r>
              <a:rPr lang="en-IN" dirty="0"/>
              <a:t> </a:t>
            </a:r>
            <a:r>
              <a:rPr lang="en-IN" dirty="0" err="1"/>
              <a:t>Sondhi</a:t>
            </a:r>
            <a:r>
              <a:rPr lang="en-IN" dirty="0"/>
              <a:t>, "Glaucoma Detection Using Support Vector Machine Algorithm", International Journal of Science and Research (IJSR), Volume 10 Issue 3, March 2021, pp.376379, https://www.ijsr.net/get_abstract.php?paper_id=SR2122609 2410</a:t>
            </a:r>
          </a:p>
          <a:p>
            <a:r>
              <a:rPr lang="en-IN" dirty="0"/>
              <a:t> [5] D. W. K. Wong et al., "Level-set based automatic cup-to-disc ratio determination using retinal </a:t>
            </a:r>
            <a:r>
              <a:rPr lang="en-IN" dirty="0" err="1"/>
              <a:t>fundus</a:t>
            </a:r>
            <a:r>
              <a:rPr lang="en-IN" dirty="0"/>
              <a:t> images in ARGALI," 2008 30th Annual International Conference of the IEEE Engineering in Medicine and Biology Society, Vancouver, BC, Canada, 2008, pp. 2266-2269, </a:t>
            </a:r>
            <a:r>
              <a:rPr lang="en-IN" dirty="0" err="1"/>
              <a:t>doi</a:t>
            </a:r>
            <a:r>
              <a:rPr lang="en-IN" dirty="0"/>
              <a:t>: 10.1109/IEMBS.2008.4649648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3108" y="2071678"/>
            <a:ext cx="4177554" cy="1107996"/>
          </a:xfrm>
          <a:prstGeom prst="rect">
            <a:avLst/>
          </a:prstGeom>
        </p:spPr>
        <p:txBody>
          <a:bodyPr wrap="none">
            <a:spAutoFit/>
          </a:bodyPr>
          <a:lstStyle/>
          <a:p>
            <a:r>
              <a:rPr lang="en-US" sz="6600" b="1" dirty="0">
                <a:solidFill>
                  <a:srgbClr val="C00000"/>
                </a:solidFill>
                <a:latin typeface="Times New Roman" panose="02020603050405020304" pitchFamily="18" charset="0"/>
                <a:cs typeface="Times New Roman" panose="02020603050405020304" pitchFamily="18" charset="0"/>
              </a:rPr>
              <a:t>Thank You</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042" y="1643050"/>
            <a:ext cx="4572000" cy="3416320"/>
          </a:xfrm>
          <a:prstGeom prst="rect">
            <a:avLst/>
          </a:prstGeom>
        </p:spPr>
        <p:txBody>
          <a:bodyPr>
            <a:spAutoFit/>
          </a:bodyPr>
          <a:lstStyle/>
          <a:p>
            <a:pPr>
              <a:buFont typeface="Wingdings" pitchFamily="2" charset="2"/>
              <a:buChar char="§"/>
            </a:pPr>
            <a:r>
              <a:rPr lang="en-US" dirty="0">
                <a:latin typeface="Tw Cen MT" pitchFamily="34" charset="0"/>
              </a:rPr>
              <a:t>Abstract</a:t>
            </a:r>
          </a:p>
          <a:p>
            <a:pPr>
              <a:buFont typeface="Wingdings" pitchFamily="2" charset="2"/>
              <a:buChar char="§"/>
            </a:pPr>
            <a:r>
              <a:rPr lang="en-US" dirty="0">
                <a:latin typeface="Tw Cen MT" pitchFamily="34" charset="0"/>
              </a:rPr>
              <a:t>Introduction</a:t>
            </a:r>
          </a:p>
          <a:p>
            <a:pPr>
              <a:buFont typeface="Wingdings" pitchFamily="2" charset="2"/>
              <a:buChar char="§"/>
            </a:pPr>
            <a:r>
              <a:rPr lang="en-US" dirty="0">
                <a:latin typeface="Tw Cen MT" pitchFamily="34" charset="0"/>
              </a:rPr>
              <a:t>Existing System</a:t>
            </a:r>
          </a:p>
          <a:p>
            <a:pPr>
              <a:buFont typeface="Wingdings" pitchFamily="2" charset="2"/>
              <a:buChar char="§"/>
            </a:pPr>
            <a:r>
              <a:rPr lang="en-IN" dirty="0"/>
              <a:t>Problem Definition</a:t>
            </a:r>
            <a:endParaRPr lang="en-US" dirty="0">
              <a:latin typeface="Tw Cen MT" pitchFamily="34" charset="0"/>
            </a:endParaRPr>
          </a:p>
          <a:p>
            <a:pPr>
              <a:buFont typeface="Wingdings" pitchFamily="2" charset="2"/>
              <a:buChar char="§"/>
            </a:pPr>
            <a:r>
              <a:rPr lang="en-US" dirty="0">
                <a:latin typeface="Tw Cen MT" pitchFamily="34" charset="0"/>
              </a:rPr>
              <a:t>Proposed System</a:t>
            </a:r>
          </a:p>
          <a:p>
            <a:pPr>
              <a:buFont typeface="Wingdings" pitchFamily="2" charset="2"/>
              <a:buChar char="§"/>
            </a:pPr>
            <a:r>
              <a:rPr lang="en-US" dirty="0">
                <a:latin typeface="Tw Cen MT" pitchFamily="34" charset="0"/>
              </a:rPr>
              <a:t>Objectives</a:t>
            </a:r>
          </a:p>
          <a:p>
            <a:pPr>
              <a:buFont typeface="Wingdings" pitchFamily="2" charset="2"/>
              <a:buChar char="§"/>
            </a:pPr>
            <a:r>
              <a:rPr lang="en-US" dirty="0">
                <a:latin typeface="Tw Cen MT" pitchFamily="34" charset="0"/>
              </a:rPr>
              <a:t>Software Requirements</a:t>
            </a:r>
          </a:p>
          <a:p>
            <a:pPr>
              <a:buFont typeface="Wingdings" pitchFamily="2" charset="2"/>
              <a:buChar char="§"/>
            </a:pPr>
            <a:r>
              <a:rPr lang="en-US" dirty="0">
                <a:latin typeface="Tw Cen MT" pitchFamily="34" charset="0"/>
              </a:rPr>
              <a:t>Flowchart</a:t>
            </a:r>
          </a:p>
          <a:p>
            <a:pPr>
              <a:buFont typeface="Wingdings" pitchFamily="2" charset="2"/>
              <a:buChar char="§"/>
            </a:pPr>
            <a:r>
              <a:rPr lang="en-US" dirty="0">
                <a:latin typeface="Tw Cen MT" pitchFamily="34" charset="0"/>
              </a:rPr>
              <a:t>Algorithm</a:t>
            </a:r>
          </a:p>
          <a:p>
            <a:pPr>
              <a:buFont typeface="Wingdings" pitchFamily="2" charset="2"/>
              <a:buChar char="§"/>
            </a:pPr>
            <a:r>
              <a:rPr lang="en-US" dirty="0">
                <a:latin typeface="Tw Cen MT" pitchFamily="34" charset="0"/>
              </a:rPr>
              <a:t>Results</a:t>
            </a:r>
          </a:p>
          <a:p>
            <a:pPr>
              <a:buFont typeface="Wingdings" pitchFamily="2" charset="2"/>
              <a:buChar char="§"/>
            </a:pPr>
            <a:r>
              <a:rPr lang="en-US" dirty="0">
                <a:latin typeface="Tw Cen MT" pitchFamily="34" charset="0"/>
              </a:rPr>
              <a:t>Conclusion</a:t>
            </a:r>
          </a:p>
          <a:p>
            <a:pPr>
              <a:buFont typeface="Wingdings" pitchFamily="2" charset="2"/>
              <a:buChar char="§"/>
            </a:pPr>
            <a:r>
              <a:rPr lang="en-US" dirty="0">
                <a:latin typeface="Tw Cen MT" pitchFamily="34" charset="0"/>
              </a:rPr>
              <a:t>References</a:t>
            </a:r>
          </a:p>
        </p:txBody>
      </p:sp>
      <p:sp>
        <p:nvSpPr>
          <p:cNvPr id="3" name="Rectangle 2"/>
          <p:cNvSpPr/>
          <p:nvPr/>
        </p:nvSpPr>
        <p:spPr>
          <a:xfrm>
            <a:off x="1571604" y="714356"/>
            <a:ext cx="4857784" cy="523220"/>
          </a:xfrm>
          <a:prstGeom prst="rect">
            <a:avLst/>
          </a:prstGeom>
        </p:spPr>
        <p:txBody>
          <a:bodyPr wrap="square">
            <a:spAutoFit/>
          </a:bodyPr>
          <a:lstStyle/>
          <a:p>
            <a:r>
              <a:rPr lang="en-US" sz="2800" b="1" u="sng" dirty="0">
                <a:solidFill>
                  <a:srgbClr val="C00000"/>
                </a:solidFill>
                <a:latin typeface="Tw Cen MT" pitchFamily="34" charset="0"/>
              </a:rPr>
              <a:t>PROJECT AGENDA</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3240" y="500042"/>
            <a:ext cx="1645002" cy="523220"/>
          </a:xfrm>
          <a:prstGeom prst="rect">
            <a:avLst/>
          </a:prstGeom>
        </p:spPr>
        <p:txBody>
          <a:bodyPr wrap="none">
            <a:spAutoFit/>
          </a:bodyPr>
          <a:lstStyle/>
          <a:p>
            <a:r>
              <a:rPr lang="en-US" sz="2800" b="1" u="sng" dirty="0">
                <a:solidFill>
                  <a:srgbClr val="FF0000"/>
                </a:solidFill>
                <a:latin typeface="Arial" panose="020B0604020202020204" pitchFamily="34" charset="0"/>
                <a:cs typeface="Arial" panose="020B0604020202020204" pitchFamily="34" charset="0"/>
              </a:rPr>
              <a:t>Abstract</a:t>
            </a:r>
            <a:endParaRPr lang="en-US" sz="2800" dirty="0"/>
          </a:p>
        </p:txBody>
      </p:sp>
      <p:sp>
        <p:nvSpPr>
          <p:cNvPr id="3" name="Rectangle 2"/>
          <p:cNvSpPr/>
          <p:nvPr/>
        </p:nvSpPr>
        <p:spPr>
          <a:xfrm>
            <a:off x="785786" y="1357298"/>
            <a:ext cx="7715304" cy="3474349"/>
          </a:xfrm>
          <a:prstGeom prst="rect">
            <a:avLst/>
          </a:prstGeom>
        </p:spPr>
        <p:txBody>
          <a:bodyPr wrap="square">
            <a:spAutoFit/>
          </a:bodyPr>
          <a:lstStyle/>
          <a:p>
            <a:pPr marL="64770" marR="67310" indent="0" algn="just">
              <a:lnSpc>
                <a:spcPct val="111000"/>
              </a:lnSpc>
              <a:spcAft>
                <a:spcPts val="25"/>
              </a:spcAft>
              <a:buNone/>
            </a:pPr>
            <a:r>
              <a:rPr lang="en-US" dirty="0">
                <a:latin typeface="Times New Roman" panose="02020603050405020304" pitchFamily="18" charset="0"/>
                <a:cs typeface="Times New Roman" panose="02020603050405020304" pitchFamily="18" charset="0"/>
              </a:rPr>
              <a:t>A chronic eye condition called glaucoma has a deleterious effect on the optic nerve, which carries visual data from the brain to the eye. Early detection is essential for stopping the condition's progression. Glaucoma is one of the most prevalent eye conditions, and it's important to catch it early because it can cause blindness and neurological issues. In this study, a neural network </a:t>
            </a:r>
            <a:r>
              <a:rPr lang="en-US" dirty="0" err="1">
                <a:latin typeface="Times New Roman" panose="02020603050405020304" pitchFamily="18" charset="0"/>
                <a:cs typeface="Times New Roman" panose="02020603050405020304" pitchFamily="18" charset="0"/>
              </a:rPr>
              <a:t>convolutional</a:t>
            </a:r>
            <a:r>
              <a:rPr lang="en-US" dirty="0">
                <a:latin typeface="Times New Roman" panose="02020603050405020304" pitchFamily="18" charset="0"/>
                <a:cs typeface="Times New Roman" panose="02020603050405020304" pitchFamily="18" charset="0"/>
              </a:rPr>
              <a:t> suggested (CNN) system for the early detection of glaucoma. The system utilizes enlarged images of the eyes as input data for deep learning. The eye images undergo pre-processing to eliminate any noise and prepare them for further analysis. When new eye images are fed into the proposed system, it uses the features it learned during training to classify the images as either having normal pupils or being affected by glaucoma. </a:t>
            </a:r>
          </a:p>
        </p:txBody>
      </p:sp>
      <p:sp>
        <p:nvSpPr>
          <p:cNvPr id="4" name="Rectangle 3"/>
          <p:cNvSpPr/>
          <p:nvPr/>
        </p:nvSpPr>
        <p:spPr>
          <a:xfrm>
            <a:off x="928662" y="5000636"/>
            <a:ext cx="7572428"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cs typeface="Times New Roman" panose="02020603050405020304" pitchFamily="18" charset="0"/>
              </a:rPr>
              <a:t>Glaucoma, CNN, Deep Learning, pre-processed, </a:t>
            </a:r>
            <a:r>
              <a:rPr lang="en-US" dirty="0" err="1">
                <a:latin typeface="Times New Roman" panose="02020603050405020304" pitchFamily="18" charset="0"/>
                <a:cs typeface="Times New Roman" panose="02020603050405020304" pitchFamily="18" charset="0"/>
              </a:rPr>
              <a:t>Fundus</a:t>
            </a:r>
            <a:r>
              <a:rPr lang="en-US" dirty="0">
                <a:latin typeface="Times New Roman" panose="02020603050405020304" pitchFamily="18" charset="0"/>
                <a:cs typeface="Times New Roman" panose="02020603050405020304" pitchFamily="18" charset="0"/>
              </a:rPr>
              <a:t> Images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9CAF47A-E5AD-58C8-9EF5-89CA9946E4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596" y="2285992"/>
            <a:ext cx="8229600" cy="3694664"/>
          </a:xfrm>
          <a:prstGeom prst="rect">
            <a:avLst/>
          </a:prstGeom>
        </p:spPr>
      </p:pic>
      <p:sp>
        <p:nvSpPr>
          <p:cNvPr id="3" name="Rectangle 2"/>
          <p:cNvSpPr/>
          <p:nvPr/>
        </p:nvSpPr>
        <p:spPr>
          <a:xfrm>
            <a:off x="2714612" y="642918"/>
            <a:ext cx="3286148" cy="523220"/>
          </a:xfrm>
          <a:prstGeom prst="rect">
            <a:avLst/>
          </a:prstGeom>
        </p:spPr>
        <p:txBody>
          <a:bodyPr wrap="square">
            <a:spAutoFit/>
          </a:bodyPr>
          <a:lstStyle/>
          <a:p>
            <a:r>
              <a:rPr lang="en-US" sz="2800" b="1" u="sng" dirty="0">
                <a:solidFill>
                  <a:srgbClr val="FF0000"/>
                </a:solidFill>
                <a:latin typeface="Times New Roman" panose="02020603050405020304" pitchFamily="18" charset="0"/>
                <a:cs typeface="Times New Roman" panose="02020603050405020304" pitchFamily="18" charset="0"/>
              </a:rPr>
              <a:t>INTRODUCTION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571612"/>
            <a:ext cx="7715304" cy="3785652"/>
          </a:xfrm>
          <a:prstGeom prst="rect">
            <a:avLst/>
          </a:prstGeom>
        </p:spPr>
        <p:txBody>
          <a:bodyPr wrap="square">
            <a:spAutoFit/>
          </a:bodyPr>
          <a:lstStyle/>
          <a:p>
            <a:pPr marL="285750" indent="-285750" algn="just">
              <a:buFont typeface="Arial" panose="020B0604020202020204" pitchFamily="34" charset="0"/>
              <a:buChar char="•"/>
            </a:pPr>
            <a:r>
              <a:rPr lang="en-US" sz="2000" dirty="0" err="1"/>
              <a:t>Rashmi</a:t>
            </a:r>
            <a:r>
              <a:rPr lang="en-US" sz="2000" dirty="0"/>
              <a:t> Panda et al.  Introduced the new method performs detection in </a:t>
            </a:r>
            <a:r>
              <a:rPr lang="en-US" sz="2000" dirty="0" err="1"/>
              <a:t>fundus</a:t>
            </a:r>
            <a:r>
              <a:rPr lang="en-US" sz="2000" dirty="0"/>
              <a:t> images using patch characteristics driven RNN(Recurrent neural network). </a:t>
            </a:r>
            <a:r>
              <a:rPr lang="en-US" sz="2000" dirty="0" err="1"/>
              <a:t>Fundus</a:t>
            </a:r>
            <a:r>
              <a:rPr lang="en-US" sz="2000" dirty="0"/>
              <a:t> images dataset is used to evaluate performance. This system obtains high RNFLD(Retinal fiber layer defect) detection and accurate boundary </a:t>
            </a:r>
            <a:r>
              <a:rPr lang="en-US" sz="2000" dirty="0" err="1"/>
              <a:t>localisation</a:t>
            </a:r>
            <a:r>
              <a:rPr lang="en-US" sz="2000" dirty="0"/>
              <a:t>.</a:t>
            </a:r>
          </a:p>
          <a:p>
            <a:pPr marL="285750" indent="-285750" algn="just"/>
            <a:endParaRPr lang="en-US"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000" dirty="0" err="1"/>
              <a:t>Kavita</a:t>
            </a:r>
            <a:r>
              <a:rPr lang="en-US" sz="2000" dirty="0"/>
              <a:t> </a:t>
            </a:r>
            <a:r>
              <a:rPr lang="en-US" sz="2000" dirty="0" err="1"/>
              <a:t>Choudhary</a:t>
            </a:r>
            <a:r>
              <a:rPr lang="en-US" sz="2000" dirty="0"/>
              <a:t> et al. done an analysis of glaucoma disease by Classification method such as cross-validation algorithm &amp; split validation algorithm. The outcome reveals that patients who have high blood pressure, high sugar level, myopia &amp; with the family history of this disease can suffer from glaucoma. It is also observed that the patients with age more than 50 have higher chances of glaucoma.</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2357422" y="571480"/>
            <a:ext cx="4214640" cy="523220"/>
          </a:xfrm>
          <a:prstGeom prst="rect">
            <a:avLst/>
          </a:prstGeom>
        </p:spPr>
        <p:txBody>
          <a:bodyPr wrap="square">
            <a:spAutoFit/>
          </a:bodyPr>
          <a:lstStyle/>
          <a:p>
            <a:pPr algn="ctr"/>
            <a:r>
              <a:rPr lang="en-IN" sz="2800" b="1" u="sng" dirty="0">
                <a:solidFill>
                  <a:srgbClr val="FF0000"/>
                </a:solidFill>
                <a:latin typeface="Arial" panose="020B0604020202020204" pitchFamily="34" charset="0"/>
                <a:cs typeface="Arial" panose="020B0604020202020204" pitchFamily="34" charset="0"/>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050" y="642918"/>
            <a:ext cx="3174843" cy="584775"/>
          </a:xfrm>
          <a:prstGeom prst="rect">
            <a:avLst/>
          </a:prstGeom>
        </p:spPr>
        <p:txBody>
          <a:bodyPr wrap="none">
            <a:spAutoFit/>
          </a:bodyPr>
          <a:lstStyle/>
          <a:p>
            <a:pPr algn="ctr"/>
            <a:r>
              <a:rPr lang="en-US" sz="3200" b="1" u="sng" dirty="0">
                <a:solidFill>
                  <a:srgbClr val="FF0000"/>
                </a:solidFill>
                <a:latin typeface="Times New Roman" panose="02020603050405020304" pitchFamily="18" charset="0"/>
                <a:cs typeface="Times New Roman" panose="02020603050405020304" pitchFamily="18" charset="0"/>
              </a:rPr>
              <a:t>Proposed System</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57224" y="1428736"/>
            <a:ext cx="7215238" cy="5078313"/>
          </a:xfrm>
          <a:prstGeom prst="rect">
            <a:avLst/>
          </a:prstGeom>
        </p:spPr>
        <p:txBody>
          <a:bodyPr wrap="square">
            <a:spAutoFit/>
          </a:bodyPr>
          <a:lstStyle/>
          <a:p>
            <a:pPr>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By considering the above existing system, a new system using CNN is proposed. Glaucoma detection from </a:t>
            </a:r>
            <a:r>
              <a:rPr lang="en-US" dirty="0" err="1">
                <a:latin typeface="Times New Roman" panose="02020603050405020304" pitchFamily="18" charset="0"/>
                <a:cs typeface="Times New Roman" panose="02020603050405020304" pitchFamily="18" charset="0"/>
              </a:rPr>
              <a:t>fundus</a:t>
            </a:r>
            <a:r>
              <a:rPr lang="en-US" dirty="0">
                <a:latin typeface="Times New Roman" panose="02020603050405020304" pitchFamily="18" charset="0"/>
                <a:cs typeface="Times New Roman" panose="02020603050405020304" pitchFamily="18" charset="0"/>
              </a:rPr>
              <a:t> images is implemented based on CNN. </a:t>
            </a:r>
          </a:p>
          <a:p>
            <a:pPr>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Initially input images are collected from the user or dataset which is input to the data augmentation. The major problem which causes blurred non clarity images are rectified in preprocessing. </a:t>
            </a:r>
          </a:p>
          <a:p>
            <a:pPr>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Color space conversion, image restoration and image enhancement are the stages in this process. These are composed of gray shades such as black being the weakest intensity and white being the strongest intensity. </a:t>
            </a:r>
          </a:p>
          <a:p>
            <a:pPr>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 Data augmentation is used to create new data with different orientations. It plays vital role in the balance of 2 classes in glaucoma. The two classes are class 0(No glaucoma),class 1(Glaucoma).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928802"/>
            <a:ext cx="750099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endParaRPr lang="en-US" dirty="0"/>
          </a:p>
        </p:txBody>
      </p:sp>
      <p:sp>
        <p:nvSpPr>
          <p:cNvPr id="3" name="Rectangle 2"/>
          <p:cNvSpPr/>
          <p:nvPr/>
        </p:nvSpPr>
        <p:spPr>
          <a:xfrm>
            <a:off x="2643174" y="714356"/>
            <a:ext cx="2457724" cy="954107"/>
          </a:xfrm>
          <a:prstGeom prst="rect">
            <a:avLst/>
          </a:prstGeom>
        </p:spPr>
        <p:txBody>
          <a:bodyPr wrap="none">
            <a:sp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OBJECTIVES</a:t>
            </a:r>
            <a:endParaRPr lang="en-IN" sz="2800" b="1" u="sng" dirty="0">
              <a:solidFill>
                <a:srgbClr val="FF0000"/>
              </a:solidFill>
              <a:latin typeface="Times New Roman" panose="02020603050405020304" pitchFamily="18" charset="0"/>
              <a:cs typeface="Times New Roman" panose="02020603050405020304" pitchFamily="18" charset="0"/>
            </a:endParaRPr>
          </a:p>
          <a:p>
            <a:pPr algn="ct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14348" y="1928802"/>
            <a:ext cx="7715304" cy="2585323"/>
          </a:xfrm>
          <a:prstGeom prst="rect">
            <a:avLst/>
          </a:prstGeom>
        </p:spPr>
        <p:txBody>
          <a:bodyPr wrap="square">
            <a:spAutoFit/>
          </a:bodyPr>
          <a:lstStyle/>
          <a:p>
            <a:pPr marL="285750" indent="-285750">
              <a:buFont typeface="Arial" panose="020B0604020202020204" pitchFamily="34" charset="0"/>
              <a:buChar char="•"/>
            </a:pPr>
            <a:r>
              <a:rPr lang="en-US" dirty="0"/>
              <a:t>Useful for patient diagnostics by early predictions from our model.</a:t>
            </a:r>
          </a:p>
          <a:p>
            <a:endParaRPr lang="en-US" dirty="0"/>
          </a:p>
          <a:p>
            <a:pPr marL="285750" indent="-285750">
              <a:buFont typeface="Arial" panose="020B0604020202020204" pitchFamily="34" charset="0"/>
              <a:buChar char="•"/>
            </a:pPr>
            <a:r>
              <a:rPr lang="en-US" dirty="0"/>
              <a:t>Reliable model because of better performance we aim for higher accuracy.</a:t>
            </a:r>
          </a:p>
          <a:p>
            <a:endParaRPr lang="en-US" dirty="0"/>
          </a:p>
          <a:p>
            <a:pPr marL="285750" indent="-285750">
              <a:buFont typeface="Arial" panose="020B0604020202020204" pitchFamily="34" charset="0"/>
              <a:buChar char="•"/>
            </a:pPr>
            <a:r>
              <a:rPr lang="en-US" dirty="0"/>
              <a:t>Glaucoma is rare among the age group 0 to 18 but from 19 to 41 moderate,60+high risk.</a:t>
            </a:r>
          </a:p>
          <a:p>
            <a:endParaRPr lang="en-US" dirty="0"/>
          </a:p>
          <a:p>
            <a:pPr marL="285750" indent="-285750">
              <a:buFont typeface="Arial" panose="020B0604020202020204" pitchFamily="34" charset="0"/>
              <a:buChar char="•"/>
            </a:pPr>
            <a:r>
              <a:rPr lang="en-US" dirty="0"/>
              <a:t>Rare disease has to be seriously considered because later they increase more by destroying existing condition so this can be minimized by early alerts.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857232"/>
            <a:ext cx="7858180" cy="523220"/>
          </a:xfrm>
          <a:prstGeom prst="rect">
            <a:avLst/>
          </a:prstGeom>
        </p:spPr>
        <p:txBody>
          <a:bodyPr wrap="square">
            <a:spAutoFit/>
          </a:bodyPr>
          <a:lstStyle/>
          <a:p>
            <a:r>
              <a:rPr lang="en-US" sz="2800" b="1" u="sng" dirty="0">
                <a:solidFill>
                  <a:srgbClr val="FF0000"/>
                </a:solidFill>
                <a:latin typeface="Times New Roman" panose="02020603050405020304" pitchFamily="18" charset="0"/>
                <a:cs typeface="Times New Roman" panose="02020603050405020304" pitchFamily="18" charset="0"/>
              </a:rPr>
              <a:t>INITIAL PLAN FOR SOFTWARE PLATFORMS</a:t>
            </a:r>
            <a:endParaRPr lang="en-IN" sz="2800" b="1" u="sng" dirty="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14414" y="1643050"/>
            <a:ext cx="3411575" cy="461665"/>
          </a:xfrm>
          <a:prstGeom prst="rect">
            <a:avLst/>
          </a:prstGeom>
        </p:spPr>
        <p:txBody>
          <a:bodyPr wrap="none">
            <a:spAutoFit/>
          </a:bodyPr>
          <a:lstStyle/>
          <a:p>
            <a:r>
              <a:rPr lang="en-US" sz="2400" b="1" dirty="0">
                <a:solidFill>
                  <a:schemeClr val="accent6"/>
                </a:solidFill>
                <a:latin typeface="Times New Roman" panose="02020603050405020304" pitchFamily="18" charset="0"/>
                <a:cs typeface="Times New Roman" panose="02020603050405020304" pitchFamily="18" charset="0"/>
              </a:rPr>
              <a:t>Software Requirements</a:t>
            </a:r>
            <a:r>
              <a:rPr lang="en-US" b="1" dirty="0">
                <a:solidFill>
                  <a:schemeClr val="accent6"/>
                </a:solidFill>
                <a:latin typeface="Times New Roman" panose="02020603050405020304" pitchFamily="18" charset="0"/>
                <a:cs typeface="Times New Roman" panose="02020603050405020304" pitchFamily="18" charset="0"/>
              </a:rPr>
              <a:t>: </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00166" y="2214554"/>
            <a:ext cx="4572000" cy="2677656"/>
          </a:xfrm>
          <a:prstGeom prst="rect">
            <a:avLst/>
          </a:prstGeom>
        </p:spPr>
        <p:txBody>
          <a:bodyPr>
            <a:spAutoFit/>
          </a:bodyPr>
          <a:lstStyle/>
          <a:p>
            <a:pPr marL="285750" indent="-285750">
              <a:buFont typeface="Arial" panose="020B0604020202020204" pitchFamily="34" charset="0"/>
              <a:buChar char="•"/>
            </a:pPr>
            <a:r>
              <a:rPr lang="en-US" sz="2800" b="1" dirty="0"/>
              <a:t>Operating System: </a:t>
            </a:r>
            <a:r>
              <a:rPr lang="en-US" sz="2800" dirty="0"/>
              <a:t>Windows 7 or Higher</a:t>
            </a:r>
          </a:p>
          <a:p>
            <a:pPr marL="285750" indent="-285750">
              <a:buFont typeface="Arial" panose="020B0604020202020204" pitchFamily="34" charset="0"/>
              <a:buChar char="•"/>
            </a:pPr>
            <a:r>
              <a:rPr lang="en-US" sz="2800" b="1" dirty="0"/>
              <a:t>Coding Language: </a:t>
            </a:r>
            <a:r>
              <a:rPr lang="en-US" sz="2800" dirty="0"/>
              <a:t>Python</a:t>
            </a:r>
          </a:p>
          <a:p>
            <a:pPr marL="285750" indent="-285750">
              <a:buFont typeface="Arial" panose="020B0604020202020204" pitchFamily="34" charset="0"/>
              <a:buChar char="•"/>
            </a:pPr>
            <a:r>
              <a:rPr lang="en-US" sz="2800" b="1" dirty="0" err="1"/>
              <a:t>FrontEnd</a:t>
            </a:r>
            <a:r>
              <a:rPr lang="en-US" sz="2800" b="1" dirty="0"/>
              <a:t>:  </a:t>
            </a:r>
            <a:r>
              <a:rPr lang="en-US" sz="2800" dirty="0" err="1">
                <a:latin typeface="Times New Roman" panose="02020603050405020304" pitchFamily="18" charset="0"/>
                <a:cs typeface="Times New Roman" panose="02020603050405020304" pitchFamily="18" charset="0"/>
              </a:rPr>
              <a:t>Streamlit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err="1"/>
              <a:t>BackEnd</a:t>
            </a:r>
            <a:r>
              <a:rPr lang="en-US" sz="2800" b="1" dirty="0"/>
              <a:t>: </a:t>
            </a:r>
            <a:r>
              <a:rPr lang="en-US" sz="2800" dirty="0"/>
              <a:t>Tenser flow and </a:t>
            </a:r>
            <a:r>
              <a:rPr lang="en-US" sz="2800" dirty="0" err="1"/>
              <a:t>Keras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500197"/>
          </a:xfrm>
        </p:spPr>
        <p:txBody>
          <a:bodyPr>
            <a:normAutofit/>
          </a:bodyPr>
          <a:lstStyle/>
          <a:p>
            <a:r>
              <a:rPr lang="en-IN" sz="2800" b="1" u="sng" dirty="0">
                <a:solidFill>
                  <a:srgbClr val="FF0000"/>
                </a:solidFill>
                <a:latin typeface="Times New Roman" panose="02020603050405020304" pitchFamily="18" charset="0"/>
                <a:cs typeface="Times New Roman" panose="02020603050405020304" pitchFamily="18" charset="0"/>
              </a:rPr>
              <a:t>Hardware Requirements</a:t>
            </a:r>
            <a:endParaRPr lang="en-US" sz="2800" b="1" u="sng"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2285992"/>
            <a:ext cx="6400800" cy="3352808"/>
          </a:xfrm>
        </p:spPr>
        <p:txBody>
          <a:bodyPr/>
          <a:lstStyle/>
          <a:p>
            <a:r>
              <a:rPr lang="en-IN" sz="2800" b="1" dirty="0">
                <a:solidFill>
                  <a:schemeClr val="tx1"/>
                </a:solidFill>
              </a:rPr>
              <a:t>System Type </a:t>
            </a:r>
            <a:r>
              <a:rPr lang="en-IN" b="1" dirty="0">
                <a:solidFill>
                  <a:schemeClr val="tx1"/>
                </a:solidFill>
              </a:rPr>
              <a:t>:</a:t>
            </a:r>
            <a:r>
              <a:rPr lang="en-IN" dirty="0">
                <a:solidFill>
                  <a:schemeClr val="tx1"/>
                </a:solidFill>
              </a:rPr>
              <a:t> </a:t>
            </a:r>
            <a:r>
              <a:rPr lang="en-IN" sz="2800" dirty="0">
                <a:solidFill>
                  <a:schemeClr val="tx1"/>
                </a:solidFill>
              </a:rPr>
              <a:t>Intel core I3</a:t>
            </a:r>
          </a:p>
          <a:p>
            <a:r>
              <a:rPr lang="en-IN" sz="2800" b="1" dirty="0">
                <a:solidFill>
                  <a:schemeClr val="tx1"/>
                </a:solidFill>
              </a:rPr>
              <a:t>RAM </a:t>
            </a:r>
            <a:r>
              <a:rPr lang="en-IN" b="1" dirty="0">
                <a:solidFill>
                  <a:schemeClr val="tx1"/>
                </a:solidFill>
              </a:rPr>
              <a:t>:</a:t>
            </a:r>
            <a:r>
              <a:rPr lang="en-IN" dirty="0">
                <a:solidFill>
                  <a:schemeClr val="tx1"/>
                </a:solidFill>
              </a:rPr>
              <a:t> </a:t>
            </a:r>
            <a:r>
              <a:rPr lang="en-IN" sz="2800" dirty="0">
                <a:solidFill>
                  <a:schemeClr val="tx1"/>
                </a:solidFill>
              </a:rPr>
              <a:t>8GB</a:t>
            </a:r>
          </a:p>
          <a:p>
            <a:r>
              <a:rPr lang="en-IN" sz="2800" b="1" dirty="0">
                <a:solidFill>
                  <a:schemeClr val="tx1"/>
                </a:solidFill>
              </a:rPr>
              <a:t>Hard Disc </a:t>
            </a:r>
            <a:r>
              <a:rPr lang="en-IN" b="1" dirty="0">
                <a:solidFill>
                  <a:schemeClr val="tx1"/>
                </a:solidFill>
              </a:rPr>
              <a:t>: </a:t>
            </a:r>
            <a:r>
              <a:rPr lang="en-IN" sz="2800" dirty="0">
                <a:solidFill>
                  <a:schemeClr val="tx1"/>
                </a:solidFill>
              </a:rPr>
              <a:t>1TB</a:t>
            </a:r>
            <a:endParaRPr lang="en-US" sz="28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1152</Words>
  <Application>Microsoft Office PowerPoint</Application>
  <PresentationFormat>On-screen Show (4:3)</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Tw Cen MT</vt:lpstr>
      <vt:lpstr>Wingdings</vt:lpstr>
      <vt:lpstr>Office Theme</vt:lpstr>
      <vt:lpstr>Glaucoma Detection Using Fundus Images  through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Glaucoma Detection Using Fundus Images  through Deep Learning</dc:title>
  <dc:creator>HP</dc:creator>
  <cp:lastModifiedBy>swaroop T.v.n.v.k.s</cp:lastModifiedBy>
  <cp:revision>34</cp:revision>
  <dcterms:created xsi:type="dcterms:W3CDTF">2023-02-22T16:22:42Z</dcterms:created>
  <dcterms:modified xsi:type="dcterms:W3CDTF">2023-03-25T07:07:45Z</dcterms:modified>
</cp:coreProperties>
</file>