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92" r:id="rId4"/>
    <p:sldId id="299" r:id="rId5"/>
    <p:sldId id="301" r:id="rId6"/>
    <p:sldId id="300" r:id="rId7"/>
    <p:sldId id="311" r:id="rId8"/>
    <p:sldId id="309" r:id="rId9"/>
    <p:sldId id="264" r:id="rId10"/>
    <p:sldId id="31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8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431252" y="531415"/>
            <a:ext cx="7131496" cy="1199626"/>
          </a:xfrm>
        </p:spPr>
        <p:txBody>
          <a:bodyPr>
            <a:noAutofit/>
          </a:bodyPr>
          <a:lstStyle/>
          <a:p>
            <a:r>
              <a:rPr lang="en-IN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Narasaraopet Engineering College</a:t>
            </a:r>
            <a:br>
              <a:rPr lang="en-IN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IN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(autonomous)</a:t>
            </a:r>
            <a:endParaRPr lang="en-IN" sz="4000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666844" y="2204864"/>
            <a:ext cx="8715436" cy="429597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Logo Infringement Detection using CNN</a:t>
            </a:r>
          </a:p>
          <a:p>
            <a:r>
              <a:rPr lang="en-IN" sz="2600" dirty="0">
                <a:solidFill>
                  <a:srgbClr val="FFFF00"/>
                </a:solidFill>
              </a:rPr>
              <a:t>Under the estimated guidance of </a:t>
            </a:r>
          </a:p>
          <a:p>
            <a:pPr algn="l"/>
            <a:r>
              <a:rPr lang="en-US" altLang="zh-CN" sz="2600" i="1">
                <a:solidFill>
                  <a:srgbClr val="FFFF00"/>
                </a:solidFill>
              </a:rPr>
              <a:t>                                   </a:t>
            </a:r>
            <a:r>
              <a:rPr lang="en-US" altLang="zh-CN" sz="2600" b="1" i="1">
                <a:solidFill>
                  <a:srgbClr val="FFFF00"/>
                </a:solidFill>
              </a:rPr>
              <a:t>Dr</a:t>
            </a:r>
            <a:r>
              <a:rPr lang="en-US" altLang="zh-CN" sz="2600" b="1" i="1" dirty="0">
                <a:solidFill>
                  <a:srgbClr val="FFFF00"/>
                </a:solidFill>
              </a:rPr>
              <a:t>. K . </a:t>
            </a:r>
            <a:r>
              <a:rPr lang="en-US" altLang="zh-CN" sz="2600" b="1" i="1" dirty="0" err="1">
                <a:solidFill>
                  <a:srgbClr val="FFFF00"/>
                </a:solidFill>
              </a:rPr>
              <a:t>Lakshminadh</a:t>
            </a:r>
            <a:r>
              <a:rPr lang="en-US" altLang="zh-CN" sz="2600" b="1" i="1" dirty="0">
                <a:solidFill>
                  <a:srgbClr val="FFFF00"/>
                </a:solidFill>
              </a:rPr>
              <a:t> </a:t>
            </a:r>
            <a:r>
              <a:rPr lang="en-US" altLang="zh-CN" sz="1300" b="1" i="1" dirty="0" err="1">
                <a:solidFill>
                  <a:srgbClr val="FFFF00"/>
                </a:solidFill>
              </a:rPr>
              <a:t>M.Tech</a:t>
            </a:r>
            <a:r>
              <a:rPr lang="en-US" altLang="zh-CN" sz="1300" b="1" i="1" dirty="0">
                <a:solidFill>
                  <a:srgbClr val="FFFF00"/>
                </a:solidFill>
              </a:rPr>
              <a:t> ,Ph.D</a:t>
            </a:r>
            <a:r>
              <a:rPr lang="en-US" altLang="zh-CN" sz="1600" b="1" i="1" dirty="0">
                <a:solidFill>
                  <a:srgbClr val="FFFF00"/>
                </a:solidFill>
              </a:rPr>
              <a:t>.</a:t>
            </a:r>
          </a:p>
          <a:p>
            <a:pPr algn="l"/>
            <a:endParaRPr lang="en-US" altLang="zh-CN" sz="2600" i="1" dirty="0">
              <a:solidFill>
                <a:srgbClr val="FFFF00"/>
              </a:solidFill>
            </a:endParaRPr>
          </a:p>
          <a:p>
            <a:endParaRPr lang="zh-CN" altLang="en-US" dirty="0"/>
          </a:p>
          <a:p>
            <a:r>
              <a:rPr lang="en-IN" sz="2600" i="1" dirty="0">
                <a:solidFill>
                  <a:srgbClr val="FFC000"/>
                </a:solidFill>
              </a:rPr>
              <a:t>                                                           </a:t>
            </a:r>
            <a:r>
              <a:rPr lang="en-IN" sz="3000" dirty="0">
                <a:solidFill>
                  <a:srgbClr val="FFC000"/>
                </a:solidFill>
              </a:rPr>
              <a:t>Team member</a:t>
            </a:r>
            <a:r>
              <a:rPr lang="en-US" sz="3000" dirty="0">
                <a:solidFill>
                  <a:srgbClr val="FFC000"/>
                </a:solidFill>
              </a:rPr>
              <a:t>s</a:t>
            </a:r>
            <a:endParaRPr lang="zh-CN" altLang="en-US" dirty="0"/>
          </a:p>
          <a:p>
            <a:r>
              <a:rPr lang="en-US" altLang="en-US" dirty="0">
                <a:solidFill>
                  <a:srgbClr val="FFC000"/>
                </a:solidFill>
              </a:rPr>
              <a:t>                                                              Sk. Karishma         (19471A05I1)</a:t>
            </a:r>
            <a:endParaRPr lang="zh-CN" altLang="en-US" dirty="0"/>
          </a:p>
          <a:p>
            <a:r>
              <a:rPr lang="en-US" altLang="en-US" dirty="0">
                <a:solidFill>
                  <a:srgbClr val="FFC000"/>
                </a:solidFill>
              </a:rPr>
              <a:t>                                                               Y. Lakshmi Priya   (19471A05J5)</a:t>
            </a:r>
            <a:endParaRPr lang="zh-CN" altLang="en-US" dirty="0"/>
          </a:p>
          <a:p>
            <a:r>
              <a:rPr lang="en-US" altLang="en-US" dirty="0">
                <a:solidFill>
                  <a:srgbClr val="FFC000"/>
                </a:solidFill>
              </a:rPr>
              <a:t>                                                               </a:t>
            </a:r>
            <a:r>
              <a:rPr lang="en-US" altLang="en-US" dirty="0" err="1">
                <a:solidFill>
                  <a:srgbClr val="FFC000"/>
                </a:solidFill>
              </a:rPr>
              <a:t>S.supriya</a:t>
            </a:r>
            <a:r>
              <a:rPr lang="en-US" altLang="en-US" dirty="0">
                <a:solidFill>
                  <a:srgbClr val="FFC000"/>
                </a:solidFill>
              </a:rPr>
              <a:t>             (19471A05H8)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1" y="381000"/>
            <a:ext cx="1714512" cy="1500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E7B37-C3D0-459D-2FE6-E42C0B0B43A6}"/>
              </a:ext>
            </a:extLst>
          </p:cNvPr>
          <p:cNvSpPr txBox="1"/>
          <p:nvPr/>
        </p:nvSpPr>
        <p:spPr>
          <a:xfrm>
            <a:off x="4589930" y="744071"/>
            <a:ext cx="8041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Applications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6965F-08D2-BAB2-2168-4BBBB2B6F14F}"/>
              </a:ext>
            </a:extLst>
          </p:cNvPr>
          <p:cNvSpPr txBox="1"/>
          <p:nvPr/>
        </p:nvSpPr>
        <p:spPr>
          <a:xfrm>
            <a:off x="645459" y="1362635"/>
            <a:ext cx="9341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Brand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29B0-F07F-9704-29A5-04F7955DBA9F}"/>
              </a:ext>
            </a:extLst>
          </p:cNvPr>
          <p:cNvSpPr txBox="1"/>
          <p:nvPr/>
        </p:nvSpPr>
        <p:spPr>
          <a:xfrm>
            <a:off x="645459" y="2043953"/>
            <a:ext cx="882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Intelligent Transportation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21EB5-9256-4726-3A32-E8A9F6C41BF1}"/>
              </a:ext>
            </a:extLst>
          </p:cNvPr>
          <p:cNvSpPr txBox="1"/>
          <p:nvPr/>
        </p:nvSpPr>
        <p:spPr>
          <a:xfrm>
            <a:off x="645459" y="2725271"/>
            <a:ext cx="882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Copyright and Trademark Compliance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F50A-7D63-8865-89AB-EBEEB5CE2A5C}"/>
              </a:ext>
            </a:extLst>
          </p:cNvPr>
          <p:cNvSpPr txBox="1"/>
          <p:nvPr/>
        </p:nvSpPr>
        <p:spPr>
          <a:xfrm>
            <a:off x="645459" y="3496234"/>
            <a:ext cx="882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Document Categorization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9072E-04A9-3E6D-2C97-7303B6E644E9}"/>
              </a:ext>
            </a:extLst>
          </p:cNvPr>
          <p:cNvSpPr txBox="1"/>
          <p:nvPr/>
        </p:nvSpPr>
        <p:spPr>
          <a:xfrm>
            <a:off x="645459" y="4186518"/>
            <a:ext cx="696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5D00A-85AD-E7D4-A9E0-4710D5CB0C2E}"/>
              </a:ext>
            </a:extLst>
          </p:cNvPr>
          <p:cNvSpPr txBox="1"/>
          <p:nvPr/>
        </p:nvSpPr>
        <p:spPr>
          <a:xfrm>
            <a:off x="4607859" y="484094"/>
            <a:ext cx="5387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Results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57B0D-2B36-AA15-17B4-1DDAB7AB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05" y="1407459"/>
            <a:ext cx="9753631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19829-1340-C304-B19E-B9879496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21" y="1398493"/>
            <a:ext cx="9291418" cy="5226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5C047-20B5-6501-7FCF-895EA3AA3352}"/>
              </a:ext>
            </a:extLst>
          </p:cNvPr>
          <p:cNvSpPr txBox="1"/>
          <p:nvPr/>
        </p:nvSpPr>
        <p:spPr>
          <a:xfrm>
            <a:off x="4105835" y="833718"/>
            <a:ext cx="5405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Upload Logo Dataset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894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ABEF0-BBAC-20D0-4537-A6710AAF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1119466"/>
            <a:ext cx="9646024" cy="5425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E13CD-4E19-6EDD-99AC-D88DE3C24840}"/>
              </a:ext>
            </a:extLst>
          </p:cNvPr>
          <p:cNvSpPr txBox="1"/>
          <p:nvPr/>
        </p:nvSpPr>
        <p:spPr>
          <a:xfrm>
            <a:off x="4580964" y="537882"/>
            <a:ext cx="456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Preprocess Dataset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885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AE306-DF92-DECA-2B0C-5737EC72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41" y="1574706"/>
            <a:ext cx="8633012" cy="4856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9EF4B-9B3A-7531-8C00-1E5C3869415C}"/>
              </a:ext>
            </a:extLst>
          </p:cNvPr>
          <p:cNvSpPr txBox="1"/>
          <p:nvPr/>
        </p:nvSpPr>
        <p:spPr>
          <a:xfrm>
            <a:off x="4356848" y="896471"/>
            <a:ext cx="4787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Train CNN Algorithm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4820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B092A-6AE9-284A-072B-6F898C18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3" y="1013852"/>
            <a:ext cx="10085294" cy="5672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47BB5-AF20-76BD-67DC-1EED31A5BDBE}"/>
              </a:ext>
            </a:extLst>
          </p:cNvPr>
          <p:cNvSpPr txBox="1"/>
          <p:nvPr/>
        </p:nvSpPr>
        <p:spPr>
          <a:xfrm>
            <a:off x="4365812" y="484094"/>
            <a:ext cx="477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CNN Training Graph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12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8E162-A6BF-43B2-9D1E-0EE7CCAF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966507"/>
            <a:ext cx="10094259" cy="5678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1E52B-A919-AAA1-0875-26AA2EF28FD5}"/>
              </a:ext>
            </a:extLst>
          </p:cNvPr>
          <p:cNvSpPr txBox="1"/>
          <p:nvPr/>
        </p:nvSpPr>
        <p:spPr>
          <a:xfrm>
            <a:off x="4580964" y="448234"/>
            <a:ext cx="456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Logo Classification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603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50C6A-BA59-BC3B-E0CB-92E437B2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9" y="670671"/>
            <a:ext cx="10139082" cy="57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F8581-197F-4001-8F17-CB74ECE12ADF}"/>
              </a:ext>
            </a:extLst>
          </p:cNvPr>
          <p:cNvSpPr txBox="1"/>
          <p:nvPr/>
        </p:nvSpPr>
        <p:spPr>
          <a:xfrm>
            <a:off x="559293" y="772357"/>
            <a:ext cx="858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Conclusion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E8BD5-2AFD-44E7-8FD7-6532098F47B8}"/>
              </a:ext>
            </a:extLst>
          </p:cNvPr>
          <p:cNvSpPr txBox="1"/>
          <p:nvPr/>
        </p:nvSpPr>
        <p:spPr>
          <a:xfrm>
            <a:off x="896645" y="1411550"/>
            <a:ext cx="824513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B0604020202020204" pitchFamily="2" charset="0"/>
              </a:rPr>
              <a:t>With logo detection,</a:t>
            </a:r>
            <a:r>
              <a:rPr lang="en-US" b="1" i="0" dirty="0">
                <a:effectLst/>
                <a:latin typeface="Roboto" panose="020B0604020202020204" pitchFamily="2" charset="0"/>
              </a:rPr>
              <a:t> it’s easier to prevent fraud</a:t>
            </a:r>
            <a:r>
              <a:rPr lang="en-US" b="0" i="0" dirty="0">
                <a:effectLst/>
                <a:latin typeface="Roboto" panose="020B0604020202020204" pitchFamily="2" charset="0"/>
              </a:rPr>
              <a:t> and keep a specific brand safe from counterfeit attempts. Adding this tool to a company’s protection strategy can help find fraudulent or harmful content involving a brand on any online platform.</a:t>
            </a:r>
            <a:endParaRPr lang="en-IN" dirty="0">
              <a:latin typeface="ff7"/>
              <a:ea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0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Thank You Pictures | Download Free Images on Unsplash">
            <a:extLst>
              <a:ext uri="{FF2B5EF4-FFF2-40B4-BE49-F238E27FC236}">
                <a16:creationId xmlns:a16="http://schemas.microsoft.com/office/drawing/2014/main" id="{0797591D-B4C4-F3E6-018F-9BB6AB27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29" y="448235"/>
            <a:ext cx="8659905" cy="588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33A7D4-130E-4EFE-B46D-EF75C78F117C}"/>
              </a:ext>
            </a:extLst>
          </p:cNvPr>
          <p:cNvSpPr txBox="1"/>
          <p:nvPr/>
        </p:nvSpPr>
        <p:spPr>
          <a:xfrm>
            <a:off x="4216894" y="556619"/>
            <a:ext cx="5557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Abstract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FA92E-A54B-1F11-BC18-77D39A3E3771}"/>
              </a:ext>
            </a:extLst>
          </p:cNvPr>
          <p:cNvSpPr txBox="1"/>
          <p:nvPr/>
        </p:nvSpPr>
        <p:spPr>
          <a:xfrm>
            <a:off x="484094" y="1425388"/>
            <a:ext cx="114479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this project we propose a method for logo recognition based on Convolutional Neural Networks, instead     of the commonly used key point - based approaches.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method involves the selection of candidate sub windows using an unsupervised segmentation algorithm, and the SVM-based classification of such candidate regions using features computed by a CNN.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For training the neural network we augment the training set with artificial transformations, while for classification we exploit a query expansion strategy to increase the recall rate.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Experiments were performed on a publicly-available dataset that was also corrupted in order to investigate the robustness of the proposed method with respect to blur, noise and lossy compression.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3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33A7D4-130E-4EFE-B46D-EF75C78F117C}"/>
              </a:ext>
            </a:extLst>
          </p:cNvPr>
          <p:cNvSpPr txBox="1"/>
          <p:nvPr/>
        </p:nvSpPr>
        <p:spPr>
          <a:xfrm>
            <a:off x="3222594" y="556619"/>
            <a:ext cx="6551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    Introduction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6C3EB-94B2-2A0C-B8FB-69415C338D7A}"/>
              </a:ext>
            </a:extLst>
          </p:cNvPr>
          <p:cNvSpPr txBox="1"/>
          <p:nvPr/>
        </p:nvSpPr>
        <p:spPr>
          <a:xfrm>
            <a:off x="1057835" y="1497106"/>
            <a:ext cx="95115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deals with finding fake logo by matching and recognizing it with the original logo.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done by dividing the image of logo into rows and columns and thus each cell has its index value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the index value of each cell which belongs to the image of logo to be verified check it with the original image index value of the corresponding cell.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relation between index values of both the original logo and the one being considered we could decide it whether it is fake logo or original logo.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the index values of all the cells are exactly matching with the actual logo then it is considered to be original logo, otherwise it is the fake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9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75AD0-3FCE-C75F-A0BA-65E5B2448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9072" y="814860"/>
            <a:ext cx="1563370" cy="15646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720C03-8A31-A0DC-8B2C-FA3D64F79142}"/>
              </a:ext>
            </a:extLst>
          </p:cNvPr>
          <p:cNvGrpSpPr/>
          <p:nvPr/>
        </p:nvGrpSpPr>
        <p:grpSpPr>
          <a:xfrm>
            <a:off x="2971372" y="2590801"/>
            <a:ext cx="5105828" cy="3821288"/>
            <a:chOff x="0" y="-27212"/>
            <a:chExt cx="3162300" cy="2510369"/>
          </a:xfrm>
        </p:grpSpPr>
        <p:sp>
          <p:nvSpPr>
            <p:cNvPr id="6" name="Shape 20608">
              <a:extLst>
                <a:ext uri="{FF2B5EF4-FFF2-40B4-BE49-F238E27FC236}">
                  <a16:creationId xmlns:a16="http://schemas.microsoft.com/office/drawing/2014/main" id="{C7901F9D-BD5B-18BF-DF20-5223E1B2825C}"/>
                </a:ext>
              </a:extLst>
            </p:cNvPr>
            <p:cNvSpPr/>
            <p:nvPr/>
          </p:nvSpPr>
          <p:spPr>
            <a:xfrm>
              <a:off x="0" y="741482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20609">
              <a:extLst>
                <a:ext uri="{FF2B5EF4-FFF2-40B4-BE49-F238E27FC236}">
                  <a16:creationId xmlns:a16="http://schemas.microsoft.com/office/drawing/2014/main" id="{125CEF5E-FD47-FEA4-C606-48557150184F}"/>
                </a:ext>
              </a:extLst>
            </p:cNvPr>
            <p:cNvSpPr/>
            <p:nvPr/>
          </p:nvSpPr>
          <p:spPr>
            <a:xfrm>
              <a:off x="368300" y="741482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20610">
              <a:extLst>
                <a:ext uri="{FF2B5EF4-FFF2-40B4-BE49-F238E27FC236}">
                  <a16:creationId xmlns:a16="http://schemas.microsoft.com/office/drawing/2014/main" id="{8DC53E59-FF79-3250-B6E5-D413EDFDE493}"/>
                </a:ext>
              </a:extLst>
            </p:cNvPr>
            <p:cNvSpPr/>
            <p:nvPr/>
          </p:nvSpPr>
          <p:spPr>
            <a:xfrm>
              <a:off x="0" y="8818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20611">
              <a:extLst>
                <a:ext uri="{FF2B5EF4-FFF2-40B4-BE49-F238E27FC236}">
                  <a16:creationId xmlns:a16="http://schemas.microsoft.com/office/drawing/2014/main" id="{154CB9FC-DD4D-31CB-FD15-52BD8B24361C}"/>
                </a:ext>
              </a:extLst>
            </p:cNvPr>
            <p:cNvSpPr/>
            <p:nvPr/>
          </p:nvSpPr>
          <p:spPr>
            <a:xfrm>
              <a:off x="368300" y="8818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20612">
              <a:extLst>
                <a:ext uri="{FF2B5EF4-FFF2-40B4-BE49-F238E27FC236}">
                  <a16:creationId xmlns:a16="http://schemas.microsoft.com/office/drawing/2014/main" id="{46613990-09D9-CD4E-DFE9-41CFC2376F3F}"/>
                </a:ext>
              </a:extLst>
            </p:cNvPr>
            <p:cNvSpPr/>
            <p:nvPr/>
          </p:nvSpPr>
          <p:spPr>
            <a:xfrm>
              <a:off x="1487170" y="8818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20613">
              <a:extLst>
                <a:ext uri="{FF2B5EF4-FFF2-40B4-BE49-F238E27FC236}">
                  <a16:creationId xmlns:a16="http://schemas.microsoft.com/office/drawing/2014/main" id="{DD71E30F-9E55-26F0-3FA8-825B0E8B3BA1}"/>
                </a:ext>
              </a:extLst>
            </p:cNvPr>
            <p:cNvSpPr/>
            <p:nvPr/>
          </p:nvSpPr>
          <p:spPr>
            <a:xfrm>
              <a:off x="2172970" y="8818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20614">
              <a:extLst>
                <a:ext uri="{FF2B5EF4-FFF2-40B4-BE49-F238E27FC236}">
                  <a16:creationId xmlns:a16="http://schemas.microsoft.com/office/drawing/2014/main" id="{C94638CA-9337-8D5F-92B8-09B25F4785DE}"/>
                </a:ext>
              </a:extLst>
            </p:cNvPr>
            <p:cNvSpPr/>
            <p:nvPr/>
          </p:nvSpPr>
          <p:spPr>
            <a:xfrm>
              <a:off x="0" y="1412041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0615">
              <a:extLst>
                <a:ext uri="{FF2B5EF4-FFF2-40B4-BE49-F238E27FC236}">
                  <a16:creationId xmlns:a16="http://schemas.microsoft.com/office/drawing/2014/main" id="{74A5BB4F-3300-CA12-BAC7-87700ED62621}"/>
                </a:ext>
              </a:extLst>
            </p:cNvPr>
            <p:cNvSpPr/>
            <p:nvPr/>
          </p:nvSpPr>
          <p:spPr>
            <a:xfrm>
              <a:off x="368300" y="1412041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20616">
              <a:extLst>
                <a:ext uri="{FF2B5EF4-FFF2-40B4-BE49-F238E27FC236}">
                  <a16:creationId xmlns:a16="http://schemas.microsoft.com/office/drawing/2014/main" id="{5BFA5066-C81C-E612-A950-9B8161DF8296}"/>
                </a:ext>
              </a:extLst>
            </p:cNvPr>
            <p:cNvSpPr/>
            <p:nvPr/>
          </p:nvSpPr>
          <p:spPr>
            <a:xfrm>
              <a:off x="1487170" y="1412041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0617">
              <a:extLst>
                <a:ext uri="{FF2B5EF4-FFF2-40B4-BE49-F238E27FC236}">
                  <a16:creationId xmlns:a16="http://schemas.microsoft.com/office/drawing/2014/main" id="{26481F8C-484B-87D1-AF89-D2CAAD16C47C}"/>
                </a:ext>
              </a:extLst>
            </p:cNvPr>
            <p:cNvSpPr/>
            <p:nvPr/>
          </p:nvSpPr>
          <p:spPr>
            <a:xfrm>
              <a:off x="2172970" y="1412041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0618">
              <a:extLst>
                <a:ext uri="{FF2B5EF4-FFF2-40B4-BE49-F238E27FC236}">
                  <a16:creationId xmlns:a16="http://schemas.microsoft.com/office/drawing/2014/main" id="{196487CE-65FE-7C51-FD9A-BD4B40D63C67}"/>
                </a:ext>
              </a:extLst>
            </p:cNvPr>
            <p:cNvSpPr/>
            <p:nvPr/>
          </p:nvSpPr>
          <p:spPr>
            <a:xfrm>
              <a:off x="0" y="1812726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0619">
              <a:extLst>
                <a:ext uri="{FF2B5EF4-FFF2-40B4-BE49-F238E27FC236}">
                  <a16:creationId xmlns:a16="http://schemas.microsoft.com/office/drawing/2014/main" id="{AE8068C7-24BA-F6D2-3457-F40E0D16BE41}"/>
                </a:ext>
              </a:extLst>
            </p:cNvPr>
            <p:cNvSpPr/>
            <p:nvPr/>
          </p:nvSpPr>
          <p:spPr>
            <a:xfrm>
              <a:off x="368300" y="1812726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0620">
              <a:extLst>
                <a:ext uri="{FF2B5EF4-FFF2-40B4-BE49-F238E27FC236}">
                  <a16:creationId xmlns:a16="http://schemas.microsoft.com/office/drawing/2014/main" id="{5E1F747E-01EA-7EB5-6F68-7C78A4E99B06}"/>
                </a:ext>
              </a:extLst>
            </p:cNvPr>
            <p:cNvSpPr/>
            <p:nvPr/>
          </p:nvSpPr>
          <p:spPr>
            <a:xfrm>
              <a:off x="1487170" y="1812726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0621">
              <a:extLst>
                <a:ext uri="{FF2B5EF4-FFF2-40B4-BE49-F238E27FC236}">
                  <a16:creationId xmlns:a16="http://schemas.microsoft.com/office/drawing/2014/main" id="{F3E0557E-FB4B-D39B-25A6-2F7E598E5B3E}"/>
                </a:ext>
              </a:extLst>
            </p:cNvPr>
            <p:cNvSpPr/>
            <p:nvPr/>
          </p:nvSpPr>
          <p:spPr>
            <a:xfrm>
              <a:off x="2172970" y="1812726"/>
              <a:ext cx="12700" cy="13970"/>
            </a:xfrm>
            <a:custGeom>
              <a:avLst/>
              <a:gdLst/>
              <a:ahLst/>
              <a:cxnLst/>
              <a:rect l="0" t="0" r="0" b="0"/>
              <a:pathLst>
                <a:path w="12700" h="13970">
                  <a:moveTo>
                    <a:pt x="0" y="0"/>
                  </a:moveTo>
                  <a:lnTo>
                    <a:pt x="12700" y="0"/>
                  </a:lnTo>
                  <a:lnTo>
                    <a:pt x="12700" y="13970"/>
                  </a:lnTo>
                  <a:lnTo>
                    <a:pt x="0" y="1397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0622">
              <a:extLst>
                <a:ext uri="{FF2B5EF4-FFF2-40B4-BE49-F238E27FC236}">
                  <a16:creationId xmlns:a16="http://schemas.microsoft.com/office/drawing/2014/main" id="{C9C8BEE6-156B-A59B-E473-0FE0DB78A50F}"/>
                </a:ext>
              </a:extLst>
            </p:cNvPr>
            <p:cNvSpPr/>
            <p:nvPr/>
          </p:nvSpPr>
          <p:spPr>
            <a:xfrm>
              <a:off x="0" y="22153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0623">
              <a:extLst>
                <a:ext uri="{FF2B5EF4-FFF2-40B4-BE49-F238E27FC236}">
                  <a16:creationId xmlns:a16="http://schemas.microsoft.com/office/drawing/2014/main" id="{D961DD0E-096F-5D7E-048A-CB36843F5A3B}"/>
                </a:ext>
              </a:extLst>
            </p:cNvPr>
            <p:cNvSpPr/>
            <p:nvPr/>
          </p:nvSpPr>
          <p:spPr>
            <a:xfrm>
              <a:off x="368300" y="22153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0624">
              <a:extLst>
                <a:ext uri="{FF2B5EF4-FFF2-40B4-BE49-F238E27FC236}">
                  <a16:creationId xmlns:a16="http://schemas.microsoft.com/office/drawing/2014/main" id="{F3171A09-A288-12D3-B7A3-462E069CE4AB}"/>
                </a:ext>
              </a:extLst>
            </p:cNvPr>
            <p:cNvSpPr/>
            <p:nvPr/>
          </p:nvSpPr>
          <p:spPr>
            <a:xfrm>
              <a:off x="1487170" y="22153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20625">
              <a:extLst>
                <a:ext uri="{FF2B5EF4-FFF2-40B4-BE49-F238E27FC236}">
                  <a16:creationId xmlns:a16="http://schemas.microsoft.com/office/drawing/2014/main" id="{EAC7B770-2D9C-0566-9007-874EF319F724}"/>
                </a:ext>
              </a:extLst>
            </p:cNvPr>
            <p:cNvSpPr/>
            <p:nvPr/>
          </p:nvSpPr>
          <p:spPr>
            <a:xfrm>
              <a:off x="2172970" y="2215316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7E11F9-8A31-770D-DE7B-74C3D7E785B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4446"/>
              <a:ext cx="3162300" cy="19558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688ADB-D120-E397-B8A8-718381C651C8}"/>
                </a:ext>
              </a:extLst>
            </p:cNvPr>
            <p:cNvSpPr/>
            <p:nvPr/>
          </p:nvSpPr>
          <p:spPr>
            <a:xfrm>
              <a:off x="491617" y="0"/>
              <a:ext cx="608840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E30DBE-12C7-E9F3-A940-86DE51B7D306}"/>
                </a:ext>
              </a:extLst>
            </p:cNvPr>
            <p:cNvSpPr/>
            <p:nvPr/>
          </p:nvSpPr>
          <p:spPr>
            <a:xfrm>
              <a:off x="950722" y="25000"/>
              <a:ext cx="84117" cy="1530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128AC1-C218-5FB3-63F0-4DA9C76B4B29}"/>
                </a:ext>
              </a:extLst>
            </p:cNvPr>
            <p:cNvSpPr/>
            <p:nvPr/>
          </p:nvSpPr>
          <p:spPr>
            <a:xfrm>
              <a:off x="1014730" y="0"/>
              <a:ext cx="4205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98E0AE-A8B0-EA1B-5559-17C342542BC8}"/>
                </a:ext>
              </a:extLst>
            </p:cNvPr>
            <p:cNvSpPr/>
            <p:nvPr/>
          </p:nvSpPr>
          <p:spPr>
            <a:xfrm>
              <a:off x="966883" y="-27212"/>
              <a:ext cx="42058" cy="1862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0B654BD-49FB-225A-58E7-BD687F6EC4E9}"/>
                </a:ext>
              </a:extLst>
            </p:cNvPr>
            <p:cNvSpPr/>
            <p:nvPr/>
          </p:nvSpPr>
          <p:spPr>
            <a:xfrm>
              <a:off x="1375918" y="2321922"/>
              <a:ext cx="84117" cy="1530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E8B53D-9DEF-3098-1C8F-717B6CA340C8}"/>
                </a:ext>
              </a:extLst>
            </p:cNvPr>
            <p:cNvSpPr/>
            <p:nvPr/>
          </p:nvSpPr>
          <p:spPr>
            <a:xfrm>
              <a:off x="1439926" y="2296922"/>
              <a:ext cx="42058" cy="1862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0A6B4B-AB7D-C76A-CB92-174D8D7B2189}"/>
                </a:ext>
              </a:extLst>
            </p:cNvPr>
            <p:cNvSpPr/>
            <p:nvPr/>
          </p:nvSpPr>
          <p:spPr>
            <a:xfrm>
              <a:off x="1296521" y="2379045"/>
              <a:ext cx="1094954" cy="972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</a:t>
              </a:r>
              <a:endParaRPr lang="en-I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A548A0-EDF6-6E2E-B369-04DDFB3E027B}"/>
                </a:ext>
              </a:extLst>
            </p:cNvPr>
            <p:cNvSpPr/>
            <p:nvPr/>
          </p:nvSpPr>
          <p:spPr>
            <a:xfrm>
              <a:off x="2165350" y="2296922"/>
              <a:ext cx="42058" cy="1862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7048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5" name="Shape 20626">
              <a:extLst>
                <a:ext uri="{FF2B5EF4-FFF2-40B4-BE49-F238E27FC236}">
                  <a16:creationId xmlns:a16="http://schemas.microsoft.com/office/drawing/2014/main" id="{2AB87CE0-F2CD-1C26-DADC-D87618714610}"/>
                </a:ext>
              </a:extLst>
            </p:cNvPr>
            <p:cNvSpPr/>
            <p:nvPr/>
          </p:nvSpPr>
          <p:spPr>
            <a:xfrm>
              <a:off x="0" y="2463601"/>
              <a:ext cx="12700" cy="12700"/>
            </a:xfrm>
            <a:custGeom>
              <a:avLst/>
              <a:gdLst/>
              <a:ahLst/>
              <a:cxnLst/>
              <a:rect l="0" t="0" r="0" b="0"/>
              <a:pathLst>
                <a:path w="12700" h="12700">
                  <a:moveTo>
                    <a:pt x="0" y="0"/>
                  </a:moveTo>
                  <a:lnTo>
                    <a:pt x="12700" y="0"/>
                  </a:lnTo>
                  <a:lnTo>
                    <a:pt x="127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6464066-E877-BEE8-C84F-C73E77513E44}"/>
              </a:ext>
            </a:extLst>
          </p:cNvPr>
          <p:cNvSpPr txBox="1"/>
          <p:nvPr/>
        </p:nvSpPr>
        <p:spPr>
          <a:xfrm>
            <a:off x="4603015" y="2499695"/>
            <a:ext cx="482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</a:rPr>
              <a:t>T</a:t>
            </a:r>
            <a:r>
              <a:rPr lang="en-IN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emplate</a:t>
            </a: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</a:rPr>
              <a:t>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2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8A9AF5-8AC1-B0FB-D97A-C0137B998B38}"/>
              </a:ext>
            </a:extLst>
          </p:cNvPr>
          <p:cNvSpPr txBox="1"/>
          <p:nvPr/>
        </p:nvSpPr>
        <p:spPr>
          <a:xfrm>
            <a:off x="493059" y="1846727"/>
            <a:ext cx="11788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previous work on “Shape matching and object recognition using shape contexts,” and “ANSIG—An analytic signature for permutation-invariant two dimensional shape representation,” have used different global descriptors of the full logo image either accounting for logo contours or exploiting shape descriptors such as shape context. A two-stage algorithm proposed in “Logo detection based on spatial-spectral saliency and partial spatial context,” that accounts for local contexts of key points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62048-E87D-BBD8-BB71-11743EF922C4}"/>
              </a:ext>
            </a:extLst>
          </p:cNvPr>
          <p:cNvSpPr txBox="1"/>
          <p:nvPr/>
        </p:nvSpPr>
        <p:spPr>
          <a:xfrm>
            <a:off x="3675529" y="1102659"/>
            <a:ext cx="5576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</a:rPr>
              <a:t>Existing System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65C0B-EE9C-EDA1-BB68-D1F4DA117D07}"/>
              </a:ext>
            </a:extLst>
          </p:cNvPr>
          <p:cNvSpPr txBox="1"/>
          <p:nvPr/>
        </p:nvSpPr>
        <p:spPr>
          <a:xfrm>
            <a:off x="645460" y="3666565"/>
            <a:ext cx="10479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Disadvantages of Existing System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• Less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2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6403C-7D0A-B17F-CBBD-075E746F4642}"/>
              </a:ext>
            </a:extLst>
          </p:cNvPr>
          <p:cNvSpPr txBox="1"/>
          <p:nvPr/>
        </p:nvSpPr>
        <p:spPr>
          <a:xfrm>
            <a:off x="842683" y="1353671"/>
            <a:ext cx="10542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</a:t>
            </a:r>
          </a:p>
          <a:p>
            <a:pPr algn="just"/>
            <a:r>
              <a:rPr lang="en-US" dirty="0"/>
              <a:t> In this project we have used CNN (convolution neural network) algorithm to classify logo as fake or original. CNN is a type of deep learning model for processing data that has a grid pattern, such as images, which is inspired by the organization of animal visual cortex and designed to automatically and adaptively learn spatial hierarchies of features, from low to high-level patterns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Advantages of Proposed System: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• High Accuracy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CCC55-E6C0-6BD9-1704-F353C2BDFE9F}"/>
              </a:ext>
            </a:extLst>
          </p:cNvPr>
          <p:cNvSpPr txBox="1"/>
          <p:nvPr/>
        </p:nvSpPr>
        <p:spPr>
          <a:xfrm>
            <a:off x="3594848" y="959223"/>
            <a:ext cx="5549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   </a:t>
            </a:r>
            <a:r>
              <a:rPr lang="en-US" sz="3200" b="1" dirty="0">
                <a:solidFill>
                  <a:srgbClr val="FFC000"/>
                </a:solidFill>
              </a:rPr>
              <a:t>Proposed System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261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EE9A26-BA9D-47F1-E1D2-ACEB6BF59AD5}"/>
              </a:ext>
            </a:extLst>
          </p:cNvPr>
          <p:cNvSpPr txBox="1"/>
          <p:nvPr/>
        </p:nvSpPr>
        <p:spPr>
          <a:xfrm>
            <a:off x="4589929" y="277907"/>
            <a:ext cx="500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Design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426CF-3A73-A5E0-55F9-399696B7E06B}"/>
              </a:ext>
            </a:extLst>
          </p:cNvPr>
          <p:cNvSpPr txBox="1"/>
          <p:nvPr/>
        </p:nvSpPr>
        <p:spPr>
          <a:xfrm>
            <a:off x="4141695" y="1232930"/>
            <a:ext cx="5002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Class Diagram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E4385-BA75-D908-1F0E-D5356F1D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96" y="1730188"/>
            <a:ext cx="7231604" cy="4186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4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25037-0073-B40A-F819-E62EEB49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59" y="879359"/>
            <a:ext cx="2671482" cy="54392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EA1E3-9A05-496E-898A-DC7F6AAEE01C}"/>
              </a:ext>
            </a:extLst>
          </p:cNvPr>
          <p:cNvSpPr txBox="1"/>
          <p:nvPr/>
        </p:nvSpPr>
        <p:spPr>
          <a:xfrm>
            <a:off x="4078941" y="268941"/>
            <a:ext cx="5065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  Activity Diagram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89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399014-9066-494C-A8EF-1F714CCD2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3354" y="0"/>
            <a:ext cx="1522332" cy="2365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32D17-7E03-435E-BB82-A649592BEF88}"/>
              </a:ext>
            </a:extLst>
          </p:cNvPr>
          <p:cNvSpPr txBox="1"/>
          <p:nvPr/>
        </p:nvSpPr>
        <p:spPr>
          <a:xfrm>
            <a:off x="3284738" y="621437"/>
            <a:ext cx="7705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SOFTWARE AND HARDWARE REQUIREMENTS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7F61D-230D-41ED-82AC-D783B4FB0C46}"/>
              </a:ext>
            </a:extLst>
          </p:cNvPr>
          <p:cNvSpPr txBox="1"/>
          <p:nvPr/>
        </p:nvSpPr>
        <p:spPr>
          <a:xfrm>
            <a:off x="151979" y="1298836"/>
            <a:ext cx="8989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92D050"/>
                </a:solidFill>
              </a:rPr>
              <a:t>Hardware requirements   </a:t>
            </a:r>
          </a:p>
          <a:p>
            <a:pPr algn="l"/>
            <a:r>
              <a:rPr lang="en-IN" sz="2400" b="1" dirty="0">
                <a:solidFill>
                  <a:srgbClr val="92D050"/>
                </a:solidFill>
              </a:rPr>
              <a:t>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F18B2F-519E-493C-9BF6-81A22D5659E8}"/>
              </a:ext>
            </a:extLst>
          </p:cNvPr>
          <p:cNvGrpSpPr/>
          <p:nvPr/>
        </p:nvGrpSpPr>
        <p:grpSpPr>
          <a:xfrm>
            <a:off x="9275907" y="1991359"/>
            <a:ext cx="2152188" cy="13960137"/>
            <a:chOff x="0" y="0"/>
            <a:chExt cx="2819400" cy="28194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7716B5-6534-4007-A8A6-7C3C6C528B2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452" y="59944"/>
              <a:ext cx="2694432" cy="2694432"/>
            </a:xfrm>
            <a:prstGeom prst="rect">
              <a:avLst/>
            </a:prstGeom>
          </p:spPr>
        </p:pic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745DD9DE-AF42-4C70-BBE1-B9808517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9" y="2862773"/>
            <a:ext cx="13167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36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03663" algn="ctr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" panose="020B0604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3663" algn="ctr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" panose="020B0604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3663" algn="ctr"/>
              </a:tabLs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903663" algn="ctr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 Software requirements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2526E88-8FBE-47AC-B32A-002A8F42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9" y="1085619"/>
            <a:ext cx="13167485" cy="7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790D385-E1A2-4AAA-A73A-8E315995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703893"/>
            <a:ext cx="129018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  Processor - Intel i3(min)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• Speed - 1.1 GHz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• RAM - 4GB(min)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• Hard Disk - 500 GB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• Key Board - Standard Windows Keyboard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91DE3B-D284-4A95-9896-9BE75D5B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86" y="188119"/>
            <a:ext cx="110734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B43FAF-8665-4D42-A73F-9E84C8616254}"/>
              </a:ext>
            </a:extLst>
          </p:cNvPr>
          <p:cNvGrpSpPr/>
          <p:nvPr/>
        </p:nvGrpSpPr>
        <p:grpSpPr>
          <a:xfrm flipV="1">
            <a:off x="370357" y="3035300"/>
            <a:ext cx="3666338" cy="45719"/>
            <a:chOff x="0" y="0"/>
            <a:chExt cx="4037076" cy="418795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53713-DCAC-4E89-BB6F-361E923946A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037076" cy="418795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6F9E6C8-3718-4C5C-BDB9-2A7966BB425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2505"/>
              <a:ext cx="1522476" cy="2365248"/>
            </a:xfrm>
            <a:prstGeom prst="rect">
              <a:avLst/>
            </a:prstGeom>
          </p:spPr>
        </p:pic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675EED9C-AA73-4244-A9BA-6148C3D2C0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1978" y="4108066"/>
            <a:ext cx="1244333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164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6425" algn="ctr"/>
              </a:tabLst>
            </a:pPr>
            <a:r>
              <a:rPr lang="en-US" altLang="en-US" sz="2000" dirty="0">
                <a:solidFill>
                  <a:srgbClr val="EBEBEB"/>
                </a:solidFill>
              </a:rPr>
              <a:t>Browser :Any latest browser like chrome operating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6425" algn="ctr"/>
              </a:tabLst>
            </a:pPr>
            <a:r>
              <a:rPr lang="en-US" altLang="en-US" sz="2000" dirty="0">
                <a:solidFill>
                  <a:srgbClr val="EBEBEB"/>
                </a:solidFill>
                <a:ea typeface="Century Gothic" panose="020B0502020202020204" pitchFamily="34" charset="0"/>
                <a:cs typeface="Century Gothic" panose="020B0502020202020204" pitchFamily="34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: Windows 10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6425" algn="ctr"/>
              </a:tabLst>
            </a:pPr>
            <a:r>
              <a:rPr lang="en-US" altLang="en-US" sz="2000" dirty="0">
                <a:solidFill>
                  <a:srgbClr val="EBEBEB"/>
                </a:solidFill>
                <a:ea typeface="Century Gothic" panose="020B0502020202020204" pitchFamily="34" charset="0"/>
                <a:cs typeface="Century Gothic" panose="020B0502020202020204" pitchFamily="34" charset="0"/>
              </a:rPr>
              <a:t>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: </a:t>
            </a:r>
            <a:r>
              <a:rPr lang="en-US" altLang="en-US" sz="2000" dirty="0">
                <a:solidFill>
                  <a:srgbClr val="EBEBEB"/>
                </a:solidFill>
                <a:ea typeface="Century Gothic" panose="020B0502020202020204" pitchFamily="34" charset="0"/>
                <a:cs typeface="Century Gothic" panose="020B0502020202020204" pitchFamily="34" charset="0"/>
              </a:rPr>
              <a:t>Python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6425" algn="ctr"/>
              </a:tabLs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16425" algn="ct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70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1613</TotalTime>
  <Words>625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ff7</vt:lpstr>
      <vt:lpstr>Roboto</vt:lpstr>
      <vt:lpstr>Rockwell</vt:lpstr>
      <vt:lpstr>Times New Roman</vt:lpstr>
      <vt:lpstr>Damask</vt:lpstr>
      <vt:lpstr>Narasaraopet Engineering College (autonomous)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Narasaraopet Engineering College (autonomous)</dc:title>
  <dc:creator>19471A05I1KARISHMA</dc:creator>
  <cp:lastModifiedBy>shaik karishma</cp:lastModifiedBy>
  <cp:revision>41</cp:revision>
  <dcterms:created xsi:type="dcterms:W3CDTF">2022-01-23T21:14:45Z</dcterms:created>
  <dcterms:modified xsi:type="dcterms:W3CDTF">2023-02-26T07:28:49Z</dcterms:modified>
</cp:coreProperties>
</file>