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3"/>
  </p:notesMasterIdLst>
  <p:sldIdLst>
    <p:sldId id="256" r:id="rId2"/>
    <p:sldId id="284" r:id="rId3"/>
    <p:sldId id="257" r:id="rId4"/>
    <p:sldId id="259" r:id="rId5"/>
    <p:sldId id="281" r:id="rId6"/>
    <p:sldId id="282" r:id="rId7"/>
    <p:sldId id="283" r:id="rId8"/>
    <p:sldId id="277" r:id="rId9"/>
    <p:sldId id="279" r:id="rId10"/>
    <p:sldId id="264" r:id="rId11"/>
    <p:sldId id="265"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F1F128-0D0E-4FF0-B9D6-744CD4EE94B0}" type="datetimeFigureOut">
              <a:rPr lang="en-US" smtClean="0"/>
              <a:pPr/>
              <a:t>2023-03-17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AEDE0D-A580-4930-B81D-1D1002336918}"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BAEDE0D-A580-4930-B81D-1D1002336918}"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790973" y="3778935"/>
            <a:ext cx="1419712"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540544" y="582217"/>
            <a:ext cx="8062912" cy="1102519"/>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1687710"/>
            <a:ext cx="8062912" cy="131445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4509493"/>
            <a:ext cx="5791200" cy="273844"/>
          </a:xfrm>
        </p:spPr>
        <p:txBody>
          <a:bodyPr tIns="0" bIns="0" anchor="t"/>
          <a:lstStyle>
            <a:lvl1pPr algn="r">
              <a:defRPr sz="1000"/>
            </a:lvl1pPr>
          </a:lstStyle>
          <a:p>
            <a:fld id="{54B85AFD-3E88-4D97-821A-339FB9F835D8}" type="datetimeFigureOut">
              <a:rPr lang="en-US" smtClean="0"/>
              <a:pPr/>
              <a:t>2023-03-17</a:t>
            </a:fld>
            <a:endParaRPr lang="en-US" dirty="0"/>
          </a:p>
        </p:txBody>
      </p:sp>
      <p:sp>
        <p:nvSpPr>
          <p:cNvPr id="17" name="Footer Placeholder 16"/>
          <p:cNvSpPr>
            <a:spLocks noGrp="1"/>
          </p:cNvSpPr>
          <p:nvPr>
            <p:ph type="ftr" sz="quarter" idx="11"/>
          </p:nvPr>
        </p:nvSpPr>
        <p:spPr>
          <a:xfrm>
            <a:off x="1371600" y="4238029"/>
            <a:ext cx="5791200" cy="273844"/>
          </a:xfrm>
        </p:spPr>
        <p:txBody>
          <a:bodyPr tIns="0" bIns="0" anchor="b"/>
          <a:lstStyle>
            <a:lvl1pPr algn="r">
              <a:defRPr sz="1100"/>
            </a:lvl1pPr>
          </a:lstStyle>
          <a:p>
            <a:endParaRPr lang="en-US" dirty="0"/>
          </a:p>
        </p:txBody>
      </p:sp>
      <p:sp>
        <p:nvSpPr>
          <p:cNvPr id="29" name="Slide Number Placeholder 28"/>
          <p:cNvSpPr>
            <a:spLocks noGrp="1"/>
          </p:cNvSpPr>
          <p:nvPr>
            <p:ph type="sldNum" sz="quarter" idx="12"/>
          </p:nvPr>
        </p:nvSpPr>
        <p:spPr>
          <a:xfrm>
            <a:off x="8392247" y="4314231"/>
            <a:ext cx="502920" cy="273844"/>
          </a:xfrm>
        </p:spPr>
        <p:txBody>
          <a:bodyPr anchor="ctr"/>
          <a:lstStyle>
            <a:lvl1pPr algn="ctr">
              <a:defRPr sz="1300">
                <a:solidFill>
                  <a:srgbClr val="FFFFFF"/>
                </a:solidFill>
              </a:defRPr>
            </a:lvl1pPr>
          </a:lstStyle>
          <a:p>
            <a:fld id="{23A0548C-FBA7-4ADF-AD6E-6922BD33C57B}" type="slidenum">
              <a:rPr lang="en-US" smtClean="0"/>
              <a:pPr/>
              <a:t>‹#›</a:t>
            </a:fld>
            <a:endParaRPr lang="en-US" dirty="0"/>
          </a:p>
        </p:txBody>
      </p:sp>
    </p:spTree>
  </p:cSld>
  <p:clrMapOvr>
    <a:masterClrMapping/>
  </p:clrMapOvr>
  <p:transition>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B85AFD-3E88-4D97-821A-339FB9F835D8}" type="datetimeFigureOut">
              <a:rPr lang="en-US" smtClean="0"/>
              <a:pPr/>
              <a:t>2023-03-17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548C-FBA7-4ADF-AD6E-6922BD33C57B}" type="slidenum">
              <a:rPr lang="en-US" smtClean="0"/>
              <a:pPr/>
              <a:t>‹#›</a:t>
            </a:fld>
            <a:endParaRPr lang="en-US" dirty="0"/>
          </a:p>
        </p:txBody>
      </p:sp>
    </p:spTree>
  </p:cSld>
  <p:clrMapOvr>
    <a:masterClrMapping/>
  </p:clrMapOvr>
  <p:transition>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85750"/>
            <a:ext cx="1905000" cy="41148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85750"/>
            <a:ext cx="6248400" cy="41148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B85AFD-3E88-4D97-821A-339FB9F835D8}" type="datetimeFigureOut">
              <a:rPr lang="en-US" smtClean="0"/>
              <a:pPr/>
              <a:t>2023-03-17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548C-FBA7-4ADF-AD6E-6922BD33C57B}" type="slidenum">
              <a:rPr lang="en-US" smtClean="0"/>
              <a:pPr/>
              <a:t>‹#›</a:t>
            </a:fld>
            <a:endParaRPr lang="en-US" dirty="0"/>
          </a:p>
        </p:txBody>
      </p:sp>
    </p:spTree>
  </p:cSld>
  <p:clrMapOvr>
    <a:masterClrMapping/>
  </p:clrMapOvr>
  <p:transition>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0620"/>
            <a:ext cx="8229600" cy="1049274"/>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412106"/>
            <a:ext cx="8229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4860036"/>
            <a:ext cx="2133600" cy="226314"/>
          </a:xfrm>
        </p:spPr>
        <p:txBody>
          <a:bodyPr/>
          <a:lstStyle/>
          <a:p>
            <a:fld id="{54B85AFD-3E88-4D97-821A-339FB9F835D8}" type="datetimeFigureOut">
              <a:rPr lang="en-US" smtClean="0"/>
              <a:pPr/>
              <a:t>2023-03-17</a:t>
            </a:fld>
            <a:endParaRPr lang="en-US" dirty="0"/>
          </a:p>
        </p:txBody>
      </p:sp>
      <p:sp>
        <p:nvSpPr>
          <p:cNvPr id="5" name="Footer Placeholder 4"/>
          <p:cNvSpPr>
            <a:spLocks noGrp="1"/>
          </p:cNvSpPr>
          <p:nvPr>
            <p:ph type="ftr" sz="quarter" idx="11"/>
          </p:nvPr>
        </p:nvSpPr>
        <p:spPr>
          <a:xfrm>
            <a:off x="457200" y="4860728"/>
            <a:ext cx="4260056" cy="225623"/>
          </a:xfrm>
        </p:spPr>
        <p:txBody>
          <a:bodyPr/>
          <a:lstStyle/>
          <a:p>
            <a:endParaRPr lang="en-US" dirty="0"/>
          </a:p>
        </p:txBody>
      </p:sp>
      <p:sp>
        <p:nvSpPr>
          <p:cNvPr id="6" name="Slide Number Placeholder 5"/>
          <p:cNvSpPr>
            <a:spLocks noGrp="1"/>
          </p:cNvSpPr>
          <p:nvPr>
            <p:ph type="sldNum" sz="quarter" idx="12"/>
          </p:nvPr>
        </p:nvSpPr>
        <p:spPr/>
        <p:txBody>
          <a:bodyPr/>
          <a:lstStyle/>
          <a:p>
            <a:fld id="{23A0548C-FBA7-4ADF-AD6E-6922BD33C57B}" type="slidenum">
              <a:rPr lang="en-US" smtClean="0"/>
              <a:pPr/>
              <a:t>‹#›</a:t>
            </a:fld>
            <a:endParaRPr lang="en-US" dirty="0"/>
          </a:p>
        </p:txBody>
      </p:sp>
    </p:spTree>
  </p:cSld>
  <p:clrMapOvr>
    <a:masterClrMapping/>
  </p:clrMapOvr>
  <p:transition>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5" y="5277"/>
            <a:ext cx="9129932" cy="5127674"/>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dirty="0">
              <a:solidFill>
                <a:schemeClr val="lt1"/>
              </a:solidFill>
              <a:latin typeface="+mn-lt"/>
              <a:ea typeface="+mn-ea"/>
              <a:cs typeface="+mn-cs"/>
            </a:endParaRPr>
          </a:p>
        </p:txBody>
      </p:sp>
      <p:sp>
        <p:nvSpPr>
          <p:cNvPr id="8" name="Isosceles Triangle 7"/>
          <p:cNvSpPr/>
          <p:nvPr/>
        </p:nvSpPr>
        <p:spPr>
          <a:xfrm rot="5400000" flipV="1">
            <a:off x="7790973" y="70340"/>
            <a:ext cx="1419712"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Date Placeholder 3"/>
          <p:cNvSpPr>
            <a:spLocks noGrp="1"/>
          </p:cNvSpPr>
          <p:nvPr>
            <p:ph type="dt" sz="half" idx="10"/>
          </p:nvPr>
        </p:nvSpPr>
        <p:spPr>
          <a:xfrm>
            <a:off x="6955632" y="4857750"/>
            <a:ext cx="2133600" cy="228600"/>
          </a:xfrm>
        </p:spPr>
        <p:txBody>
          <a:bodyPr/>
          <a:lstStyle/>
          <a:p>
            <a:fld id="{54B85AFD-3E88-4D97-821A-339FB9F835D8}" type="datetimeFigureOut">
              <a:rPr lang="en-US" smtClean="0"/>
              <a:pPr/>
              <a:t>2023-03-17</a:t>
            </a:fld>
            <a:endParaRPr lang="en-US" dirty="0"/>
          </a:p>
        </p:txBody>
      </p:sp>
      <p:sp>
        <p:nvSpPr>
          <p:cNvPr id="5" name="Footer Placeholder 4"/>
          <p:cNvSpPr>
            <a:spLocks noGrp="1"/>
          </p:cNvSpPr>
          <p:nvPr>
            <p:ph type="ftr" sz="quarter" idx="11"/>
          </p:nvPr>
        </p:nvSpPr>
        <p:spPr>
          <a:xfrm>
            <a:off x="2619376" y="4860728"/>
            <a:ext cx="4260056" cy="225623"/>
          </a:xfrm>
        </p:spPr>
        <p:txBody>
          <a:bodyPr/>
          <a:lstStyle/>
          <a:p>
            <a:endParaRPr lang="en-US" dirty="0"/>
          </a:p>
        </p:txBody>
      </p:sp>
      <p:sp>
        <p:nvSpPr>
          <p:cNvPr id="6" name="Slide Number Placeholder 5"/>
          <p:cNvSpPr>
            <a:spLocks noGrp="1"/>
          </p:cNvSpPr>
          <p:nvPr>
            <p:ph type="sldNum" sz="quarter" idx="12"/>
          </p:nvPr>
        </p:nvSpPr>
        <p:spPr>
          <a:xfrm>
            <a:off x="8451056" y="607219"/>
            <a:ext cx="502920" cy="225623"/>
          </a:xfrm>
        </p:spPr>
        <p:txBody>
          <a:bodyPr/>
          <a:lstStyle/>
          <a:p>
            <a:fld id="{23A0548C-FBA7-4ADF-AD6E-6922BD33C57B}" type="slidenum">
              <a:rPr lang="en-US" smtClean="0"/>
              <a:pPr/>
              <a:t>‹#›</a:t>
            </a:fld>
            <a:endParaRPr lang="en-US" dirty="0"/>
          </a:p>
        </p:txBody>
      </p:sp>
      <p:cxnSp>
        <p:nvCxnSpPr>
          <p:cNvPr id="11" name="Straight Connector 10"/>
          <p:cNvCxnSpPr/>
          <p:nvPr/>
        </p:nvCxnSpPr>
        <p:spPr>
          <a:xfrm rot="10800000">
            <a:off x="6468796" y="7036"/>
            <a:ext cx="2672861" cy="1425158"/>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2" y="5276"/>
            <a:ext cx="9136967" cy="5132950"/>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03599"/>
            <a:ext cx="7239000" cy="1021556"/>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225152"/>
            <a:ext cx="3886200" cy="17145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transition>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1829"/>
            <a:ext cx="4038600" cy="3394472"/>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91829"/>
            <a:ext cx="4038600" cy="3394472"/>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4860727"/>
            <a:ext cx="2133600" cy="226314"/>
          </a:xfrm>
        </p:spPr>
        <p:txBody>
          <a:bodyPr/>
          <a:lstStyle/>
          <a:p>
            <a:fld id="{54B85AFD-3E88-4D97-821A-339FB9F835D8}" type="datetimeFigureOut">
              <a:rPr lang="en-US" smtClean="0"/>
              <a:pPr/>
              <a:t>2023-03-17</a:t>
            </a:fld>
            <a:endParaRPr lang="en-US" dirty="0"/>
          </a:p>
        </p:txBody>
      </p:sp>
      <p:sp>
        <p:nvSpPr>
          <p:cNvPr id="6" name="Footer Placeholder 5"/>
          <p:cNvSpPr>
            <a:spLocks noGrp="1"/>
          </p:cNvSpPr>
          <p:nvPr>
            <p:ph type="ftr" sz="quarter" idx="11"/>
          </p:nvPr>
        </p:nvSpPr>
        <p:spPr>
          <a:xfrm>
            <a:off x="457200" y="4860727"/>
            <a:ext cx="4260056" cy="226314"/>
          </a:xfrm>
        </p:spPr>
        <p:txBody>
          <a:bodyPr/>
          <a:lstStyle/>
          <a:p>
            <a:endParaRPr lang="en-US" dirty="0"/>
          </a:p>
        </p:txBody>
      </p:sp>
      <p:sp>
        <p:nvSpPr>
          <p:cNvPr id="7" name="Slide Number Placeholder 6"/>
          <p:cNvSpPr>
            <a:spLocks noGrp="1"/>
          </p:cNvSpPr>
          <p:nvPr>
            <p:ph type="sldNum" sz="quarter" idx="12"/>
          </p:nvPr>
        </p:nvSpPr>
        <p:spPr>
          <a:xfrm>
            <a:off x="7589520" y="4860727"/>
            <a:ext cx="502920" cy="226314"/>
          </a:xfrm>
        </p:spPr>
        <p:txBody>
          <a:bodyPr/>
          <a:lstStyle/>
          <a:p>
            <a:fld id="{23A0548C-FBA7-4ADF-AD6E-6922BD33C57B}" type="slidenum">
              <a:rPr lang="en-US" smtClean="0"/>
              <a:pPr/>
              <a:t>‹#›</a:t>
            </a:fld>
            <a:endParaRPr lang="en-US" dirty="0"/>
          </a:p>
        </p:txBody>
      </p:sp>
    </p:spTree>
  </p:cSld>
  <p:clrMapOvr>
    <a:masterClrMapping/>
  </p:clrMapOvr>
  <p:transition>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9" y="218049"/>
            <a:ext cx="1066800" cy="4615434"/>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7" y="218049"/>
            <a:ext cx="581024" cy="226314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7" y="2570343"/>
            <a:ext cx="581024" cy="226314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29" y="218049"/>
            <a:ext cx="6858000" cy="226314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29" y="2570343"/>
            <a:ext cx="6858000" cy="226314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4860727"/>
            <a:ext cx="2130552" cy="226314"/>
          </a:xfrm>
        </p:spPr>
        <p:txBody>
          <a:bodyPr/>
          <a:lstStyle/>
          <a:p>
            <a:fld id="{54B85AFD-3E88-4D97-821A-339FB9F835D8}" type="datetimeFigureOut">
              <a:rPr lang="en-US" smtClean="0"/>
              <a:pPr/>
              <a:t>2023-03-17</a:t>
            </a:fld>
            <a:endParaRPr lang="en-US" dirty="0"/>
          </a:p>
        </p:txBody>
      </p:sp>
      <p:sp>
        <p:nvSpPr>
          <p:cNvPr id="8" name="Footer Placeholder 7"/>
          <p:cNvSpPr>
            <a:spLocks noGrp="1"/>
          </p:cNvSpPr>
          <p:nvPr>
            <p:ph type="ftr" sz="quarter" idx="11"/>
          </p:nvPr>
        </p:nvSpPr>
        <p:spPr>
          <a:xfrm>
            <a:off x="457200" y="4860727"/>
            <a:ext cx="4261104" cy="226314"/>
          </a:xfrm>
        </p:spPr>
        <p:txBody>
          <a:bodyPr/>
          <a:lstStyle/>
          <a:p>
            <a:endParaRPr lang="en-US" dirty="0"/>
          </a:p>
        </p:txBody>
      </p:sp>
      <p:sp>
        <p:nvSpPr>
          <p:cNvPr id="9" name="Slide Number Placeholder 8"/>
          <p:cNvSpPr>
            <a:spLocks noGrp="1"/>
          </p:cNvSpPr>
          <p:nvPr>
            <p:ph type="sldNum" sz="quarter" idx="12"/>
          </p:nvPr>
        </p:nvSpPr>
        <p:spPr>
          <a:xfrm>
            <a:off x="7589520" y="4862322"/>
            <a:ext cx="502920" cy="226314"/>
          </a:xfrm>
        </p:spPr>
        <p:txBody>
          <a:bodyPr/>
          <a:lstStyle>
            <a:lvl1pPr algn="ctr">
              <a:defRPr/>
            </a:lvl1pPr>
          </a:lstStyle>
          <a:p>
            <a:fld id="{23A0548C-FBA7-4ADF-AD6E-6922BD33C57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B85AFD-3E88-4D97-821A-339FB9F835D8}" type="datetimeFigureOut">
              <a:rPr lang="en-US" smtClean="0"/>
              <a:pPr/>
              <a:t>2023-03-17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548C-FBA7-4ADF-AD6E-6922BD33C57B}" type="slidenum">
              <a:rPr lang="en-US" smtClean="0"/>
              <a:pPr/>
              <a:t>‹#›</a:t>
            </a:fld>
            <a:endParaRPr lang="en-US" dirty="0"/>
          </a:p>
        </p:txBody>
      </p:sp>
    </p:spTree>
  </p:cSld>
  <p:clrMapOvr>
    <a:masterClrMapping/>
  </p:clrMapOvr>
  <p:transition>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4860727"/>
            <a:ext cx="2133600" cy="226314"/>
          </a:xfrm>
        </p:spPr>
        <p:txBody>
          <a:bodyPr/>
          <a:lstStyle/>
          <a:p>
            <a:fld id="{54B85AFD-3E88-4D97-821A-339FB9F835D8}" type="datetimeFigureOut">
              <a:rPr lang="en-US" smtClean="0"/>
              <a:pPr/>
              <a:t>2023-03-17</a:t>
            </a:fld>
            <a:endParaRPr lang="en-US" dirty="0"/>
          </a:p>
        </p:txBody>
      </p:sp>
      <p:sp>
        <p:nvSpPr>
          <p:cNvPr id="3" name="Footer Placeholder 2"/>
          <p:cNvSpPr>
            <a:spLocks noGrp="1"/>
          </p:cNvSpPr>
          <p:nvPr>
            <p:ph type="ftr" sz="quarter" idx="11"/>
          </p:nvPr>
        </p:nvSpPr>
        <p:spPr>
          <a:xfrm>
            <a:off x="457200" y="4861419"/>
            <a:ext cx="4260056" cy="225623"/>
          </a:xfrm>
        </p:spPr>
        <p:txBody>
          <a:bodyPr/>
          <a:lstStyle/>
          <a:p>
            <a:endParaRPr lang="en-US" dirty="0"/>
          </a:p>
        </p:txBody>
      </p:sp>
      <p:sp>
        <p:nvSpPr>
          <p:cNvPr id="4" name="Slide Number Placeholder 3"/>
          <p:cNvSpPr>
            <a:spLocks noGrp="1"/>
          </p:cNvSpPr>
          <p:nvPr>
            <p:ph type="sldNum" sz="quarter" idx="12"/>
          </p:nvPr>
        </p:nvSpPr>
        <p:spPr>
          <a:xfrm>
            <a:off x="7589520" y="4860727"/>
            <a:ext cx="502920" cy="226314"/>
          </a:xfrm>
        </p:spPr>
        <p:txBody>
          <a:bodyPr/>
          <a:lstStyle/>
          <a:p>
            <a:fld id="{23A0548C-FBA7-4ADF-AD6E-6922BD33C57B}" type="slidenum">
              <a:rPr lang="en-US" smtClean="0"/>
              <a:pPr/>
              <a:t>‹#›</a:t>
            </a:fld>
            <a:endParaRPr lang="en-US" dirty="0"/>
          </a:p>
        </p:txBody>
      </p:sp>
    </p:spTree>
  </p:cSld>
  <p:clrMapOvr>
    <a:masterClrMapping/>
  </p:clrMapOvr>
  <p:transition>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275748"/>
            <a:ext cx="914400" cy="44577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275748"/>
            <a:ext cx="2438400" cy="44577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1" y="240030"/>
            <a:ext cx="5276088" cy="449199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4917186"/>
            <a:ext cx="2133600" cy="226314"/>
          </a:xfrm>
        </p:spPr>
        <p:txBody>
          <a:bodyPr/>
          <a:lstStyle>
            <a:lvl1pPr>
              <a:defRPr sz="900"/>
            </a:lvl1pPr>
          </a:lstStyle>
          <a:p>
            <a:fld id="{54B85AFD-3E88-4D97-821A-339FB9F835D8}" type="datetimeFigureOut">
              <a:rPr lang="en-US" smtClean="0"/>
              <a:pPr/>
              <a:t>2023-03-17</a:t>
            </a:fld>
            <a:endParaRPr lang="en-US" dirty="0"/>
          </a:p>
        </p:txBody>
      </p:sp>
      <p:sp>
        <p:nvSpPr>
          <p:cNvPr id="6" name="Footer Placeholder 5"/>
          <p:cNvSpPr>
            <a:spLocks noGrp="1"/>
          </p:cNvSpPr>
          <p:nvPr>
            <p:ph type="ftr" sz="quarter" idx="11"/>
          </p:nvPr>
        </p:nvSpPr>
        <p:spPr>
          <a:xfrm>
            <a:off x="1135856" y="4917186"/>
            <a:ext cx="5143120" cy="226314"/>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8410576" y="4917186"/>
            <a:ext cx="502920" cy="226314"/>
          </a:xfrm>
        </p:spPr>
        <p:txBody>
          <a:bodyPr/>
          <a:lstStyle>
            <a:lvl1pPr>
              <a:defRPr sz="900"/>
            </a:lvl1pPr>
          </a:lstStyle>
          <a:p>
            <a:fld id="{23A0548C-FBA7-4ADF-AD6E-6922BD33C57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13172"/>
            <a:ext cx="914400" cy="48006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280475"/>
            <a:ext cx="7333488" cy="4114800"/>
          </a:xfrm>
          <a:solidFill>
            <a:schemeClr val="bg2">
              <a:shade val="50000"/>
            </a:schemeClr>
          </a:solidFill>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1143000" y="4400550"/>
            <a:ext cx="7333488" cy="51435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4917186"/>
            <a:ext cx="2103120" cy="226314"/>
          </a:xfrm>
        </p:spPr>
        <p:txBody>
          <a:bodyPr/>
          <a:lstStyle>
            <a:lvl1pPr>
              <a:defRPr sz="900"/>
            </a:lvl1pPr>
          </a:lstStyle>
          <a:p>
            <a:fld id="{54B85AFD-3E88-4D97-821A-339FB9F835D8}" type="datetimeFigureOut">
              <a:rPr lang="en-US" smtClean="0"/>
              <a:pPr/>
              <a:t>2023-03-17</a:t>
            </a:fld>
            <a:endParaRPr lang="en-US" dirty="0"/>
          </a:p>
        </p:txBody>
      </p:sp>
      <p:sp>
        <p:nvSpPr>
          <p:cNvPr id="6" name="Footer Placeholder 5"/>
          <p:cNvSpPr>
            <a:spLocks noGrp="1"/>
          </p:cNvSpPr>
          <p:nvPr>
            <p:ph type="ftr" sz="quarter" idx="11"/>
          </p:nvPr>
        </p:nvSpPr>
        <p:spPr>
          <a:xfrm>
            <a:off x="1170432" y="4917877"/>
            <a:ext cx="4948072" cy="226314"/>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8217192" y="4917186"/>
            <a:ext cx="365760" cy="226314"/>
          </a:xfrm>
        </p:spPr>
        <p:txBody>
          <a:bodyPr/>
          <a:lstStyle>
            <a:lvl1pPr algn="ctr">
              <a:defRPr sz="900"/>
            </a:lvl1pPr>
          </a:lstStyle>
          <a:p>
            <a:fld id="{23A0548C-FBA7-4ADF-AD6E-6922BD33C57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5" y="10552"/>
            <a:ext cx="9129932" cy="5127674"/>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cxnSp>
        <p:nvCxnSpPr>
          <p:cNvPr id="8" name="Straight Connector 7"/>
          <p:cNvCxnSpPr/>
          <p:nvPr/>
        </p:nvCxnSpPr>
        <p:spPr>
          <a:xfrm>
            <a:off x="2" y="5276"/>
            <a:ext cx="9136967" cy="5132950"/>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6" y="3711307"/>
            <a:ext cx="2672861" cy="1425158"/>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00620"/>
            <a:ext cx="8229600" cy="1049274"/>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412106"/>
            <a:ext cx="8229600" cy="3429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4860727"/>
            <a:ext cx="2133600" cy="226314"/>
          </a:xfrm>
          <a:prstGeom prst="rect">
            <a:avLst/>
          </a:prstGeom>
        </p:spPr>
        <p:txBody>
          <a:bodyPr vert="horz" anchor="b"/>
          <a:lstStyle>
            <a:lvl1pPr algn="l" eaLnBrk="1" latinLnBrk="0" hangingPunct="1">
              <a:defRPr kumimoji="0" sz="1000" b="0">
                <a:solidFill>
                  <a:schemeClr val="tx1"/>
                </a:solidFill>
              </a:defRPr>
            </a:lvl1pPr>
          </a:lstStyle>
          <a:p>
            <a:fld id="{54B85AFD-3E88-4D97-821A-339FB9F835D8}" type="datetimeFigureOut">
              <a:rPr lang="en-US" smtClean="0"/>
              <a:pPr/>
              <a:t>2023-03-17</a:t>
            </a:fld>
            <a:endParaRPr lang="en-US" dirty="0"/>
          </a:p>
        </p:txBody>
      </p:sp>
      <p:sp>
        <p:nvSpPr>
          <p:cNvPr id="3" name="Footer Placeholder 2"/>
          <p:cNvSpPr>
            <a:spLocks noGrp="1"/>
          </p:cNvSpPr>
          <p:nvPr>
            <p:ph type="ftr" sz="quarter" idx="3"/>
          </p:nvPr>
        </p:nvSpPr>
        <p:spPr>
          <a:xfrm>
            <a:off x="457200" y="4861419"/>
            <a:ext cx="4260056" cy="225623"/>
          </a:xfrm>
          <a:prstGeom prst="rect">
            <a:avLst/>
          </a:prstGeom>
        </p:spPr>
        <p:txBody>
          <a:bodyPr vert="horz" anchor="b"/>
          <a:lstStyle>
            <a:lvl1pPr algn="r" eaLnBrk="1" latinLnBrk="0" hangingPunct="1">
              <a:defRPr kumimoji="0" sz="1000">
                <a:solidFill>
                  <a:schemeClr val="tx1"/>
                </a:solidFill>
              </a:defRPr>
            </a:lvl1pPr>
          </a:lstStyle>
          <a:p>
            <a:endParaRPr lang="en-US" dirty="0"/>
          </a:p>
        </p:txBody>
      </p:sp>
      <p:sp>
        <p:nvSpPr>
          <p:cNvPr id="23" name="Slide Number Placeholder 22"/>
          <p:cNvSpPr>
            <a:spLocks noGrp="1"/>
          </p:cNvSpPr>
          <p:nvPr>
            <p:ph type="sldNum" sz="quarter" idx="4"/>
          </p:nvPr>
        </p:nvSpPr>
        <p:spPr>
          <a:xfrm>
            <a:off x="7589520" y="4860727"/>
            <a:ext cx="502920" cy="226314"/>
          </a:xfrm>
          <a:prstGeom prst="rect">
            <a:avLst/>
          </a:prstGeom>
        </p:spPr>
        <p:txBody>
          <a:bodyPr vert="horz" anchor="b"/>
          <a:lstStyle>
            <a:lvl1pPr algn="ctr" eaLnBrk="1" latinLnBrk="0" hangingPunct="1">
              <a:defRPr kumimoji="0" sz="1200">
                <a:solidFill>
                  <a:schemeClr val="tx1"/>
                </a:solidFill>
              </a:defRPr>
            </a:lvl1pPr>
          </a:lstStyle>
          <a:p>
            <a:fld id="{23A0548C-FBA7-4ADF-AD6E-6922BD33C57B}"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p:wedge/>
  </p:transition>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8252F85-E3F9-4EDE-A47D-EED18F885FCB}"/>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676402" y="114301"/>
            <a:ext cx="6219825" cy="1250156"/>
          </a:xfrm>
          <a:prstGeom prst="rect">
            <a:avLst/>
          </a:prstGeom>
        </p:spPr>
      </p:pic>
      <p:sp>
        <p:nvSpPr>
          <p:cNvPr id="5" name="TextBox 4"/>
          <p:cNvSpPr txBox="1"/>
          <p:nvPr/>
        </p:nvSpPr>
        <p:spPr>
          <a:xfrm>
            <a:off x="0" y="1714500"/>
            <a:ext cx="9144000" cy="477054"/>
          </a:xfrm>
          <a:prstGeom prst="rect">
            <a:avLst/>
          </a:prstGeom>
          <a:noFill/>
        </p:spPr>
        <p:txBody>
          <a:bodyPr wrap="square" rtlCol="0">
            <a:spAutoFit/>
          </a:bodyPr>
          <a:lstStyle/>
          <a:p>
            <a:pPr algn="ctr"/>
            <a:r>
              <a:rPr lang="en-US" sz="2500" b="1" dirty="0" smtClean="0"/>
              <a:t>BIRD</a:t>
            </a:r>
            <a:r>
              <a:rPr lang="en-US" sz="2500" b="1" dirty="0" smtClean="0"/>
              <a:t> SPECIES CLASSIFICATION</a:t>
            </a:r>
            <a:endParaRPr lang="en-US" sz="2500" b="1" dirty="0"/>
          </a:p>
        </p:txBody>
      </p:sp>
      <p:sp>
        <p:nvSpPr>
          <p:cNvPr id="6" name="TextBox 5"/>
          <p:cNvSpPr txBox="1"/>
          <p:nvPr/>
        </p:nvSpPr>
        <p:spPr>
          <a:xfrm>
            <a:off x="3276603" y="2171701"/>
            <a:ext cx="2658100" cy="830997"/>
          </a:xfrm>
          <a:prstGeom prst="rect">
            <a:avLst/>
          </a:prstGeom>
          <a:noFill/>
        </p:spPr>
        <p:txBody>
          <a:bodyPr wrap="none" rtlCol="0">
            <a:spAutoFit/>
          </a:bodyPr>
          <a:lstStyle/>
          <a:p>
            <a:r>
              <a:rPr lang="en-US" sz="1500" dirty="0" smtClean="0">
                <a:solidFill>
                  <a:schemeClr val="accent1"/>
                </a:solidFill>
                <a:latin typeface="Times New Roman" panose="02020603050405020304" pitchFamily="18" charset="0"/>
                <a:cs typeface="Times New Roman" panose="02020603050405020304" pitchFamily="18" charset="0"/>
              </a:rPr>
              <a:t>Under the esteemed guidance of</a:t>
            </a:r>
          </a:p>
          <a:p>
            <a:pPr algn="ctr"/>
            <a:r>
              <a:rPr lang="en-US" sz="1500" dirty="0" smtClean="0"/>
              <a:t>Sk.Rafi,M.Tech.,(Ph.D)</a:t>
            </a:r>
            <a:endParaRPr lang="en-IN" sz="1500" dirty="0" smtClean="0">
              <a:solidFill>
                <a:srgbClr val="92D050"/>
              </a:solidFill>
              <a:latin typeface="Times New Roman" panose="02020603050405020304" pitchFamily="18" charset="0"/>
              <a:cs typeface="Times New Roman" panose="02020603050405020304" pitchFamily="18" charset="0"/>
            </a:endParaRPr>
          </a:p>
          <a:p>
            <a:endParaRPr lang="en-US" dirty="0"/>
          </a:p>
        </p:txBody>
      </p:sp>
      <p:sp>
        <p:nvSpPr>
          <p:cNvPr id="7" name="TextBox 6"/>
          <p:cNvSpPr txBox="1"/>
          <p:nvPr/>
        </p:nvSpPr>
        <p:spPr>
          <a:xfrm>
            <a:off x="4648203" y="3886200"/>
            <a:ext cx="4326826" cy="1338828"/>
          </a:xfrm>
          <a:prstGeom prst="rect">
            <a:avLst/>
          </a:prstGeom>
          <a:noFill/>
        </p:spPr>
        <p:txBody>
          <a:bodyPr wrap="square" rtlCol="0">
            <a:spAutoFit/>
          </a:bodyPr>
          <a:lstStyle/>
          <a:p>
            <a:r>
              <a:rPr lang="en-US" dirty="0" smtClean="0">
                <a:solidFill>
                  <a:schemeClr val="accent1"/>
                </a:solidFill>
                <a:latin typeface="Times New Roman" panose="02020603050405020304" pitchFamily="18" charset="0"/>
                <a:cs typeface="Times New Roman" panose="02020603050405020304" pitchFamily="18" charset="0"/>
              </a:rPr>
              <a:t>Team members</a:t>
            </a:r>
          </a:p>
          <a:p>
            <a:r>
              <a:rPr lang="en-US" sz="1500" dirty="0" smtClean="0"/>
              <a:t>N.Bhargava </a:t>
            </a:r>
            <a:r>
              <a:rPr lang="en-US" sz="1500" dirty="0" err="1" smtClean="0"/>
              <a:t>Raju</a:t>
            </a:r>
            <a:r>
              <a:rPr lang="en-US" sz="1500" dirty="0"/>
              <a:t> </a:t>
            </a:r>
            <a:r>
              <a:rPr lang="en-US" sz="1500" dirty="0" smtClean="0"/>
              <a:t>                       : 19471A05N3 </a:t>
            </a:r>
          </a:p>
          <a:p>
            <a:r>
              <a:rPr lang="en-US" sz="1500" dirty="0" smtClean="0"/>
              <a:t>Ch.Shanmukha Chakravarthy  :19471A05K6  </a:t>
            </a:r>
          </a:p>
          <a:p>
            <a:r>
              <a:rPr lang="en-US" sz="1500" dirty="0" smtClean="0"/>
              <a:t>D.Balaji                                         : 19471A05K9</a:t>
            </a:r>
            <a:r>
              <a:rPr lang="en-US" sz="1500" dirty="0" smtClean="0">
                <a:solidFill>
                  <a:srgbClr val="92D050"/>
                </a:solidFill>
                <a:latin typeface="Times New Roman" panose="02020603050405020304" pitchFamily="18" charset="0"/>
                <a:cs typeface="Times New Roman" panose="02020603050405020304" pitchFamily="18" charset="0"/>
              </a:rPr>
              <a:t> </a:t>
            </a:r>
          </a:p>
          <a:p>
            <a:endParaRPr lang="en-US" dirty="0"/>
          </a:p>
        </p:txBody>
      </p:sp>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2400" dirty="0" smtClean="0">
                <a:solidFill>
                  <a:schemeClr val="accent1"/>
                </a:solidFill>
                <a:effectLst>
                  <a:outerShdw blurRad="38100" dist="38100" dir="2700000" algn="tl">
                    <a:srgbClr val="000000">
                      <a:alpha val="43137"/>
                    </a:srgbClr>
                  </a:outerShdw>
                </a:effectLst>
                <a:cs typeface="Times New Roman" panose="02020603050405020304" pitchFamily="18" charset="0"/>
              </a:rPr>
              <a:t>CONCLUSION</a:t>
            </a:r>
            <a:endParaRPr lang="en-US" sz="2400" dirty="0">
              <a:solidFill>
                <a:schemeClr val="accent1"/>
              </a:solidFill>
              <a:effectLst>
                <a:outerShdw blurRad="38100" dist="38100" dir="2700000" algn="tl">
                  <a:srgbClr val="000000">
                    <a:alpha val="43137"/>
                  </a:srgbClr>
                </a:outerShdw>
              </a:effectLst>
            </a:endParaRPr>
          </a:p>
        </p:txBody>
      </p:sp>
      <p:sp>
        <p:nvSpPr>
          <p:cNvPr id="3" name="TextBox 2"/>
          <p:cNvSpPr txBox="1"/>
          <p:nvPr/>
        </p:nvSpPr>
        <p:spPr>
          <a:xfrm>
            <a:off x="0" y="1047750"/>
            <a:ext cx="9144000" cy="2308324"/>
          </a:xfrm>
          <a:prstGeom prst="rect">
            <a:avLst/>
          </a:prstGeom>
          <a:noFill/>
        </p:spPr>
        <p:txBody>
          <a:bodyPr wrap="square" rtlCol="0">
            <a:spAutoFit/>
          </a:bodyPr>
          <a:lstStyle/>
          <a:p>
            <a:pPr marL="342900" indent="-342900" algn="just">
              <a:buFont typeface="Wingdings" pitchFamily="2" charset="2"/>
              <a:buChar char="Ø"/>
            </a:pPr>
            <a:r>
              <a:rPr lang="en-US" dirty="0" smtClean="0"/>
              <a:t>Bird </a:t>
            </a:r>
            <a:r>
              <a:rPr lang="en-US" dirty="0"/>
              <a:t>image retrieval and recognition is a challenging problem that requires the development of robust and accurate algorithms, as well as large datasets of annotated images. The recent progress made in deep learning, especially in CNNs, has led to significant advances in this field, and these techniques are now being used to build large datasets of birds</a:t>
            </a:r>
            <a:r>
              <a:rPr lang="en-US" dirty="0" smtClean="0"/>
              <a:t>.</a:t>
            </a:r>
          </a:p>
          <a:p>
            <a:pPr marL="342900" indent="-342900" algn="just">
              <a:buFont typeface="Wingdings" pitchFamily="2" charset="2"/>
              <a:buChar char="Ø"/>
            </a:pPr>
            <a:r>
              <a:rPr lang="en-US" dirty="0"/>
              <a:t>Future research will likely focus on further improving the accuracy of these algorithms and developing more effective ways to collect and annotate large datasets of bird images.</a:t>
            </a:r>
          </a:p>
        </p:txBody>
      </p:sp>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09750"/>
            <a:ext cx="9144000" cy="1323439"/>
          </a:xfrm>
          <a:prstGeom prst="rect">
            <a:avLst/>
          </a:prstGeom>
          <a:noFill/>
        </p:spPr>
        <p:txBody>
          <a:bodyPr wrap="square" rtlCol="0">
            <a:spAutoFit/>
          </a:bodyPr>
          <a:lstStyle/>
          <a:p>
            <a:pPr algn="ctr"/>
            <a:r>
              <a:rPr lang="en-IN" sz="8000" dirty="0" smtClean="0">
                <a:latin typeface="Times New Roman" panose="02020603050405020304" pitchFamily="18" charset="0"/>
                <a:cs typeface="Times New Roman" panose="02020603050405020304" pitchFamily="18" charset="0"/>
              </a:rPr>
              <a:t>THANK YOU</a:t>
            </a:r>
            <a:endParaRPr lang="en-US" sz="8000" dirty="0"/>
          </a:p>
        </p:txBody>
      </p:sp>
    </p:spTree>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TextBox 2"/>
          <p:cNvSpPr txBox="1"/>
          <p:nvPr/>
        </p:nvSpPr>
        <p:spPr>
          <a:xfrm>
            <a:off x="838200" y="1123950"/>
            <a:ext cx="2268570" cy="2585323"/>
          </a:xfrm>
          <a:prstGeom prst="rect">
            <a:avLst/>
          </a:prstGeom>
          <a:noFill/>
        </p:spPr>
        <p:txBody>
          <a:bodyPr wrap="none" rtlCol="0">
            <a:spAutoFit/>
          </a:bodyPr>
          <a:lstStyle/>
          <a:p>
            <a:pPr>
              <a:buFont typeface="Wingdings" pitchFamily="2" charset="2"/>
              <a:buChar char="Ø"/>
            </a:pPr>
            <a:r>
              <a:rPr lang="en-US" dirty="0" smtClean="0"/>
              <a:t>Abstract</a:t>
            </a:r>
          </a:p>
          <a:p>
            <a:pPr>
              <a:buFont typeface="Wingdings" pitchFamily="2" charset="2"/>
              <a:buChar char="Ø"/>
            </a:pPr>
            <a:r>
              <a:rPr lang="en-US" dirty="0" smtClean="0"/>
              <a:t>Existing System</a:t>
            </a:r>
          </a:p>
          <a:p>
            <a:pPr>
              <a:buFont typeface="Wingdings" pitchFamily="2" charset="2"/>
              <a:buChar char="Ø"/>
            </a:pPr>
            <a:r>
              <a:rPr lang="en-US" dirty="0" smtClean="0"/>
              <a:t>Proposed System</a:t>
            </a:r>
          </a:p>
          <a:p>
            <a:pPr>
              <a:buFont typeface="Wingdings" pitchFamily="2" charset="2"/>
              <a:buChar char="Ø"/>
            </a:pPr>
            <a:r>
              <a:rPr lang="en-US" dirty="0" smtClean="0"/>
              <a:t>Methodologies</a:t>
            </a:r>
          </a:p>
          <a:p>
            <a:pPr>
              <a:buFont typeface="Wingdings" pitchFamily="2" charset="2"/>
              <a:buChar char="Ø"/>
            </a:pPr>
            <a:r>
              <a:rPr lang="en-US" dirty="0" smtClean="0"/>
              <a:t>Design</a:t>
            </a:r>
          </a:p>
          <a:p>
            <a:pPr>
              <a:buFont typeface="Wingdings" pitchFamily="2" charset="2"/>
              <a:buChar char="Ø"/>
            </a:pPr>
            <a:r>
              <a:rPr lang="en-US" dirty="0" smtClean="0"/>
              <a:t>Outputs</a:t>
            </a:r>
          </a:p>
          <a:p>
            <a:pPr>
              <a:buFont typeface="Wingdings" pitchFamily="2" charset="2"/>
              <a:buChar char="Ø"/>
            </a:pPr>
            <a:r>
              <a:rPr lang="en-US" dirty="0" smtClean="0"/>
              <a:t>Conclusion</a:t>
            </a:r>
          </a:p>
          <a:p>
            <a:pPr>
              <a:buFont typeface="Wingdings" pitchFamily="2" charset="2"/>
              <a:buChar char="Ø"/>
            </a:pPr>
            <a:endParaRPr lang="en-US" dirty="0" smtClean="0"/>
          </a:p>
          <a:p>
            <a:pPr>
              <a:buFont typeface="Wingdings" pitchFamily="2" charset="2"/>
              <a:buChar char="Ø"/>
            </a:pPr>
            <a:endParaRPr lang="en-US" dirty="0"/>
          </a:p>
        </p:txBody>
      </p:sp>
    </p:spTree>
  </p:cSld>
  <p:clrMapOvr>
    <a:masterClrMapping/>
  </p:clrMapOvr>
  <p:transition>
    <p:wedg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solidFill>
                  <a:schemeClr val="accent1"/>
                </a:solidFill>
                <a:effectLst>
                  <a:outerShdw blurRad="38100" dist="38100" dir="2700000" algn="tl">
                    <a:srgbClr val="000000">
                      <a:alpha val="43137"/>
                    </a:srgbClr>
                  </a:outerShdw>
                </a:effectLst>
                <a:cs typeface="Times New Roman" panose="02020603050405020304" pitchFamily="18" charset="0"/>
              </a:rPr>
              <a:t>ABSTRACT</a:t>
            </a:r>
            <a:endParaRPr lang="en-US" sz="2400" dirty="0">
              <a:solidFill>
                <a:schemeClr val="accent1"/>
              </a:solidFill>
              <a:effectLst>
                <a:outerShdw blurRad="38100" dist="38100" dir="2700000" algn="tl">
                  <a:srgbClr val="000000">
                    <a:alpha val="43137"/>
                  </a:srgbClr>
                </a:outerShdw>
              </a:effectLst>
            </a:endParaRPr>
          </a:p>
        </p:txBody>
      </p:sp>
      <p:sp>
        <p:nvSpPr>
          <p:cNvPr id="3" name="TextBox 2"/>
          <p:cNvSpPr txBox="1"/>
          <p:nvPr/>
        </p:nvSpPr>
        <p:spPr>
          <a:xfrm>
            <a:off x="0" y="1085851"/>
            <a:ext cx="8534400" cy="4016484"/>
          </a:xfrm>
          <a:prstGeom prst="rect">
            <a:avLst/>
          </a:prstGeom>
          <a:noFill/>
        </p:spPr>
        <p:txBody>
          <a:bodyPr wrap="square" rtlCol="0">
            <a:spAutoFit/>
          </a:bodyPr>
          <a:lstStyle/>
          <a:p>
            <a:pPr marL="342900" indent="-342900" algn="just">
              <a:buFont typeface="Wingdings" pitchFamily="2" charset="2"/>
              <a:buChar char="Ø"/>
            </a:pPr>
            <a:r>
              <a:rPr lang="en-US" sz="1500" dirty="0" smtClean="0"/>
              <a:t>Birdwatching is a common hobby but to identify their species requires the      assistance of bird books. To provide birdwatchers a handy tool to admire the beauty of birds, we developed a deep learning platform to assist users in recognizing 27 species of birds endemic to Taiwan using a mobile app named the Internet of Birds (IoB).</a:t>
            </a:r>
          </a:p>
          <a:p>
            <a:pPr marL="342900" indent="-342900" algn="just">
              <a:buFont typeface="Wingdings" pitchFamily="2" charset="2"/>
              <a:buChar char="Ø"/>
            </a:pPr>
            <a:r>
              <a:rPr lang="en-US" sz="1500" dirty="0" smtClean="0"/>
              <a:t>Bird images were learned by a convolutional neural network (CNN) to localize prominent features in the images.</a:t>
            </a:r>
          </a:p>
          <a:p>
            <a:pPr marL="342900" indent="-342900" algn="just">
              <a:buFont typeface="Wingdings" pitchFamily="2" charset="2"/>
              <a:buChar char="Ø"/>
            </a:pPr>
            <a:r>
              <a:rPr lang="en-US" sz="1500" dirty="0" smtClean="0"/>
              <a:t>First, we established and generated a bounded region of interest to refine     the shapes and colors of the object granularities and subsequently balanced the distribution of bird species.</a:t>
            </a:r>
          </a:p>
          <a:p>
            <a:pPr marL="342900" indent="-342900" algn="just">
              <a:buFont typeface="Wingdings" pitchFamily="2" charset="2"/>
              <a:buChar char="Ø"/>
            </a:pPr>
            <a:r>
              <a:rPr lang="en-US" sz="1500" dirty="0" smtClean="0"/>
              <a:t>Then, a skip connection method was used to linearly combine the outputs of the previous and current layers to improve feature extraction. Finally, we applied the softmax function to obtain a probability distribution of bird features.</a:t>
            </a:r>
          </a:p>
          <a:p>
            <a:pPr marL="342900" indent="-342900" algn="just">
              <a:buFont typeface="Wingdings" pitchFamily="2" charset="2"/>
              <a:buChar char="Ø"/>
            </a:pPr>
            <a:r>
              <a:rPr lang="en-US" sz="1500" dirty="0" smtClean="0"/>
              <a:t>The proposed CNN model with skip connections achieved higher accuracy of 99.00 % compared with the 93.98% from a CNN and 89.00% from the SVM for the training images. </a:t>
            </a:r>
          </a:p>
          <a:p>
            <a:endParaRPr lang="en-US" sz="1500" dirty="0"/>
          </a:p>
        </p:txBody>
      </p:sp>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0620"/>
            <a:ext cx="8229600" cy="466130"/>
          </a:xfrm>
        </p:spPr>
        <p:txBody>
          <a:bodyPr>
            <a:normAutofit/>
          </a:bodyPr>
          <a:lstStyle/>
          <a:p>
            <a:r>
              <a:rPr lang="en-IN" sz="2400" dirty="0" smtClean="0">
                <a:solidFill>
                  <a:schemeClr val="accent1"/>
                </a:solidFill>
                <a:cs typeface="Times New Roman" panose="02020603050405020304" pitchFamily="18" charset="0"/>
              </a:rPr>
              <a:t>EXISTING SYSTEM</a:t>
            </a:r>
            <a:endParaRPr lang="en-US" sz="2400" dirty="0">
              <a:solidFill>
                <a:schemeClr val="accent1"/>
              </a:solidFill>
            </a:endParaRPr>
          </a:p>
        </p:txBody>
      </p:sp>
      <p:sp>
        <p:nvSpPr>
          <p:cNvPr id="3" name="TextBox 2"/>
          <p:cNvSpPr txBox="1"/>
          <p:nvPr/>
        </p:nvSpPr>
        <p:spPr>
          <a:xfrm>
            <a:off x="381000" y="666751"/>
            <a:ext cx="8610600" cy="3416320"/>
          </a:xfrm>
          <a:prstGeom prst="rect">
            <a:avLst/>
          </a:prstGeom>
          <a:noFill/>
        </p:spPr>
        <p:txBody>
          <a:bodyPr wrap="square" rtlCol="0">
            <a:spAutoFit/>
          </a:bodyPr>
          <a:lstStyle/>
          <a:p>
            <a:pPr algn="just"/>
            <a:r>
              <a:rPr lang="en-US" dirty="0" smtClean="0">
                <a:cs typeface="Times New Roman" panose="02020603050405020304" pitchFamily="18" charset="0"/>
              </a:rPr>
              <a:t>The existing system usually for a </a:t>
            </a:r>
            <a:r>
              <a:rPr lang="en-US" dirty="0" smtClean="0"/>
              <a:t>of </a:t>
            </a:r>
            <a:r>
              <a:rPr lang="en-US" dirty="0"/>
              <a:t>bird image retrieval and </a:t>
            </a:r>
            <a:r>
              <a:rPr lang="en-US" dirty="0" smtClean="0"/>
              <a:t>recognition:</a:t>
            </a:r>
          </a:p>
          <a:p>
            <a:pPr marL="342900" indent="-342900" algn="just">
              <a:buFont typeface="Wingdings" pitchFamily="2" charset="2"/>
              <a:buChar char="Ø"/>
            </a:pPr>
            <a:r>
              <a:rPr lang="en-US" dirty="0" smtClean="0">
                <a:cs typeface="Times New Roman" panose="02020603050405020304" pitchFamily="18" charset="0"/>
              </a:rPr>
              <a:t>The first phase is image pre-processing o</a:t>
            </a:r>
            <a:r>
              <a:rPr lang="en-US" dirty="0" smtClean="0"/>
              <a:t>nce </a:t>
            </a:r>
            <a:r>
              <a:rPr lang="en-US" dirty="0"/>
              <a:t>you have acquired images, the next step is to pre-process them to prepare them for </a:t>
            </a:r>
            <a:r>
              <a:rPr lang="en-US" dirty="0" smtClean="0"/>
              <a:t>recognition.</a:t>
            </a:r>
          </a:p>
          <a:p>
            <a:pPr marL="342900" indent="-342900" algn="just">
              <a:buFont typeface="Wingdings" pitchFamily="2" charset="2"/>
              <a:buChar char="Ø"/>
            </a:pPr>
            <a:r>
              <a:rPr lang="en-US" dirty="0" smtClean="0">
                <a:cs typeface="Times New Roman" panose="02020603050405020304" pitchFamily="18" charset="0"/>
              </a:rPr>
              <a:t>The second phase is </a:t>
            </a:r>
            <a:r>
              <a:rPr lang="en-US" dirty="0"/>
              <a:t>Feature extraction: This step involves extracting relevant features from the pre-processed images. These features are used to represent the image and are used in the recognition process. Common features include color histograms, edge detection, and textures</a:t>
            </a:r>
            <a:r>
              <a:rPr lang="en-US" dirty="0" smtClean="0"/>
              <a:t>.</a:t>
            </a:r>
            <a:endParaRPr lang="en-US" dirty="0"/>
          </a:p>
          <a:p>
            <a:pPr marL="342900" indent="-342900" algn="just">
              <a:buFont typeface="Wingdings" pitchFamily="2" charset="2"/>
              <a:buChar char="Ø"/>
            </a:pPr>
            <a:r>
              <a:rPr lang="en-US" dirty="0" smtClean="0">
                <a:cs typeface="Times New Roman" panose="02020603050405020304" pitchFamily="18" charset="0"/>
              </a:rPr>
              <a:t>The final phase is </a:t>
            </a:r>
            <a:r>
              <a:rPr lang="en-US" dirty="0"/>
              <a:t>Recognition: Using the trained model, new images can be passed through the model to recognize the species of birds present in the images. The model will output the species of bird along with a confidence score indicating the model's confidence in its </a:t>
            </a:r>
            <a:r>
              <a:rPr lang="en-US" dirty="0" smtClean="0"/>
              <a:t>prediction</a:t>
            </a:r>
            <a:r>
              <a:rPr lang="en-US" dirty="0"/>
              <a:t>.</a:t>
            </a:r>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33350"/>
            <a:ext cx="2396810" cy="369332"/>
          </a:xfrm>
          <a:prstGeom prst="rect">
            <a:avLst/>
          </a:prstGeom>
          <a:noFill/>
        </p:spPr>
        <p:txBody>
          <a:bodyPr wrap="none" rtlCol="0">
            <a:spAutoFit/>
          </a:bodyPr>
          <a:lstStyle/>
          <a:p>
            <a:r>
              <a:rPr lang="en-IN" dirty="0" smtClean="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SYSTEM:</a:t>
            </a:r>
          </a:p>
        </p:txBody>
      </p:sp>
      <p:sp>
        <p:nvSpPr>
          <p:cNvPr id="3" name="TextBox 2"/>
          <p:cNvSpPr txBox="1"/>
          <p:nvPr/>
        </p:nvSpPr>
        <p:spPr>
          <a:xfrm>
            <a:off x="0" y="514350"/>
            <a:ext cx="9067800" cy="1754326"/>
          </a:xfrm>
          <a:prstGeom prst="rect">
            <a:avLst/>
          </a:prstGeom>
          <a:noFill/>
        </p:spPr>
        <p:txBody>
          <a:bodyPr wrap="square" rtlCol="0">
            <a:spAutoFit/>
          </a:bodyPr>
          <a:lstStyle/>
          <a:p>
            <a:pPr marL="342900" indent="-342900" algn="just">
              <a:buFont typeface="Wingdings" pitchFamily="2" charset="2"/>
              <a:buChar char="Ø"/>
            </a:pPr>
            <a:r>
              <a:rPr lang="en-US" dirty="0"/>
              <a:t>The proposed system for bird image retrieval and recognition would involve several key components, including image acquisition, feature extraction, and classification</a:t>
            </a:r>
            <a:r>
              <a:rPr lang="en-US" dirty="0" smtClean="0"/>
              <a:t>.</a:t>
            </a:r>
          </a:p>
          <a:p>
            <a:pPr marL="342900" indent="-342900" algn="just">
              <a:buFont typeface="Wingdings" pitchFamily="2" charset="2"/>
              <a:buChar char="Ø"/>
            </a:pPr>
            <a:r>
              <a:rPr lang="en-US" dirty="0"/>
              <a:t>The proposed system would be able to identify different species of birds with high accuracy and efficiency, making it useful for a wide range of applications, such as </a:t>
            </a:r>
            <a:r>
              <a:rPr lang="en-US" dirty="0" smtClean="0"/>
              <a:t>bird watching, </a:t>
            </a:r>
            <a:r>
              <a:rPr lang="en-US" dirty="0"/>
              <a:t>conservation, and scientific research.</a:t>
            </a:r>
          </a:p>
        </p:txBody>
      </p:sp>
      <p:sp>
        <p:nvSpPr>
          <p:cNvPr id="4" name="TextBox 3"/>
          <p:cNvSpPr txBox="1"/>
          <p:nvPr/>
        </p:nvSpPr>
        <p:spPr>
          <a:xfrm>
            <a:off x="228600" y="2266950"/>
            <a:ext cx="915635" cy="369332"/>
          </a:xfrm>
          <a:prstGeom prst="rect">
            <a:avLst/>
          </a:prstGeom>
          <a:noFill/>
        </p:spPr>
        <p:txBody>
          <a:bodyPr wrap="none" rtlCol="0">
            <a:spAutoFit/>
          </a:bodyPr>
          <a:lstStyle/>
          <a:p>
            <a:r>
              <a:rPr lang="en-IN" dirty="0" smtClean="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STEPS:</a:t>
            </a:r>
            <a:endParaRPr lang="en-IN" dirty="0" smtClean="0">
              <a:solidFill>
                <a:schemeClr val="accent1"/>
              </a:solidFill>
              <a:effectLst>
                <a:outerShdw blurRad="38100" dist="38100" dir="2700000" algn="tl">
                  <a:srgbClr val="000000">
                    <a:alpha val="43137"/>
                  </a:srgbClr>
                </a:outerShdw>
              </a:effectLst>
            </a:endParaRPr>
          </a:p>
        </p:txBody>
      </p:sp>
      <p:sp>
        <p:nvSpPr>
          <p:cNvPr id="5" name="TextBox 4"/>
          <p:cNvSpPr txBox="1"/>
          <p:nvPr/>
        </p:nvSpPr>
        <p:spPr>
          <a:xfrm>
            <a:off x="304800" y="2724150"/>
            <a:ext cx="2735044" cy="1754326"/>
          </a:xfrm>
          <a:prstGeom prst="rect">
            <a:avLst/>
          </a:prstGeom>
          <a:noFill/>
        </p:spPr>
        <p:txBody>
          <a:bodyPr wrap="none" rtlCol="0">
            <a:spAutoFit/>
          </a:bodyPr>
          <a:lstStyle/>
          <a:p>
            <a:pPr marL="342900" indent="-342900">
              <a:buFont typeface="Wingdings" pitchFamily="2" charset="2"/>
              <a:buChar char="Ø"/>
            </a:pPr>
            <a:r>
              <a:rPr lang="en-US" dirty="0"/>
              <a:t>Data </a:t>
            </a:r>
            <a:r>
              <a:rPr lang="en-US" dirty="0" smtClean="0"/>
              <a:t>collection</a:t>
            </a:r>
          </a:p>
          <a:p>
            <a:pPr marL="342900" indent="-342900">
              <a:buFont typeface="Wingdings" pitchFamily="2" charset="2"/>
              <a:buChar char="Ø"/>
            </a:pPr>
            <a:r>
              <a:rPr lang="en-US" dirty="0"/>
              <a:t>Data </a:t>
            </a:r>
            <a:r>
              <a:rPr lang="en-US" dirty="0" smtClean="0"/>
              <a:t>preprocessing</a:t>
            </a:r>
          </a:p>
          <a:p>
            <a:pPr marL="342900" indent="-342900">
              <a:buFont typeface="Wingdings" pitchFamily="2" charset="2"/>
              <a:buChar char="Ø"/>
            </a:pPr>
            <a:r>
              <a:rPr lang="en-US" dirty="0"/>
              <a:t>Feature </a:t>
            </a:r>
            <a:r>
              <a:rPr lang="en-US" dirty="0" smtClean="0"/>
              <a:t>extraction</a:t>
            </a:r>
          </a:p>
          <a:p>
            <a:pPr marL="342900" indent="-342900">
              <a:buFont typeface="Wingdings" pitchFamily="2" charset="2"/>
              <a:buChar char="Ø"/>
            </a:pPr>
            <a:r>
              <a:rPr lang="en-US" dirty="0"/>
              <a:t>Model </a:t>
            </a:r>
            <a:r>
              <a:rPr lang="en-US" dirty="0" smtClean="0"/>
              <a:t>training</a:t>
            </a:r>
          </a:p>
          <a:p>
            <a:pPr marL="342900" indent="-342900">
              <a:buFont typeface="Wingdings" pitchFamily="2" charset="2"/>
              <a:buChar char="Ø"/>
            </a:pPr>
            <a:r>
              <a:rPr lang="en-US" dirty="0"/>
              <a:t>Model </a:t>
            </a:r>
            <a:r>
              <a:rPr lang="en-US" dirty="0" smtClean="0"/>
              <a:t>evaluation</a:t>
            </a:r>
          </a:p>
          <a:p>
            <a:pPr marL="342900" indent="-342900">
              <a:buFont typeface="Wingdings" pitchFamily="2" charset="2"/>
              <a:buChar char="Ø"/>
            </a:pPr>
            <a:r>
              <a:rPr lang="en-US" dirty="0"/>
              <a:t>Model deployment</a:t>
            </a:r>
          </a:p>
        </p:txBody>
      </p:sp>
      <p:pic>
        <p:nvPicPr>
          <p:cNvPr id="6" name="Picture 5" descr="slide_621.jpg"/>
          <p:cNvPicPr>
            <a:picLocks noChangeAspect="1"/>
          </p:cNvPicPr>
          <p:nvPr/>
        </p:nvPicPr>
        <p:blipFill>
          <a:blip r:embed="rId2"/>
          <a:stretch>
            <a:fillRect/>
          </a:stretch>
        </p:blipFill>
        <p:spPr>
          <a:xfrm>
            <a:off x="3429000" y="2266950"/>
            <a:ext cx="5638800" cy="2590800"/>
          </a:xfrm>
          <a:prstGeom prst="rect">
            <a:avLst/>
          </a:prstGeom>
        </p:spPr>
      </p:pic>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METHODOLOGIES</a:t>
            </a:r>
            <a:endParaRPr lang="en-US" dirty="0"/>
          </a:p>
        </p:txBody>
      </p:sp>
      <p:sp>
        <p:nvSpPr>
          <p:cNvPr id="3" name="TextBox 2"/>
          <p:cNvSpPr txBox="1"/>
          <p:nvPr/>
        </p:nvSpPr>
        <p:spPr>
          <a:xfrm>
            <a:off x="304800" y="1047750"/>
            <a:ext cx="8610600" cy="3693319"/>
          </a:xfrm>
          <a:prstGeom prst="rect">
            <a:avLst/>
          </a:prstGeom>
          <a:noFill/>
        </p:spPr>
        <p:txBody>
          <a:bodyPr wrap="square" rtlCol="0">
            <a:spAutoFit/>
          </a:bodyPr>
          <a:lstStyle/>
          <a:p>
            <a:pPr algn="just">
              <a:buFont typeface="Wingdings" pitchFamily="2" charset="2"/>
              <a:buChar char="Ø"/>
            </a:pPr>
            <a:r>
              <a:rPr lang="en-US" dirty="0" smtClean="0"/>
              <a:t>The first step is to gather and localize the bird dataset. The Microsoft Bing Image Search API v7 was used to build the deep learning image dataset. The dataset includes birds found in the Asian subcontinent, and it consists of 8218 images from 60 different species of birds.</a:t>
            </a:r>
          </a:p>
          <a:p>
            <a:pPr algn="just">
              <a:buFont typeface="Wingdings" pitchFamily="2" charset="2"/>
              <a:buChar char="Ø"/>
            </a:pPr>
            <a:r>
              <a:rPr lang="en-US" dirty="0" smtClean="0"/>
              <a:t>The second step involves implementing the CNN architecture. The CNN architecture to be developed is a smaller and more portable version of the </a:t>
            </a:r>
            <a:r>
              <a:rPr lang="en-US" dirty="0" err="1" smtClean="0"/>
              <a:t>VGGNet</a:t>
            </a:r>
            <a:r>
              <a:rPr lang="en-US" dirty="0" smtClean="0"/>
              <a:t> network, a popular CNN architecture used in image classification tasks.</a:t>
            </a:r>
          </a:p>
          <a:p>
            <a:pPr algn="just">
              <a:buFont typeface="Wingdings" pitchFamily="2" charset="2"/>
              <a:buChar char="Ø"/>
            </a:pPr>
            <a:r>
              <a:rPr lang="en-US" dirty="0" smtClean="0"/>
              <a:t>The third step is training the CNN model. The model is trained with bird images using </a:t>
            </a:r>
            <a:r>
              <a:rPr lang="en-US" dirty="0" err="1" smtClean="0"/>
              <a:t>Keras</a:t>
            </a:r>
            <a:r>
              <a:rPr lang="en-US" dirty="0" smtClean="0"/>
              <a:t> and Adam Optimizer. Data augmentation techniques are used to increase the diversity of information available for training models significantly and prevent </a:t>
            </a:r>
            <a:r>
              <a:rPr lang="en-US" dirty="0" err="1" smtClean="0"/>
              <a:t>overfitting</a:t>
            </a:r>
            <a:r>
              <a:rPr lang="en-US" dirty="0" smtClean="0"/>
              <a:t>. The </a:t>
            </a:r>
            <a:r>
              <a:rPr lang="en-US" dirty="0" err="1" smtClean="0"/>
              <a:t>ImageDataGenerator</a:t>
            </a:r>
            <a:r>
              <a:rPr lang="en-US" dirty="0" smtClean="0"/>
              <a:t> </a:t>
            </a:r>
            <a:r>
              <a:rPr lang="en-US" dirty="0" err="1" smtClean="0"/>
              <a:t>classs</a:t>
            </a:r>
            <a:r>
              <a:rPr lang="en-US" dirty="0" smtClean="0"/>
              <a:t> used for data augmentation.</a:t>
            </a:r>
            <a:endParaRPr lang="en-US" dirty="0"/>
          </a:p>
        </p:txBody>
      </p:sp>
    </p:spTree>
  </p:cSld>
  <p:clrMapOvr>
    <a:masterClrMapping/>
  </p:clrMapOvr>
  <p:transition>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DESIGN</a:t>
            </a:r>
            <a:endParaRPr lang="en-US" dirty="0"/>
          </a:p>
        </p:txBody>
      </p:sp>
      <p:pic>
        <p:nvPicPr>
          <p:cNvPr id="3" name="Picture 2" descr="WhatsApp Image 2023-02-24 at 10.01.48 PM.jpeg"/>
          <p:cNvPicPr>
            <a:picLocks noChangeAspect="1"/>
          </p:cNvPicPr>
          <p:nvPr/>
        </p:nvPicPr>
        <p:blipFill>
          <a:blip r:embed="rId2"/>
          <a:stretch>
            <a:fillRect/>
          </a:stretch>
        </p:blipFill>
        <p:spPr>
          <a:xfrm>
            <a:off x="609600" y="1428750"/>
            <a:ext cx="3200400" cy="2316480"/>
          </a:xfrm>
          <a:prstGeom prst="rect">
            <a:avLst/>
          </a:prstGeom>
        </p:spPr>
      </p:pic>
      <p:pic>
        <p:nvPicPr>
          <p:cNvPr id="4" name="Picture 3" descr="Capture6.PNG"/>
          <p:cNvPicPr>
            <a:picLocks noChangeAspect="1"/>
          </p:cNvPicPr>
          <p:nvPr/>
        </p:nvPicPr>
        <p:blipFill>
          <a:blip r:embed="rId3"/>
          <a:stretch>
            <a:fillRect/>
          </a:stretch>
        </p:blipFill>
        <p:spPr>
          <a:xfrm>
            <a:off x="4495800" y="1428750"/>
            <a:ext cx="4495800" cy="2339543"/>
          </a:xfrm>
          <a:prstGeom prst="rect">
            <a:avLst/>
          </a:prstGeom>
        </p:spPr>
      </p:pic>
    </p:spTree>
  </p:cSld>
  <p:clrMapOvr>
    <a:masterClrMapping/>
  </p:clrMapOvr>
  <p:transition>
    <p:wedg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OUTPUTS</a:t>
            </a:r>
            <a:endParaRPr lang="en-US" dirty="0"/>
          </a:p>
        </p:txBody>
      </p:sp>
      <p:pic>
        <p:nvPicPr>
          <p:cNvPr id="3" name="Picture 2" descr="WhatsApp Image 2023-02-25 at 2.44.01 PM.jpeg"/>
          <p:cNvPicPr>
            <a:picLocks noChangeAspect="1"/>
          </p:cNvPicPr>
          <p:nvPr/>
        </p:nvPicPr>
        <p:blipFill>
          <a:blip r:embed="rId2"/>
          <a:stretch>
            <a:fillRect/>
          </a:stretch>
        </p:blipFill>
        <p:spPr>
          <a:xfrm>
            <a:off x="990600" y="1123950"/>
            <a:ext cx="7543800" cy="3657600"/>
          </a:xfrm>
          <a:prstGeom prst="rect">
            <a:avLst/>
          </a:prstGeom>
        </p:spPr>
      </p:pic>
    </p:spTree>
  </p:cSld>
  <p:clrMapOvr>
    <a:masterClrMapping/>
  </p:clrMapOvr>
  <p:transition>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02-25 at 2.44.01 PM (1).jpeg"/>
          <p:cNvPicPr>
            <a:picLocks noChangeAspect="1"/>
          </p:cNvPicPr>
          <p:nvPr/>
        </p:nvPicPr>
        <p:blipFill>
          <a:blip r:embed="rId2"/>
          <a:stretch>
            <a:fillRect/>
          </a:stretch>
        </p:blipFill>
        <p:spPr>
          <a:xfrm>
            <a:off x="838200" y="514350"/>
            <a:ext cx="7543800" cy="4243388"/>
          </a:xfrm>
          <a:prstGeom prst="rect">
            <a:avLst/>
          </a:prstGeom>
        </p:spPr>
      </p:pic>
      <p:pic>
        <p:nvPicPr>
          <p:cNvPr id="3" name="Picture 2" descr="3.jpg"/>
          <p:cNvPicPr>
            <a:picLocks noChangeAspect="1"/>
          </p:cNvPicPr>
          <p:nvPr/>
        </p:nvPicPr>
        <p:blipFill>
          <a:blip r:embed="rId3"/>
          <a:stretch>
            <a:fillRect/>
          </a:stretch>
        </p:blipFill>
        <p:spPr>
          <a:xfrm>
            <a:off x="3276600" y="2952750"/>
            <a:ext cx="1600200" cy="1156274"/>
          </a:xfrm>
          <a:prstGeom prst="rect">
            <a:avLst/>
          </a:prstGeom>
        </p:spPr>
      </p:pic>
      <p:sp>
        <p:nvSpPr>
          <p:cNvPr id="4" name="TextBox 3"/>
          <p:cNvSpPr txBox="1"/>
          <p:nvPr/>
        </p:nvSpPr>
        <p:spPr>
          <a:xfrm>
            <a:off x="5257800" y="3409950"/>
            <a:ext cx="2187397" cy="230832"/>
          </a:xfrm>
          <a:prstGeom prst="rect">
            <a:avLst/>
          </a:prstGeom>
          <a:noFill/>
        </p:spPr>
        <p:txBody>
          <a:bodyPr wrap="square" rtlCol="0">
            <a:spAutoFit/>
          </a:bodyPr>
          <a:lstStyle/>
          <a:p>
            <a:r>
              <a:rPr lang="en-US" sz="900" dirty="0" smtClean="0">
                <a:latin typeface="Corbel" pitchFamily="34" charset="0"/>
              </a:rPr>
              <a:t>AFRICAN CROWNED CRANE</a:t>
            </a:r>
            <a:endParaRPr lang="en-US" sz="900" dirty="0">
              <a:latin typeface="Corbel" pitchFamily="34" charset="0"/>
            </a:endParaRPr>
          </a:p>
        </p:txBody>
      </p:sp>
    </p:spTree>
  </p:cSld>
  <p:clrMapOvr>
    <a:masterClrMapping/>
  </p:clrMapOvr>
  <p:transition>
    <p:wedg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879</TotalTime>
  <Words>676</Words>
  <Application>Microsoft Office PowerPoint</Application>
  <PresentationFormat>On-screen Show (16:9)</PresentationFormat>
  <Paragraphs>48</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Verve</vt:lpstr>
      <vt:lpstr>Slide 1</vt:lpstr>
      <vt:lpstr>CONTENTS</vt:lpstr>
      <vt:lpstr>ABSTRACT</vt:lpstr>
      <vt:lpstr>EXISTING SYSTEM</vt:lpstr>
      <vt:lpstr>Slide 5</vt:lpstr>
      <vt:lpstr>METHODOLOGIES</vt:lpstr>
      <vt:lpstr>DESIGN</vt:lpstr>
      <vt:lpstr>OUTPUTS</vt:lpstr>
      <vt:lpstr>Slide 9</vt:lpstr>
      <vt:lpstr>CONCLUSION</vt:lpstr>
      <vt:lpstr>Slide 11</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Corporate Edition</dc:creator>
  <cp:lastModifiedBy>Corporate Edition</cp:lastModifiedBy>
  <cp:revision>81</cp:revision>
  <dcterms:created xsi:type="dcterms:W3CDTF">2023-01-10T12:44:03Z</dcterms:created>
  <dcterms:modified xsi:type="dcterms:W3CDTF">2023-03-17T06:31:30Z</dcterms:modified>
</cp:coreProperties>
</file>