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F1F128-0D0E-4FF0-B9D6-744CD4EE94B0}" type="datetimeFigureOut">
              <a:rPr lang="en-US" smtClean="0"/>
              <a:t>2023-01-10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EDE0D-A580-4930-B81D-1D100233691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AEDE0D-A580-4930-B81D-1D1002336918}"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790973" y="3778935"/>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582217"/>
            <a:ext cx="8062912" cy="1102519"/>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1687710"/>
            <a:ext cx="8062912" cy="131445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4509493"/>
            <a:ext cx="5791200" cy="273844"/>
          </a:xfrm>
        </p:spPr>
        <p:txBody>
          <a:bodyPr tIns="0" bIns="0" anchor="t"/>
          <a:lstStyle>
            <a:lvl1pPr algn="r">
              <a:defRPr sz="1000"/>
            </a:lvl1pPr>
          </a:lstStyle>
          <a:p>
            <a:fld id="{54B85AFD-3E88-4D97-821A-339FB9F835D8}" type="datetimeFigureOut">
              <a:rPr lang="en-US" smtClean="0"/>
              <a:t>2023-01-10</a:t>
            </a:fld>
            <a:endParaRPr lang="en-US" dirty="0"/>
          </a:p>
        </p:txBody>
      </p:sp>
      <p:sp>
        <p:nvSpPr>
          <p:cNvPr id="17" name="Footer Placeholder 16"/>
          <p:cNvSpPr>
            <a:spLocks noGrp="1"/>
          </p:cNvSpPr>
          <p:nvPr>
            <p:ph type="ftr" sz="quarter" idx="11"/>
          </p:nvPr>
        </p:nvSpPr>
        <p:spPr>
          <a:xfrm>
            <a:off x="1371600" y="4238029"/>
            <a:ext cx="5791200" cy="273844"/>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4314231"/>
            <a:ext cx="502920" cy="273844"/>
          </a:xfrm>
        </p:spPr>
        <p:txBody>
          <a:bodyPr anchor="ctr"/>
          <a:lstStyle>
            <a:lvl1pPr algn="ctr">
              <a:defRPr sz="1300">
                <a:solidFill>
                  <a:srgbClr val="FFFFFF"/>
                </a:solidFill>
              </a:defRPr>
            </a:lvl1pPr>
          </a:lstStyle>
          <a:p>
            <a:fld id="{23A0548C-FBA7-4ADF-AD6E-6922BD33C57B}" type="slidenum">
              <a:rPr lang="en-US" smtClean="0"/>
              <a:t>‹#›</a:t>
            </a:fld>
            <a:endParaRPr lang="en-US" dirty="0"/>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B85AFD-3E88-4D97-821A-339FB9F835D8}" type="datetimeFigureOut">
              <a:rPr lang="en-US" smtClean="0"/>
              <a:t>2023-01-10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548C-FBA7-4ADF-AD6E-6922BD33C57B}" type="slidenum">
              <a:rPr lang="en-US" smtClean="0"/>
              <a:t>‹#›</a:t>
            </a:fld>
            <a:endParaRPr lang="en-US" dirty="0"/>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57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857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B85AFD-3E88-4D97-821A-339FB9F835D8}" type="datetimeFigureOut">
              <a:rPr lang="en-US" smtClean="0"/>
              <a:t>2023-01-10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548C-FBA7-4ADF-AD6E-6922BD33C57B}" type="slidenum">
              <a:rPr lang="en-US" smtClean="0"/>
              <a:t>‹#›</a:t>
            </a:fld>
            <a:endParaRPr lang="en-US" dirty="0"/>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1049274"/>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412106"/>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4860036"/>
            <a:ext cx="2133600" cy="226314"/>
          </a:xfrm>
        </p:spPr>
        <p:txBody>
          <a:bodyPr/>
          <a:lstStyle/>
          <a:p>
            <a:fld id="{54B85AFD-3E88-4D97-821A-339FB9F835D8}" type="datetimeFigureOut">
              <a:rPr lang="en-US" smtClean="0"/>
              <a:t>2023-01-10</a:t>
            </a:fld>
            <a:endParaRPr lang="en-US" dirty="0"/>
          </a:p>
        </p:txBody>
      </p:sp>
      <p:sp>
        <p:nvSpPr>
          <p:cNvPr id="5" name="Footer Placeholder 4"/>
          <p:cNvSpPr>
            <a:spLocks noGrp="1"/>
          </p:cNvSpPr>
          <p:nvPr>
            <p:ph type="ftr" sz="quarter" idx="11"/>
          </p:nvPr>
        </p:nvSpPr>
        <p:spPr>
          <a:xfrm>
            <a:off x="457200" y="4860728"/>
            <a:ext cx="4260056" cy="225623"/>
          </a:xfrm>
        </p:spPr>
        <p:txBody>
          <a:bodyPr/>
          <a:lstStyle/>
          <a:p>
            <a:endParaRPr lang="en-US" dirty="0"/>
          </a:p>
        </p:txBody>
      </p:sp>
      <p:sp>
        <p:nvSpPr>
          <p:cNvPr id="6" name="Slide Number Placeholder 5"/>
          <p:cNvSpPr>
            <a:spLocks noGrp="1"/>
          </p:cNvSpPr>
          <p:nvPr>
            <p:ph type="sldNum" sz="quarter" idx="12"/>
          </p:nvPr>
        </p:nvSpPr>
        <p:spPr/>
        <p:txBody>
          <a:bodyPr/>
          <a:lstStyle/>
          <a:p>
            <a:fld id="{23A0548C-FBA7-4ADF-AD6E-6922BD33C57B}" type="slidenum">
              <a:rPr lang="en-US" smtClean="0"/>
              <a:t>‹#›</a:t>
            </a:fld>
            <a:endParaRPr lang="en-US" dirty="0"/>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5" y="5277"/>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790973" y="70340"/>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4857750"/>
            <a:ext cx="2133600" cy="228600"/>
          </a:xfrm>
        </p:spPr>
        <p:txBody>
          <a:bodyPr/>
          <a:lstStyle/>
          <a:p>
            <a:fld id="{54B85AFD-3E88-4D97-821A-339FB9F835D8}" type="datetimeFigureOut">
              <a:rPr lang="en-US" smtClean="0"/>
              <a:t>2023-01-10</a:t>
            </a:fld>
            <a:endParaRPr lang="en-US" dirty="0"/>
          </a:p>
        </p:txBody>
      </p:sp>
      <p:sp>
        <p:nvSpPr>
          <p:cNvPr id="5" name="Footer Placeholder 4"/>
          <p:cNvSpPr>
            <a:spLocks noGrp="1"/>
          </p:cNvSpPr>
          <p:nvPr>
            <p:ph type="ftr" sz="quarter" idx="11"/>
          </p:nvPr>
        </p:nvSpPr>
        <p:spPr>
          <a:xfrm>
            <a:off x="2619376" y="4860728"/>
            <a:ext cx="4260056" cy="225623"/>
          </a:xfrm>
        </p:spPr>
        <p:txBody>
          <a:bodyPr/>
          <a:lstStyle/>
          <a:p>
            <a:endParaRPr lang="en-US" dirty="0"/>
          </a:p>
        </p:txBody>
      </p:sp>
      <p:sp>
        <p:nvSpPr>
          <p:cNvPr id="6" name="Slide Number Placeholder 5"/>
          <p:cNvSpPr>
            <a:spLocks noGrp="1"/>
          </p:cNvSpPr>
          <p:nvPr>
            <p:ph type="sldNum" sz="quarter" idx="12"/>
          </p:nvPr>
        </p:nvSpPr>
        <p:spPr>
          <a:xfrm>
            <a:off x="8451056" y="607219"/>
            <a:ext cx="502920" cy="225623"/>
          </a:xfrm>
        </p:spPr>
        <p:txBody>
          <a:bodyPr/>
          <a:lstStyle/>
          <a:p>
            <a:fld id="{23A0548C-FBA7-4ADF-AD6E-6922BD33C57B}" type="slidenum">
              <a:rPr lang="en-US" smtClean="0"/>
              <a:t>‹#›</a:t>
            </a:fld>
            <a:endParaRPr lang="en-US" dirty="0"/>
          </a:p>
        </p:txBody>
      </p:sp>
      <p:cxnSp>
        <p:nvCxnSpPr>
          <p:cNvPr id="11" name="Straight Connector 10"/>
          <p:cNvCxnSpPr/>
          <p:nvPr/>
        </p:nvCxnSpPr>
        <p:spPr>
          <a:xfrm rot="10800000">
            <a:off x="6468796" y="7036"/>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2" y="5276"/>
            <a:ext cx="9136967"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03599"/>
            <a:ext cx="7239000" cy="1021556"/>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225152"/>
            <a:ext cx="3886200" cy="17145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1829"/>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1829"/>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4860727"/>
            <a:ext cx="2133600" cy="226314"/>
          </a:xfrm>
        </p:spPr>
        <p:txBody>
          <a:bodyPr/>
          <a:lstStyle/>
          <a:p>
            <a:fld id="{54B85AFD-3E88-4D97-821A-339FB9F835D8}" type="datetimeFigureOut">
              <a:rPr lang="en-US" smtClean="0"/>
              <a:t>2023-01-10</a:t>
            </a:fld>
            <a:endParaRPr lang="en-US" dirty="0"/>
          </a:p>
        </p:txBody>
      </p:sp>
      <p:sp>
        <p:nvSpPr>
          <p:cNvPr id="6" name="Footer Placeholder 5"/>
          <p:cNvSpPr>
            <a:spLocks noGrp="1"/>
          </p:cNvSpPr>
          <p:nvPr>
            <p:ph type="ftr" sz="quarter" idx="11"/>
          </p:nvPr>
        </p:nvSpPr>
        <p:spPr>
          <a:xfrm>
            <a:off x="457200" y="4860727"/>
            <a:ext cx="4260056" cy="226314"/>
          </a:xfrm>
        </p:spPr>
        <p:txBody>
          <a:bodyPr/>
          <a:lstStyle/>
          <a:p>
            <a:endParaRPr lang="en-US" dirty="0"/>
          </a:p>
        </p:txBody>
      </p:sp>
      <p:sp>
        <p:nvSpPr>
          <p:cNvPr id="7" name="Slide Number Placeholder 6"/>
          <p:cNvSpPr>
            <a:spLocks noGrp="1"/>
          </p:cNvSpPr>
          <p:nvPr>
            <p:ph type="sldNum" sz="quarter" idx="12"/>
          </p:nvPr>
        </p:nvSpPr>
        <p:spPr>
          <a:xfrm>
            <a:off x="7589520" y="4860727"/>
            <a:ext cx="502920" cy="226314"/>
          </a:xfrm>
        </p:spPr>
        <p:txBody>
          <a:bodyPr/>
          <a:lstStyle/>
          <a:p>
            <a:fld id="{23A0548C-FBA7-4ADF-AD6E-6922BD33C57B}" type="slidenum">
              <a:rPr lang="en-US" smtClean="0"/>
              <a:t>‹#›</a:t>
            </a:fld>
            <a:endParaRPr lang="en-US" dirty="0"/>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9" y="218049"/>
            <a:ext cx="1066800" cy="4615434"/>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7" y="218049"/>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7" y="2570343"/>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29" y="218049"/>
            <a:ext cx="6858000" cy="226314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29" y="2570343"/>
            <a:ext cx="6858000" cy="226314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4860727"/>
            <a:ext cx="2130552" cy="226314"/>
          </a:xfrm>
        </p:spPr>
        <p:txBody>
          <a:bodyPr/>
          <a:lstStyle/>
          <a:p>
            <a:fld id="{54B85AFD-3E88-4D97-821A-339FB9F835D8}" type="datetimeFigureOut">
              <a:rPr lang="en-US" smtClean="0"/>
              <a:t>2023-01-10</a:t>
            </a:fld>
            <a:endParaRPr lang="en-US" dirty="0"/>
          </a:p>
        </p:txBody>
      </p:sp>
      <p:sp>
        <p:nvSpPr>
          <p:cNvPr id="8" name="Footer Placeholder 7"/>
          <p:cNvSpPr>
            <a:spLocks noGrp="1"/>
          </p:cNvSpPr>
          <p:nvPr>
            <p:ph type="ftr" sz="quarter" idx="11"/>
          </p:nvPr>
        </p:nvSpPr>
        <p:spPr>
          <a:xfrm>
            <a:off x="457200" y="4860727"/>
            <a:ext cx="4261104" cy="226314"/>
          </a:xfrm>
        </p:spPr>
        <p:txBody>
          <a:bodyPr/>
          <a:lstStyle/>
          <a:p>
            <a:endParaRPr lang="en-US" dirty="0"/>
          </a:p>
        </p:txBody>
      </p:sp>
      <p:sp>
        <p:nvSpPr>
          <p:cNvPr id="9" name="Slide Number Placeholder 8"/>
          <p:cNvSpPr>
            <a:spLocks noGrp="1"/>
          </p:cNvSpPr>
          <p:nvPr>
            <p:ph type="sldNum" sz="quarter" idx="12"/>
          </p:nvPr>
        </p:nvSpPr>
        <p:spPr>
          <a:xfrm>
            <a:off x="7589520" y="4862322"/>
            <a:ext cx="502920" cy="226314"/>
          </a:xfrm>
        </p:spPr>
        <p:txBody>
          <a:bodyPr/>
          <a:lstStyle>
            <a:lvl1pPr algn="ctr">
              <a:defRPr/>
            </a:lvl1pPr>
          </a:lstStyle>
          <a:p>
            <a:fld id="{23A0548C-FBA7-4ADF-AD6E-6922BD33C57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B85AFD-3E88-4D97-821A-339FB9F835D8}" type="datetimeFigureOut">
              <a:rPr lang="en-US" smtClean="0"/>
              <a:t>2023-01-10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548C-FBA7-4ADF-AD6E-6922BD33C57B}" type="slidenum">
              <a:rPr lang="en-US" smtClean="0"/>
              <a:t>‹#›</a:t>
            </a:fld>
            <a:endParaRPr lang="en-US" dirty="0"/>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4860727"/>
            <a:ext cx="2133600" cy="226314"/>
          </a:xfrm>
        </p:spPr>
        <p:txBody>
          <a:bodyPr/>
          <a:lstStyle/>
          <a:p>
            <a:fld id="{54B85AFD-3E88-4D97-821A-339FB9F835D8}" type="datetimeFigureOut">
              <a:rPr lang="en-US" smtClean="0"/>
              <a:t>2023-01-10</a:t>
            </a:fld>
            <a:endParaRPr lang="en-US" dirty="0"/>
          </a:p>
        </p:txBody>
      </p:sp>
      <p:sp>
        <p:nvSpPr>
          <p:cNvPr id="3" name="Footer Placeholder 2"/>
          <p:cNvSpPr>
            <a:spLocks noGrp="1"/>
          </p:cNvSpPr>
          <p:nvPr>
            <p:ph type="ftr" sz="quarter" idx="11"/>
          </p:nvPr>
        </p:nvSpPr>
        <p:spPr>
          <a:xfrm>
            <a:off x="457200" y="4861419"/>
            <a:ext cx="4260056" cy="225623"/>
          </a:xfrm>
        </p:spPr>
        <p:txBody>
          <a:bodyPr/>
          <a:lstStyle/>
          <a:p>
            <a:endParaRPr lang="en-US" dirty="0"/>
          </a:p>
        </p:txBody>
      </p:sp>
      <p:sp>
        <p:nvSpPr>
          <p:cNvPr id="4" name="Slide Number Placeholder 3"/>
          <p:cNvSpPr>
            <a:spLocks noGrp="1"/>
          </p:cNvSpPr>
          <p:nvPr>
            <p:ph type="sldNum" sz="quarter" idx="12"/>
          </p:nvPr>
        </p:nvSpPr>
        <p:spPr>
          <a:xfrm>
            <a:off x="7589520" y="4860727"/>
            <a:ext cx="502920" cy="226314"/>
          </a:xfrm>
        </p:spPr>
        <p:txBody>
          <a:bodyPr/>
          <a:lstStyle/>
          <a:p>
            <a:fld id="{23A0548C-FBA7-4ADF-AD6E-6922BD33C57B}" type="slidenum">
              <a:rPr lang="en-US" smtClean="0"/>
              <a:t>‹#›</a:t>
            </a:fld>
            <a:endParaRPr lang="en-US" dirty="0"/>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5748"/>
            <a:ext cx="914400" cy="44577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275748"/>
            <a:ext cx="2438400" cy="44577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1" y="240030"/>
            <a:ext cx="5276088" cy="449199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4917186"/>
            <a:ext cx="2133600" cy="226314"/>
          </a:xfrm>
        </p:spPr>
        <p:txBody>
          <a:bodyPr/>
          <a:lstStyle>
            <a:lvl1pPr>
              <a:defRPr sz="900"/>
            </a:lvl1pPr>
          </a:lstStyle>
          <a:p>
            <a:fld id="{54B85AFD-3E88-4D97-821A-339FB9F835D8}" type="datetimeFigureOut">
              <a:rPr lang="en-US" smtClean="0"/>
              <a:t>2023-01-10</a:t>
            </a:fld>
            <a:endParaRPr lang="en-US" dirty="0"/>
          </a:p>
        </p:txBody>
      </p:sp>
      <p:sp>
        <p:nvSpPr>
          <p:cNvPr id="6" name="Footer Placeholder 5"/>
          <p:cNvSpPr>
            <a:spLocks noGrp="1"/>
          </p:cNvSpPr>
          <p:nvPr>
            <p:ph type="ftr" sz="quarter" idx="11"/>
          </p:nvPr>
        </p:nvSpPr>
        <p:spPr>
          <a:xfrm>
            <a:off x="1135856" y="4917186"/>
            <a:ext cx="5143120" cy="226314"/>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4917186"/>
            <a:ext cx="502920" cy="226314"/>
          </a:xfrm>
        </p:spPr>
        <p:txBody>
          <a:bodyPr/>
          <a:lstStyle>
            <a:lvl1pPr>
              <a:defRPr sz="900"/>
            </a:lvl1pPr>
          </a:lstStyle>
          <a:p>
            <a:fld id="{23A0548C-FBA7-4ADF-AD6E-6922BD33C57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13172"/>
            <a:ext cx="914400" cy="48006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280475"/>
            <a:ext cx="7333488" cy="41148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4400550"/>
            <a:ext cx="7333488" cy="51435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4917186"/>
            <a:ext cx="2103120" cy="226314"/>
          </a:xfrm>
        </p:spPr>
        <p:txBody>
          <a:bodyPr/>
          <a:lstStyle>
            <a:lvl1pPr>
              <a:defRPr sz="900"/>
            </a:lvl1pPr>
          </a:lstStyle>
          <a:p>
            <a:fld id="{54B85AFD-3E88-4D97-821A-339FB9F835D8}" type="datetimeFigureOut">
              <a:rPr lang="en-US" smtClean="0"/>
              <a:t>2023-01-10</a:t>
            </a:fld>
            <a:endParaRPr lang="en-US" dirty="0"/>
          </a:p>
        </p:txBody>
      </p:sp>
      <p:sp>
        <p:nvSpPr>
          <p:cNvPr id="6" name="Footer Placeholder 5"/>
          <p:cNvSpPr>
            <a:spLocks noGrp="1"/>
          </p:cNvSpPr>
          <p:nvPr>
            <p:ph type="ftr" sz="quarter" idx="11"/>
          </p:nvPr>
        </p:nvSpPr>
        <p:spPr>
          <a:xfrm>
            <a:off x="1170432" y="4917877"/>
            <a:ext cx="4948072" cy="226314"/>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4917186"/>
            <a:ext cx="365760" cy="226314"/>
          </a:xfrm>
        </p:spPr>
        <p:txBody>
          <a:bodyPr/>
          <a:lstStyle>
            <a:lvl1pPr algn="ctr">
              <a:defRPr sz="900"/>
            </a:lvl1pPr>
          </a:lstStyle>
          <a:p>
            <a:fld id="{23A0548C-FBA7-4ADF-AD6E-6922BD33C57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5" y="10552"/>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2" y="5276"/>
            <a:ext cx="9136967"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6" y="3711307"/>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00620"/>
            <a:ext cx="8229600" cy="1049274"/>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412106"/>
            <a:ext cx="8229600" cy="3429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4860727"/>
            <a:ext cx="2133600" cy="226314"/>
          </a:xfrm>
          <a:prstGeom prst="rect">
            <a:avLst/>
          </a:prstGeom>
        </p:spPr>
        <p:txBody>
          <a:bodyPr vert="horz" anchor="b"/>
          <a:lstStyle>
            <a:lvl1pPr algn="l" eaLnBrk="1" latinLnBrk="0" hangingPunct="1">
              <a:defRPr kumimoji="0" sz="1000" b="0">
                <a:solidFill>
                  <a:schemeClr val="tx1"/>
                </a:solidFill>
              </a:defRPr>
            </a:lvl1pPr>
          </a:lstStyle>
          <a:p>
            <a:fld id="{54B85AFD-3E88-4D97-821A-339FB9F835D8}" type="datetimeFigureOut">
              <a:rPr lang="en-US" smtClean="0"/>
              <a:t>2023-01-10</a:t>
            </a:fld>
            <a:endParaRPr lang="en-US" dirty="0"/>
          </a:p>
        </p:txBody>
      </p:sp>
      <p:sp>
        <p:nvSpPr>
          <p:cNvPr id="3" name="Footer Placeholder 2"/>
          <p:cNvSpPr>
            <a:spLocks noGrp="1"/>
          </p:cNvSpPr>
          <p:nvPr>
            <p:ph type="ftr" sz="quarter" idx="3"/>
          </p:nvPr>
        </p:nvSpPr>
        <p:spPr>
          <a:xfrm>
            <a:off x="457200" y="4861419"/>
            <a:ext cx="4260056" cy="225623"/>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4860727"/>
            <a:ext cx="502920" cy="226314"/>
          </a:xfrm>
          <a:prstGeom prst="rect">
            <a:avLst/>
          </a:prstGeom>
        </p:spPr>
        <p:txBody>
          <a:bodyPr vert="horz" anchor="b"/>
          <a:lstStyle>
            <a:lvl1pPr algn="ctr" eaLnBrk="1" latinLnBrk="0" hangingPunct="1">
              <a:defRPr kumimoji="0" sz="1200">
                <a:solidFill>
                  <a:schemeClr val="tx1"/>
                </a:solidFill>
              </a:defRPr>
            </a:lvl1pPr>
          </a:lstStyle>
          <a:p>
            <a:fld id="{23A0548C-FBA7-4ADF-AD6E-6922BD33C57B}"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wedge/>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8252F85-E3F9-4EDE-A47D-EED18F885FC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76402" y="114301"/>
            <a:ext cx="6219825" cy="1250156"/>
          </a:xfrm>
          <a:prstGeom prst="rect">
            <a:avLst/>
          </a:prstGeom>
        </p:spPr>
      </p:pic>
      <p:sp>
        <p:nvSpPr>
          <p:cNvPr id="5" name="TextBox 4"/>
          <p:cNvSpPr txBox="1"/>
          <p:nvPr/>
        </p:nvSpPr>
        <p:spPr>
          <a:xfrm>
            <a:off x="1752600" y="1714500"/>
            <a:ext cx="6172200" cy="400110"/>
          </a:xfrm>
          <a:prstGeom prst="rect">
            <a:avLst/>
          </a:prstGeom>
          <a:noFill/>
        </p:spPr>
        <p:txBody>
          <a:bodyPr wrap="square" rtlCol="0">
            <a:spAutoFit/>
          </a:bodyPr>
          <a:lstStyle/>
          <a:p>
            <a:pPr algn="ctr"/>
            <a:r>
              <a:rPr lang="en-US" sz="2000" b="1" dirty="0" smtClean="0"/>
              <a:t>BIRD IMAGE RETRIVAL AND RECOGNITION</a:t>
            </a:r>
            <a:endParaRPr lang="en-US" sz="2000" b="1" dirty="0"/>
          </a:p>
        </p:txBody>
      </p:sp>
      <p:sp>
        <p:nvSpPr>
          <p:cNvPr id="6" name="TextBox 5"/>
          <p:cNvSpPr txBox="1"/>
          <p:nvPr/>
        </p:nvSpPr>
        <p:spPr>
          <a:xfrm>
            <a:off x="3276603" y="2171701"/>
            <a:ext cx="2658100" cy="830997"/>
          </a:xfrm>
          <a:prstGeom prst="rect">
            <a:avLst/>
          </a:prstGeom>
          <a:noFill/>
        </p:spPr>
        <p:txBody>
          <a:bodyPr wrap="none" rtlCol="0">
            <a:spAutoFit/>
          </a:bodyPr>
          <a:lstStyle/>
          <a:p>
            <a:r>
              <a:rPr lang="en-US" sz="1500" dirty="0" smtClean="0">
                <a:solidFill>
                  <a:schemeClr val="accent1"/>
                </a:solidFill>
                <a:latin typeface="Times New Roman" panose="02020603050405020304" pitchFamily="18" charset="0"/>
                <a:cs typeface="Times New Roman" panose="02020603050405020304" pitchFamily="18" charset="0"/>
              </a:rPr>
              <a:t>Under the esteemed guidance of</a:t>
            </a:r>
          </a:p>
          <a:p>
            <a:pPr algn="ctr"/>
            <a:r>
              <a:rPr lang="en-US" sz="1500" dirty="0" smtClean="0"/>
              <a:t>Sk.Rafi,M.Tech.,(Ph.D)</a:t>
            </a:r>
            <a:endParaRPr lang="en-IN" sz="1500" dirty="0" smtClean="0">
              <a:solidFill>
                <a:srgbClr val="92D050"/>
              </a:solidFill>
              <a:latin typeface="Times New Roman" panose="02020603050405020304" pitchFamily="18" charset="0"/>
              <a:cs typeface="Times New Roman" panose="02020603050405020304" pitchFamily="18" charset="0"/>
            </a:endParaRPr>
          </a:p>
          <a:p>
            <a:endParaRPr lang="en-US" dirty="0"/>
          </a:p>
        </p:txBody>
      </p:sp>
      <p:sp>
        <p:nvSpPr>
          <p:cNvPr id="7" name="TextBox 6"/>
          <p:cNvSpPr txBox="1"/>
          <p:nvPr/>
        </p:nvSpPr>
        <p:spPr>
          <a:xfrm>
            <a:off x="4648203" y="3886200"/>
            <a:ext cx="4326826" cy="1338828"/>
          </a:xfrm>
          <a:prstGeom prst="rect">
            <a:avLst/>
          </a:prstGeom>
          <a:noFill/>
        </p:spPr>
        <p:txBody>
          <a:bodyPr wrap="square" rtlCol="0">
            <a:spAutoFit/>
          </a:bodyPr>
          <a:lstStyle/>
          <a:p>
            <a:r>
              <a:rPr lang="en-US" dirty="0" smtClean="0">
                <a:solidFill>
                  <a:schemeClr val="accent1"/>
                </a:solidFill>
                <a:latin typeface="Times New Roman" panose="02020603050405020304" pitchFamily="18" charset="0"/>
                <a:cs typeface="Times New Roman" panose="02020603050405020304" pitchFamily="18" charset="0"/>
              </a:rPr>
              <a:t>Team members</a:t>
            </a:r>
          </a:p>
          <a:p>
            <a:r>
              <a:rPr lang="en-US" sz="1500" dirty="0" smtClean="0"/>
              <a:t>N.Bhargava Raju</a:t>
            </a:r>
            <a:r>
              <a:rPr lang="en-US" sz="1500" dirty="0"/>
              <a:t> </a:t>
            </a:r>
            <a:r>
              <a:rPr lang="en-US" sz="1500" dirty="0" smtClean="0"/>
              <a:t>                       : 19471A05N3 </a:t>
            </a:r>
          </a:p>
          <a:p>
            <a:r>
              <a:rPr lang="en-US" sz="1500" dirty="0" smtClean="0"/>
              <a:t>Ch.Shanmukha Chakravarthy  :19471A05K6 </a:t>
            </a:r>
          </a:p>
          <a:p>
            <a:r>
              <a:rPr lang="en-US" sz="1500" dirty="0" smtClean="0"/>
              <a:t>D.Balaji                                         : 19471A05K9</a:t>
            </a:r>
            <a:r>
              <a:rPr lang="en-US" sz="1500" dirty="0" smtClean="0">
                <a:solidFill>
                  <a:srgbClr val="92D050"/>
                </a:solidFill>
                <a:latin typeface="Times New Roman" panose="02020603050405020304" pitchFamily="18" charset="0"/>
                <a:cs typeface="Times New Roman" panose="02020603050405020304" pitchFamily="18" charset="0"/>
              </a:rPr>
              <a:t> </a:t>
            </a:r>
          </a:p>
          <a:p>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09750"/>
            <a:ext cx="9144000" cy="1323439"/>
          </a:xfrm>
          <a:prstGeom prst="rect">
            <a:avLst/>
          </a:prstGeom>
          <a:noFill/>
        </p:spPr>
        <p:txBody>
          <a:bodyPr wrap="square" rtlCol="0">
            <a:spAutoFit/>
          </a:bodyPr>
          <a:lstStyle/>
          <a:p>
            <a:pPr algn="ctr"/>
            <a:r>
              <a:rPr lang="en-IN" sz="8000" dirty="0" smtClean="0">
                <a:latin typeface="Times New Roman" panose="02020603050405020304" pitchFamily="18" charset="0"/>
                <a:cs typeface="Times New Roman" panose="02020603050405020304" pitchFamily="18" charset="0"/>
              </a:rPr>
              <a:t>THANK YOU</a:t>
            </a:r>
            <a:endParaRPr lang="en-US" sz="8000"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solidFill>
                  <a:schemeClr val="accent1"/>
                </a:solidFill>
                <a:effectLst>
                  <a:outerShdw blurRad="38100" dist="38100" dir="2700000" algn="tl">
                    <a:srgbClr val="000000">
                      <a:alpha val="43137"/>
                    </a:srgbClr>
                  </a:outerShdw>
                </a:effectLst>
                <a:cs typeface="Times New Roman" panose="02020603050405020304" pitchFamily="18" charset="0"/>
              </a:rPr>
              <a:t>ABSTRACT</a:t>
            </a:r>
            <a:endParaRPr lang="en-US" sz="2400" dirty="0">
              <a:solidFill>
                <a:schemeClr val="accent1"/>
              </a:solidFill>
              <a:effectLst>
                <a:outerShdw blurRad="38100" dist="38100" dir="2700000" algn="tl">
                  <a:srgbClr val="000000">
                    <a:alpha val="43137"/>
                  </a:srgbClr>
                </a:outerShdw>
              </a:effectLst>
            </a:endParaRPr>
          </a:p>
        </p:txBody>
      </p:sp>
      <p:sp>
        <p:nvSpPr>
          <p:cNvPr id="3" name="TextBox 2"/>
          <p:cNvSpPr txBox="1"/>
          <p:nvPr/>
        </p:nvSpPr>
        <p:spPr>
          <a:xfrm>
            <a:off x="0" y="1085851"/>
            <a:ext cx="8534400" cy="4016484"/>
          </a:xfrm>
          <a:prstGeom prst="rect">
            <a:avLst/>
          </a:prstGeom>
          <a:noFill/>
        </p:spPr>
        <p:txBody>
          <a:bodyPr wrap="square" rtlCol="0">
            <a:spAutoFit/>
          </a:bodyPr>
          <a:lstStyle/>
          <a:p>
            <a:pPr marL="342900" indent="-342900" algn="just">
              <a:buFont typeface="Wingdings" pitchFamily="2" charset="2"/>
              <a:buChar char="Ø"/>
            </a:pPr>
            <a:r>
              <a:rPr lang="en-US" sz="1500" dirty="0" smtClean="0"/>
              <a:t>Birdwatching is a common hobby but to identify their species requires the      assistance of bird books. To provide birdwatchers a handy tool to admire the beauty of birds, we developed a deep learning platform to assist users in recognizing 27 species of birds endemic to Taiwan using a mobile app named the Internet of Birds (IoB).</a:t>
            </a:r>
          </a:p>
          <a:p>
            <a:pPr marL="342900" indent="-342900" algn="just">
              <a:buFont typeface="Wingdings" pitchFamily="2" charset="2"/>
              <a:buChar char="Ø"/>
            </a:pPr>
            <a:r>
              <a:rPr lang="en-US" sz="1500" dirty="0" smtClean="0"/>
              <a:t>Bird images were learned by a convolutional neural network (CNN) to localize prominent features in the images.</a:t>
            </a:r>
          </a:p>
          <a:p>
            <a:pPr marL="342900" indent="-342900" algn="just">
              <a:buFont typeface="Wingdings" pitchFamily="2" charset="2"/>
              <a:buChar char="Ø"/>
            </a:pPr>
            <a:r>
              <a:rPr lang="en-US" sz="1500" dirty="0" smtClean="0"/>
              <a:t>First, we established and generated a bounded region of interest to refine     the shapes and colors of the object granularities and subsequently balanced the distribution of bird species.</a:t>
            </a:r>
          </a:p>
          <a:p>
            <a:pPr marL="342900" indent="-342900" algn="just">
              <a:buFont typeface="Wingdings" pitchFamily="2" charset="2"/>
              <a:buChar char="Ø"/>
            </a:pPr>
            <a:r>
              <a:rPr lang="en-US" sz="1500" dirty="0" smtClean="0"/>
              <a:t>Then, a skip connection method was used to linearly combine the outputs of the previous and current layers to improve feature extraction. Finally, we applied the softmax function to obtain a probability distribution of bird features.</a:t>
            </a:r>
          </a:p>
          <a:p>
            <a:pPr marL="342900" indent="-342900" algn="just">
              <a:buFont typeface="Wingdings" pitchFamily="2" charset="2"/>
              <a:buChar char="Ø"/>
            </a:pPr>
            <a:r>
              <a:rPr lang="en-US" sz="1500" dirty="0" smtClean="0"/>
              <a:t>The proposed CNN model with skip connections achieved higher accuracy of 99.00 % compared with the 93.98% from a CNN and 89.00% from the SVM for the training images. </a:t>
            </a:r>
          </a:p>
          <a:p>
            <a:endParaRPr lang="en-US" sz="1500"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9A4B84-893D-4F15-8F57-C5F541866A3E}"/>
              </a:ext>
            </a:extLst>
          </p:cNvPr>
          <p:cNvSpPr txBox="1"/>
          <p:nvPr/>
        </p:nvSpPr>
        <p:spPr>
          <a:xfrm>
            <a:off x="2" y="171451"/>
            <a:ext cx="10273553" cy="1123384"/>
          </a:xfrm>
          <a:prstGeom prst="rect">
            <a:avLst/>
          </a:prstGeom>
          <a:noFill/>
        </p:spPr>
        <p:txBody>
          <a:bodyPr wrap="square" rtlCol="0">
            <a:spAutoFit/>
          </a:bodyPr>
          <a:lstStyle/>
          <a:p>
            <a:r>
              <a:rPr lang="en-IN" sz="2400" dirty="0">
                <a:solidFill>
                  <a:schemeClr val="accent1"/>
                </a:solidFill>
                <a:effectLst>
                  <a:outerShdw blurRad="38100" dist="38100" dir="2700000" algn="tl">
                    <a:srgbClr val="000000">
                      <a:alpha val="43137"/>
                    </a:srgbClr>
                  </a:outerShdw>
                </a:effectLst>
                <a:latin typeface="+mj-lt"/>
                <a:cs typeface="Times New Roman" panose="02020603050405020304" pitchFamily="18" charset="0"/>
              </a:rPr>
              <a:t>SYSTEM REQUIREMENTS</a:t>
            </a:r>
          </a:p>
          <a:p>
            <a:endParaRPr lang="en-IN" sz="2400" dirty="0">
              <a:solidFill>
                <a:srgbClr val="66FF66"/>
              </a:solidFill>
              <a:latin typeface="Times New Roman" panose="02020603050405020304" pitchFamily="18" charset="0"/>
              <a:cs typeface="Times New Roman" panose="02020603050405020304" pitchFamily="18" charset="0"/>
            </a:endParaRPr>
          </a:p>
          <a:p>
            <a:r>
              <a:rPr lang="en-IN" sz="1900" dirty="0">
                <a:latin typeface="+mj-lt"/>
                <a:cs typeface="Times New Roman" panose="02020603050405020304" pitchFamily="18" charset="0"/>
              </a:rPr>
              <a:t>HARDWARE</a:t>
            </a:r>
            <a:r>
              <a:rPr lang="en-IN" sz="1900" dirty="0">
                <a:solidFill>
                  <a:srgbClr val="00B0F0"/>
                </a:solidFill>
                <a:latin typeface="+mj-lt"/>
                <a:cs typeface="Times New Roman" panose="02020603050405020304" pitchFamily="18" charset="0"/>
              </a:rPr>
              <a:t> </a:t>
            </a:r>
            <a:r>
              <a:rPr lang="en-IN" sz="1900" dirty="0">
                <a:latin typeface="+mj-lt"/>
                <a:cs typeface="Times New Roman" panose="02020603050405020304" pitchFamily="18" charset="0"/>
              </a:rPr>
              <a:t>REQUIREMENTS</a:t>
            </a:r>
          </a:p>
        </p:txBody>
      </p:sp>
      <p:sp>
        <p:nvSpPr>
          <p:cNvPr id="3" name="TextBox 2">
            <a:extLst>
              <a:ext uri="{FF2B5EF4-FFF2-40B4-BE49-F238E27FC236}">
                <a16:creationId xmlns:a16="http://schemas.microsoft.com/office/drawing/2014/main" xmlns="" id="{66D997B7-64EF-4AE8-BFE4-023F1418CD2B}"/>
              </a:ext>
            </a:extLst>
          </p:cNvPr>
          <p:cNvSpPr txBox="1"/>
          <p:nvPr/>
        </p:nvSpPr>
        <p:spPr>
          <a:xfrm>
            <a:off x="1" y="1428750"/>
            <a:ext cx="9296400" cy="923330"/>
          </a:xfrm>
          <a:prstGeom prst="rect">
            <a:avLst/>
          </a:prstGeom>
          <a:noFill/>
        </p:spPr>
        <p:txBody>
          <a:bodyPr wrap="square" rtlCol="0">
            <a:spAutoFit/>
          </a:bodyPr>
          <a:lstStyle/>
          <a:p>
            <a:pPr marL="342900" indent="-342900" algn="just">
              <a:buFont typeface="Wingdings" pitchFamily="2" charset="2"/>
              <a:buChar char="Ø"/>
            </a:pPr>
            <a:r>
              <a:rPr lang="en-US" dirty="0">
                <a:solidFill>
                  <a:schemeClr val="bg1"/>
                </a:solidFill>
                <a:cs typeface="Times New Roman" panose="02020603050405020304" pitchFamily="18" charset="0"/>
              </a:rPr>
              <a:t>Processor	</a:t>
            </a:r>
            <a:r>
              <a:rPr lang="en-US" dirty="0">
                <a:solidFill>
                  <a:schemeClr val="bg1"/>
                </a:solidFill>
                <a:cs typeface="Times New Roman" panose="02020603050405020304" pitchFamily="18" charset="0"/>
              </a:rPr>
              <a:t> </a:t>
            </a:r>
            <a:r>
              <a:rPr lang="en-US" dirty="0" smtClean="0">
                <a:solidFill>
                  <a:schemeClr val="bg1"/>
                </a:solidFill>
                <a:cs typeface="Times New Roman" panose="02020603050405020304" pitchFamily="18" charset="0"/>
              </a:rPr>
              <a:t>           </a:t>
            </a:r>
            <a:r>
              <a:rPr lang="en-US" dirty="0" smtClean="0">
                <a:solidFill>
                  <a:schemeClr val="bg1"/>
                </a:solidFill>
                <a:cs typeface="Times New Roman" panose="02020603050405020304" pitchFamily="18" charset="0"/>
              </a:rPr>
              <a:t>: </a:t>
            </a:r>
            <a:r>
              <a:rPr lang="pt-BR" dirty="0">
                <a:solidFill>
                  <a:schemeClr val="bg1"/>
                </a:solidFill>
                <a:cs typeface="Times New Roman" panose="02020603050405020304" pitchFamily="18" charset="0"/>
              </a:rPr>
              <a:t>Intel(R) Core™2 i7-5500U CPU @2.50GHz</a:t>
            </a:r>
            <a:r>
              <a:rPr lang="en-US" dirty="0">
                <a:solidFill>
                  <a:schemeClr val="bg1"/>
                </a:solidFill>
                <a:cs typeface="Times New Roman" panose="02020603050405020304" pitchFamily="18" charset="0"/>
              </a:rPr>
              <a:t> </a:t>
            </a:r>
          </a:p>
          <a:p>
            <a:pPr marL="342900" indent="-342900" algn="just">
              <a:buFont typeface="Wingdings" pitchFamily="2" charset="2"/>
              <a:buChar char="Ø"/>
            </a:pPr>
            <a:r>
              <a:rPr lang="en-IN" dirty="0">
                <a:solidFill>
                  <a:schemeClr val="bg1"/>
                </a:solidFill>
                <a:cs typeface="Times New Roman" panose="02020603050405020304" pitchFamily="18" charset="0"/>
              </a:rPr>
              <a:t>RAM		</a:t>
            </a:r>
            <a:r>
              <a:rPr lang="en-IN" dirty="0" smtClean="0">
                <a:solidFill>
                  <a:schemeClr val="bg1"/>
                </a:solidFill>
                <a:cs typeface="Times New Roman" panose="02020603050405020304" pitchFamily="18" charset="0"/>
              </a:rPr>
              <a:t>            : </a:t>
            </a:r>
            <a:r>
              <a:rPr lang="en-IN" dirty="0">
                <a:solidFill>
                  <a:schemeClr val="bg1"/>
                </a:solidFill>
                <a:cs typeface="Times New Roman" panose="02020603050405020304" pitchFamily="18" charset="0"/>
              </a:rPr>
              <a:t>8GB(gigabyte) </a:t>
            </a:r>
          </a:p>
          <a:p>
            <a:pPr marL="342900" indent="-342900" algn="just">
              <a:buFont typeface="Wingdings" pitchFamily="2" charset="2"/>
              <a:buChar char="Ø"/>
            </a:pPr>
            <a:r>
              <a:rPr lang="en-IN" dirty="0">
                <a:solidFill>
                  <a:schemeClr val="bg1"/>
                </a:solidFill>
                <a:cs typeface="Times New Roman" panose="02020603050405020304" pitchFamily="18" charset="0"/>
              </a:rPr>
              <a:t>System Type  </a:t>
            </a:r>
            <a:r>
              <a:rPr lang="en-IN" dirty="0" smtClean="0">
                <a:solidFill>
                  <a:schemeClr val="bg1"/>
                </a:solidFill>
                <a:cs typeface="Times New Roman" panose="02020603050405020304" pitchFamily="18" charset="0"/>
              </a:rPr>
              <a:t>            : </a:t>
            </a:r>
            <a:r>
              <a:rPr lang="en-IN" dirty="0">
                <a:solidFill>
                  <a:schemeClr val="bg1"/>
                </a:solidFill>
                <a:cs typeface="Times New Roman" panose="02020603050405020304" pitchFamily="18" charset="0"/>
              </a:rPr>
              <a:t>64-bit operating system, x64-based processor</a:t>
            </a:r>
          </a:p>
        </p:txBody>
      </p:sp>
      <p:sp>
        <p:nvSpPr>
          <p:cNvPr id="4" name="TextBox 3">
            <a:extLst>
              <a:ext uri="{FF2B5EF4-FFF2-40B4-BE49-F238E27FC236}">
                <a16:creationId xmlns:a16="http://schemas.microsoft.com/office/drawing/2014/main" xmlns="" id="{4320EBAC-0B58-4EF4-81DE-3C97B99F26AD}"/>
              </a:ext>
            </a:extLst>
          </p:cNvPr>
          <p:cNvSpPr txBox="1"/>
          <p:nvPr/>
        </p:nvSpPr>
        <p:spPr>
          <a:xfrm>
            <a:off x="0" y="2343150"/>
            <a:ext cx="10372165" cy="384721"/>
          </a:xfrm>
          <a:prstGeom prst="rect">
            <a:avLst/>
          </a:prstGeom>
          <a:noFill/>
        </p:spPr>
        <p:txBody>
          <a:bodyPr wrap="square" rtlCol="0">
            <a:spAutoFit/>
          </a:bodyPr>
          <a:lstStyle/>
          <a:p>
            <a:r>
              <a:rPr lang="en-IN" sz="1900" dirty="0">
                <a:latin typeface="+mj-lt"/>
                <a:cs typeface="Times New Roman" panose="02020603050405020304" pitchFamily="18" charset="0"/>
              </a:rPr>
              <a:t>SOFTWARE</a:t>
            </a:r>
            <a:r>
              <a:rPr lang="en-IN" sz="1900" dirty="0">
                <a:solidFill>
                  <a:srgbClr val="00B0F0"/>
                </a:solidFill>
                <a:latin typeface="+mj-lt"/>
                <a:cs typeface="Times New Roman" panose="02020603050405020304" pitchFamily="18" charset="0"/>
              </a:rPr>
              <a:t> </a:t>
            </a:r>
            <a:r>
              <a:rPr lang="en-IN" sz="1900" dirty="0">
                <a:latin typeface="+mj-lt"/>
                <a:cs typeface="Times New Roman" panose="02020603050405020304" pitchFamily="18" charset="0"/>
              </a:rPr>
              <a:t>REQUIREMENTS</a:t>
            </a:r>
          </a:p>
        </p:txBody>
      </p:sp>
      <p:sp>
        <p:nvSpPr>
          <p:cNvPr id="5" name="TextBox 4">
            <a:extLst>
              <a:ext uri="{FF2B5EF4-FFF2-40B4-BE49-F238E27FC236}">
                <a16:creationId xmlns:a16="http://schemas.microsoft.com/office/drawing/2014/main" xmlns="" id="{EF5348B4-0BBA-C9EF-92C6-A0903B1D8192}"/>
              </a:ext>
            </a:extLst>
          </p:cNvPr>
          <p:cNvSpPr txBox="1"/>
          <p:nvPr/>
        </p:nvSpPr>
        <p:spPr>
          <a:xfrm>
            <a:off x="1" y="2743201"/>
            <a:ext cx="10201836" cy="1200329"/>
          </a:xfrm>
          <a:prstGeom prst="rect">
            <a:avLst/>
          </a:prstGeom>
          <a:noFill/>
        </p:spPr>
        <p:txBody>
          <a:bodyPr wrap="square" rtlCol="0">
            <a:spAutoFit/>
          </a:bodyPr>
          <a:lstStyle/>
          <a:p>
            <a:pPr marL="342900" indent="-342900">
              <a:buFont typeface="Wingdings" pitchFamily="2" charset="2"/>
              <a:buChar char="Ø"/>
            </a:pPr>
            <a:r>
              <a:rPr lang="en-IN" dirty="0">
                <a:solidFill>
                  <a:schemeClr val="bg1"/>
                </a:solidFill>
                <a:cs typeface="Times New Roman" panose="02020603050405020304" pitchFamily="18" charset="0"/>
              </a:rPr>
              <a:t>Browser			: Any Latest browser like Chrome </a:t>
            </a:r>
          </a:p>
          <a:p>
            <a:pPr marL="342900" indent="-342900">
              <a:buFont typeface="Wingdings" pitchFamily="2" charset="2"/>
              <a:buChar char="Ø"/>
            </a:pPr>
            <a:r>
              <a:rPr lang="en-IN" dirty="0">
                <a:solidFill>
                  <a:schemeClr val="bg1"/>
                </a:solidFill>
                <a:cs typeface="Times New Roman" panose="02020603050405020304" pitchFamily="18" charset="0"/>
              </a:rPr>
              <a:t>Operating System </a:t>
            </a:r>
            <a:r>
              <a:rPr lang="en-IN" dirty="0" smtClean="0">
                <a:solidFill>
                  <a:schemeClr val="bg1"/>
                </a:solidFill>
                <a:cs typeface="Times New Roman" panose="02020603050405020304" pitchFamily="18" charset="0"/>
              </a:rPr>
              <a:t>                    : </a:t>
            </a:r>
            <a:r>
              <a:rPr lang="en-IN" dirty="0">
                <a:solidFill>
                  <a:schemeClr val="bg1"/>
                </a:solidFill>
                <a:cs typeface="Times New Roman" panose="02020603050405020304" pitchFamily="18" charset="0"/>
              </a:rPr>
              <a:t>Windows 10 </a:t>
            </a:r>
          </a:p>
          <a:p>
            <a:pPr marL="342900" indent="-342900">
              <a:buFont typeface="Wingdings" pitchFamily="2" charset="2"/>
              <a:buChar char="Ø"/>
            </a:pPr>
            <a:r>
              <a:rPr lang="en-IN" dirty="0">
                <a:solidFill>
                  <a:schemeClr val="bg1"/>
                </a:solidFill>
                <a:cs typeface="Times New Roman" panose="02020603050405020304" pitchFamily="18" charset="0"/>
              </a:rPr>
              <a:t>Language			: Python </a:t>
            </a:r>
          </a:p>
          <a:p>
            <a:pPr marL="342900" indent="-342900">
              <a:buFont typeface="Wingdings" pitchFamily="2" charset="2"/>
              <a:buChar char="Ø"/>
            </a:pPr>
            <a:r>
              <a:rPr lang="en-IN" dirty="0">
                <a:solidFill>
                  <a:schemeClr val="bg1"/>
                </a:solidFill>
                <a:cs typeface="Times New Roman" panose="02020603050405020304" pitchFamily="18" charset="0"/>
              </a:rPr>
              <a:t>Platform			: Google COLAB</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466130"/>
          </a:xfrm>
        </p:spPr>
        <p:txBody>
          <a:bodyPr>
            <a:normAutofit/>
          </a:bodyPr>
          <a:lstStyle/>
          <a:p>
            <a:r>
              <a:rPr lang="en-IN" sz="2400" dirty="0" smtClean="0">
                <a:solidFill>
                  <a:schemeClr val="accent1"/>
                </a:solidFill>
                <a:cs typeface="Times New Roman" panose="02020603050405020304" pitchFamily="18" charset="0"/>
              </a:rPr>
              <a:t>EXISTING </a:t>
            </a:r>
            <a:r>
              <a:rPr lang="en-IN" sz="2400" dirty="0" smtClean="0">
                <a:solidFill>
                  <a:schemeClr val="accent1"/>
                </a:solidFill>
                <a:cs typeface="Times New Roman" panose="02020603050405020304" pitchFamily="18" charset="0"/>
              </a:rPr>
              <a:t>SYSTEM</a:t>
            </a:r>
            <a:endParaRPr lang="en-US" sz="2400" dirty="0">
              <a:solidFill>
                <a:schemeClr val="accent1"/>
              </a:solidFill>
            </a:endParaRPr>
          </a:p>
        </p:txBody>
      </p:sp>
      <p:sp>
        <p:nvSpPr>
          <p:cNvPr id="3" name="TextBox 2"/>
          <p:cNvSpPr txBox="1"/>
          <p:nvPr/>
        </p:nvSpPr>
        <p:spPr>
          <a:xfrm>
            <a:off x="381000" y="666751"/>
            <a:ext cx="8610600" cy="3416320"/>
          </a:xfrm>
          <a:prstGeom prst="rect">
            <a:avLst/>
          </a:prstGeom>
          <a:noFill/>
        </p:spPr>
        <p:txBody>
          <a:bodyPr wrap="square" rtlCol="0">
            <a:spAutoFit/>
          </a:bodyPr>
          <a:lstStyle/>
          <a:p>
            <a:pPr algn="just"/>
            <a:r>
              <a:rPr lang="en-US" dirty="0" smtClean="0">
                <a:cs typeface="Times New Roman" panose="02020603050405020304" pitchFamily="18" charset="0"/>
              </a:rPr>
              <a:t>The existing system usually for a </a:t>
            </a:r>
            <a:r>
              <a:rPr lang="en-US" dirty="0" smtClean="0"/>
              <a:t>of </a:t>
            </a:r>
            <a:r>
              <a:rPr lang="en-US" dirty="0"/>
              <a:t>bird image retrieval and </a:t>
            </a:r>
            <a:r>
              <a:rPr lang="en-US" dirty="0" smtClean="0"/>
              <a:t>recognition:</a:t>
            </a:r>
          </a:p>
          <a:p>
            <a:pPr marL="342900" indent="-342900" algn="just">
              <a:buFont typeface="Wingdings" pitchFamily="2" charset="2"/>
              <a:buChar char="Ø"/>
            </a:pPr>
            <a:r>
              <a:rPr lang="en-US" dirty="0" smtClean="0">
                <a:cs typeface="Times New Roman" panose="02020603050405020304" pitchFamily="18" charset="0"/>
              </a:rPr>
              <a:t>The first phase is image pre-processing o</a:t>
            </a:r>
            <a:r>
              <a:rPr lang="en-US" dirty="0" smtClean="0"/>
              <a:t>nce </a:t>
            </a:r>
            <a:r>
              <a:rPr lang="en-US" dirty="0"/>
              <a:t>you have acquired images, the next step is to pre-process them to prepare them for </a:t>
            </a:r>
            <a:r>
              <a:rPr lang="en-US" dirty="0" smtClean="0"/>
              <a:t>recognition.</a:t>
            </a:r>
          </a:p>
          <a:p>
            <a:pPr marL="342900" indent="-342900" algn="just">
              <a:buFont typeface="Wingdings" pitchFamily="2" charset="2"/>
              <a:buChar char="Ø"/>
            </a:pPr>
            <a:r>
              <a:rPr lang="en-US" dirty="0" smtClean="0">
                <a:cs typeface="Times New Roman" panose="02020603050405020304" pitchFamily="18" charset="0"/>
              </a:rPr>
              <a:t>The second phase is </a:t>
            </a:r>
            <a:r>
              <a:rPr lang="en-US" dirty="0"/>
              <a:t>Feature extraction: This step involves extracting relevant features from the pre-processed images. These features are used to represent the image and are used in the recognition process. Common features include color histograms, edge detection, and textures</a:t>
            </a:r>
            <a:r>
              <a:rPr lang="en-US" dirty="0" smtClean="0"/>
              <a:t>.</a:t>
            </a:r>
            <a:endParaRPr lang="en-US" dirty="0"/>
          </a:p>
          <a:p>
            <a:pPr marL="342900" indent="-342900" algn="just">
              <a:buFont typeface="Wingdings" pitchFamily="2" charset="2"/>
              <a:buChar char="Ø"/>
            </a:pPr>
            <a:r>
              <a:rPr lang="en-US" dirty="0" smtClean="0">
                <a:cs typeface="Times New Roman" panose="02020603050405020304" pitchFamily="18" charset="0"/>
              </a:rPr>
              <a:t>The final phase is </a:t>
            </a:r>
            <a:r>
              <a:rPr lang="en-US" dirty="0"/>
              <a:t>Recognition: Using the trained model, new images can be passed through the model to recognize the species of birds present in the images. The model will output the species of bird along with a confidence score indicating the model's confidence in its </a:t>
            </a:r>
            <a:r>
              <a:rPr lang="en-US" dirty="0" smtClean="0"/>
              <a:t>prediction</a:t>
            </a:r>
            <a:r>
              <a:rPr lang="en-US" dirty="0"/>
              <a:t>.</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2396810" cy="369332"/>
          </a:xfrm>
          <a:prstGeom prst="rect">
            <a:avLst/>
          </a:prstGeom>
          <a:noFill/>
        </p:spPr>
        <p:txBody>
          <a:bodyPr wrap="none" rtlCol="0">
            <a:spAutoFit/>
          </a:bodyPr>
          <a:lstStyle/>
          <a:p>
            <a:r>
              <a:rPr lang="en-IN"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sp>
        <p:nvSpPr>
          <p:cNvPr id="3" name="TextBox 2"/>
          <p:cNvSpPr txBox="1"/>
          <p:nvPr/>
        </p:nvSpPr>
        <p:spPr>
          <a:xfrm>
            <a:off x="0" y="514350"/>
            <a:ext cx="9067800" cy="1754326"/>
          </a:xfrm>
          <a:prstGeom prst="rect">
            <a:avLst/>
          </a:prstGeom>
          <a:noFill/>
        </p:spPr>
        <p:txBody>
          <a:bodyPr wrap="square" rtlCol="0">
            <a:spAutoFit/>
          </a:bodyPr>
          <a:lstStyle/>
          <a:p>
            <a:pPr marL="342900" indent="-342900" algn="just">
              <a:buFont typeface="Wingdings" pitchFamily="2" charset="2"/>
              <a:buChar char="Ø"/>
            </a:pPr>
            <a:r>
              <a:rPr lang="en-US" dirty="0"/>
              <a:t>The proposed system for bird image retrieval and recognition would involve several key components, including image acquisition, feature extraction, and classification</a:t>
            </a:r>
            <a:r>
              <a:rPr lang="en-US" dirty="0" smtClean="0"/>
              <a:t>.</a:t>
            </a:r>
          </a:p>
          <a:p>
            <a:pPr marL="342900" indent="-342900" algn="just">
              <a:buFont typeface="Wingdings" pitchFamily="2" charset="2"/>
              <a:buChar char="Ø"/>
            </a:pPr>
            <a:r>
              <a:rPr lang="en-US" dirty="0"/>
              <a:t>The proposed system would be able to identify different species of birds with high accuracy and efficiency, making it useful for a wide range of applications, such as </a:t>
            </a:r>
            <a:r>
              <a:rPr lang="en-US" dirty="0" smtClean="0"/>
              <a:t>bird watching, </a:t>
            </a:r>
            <a:r>
              <a:rPr lang="en-US" dirty="0"/>
              <a:t>conservation, and scientific research.</a:t>
            </a:r>
          </a:p>
        </p:txBody>
      </p:sp>
      <p:sp>
        <p:nvSpPr>
          <p:cNvPr id="4" name="TextBox 3"/>
          <p:cNvSpPr txBox="1"/>
          <p:nvPr/>
        </p:nvSpPr>
        <p:spPr>
          <a:xfrm>
            <a:off x="228600" y="2266950"/>
            <a:ext cx="915635" cy="369332"/>
          </a:xfrm>
          <a:prstGeom prst="rect">
            <a:avLst/>
          </a:prstGeom>
          <a:noFill/>
        </p:spPr>
        <p:txBody>
          <a:bodyPr wrap="none" rtlCol="0">
            <a:spAutoFit/>
          </a:bodyPr>
          <a:lstStyle/>
          <a:p>
            <a:r>
              <a:rPr lang="en-IN"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STEPS:</a:t>
            </a:r>
            <a:endParaRPr lang="en-IN" dirty="0" smtClean="0">
              <a:solidFill>
                <a:schemeClr val="accent1"/>
              </a:solidFill>
              <a:effectLst>
                <a:outerShdw blurRad="38100" dist="38100" dir="2700000" algn="tl">
                  <a:srgbClr val="000000">
                    <a:alpha val="43137"/>
                  </a:srgbClr>
                </a:outerShdw>
              </a:effectLst>
            </a:endParaRPr>
          </a:p>
        </p:txBody>
      </p:sp>
      <p:sp>
        <p:nvSpPr>
          <p:cNvPr id="5" name="TextBox 4"/>
          <p:cNvSpPr txBox="1"/>
          <p:nvPr/>
        </p:nvSpPr>
        <p:spPr>
          <a:xfrm>
            <a:off x="304800" y="2724150"/>
            <a:ext cx="2735044" cy="1754326"/>
          </a:xfrm>
          <a:prstGeom prst="rect">
            <a:avLst/>
          </a:prstGeom>
          <a:noFill/>
        </p:spPr>
        <p:txBody>
          <a:bodyPr wrap="none" rtlCol="0">
            <a:spAutoFit/>
          </a:bodyPr>
          <a:lstStyle/>
          <a:p>
            <a:pPr marL="342900" indent="-342900">
              <a:buFont typeface="Wingdings" pitchFamily="2" charset="2"/>
              <a:buChar char="Ø"/>
            </a:pPr>
            <a:r>
              <a:rPr lang="en-US" dirty="0"/>
              <a:t>Data </a:t>
            </a:r>
            <a:r>
              <a:rPr lang="en-US" dirty="0" smtClean="0"/>
              <a:t>collection</a:t>
            </a:r>
          </a:p>
          <a:p>
            <a:pPr marL="342900" indent="-342900">
              <a:buFont typeface="Wingdings" pitchFamily="2" charset="2"/>
              <a:buChar char="Ø"/>
            </a:pPr>
            <a:r>
              <a:rPr lang="en-US" dirty="0"/>
              <a:t>Data </a:t>
            </a:r>
            <a:r>
              <a:rPr lang="en-US" dirty="0" smtClean="0"/>
              <a:t>preprocessing</a:t>
            </a:r>
          </a:p>
          <a:p>
            <a:pPr marL="342900" indent="-342900">
              <a:buFont typeface="Wingdings" pitchFamily="2" charset="2"/>
              <a:buChar char="Ø"/>
            </a:pPr>
            <a:r>
              <a:rPr lang="en-US" dirty="0"/>
              <a:t>Feature </a:t>
            </a:r>
            <a:r>
              <a:rPr lang="en-US" dirty="0" smtClean="0"/>
              <a:t>extraction</a:t>
            </a:r>
          </a:p>
          <a:p>
            <a:pPr marL="342900" indent="-342900">
              <a:buFont typeface="Wingdings" pitchFamily="2" charset="2"/>
              <a:buChar char="Ø"/>
            </a:pPr>
            <a:r>
              <a:rPr lang="en-US" dirty="0"/>
              <a:t>Model </a:t>
            </a:r>
            <a:r>
              <a:rPr lang="en-US" dirty="0" smtClean="0"/>
              <a:t>training</a:t>
            </a:r>
          </a:p>
          <a:p>
            <a:pPr marL="342900" indent="-342900">
              <a:buFont typeface="Wingdings" pitchFamily="2" charset="2"/>
              <a:buChar char="Ø"/>
            </a:pPr>
            <a:r>
              <a:rPr lang="en-US" dirty="0"/>
              <a:t>Model </a:t>
            </a:r>
            <a:r>
              <a:rPr lang="en-US" dirty="0" smtClean="0"/>
              <a:t>evaluation</a:t>
            </a:r>
          </a:p>
          <a:p>
            <a:pPr marL="342900" indent="-342900">
              <a:buFont typeface="Wingdings" pitchFamily="2" charset="2"/>
              <a:buChar char="Ø"/>
            </a:pPr>
            <a:r>
              <a:rPr lang="en-US" dirty="0"/>
              <a:t>Model deployment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METHOD AND PROGRESS</a:t>
            </a:r>
            <a:endParaRPr lang="en-US" sz="2400" dirty="0"/>
          </a:p>
        </p:txBody>
      </p:sp>
      <p:sp>
        <p:nvSpPr>
          <p:cNvPr id="4" name="TextBox 3"/>
          <p:cNvSpPr txBox="1"/>
          <p:nvPr/>
        </p:nvSpPr>
        <p:spPr>
          <a:xfrm>
            <a:off x="1981200" y="1200150"/>
            <a:ext cx="4567276" cy="400110"/>
          </a:xfrm>
          <a:prstGeom prst="rect">
            <a:avLst/>
          </a:prstGeom>
          <a:noFill/>
        </p:spPr>
        <p:txBody>
          <a:bodyPr wrap="none" rtlCol="0">
            <a:spAutoFit/>
          </a:bodyPr>
          <a:lstStyle/>
          <a:p>
            <a:r>
              <a:rPr lang="en-US" sz="2000" dirty="0" smtClean="0">
                <a:latin typeface="+mj-lt"/>
              </a:rPr>
              <a:t>1.Bird Recognition – Binary Classifier</a:t>
            </a:r>
            <a:endParaRPr lang="en-US" sz="2000" dirty="0">
              <a:latin typeface="+mj-lt"/>
            </a:endParaRPr>
          </a:p>
        </p:txBody>
      </p:sp>
      <p:pic>
        <p:nvPicPr>
          <p:cNvPr id="5" name="Picture 4" descr="slide_41.jpg"/>
          <p:cNvPicPr>
            <a:picLocks noChangeAspect="1"/>
          </p:cNvPicPr>
          <p:nvPr/>
        </p:nvPicPr>
        <p:blipFill>
          <a:blip r:embed="rId2"/>
          <a:stretch>
            <a:fillRect/>
          </a:stretch>
        </p:blipFill>
        <p:spPr>
          <a:xfrm>
            <a:off x="228600" y="1581150"/>
            <a:ext cx="3703320" cy="2743200"/>
          </a:xfrm>
          <a:prstGeom prst="rect">
            <a:avLst/>
          </a:prstGeom>
        </p:spPr>
      </p:pic>
      <p:pic>
        <p:nvPicPr>
          <p:cNvPr id="6" name="Picture 5" descr="Screenshot 2023-01-10 214159.png"/>
          <p:cNvPicPr>
            <a:picLocks noChangeAspect="1"/>
          </p:cNvPicPr>
          <p:nvPr/>
        </p:nvPicPr>
        <p:blipFill>
          <a:blip r:embed="rId3"/>
          <a:stretch>
            <a:fillRect/>
          </a:stretch>
        </p:blipFill>
        <p:spPr>
          <a:xfrm>
            <a:off x="4648200" y="1657350"/>
            <a:ext cx="3391320" cy="2057399"/>
          </a:xfrm>
          <a:prstGeom prst="rect">
            <a:avLst/>
          </a:prstGeom>
        </p:spPr>
      </p:pic>
      <p:sp>
        <p:nvSpPr>
          <p:cNvPr id="8" name="TextBox 7"/>
          <p:cNvSpPr txBox="1"/>
          <p:nvPr/>
        </p:nvSpPr>
        <p:spPr>
          <a:xfrm>
            <a:off x="4572000" y="3790950"/>
            <a:ext cx="4227439" cy="923330"/>
          </a:xfrm>
          <a:prstGeom prst="rect">
            <a:avLst/>
          </a:prstGeom>
          <a:noFill/>
        </p:spPr>
        <p:txBody>
          <a:bodyPr wrap="none" rtlCol="0">
            <a:spAutoFit/>
          </a:bodyPr>
          <a:lstStyle/>
          <a:p>
            <a:r>
              <a:rPr lang="en-US" dirty="0" smtClean="0"/>
              <a:t>Data         :</a:t>
            </a:r>
            <a:r>
              <a:rPr lang="en-US" dirty="0" err="1" smtClean="0">
                <a:solidFill>
                  <a:srgbClr val="FF0000"/>
                </a:solidFill>
              </a:rPr>
              <a:t>Cifar</a:t>
            </a:r>
            <a:r>
              <a:rPr lang="en-US" dirty="0" smtClean="0">
                <a:solidFill>
                  <a:srgbClr val="FF0000"/>
                </a:solidFill>
              </a:rPr>
              <a:t> (60k)+CUB-200(12K)</a:t>
            </a:r>
          </a:p>
          <a:p>
            <a:r>
              <a:rPr lang="en-US" dirty="0" smtClean="0"/>
              <a:t>Vaildation:</a:t>
            </a:r>
            <a:r>
              <a:rPr lang="en-US" dirty="0" smtClean="0">
                <a:solidFill>
                  <a:srgbClr val="FF0000"/>
                </a:solidFill>
              </a:rPr>
              <a:t>20</a:t>
            </a:r>
            <a:r>
              <a:rPr lang="en-US" dirty="0">
                <a:solidFill>
                  <a:srgbClr val="FF0000"/>
                </a:solidFill>
              </a:rPr>
              <a:t>%</a:t>
            </a:r>
            <a:endParaRPr lang="en-US" dirty="0" smtClean="0"/>
          </a:p>
          <a:p>
            <a:r>
              <a:rPr lang="en-US" dirty="0" smtClean="0"/>
              <a:t>Accuracy :</a:t>
            </a:r>
            <a:r>
              <a:rPr lang="en-US" dirty="0" smtClean="0">
                <a:solidFill>
                  <a:srgbClr val="FF0000"/>
                </a:solidFill>
              </a:rPr>
              <a:t>0.951</a:t>
            </a:r>
            <a:endParaRPr lang="en-US" dirty="0">
              <a:solidFill>
                <a:srgbClr val="FF0000"/>
              </a:solidFill>
            </a:endParaRP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9400" y="361950"/>
            <a:ext cx="2896947" cy="400110"/>
          </a:xfrm>
          <a:prstGeom prst="rect">
            <a:avLst/>
          </a:prstGeom>
          <a:noFill/>
        </p:spPr>
        <p:txBody>
          <a:bodyPr wrap="none" rtlCol="0">
            <a:spAutoFit/>
          </a:bodyPr>
          <a:lstStyle/>
          <a:p>
            <a:r>
              <a:rPr lang="en-US" sz="2000" dirty="0" smtClean="0">
                <a:latin typeface="+mj-lt"/>
              </a:rPr>
              <a:t>2. Multi-Class Classifier</a:t>
            </a:r>
            <a:endParaRPr lang="en-US" sz="2000" dirty="0">
              <a:latin typeface="+mj-lt"/>
            </a:endParaRPr>
          </a:p>
        </p:txBody>
      </p:sp>
      <p:sp>
        <p:nvSpPr>
          <p:cNvPr id="4" name="TextBox 3"/>
          <p:cNvSpPr txBox="1"/>
          <p:nvPr/>
        </p:nvSpPr>
        <p:spPr>
          <a:xfrm>
            <a:off x="0" y="4171950"/>
            <a:ext cx="8991600" cy="307777"/>
          </a:xfrm>
          <a:prstGeom prst="rect">
            <a:avLst/>
          </a:prstGeom>
          <a:noFill/>
        </p:spPr>
        <p:txBody>
          <a:bodyPr wrap="square" rtlCol="0">
            <a:spAutoFit/>
          </a:bodyPr>
          <a:lstStyle/>
          <a:p>
            <a:pPr algn="ctr"/>
            <a:r>
              <a:rPr lang="en-US" sz="1400" dirty="0" smtClean="0"/>
              <a:t># Classes increases </a:t>
            </a:r>
            <a:r>
              <a:rPr lang="en-US" sz="1400" dirty="0" smtClean="0">
                <a:sym typeface="Wingdings" pitchFamily="2" charset="2"/>
              </a:rPr>
              <a:t> need more features #Layers </a:t>
            </a:r>
            <a:r>
              <a:rPr lang="en-US" sz="1400" dirty="0" smtClean="0"/>
              <a:t>increase</a:t>
            </a:r>
            <a:endParaRPr lang="en-US" sz="1400" dirty="0"/>
          </a:p>
        </p:txBody>
      </p:sp>
      <p:pic>
        <p:nvPicPr>
          <p:cNvPr id="5" name="Picture 4" descr="slide_621.jpg"/>
          <p:cNvPicPr>
            <a:picLocks noChangeAspect="1"/>
          </p:cNvPicPr>
          <p:nvPr/>
        </p:nvPicPr>
        <p:blipFill>
          <a:blip r:embed="rId2"/>
          <a:stretch>
            <a:fillRect/>
          </a:stretch>
        </p:blipFill>
        <p:spPr>
          <a:xfrm>
            <a:off x="152400" y="895350"/>
            <a:ext cx="3962400" cy="3124200"/>
          </a:xfrm>
          <a:prstGeom prst="rect">
            <a:avLst/>
          </a:prstGeom>
        </p:spPr>
      </p:pic>
      <p:pic>
        <p:nvPicPr>
          <p:cNvPr id="6" name="Picture 5" descr="Screenshot 2023-01-10 215318.png"/>
          <p:cNvPicPr>
            <a:picLocks noChangeAspect="1"/>
          </p:cNvPicPr>
          <p:nvPr/>
        </p:nvPicPr>
        <p:blipFill>
          <a:blip r:embed="rId3"/>
          <a:stretch>
            <a:fillRect/>
          </a:stretch>
        </p:blipFill>
        <p:spPr>
          <a:xfrm>
            <a:off x="4343400" y="971550"/>
            <a:ext cx="4267649" cy="2065199"/>
          </a:xfrm>
          <a:prstGeom prst="rect">
            <a:avLst/>
          </a:prstGeom>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cs typeface="Times New Roman" panose="02020603050405020304" pitchFamily="18" charset="0"/>
              </a:rPr>
              <a:t>TECHNIQUES AND ALGORITHMS </a:t>
            </a:r>
            <a:endParaRPr lang="en-US" sz="2400" dirty="0"/>
          </a:p>
        </p:txBody>
      </p:sp>
      <p:sp>
        <p:nvSpPr>
          <p:cNvPr id="3" name="TextBox 2"/>
          <p:cNvSpPr txBox="1"/>
          <p:nvPr/>
        </p:nvSpPr>
        <p:spPr>
          <a:xfrm>
            <a:off x="533400" y="1352550"/>
            <a:ext cx="2585964" cy="1200329"/>
          </a:xfrm>
          <a:prstGeom prst="rect">
            <a:avLst/>
          </a:prstGeom>
          <a:noFill/>
        </p:spPr>
        <p:txBody>
          <a:bodyPr wrap="none" rtlCol="0">
            <a:spAutoFit/>
          </a:bodyPr>
          <a:lstStyle/>
          <a:p>
            <a:pPr marL="342900" indent="-342900">
              <a:buFont typeface="Wingdings" pitchFamily="2" charset="2"/>
              <a:buChar char="Ø"/>
            </a:pPr>
            <a:r>
              <a:rPr lang="en-US" dirty="0"/>
              <a:t>Feature </a:t>
            </a:r>
            <a:r>
              <a:rPr lang="en-US" dirty="0" smtClean="0"/>
              <a:t>extraction</a:t>
            </a:r>
          </a:p>
          <a:p>
            <a:pPr marL="342900" indent="-342900">
              <a:buFont typeface="Wingdings" pitchFamily="2" charset="2"/>
              <a:buChar char="Ø"/>
            </a:pPr>
            <a:r>
              <a:rPr lang="en-US" dirty="0" smtClean="0"/>
              <a:t>Retrieval</a:t>
            </a:r>
          </a:p>
          <a:p>
            <a:pPr marL="342900" indent="-342900">
              <a:buFont typeface="Wingdings" pitchFamily="2" charset="2"/>
              <a:buChar char="Ø"/>
            </a:pPr>
            <a:r>
              <a:rPr lang="en-US" dirty="0" smtClean="0"/>
              <a:t>Recognition</a:t>
            </a:r>
          </a:p>
          <a:p>
            <a:pPr marL="342900" indent="-342900">
              <a:buFont typeface="Wingdings" pitchFamily="2" charset="2"/>
              <a:buChar char="Ø"/>
            </a:pPr>
            <a:r>
              <a:rPr lang="en-US" dirty="0"/>
              <a:t>Hybrid</a:t>
            </a:r>
          </a:p>
        </p:txBody>
      </p:sp>
      <p:sp>
        <p:nvSpPr>
          <p:cNvPr id="4" name="TextBox 3"/>
          <p:cNvSpPr txBox="1"/>
          <p:nvPr/>
        </p:nvSpPr>
        <p:spPr>
          <a:xfrm>
            <a:off x="4495800" y="1352550"/>
            <a:ext cx="4653838" cy="1477328"/>
          </a:xfrm>
          <a:prstGeom prst="rect">
            <a:avLst/>
          </a:prstGeom>
          <a:noFill/>
        </p:spPr>
        <p:txBody>
          <a:bodyPr wrap="none" rtlCol="0">
            <a:spAutoFit/>
          </a:bodyPr>
          <a:lstStyle/>
          <a:p>
            <a:pPr marL="342900" indent="-342900">
              <a:buFont typeface="Wingdings" pitchFamily="2" charset="2"/>
              <a:buChar char="Ø"/>
            </a:pPr>
            <a:r>
              <a:rPr lang="en-US" dirty="0"/>
              <a:t>Nearest-neighbor </a:t>
            </a:r>
            <a:r>
              <a:rPr lang="en-US" dirty="0" smtClean="0"/>
              <a:t>algorithm</a:t>
            </a:r>
          </a:p>
          <a:p>
            <a:pPr marL="342900" indent="-342900">
              <a:buFont typeface="Wingdings" pitchFamily="2" charset="2"/>
              <a:buChar char="Ø"/>
            </a:pPr>
            <a:r>
              <a:rPr lang="en-US" dirty="0"/>
              <a:t>SVM (Support Vector Machine</a:t>
            </a:r>
            <a:r>
              <a:rPr lang="en-US" dirty="0" smtClean="0"/>
              <a:t>)</a:t>
            </a:r>
          </a:p>
          <a:p>
            <a:pPr marL="342900" indent="-342900">
              <a:buFont typeface="Wingdings" pitchFamily="2" charset="2"/>
              <a:buChar char="Ø"/>
            </a:pPr>
            <a:r>
              <a:rPr lang="en-US" dirty="0"/>
              <a:t>CNN (Convolutional Neural Network</a:t>
            </a:r>
            <a:r>
              <a:rPr lang="en-US" dirty="0" smtClean="0"/>
              <a:t>)</a:t>
            </a:r>
          </a:p>
          <a:p>
            <a:pPr marL="342900" indent="-342900">
              <a:buFont typeface="Wingdings" pitchFamily="2" charset="2"/>
              <a:buChar char="Ø"/>
            </a:pPr>
            <a:r>
              <a:rPr lang="en-US" dirty="0"/>
              <a:t>Transfer </a:t>
            </a:r>
            <a:r>
              <a:rPr lang="en-US" dirty="0" smtClean="0"/>
              <a:t>Learning</a:t>
            </a:r>
          </a:p>
          <a:p>
            <a:pPr marL="342900" indent="-342900">
              <a:buFont typeface="Wingdings" pitchFamily="2" charset="2"/>
              <a:buChar char="Ø"/>
            </a:pPr>
            <a:r>
              <a:rPr lang="en-US" dirty="0"/>
              <a:t>Ensemble of Models</a:t>
            </a:r>
          </a:p>
        </p:txBody>
      </p:sp>
      <p:sp>
        <p:nvSpPr>
          <p:cNvPr id="5" name="TextBox 4"/>
          <p:cNvSpPr txBox="1"/>
          <p:nvPr/>
        </p:nvSpPr>
        <p:spPr>
          <a:xfrm>
            <a:off x="76200" y="3257550"/>
            <a:ext cx="8915400" cy="1200329"/>
          </a:xfrm>
          <a:prstGeom prst="rect">
            <a:avLst/>
          </a:prstGeom>
          <a:noFill/>
        </p:spPr>
        <p:txBody>
          <a:bodyPr wrap="square" rtlCol="0">
            <a:spAutoFit/>
          </a:bodyPr>
          <a:lstStyle/>
          <a:p>
            <a:pPr algn="just"/>
            <a:r>
              <a:rPr lang="en-US" dirty="0"/>
              <a:t>CNNs are deep learning algorithms that can be used for both retrieval and recognition. They involve training a neural network on a dataset of labeled images and then using the network to classify new images based on the features extracted.</a:t>
            </a:r>
          </a:p>
        </p:txBody>
      </p:sp>
      <p:sp>
        <p:nvSpPr>
          <p:cNvPr id="6" name="TextBox 5"/>
          <p:cNvSpPr txBox="1"/>
          <p:nvPr/>
        </p:nvSpPr>
        <p:spPr>
          <a:xfrm>
            <a:off x="304800" y="2800350"/>
            <a:ext cx="3801041" cy="400110"/>
          </a:xfrm>
          <a:prstGeom prst="rect">
            <a:avLst/>
          </a:prstGeom>
          <a:noFill/>
        </p:spPr>
        <p:txBody>
          <a:bodyPr wrap="none" rtlCol="0">
            <a:spAutoFit/>
          </a:bodyPr>
          <a:lstStyle/>
          <a:p>
            <a:r>
              <a:rPr lang="en-US" sz="2000" dirty="0" smtClean="0">
                <a:solidFill>
                  <a:schemeClr val="accent1"/>
                </a:solidFill>
                <a:effectLst>
                  <a:outerShdw blurRad="38100" dist="38100" dir="2700000" algn="tl">
                    <a:srgbClr val="000000">
                      <a:alpha val="43137"/>
                    </a:srgbClr>
                  </a:outerShdw>
                </a:effectLst>
                <a:latin typeface="+mj-lt"/>
                <a:cs typeface="Times New Roman" panose="02020603050405020304" pitchFamily="18" charset="0"/>
              </a:rPr>
              <a:t>CURRENT AND FUTURE WORK:</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solidFill>
                  <a:schemeClr val="accent1"/>
                </a:solidFill>
                <a:effectLst>
                  <a:outerShdw blurRad="38100" dist="38100" dir="2700000" algn="tl">
                    <a:srgbClr val="000000">
                      <a:alpha val="43137"/>
                    </a:srgbClr>
                  </a:outerShdw>
                </a:effectLst>
                <a:cs typeface="Times New Roman" panose="02020603050405020304" pitchFamily="18" charset="0"/>
              </a:rPr>
              <a:t>CONCLUSION</a:t>
            </a:r>
            <a:endParaRPr lang="en-US" sz="2400" dirty="0">
              <a:solidFill>
                <a:schemeClr val="accent1"/>
              </a:solidFill>
              <a:effectLst>
                <a:outerShdw blurRad="38100" dist="38100" dir="2700000" algn="tl">
                  <a:srgbClr val="000000">
                    <a:alpha val="43137"/>
                  </a:srgbClr>
                </a:outerShdw>
              </a:effectLst>
            </a:endParaRPr>
          </a:p>
        </p:txBody>
      </p:sp>
      <p:sp>
        <p:nvSpPr>
          <p:cNvPr id="3" name="TextBox 2"/>
          <p:cNvSpPr txBox="1"/>
          <p:nvPr/>
        </p:nvSpPr>
        <p:spPr>
          <a:xfrm>
            <a:off x="0" y="1047750"/>
            <a:ext cx="9144000" cy="2308324"/>
          </a:xfrm>
          <a:prstGeom prst="rect">
            <a:avLst/>
          </a:prstGeom>
          <a:noFill/>
        </p:spPr>
        <p:txBody>
          <a:bodyPr wrap="square" rtlCol="0">
            <a:spAutoFit/>
          </a:bodyPr>
          <a:lstStyle/>
          <a:p>
            <a:pPr marL="342900" indent="-342900" algn="just">
              <a:buFont typeface="Wingdings" pitchFamily="2" charset="2"/>
              <a:buChar char="Ø"/>
            </a:pPr>
            <a:r>
              <a:rPr lang="en-US" dirty="0" smtClean="0"/>
              <a:t>Bird </a:t>
            </a:r>
            <a:r>
              <a:rPr lang="en-US" dirty="0"/>
              <a:t>image retrieval and recognition is a challenging problem that requires the development of robust and accurate algorithms, as well as large datasets of annotated images. The recent progress made in deep learning, especially in CNNs, has led to significant advances in this field, and these techniques are now being used to build large datasets of birds</a:t>
            </a:r>
            <a:r>
              <a:rPr lang="en-US" dirty="0" smtClean="0"/>
              <a:t>.</a:t>
            </a:r>
          </a:p>
          <a:p>
            <a:pPr marL="342900" indent="-342900" algn="just">
              <a:buFont typeface="Wingdings" pitchFamily="2" charset="2"/>
              <a:buChar char="Ø"/>
            </a:pPr>
            <a:r>
              <a:rPr lang="en-US" dirty="0"/>
              <a:t>Future research will likely focus on further improving the accuracy of these algorithms and developing more effective ways to collect and annotate large datasets of bird images.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289</TotalTime>
  <Words>641</Words>
  <Application>Microsoft Office PowerPoint</Application>
  <PresentationFormat>On-screen Show (16:9)</PresentationFormat>
  <Paragraphs>63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Slide 1</vt:lpstr>
      <vt:lpstr>ABSTRACT</vt:lpstr>
      <vt:lpstr>Slide 3</vt:lpstr>
      <vt:lpstr>EXISTING SYSTEM</vt:lpstr>
      <vt:lpstr>Slide 5</vt:lpstr>
      <vt:lpstr>METHOD AND PROGRESS</vt:lpstr>
      <vt:lpstr>Slide 7</vt:lpstr>
      <vt:lpstr>TECHNIQUES AND ALGORITHMS </vt:lpstr>
      <vt:lpstr>CONCLUSION</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Corporate Edition</cp:lastModifiedBy>
  <cp:revision>23</cp:revision>
  <dcterms:created xsi:type="dcterms:W3CDTF">2023-01-10T12:44:03Z</dcterms:created>
  <dcterms:modified xsi:type="dcterms:W3CDTF">2023-01-10T17:33:29Z</dcterms:modified>
</cp:coreProperties>
</file>