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4" r:id="rId3"/>
    <p:sldId id="257" r:id="rId4"/>
    <p:sldId id="280" r:id="rId5"/>
    <p:sldId id="279" r:id="rId6"/>
    <p:sldId id="266" r:id="rId7"/>
    <p:sldId id="281" r:id="rId8"/>
    <p:sldId id="271" r:id="rId9"/>
    <p:sldId id="272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28" autoAdjust="0"/>
    <p:restoredTop sz="87529" autoAdjust="0"/>
  </p:normalViewPr>
  <p:slideViewPr>
    <p:cSldViewPr snapToGrid="0">
      <p:cViewPr varScale="1">
        <p:scale>
          <a:sx n="80" d="100"/>
          <a:sy n="80" d="100"/>
        </p:scale>
        <p:origin x="53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1AA5F2F6-F21B-404B-B0CC-93195BF014B8}" type="datetimeFigureOut">
              <a:rPr lang="en-IN" smtClean="0"/>
              <a:t>16-03-2023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EBDFCDA2-210D-48C6-A0D0-11F1AF186D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8759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5F2F6-F21B-404B-B0CC-93195BF014B8}" type="datetimeFigureOut">
              <a:rPr lang="en-IN" smtClean="0"/>
              <a:t>16-03-2023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FCDA2-210D-48C6-A0D0-11F1AF186D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6052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5F2F6-F21B-404B-B0CC-93195BF014B8}" type="datetimeFigureOut">
              <a:rPr lang="en-IN" smtClean="0"/>
              <a:t>16-03-2023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FCDA2-210D-48C6-A0D0-11F1AF186D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60126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5F2F6-F21B-404B-B0CC-93195BF014B8}" type="datetimeFigureOut">
              <a:rPr lang="en-IN" smtClean="0"/>
              <a:t>16-03-2023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FCDA2-210D-48C6-A0D0-11F1AF186D00}" type="slidenum">
              <a:rPr lang="en-IN" smtClean="0"/>
              <a:t>‹#›</a:t>
            </a:fld>
            <a:endParaRPr lang="en-IN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882529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5F2F6-F21B-404B-B0CC-93195BF014B8}" type="datetimeFigureOut">
              <a:rPr lang="en-IN" smtClean="0"/>
              <a:t>16-03-2023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FCDA2-210D-48C6-A0D0-11F1AF186D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42023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5F2F6-F21B-404B-B0CC-93195BF014B8}" type="datetimeFigureOut">
              <a:rPr lang="en-IN" smtClean="0"/>
              <a:t>16-03-2023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FCDA2-210D-48C6-A0D0-11F1AF186D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23190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5F2F6-F21B-404B-B0CC-93195BF014B8}" type="datetimeFigureOut">
              <a:rPr lang="en-IN" smtClean="0"/>
              <a:t>16-03-2023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FCDA2-210D-48C6-A0D0-11F1AF186D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7689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5F2F6-F21B-404B-B0CC-93195BF014B8}" type="datetimeFigureOut">
              <a:rPr lang="en-IN" smtClean="0"/>
              <a:t>16-03-2023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FCDA2-210D-48C6-A0D0-11F1AF186D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33006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5F2F6-F21B-404B-B0CC-93195BF014B8}" type="datetimeFigureOut">
              <a:rPr lang="en-IN" smtClean="0"/>
              <a:t>16-03-2023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FCDA2-210D-48C6-A0D0-11F1AF186D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7868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5F2F6-F21B-404B-B0CC-93195BF014B8}" type="datetimeFigureOut">
              <a:rPr lang="en-IN" smtClean="0"/>
              <a:t>16-03-2023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FCDA2-210D-48C6-A0D0-11F1AF186D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981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5F2F6-F21B-404B-B0CC-93195BF014B8}" type="datetimeFigureOut">
              <a:rPr lang="en-IN" smtClean="0"/>
              <a:t>16-03-2023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FCDA2-210D-48C6-A0D0-11F1AF186D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9252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5F2F6-F21B-404B-B0CC-93195BF014B8}" type="datetimeFigureOut">
              <a:rPr lang="en-IN" smtClean="0"/>
              <a:t>16-03-2023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FCDA2-210D-48C6-A0D0-11F1AF186D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1284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5F2F6-F21B-404B-B0CC-93195BF014B8}" type="datetimeFigureOut">
              <a:rPr lang="en-IN" smtClean="0"/>
              <a:t>16-03-2023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FCDA2-210D-48C6-A0D0-11F1AF186D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6406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5F2F6-F21B-404B-B0CC-93195BF014B8}" type="datetimeFigureOut">
              <a:rPr lang="en-IN" smtClean="0"/>
              <a:t>16-03-2023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FCDA2-210D-48C6-A0D0-11F1AF186D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3363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5F2F6-F21B-404B-B0CC-93195BF014B8}" type="datetimeFigureOut">
              <a:rPr lang="en-IN" smtClean="0"/>
              <a:t>16-03-2023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FCDA2-210D-48C6-A0D0-11F1AF186D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1142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5F2F6-F21B-404B-B0CC-93195BF014B8}" type="datetimeFigureOut">
              <a:rPr lang="en-IN" smtClean="0"/>
              <a:t>16-03-2023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FCDA2-210D-48C6-A0D0-11F1AF186D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6206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5F2F6-F21B-404B-B0CC-93195BF014B8}" type="datetimeFigureOut">
              <a:rPr lang="en-IN" smtClean="0"/>
              <a:t>16-03-2023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FCDA2-210D-48C6-A0D0-11F1AF186D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7673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alphaModFix amt="20000"/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A5F2F6-F21B-404B-B0CC-93195BF014B8}" type="datetimeFigureOut">
              <a:rPr lang="en-IN" smtClean="0"/>
              <a:t>16-03-2023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DFCDA2-210D-48C6-A0D0-11F1AF186D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46366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0000"/>
            <a:lum/>
          </a:blip>
          <a:srcRect/>
          <a:stretch>
            <a:fillRect t="-15000" b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Narasaraopeta Engineering College">
            <a:extLst>
              <a:ext uri="{FF2B5EF4-FFF2-40B4-BE49-F238E27FC236}">
                <a16:creationId xmlns:a16="http://schemas.microsoft.com/office/drawing/2014/main" id="{399808BD-B8F8-E08C-BD2A-CC551FE0DB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8462" y="0"/>
            <a:ext cx="6315075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B36EEE91-D85B-7B49-1240-F1F458F7EE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33846" y="4617106"/>
            <a:ext cx="4632444" cy="1655762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en-IN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Presented By </a:t>
            </a:r>
            <a:endParaRPr lang="en-IN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spcBef>
                <a:spcPts val="0"/>
              </a:spcBef>
            </a:pPr>
            <a:r>
              <a:rPr lang="en-IN" sz="19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M. Tirumala Vamsi  (19471A05M7)</a:t>
            </a:r>
          </a:p>
          <a:p>
            <a:pPr algn="ctr">
              <a:spcBef>
                <a:spcPts val="0"/>
              </a:spcBef>
            </a:pPr>
            <a:r>
              <a:rPr lang="en-IN" sz="1900" b="0" i="0" u="none" strike="noStrike" baseline="0" dirty="0">
                <a:solidFill>
                  <a:schemeClr val="bg1"/>
                </a:solidFill>
                <a:latin typeface="Times New Roman" panose="02020603050405020304" pitchFamily="18" charset="0"/>
              </a:rPr>
              <a:t>K. Pavan Kumar (20471A0520)</a:t>
            </a:r>
          </a:p>
          <a:p>
            <a:pPr algn="ctr">
              <a:spcBef>
                <a:spcPts val="0"/>
              </a:spcBef>
            </a:pPr>
            <a:r>
              <a:rPr lang="en-IN" sz="1800" b="0" i="0" u="none" strike="noStrike" baseline="0" dirty="0">
                <a:solidFill>
                  <a:schemeClr val="bg1"/>
                </a:solidFill>
                <a:latin typeface="Times New Roman" panose="02020603050405020304" pitchFamily="18" charset="0"/>
              </a:rPr>
              <a:t>J. Sai </a:t>
            </a:r>
            <a:r>
              <a:rPr lang="en-IN" sz="1800" b="0" i="0" u="none" strike="noStrike" baseline="0" dirty="0" err="1">
                <a:solidFill>
                  <a:schemeClr val="bg1"/>
                </a:solidFill>
                <a:latin typeface="Times New Roman" panose="02020603050405020304" pitchFamily="18" charset="0"/>
              </a:rPr>
              <a:t>Manikanta</a:t>
            </a:r>
            <a:r>
              <a:rPr lang="en-IN" sz="1800" b="0" i="0" u="none" strike="noStrike" baseline="0" dirty="0">
                <a:solidFill>
                  <a:schemeClr val="bg1"/>
                </a:solidFill>
                <a:latin typeface="Times New Roman" panose="02020603050405020304" pitchFamily="18" charset="0"/>
              </a:rPr>
              <a:t> Harshith (19471A05M1)</a:t>
            </a:r>
            <a:r>
              <a:rPr lang="en-IN" sz="1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DB-3 </a:t>
            </a:r>
            <a:r>
              <a:rPr lang="en-IN" sz="1800" b="0" i="0" u="none" strike="noStrike" baseline="0" dirty="0">
                <a:solidFill>
                  <a:schemeClr val="bg1"/>
                </a:solidFill>
                <a:latin typeface="Times New Roman" panose="02020603050405020304" pitchFamily="18" charset="0"/>
              </a:rPr>
              <a:t>	</a:t>
            </a:r>
          </a:p>
          <a:p>
            <a:pPr algn="ctr"/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1A894E-3C7C-4791-EB38-70CD59E33252}"/>
              </a:ext>
            </a:extLst>
          </p:cNvPr>
          <p:cNvSpPr txBox="1"/>
          <p:nvPr/>
        </p:nvSpPr>
        <p:spPr>
          <a:xfrm>
            <a:off x="2118947" y="2048608"/>
            <a:ext cx="7571303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endParaRPr lang="en-IN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n-IN" sz="3200" b="1" i="0" u="none" strike="noStrike" baseline="0" dirty="0">
                <a:solidFill>
                  <a:schemeClr val="bg1"/>
                </a:solidFill>
                <a:latin typeface="Times New Roman" panose="02020603050405020304" pitchFamily="18" charset="0"/>
              </a:rPr>
              <a:t>	FLOWER SPECIES RECOGNITION </a:t>
            </a:r>
            <a:r>
              <a:rPr lang="en-IN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	</a:t>
            </a:r>
          </a:p>
          <a:p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259811-E08F-7FBE-EC4E-AC2E0ECB05FB}"/>
              </a:ext>
            </a:extLst>
          </p:cNvPr>
          <p:cNvSpPr txBox="1"/>
          <p:nvPr/>
        </p:nvSpPr>
        <p:spPr>
          <a:xfrm flipH="1">
            <a:off x="631218" y="4617106"/>
            <a:ext cx="42203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GUIDE </a:t>
            </a:r>
            <a:r>
              <a:rPr lang="en-IN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	</a:t>
            </a:r>
          </a:p>
          <a:p>
            <a:pPr algn="ctr"/>
            <a:r>
              <a:rPr lang="en-IN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D.VENAKATA REDDY, M.TECH.,(</a:t>
            </a:r>
            <a:r>
              <a:rPr lang="en-IN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Ph.D</a:t>
            </a:r>
            <a:r>
              <a:rPr lang="en-IN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</a:p>
          <a:p>
            <a:pPr algn="ctr"/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</a:rPr>
              <a:t>Asst. Prof</a:t>
            </a:r>
            <a:r>
              <a:rPr lang="en-IN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	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16225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0000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F6C01E0-12CA-3463-415C-1448F53D27EA}"/>
              </a:ext>
            </a:extLst>
          </p:cNvPr>
          <p:cNvSpPr txBox="1"/>
          <p:nvPr/>
        </p:nvSpPr>
        <p:spPr>
          <a:xfrm>
            <a:off x="3346315" y="2363821"/>
            <a:ext cx="492219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Thank you</a:t>
            </a:r>
            <a:endParaRPr lang="en-IN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863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FBEEDC1E-D4E4-7BA1-94A6-CB340F04CFF3}"/>
              </a:ext>
            </a:extLst>
          </p:cNvPr>
          <p:cNvSpPr txBox="1">
            <a:spLocks/>
          </p:cNvSpPr>
          <p:nvPr/>
        </p:nvSpPr>
        <p:spPr>
          <a:xfrm>
            <a:off x="1141413" y="618518"/>
            <a:ext cx="9905998" cy="82117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contents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A59929-8112-1390-BADA-0F35319EB168}"/>
              </a:ext>
            </a:extLst>
          </p:cNvPr>
          <p:cNvSpPr txBox="1"/>
          <p:nvPr/>
        </p:nvSpPr>
        <p:spPr>
          <a:xfrm flipH="1">
            <a:off x="1571916" y="1992144"/>
            <a:ext cx="640783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bg1"/>
                </a:solidFill>
              </a:rPr>
              <a:t>Abstract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bg1"/>
                </a:solidFill>
              </a:rPr>
              <a:t>Literature Survey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bg1"/>
                </a:solidFill>
              </a:rPr>
              <a:t>Proposed Method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bg1"/>
                </a:solidFill>
              </a:rPr>
              <a:t>Design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bg1"/>
                </a:solidFill>
              </a:rPr>
              <a:t>Outputs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bg1"/>
                </a:solidFill>
              </a:rPr>
              <a:t>Conclusion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824977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31E93-14CD-346F-6A40-5A150ED8B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821176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abstract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9F3706-F3A3-9DB3-6E88-B757E9D785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439694"/>
            <a:ext cx="9905999" cy="4799788"/>
          </a:xfrm>
        </p:spPr>
        <p:txBody>
          <a:bodyPr>
            <a:normAutofit fontScale="62500" lnSpcReduction="20000"/>
          </a:bodyPr>
          <a:lstStyle/>
          <a:p>
            <a:pPr algn="just"/>
            <a:endParaRPr lang="en-IN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/>
            <a:r>
              <a:rPr lang="en-US" sz="29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Flower species recognition is a challenging task due to the large variability in flower appearance and the fact that many species look similar. </a:t>
            </a:r>
          </a:p>
          <a:p>
            <a:pPr algn="just"/>
            <a:r>
              <a:rPr lang="en-US" sz="29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Identifying each of them requires a botanist with immense knowledge and skills. </a:t>
            </a:r>
          </a:p>
          <a:p>
            <a:pPr algn="just"/>
            <a:r>
              <a:rPr lang="en-US" sz="29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Identifying the scientific names and family of the flower species is complicated too.</a:t>
            </a:r>
          </a:p>
          <a:p>
            <a:pPr algn="just"/>
            <a:r>
              <a:rPr lang="en-US" sz="29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In this rising era of technologies most of the impossible are made possible by incorporating artificial intelligence into real world problems.</a:t>
            </a:r>
          </a:p>
          <a:p>
            <a:pPr algn="just"/>
            <a:r>
              <a:rPr lang="en-US" sz="29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By introducing machine learning algorithms such as convolutional neural networks for identifying flower species with just an image would be a great help for industries like pharmaceuticals and cosmetics. Convolutional neural networks can efficiently identify a flower by just feeding an image of the flower to be recognized. </a:t>
            </a:r>
          </a:p>
          <a:p>
            <a:pPr algn="just"/>
            <a:r>
              <a:rPr lang="en-US" sz="29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In this system taking an image in your mobile camera, uploading it and just clicking the predict button is all that is needed to know more about a beautiful flower that you have just seen.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	</a:t>
            </a: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26203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3F8B1-C62D-8327-0E82-4FD92CD3A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85859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 LITERATURE survey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D60D151-6894-EFFA-27B3-B452A01312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5199383"/>
              </p:ext>
            </p:extLst>
          </p:nvPr>
        </p:nvGraphicFramePr>
        <p:xfrm>
          <a:off x="1415561" y="1688123"/>
          <a:ext cx="9631849" cy="4333446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2303745">
                  <a:extLst>
                    <a:ext uri="{9D8B030D-6E8A-4147-A177-3AD203B41FA5}">
                      <a16:colId xmlns:a16="http://schemas.microsoft.com/office/drawing/2014/main" val="906385641"/>
                    </a:ext>
                  </a:extLst>
                </a:gridCol>
                <a:gridCol w="2681121">
                  <a:extLst>
                    <a:ext uri="{9D8B030D-6E8A-4147-A177-3AD203B41FA5}">
                      <a16:colId xmlns:a16="http://schemas.microsoft.com/office/drawing/2014/main" val="2345211437"/>
                    </a:ext>
                  </a:extLst>
                </a:gridCol>
                <a:gridCol w="4646983">
                  <a:extLst>
                    <a:ext uri="{9D8B030D-6E8A-4147-A177-3AD203B41FA5}">
                      <a16:colId xmlns:a16="http://schemas.microsoft.com/office/drawing/2014/main" val="1547511110"/>
                    </a:ext>
                  </a:extLst>
                </a:gridCol>
              </a:tblGrid>
              <a:tr h="189639">
                <a:tc>
                  <a:txBody>
                    <a:bodyPr/>
                    <a:lstStyle/>
                    <a:p>
                      <a:r>
                        <a:rPr lang="en-IN" sz="1600" kern="100">
                          <a:effectLst/>
                        </a:rPr>
                        <a:t>Authors</a:t>
                      </a:r>
                      <a:endParaRPr lang="en-IN" sz="3200" kern="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IN" sz="1600" kern="100">
                          <a:effectLst/>
                        </a:rPr>
                        <a:t>Dataset</a:t>
                      </a:r>
                      <a:endParaRPr lang="en-IN" sz="3200" kern="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IN" sz="1600" kern="100">
                          <a:effectLst/>
                        </a:rPr>
                        <a:t>Details</a:t>
                      </a:r>
                      <a:endParaRPr lang="en-IN" sz="3200" kern="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24695870"/>
                  </a:ext>
                </a:extLst>
              </a:tr>
              <a:tr h="568921">
                <a:tc>
                  <a:txBody>
                    <a:bodyPr/>
                    <a:lstStyle/>
                    <a:p>
                      <a:pPr algn="just"/>
                      <a:r>
                        <a:rPr lang="en-IN" sz="1600" kern="100">
                          <a:effectLst/>
                        </a:rPr>
                        <a:t>Steven Puttemans et al</a:t>
                      </a:r>
                      <a:endParaRPr lang="en-IN" sz="3200" kern="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600" kern="100" dirty="0">
                          <a:effectLst/>
                        </a:rPr>
                        <a:t>Dataset of Orchid flowers</a:t>
                      </a:r>
                      <a:endParaRPr lang="en-IN" sz="3200" kern="100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600" kern="100" dirty="0">
                          <a:effectLst/>
                        </a:rPr>
                        <a:t>They have used SVM</a:t>
                      </a:r>
                      <a:endParaRPr lang="en-IN" sz="3200" kern="100" dirty="0">
                        <a:effectLst/>
                      </a:endParaRPr>
                    </a:p>
                    <a:p>
                      <a:pPr algn="just"/>
                      <a:r>
                        <a:rPr lang="en-IN" sz="1600" kern="100" dirty="0">
                          <a:effectLst/>
                        </a:rPr>
                        <a:t>For orchid flower detection.</a:t>
                      </a:r>
                      <a:endParaRPr lang="en-IN" sz="3200" kern="100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34843480"/>
                  </a:ext>
                </a:extLst>
              </a:tr>
              <a:tr h="948199">
                <a:tc>
                  <a:txBody>
                    <a:bodyPr/>
                    <a:lstStyle/>
                    <a:p>
                      <a:pPr algn="just"/>
                      <a:r>
                        <a:rPr lang="en-IN" sz="1600" kern="100" dirty="0">
                          <a:effectLst/>
                        </a:rPr>
                        <a:t>Yuanyuan Liu et al</a:t>
                      </a:r>
                      <a:endParaRPr lang="en-IN" sz="3200" kern="100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600" kern="100" dirty="0">
                          <a:effectLst/>
                        </a:rPr>
                        <a:t>79 categories of flowers and Oxford 102 dataset</a:t>
                      </a:r>
                      <a:endParaRPr lang="en-IN" sz="3200" kern="100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600" kern="100" dirty="0">
                          <a:effectLst/>
                        </a:rPr>
                        <a:t>They have used </a:t>
                      </a:r>
                      <a:r>
                        <a:rPr lang="en-IN" sz="1600" kern="100" dirty="0" err="1">
                          <a:effectLst/>
                        </a:rPr>
                        <a:t>Cnn</a:t>
                      </a:r>
                      <a:r>
                        <a:rPr lang="en-IN" sz="1600" kern="100" dirty="0">
                          <a:effectLst/>
                        </a:rPr>
                        <a:t> for 79 categories dataset they got 76.54% of accuracy and for Oxford 102 dataset they got 84.02% of accuracy.</a:t>
                      </a:r>
                      <a:endParaRPr lang="en-IN" sz="3200" kern="100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58310959"/>
                  </a:ext>
                </a:extLst>
              </a:tr>
              <a:tr h="568921">
                <a:tc>
                  <a:txBody>
                    <a:bodyPr/>
                    <a:lstStyle/>
                    <a:p>
                      <a:r>
                        <a:rPr lang="en-IN" sz="1600" kern="100">
                          <a:effectLst/>
                        </a:rPr>
                        <a:t>Shantala Giraddi et al</a:t>
                      </a:r>
                      <a:endParaRPr lang="en-IN" sz="3200" kern="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IN" sz="1600" kern="100" dirty="0">
                          <a:effectLst/>
                        </a:rPr>
                        <a:t>5 categories of flowers</a:t>
                      </a:r>
                      <a:endParaRPr lang="en-IN" sz="3200" kern="100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600" kern="100" dirty="0">
                          <a:effectLst/>
                        </a:rPr>
                        <a:t>They have used CNN and got 97.67% validation accuracy and testing accuracy of 95%.</a:t>
                      </a:r>
                      <a:endParaRPr lang="en-IN" sz="3200" kern="100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81328977"/>
                  </a:ext>
                </a:extLst>
              </a:tr>
              <a:tr h="865723">
                <a:tc>
                  <a:txBody>
                    <a:bodyPr/>
                    <a:lstStyle/>
                    <a:p>
                      <a:pPr algn="just"/>
                      <a:r>
                        <a:rPr lang="en-IN" sz="1600" kern="100" dirty="0" err="1">
                          <a:effectLst/>
                        </a:rPr>
                        <a:t>Mengxiao</a:t>
                      </a:r>
                      <a:r>
                        <a:rPr lang="en-IN" sz="1600" kern="100" dirty="0">
                          <a:effectLst/>
                        </a:rPr>
                        <a:t> Tian et al</a:t>
                      </a:r>
                      <a:endParaRPr lang="en-IN" sz="3200" kern="100" dirty="0">
                        <a:effectLst/>
                      </a:endParaRPr>
                    </a:p>
                    <a:p>
                      <a:pPr algn="just"/>
                      <a:r>
                        <a:rPr lang="en-IN" sz="1600" kern="100" dirty="0">
                          <a:effectLst/>
                        </a:rPr>
                        <a:t> </a:t>
                      </a:r>
                      <a:endParaRPr lang="en-IN" sz="3200" kern="100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600" kern="100" dirty="0">
                          <a:effectLst/>
                        </a:rPr>
                        <a:t>Oxford university Dataset</a:t>
                      </a:r>
                      <a:endParaRPr lang="en-IN" sz="3200" kern="100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600" kern="100" dirty="0">
                          <a:effectLst/>
                        </a:rPr>
                        <a:t>Accuracy of 83.64% based on evaluation standard of Pascal VOC2007 and 87.4% based on evaluation standard of Pascal VOC2012.</a:t>
                      </a:r>
                      <a:endParaRPr lang="en-IN" sz="3200" kern="100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64807557"/>
                  </a:ext>
                </a:extLst>
              </a:tr>
              <a:tr h="568921">
                <a:tc>
                  <a:txBody>
                    <a:bodyPr/>
                    <a:lstStyle/>
                    <a:p>
                      <a:pPr algn="just"/>
                      <a:r>
                        <a:rPr lang="en-IN" sz="1600" kern="100">
                          <a:effectLst/>
                        </a:rPr>
                        <a:t>Saiful Islam et al</a:t>
                      </a:r>
                      <a:endParaRPr lang="en-IN" sz="3200" kern="100">
                        <a:effectLst/>
                      </a:endParaRPr>
                    </a:p>
                    <a:p>
                      <a:pPr algn="just"/>
                      <a:r>
                        <a:rPr lang="en-IN" sz="1600" kern="100">
                          <a:effectLst/>
                        </a:rPr>
                        <a:t> </a:t>
                      </a:r>
                      <a:endParaRPr lang="en-IN" sz="3200" kern="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600" kern="100">
                          <a:effectLst/>
                        </a:rPr>
                        <a:t>Dataset of 10 local flowers</a:t>
                      </a:r>
                      <a:endParaRPr lang="en-IN" sz="3200" kern="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600" kern="100" dirty="0">
                          <a:effectLst/>
                        </a:rPr>
                        <a:t>They have used CNN and got 85% accuracy.</a:t>
                      </a:r>
                      <a:endParaRPr lang="en-IN" sz="3200" kern="100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78450175"/>
                  </a:ext>
                </a:extLst>
              </a:tr>
              <a:tr h="568921">
                <a:tc>
                  <a:txBody>
                    <a:bodyPr/>
                    <a:lstStyle/>
                    <a:p>
                      <a:pPr algn="just"/>
                      <a:r>
                        <a:rPr lang="en-IN" sz="1600" kern="100">
                          <a:effectLst/>
                        </a:rPr>
                        <a:t>Isha Patel et al</a:t>
                      </a:r>
                      <a:endParaRPr lang="en-IN" sz="3200" kern="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600" kern="100" dirty="0">
                          <a:effectLst/>
                        </a:rPr>
                        <a:t>102 categories of flowers </a:t>
                      </a:r>
                      <a:endParaRPr lang="en-IN" sz="3200" kern="100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600" kern="100" dirty="0">
                          <a:effectLst/>
                        </a:rPr>
                        <a:t>They have used MKL and SVM and got 76.92% accuracy.</a:t>
                      </a:r>
                      <a:endParaRPr lang="en-IN" sz="3200" kern="100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461526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2956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E88F4-AF56-4762-67B2-0317E42D2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88251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proposed method</a:t>
            </a:r>
            <a:endParaRPr lang="en-IN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96F4DED5-ECC5-5D23-4963-47D7BF4697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1402" y="1538098"/>
            <a:ext cx="3315237" cy="451618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369BAA9-0BCA-E546-CD8C-50E51E7CFB93}"/>
              </a:ext>
            </a:extLst>
          </p:cNvPr>
          <p:cNvSpPr txBox="1"/>
          <p:nvPr/>
        </p:nvSpPr>
        <p:spPr>
          <a:xfrm>
            <a:off x="5480612" y="1287768"/>
            <a:ext cx="6099858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bg1"/>
                </a:solidFill>
              </a:rPr>
              <a:t>The workflow of our project starts by acquisition of images.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We split the dataset into training and testing images.</a:t>
            </a:r>
            <a:endParaRPr lang="en-IN" sz="2400" dirty="0">
              <a:solidFill>
                <a:schemeClr val="bg1"/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Images Augmentation is the next step of our process.</a:t>
            </a:r>
            <a:endParaRPr lang="en-IN" sz="2400" dirty="0">
              <a:solidFill>
                <a:schemeClr val="bg1"/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We have built the model using the dataset.</a:t>
            </a:r>
            <a:endParaRPr lang="en-IN" sz="2400" dirty="0">
              <a:solidFill>
                <a:schemeClr val="bg1"/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We have evaluated the model for its accuracy.</a:t>
            </a:r>
            <a:endParaRPr lang="en-IN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3816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31E93-14CD-346F-6A40-5A150ED8B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301433"/>
            <a:ext cx="9905998" cy="821176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 design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46E65A-4799-013C-8E95-C3F8DE309C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424354"/>
            <a:ext cx="9905999" cy="4366847"/>
          </a:xfrm>
        </p:spPr>
        <p:txBody>
          <a:bodyPr>
            <a:normAutofit lnSpcReduction="10000"/>
          </a:bodyPr>
          <a:lstStyle/>
          <a:p>
            <a:pPr algn="l"/>
            <a:r>
              <a:rPr lang="en-US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Preprocessing</a:t>
            </a:r>
            <a:endParaRPr lang="en-US" sz="3200" b="1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en-US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lang="en-US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)Normalization </a:t>
            </a:r>
          </a:p>
          <a:p>
            <a:pPr marL="0" indent="0" algn="l">
              <a:buNone/>
            </a:pPr>
            <a:r>
              <a:rPr lang="en-US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ii)Data Augmentation</a:t>
            </a:r>
          </a:p>
          <a:p>
            <a:pPr algn="l"/>
            <a:r>
              <a:rPr lang="en-US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Creation of Deep learning Model</a:t>
            </a:r>
          </a:p>
          <a:p>
            <a:pPr algn="l"/>
            <a:endParaRPr lang="en-US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l"/>
            <a:endParaRPr lang="en-US" b="1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l"/>
            <a:r>
              <a:rPr lang="en-US" b="1" i="0" u="none" strike="noStrike" baseline="0" dirty="0">
                <a:solidFill>
                  <a:schemeClr val="bg1"/>
                </a:solidFill>
                <a:latin typeface="Times New Roman" panose="02020603050405020304" pitchFamily="18" charset="0"/>
              </a:rPr>
              <a:t>Training the model</a:t>
            </a:r>
          </a:p>
          <a:p>
            <a:r>
              <a:rPr lang="en-US" dirty="0">
                <a:solidFill>
                  <a:schemeClr val="bg1"/>
                </a:solidFill>
              </a:rPr>
              <a:t>We have trained the model for 25 epochs.</a:t>
            </a:r>
            <a:endParaRPr lang="en-US" sz="3200" b="1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777E6D-72A2-6930-49BC-755F6AB26F43}"/>
              </a:ext>
            </a:extLst>
          </p:cNvPr>
          <p:cNvSpPr txBox="1"/>
          <p:nvPr/>
        </p:nvSpPr>
        <p:spPr>
          <a:xfrm>
            <a:off x="5611350" y="1424354"/>
            <a:ext cx="6099858" cy="6692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endParaRPr lang="en-IN" sz="2800" dirty="0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5F573F1-B861-7F86-FCA1-636CFD26081D}"/>
              </a:ext>
            </a:extLst>
          </p:cNvPr>
          <p:cNvSpPr/>
          <p:nvPr/>
        </p:nvSpPr>
        <p:spPr>
          <a:xfrm>
            <a:off x="1699846" y="3783350"/>
            <a:ext cx="1652954" cy="66922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INCEPTION RESNET V2</a:t>
            </a:r>
            <a:endParaRPr lang="en-IN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62E13E3-CABC-7424-AC9D-27399FD3754F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3352800" y="4117961"/>
            <a:ext cx="7033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71D651D9-FCF4-4F47-0308-0FC4C347B0DB}"/>
              </a:ext>
            </a:extLst>
          </p:cNvPr>
          <p:cNvSpPr/>
          <p:nvPr/>
        </p:nvSpPr>
        <p:spPr>
          <a:xfrm>
            <a:off x="4056185" y="3785274"/>
            <a:ext cx="1652954" cy="66922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Flatten Layer</a:t>
            </a:r>
            <a:endParaRPr lang="en-IN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F60B6A7-5110-2B12-029B-C1355CBE6268}"/>
              </a:ext>
            </a:extLst>
          </p:cNvPr>
          <p:cNvCxnSpPr>
            <a:cxnSpLocks/>
          </p:cNvCxnSpPr>
          <p:nvPr/>
        </p:nvCxnSpPr>
        <p:spPr>
          <a:xfrm>
            <a:off x="5709139" y="4130644"/>
            <a:ext cx="7033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CD9AFD35-16D7-5817-71BF-74FA6538B89E}"/>
              </a:ext>
            </a:extLst>
          </p:cNvPr>
          <p:cNvSpPr/>
          <p:nvPr/>
        </p:nvSpPr>
        <p:spPr>
          <a:xfrm>
            <a:off x="6412524" y="3783350"/>
            <a:ext cx="1652954" cy="66922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Two </a:t>
            </a:r>
            <a:r>
              <a:rPr lang="en-US"/>
              <a:t>Dense Layers</a:t>
            </a:r>
            <a:endParaRPr lang="en-IN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0A94F7C-A854-10D4-CD2A-B72881A5EFD5}"/>
              </a:ext>
            </a:extLst>
          </p:cNvPr>
          <p:cNvSpPr txBox="1">
            <a:spLocks/>
          </p:cNvSpPr>
          <p:nvPr/>
        </p:nvSpPr>
        <p:spPr>
          <a:xfrm>
            <a:off x="1141412" y="333696"/>
            <a:ext cx="9905998" cy="8211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olidFill>
                  <a:schemeClr val="bg1"/>
                </a:solidFill>
              </a:rPr>
              <a:t> design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6741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4373DA-420A-28BE-C2C5-DAB3BAE1DF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57350"/>
            <a:ext cx="9905999" cy="413385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Saved the best model based on accuracy and loss.</a:t>
            </a:r>
          </a:p>
          <a:p>
            <a:r>
              <a:rPr lang="en-US" dirty="0">
                <a:solidFill>
                  <a:schemeClr val="bg1"/>
                </a:solidFill>
              </a:rPr>
              <a:t>We have got a validation accuracy of 99.76 and testing accuracy of 99.75.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3155B53-5601-CF1A-B8CB-89DDA9D048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311" y="2687149"/>
            <a:ext cx="5534025" cy="3770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AE399AF-FCE5-D5D7-2047-C719EC3E3D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1324" y="3024111"/>
            <a:ext cx="4581525" cy="109552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3602E5C-64C8-8A73-FEB3-543DCAA06616}"/>
              </a:ext>
            </a:extLst>
          </p:cNvPr>
          <p:cNvSpPr txBox="1"/>
          <p:nvPr/>
        </p:nvSpPr>
        <p:spPr>
          <a:xfrm>
            <a:off x="1141412" y="485775"/>
            <a:ext cx="43164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DESIGN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2640369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31E93-14CD-346F-6A40-5A150ED8B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301433"/>
            <a:ext cx="9905998" cy="821176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 Results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46E65A-4799-013C-8E95-C3F8DE309C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424354"/>
            <a:ext cx="9905999" cy="4366847"/>
          </a:xfrm>
        </p:spPr>
        <p:txBody>
          <a:bodyPr>
            <a:normAutofit/>
          </a:bodyPr>
          <a:lstStyle/>
          <a:p>
            <a:pPr algn="l"/>
            <a:endParaRPr lang="en-IN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	</a:t>
            </a:r>
          </a:p>
          <a:p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ED03FF1-CD25-1852-BE3A-08BDE67467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935" y="1066799"/>
            <a:ext cx="10328475" cy="5554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29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31E93-14CD-346F-6A40-5A150ED8B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74494"/>
            <a:ext cx="9905998" cy="821176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sz="3600" dirty="0">
                <a:solidFill>
                  <a:schemeClr val="bg1"/>
                </a:solidFill>
              </a:rPr>
              <a:t>Conclusion and future scope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46E65A-4799-013C-8E95-C3F8DE309C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424354"/>
            <a:ext cx="9905999" cy="436684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sz="18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/>
            <a:r>
              <a:rPr lang="en-IN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We are able to classify the different types of flower with good accuracy using transfe</a:t>
            </a: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</a:rPr>
              <a:t>r learning.</a:t>
            </a:r>
          </a:p>
          <a:p>
            <a:pPr algn="just"/>
            <a:r>
              <a:rPr lang="en-IN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We can apply the same project to a large dataset of flowers and identify various kinds of flowers easily with out requiring specialist in the field.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76836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1158</TotalTime>
  <Words>544</Words>
  <Application>Microsoft Office PowerPoint</Application>
  <PresentationFormat>Widescreen</PresentationFormat>
  <Paragraphs>79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Arial Rounded MT Bold</vt:lpstr>
      <vt:lpstr>Cambria</vt:lpstr>
      <vt:lpstr>Times New Roman</vt:lpstr>
      <vt:lpstr>Tw Cen MT</vt:lpstr>
      <vt:lpstr>Wingdings</vt:lpstr>
      <vt:lpstr>Circuit</vt:lpstr>
      <vt:lpstr>PowerPoint Presentation</vt:lpstr>
      <vt:lpstr>PowerPoint Presentation</vt:lpstr>
      <vt:lpstr>abstract</vt:lpstr>
      <vt:lpstr> LITERATURE survey</vt:lpstr>
      <vt:lpstr>proposed method</vt:lpstr>
      <vt:lpstr> design</vt:lpstr>
      <vt:lpstr>PowerPoint Presentation</vt:lpstr>
      <vt:lpstr> Results</vt:lpstr>
      <vt:lpstr> Conclusion and future scope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tirumala vamsi machavarapu</dc:creator>
  <cp:lastModifiedBy>tirumala vamsi machavarapu</cp:lastModifiedBy>
  <cp:revision>80</cp:revision>
  <dcterms:created xsi:type="dcterms:W3CDTF">2023-01-09T08:25:43Z</dcterms:created>
  <dcterms:modified xsi:type="dcterms:W3CDTF">2023-03-16T18:06:35Z</dcterms:modified>
</cp:coreProperties>
</file>