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sldIdLst>
    <p:sldId id="256" r:id="rId5"/>
    <p:sldId id="264" r:id="rId6"/>
    <p:sldId id="257" r:id="rId7"/>
    <p:sldId id="265" r:id="rId8"/>
    <p:sldId id="266" r:id="rId9"/>
    <p:sldId id="288" r:id="rId10"/>
    <p:sldId id="270" r:id="rId11"/>
    <p:sldId id="287" r:id="rId12"/>
    <p:sldId id="282" r:id="rId13"/>
    <p:sldId id="286"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BA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7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213988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354014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474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3592624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3374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234602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1129705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21289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150934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EBEB52-073D-4E01-80FD-74DC4F1FE24A}"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215371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EBEB52-073D-4E01-80FD-74DC4F1FE24A}"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394980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EBEB52-073D-4E01-80FD-74DC4F1FE24A}"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280543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BEB52-073D-4E01-80FD-74DC4F1FE24A}"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62509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BEB52-073D-4E01-80FD-74DC4F1FE24A}"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35178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BEB52-073D-4E01-80FD-74DC4F1FE24A}"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4FA6A-64C5-46A8-A8B4-38588A7EDA35}" type="slidenum">
              <a:rPr lang="en-IN" smtClean="0"/>
              <a:t>‹#›</a:t>
            </a:fld>
            <a:endParaRPr lang="en-IN"/>
          </a:p>
        </p:txBody>
      </p:sp>
    </p:spTree>
    <p:extLst>
      <p:ext uri="{BB962C8B-B14F-4D97-AF65-F5344CB8AC3E}">
        <p14:creationId xmlns:p14="http://schemas.microsoft.com/office/powerpoint/2010/main" val="318818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B4FA6A-64C5-46A8-A8B4-38588A7EDA35}" type="slidenum">
              <a:rPr lang="en-IN" smtClean="0"/>
              <a:t>‹#›</a:t>
            </a:fld>
            <a:endParaRPr lang="en-IN"/>
          </a:p>
        </p:txBody>
      </p:sp>
      <p:sp>
        <p:nvSpPr>
          <p:cNvPr id="5" name="Date Placeholder 4"/>
          <p:cNvSpPr>
            <a:spLocks noGrp="1"/>
          </p:cNvSpPr>
          <p:nvPr>
            <p:ph type="dt" sz="half" idx="10"/>
          </p:nvPr>
        </p:nvSpPr>
        <p:spPr/>
        <p:txBody>
          <a:bodyPr/>
          <a:lstStyle/>
          <a:p>
            <a:fld id="{83EBEB52-073D-4E01-80FD-74DC4F1FE24A}" type="datetimeFigureOut">
              <a:rPr lang="en-IN" smtClean="0"/>
              <a:t>16-03-2023</a:t>
            </a:fld>
            <a:endParaRPr lang="en-IN"/>
          </a:p>
        </p:txBody>
      </p:sp>
    </p:spTree>
    <p:extLst>
      <p:ext uri="{BB962C8B-B14F-4D97-AF65-F5344CB8AC3E}">
        <p14:creationId xmlns:p14="http://schemas.microsoft.com/office/powerpoint/2010/main" val="205830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EBEB52-073D-4E01-80FD-74DC4F1FE24A}" type="datetimeFigureOut">
              <a:rPr lang="en-IN" smtClean="0"/>
              <a:t>16-03-2023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B4FA6A-64C5-46A8-A8B4-38588A7EDA35}" type="slidenum">
              <a:rPr lang="en-IN" smtClean="0"/>
              <a:t>‹#›</a:t>
            </a:fld>
            <a:endParaRPr lang="en-IN"/>
          </a:p>
        </p:txBody>
      </p:sp>
    </p:spTree>
    <p:extLst>
      <p:ext uri="{BB962C8B-B14F-4D97-AF65-F5344CB8AC3E}">
        <p14:creationId xmlns:p14="http://schemas.microsoft.com/office/powerpoint/2010/main" val="17425266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rtec.in/nec-placement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32CD96-6058-4267-93C5-9BAB7214C6A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03849" y="652179"/>
            <a:ext cx="8419047" cy="1523809"/>
          </a:xfrm>
          <a:prstGeom prst="rect">
            <a:avLst/>
          </a:prstGeom>
        </p:spPr>
      </p:pic>
      <p:sp>
        <p:nvSpPr>
          <p:cNvPr id="6" name="TextBox 5">
            <a:extLst>
              <a:ext uri="{FF2B5EF4-FFF2-40B4-BE49-F238E27FC236}">
                <a16:creationId xmlns:a16="http://schemas.microsoft.com/office/drawing/2014/main" id="{9BA4518D-2152-4A2C-A336-BACF05C2B19D}"/>
              </a:ext>
            </a:extLst>
          </p:cNvPr>
          <p:cNvSpPr txBox="1"/>
          <p:nvPr/>
        </p:nvSpPr>
        <p:spPr>
          <a:xfrm>
            <a:off x="-134471" y="2355629"/>
            <a:ext cx="10739718" cy="584775"/>
          </a:xfrm>
          <a:prstGeom prst="rect">
            <a:avLst/>
          </a:prstGeom>
          <a:noFill/>
        </p:spPr>
        <p:txBody>
          <a:bodyPr wrap="square" rtlCol="0">
            <a:spAutoFit/>
          </a:bodyPr>
          <a:lstStyle/>
          <a:p>
            <a:pPr lvl="1" algn="ctr"/>
            <a:r>
              <a:rPr lang="en-IN" sz="3200" dirty="0">
                <a:solidFill>
                  <a:srgbClr val="FFFF00"/>
                </a:solidFill>
                <a:latin typeface="Times New Roman" panose="02020603050405020304" pitchFamily="18" charset="0"/>
                <a:cs typeface="Times New Roman" panose="02020603050405020304" pitchFamily="18" charset="0"/>
              </a:rPr>
              <a:t>        </a:t>
            </a:r>
            <a:r>
              <a:rPr lang="en-IN" sz="3200" dirty="0">
                <a:solidFill>
                  <a:schemeClr val="accent2">
                    <a:lumMod val="75000"/>
                  </a:schemeClr>
                </a:solidFill>
                <a:latin typeface="Times New Roman" panose="02020603050405020304" pitchFamily="18" charset="0"/>
                <a:cs typeface="Times New Roman" panose="02020603050405020304" pitchFamily="18" charset="0"/>
              </a:rPr>
              <a:t>TELECOM CUSTOMER CHURN PREDICTION </a:t>
            </a:r>
          </a:p>
        </p:txBody>
      </p:sp>
      <p:sp>
        <p:nvSpPr>
          <p:cNvPr id="7" name="TextBox 6">
            <a:extLst>
              <a:ext uri="{FF2B5EF4-FFF2-40B4-BE49-F238E27FC236}">
                <a16:creationId xmlns:a16="http://schemas.microsoft.com/office/drawing/2014/main" id="{E44B0961-D360-4E94-8CE2-238DA1251331}"/>
              </a:ext>
            </a:extLst>
          </p:cNvPr>
          <p:cNvSpPr txBox="1"/>
          <p:nvPr/>
        </p:nvSpPr>
        <p:spPr>
          <a:xfrm>
            <a:off x="248968" y="3304712"/>
            <a:ext cx="9880454" cy="452431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    Under the esteemed guidance of </a:t>
            </a:r>
            <a:r>
              <a:rPr lang="en-IN" sz="2400" dirty="0" err="1">
                <a:latin typeface="Times New Roman" panose="02020603050405020304" pitchFamily="18" charset="0"/>
                <a:cs typeface="Times New Roman" panose="02020603050405020304" pitchFamily="18" charset="0"/>
              </a:rPr>
              <a:t>A.Thanuja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M.Tech</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Ph.D</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Team Members:-</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V.Sahendra</a:t>
            </a:r>
            <a:r>
              <a:rPr lang="en-IN" sz="2400" dirty="0">
                <a:latin typeface="Times New Roman" panose="02020603050405020304" pitchFamily="18" charset="0"/>
                <a:cs typeface="Times New Roman" panose="02020603050405020304" pitchFamily="18" charset="0"/>
              </a:rPr>
              <a:t> Reddy-19471A05P1</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V.Ankama</a:t>
            </a:r>
            <a:r>
              <a:rPr lang="en-IN" sz="2400" dirty="0">
                <a:latin typeface="Times New Roman" panose="02020603050405020304" pitchFamily="18" charset="0"/>
                <a:cs typeface="Times New Roman" panose="02020603050405020304" pitchFamily="18" charset="0"/>
              </a:rPr>
              <a:t> Rao-19471A0502</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K.Chandra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seakhara</a:t>
            </a:r>
            <a:r>
              <a:rPr lang="en-IN" sz="2400" dirty="0">
                <a:latin typeface="Times New Roman" panose="02020603050405020304" pitchFamily="18" charset="0"/>
                <a:cs typeface="Times New Roman" panose="02020603050405020304" pitchFamily="18" charset="0"/>
              </a:rPr>
              <a:t> Rao-19471A05N0</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108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B200-780F-4D5B-D3A9-8A36E365F712}"/>
              </a:ext>
            </a:extLst>
          </p:cNvPr>
          <p:cNvSpPr>
            <a:spLocks noGrp="1"/>
          </p:cNvSpPr>
          <p:nvPr>
            <p:ph type="ctrTitle"/>
          </p:nvPr>
        </p:nvSpPr>
        <p:spPr>
          <a:xfrm>
            <a:off x="1507067" y="403412"/>
            <a:ext cx="5763309" cy="986117"/>
          </a:xfrm>
        </p:spPr>
        <p:txBody>
          <a:bodyPr/>
          <a:lstStyle/>
          <a:p>
            <a:r>
              <a:rPr lang="en-US" sz="3600" dirty="0">
                <a:solidFill>
                  <a:srgbClr val="00B050"/>
                </a:solidFill>
                <a:latin typeface="Times New Roman" panose="02020603050405020304" pitchFamily="18" charset="0"/>
                <a:cs typeface="Times New Roman" panose="02020603050405020304" pitchFamily="18" charset="0"/>
              </a:rPr>
              <a:t>CONCLUSION</a:t>
            </a:r>
            <a:endParaRPr lang="en-IN" sz="3600" dirty="0">
              <a:solidFill>
                <a:srgbClr val="00B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1609C2-FE6A-A359-0017-06E80D08734F}"/>
              </a:ext>
            </a:extLst>
          </p:cNvPr>
          <p:cNvSpPr>
            <a:spLocks noGrp="1"/>
          </p:cNvSpPr>
          <p:nvPr>
            <p:ph type="subTitle" idx="1"/>
          </p:nvPr>
        </p:nvSpPr>
        <p:spPr>
          <a:xfrm>
            <a:off x="519952" y="2097741"/>
            <a:ext cx="9941859" cy="3254188"/>
          </a:xfrm>
        </p:spPr>
        <p:txBody>
          <a:bodyPr>
            <a:noAutofit/>
          </a:bodyPr>
          <a:lstStyle/>
          <a:p>
            <a:pPr marL="285750" indent="-28575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 order to retain existing customers, Telecom providers need to know the reasons of churn, which can be realized through the knowledge extracted from Telecom data. In this paper, we train four machine learning models which is Logistic Regression, SVM, Random Forest and Gradient boosted tree and we can say that Random forest is best in among four models.</a:t>
            </a:r>
          </a:p>
          <a:p>
            <a:pPr marL="285750" indent="-285750" algn="just">
              <a:buFont typeface="Wingdings" panose="05000000000000000000" pitchFamily="2" charset="2"/>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57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34DFCE7-2E74-92AA-2823-D5F019E5FE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130" y="1509204"/>
            <a:ext cx="6720396" cy="4208015"/>
          </a:xfrm>
        </p:spPr>
      </p:pic>
    </p:spTree>
    <p:extLst>
      <p:ext uri="{BB962C8B-B14F-4D97-AF65-F5344CB8AC3E}">
        <p14:creationId xmlns:p14="http://schemas.microsoft.com/office/powerpoint/2010/main" val="416529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166B99B-2AD2-BDCE-3015-36E1BEF41CC7}"/>
              </a:ext>
            </a:extLst>
          </p:cNvPr>
          <p:cNvSpPr>
            <a:spLocks noGrp="1"/>
          </p:cNvSpPr>
          <p:nvPr/>
        </p:nvSpPr>
        <p:spPr>
          <a:xfrm>
            <a:off x="611209" y="1119707"/>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Abtract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Literature survey</a:t>
            </a:r>
          </a:p>
          <a:p>
            <a:r>
              <a:rPr lang="en-US" dirty="0">
                <a:solidFill>
                  <a:schemeClr val="tx1"/>
                </a:solidFill>
                <a:latin typeface="Times New Roman" panose="02020603050405020304" pitchFamily="18" charset="0"/>
                <a:cs typeface="Times New Roman" panose="02020603050405020304" pitchFamily="18" charset="0"/>
              </a:rPr>
              <a:t>proposed method</a:t>
            </a:r>
          </a:p>
          <a:p>
            <a:r>
              <a:rPr lang="en-US" dirty="0">
                <a:solidFill>
                  <a:schemeClr val="tx1"/>
                </a:solidFill>
                <a:latin typeface="Times New Roman" panose="02020603050405020304" pitchFamily="18" charset="0"/>
                <a:cs typeface="Times New Roman" panose="02020603050405020304" pitchFamily="18" charset="0"/>
              </a:rPr>
              <a:t>design</a:t>
            </a:r>
          </a:p>
          <a:p>
            <a:r>
              <a:rPr lang="en-US" dirty="0">
                <a:solidFill>
                  <a:schemeClr val="tx1"/>
                </a:solidFill>
                <a:latin typeface="Times New Roman" panose="02020603050405020304" pitchFamily="18" charset="0"/>
                <a:cs typeface="Times New Roman" panose="02020603050405020304" pitchFamily="18" charset="0"/>
              </a:rPr>
              <a:t>Outputs </a:t>
            </a:r>
          </a:p>
          <a:p>
            <a:r>
              <a:rPr lang="en-US"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F35DDEB-6942-9AE3-2DF6-A671DA3718B1}"/>
              </a:ext>
            </a:extLst>
          </p:cNvPr>
          <p:cNvSpPr>
            <a:spLocks noGrp="1"/>
          </p:cNvSpPr>
          <p:nvPr/>
        </p:nvSpPr>
        <p:spPr>
          <a:xfrm>
            <a:off x="499241" y="149257"/>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50"/>
                </a:solidFill>
                <a:latin typeface="Times New Roman" panose="02020603050405020304" pitchFamily="18" charset="0"/>
                <a:cs typeface="Times New Roman" panose="02020603050405020304" pitchFamily="18" charset="0"/>
              </a:rPr>
              <a:t>CONTENTS</a:t>
            </a:r>
            <a:endParaRPr lang="en-IN" sz="3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8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563B7-CFB7-47D2-9D72-23267964D41C}"/>
              </a:ext>
            </a:extLst>
          </p:cNvPr>
          <p:cNvSpPr txBox="1"/>
          <p:nvPr/>
        </p:nvSpPr>
        <p:spPr>
          <a:xfrm>
            <a:off x="2506646" y="248497"/>
            <a:ext cx="6109487" cy="584775"/>
          </a:xfrm>
          <a:prstGeom prst="rect">
            <a:avLst/>
          </a:prstGeom>
          <a:noFill/>
        </p:spPr>
        <p:txBody>
          <a:bodyPr wrap="square" rtlCol="0">
            <a:spAutoFit/>
          </a:bodyPr>
          <a:lstStyle/>
          <a:p>
            <a:r>
              <a:rPr lang="en-IN" dirty="0">
                <a:solidFill>
                  <a:srgbClr val="FF0000"/>
                </a:solidFill>
              </a:rPr>
              <a:t>                           </a:t>
            </a:r>
            <a:r>
              <a:rPr lang="en-IN" sz="3200" b="1" dirty="0">
                <a:solidFill>
                  <a:srgbClr val="FF0000"/>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AC8C4C37-59EA-F789-03C6-09E261D74562}"/>
              </a:ext>
            </a:extLst>
          </p:cNvPr>
          <p:cNvSpPr txBox="1"/>
          <p:nvPr/>
        </p:nvSpPr>
        <p:spPr>
          <a:xfrm>
            <a:off x="869577" y="950259"/>
            <a:ext cx="9448800" cy="4524315"/>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Customer churn analysis and prediction is an issue now a days because it's very important for telecommunication industries to analyze behaviors of various customer.</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useful to predict which customers are about to leave the subscription from telecom company.</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Using machine learning techniques for predicting customer churn through which we can build the classification models such as Logistic Regression, SVM, Random Forest and Gradient boosted tree.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compare the performance of the models.</a:t>
            </a:r>
          </a:p>
        </p:txBody>
      </p:sp>
    </p:spTree>
    <p:extLst>
      <p:ext uri="{BB962C8B-B14F-4D97-AF65-F5344CB8AC3E}">
        <p14:creationId xmlns:p14="http://schemas.microsoft.com/office/powerpoint/2010/main" val="442446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B099-4333-3868-DC7D-39D97FC6478F}"/>
              </a:ext>
            </a:extLst>
          </p:cNvPr>
          <p:cNvSpPr>
            <a:spLocks noGrp="1"/>
          </p:cNvSpPr>
          <p:nvPr/>
        </p:nvSpPr>
        <p:spPr>
          <a:xfrm>
            <a:off x="695184" y="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4"/>
                </a:solidFill>
                <a:effectLst/>
                <a:latin typeface="Times New Roman" panose="02020603050405020304" pitchFamily="18" charset="0"/>
                <a:cs typeface="Times New Roman" panose="02020603050405020304" pitchFamily="18" charset="0"/>
              </a:rPr>
              <a:t>EXISTING SYSTEM</a:t>
            </a:r>
            <a:endParaRPr lang="en-IN" sz="3200" b="1" dirty="0">
              <a:solidFill>
                <a:schemeClr val="accent4"/>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94E5B2-9E7C-3870-D8CB-0BF9CF3A9A91}"/>
              </a:ext>
            </a:extLst>
          </p:cNvPr>
          <p:cNvSpPr txBox="1"/>
          <p:nvPr/>
        </p:nvSpPr>
        <p:spPr>
          <a:xfrm>
            <a:off x="1004229" y="1377006"/>
            <a:ext cx="8525253" cy="1938992"/>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t>The churn prediction should be correct as a result of retention ways is pricey. A limitation of current analysis is that alternative studies have focused virtually solely on churn capture, neglecting the problem of misclassification of non-churn as churn. </a:t>
            </a:r>
            <a:endParaRPr lang="en-IN" sz="2400" dirty="0"/>
          </a:p>
        </p:txBody>
      </p:sp>
      <p:sp>
        <p:nvSpPr>
          <p:cNvPr id="7" name="TextBox 6">
            <a:extLst>
              <a:ext uri="{FF2B5EF4-FFF2-40B4-BE49-F238E27FC236}">
                <a16:creationId xmlns:a16="http://schemas.microsoft.com/office/drawing/2014/main" id="{6CCD7CC8-91C5-E461-4420-E21ADA651AD1}"/>
              </a:ext>
            </a:extLst>
          </p:cNvPr>
          <p:cNvSpPr txBox="1"/>
          <p:nvPr/>
        </p:nvSpPr>
        <p:spPr>
          <a:xfrm>
            <a:off x="2911531" y="3765416"/>
            <a:ext cx="5921067" cy="584775"/>
          </a:xfrm>
          <a:prstGeom prst="rect">
            <a:avLst/>
          </a:prstGeom>
          <a:noFill/>
        </p:spPr>
        <p:txBody>
          <a:bodyPr wrap="square">
            <a:spAutoFit/>
          </a:bodyPr>
          <a:lstStyle/>
          <a:p>
            <a:pPr algn="ctr"/>
            <a:r>
              <a:rPr lang="en-US" sz="3200" b="1" dirty="0">
                <a:solidFill>
                  <a:srgbClr val="FF0000"/>
                </a:solidFill>
              </a:rPr>
              <a:t>DISADVANTAGES:</a:t>
            </a:r>
            <a:endParaRPr lang="en-IN" sz="3200" b="1" dirty="0">
              <a:solidFill>
                <a:srgbClr val="FF0000"/>
              </a:solidFill>
            </a:endParaRPr>
          </a:p>
        </p:txBody>
      </p:sp>
      <p:sp>
        <p:nvSpPr>
          <p:cNvPr id="9" name="TextBox 8">
            <a:extLst>
              <a:ext uri="{FF2B5EF4-FFF2-40B4-BE49-F238E27FC236}">
                <a16:creationId xmlns:a16="http://schemas.microsoft.com/office/drawing/2014/main" id="{94B72DFB-7B79-3F7B-BE13-76B5C9170B4B}"/>
              </a:ext>
            </a:extLst>
          </p:cNvPr>
          <p:cNvSpPr txBox="1"/>
          <p:nvPr/>
        </p:nvSpPr>
        <p:spPr>
          <a:xfrm>
            <a:off x="1004229" y="4514851"/>
            <a:ext cx="8099550" cy="1631216"/>
          </a:xfrm>
          <a:prstGeom prst="rect">
            <a:avLst/>
          </a:prstGeom>
          <a:noFill/>
        </p:spPr>
        <p:txBody>
          <a:bodyPr wrap="square">
            <a:spAutoFit/>
          </a:bodyPr>
          <a:lstStyle/>
          <a:p>
            <a:pPr marL="285750" lvl="0" indent="-285750">
              <a:buFont typeface="Wingdings" panose="05000000000000000000" pitchFamily="2" charset="2"/>
              <a:buChar char="Ø"/>
            </a:pPr>
            <a:r>
              <a:rPr lang="en-US" sz="2400" dirty="0"/>
              <a:t>In telecom industry if customer not satisfy with services then he will leave the subscription which may cause huge loss to Telecom Company</a:t>
            </a:r>
          </a:p>
          <a:p>
            <a:pPr marL="342900" lvl="0" indent="-342900">
              <a:buFont typeface="Wingdings" panose="05000000000000000000" pitchFamily="2" charset="2"/>
              <a:buChar char="Ø"/>
            </a:pPr>
            <a:endParaRPr lang="en-US" sz="2800" dirty="0"/>
          </a:p>
        </p:txBody>
      </p:sp>
    </p:spTree>
    <p:extLst>
      <p:ext uri="{BB962C8B-B14F-4D97-AF65-F5344CB8AC3E}">
        <p14:creationId xmlns:p14="http://schemas.microsoft.com/office/powerpoint/2010/main" val="420248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4230-5257-EAE5-5E76-BAFED71EBF4D}"/>
              </a:ext>
            </a:extLst>
          </p:cNvPr>
          <p:cNvSpPr>
            <a:spLocks noGrp="1"/>
          </p:cNvSpPr>
          <p:nvPr/>
        </p:nvSpPr>
        <p:spPr>
          <a:xfrm>
            <a:off x="499242" y="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C00000"/>
                </a:solidFill>
                <a:effectLst/>
                <a:latin typeface="Times New Roman" panose="02020603050405020304" pitchFamily="18" charset="0"/>
                <a:cs typeface="Times New Roman" panose="02020603050405020304" pitchFamily="18" charset="0"/>
              </a:rPr>
              <a:t>PROPOSED METHOD</a:t>
            </a:r>
            <a:endParaRPr lang="en-IN" sz="3200" b="1" dirty="0">
              <a:solidFill>
                <a:srgbClr val="C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1D858D-82E2-0C17-B539-2AFAAF56A505}"/>
              </a:ext>
            </a:extLst>
          </p:cNvPr>
          <p:cNvSpPr txBox="1"/>
          <p:nvPr/>
        </p:nvSpPr>
        <p:spPr>
          <a:xfrm>
            <a:off x="1284195" y="1745317"/>
            <a:ext cx="8505264" cy="3416320"/>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paper, we proposed different machine learning algorithms to analyze customer churn analysis. </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Through which we can multiple different models are employed to accurately predict those churn customers in the data set.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models are Logistic Regression, Support Vector Machine, Random Forest, Gradient Boosting Trees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20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BC1ED-6706-8CC0-2F7C-BFAA74094BEF}"/>
              </a:ext>
            </a:extLst>
          </p:cNvPr>
          <p:cNvSpPr txBox="1"/>
          <p:nvPr/>
        </p:nvSpPr>
        <p:spPr>
          <a:xfrm>
            <a:off x="3043671" y="511525"/>
            <a:ext cx="6104658" cy="646331"/>
          </a:xfrm>
          <a:prstGeom prst="rect">
            <a:avLst/>
          </a:prstGeom>
          <a:noFill/>
        </p:spPr>
        <p:txBody>
          <a:bodyPr wrap="square">
            <a:spAutoFit/>
          </a:bodyPr>
          <a:lstStyle/>
          <a:p>
            <a:pPr algn="ctr"/>
            <a:r>
              <a:rPr lang="en-US" sz="3600" b="1" dirty="0">
                <a:solidFill>
                  <a:srgbClr val="C00000"/>
                </a:solidFill>
                <a:effectLst/>
                <a:latin typeface="Times New Roman" panose="02020603050405020304" pitchFamily="18" charset="0"/>
                <a:cs typeface="Times New Roman" panose="02020603050405020304" pitchFamily="18" charset="0"/>
              </a:rPr>
              <a:t>PROPOSED METHOD</a:t>
            </a:r>
            <a:endParaRPr lang="en-IN" sz="3600" b="1" dirty="0">
              <a:solidFill>
                <a:srgbClr val="C0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3F2FB70-F1BC-E401-2B9D-F86576F0BFF1}"/>
              </a:ext>
            </a:extLst>
          </p:cNvPr>
          <p:cNvSpPr txBox="1"/>
          <p:nvPr/>
        </p:nvSpPr>
        <p:spPr>
          <a:xfrm>
            <a:off x="3043671" y="1394752"/>
            <a:ext cx="6104658" cy="523220"/>
          </a:xfrm>
          <a:prstGeom prst="rect">
            <a:avLst/>
          </a:prstGeom>
          <a:noFill/>
        </p:spPr>
        <p:txBody>
          <a:bodyPr wrap="square">
            <a:spAutoFit/>
          </a:bodyPr>
          <a:lstStyle/>
          <a:p>
            <a:pPr algn="ctr"/>
            <a:r>
              <a:rPr kumimoji="0" lang="en-US" sz="2800" b="0" i="0" u="none" strike="noStrike" kern="1200" cap="none" spc="0" normalizeH="0" baseline="0" noProof="0" dirty="0">
                <a:ln>
                  <a:noFill/>
                </a:ln>
                <a:solidFill>
                  <a:srgbClr val="4F271C">
                    <a:satMod val="130000"/>
                  </a:srgbClr>
                </a:solidFill>
                <a:effectLst>
                  <a:outerShdw blurRad="50000" dist="30000" dir="54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56DCB66-676B-9EB5-3ED2-22F047E30D7A}"/>
              </a:ext>
            </a:extLst>
          </p:cNvPr>
          <p:cNvSpPr txBox="1"/>
          <p:nvPr/>
        </p:nvSpPr>
        <p:spPr>
          <a:xfrm>
            <a:off x="1400175" y="2154868"/>
            <a:ext cx="9697316" cy="1200329"/>
          </a:xfrm>
          <a:prstGeom prst="rect">
            <a:avLst/>
          </a:prstGeom>
          <a:noFill/>
        </p:spPr>
        <p:txBody>
          <a:bodyPr wrap="square">
            <a:spAutoFit/>
          </a:bodyPr>
          <a:lstStyle/>
          <a:p>
            <a:pPr marL="285750" lvl="0" indent="-285750" algn="just">
              <a:buFont typeface="Wingdings" panose="05000000000000000000" pitchFamily="2" charset="2"/>
              <a:buChar char="Ø"/>
            </a:pPr>
            <a:r>
              <a:rPr lang="en-US" sz="2400" dirty="0"/>
              <a:t>By using this algorithms company can know about customer </a:t>
            </a:r>
            <a:r>
              <a:rPr lang="en-US" sz="2400" dirty="0" err="1"/>
              <a:t>behaviour</a:t>
            </a:r>
            <a:r>
              <a:rPr lang="en-US" sz="2400" dirty="0"/>
              <a:t> and based on </a:t>
            </a:r>
            <a:r>
              <a:rPr lang="en-US" sz="2400" dirty="0" err="1"/>
              <a:t>behaviour</a:t>
            </a:r>
            <a:r>
              <a:rPr lang="en-US" sz="2400" dirty="0"/>
              <a:t> they may improve telecom service performance.</a:t>
            </a:r>
          </a:p>
        </p:txBody>
      </p:sp>
    </p:spTree>
    <p:extLst>
      <p:ext uri="{BB962C8B-B14F-4D97-AF65-F5344CB8AC3E}">
        <p14:creationId xmlns:p14="http://schemas.microsoft.com/office/powerpoint/2010/main" val="296818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D4D1FB-2198-2162-42FB-474EBD5CCF29}"/>
              </a:ext>
            </a:extLst>
          </p:cNvPr>
          <p:cNvSpPr txBox="1"/>
          <p:nvPr/>
        </p:nvSpPr>
        <p:spPr>
          <a:xfrm>
            <a:off x="4373950" y="380110"/>
            <a:ext cx="4424817" cy="707886"/>
          </a:xfrm>
          <a:prstGeom prst="rect">
            <a:avLst/>
          </a:prstGeom>
          <a:noFill/>
        </p:spPr>
        <p:txBody>
          <a:bodyPr wrap="square">
            <a:spAutoFit/>
          </a:bodyPr>
          <a:lstStyle/>
          <a:p>
            <a:r>
              <a:rPr lang="en-US" sz="4000" dirty="0">
                <a:solidFill>
                  <a:schemeClr val="tx1"/>
                </a:solidFill>
                <a:latin typeface="Times New Roman" panose="02020603050405020304" pitchFamily="18" charset="0"/>
                <a:cs typeface="Times New Roman" panose="02020603050405020304" pitchFamily="18" charset="0"/>
              </a:rPr>
              <a:t>DESIGN</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AB9011-85C3-7911-C87F-5CFA3B36CBEB}"/>
              </a:ext>
            </a:extLst>
          </p:cNvPr>
          <p:cNvSpPr txBox="1"/>
          <p:nvPr/>
        </p:nvSpPr>
        <p:spPr>
          <a:xfrm>
            <a:off x="672352" y="1305341"/>
            <a:ext cx="9646023" cy="3416320"/>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Logistic regression</a:t>
            </a:r>
            <a:r>
              <a:rPr lang="en-US" sz="2400" dirty="0">
                <a:latin typeface="Times New Roman" panose="02020603050405020304" pitchFamily="18" charset="0"/>
                <a:cs typeface="Times New Roman" panose="02020603050405020304" pitchFamily="18" charset="0"/>
              </a:rPr>
              <a:t>: Logistic regression is a Machine Learning classification algorithm that is used to predict the probability of certain classes based on some dependent variables.(accuracy value is:81.68)</a:t>
            </a: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SVM</a:t>
            </a:r>
            <a:r>
              <a:rPr lang="en-US" sz="2400" dirty="0">
                <a:latin typeface="Times New Roman" panose="02020603050405020304" pitchFamily="18" charset="0"/>
                <a:cs typeface="Times New Roman" panose="02020603050405020304" pitchFamily="18" charset="0"/>
              </a:rPr>
              <a:t>: Support Vector Machine(SVM) is a supervised machine learning algorithm used for both classification and regression. (accuracy value is:82.54)</a:t>
            </a:r>
          </a:p>
          <a:p>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39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D449B-20DF-E4AA-4672-B09689F40367}"/>
              </a:ext>
            </a:extLst>
          </p:cNvPr>
          <p:cNvSpPr txBox="1"/>
          <p:nvPr/>
        </p:nvSpPr>
        <p:spPr>
          <a:xfrm>
            <a:off x="1132609" y="2136339"/>
            <a:ext cx="10131135" cy="2677656"/>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Random Forest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Random forest </a:t>
            </a:r>
            <a:r>
              <a:rPr lang="en-US" sz="2400" b="1" dirty="0">
                <a:latin typeface="Times New Roman" panose="02020603050405020304" pitchFamily="18" charset="0"/>
                <a:cs typeface="Times New Roman" panose="02020603050405020304" pitchFamily="18" charset="0"/>
              </a:rPr>
              <a:t>Logistic Regression</a:t>
            </a:r>
            <a:r>
              <a:rPr lang="en-US" sz="2400" dirty="0">
                <a:latin typeface="Times New Roman" panose="02020603050405020304" pitchFamily="18" charset="0"/>
                <a:cs typeface="Times New Roman" panose="02020603050405020304" pitchFamily="18" charset="0"/>
              </a:rPr>
              <a:t> is a commonly-used machine learning algorithm trademarked by Leo </a:t>
            </a:r>
            <a:r>
              <a:rPr lang="en-US" sz="2400" dirty="0" err="1">
                <a:latin typeface="Times New Roman" panose="02020603050405020304" pitchFamily="18" charset="0"/>
                <a:cs typeface="Times New Roman" panose="02020603050405020304" pitchFamily="18" charset="0"/>
              </a:rPr>
              <a:t>Breiman</a:t>
            </a:r>
            <a:r>
              <a:rPr lang="en-US" sz="2400" dirty="0">
                <a:latin typeface="Times New Roman" panose="02020603050405020304" pitchFamily="18" charset="0"/>
                <a:cs typeface="Times New Roman" panose="02020603050405020304" pitchFamily="18" charset="0"/>
              </a:rPr>
              <a:t> and Adele Cutler, which combines the output of multiple decision trees to reach a single result. (accuracy value is:96.16)</a:t>
            </a:r>
          </a:p>
          <a:p>
            <a:endParaRPr lang="en-US" sz="2400" b="1"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Gradient Boosting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Gradient boosting is a machine learning technique used in regression and classification tasks, among others. (accuracy value is:81.16)</a:t>
            </a:r>
          </a:p>
        </p:txBody>
      </p:sp>
      <p:sp>
        <p:nvSpPr>
          <p:cNvPr id="5" name="TextBox 4">
            <a:extLst>
              <a:ext uri="{FF2B5EF4-FFF2-40B4-BE49-F238E27FC236}">
                <a16:creationId xmlns:a16="http://schemas.microsoft.com/office/drawing/2014/main" id="{DD93E48F-1537-77AD-5682-F273B4BA1F0E}"/>
              </a:ext>
            </a:extLst>
          </p:cNvPr>
          <p:cNvSpPr txBox="1"/>
          <p:nvPr/>
        </p:nvSpPr>
        <p:spPr>
          <a:xfrm>
            <a:off x="2948420" y="573870"/>
            <a:ext cx="6104658" cy="707886"/>
          </a:xfrm>
          <a:prstGeom prst="rect">
            <a:avLst/>
          </a:prstGeom>
          <a:noFill/>
        </p:spPr>
        <p:txBody>
          <a:bodyPr wrap="square">
            <a:spAutoFit/>
          </a:bodyPr>
          <a:lstStyle/>
          <a:p>
            <a:pPr algn="ctr"/>
            <a:r>
              <a:rPr lang="en-US" sz="4000" dirty="0">
                <a:solidFill>
                  <a:schemeClr val="tx1"/>
                </a:solidFill>
                <a:latin typeface="Times New Roman" panose="02020603050405020304" pitchFamily="18" charset="0"/>
                <a:cs typeface="Times New Roman" panose="02020603050405020304" pitchFamily="18" charset="0"/>
              </a:rPr>
              <a:t>DESIGN</a:t>
            </a:r>
            <a:endParaRPr lang="en-IN" sz="4000" dirty="0"/>
          </a:p>
        </p:txBody>
      </p:sp>
    </p:spTree>
    <p:extLst>
      <p:ext uri="{BB962C8B-B14F-4D97-AF65-F5344CB8AC3E}">
        <p14:creationId xmlns:p14="http://schemas.microsoft.com/office/powerpoint/2010/main" val="104795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624735-F50B-4EF7-A41E-73B73671AB5F}"/>
              </a:ext>
            </a:extLst>
          </p:cNvPr>
          <p:cNvPicPr/>
          <p:nvPr/>
        </p:nvPicPr>
        <p:blipFill>
          <a:blip r:embed="rId2"/>
          <a:stretch>
            <a:fillRect/>
          </a:stretch>
        </p:blipFill>
        <p:spPr>
          <a:xfrm>
            <a:off x="932329" y="1246094"/>
            <a:ext cx="9412942" cy="5208494"/>
          </a:xfrm>
          <a:prstGeom prst="rect">
            <a:avLst/>
          </a:prstGeom>
        </p:spPr>
      </p:pic>
      <p:sp>
        <p:nvSpPr>
          <p:cNvPr id="3" name="Title 2">
            <a:extLst>
              <a:ext uri="{FF2B5EF4-FFF2-40B4-BE49-F238E27FC236}">
                <a16:creationId xmlns:a16="http://schemas.microsoft.com/office/drawing/2014/main" id="{123FB073-83E2-62BD-7B42-5EA7F79570A2}"/>
              </a:ext>
            </a:extLst>
          </p:cNvPr>
          <p:cNvSpPr>
            <a:spLocks noGrp="1"/>
          </p:cNvSpPr>
          <p:nvPr>
            <p:ph type="ctrTitle"/>
          </p:nvPr>
        </p:nvSpPr>
        <p:spPr>
          <a:xfrm>
            <a:off x="1175373" y="63966"/>
            <a:ext cx="7766936" cy="949046"/>
          </a:xfrm>
        </p:spPr>
        <p:txBody>
          <a:bodyPr/>
          <a:lstStyle/>
          <a:p>
            <a:r>
              <a:rPr lang="en-US" sz="3600" dirty="0">
                <a:solidFill>
                  <a:srgbClr val="00B050"/>
                </a:solidFill>
                <a:latin typeface="Times New Roman" panose="02020603050405020304" pitchFamily="18" charset="0"/>
                <a:cs typeface="Times New Roman" panose="02020603050405020304" pitchFamily="18" charset="0"/>
              </a:rPr>
              <a:t>SCREEN SHOTS OF PROJECT</a:t>
            </a:r>
            <a:endParaRPr lang="en-IN" sz="36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845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BF7AED4CA1E4AB8CF47443F4E6CB3" ma:contentTypeVersion="4" ma:contentTypeDescription="Create a new document." ma:contentTypeScope="" ma:versionID="1541c0071046a28d690dd2fed4048041">
  <xsd:schema xmlns:xsd="http://www.w3.org/2001/XMLSchema" xmlns:xs="http://www.w3.org/2001/XMLSchema" xmlns:p="http://schemas.microsoft.com/office/2006/metadata/properties" xmlns:ns3="0769842b-bb9b-4732-993e-b56de83ddc57" targetNamespace="http://schemas.microsoft.com/office/2006/metadata/properties" ma:root="true" ma:fieldsID="230307c8dcd799bb9b1b3850fa6fdc7b" ns3:_="">
    <xsd:import namespace="0769842b-bb9b-4732-993e-b56de83ddc5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9842b-bb9b-4732-993e-b56de83ddc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D6B239-09D2-40A1-9449-8613763DFFDC}">
  <ds:schemaRefs>
    <ds:schemaRef ds:uri="http://schemas.microsoft.com/office/2006/metadata/contentType"/>
    <ds:schemaRef ds:uri="http://schemas.microsoft.com/office/2006/metadata/properties/metaAttributes"/>
    <ds:schemaRef ds:uri="http://www.w3.org/2000/xmlns/"/>
    <ds:schemaRef ds:uri="http://www.w3.org/2001/XMLSchema"/>
    <ds:schemaRef ds:uri="0769842b-bb9b-4732-993e-b56de83ddc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26B40F-D9FC-46F6-84AC-F3CB269CA84A}">
  <ds:schemaRefs>
    <ds:schemaRef ds:uri="http://schemas.microsoft.com/sharepoint/v3/contenttype/forms"/>
  </ds:schemaRefs>
</ds:datastoreItem>
</file>

<file path=customXml/itemProps3.xml><?xml version="1.0" encoding="utf-8"?>
<ds:datastoreItem xmlns:ds="http://schemas.openxmlformats.org/officeDocument/2006/customXml" ds:itemID="{857D4CBA-C774-4A6E-993E-EA2229DE2522}">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657</TotalTime>
  <Words>492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Trebuchet MS</vt:lpstr>
      <vt:lpstr>Wingdings</vt:lpstr>
      <vt:lpstr>Wingdings 2</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SHOTS OF PROJECT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19471A05C3 KESAVA CHARI</dc:creator>
  <cp:lastModifiedBy>tirumala vamsi machavarapu</cp:lastModifiedBy>
  <cp:revision>49</cp:revision>
  <dcterms:created xsi:type="dcterms:W3CDTF">2022-01-19T14:00:04Z</dcterms:created>
  <dcterms:modified xsi:type="dcterms:W3CDTF">2023-03-16T16:10:11Z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0x010100319BF7AED4CA1E4AB8CF47443F4E6CB3</vt:lpwstr>
  </property>
</Properties>
</file>