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68" r:id="rId6"/>
    <p:sldId id="270" r:id="rId7"/>
    <p:sldId id="271" r:id="rId8"/>
    <p:sldId id="259" r:id="rId9"/>
    <p:sldId id="272" r:id="rId10"/>
    <p:sldId id="273" r:id="rId11"/>
    <p:sldId id="284" r:id="rId12"/>
    <p:sldId id="274" r:id="rId13"/>
    <p:sldId id="275" r:id="rId14"/>
    <p:sldId id="276" r:id="rId15"/>
    <p:sldId id="277" r:id="rId16"/>
    <p:sldId id="278" r:id="rId17"/>
    <p:sldId id="279" r:id="rId18"/>
    <p:sldId id="283" r:id="rId19"/>
    <p:sldId id="269" r:id="rId20"/>
    <p:sldId id="281"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59" d="100"/>
          <a:sy n="59" d="100"/>
        </p:scale>
        <p:origin x="1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0574" y="1510476"/>
            <a:ext cx="9694226" cy="5144323"/>
          </a:xfrm>
        </p:spPr>
        <p:txBody>
          <a:bodyPr>
            <a:normAutofit/>
          </a:bodyPr>
          <a:lstStyle/>
          <a:p>
            <a:r>
              <a:rPr lang="en-US" sz="2000" b="1" dirty="0">
                <a:solidFill>
                  <a:schemeClr val="accent1"/>
                </a:solidFill>
                <a:latin typeface="Times New Roman" panose="02020603050405020304" pitchFamily="18" charset="0"/>
                <a:cs typeface="Times New Roman" panose="02020603050405020304" pitchFamily="18" charset="0"/>
              </a:rPr>
              <a:t>		</a:t>
            </a:r>
            <a:r>
              <a:rPr lang="en-US" sz="2400" b="1" dirty="0">
                <a:solidFill>
                  <a:schemeClr val="accent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NARASARAOPETA ENGINEERING COLLEGE</a:t>
            </a:r>
          </a:p>
          <a:p>
            <a:r>
              <a:rPr lang="en-US" sz="2400" b="1" dirty="0">
                <a:solidFill>
                  <a:schemeClr val="accent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							(AUTONOMOUS)</a:t>
            </a:r>
          </a:p>
          <a:p>
            <a:r>
              <a:rPr lang="en-US" sz="2000" b="1" dirty="0">
                <a:solidFill>
                  <a:schemeClr val="accent1"/>
                </a:solidFill>
                <a:latin typeface="Times New Roman" panose="02020603050405020304" pitchFamily="18" charset="0"/>
                <a:cs typeface="Times New Roman" panose="02020603050405020304" pitchFamily="18" charset="0"/>
              </a:rPr>
              <a:t>					    </a:t>
            </a:r>
            <a:r>
              <a:rPr lang="en-US" sz="3600" b="1" dirty="0">
                <a:solidFill>
                  <a:schemeClr val="accent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Text Summarization</a:t>
            </a:r>
          </a:p>
          <a:p>
            <a:r>
              <a:rPr lang="en-US" sz="2000" b="1" dirty="0">
                <a:solidFill>
                  <a:schemeClr val="accent1"/>
                </a:solidFill>
                <a:latin typeface="Times New Roman" panose="02020603050405020304" pitchFamily="18" charset="0"/>
                <a:cs typeface="Times New Roman" panose="02020603050405020304" pitchFamily="18" charset="0"/>
              </a:rPr>
              <a:t>				       </a:t>
            </a:r>
            <a:r>
              <a:rPr lang="en-IN" sz="2800" b="1" dirty="0">
                <a:solidFill>
                  <a:schemeClr val="accent1"/>
                </a:solidFill>
                <a:latin typeface="Times New Roman" panose="02020603050405020304" pitchFamily="18" charset="0"/>
                <a:cs typeface="Times New Roman" panose="02020603050405020304" pitchFamily="18" charset="0"/>
              </a:rPr>
              <a:t>Under the estimated guidance of </a:t>
            </a:r>
          </a:p>
          <a:p>
            <a:r>
              <a:rPr lang="en-IN" sz="2000" b="1" dirty="0">
                <a:solidFill>
                  <a:schemeClr val="accent1"/>
                </a:solidFill>
                <a:latin typeface="Times New Roman" panose="02020603050405020304" pitchFamily="18" charset="0"/>
                <a:cs typeface="Times New Roman" panose="02020603050405020304" pitchFamily="18" charset="0"/>
              </a:rPr>
              <a:t>					   		</a:t>
            </a:r>
            <a:r>
              <a:rPr lang="en-US" sz="20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Sd.</a:t>
            </a:r>
            <a:r>
              <a:rPr lang="en-US" sz="2000" spc="-5"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Rizwana</a:t>
            </a:r>
            <a:r>
              <a:rPr lang="en-US" sz="20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spc="-5"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MTech,</a:t>
            </a:r>
            <a:r>
              <a:rPr lang="en-US" sz="2000" spc="-2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Ph.D</a:t>
            </a:r>
            <a:r>
              <a:rPr lang="en-US" sz="20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														</a:t>
            </a:r>
          </a:p>
          <a:p>
            <a:r>
              <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																Presented By</a:t>
            </a:r>
          </a:p>
          <a:p>
            <a:r>
              <a:rPr lang="en-US"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Gayathri</a:t>
            </a:r>
            <a:r>
              <a:rPr lang="en-US"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19471A05N6</a:t>
            </a:r>
          </a:p>
          <a:p>
            <a:r>
              <a:rPr lang="en-US"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K</a:t>
            </a:r>
            <a:r>
              <a:rPr lang="en-US"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rPr>
              <a:t>. Dhana Lakshmi  19471A05K3</a:t>
            </a:r>
          </a:p>
          <a:p>
            <a:r>
              <a:rPr lang="en-US" b="1" dirty="0">
                <a:solidFill>
                  <a:schemeClr val="accent1"/>
                </a:solidFill>
                <a:latin typeface="Times New Roman" panose="02020603050405020304" pitchFamily="18" charset="0"/>
                <a:cs typeface="Times New Roman" panose="02020603050405020304" pitchFamily="18" charset="0"/>
              </a:rPr>
              <a:t>														</a:t>
            </a:r>
            <a:r>
              <a:rPr lang="en-US" b="1" dirty="0" err="1">
                <a:solidFill>
                  <a:schemeClr val="accent1"/>
                </a:solidFill>
                <a:latin typeface="Times New Roman" panose="02020603050405020304" pitchFamily="18" charset="0"/>
                <a:cs typeface="Times New Roman" panose="02020603050405020304" pitchFamily="18" charset="0"/>
              </a:rPr>
              <a:t>M.</a:t>
            </a:r>
            <a:r>
              <a:rPr lang="en-US" dirty="0" err="1">
                <a:solidFill>
                  <a:schemeClr val="accent1"/>
                </a:solidFill>
                <a:latin typeface="Times New Roman" panose="02020603050405020304" pitchFamily="18" charset="0"/>
                <a:cs typeface="Times New Roman" panose="02020603050405020304" pitchFamily="18" charset="0"/>
              </a:rPr>
              <a:t>Nagasirisha</a:t>
            </a:r>
            <a:r>
              <a:rPr lang="en-US"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20475A0505</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C8F011E-A708-B207-3755-5D8110452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89" y="58189"/>
            <a:ext cx="2443942" cy="1263534"/>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6BFA-C969-EC95-32AC-C8DEBA432A58}"/>
              </a:ext>
            </a:extLst>
          </p:cNvPr>
          <p:cNvSpPr>
            <a:spLocks noGrp="1"/>
          </p:cNvSpPr>
          <p:nvPr>
            <p:ph type="title"/>
          </p:nvPr>
        </p:nvSpPr>
        <p:spPr>
          <a:xfrm>
            <a:off x="2381169" y="277601"/>
            <a:ext cx="8911687" cy="1280890"/>
          </a:xfrm>
        </p:spPr>
        <p:txBody>
          <a:bodyPr/>
          <a:lstStyle/>
          <a:p>
            <a:r>
              <a:rPr lang="en-IN" dirty="0"/>
              <a:t>					</a:t>
            </a:r>
            <a:r>
              <a:rPr lang="en-IN" b="1" dirty="0">
                <a:solidFill>
                  <a:srgbClr val="C00000"/>
                </a:solidFill>
                <a:latin typeface="Times New Roman" panose="02020603050405020304" pitchFamily="18" charset="0"/>
                <a:cs typeface="Times New Roman" panose="02020603050405020304" pitchFamily="18" charset="0"/>
              </a:rPr>
              <a:t>UML DIAGRAM</a:t>
            </a:r>
          </a:p>
        </p:txBody>
      </p:sp>
      <p:pic>
        <p:nvPicPr>
          <p:cNvPr id="5" name="Content Placeholder 4">
            <a:extLst>
              <a:ext uri="{FF2B5EF4-FFF2-40B4-BE49-F238E27FC236}">
                <a16:creationId xmlns:a16="http://schemas.microsoft.com/office/drawing/2014/main" id="{FB9C8E48-0AC8-98B5-6C76-E9E03F1CF3F5}"/>
              </a:ext>
            </a:extLst>
          </p:cNvPr>
          <p:cNvPicPr>
            <a:picLocks noGrp="1" noChangeAspect="1"/>
          </p:cNvPicPr>
          <p:nvPr>
            <p:ph idx="1"/>
          </p:nvPr>
        </p:nvPicPr>
        <p:blipFill>
          <a:blip r:embed="rId2"/>
          <a:stretch>
            <a:fillRect/>
          </a:stretch>
        </p:blipFill>
        <p:spPr>
          <a:xfrm>
            <a:off x="2531445" y="1116532"/>
            <a:ext cx="8210350" cy="5548964"/>
          </a:xfrm>
          <a:prstGeom prst="roundRect">
            <a:avLst>
              <a:gd name="adj" fmla="val 8594"/>
            </a:avLst>
          </a:prstGeom>
          <a:solidFill>
            <a:srgbClr val="FFFFFF">
              <a:shade val="85000"/>
            </a:srgbClr>
          </a:solidFill>
          <a:ln>
            <a:noFill/>
          </a:ln>
          <a:effectLst>
            <a:glow rad="228600">
              <a:schemeClr val="accent6">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173964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A7CC-1659-0328-F8B4-97DA374FED3F}"/>
              </a:ext>
            </a:extLst>
          </p:cNvPr>
          <p:cNvSpPr>
            <a:spLocks noGrp="1"/>
          </p:cNvSpPr>
          <p:nvPr>
            <p:ph type="title"/>
          </p:nvPr>
        </p:nvSpPr>
        <p:spPr/>
        <p:txBody>
          <a:bodyPr>
            <a:normAutofit/>
          </a:bodyPr>
          <a:lstStyle/>
          <a:p>
            <a:r>
              <a:rPr lang="en-IN" sz="2800" b="1" dirty="0">
                <a:solidFill>
                  <a:srgbClr val="C00000"/>
                </a:solidFill>
                <a:latin typeface="Times New Roman" panose="02020603050405020304" pitchFamily="18" charset="0"/>
                <a:cs typeface="Times New Roman" panose="02020603050405020304" pitchFamily="18" charset="0"/>
              </a:rPr>
              <a:t>				CLASS DIAGRAM</a:t>
            </a:r>
          </a:p>
        </p:txBody>
      </p:sp>
      <p:pic>
        <p:nvPicPr>
          <p:cNvPr id="5" name="Content Placeholder 4">
            <a:extLst>
              <a:ext uri="{FF2B5EF4-FFF2-40B4-BE49-F238E27FC236}">
                <a16:creationId xmlns:a16="http://schemas.microsoft.com/office/drawing/2014/main" id="{124A0790-5CEA-55C7-1B38-77FD5F103193}"/>
              </a:ext>
            </a:extLst>
          </p:cNvPr>
          <p:cNvPicPr>
            <a:picLocks noGrp="1" noChangeAspect="1"/>
          </p:cNvPicPr>
          <p:nvPr>
            <p:ph idx="1"/>
          </p:nvPr>
        </p:nvPicPr>
        <p:blipFill>
          <a:blip r:embed="rId2"/>
          <a:stretch>
            <a:fillRect/>
          </a:stretch>
        </p:blipFill>
        <p:spPr>
          <a:xfrm>
            <a:off x="2313214" y="1534886"/>
            <a:ext cx="8039100" cy="4082143"/>
          </a:xfrm>
          <a:prstGeom prst="roundRect">
            <a:avLst>
              <a:gd name="adj" fmla="val 8594"/>
            </a:avLst>
          </a:prstGeom>
          <a:solidFill>
            <a:srgbClr val="FFFFFF">
              <a:shade val="85000"/>
            </a:srgbClr>
          </a:solidFill>
          <a:ln>
            <a:noFill/>
          </a:ln>
          <a:effectLst>
            <a:glow rad="228600">
              <a:schemeClr val="accent4">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187301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FBA8-CEC5-F7B8-74D7-3F6B56C5FE69}"/>
              </a:ext>
            </a:extLst>
          </p:cNvPr>
          <p:cNvSpPr>
            <a:spLocks noGrp="1"/>
          </p:cNvSpPr>
          <p:nvPr>
            <p:ph type="title"/>
          </p:nvPr>
        </p:nvSpPr>
        <p:spPr>
          <a:xfrm>
            <a:off x="1794028" y="-44846"/>
            <a:ext cx="8911687" cy="675301"/>
          </a:xfrm>
        </p:spPr>
        <p:txBody>
          <a:bodyPr/>
          <a:lstStyle/>
          <a:p>
            <a:r>
              <a:rPr lang="en-IN" dirty="0"/>
              <a:t>					</a:t>
            </a:r>
            <a:r>
              <a:rPr lang="en-IN" b="1" dirty="0">
                <a:solidFill>
                  <a:srgbClr val="C00000"/>
                </a:solidFill>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1152DE14-33DB-C681-86FD-3E9E77DAE4D6}"/>
              </a:ext>
            </a:extLst>
          </p:cNvPr>
          <p:cNvPicPr>
            <a:picLocks noGrp="1" noChangeAspect="1"/>
          </p:cNvPicPr>
          <p:nvPr>
            <p:ph idx="1"/>
          </p:nvPr>
        </p:nvPicPr>
        <p:blipFill>
          <a:blip r:embed="rId2"/>
          <a:stretch>
            <a:fillRect/>
          </a:stretch>
        </p:blipFill>
        <p:spPr>
          <a:xfrm>
            <a:off x="2204185" y="1351773"/>
            <a:ext cx="9149614" cy="4919770"/>
          </a:xfrm>
          <a:prstGeom prst="rect">
            <a:avLst/>
          </a:prstGeom>
          <a:solidFill>
            <a:srgbClr val="000000">
              <a:shade val="95000"/>
            </a:srgbClr>
          </a:solidFill>
          <a:ln w="444500" cap="sq">
            <a:solidFill>
              <a:srgbClr val="000000"/>
            </a:solidFill>
            <a:miter lim="800000"/>
          </a:ln>
          <a:effectLst>
            <a:glow rad="228600">
              <a:schemeClr val="accent4">
                <a:satMod val="175000"/>
                <a:alpha val="40000"/>
              </a:schemeClr>
            </a:glow>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79057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650052-52D9-FF2A-24DD-470807B2D990}"/>
              </a:ext>
            </a:extLst>
          </p:cNvPr>
          <p:cNvPicPr>
            <a:picLocks noChangeAspect="1"/>
          </p:cNvPicPr>
          <p:nvPr/>
        </p:nvPicPr>
        <p:blipFill>
          <a:blip r:embed="rId2"/>
          <a:stretch>
            <a:fillRect/>
          </a:stretch>
        </p:blipFill>
        <p:spPr>
          <a:xfrm>
            <a:off x="2156289" y="1177801"/>
            <a:ext cx="9221002" cy="4807197"/>
          </a:xfrm>
          <a:prstGeom prst="rect">
            <a:avLst/>
          </a:prstGeom>
          <a:solidFill>
            <a:srgbClr val="000000">
              <a:shade val="95000"/>
            </a:srgbClr>
          </a:solidFill>
          <a:ln w="444500" cap="sq">
            <a:solidFill>
              <a:srgbClr val="000000"/>
            </a:solidFill>
            <a:miter lim="800000"/>
          </a:ln>
          <a:effectLst>
            <a:glow rad="228600">
              <a:schemeClr val="accent5">
                <a:alpha val="40000"/>
              </a:schemeClr>
            </a:glow>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50292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B6375-A48C-8D81-900B-9546B07506DD}"/>
              </a:ext>
            </a:extLst>
          </p:cNvPr>
          <p:cNvPicPr>
            <a:picLocks noChangeAspect="1"/>
          </p:cNvPicPr>
          <p:nvPr/>
        </p:nvPicPr>
        <p:blipFill>
          <a:blip r:embed="rId2"/>
          <a:stretch>
            <a:fillRect/>
          </a:stretch>
        </p:blipFill>
        <p:spPr>
          <a:xfrm>
            <a:off x="2137284" y="961897"/>
            <a:ext cx="9292716" cy="4491845"/>
          </a:xfrm>
          <a:prstGeom prst="rect">
            <a:avLst/>
          </a:prstGeom>
          <a:solidFill>
            <a:srgbClr val="000000">
              <a:shade val="95000"/>
            </a:srgbClr>
          </a:solidFill>
          <a:ln w="444500" cap="sq">
            <a:solidFill>
              <a:srgbClr val="000000"/>
            </a:solidFill>
            <a:miter lim="800000"/>
          </a:ln>
          <a:effectLst>
            <a:glow rad="228600">
              <a:schemeClr val="accent4">
                <a:satMod val="175000"/>
                <a:alpha val="40000"/>
              </a:schemeClr>
            </a:glow>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8215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666339-0B72-1BEC-DA67-081F550E8FCC}"/>
              </a:ext>
            </a:extLst>
          </p:cNvPr>
          <p:cNvPicPr>
            <a:picLocks noChangeAspect="1"/>
          </p:cNvPicPr>
          <p:nvPr/>
        </p:nvPicPr>
        <p:blipFill>
          <a:blip r:embed="rId2"/>
          <a:stretch>
            <a:fillRect/>
          </a:stretch>
        </p:blipFill>
        <p:spPr>
          <a:xfrm>
            <a:off x="1993132" y="853943"/>
            <a:ext cx="9422430" cy="4950092"/>
          </a:xfrm>
          <a:prstGeom prst="rect">
            <a:avLst/>
          </a:prstGeom>
          <a:solidFill>
            <a:srgbClr val="000000">
              <a:shade val="95000"/>
            </a:srgbClr>
          </a:solidFill>
          <a:ln w="444500" cap="sq">
            <a:solidFill>
              <a:srgbClr val="000000"/>
            </a:solidFill>
            <a:miter lim="800000"/>
          </a:ln>
          <a:effectLst>
            <a:glow rad="228600">
              <a:schemeClr val="accent4">
                <a:satMod val="175000"/>
                <a:alpha val="40000"/>
              </a:schemeClr>
            </a:glow>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490944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896393-7C83-09EF-6361-34EA1B39D395}"/>
              </a:ext>
            </a:extLst>
          </p:cNvPr>
          <p:cNvPicPr>
            <a:picLocks noChangeAspect="1"/>
          </p:cNvPicPr>
          <p:nvPr/>
        </p:nvPicPr>
        <p:blipFill>
          <a:blip r:embed="rId2"/>
          <a:stretch>
            <a:fillRect/>
          </a:stretch>
        </p:blipFill>
        <p:spPr>
          <a:xfrm>
            <a:off x="1785259" y="1625468"/>
            <a:ext cx="9557655" cy="4514075"/>
          </a:xfrm>
          <a:prstGeom prst="rect">
            <a:avLst/>
          </a:prstGeom>
          <a:solidFill>
            <a:srgbClr val="000000">
              <a:shade val="95000"/>
            </a:srgbClr>
          </a:solidFill>
          <a:ln w="444500" cap="sq">
            <a:solidFill>
              <a:srgbClr val="000000"/>
            </a:solidFill>
            <a:miter lim="800000"/>
          </a:ln>
          <a:effectLst>
            <a:glow rad="228600">
              <a:schemeClr val="accent4">
                <a:satMod val="175000"/>
                <a:alpha val="40000"/>
              </a:schemeClr>
            </a:glow>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43323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4D54-3371-CB05-A29C-2B1298A83A87}"/>
              </a:ext>
            </a:extLst>
          </p:cNvPr>
          <p:cNvSpPr>
            <a:spLocks noGrp="1"/>
          </p:cNvSpPr>
          <p:nvPr>
            <p:ph type="title"/>
          </p:nvPr>
        </p:nvSpPr>
        <p:spPr>
          <a:xfrm>
            <a:off x="2005784" y="290728"/>
            <a:ext cx="8911687" cy="627174"/>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					OUTPUT SCREENS</a:t>
            </a:r>
          </a:p>
        </p:txBody>
      </p:sp>
      <p:pic>
        <p:nvPicPr>
          <p:cNvPr id="5" name="Content Placeholder 4">
            <a:extLst>
              <a:ext uri="{FF2B5EF4-FFF2-40B4-BE49-F238E27FC236}">
                <a16:creationId xmlns:a16="http://schemas.microsoft.com/office/drawing/2014/main" id="{F094FE6B-082B-EB79-824C-99A919B0173B}"/>
              </a:ext>
            </a:extLst>
          </p:cNvPr>
          <p:cNvPicPr>
            <a:picLocks noGrp="1" noChangeAspect="1"/>
          </p:cNvPicPr>
          <p:nvPr>
            <p:ph idx="1"/>
          </p:nvPr>
        </p:nvPicPr>
        <p:blipFill>
          <a:blip r:embed="rId2"/>
          <a:stretch>
            <a:fillRect/>
          </a:stretch>
        </p:blipFill>
        <p:spPr>
          <a:xfrm>
            <a:off x="2254917" y="1420812"/>
            <a:ext cx="8676979" cy="4181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9187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6A67-13A8-5008-2488-A52B826826AF}"/>
              </a:ext>
            </a:extLst>
          </p:cNvPr>
          <p:cNvSpPr>
            <a:spLocks noGrp="1"/>
          </p:cNvSpPr>
          <p:nvPr>
            <p:ph type="title"/>
          </p:nvPr>
        </p:nvSpPr>
        <p:spPr>
          <a:xfrm>
            <a:off x="2592925" y="602339"/>
            <a:ext cx="8911687" cy="1280890"/>
          </a:xfrm>
        </p:spPr>
        <p:txBody>
          <a:bodyPr>
            <a:normAutofit/>
          </a:bodyPr>
          <a:lstStyle/>
          <a:p>
            <a:r>
              <a:rPr lang="en-IN" sz="2800" b="1" dirty="0">
                <a:solidFill>
                  <a:srgbClr val="C00000"/>
                </a:solidFill>
                <a:latin typeface="Times New Roman" panose="02020603050405020304" pitchFamily="18" charset="0"/>
                <a:cs typeface="Times New Roman" panose="02020603050405020304" pitchFamily="18" charset="0"/>
              </a:rPr>
              <a:t>				Summary Generated Page</a:t>
            </a:r>
          </a:p>
        </p:txBody>
      </p:sp>
      <p:pic>
        <p:nvPicPr>
          <p:cNvPr id="9" name="Content Placeholder 8">
            <a:extLst>
              <a:ext uri="{FF2B5EF4-FFF2-40B4-BE49-F238E27FC236}">
                <a16:creationId xmlns:a16="http://schemas.microsoft.com/office/drawing/2014/main" id="{1EE7A1A5-995F-BB19-8D7F-0D3B422885F1}"/>
              </a:ext>
            </a:extLst>
          </p:cNvPr>
          <p:cNvPicPr>
            <a:picLocks noGrp="1" noChangeAspect="1"/>
          </p:cNvPicPr>
          <p:nvPr>
            <p:ph idx="1"/>
          </p:nvPr>
        </p:nvPicPr>
        <p:blipFill>
          <a:blip r:embed="rId2"/>
          <a:stretch>
            <a:fillRect/>
          </a:stretch>
        </p:blipFill>
        <p:spPr>
          <a:xfrm>
            <a:off x="2492829" y="1741714"/>
            <a:ext cx="8780287" cy="3853544"/>
          </a:xfrm>
          <a:prstGeom prst="roundRect">
            <a:avLst>
              <a:gd name="adj" fmla="val 8594"/>
            </a:avLst>
          </a:prstGeom>
          <a:solidFill>
            <a:srgbClr val="FFFFFF">
              <a:shade val="85000"/>
            </a:srgbClr>
          </a:solidFill>
          <a:ln>
            <a:noFill/>
          </a:ln>
          <a:effectLst>
            <a:glow rad="228600">
              <a:schemeClr val="accent4">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100233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26B-1C46-AA9C-02F9-A3D09FF34DAE}"/>
              </a:ext>
            </a:extLst>
          </p:cNvPr>
          <p:cNvSpPr>
            <a:spLocks noGrp="1"/>
          </p:cNvSpPr>
          <p:nvPr>
            <p:ph type="title"/>
          </p:nvPr>
        </p:nvSpPr>
        <p:spPr>
          <a:xfrm>
            <a:off x="1890281" y="123596"/>
            <a:ext cx="8911687" cy="1280890"/>
          </a:xfrm>
        </p:spPr>
        <p:txBody>
          <a:bodyPr/>
          <a:lstStyle/>
          <a:p>
            <a:r>
              <a:rPr lang="en-IN" dirty="0"/>
              <a:t>							</a:t>
            </a:r>
            <a:r>
              <a:rPr lang="en-IN" b="1" dirty="0">
                <a:solidFill>
                  <a:srgbClr val="C00000"/>
                </a:solidFill>
                <a:latin typeface="Times New Roman" panose="02020603050405020304" pitchFamily="18" charset="0"/>
                <a:cs typeface="Times New Roman" panose="02020603050405020304" pitchFamily="18" charset="0"/>
              </a:rPr>
              <a:t>4.DATASET</a:t>
            </a:r>
          </a:p>
        </p:txBody>
      </p:sp>
      <p:sp>
        <p:nvSpPr>
          <p:cNvPr id="3" name="Content Placeholder 2">
            <a:extLst>
              <a:ext uri="{FF2B5EF4-FFF2-40B4-BE49-F238E27FC236}">
                <a16:creationId xmlns:a16="http://schemas.microsoft.com/office/drawing/2014/main" id="{ECCB9BBC-4598-534D-6B22-F0A971330A19}"/>
              </a:ext>
            </a:extLst>
          </p:cNvPr>
          <p:cNvSpPr>
            <a:spLocks noGrp="1"/>
          </p:cNvSpPr>
          <p:nvPr>
            <p:ph idx="1"/>
          </p:nvPr>
        </p:nvSpPr>
        <p:spPr>
          <a:xfrm>
            <a:off x="1530417" y="764041"/>
            <a:ext cx="10424159" cy="5637268"/>
          </a:xfrm>
        </p:spPr>
        <p:txBody>
          <a:bodyPr>
            <a:normAutofit lnSpcReduction="10000"/>
          </a:bodyPr>
          <a:lstStyle/>
          <a:p>
            <a:r>
              <a:rPr lang="en-US" sz="2200" b="0" u="sng" dirty="0">
                <a:solidFill>
                  <a:srgbClr val="0070C0"/>
                </a:solidFill>
                <a:effectLst/>
                <a:latin typeface="Times New Roman" panose="02020603050405020304" pitchFamily="18" charset="0"/>
                <a:ea typeface="Times New Roman" panose="02020603050405020304" pitchFamily="18" charset="0"/>
              </a:rPr>
              <a:t>https://www.kaggle.com/datasets/gowrishankarp/newspaper-text-summarization-cnn-dailymail</a:t>
            </a:r>
            <a:endParaRPr lang="en-IN" sz="2200" b="1" dirty="0">
              <a:effectLst/>
              <a:latin typeface="Times New Roman" panose="02020603050405020304" pitchFamily="18" charset="0"/>
              <a:ea typeface="Times New Roman" panose="02020603050405020304" pitchFamily="18" charset="0"/>
            </a:endParaRPr>
          </a:p>
          <a:p>
            <a:pPr marL="221615">
              <a:lnSpc>
                <a:spcPct val="150000"/>
              </a:lnSpc>
              <a:tabLst>
                <a:tab pos="490855" algn="l"/>
              </a:tabLst>
            </a:pPr>
            <a:r>
              <a:rPr lang="en-US" sz="2000" b="0" dirty="0">
                <a:effectLst/>
                <a:latin typeface="Times New Roman" panose="02020603050405020304" pitchFamily="18" charset="0"/>
                <a:ea typeface="Times New Roman" panose="02020603050405020304" pitchFamily="18" charset="0"/>
              </a:rPr>
              <a:t>The</a:t>
            </a:r>
            <a:r>
              <a:rPr lang="en-US" sz="2000" b="0" spc="270"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dataset</a:t>
            </a:r>
            <a:r>
              <a:rPr lang="en-US" sz="2000" b="0" spc="5"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contains</a:t>
            </a:r>
            <a:r>
              <a:rPr lang="en-US" sz="2000" b="0" spc="270"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3 attributes</a:t>
            </a:r>
            <a:r>
              <a:rPr lang="en-US" sz="2000" b="0" spc="270"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which</a:t>
            </a:r>
            <a:r>
              <a:rPr lang="en-US" sz="2000" b="0" spc="255"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are</a:t>
            </a:r>
            <a:r>
              <a:rPr lang="en-US" sz="2000" b="0" spc="275"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used</a:t>
            </a:r>
            <a:r>
              <a:rPr lang="en-US" sz="2000" b="0" spc="280"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to</a:t>
            </a:r>
            <a:r>
              <a:rPr lang="en-US" sz="2000" b="0" spc="285"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generate</a:t>
            </a:r>
            <a:r>
              <a:rPr lang="en-US" sz="2000" b="0" spc="5"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the</a:t>
            </a:r>
            <a:r>
              <a:rPr lang="en-US" sz="2000" b="0" spc="275"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summary </a:t>
            </a:r>
            <a:r>
              <a:rPr lang="en-US" sz="2000" b="0" spc="-285"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of large article using BART model:</a:t>
            </a:r>
          </a:p>
          <a:p>
            <a:pPr marL="1021715" lvl="2">
              <a:lnSpc>
                <a:spcPct val="110000"/>
              </a:lnSpc>
              <a:tabLst>
                <a:tab pos="490855" algn="l"/>
              </a:tabLst>
            </a:pPr>
            <a:r>
              <a:rPr lang="en-US" sz="2000" b="0" dirty="0" err="1">
                <a:effectLst/>
                <a:latin typeface="Times New Roman" panose="02020603050405020304" pitchFamily="18" charset="0"/>
                <a:ea typeface="Times New Roman" panose="02020603050405020304" pitchFamily="18" charset="0"/>
              </a:rPr>
              <a:t>Article_id</a:t>
            </a:r>
            <a:r>
              <a:rPr lang="en-US" sz="2000" b="0" dirty="0">
                <a:effectLst/>
                <a:latin typeface="Times New Roman" panose="02020603050405020304" pitchFamily="18" charset="0"/>
                <a:ea typeface="Times New Roman" panose="02020603050405020304" pitchFamily="18" charset="0"/>
              </a:rPr>
              <a:t>				</a:t>
            </a:r>
          </a:p>
          <a:p>
            <a:pPr marL="1021715" lvl="2">
              <a:lnSpc>
                <a:spcPct val="110000"/>
              </a:lnSpc>
              <a:tabLst>
                <a:tab pos="490855" algn="l"/>
              </a:tabLst>
            </a:pPr>
            <a:r>
              <a:rPr lang="en-US" sz="2000" b="0" dirty="0">
                <a:effectLst/>
                <a:latin typeface="Times New Roman" panose="02020603050405020304" pitchFamily="18" charset="0"/>
                <a:ea typeface="Times New Roman" panose="02020603050405020304" pitchFamily="18" charset="0"/>
              </a:rPr>
              <a:t>Article</a:t>
            </a:r>
          </a:p>
          <a:p>
            <a:pPr marL="1021715" lvl="2">
              <a:lnSpc>
                <a:spcPct val="110000"/>
              </a:lnSpc>
              <a:tabLst>
                <a:tab pos="490855" algn="l"/>
              </a:tabLst>
            </a:pPr>
            <a:r>
              <a:rPr lang="en-US" sz="2000" b="0" dirty="0">
                <a:effectLst/>
                <a:latin typeface="Times New Roman" panose="02020603050405020304" pitchFamily="18" charset="0"/>
                <a:ea typeface="Times New Roman" panose="02020603050405020304" pitchFamily="18" charset="0"/>
              </a:rPr>
              <a:t>Highlights</a:t>
            </a:r>
            <a:endParaRPr lang="en-IN" sz="2000" b="1" dirty="0">
              <a:effectLst/>
              <a:latin typeface="Times New Roman" panose="02020603050405020304" pitchFamily="18" charset="0"/>
              <a:ea typeface="Times New Roman" panose="02020603050405020304" pitchFamily="18" charset="0"/>
            </a:endParaRPr>
          </a:p>
          <a:p>
            <a:pPr marL="221615" algn="just">
              <a:lnSpc>
                <a:spcPct val="150000"/>
              </a:lnSpc>
              <a:tabLst>
                <a:tab pos="490855" algn="l"/>
              </a:tabLst>
            </a:pPr>
            <a:r>
              <a:rPr lang="en-US" sz="2000" b="1" dirty="0" err="1">
                <a:effectLst/>
                <a:latin typeface="Times New Roman" panose="02020603050405020304" pitchFamily="18" charset="0"/>
                <a:ea typeface="Times New Roman" panose="02020603050405020304" pitchFamily="18" charset="0"/>
              </a:rPr>
              <a:t>Article_id</a:t>
            </a:r>
            <a:r>
              <a:rPr lang="en-US" sz="2000" b="1"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Holds the numerical data which carries the serial  unique id’s for all the articles 	present in the dataset.</a:t>
            </a:r>
            <a:endParaRPr lang="en-IN" sz="2000" b="1" dirty="0">
              <a:effectLst/>
              <a:latin typeface="Times New Roman" panose="02020603050405020304" pitchFamily="18" charset="0"/>
              <a:ea typeface="Times New Roman" panose="02020603050405020304" pitchFamily="18" charset="0"/>
            </a:endParaRPr>
          </a:p>
          <a:p>
            <a:pPr marL="221615" algn="just">
              <a:lnSpc>
                <a:spcPct val="150000"/>
              </a:lnSpc>
              <a:tabLst>
                <a:tab pos="490855" algn="l"/>
              </a:tabLst>
            </a:pPr>
            <a:r>
              <a:rPr lang="en-US" sz="2000" b="1" dirty="0">
                <a:effectLst/>
                <a:latin typeface="Times New Roman" panose="02020603050405020304" pitchFamily="18" charset="0"/>
                <a:ea typeface="Times New Roman" panose="02020603050405020304" pitchFamily="18" charset="0"/>
              </a:rPr>
              <a:t>Article: </a:t>
            </a:r>
            <a:r>
              <a:rPr lang="en-US" sz="2000" b="0" dirty="0">
                <a:effectLst/>
                <a:latin typeface="Times New Roman" panose="02020603050405020304" pitchFamily="18" charset="0"/>
                <a:ea typeface="Times New Roman" panose="02020603050405020304" pitchFamily="18" charset="0"/>
              </a:rPr>
              <a:t>Article attribute contains the large document or article which we need to summarize</a:t>
            </a:r>
            <a:r>
              <a:rPr lang="en-US" sz="2000" b="1" dirty="0">
                <a:effectLst/>
                <a:latin typeface="Times New Roman" panose="02020603050405020304" pitchFamily="18" charset="0"/>
                <a:ea typeface="Times New Roman" panose="02020603050405020304" pitchFamily="18" charset="0"/>
              </a:rPr>
              <a:t>.</a:t>
            </a:r>
            <a:endParaRPr lang="en-IN" sz="2000" b="1" dirty="0">
              <a:effectLst/>
              <a:latin typeface="Times New Roman" panose="02020603050405020304" pitchFamily="18" charset="0"/>
              <a:ea typeface="Times New Roman" panose="02020603050405020304" pitchFamily="18" charset="0"/>
            </a:endParaRPr>
          </a:p>
          <a:p>
            <a:pPr marL="221615" algn="just">
              <a:lnSpc>
                <a:spcPct val="150000"/>
              </a:lnSpc>
              <a:tabLst>
                <a:tab pos="490855" algn="l"/>
              </a:tabLst>
            </a:pPr>
            <a:r>
              <a:rPr lang="en-US" sz="2000" b="1" dirty="0">
                <a:effectLst/>
                <a:latin typeface="Times New Roman" panose="02020603050405020304" pitchFamily="18" charset="0"/>
                <a:ea typeface="Times New Roman" panose="02020603050405020304" pitchFamily="18" charset="0"/>
              </a:rPr>
              <a:t>Highlights: </a:t>
            </a:r>
            <a:r>
              <a:rPr lang="en-US" sz="2000" b="0" dirty="0">
                <a:effectLst/>
                <a:latin typeface="Times New Roman" panose="02020603050405020304" pitchFamily="18" charset="0"/>
                <a:ea typeface="Times New Roman" panose="02020603050405020304" pitchFamily="18" charset="0"/>
              </a:rPr>
              <a:t>The Highlights attribute contains the summary which is generated by the ml model 	which is further used as a reference for checking the accuracy of our summary</a:t>
            </a:r>
            <a:r>
              <a:rPr lang="en-US" sz="1900" b="0" dirty="0">
                <a:effectLst/>
                <a:latin typeface="Times New Roman" panose="02020603050405020304" pitchFamily="18" charset="0"/>
                <a:ea typeface="Times New Roman" panose="02020603050405020304" pitchFamily="18" charset="0"/>
              </a:rPr>
              <a:t>.</a:t>
            </a:r>
            <a:endParaRPr lang="en-IN" sz="1900" b="1"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E294D3C-813F-66AC-DBF6-98116B57E1AD}"/>
              </a:ext>
            </a:extLst>
          </p:cNvPr>
          <p:cNvPicPr>
            <a:picLocks noChangeAspect="1"/>
          </p:cNvPicPr>
          <p:nvPr/>
        </p:nvPicPr>
        <p:blipFill>
          <a:blip r:embed="rId2"/>
          <a:stretch>
            <a:fillRect/>
          </a:stretch>
        </p:blipFill>
        <p:spPr>
          <a:xfrm>
            <a:off x="4225489" y="2184935"/>
            <a:ext cx="7045693" cy="1694046"/>
          </a:xfrm>
          <a:prstGeom prst="rect">
            <a:avLst/>
          </a:prstGeom>
        </p:spPr>
      </p:pic>
    </p:spTree>
    <p:extLst>
      <p:ext uri="{BB962C8B-B14F-4D97-AF65-F5344CB8AC3E}">
        <p14:creationId xmlns:p14="http://schemas.microsoft.com/office/powerpoint/2010/main" val="161759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6998-351B-455A-3952-ECD2CF5289EE}"/>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0946E72-0DBE-67E3-888B-1D389FBD198C}"/>
              </a:ext>
            </a:extLst>
          </p:cNvPr>
          <p:cNvSpPr>
            <a:spLocks noGrp="1"/>
          </p:cNvSpPr>
          <p:nvPr>
            <p:ph idx="1"/>
          </p:nvPr>
        </p:nvSpPr>
        <p:spPr>
          <a:xfrm>
            <a:off x="2589212" y="1517583"/>
            <a:ext cx="8915400" cy="4863966"/>
          </a:xfrm>
        </p:spPr>
        <p:txBody>
          <a:bodyPr>
            <a:normAutofit lnSpcReduction="10000"/>
          </a:bodyPr>
          <a:lstStyle/>
          <a:p>
            <a:r>
              <a:rPr lang="en-IN" sz="2200" dirty="0">
                <a:solidFill>
                  <a:schemeClr val="tx1"/>
                </a:solidFill>
                <a:latin typeface="Times New Roman" panose="02020603050405020304" pitchFamily="18" charset="0"/>
                <a:cs typeface="Times New Roman" panose="02020603050405020304" pitchFamily="18" charset="0"/>
              </a:rPr>
              <a:t>Abstract</a:t>
            </a:r>
          </a:p>
          <a:p>
            <a:r>
              <a:rPr lang="en-IN" sz="2200" dirty="0">
                <a:solidFill>
                  <a:schemeClr val="tx1"/>
                </a:solidFill>
                <a:latin typeface="Times New Roman" panose="02020603050405020304" pitchFamily="18" charset="0"/>
                <a:cs typeface="Times New Roman" panose="02020603050405020304" pitchFamily="18" charset="0"/>
              </a:rPr>
              <a:t>Introduction</a:t>
            </a:r>
          </a:p>
          <a:p>
            <a:r>
              <a:rPr lang="en-IN" sz="2200" dirty="0">
                <a:solidFill>
                  <a:schemeClr val="tx1"/>
                </a:solidFill>
                <a:latin typeface="Times New Roman" panose="02020603050405020304" pitchFamily="18" charset="0"/>
                <a:cs typeface="Times New Roman" panose="02020603050405020304" pitchFamily="18" charset="0"/>
              </a:rPr>
              <a:t>System Requirements</a:t>
            </a:r>
          </a:p>
          <a:p>
            <a:r>
              <a:rPr lang="en-IN" sz="2200" dirty="0">
                <a:solidFill>
                  <a:schemeClr val="tx1"/>
                </a:solidFill>
                <a:latin typeface="Times New Roman" panose="02020603050405020304" pitchFamily="18" charset="0"/>
                <a:cs typeface="Times New Roman" panose="02020603050405020304" pitchFamily="18" charset="0"/>
              </a:rPr>
              <a:t>Dataset</a:t>
            </a:r>
          </a:p>
          <a:p>
            <a:r>
              <a:rPr lang="en-US"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System and it’s challenges</a:t>
            </a:r>
          </a:p>
          <a:p>
            <a:r>
              <a:rPr lang="en-US"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system</a:t>
            </a:r>
          </a:p>
          <a:p>
            <a:r>
              <a:rPr lang="en-US"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Modelling technique used</a:t>
            </a:r>
            <a:r>
              <a:rPr lang="en-US" altLang="en-GB"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and it’s advantages</a:t>
            </a:r>
          </a:p>
          <a:p>
            <a:r>
              <a:rPr lang="en-US" altLang="en-GB"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UML Diagrams</a:t>
            </a:r>
          </a:p>
          <a:p>
            <a:r>
              <a:rPr lang="en-US"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Testing Screens</a:t>
            </a:r>
          </a:p>
          <a:p>
            <a:r>
              <a:rPr lang="en-US"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Output Screens</a:t>
            </a:r>
          </a:p>
          <a:p>
            <a:r>
              <a:rPr lang="en-US" sz="22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Conclusion</a:t>
            </a:r>
          </a:p>
          <a:p>
            <a:endParaRPr lang="en-IN" dirty="0"/>
          </a:p>
          <a:p>
            <a:endParaRPr lang="en-IN" dirty="0"/>
          </a:p>
        </p:txBody>
      </p:sp>
    </p:spTree>
    <p:extLst>
      <p:ext uri="{BB962C8B-B14F-4D97-AF65-F5344CB8AC3E}">
        <p14:creationId xmlns:p14="http://schemas.microsoft.com/office/powerpoint/2010/main" val="159725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B530-0AE4-EACC-0358-7D7BCB4AA95C}"/>
              </a:ext>
            </a:extLst>
          </p:cNvPr>
          <p:cNvSpPr>
            <a:spLocks noGrp="1"/>
          </p:cNvSpPr>
          <p:nvPr>
            <p:ph type="title"/>
          </p:nvPr>
        </p:nvSpPr>
        <p:spPr/>
        <p:txBody>
          <a:bodyPr/>
          <a:lstStyle/>
          <a:p>
            <a:r>
              <a:rPr lang="en-IN" dirty="0"/>
              <a:t>					</a:t>
            </a:r>
            <a:r>
              <a:rPr lang="en-IN" b="1" dirty="0">
                <a:solidFill>
                  <a:srgbClr val="C0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00AF84B-B7E6-93F3-42DD-1B1E3B96592E}"/>
              </a:ext>
            </a:extLst>
          </p:cNvPr>
          <p:cNvSpPr>
            <a:spLocks noGrp="1"/>
          </p:cNvSpPr>
          <p:nvPr>
            <p:ph idx="1"/>
          </p:nvPr>
        </p:nvSpPr>
        <p:spPr>
          <a:xfrm>
            <a:off x="2387081" y="1488706"/>
            <a:ext cx="8915400" cy="4459705"/>
          </a:xfrm>
        </p:spPr>
        <p:txBody>
          <a:bodyPr/>
          <a:lstStyle/>
          <a:p>
            <a:pPr algn="just"/>
            <a:r>
              <a:rPr lang="en-US" sz="2000" dirty="0">
                <a:latin typeface="Times New Roman" panose="02020603050405020304" pitchFamily="18" charset="0"/>
                <a:cs typeface="Times New Roman" panose="02020603050405020304" pitchFamily="18" charset="0"/>
              </a:rPr>
              <a:t>In this study, we proposed Hie-BART to can take into account the relationship between words and sentences in BART by dividing the self-attention layer of encoder into word and sentence levels. </a:t>
            </a:r>
          </a:p>
          <a:p>
            <a:pPr algn="just"/>
            <a:r>
              <a:rPr lang="en-US" sz="2000" dirty="0">
                <a:latin typeface="Times New Roman" panose="02020603050405020304" pitchFamily="18" charset="0"/>
                <a:cs typeface="Times New Roman" panose="02020603050405020304" pitchFamily="18" charset="0"/>
              </a:rPr>
              <a:t>In the experiments, we confirmed that </a:t>
            </a:r>
            <a:r>
              <a:rPr lang="en-US" sz="2000" dirty="0" err="1">
                <a:latin typeface="Times New Roman" panose="02020603050405020304" pitchFamily="18" charset="0"/>
                <a:cs typeface="Times New Roman" panose="02020603050405020304" pitchFamily="18" charset="0"/>
              </a:rPr>
              <a:t>HieBART</a:t>
            </a:r>
            <a:r>
              <a:rPr lang="en-US" sz="2000" dirty="0">
                <a:latin typeface="Times New Roman" panose="02020603050405020304" pitchFamily="18" charset="0"/>
                <a:cs typeface="Times New Roman" panose="02020603050405020304" pitchFamily="18" charset="0"/>
              </a:rPr>
              <a:t> improved the F-score of ROUGE-L by 0.23 points relative to the non-hierarchical BART model, and the proposed model was better than the strong baselines, BERTSUM and T5 models for the CNN/Daily Mail dataset. </a:t>
            </a:r>
          </a:p>
          <a:p>
            <a:pPr algn="just"/>
            <a:r>
              <a:rPr lang="en-US" sz="2000" dirty="0">
                <a:latin typeface="Times New Roman" panose="02020603050405020304" pitchFamily="18" charset="0"/>
                <a:cs typeface="Times New Roman" panose="02020603050405020304" pitchFamily="18" charset="0"/>
              </a:rPr>
              <a:t>As future work, we intend to investigate methods to incorporate information between sentences in addition to word-to-word and word-to-sentence information.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98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C22C-D6C1-20A0-8993-B13E3E690985}"/>
              </a:ext>
            </a:extLst>
          </p:cNvPr>
          <p:cNvSpPr>
            <a:spLocks noGrp="1"/>
          </p:cNvSpPr>
          <p:nvPr>
            <p:ph type="title"/>
          </p:nvPr>
        </p:nvSpPr>
        <p:spPr>
          <a:xfrm>
            <a:off x="548640" y="1155032"/>
            <a:ext cx="11107553" cy="4052235"/>
          </a:xfrm>
        </p:spPr>
        <p:txBody>
          <a:bodyPr>
            <a:noAutofit/>
          </a:bodyPr>
          <a:lstStyle/>
          <a:p>
            <a:r>
              <a:rPr lang="en-US" sz="20000" b="1" dirty="0" err="1">
                <a:solidFill>
                  <a:srgbClr val="C00000"/>
                </a:solidFill>
                <a:latin typeface="Edwardian Script ITC" panose="030303020407070D0804" pitchFamily="66" charset="0"/>
                <a:cs typeface="Times New Roman" panose="02020603050405020304" pitchFamily="18" charset="0"/>
              </a:rPr>
              <a:t>ThankYOu</a:t>
            </a:r>
            <a:endParaRPr lang="en-IN" sz="20000" b="1" dirty="0">
              <a:solidFill>
                <a:srgbClr val="C00000"/>
              </a:solidFill>
              <a:latin typeface="Edwardian Script ITC" panose="030303020407070D0804" pitchFamily="66" charset="0"/>
              <a:cs typeface="Times New Roman" panose="02020603050405020304" pitchFamily="18" charset="0"/>
            </a:endParaRPr>
          </a:p>
        </p:txBody>
      </p:sp>
    </p:spTree>
    <p:extLst>
      <p:ext uri="{BB962C8B-B14F-4D97-AF65-F5344CB8AC3E}">
        <p14:creationId xmlns:p14="http://schemas.microsoft.com/office/powerpoint/2010/main" val="225569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EF9A-5E87-C71A-54A5-D820D318D55D}"/>
              </a:ext>
            </a:extLst>
          </p:cNvPr>
          <p:cNvSpPr>
            <a:spLocks noGrp="1"/>
          </p:cNvSpPr>
          <p:nvPr>
            <p:ph type="title"/>
          </p:nvPr>
        </p:nvSpPr>
        <p:spPr>
          <a:xfrm>
            <a:off x="2592925" y="624110"/>
            <a:ext cx="8911687" cy="658590"/>
          </a:xfrm>
        </p:spPr>
        <p:txBody>
          <a:bodyPr>
            <a:normAutofit/>
          </a:bodyPr>
          <a:lstStyle/>
          <a:p>
            <a:r>
              <a:rPr lang="en-IN" sz="2400" b="1" dirty="0">
                <a:solidFill>
                  <a:schemeClr val="accent1"/>
                </a:solidFill>
                <a:latin typeface="Times New Roman" panose="02020603050405020304" pitchFamily="18" charset="0"/>
                <a:cs typeface="Times New Roman" panose="02020603050405020304" pitchFamily="18" charset="0"/>
              </a:rPr>
              <a:t>						1. </a:t>
            </a:r>
            <a:r>
              <a:rPr lang="en-IN" sz="2800" b="1" dirty="0">
                <a:solidFill>
                  <a:schemeClr val="accent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36C121E-1928-4C5B-66FC-B656531D9760}"/>
              </a:ext>
            </a:extLst>
          </p:cNvPr>
          <p:cNvSpPr>
            <a:spLocks noGrp="1"/>
          </p:cNvSpPr>
          <p:nvPr>
            <p:ph idx="1"/>
          </p:nvPr>
        </p:nvSpPr>
        <p:spPr>
          <a:xfrm>
            <a:off x="1530416" y="1414915"/>
            <a:ext cx="10472287" cy="5621152"/>
          </a:xfrm>
        </p:spPr>
        <p:txBody>
          <a:bodyPr>
            <a:noAutofit/>
          </a:bodyPr>
          <a:lstStyle/>
          <a:p>
            <a:pPr algn="just"/>
            <a:r>
              <a:rPr lang="en-US" sz="2000" dirty="0">
                <a:latin typeface="Times New Roman" panose="02020603050405020304" pitchFamily="18" charset="0"/>
                <a:cs typeface="Times New Roman" panose="02020603050405020304" pitchFamily="18" charset="0"/>
              </a:rPr>
              <a:t>In this new era , where tremendous information is available on the internet , it is most important to provide the improved mechanism to extract the information quickly and most efficiently .</a:t>
            </a:r>
          </a:p>
          <a:p>
            <a:pPr algn="just"/>
            <a:r>
              <a:rPr lang="en-US" sz="2000" dirty="0">
                <a:latin typeface="Times New Roman" panose="02020603050405020304" pitchFamily="18" charset="0"/>
                <a:cs typeface="Times New Roman" panose="02020603050405020304" pitchFamily="18" charset="0"/>
              </a:rPr>
              <a:t>It is very difficult for human beings to manually extract the summary of a large documents of text.</a:t>
            </a:r>
          </a:p>
          <a:p>
            <a:pPr algn="just"/>
            <a:r>
              <a:rPr lang="en-US" sz="2000" dirty="0">
                <a:latin typeface="Times New Roman" panose="02020603050405020304" pitchFamily="18" charset="0"/>
                <a:cs typeface="Times New Roman" panose="02020603050405020304" pitchFamily="18" charset="0"/>
              </a:rPr>
              <a:t>	There are plenty of text material available on the internet. So there is a problem</a:t>
            </a:r>
          </a:p>
          <a:p>
            <a:pPr marL="0" indent="0" algn="just">
              <a:buNone/>
            </a:pPr>
            <a:r>
              <a:rPr lang="en-US" sz="2000" dirty="0">
                <a:latin typeface="Times New Roman" panose="02020603050405020304" pitchFamily="18" charset="0"/>
                <a:cs typeface="Times New Roman" panose="02020603050405020304" pitchFamily="18" charset="0"/>
              </a:rPr>
              <a:t>	 of searching for relevant documents from the number of documents available,</a:t>
            </a:r>
          </a:p>
          <a:p>
            <a:pPr marL="0" indent="0" algn="just">
              <a:buNone/>
            </a:pPr>
            <a:r>
              <a:rPr lang="en-US" sz="2000" dirty="0">
                <a:latin typeface="Times New Roman" panose="02020603050405020304" pitchFamily="18" charset="0"/>
                <a:cs typeface="Times New Roman" panose="02020603050405020304" pitchFamily="18" charset="0"/>
              </a:rPr>
              <a:t>	 and absorbing relevant information from it.</a:t>
            </a:r>
          </a:p>
          <a:p>
            <a:r>
              <a:rPr lang="en-US" sz="2000" dirty="0">
                <a:latin typeface="Times New Roman" panose="02020603050405020304" pitchFamily="18" charset="0"/>
                <a:cs typeface="Times New Roman" panose="02020603050405020304" pitchFamily="18" charset="0"/>
              </a:rPr>
              <a:t>In order to solve the above two problems, the automatic text summarization is </a:t>
            </a:r>
          </a:p>
          <a:p>
            <a:pPr marL="0" indent="0">
              <a:buNone/>
            </a:pPr>
            <a:r>
              <a:rPr lang="en-US" sz="2000" dirty="0">
                <a:latin typeface="Times New Roman" panose="02020603050405020304" pitchFamily="18" charset="0"/>
                <a:cs typeface="Times New Roman" panose="02020603050405020304" pitchFamily="18" charset="0"/>
              </a:rPr>
              <a:t>	very much necessary.</a:t>
            </a:r>
          </a:p>
          <a:p>
            <a:pPr algn="just"/>
            <a:r>
              <a:rPr lang="en-US" sz="2000" dirty="0">
                <a:latin typeface="Times New Roman" panose="02020603050405020304" pitchFamily="18" charset="0"/>
                <a:cs typeface="Times New Roman" panose="02020603050405020304" pitchFamily="18" charset="0"/>
              </a:rPr>
              <a:t>Text summarization is the process of identifying the most important meaningful</a:t>
            </a:r>
          </a:p>
          <a:p>
            <a:pPr marL="0" indent="0" algn="just">
              <a:buNone/>
            </a:pPr>
            <a:r>
              <a:rPr lang="en-US" sz="2000" dirty="0">
                <a:latin typeface="Times New Roman" panose="02020603050405020304" pitchFamily="18" charset="0"/>
                <a:cs typeface="Times New Roman" panose="02020603050405020304" pitchFamily="18" charset="0"/>
              </a:rPr>
              <a:t>	information in a document or set of related documents and compressing them</a:t>
            </a:r>
          </a:p>
          <a:p>
            <a:pPr marL="0" indent="0" algn="just">
              <a:buNone/>
            </a:pPr>
            <a:r>
              <a:rPr lang="en-US" sz="2000" dirty="0">
                <a:latin typeface="Times New Roman" panose="02020603050405020304" pitchFamily="18" charset="0"/>
                <a:cs typeface="Times New Roman" panose="02020603050405020304" pitchFamily="18" charset="0"/>
              </a:rPr>
              <a:t>	 into a shorter version preserving its overall meanings.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2D280ED6-7B00-DD4B-78DD-3DA58DDB7983}"/>
              </a:ext>
            </a:extLst>
          </p:cNvPr>
          <p:cNvPicPr>
            <a:picLocks noChangeAspect="1"/>
          </p:cNvPicPr>
          <p:nvPr/>
        </p:nvPicPr>
        <p:blipFill>
          <a:blip r:embed="rId2"/>
          <a:stretch>
            <a:fillRect/>
          </a:stretch>
        </p:blipFill>
        <p:spPr>
          <a:xfrm>
            <a:off x="10126278" y="2851617"/>
            <a:ext cx="1876425" cy="3484344"/>
          </a:xfrm>
          <a:prstGeom prst="rect">
            <a:avLst/>
          </a:prstGeom>
        </p:spPr>
      </p:pic>
    </p:spTree>
    <p:extLst>
      <p:ext uri="{BB962C8B-B14F-4D97-AF65-F5344CB8AC3E}">
        <p14:creationId xmlns:p14="http://schemas.microsoft.com/office/powerpoint/2010/main" val="359716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37DE-7A22-7FB1-06F6-EE8EEE2E8CAF}"/>
              </a:ext>
            </a:extLst>
          </p:cNvPr>
          <p:cNvSpPr>
            <a:spLocks noGrp="1"/>
          </p:cNvSpPr>
          <p:nvPr>
            <p:ph type="title"/>
          </p:nvPr>
        </p:nvSpPr>
        <p:spPr>
          <a:xfrm>
            <a:off x="2371543" y="190973"/>
            <a:ext cx="8911687" cy="1280890"/>
          </a:xfrm>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					2.INTRODUCTION</a:t>
            </a:r>
          </a:p>
        </p:txBody>
      </p:sp>
      <p:sp>
        <p:nvSpPr>
          <p:cNvPr id="3" name="Content Placeholder 2">
            <a:extLst>
              <a:ext uri="{FF2B5EF4-FFF2-40B4-BE49-F238E27FC236}">
                <a16:creationId xmlns:a16="http://schemas.microsoft.com/office/drawing/2014/main" id="{7E3E95D3-A27B-4344-A07E-70532D91C107}"/>
              </a:ext>
            </a:extLst>
          </p:cNvPr>
          <p:cNvSpPr>
            <a:spLocks noGrp="1"/>
          </p:cNvSpPr>
          <p:nvPr>
            <p:ph idx="1"/>
          </p:nvPr>
        </p:nvSpPr>
        <p:spPr>
          <a:xfrm>
            <a:off x="1809549" y="1010651"/>
            <a:ext cx="9477394" cy="5967664"/>
          </a:xfrm>
        </p:spPr>
        <p:txBody>
          <a:bodyPr>
            <a:normAutofit/>
          </a:bodyPr>
          <a:lstStyle/>
          <a:p>
            <a:pPr algn="just"/>
            <a:r>
              <a:rPr lang="en-US" sz="2000" dirty="0">
                <a:latin typeface="Times New Roman" panose="02020603050405020304" pitchFamily="18" charset="0"/>
                <a:cs typeface="Times New Roman" panose="02020603050405020304" pitchFamily="18" charset="0"/>
              </a:rPr>
              <a:t>Text summarization is the process of reducing the size of the original document while preserving its original information and the summary generated is less than half of the main text of the original document. </a:t>
            </a:r>
          </a:p>
          <a:p>
            <a:r>
              <a:rPr lang="en-US" sz="2000" dirty="0">
                <a:latin typeface="Times New Roman" panose="02020603050405020304" pitchFamily="18" charset="0"/>
                <a:cs typeface="Times New Roman" panose="02020603050405020304" pitchFamily="18" charset="0"/>
              </a:rPr>
              <a:t>Summarization can be seen as a two-step process. </a:t>
            </a:r>
          </a:p>
          <a:p>
            <a:pPr algn="just"/>
            <a:r>
              <a:rPr lang="en-US" sz="2000" dirty="0">
                <a:latin typeface="Times New Roman" panose="02020603050405020304" pitchFamily="18" charset="0"/>
                <a:cs typeface="Times New Roman" panose="02020603050405020304" pitchFamily="18" charset="0"/>
              </a:rPr>
              <a:t>The first step is the extraction of vital concepts or sequence formation from the     source text by building associate intermediate vector or file of sorts. This step may also include any pre-processing required to be done on the text including tokenization, tagging or otherwise. </a:t>
            </a:r>
          </a:p>
          <a:p>
            <a:pPr algn="just"/>
            <a:r>
              <a:rPr lang="en-US" sz="2000" dirty="0">
                <a:latin typeface="Times New Roman" panose="02020603050405020304" pitchFamily="18" charset="0"/>
                <a:cs typeface="Times New Roman" panose="02020603050405020304" pitchFamily="18" charset="0"/>
              </a:rPr>
              <a:t>The second step uses this intermediate file to generate a summary. </a:t>
            </a:r>
          </a:p>
          <a:p>
            <a:pPr algn="just"/>
            <a:r>
              <a:rPr lang="en-US" sz="2000" dirty="0">
                <a:latin typeface="Times New Roman" panose="02020603050405020304" pitchFamily="18" charset="0"/>
                <a:cs typeface="Times New Roman" panose="02020603050405020304" pitchFamily="18" charset="0"/>
              </a:rPr>
              <a:t>A summarization machine can be viewed as a system that accepts either a one document or multiple documents or a query as an input and can extract or abstract a summary based on that input.</a:t>
            </a:r>
          </a:p>
          <a:p>
            <a:r>
              <a:rPr lang="en-US" sz="2000" dirty="0">
                <a:latin typeface="Times New Roman" panose="02020603050405020304" pitchFamily="18" charset="0"/>
                <a:cs typeface="Times New Roman" panose="02020603050405020304" pitchFamily="18" charset="0"/>
              </a:rPr>
              <a:t>Text Summarization is of two types: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Extractive Text Summarization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Abstractive Text Summarization</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E9AFAC-BB41-B019-450D-AF7B147071CB}"/>
              </a:ext>
            </a:extLst>
          </p:cNvPr>
          <p:cNvPicPr>
            <a:picLocks noChangeAspect="1"/>
          </p:cNvPicPr>
          <p:nvPr/>
        </p:nvPicPr>
        <p:blipFill>
          <a:blip r:embed="rId2"/>
          <a:stretch>
            <a:fillRect/>
          </a:stretch>
        </p:blipFill>
        <p:spPr>
          <a:xfrm>
            <a:off x="7016817" y="4966247"/>
            <a:ext cx="4591250" cy="1799611"/>
          </a:xfrm>
          <a:prstGeom prst="rect">
            <a:avLst/>
          </a:prstGeom>
        </p:spPr>
      </p:pic>
    </p:spTree>
    <p:extLst>
      <p:ext uri="{BB962C8B-B14F-4D97-AF65-F5344CB8AC3E}">
        <p14:creationId xmlns:p14="http://schemas.microsoft.com/office/powerpoint/2010/main" val="88379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51A0-986B-D5E2-2627-416A51407BAC}"/>
              </a:ext>
            </a:extLst>
          </p:cNvPr>
          <p:cNvSpPr>
            <a:spLocks noGrp="1"/>
          </p:cNvSpPr>
          <p:nvPr>
            <p:ph type="title"/>
          </p:nvPr>
        </p:nvSpPr>
        <p:spPr/>
        <p:txBody>
          <a:bodyPr/>
          <a:lstStyle/>
          <a:p>
            <a:r>
              <a:rPr lang="en-IN" dirty="0"/>
              <a:t>		  </a:t>
            </a:r>
            <a:r>
              <a:rPr lang="en-IN" b="1" dirty="0">
                <a:solidFill>
                  <a:srgbClr val="C00000"/>
                </a:solidFill>
                <a:latin typeface="Times New Roman" panose="02020603050405020304" pitchFamily="18" charset="0"/>
                <a:cs typeface="Times New Roman" panose="02020603050405020304" pitchFamily="18" charset="0"/>
              </a:rPr>
              <a:t>3.SYSTEM REQUIREMENTS</a:t>
            </a:r>
          </a:p>
        </p:txBody>
      </p:sp>
      <p:sp>
        <p:nvSpPr>
          <p:cNvPr id="3" name="Content Placeholder 2">
            <a:extLst>
              <a:ext uri="{FF2B5EF4-FFF2-40B4-BE49-F238E27FC236}">
                <a16:creationId xmlns:a16="http://schemas.microsoft.com/office/drawing/2014/main" id="{274AC69B-EEE0-5126-E248-260B5D91D2F4}"/>
              </a:ext>
            </a:extLst>
          </p:cNvPr>
          <p:cNvSpPr>
            <a:spLocks noGrp="1"/>
          </p:cNvSpPr>
          <p:nvPr>
            <p:ph sz="half" idx="1"/>
          </p:nvPr>
        </p:nvSpPr>
        <p:spPr>
          <a:xfrm>
            <a:off x="1915428" y="2133600"/>
            <a:ext cx="4706754" cy="3777622"/>
          </a:xfrm>
        </p:spPr>
        <p:txBody>
          <a:bodyPr>
            <a:normAutofit/>
          </a:bodyPr>
          <a:lstStyle/>
          <a:p>
            <a:pPr marL="0" indent="0">
              <a:buNone/>
            </a:pPr>
            <a:r>
              <a:rPr lang="en-IN" sz="2400" b="1" dirty="0">
                <a:solidFill>
                  <a:srgbClr val="C00000"/>
                </a:solidFill>
                <a:latin typeface="Times New Roman" panose="02020603050405020304" pitchFamily="18" charset="0"/>
                <a:cs typeface="Times New Roman" panose="02020603050405020304" pitchFamily="18" charset="0"/>
              </a:rPr>
              <a:t>SOFTWARE REQUIREMENTS:</a:t>
            </a:r>
          </a:p>
          <a:p>
            <a:pPr marL="221615">
              <a:lnSpc>
                <a:spcPct val="200000"/>
              </a:lnSpc>
              <a:spcBef>
                <a:spcPts val="5"/>
              </a:spcBef>
              <a:spcAft>
                <a:spcPts val="0"/>
              </a:spcAft>
              <a:tabLst>
                <a:tab pos="736600" algn="l"/>
                <a:tab pos="737235" algn="l"/>
              </a:tabLst>
            </a:pPr>
            <a:r>
              <a:rPr lang="en-US" b="0" dirty="0">
                <a:effectLst/>
                <a:latin typeface="Times New Roman" panose="02020603050405020304" pitchFamily="18" charset="0"/>
                <a:ea typeface="Times New Roman" panose="02020603050405020304" pitchFamily="18" charset="0"/>
              </a:rPr>
              <a:t>Operating system	:windows</a:t>
            </a:r>
            <a:r>
              <a:rPr lang="en-US" b="0" spc="-20" dirty="0">
                <a:effectLst/>
                <a:latin typeface="Times New Roman" panose="02020603050405020304" pitchFamily="18" charset="0"/>
                <a:ea typeface="Times New Roman" panose="02020603050405020304" pitchFamily="18" charset="0"/>
              </a:rPr>
              <a:t> </a:t>
            </a:r>
            <a:r>
              <a:rPr lang="en-US" b="0" dirty="0">
                <a:effectLst/>
                <a:latin typeface="Times New Roman" panose="02020603050405020304" pitchFamily="18" charset="0"/>
                <a:ea typeface="Times New Roman" panose="02020603050405020304" pitchFamily="18" charset="0"/>
              </a:rPr>
              <a:t>11,</a:t>
            </a:r>
            <a:r>
              <a:rPr lang="en-US" b="0" spc="5" dirty="0">
                <a:effectLst/>
                <a:latin typeface="Times New Roman" panose="02020603050405020304" pitchFamily="18" charset="0"/>
                <a:ea typeface="Times New Roman" panose="02020603050405020304" pitchFamily="18" charset="0"/>
              </a:rPr>
              <a:t> </a:t>
            </a:r>
            <a:r>
              <a:rPr lang="en-US" b="0" dirty="0">
                <a:effectLst/>
                <a:latin typeface="Times New Roman" panose="02020603050405020304" pitchFamily="18" charset="0"/>
                <a:ea typeface="Times New Roman" panose="02020603050405020304" pitchFamily="18" charset="0"/>
              </a:rPr>
              <a:t>64</a:t>
            </a:r>
            <a:r>
              <a:rPr lang="en-US" b="0" spc="-10" dirty="0">
                <a:effectLst/>
                <a:latin typeface="Times New Roman" panose="02020603050405020304" pitchFamily="18" charset="0"/>
                <a:ea typeface="Times New Roman" panose="02020603050405020304" pitchFamily="18" charset="0"/>
              </a:rPr>
              <a:t> </a:t>
            </a:r>
            <a:r>
              <a:rPr lang="en-US" b="0" dirty="0">
                <a:effectLst/>
                <a:latin typeface="Times New Roman" panose="02020603050405020304" pitchFamily="18" charset="0"/>
                <a:ea typeface="Times New Roman" panose="02020603050405020304" pitchFamily="18" charset="0"/>
              </a:rPr>
              <a:t>bit</a:t>
            </a:r>
            <a:r>
              <a:rPr lang="en-US" b="0" spc="20" dirty="0">
                <a:effectLst/>
                <a:latin typeface="Times New Roman" panose="02020603050405020304" pitchFamily="18" charset="0"/>
                <a:ea typeface="Times New Roman" panose="02020603050405020304" pitchFamily="18" charset="0"/>
              </a:rPr>
              <a:t> </a:t>
            </a:r>
            <a:r>
              <a:rPr lang="en-US" b="0" dirty="0">
                <a:effectLst/>
                <a:latin typeface="Times New Roman" panose="02020603050405020304" pitchFamily="18" charset="0"/>
                <a:ea typeface="Times New Roman" panose="02020603050405020304" pitchFamily="18" charset="0"/>
              </a:rPr>
              <a:t>OS</a:t>
            </a:r>
            <a:endParaRPr lang="en-IN" b="1" dirty="0">
              <a:effectLst/>
              <a:latin typeface="Times New Roman" panose="02020603050405020304" pitchFamily="18" charset="0"/>
              <a:ea typeface="Times New Roman" panose="02020603050405020304" pitchFamily="18" charset="0"/>
            </a:endParaRPr>
          </a:p>
          <a:p>
            <a:pPr marL="221615">
              <a:lnSpc>
                <a:spcPct val="200000"/>
              </a:lnSpc>
              <a:spcBef>
                <a:spcPts val="5"/>
              </a:spcBef>
              <a:spcAft>
                <a:spcPts val="0"/>
              </a:spcAft>
              <a:tabLst>
                <a:tab pos="736600" algn="l"/>
                <a:tab pos="737235" algn="l"/>
              </a:tabLst>
            </a:pPr>
            <a:r>
              <a:rPr lang="en-US" b="0" dirty="0">
                <a:effectLst/>
                <a:latin typeface="Times New Roman" panose="02020603050405020304" pitchFamily="18" charset="0"/>
                <a:ea typeface="Times New Roman" panose="02020603050405020304" pitchFamily="18" charset="0"/>
              </a:rPr>
              <a:t>Coding language	:Python</a:t>
            </a:r>
            <a:endParaRPr lang="en-IN" b="1" dirty="0">
              <a:effectLst/>
              <a:latin typeface="Times New Roman" panose="02020603050405020304" pitchFamily="18" charset="0"/>
              <a:ea typeface="Times New Roman" panose="02020603050405020304" pitchFamily="18" charset="0"/>
            </a:endParaRPr>
          </a:p>
          <a:p>
            <a:pPr marL="221615">
              <a:lnSpc>
                <a:spcPct val="200000"/>
              </a:lnSpc>
              <a:spcBef>
                <a:spcPts val="5"/>
              </a:spcBef>
              <a:spcAft>
                <a:spcPts val="0"/>
              </a:spcAft>
              <a:tabLst>
                <a:tab pos="736600" algn="l"/>
                <a:tab pos="737235" algn="l"/>
              </a:tabLst>
            </a:pPr>
            <a:r>
              <a:rPr lang="en-US" b="0" dirty="0">
                <a:effectLst/>
                <a:latin typeface="Times New Roman" panose="02020603050405020304" pitchFamily="18" charset="0"/>
                <a:ea typeface="Times New Roman" panose="02020603050405020304" pitchFamily="18" charset="0"/>
              </a:rPr>
              <a:t>Python</a:t>
            </a:r>
            <a:r>
              <a:rPr lang="en-US" b="0" spc="-25" dirty="0">
                <a:effectLst/>
                <a:latin typeface="Times New Roman" panose="02020603050405020304" pitchFamily="18" charset="0"/>
                <a:ea typeface="Times New Roman" panose="02020603050405020304" pitchFamily="18" charset="0"/>
              </a:rPr>
              <a:t> </a:t>
            </a:r>
            <a:r>
              <a:rPr lang="en-US" b="0" dirty="0">
                <a:effectLst/>
                <a:latin typeface="Times New Roman" panose="02020603050405020304" pitchFamily="18" charset="0"/>
                <a:ea typeface="Times New Roman" panose="02020603050405020304" pitchFamily="18" charset="0"/>
              </a:rPr>
              <a:t>distribution	:Anaconda,</a:t>
            </a:r>
            <a:r>
              <a:rPr lang="en-US" b="0" spc="-10" dirty="0">
                <a:effectLst/>
                <a:latin typeface="Times New Roman" panose="02020603050405020304" pitchFamily="18" charset="0"/>
                <a:ea typeface="Times New Roman" panose="02020603050405020304" pitchFamily="18" charset="0"/>
              </a:rPr>
              <a:t> </a:t>
            </a:r>
            <a:r>
              <a:rPr lang="en-US" b="0" dirty="0">
                <a:effectLst/>
                <a:latin typeface="Times New Roman" panose="02020603050405020304" pitchFamily="18" charset="0"/>
                <a:ea typeface="Times New Roman" panose="02020603050405020304" pitchFamily="18" charset="0"/>
              </a:rPr>
              <a:t>Flask,  							</a:t>
            </a:r>
            <a:r>
              <a:rPr lang="en-US" b="0" dirty="0" err="1">
                <a:effectLst/>
                <a:latin typeface="Times New Roman" panose="02020603050405020304" pitchFamily="18" charset="0"/>
                <a:ea typeface="Times New Roman" panose="02020603050405020304" pitchFamily="18" charset="0"/>
              </a:rPr>
              <a:t>Jupyter</a:t>
            </a:r>
            <a:r>
              <a:rPr lang="en-US" b="0" dirty="0">
                <a:effectLst/>
                <a:latin typeface="Times New Roman" panose="02020603050405020304" pitchFamily="18" charset="0"/>
                <a:ea typeface="Times New Roman" panose="02020603050405020304" pitchFamily="18" charset="0"/>
              </a:rPr>
              <a:t> Notebook</a:t>
            </a:r>
            <a:endParaRPr lang="en-IN" b="1" dirty="0">
              <a:effectLst/>
              <a:latin typeface="Times New Roman" panose="02020603050405020304" pitchFamily="18" charset="0"/>
              <a:ea typeface="Times New Roman" panose="02020603050405020304" pitchFamily="18" charset="0"/>
            </a:endParaRPr>
          </a:p>
          <a:p>
            <a:pPr marL="0" indent="0">
              <a:buNone/>
            </a:pP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1486FFC-8138-AECF-169A-2A3C22E0EB2C}"/>
              </a:ext>
            </a:extLst>
          </p:cNvPr>
          <p:cNvSpPr>
            <a:spLocks noGrp="1"/>
          </p:cNvSpPr>
          <p:nvPr>
            <p:ph sz="half" idx="2"/>
          </p:nvPr>
        </p:nvSpPr>
        <p:spPr>
          <a:xfrm>
            <a:off x="6797856" y="2126222"/>
            <a:ext cx="5137469" cy="3777622"/>
          </a:xfrm>
        </p:spPr>
        <p:txBody>
          <a:bodyPr>
            <a:normAutofit/>
          </a:bodyPr>
          <a:lstStyle/>
          <a:p>
            <a:pPr marL="0" indent="0">
              <a:buNone/>
            </a:pPr>
            <a:r>
              <a:rPr lang="en-IN" sz="2400" b="1" dirty="0">
                <a:solidFill>
                  <a:srgbClr val="C00000"/>
                </a:solidFill>
                <a:latin typeface="Times New Roman" panose="02020603050405020304" pitchFamily="18" charset="0"/>
                <a:cs typeface="Times New Roman" panose="02020603050405020304" pitchFamily="18" charset="0"/>
              </a:rPr>
              <a:t>HARDWARE REQUIREMENTS:</a:t>
            </a:r>
          </a:p>
          <a:p>
            <a:pPr marL="535940" indent="-515620">
              <a:lnSpc>
                <a:spcPct val="150000"/>
              </a:lnSpc>
              <a:spcBef>
                <a:spcPts val="295"/>
              </a:spcBef>
              <a:spcAft>
                <a:spcPts val="0"/>
              </a:spcAft>
              <a:tabLst>
                <a:tab pos="536575" algn="l"/>
              </a:tabLst>
            </a:pPr>
            <a:r>
              <a:rPr lang="en-US" dirty="0">
                <a:effectLst/>
                <a:latin typeface="Times New Roman" panose="02020603050405020304" pitchFamily="18" charset="0"/>
                <a:ea typeface="Times New Roman" panose="02020603050405020304" pitchFamily="18" charset="0"/>
              </a:rPr>
              <a:t>System</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type		:	intel </a:t>
            </a:r>
            <a:r>
              <a:rPr lang="en-US" dirty="0">
                <a:solidFill>
                  <a:schemeClr val="tx1"/>
                </a:solidFill>
                <a:effectLst/>
                <a:latin typeface="Times New Roman" panose="02020603050405020304" pitchFamily="18" charset="0"/>
                <a:ea typeface="Times New Roman" panose="02020603050405020304" pitchFamily="18" charset="0"/>
              </a:rPr>
              <a:t>core</a:t>
            </a:r>
            <a:r>
              <a:rPr lang="en-US" dirty="0">
                <a:solidFill>
                  <a:schemeClr val="tx1"/>
                </a:solidFill>
                <a:latin typeface="Times New Roman" panose="02020603050405020304" pitchFamily="18" charset="0"/>
                <a:ea typeface="Times New Roman" panose="02020603050405020304" pitchFamily="18" charset="0"/>
              </a:rPr>
              <a:t>i5</a:t>
            </a:r>
            <a:endParaRPr lang="en-IN" dirty="0">
              <a:solidFill>
                <a:schemeClr val="tx1"/>
              </a:solidFill>
              <a:effectLst/>
              <a:latin typeface="Times New Roman" panose="02020603050405020304" pitchFamily="18" charset="0"/>
              <a:ea typeface="Times New Roman" panose="02020603050405020304" pitchFamily="18" charset="0"/>
            </a:endParaRPr>
          </a:p>
          <a:p>
            <a:pPr marL="535940" indent="-515620">
              <a:lnSpc>
                <a:spcPct val="150000"/>
              </a:lnSpc>
              <a:spcBef>
                <a:spcPts val="295"/>
              </a:spcBef>
              <a:spcAft>
                <a:spcPts val="0"/>
              </a:spcAft>
              <a:tabLst>
                <a:tab pos="536575" algn="l"/>
              </a:tabLst>
            </a:pPr>
            <a:r>
              <a:rPr lang="en-US" dirty="0">
                <a:effectLst/>
                <a:latin typeface="Times New Roman" panose="02020603050405020304" pitchFamily="18" charset="0"/>
                <a:ea typeface="Times New Roman" panose="02020603050405020304" pitchFamily="18" charset="0"/>
              </a:rPr>
              <a:t>	Cache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memory	:	4 MB</a:t>
            </a:r>
            <a:endParaRPr lang="en-IN" dirty="0">
              <a:effectLst/>
              <a:latin typeface="Times New Roman" panose="02020603050405020304" pitchFamily="18" charset="0"/>
              <a:ea typeface="Times New Roman" panose="02020603050405020304" pitchFamily="18" charset="0"/>
            </a:endParaRPr>
          </a:p>
          <a:p>
            <a:pPr marL="535940" indent="-515620">
              <a:lnSpc>
                <a:spcPct val="150000"/>
              </a:lnSpc>
              <a:spcBef>
                <a:spcPts val="295"/>
              </a:spcBef>
              <a:spcAft>
                <a:spcPts val="0"/>
              </a:spcAft>
              <a:tabLst>
                <a:tab pos="536575" algn="l"/>
              </a:tabLst>
            </a:pPr>
            <a:r>
              <a:rPr lang="en-US" dirty="0">
                <a:effectLst/>
                <a:latin typeface="Times New Roman" panose="02020603050405020304" pitchFamily="18" charset="0"/>
                <a:ea typeface="Times New Roman" panose="02020603050405020304" pitchFamily="18" charset="0"/>
              </a:rPr>
              <a:t>	RAM			:	12</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GB</a:t>
            </a:r>
            <a:endParaRPr lang="en-IN" dirty="0">
              <a:effectLst/>
              <a:latin typeface="Times New Roman" panose="02020603050405020304" pitchFamily="18" charset="0"/>
              <a:ea typeface="Times New Roman" panose="02020603050405020304" pitchFamily="18" charset="0"/>
            </a:endParaRPr>
          </a:p>
          <a:p>
            <a:pPr marL="535940" indent="-515620">
              <a:lnSpc>
                <a:spcPct val="200000"/>
              </a:lnSpc>
              <a:spcBef>
                <a:spcPts val="295"/>
              </a:spcBef>
              <a:spcAft>
                <a:spcPts val="0"/>
              </a:spcAft>
              <a:tabLst>
                <a:tab pos="536575" algn="l"/>
              </a:tabLst>
            </a:pPr>
            <a:r>
              <a:rPr lang="en-US" dirty="0">
                <a:effectLst/>
                <a:latin typeface="Times New Roman" panose="02020603050405020304" pitchFamily="18" charset="0"/>
                <a:ea typeface="Times New Roman" panose="02020603050405020304" pitchFamily="18" charset="0"/>
              </a:rPr>
              <a:t>	Hard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Disc		:	8</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GB</a:t>
            </a:r>
            <a:endParaRPr lang="en-IN" dirty="0">
              <a:effectLst/>
              <a:latin typeface="Times New Roman" panose="02020603050405020304" pitchFamily="18" charset="0"/>
              <a:ea typeface="Times New Roman" panose="02020603050405020304" pitchFamily="18" charset="0"/>
            </a:endParaRPr>
          </a:p>
          <a:p>
            <a:pPr marL="0" indent="0">
              <a:buNone/>
            </a:pPr>
            <a:endParaRPr lang="en-IN"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58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B99E-E6D6-1393-7CF5-FA266847EEEA}"/>
              </a:ext>
            </a:extLst>
          </p:cNvPr>
          <p:cNvSpPr>
            <a:spLocks noGrp="1"/>
          </p:cNvSpPr>
          <p:nvPr>
            <p:ph type="title"/>
          </p:nvPr>
        </p:nvSpPr>
        <p:spPr/>
        <p:txBody>
          <a:bodyPr>
            <a:normAutofit fontScale="90000"/>
          </a:bodyPr>
          <a:lstStyle/>
          <a:p>
            <a:r>
              <a:rPr lang="en-US" sz="36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5.EXISTING SYSTEM and IT’S CHALLENGES</a:t>
            </a:r>
            <a:b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Content Placeholder 2">
            <a:extLst>
              <a:ext uri="{FF2B5EF4-FFF2-40B4-BE49-F238E27FC236}">
                <a16:creationId xmlns:a16="http://schemas.microsoft.com/office/drawing/2014/main" id="{524DE38C-0C6C-8A4B-D91D-47388E97B7D5}"/>
              </a:ext>
            </a:extLst>
          </p:cNvPr>
          <p:cNvSpPr>
            <a:spLocks noGrp="1"/>
          </p:cNvSpPr>
          <p:nvPr>
            <p:ph idx="1"/>
          </p:nvPr>
        </p:nvSpPr>
        <p:spPr>
          <a:xfrm>
            <a:off x="2011680" y="1568919"/>
            <a:ext cx="9904396" cy="5188016"/>
          </a:xfrm>
        </p:spPr>
        <p:txBody>
          <a:bodyPr>
            <a:normAutofit/>
          </a:bodyPr>
          <a:lstStyle/>
          <a:p>
            <a:pPr marL="0" indent="0">
              <a:buNone/>
            </a:pPr>
            <a:r>
              <a:rPr lang="en-US" sz="2400" b="1" dirty="0">
                <a:solidFill>
                  <a:srgbClr val="C00000"/>
                </a:solidFill>
                <a:effectLst/>
                <a:latin typeface="Times New Roman" panose="02020603050405020304" pitchFamily="18" charset="0"/>
                <a:ea typeface="Times New Roman" panose="02020603050405020304" pitchFamily="18" charset="0"/>
              </a:rPr>
              <a:t>EXISTING SYSTEM</a:t>
            </a:r>
          </a:p>
          <a:p>
            <a:r>
              <a:rPr lang="en-US" sz="2000" dirty="0">
                <a:effectLst/>
                <a:latin typeface="Times New Roman" panose="02020603050405020304" pitchFamily="18" charset="0"/>
                <a:ea typeface="Times New Roman" panose="02020603050405020304" pitchFamily="18" charset="0"/>
              </a:rPr>
              <a:t>In existing system does not focus on Advanced NLP Techniques. End user does not get reliable summaries. </a:t>
            </a:r>
          </a:p>
          <a:p>
            <a:r>
              <a:rPr lang="en-US" sz="2000" dirty="0">
                <a:effectLst/>
                <a:latin typeface="Times New Roman" panose="02020603050405020304" pitchFamily="18" charset="0"/>
                <a:ea typeface="Times New Roman" panose="02020603050405020304" pitchFamily="18" charset="0"/>
              </a:rPr>
              <a:t>In Existing system uses Extractive Text Summarization Technique Which does not give reliable summary.</a:t>
            </a:r>
          </a:p>
          <a:p>
            <a:r>
              <a:rPr lang="en-US" sz="2000" dirty="0">
                <a:effectLst/>
                <a:latin typeface="Times New Roman" panose="02020603050405020304" pitchFamily="18" charset="0"/>
                <a:ea typeface="Times New Roman" panose="02020603050405020304" pitchFamily="18" charset="0"/>
              </a:rPr>
              <a:t> In this paper, we focus on improving the existing system of the user.</a:t>
            </a:r>
          </a:p>
          <a:p>
            <a:pPr marL="0" indent="0">
              <a:buNone/>
            </a:pPr>
            <a:r>
              <a:rPr lang="en-US" sz="2400" b="1" dirty="0">
                <a:solidFill>
                  <a:srgbClr val="C00000"/>
                </a:solidFill>
                <a:latin typeface="Times New Roman" panose="02020603050405020304" pitchFamily="18" charset="0"/>
                <a:ea typeface="Times New Roman" panose="02020603050405020304" pitchFamily="18" charset="0"/>
              </a:rPr>
              <a:t>CHALLENGES</a:t>
            </a:r>
            <a:endParaRPr lang="en-IN" sz="2400" b="1" dirty="0">
              <a:solidFill>
                <a:srgbClr val="C00000"/>
              </a:solidFill>
              <a:effectLst/>
              <a:latin typeface="Times New Roman" panose="02020603050405020304" pitchFamily="18" charset="0"/>
              <a:ea typeface="Times New Roman" panose="02020603050405020304" pitchFamily="18" charset="0"/>
            </a:endParaRPr>
          </a:p>
          <a:p>
            <a:pPr lvl="1"/>
            <a:r>
              <a:rPr lang="en-US" sz="2000" dirty="0">
                <a:effectLst/>
                <a:latin typeface="Times New Roman" panose="02020603050405020304" pitchFamily="18" charset="0"/>
                <a:ea typeface="Times New Roman" panose="02020603050405020304" pitchFamily="18" charset="0"/>
              </a:rPr>
              <a:t>Summary is less accurate.</a:t>
            </a:r>
          </a:p>
          <a:p>
            <a:pPr lvl="1"/>
            <a:r>
              <a:rPr lang="en-US" sz="2000" dirty="0">
                <a:effectLst/>
                <a:latin typeface="Times New Roman" panose="02020603050405020304" pitchFamily="18" charset="0"/>
                <a:ea typeface="Times New Roman" panose="02020603050405020304" pitchFamily="18" charset="0"/>
              </a:rPr>
              <a:t>Time constraint is less.</a:t>
            </a:r>
          </a:p>
          <a:p>
            <a:pPr lvl="1"/>
            <a:r>
              <a:rPr lang="en-US" sz="2000" dirty="0">
                <a:effectLst/>
                <a:latin typeface="Times New Roman" panose="02020603050405020304" pitchFamily="18" charset="0"/>
                <a:ea typeface="Times New Roman" panose="02020603050405020304" pitchFamily="18" charset="0"/>
              </a:rPr>
              <a:t>Computational speed is more.</a:t>
            </a:r>
          </a:p>
          <a:p>
            <a:pPr lvl="1"/>
            <a:r>
              <a:rPr lang="en-US" sz="2000" dirty="0">
                <a:effectLst/>
                <a:latin typeface="Times New Roman" panose="02020603050405020304" pitchFamily="18" charset="0"/>
                <a:ea typeface="Times New Roman" panose="02020603050405020304" pitchFamily="18" charset="0"/>
              </a:rPr>
              <a:t>It is uses extractive summarization.</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3325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034D-3C9D-6544-A1C1-7B8E2C1AA909}"/>
              </a:ext>
            </a:extLst>
          </p:cNvPr>
          <p:cNvSpPr>
            <a:spLocks noGrp="1"/>
          </p:cNvSpPr>
          <p:nvPr>
            <p:ph type="title"/>
          </p:nvPr>
        </p:nvSpPr>
        <p:spPr>
          <a:xfrm>
            <a:off x="2073160" y="172525"/>
            <a:ext cx="8911687" cy="1280890"/>
          </a:xfrm>
        </p:spPr>
        <p:txBody>
          <a:bodyPr/>
          <a:lstStyle/>
          <a:p>
            <a:r>
              <a:rPr lang="en-IN" b="1" dirty="0">
                <a:solidFill>
                  <a:srgbClr val="C00000"/>
                </a:solidFill>
                <a:latin typeface="Times New Roman" panose="02020603050405020304" pitchFamily="18" charset="0"/>
                <a:cs typeface="Times New Roman" panose="02020603050405020304" pitchFamily="18" charset="0"/>
              </a:rPr>
              <a:t>6 PROPOSED SYSTEM FLOW CHART</a:t>
            </a:r>
          </a:p>
        </p:txBody>
      </p:sp>
      <p:sp>
        <p:nvSpPr>
          <p:cNvPr id="3" name="Content Placeholder 2">
            <a:extLst>
              <a:ext uri="{FF2B5EF4-FFF2-40B4-BE49-F238E27FC236}">
                <a16:creationId xmlns:a16="http://schemas.microsoft.com/office/drawing/2014/main" id="{1A7FE45D-4C17-333E-829E-1B0E91C89302}"/>
              </a:ext>
            </a:extLst>
          </p:cNvPr>
          <p:cNvSpPr>
            <a:spLocks noGrp="1"/>
          </p:cNvSpPr>
          <p:nvPr>
            <p:ph sz="half" idx="1"/>
          </p:nvPr>
        </p:nvSpPr>
        <p:spPr>
          <a:xfrm>
            <a:off x="1453415" y="1251284"/>
            <a:ext cx="5536289" cy="5188016"/>
          </a:xfrm>
        </p:spPr>
        <p:txBody>
          <a:bodyPr>
            <a:normAutofit/>
          </a:bodyPr>
          <a:lstStyle/>
          <a:p>
            <a:pPr marL="0" indent="0">
              <a:buNone/>
            </a:pPr>
            <a:r>
              <a:rPr lang="en-IN" sz="2400" b="1" dirty="0">
                <a:solidFill>
                  <a:srgbClr val="C00000"/>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In the proposed system mainly focuses on providing a reliable summary. </a:t>
            </a:r>
          </a:p>
          <a:p>
            <a:pP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In the proposed system we are using Abstractive Text Summarization Which will provide the reliable summary. BART model is used.</a:t>
            </a: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800" b="1" dirty="0">
                <a:solidFill>
                  <a:srgbClr val="C00000"/>
                </a:solidFill>
                <a:effectLst/>
                <a:latin typeface="Times New Roman" panose="02020603050405020304" pitchFamily="18" charset="0"/>
                <a:ea typeface="Times New Roman" panose="02020603050405020304" pitchFamily="18" charset="0"/>
              </a:rPr>
              <a:t>Advantages:</a:t>
            </a:r>
            <a:endParaRPr lang="en-IN" sz="2800" b="1" dirty="0">
              <a:solidFill>
                <a:srgbClr val="C00000"/>
              </a:solidFill>
              <a:effectLst/>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r>
              <a:rPr lang="en-US" sz="2000" b="0" dirty="0">
                <a:effectLst/>
                <a:latin typeface="Times New Roman" panose="02020603050405020304" pitchFamily="18" charset="0"/>
                <a:ea typeface="Times New Roman" panose="02020603050405020304" pitchFamily="18" charset="0"/>
              </a:rPr>
              <a:t>Time Constraint is less.</a:t>
            </a:r>
            <a:endParaRPr lang="en-IN" sz="2000" b="1" dirty="0">
              <a:effectLst/>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r>
              <a:rPr lang="en-US" sz="2000" b="0" dirty="0">
                <a:effectLst/>
                <a:latin typeface="Times New Roman" panose="02020603050405020304" pitchFamily="18" charset="0"/>
                <a:ea typeface="Times New Roman" panose="02020603050405020304" pitchFamily="18" charset="0"/>
              </a:rPr>
              <a:t>Computation</a:t>
            </a:r>
            <a:r>
              <a:rPr lang="en-US" sz="2000" b="0" spc="-30" dirty="0">
                <a:effectLst/>
                <a:latin typeface="Times New Roman" panose="02020603050405020304" pitchFamily="18" charset="0"/>
                <a:ea typeface="Times New Roman" panose="02020603050405020304" pitchFamily="18" charset="0"/>
              </a:rPr>
              <a:t>al Speed is more</a:t>
            </a:r>
            <a:r>
              <a:rPr lang="en-US" sz="2000" b="0" dirty="0">
                <a:effectLst/>
                <a:latin typeface="Times New Roman" panose="02020603050405020304" pitchFamily="18" charset="0"/>
                <a:ea typeface="Times New Roman" panose="02020603050405020304" pitchFamily="18" charset="0"/>
              </a:rPr>
              <a:t>.</a:t>
            </a:r>
            <a:endParaRPr lang="en-IN" sz="2000" b="1" dirty="0">
              <a:effectLst/>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r>
              <a:rPr lang="en-US" sz="2000" b="0" dirty="0">
                <a:effectLst/>
                <a:latin typeface="Times New Roman" panose="02020603050405020304" pitchFamily="18" charset="0"/>
                <a:ea typeface="Times New Roman" panose="02020603050405020304" pitchFamily="18" charset="0"/>
              </a:rPr>
              <a:t>Accurate Summary.</a:t>
            </a:r>
            <a:endParaRPr lang="en-IN" sz="2000" b="1" dirty="0">
              <a:effectLst/>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r>
              <a:rPr lang="en-US" sz="2000" b="0" dirty="0">
                <a:effectLst/>
                <a:latin typeface="Times New Roman" panose="02020603050405020304" pitchFamily="18" charset="0"/>
                <a:ea typeface="Times New Roman" panose="02020603050405020304" pitchFamily="18" charset="0"/>
              </a:rPr>
              <a:t>It uses  Abstractive Summarization</a:t>
            </a:r>
            <a:r>
              <a:rPr lang="en-US" sz="2000" b="1" dirty="0">
                <a:effectLst/>
                <a:latin typeface="Times New Roman" panose="02020603050405020304" pitchFamily="18" charset="0"/>
                <a:ea typeface="Times New Roman" panose="02020603050405020304" pitchFamily="18" charset="0"/>
              </a:rPr>
              <a:t>.</a:t>
            </a:r>
            <a:endParaRPr lang="en-IN" sz="2000" b="1" dirty="0">
              <a:effectLst/>
              <a:latin typeface="Times New Roman" panose="02020603050405020304" pitchFamily="18" charset="0"/>
              <a:ea typeface="Times New Roman" panose="02020603050405020304" pitchFamily="18" charset="0"/>
            </a:endParaRPr>
          </a:p>
          <a:p>
            <a:pPr marL="0" indent="0">
              <a:buNone/>
            </a:pP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EC6B76F-4D93-E8C9-7597-273E54AF2956}"/>
              </a:ext>
            </a:extLst>
          </p:cNvPr>
          <p:cNvSpPr>
            <a:spLocks noGrp="1"/>
          </p:cNvSpPr>
          <p:nvPr>
            <p:ph sz="half" idx="2"/>
          </p:nvPr>
        </p:nvSpPr>
        <p:spPr>
          <a:xfrm>
            <a:off x="7190747" y="1251284"/>
            <a:ext cx="4715704" cy="5188016"/>
          </a:xfrm>
        </p:spPr>
        <p:txBody>
          <a:bodyPr>
            <a:normAutofit/>
          </a:bodyPr>
          <a:lstStyle/>
          <a:p>
            <a:pPr marL="0" indent="0">
              <a:buNone/>
            </a:pPr>
            <a:r>
              <a:rPr lang="en-IN" sz="2400" b="1" dirty="0">
                <a:solidFill>
                  <a:srgbClr val="C00000"/>
                </a:solidFill>
                <a:latin typeface="Times New Roman" panose="02020603050405020304" pitchFamily="18" charset="0"/>
                <a:cs typeface="Times New Roman" panose="02020603050405020304" pitchFamily="18" charset="0"/>
              </a:rPr>
              <a:t>			FLOW CHART</a:t>
            </a:r>
          </a:p>
          <a:p>
            <a:pPr marL="0" indent="0">
              <a:buNone/>
            </a:pPr>
            <a:endParaRPr lang="en-IN" sz="24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049C94-96C8-B62E-1271-CE07AB12CF08}"/>
              </a:ext>
            </a:extLst>
          </p:cNvPr>
          <p:cNvPicPr>
            <a:picLocks noChangeAspect="1"/>
          </p:cNvPicPr>
          <p:nvPr/>
        </p:nvPicPr>
        <p:blipFill>
          <a:blip r:embed="rId2"/>
          <a:stretch>
            <a:fillRect/>
          </a:stretch>
        </p:blipFill>
        <p:spPr>
          <a:xfrm>
            <a:off x="7584708" y="2310063"/>
            <a:ext cx="4254365" cy="2714325"/>
          </a:xfrm>
          <a:prstGeom prst="rect">
            <a:avLst/>
          </a:prstGeom>
        </p:spPr>
      </p:pic>
    </p:spTree>
    <p:extLst>
      <p:ext uri="{BB962C8B-B14F-4D97-AF65-F5344CB8AC3E}">
        <p14:creationId xmlns:p14="http://schemas.microsoft.com/office/powerpoint/2010/main" val="110040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8DA6-C42B-D6E1-6485-07A0319940CB}"/>
              </a:ext>
            </a:extLst>
          </p:cNvPr>
          <p:cNvSpPr>
            <a:spLocks noGrp="1"/>
          </p:cNvSpPr>
          <p:nvPr>
            <p:ph type="title"/>
          </p:nvPr>
        </p:nvSpPr>
        <p:spPr>
          <a:xfrm>
            <a:off x="2107150" y="0"/>
            <a:ext cx="8911687" cy="1280890"/>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			6.1 Pre-Training Techniques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7DD53B-7BB6-FCD3-9C3F-A3AECED427F8}"/>
              </a:ext>
            </a:extLst>
          </p:cNvPr>
          <p:cNvSpPr>
            <a:spLocks noGrp="1"/>
          </p:cNvSpPr>
          <p:nvPr>
            <p:ph idx="1"/>
          </p:nvPr>
        </p:nvSpPr>
        <p:spPr>
          <a:xfrm>
            <a:off x="2107150" y="640444"/>
            <a:ext cx="8915400" cy="6008005"/>
          </a:xfrm>
        </p:spPr>
        <p:txBody>
          <a:bodyPr/>
          <a:lstStyle/>
          <a:p>
            <a:r>
              <a:rPr lang="en-US" sz="2400" b="1" dirty="0">
                <a:solidFill>
                  <a:srgbClr val="C00000"/>
                </a:solidFill>
                <a:latin typeface="Times New Roman" panose="02020603050405020304" pitchFamily="18" charset="0"/>
                <a:cs typeface="Times New Roman" panose="02020603050405020304" pitchFamily="18" charset="0"/>
              </a:rPr>
              <a:t>Token Masking</a:t>
            </a:r>
            <a:r>
              <a:rPr lang="en-US" dirty="0"/>
              <a:t>: </a:t>
            </a:r>
            <a:r>
              <a:rPr lang="en-US" sz="2000" dirty="0">
                <a:latin typeface="Times New Roman" panose="02020603050405020304" pitchFamily="18" charset="0"/>
                <a:cs typeface="Times New Roman" panose="02020603050405020304" pitchFamily="18" charset="0"/>
              </a:rPr>
              <a:t>A random subset of the input is replaced with [MASK] token. In this, sensitive information is replaced by random char in the same origin.</a:t>
            </a:r>
          </a:p>
          <a:p>
            <a:r>
              <a:rPr lang="en-US" sz="2400" b="1" dirty="0">
                <a:solidFill>
                  <a:srgbClr val="C00000"/>
                </a:solidFill>
                <a:latin typeface="Times New Roman" panose="02020603050405020304" pitchFamily="18" charset="0"/>
                <a:cs typeface="Times New Roman" panose="02020603050405020304" pitchFamily="18" charset="0"/>
              </a:rPr>
              <a:t>Sentence Permutation</a:t>
            </a:r>
            <a:r>
              <a:rPr lang="en-US" sz="2000" dirty="0">
                <a:latin typeface="Times New Roman" panose="02020603050405020304" pitchFamily="18" charset="0"/>
                <a:cs typeface="Times New Roman" panose="02020603050405020304" pitchFamily="18" charset="0"/>
              </a:rPr>
              <a:t>: The input is split based on periods such as “. , “ and then sentences are shuffled.</a:t>
            </a:r>
          </a:p>
          <a:p>
            <a:r>
              <a:rPr lang="en-US" sz="2400" b="1" dirty="0">
                <a:solidFill>
                  <a:srgbClr val="C00000"/>
                </a:solidFill>
                <a:latin typeface="Times New Roman" panose="02020603050405020304" pitchFamily="18" charset="0"/>
                <a:cs typeface="Times New Roman" panose="02020603050405020304" pitchFamily="18" charset="0"/>
              </a:rPr>
              <a:t>Document Rotation</a:t>
            </a:r>
            <a:r>
              <a:rPr lang="en-US" sz="2000" dirty="0">
                <a:latin typeface="Times New Roman" panose="02020603050405020304" pitchFamily="18" charset="0"/>
                <a:cs typeface="Times New Roman" panose="02020603050405020304" pitchFamily="18" charset="0"/>
              </a:rPr>
              <a:t>: A token is </a:t>
            </a:r>
            <a:r>
              <a:rPr lang="en-US" sz="2000" dirty="0" err="1">
                <a:latin typeface="Times New Roman" panose="02020603050405020304" pitchFamily="18" charset="0"/>
                <a:cs typeface="Times New Roman" panose="02020603050405020304" pitchFamily="18" charset="0"/>
              </a:rPr>
              <a:t>choosen</a:t>
            </a:r>
            <a:r>
              <a:rPr lang="en-US" sz="2000" dirty="0">
                <a:latin typeface="Times New Roman" panose="02020603050405020304" pitchFamily="18" charset="0"/>
                <a:cs typeface="Times New Roman" panose="02020603050405020304" pitchFamily="18" charset="0"/>
              </a:rPr>
              <a:t> at random and document is rotated about that token so that document begins with that token.</a:t>
            </a:r>
          </a:p>
          <a:p>
            <a:r>
              <a:rPr lang="en-US" sz="2400" b="1" dirty="0">
                <a:solidFill>
                  <a:srgbClr val="C00000"/>
                </a:solidFill>
                <a:latin typeface="Times New Roman" panose="02020603050405020304" pitchFamily="18" charset="0"/>
                <a:cs typeface="Times New Roman" panose="02020603050405020304" pitchFamily="18" charset="0"/>
              </a:rPr>
              <a:t>Token Deletion</a:t>
            </a:r>
            <a:r>
              <a:rPr lang="en-US" sz="2000" dirty="0">
                <a:latin typeface="Times New Roman" panose="02020603050405020304" pitchFamily="18" charset="0"/>
                <a:cs typeface="Times New Roman" panose="02020603050405020304" pitchFamily="18" charset="0"/>
              </a:rPr>
              <a:t>: Random tokens are deleted and the model add new token.</a:t>
            </a:r>
          </a:p>
          <a:p>
            <a:r>
              <a:rPr lang="en-US" sz="2400" b="1" dirty="0">
                <a:solidFill>
                  <a:srgbClr val="C00000"/>
                </a:solidFill>
                <a:latin typeface="Times New Roman" panose="02020603050405020304" pitchFamily="18" charset="0"/>
                <a:cs typeface="Times New Roman" panose="02020603050405020304" pitchFamily="18" charset="0"/>
              </a:rPr>
              <a:t>Text Infilling: </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no.of</a:t>
            </a:r>
            <a:r>
              <a:rPr lang="en-US" sz="2000" dirty="0">
                <a:latin typeface="Times New Roman" panose="02020603050405020304" pitchFamily="18" charset="0"/>
                <a:cs typeface="Times New Roman" panose="02020603050405020304" pitchFamily="18" charset="0"/>
              </a:rPr>
              <a:t> /groups of tokens are drawn and each token is replaced by a masked token.</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923F16-410D-8FD7-829B-0B04A19E5030}"/>
              </a:ext>
            </a:extLst>
          </p:cNvPr>
          <p:cNvPicPr>
            <a:picLocks noChangeAspect="1"/>
          </p:cNvPicPr>
          <p:nvPr/>
        </p:nvPicPr>
        <p:blipFill>
          <a:blip r:embed="rId2"/>
          <a:stretch>
            <a:fillRect/>
          </a:stretch>
        </p:blipFill>
        <p:spPr>
          <a:xfrm>
            <a:off x="3038475" y="4662487"/>
            <a:ext cx="6762750" cy="1555069"/>
          </a:xfrm>
          <a:prstGeom prst="rect">
            <a:avLst/>
          </a:prstGeom>
        </p:spPr>
      </p:pic>
    </p:spTree>
    <p:extLst>
      <p:ext uri="{BB962C8B-B14F-4D97-AF65-F5344CB8AC3E}">
        <p14:creationId xmlns:p14="http://schemas.microsoft.com/office/powerpoint/2010/main" val="95788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DB21-E001-9132-B4FD-FF9C71503D70}"/>
              </a:ext>
            </a:extLst>
          </p:cNvPr>
          <p:cNvSpPr>
            <a:spLocks noGrp="1"/>
          </p:cNvSpPr>
          <p:nvPr>
            <p:ph type="title"/>
          </p:nvPr>
        </p:nvSpPr>
        <p:spPr>
          <a:xfrm>
            <a:off x="1655545" y="171723"/>
            <a:ext cx="10048775" cy="775055"/>
          </a:xfrm>
        </p:spPr>
        <p:txBody>
          <a:bodyPr>
            <a:normAutofit/>
          </a:bodyPr>
          <a:lstStyle/>
          <a:p>
            <a:r>
              <a:rPr lang="en-GB" sz="3200" b="1" dirty="0">
                <a:solidFill>
                  <a:srgbClr val="CC0000"/>
                </a:solidFill>
                <a:latin typeface="Times New Roman" panose="02020603050405020304" pitchFamily="18" charset="0"/>
                <a:ea typeface="Impact" panose="020B0806030902050204"/>
                <a:cs typeface="Times New Roman" panose="02020603050405020304" pitchFamily="18" charset="0"/>
                <a:sym typeface="Impact" panose="020B0806030902050204"/>
              </a:rPr>
              <a:t>MODELLING TECHNIQUE</a:t>
            </a:r>
            <a:r>
              <a:rPr lang="en-US" altLang="en-GB" sz="3200" b="1" dirty="0">
                <a:solidFill>
                  <a:srgbClr val="CC0000"/>
                </a:solidFill>
                <a:latin typeface="Times New Roman" panose="02020603050405020304" pitchFamily="18" charset="0"/>
                <a:ea typeface="Impact" panose="020B0806030902050204"/>
                <a:cs typeface="Times New Roman" panose="02020603050405020304" pitchFamily="18" charset="0"/>
                <a:sym typeface="Impact" panose="020B0806030902050204"/>
              </a:rPr>
              <a:t> and IT’S ADVANTAGES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BA4E0F-5F09-2E4A-C5D1-16E65C777FF1}"/>
              </a:ext>
            </a:extLst>
          </p:cNvPr>
          <p:cNvSpPr>
            <a:spLocks noGrp="1"/>
          </p:cNvSpPr>
          <p:nvPr>
            <p:ph idx="1"/>
          </p:nvPr>
        </p:nvSpPr>
        <p:spPr>
          <a:xfrm>
            <a:off x="1982819" y="1019843"/>
            <a:ext cx="9548245" cy="5130699"/>
          </a:xfrm>
        </p:spPr>
        <p:txBody>
          <a:bodyPr>
            <a:normAutofit/>
          </a:bodyPr>
          <a:lstStyle/>
          <a:p>
            <a:pPr algn="just"/>
            <a:r>
              <a:rPr lang="en-US" sz="2000" dirty="0">
                <a:latin typeface="Times New Roman" panose="02020603050405020304" pitchFamily="18" charset="0"/>
                <a:cs typeface="Times New Roman" panose="02020603050405020304" pitchFamily="18" charset="0"/>
              </a:rPr>
              <a:t>The Model used to perform the abstractive text summarization is </a:t>
            </a:r>
            <a:r>
              <a:rPr lang="en-US" sz="2000" b="1" dirty="0">
                <a:latin typeface="Times New Roman" panose="02020603050405020304" pitchFamily="18" charset="0"/>
                <a:cs typeface="Times New Roman" panose="02020603050405020304" pitchFamily="18" charset="0"/>
              </a:rPr>
              <a:t>BART Model .</a:t>
            </a:r>
          </a:p>
          <a:p>
            <a:pPr algn="just"/>
            <a:r>
              <a:rPr lang="en-US" sz="2000" b="1" dirty="0">
                <a:latin typeface="Times New Roman" panose="02020603050405020304" pitchFamily="18" charset="0"/>
                <a:cs typeface="Times New Roman" panose="02020603050405020304" pitchFamily="18" charset="0"/>
              </a:rPr>
              <a:t>BART- </a:t>
            </a:r>
            <a:r>
              <a:rPr lang="en-US" sz="2000" dirty="0">
                <a:latin typeface="Times New Roman" panose="02020603050405020304" pitchFamily="18" charset="0"/>
                <a:cs typeface="Times New Roman" panose="02020603050405020304" pitchFamily="18" charset="0"/>
              </a:rPr>
              <a:t>Bidirectional  &amp; Auto Regression Transformer.</a:t>
            </a:r>
          </a:p>
          <a:p>
            <a:pPr algn="just"/>
            <a:r>
              <a:rPr lang="en-US" sz="2000" dirty="0">
                <a:latin typeface="Times New Roman" panose="02020603050405020304" pitchFamily="18" charset="0"/>
                <a:cs typeface="Times New Roman" panose="02020603050405020304" pitchFamily="18" charset="0"/>
              </a:rPr>
              <a:t>The BART model is a generalized pre-training model based on the Transformer model.</a:t>
            </a:r>
          </a:p>
          <a:p>
            <a:pPr algn="just"/>
            <a:r>
              <a:rPr lang="en-US" sz="2000" dirty="0">
                <a:latin typeface="Times New Roman" panose="02020603050405020304" pitchFamily="18" charset="0"/>
                <a:cs typeface="Times New Roman" panose="02020603050405020304" pitchFamily="18" charset="0"/>
              </a:rPr>
              <a:t>The BART model captures the words and sentences which are present in our document or text. And performs the five pre-training techniques.</a:t>
            </a:r>
          </a:p>
          <a:p>
            <a:pPr marL="0" indent="0">
              <a:buNone/>
            </a:pPr>
            <a:r>
              <a:rPr lang="en-US" sz="2000" dirty="0">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Ø"/>
            </a:pPr>
            <a:r>
              <a:rPr lang="en-US" sz="2000" i="0" dirty="0">
                <a:solidFill>
                  <a:srgbClr val="212529"/>
                </a:solidFill>
                <a:effectLst/>
                <a:latin typeface="Times New Roman" panose="02020603050405020304" pitchFamily="18" charset="0"/>
                <a:cs typeface="Times New Roman" panose="02020603050405020304" pitchFamily="18" charset="0"/>
              </a:rPr>
              <a:t>Translating text from one language to another</a:t>
            </a:r>
            <a:endParaRPr lang="en-US" sz="2000" i="0" dirty="0">
              <a:solidFill>
                <a:srgbClr val="C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212529"/>
                </a:solidFill>
                <a:latin typeface="Times New Roman" panose="02020603050405020304" pitchFamily="18" charset="0"/>
                <a:cs typeface="Times New Roman" panose="02020603050405020304" pitchFamily="18" charset="0"/>
              </a:rPr>
              <a:t>P</a:t>
            </a:r>
            <a:r>
              <a:rPr lang="en-US" sz="2000" i="0" dirty="0">
                <a:solidFill>
                  <a:srgbClr val="212529"/>
                </a:solidFill>
                <a:effectLst/>
                <a:latin typeface="Times New Roman" panose="02020603050405020304" pitchFamily="18" charset="0"/>
                <a:cs typeface="Times New Roman" panose="02020603050405020304" pitchFamily="18" charset="0"/>
              </a:rPr>
              <a:t>roducing answers for a given question on a specific corpus</a:t>
            </a:r>
          </a:p>
          <a:p>
            <a:pPr algn="just">
              <a:buFont typeface="Wingdings" panose="05000000000000000000" pitchFamily="2" charset="2"/>
              <a:buChar char="Ø"/>
            </a:pPr>
            <a:r>
              <a:rPr lang="en-US" sz="2000" dirty="0">
                <a:solidFill>
                  <a:srgbClr val="212529"/>
                </a:solidFill>
                <a:latin typeface="Times New Roman" panose="02020603050405020304" pitchFamily="18" charset="0"/>
                <a:cs typeface="Times New Roman" panose="02020603050405020304" pitchFamily="18" charset="0"/>
              </a:rPr>
              <a:t>G</a:t>
            </a:r>
            <a:r>
              <a:rPr lang="en-US" sz="2000" i="0" dirty="0">
                <a:solidFill>
                  <a:srgbClr val="212529"/>
                </a:solidFill>
                <a:effectLst/>
                <a:latin typeface="Times New Roman" panose="02020603050405020304" pitchFamily="18" charset="0"/>
                <a:cs typeface="Times New Roman" panose="02020603050405020304" pitchFamily="18" charset="0"/>
              </a:rPr>
              <a:t>iving a summary of or paraphrasing a long text document</a:t>
            </a:r>
            <a:endParaRPr lang="en-US" sz="2000" dirty="0">
              <a:solidFill>
                <a:srgbClr val="212529"/>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i="0" dirty="0">
                <a:solidFill>
                  <a:srgbClr val="212529"/>
                </a:solidFill>
                <a:effectLst/>
                <a:latin typeface="Times New Roman" panose="02020603050405020304" pitchFamily="18" charset="0"/>
                <a:cs typeface="Times New Roman" panose="02020603050405020304" pitchFamily="18" charset="0"/>
              </a:rPr>
              <a:t>Categorizing input text sentences or tokens</a:t>
            </a:r>
            <a:endParaRPr lang="en-US" sz="2000" dirty="0">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212529"/>
                </a:solidFill>
                <a:latin typeface="Times New Roman" panose="02020603050405020304" pitchFamily="18" charset="0"/>
                <a:cs typeface="Times New Roman" panose="02020603050405020304" pitchFamily="18" charset="0"/>
              </a:rPr>
              <a:t>E</a:t>
            </a:r>
            <a:r>
              <a:rPr lang="en-US" sz="2000" i="0" dirty="0">
                <a:solidFill>
                  <a:srgbClr val="212529"/>
                </a:solidFill>
                <a:effectLst/>
                <a:latin typeface="Times New Roman" panose="02020603050405020304" pitchFamily="18" charset="0"/>
                <a:cs typeface="Times New Roman" panose="02020603050405020304" pitchFamily="18" charset="0"/>
              </a:rPr>
              <a:t>valuates the sentences are logical extensions or are logically related to a given statement.</a:t>
            </a:r>
            <a:endParaRPr lang="en-US" sz="2000" dirty="0">
              <a:solidFill>
                <a:srgbClr val="C0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3150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501</TotalTime>
  <Words>1227</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Edwardian Script ITC</vt:lpstr>
      <vt:lpstr>Times New Roman</vt:lpstr>
      <vt:lpstr>Wingdings</vt:lpstr>
      <vt:lpstr>Wingdings 3</vt:lpstr>
      <vt:lpstr>Wisp</vt:lpstr>
      <vt:lpstr>PowerPoint Presentation</vt:lpstr>
      <vt:lpstr>CONTENTS</vt:lpstr>
      <vt:lpstr>      1. ABSTRACT</vt:lpstr>
      <vt:lpstr>     2.INTRODUCTION</vt:lpstr>
      <vt:lpstr>    3.SYSTEM REQUIREMENTS</vt:lpstr>
      <vt:lpstr>5.EXISTING SYSTEM and IT’S CHALLENGES </vt:lpstr>
      <vt:lpstr>6 PROPOSED SYSTEM FLOW CHART</vt:lpstr>
      <vt:lpstr>   6.1 Pre-Training Techniques</vt:lpstr>
      <vt:lpstr>MODELLING TECHNIQUE and IT’S ADVANTAGES</vt:lpstr>
      <vt:lpstr>     UML DIAGRAM</vt:lpstr>
      <vt:lpstr>    CLASS DIAGRAM</vt:lpstr>
      <vt:lpstr>     IMPLEMENTATION</vt:lpstr>
      <vt:lpstr>PowerPoint Presentation</vt:lpstr>
      <vt:lpstr>PowerPoint Presentation</vt:lpstr>
      <vt:lpstr>PowerPoint Presentation</vt:lpstr>
      <vt:lpstr>PowerPoint Presentation</vt:lpstr>
      <vt:lpstr>     OUTPUT SCREENS</vt:lpstr>
      <vt:lpstr>    Summary Generated Page</vt:lpstr>
      <vt:lpstr>       4.DATASET</vt:lpstr>
      <vt:lpstr>     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Palepu</dc:creator>
  <cp:lastModifiedBy>19471A05N6 Gayathri</cp:lastModifiedBy>
  <cp:revision>90</cp:revision>
  <dcterms:created xsi:type="dcterms:W3CDTF">2014-09-12T02:13:59Z</dcterms:created>
  <dcterms:modified xsi:type="dcterms:W3CDTF">2023-02-24T14:39:26Z</dcterms:modified>
</cp:coreProperties>
</file>