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8" r:id="rId3"/>
    <p:sldId id="261" r:id="rId4"/>
    <p:sldId id="263" r:id="rId5"/>
    <p:sldId id="264"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0DFBC-F0F6-49F2-9355-31CDA8D0188F}"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6281E-536D-4D05-8BD7-9D230577C514}" type="slidenum">
              <a:rPr lang="en-IN" smtClean="0"/>
              <a:t>‹#›</a:t>
            </a:fld>
            <a:endParaRPr lang="en-IN"/>
          </a:p>
        </p:txBody>
      </p:sp>
    </p:spTree>
    <p:extLst>
      <p:ext uri="{BB962C8B-B14F-4D97-AF65-F5344CB8AC3E}">
        <p14:creationId xmlns:p14="http://schemas.microsoft.com/office/powerpoint/2010/main" val="312723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E4A6-E14F-26D7-14CE-912D95868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BC462E-901C-5727-7CA5-36A35D906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E232A3-9B34-70FA-B743-06D45904855F}"/>
              </a:ext>
            </a:extLst>
          </p:cNvPr>
          <p:cNvSpPr>
            <a:spLocks noGrp="1"/>
          </p:cNvSpPr>
          <p:nvPr>
            <p:ph type="dt" sz="half" idx="10"/>
          </p:nvPr>
        </p:nvSpPr>
        <p:spPr/>
        <p:txBody>
          <a:bodyPr/>
          <a:lstStyle/>
          <a:p>
            <a:fld id="{E44AE2FB-AA88-4413-BED6-3ECADED638F1}" type="datetime1">
              <a:rPr lang="en-IN" smtClean="0"/>
              <a:t>01-05-2024</a:t>
            </a:fld>
            <a:endParaRPr lang="en-IN"/>
          </a:p>
        </p:txBody>
      </p:sp>
      <p:sp>
        <p:nvSpPr>
          <p:cNvPr id="5" name="Footer Placeholder 4">
            <a:extLst>
              <a:ext uri="{FF2B5EF4-FFF2-40B4-BE49-F238E27FC236}">
                <a16:creationId xmlns:a16="http://schemas.microsoft.com/office/drawing/2014/main" id="{E7C7D768-8734-F7F1-C448-18A331413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00078-98DD-30EB-0BEF-EECFF75ACFBB}"/>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107770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4B5F-C532-B62D-3B87-5293C8CE05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90364-0DD6-7B6E-9706-628AF38D8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85768-EF06-242E-B213-564AF1CE2C8A}"/>
              </a:ext>
            </a:extLst>
          </p:cNvPr>
          <p:cNvSpPr>
            <a:spLocks noGrp="1"/>
          </p:cNvSpPr>
          <p:nvPr>
            <p:ph type="dt" sz="half" idx="10"/>
          </p:nvPr>
        </p:nvSpPr>
        <p:spPr/>
        <p:txBody>
          <a:bodyPr/>
          <a:lstStyle/>
          <a:p>
            <a:fld id="{300EC3BC-6BF9-44CB-A925-8D5FD2DE39FF}" type="datetime1">
              <a:rPr lang="en-IN" smtClean="0"/>
              <a:t>01-05-2024</a:t>
            </a:fld>
            <a:endParaRPr lang="en-IN"/>
          </a:p>
        </p:txBody>
      </p:sp>
      <p:sp>
        <p:nvSpPr>
          <p:cNvPr id="5" name="Footer Placeholder 4">
            <a:extLst>
              <a:ext uri="{FF2B5EF4-FFF2-40B4-BE49-F238E27FC236}">
                <a16:creationId xmlns:a16="http://schemas.microsoft.com/office/drawing/2014/main" id="{0B36B697-5B40-8B3F-70E7-0E9E3239D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58BE7-A04E-DF63-204F-AAC3982610A1}"/>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352429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4953D-1E6F-DE16-F2D0-0F01498BBB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44A37-3A71-9777-69AD-48CB7FF02A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06DC7-0609-46AA-B40F-74BAFC438389}"/>
              </a:ext>
            </a:extLst>
          </p:cNvPr>
          <p:cNvSpPr>
            <a:spLocks noGrp="1"/>
          </p:cNvSpPr>
          <p:nvPr>
            <p:ph type="dt" sz="half" idx="10"/>
          </p:nvPr>
        </p:nvSpPr>
        <p:spPr/>
        <p:txBody>
          <a:bodyPr/>
          <a:lstStyle/>
          <a:p>
            <a:fld id="{57F57816-4C39-4821-B734-E1094734DAE9}" type="datetime1">
              <a:rPr lang="en-IN" smtClean="0"/>
              <a:t>01-05-2024</a:t>
            </a:fld>
            <a:endParaRPr lang="en-IN"/>
          </a:p>
        </p:txBody>
      </p:sp>
      <p:sp>
        <p:nvSpPr>
          <p:cNvPr id="5" name="Footer Placeholder 4">
            <a:extLst>
              <a:ext uri="{FF2B5EF4-FFF2-40B4-BE49-F238E27FC236}">
                <a16:creationId xmlns:a16="http://schemas.microsoft.com/office/drawing/2014/main" id="{F4259DA8-79D9-9EC2-7E09-57D2253E7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F221B-BEB8-5D6F-8143-9D568A72F362}"/>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249624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5B7C-D70C-AB9D-B948-B99AB39A8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B75C1-D927-39BB-64E9-5A224FEDC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1DF0B-F76D-25FB-84EB-E69AB5ED86A5}"/>
              </a:ext>
            </a:extLst>
          </p:cNvPr>
          <p:cNvSpPr>
            <a:spLocks noGrp="1"/>
          </p:cNvSpPr>
          <p:nvPr>
            <p:ph type="dt" sz="half" idx="10"/>
          </p:nvPr>
        </p:nvSpPr>
        <p:spPr/>
        <p:txBody>
          <a:bodyPr/>
          <a:lstStyle/>
          <a:p>
            <a:fld id="{2265BE51-9D6D-49DA-9965-DA0824054BC3}" type="datetime1">
              <a:rPr lang="en-IN" smtClean="0"/>
              <a:t>01-05-2024</a:t>
            </a:fld>
            <a:endParaRPr lang="en-IN"/>
          </a:p>
        </p:txBody>
      </p:sp>
      <p:sp>
        <p:nvSpPr>
          <p:cNvPr id="5" name="Footer Placeholder 4">
            <a:extLst>
              <a:ext uri="{FF2B5EF4-FFF2-40B4-BE49-F238E27FC236}">
                <a16:creationId xmlns:a16="http://schemas.microsoft.com/office/drawing/2014/main" id="{9C631EE2-3A95-20C2-2769-306581DAA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BDFCF-0616-53BF-A989-CAE32A71354A}"/>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108341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771F-0D49-A88C-82E2-3BAFA0B12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52FDBA-FD85-8EFC-F0DB-3C23CBF33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90416-C9CB-6BEB-012F-ECD1789A82E9}"/>
              </a:ext>
            </a:extLst>
          </p:cNvPr>
          <p:cNvSpPr>
            <a:spLocks noGrp="1"/>
          </p:cNvSpPr>
          <p:nvPr>
            <p:ph type="dt" sz="half" idx="10"/>
          </p:nvPr>
        </p:nvSpPr>
        <p:spPr/>
        <p:txBody>
          <a:bodyPr/>
          <a:lstStyle/>
          <a:p>
            <a:fld id="{45DAC406-4618-44A1-AA49-C29F62A2657E}" type="datetime1">
              <a:rPr lang="en-IN" smtClean="0"/>
              <a:t>01-05-2024</a:t>
            </a:fld>
            <a:endParaRPr lang="en-IN"/>
          </a:p>
        </p:txBody>
      </p:sp>
      <p:sp>
        <p:nvSpPr>
          <p:cNvPr id="5" name="Footer Placeholder 4">
            <a:extLst>
              <a:ext uri="{FF2B5EF4-FFF2-40B4-BE49-F238E27FC236}">
                <a16:creationId xmlns:a16="http://schemas.microsoft.com/office/drawing/2014/main" id="{870DF400-FDCE-78C2-7F31-57D4CD4DA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B7FCB-5489-7E67-E0B0-61AD2D62809C}"/>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8684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5CEB-62E4-973B-39D7-1394FB4BE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5D164-C361-625B-3F6B-BC2D94E8F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1955CB-2483-DD4B-B1A5-29A9725CF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4D4C45-7842-3A60-EC54-ED03FDA14144}"/>
              </a:ext>
            </a:extLst>
          </p:cNvPr>
          <p:cNvSpPr>
            <a:spLocks noGrp="1"/>
          </p:cNvSpPr>
          <p:nvPr>
            <p:ph type="dt" sz="half" idx="10"/>
          </p:nvPr>
        </p:nvSpPr>
        <p:spPr/>
        <p:txBody>
          <a:bodyPr/>
          <a:lstStyle/>
          <a:p>
            <a:fld id="{A773C35D-EB51-4BCD-BCF9-98CC5F55AAB3}" type="datetime1">
              <a:rPr lang="en-IN" smtClean="0"/>
              <a:t>01-05-2024</a:t>
            </a:fld>
            <a:endParaRPr lang="en-IN"/>
          </a:p>
        </p:txBody>
      </p:sp>
      <p:sp>
        <p:nvSpPr>
          <p:cNvPr id="6" name="Footer Placeholder 5">
            <a:extLst>
              <a:ext uri="{FF2B5EF4-FFF2-40B4-BE49-F238E27FC236}">
                <a16:creationId xmlns:a16="http://schemas.microsoft.com/office/drawing/2014/main" id="{ADF144C5-F626-7CFD-A826-F6ED9637DF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EC612-318F-E2BF-DFD0-D860ED178B8B}"/>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108286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EA52-7082-ECB7-2016-F3DF85CDED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187249-EDB6-822C-B9F9-39F7A717B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89AA8-E4CD-8344-0241-6650524220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3411E5-508B-F6BE-9ADE-979B1B11B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D8135E-8776-70E7-2E50-920FA791C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D611A8-451D-10B6-54A0-0358FEA729F2}"/>
              </a:ext>
            </a:extLst>
          </p:cNvPr>
          <p:cNvSpPr>
            <a:spLocks noGrp="1"/>
          </p:cNvSpPr>
          <p:nvPr>
            <p:ph type="dt" sz="half" idx="10"/>
          </p:nvPr>
        </p:nvSpPr>
        <p:spPr/>
        <p:txBody>
          <a:bodyPr/>
          <a:lstStyle/>
          <a:p>
            <a:fld id="{46329B58-3490-43D8-B2F9-73E8FD7853BB}" type="datetime1">
              <a:rPr lang="en-IN" smtClean="0"/>
              <a:t>01-05-2024</a:t>
            </a:fld>
            <a:endParaRPr lang="en-IN"/>
          </a:p>
        </p:txBody>
      </p:sp>
      <p:sp>
        <p:nvSpPr>
          <p:cNvPr id="8" name="Footer Placeholder 7">
            <a:extLst>
              <a:ext uri="{FF2B5EF4-FFF2-40B4-BE49-F238E27FC236}">
                <a16:creationId xmlns:a16="http://schemas.microsoft.com/office/drawing/2014/main" id="{9E129B70-BCC3-5345-DAA9-FFCF073DF7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881D34-0B3E-C55C-C6EE-BF00EBB5C5DF}"/>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313991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A9AC-0342-8259-C07E-CFE3F7BD0E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DBDA45-941F-03C2-D185-21E90D3B3B5E}"/>
              </a:ext>
            </a:extLst>
          </p:cNvPr>
          <p:cNvSpPr>
            <a:spLocks noGrp="1"/>
          </p:cNvSpPr>
          <p:nvPr>
            <p:ph type="dt" sz="half" idx="10"/>
          </p:nvPr>
        </p:nvSpPr>
        <p:spPr/>
        <p:txBody>
          <a:bodyPr/>
          <a:lstStyle/>
          <a:p>
            <a:fld id="{7AC1A748-7CA6-4F5A-914A-96E9BE906198}" type="datetime1">
              <a:rPr lang="en-IN" smtClean="0"/>
              <a:t>01-05-2024</a:t>
            </a:fld>
            <a:endParaRPr lang="en-IN"/>
          </a:p>
        </p:txBody>
      </p:sp>
      <p:sp>
        <p:nvSpPr>
          <p:cNvPr id="4" name="Footer Placeholder 3">
            <a:extLst>
              <a:ext uri="{FF2B5EF4-FFF2-40B4-BE49-F238E27FC236}">
                <a16:creationId xmlns:a16="http://schemas.microsoft.com/office/drawing/2014/main" id="{FB706CB2-04E3-E2FB-7411-06EA685047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1F9E12-5BAC-9D2F-9E45-38C91DD0E18A}"/>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276142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819985-3D78-0100-387D-2DDC563D2792}"/>
              </a:ext>
            </a:extLst>
          </p:cNvPr>
          <p:cNvSpPr>
            <a:spLocks noGrp="1"/>
          </p:cNvSpPr>
          <p:nvPr>
            <p:ph type="dt" sz="half" idx="10"/>
          </p:nvPr>
        </p:nvSpPr>
        <p:spPr/>
        <p:txBody>
          <a:bodyPr/>
          <a:lstStyle/>
          <a:p>
            <a:fld id="{A6C66853-0A1C-4692-966B-FF16D8857803}" type="datetime1">
              <a:rPr lang="en-IN" smtClean="0"/>
              <a:t>01-05-2024</a:t>
            </a:fld>
            <a:endParaRPr lang="en-IN"/>
          </a:p>
        </p:txBody>
      </p:sp>
      <p:sp>
        <p:nvSpPr>
          <p:cNvPr id="3" name="Footer Placeholder 2">
            <a:extLst>
              <a:ext uri="{FF2B5EF4-FFF2-40B4-BE49-F238E27FC236}">
                <a16:creationId xmlns:a16="http://schemas.microsoft.com/office/drawing/2014/main" id="{97BC809F-32FD-6E51-1AC2-CAE5EC790E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1049D1-2017-A64B-4F5B-57F38F5A716B}"/>
              </a:ext>
            </a:extLst>
          </p:cNvPr>
          <p:cNvSpPr>
            <a:spLocks noGrp="1"/>
          </p:cNvSpPr>
          <p:nvPr>
            <p:ph type="sldNum" sz="quarter" idx="12"/>
          </p:nvPr>
        </p:nvSpPr>
        <p:spPr/>
        <p:txBody>
          <a:bodyPr/>
          <a:lstStyle/>
          <a:p>
            <a:fld id="{4C528A6C-39F7-4519-8113-179B2D34C824}" type="slidenum">
              <a:rPr lang="en-IN" smtClean="0"/>
              <a:t>‹#›</a:t>
            </a:fld>
            <a:endParaRPr lang="en-IN" dirty="0"/>
          </a:p>
        </p:txBody>
      </p:sp>
    </p:spTree>
    <p:extLst>
      <p:ext uri="{BB962C8B-B14F-4D97-AF65-F5344CB8AC3E}">
        <p14:creationId xmlns:p14="http://schemas.microsoft.com/office/powerpoint/2010/main" val="158984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BC64-FAD3-C3FD-3DA1-12D37F12A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A70069-EFC5-8150-1F22-8B73A3491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94AB28-4DE6-556A-B071-DCF3FC3D4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24400-870F-3A5F-D622-BCBC0F52ED68}"/>
              </a:ext>
            </a:extLst>
          </p:cNvPr>
          <p:cNvSpPr>
            <a:spLocks noGrp="1"/>
          </p:cNvSpPr>
          <p:nvPr>
            <p:ph type="dt" sz="half" idx="10"/>
          </p:nvPr>
        </p:nvSpPr>
        <p:spPr/>
        <p:txBody>
          <a:bodyPr/>
          <a:lstStyle/>
          <a:p>
            <a:fld id="{234EE059-A41B-4FD2-B6E9-31B47376B525}" type="datetime1">
              <a:rPr lang="en-IN" smtClean="0"/>
              <a:t>01-05-2024</a:t>
            </a:fld>
            <a:endParaRPr lang="en-IN"/>
          </a:p>
        </p:txBody>
      </p:sp>
      <p:sp>
        <p:nvSpPr>
          <p:cNvPr id="6" name="Footer Placeholder 5">
            <a:extLst>
              <a:ext uri="{FF2B5EF4-FFF2-40B4-BE49-F238E27FC236}">
                <a16:creationId xmlns:a16="http://schemas.microsoft.com/office/drawing/2014/main" id="{0C1B8BF0-7882-52E2-5582-9EA9E5870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A14B1-6B55-DAB2-FB97-084A81785609}"/>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323904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B04D-5CB5-FF4B-049B-ACE2AEFED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40A6BF-C91E-79DF-5E4A-A80871364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24C619-85C4-936A-0FD4-B34407390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BA09-854B-1590-E85D-203DF86551AB}"/>
              </a:ext>
            </a:extLst>
          </p:cNvPr>
          <p:cNvSpPr>
            <a:spLocks noGrp="1"/>
          </p:cNvSpPr>
          <p:nvPr>
            <p:ph type="dt" sz="half" idx="10"/>
          </p:nvPr>
        </p:nvSpPr>
        <p:spPr/>
        <p:txBody>
          <a:bodyPr/>
          <a:lstStyle/>
          <a:p>
            <a:fld id="{1DFB87E4-F842-41AF-9370-D30EDAE7D01C}" type="datetime1">
              <a:rPr lang="en-IN" smtClean="0"/>
              <a:t>01-05-2024</a:t>
            </a:fld>
            <a:endParaRPr lang="en-IN"/>
          </a:p>
        </p:txBody>
      </p:sp>
      <p:sp>
        <p:nvSpPr>
          <p:cNvPr id="6" name="Footer Placeholder 5">
            <a:extLst>
              <a:ext uri="{FF2B5EF4-FFF2-40B4-BE49-F238E27FC236}">
                <a16:creationId xmlns:a16="http://schemas.microsoft.com/office/drawing/2014/main" id="{92D46811-66A3-1B0A-B5AE-123656850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9085D-62AC-F430-A954-0D5973563D39}"/>
              </a:ext>
            </a:extLst>
          </p:cNvPr>
          <p:cNvSpPr>
            <a:spLocks noGrp="1"/>
          </p:cNvSpPr>
          <p:nvPr>
            <p:ph type="sldNum" sz="quarter" idx="12"/>
          </p:nvPr>
        </p:nvSpPr>
        <p:spPr/>
        <p:txBody>
          <a:bodyPr/>
          <a:lstStyle/>
          <a:p>
            <a:fld id="{4C528A6C-39F7-4519-8113-179B2D34C824}" type="slidenum">
              <a:rPr lang="en-IN" smtClean="0"/>
              <a:t>‹#›</a:t>
            </a:fld>
            <a:endParaRPr lang="en-IN"/>
          </a:p>
        </p:txBody>
      </p:sp>
    </p:spTree>
    <p:extLst>
      <p:ext uri="{BB962C8B-B14F-4D97-AF65-F5344CB8AC3E}">
        <p14:creationId xmlns:p14="http://schemas.microsoft.com/office/powerpoint/2010/main" val="170005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A7B10-1F44-B8F2-812D-D72BF86CE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170EA-F317-A292-6410-CCE051FEC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2350B-4E35-77DB-F2C5-68207311E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D5E52-217B-4976-B011-3C1425404492}" type="datetime1">
              <a:rPr lang="en-IN" smtClean="0"/>
              <a:t>01-05-2024</a:t>
            </a:fld>
            <a:endParaRPr lang="en-IN"/>
          </a:p>
        </p:txBody>
      </p:sp>
      <p:sp>
        <p:nvSpPr>
          <p:cNvPr id="5" name="Footer Placeholder 4">
            <a:extLst>
              <a:ext uri="{FF2B5EF4-FFF2-40B4-BE49-F238E27FC236}">
                <a16:creationId xmlns:a16="http://schemas.microsoft.com/office/drawing/2014/main" id="{48B158A2-9DD7-F8CA-A8A2-6D8FC8048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3264CC-96A8-334C-968B-82C74D41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28A6C-39F7-4519-8113-179B2D34C824}" type="slidenum">
              <a:rPr lang="en-IN" smtClean="0"/>
              <a:t>‹#›</a:t>
            </a:fld>
            <a:endParaRPr lang="en-IN"/>
          </a:p>
        </p:txBody>
      </p:sp>
    </p:spTree>
    <p:extLst>
      <p:ext uri="{BB962C8B-B14F-4D97-AF65-F5344CB8AC3E}">
        <p14:creationId xmlns:p14="http://schemas.microsoft.com/office/powerpoint/2010/main" val="177040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Graphics@2.30"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292883"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9755930" TargetMode="External"/><Relationship Id="rId5" Type="http://schemas.openxmlformats.org/officeDocument/2006/relationships/hyperlink" Target="https://ieeexplore.ieee.org/document/8977544" TargetMode="External"/><Relationship Id="rId4" Type="http://schemas.openxmlformats.org/officeDocument/2006/relationships/hyperlink" Target="https://ieeexplore.ieee.org/document/861146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AEFCDD-0483-234F-E029-302DE848A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2" y="55394"/>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7">
            <a:extLst>
              <a:ext uri="{FF2B5EF4-FFF2-40B4-BE49-F238E27FC236}">
                <a16:creationId xmlns:a16="http://schemas.microsoft.com/office/drawing/2014/main" id="{2D12D6D9-3D49-C50B-B87C-2166E40EB01D}"/>
              </a:ext>
            </a:extLst>
          </p:cNvPr>
          <p:cNvSpPr txBox="1">
            <a:spLocks/>
          </p:cNvSpPr>
          <p:nvPr/>
        </p:nvSpPr>
        <p:spPr>
          <a:xfrm>
            <a:off x="1638300" y="600468"/>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Bef>
                <a:spcPct val="20000"/>
              </a:spcBef>
              <a:defRPr/>
            </a:pPr>
            <a:r>
              <a:rPr lang="en-US" b="1" dirty="0">
                <a:latin typeface="Times New Roman"/>
                <a:cs typeface="Times New Roman"/>
              </a:rPr>
              <a:t>Department of Computer Science and Engineering</a:t>
            </a: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a:cs typeface="Times New Roman"/>
              </a:rPr>
              <a:t>Integrating Machine Learning Algorithms With Quantum Annealing Solvers For Online Fraud Detection </a:t>
            </a:r>
          </a:p>
        </p:txBody>
      </p:sp>
      <p:sp>
        <p:nvSpPr>
          <p:cNvPr id="3" name="Subtitle 2">
            <a:extLst>
              <a:ext uri="{FF2B5EF4-FFF2-40B4-BE49-F238E27FC236}">
                <a16:creationId xmlns:a16="http://schemas.microsoft.com/office/drawing/2014/main" id="{0537B8AF-DC34-D3C5-65DE-5DF037AB2A10}"/>
              </a:ext>
            </a:extLst>
          </p:cNvPr>
          <p:cNvSpPr>
            <a:spLocks noGrp="1"/>
          </p:cNvSpPr>
          <p:nvPr/>
        </p:nvSpPr>
        <p:spPr>
          <a:xfrm>
            <a:off x="1524000" y="2021349"/>
            <a:ext cx="9144000" cy="1341058"/>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r>
              <a:rPr lang="en-US" altLang="en-US" sz="1600" dirty="0">
                <a:latin typeface="Times New Roman"/>
                <a:cs typeface="Times New Roman"/>
              </a:rPr>
              <a:t>PRESENTED BY</a:t>
            </a:r>
          </a:p>
          <a:p>
            <a:pPr algn="l"/>
            <a:r>
              <a:rPr lang="en-US" altLang="en-US" sz="1600" dirty="0">
                <a:latin typeface="Times New Roman"/>
                <a:cs typeface="Times New Roman"/>
              </a:rPr>
              <a:t>                                    Soma Sekhar Goud </a:t>
            </a:r>
            <a:r>
              <a:rPr lang="en-US" altLang="en-US" sz="1600" dirty="0" err="1">
                <a:latin typeface="Times New Roman"/>
                <a:cs typeface="Times New Roman"/>
              </a:rPr>
              <a:t>Karpurapu</a:t>
            </a:r>
            <a:r>
              <a:rPr lang="en-US" altLang="en-US" sz="1600" dirty="0">
                <a:latin typeface="Times New Roman"/>
                <a:cs typeface="Times New Roman"/>
              </a:rPr>
              <a:t>	   	(20471A0526)</a:t>
            </a:r>
          </a:p>
          <a:p>
            <a:pPr algn="l"/>
            <a:r>
              <a:rPr lang="en-US" altLang="en-US" sz="1600" dirty="0">
                <a:latin typeface="Times New Roman"/>
                <a:cs typeface="Times New Roman"/>
              </a:rPr>
              <a:t>                                    Sunil </a:t>
            </a:r>
            <a:r>
              <a:rPr lang="en-US" altLang="en-US" sz="1600" dirty="0" err="1">
                <a:latin typeface="Times New Roman"/>
                <a:cs typeface="Times New Roman"/>
              </a:rPr>
              <a:t>Pulivarathi</a:t>
            </a:r>
            <a:r>
              <a:rPr lang="en-US" altLang="en-US" sz="1600" dirty="0">
                <a:latin typeface="Times New Roman"/>
                <a:cs typeface="Times New Roman"/>
              </a:rPr>
              <a:t>                               	(</a:t>
            </a:r>
            <a:r>
              <a:rPr lang="en-US" sz="1600" dirty="0">
                <a:latin typeface="Times New Roman"/>
                <a:cs typeface="Times New Roman"/>
              </a:rPr>
              <a:t>20471A0547</a:t>
            </a:r>
            <a:r>
              <a:rPr lang="en-US" altLang="en-US" sz="1600" dirty="0">
                <a:latin typeface="Times New Roman"/>
                <a:cs typeface="Times New Roman"/>
              </a:rPr>
              <a:t>) </a:t>
            </a:r>
            <a:endParaRPr lang="en-US" altLang="en-US" sz="1600" dirty="0">
              <a:latin typeface="Times New Roman" panose="02020603050405020304" pitchFamily="18" charset="0"/>
              <a:cs typeface="Times New Roman" pitchFamily="18" charset="0"/>
            </a:endParaRPr>
          </a:p>
          <a:p>
            <a:pPr algn="l"/>
            <a:r>
              <a:rPr lang="en-US" altLang="en-US" sz="1600" dirty="0">
                <a:latin typeface="Times New Roman"/>
                <a:cs typeface="Times New Roman"/>
              </a:rPr>
              <a:t>                                    </a:t>
            </a:r>
            <a:r>
              <a:rPr lang="en-US" altLang="en-US" sz="1600" dirty="0" err="1">
                <a:latin typeface="Times New Roman"/>
                <a:cs typeface="Times New Roman"/>
              </a:rPr>
              <a:t>Kruparao</a:t>
            </a:r>
            <a:r>
              <a:rPr lang="en-US" altLang="en-US" sz="1600" dirty="0">
                <a:latin typeface="Times New Roman"/>
                <a:cs typeface="Times New Roman"/>
              </a:rPr>
              <a:t> </a:t>
            </a:r>
            <a:r>
              <a:rPr lang="en-US" altLang="en-US" sz="1600" dirty="0" err="1">
                <a:latin typeface="Times New Roman"/>
                <a:cs typeface="Times New Roman"/>
              </a:rPr>
              <a:t>Damavarapu</a:t>
            </a:r>
            <a:r>
              <a:rPr lang="en-US" altLang="en-US" sz="1600" dirty="0">
                <a:latin typeface="Times New Roman"/>
                <a:cs typeface="Times New Roman"/>
              </a:rPr>
              <a:t>                                    (</a:t>
            </a:r>
            <a:r>
              <a:rPr lang="en-US" sz="1600" dirty="0">
                <a:latin typeface="Times New Roman"/>
                <a:cs typeface="Times New Roman"/>
              </a:rPr>
              <a:t>20471A0512</a:t>
            </a:r>
            <a:r>
              <a:rPr lang="en-US" altLang="en-US" sz="1600" dirty="0">
                <a:latin typeface="Times New Roman"/>
                <a:cs typeface="Times New Roman"/>
              </a:rPr>
              <a:t>)</a:t>
            </a:r>
            <a:endParaRPr lang="en-US" altLang="en-US" sz="1600" dirty="0">
              <a:latin typeface="Times New Roman" panose="02020603050405020304" pitchFamily="18" charset="0"/>
              <a:cs typeface="Times New Roman" pitchFamily="18" charset="0"/>
            </a:endParaRPr>
          </a:p>
        </p:txBody>
      </p:sp>
      <p:sp>
        <p:nvSpPr>
          <p:cNvPr id="4" name="Subtitle 2">
            <a:extLst>
              <a:ext uri="{FF2B5EF4-FFF2-40B4-BE49-F238E27FC236}">
                <a16:creationId xmlns:a16="http://schemas.microsoft.com/office/drawing/2014/main" id="{8DFC4459-45A0-0111-74E0-268C58037A0C}"/>
              </a:ext>
            </a:extLst>
          </p:cNvPr>
          <p:cNvSpPr txBox="1">
            <a:spLocks/>
          </p:cNvSpPr>
          <p:nvPr/>
        </p:nvSpPr>
        <p:spPr bwMode="auto">
          <a:xfrm>
            <a:off x="2667000" y="3292495"/>
            <a:ext cx="6858000" cy="2288429"/>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M.SATHYAM REDDY </a:t>
            </a:r>
            <a:r>
              <a:rPr lang="en-US" sz="1600" b="1" baseline="-25000" dirty="0" err="1">
                <a:latin typeface="Times New Roman" panose="02020603050405020304" pitchFamily="18" charset="0"/>
                <a:cs typeface="Times New Roman" panose="02020603050405020304" pitchFamily="18" charset="0"/>
              </a:rPr>
              <a:t>M.Tech</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b="1" dirty="0">
                <a:latin typeface="Times New Roman" pitchFamily="18" charset="0"/>
                <a:cs typeface="Times New Roman" pitchFamily="18" charset="0"/>
              </a:rPr>
              <a:t>Assistant Professor</a:t>
            </a:r>
            <a:r>
              <a:rPr lang="en-US" altLang="en-US" sz="1600" dirty="0">
                <a:solidFill>
                  <a:srgbClr val="898989"/>
                </a:solidFill>
                <a:latin typeface="Times New Roman"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600" dirty="0">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a:cs typeface="Times New Roman"/>
              </a:rPr>
              <a:t>Narasaraopeta</a:t>
            </a:r>
            <a:r>
              <a:rPr lang="en-US" altLang="en-US" sz="1600" dirty="0">
                <a:latin typeface="Times New Roman"/>
                <a:cs typeface="Times New Roman"/>
              </a:rPr>
              <a:t> Engineering College (Autonomous),</a:t>
            </a:r>
          </a:p>
          <a:p>
            <a:pPr algn="ctr" eaLnBrk="1" hangingPunct="1">
              <a:lnSpc>
                <a:spcPct val="150000"/>
              </a:lnSpc>
              <a:spcBef>
                <a:spcPct val="20000"/>
              </a:spcBef>
              <a:buFont typeface="Wingdings" pitchFamily="2" charset="2"/>
              <a:buNone/>
            </a:pPr>
            <a:r>
              <a:rPr lang="en-US" altLang="en-US" sz="1600" dirty="0">
                <a:latin typeface="Times New Roman"/>
                <a:cs typeface="Times New Roman"/>
              </a:rPr>
              <a:t>Narasaraopet- 522 601</a:t>
            </a:r>
            <a:endParaRPr lang="en-US" altLang="en-US" sz="1600" dirty="0">
              <a:solidFill>
                <a:srgbClr val="898989"/>
              </a:solidFill>
              <a:latin typeface="Times New Roman" pitchFamily="18" charset="0"/>
              <a:cs typeface="Times New Roman" pitchFamily="18" charset="0"/>
            </a:endParaRPr>
          </a:p>
        </p:txBody>
      </p:sp>
      <p:sp>
        <p:nvSpPr>
          <p:cNvPr id="5" name="Footer Placeholder 5">
            <a:extLst>
              <a:ext uri="{FF2B5EF4-FFF2-40B4-BE49-F238E27FC236}">
                <a16:creationId xmlns:a16="http://schemas.microsoft.com/office/drawing/2014/main" id="{61354C5D-6C76-EB5A-C968-5623A01DBCC8}"/>
              </a:ext>
            </a:extLst>
          </p:cNvPr>
          <p:cNvSpPr>
            <a:spLocks noGrp="1"/>
          </p:cNvSpPr>
          <p:nvPr/>
        </p:nvSpPr>
        <p:spPr>
          <a:xfrm>
            <a:off x="4187896"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6" name="Slide Number Placeholder 5">
            <a:extLst>
              <a:ext uri="{FF2B5EF4-FFF2-40B4-BE49-F238E27FC236}">
                <a16:creationId xmlns:a16="http://schemas.microsoft.com/office/drawing/2014/main" id="{80450F5F-C389-E86C-7BD9-3F555B06DF4A}"/>
              </a:ext>
            </a:extLst>
          </p:cNvPr>
          <p:cNvSpPr>
            <a:spLocks noGrp="1"/>
          </p:cNvSpPr>
          <p:nvPr>
            <p:ph type="sldNum" sz="quarter" idx="12"/>
          </p:nvPr>
        </p:nvSpPr>
        <p:spPr/>
        <p:txBody>
          <a:bodyPr/>
          <a:lstStyle/>
          <a:p>
            <a:fld id="{4C528A6C-39F7-4519-8113-179B2D34C824}" type="slidenum">
              <a:rPr lang="en-IN" smtClean="0"/>
              <a:t>1</a:t>
            </a:fld>
            <a:endParaRPr lang="en-IN" dirty="0"/>
          </a:p>
        </p:txBody>
      </p:sp>
      <p:sp>
        <p:nvSpPr>
          <p:cNvPr id="7" name="Date Placeholder 4">
            <a:extLst>
              <a:ext uri="{FF2B5EF4-FFF2-40B4-BE49-F238E27FC236}">
                <a16:creationId xmlns:a16="http://schemas.microsoft.com/office/drawing/2014/main" id="{044B61D4-652D-4FDB-96DF-875459A23E50}"/>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89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7F7AB4-13E0-D37A-70AF-922B5A3F3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0C573CA5-6AA1-5EBB-2A5C-56F8D66F5978}"/>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itle 7">
            <a:extLst>
              <a:ext uri="{FF2B5EF4-FFF2-40B4-BE49-F238E27FC236}">
                <a16:creationId xmlns:a16="http://schemas.microsoft.com/office/drawing/2014/main" id="{3D477A72-DBB3-0BE0-D72A-1C6EC8248629}"/>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p:txBody>
      </p:sp>
      <p:sp>
        <p:nvSpPr>
          <p:cNvPr id="5" name="Content Placeholder 8">
            <a:extLst>
              <a:ext uri="{FF2B5EF4-FFF2-40B4-BE49-F238E27FC236}">
                <a16:creationId xmlns:a16="http://schemas.microsoft.com/office/drawing/2014/main" id="{7E018A5B-29D9-3857-66A4-03448915D0B9}"/>
              </a:ext>
            </a:extLst>
          </p:cNvPr>
          <p:cNvSpPr txBox="1">
            <a:spLocks/>
          </p:cNvSpPr>
          <p:nvPr/>
        </p:nvSpPr>
        <p:spPr>
          <a:xfrm>
            <a:off x="1136782" y="1563329"/>
            <a:ext cx="10515600" cy="46136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Real-time Monitoring: </a:t>
            </a:r>
            <a:r>
              <a:rPr lang="en-US" b="0" i="0" dirty="0">
                <a:solidFill>
                  <a:srgbClr val="374151"/>
                </a:solidFill>
                <a:effectLst/>
                <a:latin typeface="Times New Roman" panose="02020603050405020304" pitchFamily="18" charset="0"/>
                <a:cs typeface="Times New Roman" panose="02020603050405020304" pitchFamily="18" charset="0"/>
              </a:rPr>
              <a:t>Detect and respond to fraudulent activities in real-time.</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Transaction Anomaly Detection: </a:t>
            </a:r>
            <a:r>
              <a:rPr lang="en-US" b="0" i="0" dirty="0">
                <a:solidFill>
                  <a:srgbClr val="374151"/>
                </a:solidFill>
                <a:effectLst/>
                <a:latin typeface="Times New Roman" panose="02020603050405020304" pitchFamily="18" charset="0"/>
                <a:cs typeface="Times New Roman" panose="02020603050405020304" pitchFamily="18" charset="0"/>
              </a:rPr>
              <a:t>Identify unusual patterns or deviations from normal transaction behavior.</a:t>
            </a:r>
          </a:p>
          <a:p>
            <a:pPr algn="l">
              <a:buFont typeface="+mj-lt"/>
              <a:buAutoNum type="arabicPeriod"/>
            </a:pPr>
            <a:r>
              <a:rPr lang="en-US" b="1" i="0" dirty="0">
                <a:solidFill>
                  <a:srgbClr val="374151"/>
                </a:solidFill>
                <a:effectLst/>
                <a:latin typeface="Söhne"/>
              </a:rPr>
              <a:t>Machine Learning Models:</a:t>
            </a:r>
            <a:r>
              <a:rPr lang="en-US" b="0" i="0" dirty="0">
                <a:solidFill>
                  <a:srgbClr val="374151"/>
                </a:solidFill>
                <a:effectLst/>
                <a:latin typeface="Söhne"/>
              </a:rPr>
              <a:t> Utilize machine learning algorithms to predict and identify fraud patterns.</a:t>
            </a:r>
          </a:p>
          <a:p>
            <a:pPr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2400" dirty="0">
              <a:solidFill>
                <a:srgbClr val="37415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6272572-4F08-FEB7-CD35-819A77CC4570}"/>
              </a:ext>
            </a:extLst>
          </p:cNvPr>
          <p:cNvSpPr>
            <a:spLocks noGrp="1"/>
          </p:cNvSpPr>
          <p:nvPr>
            <p:ph type="sldNum" sz="quarter" idx="12"/>
          </p:nvPr>
        </p:nvSpPr>
        <p:spPr/>
        <p:txBody>
          <a:bodyPr/>
          <a:lstStyle/>
          <a:p>
            <a:fld id="{4C528A6C-39F7-4519-8113-179B2D34C824}" type="slidenum">
              <a:rPr lang="en-IN" smtClean="0"/>
              <a:t>10</a:t>
            </a:fld>
            <a:endParaRPr lang="en-IN" dirty="0"/>
          </a:p>
        </p:txBody>
      </p:sp>
      <p:sp>
        <p:nvSpPr>
          <p:cNvPr id="7" name="Date Placeholder 4">
            <a:extLst>
              <a:ext uri="{FF2B5EF4-FFF2-40B4-BE49-F238E27FC236}">
                <a16:creationId xmlns:a16="http://schemas.microsoft.com/office/drawing/2014/main" id="{1E4C7070-3DC8-75EA-1374-8AF564A979B9}"/>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95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6D0DC3-331F-6316-4DB7-8083ED196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CAAD689C-96E3-5978-F720-48EC7F5D3AB5}"/>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itle 7">
            <a:extLst>
              <a:ext uri="{FF2B5EF4-FFF2-40B4-BE49-F238E27FC236}">
                <a16:creationId xmlns:a16="http://schemas.microsoft.com/office/drawing/2014/main" id="{5BEF063B-AD74-9EE0-CBB9-70A29CA8D7BD}"/>
              </a:ext>
            </a:extLst>
          </p:cNvPr>
          <p:cNvSpPr txBox="1">
            <a:spLocks/>
          </p:cNvSpPr>
          <p:nvPr/>
        </p:nvSpPr>
        <p:spPr>
          <a:xfrm>
            <a:off x="1180618" y="449104"/>
            <a:ext cx="10173182" cy="707895"/>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6" name="Picture 5">
            <a:extLst>
              <a:ext uri="{FF2B5EF4-FFF2-40B4-BE49-F238E27FC236}">
                <a16:creationId xmlns:a16="http://schemas.microsoft.com/office/drawing/2014/main" id="{F43D3191-4059-5E16-AF04-CE119E2595C1}"/>
              </a:ext>
            </a:extLst>
          </p:cNvPr>
          <p:cNvPicPr>
            <a:picLocks noChangeAspect="1"/>
          </p:cNvPicPr>
          <p:nvPr/>
        </p:nvPicPr>
        <p:blipFill>
          <a:blip r:embed="rId3"/>
          <a:stretch>
            <a:fillRect/>
          </a:stretch>
        </p:blipFill>
        <p:spPr>
          <a:xfrm>
            <a:off x="1406108" y="1447800"/>
            <a:ext cx="10173182" cy="4617098"/>
          </a:xfrm>
          <a:prstGeom prst="rect">
            <a:avLst/>
          </a:prstGeom>
          <a:ln>
            <a:noFill/>
          </a:ln>
          <a:effectLst>
            <a:outerShdw blurRad="292100" dist="139700" dir="2700000" algn="tl" rotWithShape="0">
              <a:srgbClr val="333333">
                <a:alpha val="65000"/>
              </a:srgbClr>
            </a:outerShdw>
          </a:effectLst>
        </p:spPr>
      </p:pic>
      <p:sp>
        <p:nvSpPr>
          <p:cNvPr id="7" name="Slide Number Placeholder 6">
            <a:extLst>
              <a:ext uri="{FF2B5EF4-FFF2-40B4-BE49-F238E27FC236}">
                <a16:creationId xmlns:a16="http://schemas.microsoft.com/office/drawing/2014/main" id="{92005AD5-3B5D-D99A-A308-A74CD8BB9AC4}"/>
              </a:ext>
            </a:extLst>
          </p:cNvPr>
          <p:cNvSpPr>
            <a:spLocks noGrp="1"/>
          </p:cNvSpPr>
          <p:nvPr>
            <p:ph type="sldNum" sz="quarter" idx="12"/>
          </p:nvPr>
        </p:nvSpPr>
        <p:spPr/>
        <p:txBody>
          <a:bodyPr/>
          <a:lstStyle/>
          <a:p>
            <a:fld id="{4C528A6C-39F7-4519-8113-179B2D34C824}" type="slidenum">
              <a:rPr lang="en-IN" smtClean="0"/>
              <a:t>11</a:t>
            </a:fld>
            <a:endParaRPr lang="en-IN" dirty="0"/>
          </a:p>
        </p:txBody>
      </p:sp>
      <p:sp>
        <p:nvSpPr>
          <p:cNvPr id="8" name="Date Placeholder 4">
            <a:extLst>
              <a:ext uri="{FF2B5EF4-FFF2-40B4-BE49-F238E27FC236}">
                <a16:creationId xmlns:a16="http://schemas.microsoft.com/office/drawing/2014/main" id="{C484C568-D60A-D1C5-9B54-99E127EECA7F}"/>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86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F41749-ACB1-3FA6-C1F4-DAEC36987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35CF182D-99FE-80E3-B9D0-FFA7BF852109}"/>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itle 7">
            <a:extLst>
              <a:ext uri="{FF2B5EF4-FFF2-40B4-BE49-F238E27FC236}">
                <a16:creationId xmlns:a16="http://schemas.microsoft.com/office/drawing/2014/main" id="{D2C7885E-BC0C-503D-2D16-BB5D5BC1326F}"/>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Content Placeholder 8">
            <a:extLst>
              <a:ext uri="{FF2B5EF4-FFF2-40B4-BE49-F238E27FC236}">
                <a16:creationId xmlns:a16="http://schemas.microsoft.com/office/drawing/2014/main" id="{DFD4F641-52A9-A7B4-0A28-26B3FE9BCBA5}"/>
              </a:ext>
            </a:extLst>
          </p:cNvPr>
          <p:cNvSpPr txBox="1">
            <a:spLocks/>
          </p:cNvSpPr>
          <p:nvPr/>
        </p:nvSpPr>
        <p:spPr>
          <a:xfrm>
            <a:off x="985840" y="1396181"/>
            <a:ext cx="10903974" cy="43328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A dataset containing the large amount of data sets, obtained from Kaggle.</a:t>
            </a:r>
          </a:p>
          <a:p>
            <a:r>
              <a:rPr lang="en-US" sz="2200" dirty="0">
                <a:latin typeface="Times New Roman" panose="02020603050405020304" pitchFamily="18" charset="0"/>
                <a:cs typeface="Times New Roman" panose="02020603050405020304" pitchFamily="18" charset="0"/>
              </a:rPr>
              <a:t>The data was </a:t>
            </a:r>
            <a:r>
              <a:rPr lang="en-US" sz="2200" b="1" dirty="0">
                <a:latin typeface="Times New Roman" panose="02020603050405020304" pitchFamily="18" charset="0"/>
                <a:cs typeface="Times New Roman" panose="02020603050405020304" pitchFamily="18" charset="0"/>
              </a:rPr>
              <a:t>cleaned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pre-processed</a:t>
            </a:r>
            <a:r>
              <a:rPr lang="en-US" sz="2200" dirty="0">
                <a:latin typeface="Times New Roman" panose="02020603050405020304" pitchFamily="18" charset="0"/>
                <a:cs typeface="Times New Roman" panose="02020603050405020304" pitchFamily="18" charset="0"/>
              </a:rPr>
              <a:t> to make it suitable for analysis, including tasks like removing punctuation, tokenization, eliminating stop words, stemming.</a:t>
            </a:r>
          </a:p>
          <a:p>
            <a:r>
              <a:rPr lang="en-US" sz="2200" dirty="0">
                <a:latin typeface="Times New Roman" panose="02020603050405020304" pitchFamily="18" charset="0"/>
                <a:cs typeface="Times New Roman" panose="02020603050405020304" pitchFamily="18" charset="0"/>
              </a:rPr>
              <a:t>Feature extraction was performed using the </a:t>
            </a:r>
            <a:r>
              <a:rPr lang="en-US" sz="2200" b="1" dirty="0">
                <a:latin typeface="Times New Roman" panose="02020603050405020304" pitchFamily="18" charset="0"/>
                <a:cs typeface="Times New Roman" panose="02020603050405020304" pitchFamily="18" charset="0"/>
              </a:rPr>
              <a:t>SNA-K</a:t>
            </a:r>
            <a:r>
              <a:rPr lang="en-US" sz="2200" dirty="0">
                <a:latin typeface="Times New Roman" panose="02020603050405020304" pitchFamily="18" charset="0"/>
                <a:cs typeface="Times New Roman" panose="02020603050405020304" pitchFamily="18" charset="0"/>
              </a:rPr>
              <a:t> core to calculating term frequency.</a:t>
            </a:r>
          </a:p>
          <a:p>
            <a:r>
              <a:rPr lang="en-US" sz="2200" b="1" dirty="0">
                <a:latin typeface="Times New Roman" panose="02020603050405020304" pitchFamily="18" charset="0"/>
                <a:cs typeface="Times New Roman" panose="02020603050405020304" pitchFamily="18" charset="0"/>
              </a:rPr>
              <a:t>ANN </a:t>
            </a:r>
            <a:r>
              <a:rPr lang="en-US" sz="2200" dirty="0">
                <a:latin typeface="Times New Roman" panose="02020603050405020304" pitchFamily="18" charset="0"/>
                <a:cs typeface="Times New Roman" panose="02020603050405020304" pitchFamily="18" charset="0"/>
              </a:rPr>
              <a:t>and some </a:t>
            </a:r>
            <a:r>
              <a:rPr lang="en-US" sz="2200" b="1" dirty="0">
                <a:latin typeface="Times New Roman" panose="02020603050405020304" pitchFamily="18" charset="0"/>
                <a:cs typeface="Times New Roman" panose="02020603050405020304" pitchFamily="18" charset="0"/>
              </a:rPr>
              <a:t>classifiers </a:t>
            </a:r>
            <a:r>
              <a:rPr lang="en-US" sz="2200" dirty="0">
                <a:latin typeface="Times New Roman" panose="02020603050405020304" pitchFamily="18" charset="0"/>
                <a:cs typeface="Times New Roman" panose="02020603050405020304" pitchFamily="18" charset="0"/>
              </a:rPr>
              <a:t>used to train the data.</a:t>
            </a:r>
          </a:p>
          <a:p>
            <a:r>
              <a:rPr lang="en-US" sz="2200" dirty="0">
                <a:latin typeface="Times New Roman" panose="02020603050405020304" pitchFamily="18" charset="0"/>
                <a:cs typeface="Times New Roman" panose="02020603050405020304" pitchFamily="18" charset="0"/>
              </a:rPr>
              <a:t>The system was implemented using Python programming language in Google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with a front-end developed using </a:t>
            </a:r>
            <a:r>
              <a:rPr lang="en-US" sz="2200" b="1" dirty="0">
                <a:latin typeface="Times New Roman" panose="02020603050405020304" pitchFamily="18" charset="0"/>
                <a:cs typeface="Times New Roman" panose="02020603050405020304" pitchFamily="18" charset="0"/>
              </a:rPr>
              <a:t>HTML, CSS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Online fraud detection</a:t>
            </a:r>
            <a:r>
              <a:rPr lang="en-US" sz="2200" dirty="0">
                <a:latin typeface="Times New Roman" panose="02020603050405020304" pitchFamily="18" charset="0"/>
                <a:cs typeface="Times New Roman" panose="02020603050405020304" pitchFamily="18" charset="0"/>
              </a:rPr>
              <a:t>, was used to develop the web application for </a:t>
            </a:r>
            <a:r>
              <a:rPr lang="en-US" sz="2200" b="1" dirty="0">
                <a:latin typeface="Times New Roman" panose="02020603050405020304" pitchFamily="18" charset="0"/>
                <a:cs typeface="Times New Roman" panose="02020603050405020304" pitchFamily="18" charset="0"/>
              </a:rPr>
              <a:t>identifying</a:t>
            </a:r>
            <a:r>
              <a:rPr lang="en-US" sz="2200" dirty="0">
                <a:latin typeface="Times New Roman" panose="02020603050405020304" pitchFamily="18" charset="0"/>
                <a:cs typeface="Times New Roman" panose="02020603050405020304" pitchFamily="18" charset="0"/>
              </a:rPr>
              <a:t> the fraud and the solving process to secure the online platform. </a:t>
            </a:r>
          </a:p>
        </p:txBody>
      </p:sp>
      <p:sp>
        <p:nvSpPr>
          <p:cNvPr id="6" name="Slide Number Placeholder 5">
            <a:extLst>
              <a:ext uri="{FF2B5EF4-FFF2-40B4-BE49-F238E27FC236}">
                <a16:creationId xmlns:a16="http://schemas.microsoft.com/office/drawing/2014/main" id="{486622C0-59B2-EF57-4A06-CAC62AF34E34}"/>
              </a:ext>
            </a:extLst>
          </p:cNvPr>
          <p:cNvSpPr>
            <a:spLocks noGrp="1"/>
          </p:cNvSpPr>
          <p:nvPr>
            <p:ph type="sldNum" sz="quarter" idx="12"/>
          </p:nvPr>
        </p:nvSpPr>
        <p:spPr/>
        <p:txBody>
          <a:bodyPr/>
          <a:lstStyle/>
          <a:p>
            <a:fld id="{4C528A6C-39F7-4519-8113-179B2D34C824}" type="slidenum">
              <a:rPr lang="en-IN" smtClean="0"/>
              <a:t>12</a:t>
            </a:fld>
            <a:endParaRPr lang="en-IN" dirty="0"/>
          </a:p>
        </p:txBody>
      </p:sp>
      <p:sp>
        <p:nvSpPr>
          <p:cNvPr id="7" name="Date Placeholder 4">
            <a:extLst>
              <a:ext uri="{FF2B5EF4-FFF2-40B4-BE49-F238E27FC236}">
                <a16:creationId xmlns:a16="http://schemas.microsoft.com/office/drawing/2014/main" id="{D0DDDF47-B9EB-BC27-9943-D869B52C8C15}"/>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85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2F6F9-BB3D-5C02-2CCB-12037535AB83}"/>
              </a:ext>
            </a:extLst>
          </p:cNvPr>
          <p:cNvSpPr>
            <a:spLocks noGrp="1"/>
          </p:cNvSpPr>
          <p:nvPr>
            <p:ph type="sldNum" sz="quarter" idx="12"/>
          </p:nvPr>
        </p:nvSpPr>
        <p:spPr/>
        <p:txBody>
          <a:bodyPr/>
          <a:lstStyle/>
          <a:p>
            <a:fld id="{4C528A6C-39F7-4519-8113-179B2D34C824}" type="slidenum">
              <a:rPr lang="en-IN" smtClean="0"/>
              <a:t>13</a:t>
            </a:fld>
            <a:endParaRPr lang="en-IN" dirty="0"/>
          </a:p>
        </p:txBody>
      </p:sp>
      <p:pic>
        <p:nvPicPr>
          <p:cNvPr id="3" name="Picture 2">
            <a:extLst>
              <a:ext uri="{FF2B5EF4-FFF2-40B4-BE49-F238E27FC236}">
                <a16:creationId xmlns:a16="http://schemas.microsoft.com/office/drawing/2014/main" id="{72D95922-B0A1-C07D-AE50-F3640A3E7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7">
            <a:extLst>
              <a:ext uri="{FF2B5EF4-FFF2-40B4-BE49-F238E27FC236}">
                <a16:creationId xmlns:a16="http://schemas.microsoft.com/office/drawing/2014/main" id="{3B359AA1-286E-CE0E-5E0B-8F296667D841}"/>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Content Placeholder 8">
            <a:extLst>
              <a:ext uri="{FF2B5EF4-FFF2-40B4-BE49-F238E27FC236}">
                <a16:creationId xmlns:a16="http://schemas.microsoft.com/office/drawing/2014/main" id="{6AE55CE8-6FC0-3E8A-1A74-858D15613D89}"/>
              </a:ext>
            </a:extLst>
          </p:cNvPr>
          <p:cNvSpPr txBox="1">
            <a:spLocks/>
          </p:cNvSpPr>
          <p:nvPr/>
        </p:nvSpPr>
        <p:spPr>
          <a:xfrm>
            <a:off x="838200" y="1605280"/>
            <a:ext cx="10515600" cy="45716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Software </a:t>
            </a:r>
            <a:r>
              <a:rPr lang="en-US" sz="2600" b="1" dirty="0">
                <a:latin typeface="Times New Roman" panose="02020603050405020304" pitchFamily="18" charset="0"/>
                <a:cs typeface="Times New Roman" panose="02020603050405020304" pitchFamily="18" charset="0"/>
              </a:rPr>
              <a:t>Specifications</a:t>
            </a:r>
            <a:r>
              <a:rPr lang="en-US" b="1"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r>
              <a:rPr lang="en-US" sz="2300" dirty="0"/>
              <a:t>Browser: Chrome</a:t>
            </a:r>
          </a:p>
          <a:p>
            <a:pPr marL="0" indent="0">
              <a:buFont typeface="Arial" panose="020B0604020202020204" pitchFamily="34" charset="0"/>
              <a:buNone/>
            </a:pPr>
            <a:r>
              <a:rPr lang="en-US" sz="2300" dirty="0"/>
              <a:t>    Operating System: Windows 11 </a:t>
            </a:r>
          </a:p>
          <a:p>
            <a:pPr marL="0" indent="0">
              <a:buFont typeface="Arial" panose="020B0604020202020204" pitchFamily="34" charset="0"/>
              <a:buNone/>
            </a:pPr>
            <a:r>
              <a:rPr lang="en-US" sz="2300" dirty="0"/>
              <a:t>    Python (Visual Studio Code)</a:t>
            </a:r>
          </a:p>
          <a:p>
            <a:pPr marL="0" indent="0">
              <a:buFont typeface="Arial" panose="020B0604020202020204" pitchFamily="34" charset="0"/>
              <a:buNone/>
            </a:pPr>
            <a:r>
              <a:rPr lang="en-US" sz="2300" dirty="0">
                <a:latin typeface="Times New Roman" panose="02020603050405020304" pitchFamily="18" charset="0"/>
                <a:cs typeface="Times New Roman" panose="02020603050405020304" pitchFamily="18" charset="0"/>
              </a:rPr>
              <a:t>    Flask</a:t>
            </a:r>
          </a:p>
          <a:p>
            <a:r>
              <a:rPr lang="en-US" sz="2600" b="1" dirty="0">
                <a:latin typeface="Times New Roman" panose="02020603050405020304" pitchFamily="18" charset="0"/>
                <a:cs typeface="Times New Roman" panose="02020603050405020304" pitchFamily="18" charset="0"/>
              </a:rPr>
              <a:t>Hardware Specifications:</a:t>
            </a:r>
          </a:p>
          <a:p>
            <a:pPr marL="0" indent="0">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    </a:t>
            </a:r>
            <a:r>
              <a:rPr lang="en-IN" sz="2300" dirty="0"/>
              <a:t>Processor: AMD </a:t>
            </a:r>
            <a:r>
              <a:rPr lang="en-IN" sz="2300" dirty="0" err="1"/>
              <a:t>Ryzen</a:t>
            </a:r>
            <a:r>
              <a:rPr lang="en-IN" sz="2300" dirty="0"/>
              <a:t> 5 5625U with Radeon </a:t>
            </a:r>
            <a:r>
              <a:rPr lang="en-IN" sz="2300" dirty="0">
                <a:hlinkClick r:id="rId3"/>
              </a:rPr>
              <a:t>Graphics@2.30</a:t>
            </a:r>
            <a:r>
              <a:rPr lang="en-IN" sz="2300" dirty="0"/>
              <a:t> GHz</a:t>
            </a:r>
          </a:p>
          <a:p>
            <a:pPr marL="0" indent="0">
              <a:buFont typeface="Arial" panose="020B0604020202020204" pitchFamily="34" charset="0"/>
              <a:buNone/>
            </a:pPr>
            <a:r>
              <a:rPr lang="en-IN" sz="2300" dirty="0"/>
              <a:t>     Hard Disk: 1TB</a:t>
            </a:r>
          </a:p>
          <a:p>
            <a:pPr marL="0" indent="0">
              <a:buFont typeface="Arial" panose="020B0604020202020204" pitchFamily="34" charset="0"/>
              <a:buNone/>
            </a:pPr>
            <a:r>
              <a:rPr lang="en-IN" sz="2300" dirty="0"/>
              <a:t>     RAM: 8GB </a:t>
            </a:r>
            <a:endParaRPr lang="en-US" sz="23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
        <p:nvSpPr>
          <p:cNvPr id="6" name="Date Placeholder 4">
            <a:extLst>
              <a:ext uri="{FF2B5EF4-FFF2-40B4-BE49-F238E27FC236}">
                <a16:creationId xmlns:a16="http://schemas.microsoft.com/office/drawing/2014/main" id="{17162E71-A19C-E91B-47BA-FD087E10E0B1}"/>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5">
            <a:extLst>
              <a:ext uri="{FF2B5EF4-FFF2-40B4-BE49-F238E27FC236}">
                <a16:creationId xmlns:a16="http://schemas.microsoft.com/office/drawing/2014/main" id="{61A25DC0-3962-F21E-DECB-391B3A378D31}"/>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Tree>
    <p:extLst>
      <p:ext uri="{BB962C8B-B14F-4D97-AF65-F5344CB8AC3E}">
        <p14:creationId xmlns:p14="http://schemas.microsoft.com/office/powerpoint/2010/main" val="385834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FA9C08-E713-64BD-3D0C-9FE73779BA68}"/>
              </a:ext>
            </a:extLst>
          </p:cNvPr>
          <p:cNvSpPr>
            <a:spLocks noGrp="1"/>
          </p:cNvSpPr>
          <p:nvPr>
            <p:ph type="sldNum" sz="quarter" idx="12"/>
          </p:nvPr>
        </p:nvSpPr>
        <p:spPr/>
        <p:txBody>
          <a:bodyPr/>
          <a:lstStyle/>
          <a:p>
            <a:fld id="{4C528A6C-39F7-4519-8113-179B2D34C824}" type="slidenum">
              <a:rPr lang="en-IN" smtClean="0"/>
              <a:t>14</a:t>
            </a:fld>
            <a:endParaRPr lang="en-IN" dirty="0"/>
          </a:p>
        </p:txBody>
      </p:sp>
      <p:pic>
        <p:nvPicPr>
          <p:cNvPr id="3" name="Picture 2">
            <a:extLst>
              <a:ext uri="{FF2B5EF4-FFF2-40B4-BE49-F238E27FC236}">
                <a16:creationId xmlns:a16="http://schemas.microsoft.com/office/drawing/2014/main" id="{3784EB23-380B-EC94-ABA0-529948143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3.png">
            <a:extLst>
              <a:ext uri="{FF2B5EF4-FFF2-40B4-BE49-F238E27FC236}">
                <a16:creationId xmlns:a16="http://schemas.microsoft.com/office/drawing/2014/main" id="{9728394F-C716-A450-1E47-DBF5262EF145}"/>
              </a:ext>
            </a:extLst>
          </p:cNvPr>
          <p:cNvPicPr>
            <a:picLocks noChangeAspect="1"/>
          </p:cNvPicPr>
          <p:nvPr/>
        </p:nvPicPr>
        <p:blipFill>
          <a:blip r:embed="rId3" cstate="print"/>
          <a:stretch>
            <a:fillRect/>
          </a:stretch>
        </p:blipFill>
        <p:spPr>
          <a:xfrm>
            <a:off x="645695" y="1915795"/>
            <a:ext cx="4792579" cy="3026410"/>
          </a:xfrm>
          <a:prstGeom prst="rect">
            <a:avLst/>
          </a:prstGeom>
        </p:spPr>
      </p:pic>
      <p:sp>
        <p:nvSpPr>
          <p:cNvPr id="6" name="TextBox 5">
            <a:extLst>
              <a:ext uri="{FF2B5EF4-FFF2-40B4-BE49-F238E27FC236}">
                <a16:creationId xmlns:a16="http://schemas.microsoft.com/office/drawing/2014/main" id="{DC37F064-66EE-6A24-A7C3-1B623C60E8AC}"/>
              </a:ext>
            </a:extLst>
          </p:cNvPr>
          <p:cNvSpPr txBox="1"/>
          <p:nvPr/>
        </p:nvSpPr>
        <p:spPr>
          <a:xfrm>
            <a:off x="834189" y="5342021"/>
            <a:ext cx="4331369" cy="400110"/>
          </a:xfrm>
          <a:prstGeom prst="rect">
            <a:avLst/>
          </a:prstGeom>
          <a:noFill/>
        </p:spPr>
        <p:txBody>
          <a:bodyPr wrap="square" rtlCol="0">
            <a:spAutoFit/>
          </a:bodyPr>
          <a:lstStyle/>
          <a:p>
            <a:pPr marL="110490" marR="318770" algn="ctr">
              <a:spcAft>
                <a:spcPts val="0"/>
              </a:spcAft>
            </a:pPr>
            <a:r>
              <a:rPr lang="en-US" sz="2000" b="1" dirty="0">
                <a:effectLst/>
                <a:latin typeface="Times New Roman" panose="02020603050405020304" pitchFamily="18" charset="0"/>
                <a:ea typeface="Times New Roman" panose="02020603050405020304" pitchFamily="18" charset="0"/>
              </a:rPr>
              <a:t>Fig: 1</a:t>
            </a:r>
            <a:r>
              <a:rPr lang="en-US" sz="2000" b="1" spc="-15" dirty="0">
                <a:effectLst/>
                <a:latin typeface="Times New Roman" panose="02020603050405020304" pitchFamily="18" charset="0"/>
                <a:ea typeface="Times New Roman" panose="02020603050405020304" pitchFamily="18" charset="0"/>
              </a:rPr>
              <a:t> </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Genuine</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Values</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Dataset</a:t>
            </a:r>
            <a:endParaRPr lang="en-IN" sz="2000" b="1" dirty="0">
              <a:effectLst/>
              <a:latin typeface="Times New Roman" panose="02020603050405020304" pitchFamily="18" charset="0"/>
              <a:ea typeface="Times New Roman" panose="02020603050405020304" pitchFamily="18" charset="0"/>
            </a:endParaRPr>
          </a:p>
        </p:txBody>
      </p:sp>
      <p:pic>
        <p:nvPicPr>
          <p:cNvPr id="7" name="image20.png">
            <a:extLst>
              <a:ext uri="{FF2B5EF4-FFF2-40B4-BE49-F238E27FC236}">
                <a16:creationId xmlns:a16="http://schemas.microsoft.com/office/drawing/2014/main" id="{9F62E343-E47C-655E-BF63-C2AA69118B6B}"/>
              </a:ext>
            </a:extLst>
          </p:cNvPr>
          <p:cNvPicPr>
            <a:picLocks noChangeAspect="1"/>
          </p:cNvPicPr>
          <p:nvPr/>
        </p:nvPicPr>
        <p:blipFill>
          <a:blip r:embed="rId4" cstate="print"/>
          <a:stretch>
            <a:fillRect/>
          </a:stretch>
        </p:blipFill>
        <p:spPr>
          <a:xfrm>
            <a:off x="6753728" y="1034014"/>
            <a:ext cx="4395535" cy="3908191"/>
          </a:xfrm>
          <a:prstGeom prst="rect">
            <a:avLst/>
          </a:prstGeom>
        </p:spPr>
      </p:pic>
      <p:sp>
        <p:nvSpPr>
          <p:cNvPr id="9" name="TextBox 8">
            <a:extLst>
              <a:ext uri="{FF2B5EF4-FFF2-40B4-BE49-F238E27FC236}">
                <a16:creationId xmlns:a16="http://schemas.microsoft.com/office/drawing/2014/main" id="{A5D6C7D4-2AA5-4D45-9EB3-9C5E4092E421}"/>
              </a:ext>
            </a:extLst>
          </p:cNvPr>
          <p:cNvSpPr txBox="1"/>
          <p:nvPr/>
        </p:nvSpPr>
        <p:spPr>
          <a:xfrm>
            <a:off x="6288504" y="5358062"/>
            <a:ext cx="5438273" cy="400110"/>
          </a:xfrm>
          <a:prstGeom prst="rect">
            <a:avLst/>
          </a:prstGeom>
          <a:noFill/>
        </p:spPr>
        <p:txBody>
          <a:bodyPr wrap="square" rtlCol="0">
            <a:spAutoFit/>
          </a:bodyPr>
          <a:lstStyle/>
          <a:p>
            <a:pPr marL="483870">
              <a:spcBef>
                <a:spcPts val="5"/>
              </a:spcBef>
              <a:spcAft>
                <a:spcPts val="0"/>
              </a:spcAft>
            </a:pPr>
            <a:r>
              <a:rPr lang="en-US" sz="2000" b="1" dirty="0">
                <a:effectLst/>
                <a:latin typeface="Times New Roman" panose="02020603050405020304" pitchFamily="18" charset="0"/>
                <a:ea typeface="Times New Roman" panose="02020603050405020304" pitchFamily="18" charset="0"/>
              </a:rPr>
              <a:t>Fig</a:t>
            </a:r>
            <a:r>
              <a:rPr lang="en-US" sz="2000" b="1" spc="-40" dirty="0">
                <a:effectLst/>
                <a:latin typeface="Times New Roman" panose="02020603050405020304" pitchFamily="18" charset="0"/>
                <a:ea typeface="Times New Roman" panose="02020603050405020304" pitchFamily="18" charset="0"/>
              </a:rPr>
              <a:t> </a:t>
            </a:r>
            <a:r>
              <a:rPr lang="en-US" sz="2000" b="1" spc="-40" dirty="0">
                <a:latin typeface="Times New Roman" panose="02020603050405020304" pitchFamily="18" charset="0"/>
                <a:ea typeface="Times New Roman" panose="02020603050405020304" pitchFamily="18" charset="0"/>
              </a:rPr>
              <a:t>: 2 </a:t>
            </a:r>
            <a:r>
              <a:rPr lang="en-US" sz="2000" b="1" dirty="0">
                <a:effectLst/>
                <a:latin typeface="Times New Roman" panose="02020603050405020304" pitchFamily="18" charset="0"/>
                <a:ea typeface="Times New Roman" panose="02020603050405020304" pitchFamily="18" charset="0"/>
              </a:rPr>
              <a:t>Approximate</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costing</a:t>
            </a:r>
            <a:r>
              <a:rPr lang="en-US" sz="2000" b="1" spc="-4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of</a:t>
            </a:r>
            <a:r>
              <a:rPr lang="en-US" sz="2000" b="1" spc="-6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online</a:t>
            </a:r>
            <a:r>
              <a:rPr lang="en-US" sz="2000" b="1" spc="-4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orders</a:t>
            </a:r>
            <a:endParaRPr lang="en-IN" sz="2000" b="1" dirty="0">
              <a:effectLst/>
              <a:latin typeface="Times New Roman" panose="02020603050405020304" pitchFamily="18" charset="0"/>
              <a:ea typeface="Times New Roman" panose="02020603050405020304" pitchFamily="18" charset="0"/>
            </a:endParaRPr>
          </a:p>
        </p:txBody>
      </p:sp>
      <p:sp>
        <p:nvSpPr>
          <p:cNvPr id="10" name="Date Placeholder 4">
            <a:extLst>
              <a:ext uri="{FF2B5EF4-FFF2-40B4-BE49-F238E27FC236}">
                <a16:creationId xmlns:a16="http://schemas.microsoft.com/office/drawing/2014/main" id="{6B1F2E28-ACEC-C48C-6A9D-9B56C7621D11}"/>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1" name="Footer Placeholder 5">
            <a:extLst>
              <a:ext uri="{FF2B5EF4-FFF2-40B4-BE49-F238E27FC236}">
                <a16:creationId xmlns:a16="http://schemas.microsoft.com/office/drawing/2014/main" id="{B6F1A572-A4DF-B7C4-B26E-EB912B0B4BE3}"/>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Tree>
    <p:extLst>
      <p:ext uri="{BB962C8B-B14F-4D97-AF65-F5344CB8AC3E}">
        <p14:creationId xmlns:p14="http://schemas.microsoft.com/office/powerpoint/2010/main" val="115402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A3C32C-AC2C-64C1-7EA0-F50E8A701701}"/>
              </a:ext>
            </a:extLst>
          </p:cNvPr>
          <p:cNvSpPr>
            <a:spLocks noGrp="1"/>
          </p:cNvSpPr>
          <p:nvPr>
            <p:ph type="sldNum" sz="quarter" idx="12"/>
          </p:nvPr>
        </p:nvSpPr>
        <p:spPr/>
        <p:txBody>
          <a:bodyPr/>
          <a:lstStyle/>
          <a:p>
            <a:fld id="{4C528A6C-39F7-4519-8113-179B2D34C824}" type="slidenum">
              <a:rPr lang="en-IN" smtClean="0"/>
              <a:t>15</a:t>
            </a:fld>
            <a:endParaRPr lang="en-IN" dirty="0"/>
          </a:p>
        </p:txBody>
      </p:sp>
      <p:pic>
        <p:nvPicPr>
          <p:cNvPr id="3" name="Picture 2">
            <a:extLst>
              <a:ext uri="{FF2B5EF4-FFF2-40B4-BE49-F238E27FC236}">
                <a16:creationId xmlns:a16="http://schemas.microsoft.com/office/drawing/2014/main" id="{2329C5C2-4863-E7B5-EFB5-DF0DEAA4C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7">
            <a:extLst>
              <a:ext uri="{FF2B5EF4-FFF2-40B4-BE49-F238E27FC236}">
                <a16:creationId xmlns:a16="http://schemas.microsoft.com/office/drawing/2014/main" id="{9E0C3B2A-13B8-673F-0621-D5A335F1B6E7}"/>
              </a:ext>
            </a:extLst>
          </p:cNvPr>
          <p:cNvSpPr txBox="1">
            <a:spLocks/>
          </p:cNvSpPr>
          <p:nvPr/>
        </p:nvSpPr>
        <p:spPr>
          <a:xfrm>
            <a:off x="1180618" y="52554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5" name="TextBox 4">
            <a:extLst>
              <a:ext uri="{FF2B5EF4-FFF2-40B4-BE49-F238E27FC236}">
                <a16:creationId xmlns:a16="http://schemas.microsoft.com/office/drawing/2014/main" id="{85CDBF1F-A067-84DA-0617-79E0C2C109CF}"/>
              </a:ext>
            </a:extLst>
          </p:cNvPr>
          <p:cNvSpPr txBox="1"/>
          <p:nvPr/>
        </p:nvSpPr>
        <p:spPr>
          <a:xfrm>
            <a:off x="1180618" y="1423049"/>
            <a:ext cx="9952603" cy="4401205"/>
          </a:xfrm>
          <a:prstGeom prst="rect">
            <a:avLst/>
          </a:prstGeom>
          <a:noFill/>
        </p:spPr>
        <p:txBody>
          <a:bodyPr wrap="square" rtlCol="0">
            <a:spAutoFit/>
          </a:bodyPr>
          <a:lstStyle/>
          <a:p>
            <a:pPr algn="just"/>
            <a:r>
              <a:rPr lang="en-US" sz="2800" dirty="0"/>
              <a:t>QML has gotten a developing measure of consideration for its capability to resolve significant issues because of its computational capacities. To legitimize the speculation for potential execution gains, it is fundamental to recognize the main regions for QML application because of the challenges and cost of changing over issues into the QUBO design [21] expected for quantum processing.</a:t>
            </a:r>
          </a:p>
          <a:p>
            <a:pPr algn="just"/>
            <a:r>
              <a:rPr lang="en-US" sz="2800" dirty="0"/>
              <a:t>Fast and proficient misrepresentation identification is an incredible choice for QML arrangements because of the predominance of e-business, online exchanges, and the critical misfortunes brought about by fake exercises.</a:t>
            </a:r>
            <a:endParaRPr lang="en-IN" sz="2800" dirty="0"/>
          </a:p>
        </p:txBody>
      </p:sp>
      <p:sp>
        <p:nvSpPr>
          <p:cNvPr id="6" name="Date Placeholder 4">
            <a:extLst>
              <a:ext uri="{FF2B5EF4-FFF2-40B4-BE49-F238E27FC236}">
                <a16:creationId xmlns:a16="http://schemas.microsoft.com/office/drawing/2014/main" id="{B63F2B4F-CF45-6118-6E77-0DDA896ECB9F}"/>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5">
            <a:extLst>
              <a:ext uri="{FF2B5EF4-FFF2-40B4-BE49-F238E27FC236}">
                <a16:creationId xmlns:a16="http://schemas.microsoft.com/office/drawing/2014/main" id="{7780E37E-790A-27B0-F0FC-DA57CD275E65}"/>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Tree>
    <p:extLst>
      <p:ext uri="{BB962C8B-B14F-4D97-AF65-F5344CB8AC3E}">
        <p14:creationId xmlns:p14="http://schemas.microsoft.com/office/powerpoint/2010/main" val="329524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4F7F5-CBC1-1165-938E-475401ADDA73}"/>
              </a:ext>
            </a:extLst>
          </p:cNvPr>
          <p:cNvSpPr>
            <a:spLocks noGrp="1"/>
          </p:cNvSpPr>
          <p:nvPr>
            <p:ph type="sldNum" sz="quarter" idx="12"/>
          </p:nvPr>
        </p:nvSpPr>
        <p:spPr/>
        <p:txBody>
          <a:bodyPr/>
          <a:lstStyle/>
          <a:p>
            <a:fld id="{4C528A6C-39F7-4519-8113-179B2D34C824}" type="slidenum">
              <a:rPr lang="en-IN" smtClean="0"/>
              <a:t>16</a:t>
            </a:fld>
            <a:endParaRPr lang="en-IN" dirty="0"/>
          </a:p>
        </p:txBody>
      </p:sp>
      <p:pic>
        <p:nvPicPr>
          <p:cNvPr id="3" name="Picture 2">
            <a:extLst>
              <a:ext uri="{FF2B5EF4-FFF2-40B4-BE49-F238E27FC236}">
                <a16:creationId xmlns:a16="http://schemas.microsoft.com/office/drawing/2014/main" id="{130F1CAB-C813-82FA-A080-B2F98FE38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7">
            <a:extLst>
              <a:ext uri="{FF2B5EF4-FFF2-40B4-BE49-F238E27FC236}">
                <a16:creationId xmlns:a16="http://schemas.microsoft.com/office/drawing/2014/main" id="{E989EB50-0812-C944-39CA-6680C73AC27D}"/>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0E9971-8341-2CA1-30CC-17FFBFE0B147}"/>
              </a:ext>
            </a:extLst>
          </p:cNvPr>
          <p:cNvSpPr txBox="1"/>
          <p:nvPr/>
        </p:nvSpPr>
        <p:spPr>
          <a:xfrm>
            <a:off x="1604211" y="1122947"/>
            <a:ext cx="9407171" cy="5324535"/>
          </a:xfrm>
          <a:prstGeom prst="rect">
            <a:avLst/>
          </a:prstGeom>
          <a:noFill/>
        </p:spPr>
        <p:txBody>
          <a:bodyPr wrap="square" rtlCol="0">
            <a:spAutoFit/>
          </a:bodyPr>
          <a:lstStyle/>
          <a:p>
            <a:r>
              <a:rPr lang="en-IN" sz="2000" dirty="0"/>
              <a:t>[1] S P, </a:t>
            </a:r>
            <a:r>
              <a:rPr lang="en-IN" sz="2000" dirty="0" err="1"/>
              <a:t>Maniraj</a:t>
            </a:r>
            <a:r>
              <a:rPr lang="en-IN" sz="2000" dirty="0"/>
              <a:t>&amp; Saini, Aditya &amp; Ahmed, Shadab &amp; Sarkar, Swarna, “Credit Card Fraud Detection using Machine Learning and Data Science”, International Journal of Engineering Research 2021 and. 08. 10.17577/IJERTV8IS090031</a:t>
            </a:r>
          </a:p>
          <a:p>
            <a:endParaRPr lang="en-IN" sz="2000" dirty="0"/>
          </a:p>
          <a:p>
            <a:r>
              <a:rPr lang="en-IN" sz="2000" dirty="0"/>
              <a:t>[2] https://www.kaggle.com/datasets/mlg-ulb/creditcardfraud</a:t>
            </a:r>
          </a:p>
          <a:p>
            <a:endParaRPr lang="en-IN" sz="2000" dirty="0"/>
          </a:p>
          <a:p>
            <a:r>
              <a:rPr lang="en-IN" sz="2000" dirty="0"/>
              <a:t>[3] </a:t>
            </a:r>
            <a:r>
              <a:rPr lang="en-IN" sz="2000" dirty="0" err="1"/>
              <a:t>D.Varmedja</a:t>
            </a:r>
            <a:r>
              <a:rPr lang="en-IN" sz="2000" dirty="0"/>
              <a:t>, M. </a:t>
            </a:r>
            <a:r>
              <a:rPr lang="en-IN" sz="2000" dirty="0" err="1"/>
              <a:t>Karanovic</a:t>
            </a:r>
            <a:r>
              <a:rPr lang="en-IN" sz="2000" dirty="0"/>
              <a:t>, S. </a:t>
            </a:r>
            <a:r>
              <a:rPr lang="en-IN" sz="2000" dirty="0" err="1"/>
              <a:t>Sladojevic</a:t>
            </a:r>
            <a:r>
              <a:rPr lang="en-IN" sz="2000" dirty="0"/>
              <a:t>, M. </a:t>
            </a:r>
            <a:r>
              <a:rPr lang="en-IN" sz="2000" dirty="0" err="1"/>
              <a:t>Arsenovic</a:t>
            </a:r>
            <a:r>
              <a:rPr lang="en-IN" sz="2000" dirty="0"/>
              <a:t> and A. </a:t>
            </a:r>
            <a:r>
              <a:rPr lang="en-IN" sz="2000" dirty="0" err="1"/>
              <a:t>Anderla</a:t>
            </a:r>
            <a:r>
              <a:rPr lang="en-IN" sz="2000" dirty="0"/>
              <a:t>, "Credit Card Fraud Detection - Machine Learning methods</a:t>
            </a:r>
          </a:p>
          <a:p>
            <a:endParaRPr lang="en-IN" sz="2000" dirty="0"/>
          </a:p>
          <a:p>
            <a:r>
              <a:rPr lang="en-IN" sz="2000" dirty="0"/>
              <a:t>[4] L. Columbus. (2020). How E-Commerce’s Explosive Growth is Attracting Fraud. [Online].</a:t>
            </a:r>
          </a:p>
          <a:p>
            <a:endParaRPr lang="en-IN" sz="2000" dirty="0"/>
          </a:p>
          <a:p>
            <a:r>
              <a:rPr lang="en-IN" sz="2000" dirty="0"/>
              <a:t>[5] LexisNexis. (2020). Lexis/Nexis Solutions for 2020 True Cost of Fraud Study: ECommerce/Retail Edition.[Online]</a:t>
            </a:r>
          </a:p>
          <a:p>
            <a:endParaRPr lang="en-IN" sz="2000" dirty="0"/>
          </a:p>
          <a:p>
            <a:r>
              <a:rPr lang="en-IN" sz="2000" dirty="0"/>
              <a:t>[6] Salles, K. </a:t>
            </a:r>
            <a:r>
              <a:rPr lang="en-IN" sz="2000" dirty="0" err="1"/>
              <a:t>Belloze</a:t>
            </a:r>
            <a:r>
              <a:rPr lang="en-IN" sz="2000" dirty="0"/>
              <a:t>, F. Porto, P. H. Gonzalez, and E. Ogasawara, vol. 164, pp. 274–291, Jan. 2019.</a:t>
            </a:r>
          </a:p>
        </p:txBody>
      </p:sp>
      <p:sp>
        <p:nvSpPr>
          <p:cNvPr id="6" name="Date Placeholder 4">
            <a:extLst>
              <a:ext uri="{FF2B5EF4-FFF2-40B4-BE49-F238E27FC236}">
                <a16:creationId xmlns:a16="http://schemas.microsoft.com/office/drawing/2014/main" id="{D63F8A6E-A455-18B6-97A6-7DE6E8D3A00B}"/>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5">
            <a:extLst>
              <a:ext uri="{FF2B5EF4-FFF2-40B4-BE49-F238E27FC236}">
                <a16:creationId xmlns:a16="http://schemas.microsoft.com/office/drawing/2014/main" id="{BCEEE714-D0CE-C47F-9D4F-474EA274F650}"/>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Tree>
    <p:extLst>
      <p:ext uri="{BB962C8B-B14F-4D97-AF65-F5344CB8AC3E}">
        <p14:creationId xmlns:p14="http://schemas.microsoft.com/office/powerpoint/2010/main" val="26690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142C9B-7A42-D533-FB0B-972C72C32409}"/>
              </a:ext>
            </a:extLst>
          </p:cNvPr>
          <p:cNvSpPr>
            <a:spLocks noGrp="1"/>
          </p:cNvSpPr>
          <p:nvPr>
            <p:ph type="sldNum" sz="quarter" idx="12"/>
          </p:nvPr>
        </p:nvSpPr>
        <p:spPr/>
        <p:txBody>
          <a:bodyPr/>
          <a:lstStyle/>
          <a:p>
            <a:fld id="{4C528A6C-39F7-4519-8113-179B2D34C824}" type="slidenum">
              <a:rPr lang="en-IN" smtClean="0"/>
              <a:t>17</a:t>
            </a:fld>
            <a:endParaRPr lang="en-IN" dirty="0"/>
          </a:p>
        </p:txBody>
      </p:sp>
      <p:pic>
        <p:nvPicPr>
          <p:cNvPr id="3" name="Picture 2">
            <a:extLst>
              <a:ext uri="{FF2B5EF4-FFF2-40B4-BE49-F238E27FC236}">
                <a16:creationId xmlns:a16="http://schemas.microsoft.com/office/drawing/2014/main" id="{DC7D5FEE-8CF8-1223-4F2F-3572AAD83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4">
            <a:extLst>
              <a:ext uri="{FF2B5EF4-FFF2-40B4-BE49-F238E27FC236}">
                <a16:creationId xmlns:a16="http://schemas.microsoft.com/office/drawing/2014/main" id="{641087F8-4A90-938E-E8CB-732DAC2D99AC}"/>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5">
            <a:extLst>
              <a:ext uri="{FF2B5EF4-FFF2-40B4-BE49-F238E27FC236}">
                <a16:creationId xmlns:a16="http://schemas.microsoft.com/office/drawing/2014/main" id="{FA9E1CD6-4743-51BD-778E-CA899406DE49}"/>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6" name="TextBox 5">
            <a:extLst>
              <a:ext uri="{FF2B5EF4-FFF2-40B4-BE49-F238E27FC236}">
                <a16:creationId xmlns:a16="http://schemas.microsoft.com/office/drawing/2014/main" id="{3BE3F504-230D-FD99-86A2-5E266785284D}"/>
              </a:ext>
            </a:extLst>
          </p:cNvPr>
          <p:cNvSpPr txBox="1"/>
          <p:nvPr/>
        </p:nvSpPr>
        <p:spPr>
          <a:xfrm>
            <a:off x="1219200" y="737938"/>
            <a:ext cx="9914021" cy="4985980"/>
          </a:xfrm>
          <a:prstGeom prst="rect">
            <a:avLst/>
          </a:prstGeom>
          <a:noFill/>
        </p:spPr>
        <p:txBody>
          <a:bodyPr wrap="square" rtlCol="0">
            <a:spAutoFit/>
          </a:bodyPr>
          <a:lstStyle/>
          <a:p>
            <a:endParaRPr lang="en-IN" dirty="0"/>
          </a:p>
          <a:p>
            <a:r>
              <a:rPr lang="en-IN" dirty="0"/>
              <a:t>[</a:t>
            </a:r>
            <a:r>
              <a:rPr lang="en-IN" sz="2000" dirty="0"/>
              <a:t>7] F. </a:t>
            </a:r>
            <a:r>
              <a:rPr lang="en-IN" sz="2000" dirty="0" err="1"/>
              <a:t>Itoo</a:t>
            </a:r>
            <a:r>
              <a:rPr lang="en-IN" sz="2000" dirty="0"/>
              <a:t>, Meenakshi, and S. Singh, ‘‘Comparison and analysis of logistic regression, Naïve Bayes and KNN machine learning algorithms for credit card fraud detection,’’ Int. J. Inf. Technol., vol. 13, pp. 1503–1511, Feb. 2021</a:t>
            </a:r>
          </a:p>
          <a:p>
            <a:endParaRPr lang="en-IN" sz="2000" dirty="0"/>
          </a:p>
          <a:p>
            <a:r>
              <a:rPr lang="en-IN" sz="2000" dirty="0"/>
              <a:t>[8] N. </a:t>
            </a:r>
            <a:r>
              <a:rPr lang="en-IN" sz="2000" dirty="0" err="1"/>
              <a:t>Rtayli</a:t>
            </a:r>
            <a:r>
              <a:rPr lang="en-IN" sz="2000" dirty="0"/>
              <a:t> and N. </a:t>
            </a:r>
            <a:r>
              <a:rPr lang="en-IN" sz="2000" dirty="0" err="1"/>
              <a:t>Enneya</a:t>
            </a:r>
            <a:r>
              <a:rPr lang="en-IN" sz="2000" dirty="0"/>
              <a:t>, ‘‘Enhanced credit card fraud detection based on SVM-recursive feature elimination and hyper-parameters optimization,’’</a:t>
            </a:r>
          </a:p>
          <a:p>
            <a:r>
              <a:rPr lang="en-IN" sz="2000" dirty="0"/>
              <a:t>J. Inf. </a:t>
            </a:r>
            <a:r>
              <a:rPr lang="en-IN" sz="2000" dirty="0" err="1"/>
              <a:t>Secur</a:t>
            </a:r>
            <a:r>
              <a:rPr lang="en-IN" sz="2000" dirty="0"/>
              <a:t>. Appl., vol. 55, Dec. 2020, Art. no. 102596.</a:t>
            </a:r>
          </a:p>
          <a:p>
            <a:endParaRPr lang="en-IN" sz="2000" dirty="0"/>
          </a:p>
          <a:p>
            <a:r>
              <a:rPr lang="en-IN" sz="2000" dirty="0"/>
              <a:t>[9] P. </a:t>
            </a:r>
            <a:r>
              <a:rPr lang="en-IN" sz="2000" dirty="0" err="1"/>
              <a:t>Hájek</a:t>
            </a:r>
            <a:r>
              <a:rPr lang="en-IN" sz="2000" dirty="0"/>
              <a:t> and R. Henriques, ‘‘Mining corporate annual reports for intelligent detection of financial statement fraud—A comparative study of machine learning methods,’’ </a:t>
            </a:r>
            <a:r>
              <a:rPr lang="en-IN" sz="2000" dirty="0" err="1"/>
              <a:t>Knowl</a:t>
            </a:r>
            <a:r>
              <a:rPr lang="en-IN" sz="2000" dirty="0"/>
              <a:t>.-Based Syst., vol. 128, pp. 139–152, Jul. 2017.</a:t>
            </a:r>
          </a:p>
          <a:p>
            <a:endParaRPr lang="en-IN" sz="2000" dirty="0"/>
          </a:p>
          <a:p>
            <a:r>
              <a:rPr lang="en-IN" sz="2000" dirty="0"/>
              <a:t>[10] </a:t>
            </a:r>
            <a:r>
              <a:rPr lang="en-IN" sz="2000" dirty="0" err="1"/>
              <a:t>S.Dhankhad</a:t>
            </a:r>
            <a:r>
              <a:rPr lang="en-IN" sz="2000" dirty="0"/>
              <a:t>, E. Mohammed and B. Far, "Supervised Machine Learning Algorithms for Credit Card Fraudulent Transaction Detection: A Comparative Study," 2018 IEEE International Conference on Information Reuse and Integration (IRI), Salt Lake City, UT, 2018, pp. 122-125</a:t>
            </a:r>
          </a:p>
        </p:txBody>
      </p:sp>
    </p:spTree>
    <p:extLst>
      <p:ext uri="{BB962C8B-B14F-4D97-AF65-F5344CB8AC3E}">
        <p14:creationId xmlns:p14="http://schemas.microsoft.com/office/powerpoint/2010/main" val="153895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F17C74-4206-B905-BB4E-AB71A9752AF9}"/>
              </a:ext>
            </a:extLst>
          </p:cNvPr>
          <p:cNvSpPr>
            <a:spLocks noGrp="1"/>
          </p:cNvSpPr>
          <p:nvPr>
            <p:ph type="sldNum" sz="quarter" idx="12"/>
          </p:nvPr>
        </p:nvSpPr>
        <p:spPr/>
        <p:txBody>
          <a:bodyPr/>
          <a:lstStyle/>
          <a:p>
            <a:fld id="{4C528A6C-39F7-4519-8113-179B2D34C824}" type="slidenum">
              <a:rPr lang="en-IN" smtClean="0"/>
              <a:t>18</a:t>
            </a:fld>
            <a:endParaRPr lang="en-IN" dirty="0"/>
          </a:p>
        </p:txBody>
      </p:sp>
      <p:pic>
        <p:nvPicPr>
          <p:cNvPr id="3" name="Picture 2">
            <a:extLst>
              <a:ext uri="{FF2B5EF4-FFF2-40B4-BE49-F238E27FC236}">
                <a16:creationId xmlns:a16="http://schemas.microsoft.com/office/drawing/2014/main" id="{7BA65FBF-4C1B-6B1F-5B08-652F207FE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ny Questions Images – Browse 4,517 Stock Photos, Vectors ...">
            <a:extLst>
              <a:ext uri="{FF2B5EF4-FFF2-40B4-BE49-F238E27FC236}">
                <a16:creationId xmlns:a16="http://schemas.microsoft.com/office/drawing/2014/main" id="{DE8CF83F-9FE0-1D11-C54D-406A5C57F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18" y="655320"/>
            <a:ext cx="10592282" cy="554736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0A7513F-CB41-ACB7-4D28-A0EE00A16BD9}"/>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1D30FA0-C0EC-07F0-5945-CA80CEC690DD}"/>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Tree>
    <p:extLst>
      <p:ext uri="{BB962C8B-B14F-4D97-AF65-F5344CB8AC3E}">
        <p14:creationId xmlns:p14="http://schemas.microsoft.com/office/powerpoint/2010/main" val="81799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88B30F-A50A-0FFB-32FC-0ECD21AB0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ADDE07A3-930E-F922-99AB-3C68934AFA4A}"/>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itle 7">
            <a:extLst>
              <a:ext uri="{FF2B5EF4-FFF2-40B4-BE49-F238E27FC236}">
                <a16:creationId xmlns:a16="http://schemas.microsoft.com/office/drawing/2014/main" id="{1E027C84-6306-DDA5-6338-750C27F93355}"/>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OUTLINE</a:t>
            </a:r>
            <a:endParaRPr lang="en-US" b="1" dirty="0">
              <a:latin typeface="Times New Roman" panose="02020603050405020304" pitchFamily="18" charset="0"/>
              <a:cs typeface="Times New Roman" panose="02020603050405020304" pitchFamily="18" charset="0"/>
            </a:endParaRPr>
          </a:p>
        </p:txBody>
      </p:sp>
      <p:sp>
        <p:nvSpPr>
          <p:cNvPr id="5" name="Content Placeholder 8">
            <a:extLst>
              <a:ext uri="{FF2B5EF4-FFF2-40B4-BE49-F238E27FC236}">
                <a16:creationId xmlns:a16="http://schemas.microsoft.com/office/drawing/2014/main" id="{F17D58F5-FD1D-C67C-D5D6-27964C1E9129}"/>
              </a:ext>
            </a:extLst>
          </p:cNvPr>
          <p:cNvSpPr txBox="1">
            <a:spLocks/>
          </p:cNvSpPr>
          <p:nvPr/>
        </p:nvSpPr>
        <p:spPr>
          <a:xfrm>
            <a:off x="838200" y="1274193"/>
            <a:ext cx="10515600" cy="468382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Question and Answers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069B679-EE50-DF7D-A975-07B00B6A0EE7}"/>
              </a:ext>
            </a:extLst>
          </p:cNvPr>
          <p:cNvSpPr>
            <a:spLocks noGrp="1"/>
          </p:cNvSpPr>
          <p:nvPr>
            <p:ph type="sldNum" sz="quarter" idx="12"/>
          </p:nvPr>
        </p:nvSpPr>
        <p:spPr/>
        <p:txBody>
          <a:bodyPr/>
          <a:lstStyle/>
          <a:p>
            <a:fld id="{4C528A6C-39F7-4519-8113-179B2D34C824}" type="slidenum">
              <a:rPr lang="en-IN" smtClean="0"/>
              <a:t>2</a:t>
            </a:fld>
            <a:endParaRPr lang="en-IN" dirty="0"/>
          </a:p>
        </p:txBody>
      </p:sp>
      <p:sp>
        <p:nvSpPr>
          <p:cNvPr id="7" name="Date Placeholder 4">
            <a:extLst>
              <a:ext uri="{FF2B5EF4-FFF2-40B4-BE49-F238E27FC236}">
                <a16:creationId xmlns:a16="http://schemas.microsoft.com/office/drawing/2014/main" id="{35C19653-926C-5BDC-42F0-CA5F161950BA}"/>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21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8444DE7-AB03-0DB8-4A61-C135E3E50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3" y="46064"/>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7">
            <a:extLst>
              <a:ext uri="{FF2B5EF4-FFF2-40B4-BE49-F238E27FC236}">
                <a16:creationId xmlns:a16="http://schemas.microsoft.com/office/drawing/2014/main" id="{67E83DE8-4BDE-C21D-A4B9-C5214E8E31C8}"/>
              </a:ext>
            </a:extLst>
          </p:cNvPr>
          <p:cNvSpPr>
            <a:spLocks noGrp="1"/>
          </p:cNvSpPr>
          <p:nvPr/>
        </p:nvSpPr>
        <p:spPr>
          <a:xfrm>
            <a:off x="1009409" y="392378"/>
            <a:ext cx="10173182" cy="1128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B1D67FB6-3EB6-F9C3-A3B5-0EA2A06F6FD9}"/>
              </a:ext>
            </a:extLst>
          </p:cNvPr>
          <p:cNvSpPr txBox="1"/>
          <p:nvPr/>
        </p:nvSpPr>
        <p:spPr>
          <a:xfrm>
            <a:off x="1175657" y="1511556"/>
            <a:ext cx="10006934" cy="5078313"/>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Machine learning has been increasingly applied in identification of fraudulent transactions. However, most application systems detect duplicitous activities after they have already occurred, not at or near real time. Since spurious transactions are far fewer than the normal ones, the highly imbalanced data makes fraud detection very challenging and calls for ways to address it beyond the traditional machine learning approach. This study has proposed a detection framework, and implemented it using quantum machine learning (QML) approach by applying Support Vector Machine (SVM) enhanced with quantum annealing solvers. In addition to expense write-offs to cover shipping, refund, and other managerial expenses, businesses also lose sale opportunities from trusted customers and reputational risk.</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5">
            <a:extLst>
              <a:ext uri="{FF2B5EF4-FFF2-40B4-BE49-F238E27FC236}">
                <a16:creationId xmlns:a16="http://schemas.microsoft.com/office/drawing/2014/main" id="{B1A88FE9-94C2-1F4C-0AF1-68B3FCC5B101}"/>
              </a:ext>
            </a:extLst>
          </p:cNvPr>
          <p:cNvSpPr>
            <a:spLocks noGrp="1"/>
          </p:cNvSpPr>
          <p:nvPr/>
        </p:nvSpPr>
        <p:spPr>
          <a:xfrm>
            <a:off x="4197227"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5" name="Slide Number Placeholder 4">
            <a:extLst>
              <a:ext uri="{FF2B5EF4-FFF2-40B4-BE49-F238E27FC236}">
                <a16:creationId xmlns:a16="http://schemas.microsoft.com/office/drawing/2014/main" id="{048060A7-8F70-BF71-98DA-D545A072A52A}"/>
              </a:ext>
            </a:extLst>
          </p:cNvPr>
          <p:cNvSpPr>
            <a:spLocks noGrp="1"/>
          </p:cNvSpPr>
          <p:nvPr>
            <p:ph type="sldNum" sz="quarter" idx="12"/>
          </p:nvPr>
        </p:nvSpPr>
        <p:spPr/>
        <p:txBody>
          <a:bodyPr/>
          <a:lstStyle/>
          <a:p>
            <a:fld id="{4C528A6C-39F7-4519-8113-179B2D34C824}" type="slidenum">
              <a:rPr lang="en-IN" smtClean="0"/>
              <a:t>3</a:t>
            </a:fld>
            <a:endParaRPr lang="en-IN" dirty="0"/>
          </a:p>
        </p:txBody>
      </p:sp>
      <p:sp>
        <p:nvSpPr>
          <p:cNvPr id="6" name="Date Placeholder 4">
            <a:extLst>
              <a:ext uri="{FF2B5EF4-FFF2-40B4-BE49-F238E27FC236}">
                <a16:creationId xmlns:a16="http://schemas.microsoft.com/office/drawing/2014/main" id="{64D9F6AC-5B34-7E0A-9D63-387A6800EAC7}"/>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EEF8CBC1-605A-B88A-5E6E-D4ACCE5AC2A7}"/>
              </a:ext>
            </a:extLst>
          </p:cNvPr>
          <p:cNvSpPr>
            <a:spLocks noGrp="1"/>
          </p:cNvSpPr>
          <p:nvPr/>
        </p:nvSpPr>
        <p:spPr>
          <a:xfrm>
            <a:off x="1009409" y="495013"/>
            <a:ext cx="10173182" cy="1128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p>
        </p:txBody>
      </p:sp>
      <p:pic>
        <p:nvPicPr>
          <p:cNvPr id="3074" name="Picture 2">
            <a:extLst>
              <a:ext uri="{FF2B5EF4-FFF2-40B4-BE49-F238E27FC236}">
                <a16:creationId xmlns:a16="http://schemas.microsoft.com/office/drawing/2014/main" id="{E29BFEAF-9A7C-C39D-610B-4EC330DA0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1C95A05A-6309-E748-5161-A0B55D241BE1}"/>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extBox 3">
            <a:extLst>
              <a:ext uri="{FF2B5EF4-FFF2-40B4-BE49-F238E27FC236}">
                <a16:creationId xmlns:a16="http://schemas.microsoft.com/office/drawing/2014/main" id="{A86092E3-9FF7-8F3C-52E1-8CEF4546FC2D}"/>
              </a:ext>
            </a:extLst>
          </p:cNvPr>
          <p:cNvSpPr txBox="1"/>
          <p:nvPr/>
        </p:nvSpPr>
        <p:spPr>
          <a:xfrm>
            <a:off x="1129004" y="1744822"/>
            <a:ext cx="9853126" cy="3046988"/>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Fraudulent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transactions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businesses</a:t>
            </a:r>
            <a:r>
              <a:rPr lang="en-US" sz="2400" spc="2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significant amount of money each year. In the US, businesses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lose an average of $4 billion annually due to fraudulent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transactions,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insurance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companies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UK</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losses of around £1.6 billion from fraudulent transaction</a:t>
            </a:r>
            <a:r>
              <a:rPr lang="en-US" sz="2400" spc="-2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claims. These losses not only include expenses for refunds,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shipping, and other management costs but also result 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missed sales opportunities from trustworthy customers 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damage to the company's reputation. The introduction of the</a:t>
            </a:r>
            <a:r>
              <a:rPr lang="en-US" sz="2400" spc="-235" dirty="0">
                <a:effectLst/>
                <a:latin typeface="Times New Roman" panose="02020603050405020304" pitchFamily="18" charset="0"/>
                <a:ea typeface="Times New Roman" panose="02020603050405020304" pitchFamily="18" charset="0"/>
              </a:rPr>
              <a:t> </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Credit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card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fraud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 using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a:t>
            </a:r>
            <a:r>
              <a:rPr lang="en-US" sz="2400" spc="-15" dirty="0">
                <a:effectLst/>
                <a:latin typeface="Times New Roman" panose="02020603050405020304" pitchFamily="18" charset="0"/>
                <a:ea typeface="Times New Roman" panose="02020603050405020304" pitchFamily="18" charset="0"/>
              </a:rPr>
              <a:t> </a:t>
            </a:r>
            <a:r>
              <a:rPr lang="en-US" sz="2400" spc="-240"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6C2D38-7D8B-AF89-6B93-4B270B59A993}"/>
              </a:ext>
            </a:extLst>
          </p:cNvPr>
          <p:cNvSpPr>
            <a:spLocks noGrp="1"/>
          </p:cNvSpPr>
          <p:nvPr>
            <p:ph type="sldNum" sz="quarter" idx="12"/>
          </p:nvPr>
        </p:nvSpPr>
        <p:spPr/>
        <p:txBody>
          <a:bodyPr/>
          <a:lstStyle/>
          <a:p>
            <a:fld id="{4C528A6C-39F7-4519-8113-179B2D34C824}" type="slidenum">
              <a:rPr lang="en-IN" smtClean="0"/>
              <a:t>4</a:t>
            </a:fld>
            <a:endParaRPr lang="en-IN" dirty="0"/>
          </a:p>
        </p:txBody>
      </p:sp>
      <p:sp>
        <p:nvSpPr>
          <p:cNvPr id="6" name="Date Placeholder 4">
            <a:extLst>
              <a:ext uri="{FF2B5EF4-FFF2-40B4-BE49-F238E27FC236}">
                <a16:creationId xmlns:a16="http://schemas.microsoft.com/office/drawing/2014/main" id="{3CB46327-02CB-97EB-4E12-B4DF16BC7518}"/>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7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B002F-0CFD-35CF-B182-6B181E555D3C}"/>
              </a:ext>
            </a:extLst>
          </p:cNvPr>
          <p:cNvSpPr txBox="1"/>
          <p:nvPr/>
        </p:nvSpPr>
        <p:spPr>
          <a:xfrm>
            <a:off x="1203646" y="1101009"/>
            <a:ext cx="9246637"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Secondly, in spite of the need for real time or near real time fraud detection for online e-commerce transactions, the effectiveness of many existing systems is compromised since most detect only after the fraud activities have happened the loss has already occurred. </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Thirdly, since the majority of the transactions are normal and fraudulent ones are rare, the datasets are highly imbalanced with the anomalous transactions treated as outliers.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32BAA0-2572-D526-A7E6-C9836599A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5">
            <a:extLst>
              <a:ext uri="{FF2B5EF4-FFF2-40B4-BE49-F238E27FC236}">
                <a16:creationId xmlns:a16="http://schemas.microsoft.com/office/drawing/2014/main" id="{2EB17E61-5A84-0045-4DFC-ECA87F6EA998}"/>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5" name="Slide Number Placeholder 4">
            <a:extLst>
              <a:ext uri="{FF2B5EF4-FFF2-40B4-BE49-F238E27FC236}">
                <a16:creationId xmlns:a16="http://schemas.microsoft.com/office/drawing/2014/main" id="{BCF7EC46-2B99-2C5A-458E-D43E3D04CD3D}"/>
              </a:ext>
            </a:extLst>
          </p:cNvPr>
          <p:cNvSpPr>
            <a:spLocks noGrp="1"/>
          </p:cNvSpPr>
          <p:nvPr>
            <p:ph type="sldNum" sz="quarter" idx="12"/>
          </p:nvPr>
        </p:nvSpPr>
        <p:spPr/>
        <p:txBody>
          <a:bodyPr/>
          <a:lstStyle/>
          <a:p>
            <a:fld id="{4C528A6C-39F7-4519-8113-179B2D34C824}" type="slidenum">
              <a:rPr lang="en-IN" smtClean="0"/>
              <a:t>5</a:t>
            </a:fld>
            <a:endParaRPr lang="en-IN" dirty="0"/>
          </a:p>
        </p:txBody>
      </p:sp>
      <p:sp>
        <p:nvSpPr>
          <p:cNvPr id="6" name="Date Placeholder 4">
            <a:extLst>
              <a:ext uri="{FF2B5EF4-FFF2-40B4-BE49-F238E27FC236}">
                <a16:creationId xmlns:a16="http://schemas.microsoft.com/office/drawing/2014/main" id="{FD2E9B78-605F-F1D6-9445-D4D937796BD2}"/>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09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B963B4-09D4-99CA-0CD7-CBDDDAA3C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7">
            <a:extLst>
              <a:ext uri="{FF2B5EF4-FFF2-40B4-BE49-F238E27FC236}">
                <a16:creationId xmlns:a16="http://schemas.microsoft.com/office/drawing/2014/main" id="{2F07119B-7EB4-BFC3-0442-F4BFE44AE0BC}"/>
              </a:ext>
            </a:extLst>
          </p:cNvPr>
          <p:cNvSpPr>
            <a:spLocks noGrp="1"/>
          </p:cNvSpPr>
          <p:nvPr/>
        </p:nvSpPr>
        <p:spPr>
          <a:xfrm>
            <a:off x="1009409" y="432708"/>
            <a:ext cx="10173182" cy="56215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Footer Placeholder 5">
            <a:extLst>
              <a:ext uri="{FF2B5EF4-FFF2-40B4-BE49-F238E27FC236}">
                <a16:creationId xmlns:a16="http://schemas.microsoft.com/office/drawing/2014/main" id="{B186EB78-AACB-D64B-8B3C-05D5D9388BA4}"/>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graphicFrame>
        <p:nvGraphicFramePr>
          <p:cNvPr id="3" name="Table 3">
            <a:extLst>
              <a:ext uri="{FF2B5EF4-FFF2-40B4-BE49-F238E27FC236}">
                <a16:creationId xmlns:a16="http://schemas.microsoft.com/office/drawing/2014/main" id="{B0D521EE-74CA-0299-209D-8B20F3900E3E}"/>
              </a:ext>
            </a:extLst>
          </p:cNvPr>
          <p:cNvGraphicFramePr>
            <a:graphicFrameLocks noGrp="1"/>
          </p:cNvGraphicFramePr>
          <p:nvPr>
            <p:extLst>
              <p:ext uri="{D42A27DB-BD31-4B8C-83A1-F6EECF244321}">
                <p14:modId xmlns:p14="http://schemas.microsoft.com/office/powerpoint/2010/main" val="3841655677"/>
              </p:ext>
            </p:extLst>
          </p:nvPr>
        </p:nvGraphicFramePr>
        <p:xfrm>
          <a:off x="685800" y="947058"/>
          <a:ext cx="10820400" cy="5212080"/>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567805">
                  <a:extLst>
                    <a:ext uri="{9D8B030D-6E8A-4147-A177-3AD203B41FA5}">
                      <a16:colId xmlns:a16="http://schemas.microsoft.com/office/drawing/2014/main" val="3483638722"/>
                    </a:ext>
                  </a:extLst>
                </a:gridCol>
                <a:gridCol w="1722643">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563878">
                <a:tc>
                  <a:txBody>
                    <a:bodyPr/>
                    <a:lstStyle/>
                    <a:p>
                      <a:pPr algn="ctr"/>
                      <a:r>
                        <a:rPr lang="en-US" sz="160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20011">
                <a:tc>
                  <a:txBody>
                    <a:bodyPr/>
                    <a:lstStyle/>
                    <a:p>
                      <a:r>
                        <a:rPr lang="en-US" sz="14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Credit Card Fraud Detection Using AdaBoost and Majority Voting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chemeClr val="bg2">
                              <a:lumMod val="10000"/>
                            </a:schemeClr>
                          </a:solidFill>
                          <a:latin typeface="Times New Roman" panose="02020603050405020304" pitchFamily="18" charset="0"/>
                          <a:cs typeface="Times New Roman" panose="02020603050405020304" pitchFamily="18" charset="0"/>
                        </a:rPr>
                        <a:t>Kuldeep Randhawa,</a:t>
                      </a:r>
                    </a:p>
                    <a:p>
                      <a:r>
                        <a:rPr lang="en-US" sz="1400" dirty="0">
                          <a:solidFill>
                            <a:schemeClr val="bg2">
                              <a:lumMod val="10000"/>
                            </a:schemeClr>
                          </a:solidFill>
                          <a:latin typeface="Times New Roman" panose="02020603050405020304" pitchFamily="18" charset="0"/>
                          <a:cs typeface="Times New Roman" panose="02020603050405020304" pitchFamily="18" charset="0"/>
                        </a:rPr>
                        <a:t>Chu </a:t>
                      </a:r>
                      <a:r>
                        <a:rPr lang="en-US" sz="1400" dirty="0" err="1">
                          <a:solidFill>
                            <a:schemeClr val="bg2">
                              <a:lumMod val="10000"/>
                            </a:schemeClr>
                          </a:solidFill>
                          <a:latin typeface="Times New Roman" panose="02020603050405020304" pitchFamily="18" charset="0"/>
                          <a:cs typeface="Times New Roman" panose="02020603050405020304" pitchFamily="18" charset="0"/>
                        </a:rPr>
                        <a:t>Kiong</a:t>
                      </a:r>
                      <a:r>
                        <a:rPr lang="en-US" sz="1400" dirty="0">
                          <a:solidFill>
                            <a:schemeClr val="bg2">
                              <a:lumMod val="10000"/>
                            </a:schemeClr>
                          </a:solidFill>
                          <a:latin typeface="Times New Roman" panose="02020603050405020304" pitchFamily="18" charset="0"/>
                          <a:cs typeface="Times New Roman" panose="02020603050405020304" pitchFamily="18" charset="0"/>
                        </a:rPr>
                        <a:t> Loo.</a:t>
                      </a:r>
                    </a:p>
                    <a:p>
                      <a:endParaRPr lang="en-US" sz="1400" dirty="0">
                        <a:solidFill>
                          <a:schemeClr val="bg2">
                            <a:lumMod val="10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hlinkClick r:id="rId3"/>
                        </a:rPr>
                        <a:t>https://ieeexplore.ieee.org/document/8292883</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Fuzzy Query, 2+ data mining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Accuracy: 0.813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Data Privacy and Confidentiality Issues</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81264">
                <a:tc>
                  <a:txBody>
                    <a:bodyPr/>
                    <a:lstStyle/>
                    <a:p>
                      <a:r>
                        <a:rPr lang="en-US" sz="14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Leveraging product Characteristics for online detection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Suyuan Luo,</a:t>
                      </a:r>
                    </a:p>
                    <a:p>
                      <a:r>
                        <a:rPr lang="en-US" sz="1400" dirty="0" err="1"/>
                        <a:t>Shaohua</a:t>
                      </a:r>
                      <a:r>
                        <a:rPr lang="en-US" sz="1400" dirty="0"/>
                        <a:t> wan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4"/>
                        </a:rPr>
                        <a:t>https://ieeexplore.ieee.org/document/8611468</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SNA,</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K-Core and </a:t>
                      </a:r>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Coreness</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Accuracy: 0.866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Lack of Explanation for Conceptual Framework:</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896944">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 Fraud Detection Method for Low Frequency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Zhaohui</a:t>
                      </a:r>
                      <a:r>
                        <a:rPr lang="en-US" sz="1400" dirty="0"/>
                        <a:t> Zhang,</a:t>
                      </a:r>
                    </a:p>
                    <a:p>
                      <a:r>
                        <a:rPr lang="en-US" sz="1400" dirty="0" err="1"/>
                        <a:t>Ligong</a:t>
                      </a:r>
                      <a:r>
                        <a:rPr lang="en-US" sz="1400" dirty="0"/>
                        <a:t> Chen,</a:t>
                      </a:r>
                    </a:p>
                    <a:p>
                      <a:r>
                        <a:rPr lang="en-US" sz="1400" dirty="0" err="1"/>
                        <a:t>Qiuwen</a:t>
                      </a:r>
                      <a:r>
                        <a:rPr lang="en-US" sz="1400" dirty="0"/>
                        <a:t> Liu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hlinkClick r:id="rId5"/>
                        </a:rPr>
                        <a:t>https://ieeexplore.ieee.org/document/8977544</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Convolutional Neural Network(CNN).</a:t>
                      </a: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(LSTM).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Accuracy: 0.902</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Data Imbalance</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781776">
                <a:tc>
                  <a:txBody>
                    <a:bodyPr/>
                    <a:lstStyle/>
                    <a:p>
                      <a:r>
                        <a:rPr lang="en-US" sz="14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Credit Card Detection using state-of-the-art </a:t>
                      </a:r>
                    </a:p>
                    <a:p>
                      <a:r>
                        <a:rPr lang="en-US" sz="1400" dirty="0">
                          <a:latin typeface="Times New Roman" panose="02020603050405020304" pitchFamily="18" charset="0"/>
                          <a:cs typeface="Times New Roman" panose="02020603050405020304" pitchFamily="18" charset="0"/>
                        </a:rPr>
                        <a:t>ML and 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Iqra Malik,</a:t>
                      </a:r>
                    </a:p>
                    <a:p>
                      <a:r>
                        <a:rPr lang="en-US" sz="1400" dirty="0">
                          <a:latin typeface="Times New Roman" panose="02020603050405020304" pitchFamily="18" charset="0"/>
                          <a:cs typeface="Times New Roman" panose="02020603050405020304" pitchFamily="18" charset="0"/>
                        </a:rPr>
                        <a:t>Naif </a:t>
                      </a:r>
                      <a:r>
                        <a:rPr lang="en-US" sz="1400" dirty="0" err="1">
                          <a:latin typeface="Times New Roman" panose="02020603050405020304" pitchFamily="18" charset="0"/>
                          <a:cs typeface="Times New Roman" panose="02020603050405020304" pitchFamily="18" charset="0"/>
                        </a:rPr>
                        <a:t>Almusallam</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6"/>
                        </a:rPr>
                        <a:t>https://ieeexplore.ieee.org/document/9755930</a:t>
                      </a:r>
                      <a:endParaRPr lang="en-US" sz="1400" dirty="0"/>
                    </a:p>
                    <a:p>
                      <a:endParaRPr lang="en-US" sz="1400" dirty="0"/>
                    </a:p>
                    <a:p>
                      <a:r>
                        <a:rPr lang="en-US" sz="1400"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GBDT based,</a:t>
                      </a:r>
                    </a:p>
                    <a:p>
                      <a:r>
                        <a:rPr lang="en-US" sz="1400" dirty="0">
                          <a:latin typeface="Times New Roman" panose="02020603050405020304" pitchFamily="18" charset="0"/>
                          <a:cs typeface="Times New Roman" panose="02020603050405020304" pitchFamily="18" charset="0"/>
                        </a:rPr>
                        <a:t>SVM,ANN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Accuracy: 0.984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Imbalanced Dataset </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
        <p:nvSpPr>
          <p:cNvPr id="6" name="Slide Number Placeholder 5">
            <a:extLst>
              <a:ext uri="{FF2B5EF4-FFF2-40B4-BE49-F238E27FC236}">
                <a16:creationId xmlns:a16="http://schemas.microsoft.com/office/drawing/2014/main" id="{56543BD6-6BD1-F14A-7A25-87EAB1738456}"/>
              </a:ext>
            </a:extLst>
          </p:cNvPr>
          <p:cNvSpPr>
            <a:spLocks noGrp="1"/>
          </p:cNvSpPr>
          <p:nvPr>
            <p:ph type="sldNum" sz="quarter" idx="12"/>
          </p:nvPr>
        </p:nvSpPr>
        <p:spPr/>
        <p:txBody>
          <a:bodyPr/>
          <a:lstStyle/>
          <a:p>
            <a:fld id="{4C528A6C-39F7-4519-8113-179B2D34C824}" type="slidenum">
              <a:rPr lang="en-IN" smtClean="0"/>
              <a:t>6</a:t>
            </a:fld>
            <a:endParaRPr lang="en-IN" dirty="0"/>
          </a:p>
        </p:txBody>
      </p:sp>
      <p:sp>
        <p:nvSpPr>
          <p:cNvPr id="7" name="Date Placeholder 4">
            <a:extLst>
              <a:ext uri="{FF2B5EF4-FFF2-40B4-BE49-F238E27FC236}">
                <a16:creationId xmlns:a16="http://schemas.microsoft.com/office/drawing/2014/main" id="{8421FF34-08B5-7314-83EE-4699AE5DDC60}"/>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89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C8A2D1-A3F8-68F2-73A0-E62822468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E554BFD5-5474-1413-7F6C-C95C2DB98DF1}"/>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5" name="Title 7">
            <a:extLst>
              <a:ext uri="{FF2B5EF4-FFF2-40B4-BE49-F238E27FC236}">
                <a16:creationId xmlns:a16="http://schemas.microsoft.com/office/drawing/2014/main" id="{D0058CCC-27E1-A910-8AB1-3F90031706E8}"/>
              </a:ext>
            </a:extLst>
          </p:cNvPr>
          <p:cNvSpPr>
            <a:spLocks noGrp="1"/>
          </p:cNvSpPr>
          <p:nvPr/>
        </p:nvSpPr>
        <p:spPr>
          <a:xfrm>
            <a:off x="1009409" y="432708"/>
            <a:ext cx="10173182" cy="56215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7" name="Content Placeholder 2">
            <a:extLst>
              <a:ext uri="{FF2B5EF4-FFF2-40B4-BE49-F238E27FC236}">
                <a16:creationId xmlns:a16="http://schemas.microsoft.com/office/drawing/2014/main" id="{4504C2EC-9BF2-8047-D6EE-F1B2AE5C2671}"/>
              </a:ext>
            </a:extLst>
          </p:cNvPr>
          <p:cNvSpPr txBox="1">
            <a:spLocks/>
          </p:cNvSpPr>
          <p:nvPr/>
        </p:nvSpPr>
        <p:spPr>
          <a:xfrm>
            <a:off x="1101015" y="1588542"/>
            <a:ext cx="10515600" cy="4209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Survey explores every methodology implemented among mentioned Literatures </a:t>
            </a:r>
          </a:p>
          <a:p>
            <a:pPr algn="just"/>
            <a:r>
              <a:rPr lang="en-US" sz="2400" dirty="0">
                <a:latin typeface="Times New Roman" panose="02020603050405020304" pitchFamily="18" charset="0"/>
                <a:cs typeface="Times New Roman" panose="02020603050405020304" pitchFamily="18" charset="0"/>
              </a:rPr>
              <a:t>It is observed that this approaches are given to Fact Checking and Sentiment Analysis.</a:t>
            </a:r>
          </a:p>
          <a:p>
            <a:pPr algn="just"/>
            <a:r>
              <a:rPr lang="en-US" sz="2400" dirty="0">
                <a:latin typeface="Times New Roman" panose="02020603050405020304" pitchFamily="18" charset="0"/>
                <a:cs typeface="Times New Roman" panose="02020603050405020304" pitchFamily="18" charset="0"/>
              </a:rPr>
              <a:t>The Problem of Fraud detection is classification oriented specifically binary classification, so many machine learning algorithms such as </a:t>
            </a:r>
            <a:r>
              <a:rPr lang="en-US" sz="2400" b="1" dirty="0">
                <a:latin typeface="Times New Roman" panose="02020603050405020304" pitchFamily="18" charset="0"/>
                <a:cs typeface="Times New Roman" panose="02020603050405020304" pitchFamily="18" charset="0"/>
              </a:rPr>
              <a:t>Artificial Neural Networks</a:t>
            </a:r>
            <a:r>
              <a:rPr lang="en-US" sz="2400" dirty="0">
                <a:latin typeface="Times New Roman" panose="02020603050405020304" pitchFamily="18" charset="0"/>
                <a:cs typeface="Times New Roman" panose="02020603050405020304" pitchFamily="18" charset="0"/>
              </a:rPr>
              <a:t>, LSTM, Supported Vector Machine (SVM)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utilized more often.</a:t>
            </a:r>
          </a:p>
          <a:p>
            <a:pPr algn="just"/>
            <a:r>
              <a:rPr lang="en-US" sz="2400" dirty="0">
                <a:latin typeface="Times New Roman" panose="02020603050405020304" pitchFamily="18" charset="0"/>
                <a:cs typeface="Times New Roman" panose="02020603050405020304" pitchFamily="18" charset="0"/>
              </a:rPr>
              <a:t>However in following survey it can be noted these algorithms are not very lenient on varying data and hence do not seems to provide required accuracy. </a:t>
            </a:r>
          </a:p>
          <a:p>
            <a:pPr algn="just"/>
            <a:r>
              <a:rPr lang="en-US" sz="2400" dirty="0">
                <a:latin typeface="Times New Roman" panose="02020603050405020304" pitchFamily="18" charset="0"/>
                <a:cs typeface="Times New Roman" panose="02020603050405020304" pitchFamily="18" charset="0"/>
              </a:rPr>
              <a:t>New methods such as Deep Learning and Natural language processing are explored to provide solution</a:t>
            </a:r>
            <a:r>
              <a:rPr lang="en-US" dirty="0"/>
              <a:t>.</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64523-1350-3A19-BF20-6AAFC4439B50}"/>
              </a:ext>
            </a:extLst>
          </p:cNvPr>
          <p:cNvSpPr>
            <a:spLocks noGrp="1"/>
          </p:cNvSpPr>
          <p:nvPr>
            <p:ph type="sldNum" sz="quarter" idx="12"/>
          </p:nvPr>
        </p:nvSpPr>
        <p:spPr/>
        <p:txBody>
          <a:bodyPr/>
          <a:lstStyle/>
          <a:p>
            <a:fld id="{4C528A6C-39F7-4519-8113-179B2D34C824}" type="slidenum">
              <a:rPr lang="en-IN" smtClean="0"/>
              <a:t>7</a:t>
            </a:fld>
            <a:endParaRPr lang="en-IN" dirty="0"/>
          </a:p>
        </p:txBody>
      </p:sp>
      <p:sp>
        <p:nvSpPr>
          <p:cNvPr id="9" name="Date Placeholder 4">
            <a:extLst>
              <a:ext uri="{FF2B5EF4-FFF2-40B4-BE49-F238E27FC236}">
                <a16:creationId xmlns:a16="http://schemas.microsoft.com/office/drawing/2014/main" id="{9E525658-1A35-157F-3E75-15C6469276F5}"/>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03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32595F-CE26-32AD-543D-06A9BC440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5">
            <a:extLst>
              <a:ext uri="{FF2B5EF4-FFF2-40B4-BE49-F238E27FC236}">
                <a16:creationId xmlns:a16="http://schemas.microsoft.com/office/drawing/2014/main" id="{9D346290-91EC-2514-576B-0D6D48019D80}"/>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4" name="Title 7">
            <a:extLst>
              <a:ext uri="{FF2B5EF4-FFF2-40B4-BE49-F238E27FC236}">
                <a16:creationId xmlns:a16="http://schemas.microsoft.com/office/drawing/2014/main" id="{46FE296A-D570-8A9B-B396-5EA528962A4F}"/>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RESEARCH GAPS</a:t>
            </a:r>
            <a:endParaRPr lang="en-US" b="1" dirty="0">
              <a:latin typeface="Times New Roman" panose="02020603050405020304" pitchFamily="18" charset="0"/>
              <a:cs typeface="Times New Roman" panose="02020603050405020304" pitchFamily="18" charset="0"/>
            </a:endParaRPr>
          </a:p>
        </p:txBody>
      </p:sp>
      <p:sp>
        <p:nvSpPr>
          <p:cNvPr id="5" name="Content Placeholder 8">
            <a:extLst>
              <a:ext uri="{FF2B5EF4-FFF2-40B4-BE49-F238E27FC236}">
                <a16:creationId xmlns:a16="http://schemas.microsoft.com/office/drawing/2014/main" id="{83B1EECC-7EC2-F1F6-85B2-4BA328070786}"/>
              </a:ext>
            </a:extLst>
          </p:cNvPr>
          <p:cNvSpPr txBox="1">
            <a:spLocks/>
          </p:cNvSpPr>
          <p:nvPr/>
        </p:nvSpPr>
        <p:spPr>
          <a:xfrm>
            <a:off x="1118120" y="1632155"/>
            <a:ext cx="10515600" cy="45448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In existing system used </a:t>
            </a:r>
            <a:r>
              <a:rPr lang="en-US" sz="2800" dirty="0">
                <a:latin typeface="Times New Roman" panose="02020603050405020304" pitchFamily="18" charset="0"/>
                <a:cs typeface="Times New Roman" panose="02020603050405020304" pitchFamily="18" charset="0"/>
              </a:rPr>
              <a:t>Fuzzy Query, 2+ data mining tool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It is useful to work on small data sets only.</a:t>
            </a:r>
          </a:p>
          <a:p>
            <a:r>
              <a:rPr lang="en-IN" dirty="0">
                <a:latin typeface="Times New Roman" panose="02020603050405020304" pitchFamily="18" charset="0"/>
                <a:cs typeface="Times New Roman" panose="02020603050405020304" pitchFamily="18" charset="0"/>
              </a:rPr>
              <a:t>It does not provide more accuracy </a:t>
            </a:r>
          </a:p>
          <a:p>
            <a:r>
              <a:rPr lang="en-IN" dirty="0">
                <a:latin typeface="Times New Roman" panose="02020603050405020304" pitchFamily="18" charset="0"/>
                <a:cs typeface="Times New Roman" panose="02020603050405020304" pitchFamily="18" charset="0"/>
              </a:rPr>
              <a:t>In proposed system we used ANN and RF to work on large datasets and provide more accuracy than existing system</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BFA1D40-D124-4337-AFB4-C5A1CCB712C0}"/>
              </a:ext>
            </a:extLst>
          </p:cNvPr>
          <p:cNvSpPr>
            <a:spLocks noGrp="1"/>
          </p:cNvSpPr>
          <p:nvPr>
            <p:ph type="sldNum" sz="quarter" idx="12"/>
          </p:nvPr>
        </p:nvSpPr>
        <p:spPr/>
        <p:txBody>
          <a:bodyPr/>
          <a:lstStyle/>
          <a:p>
            <a:fld id="{4C528A6C-39F7-4519-8113-179B2D34C824}" type="slidenum">
              <a:rPr lang="en-IN" smtClean="0"/>
              <a:t>8</a:t>
            </a:fld>
            <a:endParaRPr lang="en-IN" dirty="0"/>
          </a:p>
        </p:txBody>
      </p:sp>
      <p:sp>
        <p:nvSpPr>
          <p:cNvPr id="7" name="Date Placeholder 4">
            <a:extLst>
              <a:ext uri="{FF2B5EF4-FFF2-40B4-BE49-F238E27FC236}">
                <a16:creationId xmlns:a16="http://schemas.microsoft.com/office/drawing/2014/main" id="{C3AD8C56-B3DB-0227-3276-443FED8F3541}"/>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5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0FB480-0083-7A92-021B-8A1CC8689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 y="46061"/>
            <a:ext cx="3295650" cy="5143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5">
            <a:extLst>
              <a:ext uri="{FF2B5EF4-FFF2-40B4-BE49-F238E27FC236}">
                <a16:creationId xmlns:a16="http://schemas.microsoft.com/office/drawing/2014/main" id="{5A230448-351A-D993-2625-B3558D05B695}"/>
              </a:ext>
            </a:extLst>
          </p:cNvPr>
          <p:cNvSpPr>
            <a:spLocks noGrp="1"/>
          </p:cNvSpPr>
          <p:nvPr/>
        </p:nvSpPr>
        <p:spPr>
          <a:xfrm>
            <a:off x="4169234" y="631621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Times New Roman"/>
                <a:cs typeface="Times New Roman"/>
              </a:rPr>
              <a:t>Review No.1         Batch No.AB4           Department of CSE</a:t>
            </a:r>
          </a:p>
        </p:txBody>
      </p:sp>
      <p:sp>
        <p:nvSpPr>
          <p:cNvPr id="5" name="Title 7">
            <a:extLst>
              <a:ext uri="{FF2B5EF4-FFF2-40B4-BE49-F238E27FC236}">
                <a16:creationId xmlns:a16="http://schemas.microsoft.com/office/drawing/2014/main" id="{58BA17B8-6B15-C9CD-AC36-4DAB1EA0AC5A}"/>
              </a:ext>
            </a:extLst>
          </p:cNvPr>
          <p:cNvSpPr txBox="1">
            <a:spLocks/>
          </p:cNvSpPr>
          <p:nvPr/>
        </p:nvSpPr>
        <p:spPr>
          <a:xfrm>
            <a:off x="1180618" y="365125"/>
            <a:ext cx="10173182" cy="1128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6" name="Content Placeholder 8">
            <a:extLst>
              <a:ext uri="{FF2B5EF4-FFF2-40B4-BE49-F238E27FC236}">
                <a16:creationId xmlns:a16="http://schemas.microsoft.com/office/drawing/2014/main" id="{6EB6F44F-1ED8-74BE-41E3-18EEBBD09ED7}"/>
              </a:ext>
            </a:extLst>
          </p:cNvPr>
          <p:cNvSpPr txBox="1">
            <a:spLocks/>
          </p:cNvSpPr>
          <p:nvPr/>
        </p:nvSpPr>
        <p:spPr>
          <a:xfrm>
            <a:off x="987493" y="1691148"/>
            <a:ext cx="10515600" cy="44858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The large use of Social media networking provided fast spread of wrong data.</a:t>
            </a:r>
          </a:p>
          <a:p>
            <a:pPr algn="just"/>
            <a:r>
              <a:rPr lang="en-US" dirty="0">
                <a:latin typeface="Times New Roman" panose="02020603050405020304" pitchFamily="18" charset="0"/>
                <a:cs typeface="Times New Roman" panose="02020603050405020304" pitchFamily="18" charset="0"/>
              </a:rPr>
              <a:t>It is difficult to determine all of the messages or posts on social media to stop</a:t>
            </a:r>
          </a:p>
          <a:p>
            <a:pPr algn="just"/>
            <a:r>
              <a:rPr lang="en-US" dirty="0">
                <a:latin typeface="Times New Roman" panose="02020603050405020304" pitchFamily="18" charset="0"/>
                <a:cs typeface="Times New Roman" panose="02020603050405020304" pitchFamily="18" charset="0"/>
              </a:rPr>
              <a:t>Some information can lead to make the wrong things because of the social media and the present technology also easy to </a:t>
            </a:r>
            <a:r>
              <a:rPr lang="en-US" dirty="0" err="1">
                <a:latin typeface="Times New Roman" panose="02020603050405020304" pitchFamily="18" charset="0"/>
                <a:cs typeface="Times New Roman" panose="02020603050405020304" pitchFamily="18" charset="0"/>
              </a:rPr>
              <a:t>handel</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will effect the perception of human</a:t>
            </a:r>
          </a:p>
        </p:txBody>
      </p:sp>
      <p:sp>
        <p:nvSpPr>
          <p:cNvPr id="7" name="Slide Number Placeholder 6">
            <a:extLst>
              <a:ext uri="{FF2B5EF4-FFF2-40B4-BE49-F238E27FC236}">
                <a16:creationId xmlns:a16="http://schemas.microsoft.com/office/drawing/2014/main" id="{1F4C2F12-4B61-4B70-3131-202354636C30}"/>
              </a:ext>
            </a:extLst>
          </p:cNvPr>
          <p:cNvSpPr>
            <a:spLocks noGrp="1"/>
          </p:cNvSpPr>
          <p:nvPr>
            <p:ph type="sldNum" sz="quarter" idx="12"/>
          </p:nvPr>
        </p:nvSpPr>
        <p:spPr/>
        <p:txBody>
          <a:bodyPr/>
          <a:lstStyle/>
          <a:p>
            <a:fld id="{4C528A6C-39F7-4519-8113-179B2D34C824}" type="slidenum">
              <a:rPr lang="en-IN" smtClean="0"/>
              <a:t>9</a:t>
            </a:fld>
            <a:endParaRPr lang="en-IN" dirty="0"/>
          </a:p>
        </p:txBody>
      </p:sp>
      <p:sp>
        <p:nvSpPr>
          <p:cNvPr id="8" name="Date Placeholder 4">
            <a:extLst>
              <a:ext uri="{FF2B5EF4-FFF2-40B4-BE49-F238E27FC236}">
                <a16:creationId xmlns:a16="http://schemas.microsoft.com/office/drawing/2014/main" id="{DF657066-80C5-1F67-A731-C05520537932}"/>
              </a:ext>
            </a:extLst>
          </p:cNvPr>
          <p:cNvSpPr>
            <a:spLocks noGrp="1"/>
          </p:cNvSpPr>
          <p:nvPr>
            <p:ph type="dt" sz="half" idx="10"/>
          </p:nvPr>
        </p:nvSpPr>
        <p:spPr>
          <a:xfrm>
            <a:off x="838200" y="6356350"/>
            <a:ext cx="2743200" cy="365125"/>
          </a:xfrm>
        </p:spPr>
        <p:txBody>
          <a:bodyPr/>
          <a:lstStyle/>
          <a:p>
            <a:r>
              <a:rPr lang="en-IN" b="1" dirty="0">
                <a:solidFill>
                  <a:schemeClr val="tx1"/>
                </a:solidFill>
                <a:latin typeface="Times New Roman" panose="02020603050405020304" pitchFamily="18" charset="0"/>
                <a:cs typeface="Times New Roman" panose="02020603050405020304" pitchFamily="18" charset="0"/>
              </a:rPr>
              <a:t>27-12-2023</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58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1733</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Nani Garu</dc:creator>
  <cp:lastModifiedBy>Nani Garu</cp:lastModifiedBy>
  <cp:revision>10</cp:revision>
  <dcterms:created xsi:type="dcterms:W3CDTF">2023-12-23T09:07:36Z</dcterms:created>
  <dcterms:modified xsi:type="dcterms:W3CDTF">2024-05-01T15:36:02Z</dcterms:modified>
</cp:coreProperties>
</file>