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23"/>
  </p:notesMasterIdLst>
  <p:handoutMasterIdLst>
    <p:handoutMasterId r:id="rId24"/>
  </p:handoutMasterIdLst>
  <p:sldIdLst>
    <p:sldId id="259" r:id="rId2"/>
    <p:sldId id="258" r:id="rId3"/>
    <p:sldId id="260" r:id="rId4"/>
    <p:sldId id="262" r:id="rId5"/>
    <p:sldId id="279" r:id="rId6"/>
    <p:sldId id="263" r:id="rId7"/>
    <p:sldId id="265" r:id="rId8"/>
    <p:sldId id="270" r:id="rId9"/>
    <p:sldId id="266" r:id="rId10"/>
    <p:sldId id="268" r:id="rId11"/>
    <p:sldId id="269" r:id="rId12"/>
    <p:sldId id="271" r:id="rId13"/>
    <p:sldId id="287" r:id="rId14"/>
    <p:sldId id="272" r:id="rId15"/>
    <p:sldId id="288" r:id="rId16"/>
    <p:sldId id="273" r:id="rId17"/>
    <p:sldId id="278" r:id="rId18"/>
    <p:sldId id="286" r:id="rId19"/>
    <p:sldId id="285"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33F1E-E97E-81FD-B9BC-35ED49481AB5}" v="4" dt="2023-12-25T04:53:41.829"/>
    <p1510:client id="{09756D34-0A87-44FB-B39A-761BFD3A8236}" v="58" dt="2023-12-25T10:04:02.476"/>
    <p1510:client id="{137839DC-90AC-4706-AE62-553532322C9A}" v="7" dt="2023-12-24T13:27:01.131"/>
    <p1510:client id="{5E138F3C-F8AF-5E4C-9E8A-32B2026A7FDC}" v="1" dt="2023-12-25T08:16:40.109"/>
    <p1510:client id="{7715C6B7-AA9F-7D8E-EA38-B8245F952408}" v="103" dt="2023-12-24T18:22:34.881"/>
    <p1510:client id="{87C5847E-B42C-44B7-BDAB-3BA632BFB872}" v="56" dt="2023-12-25T05:26:57.011"/>
    <p1510:client id="{B319C60A-F0E6-BEE0-20BE-518E18DD617B}" v="18" dt="2023-12-25T04:53:19.362"/>
    <p1510:client id="{BB0719C9-4A35-DDC0-F58C-3A27C94FECB9}" v="1" dt="2023-12-25T04:52:43.101"/>
    <p1510:client id="{C35E8565-ABAA-A846-979E-A1BACC16B190}" v="6" dt="2023-12-24T16:46:14.8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31-03-2024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30774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2</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07D3-CBC7-5956-6CDF-6B4D5BE96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7D503F-1506-90B6-5487-DA2D1043CF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9D26AD-DC19-35FB-7C17-216CFFF0CC27}"/>
              </a:ext>
            </a:extLst>
          </p:cNvPr>
          <p:cNvSpPr>
            <a:spLocks noGrp="1"/>
          </p:cNvSpPr>
          <p:nvPr>
            <p:ph type="dt" sz="half" idx="10"/>
          </p:nvPr>
        </p:nvSpPr>
        <p:spPr/>
        <p:txBody>
          <a:bodyPr/>
          <a:lstStyle/>
          <a:p>
            <a:fld id="{15E58F0A-825B-43EC-9CD7-118F126DA1B6}" type="datetime1">
              <a:rPr lang="en-IN" smtClean="0"/>
              <a:t>31-03-2024</a:t>
            </a:fld>
            <a:endParaRPr lang="en-IN"/>
          </a:p>
        </p:txBody>
      </p:sp>
      <p:sp>
        <p:nvSpPr>
          <p:cNvPr id="5" name="Footer Placeholder 4">
            <a:extLst>
              <a:ext uri="{FF2B5EF4-FFF2-40B4-BE49-F238E27FC236}">
                <a16:creationId xmlns:a16="http://schemas.microsoft.com/office/drawing/2014/main" id="{73F36FED-F9A3-9372-66CC-3A68B7B7DA23}"/>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63D281EA-E413-175A-F0C4-DBA2D71680E8}"/>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24793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0C4A-A0E7-CA3A-DBB2-A6BC42659D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3A0795-B311-0D9E-8056-C49D206766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9FD03-2D84-A114-8DA3-67FA2ACEFDF0}"/>
              </a:ext>
            </a:extLst>
          </p:cNvPr>
          <p:cNvSpPr>
            <a:spLocks noGrp="1"/>
          </p:cNvSpPr>
          <p:nvPr>
            <p:ph type="dt" sz="half" idx="10"/>
          </p:nvPr>
        </p:nvSpPr>
        <p:spPr/>
        <p:txBody>
          <a:bodyPr/>
          <a:lstStyle/>
          <a:p>
            <a:fld id="{A9F6D04C-3771-42DE-9B65-7B6404FB4859}" type="datetime1">
              <a:rPr lang="en-IN" smtClean="0"/>
              <a:t>31-03-2024</a:t>
            </a:fld>
            <a:endParaRPr lang="en-IN"/>
          </a:p>
        </p:txBody>
      </p:sp>
      <p:sp>
        <p:nvSpPr>
          <p:cNvPr id="5" name="Footer Placeholder 4">
            <a:extLst>
              <a:ext uri="{FF2B5EF4-FFF2-40B4-BE49-F238E27FC236}">
                <a16:creationId xmlns:a16="http://schemas.microsoft.com/office/drawing/2014/main" id="{6EAD68BF-223D-5B9B-C7EC-EF7E5F56EBB5}"/>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CDC10455-E8EC-A057-A242-90C461005E95}"/>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0331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C747F-285F-DF23-A6A8-1A8D03594B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D16380-EE96-49CA-30A3-A48718A7A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D65B3F-9717-75CE-DA22-9D9E13F91D0B}"/>
              </a:ext>
            </a:extLst>
          </p:cNvPr>
          <p:cNvSpPr>
            <a:spLocks noGrp="1"/>
          </p:cNvSpPr>
          <p:nvPr>
            <p:ph type="dt" sz="half" idx="10"/>
          </p:nvPr>
        </p:nvSpPr>
        <p:spPr/>
        <p:txBody>
          <a:bodyPr/>
          <a:lstStyle/>
          <a:p>
            <a:fld id="{96B51216-7DD8-4439-BE7B-781B8BCB2E48}" type="datetime1">
              <a:rPr lang="en-IN" smtClean="0"/>
              <a:t>31-03-2024</a:t>
            </a:fld>
            <a:endParaRPr lang="en-IN"/>
          </a:p>
        </p:txBody>
      </p:sp>
      <p:sp>
        <p:nvSpPr>
          <p:cNvPr id="5" name="Footer Placeholder 4">
            <a:extLst>
              <a:ext uri="{FF2B5EF4-FFF2-40B4-BE49-F238E27FC236}">
                <a16:creationId xmlns:a16="http://schemas.microsoft.com/office/drawing/2014/main" id="{CEBC22EB-D489-20F6-DCA1-F34B494121C3}"/>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95E50C4E-4DE8-7140-E5D3-37AD44AECB18}"/>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1982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F950-C458-BB67-4F61-EBE16DB6D0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5EFEBE-6474-E14C-F2FE-5006C5D00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23E45D-904E-FEB8-45DB-E05DDF196C71}"/>
              </a:ext>
            </a:extLst>
          </p:cNvPr>
          <p:cNvSpPr>
            <a:spLocks noGrp="1"/>
          </p:cNvSpPr>
          <p:nvPr>
            <p:ph type="dt" sz="half" idx="10"/>
          </p:nvPr>
        </p:nvSpPr>
        <p:spPr/>
        <p:txBody>
          <a:bodyPr/>
          <a:lstStyle/>
          <a:p>
            <a:fld id="{624C803B-62AD-4010-AEFB-D9AF802A6496}" type="datetime1">
              <a:rPr lang="en-IN" smtClean="0"/>
              <a:t>31-03-2024</a:t>
            </a:fld>
            <a:endParaRPr lang="en-IN"/>
          </a:p>
        </p:txBody>
      </p:sp>
      <p:sp>
        <p:nvSpPr>
          <p:cNvPr id="5" name="Footer Placeholder 4">
            <a:extLst>
              <a:ext uri="{FF2B5EF4-FFF2-40B4-BE49-F238E27FC236}">
                <a16:creationId xmlns:a16="http://schemas.microsoft.com/office/drawing/2014/main" id="{DB56100C-E076-5047-ED84-252CEF59C601}"/>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85C9BC50-96CD-3618-C654-A24D3ECA9BC3}"/>
              </a:ext>
            </a:extLst>
          </p:cNvPr>
          <p:cNvSpPr>
            <a:spLocks noGrp="1"/>
          </p:cNvSpPr>
          <p:nvPr>
            <p:ph type="sldNum" sz="quarter" idx="12"/>
          </p:nvPr>
        </p:nvSpPr>
        <p:spPr/>
        <p:txBody>
          <a:bodyPr/>
          <a:lstStyle/>
          <a:p>
            <a:fld id="{65DCBD69-296B-4D7C-AF62-9B588FC78772}" type="slidenum">
              <a:rPr lang="en-IN" smtClean="0"/>
              <a:t>‹#›</a:t>
            </a:fld>
            <a:endParaRPr lang="en-IN"/>
          </a:p>
        </p:txBody>
      </p:sp>
      <p:pic>
        <p:nvPicPr>
          <p:cNvPr id="7" name="Picture 6">
            <a:extLst>
              <a:ext uri="{FF2B5EF4-FFF2-40B4-BE49-F238E27FC236}">
                <a16:creationId xmlns:a16="http://schemas.microsoft.com/office/drawing/2014/main" id="{4F078050-4A87-98A5-9750-E55598CE21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61359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66A9-DDE2-2D1C-A25D-8A6682289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F27891-8288-3B14-C7F3-DAE8716BD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1DC354-31DB-90D7-D6D0-5010F138383F}"/>
              </a:ext>
            </a:extLst>
          </p:cNvPr>
          <p:cNvSpPr>
            <a:spLocks noGrp="1"/>
          </p:cNvSpPr>
          <p:nvPr>
            <p:ph type="dt" sz="half" idx="10"/>
          </p:nvPr>
        </p:nvSpPr>
        <p:spPr/>
        <p:txBody>
          <a:bodyPr/>
          <a:lstStyle/>
          <a:p>
            <a:fld id="{792EF212-5EE0-4AA8-AA52-1AD4716B5520}" type="datetime1">
              <a:rPr lang="en-IN" smtClean="0"/>
              <a:t>31-03-2024</a:t>
            </a:fld>
            <a:endParaRPr lang="en-IN"/>
          </a:p>
        </p:txBody>
      </p:sp>
      <p:sp>
        <p:nvSpPr>
          <p:cNvPr id="5" name="Footer Placeholder 4">
            <a:extLst>
              <a:ext uri="{FF2B5EF4-FFF2-40B4-BE49-F238E27FC236}">
                <a16:creationId xmlns:a16="http://schemas.microsoft.com/office/drawing/2014/main" id="{DF27A46E-5D26-C44E-10A8-986848BCC8AB}"/>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40F48AD9-EA88-196E-2D46-0310CFA8BA7A}"/>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9308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AD90-1C7E-AC09-90E0-9E33BAF0A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1A70DF-7AEB-AD2C-ECCE-647E4AFDE0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478808-A042-B00E-D157-973C563E31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988C6A-5B34-8539-62EE-E4F2DFD4B99E}"/>
              </a:ext>
            </a:extLst>
          </p:cNvPr>
          <p:cNvSpPr>
            <a:spLocks noGrp="1"/>
          </p:cNvSpPr>
          <p:nvPr>
            <p:ph type="dt" sz="half" idx="10"/>
          </p:nvPr>
        </p:nvSpPr>
        <p:spPr/>
        <p:txBody>
          <a:bodyPr/>
          <a:lstStyle/>
          <a:p>
            <a:fld id="{0D477AD5-9516-4803-9B8F-64EFE6B04E97}" type="datetime1">
              <a:rPr lang="en-IN" smtClean="0"/>
              <a:t>31-03-2024</a:t>
            </a:fld>
            <a:endParaRPr lang="en-IN"/>
          </a:p>
        </p:txBody>
      </p:sp>
      <p:sp>
        <p:nvSpPr>
          <p:cNvPr id="6" name="Footer Placeholder 5">
            <a:extLst>
              <a:ext uri="{FF2B5EF4-FFF2-40B4-BE49-F238E27FC236}">
                <a16:creationId xmlns:a16="http://schemas.microsoft.com/office/drawing/2014/main" id="{59297733-B327-C464-7EDD-99EFB6D07E41}"/>
              </a:ext>
            </a:extLst>
          </p:cNvPr>
          <p:cNvSpPr>
            <a:spLocks noGrp="1"/>
          </p:cNvSpPr>
          <p:nvPr>
            <p:ph type="ftr" sz="quarter" idx="11"/>
          </p:nvPr>
        </p:nvSpPr>
        <p:spPr/>
        <p:txBody>
          <a:bodyPr/>
          <a:lstStyle/>
          <a:p>
            <a:r>
              <a:rPr lang="en-US"/>
              <a:t>Review No.         Batch No.           Department of CSE</a:t>
            </a:r>
            <a:endParaRPr lang="en-IN"/>
          </a:p>
        </p:txBody>
      </p:sp>
      <p:sp>
        <p:nvSpPr>
          <p:cNvPr id="7" name="Slide Number Placeholder 6">
            <a:extLst>
              <a:ext uri="{FF2B5EF4-FFF2-40B4-BE49-F238E27FC236}">
                <a16:creationId xmlns:a16="http://schemas.microsoft.com/office/drawing/2014/main" id="{9A6C2321-083C-8522-E5E3-9538A8244752}"/>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60773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B811-F080-FE08-5451-6420ECADF6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0D7F4C-4AD5-C514-E11F-95FB39583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031D5-B485-F5E1-F976-51EA3EE9EC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AD928C-83C9-22C0-CAC9-7F274BF05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3FD8F-C44D-FA93-950E-DE6AC8D941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8BD4D8-D23F-EAB1-E8A1-2D44AF7690C4}"/>
              </a:ext>
            </a:extLst>
          </p:cNvPr>
          <p:cNvSpPr>
            <a:spLocks noGrp="1"/>
          </p:cNvSpPr>
          <p:nvPr>
            <p:ph type="dt" sz="half" idx="10"/>
          </p:nvPr>
        </p:nvSpPr>
        <p:spPr/>
        <p:txBody>
          <a:bodyPr/>
          <a:lstStyle/>
          <a:p>
            <a:fld id="{2FEC19F5-3ACF-4602-91F2-584ADA347226}" type="datetime1">
              <a:rPr lang="en-IN" smtClean="0"/>
              <a:t>31-03-2024</a:t>
            </a:fld>
            <a:endParaRPr lang="en-IN"/>
          </a:p>
        </p:txBody>
      </p:sp>
      <p:sp>
        <p:nvSpPr>
          <p:cNvPr id="8" name="Footer Placeholder 7">
            <a:extLst>
              <a:ext uri="{FF2B5EF4-FFF2-40B4-BE49-F238E27FC236}">
                <a16:creationId xmlns:a16="http://schemas.microsoft.com/office/drawing/2014/main" id="{41544C70-8126-7C61-4284-BB74E39F5B26}"/>
              </a:ext>
            </a:extLst>
          </p:cNvPr>
          <p:cNvSpPr>
            <a:spLocks noGrp="1"/>
          </p:cNvSpPr>
          <p:nvPr>
            <p:ph type="ftr" sz="quarter" idx="11"/>
          </p:nvPr>
        </p:nvSpPr>
        <p:spPr/>
        <p:txBody>
          <a:bodyPr/>
          <a:lstStyle/>
          <a:p>
            <a:r>
              <a:rPr lang="en-US"/>
              <a:t>Review No.         Batch No.           Department of CSE</a:t>
            </a:r>
            <a:endParaRPr lang="en-IN"/>
          </a:p>
        </p:txBody>
      </p:sp>
      <p:sp>
        <p:nvSpPr>
          <p:cNvPr id="9" name="Slide Number Placeholder 8">
            <a:extLst>
              <a:ext uri="{FF2B5EF4-FFF2-40B4-BE49-F238E27FC236}">
                <a16:creationId xmlns:a16="http://schemas.microsoft.com/office/drawing/2014/main" id="{0349FF6B-4905-22CF-C2EE-65AFB687E2BC}"/>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85187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7309-7D78-93E2-3BED-0FB236AA5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BF9258-9655-EEB7-64C9-61D32834513A}"/>
              </a:ext>
            </a:extLst>
          </p:cNvPr>
          <p:cNvSpPr>
            <a:spLocks noGrp="1"/>
          </p:cNvSpPr>
          <p:nvPr>
            <p:ph type="dt" sz="half" idx="10"/>
          </p:nvPr>
        </p:nvSpPr>
        <p:spPr/>
        <p:txBody>
          <a:bodyPr/>
          <a:lstStyle/>
          <a:p>
            <a:fld id="{6F932DEC-E61F-415A-BB11-622ACF22FA82}" type="datetime1">
              <a:rPr lang="en-IN" smtClean="0"/>
              <a:t>31-03-2024</a:t>
            </a:fld>
            <a:endParaRPr lang="en-IN"/>
          </a:p>
        </p:txBody>
      </p:sp>
      <p:sp>
        <p:nvSpPr>
          <p:cNvPr id="4" name="Footer Placeholder 3">
            <a:extLst>
              <a:ext uri="{FF2B5EF4-FFF2-40B4-BE49-F238E27FC236}">
                <a16:creationId xmlns:a16="http://schemas.microsoft.com/office/drawing/2014/main" id="{F8A8C975-EF08-1A2B-A625-A93C45D7EBF3}"/>
              </a:ext>
            </a:extLst>
          </p:cNvPr>
          <p:cNvSpPr>
            <a:spLocks noGrp="1"/>
          </p:cNvSpPr>
          <p:nvPr>
            <p:ph type="ftr" sz="quarter" idx="11"/>
          </p:nvPr>
        </p:nvSpPr>
        <p:spPr/>
        <p:txBody>
          <a:bodyPr/>
          <a:lstStyle/>
          <a:p>
            <a:r>
              <a:rPr lang="en-US"/>
              <a:t>Review No.         Batch No.           Department of CSE</a:t>
            </a:r>
            <a:endParaRPr lang="en-IN"/>
          </a:p>
        </p:txBody>
      </p:sp>
      <p:sp>
        <p:nvSpPr>
          <p:cNvPr id="5" name="Slide Number Placeholder 4">
            <a:extLst>
              <a:ext uri="{FF2B5EF4-FFF2-40B4-BE49-F238E27FC236}">
                <a16:creationId xmlns:a16="http://schemas.microsoft.com/office/drawing/2014/main" id="{87EF35B1-D253-108C-E4B4-285EB6FA799A}"/>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3238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57BD1-96FC-8129-B626-3B4602B7F443}"/>
              </a:ext>
            </a:extLst>
          </p:cNvPr>
          <p:cNvSpPr>
            <a:spLocks noGrp="1"/>
          </p:cNvSpPr>
          <p:nvPr>
            <p:ph type="dt" sz="half" idx="10"/>
          </p:nvPr>
        </p:nvSpPr>
        <p:spPr/>
        <p:txBody>
          <a:bodyPr/>
          <a:lstStyle/>
          <a:p>
            <a:fld id="{F396EEC6-0141-45B7-8835-252B848F88BA}" type="datetime1">
              <a:rPr lang="en-IN" smtClean="0"/>
              <a:t>31-03-2024</a:t>
            </a:fld>
            <a:endParaRPr lang="en-IN"/>
          </a:p>
        </p:txBody>
      </p:sp>
      <p:sp>
        <p:nvSpPr>
          <p:cNvPr id="3" name="Footer Placeholder 2">
            <a:extLst>
              <a:ext uri="{FF2B5EF4-FFF2-40B4-BE49-F238E27FC236}">
                <a16:creationId xmlns:a16="http://schemas.microsoft.com/office/drawing/2014/main" id="{BC4AA21E-1B87-E6F3-072B-0BF6F332AFC3}"/>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161DFD5D-2B06-371A-4D17-C143288BC318}"/>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5833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0440-F22E-3D0D-D48B-411F9EFE8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0D8610-50A2-FE44-0EA7-A5F0BD730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A340EA-108C-A8BF-0B03-AC79B42C1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54684-C373-448F-1643-B9B3B9B48544}"/>
              </a:ext>
            </a:extLst>
          </p:cNvPr>
          <p:cNvSpPr>
            <a:spLocks noGrp="1"/>
          </p:cNvSpPr>
          <p:nvPr>
            <p:ph type="dt" sz="half" idx="10"/>
          </p:nvPr>
        </p:nvSpPr>
        <p:spPr/>
        <p:txBody>
          <a:bodyPr/>
          <a:lstStyle/>
          <a:p>
            <a:fld id="{1C53116E-6FF0-4C6D-8DFD-00263320DEBD}" type="datetime1">
              <a:rPr lang="en-IN" smtClean="0"/>
              <a:t>31-03-2024</a:t>
            </a:fld>
            <a:endParaRPr lang="en-IN"/>
          </a:p>
        </p:txBody>
      </p:sp>
      <p:sp>
        <p:nvSpPr>
          <p:cNvPr id="6" name="Footer Placeholder 5">
            <a:extLst>
              <a:ext uri="{FF2B5EF4-FFF2-40B4-BE49-F238E27FC236}">
                <a16:creationId xmlns:a16="http://schemas.microsoft.com/office/drawing/2014/main" id="{BB80F633-DC5B-6836-1046-75914F1EAF25}"/>
              </a:ext>
            </a:extLst>
          </p:cNvPr>
          <p:cNvSpPr>
            <a:spLocks noGrp="1"/>
          </p:cNvSpPr>
          <p:nvPr>
            <p:ph type="ftr" sz="quarter" idx="11"/>
          </p:nvPr>
        </p:nvSpPr>
        <p:spPr/>
        <p:txBody>
          <a:bodyPr/>
          <a:lstStyle/>
          <a:p>
            <a:r>
              <a:rPr lang="en-US"/>
              <a:t>Review No.         Batch No.           Department of CSE</a:t>
            </a:r>
            <a:endParaRPr lang="en-IN"/>
          </a:p>
        </p:txBody>
      </p:sp>
      <p:sp>
        <p:nvSpPr>
          <p:cNvPr id="7" name="Slide Number Placeholder 6">
            <a:extLst>
              <a:ext uri="{FF2B5EF4-FFF2-40B4-BE49-F238E27FC236}">
                <a16:creationId xmlns:a16="http://schemas.microsoft.com/office/drawing/2014/main" id="{8F22189E-AAAB-E5E6-A434-D13593BA6074}"/>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20711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D922-05A0-B790-8938-76A294B98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09F56E-33EE-0B59-5126-B6C942A96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F7BD06-9202-559E-CA33-7BB9B7AC3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E2F43-4115-F9AF-5296-206A3289D64A}"/>
              </a:ext>
            </a:extLst>
          </p:cNvPr>
          <p:cNvSpPr>
            <a:spLocks noGrp="1"/>
          </p:cNvSpPr>
          <p:nvPr>
            <p:ph type="dt" sz="half" idx="10"/>
          </p:nvPr>
        </p:nvSpPr>
        <p:spPr/>
        <p:txBody>
          <a:bodyPr/>
          <a:lstStyle/>
          <a:p>
            <a:fld id="{5FB6E4B8-84AF-4AF2-B62C-BFAB3810F0B1}" type="datetime1">
              <a:rPr lang="en-IN" smtClean="0"/>
              <a:t>31-03-2024</a:t>
            </a:fld>
            <a:endParaRPr lang="en-IN"/>
          </a:p>
        </p:txBody>
      </p:sp>
      <p:sp>
        <p:nvSpPr>
          <p:cNvPr id="6" name="Footer Placeholder 5">
            <a:extLst>
              <a:ext uri="{FF2B5EF4-FFF2-40B4-BE49-F238E27FC236}">
                <a16:creationId xmlns:a16="http://schemas.microsoft.com/office/drawing/2014/main" id="{0EC35A0F-B2F8-D530-971E-29EAE8869A8A}"/>
              </a:ext>
            </a:extLst>
          </p:cNvPr>
          <p:cNvSpPr>
            <a:spLocks noGrp="1"/>
          </p:cNvSpPr>
          <p:nvPr>
            <p:ph type="ftr" sz="quarter" idx="11"/>
          </p:nvPr>
        </p:nvSpPr>
        <p:spPr/>
        <p:txBody>
          <a:bodyPr/>
          <a:lstStyle/>
          <a:p>
            <a:r>
              <a:rPr lang="en-US"/>
              <a:t>Review No.         Batch No.           Department of CSE</a:t>
            </a:r>
            <a:endParaRPr lang="en-IN"/>
          </a:p>
        </p:txBody>
      </p:sp>
      <p:sp>
        <p:nvSpPr>
          <p:cNvPr id="7" name="Slide Number Placeholder 6">
            <a:extLst>
              <a:ext uri="{FF2B5EF4-FFF2-40B4-BE49-F238E27FC236}">
                <a16:creationId xmlns:a16="http://schemas.microsoft.com/office/drawing/2014/main" id="{262CFD3B-0669-512A-5F70-C7FE11068817}"/>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24121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B8E9FF-9305-69A4-F6BD-73B78C4687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7D7682-9F9C-A010-CD67-193524A25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355516-D780-A47E-AFF8-AF8C2AC33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31-03-2024</a:t>
            </a:fld>
            <a:endParaRPr lang="en-IN"/>
          </a:p>
        </p:txBody>
      </p:sp>
      <p:sp>
        <p:nvSpPr>
          <p:cNvPr id="5" name="Footer Placeholder 4">
            <a:extLst>
              <a:ext uri="{FF2B5EF4-FFF2-40B4-BE49-F238E27FC236}">
                <a16:creationId xmlns:a16="http://schemas.microsoft.com/office/drawing/2014/main" id="{94B5ECA9-F565-7F90-AAE6-01E8064890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59901CD8-96F5-F5C1-BFDA-6AD0D8270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14105122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52551511_Effect_of_Corpora_on_Classification_of_Fake_News_using_Naive_Bayes_Classifier" TargetMode="External"/><Relationship Id="rId2" Type="http://schemas.openxmlformats.org/officeDocument/2006/relationships/hyperlink" Target="https://ieeexplore.ieee.org/document/9378748" TargetMode="External"/><Relationship Id="rId1" Type="http://schemas.openxmlformats.org/officeDocument/2006/relationships/slideLayout" Target="../slideLayouts/slideLayout2.xml"/><Relationship Id="rId6" Type="http://schemas.openxmlformats.org/officeDocument/2006/relationships/hyperlink" Target="https://ieeexplore.ieee.org/document/10205870" TargetMode="External"/><Relationship Id="rId5" Type="http://schemas.openxmlformats.org/officeDocument/2006/relationships/hyperlink" Target="https://www.researchgate.net/publication/349610439_Fake_News_Detection_using_Machine_Learning" TargetMode="External"/><Relationship Id="rId4" Type="http://schemas.openxmlformats.org/officeDocument/2006/relationships/hyperlink" Target="https://iopscience.iop.org/article/10.1088/1757-899X/1099/1/0120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02-04-2024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Review No.  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pic>
        <p:nvPicPr>
          <p:cNvPr id="1026" name="Picture 2" descr="The language gives it away: How an algorithm can help us ...">
            <a:extLst>
              <a:ext uri="{FF2B5EF4-FFF2-40B4-BE49-F238E27FC236}">
                <a16:creationId xmlns:a16="http://schemas.microsoft.com/office/drawing/2014/main" id="{8A8B41C0-384E-8BE6-9B08-C0F303519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1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25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2" name="Content Placeholder 1">
            <a:extLst>
              <a:ext uri="{FF2B5EF4-FFF2-40B4-BE49-F238E27FC236}">
                <a16:creationId xmlns:a16="http://schemas.microsoft.com/office/drawing/2014/main" id="{3257489E-9EA8-E52A-D8CA-565A2AD4EBAA}"/>
              </a:ext>
            </a:extLst>
          </p:cNvPr>
          <p:cNvPicPr>
            <a:picLocks noGrp="1" noChangeAspect="1"/>
          </p:cNvPicPr>
          <p:nvPr>
            <p:ph idx="1"/>
          </p:nvPr>
        </p:nvPicPr>
        <p:blipFill>
          <a:blip r:embed="rId2"/>
          <a:stretch>
            <a:fillRect/>
          </a:stretch>
        </p:blipFill>
        <p:spPr>
          <a:xfrm>
            <a:off x="3913239" y="1539875"/>
            <a:ext cx="3274142" cy="4332288"/>
          </a:xfrm>
          <a:prstGeom prst="rect">
            <a:avLst/>
          </a:prstGeom>
        </p:spPr>
      </p:pic>
      <p:sp>
        <p:nvSpPr>
          <p:cNvPr id="4" name="TextBox 3">
            <a:extLst>
              <a:ext uri="{FF2B5EF4-FFF2-40B4-BE49-F238E27FC236}">
                <a16:creationId xmlns:a16="http://schemas.microsoft.com/office/drawing/2014/main" id="{7034A348-01A9-07BA-8023-B1184ED7C552}"/>
              </a:ext>
            </a:extLst>
          </p:cNvPr>
          <p:cNvSpPr txBox="1"/>
          <p:nvPr/>
        </p:nvSpPr>
        <p:spPr>
          <a:xfrm>
            <a:off x="2851354" y="5918904"/>
            <a:ext cx="60960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 1. General Approach for Fake News Detection</a:t>
            </a:r>
            <a:endParaRPr lang="en-IN" dirty="0"/>
          </a:p>
        </p:txBody>
      </p:sp>
    </p:spTree>
    <p:extLst>
      <p:ext uri="{BB962C8B-B14F-4D97-AF65-F5344CB8AC3E}">
        <p14:creationId xmlns:p14="http://schemas.microsoft.com/office/powerpoint/2010/main" val="21370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68594" y="1396181"/>
            <a:ext cx="10903974" cy="4780782"/>
          </a:xfrm>
        </p:spPr>
        <p:txBody>
          <a:bodyPr>
            <a:normAutofit/>
          </a:bodyPr>
          <a:lstStyle/>
          <a:p>
            <a:r>
              <a:rPr lang="en-US" sz="2200" dirty="0">
                <a:latin typeface="Times New Roman" panose="02020603050405020304" pitchFamily="18" charset="0"/>
                <a:cs typeface="Times New Roman" panose="02020603050405020304" pitchFamily="18" charset="0"/>
              </a:rPr>
              <a:t>A dataset containing real and fake news articles was obtained from Kaggle.</a:t>
            </a:r>
          </a:p>
          <a:p>
            <a:r>
              <a:rPr lang="en-US" sz="2200" dirty="0">
                <a:latin typeface="Times New Roman" panose="02020603050405020304" pitchFamily="18" charset="0"/>
                <a:cs typeface="Times New Roman" panose="02020603050405020304" pitchFamily="18" charset="0"/>
              </a:rPr>
              <a:t>Preprocessing: Stemming, Stopwords, Tokenization </a:t>
            </a:r>
          </a:p>
          <a:p>
            <a:r>
              <a:rPr lang="en-US" sz="2200" dirty="0">
                <a:latin typeface="Times New Roman" panose="02020603050405020304" pitchFamily="18" charset="0"/>
                <a:cs typeface="Times New Roman" panose="02020603050405020304" pitchFamily="18" charset="0"/>
              </a:rPr>
              <a:t>Feature extraction: TF-IDF vectorizer </a:t>
            </a:r>
          </a:p>
          <a:p>
            <a:r>
              <a:rPr lang="en-US" sz="2200" dirty="0">
                <a:latin typeface="Times New Roman" panose="02020603050405020304" pitchFamily="18" charset="0"/>
                <a:cs typeface="Times New Roman" panose="02020603050405020304" pitchFamily="18" charset="0"/>
              </a:rPr>
              <a:t>Classification: Models applied.                                             </a:t>
            </a:r>
            <a:r>
              <a:rPr lang="en-US" sz="1800" dirty="0">
                <a:solidFill>
                  <a:srgbClr val="0D0D0D"/>
                </a:solidFill>
                <a:effectLst/>
                <a:latin typeface="Times New Roman" panose="02020603050405020304" pitchFamily="18" charset="0"/>
                <a:ea typeface="Times New Roman" panose="02020603050405020304" pitchFamily="18" charset="0"/>
              </a:rPr>
              <a:t>Fig. 1. Stopwords Representation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Analysis: Compare the accuracy of models</a:t>
            </a:r>
          </a:p>
          <a:p>
            <a:r>
              <a:rPr lang="en-US" sz="2200" dirty="0">
                <a:latin typeface="Times New Roman" panose="02020603050405020304" pitchFamily="18" charset="0"/>
                <a:cs typeface="Times New Roman" panose="02020603050405020304" pitchFamily="18" charset="0"/>
              </a:rPr>
              <a:t>Front-end : using HTML, CSS, and JavaScript. </a:t>
            </a:r>
          </a:p>
          <a:p>
            <a:r>
              <a:rPr lang="en-US" sz="2200" dirty="0">
                <a:latin typeface="Times New Roman" panose="02020603050405020304" pitchFamily="18" charset="0"/>
                <a:cs typeface="Times New Roman" panose="02020603050405020304" pitchFamily="18" charset="0"/>
              </a:rPr>
              <a:t>Deployment: Flask  </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31CF903-9408-2624-89F2-411E7D47F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5052" y="2059078"/>
            <a:ext cx="3380945" cy="652121"/>
          </a:xfrm>
          <a:prstGeom prst="rect">
            <a:avLst/>
          </a:prstGeom>
        </p:spPr>
      </p:pic>
      <p:pic>
        <p:nvPicPr>
          <p:cNvPr id="3" name="Picture 2">
            <a:extLst>
              <a:ext uri="{FF2B5EF4-FFF2-40B4-BE49-F238E27FC236}">
                <a16:creationId xmlns:a16="http://schemas.microsoft.com/office/drawing/2014/main" id="{AAC449F6-B677-5D9E-7D5D-B6E6DA2B6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4371" y="3552787"/>
            <a:ext cx="3380944" cy="537431"/>
          </a:xfrm>
          <a:prstGeom prst="rect">
            <a:avLst/>
          </a:prstGeom>
        </p:spPr>
      </p:pic>
      <p:sp>
        <p:nvSpPr>
          <p:cNvPr id="10" name="TextBox 9">
            <a:extLst>
              <a:ext uri="{FF2B5EF4-FFF2-40B4-BE49-F238E27FC236}">
                <a16:creationId xmlns:a16="http://schemas.microsoft.com/office/drawing/2014/main" id="{250FEC0B-1EAD-9A59-77C0-608CDE71BE97}"/>
              </a:ext>
            </a:extLst>
          </p:cNvPr>
          <p:cNvSpPr txBox="1"/>
          <p:nvPr/>
        </p:nvSpPr>
        <p:spPr>
          <a:xfrm>
            <a:off x="7444371" y="4269605"/>
            <a:ext cx="6096000" cy="369332"/>
          </a:xfrm>
          <a:prstGeom prst="rect">
            <a:avLst/>
          </a:prstGeom>
          <a:noFill/>
        </p:spPr>
        <p:txBody>
          <a:bodyPr wrap="square">
            <a:spAutoFit/>
          </a:bodyPr>
          <a:lstStyle/>
          <a:p>
            <a:r>
              <a:rPr lang="en-US" sz="1800" dirty="0">
                <a:solidFill>
                  <a:srgbClr val="0D0D0D"/>
                </a:solidFill>
                <a:effectLst/>
                <a:latin typeface="Times New Roman" panose="02020603050405020304" pitchFamily="18" charset="0"/>
                <a:ea typeface="Times New Roman" panose="02020603050405020304" pitchFamily="18" charset="0"/>
              </a:rPr>
              <a:t>  Fig. </a:t>
            </a:r>
            <a:r>
              <a:rPr lang="en-US" dirty="0">
                <a:solidFill>
                  <a:srgbClr val="0D0D0D"/>
                </a:solidFill>
                <a:latin typeface="Times New Roman" panose="02020603050405020304" pitchFamily="18" charset="0"/>
                <a:ea typeface="Times New Roman" panose="02020603050405020304" pitchFamily="18" charset="0"/>
              </a:rPr>
              <a:t>2</a:t>
            </a:r>
            <a:r>
              <a:rPr lang="en-US" sz="1800" dirty="0">
                <a:solidFill>
                  <a:srgbClr val="0D0D0D"/>
                </a:solidFill>
                <a:effectLst/>
                <a:latin typeface="Times New Roman" panose="02020603050405020304" pitchFamily="18" charset="0"/>
                <a:ea typeface="Times New Roman" panose="02020603050405020304" pitchFamily="18" charset="0"/>
              </a:rPr>
              <a:t>. Stemming Representation</a:t>
            </a:r>
            <a:endParaRPr lang="en-IN" dirty="0"/>
          </a:p>
        </p:txBody>
      </p:sp>
    </p:spTree>
    <p:extLst>
      <p:ext uri="{BB962C8B-B14F-4D97-AF65-F5344CB8AC3E}">
        <p14:creationId xmlns:p14="http://schemas.microsoft.com/office/powerpoint/2010/main" val="148857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05280"/>
            <a:ext cx="10515600" cy="4571683"/>
          </a:xfrm>
        </p:spPr>
        <p:txBody>
          <a:bodyPr>
            <a:normAutofit/>
          </a:bodyPr>
          <a:lstStyle/>
          <a:p>
            <a:r>
              <a:rPr lang="en-US" b="1" dirty="0">
                <a:latin typeface="Times New Roman" panose="02020603050405020304" pitchFamily="18" charset="0"/>
                <a:cs typeface="Times New Roman" panose="02020603050405020304" pitchFamily="18" charset="0"/>
              </a:rPr>
              <a:t>Software </a:t>
            </a:r>
            <a:r>
              <a:rPr lang="en-US" sz="2600" b="1" dirty="0">
                <a:latin typeface="Times New Roman" panose="02020603050405020304" pitchFamily="18" charset="0"/>
                <a:cs typeface="Times New Roman" panose="02020603050405020304" pitchFamily="18" charset="0"/>
              </a:rPr>
              <a:t>Specifications</a:t>
            </a:r>
            <a:r>
              <a:rPr lang="en-US" b="1"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sz="2300" dirty="0"/>
              <a:t>Browser: Chrome</a:t>
            </a:r>
          </a:p>
          <a:p>
            <a:pPr marL="0" indent="0">
              <a:buNone/>
            </a:pPr>
            <a:r>
              <a:rPr lang="en-US" sz="2300" dirty="0"/>
              <a:t>    Operating System: Windows 11 </a:t>
            </a:r>
          </a:p>
          <a:p>
            <a:pPr marL="0" indent="0">
              <a:buNone/>
            </a:pPr>
            <a:r>
              <a:rPr lang="en-US" sz="2300" dirty="0"/>
              <a:t>    Python (Visual Studio Code)</a:t>
            </a:r>
          </a:p>
          <a:p>
            <a:pPr marL="0" indent="0">
              <a:buNone/>
            </a:pPr>
            <a:r>
              <a:rPr lang="en-US" sz="2300" dirty="0">
                <a:latin typeface="Times New Roman" panose="02020603050405020304" pitchFamily="18" charset="0"/>
                <a:cs typeface="Times New Roman" panose="02020603050405020304" pitchFamily="18" charset="0"/>
              </a:rPr>
              <a:t>    Flask</a:t>
            </a:r>
          </a:p>
          <a:p>
            <a:r>
              <a:rPr lang="en-US" sz="2600" b="1" dirty="0">
                <a:latin typeface="Times New Roman" panose="02020603050405020304" pitchFamily="18" charset="0"/>
                <a:cs typeface="Times New Roman" panose="02020603050405020304" pitchFamily="18" charset="0"/>
              </a:rPr>
              <a:t>Hardware Specifications:</a:t>
            </a:r>
          </a:p>
          <a:p>
            <a:pPr marL="0" indent="0">
              <a:buNone/>
            </a:pPr>
            <a:r>
              <a:rPr lang="en-US" sz="2600" dirty="0">
                <a:latin typeface="Times New Roman" panose="02020603050405020304" pitchFamily="18" charset="0"/>
                <a:cs typeface="Times New Roman" panose="02020603050405020304" pitchFamily="18" charset="0"/>
              </a:rPr>
              <a:t>    </a:t>
            </a:r>
            <a:r>
              <a:rPr lang="en-IN" sz="2300" dirty="0"/>
              <a:t>Processor: Intel® Dual Core 2.0GHz</a:t>
            </a:r>
          </a:p>
          <a:p>
            <a:pPr marL="0" indent="0">
              <a:buNone/>
            </a:pPr>
            <a:r>
              <a:rPr lang="en-IN" sz="2300" dirty="0"/>
              <a:t>     Hard Disk: 1TB</a:t>
            </a:r>
          </a:p>
          <a:p>
            <a:pPr marL="0" indent="0">
              <a:buNone/>
            </a:pPr>
            <a:r>
              <a:rPr lang="en-IN" sz="2300" dirty="0"/>
              <a:t>     RAM: 8GB </a:t>
            </a:r>
            <a:endParaRPr lang="en-US" sz="23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A0177-A218-BC98-3FF1-157998C687B7}"/>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p>
        </p:txBody>
      </p:sp>
      <p:sp>
        <p:nvSpPr>
          <p:cNvPr id="3" name="Footer Placeholder 2">
            <a:extLst>
              <a:ext uri="{FF2B5EF4-FFF2-40B4-BE49-F238E27FC236}">
                <a16:creationId xmlns:a16="http://schemas.microsoft.com/office/drawing/2014/main" id="{AE542089-456E-27A1-28C8-08D5B5D00D46}"/>
              </a:ext>
            </a:extLst>
          </p:cNvPr>
          <p:cNvSpPr>
            <a:spLocks noGrp="1"/>
          </p:cNvSpPr>
          <p:nvPr>
            <p:ph type="ftr" sz="quarter" idx="1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Review No. 3        Batch No.  AG2         Department of CSE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1B80129-2976-684C-1BC0-AA4256BF21C1}"/>
              </a:ext>
            </a:extLst>
          </p:cNvPr>
          <p:cNvSpPr>
            <a:spLocks noGrp="1"/>
          </p:cNvSpPr>
          <p:nvPr>
            <p:ph type="sldNum" sz="quarter" idx="12"/>
          </p:nvPr>
        </p:nvSpPr>
        <p:spPr/>
        <p:txBody>
          <a:bodyPr/>
          <a:lstStyle/>
          <a:p>
            <a:fld id="{65DCBD69-296B-4D7C-AF62-9B588FC78772}" type="slidenum">
              <a:rPr lang="en-IN" smtClean="0"/>
              <a:t>13</a:t>
            </a:fld>
            <a:endParaRPr lang="en-IN"/>
          </a:p>
        </p:txBody>
      </p:sp>
      <p:pic>
        <p:nvPicPr>
          <p:cNvPr id="5" name="Picture 4">
            <a:extLst>
              <a:ext uri="{FF2B5EF4-FFF2-40B4-BE49-F238E27FC236}">
                <a16:creationId xmlns:a16="http://schemas.microsoft.com/office/drawing/2014/main" id="{D02EB60A-6560-A424-D24F-AE039B130404}"/>
              </a:ext>
            </a:extLst>
          </p:cNvPr>
          <p:cNvPicPr>
            <a:picLocks noChangeAspect="1"/>
          </p:cNvPicPr>
          <p:nvPr/>
        </p:nvPicPr>
        <p:blipFill>
          <a:blip r:embed="rId2"/>
          <a:stretch>
            <a:fillRect/>
          </a:stretch>
        </p:blipFill>
        <p:spPr>
          <a:xfrm>
            <a:off x="1150375" y="1405890"/>
            <a:ext cx="4660490" cy="2792484"/>
          </a:xfrm>
          <a:prstGeom prst="rect">
            <a:avLst/>
          </a:prstGeom>
        </p:spPr>
      </p:pic>
      <p:pic>
        <p:nvPicPr>
          <p:cNvPr id="6" name="Picture 5">
            <a:extLst>
              <a:ext uri="{FF2B5EF4-FFF2-40B4-BE49-F238E27FC236}">
                <a16:creationId xmlns:a16="http://schemas.microsoft.com/office/drawing/2014/main" id="{FD4F7541-D8DB-DAD3-C3F9-FBE3C0D3B5BB}"/>
              </a:ext>
            </a:extLst>
          </p:cNvPr>
          <p:cNvPicPr>
            <a:picLocks noChangeAspect="1"/>
          </p:cNvPicPr>
          <p:nvPr/>
        </p:nvPicPr>
        <p:blipFill>
          <a:blip r:embed="rId3"/>
          <a:stretch>
            <a:fillRect/>
          </a:stretch>
        </p:blipFill>
        <p:spPr>
          <a:xfrm>
            <a:off x="6695768" y="1405890"/>
            <a:ext cx="4345858" cy="2792484"/>
          </a:xfrm>
          <a:prstGeom prst="rect">
            <a:avLst/>
          </a:prstGeom>
        </p:spPr>
      </p:pic>
      <p:sp>
        <p:nvSpPr>
          <p:cNvPr id="8" name="TextBox 7">
            <a:extLst>
              <a:ext uri="{FF2B5EF4-FFF2-40B4-BE49-F238E27FC236}">
                <a16:creationId xmlns:a16="http://schemas.microsoft.com/office/drawing/2014/main" id="{3B7E90ED-2083-9FC5-84B9-BFEBDC693204}"/>
              </a:ext>
            </a:extLst>
          </p:cNvPr>
          <p:cNvSpPr txBox="1"/>
          <p:nvPr/>
        </p:nvSpPr>
        <p:spPr>
          <a:xfrm>
            <a:off x="6796794" y="4723364"/>
            <a:ext cx="6096000" cy="369332"/>
          </a:xfrm>
          <a:prstGeom prst="rect">
            <a:avLst/>
          </a:prstGeom>
          <a:noFill/>
        </p:spPr>
        <p:txBody>
          <a:bodyPr wrap="square">
            <a:spAutoFit/>
          </a:bodyPr>
          <a:lstStyle/>
          <a:p>
            <a:r>
              <a:rPr lang="en-US" sz="1800" dirty="0">
                <a:solidFill>
                  <a:srgbClr val="0D0D0D"/>
                </a:solidFill>
                <a:effectLst/>
                <a:latin typeface="Times New Roman" panose="02020603050405020304" pitchFamily="18" charset="0"/>
                <a:ea typeface="Times New Roman" panose="02020603050405020304" pitchFamily="18" charset="0"/>
              </a:rPr>
              <a:t>Fig.2 Word Cloud of Real Label Data From Dataset</a:t>
            </a:r>
            <a:endParaRPr lang="en-IN" dirty="0"/>
          </a:p>
        </p:txBody>
      </p:sp>
      <p:sp>
        <p:nvSpPr>
          <p:cNvPr id="10" name="TextBox 9">
            <a:extLst>
              <a:ext uri="{FF2B5EF4-FFF2-40B4-BE49-F238E27FC236}">
                <a16:creationId xmlns:a16="http://schemas.microsoft.com/office/drawing/2014/main" id="{F881AB3D-DD16-1461-91E7-A1DE5AD4781A}"/>
              </a:ext>
            </a:extLst>
          </p:cNvPr>
          <p:cNvSpPr txBox="1"/>
          <p:nvPr/>
        </p:nvSpPr>
        <p:spPr>
          <a:xfrm>
            <a:off x="1197078" y="4723364"/>
            <a:ext cx="6445044" cy="369332"/>
          </a:xfrm>
          <a:prstGeom prst="rect">
            <a:avLst/>
          </a:prstGeom>
          <a:noFill/>
        </p:spPr>
        <p:txBody>
          <a:bodyPr wrap="square">
            <a:spAutoFit/>
          </a:bodyPr>
          <a:lstStyle/>
          <a:p>
            <a:r>
              <a:rPr lang="en-US" sz="1800" dirty="0">
                <a:solidFill>
                  <a:srgbClr val="0D0D0D"/>
                </a:solidFill>
                <a:effectLst/>
                <a:latin typeface="Times New Roman" panose="02020603050405020304" pitchFamily="18" charset="0"/>
                <a:ea typeface="Times New Roman" panose="02020603050405020304" pitchFamily="18" charset="0"/>
              </a:rPr>
              <a:t>Fig.1 Word Cloud of </a:t>
            </a:r>
            <a:r>
              <a:rPr lang="en-US" dirty="0">
                <a:solidFill>
                  <a:srgbClr val="0D0D0D"/>
                </a:solidFill>
                <a:latin typeface="Times New Roman" panose="02020603050405020304" pitchFamily="18" charset="0"/>
                <a:ea typeface="Times New Roman" panose="02020603050405020304" pitchFamily="18" charset="0"/>
              </a:rPr>
              <a:t>Fake</a:t>
            </a:r>
            <a:r>
              <a:rPr lang="en-US" sz="1800" dirty="0">
                <a:solidFill>
                  <a:srgbClr val="0D0D0D"/>
                </a:solidFill>
                <a:effectLst/>
                <a:latin typeface="Times New Roman" panose="02020603050405020304" pitchFamily="18" charset="0"/>
                <a:ea typeface="Times New Roman" panose="02020603050405020304" pitchFamily="18" charset="0"/>
              </a:rPr>
              <a:t> Label Data From Dataset</a:t>
            </a:r>
            <a:endParaRPr lang="en-IN" dirty="0"/>
          </a:p>
        </p:txBody>
      </p:sp>
    </p:spTree>
    <p:extLst>
      <p:ext uri="{BB962C8B-B14F-4D97-AF65-F5344CB8AC3E}">
        <p14:creationId xmlns:p14="http://schemas.microsoft.com/office/powerpoint/2010/main" val="51449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A7229B73-64A9-67A5-5F89-E18EBE2CE755}"/>
              </a:ext>
            </a:extLst>
          </p:cNvPr>
          <p:cNvGraphicFramePr>
            <a:graphicFrameLocks noGrp="1"/>
          </p:cNvGraphicFramePr>
          <p:nvPr>
            <p:ph idx="1"/>
            <p:extLst>
              <p:ext uri="{D42A27DB-BD31-4B8C-83A1-F6EECF244321}">
                <p14:modId xmlns:p14="http://schemas.microsoft.com/office/powerpoint/2010/main" val="1677543026"/>
              </p:ext>
            </p:extLst>
          </p:nvPr>
        </p:nvGraphicFramePr>
        <p:xfrm>
          <a:off x="838200" y="1807318"/>
          <a:ext cx="5100484" cy="3243364"/>
        </p:xfrm>
        <a:graphic>
          <a:graphicData uri="http://schemas.openxmlformats.org/drawingml/2006/table">
            <a:tbl>
              <a:tblPr firstRow="1" firstCol="1" bandRow="1">
                <a:tableStyleId>{5C22544A-7EE6-4342-B048-85BDC9FD1C3A}</a:tableStyleId>
              </a:tblPr>
              <a:tblGrid>
                <a:gridCol w="1417302">
                  <a:extLst>
                    <a:ext uri="{9D8B030D-6E8A-4147-A177-3AD203B41FA5}">
                      <a16:colId xmlns:a16="http://schemas.microsoft.com/office/drawing/2014/main" val="3031901842"/>
                    </a:ext>
                  </a:extLst>
                </a:gridCol>
                <a:gridCol w="1133440">
                  <a:extLst>
                    <a:ext uri="{9D8B030D-6E8A-4147-A177-3AD203B41FA5}">
                      <a16:colId xmlns:a16="http://schemas.microsoft.com/office/drawing/2014/main" val="1888472991"/>
                    </a:ext>
                  </a:extLst>
                </a:gridCol>
                <a:gridCol w="991511">
                  <a:extLst>
                    <a:ext uri="{9D8B030D-6E8A-4147-A177-3AD203B41FA5}">
                      <a16:colId xmlns:a16="http://schemas.microsoft.com/office/drawing/2014/main" val="3081414681"/>
                    </a:ext>
                  </a:extLst>
                </a:gridCol>
                <a:gridCol w="708650">
                  <a:extLst>
                    <a:ext uri="{9D8B030D-6E8A-4147-A177-3AD203B41FA5}">
                      <a16:colId xmlns:a16="http://schemas.microsoft.com/office/drawing/2014/main" val="208126793"/>
                    </a:ext>
                  </a:extLst>
                </a:gridCol>
                <a:gridCol w="849581">
                  <a:extLst>
                    <a:ext uri="{9D8B030D-6E8A-4147-A177-3AD203B41FA5}">
                      <a16:colId xmlns:a16="http://schemas.microsoft.com/office/drawing/2014/main" val="3807265631"/>
                    </a:ext>
                  </a:extLst>
                </a:gridCol>
              </a:tblGrid>
              <a:tr h="550154">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Model</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Accuracy</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a:effectLst/>
                          <a:latin typeface="Times New Roman" panose="02020603050405020304" pitchFamily="18" charset="0"/>
                          <a:cs typeface="Times New Roman" panose="02020603050405020304" pitchFamily="18" charset="0"/>
                        </a:rPr>
                        <a:t>Precision</a:t>
                      </a:r>
                      <a:endParaRPr lang="en-IN" sz="1600" b="1" ker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a:effectLst/>
                          <a:latin typeface="Times New Roman" panose="02020603050405020304" pitchFamily="18" charset="0"/>
                          <a:cs typeface="Times New Roman" panose="02020603050405020304" pitchFamily="18" charset="0"/>
                        </a:rPr>
                        <a:t>F1</a:t>
                      </a:r>
                      <a:endParaRPr lang="en-IN" sz="1600" kern="0">
                        <a:effectLst/>
                        <a:latin typeface="Times New Roman" panose="02020603050405020304" pitchFamily="18" charset="0"/>
                        <a:cs typeface="Times New Roman" panose="02020603050405020304" pitchFamily="18" charset="0"/>
                      </a:endParaRPr>
                    </a:p>
                    <a:p>
                      <a:pPr marL="0" marR="0">
                        <a:spcBef>
                          <a:spcPts val="380"/>
                        </a:spcBef>
                        <a:spcAft>
                          <a:spcPts val="0"/>
                        </a:spcAft>
                        <a:tabLst>
                          <a:tab pos="1041400" algn="l"/>
                        </a:tabLst>
                      </a:pPr>
                      <a:r>
                        <a:rPr lang="en-US" sz="1600" kern="0" spc="-10">
                          <a:effectLst/>
                          <a:latin typeface="Times New Roman" panose="02020603050405020304" pitchFamily="18" charset="0"/>
                          <a:cs typeface="Times New Roman" panose="02020603050405020304" pitchFamily="18" charset="0"/>
                        </a:rPr>
                        <a:t>score</a:t>
                      </a:r>
                      <a:endParaRPr lang="en-IN" sz="1600" b="1" ker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a:effectLst/>
                          <a:latin typeface="Times New Roman" panose="02020603050405020304" pitchFamily="18" charset="0"/>
                          <a:cs typeface="Times New Roman" panose="02020603050405020304" pitchFamily="18" charset="0"/>
                        </a:rPr>
                        <a:t>Recall</a:t>
                      </a:r>
                      <a:endParaRPr lang="en-IN" sz="1600" b="1" ker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9542398"/>
                  </a:ext>
                </a:extLst>
              </a:tr>
              <a:tr h="538785">
                <a:tc>
                  <a:txBody>
                    <a:bodyPr/>
                    <a:lstStyle/>
                    <a:p>
                      <a:pPr marL="0" marR="0">
                        <a:spcBef>
                          <a:spcPts val="380"/>
                        </a:spcBef>
                        <a:spcAft>
                          <a:spcPts val="0"/>
                        </a:spcAft>
                        <a:tabLst>
                          <a:tab pos="1041400" algn="l"/>
                        </a:tabLst>
                      </a:pPr>
                      <a:r>
                        <a:rPr lang="en-US" sz="1600" kern="0" spc="-10" dirty="0" err="1">
                          <a:effectLst/>
                          <a:latin typeface="Times New Roman" panose="02020603050405020304" pitchFamily="18" charset="0"/>
                          <a:cs typeface="Times New Roman" panose="02020603050405020304" pitchFamily="18" charset="0"/>
                        </a:rPr>
                        <a:t>Bernouli</a:t>
                      </a:r>
                      <a:r>
                        <a:rPr lang="en-US" sz="1600" kern="0" spc="-10" dirty="0">
                          <a:effectLst/>
                          <a:latin typeface="Times New Roman" panose="02020603050405020304" pitchFamily="18" charset="0"/>
                          <a:cs typeface="Times New Roman" panose="02020603050405020304" pitchFamily="18" charset="0"/>
                        </a:rPr>
                        <a:t>    NB</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86%</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84%</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a:effectLst/>
                          <a:latin typeface="Times New Roman" panose="02020603050405020304" pitchFamily="18" charset="0"/>
                          <a:cs typeface="Times New Roman" panose="02020603050405020304" pitchFamily="18" charset="0"/>
                        </a:rPr>
                        <a:t>86%</a:t>
                      </a:r>
                      <a:endParaRPr lang="en-IN" sz="1600" b="1" ker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a:effectLst/>
                          <a:latin typeface="Times New Roman" panose="02020603050405020304" pitchFamily="18" charset="0"/>
                          <a:cs typeface="Times New Roman" panose="02020603050405020304" pitchFamily="18" charset="0"/>
                        </a:rPr>
                        <a:t>89%</a:t>
                      </a:r>
                      <a:endParaRPr lang="en-IN" sz="1600" b="1" ker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3844211"/>
                  </a:ext>
                </a:extLst>
              </a:tr>
              <a:tr h="564410">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MLP Classifier</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94%</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94%</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94%</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a:effectLst/>
                          <a:latin typeface="Times New Roman" panose="02020603050405020304" pitchFamily="18" charset="0"/>
                          <a:cs typeface="Times New Roman" panose="02020603050405020304" pitchFamily="18" charset="0"/>
                        </a:rPr>
                        <a:t>94%</a:t>
                      </a:r>
                      <a:endParaRPr lang="en-IN" sz="1600" b="1" ker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75584546"/>
                  </a:ext>
                </a:extLst>
              </a:tr>
              <a:tr h="498253">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XGB Classifier</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95%</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94%</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95%</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a:effectLst/>
                          <a:latin typeface="Times New Roman" panose="02020603050405020304" pitchFamily="18" charset="0"/>
                          <a:cs typeface="Times New Roman" panose="02020603050405020304" pitchFamily="18" charset="0"/>
                        </a:rPr>
                        <a:t>97%</a:t>
                      </a:r>
                      <a:endParaRPr lang="en-IN" sz="1600" b="1" ker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3305782"/>
                  </a:ext>
                </a:extLst>
              </a:tr>
              <a:tr h="532747">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Random Forest</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a:effectLst/>
                          <a:latin typeface="Times New Roman" panose="02020603050405020304" pitchFamily="18" charset="0"/>
                          <a:cs typeface="Times New Roman" panose="02020603050405020304" pitchFamily="18" charset="0"/>
                        </a:rPr>
                        <a:t>94%</a:t>
                      </a:r>
                      <a:endParaRPr lang="en-IN" sz="1600" b="1" ker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93%</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a:effectLst/>
                          <a:latin typeface="Times New Roman" panose="02020603050405020304" pitchFamily="18" charset="0"/>
                          <a:cs typeface="Times New Roman" panose="02020603050405020304" pitchFamily="18" charset="0"/>
                        </a:rPr>
                        <a:t>94%</a:t>
                      </a:r>
                      <a:endParaRPr lang="en-IN" sz="1600" b="1" ker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96%</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4117426"/>
                  </a:ext>
                </a:extLst>
              </a:tr>
              <a:tr h="559015">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Logistic Regression</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96%</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95%</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96%</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80"/>
                        </a:spcBef>
                        <a:spcAft>
                          <a:spcPts val="0"/>
                        </a:spcAft>
                        <a:tabLst>
                          <a:tab pos="1041400" algn="l"/>
                        </a:tabLst>
                      </a:pPr>
                      <a:r>
                        <a:rPr lang="en-US" sz="1600" kern="0" spc="-10" dirty="0">
                          <a:effectLst/>
                          <a:latin typeface="Times New Roman" panose="02020603050405020304" pitchFamily="18" charset="0"/>
                          <a:cs typeface="Times New Roman" panose="02020603050405020304" pitchFamily="18" charset="0"/>
                        </a:rPr>
                        <a:t>97%</a:t>
                      </a:r>
                      <a:endPar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0504626"/>
                  </a:ext>
                </a:extLst>
              </a:tr>
            </a:tbl>
          </a:graphicData>
        </a:graphic>
      </p:graphicFrame>
      <p:sp>
        <p:nvSpPr>
          <p:cNvPr id="10" name="TextBox 9">
            <a:extLst>
              <a:ext uri="{FF2B5EF4-FFF2-40B4-BE49-F238E27FC236}">
                <a16:creationId xmlns:a16="http://schemas.microsoft.com/office/drawing/2014/main" id="{873D1B4F-B727-FEE1-A9C3-3001CEBDB25E}"/>
              </a:ext>
            </a:extLst>
          </p:cNvPr>
          <p:cNvSpPr txBox="1"/>
          <p:nvPr/>
        </p:nvSpPr>
        <p:spPr>
          <a:xfrm>
            <a:off x="1032387" y="5565571"/>
            <a:ext cx="4591665" cy="369332"/>
          </a:xfrm>
          <a:prstGeom prst="rect">
            <a:avLst/>
          </a:prstGeom>
          <a:noFill/>
        </p:spPr>
        <p:txBody>
          <a:bodyPr wrap="square">
            <a:spAutoFit/>
          </a:bodyPr>
          <a:lstStyle/>
          <a:p>
            <a:r>
              <a:rPr lang="en-US" sz="1800" spc="-10" dirty="0" err="1">
                <a:effectLst/>
                <a:latin typeface="Times New Roman" panose="02020603050405020304" pitchFamily="18" charset="0"/>
                <a:ea typeface="Times New Roman" panose="02020603050405020304" pitchFamily="18" charset="0"/>
              </a:rPr>
              <a:t>Comparision</a:t>
            </a:r>
            <a:r>
              <a:rPr lang="en-US" sz="1800" spc="-10" dirty="0">
                <a:effectLst/>
                <a:latin typeface="Times New Roman" panose="02020603050405020304" pitchFamily="18" charset="0"/>
                <a:ea typeface="Times New Roman" panose="02020603050405020304" pitchFamily="18" charset="0"/>
              </a:rPr>
              <a:t> of all models of proposed system</a:t>
            </a:r>
            <a:endParaRPr lang="en-IN" dirty="0"/>
          </a:p>
        </p:txBody>
      </p:sp>
      <p:pic>
        <p:nvPicPr>
          <p:cNvPr id="11" name="Picture 10">
            <a:extLst>
              <a:ext uri="{FF2B5EF4-FFF2-40B4-BE49-F238E27FC236}">
                <a16:creationId xmlns:a16="http://schemas.microsoft.com/office/drawing/2014/main" id="{3FA1AD8E-679C-6766-F12C-D31F70C73639}"/>
              </a:ext>
            </a:extLst>
          </p:cNvPr>
          <p:cNvPicPr>
            <a:picLocks noChangeAspect="1"/>
          </p:cNvPicPr>
          <p:nvPr/>
        </p:nvPicPr>
        <p:blipFill>
          <a:blip r:embed="rId2"/>
          <a:stretch>
            <a:fillRect/>
          </a:stretch>
        </p:blipFill>
        <p:spPr>
          <a:xfrm>
            <a:off x="6507479" y="1493135"/>
            <a:ext cx="4484985" cy="3973600"/>
          </a:xfrm>
          <a:prstGeom prst="rect">
            <a:avLst/>
          </a:prstGeom>
        </p:spPr>
      </p:pic>
      <p:sp>
        <p:nvSpPr>
          <p:cNvPr id="15" name="TextBox 14">
            <a:extLst>
              <a:ext uri="{FF2B5EF4-FFF2-40B4-BE49-F238E27FC236}">
                <a16:creationId xmlns:a16="http://schemas.microsoft.com/office/drawing/2014/main" id="{49C35946-E38A-D124-B6F7-AC929F4CECF2}"/>
              </a:ext>
            </a:extLst>
          </p:cNvPr>
          <p:cNvSpPr txBox="1"/>
          <p:nvPr/>
        </p:nvSpPr>
        <p:spPr>
          <a:xfrm>
            <a:off x="6567949" y="5629665"/>
            <a:ext cx="6096000" cy="369332"/>
          </a:xfrm>
          <a:prstGeom prst="rect">
            <a:avLst/>
          </a:prstGeom>
          <a:noFill/>
        </p:spPr>
        <p:txBody>
          <a:bodyPr wrap="square">
            <a:spAutoFit/>
          </a:bodyPr>
          <a:lstStyle/>
          <a:p>
            <a:r>
              <a:rPr lang="en-US" sz="1800" spc="-10" dirty="0" err="1">
                <a:effectLst/>
                <a:latin typeface="Times New Roman" panose="02020603050405020304" pitchFamily="18" charset="0"/>
                <a:ea typeface="Times New Roman" panose="02020603050405020304" pitchFamily="18" charset="0"/>
              </a:rPr>
              <a:t>Comparision</a:t>
            </a:r>
            <a:r>
              <a:rPr lang="en-US" sz="1800" spc="-10" dirty="0">
                <a:effectLst/>
                <a:latin typeface="Times New Roman" panose="02020603050405020304" pitchFamily="18" charset="0"/>
                <a:ea typeface="Times New Roman" panose="02020603050405020304" pitchFamily="18" charset="0"/>
              </a:rPr>
              <a:t> of models with existing system</a:t>
            </a:r>
            <a:endParaRPr lang="en-IN" dirty="0"/>
          </a:p>
        </p:txBody>
      </p:sp>
    </p:spTree>
    <p:extLst>
      <p:ext uri="{BB962C8B-B14F-4D97-AF65-F5344CB8AC3E}">
        <p14:creationId xmlns:p14="http://schemas.microsoft.com/office/powerpoint/2010/main" val="179969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BE6767-60F8-CF09-8CB6-CFA32997FAE1}"/>
              </a:ext>
            </a:extLst>
          </p:cNvPr>
          <p:cNvSpPr>
            <a:spLocks noGrp="1"/>
          </p:cNvSpPr>
          <p:nvPr>
            <p:ph type="dt" sz="half" idx="10"/>
          </p:nvPr>
        </p:nvSpPr>
        <p:spPr/>
        <p:txBody>
          <a:bodyPr/>
          <a:lstStyle/>
          <a:p>
            <a:fld id="{F396EEC6-0141-45B7-8835-252B848F88BA}" type="datetime1">
              <a:rPr lang="en-IN" b="1" smtClean="0">
                <a:solidFill>
                  <a:schemeClr val="tx1"/>
                </a:solidFill>
              </a:rPr>
              <a:t>31-03-2024</a:t>
            </a:fld>
            <a:endParaRPr lang="en-IN" b="1" dirty="0">
              <a:solidFill>
                <a:schemeClr val="tx1"/>
              </a:solidFill>
            </a:endParaRPr>
          </a:p>
        </p:txBody>
      </p:sp>
      <p:sp>
        <p:nvSpPr>
          <p:cNvPr id="3" name="Footer Placeholder 2">
            <a:extLst>
              <a:ext uri="{FF2B5EF4-FFF2-40B4-BE49-F238E27FC236}">
                <a16:creationId xmlns:a16="http://schemas.microsoft.com/office/drawing/2014/main" id="{0DA5F5BB-90ED-DD01-C21F-1C9A9D31E344}"/>
              </a:ext>
            </a:extLst>
          </p:cNvPr>
          <p:cNvSpPr>
            <a:spLocks noGrp="1"/>
          </p:cNvSpPr>
          <p:nvPr>
            <p:ph type="ftr" sz="quarter" idx="1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Review No.3         Batch No.  AG2         Department of CSE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898FBC-2BF6-94BC-AC4F-B0A819C357B2}"/>
              </a:ext>
            </a:extLst>
          </p:cNvPr>
          <p:cNvSpPr>
            <a:spLocks noGrp="1"/>
          </p:cNvSpPr>
          <p:nvPr>
            <p:ph type="sldNum" sz="quarter" idx="12"/>
          </p:nvPr>
        </p:nvSpPr>
        <p:spPr/>
        <p:txBody>
          <a:bodyPr/>
          <a:lstStyle/>
          <a:p>
            <a:fld id="{65DCBD69-296B-4D7C-AF62-9B588FC78772}" type="slidenum">
              <a:rPr lang="en-IN" smtClean="0"/>
              <a:t>15</a:t>
            </a:fld>
            <a:endParaRPr lang="en-IN"/>
          </a:p>
        </p:txBody>
      </p:sp>
      <p:pic>
        <p:nvPicPr>
          <p:cNvPr id="5" name="Picture 4">
            <a:extLst>
              <a:ext uri="{FF2B5EF4-FFF2-40B4-BE49-F238E27FC236}">
                <a16:creationId xmlns:a16="http://schemas.microsoft.com/office/drawing/2014/main" id="{D4E7492B-4247-BED4-056B-5E365D702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031" y="1081548"/>
            <a:ext cx="4375355" cy="3947652"/>
          </a:xfrm>
          <a:prstGeom prst="rect">
            <a:avLst/>
          </a:prstGeom>
        </p:spPr>
      </p:pic>
      <p:sp>
        <p:nvSpPr>
          <p:cNvPr id="7" name="TextBox 6">
            <a:extLst>
              <a:ext uri="{FF2B5EF4-FFF2-40B4-BE49-F238E27FC236}">
                <a16:creationId xmlns:a16="http://schemas.microsoft.com/office/drawing/2014/main" id="{23B51371-B7FC-54EA-BD5F-27F283B34B19}"/>
              </a:ext>
            </a:extLst>
          </p:cNvPr>
          <p:cNvSpPr txBox="1"/>
          <p:nvPr/>
        </p:nvSpPr>
        <p:spPr>
          <a:xfrm>
            <a:off x="1406013" y="5242741"/>
            <a:ext cx="6096000" cy="369332"/>
          </a:xfrm>
          <a:prstGeom prst="rect">
            <a:avLst/>
          </a:prstGeom>
          <a:noFill/>
        </p:spPr>
        <p:txBody>
          <a:bodyPr wrap="square">
            <a:spAutoFit/>
          </a:bodyPr>
          <a:lstStyle/>
          <a:p>
            <a:r>
              <a:rPr lang="en-US" sz="1800" dirty="0">
                <a:solidFill>
                  <a:srgbClr val="1F2329"/>
                </a:solidFill>
                <a:effectLst/>
                <a:latin typeface="Times New Roman" panose="02020603050405020304" pitchFamily="18" charset="0"/>
                <a:ea typeface="Times New Roman" panose="02020603050405020304" pitchFamily="18" charset="0"/>
              </a:rPr>
              <a:t>Fig. 25. ROC Curve of Logistic Regression</a:t>
            </a:r>
            <a:endParaRPr lang="en-IN" dirty="0"/>
          </a:p>
        </p:txBody>
      </p:sp>
      <p:pic>
        <p:nvPicPr>
          <p:cNvPr id="8" name="Picture 7">
            <a:extLst>
              <a:ext uri="{FF2B5EF4-FFF2-40B4-BE49-F238E27FC236}">
                <a16:creationId xmlns:a16="http://schemas.microsoft.com/office/drawing/2014/main" id="{B3F31C3B-A2EC-20BA-F3E9-992E5EED5DB6}"/>
              </a:ext>
            </a:extLst>
          </p:cNvPr>
          <p:cNvPicPr>
            <a:picLocks noChangeAspect="1"/>
          </p:cNvPicPr>
          <p:nvPr/>
        </p:nvPicPr>
        <p:blipFill>
          <a:blip r:embed="rId3"/>
          <a:stretch>
            <a:fillRect/>
          </a:stretch>
        </p:blipFill>
        <p:spPr>
          <a:xfrm>
            <a:off x="7013838" y="335161"/>
            <a:ext cx="3811475" cy="1641987"/>
          </a:xfrm>
          <a:prstGeom prst="rect">
            <a:avLst/>
          </a:prstGeom>
        </p:spPr>
      </p:pic>
      <p:sp>
        <p:nvSpPr>
          <p:cNvPr id="10" name="TextBox 9">
            <a:extLst>
              <a:ext uri="{FF2B5EF4-FFF2-40B4-BE49-F238E27FC236}">
                <a16:creationId xmlns:a16="http://schemas.microsoft.com/office/drawing/2014/main" id="{C021E4FC-0F08-49FE-D6AB-C8DA804CB322}"/>
              </a:ext>
            </a:extLst>
          </p:cNvPr>
          <p:cNvSpPr txBox="1"/>
          <p:nvPr/>
        </p:nvSpPr>
        <p:spPr>
          <a:xfrm>
            <a:off x="6449961" y="2087968"/>
            <a:ext cx="6096000" cy="369332"/>
          </a:xfrm>
          <a:prstGeom prst="rect">
            <a:avLst/>
          </a:prstGeom>
          <a:noFill/>
        </p:spPr>
        <p:txBody>
          <a:bodyPr wrap="square">
            <a:spAutoFit/>
          </a:bodyPr>
          <a:lstStyle/>
          <a:p>
            <a:pPr marL="0" marR="0">
              <a:spcBef>
                <a:spcPts val="0"/>
              </a:spcBef>
              <a:spcAft>
                <a:spcPts val="0"/>
              </a:spcAft>
            </a:pPr>
            <a:r>
              <a:rPr lang="en-US" sz="1800" dirty="0">
                <a:solidFill>
                  <a:srgbClr val="1F2329"/>
                </a:solidFill>
                <a:effectLst/>
                <a:latin typeface="Times New Roman" panose="02020603050405020304" pitchFamily="18" charset="0"/>
                <a:ea typeface="Times New Roman" panose="02020603050405020304" pitchFamily="18" charset="0"/>
              </a:rPr>
              <a:t>Fig. 27. Classification Report of Logistic Regression</a:t>
            </a:r>
            <a:endParaRPr lang="en-IN" sz="24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FCAE6D05-30F8-541F-E106-3028966EC595}"/>
              </a:ext>
            </a:extLst>
          </p:cNvPr>
          <p:cNvPicPr>
            <a:picLocks noChangeAspect="1"/>
          </p:cNvPicPr>
          <p:nvPr/>
        </p:nvPicPr>
        <p:blipFill>
          <a:blip r:embed="rId4"/>
          <a:stretch>
            <a:fillRect/>
          </a:stretch>
        </p:blipFill>
        <p:spPr>
          <a:xfrm>
            <a:off x="7343822" y="2589363"/>
            <a:ext cx="3151505" cy="2674620"/>
          </a:xfrm>
          <a:prstGeom prst="rect">
            <a:avLst/>
          </a:prstGeom>
        </p:spPr>
      </p:pic>
      <p:sp>
        <p:nvSpPr>
          <p:cNvPr id="13" name="TextBox 12">
            <a:extLst>
              <a:ext uri="{FF2B5EF4-FFF2-40B4-BE49-F238E27FC236}">
                <a16:creationId xmlns:a16="http://schemas.microsoft.com/office/drawing/2014/main" id="{83B7CF9D-3BAE-2651-AFC9-A08BB323683B}"/>
              </a:ext>
            </a:extLst>
          </p:cNvPr>
          <p:cNvSpPr txBox="1"/>
          <p:nvPr/>
        </p:nvSpPr>
        <p:spPr>
          <a:xfrm>
            <a:off x="6567948" y="5376603"/>
            <a:ext cx="627298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 24. Confusion Matrix of Logistic Regression</a:t>
            </a:r>
            <a:endParaRPr lang="en-IN" dirty="0"/>
          </a:p>
        </p:txBody>
      </p:sp>
    </p:spTree>
    <p:extLst>
      <p:ext uri="{BB962C8B-B14F-4D97-AF65-F5344CB8AC3E}">
        <p14:creationId xmlns:p14="http://schemas.microsoft.com/office/powerpoint/2010/main" val="1154882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750142"/>
            <a:ext cx="10515600" cy="4426821"/>
          </a:xfrm>
        </p:spPr>
        <p:txBody>
          <a:bodyPr>
            <a:normAutofit/>
          </a:bodyPr>
          <a:lstStyle/>
          <a:p>
            <a:pPr algn="just">
              <a:spcBef>
                <a:spcPts val="380"/>
              </a:spcBef>
              <a:tabLst>
                <a:tab pos="1041400" algn="l"/>
              </a:tabLst>
            </a:pPr>
            <a:r>
              <a:rPr lang="en-US" sz="2400" kern="0" dirty="0">
                <a:latin typeface="Times New Roman" panose="02020603050405020304" pitchFamily="18" charset="0"/>
                <a:ea typeface="Times New Roman" panose="02020603050405020304" pitchFamily="18" charset="0"/>
              </a:rPr>
              <a:t>T</a:t>
            </a:r>
            <a:r>
              <a:rPr lang="en-US" sz="2400" b="0" kern="0" dirty="0">
                <a:effectLst/>
                <a:latin typeface="Times New Roman" panose="02020603050405020304" pitchFamily="18" charset="0"/>
                <a:ea typeface="Times New Roman" panose="02020603050405020304" pitchFamily="18" charset="0"/>
              </a:rPr>
              <a:t>his study explored five popular machine learning algorithms. The results obtained indicate that the five  algorithms.</a:t>
            </a:r>
            <a:endParaRPr lang="en-IN" sz="2400" b="1" kern="0" dirty="0">
              <a:effectLst/>
              <a:latin typeface="Times New Roman" panose="02020603050405020304" pitchFamily="18" charset="0"/>
              <a:ea typeface="Times New Roman" panose="02020603050405020304" pitchFamily="18" charset="0"/>
            </a:endParaRPr>
          </a:p>
          <a:p>
            <a:pPr algn="just">
              <a:spcBef>
                <a:spcPts val="380"/>
              </a:spcBef>
              <a:tabLst>
                <a:tab pos="1041400" algn="l"/>
              </a:tabLst>
            </a:pPr>
            <a:r>
              <a:rPr lang="en-US" sz="2400" b="0" kern="0" dirty="0">
                <a:effectLst/>
                <a:latin typeface="Times New Roman" panose="02020603050405020304" pitchFamily="18" charset="0"/>
                <a:ea typeface="Times New Roman" panose="02020603050405020304" pitchFamily="18" charset="0"/>
              </a:rPr>
              <a:t>Among all Logistic Regression give better result in terms of accuracy.</a:t>
            </a:r>
          </a:p>
          <a:p>
            <a:pPr algn="just">
              <a:spcBef>
                <a:spcPts val="380"/>
              </a:spcBef>
              <a:tabLst>
                <a:tab pos="1041400" algn="l"/>
              </a:tabLst>
            </a:pPr>
            <a:r>
              <a:rPr lang="en-US" sz="2400" b="0" kern="0" dirty="0">
                <a:effectLst/>
                <a:latin typeface="Times New Roman" panose="02020603050405020304" pitchFamily="18" charset="0"/>
                <a:ea typeface="Times New Roman" panose="02020603050405020304" pitchFamily="18" charset="0"/>
              </a:rPr>
              <a:t>Future research can expand on this work by using more complex features, exploring alternative algorithms, and analyzing the model's performance on a larger dataset of different categories of News.</a:t>
            </a:r>
            <a:endParaRPr lang="en-IN" sz="2400" b="1" kern="0" dirty="0">
              <a:effectLst/>
              <a:latin typeface="Times New Roman" panose="02020603050405020304" pitchFamily="18" charset="0"/>
              <a:ea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39522"/>
            <a:ext cx="10515600" cy="4837441"/>
          </a:xfrm>
        </p:spPr>
        <p:txBody>
          <a:bodyPr vert="horz" lIns="91440" tIns="45720" rIns="91440" bIns="45720" rtlCol="0" anchor="t">
            <a:normAutofit lnSpcReduction="10000"/>
          </a:bodyPr>
          <a:lstStyle/>
          <a:p>
            <a:pPr marL="342900" marR="0" lvl="0" indent="-342900" algn="just">
              <a:spcBef>
                <a:spcPts val="775"/>
              </a:spcBef>
              <a:spcAft>
                <a:spcPts val="1200"/>
              </a:spcAft>
              <a:buFont typeface="+mj-lt"/>
              <a:buAutoNum type="arabicPeriod"/>
            </a:pPr>
            <a:r>
              <a:rPr lang="en-US" sz="2000" dirty="0">
                <a:effectLst/>
                <a:latin typeface="Times New Roman" panose="02020603050405020304" pitchFamily="18" charset="0"/>
                <a:ea typeface="Times New Roman" panose="02020603050405020304" pitchFamily="18" charset="0"/>
              </a:rPr>
              <a:t>Archit Guptha, Arnav Batla, at el. research on “Comparative  the Analysis Of Machine Learning Models For Fake News Classification” 2023 3rd International Conference on Intelligent Technologies (CONIT) Karnataka, India. June 23-25, 2023.</a:t>
            </a:r>
          </a:p>
          <a:p>
            <a:pPr marL="342900" indent="-342900" algn="just">
              <a:spcBef>
                <a:spcPts val="775"/>
              </a:spcBef>
              <a:spcAft>
                <a:spcPts val="1200"/>
              </a:spcAft>
              <a:buFont typeface="+mj-lt"/>
              <a:buAutoNum type="arabicPeriod"/>
            </a:pPr>
            <a:r>
              <a:rPr lang="en-US" sz="2000" u="sng" dirty="0">
                <a:solidFill>
                  <a:srgbClr val="0000FF"/>
                </a:solidFill>
                <a:effectLst/>
                <a:latin typeface="Times New Roman" panose="02020603050405020304" pitchFamily="18" charset="0"/>
                <a:ea typeface="Times New Roman" panose="02020603050405020304" pitchFamily="18" charset="0"/>
              </a:rPr>
              <a:t>https://www.kaggle.com/datasets/saurabhshahane/fake-news-classification</a:t>
            </a:r>
            <a:r>
              <a:rPr lang="en-US" sz="2000" dirty="0">
                <a:effectLst/>
                <a:latin typeface="Times New Roman" panose="02020603050405020304" pitchFamily="18" charset="0"/>
                <a:ea typeface="Times New Roman" panose="02020603050405020304" pitchFamily="18" charset="0"/>
              </a:rPr>
              <a:t>. Last accessed date :18/03/2024</a:t>
            </a:r>
            <a:endParaRPr lang="en-IN" sz="20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1200"/>
              </a:spcAft>
              <a:buFont typeface="+mj-lt"/>
              <a:buAutoNum type="arabicPeriod"/>
            </a:pPr>
            <a:r>
              <a:rPr lang="en-IN" sz="2000" dirty="0">
                <a:effectLst/>
                <a:latin typeface="Times New Roman" panose="02020603050405020304" pitchFamily="18" charset="0"/>
                <a:ea typeface="Times New Roman" panose="02020603050405020304" pitchFamily="18" charset="0"/>
              </a:rPr>
              <a:t>Perez-Rosas, Verónica, Kleinberg, Bennett, Lefevre, Alexandra, and </a:t>
            </a:r>
            <a:r>
              <a:rPr lang="en-IN" sz="2000" dirty="0" err="1">
                <a:effectLst/>
                <a:latin typeface="Times New Roman" panose="02020603050405020304" pitchFamily="18" charset="0"/>
                <a:ea typeface="Times New Roman" panose="02020603050405020304" pitchFamily="18" charset="0"/>
              </a:rPr>
              <a:t>Mihalcea</a:t>
            </a:r>
            <a:r>
              <a:rPr lang="en-IN" sz="2000" dirty="0">
                <a:effectLst/>
                <a:latin typeface="Times New Roman" panose="02020603050405020304" pitchFamily="18" charset="0"/>
                <a:ea typeface="Times New Roman" panose="02020603050405020304" pitchFamily="18" charset="0"/>
              </a:rPr>
              <a:t> Rada conducted research in 2017 on "Automatic Detection of Fake News".2017 </a:t>
            </a:r>
          </a:p>
          <a:p>
            <a:pPr marL="342900" marR="0" lvl="0" indent="-342900" algn="just">
              <a:spcBef>
                <a:spcPts val="0"/>
              </a:spcBef>
              <a:spcAft>
                <a:spcPts val="1200"/>
              </a:spcAft>
              <a:buFont typeface="+mj-lt"/>
              <a:buAutoNum type="arabicPeriod"/>
            </a:pPr>
            <a:r>
              <a:rPr lang="en-IN"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A.Farzana</a:t>
            </a:r>
            <a:r>
              <a:rPr lang="en-US" sz="2000" dirty="0">
                <a:effectLst/>
                <a:latin typeface="Times New Roman" panose="02020603050405020304" pitchFamily="18" charset="0"/>
                <a:ea typeface="Times New Roman" panose="02020603050405020304" pitchFamily="18" charset="0"/>
              </a:rPr>
              <a:t> Islam, and her team research on  ”Effect of Corpora on Classification of Fake News using Naive Bayes Classifier.” International Journal of Automation, Artificial Intelligence and Machine Learning 1.1.2020</a:t>
            </a:r>
            <a:endParaRPr lang="en-IN" sz="2000" dirty="0">
              <a:effectLst/>
              <a:latin typeface="Times New Roman" panose="02020603050405020304" pitchFamily="18" charset="0"/>
              <a:ea typeface="Times New Roman" panose="02020603050405020304" pitchFamily="18" charset="0"/>
            </a:endParaRPr>
          </a:p>
          <a:p>
            <a:pPr marL="342900" marR="0" lvl="0" indent="-342900" algn="just">
              <a:spcBef>
                <a:spcPts val="775"/>
              </a:spcBef>
              <a:spcAft>
                <a:spcPts val="1200"/>
              </a:spcAft>
              <a:buFont typeface="+mj-lt"/>
              <a:buAutoNum type="arabicPeriod"/>
            </a:pPr>
            <a:r>
              <a:rPr lang="en-US" sz="2000" dirty="0">
                <a:effectLst/>
                <a:latin typeface="Times New Roman" panose="02020603050405020304" pitchFamily="18" charset="0"/>
                <a:ea typeface="Times New Roman" panose="02020603050405020304" pitchFamily="18" charset="0"/>
              </a:rPr>
              <a:t>P. Bharadwaj, and </a:t>
            </a:r>
            <a:r>
              <a:rPr lang="en-US" sz="2000" dirty="0" err="1">
                <a:effectLst/>
                <a:latin typeface="Times New Roman" panose="02020603050405020304" pitchFamily="18" charset="0"/>
                <a:ea typeface="Times New Roman" panose="02020603050405020304" pitchFamily="18" charset="0"/>
              </a:rPr>
              <a:t>Zongru</a:t>
            </a:r>
            <a:r>
              <a:rPr lang="en-US" sz="2000" dirty="0">
                <a:effectLst/>
                <a:latin typeface="Times New Roman" panose="02020603050405020304" pitchFamily="18" charset="0"/>
                <a:ea typeface="Times New Roman" panose="02020603050405020304" pitchFamily="18" charset="0"/>
              </a:rPr>
              <a:t> Shao. ”Fake news   detection with semantic features and text mining.” International Journal on Natural Language Computing (IJNLC) Vol 8 -2019.</a:t>
            </a:r>
            <a:endParaRPr lang="en-IN" sz="20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en-IN" sz="2000" dirty="0" err="1">
                <a:effectLst/>
                <a:latin typeface="Times New Roman" panose="02020603050405020304" pitchFamily="18" charset="0"/>
                <a:ea typeface="Times New Roman" panose="02020603050405020304" pitchFamily="18" charset="0"/>
              </a:rPr>
              <a:t>Chaowei</a:t>
            </a:r>
            <a:r>
              <a:rPr lang="en-IN" sz="2000" dirty="0">
                <a:effectLst/>
                <a:latin typeface="Times New Roman" panose="02020603050405020304" pitchFamily="18" charset="0"/>
                <a:ea typeface="Times New Roman" panose="02020603050405020304" pitchFamily="18" charset="0"/>
              </a:rPr>
              <a:t> Zhang, Ashish Gupta, Christian </a:t>
            </a:r>
            <a:r>
              <a:rPr lang="en-IN" sz="2000" dirty="0" err="1">
                <a:effectLst/>
                <a:latin typeface="Times New Roman" panose="02020603050405020304" pitchFamily="18" charset="0"/>
                <a:ea typeface="Times New Roman" panose="02020603050405020304" pitchFamily="18" charset="0"/>
              </a:rPr>
              <a:t>Kauten</a:t>
            </a:r>
            <a:r>
              <a:rPr lang="en-IN" sz="2000" dirty="0">
                <a:effectLst/>
                <a:latin typeface="Times New Roman" panose="02020603050405020304" pitchFamily="18" charset="0"/>
                <a:ea typeface="Times New Roman" panose="02020603050405020304" pitchFamily="18" charset="0"/>
              </a:rPr>
              <a:t>, Amit V. </a:t>
            </a:r>
            <a:r>
              <a:rPr lang="en-IN" sz="2000" dirty="0" err="1">
                <a:effectLst/>
                <a:latin typeface="Times New Roman" panose="02020603050405020304" pitchFamily="18" charset="0"/>
                <a:ea typeface="Times New Roman" panose="02020603050405020304" pitchFamily="18" charset="0"/>
              </a:rPr>
              <a:t>Deokar</a:t>
            </a:r>
            <a:r>
              <a:rPr lang="en-IN" sz="2000" dirty="0">
                <a:effectLst/>
                <a:latin typeface="Times New Roman" panose="02020603050405020304" pitchFamily="18" charset="0"/>
                <a:ea typeface="Times New Roman" panose="02020603050405020304" pitchFamily="18" charset="0"/>
              </a:rPr>
              <a:t>, and Xiao Qin, "Detecting fake news for reducing misinformation risks using analytics approaches," in the proceedings of ELSEVIER, European Journal of Operational Research, 2019.</a:t>
            </a:r>
          </a:p>
          <a:p>
            <a:pPr marL="0" indent="0">
              <a:buNone/>
            </a:pPr>
            <a:endParaRPr lang="en-US" sz="2000" dirty="0">
              <a:latin typeface="Times New Roman"/>
              <a:cs typeface="Calibri" panose="020F0502020204030204"/>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09E08-2DC9-6A8D-9D3A-ECAB66A8E5F5}"/>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6F778-3D05-2EDB-A37B-57885B0402EE}"/>
              </a:ext>
            </a:extLst>
          </p:cNvPr>
          <p:cNvSpPr>
            <a:spLocks noGrp="1"/>
          </p:cNvSpPr>
          <p:nvPr>
            <p:ph idx="1"/>
          </p:nvPr>
        </p:nvSpPr>
        <p:spPr>
          <a:xfrm>
            <a:off x="695960" y="751840"/>
            <a:ext cx="10515600" cy="5277960"/>
          </a:xfrm>
        </p:spPr>
        <p:txBody>
          <a:bodyPr vert="horz" lIns="91440" tIns="45720" rIns="91440" bIns="45720" rtlCol="0" anchor="t">
            <a:noAutofit/>
          </a:bodyPr>
          <a:lstStyle/>
          <a:p>
            <a:pPr marL="457200" marR="0" lvl="0" indent="-457200" algn="just">
              <a:spcBef>
                <a:spcPts val="775"/>
              </a:spcBef>
              <a:spcAft>
                <a:spcPts val="0"/>
              </a:spcAft>
              <a:buFont typeface="+mj-lt"/>
              <a:buAutoNum type="arabicPeriod" startAt="7"/>
            </a:pPr>
            <a:r>
              <a:rPr lang="en-US" sz="2000" dirty="0">
                <a:effectLst/>
                <a:latin typeface="Times New Roman" panose="02020603050405020304" pitchFamily="18" charset="0"/>
                <a:ea typeface="Times New Roman" panose="02020603050405020304" pitchFamily="18" charset="0"/>
              </a:rPr>
              <a:t>Fahim Belal Mahmud and his team research on  ”A comparative analysis of Graph Neural Networks and commonly used machine learning algorithms on fake news detection.” 2022 7th International Conference on Data Science and Machine Learning Applications (CDMA). IEEE, 2022.</a:t>
            </a:r>
            <a:endParaRPr lang="en-IN" sz="2000" dirty="0">
              <a:effectLst/>
              <a:latin typeface="Times New Roman" panose="02020603050405020304" pitchFamily="18" charset="0"/>
              <a:ea typeface="Times New Roman" panose="02020603050405020304" pitchFamily="18" charset="0"/>
            </a:endParaRPr>
          </a:p>
          <a:p>
            <a:pPr marL="457200" marR="0" lvl="0" indent="-457200" algn="just">
              <a:lnSpc>
                <a:spcPct val="100000"/>
              </a:lnSpc>
              <a:spcBef>
                <a:spcPts val="775"/>
              </a:spcBef>
              <a:spcAft>
                <a:spcPts val="0"/>
              </a:spcAft>
              <a:buFont typeface="+mj-lt"/>
              <a:buAutoNum type="arabicPeriod" startAt="7"/>
            </a:pPr>
            <a:r>
              <a:rPr lang="en-US" sz="2000" dirty="0">
                <a:effectLst/>
                <a:latin typeface="Times New Roman" panose="02020603050405020304" pitchFamily="18" charset="0"/>
                <a:ea typeface="Times New Roman" panose="02020603050405020304" pitchFamily="18" charset="0"/>
              </a:rPr>
              <a:t>Z Khanam and his team research on “False News Detection Using Machine Learning Approaches” 2021 IOP Conf. Ser. Mater. Sci. Eng. 1099 012040.</a:t>
            </a:r>
            <a:endParaRPr lang="en-IN" sz="2000" dirty="0">
              <a:effectLst/>
              <a:latin typeface="Times New Roman" panose="02020603050405020304" pitchFamily="18" charset="0"/>
              <a:ea typeface="Times New Roman" panose="02020603050405020304" pitchFamily="18" charset="0"/>
            </a:endParaRPr>
          </a:p>
          <a:p>
            <a:pPr marL="457200" marR="0" lvl="0" indent="-457200" algn="just">
              <a:lnSpc>
                <a:spcPct val="100000"/>
              </a:lnSpc>
              <a:spcBef>
                <a:spcPts val="775"/>
              </a:spcBef>
              <a:spcAft>
                <a:spcPts val="0"/>
              </a:spcAft>
              <a:buFont typeface="+mj-lt"/>
              <a:buAutoNum type="arabicPeriod" startAt="7"/>
            </a:pPr>
            <a:r>
              <a:rPr lang="en-US" sz="2000" dirty="0" err="1">
                <a:effectLst/>
                <a:latin typeface="Times New Roman" panose="02020603050405020304" pitchFamily="18" charset="0"/>
                <a:ea typeface="Times New Roman" panose="02020603050405020304" pitchFamily="18" charset="0"/>
              </a:rPr>
              <a:t>Gahirwal</a:t>
            </a:r>
            <a:r>
              <a:rPr lang="en-US" sz="2000" dirty="0">
                <a:effectLst/>
                <a:latin typeface="Times New Roman" panose="02020603050405020304" pitchFamily="18" charset="0"/>
                <a:ea typeface="Times New Roman" panose="02020603050405020304" pitchFamily="18" charset="0"/>
              </a:rPr>
              <a:t> Manisha et. al; International Journal of Advance Research, Ideas and Innovations in Technology ISSN: 2454-132X Impact factor: 4.295.</a:t>
            </a:r>
            <a:endParaRPr lang="en-IN" sz="2000" dirty="0">
              <a:effectLst/>
              <a:latin typeface="Times New Roman" panose="02020603050405020304" pitchFamily="18" charset="0"/>
              <a:ea typeface="Times New Roman" panose="02020603050405020304" pitchFamily="18" charset="0"/>
            </a:endParaRPr>
          </a:p>
          <a:p>
            <a:pPr marL="457200" marR="0" lvl="0" indent="-457200" algn="just">
              <a:lnSpc>
                <a:spcPct val="100000"/>
              </a:lnSpc>
              <a:spcBef>
                <a:spcPts val="0"/>
              </a:spcBef>
              <a:spcAft>
                <a:spcPts val="1200"/>
              </a:spcAft>
              <a:buFont typeface="+mj-lt"/>
              <a:buAutoNum type="arabicPeriod" startAt="7"/>
            </a:pPr>
            <a:r>
              <a:rPr lang="en-IN" sz="2000" dirty="0" err="1">
                <a:effectLst/>
                <a:latin typeface="Times New Roman" panose="02020603050405020304" pitchFamily="18" charset="0"/>
                <a:ea typeface="Times New Roman" panose="02020603050405020304" pitchFamily="18" charset="0"/>
              </a:rPr>
              <a:t>Smitha.N</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Bharath.R</a:t>
            </a:r>
            <a:r>
              <a:rPr lang="en-IN" sz="2000" dirty="0">
                <a:effectLst/>
                <a:latin typeface="Times New Roman" panose="02020603050405020304" pitchFamily="18" charset="0"/>
                <a:ea typeface="Times New Roman" panose="02020603050405020304" pitchFamily="18" charset="0"/>
              </a:rPr>
              <a:t>, "Performance Comparison of Machine Learning Classifiers for Fake News Detection" Proceedings of the Second International Conference on Inventive Research in Computing Applications (ICIRCA-2020).</a:t>
            </a:r>
          </a:p>
          <a:p>
            <a:pPr marL="457200" marR="0" lvl="0" indent="-457200" algn="just">
              <a:spcBef>
                <a:spcPts val="0"/>
              </a:spcBef>
              <a:spcAft>
                <a:spcPts val="1200"/>
              </a:spcAft>
              <a:buFont typeface="+mj-lt"/>
              <a:buAutoNum type="arabicPeriod" startAt="7"/>
            </a:pPr>
            <a:r>
              <a:rPr lang="en-IN" sz="2000" dirty="0" err="1">
                <a:effectLst/>
                <a:latin typeface="Times New Roman" panose="02020603050405020304" pitchFamily="18" charset="0"/>
                <a:ea typeface="Times New Roman" panose="02020603050405020304" pitchFamily="18" charset="0"/>
              </a:rPr>
              <a:t>Baarir</a:t>
            </a:r>
            <a:r>
              <a:rPr lang="en-IN" sz="2000" dirty="0">
                <a:effectLst/>
                <a:latin typeface="Times New Roman" panose="02020603050405020304" pitchFamily="18" charset="0"/>
                <a:ea typeface="Times New Roman" panose="02020603050405020304" pitchFamily="18" charset="0"/>
              </a:rPr>
              <a:t> and </a:t>
            </a:r>
            <a:r>
              <a:rPr lang="en-IN" sz="2000" dirty="0" err="1">
                <a:effectLst/>
                <a:latin typeface="Times New Roman" panose="02020603050405020304" pitchFamily="18" charset="0"/>
                <a:ea typeface="Times New Roman" panose="02020603050405020304" pitchFamily="18" charset="0"/>
              </a:rPr>
              <a:t>Djeffal's</a:t>
            </a:r>
            <a:r>
              <a:rPr lang="en-IN" sz="2000" dirty="0">
                <a:effectLst/>
                <a:latin typeface="Times New Roman" panose="02020603050405020304" pitchFamily="18" charset="0"/>
                <a:ea typeface="Times New Roman" panose="02020603050405020304" pitchFamily="18" charset="0"/>
              </a:rPr>
              <a:t> research on "Fake News Detection Using Machine Learning" 2020: Second International Workshop on Human-Centric Smart Environments for Health and Well-Being (IHSH).2020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0A58AD6-A9B8-E023-2C60-5478794E5FDE}"/>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13AFF960-AEDA-F5DE-FAE1-E4D9A6121A38}"/>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B2D9307D-FAA7-C2FB-B159-B2C286C0F16E}"/>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09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4DA29-C83E-F491-6812-263D5C0FEDA6}"/>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85AE15D-A995-86B3-0A7E-E6F7A00AAB3D}"/>
              </a:ext>
            </a:extLst>
          </p:cNvPr>
          <p:cNvSpPr>
            <a:spLocks noGrp="1"/>
          </p:cNvSpPr>
          <p:nvPr>
            <p:ph idx="1"/>
          </p:nvPr>
        </p:nvSpPr>
        <p:spPr>
          <a:xfrm>
            <a:off x="838200" y="721360"/>
            <a:ext cx="10448758" cy="5761593"/>
          </a:xfrm>
        </p:spPr>
        <p:txBody>
          <a:bodyPr vert="horz" lIns="91440" tIns="45720" rIns="91440" bIns="45720" rtlCol="0" anchor="t">
            <a:normAutofit/>
          </a:bodyPr>
          <a:lstStyle/>
          <a:p>
            <a:pPr marL="457200" marR="0" lvl="0" indent="-457200" algn="just">
              <a:spcBef>
                <a:spcPts val="0"/>
              </a:spcBef>
              <a:spcAft>
                <a:spcPts val="1200"/>
              </a:spcAft>
              <a:buFont typeface="+mj-lt"/>
              <a:buAutoNum type="arabicPeriod" startAt="12"/>
            </a:pPr>
            <a:r>
              <a:rPr lang="en-IN" sz="2000" dirty="0">
                <a:effectLst/>
                <a:latin typeface="Times New Roman" panose="02020603050405020304" pitchFamily="18" charset="0"/>
                <a:ea typeface="Times New Roman" panose="02020603050405020304" pitchFamily="18" charset="0"/>
              </a:rPr>
              <a:t>Jasmine Shaikh and Rupali Patil conducted study on "Fake News Detection Using Machine Learning". 2020 IEEE International Symposium on Sustainable Energy, Signal Processing, and Cybersecurity (</a:t>
            </a:r>
            <a:r>
              <a:rPr lang="en-IN" sz="2000" dirty="0" err="1">
                <a:effectLst/>
                <a:latin typeface="Times New Roman" panose="02020603050405020304" pitchFamily="18" charset="0"/>
                <a:ea typeface="Times New Roman" panose="02020603050405020304" pitchFamily="18" charset="0"/>
              </a:rPr>
              <a:t>iSSSC</a:t>
            </a:r>
            <a:r>
              <a:rPr lang="en-IN" sz="2000" dirty="0">
                <a:effectLst/>
                <a:latin typeface="Times New Roman" panose="02020603050405020304" pitchFamily="18" charset="0"/>
                <a:ea typeface="Times New Roman" panose="02020603050405020304" pitchFamily="18" charset="0"/>
              </a:rPr>
              <a:t>).2020 </a:t>
            </a:r>
          </a:p>
          <a:p>
            <a:pPr marL="457200" marR="0" lvl="0" indent="-457200" algn="just">
              <a:spcBef>
                <a:spcPts val="0"/>
              </a:spcBef>
              <a:spcAft>
                <a:spcPts val="1200"/>
              </a:spcAft>
              <a:buFont typeface="+mj-lt"/>
              <a:buAutoNum type="arabicPeriod" startAt="12"/>
            </a:pPr>
            <a:r>
              <a:rPr lang="en-IN" sz="2000" dirty="0">
                <a:effectLst/>
                <a:latin typeface="Times New Roman" panose="02020603050405020304" pitchFamily="18" charset="0"/>
                <a:ea typeface="Times New Roman" panose="02020603050405020304" pitchFamily="18" charset="0"/>
              </a:rPr>
              <a:t>T. H. Borkar, T. Ahuja, "Comparative Study of Supervised Learning Algorithms for Fake News Classification," Tirunelveli will host the sixth International Conference on Trends in Electronics and Informatics (ICOEI) in 2022.2022 </a:t>
            </a:r>
          </a:p>
          <a:p>
            <a:pPr marL="457200" marR="0" lvl="0" indent="-457200" algn="just">
              <a:spcBef>
                <a:spcPts val="0"/>
              </a:spcBef>
              <a:spcAft>
                <a:spcPts val="1200"/>
              </a:spcAft>
              <a:buFont typeface="+mj-lt"/>
              <a:buAutoNum type="arabicPeriod" startAt="12"/>
            </a:pPr>
            <a:r>
              <a:rPr lang="en-IN" sz="2000" dirty="0">
                <a:effectLst/>
                <a:latin typeface="Times New Roman" panose="02020603050405020304" pitchFamily="18" charset="0"/>
                <a:ea typeface="Times New Roman" panose="02020603050405020304" pitchFamily="18" charset="0"/>
              </a:rPr>
              <a:t>Rubin, Victoria, L., and their team investigate if fake news is true or not. Using sarcastic clues to identify possibly deceptive news. In: Proceedings of NAACLHLT 2016.</a:t>
            </a:r>
          </a:p>
          <a:p>
            <a:pPr marL="457200" marR="0" lvl="0" indent="-457200" algn="just">
              <a:spcBef>
                <a:spcPts val="0"/>
              </a:spcBef>
              <a:spcAft>
                <a:spcPts val="1200"/>
              </a:spcAft>
              <a:buFont typeface="+mj-lt"/>
              <a:buAutoNum type="arabicPeriod" startAt="12"/>
            </a:pPr>
            <a:r>
              <a:rPr lang="en-US" sz="2000" dirty="0">
                <a:effectLst/>
                <a:latin typeface="Times New Roman" panose="02020603050405020304" pitchFamily="18" charset="0"/>
                <a:ea typeface="Times New Roman" panose="02020603050405020304" pitchFamily="18" charset="0"/>
              </a:rPr>
              <a:t>Cristina M Pulido, Laura Ruiz-Eugenio, Gisela Redondo-Sama, and Beatriz </a:t>
            </a:r>
            <a:r>
              <a:rPr lang="en-US" sz="2000" dirty="0" err="1">
                <a:effectLst/>
                <a:latin typeface="Times New Roman" panose="02020603050405020304" pitchFamily="18" charset="0"/>
                <a:ea typeface="Times New Roman" panose="02020603050405020304" pitchFamily="18" charset="0"/>
              </a:rPr>
              <a:t>Villarejo-Carballido</a:t>
            </a:r>
            <a:r>
              <a:rPr lang="en-US" sz="2000" dirty="0">
                <a:effectLst/>
                <a:latin typeface="Times New Roman" panose="02020603050405020304" pitchFamily="18" charset="0"/>
                <a:ea typeface="Times New Roman" panose="02020603050405020304" pitchFamily="18" charset="0"/>
              </a:rPr>
              <a:t>. A new application of social impact in social media for overcoming fake news in health. International journal of environmental research and public health, 17(7):2430,2020</a:t>
            </a:r>
            <a:r>
              <a:rPr lang="en-IN" sz="2000" dirty="0">
                <a:latin typeface="Times New Roman" panose="02020603050405020304" pitchFamily="18" charset="0"/>
                <a:cs typeface="Times New Roman" panose="02020603050405020304" pitchFamily="18" charset="0"/>
              </a:rPr>
              <a:t>.</a:t>
            </a:r>
            <a:endParaRPr lang="en-US" sz="2000" dirty="0">
              <a:latin typeface="Times New Roman"/>
              <a:cs typeface="Calibri"/>
            </a:endParaRPr>
          </a:p>
          <a:p>
            <a:pPr>
              <a:buAutoNum type="arabicPeriod" startAt="12"/>
            </a:pPr>
            <a:endParaRPr lang="en-US" sz="2200" dirty="0">
              <a:latin typeface="Times New Roman"/>
              <a:cs typeface="Calibri"/>
            </a:endParaRPr>
          </a:p>
          <a:p>
            <a:pPr>
              <a:buAutoNum type="arabicPeriod" startAt="12"/>
            </a:pPr>
            <a:endParaRPr lang="en-US" dirty="0">
              <a:latin typeface="Times New Roman"/>
              <a:cs typeface="Calibri" panose="020F0502020204030204"/>
            </a:endParaRPr>
          </a:p>
          <a:p>
            <a:pPr>
              <a:buAutoNum type="arabicPeriod" startAt="12"/>
            </a:pPr>
            <a:endParaRPr lang="en-US" sz="2400" dirty="0">
              <a:latin typeface="Times New Roman"/>
              <a:cs typeface="Calibri" panose="020F0502020204030204"/>
            </a:endParaRPr>
          </a:p>
          <a:p>
            <a:pPr>
              <a:buAutoNum type="arabicPeriod" startAt="12"/>
            </a:pPr>
            <a:endParaRPr lang="en-US" dirty="0">
              <a:latin typeface="Times New Roman"/>
              <a:cs typeface="Calibri" panose="020F0502020204030204"/>
            </a:endParaRPr>
          </a:p>
        </p:txBody>
      </p:sp>
      <p:sp>
        <p:nvSpPr>
          <p:cNvPr id="5" name="Date Placeholder 4">
            <a:extLst>
              <a:ext uri="{FF2B5EF4-FFF2-40B4-BE49-F238E27FC236}">
                <a16:creationId xmlns:a16="http://schemas.microsoft.com/office/drawing/2014/main" id="{2F41358D-CE88-9DC3-EE49-76B97B983571}"/>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DAB2CBD-1691-EF06-4E01-72F92AD86C26}"/>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A7B224FE-A5DB-39E0-DA01-A4B00B87F5A3}"/>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05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934065" y="705471"/>
            <a:ext cx="9735489"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lIns="91440" tIns="45720" rIns="91440" bIns="45720" anchor="t">
            <a:noAutofit/>
          </a:bodyPr>
          <a:lstStyle/>
          <a:p>
            <a:pPr algn="ctr">
              <a:spcBef>
                <a:spcPct val="20000"/>
              </a:spcBef>
              <a:defRPr/>
            </a:pPr>
            <a:r>
              <a:rPr lang="en-US" b="1" dirty="0">
                <a:latin typeface="Times New Roman"/>
                <a:cs typeface="Times New Roman"/>
              </a:rPr>
              <a:t>        Department of Computer Science and Engineering</a:t>
            </a:r>
            <a:endParaRPr lang="en-US" dirty="0">
              <a:latin typeface="Calibri" panose="020F0502020204030204"/>
              <a:cs typeface="Calibri" panose="020F0502020204030204"/>
            </a:endParaRPr>
          </a:p>
          <a:p>
            <a:pPr algn="ctr">
              <a:spcBef>
                <a:spcPct val="20000"/>
              </a:spcBef>
              <a:defRPr/>
            </a:pPr>
            <a:r>
              <a:rPr lang="en-US" sz="2400" dirty="0"/>
              <a:t>        </a:t>
            </a:r>
            <a:r>
              <a:rPr lang="en-US" sz="2400" dirty="0">
                <a:solidFill>
                  <a:srgbClr val="FF0000"/>
                </a:solidFill>
                <a:latin typeface="Times New Roman" panose="02020603050405020304" pitchFamily="18" charset="0"/>
                <a:cs typeface="Times New Roman" panose="02020603050405020304" pitchFamily="18" charset="0"/>
              </a:rPr>
              <a:t>Fake News Detection</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endParaRPr>
          </a:p>
        </p:txBody>
      </p:sp>
      <p:sp>
        <p:nvSpPr>
          <p:cNvPr id="16" name="Subtitle 2"/>
          <p:cNvSpPr>
            <a:spLocks noGrp="1"/>
          </p:cNvSpPr>
          <p:nvPr>
            <p:ph type="subTitle" idx="1"/>
          </p:nvPr>
        </p:nvSpPr>
        <p:spPr>
          <a:xfrm>
            <a:off x="1681316" y="1740310"/>
            <a:ext cx="9344134" cy="1568778"/>
          </a:xfrm>
        </p:spPr>
        <p:txBody>
          <a:bodyPr vert="horz" lIns="91440" tIns="45720" rIns="91440" bIns="45720" rtlCol="0" anchor="t">
            <a:normAutofit/>
          </a:bodyPr>
          <a:lstStyle/>
          <a:p>
            <a:r>
              <a:rPr lang="en-US" altLang="en-US" sz="1600" dirty="0">
                <a:latin typeface="Times New Roman"/>
                <a:cs typeface="Times New Roman"/>
              </a:rPr>
              <a:t>Presented  By</a:t>
            </a:r>
          </a:p>
          <a:p>
            <a:r>
              <a:rPr lang="en-US" altLang="en-US" sz="1600" dirty="0">
                <a:latin typeface="Times New Roman"/>
                <a:cs typeface="Times New Roman"/>
              </a:rPr>
              <a:t>Guttikonda Ramya                                      20471A0522</a:t>
            </a:r>
          </a:p>
          <a:p>
            <a:r>
              <a:rPr lang="en-US" altLang="en-US" sz="1600" dirty="0">
                <a:latin typeface="Times New Roman"/>
                <a:cs typeface="Times New Roman"/>
              </a:rPr>
              <a:t>Anna Jaya Venkata </a:t>
            </a:r>
            <a:r>
              <a:rPr lang="en-US" altLang="en-US" sz="1600" dirty="0" err="1">
                <a:latin typeface="Times New Roman"/>
                <a:cs typeface="Times New Roman"/>
              </a:rPr>
              <a:t>Asritha</a:t>
            </a:r>
            <a:r>
              <a:rPr lang="en-US" altLang="en-US" sz="1600" dirty="0">
                <a:latin typeface="Times New Roman"/>
                <a:cs typeface="Times New Roman"/>
              </a:rPr>
              <a:t>                          20471A0505</a:t>
            </a:r>
          </a:p>
          <a:p>
            <a:r>
              <a:rPr lang="en-US" altLang="en-US" sz="1600" dirty="0" err="1">
                <a:latin typeface="Times New Roman"/>
                <a:cs typeface="Times New Roman"/>
              </a:rPr>
              <a:t>Kummaragunta</a:t>
            </a:r>
            <a:r>
              <a:rPr lang="en-US" altLang="en-US" sz="1600" dirty="0">
                <a:latin typeface="Times New Roman"/>
                <a:cs typeface="Times New Roman"/>
              </a:rPr>
              <a:t> Mounika                             20471A0528       </a:t>
            </a:r>
            <a:endParaRPr lang="en-US" altLang="en-US" sz="1600" dirty="0">
              <a:latin typeface="Times New Roman" panose="02020603050405020304" pitchFamily="18" charset="0"/>
              <a:cs typeface="Times New Roman" pitchFamily="18" charset="0"/>
            </a:endParaRPr>
          </a:p>
        </p:txBody>
      </p:sp>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49"/>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2</a:t>
            </a:r>
          </a:p>
        </p:txBody>
      </p:sp>
      <p:sp>
        <p:nvSpPr>
          <p:cNvPr id="17" name="Subtitle 2"/>
          <p:cNvSpPr txBox="1">
            <a:spLocks/>
          </p:cNvSpPr>
          <p:nvPr/>
        </p:nvSpPr>
        <p:spPr bwMode="auto">
          <a:xfrm>
            <a:off x="2782854" y="3438832"/>
            <a:ext cx="6858000" cy="2627671"/>
          </a:xfrm>
          <a:prstGeom prst="rect">
            <a:avLst/>
          </a:prstGeom>
          <a:noFill/>
          <a:ln w="9525">
            <a:noFill/>
            <a:miter lim="800000"/>
            <a:headEnd/>
            <a:tailEnd/>
          </a:ln>
        </p:spPr>
        <p:txBody>
          <a:bodyPr lIns="91440" tIns="45720" rIns="91440" bIns="45720" anchor="t"/>
          <a:lstStyle/>
          <a:p>
            <a:pPr algn="ctr" eaLnBrk="1" hangingPunct="1">
              <a:spcBef>
                <a:spcPct val="20000"/>
              </a:spcBef>
              <a:buFont typeface="Wingdings" pitchFamily="2" charset="2"/>
              <a:buNone/>
            </a:pPr>
            <a:r>
              <a:rPr lang="en-US" altLang="en-US" sz="2000" dirty="0">
                <a:solidFill>
                  <a:srgbClr val="006600"/>
                </a:solidFill>
                <a:latin typeface="Times New Roman"/>
                <a:cs typeface="Times New Roman"/>
              </a:rPr>
              <a:t>Under the Guidance of,</a:t>
            </a:r>
            <a:endParaRPr lang="en-US" altLang="en-US" sz="2000" b="1" dirty="0">
              <a:solidFill>
                <a:srgbClr val="006600"/>
              </a:solidFill>
              <a:latin typeface="Times New Roman"/>
              <a:cs typeface="Times New Roman"/>
            </a:endParaRPr>
          </a:p>
          <a:p>
            <a:pPr algn="ctr">
              <a:spcBef>
                <a:spcPct val="20000"/>
              </a:spcBef>
            </a:pPr>
            <a:r>
              <a:rPr lang="en-US" sz="1800" b="1" kern="0" spc="-10" dirty="0">
                <a:effectLst/>
                <a:latin typeface="Times New Roman" panose="02020603050405020304" pitchFamily="18" charset="0"/>
                <a:ea typeface="Times New Roman" panose="02020603050405020304" pitchFamily="18" charset="0"/>
              </a:rPr>
              <a:t>T.G.Ramnadh Babu, </a:t>
            </a:r>
            <a:r>
              <a:rPr lang="en-US" sz="1800" b="1" kern="0" spc="-10" baseline="-25000" dirty="0" err="1">
                <a:effectLst/>
                <a:latin typeface="Times New Roman" panose="02020603050405020304" pitchFamily="18" charset="0"/>
                <a:ea typeface="Times New Roman" panose="02020603050405020304" pitchFamily="18" charset="0"/>
              </a:rPr>
              <a:t>M.Tech</a:t>
            </a:r>
            <a:r>
              <a:rPr lang="en-US" sz="1800" b="1" kern="0" spc="-10" baseline="-25000" dirty="0">
                <a:effectLst/>
                <a:latin typeface="Times New Roman" panose="02020603050405020304" pitchFamily="18" charset="0"/>
                <a:ea typeface="Times New Roman" panose="02020603050405020304" pitchFamily="18" charset="0"/>
              </a:rPr>
              <a:t>.</a:t>
            </a:r>
            <a:endParaRPr lang="en-IN" sz="1800" b="1" kern="0" dirty="0">
              <a:effectLst/>
              <a:latin typeface="Times New Roman" panose="02020603050405020304" pitchFamily="18" charset="0"/>
              <a:ea typeface="Times New Roman" panose="02020603050405020304" pitchFamily="18" charset="0"/>
            </a:endParaRPr>
          </a:p>
          <a:p>
            <a:pPr algn="ctr">
              <a:spcBef>
                <a:spcPct val="20000"/>
              </a:spcBef>
              <a:buFont typeface="Wingdings" pitchFamily="2" charset="2"/>
            </a:pPr>
            <a:r>
              <a:rPr lang="en-US" sz="2800" b="1" baseline="-25000" dirty="0" err="1">
                <a:latin typeface="Times New Roman"/>
                <a:cs typeface="Times New Roman"/>
              </a:rPr>
              <a:t>Asst.Prof</a:t>
            </a:r>
            <a:r>
              <a:rPr lang="en-US" sz="2800" b="1" baseline="-25000" dirty="0">
                <a:latin typeface="Times New Roman"/>
                <a:cs typeface="Times New Roman"/>
              </a:rPr>
              <a:t>.</a:t>
            </a:r>
          </a:p>
          <a:p>
            <a:pPr algn="ctr" eaLnBrk="1" hangingPunct="1">
              <a:lnSpc>
                <a:spcPct val="150000"/>
              </a:lnSpc>
              <a:spcBef>
                <a:spcPct val="20000"/>
              </a:spcBef>
              <a:buFont typeface="Wingdings" pitchFamily="2" charset="2"/>
              <a:buNone/>
            </a:pPr>
            <a:r>
              <a:rPr lang="en-US" altLang="en-US" sz="2000" dirty="0">
                <a:latin typeface="Times New Roman"/>
                <a:cs typeface="Times New Roman"/>
              </a:rPr>
              <a:t>Department of Computer Science and Engineering,</a:t>
            </a:r>
          </a:p>
          <a:p>
            <a:pPr algn="ctr" eaLnBrk="1" hangingPunct="1">
              <a:lnSpc>
                <a:spcPct val="150000"/>
              </a:lnSpc>
              <a:spcBef>
                <a:spcPct val="20000"/>
              </a:spcBef>
              <a:buFont typeface="Wingdings" pitchFamily="2" charset="2"/>
              <a:buNone/>
            </a:pPr>
            <a:r>
              <a:rPr lang="en-US" altLang="en-US" sz="2000" dirty="0" err="1">
                <a:latin typeface="Times New Roman"/>
                <a:cs typeface="Times New Roman"/>
              </a:rPr>
              <a:t>Narasaraopeta</a:t>
            </a:r>
            <a:r>
              <a:rPr lang="en-US" altLang="en-US" sz="2000" dirty="0">
                <a:latin typeface="Times New Roman"/>
                <a:cs typeface="Times New Roman"/>
              </a:rPr>
              <a:t> Engineering College (Autonomous),</a:t>
            </a:r>
          </a:p>
          <a:p>
            <a:pPr algn="ctr" eaLnBrk="1" hangingPunct="1">
              <a:lnSpc>
                <a:spcPct val="150000"/>
              </a:lnSpc>
              <a:spcBef>
                <a:spcPct val="20000"/>
              </a:spcBef>
              <a:buFont typeface="Wingdings" pitchFamily="2" charset="2"/>
              <a:buNone/>
            </a:pPr>
            <a:r>
              <a:rPr lang="en-US" altLang="en-US" sz="2000" dirty="0">
                <a:latin typeface="Times New Roman"/>
                <a:cs typeface="Times New Roman"/>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Tree>
    <p:extLst>
      <p:ext uri="{BB962C8B-B14F-4D97-AF65-F5344CB8AC3E}">
        <p14:creationId xmlns:p14="http://schemas.microsoft.com/office/powerpoint/2010/main" val="176969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1310640"/>
            <a:ext cx="10173182" cy="182494"/>
          </a:xfrm>
        </p:spPr>
        <p:txBody>
          <a:bodyPr>
            <a:normAutofit fontScale="90000"/>
          </a:bodyPr>
          <a:lstStyle/>
          <a:p>
            <a:pPr algn="ctr"/>
            <a:endParaRPr lang="en-IN" b="1" dirty="0">
              <a:latin typeface="Times New Roman" panose="02020603050405020304" pitchFamily="18" charset="0"/>
              <a:cs typeface="Times New Roman" panose="02020603050405020304" pitchFamily="18" charset="0"/>
            </a:endParaRPr>
          </a:p>
        </p:txBody>
      </p:sp>
      <p:pic>
        <p:nvPicPr>
          <p:cNvPr id="1026" name="Picture 2" descr="Any Questions Images – Browse 4,517 Stock Photos, Vectors ...">
            <a:extLst>
              <a:ext uri="{FF2B5EF4-FFF2-40B4-BE49-F238E27FC236}">
                <a16:creationId xmlns:a16="http://schemas.microsoft.com/office/drawing/2014/main" id="{B2A36444-30F5-AEA1-AC45-7EBB027625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518" y="655320"/>
            <a:ext cx="10592282" cy="554736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571654" y="1625600"/>
            <a:ext cx="10173182" cy="233294"/>
          </a:xfrm>
        </p:spPr>
        <p:txBody>
          <a:bodyPr>
            <a:normAutofit fontScale="90000"/>
          </a:bodyPr>
          <a:lstStyle/>
          <a:p>
            <a:pPr algn="ct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80EF5211-9883-26FE-C9EB-8EF751C3B695}"/>
              </a:ext>
            </a:extLst>
          </p:cNvPr>
          <p:cNvSpPr>
            <a:spLocks noGrp="1"/>
          </p:cNvSpPr>
          <p:nvPr>
            <p:ph idx="1"/>
          </p:nvPr>
        </p:nvSpPr>
        <p:spPr>
          <a:xfrm>
            <a:off x="287386" y="1858894"/>
            <a:ext cx="10515600" cy="3701415"/>
          </a:xfrm>
        </p:spPr>
        <p:txBody>
          <a:bodyPr/>
          <a:lstStyle/>
          <a:p>
            <a:endParaRPr lang="en-IN" dirty="0"/>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pic>
        <p:nvPicPr>
          <p:cNvPr id="2058" name="Picture 10" descr="PPT - THANK YOU PowerPoint Presentation, free download - ID:2761862">
            <a:extLst>
              <a:ext uri="{FF2B5EF4-FFF2-40B4-BE49-F238E27FC236}">
                <a16:creationId xmlns:a16="http://schemas.microsoft.com/office/drawing/2014/main" id="{4F9906B9-B055-EB38-B25C-3EF3EA7DB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86" y="838200"/>
            <a:ext cx="11066414"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Review No.3         Batch No.  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09409" y="1493134"/>
            <a:ext cx="10515600" cy="4695467"/>
          </a:xfrm>
        </p:spPr>
        <p:txBody>
          <a:bodyPr vert="horz" lIns="91440" tIns="45720" rIns="91440" bIns="45720" rtlCol="0" anchor="t">
            <a:normAutofit/>
          </a:bodyPr>
          <a:lstStyle/>
          <a:p>
            <a:pPr marL="0" indent="0" algn="just">
              <a:buNone/>
            </a:pPr>
            <a:r>
              <a:rPr lang="en-US" sz="2000" b="1" dirty="0">
                <a:solidFill>
                  <a:srgbClr val="0D0D0D"/>
                </a:solidFill>
                <a:effectLst/>
                <a:latin typeface="Times New Roman" panose="02020603050405020304" pitchFamily="18" charset="0"/>
                <a:ea typeface="Times New Roman" panose="02020603050405020304" pitchFamily="18" charset="0"/>
              </a:rPr>
              <a:t>The misinformation presents a significant threat to societal well-being and stability. The rapid expansion of social media platforms has intensified the spread of fake news, exacerbated by the absence of effective countermeasures. This study aims to tackle this issue by investigating a range of machine learning techniques customized for analyzing and detecting fake news. Leveraging the WELFake dataset, which encompasses diverse textual data sources, we explore various methodologies, including Logistic Regression. Our research is solely focused on textual data, with the primary objective of constructing robust models capable of accurately identifying the propagation of fake news across social media platforms. Through rigorous experimentation and methodological comparison, this research endeavor seeks to push forward the field of fake news detection algorithms, thereby safeguarding society's integrity and prosperity in the digital age.</a:t>
            </a: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771832" y="6356349"/>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Review No. 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dirty="0"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a:bodyPr>
          <a:lstStyle/>
          <a:p>
            <a:r>
              <a:rPr lang="en-US" sz="2400" dirty="0">
                <a:latin typeface="Times New Roman" panose="02020603050405020304" pitchFamily="18" charset="0"/>
                <a:cs typeface="Times New Roman" panose="02020603050405020304" pitchFamily="18" charset="0"/>
              </a:rPr>
              <a:t>Nowadays, social media networks are the most popular way to distribute thousands of pieces of news, whether they are public or private. </a:t>
            </a:r>
          </a:p>
          <a:p>
            <a:r>
              <a:rPr lang="en-US" sz="2400" dirty="0">
                <a:latin typeface="Times New Roman" panose="02020603050405020304" pitchFamily="18" charset="0"/>
                <a:cs typeface="Times New Roman" panose="02020603050405020304" pitchFamily="18" charset="0"/>
              </a:rPr>
              <a:t>There is a danger of getting exposed to false information which is purposefully wrong or contains inaccurate information in order to support a certain political or economic objective as it is simpler for users or readers to share their particular opinions. </a:t>
            </a:r>
          </a:p>
          <a:p>
            <a:r>
              <a:rPr lang="en-US" sz="2400" dirty="0">
                <a:latin typeface="Times New Roman" panose="02020603050405020304" pitchFamily="18" charset="0"/>
                <a:cs typeface="Times New Roman" panose="02020603050405020304" pitchFamily="18" charset="0"/>
              </a:rPr>
              <a:t>We think it will aid in the identification of rumours and have a transformative effect on the veracity of social media news.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Review No. 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66182"/>
            <a:ext cx="2743200" cy="365125"/>
          </a:xfrm>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16351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    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66182"/>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Review No. 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3332477830"/>
              </p:ext>
            </p:extLst>
          </p:nvPr>
        </p:nvGraphicFramePr>
        <p:xfrm>
          <a:off x="685800" y="776571"/>
          <a:ext cx="10820400" cy="5485541"/>
        </p:xfrm>
        <a:graphic>
          <a:graphicData uri="http://schemas.openxmlformats.org/drawingml/2006/table">
            <a:tbl>
              <a:tblPr firstRow="1" bandRow="1">
                <a:tableStyleId>{17292A2E-F333-43FB-9621-5CBBE7FDCDCB}</a:tableStyleId>
              </a:tblPr>
              <a:tblGrid>
                <a:gridCol w="602226">
                  <a:extLst>
                    <a:ext uri="{9D8B030D-6E8A-4147-A177-3AD203B41FA5}">
                      <a16:colId xmlns:a16="http://schemas.microsoft.com/office/drawing/2014/main" val="166576671"/>
                    </a:ext>
                  </a:extLst>
                </a:gridCol>
                <a:gridCol w="2290916">
                  <a:extLst>
                    <a:ext uri="{9D8B030D-6E8A-4147-A177-3AD203B41FA5}">
                      <a16:colId xmlns:a16="http://schemas.microsoft.com/office/drawing/2014/main" val="946789180"/>
                    </a:ext>
                  </a:extLst>
                </a:gridCol>
                <a:gridCol w="1130710">
                  <a:extLst>
                    <a:ext uri="{9D8B030D-6E8A-4147-A177-3AD203B41FA5}">
                      <a16:colId xmlns:a16="http://schemas.microsoft.com/office/drawing/2014/main" val="3483638722"/>
                    </a:ext>
                  </a:extLst>
                </a:gridCol>
                <a:gridCol w="2300748">
                  <a:extLst>
                    <a:ext uri="{9D8B030D-6E8A-4147-A177-3AD203B41FA5}">
                      <a16:colId xmlns:a16="http://schemas.microsoft.com/office/drawing/2014/main" val="1190061112"/>
                    </a:ext>
                  </a:extLst>
                </a:gridCol>
                <a:gridCol w="1524000">
                  <a:extLst>
                    <a:ext uri="{9D8B030D-6E8A-4147-A177-3AD203B41FA5}">
                      <a16:colId xmlns:a16="http://schemas.microsoft.com/office/drawing/2014/main" val="3469305604"/>
                    </a:ext>
                  </a:extLst>
                </a:gridCol>
                <a:gridCol w="1366684">
                  <a:extLst>
                    <a:ext uri="{9D8B030D-6E8A-4147-A177-3AD203B41FA5}">
                      <a16:colId xmlns:a16="http://schemas.microsoft.com/office/drawing/2014/main" val="3853106642"/>
                    </a:ext>
                  </a:extLst>
                </a:gridCol>
                <a:gridCol w="1605116">
                  <a:extLst>
                    <a:ext uri="{9D8B030D-6E8A-4147-A177-3AD203B41FA5}">
                      <a16:colId xmlns:a16="http://schemas.microsoft.com/office/drawing/2014/main" val="1601472594"/>
                    </a:ext>
                  </a:extLst>
                </a:gridCol>
              </a:tblGrid>
              <a:tr h="563673">
                <a:tc>
                  <a:txBody>
                    <a:bodyPr/>
                    <a:lstStyle/>
                    <a:p>
                      <a:pPr algn="ctr"/>
                      <a:r>
                        <a:rPr lang="en-US" sz="160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739752">
                <a:tc>
                  <a:txBody>
                    <a:bodyPr/>
                    <a:lstStyle/>
                    <a:p>
                      <a:r>
                        <a:rPr lang="en-US" sz="140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Fake News Detection</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err="1">
                          <a:solidFill>
                            <a:schemeClr val="tx1"/>
                          </a:solidFill>
                          <a:effectLst/>
                          <a:latin typeface="+mn-lt"/>
                          <a:ea typeface="+mn-ea"/>
                          <a:cs typeface="+mn-cs"/>
                        </a:rPr>
                        <a:t>Baarir</a:t>
                      </a:r>
                      <a:r>
                        <a:rPr lang="en-IN" sz="1400" kern="1200" dirty="0">
                          <a:solidFill>
                            <a:schemeClr val="tx1"/>
                          </a:solidFill>
                          <a:effectLst/>
                          <a:latin typeface="+mn-lt"/>
                          <a:ea typeface="+mn-ea"/>
                          <a:cs typeface="+mn-cs"/>
                        </a:rPr>
                        <a:t> and </a:t>
                      </a:r>
                      <a:r>
                        <a:rPr lang="en-IN" sz="1400" kern="1200" dirty="0" err="1">
                          <a:solidFill>
                            <a:schemeClr val="tx1"/>
                          </a:solidFill>
                          <a:effectLst/>
                          <a:latin typeface="+mn-lt"/>
                          <a:ea typeface="+mn-ea"/>
                          <a:cs typeface="+mn-cs"/>
                        </a:rPr>
                        <a:t>Djeffal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2"/>
                        </a:rPr>
                        <a:t>https://ieeexplore.ieee.org/document/9378748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Navie Bayes Classifier,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Support Vector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TF-IDF</a:t>
                      </a:r>
                    </a:p>
                    <a:p>
                      <a:r>
                        <a:rPr lang="en-US" sz="1400" dirty="0"/>
                        <a:t>Navie </a:t>
                      </a:r>
                      <a:r>
                        <a:rPr lang="en-US" sz="1400" dirty="0" err="1"/>
                        <a:t>Bayis</a:t>
                      </a:r>
                      <a:r>
                        <a:rPr lang="en-US" sz="1400" dirty="0"/>
                        <a: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 dataset,</a:t>
                      </a:r>
                    </a:p>
                    <a:p>
                      <a:r>
                        <a:rPr lang="en-US" sz="1400" dirty="0"/>
                        <a:t>Short news articles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182998">
                <a:tc>
                  <a:txBody>
                    <a:bodyPr/>
                    <a:lstStyle/>
                    <a:p>
                      <a:r>
                        <a:rPr lang="en-US" sz="140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Times New Roman" panose="02020603050405020304" pitchFamily="18" charset="0"/>
                          <a:ea typeface="Times New Roman" panose="02020603050405020304" pitchFamily="18" charset="0"/>
                        </a:rPr>
                        <a:t>Effect of Corpora on Classification of Fake News using Naive Bayes Classifier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Farzana Islam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3"/>
                        </a:rPr>
                        <a:t>https://www.researchgate.net/publication/352551511_Effect_of_Corpora_on_Classification_of_Fake_News_using_Naive_Bayes_Classifier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Navie </a:t>
                      </a:r>
                      <a:r>
                        <a:rPr lang="en-US" sz="1400" dirty="0" err="1"/>
                        <a:t>Bayies</a:t>
                      </a:r>
                      <a:endParaRPr lang="en-US" sz="1400" dirty="0"/>
                    </a:p>
                    <a:p>
                      <a:r>
                        <a:rPr lang="en-US" sz="1400" dirty="0"/>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Various categories of data in dataset,</a:t>
                      </a:r>
                    </a:p>
                    <a:p>
                      <a:r>
                        <a:rPr lang="en-US" sz="1400" dirty="0"/>
                        <a:t>Stemming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Small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699236">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Automatic Detection of Fake News</a:t>
                      </a: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Perez-Rosas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4"/>
                        </a:rPr>
                        <a:t>https://iopscience.iop.org/article/10.1088/1757-899X/1099/1/012040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KNN</a:t>
                      </a:r>
                    </a:p>
                    <a:p>
                      <a:r>
                        <a:rPr lang="en-US" sz="1400" dirty="0"/>
                        <a:t>SVM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Count Vectorizer</a:t>
                      </a:r>
                    </a:p>
                    <a:p>
                      <a:r>
                        <a:rPr lang="en-US" sz="1400" dirty="0"/>
                        <a:t>POS Taggers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Less </a:t>
                      </a:r>
                      <a:r>
                        <a:rPr lang="en-US" sz="1400" dirty="0" err="1"/>
                        <a:t>Acuuracy</a:t>
                      </a:r>
                      <a:r>
                        <a:rPr lang="en-US" sz="1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1127346">
                <a:tc>
                  <a:txBody>
                    <a:bodyPr/>
                    <a:lstStyle/>
                    <a:p>
                      <a:r>
                        <a:rPr lang="en-US" sz="140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mn-lt"/>
                          <a:ea typeface="+mn-ea"/>
                          <a:cs typeface="+mn-cs"/>
                        </a:rPr>
                        <a:t>Fake News Detection Using Machine Learning</a:t>
                      </a: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Jasmine Shaikh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5"/>
                        </a:rPr>
                        <a:t>https://www.researchgate.net/publication/349610439_Fake_News_Detection_using_Machine_Learning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Random Forest</a:t>
                      </a:r>
                    </a:p>
                    <a:p>
                      <a:r>
                        <a:rPr lang="en-US" sz="1400" dirty="0"/>
                        <a:t>XGB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Variation with and without N-gram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Stemming.</a:t>
                      </a:r>
                    </a:p>
                    <a:p>
                      <a:r>
                        <a:rPr lang="en-US" sz="1400" dirty="0"/>
                        <a:t>Stopwords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919677">
                <a:tc>
                  <a:txBody>
                    <a:bodyPr/>
                    <a:lstStyle/>
                    <a:p>
                      <a:r>
                        <a:rPr lang="en-US" sz="140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Comparative Analysis Of Machine Learning Models For Fake News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Archit Guptha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6"/>
                        </a:rPr>
                        <a:t>https://ieeexplore.ieee.org/document/10205870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Navie Bayes,</a:t>
                      </a:r>
                    </a:p>
                    <a:p>
                      <a:r>
                        <a:rPr lang="en-US" sz="1400"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Stopwords</a:t>
                      </a:r>
                    </a:p>
                    <a:p>
                      <a:r>
                        <a:rPr lang="en-US" sz="1400" dirty="0"/>
                        <a:t>Navie </a:t>
                      </a:r>
                      <a:r>
                        <a:rPr lang="en-US" sz="1400" dirty="0" err="1"/>
                        <a:t>Bayies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Lack of detailed discussion validation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32155"/>
            <a:ext cx="10515600" cy="4544808"/>
          </a:xfrm>
        </p:spPr>
        <p:txBody>
          <a:bodyPr>
            <a:normAutofit/>
          </a:bodyPr>
          <a:lstStyle/>
          <a:p>
            <a:r>
              <a:rPr lang="en-IN" dirty="0">
                <a:latin typeface="Times New Roman" panose="02020603050405020304" pitchFamily="18" charset="0"/>
                <a:cs typeface="Times New Roman" panose="02020603050405020304" pitchFamily="18" charset="0"/>
              </a:rPr>
              <a:t>In existing system used Navie bayes classifier used.</a:t>
            </a:r>
          </a:p>
          <a:p>
            <a:r>
              <a:rPr lang="en-IN" dirty="0">
                <a:latin typeface="Times New Roman" panose="02020603050405020304" pitchFamily="18" charset="0"/>
                <a:cs typeface="Times New Roman" panose="02020603050405020304" pitchFamily="18" charset="0"/>
              </a:rPr>
              <a:t>It is useful to work on small data sets only.</a:t>
            </a:r>
          </a:p>
          <a:p>
            <a:r>
              <a:rPr lang="en-IN" dirty="0">
                <a:latin typeface="Times New Roman" panose="02020603050405020304" pitchFamily="18" charset="0"/>
                <a:cs typeface="Times New Roman" panose="02020603050405020304" pitchFamily="18" charset="0"/>
              </a:rPr>
              <a:t>It does not provide more accuracy </a:t>
            </a:r>
          </a:p>
          <a:p>
            <a:r>
              <a:rPr lang="en-IN" dirty="0">
                <a:latin typeface="Times New Roman" panose="02020603050405020304" pitchFamily="18" charset="0"/>
                <a:cs typeface="Times New Roman" panose="02020603050405020304" pitchFamily="18" charset="0"/>
              </a:rPr>
              <a:t>In proposed system we used Logistic Regression to work on large datasets and provide more accuracy than existing system</a:t>
            </a:r>
          </a:p>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91148"/>
            <a:ext cx="10515600" cy="4485815"/>
          </a:xfrm>
        </p:spPr>
        <p:txBody>
          <a:bodyPr>
            <a:normAutofit/>
          </a:bodyPr>
          <a:lstStyle/>
          <a:p>
            <a:r>
              <a:rPr lang="en-US" dirty="0">
                <a:latin typeface="Times New Roman" panose="02020603050405020304" pitchFamily="18" charset="0"/>
                <a:cs typeface="Times New Roman" panose="02020603050405020304" pitchFamily="18" charset="0"/>
              </a:rPr>
              <a:t>Fake news is purposely spread throughout the internet and social media, become difficult to differentiating between facts and opinions.</a:t>
            </a:r>
          </a:p>
          <a:p>
            <a:r>
              <a:rPr lang="en-US" dirty="0">
                <a:latin typeface="Times New Roman" panose="02020603050405020304" pitchFamily="18" charset="0"/>
                <a:cs typeface="Times New Roman" panose="02020603050405020304" pitchFamily="18" charset="0"/>
              </a:rPr>
              <a:t>We use various NLP and Preprocessing methods, Machine learning algotithms and  analyze the performance of these various classification methodologies to choose best classifier.</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563329"/>
            <a:ext cx="10515600" cy="4613634"/>
          </a:xfrm>
        </p:spPr>
        <p:txBody>
          <a:bodyPr>
            <a:normAutofit/>
          </a:bodyPr>
          <a:lstStyle/>
          <a:p>
            <a:r>
              <a:rPr lang="en-US" sz="2400" b="1" i="0" dirty="0">
                <a:effectLst/>
                <a:latin typeface="Times New Roman" panose="02020603050405020304" pitchFamily="18" charset="0"/>
                <a:cs typeface="Times New Roman" panose="02020603050405020304" pitchFamily="18" charset="0"/>
              </a:rPr>
              <a:t>Protect Public Trust: </a:t>
            </a:r>
            <a:r>
              <a:rPr lang="en-US" sz="2400" dirty="0">
                <a:solidFill>
                  <a:srgbClr val="374151"/>
                </a:solidFill>
                <a:latin typeface="Times New Roman" panose="02020603050405020304" pitchFamily="18" charset="0"/>
                <a:cs typeface="Times New Roman" panose="02020603050405020304" pitchFamily="18" charset="0"/>
              </a:rPr>
              <a:t>M</a:t>
            </a:r>
            <a:r>
              <a:rPr lang="en-US" sz="2400" b="0" i="0" dirty="0">
                <a:solidFill>
                  <a:srgbClr val="374151"/>
                </a:solidFill>
                <a:effectLst/>
                <a:latin typeface="Times New Roman" panose="02020603050405020304" pitchFamily="18" charset="0"/>
                <a:cs typeface="Times New Roman" panose="02020603050405020304" pitchFamily="18" charset="0"/>
              </a:rPr>
              <a:t>inimizing the </a:t>
            </a:r>
            <a:r>
              <a:rPr lang="en-US" sz="2400" dirty="0">
                <a:solidFill>
                  <a:srgbClr val="374151"/>
                </a:solidFill>
                <a:latin typeface="Times New Roman" panose="02020603050405020304" pitchFamily="18" charset="0"/>
                <a:cs typeface="Times New Roman" panose="02020603050405020304" pitchFamily="18" charset="0"/>
              </a:rPr>
              <a:t>trusting</a:t>
            </a:r>
            <a:r>
              <a:rPr lang="en-US" sz="2400" b="0" i="0" dirty="0">
                <a:solidFill>
                  <a:srgbClr val="374151"/>
                </a:solidFill>
                <a:effectLst/>
                <a:latin typeface="Times New Roman" panose="02020603050405020304" pitchFamily="18" charset="0"/>
                <a:cs typeface="Times New Roman" panose="02020603050405020304" pitchFamily="18" charset="0"/>
              </a:rPr>
              <a:t> of false or misleading content</a:t>
            </a:r>
          </a:p>
          <a:p>
            <a:r>
              <a:rPr lang="en-US" sz="2400" b="1" dirty="0">
                <a:latin typeface="Times New Roman" panose="02020603050405020304" pitchFamily="18" charset="0"/>
                <a:cs typeface="Times New Roman" panose="02020603050405020304" pitchFamily="18" charset="0"/>
              </a:rPr>
              <a:t>Deployment </a:t>
            </a:r>
            <a:r>
              <a:rPr lang="en-US" sz="2400" b="1" i="0" dirty="0">
                <a:effectLst/>
                <a:latin typeface="Times New Roman" panose="02020603050405020304" pitchFamily="18" charset="0"/>
                <a:cs typeface="Times New Roman" panose="02020603050405020304" pitchFamily="18" charset="0"/>
              </a:rPr>
              <a:t>:</a:t>
            </a:r>
            <a:r>
              <a:rPr lang="en-US" sz="2400" b="0" i="0" dirty="0">
                <a:solidFill>
                  <a:srgbClr val="374151"/>
                </a:solidFill>
                <a:effectLst/>
                <a:latin typeface="Times New Roman" panose="02020603050405020304" pitchFamily="18" charset="0"/>
                <a:cs typeface="Times New Roman" panose="02020603050405020304" pitchFamily="18" charset="0"/>
              </a:rPr>
              <a:t> Develop user-friendly interfaces </a:t>
            </a:r>
          </a:p>
          <a:p>
            <a:r>
              <a:rPr lang="en-US" sz="2400" b="1" i="0" dirty="0">
                <a:effectLst/>
                <a:latin typeface="Times New Roman" panose="02020603050405020304" pitchFamily="18" charset="0"/>
                <a:cs typeface="Times New Roman" panose="02020603050405020304" pitchFamily="18" charset="0"/>
              </a:rPr>
              <a:t>Identify and Mitigate Disinformation:</a:t>
            </a:r>
            <a:r>
              <a:rPr lang="en-US" sz="2400" dirty="0">
                <a:solidFill>
                  <a:srgbClr val="374151"/>
                </a:solidFill>
                <a:latin typeface="Times New Roman" panose="02020603050405020304" pitchFamily="18" charset="0"/>
                <a:cs typeface="Times New Roman" panose="02020603050405020304" pitchFamily="18" charset="0"/>
              </a:rPr>
              <a:t> By developing models</a:t>
            </a:r>
          </a:p>
          <a:p>
            <a:r>
              <a:rPr lang="en-IN" sz="2400" b="1" i="0" dirty="0">
                <a:solidFill>
                  <a:srgbClr val="0D0D0D"/>
                </a:solidFill>
                <a:effectLst/>
                <a:latin typeface="Times New Roman" panose="02020603050405020304" pitchFamily="18" charset="0"/>
                <a:cs typeface="Times New Roman" panose="02020603050405020304" pitchFamily="18" charset="0"/>
              </a:rPr>
              <a:t>Reduce False Positives</a:t>
            </a:r>
            <a:r>
              <a:rPr lang="en-US" sz="2400" dirty="0">
                <a:solidFill>
                  <a:srgbClr val="374151"/>
                </a:solidFill>
                <a:latin typeface="Times New Roman" panose="02020603050405020304" pitchFamily="18" charset="0"/>
                <a:cs typeface="Times New Roman" panose="02020603050405020304" pitchFamily="18" charset="0"/>
              </a:rPr>
              <a:t>: By apply Cross validation on the model to identify accurately.</a:t>
            </a:r>
          </a:p>
          <a:p>
            <a:endParaRPr lang="en-US" sz="2400" dirty="0">
              <a:solidFill>
                <a:srgbClr val="374151"/>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02-04-2024</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b="1" dirty="0">
                <a:solidFill>
                  <a:schemeClr val="tx1"/>
                </a:solidFill>
                <a:latin typeface="Times New Roman"/>
                <a:cs typeface="Times New Roman"/>
              </a:rPr>
              <a:t>Review No.3         Batch No.AG2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395</TotalTime>
  <Words>1789</Words>
  <Application>Microsoft Office PowerPoint</Application>
  <PresentationFormat>Widescreen</PresentationFormat>
  <Paragraphs>252</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PowerPoint Presentation</vt:lpstr>
      <vt:lpstr>OUTLINE</vt:lpstr>
      <vt:lpstr>ABSTRACT</vt:lpstr>
      <vt:lpstr>INTRODUCTION</vt:lpstr>
      <vt:lpstr>    LITERATURE SURVEY</vt:lpstr>
      <vt:lpstr>RESEARCH GAPS</vt:lpstr>
      <vt:lpstr>PROBLEM STATEMENT</vt:lpstr>
      <vt:lpstr>OBJECTIVES</vt:lpstr>
      <vt:lpstr>BLOCK DIAGRAM OR FLOW DIAGRAM</vt:lpstr>
      <vt:lpstr>METHODOLOGY</vt:lpstr>
      <vt:lpstr>IMPLEMENTATION</vt:lpstr>
      <vt:lpstr>PowerPoint Presentation</vt:lpstr>
      <vt:lpstr>RESULTS &amp; ANALYSIS</vt:lpstr>
      <vt:lpstr>PowerPoint Presentation</vt:lpstr>
      <vt:lpstr>CONCLUSION and FUTURE SCOPE</vt:lpstr>
      <vt:lpstr>REFERENCES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20471a0522 GUTTIKONDA RAMYA</cp:lastModifiedBy>
  <cp:revision>11</cp:revision>
  <dcterms:created xsi:type="dcterms:W3CDTF">2023-12-22T11:34:02Z</dcterms:created>
  <dcterms:modified xsi:type="dcterms:W3CDTF">2024-03-31T14:30:08Z</dcterms:modified>
</cp:coreProperties>
</file>