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8" r:id="rId2"/>
    <p:sldId id="260" r:id="rId3"/>
    <p:sldId id="262" r:id="rId4"/>
    <p:sldId id="279" r:id="rId5"/>
    <p:sldId id="263" r:id="rId6"/>
    <p:sldId id="265" r:id="rId7"/>
    <p:sldId id="270" r:id="rId8"/>
    <p:sldId id="266" r:id="rId9"/>
    <p:sldId id="268" r:id="rId10"/>
    <p:sldId id="269" r:id="rId11"/>
    <p:sldId id="271" r:id="rId12"/>
    <p:sldId id="272" r:id="rId13"/>
    <p:sldId id="287" r:id="rId14"/>
    <p:sldId id="273" r:id="rId15"/>
    <p:sldId id="278" r:id="rId16"/>
    <p:sldId id="286" r:id="rId17"/>
    <p:sldId id="285"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snapToGrid="0">
      <p:cViewPr varScale="1">
        <p:scale>
          <a:sx n="62" d="100"/>
          <a:sy n="62" d="100"/>
        </p:scale>
        <p:origin x="804"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01-04-2024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01-04-2024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01-04-2024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01-04-2024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01-04-2024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01-04-2024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01-04-2024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01-04-2024</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01-04-2024</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01-04-2024</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01-04-2024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01-04-2024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01-04-2024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F3NLNc8K5bcrqanDTMnHblcTJ7juS5Oo?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ublicdomainpictures.net/view-image.php?image=380701&amp;picture=any-question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60887792" TargetMode="External"/><Relationship Id="rId2" Type="http://schemas.openxmlformats.org/officeDocument/2006/relationships/hyperlink" Target="https://doi.org/%2010.3390/educsci11090552" TargetMode="External"/><Relationship Id="rId1" Type="http://schemas.openxmlformats.org/officeDocument/2006/relationships/slideLayout" Target="../slideLayouts/slideLayout2.xml"/><Relationship Id="rId6" Type="http://schemas.openxmlformats.org/officeDocument/2006/relationships/hyperlink" Target="https://ieeexplore.ieee.org/document/9373084" TargetMode="External"/><Relationship Id="rId5" Type="http://schemas.openxmlformats.org/officeDocument/2006/relationships/hyperlink" Target="https://www.researchgate.net/publication/367820845" TargetMode="External"/><Relationship Id="rId4" Type="http://schemas.openxmlformats.org/officeDocument/2006/relationships/hyperlink" Target="https://doi.org/10.3390/su1410619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b="1" dirty="0">
                <a:latin typeface="Times New Roman"/>
                <a:cs typeface="Times New Roman"/>
              </a:rPr>
              <a:t>Department of Computer Science and Engineering</a:t>
            </a:r>
            <a:endParaRPr lang="en-US" b="1" dirty="0">
              <a:latin typeface="Calibri" panose="020F0502020204030204"/>
              <a:cs typeface="Calibri" panose="020F0502020204030204"/>
            </a:endParaRPr>
          </a:p>
          <a:p>
            <a:pPr algn="ctr">
              <a:spcBef>
                <a:spcPct val="20000"/>
              </a:spcBef>
              <a:defRPr/>
            </a:pPr>
            <a:r>
              <a:rPr lang="en-US" sz="2400" dirty="0">
                <a:solidFill>
                  <a:schemeClr val="accent2">
                    <a:lumMod val="75000"/>
                  </a:schemeClr>
                </a:solidFill>
              </a:rPr>
              <a:t>Enhancing Online Learning Engagement and Performance through Predictive Modeling Using Machine Learning</a:t>
            </a:r>
            <a:endParaRPr lang="en-US" sz="2400" b="1" dirty="0">
              <a:solidFill>
                <a:schemeClr val="accent2">
                  <a:lumMod val="75000"/>
                </a:schemeClr>
              </a:solidFill>
              <a:effectLst>
                <a:outerShdw blurRad="38100" dist="38100" dir="2700000" algn="tl">
                  <a:srgbClr val="000000">
                    <a:alpha val="43137"/>
                  </a:srgbClr>
                </a:outerShdw>
              </a:effectLst>
              <a:latin typeface="Times New Roman"/>
              <a:cs typeface="Times New Roman"/>
            </a:endParaRPr>
          </a:p>
        </p:txBody>
      </p:sp>
      <p:sp>
        <p:nvSpPr>
          <p:cNvPr id="16" name="Subtitle 2"/>
          <p:cNvSpPr>
            <a:spLocks noGrp="1"/>
          </p:cNvSpPr>
          <p:nvPr>
            <p:ph type="subTitle" idx="1"/>
          </p:nvPr>
        </p:nvSpPr>
        <p:spPr>
          <a:xfrm>
            <a:off x="1881450" y="1968030"/>
            <a:ext cx="9144000" cy="1341058"/>
          </a:xfrm>
        </p:spPr>
        <p:txBody>
          <a:bodyPr vert="horz" lIns="91440" tIns="45720" rIns="91440" bIns="45720" rtlCol="0" anchor="t">
            <a:normAutofit lnSpcReduction="10000"/>
          </a:bodyPr>
          <a:lstStyle/>
          <a:p>
            <a:pPr eaLnBrk="1" hangingPunct="1"/>
            <a:r>
              <a:rPr lang="en-US" altLang="en-US" sz="1600" dirty="0">
                <a:latin typeface="Times New Roman"/>
                <a:cs typeface="Times New Roman"/>
              </a:rPr>
              <a:t>PRESENTED BY</a:t>
            </a:r>
          </a:p>
          <a:p>
            <a:pPr algn="l"/>
            <a:r>
              <a:rPr lang="en-US" altLang="en-US" sz="1600" dirty="0">
                <a:latin typeface="Times New Roman"/>
                <a:cs typeface="Times New Roman"/>
              </a:rPr>
              <a:t>                                    </a:t>
            </a:r>
            <a:r>
              <a:rPr lang="en-US" altLang="en-US" sz="1600" dirty="0" err="1">
                <a:latin typeface="Times New Roman"/>
                <a:ea typeface="+mn-lt"/>
                <a:cs typeface="+mn-lt"/>
              </a:rPr>
              <a:t>A.</a:t>
            </a:r>
            <a:r>
              <a:rPr lang="en-US" sz="1600" dirty="0" err="1">
                <a:ea typeface="+mn-lt"/>
                <a:cs typeface="+mn-lt"/>
              </a:rPr>
              <a:t>Lakshmi</a:t>
            </a:r>
            <a:r>
              <a:rPr lang="en-US" sz="1600" dirty="0">
                <a:ea typeface="+mn-lt"/>
                <a:cs typeface="+mn-lt"/>
              </a:rPr>
              <a:t> Naga Priya</a:t>
            </a:r>
            <a:r>
              <a:rPr lang="en-US" altLang="en-US" sz="1600" dirty="0">
                <a:latin typeface="Times New Roman"/>
                <a:cs typeface="Times New Roman"/>
              </a:rPr>
              <a:t>		                    (20471A0501)</a:t>
            </a:r>
          </a:p>
          <a:p>
            <a:pPr algn="l"/>
            <a:r>
              <a:rPr lang="en-US" altLang="en-US" sz="1600" dirty="0">
                <a:latin typeface="Times New Roman"/>
                <a:cs typeface="Times New Roman"/>
              </a:rPr>
              <a:t>                                    </a:t>
            </a:r>
            <a:r>
              <a:rPr lang="en-US" sz="1600" dirty="0" err="1">
                <a:ea typeface="+mn-lt"/>
                <a:cs typeface="+mn-lt"/>
              </a:rPr>
              <a:t>Ch.Anjani</a:t>
            </a:r>
            <a:r>
              <a:rPr lang="en-US" sz="1600" dirty="0">
                <a:ea typeface="+mn-lt"/>
                <a:cs typeface="+mn-lt"/>
              </a:rPr>
              <a:t> </a:t>
            </a:r>
            <a:r>
              <a:rPr lang="en-US" sz="1600" dirty="0" err="1">
                <a:ea typeface="+mn-lt"/>
                <a:cs typeface="+mn-lt"/>
              </a:rPr>
              <a:t>Thanmayee</a:t>
            </a:r>
            <a:r>
              <a:rPr lang="en-US" sz="1600" dirty="0">
                <a:ea typeface="+mn-lt"/>
                <a:cs typeface="+mn-lt"/>
              </a:rPr>
              <a:t>                                           </a:t>
            </a:r>
            <a:r>
              <a:rPr lang="en-US" altLang="en-US" sz="1600" dirty="0">
                <a:latin typeface="Times New Roman"/>
                <a:cs typeface="Times New Roman"/>
              </a:rPr>
              <a:t>(</a:t>
            </a:r>
            <a:r>
              <a:rPr lang="en-US" sz="1600" dirty="0">
                <a:latin typeface="Times New Roman"/>
                <a:cs typeface="Times New Roman"/>
              </a:rPr>
              <a:t>20471A0510</a:t>
            </a:r>
            <a:r>
              <a:rPr lang="en-US" altLang="en-US" sz="1600" dirty="0">
                <a:latin typeface="Times New Roman"/>
                <a:cs typeface="Times New Roman"/>
              </a:rPr>
              <a:t>) </a:t>
            </a:r>
            <a:endParaRPr lang="en-US" altLang="en-US" sz="1600" dirty="0">
              <a:latin typeface="Times New Roman" panose="02020603050405020304" pitchFamily="18" charset="0"/>
              <a:cs typeface="Times New Roman" pitchFamily="18" charset="0"/>
            </a:endParaRPr>
          </a:p>
          <a:p>
            <a:pPr algn="l"/>
            <a:r>
              <a:rPr lang="en-US" altLang="en-US" sz="1600" dirty="0">
                <a:latin typeface="Times New Roman"/>
                <a:cs typeface="Times New Roman"/>
              </a:rPr>
              <a:t>                                    </a:t>
            </a:r>
            <a:r>
              <a:rPr lang="en-US" altLang="en-US" sz="1600" dirty="0" err="1">
                <a:latin typeface="Times New Roman"/>
                <a:cs typeface="Times New Roman"/>
              </a:rPr>
              <a:t>V.Leela</a:t>
            </a:r>
            <a:r>
              <a:rPr lang="en-US" altLang="en-US" sz="1600" dirty="0">
                <a:latin typeface="Times New Roman"/>
                <a:cs typeface="Times New Roman"/>
              </a:rPr>
              <a:t> Pavani                                                  (</a:t>
            </a:r>
            <a:r>
              <a:rPr lang="en-US" sz="1600" dirty="0">
                <a:latin typeface="Times New Roman"/>
                <a:cs typeface="Times New Roman"/>
              </a:rPr>
              <a:t>20471A0565</a:t>
            </a:r>
            <a:r>
              <a:rPr lang="en-US" altLang="en-US" sz="1600" dirty="0">
                <a:latin typeface="Times New Roman"/>
                <a:cs typeface="Times New Roman"/>
              </a:rPr>
              <a:t>)</a:t>
            </a:r>
            <a:endParaRPr lang="en-US" altLang="en-US" sz="1600" dirty="0">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lIns="91440" tIns="45720" rIns="91440" bIns="45720" anchor="t"/>
          <a:lstStyle/>
          <a:p>
            <a:pPr algn="ctr" eaLnBrk="1" hangingPunct="1">
              <a:spcBef>
                <a:spcPct val="20000"/>
              </a:spcBef>
              <a:buFont typeface="Wingdings" pitchFamily="2" charset="2"/>
              <a:buNone/>
            </a:pPr>
            <a:r>
              <a:rPr lang="en-US" altLang="en-US" dirty="0">
                <a:solidFill>
                  <a:srgbClr val="006600"/>
                </a:solidFill>
                <a:latin typeface="Times New Roman"/>
                <a:cs typeface="Times New Roman"/>
              </a:rPr>
              <a:t>Under the Guidance of,</a:t>
            </a:r>
            <a:endParaRPr lang="en-US" altLang="en-US" b="1" dirty="0">
              <a:solidFill>
                <a:srgbClr val="006600"/>
              </a:solidFill>
              <a:latin typeface="Times New Roman"/>
              <a:cs typeface="Times New Roman"/>
            </a:endParaRPr>
          </a:p>
          <a:p>
            <a:pPr algn="ctr" eaLnBrk="1" hangingPunct="1">
              <a:lnSpc>
                <a:spcPct val="150000"/>
              </a:lnSpc>
              <a:spcBef>
                <a:spcPct val="20000"/>
              </a:spcBef>
              <a:buFont typeface="Wingdings" pitchFamily="2" charset="2"/>
              <a:buNone/>
            </a:pPr>
            <a:r>
              <a:rPr lang="en-IN" sz="2000" b="1" dirty="0"/>
              <a:t>Shaik Khaja </a:t>
            </a:r>
            <a:r>
              <a:rPr lang="en-IN" sz="2000" b="1" dirty="0" err="1"/>
              <a:t>Mohiddin</a:t>
            </a:r>
            <a:r>
              <a:rPr lang="en-IN" sz="2000" b="1" dirty="0"/>
              <a:t> Basha </a:t>
            </a:r>
            <a:r>
              <a:rPr lang="en-IN" sz="1600" dirty="0" err="1"/>
              <a:t>M.Tech,Asst.Professor</a:t>
            </a:r>
            <a:endParaRPr lang="en-IN" sz="1600" dirty="0"/>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a:cs typeface="Times New Roman"/>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a:cs typeface="Times New Roman"/>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a:cs typeface="Times New Roman"/>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US" dirty="0">
                <a:latin typeface="Times New Roman" panose="02020603050405020304" pitchFamily="18" charset="0"/>
                <a:cs typeface="Times New Roman" panose="02020603050405020304" pitchFamily="18" charset="0"/>
              </a:rPr>
              <a:t>02-04-2024</a:t>
            </a: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a:cs typeface="Times New Roman"/>
              </a:rPr>
              <a:t>Review No.3         Batch No.AG9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Preprocessing:</a:t>
            </a:r>
          </a:p>
          <a:p>
            <a:pPr lvl="1" algn="just"/>
            <a:r>
              <a:rPr lang="en-IN" dirty="0">
                <a:latin typeface="Times New Roman" panose="02020603050405020304" pitchFamily="18" charset="0"/>
                <a:cs typeface="Times New Roman" panose="02020603050405020304" pitchFamily="18" charset="0"/>
              </a:rPr>
              <a:t>Replace the null values</a:t>
            </a:r>
          </a:p>
          <a:p>
            <a:pPr lvl="1" algn="just"/>
            <a:r>
              <a:rPr lang="en-IN" dirty="0">
                <a:latin typeface="Times New Roman" panose="02020603050405020304" pitchFamily="18" charset="0"/>
                <a:cs typeface="Times New Roman" panose="02020603050405020304" pitchFamily="18" charset="0"/>
              </a:rPr>
              <a:t>Drop the unwanted columns </a:t>
            </a:r>
          </a:p>
          <a:p>
            <a:pPr lvl="1" algn="just"/>
            <a:r>
              <a:rPr lang="en-IN" dirty="0">
                <a:latin typeface="Times New Roman" panose="02020603050405020304" pitchFamily="18" charset="0"/>
                <a:cs typeface="Times New Roman" panose="02020603050405020304" pitchFamily="18" charset="0"/>
              </a:rPr>
              <a:t>Split into train and test data sets </a:t>
            </a:r>
          </a:p>
          <a:p>
            <a:r>
              <a:rPr lang="en-IN" sz="2400" dirty="0">
                <a:latin typeface="Times New Roman" panose="02020603050405020304" pitchFamily="18" charset="0"/>
                <a:cs typeface="Times New Roman" panose="02020603050405020304" pitchFamily="18" charset="0"/>
              </a:rPr>
              <a:t>Algorithms:</a:t>
            </a:r>
          </a:p>
          <a:p>
            <a:pPr lvl="1"/>
            <a:r>
              <a:rPr lang="en-IN" b="0" i="0" dirty="0">
                <a:solidFill>
                  <a:srgbClr val="374151"/>
                </a:solidFill>
                <a:effectLst/>
                <a:latin typeface="Söhne"/>
              </a:rPr>
              <a:t>k-Nearest-</a:t>
            </a:r>
            <a:r>
              <a:rPr lang="en-IN" b="0" i="0" dirty="0" err="1">
                <a:solidFill>
                  <a:srgbClr val="374151"/>
                </a:solidFill>
                <a:effectLst/>
                <a:latin typeface="Söhne"/>
              </a:rPr>
              <a:t>Neighbor</a:t>
            </a:r>
            <a:r>
              <a:rPr lang="en-IN" b="0" i="0" dirty="0">
                <a:solidFill>
                  <a:srgbClr val="374151"/>
                </a:solidFill>
                <a:effectLst/>
                <a:latin typeface="Söhne"/>
              </a:rPr>
              <a:t> (k-NN).</a:t>
            </a:r>
          </a:p>
          <a:p>
            <a:pPr lvl="1"/>
            <a:r>
              <a:rPr lang="en-IN" b="0" i="0" dirty="0">
                <a:solidFill>
                  <a:srgbClr val="374151"/>
                </a:solidFill>
                <a:effectLst/>
                <a:latin typeface="Söhne"/>
              </a:rPr>
              <a:t>Random Forest (RF).</a:t>
            </a: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Mathematical Functions:</a:t>
            </a:r>
          </a:p>
          <a:p>
            <a:pPr lvl="1"/>
            <a:r>
              <a:rPr lang="en-IN" dirty="0"/>
              <a:t>Matplotlib</a:t>
            </a:r>
            <a:r>
              <a:rPr lang="en-IN" b="0" i="0" dirty="0">
                <a:solidFill>
                  <a:srgbClr val="374151"/>
                </a:solidFill>
                <a:effectLst/>
                <a:latin typeface="Söhne"/>
              </a:rPr>
              <a:t>.</a:t>
            </a:r>
          </a:p>
          <a:p>
            <a:pPr lvl="1"/>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gn="just">
              <a:buNone/>
            </a:pPr>
            <a:r>
              <a:rPr lang="en-IN" sz="2400" b="1" i="0" dirty="0">
                <a:solidFill>
                  <a:srgbClr val="374151"/>
                </a:solidFill>
                <a:effectLst/>
                <a:latin typeface="Times New Roman" panose="02020603050405020304" pitchFamily="18" charset="0"/>
                <a:cs typeface="Times New Roman" panose="02020603050405020304" pitchFamily="18" charset="0"/>
              </a:rPr>
              <a:t>Software Specifications:</a:t>
            </a:r>
            <a:endParaRPr lang="en-IN" sz="2400" b="0" i="0" dirty="0">
              <a:solidFill>
                <a:srgbClr val="374151"/>
              </a:solidFill>
              <a:effectLst/>
              <a:latin typeface="Times New Roman" panose="02020603050405020304" pitchFamily="18" charset="0"/>
              <a:cs typeface="Times New Roman" panose="02020603050405020304" pitchFamily="18" charset="0"/>
            </a:endParaRPr>
          </a:p>
          <a:p>
            <a:pPr algn="just"/>
            <a:r>
              <a:rPr lang="en-IN" sz="2400" i="0" dirty="0">
                <a:solidFill>
                  <a:srgbClr val="374151"/>
                </a:solidFill>
                <a:effectLst/>
                <a:latin typeface="Times New Roman" panose="02020603050405020304" pitchFamily="18" charset="0"/>
                <a:cs typeface="Times New Roman" panose="02020603050405020304" pitchFamily="18" charset="0"/>
              </a:rPr>
              <a:t>Programming Language: Python</a:t>
            </a:r>
          </a:p>
          <a:p>
            <a:pPr algn="just"/>
            <a:r>
              <a:rPr lang="en-IN" sz="2400" dirty="0">
                <a:latin typeface="Times New Roman" panose="02020603050405020304" pitchFamily="18" charset="0"/>
                <a:cs typeface="Times New Roman" panose="02020603050405020304" pitchFamily="18" charset="0"/>
              </a:rPr>
              <a:t>Operating </a:t>
            </a:r>
            <a:r>
              <a:rPr lang="en-IN" sz="2400" dirty="0" err="1">
                <a:latin typeface="Times New Roman" panose="02020603050405020304" pitchFamily="18" charset="0"/>
                <a:cs typeface="Times New Roman" panose="02020603050405020304" pitchFamily="18" charset="0"/>
              </a:rPr>
              <a:t>System:Windows</a:t>
            </a:r>
            <a:r>
              <a:rPr lang="en-IN" sz="2400" dirty="0">
                <a:latin typeface="Times New Roman" panose="02020603050405020304" pitchFamily="18" charset="0"/>
                <a:cs typeface="Times New Roman" panose="02020603050405020304" pitchFamily="18" charset="0"/>
              </a:rPr>
              <a:t> or </a:t>
            </a:r>
            <a:r>
              <a:rPr lang="en-IN" sz="2400" dirty="0" err="1">
                <a:latin typeface="Times New Roman" panose="02020603050405020304" pitchFamily="18" charset="0"/>
                <a:cs typeface="Times New Roman" panose="02020603050405020304" pitchFamily="18" charset="0"/>
              </a:rPr>
              <a:t>Macos</a:t>
            </a:r>
            <a:endParaRPr lang="en-IN" sz="240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IN" sz="2400" b="1" i="0" dirty="0">
                <a:solidFill>
                  <a:srgbClr val="374151"/>
                </a:solidFill>
                <a:effectLst/>
                <a:latin typeface="Times New Roman" panose="02020603050405020304" pitchFamily="18" charset="0"/>
                <a:cs typeface="Times New Roman" panose="02020603050405020304" pitchFamily="18" charset="0"/>
              </a:rPr>
              <a:t>Hardware Specifications:</a:t>
            </a:r>
            <a:endParaRPr lang="en-IN" sz="2400" b="0" i="0" dirty="0">
              <a:solidFill>
                <a:srgbClr val="374151"/>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RAM : 12GB </a:t>
            </a:r>
          </a:p>
          <a:p>
            <a:r>
              <a:rPr lang="en-IN" sz="2400" dirty="0">
                <a:latin typeface="Times New Roman" panose="02020603050405020304" pitchFamily="18" charset="0"/>
                <a:cs typeface="Times New Roman" panose="02020603050405020304" pitchFamily="18" charset="0"/>
              </a:rPr>
              <a:t>Hard Disk : 8GB</a:t>
            </a:r>
          </a:p>
          <a:p>
            <a:pPr marL="0" indent="0">
              <a:buNone/>
            </a:pPr>
            <a:r>
              <a:rPr lang="en-US" b="1" dirty="0">
                <a:latin typeface="Times New Roman" panose="02020603050405020304" pitchFamily="18" charset="0"/>
                <a:cs typeface="Times New Roman" panose="02020603050405020304" pitchFamily="18" charset="0"/>
              </a:rPr>
              <a:t> Implementation</a:t>
            </a:r>
          </a:p>
          <a:p>
            <a:pPr marL="0" indent="0">
              <a:buNone/>
            </a:pPr>
            <a:r>
              <a:rPr lang="en-US" dirty="0">
                <a:latin typeface="Times New Roman" panose="02020603050405020304" pitchFamily="18" charset="0"/>
                <a:cs typeface="Times New Roman" panose="02020603050405020304" pitchFamily="18" charset="0"/>
                <a:hlinkClick r:id="rId2"/>
              </a:rPr>
              <a:t>https://colab.research.google.com/drive/1F3NLNc8K5bcrqanDTMnHblcTJ7juS5Oo?usp=sharing</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26" name="Content Placeholder 25">
            <a:extLst>
              <a:ext uri="{FF2B5EF4-FFF2-40B4-BE49-F238E27FC236}">
                <a16:creationId xmlns:a16="http://schemas.microsoft.com/office/drawing/2014/main" id="{320F471F-F468-C590-4C9D-D1270B7C6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2939" y="1397285"/>
            <a:ext cx="5260369" cy="4841323"/>
          </a:xfrm>
        </p:spPr>
      </p:pic>
    </p:spTree>
    <p:extLst>
      <p:ext uri="{BB962C8B-B14F-4D97-AF65-F5344CB8AC3E}">
        <p14:creationId xmlns:p14="http://schemas.microsoft.com/office/powerpoint/2010/main" val="179969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4816-A9B0-B840-27B1-B24B41A85839}"/>
              </a:ext>
            </a:extLst>
          </p:cNvPr>
          <p:cNvSpPr>
            <a:spLocks noGrp="1"/>
          </p:cNvSpPr>
          <p:nvPr>
            <p:ph type="title"/>
          </p:nvPr>
        </p:nvSpPr>
        <p:spPr/>
        <p:txBody>
          <a:bodyPr/>
          <a:lstStyle/>
          <a:p>
            <a:r>
              <a:rPr lang="en-IN" dirty="0"/>
              <a:t>                            </a:t>
            </a:r>
            <a:r>
              <a:rPr lang="en-US" sz="2800" b="1" dirty="0">
                <a:latin typeface="Times New Roman" panose="02020603050405020304" pitchFamily="18" charset="0"/>
                <a:cs typeface="Times New Roman" panose="02020603050405020304" pitchFamily="18" charset="0"/>
              </a:rPr>
              <a:t>RESULTS &amp; ANALYSIS</a:t>
            </a:r>
            <a:r>
              <a:rPr lang="en-IN" sz="28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4E8CFE03-8031-C133-13C0-0EE84A9C2CF4}"/>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endParaRPr lang="en-IN" dirty="0"/>
          </a:p>
        </p:txBody>
      </p:sp>
      <p:sp>
        <p:nvSpPr>
          <p:cNvPr id="5" name="Footer Placeholder 4">
            <a:extLst>
              <a:ext uri="{FF2B5EF4-FFF2-40B4-BE49-F238E27FC236}">
                <a16:creationId xmlns:a16="http://schemas.microsoft.com/office/drawing/2014/main" id="{61FCD063-4E3A-18AB-FC81-12FE4C5C5A05}"/>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C095C016-3FB9-BCC4-5C96-36ECEC36F9C7}"/>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24" name="Content Placeholder 23">
            <a:extLst>
              <a:ext uri="{FF2B5EF4-FFF2-40B4-BE49-F238E27FC236}">
                <a16:creationId xmlns:a16="http://schemas.microsoft.com/office/drawing/2014/main" id="{8829A314-741F-9C8C-18BF-4D14436AE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846" y="1304818"/>
            <a:ext cx="7911101" cy="4407613"/>
          </a:xfrm>
        </p:spPr>
      </p:pic>
    </p:spTree>
    <p:extLst>
      <p:ext uri="{BB962C8B-B14F-4D97-AF65-F5344CB8AC3E}">
        <p14:creationId xmlns:p14="http://schemas.microsoft.com/office/powerpoint/2010/main" val="200870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primary goal of the undertaking is to use the Machine learning algorithm to estimate student risk at any stage of course length. Four classification metrics were used in the study and for evaluations. </a:t>
            </a:r>
          </a:p>
          <a:p>
            <a:pPr algn="just"/>
            <a:r>
              <a:rPr lang="en-US" sz="2400" dirty="0">
                <a:latin typeface="Times New Roman" panose="02020603050405020304" pitchFamily="18" charset="0"/>
                <a:cs typeface="Times New Roman" panose="02020603050405020304" pitchFamily="18" charset="0"/>
              </a:rPr>
              <a:t>The research revealed in addition to demonstrated data </a:t>
            </a:r>
            <a:r>
              <a:rPr lang="en-US" sz="2400" dirty="0" err="1">
                <a:latin typeface="Times New Roman" panose="02020603050405020304" pitchFamily="18" charset="0"/>
                <a:cs typeface="Times New Roman" panose="02020603050405020304" pitchFamily="18" charset="0"/>
              </a:rPr>
              <a:t>usingclickstream</a:t>
            </a:r>
            <a:r>
              <a:rPr lang="en-US" sz="2400" dirty="0">
                <a:latin typeface="Times New Roman" panose="02020603050405020304" pitchFamily="18" charset="0"/>
                <a:cs typeface="Times New Roman" panose="02020603050405020304" pitchFamily="18" charset="0"/>
              </a:rPr>
              <a:t> data and assignment ratings significantly improved the models performance. The best performing algorithm is  Random Forest which resulted 80% accuracy was chosen to forecast student performance. Clickstream data and assessment scores have the biggest influence on the outcome of all the variables.</a:t>
            </a:r>
          </a:p>
          <a:p>
            <a:pPr algn="just"/>
            <a:r>
              <a:rPr lang="en-US" sz="2400" dirty="0">
                <a:latin typeface="Times New Roman" panose="02020603050405020304" pitchFamily="18" charset="0"/>
                <a:cs typeface="Times New Roman" panose="02020603050405020304" pitchFamily="18" charset="0"/>
              </a:rPr>
              <a:t>Our future endeavors will focus on scrutinizing the activity-specific significance that significantly influences student performance through the dissemination of textual messages and reminders about their performance..</a:t>
            </a:r>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39522"/>
            <a:ext cx="10515600" cy="4837441"/>
          </a:xfrm>
        </p:spPr>
        <p:txBody>
          <a:bodyPr vert="horz" lIns="91440" tIns="45720" rIns="91440" bIns="45720" rtlCol="0" anchor="t">
            <a:normAutofit/>
          </a:bodyPr>
          <a:lstStyle/>
          <a:p>
            <a:pPr marL="457200" indent="-457200">
              <a:buAutoNum type="arabicPeriod"/>
            </a:pPr>
            <a:r>
              <a:rPr lang="en-IN" sz="2000" dirty="0"/>
              <a:t>A. </a:t>
            </a:r>
            <a:r>
              <a:rPr lang="en-IN" sz="2000" dirty="0" err="1"/>
              <a:t>Oritgosa</a:t>
            </a:r>
            <a:r>
              <a:rPr lang="en-IN" sz="2000" dirty="0"/>
              <a:t> , R. M. </a:t>
            </a:r>
            <a:r>
              <a:rPr lang="en-IN" sz="2000" dirty="0" err="1"/>
              <a:t>Carro</a:t>
            </a:r>
            <a:r>
              <a:rPr lang="en-IN" sz="2000" dirty="0"/>
              <a:t>, J. Bravo-</a:t>
            </a:r>
            <a:r>
              <a:rPr lang="en-IN" sz="2000" dirty="0" err="1"/>
              <a:t>Agapito</a:t>
            </a:r>
            <a:r>
              <a:rPr lang="en-IN" sz="2000" dirty="0"/>
              <a:t>, D. </a:t>
            </a:r>
            <a:r>
              <a:rPr lang="en-IN" sz="2000" dirty="0" err="1"/>
              <a:t>Lizcano</a:t>
            </a:r>
            <a:r>
              <a:rPr lang="en-IN" sz="2000" dirty="0"/>
              <a:t>, J. J. </a:t>
            </a:r>
            <a:r>
              <a:rPr lang="en-IN" sz="2000" dirty="0" err="1"/>
              <a:t>Alcolea</a:t>
            </a:r>
            <a:r>
              <a:rPr lang="en-IN" sz="2000" dirty="0"/>
              <a:t>, and O. Blanco, ‘‘From lab to production: Lessons learnt and real-life challenges of an early student-dropout prevention system,’’ IEEE Trans. Learn. Technol., vol. 12, no. 2, pp. 264–277,Apr. 2019.</a:t>
            </a:r>
          </a:p>
          <a:p>
            <a:pPr marL="457200" indent="-457200">
              <a:buAutoNum type="arabicPeriod"/>
            </a:pPr>
            <a:r>
              <a:rPr lang="en-US" sz="2000" dirty="0"/>
              <a:t>A. S. Imran, F. </a:t>
            </a:r>
            <a:r>
              <a:rPr lang="en-US" sz="2000" dirty="0" err="1"/>
              <a:t>Dalipi</a:t>
            </a:r>
            <a:r>
              <a:rPr lang="en-US" sz="2000" dirty="0"/>
              <a:t>, and Z. </a:t>
            </a:r>
            <a:r>
              <a:rPr lang="en-US" sz="2000" dirty="0" err="1"/>
              <a:t>Kastrati</a:t>
            </a:r>
            <a:r>
              <a:rPr lang="en-US" sz="2000" dirty="0"/>
              <a:t>, ‘‘Predicting student dropout in a MOOC: An evaluation of a deep neural network model,’’ in Proc. 5th Int. Conf. </a:t>
            </a:r>
            <a:r>
              <a:rPr lang="en-US" sz="2000" dirty="0" err="1"/>
              <a:t>Comput</a:t>
            </a:r>
            <a:r>
              <a:rPr lang="en-US" sz="2000" dirty="0"/>
              <a:t>. </a:t>
            </a:r>
            <a:r>
              <a:rPr lang="en-US" sz="2000" dirty="0" err="1"/>
              <a:t>Artif</a:t>
            </a:r>
            <a:r>
              <a:rPr lang="en-US" sz="2000" dirty="0"/>
              <a:t>. </a:t>
            </a:r>
            <a:r>
              <a:rPr lang="en-US" sz="2000" dirty="0" err="1"/>
              <a:t>Intell</a:t>
            </a:r>
            <a:r>
              <a:rPr lang="en-US" sz="2000" dirty="0"/>
              <a:t>. (ICCAI), 2019, pp. 190–195. </a:t>
            </a:r>
          </a:p>
          <a:p>
            <a:pPr marL="457200" indent="-457200">
              <a:buAutoNum type="arabicPeriod"/>
            </a:pPr>
            <a:r>
              <a:rPr lang="en-IN" sz="2000" dirty="0"/>
              <a:t>A. A. Mubarak, H. Cao, and S. A. M. Ahmed, ‘‘Predictive learning analytics using deep learning model in MOOCs’ courses videos, ’’ Edu. Inf.</a:t>
            </a:r>
            <a:r>
              <a:rPr lang="en-IN" sz="2000" dirty="0" err="1"/>
              <a:t>Technol</a:t>
            </a:r>
            <a:r>
              <a:rPr lang="en-IN" sz="2000" dirty="0"/>
              <a:t>.,vol. 6, pp. 1–22, Jul. 2020.</a:t>
            </a:r>
          </a:p>
          <a:p>
            <a:pPr marL="457200" indent="-457200">
              <a:buAutoNum type="arabicPeriod"/>
            </a:pPr>
            <a:r>
              <a:rPr lang="en-IN" sz="2000" dirty="0"/>
              <a:t>B. </a:t>
            </a:r>
            <a:r>
              <a:rPr lang="en-IN" sz="2000" dirty="0" err="1"/>
              <a:t>Sekeroglu</a:t>
            </a:r>
            <a:r>
              <a:rPr lang="en-IN" sz="2000" dirty="0"/>
              <a:t>, K. </a:t>
            </a:r>
            <a:r>
              <a:rPr lang="en-IN" sz="2000" dirty="0" err="1"/>
              <a:t>Dimililer</a:t>
            </a:r>
            <a:r>
              <a:rPr lang="en-IN" sz="2000" dirty="0"/>
              <a:t>, and K. </a:t>
            </a:r>
            <a:r>
              <a:rPr lang="en-IN" sz="2000" dirty="0" err="1"/>
              <a:t>Tuncal</a:t>
            </a:r>
            <a:r>
              <a:rPr lang="en-IN" sz="2000" dirty="0"/>
              <a:t>, ‘‘Student performance prediction and classification using </a:t>
            </a:r>
            <a:r>
              <a:rPr lang="en-IN" sz="2000" dirty="0" err="1"/>
              <a:t>machinelearning</a:t>
            </a:r>
            <a:r>
              <a:rPr lang="en-IN" sz="2000" dirty="0"/>
              <a:t> algorithms,’’ in Proc. 8th Int. Conf. Educ. Inf. Technol., Mar. 2019, pp. 7–11.</a:t>
            </a:r>
          </a:p>
          <a:p>
            <a:pPr marL="457200" indent="-457200">
              <a:buAutoNum type="arabicPeriod"/>
            </a:pPr>
            <a:r>
              <a:rPr lang="en-IN" sz="2000" dirty="0" err="1"/>
              <a:t>A.Behr,M.Giese,and</a:t>
            </a:r>
            <a:r>
              <a:rPr lang="en-IN" sz="2000" dirty="0"/>
              <a:t> K.</a:t>
            </a:r>
            <a:r>
              <a:rPr lang="en-IN" sz="2000" dirty="0" err="1"/>
              <a:t>Theune</a:t>
            </a:r>
            <a:r>
              <a:rPr lang="en-IN" sz="2000" dirty="0"/>
              <a:t>,”Early Prediction of University </a:t>
            </a:r>
            <a:r>
              <a:rPr lang="en-IN" sz="2000" dirty="0" err="1"/>
              <a:t>droputs</a:t>
            </a:r>
            <a:r>
              <a:rPr lang="en-IN" sz="2000" dirty="0"/>
              <a:t>-A random forest approach,”</a:t>
            </a:r>
            <a:r>
              <a:rPr lang="en-IN" sz="2000" dirty="0" err="1"/>
              <a:t>J.Nat</a:t>
            </a:r>
            <a:r>
              <a:rPr lang="en-IN" sz="2000" dirty="0"/>
              <a:t>. stat., vol. 1,pp. 743-789,Feb.2020.</a:t>
            </a:r>
            <a:endParaRPr lang="en-US" sz="2000" dirty="0">
              <a:latin typeface="Times New Roman"/>
              <a:cs typeface="Calibri" panose="020F0502020204030204"/>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09E08-2DC9-6A8D-9D3A-ECAB66A8E5F5}"/>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6F778-3D05-2EDB-A37B-57885B0402EE}"/>
              </a:ext>
            </a:extLst>
          </p:cNvPr>
          <p:cNvSpPr>
            <a:spLocks noGrp="1"/>
          </p:cNvSpPr>
          <p:nvPr>
            <p:ph idx="1"/>
          </p:nvPr>
        </p:nvSpPr>
        <p:spPr>
          <a:xfrm>
            <a:off x="838200" y="448679"/>
            <a:ext cx="10515600" cy="5642081"/>
          </a:xfrm>
        </p:spPr>
        <p:txBody>
          <a:bodyPr vert="horz" lIns="91440" tIns="45720" rIns="91440" bIns="45720" rtlCol="0" anchor="t">
            <a:normAutofit/>
          </a:bodyPr>
          <a:lstStyle/>
          <a:p>
            <a:pPr marL="342900" indent="-342900">
              <a:buAutoNum type="arabicPeriod"/>
            </a:pPr>
            <a:endParaRPr lang="en-US" sz="2200" dirty="0">
              <a:latin typeface="Times New Roman"/>
              <a:cs typeface="Calibri" panose="020F0502020204030204"/>
            </a:endParaRPr>
          </a:p>
          <a:p>
            <a:pPr marL="457200" indent="-457200">
              <a:buAutoNum type="arabicPeriod"/>
            </a:pPr>
            <a:r>
              <a:rPr lang="en-US" sz="2000" dirty="0">
                <a:latin typeface="Times New Roman" panose="02020603050405020304" pitchFamily="18" charset="0"/>
                <a:cs typeface="Times New Roman" panose="02020603050405020304" pitchFamily="18" charset="0"/>
              </a:rPr>
              <a:t>J. Figueroa-Ca </a:t>
            </a:r>
            <a:r>
              <a:rPr lang="en-US" sz="2000" dirty="0" err="1">
                <a:latin typeface="Times New Roman" panose="02020603050405020304" pitchFamily="18" charset="0"/>
                <a:cs typeface="Times New Roman" panose="02020603050405020304" pitchFamily="18" charset="0"/>
              </a:rPr>
              <a:t>nas</a:t>
            </a:r>
            <a:r>
              <a:rPr lang="en-US" sz="2000" dirty="0">
                <a:latin typeface="Times New Roman" panose="02020603050405020304" pitchFamily="18" charset="0"/>
                <a:cs typeface="Times New Roman" panose="02020603050405020304" pitchFamily="18" charset="0"/>
              </a:rPr>
              <a:t> and T. Sancho-</a:t>
            </a:r>
            <a:r>
              <a:rPr lang="en-US" sz="2000" dirty="0" err="1">
                <a:latin typeface="Times New Roman" panose="02020603050405020304" pitchFamily="18" charset="0"/>
                <a:cs typeface="Times New Roman" panose="02020603050405020304" pitchFamily="18" charset="0"/>
              </a:rPr>
              <a:t>Vinuesa</a:t>
            </a:r>
            <a:r>
              <a:rPr lang="en-US" sz="2000" dirty="0">
                <a:latin typeface="Times New Roman" panose="02020603050405020304" pitchFamily="18" charset="0"/>
                <a:cs typeface="Times New Roman" panose="02020603050405020304" pitchFamily="18" charset="0"/>
              </a:rPr>
              <a:t>, ‘‘Predicting early dropout student is a matter of checking completed quizzes: The case of an online statistics module,’’ in Proc. LASI- SPAIN, 2019, pp. 100–111. </a:t>
            </a:r>
          </a:p>
          <a:p>
            <a:pPr marL="457200" indent="-457200">
              <a:buAutoNum type="arabicPeriod"/>
            </a:pPr>
            <a:r>
              <a:rPr lang="en-US" sz="2000" dirty="0">
                <a:latin typeface="Times New Roman" panose="02020603050405020304" pitchFamily="18" charset="0"/>
                <a:cs typeface="Times New Roman" panose="02020603050405020304" pitchFamily="18" charset="0"/>
              </a:rPr>
              <a:t>J. Xu, K. H. Moon, and M. van der </a:t>
            </a:r>
            <a:r>
              <a:rPr lang="en-US" sz="2000" dirty="0" err="1">
                <a:latin typeface="Times New Roman" panose="02020603050405020304" pitchFamily="18" charset="0"/>
                <a:cs typeface="Times New Roman" panose="02020603050405020304" pitchFamily="18" charset="0"/>
              </a:rPr>
              <a:t>Schaar</a:t>
            </a:r>
            <a:r>
              <a:rPr lang="en-US" sz="2000" dirty="0">
                <a:latin typeface="Times New Roman" panose="02020603050405020304" pitchFamily="18" charset="0"/>
                <a:cs typeface="Times New Roman" panose="02020603050405020304" pitchFamily="18" charset="0"/>
              </a:rPr>
              <a:t>, ‘‘A machine learning approach for tracking and </a:t>
            </a:r>
            <a:r>
              <a:rPr lang="en-US" sz="2000" dirty="0" err="1">
                <a:latin typeface="Times New Roman" panose="02020603050405020304" pitchFamily="18" charset="0"/>
                <a:cs typeface="Times New Roman" panose="02020603050405020304" pitchFamily="18" charset="0"/>
              </a:rPr>
              <a:t>predictingstudent</a:t>
            </a:r>
            <a:r>
              <a:rPr lang="en-US" sz="2000" dirty="0">
                <a:latin typeface="Times New Roman" panose="02020603050405020304" pitchFamily="18" charset="0"/>
                <a:cs typeface="Times New Roman" panose="02020603050405020304" pitchFamily="18" charset="0"/>
              </a:rPr>
              <a:t> performance in degree programs,’’ IEEE J. Sel. Topics Signal Process.</a:t>
            </a:r>
          </a:p>
          <a:p>
            <a:pPr marL="457200" indent="-457200">
              <a:buAutoNum type="arabicPeriod"/>
            </a:pPr>
            <a:r>
              <a:rPr lang="en-US" sz="2000" dirty="0">
                <a:latin typeface="Times New Roman" panose="02020603050405020304" pitchFamily="18" charset="0"/>
                <a:cs typeface="Times New Roman" panose="02020603050405020304" pitchFamily="18" charset="0"/>
              </a:rPr>
              <a:t>S. Lee and J. Y. Chung, ‘‘The machine </a:t>
            </a:r>
            <a:r>
              <a:rPr lang="en-US" sz="2000" dirty="0" err="1">
                <a:latin typeface="Times New Roman" panose="02020603050405020304" pitchFamily="18" charset="0"/>
                <a:cs typeface="Times New Roman" panose="02020603050405020304" pitchFamily="18" charset="0"/>
              </a:rPr>
              <a:t>learningbased</a:t>
            </a:r>
            <a:r>
              <a:rPr lang="en-US" sz="2000" dirty="0">
                <a:latin typeface="Times New Roman" panose="02020603050405020304" pitchFamily="18" charset="0"/>
                <a:cs typeface="Times New Roman" panose="02020603050405020304" pitchFamily="18" charset="0"/>
              </a:rPr>
              <a:t> dropout early warning system for improving the performance of dropout prediction,’’ Appl. Sci., vol. 9, no. 15, p. 3093,Jul. 2019.</a:t>
            </a:r>
          </a:p>
          <a:p>
            <a:pPr marL="457200" indent="-457200">
              <a:buAutoNum type="arabicPeriod"/>
            </a:pPr>
            <a:r>
              <a:rPr lang="en-IN" sz="2000" dirty="0">
                <a:latin typeface="Times New Roman" panose="02020603050405020304" pitchFamily="18" charset="0"/>
                <a:cs typeface="Times New Roman" panose="02020603050405020304" pitchFamily="18" charset="0"/>
              </a:rPr>
              <a:t>R. F. </a:t>
            </a:r>
            <a:r>
              <a:rPr lang="en-IN" sz="2000" dirty="0" err="1">
                <a:latin typeface="Times New Roman" panose="02020603050405020304" pitchFamily="18" charset="0"/>
                <a:cs typeface="Times New Roman" panose="02020603050405020304" pitchFamily="18" charset="0"/>
              </a:rPr>
              <a:t>Kizilcec</a:t>
            </a:r>
            <a:r>
              <a:rPr lang="en-IN" sz="2000" dirty="0">
                <a:latin typeface="Times New Roman" panose="02020603050405020304" pitchFamily="18" charset="0"/>
                <a:cs typeface="Times New Roman" panose="02020603050405020304" pitchFamily="18" charset="0"/>
              </a:rPr>
              <a:t>, M. Pérez-</a:t>
            </a:r>
            <a:r>
              <a:rPr lang="en-IN" sz="2000" dirty="0" err="1">
                <a:latin typeface="Times New Roman" panose="02020603050405020304" pitchFamily="18" charset="0"/>
                <a:cs typeface="Times New Roman" panose="02020603050405020304" pitchFamily="18" charset="0"/>
              </a:rPr>
              <a:t>Sanagustín</a:t>
            </a:r>
            <a:r>
              <a:rPr lang="en-IN" sz="2000" dirty="0">
                <a:latin typeface="Times New Roman" panose="02020603050405020304" pitchFamily="18" charset="0"/>
                <a:cs typeface="Times New Roman" panose="02020603050405020304" pitchFamily="18" charset="0"/>
              </a:rPr>
              <a:t>, and J. J. Maldonado, ‘‘</a:t>
            </a:r>
            <a:r>
              <a:rPr lang="en-IN" sz="2000" dirty="0" err="1">
                <a:latin typeface="Times New Roman" panose="02020603050405020304" pitchFamily="18" charset="0"/>
                <a:cs typeface="Times New Roman" panose="02020603050405020304" pitchFamily="18" charset="0"/>
              </a:rPr>
              <a:t>Selfregulated</a:t>
            </a:r>
            <a:r>
              <a:rPr lang="en-IN" sz="2000" dirty="0">
                <a:latin typeface="Times New Roman" panose="02020603050405020304" pitchFamily="18" charset="0"/>
                <a:cs typeface="Times New Roman" panose="02020603050405020304" pitchFamily="18" charset="0"/>
              </a:rPr>
              <a:t> learning strategies predict learner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and goal attainment in massive open online courses,’’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Edu., vol. 104, pp. 18–33, Jan. 2017. </a:t>
            </a:r>
          </a:p>
          <a:p>
            <a:pPr marL="457200" indent="-457200">
              <a:buAutoNum type="arabicPeriod"/>
            </a:pPr>
            <a:r>
              <a:rPr lang="en-IN" sz="2000" dirty="0">
                <a:latin typeface="Times New Roman" panose="02020603050405020304" pitchFamily="18" charset="0"/>
                <a:cs typeface="Times New Roman" panose="02020603050405020304" pitchFamily="18" charset="0"/>
              </a:rPr>
              <a:t>M. </a:t>
            </a:r>
            <a:r>
              <a:rPr lang="en-IN" sz="2000" dirty="0" err="1">
                <a:latin typeface="Times New Roman" panose="02020603050405020304" pitchFamily="18" charset="0"/>
                <a:cs typeface="Times New Roman" panose="02020603050405020304" pitchFamily="18" charset="0"/>
              </a:rPr>
              <a:t>Hlosta</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Herrmannova</a:t>
            </a:r>
            <a:r>
              <a:rPr lang="en-IN" sz="2000" dirty="0">
                <a:latin typeface="Times New Roman" panose="02020603050405020304" pitchFamily="18" charset="0"/>
                <a:cs typeface="Times New Roman" panose="02020603050405020304" pitchFamily="18" charset="0"/>
              </a:rPr>
              <a:t>, L. </a:t>
            </a:r>
            <a:r>
              <a:rPr lang="en-IN" sz="2000" dirty="0" err="1">
                <a:latin typeface="Times New Roman" panose="02020603050405020304" pitchFamily="18" charset="0"/>
                <a:cs typeface="Times New Roman" panose="02020603050405020304" pitchFamily="18" charset="0"/>
              </a:rPr>
              <a:t>Vachova</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Kuzilek</a:t>
            </a:r>
            <a:r>
              <a:rPr lang="en-IN" sz="2000" dirty="0">
                <a:latin typeface="Times New Roman" panose="02020603050405020304" pitchFamily="18" charset="0"/>
                <a:cs typeface="Times New Roman" panose="02020603050405020304" pitchFamily="18" charset="0"/>
              </a:rPr>
              <a:t>, Z. </a:t>
            </a:r>
            <a:r>
              <a:rPr lang="en-IN" sz="2000" dirty="0" err="1">
                <a:latin typeface="Times New Roman" panose="02020603050405020304" pitchFamily="18" charset="0"/>
                <a:cs typeface="Times New Roman" panose="02020603050405020304" pitchFamily="18" charset="0"/>
              </a:rPr>
              <a:t>Zdrahal</a:t>
            </a:r>
            <a:r>
              <a:rPr lang="en-IN" sz="2000" dirty="0">
                <a:latin typeface="Times New Roman" panose="02020603050405020304" pitchFamily="18" charset="0"/>
                <a:cs typeface="Times New Roman" panose="02020603050405020304" pitchFamily="18" charset="0"/>
              </a:rPr>
              <a:t>, and A. Wolff, ‘‘Modelling student online behaviour in a virtual learning environment,’’ 2018, arXiv:1811.06369. [Online]. Available: http://arxiv.org/abs/1811.06369 </a:t>
            </a:r>
            <a:endParaRPr lang="en-US" sz="2000" dirty="0">
              <a:latin typeface="Times New Roman" panose="02020603050405020304" pitchFamily="18" charset="0"/>
              <a:ea typeface="+mn-lt"/>
              <a:cs typeface="Times New Roman" panose="02020603050405020304" pitchFamily="18" charset="0"/>
            </a:endParaRPr>
          </a:p>
        </p:txBody>
      </p:sp>
      <p:sp>
        <p:nvSpPr>
          <p:cNvPr id="5" name="Date Placeholder 4">
            <a:extLst>
              <a:ext uri="{FF2B5EF4-FFF2-40B4-BE49-F238E27FC236}">
                <a16:creationId xmlns:a16="http://schemas.microsoft.com/office/drawing/2014/main" id="{90A58AD6-A9B8-E023-2C60-5478794E5FDE}"/>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13AFF960-AEDA-F5DE-FAE1-E4D9A6121A3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No.AG9           Department of CSE</a:t>
            </a:r>
          </a:p>
        </p:txBody>
      </p:sp>
      <p:sp>
        <p:nvSpPr>
          <p:cNvPr id="7" name="Slide Number Placeholder 6">
            <a:extLst>
              <a:ext uri="{FF2B5EF4-FFF2-40B4-BE49-F238E27FC236}">
                <a16:creationId xmlns:a16="http://schemas.microsoft.com/office/drawing/2014/main" id="{B2D9307D-FAA7-C2FB-B159-B2C286C0F16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09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DA29-C83E-F491-6812-263D5C0FEDA6}"/>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85AE15D-A995-86B3-0A7E-E6F7A00AAB3D}"/>
              </a:ext>
            </a:extLst>
          </p:cNvPr>
          <p:cNvSpPr>
            <a:spLocks noGrp="1"/>
          </p:cNvSpPr>
          <p:nvPr>
            <p:ph idx="1"/>
          </p:nvPr>
        </p:nvSpPr>
        <p:spPr>
          <a:xfrm>
            <a:off x="771358" y="675941"/>
            <a:ext cx="10515600" cy="5206916"/>
          </a:xfrm>
        </p:spPr>
        <p:txBody>
          <a:bodyPr vert="horz" lIns="91440" tIns="45720" rIns="91440" bIns="45720" rtlCol="0" anchor="t">
            <a:normAutofit/>
          </a:bodyPr>
          <a:lstStyle/>
          <a:p>
            <a:pPr marL="457200" indent="-457200">
              <a:buAutoNum type="arabicPeriod"/>
            </a:pPr>
            <a:r>
              <a:rPr lang="en-US" sz="2000" dirty="0">
                <a:latin typeface="Times New Roman" panose="02020603050405020304" pitchFamily="18" charset="0"/>
                <a:cs typeface="Times New Roman" panose="02020603050405020304" pitchFamily="18" charset="0"/>
              </a:rPr>
              <a:t>Y. Cui, F. Chen, and A. Shiri, ‘‘Scale up predictive models for early detection of at-risk students: A feasibility study,’’ Inf. Learn. Sci., vol. 121, nos. 3–4, pp. 97–116, Feb. 2020. </a:t>
            </a:r>
          </a:p>
          <a:p>
            <a:pPr marL="457200" indent="-457200">
              <a:buAutoNum type="arabicPeriod"/>
            </a:pPr>
            <a:r>
              <a:rPr lang="en-US" sz="2000" dirty="0">
                <a:latin typeface="Times New Roman" panose="02020603050405020304" pitchFamily="18" charset="0"/>
                <a:cs typeface="Times New Roman" panose="02020603050405020304" pitchFamily="18" charset="0"/>
              </a:rPr>
              <a:t>T. </a:t>
            </a:r>
            <a:r>
              <a:rPr lang="en-US" sz="2000" dirty="0" err="1">
                <a:latin typeface="Times New Roman" panose="02020603050405020304" pitchFamily="18" charset="0"/>
                <a:cs typeface="Times New Roman" panose="02020603050405020304" pitchFamily="18" charset="0"/>
              </a:rPr>
              <a:t>Soffer</a:t>
            </a:r>
            <a:r>
              <a:rPr lang="en-US" sz="2000" dirty="0">
                <a:latin typeface="Times New Roman" panose="02020603050405020304" pitchFamily="18" charset="0"/>
                <a:cs typeface="Times New Roman" panose="02020603050405020304" pitchFamily="18" charset="0"/>
              </a:rPr>
              <a:t> and A. Cohen, ‘‘Students’ engagement characteristics predict success and completion of online courses,’’ J.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Assist. Learn., vol. 35, no. 3, pp. 378–389, Jun. 2019.</a:t>
            </a:r>
            <a:endParaRPr lang="en-US" sz="2000" dirty="0">
              <a:latin typeface="Times New Roman" panose="02020603050405020304" pitchFamily="18" charset="0"/>
              <a:ea typeface="+mn-lt"/>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R. Baker, B. Evans, Q. Li, and B. Cung, ‘‘Does inducing students to schedule lecture watching in online classes improve their academic performance? An experimental analysis of a time management intervention,’’ Res. Higher Edu., vol. 60, no. 4, pp. 521–552, 2019.</a:t>
            </a:r>
            <a:endParaRPr lang="en-US" sz="2000" dirty="0">
              <a:latin typeface="Times New Roman" panose="02020603050405020304" pitchFamily="18" charset="0"/>
              <a:ea typeface="+mn-lt"/>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Cicchinelli</a:t>
            </a:r>
            <a:r>
              <a:rPr lang="en-US" sz="2000" dirty="0">
                <a:latin typeface="Times New Roman" panose="02020603050405020304" pitchFamily="18" charset="0"/>
                <a:cs typeface="Times New Roman" panose="02020603050405020304" pitchFamily="18" charset="0"/>
              </a:rPr>
              <a:t>, E. </a:t>
            </a:r>
            <a:r>
              <a:rPr lang="en-US" sz="2000" dirty="0" err="1">
                <a:latin typeface="Times New Roman" panose="02020603050405020304" pitchFamily="18" charset="0"/>
                <a:cs typeface="Times New Roman" panose="02020603050405020304" pitchFamily="18" charset="0"/>
              </a:rPr>
              <a:t>Veas</a:t>
            </a:r>
            <a:r>
              <a:rPr lang="en-US" sz="2000" dirty="0">
                <a:latin typeface="Times New Roman" panose="02020603050405020304" pitchFamily="18" charset="0"/>
                <a:cs typeface="Times New Roman" panose="02020603050405020304" pitchFamily="18" charset="0"/>
              </a:rPr>
              <a:t>, A. Pardo, V. </a:t>
            </a:r>
            <a:r>
              <a:rPr lang="en-US" sz="2000" dirty="0" err="1">
                <a:latin typeface="Times New Roman" panose="02020603050405020304" pitchFamily="18" charset="0"/>
                <a:cs typeface="Times New Roman" panose="02020603050405020304" pitchFamily="18" charset="0"/>
              </a:rPr>
              <a:t>Pammer</a:t>
            </a:r>
            <a:r>
              <a:rPr lang="en-US" sz="2000" dirty="0">
                <a:latin typeface="Times New Roman" panose="02020603050405020304" pitchFamily="18" charset="0"/>
                <a:cs typeface="Times New Roman" panose="02020603050405020304" pitchFamily="18" charset="0"/>
              </a:rPr>
              <a:t>-Schindler, A. </a:t>
            </a:r>
            <a:r>
              <a:rPr lang="en-US" sz="2000" dirty="0" err="1">
                <a:latin typeface="Times New Roman" panose="02020603050405020304" pitchFamily="18" charset="0"/>
                <a:cs typeface="Times New Roman" panose="02020603050405020304" pitchFamily="18" charset="0"/>
              </a:rPr>
              <a:t>Fessl</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Barreiros</a:t>
            </a:r>
            <a:r>
              <a:rPr lang="en-US" sz="2000" dirty="0">
                <a:latin typeface="Times New Roman" panose="02020603050405020304" pitchFamily="18" charset="0"/>
                <a:cs typeface="Times New Roman" panose="02020603050405020304" pitchFamily="18" charset="0"/>
              </a:rPr>
              <a:t>, and S. </a:t>
            </a:r>
            <a:r>
              <a:rPr lang="en-US" sz="2000" dirty="0" err="1">
                <a:latin typeface="Times New Roman" panose="02020603050405020304" pitchFamily="18" charset="0"/>
                <a:cs typeface="Times New Roman" panose="02020603050405020304" pitchFamily="18" charset="0"/>
              </a:rPr>
              <a:t>Lindstädt</a:t>
            </a:r>
            <a:r>
              <a:rPr lang="en-US" sz="2000" dirty="0">
                <a:latin typeface="Times New Roman" panose="02020603050405020304" pitchFamily="18" charset="0"/>
                <a:cs typeface="Times New Roman" panose="02020603050405020304" pitchFamily="18" charset="0"/>
              </a:rPr>
              <a:t>, ‘‘Finding traces of self-regulated learning in activity streams,’’ in Proc. 8th Int. Conf. Learn. Anal. </a:t>
            </a:r>
            <a:r>
              <a:rPr lang="en-US" sz="2000" dirty="0" err="1">
                <a:latin typeface="Times New Roman" panose="02020603050405020304" pitchFamily="18" charset="0"/>
                <a:cs typeface="Times New Roman" panose="02020603050405020304" pitchFamily="18" charset="0"/>
              </a:rPr>
              <a:t>Knowl</a:t>
            </a:r>
            <a:r>
              <a:rPr lang="en-US" sz="2000" dirty="0">
                <a:latin typeface="Times New Roman" panose="02020603050405020304" pitchFamily="18" charset="0"/>
                <a:cs typeface="Times New Roman" panose="02020603050405020304" pitchFamily="18" charset="0"/>
              </a:rPr>
              <a:t>., Mar. 2018, pp. 191–200. </a:t>
            </a:r>
            <a:endParaRPr lang="en-US" sz="2000" dirty="0">
              <a:latin typeface="Times New Roman" panose="02020603050405020304" pitchFamily="18" charset="0"/>
              <a:ea typeface="+mn-lt"/>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H. L. </a:t>
            </a:r>
            <a:r>
              <a:rPr lang="en-US" sz="2000" dirty="0" err="1">
                <a:latin typeface="Times New Roman" panose="02020603050405020304" pitchFamily="18" charset="0"/>
                <a:cs typeface="Times New Roman" panose="02020603050405020304" pitchFamily="18" charset="0"/>
              </a:rPr>
              <a:t>Fwa</a:t>
            </a:r>
            <a:r>
              <a:rPr lang="en-US" sz="2000" dirty="0">
                <a:latin typeface="Times New Roman" panose="02020603050405020304" pitchFamily="18" charset="0"/>
                <a:cs typeface="Times New Roman" panose="02020603050405020304" pitchFamily="18" charset="0"/>
              </a:rPr>
              <a:t> and L. Marshall, ‘‘Modeling engagement of programming students using unsupervised machine learning technique,’’ GSTF J.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vol. 6, no. 1, pp. 1–6, 2018.</a:t>
            </a:r>
          </a:p>
          <a:p>
            <a:pPr>
              <a:buAutoNum type="arabicPeriod"/>
            </a:pPr>
            <a:endParaRPr lang="en-US" sz="2000" dirty="0">
              <a:latin typeface="Times New Roman" panose="02020603050405020304" pitchFamily="18" charset="0"/>
              <a:cs typeface="Times New Roman" panose="02020603050405020304" pitchFamily="18" charset="0"/>
            </a:endParaRPr>
          </a:p>
          <a:p>
            <a:pPr>
              <a:buAutoNum type="arabicPeriod"/>
            </a:pPr>
            <a:endParaRPr lang="en-US" dirty="0">
              <a:latin typeface="Times New Roman"/>
              <a:cs typeface="Calibri" panose="020F0502020204030204"/>
            </a:endParaRPr>
          </a:p>
          <a:p>
            <a:pPr>
              <a:buAutoNum type="arabicPeriod"/>
            </a:pPr>
            <a:endParaRPr lang="en-US" sz="2400" dirty="0">
              <a:latin typeface="Times New Roman"/>
              <a:cs typeface="Calibri" panose="020F0502020204030204"/>
            </a:endParaRPr>
          </a:p>
          <a:p>
            <a:pPr>
              <a:buAutoNum type="arabicPeriod"/>
            </a:pPr>
            <a:endParaRPr lang="en-US" dirty="0">
              <a:latin typeface="Times New Roman"/>
              <a:cs typeface="Calibri" panose="020F0502020204030204"/>
            </a:endParaRPr>
          </a:p>
        </p:txBody>
      </p:sp>
      <p:sp>
        <p:nvSpPr>
          <p:cNvPr id="5" name="Date Placeholder 4">
            <a:extLst>
              <a:ext uri="{FF2B5EF4-FFF2-40B4-BE49-F238E27FC236}">
                <a16:creationId xmlns:a16="http://schemas.microsoft.com/office/drawing/2014/main" id="{2F41358D-CE88-9DC3-EE49-76B97B983571}"/>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0DAB2CBD-1691-EF06-4E01-72F92AD86C2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No.AG9           Department of CSE</a:t>
            </a:r>
          </a:p>
        </p:txBody>
      </p:sp>
      <p:sp>
        <p:nvSpPr>
          <p:cNvPr id="7" name="Slide Number Placeholder 6">
            <a:extLst>
              <a:ext uri="{FF2B5EF4-FFF2-40B4-BE49-F238E27FC236}">
                <a16:creationId xmlns:a16="http://schemas.microsoft.com/office/drawing/2014/main" id="{A7B224FE-A5DB-39E0-DA01-A4B00B87F5A3}"/>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05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461900" y="585297"/>
            <a:ext cx="9110208" cy="5771054"/>
          </a:xfrm>
        </p:spPr>
        <p:txBody>
          <a:bodyPr>
            <a:normAutofit/>
          </a:bodyPr>
          <a:lstStyle/>
          <a:p>
            <a:pPr algn="ctr"/>
            <a:endParaRPr lang="en-IN" b="1"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336C31DB-5A4E-28AF-03CA-D4506477DDD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83604" y="1119883"/>
            <a:ext cx="7150814" cy="5178899"/>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562707"/>
            <a:ext cx="9480533" cy="5793644"/>
          </a:xfrm>
        </p:spPr>
        <p:txBody>
          <a:bodyPr>
            <a:normAutofit/>
          </a:bodyPr>
          <a:lstStyle/>
          <a:p>
            <a:pPr algn="ctr"/>
            <a:endParaRPr lang="en-IN" b="1"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2D0A32A7-EA81-63DD-F5AC-B913960B8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849" y="760288"/>
            <a:ext cx="9359758" cy="5596062"/>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02-04-2024</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81496"/>
            <a:ext cx="10515600" cy="4695467"/>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Predictive analysis is a machine learning analytical technique that is the focus of this research. The problem of reliable performance prediction is addressed  by  a number of online learning systems, including number of Courses and number of learning platforms. </a:t>
            </a:r>
          </a:p>
          <a:p>
            <a:r>
              <a:rPr lang="en-US" sz="2400" dirty="0">
                <a:latin typeface="Times New Roman" panose="02020603050405020304" pitchFamily="18" charset="0"/>
                <a:cs typeface="Times New Roman" panose="02020603050405020304" pitchFamily="18" charset="0"/>
              </a:rPr>
              <a:t>We are recommending this work by the contrasting techniques like the regression and the classification, which are useful for the prediction modelling to obtain the most accurate outcomes. By doing this research we want to reduce the number of dropouts registered for the course by providing their test results. </a:t>
            </a:r>
          </a:p>
          <a:p>
            <a:r>
              <a:rPr lang="en-US" sz="2400" dirty="0">
                <a:latin typeface="Times New Roman" panose="02020603050405020304" pitchFamily="18" charset="0"/>
                <a:cs typeface="Times New Roman" panose="02020603050405020304" pitchFamily="18" charset="0"/>
              </a:rPr>
              <a:t>And also users can check their results by giving their details at any time. The prediction model will train the data and test the data by using random forest and different models to explain the learning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the students in connection with their study factors. These predictive model was trained with random forest and it has the higher accuracy.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dirty="0"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advancement of technology in online learning platforms made access to education easy and </a:t>
            </a:r>
            <a:r>
              <a:rPr lang="en-US" sz="2400" dirty="0" err="1">
                <a:latin typeface="Times New Roman" panose="02020603050405020304" pitchFamily="18" charset="0"/>
                <a:cs typeface="Times New Roman" panose="02020603050405020304" pitchFamily="18" charset="0"/>
              </a:rPr>
              <a:t>affordable.This</a:t>
            </a:r>
            <a:r>
              <a:rPr lang="en-US" sz="2400" dirty="0">
                <a:latin typeface="Times New Roman" panose="02020603050405020304" pitchFamily="18" charset="0"/>
                <a:cs typeface="Times New Roman" panose="02020603050405020304" pitchFamily="18" charset="0"/>
              </a:rPr>
              <a:t> project is defined to reduce the number of dropouts registered in online courses by generating performance reports using different classification and predictive models.</a:t>
            </a:r>
          </a:p>
          <a:p>
            <a:pPr algn="just"/>
            <a:r>
              <a:rPr lang="en-US" sz="2400" dirty="0">
                <a:latin typeface="Times New Roman" panose="02020603050405020304" pitchFamily="18" charset="0"/>
                <a:cs typeface="Times New Roman" panose="02020603050405020304" pitchFamily="18" charset="0"/>
              </a:rPr>
              <a:t>Earlier the data is generated from online learning platforms is stored in the database record that can help instructors to know the performance of students in the </a:t>
            </a:r>
            <a:r>
              <a:rPr lang="en-US" sz="2400" dirty="0" err="1">
                <a:latin typeface="Times New Roman" panose="02020603050405020304" pitchFamily="18" charset="0"/>
                <a:cs typeface="Times New Roman" panose="02020603050405020304" pitchFamily="18" charset="0"/>
              </a:rPr>
              <a:t>futureRegistered</a:t>
            </a:r>
            <a:r>
              <a:rPr lang="en-US" sz="2400" dirty="0">
                <a:latin typeface="Times New Roman" panose="02020603050405020304" pitchFamily="18" charset="0"/>
                <a:cs typeface="Times New Roman" panose="02020603050405020304" pitchFamily="18" charset="0"/>
              </a:rPr>
              <a:t> students or Coaching guides can check students performance at any point of time in their course </a:t>
            </a:r>
            <a:r>
              <a:rPr lang="en-US" sz="2400" dirty="0" err="1">
                <a:latin typeface="Times New Roman" panose="02020603050405020304" pitchFamily="18" charset="0"/>
                <a:cs typeface="Times New Roman" panose="02020603050405020304" pitchFamily="18" charset="0"/>
              </a:rPr>
              <a:t>duriation</a:t>
            </a:r>
            <a:r>
              <a:rPr lang="en-US" sz="2400" dirty="0">
                <a:latin typeface="Times New Roman" panose="02020603050405020304" pitchFamily="18" charset="0"/>
                <a:cs typeface="Times New Roman" panose="02020603050405020304" pitchFamily="18" charset="0"/>
              </a:rPr>
              <a:t> thereby the students can concentrate more on course or even the instructors can take more care for them so that it will help in reducing dropouts.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26031"/>
            <a:ext cx="11251112" cy="1153311"/>
          </a:xfrm>
        </p:spPr>
        <p:txBody>
          <a:bodyPr>
            <a:normAutofit/>
          </a:bodyPr>
          <a:lstStyle/>
          <a:p>
            <a:pPr algn="ctr"/>
            <a:r>
              <a:rPr lang="en-US" sz="2800"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274178384"/>
              </p:ext>
            </p:extLst>
          </p:nvPr>
        </p:nvGraphicFramePr>
        <p:xfrm>
          <a:off x="1180618" y="616449"/>
          <a:ext cx="10126038" cy="5805564"/>
        </p:xfrm>
        <a:graphic>
          <a:graphicData uri="http://schemas.openxmlformats.org/drawingml/2006/table">
            <a:tbl>
              <a:tblPr firstRow="1" bandRow="1">
                <a:tableStyleId>{17292A2E-F333-43FB-9621-5CBBE7FDCDCB}</a:tableStyleId>
              </a:tblPr>
              <a:tblGrid>
                <a:gridCol w="565361">
                  <a:extLst>
                    <a:ext uri="{9D8B030D-6E8A-4147-A177-3AD203B41FA5}">
                      <a16:colId xmlns:a16="http://schemas.microsoft.com/office/drawing/2014/main" val="166576671"/>
                    </a:ext>
                  </a:extLst>
                </a:gridCol>
                <a:gridCol w="1807042">
                  <a:extLst>
                    <a:ext uri="{9D8B030D-6E8A-4147-A177-3AD203B41FA5}">
                      <a16:colId xmlns:a16="http://schemas.microsoft.com/office/drawing/2014/main" val="946789180"/>
                    </a:ext>
                  </a:extLst>
                </a:gridCol>
                <a:gridCol w="1505311">
                  <a:extLst>
                    <a:ext uri="{9D8B030D-6E8A-4147-A177-3AD203B41FA5}">
                      <a16:colId xmlns:a16="http://schemas.microsoft.com/office/drawing/2014/main" val="3483638722"/>
                    </a:ext>
                  </a:extLst>
                </a:gridCol>
                <a:gridCol w="1553977">
                  <a:extLst>
                    <a:ext uri="{9D8B030D-6E8A-4147-A177-3AD203B41FA5}">
                      <a16:colId xmlns:a16="http://schemas.microsoft.com/office/drawing/2014/main" val="1190061112"/>
                    </a:ext>
                  </a:extLst>
                </a:gridCol>
                <a:gridCol w="1754203">
                  <a:extLst>
                    <a:ext uri="{9D8B030D-6E8A-4147-A177-3AD203B41FA5}">
                      <a16:colId xmlns:a16="http://schemas.microsoft.com/office/drawing/2014/main" val="3469305604"/>
                    </a:ext>
                  </a:extLst>
                </a:gridCol>
                <a:gridCol w="1437179">
                  <a:extLst>
                    <a:ext uri="{9D8B030D-6E8A-4147-A177-3AD203B41FA5}">
                      <a16:colId xmlns:a16="http://schemas.microsoft.com/office/drawing/2014/main" val="3853106642"/>
                    </a:ext>
                  </a:extLst>
                </a:gridCol>
                <a:gridCol w="1502965">
                  <a:extLst>
                    <a:ext uri="{9D8B030D-6E8A-4147-A177-3AD203B41FA5}">
                      <a16:colId xmlns:a16="http://schemas.microsoft.com/office/drawing/2014/main" val="1601472594"/>
                    </a:ext>
                  </a:extLst>
                </a:gridCol>
              </a:tblGrid>
              <a:tr h="550848">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86494">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 Systematic Literature Review of Student’ Performance Prediction Using Machine Learnin</a:t>
                      </a:r>
                      <a:r>
                        <a:rPr lang="en-US" sz="1400" b="1" i="0" kern="1200" dirty="0">
                          <a:solidFill>
                            <a:schemeClr val="tx1"/>
                          </a:solidFill>
                          <a:effectLst/>
                          <a:latin typeface="Times New Roman" panose="02020603050405020304" pitchFamily="18" charset="0"/>
                          <a:ea typeface="+mn-ea"/>
                          <a:cs typeface="Times New Roman" panose="02020603050405020304" pitchFamily="18" charset="0"/>
                        </a:rPr>
                        <a:t>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Balqis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Albreiki,Nazar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Zaki</a:t>
                      </a:r>
                      <a:r>
                        <a:rPr lang="en-US" sz="14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hlinkClick r:id="rId2"/>
                        </a:rPr>
                        <a:t>https://doi.org/ 10.3390/educsci11090552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Dynamic </a:t>
                      </a:r>
                      <a:r>
                        <a:rPr lang="en-US" sz="1400" dirty="0" err="1">
                          <a:latin typeface="Times New Roman" panose="02020603050405020304" pitchFamily="18" charset="0"/>
                          <a:cs typeface="Times New Roman" panose="02020603050405020304" pitchFamily="18" charset="0"/>
                        </a:rPr>
                        <a:t>approach,Semi</a:t>
                      </a:r>
                      <a:r>
                        <a:rPr lang="en-US" sz="1400" dirty="0">
                          <a:latin typeface="Times New Roman" panose="02020603050405020304" pitchFamily="18" charset="0"/>
                          <a:cs typeface="Times New Roman" panose="02020603050405020304" pitchFamily="18" charset="0"/>
                        </a:rPr>
                        <a:t>-supervised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predicting student </a:t>
                      </a:r>
                      <a:r>
                        <a:rPr lang="en-US" sz="1400" dirty="0" err="1">
                          <a:latin typeface="Times New Roman" panose="02020603050405020304" pitchFamily="18" charset="0"/>
                          <a:cs typeface="Times New Roman" panose="02020603050405020304" pitchFamily="18" charset="0"/>
                        </a:rPr>
                        <a:t>perfo</a:t>
                      </a: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rmance,highlight</a:t>
                      </a:r>
                      <a:r>
                        <a:rPr lang="en-US" sz="1400" dirty="0">
                          <a:latin typeface="Times New Roman" panose="02020603050405020304" pitchFamily="18" charset="0"/>
                          <a:cs typeface="Times New Roman" panose="02020603050405020304" pitchFamily="18" charset="0"/>
                        </a:rPr>
                        <a:t> s the precision through 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practical implementation for timely intervention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086494">
                <a:tc>
                  <a:txBody>
                    <a:bodyPr/>
                    <a:lstStyle/>
                    <a:p>
                      <a:r>
                        <a:rPr lang="en-US" sz="14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Predicting Students'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AcademicPerformance</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in Virtual Learning Environment Using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anose="02020603050405020304" pitchFamily="18" charset="0"/>
                          <a:cs typeface="Times New Roman" panose="02020603050405020304" pitchFamily="18" charset="0"/>
                        </a:rPr>
                        <a:t>Alimurtaza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Merchant,Naveen</a:t>
                      </a:r>
                      <a:r>
                        <a:rPr lang="en-US" sz="1400" dirty="0">
                          <a:latin typeface="Times New Roman" panose="02020603050405020304" pitchFamily="18" charset="0"/>
                          <a:cs typeface="Times New Roman" panose="02020603050405020304" pitchFamily="18" charset="0"/>
                        </a:rPr>
                        <a:t> Shenoy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3"/>
                        </a:rPr>
                        <a:t>https://www.researchgate.net/publication/360887792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click </a:t>
                      </a:r>
                      <a:r>
                        <a:rPr lang="en-US" sz="1400" dirty="0" err="1">
                          <a:latin typeface="Times New Roman" panose="02020603050405020304" pitchFamily="18" charset="0"/>
                          <a:cs typeface="Times New Roman" panose="02020603050405020304" pitchFamily="18" charset="0"/>
                        </a:rPr>
                        <a:t>stream,Decision</a:t>
                      </a:r>
                      <a:r>
                        <a:rPr lang="en-US" sz="1400" dirty="0">
                          <a:latin typeface="Times New Roman" panose="02020603050405020304" pitchFamily="18" charset="0"/>
                          <a:cs typeface="Times New Roman" panose="02020603050405020304" pitchFamily="18" charset="0"/>
                        </a:rPr>
                        <a:t>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emphasizing the  VLE engagement  with Gradient Bo </a:t>
                      </a:r>
                      <a:r>
                        <a:rPr lang="en-US" sz="1400" dirty="0" err="1">
                          <a:latin typeface="Times New Roman" panose="02020603050405020304" pitchFamily="18" charset="0"/>
                          <a:cs typeface="Times New Roman" panose="02020603050405020304" pitchFamily="18" charset="0"/>
                        </a:rPr>
                        <a:t>osting</a:t>
                      </a:r>
                      <a:r>
                        <a:rPr lang="en-US" sz="1400" dirty="0">
                          <a:latin typeface="Times New Roman" panose="02020603050405020304" pitchFamily="18" charset="0"/>
                          <a:cs typeface="Times New Roman" panose="02020603050405020304" pitchFamily="18" charset="0"/>
                        </a:rPr>
                        <a: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exploration on specific  validation across diverse online learning contexts.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686207">
                <a:tc>
                  <a:txBody>
                    <a:bodyPr/>
                    <a:lstStyle/>
                    <a:p>
                      <a:r>
                        <a:rPr lang="en-US" sz="14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Predicting Student Outcomes in Online Courses Using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Areej </a:t>
                      </a:r>
                      <a:r>
                        <a:rPr lang="en-US" sz="1400" dirty="0" err="1">
                          <a:latin typeface="Times New Roman" panose="02020603050405020304" pitchFamily="18" charset="0"/>
                          <a:cs typeface="Times New Roman" panose="02020603050405020304" pitchFamily="18" charset="0"/>
                        </a:rPr>
                        <a:t>Alhothali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Maram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Albsisi</a:t>
                      </a:r>
                      <a:r>
                        <a:rPr lang="en-US" sz="14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4"/>
                        </a:rPr>
                        <a:t>https://doi.org/10.3390/su14106199</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correlation-based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prevalence of statistical </a:t>
                      </a:r>
                      <a:r>
                        <a:rPr lang="en-US" sz="1400" dirty="0" err="1">
                          <a:latin typeface="Times New Roman" panose="02020603050405020304" pitchFamily="18" charset="0"/>
                          <a:cs typeface="Times New Roman" panose="02020603050405020304" pitchFamily="18" charset="0"/>
                        </a:rPr>
                        <a:t>tempor</a:t>
                      </a:r>
                      <a:r>
                        <a:rPr lang="en-US" sz="1400" dirty="0">
                          <a:latin typeface="Times New Roman" panose="02020603050405020304" pitchFamily="18" charset="0"/>
                          <a:cs typeface="Times New Roman" panose="02020603050405020304" pitchFamily="18" charset="0"/>
                        </a:rPr>
                        <a: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enhance predictive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06844">
                <a:tc>
                  <a:txBody>
                    <a:bodyPr/>
                    <a:lstStyle/>
                    <a:p>
                      <a:r>
                        <a:rPr lang="en-US" sz="14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Student Performance Prediction Using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Priya S , Ankit 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5"/>
                        </a:rPr>
                        <a:t>https://www.researchgate.net/publication/367820845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Naive Bayes data mining simulation 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achieving 79% precision in  performance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insight into feature selection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1286638">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Explore the Relation Between Student Engagement and Student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Fidelia Orji, </a:t>
                      </a:r>
                      <a:r>
                        <a:rPr lang="en-US" sz="1400" dirty="0" err="1">
                          <a:latin typeface="Times New Roman" panose="02020603050405020304" pitchFamily="18" charset="0"/>
                          <a:cs typeface="Times New Roman" panose="02020603050405020304" pitchFamily="18" charset="0"/>
                        </a:rPr>
                        <a:t>Julita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Vassileva</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6"/>
                        </a:rPr>
                        <a:t>https://ieeexplore.ieee.org/document/9373084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Exploring distributions, Spearman correlation, </a:t>
                      </a: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identifies  distinct student clusters based on  assessment scores.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limited exploration of external factors affecting engagement.</a:t>
                      </a: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Limited exploration of specific engagement metrics' influence on performance prediction.</a:t>
            </a:r>
          </a:p>
          <a:p>
            <a:r>
              <a:rPr lang="en-US" sz="2400" dirty="0">
                <a:latin typeface="Times New Roman" panose="02020603050405020304" pitchFamily="18" charset="0"/>
                <a:cs typeface="Times New Roman" panose="02020603050405020304" pitchFamily="18" charset="0"/>
              </a:rPr>
              <a:t>Insufficient emphasis on actionable remedial strategies.</a:t>
            </a:r>
          </a:p>
          <a:p>
            <a:r>
              <a:rPr lang="en-US" sz="2400" dirty="0">
                <a:latin typeface="Times New Roman" panose="02020603050405020304" pitchFamily="18" charset="0"/>
                <a:cs typeface="Times New Roman" panose="02020603050405020304" pitchFamily="18" charset="0"/>
              </a:rPr>
              <a:t>Practical implementation of machine learning-based predictive models for timely interventions not thoroughly addressed.</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The aim is to address the challenge of early performance prediction in online learning systems. The project focuses on using a different classification and </a:t>
            </a:r>
            <a:r>
              <a:rPr lang="en-US" sz="2400" b="0" i="0" dirty="0" err="1">
                <a:solidFill>
                  <a:srgbClr val="374151"/>
                </a:solidFill>
                <a:effectLst/>
                <a:latin typeface="Times New Roman" panose="02020603050405020304" pitchFamily="18" charset="0"/>
                <a:cs typeface="Times New Roman" panose="02020603050405020304" pitchFamily="18" charset="0"/>
              </a:rPr>
              <a:t>predicttive</a:t>
            </a:r>
            <a:r>
              <a:rPr lang="en-US" sz="2400" b="0" i="0" dirty="0">
                <a:solidFill>
                  <a:srgbClr val="374151"/>
                </a:solidFill>
                <a:effectLst/>
                <a:latin typeface="Times New Roman" panose="02020603050405020304" pitchFamily="18" charset="0"/>
                <a:cs typeface="Times New Roman" panose="02020603050405020304" pitchFamily="18" charset="0"/>
              </a:rPr>
              <a:t> algorithms like K-Nearest </a:t>
            </a:r>
            <a:r>
              <a:rPr lang="en-US" sz="2400" b="0" i="0" dirty="0" err="1">
                <a:solidFill>
                  <a:srgbClr val="374151"/>
                </a:solidFill>
                <a:effectLst/>
                <a:latin typeface="Times New Roman" panose="02020603050405020304" pitchFamily="18" charset="0"/>
                <a:cs typeface="Times New Roman" panose="02020603050405020304" pitchFamily="18" charset="0"/>
              </a:rPr>
              <a:t>Neighbour,Extra</a:t>
            </a:r>
            <a:r>
              <a:rPr lang="en-US" sz="2400" b="0" i="0" dirty="0">
                <a:solidFill>
                  <a:srgbClr val="374151"/>
                </a:solidFill>
                <a:effectLst/>
                <a:latin typeface="Times New Roman" panose="02020603050405020304" pitchFamily="18" charset="0"/>
                <a:cs typeface="Times New Roman" panose="02020603050405020304" pitchFamily="18" charset="0"/>
              </a:rPr>
              <a:t> Tree </a:t>
            </a:r>
            <a:r>
              <a:rPr lang="en-US" sz="2400" b="0" i="0" dirty="0" err="1">
                <a:solidFill>
                  <a:srgbClr val="374151"/>
                </a:solidFill>
                <a:effectLst/>
                <a:latin typeface="Times New Roman" panose="02020603050405020304" pitchFamily="18" charset="0"/>
                <a:cs typeface="Times New Roman" panose="02020603050405020304" pitchFamily="18" charset="0"/>
              </a:rPr>
              <a:t>Classifier,Adaboost</a:t>
            </a: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err="1">
                <a:solidFill>
                  <a:srgbClr val="374151"/>
                </a:solidFill>
                <a:effectLst/>
                <a:latin typeface="Times New Roman" panose="02020603050405020304" pitchFamily="18" charset="0"/>
                <a:cs typeface="Times New Roman" panose="02020603050405020304" pitchFamily="18" charset="0"/>
              </a:rPr>
              <a:t>Classifiers,Gradient</a:t>
            </a: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err="1">
                <a:solidFill>
                  <a:srgbClr val="374151"/>
                </a:solidFill>
                <a:effectLst/>
                <a:latin typeface="Times New Roman" panose="02020603050405020304" pitchFamily="18" charset="0"/>
                <a:cs typeface="Times New Roman" panose="02020603050405020304" pitchFamily="18" charset="0"/>
              </a:rPr>
              <a:t>Boosting,Random</a:t>
            </a:r>
            <a:r>
              <a:rPr lang="en-US" sz="2400" b="0" i="0" dirty="0">
                <a:solidFill>
                  <a:srgbClr val="374151"/>
                </a:solidFill>
                <a:effectLst/>
                <a:latin typeface="Times New Roman" panose="02020603050405020304" pitchFamily="18" charset="0"/>
                <a:cs typeface="Times New Roman" panose="02020603050405020304" pitchFamily="18" charset="0"/>
              </a:rPr>
              <a:t> Forest and Support Vector Machine to reduce dropout rates in online courses, enhance user experience, and provide valuable insights for effective and supportive online learning environments.</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This research leverages machine learning algorithms to predict student performance at any point of time in their course </a:t>
            </a:r>
            <a:r>
              <a:rPr lang="en-US" sz="2400" b="0" i="0" dirty="0" err="1">
                <a:solidFill>
                  <a:srgbClr val="374151"/>
                </a:solidFill>
                <a:effectLst/>
                <a:latin typeface="Times New Roman" panose="02020603050405020304" pitchFamily="18" charset="0"/>
                <a:cs typeface="Times New Roman" panose="02020603050405020304" pitchFamily="18" charset="0"/>
              </a:rPr>
              <a:t>duriation</a:t>
            </a:r>
            <a:r>
              <a:rPr lang="en-US" sz="2400" b="0" i="0" dirty="0">
                <a:solidFill>
                  <a:srgbClr val="374151"/>
                </a:solidFill>
                <a:effectLst/>
                <a:latin typeface="Times New Roman" panose="02020603050405020304" pitchFamily="18" charset="0"/>
                <a:cs typeface="Times New Roman" panose="02020603050405020304" pitchFamily="18" charset="0"/>
              </a:rPr>
              <a:t> in online courses, aiming to substantially enhance the overall learning experience, contributing to the improvement of online education platforms.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Provide a user-friendly interface for students to access and interpret their performance reports.</a:t>
            </a:r>
          </a:p>
          <a:p>
            <a:r>
              <a:rPr lang="en-US" sz="2400" dirty="0">
                <a:latin typeface="Times New Roman" panose="02020603050405020304" pitchFamily="18" charset="0"/>
                <a:cs typeface="Times New Roman" panose="02020603050405020304" pitchFamily="18" charset="0"/>
              </a:rPr>
              <a:t>Produce comprehensive test result </a:t>
            </a:r>
            <a:r>
              <a:rPr lang="en-US" sz="2400" dirty="0" err="1">
                <a:latin typeface="Times New Roman" panose="02020603050405020304" pitchFamily="18" charset="0"/>
                <a:cs typeface="Times New Roman" panose="02020603050405020304" pitchFamily="18" charset="0"/>
              </a:rPr>
              <a:t>reports.Enabling</a:t>
            </a:r>
            <a:r>
              <a:rPr lang="en-US" sz="2400" dirty="0">
                <a:latin typeface="Times New Roman" panose="02020603050405020304" pitchFamily="18" charset="0"/>
                <a:cs typeface="Times New Roman" panose="02020603050405020304" pitchFamily="18" charset="0"/>
              </a:rPr>
              <a:t> them to track their progress at any point of time after their course start and make informed decisions about their studies.</a:t>
            </a:r>
          </a:p>
          <a:p>
            <a:r>
              <a:rPr lang="en-US" sz="2400" dirty="0">
                <a:latin typeface="Times New Roman" panose="02020603050405020304" pitchFamily="18" charset="0"/>
                <a:cs typeface="Times New Roman" panose="02020603050405020304" pitchFamily="18" charset="0"/>
              </a:rPr>
              <a:t>Provide visualized graphs to know about other students details.</a:t>
            </a:r>
          </a:p>
          <a:p>
            <a:r>
              <a:rPr lang="en-US" sz="2400" dirty="0">
                <a:latin typeface="Times New Roman" panose="02020603050405020304" pitchFamily="18" charset="0"/>
                <a:cs typeface="Times New Roman" panose="02020603050405020304" pitchFamily="18" charset="0"/>
              </a:rPr>
              <a:t>Reduce the number of dropouts.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9182CF22-8CD0-E104-0EEC-A3699AC6C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735" y="1931542"/>
            <a:ext cx="8065213" cy="3743063"/>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AG9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2045</Words>
  <Application>Microsoft Office PowerPoint</Application>
  <PresentationFormat>Widescreen</PresentationFormat>
  <Paragraphs>193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Söhne</vt:lpstr>
      <vt:lpstr>Times New Roman</vt:lpstr>
      <vt:lpstr>Wingdings</vt:lpstr>
      <vt:lpstr>Office Theme</vt:lpstr>
      <vt:lpstr>PowerPoint Presentation</vt:lpstr>
      <vt:lpstr>OUTLINE</vt:lpstr>
      <vt:lpstr>ABSTRACT</vt:lpstr>
      <vt:lpstr>INTRODUCTION</vt:lpstr>
      <vt:lpstr>LITERATURE SURVEY</vt:lpstr>
      <vt:lpstr>RESEARCH GAPS</vt:lpstr>
      <vt:lpstr>PROBLEM STATEMENT</vt:lpstr>
      <vt:lpstr>OBJECTIVES</vt:lpstr>
      <vt:lpstr>BLOCK DIAGRAM OR FLOW DIAGRAM</vt:lpstr>
      <vt:lpstr>METHODOLOGY</vt:lpstr>
      <vt:lpstr>IMPLEMENTATION</vt:lpstr>
      <vt:lpstr>RESULTS &amp; ANALYSIS</vt:lpstr>
      <vt:lpstr>                            RESULTS &amp; ANALYSIS </vt:lpstr>
      <vt:lpstr>CONCLUSION and FUTURE SCOPE</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Amulya Aduri</cp:lastModifiedBy>
  <cp:revision>24</cp:revision>
  <dcterms:created xsi:type="dcterms:W3CDTF">2023-12-22T11:34:02Z</dcterms:created>
  <dcterms:modified xsi:type="dcterms:W3CDTF">2024-04-01T16:50:41Z</dcterms:modified>
</cp:coreProperties>
</file>