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8" r:id="rId2"/>
    <p:sldId id="260" r:id="rId3"/>
    <p:sldId id="262" r:id="rId4"/>
    <p:sldId id="279" r:id="rId5"/>
    <p:sldId id="270" r:id="rId6"/>
    <p:sldId id="263" r:id="rId7"/>
    <p:sldId id="288" r:id="rId8"/>
    <p:sldId id="292" r:id="rId9"/>
    <p:sldId id="265" r:id="rId10"/>
    <p:sldId id="266" r:id="rId11"/>
    <p:sldId id="268" r:id="rId12"/>
    <p:sldId id="269" r:id="rId13"/>
    <p:sldId id="296" r:id="rId14"/>
    <p:sldId id="297" r:id="rId15"/>
    <p:sldId id="271" r:id="rId16"/>
    <p:sldId id="287" r:id="rId17"/>
    <p:sldId id="286" r:id="rId18"/>
    <p:sldId id="295" r:id="rId19"/>
    <p:sldId id="298" r:id="rId20"/>
    <p:sldId id="293" r:id="rId21"/>
    <p:sldId id="294" r:id="rId22"/>
    <p:sldId id="278" r:id="rId23"/>
    <p:sldId id="290" r:id="rId24"/>
    <p:sldId id="291" r:id="rId25"/>
    <p:sldId id="275"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kata Sai Pavan Kumar Malapati" initials="VM" lastIdx="1" clrIdx="0">
    <p:extLst>
      <p:ext uri="{19B8F6BF-5375-455C-9EA6-DF929625EA0E}">
        <p15:presenceInfo xmlns:p15="http://schemas.microsoft.com/office/powerpoint/2012/main" userId="d652d6006e4710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4660"/>
  </p:normalViewPr>
  <p:slideViewPr>
    <p:cSldViewPr snapToGrid="0">
      <p:cViewPr varScale="1">
        <p:scale>
          <a:sx n="62" d="100"/>
          <a:sy n="62" d="100"/>
        </p:scale>
        <p:origin x="936" y="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 Sai Pavan Kumar Malapati" userId="d652d6006e471048" providerId="LiveId" clId="{605F006B-1482-425A-8D34-BBAD7DE1C463}"/>
    <pc:docChg chg="undo redo custSel addSld delSld modSld sldOrd addSection delSection">
      <pc:chgData name="Venkata Sai Pavan Kumar Malapati" userId="d652d6006e471048" providerId="LiveId" clId="{605F006B-1482-425A-8D34-BBAD7DE1C463}" dt="2024-04-13T05:47:19.511" v="2401" actId="20577"/>
      <pc:docMkLst>
        <pc:docMk/>
      </pc:docMkLst>
      <pc:sldChg chg="modSp mod">
        <pc:chgData name="Venkata Sai Pavan Kumar Malapati" userId="d652d6006e471048" providerId="LiveId" clId="{605F006B-1482-425A-8D34-BBAD7DE1C463}" dt="2024-04-02T18:24:01.362" v="1473" actId="20577"/>
        <pc:sldMkLst>
          <pc:docMk/>
          <pc:sldMk cId="1769691040" sldId="258"/>
        </pc:sldMkLst>
        <pc:spChg chg="mod">
          <ac:chgData name="Venkata Sai Pavan Kumar Malapati" userId="d652d6006e471048" providerId="LiveId" clId="{605F006B-1482-425A-8D34-BBAD7DE1C463}" dt="2024-04-02T06:58:12.103" v="20" actId="20577"/>
          <ac:spMkLst>
            <pc:docMk/>
            <pc:sldMk cId="1769691040" sldId="258"/>
            <ac:spMk id="12" creationId="{00000000-0000-0000-0000-000000000000}"/>
          </ac:spMkLst>
        </pc:spChg>
        <pc:spChg chg="mod">
          <ac:chgData name="Venkata Sai Pavan Kumar Malapati" userId="d652d6006e471048" providerId="LiveId" clId="{605F006B-1482-425A-8D34-BBAD7DE1C463}" dt="2024-04-02T18:24:01.362" v="1473" actId="20577"/>
          <ac:spMkLst>
            <pc:docMk/>
            <pc:sldMk cId="1769691040" sldId="258"/>
            <ac:spMk id="21" creationId="{AE9B4454-96E6-70D8-1440-2142487397DF}"/>
          </ac:spMkLst>
        </pc:spChg>
      </pc:sldChg>
      <pc:sldChg chg="modSp mod">
        <pc:chgData name="Venkata Sai Pavan Kumar Malapati" userId="d652d6006e471048" providerId="LiveId" clId="{605F006B-1482-425A-8D34-BBAD7DE1C463}" dt="2024-04-03T09:14:25.982" v="1988" actId="20577"/>
        <pc:sldMkLst>
          <pc:docMk/>
          <pc:sldMk cId="3006752629" sldId="260"/>
        </pc:sldMkLst>
        <pc:spChg chg="mod">
          <ac:chgData name="Venkata Sai Pavan Kumar Malapati" userId="d652d6006e471048" providerId="LiveId" clId="{605F006B-1482-425A-8D34-BBAD7DE1C463}" dt="2024-04-02T18:24:07.400" v="1476" actId="20577"/>
          <ac:spMkLst>
            <pc:docMk/>
            <pc:sldMk cId="3006752629" sldId="260"/>
            <ac:spMk id="6" creationId="{AE9B4454-96E6-70D8-1440-2142487397DF}"/>
          </ac:spMkLst>
        </pc:spChg>
        <pc:spChg chg="mod">
          <ac:chgData name="Venkata Sai Pavan Kumar Malapati" userId="d652d6006e471048" providerId="LiveId" clId="{605F006B-1482-425A-8D34-BBAD7DE1C463}" dt="2024-04-03T09:14:25.982" v="1988" actId="20577"/>
          <ac:spMkLst>
            <pc:docMk/>
            <pc:sldMk cId="3006752629" sldId="260"/>
            <ac:spMk id="9" creationId="{0BAA4F36-AB00-F2C4-B47F-6381355DE604}"/>
          </ac:spMkLst>
        </pc:spChg>
      </pc:sldChg>
      <pc:sldChg chg="modSp mod">
        <pc:chgData name="Venkata Sai Pavan Kumar Malapati" userId="d652d6006e471048" providerId="LiveId" clId="{605F006B-1482-425A-8D34-BBAD7DE1C463}" dt="2024-04-03T06:39:31.865" v="1892" actId="14100"/>
        <pc:sldMkLst>
          <pc:docMk/>
          <pc:sldMk cId="1369108918" sldId="262"/>
        </pc:sldMkLst>
        <pc:spChg chg="mod">
          <ac:chgData name="Venkata Sai Pavan Kumar Malapati" userId="d652d6006e471048" providerId="LiveId" clId="{605F006B-1482-425A-8D34-BBAD7DE1C463}" dt="2024-04-02T18:24:13.796" v="1479" actId="20577"/>
          <ac:spMkLst>
            <pc:docMk/>
            <pc:sldMk cId="1369108918" sldId="262"/>
            <ac:spMk id="6" creationId="{AE9B4454-96E6-70D8-1440-2142487397DF}"/>
          </ac:spMkLst>
        </pc:spChg>
        <pc:spChg chg="mod">
          <ac:chgData name="Venkata Sai Pavan Kumar Malapati" userId="d652d6006e471048" providerId="LiveId" clId="{605F006B-1482-425A-8D34-BBAD7DE1C463}" dt="2024-04-03T06:39:26.793" v="1891" actId="14100"/>
          <ac:spMkLst>
            <pc:docMk/>
            <pc:sldMk cId="1369108918" sldId="262"/>
            <ac:spMk id="8" creationId="{D45DB3B1-7702-A34D-B15A-E964B95D6FB5}"/>
          </ac:spMkLst>
        </pc:spChg>
        <pc:spChg chg="mod">
          <ac:chgData name="Venkata Sai Pavan Kumar Malapati" userId="d652d6006e471048" providerId="LiveId" clId="{605F006B-1482-425A-8D34-BBAD7DE1C463}" dt="2024-04-03T06:39:31.865" v="1892" actId="14100"/>
          <ac:spMkLst>
            <pc:docMk/>
            <pc:sldMk cId="1369108918" sldId="262"/>
            <ac:spMk id="9" creationId="{0BAA4F36-AB00-F2C4-B47F-6381355DE604}"/>
          </ac:spMkLst>
        </pc:spChg>
      </pc:sldChg>
      <pc:sldChg chg="modSp mod">
        <pc:chgData name="Venkata Sai Pavan Kumar Malapati" userId="d652d6006e471048" providerId="LiveId" clId="{605F006B-1482-425A-8D34-BBAD7DE1C463}" dt="2024-04-02T18:24:25.226" v="1485" actId="20577"/>
        <pc:sldMkLst>
          <pc:docMk/>
          <pc:sldMk cId="671723688" sldId="263"/>
        </pc:sldMkLst>
        <pc:spChg chg="mod">
          <ac:chgData name="Venkata Sai Pavan Kumar Malapati" userId="d652d6006e471048" providerId="LiveId" clId="{605F006B-1482-425A-8D34-BBAD7DE1C463}" dt="2024-04-02T18:24:25.226" v="1485" actId="20577"/>
          <ac:spMkLst>
            <pc:docMk/>
            <pc:sldMk cId="671723688" sldId="263"/>
            <ac:spMk id="6" creationId="{AE9B4454-96E6-70D8-1440-2142487397DF}"/>
          </ac:spMkLst>
        </pc:spChg>
      </pc:sldChg>
      <pc:sldChg chg="modSp mod">
        <pc:chgData name="Venkata Sai Pavan Kumar Malapati" userId="d652d6006e471048" providerId="LiveId" clId="{605F006B-1482-425A-8D34-BBAD7DE1C463}" dt="2024-04-02T18:24:47.013" v="1494" actId="20577"/>
        <pc:sldMkLst>
          <pc:docMk/>
          <pc:sldMk cId="1713168547" sldId="265"/>
        </pc:sldMkLst>
        <pc:spChg chg="mod">
          <ac:chgData name="Venkata Sai Pavan Kumar Malapati" userId="d652d6006e471048" providerId="LiveId" clId="{605F006B-1482-425A-8D34-BBAD7DE1C463}" dt="2024-04-02T18:24:47.013" v="1494" actId="20577"/>
          <ac:spMkLst>
            <pc:docMk/>
            <pc:sldMk cId="1713168547" sldId="265"/>
            <ac:spMk id="6" creationId="{AE9B4454-96E6-70D8-1440-2142487397DF}"/>
          </ac:spMkLst>
        </pc:spChg>
        <pc:spChg chg="mod">
          <ac:chgData name="Venkata Sai Pavan Kumar Malapati" userId="d652d6006e471048" providerId="LiveId" clId="{605F006B-1482-425A-8D34-BBAD7DE1C463}" dt="2024-04-02T17:32:31.857" v="295" actId="27636"/>
          <ac:spMkLst>
            <pc:docMk/>
            <pc:sldMk cId="1713168547" sldId="265"/>
            <ac:spMk id="9" creationId="{0BAA4F36-AB00-F2C4-B47F-6381355DE604}"/>
          </ac:spMkLst>
        </pc:spChg>
      </pc:sldChg>
      <pc:sldChg chg="modSp mod">
        <pc:chgData name="Venkata Sai Pavan Kumar Malapati" userId="d652d6006e471048" providerId="LiveId" clId="{605F006B-1482-425A-8D34-BBAD7DE1C463}" dt="2024-04-13T02:52:11.444" v="2293" actId="20577"/>
        <pc:sldMkLst>
          <pc:docMk/>
          <pc:sldMk cId="112123729" sldId="266"/>
        </pc:sldMkLst>
        <pc:spChg chg="mod">
          <ac:chgData name="Venkata Sai Pavan Kumar Malapati" userId="d652d6006e471048" providerId="LiveId" clId="{605F006B-1482-425A-8D34-BBAD7DE1C463}" dt="2024-04-02T18:25:04.093" v="1500" actId="20577"/>
          <ac:spMkLst>
            <pc:docMk/>
            <pc:sldMk cId="112123729" sldId="266"/>
            <ac:spMk id="6" creationId="{AE9B4454-96E6-70D8-1440-2142487397DF}"/>
          </ac:spMkLst>
        </pc:spChg>
        <pc:spChg chg="mod">
          <ac:chgData name="Venkata Sai Pavan Kumar Malapati" userId="d652d6006e471048" providerId="LiveId" clId="{605F006B-1482-425A-8D34-BBAD7DE1C463}" dt="2024-04-13T02:52:11.444" v="2293" actId="20577"/>
          <ac:spMkLst>
            <pc:docMk/>
            <pc:sldMk cId="112123729" sldId="266"/>
            <ac:spMk id="9" creationId="{0BAA4F36-AB00-F2C4-B47F-6381355DE604}"/>
          </ac:spMkLst>
        </pc:spChg>
      </pc:sldChg>
      <pc:sldChg chg="modSp mod">
        <pc:chgData name="Venkata Sai Pavan Kumar Malapati" userId="d652d6006e471048" providerId="LiveId" clId="{605F006B-1482-425A-8D34-BBAD7DE1C463}" dt="2024-04-02T18:25:12.195" v="1503" actId="20577"/>
        <pc:sldMkLst>
          <pc:docMk/>
          <pc:sldMk cId="2137029075" sldId="268"/>
        </pc:sldMkLst>
        <pc:spChg chg="mod">
          <ac:chgData name="Venkata Sai Pavan Kumar Malapati" userId="d652d6006e471048" providerId="LiveId" clId="{605F006B-1482-425A-8D34-BBAD7DE1C463}" dt="2024-04-02T18:25:12.195" v="1503" actId="20577"/>
          <ac:spMkLst>
            <pc:docMk/>
            <pc:sldMk cId="2137029075" sldId="268"/>
            <ac:spMk id="6" creationId="{AE9B4454-96E6-70D8-1440-2142487397DF}"/>
          </ac:spMkLst>
        </pc:spChg>
      </pc:sldChg>
      <pc:sldChg chg="addSp modSp mod">
        <pc:chgData name="Venkata Sai Pavan Kumar Malapati" userId="d652d6006e471048" providerId="LiveId" clId="{605F006B-1482-425A-8D34-BBAD7DE1C463}" dt="2024-04-03T06:17:06.646" v="1888" actId="403"/>
        <pc:sldMkLst>
          <pc:docMk/>
          <pc:sldMk cId="1488576554" sldId="269"/>
        </pc:sldMkLst>
        <pc:spChg chg="mod">
          <ac:chgData name="Venkata Sai Pavan Kumar Malapati" userId="d652d6006e471048" providerId="LiveId" clId="{605F006B-1482-425A-8D34-BBAD7DE1C463}" dt="2024-04-02T18:25:22.549" v="1509" actId="20577"/>
          <ac:spMkLst>
            <pc:docMk/>
            <pc:sldMk cId="1488576554" sldId="269"/>
            <ac:spMk id="6" creationId="{AE9B4454-96E6-70D8-1440-2142487397DF}"/>
          </ac:spMkLst>
        </pc:spChg>
        <pc:spChg chg="mod">
          <ac:chgData name="Venkata Sai Pavan Kumar Malapati" userId="d652d6006e471048" providerId="LiveId" clId="{605F006B-1482-425A-8D34-BBAD7DE1C463}" dt="2024-04-02T17:57:03.583" v="1054" actId="14100"/>
          <ac:spMkLst>
            <pc:docMk/>
            <pc:sldMk cId="1488576554" sldId="269"/>
            <ac:spMk id="8" creationId="{D45DB3B1-7702-A34D-B15A-E964B95D6FB5}"/>
          </ac:spMkLst>
        </pc:spChg>
        <pc:spChg chg="mod">
          <ac:chgData name="Venkata Sai Pavan Kumar Malapati" userId="d652d6006e471048" providerId="LiveId" clId="{605F006B-1482-425A-8D34-BBAD7DE1C463}" dt="2024-04-03T06:17:06.646" v="1888" actId="403"/>
          <ac:spMkLst>
            <pc:docMk/>
            <pc:sldMk cId="1488576554" sldId="269"/>
            <ac:spMk id="9" creationId="{0BAA4F36-AB00-F2C4-B47F-6381355DE604}"/>
          </ac:spMkLst>
        </pc:spChg>
        <pc:picChg chg="add mod">
          <ac:chgData name="Venkata Sai Pavan Kumar Malapati" userId="d652d6006e471048" providerId="LiveId" clId="{605F006B-1482-425A-8D34-BBAD7DE1C463}" dt="2024-04-03T06:00:46.789" v="1585" actId="14100"/>
          <ac:picMkLst>
            <pc:docMk/>
            <pc:sldMk cId="1488576554" sldId="269"/>
            <ac:picMk id="3" creationId="{554D777B-846C-FCC3-0B46-FADA1AAF85F8}"/>
          </ac:picMkLst>
        </pc:picChg>
        <pc:picChg chg="add mod">
          <ac:chgData name="Venkata Sai Pavan Kumar Malapati" userId="d652d6006e471048" providerId="LiveId" clId="{605F006B-1482-425A-8D34-BBAD7DE1C463}" dt="2024-04-03T06:16:33.982" v="1842" actId="1076"/>
          <ac:picMkLst>
            <pc:docMk/>
            <pc:sldMk cId="1488576554" sldId="269"/>
            <ac:picMk id="10" creationId="{5DE95733-16BC-C0C1-A841-3388C40C4002}"/>
          </ac:picMkLst>
        </pc:picChg>
        <pc:picChg chg="add mod">
          <ac:chgData name="Venkata Sai Pavan Kumar Malapati" userId="d652d6006e471048" providerId="LiveId" clId="{605F006B-1482-425A-8D34-BBAD7DE1C463}" dt="2024-04-03T06:16:36.705" v="1843" actId="1076"/>
          <ac:picMkLst>
            <pc:docMk/>
            <pc:sldMk cId="1488576554" sldId="269"/>
            <ac:picMk id="12" creationId="{963C046D-3DB1-5E03-9AFF-28E5DD37DFEB}"/>
          </ac:picMkLst>
        </pc:picChg>
      </pc:sldChg>
      <pc:sldChg chg="modSp mod ord">
        <pc:chgData name="Venkata Sai Pavan Kumar Malapati" userId="d652d6006e471048" providerId="LiveId" clId="{605F006B-1482-425A-8D34-BBAD7DE1C463}" dt="2024-04-03T09:13:41.040" v="1894"/>
        <pc:sldMkLst>
          <pc:docMk/>
          <pc:sldMk cId="1259738044" sldId="270"/>
        </pc:sldMkLst>
        <pc:spChg chg="mod">
          <ac:chgData name="Venkata Sai Pavan Kumar Malapati" userId="d652d6006e471048" providerId="LiveId" clId="{605F006B-1482-425A-8D34-BBAD7DE1C463}" dt="2024-04-02T18:24:52.843" v="1497" actId="20577"/>
          <ac:spMkLst>
            <pc:docMk/>
            <pc:sldMk cId="1259738044" sldId="270"/>
            <ac:spMk id="6" creationId="{AE9B4454-96E6-70D8-1440-2142487397DF}"/>
          </ac:spMkLst>
        </pc:spChg>
      </pc:sldChg>
      <pc:sldChg chg="modSp mod ord">
        <pc:chgData name="Venkata Sai Pavan Kumar Malapati" userId="d652d6006e471048" providerId="LiveId" clId="{605F006B-1482-425A-8D34-BBAD7DE1C463}" dt="2024-04-13T04:50:39.795" v="2397"/>
        <pc:sldMkLst>
          <pc:docMk/>
          <pc:sldMk cId="2725540961" sldId="271"/>
        </pc:sldMkLst>
        <pc:spChg chg="mod">
          <ac:chgData name="Venkata Sai Pavan Kumar Malapati" userId="d652d6006e471048" providerId="LiveId" clId="{605F006B-1482-425A-8D34-BBAD7DE1C463}" dt="2024-04-02T18:25:17.763" v="1506" actId="20577"/>
          <ac:spMkLst>
            <pc:docMk/>
            <pc:sldMk cId="2725540961" sldId="271"/>
            <ac:spMk id="6" creationId="{AE9B4454-96E6-70D8-1440-2142487397DF}"/>
          </ac:spMkLst>
        </pc:spChg>
      </pc:sldChg>
      <pc:sldChg chg="modSp mod">
        <pc:chgData name="Venkata Sai Pavan Kumar Malapati" userId="d652d6006e471048" providerId="LiveId" clId="{605F006B-1482-425A-8D34-BBAD7DE1C463}" dt="2024-04-02T18:26:28.514" v="1548" actId="20577"/>
        <pc:sldMkLst>
          <pc:docMk/>
          <pc:sldMk cId="2924977210" sldId="275"/>
        </pc:sldMkLst>
        <pc:spChg chg="mod">
          <ac:chgData name="Venkata Sai Pavan Kumar Malapati" userId="d652d6006e471048" providerId="LiveId" clId="{605F006B-1482-425A-8D34-BBAD7DE1C463}" dt="2024-04-02T18:26:28.514" v="1548" actId="20577"/>
          <ac:spMkLst>
            <pc:docMk/>
            <pc:sldMk cId="2924977210" sldId="275"/>
            <ac:spMk id="6" creationId="{AE9B4454-96E6-70D8-1440-2142487397DF}"/>
          </ac:spMkLst>
        </pc:spChg>
      </pc:sldChg>
      <pc:sldChg chg="modSp mod">
        <pc:chgData name="Venkata Sai Pavan Kumar Malapati" userId="d652d6006e471048" providerId="LiveId" clId="{605F006B-1482-425A-8D34-BBAD7DE1C463}" dt="2024-04-02T18:26:44.706" v="1554" actId="1076"/>
        <pc:sldMkLst>
          <pc:docMk/>
          <pc:sldMk cId="168791731" sldId="277"/>
        </pc:sldMkLst>
        <pc:spChg chg="mod">
          <ac:chgData name="Venkata Sai Pavan Kumar Malapati" userId="d652d6006e471048" providerId="LiveId" clId="{605F006B-1482-425A-8D34-BBAD7DE1C463}" dt="2024-04-02T18:26:34.811" v="1551" actId="20577"/>
          <ac:spMkLst>
            <pc:docMk/>
            <pc:sldMk cId="168791731" sldId="277"/>
            <ac:spMk id="6" creationId="{AE9B4454-96E6-70D8-1440-2142487397DF}"/>
          </ac:spMkLst>
        </pc:spChg>
        <pc:picChg chg="mod">
          <ac:chgData name="Venkata Sai Pavan Kumar Malapati" userId="d652d6006e471048" providerId="LiveId" clId="{605F006B-1482-425A-8D34-BBAD7DE1C463}" dt="2024-04-02T18:26:44.706" v="1554" actId="1076"/>
          <ac:picMkLst>
            <pc:docMk/>
            <pc:sldMk cId="168791731" sldId="277"/>
            <ac:picMk id="14" creationId="{B3B728E9-6EC4-56D6-7126-768F1504E904}"/>
          </ac:picMkLst>
        </pc:picChg>
      </pc:sldChg>
      <pc:sldChg chg="modSp mod ord">
        <pc:chgData name="Venkata Sai Pavan Kumar Malapati" userId="d652d6006e471048" providerId="LiveId" clId="{605F006B-1482-425A-8D34-BBAD7DE1C463}" dt="2024-04-11T08:05:02.366" v="1994"/>
        <pc:sldMkLst>
          <pc:docMk/>
          <pc:sldMk cId="2153494554" sldId="278"/>
        </pc:sldMkLst>
        <pc:spChg chg="mod">
          <ac:chgData name="Venkata Sai Pavan Kumar Malapati" userId="d652d6006e471048" providerId="LiveId" clId="{605F006B-1482-425A-8D34-BBAD7DE1C463}" dt="2024-04-02T18:25:35.901" v="1517" actId="20577"/>
          <ac:spMkLst>
            <pc:docMk/>
            <pc:sldMk cId="2153494554" sldId="278"/>
            <ac:spMk id="6" creationId="{AE9B4454-96E6-70D8-1440-2142487397DF}"/>
          </ac:spMkLst>
        </pc:spChg>
      </pc:sldChg>
      <pc:sldChg chg="modSp mod">
        <pc:chgData name="Venkata Sai Pavan Kumar Malapati" userId="d652d6006e471048" providerId="LiveId" clId="{605F006B-1482-425A-8D34-BBAD7DE1C463}" dt="2024-04-02T18:24:19.173" v="1482" actId="20577"/>
        <pc:sldMkLst>
          <pc:docMk/>
          <pc:sldMk cId="3475754241" sldId="279"/>
        </pc:sldMkLst>
        <pc:spChg chg="mod">
          <ac:chgData name="Venkata Sai Pavan Kumar Malapati" userId="d652d6006e471048" providerId="LiveId" clId="{605F006B-1482-425A-8D34-BBAD7DE1C463}" dt="2024-04-02T18:24:19.173" v="1482" actId="20577"/>
          <ac:spMkLst>
            <pc:docMk/>
            <pc:sldMk cId="3475754241" sldId="279"/>
            <ac:spMk id="6" creationId="{AE9B4454-96E6-70D8-1440-2142487397DF}"/>
          </ac:spMkLst>
        </pc:spChg>
        <pc:spChg chg="mod">
          <ac:chgData name="Venkata Sai Pavan Kumar Malapati" userId="d652d6006e471048" providerId="LiveId" clId="{605F006B-1482-425A-8D34-BBAD7DE1C463}" dt="2024-04-02T17:31:48.072" v="285" actId="27636"/>
          <ac:spMkLst>
            <pc:docMk/>
            <pc:sldMk cId="3475754241" sldId="279"/>
            <ac:spMk id="9" creationId="{0BAA4F36-AB00-F2C4-B47F-6381355DE604}"/>
          </ac:spMkLst>
        </pc:spChg>
      </pc:sldChg>
      <pc:sldChg chg="addSp delSp modSp mod chgLayout">
        <pc:chgData name="Venkata Sai Pavan Kumar Malapati" userId="d652d6006e471048" providerId="LiveId" clId="{605F006B-1482-425A-8D34-BBAD7DE1C463}" dt="2024-04-02T18:25:54.217" v="1526" actId="20577"/>
        <pc:sldMkLst>
          <pc:docMk/>
          <pc:sldMk cId="2168091965" sldId="286"/>
        </pc:sldMkLst>
        <pc:spChg chg="mod ord">
          <ac:chgData name="Venkata Sai Pavan Kumar Malapati" userId="d652d6006e471048" providerId="LiveId" clId="{605F006B-1482-425A-8D34-BBAD7DE1C463}" dt="2024-04-02T18:14:38.858" v="1410" actId="6264"/>
          <ac:spMkLst>
            <pc:docMk/>
            <pc:sldMk cId="2168091965" sldId="286"/>
            <ac:spMk id="5" creationId="{90A58AD6-A9B8-E023-2C60-5478794E5FDE}"/>
          </ac:spMkLst>
        </pc:spChg>
        <pc:spChg chg="mod ord">
          <ac:chgData name="Venkata Sai Pavan Kumar Malapati" userId="d652d6006e471048" providerId="LiveId" clId="{605F006B-1482-425A-8D34-BBAD7DE1C463}" dt="2024-04-02T18:25:54.217" v="1526" actId="20577"/>
          <ac:spMkLst>
            <pc:docMk/>
            <pc:sldMk cId="2168091965" sldId="286"/>
            <ac:spMk id="6" creationId="{13AFF960-AEDA-F5DE-FAE1-E4D9A6121A38}"/>
          </ac:spMkLst>
        </pc:spChg>
        <pc:spChg chg="mod ord">
          <ac:chgData name="Venkata Sai Pavan Kumar Malapati" userId="d652d6006e471048" providerId="LiveId" clId="{605F006B-1482-425A-8D34-BBAD7DE1C463}" dt="2024-04-02T18:14:38.858" v="1410" actId="6264"/>
          <ac:spMkLst>
            <pc:docMk/>
            <pc:sldMk cId="2168091965" sldId="286"/>
            <ac:spMk id="7" creationId="{B2D9307D-FAA7-C2FB-B159-B2C286C0F16E}"/>
          </ac:spMkLst>
        </pc:spChg>
        <pc:spChg chg="mod ord">
          <ac:chgData name="Venkata Sai Pavan Kumar Malapati" userId="d652d6006e471048" providerId="LiveId" clId="{605F006B-1482-425A-8D34-BBAD7DE1C463}" dt="2024-04-02T18:20:28.558" v="1445" actId="20577"/>
          <ac:spMkLst>
            <pc:docMk/>
            <pc:sldMk cId="2168091965" sldId="286"/>
            <ac:spMk id="9" creationId="{8CE6F778-3D05-2EDB-A37B-57885B0402EE}"/>
          </ac:spMkLst>
        </pc:spChg>
        <pc:spChg chg="add del mod ord">
          <ac:chgData name="Venkata Sai Pavan Kumar Malapati" userId="d652d6006e471048" providerId="LiveId" clId="{605F006B-1482-425A-8D34-BBAD7DE1C463}" dt="2024-04-02T18:13:35.248" v="1396" actId="478"/>
          <ac:spMkLst>
            <pc:docMk/>
            <pc:sldMk cId="2168091965" sldId="286"/>
            <ac:spMk id="10" creationId="{C8C6E6C6-08BE-230B-8682-F816FA4C4813}"/>
          </ac:spMkLst>
        </pc:spChg>
        <pc:spChg chg="add del mod">
          <ac:chgData name="Venkata Sai Pavan Kumar Malapati" userId="d652d6006e471048" providerId="LiveId" clId="{605F006B-1482-425A-8D34-BBAD7DE1C463}" dt="2024-04-02T18:14:23.898" v="1409" actId="6264"/>
          <ac:spMkLst>
            <pc:docMk/>
            <pc:sldMk cId="2168091965" sldId="286"/>
            <ac:spMk id="12" creationId="{D0F78A87-F37F-91CB-64BC-1435F414EE1F}"/>
          </ac:spMkLst>
        </pc:spChg>
        <pc:spChg chg="add del mod">
          <ac:chgData name="Venkata Sai Pavan Kumar Malapati" userId="d652d6006e471048" providerId="LiveId" clId="{605F006B-1482-425A-8D34-BBAD7DE1C463}" dt="2024-04-02T18:14:23.898" v="1409" actId="6264"/>
          <ac:spMkLst>
            <pc:docMk/>
            <pc:sldMk cId="2168091965" sldId="286"/>
            <ac:spMk id="13" creationId="{A7D58846-32B9-9CA2-7A6B-8004CE86612F}"/>
          </ac:spMkLst>
        </pc:spChg>
        <pc:spChg chg="add del mod">
          <ac:chgData name="Venkata Sai Pavan Kumar Malapati" userId="d652d6006e471048" providerId="LiveId" clId="{605F006B-1482-425A-8D34-BBAD7DE1C463}" dt="2024-04-02T18:14:23.898" v="1409" actId="6264"/>
          <ac:spMkLst>
            <pc:docMk/>
            <pc:sldMk cId="2168091965" sldId="286"/>
            <ac:spMk id="14" creationId="{2251585B-965D-4FCA-67D9-F4B9C8BF2BAD}"/>
          </ac:spMkLst>
        </pc:spChg>
        <pc:spChg chg="add del mod">
          <ac:chgData name="Venkata Sai Pavan Kumar Malapati" userId="d652d6006e471048" providerId="LiveId" clId="{605F006B-1482-425A-8D34-BBAD7DE1C463}" dt="2024-04-02T18:14:23.898" v="1409" actId="6264"/>
          <ac:spMkLst>
            <pc:docMk/>
            <pc:sldMk cId="2168091965" sldId="286"/>
            <ac:spMk id="15" creationId="{327FD5B2-9450-12D3-79A5-7B6CF4D6B10E}"/>
          </ac:spMkLst>
        </pc:spChg>
        <pc:spChg chg="add del mod ord">
          <ac:chgData name="Venkata Sai Pavan Kumar Malapati" userId="d652d6006e471048" providerId="LiveId" clId="{605F006B-1482-425A-8D34-BBAD7DE1C463}" dt="2024-04-02T18:14:23.898" v="1409" actId="6264"/>
          <ac:spMkLst>
            <pc:docMk/>
            <pc:sldMk cId="2168091965" sldId="286"/>
            <ac:spMk id="16" creationId="{F794E7B2-70B1-EAF2-32CB-AECA662D1E0F}"/>
          </ac:spMkLst>
        </pc:spChg>
        <pc:spChg chg="add del mod">
          <ac:chgData name="Venkata Sai Pavan Kumar Malapati" userId="d652d6006e471048" providerId="LiveId" clId="{605F006B-1482-425A-8D34-BBAD7DE1C463}" dt="2024-04-02T18:14:38.858" v="1410" actId="6264"/>
          <ac:spMkLst>
            <pc:docMk/>
            <pc:sldMk cId="2168091965" sldId="286"/>
            <ac:spMk id="17" creationId="{9B7B5B56-1BA3-0A70-28F6-843E3D325F90}"/>
          </ac:spMkLst>
        </pc:spChg>
        <pc:spChg chg="add del mod">
          <ac:chgData name="Venkata Sai Pavan Kumar Malapati" userId="d652d6006e471048" providerId="LiveId" clId="{605F006B-1482-425A-8D34-BBAD7DE1C463}" dt="2024-04-02T18:14:38.858" v="1410" actId="6264"/>
          <ac:spMkLst>
            <pc:docMk/>
            <pc:sldMk cId="2168091965" sldId="286"/>
            <ac:spMk id="18" creationId="{A6133179-0E50-A6CC-F3BC-472B02AD2A89}"/>
          </ac:spMkLst>
        </pc:spChg>
        <pc:spChg chg="add del mod">
          <ac:chgData name="Venkata Sai Pavan Kumar Malapati" userId="d652d6006e471048" providerId="LiveId" clId="{605F006B-1482-425A-8D34-BBAD7DE1C463}" dt="2024-04-02T18:14:38.858" v="1410" actId="6264"/>
          <ac:spMkLst>
            <pc:docMk/>
            <pc:sldMk cId="2168091965" sldId="286"/>
            <ac:spMk id="19" creationId="{DB30EB70-5346-CC1D-BE73-ABA56DBA5E4E}"/>
          </ac:spMkLst>
        </pc:spChg>
        <pc:spChg chg="add del mod">
          <ac:chgData name="Venkata Sai Pavan Kumar Malapati" userId="d652d6006e471048" providerId="LiveId" clId="{605F006B-1482-425A-8D34-BBAD7DE1C463}" dt="2024-04-02T18:14:38.858" v="1410" actId="6264"/>
          <ac:spMkLst>
            <pc:docMk/>
            <pc:sldMk cId="2168091965" sldId="286"/>
            <ac:spMk id="20" creationId="{A1BD337F-941E-A7C9-FDE9-CDEE68154E73}"/>
          </ac:spMkLst>
        </pc:spChg>
        <pc:spChg chg="add mod ord">
          <ac:chgData name="Venkata Sai Pavan Kumar Malapati" userId="d652d6006e471048" providerId="LiveId" clId="{605F006B-1482-425A-8D34-BBAD7DE1C463}" dt="2024-04-02T18:15:13.397" v="1421" actId="14100"/>
          <ac:spMkLst>
            <pc:docMk/>
            <pc:sldMk cId="2168091965" sldId="286"/>
            <ac:spMk id="21" creationId="{C4E75240-B094-DDC7-0E3F-7C17C97D8F8D}"/>
          </ac:spMkLst>
        </pc:spChg>
        <pc:picChg chg="mod">
          <ac:chgData name="Venkata Sai Pavan Kumar Malapati" userId="d652d6006e471048" providerId="LiveId" clId="{605F006B-1482-425A-8D34-BBAD7DE1C463}" dt="2024-04-02T18:13:53.059" v="1400" actId="1076"/>
          <ac:picMkLst>
            <pc:docMk/>
            <pc:sldMk cId="2168091965" sldId="286"/>
            <ac:picMk id="3" creationId="{A3F55A57-4276-D1E1-4902-51ECC684C6FB}"/>
          </ac:picMkLst>
        </pc:picChg>
        <pc:picChg chg="add mod">
          <ac:chgData name="Venkata Sai Pavan Kumar Malapati" userId="d652d6006e471048" providerId="LiveId" clId="{605F006B-1482-425A-8D34-BBAD7DE1C463}" dt="2024-04-02T18:15:23.821" v="1423" actId="1076"/>
          <ac:picMkLst>
            <pc:docMk/>
            <pc:sldMk cId="2168091965" sldId="286"/>
            <ac:picMk id="4" creationId="{87B0CF67-5B8D-54FB-343D-82845461D189}"/>
          </ac:picMkLst>
        </pc:picChg>
        <pc:picChg chg="del">
          <ac:chgData name="Venkata Sai Pavan Kumar Malapati" userId="d652d6006e471048" providerId="LiveId" clId="{605F006B-1482-425A-8D34-BBAD7DE1C463}" dt="2024-04-02T18:01:43.419" v="1072" actId="21"/>
          <ac:picMkLst>
            <pc:docMk/>
            <pc:sldMk cId="2168091965" sldId="286"/>
            <ac:picMk id="8" creationId="{3F909D6C-D338-F5AC-2797-C5C7A159D6A2}"/>
          </ac:picMkLst>
        </pc:picChg>
        <pc:picChg chg="del mod">
          <ac:chgData name="Venkata Sai Pavan Kumar Malapati" userId="d652d6006e471048" providerId="LiveId" clId="{605F006B-1482-425A-8D34-BBAD7DE1C463}" dt="2024-04-02T18:02:10.118" v="1076" actId="21"/>
          <ac:picMkLst>
            <pc:docMk/>
            <pc:sldMk cId="2168091965" sldId="286"/>
            <ac:picMk id="11" creationId="{6A049334-D956-B556-8888-AD008866D8C0}"/>
          </ac:picMkLst>
        </pc:picChg>
      </pc:sldChg>
      <pc:sldChg chg="modSp mod">
        <pc:chgData name="Venkata Sai Pavan Kumar Malapati" userId="d652d6006e471048" providerId="LiveId" clId="{605F006B-1482-425A-8D34-BBAD7DE1C463}" dt="2024-04-02T18:25:30.016" v="1514" actId="20577"/>
        <pc:sldMkLst>
          <pc:docMk/>
          <pc:sldMk cId="3476701779" sldId="287"/>
        </pc:sldMkLst>
        <pc:spChg chg="mod">
          <ac:chgData name="Venkata Sai Pavan Kumar Malapati" userId="d652d6006e471048" providerId="LiveId" clId="{605F006B-1482-425A-8D34-BBAD7DE1C463}" dt="2024-04-02T18:25:30.016" v="1514" actId="20577"/>
          <ac:spMkLst>
            <pc:docMk/>
            <pc:sldMk cId="3476701779" sldId="287"/>
            <ac:spMk id="5" creationId="{BA435458-B926-9C7C-AB4B-792F74478A2C}"/>
          </ac:spMkLst>
        </pc:spChg>
      </pc:sldChg>
      <pc:sldChg chg="modSp mod">
        <pc:chgData name="Venkata Sai Pavan Kumar Malapati" userId="d652d6006e471048" providerId="LiveId" clId="{605F006B-1482-425A-8D34-BBAD7DE1C463}" dt="2024-04-02T18:24:30.207" v="1488" actId="20577"/>
        <pc:sldMkLst>
          <pc:docMk/>
          <pc:sldMk cId="1875526798" sldId="288"/>
        </pc:sldMkLst>
        <pc:spChg chg="mod">
          <ac:chgData name="Venkata Sai Pavan Kumar Malapati" userId="d652d6006e471048" providerId="LiveId" clId="{605F006B-1482-425A-8D34-BBAD7DE1C463}" dt="2024-04-02T18:24:30.207" v="1488" actId="20577"/>
          <ac:spMkLst>
            <pc:docMk/>
            <pc:sldMk cId="1875526798" sldId="288"/>
            <ac:spMk id="3" creationId="{F4801B24-D5E0-0966-6161-A8FC98D7EC7C}"/>
          </ac:spMkLst>
        </pc:spChg>
      </pc:sldChg>
      <pc:sldChg chg="modSp del mod">
        <pc:chgData name="Venkata Sai Pavan Kumar Malapati" userId="d652d6006e471048" providerId="LiveId" clId="{605F006B-1482-425A-8D34-BBAD7DE1C463}" dt="2024-04-02T17:58:32.806" v="1058" actId="2696"/>
        <pc:sldMkLst>
          <pc:docMk/>
          <pc:sldMk cId="2345237331" sldId="289"/>
        </pc:sldMkLst>
        <pc:spChg chg="mod">
          <ac:chgData name="Venkata Sai Pavan Kumar Malapati" userId="d652d6006e471048" providerId="LiveId" clId="{605F006B-1482-425A-8D34-BBAD7DE1C463}" dt="2024-04-02T17:56:08.725" v="1044" actId="1076"/>
          <ac:spMkLst>
            <pc:docMk/>
            <pc:sldMk cId="2345237331" sldId="289"/>
            <ac:spMk id="3" creationId="{035BB936-639B-A8D5-60FF-6F8F3B108837}"/>
          </ac:spMkLst>
        </pc:spChg>
        <pc:spChg chg="mod">
          <ac:chgData name="Venkata Sai Pavan Kumar Malapati" userId="d652d6006e471048" providerId="LiveId" clId="{605F006B-1482-425A-8D34-BBAD7DE1C463}" dt="2024-04-02T15:34:20.353" v="55" actId="20577"/>
          <ac:spMkLst>
            <pc:docMk/>
            <pc:sldMk cId="2345237331" sldId="289"/>
            <ac:spMk id="5" creationId="{78736BBD-E244-8E49-C0A1-4A7656BE182D}"/>
          </ac:spMkLst>
        </pc:spChg>
      </pc:sldChg>
      <pc:sldChg chg="modSp mod ord">
        <pc:chgData name="Venkata Sai Pavan Kumar Malapati" userId="d652d6006e471048" providerId="LiveId" clId="{605F006B-1482-425A-8D34-BBAD7DE1C463}" dt="2024-04-11T08:04:56.515" v="1992"/>
        <pc:sldMkLst>
          <pc:docMk/>
          <pc:sldMk cId="438493220" sldId="290"/>
        </pc:sldMkLst>
        <pc:spChg chg="mod">
          <ac:chgData name="Venkata Sai Pavan Kumar Malapati" userId="d652d6006e471048" providerId="LiveId" clId="{605F006B-1482-425A-8D34-BBAD7DE1C463}" dt="2024-04-02T18:25:43.187" v="1520" actId="20577"/>
          <ac:spMkLst>
            <pc:docMk/>
            <pc:sldMk cId="438493220" sldId="290"/>
            <ac:spMk id="5" creationId="{252EAEE7-C887-BE80-DE6D-2413F7F50D91}"/>
          </ac:spMkLst>
        </pc:spChg>
      </pc:sldChg>
      <pc:sldChg chg="modSp mod ord">
        <pc:chgData name="Venkata Sai Pavan Kumar Malapati" userId="d652d6006e471048" providerId="LiveId" clId="{605F006B-1482-425A-8D34-BBAD7DE1C463}" dt="2024-04-11T08:04:50.429" v="1990"/>
        <pc:sldMkLst>
          <pc:docMk/>
          <pc:sldMk cId="3391514120" sldId="291"/>
        </pc:sldMkLst>
        <pc:spChg chg="mod">
          <ac:chgData name="Venkata Sai Pavan Kumar Malapati" userId="d652d6006e471048" providerId="LiveId" clId="{605F006B-1482-425A-8D34-BBAD7DE1C463}" dt="2024-04-02T18:25:47.903" v="1523" actId="20577"/>
          <ac:spMkLst>
            <pc:docMk/>
            <pc:sldMk cId="3391514120" sldId="291"/>
            <ac:spMk id="5" creationId="{9446F607-C407-82E9-925E-B4048C4B9ADF}"/>
          </ac:spMkLst>
        </pc:spChg>
      </pc:sldChg>
      <pc:sldChg chg="modSp mod">
        <pc:chgData name="Venkata Sai Pavan Kumar Malapati" userId="d652d6006e471048" providerId="LiveId" clId="{605F006B-1482-425A-8D34-BBAD7DE1C463}" dt="2024-04-02T18:24:35.275" v="1491" actId="20577"/>
        <pc:sldMkLst>
          <pc:docMk/>
          <pc:sldMk cId="2919814581" sldId="292"/>
        </pc:sldMkLst>
        <pc:spChg chg="mod">
          <ac:chgData name="Venkata Sai Pavan Kumar Malapati" userId="d652d6006e471048" providerId="LiveId" clId="{605F006B-1482-425A-8D34-BBAD7DE1C463}" dt="2024-04-02T18:24:35.275" v="1491" actId="20577"/>
          <ac:spMkLst>
            <pc:docMk/>
            <pc:sldMk cId="2919814581" sldId="292"/>
            <ac:spMk id="5" creationId="{87DE1D4F-9067-B860-D833-796E37FAEFAF}"/>
          </ac:spMkLst>
        </pc:spChg>
      </pc:sldChg>
      <pc:sldChg chg="modSp mod">
        <pc:chgData name="Venkata Sai Pavan Kumar Malapati" userId="d652d6006e471048" providerId="LiveId" clId="{605F006B-1482-425A-8D34-BBAD7DE1C463}" dt="2024-04-02T18:26:20.423" v="1545" actId="20577"/>
        <pc:sldMkLst>
          <pc:docMk/>
          <pc:sldMk cId="2410040126" sldId="293"/>
        </pc:sldMkLst>
        <pc:spChg chg="mod">
          <ac:chgData name="Venkata Sai Pavan Kumar Malapati" userId="d652d6006e471048" providerId="LiveId" clId="{605F006B-1482-425A-8D34-BBAD7DE1C463}" dt="2024-04-02T18:26:03.270" v="1529" actId="20577"/>
          <ac:spMkLst>
            <pc:docMk/>
            <pc:sldMk cId="2410040126" sldId="293"/>
            <ac:spMk id="5" creationId="{AC43D2C1-B1FD-31F6-E45E-F31F39F32FCC}"/>
          </ac:spMkLst>
        </pc:spChg>
        <pc:spChg chg="mod">
          <ac:chgData name="Venkata Sai Pavan Kumar Malapati" userId="d652d6006e471048" providerId="LiveId" clId="{605F006B-1482-425A-8D34-BBAD7DE1C463}" dt="2024-04-02T18:26:20.423" v="1545" actId="20577"/>
          <ac:spMkLst>
            <pc:docMk/>
            <pc:sldMk cId="2410040126" sldId="293"/>
            <ac:spMk id="11" creationId="{F7CD8F0F-3117-CA81-F2C1-CCA1C00F7A64}"/>
          </ac:spMkLst>
        </pc:spChg>
      </pc:sldChg>
      <pc:sldChg chg="modSp mod">
        <pc:chgData name="Venkata Sai Pavan Kumar Malapati" userId="d652d6006e471048" providerId="LiveId" clId="{605F006B-1482-425A-8D34-BBAD7DE1C463}" dt="2024-04-02T18:26:15.613" v="1543" actId="20577"/>
        <pc:sldMkLst>
          <pc:docMk/>
          <pc:sldMk cId="2815430471" sldId="294"/>
        </pc:sldMkLst>
        <pc:spChg chg="mod">
          <ac:chgData name="Venkata Sai Pavan Kumar Malapati" userId="d652d6006e471048" providerId="LiveId" clId="{605F006B-1482-425A-8D34-BBAD7DE1C463}" dt="2024-04-02T18:26:15.613" v="1543" actId="20577"/>
          <ac:spMkLst>
            <pc:docMk/>
            <pc:sldMk cId="2815430471" sldId="294"/>
            <ac:spMk id="5" creationId="{FE3645BC-7459-ACD4-B3A9-5E267B6566FE}"/>
          </ac:spMkLst>
        </pc:spChg>
        <pc:spChg chg="mod">
          <ac:chgData name="Venkata Sai Pavan Kumar Malapati" userId="d652d6006e471048" providerId="LiveId" clId="{605F006B-1482-425A-8D34-BBAD7DE1C463}" dt="2024-04-02T18:26:12.721" v="1540" actId="20577"/>
          <ac:spMkLst>
            <pc:docMk/>
            <pc:sldMk cId="2815430471" sldId="294"/>
            <ac:spMk id="9" creationId="{CB37BC6A-9E78-0F85-4FA0-870067D4A8E5}"/>
          </ac:spMkLst>
        </pc:spChg>
      </pc:sldChg>
      <pc:sldChg chg="addSp delSp modSp new mod chgLayout">
        <pc:chgData name="Venkata Sai Pavan Kumar Malapati" userId="d652d6006e471048" providerId="LiveId" clId="{605F006B-1482-425A-8D34-BBAD7DE1C463}" dt="2024-04-13T05:47:19.511" v="2401" actId="20577"/>
        <pc:sldMkLst>
          <pc:docMk/>
          <pc:sldMk cId="4137091731" sldId="295"/>
        </pc:sldMkLst>
        <pc:spChg chg="del">
          <ac:chgData name="Venkata Sai Pavan Kumar Malapati" userId="d652d6006e471048" providerId="LiveId" clId="{605F006B-1482-425A-8D34-BBAD7DE1C463}" dt="2024-04-02T18:01:16.751" v="1065" actId="478"/>
          <ac:spMkLst>
            <pc:docMk/>
            <pc:sldMk cId="4137091731" sldId="295"/>
            <ac:spMk id="2" creationId="{5A21F63A-128A-B851-C379-0F351B7681AB}"/>
          </ac:spMkLst>
        </pc:spChg>
        <pc:spChg chg="del">
          <ac:chgData name="Venkata Sai Pavan Kumar Malapati" userId="d652d6006e471048" providerId="LiveId" clId="{605F006B-1482-425A-8D34-BBAD7DE1C463}" dt="2024-04-02T18:01:19.977" v="1066" actId="478"/>
          <ac:spMkLst>
            <pc:docMk/>
            <pc:sldMk cId="4137091731" sldId="295"/>
            <ac:spMk id="3" creationId="{18B39163-3792-6E3D-7745-54B5512E66A9}"/>
          </ac:spMkLst>
        </pc:spChg>
        <pc:spChg chg="mod ord">
          <ac:chgData name="Venkata Sai Pavan Kumar Malapati" userId="d652d6006e471048" providerId="LiveId" clId="{605F006B-1482-425A-8D34-BBAD7DE1C463}" dt="2024-04-02T18:02:57.490" v="1085" actId="6264"/>
          <ac:spMkLst>
            <pc:docMk/>
            <pc:sldMk cId="4137091731" sldId="295"/>
            <ac:spMk id="4" creationId="{E89603A3-058E-0A59-DBEE-9E25BB326B92}"/>
          </ac:spMkLst>
        </pc:spChg>
        <pc:spChg chg="mod ord">
          <ac:chgData name="Venkata Sai Pavan Kumar Malapati" userId="d652d6006e471048" providerId="LiveId" clId="{605F006B-1482-425A-8D34-BBAD7DE1C463}" dt="2024-04-02T18:22:53.672" v="1464" actId="20577"/>
          <ac:spMkLst>
            <pc:docMk/>
            <pc:sldMk cId="4137091731" sldId="295"/>
            <ac:spMk id="5" creationId="{46CEE361-3C13-AAEC-DABA-1F4853AD8308}"/>
          </ac:spMkLst>
        </pc:spChg>
        <pc:spChg chg="mod ord">
          <ac:chgData name="Venkata Sai Pavan Kumar Malapati" userId="d652d6006e471048" providerId="LiveId" clId="{605F006B-1482-425A-8D34-BBAD7DE1C463}" dt="2024-04-02T18:02:57.490" v="1085" actId="6264"/>
          <ac:spMkLst>
            <pc:docMk/>
            <pc:sldMk cId="4137091731" sldId="295"/>
            <ac:spMk id="6" creationId="{D4C909CD-31C0-FB8A-E0E3-FEA53E1EBF43}"/>
          </ac:spMkLst>
        </pc:spChg>
        <pc:spChg chg="add mod">
          <ac:chgData name="Venkata Sai Pavan Kumar Malapati" userId="d652d6006e471048" providerId="LiveId" clId="{605F006B-1482-425A-8D34-BBAD7DE1C463}" dt="2024-04-02T18:02:53.024" v="1084" actId="767"/>
          <ac:spMkLst>
            <pc:docMk/>
            <pc:sldMk cId="4137091731" sldId="295"/>
            <ac:spMk id="7" creationId="{23B82585-9106-D672-0EBA-6AE561710931}"/>
          </ac:spMkLst>
        </pc:spChg>
        <pc:spChg chg="add del mod">
          <ac:chgData name="Venkata Sai Pavan Kumar Malapati" userId="d652d6006e471048" providerId="LiveId" clId="{605F006B-1482-425A-8D34-BBAD7DE1C463}" dt="2024-04-02T18:02:57.490" v="1085" actId="6264"/>
          <ac:spMkLst>
            <pc:docMk/>
            <pc:sldMk cId="4137091731" sldId="295"/>
            <ac:spMk id="9" creationId="{AF37E3D0-1B69-0061-41AF-A1E708E6E568}"/>
          </ac:spMkLst>
        </pc:spChg>
        <pc:spChg chg="add del mod">
          <ac:chgData name="Venkata Sai Pavan Kumar Malapati" userId="d652d6006e471048" providerId="LiveId" clId="{605F006B-1482-425A-8D34-BBAD7DE1C463}" dt="2024-04-02T18:02:57.490" v="1085" actId="6264"/>
          <ac:spMkLst>
            <pc:docMk/>
            <pc:sldMk cId="4137091731" sldId="295"/>
            <ac:spMk id="10" creationId="{EA257938-D3D4-5247-948C-0A494A7F203E}"/>
          </ac:spMkLst>
        </pc:spChg>
        <pc:spChg chg="add del mod">
          <ac:chgData name="Venkata Sai Pavan Kumar Malapati" userId="d652d6006e471048" providerId="LiveId" clId="{605F006B-1482-425A-8D34-BBAD7DE1C463}" dt="2024-04-02T18:02:57.490" v="1085" actId="6264"/>
          <ac:spMkLst>
            <pc:docMk/>
            <pc:sldMk cId="4137091731" sldId="295"/>
            <ac:spMk id="12" creationId="{97F58941-217C-42C0-8077-D926393D1A0A}"/>
          </ac:spMkLst>
        </pc:spChg>
        <pc:spChg chg="add del mod ord">
          <ac:chgData name="Venkata Sai Pavan Kumar Malapati" userId="d652d6006e471048" providerId="LiveId" clId="{605F006B-1482-425A-8D34-BBAD7DE1C463}" dt="2024-04-02T18:03:06.795" v="1087" actId="478"/>
          <ac:spMkLst>
            <pc:docMk/>
            <pc:sldMk cId="4137091731" sldId="295"/>
            <ac:spMk id="13" creationId="{E35BCF8A-3667-D67F-0099-DE53D2806509}"/>
          </ac:spMkLst>
        </pc:spChg>
        <pc:spChg chg="add mod ord">
          <ac:chgData name="Venkata Sai Pavan Kumar Malapati" userId="d652d6006e471048" providerId="LiveId" clId="{605F006B-1482-425A-8D34-BBAD7DE1C463}" dt="2024-04-13T05:47:19.511" v="2401" actId="20577"/>
          <ac:spMkLst>
            <pc:docMk/>
            <pc:sldMk cId="4137091731" sldId="295"/>
            <ac:spMk id="14" creationId="{D0C2E10A-EAC6-342D-E6F1-C59A5E33077E}"/>
          </ac:spMkLst>
        </pc:spChg>
        <pc:picChg chg="add mod">
          <ac:chgData name="Venkata Sai Pavan Kumar Malapati" userId="d652d6006e471048" providerId="LiveId" clId="{605F006B-1482-425A-8D34-BBAD7DE1C463}" dt="2024-04-02T18:03:28.213" v="1092" actId="14100"/>
          <ac:picMkLst>
            <pc:docMk/>
            <pc:sldMk cId="4137091731" sldId="295"/>
            <ac:picMk id="8" creationId="{3F909D6C-D338-F5AC-2797-C5C7A159D6A2}"/>
          </ac:picMkLst>
        </pc:picChg>
        <pc:picChg chg="add mod">
          <ac:chgData name="Venkata Sai Pavan Kumar Malapati" userId="d652d6006e471048" providerId="LiveId" clId="{605F006B-1482-425A-8D34-BBAD7DE1C463}" dt="2024-04-02T18:03:33.646" v="1093" actId="14100"/>
          <ac:picMkLst>
            <pc:docMk/>
            <pc:sldMk cId="4137091731" sldId="295"/>
            <ac:picMk id="11" creationId="{6A049334-D956-B556-8888-AD008866D8C0}"/>
          </ac:picMkLst>
        </pc:picChg>
      </pc:sldChg>
      <pc:sldChg chg="addSp delSp modSp new mod">
        <pc:chgData name="Venkata Sai Pavan Kumar Malapati" userId="d652d6006e471048" providerId="LiveId" clId="{605F006B-1482-425A-8D34-BBAD7DE1C463}" dt="2024-04-12T17:25:14.475" v="2282" actId="113"/>
        <pc:sldMkLst>
          <pc:docMk/>
          <pc:sldMk cId="2787406626" sldId="296"/>
        </pc:sldMkLst>
        <pc:spChg chg="add mod">
          <ac:chgData name="Venkata Sai Pavan Kumar Malapati" userId="d652d6006e471048" providerId="LiveId" clId="{605F006B-1482-425A-8D34-BBAD7DE1C463}" dt="2024-04-12T17:25:10.569" v="2281" actId="113"/>
          <ac:spMkLst>
            <pc:docMk/>
            <pc:sldMk cId="2787406626" sldId="296"/>
            <ac:spMk id="2" creationId="{4F99B6A3-C448-2479-895A-7B412C292BE6}"/>
          </ac:spMkLst>
        </pc:spChg>
        <pc:spChg chg="del">
          <ac:chgData name="Venkata Sai Pavan Kumar Malapati" userId="d652d6006e471048" providerId="LiveId" clId="{605F006B-1482-425A-8D34-BBAD7DE1C463}" dt="2024-04-03T06:10:16.760" v="1771" actId="478"/>
          <ac:spMkLst>
            <pc:docMk/>
            <pc:sldMk cId="2787406626" sldId="296"/>
            <ac:spMk id="2" creationId="{5D8860F9-D279-4DC6-BBE0-36ACE3394866}"/>
          </ac:spMkLst>
        </pc:spChg>
        <pc:spChg chg="del mod">
          <ac:chgData name="Venkata Sai Pavan Kumar Malapati" userId="d652d6006e471048" providerId="LiveId" clId="{605F006B-1482-425A-8D34-BBAD7DE1C463}" dt="2024-04-12T15:25:20.640" v="2011" actId="478"/>
          <ac:spMkLst>
            <pc:docMk/>
            <pc:sldMk cId="2787406626" sldId="296"/>
            <ac:spMk id="3" creationId="{55236A27-F7BA-9E29-7BE3-ABDE3237AAC2}"/>
          </ac:spMkLst>
        </pc:spChg>
        <pc:spChg chg="mod">
          <ac:chgData name="Venkata Sai Pavan Kumar Malapati" userId="d652d6006e471048" providerId="LiveId" clId="{605F006B-1482-425A-8D34-BBAD7DE1C463}" dt="2024-04-03T06:14:53.342" v="1804" actId="20577"/>
          <ac:spMkLst>
            <pc:docMk/>
            <pc:sldMk cId="2787406626" sldId="296"/>
            <ac:spMk id="5" creationId="{12337196-B640-6C1A-2911-6EEE68BAFC21}"/>
          </ac:spMkLst>
        </pc:spChg>
        <pc:spChg chg="add mod">
          <ac:chgData name="Venkata Sai Pavan Kumar Malapati" userId="d652d6006e471048" providerId="LiveId" clId="{605F006B-1482-425A-8D34-BBAD7DE1C463}" dt="2024-04-12T17:25:14.475" v="2282" actId="113"/>
          <ac:spMkLst>
            <pc:docMk/>
            <pc:sldMk cId="2787406626" sldId="296"/>
            <ac:spMk id="7" creationId="{EA5572BE-EBF9-D2A7-5624-7842F1971D7F}"/>
          </ac:spMkLst>
        </pc:spChg>
        <pc:picChg chg="add mod">
          <ac:chgData name="Venkata Sai Pavan Kumar Malapati" userId="d652d6006e471048" providerId="LiveId" clId="{605F006B-1482-425A-8D34-BBAD7DE1C463}" dt="2024-04-12T15:27:48.517" v="2070" actId="1076"/>
          <ac:picMkLst>
            <pc:docMk/>
            <pc:sldMk cId="2787406626" sldId="296"/>
            <ac:picMk id="8" creationId="{5F4B4CB2-992C-91AB-66D9-735CD52E0C92}"/>
          </ac:picMkLst>
        </pc:picChg>
        <pc:picChg chg="add mod">
          <ac:chgData name="Venkata Sai Pavan Kumar Malapati" userId="d652d6006e471048" providerId="LiveId" clId="{605F006B-1482-425A-8D34-BBAD7DE1C463}" dt="2024-04-12T15:27:57.448" v="2072" actId="1076"/>
          <ac:picMkLst>
            <pc:docMk/>
            <pc:sldMk cId="2787406626" sldId="296"/>
            <ac:picMk id="10" creationId="{D6A22563-E585-206B-DE42-4CEE3649C08A}"/>
          </ac:picMkLst>
        </pc:picChg>
      </pc:sldChg>
      <pc:sldChg chg="addSp delSp modSp new mod ord">
        <pc:chgData name="Venkata Sai Pavan Kumar Malapati" userId="d652d6006e471048" providerId="LiveId" clId="{605F006B-1482-425A-8D34-BBAD7DE1C463}" dt="2024-04-13T04:50:44.085" v="2399"/>
        <pc:sldMkLst>
          <pc:docMk/>
          <pc:sldMk cId="914951344" sldId="297"/>
        </pc:sldMkLst>
        <pc:spChg chg="del">
          <ac:chgData name="Venkata Sai Pavan Kumar Malapati" userId="d652d6006e471048" providerId="LiveId" clId="{605F006B-1482-425A-8D34-BBAD7DE1C463}" dt="2024-04-12T15:28:24.662" v="2073" actId="478"/>
          <ac:spMkLst>
            <pc:docMk/>
            <pc:sldMk cId="914951344" sldId="297"/>
            <ac:spMk id="2" creationId="{7F7D49F1-71E5-4C2C-978D-AF7C6CE2A9B4}"/>
          </ac:spMkLst>
        </pc:spChg>
        <pc:spChg chg="mod">
          <ac:chgData name="Venkata Sai Pavan Kumar Malapati" userId="d652d6006e471048" providerId="LiveId" clId="{605F006B-1482-425A-8D34-BBAD7DE1C463}" dt="2024-04-12T17:24:44.170" v="2277" actId="1076"/>
          <ac:spMkLst>
            <pc:docMk/>
            <pc:sldMk cId="914951344" sldId="297"/>
            <ac:spMk id="3" creationId="{EF6FC976-8B08-FD69-B9A3-E783C5B3EAFF}"/>
          </ac:spMkLst>
        </pc:spChg>
        <pc:spChg chg="add">
          <ac:chgData name="Venkata Sai Pavan Kumar Malapati" userId="d652d6006e471048" providerId="LiveId" clId="{605F006B-1482-425A-8D34-BBAD7DE1C463}" dt="2024-04-12T17:17:04.289" v="2091"/>
          <ac:spMkLst>
            <pc:docMk/>
            <pc:sldMk cId="914951344" sldId="297"/>
            <ac:spMk id="7" creationId="{2FEA997A-8732-EC8A-55EB-D97F250D1A1F}"/>
          </ac:spMkLst>
        </pc:spChg>
        <pc:spChg chg="add">
          <ac:chgData name="Venkata Sai Pavan Kumar Malapati" userId="d652d6006e471048" providerId="LiveId" clId="{605F006B-1482-425A-8D34-BBAD7DE1C463}" dt="2024-04-12T17:17:11.920" v="2092"/>
          <ac:spMkLst>
            <pc:docMk/>
            <pc:sldMk cId="914951344" sldId="297"/>
            <ac:spMk id="8" creationId="{F43BF9FE-4B95-D221-B5DE-54E7A3EB924F}"/>
          </ac:spMkLst>
        </pc:spChg>
        <pc:spChg chg="add">
          <ac:chgData name="Venkata Sai Pavan Kumar Malapati" userId="d652d6006e471048" providerId="LiveId" clId="{605F006B-1482-425A-8D34-BBAD7DE1C463}" dt="2024-04-12T17:17:22.907" v="2096"/>
          <ac:spMkLst>
            <pc:docMk/>
            <pc:sldMk cId="914951344" sldId="297"/>
            <ac:spMk id="9" creationId="{6143B40D-1B3D-E367-73DE-9BF73B024E83}"/>
          </ac:spMkLst>
        </pc:spChg>
        <pc:spChg chg="add">
          <ac:chgData name="Venkata Sai Pavan Kumar Malapati" userId="d652d6006e471048" providerId="LiveId" clId="{605F006B-1482-425A-8D34-BBAD7DE1C463}" dt="2024-04-12T17:17:55.758" v="2126"/>
          <ac:spMkLst>
            <pc:docMk/>
            <pc:sldMk cId="914951344" sldId="297"/>
            <ac:spMk id="10" creationId="{613D5294-1364-8489-5A69-AA7D9C1E079B}"/>
          </ac:spMkLst>
        </pc:spChg>
        <pc:spChg chg="add mod">
          <ac:chgData name="Venkata Sai Pavan Kumar Malapati" userId="d652d6006e471048" providerId="LiveId" clId="{605F006B-1482-425A-8D34-BBAD7DE1C463}" dt="2024-04-12T17:18:02.545" v="2128"/>
          <ac:spMkLst>
            <pc:docMk/>
            <pc:sldMk cId="914951344" sldId="297"/>
            <ac:spMk id="11" creationId="{8A022132-D6F2-1CE2-9953-51D35DC39E34}"/>
          </ac:spMkLst>
        </pc:spChg>
        <pc:spChg chg="add">
          <ac:chgData name="Venkata Sai Pavan Kumar Malapati" userId="d652d6006e471048" providerId="LiveId" clId="{605F006B-1482-425A-8D34-BBAD7DE1C463}" dt="2024-04-12T17:18:22.392" v="2129"/>
          <ac:spMkLst>
            <pc:docMk/>
            <pc:sldMk cId="914951344" sldId="297"/>
            <ac:spMk id="12" creationId="{7E2A6599-D88B-7F13-FAC3-F7B78DE58ACE}"/>
          </ac:spMkLst>
        </pc:spChg>
        <pc:spChg chg="add mod">
          <ac:chgData name="Venkata Sai Pavan Kumar Malapati" userId="d652d6006e471048" providerId="LiveId" clId="{605F006B-1482-425A-8D34-BBAD7DE1C463}" dt="2024-04-12T17:20:12.103" v="2223" actId="1076"/>
          <ac:spMkLst>
            <pc:docMk/>
            <pc:sldMk cId="914951344" sldId="297"/>
            <ac:spMk id="13" creationId="{FD6D65A7-11C9-B5D2-9CD9-B26BAB5BD59D}"/>
          </ac:spMkLst>
        </pc:spChg>
        <pc:spChg chg="add">
          <ac:chgData name="Venkata Sai Pavan Kumar Malapati" userId="d652d6006e471048" providerId="LiveId" clId="{605F006B-1482-425A-8D34-BBAD7DE1C463}" dt="2024-04-12T17:19:54.659" v="2208"/>
          <ac:spMkLst>
            <pc:docMk/>
            <pc:sldMk cId="914951344" sldId="297"/>
            <ac:spMk id="14" creationId="{A88EF791-0218-CAF7-A87D-48FB63D5D5D2}"/>
          </ac:spMkLst>
        </pc:spChg>
        <pc:spChg chg="add">
          <ac:chgData name="Venkata Sai Pavan Kumar Malapati" userId="d652d6006e471048" providerId="LiveId" clId="{605F006B-1482-425A-8D34-BBAD7DE1C463}" dt="2024-04-12T17:20:07.337" v="2210"/>
          <ac:spMkLst>
            <pc:docMk/>
            <pc:sldMk cId="914951344" sldId="297"/>
            <ac:spMk id="15" creationId="{2A131A6D-D9D0-8E1C-E693-CAD20F296CDD}"/>
          </ac:spMkLst>
        </pc:spChg>
        <pc:spChg chg="add">
          <ac:chgData name="Venkata Sai Pavan Kumar Malapati" userId="d652d6006e471048" providerId="LiveId" clId="{605F006B-1482-425A-8D34-BBAD7DE1C463}" dt="2024-04-12T17:21:22.018" v="2244"/>
          <ac:spMkLst>
            <pc:docMk/>
            <pc:sldMk cId="914951344" sldId="297"/>
            <ac:spMk id="16" creationId="{C1B39244-71D6-69F2-7FEC-3EF94B93F55E}"/>
          </ac:spMkLst>
        </pc:spChg>
        <pc:spChg chg="add">
          <ac:chgData name="Venkata Sai Pavan Kumar Malapati" userId="d652d6006e471048" providerId="LiveId" clId="{605F006B-1482-425A-8D34-BBAD7DE1C463}" dt="2024-04-12T17:21:28.937" v="2245"/>
          <ac:spMkLst>
            <pc:docMk/>
            <pc:sldMk cId="914951344" sldId="297"/>
            <ac:spMk id="17" creationId="{70DBB781-34D7-CD0D-DC3C-D05E1D2D1E72}"/>
          </ac:spMkLst>
        </pc:spChg>
        <pc:spChg chg="add">
          <ac:chgData name="Venkata Sai Pavan Kumar Malapati" userId="d652d6006e471048" providerId="LiveId" clId="{605F006B-1482-425A-8D34-BBAD7DE1C463}" dt="2024-04-12T17:21:36.494" v="2247"/>
          <ac:spMkLst>
            <pc:docMk/>
            <pc:sldMk cId="914951344" sldId="297"/>
            <ac:spMk id="18" creationId="{F5C9ACEF-5460-03F0-5609-6B14C5B92217}"/>
          </ac:spMkLst>
        </pc:spChg>
        <pc:spChg chg="add">
          <ac:chgData name="Venkata Sai Pavan Kumar Malapati" userId="d652d6006e471048" providerId="LiveId" clId="{605F006B-1482-425A-8D34-BBAD7DE1C463}" dt="2024-04-12T17:22:21.996" v="2251"/>
          <ac:spMkLst>
            <pc:docMk/>
            <pc:sldMk cId="914951344" sldId="297"/>
            <ac:spMk id="19" creationId="{653C103B-181D-E483-A16B-96CCF88B5571}"/>
          </ac:spMkLst>
        </pc:spChg>
      </pc:sldChg>
      <pc:sldChg chg="modSp new mod">
        <pc:chgData name="Venkata Sai Pavan Kumar Malapati" userId="d652d6006e471048" providerId="LiveId" clId="{605F006B-1482-425A-8D34-BBAD7DE1C463}" dt="2024-04-13T03:02:17.457" v="2395" actId="14100"/>
        <pc:sldMkLst>
          <pc:docMk/>
          <pc:sldMk cId="3722931838" sldId="298"/>
        </pc:sldMkLst>
        <pc:spChg chg="mod">
          <ac:chgData name="Venkata Sai Pavan Kumar Malapati" userId="d652d6006e471048" providerId="LiveId" clId="{605F006B-1482-425A-8D34-BBAD7DE1C463}" dt="2024-04-13T02:57:26.522" v="2336" actId="14100"/>
          <ac:spMkLst>
            <pc:docMk/>
            <pc:sldMk cId="3722931838" sldId="298"/>
            <ac:spMk id="2" creationId="{D731B6F4-92E6-7174-1793-A01289A580F7}"/>
          </ac:spMkLst>
        </pc:spChg>
        <pc:spChg chg="mod">
          <ac:chgData name="Venkata Sai Pavan Kumar Malapati" userId="d652d6006e471048" providerId="LiveId" clId="{605F006B-1482-425A-8D34-BBAD7DE1C463}" dt="2024-04-13T03:02:17.457" v="2395" actId="14100"/>
          <ac:spMkLst>
            <pc:docMk/>
            <pc:sldMk cId="3722931838" sldId="298"/>
            <ac:spMk id="3" creationId="{3ECC1EF9-7968-F0B3-23AA-3C41CB309D45}"/>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13-04-2024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5E3DF0-35B4-40E5-AC91-1A2000F81275}" type="slidenum">
              <a:rPr lang="en-IN" smtClean="0"/>
              <a:t>3</a:t>
            </a:fld>
            <a:endParaRPr lang="en-IN"/>
          </a:p>
        </p:txBody>
      </p:sp>
    </p:spTree>
    <p:extLst>
      <p:ext uri="{BB962C8B-B14F-4D97-AF65-F5344CB8AC3E}">
        <p14:creationId xmlns:p14="http://schemas.microsoft.com/office/powerpoint/2010/main" val="3317414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13-04-2024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13-04-2024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13-04-2024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13-04-2024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13-04-2024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13-04-2024</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13-04-2024</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13-04-2024</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13-04-2024</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13-04-2024</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13-04-2024</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13-04-2024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lIns="91440" tIns="45720" rIns="91440" bIns="45720" anchor="t">
            <a:noAutofit/>
          </a:bodyPr>
          <a:lstStyle/>
          <a:p>
            <a:pPr algn="ctr">
              <a:spcBef>
                <a:spcPct val="20000"/>
              </a:spcBef>
              <a:defRPr/>
            </a:pPr>
            <a:r>
              <a:rPr lang="en-US" b="1" dirty="0">
                <a:latin typeface="Times New Roman"/>
                <a:cs typeface="Times New Roman"/>
              </a:rPr>
              <a:t>Department of Computer Science and Engineering</a:t>
            </a:r>
          </a:p>
          <a:p>
            <a:pPr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a:ea typeface="+mn-lt"/>
                <a:cs typeface="+mn-lt"/>
              </a:rPr>
              <a:t>Brain Tumor Detection using </a:t>
            </a:r>
            <a:r>
              <a:rPr lang="en-US" sz="2400" b="1">
                <a:solidFill>
                  <a:srgbClr val="FF0000"/>
                </a:solidFill>
                <a:effectLst>
                  <a:outerShdw blurRad="38100" dist="38100" dir="2700000" algn="tl">
                    <a:srgbClr val="000000">
                      <a:alpha val="43137"/>
                    </a:srgbClr>
                  </a:outerShdw>
                </a:effectLst>
                <a:latin typeface="Times New Roman"/>
                <a:ea typeface="+mn-lt"/>
                <a:cs typeface="+mn-lt"/>
              </a:rPr>
              <a:t>Deep Learning</a:t>
            </a:r>
            <a:endParaRPr lang="en-US" sz="2400" b="1" dirty="0">
              <a:solidFill>
                <a:srgbClr val="FF0000"/>
              </a:solidFill>
              <a:effectLst>
                <a:outerShdw blurRad="38100" dist="38100" dir="2700000" algn="tl">
                  <a:srgbClr val="000000">
                    <a:alpha val="43137"/>
                  </a:srgbClr>
                </a:outerShdw>
              </a:effectLst>
              <a:latin typeface="Times New Roman"/>
              <a:ea typeface="Calibri"/>
              <a:cs typeface="Calibri"/>
            </a:endParaRPr>
          </a:p>
        </p:txBody>
      </p:sp>
      <p:sp>
        <p:nvSpPr>
          <p:cNvPr id="16" name="Subtitle 2"/>
          <p:cNvSpPr>
            <a:spLocks noGrp="1"/>
          </p:cNvSpPr>
          <p:nvPr>
            <p:ph type="subTitle" idx="1"/>
          </p:nvPr>
        </p:nvSpPr>
        <p:spPr>
          <a:xfrm>
            <a:off x="1093509" y="1767155"/>
            <a:ext cx="9931941" cy="1541933"/>
          </a:xfrm>
        </p:spPr>
        <p:txBody>
          <a:bodyPr vert="horz" lIns="91440" tIns="45720" rIns="91440" bIns="45720" rtlCol="0" anchor="t">
            <a:normAutofit/>
          </a:bodyPr>
          <a:lstStyle/>
          <a:p>
            <a:r>
              <a:rPr lang="en-US" altLang="en-US" sz="2000" dirty="0">
                <a:latin typeface="Times New Roman"/>
                <a:cs typeface="Times New Roman"/>
              </a:rPr>
              <a:t>Presented  By</a:t>
            </a:r>
          </a:p>
          <a:p>
            <a:r>
              <a:rPr lang="en-US" altLang="en-US" sz="2000" dirty="0">
                <a:latin typeface="Times New Roman"/>
                <a:cs typeface="Times New Roman"/>
              </a:rPr>
              <a:t>        </a:t>
            </a:r>
            <a:r>
              <a:rPr lang="en-US" altLang="en-US" sz="2000" dirty="0" err="1">
                <a:latin typeface="Times New Roman"/>
                <a:cs typeface="Times New Roman"/>
              </a:rPr>
              <a:t>M.Venkata</a:t>
            </a:r>
            <a:r>
              <a:rPr lang="en-US" altLang="en-US" sz="2000" dirty="0">
                <a:latin typeface="Times New Roman"/>
                <a:cs typeface="Times New Roman"/>
              </a:rPr>
              <a:t> Sai Pavan Kumar         –         20471A0596</a:t>
            </a:r>
          </a:p>
          <a:p>
            <a:r>
              <a:rPr lang="en-US" altLang="en-US" sz="2000" dirty="0">
                <a:latin typeface="Times New Roman"/>
                <a:cs typeface="Times New Roman"/>
              </a:rPr>
              <a:t>                         </a:t>
            </a:r>
            <a:r>
              <a:rPr lang="en-US" altLang="en-US" sz="2000" dirty="0" err="1">
                <a:latin typeface="Times New Roman"/>
                <a:cs typeface="Times New Roman"/>
              </a:rPr>
              <a:t>S.Gopi</a:t>
            </a:r>
            <a:r>
              <a:rPr lang="en-US" altLang="en-US" sz="2000" dirty="0">
                <a:latin typeface="Times New Roman"/>
                <a:cs typeface="Times New Roman"/>
              </a:rPr>
              <a:t> Krishna              –         20471A05B0</a:t>
            </a:r>
          </a:p>
          <a:p>
            <a:endParaRPr lang="en-US" altLang="en-US" sz="1600" dirty="0">
              <a:latin typeface="Times New Roman" panose="02020603050405020304" pitchFamily="18" charset="0"/>
              <a:cs typeface="Times New Roman" pitchFamily="18" charset="0"/>
            </a:endParaRPr>
          </a:p>
        </p:txBody>
      </p:sp>
      <p:sp>
        <p:nvSpPr>
          <p:cNvPr id="17" name="Subtitle 2"/>
          <p:cNvSpPr txBox="1">
            <a:spLocks/>
          </p:cNvSpPr>
          <p:nvPr/>
        </p:nvSpPr>
        <p:spPr bwMode="auto">
          <a:xfrm>
            <a:off x="2479249" y="3215812"/>
            <a:ext cx="7161605" cy="2644076"/>
          </a:xfrm>
          <a:prstGeom prst="rect">
            <a:avLst/>
          </a:prstGeom>
          <a:noFill/>
          <a:ln w="9525">
            <a:noFill/>
            <a:miter lim="800000"/>
            <a:headEnd/>
            <a:tailEnd/>
          </a:ln>
        </p:spPr>
        <p:txBody>
          <a:bodyPr lIns="91440" tIns="45720" rIns="91440" bIns="45720" anchor="t"/>
          <a:lstStyle/>
          <a:p>
            <a:pPr algn="ctr" eaLnBrk="1" hangingPunct="1">
              <a:spcBef>
                <a:spcPct val="20000"/>
              </a:spcBef>
              <a:buFont typeface="Wingdings" pitchFamily="2" charset="2"/>
              <a:buNone/>
            </a:pPr>
            <a:r>
              <a:rPr lang="en-US" altLang="en-US" sz="2000" dirty="0">
                <a:solidFill>
                  <a:srgbClr val="006600"/>
                </a:solidFill>
                <a:latin typeface="Times New Roman"/>
                <a:cs typeface="Times New Roman"/>
              </a:rPr>
              <a:t>Under the Guidance of,</a:t>
            </a:r>
            <a:endParaRPr lang="en-US" altLang="en-US" sz="2000" b="1" dirty="0">
              <a:solidFill>
                <a:srgbClr val="006600"/>
              </a:solidFill>
              <a:latin typeface="Times New Roman"/>
              <a:cs typeface="Times New Roman"/>
            </a:endParaRPr>
          </a:p>
          <a:p>
            <a:pPr algn="ctr">
              <a:spcBef>
                <a:spcPct val="20000"/>
              </a:spcBef>
              <a:buFont typeface="Wingdings" pitchFamily="2" charset="2"/>
            </a:pPr>
            <a:r>
              <a:rPr lang="en-US" sz="2000" b="1" dirty="0">
                <a:latin typeface="Times New Roman"/>
                <a:cs typeface="Times New Roman"/>
              </a:rPr>
              <a:t>   </a:t>
            </a:r>
            <a:r>
              <a:rPr lang="en-US" sz="2000" b="1" dirty="0" err="1">
                <a:latin typeface="Times New Roman"/>
                <a:cs typeface="Times New Roman"/>
              </a:rPr>
              <a:t>N.Vijaya</a:t>
            </a:r>
            <a:r>
              <a:rPr lang="en-US" sz="2000" b="1" dirty="0">
                <a:latin typeface="Times New Roman"/>
                <a:cs typeface="Times New Roman"/>
              </a:rPr>
              <a:t> Kumar </a:t>
            </a:r>
            <a:r>
              <a:rPr lang="en-US" sz="900" b="1" dirty="0">
                <a:latin typeface="Times New Roman"/>
                <a:cs typeface="Times New Roman"/>
              </a:rPr>
              <a:t>M.E</a:t>
            </a:r>
            <a:endParaRPr lang="en-US" sz="2000" b="1" baseline="-25000" dirty="0">
              <a:latin typeface="Times New Roman"/>
              <a:cs typeface="Times New Roman"/>
            </a:endParaRPr>
          </a:p>
          <a:p>
            <a:pPr algn="ctr" eaLnBrk="1" hangingPunct="1">
              <a:spcBef>
                <a:spcPct val="20000"/>
              </a:spcBef>
              <a:buFont typeface="Wingdings" pitchFamily="2" charset="2"/>
              <a:buNone/>
            </a:pPr>
            <a:r>
              <a:rPr lang="en-US" altLang="en-US" sz="2000" dirty="0" err="1">
                <a:solidFill>
                  <a:srgbClr val="898989"/>
                </a:solidFill>
                <a:latin typeface="Times New Roman"/>
                <a:cs typeface="Times New Roman"/>
              </a:rPr>
              <a:t>Asst.Professor</a:t>
            </a:r>
            <a:r>
              <a:rPr lang="en-US" altLang="en-US" sz="2000" dirty="0">
                <a:solidFill>
                  <a:srgbClr val="898989"/>
                </a:solidFill>
                <a:latin typeface="Times New Roman"/>
                <a:cs typeface="Times New Roman"/>
              </a:rPr>
              <a:t>,</a:t>
            </a:r>
          </a:p>
          <a:p>
            <a:pPr algn="ctr" eaLnBrk="1" hangingPunct="1">
              <a:lnSpc>
                <a:spcPct val="150000"/>
              </a:lnSpc>
              <a:spcBef>
                <a:spcPct val="20000"/>
              </a:spcBef>
              <a:buFont typeface="Wingdings" pitchFamily="2" charset="2"/>
              <a:buNone/>
            </a:pPr>
            <a:r>
              <a:rPr lang="en-US" altLang="en-US" sz="2000" dirty="0">
                <a:solidFill>
                  <a:srgbClr val="898989"/>
                </a:solidFill>
                <a:latin typeface="Times New Roman"/>
                <a:cs typeface="Times New Roman"/>
              </a:rPr>
              <a:t>Department of Computer Science and Engineering,</a:t>
            </a:r>
          </a:p>
          <a:p>
            <a:pPr algn="ctr" eaLnBrk="1" hangingPunct="1">
              <a:lnSpc>
                <a:spcPct val="150000"/>
              </a:lnSpc>
              <a:spcBef>
                <a:spcPct val="20000"/>
              </a:spcBef>
              <a:buFont typeface="Wingdings" pitchFamily="2" charset="2"/>
              <a:buNone/>
            </a:pPr>
            <a:r>
              <a:rPr lang="en-US" altLang="en-US" sz="2000" dirty="0">
                <a:solidFill>
                  <a:srgbClr val="898989"/>
                </a:solidFill>
                <a:latin typeface="Times New Roman"/>
                <a:cs typeface="Times New Roman"/>
              </a:rPr>
              <a:t>Narasaraopeta Engineering College (Autonomous),</a:t>
            </a:r>
          </a:p>
          <a:p>
            <a:pPr algn="ctr" eaLnBrk="1" hangingPunct="1">
              <a:lnSpc>
                <a:spcPct val="150000"/>
              </a:lnSpc>
              <a:spcBef>
                <a:spcPct val="20000"/>
              </a:spcBef>
              <a:buFont typeface="Wingdings" pitchFamily="2" charset="2"/>
              <a:buNone/>
            </a:pPr>
            <a:r>
              <a:rPr lang="en-US" altLang="en-US" sz="2000" dirty="0">
                <a:solidFill>
                  <a:srgbClr val="898989"/>
                </a:solidFill>
                <a:latin typeface="Times New Roman"/>
                <a:cs typeface="Times New Roman"/>
              </a:rPr>
              <a:t>Narasaraopet- 522 601.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13-04-2024</a:t>
            </a:fld>
            <a:endParaRPr lang="en-US" dirty="0">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a:cs typeface="Times New Roman"/>
              </a:rPr>
              <a:t>Review No.3         Batch No.BB4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009409" y="247240"/>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75249"/>
            <a:ext cx="10515600" cy="4629766"/>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1.  Improving Detection Accuracy:</a:t>
            </a:r>
          </a:p>
          <a:p>
            <a:pPr marL="0" indent="0">
              <a:buNone/>
            </a:pPr>
            <a:r>
              <a:rPr lang="en-US" sz="2000" dirty="0">
                <a:latin typeface="Times New Roman" panose="02020603050405020304" pitchFamily="18" charset="0"/>
                <a:cs typeface="Times New Roman" panose="02020603050405020304" pitchFamily="18" charset="0"/>
              </a:rPr>
              <a:t>        Enhance the accuracy of brain tumor detection to ensure timely and precise identification of neurological disorders.</a:t>
            </a:r>
          </a:p>
          <a:p>
            <a:pPr marL="0" indent="0">
              <a:buNone/>
            </a:pPr>
            <a:r>
              <a:rPr lang="en-US" sz="2000" b="1" dirty="0">
                <a:latin typeface="Times New Roman" panose="02020603050405020304" pitchFamily="18" charset="0"/>
                <a:cs typeface="Times New Roman" panose="02020603050405020304" pitchFamily="18" charset="0"/>
              </a:rPr>
              <a:t>2.  Incorporating Deep Learning Techniques:</a:t>
            </a:r>
          </a:p>
          <a:p>
            <a:pPr marL="0" indent="0">
              <a:buNone/>
            </a:pPr>
            <a:r>
              <a:rPr lang="en-US" sz="2000" dirty="0">
                <a:latin typeface="Times New Roman" panose="02020603050405020304" pitchFamily="18" charset="0"/>
                <a:cs typeface="Times New Roman" panose="02020603050405020304" pitchFamily="18" charset="0"/>
              </a:rPr>
              <a:t>      Introduce a novel approach utilizing deep learning, specifically convolutional neural networks (CNNs) and Visual Geometric Group (VGG16), for the analysis of MRI scans.</a:t>
            </a:r>
          </a:p>
          <a:p>
            <a:pPr marL="0" indent="0">
              <a:buNone/>
            </a:pPr>
            <a:r>
              <a:rPr lang="en-US" sz="2000" b="1" dirty="0">
                <a:latin typeface="Times New Roman" panose="02020603050405020304" pitchFamily="18" charset="0"/>
                <a:cs typeface="Times New Roman" panose="02020603050405020304" pitchFamily="18" charset="0"/>
              </a:rPr>
              <a:t>3.  Addressing Sensitivity and Specificity:</a:t>
            </a:r>
          </a:p>
          <a:p>
            <a:pPr marL="0" indent="0">
              <a:buNone/>
            </a:pPr>
            <a:r>
              <a:rPr lang="en-US" sz="2000" dirty="0">
                <a:latin typeface="Times New Roman" panose="02020603050405020304" pitchFamily="18" charset="0"/>
                <a:cs typeface="Times New Roman" panose="02020603050405020304" pitchFamily="18" charset="0"/>
              </a:rPr>
              <a:t>      Improve the model's sensitivity and specificity by employing a hybrid deep learning architecture that combines CNNs for hierarchical feature extraction and VGG16 for capturing temporal dependencies.</a:t>
            </a:r>
          </a:p>
          <a:p>
            <a:pPr marL="0" indent="0">
              <a:buNone/>
            </a:pPr>
            <a:r>
              <a:rPr lang="en-US" sz="2000" b="1" dirty="0">
                <a:latin typeface="Times New Roman" panose="02020603050405020304" pitchFamily="18" charset="0"/>
                <a:cs typeface="Times New Roman" panose="02020603050405020304" pitchFamily="18" charset="0"/>
              </a:rPr>
              <a:t>4.  Dataset Utilization and Validation:</a:t>
            </a:r>
          </a:p>
          <a:p>
            <a:pPr marL="0" indent="0">
              <a:buNone/>
            </a:pPr>
            <a:r>
              <a:rPr lang="en-US" sz="2000" dirty="0">
                <a:latin typeface="Times New Roman" panose="02020603050405020304" pitchFamily="18" charset="0"/>
                <a:cs typeface="Times New Roman" panose="02020603050405020304" pitchFamily="18" charset="0"/>
              </a:rPr>
              <a:t>      Train and evaluate the proposed model on a curated dataset of diverse brain tumor cases to demonstrate its effectiveness and reliability in clinical scenarios.</a:t>
            </a:r>
            <a:endParaRPr lang="en-US" sz="2000" dirty="0">
              <a:latin typeface="Söhne"/>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13-04-2024</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No.BB4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BLOCK DIAGRAM </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13-04-2024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No.BB4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82E7977-0EDF-A3D0-CC6E-9FAB597F4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595" y="1371600"/>
            <a:ext cx="4284921" cy="4859079"/>
          </a:xfrm>
          <a:prstGeom prst="rect">
            <a:avLst/>
          </a:prstGeom>
          <a:ln>
            <a:solidFill>
              <a:schemeClr val="tx1"/>
            </a:solidFill>
          </a:ln>
        </p:spPr>
      </p:pic>
    </p:spTree>
    <p:extLst>
      <p:ext uri="{BB962C8B-B14F-4D97-AF65-F5344CB8AC3E}">
        <p14:creationId xmlns:p14="http://schemas.microsoft.com/office/powerpoint/2010/main" val="213702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9870"/>
            <a:ext cx="8744218" cy="708917"/>
          </a:xfrm>
        </p:spPr>
        <p:txBody>
          <a:bodyPr>
            <a:normAutofit/>
          </a:bodyPr>
          <a:lstStyle/>
          <a:p>
            <a:pPr algn="ctr"/>
            <a:r>
              <a:rPr lang="en-US" sz="2800"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078787"/>
            <a:ext cx="10515600" cy="5167901"/>
          </a:xfrm>
        </p:spPr>
        <p:txBody>
          <a:bodyPr>
            <a:normAutofit fontScale="92500" lnSpcReduction="20000"/>
          </a:bodyPr>
          <a:lstStyle/>
          <a:p>
            <a:pPr>
              <a:lnSpc>
                <a:spcPct val="100000"/>
              </a:lnSpc>
            </a:pPr>
            <a:r>
              <a:rPr lang="en-US" sz="2000" b="1" dirty="0">
                <a:latin typeface="Times New Roman" panose="02020603050405020304" pitchFamily="18" charset="0"/>
                <a:cs typeface="Times New Roman" panose="02020603050405020304" pitchFamily="18" charset="0"/>
              </a:rPr>
              <a:t>Data collection :</a:t>
            </a:r>
          </a:p>
          <a:p>
            <a:pPr marL="0" indent="0">
              <a:lnSpc>
                <a:spcPct val="120000"/>
              </a:lnSpc>
              <a:buNone/>
            </a:pP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Data set is collected from Kaggle website which contains tumor and normal </a:t>
            </a:r>
            <a:r>
              <a:rPr lang="en-US" sz="2200" dirty="0" err="1">
                <a:latin typeface="Times New Roman" panose="02020603050405020304" pitchFamily="18" charset="0"/>
                <a:cs typeface="Times New Roman" panose="02020603050405020304" pitchFamily="18" charset="0"/>
              </a:rPr>
              <a:t>images.Our</a:t>
            </a:r>
            <a:r>
              <a:rPr lang="en-US" sz="2200" dirty="0">
                <a:latin typeface="Times New Roman" panose="02020603050405020304" pitchFamily="18" charset="0"/>
                <a:cs typeface="Times New Roman" panose="02020603050405020304" pitchFamily="18" charset="0"/>
              </a:rPr>
              <a:t> dataset has 2442 images.</a:t>
            </a:r>
            <a:endParaRPr lang="en-US" sz="20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1000" b="1" dirty="0">
              <a:latin typeface="Times New Roman" panose="02020603050405020304" pitchFamily="18" charset="0"/>
              <a:cs typeface="Times New Roman" panose="02020603050405020304" pitchFamily="18" charset="0"/>
            </a:endParaRPr>
          </a:p>
          <a:p>
            <a:pPr marL="0" indent="0">
              <a:buNone/>
            </a:pPr>
            <a:r>
              <a:rPr lang="en-US" sz="10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Normal Image				   Tumor Image</a:t>
            </a:r>
          </a:p>
          <a:p>
            <a:r>
              <a:rPr lang="en-US" sz="2200" b="1" dirty="0">
                <a:latin typeface="Times New Roman" panose="02020603050405020304" pitchFamily="18" charset="0"/>
                <a:cs typeface="Times New Roman" panose="02020603050405020304" pitchFamily="18" charset="0"/>
              </a:rPr>
              <a:t>Data preprocessing and Augmentation :</a:t>
            </a:r>
          </a:p>
          <a:p>
            <a:pPr marL="0" indent="0">
              <a:buNone/>
            </a:pPr>
            <a:r>
              <a:rPr lang="en-US" sz="26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Data preprocessing is done by applying </a:t>
            </a:r>
            <a:r>
              <a:rPr lang="en-US" sz="2200" dirty="0" err="1">
                <a:latin typeface="Times New Roman" panose="02020603050405020304" pitchFamily="18" charset="0"/>
                <a:cs typeface="Times New Roman" panose="02020603050405020304" pitchFamily="18" charset="0"/>
              </a:rPr>
              <a:t>smoothning</a:t>
            </a:r>
            <a:r>
              <a:rPr lang="en-US" sz="2200" dirty="0">
                <a:latin typeface="Times New Roman" panose="02020603050405020304" pitchFamily="18" charset="0"/>
                <a:cs typeface="Times New Roman" panose="02020603050405020304" pitchFamily="18" charset="0"/>
              </a:rPr>
              <a:t>, Blurring , </a:t>
            </a:r>
            <a:r>
              <a:rPr lang="en-US" sz="2200" dirty="0" err="1">
                <a:latin typeface="Times New Roman" panose="02020603050405020304" pitchFamily="18" charset="0"/>
                <a:cs typeface="Times New Roman" panose="02020603050405020304" pitchFamily="18" charset="0"/>
              </a:rPr>
              <a:t>Gaussin</a:t>
            </a:r>
            <a:r>
              <a:rPr lang="en-US" sz="2200" dirty="0">
                <a:latin typeface="Times New Roman" panose="02020603050405020304" pitchFamily="18" charset="0"/>
                <a:cs typeface="Times New Roman" panose="02020603050405020304" pitchFamily="18" charset="0"/>
              </a:rPr>
              <a:t> Blurring techniques </a:t>
            </a:r>
          </a:p>
          <a:p>
            <a:pPr marL="0" indent="0">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along with resizing the images.</a:t>
            </a:r>
            <a:endParaRPr lang="en-US" sz="2600" b="1" dirty="0">
              <a:latin typeface="Times New Roman" panose="02020603050405020304" pitchFamily="18" charset="0"/>
              <a:cs typeface="Times New Roman" panose="02020603050405020304" pitchFamily="18" charset="0"/>
            </a:endParaRPr>
          </a:p>
          <a:p>
            <a:r>
              <a:rPr lang="en-US" sz="2200" b="1" dirty="0" err="1">
                <a:latin typeface="Times New Roman" panose="02020603050405020304" pitchFamily="18" charset="0"/>
                <a:cs typeface="Times New Roman" panose="02020603050405020304" pitchFamily="18" charset="0"/>
              </a:rPr>
              <a:t>DataSet</a:t>
            </a:r>
            <a:r>
              <a:rPr lang="en-US" sz="2200" b="1" dirty="0">
                <a:latin typeface="Times New Roman" panose="02020603050405020304" pitchFamily="18" charset="0"/>
                <a:cs typeface="Times New Roman" panose="02020603050405020304" pitchFamily="18" charset="0"/>
              </a:rPr>
              <a:t> splitting : </a:t>
            </a:r>
          </a:p>
          <a:p>
            <a:pPr marL="0" indent="0">
              <a:buNone/>
            </a:pPr>
            <a:r>
              <a:rPr lang="en-US" sz="26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Dataset is </a:t>
            </a:r>
            <a:r>
              <a:rPr lang="en-US" sz="2200" dirty="0" err="1">
                <a:latin typeface="Times New Roman" panose="02020603050405020304" pitchFamily="18" charset="0"/>
                <a:cs typeface="Times New Roman" panose="02020603050405020304" pitchFamily="18" charset="0"/>
              </a:rPr>
              <a:t>splitted</a:t>
            </a:r>
            <a:r>
              <a:rPr lang="en-US" sz="2200" dirty="0">
                <a:latin typeface="Times New Roman" panose="02020603050405020304" pitchFamily="18" charset="0"/>
                <a:cs typeface="Times New Roman" panose="02020603050405020304" pitchFamily="18" charset="0"/>
              </a:rPr>
              <a:t> into training and testing sets Whereas each set contains 1221 images.</a:t>
            </a:r>
          </a:p>
          <a:p>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13-04-2024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No.BB4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DE95733-16BC-C0C1-A841-3388C40C4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905" y="2179619"/>
            <a:ext cx="2097534" cy="1852987"/>
          </a:xfrm>
          <a:prstGeom prst="rect">
            <a:avLst/>
          </a:prstGeom>
        </p:spPr>
      </p:pic>
      <p:pic>
        <p:nvPicPr>
          <p:cNvPr id="12" name="Picture 11">
            <a:extLst>
              <a:ext uri="{FF2B5EF4-FFF2-40B4-BE49-F238E27FC236}">
                <a16:creationId xmlns:a16="http://schemas.microsoft.com/office/drawing/2014/main" id="{963C046D-3DB1-5E03-9AFF-28E5DD37D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916" y="2179618"/>
            <a:ext cx="2224810" cy="1852987"/>
          </a:xfrm>
          <a:prstGeom prst="rect">
            <a:avLst/>
          </a:prstGeom>
        </p:spPr>
      </p:pic>
    </p:spTree>
    <p:extLst>
      <p:ext uri="{BB962C8B-B14F-4D97-AF65-F5344CB8AC3E}">
        <p14:creationId xmlns:p14="http://schemas.microsoft.com/office/powerpoint/2010/main" val="1488576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E77AF03-163E-6AFC-1577-A716EA9654F3}"/>
              </a:ext>
            </a:extLst>
          </p:cNvPr>
          <p:cNvSpPr>
            <a:spLocks noGrp="1"/>
          </p:cNvSpPr>
          <p:nvPr>
            <p:ph type="dt" sz="half" idx="10"/>
          </p:nvPr>
        </p:nvSpPr>
        <p:spPr/>
        <p:txBody>
          <a:bodyPr/>
          <a:lstStyle/>
          <a:p>
            <a:fld id="{624C803B-62AD-4010-AEFB-D9AF802A6496}" type="datetime1">
              <a:rPr lang="en-IN" smtClean="0"/>
              <a:t>13-04-2024</a:t>
            </a:fld>
            <a:endParaRPr lang="en-IN"/>
          </a:p>
        </p:txBody>
      </p:sp>
      <p:sp>
        <p:nvSpPr>
          <p:cNvPr id="5" name="Footer Placeholder 4">
            <a:extLst>
              <a:ext uri="{FF2B5EF4-FFF2-40B4-BE49-F238E27FC236}">
                <a16:creationId xmlns:a16="http://schemas.microsoft.com/office/drawing/2014/main" id="{12337196-B640-6C1A-2911-6EEE68BAFC21}"/>
              </a:ext>
            </a:extLst>
          </p:cNvPr>
          <p:cNvSpPr>
            <a:spLocks noGrp="1"/>
          </p:cNvSpPr>
          <p:nvPr>
            <p:ph type="ftr" sz="quarter" idx="11"/>
          </p:nvPr>
        </p:nvSpPr>
        <p:spPr/>
        <p:txBody>
          <a:bodyPr/>
          <a:lstStyle/>
          <a:p>
            <a:r>
              <a:rPr lang="en-US" dirty="0"/>
              <a:t>Review No.3         Batch No.BB4           Department of CSE</a:t>
            </a:r>
            <a:endParaRPr lang="en-IN" dirty="0"/>
          </a:p>
        </p:txBody>
      </p:sp>
      <p:sp>
        <p:nvSpPr>
          <p:cNvPr id="6" name="Slide Number Placeholder 5">
            <a:extLst>
              <a:ext uri="{FF2B5EF4-FFF2-40B4-BE49-F238E27FC236}">
                <a16:creationId xmlns:a16="http://schemas.microsoft.com/office/drawing/2014/main" id="{69096DF9-96B8-F923-687F-9F01D1D2ECE7}"/>
              </a:ext>
            </a:extLst>
          </p:cNvPr>
          <p:cNvSpPr>
            <a:spLocks noGrp="1"/>
          </p:cNvSpPr>
          <p:nvPr>
            <p:ph type="sldNum" sz="quarter" idx="12"/>
          </p:nvPr>
        </p:nvSpPr>
        <p:spPr/>
        <p:txBody>
          <a:bodyPr/>
          <a:lstStyle/>
          <a:p>
            <a:fld id="{65DCBD69-296B-4D7C-AF62-9B588FC78772}" type="slidenum">
              <a:rPr lang="en-IN" smtClean="0"/>
              <a:t>13</a:t>
            </a:fld>
            <a:endParaRPr lang="en-IN"/>
          </a:p>
        </p:txBody>
      </p:sp>
      <p:pic>
        <p:nvPicPr>
          <p:cNvPr id="8" name="Picture 7">
            <a:extLst>
              <a:ext uri="{FF2B5EF4-FFF2-40B4-BE49-F238E27FC236}">
                <a16:creationId xmlns:a16="http://schemas.microsoft.com/office/drawing/2014/main" id="{5F4B4CB2-992C-91AB-66D9-735CD52E0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443" y="804348"/>
            <a:ext cx="8661114" cy="2026217"/>
          </a:xfrm>
          <a:prstGeom prst="rect">
            <a:avLst/>
          </a:prstGeom>
          <a:ln w="19050">
            <a:solidFill>
              <a:schemeClr val="tx1"/>
            </a:solidFill>
          </a:ln>
        </p:spPr>
      </p:pic>
      <p:pic>
        <p:nvPicPr>
          <p:cNvPr id="10" name="Picture 9">
            <a:extLst>
              <a:ext uri="{FF2B5EF4-FFF2-40B4-BE49-F238E27FC236}">
                <a16:creationId xmlns:a16="http://schemas.microsoft.com/office/drawing/2014/main" id="{D6A22563-E585-206B-DE42-4CEE3649C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443" y="3650419"/>
            <a:ext cx="8661114" cy="2123085"/>
          </a:xfrm>
          <a:prstGeom prst="rect">
            <a:avLst/>
          </a:prstGeom>
          <a:ln w="19050">
            <a:solidFill>
              <a:schemeClr val="tx1"/>
            </a:solidFill>
          </a:ln>
        </p:spPr>
      </p:pic>
      <p:sp>
        <p:nvSpPr>
          <p:cNvPr id="2" name="TextBox 1">
            <a:extLst>
              <a:ext uri="{FF2B5EF4-FFF2-40B4-BE49-F238E27FC236}">
                <a16:creationId xmlns:a16="http://schemas.microsoft.com/office/drawing/2014/main" id="{4F99B6A3-C448-2479-895A-7B412C292BE6}"/>
              </a:ext>
            </a:extLst>
          </p:cNvPr>
          <p:cNvSpPr txBox="1"/>
          <p:nvPr/>
        </p:nvSpPr>
        <p:spPr>
          <a:xfrm>
            <a:off x="4971334" y="2875172"/>
            <a:ext cx="1540102"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With Tumor</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A5572BE-EBF9-D2A7-5624-7842F1971D7F}"/>
              </a:ext>
            </a:extLst>
          </p:cNvPr>
          <p:cNvSpPr txBox="1"/>
          <p:nvPr/>
        </p:nvSpPr>
        <p:spPr>
          <a:xfrm>
            <a:off x="4971334" y="5773504"/>
            <a:ext cx="1895968"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Without Tumor</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406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FC976-8B08-FD69-B9A3-E783C5B3EAFF}"/>
              </a:ext>
            </a:extLst>
          </p:cNvPr>
          <p:cNvSpPr>
            <a:spLocks noGrp="1"/>
          </p:cNvSpPr>
          <p:nvPr>
            <p:ph idx="1"/>
          </p:nvPr>
        </p:nvSpPr>
        <p:spPr>
          <a:xfrm>
            <a:off x="642990" y="749799"/>
            <a:ext cx="10515600" cy="6108201"/>
          </a:xfrm>
        </p:spPr>
        <p:txBody>
          <a:bodyPr>
            <a:noAutofit/>
          </a:bodyPr>
          <a:lstStyle/>
          <a:p>
            <a:pPr>
              <a:lnSpc>
                <a:spcPct val="100000"/>
              </a:lnSpc>
            </a:pPr>
            <a:r>
              <a:rPr lang="en-US" sz="2000" b="1" dirty="0">
                <a:latin typeface="Times New Roman" panose="02020603050405020304" pitchFamily="18" charset="0"/>
                <a:cs typeface="Times New Roman" panose="02020603050405020304" pitchFamily="18" charset="0"/>
              </a:rPr>
              <a:t>Model selection : </a:t>
            </a:r>
          </a:p>
          <a:p>
            <a:pPr marL="0" indent="0">
              <a:lnSpc>
                <a:spcPct val="100000"/>
              </a:lnSpc>
              <a:buNone/>
            </a:pPr>
            <a:r>
              <a:rPr lang="en-US" sz="2000" dirty="0">
                <a:latin typeface="Times New Roman" panose="02020603050405020304" pitchFamily="18" charset="0"/>
                <a:cs typeface="Times New Roman" panose="02020603050405020304" pitchFamily="18" charset="0"/>
              </a:rPr>
              <a:t>	Both CNN and VGG16 models are utilized for binary classification tasks, specifically in detecting brain tumors from MRI images. They employ convolutional layers to extract relevant features from the input images. These models can provide accurate predictions of tumor presence or absence based on input MRI images.</a:t>
            </a:r>
          </a:p>
          <a:p>
            <a:pPr>
              <a:lnSpc>
                <a:spcPct val="100000"/>
              </a:lnSpc>
            </a:pPr>
            <a:r>
              <a:rPr lang="en-US" sz="2000" b="1" dirty="0">
                <a:latin typeface="Times New Roman" panose="02020603050405020304" pitchFamily="18" charset="0"/>
                <a:cs typeface="Times New Roman" panose="02020603050405020304" pitchFamily="18" charset="0"/>
              </a:rPr>
              <a:t>Model training : </a:t>
            </a:r>
          </a:p>
          <a:p>
            <a:pPr marL="0" indent="0">
              <a:lnSpc>
                <a:spcPct val="100000"/>
              </a:lnSpc>
              <a:buNone/>
            </a:pPr>
            <a:r>
              <a:rPr lang="en-US" sz="2000" dirty="0">
                <a:latin typeface="Times New Roman" panose="02020603050405020304" pitchFamily="18" charset="0"/>
                <a:cs typeface="Times New Roman" panose="02020603050405020304" pitchFamily="18" charset="0"/>
              </a:rPr>
              <a:t>	Model training involves preparing data using </a:t>
            </a:r>
            <a:r>
              <a:rPr lang="en-US" sz="2000" dirty="0" err="1">
                <a:latin typeface="Times New Roman" panose="02020603050405020304" pitchFamily="18" charset="0"/>
                <a:cs typeface="Times New Roman" panose="02020603050405020304" pitchFamily="18" charset="0"/>
              </a:rPr>
              <a:t>ImageDataGenerator</a:t>
            </a:r>
            <a:r>
              <a:rPr lang="en-US" sz="2000" dirty="0">
                <a:latin typeface="Times New Roman" panose="02020603050405020304" pitchFamily="18" charset="0"/>
                <a:cs typeface="Times New Roman" panose="02020603050405020304" pitchFamily="18" charset="0"/>
              </a:rPr>
              <a:t>, defining CNN and VGG16 architectures, then training the models with fit() function by providing training data, validating on test data, and optimizing parameters with Adam optimizer and binary cross-entropy loss.</a:t>
            </a:r>
          </a:p>
          <a:p>
            <a:pPr>
              <a:lnSpc>
                <a:spcPct val="100000"/>
              </a:lnSpc>
            </a:pPr>
            <a:r>
              <a:rPr lang="en-US" sz="2000" b="1" dirty="0">
                <a:latin typeface="Times New Roman" panose="02020603050405020304" pitchFamily="18" charset="0"/>
                <a:cs typeface="Times New Roman" panose="02020603050405020304" pitchFamily="18" charset="0"/>
              </a:rPr>
              <a:t>Model evaluation :</a:t>
            </a:r>
          </a:p>
          <a:p>
            <a:pPr marL="0" indent="0">
              <a:lnSpc>
                <a:spcPct val="100000"/>
              </a:lnSpc>
              <a:buNone/>
            </a:pPr>
            <a:r>
              <a:rPr lang="en-US" sz="2000" dirty="0">
                <a:latin typeface="Times New Roman" panose="02020603050405020304" pitchFamily="18" charset="0"/>
                <a:cs typeface="Times New Roman" panose="02020603050405020304" pitchFamily="18" charset="0"/>
              </a:rPr>
              <a:t>	Model evaluation comprises plotting accuracy and loss curves using plot_accuracy_loss(), evaluating models on test data via evaluate() to obtain loss and accuracy metrics, and making predictions on individual images using predict() to classify brain tumor presence or absence based on MRI scans.</a:t>
            </a:r>
            <a:endParaRPr lang="en-IN" sz="2000" dirty="0"/>
          </a:p>
        </p:txBody>
      </p:sp>
      <p:sp>
        <p:nvSpPr>
          <p:cNvPr id="4" name="Date Placeholder 3">
            <a:extLst>
              <a:ext uri="{FF2B5EF4-FFF2-40B4-BE49-F238E27FC236}">
                <a16:creationId xmlns:a16="http://schemas.microsoft.com/office/drawing/2014/main" id="{6B8517D6-BDC3-1CAD-0C2D-FFC334817A49}"/>
              </a:ext>
            </a:extLst>
          </p:cNvPr>
          <p:cNvSpPr>
            <a:spLocks noGrp="1"/>
          </p:cNvSpPr>
          <p:nvPr>
            <p:ph type="dt" sz="half" idx="10"/>
          </p:nvPr>
        </p:nvSpPr>
        <p:spPr/>
        <p:txBody>
          <a:bodyPr/>
          <a:lstStyle/>
          <a:p>
            <a:fld id="{624C803B-62AD-4010-AEFB-D9AF802A6496}" type="datetime1">
              <a:rPr lang="en-IN" smtClean="0"/>
              <a:t>13-04-2024</a:t>
            </a:fld>
            <a:endParaRPr lang="en-IN"/>
          </a:p>
        </p:txBody>
      </p:sp>
      <p:sp>
        <p:nvSpPr>
          <p:cNvPr id="5" name="Footer Placeholder 4">
            <a:extLst>
              <a:ext uri="{FF2B5EF4-FFF2-40B4-BE49-F238E27FC236}">
                <a16:creationId xmlns:a16="http://schemas.microsoft.com/office/drawing/2014/main" id="{3D83D423-CE5C-2AA2-20ED-C5B08D1E31EF}"/>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C27D086B-35EC-931C-7C69-421133EA2E5F}"/>
              </a:ext>
            </a:extLst>
          </p:cNvPr>
          <p:cNvSpPr>
            <a:spLocks noGrp="1"/>
          </p:cNvSpPr>
          <p:nvPr>
            <p:ph type="sldNum" sz="quarter" idx="12"/>
          </p:nvPr>
        </p:nvSpPr>
        <p:spPr/>
        <p:txBody>
          <a:bodyPr/>
          <a:lstStyle/>
          <a:p>
            <a:fld id="{65DCBD69-296B-4D7C-AF62-9B588FC78772}" type="slidenum">
              <a:rPr lang="en-IN" smtClean="0"/>
              <a:t>14</a:t>
            </a:fld>
            <a:endParaRPr lang="en-IN"/>
          </a:p>
        </p:txBody>
      </p:sp>
    </p:spTree>
    <p:extLst>
      <p:ext uri="{BB962C8B-B14F-4D97-AF65-F5344CB8AC3E}">
        <p14:creationId xmlns:p14="http://schemas.microsoft.com/office/powerpoint/2010/main" val="914951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235735"/>
            <a:ext cx="10173182" cy="1128009"/>
          </a:xfrm>
        </p:spPr>
        <p:txBody>
          <a:bodyPr>
            <a:normAutofit/>
          </a:bodyPr>
          <a:lstStyle/>
          <a:p>
            <a:pPr algn="ctr"/>
            <a:r>
              <a:rPr lang="en-US" sz="4000"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06777" y="1363744"/>
            <a:ext cx="10515600" cy="4593996"/>
          </a:xfrm>
        </p:spPr>
        <p:txBody>
          <a:bodyPr>
            <a:normAutofit fontScale="92500"/>
          </a:bodyPr>
          <a:lstStyle/>
          <a:p>
            <a:pPr algn="just"/>
            <a:r>
              <a:rPr lang="en-IN" sz="2400" b="1" i="0" dirty="0">
                <a:solidFill>
                  <a:srgbClr val="374151"/>
                </a:solidFill>
                <a:effectLst/>
                <a:latin typeface="Times New Roman" panose="02020603050405020304" pitchFamily="18" charset="0"/>
                <a:cs typeface="Times New Roman" panose="02020603050405020304" pitchFamily="18" charset="0"/>
              </a:rPr>
              <a:t>Software Specifications:</a:t>
            </a:r>
            <a:endParaRPr lang="en-IN" sz="2400"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2400" i="0" dirty="0">
                <a:solidFill>
                  <a:srgbClr val="374151"/>
                </a:solidFill>
                <a:effectLst/>
                <a:latin typeface="Times New Roman" panose="02020603050405020304" pitchFamily="18" charset="0"/>
                <a:cs typeface="Times New Roman" panose="02020603050405020304" pitchFamily="18" charset="0"/>
              </a:rPr>
              <a:t>Programming Language: Python.</a:t>
            </a:r>
          </a:p>
          <a:p>
            <a:pPr algn="just">
              <a:buFont typeface="+mj-lt"/>
              <a:buAutoNum type="arabicPeriod"/>
            </a:pPr>
            <a:r>
              <a:rPr lang="en-IN" sz="2400" i="0" dirty="0">
                <a:solidFill>
                  <a:srgbClr val="374151"/>
                </a:solidFill>
                <a:effectLst/>
                <a:latin typeface="Times New Roman" panose="02020603050405020304" pitchFamily="18" charset="0"/>
                <a:cs typeface="Times New Roman" panose="02020603050405020304" pitchFamily="18" charset="0"/>
              </a:rPr>
              <a:t>Libraries and Frameworks: NumPy, TensorFlow, </a:t>
            </a:r>
            <a:r>
              <a:rPr lang="en-IN" sz="2400" dirty="0" err="1">
                <a:solidFill>
                  <a:srgbClr val="374151"/>
                </a:solidFill>
                <a:latin typeface="Times New Roman" panose="02020603050405020304" pitchFamily="18" charset="0"/>
                <a:cs typeface="Times New Roman" panose="02020603050405020304" pitchFamily="18" charset="0"/>
              </a:rPr>
              <a:t>keras</a:t>
            </a:r>
            <a:r>
              <a:rPr lang="en-IN" sz="2400" i="0" dirty="0">
                <a:solidFill>
                  <a:srgbClr val="374151"/>
                </a:solidFill>
                <a:effectLst/>
                <a:latin typeface="Times New Roman" panose="02020603050405020304" pitchFamily="18" charset="0"/>
                <a:cs typeface="Times New Roman" panose="02020603050405020304" pitchFamily="18" charset="0"/>
              </a:rPr>
              <a:t>, </a:t>
            </a:r>
            <a:r>
              <a:rPr lang="en-IN" sz="2400" dirty="0" err="1">
                <a:solidFill>
                  <a:srgbClr val="374151"/>
                </a:solidFill>
                <a:latin typeface="Times New Roman" panose="02020603050405020304" pitchFamily="18" charset="0"/>
                <a:cs typeface="Times New Roman" panose="02020603050405020304" pitchFamily="18" charset="0"/>
              </a:rPr>
              <a:t>ImageDatagenerator</a:t>
            </a:r>
            <a:r>
              <a:rPr lang="en-IN" sz="2400" i="0" dirty="0">
                <a:solidFill>
                  <a:srgbClr val="374151"/>
                </a:solidFill>
                <a:effectLst/>
                <a:latin typeface="Times New Roman" panose="02020603050405020304" pitchFamily="18" charset="0"/>
                <a:cs typeface="Times New Roman" panose="02020603050405020304" pitchFamily="18" charset="0"/>
              </a:rPr>
              <a:t>, Matplotlib</a:t>
            </a:r>
            <a:r>
              <a:rPr lang="en-IN" sz="2400" dirty="0">
                <a:solidFill>
                  <a:srgbClr val="374151"/>
                </a:solidFill>
                <a:latin typeface="Times New Roman" panose="02020603050405020304" pitchFamily="18" charset="0"/>
                <a:cs typeface="Times New Roman" panose="02020603050405020304" pitchFamily="18" charset="0"/>
              </a:rPr>
              <a:t>.</a:t>
            </a:r>
            <a:endParaRPr lang="en-IN" sz="240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2400" i="0" dirty="0">
                <a:solidFill>
                  <a:srgbClr val="374151"/>
                </a:solidFill>
                <a:effectLst/>
                <a:latin typeface="Times New Roman" panose="02020603050405020304" pitchFamily="18" charset="0"/>
                <a:cs typeface="Times New Roman" panose="02020603050405020304" pitchFamily="18" charset="0"/>
              </a:rPr>
              <a:t>Model Architecture: CNN </a:t>
            </a:r>
            <a:r>
              <a:rPr lang="en-IN" sz="2400" dirty="0">
                <a:solidFill>
                  <a:srgbClr val="374151"/>
                </a:solidFill>
                <a:latin typeface="Times New Roman" panose="02020603050405020304" pitchFamily="18" charset="0"/>
                <a:cs typeface="Times New Roman" panose="02020603050405020304" pitchFamily="18" charset="0"/>
              </a:rPr>
              <a:t>and VGG16</a:t>
            </a:r>
            <a:endParaRPr lang="en-IN" sz="240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2400" i="0" dirty="0">
                <a:solidFill>
                  <a:srgbClr val="374151"/>
                </a:solidFill>
                <a:effectLst/>
                <a:latin typeface="Times New Roman" panose="02020603050405020304" pitchFamily="18" charset="0"/>
                <a:cs typeface="Times New Roman" panose="02020603050405020304" pitchFamily="18" charset="0"/>
              </a:rPr>
              <a:t>Data Preprocessing: </a:t>
            </a:r>
            <a:r>
              <a:rPr lang="en-US" sz="2400" i="0" dirty="0">
                <a:solidFill>
                  <a:srgbClr val="374151"/>
                </a:solidFill>
                <a:effectLst/>
                <a:latin typeface="Times New Roman" panose="02020603050405020304" pitchFamily="18" charset="0"/>
                <a:cs typeface="Times New Roman" panose="02020603050405020304" pitchFamily="18" charset="0"/>
              </a:rPr>
              <a:t>Data Set Loading ,Visualization</a:t>
            </a:r>
            <a:r>
              <a:rPr lang="en-US" sz="2400" dirty="0">
                <a:solidFill>
                  <a:srgbClr val="374151"/>
                </a:solidFill>
                <a:latin typeface="Times New Roman" panose="02020603050405020304" pitchFamily="18" charset="0"/>
                <a:cs typeface="Times New Roman" panose="02020603050405020304" pitchFamily="18" charset="0"/>
              </a:rPr>
              <a:t> </a:t>
            </a:r>
            <a:r>
              <a:rPr lang="en-US" sz="2400" i="0" dirty="0">
                <a:solidFill>
                  <a:srgbClr val="374151"/>
                </a:solidFill>
                <a:effectLst/>
                <a:latin typeface="Times New Roman" panose="02020603050405020304" pitchFamily="18" charset="0"/>
                <a:cs typeface="Times New Roman" panose="02020603050405020304" pitchFamily="18" charset="0"/>
              </a:rPr>
              <a:t>of Data, Cleaning the Data ,TF-IDF Vectorization.</a:t>
            </a:r>
            <a:endParaRPr lang="en-IN" sz="240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2400" i="0" dirty="0">
                <a:solidFill>
                  <a:srgbClr val="374151"/>
                </a:solidFill>
                <a:effectLst/>
                <a:latin typeface="Times New Roman" panose="02020603050405020304" pitchFamily="18" charset="0"/>
                <a:cs typeface="Times New Roman" panose="02020603050405020304" pitchFamily="18" charset="0"/>
              </a:rPr>
              <a:t>Visualization: Matplotlib for visualizing original and predicted images.</a:t>
            </a:r>
          </a:p>
          <a:p>
            <a:pPr algn="just">
              <a:buFont typeface="+mj-lt"/>
              <a:buAutoNum type="arabicPeriod"/>
            </a:pPr>
            <a:endParaRPr lang="en-IN" sz="2400" i="0" dirty="0">
              <a:solidFill>
                <a:srgbClr val="374151"/>
              </a:solidFill>
              <a:effectLst/>
              <a:latin typeface="Times New Roman" panose="02020603050405020304" pitchFamily="18" charset="0"/>
              <a:cs typeface="Times New Roman" panose="02020603050405020304" pitchFamily="18" charset="0"/>
            </a:endParaRPr>
          </a:p>
          <a:p>
            <a:pPr algn="just"/>
            <a:r>
              <a:rPr lang="en-IN" sz="2400" b="1" i="0" dirty="0">
                <a:solidFill>
                  <a:srgbClr val="374151"/>
                </a:solidFill>
                <a:effectLst/>
                <a:latin typeface="Times New Roman" panose="02020603050405020304" pitchFamily="18" charset="0"/>
                <a:cs typeface="Times New Roman" panose="02020603050405020304" pitchFamily="18" charset="0"/>
              </a:rPr>
              <a:t>Hardware Specifications:</a:t>
            </a:r>
            <a:endParaRPr lang="en-IN" sz="2400"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2400" i="0" dirty="0">
                <a:solidFill>
                  <a:srgbClr val="374151"/>
                </a:solidFill>
                <a:effectLst/>
                <a:latin typeface="Times New Roman" panose="02020603050405020304" pitchFamily="18" charset="0"/>
                <a:cs typeface="Times New Roman" panose="02020603050405020304" pitchFamily="18" charset="0"/>
              </a:rPr>
              <a:t>Compute Resources: CPUs/GPUs for TensorFlow operations</a:t>
            </a:r>
          </a:p>
          <a:p>
            <a:pPr algn="just">
              <a:buFont typeface="+mj-lt"/>
              <a:buAutoNum type="arabicPeriod"/>
            </a:pPr>
            <a:r>
              <a:rPr lang="en-IN" sz="2400" i="0" dirty="0">
                <a:solidFill>
                  <a:srgbClr val="374151"/>
                </a:solidFill>
                <a:effectLst/>
                <a:latin typeface="Times New Roman" panose="02020603050405020304" pitchFamily="18" charset="0"/>
                <a:cs typeface="Times New Roman" panose="02020603050405020304" pitchFamily="18" charset="0"/>
              </a:rPr>
              <a:t>Memory: Adequate RAM for dataset loading and processing</a:t>
            </a:r>
          </a:p>
          <a:p>
            <a:endParaRPr lang="en-IN"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13-04-2024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No.BB4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CBB126-297A-DACB-A45E-AAB4C2C199E9}"/>
              </a:ext>
            </a:extLst>
          </p:cNvPr>
          <p:cNvSpPr>
            <a:spLocks noGrp="1"/>
          </p:cNvSpPr>
          <p:nvPr>
            <p:ph type="title"/>
          </p:nvPr>
        </p:nvSpPr>
        <p:spPr>
          <a:xfrm>
            <a:off x="838200" y="1454132"/>
            <a:ext cx="10515600" cy="4783039"/>
          </a:xfrm>
        </p:spPr>
        <p:txBody>
          <a:bodyPr>
            <a:noAutofit/>
          </a:bodyPr>
          <a:lstStyle/>
          <a:p>
            <a:r>
              <a:rPr lang="en-IN" sz="2800" b="1" dirty="0">
                <a:latin typeface="Times New Roman" panose="02020603050405020304" pitchFamily="18" charset="0"/>
                <a:cs typeface="Times New Roman" panose="02020603050405020304" pitchFamily="18" charset="0"/>
              </a:rPr>
              <a:t>Challenges Faced and Solutions</a:t>
            </a:r>
            <a:r>
              <a:rPr lang="en-IN" sz="2800" b="1" dirty="0"/>
              <a:t>:</a:t>
            </a:r>
            <a:br>
              <a:rPr lang="en-IN" sz="2800" b="1" dirty="0"/>
            </a:br>
            <a:br>
              <a:rPr lang="en-IN" sz="2200" b="1" dirty="0"/>
            </a:br>
            <a:r>
              <a:rPr lang="en-US" sz="1800" b="1" dirty="0">
                <a:latin typeface="Times New Roman" panose="02020603050405020304" pitchFamily="18" charset="0"/>
                <a:cs typeface="Times New Roman" panose="02020603050405020304" pitchFamily="18" charset="0"/>
              </a:rPr>
              <a:t>Data Availability and Quality:</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Collaborate with healthcare institutions and research organizations to access large, diverse, and well-annotated datasets. Implement rigorous data curation and quality control processes to ensure the reliability of the data.</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Model Generalization :</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Augment the training dataset with a wide range of cases, encompassing various imaging conditions, equipment types, and patient demographics. Implement techniques such as transfer learning to enhance the model's ability to generalize to new data.</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Real-Time Application:</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Optimize the deep learning model for inference speed, possibly by using model quantization, pruning, or deploying specialized hardware like GPUs or TPUs. Consider parallel processing to accelerate real-time predictions.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Handling Imbalanced Datasets</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Employ techniques such as oversampling, </a:t>
            </a:r>
            <a:r>
              <a:rPr lang="en-US" sz="1800" dirty="0" err="1">
                <a:latin typeface="Times New Roman" panose="02020603050405020304" pitchFamily="18" charset="0"/>
                <a:cs typeface="Times New Roman" panose="02020603050405020304" pitchFamily="18" charset="0"/>
              </a:rPr>
              <a:t>undersampling</a:t>
            </a:r>
            <a:r>
              <a:rPr lang="en-US" sz="1800" dirty="0">
                <a:latin typeface="Times New Roman" panose="02020603050405020304" pitchFamily="18" charset="0"/>
                <a:cs typeface="Times New Roman" panose="02020603050405020304" pitchFamily="18" charset="0"/>
              </a:rPr>
              <a:t>, or the use of synthetic data to address imbalances. Carefully evaluate the impact of imbalanced datasets on model performance and adjust the training strategy accordingly.</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49FA6D9-B9AE-58C4-8F66-63CD751647C8}"/>
              </a:ext>
            </a:extLst>
          </p:cNvPr>
          <p:cNvSpPr>
            <a:spLocks noGrp="1"/>
          </p:cNvSpPr>
          <p:nvPr>
            <p:ph type="dt" sz="half" idx="10"/>
          </p:nvPr>
        </p:nvSpPr>
        <p:spPr/>
        <p:txBody>
          <a:bodyPr/>
          <a:lstStyle/>
          <a:p>
            <a:fld id="{624C803B-62AD-4010-AEFB-D9AF802A6496}" type="datetime1">
              <a:rPr lang="en-IN" smtClean="0"/>
              <a:t>13-04-2024</a:t>
            </a:fld>
            <a:endParaRPr lang="en-IN"/>
          </a:p>
        </p:txBody>
      </p:sp>
      <p:sp>
        <p:nvSpPr>
          <p:cNvPr id="5" name="Footer Placeholder 4">
            <a:extLst>
              <a:ext uri="{FF2B5EF4-FFF2-40B4-BE49-F238E27FC236}">
                <a16:creationId xmlns:a16="http://schemas.microsoft.com/office/drawing/2014/main" id="{BA435458-B926-9C7C-AB4B-792F74478A2C}"/>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No.BB4           Department of CSE</a:t>
            </a:r>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C101745-0A95-C79C-9698-094DD64444FD}"/>
              </a:ext>
            </a:extLst>
          </p:cNvPr>
          <p:cNvSpPr>
            <a:spLocks noGrp="1"/>
          </p:cNvSpPr>
          <p:nvPr>
            <p:ph type="sldNum" sz="quarter" idx="12"/>
          </p:nvPr>
        </p:nvSpPr>
        <p:spPr/>
        <p:txBody>
          <a:bodyPr/>
          <a:lstStyle/>
          <a:p>
            <a:fld id="{65DCBD69-296B-4D7C-AF62-9B588FC78772}" type="slidenum">
              <a:rPr lang="en-IN" smtClean="0"/>
              <a:t>16</a:t>
            </a:fld>
            <a:endParaRPr lang="en-IN"/>
          </a:p>
        </p:txBody>
      </p:sp>
      <p:pic>
        <p:nvPicPr>
          <p:cNvPr id="3" name="Picture 2">
            <a:extLst>
              <a:ext uri="{FF2B5EF4-FFF2-40B4-BE49-F238E27FC236}">
                <a16:creationId xmlns:a16="http://schemas.microsoft.com/office/drawing/2014/main" id="{0FEB1DE0-5CF1-2E9D-65D8-2C79AA681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04" y="-1"/>
            <a:ext cx="3754218" cy="556181"/>
          </a:xfrm>
          <a:prstGeom prst="rect">
            <a:avLst/>
          </a:prstGeom>
        </p:spPr>
      </p:pic>
    </p:spTree>
    <p:extLst>
      <p:ext uri="{BB962C8B-B14F-4D97-AF65-F5344CB8AC3E}">
        <p14:creationId xmlns:p14="http://schemas.microsoft.com/office/powerpoint/2010/main" val="3476701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09E08-2DC9-6A8D-9D3A-ECAB66A8E5F5}"/>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C4E75240-B094-DDC7-0E3F-7C17C97D8F8D}"/>
              </a:ext>
            </a:extLst>
          </p:cNvPr>
          <p:cNvSpPr>
            <a:spLocks noGrp="1"/>
          </p:cNvSpPr>
          <p:nvPr>
            <p:ph type="title"/>
          </p:nvPr>
        </p:nvSpPr>
        <p:spPr>
          <a:xfrm>
            <a:off x="838200" y="136525"/>
            <a:ext cx="10114052" cy="1509713"/>
          </a:xfrm>
        </p:spPr>
        <p:txBody>
          <a:bodyPr>
            <a:normAutofit/>
          </a:bodyPr>
          <a:lstStyle/>
          <a:p>
            <a:r>
              <a:rPr lang="en-US" sz="2800" b="1" dirty="0">
                <a:latin typeface="Times New Roman" panose="02020603050405020304" pitchFamily="18" charset="0"/>
                <a:cs typeface="Times New Roman" panose="02020603050405020304" pitchFamily="18" charset="0"/>
              </a:rPr>
              <a:t>				Results and Analysis</a:t>
            </a:r>
            <a:br>
              <a:rPr lang="en-US"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8CE6F778-3D05-2EDB-A37B-57885B0402EE}"/>
              </a:ext>
            </a:extLst>
          </p:cNvPr>
          <p:cNvSpPr>
            <a:spLocks noGrp="1"/>
          </p:cNvSpPr>
          <p:nvPr>
            <p:ph idx="1"/>
          </p:nvPr>
        </p:nvSpPr>
        <p:spPr>
          <a:xfrm>
            <a:off x="838200" y="4171307"/>
            <a:ext cx="10515600" cy="2175192"/>
          </a:xfrm>
        </p:spPr>
        <p:txBody>
          <a:bodyPr vert="horz" lIns="91440" tIns="45720" rIns="91440" bIns="45720" rtlCol="0" anchor="t">
            <a:normAutofit/>
          </a:bodyPr>
          <a:lstStyle/>
          <a:p>
            <a:r>
              <a:rPr lang="en-US" sz="2000" dirty="0">
                <a:latin typeface="Times New Roman" panose="02020603050405020304" pitchFamily="18" charset="0"/>
                <a:cs typeface="Times New Roman" panose="02020603050405020304" pitchFamily="18" charset="0"/>
              </a:rPr>
              <a:t>Classification report provides a comprehensive summary of the performance of a classification model. It typically includes several key metrics such as precision, recall, F1-score, and support for each class.</a:t>
            </a:r>
          </a:p>
          <a:p>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C</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onfusion matrix is a table that is often used to describe the performance of a classification model on a set of test data for which the true values are known. It allows visualization of the performance of an algorithm.</a:t>
            </a:r>
            <a:endParaRPr lang="en-US" sz="3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0A58AD6-A9B8-E023-2C60-5478794E5FDE}"/>
              </a:ext>
            </a:extLst>
          </p:cNvPr>
          <p:cNvSpPr>
            <a:spLocks noGrp="1"/>
          </p:cNvSpPr>
          <p:nvPr>
            <p:ph type="dt" sz="half" idx="10"/>
          </p:nvPr>
        </p:nvSpPr>
        <p:spPr>
          <a:xfrm>
            <a:off x="838200" y="6356350"/>
            <a:ext cx="2743200" cy="365125"/>
          </a:xfrm>
        </p:spPr>
        <p:txBody>
          <a:bodyPr/>
          <a:lstStyle/>
          <a:p>
            <a:fld id="{F720652E-A996-4640-95C6-A4013E9733D3}" type="datetime1">
              <a:rPr lang="en-IN" smtClean="0"/>
              <a:pPr/>
              <a:t>13-04-2024</a:t>
            </a:fld>
            <a:endParaRPr lang="en-US"/>
          </a:p>
        </p:txBody>
      </p:sp>
      <p:sp>
        <p:nvSpPr>
          <p:cNvPr id="6" name="Footer Placeholder 5">
            <a:extLst>
              <a:ext uri="{FF2B5EF4-FFF2-40B4-BE49-F238E27FC236}">
                <a16:creationId xmlns:a16="http://schemas.microsoft.com/office/drawing/2014/main" id="{13AFF960-AEDA-F5DE-FAE1-E4D9A6121A38}"/>
              </a:ext>
            </a:extLst>
          </p:cNvPr>
          <p:cNvSpPr>
            <a:spLocks noGrp="1"/>
          </p:cNvSpPr>
          <p:nvPr>
            <p:ph type="ftr" sz="quarter" idx="11"/>
          </p:nvPr>
        </p:nvSpPr>
        <p:spPr>
          <a:xfrm>
            <a:off x="4038600" y="6356350"/>
            <a:ext cx="4114800" cy="365125"/>
          </a:xfrm>
        </p:spPr>
        <p:txBody>
          <a:bodyPr/>
          <a:lstStyle/>
          <a:p>
            <a:r>
              <a:rPr lang="en-US" dirty="0"/>
              <a:t>Review No.3         Batch No.BB4           Department of CSE</a:t>
            </a:r>
          </a:p>
        </p:txBody>
      </p:sp>
      <p:sp>
        <p:nvSpPr>
          <p:cNvPr id="7" name="Slide Number Placeholder 6">
            <a:extLst>
              <a:ext uri="{FF2B5EF4-FFF2-40B4-BE49-F238E27FC236}">
                <a16:creationId xmlns:a16="http://schemas.microsoft.com/office/drawing/2014/main" id="{B2D9307D-FAA7-C2FB-B159-B2C286C0F16E}"/>
              </a:ext>
            </a:extLst>
          </p:cNvPr>
          <p:cNvSpPr>
            <a:spLocks noGrp="1"/>
          </p:cNvSpPr>
          <p:nvPr>
            <p:ph type="sldNum" sz="quarter" idx="12"/>
          </p:nvPr>
        </p:nvSpPr>
        <p:spPr>
          <a:xfrm>
            <a:off x="8610600" y="6356350"/>
            <a:ext cx="2743200" cy="365125"/>
          </a:xfrm>
        </p:spPr>
        <p:txBody>
          <a:bodyPr/>
          <a:lstStyle/>
          <a:p>
            <a:fld id="{B961B71F-4B40-8942-BB88-E0F5C0B46E10}" type="slidenum">
              <a:rPr lang="en-US" smtClean="0"/>
              <a:pPr/>
              <a:t>17</a:t>
            </a:fld>
            <a:endParaRPr lang="en-US"/>
          </a:p>
        </p:txBody>
      </p:sp>
      <p:pic>
        <p:nvPicPr>
          <p:cNvPr id="3" name="Picture 2">
            <a:extLst>
              <a:ext uri="{FF2B5EF4-FFF2-40B4-BE49-F238E27FC236}">
                <a16:creationId xmlns:a16="http://schemas.microsoft.com/office/drawing/2014/main" id="{A3F55A57-4276-D1E1-4902-51ECC684C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906" y="1247344"/>
            <a:ext cx="3733799" cy="2754426"/>
          </a:xfrm>
          <a:prstGeom prst="rect">
            <a:avLst/>
          </a:prstGeom>
          <a:ln>
            <a:solidFill>
              <a:schemeClr val="tx1"/>
            </a:solidFill>
          </a:ln>
        </p:spPr>
      </p:pic>
      <p:pic>
        <p:nvPicPr>
          <p:cNvPr id="4" name="Picture 3">
            <a:extLst>
              <a:ext uri="{FF2B5EF4-FFF2-40B4-BE49-F238E27FC236}">
                <a16:creationId xmlns:a16="http://schemas.microsoft.com/office/drawing/2014/main" id="{87B0CF67-5B8D-54FB-343D-82845461D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759" y="1237493"/>
            <a:ext cx="3529438" cy="2754426"/>
          </a:xfrm>
          <a:prstGeom prst="rect">
            <a:avLst/>
          </a:prstGeom>
          <a:ln>
            <a:solidFill>
              <a:schemeClr val="tx1"/>
            </a:solidFill>
          </a:ln>
        </p:spPr>
      </p:pic>
    </p:spTree>
    <p:extLst>
      <p:ext uri="{BB962C8B-B14F-4D97-AF65-F5344CB8AC3E}">
        <p14:creationId xmlns:p14="http://schemas.microsoft.com/office/powerpoint/2010/main" val="2168091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D0C2E10A-EAC6-342D-E6F1-C59A5E33077E}"/>
              </a:ext>
            </a:extLst>
          </p:cNvPr>
          <p:cNvSpPr>
            <a:spLocks noGrp="1"/>
          </p:cNvSpPr>
          <p:nvPr>
            <p:ph idx="1"/>
          </p:nvPr>
        </p:nvSpPr>
        <p:spPr>
          <a:xfrm>
            <a:off x="838200" y="3594628"/>
            <a:ext cx="10515600" cy="2582334"/>
          </a:xfrm>
        </p:spPr>
        <p:txBody>
          <a:bodyPr>
            <a:normAutofit/>
          </a:bodyPr>
          <a:lstStyle/>
          <a:p>
            <a:r>
              <a:rPr lang="en-US" sz="2000" dirty="0">
                <a:latin typeface="Times New Roman" panose="02020603050405020304" pitchFamily="18" charset="0"/>
                <a:cs typeface="Times New Roman" panose="02020603050405020304" pitchFamily="18" charset="0"/>
              </a:rPr>
              <a:t>The training accuracy and validation accuracy results in 99% and 97% respectively.</a:t>
            </a:r>
          </a:p>
          <a:p>
            <a:r>
              <a:rPr lang="en-US" sz="2000" dirty="0">
                <a:latin typeface="Times New Roman" panose="02020603050405020304" pitchFamily="18" charset="0"/>
                <a:cs typeface="Times New Roman" panose="02020603050405020304" pitchFamily="18" charset="0"/>
              </a:rPr>
              <a:t>The small gap between </a:t>
            </a:r>
            <a:r>
              <a:rPr lang="en-US" sz="2000" dirty="0" err="1">
                <a:latin typeface="Times New Roman" panose="02020603050405020304" pitchFamily="18" charset="0"/>
                <a:cs typeface="Times New Roman" panose="02020603050405020304" pitchFamily="18" charset="0"/>
              </a:rPr>
              <a:t>trainig</a:t>
            </a:r>
            <a:r>
              <a:rPr lang="en-US" sz="2000" dirty="0">
                <a:latin typeface="Times New Roman" panose="02020603050405020304" pitchFamily="18" charset="0"/>
                <a:cs typeface="Times New Roman" panose="02020603050405020304" pitchFamily="18" charset="0"/>
              </a:rPr>
              <a:t> and validation indicates to avoid overfitting on </a:t>
            </a:r>
            <a:r>
              <a:rPr lang="en-US" sz="2000">
                <a:latin typeface="Times New Roman" panose="02020603050405020304" pitchFamily="18" charset="0"/>
                <a:cs typeface="Times New Roman" panose="02020603050405020304" pitchFamily="18" charset="0"/>
              </a:rPr>
              <a:t>the training </a:t>
            </a:r>
            <a:r>
              <a:rPr lang="en-US" sz="2000" dirty="0">
                <a:latin typeface="Times New Roman" panose="02020603050405020304" pitchFamily="18" charset="0"/>
                <a:cs typeface="Times New Roman" panose="02020603050405020304" pitchFamily="18" charset="0"/>
              </a:rPr>
              <a:t>data.</a:t>
            </a:r>
          </a:p>
          <a:p>
            <a:r>
              <a:rPr lang="en-US" sz="2000" dirty="0">
                <a:latin typeface="Times New Roman" panose="02020603050405020304" pitchFamily="18" charset="0"/>
                <a:cs typeface="Times New Roman" panose="02020603050405020304" pitchFamily="18" charset="0"/>
              </a:rPr>
              <a:t>As training progresses, the model learns to minimize training loss by fitting closely to the training data.</a:t>
            </a:r>
          </a:p>
          <a:p>
            <a:r>
              <a:rPr lang="en-US" sz="2000" dirty="0">
                <a:latin typeface="Times New Roman" panose="02020603050405020304" pitchFamily="18" charset="0"/>
                <a:cs typeface="Times New Roman" panose="02020603050405020304" pitchFamily="18" charset="0"/>
              </a:rPr>
              <a:t>The training loss reflects how well the model is fitting the training data, whereas the validation loss indicates how well the model generalizes to unseen data. Monitoring the training and validation loss enables early detection of overfitting.</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89603A3-058E-0A59-DBEE-9E25BB326B92}"/>
              </a:ext>
            </a:extLst>
          </p:cNvPr>
          <p:cNvSpPr>
            <a:spLocks noGrp="1"/>
          </p:cNvSpPr>
          <p:nvPr>
            <p:ph type="dt" sz="half" idx="10"/>
          </p:nvPr>
        </p:nvSpPr>
        <p:spPr>
          <a:xfrm>
            <a:off x="838200" y="6356350"/>
            <a:ext cx="2743200" cy="365125"/>
          </a:xfrm>
        </p:spPr>
        <p:txBody>
          <a:bodyPr/>
          <a:lstStyle/>
          <a:p>
            <a:fld id="{624C803B-62AD-4010-AEFB-D9AF802A6496}" type="datetime1">
              <a:rPr lang="en-IN" smtClean="0"/>
              <a:pPr/>
              <a:t>13-04-2024</a:t>
            </a:fld>
            <a:endParaRPr lang="en-IN"/>
          </a:p>
        </p:txBody>
      </p:sp>
      <p:sp>
        <p:nvSpPr>
          <p:cNvPr id="5" name="Footer Placeholder 4">
            <a:extLst>
              <a:ext uri="{FF2B5EF4-FFF2-40B4-BE49-F238E27FC236}">
                <a16:creationId xmlns:a16="http://schemas.microsoft.com/office/drawing/2014/main" id="{46CEE361-3C13-AAEC-DABA-1F4853AD8308}"/>
              </a:ext>
            </a:extLst>
          </p:cNvPr>
          <p:cNvSpPr>
            <a:spLocks noGrp="1"/>
          </p:cNvSpPr>
          <p:nvPr>
            <p:ph type="ftr" sz="quarter" idx="11"/>
          </p:nvPr>
        </p:nvSpPr>
        <p:spPr>
          <a:xfrm>
            <a:off x="4038600" y="6356350"/>
            <a:ext cx="4114800" cy="365125"/>
          </a:xfrm>
        </p:spPr>
        <p:txBody>
          <a:bodyPr/>
          <a:lstStyle/>
          <a:p>
            <a:r>
              <a:rPr lang="en-US" dirty="0"/>
              <a:t>Review No.3         Batch No. BB4         Department of CSE</a:t>
            </a:r>
            <a:endParaRPr lang="en-IN" dirty="0"/>
          </a:p>
        </p:txBody>
      </p:sp>
      <p:sp>
        <p:nvSpPr>
          <p:cNvPr id="6" name="Slide Number Placeholder 5">
            <a:extLst>
              <a:ext uri="{FF2B5EF4-FFF2-40B4-BE49-F238E27FC236}">
                <a16:creationId xmlns:a16="http://schemas.microsoft.com/office/drawing/2014/main" id="{D4C909CD-31C0-FB8A-E0E3-FEA53E1EBF43}"/>
              </a:ext>
            </a:extLst>
          </p:cNvPr>
          <p:cNvSpPr>
            <a:spLocks noGrp="1"/>
          </p:cNvSpPr>
          <p:nvPr>
            <p:ph type="sldNum" sz="quarter" idx="12"/>
          </p:nvPr>
        </p:nvSpPr>
        <p:spPr>
          <a:xfrm>
            <a:off x="8610600" y="6356350"/>
            <a:ext cx="2743200" cy="365125"/>
          </a:xfrm>
        </p:spPr>
        <p:txBody>
          <a:bodyPr/>
          <a:lstStyle/>
          <a:p>
            <a:fld id="{65DCBD69-296B-4D7C-AF62-9B588FC78772}" type="slidenum">
              <a:rPr lang="en-IN" smtClean="0"/>
              <a:pPr/>
              <a:t>18</a:t>
            </a:fld>
            <a:endParaRPr lang="en-IN"/>
          </a:p>
        </p:txBody>
      </p:sp>
      <p:pic>
        <p:nvPicPr>
          <p:cNvPr id="8" name="Picture 7">
            <a:extLst>
              <a:ext uri="{FF2B5EF4-FFF2-40B4-BE49-F238E27FC236}">
                <a16:creationId xmlns:a16="http://schemas.microsoft.com/office/drawing/2014/main" id="{3F909D6C-D338-F5AC-2797-C5C7A159D6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489" y="674574"/>
            <a:ext cx="3518043" cy="2582334"/>
          </a:xfrm>
          <a:prstGeom prst="rect">
            <a:avLst/>
          </a:prstGeom>
          <a:ln>
            <a:solidFill>
              <a:schemeClr val="tx1"/>
            </a:solidFill>
          </a:ln>
        </p:spPr>
      </p:pic>
      <p:pic>
        <p:nvPicPr>
          <p:cNvPr id="11" name="Picture 10">
            <a:extLst>
              <a:ext uri="{FF2B5EF4-FFF2-40B4-BE49-F238E27FC236}">
                <a16:creationId xmlns:a16="http://schemas.microsoft.com/office/drawing/2014/main" id="{6A049334-D956-B556-8888-AD008866D8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2267" y="674575"/>
            <a:ext cx="3422151" cy="2582334"/>
          </a:xfrm>
          <a:prstGeom prst="rect">
            <a:avLst/>
          </a:prstGeom>
          <a:ln>
            <a:solidFill>
              <a:schemeClr val="tx1"/>
            </a:solidFill>
          </a:ln>
        </p:spPr>
      </p:pic>
    </p:spTree>
    <p:extLst>
      <p:ext uri="{BB962C8B-B14F-4D97-AF65-F5344CB8AC3E}">
        <p14:creationId xmlns:p14="http://schemas.microsoft.com/office/powerpoint/2010/main" val="4137091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B6F4-92E6-7174-1793-A01289A580F7}"/>
              </a:ext>
            </a:extLst>
          </p:cNvPr>
          <p:cNvSpPr>
            <a:spLocks noGrp="1"/>
          </p:cNvSpPr>
          <p:nvPr>
            <p:ph type="title"/>
          </p:nvPr>
        </p:nvSpPr>
        <p:spPr>
          <a:xfrm>
            <a:off x="2034282" y="365126"/>
            <a:ext cx="9319517" cy="847226"/>
          </a:xfrm>
        </p:spPr>
        <p:txBody>
          <a:bodyPr>
            <a:normAutofit/>
          </a:bodyPr>
          <a:lstStyle/>
          <a:p>
            <a:r>
              <a:rPr lang="en-US" sz="2400" b="1" dirty="0">
                <a:latin typeface="Times New Roman" panose="02020603050405020304" pitchFamily="18" charset="0"/>
                <a:cs typeface="Times New Roman" panose="02020603050405020304" pitchFamily="18" charset="0"/>
              </a:rPr>
              <a:t>		CONCLUSION and FUTURE SCOPE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CC1EF9-7968-F0B3-23AA-3C41CB309D45}"/>
              </a:ext>
            </a:extLst>
          </p:cNvPr>
          <p:cNvSpPr>
            <a:spLocks noGrp="1"/>
          </p:cNvSpPr>
          <p:nvPr>
            <p:ph idx="1"/>
          </p:nvPr>
        </p:nvSpPr>
        <p:spPr>
          <a:xfrm>
            <a:off x="838200" y="1428108"/>
            <a:ext cx="10515600" cy="4748855"/>
          </a:xfrm>
        </p:spPr>
        <p:txBody>
          <a:bodyPr>
            <a:normAutofit/>
          </a:bodyPr>
          <a:lstStyle/>
          <a:p>
            <a:pPr marL="457200"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Conclusion:</a:t>
            </a:r>
          </a:p>
          <a:p>
            <a:pPr>
              <a:lnSpc>
                <a:spcPct val="10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study underscores the potential of deep learning techniques, such as transfer learning and data augmentation, in improving brain tumor diagnosis accuracy from MRI images. </a:t>
            </a:r>
          </a:p>
          <a:p>
            <a:pPr>
              <a:lnSpc>
                <a:spcPct val="100000"/>
              </a:lnSpc>
            </a:pPr>
            <a:r>
              <a:rPr lang="en-US" sz="2000" dirty="0">
                <a:latin typeface="Times New Roman" panose="02020603050405020304" pitchFamily="18" charset="0"/>
                <a:cs typeface="Times New Roman" panose="02020603050405020304" pitchFamily="18" charset="0"/>
              </a:rPr>
              <a:t>The developed model demonstrates promising results, showcasing its effectiveness as a diagnostic tool in medical imaging.</a:t>
            </a:r>
          </a:p>
          <a:p>
            <a:pPr marL="457200" indent="-457200">
              <a:lnSpc>
                <a:spcPct val="200000"/>
              </a:lnSpc>
              <a:buFont typeface="+mj-lt"/>
              <a:buAutoNum type="arabicPeriod" startAt="2"/>
            </a:pPr>
            <a:r>
              <a:rPr lang="en-US" sz="2000" b="1" dirty="0">
                <a:latin typeface="Times New Roman" panose="02020603050405020304" pitchFamily="18" charset="0"/>
                <a:cs typeface="Times New Roman" panose="02020603050405020304" pitchFamily="18" charset="0"/>
              </a:rPr>
              <a:t>Future Scope:</a:t>
            </a:r>
          </a:p>
          <a:p>
            <a:pPr>
              <a:lnSpc>
                <a:spcPct val="10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Further refinement and validation of the proposed model are essential steps for its integration into clinical settings. </a:t>
            </a:r>
          </a:p>
          <a:p>
            <a:pPr>
              <a:lnSpc>
                <a:spcPct val="100000"/>
              </a:lnSpc>
            </a:pPr>
            <a:r>
              <a:rPr lang="en-US" sz="2000" dirty="0">
                <a:latin typeface="Times New Roman" panose="02020603050405020304" pitchFamily="18" charset="0"/>
                <a:cs typeface="Times New Roman" panose="02020603050405020304" pitchFamily="18" charset="0"/>
              </a:rPr>
              <a:t>Real-world validation studies involving larger and more diverse datasets, along with collaboration with medical professionals, can enhance the model's reliability and applicability in real-world scenarios.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D8EA471-6700-5D85-C3E8-00E3C00638F7}"/>
              </a:ext>
            </a:extLst>
          </p:cNvPr>
          <p:cNvSpPr>
            <a:spLocks noGrp="1"/>
          </p:cNvSpPr>
          <p:nvPr>
            <p:ph type="dt" sz="half" idx="10"/>
          </p:nvPr>
        </p:nvSpPr>
        <p:spPr/>
        <p:txBody>
          <a:bodyPr/>
          <a:lstStyle/>
          <a:p>
            <a:fld id="{624C803B-62AD-4010-AEFB-D9AF802A6496}" type="datetime1">
              <a:rPr lang="en-IN" smtClean="0"/>
              <a:t>13-04-2024</a:t>
            </a:fld>
            <a:endParaRPr lang="en-IN"/>
          </a:p>
        </p:txBody>
      </p:sp>
      <p:sp>
        <p:nvSpPr>
          <p:cNvPr id="5" name="Footer Placeholder 4">
            <a:extLst>
              <a:ext uri="{FF2B5EF4-FFF2-40B4-BE49-F238E27FC236}">
                <a16:creationId xmlns:a16="http://schemas.microsoft.com/office/drawing/2014/main" id="{2842E7E4-FC06-1FF2-0F50-F758CD9182B3}"/>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A2E7DD79-D58F-74C1-4E39-AA0EC3353AB0}"/>
              </a:ext>
            </a:extLst>
          </p:cNvPr>
          <p:cNvSpPr>
            <a:spLocks noGrp="1"/>
          </p:cNvSpPr>
          <p:nvPr>
            <p:ph type="sldNum" sz="quarter" idx="12"/>
          </p:nvPr>
        </p:nvSpPr>
        <p:spPr/>
        <p:txBody>
          <a:bodyPr/>
          <a:lstStyle/>
          <a:p>
            <a:fld id="{65DCBD69-296B-4D7C-AF62-9B588FC78772}" type="slidenum">
              <a:rPr lang="en-IN" smtClean="0"/>
              <a:t>19</a:t>
            </a:fld>
            <a:endParaRPr lang="en-IN"/>
          </a:p>
        </p:txBody>
      </p:sp>
    </p:spTree>
    <p:extLst>
      <p:ext uri="{BB962C8B-B14F-4D97-AF65-F5344CB8AC3E}">
        <p14:creationId xmlns:p14="http://schemas.microsoft.com/office/powerpoint/2010/main" val="3722931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25000" lnSpcReduction="20000"/>
          </a:bodyPr>
          <a:lstStyle/>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sz="8000" dirty="0">
                <a:latin typeface="Times New Roman" panose="02020603050405020304" pitchFamily="18" charset="0"/>
                <a:cs typeface="Times New Roman" panose="02020603050405020304" pitchFamily="18" charset="0"/>
              </a:rPr>
              <a:t>Block Diagram / Flow Diagram</a:t>
            </a:r>
            <a:endParaRPr lang="en-IN" sz="8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sz="8000" dirty="0">
                <a:latin typeface="Times New Roman" panose="02020603050405020304" pitchFamily="18" charset="0"/>
                <a:cs typeface="Times New Roman" panose="02020603050405020304" pitchFamily="18" charset="0"/>
              </a:rPr>
              <a:t>Implementation</a:t>
            </a:r>
            <a:endParaRPr lang="en-IN" sz="8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sz="8000"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sz="8000" dirty="0">
                <a:latin typeface="Times New Roman" panose="02020603050405020304" pitchFamily="18" charset="0"/>
                <a:cs typeface="Times New Roman" panose="02020603050405020304" pitchFamily="18" charset="0"/>
              </a:rPr>
              <a:t>Question and Answers</a:t>
            </a:r>
            <a:endParaRPr lang="en-IN" sz="8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13-04-2024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No.BB4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FC937C9-F439-E9E4-07D6-70A289F250F7}"/>
              </a:ext>
            </a:extLst>
          </p:cNvPr>
          <p:cNvSpPr>
            <a:spLocks noGrp="1"/>
          </p:cNvSpPr>
          <p:nvPr>
            <p:ph type="dt" sz="half" idx="10"/>
          </p:nvPr>
        </p:nvSpPr>
        <p:spPr/>
        <p:txBody>
          <a:bodyPr/>
          <a:lstStyle/>
          <a:p>
            <a:fld id="{624C803B-62AD-4010-AEFB-D9AF802A6496}" type="datetime1">
              <a:rPr lang="en-IN" smtClean="0"/>
              <a:t>13-04-2024</a:t>
            </a:fld>
            <a:endParaRPr lang="en-IN"/>
          </a:p>
        </p:txBody>
      </p:sp>
      <p:sp>
        <p:nvSpPr>
          <p:cNvPr id="5" name="Footer Placeholder 4">
            <a:extLst>
              <a:ext uri="{FF2B5EF4-FFF2-40B4-BE49-F238E27FC236}">
                <a16:creationId xmlns:a16="http://schemas.microsoft.com/office/drawing/2014/main" id="{AC43D2C1-B1FD-31F6-E45E-F31F39F32FCC}"/>
              </a:ext>
            </a:extLst>
          </p:cNvPr>
          <p:cNvSpPr>
            <a:spLocks noGrp="1"/>
          </p:cNvSpPr>
          <p:nvPr>
            <p:ph type="ftr" sz="quarter" idx="11"/>
          </p:nvPr>
        </p:nvSpPr>
        <p:spPr/>
        <p:txBody>
          <a:bodyPr/>
          <a:lstStyle/>
          <a:p>
            <a:r>
              <a:rPr lang="en-US" dirty="0"/>
              <a:t>Review No.3         Batch No. BB4          Department of CSE</a:t>
            </a:r>
            <a:endParaRPr lang="en-IN" dirty="0"/>
          </a:p>
        </p:txBody>
      </p:sp>
      <p:sp>
        <p:nvSpPr>
          <p:cNvPr id="6" name="Slide Number Placeholder 5">
            <a:extLst>
              <a:ext uri="{FF2B5EF4-FFF2-40B4-BE49-F238E27FC236}">
                <a16:creationId xmlns:a16="http://schemas.microsoft.com/office/drawing/2014/main" id="{CDE5E86A-280E-2620-C817-3C45156268D1}"/>
              </a:ext>
            </a:extLst>
          </p:cNvPr>
          <p:cNvSpPr>
            <a:spLocks noGrp="1"/>
          </p:cNvSpPr>
          <p:nvPr>
            <p:ph type="sldNum" sz="quarter" idx="12"/>
          </p:nvPr>
        </p:nvSpPr>
        <p:spPr/>
        <p:txBody>
          <a:bodyPr/>
          <a:lstStyle/>
          <a:p>
            <a:fld id="{65DCBD69-296B-4D7C-AF62-9B588FC78772}" type="slidenum">
              <a:rPr lang="en-IN" smtClean="0"/>
              <a:t>20</a:t>
            </a:fld>
            <a:endParaRPr lang="en-IN"/>
          </a:p>
        </p:txBody>
      </p:sp>
      <p:pic>
        <p:nvPicPr>
          <p:cNvPr id="10" name="Picture 9">
            <a:extLst>
              <a:ext uri="{FF2B5EF4-FFF2-40B4-BE49-F238E27FC236}">
                <a16:creationId xmlns:a16="http://schemas.microsoft.com/office/drawing/2014/main" id="{4113ABB5-EE59-D889-544A-D3F7D1FF3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16" y="744278"/>
            <a:ext cx="10462437" cy="4720856"/>
          </a:xfrm>
          <a:prstGeom prst="rect">
            <a:avLst/>
          </a:prstGeom>
          <a:ln>
            <a:solidFill>
              <a:schemeClr val="tx1"/>
            </a:solidFill>
          </a:ln>
        </p:spPr>
      </p:pic>
      <p:sp>
        <p:nvSpPr>
          <p:cNvPr id="11" name="TextBox 10">
            <a:extLst>
              <a:ext uri="{FF2B5EF4-FFF2-40B4-BE49-F238E27FC236}">
                <a16:creationId xmlns:a16="http://schemas.microsoft.com/office/drawing/2014/main" id="{F7CD8F0F-3117-CA81-F2C1-CCA1C00F7A64}"/>
              </a:ext>
            </a:extLst>
          </p:cNvPr>
          <p:cNvSpPr txBox="1"/>
          <p:nvPr/>
        </p:nvSpPr>
        <p:spPr>
          <a:xfrm>
            <a:off x="4199860" y="5590502"/>
            <a:ext cx="2900346"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With Tumor image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04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5892B0E-5471-7107-E385-EF03F569CEE7}"/>
              </a:ext>
            </a:extLst>
          </p:cNvPr>
          <p:cNvSpPr>
            <a:spLocks noGrp="1"/>
          </p:cNvSpPr>
          <p:nvPr>
            <p:ph type="dt" sz="half" idx="10"/>
          </p:nvPr>
        </p:nvSpPr>
        <p:spPr/>
        <p:txBody>
          <a:bodyPr/>
          <a:lstStyle/>
          <a:p>
            <a:fld id="{624C803B-62AD-4010-AEFB-D9AF802A6496}" type="datetime1">
              <a:rPr lang="en-IN" smtClean="0"/>
              <a:t>13-04-2024</a:t>
            </a:fld>
            <a:endParaRPr lang="en-IN"/>
          </a:p>
        </p:txBody>
      </p:sp>
      <p:sp>
        <p:nvSpPr>
          <p:cNvPr id="5" name="Footer Placeholder 4">
            <a:extLst>
              <a:ext uri="{FF2B5EF4-FFF2-40B4-BE49-F238E27FC236}">
                <a16:creationId xmlns:a16="http://schemas.microsoft.com/office/drawing/2014/main" id="{FE3645BC-7459-ACD4-B3A9-5E267B6566FE}"/>
              </a:ext>
            </a:extLst>
          </p:cNvPr>
          <p:cNvSpPr>
            <a:spLocks noGrp="1"/>
          </p:cNvSpPr>
          <p:nvPr>
            <p:ph type="ftr" sz="quarter" idx="11"/>
          </p:nvPr>
        </p:nvSpPr>
        <p:spPr/>
        <p:txBody>
          <a:bodyPr/>
          <a:lstStyle/>
          <a:p>
            <a:r>
              <a:rPr lang="en-US" dirty="0"/>
              <a:t>Review No.3         Batch No. BB4          Department of CSE</a:t>
            </a:r>
            <a:endParaRPr lang="en-IN" dirty="0"/>
          </a:p>
        </p:txBody>
      </p:sp>
      <p:sp>
        <p:nvSpPr>
          <p:cNvPr id="6" name="Slide Number Placeholder 5">
            <a:extLst>
              <a:ext uri="{FF2B5EF4-FFF2-40B4-BE49-F238E27FC236}">
                <a16:creationId xmlns:a16="http://schemas.microsoft.com/office/drawing/2014/main" id="{2E119A61-45C7-E728-1DF6-BD4B9B798A3E}"/>
              </a:ext>
            </a:extLst>
          </p:cNvPr>
          <p:cNvSpPr>
            <a:spLocks noGrp="1"/>
          </p:cNvSpPr>
          <p:nvPr>
            <p:ph type="sldNum" sz="quarter" idx="12"/>
          </p:nvPr>
        </p:nvSpPr>
        <p:spPr/>
        <p:txBody>
          <a:bodyPr/>
          <a:lstStyle/>
          <a:p>
            <a:fld id="{65DCBD69-296B-4D7C-AF62-9B588FC78772}" type="slidenum">
              <a:rPr lang="en-IN" smtClean="0"/>
              <a:t>21</a:t>
            </a:fld>
            <a:endParaRPr lang="en-IN"/>
          </a:p>
        </p:txBody>
      </p:sp>
      <p:pic>
        <p:nvPicPr>
          <p:cNvPr id="8" name="Picture 7">
            <a:extLst>
              <a:ext uri="{FF2B5EF4-FFF2-40B4-BE49-F238E27FC236}">
                <a16:creationId xmlns:a16="http://schemas.microsoft.com/office/drawing/2014/main" id="{B8D9B739-4AE3-4BC3-BD7E-42A02FCF4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60" y="680483"/>
            <a:ext cx="11185452" cy="4763387"/>
          </a:xfrm>
          <a:prstGeom prst="rect">
            <a:avLst/>
          </a:prstGeom>
          <a:ln>
            <a:solidFill>
              <a:schemeClr val="tx1"/>
            </a:solidFill>
          </a:ln>
        </p:spPr>
      </p:pic>
      <p:sp>
        <p:nvSpPr>
          <p:cNvPr id="9" name="TextBox 8">
            <a:extLst>
              <a:ext uri="{FF2B5EF4-FFF2-40B4-BE49-F238E27FC236}">
                <a16:creationId xmlns:a16="http://schemas.microsoft.com/office/drawing/2014/main" id="{CB37BC6A-9E78-0F85-4FA0-870067D4A8E5}"/>
              </a:ext>
            </a:extLst>
          </p:cNvPr>
          <p:cNvSpPr txBox="1"/>
          <p:nvPr/>
        </p:nvSpPr>
        <p:spPr>
          <a:xfrm>
            <a:off x="4367386" y="5654297"/>
            <a:ext cx="3479029"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Without Tumor Image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430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78261"/>
            <a:ext cx="10173182" cy="1223044"/>
          </a:xfrm>
        </p:spPr>
        <p:txBody>
          <a:bodyPr>
            <a:normAutofit/>
          </a:bodyPr>
          <a:lstStyle/>
          <a:p>
            <a:pPr algn="ctr"/>
            <a:r>
              <a:rPr lang="en-US" sz="2800"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037690"/>
            <a:ext cx="10515600" cy="4843663"/>
          </a:xfrm>
        </p:spPr>
        <p:txBody>
          <a:bodyPr vert="horz" lIns="91440" tIns="45720" rIns="91440" bIns="45720" rtlCol="0" anchor="t">
            <a:noAutofit/>
          </a:bodyPr>
          <a:lstStyle/>
          <a:p>
            <a:pPr marL="457200" indent="-457200" algn="just">
              <a:buFont typeface="Arial" panose="020B0604020202020204" pitchFamily="34" charset="0"/>
              <a:buAutoNum type="arabicPeriod"/>
            </a:pPr>
            <a:r>
              <a:rPr lang="en-US" sz="2000" dirty="0">
                <a:solidFill>
                  <a:srgbClr val="1F1F1F"/>
                </a:solidFill>
                <a:effectLst/>
                <a:latin typeface="Times New Roman" panose="02020603050405020304" pitchFamily="18" charset="0"/>
                <a:cs typeface="Times New Roman" panose="02020603050405020304" pitchFamily="18" charset="0"/>
              </a:rPr>
              <a:t>S. </a:t>
            </a:r>
            <a:r>
              <a:rPr lang="en-US" sz="2000" dirty="0" err="1">
                <a:solidFill>
                  <a:srgbClr val="1F1F1F"/>
                </a:solidFill>
                <a:effectLst/>
                <a:latin typeface="Times New Roman" panose="02020603050405020304" pitchFamily="18" charset="0"/>
                <a:cs typeface="Times New Roman" panose="02020603050405020304" pitchFamily="18" charset="0"/>
              </a:rPr>
              <a:t>Grampurohit</a:t>
            </a:r>
            <a:r>
              <a:rPr lang="en-US" sz="2000" dirty="0">
                <a:solidFill>
                  <a:srgbClr val="1F1F1F"/>
                </a:solidFill>
                <a:effectLst/>
                <a:latin typeface="Times New Roman" panose="02020603050405020304" pitchFamily="18" charset="0"/>
                <a:cs typeface="Times New Roman" panose="02020603050405020304" pitchFamily="18" charset="0"/>
              </a:rPr>
              <a:t>, V. </a:t>
            </a:r>
            <a:r>
              <a:rPr lang="en-US" sz="2000" dirty="0" err="1">
                <a:solidFill>
                  <a:srgbClr val="1F1F1F"/>
                </a:solidFill>
                <a:effectLst/>
                <a:latin typeface="Times New Roman" panose="02020603050405020304" pitchFamily="18" charset="0"/>
                <a:cs typeface="Times New Roman" panose="02020603050405020304" pitchFamily="18" charset="0"/>
              </a:rPr>
              <a:t>Shalavadi</a:t>
            </a:r>
            <a:r>
              <a:rPr lang="en-US" sz="2000" dirty="0">
                <a:solidFill>
                  <a:srgbClr val="1F1F1F"/>
                </a:solidFill>
                <a:effectLst/>
                <a:latin typeface="Times New Roman" panose="02020603050405020304" pitchFamily="18" charset="0"/>
                <a:cs typeface="Times New Roman" panose="02020603050405020304" pitchFamily="18" charset="0"/>
              </a:rPr>
              <a:t>, V. R. </a:t>
            </a:r>
            <a:r>
              <a:rPr lang="en-US" sz="2000" dirty="0" err="1">
                <a:solidFill>
                  <a:srgbClr val="1F1F1F"/>
                </a:solidFill>
                <a:effectLst/>
                <a:latin typeface="Times New Roman" panose="02020603050405020304" pitchFamily="18" charset="0"/>
                <a:cs typeface="Times New Roman" panose="02020603050405020304" pitchFamily="18" charset="0"/>
              </a:rPr>
              <a:t>Dhotargavi</a:t>
            </a:r>
            <a:r>
              <a:rPr lang="en-US" sz="2000" dirty="0">
                <a:solidFill>
                  <a:srgbClr val="1F1F1F"/>
                </a:solidFill>
                <a:effectLst/>
                <a:latin typeface="Times New Roman" panose="02020603050405020304" pitchFamily="18" charset="0"/>
                <a:cs typeface="Times New Roman" panose="02020603050405020304" pitchFamily="18" charset="0"/>
              </a:rPr>
              <a:t>, M. Kudari and S. </a:t>
            </a:r>
            <a:r>
              <a:rPr lang="en-US" sz="2000" dirty="0" err="1">
                <a:solidFill>
                  <a:srgbClr val="1F1F1F"/>
                </a:solidFill>
                <a:effectLst/>
                <a:latin typeface="Times New Roman" panose="02020603050405020304" pitchFamily="18" charset="0"/>
                <a:cs typeface="Times New Roman" panose="02020603050405020304" pitchFamily="18" charset="0"/>
              </a:rPr>
              <a:t>Jolad</a:t>
            </a:r>
            <a:r>
              <a:rPr lang="en-US" sz="2000" dirty="0">
                <a:solidFill>
                  <a:srgbClr val="1F1F1F"/>
                </a:solidFill>
                <a:effectLst/>
                <a:latin typeface="Times New Roman" panose="02020603050405020304" pitchFamily="18" charset="0"/>
                <a:cs typeface="Times New Roman" panose="02020603050405020304" pitchFamily="18" charset="0"/>
              </a:rPr>
              <a:t>, "Brain Tumor Detection Using Deep Learning Models," 2020 IEEE India Council International Subsections Conference (INDISCON), Visakhapatnam, India, 2020, pp. 129 134,doi:10.1109/INDISCON50162.2020.00037.</a:t>
            </a:r>
          </a:p>
          <a:p>
            <a:pPr marL="457200" indent="-457200" algn="just">
              <a:buFont typeface="Arial" panose="020B0604020202020204" pitchFamily="34" charset="0"/>
              <a:buAutoNum type="arabicPeriod"/>
            </a:pPr>
            <a:r>
              <a:rPr lang="en-US" sz="2000" dirty="0">
                <a:solidFill>
                  <a:srgbClr val="1F1F1F"/>
                </a:solidFill>
                <a:effectLst/>
                <a:latin typeface="Times New Roman" panose="02020603050405020304" pitchFamily="18" charset="0"/>
                <a:cs typeface="Times New Roman" panose="02020603050405020304" pitchFamily="18" charset="0"/>
              </a:rPr>
              <a:t>A. Saleh, R. </a:t>
            </a:r>
            <a:r>
              <a:rPr lang="en-US" sz="2000" dirty="0" err="1">
                <a:solidFill>
                  <a:srgbClr val="1F1F1F"/>
                </a:solidFill>
                <a:effectLst/>
                <a:latin typeface="Times New Roman" panose="02020603050405020304" pitchFamily="18" charset="0"/>
                <a:cs typeface="Times New Roman" panose="02020603050405020304" pitchFamily="18" charset="0"/>
              </a:rPr>
              <a:t>Sukaik</a:t>
            </a:r>
            <a:r>
              <a:rPr lang="en-US" sz="2000" dirty="0">
                <a:solidFill>
                  <a:srgbClr val="1F1F1F"/>
                </a:solidFill>
                <a:effectLst/>
                <a:latin typeface="Times New Roman" panose="02020603050405020304" pitchFamily="18" charset="0"/>
                <a:cs typeface="Times New Roman" panose="02020603050405020304" pitchFamily="18" charset="0"/>
              </a:rPr>
              <a:t> and S. S. Abu-Naser, "Brain Tumor Classification Using Deep Learning," 2020 International Conference on Assistive and Rehabilitation Technologies (</a:t>
            </a:r>
            <a:r>
              <a:rPr lang="en-US" sz="2000" dirty="0" err="1">
                <a:solidFill>
                  <a:srgbClr val="1F1F1F"/>
                </a:solidFill>
                <a:effectLst/>
                <a:latin typeface="Times New Roman" panose="02020603050405020304" pitchFamily="18" charset="0"/>
                <a:cs typeface="Times New Roman" panose="02020603050405020304" pitchFamily="18" charset="0"/>
              </a:rPr>
              <a:t>iCareTech</a:t>
            </a:r>
            <a:r>
              <a:rPr lang="en-US" sz="2000" dirty="0">
                <a:solidFill>
                  <a:srgbClr val="1F1F1F"/>
                </a:solidFill>
                <a:effectLst/>
                <a:latin typeface="Times New Roman" panose="02020603050405020304" pitchFamily="18" charset="0"/>
                <a:cs typeface="Times New Roman" panose="02020603050405020304" pitchFamily="18" charset="0"/>
              </a:rPr>
              <a:t>), Gaza, Palestine,2020, pp. 131-136, doi:10.1109/iCareTech49914.2020.00032. </a:t>
            </a:r>
          </a:p>
          <a:p>
            <a:pPr marL="457200" indent="-457200" algn="just">
              <a:buFont typeface="Arial" panose="020B0604020202020204" pitchFamily="34" charset="0"/>
              <a:buAutoNum type="arabicPeriod"/>
            </a:pPr>
            <a:r>
              <a:rPr lang="en-IN" sz="2000" dirty="0">
                <a:latin typeface="Times New Roman" panose="02020603050405020304" pitchFamily="18" charset="0"/>
                <a:cs typeface="Times New Roman" panose="02020603050405020304" pitchFamily="18" charset="0"/>
              </a:rPr>
              <a:t>G. N, V. </a:t>
            </a:r>
            <a:r>
              <a:rPr lang="en-IN" sz="2000" dirty="0" err="1">
                <a:latin typeface="Times New Roman" panose="02020603050405020304" pitchFamily="18" charset="0"/>
                <a:cs typeface="Times New Roman" panose="02020603050405020304" pitchFamily="18" charset="0"/>
              </a:rPr>
              <a:t>Pushpalatha</a:t>
            </a:r>
            <a:r>
              <a:rPr lang="en-IN" sz="2000" dirty="0">
                <a:latin typeface="Times New Roman" panose="02020603050405020304" pitchFamily="18" charset="0"/>
                <a:cs typeface="Times New Roman" panose="02020603050405020304" pitchFamily="18" charset="0"/>
              </a:rPr>
              <a:t>, R. C, S. L and S. S, "Brain </a:t>
            </a:r>
            <a:r>
              <a:rPr lang="en-IN" sz="2000" dirty="0" err="1">
                <a:latin typeface="Times New Roman" panose="02020603050405020304" pitchFamily="18" charset="0"/>
                <a:cs typeface="Times New Roman" panose="02020603050405020304" pitchFamily="18" charset="0"/>
              </a:rPr>
              <a:t>Tumor</a:t>
            </a:r>
            <a:r>
              <a:rPr lang="en-IN" sz="2000" dirty="0">
                <a:latin typeface="Times New Roman" panose="02020603050405020304" pitchFamily="18" charset="0"/>
                <a:cs typeface="Times New Roman" panose="02020603050405020304" pitchFamily="18" charset="0"/>
              </a:rPr>
              <a:t> Detection and Classification Using Deep Learning," 2023 Winter Summit on Smart Computing and Networks (</a:t>
            </a:r>
            <a:r>
              <a:rPr lang="en-IN" sz="2000" dirty="0" err="1">
                <a:latin typeface="Times New Roman" panose="02020603050405020304" pitchFamily="18" charset="0"/>
                <a:cs typeface="Times New Roman" panose="02020603050405020304" pitchFamily="18" charset="0"/>
              </a:rPr>
              <a:t>WiSSCoN</a:t>
            </a:r>
            <a:r>
              <a:rPr lang="en-IN" sz="2000" dirty="0">
                <a:latin typeface="Times New Roman" panose="02020603050405020304" pitchFamily="18" charset="0"/>
                <a:cs typeface="Times New Roman" panose="02020603050405020304" pitchFamily="18" charset="0"/>
              </a:rPr>
              <a:t>), Chennai, India, 2023, pp. 1-6,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10.1109/WiSSCoN56857.2023.10133851. </a:t>
            </a:r>
          </a:p>
          <a:p>
            <a:pPr marL="457200" indent="-457200" algn="just">
              <a:buFont typeface="Arial" panose="020B0604020202020204" pitchFamily="34" charset="0"/>
              <a:buAutoNum type="arabicPeriod"/>
            </a:pPr>
            <a:r>
              <a:rPr lang="en-IN" sz="2000" dirty="0">
                <a:latin typeface="Times New Roman" panose="02020603050405020304" pitchFamily="18" charset="0"/>
                <a:cs typeface="Times New Roman" panose="02020603050405020304" pitchFamily="18" charset="0"/>
              </a:rPr>
              <a:t>V. </a:t>
            </a:r>
            <a:r>
              <a:rPr lang="en-IN" sz="2000" dirty="0" err="1">
                <a:latin typeface="Times New Roman" panose="02020603050405020304" pitchFamily="18" charset="0"/>
                <a:cs typeface="Times New Roman" panose="02020603050405020304" pitchFamily="18" charset="0"/>
              </a:rPr>
              <a:t>Sravya</a:t>
            </a:r>
            <a:r>
              <a:rPr lang="en-IN" sz="2000" dirty="0">
                <a:latin typeface="Times New Roman" panose="02020603050405020304" pitchFamily="18" charset="0"/>
                <a:cs typeface="Times New Roman" panose="02020603050405020304" pitchFamily="18" charset="0"/>
              </a:rPr>
              <a:t> and S. Malathi, "Survey on Brain </a:t>
            </a:r>
            <a:r>
              <a:rPr lang="en-IN" sz="2000" dirty="0" err="1">
                <a:latin typeface="Times New Roman" panose="02020603050405020304" pitchFamily="18" charset="0"/>
                <a:cs typeface="Times New Roman" panose="02020603050405020304" pitchFamily="18" charset="0"/>
              </a:rPr>
              <a:t>Tumor</a:t>
            </a:r>
            <a:r>
              <a:rPr lang="en-IN" sz="2000" dirty="0">
                <a:latin typeface="Times New Roman" panose="02020603050405020304" pitchFamily="18" charset="0"/>
                <a:cs typeface="Times New Roman" panose="02020603050405020304" pitchFamily="18" charset="0"/>
              </a:rPr>
              <a:t> Detection using Machine Learning and Deep Learning," 2021 International Conference on Computer Communication and Informatics (ICCCI), Coimbatore, India, 2021, pp. 1-3,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10.1109/ICCCI50826.2021.9457019. </a:t>
            </a:r>
          </a:p>
          <a:p>
            <a:pPr marL="457200" indent="-457200" algn="just">
              <a:buFont typeface="Arial" panose="020B0604020202020204" pitchFamily="34" charset="0"/>
              <a:buAutoNum type="arabicPeriod"/>
            </a:pPr>
            <a:r>
              <a:rPr lang="en-IN" sz="2000" dirty="0">
                <a:latin typeface="Times New Roman" panose="02020603050405020304" pitchFamily="18" charset="0"/>
                <a:cs typeface="Times New Roman" panose="02020603050405020304" pitchFamily="18" charset="0"/>
              </a:rPr>
              <a:t>S. </a:t>
            </a:r>
            <a:r>
              <a:rPr lang="en-IN" sz="2000" dirty="0" err="1">
                <a:latin typeface="Times New Roman" panose="02020603050405020304" pitchFamily="18" charset="0"/>
                <a:cs typeface="Times New Roman" panose="02020603050405020304" pitchFamily="18" charset="0"/>
              </a:rPr>
              <a:t>Poornam</a:t>
            </a:r>
            <a:r>
              <a:rPr lang="en-IN" sz="2000" dirty="0">
                <a:latin typeface="Times New Roman" panose="02020603050405020304" pitchFamily="18" charset="0"/>
                <a:cs typeface="Times New Roman" panose="02020603050405020304" pitchFamily="18" charset="0"/>
              </a:rPr>
              <a:t> and S. </a:t>
            </a:r>
            <a:r>
              <a:rPr lang="en-IN" sz="2000" dirty="0" err="1">
                <a:latin typeface="Times New Roman" panose="02020603050405020304" pitchFamily="18" charset="0"/>
                <a:cs typeface="Times New Roman" panose="02020603050405020304" pitchFamily="18" charset="0"/>
              </a:rPr>
              <a:t>Alagarsamy</a:t>
            </a:r>
            <a:r>
              <a:rPr lang="en-IN" sz="2000" dirty="0">
                <a:latin typeface="Times New Roman" panose="02020603050405020304" pitchFamily="18" charset="0"/>
                <a:cs typeface="Times New Roman" panose="02020603050405020304" pitchFamily="18" charset="0"/>
              </a:rPr>
              <a:t>, "Detection of Brain </a:t>
            </a:r>
            <a:r>
              <a:rPr lang="en-IN" sz="2000" dirty="0" err="1">
                <a:latin typeface="Times New Roman" panose="02020603050405020304" pitchFamily="18" charset="0"/>
                <a:cs typeface="Times New Roman" panose="02020603050405020304" pitchFamily="18" charset="0"/>
              </a:rPr>
              <a:t>Tumor</a:t>
            </a:r>
            <a:r>
              <a:rPr lang="en-IN" sz="2000" dirty="0">
                <a:latin typeface="Times New Roman" panose="02020603050405020304" pitchFamily="18" charset="0"/>
                <a:cs typeface="Times New Roman" panose="02020603050405020304" pitchFamily="18" charset="0"/>
              </a:rPr>
              <a:t> in MRI Images using Deep Learning Method," 2022 3rd International Conference on Electronics and Sustainable Communication Systems (ICESC), Coimbatore, India, 2022, pp. 855-859,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10.1109/ICESC54411.2022.9885583. </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13-04-2024</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No.BB4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CA6F2-46CF-8B3D-1474-FCF866850D08}"/>
              </a:ext>
            </a:extLst>
          </p:cNvPr>
          <p:cNvSpPr>
            <a:spLocks noGrp="1"/>
          </p:cNvSpPr>
          <p:nvPr>
            <p:ph idx="1"/>
          </p:nvPr>
        </p:nvSpPr>
        <p:spPr>
          <a:xfrm>
            <a:off x="838200" y="647272"/>
            <a:ext cx="10515600" cy="5589141"/>
          </a:xfrm>
        </p:spPr>
        <p:txBody>
          <a:bodyPr>
            <a:noAutofit/>
          </a:bodyPr>
          <a:lstStyle/>
          <a:p>
            <a:pPr marL="342900" indent="-342900">
              <a:buFont typeface="+mj-lt"/>
              <a:buAutoNum type="arabicPeriod" startAt="6"/>
            </a:pPr>
            <a:r>
              <a:rPr lang="en-IN" sz="2000" dirty="0">
                <a:latin typeface="Times New Roman" panose="02020603050405020304" pitchFamily="18" charset="0"/>
                <a:cs typeface="Times New Roman" panose="02020603050405020304" pitchFamily="18" charset="0"/>
              </a:rPr>
              <a:t>A. Sinha, A. R P, M. Suresh, N. Mohan R, A. D and A. </a:t>
            </a:r>
            <a:r>
              <a:rPr lang="en-IN" sz="2000" dirty="0" err="1">
                <a:latin typeface="Times New Roman" panose="02020603050405020304" pitchFamily="18" charset="0"/>
                <a:cs typeface="Times New Roman" panose="02020603050405020304" pitchFamily="18" charset="0"/>
              </a:rPr>
              <a:t>G.Singerji</a:t>
            </a:r>
            <a:r>
              <a:rPr lang="en-IN" sz="2000" dirty="0">
                <a:latin typeface="Times New Roman" panose="02020603050405020304" pitchFamily="18" charset="0"/>
                <a:cs typeface="Times New Roman" panose="02020603050405020304" pitchFamily="18" charset="0"/>
              </a:rPr>
              <a:t>, "Brain Tumour Detection Using Deep       Learning," 2021 Seventh International conference on Bio Signals, Images, and Instrumentation (ICBSII),   Chennai, India, 2021, pp. 1-5,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10.1109/ICBSII51839.2021.9445185.</a:t>
            </a: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startAt="6"/>
            </a:pPr>
            <a:r>
              <a:rPr lang="en-IN" sz="2000" dirty="0">
                <a:latin typeface="Times New Roman" panose="02020603050405020304" pitchFamily="18" charset="0"/>
                <a:cs typeface="Times New Roman" panose="02020603050405020304" pitchFamily="18" charset="0"/>
              </a:rPr>
              <a:t>F. l. HAMEED and O. DAKKAK, "Brain </a:t>
            </a:r>
            <a:r>
              <a:rPr lang="en-IN" sz="2000" dirty="0" err="1">
                <a:latin typeface="Times New Roman" panose="02020603050405020304" pitchFamily="18" charset="0"/>
                <a:cs typeface="Times New Roman" panose="02020603050405020304" pitchFamily="18" charset="0"/>
              </a:rPr>
              <a:t>Tumor</a:t>
            </a:r>
            <a:r>
              <a:rPr lang="en-IN" sz="2000" dirty="0">
                <a:latin typeface="Times New Roman" panose="02020603050405020304" pitchFamily="18" charset="0"/>
                <a:cs typeface="Times New Roman" panose="02020603050405020304" pitchFamily="18" charset="0"/>
              </a:rPr>
              <a:t> Detection and Classification Using Convolutional Neural Network (CNN)," 2022 International Congress on Human-Computer Interaction, Optimization and Robotic Applications (HORA), Ankara, Turkey, 2022, pp. 1-7,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10.1109/HORA55278.2022.9800032.</a:t>
            </a:r>
          </a:p>
          <a:p>
            <a:pPr marL="342900" indent="-342900">
              <a:buFont typeface="+mj-lt"/>
              <a:buAutoNum type="arabicPeriod" startAt="6"/>
            </a:pPr>
            <a:r>
              <a:rPr lang="en-IN" sz="2000" dirty="0">
                <a:latin typeface="Times New Roman" panose="02020603050405020304" pitchFamily="18" charset="0"/>
                <a:cs typeface="Times New Roman" panose="02020603050405020304" pitchFamily="18" charset="0"/>
              </a:rPr>
              <a:t>F. </a:t>
            </a:r>
            <a:r>
              <a:rPr lang="en-IN" sz="2000" dirty="0" err="1">
                <a:latin typeface="Times New Roman" panose="02020603050405020304" pitchFamily="18" charset="0"/>
                <a:cs typeface="Times New Roman" panose="02020603050405020304" pitchFamily="18" charset="0"/>
              </a:rPr>
              <a:t>Derikvand</a:t>
            </a:r>
            <a:r>
              <a:rPr lang="en-IN" sz="2000" dirty="0">
                <a:latin typeface="Times New Roman" panose="02020603050405020304" pitchFamily="18" charset="0"/>
                <a:cs typeface="Times New Roman" panose="02020603050405020304" pitchFamily="18" charset="0"/>
              </a:rPr>
              <a:t> and H. </a:t>
            </a:r>
            <a:r>
              <a:rPr lang="en-IN" sz="2000" dirty="0" err="1">
                <a:latin typeface="Times New Roman" panose="02020603050405020304" pitchFamily="18" charset="0"/>
                <a:cs typeface="Times New Roman" panose="02020603050405020304" pitchFamily="18" charset="0"/>
              </a:rPr>
              <a:t>Khotanlou</a:t>
            </a:r>
            <a:r>
              <a:rPr lang="en-IN" sz="2000" dirty="0">
                <a:latin typeface="Times New Roman" panose="02020603050405020304" pitchFamily="18" charset="0"/>
                <a:cs typeface="Times New Roman" panose="02020603050405020304" pitchFamily="18" charset="0"/>
              </a:rPr>
              <a:t>, "Brain </a:t>
            </a:r>
            <a:r>
              <a:rPr lang="en-IN" sz="2000" dirty="0" err="1">
                <a:latin typeface="Times New Roman" panose="02020603050405020304" pitchFamily="18" charset="0"/>
                <a:cs typeface="Times New Roman" panose="02020603050405020304" pitchFamily="18" charset="0"/>
              </a:rPr>
              <a:t>Tumor</a:t>
            </a:r>
            <a:r>
              <a:rPr lang="en-IN" sz="2000" dirty="0">
                <a:latin typeface="Times New Roman" panose="02020603050405020304" pitchFamily="18" charset="0"/>
                <a:cs typeface="Times New Roman" panose="02020603050405020304" pitchFamily="18" charset="0"/>
              </a:rPr>
              <a:t> Segmentation in MRI Images Using a Hybrid Deep Network Based on Patch and Pixel," 2020 International Conference on Machine Vision and Image Processing (MVIP), Iran, 2020, pp. 1-5,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10.1109/MVIP49855.2020.9116880.</a:t>
            </a:r>
          </a:p>
          <a:p>
            <a:pPr marL="342900" indent="-342900">
              <a:buFont typeface="+mj-lt"/>
              <a:buAutoNum type="arabicPeriod" startAt="6"/>
            </a:pPr>
            <a:r>
              <a:rPr lang="en-IN" sz="2000" dirty="0">
                <a:latin typeface="Times New Roman" panose="02020603050405020304" pitchFamily="18" charset="0"/>
                <a:cs typeface="Times New Roman" panose="02020603050405020304" pitchFamily="18" charset="0"/>
              </a:rPr>
              <a:t>G. Hemanth, M. Janardhan and L. </a:t>
            </a:r>
            <a:r>
              <a:rPr lang="en-IN" sz="2000" dirty="0" err="1">
                <a:latin typeface="Times New Roman" panose="02020603050405020304" pitchFamily="18" charset="0"/>
                <a:cs typeface="Times New Roman" panose="02020603050405020304" pitchFamily="18" charset="0"/>
              </a:rPr>
              <a:t>Sujihelen</a:t>
            </a:r>
            <a:r>
              <a:rPr lang="en-IN" sz="2000" dirty="0">
                <a:latin typeface="Times New Roman" panose="02020603050405020304" pitchFamily="18" charset="0"/>
                <a:cs typeface="Times New Roman" panose="02020603050405020304" pitchFamily="18" charset="0"/>
              </a:rPr>
              <a:t>, "Design and Implementing Brain </a:t>
            </a:r>
            <a:r>
              <a:rPr lang="en-IN" sz="2000" dirty="0" err="1">
                <a:latin typeface="Times New Roman" panose="02020603050405020304" pitchFamily="18" charset="0"/>
                <a:cs typeface="Times New Roman" panose="02020603050405020304" pitchFamily="18" charset="0"/>
              </a:rPr>
              <a:t>Tumor</a:t>
            </a:r>
            <a:r>
              <a:rPr lang="en-IN" sz="2000" dirty="0">
                <a:latin typeface="Times New Roman" panose="02020603050405020304" pitchFamily="18" charset="0"/>
                <a:cs typeface="Times New Roman" panose="02020603050405020304" pitchFamily="18" charset="0"/>
              </a:rPr>
              <a:t> Detection Using Machine Learning Approach," 2019 3rd International Conference on Trends in Electronics and Informatics (ICOEI), Tirunelveli, India, 2019, pp. 1289-1294,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10.1109/ICOEI.2019.8862553.</a:t>
            </a:r>
          </a:p>
          <a:p>
            <a:pPr marL="342900" indent="-342900">
              <a:buFont typeface="+mj-lt"/>
              <a:buAutoNum type="arabicPeriod" startAt="6"/>
            </a:pPr>
            <a:r>
              <a:rPr lang="en-IN" sz="2000" dirty="0">
                <a:latin typeface="Times New Roman" panose="02020603050405020304" pitchFamily="18" charset="0"/>
                <a:cs typeface="Times New Roman" panose="02020603050405020304" pitchFamily="18" charset="0"/>
              </a:rPr>
              <a:t>M. </a:t>
            </a:r>
            <a:r>
              <a:rPr lang="en-IN" sz="2000" dirty="0" err="1">
                <a:latin typeface="Times New Roman" panose="02020603050405020304" pitchFamily="18" charset="0"/>
                <a:cs typeface="Times New Roman" panose="02020603050405020304" pitchFamily="18" charset="0"/>
              </a:rPr>
              <a:t>Siar</a:t>
            </a:r>
            <a:r>
              <a:rPr lang="en-IN" sz="2000" dirty="0">
                <a:latin typeface="Times New Roman" panose="02020603050405020304" pitchFamily="18" charset="0"/>
                <a:cs typeface="Times New Roman" panose="02020603050405020304" pitchFamily="18" charset="0"/>
              </a:rPr>
              <a:t> and M. </a:t>
            </a:r>
            <a:r>
              <a:rPr lang="en-IN" sz="2000" dirty="0" err="1">
                <a:latin typeface="Times New Roman" panose="02020603050405020304" pitchFamily="18" charset="0"/>
                <a:cs typeface="Times New Roman" panose="02020603050405020304" pitchFamily="18" charset="0"/>
              </a:rPr>
              <a:t>Teshnehlab</a:t>
            </a:r>
            <a:r>
              <a:rPr lang="en-IN" sz="2000" dirty="0">
                <a:latin typeface="Times New Roman" panose="02020603050405020304" pitchFamily="18" charset="0"/>
                <a:cs typeface="Times New Roman" panose="02020603050405020304" pitchFamily="18" charset="0"/>
              </a:rPr>
              <a:t>, "Brain </a:t>
            </a:r>
            <a:r>
              <a:rPr lang="en-IN" sz="2000" dirty="0" err="1">
                <a:latin typeface="Times New Roman" panose="02020603050405020304" pitchFamily="18" charset="0"/>
                <a:cs typeface="Times New Roman" panose="02020603050405020304" pitchFamily="18" charset="0"/>
              </a:rPr>
              <a:t>Tumor</a:t>
            </a:r>
            <a:r>
              <a:rPr lang="en-IN" sz="2000" dirty="0">
                <a:latin typeface="Times New Roman" panose="02020603050405020304" pitchFamily="18" charset="0"/>
                <a:cs typeface="Times New Roman" panose="02020603050405020304" pitchFamily="18" charset="0"/>
              </a:rPr>
              <a:t> Detection Using Deep Neural Network and Machine Learning Algorithm," 2019 9th International </a:t>
            </a:r>
            <a:r>
              <a:rPr lang="en-IN" sz="1800" dirty="0">
                <a:latin typeface="Times New Roman" panose="02020603050405020304" pitchFamily="18" charset="0"/>
                <a:cs typeface="Times New Roman" panose="02020603050405020304" pitchFamily="18" charset="0"/>
              </a:rPr>
              <a:t>Conference</a:t>
            </a:r>
            <a:r>
              <a:rPr lang="en-IN" sz="2000" dirty="0">
                <a:latin typeface="Times New Roman" panose="02020603050405020304" pitchFamily="18" charset="0"/>
                <a:cs typeface="Times New Roman" panose="02020603050405020304" pitchFamily="18" charset="0"/>
              </a:rPr>
              <a:t> on Computer and Knowledge Engineering (ICCKE), Mashhad, Iran, 2019, pp. 363-368,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10.1109/ICCKE48569.2019.8964846.</a:t>
            </a:r>
          </a:p>
        </p:txBody>
      </p:sp>
      <p:sp>
        <p:nvSpPr>
          <p:cNvPr id="4" name="Date Placeholder 3">
            <a:extLst>
              <a:ext uri="{FF2B5EF4-FFF2-40B4-BE49-F238E27FC236}">
                <a16:creationId xmlns:a16="http://schemas.microsoft.com/office/drawing/2014/main" id="{F672DEC9-4107-FBD8-6A00-40028DCA4180}"/>
              </a:ext>
            </a:extLst>
          </p:cNvPr>
          <p:cNvSpPr>
            <a:spLocks noGrp="1"/>
          </p:cNvSpPr>
          <p:nvPr>
            <p:ph type="dt" sz="half" idx="10"/>
          </p:nvPr>
        </p:nvSpPr>
        <p:spPr/>
        <p:txBody>
          <a:bodyPr/>
          <a:lstStyle/>
          <a:p>
            <a:fld id="{624C803B-62AD-4010-AEFB-D9AF802A6496}" type="datetime1">
              <a:rPr lang="en-IN" smtClean="0"/>
              <a:t>13-04-2024</a:t>
            </a:fld>
            <a:endParaRPr lang="en-IN"/>
          </a:p>
        </p:txBody>
      </p:sp>
      <p:sp>
        <p:nvSpPr>
          <p:cNvPr id="5" name="Footer Placeholder 4">
            <a:extLst>
              <a:ext uri="{FF2B5EF4-FFF2-40B4-BE49-F238E27FC236}">
                <a16:creationId xmlns:a16="http://schemas.microsoft.com/office/drawing/2014/main" id="{252EAEE7-C887-BE80-DE6D-2413F7F50D91}"/>
              </a:ext>
            </a:extLst>
          </p:cNvPr>
          <p:cNvSpPr>
            <a:spLocks noGrp="1"/>
          </p:cNvSpPr>
          <p:nvPr>
            <p:ph type="ftr" sz="quarter" idx="11"/>
          </p:nvPr>
        </p:nvSpPr>
        <p:spPr/>
        <p:txBody>
          <a:bodyPr/>
          <a:lstStyle/>
          <a:p>
            <a:r>
              <a:rPr lang="en-US" dirty="0"/>
              <a:t>Review No.3         Batch No.BB4           Department of CSE</a:t>
            </a:r>
            <a:endParaRPr lang="en-IN" dirty="0"/>
          </a:p>
        </p:txBody>
      </p:sp>
      <p:sp>
        <p:nvSpPr>
          <p:cNvPr id="6" name="Slide Number Placeholder 5">
            <a:extLst>
              <a:ext uri="{FF2B5EF4-FFF2-40B4-BE49-F238E27FC236}">
                <a16:creationId xmlns:a16="http://schemas.microsoft.com/office/drawing/2014/main" id="{DEA736B9-D9FA-5BB4-6F3D-DD2C228CC936}"/>
              </a:ext>
            </a:extLst>
          </p:cNvPr>
          <p:cNvSpPr>
            <a:spLocks noGrp="1"/>
          </p:cNvSpPr>
          <p:nvPr>
            <p:ph type="sldNum" sz="quarter" idx="12"/>
          </p:nvPr>
        </p:nvSpPr>
        <p:spPr/>
        <p:txBody>
          <a:bodyPr/>
          <a:lstStyle/>
          <a:p>
            <a:fld id="{65DCBD69-296B-4D7C-AF62-9B588FC78772}" type="slidenum">
              <a:rPr lang="en-IN" smtClean="0"/>
              <a:t>23</a:t>
            </a:fld>
            <a:endParaRPr lang="en-IN"/>
          </a:p>
        </p:txBody>
      </p:sp>
    </p:spTree>
    <p:extLst>
      <p:ext uri="{BB962C8B-B14F-4D97-AF65-F5344CB8AC3E}">
        <p14:creationId xmlns:p14="http://schemas.microsoft.com/office/powerpoint/2010/main" val="438493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24D61-551C-08F9-F8F3-CAD794131AAB}"/>
              </a:ext>
            </a:extLst>
          </p:cNvPr>
          <p:cNvSpPr>
            <a:spLocks noGrp="1"/>
          </p:cNvSpPr>
          <p:nvPr>
            <p:ph idx="1"/>
          </p:nvPr>
        </p:nvSpPr>
        <p:spPr>
          <a:xfrm>
            <a:off x="838200" y="626724"/>
            <a:ext cx="10515600" cy="5550239"/>
          </a:xfrm>
        </p:spPr>
        <p:txBody>
          <a:bodyPr>
            <a:normAutofit lnSpcReduction="10000"/>
          </a:bodyPr>
          <a:lstStyle/>
          <a:p>
            <a:pPr marL="514350" indent="-514350">
              <a:buFont typeface="+mj-lt"/>
              <a:buAutoNum type="arabicPeriod" startAt="11"/>
            </a:pPr>
            <a:r>
              <a:rPr lang="en-IN" sz="2000" dirty="0">
                <a:latin typeface="Times New Roman" panose="02020603050405020304" pitchFamily="18" charset="0"/>
                <a:cs typeface="Times New Roman" panose="02020603050405020304" pitchFamily="18" charset="0"/>
              </a:rPr>
              <a:t>J. K. </a:t>
            </a:r>
            <a:r>
              <a:rPr lang="en-IN" sz="2000" dirty="0" err="1">
                <a:latin typeface="Times New Roman" panose="02020603050405020304" pitchFamily="18" charset="0"/>
                <a:cs typeface="Times New Roman" panose="02020603050405020304" pitchFamily="18" charset="0"/>
              </a:rPr>
              <a:t>Periasamy</a:t>
            </a:r>
            <a:r>
              <a:rPr lang="en-IN" sz="2000" dirty="0">
                <a:latin typeface="Times New Roman" panose="02020603050405020304" pitchFamily="18" charset="0"/>
                <a:cs typeface="Times New Roman" panose="02020603050405020304" pitchFamily="18" charset="0"/>
              </a:rPr>
              <a:t>, B. S and J. P, "Comparison of VGG-19 and RESNET-50 Algorithms in Brain </a:t>
            </a:r>
            <a:r>
              <a:rPr lang="en-IN" sz="2000" dirty="0" err="1">
                <a:latin typeface="Times New Roman" panose="02020603050405020304" pitchFamily="18" charset="0"/>
                <a:cs typeface="Times New Roman" panose="02020603050405020304" pitchFamily="18" charset="0"/>
              </a:rPr>
              <a:t>Tumor</a:t>
            </a:r>
            <a:r>
              <a:rPr lang="en-IN" sz="2000" dirty="0">
                <a:latin typeface="Times New Roman" panose="02020603050405020304" pitchFamily="18" charset="0"/>
                <a:cs typeface="Times New Roman" panose="02020603050405020304" pitchFamily="18" charset="0"/>
              </a:rPr>
              <a:t> Detection," 2023 IEEE 8th International Conference for Convergence in Technology (I2CT), </a:t>
            </a:r>
            <a:r>
              <a:rPr lang="en-IN" sz="2000" dirty="0" err="1">
                <a:latin typeface="Times New Roman" panose="02020603050405020304" pitchFamily="18" charset="0"/>
                <a:cs typeface="Times New Roman" panose="02020603050405020304" pitchFamily="18" charset="0"/>
              </a:rPr>
              <a:t>Lonavla</a:t>
            </a:r>
            <a:r>
              <a:rPr lang="en-IN" sz="2000" dirty="0">
                <a:latin typeface="Times New Roman" panose="02020603050405020304" pitchFamily="18" charset="0"/>
                <a:cs typeface="Times New Roman" panose="02020603050405020304" pitchFamily="18" charset="0"/>
              </a:rPr>
              <a:t>, India, 2023, pp. 1-5,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10.1109/I2CT57861.2023.10126451.</a:t>
            </a:r>
          </a:p>
          <a:p>
            <a:pPr marL="514350" indent="-514350">
              <a:buFont typeface="+mj-lt"/>
              <a:buAutoNum type="arabicPeriod" startAt="11"/>
            </a:pPr>
            <a:r>
              <a:rPr lang="en-IN" sz="2000" dirty="0">
                <a:latin typeface="Times New Roman" panose="02020603050405020304" pitchFamily="18" charset="0"/>
                <a:cs typeface="Times New Roman" panose="02020603050405020304" pitchFamily="18" charset="0"/>
              </a:rPr>
              <a:t>S. Sankara Narayanan, L. C. Meena, K. C. </a:t>
            </a:r>
            <a:r>
              <a:rPr lang="en-IN" sz="2000" dirty="0" err="1">
                <a:latin typeface="Times New Roman" panose="02020603050405020304" pitchFamily="18" charset="0"/>
                <a:cs typeface="Times New Roman" panose="02020603050405020304" pitchFamily="18" charset="0"/>
              </a:rPr>
              <a:t>Thanu</a:t>
            </a:r>
            <a:r>
              <a:rPr lang="en-IN" sz="2000" dirty="0">
                <a:latin typeface="Times New Roman" panose="02020603050405020304" pitchFamily="18" charset="0"/>
                <a:cs typeface="Times New Roman" panose="02020603050405020304" pitchFamily="18" charset="0"/>
              </a:rPr>
              <a:t> and P. Chandrasekar, "Enhancing Glioma Brain </a:t>
            </a:r>
            <a:r>
              <a:rPr lang="en-IN" sz="2000" dirty="0" err="1">
                <a:latin typeface="Times New Roman" panose="02020603050405020304" pitchFamily="18" charset="0"/>
                <a:cs typeface="Times New Roman" panose="02020603050405020304" pitchFamily="18" charset="0"/>
              </a:rPr>
              <a:t>Tumor</a:t>
            </a:r>
            <a:r>
              <a:rPr lang="en-IN" sz="2000" dirty="0">
                <a:latin typeface="Times New Roman" panose="02020603050405020304" pitchFamily="18" charset="0"/>
                <a:cs typeface="Times New Roman" panose="02020603050405020304" pitchFamily="18" charset="0"/>
              </a:rPr>
              <a:t> Detection from MRI using Deep Learning Techniques," 2023 International Conference on Data Science, Agents &amp; Artificial Intelligence (ICDSAAI), Chennai, India, 2023, pp. 1-6,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10.1109/ICDSAAI59313.2023.10452496.</a:t>
            </a:r>
            <a:endParaRPr lang="en-IN" sz="3200" dirty="0">
              <a:latin typeface="Times New Roman" panose="02020603050405020304" pitchFamily="18" charset="0"/>
              <a:cs typeface="Times New Roman" panose="02020603050405020304" pitchFamily="18" charset="0"/>
            </a:endParaRPr>
          </a:p>
          <a:p>
            <a:pPr marL="514350" indent="-514350">
              <a:buFont typeface="+mj-lt"/>
              <a:buAutoNum type="arabicPeriod" startAt="11"/>
            </a:pPr>
            <a:r>
              <a:rPr lang="en-US" sz="2000" dirty="0">
                <a:latin typeface="Times New Roman" panose="02020603050405020304" pitchFamily="18" charset="0"/>
                <a:cs typeface="Times New Roman" panose="02020603050405020304" pitchFamily="18" charset="0"/>
              </a:rPr>
              <a:t>M. </a:t>
            </a:r>
            <a:r>
              <a:rPr lang="en-US" sz="2000" dirty="0" err="1">
                <a:latin typeface="Times New Roman" panose="02020603050405020304" pitchFamily="18" charset="0"/>
                <a:cs typeface="Times New Roman" panose="02020603050405020304" pitchFamily="18" charset="0"/>
              </a:rPr>
              <a:t>Prakram</a:t>
            </a:r>
            <a:r>
              <a:rPr lang="en-US" sz="2000" dirty="0">
                <a:latin typeface="Times New Roman" panose="02020603050405020304" pitchFamily="18" charset="0"/>
                <a:cs typeface="Times New Roman" panose="02020603050405020304" pitchFamily="18" charset="0"/>
              </a:rPr>
              <a:t>, K. Rawal and A. Singh, "A System For Detecting Brain Tumors Through the Use of Deep Learning and Image Classification with Improved Accuracy," 2023 6th International Conference on Contemporary Computing and Informatics (IC3I), Gautam Buddha Nagar, India, 2023, pp. 1143-1148,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10.1109/IC3I59117.2023.10397805.</a:t>
            </a:r>
            <a:endParaRPr lang="en-IN" sz="3200" dirty="0">
              <a:latin typeface="Times New Roman" panose="02020603050405020304" pitchFamily="18" charset="0"/>
              <a:cs typeface="Times New Roman" panose="02020603050405020304" pitchFamily="18" charset="0"/>
            </a:endParaRPr>
          </a:p>
          <a:p>
            <a:pPr marL="514350" indent="-514350">
              <a:buFont typeface="+mj-lt"/>
              <a:buAutoNum type="arabicPeriod" startAt="11"/>
            </a:pPr>
            <a:r>
              <a:rPr lang="en-IN" sz="2000" dirty="0">
                <a:latin typeface="Times New Roman" panose="02020603050405020304" pitchFamily="18" charset="0"/>
                <a:cs typeface="Times New Roman" panose="02020603050405020304" pitchFamily="18" charset="0"/>
              </a:rPr>
              <a:t>N. Sengupta, C. B. McNabb, N. </a:t>
            </a:r>
            <a:r>
              <a:rPr lang="en-IN" sz="2000" dirty="0" err="1">
                <a:latin typeface="Times New Roman" panose="02020603050405020304" pitchFamily="18" charset="0"/>
                <a:cs typeface="Times New Roman" panose="02020603050405020304" pitchFamily="18" charset="0"/>
              </a:rPr>
              <a:t>Kasabov</a:t>
            </a:r>
            <a:r>
              <a:rPr lang="en-IN" sz="2000" dirty="0">
                <a:latin typeface="Times New Roman" panose="02020603050405020304" pitchFamily="18" charset="0"/>
                <a:cs typeface="Times New Roman" panose="02020603050405020304" pitchFamily="18" charset="0"/>
              </a:rPr>
              <a:t> and B. R. Russell, "Integrating Space, Time, and Orientation in Spiking Neural Networks: A Case Study on Multimodal Brain Data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in IEEE Transactions on Neural Networks and Learning Systems, vol. 29, no. 11, pp. 5249-5263, Nov. 2018,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10.1109/TNNLS.2018.2796023.</a:t>
            </a:r>
          </a:p>
          <a:p>
            <a:pPr marL="514350" indent="-514350">
              <a:buFont typeface="+mj-lt"/>
              <a:buAutoNum type="arabicPeriod" startAt="11"/>
            </a:pPr>
            <a:r>
              <a:rPr lang="en-IN" sz="2000" dirty="0">
                <a:latin typeface="Times New Roman" panose="02020603050405020304" pitchFamily="18" charset="0"/>
                <a:cs typeface="Times New Roman" panose="02020603050405020304" pitchFamily="18" charset="0"/>
              </a:rPr>
              <a:t>M. Malik, M. A. Jaffar and M. R. Naqvi, "Comparison of Brain </a:t>
            </a:r>
            <a:r>
              <a:rPr lang="en-IN" sz="2000" dirty="0" err="1">
                <a:latin typeface="Times New Roman" panose="02020603050405020304" pitchFamily="18" charset="0"/>
                <a:cs typeface="Times New Roman" panose="02020603050405020304" pitchFamily="18" charset="0"/>
              </a:rPr>
              <a:t>Tumor</a:t>
            </a:r>
            <a:r>
              <a:rPr lang="en-IN" sz="2000" dirty="0">
                <a:latin typeface="Times New Roman" panose="02020603050405020304" pitchFamily="18" charset="0"/>
                <a:cs typeface="Times New Roman" panose="02020603050405020304" pitchFamily="18" charset="0"/>
              </a:rPr>
              <a:t> Detection in MRI Images Using Straightforward Image Processing Techniques and Deep Learning Techniques," 2021 3rd International Congress on Human-Computer Interaction, Optimization and Robotic Applications (HORA), Ankara, Turkey, 2021, pp. 1-6,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10.1109/HORA52670.2021.</a:t>
            </a:r>
            <a:endParaRPr lang="en-US" sz="3200" dirty="0">
              <a:latin typeface="Times New Roman" panose="02020603050405020304" pitchFamily="18" charset="0"/>
              <a:cs typeface="Times New Roman" panose="02020603050405020304" pitchFamily="18" charset="0"/>
            </a:endParaRPr>
          </a:p>
          <a:p>
            <a:pPr marL="514350" indent="-514350">
              <a:buFont typeface="+mj-lt"/>
              <a:buAutoNum type="arabicPeriod" startAt="11"/>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B777F81-25FB-C468-1BB2-8DA8B8539B87}"/>
              </a:ext>
            </a:extLst>
          </p:cNvPr>
          <p:cNvSpPr>
            <a:spLocks noGrp="1"/>
          </p:cNvSpPr>
          <p:nvPr>
            <p:ph type="dt" sz="half" idx="10"/>
          </p:nvPr>
        </p:nvSpPr>
        <p:spPr/>
        <p:txBody>
          <a:bodyPr/>
          <a:lstStyle/>
          <a:p>
            <a:fld id="{624C803B-62AD-4010-AEFB-D9AF802A6496}" type="datetime1">
              <a:rPr lang="en-IN" smtClean="0"/>
              <a:t>13-04-2024</a:t>
            </a:fld>
            <a:endParaRPr lang="en-IN"/>
          </a:p>
        </p:txBody>
      </p:sp>
      <p:sp>
        <p:nvSpPr>
          <p:cNvPr id="5" name="Footer Placeholder 4">
            <a:extLst>
              <a:ext uri="{FF2B5EF4-FFF2-40B4-BE49-F238E27FC236}">
                <a16:creationId xmlns:a16="http://schemas.microsoft.com/office/drawing/2014/main" id="{9446F607-C407-82E9-925E-B4048C4B9ADF}"/>
              </a:ext>
            </a:extLst>
          </p:cNvPr>
          <p:cNvSpPr>
            <a:spLocks noGrp="1"/>
          </p:cNvSpPr>
          <p:nvPr>
            <p:ph type="ftr" sz="quarter" idx="11"/>
          </p:nvPr>
        </p:nvSpPr>
        <p:spPr/>
        <p:txBody>
          <a:bodyPr/>
          <a:lstStyle/>
          <a:p>
            <a:r>
              <a:rPr lang="en-US" dirty="0"/>
              <a:t>Review No. 3        Batch No. BB4          Department of CSE</a:t>
            </a:r>
            <a:endParaRPr lang="en-IN" dirty="0"/>
          </a:p>
        </p:txBody>
      </p:sp>
      <p:sp>
        <p:nvSpPr>
          <p:cNvPr id="6" name="Slide Number Placeholder 5">
            <a:extLst>
              <a:ext uri="{FF2B5EF4-FFF2-40B4-BE49-F238E27FC236}">
                <a16:creationId xmlns:a16="http://schemas.microsoft.com/office/drawing/2014/main" id="{F77AF65F-0477-A667-5143-F8578A47C7B8}"/>
              </a:ext>
            </a:extLst>
          </p:cNvPr>
          <p:cNvSpPr>
            <a:spLocks noGrp="1"/>
          </p:cNvSpPr>
          <p:nvPr>
            <p:ph type="sldNum" sz="quarter" idx="12"/>
          </p:nvPr>
        </p:nvSpPr>
        <p:spPr/>
        <p:txBody>
          <a:bodyPr/>
          <a:lstStyle/>
          <a:p>
            <a:fld id="{65DCBD69-296B-4D7C-AF62-9B588FC78772}" type="slidenum">
              <a:rPr lang="en-IN" smtClean="0"/>
              <a:t>24</a:t>
            </a:fld>
            <a:endParaRPr lang="en-IN"/>
          </a:p>
        </p:txBody>
      </p:sp>
    </p:spTree>
    <p:extLst>
      <p:ext uri="{BB962C8B-B14F-4D97-AF65-F5344CB8AC3E}">
        <p14:creationId xmlns:p14="http://schemas.microsoft.com/office/powerpoint/2010/main" val="3391514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13-04-2024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No.BB4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6CF49A3-6641-7F4F-3A01-71193942E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394" y="2161793"/>
            <a:ext cx="7643522" cy="2370025"/>
          </a:xfrm>
          <a:prstGeom prst="rect">
            <a:avLst/>
          </a:prstGeom>
        </p:spPr>
      </p:pic>
    </p:spTree>
    <p:extLst>
      <p:ext uri="{BB962C8B-B14F-4D97-AF65-F5344CB8AC3E}">
        <p14:creationId xmlns:p14="http://schemas.microsoft.com/office/powerpoint/2010/main" val="2924977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13-04-2024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No.BB4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pic>
        <p:nvPicPr>
          <p:cNvPr id="14" name="Content Placeholder 13">
            <a:extLst>
              <a:ext uri="{FF2B5EF4-FFF2-40B4-BE49-F238E27FC236}">
                <a16:creationId xmlns:a16="http://schemas.microsoft.com/office/drawing/2014/main" id="{B3B728E9-6EC4-56D6-7126-768F1504E9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596" y="657547"/>
            <a:ext cx="7965649" cy="4592548"/>
          </a:xfrm>
        </p:spPr>
      </p:pic>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38200" y="136525"/>
            <a:ext cx="10173182" cy="1305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09409" y="1232899"/>
            <a:ext cx="10515600" cy="4861871"/>
          </a:xfrm>
        </p:spPr>
        <p:txBody>
          <a:bodyPr vert="horz" lIns="91440" tIns="45720" rIns="91440" bIns="45720" rtlCol="0" anchor="t">
            <a:noAutofit/>
          </a:bodyPr>
          <a:lstStyle/>
          <a:p>
            <a:pPr marL="0" indent="0" algn="just">
              <a:buNone/>
            </a:pPr>
            <a:r>
              <a:rPr lang="en-US" sz="2000" dirty="0">
                <a:latin typeface="Times New Roman" panose="02020603050405020304" pitchFamily="18" charset="0"/>
                <a:cs typeface="Times New Roman" panose="02020603050405020304" pitchFamily="18" charset="0"/>
              </a:rPr>
              <a:t>The accurate and timely detection of brain tumors plays a crucial role in the effective management of neurological disorders. This abstract presents a comprehensive overview of a novel approach for brain tumor detection leveraging deep learning techniques. Our proposed method utilizes convolutional neural networks (CNNs) and VGG16 techniques to analyze medical imaging data, specifically magnetic resonance imaging (MRI) </a:t>
            </a:r>
            <a:r>
              <a:rPr lang="en-US" sz="2000" dirty="0" err="1">
                <a:latin typeface="Times New Roman" panose="02020603050405020304" pitchFamily="18" charset="0"/>
                <a:cs typeface="Times New Roman" panose="02020603050405020304" pitchFamily="18" charset="0"/>
              </a:rPr>
              <a:t>scans.The</a:t>
            </a:r>
            <a:r>
              <a:rPr lang="en-US" sz="2000" dirty="0">
                <a:latin typeface="Times New Roman" panose="02020603050405020304" pitchFamily="18" charset="0"/>
                <a:cs typeface="Times New Roman" panose="02020603050405020304" pitchFamily="18" charset="0"/>
              </a:rPr>
              <a:t> workflow involves pre- processing of MRI images to enhance features, followed by a CNN- based feature extraction stage that learns hierarchical representations. The extracted features are then fed into an VGG16 methodology to capture temporal dependencies and spatial relationships within the data. This hybrid deep learning architecture enhances the model's ability to discern subtle patterns indicative of brain tumors, improving both sensitivity and </a:t>
            </a:r>
            <a:r>
              <a:rPr lang="en-US" sz="2000" dirty="0" err="1">
                <a:latin typeface="Times New Roman" panose="02020603050405020304" pitchFamily="18" charset="0"/>
                <a:cs typeface="Times New Roman" panose="02020603050405020304" pitchFamily="18" charset="0"/>
              </a:rPr>
              <a:t>specificity.To</a:t>
            </a:r>
            <a:r>
              <a:rPr lang="en-US" sz="2000" dirty="0">
                <a:latin typeface="Times New Roman" panose="02020603050405020304" pitchFamily="18" charset="0"/>
                <a:cs typeface="Times New Roman" panose="02020603050405020304" pitchFamily="18" charset="0"/>
              </a:rPr>
              <a:t> facilitate model training and evaluation, a curated dataset of diverse brain tumor cases is utilized. The model demonstrates promising results in terms of accuracy, sensitivity, and specificity during rigorous validation and testing phases. The proposed approach not only outperforms traditional methods but also exhibits robustness against variations in imaging conditions and tumor </a:t>
            </a:r>
            <a:r>
              <a:rPr lang="en-US" sz="2000" dirty="0" err="1">
                <a:latin typeface="Times New Roman" panose="02020603050405020304" pitchFamily="18" charset="0"/>
                <a:cs typeface="Times New Roman" panose="02020603050405020304" pitchFamily="18" charset="0"/>
              </a:rPr>
              <a:t>characteristics.In</a:t>
            </a:r>
            <a:r>
              <a:rPr lang="en-US" sz="2000" dirty="0">
                <a:latin typeface="Times New Roman" panose="02020603050405020304" pitchFamily="18" charset="0"/>
                <a:cs typeface="Times New Roman" panose="02020603050405020304" pitchFamily="18" charset="0"/>
              </a:rPr>
              <a:t> conclusion, our deep learning-based approach showcases the potential for significantly improving the accuracy and efficiency of brain tumor detection in clinical settings. The integration of CNN and VGG16 methods in a unified framework demonstrates the synergy of spatial and temporal information, making it a promising avenue for enhancing the capabilities of automated brain tumor diagnosis. </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13-04-2024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No.BB4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dirty="0"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4683829"/>
          </a:xfrm>
        </p:spPr>
        <p:txBody>
          <a:bodyPr>
            <a:normAutofit lnSpcReduction="10000"/>
          </a:bodyPr>
          <a:lstStyle/>
          <a:p>
            <a:pPr marL="0" indent="0" algn="just">
              <a:buNone/>
            </a:pPr>
            <a:r>
              <a:rPr lang="en-US" sz="2400" b="0" i="0" dirty="0">
                <a:effectLst/>
                <a:latin typeface="Times New Roman" panose="02020603050405020304" pitchFamily="18" charset="0"/>
                <a:cs typeface="Times New Roman" panose="02020603050405020304" pitchFamily="18" charset="0"/>
              </a:rPr>
              <a:t>1. Brain tumors result from abnormal cell growth in the brain, impacting both normal brain activity and cell destruction processes.</a:t>
            </a:r>
          </a:p>
          <a:p>
            <a:pPr marL="0" indent="0" algn="just">
              <a:buNone/>
            </a:pPr>
            <a:r>
              <a:rPr lang="en-US" sz="2400" b="0" i="0" dirty="0">
                <a:effectLst/>
                <a:latin typeface="Times New Roman" panose="02020603050405020304" pitchFamily="18" charset="0"/>
                <a:cs typeface="Times New Roman" panose="02020603050405020304" pitchFamily="18" charset="0"/>
              </a:rPr>
              <a:t>2. MRI technology plays a crucial role in detecting and diagnosing brain tumors due to its detailed imaging capabilities.</a:t>
            </a:r>
          </a:p>
          <a:p>
            <a:pPr marL="0" indent="0" algn="just">
              <a:buNone/>
            </a:pPr>
            <a:r>
              <a:rPr lang="en-US" sz="2400" b="0" i="0" dirty="0">
                <a:effectLst/>
                <a:latin typeface="Times New Roman" panose="02020603050405020304" pitchFamily="18" charset="0"/>
                <a:cs typeface="Times New Roman" panose="02020603050405020304" pitchFamily="18" charset="0"/>
              </a:rPr>
              <a:t>3. Deep learning techniques, particularly Convolutional Neural Networks (CNNs), offer promising avenues for automating tumor segmentation and detection in MRI scans.</a:t>
            </a:r>
          </a:p>
          <a:p>
            <a:pPr marL="0" indent="0" algn="just">
              <a:buNone/>
            </a:pPr>
            <a:r>
              <a:rPr lang="en-US" sz="2400" b="0" i="0" dirty="0">
                <a:effectLst/>
                <a:latin typeface="Times New Roman" panose="02020603050405020304" pitchFamily="18" charset="0"/>
                <a:cs typeface="Times New Roman" panose="02020603050405020304" pitchFamily="18" charset="0"/>
              </a:rPr>
              <a:t>4. Automated segmentation using deep learning models reduces the burden on radiologists, minimizes subjective interpretation errors, and enhances the detection of tumors, including small and numerous ones.</a:t>
            </a:r>
          </a:p>
          <a:p>
            <a:pPr marL="0" indent="0" algn="just">
              <a:buNone/>
            </a:pPr>
            <a:r>
              <a:rPr lang="en-US" sz="2400" b="0" i="0" dirty="0">
                <a:effectLst/>
                <a:latin typeface="Times New Roman" panose="02020603050405020304" pitchFamily="18" charset="0"/>
                <a:cs typeface="Times New Roman" panose="02020603050405020304" pitchFamily="18" charset="0"/>
              </a:rPr>
              <a:t>5. Early detection facilitated by automated tumor segmentation can lead to faster initiation of treatment and improved patient outcomes, highlighting the importance of integrating technology into clinical processes.</a:t>
            </a:r>
          </a:p>
          <a:p>
            <a:pPr algn="just"/>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13-04-2024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No.BB4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8DBA39C-9682-39D7-8C99-9FE3175B8DC1}"/>
              </a:ext>
            </a:extLst>
          </p:cNvPr>
          <p:cNvSpPr>
            <a:spLocks noChangeArrowheads="1"/>
          </p:cNvSpPr>
          <p:nvPr/>
        </p:nvSpPr>
        <p:spPr bwMode="auto">
          <a:xfrm>
            <a:off x="0" y="-553998"/>
            <a:ext cx="6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Existing methods for brain tumor detection lack the necessary accuracy and efficiency required for effective neurological disorder management.</a:t>
            </a:r>
          </a:p>
          <a:p>
            <a:pPr algn="just"/>
            <a:r>
              <a:rPr lang="en-US" sz="2400" dirty="0">
                <a:latin typeface="Times New Roman" panose="02020603050405020304" pitchFamily="18" charset="0"/>
                <a:cs typeface="Times New Roman" panose="02020603050405020304" pitchFamily="18" charset="0"/>
              </a:rPr>
              <a:t>Traditional approaches may struggle to discern subtle patterns indicative of brain tumors in medical imaging data, particularly in magnetic resonance imaging (MRI) scans.</a:t>
            </a:r>
          </a:p>
          <a:p>
            <a:pPr algn="just"/>
            <a:r>
              <a:rPr lang="en-US" sz="2400" dirty="0">
                <a:latin typeface="Times New Roman" panose="02020603050405020304" pitchFamily="18" charset="0"/>
                <a:cs typeface="Times New Roman" panose="02020603050405020304" pitchFamily="18" charset="0"/>
              </a:rPr>
              <a:t>The absence of a unified framework that effectively integrates spatial and temporal information hinders the capabilities of automated brain tumor diagnosis.</a:t>
            </a:r>
          </a:p>
          <a:p>
            <a:pPr algn="just"/>
            <a:r>
              <a:rPr lang="en-US" sz="2400" dirty="0">
                <a:latin typeface="Times New Roman" panose="02020603050405020304" pitchFamily="18" charset="0"/>
                <a:cs typeface="Times New Roman" panose="02020603050405020304" pitchFamily="18" charset="0"/>
              </a:rPr>
              <a:t>Variations in imaging conditions and tumor characteristics pose challenges for current methods, emphasizing the need for a more robust and adaptable solution in clinical settings.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13-04-2024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No.BB4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38200" y="316961"/>
            <a:ext cx="10173182" cy="562154"/>
          </a:xfrm>
        </p:spPr>
        <p:txBody>
          <a:bodyPr>
            <a:noAutofit/>
          </a:bodyPr>
          <a:lstStyle/>
          <a:p>
            <a:pPr algn="ctr"/>
            <a:r>
              <a:rPr lang="en-US" sz="2800"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13-04-2024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No.BB4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4227749678"/>
              </p:ext>
            </p:extLst>
          </p:nvPr>
        </p:nvGraphicFramePr>
        <p:xfrm>
          <a:off x="618590" y="1031515"/>
          <a:ext cx="10954820" cy="5145448"/>
        </p:xfrm>
        <a:graphic>
          <a:graphicData uri="http://schemas.openxmlformats.org/drawingml/2006/table">
            <a:tbl>
              <a:tblPr firstRow="1" bandRow="1">
                <a:tableStyleId>{17292A2E-F333-43FB-9621-5CBBE7FDCDCB}</a:tableStyleId>
              </a:tblPr>
              <a:tblGrid>
                <a:gridCol w="615634">
                  <a:extLst>
                    <a:ext uri="{9D8B030D-6E8A-4147-A177-3AD203B41FA5}">
                      <a16:colId xmlns:a16="http://schemas.microsoft.com/office/drawing/2014/main" val="166576671"/>
                    </a:ext>
                  </a:extLst>
                </a:gridCol>
                <a:gridCol w="1967725">
                  <a:extLst>
                    <a:ext uri="{9D8B030D-6E8A-4147-A177-3AD203B41FA5}">
                      <a16:colId xmlns:a16="http://schemas.microsoft.com/office/drawing/2014/main" val="946789180"/>
                    </a:ext>
                  </a:extLst>
                </a:gridCol>
                <a:gridCol w="1639771">
                  <a:extLst>
                    <a:ext uri="{9D8B030D-6E8A-4147-A177-3AD203B41FA5}">
                      <a16:colId xmlns:a16="http://schemas.microsoft.com/office/drawing/2014/main" val="3483638722"/>
                    </a:ext>
                  </a:extLst>
                </a:gridCol>
                <a:gridCol w="1691554">
                  <a:extLst>
                    <a:ext uri="{9D8B030D-6E8A-4147-A177-3AD203B41FA5}">
                      <a16:colId xmlns:a16="http://schemas.microsoft.com/office/drawing/2014/main" val="1190061112"/>
                    </a:ext>
                  </a:extLst>
                </a:gridCol>
                <a:gridCol w="1910189">
                  <a:extLst>
                    <a:ext uri="{9D8B030D-6E8A-4147-A177-3AD203B41FA5}">
                      <a16:colId xmlns:a16="http://schemas.microsoft.com/office/drawing/2014/main" val="3469305604"/>
                    </a:ext>
                  </a:extLst>
                </a:gridCol>
                <a:gridCol w="1605692">
                  <a:extLst>
                    <a:ext uri="{9D8B030D-6E8A-4147-A177-3AD203B41FA5}">
                      <a16:colId xmlns:a16="http://schemas.microsoft.com/office/drawing/2014/main" val="3853106642"/>
                    </a:ext>
                  </a:extLst>
                </a:gridCol>
                <a:gridCol w="1524255">
                  <a:extLst>
                    <a:ext uri="{9D8B030D-6E8A-4147-A177-3AD203B41FA5}">
                      <a16:colId xmlns:a16="http://schemas.microsoft.com/office/drawing/2014/main" val="1601472594"/>
                    </a:ext>
                  </a:extLst>
                </a:gridCol>
              </a:tblGrid>
              <a:tr h="536642">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2525373">
                <a:tc>
                  <a:txBody>
                    <a:bodyPr/>
                    <a:lstStyle/>
                    <a:p>
                      <a:r>
                        <a:rPr lang="en-US" sz="140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"Brain Tumor Detection Using Deep Learning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S. </a:t>
                      </a:r>
                      <a:r>
                        <a:rPr lang="en-IN" sz="1400" dirty="0" err="1">
                          <a:latin typeface="Times New Roman" panose="02020603050405020304" pitchFamily="18" charset="0"/>
                          <a:cs typeface="Times New Roman" panose="02020603050405020304" pitchFamily="18" charset="0"/>
                        </a:rPr>
                        <a:t>Grampurohit</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https://ieeexplore.ieee.org/document/9344555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CNN and VGG-16 models on MRI images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Utilization of CNN and VGG16 models on MRI images for brain tumor detection.  CNN achieved 93% accuracy, while VGG-16 achieved 97.16% training and 97.42% validation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Exploration of methods to reduce computational resources and time required, particularly for VGG-16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2083433">
                <a:tc>
                  <a:txBody>
                    <a:bodyPr/>
                    <a:lstStyle/>
                    <a:p>
                      <a:r>
                        <a:rPr lang="en-US" sz="1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Pioneering Method for Brain Tumor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S. S. Abu-Naser</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https://ieeexplore.ieee.org/document/9328072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latin typeface="Times New Roman" panose="02020603050405020304" pitchFamily="18" charset="0"/>
                          <a:cs typeface="Times New Roman" panose="02020603050405020304" pitchFamily="18" charset="0"/>
                        </a:rPr>
                        <a:t>Deep learning and CNNs (</a:t>
                      </a:r>
                      <a:r>
                        <a:rPr lang="en-US" sz="1400" dirty="0" err="1">
                          <a:latin typeface="Times New Roman" panose="02020603050405020304" pitchFamily="18" charset="0"/>
                          <a:cs typeface="Times New Roman" panose="02020603050405020304" pitchFamily="18" charset="0"/>
                        </a:rPr>
                        <a:t>Xception</a:t>
                      </a:r>
                      <a:r>
                        <a:rPr lang="en-US" sz="1400" dirty="0">
                          <a:latin typeface="Times New Roman" panose="02020603050405020304" pitchFamily="18" charset="0"/>
                          <a:cs typeface="Times New Roman" panose="02020603050405020304" pitchFamily="18" charset="0"/>
                        </a:rPr>
                        <a:t>, ResNet50, InceptionV3, VGG16, </a:t>
                      </a:r>
                      <a:r>
                        <a:rPr lang="en-US" sz="1400" dirty="0" err="1">
                          <a:latin typeface="Times New Roman" panose="02020603050405020304" pitchFamily="18" charset="0"/>
                          <a:cs typeface="Times New Roman" panose="02020603050405020304" pitchFamily="18" charset="0"/>
                        </a:rPr>
                        <a:t>MobileNet</a:t>
                      </a:r>
                      <a:r>
                        <a:rPr lang="en-US" sz="1400" dirty="0">
                          <a:latin typeface="Times New Roman" panose="02020603050405020304" pitchFamily="18" charset="0"/>
                          <a:cs typeface="Times New Roman" panose="02020603050405020304" pitchFamily="18" charset="0"/>
                        </a:rPr>
                        <a:t>) trained on 4480 MRI images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Impressive F1- scores ranging from 97.25% to 98.75% across five pre-trained CNN </a:t>
                      </a: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models.Xception</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model achieved highest accuracy of 98.75%. </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Reliance on pre-trained models may hinder generalization across diverse </a:t>
                      </a:r>
                      <a:r>
                        <a:rPr lang="en-US" sz="1400" dirty="0" err="1">
                          <a:latin typeface="Times New Roman" panose="02020603050405020304" pitchFamily="18" charset="0"/>
                          <a:cs typeface="Times New Roman" panose="02020603050405020304" pitchFamily="18" charset="0"/>
                        </a:rPr>
                        <a:t>datasets.Imbalanced</a:t>
                      </a:r>
                      <a:r>
                        <a:rPr lang="en-US" sz="1400" dirty="0">
                          <a:latin typeface="Times New Roman" panose="02020603050405020304" pitchFamily="18" charset="0"/>
                          <a:cs typeface="Times New Roman" panose="02020603050405020304" pitchFamily="18" charset="0"/>
                        </a:rPr>
                        <a:t> data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854C05-FBB1-4930-E9CB-0205083D8D01}"/>
              </a:ext>
            </a:extLst>
          </p:cNvPr>
          <p:cNvSpPr>
            <a:spLocks noGrp="1"/>
          </p:cNvSpPr>
          <p:nvPr>
            <p:ph type="dt" sz="half" idx="10"/>
          </p:nvPr>
        </p:nvSpPr>
        <p:spPr/>
        <p:txBody>
          <a:bodyPr/>
          <a:lstStyle/>
          <a:p>
            <a:fld id="{F396EEC6-0141-45B7-8835-252B848F88BA}" type="datetime1">
              <a:rPr lang="en-IN" smtClean="0"/>
              <a:t>13-04-2024</a:t>
            </a:fld>
            <a:endParaRPr lang="en-IN"/>
          </a:p>
        </p:txBody>
      </p:sp>
      <p:sp>
        <p:nvSpPr>
          <p:cNvPr id="3" name="Footer Placeholder 2">
            <a:extLst>
              <a:ext uri="{FF2B5EF4-FFF2-40B4-BE49-F238E27FC236}">
                <a16:creationId xmlns:a16="http://schemas.microsoft.com/office/drawing/2014/main" id="{F4801B24-D5E0-0966-6161-A8FC98D7EC7C}"/>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No.BB4          Department of CSE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393AE7-3DBC-123D-3FB9-6C006FA83CFD}"/>
              </a:ext>
            </a:extLst>
          </p:cNvPr>
          <p:cNvSpPr>
            <a:spLocks noGrp="1"/>
          </p:cNvSpPr>
          <p:nvPr>
            <p:ph type="sldNum" sz="quarter" idx="12"/>
          </p:nvPr>
        </p:nvSpPr>
        <p:spPr/>
        <p:txBody>
          <a:bodyPr/>
          <a:lstStyle/>
          <a:p>
            <a:fld id="{65DCBD69-296B-4D7C-AF62-9B588FC78772}" type="slidenum">
              <a:rPr lang="en-IN" smtClean="0"/>
              <a:t>7</a:t>
            </a:fld>
            <a:endParaRPr lang="en-IN"/>
          </a:p>
        </p:txBody>
      </p:sp>
      <p:graphicFrame>
        <p:nvGraphicFramePr>
          <p:cNvPr id="5" name="Table 4">
            <a:extLst>
              <a:ext uri="{FF2B5EF4-FFF2-40B4-BE49-F238E27FC236}">
                <a16:creationId xmlns:a16="http://schemas.microsoft.com/office/drawing/2014/main" id="{217934BC-4FAB-9BDB-DD67-E8FEB4F2D50E}"/>
              </a:ext>
            </a:extLst>
          </p:cNvPr>
          <p:cNvGraphicFramePr>
            <a:graphicFrameLocks noGrp="1"/>
          </p:cNvGraphicFramePr>
          <p:nvPr>
            <p:extLst>
              <p:ext uri="{D42A27DB-BD31-4B8C-83A1-F6EECF244321}">
                <p14:modId xmlns:p14="http://schemas.microsoft.com/office/powerpoint/2010/main" val="3425127559"/>
              </p:ext>
            </p:extLst>
          </p:nvPr>
        </p:nvGraphicFramePr>
        <p:xfrm>
          <a:off x="533400" y="698643"/>
          <a:ext cx="10820400" cy="4987418"/>
        </p:xfrm>
        <a:graphic>
          <a:graphicData uri="http://schemas.openxmlformats.org/drawingml/2006/table">
            <a:tbl>
              <a:tblPr firstRow="1" bandRow="1">
                <a:tableStyleId>{17292A2E-F333-43FB-9621-5CBBE7FDCDCB}</a:tableStyleId>
              </a:tblPr>
              <a:tblGrid>
                <a:gridCol w="608080">
                  <a:extLst>
                    <a:ext uri="{9D8B030D-6E8A-4147-A177-3AD203B41FA5}">
                      <a16:colId xmlns:a16="http://schemas.microsoft.com/office/drawing/2014/main" val="3258338985"/>
                    </a:ext>
                  </a:extLst>
                </a:gridCol>
                <a:gridCol w="1943580">
                  <a:extLst>
                    <a:ext uri="{9D8B030D-6E8A-4147-A177-3AD203B41FA5}">
                      <a16:colId xmlns:a16="http://schemas.microsoft.com/office/drawing/2014/main" val="726948269"/>
                    </a:ext>
                  </a:extLst>
                </a:gridCol>
                <a:gridCol w="1619650">
                  <a:extLst>
                    <a:ext uri="{9D8B030D-6E8A-4147-A177-3AD203B41FA5}">
                      <a16:colId xmlns:a16="http://schemas.microsoft.com/office/drawing/2014/main" val="1970627278"/>
                    </a:ext>
                  </a:extLst>
                </a:gridCol>
                <a:gridCol w="1670798">
                  <a:extLst>
                    <a:ext uri="{9D8B030D-6E8A-4147-A177-3AD203B41FA5}">
                      <a16:colId xmlns:a16="http://schemas.microsoft.com/office/drawing/2014/main" val="1101764276"/>
                    </a:ext>
                  </a:extLst>
                </a:gridCol>
                <a:gridCol w="1886750">
                  <a:extLst>
                    <a:ext uri="{9D8B030D-6E8A-4147-A177-3AD203B41FA5}">
                      <a16:colId xmlns:a16="http://schemas.microsoft.com/office/drawing/2014/main" val="1404115452"/>
                    </a:ext>
                  </a:extLst>
                </a:gridCol>
                <a:gridCol w="1545771">
                  <a:extLst>
                    <a:ext uri="{9D8B030D-6E8A-4147-A177-3AD203B41FA5}">
                      <a16:colId xmlns:a16="http://schemas.microsoft.com/office/drawing/2014/main" val="1276901650"/>
                    </a:ext>
                  </a:extLst>
                </a:gridCol>
                <a:gridCol w="1545771">
                  <a:extLst>
                    <a:ext uri="{9D8B030D-6E8A-4147-A177-3AD203B41FA5}">
                      <a16:colId xmlns:a16="http://schemas.microsoft.com/office/drawing/2014/main" val="728674868"/>
                    </a:ext>
                  </a:extLst>
                </a:gridCol>
              </a:tblGrid>
              <a:tr h="2945258">
                <a:tc>
                  <a:txBody>
                    <a:bodyPr/>
                    <a:lstStyle/>
                    <a:p>
                      <a:r>
                        <a:rPr lang="en-US" sz="1600"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Times New Roman" panose="02020603050405020304" pitchFamily="18" charset="0"/>
                          <a:cs typeface="Times New Roman" panose="02020603050405020304" pitchFamily="18" charset="0"/>
                        </a:rPr>
                        <a:t>Brain Tumor Detection and Classification Using Deep Learning</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Times New Roman" panose="02020603050405020304" pitchFamily="18" charset="0"/>
                          <a:cs typeface="Times New Roman" panose="02020603050405020304" pitchFamily="18" charset="0"/>
                        </a:rPr>
                        <a:t> </a:t>
                      </a:r>
                      <a:r>
                        <a:rPr lang="en-US" sz="1600" b="0" dirty="0" err="1">
                          <a:solidFill>
                            <a:schemeClr val="tx1"/>
                          </a:solidFill>
                          <a:latin typeface="Times New Roman" panose="02020603050405020304" pitchFamily="18" charset="0"/>
                          <a:cs typeface="Times New Roman" panose="02020603050405020304" pitchFamily="18" charset="0"/>
                        </a:rPr>
                        <a:t>Pushpalatha</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https://ieeexplore.ieee.org/document/10133851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Times New Roman" panose="02020603050405020304" pitchFamily="18" charset="0"/>
                          <a:cs typeface="Times New Roman" panose="02020603050405020304" pitchFamily="18" charset="0"/>
                        </a:rPr>
                        <a:t>Deep learning techniques</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Times New Roman" panose="02020603050405020304" pitchFamily="18" charset="0"/>
                          <a:cs typeface="Times New Roman" panose="02020603050405020304" pitchFamily="18" charset="0"/>
                        </a:rPr>
                        <a:t>Emphasis on the need for extensive and varied datasets to ensure model robustness, and computational resources for training intricate deep learning architectures.</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Times New Roman" panose="02020603050405020304" pitchFamily="18" charset="0"/>
                          <a:cs typeface="Times New Roman" panose="02020603050405020304" pitchFamily="18" charset="0"/>
                        </a:rPr>
                        <a:t>Validation of the approach's performance across diverse patient cohorts and clinical environments.</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46976430"/>
                  </a:ext>
                </a:extLst>
              </a:tr>
              <a:tr h="1914418">
                <a:tc>
                  <a:txBody>
                    <a:bodyPr/>
                    <a:lstStyle/>
                    <a:p>
                      <a:r>
                        <a:rPr lang="en-US" sz="1600" b="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Comparative Study between VGG-19 and ResNet-50 Algorithms for Brain Tumor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err="1">
                          <a:latin typeface="Times New Roman" panose="02020603050405020304" pitchFamily="18" charset="0"/>
                          <a:cs typeface="Times New Roman" panose="02020603050405020304" pitchFamily="18" charset="0"/>
                        </a:rPr>
                        <a:t>Periasamy</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https://ieeexplore.ieee.org/document/10126451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Evaluation of VGG-19 and ResNet-50 algorithms using MRI images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Evaluation of performance in terms of accuracy, sensitivity, and specificity for brain tumor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Investigation into datasets with greater diversity to enhance generalizability.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1492206"/>
                  </a:ext>
                </a:extLst>
              </a:tr>
            </a:tbl>
          </a:graphicData>
        </a:graphic>
      </p:graphicFrame>
      <p:pic>
        <p:nvPicPr>
          <p:cNvPr id="7" name="Picture 6">
            <a:extLst>
              <a:ext uri="{FF2B5EF4-FFF2-40B4-BE49-F238E27FC236}">
                <a16:creationId xmlns:a16="http://schemas.microsoft.com/office/drawing/2014/main" id="{4F1E00B5-74BE-748A-8AFB-8091AF91D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8" y="-11376"/>
            <a:ext cx="3893270" cy="576983"/>
          </a:xfrm>
          <a:prstGeom prst="rect">
            <a:avLst/>
          </a:prstGeom>
        </p:spPr>
      </p:pic>
    </p:spTree>
    <p:extLst>
      <p:ext uri="{BB962C8B-B14F-4D97-AF65-F5344CB8AC3E}">
        <p14:creationId xmlns:p14="http://schemas.microsoft.com/office/powerpoint/2010/main" val="187552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3502FEA-12AA-D466-0FCF-02F3371265DD}"/>
              </a:ext>
            </a:extLst>
          </p:cNvPr>
          <p:cNvSpPr>
            <a:spLocks noGrp="1"/>
          </p:cNvSpPr>
          <p:nvPr>
            <p:ph type="dt" sz="half" idx="10"/>
          </p:nvPr>
        </p:nvSpPr>
        <p:spPr/>
        <p:txBody>
          <a:bodyPr/>
          <a:lstStyle/>
          <a:p>
            <a:fld id="{624C803B-62AD-4010-AEFB-D9AF802A6496}" type="datetime1">
              <a:rPr lang="en-IN" smtClean="0"/>
              <a:t>13-04-2024</a:t>
            </a:fld>
            <a:endParaRPr lang="en-IN"/>
          </a:p>
        </p:txBody>
      </p:sp>
      <p:sp>
        <p:nvSpPr>
          <p:cNvPr id="5" name="Footer Placeholder 4">
            <a:extLst>
              <a:ext uri="{FF2B5EF4-FFF2-40B4-BE49-F238E27FC236}">
                <a16:creationId xmlns:a16="http://schemas.microsoft.com/office/drawing/2014/main" id="{87DE1D4F-9067-B860-D833-796E37FAEFAF}"/>
              </a:ext>
            </a:extLst>
          </p:cNvPr>
          <p:cNvSpPr>
            <a:spLocks noGrp="1"/>
          </p:cNvSpPr>
          <p:nvPr>
            <p:ph type="ftr" sz="quarter" idx="11"/>
          </p:nvPr>
        </p:nvSpPr>
        <p:spPr/>
        <p:txBody>
          <a:bodyPr/>
          <a:lstStyle/>
          <a:p>
            <a:r>
              <a:rPr lang="en-US" dirty="0"/>
              <a:t>Review No.3         Batch No. BB4          Department of CSE</a:t>
            </a:r>
            <a:endParaRPr lang="en-IN" dirty="0"/>
          </a:p>
        </p:txBody>
      </p:sp>
      <p:sp>
        <p:nvSpPr>
          <p:cNvPr id="6" name="Slide Number Placeholder 5">
            <a:extLst>
              <a:ext uri="{FF2B5EF4-FFF2-40B4-BE49-F238E27FC236}">
                <a16:creationId xmlns:a16="http://schemas.microsoft.com/office/drawing/2014/main" id="{3E5B4420-0B96-1225-1FE6-047AFE5FD53B}"/>
              </a:ext>
            </a:extLst>
          </p:cNvPr>
          <p:cNvSpPr>
            <a:spLocks noGrp="1"/>
          </p:cNvSpPr>
          <p:nvPr>
            <p:ph type="sldNum" sz="quarter" idx="12"/>
          </p:nvPr>
        </p:nvSpPr>
        <p:spPr/>
        <p:txBody>
          <a:bodyPr/>
          <a:lstStyle/>
          <a:p>
            <a:fld id="{65DCBD69-296B-4D7C-AF62-9B588FC78772}" type="slidenum">
              <a:rPr lang="en-IN" smtClean="0"/>
              <a:t>8</a:t>
            </a:fld>
            <a:endParaRPr lang="en-IN"/>
          </a:p>
        </p:txBody>
      </p:sp>
      <p:graphicFrame>
        <p:nvGraphicFramePr>
          <p:cNvPr id="7" name="Table 6">
            <a:extLst>
              <a:ext uri="{FF2B5EF4-FFF2-40B4-BE49-F238E27FC236}">
                <a16:creationId xmlns:a16="http://schemas.microsoft.com/office/drawing/2014/main" id="{DC742FDC-F357-7F37-F2B0-B6F6DE1A3EE0}"/>
              </a:ext>
            </a:extLst>
          </p:cNvPr>
          <p:cNvGraphicFramePr>
            <a:graphicFrameLocks noGrp="1"/>
          </p:cNvGraphicFramePr>
          <p:nvPr>
            <p:extLst>
              <p:ext uri="{D42A27DB-BD31-4B8C-83A1-F6EECF244321}">
                <p14:modId xmlns:p14="http://schemas.microsoft.com/office/powerpoint/2010/main" val="1988151588"/>
              </p:ext>
            </p:extLst>
          </p:nvPr>
        </p:nvGraphicFramePr>
        <p:xfrm>
          <a:off x="421240" y="1243173"/>
          <a:ext cx="10932558" cy="3318553"/>
        </p:xfrm>
        <a:graphic>
          <a:graphicData uri="http://schemas.openxmlformats.org/drawingml/2006/table">
            <a:tbl>
              <a:tblPr firstRow="1" lastRow="1" bandRow="1">
                <a:tableStyleId>{073A0DAA-6AF3-43AB-8588-CEC1D06C72B9}</a:tableStyleId>
              </a:tblPr>
              <a:tblGrid>
                <a:gridCol w="1561794">
                  <a:extLst>
                    <a:ext uri="{9D8B030D-6E8A-4147-A177-3AD203B41FA5}">
                      <a16:colId xmlns:a16="http://schemas.microsoft.com/office/drawing/2014/main" val="2413302008"/>
                    </a:ext>
                  </a:extLst>
                </a:gridCol>
                <a:gridCol w="1561794">
                  <a:extLst>
                    <a:ext uri="{9D8B030D-6E8A-4147-A177-3AD203B41FA5}">
                      <a16:colId xmlns:a16="http://schemas.microsoft.com/office/drawing/2014/main" val="3583420115"/>
                    </a:ext>
                  </a:extLst>
                </a:gridCol>
                <a:gridCol w="1561794">
                  <a:extLst>
                    <a:ext uri="{9D8B030D-6E8A-4147-A177-3AD203B41FA5}">
                      <a16:colId xmlns:a16="http://schemas.microsoft.com/office/drawing/2014/main" val="2103640033"/>
                    </a:ext>
                  </a:extLst>
                </a:gridCol>
                <a:gridCol w="1561794">
                  <a:extLst>
                    <a:ext uri="{9D8B030D-6E8A-4147-A177-3AD203B41FA5}">
                      <a16:colId xmlns:a16="http://schemas.microsoft.com/office/drawing/2014/main" val="2643308916"/>
                    </a:ext>
                  </a:extLst>
                </a:gridCol>
                <a:gridCol w="1561794">
                  <a:extLst>
                    <a:ext uri="{9D8B030D-6E8A-4147-A177-3AD203B41FA5}">
                      <a16:colId xmlns:a16="http://schemas.microsoft.com/office/drawing/2014/main" val="2339454047"/>
                    </a:ext>
                  </a:extLst>
                </a:gridCol>
                <a:gridCol w="1561794">
                  <a:extLst>
                    <a:ext uri="{9D8B030D-6E8A-4147-A177-3AD203B41FA5}">
                      <a16:colId xmlns:a16="http://schemas.microsoft.com/office/drawing/2014/main" val="2981550449"/>
                    </a:ext>
                  </a:extLst>
                </a:gridCol>
                <a:gridCol w="1561794">
                  <a:extLst>
                    <a:ext uri="{9D8B030D-6E8A-4147-A177-3AD203B41FA5}">
                      <a16:colId xmlns:a16="http://schemas.microsoft.com/office/drawing/2014/main" val="3047880698"/>
                    </a:ext>
                  </a:extLst>
                </a:gridCol>
              </a:tblGrid>
              <a:tr h="3318553">
                <a:tc>
                  <a:txBody>
                    <a:bodyPr/>
                    <a:lstStyle/>
                    <a:p>
                      <a:pPr marL="0" indent="0">
                        <a:buFont typeface="+mj-lt"/>
                        <a:buNone/>
                      </a:pPr>
                      <a:r>
                        <a:rPr lang="en-US" sz="1600" b="0" dirty="0">
                          <a:solidFill>
                            <a:schemeClr val="tx1"/>
                          </a:solidFill>
                          <a:latin typeface="Times New Roman" panose="02020603050405020304" pitchFamily="18" charset="0"/>
                          <a:cs typeface="Times New Roman" panose="02020603050405020304" pitchFamily="18" charset="0"/>
                        </a:rPr>
                        <a:t>5</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System for Brain Tumor Detection using Deep Learning and Image Classification Techniques</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i="0" kern="1200" dirty="0" err="1">
                          <a:solidFill>
                            <a:schemeClr val="tx1"/>
                          </a:solidFill>
                          <a:effectLst/>
                          <a:latin typeface="Times New Roman" panose="02020603050405020304" pitchFamily="18" charset="0"/>
                          <a:ea typeface="+mn-ea"/>
                          <a:cs typeface="Times New Roman" panose="02020603050405020304" pitchFamily="18" charset="0"/>
                        </a:rPr>
                        <a:t>Prakram</a:t>
                      </a: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dirty="0">
                          <a:solidFill>
                            <a:schemeClr val="tx1"/>
                          </a:solidFill>
                          <a:latin typeface="Times New Roman" panose="02020603050405020304" pitchFamily="18" charset="0"/>
                          <a:cs typeface="Times New Roman" panose="02020603050405020304" pitchFamily="18" charset="0"/>
                        </a:rPr>
                        <a:t>https://ieeexplore.ieee.org/document/10397805</a:t>
                      </a:r>
                    </a:p>
                    <a:p>
                      <a:endParaRPr lang="en-IN" sz="20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Preprocessing, feature extraction, and CNNs</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Enhanced accuracy demonstrated compared to conventional methods. utilizing deep learning and image classification techniques for brain tumor detection</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Detailed analysis of computational resource requirements and potential hardware constraints for practical implementation in clinical settings.</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9793860"/>
                  </a:ext>
                </a:extLst>
              </a:tr>
            </a:tbl>
          </a:graphicData>
        </a:graphic>
      </p:graphicFrame>
    </p:spTree>
    <p:extLst>
      <p:ext uri="{BB962C8B-B14F-4D97-AF65-F5344CB8AC3E}">
        <p14:creationId xmlns:p14="http://schemas.microsoft.com/office/powerpoint/2010/main" val="291981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Variability in accuracy across different DL algorithms needs further exploration and optimization.</a:t>
            </a:r>
          </a:p>
          <a:p>
            <a:r>
              <a:rPr lang="en-US" sz="2400" dirty="0">
                <a:latin typeface="Times New Roman" panose="02020603050405020304" pitchFamily="18" charset="0"/>
                <a:cs typeface="Times New Roman" panose="02020603050405020304" pitchFamily="18" charset="0"/>
              </a:rPr>
              <a:t>Lack of detailed information on the dataset and delay with the quality extraction from the images.</a:t>
            </a:r>
          </a:p>
          <a:p>
            <a:r>
              <a:rPr lang="en-US" sz="2400" dirty="0">
                <a:latin typeface="Times New Roman" panose="02020603050405020304" pitchFamily="18" charset="0"/>
                <a:cs typeface="Times New Roman" panose="02020603050405020304" pitchFamily="18" charset="0"/>
              </a:rPr>
              <a:t>Limited discussion on dataset and potential biases affects detection of brain tumor in the final stage.</a:t>
            </a:r>
          </a:p>
          <a:p>
            <a:r>
              <a:rPr lang="en-US" sz="2400" dirty="0">
                <a:latin typeface="Times New Roman" panose="02020603050405020304" pitchFamily="18" charset="0"/>
                <a:cs typeface="Times New Roman" panose="02020603050405020304" pitchFamily="18" charset="0"/>
              </a:rPr>
              <a:t>Insufficient details on CNN and VGG16 techniques impact understanding of their role in screening and classification.</a:t>
            </a:r>
          </a:p>
          <a:p>
            <a:r>
              <a:rPr lang="en-US" sz="2400" dirty="0">
                <a:latin typeface="Times New Roman" panose="02020603050405020304" pitchFamily="18" charset="0"/>
                <a:cs typeface="Times New Roman" panose="02020603050405020304" pitchFamily="18" charset="0"/>
              </a:rPr>
              <a:t>Research on the temporal aspects of tumor progression and how they influence model predictions may provide additional insights.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13-04-2024</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No.BB4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1795</TotalTime>
  <Words>3146</Words>
  <Application>Microsoft Office PowerPoint</Application>
  <PresentationFormat>Widescreen</PresentationFormat>
  <Paragraphs>247</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Söhne</vt:lpstr>
      <vt:lpstr>Times New Roman</vt:lpstr>
      <vt:lpstr>Wingdings</vt:lpstr>
      <vt:lpstr>Office Theme</vt:lpstr>
      <vt:lpstr>PowerPoint Presentation</vt:lpstr>
      <vt:lpstr>OUTLINE</vt:lpstr>
      <vt:lpstr>ABSTRACT</vt:lpstr>
      <vt:lpstr>INTRODUCTION</vt:lpstr>
      <vt:lpstr>PROBLEM STATEMENT</vt:lpstr>
      <vt:lpstr>LITERATURE SURVEY</vt:lpstr>
      <vt:lpstr>PowerPoint Presentation</vt:lpstr>
      <vt:lpstr>PowerPoint Presentation</vt:lpstr>
      <vt:lpstr>RESEARCH GAPS</vt:lpstr>
      <vt:lpstr>OBJECTIVES</vt:lpstr>
      <vt:lpstr>BLOCK DIAGRAM </vt:lpstr>
      <vt:lpstr>METHODOLOGY</vt:lpstr>
      <vt:lpstr>PowerPoint Presentation</vt:lpstr>
      <vt:lpstr>PowerPoint Presentation</vt:lpstr>
      <vt:lpstr>IMPLEMENTATION</vt:lpstr>
      <vt:lpstr>Challenges Faced and Solutions:  Data Availability and Quality:  Collaborate with healthcare institutions and research organizations to access large, diverse, and well-annotated datasets. Implement rigorous data curation and quality control processes to ensure the reliability of the data.  Model Generalization :   Augment the training dataset with a wide range of cases, encompassing various imaging conditions, equipment types, and patient demographics. Implement techniques such as transfer learning to enhance the model's ability to generalize to new data.  Real-Time Application:   Optimize the deep learning model for inference speed, possibly by using model quantization, pruning, or deploying specialized hardware like GPUs or TPUs. Consider parallel processing to accelerate real-time predictions.  Handling Imbalanced Datasets:  Employ techniques such as oversampling, undersampling, or the use of synthetic data to address imbalances. Carefully evaluate the impact of imbalanced datasets on model performance and adjust the training strategy accordingly.   </vt:lpstr>
      <vt:lpstr>    Results and Analysis </vt:lpstr>
      <vt:lpstr>PowerPoint Presentation</vt:lpstr>
      <vt:lpstr>  CONCLUSION and FUTURE SCOPE</vt:lpstr>
      <vt:lpstr>PowerPoint Presentation</vt:lpstr>
      <vt:lpstr>PowerPoint Presentation</vt:lpstr>
      <vt:lpstr>REFERENCES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Venkata Sai Pavan Kumar Malapati</cp:lastModifiedBy>
  <cp:revision>31</cp:revision>
  <cp:lastPrinted>2024-04-03T06:18:37Z</cp:lastPrinted>
  <dcterms:created xsi:type="dcterms:W3CDTF">2023-12-22T11:34:02Z</dcterms:created>
  <dcterms:modified xsi:type="dcterms:W3CDTF">2024-04-13T05:47:21Z</dcterms:modified>
</cp:coreProperties>
</file>