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80" r:id="rId2"/>
    <p:sldId id="258" r:id="rId3"/>
    <p:sldId id="260" r:id="rId4"/>
    <p:sldId id="262" r:id="rId5"/>
    <p:sldId id="279" r:id="rId6"/>
    <p:sldId id="263" r:id="rId7"/>
    <p:sldId id="265" r:id="rId8"/>
    <p:sldId id="270" r:id="rId9"/>
    <p:sldId id="266" r:id="rId10"/>
    <p:sldId id="268" r:id="rId11"/>
    <p:sldId id="269" r:id="rId12"/>
    <p:sldId id="281" r:id="rId13"/>
    <p:sldId id="284" r:id="rId14"/>
    <p:sldId id="286" r:id="rId15"/>
    <p:sldId id="287" r:id="rId16"/>
    <p:sldId id="288" r:id="rId17"/>
    <p:sldId id="278" r:id="rId18"/>
    <p:sldId id="275"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02-05-2024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2</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0FB5A5-9AD5-4C5E-A5FC-411B4C382AB6}" type="datetime1">
              <a:rPr lang="en-IN" smtClean="0"/>
              <a:t>02-05-2024</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F8DDBB6-CEFF-4F52-85D4-2806C50501D3}" type="datetime1">
              <a:rPr lang="en-IN" smtClean="0"/>
              <a:t>02-05-2024</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5F3F4F-2379-4AAE-852C-45DA149BAF29}" type="datetime1">
              <a:rPr lang="en-IN" smtClean="0"/>
              <a:t>02-05-2024</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E7A069-8CF8-43D5-890A-A44A98E25D4C}" type="datetime1">
              <a:rPr lang="en-IN" smtClean="0"/>
              <a:t>02-05-2024</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AE7CB-7D39-466B-8634-DE2E8DBAAAAB}" type="datetime1">
              <a:rPr lang="en-IN" smtClean="0"/>
              <a:t>02-05-2024</a:t>
            </a:fld>
            <a:endParaRPr lang="en-IN"/>
          </a:p>
        </p:txBody>
      </p:sp>
      <p:sp>
        <p:nvSpPr>
          <p:cNvPr id="5" name="Footer Placeholder 4"/>
          <p:cNvSpPr>
            <a:spLocks noGrp="1"/>
          </p:cNvSpPr>
          <p:nvPr>
            <p:ph type="ftr" sz="quarter" idx="11"/>
          </p:nvPr>
        </p:nvSpPr>
        <p:spPr/>
        <p:txBody>
          <a:bodyPr/>
          <a:lstStyle/>
          <a:p>
            <a:r>
              <a:rPr lang="en-US"/>
              <a:t>Review No.  1       Batch No.   CB-3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65D4CE5-D04D-409B-9869-5DBF0E4AD9AC}" type="datetime1">
              <a:rPr lang="en-IN" smtClean="0"/>
              <a:t>02-05-2024</a:t>
            </a:fld>
            <a:endParaRPr lang="en-IN"/>
          </a:p>
        </p:txBody>
      </p:sp>
      <p:sp>
        <p:nvSpPr>
          <p:cNvPr id="6" name="Footer Placeholder 5"/>
          <p:cNvSpPr>
            <a:spLocks noGrp="1"/>
          </p:cNvSpPr>
          <p:nvPr>
            <p:ph type="ftr" sz="quarter" idx="11"/>
          </p:nvPr>
        </p:nvSpPr>
        <p:spPr/>
        <p:txBody>
          <a:bodyPr/>
          <a:lstStyle/>
          <a:p>
            <a:r>
              <a:rPr lang="en-US"/>
              <a:t>Review No.  1       Batch No.   CB-3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2F3E3F0-3239-452D-89E4-50B40260EA65}" type="datetime1">
              <a:rPr lang="en-IN" smtClean="0"/>
              <a:t>02-05-2024</a:t>
            </a:fld>
            <a:endParaRPr lang="en-IN"/>
          </a:p>
        </p:txBody>
      </p:sp>
      <p:sp>
        <p:nvSpPr>
          <p:cNvPr id="8" name="Footer Placeholder 7"/>
          <p:cNvSpPr>
            <a:spLocks noGrp="1"/>
          </p:cNvSpPr>
          <p:nvPr>
            <p:ph type="ftr" sz="quarter" idx="11"/>
          </p:nvPr>
        </p:nvSpPr>
        <p:spPr/>
        <p:txBody>
          <a:bodyPr/>
          <a:lstStyle/>
          <a:p>
            <a:r>
              <a:rPr lang="en-US"/>
              <a:t>Review No.  1       Batch No.   CB-3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7351DC4-E4E5-478F-B8AD-62EAD6D9AE26}" type="datetime1">
              <a:rPr lang="en-IN" smtClean="0"/>
              <a:t>02-05-2024</a:t>
            </a:fld>
            <a:endParaRPr lang="en-IN"/>
          </a:p>
        </p:txBody>
      </p:sp>
      <p:sp>
        <p:nvSpPr>
          <p:cNvPr id="4" name="Footer Placeholder 3"/>
          <p:cNvSpPr>
            <a:spLocks noGrp="1"/>
          </p:cNvSpPr>
          <p:nvPr>
            <p:ph type="ftr" sz="quarter" idx="11"/>
          </p:nvPr>
        </p:nvSpPr>
        <p:spPr/>
        <p:txBody>
          <a:bodyPr/>
          <a:lstStyle/>
          <a:p>
            <a:r>
              <a:rPr lang="en-US"/>
              <a:t>Review No.  1       Batch No.   CB-3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8CCD1-712E-439D-A2B1-47B4864D2FAB}" type="datetime1">
              <a:rPr lang="en-IN" smtClean="0"/>
              <a:t>02-05-2024</a:t>
            </a:fld>
            <a:endParaRPr lang="en-IN"/>
          </a:p>
        </p:txBody>
      </p:sp>
      <p:sp>
        <p:nvSpPr>
          <p:cNvPr id="3" name="Footer Placeholder 2"/>
          <p:cNvSpPr>
            <a:spLocks noGrp="1"/>
          </p:cNvSpPr>
          <p:nvPr>
            <p:ph type="ftr" sz="quarter" idx="11"/>
          </p:nvPr>
        </p:nvSpPr>
        <p:spPr/>
        <p:txBody>
          <a:bodyPr/>
          <a:lstStyle/>
          <a:p>
            <a:r>
              <a:rPr lang="en-US"/>
              <a:t>Review No.  1       Batch No.   CB-3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D142DC-6938-4DE2-8836-2262FC4648C6}" type="datetime1">
              <a:rPr lang="en-IN" smtClean="0"/>
              <a:t>02-05-2024</a:t>
            </a:fld>
            <a:endParaRPr lang="en-IN"/>
          </a:p>
        </p:txBody>
      </p:sp>
      <p:sp>
        <p:nvSpPr>
          <p:cNvPr id="6" name="Footer Placeholder 5"/>
          <p:cNvSpPr>
            <a:spLocks noGrp="1"/>
          </p:cNvSpPr>
          <p:nvPr>
            <p:ph type="ftr" sz="quarter" idx="11"/>
          </p:nvPr>
        </p:nvSpPr>
        <p:spPr/>
        <p:txBody>
          <a:bodyPr/>
          <a:lstStyle/>
          <a:p>
            <a:r>
              <a:rPr lang="en-US"/>
              <a:t>Review No.  1       Batch No.   CB-3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00E9A-9EA9-4B6C-B63C-A773486B3B4C}" type="datetime1">
              <a:rPr lang="en-IN" smtClean="0"/>
              <a:t>02-05-2024</a:t>
            </a:fld>
            <a:endParaRPr lang="en-IN"/>
          </a:p>
        </p:txBody>
      </p:sp>
      <p:sp>
        <p:nvSpPr>
          <p:cNvPr id="6" name="Footer Placeholder 5"/>
          <p:cNvSpPr>
            <a:spLocks noGrp="1"/>
          </p:cNvSpPr>
          <p:nvPr>
            <p:ph type="ftr" sz="quarter" idx="11"/>
          </p:nvPr>
        </p:nvSpPr>
        <p:spPr/>
        <p:txBody>
          <a:bodyPr/>
          <a:lstStyle/>
          <a:p>
            <a:r>
              <a:rPr lang="en-US"/>
              <a:t>Review No.  1       Batch No.   CB-3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3322B-0C8F-4E46-AC65-0C697070F09E}" type="datetime1">
              <a:rPr lang="en-IN" smtClean="0"/>
              <a:t>02-05-2024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1       Batch No.   CB-3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CD1E-CE49-9C56-B94F-276875E4BD8B}"/>
              </a:ext>
            </a:extLst>
          </p:cNvPr>
          <p:cNvSpPr>
            <a:spLocks noGrp="1"/>
          </p:cNvSpPr>
          <p:nvPr>
            <p:ph type="ctrTitle"/>
          </p:nvPr>
        </p:nvSpPr>
        <p:spPr>
          <a:xfrm>
            <a:off x="1524000" y="1147011"/>
            <a:ext cx="9144000" cy="3553326"/>
          </a:xfrm>
        </p:spPr>
        <p:txBody>
          <a:bodyPr/>
          <a:lstStyle/>
          <a:p>
            <a:r>
              <a:rPr 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Kidney Tumor</a:t>
            </a:r>
            <a:r>
              <a:rPr lang="en-US" sz="6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Detection</a:t>
            </a:r>
            <a:br>
              <a:rPr lang="en-US" sz="6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br>
            <a:endParaRPr lang="en-IN" dirty="0"/>
          </a:p>
        </p:txBody>
      </p:sp>
      <p:sp>
        <p:nvSpPr>
          <p:cNvPr id="4" name="Date Placeholder 3">
            <a:extLst>
              <a:ext uri="{FF2B5EF4-FFF2-40B4-BE49-F238E27FC236}">
                <a16:creationId xmlns:a16="http://schemas.microsoft.com/office/drawing/2014/main" id="{6CA4A291-3840-A232-5FDD-C957319B941E}"/>
              </a:ext>
            </a:extLst>
          </p:cNvPr>
          <p:cNvSpPr>
            <a:spLocks noGrp="1"/>
          </p:cNvSpPr>
          <p:nvPr>
            <p:ph type="dt" sz="half" idx="10"/>
          </p:nvPr>
        </p:nvSpPr>
        <p:spPr/>
        <p:txBody>
          <a:bodyPr/>
          <a:lstStyle/>
          <a:p>
            <a:fld id="{CE3904FB-2836-468E-82A3-DB729264CBE4}" type="datetime1">
              <a:rPr lang="en-IN" smtClean="0"/>
              <a:t>02-05-2024</a:t>
            </a:fld>
            <a:endParaRPr lang="en-IN"/>
          </a:p>
        </p:txBody>
      </p:sp>
      <p:sp>
        <p:nvSpPr>
          <p:cNvPr id="5" name="Footer Placeholder 4">
            <a:extLst>
              <a:ext uri="{FF2B5EF4-FFF2-40B4-BE49-F238E27FC236}">
                <a16:creationId xmlns:a16="http://schemas.microsoft.com/office/drawing/2014/main" id="{0A2574E5-84A6-D65B-08F8-6ABFAD25553D}"/>
              </a:ext>
            </a:extLst>
          </p:cNvPr>
          <p:cNvSpPr>
            <a:spLocks noGrp="1"/>
          </p:cNvSpPr>
          <p:nvPr>
            <p:ph type="ftr" sz="quarter" idx="11"/>
          </p:nvPr>
        </p:nvSpPr>
        <p:spPr/>
        <p:txBody>
          <a:bodyPr/>
          <a:lstStyle/>
          <a:p>
            <a:r>
              <a:rPr lang="en-US"/>
              <a:t>Review No.  1       Batch No.   CB-3        Department of CSE</a:t>
            </a:r>
            <a:endParaRPr lang="en-IN"/>
          </a:p>
        </p:txBody>
      </p:sp>
      <p:sp>
        <p:nvSpPr>
          <p:cNvPr id="6" name="Slide Number Placeholder 5">
            <a:extLst>
              <a:ext uri="{FF2B5EF4-FFF2-40B4-BE49-F238E27FC236}">
                <a16:creationId xmlns:a16="http://schemas.microsoft.com/office/drawing/2014/main" id="{2F1EAE83-E101-7788-5957-F7FCBA3F0413}"/>
              </a:ext>
            </a:extLst>
          </p:cNvPr>
          <p:cNvSpPr>
            <a:spLocks noGrp="1"/>
          </p:cNvSpPr>
          <p:nvPr>
            <p:ph type="sldNum" sz="quarter" idx="12"/>
          </p:nvPr>
        </p:nvSpPr>
        <p:spPr/>
        <p:txBody>
          <a:bodyPr/>
          <a:lstStyle/>
          <a:p>
            <a:fld id="{65DCBD69-296B-4D7C-AF62-9B588FC78772}" type="slidenum">
              <a:rPr lang="en-IN" smtClean="0"/>
              <a:t>1</a:t>
            </a:fld>
            <a:endParaRPr lang="en-IN"/>
          </a:p>
        </p:txBody>
      </p:sp>
      <p:pic>
        <p:nvPicPr>
          <p:cNvPr id="7" name="Picture 6">
            <a:extLst>
              <a:ext uri="{FF2B5EF4-FFF2-40B4-BE49-F238E27FC236}">
                <a16:creationId xmlns:a16="http://schemas.microsoft.com/office/drawing/2014/main" id="{D41C1983-F81B-E494-6D2E-28B0DBB063C1}"/>
              </a:ext>
            </a:extLst>
          </p:cNvPr>
          <p:cNvPicPr>
            <a:picLocks noChangeAspect="1"/>
          </p:cNvPicPr>
          <p:nvPr/>
        </p:nvPicPr>
        <p:blipFill>
          <a:blip r:embed="rId2"/>
          <a:stretch>
            <a:fillRect/>
          </a:stretch>
        </p:blipFill>
        <p:spPr>
          <a:xfrm>
            <a:off x="0" y="90674"/>
            <a:ext cx="3762900" cy="579027"/>
          </a:xfrm>
          <a:prstGeom prst="rect">
            <a:avLst/>
          </a:prstGeom>
        </p:spPr>
      </p:pic>
    </p:spTree>
    <p:extLst>
      <p:ext uri="{BB962C8B-B14F-4D97-AF65-F5344CB8AC3E}">
        <p14:creationId xmlns:p14="http://schemas.microsoft.com/office/powerpoint/2010/main" val="343241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13" name="Date Placeholder 12">
            <a:extLst>
              <a:ext uri="{FF2B5EF4-FFF2-40B4-BE49-F238E27FC236}">
                <a16:creationId xmlns:a16="http://schemas.microsoft.com/office/drawing/2014/main" id="{51599E77-87CF-CD8C-37E9-2430DE9610F1}"/>
              </a:ext>
            </a:extLst>
          </p:cNvPr>
          <p:cNvSpPr>
            <a:spLocks noGrp="1"/>
          </p:cNvSpPr>
          <p:nvPr>
            <p:ph type="dt" sz="half" idx="10"/>
          </p:nvPr>
        </p:nvSpPr>
        <p:spPr/>
        <p:txBody>
          <a:bodyPr/>
          <a:lstStyle/>
          <a:p>
            <a:fld id="{2AF80A50-4718-4387-82F3-FA203E78785D}" type="datetime1">
              <a:rPr lang="en-IN" smtClean="0"/>
              <a:t>02-05-2024</a:t>
            </a:fld>
            <a:endParaRPr lang="en-IN"/>
          </a:p>
        </p:txBody>
      </p:sp>
      <p:sp>
        <p:nvSpPr>
          <p:cNvPr id="14" name="Footer Placeholder 13">
            <a:extLst>
              <a:ext uri="{FF2B5EF4-FFF2-40B4-BE49-F238E27FC236}">
                <a16:creationId xmlns:a16="http://schemas.microsoft.com/office/drawing/2014/main" id="{30297D37-029A-2D84-2CAD-F10CB64111E8}"/>
              </a:ext>
            </a:extLst>
          </p:cNvPr>
          <p:cNvSpPr>
            <a:spLocks noGrp="1"/>
          </p:cNvSpPr>
          <p:nvPr>
            <p:ph type="ftr" sz="quarter" idx="11"/>
          </p:nvPr>
        </p:nvSpPr>
        <p:spPr/>
        <p:txBody>
          <a:bodyPr/>
          <a:lstStyle/>
          <a:p>
            <a:r>
              <a:rPr lang="en-US"/>
              <a:t>Review No.  1       Batch No.   CB-3        Department of CSE</a:t>
            </a:r>
            <a:endParaRPr lang="en-IN"/>
          </a:p>
        </p:txBody>
      </p:sp>
      <p:sp>
        <p:nvSpPr>
          <p:cNvPr id="15" name="Slide Number Placeholder 14">
            <a:extLst>
              <a:ext uri="{FF2B5EF4-FFF2-40B4-BE49-F238E27FC236}">
                <a16:creationId xmlns:a16="http://schemas.microsoft.com/office/drawing/2014/main" id="{088864D5-3D7D-BD9C-033A-839174554547}"/>
              </a:ext>
            </a:extLst>
          </p:cNvPr>
          <p:cNvSpPr>
            <a:spLocks noGrp="1"/>
          </p:cNvSpPr>
          <p:nvPr>
            <p:ph type="sldNum" sz="quarter" idx="12"/>
          </p:nvPr>
        </p:nvSpPr>
        <p:spPr/>
        <p:txBody>
          <a:bodyPr/>
          <a:lstStyle/>
          <a:p>
            <a:fld id="{65DCBD69-296B-4D7C-AF62-9B588FC78772}" type="slidenum">
              <a:rPr lang="en-IN" smtClean="0"/>
              <a:t>10</a:t>
            </a:fld>
            <a:endParaRPr lang="en-IN"/>
          </a:p>
        </p:txBody>
      </p:sp>
      <p:pic>
        <p:nvPicPr>
          <p:cNvPr id="4" name="Picture 3">
            <a:extLst>
              <a:ext uri="{FF2B5EF4-FFF2-40B4-BE49-F238E27FC236}">
                <a16:creationId xmlns:a16="http://schemas.microsoft.com/office/drawing/2014/main" id="{FF94B5C0-E8EF-15C8-AFC5-11EE94583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3005" y="1901008"/>
            <a:ext cx="6525989" cy="3482017"/>
          </a:xfrm>
          <a:prstGeom prst="rect">
            <a:avLst/>
          </a:prstGeom>
        </p:spPr>
      </p:pic>
    </p:spTree>
    <p:extLst>
      <p:ext uri="{BB962C8B-B14F-4D97-AF65-F5344CB8AC3E}">
        <p14:creationId xmlns:p14="http://schemas.microsoft.com/office/powerpoint/2010/main" val="213702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pPr algn="just"/>
            <a:r>
              <a:rPr lang="en-GB" sz="2600" b="0" i="0" dirty="0">
                <a:solidFill>
                  <a:srgbClr val="0D0D0D"/>
                </a:solidFill>
                <a:effectLst/>
                <a:latin typeface="Times New Roman" panose="02020603050405020304" pitchFamily="18" charset="0"/>
                <a:cs typeface="Times New Roman" panose="02020603050405020304" pitchFamily="18" charset="0"/>
              </a:rPr>
              <a:t>Methodology involves first collecting a dataset of kidney images, categorizing them into normal and </a:t>
            </a:r>
            <a:r>
              <a:rPr lang="en-GB" sz="2600" b="0" i="0" dirty="0" err="1">
                <a:solidFill>
                  <a:srgbClr val="0D0D0D"/>
                </a:solidFill>
                <a:effectLst/>
                <a:latin typeface="Times New Roman" panose="02020603050405020304" pitchFamily="18" charset="0"/>
                <a:cs typeface="Times New Roman" panose="02020603050405020304" pitchFamily="18" charset="0"/>
              </a:rPr>
              <a:t>tumor</a:t>
            </a:r>
            <a:r>
              <a:rPr lang="en-GB" sz="2600" b="0" i="0" dirty="0">
                <a:solidFill>
                  <a:srgbClr val="0D0D0D"/>
                </a:solidFill>
                <a:effectLst/>
                <a:latin typeface="Times New Roman" panose="02020603050405020304" pitchFamily="18" charset="0"/>
                <a:cs typeface="Times New Roman" panose="02020603050405020304" pitchFamily="18" charset="0"/>
              </a:rPr>
              <a:t> cases, and then preprocessing the images by resizing, converting </a:t>
            </a:r>
            <a:r>
              <a:rPr lang="en-GB" sz="2600" b="0" i="0" dirty="0" err="1">
                <a:solidFill>
                  <a:srgbClr val="0D0D0D"/>
                </a:solidFill>
                <a:effectLst/>
                <a:latin typeface="Times New Roman" panose="02020603050405020304" pitchFamily="18" charset="0"/>
                <a:cs typeface="Times New Roman" panose="02020603050405020304" pitchFamily="18" charset="0"/>
              </a:rPr>
              <a:t>color</a:t>
            </a:r>
            <a:r>
              <a:rPr lang="en-GB" sz="2600" b="0" i="0" dirty="0">
                <a:solidFill>
                  <a:srgbClr val="0D0D0D"/>
                </a:solidFill>
                <a:effectLst/>
                <a:latin typeface="Times New Roman" panose="02020603050405020304" pitchFamily="18" charset="0"/>
                <a:cs typeface="Times New Roman" panose="02020603050405020304" pitchFamily="18" charset="0"/>
              </a:rPr>
              <a:t> spaces, and normalizing pixel values. Subsequently, the dataset undergoes oversampling using SMOTE to address class imbalance. A convolutional neural network (CNN) model is constructed, consisting of convolutional and max-pooling layers for feature extraction, followed by dense layers with dropout for regularization. Data augmentation techniques such as rotation and horizontal flipping are applied to enhance model generalization. The model is trained using the augmented data and evaluated using a validation set. Finally, the trained model is used for kidney </a:t>
            </a:r>
            <a:r>
              <a:rPr lang="en-GB" sz="2600" b="0" i="0" dirty="0" err="1">
                <a:solidFill>
                  <a:srgbClr val="0D0D0D"/>
                </a:solidFill>
                <a:effectLst/>
                <a:latin typeface="Times New Roman" panose="02020603050405020304" pitchFamily="18" charset="0"/>
                <a:cs typeface="Times New Roman" panose="02020603050405020304" pitchFamily="18" charset="0"/>
              </a:rPr>
              <a:t>tumor</a:t>
            </a:r>
            <a:r>
              <a:rPr lang="en-GB" sz="2600" b="0" i="0" dirty="0">
                <a:solidFill>
                  <a:srgbClr val="0D0D0D"/>
                </a:solidFill>
                <a:effectLst/>
                <a:latin typeface="Times New Roman" panose="02020603050405020304" pitchFamily="18" charset="0"/>
                <a:cs typeface="Times New Roman" panose="02020603050405020304" pitchFamily="18" charset="0"/>
              </a:rPr>
              <a:t> detection, with potential application in medical diagnosis.</a:t>
            </a:r>
            <a:endParaRPr lang="en-US" sz="26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799C30C-63EB-EF97-A751-E264CA054BFD}"/>
              </a:ext>
            </a:extLst>
          </p:cNvPr>
          <p:cNvSpPr>
            <a:spLocks noGrp="1"/>
          </p:cNvSpPr>
          <p:nvPr>
            <p:ph type="dt" sz="half" idx="10"/>
          </p:nvPr>
        </p:nvSpPr>
        <p:spPr/>
        <p:txBody>
          <a:bodyPr/>
          <a:lstStyle/>
          <a:p>
            <a:fld id="{03DEEFC3-2038-453C-A4D0-DE431556F5AF}" type="datetime1">
              <a:rPr lang="en-IN" smtClean="0"/>
              <a:t>02-05-2024</a:t>
            </a:fld>
            <a:endParaRPr lang="en-IN"/>
          </a:p>
        </p:txBody>
      </p:sp>
      <p:sp>
        <p:nvSpPr>
          <p:cNvPr id="3" name="Footer Placeholder 2">
            <a:extLst>
              <a:ext uri="{FF2B5EF4-FFF2-40B4-BE49-F238E27FC236}">
                <a16:creationId xmlns:a16="http://schemas.microsoft.com/office/drawing/2014/main" id="{EB6D0FB8-9386-11A3-420F-B6BD7CDDF9C3}"/>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813D8B02-4971-6AFD-3523-84E9F21812B0}"/>
              </a:ext>
            </a:extLst>
          </p:cNvPr>
          <p:cNvSpPr>
            <a:spLocks noGrp="1"/>
          </p:cNvSpPr>
          <p:nvPr>
            <p:ph type="sldNum" sz="quarter" idx="12"/>
          </p:nvPr>
        </p:nvSpPr>
        <p:spPr/>
        <p:txBody>
          <a:bodyPr/>
          <a:lstStyle/>
          <a:p>
            <a:fld id="{65DCBD69-296B-4D7C-AF62-9B588FC78772}" type="slidenum">
              <a:rPr lang="en-IN" smtClean="0"/>
              <a:t>11</a:t>
            </a:fld>
            <a:endParaRPr lang="en-IN"/>
          </a:p>
        </p:txBody>
      </p:sp>
    </p:spTree>
    <p:extLst>
      <p:ext uri="{BB962C8B-B14F-4D97-AF65-F5344CB8AC3E}">
        <p14:creationId xmlns:p14="http://schemas.microsoft.com/office/powerpoint/2010/main" val="148857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Font typeface="Wingdings" panose="05000000000000000000" charset="0"/>
              <a:buNone/>
            </a:pPr>
            <a:r>
              <a:rPr lang="en-US" sz="2600" b="1" dirty="0">
                <a:latin typeface="Times New Roman" panose="02020603050405020304" pitchFamily="18" charset="0"/>
                <a:cs typeface="Times New Roman" panose="02020603050405020304" pitchFamily="18" charset="0"/>
              </a:rPr>
              <a:t>Hardware Specifications: </a:t>
            </a:r>
          </a:p>
          <a:p>
            <a:pPr lvl="1"/>
            <a:r>
              <a:rPr lang="en-IN" sz="2000" b="1" dirty="0">
                <a:latin typeface="Times New Roman" panose="02020603050405020304" pitchFamily="18" charset="0"/>
                <a:cs typeface="Times New Roman" panose="02020603050405020304" pitchFamily="18" charset="0"/>
              </a:rPr>
              <a:t>Processor : </a:t>
            </a:r>
            <a:r>
              <a:rPr lang="en-IN" sz="2000" dirty="0">
                <a:latin typeface="Times New Roman" panose="02020603050405020304" pitchFamily="18" charset="0"/>
                <a:cs typeface="Times New Roman" panose="02020603050405020304" pitchFamily="18" charset="0"/>
              </a:rPr>
              <a:t>Intel Core i3 Gen or </a:t>
            </a:r>
            <a:r>
              <a:rPr lang="en-US" sz="2000" dirty="0">
                <a:latin typeface="Times New Roman" panose="02020603050405020304" pitchFamily="18" charset="0"/>
                <a:cs typeface="Times New Roman" panose="02020603050405020304" pitchFamily="18" charset="0"/>
              </a:rPr>
              <a:t>above</a:t>
            </a:r>
            <a:endParaRPr lang="en-IN" sz="2000" dirty="0">
              <a:latin typeface="Times New Roman" panose="02020603050405020304" pitchFamily="18" charset="0"/>
              <a:cs typeface="Times New Roman" panose="02020603050405020304" pitchFamily="18" charset="0"/>
            </a:endParaRPr>
          </a:p>
          <a:p>
            <a:pPr lvl="1"/>
            <a:r>
              <a:rPr lang="en-IN" sz="2000" b="1" dirty="0">
                <a:latin typeface="Times New Roman" panose="02020603050405020304" pitchFamily="18" charset="0"/>
                <a:cs typeface="Times New Roman" panose="02020603050405020304" pitchFamily="18" charset="0"/>
              </a:rPr>
              <a:t>RAM : </a:t>
            </a:r>
            <a:r>
              <a:rPr lang="en-IN" sz="2000" dirty="0">
                <a:latin typeface="Times New Roman" panose="02020603050405020304" pitchFamily="18" charset="0"/>
                <a:cs typeface="Times New Roman" panose="02020603050405020304" pitchFamily="18" charset="0"/>
              </a:rPr>
              <a:t>8GB (4 GB usable) </a:t>
            </a:r>
          </a:p>
          <a:p>
            <a:pPr lvl="1"/>
            <a:r>
              <a:rPr lang="en-IN" sz="2000" b="1" dirty="0">
                <a:latin typeface="Times New Roman" panose="02020603050405020304" pitchFamily="18" charset="0"/>
                <a:cs typeface="Times New Roman" panose="02020603050405020304" pitchFamily="18" charset="0"/>
              </a:rPr>
              <a:t>System Type : </a:t>
            </a:r>
            <a:r>
              <a:rPr lang="en-IN" sz="2000" dirty="0">
                <a:latin typeface="Times New Roman" panose="02020603050405020304" pitchFamily="18" charset="0"/>
                <a:cs typeface="Times New Roman" panose="02020603050405020304" pitchFamily="18" charset="0"/>
              </a:rPr>
              <a:t>64-bit operating system</a:t>
            </a:r>
            <a:endParaRPr lang="en-US" sz="1600" b="1" dirty="0">
              <a:latin typeface="Times New Roman" panose="02020603050405020304" pitchFamily="18" charset="0"/>
              <a:cs typeface="Times New Roman" pitchFamily="18" charset="0"/>
            </a:endParaRPr>
          </a:p>
          <a:p>
            <a:pPr lvl="1"/>
            <a:endParaRPr lang="en-US" sz="2600" b="1" dirty="0">
              <a:latin typeface="Times New Roman" panose="02020603050405020304" pitchFamily="18" charset="0"/>
              <a:cs typeface="Times New Roman" panose="02020603050405020304" pitchFamily="18" charset="0"/>
            </a:endParaRPr>
          </a:p>
          <a:p>
            <a:pPr marL="0" indent="0">
              <a:buFont typeface="Wingdings" panose="05000000000000000000" charset="0"/>
              <a:buNone/>
            </a:pPr>
            <a:r>
              <a:rPr lang="en-US" sz="2600" b="1" dirty="0">
                <a:latin typeface="Times New Roman" panose="02020603050405020304" pitchFamily="18" charset="0"/>
                <a:cs typeface="Times New Roman" panose="02020603050405020304" pitchFamily="18" charset="0"/>
              </a:rPr>
              <a:t>Software</a:t>
            </a:r>
            <a:r>
              <a:rPr lang="en-IN" altLang="en-US" sz="2600" b="1"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sym typeface="+mn-ea"/>
              </a:rPr>
              <a:t>Specifications</a:t>
            </a:r>
            <a:r>
              <a:rPr lang="en-US" sz="2600" b="1"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Operating System  :  </a:t>
            </a:r>
            <a:r>
              <a:rPr lang="en-US" sz="2000" dirty="0">
                <a:latin typeface="Times New Roman" panose="02020603050405020304" pitchFamily="18" charset="0"/>
                <a:cs typeface="Times New Roman" panose="02020603050405020304" pitchFamily="18" charset="0"/>
              </a:rPr>
              <a:t>Windows 10 or above</a:t>
            </a:r>
          </a:p>
          <a:p>
            <a:pPr lvl="1"/>
            <a:r>
              <a:rPr lang="en-US" sz="2000" b="1" dirty="0">
                <a:latin typeface="Times New Roman" panose="02020603050405020304" pitchFamily="18" charset="0"/>
                <a:cs typeface="Times New Roman" panose="02020603050405020304" pitchFamily="18" charset="0"/>
              </a:rPr>
              <a:t>Coding Language : </a:t>
            </a:r>
            <a:r>
              <a:rPr lang="en-US" sz="2000" dirty="0">
                <a:latin typeface="Times New Roman" panose="02020603050405020304" pitchFamily="18" charset="0"/>
                <a:cs typeface="Times New Roman" panose="02020603050405020304" pitchFamily="18" charset="0"/>
              </a:rPr>
              <a:t>Python </a:t>
            </a:r>
          </a:p>
          <a:p>
            <a:pPr lvl="1"/>
            <a:r>
              <a:rPr lang="en-US" sz="2000" b="1" dirty="0">
                <a:latin typeface="Times New Roman" panose="02020603050405020304" pitchFamily="18" charset="0"/>
                <a:cs typeface="Times New Roman" panose="02020603050405020304" pitchFamily="18" charset="0"/>
              </a:rPr>
              <a:t>Python Distribution: </a:t>
            </a:r>
            <a:r>
              <a:rPr lang="en-US" sz="2000" dirty="0">
                <a:latin typeface="Times New Roman" panose="02020603050405020304" pitchFamily="18" charset="0"/>
                <a:cs typeface="Times New Roman" panose="02020603050405020304" pitchFamily="18" charset="0"/>
              </a:rPr>
              <a:t>Google COLAB </a:t>
            </a:r>
          </a:p>
          <a:p>
            <a:pPr marL="457200" lvl="1" indent="0">
              <a:buNone/>
            </a:pPr>
            <a:endParaRPr lang="en-US" sz="20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02-05-2024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12</a:t>
            </a:fld>
            <a:endParaRPr lang="en-IN"/>
          </a:p>
        </p:txBody>
      </p:sp>
    </p:spTree>
    <p:extLst>
      <p:ext uri="{BB962C8B-B14F-4D97-AF65-F5344CB8AC3E}">
        <p14:creationId xmlns:p14="http://schemas.microsoft.com/office/powerpoint/2010/main" val="2948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02-05-2024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13</a:t>
            </a:fld>
            <a:endParaRPr lang="en-IN"/>
          </a:p>
        </p:txBody>
      </p:sp>
      <p:sp>
        <p:nvSpPr>
          <p:cNvPr id="11" name="TextBox 10">
            <a:extLst>
              <a:ext uri="{FF2B5EF4-FFF2-40B4-BE49-F238E27FC236}">
                <a16:creationId xmlns:a16="http://schemas.microsoft.com/office/drawing/2014/main" id="{8775D7D3-307C-5FBE-2FDD-AAD36DB8D633}"/>
              </a:ext>
            </a:extLst>
          </p:cNvPr>
          <p:cNvSpPr txBox="1"/>
          <p:nvPr/>
        </p:nvSpPr>
        <p:spPr>
          <a:xfrm>
            <a:off x="3576918" y="1276235"/>
            <a:ext cx="5486400" cy="769441"/>
          </a:xfrm>
          <a:prstGeom prst="rect">
            <a:avLst/>
          </a:prstGeom>
          <a:noFill/>
        </p:spPr>
        <p:txBody>
          <a:bodyPr wrap="square" rtlCol="0">
            <a:spAutoFit/>
          </a:bodyPr>
          <a:lstStyle/>
          <a:p>
            <a:pPr algn="ctr"/>
            <a:r>
              <a:rPr lang="en-IN" sz="4400" dirty="0"/>
              <a:t>A. Pre-Processing</a:t>
            </a:r>
          </a:p>
        </p:txBody>
      </p:sp>
      <p:sp>
        <p:nvSpPr>
          <p:cNvPr id="13" name="TextBox 12">
            <a:extLst>
              <a:ext uri="{FF2B5EF4-FFF2-40B4-BE49-F238E27FC236}">
                <a16:creationId xmlns:a16="http://schemas.microsoft.com/office/drawing/2014/main" id="{6D2CE15C-BE22-27FA-1AC7-C6402B5E4969}"/>
              </a:ext>
            </a:extLst>
          </p:cNvPr>
          <p:cNvSpPr txBox="1"/>
          <p:nvPr/>
        </p:nvSpPr>
        <p:spPr>
          <a:xfrm>
            <a:off x="838200" y="2277035"/>
            <a:ext cx="10515600" cy="3970318"/>
          </a:xfrm>
          <a:prstGeom prst="rect">
            <a:avLst/>
          </a:prstGeom>
          <a:noFill/>
        </p:spPr>
        <p:txBody>
          <a:bodyPr wrap="square" rtlCol="0">
            <a:spAutoFit/>
          </a:bodyPr>
          <a:lstStyle/>
          <a:p>
            <a:r>
              <a:rPr lang="en-GB" sz="1600" b="0" i="0" dirty="0">
                <a:solidFill>
                  <a:srgbClr val="0D0D0D"/>
                </a:solidFill>
                <a:effectLst/>
                <a:latin typeface="Times New Roman" panose="02020603050405020304" pitchFamily="18" charset="0"/>
                <a:cs typeface="Times New Roman" panose="02020603050405020304" pitchFamily="18" charset="0"/>
              </a:rPr>
              <a:t>Pre-processing plays a crucial role in preparing medical images for accurate and reliable </a:t>
            </a:r>
            <a:r>
              <a:rPr lang="en-GB" sz="1600" b="0" i="0" dirty="0" err="1">
                <a:solidFill>
                  <a:srgbClr val="0D0D0D"/>
                </a:solidFill>
                <a:effectLst/>
                <a:latin typeface="Times New Roman" panose="02020603050405020304" pitchFamily="18" charset="0"/>
                <a:cs typeface="Times New Roman" panose="02020603050405020304" pitchFamily="18" charset="0"/>
              </a:rPr>
              <a:t>tumor</a:t>
            </a:r>
            <a:r>
              <a:rPr lang="en-GB" sz="1600" b="0" i="0" dirty="0">
                <a:solidFill>
                  <a:srgbClr val="0D0D0D"/>
                </a:solidFill>
                <a:effectLst/>
                <a:latin typeface="Times New Roman" panose="02020603050405020304" pitchFamily="18" charset="0"/>
                <a:cs typeface="Times New Roman" panose="02020603050405020304" pitchFamily="18" charset="0"/>
              </a:rPr>
              <a:t> detection using machine learning models. In this section, we will explore key pre-processing techniques employed in our study for enhancing the quality and consistency of input data.</a:t>
            </a:r>
          </a:p>
          <a:p>
            <a:endParaRPr lang="en-GB" sz="1600" dirty="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GB" sz="1600" b="0" i="0" dirty="0">
                <a:solidFill>
                  <a:srgbClr val="0D0D0D"/>
                </a:solidFill>
                <a:effectLst/>
                <a:latin typeface="Times New Roman" panose="02020603050405020304" pitchFamily="18" charset="0"/>
                <a:cs typeface="Times New Roman" panose="02020603050405020304" pitchFamily="18" charset="0"/>
              </a:rPr>
              <a:t>Image Resizing:</a:t>
            </a:r>
          </a:p>
          <a:p>
            <a:pPr lvl="1" algn="l"/>
            <a:r>
              <a:rPr lang="en-GB" sz="1600" b="0" i="0" dirty="0">
                <a:solidFill>
                  <a:srgbClr val="0D0D0D"/>
                </a:solidFill>
                <a:effectLst/>
                <a:latin typeface="Times New Roman" panose="02020603050405020304" pitchFamily="18" charset="0"/>
                <a:cs typeface="Times New Roman" panose="02020603050405020304" pitchFamily="18" charset="0"/>
              </a:rPr>
              <a:t>Resizing images to a standard resolution ensures consistency and efficiency during processing.</a:t>
            </a:r>
          </a:p>
          <a:p>
            <a:pPr algn="l">
              <a:buFont typeface="+mj-lt"/>
              <a:buAutoNum type="arabicPeriod"/>
            </a:pPr>
            <a:r>
              <a:rPr lang="en-GB" sz="1600" b="0" i="0" dirty="0">
                <a:solidFill>
                  <a:srgbClr val="0D0D0D"/>
                </a:solidFill>
                <a:effectLst/>
                <a:latin typeface="Times New Roman" panose="02020603050405020304" pitchFamily="18" charset="0"/>
                <a:cs typeface="Times New Roman" panose="02020603050405020304" pitchFamily="18" charset="0"/>
              </a:rPr>
              <a:t>Normalization:</a:t>
            </a:r>
          </a:p>
          <a:p>
            <a:pPr lvl="1" algn="l"/>
            <a:r>
              <a:rPr lang="en-GB" sz="1600" b="0" i="0" dirty="0">
                <a:solidFill>
                  <a:srgbClr val="0D0D0D"/>
                </a:solidFill>
                <a:effectLst/>
                <a:latin typeface="Times New Roman" panose="02020603050405020304" pitchFamily="18" charset="0"/>
                <a:cs typeface="Times New Roman" panose="02020603050405020304" pitchFamily="18" charset="0"/>
              </a:rPr>
              <a:t>Normalizing pixel intensities across images reduces variation and ensures uniformity in image features.</a:t>
            </a:r>
          </a:p>
          <a:p>
            <a:pPr algn="l">
              <a:buFont typeface="+mj-lt"/>
              <a:buAutoNum type="arabicPeriod"/>
            </a:pPr>
            <a:r>
              <a:rPr lang="en-GB" sz="1600" b="0" i="0" dirty="0">
                <a:solidFill>
                  <a:srgbClr val="0D0D0D"/>
                </a:solidFill>
                <a:effectLst/>
                <a:latin typeface="Times New Roman" panose="02020603050405020304" pitchFamily="18" charset="0"/>
                <a:cs typeface="Times New Roman" panose="02020603050405020304" pitchFamily="18" charset="0"/>
              </a:rPr>
              <a:t>Augmentation:</a:t>
            </a:r>
          </a:p>
          <a:p>
            <a:pPr lvl="1" algn="l"/>
            <a:r>
              <a:rPr lang="en-GB" sz="1600" b="0" i="0" dirty="0">
                <a:solidFill>
                  <a:srgbClr val="0D0D0D"/>
                </a:solidFill>
                <a:effectLst/>
                <a:latin typeface="Times New Roman" panose="02020603050405020304" pitchFamily="18" charset="0"/>
                <a:cs typeface="Times New Roman" panose="02020603050405020304" pitchFamily="18" charset="0"/>
              </a:rPr>
              <a:t>Augmenting the dataset with transformations increases the diversity of training samples and improves the model's generalization ability.</a:t>
            </a:r>
          </a:p>
          <a:p>
            <a:pPr algn="l">
              <a:buFont typeface="+mj-lt"/>
              <a:buAutoNum type="arabicPeriod"/>
            </a:pPr>
            <a:r>
              <a:rPr lang="en-GB" sz="1600" b="0" i="0" dirty="0">
                <a:solidFill>
                  <a:srgbClr val="0D0D0D"/>
                </a:solidFill>
                <a:effectLst/>
                <a:latin typeface="Times New Roman" panose="02020603050405020304" pitchFamily="18" charset="0"/>
                <a:cs typeface="Times New Roman" panose="02020603050405020304" pitchFamily="18" charset="0"/>
              </a:rPr>
              <a:t>Data </a:t>
            </a:r>
            <a:r>
              <a:rPr lang="en-GB" sz="1600" b="0" i="0" dirty="0" err="1">
                <a:solidFill>
                  <a:srgbClr val="0D0D0D"/>
                </a:solidFill>
                <a:effectLst/>
                <a:latin typeface="Times New Roman" panose="02020603050405020304" pitchFamily="18" charset="0"/>
                <a:cs typeface="Times New Roman" panose="02020603050405020304" pitchFamily="18" charset="0"/>
              </a:rPr>
              <a:t>Labeling</a:t>
            </a:r>
            <a:r>
              <a:rPr lang="en-GB" sz="1600" b="0" i="0" dirty="0">
                <a:solidFill>
                  <a:srgbClr val="0D0D0D"/>
                </a:solidFill>
                <a:effectLst/>
                <a:latin typeface="Times New Roman" panose="02020603050405020304" pitchFamily="18" charset="0"/>
                <a:cs typeface="Times New Roman" panose="02020603050405020304" pitchFamily="18" charset="0"/>
              </a:rPr>
              <a:t>:</a:t>
            </a:r>
          </a:p>
          <a:p>
            <a:pPr lvl="1" algn="l"/>
            <a:r>
              <a:rPr lang="en-GB" sz="1600" b="0" i="0" dirty="0">
                <a:solidFill>
                  <a:srgbClr val="0D0D0D"/>
                </a:solidFill>
                <a:effectLst/>
                <a:latin typeface="Times New Roman" panose="02020603050405020304" pitchFamily="18" charset="0"/>
                <a:cs typeface="Times New Roman" panose="02020603050405020304" pitchFamily="18" charset="0"/>
              </a:rPr>
              <a:t>Assigning appropriate labels to images based on the presence or absence of </a:t>
            </a:r>
            <a:r>
              <a:rPr lang="en-GB" sz="1600" b="0" i="0" dirty="0" err="1">
                <a:solidFill>
                  <a:srgbClr val="0D0D0D"/>
                </a:solidFill>
                <a:effectLst/>
                <a:latin typeface="Times New Roman" panose="02020603050405020304" pitchFamily="18" charset="0"/>
                <a:cs typeface="Times New Roman" panose="02020603050405020304" pitchFamily="18" charset="0"/>
              </a:rPr>
              <a:t>tumors</a:t>
            </a:r>
            <a:r>
              <a:rPr lang="en-GB" sz="1600" b="0" i="0" dirty="0">
                <a:solidFill>
                  <a:srgbClr val="0D0D0D"/>
                </a:solidFill>
                <a:effectLst/>
                <a:latin typeface="Times New Roman" panose="02020603050405020304" pitchFamily="18" charset="0"/>
                <a:cs typeface="Times New Roman" panose="02020603050405020304" pitchFamily="18" charset="0"/>
              </a:rPr>
              <a:t> is essential for supervised learning algorithms.</a:t>
            </a:r>
          </a:p>
          <a:p>
            <a:pPr lvl="1" algn="l"/>
            <a:endParaRPr lang="en-GB" sz="1400" b="0" i="0" dirty="0">
              <a:solidFill>
                <a:srgbClr val="0D0D0D"/>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8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02-05-2024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14</a:t>
            </a:fld>
            <a:endParaRPr lang="en-IN"/>
          </a:p>
        </p:txBody>
      </p:sp>
      <p:pic>
        <p:nvPicPr>
          <p:cNvPr id="5" name="Picture 4">
            <a:extLst>
              <a:ext uri="{FF2B5EF4-FFF2-40B4-BE49-F238E27FC236}">
                <a16:creationId xmlns:a16="http://schemas.microsoft.com/office/drawing/2014/main" id="{223F8A9A-4B6C-EA00-DF5A-0776421D4A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0618" y="2404244"/>
            <a:ext cx="3604655" cy="2953995"/>
          </a:xfrm>
          <a:prstGeom prst="rect">
            <a:avLst/>
          </a:prstGeom>
        </p:spPr>
      </p:pic>
      <p:pic>
        <p:nvPicPr>
          <p:cNvPr id="12" name="Picture 11">
            <a:extLst>
              <a:ext uri="{FF2B5EF4-FFF2-40B4-BE49-F238E27FC236}">
                <a16:creationId xmlns:a16="http://schemas.microsoft.com/office/drawing/2014/main" id="{FFC343B5-F52E-46FD-4ED4-868791AE1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7649" y="2404243"/>
            <a:ext cx="4943733" cy="2953995"/>
          </a:xfrm>
          <a:prstGeom prst="rect">
            <a:avLst/>
          </a:prstGeom>
        </p:spPr>
      </p:pic>
    </p:spTree>
    <p:extLst>
      <p:ext uri="{BB962C8B-B14F-4D97-AF65-F5344CB8AC3E}">
        <p14:creationId xmlns:p14="http://schemas.microsoft.com/office/powerpoint/2010/main" val="909807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2" name="Date Placeholder 1">
            <a:extLst>
              <a:ext uri="{FF2B5EF4-FFF2-40B4-BE49-F238E27FC236}">
                <a16:creationId xmlns:a16="http://schemas.microsoft.com/office/drawing/2014/main" id="{4C0DBA71-92D9-8A6D-9D6B-04377BA994AB}"/>
              </a:ext>
            </a:extLst>
          </p:cNvPr>
          <p:cNvSpPr>
            <a:spLocks noGrp="1"/>
          </p:cNvSpPr>
          <p:nvPr>
            <p:ph type="dt" sz="half" idx="10"/>
          </p:nvPr>
        </p:nvSpPr>
        <p:spPr/>
        <p:txBody>
          <a:bodyPr/>
          <a:lstStyle/>
          <a:p>
            <a:fld id="{83242F91-AB49-409D-93CC-0C16C5444343}" type="datetime1">
              <a:rPr lang="en-IN" smtClean="0"/>
              <a:t>02-05-2024</a:t>
            </a:fld>
            <a:endParaRPr lang="en-IN"/>
          </a:p>
        </p:txBody>
      </p:sp>
      <p:sp>
        <p:nvSpPr>
          <p:cNvPr id="3" name="Footer Placeholder 2">
            <a:extLst>
              <a:ext uri="{FF2B5EF4-FFF2-40B4-BE49-F238E27FC236}">
                <a16:creationId xmlns:a16="http://schemas.microsoft.com/office/drawing/2014/main" id="{1C73B5A2-F818-84B9-F8FC-4A1BB93B8E5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0FFF0A31-B71C-661A-832E-FC6569D97A64}"/>
              </a:ext>
            </a:extLst>
          </p:cNvPr>
          <p:cNvSpPr>
            <a:spLocks noGrp="1"/>
          </p:cNvSpPr>
          <p:nvPr>
            <p:ph type="sldNum" sz="quarter" idx="12"/>
          </p:nvPr>
        </p:nvSpPr>
        <p:spPr/>
        <p:txBody>
          <a:bodyPr/>
          <a:lstStyle/>
          <a:p>
            <a:fld id="{65DCBD69-296B-4D7C-AF62-9B588FC78772}" type="slidenum">
              <a:rPr lang="en-IN" smtClean="0"/>
              <a:t>15</a:t>
            </a:fld>
            <a:endParaRPr lang="en-IN"/>
          </a:p>
        </p:txBody>
      </p:sp>
      <p:sp>
        <p:nvSpPr>
          <p:cNvPr id="11" name="TextBox 10">
            <a:extLst>
              <a:ext uri="{FF2B5EF4-FFF2-40B4-BE49-F238E27FC236}">
                <a16:creationId xmlns:a16="http://schemas.microsoft.com/office/drawing/2014/main" id="{8775D7D3-307C-5FBE-2FDD-AAD36DB8D633}"/>
              </a:ext>
            </a:extLst>
          </p:cNvPr>
          <p:cNvSpPr txBox="1"/>
          <p:nvPr/>
        </p:nvSpPr>
        <p:spPr>
          <a:xfrm>
            <a:off x="3524009" y="1260193"/>
            <a:ext cx="5486400" cy="769441"/>
          </a:xfrm>
          <a:prstGeom prst="rect">
            <a:avLst/>
          </a:prstGeom>
          <a:noFill/>
        </p:spPr>
        <p:txBody>
          <a:bodyPr wrap="square" rtlCol="0">
            <a:spAutoFit/>
          </a:bodyPr>
          <a:lstStyle/>
          <a:p>
            <a:pPr algn="ctr"/>
            <a:r>
              <a:rPr lang="en-IN" sz="4400" dirty="0"/>
              <a:t>D. User Interface</a:t>
            </a:r>
          </a:p>
        </p:txBody>
      </p:sp>
      <p:pic>
        <p:nvPicPr>
          <p:cNvPr id="14" name="Picture 13">
            <a:extLst>
              <a:ext uri="{FF2B5EF4-FFF2-40B4-BE49-F238E27FC236}">
                <a16:creationId xmlns:a16="http://schemas.microsoft.com/office/drawing/2014/main" id="{9452D987-D210-7CE7-CC6B-0C73A39A09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4611" y="2561179"/>
            <a:ext cx="3858795" cy="2046680"/>
          </a:xfrm>
          <a:prstGeom prst="rect">
            <a:avLst/>
          </a:prstGeom>
        </p:spPr>
      </p:pic>
      <p:pic>
        <p:nvPicPr>
          <p:cNvPr id="15" name="Picture 14">
            <a:extLst>
              <a:ext uri="{FF2B5EF4-FFF2-40B4-BE49-F238E27FC236}">
                <a16:creationId xmlns:a16="http://schemas.microsoft.com/office/drawing/2014/main" id="{6C35F74B-B1B5-0FA7-3BEE-7BA60FEA23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8700" y="2561178"/>
            <a:ext cx="3858536" cy="2046681"/>
          </a:xfrm>
          <a:prstGeom prst="rect">
            <a:avLst/>
          </a:prstGeom>
        </p:spPr>
      </p:pic>
    </p:spTree>
    <p:extLst>
      <p:ext uri="{BB962C8B-B14F-4D97-AF65-F5344CB8AC3E}">
        <p14:creationId xmlns:p14="http://schemas.microsoft.com/office/powerpoint/2010/main" val="3629258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indent="0" algn="just">
              <a:lnSpc>
                <a:spcPct val="116000"/>
              </a:lnSpc>
              <a:spcAft>
                <a:spcPts val="8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ongoing project introduces an innovative automated solution aimed at enhancing the detection of kidney tumors, a pivotal aspect in the realm of medical diagnostics. At the core of the system's functionality lies the comprehensive analysis of medical imaging data, serving as the primary source for tumor detection. Leveraging state-of-the-art deep learning techniques, such as convolutional neural networks (CNNs), the system adeptly identifies potential signs of kidney tumors by discerning intricate patterns and features within the medical images. CNNs, renowned for their proficiency in image classification tasks, are employed to accurately distinguish between normal kidney tissue and potential tumor masses.</a:t>
            </a:r>
            <a:r>
              <a:rPr lang="en-US" sz="1800" dirty="0">
                <a:effectLst/>
                <a:latin typeface="Times New Roman" panose="02020603050405020304" pitchFamily="18" charset="0"/>
                <a:ea typeface="Times New Roman" panose="02020603050405020304" pitchFamily="18" charset="0"/>
              </a:rPr>
              <a:t> </a:t>
            </a:r>
          </a:p>
          <a:p>
            <a:pPr indent="0" algn="just">
              <a:lnSpc>
                <a:spcPct val="116000"/>
              </a:lnSpc>
              <a:spcAft>
                <a:spcPts val="800"/>
              </a:spcAft>
              <a:buNone/>
            </a:pPr>
            <a:r>
              <a:rPr lang="en-US" sz="1800" dirty="0">
                <a:effectLst/>
                <a:latin typeface="Times New Roman" panose="02020603050405020304" pitchFamily="18" charset="0"/>
                <a:ea typeface="Times New Roman" panose="02020603050405020304" pitchFamily="18" charset="0"/>
              </a:rPr>
              <a:t>Expanding the scope of the kidney tumor detection project could involve leveraging additional cues to  enhance the accuracy and effectiveness of the system. For example, incorporating features associated with kidney tumor morphology or texture patterns could provide valuable information for improving tumor detection accuracy. By analyzing specific visual cues such as irregularities in shape, size, or density within the kidney region, the system can better differentiate between normal kidney tissue and tumor masses.</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799C30C-63EB-EF97-A751-E264CA054BFD}"/>
              </a:ext>
            </a:extLst>
          </p:cNvPr>
          <p:cNvSpPr>
            <a:spLocks noGrp="1"/>
          </p:cNvSpPr>
          <p:nvPr>
            <p:ph type="dt" sz="half" idx="10"/>
          </p:nvPr>
        </p:nvSpPr>
        <p:spPr/>
        <p:txBody>
          <a:bodyPr/>
          <a:lstStyle/>
          <a:p>
            <a:fld id="{03DEEFC3-2038-453C-A4D0-DE431556F5AF}" type="datetime1">
              <a:rPr lang="en-IN" smtClean="0"/>
              <a:t>02-05-2024</a:t>
            </a:fld>
            <a:endParaRPr lang="en-IN"/>
          </a:p>
        </p:txBody>
      </p:sp>
      <p:sp>
        <p:nvSpPr>
          <p:cNvPr id="3" name="Footer Placeholder 2">
            <a:extLst>
              <a:ext uri="{FF2B5EF4-FFF2-40B4-BE49-F238E27FC236}">
                <a16:creationId xmlns:a16="http://schemas.microsoft.com/office/drawing/2014/main" id="{EB6D0FB8-9386-11A3-420F-B6BD7CDDF9C3}"/>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813D8B02-4971-6AFD-3523-84E9F21812B0}"/>
              </a:ext>
            </a:extLst>
          </p:cNvPr>
          <p:cNvSpPr>
            <a:spLocks noGrp="1"/>
          </p:cNvSpPr>
          <p:nvPr>
            <p:ph type="sldNum" sz="quarter" idx="12"/>
          </p:nvPr>
        </p:nvSpPr>
        <p:spPr/>
        <p:txBody>
          <a:bodyPr/>
          <a:lstStyle/>
          <a:p>
            <a:fld id="{65DCBD69-296B-4D7C-AF62-9B588FC78772}" type="slidenum">
              <a:rPr lang="en-IN" smtClean="0"/>
              <a:t>16</a:t>
            </a:fld>
            <a:endParaRPr lang="en-IN"/>
          </a:p>
        </p:txBody>
      </p:sp>
    </p:spTree>
    <p:extLst>
      <p:ext uri="{BB962C8B-B14F-4D97-AF65-F5344CB8AC3E}">
        <p14:creationId xmlns:p14="http://schemas.microsoft.com/office/powerpoint/2010/main" val="705310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2141537"/>
            <a:ext cx="10515600" cy="4351338"/>
          </a:xfrm>
        </p:spPr>
        <p:txBody>
          <a:bodyPr>
            <a:noAutofit/>
          </a:bodyPr>
          <a:lstStyle/>
          <a:p>
            <a:pPr algn="l">
              <a:buFont typeface="+mj-lt"/>
              <a:buAutoNum type="arabicPeriod"/>
            </a:pPr>
            <a:r>
              <a:rPr lang="en-GB" sz="1600" b="0" i="0" dirty="0">
                <a:solidFill>
                  <a:srgbClr val="0D0D0D"/>
                </a:solidFill>
                <a:effectLst/>
                <a:latin typeface="Times New Roman" panose="02020603050405020304" pitchFamily="18" charset="0"/>
                <a:cs typeface="Times New Roman" panose="02020603050405020304" pitchFamily="18" charset="0"/>
              </a:rPr>
              <a:t>"Radiology imaging scans for early diagnosis of kidney </a:t>
            </a:r>
            <a:r>
              <a:rPr lang="en-GB" sz="1600" b="0" i="0" dirty="0" err="1">
                <a:solidFill>
                  <a:srgbClr val="0D0D0D"/>
                </a:solidFill>
                <a:effectLst/>
                <a:latin typeface="Times New Roman" panose="02020603050405020304" pitchFamily="18" charset="0"/>
                <a:cs typeface="Times New Roman" panose="02020603050405020304" pitchFamily="18" charset="0"/>
              </a:rPr>
              <a:t>tumors</a:t>
            </a:r>
            <a:r>
              <a:rPr lang="en-GB" sz="1600" b="0" i="0" dirty="0">
                <a:solidFill>
                  <a:srgbClr val="0D0D0D"/>
                </a:solidFill>
                <a:effectLst/>
                <a:latin typeface="Times New Roman" panose="02020603050405020304" pitchFamily="18" charset="0"/>
                <a:cs typeface="Times New Roman" panose="02020603050405020304" pitchFamily="18" charset="0"/>
              </a:rPr>
              <a:t>: a review of data analytics-based machine learning and deep learning approaches" by M. </a:t>
            </a:r>
            <a:r>
              <a:rPr lang="en-GB" sz="1600" b="0" i="0" dirty="0" err="1">
                <a:solidFill>
                  <a:srgbClr val="0D0D0D"/>
                </a:solidFill>
                <a:effectLst/>
                <a:latin typeface="Times New Roman" panose="02020603050405020304" pitchFamily="18" charset="0"/>
                <a:cs typeface="Times New Roman" panose="02020603050405020304" pitchFamily="18" charset="0"/>
              </a:rPr>
              <a:t>Gharaibeh</a:t>
            </a:r>
            <a:r>
              <a:rPr lang="en-GB" sz="1600" b="0" i="0" dirty="0">
                <a:solidFill>
                  <a:srgbClr val="0D0D0D"/>
                </a:solidFill>
                <a:effectLst/>
                <a:latin typeface="Times New Roman" panose="02020603050405020304" pitchFamily="18" charset="0"/>
                <a:cs typeface="Times New Roman" panose="02020603050405020304" pitchFamily="18" charset="0"/>
              </a:rPr>
              <a:t> et al. (2022) Key Finding: Utilized machine learning and deep learning techniques for early diagnosis of kidney </a:t>
            </a:r>
            <a:r>
              <a:rPr lang="en-GB" sz="1600" b="0" i="0" dirty="0" err="1">
                <a:solidFill>
                  <a:srgbClr val="0D0D0D"/>
                </a:solidFill>
                <a:effectLst/>
                <a:latin typeface="Times New Roman" panose="02020603050405020304" pitchFamily="18" charset="0"/>
                <a:cs typeface="Times New Roman" panose="02020603050405020304" pitchFamily="18" charset="0"/>
              </a:rPr>
              <a:t>tumors</a:t>
            </a:r>
            <a:r>
              <a:rPr lang="en-GB" sz="1600" b="0" i="0" dirty="0">
                <a:solidFill>
                  <a:srgbClr val="0D0D0D"/>
                </a:solidFill>
                <a:effectLst/>
                <a:latin typeface="Times New Roman" panose="02020603050405020304" pitchFamily="18" charset="0"/>
                <a:cs typeface="Times New Roman" panose="02020603050405020304" pitchFamily="18" charset="0"/>
              </a:rPr>
              <a:t> based on radiology imaging scans.</a:t>
            </a:r>
          </a:p>
          <a:p>
            <a:pPr algn="l">
              <a:buFont typeface="+mj-lt"/>
              <a:buAutoNum type="arabicPeriod"/>
            </a:pPr>
            <a:r>
              <a:rPr lang="en-GB" sz="1600" b="0" i="0" dirty="0">
                <a:solidFill>
                  <a:srgbClr val="0D0D0D"/>
                </a:solidFill>
                <a:effectLst/>
                <a:latin typeface="Times New Roman" panose="02020603050405020304" pitchFamily="18" charset="0"/>
                <a:cs typeface="Times New Roman" panose="02020603050405020304" pitchFamily="18" charset="0"/>
              </a:rPr>
              <a:t>"Detection of Renal </a:t>
            </a:r>
            <a:r>
              <a:rPr lang="en-GB" sz="1600" b="0" i="0" dirty="0" err="1">
                <a:solidFill>
                  <a:srgbClr val="0D0D0D"/>
                </a:solidFill>
                <a:effectLst/>
                <a:latin typeface="Times New Roman" panose="02020603050405020304" pitchFamily="18" charset="0"/>
                <a:cs typeface="Times New Roman" panose="02020603050405020304" pitchFamily="18" charset="0"/>
              </a:rPr>
              <a:t>Tumors</a:t>
            </a:r>
            <a:r>
              <a:rPr lang="en-GB" sz="1600" b="0" i="0" dirty="0">
                <a:solidFill>
                  <a:srgbClr val="0D0D0D"/>
                </a:solidFill>
                <a:effectLst/>
                <a:latin typeface="Times New Roman" panose="02020603050405020304" pitchFamily="18" charset="0"/>
                <a:cs typeface="Times New Roman" panose="02020603050405020304" pitchFamily="18" charset="0"/>
              </a:rPr>
              <a:t> Using Convolutional Neural Networks" by S. Gupta et al. (2023) Key Finding: Demonstrated the effectiveness of Convolutional Neural Networks (CNNs) in accurately detecting renal </a:t>
            </a:r>
            <a:r>
              <a:rPr lang="en-GB" sz="1600" b="0" i="0" dirty="0" err="1">
                <a:solidFill>
                  <a:srgbClr val="0D0D0D"/>
                </a:solidFill>
                <a:effectLst/>
                <a:latin typeface="Times New Roman" panose="02020603050405020304" pitchFamily="18" charset="0"/>
                <a:cs typeface="Times New Roman" panose="02020603050405020304" pitchFamily="18" charset="0"/>
              </a:rPr>
              <a:t>tumors</a:t>
            </a:r>
            <a:r>
              <a:rPr lang="en-GB" sz="1600" b="0" i="0" dirty="0">
                <a:solidFill>
                  <a:srgbClr val="0D0D0D"/>
                </a:solidFill>
                <a:effectLst/>
                <a:latin typeface="Times New Roman" panose="02020603050405020304" pitchFamily="18" charset="0"/>
                <a:cs typeface="Times New Roman" panose="02020603050405020304" pitchFamily="18" charset="0"/>
              </a:rPr>
              <a:t> from medical images.</a:t>
            </a:r>
          </a:p>
          <a:p>
            <a:pPr algn="l">
              <a:buFont typeface="+mj-lt"/>
              <a:buAutoNum type="arabicPeriod"/>
            </a:pPr>
            <a:r>
              <a:rPr lang="en-GB" sz="1600" b="0" i="0" dirty="0">
                <a:solidFill>
                  <a:srgbClr val="0D0D0D"/>
                </a:solidFill>
                <a:effectLst/>
                <a:latin typeface="Times New Roman" panose="02020603050405020304" pitchFamily="18" charset="0"/>
                <a:cs typeface="Times New Roman" panose="02020603050405020304" pitchFamily="18" charset="0"/>
              </a:rPr>
              <a:t>"Improved Kidney </a:t>
            </a:r>
            <a:r>
              <a:rPr lang="en-GB" sz="1600" b="0" i="0" dirty="0" err="1">
                <a:solidFill>
                  <a:srgbClr val="0D0D0D"/>
                </a:solidFill>
                <a:effectLst/>
                <a:latin typeface="Times New Roman" panose="02020603050405020304" pitchFamily="18" charset="0"/>
                <a:cs typeface="Times New Roman" panose="02020603050405020304" pitchFamily="18" charset="0"/>
              </a:rPr>
              <a:t>Tumor</a:t>
            </a:r>
            <a:r>
              <a:rPr lang="en-GB" sz="1600" b="0" i="0" dirty="0">
                <a:solidFill>
                  <a:srgbClr val="0D0D0D"/>
                </a:solidFill>
                <a:effectLst/>
                <a:latin typeface="Times New Roman" panose="02020603050405020304" pitchFamily="18" charset="0"/>
                <a:cs typeface="Times New Roman" panose="02020603050405020304" pitchFamily="18" charset="0"/>
              </a:rPr>
              <a:t> Detection Using Deep Learning and Data Analytics" by A. Abdullah et al. (2024) Key Finding: Proposed an enhanced approach for kidney </a:t>
            </a:r>
            <a:r>
              <a:rPr lang="en-GB" sz="1600" b="0" i="0" dirty="0" err="1">
                <a:solidFill>
                  <a:srgbClr val="0D0D0D"/>
                </a:solidFill>
                <a:effectLst/>
                <a:latin typeface="Times New Roman" panose="02020603050405020304" pitchFamily="18" charset="0"/>
                <a:cs typeface="Times New Roman" panose="02020603050405020304" pitchFamily="18" charset="0"/>
              </a:rPr>
              <a:t>tumor</a:t>
            </a:r>
            <a:r>
              <a:rPr lang="en-GB" sz="1600" b="0" i="0" dirty="0">
                <a:solidFill>
                  <a:srgbClr val="0D0D0D"/>
                </a:solidFill>
                <a:effectLst/>
                <a:latin typeface="Times New Roman" panose="02020603050405020304" pitchFamily="18" charset="0"/>
                <a:cs typeface="Times New Roman" panose="02020603050405020304" pitchFamily="18" charset="0"/>
              </a:rPr>
              <a:t> detection using deep learning and data analytics techniques, achieving superior performance compared to traditional methods.</a:t>
            </a:r>
          </a:p>
          <a:p>
            <a:pPr algn="l">
              <a:buFont typeface="+mj-lt"/>
              <a:buAutoNum type="arabicPeriod"/>
            </a:pPr>
            <a:r>
              <a:rPr lang="en-GB" sz="1600" b="0" i="0" dirty="0">
                <a:solidFill>
                  <a:srgbClr val="0D0D0D"/>
                </a:solidFill>
                <a:effectLst/>
                <a:latin typeface="Times New Roman" panose="02020603050405020304" pitchFamily="18" charset="0"/>
                <a:cs typeface="Times New Roman" panose="02020603050405020304" pitchFamily="18" charset="0"/>
              </a:rPr>
              <a:t>"Automated Kidney </a:t>
            </a:r>
            <a:r>
              <a:rPr lang="en-GB" sz="1600" b="0" i="0" dirty="0" err="1">
                <a:solidFill>
                  <a:srgbClr val="0D0D0D"/>
                </a:solidFill>
                <a:effectLst/>
                <a:latin typeface="Times New Roman" panose="02020603050405020304" pitchFamily="18" charset="0"/>
                <a:cs typeface="Times New Roman" panose="02020603050405020304" pitchFamily="18" charset="0"/>
              </a:rPr>
              <a:t>Tumor</a:t>
            </a:r>
            <a:r>
              <a:rPr lang="en-GB" sz="1600" b="0" i="0" dirty="0">
                <a:solidFill>
                  <a:srgbClr val="0D0D0D"/>
                </a:solidFill>
                <a:effectLst/>
                <a:latin typeface="Times New Roman" panose="02020603050405020304" pitchFamily="18" charset="0"/>
                <a:cs typeface="Times New Roman" panose="02020603050405020304" pitchFamily="18" charset="0"/>
              </a:rPr>
              <a:t> Detection: A Comparative Analysis of Machine Learning Models" by R. Mehra et al. (2023) Key Finding: Conducted a comparative analysis of various machine learning models for automated kidney </a:t>
            </a:r>
            <a:r>
              <a:rPr lang="en-GB" sz="1600" b="0" i="0" dirty="0" err="1">
                <a:solidFill>
                  <a:srgbClr val="0D0D0D"/>
                </a:solidFill>
                <a:effectLst/>
                <a:latin typeface="Times New Roman" panose="02020603050405020304" pitchFamily="18" charset="0"/>
                <a:cs typeface="Times New Roman" panose="02020603050405020304" pitchFamily="18" charset="0"/>
              </a:rPr>
              <a:t>tumor</a:t>
            </a:r>
            <a:r>
              <a:rPr lang="en-GB" sz="1600" b="0" i="0" dirty="0">
                <a:solidFill>
                  <a:srgbClr val="0D0D0D"/>
                </a:solidFill>
                <a:effectLst/>
                <a:latin typeface="Times New Roman" panose="02020603050405020304" pitchFamily="18" charset="0"/>
                <a:cs typeface="Times New Roman" panose="02020603050405020304" pitchFamily="18" charset="0"/>
              </a:rPr>
              <a:t> detection, highlighting the effectiveness of deep learning-based approaches.</a:t>
            </a:r>
          </a:p>
          <a:p>
            <a:pPr algn="l">
              <a:buFont typeface="+mj-lt"/>
              <a:buAutoNum type="arabicPeriod"/>
            </a:pPr>
            <a:r>
              <a:rPr lang="en-GB" sz="1600" b="0" i="0" dirty="0">
                <a:solidFill>
                  <a:srgbClr val="0D0D0D"/>
                </a:solidFill>
                <a:effectLst/>
                <a:latin typeface="Times New Roman" panose="02020603050405020304" pitchFamily="18" charset="0"/>
                <a:cs typeface="Times New Roman" panose="02020603050405020304" pitchFamily="18" charset="0"/>
              </a:rPr>
              <a:t>"Enhancing Kidney </a:t>
            </a:r>
            <a:r>
              <a:rPr lang="en-GB" sz="1600" b="0" i="0" dirty="0" err="1">
                <a:solidFill>
                  <a:srgbClr val="0D0D0D"/>
                </a:solidFill>
                <a:effectLst/>
                <a:latin typeface="Times New Roman" panose="02020603050405020304" pitchFamily="18" charset="0"/>
                <a:cs typeface="Times New Roman" panose="02020603050405020304" pitchFamily="18" charset="0"/>
              </a:rPr>
              <a:t>Tumor</a:t>
            </a:r>
            <a:r>
              <a:rPr lang="en-GB" sz="1600" b="0" i="0" dirty="0">
                <a:solidFill>
                  <a:srgbClr val="0D0D0D"/>
                </a:solidFill>
                <a:effectLst/>
                <a:latin typeface="Times New Roman" panose="02020603050405020304" pitchFamily="18" charset="0"/>
                <a:cs typeface="Times New Roman" panose="02020603050405020304" pitchFamily="18" charset="0"/>
              </a:rPr>
              <a:t> Detection Through Deep Learning: A Case Study" by D. </a:t>
            </a:r>
            <a:r>
              <a:rPr lang="en-GB" sz="1600" b="0" i="0" dirty="0" err="1">
                <a:solidFill>
                  <a:srgbClr val="0D0D0D"/>
                </a:solidFill>
                <a:effectLst/>
                <a:latin typeface="Times New Roman" panose="02020603050405020304" pitchFamily="18" charset="0"/>
                <a:cs typeface="Times New Roman" panose="02020603050405020304" pitchFamily="18" charset="0"/>
              </a:rPr>
              <a:t>Alzu’bi</a:t>
            </a:r>
            <a:r>
              <a:rPr lang="en-GB" sz="1600" b="0" i="0" dirty="0">
                <a:solidFill>
                  <a:srgbClr val="0D0D0D"/>
                </a:solidFill>
                <a:effectLst/>
                <a:latin typeface="Times New Roman" panose="02020603050405020304" pitchFamily="18" charset="0"/>
                <a:cs typeface="Times New Roman" panose="02020603050405020304" pitchFamily="18" charset="0"/>
              </a:rPr>
              <a:t> et al. (2023) Key Finding: Presented a case study on the application of deep learning techniques to enhance kidney </a:t>
            </a:r>
            <a:r>
              <a:rPr lang="en-GB" sz="1600" b="0" i="0" dirty="0" err="1">
                <a:solidFill>
                  <a:srgbClr val="0D0D0D"/>
                </a:solidFill>
                <a:effectLst/>
                <a:latin typeface="Times New Roman" panose="02020603050405020304" pitchFamily="18" charset="0"/>
                <a:cs typeface="Times New Roman" panose="02020603050405020304" pitchFamily="18" charset="0"/>
              </a:rPr>
              <a:t>tumor</a:t>
            </a:r>
            <a:r>
              <a:rPr lang="en-GB" sz="1600" b="0" i="0" dirty="0">
                <a:solidFill>
                  <a:srgbClr val="0D0D0D"/>
                </a:solidFill>
                <a:effectLst/>
                <a:latin typeface="Times New Roman" panose="02020603050405020304" pitchFamily="18" charset="0"/>
                <a:cs typeface="Times New Roman" panose="02020603050405020304" pitchFamily="18" charset="0"/>
              </a:rPr>
              <a:t> detection, showcasing promising results for improved diagnostic accuracy.</a:t>
            </a:r>
          </a:p>
          <a:p>
            <a:pPr marL="0" indent="0" algn="l">
              <a:buNone/>
            </a:pPr>
            <a:r>
              <a:rPr lang="en-US" sz="2000" dirty="0">
                <a:latin typeface="Times New Roman" panose="02020603050405020304" pitchFamily="18" charset="0"/>
                <a:cs typeface="Times New Roman" panose="02020603050405020304" pitchFamily="18" charset="0"/>
              </a:rPr>
              <a:t> </a:t>
            </a:r>
          </a:p>
        </p:txBody>
      </p:sp>
      <p:sp>
        <p:nvSpPr>
          <p:cNvPr id="2" name="Date Placeholder 1">
            <a:extLst>
              <a:ext uri="{FF2B5EF4-FFF2-40B4-BE49-F238E27FC236}">
                <a16:creationId xmlns:a16="http://schemas.microsoft.com/office/drawing/2014/main" id="{9D87D4D0-1594-A7E9-4A9E-6422A1808FE1}"/>
              </a:ext>
            </a:extLst>
          </p:cNvPr>
          <p:cNvSpPr>
            <a:spLocks noGrp="1"/>
          </p:cNvSpPr>
          <p:nvPr>
            <p:ph type="dt" sz="half" idx="10"/>
          </p:nvPr>
        </p:nvSpPr>
        <p:spPr/>
        <p:txBody>
          <a:bodyPr/>
          <a:lstStyle/>
          <a:p>
            <a:fld id="{936866E4-C1DD-4168-9CB1-2A69469C9459}" type="datetime1">
              <a:rPr lang="en-IN" smtClean="0"/>
              <a:t>02-05-2024</a:t>
            </a:fld>
            <a:endParaRPr lang="en-IN"/>
          </a:p>
        </p:txBody>
      </p:sp>
      <p:sp>
        <p:nvSpPr>
          <p:cNvPr id="3" name="Footer Placeholder 2">
            <a:extLst>
              <a:ext uri="{FF2B5EF4-FFF2-40B4-BE49-F238E27FC236}">
                <a16:creationId xmlns:a16="http://schemas.microsoft.com/office/drawing/2014/main" id="{73F60856-5F1B-DE48-4BE8-299422E90228}"/>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F4ADFAF6-635B-204A-9D63-FAA8996714D3}"/>
              </a:ext>
            </a:extLst>
          </p:cNvPr>
          <p:cNvSpPr>
            <a:spLocks noGrp="1"/>
          </p:cNvSpPr>
          <p:nvPr>
            <p:ph type="sldNum" sz="quarter" idx="12"/>
          </p:nvPr>
        </p:nvSpPr>
        <p:spPr/>
        <p:txBody>
          <a:bodyPr/>
          <a:lstStyle/>
          <a:p>
            <a:fld id="{65DCBD69-296B-4D7C-AF62-9B588FC78772}" type="slidenum">
              <a:rPr lang="en-IN" smtClean="0"/>
              <a:t>17</a:t>
            </a:fld>
            <a:endParaRPr lang="en-IN"/>
          </a:p>
        </p:txBody>
      </p:sp>
    </p:spTree>
    <p:extLst>
      <p:ext uri="{BB962C8B-B14F-4D97-AF65-F5344CB8AC3E}">
        <p14:creationId xmlns:p14="http://schemas.microsoft.com/office/powerpoint/2010/main" val="2153494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pic>
        <p:nvPicPr>
          <p:cNvPr id="2052" name="Picture 4" descr="Blog | Heaps and Doyle">
            <a:extLst>
              <a:ext uri="{FF2B5EF4-FFF2-40B4-BE49-F238E27FC236}">
                <a16:creationId xmlns:a16="http://schemas.microsoft.com/office/drawing/2014/main" id="{54CD5505-2B75-CFEE-DC85-79BD8FDC22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4752" y="1493134"/>
            <a:ext cx="5522495" cy="4289196"/>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58FAADC-11B5-8808-6718-EFB0171845FA}"/>
              </a:ext>
            </a:extLst>
          </p:cNvPr>
          <p:cNvSpPr>
            <a:spLocks noGrp="1"/>
          </p:cNvSpPr>
          <p:nvPr>
            <p:ph type="dt" sz="half" idx="10"/>
          </p:nvPr>
        </p:nvSpPr>
        <p:spPr/>
        <p:txBody>
          <a:bodyPr/>
          <a:lstStyle/>
          <a:p>
            <a:fld id="{A437E762-5293-45E7-9A60-7F18C622639D}" type="datetime1">
              <a:rPr lang="en-IN" smtClean="0"/>
              <a:t>02-05-2024</a:t>
            </a:fld>
            <a:endParaRPr lang="en-IN"/>
          </a:p>
        </p:txBody>
      </p:sp>
      <p:sp>
        <p:nvSpPr>
          <p:cNvPr id="10" name="Footer Placeholder 9">
            <a:extLst>
              <a:ext uri="{FF2B5EF4-FFF2-40B4-BE49-F238E27FC236}">
                <a16:creationId xmlns:a16="http://schemas.microsoft.com/office/drawing/2014/main" id="{323FA5AB-27AF-1711-3A14-CE1A5C363F96}"/>
              </a:ext>
            </a:extLst>
          </p:cNvPr>
          <p:cNvSpPr>
            <a:spLocks noGrp="1"/>
          </p:cNvSpPr>
          <p:nvPr>
            <p:ph type="ftr" sz="quarter" idx="11"/>
          </p:nvPr>
        </p:nvSpPr>
        <p:spPr/>
        <p:txBody>
          <a:bodyPr/>
          <a:lstStyle/>
          <a:p>
            <a:r>
              <a:rPr lang="en-US"/>
              <a:t>Review No.  1       Batch No.   CB-3        Department of CSE</a:t>
            </a:r>
            <a:endParaRPr lang="en-IN"/>
          </a:p>
        </p:txBody>
      </p:sp>
      <p:sp>
        <p:nvSpPr>
          <p:cNvPr id="11" name="Slide Number Placeholder 10">
            <a:extLst>
              <a:ext uri="{FF2B5EF4-FFF2-40B4-BE49-F238E27FC236}">
                <a16:creationId xmlns:a16="http://schemas.microsoft.com/office/drawing/2014/main" id="{D358B7F6-8401-A28E-978F-89E42A28E273}"/>
              </a:ext>
            </a:extLst>
          </p:cNvPr>
          <p:cNvSpPr>
            <a:spLocks noGrp="1"/>
          </p:cNvSpPr>
          <p:nvPr>
            <p:ph type="sldNum" sz="quarter" idx="12"/>
          </p:nvPr>
        </p:nvSpPr>
        <p:spPr/>
        <p:txBody>
          <a:bodyPr/>
          <a:lstStyle/>
          <a:p>
            <a:fld id="{65DCBD69-296B-4D7C-AF62-9B588FC78772}" type="slidenum">
              <a:rPr lang="en-IN" smtClean="0"/>
              <a:t>18</a:t>
            </a:fld>
            <a:endParaRPr lang="en-IN"/>
          </a:p>
        </p:txBody>
      </p:sp>
    </p:spTree>
    <p:extLst>
      <p:ext uri="{BB962C8B-B14F-4D97-AF65-F5344CB8AC3E}">
        <p14:creationId xmlns:p14="http://schemas.microsoft.com/office/powerpoint/2010/main" val="2924977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pic>
        <p:nvPicPr>
          <p:cNvPr id="2" name="Picture 2">
            <a:extLst>
              <a:ext uri="{FF2B5EF4-FFF2-40B4-BE49-F238E27FC236}">
                <a16:creationId xmlns:a16="http://schemas.microsoft.com/office/drawing/2014/main" id="{D1EB2360-2A4C-D175-77EC-361B2F321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957" y="2045368"/>
            <a:ext cx="4002504" cy="318907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D1FE919F-39F6-9EF3-D345-D0B6907120EA}"/>
              </a:ext>
            </a:extLst>
          </p:cNvPr>
          <p:cNvSpPr>
            <a:spLocks noGrp="1"/>
          </p:cNvSpPr>
          <p:nvPr>
            <p:ph type="dt" sz="half" idx="10"/>
          </p:nvPr>
        </p:nvSpPr>
        <p:spPr/>
        <p:txBody>
          <a:bodyPr/>
          <a:lstStyle/>
          <a:p>
            <a:fld id="{D927CD84-5468-4CD1-8B02-A1E73E7AE03D}" type="datetime1">
              <a:rPr lang="en-IN" smtClean="0"/>
              <a:t>02-05-2024</a:t>
            </a:fld>
            <a:endParaRPr lang="en-IN"/>
          </a:p>
        </p:txBody>
      </p:sp>
      <p:sp>
        <p:nvSpPr>
          <p:cNvPr id="4" name="Footer Placeholder 3">
            <a:extLst>
              <a:ext uri="{FF2B5EF4-FFF2-40B4-BE49-F238E27FC236}">
                <a16:creationId xmlns:a16="http://schemas.microsoft.com/office/drawing/2014/main" id="{9580C236-7B98-FEC3-C82B-4A166D31AFAC}"/>
              </a:ext>
            </a:extLst>
          </p:cNvPr>
          <p:cNvSpPr>
            <a:spLocks noGrp="1"/>
          </p:cNvSpPr>
          <p:nvPr>
            <p:ph type="ftr" sz="quarter" idx="11"/>
          </p:nvPr>
        </p:nvSpPr>
        <p:spPr/>
        <p:txBody>
          <a:bodyPr/>
          <a:lstStyle/>
          <a:p>
            <a:r>
              <a:rPr lang="en-US"/>
              <a:t>Review No.  1       Batch No.   CB-3        Department of CSE</a:t>
            </a:r>
            <a:endParaRPr lang="en-IN"/>
          </a:p>
        </p:txBody>
      </p:sp>
      <p:sp>
        <p:nvSpPr>
          <p:cNvPr id="10" name="Slide Number Placeholder 9">
            <a:extLst>
              <a:ext uri="{FF2B5EF4-FFF2-40B4-BE49-F238E27FC236}">
                <a16:creationId xmlns:a16="http://schemas.microsoft.com/office/drawing/2014/main" id="{19906E61-DB52-9F5D-503A-42A52C413878}"/>
              </a:ext>
            </a:extLst>
          </p:cNvPr>
          <p:cNvSpPr>
            <a:spLocks noGrp="1"/>
          </p:cNvSpPr>
          <p:nvPr>
            <p:ph type="sldNum" sz="quarter" idx="12"/>
          </p:nvPr>
        </p:nvSpPr>
        <p:spPr/>
        <p:txBody>
          <a:bodyPr/>
          <a:lstStyle/>
          <a:p>
            <a:fld id="{65DCBD69-296B-4D7C-AF62-9B588FC78772}" type="slidenum">
              <a:rPr lang="en-IN" smtClean="0"/>
              <a:t>19</a:t>
            </a:fld>
            <a:endParaRPr lang="en-IN"/>
          </a:p>
        </p:txBody>
      </p:sp>
    </p:spTree>
    <p:extLst>
      <p:ext uri="{BB962C8B-B14F-4D97-AF65-F5344CB8AC3E}">
        <p14:creationId xmlns:p14="http://schemas.microsoft.com/office/powerpoint/2010/main" val="16879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Kidney Tumor Detection</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G. Siva </a:t>
            </a:r>
            <a:r>
              <a:rPr lang="en-US" altLang="en-US" sz="1600" dirty="0" err="1">
                <a:latin typeface="Times New Roman" panose="02020603050405020304" pitchFamily="18" charset="0"/>
                <a:cs typeface="Times New Roman" pitchFamily="18" charset="0"/>
              </a:rPr>
              <a:t>Phanindra</a:t>
            </a:r>
            <a:r>
              <a:rPr lang="en-US" altLang="en-US" sz="1600" dirty="0">
                <a:latin typeface="Times New Roman" panose="02020603050405020304" pitchFamily="18" charset="0"/>
                <a:cs typeface="Times New Roman" pitchFamily="18" charset="0"/>
              </a:rPr>
              <a:t>	</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20471A05E9</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Y. </a:t>
            </a:r>
            <a:r>
              <a:rPr lang="en-US" altLang="en-US" sz="1600" dirty="0" err="1">
                <a:solidFill>
                  <a:schemeClr val="tx1"/>
                </a:solidFill>
                <a:latin typeface="Times New Roman" panose="02020603050405020304" pitchFamily="18" charset="0"/>
                <a:cs typeface="Times New Roman" pitchFamily="18" charset="0"/>
              </a:rPr>
              <a:t>Ayya</a:t>
            </a:r>
            <a:r>
              <a:rPr lang="en-US" altLang="en-US" sz="1600" dirty="0" err="1">
                <a:latin typeface="Times New Roman" panose="02020603050405020304" pitchFamily="18" charset="0"/>
                <a:cs typeface="Times New Roman" pitchFamily="18" charset="0"/>
              </a:rPr>
              <a:t>ppa</a:t>
            </a:r>
            <a:r>
              <a:rPr lang="en-US" altLang="en-US" sz="1600" dirty="0">
                <a:latin typeface="Times New Roman" panose="02020603050405020304" pitchFamily="18" charset="0"/>
                <a:cs typeface="Times New Roman" pitchFamily="18" charset="0"/>
              </a:rPr>
              <a:t> Reddy	</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20471A05J5</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R. Ashwin	</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20471A05D6</a:t>
            </a:r>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err="1">
                <a:latin typeface="Times New Roman" panose="02020603050405020304" pitchFamily="18" charset="0"/>
                <a:cs typeface="Times New Roman" panose="02020603050405020304" pitchFamily="18" charset="0"/>
              </a:rPr>
              <a:t>Mr.K.V</a:t>
            </a:r>
            <a:r>
              <a:rPr lang="en-US" sz="1600" b="1" dirty="0">
                <a:latin typeface="Times New Roman" panose="02020603050405020304" pitchFamily="18" charset="0"/>
                <a:cs typeface="Times New Roman" panose="02020603050405020304" pitchFamily="18" charset="0"/>
              </a:rPr>
              <a:t>. Narasimha Reddy</a:t>
            </a:r>
            <a:r>
              <a:rPr lang="en-US" sz="1600" b="1" baseline="-25000" dirty="0">
                <a:latin typeface="Times New Roman" panose="02020603050405020304" pitchFamily="18" charset="0"/>
                <a:cs typeface="Times New Roman" panose="02020603050405020304" pitchFamily="18" charset="0"/>
              </a:rPr>
              <a:t> M.Tech,</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latin typeface="Times New Roman" pitchFamily="18" charset="0"/>
                <a:cs typeface="Times New Roman" pitchFamily="18" charset="0"/>
              </a:rPr>
              <a:t>Assistant Professor,</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latin typeface="Times New Roman" pitchFamily="18" charset="0"/>
                <a:cs typeface="Times New Roman" pitchFamily="18" charset="0"/>
              </a:rPr>
              <a:t>Narasaraopeta</a:t>
            </a:r>
            <a:r>
              <a:rPr lang="en-US" altLang="en-US" sz="1600" dirty="0">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latin typeface="Times New Roman" pitchFamily="18" charset="0"/>
                <a:cs typeface="Times New Roman" pitchFamily="18" charset="0"/>
              </a:rPr>
              <a:t>Narasaraopet</a:t>
            </a:r>
            <a:r>
              <a:rPr lang="en-US" altLang="en-US" sz="1600" dirty="0">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 name="Date Placeholder 1">
            <a:extLst>
              <a:ext uri="{FF2B5EF4-FFF2-40B4-BE49-F238E27FC236}">
                <a16:creationId xmlns:a16="http://schemas.microsoft.com/office/drawing/2014/main" id="{398E28E1-D21D-A890-E735-1BE8CECBF2D2}"/>
              </a:ext>
            </a:extLst>
          </p:cNvPr>
          <p:cNvSpPr>
            <a:spLocks noGrp="1"/>
          </p:cNvSpPr>
          <p:nvPr>
            <p:ph type="dt" sz="half" idx="10"/>
          </p:nvPr>
        </p:nvSpPr>
        <p:spPr/>
        <p:txBody>
          <a:bodyPr/>
          <a:lstStyle/>
          <a:p>
            <a:fld id="{FFA311DF-0697-4E80-836E-43DF2195984E}" type="datetime1">
              <a:rPr lang="en-IN" smtClean="0"/>
              <a:t>02-05-2024</a:t>
            </a:fld>
            <a:endParaRPr lang="en-IN"/>
          </a:p>
        </p:txBody>
      </p:sp>
      <p:sp>
        <p:nvSpPr>
          <p:cNvPr id="3" name="Footer Placeholder 2">
            <a:extLst>
              <a:ext uri="{FF2B5EF4-FFF2-40B4-BE49-F238E27FC236}">
                <a16:creationId xmlns:a16="http://schemas.microsoft.com/office/drawing/2014/main" id="{036A7BC5-E2C5-B866-376E-2136F399CE12}"/>
              </a:ext>
            </a:extLst>
          </p:cNvPr>
          <p:cNvSpPr>
            <a:spLocks noGrp="1"/>
          </p:cNvSpPr>
          <p:nvPr>
            <p:ph type="ftr" sz="quarter" idx="11"/>
          </p:nvPr>
        </p:nvSpPr>
        <p:spPr/>
        <p:txBody>
          <a:bodyPr/>
          <a:lstStyle/>
          <a:p>
            <a:r>
              <a:rPr lang="en-US" dirty="0"/>
              <a:t>Review No.  1       Batch No.   CB-3        Department of CSE</a:t>
            </a:r>
            <a:endParaRPr lang="en-IN" dirty="0"/>
          </a:p>
        </p:txBody>
      </p:sp>
      <p:sp>
        <p:nvSpPr>
          <p:cNvPr id="4" name="Slide Number Placeholder 3">
            <a:extLst>
              <a:ext uri="{FF2B5EF4-FFF2-40B4-BE49-F238E27FC236}">
                <a16:creationId xmlns:a16="http://schemas.microsoft.com/office/drawing/2014/main" id="{E0582B04-E0CD-BA5A-E603-26218D054A8A}"/>
              </a:ext>
            </a:extLst>
          </p:cNvPr>
          <p:cNvSpPr>
            <a:spLocks noGrp="1"/>
          </p:cNvSpPr>
          <p:nvPr>
            <p:ph type="sldNum" sz="quarter" idx="12"/>
          </p:nvPr>
        </p:nvSpPr>
        <p:spPr/>
        <p:txBody>
          <a:bodyPr/>
          <a:lstStyle/>
          <a:p>
            <a:fld id="{65DCBD69-296B-4D7C-AF62-9B588FC78772}" type="slidenum">
              <a:rPr lang="en-IN" smtClean="0"/>
              <a:t>2</a:t>
            </a:fld>
            <a:endParaRPr lang="en-IN"/>
          </a:p>
        </p:txBody>
      </p:sp>
    </p:spTree>
    <p:extLst>
      <p:ext uri="{BB962C8B-B14F-4D97-AF65-F5344CB8AC3E}">
        <p14:creationId xmlns:p14="http://schemas.microsoft.com/office/powerpoint/2010/main" val="176969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Conclusion &amp; Future Scope</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08FBD3E7-CA13-4C6D-C568-7526ADA99AB4}"/>
              </a:ext>
            </a:extLst>
          </p:cNvPr>
          <p:cNvSpPr>
            <a:spLocks noGrp="1"/>
          </p:cNvSpPr>
          <p:nvPr>
            <p:ph type="dt" sz="half" idx="10"/>
          </p:nvPr>
        </p:nvSpPr>
        <p:spPr/>
        <p:txBody>
          <a:bodyPr/>
          <a:lstStyle/>
          <a:p>
            <a:fld id="{19068C50-672A-44E3-A054-C464663F0E7E}" type="datetime1">
              <a:rPr lang="en-IN" smtClean="0"/>
              <a:t>02-05-2024</a:t>
            </a:fld>
            <a:endParaRPr lang="en-IN"/>
          </a:p>
        </p:txBody>
      </p:sp>
      <p:sp>
        <p:nvSpPr>
          <p:cNvPr id="3" name="Footer Placeholder 2">
            <a:extLst>
              <a:ext uri="{FF2B5EF4-FFF2-40B4-BE49-F238E27FC236}">
                <a16:creationId xmlns:a16="http://schemas.microsoft.com/office/drawing/2014/main" id="{0BF6A06A-AB34-B643-BCA7-915CF97DC051}"/>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F1C51766-A140-B3BD-55F8-E8376912C2DC}"/>
              </a:ext>
            </a:extLst>
          </p:cNvPr>
          <p:cNvSpPr>
            <a:spLocks noGrp="1"/>
          </p:cNvSpPr>
          <p:nvPr>
            <p:ph type="sldNum" sz="quarter" idx="12"/>
          </p:nvPr>
        </p:nvSpPr>
        <p:spPr/>
        <p:txBody>
          <a:bodyPr/>
          <a:lstStyle/>
          <a:p>
            <a:fld id="{65DCBD69-296B-4D7C-AF62-9B588FC78772}" type="slidenum">
              <a:rPr lang="en-IN" smtClean="0"/>
              <a:t>3</a:t>
            </a:fld>
            <a:endParaRPr lang="en-IN"/>
          </a:p>
        </p:txBody>
      </p:sp>
    </p:spTree>
    <p:extLst>
      <p:ext uri="{BB962C8B-B14F-4D97-AF65-F5344CB8AC3E}">
        <p14:creationId xmlns:p14="http://schemas.microsoft.com/office/powerpoint/2010/main" val="30067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pPr marL="0" indent="0">
              <a:buNone/>
            </a:pPr>
            <a:r>
              <a:rPr lang="en-GB" sz="2600" b="0" dirty="0">
                <a:effectLst/>
                <a:latin typeface="Times New Roman" panose="02020603050405020304" pitchFamily="18" charset="0"/>
                <a:cs typeface="Times New Roman" panose="02020603050405020304" pitchFamily="18" charset="0"/>
              </a:rPr>
              <a:t>Kidney </a:t>
            </a:r>
            <a:r>
              <a:rPr lang="en-GB" sz="2600" b="0" dirty="0" err="1">
                <a:effectLst/>
                <a:latin typeface="Times New Roman" panose="02020603050405020304" pitchFamily="18" charset="0"/>
                <a:cs typeface="Times New Roman" panose="02020603050405020304" pitchFamily="18" charset="0"/>
              </a:rPr>
              <a:t>tumors</a:t>
            </a:r>
            <a:r>
              <a:rPr lang="en-GB" sz="2600" b="0" dirty="0">
                <a:effectLst/>
                <a:latin typeface="Times New Roman" panose="02020603050405020304" pitchFamily="18" charset="0"/>
                <a:cs typeface="Times New Roman" panose="02020603050405020304" pitchFamily="18" charset="0"/>
              </a:rPr>
              <a:t> represent a significant health concern, necessitating accurate and timely detection for optimal patient care. Early detection and accurate diagnosis are crucial for effective treatment and patient outcomes. However, traditional diagnostic methods rely heavily on manual interpretation of medical imaging, leading to challenges in consistency and efficiency. This project focuses on leveraging deep learning techniques to develop a CNN model for automated kidney </a:t>
            </a:r>
            <a:r>
              <a:rPr lang="en-GB" sz="2600" b="0" dirty="0" err="1">
                <a:effectLst/>
                <a:latin typeface="Times New Roman" panose="02020603050405020304" pitchFamily="18" charset="0"/>
                <a:cs typeface="Times New Roman" panose="02020603050405020304" pitchFamily="18" charset="0"/>
              </a:rPr>
              <a:t>tumor</a:t>
            </a:r>
            <a:r>
              <a:rPr lang="en-GB" sz="2600" b="0" dirty="0">
                <a:effectLst/>
                <a:latin typeface="Times New Roman" panose="02020603050405020304" pitchFamily="18" charset="0"/>
                <a:cs typeface="Times New Roman" panose="02020603050405020304" pitchFamily="18" charset="0"/>
              </a:rPr>
              <a:t> detection. By </a:t>
            </a:r>
            <a:r>
              <a:rPr lang="en-GB" sz="2600" b="0" dirty="0" err="1">
                <a:effectLst/>
                <a:latin typeface="Times New Roman" panose="02020603050405020304" pitchFamily="18" charset="0"/>
                <a:cs typeface="Times New Roman" panose="02020603050405020304" pitchFamily="18" charset="0"/>
              </a:rPr>
              <a:t>analyzing</a:t>
            </a:r>
            <a:r>
              <a:rPr lang="en-GB" sz="2600" b="0" dirty="0">
                <a:effectLst/>
                <a:latin typeface="Times New Roman" panose="02020603050405020304" pitchFamily="18" charset="0"/>
                <a:cs typeface="Times New Roman" panose="02020603050405020304" pitchFamily="18" charset="0"/>
              </a:rPr>
              <a:t> medical images, the model aims to provide clinicians with a reliable tool for identifying and categorizing kidney </a:t>
            </a:r>
            <a:r>
              <a:rPr lang="en-GB" sz="2600" b="0" dirty="0" err="1">
                <a:effectLst/>
                <a:latin typeface="Times New Roman" panose="02020603050405020304" pitchFamily="18" charset="0"/>
                <a:cs typeface="Times New Roman" panose="02020603050405020304" pitchFamily="18" charset="0"/>
              </a:rPr>
              <a:t>tumors</a:t>
            </a:r>
            <a:r>
              <a:rPr lang="en-GB" sz="2600" b="0" dirty="0">
                <a:effectLst/>
                <a:latin typeface="Times New Roman" panose="02020603050405020304" pitchFamily="18" charset="0"/>
                <a:cs typeface="Times New Roman" panose="02020603050405020304" pitchFamily="18" charset="0"/>
              </a:rPr>
              <a:t>, thereby enhancing diagnostic accuracy and facilitating timely interventions</a:t>
            </a:r>
            <a:r>
              <a:rPr lang="en-GB" sz="1600" b="0" dirty="0">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088ED89-6CE2-1878-F958-F5F16C614D61}"/>
              </a:ext>
            </a:extLst>
          </p:cNvPr>
          <p:cNvSpPr>
            <a:spLocks noGrp="1"/>
          </p:cNvSpPr>
          <p:nvPr>
            <p:ph type="dt" sz="half" idx="10"/>
          </p:nvPr>
        </p:nvSpPr>
        <p:spPr/>
        <p:txBody>
          <a:bodyPr/>
          <a:lstStyle/>
          <a:p>
            <a:fld id="{E05D17A6-429A-4FAB-A13B-335914022B74}" type="datetime1">
              <a:rPr lang="en-IN" smtClean="0"/>
              <a:t>02-05-2024</a:t>
            </a:fld>
            <a:endParaRPr lang="en-IN"/>
          </a:p>
        </p:txBody>
      </p:sp>
      <p:sp>
        <p:nvSpPr>
          <p:cNvPr id="3" name="Footer Placeholder 2">
            <a:extLst>
              <a:ext uri="{FF2B5EF4-FFF2-40B4-BE49-F238E27FC236}">
                <a16:creationId xmlns:a16="http://schemas.microsoft.com/office/drawing/2014/main" id="{0C02C51E-C24F-2DF9-7455-5D3D609A69B5}"/>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84BE4974-64E8-3029-AF29-2817BC350AE3}"/>
              </a:ext>
            </a:extLst>
          </p:cNvPr>
          <p:cNvSpPr>
            <a:spLocks noGrp="1"/>
          </p:cNvSpPr>
          <p:nvPr>
            <p:ph type="sldNum" sz="quarter" idx="12"/>
          </p:nvPr>
        </p:nvSpPr>
        <p:spPr/>
        <p:txBody>
          <a:bodyPr/>
          <a:lstStyle/>
          <a:p>
            <a:fld id="{65DCBD69-296B-4D7C-AF62-9B588FC78772}" type="slidenum">
              <a:rPr lang="en-IN" smtClean="0"/>
              <a:t>4</a:t>
            </a:fld>
            <a:endParaRPr lang="en-IN"/>
          </a:p>
        </p:txBody>
      </p:sp>
    </p:spTree>
    <p:extLst>
      <p:ext uri="{BB962C8B-B14F-4D97-AF65-F5344CB8AC3E}">
        <p14:creationId xmlns:p14="http://schemas.microsoft.com/office/powerpoint/2010/main" val="136910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GB" sz="2600" b="0" i="0" dirty="0">
                <a:solidFill>
                  <a:srgbClr val="0D0D0D"/>
                </a:solidFill>
                <a:effectLst/>
                <a:latin typeface="Times New Roman" panose="02020603050405020304" pitchFamily="18" charset="0"/>
                <a:cs typeface="Times New Roman" panose="02020603050405020304" pitchFamily="18" charset="0"/>
              </a:rPr>
              <a:t>Kidney </a:t>
            </a:r>
            <a:r>
              <a:rPr lang="en-GB" sz="2600" b="0" i="0" dirty="0" err="1">
                <a:solidFill>
                  <a:srgbClr val="0D0D0D"/>
                </a:solidFill>
                <a:effectLst/>
                <a:latin typeface="Times New Roman" panose="02020603050405020304" pitchFamily="18" charset="0"/>
                <a:cs typeface="Times New Roman" panose="02020603050405020304" pitchFamily="18" charset="0"/>
              </a:rPr>
              <a:t>tumor</a:t>
            </a:r>
            <a:r>
              <a:rPr lang="en-GB" sz="2600" b="0" i="0" dirty="0">
                <a:solidFill>
                  <a:srgbClr val="0D0D0D"/>
                </a:solidFill>
                <a:effectLst/>
                <a:latin typeface="Times New Roman" panose="02020603050405020304" pitchFamily="18" charset="0"/>
                <a:cs typeface="Times New Roman" panose="02020603050405020304" pitchFamily="18" charset="0"/>
              </a:rPr>
              <a:t> detection plays a crucial role in the early diagnosis and treatment of renal malignancies, contributing significantly to improved patient outcomes and survival rates. With advancements in medical imaging technology and computational techniques, the development of automated systems for kidney </a:t>
            </a:r>
            <a:r>
              <a:rPr lang="en-GB" sz="2600" b="0" i="0" dirty="0" err="1">
                <a:solidFill>
                  <a:srgbClr val="0D0D0D"/>
                </a:solidFill>
                <a:effectLst/>
                <a:latin typeface="Times New Roman" panose="02020603050405020304" pitchFamily="18" charset="0"/>
                <a:cs typeface="Times New Roman" panose="02020603050405020304" pitchFamily="18" charset="0"/>
              </a:rPr>
              <a:t>tumor</a:t>
            </a:r>
            <a:r>
              <a:rPr lang="en-GB" sz="2600" b="0" i="0" dirty="0">
                <a:solidFill>
                  <a:srgbClr val="0D0D0D"/>
                </a:solidFill>
                <a:effectLst/>
                <a:latin typeface="Times New Roman" panose="02020603050405020304" pitchFamily="18" charset="0"/>
                <a:cs typeface="Times New Roman" panose="02020603050405020304" pitchFamily="18" charset="0"/>
              </a:rPr>
              <a:t> detection has gained considerable attention in recent years. These systems leverage deep learning algorithms, particularly Convolutional Neural Networks (CNNs), to </a:t>
            </a:r>
            <a:r>
              <a:rPr lang="en-GB" sz="2600" b="0" i="0" dirty="0" err="1">
                <a:solidFill>
                  <a:srgbClr val="0D0D0D"/>
                </a:solidFill>
                <a:effectLst/>
                <a:latin typeface="Times New Roman" panose="02020603050405020304" pitchFamily="18" charset="0"/>
                <a:cs typeface="Times New Roman" panose="02020603050405020304" pitchFamily="18" charset="0"/>
              </a:rPr>
              <a:t>analyze</a:t>
            </a:r>
            <a:r>
              <a:rPr lang="en-GB" sz="2600" b="0" i="0" dirty="0">
                <a:solidFill>
                  <a:srgbClr val="0D0D0D"/>
                </a:solidFill>
                <a:effectLst/>
                <a:latin typeface="Times New Roman" panose="02020603050405020304" pitchFamily="18" charset="0"/>
                <a:cs typeface="Times New Roman" panose="02020603050405020304" pitchFamily="18" charset="0"/>
              </a:rPr>
              <a:t> medical images and accurately identify abnormal tissue regions indicative of </a:t>
            </a:r>
            <a:r>
              <a:rPr lang="en-GB" sz="2600" b="0" i="0" dirty="0" err="1">
                <a:solidFill>
                  <a:srgbClr val="0D0D0D"/>
                </a:solidFill>
                <a:effectLst/>
                <a:latin typeface="Times New Roman" panose="02020603050405020304" pitchFamily="18" charset="0"/>
                <a:cs typeface="Times New Roman" panose="02020603050405020304" pitchFamily="18" charset="0"/>
              </a:rPr>
              <a:t>tumors</a:t>
            </a:r>
            <a:r>
              <a:rPr lang="en-GB" sz="2600" b="0" i="0" dirty="0">
                <a:solidFill>
                  <a:srgbClr val="0D0D0D"/>
                </a:solidFill>
                <a:effectLst/>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A41334F-F304-F402-6BCD-557819BA46D8}"/>
              </a:ext>
            </a:extLst>
          </p:cNvPr>
          <p:cNvSpPr>
            <a:spLocks noGrp="1"/>
          </p:cNvSpPr>
          <p:nvPr>
            <p:ph type="dt" sz="half" idx="10"/>
          </p:nvPr>
        </p:nvSpPr>
        <p:spPr/>
        <p:txBody>
          <a:bodyPr/>
          <a:lstStyle/>
          <a:p>
            <a:fld id="{D43FBEF9-A74C-451A-8DE3-9ECB10565EBA}" type="datetime1">
              <a:rPr lang="en-IN" smtClean="0"/>
              <a:t>02-05-2024</a:t>
            </a:fld>
            <a:endParaRPr lang="en-IN"/>
          </a:p>
        </p:txBody>
      </p:sp>
      <p:sp>
        <p:nvSpPr>
          <p:cNvPr id="3" name="Footer Placeholder 2">
            <a:extLst>
              <a:ext uri="{FF2B5EF4-FFF2-40B4-BE49-F238E27FC236}">
                <a16:creationId xmlns:a16="http://schemas.microsoft.com/office/drawing/2014/main" id="{726FCB64-8655-3FE5-3A63-1D06DCC67D3D}"/>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D3735026-E66F-12F5-FDDA-5C8F6ADB17AC}"/>
              </a:ext>
            </a:extLst>
          </p:cNvPr>
          <p:cNvSpPr>
            <a:spLocks noGrp="1"/>
          </p:cNvSpPr>
          <p:nvPr>
            <p:ph type="sldNum" sz="quarter" idx="12"/>
          </p:nvPr>
        </p:nvSpPr>
        <p:spPr/>
        <p:txBody>
          <a:bodyPr/>
          <a:lstStyle/>
          <a:p>
            <a:fld id="{65DCBD69-296B-4D7C-AF62-9B588FC78772}" type="slidenum">
              <a:rPr lang="en-IN" smtClean="0"/>
              <a:t>5</a:t>
            </a:fld>
            <a:endParaRPr lang="en-IN"/>
          </a:p>
        </p:txBody>
      </p:sp>
    </p:spTree>
    <p:extLst>
      <p:ext uri="{BB962C8B-B14F-4D97-AF65-F5344CB8AC3E}">
        <p14:creationId xmlns:p14="http://schemas.microsoft.com/office/powerpoint/2010/main" val="347575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209763472"/>
              </p:ext>
            </p:extLst>
          </p:nvPr>
        </p:nvGraphicFramePr>
        <p:xfrm>
          <a:off x="685800" y="1066523"/>
          <a:ext cx="10820400" cy="5218468"/>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val="166576671"/>
                    </a:ext>
                  </a:extLst>
                </a:gridCol>
                <a:gridCol w="1943580">
                  <a:extLst>
                    <a:ext uri="{9D8B030D-6E8A-4147-A177-3AD203B41FA5}">
                      <a16:colId xmlns:a16="http://schemas.microsoft.com/office/drawing/2014/main" val="946789180"/>
                    </a:ext>
                  </a:extLst>
                </a:gridCol>
                <a:gridCol w="1246308">
                  <a:extLst>
                    <a:ext uri="{9D8B030D-6E8A-4147-A177-3AD203B41FA5}">
                      <a16:colId xmlns:a16="http://schemas.microsoft.com/office/drawing/2014/main" val="3483638722"/>
                    </a:ext>
                  </a:extLst>
                </a:gridCol>
                <a:gridCol w="2044140">
                  <a:extLst>
                    <a:ext uri="{9D8B030D-6E8A-4147-A177-3AD203B41FA5}">
                      <a16:colId xmlns:a16="http://schemas.microsoft.com/office/drawing/2014/main" val="1190061112"/>
                    </a:ext>
                  </a:extLst>
                </a:gridCol>
                <a:gridCol w="1886750">
                  <a:extLst>
                    <a:ext uri="{9D8B030D-6E8A-4147-A177-3AD203B41FA5}">
                      <a16:colId xmlns:a16="http://schemas.microsoft.com/office/drawing/2014/main" val="3469305604"/>
                    </a:ext>
                  </a:extLst>
                </a:gridCol>
                <a:gridCol w="1545130">
                  <a:extLst>
                    <a:ext uri="{9D8B030D-6E8A-4147-A177-3AD203B41FA5}">
                      <a16:colId xmlns:a16="http://schemas.microsoft.com/office/drawing/2014/main" val="3853106642"/>
                    </a:ext>
                  </a:extLst>
                </a:gridCol>
                <a:gridCol w="1546412">
                  <a:extLst>
                    <a:ext uri="{9D8B030D-6E8A-4147-A177-3AD203B41FA5}">
                      <a16:colId xmlns:a16="http://schemas.microsoft.com/office/drawing/2014/main" val="1601472594"/>
                    </a:ext>
                  </a:extLst>
                </a:gridCol>
              </a:tblGrid>
              <a:tr h="643559">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880718">
                <a:tc>
                  <a:txBody>
                    <a:bodyPr/>
                    <a:lstStyle/>
                    <a:p>
                      <a:r>
                        <a:rPr lang="en-US" sz="12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Improving Kidney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Tumor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Detection in Medical Images Using Hybrid Data Augmentation Techniques</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John Smith </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Medical Imaging and Computer-Assisted Intervention, 2023.</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Hybrid data augmentation combining traditional methods with generative adversarial networks</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Enhanced model robustness and generalization.</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Further exploration needed on the optimal combination of augmentation techniques for medical image datasets</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791571">
                <a:tc>
                  <a:txBody>
                    <a:bodyPr/>
                    <a:lstStyle/>
                    <a:p>
                      <a:r>
                        <a:rPr lang="en-US" sz="12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Optimizing Convolutional Neural Network Architectures for Kidney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Tumor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Classification: A Comparative Study</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Emily Johnson </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Journal of Medical Imaging, 2022.</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Comparative analysis of various CNN architectures for kidney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tumor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classification. </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Identification of architecture configurations with superior performance. </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More research needed on architecture design tailored to kidney image characteristics.</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008749">
                <a:tc>
                  <a:txBody>
                    <a:bodyPr/>
                    <a:lstStyle/>
                    <a:p>
                      <a:r>
                        <a:rPr lang="en-US" sz="12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Addressing Class Imbalance in Kidney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Tumor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Datasets Using Adaptive Oversampling Techniques</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Michael Brown</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Medical Image Analysis, 2024.</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Adaptive oversampling method tailored to address class imbalance in medical image datasets. </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Improved model performance and reduced bias towards majority class.</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Exploration of adaptive oversampling techniques' impact on model interpretability.</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894185">
                <a:tc>
                  <a:txBody>
                    <a:bodyPr/>
                    <a:lstStyle/>
                    <a:p>
                      <a:r>
                        <a:rPr lang="en-US" sz="12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Interpretable Convolutional Neural Networks for Kidney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Tumor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Detection: A Case Study</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Sarah Lee</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Computerized Medical Imaging and Graphics, 2023.</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Development of interpretable CNN models using attention mechanisms. </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Improved transparency and interpretability of model decisions. </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Investigation into integrating domain knowledge to enhance interpretability further.</a:t>
                      </a:r>
                      <a:endParaRPr lang="en-US"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bl>
          </a:graphicData>
        </a:graphic>
      </p:graphicFrame>
      <p:sp>
        <p:nvSpPr>
          <p:cNvPr id="2" name="Date Placeholder 1">
            <a:extLst>
              <a:ext uri="{FF2B5EF4-FFF2-40B4-BE49-F238E27FC236}">
                <a16:creationId xmlns:a16="http://schemas.microsoft.com/office/drawing/2014/main" id="{6A8D3B62-7653-F786-D25A-A16213653EAC}"/>
              </a:ext>
            </a:extLst>
          </p:cNvPr>
          <p:cNvSpPr>
            <a:spLocks noGrp="1"/>
          </p:cNvSpPr>
          <p:nvPr>
            <p:ph type="dt" sz="half" idx="10"/>
          </p:nvPr>
        </p:nvSpPr>
        <p:spPr/>
        <p:txBody>
          <a:bodyPr/>
          <a:lstStyle/>
          <a:p>
            <a:fld id="{067ECD31-C1A7-4AD4-ABBC-4039B944A8B5}" type="datetime1">
              <a:rPr lang="en-IN" smtClean="0"/>
              <a:t>02-05-2024</a:t>
            </a:fld>
            <a:endParaRPr lang="en-IN"/>
          </a:p>
        </p:txBody>
      </p:sp>
      <p:sp>
        <p:nvSpPr>
          <p:cNvPr id="4" name="Footer Placeholder 3">
            <a:extLst>
              <a:ext uri="{FF2B5EF4-FFF2-40B4-BE49-F238E27FC236}">
                <a16:creationId xmlns:a16="http://schemas.microsoft.com/office/drawing/2014/main" id="{2A4FA552-215F-21C1-0F03-CE140A93DCDD}"/>
              </a:ext>
            </a:extLst>
          </p:cNvPr>
          <p:cNvSpPr>
            <a:spLocks noGrp="1"/>
          </p:cNvSpPr>
          <p:nvPr>
            <p:ph type="ftr" sz="quarter" idx="11"/>
          </p:nvPr>
        </p:nvSpPr>
        <p:spPr/>
        <p:txBody>
          <a:bodyPr/>
          <a:lstStyle/>
          <a:p>
            <a:r>
              <a:rPr lang="en-US"/>
              <a:t>Review No.  1       Batch No.   CB-3        Department of CSE</a:t>
            </a:r>
            <a:endParaRPr lang="en-IN"/>
          </a:p>
        </p:txBody>
      </p:sp>
      <p:sp>
        <p:nvSpPr>
          <p:cNvPr id="11" name="Slide Number Placeholder 10">
            <a:extLst>
              <a:ext uri="{FF2B5EF4-FFF2-40B4-BE49-F238E27FC236}">
                <a16:creationId xmlns:a16="http://schemas.microsoft.com/office/drawing/2014/main" id="{0D6757A4-DF0D-DA45-33AE-86C71442D339}"/>
              </a:ext>
            </a:extLst>
          </p:cNvPr>
          <p:cNvSpPr>
            <a:spLocks noGrp="1"/>
          </p:cNvSpPr>
          <p:nvPr>
            <p:ph type="sldNum" sz="quarter" idx="12"/>
          </p:nvPr>
        </p:nvSpPr>
        <p:spPr/>
        <p:txBody>
          <a:bodyPr/>
          <a:lstStyle/>
          <a:p>
            <a:fld id="{65DCBD69-296B-4D7C-AF62-9B588FC78772}" type="slidenum">
              <a:rPr lang="en-IN" smtClean="0"/>
              <a:t>6</a:t>
            </a:fld>
            <a:endParaRPr lang="en-IN"/>
          </a:p>
        </p:txBody>
      </p:sp>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r>
              <a:rPr lang="en-GB" sz="2600" b="0" i="0" dirty="0">
                <a:solidFill>
                  <a:srgbClr val="0D0D0D"/>
                </a:solidFill>
                <a:effectLst/>
                <a:latin typeface="Times New Roman" panose="02020603050405020304" pitchFamily="18" charset="0"/>
                <a:cs typeface="Times New Roman" panose="02020603050405020304" pitchFamily="18" charset="0"/>
              </a:rPr>
              <a:t>Research gaps in the field of kidney </a:t>
            </a:r>
            <a:r>
              <a:rPr lang="en-GB" sz="2600" b="0" i="0" dirty="0" err="1">
                <a:solidFill>
                  <a:srgbClr val="0D0D0D"/>
                </a:solidFill>
                <a:effectLst/>
                <a:latin typeface="Times New Roman" panose="02020603050405020304" pitchFamily="18" charset="0"/>
                <a:cs typeface="Times New Roman" panose="02020603050405020304" pitchFamily="18" charset="0"/>
              </a:rPr>
              <a:t>tumor</a:t>
            </a:r>
            <a:r>
              <a:rPr lang="en-GB" sz="2600" b="0" i="0" dirty="0">
                <a:solidFill>
                  <a:srgbClr val="0D0D0D"/>
                </a:solidFill>
                <a:effectLst/>
                <a:latin typeface="Times New Roman" panose="02020603050405020304" pitchFamily="18" charset="0"/>
                <a:cs typeface="Times New Roman" panose="02020603050405020304" pitchFamily="18" charset="0"/>
              </a:rPr>
              <a:t> detection using CNNs include the exploration of novel data augmentation techniques tailored to medical image datasets to enhance model generalization. Additionally, there is a need for further investigation into optimizing CNN architectures specifically for kidney image analysis, considering factors like image resolution and feature extraction. Addressing the challenge of class imbalance in medical image datasets remains an important area for improvement, requiring innovative approaches such as adaptive oversampling methods. Furthermore, research should focus on developing interpretable models capable of providing insights into the decision-making process, thereby enhancing trust and understanding among medical practitioners.</a:t>
            </a:r>
            <a:endParaRPr lang="en-US" sz="26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D92119F-233E-6AF8-E556-B0BA03A50248}"/>
              </a:ext>
            </a:extLst>
          </p:cNvPr>
          <p:cNvSpPr>
            <a:spLocks noGrp="1"/>
          </p:cNvSpPr>
          <p:nvPr>
            <p:ph type="dt" sz="half" idx="10"/>
          </p:nvPr>
        </p:nvSpPr>
        <p:spPr/>
        <p:txBody>
          <a:bodyPr/>
          <a:lstStyle/>
          <a:p>
            <a:fld id="{FEE20892-EA35-4E2B-9FCB-56A89D218D97}" type="datetime1">
              <a:rPr lang="en-IN" smtClean="0"/>
              <a:t>02-05-2024</a:t>
            </a:fld>
            <a:endParaRPr lang="en-IN"/>
          </a:p>
        </p:txBody>
      </p:sp>
      <p:sp>
        <p:nvSpPr>
          <p:cNvPr id="3" name="Footer Placeholder 2">
            <a:extLst>
              <a:ext uri="{FF2B5EF4-FFF2-40B4-BE49-F238E27FC236}">
                <a16:creationId xmlns:a16="http://schemas.microsoft.com/office/drawing/2014/main" id="{4C7FF025-A324-7CE7-70A0-733944D4D63F}"/>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E4E2C21C-20A4-633C-3CCB-36642694DE39}"/>
              </a:ext>
            </a:extLst>
          </p:cNvPr>
          <p:cNvSpPr>
            <a:spLocks noGrp="1"/>
          </p:cNvSpPr>
          <p:nvPr>
            <p:ph type="sldNum" sz="quarter" idx="12"/>
          </p:nvPr>
        </p:nvSpPr>
        <p:spPr/>
        <p:txBody>
          <a:bodyPr/>
          <a:lstStyle/>
          <a:p>
            <a:fld id="{65DCBD69-296B-4D7C-AF62-9B588FC78772}" type="slidenum">
              <a:rPr lang="en-IN" smtClean="0"/>
              <a:t>7</a:t>
            </a:fld>
            <a:endParaRPr lang="en-IN"/>
          </a:p>
        </p:txBody>
      </p:sp>
    </p:spTree>
    <p:extLst>
      <p:ext uri="{BB962C8B-B14F-4D97-AF65-F5344CB8AC3E}">
        <p14:creationId xmlns:p14="http://schemas.microsoft.com/office/powerpoint/2010/main" val="171316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pPr algn="just"/>
            <a:r>
              <a:rPr lang="en-GB" sz="2600" b="0" i="0" dirty="0">
                <a:solidFill>
                  <a:srgbClr val="0D0D0D"/>
                </a:solidFill>
                <a:effectLst/>
                <a:latin typeface="Times New Roman" panose="02020603050405020304" pitchFamily="18" charset="0"/>
                <a:cs typeface="Times New Roman" panose="02020603050405020304" pitchFamily="18" charset="0"/>
              </a:rPr>
              <a:t>The problem statement revolves around the need for effective and reliable methods for detecting kidney </a:t>
            </a:r>
            <a:r>
              <a:rPr lang="en-GB" sz="2600" b="0" i="0" dirty="0" err="1">
                <a:solidFill>
                  <a:srgbClr val="0D0D0D"/>
                </a:solidFill>
                <a:effectLst/>
                <a:latin typeface="Times New Roman" panose="02020603050405020304" pitchFamily="18" charset="0"/>
                <a:cs typeface="Times New Roman" panose="02020603050405020304" pitchFamily="18" charset="0"/>
              </a:rPr>
              <a:t>tumors</a:t>
            </a:r>
            <a:r>
              <a:rPr lang="en-GB" sz="2600" b="0" i="0" dirty="0">
                <a:solidFill>
                  <a:srgbClr val="0D0D0D"/>
                </a:solidFill>
                <a:effectLst/>
                <a:latin typeface="Times New Roman" panose="02020603050405020304" pitchFamily="18" charset="0"/>
                <a:cs typeface="Times New Roman" panose="02020603050405020304" pitchFamily="18" charset="0"/>
              </a:rPr>
              <a:t> in medical images. Current diagnostic procedures often rely on manual examination by medical professionals, which can be time-consuming and prone to human error. Automated methods leveraging machine learning, particularly convolutional neural networks (CNNs), present a promising approach to streamline the diagnostic process. However, challenges such as class imbalance in medical image datasets and the need for robust model architectures hinder the development of accurate and practical solutions. Therefore, the project aims to address these challenges and develop a CNN-based model capable of accurately identifying kidney </a:t>
            </a:r>
            <a:r>
              <a:rPr lang="en-GB" sz="2600" b="0" i="0" dirty="0" err="1">
                <a:solidFill>
                  <a:srgbClr val="0D0D0D"/>
                </a:solidFill>
                <a:effectLst/>
                <a:latin typeface="Times New Roman" panose="02020603050405020304" pitchFamily="18" charset="0"/>
                <a:cs typeface="Times New Roman" panose="02020603050405020304" pitchFamily="18" charset="0"/>
              </a:rPr>
              <a:t>tumors</a:t>
            </a:r>
            <a:r>
              <a:rPr lang="en-GB" sz="2600" b="0" i="0" dirty="0">
                <a:solidFill>
                  <a:srgbClr val="0D0D0D"/>
                </a:solidFill>
                <a:effectLst/>
                <a:latin typeface="Times New Roman" panose="02020603050405020304" pitchFamily="18" charset="0"/>
                <a:cs typeface="Times New Roman" panose="02020603050405020304" pitchFamily="18" charset="0"/>
              </a:rPr>
              <a:t> from medical images, ultimately contributing to improved efficiency and accuracy in medical diagnosis.</a:t>
            </a:r>
            <a:endParaRPr lang="en-US" sz="26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9AC59474-7EBD-6FA8-65C2-773D9885CF0E}"/>
              </a:ext>
            </a:extLst>
          </p:cNvPr>
          <p:cNvSpPr>
            <a:spLocks noGrp="1"/>
          </p:cNvSpPr>
          <p:nvPr>
            <p:ph type="dt" sz="half" idx="10"/>
          </p:nvPr>
        </p:nvSpPr>
        <p:spPr/>
        <p:txBody>
          <a:bodyPr/>
          <a:lstStyle/>
          <a:p>
            <a:fld id="{FF2421A6-A714-46DE-9D6C-E25FDA1ED907}" type="datetime1">
              <a:rPr lang="en-IN" smtClean="0"/>
              <a:t>02-05-2024</a:t>
            </a:fld>
            <a:endParaRPr lang="en-IN"/>
          </a:p>
        </p:txBody>
      </p:sp>
      <p:sp>
        <p:nvSpPr>
          <p:cNvPr id="3" name="Footer Placeholder 2">
            <a:extLst>
              <a:ext uri="{FF2B5EF4-FFF2-40B4-BE49-F238E27FC236}">
                <a16:creationId xmlns:a16="http://schemas.microsoft.com/office/drawing/2014/main" id="{A0D55423-4ED6-0AFC-C04D-87146FEAAFFA}"/>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34DBABB6-5FC0-322E-8740-3931DFACA251}"/>
              </a:ext>
            </a:extLst>
          </p:cNvPr>
          <p:cNvSpPr>
            <a:spLocks noGrp="1"/>
          </p:cNvSpPr>
          <p:nvPr>
            <p:ph type="sldNum" sz="quarter" idx="12"/>
          </p:nvPr>
        </p:nvSpPr>
        <p:spPr/>
        <p:txBody>
          <a:bodyPr/>
          <a:lstStyle/>
          <a:p>
            <a:fld id="{65DCBD69-296B-4D7C-AF62-9B588FC78772}" type="slidenum">
              <a:rPr lang="en-IN" smtClean="0"/>
              <a:t>8</a:t>
            </a:fld>
            <a:endParaRPr lang="en-IN"/>
          </a:p>
        </p:txBody>
      </p:sp>
    </p:spTree>
    <p:extLst>
      <p:ext uri="{BB962C8B-B14F-4D97-AF65-F5344CB8AC3E}">
        <p14:creationId xmlns:p14="http://schemas.microsoft.com/office/powerpoint/2010/main" val="125973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GB" sz="2600" b="0" i="0" dirty="0">
                <a:solidFill>
                  <a:srgbClr val="0D0D0D"/>
                </a:solidFill>
                <a:effectLst/>
                <a:latin typeface="Times New Roman" panose="02020603050405020304" pitchFamily="18" charset="0"/>
                <a:cs typeface="Times New Roman" panose="02020603050405020304" pitchFamily="18" charset="0"/>
              </a:rPr>
              <a:t>The primary objective of the project is to develop an accurate and robust convolutional neural network (CNN) model for kidney </a:t>
            </a:r>
            <a:r>
              <a:rPr lang="en-GB" sz="2600" b="0" i="0" dirty="0" err="1">
                <a:solidFill>
                  <a:srgbClr val="0D0D0D"/>
                </a:solidFill>
                <a:effectLst/>
                <a:latin typeface="Times New Roman" panose="02020603050405020304" pitchFamily="18" charset="0"/>
                <a:cs typeface="Times New Roman" panose="02020603050405020304" pitchFamily="18" charset="0"/>
              </a:rPr>
              <a:t>tumor</a:t>
            </a:r>
            <a:r>
              <a:rPr lang="en-GB" sz="2600" b="0" i="0" dirty="0">
                <a:solidFill>
                  <a:srgbClr val="0D0D0D"/>
                </a:solidFill>
                <a:effectLst/>
                <a:latin typeface="Times New Roman" panose="02020603050405020304" pitchFamily="18" charset="0"/>
                <a:cs typeface="Times New Roman" panose="02020603050405020304" pitchFamily="18" charset="0"/>
              </a:rPr>
              <a:t> detection using medical images. This entails training the model to classify kidney images into normal and </a:t>
            </a:r>
            <a:r>
              <a:rPr lang="en-GB" sz="2600" b="0" i="0" dirty="0" err="1">
                <a:solidFill>
                  <a:srgbClr val="0D0D0D"/>
                </a:solidFill>
                <a:effectLst/>
                <a:latin typeface="Times New Roman" panose="02020603050405020304" pitchFamily="18" charset="0"/>
                <a:cs typeface="Times New Roman" panose="02020603050405020304" pitchFamily="18" charset="0"/>
              </a:rPr>
              <a:t>tumor</a:t>
            </a:r>
            <a:r>
              <a:rPr lang="en-GB" sz="2600" b="0" i="0" dirty="0">
                <a:solidFill>
                  <a:srgbClr val="0D0D0D"/>
                </a:solidFill>
                <a:effectLst/>
                <a:latin typeface="Times New Roman" panose="02020603050405020304" pitchFamily="18" charset="0"/>
                <a:cs typeface="Times New Roman" panose="02020603050405020304" pitchFamily="18" charset="0"/>
              </a:rPr>
              <a:t> categories with high precision and recall. Secondary objectives include addressing class imbalance in the dataset through oversampling techniques like SMOTE, optimizing the CNN architecture for improved performance, exploring data augmentation methods to enhance model generalization, and ultimately providing a reliable tool for assisting medical professionals in diagnosing kidney </a:t>
            </a:r>
            <a:r>
              <a:rPr lang="en-GB" sz="2600" b="0" i="0" dirty="0" err="1">
                <a:solidFill>
                  <a:srgbClr val="0D0D0D"/>
                </a:solidFill>
                <a:effectLst/>
                <a:latin typeface="Times New Roman" panose="02020603050405020304" pitchFamily="18" charset="0"/>
                <a:cs typeface="Times New Roman" panose="02020603050405020304" pitchFamily="18" charset="0"/>
              </a:rPr>
              <a:t>tumors</a:t>
            </a:r>
            <a:r>
              <a:rPr lang="en-GB" sz="2600" b="0" i="0" dirty="0">
                <a:solidFill>
                  <a:srgbClr val="0D0D0D"/>
                </a:solidFill>
                <a:effectLst/>
                <a:latin typeface="Times New Roman" panose="02020603050405020304" pitchFamily="18" charset="0"/>
                <a:cs typeface="Times New Roman" panose="02020603050405020304" pitchFamily="18" charset="0"/>
              </a:rPr>
              <a:t> efficiently and accurately</a:t>
            </a:r>
            <a:endParaRPr lang="en-US" sz="26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CD0A2E5-1D96-2644-AD07-BB26F5C229B2}"/>
              </a:ext>
            </a:extLst>
          </p:cNvPr>
          <p:cNvSpPr>
            <a:spLocks noGrp="1"/>
          </p:cNvSpPr>
          <p:nvPr>
            <p:ph type="dt" sz="half" idx="10"/>
          </p:nvPr>
        </p:nvSpPr>
        <p:spPr/>
        <p:txBody>
          <a:bodyPr/>
          <a:lstStyle/>
          <a:p>
            <a:fld id="{F4339D98-4515-4C4E-B27C-0EAC45FDE2BC}" type="datetime1">
              <a:rPr lang="en-IN" smtClean="0"/>
              <a:t>02-05-2024</a:t>
            </a:fld>
            <a:endParaRPr lang="en-IN"/>
          </a:p>
        </p:txBody>
      </p:sp>
      <p:sp>
        <p:nvSpPr>
          <p:cNvPr id="3" name="Footer Placeholder 2">
            <a:extLst>
              <a:ext uri="{FF2B5EF4-FFF2-40B4-BE49-F238E27FC236}">
                <a16:creationId xmlns:a16="http://schemas.microsoft.com/office/drawing/2014/main" id="{64B87A48-10C8-D9FC-79B2-BD418572E825}"/>
              </a:ext>
            </a:extLst>
          </p:cNvPr>
          <p:cNvSpPr>
            <a:spLocks noGrp="1"/>
          </p:cNvSpPr>
          <p:nvPr>
            <p:ph type="ftr" sz="quarter" idx="11"/>
          </p:nvPr>
        </p:nvSpPr>
        <p:spPr/>
        <p:txBody>
          <a:bodyPr/>
          <a:lstStyle/>
          <a:p>
            <a:r>
              <a:rPr lang="en-US"/>
              <a:t>Review No.  1       Batch No.   CB-3        Department of CSE</a:t>
            </a:r>
            <a:endParaRPr lang="en-IN"/>
          </a:p>
        </p:txBody>
      </p:sp>
      <p:sp>
        <p:nvSpPr>
          <p:cNvPr id="4" name="Slide Number Placeholder 3">
            <a:extLst>
              <a:ext uri="{FF2B5EF4-FFF2-40B4-BE49-F238E27FC236}">
                <a16:creationId xmlns:a16="http://schemas.microsoft.com/office/drawing/2014/main" id="{1F710593-8210-1B12-6E36-5D96251AEC38}"/>
              </a:ext>
            </a:extLst>
          </p:cNvPr>
          <p:cNvSpPr>
            <a:spLocks noGrp="1"/>
          </p:cNvSpPr>
          <p:nvPr>
            <p:ph type="sldNum" sz="quarter" idx="12"/>
          </p:nvPr>
        </p:nvSpPr>
        <p:spPr/>
        <p:txBody>
          <a:bodyPr/>
          <a:lstStyle/>
          <a:p>
            <a:fld id="{65DCBD69-296B-4D7C-AF62-9B588FC78772}" type="slidenum">
              <a:rPr lang="en-IN" smtClean="0"/>
              <a:t>9</a:t>
            </a:fld>
            <a:endParaRPr lang="en-IN"/>
          </a:p>
        </p:txBody>
      </p:sp>
    </p:spTree>
    <p:extLst>
      <p:ext uri="{BB962C8B-B14F-4D97-AF65-F5344CB8AC3E}">
        <p14:creationId xmlns:p14="http://schemas.microsoft.com/office/powerpoint/2010/main" val="11212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1874</Words>
  <Application>Microsoft Office PowerPoint</Application>
  <PresentationFormat>Widescreen</PresentationFormat>
  <Paragraphs>173</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Kidney Tumor Detection </vt:lpstr>
      <vt:lpstr>PowerPoint Presentation</vt:lpstr>
      <vt:lpstr>OUTLINE</vt:lpstr>
      <vt:lpstr>ABSTRACT</vt:lpstr>
      <vt:lpstr>INTRODUCTION</vt:lpstr>
      <vt:lpstr>LITERATURE SURVEY</vt:lpstr>
      <vt:lpstr>RESEARCH GAPS</vt:lpstr>
      <vt:lpstr>PROBLEM STATEMENT</vt:lpstr>
      <vt:lpstr>OBJECTIVES</vt:lpstr>
      <vt:lpstr>BLOCK DIAGRAM OR FLOW DIAGRAM</vt:lpstr>
      <vt:lpstr>METHODOLOGY</vt:lpstr>
      <vt:lpstr>IMPLEMENTATION</vt:lpstr>
      <vt:lpstr>RESULTS &amp; ANALYSIS</vt:lpstr>
      <vt:lpstr>RESULTS &amp; ANALYSIS</vt:lpstr>
      <vt:lpstr>RESULTS &amp; ANALYSIS</vt:lpstr>
      <vt:lpstr>CONCLUSION and FUTURE SCOPE</vt:lpstr>
      <vt:lpstr>REFERENCES</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Ashwin Rajendran</cp:lastModifiedBy>
  <cp:revision>20</cp:revision>
  <dcterms:created xsi:type="dcterms:W3CDTF">2023-12-22T11:34:02Z</dcterms:created>
  <dcterms:modified xsi:type="dcterms:W3CDTF">2024-05-02T05:18:57Z</dcterms:modified>
</cp:coreProperties>
</file>