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80" r:id="rId2"/>
    <p:sldId id="258" r:id="rId3"/>
    <p:sldId id="260" r:id="rId4"/>
    <p:sldId id="262" r:id="rId5"/>
    <p:sldId id="279" r:id="rId6"/>
    <p:sldId id="263" r:id="rId7"/>
    <p:sldId id="264" r:id="rId8"/>
    <p:sldId id="265" r:id="rId9"/>
    <p:sldId id="270" r:id="rId10"/>
    <p:sldId id="266" r:id="rId11"/>
    <p:sldId id="268" r:id="rId12"/>
    <p:sldId id="269" r:id="rId13"/>
    <p:sldId id="281" r:id="rId14"/>
    <p:sldId id="278" r:id="rId15"/>
    <p:sldId id="275"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74C60E-FA14-4F86-A207-626C4F592E78}" v="24" dt="2023-12-28T17:09:16.9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5" d="100"/>
          <a:sy n="95" d="100"/>
        </p:scale>
        <p:origin x="206" y="77"/>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a Durga Praveen Badri" userId="59d66837a3084a71" providerId="LiveId" clId="{BA74C60E-FA14-4F86-A207-626C4F592E78}"/>
    <pc:docChg chg="undo custSel addSld delSld modSld sldOrd">
      <pc:chgData name="Venkata Durga Praveen Badri" userId="59d66837a3084a71" providerId="LiveId" clId="{BA74C60E-FA14-4F86-A207-626C4F592E78}" dt="2023-12-28T17:16:18.119" v="467" actId="12"/>
      <pc:docMkLst>
        <pc:docMk/>
      </pc:docMkLst>
      <pc:sldChg chg="addSp modSp mod">
        <pc:chgData name="Venkata Durga Praveen Badri" userId="59d66837a3084a71" providerId="LiveId" clId="{BA74C60E-FA14-4F86-A207-626C4F592E78}" dt="2023-12-28T16:23:27.455" v="43"/>
        <pc:sldMkLst>
          <pc:docMk/>
          <pc:sldMk cId="1769691040" sldId="258"/>
        </pc:sldMkLst>
        <pc:spChg chg="add">
          <ac:chgData name="Venkata Durga Praveen Badri" userId="59d66837a3084a71" providerId="LiveId" clId="{BA74C60E-FA14-4F86-A207-626C4F592E78}" dt="2023-12-28T16:23:27.455" v="43"/>
          <ac:spMkLst>
            <pc:docMk/>
            <pc:sldMk cId="1769691040" sldId="258"/>
            <ac:spMk id="2" creationId="{398E28E1-D21D-A890-E735-1BE8CECBF2D2}"/>
          </ac:spMkLst>
        </pc:spChg>
        <pc:spChg chg="add">
          <ac:chgData name="Venkata Durga Praveen Badri" userId="59d66837a3084a71" providerId="LiveId" clId="{BA74C60E-FA14-4F86-A207-626C4F592E78}" dt="2023-12-28T16:23:27.455" v="43"/>
          <ac:spMkLst>
            <pc:docMk/>
            <pc:sldMk cId="1769691040" sldId="258"/>
            <ac:spMk id="3" creationId="{036A7BC5-E2C5-B866-376E-2136F399CE12}"/>
          </ac:spMkLst>
        </pc:spChg>
        <pc:spChg chg="add">
          <ac:chgData name="Venkata Durga Praveen Badri" userId="59d66837a3084a71" providerId="LiveId" clId="{BA74C60E-FA14-4F86-A207-626C4F592E78}" dt="2023-12-28T16:23:27.455" v="43"/>
          <ac:spMkLst>
            <pc:docMk/>
            <pc:sldMk cId="1769691040" sldId="258"/>
            <ac:spMk id="4" creationId="{E0582B04-E0CD-BA5A-E603-26218D054A8A}"/>
          </ac:spMkLst>
        </pc:spChg>
        <pc:spChg chg="mod">
          <ac:chgData name="Venkata Durga Praveen Badri" userId="59d66837a3084a71" providerId="LiveId" clId="{BA74C60E-FA14-4F86-A207-626C4F592E78}" dt="2023-12-28T16:21:09.337" v="34" actId="20577"/>
          <ac:spMkLst>
            <pc:docMk/>
            <pc:sldMk cId="1769691040" sldId="258"/>
            <ac:spMk id="17" creationId="{00000000-0000-0000-0000-000000000000}"/>
          </ac:spMkLst>
        </pc:spChg>
      </pc:sldChg>
      <pc:sldChg chg="modSp mod">
        <pc:chgData name="Venkata Durga Praveen Badri" userId="59d66837a3084a71" providerId="LiveId" clId="{BA74C60E-FA14-4F86-A207-626C4F592E78}" dt="2023-12-28T17:01:18.962" v="274" actId="20577"/>
        <pc:sldMkLst>
          <pc:docMk/>
          <pc:sldMk cId="671723688" sldId="263"/>
        </pc:sldMkLst>
        <pc:graphicFrameChg chg="mod modGraphic">
          <ac:chgData name="Venkata Durga Praveen Badri" userId="59d66837a3084a71" providerId="LiveId" clId="{BA74C60E-FA14-4F86-A207-626C4F592E78}" dt="2023-12-28T17:01:18.962" v="274" actId="20577"/>
          <ac:graphicFrameMkLst>
            <pc:docMk/>
            <pc:sldMk cId="671723688" sldId="263"/>
            <ac:graphicFrameMk id="3" creationId="{D5492C34-DF62-E3B9-3F6C-997B49ACCC8A}"/>
          </ac:graphicFrameMkLst>
        </pc:graphicFrameChg>
      </pc:sldChg>
      <pc:sldChg chg="modSp mod">
        <pc:chgData name="Venkata Durga Praveen Badri" userId="59d66837a3084a71" providerId="LiveId" clId="{BA74C60E-FA14-4F86-A207-626C4F592E78}" dt="2023-12-28T17:16:18.119" v="467" actId="12"/>
        <pc:sldMkLst>
          <pc:docMk/>
          <pc:sldMk cId="112123729" sldId="266"/>
        </pc:sldMkLst>
        <pc:spChg chg="mod">
          <ac:chgData name="Venkata Durga Praveen Badri" userId="59d66837a3084a71" providerId="LiveId" clId="{BA74C60E-FA14-4F86-A207-626C4F592E78}" dt="2023-12-28T17:16:18.119" v="467" actId="12"/>
          <ac:spMkLst>
            <pc:docMk/>
            <pc:sldMk cId="112123729" sldId="266"/>
            <ac:spMk id="9" creationId="{0BAA4F36-AB00-F2C4-B47F-6381355DE604}"/>
          </ac:spMkLst>
        </pc:spChg>
      </pc:sldChg>
      <pc:sldChg chg="modSp mod">
        <pc:chgData name="Venkata Durga Praveen Badri" userId="59d66837a3084a71" providerId="LiveId" clId="{BA74C60E-FA14-4F86-A207-626C4F592E78}" dt="2023-12-28T17:14:06.797" v="462" actId="255"/>
        <pc:sldMkLst>
          <pc:docMk/>
          <pc:sldMk cId="1488576554" sldId="269"/>
        </pc:sldMkLst>
        <pc:spChg chg="mod">
          <ac:chgData name="Venkata Durga Praveen Badri" userId="59d66837a3084a71" providerId="LiveId" clId="{BA74C60E-FA14-4F86-A207-626C4F592E78}" dt="2023-12-28T17:14:06.797" v="462" actId="255"/>
          <ac:spMkLst>
            <pc:docMk/>
            <pc:sldMk cId="1488576554" sldId="269"/>
            <ac:spMk id="9" creationId="{0BAA4F36-AB00-F2C4-B47F-6381355DE604}"/>
          </ac:spMkLst>
        </pc:spChg>
      </pc:sldChg>
      <pc:sldChg chg="modSp mod">
        <pc:chgData name="Venkata Durga Praveen Badri" userId="59d66837a3084a71" providerId="LiveId" clId="{BA74C60E-FA14-4F86-A207-626C4F592E78}" dt="2023-12-28T17:14:59.697" v="466" actId="20577"/>
        <pc:sldMkLst>
          <pc:docMk/>
          <pc:sldMk cId="1259738044" sldId="270"/>
        </pc:sldMkLst>
        <pc:spChg chg="mod">
          <ac:chgData name="Venkata Durga Praveen Badri" userId="59d66837a3084a71" providerId="LiveId" clId="{BA74C60E-FA14-4F86-A207-626C4F592E78}" dt="2023-12-28T17:14:59.697" v="466" actId="20577"/>
          <ac:spMkLst>
            <pc:docMk/>
            <pc:sldMk cId="1259738044" sldId="270"/>
            <ac:spMk id="9" creationId="{0BAA4F36-AB00-F2C4-B47F-6381355DE604}"/>
          </ac:spMkLst>
        </pc:spChg>
      </pc:sldChg>
      <pc:sldChg chg="del">
        <pc:chgData name="Venkata Durga Praveen Badri" userId="59d66837a3084a71" providerId="LiveId" clId="{BA74C60E-FA14-4F86-A207-626C4F592E78}" dt="2023-12-28T17:12:52.957" v="461" actId="47"/>
        <pc:sldMkLst>
          <pc:docMk/>
          <pc:sldMk cId="2725540961" sldId="271"/>
        </pc:sldMkLst>
      </pc:sldChg>
      <pc:sldChg chg="addSp delSp modSp new mod ord">
        <pc:chgData name="Venkata Durga Praveen Badri" userId="59d66837a3084a71" providerId="LiveId" clId="{BA74C60E-FA14-4F86-A207-626C4F592E78}" dt="2023-12-28T16:23:27.455" v="43"/>
        <pc:sldMkLst>
          <pc:docMk/>
          <pc:sldMk cId="3432415503" sldId="280"/>
        </pc:sldMkLst>
        <pc:spChg chg="mod">
          <ac:chgData name="Venkata Durga Praveen Badri" userId="59d66837a3084a71" providerId="LiveId" clId="{BA74C60E-FA14-4F86-A207-626C4F592E78}" dt="2023-12-28T16:22:09.883" v="42" actId="14100"/>
          <ac:spMkLst>
            <pc:docMk/>
            <pc:sldMk cId="3432415503" sldId="280"/>
            <ac:spMk id="2" creationId="{AC40CD1E-CE49-9C56-B94F-276875E4BD8B}"/>
          </ac:spMkLst>
        </pc:spChg>
        <pc:spChg chg="del">
          <ac:chgData name="Venkata Durga Praveen Badri" userId="59d66837a3084a71" providerId="LiveId" clId="{BA74C60E-FA14-4F86-A207-626C4F592E78}" dt="2023-12-28T16:21:58.642" v="40" actId="478"/>
          <ac:spMkLst>
            <pc:docMk/>
            <pc:sldMk cId="3432415503" sldId="280"/>
            <ac:spMk id="3" creationId="{E8DF6655-3A9E-C1C0-FAF6-052A9C37EEAC}"/>
          </ac:spMkLst>
        </pc:spChg>
        <pc:spChg chg="add">
          <ac:chgData name="Venkata Durga Praveen Badri" userId="59d66837a3084a71" providerId="LiveId" clId="{BA74C60E-FA14-4F86-A207-626C4F592E78}" dt="2023-12-28T16:23:27.455" v="43"/>
          <ac:spMkLst>
            <pc:docMk/>
            <pc:sldMk cId="3432415503" sldId="280"/>
            <ac:spMk id="4" creationId="{6CA4A291-3840-A232-5FDD-C957319B941E}"/>
          </ac:spMkLst>
        </pc:spChg>
        <pc:spChg chg="add">
          <ac:chgData name="Venkata Durga Praveen Badri" userId="59d66837a3084a71" providerId="LiveId" clId="{BA74C60E-FA14-4F86-A207-626C4F592E78}" dt="2023-12-28T16:23:27.455" v="43"/>
          <ac:spMkLst>
            <pc:docMk/>
            <pc:sldMk cId="3432415503" sldId="280"/>
            <ac:spMk id="5" creationId="{0A2574E5-84A6-D65B-08F8-6ABFAD25553D}"/>
          </ac:spMkLst>
        </pc:spChg>
        <pc:spChg chg="add">
          <ac:chgData name="Venkata Durga Praveen Badri" userId="59d66837a3084a71" providerId="LiveId" clId="{BA74C60E-FA14-4F86-A207-626C4F592E78}" dt="2023-12-28T16:23:27.455" v="43"/>
          <ac:spMkLst>
            <pc:docMk/>
            <pc:sldMk cId="3432415503" sldId="280"/>
            <ac:spMk id="6" creationId="{2F1EAE83-E101-7788-5957-F7FCBA3F0413}"/>
          </ac:spMkLst>
        </pc:spChg>
        <pc:picChg chg="add mod">
          <ac:chgData name="Venkata Durga Praveen Badri" userId="59d66837a3084a71" providerId="LiveId" clId="{BA74C60E-FA14-4F86-A207-626C4F592E78}" dt="2023-12-28T16:21:41.298" v="38"/>
          <ac:picMkLst>
            <pc:docMk/>
            <pc:sldMk cId="3432415503" sldId="280"/>
            <ac:picMk id="7" creationId="{D41C1983-F81B-E494-6D2E-28B0DBB063C1}"/>
          </ac:picMkLst>
        </pc:picChg>
      </pc:sldChg>
      <pc:sldChg chg="modSp add mod">
        <pc:chgData name="Venkata Durga Praveen Badri" userId="59d66837a3084a71" providerId="LiveId" clId="{BA74C60E-FA14-4F86-A207-626C4F592E78}" dt="2023-12-28T17:12:41.365" v="460" actId="5793"/>
        <pc:sldMkLst>
          <pc:docMk/>
          <pc:sldMk cId="29480849" sldId="281"/>
        </pc:sldMkLst>
        <pc:spChg chg="mod">
          <ac:chgData name="Venkata Durga Praveen Badri" userId="59d66837a3084a71" providerId="LiveId" clId="{BA74C60E-FA14-4F86-A207-626C4F592E78}" dt="2023-12-28T17:12:41.365" v="460" actId="5793"/>
          <ac:spMkLst>
            <pc:docMk/>
            <pc:sldMk cId="29480849" sldId="281"/>
            <ac:spMk id="9" creationId="{0BAA4F36-AB00-F2C4-B47F-6381355DE604}"/>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28-12-2023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28-12-2023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2</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00FB5A5-9AD5-4C5E-A5FC-411B4C382AB6}" type="datetime1">
              <a:rPr lang="en-IN" smtClean="0"/>
              <a:t>28-12-2023</a:t>
            </a:fld>
            <a:endParaRPr lang="en-IN"/>
          </a:p>
        </p:txBody>
      </p:sp>
      <p:sp>
        <p:nvSpPr>
          <p:cNvPr id="5" name="Footer Placeholder 4"/>
          <p:cNvSpPr>
            <a:spLocks noGrp="1"/>
          </p:cNvSpPr>
          <p:nvPr>
            <p:ph type="ftr" sz="quarter" idx="11"/>
          </p:nvPr>
        </p:nvSpPr>
        <p:spPr/>
        <p:txBody>
          <a:bodyPr/>
          <a:lstStyle/>
          <a:p>
            <a:r>
              <a:rPr lang="en-US"/>
              <a:t>Review No.  1       Batch No.   CB-3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F8DDBB6-CEFF-4F52-85D4-2806C50501D3}" type="datetime1">
              <a:rPr lang="en-IN" smtClean="0"/>
              <a:t>28-12-2023</a:t>
            </a:fld>
            <a:endParaRPr lang="en-IN"/>
          </a:p>
        </p:txBody>
      </p:sp>
      <p:sp>
        <p:nvSpPr>
          <p:cNvPr id="5" name="Footer Placeholder 4"/>
          <p:cNvSpPr>
            <a:spLocks noGrp="1"/>
          </p:cNvSpPr>
          <p:nvPr>
            <p:ph type="ftr" sz="quarter" idx="11"/>
          </p:nvPr>
        </p:nvSpPr>
        <p:spPr/>
        <p:txBody>
          <a:bodyPr/>
          <a:lstStyle/>
          <a:p>
            <a:r>
              <a:rPr lang="en-US"/>
              <a:t>Review No.  1       Batch No.   CB-3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55F3F4F-2379-4AAE-852C-45DA149BAF29}" type="datetime1">
              <a:rPr lang="en-IN" smtClean="0"/>
              <a:t>28-12-2023</a:t>
            </a:fld>
            <a:endParaRPr lang="en-IN"/>
          </a:p>
        </p:txBody>
      </p:sp>
      <p:sp>
        <p:nvSpPr>
          <p:cNvPr id="5" name="Footer Placeholder 4"/>
          <p:cNvSpPr>
            <a:spLocks noGrp="1"/>
          </p:cNvSpPr>
          <p:nvPr>
            <p:ph type="ftr" sz="quarter" idx="11"/>
          </p:nvPr>
        </p:nvSpPr>
        <p:spPr/>
        <p:txBody>
          <a:bodyPr/>
          <a:lstStyle/>
          <a:p>
            <a:r>
              <a:rPr lang="en-US"/>
              <a:t>Review No.  1       Batch No.   CB-3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5E7A069-8CF8-43D5-890A-A44A98E25D4C}" type="datetime1">
              <a:rPr lang="en-IN" smtClean="0"/>
              <a:t>28-12-2023</a:t>
            </a:fld>
            <a:endParaRPr lang="en-IN"/>
          </a:p>
        </p:txBody>
      </p:sp>
      <p:sp>
        <p:nvSpPr>
          <p:cNvPr id="5" name="Footer Placeholder 4"/>
          <p:cNvSpPr>
            <a:spLocks noGrp="1"/>
          </p:cNvSpPr>
          <p:nvPr>
            <p:ph type="ftr" sz="quarter" idx="11"/>
          </p:nvPr>
        </p:nvSpPr>
        <p:spPr/>
        <p:txBody>
          <a:bodyPr/>
          <a:lstStyle/>
          <a:p>
            <a:r>
              <a:rPr lang="en-US"/>
              <a:t>Review No.  1       Batch No.   CB-3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0AE7CB-7D39-466B-8634-DE2E8DBAAAAB}" type="datetime1">
              <a:rPr lang="en-IN" smtClean="0"/>
              <a:t>28-12-2023</a:t>
            </a:fld>
            <a:endParaRPr lang="en-IN"/>
          </a:p>
        </p:txBody>
      </p:sp>
      <p:sp>
        <p:nvSpPr>
          <p:cNvPr id="5" name="Footer Placeholder 4"/>
          <p:cNvSpPr>
            <a:spLocks noGrp="1"/>
          </p:cNvSpPr>
          <p:nvPr>
            <p:ph type="ftr" sz="quarter" idx="11"/>
          </p:nvPr>
        </p:nvSpPr>
        <p:spPr/>
        <p:txBody>
          <a:bodyPr/>
          <a:lstStyle/>
          <a:p>
            <a:r>
              <a:rPr lang="en-US"/>
              <a:t>Review No.  1       Batch No.   CB-3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65D4CE5-D04D-409B-9869-5DBF0E4AD9AC}" type="datetime1">
              <a:rPr lang="en-IN" smtClean="0"/>
              <a:t>28-12-2023</a:t>
            </a:fld>
            <a:endParaRPr lang="en-IN"/>
          </a:p>
        </p:txBody>
      </p:sp>
      <p:sp>
        <p:nvSpPr>
          <p:cNvPr id="6" name="Footer Placeholder 5"/>
          <p:cNvSpPr>
            <a:spLocks noGrp="1"/>
          </p:cNvSpPr>
          <p:nvPr>
            <p:ph type="ftr" sz="quarter" idx="11"/>
          </p:nvPr>
        </p:nvSpPr>
        <p:spPr/>
        <p:txBody>
          <a:bodyPr/>
          <a:lstStyle/>
          <a:p>
            <a:r>
              <a:rPr lang="en-US"/>
              <a:t>Review No.  1       Batch No.   CB-3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2F3E3F0-3239-452D-89E4-50B40260EA65}" type="datetime1">
              <a:rPr lang="en-IN" smtClean="0"/>
              <a:t>28-12-2023</a:t>
            </a:fld>
            <a:endParaRPr lang="en-IN"/>
          </a:p>
        </p:txBody>
      </p:sp>
      <p:sp>
        <p:nvSpPr>
          <p:cNvPr id="8" name="Footer Placeholder 7"/>
          <p:cNvSpPr>
            <a:spLocks noGrp="1"/>
          </p:cNvSpPr>
          <p:nvPr>
            <p:ph type="ftr" sz="quarter" idx="11"/>
          </p:nvPr>
        </p:nvSpPr>
        <p:spPr/>
        <p:txBody>
          <a:bodyPr/>
          <a:lstStyle/>
          <a:p>
            <a:r>
              <a:rPr lang="en-US"/>
              <a:t>Review No.  1       Batch No.   CB-3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7351DC4-E4E5-478F-B8AD-62EAD6D9AE26}" type="datetime1">
              <a:rPr lang="en-IN" smtClean="0"/>
              <a:t>28-12-2023</a:t>
            </a:fld>
            <a:endParaRPr lang="en-IN"/>
          </a:p>
        </p:txBody>
      </p:sp>
      <p:sp>
        <p:nvSpPr>
          <p:cNvPr id="4" name="Footer Placeholder 3"/>
          <p:cNvSpPr>
            <a:spLocks noGrp="1"/>
          </p:cNvSpPr>
          <p:nvPr>
            <p:ph type="ftr" sz="quarter" idx="11"/>
          </p:nvPr>
        </p:nvSpPr>
        <p:spPr/>
        <p:txBody>
          <a:bodyPr/>
          <a:lstStyle/>
          <a:p>
            <a:r>
              <a:rPr lang="en-US"/>
              <a:t>Review No.  1       Batch No.   CB-3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8CCD1-712E-439D-A2B1-47B4864D2FAB}" type="datetime1">
              <a:rPr lang="en-IN" smtClean="0"/>
              <a:t>28-12-2023</a:t>
            </a:fld>
            <a:endParaRPr lang="en-IN"/>
          </a:p>
        </p:txBody>
      </p:sp>
      <p:sp>
        <p:nvSpPr>
          <p:cNvPr id="3" name="Footer Placeholder 2"/>
          <p:cNvSpPr>
            <a:spLocks noGrp="1"/>
          </p:cNvSpPr>
          <p:nvPr>
            <p:ph type="ftr" sz="quarter" idx="11"/>
          </p:nvPr>
        </p:nvSpPr>
        <p:spPr/>
        <p:txBody>
          <a:bodyPr/>
          <a:lstStyle/>
          <a:p>
            <a:r>
              <a:rPr lang="en-US"/>
              <a:t>Review No.  1       Batch No.   CB-3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D142DC-6938-4DE2-8836-2262FC4648C6}" type="datetime1">
              <a:rPr lang="en-IN" smtClean="0"/>
              <a:t>28-12-2023</a:t>
            </a:fld>
            <a:endParaRPr lang="en-IN"/>
          </a:p>
        </p:txBody>
      </p:sp>
      <p:sp>
        <p:nvSpPr>
          <p:cNvPr id="6" name="Footer Placeholder 5"/>
          <p:cNvSpPr>
            <a:spLocks noGrp="1"/>
          </p:cNvSpPr>
          <p:nvPr>
            <p:ph type="ftr" sz="quarter" idx="11"/>
          </p:nvPr>
        </p:nvSpPr>
        <p:spPr/>
        <p:txBody>
          <a:bodyPr/>
          <a:lstStyle/>
          <a:p>
            <a:r>
              <a:rPr lang="en-US"/>
              <a:t>Review No.  1       Batch No.   CB-3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100E9A-9EA9-4B6C-B63C-A773486B3B4C}" type="datetime1">
              <a:rPr lang="en-IN" smtClean="0"/>
              <a:t>28-12-2023</a:t>
            </a:fld>
            <a:endParaRPr lang="en-IN"/>
          </a:p>
        </p:txBody>
      </p:sp>
      <p:sp>
        <p:nvSpPr>
          <p:cNvPr id="6" name="Footer Placeholder 5"/>
          <p:cNvSpPr>
            <a:spLocks noGrp="1"/>
          </p:cNvSpPr>
          <p:nvPr>
            <p:ph type="ftr" sz="quarter" idx="11"/>
          </p:nvPr>
        </p:nvSpPr>
        <p:spPr/>
        <p:txBody>
          <a:bodyPr/>
          <a:lstStyle/>
          <a:p>
            <a:r>
              <a:rPr lang="en-US"/>
              <a:t>Review No.  1       Batch No.   CB-3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D3322B-0C8F-4E46-AC65-0C697070F09E}" type="datetime1">
              <a:rPr lang="en-IN" smtClean="0"/>
              <a:t>28-12-2023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1       Batch No.   CB-3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109/INMIC50486.2020.9318052" TargetMode="External"/><Relationship Id="rId2" Type="http://schemas.openxmlformats.org/officeDocument/2006/relationships/hyperlink" Target="https://doi.org/10.1016/j.measen.2023.100723" TargetMode="External"/><Relationship Id="rId1" Type="http://schemas.openxmlformats.org/officeDocument/2006/relationships/slideLayout" Target="../slideLayouts/slideLayout2.xml"/><Relationship Id="rId5" Type="http://schemas.openxmlformats.org/officeDocument/2006/relationships/hyperlink" Target="http://dx.doi.org/10.1109/ICIIECS.2017.8275843" TargetMode="External"/><Relationship Id="rId4" Type="http://schemas.openxmlformats.org/officeDocument/2006/relationships/hyperlink" Target="http://dx.doi.org/10.4103/jmsr.jmsr_132_2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0CD1E-CE49-9C56-B94F-276875E4BD8B}"/>
              </a:ext>
            </a:extLst>
          </p:cNvPr>
          <p:cNvSpPr>
            <a:spLocks noGrp="1"/>
          </p:cNvSpPr>
          <p:nvPr>
            <p:ph type="ctrTitle"/>
          </p:nvPr>
        </p:nvSpPr>
        <p:spPr>
          <a:xfrm>
            <a:off x="1524000" y="1147011"/>
            <a:ext cx="9144000" cy="3553326"/>
          </a:xfrm>
        </p:spPr>
        <p:txBody>
          <a:bodyPr/>
          <a:lstStyle/>
          <a:p>
            <a:r>
              <a:rPr lang="en-US" sz="60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Bone Fracture Detection</a:t>
            </a:r>
            <a:br>
              <a:rPr lang="en-US" sz="60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br>
            <a:endParaRPr lang="en-IN" dirty="0"/>
          </a:p>
        </p:txBody>
      </p:sp>
      <p:sp>
        <p:nvSpPr>
          <p:cNvPr id="4" name="Date Placeholder 3">
            <a:extLst>
              <a:ext uri="{FF2B5EF4-FFF2-40B4-BE49-F238E27FC236}">
                <a16:creationId xmlns:a16="http://schemas.microsoft.com/office/drawing/2014/main" id="{6CA4A291-3840-A232-5FDD-C957319B941E}"/>
              </a:ext>
            </a:extLst>
          </p:cNvPr>
          <p:cNvSpPr>
            <a:spLocks noGrp="1"/>
          </p:cNvSpPr>
          <p:nvPr>
            <p:ph type="dt" sz="half" idx="10"/>
          </p:nvPr>
        </p:nvSpPr>
        <p:spPr/>
        <p:txBody>
          <a:bodyPr/>
          <a:lstStyle/>
          <a:p>
            <a:fld id="{CE3904FB-2836-468E-82A3-DB729264CBE4}" type="datetime1">
              <a:rPr lang="en-IN" smtClean="0"/>
              <a:t>28-12-2023</a:t>
            </a:fld>
            <a:endParaRPr lang="en-IN"/>
          </a:p>
        </p:txBody>
      </p:sp>
      <p:sp>
        <p:nvSpPr>
          <p:cNvPr id="5" name="Footer Placeholder 4">
            <a:extLst>
              <a:ext uri="{FF2B5EF4-FFF2-40B4-BE49-F238E27FC236}">
                <a16:creationId xmlns:a16="http://schemas.microsoft.com/office/drawing/2014/main" id="{0A2574E5-84A6-D65B-08F8-6ABFAD25553D}"/>
              </a:ext>
            </a:extLst>
          </p:cNvPr>
          <p:cNvSpPr>
            <a:spLocks noGrp="1"/>
          </p:cNvSpPr>
          <p:nvPr>
            <p:ph type="ftr" sz="quarter" idx="11"/>
          </p:nvPr>
        </p:nvSpPr>
        <p:spPr/>
        <p:txBody>
          <a:bodyPr/>
          <a:lstStyle/>
          <a:p>
            <a:r>
              <a:rPr lang="en-US"/>
              <a:t>Review No.  1       Batch No.   CB-3        Department of CSE</a:t>
            </a:r>
            <a:endParaRPr lang="en-IN"/>
          </a:p>
        </p:txBody>
      </p:sp>
      <p:sp>
        <p:nvSpPr>
          <p:cNvPr id="6" name="Slide Number Placeholder 5">
            <a:extLst>
              <a:ext uri="{FF2B5EF4-FFF2-40B4-BE49-F238E27FC236}">
                <a16:creationId xmlns:a16="http://schemas.microsoft.com/office/drawing/2014/main" id="{2F1EAE83-E101-7788-5957-F7FCBA3F0413}"/>
              </a:ext>
            </a:extLst>
          </p:cNvPr>
          <p:cNvSpPr>
            <a:spLocks noGrp="1"/>
          </p:cNvSpPr>
          <p:nvPr>
            <p:ph type="sldNum" sz="quarter" idx="12"/>
          </p:nvPr>
        </p:nvSpPr>
        <p:spPr/>
        <p:txBody>
          <a:bodyPr/>
          <a:lstStyle/>
          <a:p>
            <a:fld id="{65DCBD69-296B-4D7C-AF62-9B588FC78772}" type="slidenum">
              <a:rPr lang="en-IN" smtClean="0"/>
              <a:t>1</a:t>
            </a:fld>
            <a:endParaRPr lang="en-IN"/>
          </a:p>
        </p:txBody>
      </p:sp>
      <p:pic>
        <p:nvPicPr>
          <p:cNvPr id="7" name="Picture 6">
            <a:extLst>
              <a:ext uri="{FF2B5EF4-FFF2-40B4-BE49-F238E27FC236}">
                <a16:creationId xmlns:a16="http://schemas.microsoft.com/office/drawing/2014/main" id="{D41C1983-F81B-E494-6D2E-28B0DBB063C1}"/>
              </a:ext>
            </a:extLst>
          </p:cNvPr>
          <p:cNvPicPr>
            <a:picLocks noChangeAspect="1"/>
          </p:cNvPicPr>
          <p:nvPr/>
        </p:nvPicPr>
        <p:blipFill>
          <a:blip r:embed="rId2"/>
          <a:stretch>
            <a:fillRect/>
          </a:stretch>
        </p:blipFill>
        <p:spPr>
          <a:xfrm>
            <a:off x="0" y="90674"/>
            <a:ext cx="3762900" cy="579027"/>
          </a:xfrm>
          <a:prstGeom prst="rect">
            <a:avLst/>
          </a:prstGeom>
        </p:spPr>
      </p:pic>
    </p:spTree>
    <p:extLst>
      <p:ext uri="{BB962C8B-B14F-4D97-AF65-F5344CB8AC3E}">
        <p14:creationId xmlns:p14="http://schemas.microsoft.com/office/powerpoint/2010/main" val="3432415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lnSpcReduction="10000"/>
          </a:bodyPr>
          <a:lstStyle/>
          <a:p>
            <a:r>
              <a:rPr lang="en-US" sz="2600" dirty="0">
                <a:latin typeface="Times New Roman" panose="02020603050405020304" pitchFamily="18" charset="0"/>
                <a:cs typeface="Times New Roman" panose="02020603050405020304" pitchFamily="18" charset="0"/>
              </a:rPr>
              <a:t>Develop a reliable system for finding bone fractures in X-ray images</a:t>
            </a:r>
          </a:p>
          <a:p>
            <a:r>
              <a:rPr lang="en-US" sz="2600" dirty="0">
                <a:latin typeface="Times New Roman" panose="02020603050405020304" pitchFamily="18" charset="0"/>
                <a:cs typeface="Times New Roman" panose="02020603050405020304" pitchFamily="18" charset="0"/>
              </a:rPr>
              <a:t>Improve the quality of X-ray images through effective preprocessing techniques</a:t>
            </a:r>
          </a:p>
          <a:p>
            <a:r>
              <a:rPr lang="en-US" sz="2600" dirty="0">
                <a:latin typeface="Times New Roman" panose="02020603050405020304" pitchFamily="18" charset="0"/>
                <a:cs typeface="Times New Roman" panose="02020603050405020304" pitchFamily="18" charset="0"/>
              </a:rPr>
              <a:t>Implement advanced feature extraction methods and utilize machine learning algorithms, including Naïve Bayes, Decision Tree, Nearest Neighbors, Random Forest, and SVM, for accurate classification of fractures.</a:t>
            </a:r>
          </a:p>
          <a:p>
            <a:r>
              <a:rPr lang="en-US" sz="2600" dirty="0">
                <a:latin typeface="Times New Roman" panose="02020603050405020304" pitchFamily="18" charset="0"/>
                <a:cs typeface="Times New Roman" panose="02020603050405020304" pitchFamily="18" charset="0"/>
              </a:rPr>
              <a:t>Assess the performance of the developed system by evaluating precision, recall, and accuracy metrics.</a:t>
            </a:r>
          </a:p>
          <a:p>
            <a:r>
              <a:rPr lang="en-US" sz="2600" dirty="0">
                <a:latin typeface="Times New Roman" panose="02020603050405020304" pitchFamily="18" charset="0"/>
                <a:cs typeface="Times New Roman" panose="02020603050405020304" pitchFamily="18" charset="0"/>
              </a:rPr>
              <a:t> Compare the outcomes with existing studies to validate the effectiveness and efficiency of the proposed methodology in bone fracture detection.</a:t>
            </a:r>
          </a:p>
          <a:p>
            <a:endParaRPr lang="en-US"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8CD0A2E5-1D96-2644-AD07-BB26F5C229B2}"/>
              </a:ext>
            </a:extLst>
          </p:cNvPr>
          <p:cNvSpPr>
            <a:spLocks noGrp="1"/>
          </p:cNvSpPr>
          <p:nvPr>
            <p:ph type="dt" sz="half" idx="10"/>
          </p:nvPr>
        </p:nvSpPr>
        <p:spPr/>
        <p:txBody>
          <a:bodyPr/>
          <a:lstStyle/>
          <a:p>
            <a:fld id="{F4339D98-4515-4C4E-B27C-0EAC45FDE2BC}" type="datetime1">
              <a:rPr lang="en-IN" smtClean="0"/>
              <a:t>28-12-2023</a:t>
            </a:fld>
            <a:endParaRPr lang="en-IN"/>
          </a:p>
        </p:txBody>
      </p:sp>
      <p:sp>
        <p:nvSpPr>
          <p:cNvPr id="3" name="Footer Placeholder 2">
            <a:extLst>
              <a:ext uri="{FF2B5EF4-FFF2-40B4-BE49-F238E27FC236}">
                <a16:creationId xmlns:a16="http://schemas.microsoft.com/office/drawing/2014/main" id="{64B87A48-10C8-D9FC-79B2-BD418572E825}"/>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1F710593-8210-1B12-6E36-5D96251AEC38}"/>
              </a:ext>
            </a:extLst>
          </p:cNvPr>
          <p:cNvSpPr>
            <a:spLocks noGrp="1"/>
          </p:cNvSpPr>
          <p:nvPr>
            <p:ph type="sldNum" sz="quarter" idx="12"/>
          </p:nvPr>
        </p:nvSpPr>
        <p:spPr/>
        <p:txBody>
          <a:bodyPr/>
          <a:lstStyle/>
          <a:p>
            <a:fld id="{65DCBD69-296B-4D7C-AF62-9B588FC78772}" type="slidenum">
              <a:rPr lang="en-IN" smtClean="0"/>
              <a:t>10</a:t>
            </a:fld>
            <a:endParaRPr lang="en-IN"/>
          </a:p>
        </p:txBody>
      </p:sp>
    </p:spTree>
    <p:extLst>
      <p:ext uri="{BB962C8B-B14F-4D97-AF65-F5344CB8AC3E}">
        <p14:creationId xmlns:p14="http://schemas.microsoft.com/office/powerpoint/2010/main" val="112123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 OR FLOW DIAGRAM</a:t>
            </a:r>
          </a:p>
        </p:txBody>
      </p:sp>
      <p:pic>
        <p:nvPicPr>
          <p:cNvPr id="10" name="Picture 9">
            <a:extLst>
              <a:ext uri="{FF2B5EF4-FFF2-40B4-BE49-F238E27FC236}">
                <a16:creationId xmlns:a16="http://schemas.microsoft.com/office/drawing/2014/main" id="{C1AEEC6E-1239-82B6-1D37-7078723A5B26}"/>
              </a:ext>
            </a:extLst>
          </p:cNvPr>
          <p:cNvPicPr>
            <a:picLocks noChangeAspect="1"/>
          </p:cNvPicPr>
          <p:nvPr/>
        </p:nvPicPr>
        <p:blipFill>
          <a:blip r:embed="rId2"/>
          <a:stretch>
            <a:fillRect/>
          </a:stretch>
        </p:blipFill>
        <p:spPr>
          <a:xfrm>
            <a:off x="774879" y="3429000"/>
            <a:ext cx="10834746" cy="2458640"/>
          </a:xfrm>
          <a:prstGeom prst="rect">
            <a:avLst/>
          </a:prstGeom>
        </p:spPr>
      </p:pic>
      <p:pic>
        <p:nvPicPr>
          <p:cNvPr id="12" name="Picture 11">
            <a:extLst>
              <a:ext uri="{FF2B5EF4-FFF2-40B4-BE49-F238E27FC236}">
                <a16:creationId xmlns:a16="http://schemas.microsoft.com/office/drawing/2014/main" id="{C740DDDF-0554-6645-D64A-13E758628AC5}"/>
              </a:ext>
            </a:extLst>
          </p:cNvPr>
          <p:cNvPicPr>
            <a:picLocks noChangeAspect="1"/>
          </p:cNvPicPr>
          <p:nvPr/>
        </p:nvPicPr>
        <p:blipFill>
          <a:blip r:embed="rId3"/>
          <a:stretch>
            <a:fillRect/>
          </a:stretch>
        </p:blipFill>
        <p:spPr>
          <a:xfrm>
            <a:off x="96252" y="1748589"/>
            <a:ext cx="12192000" cy="1645980"/>
          </a:xfrm>
          <a:prstGeom prst="rect">
            <a:avLst/>
          </a:prstGeom>
        </p:spPr>
      </p:pic>
      <p:sp>
        <p:nvSpPr>
          <p:cNvPr id="13" name="Date Placeholder 12">
            <a:extLst>
              <a:ext uri="{FF2B5EF4-FFF2-40B4-BE49-F238E27FC236}">
                <a16:creationId xmlns:a16="http://schemas.microsoft.com/office/drawing/2014/main" id="{51599E77-87CF-CD8C-37E9-2430DE9610F1}"/>
              </a:ext>
            </a:extLst>
          </p:cNvPr>
          <p:cNvSpPr>
            <a:spLocks noGrp="1"/>
          </p:cNvSpPr>
          <p:nvPr>
            <p:ph type="dt" sz="half" idx="10"/>
          </p:nvPr>
        </p:nvSpPr>
        <p:spPr/>
        <p:txBody>
          <a:bodyPr/>
          <a:lstStyle/>
          <a:p>
            <a:fld id="{2AF80A50-4718-4387-82F3-FA203E78785D}" type="datetime1">
              <a:rPr lang="en-IN" smtClean="0"/>
              <a:t>28-12-2023</a:t>
            </a:fld>
            <a:endParaRPr lang="en-IN"/>
          </a:p>
        </p:txBody>
      </p:sp>
      <p:sp>
        <p:nvSpPr>
          <p:cNvPr id="14" name="Footer Placeholder 13">
            <a:extLst>
              <a:ext uri="{FF2B5EF4-FFF2-40B4-BE49-F238E27FC236}">
                <a16:creationId xmlns:a16="http://schemas.microsoft.com/office/drawing/2014/main" id="{30297D37-029A-2D84-2CAD-F10CB64111E8}"/>
              </a:ext>
            </a:extLst>
          </p:cNvPr>
          <p:cNvSpPr>
            <a:spLocks noGrp="1"/>
          </p:cNvSpPr>
          <p:nvPr>
            <p:ph type="ftr" sz="quarter" idx="11"/>
          </p:nvPr>
        </p:nvSpPr>
        <p:spPr/>
        <p:txBody>
          <a:bodyPr/>
          <a:lstStyle/>
          <a:p>
            <a:r>
              <a:rPr lang="en-US"/>
              <a:t>Review No.  1       Batch No.   CB-3        Department of CSE</a:t>
            </a:r>
            <a:endParaRPr lang="en-IN"/>
          </a:p>
        </p:txBody>
      </p:sp>
      <p:sp>
        <p:nvSpPr>
          <p:cNvPr id="15" name="Slide Number Placeholder 14">
            <a:extLst>
              <a:ext uri="{FF2B5EF4-FFF2-40B4-BE49-F238E27FC236}">
                <a16:creationId xmlns:a16="http://schemas.microsoft.com/office/drawing/2014/main" id="{088864D5-3D7D-BD9C-033A-839174554547}"/>
              </a:ext>
            </a:extLst>
          </p:cNvPr>
          <p:cNvSpPr>
            <a:spLocks noGrp="1"/>
          </p:cNvSpPr>
          <p:nvPr>
            <p:ph type="sldNum" sz="quarter" idx="12"/>
          </p:nvPr>
        </p:nvSpPr>
        <p:spPr/>
        <p:txBody>
          <a:bodyPr/>
          <a:lstStyle/>
          <a:p>
            <a:fld id="{65DCBD69-296B-4D7C-AF62-9B588FC78772}" type="slidenum">
              <a:rPr lang="en-IN" smtClean="0"/>
              <a:t>11</a:t>
            </a:fld>
            <a:endParaRPr lang="en-IN"/>
          </a:p>
        </p:txBody>
      </p:sp>
    </p:spTree>
    <p:extLst>
      <p:ext uri="{BB962C8B-B14F-4D97-AF65-F5344CB8AC3E}">
        <p14:creationId xmlns:p14="http://schemas.microsoft.com/office/powerpoint/2010/main" val="213702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lgn="just"/>
            <a:r>
              <a:rPr lang="en-US" sz="2600" dirty="0">
                <a:latin typeface="Times New Roman" panose="02020603050405020304" pitchFamily="18" charset="0"/>
                <a:cs typeface="Times New Roman" panose="02020603050405020304" pitchFamily="18" charset="0"/>
              </a:rPr>
              <a:t>Gaussian filter is used to eliminate noise in X-ray images. </a:t>
            </a:r>
          </a:p>
          <a:p>
            <a:pPr algn="just"/>
            <a:r>
              <a:rPr lang="en-US" sz="2600" dirty="0">
                <a:latin typeface="Times New Roman" panose="02020603050405020304" pitchFamily="18" charset="0"/>
                <a:cs typeface="Times New Roman" panose="02020603050405020304" pitchFamily="18" charset="0"/>
              </a:rPr>
              <a:t>Canny edge detection identifies bone boundaries, with an adaptive histogram for enhanced contrast. </a:t>
            </a:r>
          </a:p>
          <a:p>
            <a:pPr algn="just"/>
            <a:r>
              <a:rPr lang="en-US" sz="2600" dirty="0">
                <a:latin typeface="Times New Roman" panose="02020603050405020304" pitchFamily="18" charset="0"/>
                <a:cs typeface="Times New Roman" panose="02020603050405020304" pitchFamily="18" charset="0"/>
              </a:rPr>
              <a:t>Gray-Level Co-occurrence Matrix is used to extract textural properties crucial for analysis. </a:t>
            </a:r>
          </a:p>
          <a:p>
            <a:pPr algn="just"/>
            <a:r>
              <a:rPr lang="en-US" sz="2600" dirty="0">
                <a:latin typeface="Times New Roman" panose="02020603050405020304" pitchFamily="18" charset="0"/>
                <a:cs typeface="Times New Roman" panose="02020603050405020304" pitchFamily="18" charset="0"/>
              </a:rPr>
              <a:t>Support Vector Machine (SVM), Random Forest (RF), Naive Bayes and Nearest </a:t>
            </a:r>
            <a:r>
              <a:rPr lang="en-US" sz="2600" dirty="0" err="1">
                <a:latin typeface="Times New Roman" panose="02020603050405020304" pitchFamily="18" charset="0"/>
                <a:cs typeface="Times New Roman" panose="02020603050405020304" pitchFamily="18" charset="0"/>
              </a:rPr>
              <a:t>Neighbour</a:t>
            </a:r>
            <a:r>
              <a:rPr lang="en-US" sz="2600" dirty="0">
                <a:latin typeface="Times New Roman" panose="02020603050405020304" pitchFamily="18" charset="0"/>
                <a:cs typeface="Times New Roman" panose="02020603050405020304" pitchFamily="18" charset="0"/>
              </a:rPr>
              <a:t> algorithms are used for effective classification in detecting fractures.</a:t>
            </a:r>
          </a:p>
        </p:txBody>
      </p:sp>
      <p:sp>
        <p:nvSpPr>
          <p:cNvPr id="2" name="Date Placeholder 1">
            <a:extLst>
              <a:ext uri="{FF2B5EF4-FFF2-40B4-BE49-F238E27FC236}">
                <a16:creationId xmlns:a16="http://schemas.microsoft.com/office/drawing/2014/main" id="{D799C30C-63EB-EF97-A751-E264CA054BFD}"/>
              </a:ext>
            </a:extLst>
          </p:cNvPr>
          <p:cNvSpPr>
            <a:spLocks noGrp="1"/>
          </p:cNvSpPr>
          <p:nvPr>
            <p:ph type="dt" sz="half" idx="10"/>
          </p:nvPr>
        </p:nvSpPr>
        <p:spPr/>
        <p:txBody>
          <a:bodyPr/>
          <a:lstStyle/>
          <a:p>
            <a:fld id="{03DEEFC3-2038-453C-A4D0-DE431556F5AF}" type="datetime1">
              <a:rPr lang="en-IN" smtClean="0"/>
              <a:t>28-12-2023</a:t>
            </a:fld>
            <a:endParaRPr lang="en-IN"/>
          </a:p>
        </p:txBody>
      </p:sp>
      <p:sp>
        <p:nvSpPr>
          <p:cNvPr id="3" name="Footer Placeholder 2">
            <a:extLst>
              <a:ext uri="{FF2B5EF4-FFF2-40B4-BE49-F238E27FC236}">
                <a16:creationId xmlns:a16="http://schemas.microsoft.com/office/drawing/2014/main" id="{EB6D0FB8-9386-11A3-420F-B6BD7CDDF9C3}"/>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813D8B02-4971-6AFD-3523-84E9F21812B0}"/>
              </a:ext>
            </a:extLst>
          </p:cNvPr>
          <p:cNvSpPr>
            <a:spLocks noGrp="1"/>
          </p:cNvSpPr>
          <p:nvPr>
            <p:ph type="sldNum" sz="quarter" idx="12"/>
          </p:nvPr>
        </p:nvSpPr>
        <p:spPr/>
        <p:txBody>
          <a:bodyPr/>
          <a:lstStyle/>
          <a:p>
            <a:fld id="{65DCBD69-296B-4D7C-AF62-9B588FC78772}" type="slidenum">
              <a:rPr lang="en-IN" smtClean="0"/>
              <a:t>12</a:t>
            </a:fld>
            <a:endParaRPr lang="en-IN"/>
          </a:p>
        </p:txBody>
      </p:sp>
    </p:spTree>
    <p:extLst>
      <p:ext uri="{BB962C8B-B14F-4D97-AF65-F5344CB8AC3E}">
        <p14:creationId xmlns:p14="http://schemas.microsoft.com/office/powerpoint/2010/main" val="1488576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Font typeface="Wingdings" panose="05000000000000000000" charset="0"/>
              <a:buNone/>
            </a:pPr>
            <a:r>
              <a:rPr lang="en-US" sz="2600" b="1" dirty="0">
                <a:latin typeface="Times New Roman" panose="02020603050405020304" pitchFamily="18" charset="0"/>
                <a:cs typeface="Times New Roman" panose="02020603050405020304" pitchFamily="18" charset="0"/>
              </a:rPr>
              <a:t>Software</a:t>
            </a:r>
            <a:r>
              <a:rPr lang="en-IN" altLang="en-US" sz="2600" b="1"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sym typeface="+mn-ea"/>
              </a:rPr>
              <a:t>Specifications</a:t>
            </a:r>
            <a:r>
              <a:rPr lang="en-US" sz="2600" b="1"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lvl="1"/>
            <a:r>
              <a:rPr lang="en-US" sz="2000" b="1" dirty="0">
                <a:latin typeface="Times New Roman" panose="02020603050405020304" pitchFamily="18" charset="0"/>
                <a:cs typeface="Times New Roman" panose="02020603050405020304" pitchFamily="18" charset="0"/>
              </a:rPr>
              <a:t>Browser : </a:t>
            </a:r>
            <a:r>
              <a:rPr lang="en-US" sz="2000" dirty="0">
                <a:latin typeface="Times New Roman" panose="02020603050405020304" pitchFamily="18" charset="0"/>
                <a:cs typeface="Times New Roman" panose="02020603050405020304" pitchFamily="18" charset="0"/>
              </a:rPr>
              <a:t>Any Latest browser like Chrome, Edge etc.,</a:t>
            </a:r>
          </a:p>
          <a:p>
            <a:pPr lvl="1"/>
            <a:r>
              <a:rPr lang="en-US" sz="2000" b="1" dirty="0">
                <a:latin typeface="Times New Roman" panose="02020603050405020304" pitchFamily="18" charset="0"/>
                <a:cs typeface="Times New Roman" panose="02020603050405020304" pitchFamily="18" charset="0"/>
              </a:rPr>
              <a:t>Operating System  : </a:t>
            </a:r>
            <a:r>
              <a:rPr lang="en-US" sz="2000" dirty="0">
                <a:latin typeface="Times New Roman" panose="02020603050405020304" pitchFamily="18" charset="0"/>
                <a:cs typeface="Times New Roman" panose="02020603050405020304" pitchFamily="18" charset="0"/>
              </a:rPr>
              <a:t> Windows 10 or Later versions</a:t>
            </a:r>
          </a:p>
          <a:p>
            <a:pPr lvl="1"/>
            <a:r>
              <a:rPr lang="en-US" sz="2000" b="1" dirty="0">
                <a:latin typeface="Times New Roman" panose="02020603050405020304" pitchFamily="18" charset="0"/>
                <a:cs typeface="Times New Roman" panose="02020603050405020304" pitchFamily="18" charset="0"/>
              </a:rPr>
              <a:t>Language : </a:t>
            </a:r>
            <a:r>
              <a:rPr lang="en-US" sz="2000" dirty="0">
                <a:latin typeface="Times New Roman" panose="02020603050405020304" pitchFamily="18" charset="0"/>
                <a:cs typeface="Times New Roman" panose="02020603050405020304" pitchFamily="18" charset="0"/>
              </a:rPr>
              <a:t>Python </a:t>
            </a:r>
          </a:p>
          <a:p>
            <a:pPr lvl="1"/>
            <a:r>
              <a:rPr lang="en-US" sz="2000" b="1" dirty="0">
                <a:latin typeface="Times New Roman" panose="02020603050405020304" pitchFamily="18" charset="0"/>
                <a:cs typeface="Times New Roman" panose="02020603050405020304" pitchFamily="18" charset="0"/>
              </a:rPr>
              <a:t>Platform : </a:t>
            </a:r>
            <a:r>
              <a:rPr lang="en-US" sz="2000" dirty="0">
                <a:latin typeface="Times New Roman" panose="02020603050405020304" pitchFamily="18" charset="0"/>
                <a:cs typeface="Times New Roman" panose="02020603050405020304" pitchFamily="18" charset="0"/>
              </a:rPr>
              <a:t>Google COLAB </a:t>
            </a:r>
          </a:p>
          <a:p>
            <a:pPr marL="457200" lvl="1" indent="0">
              <a:buNone/>
            </a:pPr>
            <a:endParaRPr lang="en-US" sz="2000"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600" b="1" dirty="0">
                <a:latin typeface="Times New Roman" panose="02020603050405020304" pitchFamily="18" charset="0"/>
                <a:cs typeface="Times New Roman" panose="02020603050405020304" pitchFamily="18" charset="0"/>
              </a:rPr>
              <a:t>Hardware Specifications: </a:t>
            </a:r>
          </a:p>
          <a:p>
            <a:pPr lvl="1"/>
            <a:r>
              <a:rPr lang="en-IN" sz="2000" b="1" dirty="0">
                <a:latin typeface="Times New Roman" panose="02020603050405020304" pitchFamily="18" charset="0"/>
                <a:cs typeface="Times New Roman" panose="02020603050405020304" pitchFamily="18" charset="0"/>
              </a:rPr>
              <a:t>Processor : </a:t>
            </a:r>
            <a:r>
              <a:rPr lang="en-IN" sz="2000" dirty="0">
                <a:latin typeface="Times New Roman" panose="02020603050405020304" pitchFamily="18" charset="0"/>
                <a:cs typeface="Times New Roman" panose="02020603050405020304" pitchFamily="18" charset="0"/>
              </a:rPr>
              <a:t>Minimum Intel(R) Core™i5-10 Gen or </a:t>
            </a:r>
            <a:r>
              <a:rPr lang="en-US" sz="2000" dirty="0">
                <a:latin typeface="Times New Roman" panose="02020603050405020304" pitchFamily="18" charset="0"/>
                <a:cs typeface="Times New Roman" panose="02020603050405020304" pitchFamily="18" charset="0"/>
              </a:rPr>
              <a:t>equivalent processor</a:t>
            </a:r>
            <a:endParaRPr lang="en-IN" sz="2000" dirty="0">
              <a:latin typeface="Times New Roman" panose="02020603050405020304" pitchFamily="18" charset="0"/>
              <a:cs typeface="Times New Roman" panose="02020603050405020304" pitchFamily="18" charset="0"/>
            </a:endParaRPr>
          </a:p>
          <a:p>
            <a:pPr lvl="1"/>
            <a:r>
              <a:rPr lang="en-IN" sz="2000" b="1" dirty="0">
                <a:latin typeface="Times New Roman" panose="02020603050405020304" pitchFamily="18" charset="0"/>
                <a:cs typeface="Times New Roman" panose="02020603050405020304" pitchFamily="18" charset="0"/>
              </a:rPr>
              <a:t>RAM : </a:t>
            </a:r>
            <a:r>
              <a:rPr lang="en-IN" sz="2000" dirty="0">
                <a:latin typeface="Times New Roman" panose="02020603050405020304" pitchFamily="18" charset="0"/>
                <a:cs typeface="Times New Roman" panose="02020603050405020304" pitchFamily="18" charset="0"/>
              </a:rPr>
              <a:t>8GB (4 GB usable) </a:t>
            </a:r>
          </a:p>
          <a:p>
            <a:pPr lvl="1"/>
            <a:r>
              <a:rPr lang="en-IN" sz="2000" b="1" dirty="0">
                <a:latin typeface="Times New Roman" panose="02020603050405020304" pitchFamily="18" charset="0"/>
                <a:cs typeface="Times New Roman" panose="02020603050405020304" pitchFamily="18" charset="0"/>
              </a:rPr>
              <a:t>System Type : </a:t>
            </a:r>
            <a:r>
              <a:rPr lang="en-IN" sz="2000" dirty="0">
                <a:latin typeface="Times New Roman" panose="02020603050405020304" pitchFamily="18" charset="0"/>
                <a:cs typeface="Times New Roman" panose="02020603050405020304" pitchFamily="18" charset="0"/>
              </a:rPr>
              <a:t>64-bit operating system</a:t>
            </a:r>
            <a:endParaRPr lang="en-US" sz="1600" b="1" dirty="0">
              <a:latin typeface="Times New Roman" panose="02020603050405020304" pitchFamily="18" charset="0"/>
              <a:cs typeface="Times New Roman" pitchFamily="18" charset="0"/>
            </a:endParaRPr>
          </a:p>
        </p:txBody>
      </p:sp>
      <p:sp>
        <p:nvSpPr>
          <p:cNvPr id="2" name="Date Placeholder 1">
            <a:extLst>
              <a:ext uri="{FF2B5EF4-FFF2-40B4-BE49-F238E27FC236}">
                <a16:creationId xmlns:a16="http://schemas.microsoft.com/office/drawing/2014/main" id="{4C0DBA71-92D9-8A6D-9D6B-04377BA994AB}"/>
              </a:ext>
            </a:extLst>
          </p:cNvPr>
          <p:cNvSpPr>
            <a:spLocks noGrp="1"/>
          </p:cNvSpPr>
          <p:nvPr>
            <p:ph type="dt" sz="half" idx="10"/>
          </p:nvPr>
        </p:nvSpPr>
        <p:spPr/>
        <p:txBody>
          <a:bodyPr/>
          <a:lstStyle/>
          <a:p>
            <a:fld id="{83242F91-AB49-409D-93CC-0C16C5444343}" type="datetime1">
              <a:rPr lang="en-IN" smtClean="0"/>
              <a:t>28-12-2023</a:t>
            </a:fld>
            <a:endParaRPr lang="en-IN"/>
          </a:p>
        </p:txBody>
      </p:sp>
      <p:sp>
        <p:nvSpPr>
          <p:cNvPr id="3" name="Footer Placeholder 2">
            <a:extLst>
              <a:ext uri="{FF2B5EF4-FFF2-40B4-BE49-F238E27FC236}">
                <a16:creationId xmlns:a16="http://schemas.microsoft.com/office/drawing/2014/main" id="{1C73B5A2-F818-84B9-F8FC-4A1BB93B8E5D}"/>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0FFF0A31-B71C-661A-832E-FC6569D97A64}"/>
              </a:ext>
            </a:extLst>
          </p:cNvPr>
          <p:cNvSpPr>
            <a:spLocks noGrp="1"/>
          </p:cNvSpPr>
          <p:nvPr>
            <p:ph type="sldNum" sz="quarter" idx="12"/>
          </p:nvPr>
        </p:nvSpPr>
        <p:spPr/>
        <p:txBody>
          <a:bodyPr/>
          <a:lstStyle/>
          <a:p>
            <a:fld id="{65DCBD69-296B-4D7C-AF62-9B588FC78772}" type="slidenum">
              <a:rPr lang="en-IN" smtClean="0"/>
              <a:t>13</a:t>
            </a:fld>
            <a:endParaRPr lang="en-IN"/>
          </a:p>
        </p:txBody>
      </p:sp>
    </p:spTree>
    <p:extLst>
      <p:ext uri="{BB962C8B-B14F-4D97-AF65-F5344CB8AC3E}">
        <p14:creationId xmlns:p14="http://schemas.microsoft.com/office/powerpoint/2010/main" val="29480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W. Abbas, S. Adnan, M. Javid, F. Majeed, Lower Leg Bone Fracture Detection and Classification Using Faster RCNN for X-Rays Images, IEEE 23rd International Multitopic Conference (INMIC), 2020. </a:t>
            </a:r>
          </a:p>
          <a:p>
            <a:r>
              <a:rPr lang="en-US" sz="2000" dirty="0">
                <a:latin typeface="Times New Roman" panose="02020603050405020304" pitchFamily="18" charset="0"/>
                <a:cs typeface="Times New Roman" panose="02020603050405020304" pitchFamily="18" charset="0"/>
              </a:rPr>
              <a:t>A. Al-</a:t>
            </a:r>
            <a:r>
              <a:rPr lang="en-US" sz="2000" dirty="0" err="1">
                <a:latin typeface="Times New Roman" panose="02020603050405020304" pitchFamily="18" charset="0"/>
                <a:cs typeface="Times New Roman" panose="02020603050405020304" pitchFamily="18" charset="0"/>
              </a:rPr>
              <a:t>Ghaithi</a:t>
            </a:r>
            <a:r>
              <a:rPr lang="en-US" sz="2000" dirty="0">
                <a:latin typeface="Times New Roman" panose="02020603050405020304" pitchFamily="18" charset="0"/>
                <a:cs typeface="Times New Roman" panose="02020603050405020304" pitchFamily="18" charset="0"/>
              </a:rPr>
              <a:t>, S. Al </a:t>
            </a:r>
            <a:r>
              <a:rPr lang="en-US" sz="2000" dirty="0" err="1">
                <a:latin typeface="Times New Roman" panose="02020603050405020304" pitchFamily="18" charset="0"/>
                <a:cs typeface="Times New Roman" panose="02020603050405020304" pitchFamily="18" charset="0"/>
              </a:rPr>
              <a:t>Maskari</a:t>
            </a:r>
            <a:r>
              <a:rPr lang="en-US" sz="2000" dirty="0">
                <a:latin typeface="Times New Roman" panose="02020603050405020304" pitchFamily="18" charset="0"/>
                <a:cs typeface="Times New Roman" panose="02020603050405020304" pitchFamily="18" charset="0"/>
              </a:rPr>
              <a:t>, Artificial intelligence application in bone fracture detection. Journal of Musculoskeletal Surgery and Research, J. Mach. Learn. 5 (1) (2021) 4–9. </a:t>
            </a:r>
          </a:p>
          <a:p>
            <a:r>
              <a:rPr lang="en-US" sz="2000" dirty="0">
                <a:latin typeface="Times New Roman" panose="02020603050405020304" pitchFamily="18" charset="0"/>
                <a:cs typeface="Times New Roman" panose="02020603050405020304" pitchFamily="18" charset="0"/>
              </a:rPr>
              <a:t>Sami H. Ismael, Shahab W. Kareem, Firas H. </a:t>
            </a:r>
            <a:r>
              <a:rPr lang="en-US" sz="2000" dirty="0" err="1">
                <a:latin typeface="Times New Roman" panose="02020603050405020304" pitchFamily="18" charset="0"/>
                <a:cs typeface="Times New Roman" panose="02020603050405020304" pitchFamily="18" charset="0"/>
              </a:rPr>
              <a:t>Almukhta</a:t>
            </a:r>
            <a:r>
              <a:rPr lang="en-US" sz="2000" dirty="0">
                <a:latin typeface="Times New Roman" panose="02020603050405020304" pitchFamily="18" charset="0"/>
                <a:cs typeface="Times New Roman" panose="02020603050405020304" pitchFamily="18" charset="0"/>
              </a:rPr>
              <a:t>, Medical Image Classification Using Different Machine Learning Algorithms, AL-</a:t>
            </a:r>
            <a:r>
              <a:rPr lang="en-US" sz="2000" dirty="0" err="1">
                <a:latin typeface="Times New Roman" panose="02020603050405020304" pitchFamily="18" charset="0"/>
                <a:cs typeface="Times New Roman" panose="02020603050405020304" pitchFamily="18" charset="0"/>
              </a:rPr>
              <a:t>Rafidain</a:t>
            </a:r>
            <a:r>
              <a:rPr lang="en-US" sz="2000" dirty="0">
                <a:latin typeface="Times New Roman" panose="02020603050405020304" pitchFamily="18" charset="0"/>
                <a:cs typeface="Times New Roman" panose="02020603050405020304" pitchFamily="18" charset="0"/>
              </a:rPr>
              <a:t> Journal of Computer Sciences and Mathematics, 2020.  </a:t>
            </a:r>
          </a:p>
          <a:p>
            <a:r>
              <a:rPr lang="en-US" sz="2000" dirty="0">
                <a:latin typeface="Times New Roman" panose="02020603050405020304" pitchFamily="18" charset="0"/>
                <a:cs typeface="Times New Roman" panose="02020603050405020304" pitchFamily="18" charset="0"/>
              </a:rPr>
              <a:t>about the use and safety of CT scans, in: Mayo Clinic Proceedings, 2015. Amin Salih Mohammed Hersh, A. Muhamad, Shahab </a:t>
            </a:r>
            <a:r>
              <a:rPr lang="en-US" sz="2000" dirty="0" err="1">
                <a:latin typeface="Times New Roman" panose="02020603050405020304" pitchFamily="18" charset="0"/>
                <a:cs typeface="Times New Roman" panose="02020603050405020304" pitchFamily="18" charset="0"/>
              </a:rPr>
              <a:t>Wahhab</a:t>
            </a:r>
            <a:r>
              <a:rPr lang="en-US" sz="2000" dirty="0">
                <a:latin typeface="Times New Roman" panose="02020603050405020304" pitchFamily="18" charset="0"/>
                <a:cs typeface="Times New Roman" panose="02020603050405020304" pitchFamily="18" charset="0"/>
              </a:rPr>
              <a:t> Kareem, A Deep Learning Method for Detecting Leukemia in Real Images, </a:t>
            </a:r>
            <a:r>
              <a:rPr lang="en-US" sz="2000" dirty="0" err="1">
                <a:latin typeface="Times New Roman" panose="02020603050405020304" pitchFamily="18" charset="0"/>
                <a:cs typeface="Times New Roman" panose="02020603050405020304" pitchFamily="18" charset="0"/>
              </a:rPr>
              <a:t>NeuroQuantology</a:t>
            </a:r>
            <a:r>
              <a:rPr lang="en-US" sz="2000" dirty="0">
                <a:latin typeface="Times New Roman" panose="02020603050405020304" pitchFamily="18" charset="0"/>
                <a:cs typeface="Times New Roman" panose="02020603050405020304" pitchFamily="18" charset="0"/>
              </a:rPr>
              <a:t>, 2022. </a:t>
            </a:r>
          </a:p>
          <a:p>
            <a:r>
              <a:rPr lang="en-US" sz="2000" dirty="0">
                <a:latin typeface="Times New Roman" panose="02020603050405020304" pitchFamily="18" charset="0"/>
                <a:cs typeface="Times New Roman" panose="02020603050405020304" pitchFamily="18" charset="0"/>
              </a:rPr>
              <a:t>P. Cephas, H. Hepzibah, A robust approach for detection of the type of fracture from X-ray images, International Journal of Advanced Research in Computer and Communication Engineering (2015). </a:t>
            </a:r>
          </a:p>
        </p:txBody>
      </p:sp>
      <p:sp>
        <p:nvSpPr>
          <p:cNvPr id="2" name="Date Placeholder 1">
            <a:extLst>
              <a:ext uri="{FF2B5EF4-FFF2-40B4-BE49-F238E27FC236}">
                <a16:creationId xmlns:a16="http://schemas.microsoft.com/office/drawing/2014/main" id="{9D87D4D0-1594-A7E9-4A9E-6422A1808FE1}"/>
              </a:ext>
            </a:extLst>
          </p:cNvPr>
          <p:cNvSpPr>
            <a:spLocks noGrp="1"/>
          </p:cNvSpPr>
          <p:nvPr>
            <p:ph type="dt" sz="half" idx="10"/>
          </p:nvPr>
        </p:nvSpPr>
        <p:spPr/>
        <p:txBody>
          <a:bodyPr/>
          <a:lstStyle/>
          <a:p>
            <a:fld id="{936866E4-C1DD-4168-9CB1-2A69469C9459}" type="datetime1">
              <a:rPr lang="en-IN" smtClean="0"/>
              <a:t>28-12-2023</a:t>
            </a:fld>
            <a:endParaRPr lang="en-IN"/>
          </a:p>
        </p:txBody>
      </p:sp>
      <p:sp>
        <p:nvSpPr>
          <p:cNvPr id="3" name="Footer Placeholder 2">
            <a:extLst>
              <a:ext uri="{FF2B5EF4-FFF2-40B4-BE49-F238E27FC236}">
                <a16:creationId xmlns:a16="http://schemas.microsoft.com/office/drawing/2014/main" id="{73F60856-5F1B-DE48-4BE8-299422E90228}"/>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F4ADFAF6-635B-204A-9D63-FAA8996714D3}"/>
              </a:ext>
            </a:extLst>
          </p:cNvPr>
          <p:cNvSpPr>
            <a:spLocks noGrp="1"/>
          </p:cNvSpPr>
          <p:nvPr>
            <p:ph type="sldNum" sz="quarter" idx="12"/>
          </p:nvPr>
        </p:nvSpPr>
        <p:spPr/>
        <p:txBody>
          <a:bodyPr/>
          <a:lstStyle/>
          <a:p>
            <a:fld id="{65DCBD69-296B-4D7C-AF62-9B588FC78772}" type="slidenum">
              <a:rPr lang="en-IN" smtClean="0"/>
              <a:t>14</a:t>
            </a:fld>
            <a:endParaRPr lang="en-IN"/>
          </a:p>
        </p:txBody>
      </p:sp>
    </p:spTree>
    <p:extLst>
      <p:ext uri="{BB962C8B-B14F-4D97-AF65-F5344CB8AC3E}">
        <p14:creationId xmlns:p14="http://schemas.microsoft.com/office/powerpoint/2010/main" val="2153494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IN" b="1" dirty="0">
                <a:latin typeface="Times New Roman" panose="02020603050405020304" pitchFamily="18" charset="0"/>
                <a:cs typeface="Times New Roman" panose="02020603050405020304" pitchFamily="18" charset="0"/>
              </a:rPr>
              <a:t>QUESTIONS and ANSWERS</a:t>
            </a:r>
          </a:p>
        </p:txBody>
      </p:sp>
      <p:pic>
        <p:nvPicPr>
          <p:cNvPr id="2052" name="Picture 4" descr="Blog | Heaps and Doyle">
            <a:extLst>
              <a:ext uri="{FF2B5EF4-FFF2-40B4-BE49-F238E27FC236}">
                <a16:creationId xmlns:a16="http://schemas.microsoft.com/office/drawing/2014/main" id="{54CD5505-2B75-CFEE-DC85-79BD8FDC22A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34752" y="1493134"/>
            <a:ext cx="5522495" cy="428919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958FAADC-11B5-8808-6718-EFB0171845FA}"/>
              </a:ext>
            </a:extLst>
          </p:cNvPr>
          <p:cNvSpPr>
            <a:spLocks noGrp="1"/>
          </p:cNvSpPr>
          <p:nvPr>
            <p:ph type="dt" sz="half" idx="10"/>
          </p:nvPr>
        </p:nvSpPr>
        <p:spPr/>
        <p:txBody>
          <a:bodyPr/>
          <a:lstStyle/>
          <a:p>
            <a:fld id="{A437E762-5293-45E7-9A60-7F18C622639D}" type="datetime1">
              <a:rPr lang="en-IN" smtClean="0"/>
              <a:t>28-12-2023</a:t>
            </a:fld>
            <a:endParaRPr lang="en-IN"/>
          </a:p>
        </p:txBody>
      </p:sp>
      <p:sp>
        <p:nvSpPr>
          <p:cNvPr id="10" name="Footer Placeholder 9">
            <a:extLst>
              <a:ext uri="{FF2B5EF4-FFF2-40B4-BE49-F238E27FC236}">
                <a16:creationId xmlns:a16="http://schemas.microsoft.com/office/drawing/2014/main" id="{323FA5AB-27AF-1711-3A14-CE1A5C363F96}"/>
              </a:ext>
            </a:extLst>
          </p:cNvPr>
          <p:cNvSpPr>
            <a:spLocks noGrp="1"/>
          </p:cNvSpPr>
          <p:nvPr>
            <p:ph type="ftr" sz="quarter" idx="11"/>
          </p:nvPr>
        </p:nvSpPr>
        <p:spPr/>
        <p:txBody>
          <a:bodyPr/>
          <a:lstStyle/>
          <a:p>
            <a:r>
              <a:rPr lang="en-US"/>
              <a:t>Review No.  1       Batch No.   CB-3        Department of CSE</a:t>
            </a:r>
            <a:endParaRPr lang="en-IN"/>
          </a:p>
        </p:txBody>
      </p:sp>
      <p:sp>
        <p:nvSpPr>
          <p:cNvPr id="11" name="Slide Number Placeholder 10">
            <a:extLst>
              <a:ext uri="{FF2B5EF4-FFF2-40B4-BE49-F238E27FC236}">
                <a16:creationId xmlns:a16="http://schemas.microsoft.com/office/drawing/2014/main" id="{D358B7F6-8401-A28E-978F-89E42A28E273}"/>
              </a:ext>
            </a:extLst>
          </p:cNvPr>
          <p:cNvSpPr>
            <a:spLocks noGrp="1"/>
          </p:cNvSpPr>
          <p:nvPr>
            <p:ph type="sldNum" sz="quarter" idx="12"/>
          </p:nvPr>
        </p:nvSpPr>
        <p:spPr/>
        <p:txBody>
          <a:bodyPr/>
          <a:lstStyle/>
          <a:p>
            <a:fld id="{65DCBD69-296B-4D7C-AF62-9B588FC78772}" type="slidenum">
              <a:rPr lang="en-IN" smtClean="0"/>
              <a:t>15</a:t>
            </a:fld>
            <a:endParaRPr lang="en-IN"/>
          </a:p>
        </p:txBody>
      </p:sp>
    </p:spTree>
    <p:extLst>
      <p:ext uri="{BB962C8B-B14F-4D97-AF65-F5344CB8AC3E}">
        <p14:creationId xmlns:p14="http://schemas.microsoft.com/office/powerpoint/2010/main" val="2924977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IN" b="1" dirty="0">
                <a:latin typeface="Times New Roman" panose="02020603050405020304" pitchFamily="18" charset="0"/>
                <a:cs typeface="Times New Roman" panose="02020603050405020304" pitchFamily="18" charset="0"/>
              </a:rPr>
              <a:t>ACKNOWLEGEMENTS</a:t>
            </a:r>
          </a:p>
        </p:txBody>
      </p:sp>
      <p:pic>
        <p:nvPicPr>
          <p:cNvPr id="2" name="Picture 2">
            <a:extLst>
              <a:ext uri="{FF2B5EF4-FFF2-40B4-BE49-F238E27FC236}">
                <a16:creationId xmlns:a16="http://schemas.microsoft.com/office/drawing/2014/main" id="{D1EB2360-2A4C-D175-77EC-361B2F321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957" y="2045368"/>
            <a:ext cx="4002504" cy="318907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D1FE919F-39F6-9EF3-D345-D0B6907120EA}"/>
              </a:ext>
            </a:extLst>
          </p:cNvPr>
          <p:cNvSpPr>
            <a:spLocks noGrp="1"/>
          </p:cNvSpPr>
          <p:nvPr>
            <p:ph type="dt" sz="half" idx="10"/>
          </p:nvPr>
        </p:nvSpPr>
        <p:spPr/>
        <p:txBody>
          <a:bodyPr/>
          <a:lstStyle/>
          <a:p>
            <a:fld id="{D927CD84-5468-4CD1-8B02-A1E73E7AE03D}" type="datetime1">
              <a:rPr lang="en-IN" smtClean="0"/>
              <a:t>28-12-2023</a:t>
            </a:fld>
            <a:endParaRPr lang="en-IN"/>
          </a:p>
        </p:txBody>
      </p:sp>
      <p:sp>
        <p:nvSpPr>
          <p:cNvPr id="4" name="Footer Placeholder 3">
            <a:extLst>
              <a:ext uri="{FF2B5EF4-FFF2-40B4-BE49-F238E27FC236}">
                <a16:creationId xmlns:a16="http://schemas.microsoft.com/office/drawing/2014/main" id="{9580C236-7B98-FEC3-C82B-4A166D31AFAC}"/>
              </a:ext>
            </a:extLst>
          </p:cNvPr>
          <p:cNvSpPr>
            <a:spLocks noGrp="1"/>
          </p:cNvSpPr>
          <p:nvPr>
            <p:ph type="ftr" sz="quarter" idx="11"/>
          </p:nvPr>
        </p:nvSpPr>
        <p:spPr/>
        <p:txBody>
          <a:bodyPr/>
          <a:lstStyle/>
          <a:p>
            <a:r>
              <a:rPr lang="en-US"/>
              <a:t>Review No.  1       Batch No.   CB-3        Department of CSE</a:t>
            </a:r>
            <a:endParaRPr lang="en-IN"/>
          </a:p>
        </p:txBody>
      </p:sp>
      <p:sp>
        <p:nvSpPr>
          <p:cNvPr id="10" name="Slide Number Placeholder 9">
            <a:extLst>
              <a:ext uri="{FF2B5EF4-FFF2-40B4-BE49-F238E27FC236}">
                <a16:creationId xmlns:a16="http://schemas.microsoft.com/office/drawing/2014/main" id="{19906E61-DB52-9F5D-503A-42A52C413878}"/>
              </a:ext>
            </a:extLst>
          </p:cNvPr>
          <p:cNvSpPr>
            <a:spLocks noGrp="1"/>
          </p:cNvSpPr>
          <p:nvPr>
            <p:ph type="sldNum" sz="quarter" idx="12"/>
          </p:nvPr>
        </p:nvSpPr>
        <p:spPr/>
        <p:txBody>
          <a:bodyPr/>
          <a:lstStyle/>
          <a:p>
            <a:fld id="{65DCBD69-296B-4D7C-AF62-9B588FC78772}" type="slidenum">
              <a:rPr lang="en-IN" smtClean="0"/>
              <a:t>16</a:t>
            </a:fld>
            <a:endParaRPr lang="en-IN"/>
          </a:p>
        </p:txBody>
      </p:sp>
    </p:spTree>
    <p:extLst>
      <p:ext uri="{BB962C8B-B14F-4D97-AF65-F5344CB8AC3E}">
        <p14:creationId xmlns:p14="http://schemas.microsoft.com/office/powerpoint/2010/main" val="168791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anose="02020603050405020304" pitchFamily="18" charset="0"/>
                <a:cs typeface="Times New Roman" pitchFamily="18" charset="0"/>
              </a:rPr>
              <a:t>Department of Computer Science and Engineering</a:t>
            </a:r>
          </a:p>
          <a:p>
            <a:pPr lvl="0" algn="ctr">
              <a:spcBef>
                <a:spcPct val="20000"/>
              </a:spcBef>
              <a:defRPr/>
            </a:pPr>
            <a:r>
              <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Bone Fracture Detection</a:t>
            </a:r>
          </a:p>
        </p:txBody>
      </p:sp>
      <p:sp>
        <p:nvSpPr>
          <p:cNvPr id="16" name="Subtitle 2"/>
          <p:cNvSpPr>
            <a:spLocks noGrp="1"/>
          </p:cNvSpPr>
          <p:nvPr>
            <p:ph type="subTitle" idx="1"/>
          </p:nvPr>
        </p:nvSpPr>
        <p:spPr>
          <a:xfrm>
            <a:off x="1881450" y="1968030"/>
            <a:ext cx="9144000" cy="1341058"/>
          </a:xfrm>
        </p:spPr>
        <p:txBody>
          <a:bodyPr>
            <a:normAutofit lnSpcReduction="10000"/>
          </a:bodyPr>
          <a:lstStyle/>
          <a:p>
            <a:pPr eaLnBrk="1" hangingPunct="1"/>
            <a:r>
              <a:rPr lang="en-US" altLang="en-US" sz="1600" dirty="0">
                <a:solidFill>
                  <a:schemeClr val="tx1"/>
                </a:solidFill>
                <a:latin typeface="Times New Roman" panose="02020603050405020304" pitchFamily="18" charset="0"/>
                <a:cs typeface="Times New Roman" pitchFamily="18" charset="0"/>
              </a:rPr>
              <a:t>PRESENTED BY</a:t>
            </a:r>
          </a:p>
          <a:p>
            <a:pPr algn="l" eaLnBrk="1" hangingPunct="1"/>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Badri Venkata Durga Praveen</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20471A05D7</a:t>
            </a:r>
            <a:endParaRPr lang="en-US" altLang="en-US" sz="1600" dirty="0">
              <a:solidFill>
                <a:schemeClr val="tx1"/>
              </a:solidFill>
              <a:latin typeface="Times New Roman" panose="02020603050405020304" pitchFamily="18" charset="0"/>
              <a:cs typeface="Times New Roman" pitchFamily="18" charset="0"/>
            </a:endParaRP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Elchuri Rushi Naga Manikanta</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20471A05E7</a:t>
            </a:r>
            <a:endParaRPr lang="en-US" altLang="en-US" sz="1600" dirty="0">
              <a:solidFill>
                <a:schemeClr val="tx1"/>
              </a:solidFill>
              <a:latin typeface="Times New Roman" panose="02020603050405020304" pitchFamily="18" charset="0"/>
              <a:cs typeface="Times New Roman" pitchFamily="18" charset="0"/>
            </a:endParaRP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Thota Sumanth</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20471A05J0</a:t>
            </a:r>
            <a:endParaRPr lang="en-US" altLang="en-US" sz="1600" dirty="0">
              <a:solidFill>
                <a:schemeClr val="tx1"/>
              </a:solidFill>
              <a:latin typeface="Times New Roman" panose="02020603050405020304" pitchFamily="18" charset="0"/>
              <a:cs typeface="Times New Roman" pitchFamily="18" charset="0"/>
            </a:endParaRPr>
          </a:p>
        </p:txBody>
      </p:sp>
      <p:sp>
        <p:nvSpPr>
          <p:cNvPr id="17" name="Subtitle 2"/>
          <p:cNvSpPr txBox="1">
            <a:spLocks/>
          </p:cNvSpPr>
          <p:nvPr/>
        </p:nvSpPr>
        <p:spPr bwMode="auto">
          <a:xfrm>
            <a:off x="2782854" y="3571458"/>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900" b="1" dirty="0">
              <a:solidFill>
                <a:schemeClr val="bg1"/>
              </a:solidFill>
              <a:latin typeface="Times New Roman" pitchFamily="18" charset="0"/>
              <a:cs typeface="Times New Roman" pitchFamily="18" charset="0"/>
            </a:endParaRPr>
          </a:p>
          <a:p>
            <a:pPr algn="ctr">
              <a:spcBef>
                <a:spcPct val="20000"/>
              </a:spcBef>
            </a:pPr>
            <a:r>
              <a:rPr lang="en-US" sz="1600" b="1" dirty="0">
                <a:latin typeface="Times New Roman" panose="02020603050405020304" pitchFamily="18" charset="0"/>
                <a:cs typeface="Times New Roman" panose="02020603050405020304" pitchFamily="18" charset="0"/>
              </a:rPr>
              <a:t>D. Venkata Reddy</a:t>
            </a:r>
            <a:r>
              <a:rPr lang="en-US" sz="1600" b="1" baseline="-25000" dirty="0">
                <a:latin typeface="Times New Roman" panose="02020603050405020304" pitchFamily="18" charset="0"/>
                <a:cs typeface="Times New Roman" panose="02020603050405020304" pitchFamily="18" charset="0"/>
              </a:rPr>
              <a:t> M.Tech,</a:t>
            </a:r>
            <a:endParaRPr lang="en-IN" sz="1600" dirty="0">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Assistant Professor,</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err="1">
                <a:solidFill>
                  <a:srgbClr val="898989"/>
                </a:solidFill>
                <a:latin typeface="Times New Roman" pitchFamily="18" charset="0"/>
                <a:cs typeface="Times New Roman" pitchFamily="18" charset="0"/>
              </a:rPr>
              <a:t>Narasaraopeta</a:t>
            </a:r>
            <a:r>
              <a:rPr lang="en-US" altLang="en-US" sz="1600" dirty="0">
                <a:solidFill>
                  <a:srgbClr val="898989"/>
                </a:solidFill>
                <a:latin typeface="Times New Roman" pitchFamily="18" charset="0"/>
                <a:cs typeface="Times New Roman" pitchFamily="18" charset="0"/>
              </a:rPr>
              <a:t> Engineering College (Autonomous),</a:t>
            </a:r>
          </a:p>
          <a:p>
            <a:pPr algn="ctr" eaLnBrk="1" hangingPunct="1">
              <a:lnSpc>
                <a:spcPct val="150000"/>
              </a:lnSpc>
              <a:spcBef>
                <a:spcPct val="20000"/>
              </a:spcBef>
              <a:buFont typeface="Wingdings" pitchFamily="2" charset="2"/>
              <a:buNone/>
            </a:pPr>
            <a:r>
              <a:rPr lang="en-US" altLang="en-US" sz="1600" dirty="0" err="1">
                <a:solidFill>
                  <a:srgbClr val="898989"/>
                </a:solidFill>
                <a:latin typeface="Times New Roman" pitchFamily="18" charset="0"/>
                <a:cs typeface="Times New Roman" pitchFamily="18" charset="0"/>
              </a:rPr>
              <a:t>Narasaraopet</a:t>
            </a:r>
            <a:r>
              <a:rPr lang="en-US" altLang="en-US" sz="1600" dirty="0">
                <a:solidFill>
                  <a:srgbClr val="898989"/>
                </a:solidFill>
                <a:latin typeface="Times New Roman" pitchFamily="18" charset="0"/>
                <a:cs typeface="Times New Roman" pitchFamily="18" charset="0"/>
              </a:rPr>
              <a: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 name="Date Placeholder 1">
            <a:extLst>
              <a:ext uri="{FF2B5EF4-FFF2-40B4-BE49-F238E27FC236}">
                <a16:creationId xmlns:a16="http://schemas.microsoft.com/office/drawing/2014/main" id="{398E28E1-D21D-A890-E735-1BE8CECBF2D2}"/>
              </a:ext>
            </a:extLst>
          </p:cNvPr>
          <p:cNvSpPr>
            <a:spLocks noGrp="1"/>
          </p:cNvSpPr>
          <p:nvPr>
            <p:ph type="dt" sz="half" idx="10"/>
          </p:nvPr>
        </p:nvSpPr>
        <p:spPr/>
        <p:txBody>
          <a:bodyPr/>
          <a:lstStyle/>
          <a:p>
            <a:fld id="{FFA311DF-0697-4E80-836E-43DF2195984E}" type="datetime1">
              <a:rPr lang="en-IN" smtClean="0"/>
              <a:t>28-12-2023</a:t>
            </a:fld>
            <a:endParaRPr lang="en-IN"/>
          </a:p>
        </p:txBody>
      </p:sp>
      <p:sp>
        <p:nvSpPr>
          <p:cNvPr id="3" name="Footer Placeholder 2">
            <a:extLst>
              <a:ext uri="{FF2B5EF4-FFF2-40B4-BE49-F238E27FC236}">
                <a16:creationId xmlns:a16="http://schemas.microsoft.com/office/drawing/2014/main" id="{036A7BC5-E2C5-B866-376E-2136F399CE12}"/>
              </a:ext>
            </a:extLst>
          </p:cNvPr>
          <p:cNvSpPr>
            <a:spLocks noGrp="1"/>
          </p:cNvSpPr>
          <p:nvPr>
            <p:ph type="ftr" sz="quarter" idx="11"/>
          </p:nvPr>
        </p:nvSpPr>
        <p:spPr/>
        <p:txBody>
          <a:bodyPr/>
          <a:lstStyle/>
          <a:p>
            <a:r>
              <a:rPr lang="en-US" dirty="0"/>
              <a:t>Review No.  1       Batch No.   CB-3        Department of CSE</a:t>
            </a:r>
            <a:endParaRPr lang="en-IN" dirty="0"/>
          </a:p>
        </p:txBody>
      </p:sp>
      <p:sp>
        <p:nvSpPr>
          <p:cNvPr id="4" name="Slide Number Placeholder 3">
            <a:extLst>
              <a:ext uri="{FF2B5EF4-FFF2-40B4-BE49-F238E27FC236}">
                <a16:creationId xmlns:a16="http://schemas.microsoft.com/office/drawing/2014/main" id="{E0582B04-E0CD-BA5A-E603-26218D054A8A}"/>
              </a:ext>
            </a:extLst>
          </p:cNvPr>
          <p:cNvSpPr>
            <a:spLocks noGrp="1"/>
          </p:cNvSpPr>
          <p:nvPr>
            <p:ph type="sldNum" sz="quarter" idx="12"/>
          </p:nvPr>
        </p:nvSpPr>
        <p:spPr/>
        <p:txBody>
          <a:bodyPr/>
          <a:lstStyle/>
          <a:p>
            <a:fld id="{65DCBD69-296B-4D7C-AF62-9B588FC78772}" type="slidenum">
              <a:rPr lang="en-IN" smtClean="0"/>
              <a:t>2</a:t>
            </a:fld>
            <a:endParaRPr lang="en-IN"/>
          </a:p>
        </p:txBody>
      </p:sp>
    </p:spTree>
    <p:extLst>
      <p:ext uri="{BB962C8B-B14F-4D97-AF65-F5344CB8AC3E}">
        <p14:creationId xmlns:p14="http://schemas.microsoft.com/office/powerpoint/2010/main" val="1769691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850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08FBD3E7-CA13-4C6D-C568-7526ADA99AB4}"/>
              </a:ext>
            </a:extLst>
          </p:cNvPr>
          <p:cNvSpPr>
            <a:spLocks noGrp="1"/>
          </p:cNvSpPr>
          <p:nvPr>
            <p:ph type="dt" sz="half" idx="10"/>
          </p:nvPr>
        </p:nvSpPr>
        <p:spPr/>
        <p:txBody>
          <a:bodyPr/>
          <a:lstStyle/>
          <a:p>
            <a:fld id="{19068C50-672A-44E3-A054-C464663F0E7E}" type="datetime1">
              <a:rPr lang="en-IN" smtClean="0"/>
              <a:t>28-12-2023</a:t>
            </a:fld>
            <a:endParaRPr lang="en-IN"/>
          </a:p>
        </p:txBody>
      </p:sp>
      <p:sp>
        <p:nvSpPr>
          <p:cNvPr id="3" name="Footer Placeholder 2">
            <a:extLst>
              <a:ext uri="{FF2B5EF4-FFF2-40B4-BE49-F238E27FC236}">
                <a16:creationId xmlns:a16="http://schemas.microsoft.com/office/drawing/2014/main" id="{0BF6A06A-AB34-B643-BCA7-915CF97DC051}"/>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F1C51766-A140-B3BD-55F8-E8376912C2DC}"/>
              </a:ext>
            </a:extLst>
          </p:cNvPr>
          <p:cNvSpPr>
            <a:spLocks noGrp="1"/>
          </p:cNvSpPr>
          <p:nvPr>
            <p:ph type="sldNum" sz="quarter" idx="12"/>
          </p:nvPr>
        </p:nvSpPr>
        <p:spPr/>
        <p:txBody>
          <a:bodyPr/>
          <a:lstStyle/>
          <a:p>
            <a:fld id="{65DCBD69-296B-4D7C-AF62-9B588FC78772}" type="slidenum">
              <a:rPr lang="en-IN" smtClean="0"/>
              <a:t>3</a:t>
            </a:fld>
            <a:endParaRPr lang="en-IN"/>
          </a:p>
        </p:txBody>
      </p:sp>
    </p:spTree>
    <p:extLst>
      <p:ext uri="{BB962C8B-B14F-4D97-AF65-F5344CB8AC3E}">
        <p14:creationId xmlns:p14="http://schemas.microsoft.com/office/powerpoint/2010/main" val="300675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Autofit/>
          </a:bodyPr>
          <a:lstStyle/>
          <a:p>
            <a:pPr marL="0" indent="0" algn="just">
              <a:buNone/>
            </a:pPr>
            <a:r>
              <a:rPr lang="en-US" sz="2600" dirty="0">
                <a:latin typeface="Times New Roman" panose="02020603050405020304" pitchFamily="18" charset="0"/>
                <a:cs typeface="Times New Roman" panose="02020603050405020304" pitchFamily="18" charset="0"/>
              </a:rPr>
              <a:t>	Rapidly developing technologies are emerging every day in different fields, especially in medical environment. However, still some old techniques are quite popular, efficient and effective in this manner. X-Rays are one of these techniques for detection of bone fractures. Nevertheless, sometimes the size of fractures is not significant and could not be detected easily. Therefore, effective and intelligent systems should be designed. This paper aims to develop an intelligent classification system that would be capable of detecting the bone fractures. </a:t>
            </a:r>
          </a:p>
          <a:p>
            <a:endParaRPr lang="en-US" sz="26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D088ED89-6CE2-1878-F958-F5F16C614D61}"/>
              </a:ext>
            </a:extLst>
          </p:cNvPr>
          <p:cNvSpPr>
            <a:spLocks noGrp="1"/>
          </p:cNvSpPr>
          <p:nvPr>
            <p:ph type="dt" sz="half" idx="10"/>
          </p:nvPr>
        </p:nvSpPr>
        <p:spPr/>
        <p:txBody>
          <a:bodyPr/>
          <a:lstStyle/>
          <a:p>
            <a:fld id="{E05D17A6-429A-4FAB-A13B-335914022B74}" type="datetime1">
              <a:rPr lang="en-IN" smtClean="0"/>
              <a:t>28-12-2023</a:t>
            </a:fld>
            <a:endParaRPr lang="en-IN"/>
          </a:p>
        </p:txBody>
      </p:sp>
      <p:sp>
        <p:nvSpPr>
          <p:cNvPr id="3" name="Footer Placeholder 2">
            <a:extLst>
              <a:ext uri="{FF2B5EF4-FFF2-40B4-BE49-F238E27FC236}">
                <a16:creationId xmlns:a16="http://schemas.microsoft.com/office/drawing/2014/main" id="{0C02C51E-C24F-2DF9-7455-5D3D609A69B5}"/>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84BE4974-64E8-3029-AF29-2817BC350AE3}"/>
              </a:ext>
            </a:extLst>
          </p:cNvPr>
          <p:cNvSpPr>
            <a:spLocks noGrp="1"/>
          </p:cNvSpPr>
          <p:nvPr>
            <p:ph type="sldNum" sz="quarter" idx="12"/>
          </p:nvPr>
        </p:nvSpPr>
        <p:spPr/>
        <p:txBody>
          <a:bodyPr/>
          <a:lstStyle/>
          <a:p>
            <a:fld id="{65DCBD69-296B-4D7C-AF62-9B588FC78772}" type="slidenum">
              <a:rPr lang="en-IN" smtClean="0"/>
              <a:t>4</a:t>
            </a:fld>
            <a:endParaRPr lang="en-IN"/>
          </a:p>
        </p:txBody>
      </p:sp>
    </p:spTree>
    <p:extLst>
      <p:ext uri="{BB962C8B-B14F-4D97-AF65-F5344CB8AC3E}">
        <p14:creationId xmlns:p14="http://schemas.microsoft.com/office/powerpoint/2010/main" val="1369108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lgn="just"/>
            <a:r>
              <a:rPr lang="en-US" sz="2600" dirty="0">
                <a:latin typeface="Times New Roman" panose="02020603050405020304" pitchFamily="18" charset="0"/>
                <a:cs typeface="Times New Roman" panose="02020603050405020304" pitchFamily="18" charset="0"/>
              </a:rPr>
              <a:t>This project focuses on creating a smart system to detect bone fractures, using advanced machine learning and image processing techniques for better accuracy than regular X-rays.</a:t>
            </a:r>
          </a:p>
          <a:p>
            <a:pPr algn="just"/>
            <a:r>
              <a:rPr lang="en-US" sz="2600" dirty="0">
                <a:latin typeface="Times New Roman" panose="02020603050405020304" pitchFamily="18" charset="0"/>
                <a:cs typeface="Times New Roman" panose="02020603050405020304" pitchFamily="18" charset="0"/>
              </a:rPr>
              <a:t>The project is motivated by the problems with unclear X-ray images and manual checks. It aims to offer a more precise and efficient solution for spotting bone fractures, making life easier for medical professionals.</a:t>
            </a:r>
          </a:p>
          <a:p>
            <a:pPr algn="just"/>
            <a:r>
              <a:rPr lang="en-US" sz="2600" dirty="0">
                <a:latin typeface="Times New Roman" panose="02020603050405020304" pitchFamily="18" charset="0"/>
                <a:cs typeface="Times New Roman" panose="02020603050405020304" pitchFamily="18" charset="0"/>
              </a:rPr>
              <a:t>This project important because it addresses the global challenge of increasing bone fractures. By improving how we diagnose fractures, it helps doctors provide timely and effective treatment, aligning with the growing trend of integrating advanced technologies into healthcare for better patient outcomes.</a:t>
            </a:r>
          </a:p>
        </p:txBody>
      </p:sp>
      <p:sp>
        <p:nvSpPr>
          <p:cNvPr id="2" name="Date Placeholder 1">
            <a:extLst>
              <a:ext uri="{FF2B5EF4-FFF2-40B4-BE49-F238E27FC236}">
                <a16:creationId xmlns:a16="http://schemas.microsoft.com/office/drawing/2014/main" id="{DA41334F-F304-F402-6BCD-557819BA46D8}"/>
              </a:ext>
            </a:extLst>
          </p:cNvPr>
          <p:cNvSpPr>
            <a:spLocks noGrp="1"/>
          </p:cNvSpPr>
          <p:nvPr>
            <p:ph type="dt" sz="half" idx="10"/>
          </p:nvPr>
        </p:nvSpPr>
        <p:spPr/>
        <p:txBody>
          <a:bodyPr/>
          <a:lstStyle/>
          <a:p>
            <a:fld id="{D43FBEF9-A74C-451A-8DE3-9ECB10565EBA}" type="datetime1">
              <a:rPr lang="en-IN" smtClean="0"/>
              <a:t>28-12-2023</a:t>
            </a:fld>
            <a:endParaRPr lang="en-IN"/>
          </a:p>
        </p:txBody>
      </p:sp>
      <p:sp>
        <p:nvSpPr>
          <p:cNvPr id="3" name="Footer Placeholder 2">
            <a:extLst>
              <a:ext uri="{FF2B5EF4-FFF2-40B4-BE49-F238E27FC236}">
                <a16:creationId xmlns:a16="http://schemas.microsoft.com/office/drawing/2014/main" id="{726FCB64-8655-3FE5-3A63-1D06DCC67D3D}"/>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D3735026-E66F-12F5-FDDA-5C8F6ADB17AC}"/>
              </a:ext>
            </a:extLst>
          </p:cNvPr>
          <p:cNvSpPr>
            <a:spLocks noGrp="1"/>
          </p:cNvSpPr>
          <p:nvPr>
            <p:ph type="sldNum" sz="quarter" idx="12"/>
          </p:nvPr>
        </p:nvSpPr>
        <p:spPr/>
        <p:txBody>
          <a:bodyPr/>
          <a:lstStyle/>
          <a:p>
            <a:fld id="{65DCBD69-296B-4D7C-AF62-9B588FC78772}" type="slidenum">
              <a:rPr lang="en-IN" smtClean="0"/>
              <a:t>5</a:t>
            </a:fld>
            <a:endParaRPr lang="en-IN"/>
          </a:p>
        </p:txBody>
      </p:sp>
    </p:spTree>
    <p:extLst>
      <p:ext uri="{BB962C8B-B14F-4D97-AF65-F5344CB8AC3E}">
        <p14:creationId xmlns:p14="http://schemas.microsoft.com/office/powerpoint/2010/main" val="3475754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2504519223"/>
              </p:ext>
            </p:extLst>
          </p:nvPr>
        </p:nvGraphicFramePr>
        <p:xfrm>
          <a:off x="685800" y="1066523"/>
          <a:ext cx="10820400" cy="5276519"/>
        </p:xfrm>
        <a:graphic>
          <a:graphicData uri="http://schemas.openxmlformats.org/drawingml/2006/table">
            <a:tbl>
              <a:tblPr firstRow="1" bandRow="1">
                <a:tableStyleId>{17292A2E-F333-43FB-9621-5CBBE7FDCDCB}</a:tableStyleId>
              </a:tblPr>
              <a:tblGrid>
                <a:gridCol w="608080">
                  <a:extLst>
                    <a:ext uri="{9D8B030D-6E8A-4147-A177-3AD203B41FA5}">
                      <a16:colId xmlns:a16="http://schemas.microsoft.com/office/drawing/2014/main" val="166576671"/>
                    </a:ext>
                  </a:extLst>
                </a:gridCol>
                <a:gridCol w="1943580">
                  <a:extLst>
                    <a:ext uri="{9D8B030D-6E8A-4147-A177-3AD203B41FA5}">
                      <a16:colId xmlns:a16="http://schemas.microsoft.com/office/drawing/2014/main" val="946789180"/>
                    </a:ext>
                  </a:extLst>
                </a:gridCol>
                <a:gridCol w="1246308">
                  <a:extLst>
                    <a:ext uri="{9D8B030D-6E8A-4147-A177-3AD203B41FA5}">
                      <a16:colId xmlns:a16="http://schemas.microsoft.com/office/drawing/2014/main" val="3483638722"/>
                    </a:ext>
                  </a:extLst>
                </a:gridCol>
                <a:gridCol w="2044140">
                  <a:extLst>
                    <a:ext uri="{9D8B030D-6E8A-4147-A177-3AD203B41FA5}">
                      <a16:colId xmlns:a16="http://schemas.microsoft.com/office/drawing/2014/main" val="1190061112"/>
                    </a:ext>
                  </a:extLst>
                </a:gridCol>
                <a:gridCol w="1886750">
                  <a:extLst>
                    <a:ext uri="{9D8B030D-6E8A-4147-A177-3AD203B41FA5}">
                      <a16:colId xmlns:a16="http://schemas.microsoft.com/office/drawing/2014/main" val="3469305604"/>
                    </a:ext>
                  </a:extLst>
                </a:gridCol>
                <a:gridCol w="1545771">
                  <a:extLst>
                    <a:ext uri="{9D8B030D-6E8A-4147-A177-3AD203B41FA5}">
                      <a16:colId xmlns:a16="http://schemas.microsoft.com/office/drawing/2014/main" val="3853106642"/>
                    </a:ext>
                  </a:extLst>
                </a:gridCol>
                <a:gridCol w="1545771">
                  <a:extLst>
                    <a:ext uri="{9D8B030D-6E8A-4147-A177-3AD203B41FA5}">
                      <a16:colId xmlns:a16="http://schemas.microsoft.com/office/drawing/2014/main" val="1601472594"/>
                    </a:ext>
                  </a:extLst>
                </a:gridCol>
              </a:tblGrid>
              <a:tr h="643559">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880718">
                <a:tc>
                  <a:txBody>
                    <a:bodyPr/>
                    <a:lstStyle/>
                    <a:p>
                      <a:r>
                        <a:rPr lang="en-US" sz="14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Detection of bone fracture based on machine learning techniques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latin typeface="Times New Roman" panose="02020603050405020304" pitchFamily="18" charset="0"/>
                          <a:cs typeface="Times New Roman" panose="02020603050405020304" pitchFamily="18" charset="0"/>
                        </a:rPr>
                        <a:t>Kosrat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Dlshad</a:t>
                      </a:r>
                      <a:r>
                        <a:rPr lang="en-US" sz="1400" dirty="0">
                          <a:latin typeface="Times New Roman" panose="02020603050405020304" pitchFamily="18" charset="0"/>
                          <a:cs typeface="Times New Roman" panose="02020603050405020304" pitchFamily="18" charset="0"/>
                        </a:rPr>
                        <a:t> Ahmed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Science Direct (2023)</a:t>
                      </a:r>
                    </a:p>
                    <a:p>
                      <a:endParaRPr lang="en-US" sz="1400" dirty="0">
                        <a:latin typeface="Times New Roman" panose="02020603050405020304" pitchFamily="18" charset="0"/>
                        <a:cs typeface="Times New Roman" panose="02020603050405020304" pitchFamily="18" charset="0"/>
                        <a:hlinkClick r:id="rId2"/>
                      </a:endParaRPr>
                    </a:p>
                    <a:p>
                      <a:r>
                        <a:rPr lang="en-US" sz="1400" dirty="0">
                          <a:latin typeface="Times New Roman" panose="02020603050405020304" pitchFamily="18" charset="0"/>
                          <a:cs typeface="Times New Roman" panose="02020603050405020304" pitchFamily="18" charset="0"/>
                          <a:hlinkClick r:id="rId2"/>
                        </a:rPr>
                        <a:t>https://doi.org/10.1016/j.measen.2023.100723</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Preprocessing, Canny edge detection, GLCM feature extraction, SVM classification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SVM achieved accuracy of 92.86% for fracture detection and classification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Limited dataset size, only focused on lower leg bone fractures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791571">
                <a:tc>
                  <a:txBody>
                    <a:bodyPr/>
                    <a:lstStyle/>
                    <a:p>
                      <a:r>
                        <a:rPr lang="en-US" sz="14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Lower Leg Bone Fracture Detection and Classification Using Faster RCNN for X-Rays Images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Waseem Abbas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Syed M. Adnan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IEEE (2021)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Times New Roman" panose="02020603050405020304" pitchFamily="18" charset="0"/>
                        <a:cs typeface="Times New Roman" panose="02020603050405020304" pitchFamily="18" charset="0"/>
                        <a:hlinkClick r:id="rId3"/>
                      </a:endParaRPr>
                    </a:p>
                    <a:p>
                      <a:r>
                        <a:rPr lang="en-US" sz="1400" dirty="0">
                          <a:latin typeface="Times New Roman" panose="02020603050405020304" pitchFamily="18" charset="0"/>
                          <a:cs typeface="Times New Roman" panose="02020603050405020304" pitchFamily="18" charset="0"/>
                          <a:hlinkClick r:id="rId3"/>
                        </a:rPr>
                        <a:t>https://doi.org/10.1109/INMIC50486.2020.9318052</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Faster R-CNN deep learning model</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Achieved accuracy of 94% for fracture detection and classification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Requires large dataset for training, computationally expensive</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1008749">
                <a:tc>
                  <a:txBody>
                    <a:bodyPr/>
                    <a:lstStyle/>
                    <a:p>
                      <a:r>
                        <a:rPr lang="en-US" sz="14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Artificial intelligence application in bone fracture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Ahmed Al </a:t>
                      </a:r>
                      <a:r>
                        <a:rPr lang="en-US" sz="1400" dirty="0" err="1">
                          <a:latin typeface="Times New Roman" panose="02020603050405020304" pitchFamily="18" charset="0"/>
                          <a:cs typeface="Times New Roman" panose="02020603050405020304" pitchFamily="18" charset="0"/>
                        </a:rPr>
                        <a:t>Ghaithi</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Journal of Musculoskeletal Surgery and Research (2021)</a:t>
                      </a:r>
                      <a:endParaRPr lang="en-US" sz="1400" dirty="0">
                        <a:latin typeface="Times New Roman" panose="02020603050405020304" pitchFamily="18" charset="0"/>
                        <a:cs typeface="Times New Roman" panose="02020603050405020304" pitchFamily="18" charset="0"/>
                        <a:hlinkClick r:id="rId4"/>
                      </a:endParaRPr>
                    </a:p>
                    <a:p>
                      <a:r>
                        <a:rPr lang="en-US" sz="1400" dirty="0">
                          <a:latin typeface="Times New Roman" panose="02020603050405020304" pitchFamily="18" charset="0"/>
                          <a:cs typeface="Times New Roman" panose="02020603050405020304" pitchFamily="18" charset="0"/>
                          <a:hlinkClick r:id="rId4"/>
                        </a:rPr>
                        <a:t>http://dx.doi.org/10.4103/jmsr.jmsr_132_20</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Review of various AI techniques for bone fracture detection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AI has potential to improve accuracy and efficiency of fracture diagnosis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Limited research on specific fracture types and integration with clinical workflows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231"/>
                  </a:ext>
                </a:extLst>
              </a:tr>
              <a:tr h="894185">
                <a:tc>
                  <a:txBody>
                    <a:bodyPr/>
                    <a:lstStyle/>
                    <a:p>
                      <a:r>
                        <a:rPr lang="en-US" sz="14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Automatic detection of fracture in femur bones using image processing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Ankur Mani Tripathi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IEEE (2017)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Times New Roman" panose="02020603050405020304" pitchFamily="18" charset="0"/>
                        <a:cs typeface="Times New Roman" panose="02020603050405020304" pitchFamily="18" charset="0"/>
                        <a:hlinkClick r:id="rId5"/>
                      </a:endParaRPr>
                    </a:p>
                    <a:p>
                      <a:r>
                        <a:rPr lang="en-US" sz="1400" dirty="0">
                          <a:latin typeface="Times New Roman" panose="02020603050405020304" pitchFamily="18" charset="0"/>
                          <a:cs typeface="Times New Roman" panose="02020603050405020304" pitchFamily="18" charset="0"/>
                          <a:hlinkClick r:id="rId5"/>
                        </a:rPr>
                        <a:t>http://dx.doi.org/10.1109/ICIIECS.2017.8275843</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Preprocessing, edge detection, feature extraction, Decision Tree classification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Achieved accuracy of 84.7% for fracture detection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Limited feature analysis, requires manual parameter tuning for different fractures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5402542"/>
                  </a:ext>
                </a:extLst>
              </a:tr>
            </a:tbl>
          </a:graphicData>
        </a:graphic>
      </p:graphicFrame>
      <p:sp>
        <p:nvSpPr>
          <p:cNvPr id="2" name="Date Placeholder 1">
            <a:extLst>
              <a:ext uri="{FF2B5EF4-FFF2-40B4-BE49-F238E27FC236}">
                <a16:creationId xmlns:a16="http://schemas.microsoft.com/office/drawing/2014/main" id="{6A8D3B62-7653-F786-D25A-A16213653EAC}"/>
              </a:ext>
            </a:extLst>
          </p:cNvPr>
          <p:cNvSpPr>
            <a:spLocks noGrp="1"/>
          </p:cNvSpPr>
          <p:nvPr>
            <p:ph type="dt" sz="half" idx="10"/>
          </p:nvPr>
        </p:nvSpPr>
        <p:spPr/>
        <p:txBody>
          <a:bodyPr/>
          <a:lstStyle/>
          <a:p>
            <a:fld id="{067ECD31-C1A7-4AD4-ABBC-4039B944A8B5}" type="datetime1">
              <a:rPr lang="en-IN" smtClean="0"/>
              <a:t>28-12-2023</a:t>
            </a:fld>
            <a:endParaRPr lang="en-IN"/>
          </a:p>
        </p:txBody>
      </p:sp>
      <p:sp>
        <p:nvSpPr>
          <p:cNvPr id="4" name="Footer Placeholder 3">
            <a:extLst>
              <a:ext uri="{FF2B5EF4-FFF2-40B4-BE49-F238E27FC236}">
                <a16:creationId xmlns:a16="http://schemas.microsoft.com/office/drawing/2014/main" id="{2A4FA552-215F-21C1-0F03-CE140A93DCDD}"/>
              </a:ext>
            </a:extLst>
          </p:cNvPr>
          <p:cNvSpPr>
            <a:spLocks noGrp="1"/>
          </p:cNvSpPr>
          <p:nvPr>
            <p:ph type="ftr" sz="quarter" idx="11"/>
          </p:nvPr>
        </p:nvSpPr>
        <p:spPr/>
        <p:txBody>
          <a:bodyPr/>
          <a:lstStyle/>
          <a:p>
            <a:r>
              <a:rPr lang="en-US"/>
              <a:t>Review No.  1       Batch No.   CB-3        Department of CSE</a:t>
            </a:r>
            <a:endParaRPr lang="en-IN"/>
          </a:p>
        </p:txBody>
      </p:sp>
      <p:sp>
        <p:nvSpPr>
          <p:cNvPr id="11" name="Slide Number Placeholder 10">
            <a:extLst>
              <a:ext uri="{FF2B5EF4-FFF2-40B4-BE49-F238E27FC236}">
                <a16:creationId xmlns:a16="http://schemas.microsoft.com/office/drawing/2014/main" id="{0D6757A4-DF0D-DA45-33AE-86C71442D339}"/>
              </a:ext>
            </a:extLst>
          </p:cNvPr>
          <p:cNvSpPr>
            <a:spLocks noGrp="1"/>
          </p:cNvSpPr>
          <p:nvPr>
            <p:ph type="sldNum" sz="quarter" idx="12"/>
          </p:nvPr>
        </p:nvSpPr>
        <p:spPr/>
        <p:txBody>
          <a:bodyPr/>
          <a:lstStyle/>
          <a:p>
            <a:fld id="{65DCBD69-296B-4D7C-AF62-9B588FC78772}" type="slidenum">
              <a:rPr lang="en-IN" smtClean="0"/>
              <a:t>6</a:t>
            </a:fld>
            <a:endParaRPr lang="en-IN"/>
          </a:p>
        </p:txBody>
      </p:sp>
    </p:spTree>
    <p:extLst>
      <p:ext uri="{BB962C8B-B14F-4D97-AF65-F5344CB8AC3E}">
        <p14:creationId xmlns:p14="http://schemas.microsoft.com/office/powerpoint/2010/main" val="67172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DE75E837-80F2-2F7E-EE44-1C3B3BA219D3}"/>
              </a:ext>
            </a:extLst>
          </p:cNvPr>
          <p:cNvSpPr txBox="1">
            <a:spLocks/>
          </p:cNvSpPr>
          <p:nvPr/>
        </p:nvSpPr>
        <p:spPr>
          <a:xfrm>
            <a:off x="914400" y="167252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Detection of bone fracture based on machine learning techniques by </a:t>
            </a:r>
            <a:r>
              <a:rPr lang="en-US" sz="2000" dirty="0" err="1">
                <a:latin typeface="Times New Roman" panose="02020603050405020304" pitchFamily="18" charset="0"/>
                <a:cs typeface="Times New Roman" panose="02020603050405020304" pitchFamily="18" charset="0"/>
              </a:rPr>
              <a:t>Kosrat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Dlshad</a:t>
            </a:r>
            <a:r>
              <a:rPr lang="en-US" sz="2000" dirty="0">
                <a:latin typeface="Times New Roman" panose="02020603050405020304" pitchFamily="18" charset="0"/>
                <a:cs typeface="Times New Roman" panose="02020603050405020304" pitchFamily="18" charset="0"/>
              </a:rPr>
              <a:t> Ahmed, the key finding of this paper is that SVM achieved accuracy of 92.86% for fracture detection and classification.</a:t>
            </a:r>
          </a:p>
          <a:p>
            <a:r>
              <a:rPr lang="en-US" sz="2000" dirty="0">
                <a:latin typeface="Times New Roman" panose="02020603050405020304" pitchFamily="18" charset="0"/>
                <a:cs typeface="Times New Roman" panose="02020603050405020304" pitchFamily="18" charset="0"/>
              </a:rPr>
              <a:t>Lower Leg Bone Fracture Detection and Classification Using Faster RCNN for X-Rays Images by Waseem Abbas, Syed M. Adnan, The key finding of this paper is  achieved accuracy of 94% for fracture detection and classification.</a:t>
            </a:r>
          </a:p>
          <a:p>
            <a:r>
              <a:rPr lang="en-US" sz="2000" dirty="0">
                <a:latin typeface="Times New Roman" panose="02020603050405020304" pitchFamily="18" charset="0"/>
                <a:cs typeface="Times New Roman" panose="02020603050405020304" pitchFamily="18" charset="0"/>
              </a:rPr>
              <a:t>Automatic detection of fracture in femur bones using image processing by Ankur Mani Tripathi, </a:t>
            </a:r>
            <a:r>
              <a:rPr lang="en-US" sz="2000" dirty="0">
                <a:solidFill>
                  <a:srgbClr val="000000"/>
                </a:solidFill>
                <a:latin typeface="Times New Roman" panose="02020603050405020304" pitchFamily="18" charset="0"/>
                <a:cs typeface="Times New Roman" panose="02020603050405020304" pitchFamily="18" charset="0"/>
              </a:rPr>
              <a:t>t</a:t>
            </a:r>
            <a:r>
              <a:rPr lang="en-US" sz="2000" kern="1200" dirty="0">
                <a:solidFill>
                  <a:srgbClr val="000000"/>
                </a:solidFill>
                <a:effectLst/>
                <a:latin typeface="Times New Roman" panose="02020603050405020304" pitchFamily="18" charset="0"/>
                <a:cs typeface="Times New Roman" panose="02020603050405020304" pitchFamily="18" charset="0"/>
              </a:rPr>
              <a:t>he key finding of this paper is</a:t>
            </a:r>
            <a:r>
              <a:rPr lang="en-US" sz="2000" dirty="0">
                <a:solidFill>
                  <a:srgbClr val="000000"/>
                </a:solidFill>
                <a:latin typeface="Times New Roman" panose="02020603050405020304" pitchFamily="18" charset="0"/>
                <a:cs typeface="Times New Roman" panose="02020603050405020304" pitchFamily="18" charset="0"/>
              </a:rPr>
              <a:t> a</a:t>
            </a:r>
            <a:r>
              <a:rPr lang="en-US" sz="2000" b="0" i="0" kern="1200" dirty="0">
                <a:solidFill>
                  <a:srgbClr val="000000"/>
                </a:solidFill>
                <a:effectLst/>
                <a:latin typeface="Times New Roman" panose="02020603050405020304" pitchFamily="18" charset="0"/>
                <a:cs typeface="Times New Roman" panose="02020603050405020304" pitchFamily="18" charset="0"/>
              </a:rPr>
              <a:t>chieved accuracy of 84.7% for fracture detection.</a:t>
            </a:r>
          </a:p>
          <a:p>
            <a:r>
              <a:rPr lang="en-US" sz="2000" dirty="0">
                <a:latin typeface="Times New Roman" panose="02020603050405020304" pitchFamily="18" charset="0"/>
                <a:cs typeface="Times New Roman" panose="02020603050405020304" pitchFamily="18" charset="0"/>
              </a:rPr>
              <a:t>Artificial intelligence application in bone fracture detection by Ahmed Al </a:t>
            </a:r>
            <a:r>
              <a:rPr lang="en-US" sz="2000" dirty="0" err="1">
                <a:latin typeface="Times New Roman" panose="02020603050405020304" pitchFamily="18" charset="0"/>
                <a:cs typeface="Times New Roman" panose="02020603050405020304" pitchFamily="18" charset="0"/>
              </a:rPr>
              <a:t>Ghaithi</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t</a:t>
            </a:r>
            <a:r>
              <a:rPr lang="en-US" sz="2000" kern="1200" dirty="0">
                <a:solidFill>
                  <a:srgbClr val="000000"/>
                </a:solidFill>
                <a:effectLst/>
                <a:latin typeface="Times New Roman" panose="02020603050405020304" pitchFamily="18" charset="0"/>
                <a:cs typeface="Times New Roman" panose="02020603050405020304" pitchFamily="18" charset="0"/>
              </a:rPr>
              <a:t>he key finding of this paper is </a:t>
            </a:r>
            <a:r>
              <a:rPr lang="en-US" sz="2000" b="0" i="0" kern="1200" dirty="0">
                <a:solidFill>
                  <a:schemeClr val="tx1"/>
                </a:solidFill>
                <a:effectLst/>
                <a:latin typeface="Times New Roman" panose="02020603050405020304" pitchFamily="18" charset="0"/>
                <a:cs typeface="Times New Roman" panose="02020603050405020304" pitchFamily="18" charset="0"/>
              </a:rPr>
              <a:t>AI has potential to improve accuracy and efficiency of fracture diagnosis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X-Ray Bone Fracture Classification Using Deep Learning: A Baseline for Designing a Reliable Approach by Leonardo </a:t>
            </a:r>
            <a:r>
              <a:rPr lang="en-US" sz="2000" dirty="0" err="1">
                <a:latin typeface="Times New Roman" panose="02020603050405020304" pitchFamily="18" charset="0"/>
                <a:cs typeface="Times New Roman" panose="02020603050405020304" pitchFamily="18" charset="0"/>
              </a:rPr>
              <a:t>Tanzi</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t</a:t>
            </a:r>
            <a:r>
              <a:rPr lang="en-US" sz="2000" kern="1200" dirty="0">
                <a:solidFill>
                  <a:srgbClr val="000000"/>
                </a:solidFill>
                <a:effectLst/>
                <a:latin typeface="Times New Roman" panose="02020603050405020304" pitchFamily="18" charset="0"/>
                <a:cs typeface="Times New Roman" panose="02020603050405020304" pitchFamily="18" charset="0"/>
              </a:rPr>
              <a:t>he key finding of this paper is a</a:t>
            </a:r>
            <a:r>
              <a:rPr lang="en-US" sz="2000" dirty="0">
                <a:latin typeface="Times New Roman" panose="02020603050405020304" pitchFamily="18" charset="0"/>
                <a:cs typeface="Times New Roman" panose="02020603050405020304" pitchFamily="18" charset="0"/>
              </a:rPr>
              <a:t>chieved accuracy of 82% for fracture classification.</a:t>
            </a:r>
          </a:p>
          <a:p>
            <a:endParaRPr lang="en-IN" sz="2000" dirty="0">
              <a:effectLst/>
              <a:latin typeface="Times New Roman" panose="02020603050405020304" pitchFamily="18" charset="0"/>
              <a:cs typeface="Times New Roman" panose="02020603050405020304" pitchFamily="18" charset="0"/>
            </a:endParaRPr>
          </a:p>
          <a:p>
            <a:endParaRPr lang="en-US" sz="2000" dirty="0"/>
          </a:p>
          <a:p>
            <a:endParaRPr lang="en-US" sz="2000" dirty="0"/>
          </a:p>
          <a:p>
            <a:endParaRPr lang="en-US" sz="20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812876E4-F8AB-0CFD-9F9E-23E91F66D1A0}"/>
              </a:ext>
            </a:extLst>
          </p:cNvPr>
          <p:cNvSpPr>
            <a:spLocks noGrp="1"/>
          </p:cNvSpPr>
          <p:nvPr>
            <p:ph type="dt" sz="half" idx="10"/>
          </p:nvPr>
        </p:nvSpPr>
        <p:spPr/>
        <p:txBody>
          <a:bodyPr/>
          <a:lstStyle/>
          <a:p>
            <a:fld id="{0F128973-865F-4992-A463-31ADF40440F3}" type="datetime1">
              <a:rPr lang="en-IN" smtClean="0"/>
              <a:t>28-12-2023</a:t>
            </a:fld>
            <a:endParaRPr lang="en-IN"/>
          </a:p>
        </p:txBody>
      </p:sp>
      <p:sp>
        <p:nvSpPr>
          <p:cNvPr id="3" name="Footer Placeholder 2">
            <a:extLst>
              <a:ext uri="{FF2B5EF4-FFF2-40B4-BE49-F238E27FC236}">
                <a16:creationId xmlns:a16="http://schemas.microsoft.com/office/drawing/2014/main" id="{2959106C-8B9B-14DE-C621-9D4872BE8E05}"/>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607D79AD-F595-D9BE-CF68-E0A1F4B42CD5}"/>
              </a:ext>
            </a:extLst>
          </p:cNvPr>
          <p:cNvSpPr>
            <a:spLocks noGrp="1"/>
          </p:cNvSpPr>
          <p:nvPr>
            <p:ph type="sldNum" sz="quarter" idx="12"/>
          </p:nvPr>
        </p:nvSpPr>
        <p:spPr/>
        <p:txBody>
          <a:bodyPr/>
          <a:lstStyle/>
          <a:p>
            <a:fld id="{65DCBD69-296B-4D7C-AF62-9B588FC78772}" type="slidenum">
              <a:rPr lang="en-IN" smtClean="0"/>
              <a:t>7</a:t>
            </a:fld>
            <a:endParaRPr lang="en-IN"/>
          </a:p>
        </p:txBody>
      </p:sp>
    </p:spTree>
    <p:extLst>
      <p:ext uri="{BB962C8B-B14F-4D97-AF65-F5344CB8AC3E}">
        <p14:creationId xmlns:p14="http://schemas.microsoft.com/office/powerpoint/2010/main" val="496583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US" sz="2600" b="0" i="0" kern="1200" dirty="0">
                <a:solidFill>
                  <a:schemeClr val="tx1"/>
                </a:solidFill>
                <a:effectLst/>
                <a:latin typeface="Times New Roman" panose="02020603050405020304" pitchFamily="18" charset="0"/>
                <a:cs typeface="Times New Roman" panose="02020603050405020304" pitchFamily="18" charset="0"/>
              </a:rPr>
              <a:t>Limited dataset size, only focused on lower leg bone fractures</a:t>
            </a:r>
          </a:p>
          <a:p>
            <a:r>
              <a:rPr lang="en-US" sz="2600" b="0" i="0" kern="1200" dirty="0">
                <a:solidFill>
                  <a:schemeClr val="tx1"/>
                </a:solidFill>
                <a:effectLst/>
                <a:latin typeface="Times New Roman" panose="02020603050405020304" pitchFamily="18" charset="0"/>
                <a:cs typeface="Times New Roman" panose="02020603050405020304" pitchFamily="18" charset="0"/>
              </a:rPr>
              <a:t>Limited research on specific fracture types and integration with clinical workflows</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Limited accuracy for complex fractures, requires manual feature selection</a:t>
            </a:r>
          </a:p>
          <a:p>
            <a:r>
              <a:rPr lang="en-US" sz="2600" dirty="0">
                <a:latin typeface="Times New Roman" panose="02020603050405020304" pitchFamily="18" charset="0"/>
                <a:cs typeface="Times New Roman" panose="02020603050405020304" pitchFamily="18" charset="0"/>
              </a:rPr>
              <a:t>Primarily focused on binary classification (fracture vs. non-fracture).</a:t>
            </a:r>
          </a:p>
          <a:p>
            <a:endParaRPr lang="en-US"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4D92119F-233E-6AF8-E556-B0BA03A50248}"/>
              </a:ext>
            </a:extLst>
          </p:cNvPr>
          <p:cNvSpPr>
            <a:spLocks noGrp="1"/>
          </p:cNvSpPr>
          <p:nvPr>
            <p:ph type="dt" sz="half" idx="10"/>
          </p:nvPr>
        </p:nvSpPr>
        <p:spPr/>
        <p:txBody>
          <a:bodyPr/>
          <a:lstStyle/>
          <a:p>
            <a:fld id="{FEE20892-EA35-4E2B-9FCB-56A89D218D97}" type="datetime1">
              <a:rPr lang="en-IN" smtClean="0"/>
              <a:t>28-12-2023</a:t>
            </a:fld>
            <a:endParaRPr lang="en-IN"/>
          </a:p>
        </p:txBody>
      </p:sp>
      <p:sp>
        <p:nvSpPr>
          <p:cNvPr id="3" name="Footer Placeholder 2">
            <a:extLst>
              <a:ext uri="{FF2B5EF4-FFF2-40B4-BE49-F238E27FC236}">
                <a16:creationId xmlns:a16="http://schemas.microsoft.com/office/drawing/2014/main" id="{4C7FF025-A324-7CE7-70A0-733944D4D63F}"/>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E4E2C21C-20A4-633C-3CCB-36642694DE39}"/>
              </a:ext>
            </a:extLst>
          </p:cNvPr>
          <p:cNvSpPr>
            <a:spLocks noGrp="1"/>
          </p:cNvSpPr>
          <p:nvPr>
            <p:ph type="sldNum" sz="quarter" idx="12"/>
          </p:nvPr>
        </p:nvSpPr>
        <p:spPr/>
        <p:txBody>
          <a:bodyPr/>
          <a:lstStyle/>
          <a:p>
            <a:fld id="{65DCBD69-296B-4D7C-AF62-9B588FC78772}" type="slidenum">
              <a:rPr lang="en-IN" smtClean="0"/>
              <a:t>8</a:t>
            </a:fld>
            <a:endParaRPr lang="en-IN"/>
          </a:p>
        </p:txBody>
      </p:sp>
    </p:spTree>
    <p:extLst>
      <p:ext uri="{BB962C8B-B14F-4D97-AF65-F5344CB8AC3E}">
        <p14:creationId xmlns:p14="http://schemas.microsoft.com/office/powerpoint/2010/main" val="1713168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Millions of people suffer from bone fractures each year, and spotting these fractures quickly is crucial for effective treatment. The current methods, which involve manual checks and traditional X-rays, can be slow and prone to errors. The rising global incidence of bone fractures adds complexity to the challenges faced by healthcare professionals.</a:t>
            </a:r>
          </a:p>
          <a:p>
            <a:pPr algn="just"/>
            <a:r>
              <a:rPr lang="en-US" sz="2000" dirty="0">
                <a:latin typeface="Times New Roman" panose="02020603050405020304" pitchFamily="18" charset="0"/>
                <a:cs typeface="Times New Roman" panose="02020603050405020304" pitchFamily="18" charset="0"/>
              </a:rPr>
              <a:t>The commonly used X-ray techniques have drawbacks, like producing unclear images of bones, making it tough for surgeons to make precise diagnoses. This can lead to delayed or incorrect treatments, negatively impacting patients. To overcome these issues, there's a need for an automated system to help healthcare professionals swiftly and accurately identify bone fractures from X-ray images.</a:t>
            </a:r>
          </a:p>
        </p:txBody>
      </p:sp>
      <p:sp>
        <p:nvSpPr>
          <p:cNvPr id="2" name="Date Placeholder 1">
            <a:extLst>
              <a:ext uri="{FF2B5EF4-FFF2-40B4-BE49-F238E27FC236}">
                <a16:creationId xmlns:a16="http://schemas.microsoft.com/office/drawing/2014/main" id="{9AC59474-7EBD-6FA8-65C2-773D9885CF0E}"/>
              </a:ext>
            </a:extLst>
          </p:cNvPr>
          <p:cNvSpPr>
            <a:spLocks noGrp="1"/>
          </p:cNvSpPr>
          <p:nvPr>
            <p:ph type="dt" sz="half" idx="10"/>
          </p:nvPr>
        </p:nvSpPr>
        <p:spPr/>
        <p:txBody>
          <a:bodyPr/>
          <a:lstStyle/>
          <a:p>
            <a:fld id="{FF2421A6-A714-46DE-9D6C-E25FDA1ED907}" type="datetime1">
              <a:rPr lang="en-IN" smtClean="0"/>
              <a:t>28-12-2023</a:t>
            </a:fld>
            <a:endParaRPr lang="en-IN"/>
          </a:p>
        </p:txBody>
      </p:sp>
      <p:sp>
        <p:nvSpPr>
          <p:cNvPr id="3" name="Footer Placeholder 2">
            <a:extLst>
              <a:ext uri="{FF2B5EF4-FFF2-40B4-BE49-F238E27FC236}">
                <a16:creationId xmlns:a16="http://schemas.microsoft.com/office/drawing/2014/main" id="{A0D55423-4ED6-0AFC-C04D-87146FEAAFFA}"/>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34DBABB6-5FC0-322E-8740-3931DFACA251}"/>
              </a:ext>
            </a:extLst>
          </p:cNvPr>
          <p:cNvSpPr>
            <a:spLocks noGrp="1"/>
          </p:cNvSpPr>
          <p:nvPr>
            <p:ph type="sldNum" sz="quarter" idx="12"/>
          </p:nvPr>
        </p:nvSpPr>
        <p:spPr/>
        <p:txBody>
          <a:bodyPr/>
          <a:lstStyle/>
          <a:p>
            <a:fld id="{65DCBD69-296B-4D7C-AF62-9B588FC78772}" type="slidenum">
              <a:rPr lang="en-IN" smtClean="0"/>
              <a:t>9</a:t>
            </a:fld>
            <a:endParaRPr lang="en-IN"/>
          </a:p>
        </p:txBody>
      </p:sp>
    </p:spTree>
    <p:extLst>
      <p:ext uri="{BB962C8B-B14F-4D97-AF65-F5344CB8AC3E}">
        <p14:creationId xmlns:p14="http://schemas.microsoft.com/office/powerpoint/2010/main" val="1259738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1644</TotalTime>
  <Words>1537</Words>
  <Application>Microsoft Office PowerPoint</Application>
  <PresentationFormat>Widescreen</PresentationFormat>
  <Paragraphs>181</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Bone Fracture Detection </vt:lpstr>
      <vt:lpstr>PowerPoint Presentation</vt:lpstr>
      <vt:lpstr>OUTLINE</vt:lpstr>
      <vt:lpstr>ABSTRACT</vt:lpstr>
      <vt:lpstr>INTRODUCTION</vt:lpstr>
      <vt:lpstr>LITERATURE SURVEY</vt:lpstr>
      <vt:lpstr>LITERATURE SURVEY</vt:lpstr>
      <vt:lpstr>RESEARCH GAPS</vt:lpstr>
      <vt:lpstr>PROBLEM STATEMENT</vt:lpstr>
      <vt:lpstr>OBJECTIVES</vt:lpstr>
      <vt:lpstr>BLOCK DIAGRAM OR FLOW DIAGRAM</vt:lpstr>
      <vt:lpstr>METHODOLOGY</vt:lpstr>
      <vt:lpstr>IMPLEMENTATION</vt:lpstr>
      <vt:lpstr>REFERENCES</vt:lpstr>
      <vt:lpstr>QUESTIONS and ANSWERS</vt:lpstr>
      <vt:lpstr>ACKNOWLEGEMENTS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Venkata Durga Praveen Badri</cp:lastModifiedBy>
  <cp:revision>15</cp:revision>
  <dcterms:created xsi:type="dcterms:W3CDTF">2023-12-22T11:34:02Z</dcterms:created>
  <dcterms:modified xsi:type="dcterms:W3CDTF">2023-12-28T17:16:26Z</dcterms:modified>
</cp:coreProperties>
</file>