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handoutMasterIdLst>
    <p:handoutMasterId r:id="rId27"/>
  </p:handoutMasterIdLst>
  <p:sldIdLst>
    <p:sldId id="258" r:id="rId2"/>
    <p:sldId id="260" r:id="rId3"/>
    <p:sldId id="262" r:id="rId4"/>
    <p:sldId id="279" r:id="rId5"/>
    <p:sldId id="263" r:id="rId6"/>
    <p:sldId id="288" r:id="rId7"/>
    <p:sldId id="265" r:id="rId8"/>
    <p:sldId id="306" r:id="rId9"/>
    <p:sldId id="266" r:id="rId10"/>
    <p:sldId id="308" r:id="rId11"/>
    <p:sldId id="269" r:id="rId12"/>
    <p:sldId id="271" r:id="rId13"/>
    <p:sldId id="287" r:id="rId14"/>
    <p:sldId id="302" r:id="rId15"/>
    <p:sldId id="272" r:id="rId16"/>
    <p:sldId id="303" r:id="rId17"/>
    <p:sldId id="304" r:id="rId18"/>
    <p:sldId id="305" r:id="rId19"/>
    <p:sldId id="273" r:id="rId20"/>
    <p:sldId id="278" r:id="rId21"/>
    <p:sldId id="286" r:id="rId22"/>
    <p:sldId id="285" r:id="rId23"/>
    <p:sldId id="275"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8" autoAdjust="0"/>
    <p:restoredTop sz="94660"/>
  </p:normalViewPr>
  <p:slideViewPr>
    <p:cSldViewPr snapToGrid="0">
      <p:cViewPr varScale="1">
        <p:scale>
          <a:sx n="59" d="100"/>
          <a:sy n="59" d="100"/>
        </p:scale>
        <p:origin x="752"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03-04-2024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IN"/>
              <a:t>27-12-2023</a:t>
            </a:r>
          </a:p>
        </p:txBody>
      </p:sp>
      <p:sp>
        <p:nvSpPr>
          <p:cNvPr id="5" name="Footer Placeholder 4"/>
          <p:cNvSpPr>
            <a:spLocks noGrp="1"/>
          </p:cNvSpPr>
          <p:nvPr>
            <p:ph type="ftr" sz="quarter" idx="11"/>
          </p:nvPr>
        </p:nvSpPr>
        <p:spPr/>
        <p:txBody>
          <a:bodyPr/>
          <a:lstStyle/>
          <a:p>
            <a:r>
              <a:rPr lang="en-US"/>
              <a:t>Review No.1         Batch No.5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27-12-2023</a:t>
            </a:r>
          </a:p>
        </p:txBody>
      </p:sp>
      <p:sp>
        <p:nvSpPr>
          <p:cNvPr id="5" name="Footer Placeholder 4"/>
          <p:cNvSpPr>
            <a:spLocks noGrp="1"/>
          </p:cNvSpPr>
          <p:nvPr>
            <p:ph type="ftr" sz="quarter" idx="11"/>
          </p:nvPr>
        </p:nvSpPr>
        <p:spPr/>
        <p:txBody>
          <a:bodyPr/>
          <a:lstStyle/>
          <a:p>
            <a:r>
              <a:rPr lang="en-US"/>
              <a:t>Review No.1         Batch No.5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27-12-2023</a:t>
            </a:r>
          </a:p>
        </p:txBody>
      </p:sp>
      <p:sp>
        <p:nvSpPr>
          <p:cNvPr id="5" name="Footer Placeholder 4"/>
          <p:cNvSpPr>
            <a:spLocks noGrp="1"/>
          </p:cNvSpPr>
          <p:nvPr>
            <p:ph type="ftr" sz="quarter" idx="11"/>
          </p:nvPr>
        </p:nvSpPr>
        <p:spPr/>
        <p:txBody>
          <a:bodyPr/>
          <a:lstStyle/>
          <a:p>
            <a:r>
              <a:rPr lang="en-US"/>
              <a:t>Review No.1         Batch No.5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27-12-2023</a:t>
            </a:r>
          </a:p>
        </p:txBody>
      </p:sp>
      <p:sp>
        <p:nvSpPr>
          <p:cNvPr id="5" name="Footer Placeholder 4"/>
          <p:cNvSpPr>
            <a:spLocks noGrp="1"/>
          </p:cNvSpPr>
          <p:nvPr>
            <p:ph type="ftr" sz="quarter" idx="11"/>
          </p:nvPr>
        </p:nvSpPr>
        <p:spPr/>
        <p:txBody>
          <a:bodyPr/>
          <a:lstStyle/>
          <a:p>
            <a:r>
              <a:rPr lang="en-US"/>
              <a:t>Review No.1         Batch No.5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27-12-2023</a:t>
            </a:r>
          </a:p>
        </p:txBody>
      </p:sp>
      <p:sp>
        <p:nvSpPr>
          <p:cNvPr id="5" name="Footer Placeholder 4"/>
          <p:cNvSpPr>
            <a:spLocks noGrp="1"/>
          </p:cNvSpPr>
          <p:nvPr>
            <p:ph type="ftr" sz="quarter" idx="11"/>
          </p:nvPr>
        </p:nvSpPr>
        <p:spPr/>
        <p:txBody>
          <a:bodyPr/>
          <a:lstStyle/>
          <a:p>
            <a:r>
              <a:rPr lang="en-US"/>
              <a:t>Review No.1         Batch No.5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IN"/>
              <a:t>27-12-2023</a:t>
            </a:r>
          </a:p>
        </p:txBody>
      </p:sp>
      <p:sp>
        <p:nvSpPr>
          <p:cNvPr id="6" name="Footer Placeholder 5"/>
          <p:cNvSpPr>
            <a:spLocks noGrp="1"/>
          </p:cNvSpPr>
          <p:nvPr>
            <p:ph type="ftr" sz="quarter" idx="11"/>
          </p:nvPr>
        </p:nvSpPr>
        <p:spPr/>
        <p:txBody>
          <a:bodyPr/>
          <a:lstStyle/>
          <a:p>
            <a:r>
              <a:rPr lang="en-US"/>
              <a:t>Review No.1         Batch No.5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IN"/>
              <a:t>27-12-2023</a:t>
            </a:r>
          </a:p>
        </p:txBody>
      </p:sp>
      <p:sp>
        <p:nvSpPr>
          <p:cNvPr id="8" name="Footer Placeholder 7"/>
          <p:cNvSpPr>
            <a:spLocks noGrp="1"/>
          </p:cNvSpPr>
          <p:nvPr>
            <p:ph type="ftr" sz="quarter" idx="11"/>
          </p:nvPr>
        </p:nvSpPr>
        <p:spPr/>
        <p:txBody>
          <a:bodyPr/>
          <a:lstStyle/>
          <a:p>
            <a:r>
              <a:rPr lang="en-US"/>
              <a:t>Review No.1         Batch No.5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IN"/>
              <a:t>27-12-2023</a:t>
            </a:r>
          </a:p>
        </p:txBody>
      </p:sp>
      <p:sp>
        <p:nvSpPr>
          <p:cNvPr id="4" name="Footer Placeholder 3"/>
          <p:cNvSpPr>
            <a:spLocks noGrp="1"/>
          </p:cNvSpPr>
          <p:nvPr>
            <p:ph type="ftr" sz="quarter" idx="11"/>
          </p:nvPr>
        </p:nvSpPr>
        <p:spPr/>
        <p:txBody>
          <a:bodyPr/>
          <a:lstStyle/>
          <a:p>
            <a:r>
              <a:rPr lang="en-US"/>
              <a:t>Review No.1         Batch No.5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27-12-2023</a:t>
            </a:r>
          </a:p>
        </p:txBody>
      </p:sp>
      <p:sp>
        <p:nvSpPr>
          <p:cNvPr id="3" name="Footer Placeholder 2"/>
          <p:cNvSpPr>
            <a:spLocks noGrp="1"/>
          </p:cNvSpPr>
          <p:nvPr>
            <p:ph type="ftr" sz="quarter" idx="11"/>
          </p:nvPr>
        </p:nvSpPr>
        <p:spPr/>
        <p:txBody>
          <a:bodyPr/>
          <a:lstStyle/>
          <a:p>
            <a:r>
              <a:rPr lang="en-US"/>
              <a:t>Review No.1         Batch No.5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27-12-2023</a:t>
            </a:r>
          </a:p>
        </p:txBody>
      </p:sp>
      <p:sp>
        <p:nvSpPr>
          <p:cNvPr id="6" name="Footer Placeholder 5"/>
          <p:cNvSpPr>
            <a:spLocks noGrp="1"/>
          </p:cNvSpPr>
          <p:nvPr>
            <p:ph type="ftr" sz="quarter" idx="11"/>
          </p:nvPr>
        </p:nvSpPr>
        <p:spPr/>
        <p:txBody>
          <a:bodyPr/>
          <a:lstStyle/>
          <a:p>
            <a:r>
              <a:rPr lang="en-US"/>
              <a:t>Review No.1         Batch No.5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27-12-2023</a:t>
            </a:r>
          </a:p>
        </p:txBody>
      </p:sp>
      <p:sp>
        <p:nvSpPr>
          <p:cNvPr id="6" name="Footer Placeholder 5"/>
          <p:cNvSpPr>
            <a:spLocks noGrp="1"/>
          </p:cNvSpPr>
          <p:nvPr>
            <p:ph type="ftr" sz="quarter" idx="11"/>
          </p:nvPr>
        </p:nvSpPr>
        <p:spPr/>
        <p:txBody>
          <a:bodyPr/>
          <a:lstStyle/>
          <a:p>
            <a:r>
              <a:rPr lang="en-US"/>
              <a:t>Review No.1         Batch No.5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27-12-2023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No.1         Batch No.5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p>
            <a:pPr algn="ctr">
              <a:spcBef>
                <a:spcPct val="20000"/>
              </a:spcBef>
              <a:defRPr/>
            </a:pPr>
            <a:r>
              <a:rPr lang="en-US" sz="2200" b="1" dirty="0">
                <a:latin typeface="Times New Roman" panose="02020603050405020304"/>
                <a:cs typeface="Times New Roman" panose="02020603050405020304"/>
              </a:rPr>
              <a:t>Department of Computer Science and Engineering</a:t>
            </a:r>
          </a:p>
          <a:p>
            <a:pPr algn="ctr">
              <a:spcBef>
                <a:spcPct val="20000"/>
              </a:spcBef>
              <a:defRPr/>
            </a:pPr>
            <a:r>
              <a:rPr lang="en-US" sz="2800" b="1" dirty="0">
                <a:solidFill>
                  <a:srgbClr val="FF0000"/>
                </a:solidFill>
                <a:effectLst>
                  <a:outerShdw blurRad="38100" dist="38100" dir="2700000" algn="tl">
                    <a:srgbClr val="000000">
                      <a:alpha val="43137"/>
                    </a:srgbClr>
                  </a:outerShdw>
                </a:effectLst>
                <a:latin typeface="Times New Roman" panose="02020603050405020304"/>
                <a:cs typeface="Times New Roman" panose="02020603050405020304"/>
              </a:rPr>
              <a:t>FAKE PROFILE IDENTIFICATION USING MACHINE LEARNING</a:t>
            </a:r>
          </a:p>
          <a:p>
            <a:pPr algn="ctr">
              <a:spcBef>
                <a:spcPct val="20000"/>
              </a:spcBef>
              <a:defRPr/>
            </a:pPr>
            <a:endParaRPr lang="en-US" sz="2800" b="1" dirty="0">
              <a:solidFill>
                <a:srgbClr val="FF0000"/>
              </a:solidFill>
              <a:effectLst>
                <a:outerShdw blurRad="38100" dist="38100" dir="2700000" algn="tl">
                  <a:srgbClr val="000000">
                    <a:alpha val="43137"/>
                  </a:srgbClr>
                </a:outerShdw>
              </a:effectLst>
              <a:latin typeface="Times New Roman" panose="02020603050405020304"/>
              <a:cs typeface="Times New Roman" panose="02020603050405020304"/>
            </a:endParaRPr>
          </a:p>
        </p:txBody>
      </p:sp>
      <p:sp>
        <p:nvSpPr>
          <p:cNvPr id="16" name="Subtitle 2"/>
          <p:cNvSpPr>
            <a:spLocks noGrp="1"/>
          </p:cNvSpPr>
          <p:nvPr>
            <p:ph type="subTitle" idx="1"/>
          </p:nvPr>
        </p:nvSpPr>
        <p:spPr>
          <a:xfrm>
            <a:off x="920750" y="2113280"/>
            <a:ext cx="10335895" cy="1440815"/>
          </a:xfrm>
        </p:spPr>
        <p:txBody>
          <a:bodyPr vert="horz" lIns="91440" tIns="45720" rIns="91440" bIns="45720" rtlCol="0" anchor="t">
            <a:normAutofit fontScale="25000" lnSpcReduction="20000"/>
          </a:bodyPr>
          <a:lstStyle/>
          <a:p>
            <a:pPr eaLnBrk="1" hangingPunct="1">
              <a:lnSpc>
                <a:spcPct val="120000"/>
              </a:lnSpc>
            </a:pPr>
            <a:r>
              <a:rPr lang="en-US" altLang="en-US" sz="7200" b="1" dirty="0">
                <a:latin typeface="Times New Roman" panose="02020603050405020304"/>
                <a:cs typeface="Times New Roman" panose="02020603050405020304"/>
              </a:rPr>
              <a:t>PRESENTED BY</a:t>
            </a:r>
          </a:p>
          <a:p>
            <a:pPr eaLnBrk="1" hangingPunct="1">
              <a:lnSpc>
                <a:spcPct val="120000"/>
              </a:lnSpc>
            </a:pPr>
            <a:r>
              <a:rPr lang="en-US" altLang="en-US" sz="7200" dirty="0" err="1">
                <a:latin typeface="Times New Roman" panose="02020603050405020304"/>
                <a:cs typeface="Times New Roman" panose="02020603050405020304"/>
              </a:rPr>
              <a:t>P.Venkata</a:t>
            </a:r>
            <a:r>
              <a:rPr lang="en-US" altLang="en-US" sz="7200" dirty="0">
                <a:latin typeface="Times New Roman" panose="02020603050405020304"/>
                <a:cs typeface="Times New Roman" panose="02020603050405020304"/>
              </a:rPr>
              <a:t> Deepthi – 20471A05G9</a:t>
            </a:r>
          </a:p>
          <a:p>
            <a:pPr lvl="6" algn="l">
              <a:lnSpc>
                <a:spcPct val="120000"/>
              </a:lnSpc>
            </a:pPr>
            <a:r>
              <a:rPr lang="en-IN" altLang="en-US" sz="7200" dirty="0" err="1">
                <a:latin typeface="Times New Roman" panose="02020603050405020304"/>
                <a:cs typeface="Times New Roman" panose="02020603050405020304"/>
              </a:rPr>
              <a:t>             </a:t>
            </a:r>
            <a:r>
              <a:rPr lang="en-US" altLang="en-US" sz="7200" dirty="0" err="1">
                <a:latin typeface="Times New Roman" panose="02020603050405020304"/>
                <a:cs typeface="Times New Roman" panose="02020603050405020304"/>
              </a:rPr>
              <a:t>S.Thejita</a:t>
            </a:r>
            <a:r>
              <a:rPr lang="en-US" altLang="en-US" sz="7200" dirty="0">
                <a:latin typeface="Times New Roman" panose="02020603050405020304"/>
                <a:cs typeface="Times New Roman" panose="02020603050405020304"/>
              </a:rPr>
              <a:t> Lasya – 20471A05I7</a:t>
            </a:r>
          </a:p>
          <a:p>
            <a:pPr lvl="6" algn="l">
              <a:lnSpc>
                <a:spcPct val="120000"/>
              </a:lnSpc>
            </a:pPr>
            <a:r>
              <a:rPr lang="en-IN" altLang="en-US" sz="7200" dirty="0" err="1">
                <a:latin typeface="Times New Roman" panose="02020603050405020304"/>
                <a:cs typeface="Times New Roman" panose="02020603050405020304"/>
              </a:rPr>
              <a:t>             </a:t>
            </a:r>
            <a:r>
              <a:rPr lang="en-US" altLang="en-US" sz="7200" dirty="0" err="1">
                <a:latin typeface="Times New Roman" panose="02020603050405020304"/>
                <a:cs typeface="Times New Roman" panose="02020603050405020304"/>
              </a:rPr>
              <a:t>M.Saraswathi</a:t>
            </a:r>
            <a:r>
              <a:rPr lang="en-US" altLang="en-US" sz="7200" dirty="0">
                <a:latin typeface="Times New Roman" panose="02020603050405020304"/>
                <a:cs typeface="Times New Roman" panose="02020603050405020304"/>
              </a:rPr>
              <a:t> – 20471A05G1</a:t>
            </a:r>
          </a:p>
          <a:p>
            <a:pPr marL="342900" indent="-342900">
              <a:buAutoNum type="alphaUcPeriod"/>
            </a:pPr>
            <a:endParaRPr lang="en-US" altLang="en-US" sz="1600" dirty="0">
              <a:latin typeface="Times New Roman" panose="02020603050405020304" pitchFamily="18" charset="0"/>
              <a:cs typeface="Times New Roman" panose="02020603050405020304" pitchFamily="18" charset="0"/>
            </a:endParaRPr>
          </a:p>
        </p:txBody>
      </p:sp>
      <p:sp>
        <p:nvSpPr>
          <p:cNvPr id="17" name="Subtitle 2"/>
          <p:cNvSpPr txBox="1"/>
          <p:nvPr/>
        </p:nvSpPr>
        <p:spPr bwMode="auto">
          <a:xfrm>
            <a:off x="1754505" y="3554095"/>
            <a:ext cx="7886065" cy="2305685"/>
          </a:xfrm>
          <a:prstGeom prst="rect">
            <a:avLst/>
          </a:prstGeom>
          <a:noFill/>
          <a:ln w="9525">
            <a:noFill/>
            <a:miter lim="800000"/>
          </a:ln>
        </p:spPr>
        <p:txBody>
          <a:bodyPr lIns="91440" tIns="45720" rIns="91440" bIns="45720" anchor="t"/>
          <a:lstStyle/>
          <a:p>
            <a:pPr algn="ctr" eaLnBrk="1" hangingPunct="1">
              <a:spcBef>
                <a:spcPct val="20000"/>
              </a:spcBef>
              <a:buFont typeface="Wingdings" panose="05000000000000000000" pitchFamily="2" charset="2"/>
              <a:buNone/>
            </a:pPr>
            <a:r>
              <a:rPr lang="en-US" altLang="en-US" dirty="0">
                <a:solidFill>
                  <a:srgbClr val="006600"/>
                </a:solidFill>
                <a:latin typeface="Times New Roman" panose="02020603050405020304"/>
                <a:cs typeface="Times New Roman" panose="02020603050405020304"/>
              </a:rPr>
              <a:t>Under the Guidance of,</a:t>
            </a:r>
            <a:endParaRPr lang="en-US" altLang="en-US" b="1" dirty="0">
              <a:solidFill>
                <a:srgbClr val="006600"/>
              </a:solidFill>
              <a:latin typeface="Times New Roman" panose="02020603050405020304"/>
              <a:cs typeface="Times New Roman" panose="02020603050405020304"/>
            </a:endParaRPr>
          </a:p>
          <a:p>
            <a:pPr algn="ctr">
              <a:spcBef>
                <a:spcPct val="20000"/>
              </a:spcBef>
              <a:buFont typeface="Wingdings" panose="05000000000000000000" pitchFamily="2" charset="2"/>
            </a:pPr>
            <a:r>
              <a:rPr lang="en-US" sz="2400" b="1" baseline="-25000" dirty="0" err="1">
                <a:latin typeface="Times New Roman" panose="02020603050405020304"/>
                <a:cs typeface="Times New Roman" panose="02020603050405020304"/>
              </a:rPr>
              <a:t>Dr.S.N.Tirumala</a:t>
            </a:r>
            <a:r>
              <a:rPr lang="en-US" sz="2400" b="1" baseline="-25000" dirty="0">
                <a:latin typeface="Times New Roman" panose="02020603050405020304"/>
                <a:cs typeface="Times New Roman" panose="02020603050405020304"/>
              </a:rPr>
              <a:t> </a:t>
            </a:r>
            <a:r>
              <a:rPr lang="en-US" sz="2400" b="1" baseline="-25000" dirty="0" err="1">
                <a:latin typeface="Times New Roman" panose="02020603050405020304"/>
                <a:cs typeface="Times New Roman" panose="02020603050405020304"/>
              </a:rPr>
              <a:t>Rao,MTech,Ph.D</a:t>
            </a:r>
            <a:r>
              <a:rPr lang="en-US" sz="2400" b="1" baseline="-25000" dirty="0">
                <a:latin typeface="Times New Roman" panose="02020603050405020304"/>
                <a:cs typeface="Times New Roman" panose="02020603050405020304"/>
              </a:rPr>
              <a:t>,</a:t>
            </a:r>
          </a:p>
          <a:p>
            <a:pPr algn="ctr">
              <a:spcBef>
                <a:spcPct val="20000"/>
              </a:spcBef>
              <a:buFont typeface="Wingdings" panose="05000000000000000000" pitchFamily="2" charset="2"/>
            </a:pPr>
            <a:r>
              <a:rPr lang="en-IN" altLang="en-US" sz="1600" dirty="0">
                <a:solidFill>
                  <a:srgbClr val="898989"/>
                </a:solidFill>
                <a:latin typeface="Times New Roman" panose="02020603050405020304"/>
                <a:cs typeface="Times New Roman" panose="02020603050405020304"/>
              </a:rPr>
              <a:t> </a:t>
            </a:r>
            <a:endParaRPr lang="en-US" altLang="en-US" sz="1600" dirty="0">
              <a:solidFill>
                <a:srgbClr val="898989"/>
              </a:solidFill>
              <a:latin typeface="Times New Roman" panose="02020603050405020304"/>
              <a:cs typeface="Times New Roman" panose="02020603050405020304"/>
            </a:endParaRPr>
          </a:p>
          <a:p>
            <a:pPr algn="ctr" eaLnBrk="1" hangingPunct="1">
              <a:spcBef>
                <a:spcPct val="20000"/>
              </a:spcBef>
              <a:buFont typeface="Wingdings" panose="05000000000000000000" pitchFamily="2" charset="2"/>
              <a:buNone/>
            </a:pPr>
            <a:r>
              <a:rPr lang="en-IN" altLang="en-US" sz="1600" dirty="0">
                <a:solidFill>
                  <a:srgbClr val="898989"/>
                </a:solidFill>
                <a:latin typeface="Times New Roman" panose="02020603050405020304"/>
                <a:cs typeface="Times New Roman" panose="02020603050405020304"/>
              </a:rPr>
              <a:t>   </a:t>
            </a:r>
            <a:r>
              <a:rPr lang="en-US" altLang="en-US" sz="1600" dirty="0">
                <a:solidFill>
                  <a:srgbClr val="898989"/>
                </a:solidFill>
                <a:latin typeface="Times New Roman" panose="02020603050405020304"/>
                <a:cs typeface="Times New Roman" panose="02020603050405020304"/>
              </a:rPr>
              <a:t>Head of Computer Science and Engineering Department,</a:t>
            </a:r>
          </a:p>
          <a:p>
            <a:pPr algn="ctr" eaLnBrk="1" hangingPunct="1">
              <a:lnSpc>
                <a:spcPct val="150000"/>
              </a:lnSpc>
              <a:spcBef>
                <a:spcPct val="20000"/>
              </a:spcBef>
              <a:buFont typeface="Wingdings" panose="05000000000000000000" pitchFamily="2" charset="2"/>
              <a:buNone/>
            </a:pPr>
            <a:r>
              <a:rPr lang="en-US" altLang="en-US" sz="1600" dirty="0" err="1">
                <a:solidFill>
                  <a:srgbClr val="898989"/>
                </a:solidFill>
                <a:latin typeface="Times New Roman" panose="02020603050405020304"/>
                <a:cs typeface="Times New Roman" panose="02020603050405020304"/>
              </a:rPr>
              <a:t>Narasaraopeta</a:t>
            </a:r>
            <a:r>
              <a:rPr lang="en-US" altLang="en-US" sz="1600" dirty="0">
                <a:solidFill>
                  <a:srgbClr val="898989"/>
                </a:solidFill>
                <a:latin typeface="Times New Roman" panose="02020603050405020304"/>
                <a:cs typeface="Times New Roman" panose="02020603050405020304"/>
              </a:rPr>
              <a:t> Engineering College (Autonomous),</a:t>
            </a:r>
          </a:p>
          <a:p>
            <a:pPr algn="ctr" eaLnBrk="1" hangingPunct="1">
              <a:lnSpc>
                <a:spcPct val="150000"/>
              </a:lnSpc>
              <a:spcBef>
                <a:spcPct val="20000"/>
              </a:spcBef>
              <a:buFont typeface="Wingdings" panose="05000000000000000000" pitchFamily="2" charset="2"/>
              <a:buNone/>
            </a:pPr>
            <a:r>
              <a:rPr lang="en-US" altLang="en-US" sz="1600" dirty="0">
                <a:solidFill>
                  <a:srgbClr val="898989"/>
                </a:solidFill>
                <a:latin typeface="Times New Roman" panose="02020603050405020304"/>
                <a:cs typeface="Times New Roman" panose="02020603050405020304"/>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110" b="1" dirty="0">
                <a:latin typeface="Times New Roman" panose="02020603050405020304" pitchFamily="18" charset="0"/>
                <a:cs typeface="Times New Roman" panose="02020603050405020304" pitchFamily="18" charset="0"/>
                <a:sym typeface="+mn-ea"/>
              </a:rPr>
              <a:t>                    </a:t>
            </a:r>
            <a:r>
              <a:rPr lang="en-US" sz="3110" b="1" dirty="0">
                <a:latin typeface="Times New Roman" panose="02020603050405020304" pitchFamily="18" charset="0"/>
                <a:cs typeface="Times New Roman" panose="02020603050405020304" pitchFamily="18" charset="0"/>
                <a:sym typeface="+mn-ea"/>
              </a:rPr>
              <a:t>BLOCK DIAGRAM OR FLOW DIAGRAM</a:t>
            </a:r>
            <a:endParaRPr lang="en-US" sz="3110"/>
          </a:p>
        </p:txBody>
      </p:sp>
      <p:pic>
        <p:nvPicPr>
          <p:cNvPr id="7" name="Content Placeholder 6" descr="Screenshot (30)"/>
          <p:cNvPicPr>
            <a:picLocks noGrp="1" noChangeAspect="1"/>
          </p:cNvPicPr>
          <p:nvPr>
            <p:ph idx="1"/>
          </p:nvPr>
        </p:nvPicPr>
        <p:blipFill>
          <a:blip r:embed="rId2"/>
          <a:stretch>
            <a:fillRect/>
          </a:stretch>
        </p:blipFill>
        <p:spPr>
          <a:xfrm>
            <a:off x="3021965" y="1177290"/>
            <a:ext cx="5941060" cy="5179060"/>
          </a:xfrm>
          <a:prstGeom prst="rect">
            <a:avLst/>
          </a:prstGeom>
        </p:spPr>
      </p:pic>
      <p:sp>
        <p:nvSpPr>
          <p:cNvPr id="4" name="Date Placeholder 3"/>
          <p:cNvSpPr>
            <a:spLocks noGrp="1"/>
          </p:cNvSpPr>
          <p:nvPr>
            <p:ph type="dt" sz="half" idx="10"/>
          </p:nvPr>
        </p:nvSpPr>
        <p:spPr/>
        <p:txBody>
          <a:bodyPr/>
          <a:lstStyle/>
          <a:p>
            <a:r>
              <a:rPr lang="en-IN"/>
              <a:t>04-04-2024</a:t>
            </a:r>
          </a:p>
        </p:txBody>
      </p:sp>
      <p:sp>
        <p:nvSpPr>
          <p:cNvPr id="5" name="Footer Placeholder 4"/>
          <p:cNvSpPr>
            <a:spLocks noGrp="1"/>
          </p:cNvSpPr>
          <p:nvPr>
            <p:ph type="ftr" sz="quarter" idx="11"/>
          </p:nvPr>
        </p:nvSpPr>
        <p:spPr/>
        <p:txBody>
          <a:bodyPr/>
          <a:lstStyle/>
          <a:p>
            <a:r>
              <a:rPr lang="en-US"/>
              <a:t>Review No.</a:t>
            </a:r>
            <a:r>
              <a:rPr lang="en-IN" altLang="en-US"/>
              <a:t>03</a:t>
            </a:r>
            <a:r>
              <a:rPr lang="en-US"/>
              <a:t>         Batch No.</a:t>
            </a:r>
            <a:r>
              <a:rPr lang="en-IN" altLang="en-US"/>
              <a:t>01</a:t>
            </a:r>
            <a:r>
              <a:rPr lang="en-US"/>
              <a:t>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METHODOLOGY</a:t>
            </a:r>
          </a:p>
        </p:txBody>
      </p:sp>
      <p:sp>
        <p:nvSpPr>
          <p:cNvPr id="9" name="Content Placeholder 8"/>
          <p:cNvSpPr>
            <a:spLocks noGrp="1"/>
          </p:cNvSpPr>
          <p:nvPr>
            <p:ph idx="1"/>
          </p:nvPr>
        </p:nvSpPr>
        <p:spPr>
          <a:xfrm>
            <a:off x="838200" y="1263193"/>
            <a:ext cx="10515600" cy="4873656"/>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1. Random Forest will split the data randomly into many data samples which are then split into trees that are trained and tested for prediction. The prediction score is then finalized by the voting scheme in between the trees</a:t>
            </a:r>
          </a:p>
          <a:p>
            <a:pPr marL="0" indent="0" algn="just">
              <a:buNone/>
            </a:pPr>
            <a:r>
              <a:rPr lang="en-IN" sz="2000" dirty="0">
                <a:latin typeface="Times New Roman" panose="02020603050405020304" pitchFamily="18" charset="0"/>
                <a:cs typeface="Times New Roman" panose="02020603050405020304" pitchFamily="18" charset="0"/>
              </a:rPr>
              <a:t>2. Gradient Boosting is similar to the random forest model but it relies on the intuition that the best possible next model would be the one that gives a minimum number of errors when combined with the previous one.</a:t>
            </a:r>
          </a:p>
          <a:p>
            <a:pPr marL="0" indent="0" algn="just">
              <a:buNone/>
            </a:pPr>
            <a:r>
              <a:rPr lang="en-IN" sz="2000" dirty="0">
                <a:latin typeface="Times New Roman" panose="02020603050405020304" pitchFamily="18" charset="0"/>
                <a:cs typeface="Times New Roman" panose="02020603050405020304" pitchFamily="18" charset="0"/>
              </a:rPr>
              <a:t>3.Logistic Regression is a statistical method for investigating data when the outcome is controlled by one or more independent factors.                </a:t>
            </a:r>
          </a:p>
          <a:p>
            <a:pPr marL="0" indent="0" algn="just">
              <a:buNone/>
            </a:pPr>
            <a:r>
              <a:rPr lang="en-IN" sz="2000" dirty="0">
                <a:latin typeface="Times New Roman" panose="02020603050405020304" pitchFamily="18" charset="0"/>
                <a:cs typeface="Times New Roman" panose="02020603050405020304" pitchFamily="18" charset="0"/>
              </a:rPr>
              <a:t>4.Gaussian Naive Bayes is also a particular use of the Naive Bayes method where the characteristics have continuous values. This algorithm assumes that all the features follow a Gaussian distribution which is also called a normal distribution.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IMPLEMENTATION</a:t>
            </a:r>
          </a:p>
        </p:txBody>
      </p:sp>
      <p:sp>
        <p:nvSpPr>
          <p:cNvPr id="9" name="Content Placeholder 8"/>
          <p:cNvSpPr>
            <a:spLocks noGrp="1"/>
          </p:cNvSpPr>
          <p:nvPr>
            <p:ph idx="1"/>
          </p:nvPr>
        </p:nvSpPr>
        <p:spPr>
          <a:xfrm>
            <a:off x="838200" y="1825625"/>
            <a:ext cx="10515600" cy="4169822"/>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1.Load</a:t>
            </a:r>
            <a:r>
              <a:rPr lang="en-IN" altLang="en-US" sz="2400" dirty="0">
                <a:latin typeface="Times New Roman" panose="02020603050405020304" pitchFamily="18" charset="0"/>
                <a:cs typeface="Times New Roman" panose="02020603050405020304" pitchFamily="18" charset="0"/>
              </a:rPr>
              <a:t>ed two datasets</a:t>
            </a: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Added isfake target variable, Concated, </a:t>
            </a:r>
            <a:endParaRPr lang="en-IN" sz="2400"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Check for missing or null values.</a:t>
            </a:r>
          </a:p>
          <a:p>
            <a:pPr lvl="1">
              <a:lnSpc>
                <a:spcPct val="150000"/>
              </a:lnSpc>
            </a:pPr>
            <a:r>
              <a:rPr lang="en-IN" altLang="en-US" dirty="0">
                <a:latin typeface="Times New Roman" panose="02020603050405020304" pitchFamily="18" charset="0"/>
                <a:cs typeface="Times New Roman" panose="02020603050405020304" pitchFamily="18" charset="0"/>
              </a:rPr>
              <a:t>check correlation.</a:t>
            </a:r>
            <a:endParaRPr lang="en-US" dirty="0">
              <a:latin typeface="Times New Roman" panose="02020603050405020304" pitchFamily="18" charset="0"/>
              <a:cs typeface="Times New Roman" panose="02020603050405020304" pitchFamily="18" charset="0"/>
            </a:endParaRPr>
          </a:p>
          <a:p>
            <a:pPr lvl="1">
              <a:lnSpc>
                <a:spcPct val="150000"/>
              </a:lnSpc>
            </a:pPr>
            <a:r>
              <a:rPr lang="en-IN" altLang="en-US" dirty="0">
                <a:latin typeface="Times New Roman" panose="02020603050405020304" pitchFamily="18" charset="0"/>
                <a:cs typeface="Times New Roman" panose="02020603050405020304" pitchFamily="18" charset="0"/>
              </a:rPr>
              <a:t>Detecting and removing of outliers.</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2. Creating percentage share of Train and Test data set</a:t>
            </a:r>
          </a:p>
          <a:p>
            <a:pPr marL="0" indent="0">
              <a:lnSpc>
                <a:spcPct val="150000"/>
              </a:lnSpc>
              <a:buNone/>
            </a:pPr>
            <a:r>
              <a:rPr lang="en-US" sz="2400" dirty="0">
                <a:latin typeface="Times New Roman" panose="02020603050405020304" pitchFamily="18" charset="0"/>
                <a:cs typeface="Times New Roman" panose="02020603050405020304" pitchFamily="18" charset="0"/>
              </a:rPr>
              <a:t>3. Cross-validation</a:t>
            </a: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83771" y="676098"/>
            <a:ext cx="10515600" cy="4338850"/>
          </a:xfrm>
        </p:spPr>
        <p:txBody>
          <a:bodyPr>
            <a:noAutofit/>
          </a:bodyPr>
          <a:lstStyle/>
          <a:p>
            <a:r>
              <a:rPr lang="en-IN" sz="2800" b="1" dirty="0">
                <a:latin typeface="Times New Roman" panose="02020603050405020304" pitchFamily="18" charset="0"/>
                <a:cs typeface="Times New Roman" panose="02020603050405020304" pitchFamily="18" charset="0"/>
              </a:rPr>
              <a:t>Implementation</a:t>
            </a:r>
            <a:r>
              <a:rPr lang="en-IN" sz="2800" b="1" i="0" dirty="0">
                <a:effectLst/>
                <a:latin typeface="Times New Roman" panose="02020603050405020304" pitchFamily="18" charset="0"/>
                <a:cs typeface="Times New Roman" panose="02020603050405020304" pitchFamily="18" charset="0"/>
              </a:rPr>
              <a:t>:</a:t>
            </a:r>
            <a:br>
              <a:rPr lang="en-IN" sz="2400" b="1" i="0" dirty="0">
                <a:solidFill>
                  <a:srgbClr val="374151"/>
                </a:solidFill>
                <a:effectLst/>
                <a:latin typeface="Söhne"/>
              </a:rPr>
            </a:br>
            <a:r>
              <a:rPr lang="en-IN" sz="2400" b="1" i="0" dirty="0">
                <a:solidFill>
                  <a:srgbClr val="374151"/>
                </a:solidFill>
                <a:effectLst/>
                <a:latin typeface="Söhne"/>
              </a:rPr>
              <a:t>       </a:t>
            </a:r>
            <a:r>
              <a:rPr lang="en-IN" sz="2400" b="1" i="0" dirty="0">
                <a:solidFill>
                  <a:schemeClr val="accent1">
                    <a:lumMod val="50000"/>
                  </a:schemeClr>
                </a:solidFill>
                <a:effectLst/>
                <a:latin typeface="Söhne"/>
              </a:rPr>
              <a:t>https://drive.google.com/file/d/1yaOgCJRVUOvn4ZkNUVw20JekotI2dOth/view?usp=sharing</a:t>
            </a:r>
            <a:br>
              <a:rPr lang="en-IN" sz="2400" b="0" i="0" dirty="0">
                <a:solidFill>
                  <a:schemeClr val="accent1">
                    <a:lumMod val="50000"/>
                  </a:schemeClr>
                </a:solidFill>
                <a:effectLst/>
                <a:latin typeface="Söhne"/>
              </a:rPr>
            </a:br>
            <a:endParaRPr lang="en-IN" sz="2200" dirty="0">
              <a:solidFill>
                <a:schemeClr val="accent1">
                  <a:lumMod val="50000"/>
                </a:schemeClr>
              </a:solidFill>
            </a:endParaRPr>
          </a:p>
        </p:txBody>
      </p:sp>
      <p:sp>
        <p:nvSpPr>
          <p:cNvPr id="4" name="Date Placeholder 3"/>
          <p:cNvSpPr>
            <a:spLocks noGrp="1"/>
          </p:cNvSpPr>
          <p:nvPr>
            <p:ph type="dt" sz="half" idx="10"/>
          </p:nvPr>
        </p:nvSpPr>
        <p:spPr/>
        <p:txBody>
          <a:bodyPr/>
          <a:lstStyle/>
          <a:p>
            <a:r>
              <a:rPr lang="en-IN"/>
              <a:t>04-04-2024</a:t>
            </a:r>
            <a:endParaRPr lang="en-IN" dirty="0"/>
          </a:p>
        </p:txBody>
      </p:sp>
      <p:sp>
        <p:nvSpPr>
          <p:cNvPr id="5" name="Footer Placeholder 4"/>
          <p:cNvSpPr>
            <a:spLocks noGrp="1"/>
          </p:cNvSpPr>
          <p:nvPr>
            <p:ph type="ftr" sz="quarter" idx="11"/>
          </p:nvPr>
        </p:nvSpPr>
        <p:spPr/>
        <p:txBody>
          <a:bodyPr/>
          <a:lstStyle/>
          <a:p>
            <a:r>
              <a:rPr lang="en-US"/>
              <a:t>Review No.</a:t>
            </a:r>
            <a:r>
              <a:rPr lang="en-IN" altLang="en-US"/>
              <a:t>03</a:t>
            </a:r>
            <a:r>
              <a:rPr lang="en-US"/>
              <a:t>         Batch No.</a:t>
            </a:r>
            <a:r>
              <a:rPr lang="en-IN" altLang="en-US"/>
              <a:t>01</a:t>
            </a:r>
            <a:r>
              <a:rPr lang="en-US"/>
              <a:t>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13</a:t>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7500"/>
          </a:xfrm>
        </p:spPr>
        <p:txBody>
          <a:bodyPr>
            <a:normAutofit/>
          </a:bodyPr>
          <a:lstStyle/>
          <a:p>
            <a:r>
              <a:rPr lang="en-IN" sz="2800" b="1" dirty="0">
                <a:latin typeface="Times New Roman" panose="02020603050405020304" pitchFamily="18" charset="0"/>
                <a:cs typeface="Times New Roman" panose="02020603050405020304" pitchFamily="18" charset="0"/>
                <a:sym typeface="+mn-ea"/>
              </a:rPr>
              <a:t>                          </a:t>
            </a:r>
            <a:r>
              <a:rPr lang="en-IN" sz="3110" b="1" dirty="0">
                <a:latin typeface="Times New Roman" panose="02020603050405020304" pitchFamily="18" charset="0"/>
                <a:cs typeface="Times New Roman" panose="02020603050405020304" pitchFamily="18" charset="0"/>
                <a:sym typeface="+mn-ea"/>
              </a:rPr>
              <a:t>      </a:t>
            </a:r>
            <a:r>
              <a:rPr lang="en-IN" sz="2800" b="1" dirty="0">
                <a:latin typeface="Times New Roman" panose="02020603050405020304" pitchFamily="18" charset="0"/>
                <a:cs typeface="Times New Roman" panose="02020603050405020304" pitchFamily="18" charset="0"/>
                <a:sym typeface="+mn-ea"/>
              </a:rPr>
              <a:t>Challenges Faced and Solutions</a:t>
            </a:r>
            <a:br>
              <a:rPr lang="en-IN" sz="2800" b="1" dirty="0">
                <a:latin typeface="Times New Roman" panose="02020603050405020304" pitchFamily="18" charset="0"/>
                <a:cs typeface="Times New Roman" panose="02020603050405020304" pitchFamily="18" charset="0"/>
                <a:sym typeface="+mn-ea"/>
              </a:rPr>
            </a:br>
            <a:r>
              <a:rPr lang="en-IN" sz="2555" b="1" dirty="0">
                <a:latin typeface="Times New Roman" panose="02020603050405020304" pitchFamily="18" charset="0"/>
                <a:cs typeface="Times New Roman" panose="02020603050405020304" pitchFamily="18" charset="0"/>
                <a:sym typeface="+mn-ea"/>
              </a:rPr>
              <a:t>  </a:t>
            </a:r>
            <a:br>
              <a:rPr lang="en-IN" sz="2555" b="1" dirty="0">
                <a:latin typeface="Times New Roman" panose="02020603050405020304" pitchFamily="18" charset="0"/>
                <a:cs typeface="Times New Roman" panose="02020603050405020304" pitchFamily="18" charset="0"/>
                <a:sym typeface="+mn-ea"/>
              </a:rPr>
            </a:br>
            <a:r>
              <a:rPr lang="en-IN" sz="2200" b="1" dirty="0">
                <a:latin typeface="Times New Roman" panose="02020603050405020304" pitchFamily="18" charset="0"/>
                <a:cs typeface="Times New Roman" panose="02020603050405020304" pitchFamily="18" charset="0"/>
                <a:sym typeface="+mn-ea"/>
              </a:rPr>
              <a:t>Data set: </a:t>
            </a:r>
            <a:br>
              <a:rPr lang="en-IN" sz="2200" b="1" dirty="0">
                <a:latin typeface="Times New Roman" panose="02020603050405020304" pitchFamily="18" charset="0"/>
                <a:cs typeface="Times New Roman" panose="02020603050405020304" pitchFamily="18" charset="0"/>
                <a:sym typeface="+mn-ea"/>
              </a:rPr>
            </a:br>
            <a:r>
              <a:rPr lang="en-IN" sz="2200" b="1" dirty="0">
                <a:latin typeface="Times New Roman" panose="02020603050405020304" pitchFamily="18" charset="0"/>
                <a:cs typeface="Times New Roman" panose="02020603050405020304" pitchFamily="18" charset="0"/>
                <a:sym typeface="+mn-ea"/>
              </a:rPr>
              <a:t>           </a:t>
            </a:r>
            <a:r>
              <a:rPr lang="en-IN" sz="2200" dirty="0">
                <a:latin typeface="Times New Roman" panose="02020603050405020304" pitchFamily="18" charset="0"/>
                <a:cs typeface="Times New Roman" panose="02020603050405020304" pitchFamily="18" charset="0"/>
                <a:sym typeface="+mn-ea"/>
              </a:rPr>
              <a:t> The dataset contains two sets that is fake user and isfake user. So, we merged those both datasets. And we took those both datasets and found out what is fake profile and what is real profile.</a:t>
            </a:r>
            <a:br>
              <a:rPr lang="en-IN" sz="2200" dirty="0">
                <a:latin typeface="Times New Roman" panose="02020603050405020304" pitchFamily="18" charset="0"/>
                <a:cs typeface="Times New Roman" panose="02020603050405020304" pitchFamily="18" charset="0"/>
                <a:sym typeface="+mn-ea"/>
              </a:rPr>
            </a:br>
            <a:br>
              <a:rPr lang="en-IN" sz="2200" dirty="0">
                <a:latin typeface="Times New Roman" panose="02020603050405020304" pitchFamily="18" charset="0"/>
                <a:cs typeface="Times New Roman" panose="02020603050405020304" pitchFamily="18" charset="0"/>
                <a:sym typeface="+mn-ea"/>
              </a:rPr>
            </a:br>
            <a:r>
              <a:rPr lang="en-IN" sz="2200" b="1" dirty="0">
                <a:latin typeface="Times New Roman" panose="02020603050405020304" pitchFamily="18" charset="0"/>
                <a:cs typeface="Times New Roman" panose="02020603050405020304" pitchFamily="18" charset="0"/>
                <a:sym typeface="+mn-ea"/>
              </a:rPr>
              <a:t>Error Handling:</a:t>
            </a:r>
            <a:br>
              <a:rPr lang="en-IN" sz="2200" b="1" dirty="0">
                <a:latin typeface="Times New Roman" panose="02020603050405020304" pitchFamily="18" charset="0"/>
                <a:cs typeface="Times New Roman" panose="02020603050405020304" pitchFamily="18" charset="0"/>
                <a:sym typeface="+mn-ea"/>
              </a:rPr>
            </a:br>
            <a:r>
              <a:rPr lang="en-IN" sz="2200" b="1" dirty="0">
                <a:latin typeface="Times New Roman" panose="02020603050405020304" pitchFamily="18" charset="0"/>
                <a:cs typeface="Times New Roman" panose="02020603050405020304" pitchFamily="18" charset="0"/>
                <a:sym typeface="+mn-ea"/>
              </a:rPr>
              <a:t>             </a:t>
            </a:r>
            <a:r>
              <a:rPr lang="en-IN" sz="2200" dirty="0">
                <a:latin typeface="Times New Roman" panose="02020603050405020304" pitchFamily="18" charset="0"/>
                <a:cs typeface="Times New Roman" panose="02020603050405020304" pitchFamily="18" charset="0"/>
                <a:sym typeface="+mn-ea"/>
              </a:rPr>
              <a:t>Handling categorical data was a major challenge while training the model using the machine learning algorithms.</a:t>
            </a:r>
            <a:r>
              <a:rPr lang="en-IN" sz="2555" dirty="0">
                <a:latin typeface="Times New Roman" panose="02020603050405020304" pitchFamily="18" charset="0"/>
                <a:cs typeface="Times New Roman" panose="02020603050405020304" pitchFamily="18" charset="0"/>
                <a:sym typeface="+mn-ea"/>
              </a:rPr>
              <a:t> </a:t>
            </a:r>
          </a:p>
        </p:txBody>
      </p:sp>
      <p:sp>
        <p:nvSpPr>
          <p:cNvPr id="3" name="Date Placeholder 2"/>
          <p:cNvSpPr>
            <a:spLocks noGrp="1"/>
          </p:cNvSpPr>
          <p:nvPr>
            <p:ph type="dt" sz="half" idx="10"/>
          </p:nvPr>
        </p:nvSpPr>
        <p:spPr/>
        <p:txBody>
          <a:bodyPr/>
          <a:lstStyle/>
          <a:p>
            <a:r>
              <a:rPr lang="en-IN"/>
              <a:t>04-04-2024</a:t>
            </a:r>
          </a:p>
        </p:txBody>
      </p:sp>
      <p:sp>
        <p:nvSpPr>
          <p:cNvPr id="4" name="Footer Placeholder 3"/>
          <p:cNvSpPr>
            <a:spLocks noGrp="1"/>
          </p:cNvSpPr>
          <p:nvPr>
            <p:ph type="ftr" sz="quarter" idx="11"/>
          </p:nvPr>
        </p:nvSpPr>
        <p:spPr/>
        <p:txBody>
          <a:bodyPr/>
          <a:lstStyle/>
          <a:p>
            <a:r>
              <a:rPr lang="en-US"/>
              <a:t>Review No.</a:t>
            </a:r>
            <a:r>
              <a:rPr lang="en-IN" altLang="en-US"/>
              <a:t>03</a:t>
            </a:r>
            <a:r>
              <a:rPr lang="en-US"/>
              <a:t>         Batch No.</a:t>
            </a:r>
            <a:r>
              <a:rPr lang="en-IN" altLang="en-US"/>
              <a:t>01</a:t>
            </a:r>
            <a:r>
              <a:rPr lang="en-US"/>
              <a:t>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RESULTS &amp; ANALYSIS</a:t>
            </a:r>
          </a:p>
        </p:txBody>
      </p:sp>
      <p:sp>
        <p:nvSpPr>
          <p:cNvPr id="9" name="Content Placeholder 8"/>
          <p:cNvSpPr>
            <a:spLocks noGrp="1"/>
          </p:cNvSpPr>
          <p:nvPr>
            <p:ph sz="half" idx="1"/>
          </p:nvPr>
        </p:nvSpPr>
        <p:spPr>
          <a:xfrm>
            <a:off x="838200" y="1825625"/>
            <a:ext cx="4185920" cy="4351655"/>
          </a:xfrm>
        </p:spPr>
        <p:txBody>
          <a:bodyPr>
            <a:normAutofit fontScale="25000"/>
          </a:bodyPr>
          <a:lstStyle/>
          <a:p>
            <a:pPr marL="0" lvl="0" indent="0" algn="l">
              <a:lnSpc>
                <a:spcPct val="80000"/>
              </a:lnSpc>
              <a:buFont typeface="Wingdings" panose="05000000000000000000" charset="0"/>
              <a:buNone/>
            </a:pPr>
            <a:r>
              <a:rPr lang="en-IN" sz="9600" b="1" dirty="0">
                <a:latin typeface="Times New Roman" panose="02020603050405020304" pitchFamily="18" charset="0"/>
                <a:cs typeface="Times New Roman" panose="02020603050405020304" pitchFamily="18" charset="0"/>
              </a:rPr>
              <a:t>Random Forest:</a:t>
            </a:r>
          </a:p>
          <a:p>
            <a:pPr marL="0" lvl="0" indent="0" algn="l">
              <a:lnSpc>
                <a:spcPct val="80000"/>
              </a:lnSpc>
              <a:buFont typeface="Wingdings" panose="05000000000000000000" charset="0"/>
              <a:buNone/>
            </a:pPr>
            <a:r>
              <a:rPr lang="en-IN" sz="2385" dirty="0">
                <a:latin typeface="Times New Roman" panose="02020603050405020304" pitchFamily="18" charset="0"/>
                <a:cs typeface="Times New Roman" panose="02020603050405020304" pitchFamily="18" charset="0"/>
              </a:rPr>
              <a:t>                       </a:t>
            </a: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r>
              <a:rPr lang="en-IN" sz="2385" dirty="0">
                <a:latin typeface="Times New Roman" panose="02020603050405020304" pitchFamily="18" charset="0"/>
                <a:cs typeface="Times New Roman" panose="02020603050405020304" pitchFamily="18" charset="0"/>
              </a:rPr>
              <a:t>                                             </a:t>
            </a:r>
          </a:p>
          <a:p>
            <a:pPr marL="0" lvl="0" indent="0" algn="l">
              <a:lnSpc>
                <a:spcPct val="80000"/>
              </a:lnSpc>
              <a:buFont typeface="Wingdings" panose="05000000000000000000" charset="0"/>
              <a:buNone/>
            </a:pPr>
            <a:r>
              <a:rPr lang="en-IN" sz="2385" dirty="0">
                <a:latin typeface="Times New Roman" panose="02020603050405020304" pitchFamily="18" charset="0"/>
                <a:cs typeface="Times New Roman" panose="02020603050405020304" pitchFamily="18" charset="0"/>
              </a:rPr>
              <a:t>                                                                                                                                                </a:t>
            </a: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r>
              <a:rPr lang="en-IN" sz="2385" dirty="0">
                <a:latin typeface="Times New Roman" panose="02020603050405020304" pitchFamily="18" charset="0"/>
                <a:cs typeface="Times New Roman" panose="02020603050405020304" pitchFamily="18" charset="0"/>
              </a:rPr>
              <a:t>                                                                                                                                                                              </a:t>
            </a: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r>
              <a:rPr lang="en-IN" sz="8000" dirty="0">
                <a:latin typeface="Times New Roman" panose="02020603050405020304" pitchFamily="18" charset="0"/>
                <a:cs typeface="Times New Roman" panose="02020603050405020304" pitchFamily="18" charset="0"/>
              </a:rPr>
              <a:t>    </a:t>
            </a:r>
            <a:r>
              <a:rPr lang="en-IN" sz="2385" dirty="0">
                <a:latin typeface="Times New Roman" panose="02020603050405020304" pitchFamily="18" charset="0"/>
                <a:cs typeface="Times New Roman" panose="02020603050405020304" pitchFamily="18" charset="0"/>
              </a:rPr>
              <a:t>                                                                                                                                                                                                              </a:t>
            </a: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a:p>
            <a:pPr marL="0" lvl="0" indent="0" algn="l">
              <a:lnSpc>
                <a:spcPct val="80000"/>
              </a:lnSpc>
              <a:buFont typeface="Wingdings" panose="05000000000000000000" charset="0"/>
              <a:buNone/>
            </a:pPr>
            <a:endParaRPr lang="en-IN" sz="2385"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sz="half" idx="2"/>
          </p:nvPr>
        </p:nvPicPr>
        <p:blipFill>
          <a:blip r:embed="rId2"/>
          <a:stretch>
            <a:fillRect/>
          </a:stretch>
        </p:blipFill>
        <p:spPr>
          <a:xfrm>
            <a:off x="605790" y="2700655"/>
            <a:ext cx="4002405" cy="2807970"/>
          </a:xfrm>
          <a:prstGeom prst="rect">
            <a:avLst/>
          </a:prstGeom>
        </p:spPr>
      </p:pic>
      <p:pic>
        <p:nvPicPr>
          <p:cNvPr id="3" name="Picture 2"/>
          <p:cNvPicPr>
            <a:picLocks noChangeAspect="1"/>
          </p:cNvPicPr>
          <p:nvPr/>
        </p:nvPicPr>
        <p:blipFill>
          <a:blip r:embed="rId3"/>
          <a:stretch>
            <a:fillRect/>
          </a:stretch>
        </p:blipFill>
        <p:spPr>
          <a:xfrm>
            <a:off x="5554980" y="2700020"/>
            <a:ext cx="6316980" cy="28092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400" b="1"/>
            </a:br>
            <a:r>
              <a:rPr lang="en-US" sz="2400" b="1">
                <a:latin typeface="Times New Roman" panose="02020603050405020304" pitchFamily="18" charset="0"/>
                <a:cs typeface="Times New Roman" panose="02020603050405020304" pitchFamily="18" charset="0"/>
              </a:rPr>
              <a:t>Logistic Regression</a:t>
            </a:r>
            <a:r>
              <a:rPr lang="en-IN" altLang="en-US" sz="2400" b="1">
                <a:latin typeface="Times New Roman" panose="02020603050405020304" pitchFamily="18" charset="0"/>
                <a:cs typeface="Times New Roman" panose="02020603050405020304" pitchFamily="18" charset="0"/>
              </a:rPr>
              <a:t>:</a:t>
            </a:r>
          </a:p>
        </p:txBody>
      </p:sp>
      <p:sp>
        <p:nvSpPr>
          <p:cNvPr id="5" name="Date Placeholder 4"/>
          <p:cNvSpPr>
            <a:spLocks noGrp="1"/>
          </p:cNvSpPr>
          <p:nvPr>
            <p:ph type="dt" sz="half" idx="10"/>
          </p:nvPr>
        </p:nvSpPr>
        <p:spPr/>
        <p:txBody>
          <a:bodyPr/>
          <a:lstStyle/>
          <a:p>
            <a:r>
              <a:rPr lang="en-IN"/>
              <a:t>04-04-2024</a:t>
            </a:r>
          </a:p>
        </p:txBody>
      </p:sp>
      <p:sp>
        <p:nvSpPr>
          <p:cNvPr id="6" name="Footer Placeholder 5"/>
          <p:cNvSpPr>
            <a:spLocks noGrp="1"/>
          </p:cNvSpPr>
          <p:nvPr>
            <p:ph type="ftr" sz="quarter" idx="11"/>
          </p:nvPr>
        </p:nvSpPr>
        <p:spPr/>
        <p:txBody>
          <a:bodyPr/>
          <a:lstStyle/>
          <a:p>
            <a:r>
              <a:rPr lang="en-US"/>
              <a:t>Review No.</a:t>
            </a:r>
            <a:r>
              <a:rPr lang="en-IN" altLang="en-US"/>
              <a:t>03</a:t>
            </a:r>
            <a:r>
              <a:rPr lang="en-US"/>
              <a:t>         Batch No.</a:t>
            </a:r>
            <a:r>
              <a:rPr lang="en-IN" altLang="en-US"/>
              <a:t>01</a:t>
            </a:r>
            <a:r>
              <a:rPr lang="en-US"/>
              <a:t>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16</a:t>
            </a:fld>
            <a:endParaRPr lang="en-IN"/>
          </a:p>
        </p:txBody>
      </p:sp>
      <p:pic>
        <p:nvPicPr>
          <p:cNvPr id="9" name="Content Placeholder 8"/>
          <p:cNvPicPr>
            <a:picLocks noGrp="1" noChangeAspect="1"/>
          </p:cNvPicPr>
          <p:nvPr>
            <p:ph sz="half" idx="1"/>
          </p:nvPr>
        </p:nvPicPr>
        <p:blipFill>
          <a:blip r:embed="rId2"/>
          <a:stretch>
            <a:fillRect/>
          </a:stretch>
        </p:blipFill>
        <p:spPr>
          <a:xfrm>
            <a:off x="838200" y="2487295"/>
            <a:ext cx="4159885" cy="3002915"/>
          </a:xfrm>
          <a:prstGeom prst="rect">
            <a:avLst/>
          </a:prstGeom>
        </p:spPr>
      </p:pic>
      <p:pic>
        <p:nvPicPr>
          <p:cNvPr id="10" name="Content Placeholder 9"/>
          <p:cNvPicPr>
            <a:picLocks noGrp="1" noChangeAspect="1"/>
          </p:cNvPicPr>
          <p:nvPr>
            <p:ph sz="half" idx="2"/>
          </p:nvPr>
        </p:nvPicPr>
        <p:blipFill>
          <a:blip r:embed="rId3"/>
          <a:stretch>
            <a:fillRect/>
          </a:stretch>
        </p:blipFill>
        <p:spPr>
          <a:xfrm>
            <a:off x="5644515" y="2545715"/>
            <a:ext cx="6148705" cy="29451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b="1"/>
            </a:br>
            <a:r>
              <a:rPr lang="en-US" sz="2400" b="1">
                <a:latin typeface="Times New Roman" panose="02020603050405020304" pitchFamily="18" charset="0"/>
                <a:cs typeface="Times New Roman" panose="02020603050405020304" pitchFamily="18" charset="0"/>
              </a:rPr>
              <a:t>Naive Bayes</a:t>
            </a:r>
            <a:r>
              <a:rPr lang="en-IN" altLang="en-US" sz="2400" b="1">
                <a:latin typeface="Times New Roman" panose="02020603050405020304" pitchFamily="18" charset="0"/>
                <a:cs typeface="Times New Roman" panose="02020603050405020304" pitchFamily="18" charset="0"/>
              </a:rPr>
              <a:t>:</a:t>
            </a:r>
          </a:p>
        </p:txBody>
      </p:sp>
      <p:sp>
        <p:nvSpPr>
          <p:cNvPr id="5" name="Date Placeholder 4"/>
          <p:cNvSpPr>
            <a:spLocks noGrp="1"/>
          </p:cNvSpPr>
          <p:nvPr>
            <p:ph type="dt" sz="half" idx="10"/>
          </p:nvPr>
        </p:nvSpPr>
        <p:spPr/>
        <p:txBody>
          <a:bodyPr/>
          <a:lstStyle/>
          <a:p>
            <a:r>
              <a:rPr lang="en-IN"/>
              <a:t>04-04-2024</a:t>
            </a:r>
          </a:p>
        </p:txBody>
      </p:sp>
      <p:sp>
        <p:nvSpPr>
          <p:cNvPr id="6" name="Footer Placeholder 5"/>
          <p:cNvSpPr>
            <a:spLocks noGrp="1"/>
          </p:cNvSpPr>
          <p:nvPr>
            <p:ph type="ftr" sz="quarter" idx="11"/>
          </p:nvPr>
        </p:nvSpPr>
        <p:spPr/>
        <p:txBody>
          <a:bodyPr/>
          <a:lstStyle/>
          <a:p>
            <a:r>
              <a:rPr lang="en-US"/>
              <a:t>Review No.</a:t>
            </a:r>
            <a:r>
              <a:rPr lang="en-IN" altLang="en-US"/>
              <a:t>03</a:t>
            </a:r>
            <a:r>
              <a:rPr lang="en-US"/>
              <a:t>         Batch No.</a:t>
            </a:r>
            <a:r>
              <a:rPr lang="en-IN" altLang="en-US"/>
              <a:t>01</a:t>
            </a:r>
            <a:r>
              <a:rPr lang="en-US"/>
              <a:t>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17</a:t>
            </a:fld>
            <a:endParaRPr lang="en-IN"/>
          </a:p>
        </p:txBody>
      </p:sp>
      <p:pic>
        <p:nvPicPr>
          <p:cNvPr id="8" name="Content Placeholder 7"/>
          <p:cNvPicPr>
            <a:picLocks noGrp="1" noChangeAspect="1"/>
          </p:cNvPicPr>
          <p:nvPr>
            <p:ph sz="half" idx="1"/>
          </p:nvPr>
        </p:nvPicPr>
        <p:blipFill>
          <a:blip r:embed="rId2"/>
          <a:stretch>
            <a:fillRect/>
          </a:stretch>
        </p:blipFill>
        <p:spPr>
          <a:xfrm>
            <a:off x="266700" y="2155190"/>
            <a:ext cx="4870450" cy="3206115"/>
          </a:xfrm>
          <a:prstGeom prst="rect">
            <a:avLst/>
          </a:prstGeom>
        </p:spPr>
      </p:pic>
      <p:pic>
        <p:nvPicPr>
          <p:cNvPr id="9" name="Content Placeholder 8"/>
          <p:cNvPicPr>
            <a:picLocks noGrp="1" noChangeAspect="1"/>
          </p:cNvPicPr>
          <p:nvPr>
            <p:ph sz="half" idx="2"/>
          </p:nvPr>
        </p:nvPicPr>
        <p:blipFill>
          <a:blip r:embed="rId3"/>
          <a:stretch>
            <a:fillRect/>
          </a:stretch>
        </p:blipFill>
        <p:spPr>
          <a:xfrm>
            <a:off x="5933440" y="2319020"/>
            <a:ext cx="5849620" cy="30524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Gradient Boosting Classifier</a:t>
            </a:r>
            <a:r>
              <a:rPr lang="en-IN" altLang="en-US" sz="2400" b="1">
                <a:latin typeface="Times New Roman" panose="02020603050405020304" pitchFamily="18" charset="0"/>
                <a:cs typeface="Times New Roman" panose="02020603050405020304" pitchFamily="18" charset="0"/>
              </a:rPr>
              <a:t>:</a:t>
            </a:r>
          </a:p>
        </p:txBody>
      </p:sp>
      <p:sp>
        <p:nvSpPr>
          <p:cNvPr id="5" name="Date Placeholder 4"/>
          <p:cNvSpPr>
            <a:spLocks noGrp="1"/>
          </p:cNvSpPr>
          <p:nvPr>
            <p:ph type="dt" sz="half" idx="10"/>
          </p:nvPr>
        </p:nvSpPr>
        <p:spPr/>
        <p:txBody>
          <a:bodyPr/>
          <a:lstStyle/>
          <a:p>
            <a:r>
              <a:rPr lang="en-IN"/>
              <a:t>04-04-2024</a:t>
            </a:r>
          </a:p>
        </p:txBody>
      </p:sp>
      <p:sp>
        <p:nvSpPr>
          <p:cNvPr id="6" name="Footer Placeholder 5"/>
          <p:cNvSpPr>
            <a:spLocks noGrp="1"/>
          </p:cNvSpPr>
          <p:nvPr>
            <p:ph type="ftr" sz="quarter" idx="11"/>
          </p:nvPr>
        </p:nvSpPr>
        <p:spPr/>
        <p:txBody>
          <a:bodyPr/>
          <a:lstStyle/>
          <a:p>
            <a:r>
              <a:rPr lang="en-US"/>
              <a:t>Review No.</a:t>
            </a:r>
            <a:r>
              <a:rPr lang="en-IN" altLang="en-US"/>
              <a:t>03</a:t>
            </a:r>
            <a:r>
              <a:rPr lang="en-US"/>
              <a:t>         Batch No.</a:t>
            </a:r>
            <a:r>
              <a:rPr lang="en-IN" altLang="en-US"/>
              <a:t>01</a:t>
            </a:r>
            <a:r>
              <a:rPr lang="en-US"/>
              <a:t>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18</a:t>
            </a:fld>
            <a:endParaRPr lang="en-IN"/>
          </a:p>
        </p:txBody>
      </p:sp>
      <p:pic>
        <p:nvPicPr>
          <p:cNvPr id="8" name="Content Placeholder 7"/>
          <p:cNvPicPr>
            <a:picLocks noGrp="1" noChangeAspect="1"/>
          </p:cNvPicPr>
          <p:nvPr>
            <p:ph sz="half" idx="1"/>
          </p:nvPr>
        </p:nvPicPr>
        <p:blipFill>
          <a:blip r:embed="rId2"/>
          <a:stretch>
            <a:fillRect/>
          </a:stretch>
        </p:blipFill>
        <p:spPr>
          <a:xfrm>
            <a:off x="345440" y="2219325"/>
            <a:ext cx="4911725" cy="3509645"/>
          </a:xfrm>
          <a:prstGeom prst="rect">
            <a:avLst/>
          </a:prstGeom>
        </p:spPr>
      </p:pic>
      <p:pic>
        <p:nvPicPr>
          <p:cNvPr id="9" name="Content Placeholder 8"/>
          <p:cNvPicPr>
            <a:picLocks noGrp="1" noChangeAspect="1"/>
          </p:cNvPicPr>
          <p:nvPr>
            <p:ph sz="half" idx="2"/>
          </p:nvPr>
        </p:nvPicPr>
        <p:blipFill>
          <a:blip r:embed="rId3"/>
          <a:stretch>
            <a:fillRect/>
          </a:stretch>
        </p:blipFill>
        <p:spPr>
          <a:xfrm>
            <a:off x="5999480" y="2511425"/>
            <a:ext cx="5776595" cy="29794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83945" y="484505"/>
            <a:ext cx="10086975" cy="874395"/>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 AND FUTURE SCOPE</a:t>
            </a:r>
          </a:p>
        </p:txBody>
      </p:sp>
      <p:sp>
        <p:nvSpPr>
          <p:cNvPr id="9" name="Content Placeholder 8"/>
          <p:cNvSpPr>
            <a:spLocks noGrp="1"/>
          </p:cNvSpPr>
          <p:nvPr>
            <p:ph idx="1"/>
          </p:nvPr>
        </p:nvSpPr>
        <p:spPr>
          <a:xfrm>
            <a:off x="838200" y="1358265"/>
            <a:ext cx="10515600" cy="4819015"/>
          </a:xfrm>
        </p:spPr>
        <p:txBody>
          <a:bodyPr>
            <a:normAutofit/>
          </a:bodyPr>
          <a:lstStyle/>
          <a:p>
            <a:r>
              <a:rPr lang="en-US" sz="2200" dirty="0">
                <a:latin typeface="Times New Roman" panose="02020603050405020304" pitchFamily="18" charset="0"/>
                <a:cs typeface="Times New Roman" panose="02020603050405020304" pitchFamily="18" charset="0"/>
              </a:rPr>
              <a:t>This study explored the application of four popular machine learning algorithms, Random Forest, XG Boosting algorithm, and Logistic Regression, for predicting whether a social media account of a user is real or fake.</a:t>
            </a:r>
          </a:p>
          <a:p>
            <a:r>
              <a:rPr lang="en-US" sz="2200" dirty="0">
                <a:latin typeface="Times New Roman" panose="02020603050405020304" pitchFamily="18" charset="0"/>
                <a:cs typeface="Times New Roman" panose="02020603050405020304" pitchFamily="18" charset="0"/>
              </a:rPr>
              <a:t>The results indicate that of the four algorithms we have used for our predictions, the random forest algorithm is the most effective in</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generating accurate predictions, with random Forest outperforming the XG boost, Naïve Bayes, and Logistic</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Regression in terms of accuracy and efficiency</a:t>
            </a:r>
            <a:r>
              <a:rPr lang="en-IN" altLang="en-US" sz="2200" dirty="0">
                <a:latin typeface="Times New Roman" panose="02020603050405020304" pitchFamily="18" charset="0"/>
                <a:cs typeface="Times New Roman" panose="02020603050405020304" pitchFamily="18" charset="0"/>
              </a:rPr>
              <a:t>.</a:t>
            </a:r>
          </a:p>
          <a:p>
            <a:r>
              <a:rPr lang="en-IN" altLang="en-US" sz="2200" dirty="0">
                <a:latin typeface="Times New Roman" panose="02020603050405020304" pitchFamily="18" charset="0"/>
                <a:cs typeface="Times New Roman" panose="02020603050405020304" pitchFamily="18" charset="0"/>
              </a:rPr>
              <a:t> The predictive model developed in this study can be useful for better safety and privacy protection of authentic users from the fraudulent practices of fake users on social media platforms.</a:t>
            </a:r>
          </a:p>
          <a:p>
            <a:r>
              <a:rPr lang="en-IN" altLang="en-US" sz="2200" dirty="0">
                <a:latin typeface="Times New Roman" panose="02020603050405020304" pitchFamily="18" charset="0"/>
                <a:cs typeface="Times New Roman" panose="02020603050405020304" pitchFamily="18" charset="0"/>
              </a:rPr>
              <a:t>Overall, this project highlights the potential of machine learning in enhancing user safety and privacy and allowing safe online engagement of users on social media platforms. Future research can expand this work by incorporating more complex features, exploring more optimized machine learning algorithms.</a:t>
            </a:r>
          </a:p>
          <a:p>
            <a:pPr marL="0" indent="0">
              <a:buNone/>
            </a:pPr>
            <a:endParaRPr lang="en-IN" altLang="en-US" sz="22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465" y="149225"/>
            <a:ext cx="10173335" cy="1040765"/>
          </a:xfrm>
        </p:spPr>
        <p:txBody>
          <a:bodyPr>
            <a:normAutofit/>
          </a:bodyPr>
          <a:lstStyle/>
          <a:p>
            <a:pPr algn="ctr"/>
            <a:r>
              <a:rPr lang="en-US" sz="2800" b="1" dirty="0">
                <a:latin typeface="Times New Roman" panose="02020603050405020304" pitchFamily="18" charset="0"/>
                <a:cs typeface="Times New Roman" panose="02020603050405020304" pitchFamily="18" charset="0"/>
              </a:rPr>
              <a:t>OUTLINE</a:t>
            </a:r>
          </a:p>
        </p:txBody>
      </p:sp>
      <p:sp>
        <p:nvSpPr>
          <p:cNvPr id="9" name="Content Placeholder 8"/>
          <p:cNvSpPr>
            <a:spLocks noGrp="1"/>
          </p:cNvSpPr>
          <p:nvPr>
            <p:ph idx="1"/>
          </p:nvPr>
        </p:nvSpPr>
        <p:spPr>
          <a:xfrm>
            <a:off x="838200" y="908050"/>
            <a:ext cx="10515600" cy="5212080"/>
          </a:xfrm>
        </p:spPr>
        <p:txBody>
          <a:bodyPr>
            <a:noAutofit/>
          </a:bodyPr>
          <a:lstStyle/>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Block Diagram / Flow Diagram</a:t>
            </a:r>
            <a:endParaRPr lang="en-IN"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Question and Answers</a:t>
            </a:r>
            <a:endParaRPr lang="en-IN"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900" dirty="0">
                <a:latin typeface="Times New Roman" panose="02020603050405020304" pitchFamily="18" charset="0"/>
                <a:cs typeface="Times New Roman" panose="02020603050405020304" pitchFamily="18" charset="0"/>
              </a:rPr>
              <a:t>Acknowledgements</a:t>
            </a:r>
          </a:p>
          <a:p>
            <a:endParaRPr lang="en-IN" sz="19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16305" y="784225"/>
            <a:ext cx="10437495" cy="701675"/>
          </a:xfrm>
        </p:spPr>
        <p:txBody>
          <a:bodyPr>
            <a:normAutofit/>
          </a:bodyPr>
          <a:lstStyle/>
          <a:p>
            <a:pPr algn="ctr"/>
            <a:r>
              <a:rPr lang="en-US" sz="2800" b="1" dirty="0">
                <a:latin typeface="Times New Roman" panose="02020603050405020304" pitchFamily="18" charset="0"/>
                <a:cs typeface="Times New Roman" panose="02020603050405020304" pitchFamily="18" charset="0"/>
              </a:rPr>
              <a:t>REFERENCES</a:t>
            </a:r>
          </a:p>
        </p:txBody>
      </p:sp>
      <p:sp>
        <p:nvSpPr>
          <p:cNvPr id="9" name="Content Placeholder 8"/>
          <p:cNvSpPr>
            <a:spLocks noGrp="1"/>
          </p:cNvSpPr>
          <p:nvPr>
            <p:ph idx="1"/>
          </p:nvPr>
        </p:nvSpPr>
        <p:spPr>
          <a:xfrm>
            <a:off x="838200" y="1709420"/>
            <a:ext cx="10515600" cy="4567555"/>
          </a:xfrm>
        </p:spPr>
        <p:txBody>
          <a:bodyPr vert="horz" lIns="91440" tIns="45720" rIns="91440" bIns="45720" rtlCol="0" anchor="t">
            <a:noAutofit/>
          </a:bodyPr>
          <a:lstStyle/>
          <a:p>
            <a:pPr marL="457200" indent="-457200" algn="just">
              <a:buAutoNum type="arabicPeriod"/>
            </a:pPr>
            <a:r>
              <a:rPr lang="en-IN" sz="1900">
                <a:latin typeface="Times New Roman" panose="02020603050405020304" pitchFamily="18" charset="0"/>
                <a:cs typeface="Times New Roman" panose="02020603050405020304" pitchFamily="18" charset="0"/>
              </a:rPr>
              <a:t>Gururaj, H.L., Tanuja, U., Janhavi, V., Ramesh, B.: Detecting malicious users in the social networks using machine learning approach. Int. J. Soc. Comput. Cyber-Phys. Syst. 2(3), 229–243 (2021).</a:t>
            </a:r>
          </a:p>
          <a:p>
            <a:pPr marL="457200" indent="-457200" algn="just">
              <a:buAutoNum type="arabicPeriod"/>
            </a:pPr>
            <a:r>
              <a:rPr lang="en-US" sz="1900" dirty="0">
                <a:latin typeface="Times New Roman" panose="02020603050405020304" pitchFamily="18" charset="0"/>
                <a:cs typeface="Times New Roman" panose="02020603050405020304" pitchFamily="18" charset="0"/>
              </a:rPr>
              <a:t> Kodati, S., Reddy, K.P., Mekala, S., Murthy, P.S., and Reddy, P.C.S. (2021) Detection of Fake Profiles on Twitter Using Hybrid SVM Algorithm. E3S Web of Conferences, 309, Article No. 01046.</a:t>
            </a:r>
          </a:p>
          <a:p>
            <a:pPr marL="457200" indent="-457200" algn="just">
              <a:buAutoNum type="arabicPeriod"/>
            </a:pPr>
            <a:r>
              <a:rPr lang="en-US" sz="1900" dirty="0">
                <a:latin typeface="Times New Roman" panose="02020603050405020304" pitchFamily="18" charset="0"/>
                <a:cs typeface="Times New Roman" panose="02020603050405020304" pitchFamily="18" charset="0"/>
              </a:rPr>
              <a:t>Hajdu, G., Minoso, Y., Lopez, R., Acosta, M. and Elleithy, A. (2019) Use of Artificial Neural Networks to Identify Fake Profiles. 2019 IEEE Long Island Systems, Applications and Technology Conference (LISAT), Farmingdale, 3 May 2019, 1-4.</a:t>
            </a:r>
          </a:p>
          <a:p>
            <a:pPr marL="457200" indent="-457200" algn="just">
              <a:buAutoNum type="arabicPeriod"/>
            </a:pPr>
            <a:r>
              <a:rPr lang="en-US" sz="1900" dirty="0">
                <a:latin typeface="Times New Roman" panose="02020603050405020304" pitchFamily="18" charset="0"/>
                <a:cs typeface="Times New Roman" panose="02020603050405020304" pitchFamily="18" charset="0"/>
              </a:rPr>
              <a:t>Khaled, S., El-Tazi, N. and Mokhtar, H.M. (2018) Detecting Fake Accounts on Social Media 2018 IEEE International Conference on Big Data (Big Data), Seattle, 10-13 December 2018, 3672-3681.</a:t>
            </a:r>
          </a:p>
          <a:p>
            <a:pPr marL="457200" indent="-457200" algn="just">
              <a:buAutoNum type="arabicPeriod"/>
            </a:pPr>
            <a:r>
              <a:rPr lang="en-US" sz="1900" dirty="0">
                <a:latin typeface="Times New Roman" panose="02020603050405020304" pitchFamily="18" charset="0"/>
                <a:cs typeface="Times New Roman" panose="02020603050405020304" pitchFamily="18" charset="0"/>
              </a:rPr>
              <a:t>K.Harish, R.Naveen Kumar, Dr.J.Briso Becky Bell(2023) Fake profile detection using machine learning.Fake Profile Identification Using Machine Learning: Asso. Prof. G Swathi, R Vaishnavi, Shaik Noorus Sabiha, P Rakesh Anand, P Nithish Kumar Sreyas Institute of Engineering and Technology(2023)</a:t>
            </a:r>
            <a:r>
              <a:rPr lang="en-IN" altLang="en-US" sz="2200" dirty="0">
                <a:latin typeface="Times New Roman" panose="02020603050405020304" pitchFamily="18" charset="0"/>
                <a:cs typeface="Times New Roman" panose="02020603050405020304" pitchFamily="18" charset="0"/>
              </a:rPr>
              <a:t>.</a:t>
            </a:r>
          </a:p>
          <a:p>
            <a:pPr marL="457200" indent="-457200" algn="just">
              <a:buAutoNum type="arabicPeriod"/>
            </a:pPr>
            <a:endParaRPr lang="en-IN" altLang="en-US" sz="22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808990"/>
            <a:ext cx="10515600" cy="5546725"/>
          </a:xfrm>
        </p:spPr>
        <p:txBody>
          <a:bodyPr vert="horz" lIns="91440" tIns="45720" rIns="91440" bIns="45720" rtlCol="0" anchor="t">
            <a:normAutofit lnSpcReduction="10000"/>
          </a:bodyPr>
          <a:lstStyle/>
          <a:p>
            <a:pPr marL="342900" indent="-342900">
              <a:buAutoNum type="arabicPeriod"/>
            </a:pPr>
            <a:endParaRPr lang="en-IN" altLang="en-US" sz="2000" dirty="0">
              <a:latin typeface="Times New Roman" panose="02020603050405020304" pitchFamily="18" charset="0"/>
              <a:ea typeface="+mn-lt"/>
              <a:cs typeface="Times New Roman" panose="02020603050405020304" pitchFamily="18" charset="0"/>
            </a:endParaRPr>
          </a:p>
          <a:p>
            <a:pPr marL="457200" indent="-457200">
              <a:buAutoNum type="arabicPeriod" startAt="6"/>
            </a:pPr>
            <a:r>
              <a:rPr lang="en-IN" altLang="en-US" sz="1900" dirty="0">
                <a:latin typeface="Times New Roman" panose="02020603050405020304" pitchFamily="18" charset="0"/>
                <a:ea typeface="+mn-lt"/>
                <a:cs typeface="Times New Roman" panose="02020603050405020304" pitchFamily="18" charset="0"/>
              </a:rPr>
              <a:t>Fake Profile Identification Using Machine Learning: Asso. Prof. G Swathi, R Vaishnavi, Shaik </a:t>
            </a:r>
            <a:r>
              <a:rPr lang="en-IN" altLang="en-US" sz="1900" dirty="0" err="1">
                <a:latin typeface="Times New Roman" panose="02020603050405020304" pitchFamily="18" charset="0"/>
                <a:ea typeface="+mn-lt"/>
                <a:cs typeface="Times New Roman" panose="02020603050405020304" pitchFamily="18" charset="0"/>
              </a:rPr>
              <a:t>Noorus</a:t>
            </a:r>
            <a:r>
              <a:rPr lang="en-IN" altLang="en-US" sz="1900" dirty="0">
                <a:latin typeface="Times New Roman" panose="02020603050405020304" pitchFamily="18" charset="0"/>
                <a:ea typeface="+mn-lt"/>
                <a:cs typeface="Times New Roman" panose="02020603050405020304" pitchFamily="18" charset="0"/>
              </a:rPr>
              <a:t>     </a:t>
            </a:r>
            <a:r>
              <a:rPr lang="en-IN" altLang="en-US" sz="1900" dirty="0" err="1">
                <a:latin typeface="Times New Roman" panose="02020603050405020304" pitchFamily="18" charset="0"/>
                <a:ea typeface="+mn-lt"/>
                <a:cs typeface="Times New Roman" panose="02020603050405020304" pitchFamily="18" charset="0"/>
              </a:rPr>
              <a:t>Sabiha</a:t>
            </a:r>
            <a:r>
              <a:rPr lang="en-IN" altLang="en-US" sz="1900" dirty="0">
                <a:latin typeface="Times New Roman" panose="02020603050405020304" pitchFamily="18" charset="0"/>
                <a:ea typeface="+mn-lt"/>
                <a:cs typeface="Times New Roman" panose="02020603050405020304" pitchFamily="18" charset="0"/>
              </a:rPr>
              <a:t>, P Rakesh Anand, P Nithish Kumar Sreyas Institute of Engineering and Technology(2023)</a:t>
            </a:r>
          </a:p>
          <a:p>
            <a:pPr marL="457200" indent="-457200">
              <a:buAutoNum type="arabicPeriod" startAt="6"/>
            </a:pPr>
            <a:r>
              <a:rPr lang="en-IN" altLang="en-US" sz="1900" dirty="0">
                <a:latin typeface="Times New Roman" panose="02020603050405020304" pitchFamily="18" charset="0"/>
                <a:ea typeface="+mn-lt"/>
                <a:cs typeface="Times New Roman" panose="02020603050405020304" pitchFamily="18" charset="0"/>
              </a:rPr>
              <a:t>Kulkarni, Sumit Milind, and Vidya Dhamdhere."Automatic detection of fake profiles in online social networks." Open access International Journal of Science and Engineering 3.1 (2018):70-73. M. Young, The Techincal Writers Handbook. Mill Valley, CA: University Science,1989.</a:t>
            </a:r>
          </a:p>
          <a:p>
            <a:pPr marL="457200" indent="-457200">
              <a:buAutoNum type="arabicPeriod" startAt="6"/>
            </a:pPr>
            <a:r>
              <a:rPr lang="en-IN" altLang="en-US" sz="1900" dirty="0">
                <a:latin typeface="Times New Roman" panose="02020603050405020304" pitchFamily="18" charset="0"/>
                <a:ea typeface="+mn-lt"/>
                <a:cs typeface="Times New Roman" panose="02020603050405020304" pitchFamily="18" charset="0"/>
              </a:rPr>
              <a:t>Sarah Khaled, Neamat El-Tazi, Hoda M. O.Mokhta: Detecting Fake Accounts on Social Media,2018 IEEE International Conference on Big Data (Big Data).</a:t>
            </a:r>
          </a:p>
          <a:p>
            <a:pPr marL="457200" indent="-457200">
              <a:buAutoNum type="arabicPeriod" startAt="6"/>
            </a:pPr>
            <a:r>
              <a:rPr lang="en-IN" altLang="en-US" sz="1900" dirty="0" err="1">
                <a:latin typeface="Times New Roman" panose="02020603050405020304" pitchFamily="18" charset="0"/>
                <a:ea typeface="+mn-lt"/>
                <a:cs typeface="Times New Roman" panose="02020603050405020304" pitchFamily="18" charset="0"/>
              </a:rPr>
              <a:t>Meshram</a:t>
            </a:r>
            <a:r>
              <a:rPr lang="en-IN" altLang="en-US" sz="1900" dirty="0">
                <a:latin typeface="Times New Roman" panose="02020603050405020304" pitchFamily="18" charset="0"/>
                <a:ea typeface="+mn-lt"/>
                <a:cs typeface="Times New Roman" panose="02020603050405020304" pitchFamily="18" charset="0"/>
              </a:rPr>
              <a:t>, E.P., Bhambulkar, R., Pokale, P., Kharbikar, K. and Awachat, A. (2021) Automatic Detection of Fake Profile Using Machine Learning on Instagram. International Journal of Scientific Research in Science and Technology, 8, 117-127.</a:t>
            </a:r>
          </a:p>
          <a:p>
            <a:pPr marL="457200" indent="-457200">
              <a:buAutoNum type="arabicPeriod" startAt="6"/>
            </a:pPr>
            <a:r>
              <a:rPr lang="en-IN" altLang="en-US" sz="1900" dirty="0">
                <a:latin typeface="Times New Roman" panose="02020603050405020304" pitchFamily="18" charset="0"/>
                <a:ea typeface="+mn-lt"/>
                <a:cs typeface="Times New Roman" panose="02020603050405020304" pitchFamily="18" charset="0"/>
              </a:rPr>
              <a:t>Joshi, U.D., Singh, A.P., Pahuja, T.R., Naval, S. and Singal, G. (2021) Fake Social Media Profile Detection. In: Srinivas, M., Sucharitha, G., Matta, A. and Chatterjee, P., Eds., Machine Learning Algorithms and Applications, Scrivener Publishing LLC, Beverly, MA, 193-209.</a:t>
            </a:r>
          </a:p>
          <a:p>
            <a:pPr marL="457200" indent="-457200">
              <a:buAutoNum type="arabicPeriod" startAt="6"/>
            </a:pPr>
            <a:r>
              <a:rPr lang="en-IN" altLang="en-US" sz="1900" dirty="0">
                <a:latin typeface="Times New Roman" panose="02020603050405020304" pitchFamily="18" charset="0"/>
                <a:ea typeface="+mn-lt"/>
                <a:cs typeface="Times New Roman" panose="02020603050405020304" pitchFamily="18" charset="0"/>
              </a:rPr>
              <a:t>Reddy, S.D.P. (2019) Fake Profile Identification Using Machine Learning. International Research Journal of Engineering and Technology (IRJET), 6, 1145-1150.</a:t>
            </a:r>
          </a:p>
          <a:p>
            <a:pPr marL="457200" indent="-457200">
              <a:buAutoNum type="arabicPeriod" startAt="6"/>
            </a:pPr>
            <a:r>
              <a:rPr lang="en-IN" altLang="en-US" sz="1900" dirty="0">
                <a:latin typeface="Times New Roman" panose="02020603050405020304" pitchFamily="18" charset="0"/>
                <a:ea typeface="+mn-lt"/>
                <a:cs typeface="Times New Roman" panose="02020603050405020304" pitchFamily="18" charset="0"/>
              </a:rPr>
              <a:t>Exploring machine learning techniques for fake profile detection in online social networks: Bharti, Nasib Gill, Preeti Gulia vol. 3, June 2023, pp. 2962~2971.</a:t>
            </a:r>
          </a:p>
          <a:p>
            <a:pPr marL="342900" indent="-342900">
              <a:buAutoNum type="arabicPeriod"/>
            </a:pPr>
            <a:endParaRPr lang="en-IN" altLang="en-US" sz="1900" dirty="0">
              <a:latin typeface="Times New Roman" panose="02020603050405020304" pitchFamily="18" charset="0"/>
              <a:ea typeface="+mn-lt"/>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771525" y="1118235"/>
            <a:ext cx="10515600" cy="4187825"/>
          </a:xfrm>
        </p:spPr>
        <p:txBody>
          <a:bodyPr vert="horz" lIns="91440" tIns="45720" rIns="91440" bIns="45720" rtlCol="0" anchor="t">
            <a:normAutofit/>
          </a:bodyPr>
          <a:lstStyle/>
          <a:p>
            <a:pPr marL="457200" indent="-457200">
              <a:buAutoNum type="arabicPeriod" startAt="13"/>
            </a:pPr>
            <a:r>
              <a:rPr lang="en-US" sz="1900" dirty="0" err="1">
                <a:latin typeface="Times New Roman" panose="02020603050405020304" pitchFamily="18" charset="0"/>
                <a:cs typeface="Times New Roman" panose="02020603050405020304" pitchFamily="18" charset="0"/>
                <a:sym typeface="+mn-ea"/>
              </a:rPr>
              <a:t>Sk.Shama</a:t>
            </a:r>
            <a:r>
              <a:rPr lang="en-US" sz="1900" dirty="0">
                <a:latin typeface="Times New Roman" panose="02020603050405020304" pitchFamily="18" charset="0"/>
                <a:cs typeface="Times New Roman" panose="02020603050405020304" pitchFamily="18" charset="0"/>
                <a:sym typeface="+mn-ea"/>
              </a:rPr>
              <a:t>, K. Siva Nandini, P.Bhavya Anjali, K. Devi Manaswi, Fak</a:t>
            </a:r>
            <a:r>
              <a:rPr lang="en-IN" altLang="en-US" sz="1900" dirty="0">
                <a:latin typeface="Times New Roman" panose="02020603050405020304" pitchFamily="18" charset="0"/>
                <a:cs typeface="Times New Roman" panose="02020603050405020304" pitchFamily="18" charset="0"/>
                <a:sym typeface="+mn-ea"/>
              </a:rPr>
              <a:t>e </a:t>
            </a:r>
            <a:r>
              <a:rPr lang="en-US" sz="1900" dirty="0">
                <a:latin typeface="Times New Roman" panose="02020603050405020304" pitchFamily="18" charset="0"/>
                <a:cs typeface="Times New Roman" panose="02020603050405020304" pitchFamily="18" charset="0"/>
                <a:sym typeface="+mn-ea"/>
              </a:rPr>
              <a:t>Profile.Identification in Online    Social Network, 2019.</a:t>
            </a:r>
          </a:p>
          <a:p>
            <a:pPr marL="457200" indent="-457200">
              <a:buAutoNum type="arabicPeriod" startAt="13"/>
            </a:pPr>
            <a:r>
              <a:rPr lang="en-US" sz="1900" dirty="0">
                <a:latin typeface="Times New Roman" panose="02020603050405020304" pitchFamily="18" charset="0"/>
                <a:cs typeface="Times New Roman" panose="02020603050405020304" pitchFamily="18" charset="0"/>
                <a:sym typeface="+mn-ea"/>
              </a:rPr>
              <a:t>Prof of. Vivek </a:t>
            </a:r>
            <a:r>
              <a:rPr lang="en-US" sz="1900" dirty="0" err="1">
                <a:latin typeface="Times New Roman" panose="02020603050405020304" pitchFamily="18" charset="0"/>
                <a:cs typeface="Times New Roman" panose="02020603050405020304" pitchFamily="18" charset="0"/>
                <a:sym typeface="+mn-ea"/>
              </a:rPr>
              <a:t>Solvande</a:t>
            </a:r>
            <a:r>
              <a:rPr lang="en-US" sz="1900" dirty="0">
                <a:latin typeface="Times New Roman" panose="02020603050405020304" pitchFamily="18" charset="0"/>
                <a:cs typeface="Times New Roman" panose="02020603050405020304" pitchFamily="18" charset="0"/>
                <a:sym typeface="+mn-ea"/>
              </a:rPr>
              <a:t>, Vaishnavi </a:t>
            </a:r>
            <a:r>
              <a:rPr lang="en-US" sz="1900" dirty="0" err="1">
                <a:latin typeface="Times New Roman" panose="02020603050405020304" pitchFamily="18" charset="0"/>
                <a:cs typeface="Times New Roman" panose="02020603050405020304" pitchFamily="18" charset="0"/>
                <a:sym typeface="+mn-ea"/>
              </a:rPr>
              <a:t>Ambolkar</a:t>
            </a:r>
            <a:r>
              <a:rPr lang="en-US" sz="1900" dirty="0">
                <a:latin typeface="Times New Roman" panose="02020603050405020304" pitchFamily="18" charset="0"/>
                <a:cs typeface="Times New Roman" panose="02020603050405020304" pitchFamily="18" charset="0"/>
                <a:sym typeface="+mn-ea"/>
              </a:rPr>
              <a:t>, Siddhesh </a:t>
            </a:r>
            <a:r>
              <a:rPr lang="en-US" sz="1900" dirty="0" err="1">
                <a:latin typeface="Times New Roman" panose="02020603050405020304" pitchFamily="18" charset="0"/>
                <a:cs typeface="Times New Roman" panose="02020603050405020304" pitchFamily="18" charset="0"/>
                <a:sym typeface="+mn-ea"/>
              </a:rPr>
              <a:t>Birmole</a:t>
            </a:r>
            <a:r>
              <a:rPr lang="en-US" sz="1900" dirty="0">
                <a:latin typeface="Times New Roman" panose="02020603050405020304" pitchFamily="18" charset="0"/>
                <a:cs typeface="Times New Roman" panose="02020603050405020304" pitchFamily="18" charset="0"/>
                <a:sym typeface="+mn-ea"/>
              </a:rPr>
              <a:t>, Divya </a:t>
            </a:r>
            <a:r>
              <a:rPr lang="en-US" sz="1900" dirty="0" err="1">
                <a:latin typeface="Times New Roman" panose="02020603050405020304" pitchFamily="18" charset="0"/>
                <a:cs typeface="Times New Roman" panose="02020603050405020304" pitchFamily="18" charset="0"/>
                <a:sym typeface="+mn-ea"/>
              </a:rPr>
              <a:t>Gawas</a:t>
            </a:r>
            <a:r>
              <a:rPr lang="en-US" sz="1900" dirty="0">
                <a:latin typeface="Times New Roman" panose="02020603050405020304" pitchFamily="18" charset="0"/>
                <a:cs typeface="Times New Roman" panose="02020603050405020304" pitchFamily="18" charset="0"/>
                <a:sym typeface="+mn-ea"/>
              </a:rPr>
              <a:t>, </a:t>
            </a:r>
            <a:r>
              <a:rPr lang="en-US" sz="1900" dirty="0" err="1">
                <a:latin typeface="Times New Roman" panose="02020603050405020304" pitchFamily="18" charset="0"/>
                <a:cs typeface="Times New Roman" panose="02020603050405020304" pitchFamily="18" charset="0"/>
                <a:sym typeface="+mn-ea"/>
              </a:rPr>
              <a:t>Dnyanada</a:t>
            </a:r>
            <a:r>
              <a:rPr lang="en-US" sz="1900" dirty="0">
                <a:latin typeface="Times New Roman" panose="02020603050405020304" pitchFamily="18" charset="0"/>
                <a:cs typeface="Times New Roman" panose="02020603050405020304" pitchFamily="18" charset="0"/>
                <a:sym typeface="+mn-ea"/>
              </a:rPr>
              <a:t> </a:t>
            </a:r>
            <a:r>
              <a:rPr lang="en-US" sz="1900" dirty="0" err="1">
                <a:latin typeface="Times New Roman" panose="02020603050405020304" pitchFamily="18" charset="0"/>
                <a:cs typeface="Times New Roman" panose="02020603050405020304" pitchFamily="18" charset="0"/>
                <a:sym typeface="+mn-ea"/>
              </a:rPr>
              <a:t>Juvale</a:t>
            </a:r>
            <a:r>
              <a:rPr lang="en-US" sz="1900" dirty="0">
                <a:latin typeface="Times New Roman" panose="02020603050405020304" pitchFamily="18" charset="0"/>
                <a:cs typeface="Times New Roman" panose="02020603050405020304" pitchFamily="18" charset="0"/>
                <a:sym typeface="+mn-ea"/>
              </a:rPr>
              <a:t> and Fake Profile Identification Using Machine Learning Algorithm,2021</a:t>
            </a:r>
            <a:r>
              <a:rPr lang="en-IN" altLang="en-US" sz="1900">
                <a:latin typeface="Times New Roman" panose="02020603050405020304" pitchFamily="18" charset="0"/>
                <a:cs typeface="Times New Roman" panose="02020603050405020304" pitchFamily="18" charset="0"/>
                <a:sym typeface="+mn-ea"/>
              </a:rPr>
              <a:t>.</a:t>
            </a:r>
          </a:p>
          <a:p>
            <a:pPr marL="457200" indent="-457200">
              <a:buAutoNum type="arabicPeriod" startAt="13"/>
            </a:pPr>
            <a:r>
              <a:rPr lang="en-US" sz="1900">
                <a:latin typeface="Times New Roman" panose="02020603050405020304" pitchFamily="18" charset="0"/>
                <a:cs typeface="Times New Roman" panose="02020603050405020304" pitchFamily="18" charset="0"/>
                <a:sym typeface="+mn-ea"/>
              </a:rPr>
              <a:t>S</a:t>
            </a:r>
            <a:r>
              <a:rPr lang="en-US" sz="1900" dirty="0">
                <a:latin typeface="Times New Roman" panose="02020603050405020304" pitchFamily="18" charset="0"/>
                <a:cs typeface="Times New Roman" panose="02020603050405020304" pitchFamily="18" charset="0"/>
                <a:sym typeface="+mn-ea"/>
              </a:rPr>
              <a:t>. Sheikhi, An Efficient Method for Detection of Fake Accounts on the Instagram Platform, 2020.</a:t>
            </a:r>
            <a:endParaRPr lang="en-US" sz="19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a:cs typeface="Calibri" panose="020F0502020204030204"/>
            </a:endParaRPr>
          </a:p>
          <a:p>
            <a:pPr marL="457200" indent="-457200">
              <a:buAutoNum type="arabicPeriod"/>
            </a:pPr>
            <a:endParaRPr lang="en-IN" altLang="en-US" sz="2000" dirty="0">
              <a:latin typeface="Times New Roman" panose="02020603050405020304"/>
              <a:cs typeface="Calibri" panose="020F0502020204030204"/>
              <a:sym typeface="+mn-ea"/>
            </a:endParaRPr>
          </a:p>
          <a:p>
            <a:pPr marL="457200" indent="-457200">
              <a:buAutoNum type="arabicPeriod"/>
            </a:pPr>
            <a:endParaRPr lang="en-US" sz="2000" dirty="0">
              <a:latin typeface="Times New Roman" panose="02020603050405020304"/>
              <a:cs typeface="Calibri" panose="020F0502020204030204"/>
            </a:endParaRPr>
          </a:p>
          <a:p>
            <a:pPr marL="457200" indent="-457200">
              <a:buAutoNum type="arabicPeriod"/>
            </a:pPr>
            <a:endParaRPr lang="en-US" sz="2000" dirty="0">
              <a:latin typeface="Times New Roman" panose="02020603050405020304"/>
              <a:cs typeface="Calibri" panose="020F0502020204030204"/>
              <a:sym typeface="+mn-ea"/>
            </a:endParaRPr>
          </a:p>
          <a:p>
            <a:pPr marL="0" indent="0">
              <a:buNone/>
            </a:pPr>
            <a:endParaRPr lang="en-US" sz="2000" dirty="0">
              <a:latin typeface="Times New Roman" panose="02020603050405020304"/>
              <a:cs typeface="Calibri" panose="020F0502020204030204"/>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endParaRPr lang="en-IN"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pic>
        <p:nvPicPr>
          <p:cNvPr id="4" name="Content Placeholder 3" descr="any questions"/>
          <p:cNvPicPr>
            <a:picLocks noGrp="1" noChangeAspect="1"/>
          </p:cNvPicPr>
          <p:nvPr>
            <p:ph idx="1"/>
          </p:nvPr>
        </p:nvPicPr>
        <p:blipFill>
          <a:blip r:embed="rId2"/>
          <a:stretch>
            <a:fillRect/>
          </a:stretch>
        </p:blipFill>
        <p:spPr>
          <a:xfrm>
            <a:off x="1862455" y="1674495"/>
            <a:ext cx="8456930" cy="4422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normAutofit/>
          </a:bodyPr>
          <a:lstStyle/>
          <a:p>
            <a:pPr algn="ctr"/>
            <a:endParaRPr lang="en-IN" sz="28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pic>
        <p:nvPicPr>
          <p:cNvPr id="4" name="Content Placeholder 3" descr="thank you"/>
          <p:cNvPicPr>
            <a:picLocks noGrp="1" noChangeAspect="1"/>
          </p:cNvPicPr>
          <p:nvPr>
            <p:ph idx="1"/>
          </p:nvPr>
        </p:nvPicPr>
        <p:blipFill>
          <a:blip r:embed="rId2"/>
          <a:stretch>
            <a:fillRect/>
          </a:stretch>
        </p:blipFill>
        <p:spPr>
          <a:xfrm>
            <a:off x="1815465" y="1726565"/>
            <a:ext cx="8895080" cy="422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p>
        </p:txBody>
      </p:sp>
      <p:sp>
        <p:nvSpPr>
          <p:cNvPr id="9" name="Content Placeholder 8"/>
          <p:cNvSpPr>
            <a:spLocks noGrp="1"/>
          </p:cNvSpPr>
          <p:nvPr>
            <p:ph idx="1"/>
          </p:nvPr>
        </p:nvSpPr>
        <p:spPr>
          <a:xfrm>
            <a:off x="780415" y="1386205"/>
            <a:ext cx="10573385" cy="4790440"/>
          </a:xfrm>
        </p:spPr>
        <p:txBody>
          <a:bodyPr vert="horz" lIns="91440" tIns="45720" rIns="91440" bIns="45720" rtlCol="0" anchor="t">
            <a:normAutofit lnSpcReduction="10000"/>
          </a:bodyPr>
          <a:lstStyle/>
          <a:p>
            <a:r>
              <a:rPr lang="en-US" sz="2400" dirty="0">
                <a:latin typeface="Times New Roman" panose="02020603050405020304" pitchFamily="18" charset="0"/>
                <a:cs typeface="Times New Roman" panose="02020603050405020304" pitchFamily="18" charset="0"/>
              </a:rPr>
              <a:t>In today's world, social media is an essential component of everyone's social life on the internet.</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It's become simpler to make new </a:t>
            </a:r>
            <a:r>
              <a:rPr lang="en-IN" altLang="en-US" sz="2400" dirty="0">
                <a:latin typeface="Times New Roman" panose="02020603050405020304" pitchFamily="18" charset="0"/>
                <a:cs typeface="Times New Roman" panose="02020603050405020304" pitchFamily="18" charset="0"/>
              </a:rPr>
              <a:t>contacts</a:t>
            </a:r>
            <a:r>
              <a:rPr lang="en-US" sz="2400" dirty="0">
                <a:latin typeface="Times New Roman" panose="02020603050405020304" pitchFamily="18" charset="0"/>
                <a:cs typeface="Times New Roman" panose="02020603050405020304" pitchFamily="18" charset="0"/>
              </a:rPr>
              <a:t> and stay updated on their activities. </a:t>
            </a:r>
          </a:p>
          <a:p>
            <a:r>
              <a:rPr lang="en-US" sz="2400" dirty="0">
                <a:latin typeface="Times New Roman" panose="02020603050405020304" pitchFamily="18" charset="0"/>
                <a:cs typeface="Times New Roman" panose="02020603050405020304" pitchFamily="18" charset="0"/>
              </a:rPr>
              <a:t>Numerous fields are impacted by online social networks, including business, education, employment, community involvement, and research. </a:t>
            </a:r>
          </a:p>
          <a:p>
            <a:r>
              <a:rPr lang="en-US" sz="2400" dirty="0">
                <a:latin typeface="Times New Roman" panose="02020603050405020304" pitchFamily="18" charset="0"/>
                <a:cs typeface="Times New Roman" panose="02020603050405020304" pitchFamily="18" charset="0"/>
              </a:rPr>
              <a:t>Employers use these social networking sites to find and hire qualified applicants who are enthusiastic about their job. </a:t>
            </a:r>
          </a:p>
          <a:p>
            <a:r>
              <a:rPr lang="en-US" sz="2400" dirty="0">
                <a:latin typeface="Times New Roman" panose="02020603050405020304" pitchFamily="18" charset="0"/>
                <a:cs typeface="Times New Roman" panose="02020603050405020304" pitchFamily="18" charset="0"/>
              </a:rPr>
              <a:t>Spreading misinformation via social media is another problem. Incorrect accounts that propagate unsuitable and incorrect information may give rise to conflicts.</a:t>
            </a:r>
          </a:p>
          <a:p>
            <a:r>
              <a:rPr lang="en-US" sz="2400" dirty="0">
                <a:latin typeface="Times New Roman" panose="02020603050405020304" pitchFamily="18" charset="0"/>
                <a:cs typeface="Times New Roman" panose="02020603050405020304" pitchFamily="18" charset="0"/>
              </a:rPr>
              <a:t>These made-up accounts are likewise intended to attract followers. More harm is done to people by false profiles than by other internet crimes. Consequently, it's critical to be able to recognize a fake profile.</a:t>
            </a: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dirty="0"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835" y="495935"/>
            <a:ext cx="10514965" cy="795655"/>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9" name="Content Placeholder 8"/>
          <p:cNvSpPr>
            <a:spLocks noGrp="1"/>
          </p:cNvSpPr>
          <p:nvPr>
            <p:ph idx="1"/>
          </p:nvPr>
        </p:nvSpPr>
        <p:spPr>
          <a:xfrm>
            <a:off x="626745" y="1447165"/>
            <a:ext cx="10727055" cy="4815840"/>
          </a:xfrm>
        </p:spPr>
        <p:txBody>
          <a:bodyPr>
            <a:normAutofit fontScale="70000"/>
          </a:bodyPr>
          <a:lstStyle/>
          <a:p>
            <a:pPr algn="just"/>
            <a:r>
              <a:rPr lang="en-US" sz="3000" dirty="0">
                <a:latin typeface="Times New Roman" panose="02020603050405020304" pitchFamily="18" charset="0"/>
                <a:cs typeface="Times New Roman" panose="02020603050405020304" pitchFamily="18" charset="0"/>
                <a:sym typeface="+mn-ea"/>
              </a:rPr>
              <a:t>You have access to a wide range of contacts and possibilities via the Internet. Popular social networking services like Facebook, Instagram, Snapchat, and WhatsApp are certainly recognizable to you. </a:t>
            </a:r>
            <a:r>
              <a:rPr lang="en-US" sz="3000" dirty="0">
                <a:latin typeface="Times New Roman" panose="02020603050405020304" pitchFamily="18" charset="0"/>
                <a:cs typeface="Times New Roman" panose="02020603050405020304" pitchFamily="18" charset="0"/>
              </a:rPr>
              <a:t>Fake profiles can be created for various malicious purposes, including identity theft, misinformation dissemination, and cybercrime.</a:t>
            </a:r>
          </a:p>
          <a:p>
            <a:pPr algn="just"/>
            <a:r>
              <a:rPr sz="3000" dirty="0">
                <a:latin typeface="Times New Roman" panose="02020603050405020304" pitchFamily="18" charset="0"/>
                <a:cs typeface="Times New Roman" panose="02020603050405020304" pitchFamily="18" charset="0"/>
              </a:rPr>
              <a:t>Apart from these conventional modes of social engagement, the contemporary generation engages in a plethora of alternative types of interaction.</a:t>
            </a:r>
          </a:p>
          <a:p>
            <a:pPr algn="just"/>
            <a:r>
              <a:rPr sz="3000" dirty="0">
                <a:latin typeface="Times New Roman" panose="02020603050405020304" pitchFamily="18" charset="0"/>
                <a:cs typeface="Times New Roman" panose="02020603050405020304" pitchFamily="18" charset="0"/>
              </a:rPr>
              <a:t>Social networking services are quite simple to use for educators to instruct children and these days, teachers use these websites extensively to provide online lectures, give homework, host conversations, and more—all of which greatly enhance student learning.</a:t>
            </a:r>
          </a:p>
          <a:p>
            <a:pPr algn="just"/>
            <a:r>
              <a:rPr sz="3000" dirty="0">
                <a:latin typeface="Times New Roman" panose="02020603050405020304" pitchFamily="18" charset="0"/>
                <a:cs typeface="Times New Roman" panose="02020603050405020304" pitchFamily="18" charset="0"/>
              </a:rPr>
              <a:t>Employers may find candidates who are knowledgeable and passionate about their profession by using social networking sites. These websites make it easy to check candidates' backgrounds.</a:t>
            </a:r>
          </a:p>
          <a:p>
            <a:pPr algn="just"/>
            <a:r>
              <a:rPr sz="3000" dirty="0">
                <a:latin typeface="Times New Roman" panose="02020603050405020304" pitchFamily="18" charset="0"/>
                <a:cs typeface="Times New Roman" panose="02020603050405020304" pitchFamily="18" charset="0"/>
                <a:sym typeface="+mn-ea"/>
              </a:rPr>
              <a:t>They often arise from a straightforward absence of in-person interactions, and this frequently results in invites that, in the absence of these phony [1] identities on social media, we wouldn't typically receive.</a:t>
            </a:r>
            <a:endParaRPr sz="3000" dirty="0">
              <a:latin typeface="Times New Roman" panose="02020603050405020304" pitchFamily="18" charset="0"/>
              <a:cs typeface="Times New Roman" panose="02020603050405020304" pitchFamily="18" charset="0"/>
            </a:endParaRPr>
          </a:p>
          <a:p>
            <a:pPr algn="just"/>
            <a:endParaRPr sz="2200" dirty="0">
              <a:latin typeface="Times New Roman" panose="02020603050405020304" pitchFamily="18" charset="0"/>
              <a:cs typeface="Times New Roman" panose="02020603050405020304" pitchFamily="18" charset="0"/>
            </a:endParaRPr>
          </a:p>
          <a:p>
            <a:pPr algn="just"/>
            <a:endParaRPr sz="22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465" y="0"/>
            <a:ext cx="10173335" cy="553720"/>
          </a:xfrm>
        </p:spPr>
        <p:txBody>
          <a:bodyPr>
            <a:normAutofit/>
          </a:bodyPr>
          <a:lstStyle/>
          <a:p>
            <a:pPr algn="ctr"/>
            <a:r>
              <a:rPr lang="en-US" sz="2800" b="1" dirty="0">
                <a:latin typeface="Times New Roman" panose="02020603050405020304" pitchFamily="18" charset="0"/>
                <a:cs typeface="Times New Roman" panose="02020603050405020304" pitchFamily="18" charset="0"/>
              </a:rPr>
              <a:t>LITERATURE SURVEY</a:t>
            </a:r>
          </a:p>
        </p:txBody>
      </p:sp>
      <p:sp>
        <p:nvSpPr>
          <p:cNvPr id="9" name="Content Placeholder 8"/>
          <p:cNvSpPr>
            <a:spLocks noGrp="1"/>
          </p:cNvSpPr>
          <p:nvPr>
            <p:ph idx="1"/>
          </p:nvPr>
        </p:nvSpPr>
        <p:spPr/>
        <p:txBody>
          <a:bodyPr>
            <a:normAutofit/>
          </a:bodyPr>
          <a:lstStyle/>
          <a:p>
            <a:pPr marL="0" indent="0">
              <a:buNone/>
            </a:pPr>
            <a:endParaRPr lang="en-I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4038600" y="6440170"/>
            <a:ext cx="4114800" cy="281305"/>
          </a:xfrm>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p:cNvSpPr txBox="1"/>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aphicFrame>
        <p:nvGraphicFramePr>
          <p:cNvPr id="3" name="Table 3"/>
          <p:cNvGraphicFramePr>
            <a:graphicFrameLocks noGrp="1"/>
          </p:cNvGraphicFramePr>
          <p:nvPr/>
        </p:nvGraphicFramePr>
        <p:xfrm>
          <a:off x="450850" y="593725"/>
          <a:ext cx="10744835" cy="5833745"/>
        </p:xfrm>
        <a:graphic>
          <a:graphicData uri="http://schemas.openxmlformats.org/drawingml/2006/table">
            <a:tbl>
              <a:tblPr firstRow="1" bandRow="1">
                <a:tableStyleId>{17292A2E-F333-43FB-9621-5CBBE7FDCDCB}</a:tableStyleId>
              </a:tblPr>
              <a:tblGrid>
                <a:gridCol w="643255">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624330">
                  <a:extLst>
                    <a:ext uri="{9D8B030D-6E8A-4147-A177-3AD203B41FA5}">
                      <a16:colId xmlns:a16="http://schemas.microsoft.com/office/drawing/2014/main" val="20004"/>
                    </a:ext>
                  </a:extLst>
                </a:gridCol>
                <a:gridCol w="1972310">
                  <a:extLst>
                    <a:ext uri="{9D8B030D-6E8A-4147-A177-3AD203B41FA5}">
                      <a16:colId xmlns:a16="http://schemas.microsoft.com/office/drawing/2014/main" val="20005"/>
                    </a:ext>
                  </a:extLst>
                </a:gridCol>
                <a:gridCol w="2517775">
                  <a:extLst>
                    <a:ext uri="{9D8B030D-6E8A-4147-A177-3AD203B41FA5}">
                      <a16:colId xmlns:a16="http://schemas.microsoft.com/office/drawing/2014/main" val="20006"/>
                    </a:ext>
                  </a:extLst>
                </a:gridCol>
              </a:tblGrid>
              <a:tr h="650240">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3515">
                <a:tc>
                  <a:txBody>
                    <a:bodyPr/>
                    <a:lstStyle/>
                    <a:p>
                      <a:r>
                        <a:rPr lang="en-US" sz="1700" baseline="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a:latin typeface="Times New Roman" panose="02020603050405020304" pitchFamily="18" charset="0"/>
                          <a:cs typeface="Times New Roman" panose="02020603050405020304" pitchFamily="18" charset="0"/>
                        </a:rPr>
                        <a:t> Detecting </a:t>
                      </a:r>
                    </a:p>
                    <a:p>
                      <a:pPr marL="0" marR="0" indent="0" algn="l" defTabSz="914400" rtl="0" eaLnBrk="1" fontAlgn="auto" latinLnBrk="0" hangingPunct="1">
                        <a:lnSpc>
                          <a:spcPct val="100000"/>
                        </a:lnSpc>
                        <a:spcBef>
                          <a:spcPts val="0"/>
                        </a:spcBef>
                        <a:spcAft>
                          <a:spcPts val="0"/>
                        </a:spcAft>
                        <a:buClrTx/>
                        <a:buSzTx/>
                        <a:buFontTx/>
                        <a:buNone/>
                        <a:defRPr/>
                      </a:pPr>
                      <a:r>
                        <a:rPr lang="en-US" sz="1700" dirty="0">
                          <a:latin typeface="Times New Roman" panose="02020603050405020304" pitchFamily="18" charset="0"/>
                          <a:cs typeface="Times New Roman" panose="02020603050405020304" pitchFamily="18" charset="0"/>
                        </a:rPr>
                        <a:t>malicious users in the social networks using machine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700" dirty="0">
                          <a:latin typeface="Times New Roman" panose="02020603050405020304" pitchFamily="18" charset="0"/>
                          <a:cs typeface="Times New Roman" panose="02020603050405020304" pitchFamily="18" charset="0"/>
                        </a:rPr>
                        <a:t> Gururaj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ltLang="en-US" sz="1700" baseline="0" dirty="0">
                          <a:latin typeface="Times New Roman" panose="02020603050405020304" pitchFamily="18" charset="0"/>
                          <a:cs typeface="Times New Roman" panose="02020603050405020304" pitchFamily="18" charset="0"/>
                        </a:rPr>
                        <a:t>  </a:t>
                      </a:r>
                      <a:r>
                        <a:rPr lang="en-US" sz="1700" baseline="0" dirty="0">
                          <a:latin typeface="Times New Roman" panose="02020603050405020304" pitchFamily="18" charset="0"/>
                          <a:cs typeface="Times New Roman" panose="02020603050405020304" pitchFamily="18" charset="0"/>
                        </a:rPr>
                        <a:t>20</a:t>
                      </a:r>
                      <a:r>
                        <a:rPr lang="en-IN" altLang="en-US" sz="1700" baseline="0" dirty="0">
                          <a:latin typeface="Times New Roman" panose="02020603050405020304" pitchFamily="18" charset="0"/>
                          <a:cs typeface="Times New Roman" panose="02020603050405020304" pitchFamily="18" charset="0"/>
                        </a:rPr>
                        <a:t>2</a:t>
                      </a:r>
                      <a:r>
                        <a:rPr lang="en-US" sz="1700" baseline="0" dirty="0">
                          <a:latin typeface="Times New Roman" panose="02020603050405020304" pitchFamily="18" charset="0"/>
                          <a:cs typeface="Times New Roman" panose="02020603050405020304" pitchFamily="18" charset="0"/>
                        </a:rPr>
                        <a:t>1</a:t>
                      </a:r>
                      <a:endParaRPr lang="en-IN" altLang="en-US" sz="17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700" dirty="0">
                          <a:latin typeface="Times New Roman" panose="02020603050405020304" pitchFamily="18" charset="0"/>
                          <a:cs typeface="Times New Roman" panose="02020603050405020304" pitchFamily="18" charset="0"/>
                        </a:rPr>
                        <a:t>NLP, SVM Classifier</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7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sz="1700" dirty="0">
                          <a:latin typeface="Times New Roman" panose="02020603050405020304" pitchFamily="18" charset="0"/>
                          <a:cs typeface="Times New Roman" panose="02020603050405020304" pitchFamily="18" charset="0"/>
                        </a:rPr>
                        <a:t>It is re</a:t>
                      </a:r>
                      <a:r>
                        <a:rPr lang="en-US" sz="1700" dirty="0">
                          <a:latin typeface="Times New Roman" panose="02020603050405020304" pitchFamily="18" charset="0"/>
                          <a:cs typeface="Times New Roman" panose="02020603050405020304" pitchFamily="18" charset="0"/>
                        </a:rPr>
                        <a:t>present</a:t>
                      </a:r>
                      <a:r>
                        <a:rPr lang="en-IN" altLang="en-US" sz="1700" dirty="0">
                          <a:latin typeface="Times New Roman" panose="02020603050405020304" pitchFamily="18" charset="0"/>
                          <a:cs typeface="Times New Roman" panose="02020603050405020304" pitchFamily="18" charset="0"/>
                        </a:rPr>
                        <a:t>ing </a:t>
                      </a:r>
                      <a:r>
                        <a:rPr lang="en-US" sz="1700" dirty="0">
                          <a:latin typeface="Times New Roman" panose="02020603050405020304" pitchFamily="18" charset="0"/>
                          <a:cs typeface="Times New Roman" panose="02020603050405020304" pitchFamily="18" charset="0"/>
                        </a:rPr>
                        <a:t>a machine learning algorithm for the classification, analysis, and prediction of multimedia messages in social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latin typeface="Times New Roman" panose="02020603050405020304" pitchFamily="18" charset="0"/>
                          <a:cs typeface="Times New Roman" panose="02020603050405020304" pitchFamily="18" charset="0"/>
                        </a:rPr>
                        <a:t>The study primarily focuses on identifying malicious users based on historical data and patterns. A research gap may exist in developing real-time detection mechanisms that can quickly identify and respond to emerging threats in social networks</a:t>
                      </a:r>
                      <a:r>
                        <a:rPr lang="en-IN" altLang="en-US" sz="17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59990">
                <a:tc>
                  <a:txBody>
                    <a:bodyPr/>
                    <a:lstStyle/>
                    <a:p>
                      <a:r>
                        <a:rPr lang="en-US" sz="1700" baseline="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latin typeface="Times New Roman" panose="02020603050405020304" pitchFamily="18" charset="0"/>
                          <a:cs typeface="Times New Roman" panose="02020603050405020304" pitchFamily="18" charset="0"/>
                        </a:rPr>
                        <a:t>To identify phony social media profiles </a:t>
                      </a:r>
                      <a:endParaRPr lang="en-US" sz="17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700" dirty="0">
                          <a:latin typeface="Times New Roman" panose="02020603050405020304" pitchFamily="18" charset="0"/>
                          <a:cs typeface="Times New Roman" panose="02020603050405020304" pitchFamily="18" charset="0"/>
                        </a:rPr>
                        <a:t> Kodati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ltLang="en-US" sz="1700" b="0" i="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700" b="0" i="0" kern="1200" baseline="0" dirty="0">
                          <a:solidFill>
                            <a:schemeClr val="tx1"/>
                          </a:solidFill>
                          <a:effectLst/>
                          <a:latin typeface="Times New Roman" panose="02020603050405020304" pitchFamily="18" charset="0"/>
                          <a:ea typeface="+mn-ea"/>
                          <a:cs typeface="Times New Roman" panose="02020603050405020304" pitchFamily="18" charset="0"/>
                        </a:rPr>
                        <a:t>2</a:t>
                      </a:r>
                      <a:r>
                        <a:rPr lang="en-IN" sz="1700" b="0" i="0" kern="1200" baseline="0" dirty="0">
                          <a:solidFill>
                            <a:schemeClr val="tx1"/>
                          </a:solidFill>
                          <a:effectLst/>
                          <a:latin typeface="Times New Roman" panose="02020603050405020304" pitchFamily="18" charset="0"/>
                          <a:ea typeface="+mn-ea"/>
                          <a:cs typeface="Times New Roman" panose="02020603050405020304" pitchFamily="18" charset="0"/>
                        </a:rPr>
                        <a:t>021  </a:t>
                      </a:r>
                      <a:endParaRPr lang="en-US" sz="1700" b="0" i="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ltLang="en-US" sz="1700" baseline="0" dirty="0">
                          <a:latin typeface="Times New Roman" panose="02020603050405020304" pitchFamily="18" charset="0"/>
                          <a:cs typeface="Times New Roman" panose="02020603050405020304" pitchFamily="18" charset="0"/>
                        </a:rPr>
                        <a:t>SVM </a:t>
                      </a:r>
                      <a:r>
                        <a:rPr lang="en-US" sz="1700" baseline="0" dirty="0">
                          <a:latin typeface="Times New Roman" panose="02020603050405020304" pitchFamily="18" charset="0"/>
                          <a:cs typeface="Times New Roman" panose="02020603050405020304" pitchFamily="18" charset="0"/>
                        </a:rPr>
                        <a:t>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aseline="0" dirty="0">
                          <a:latin typeface="Times New Roman" panose="02020603050405020304" pitchFamily="18" charset="0"/>
                          <a:cs typeface="Times New Roman" panose="02020603050405020304" pitchFamily="18" charset="0"/>
                        </a:rPr>
                        <a:t>The proposed hybrid SVM algorithm achieved an impressive accuracy of 98% in detecting fake profiles</a:t>
                      </a:r>
                      <a:r>
                        <a:rPr lang="en-IN" altLang="en-US" sz="1700" baseline="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ltLang="en-US" sz="1700" baseline="0" dirty="0">
                          <a:latin typeface="Times New Roman" panose="02020603050405020304" pitchFamily="18" charset="0"/>
                          <a:cs typeface="Times New Roman" panose="02020603050405020304" pitchFamily="18" charset="0"/>
                        </a:rPr>
                        <a:t>I</a:t>
                      </a:r>
                      <a:r>
                        <a:rPr lang="en-US" sz="1700" baseline="0" dirty="0">
                          <a:latin typeface="Times New Roman" panose="02020603050405020304" pitchFamily="18" charset="0"/>
                          <a:cs typeface="Times New Roman" panose="02020603050405020304" pitchFamily="18" charset="0"/>
                        </a:rPr>
                        <a:t>n investigating the scalability </a:t>
                      </a:r>
                      <a:r>
                        <a:rPr lang="en-IN" altLang="en-US" sz="1700" baseline="0" dirty="0">
                          <a:latin typeface="Times New Roman" panose="02020603050405020304" pitchFamily="18" charset="0"/>
                          <a:cs typeface="Times New Roman" panose="02020603050405020304" pitchFamily="18" charset="0"/>
                        </a:rPr>
                        <a:t>and</a:t>
                      </a:r>
                    </a:p>
                    <a:p>
                      <a:r>
                        <a:rPr lang="en-US" sz="1700" baseline="0" dirty="0">
                          <a:latin typeface="Times New Roman" panose="02020603050405020304" pitchFamily="18" charset="0"/>
                          <a:cs typeface="Times New Roman" panose="02020603050405020304" pitchFamily="18" charset="0"/>
                        </a:rPr>
                        <a:t>generalizability of the algorithm to larger datasets or different social media platforms beyond Twitter to assess its robustness in diverse settings.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04-04-2024</a:t>
            </a:r>
          </a:p>
        </p:txBody>
      </p:sp>
      <p:sp>
        <p:nvSpPr>
          <p:cNvPr id="5" name="Footer Placeholder 4"/>
          <p:cNvSpPr>
            <a:spLocks noGrp="1"/>
          </p:cNvSpPr>
          <p:nvPr>
            <p:ph type="ftr" sz="quarter" idx="11"/>
          </p:nvPr>
        </p:nvSpPr>
        <p:spPr>
          <a:xfrm>
            <a:off x="4038600" y="6438900"/>
            <a:ext cx="4114800" cy="282575"/>
          </a:xfrm>
        </p:spPr>
        <p:txBody>
          <a:bodyPr/>
          <a:lstStyle/>
          <a:p>
            <a:r>
              <a:rPr lang="en-US"/>
              <a:t>Review No.</a:t>
            </a:r>
            <a:r>
              <a:rPr lang="en-IN" altLang="en-US"/>
              <a:t>03</a:t>
            </a:r>
            <a:r>
              <a:rPr lang="en-US"/>
              <a:t>         Batch No.</a:t>
            </a:r>
            <a:r>
              <a:rPr lang="en-IN" altLang="en-US"/>
              <a:t>01</a:t>
            </a:r>
            <a:r>
              <a:rPr lang="en-US"/>
              <a:t>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6</a:t>
            </a:fld>
            <a:endParaRPr lang="en-IN"/>
          </a:p>
        </p:txBody>
      </p:sp>
      <p:graphicFrame>
        <p:nvGraphicFramePr>
          <p:cNvPr id="7" name="Table 6"/>
          <p:cNvGraphicFramePr>
            <a:graphicFrameLocks noGrp="1"/>
          </p:cNvGraphicFramePr>
          <p:nvPr/>
        </p:nvGraphicFramePr>
        <p:xfrm>
          <a:off x="254000" y="280035"/>
          <a:ext cx="11684000" cy="6046470"/>
        </p:xfrm>
        <a:graphic>
          <a:graphicData uri="http://schemas.openxmlformats.org/drawingml/2006/table">
            <a:tbl>
              <a:tblPr firstRow="1" bandRow="1">
                <a:tableStyleId>{17292A2E-F333-43FB-9621-5CBBE7FDCDCB}</a:tableStyleId>
              </a:tblPr>
              <a:tblGrid>
                <a:gridCol w="676910">
                  <a:extLst>
                    <a:ext uri="{9D8B030D-6E8A-4147-A177-3AD203B41FA5}">
                      <a16:colId xmlns:a16="http://schemas.microsoft.com/office/drawing/2014/main" val="20000"/>
                    </a:ext>
                  </a:extLst>
                </a:gridCol>
                <a:gridCol w="1414145">
                  <a:extLst>
                    <a:ext uri="{9D8B030D-6E8A-4147-A177-3AD203B41FA5}">
                      <a16:colId xmlns:a16="http://schemas.microsoft.com/office/drawing/2014/main" val="20001"/>
                    </a:ext>
                  </a:extLst>
                </a:gridCol>
                <a:gridCol w="894715">
                  <a:extLst>
                    <a:ext uri="{9D8B030D-6E8A-4147-A177-3AD203B41FA5}">
                      <a16:colId xmlns:a16="http://schemas.microsoft.com/office/drawing/2014/main" val="20002"/>
                    </a:ext>
                  </a:extLst>
                </a:gridCol>
                <a:gridCol w="1584325">
                  <a:extLst>
                    <a:ext uri="{9D8B030D-6E8A-4147-A177-3AD203B41FA5}">
                      <a16:colId xmlns:a16="http://schemas.microsoft.com/office/drawing/2014/main" val="20003"/>
                    </a:ext>
                  </a:extLst>
                </a:gridCol>
                <a:gridCol w="1506220">
                  <a:extLst>
                    <a:ext uri="{9D8B030D-6E8A-4147-A177-3AD203B41FA5}">
                      <a16:colId xmlns:a16="http://schemas.microsoft.com/office/drawing/2014/main" val="20004"/>
                    </a:ext>
                  </a:extLst>
                </a:gridCol>
                <a:gridCol w="3298825">
                  <a:extLst>
                    <a:ext uri="{9D8B030D-6E8A-4147-A177-3AD203B41FA5}">
                      <a16:colId xmlns:a16="http://schemas.microsoft.com/office/drawing/2014/main" val="20005"/>
                    </a:ext>
                  </a:extLst>
                </a:gridCol>
                <a:gridCol w="2308860">
                  <a:extLst>
                    <a:ext uri="{9D8B030D-6E8A-4147-A177-3AD203B41FA5}">
                      <a16:colId xmlns:a16="http://schemas.microsoft.com/office/drawing/2014/main" val="20006"/>
                    </a:ext>
                  </a:extLst>
                </a:gridCol>
              </a:tblGrid>
              <a:tr h="652780">
                <a:tc>
                  <a:txBody>
                    <a:bodyPr/>
                    <a:lstStyle/>
                    <a:p>
                      <a:pPr algn="ctr"/>
                      <a:r>
                        <a:rPr lang="en-US" sz="1800" baseline="0" dirty="0" err="1">
                          <a:solidFill>
                            <a:schemeClr val="tx1"/>
                          </a:solidFill>
                          <a:latin typeface="Times New Roman" panose="02020603050405020304" pitchFamily="18" charset="0"/>
                          <a:cs typeface="Times New Roman" panose="02020603050405020304" pitchFamily="18" charset="0"/>
                        </a:rPr>
                        <a:t>S.No</a:t>
                      </a:r>
                      <a:endParaRPr lang="en-US" sz="18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12340">
                <a:tc>
                  <a:txBody>
                    <a:bodyPr/>
                    <a:lstStyle/>
                    <a:p>
                      <a:endParaRPr lang="en-US" sz="17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700" dirty="0">
                          <a:latin typeface="Times New Roman" panose="02020603050405020304" pitchFamily="18" charset="0"/>
                          <a:cs typeface="Times New Roman" panose="02020603050405020304" pitchFamily="18" charset="0"/>
                          <a:sym typeface="+mn-ea"/>
                        </a:rPr>
                        <a:t> Detecting Fake </a:t>
                      </a:r>
                    </a:p>
                    <a:p>
                      <a:r>
                        <a:rPr lang="en-IN" sz="1700" dirty="0">
                          <a:latin typeface="Times New Roman" panose="02020603050405020304" pitchFamily="18" charset="0"/>
                          <a:cs typeface="Times New Roman" panose="02020603050405020304" pitchFamily="18" charset="0"/>
                          <a:sym typeface="+mn-ea"/>
                        </a:rPr>
                        <a:t>Accounts on Social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700" dirty="0">
                          <a:latin typeface="Times New Roman" panose="02020603050405020304" pitchFamily="18" charset="0"/>
                          <a:cs typeface="Times New Roman" panose="02020603050405020304" pitchFamily="18" charset="0"/>
                        </a:rPr>
                        <a:t>Khaled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aseline="0" dirty="0">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700" dirty="0">
                          <a:latin typeface="Times New Roman" panose="02020603050405020304" pitchFamily="18" charset="0"/>
                          <a:cs typeface="Times New Roman" panose="02020603050405020304" pitchFamily="18" charset="0"/>
                        </a:rPr>
                        <a:t>SVM, NN</a:t>
                      </a:r>
                      <a:endParaRPr lang="en-IN" sz="17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700" dirty="0">
                          <a:latin typeface="Times New Roman" panose="02020603050405020304" pitchFamily="18" charset="0"/>
                          <a:cs typeface="Times New Roman" panose="02020603050405020304" pitchFamily="18" charset="0"/>
                        </a:rPr>
                        <a:t> Feature reduction techniques like Principal Component Analysis, Spearman's Rank-Order Correlation, Wrapper Feature Selection using SVM, and Multiple Linear Regression were applied to identify the most promising feature patterns for detecting fake accounts.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700" dirty="0">
                          <a:latin typeface="Times New Roman" panose="02020603050405020304" pitchFamily="18" charset="0"/>
                          <a:cs typeface="Times New Roman" panose="02020603050405020304" pitchFamily="18" charset="0"/>
                        </a:rPr>
                        <a:t>Exploration of the impact of fake accounts on different demographics and user groups, including vulnerable populations such as teenagers and elderly users</a:t>
                      </a:r>
                      <a:r>
                        <a:rPr lang="en-IN" altLang="en-US" sz="17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81350">
                <a:tc>
                  <a:txBody>
                    <a:bodyPr/>
                    <a:lstStyle/>
                    <a:p>
                      <a:r>
                        <a:rPr lang="en-US" sz="1700" baseline="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sz="1700" dirty="0">
                          <a:latin typeface="Times New Roman" panose="02020603050405020304" pitchFamily="18" charset="0"/>
                          <a:cs typeface="Times New Roman" panose="02020603050405020304" pitchFamily="18" charset="0"/>
                        </a:rPr>
                        <a:t> Use of Artificial Neural Networks to Identify Fake Profiles.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aseline="0" dirty="0">
                          <a:latin typeface="Times New Roman" panose="02020603050405020304" pitchFamily="18" charset="0"/>
                          <a:cs typeface="Times New Roman" panose="02020603050405020304" pitchFamily="18" charset="0"/>
                        </a:rPr>
                        <a:t>Hajdu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aseline="0" dirty="0">
                          <a:latin typeface="Times New Roman" panose="02020603050405020304" pitchFamily="18" charset="0"/>
                          <a:cs typeface="Times New Roman" panose="02020603050405020304" pitchFamily="18" charset="0"/>
                        </a:rPr>
                        <a:t>201</a:t>
                      </a:r>
                      <a:r>
                        <a:rPr lang="en-IN" altLang="en-US" sz="1700" baseline="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latin typeface="Times New Roman" panose="02020603050405020304" pitchFamily="18" charset="0"/>
                          <a:cs typeface="Times New Roman" panose="02020603050405020304" pitchFamily="18" charset="0"/>
                        </a:rPr>
                        <a:t>Neural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ltLang="en-US" sz="1700" dirty="0">
                          <a:latin typeface="Times New Roman" panose="02020603050405020304" pitchFamily="18" charset="0"/>
                          <a:cs typeface="Times New Roman" panose="02020603050405020304" pitchFamily="18" charset="0"/>
                          <a:sym typeface="+mn-ea"/>
                        </a:rPr>
                        <a:t>This </a:t>
                      </a:r>
                      <a:r>
                        <a:rPr lang="en-US" sz="1700" dirty="0">
                          <a:latin typeface="Times New Roman" panose="02020603050405020304" pitchFamily="18" charset="0"/>
                          <a:cs typeface="Times New Roman" panose="02020603050405020304" pitchFamily="18" charset="0"/>
                          <a:sym typeface="+mn-ea"/>
                        </a:rPr>
                        <a:t>technique was found to be unreliable as it did not consider the possibility of real profiles being ranked low and fake profiles being ranked high</a:t>
                      </a:r>
                      <a:r>
                        <a:rPr lang="en-IN" altLang="en-US" sz="1700" dirty="0">
                          <a:latin typeface="Times New Roman" panose="02020603050405020304" pitchFamily="18" charset="0"/>
                          <a:cs typeface="Times New Roman" panose="02020603050405020304" pitchFamily="18" charset="0"/>
                          <a:sym typeface="+mn-ea"/>
                        </a:rPr>
                        <a:t>.</a:t>
                      </a:r>
                      <a:endParaRPr lang="en-IN" altLang="en-US" sz="1700" baseline="0" dirty="0">
                        <a:latin typeface="Times New Roman" panose="02020603050405020304" pitchFamily="18" charset="0"/>
                        <a:cs typeface="Times New Roman" panose="02020603050405020304" pitchFamily="18" charset="0"/>
                        <a:sym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latin typeface="Times New Roman" panose="02020603050405020304" pitchFamily="18" charset="0"/>
                          <a:cs typeface="Times New Roman" panose="02020603050405020304" pitchFamily="18" charset="0"/>
                        </a:rPr>
                        <a:t> While the paper discusses the use of artificial neural networks for identifying fake profiles, further research could focus on evaluating the effectiveness of different machine learning algorithms. </a:t>
                      </a:r>
                      <a:endParaRPr lang="en-US" sz="17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9265" y="576580"/>
            <a:ext cx="10884535" cy="916305"/>
          </a:xfrm>
        </p:spPr>
        <p:txBody>
          <a:bodyPr>
            <a:normAutofit/>
          </a:bodyPr>
          <a:lstStyle/>
          <a:p>
            <a:pPr algn="ctr"/>
            <a:r>
              <a:rPr lang="en-US" sz="2800" b="1" dirty="0">
                <a:latin typeface="Times New Roman" panose="02020603050405020304" pitchFamily="18" charset="0"/>
                <a:cs typeface="Times New Roman" panose="02020603050405020304" pitchFamily="18" charset="0"/>
              </a:rPr>
              <a:t>RESEARCH GAPS</a:t>
            </a:r>
          </a:p>
        </p:txBody>
      </p:sp>
      <p:sp>
        <p:nvSpPr>
          <p:cNvPr id="9" name="Content Placeholder 8"/>
          <p:cNvSpPr>
            <a:spLocks noGrp="1"/>
          </p:cNvSpPr>
          <p:nvPr>
            <p:ph idx="1"/>
          </p:nvPr>
        </p:nvSpPr>
        <p:spPr>
          <a:xfrm>
            <a:off x="838200" y="1560195"/>
            <a:ext cx="10515600" cy="4617085"/>
          </a:xfrm>
        </p:spPr>
        <p:txBody>
          <a:bodyPr>
            <a:normAutofit lnSpcReduction="20000"/>
          </a:bodyPr>
          <a:lstStyle/>
          <a:p>
            <a:r>
              <a:rPr lang="en-US" sz="2200" b="1" dirty="0">
                <a:latin typeface="Times New Roman" panose="02020603050405020304" pitchFamily="18" charset="0"/>
                <a:cs typeface="Times New Roman" panose="02020603050405020304" pitchFamily="18" charset="0"/>
              </a:rPr>
              <a:t>Scalability:</a:t>
            </a:r>
            <a:r>
              <a:rPr lang="en-US" sz="2200" dirty="0">
                <a:latin typeface="Times New Roman" panose="02020603050405020304" pitchFamily="18" charset="0"/>
                <a:cs typeface="Times New Roman" panose="02020603050405020304" pitchFamily="18" charset="0"/>
              </a:rPr>
              <a:t> The document mentions the use of a training dataset from Facebook or other social networks. Further research could investigate the scalability of the proposed algorithm to handle large volumes of data from diverse social media platforms.</a:t>
            </a:r>
          </a:p>
          <a:p>
            <a:r>
              <a:rPr lang="en-US" sz="2200" b="1" dirty="0">
                <a:latin typeface="Times New Roman" panose="02020603050405020304" pitchFamily="18" charset="0"/>
                <a:cs typeface="Times New Roman" panose="02020603050405020304" pitchFamily="18" charset="0"/>
              </a:rPr>
              <a:t>Psychological Factors: </a:t>
            </a:r>
            <a:r>
              <a:rPr lang="en-US" sz="2200" dirty="0">
                <a:latin typeface="Times New Roman" panose="02020603050405020304" pitchFamily="18" charset="0"/>
                <a:cs typeface="Times New Roman" panose="02020603050405020304" pitchFamily="18" charset="0"/>
              </a:rPr>
              <a:t>Investigation into the psychological and sociological aspects of user behavior and interaction with fake accounts on social media, including the susceptibility of users to manipulation and misinformation .</a:t>
            </a:r>
          </a:p>
          <a:p>
            <a:r>
              <a:rPr lang="en-US" sz="2200" b="1" dirty="0">
                <a:latin typeface="Times New Roman" panose="02020603050405020304" pitchFamily="18" charset="0"/>
                <a:cs typeface="Times New Roman" panose="02020603050405020304" pitchFamily="18" charset="0"/>
              </a:rPr>
              <a:t>Limited Focus on Specific Social Networks:</a:t>
            </a:r>
            <a:r>
              <a:rPr lang="en-US" sz="2200" dirty="0">
                <a:latin typeface="Times New Roman" panose="02020603050405020304" pitchFamily="18" charset="0"/>
                <a:cs typeface="Times New Roman" panose="02020603050405020304" pitchFamily="18" charset="0"/>
              </a:rPr>
              <a:t> The existing research may primarily focus on popular social networks like Facebook, Instagram, and Twitter. There could be a research gap in exploring the detection of malicious users in emerging or niche social networking platforms.</a:t>
            </a:r>
          </a:p>
          <a:p>
            <a:r>
              <a:rPr lang="en-US" sz="2200" b="1" dirty="0">
                <a:latin typeface="Times New Roman" panose="02020603050405020304" pitchFamily="18" charset="0"/>
                <a:cs typeface="Times New Roman" panose="02020603050405020304" pitchFamily="18" charset="0"/>
              </a:rPr>
              <a:t>Feature Selection:</a:t>
            </a:r>
            <a:r>
              <a:rPr lang="en-US" sz="2200" dirty="0">
                <a:latin typeface="Times New Roman" panose="02020603050405020304" pitchFamily="18" charset="0"/>
                <a:cs typeface="Times New Roman" panose="02020603050405020304" pitchFamily="18" charset="0"/>
              </a:rPr>
              <a:t> Traditional machine learning algorithms like random forest, naive bayes, SVM, and decision tree lack the capability to perform feature selection independently. Researchers often need to manually study the relationship between features and the target variable to determine which features to consider or reject. This manual process can be time-consuming and may not always lead to optimal feature selection .</a:t>
            </a: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altLang="en-US" sz="2800" b="1" dirty="0">
                <a:latin typeface="Times New Roman" panose="02020603050405020304" pitchFamily="18" charset="0"/>
                <a:cs typeface="Times New Roman" panose="02020603050405020304" pitchFamily="18" charset="0"/>
                <a:sym typeface="+mn-ea"/>
              </a:rPr>
              <a:t>                                       </a:t>
            </a:r>
            <a:br>
              <a:rPr lang="en-IN" altLang="en-US" sz="2800" b="1" dirty="0">
                <a:latin typeface="Times New Roman" panose="02020603050405020304" pitchFamily="18" charset="0"/>
                <a:cs typeface="Times New Roman" panose="02020603050405020304" pitchFamily="18" charset="0"/>
                <a:sym typeface="+mn-ea"/>
              </a:rPr>
            </a:br>
            <a:br>
              <a:rPr lang="en-IN" altLang="en-US" sz="2800" b="1" dirty="0">
                <a:latin typeface="Times New Roman" panose="02020603050405020304" pitchFamily="18" charset="0"/>
                <a:cs typeface="Times New Roman" panose="02020603050405020304" pitchFamily="18" charset="0"/>
                <a:sym typeface="+mn-ea"/>
              </a:rPr>
            </a:br>
            <a:r>
              <a:rPr lang="en-IN" altLang="en-US" sz="2800" b="1" dirty="0">
                <a:latin typeface="Times New Roman" panose="02020603050405020304" pitchFamily="18" charset="0"/>
                <a:cs typeface="Times New Roman" panose="02020603050405020304" pitchFamily="18" charset="0"/>
                <a:sym typeface="+mn-ea"/>
              </a:rPr>
              <a:t>     </a:t>
            </a:r>
            <a:r>
              <a:rPr lang="en-US" sz="2800" b="1" dirty="0">
                <a:latin typeface="Times New Roman" panose="02020603050405020304" pitchFamily="18" charset="0"/>
                <a:cs typeface="Times New Roman" panose="02020603050405020304" pitchFamily="18" charset="0"/>
                <a:sym typeface="+mn-ea"/>
              </a:rPr>
              <a:t>PROBLEM STATEMENT</a:t>
            </a:r>
            <a:br>
              <a:rPr lang="en-US" sz="2800" b="1" dirty="0">
                <a:latin typeface="Times New Roman" panose="02020603050405020304" pitchFamily="18" charset="0"/>
                <a:cs typeface="Times New Roman" panose="02020603050405020304" pitchFamily="18" charset="0"/>
                <a:sym typeface="+mn-ea"/>
              </a:rPr>
            </a:br>
            <a:br>
              <a:rPr lang="en-US" sz="2800" b="1" dirty="0">
                <a:latin typeface="Times New Roman" panose="02020603050405020304" pitchFamily="18" charset="0"/>
                <a:cs typeface="Times New Roman" panose="02020603050405020304" pitchFamily="18" charset="0"/>
                <a:sym typeface="+mn-ea"/>
              </a:rPr>
            </a:br>
            <a:endParaRPr lang="en-US" sz="28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1360805"/>
            <a:ext cx="10515600" cy="4816475"/>
          </a:xfrm>
        </p:spPr>
        <p:txBody>
          <a:bodyPr/>
          <a:lstStyle/>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Many issues, including fake profiles and online impersonation, have arisen in today’s online social networks.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No one has developed a potential solution for these issues as of yet.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To safeguard human social lives, we want to provide a novel model for computerized fake profile early detection in this project. </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 We can also make it simpler for websites to change the large diversity of profiles by using our automatic detecting technology which is hard to accomplish manually.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a:p>
        </p:txBody>
      </p:sp>
      <p:sp>
        <p:nvSpPr>
          <p:cNvPr id="4" name="Date Placeholder 3"/>
          <p:cNvSpPr>
            <a:spLocks noGrp="1"/>
          </p:cNvSpPr>
          <p:nvPr>
            <p:ph type="dt" sz="half" idx="10"/>
          </p:nvPr>
        </p:nvSpPr>
        <p:spPr>
          <a:xfrm>
            <a:off x="838200" y="6270625"/>
            <a:ext cx="2743200" cy="450850"/>
          </a:xfrm>
        </p:spPr>
        <p:txBody>
          <a:bodyPr/>
          <a:lstStyle/>
          <a:p>
            <a:r>
              <a:rPr lang="en-IN"/>
              <a:t>04-04-2024                                                                                                       </a:t>
            </a:r>
          </a:p>
        </p:txBody>
      </p:sp>
      <p:sp>
        <p:nvSpPr>
          <p:cNvPr id="5" name="Footer Placeholder 4"/>
          <p:cNvSpPr>
            <a:spLocks noGrp="1"/>
          </p:cNvSpPr>
          <p:nvPr>
            <p:ph type="ftr" sz="quarter" idx="11"/>
          </p:nvPr>
        </p:nvSpPr>
        <p:spPr>
          <a:xfrm>
            <a:off x="4038600" y="6356350"/>
            <a:ext cx="5445125" cy="365125"/>
          </a:xfrm>
        </p:spPr>
        <p:txBody>
          <a:bodyPr/>
          <a:lstStyle/>
          <a:p>
            <a:r>
              <a:rPr lang="en-US"/>
              <a:t>Review No.</a:t>
            </a:r>
            <a:r>
              <a:rPr lang="en-IN" altLang="en-US"/>
              <a:t>03</a:t>
            </a:r>
            <a:r>
              <a:rPr lang="en-US"/>
              <a:t>         Batch No.</a:t>
            </a:r>
            <a:r>
              <a:rPr lang="en-IN" altLang="en-US"/>
              <a:t>01</a:t>
            </a:r>
            <a:r>
              <a:rPr lang="en-US"/>
              <a:t>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OBJECTIVES</a:t>
            </a:r>
          </a:p>
        </p:txBody>
      </p:sp>
      <p:sp>
        <p:nvSpPr>
          <p:cNvPr id="9" name="Content Placeholder 8"/>
          <p:cNvSpPr>
            <a:spLocks noGrp="1"/>
          </p:cNvSpPr>
          <p:nvPr>
            <p:ph idx="1"/>
          </p:nvPr>
        </p:nvSpPr>
        <p:spPr>
          <a:xfrm>
            <a:off x="838200" y="1503045"/>
            <a:ext cx="10515600" cy="4685030"/>
          </a:xfrm>
        </p:spPr>
        <p:txBody>
          <a:bodyPr>
            <a:normAutofit/>
          </a:bodyPr>
          <a:lstStyle/>
          <a:p>
            <a:pPr marL="514350" indent="-514350">
              <a:buAutoNum type="arabicPeriod"/>
            </a:pPr>
            <a:r>
              <a:rPr lang="en-US" sz="2200" b="1" dirty="0">
                <a:latin typeface="Times New Roman" panose="02020603050405020304" pitchFamily="18" charset="0"/>
                <a:cs typeface="Times New Roman" panose="02020603050405020304" pitchFamily="18" charset="0"/>
              </a:rPr>
              <a:t>Dataset Analysis:</a:t>
            </a:r>
            <a:r>
              <a:rPr lang="en-US" sz="2200" dirty="0">
                <a:latin typeface="Times New Roman" panose="02020603050405020304" pitchFamily="18" charset="0"/>
                <a:cs typeface="Times New Roman" panose="02020603050405020304" pitchFamily="18" charset="0"/>
              </a:rPr>
              <a:t> Analyzing the datasets obtained from sources like Kaggle to understand the characteristics of genuine and fake user profiles .</a:t>
            </a:r>
          </a:p>
          <a:p>
            <a:pPr marL="514350" indent="-514350">
              <a:buAutoNum type="arabicPeriod"/>
            </a:pPr>
            <a:r>
              <a:rPr lang="en-US" sz="2200" b="1" dirty="0">
                <a:latin typeface="Times New Roman" panose="02020603050405020304" pitchFamily="18" charset="0"/>
                <a:cs typeface="Times New Roman" panose="02020603050405020304" pitchFamily="18" charset="0"/>
              </a:rPr>
              <a:t>Data Pre-Processing Techniques:</a:t>
            </a:r>
            <a:r>
              <a:rPr lang="en-US" sz="2200" dirty="0">
                <a:latin typeface="Times New Roman" panose="02020603050405020304" pitchFamily="18" charset="0"/>
                <a:cs typeface="Times New Roman" panose="02020603050405020304" pitchFamily="18" charset="0"/>
              </a:rPr>
              <a:t> Implementing data cleaning, normalization, and feature encoding to prepare the raw data for machine learning model analysis .</a:t>
            </a:r>
          </a:p>
          <a:p>
            <a:pPr marL="514350" indent="-514350">
              <a:buAutoNum type="arabicPeriod"/>
            </a:pPr>
            <a:r>
              <a:rPr lang="en-US" sz="2200" b="1" dirty="0">
                <a:latin typeface="Times New Roman" panose="02020603050405020304" pitchFamily="18" charset="0"/>
                <a:cs typeface="Times New Roman" panose="02020603050405020304" pitchFamily="18" charset="0"/>
              </a:rPr>
              <a:t>Creation and Evaluation of Model:</a:t>
            </a:r>
            <a:r>
              <a:rPr lang="en-US" sz="2200" dirty="0">
                <a:latin typeface="Times New Roman" panose="02020603050405020304" pitchFamily="18" charset="0"/>
                <a:cs typeface="Times New Roman" panose="02020603050405020304" pitchFamily="18" charset="0"/>
              </a:rPr>
              <a:t> Developing a machine learning model to identify fake profiles and evaluating its performance using metrics like accuracy, precision, recall, and F1 score .</a:t>
            </a:r>
          </a:p>
          <a:p>
            <a:pPr marL="514350" indent="-514350">
              <a:buAutoNum type="arabicPeriod"/>
            </a:pPr>
            <a:r>
              <a:rPr lang="en-US" sz="2200" b="1" dirty="0">
                <a:latin typeface="Times New Roman" panose="02020603050405020304" pitchFamily="18" charset="0"/>
                <a:cs typeface="Times New Roman" panose="02020603050405020304" pitchFamily="18" charset="0"/>
              </a:rPr>
              <a:t>Outlier Detection:</a:t>
            </a:r>
            <a:r>
              <a:rPr lang="en-US" sz="2200" dirty="0">
                <a:latin typeface="Times New Roman" panose="02020603050405020304" pitchFamily="18" charset="0"/>
                <a:cs typeface="Times New Roman" panose="02020603050405020304" pitchFamily="18" charset="0"/>
              </a:rPr>
              <a:t> Identifying and handling anomalous instances within the dataset that may indicate fake profiles .</a:t>
            </a:r>
          </a:p>
        </p:txBody>
      </p:sp>
      <p:sp>
        <p:nvSpPr>
          <p:cNvPr id="5" name="Date Placeholder 4"/>
          <p:cNvSpPr>
            <a:spLocks noGrp="1"/>
          </p:cNvSpPr>
          <p:nvPr>
            <p:ph type="dt" sz="half" idx="10"/>
          </p:nvPr>
        </p:nvSpPr>
        <p:spPr/>
        <p:txBody>
          <a:bodyPr/>
          <a:lstStyle/>
          <a:p>
            <a:r>
              <a:rPr lang="en-IN">
                <a:latin typeface="Times New Roman" panose="02020603050405020304" pitchFamily="18" charset="0"/>
                <a:cs typeface="Times New Roman" panose="02020603050405020304" pitchFamily="18" charset="0"/>
              </a:rPr>
              <a:t>04-04-2024</a:t>
            </a:r>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a:t>
            </a:r>
            <a:r>
              <a:rPr lang="en-IN" altLang="en-US">
                <a:latin typeface="Times New Roman" panose="02020603050405020304" pitchFamily="18" charset="0"/>
                <a:cs typeface="Times New Roman" panose="02020603050405020304" pitchFamily="18" charset="0"/>
              </a:rPr>
              <a:t>03</a:t>
            </a:r>
            <a:r>
              <a:rPr lang="en-US">
                <a:latin typeface="Times New Roman" panose="02020603050405020304" pitchFamily="18" charset="0"/>
                <a:cs typeface="Times New Roman" panose="02020603050405020304" pitchFamily="18" charset="0"/>
              </a:rPr>
              <a:t>         Batch No.</a:t>
            </a:r>
            <a:r>
              <a:rPr lang="en-IN" altLang="en-US">
                <a:latin typeface="Times New Roman" panose="02020603050405020304" pitchFamily="18" charset="0"/>
                <a:cs typeface="Times New Roman" panose="02020603050405020304" pitchFamily="18" charset="0"/>
              </a:rPr>
              <a:t>01</a:t>
            </a:r>
            <a:r>
              <a:rPr lang="en-US">
                <a:latin typeface="Times New Roman" panose="02020603050405020304" pitchFamily="18" charset="0"/>
                <a:cs typeface="Times New Roman" panose="02020603050405020304" pitchFamily="18" charset="0"/>
              </a:rPr>
              <a:t>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2569</Words>
  <Application>Microsoft Office PowerPoint</Application>
  <PresentationFormat>Widescreen</PresentationFormat>
  <Paragraphs>234</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Söhne</vt:lpstr>
      <vt:lpstr>Times New Roman</vt:lpstr>
      <vt:lpstr>Wingdings</vt:lpstr>
      <vt:lpstr>Office Theme</vt:lpstr>
      <vt:lpstr>PowerPoint Presentation</vt:lpstr>
      <vt:lpstr>OUTLINE</vt:lpstr>
      <vt:lpstr>ABSTRACT</vt:lpstr>
      <vt:lpstr>INTRODUCTION</vt:lpstr>
      <vt:lpstr>LITERATURE SURVEY</vt:lpstr>
      <vt:lpstr>PowerPoint Presentation</vt:lpstr>
      <vt:lpstr>RESEARCH GAPS</vt:lpstr>
      <vt:lpstr>                                              PROBLEM STATEMENT  </vt:lpstr>
      <vt:lpstr>OBJECTIVES</vt:lpstr>
      <vt:lpstr>                    BLOCK DIAGRAM OR FLOW DIAGRAM</vt:lpstr>
      <vt:lpstr>METHODOLOGY</vt:lpstr>
      <vt:lpstr>IMPLEMENTATION</vt:lpstr>
      <vt:lpstr>Implementation:        https://drive.google.com/file/d/1yaOgCJRVUOvn4ZkNUVw20JekotI2dOth/view?usp=sharing </vt:lpstr>
      <vt:lpstr>                                Challenges Faced and Solutions    Data set:              The dataset contains two sets that is fake user and isfake user. So, we merged those both datasets. And we took those both datasets and found out what is fake profile and what is real profile.  Error Handling:              Handling categorical data was a major challenge while training the model using the machine learning algorithms. </vt:lpstr>
      <vt:lpstr>RESULTS &amp; ANALYSIS</vt:lpstr>
      <vt:lpstr> Logistic Regression:</vt:lpstr>
      <vt:lpstr> Naive Bayes:</vt:lpstr>
      <vt:lpstr> Gradient Boosting Classifier:</vt:lpstr>
      <vt:lpstr>CONCLUSION AND FUTURE SCOPE</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Deepthi Palavai</cp:lastModifiedBy>
  <cp:revision>22</cp:revision>
  <dcterms:created xsi:type="dcterms:W3CDTF">2023-12-22T11:34:00Z</dcterms:created>
  <dcterms:modified xsi:type="dcterms:W3CDTF">2024-04-03T16:03:58Z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0C79E784381D4430B9FDB2440B567740_13</vt:lpwstr>
  </property>
  <property fmtid="{D5CDD505-2E9C-101B-9397-08002B2CF9AE}" pid="3" name="KSOProductBuildVer">
    <vt:lpwstr>1033-12.2.0.13489</vt:lpwstr>
  </property>
</Properties>
</file>