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0"/>
  </p:notesMasterIdLst>
  <p:handoutMasterIdLst>
    <p:handoutMasterId r:id="rId31"/>
  </p:handoutMasterIdLst>
  <p:sldIdLst>
    <p:sldId id="258" r:id="rId2"/>
    <p:sldId id="260" r:id="rId3"/>
    <p:sldId id="262" r:id="rId4"/>
    <p:sldId id="279" r:id="rId5"/>
    <p:sldId id="290" r:id="rId6"/>
    <p:sldId id="263" r:id="rId7"/>
    <p:sldId id="288" r:id="rId8"/>
    <p:sldId id="265" r:id="rId9"/>
    <p:sldId id="270" r:id="rId10"/>
    <p:sldId id="266" r:id="rId11"/>
    <p:sldId id="268" r:id="rId12"/>
    <p:sldId id="269" r:id="rId13"/>
    <p:sldId id="293" r:id="rId14"/>
    <p:sldId id="294" r:id="rId15"/>
    <p:sldId id="295" r:id="rId16"/>
    <p:sldId id="296" r:id="rId17"/>
    <p:sldId id="297" r:id="rId18"/>
    <p:sldId id="298" r:id="rId19"/>
    <p:sldId id="299" r:id="rId20"/>
    <p:sldId id="271" r:id="rId21"/>
    <p:sldId id="272" r:id="rId22"/>
    <p:sldId id="289" r:id="rId23"/>
    <p:sldId id="273" r:id="rId24"/>
    <p:sldId id="300" r:id="rId25"/>
    <p:sldId id="278" r:id="rId26"/>
    <p:sldId id="291" r:id="rId27"/>
    <p:sldId id="275" r:id="rId28"/>
    <p:sldId id="27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94660"/>
  </p:normalViewPr>
  <p:slideViewPr>
    <p:cSldViewPr snapToGrid="0">
      <p:cViewPr varScale="1">
        <p:scale>
          <a:sx n="69" d="100"/>
          <a:sy n="69" d="100"/>
        </p:scale>
        <p:origin x="356" y="48"/>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9199655-05E8-4463-9482-2D23FD405AF3}" type="datetimeFigureOut">
              <a:rPr lang="en-IN" smtClean="0"/>
              <a:t>04-04-2024</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7C9CC48-2212-46F0-B96C-6F8104E82434}" type="slidenum">
              <a:rPr lang="en-IN" smtClean="0"/>
              <a:t>‹#›</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3851868"/>
          </a:xfrm>
          <a:prstGeom prst="rect">
            <a:avLst/>
          </a:prstGeom>
        </p:spPr>
      </p:pic>
    </p:spTree>
    <p:extLst>
      <p:ext uri="{BB962C8B-B14F-4D97-AF65-F5344CB8AC3E}">
        <p14:creationId xmlns:p14="http://schemas.microsoft.com/office/powerpoint/2010/main" val="12714582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DE0E28-087F-4BBF-B8BC-055CB0BBD464}"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5E3DF0-35B4-40E5-AC91-1A2000F81275}" type="slidenum">
              <a:rPr lang="en-IN" smtClean="0"/>
              <a:t>‹#›</a:t>
            </a:fld>
            <a:endParaRPr lang="en-IN"/>
          </a:p>
        </p:txBody>
      </p:sp>
    </p:spTree>
    <p:extLst>
      <p:ext uri="{BB962C8B-B14F-4D97-AF65-F5344CB8AC3E}">
        <p14:creationId xmlns:p14="http://schemas.microsoft.com/office/powerpoint/2010/main" val="260551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65E3DF0-35B4-40E5-AC91-1A2000F81275}" type="slidenum">
              <a:rPr lang="en-IN" smtClean="0"/>
              <a:t>1</a:t>
            </a:fld>
            <a:endParaRPr lang="en-IN"/>
          </a:p>
        </p:txBody>
      </p:sp>
    </p:spTree>
    <p:extLst>
      <p:ext uri="{BB962C8B-B14F-4D97-AF65-F5344CB8AC3E}">
        <p14:creationId xmlns:p14="http://schemas.microsoft.com/office/powerpoint/2010/main" val="1697383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5E58F0A-825B-43EC-9CD7-118F126DA1B6}" type="datetime1">
              <a:rPr lang="en-IN" smtClean="0"/>
              <a:t>04-04-2024</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4231652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9F6D04C-3771-42DE-9B65-7B6404FB4859}" type="datetime1">
              <a:rPr lang="en-IN" smtClean="0"/>
              <a:t>04-04-2024</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3394357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6B51216-7DD8-4439-BE7B-781B8BCB2E48}" type="datetime1">
              <a:rPr lang="en-IN" smtClean="0"/>
              <a:t>04-04-2024</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1839206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24C803B-62AD-4010-AEFB-D9AF802A6496}" type="datetime1">
              <a:rPr lang="en-IN" smtClean="0"/>
              <a:t>04-04-2024</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7802064" cy="4382112"/>
          </a:xfrm>
          <a:prstGeom prst="rect">
            <a:avLst/>
          </a:prstGeom>
        </p:spPr>
      </p:pic>
    </p:spTree>
    <p:extLst>
      <p:ext uri="{BB962C8B-B14F-4D97-AF65-F5344CB8AC3E}">
        <p14:creationId xmlns:p14="http://schemas.microsoft.com/office/powerpoint/2010/main" val="2262376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2EF212-5EE0-4AA8-AA52-1AD4716B5520}" type="datetime1">
              <a:rPr lang="en-IN" smtClean="0"/>
              <a:t>04-04-2024</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2132791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D477AD5-9516-4803-9B8F-64EFE6B04E97}" type="datetime1">
              <a:rPr lang="en-IN" smtClean="0"/>
              <a:t>04-04-2024</a:t>
            </a:fld>
            <a:endParaRPr lang="en-IN"/>
          </a:p>
        </p:txBody>
      </p:sp>
      <p:sp>
        <p:nvSpPr>
          <p:cNvPr id="6" name="Footer Placeholder 5"/>
          <p:cNvSpPr>
            <a:spLocks noGrp="1"/>
          </p:cNvSpPr>
          <p:nvPr>
            <p:ph type="ftr" sz="quarter" idx="11"/>
          </p:nvPr>
        </p:nvSpPr>
        <p:spPr/>
        <p:txBody>
          <a:bodyPr/>
          <a:lstStyle/>
          <a:p>
            <a:r>
              <a:rPr lang="en-US"/>
              <a:t>Review No.         Batch No.           Department of CSE</a:t>
            </a:r>
            <a:endParaRPr lang="en-IN"/>
          </a:p>
        </p:txBody>
      </p:sp>
      <p:sp>
        <p:nvSpPr>
          <p:cNvPr id="7" name="Slide Number Placeholder 6"/>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2402758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2FEC19F5-3ACF-4602-91F2-584ADA347226}" type="datetime1">
              <a:rPr lang="en-IN" smtClean="0"/>
              <a:t>04-04-2024</a:t>
            </a:fld>
            <a:endParaRPr lang="en-IN"/>
          </a:p>
        </p:txBody>
      </p:sp>
      <p:sp>
        <p:nvSpPr>
          <p:cNvPr id="8" name="Footer Placeholder 7"/>
          <p:cNvSpPr>
            <a:spLocks noGrp="1"/>
          </p:cNvSpPr>
          <p:nvPr>
            <p:ph type="ftr" sz="quarter" idx="11"/>
          </p:nvPr>
        </p:nvSpPr>
        <p:spPr/>
        <p:txBody>
          <a:bodyPr/>
          <a:lstStyle/>
          <a:p>
            <a:r>
              <a:rPr lang="en-US"/>
              <a:t>Review No.         Batch No.           Department of CSE</a:t>
            </a:r>
            <a:endParaRPr lang="en-IN"/>
          </a:p>
        </p:txBody>
      </p:sp>
      <p:sp>
        <p:nvSpPr>
          <p:cNvPr id="9" name="Slide Number Placeholder 8"/>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3859279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F932DEC-E61F-415A-BB11-622ACF22FA82}" type="datetime1">
              <a:rPr lang="en-IN" smtClean="0"/>
              <a:t>04-04-2024</a:t>
            </a:fld>
            <a:endParaRPr lang="en-IN"/>
          </a:p>
        </p:txBody>
      </p:sp>
      <p:sp>
        <p:nvSpPr>
          <p:cNvPr id="4" name="Footer Placeholder 3"/>
          <p:cNvSpPr>
            <a:spLocks noGrp="1"/>
          </p:cNvSpPr>
          <p:nvPr>
            <p:ph type="ftr" sz="quarter" idx="11"/>
          </p:nvPr>
        </p:nvSpPr>
        <p:spPr/>
        <p:txBody>
          <a:bodyPr/>
          <a:lstStyle/>
          <a:p>
            <a:r>
              <a:rPr lang="en-US"/>
              <a:t>Review No.         Batch No.           Department of CSE</a:t>
            </a:r>
            <a:endParaRPr lang="en-IN"/>
          </a:p>
        </p:txBody>
      </p:sp>
      <p:sp>
        <p:nvSpPr>
          <p:cNvPr id="5" name="Slide Number Placeholder 4"/>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2826415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96EEC6-0141-45B7-8835-252B848F88BA}" type="datetime1">
              <a:rPr lang="en-IN" smtClean="0"/>
              <a:t>04-04-2024</a:t>
            </a:fld>
            <a:endParaRPr lang="en-IN"/>
          </a:p>
        </p:txBody>
      </p:sp>
      <p:sp>
        <p:nvSpPr>
          <p:cNvPr id="3" name="Footer Placeholder 2"/>
          <p:cNvSpPr>
            <a:spLocks noGrp="1"/>
          </p:cNvSpPr>
          <p:nvPr>
            <p:ph type="ftr" sz="quarter" idx="11"/>
          </p:nvPr>
        </p:nvSpPr>
        <p:spPr/>
        <p:txBody>
          <a:bodyPr/>
          <a:lstStyle/>
          <a:p>
            <a:r>
              <a:rPr lang="en-US"/>
              <a:t>Review No.         Batch No.           Department of CSE</a:t>
            </a:r>
            <a:endParaRPr lang="en-IN"/>
          </a:p>
        </p:txBody>
      </p:sp>
      <p:sp>
        <p:nvSpPr>
          <p:cNvPr id="4" name="Slide Number Placeholder 3"/>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459629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53116E-6FF0-4C6D-8DFD-00263320DEBD}" type="datetime1">
              <a:rPr lang="en-IN" smtClean="0"/>
              <a:t>04-04-2024</a:t>
            </a:fld>
            <a:endParaRPr lang="en-IN"/>
          </a:p>
        </p:txBody>
      </p:sp>
      <p:sp>
        <p:nvSpPr>
          <p:cNvPr id="6" name="Footer Placeholder 5"/>
          <p:cNvSpPr>
            <a:spLocks noGrp="1"/>
          </p:cNvSpPr>
          <p:nvPr>
            <p:ph type="ftr" sz="quarter" idx="11"/>
          </p:nvPr>
        </p:nvSpPr>
        <p:spPr/>
        <p:txBody>
          <a:bodyPr/>
          <a:lstStyle/>
          <a:p>
            <a:r>
              <a:rPr lang="en-US"/>
              <a:t>Review No.         Batch No.           Department of CSE</a:t>
            </a:r>
            <a:endParaRPr lang="en-IN"/>
          </a:p>
        </p:txBody>
      </p:sp>
      <p:sp>
        <p:nvSpPr>
          <p:cNvPr id="7" name="Slide Number Placeholder 6"/>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681320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B6E4B8-84AF-4AF2-B62C-BFAB3810F0B1}" type="datetime1">
              <a:rPr lang="en-IN" smtClean="0"/>
              <a:t>04-04-2024</a:t>
            </a:fld>
            <a:endParaRPr lang="en-IN"/>
          </a:p>
        </p:txBody>
      </p:sp>
      <p:sp>
        <p:nvSpPr>
          <p:cNvPr id="6" name="Footer Placeholder 5"/>
          <p:cNvSpPr>
            <a:spLocks noGrp="1"/>
          </p:cNvSpPr>
          <p:nvPr>
            <p:ph type="ftr" sz="quarter" idx="11"/>
          </p:nvPr>
        </p:nvSpPr>
        <p:spPr/>
        <p:txBody>
          <a:bodyPr/>
          <a:lstStyle/>
          <a:p>
            <a:r>
              <a:rPr lang="en-US"/>
              <a:t>Review No.         Batch No.           Department of CSE</a:t>
            </a:r>
            <a:endParaRPr lang="en-IN"/>
          </a:p>
        </p:txBody>
      </p:sp>
      <p:sp>
        <p:nvSpPr>
          <p:cNvPr id="7" name="Slide Number Placeholder 6"/>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3602278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797CF1-9FF6-48D4-89E7-B1B5528DDDD6}" type="datetime1">
              <a:rPr lang="en-IN" smtClean="0"/>
              <a:t>04-04-2024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Review No.         Batch No.           Department of CSE</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DCBD69-296B-4D7C-AF62-9B588FC78772}" type="slidenum">
              <a:rPr lang="en-IN" smtClean="0"/>
              <a:t>‹#›</a:t>
            </a:fld>
            <a:endParaRPr lang="en-IN"/>
          </a:p>
        </p:txBody>
      </p:sp>
    </p:spTree>
    <p:extLst>
      <p:ext uri="{BB962C8B-B14F-4D97-AF65-F5344CB8AC3E}">
        <p14:creationId xmlns:p14="http://schemas.microsoft.com/office/powerpoint/2010/main" val="4106517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7"/>
          <p:cNvSpPr txBox="1">
            <a:spLocks/>
          </p:cNvSpPr>
          <p:nvPr/>
        </p:nvSpPr>
        <p:spPr>
          <a:xfrm>
            <a:off x="1754154" y="705471"/>
            <a:ext cx="8915400" cy="375925"/>
          </a:xfrm>
          <a:prstGeom prst="roundRect">
            <a:avLst>
              <a:gd name="adj" fmla="val 16667"/>
            </a:avLst>
          </a:prstGeom>
          <a:ln w="25400" cap="flat" cmpd="sng" algn="ctr">
            <a:solidFill>
              <a:schemeClr val="bg1"/>
            </a:solidFill>
            <a:prstDash val="solid"/>
          </a:ln>
        </p:spPr>
        <p:style>
          <a:lnRef idx="2">
            <a:schemeClr val="accent1"/>
          </a:lnRef>
          <a:fillRef idx="1">
            <a:schemeClr val="lt1"/>
          </a:fillRef>
          <a:effectRef idx="0">
            <a:schemeClr val="accent1"/>
          </a:effectRef>
          <a:fontRef idx="minor">
            <a:schemeClr val="dk1"/>
          </a:fontRef>
        </p:style>
        <p:txBody>
          <a:bodyPr lIns="91440" tIns="45720" rIns="91440" bIns="45720" anchor="t">
            <a:noAutofit/>
          </a:bodyPr>
          <a:lstStyle/>
          <a:p>
            <a:pPr algn="ctr">
              <a:spcBef>
                <a:spcPct val="20000"/>
              </a:spcBef>
              <a:defRPr/>
            </a:pPr>
            <a:r>
              <a:rPr lang="en-US" b="1" dirty="0">
                <a:latin typeface="Times New Roman"/>
                <a:cs typeface="Times New Roman"/>
              </a:rPr>
              <a:t>Department of Computer Science and Engineering</a:t>
            </a:r>
          </a:p>
          <a:p>
            <a:pPr algn="ctr">
              <a:spcBef>
                <a:spcPct val="20000"/>
              </a:spcBef>
              <a:defRPr/>
            </a:pPr>
            <a:r>
              <a:rPr lang="en-US" sz="2400" b="1" dirty="0">
                <a:solidFill>
                  <a:srgbClr val="FF0000"/>
                </a:solidFill>
                <a:effectLst>
                  <a:outerShdw blurRad="38100" dist="38100" dir="2700000" algn="tl">
                    <a:srgbClr val="000000">
                      <a:alpha val="43137"/>
                    </a:srgbClr>
                  </a:outerShdw>
                </a:effectLst>
                <a:latin typeface="Times New Roman"/>
                <a:ea typeface="+mn-lt"/>
                <a:cs typeface="+mn-lt"/>
              </a:rPr>
              <a:t>Prediction of Employee Attrition Using Machine Learning</a:t>
            </a:r>
            <a:endParaRPr lang="en-US" sz="2400" b="1" dirty="0">
              <a:solidFill>
                <a:srgbClr val="FF0000"/>
              </a:solidFill>
              <a:effectLst>
                <a:outerShdw blurRad="38100" dist="38100" dir="2700000" algn="tl">
                  <a:srgbClr val="000000">
                    <a:alpha val="43137"/>
                  </a:srgbClr>
                </a:outerShdw>
              </a:effectLst>
              <a:latin typeface="Times New Roman"/>
              <a:ea typeface="Calibri"/>
              <a:cs typeface="Calibri"/>
            </a:endParaRPr>
          </a:p>
        </p:txBody>
      </p:sp>
      <p:sp>
        <p:nvSpPr>
          <p:cNvPr id="16" name="Subtitle 2"/>
          <p:cNvSpPr>
            <a:spLocks noGrp="1"/>
          </p:cNvSpPr>
          <p:nvPr>
            <p:ph type="subTitle" idx="1"/>
          </p:nvPr>
        </p:nvSpPr>
        <p:spPr>
          <a:xfrm>
            <a:off x="1093509" y="1968030"/>
            <a:ext cx="9931941" cy="1341058"/>
          </a:xfrm>
        </p:spPr>
        <p:txBody>
          <a:bodyPr vert="horz" lIns="91440" tIns="45720" rIns="91440" bIns="45720" rtlCol="0" anchor="t">
            <a:normAutofit lnSpcReduction="10000"/>
          </a:bodyPr>
          <a:lstStyle/>
          <a:p>
            <a:r>
              <a:rPr lang="en-US" altLang="en-US" sz="1600" dirty="0">
                <a:latin typeface="Times New Roman"/>
                <a:cs typeface="Times New Roman"/>
              </a:rPr>
              <a:t>Presented  By</a:t>
            </a:r>
          </a:p>
          <a:p>
            <a:r>
              <a:rPr lang="en-US" altLang="en-US" sz="1600" dirty="0">
                <a:latin typeface="Times New Roman"/>
                <a:cs typeface="Times New Roman"/>
              </a:rPr>
              <a:t>        P. Bhavani Manjunadha         –         20471A05M2</a:t>
            </a:r>
          </a:p>
          <a:p>
            <a:r>
              <a:rPr lang="en-US" altLang="en-US" sz="1600" dirty="0">
                <a:latin typeface="Times New Roman"/>
                <a:cs typeface="Times New Roman"/>
              </a:rPr>
              <a:t>        G. Venkata Sai     	–         20471A05K6</a:t>
            </a:r>
          </a:p>
          <a:p>
            <a:r>
              <a:rPr lang="en-US" altLang="en-US" sz="1600" dirty="0">
                <a:latin typeface="Times New Roman"/>
                <a:cs typeface="Times New Roman"/>
              </a:rPr>
              <a:t>        A. Narendra Reddy	 –         20471A05O0</a:t>
            </a:r>
            <a:endParaRPr lang="en-US" altLang="en-US" sz="1600" dirty="0">
              <a:latin typeface="Times New Roman" panose="02020603050405020304" pitchFamily="18" charset="0"/>
              <a:cs typeface="Times New Roman" pitchFamily="18" charset="0"/>
            </a:endParaRPr>
          </a:p>
        </p:txBody>
      </p:sp>
      <p:sp>
        <p:nvSpPr>
          <p:cNvPr id="17" name="Subtitle 2"/>
          <p:cNvSpPr txBox="1">
            <a:spLocks/>
          </p:cNvSpPr>
          <p:nvPr/>
        </p:nvSpPr>
        <p:spPr bwMode="auto">
          <a:xfrm>
            <a:off x="2479249" y="3571458"/>
            <a:ext cx="7161605" cy="2288429"/>
          </a:xfrm>
          <a:prstGeom prst="rect">
            <a:avLst/>
          </a:prstGeom>
          <a:noFill/>
          <a:ln w="9525">
            <a:noFill/>
            <a:miter lim="800000"/>
            <a:headEnd/>
            <a:tailEnd/>
          </a:ln>
        </p:spPr>
        <p:txBody>
          <a:bodyPr lIns="91440" tIns="45720" rIns="91440" bIns="45720" anchor="t"/>
          <a:lstStyle/>
          <a:p>
            <a:pPr algn="ctr" eaLnBrk="1" hangingPunct="1">
              <a:spcBef>
                <a:spcPct val="20000"/>
              </a:spcBef>
              <a:buFont typeface="Wingdings" pitchFamily="2" charset="2"/>
              <a:buNone/>
            </a:pPr>
            <a:r>
              <a:rPr lang="en-US" altLang="en-US" sz="2000" dirty="0">
                <a:solidFill>
                  <a:srgbClr val="006600"/>
                </a:solidFill>
                <a:latin typeface="Times New Roman"/>
                <a:cs typeface="Times New Roman"/>
              </a:rPr>
              <a:t>Under the Guidance of,</a:t>
            </a:r>
            <a:endParaRPr lang="en-US" altLang="en-US" sz="2000" b="1" dirty="0">
              <a:solidFill>
                <a:srgbClr val="006600"/>
              </a:solidFill>
              <a:latin typeface="Times New Roman"/>
              <a:cs typeface="Times New Roman"/>
            </a:endParaRPr>
          </a:p>
          <a:p>
            <a:pPr algn="ctr" eaLnBrk="1" hangingPunct="1">
              <a:spcBef>
                <a:spcPct val="20000"/>
              </a:spcBef>
              <a:buFont typeface="Wingdings" pitchFamily="2" charset="2"/>
              <a:buNone/>
            </a:pPr>
            <a:r>
              <a:rPr lang="en-US" altLang="en-US" sz="2000" dirty="0">
                <a:solidFill>
                  <a:srgbClr val="898989"/>
                </a:solidFill>
                <a:latin typeface="Times New Roman"/>
                <a:cs typeface="Times New Roman"/>
              </a:rPr>
              <a:t>SK.CH.M. Subhani, </a:t>
            </a:r>
            <a:r>
              <a:rPr lang="en-US" altLang="en-US" sz="2000" baseline="-25000" dirty="0">
                <a:solidFill>
                  <a:srgbClr val="898989"/>
                </a:solidFill>
                <a:latin typeface="Times New Roman"/>
                <a:cs typeface="Times New Roman"/>
              </a:rPr>
              <a:t>M. Tech</a:t>
            </a:r>
          </a:p>
          <a:p>
            <a:pPr algn="ctr" eaLnBrk="1" hangingPunct="1">
              <a:spcBef>
                <a:spcPct val="20000"/>
              </a:spcBef>
              <a:buFont typeface="Wingdings" pitchFamily="2" charset="2"/>
              <a:buNone/>
            </a:pPr>
            <a:r>
              <a:rPr lang="en-US" altLang="en-US" sz="2000" dirty="0">
                <a:solidFill>
                  <a:srgbClr val="898989"/>
                </a:solidFill>
                <a:latin typeface="Times New Roman"/>
                <a:cs typeface="Times New Roman"/>
              </a:rPr>
              <a:t>Assistant Professor</a:t>
            </a:r>
          </a:p>
          <a:p>
            <a:pPr algn="ctr" eaLnBrk="1" hangingPunct="1">
              <a:lnSpc>
                <a:spcPct val="150000"/>
              </a:lnSpc>
              <a:spcBef>
                <a:spcPct val="20000"/>
              </a:spcBef>
              <a:buFont typeface="Wingdings" pitchFamily="2" charset="2"/>
              <a:buNone/>
            </a:pPr>
            <a:r>
              <a:rPr lang="en-US" altLang="en-US" sz="2000" dirty="0">
                <a:solidFill>
                  <a:srgbClr val="898989"/>
                </a:solidFill>
                <a:latin typeface="Times New Roman"/>
                <a:cs typeface="Times New Roman"/>
              </a:rPr>
              <a:t>Department of Computer Science and Engineering,</a:t>
            </a:r>
          </a:p>
          <a:p>
            <a:pPr algn="ctr" eaLnBrk="1" hangingPunct="1">
              <a:lnSpc>
                <a:spcPct val="150000"/>
              </a:lnSpc>
              <a:spcBef>
                <a:spcPct val="20000"/>
              </a:spcBef>
              <a:buFont typeface="Wingdings" pitchFamily="2" charset="2"/>
              <a:buNone/>
            </a:pPr>
            <a:r>
              <a:rPr lang="en-US" altLang="en-US" sz="2000" dirty="0">
                <a:solidFill>
                  <a:srgbClr val="898989"/>
                </a:solidFill>
                <a:latin typeface="Times New Roman"/>
                <a:cs typeface="Times New Roman"/>
              </a:rPr>
              <a:t>Narasaraopeta Engineering College (Autonomous),</a:t>
            </a:r>
          </a:p>
          <a:p>
            <a:pPr algn="ctr" eaLnBrk="1" hangingPunct="1">
              <a:lnSpc>
                <a:spcPct val="150000"/>
              </a:lnSpc>
              <a:spcBef>
                <a:spcPct val="20000"/>
              </a:spcBef>
              <a:buFont typeface="Wingdings" pitchFamily="2" charset="2"/>
              <a:buNone/>
            </a:pPr>
            <a:r>
              <a:rPr lang="en-US" altLang="en-US" sz="2000" dirty="0">
                <a:solidFill>
                  <a:srgbClr val="898989"/>
                </a:solidFill>
                <a:latin typeface="Times New Roman"/>
                <a:cs typeface="Times New Roman"/>
              </a:rPr>
              <a:t>Narasaraopet- 522 601.</a:t>
            </a:r>
          </a:p>
        </p:txBody>
      </p:sp>
      <p:pic>
        <p:nvPicPr>
          <p:cNvPr id="9" name="Picture 8"/>
          <p:cNvPicPr>
            <a:picLocks noChangeAspect="1"/>
          </p:cNvPicPr>
          <p:nvPr/>
        </p:nvPicPr>
        <p:blipFill>
          <a:blip r:embed="rId3"/>
          <a:stretch>
            <a:fillRect/>
          </a:stretch>
        </p:blipFill>
        <p:spPr>
          <a:xfrm>
            <a:off x="0" y="90674"/>
            <a:ext cx="3762900" cy="579027"/>
          </a:xfrm>
          <a:prstGeom prst="rect">
            <a:avLst/>
          </a:prstGeom>
        </p:spPr>
      </p:pic>
      <p:sp>
        <p:nvSpPr>
          <p:cNvPr id="20" name="Date Placeholder 4">
            <a:extLst>
              <a:ext uri="{FF2B5EF4-FFF2-40B4-BE49-F238E27FC236}">
                <a16:creationId xmlns:a16="http://schemas.microsoft.com/office/drawing/2014/main" id="{BD5C2420-26C9-65B4-41BA-D5CA69721C05}"/>
              </a:ext>
            </a:extLst>
          </p:cNvPr>
          <p:cNvSpPr>
            <a:spLocks noGrp="1"/>
          </p:cNvSpPr>
          <p:nvPr>
            <p:ph type="dt" sz="half" idx="10"/>
          </p:nvPr>
        </p:nvSpPr>
        <p:spPr>
          <a:xfrm>
            <a:off x="838200" y="6356350"/>
            <a:ext cx="2743200" cy="365125"/>
          </a:xfrm>
        </p:spPr>
        <p:txBody>
          <a:bodyPr/>
          <a:lstStyle/>
          <a:p>
            <a:r>
              <a:rPr lang="en-IN" dirty="0">
                <a:latin typeface="Times New Roman" panose="02020603050405020304" pitchFamily="18" charset="0"/>
                <a:cs typeface="Times New Roman" panose="02020603050405020304" pitchFamily="18" charset="0"/>
              </a:rPr>
              <a:t>04-04-2024</a:t>
            </a:r>
            <a:endParaRPr lang="en-US" dirty="0">
              <a:latin typeface="Times New Roman" panose="02020603050405020304" pitchFamily="18" charset="0"/>
              <a:cs typeface="Times New Roman" panose="02020603050405020304" pitchFamily="18" charset="0"/>
            </a:endParaRPr>
          </a:p>
        </p:txBody>
      </p:sp>
      <p:sp>
        <p:nvSpPr>
          <p:cNvPr id="21"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a:xfrm>
            <a:off x="4038600" y="6356350"/>
            <a:ext cx="4114800" cy="365125"/>
          </a:xfrm>
        </p:spPr>
        <p:txBody>
          <a:bodyPr/>
          <a:lstStyle/>
          <a:p>
            <a:r>
              <a:rPr lang="en-US" dirty="0">
                <a:latin typeface="Times New Roman" panose="02020603050405020304" pitchFamily="18" charset="0"/>
                <a:cs typeface="Times New Roman" panose="02020603050405020304" pitchFamily="18" charset="0"/>
              </a:rPr>
              <a:t>Review No.3         Batch No.DB15           Department of CSE</a:t>
            </a:r>
          </a:p>
        </p:txBody>
      </p:sp>
      <p:sp>
        <p:nvSpPr>
          <p:cNvPr id="23"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a:xfrm>
            <a:off x="8610600" y="6356350"/>
            <a:ext cx="2743200" cy="365125"/>
          </a:xfrm>
        </p:spPr>
        <p:txBody>
          <a:bodyPr/>
          <a:lstStyle/>
          <a:p>
            <a:r>
              <a:rPr lang="en-US" dirty="0">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17696910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009409" y="247240"/>
            <a:ext cx="10173182" cy="1128009"/>
          </a:xfrm>
        </p:spPr>
        <p:txBody>
          <a:bodyPr/>
          <a:lstStyle/>
          <a:p>
            <a:pPr algn="ctr"/>
            <a:r>
              <a:rPr lang="en-US" b="1" dirty="0">
                <a:latin typeface="Times New Roman" panose="02020603050405020304" pitchFamily="18" charset="0"/>
                <a:cs typeface="Times New Roman" panose="02020603050405020304" pitchFamily="18" charset="0"/>
              </a:rPr>
              <a:t>OBJECTIVES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1375249"/>
            <a:ext cx="10515600" cy="4629766"/>
          </a:xfrm>
        </p:spPr>
        <p:txBody>
          <a:bodyPr>
            <a:normAutofit/>
          </a:bodyPr>
          <a:lstStyle/>
          <a:p>
            <a:pPr algn="just"/>
            <a:r>
              <a:rPr lang="en-US" sz="2400" b="1" i="0" dirty="0">
                <a:solidFill>
                  <a:srgbClr val="374151"/>
                </a:solidFill>
                <a:effectLst/>
                <a:latin typeface="Times New Roman" panose="02020603050405020304" pitchFamily="18" charset="0"/>
                <a:cs typeface="Times New Roman" panose="02020603050405020304" pitchFamily="18" charset="0"/>
              </a:rPr>
              <a:t>Early Identification:</a:t>
            </a:r>
            <a:r>
              <a:rPr lang="en-US" sz="2400" dirty="0">
                <a:solidFill>
                  <a:srgbClr val="374151"/>
                </a:solidFill>
                <a:latin typeface="Times New Roman" panose="02020603050405020304" pitchFamily="18" charset="0"/>
                <a:cs typeface="Times New Roman" panose="02020603050405020304" pitchFamily="18" charset="0"/>
              </a:rPr>
              <a:t> </a:t>
            </a:r>
            <a:r>
              <a:rPr lang="en-US" sz="2400" b="0" i="0" dirty="0">
                <a:solidFill>
                  <a:srgbClr val="374151"/>
                </a:solidFill>
                <a:effectLst/>
                <a:latin typeface="Times New Roman" panose="02020603050405020304" pitchFamily="18" charset="0"/>
                <a:cs typeface="Times New Roman" panose="02020603050405020304" pitchFamily="18" charset="0"/>
              </a:rPr>
              <a:t>Detect and identify employees at risk of attrition as early as possible to provide the organization with an opportunity to intervene and implement retention strategies.</a:t>
            </a:r>
          </a:p>
          <a:p>
            <a:pPr algn="just"/>
            <a:r>
              <a:rPr lang="en-US" sz="2400" b="1" i="0" dirty="0">
                <a:solidFill>
                  <a:srgbClr val="374151"/>
                </a:solidFill>
                <a:effectLst/>
                <a:latin typeface="Times New Roman" panose="02020603050405020304" pitchFamily="18" charset="0"/>
                <a:cs typeface="Times New Roman" panose="02020603050405020304" pitchFamily="18" charset="0"/>
              </a:rPr>
              <a:t>Retention Strategy Optimization: </a:t>
            </a:r>
            <a:r>
              <a:rPr lang="en-US" sz="2400" b="0" i="0" dirty="0">
                <a:solidFill>
                  <a:srgbClr val="374151"/>
                </a:solidFill>
                <a:effectLst/>
                <a:latin typeface="Times New Roman" panose="02020603050405020304" pitchFamily="18" charset="0"/>
                <a:cs typeface="Times New Roman" panose="02020603050405020304" pitchFamily="18" charset="0"/>
              </a:rPr>
              <a:t>Optimize the effectiveness of retention strategies by tailoring interventions to the specific needs and concerns of employees identified as high-risk for attrition.</a:t>
            </a:r>
          </a:p>
          <a:p>
            <a:pPr algn="just"/>
            <a:r>
              <a:rPr lang="en-US" sz="2400" b="1" i="0" dirty="0">
                <a:solidFill>
                  <a:srgbClr val="374151"/>
                </a:solidFill>
                <a:effectLst/>
                <a:latin typeface="Times New Roman" panose="02020603050405020304" pitchFamily="18" charset="0"/>
                <a:cs typeface="Times New Roman" panose="02020603050405020304" pitchFamily="18" charset="0"/>
              </a:rPr>
              <a:t>Data-Driven Decision- Making: </a:t>
            </a:r>
            <a:r>
              <a:rPr lang="en-US" sz="2400" b="0" i="0" dirty="0">
                <a:solidFill>
                  <a:srgbClr val="374151"/>
                </a:solidFill>
                <a:effectLst/>
                <a:latin typeface="Times New Roman" panose="02020603050405020304" pitchFamily="18" charset="0"/>
                <a:cs typeface="Times New Roman" panose="02020603050405020304" pitchFamily="18" charset="0"/>
              </a:rPr>
              <a:t>Foster a data-driven culture within the organization by leveraging machine learning models to inform HR and management decisions related to talent management and workforce planning.</a:t>
            </a:r>
          </a:p>
          <a:p>
            <a:pPr algn="just"/>
            <a:r>
              <a:rPr lang="en-US" sz="2400" b="1" i="0" dirty="0">
                <a:solidFill>
                  <a:srgbClr val="374151"/>
                </a:solidFill>
                <a:effectLst/>
                <a:latin typeface="Times New Roman" panose="02020603050405020304" pitchFamily="18" charset="0"/>
                <a:cs typeface="Times New Roman" panose="02020603050405020304" pitchFamily="18" charset="0"/>
              </a:rPr>
              <a:t>Long-Term Impact Assessment: </a:t>
            </a:r>
            <a:r>
              <a:rPr lang="en-US" sz="2400" b="0" i="0" dirty="0">
                <a:solidFill>
                  <a:srgbClr val="374151"/>
                </a:solidFill>
                <a:effectLst/>
                <a:latin typeface="Times New Roman" panose="02020603050405020304" pitchFamily="18" charset="0"/>
                <a:cs typeface="Times New Roman" panose="02020603050405020304" pitchFamily="18" charset="0"/>
              </a:rPr>
              <a:t>Evaluate the long-term impact of attrition prediction efforts on organizational performance, employee satisfaction, and overall business success.</a:t>
            </a:r>
          </a:p>
          <a:p>
            <a:pPr algn="just"/>
            <a:endParaRPr lang="en-US" sz="2400" b="0" i="0" dirty="0">
              <a:solidFill>
                <a:srgbClr val="374151"/>
              </a:solidFill>
              <a:effectLst/>
              <a:latin typeface="Times New Roman" panose="02020603050405020304" pitchFamily="18" charset="0"/>
              <a:cs typeface="Times New Roman" panose="02020603050405020304" pitchFamily="18" charset="0"/>
            </a:endParaRPr>
          </a:p>
          <a:p>
            <a:pPr marL="0" indent="0">
              <a:buNone/>
            </a:pPr>
            <a:endParaRPr lang="en-US" sz="3100" dirty="0">
              <a:latin typeface="Times New Roman" panose="02020603050405020304" pitchFamily="18" charset="0"/>
              <a:cs typeface="Times New Roman" panose="02020603050405020304" pitchFamily="18" charset="0"/>
            </a:endParaRPr>
          </a:p>
          <a:p>
            <a:pPr marL="0" indent="0">
              <a:buNone/>
            </a:pPr>
            <a:endParaRPr lang="en-US" sz="2600" dirty="0">
              <a:latin typeface="Söhne"/>
            </a:endParaRPr>
          </a:p>
          <a:p>
            <a:pPr marL="0" indent="0">
              <a:buNone/>
            </a:pPr>
            <a:endParaRPr lang="en-US" sz="2000" dirty="0">
              <a:latin typeface="Söhne"/>
            </a:endParaRPr>
          </a:p>
          <a:p>
            <a:pPr marL="0" indent="0">
              <a:buNone/>
            </a:pPr>
            <a:endParaRPr lang="en-US" dirty="0">
              <a:latin typeface="Söhne"/>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r>
              <a:rPr lang="en-IN" dirty="0">
                <a:latin typeface="Times New Roman" panose="02020603050405020304" pitchFamily="18" charset="0"/>
                <a:cs typeface="Times New Roman" panose="02020603050405020304" pitchFamily="18" charset="0"/>
              </a:rPr>
              <a:t>04-04-2024</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No.3         Batch No.DB15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10</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123729"/>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normAutofit fontScale="90000"/>
          </a:bodyPr>
          <a:lstStyle/>
          <a:p>
            <a:pPr algn="ctr"/>
            <a:r>
              <a:rPr lang="en-US" b="1">
                <a:latin typeface="Times New Roman" panose="02020603050405020304" pitchFamily="18" charset="0"/>
                <a:cs typeface="Times New Roman" panose="02020603050405020304" pitchFamily="18" charset="0"/>
              </a:rPr>
              <a:t>BLOCK DIAGRAM OR FLOW DIAGRAM</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r>
              <a:rPr lang="en-IN" dirty="0">
                <a:latin typeface="Times New Roman" panose="02020603050405020304" pitchFamily="18" charset="0"/>
                <a:cs typeface="Times New Roman" panose="02020603050405020304" pitchFamily="18" charset="0"/>
              </a:rPr>
              <a:t>04-04-2024</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No.3         Batch No.DB15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11</a:t>
            </a:fld>
            <a:endParaRPr lang="en-US">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FDDBD40D-8938-097C-B565-9BFCF4EFD749}"/>
              </a:ext>
            </a:extLst>
          </p:cNvPr>
          <p:cNvSpPr>
            <a:spLocks noGrp="1"/>
          </p:cNvSpPr>
          <p:nvPr>
            <p:ph idx="1"/>
          </p:nvPr>
        </p:nvSpPr>
        <p:spPr/>
        <p:txBody>
          <a:bodyPr/>
          <a:lstStyle/>
          <a:p>
            <a:pPr marL="0" indent="0">
              <a:buNone/>
            </a:pPr>
            <a:endParaRPr lang="en-IN" dirty="0"/>
          </a:p>
        </p:txBody>
      </p:sp>
      <p:pic>
        <p:nvPicPr>
          <p:cNvPr id="1026" name="Picture 2" descr="Applsci 13 00267 g001 550">
            <a:extLst>
              <a:ext uri="{FF2B5EF4-FFF2-40B4-BE49-F238E27FC236}">
                <a16:creationId xmlns:a16="http://schemas.microsoft.com/office/drawing/2014/main" id="{BA08A9D5-B85E-7004-33E9-5E90C793FC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19" y="1825625"/>
            <a:ext cx="10173181"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7029075"/>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0"/>
            <a:ext cx="10173182" cy="1128009"/>
          </a:xfrm>
        </p:spPr>
        <p:txBody>
          <a:bodyPr>
            <a:normAutofit/>
          </a:bodyPr>
          <a:lstStyle/>
          <a:p>
            <a:pPr algn="ctr"/>
            <a:r>
              <a:rPr lang="en-US" sz="3200" b="1" dirty="0">
                <a:latin typeface="Times New Roman" panose="02020603050405020304" pitchFamily="18" charset="0"/>
                <a:cs typeface="Times New Roman" panose="02020603050405020304" pitchFamily="18" charset="0"/>
              </a:rPr>
              <a:t>METHODOLOGY</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819055"/>
            <a:ext cx="10515600" cy="5773334"/>
          </a:xfrm>
        </p:spPr>
        <p:txBody>
          <a:bodyPr>
            <a:normAutofit fontScale="92500" lnSpcReduction="10000"/>
          </a:bodyPr>
          <a:lstStyle/>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Dataset Collection</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Data Preprocessing:</a:t>
            </a:r>
          </a:p>
          <a:p>
            <a:pPr lvl="1"/>
            <a:r>
              <a:rPr lang="en-IN" dirty="0">
                <a:latin typeface="Times New Roman" panose="02020603050405020304" pitchFamily="18" charset="0"/>
                <a:cs typeface="Times New Roman" panose="02020603050405020304" pitchFamily="18" charset="0"/>
              </a:rPr>
              <a:t>Verifying NULL values</a:t>
            </a:r>
          </a:p>
          <a:p>
            <a:pPr lvl="1"/>
            <a:r>
              <a:rPr lang="en-IN" dirty="0">
                <a:latin typeface="Times New Roman" panose="02020603050405020304" pitchFamily="18" charset="0"/>
                <a:cs typeface="Times New Roman" panose="02020603050405020304" pitchFamily="18" charset="0"/>
              </a:rPr>
              <a:t>Correlation of attributes</a:t>
            </a:r>
          </a:p>
          <a:p>
            <a:pPr lvl="1"/>
            <a:r>
              <a:rPr lang="en-IN" dirty="0">
                <a:latin typeface="Times New Roman" panose="02020603050405020304" pitchFamily="18" charset="0"/>
                <a:cs typeface="Times New Roman" panose="02020603050405020304" pitchFamily="18" charset="0"/>
              </a:rPr>
              <a:t>Feature Selection</a:t>
            </a:r>
          </a:p>
          <a:p>
            <a:pPr lvl="1"/>
            <a:r>
              <a:rPr lang="en-IN" dirty="0">
                <a:latin typeface="Times New Roman" panose="02020603050405020304" pitchFamily="18" charset="0"/>
                <a:cs typeface="Times New Roman" panose="02020603050405020304" pitchFamily="18" charset="0"/>
              </a:rPr>
              <a:t>Balance the class labels</a:t>
            </a:r>
          </a:p>
          <a:p>
            <a:pPr marL="457200" lvl="1" indent="0">
              <a:buNone/>
            </a:pP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Implementation of machine learning algorithm</a:t>
            </a:r>
          </a:p>
          <a:p>
            <a:pPr marL="0" indent="0">
              <a:buNone/>
            </a:pPr>
            <a:r>
              <a:rPr lang="en-US" sz="2400" dirty="0">
                <a:latin typeface="Times New Roman" panose="02020603050405020304" pitchFamily="18" charset="0"/>
                <a:cs typeface="Times New Roman" panose="02020603050405020304" pitchFamily="18" charset="0"/>
              </a:rPr>
              <a:t>On training data</a:t>
            </a:r>
          </a:p>
          <a:p>
            <a:pPr marL="457200" lvl="1" indent="0">
              <a:buNone/>
            </a:pPr>
            <a:r>
              <a:rPr lang="en-US" dirty="0">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Model Selection</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Web Development</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Result Analysis</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Testing and Evaluation	</a:t>
            </a:r>
          </a:p>
          <a:p>
            <a:pPr marL="0" indent="0">
              <a:buNone/>
            </a:pPr>
            <a:r>
              <a:rPr lang="en-IN" sz="2400" dirty="0">
                <a:latin typeface="Times New Roman" panose="02020603050405020304" pitchFamily="18" charset="0"/>
                <a:cs typeface="Times New Roman" panose="02020603050405020304" pitchFamily="18" charset="0"/>
              </a:rPr>
              <a:t>	</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a:xfrm>
            <a:off x="838200" y="6409826"/>
            <a:ext cx="2743200" cy="365125"/>
          </a:xfrm>
        </p:spPr>
        <p:txBody>
          <a:bodyPr/>
          <a:lstStyle/>
          <a:p>
            <a:r>
              <a:rPr lang="en-IN" dirty="0">
                <a:latin typeface="Times New Roman" panose="02020603050405020304" pitchFamily="18" charset="0"/>
                <a:cs typeface="Times New Roman" panose="02020603050405020304" pitchFamily="18" charset="0"/>
              </a:rPr>
              <a:t>04-04-2024</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No.3         Batch No.DB15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12</a:t>
            </a:fld>
            <a:endParaRPr lang="en-US">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AB6FC914-C96B-7B36-893B-BD9F82DEC311}"/>
              </a:ext>
            </a:extLst>
          </p:cNvPr>
          <p:cNvPicPr>
            <a:picLocks noChangeAspect="1"/>
          </p:cNvPicPr>
          <p:nvPr/>
        </p:nvPicPr>
        <p:blipFill>
          <a:blip r:embed="rId2"/>
          <a:stretch>
            <a:fillRect/>
          </a:stretch>
        </p:blipFill>
        <p:spPr>
          <a:xfrm>
            <a:off x="8329045" y="844482"/>
            <a:ext cx="3024755" cy="4740802"/>
          </a:xfrm>
          <a:prstGeom prst="rect">
            <a:avLst/>
          </a:prstGeom>
        </p:spPr>
      </p:pic>
    </p:spTree>
    <p:extLst>
      <p:ext uri="{BB962C8B-B14F-4D97-AF65-F5344CB8AC3E}">
        <p14:creationId xmlns:p14="http://schemas.microsoft.com/office/powerpoint/2010/main" val="148857655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8D6D6-49C5-9EDF-8200-E35F5DC315EC}"/>
              </a:ext>
            </a:extLst>
          </p:cNvPr>
          <p:cNvSpPr>
            <a:spLocks noGrp="1"/>
          </p:cNvSpPr>
          <p:nvPr>
            <p:ph type="title"/>
          </p:nvPr>
        </p:nvSpPr>
        <p:spPr>
          <a:xfrm>
            <a:off x="838200" y="0"/>
            <a:ext cx="10515600" cy="1325563"/>
          </a:xfrm>
        </p:spPr>
        <p:txBody>
          <a:bodyPr>
            <a:normAutofit/>
          </a:bodyPr>
          <a:lstStyle/>
          <a:p>
            <a:pPr algn="ctr"/>
            <a:r>
              <a:rPr lang="en-US" sz="2800" b="1" dirty="0">
                <a:latin typeface="Times New Roman" panose="02020603050405020304" pitchFamily="18" charset="0"/>
                <a:cs typeface="Times New Roman" panose="02020603050405020304" pitchFamily="18" charset="0"/>
              </a:rPr>
              <a:t>DATA COLLECTION</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41F2005-122F-F6C6-85F2-95F2A5DFD74B}"/>
              </a:ext>
            </a:extLst>
          </p:cNvPr>
          <p:cNvSpPr>
            <a:spLocks noGrp="1"/>
          </p:cNvSpPr>
          <p:nvPr>
            <p:ph idx="1"/>
          </p:nvPr>
        </p:nvSpPr>
        <p:spPr>
          <a:xfrm>
            <a:off x="625764" y="855807"/>
            <a:ext cx="10515600" cy="4351338"/>
          </a:xfrm>
        </p:spPr>
        <p:txBody>
          <a:bodyPr>
            <a:normAutofit/>
          </a:bodyPr>
          <a:lstStyle/>
          <a:p>
            <a:pPr algn="just"/>
            <a:r>
              <a:rPr lang="en-US" sz="2000" dirty="0">
                <a:effectLst/>
                <a:latin typeface="Times New Roman" panose="02020603050405020304" pitchFamily="18" charset="0"/>
                <a:ea typeface="Times New Roman" panose="02020603050405020304" pitchFamily="18" charset="0"/>
              </a:rPr>
              <a:t>The</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"IBM</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HR</a:t>
            </a:r>
            <a:r>
              <a:rPr lang="en-US" sz="2000" spc="-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Employee</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Analytics</a:t>
            </a:r>
            <a:r>
              <a:rPr lang="en-US" sz="2000" spc="-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Attrition</a:t>
            </a:r>
            <a:r>
              <a:rPr lang="en-US" sz="2000" spc="-3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and</a:t>
            </a:r>
            <a:r>
              <a:rPr lang="en-US" sz="2000" spc="-2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Performance" dataset was acquired from Kaggle, a</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website that provides datasets and serves as a venue</a:t>
            </a:r>
            <a:r>
              <a:rPr lang="en-US" sz="2000" spc="-2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for data science-related contests [13]. There are 35</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attributes and 1470 entries in this collection. </a:t>
            </a:r>
          </a:p>
          <a:p>
            <a:pPr algn="just"/>
            <a:r>
              <a:rPr lang="en-US" sz="1800" dirty="0">
                <a:effectLst/>
                <a:latin typeface="Times New Roman" panose="02020603050405020304" pitchFamily="18" charset="0"/>
                <a:ea typeface="Times New Roman" panose="02020603050405020304" pitchFamily="18" charset="0"/>
              </a:rPr>
              <a:t>The data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categories include independent factors like "Age,"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"Daily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Rate,"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"Education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Field,"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"Number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companies worked," etc.; however, in this study,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"Attrition" is regarded as the dependent variable.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Two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class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names,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"Yes"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make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up</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"Attrition"</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data</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field. </a:t>
            </a:r>
            <a:endParaRPr lang="en-US" sz="2000" dirty="0">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The dataset is available in the following link: https://www.kaggle.com/datasets/pavansubhasht/ibm-hr-analytics-attrition- </a:t>
            </a:r>
            <a:r>
              <a:rPr lang="en-US" sz="1800" dirty="0" err="1">
                <a:effectLst/>
                <a:latin typeface="Times New Roman" panose="02020603050405020304" pitchFamily="18" charset="0"/>
                <a:ea typeface="Times New Roman" panose="02020603050405020304" pitchFamily="18" charset="0"/>
              </a:rPr>
              <a:t>dataset?select</a:t>
            </a:r>
            <a:r>
              <a:rPr lang="en-US" sz="1800" dirty="0">
                <a:effectLst/>
                <a:latin typeface="Times New Roman" panose="02020603050405020304" pitchFamily="18" charset="0"/>
                <a:ea typeface="Times New Roman" panose="02020603050405020304" pitchFamily="18" charset="0"/>
              </a:rPr>
              <a:t>=WA_Fn-UseC_-HR-Employee-Attrition.csv</a:t>
            </a:r>
            <a:endParaRPr lang="en-IN" sz="1800" dirty="0">
              <a:effectLst/>
              <a:latin typeface="Times New Roman" panose="02020603050405020304" pitchFamily="18" charset="0"/>
              <a:ea typeface="Times New Roman" panose="02020603050405020304" pitchFamily="18" charset="0"/>
            </a:endParaRPr>
          </a:p>
          <a:p>
            <a:pPr algn="just"/>
            <a:endParaRPr lang="en-IN" sz="2000" dirty="0"/>
          </a:p>
        </p:txBody>
      </p:sp>
      <p:sp>
        <p:nvSpPr>
          <p:cNvPr id="4" name="Date Placeholder 3">
            <a:extLst>
              <a:ext uri="{FF2B5EF4-FFF2-40B4-BE49-F238E27FC236}">
                <a16:creationId xmlns:a16="http://schemas.microsoft.com/office/drawing/2014/main" id="{F6D9D4A6-AFA3-2A68-447E-20DC92796784}"/>
              </a:ext>
            </a:extLst>
          </p:cNvPr>
          <p:cNvSpPr>
            <a:spLocks noGrp="1"/>
          </p:cNvSpPr>
          <p:nvPr>
            <p:ph type="dt" sz="half" idx="10"/>
          </p:nvPr>
        </p:nvSpPr>
        <p:spPr/>
        <p:txBody>
          <a:bodyPr/>
          <a:lstStyle/>
          <a:p>
            <a:fld id="{624C803B-62AD-4010-AEFB-D9AF802A6496}" type="datetime1">
              <a:rPr lang="en-IN" smtClean="0"/>
              <a:t>04-04-2024</a:t>
            </a:fld>
            <a:endParaRPr lang="en-IN"/>
          </a:p>
        </p:txBody>
      </p:sp>
      <p:sp>
        <p:nvSpPr>
          <p:cNvPr id="5" name="Footer Placeholder 4">
            <a:extLst>
              <a:ext uri="{FF2B5EF4-FFF2-40B4-BE49-F238E27FC236}">
                <a16:creationId xmlns:a16="http://schemas.microsoft.com/office/drawing/2014/main" id="{05E8D318-18DB-0BFF-4809-61EBF7292997}"/>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No.3         Batch No.DB15           Department of CSE</a:t>
            </a:r>
          </a:p>
        </p:txBody>
      </p:sp>
      <p:sp>
        <p:nvSpPr>
          <p:cNvPr id="6" name="Slide Number Placeholder 5">
            <a:extLst>
              <a:ext uri="{FF2B5EF4-FFF2-40B4-BE49-F238E27FC236}">
                <a16:creationId xmlns:a16="http://schemas.microsoft.com/office/drawing/2014/main" id="{7AC0A253-6EDC-0A9D-7715-0B9B944A0649}"/>
              </a:ext>
            </a:extLst>
          </p:cNvPr>
          <p:cNvSpPr>
            <a:spLocks noGrp="1"/>
          </p:cNvSpPr>
          <p:nvPr>
            <p:ph type="sldNum" sz="quarter" idx="12"/>
          </p:nvPr>
        </p:nvSpPr>
        <p:spPr/>
        <p:txBody>
          <a:bodyPr/>
          <a:lstStyle/>
          <a:p>
            <a:fld id="{65DCBD69-296B-4D7C-AF62-9B588FC78772}" type="slidenum">
              <a:rPr lang="en-IN" smtClean="0"/>
              <a:t>13</a:t>
            </a:fld>
            <a:endParaRPr lang="en-IN"/>
          </a:p>
        </p:txBody>
      </p:sp>
      <p:pic>
        <p:nvPicPr>
          <p:cNvPr id="7" name="Picture 6">
            <a:extLst>
              <a:ext uri="{FF2B5EF4-FFF2-40B4-BE49-F238E27FC236}">
                <a16:creationId xmlns:a16="http://schemas.microsoft.com/office/drawing/2014/main" id="{C913749C-8578-43EE-8A32-ADBBB7FBDF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4400" y="3271693"/>
            <a:ext cx="4513696" cy="2730500"/>
          </a:xfrm>
          <a:prstGeom prst="rect">
            <a:avLst/>
          </a:prstGeom>
        </p:spPr>
      </p:pic>
      <p:sp>
        <p:nvSpPr>
          <p:cNvPr id="9" name="TextBox 8">
            <a:extLst>
              <a:ext uri="{FF2B5EF4-FFF2-40B4-BE49-F238E27FC236}">
                <a16:creationId xmlns:a16="http://schemas.microsoft.com/office/drawing/2014/main" id="{10E410AA-98B6-F39A-2EBF-1291975CA4FF}"/>
              </a:ext>
            </a:extLst>
          </p:cNvPr>
          <p:cNvSpPr txBox="1"/>
          <p:nvPr/>
        </p:nvSpPr>
        <p:spPr>
          <a:xfrm>
            <a:off x="4700732" y="6002193"/>
            <a:ext cx="6096000" cy="338554"/>
          </a:xfrm>
          <a:prstGeom prst="rect">
            <a:avLst/>
          </a:prstGeom>
          <a:noFill/>
        </p:spPr>
        <p:txBody>
          <a:bodyPr wrap="square">
            <a:spAutoFit/>
          </a:bodyPr>
          <a:lstStyle/>
          <a:p>
            <a:r>
              <a:rPr lang="en-US" sz="1600" dirty="0" err="1">
                <a:effectLst/>
                <a:latin typeface="Times New Roman" panose="02020603050405020304" pitchFamily="18" charset="0"/>
                <a:ea typeface="Times New Roman" panose="02020603050405020304" pitchFamily="18" charset="0"/>
              </a:rPr>
              <a:t>Fig.Dataset</a:t>
            </a:r>
            <a:r>
              <a:rPr lang="en-US" sz="1600" dirty="0">
                <a:effectLst/>
                <a:latin typeface="Times New Roman" panose="02020603050405020304" pitchFamily="18" charset="0"/>
                <a:ea typeface="Times New Roman" panose="02020603050405020304" pitchFamily="18" charset="0"/>
              </a:rPr>
              <a:t> Features</a:t>
            </a:r>
            <a:endParaRPr lang="en-IN" sz="1600" dirty="0"/>
          </a:p>
        </p:txBody>
      </p:sp>
    </p:spTree>
    <p:extLst>
      <p:ext uri="{BB962C8B-B14F-4D97-AF65-F5344CB8AC3E}">
        <p14:creationId xmlns:p14="http://schemas.microsoft.com/office/powerpoint/2010/main" val="4072581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22FB9-B066-BF1B-0578-06F5C57DFC60}"/>
              </a:ext>
            </a:extLst>
          </p:cNvPr>
          <p:cNvSpPr>
            <a:spLocks noGrp="1"/>
          </p:cNvSpPr>
          <p:nvPr>
            <p:ph type="title"/>
          </p:nvPr>
        </p:nvSpPr>
        <p:spPr>
          <a:xfrm>
            <a:off x="838200" y="18255"/>
            <a:ext cx="10515600" cy="1325563"/>
          </a:xfrm>
        </p:spPr>
        <p:txBody>
          <a:bodyPr>
            <a:normAutofit/>
          </a:bodyPr>
          <a:lstStyle/>
          <a:p>
            <a:pPr algn="ctr"/>
            <a:r>
              <a:rPr lang="en-US" sz="2800" b="1" dirty="0">
                <a:latin typeface="Times New Roman" panose="02020603050405020304" pitchFamily="18" charset="0"/>
                <a:cs typeface="Times New Roman" panose="02020603050405020304" pitchFamily="18" charset="0"/>
              </a:rPr>
              <a:t>DATA VISUALIZATION</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44F16DD-414F-6E1A-264D-B7E93245FF16}"/>
              </a:ext>
            </a:extLst>
          </p:cNvPr>
          <p:cNvSpPr>
            <a:spLocks noGrp="1"/>
          </p:cNvSpPr>
          <p:nvPr>
            <p:ph idx="1"/>
          </p:nvPr>
        </p:nvSpPr>
        <p:spPr>
          <a:xfrm>
            <a:off x="727364" y="1049771"/>
            <a:ext cx="10515600" cy="4351338"/>
          </a:xfrm>
        </p:spPr>
        <p:txBody>
          <a:bodyPr/>
          <a:lstStyle/>
          <a:p>
            <a:pPr marL="0" indent="0" algn="just">
              <a:buNone/>
            </a:pPr>
            <a:r>
              <a:rPr lang="en-US" sz="2000" dirty="0">
                <a:effectLst/>
                <a:latin typeface="Times New Roman" panose="02020603050405020304" pitchFamily="18" charset="0"/>
                <a:ea typeface="Times New Roman" panose="02020603050405020304" pitchFamily="18" charset="0"/>
              </a:rPr>
              <a:t>This</a:t>
            </a:r>
            <a:r>
              <a:rPr lang="en-US" sz="2000" spc="-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process</a:t>
            </a:r>
            <a:r>
              <a:rPr lang="en-US" sz="2000" spc="-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provides</a:t>
            </a:r>
            <a:r>
              <a:rPr lang="en-US" sz="2000" spc="-5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valuable</a:t>
            </a:r>
            <a:r>
              <a:rPr lang="en-US" sz="2000" spc="-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insights</a:t>
            </a:r>
            <a:r>
              <a:rPr lang="en-US" sz="2000" spc="-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into</a:t>
            </a:r>
            <a:r>
              <a:rPr lang="en-US" sz="2000" spc="-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2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dataset and helps to distinguish important features</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from</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irrelevant</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ones.</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Overall,</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visualization</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is</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a:t>
            </a:r>
            <a:r>
              <a:rPr lang="en-US" sz="2000" spc="5"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crucial</a:t>
            </a:r>
            <a:r>
              <a:rPr lang="en-US" sz="2000" spc="-60"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step</a:t>
            </a:r>
            <a:r>
              <a:rPr lang="en-US" sz="2000" spc="-45"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in</a:t>
            </a:r>
            <a:r>
              <a:rPr lang="en-US" sz="2000" spc="-50"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data</a:t>
            </a:r>
            <a:r>
              <a:rPr lang="en-US" sz="2000" spc="-50"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analysis</a:t>
            </a:r>
            <a:r>
              <a:rPr lang="en-US" sz="2000" spc="-60"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that</a:t>
            </a:r>
            <a:r>
              <a:rPr lang="en-US" sz="2000" spc="-40"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enables</a:t>
            </a:r>
            <a:r>
              <a:rPr lang="en-US" sz="2000" spc="-60"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us</a:t>
            </a:r>
            <a:r>
              <a:rPr lang="en-US" sz="2000" spc="-5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to</a:t>
            </a:r>
            <a:r>
              <a:rPr lang="en-US" sz="2000" spc="-6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quickly</a:t>
            </a:r>
            <a:r>
              <a:rPr lang="en-US" sz="2000" spc="-2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gain</a:t>
            </a:r>
            <a:r>
              <a:rPr lang="en-US" sz="2000" spc="-6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a:t>
            </a:r>
            <a:r>
              <a:rPr lang="en-US" sz="2000" spc="-6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high-level</a:t>
            </a:r>
            <a:r>
              <a:rPr lang="en-US" sz="2000" spc="-6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understanding</a:t>
            </a:r>
            <a:r>
              <a:rPr lang="en-US" sz="2000" spc="-5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of</a:t>
            </a:r>
            <a:r>
              <a:rPr lang="en-US" sz="2000" spc="-6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6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data</a:t>
            </a:r>
            <a:r>
              <a:rPr lang="en-US" sz="2000" spc="-6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and</a:t>
            </a:r>
            <a:r>
              <a:rPr lang="en-US" sz="2000" spc="-6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make</a:t>
            </a:r>
            <a:r>
              <a:rPr lang="en-US" sz="2000" spc="-2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informed</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decisions</a:t>
            </a:r>
            <a:r>
              <a:rPr lang="en-US" sz="2000" spc="-3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about</a:t>
            </a:r>
            <a:r>
              <a:rPr lang="en-US" sz="2000" spc="-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feature</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selection.</a:t>
            </a:r>
            <a:endParaRPr lang="en-IN" sz="2000" dirty="0">
              <a:effectLst/>
              <a:latin typeface="Times New Roman" panose="02020603050405020304" pitchFamily="18" charset="0"/>
              <a:ea typeface="Times New Roman" panose="020206030504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2B6C7CBB-4EBB-4695-20E2-1D7FEA9FF243}"/>
              </a:ext>
            </a:extLst>
          </p:cNvPr>
          <p:cNvSpPr>
            <a:spLocks noGrp="1"/>
          </p:cNvSpPr>
          <p:nvPr>
            <p:ph type="dt" sz="half" idx="10"/>
          </p:nvPr>
        </p:nvSpPr>
        <p:spPr/>
        <p:txBody>
          <a:bodyPr/>
          <a:lstStyle/>
          <a:p>
            <a:fld id="{624C803B-62AD-4010-AEFB-D9AF802A6496}" type="datetime1">
              <a:rPr lang="en-IN" smtClean="0"/>
              <a:t>04-04-2024</a:t>
            </a:fld>
            <a:endParaRPr lang="en-IN"/>
          </a:p>
        </p:txBody>
      </p:sp>
      <p:sp>
        <p:nvSpPr>
          <p:cNvPr id="5" name="Footer Placeholder 4">
            <a:extLst>
              <a:ext uri="{FF2B5EF4-FFF2-40B4-BE49-F238E27FC236}">
                <a16:creationId xmlns:a16="http://schemas.microsoft.com/office/drawing/2014/main" id="{2E9EC514-A413-CAC9-71F1-DD9112F435F4}"/>
              </a:ext>
            </a:extLst>
          </p:cNvPr>
          <p:cNvSpPr>
            <a:spLocks noGrp="1"/>
          </p:cNvSpPr>
          <p:nvPr>
            <p:ph type="ftr" sz="quarter" idx="11"/>
          </p:nvPr>
        </p:nvSpPr>
        <p:spPr/>
        <p:txBody>
          <a:bodyPr/>
          <a:lstStyle/>
          <a:p>
            <a:r>
              <a:rPr lang="en-US"/>
              <a:t>Review No.         Batch No.           Department of CSE</a:t>
            </a:r>
            <a:endParaRPr lang="en-IN"/>
          </a:p>
        </p:txBody>
      </p:sp>
      <p:sp>
        <p:nvSpPr>
          <p:cNvPr id="6" name="Slide Number Placeholder 5">
            <a:extLst>
              <a:ext uri="{FF2B5EF4-FFF2-40B4-BE49-F238E27FC236}">
                <a16:creationId xmlns:a16="http://schemas.microsoft.com/office/drawing/2014/main" id="{FBA73DC4-F8AE-CA0F-7FD6-BD084121898A}"/>
              </a:ext>
            </a:extLst>
          </p:cNvPr>
          <p:cNvSpPr>
            <a:spLocks noGrp="1"/>
          </p:cNvSpPr>
          <p:nvPr>
            <p:ph type="sldNum" sz="quarter" idx="12"/>
          </p:nvPr>
        </p:nvSpPr>
        <p:spPr/>
        <p:txBody>
          <a:bodyPr/>
          <a:lstStyle/>
          <a:p>
            <a:fld id="{65DCBD69-296B-4D7C-AF62-9B588FC78772}" type="slidenum">
              <a:rPr lang="en-IN" smtClean="0"/>
              <a:t>14</a:t>
            </a:fld>
            <a:endParaRPr lang="en-IN"/>
          </a:p>
        </p:txBody>
      </p:sp>
      <p:pic>
        <p:nvPicPr>
          <p:cNvPr id="7" name="Picture 6">
            <a:extLst>
              <a:ext uri="{FF2B5EF4-FFF2-40B4-BE49-F238E27FC236}">
                <a16:creationId xmlns:a16="http://schemas.microsoft.com/office/drawing/2014/main" id="{552C365B-44E6-4326-EEDB-86DC2B0AE9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9036" y="2219325"/>
            <a:ext cx="4657436" cy="2825750"/>
          </a:xfrm>
          <a:prstGeom prst="rect">
            <a:avLst/>
          </a:prstGeom>
        </p:spPr>
      </p:pic>
      <p:pic>
        <p:nvPicPr>
          <p:cNvPr id="9" name="Picture 8">
            <a:extLst>
              <a:ext uri="{FF2B5EF4-FFF2-40B4-BE49-F238E27FC236}">
                <a16:creationId xmlns:a16="http://schemas.microsoft.com/office/drawing/2014/main" id="{F4322B14-91FF-7FB6-7B3F-AA27AE294E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6460" y="2219326"/>
            <a:ext cx="5016500" cy="2825749"/>
          </a:xfrm>
          <a:prstGeom prst="rect">
            <a:avLst/>
          </a:prstGeom>
        </p:spPr>
      </p:pic>
      <p:sp>
        <p:nvSpPr>
          <p:cNvPr id="11" name="TextBox 10">
            <a:extLst>
              <a:ext uri="{FF2B5EF4-FFF2-40B4-BE49-F238E27FC236}">
                <a16:creationId xmlns:a16="http://schemas.microsoft.com/office/drawing/2014/main" id="{D615061D-24E8-0FDA-E0A1-29A767DDE619}"/>
              </a:ext>
            </a:extLst>
          </p:cNvPr>
          <p:cNvSpPr txBox="1"/>
          <p:nvPr/>
        </p:nvSpPr>
        <p:spPr>
          <a:xfrm>
            <a:off x="838200" y="5118048"/>
            <a:ext cx="6096000" cy="369332"/>
          </a:xfrm>
          <a:prstGeom prst="rect">
            <a:avLst/>
          </a:prstGeom>
          <a:noFill/>
        </p:spPr>
        <p:txBody>
          <a:bodyPr wrap="square">
            <a:spAutoFit/>
          </a:bodyPr>
          <a:lstStyle/>
          <a:p>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Fig. Bar</a:t>
            </a:r>
            <a:r>
              <a:rPr lang="en-US"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Plot</a:t>
            </a:r>
            <a:r>
              <a:rPr lang="en-US"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Representation</a:t>
            </a:r>
            <a:r>
              <a:rPr lang="en-US"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For</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Bu</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siness</a:t>
            </a:r>
            <a:r>
              <a:rPr lang="en-US" spc="-10" dirty="0">
                <a:effectLst/>
                <a:latin typeface="Times New Roman" panose="02020603050405020304" pitchFamily="18" charset="0"/>
                <a:ea typeface="Times New Roman" panose="02020603050405020304" pitchFamily="18" charset="0"/>
                <a:cs typeface="Times New Roman" panose="02020603050405020304" pitchFamily="18" charset="0"/>
              </a:rPr>
              <a:t> Tr</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avel</a:t>
            </a:r>
            <a:endParaRPr lang="en-IN"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CEEF095D-2518-CE06-6019-FE15EBA0681F}"/>
              </a:ext>
            </a:extLst>
          </p:cNvPr>
          <p:cNvSpPr txBox="1"/>
          <p:nvPr/>
        </p:nvSpPr>
        <p:spPr>
          <a:xfrm>
            <a:off x="6797963" y="5118048"/>
            <a:ext cx="6096000" cy="369332"/>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rPr>
              <a:t>Fig.</a:t>
            </a:r>
            <a:r>
              <a:rPr lang="en-US"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Attrition Vs Education Field</a:t>
            </a:r>
            <a:endParaRPr lang="en-IN" dirty="0"/>
          </a:p>
        </p:txBody>
      </p:sp>
    </p:spTree>
    <p:extLst>
      <p:ext uri="{BB962C8B-B14F-4D97-AF65-F5344CB8AC3E}">
        <p14:creationId xmlns:p14="http://schemas.microsoft.com/office/powerpoint/2010/main" val="830389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BA736-56B2-C0D4-2826-0DAB10EF0473}"/>
              </a:ext>
            </a:extLst>
          </p:cNvPr>
          <p:cNvSpPr>
            <a:spLocks noGrp="1"/>
          </p:cNvSpPr>
          <p:nvPr>
            <p:ph type="title"/>
          </p:nvPr>
        </p:nvSpPr>
        <p:spPr>
          <a:xfrm>
            <a:off x="838200" y="136525"/>
            <a:ext cx="10515600" cy="1325563"/>
          </a:xfrm>
        </p:spPr>
        <p:txBody>
          <a:bodyPr>
            <a:normAutofit/>
          </a:bodyPr>
          <a:lstStyle/>
          <a:p>
            <a:pPr algn="ctr"/>
            <a:r>
              <a:rPr lang="en-US" sz="2800" b="1" dirty="0">
                <a:latin typeface="Times New Roman" panose="02020603050405020304" pitchFamily="18" charset="0"/>
                <a:cs typeface="Times New Roman" panose="02020603050405020304" pitchFamily="18" charset="0"/>
              </a:rPr>
              <a:t>DATA VISUALIZATION</a:t>
            </a:r>
            <a:endParaRPr lang="en-IN" sz="2800" dirty="0"/>
          </a:p>
        </p:txBody>
      </p:sp>
      <p:sp>
        <p:nvSpPr>
          <p:cNvPr id="4" name="Date Placeholder 3">
            <a:extLst>
              <a:ext uri="{FF2B5EF4-FFF2-40B4-BE49-F238E27FC236}">
                <a16:creationId xmlns:a16="http://schemas.microsoft.com/office/drawing/2014/main" id="{4ADFB09D-A816-547A-C39C-261D60D25F45}"/>
              </a:ext>
            </a:extLst>
          </p:cNvPr>
          <p:cNvSpPr>
            <a:spLocks noGrp="1"/>
          </p:cNvSpPr>
          <p:nvPr>
            <p:ph type="dt" sz="half" idx="10"/>
          </p:nvPr>
        </p:nvSpPr>
        <p:spPr/>
        <p:txBody>
          <a:bodyPr/>
          <a:lstStyle/>
          <a:p>
            <a:fld id="{624C803B-62AD-4010-AEFB-D9AF802A6496}" type="datetime1">
              <a:rPr lang="en-IN" smtClean="0"/>
              <a:t>04-04-2024</a:t>
            </a:fld>
            <a:endParaRPr lang="en-IN"/>
          </a:p>
        </p:txBody>
      </p:sp>
      <p:sp>
        <p:nvSpPr>
          <p:cNvPr id="5" name="Footer Placeholder 4">
            <a:extLst>
              <a:ext uri="{FF2B5EF4-FFF2-40B4-BE49-F238E27FC236}">
                <a16:creationId xmlns:a16="http://schemas.microsoft.com/office/drawing/2014/main" id="{E9CB264E-0C5F-14A5-F6A7-9FBFE87B617A}"/>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No.3         Batch No.DB15           Department of CSE</a:t>
            </a:r>
          </a:p>
        </p:txBody>
      </p:sp>
      <p:sp>
        <p:nvSpPr>
          <p:cNvPr id="6" name="Slide Number Placeholder 5">
            <a:extLst>
              <a:ext uri="{FF2B5EF4-FFF2-40B4-BE49-F238E27FC236}">
                <a16:creationId xmlns:a16="http://schemas.microsoft.com/office/drawing/2014/main" id="{CCC64371-C52D-EF4C-572F-177023F6817C}"/>
              </a:ext>
            </a:extLst>
          </p:cNvPr>
          <p:cNvSpPr>
            <a:spLocks noGrp="1"/>
          </p:cNvSpPr>
          <p:nvPr>
            <p:ph type="sldNum" sz="quarter" idx="12"/>
          </p:nvPr>
        </p:nvSpPr>
        <p:spPr/>
        <p:txBody>
          <a:bodyPr/>
          <a:lstStyle/>
          <a:p>
            <a:fld id="{65DCBD69-296B-4D7C-AF62-9B588FC78772}" type="slidenum">
              <a:rPr lang="en-IN" smtClean="0"/>
              <a:t>15</a:t>
            </a:fld>
            <a:endParaRPr lang="en-IN"/>
          </a:p>
        </p:txBody>
      </p:sp>
      <p:pic>
        <p:nvPicPr>
          <p:cNvPr id="7" name="Content Placeholder 6">
            <a:extLst>
              <a:ext uri="{FF2B5EF4-FFF2-40B4-BE49-F238E27FC236}">
                <a16:creationId xmlns:a16="http://schemas.microsoft.com/office/drawing/2014/main" id="{E35D28C2-28C8-4EA1-5F0B-16A8FAC5FF32}"/>
              </a:ext>
            </a:extLst>
          </p:cNvPr>
          <p:cNvPicPr>
            <a:picLocks noGrp="1" noChangeAspect="1"/>
          </p:cNvPicPr>
          <p:nvPr>
            <p:ph idx="1"/>
          </p:nvPr>
        </p:nvPicPr>
        <p:blipFill>
          <a:blip r:embed="rId2"/>
          <a:stretch>
            <a:fillRect/>
          </a:stretch>
        </p:blipFill>
        <p:spPr>
          <a:xfrm>
            <a:off x="523503" y="1209963"/>
            <a:ext cx="5147623" cy="2290619"/>
          </a:xfrm>
          <a:prstGeom prst="rect">
            <a:avLst/>
          </a:prstGeom>
        </p:spPr>
      </p:pic>
      <p:sp>
        <p:nvSpPr>
          <p:cNvPr id="9" name="TextBox 8">
            <a:extLst>
              <a:ext uri="{FF2B5EF4-FFF2-40B4-BE49-F238E27FC236}">
                <a16:creationId xmlns:a16="http://schemas.microsoft.com/office/drawing/2014/main" id="{10F4E7E9-6E4C-E2E0-4E4A-082EAFC46419}"/>
              </a:ext>
            </a:extLst>
          </p:cNvPr>
          <p:cNvSpPr txBox="1"/>
          <p:nvPr/>
        </p:nvSpPr>
        <p:spPr>
          <a:xfrm>
            <a:off x="0" y="3355221"/>
            <a:ext cx="6096000" cy="307777"/>
          </a:xfrm>
          <a:prstGeom prst="rect">
            <a:avLst/>
          </a:prstGeom>
          <a:noFill/>
        </p:spPr>
        <p:txBody>
          <a:bodyPr wrap="square">
            <a:spAutoFit/>
          </a:bodyPr>
          <a:lstStyle/>
          <a:p>
            <a:pPr marL="332105" marR="460375" algn="ctr">
              <a:spcAft>
                <a:spcPts val="0"/>
              </a:spcAft>
            </a:pPr>
            <a:r>
              <a:rPr lang="en-US" sz="1400" dirty="0">
                <a:latin typeface="Times New Roman" panose="02020603050405020304" pitchFamily="18" charset="0"/>
                <a:ea typeface="Times New Roman" panose="02020603050405020304" pitchFamily="18" charset="0"/>
              </a:rPr>
              <a:t>Fig. Ba</a:t>
            </a:r>
            <a:r>
              <a:rPr lang="en-US" sz="1400" dirty="0">
                <a:effectLst/>
                <a:latin typeface="Times New Roman" panose="02020603050405020304" pitchFamily="18" charset="0"/>
                <a:ea typeface="Times New Roman" panose="02020603050405020304" pitchFamily="18" charset="0"/>
              </a:rPr>
              <a:t>r</a:t>
            </a:r>
            <a:r>
              <a:rPr lang="en-US" sz="1400" spc="-2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Chart</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Representation</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For </a:t>
            </a:r>
            <a:r>
              <a:rPr lang="en-US" sz="1400" dirty="0">
                <a:latin typeface="Times New Roman" panose="02020603050405020304" pitchFamily="18" charset="0"/>
                <a:ea typeface="Times New Roman" panose="02020603050405020304" pitchFamily="18" charset="0"/>
              </a:rPr>
              <a:t>Gend</a:t>
            </a:r>
            <a:r>
              <a:rPr lang="en-US" sz="1400" dirty="0">
                <a:effectLst/>
                <a:latin typeface="Times New Roman" panose="02020603050405020304" pitchFamily="18" charset="0"/>
                <a:ea typeface="Times New Roman" panose="02020603050405020304" pitchFamily="18" charset="0"/>
              </a:rPr>
              <a:t>er</a:t>
            </a:r>
            <a:endParaRPr lang="en-IN" sz="1400" dirty="0">
              <a:effectLst/>
              <a:latin typeface="Times New Roman" panose="02020603050405020304" pitchFamily="18" charset="0"/>
              <a:ea typeface="Times New Roman" panose="02020603050405020304" pitchFamily="18" charset="0"/>
            </a:endParaRPr>
          </a:p>
        </p:txBody>
      </p:sp>
      <p:pic>
        <p:nvPicPr>
          <p:cNvPr id="10" name="Picture 9">
            <a:extLst>
              <a:ext uri="{FF2B5EF4-FFF2-40B4-BE49-F238E27FC236}">
                <a16:creationId xmlns:a16="http://schemas.microsoft.com/office/drawing/2014/main" id="{C67ECA0C-5F7E-5690-5F96-4337751800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7083" y="1036781"/>
            <a:ext cx="3380508" cy="2392219"/>
          </a:xfrm>
          <a:prstGeom prst="rect">
            <a:avLst/>
          </a:prstGeom>
        </p:spPr>
      </p:pic>
      <p:sp>
        <p:nvSpPr>
          <p:cNvPr id="12" name="TextBox 11">
            <a:extLst>
              <a:ext uri="{FF2B5EF4-FFF2-40B4-BE49-F238E27FC236}">
                <a16:creationId xmlns:a16="http://schemas.microsoft.com/office/drawing/2014/main" id="{E7DEC0B8-EA5C-E6A4-81F4-1A7FD570C90C}"/>
              </a:ext>
            </a:extLst>
          </p:cNvPr>
          <p:cNvSpPr txBox="1"/>
          <p:nvPr/>
        </p:nvSpPr>
        <p:spPr>
          <a:xfrm>
            <a:off x="8132618" y="3429000"/>
            <a:ext cx="6096000" cy="307777"/>
          </a:xfrm>
          <a:prstGeom prst="rect">
            <a:avLst/>
          </a:prstGeom>
          <a:noFill/>
        </p:spPr>
        <p:txBody>
          <a:bodyPr wrap="square">
            <a:spAutoFit/>
          </a:bodyPr>
          <a:lstStyle/>
          <a:p>
            <a:r>
              <a:rPr lang="en-US" sz="1400" dirty="0">
                <a:effectLst/>
                <a:latin typeface="Times New Roman" panose="02020603050405020304" pitchFamily="18" charset="0"/>
                <a:ea typeface="Times New Roman" panose="02020603050405020304" pitchFamily="18" charset="0"/>
              </a:rPr>
              <a:t>Fig.10  Pie chart of job role</a:t>
            </a:r>
            <a:endParaRPr lang="en-IN" sz="1400" dirty="0"/>
          </a:p>
        </p:txBody>
      </p:sp>
      <p:sp>
        <p:nvSpPr>
          <p:cNvPr id="14" name="TextBox 13">
            <a:extLst>
              <a:ext uri="{FF2B5EF4-FFF2-40B4-BE49-F238E27FC236}">
                <a16:creationId xmlns:a16="http://schemas.microsoft.com/office/drawing/2014/main" id="{D2A709C6-48F7-65C5-6876-970ED55C37B8}"/>
              </a:ext>
            </a:extLst>
          </p:cNvPr>
          <p:cNvSpPr txBox="1"/>
          <p:nvPr/>
        </p:nvSpPr>
        <p:spPr>
          <a:xfrm>
            <a:off x="1182255" y="3974247"/>
            <a:ext cx="10515600" cy="1938992"/>
          </a:xfrm>
          <a:prstGeom prst="rect">
            <a:avLst/>
          </a:prstGeom>
          <a:noFill/>
        </p:spPr>
        <p:txBody>
          <a:bodyPr wrap="square">
            <a:spAutoFit/>
          </a:bodyPr>
          <a:lstStyle/>
          <a:p>
            <a:pPr marL="76200" algn="just"/>
            <a:r>
              <a:rPr lang="en-US" sz="2000" dirty="0">
                <a:effectLst/>
                <a:latin typeface="Times New Roman" panose="02020603050405020304" pitchFamily="18" charset="0"/>
                <a:ea typeface="Times New Roman" panose="02020603050405020304" pitchFamily="18" charset="0"/>
              </a:rPr>
              <a:t>The above figure represents the which job role is causing more attritions. We observed that the Laboratory technician is the attritions. Laboratory technician attrition may stem from factors like inadequate compensation, limited career advancement opportunities, stressful work environments, and insufficient support for professional development. Addressing these issues through improved benefits, clearer career pathways, and better work-life balance initiatives can help organizations retain skilled technicians and mitigate turnover.</a:t>
            </a: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471903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3EB16-5294-7CCE-6857-983DA6FDEAF9}"/>
              </a:ext>
            </a:extLst>
          </p:cNvPr>
          <p:cNvSpPr>
            <a:spLocks noGrp="1"/>
          </p:cNvSpPr>
          <p:nvPr>
            <p:ph type="title"/>
          </p:nvPr>
        </p:nvSpPr>
        <p:spPr>
          <a:xfrm>
            <a:off x="838200" y="0"/>
            <a:ext cx="10515600" cy="1325563"/>
          </a:xfrm>
        </p:spPr>
        <p:txBody>
          <a:bodyPr>
            <a:normAutofit/>
          </a:bodyPr>
          <a:lstStyle/>
          <a:p>
            <a:pPr algn="ctr"/>
            <a:r>
              <a:rPr lang="en-US" sz="2800" b="1" dirty="0">
                <a:latin typeface="Times New Roman" panose="02020603050405020304" pitchFamily="18" charset="0"/>
                <a:cs typeface="Times New Roman" panose="02020603050405020304" pitchFamily="18" charset="0"/>
              </a:rPr>
              <a:t>DATA VISUALIZATION</a:t>
            </a:r>
            <a:endParaRPr lang="en-IN" sz="2800" dirty="0"/>
          </a:p>
        </p:txBody>
      </p:sp>
      <p:pic>
        <p:nvPicPr>
          <p:cNvPr id="10" name="Content Placeholder 9">
            <a:extLst>
              <a:ext uri="{FF2B5EF4-FFF2-40B4-BE49-F238E27FC236}">
                <a16:creationId xmlns:a16="http://schemas.microsoft.com/office/drawing/2014/main" id="{51862394-2323-304B-E39A-2ACC037380D0}"/>
              </a:ext>
            </a:extLst>
          </p:cNvPr>
          <p:cNvPicPr>
            <a:picLocks noGrp="1" noChangeAspect="1"/>
          </p:cNvPicPr>
          <p:nvPr>
            <p:ph idx="1"/>
          </p:nvPr>
        </p:nvPicPr>
        <p:blipFill>
          <a:blip r:embed="rId2"/>
          <a:stretch>
            <a:fillRect/>
          </a:stretch>
        </p:blipFill>
        <p:spPr>
          <a:xfrm>
            <a:off x="743490" y="1130300"/>
            <a:ext cx="5581110" cy="4351338"/>
          </a:xfrm>
        </p:spPr>
      </p:pic>
      <p:sp>
        <p:nvSpPr>
          <p:cNvPr id="4" name="Date Placeholder 3">
            <a:extLst>
              <a:ext uri="{FF2B5EF4-FFF2-40B4-BE49-F238E27FC236}">
                <a16:creationId xmlns:a16="http://schemas.microsoft.com/office/drawing/2014/main" id="{3593883B-38EE-B892-573D-AEC71CEF157F}"/>
              </a:ext>
            </a:extLst>
          </p:cNvPr>
          <p:cNvSpPr>
            <a:spLocks noGrp="1"/>
          </p:cNvSpPr>
          <p:nvPr>
            <p:ph type="dt" sz="half" idx="10"/>
          </p:nvPr>
        </p:nvSpPr>
        <p:spPr/>
        <p:txBody>
          <a:bodyPr/>
          <a:lstStyle/>
          <a:p>
            <a:fld id="{624C803B-62AD-4010-AEFB-D9AF802A6496}" type="datetime1">
              <a:rPr lang="en-IN" smtClean="0"/>
              <a:t>04-04-2024</a:t>
            </a:fld>
            <a:endParaRPr lang="en-IN"/>
          </a:p>
        </p:txBody>
      </p:sp>
      <p:sp>
        <p:nvSpPr>
          <p:cNvPr id="5" name="Footer Placeholder 4">
            <a:extLst>
              <a:ext uri="{FF2B5EF4-FFF2-40B4-BE49-F238E27FC236}">
                <a16:creationId xmlns:a16="http://schemas.microsoft.com/office/drawing/2014/main" id="{935FD571-FF20-2A11-AA40-A666F7496265}"/>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No.3         Batch No.DB15           Department of CSE</a:t>
            </a:r>
          </a:p>
        </p:txBody>
      </p:sp>
      <p:sp>
        <p:nvSpPr>
          <p:cNvPr id="6" name="Slide Number Placeholder 5">
            <a:extLst>
              <a:ext uri="{FF2B5EF4-FFF2-40B4-BE49-F238E27FC236}">
                <a16:creationId xmlns:a16="http://schemas.microsoft.com/office/drawing/2014/main" id="{0B39D99B-74BD-B691-9AD4-CDAB1D64E17C}"/>
              </a:ext>
            </a:extLst>
          </p:cNvPr>
          <p:cNvSpPr>
            <a:spLocks noGrp="1"/>
          </p:cNvSpPr>
          <p:nvPr>
            <p:ph type="sldNum" sz="quarter" idx="12"/>
          </p:nvPr>
        </p:nvSpPr>
        <p:spPr/>
        <p:txBody>
          <a:bodyPr/>
          <a:lstStyle/>
          <a:p>
            <a:fld id="{65DCBD69-296B-4D7C-AF62-9B588FC78772}" type="slidenum">
              <a:rPr lang="en-IN" smtClean="0"/>
              <a:t>16</a:t>
            </a:fld>
            <a:endParaRPr lang="en-IN"/>
          </a:p>
        </p:txBody>
      </p:sp>
      <p:sp>
        <p:nvSpPr>
          <p:cNvPr id="11" name="TextBox 10">
            <a:extLst>
              <a:ext uri="{FF2B5EF4-FFF2-40B4-BE49-F238E27FC236}">
                <a16:creationId xmlns:a16="http://schemas.microsoft.com/office/drawing/2014/main" id="{F2FB6D05-FA43-1EBD-B010-CBB22AE9E3F7}"/>
              </a:ext>
            </a:extLst>
          </p:cNvPr>
          <p:cNvSpPr txBox="1"/>
          <p:nvPr/>
        </p:nvSpPr>
        <p:spPr>
          <a:xfrm>
            <a:off x="743490" y="5715000"/>
            <a:ext cx="5581110" cy="646331"/>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Fig. Correlation matrix for numerical features without closely correlated columns</a:t>
            </a:r>
          </a:p>
        </p:txBody>
      </p:sp>
      <p:pic>
        <p:nvPicPr>
          <p:cNvPr id="13" name="Picture 12">
            <a:extLst>
              <a:ext uri="{FF2B5EF4-FFF2-40B4-BE49-F238E27FC236}">
                <a16:creationId xmlns:a16="http://schemas.microsoft.com/office/drawing/2014/main" id="{5E1A20D7-D4C6-C507-AB53-37A37693D2F3}"/>
              </a:ext>
            </a:extLst>
          </p:cNvPr>
          <p:cNvPicPr>
            <a:picLocks noChangeAspect="1"/>
          </p:cNvPicPr>
          <p:nvPr/>
        </p:nvPicPr>
        <p:blipFill>
          <a:blip r:embed="rId3"/>
          <a:stretch>
            <a:fillRect/>
          </a:stretch>
        </p:blipFill>
        <p:spPr>
          <a:xfrm>
            <a:off x="6837074" y="1130300"/>
            <a:ext cx="5281036" cy="4324350"/>
          </a:xfrm>
          <a:prstGeom prst="rect">
            <a:avLst/>
          </a:prstGeom>
        </p:spPr>
      </p:pic>
      <p:sp>
        <p:nvSpPr>
          <p:cNvPr id="14" name="TextBox 13">
            <a:extLst>
              <a:ext uri="{FF2B5EF4-FFF2-40B4-BE49-F238E27FC236}">
                <a16:creationId xmlns:a16="http://schemas.microsoft.com/office/drawing/2014/main" id="{FFEEFB5A-69B6-C8EE-8883-E2A04774CC42}"/>
              </a:ext>
            </a:extLst>
          </p:cNvPr>
          <p:cNvSpPr txBox="1"/>
          <p:nvPr/>
        </p:nvSpPr>
        <p:spPr>
          <a:xfrm>
            <a:off x="6707765" y="5734328"/>
            <a:ext cx="5200074" cy="369332"/>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Fig.Chi2 Statistic Value of each Categorical Columns</a:t>
            </a:r>
          </a:p>
        </p:txBody>
      </p:sp>
    </p:spTree>
    <p:extLst>
      <p:ext uri="{BB962C8B-B14F-4D97-AF65-F5344CB8AC3E}">
        <p14:creationId xmlns:p14="http://schemas.microsoft.com/office/powerpoint/2010/main" val="7569978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9C4DD-164A-DF65-834B-150FFF6B6443}"/>
              </a:ext>
            </a:extLst>
          </p:cNvPr>
          <p:cNvSpPr>
            <a:spLocks noGrp="1"/>
          </p:cNvSpPr>
          <p:nvPr>
            <p:ph type="title"/>
          </p:nvPr>
        </p:nvSpPr>
        <p:spPr>
          <a:xfrm>
            <a:off x="708891" y="136525"/>
            <a:ext cx="10515600" cy="1325563"/>
          </a:xfrm>
        </p:spPr>
        <p:txBody>
          <a:bodyPr>
            <a:normAutofit/>
          </a:bodyPr>
          <a:lstStyle/>
          <a:p>
            <a:pPr algn="ctr"/>
            <a:r>
              <a:rPr lang="en-IN" sz="2800" b="1" dirty="0">
                <a:latin typeface="Times New Roman" panose="02020603050405020304" pitchFamily="18" charset="0"/>
                <a:cs typeface="Times New Roman" panose="02020603050405020304" pitchFamily="18" charset="0"/>
              </a:rPr>
              <a:t>DATA PRE-PROCESSING</a:t>
            </a:r>
          </a:p>
        </p:txBody>
      </p:sp>
      <p:sp>
        <p:nvSpPr>
          <p:cNvPr id="3" name="Content Placeholder 2">
            <a:extLst>
              <a:ext uri="{FF2B5EF4-FFF2-40B4-BE49-F238E27FC236}">
                <a16:creationId xmlns:a16="http://schemas.microsoft.com/office/drawing/2014/main" id="{6F01CA3F-2A08-EFEC-27D7-81A2CC93239A}"/>
              </a:ext>
            </a:extLst>
          </p:cNvPr>
          <p:cNvSpPr>
            <a:spLocks noGrp="1"/>
          </p:cNvSpPr>
          <p:nvPr>
            <p:ph idx="1"/>
          </p:nvPr>
        </p:nvSpPr>
        <p:spPr>
          <a:xfrm>
            <a:off x="708891" y="1022422"/>
            <a:ext cx="10515600" cy="4351338"/>
          </a:xfrm>
        </p:spPr>
        <p:txBody>
          <a:bodyPr/>
          <a:lstStyle/>
          <a:p>
            <a:pPr marL="0" indent="0" algn="just">
              <a:buNone/>
            </a:pPr>
            <a:r>
              <a:rPr lang="en-US" sz="2000" spc="-5" dirty="0">
                <a:effectLst/>
                <a:latin typeface="Times New Roman" panose="02020603050405020304" pitchFamily="18" charset="0"/>
                <a:ea typeface="Times New Roman" panose="02020603050405020304" pitchFamily="18" charset="0"/>
              </a:rPr>
              <a:t>Pre-processing</a:t>
            </a:r>
            <a:r>
              <a:rPr lang="en-US" sz="2000" spc="-5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means</a:t>
            </a:r>
            <a:r>
              <a:rPr lang="en-US" sz="2000" spc="-6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cleaning</a:t>
            </a:r>
            <a:r>
              <a:rPr lang="en-US" sz="2000" spc="-6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data,</a:t>
            </a:r>
            <a:r>
              <a:rPr lang="en-US" sz="2000" spc="-6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normalizing</a:t>
            </a:r>
            <a:r>
              <a:rPr lang="en-US" sz="2000" spc="-2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datasets and operate the changes in the data. These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steps are performed to get the datasets into a state that</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enables</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analysis</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in</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further</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phases</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[1].</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In</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Data</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preprocessing</a:t>
            </a:r>
            <a:r>
              <a:rPr lang="en-US" sz="2000" spc="-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following</a:t>
            </a:r>
            <a:r>
              <a:rPr lang="en-US" sz="2000" spc="-3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steps</a:t>
            </a:r>
            <a:r>
              <a:rPr lang="en-US" sz="2000" spc="-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were</a:t>
            </a:r>
            <a:r>
              <a:rPr lang="en-US" sz="2000" spc="-5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performed:</a:t>
            </a:r>
          </a:p>
          <a:p>
            <a:pPr algn="just">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Investigate Dataset Properties</a:t>
            </a:r>
          </a:p>
          <a:p>
            <a:pPr algn="just">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Feature Reduction</a:t>
            </a:r>
            <a:endParaRPr lang="en-US" sz="18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Attributes with numbers that are not unique</a:t>
            </a:r>
          </a:p>
          <a:p>
            <a:pPr algn="just">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Data cleaning</a:t>
            </a:r>
            <a:endParaRPr lang="en-US" sz="18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Categorical</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to</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Numerical</a:t>
            </a:r>
          </a:p>
          <a:p>
            <a:pPr algn="just">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Data preparation</a:t>
            </a:r>
            <a:endParaRPr lang="en-US" sz="18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Dealing null values </a:t>
            </a:r>
          </a:p>
          <a:p>
            <a:pPr algn="just">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Dropping Duplicates</a:t>
            </a:r>
            <a:endParaRPr lang="en-US" sz="18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Dataset balancing</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D748C744-F25E-3886-1548-E7D456106A77}"/>
              </a:ext>
            </a:extLst>
          </p:cNvPr>
          <p:cNvSpPr>
            <a:spLocks noGrp="1"/>
          </p:cNvSpPr>
          <p:nvPr>
            <p:ph type="dt" sz="half" idx="10"/>
          </p:nvPr>
        </p:nvSpPr>
        <p:spPr/>
        <p:txBody>
          <a:bodyPr/>
          <a:lstStyle/>
          <a:p>
            <a:fld id="{624C803B-62AD-4010-AEFB-D9AF802A6496}" type="datetime1">
              <a:rPr lang="en-IN" smtClean="0"/>
              <a:t>04-04-2024</a:t>
            </a:fld>
            <a:endParaRPr lang="en-IN"/>
          </a:p>
        </p:txBody>
      </p:sp>
      <p:sp>
        <p:nvSpPr>
          <p:cNvPr id="5" name="Footer Placeholder 4">
            <a:extLst>
              <a:ext uri="{FF2B5EF4-FFF2-40B4-BE49-F238E27FC236}">
                <a16:creationId xmlns:a16="http://schemas.microsoft.com/office/drawing/2014/main" id="{F132CFB6-55AA-0855-BD90-4618A7A0C6F4}"/>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No.3         Batch No.DB15           Department of CSE</a:t>
            </a:r>
          </a:p>
        </p:txBody>
      </p:sp>
      <p:sp>
        <p:nvSpPr>
          <p:cNvPr id="6" name="Slide Number Placeholder 5">
            <a:extLst>
              <a:ext uri="{FF2B5EF4-FFF2-40B4-BE49-F238E27FC236}">
                <a16:creationId xmlns:a16="http://schemas.microsoft.com/office/drawing/2014/main" id="{B15B86BF-0114-9D69-2751-DDA2D80057D3}"/>
              </a:ext>
            </a:extLst>
          </p:cNvPr>
          <p:cNvSpPr>
            <a:spLocks noGrp="1"/>
          </p:cNvSpPr>
          <p:nvPr>
            <p:ph type="sldNum" sz="quarter" idx="12"/>
          </p:nvPr>
        </p:nvSpPr>
        <p:spPr/>
        <p:txBody>
          <a:bodyPr/>
          <a:lstStyle/>
          <a:p>
            <a:fld id="{65DCBD69-296B-4D7C-AF62-9B588FC78772}" type="slidenum">
              <a:rPr lang="en-IN" smtClean="0"/>
              <a:t>17</a:t>
            </a:fld>
            <a:endParaRPr lang="en-IN"/>
          </a:p>
        </p:txBody>
      </p:sp>
    </p:spTree>
    <p:extLst>
      <p:ext uri="{BB962C8B-B14F-4D97-AF65-F5344CB8AC3E}">
        <p14:creationId xmlns:p14="http://schemas.microsoft.com/office/powerpoint/2010/main" val="10129470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2DCEF-7B1F-4795-C512-C12C06588AE3}"/>
              </a:ext>
            </a:extLst>
          </p:cNvPr>
          <p:cNvSpPr>
            <a:spLocks noGrp="1"/>
          </p:cNvSpPr>
          <p:nvPr>
            <p:ph type="title"/>
          </p:nvPr>
        </p:nvSpPr>
        <p:spPr>
          <a:xfrm>
            <a:off x="976745" y="134360"/>
            <a:ext cx="10515600" cy="1325563"/>
          </a:xfrm>
        </p:spPr>
        <p:txBody>
          <a:bodyPr>
            <a:normAutofit/>
          </a:bodyPr>
          <a:lstStyle/>
          <a:p>
            <a:pPr algn="ctr"/>
            <a:r>
              <a:rPr lang="en-IN" sz="2800" b="1" dirty="0">
                <a:latin typeface="Times New Roman" panose="02020603050405020304" pitchFamily="18" charset="0"/>
                <a:cs typeface="Times New Roman" panose="02020603050405020304" pitchFamily="18" charset="0"/>
              </a:rPr>
              <a:t>FEATURE IMPORTANCE &amp; MODEL SELECTION</a:t>
            </a:r>
          </a:p>
        </p:txBody>
      </p:sp>
      <p:sp>
        <p:nvSpPr>
          <p:cNvPr id="3" name="Content Placeholder 2">
            <a:extLst>
              <a:ext uri="{FF2B5EF4-FFF2-40B4-BE49-F238E27FC236}">
                <a16:creationId xmlns:a16="http://schemas.microsoft.com/office/drawing/2014/main" id="{B1D8B8B1-F9D8-6B76-CD4A-E4E4B3D6D4D1}"/>
              </a:ext>
            </a:extLst>
          </p:cNvPr>
          <p:cNvSpPr>
            <a:spLocks noGrp="1"/>
          </p:cNvSpPr>
          <p:nvPr>
            <p:ph idx="1"/>
          </p:nvPr>
        </p:nvSpPr>
        <p:spPr>
          <a:xfrm>
            <a:off x="92364" y="998537"/>
            <a:ext cx="11914909" cy="4351338"/>
          </a:xfrm>
        </p:spPr>
        <p:txBody>
          <a:bodyPr/>
          <a:lstStyle/>
          <a:p>
            <a:pPr marR="199390" algn="just">
              <a:lnSpc>
                <a:spcPct val="107000"/>
              </a:lnSpc>
              <a:spcBef>
                <a:spcPts val="785"/>
              </a:spcBef>
              <a:buSzPts val="900"/>
              <a:tabLst>
                <a:tab pos="194945" algn="l"/>
              </a:tabLst>
            </a:pPr>
            <a:r>
              <a:rPr lang="en-US" sz="2000" dirty="0">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n machine learning, feature</a:t>
            </a:r>
            <a:r>
              <a:rPr lang="en-US" sz="2000" spc="-2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importance refers to the process of determining the</a:t>
            </a:r>
            <a:r>
              <a:rPr lang="en-US" sz="2000" spc="5"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relative</a:t>
            </a:r>
            <a:r>
              <a:rPr lang="en-US" sz="2000" spc="-60"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importance</a:t>
            </a:r>
            <a:r>
              <a:rPr lang="en-US" sz="2000" spc="-55"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of</a:t>
            </a:r>
            <a:r>
              <a:rPr lang="en-US" sz="2000" spc="-45"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different</a:t>
            </a:r>
            <a:r>
              <a:rPr lang="en-US" sz="2000" spc="-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input</a:t>
            </a:r>
            <a:r>
              <a:rPr lang="en-US" sz="2000" spc="-5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variables[7],</a:t>
            </a:r>
            <a:r>
              <a:rPr lang="en-US" sz="2000" spc="-6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or </a:t>
            </a:r>
            <a:r>
              <a:rPr lang="en-US" sz="2000" spc="-2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features,</a:t>
            </a:r>
            <a:r>
              <a:rPr lang="en-US" sz="2000" spc="-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in</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predicting</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output</a:t>
            </a:r>
            <a:r>
              <a:rPr lang="en-US" sz="2000" spc="-3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of</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a:t>
            </a:r>
            <a:r>
              <a:rPr lang="en-US" sz="2000" spc="-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model.</a:t>
            </a:r>
            <a:endParaRPr lang="en-IN" sz="2000" dirty="0">
              <a:latin typeface="Times New Roman" panose="02020603050405020304" pitchFamily="18" charset="0"/>
              <a:ea typeface="Times New Roman" panose="02020603050405020304" pitchFamily="18" charset="0"/>
            </a:endParaRPr>
          </a:p>
          <a:p>
            <a:pPr marR="199390" algn="just">
              <a:lnSpc>
                <a:spcPct val="107000"/>
              </a:lnSpc>
              <a:spcBef>
                <a:spcPts val="785"/>
              </a:spcBef>
              <a:buSzPts val="900"/>
              <a:tabLst>
                <a:tab pos="194945" algn="l"/>
              </a:tabLst>
            </a:pPr>
            <a:r>
              <a:rPr lang="en-US" sz="2000" dirty="0">
                <a:effectLst/>
                <a:latin typeface="Times New Roman" panose="02020603050405020304" pitchFamily="18" charset="0"/>
                <a:ea typeface="Times New Roman" panose="02020603050405020304" pitchFamily="18" charset="0"/>
              </a:rPr>
              <a:t>Feature importance is useful because it helps</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to identify which features are most relevant to the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problem being solved, and which features can be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ignored or removed to simplify the model without</a:t>
            </a:r>
            <a:r>
              <a:rPr lang="en-US" sz="2000" spc="5"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sacrificing</a:t>
            </a:r>
            <a:r>
              <a:rPr lang="en-US" sz="2000" spc="-55"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accuracy.</a:t>
            </a:r>
            <a:r>
              <a:rPr lang="en-US" sz="2000" spc="-5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This</a:t>
            </a:r>
            <a:r>
              <a:rPr lang="en-US" sz="2000" spc="-6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information</a:t>
            </a:r>
            <a:r>
              <a:rPr lang="en-US" sz="2000" spc="-5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can</a:t>
            </a:r>
            <a:r>
              <a:rPr lang="en-US" sz="2000" spc="-5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be</a:t>
            </a:r>
            <a:r>
              <a:rPr lang="en-US" sz="2000" spc="-5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used</a:t>
            </a:r>
            <a:r>
              <a:rPr lang="en-US" sz="2000" spc="-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to</a:t>
            </a:r>
            <a:r>
              <a:rPr lang="en-US" sz="2000" spc="-2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optimize the performance of the model by focusing</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on the most important features and reducing</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dimensionality</a:t>
            </a:r>
            <a:r>
              <a:rPr lang="en-US" sz="2000" spc="-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of</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data.</a:t>
            </a:r>
            <a:endParaRPr lang="en-IN" sz="2000" dirty="0">
              <a:effectLst/>
              <a:latin typeface="Times New Roman" panose="02020603050405020304" pitchFamily="18" charset="0"/>
              <a:ea typeface="Times New Roman" panose="02020603050405020304" pitchFamily="18" charset="0"/>
            </a:endParaRPr>
          </a:p>
          <a:p>
            <a:pPr algn="just">
              <a:lnSpc>
                <a:spcPct val="107000"/>
              </a:lnSpc>
              <a:spcBef>
                <a:spcPts val="250"/>
              </a:spcBef>
              <a:buSzPts val="900"/>
            </a:pPr>
            <a:r>
              <a:rPr lang="en-US" sz="1800" b="1" dirty="0" err="1">
                <a:effectLst/>
                <a:latin typeface="Times New Roman" panose="02020603050405020304" pitchFamily="18" charset="0"/>
                <a:ea typeface="Times New Roman" panose="02020603050405020304" pitchFamily="18" charset="0"/>
              </a:rPr>
              <a:t>SMOTE:</a:t>
            </a:r>
            <a:r>
              <a:rPr lang="en-US" sz="1800" dirty="0" err="1">
                <a:effectLst/>
                <a:latin typeface="Times New Roman" panose="02020603050405020304" pitchFamily="18" charset="0"/>
                <a:ea typeface="Times New Roman" panose="02020603050405020304" pitchFamily="18" charset="0"/>
              </a:rPr>
              <a:t>When</a:t>
            </a:r>
            <a:r>
              <a:rPr lang="en-US" sz="1800" dirty="0">
                <a:effectLst/>
                <a:latin typeface="Times New Roman" panose="02020603050405020304" pitchFamily="18" charset="0"/>
                <a:ea typeface="Times New Roman" panose="02020603050405020304" pitchFamily="18" charset="0"/>
              </a:rPr>
              <a:t> one class predominates over another in a situation like predicting loan acceptance, SMOTE (Synthetic Minority Over-sampling Technique) is an essential technique for resolving class imbalance in datasets. SMOTE helps balance the dataset.</a:t>
            </a:r>
            <a:endParaRPr lang="en-IN" dirty="0"/>
          </a:p>
        </p:txBody>
      </p:sp>
      <p:sp>
        <p:nvSpPr>
          <p:cNvPr id="4" name="Date Placeholder 3">
            <a:extLst>
              <a:ext uri="{FF2B5EF4-FFF2-40B4-BE49-F238E27FC236}">
                <a16:creationId xmlns:a16="http://schemas.microsoft.com/office/drawing/2014/main" id="{98B59448-193D-383C-9DE7-0D94EE0D5449}"/>
              </a:ext>
            </a:extLst>
          </p:cNvPr>
          <p:cNvSpPr>
            <a:spLocks noGrp="1"/>
          </p:cNvSpPr>
          <p:nvPr>
            <p:ph type="dt" sz="half" idx="10"/>
          </p:nvPr>
        </p:nvSpPr>
        <p:spPr/>
        <p:txBody>
          <a:bodyPr/>
          <a:lstStyle/>
          <a:p>
            <a:fld id="{624C803B-62AD-4010-AEFB-D9AF802A6496}" type="datetime1">
              <a:rPr lang="en-IN" smtClean="0"/>
              <a:t>04-04-2024</a:t>
            </a:fld>
            <a:endParaRPr lang="en-IN"/>
          </a:p>
        </p:txBody>
      </p:sp>
      <p:sp>
        <p:nvSpPr>
          <p:cNvPr id="5" name="Footer Placeholder 4">
            <a:extLst>
              <a:ext uri="{FF2B5EF4-FFF2-40B4-BE49-F238E27FC236}">
                <a16:creationId xmlns:a16="http://schemas.microsoft.com/office/drawing/2014/main" id="{F979E194-EA33-143A-CDBB-60911E402EFD}"/>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No.3         Batch No.DB15           Department of CSE</a:t>
            </a:r>
          </a:p>
        </p:txBody>
      </p:sp>
      <p:sp>
        <p:nvSpPr>
          <p:cNvPr id="6" name="Slide Number Placeholder 5">
            <a:extLst>
              <a:ext uri="{FF2B5EF4-FFF2-40B4-BE49-F238E27FC236}">
                <a16:creationId xmlns:a16="http://schemas.microsoft.com/office/drawing/2014/main" id="{44B3830C-21BF-F0FC-E5F1-4E0562D94640}"/>
              </a:ext>
            </a:extLst>
          </p:cNvPr>
          <p:cNvSpPr>
            <a:spLocks noGrp="1"/>
          </p:cNvSpPr>
          <p:nvPr>
            <p:ph type="sldNum" sz="quarter" idx="12"/>
          </p:nvPr>
        </p:nvSpPr>
        <p:spPr/>
        <p:txBody>
          <a:bodyPr/>
          <a:lstStyle/>
          <a:p>
            <a:fld id="{65DCBD69-296B-4D7C-AF62-9B588FC78772}" type="slidenum">
              <a:rPr lang="en-IN" smtClean="0"/>
              <a:t>18</a:t>
            </a:fld>
            <a:endParaRPr lang="en-IN"/>
          </a:p>
        </p:txBody>
      </p:sp>
      <p:pic>
        <p:nvPicPr>
          <p:cNvPr id="7" name="Picture 6">
            <a:extLst>
              <a:ext uri="{FF2B5EF4-FFF2-40B4-BE49-F238E27FC236}">
                <a16:creationId xmlns:a16="http://schemas.microsoft.com/office/drawing/2014/main" id="{E5246867-CCF4-134D-1FF3-E477140635A1}"/>
              </a:ext>
            </a:extLst>
          </p:cNvPr>
          <p:cNvPicPr>
            <a:picLocks noChangeAspect="1"/>
          </p:cNvPicPr>
          <p:nvPr/>
        </p:nvPicPr>
        <p:blipFill>
          <a:blip r:embed="rId2"/>
          <a:stretch>
            <a:fillRect/>
          </a:stretch>
        </p:blipFill>
        <p:spPr>
          <a:xfrm>
            <a:off x="4414982" y="4003963"/>
            <a:ext cx="2713990" cy="2012950"/>
          </a:xfrm>
          <a:prstGeom prst="rect">
            <a:avLst/>
          </a:prstGeom>
        </p:spPr>
      </p:pic>
      <p:sp>
        <p:nvSpPr>
          <p:cNvPr id="9" name="TextBox 8">
            <a:extLst>
              <a:ext uri="{FF2B5EF4-FFF2-40B4-BE49-F238E27FC236}">
                <a16:creationId xmlns:a16="http://schemas.microsoft.com/office/drawing/2014/main" id="{2CC3D793-67C5-E63B-2C3D-7C4279042E68}"/>
              </a:ext>
            </a:extLst>
          </p:cNvPr>
          <p:cNvSpPr txBox="1"/>
          <p:nvPr/>
        </p:nvSpPr>
        <p:spPr>
          <a:xfrm>
            <a:off x="4414982" y="6081568"/>
            <a:ext cx="6096000" cy="369332"/>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rPr>
              <a:t>Fig. attrition status after smote</a:t>
            </a:r>
            <a:endParaRPr lang="en-IN" dirty="0"/>
          </a:p>
        </p:txBody>
      </p:sp>
    </p:spTree>
    <p:extLst>
      <p:ext uri="{BB962C8B-B14F-4D97-AF65-F5344CB8AC3E}">
        <p14:creationId xmlns:p14="http://schemas.microsoft.com/office/powerpoint/2010/main" val="11207548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09B7F-431A-68D3-24F0-7283EB8C0838}"/>
              </a:ext>
            </a:extLst>
          </p:cNvPr>
          <p:cNvSpPr>
            <a:spLocks noGrp="1"/>
          </p:cNvSpPr>
          <p:nvPr>
            <p:ph type="title"/>
          </p:nvPr>
        </p:nvSpPr>
        <p:spPr>
          <a:xfrm>
            <a:off x="1530927" y="0"/>
            <a:ext cx="10515600" cy="1325563"/>
          </a:xfrm>
        </p:spPr>
        <p:txBody>
          <a:bodyPr>
            <a:normAutofit/>
          </a:bodyPr>
          <a:lstStyle/>
          <a:p>
            <a:pPr algn="ctr"/>
            <a:r>
              <a:rPr lang="en-IN" sz="2800" b="1" dirty="0">
                <a:latin typeface="Times New Roman" panose="02020603050405020304" pitchFamily="18" charset="0"/>
                <a:cs typeface="Times New Roman" panose="02020603050405020304" pitchFamily="18" charset="0"/>
              </a:rPr>
              <a:t>FEATURE IMPORTANCE &amp; MODEL SELECTION</a:t>
            </a:r>
            <a:endParaRPr lang="en-IN" sz="2800" dirty="0"/>
          </a:p>
        </p:txBody>
      </p:sp>
      <p:sp>
        <p:nvSpPr>
          <p:cNvPr id="3" name="Content Placeholder 2">
            <a:extLst>
              <a:ext uri="{FF2B5EF4-FFF2-40B4-BE49-F238E27FC236}">
                <a16:creationId xmlns:a16="http://schemas.microsoft.com/office/drawing/2014/main" id="{600AD5D7-2309-C93D-851C-4B0EA8A2AAE5}"/>
              </a:ext>
            </a:extLst>
          </p:cNvPr>
          <p:cNvSpPr>
            <a:spLocks noGrp="1"/>
          </p:cNvSpPr>
          <p:nvPr>
            <p:ph idx="1"/>
          </p:nvPr>
        </p:nvSpPr>
        <p:spPr>
          <a:xfrm>
            <a:off x="690417" y="1031298"/>
            <a:ext cx="10864273" cy="4351338"/>
          </a:xfrm>
        </p:spPr>
        <p:txBody>
          <a:bodyPr>
            <a:normAutofit lnSpcReduction="10000"/>
          </a:bodyPr>
          <a:lstStyle/>
          <a:p>
            <a:pPr marL="0" indent="0" algn="just">
              <a:buNone/>
            </a:pPr>
            <a:r>
              <a:rPr lang="en-US" sz="1800" spc="-5" dirty="0">
                <a:effectLst/>
                <a:latin typeface="Times New Roman" panose="02020603050405020304" pitchFamily="18" charset="0"/>
                <a:ea typeface="Times New Roman" panose="02020603050405020304" pitchFamily="18" charset="0"/>
              </a:rPr>
              <a:t>After</a:t>
            </a:r>
            <a:r>
              <a:rPr lang="en-US" sz="1800" spc="-4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preparing</a:t>
            </a:r>
            <a:r>
              <a:rPr lang="en-US" sz="1800" spc="-4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the</a:t>
            </a:r>
            <a:r>
              <a:rPr lang="en-US" sz="1800" spc="-5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data,</a:t>
            </a:r>
            <a:r>
              <a:rPr lang="en-US" sz="1800" spc="-4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the</a:t>
            </a:r>
            <a:r>
              <a:rPr lang="en-US" sz="1800" spc="-6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next</a:t>
            </a:r>
            <a:r>
              <a:rPr lang="en-US" sz="1800" spc="-4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step</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using</a:t>
            </a:r>
            <a:r>
              <a:rPr lang="en-US" sz="1800" spc="-2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machine learning models for prediction involves an</a:t>
            </a:r>
            <a:r>
              <a:rPr lang="en-US" sz="1800" spc="-23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loop</a:t>
            </a:r>
            <a:r>
              <a:rPr lang="en-US" sz="1800" spc="-4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process</a:t>
            </a:r>
            <a:r>
              <a:rPr lang="en-US" sz="1800" spc="-4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that</a:t>
            </a:r>
            <a:r>
              <a:rPr lang="en-US" sz="1800" spc="-5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aims</a:t>
            </a:r>
            <a:r>
              <a:rPr lang="en-US" sz="1800" spc="-5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to</a:t>
            </a:r>
            <a:r>
              <a:rPr lang="en-US" sz="1800" spc="-3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improve</a:t>
            </a:r>
            <a:r>
              <a:rPr lang="en-US" sz="1800" spc="-5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the</a:t>
            </a:r>
            <a:r>
              <a:rPr lang="en-US" sz="1800" spc="-5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accuracy</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models. There are several classification models that</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can</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used</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this</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purpose:</a:t>
            </a:r>
            <a:endParaRPr lang="en-IN" sz="1800" dirty="0">
              <a:effectLst/>
              <a:latin typeface="Times New Roman" panose="02020603050405020304" pitchFamily="18" charset="0"/>
              <a:ea typeface="Times New Roman" panose="02020603050405020304" pitchFamily="18" charset="0"/>
            </a:endParaRPr>
          </a:p>
          <a:p>
            <a:pPr marL="342900" indent="-342900" algn="just">
              <a:buAutoNum type="arabicPeriod"/>
            </a:pPr>
            <a:r>
              <a:rPr lang="en-US" sz="1800" b="1" dirty="0">
                <a:effectLst/>
                <a:latin typeface="Times New Roman" panose="02020603050405020304" pitchFamily="18" charset="0"/>
                <a:ea typeface="Times New Roman" panose="02020603050405020304" pitchFamily="18" charset="0"/>
              </a:rPr>
              <a:t>Decision Tree Classifier:</a:t>
            </a:r>
            <a:r>
              <a:rPr lang="en-US" sz="1800" i="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This method is suitable</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multistage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decision-making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breaks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down</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complex decisions into elementary ones for easy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interpretation[2][3].</a:t>
            </a:r>
          </a:p>
          <a:p>
            <a:pPr marL="342900" indent="-342900" algn="just">
              <a:buAutoNum type="arabicPeriod"/>
            </a:pPr>
            <a:r>
              <a:rPr lang="en-US" sz="1800" i="1" dirty="0">
                <a:effectLst/>
                <a:latin typeface="Times New Roman" panose="02020603050405020304" pitchFamily="18" charset="0"/>
                <a:ea typeface="Times New Roman" panose="02020603050405020304" pitchFamily="18" charset="0"/>
              </a:rPr>
              <a:t>Extra Tree Classifier: </a:t>
            </a:r>
            <a:r>
              <a:rPr lang="en-US" sz="1800" dirty="0">
                <a:effectLst/>
                <a:latin typeface="Times New Roman" panose="02020603050405020304" pitchFamily="18" charset="0"/>
                <a:ea typeface="Times New Roman" panose="02020603050405020304" pitchFamily="18" charset="0"/>
              </a:rPr>
              <a:t>Extra Trees, or Extremely Randomized Trees, is similar to Random Forest but with more randomness. </a:t>
            </a:r>
            <a:endParaRPr lang="en-US" sz="1800" dirty="0">
              <a:latin typeface="Times New Roman" panose="02020603050405020304" pitchFamily="18" charset="0"/>
              <a:ea typeface="Times New Roman" panose="02020603050405020304" pitchFamily="18" charset="0"/>
            </a:endParaRPr>
          </a:p>
          <a:p>
            <a:pPr marL="342900" indent="-342900" algn="just">
              <a:buAutoNum type="arabicPeriod"/>
            </a:pPr>
            <a:r>
              <a:rPr lang="en-US" sz="1800" b="1" dirty="0">
                <a:effectLst/>
                <a:latin typeface="Times New Roman" panose="02020603050405020304" pitchFamily="18" charset="0"/>
                <a:ea typeface="Times New Roman" panose="02020603050405020304" pitchFamily="18" charset="0"/>
              </a:rPr>
              <a:t>Logistic</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Regression:</a:t>
            </a:r>
            <a:r>
              <a:rPr lang="en-US" sz="1800" b="1"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simplest</a:t>
            </a:r>
            <a:r>
              <a:rPr lang="en-US" sz="1800" spc="-235"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supervised</a:t>
            </a:r>
            <a:r>
              <a:rPr lang="en-US" sz="1800" spc="-5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machine</a:t>
            </a:r>
            <a:r>
              <a:rPr lang="en-US" sz="1800" spc="-4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learning</a:t>
            </a:r>
            <a:r>
              <a:rPr lang="en-US" sz="1800" spc="-5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algorithms.</a:t>
            </a:r>
            <a:r>
              <a:rPr lang="en-US" sz="1800" spc="-4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The</a:t>
            </a:r>
            <a:r>
              <a:rPr lang="en-US" sz="1800" spc="-4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logistic</a:t>
            </a:r>
            <a:r>
              <a:rPr lang="en-US" sz="1800" spc="-2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regression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technique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employs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linear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model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convert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predictor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variables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 probability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value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between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0</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1.</a:t>
            </a:r>
            <a:r>
              <a:rPr lang="en-US" sz="1800" spc="5" dirty="0">
                <a:effectLst/>
                <a:latin typeface="Times New Roman" panose="02020603050405020304" pitchFamily="18" charset="0"/>
                <a:ea typeface="Times New Roman" panose="02020603050405020304" pitchFamily="18" charset="0"/>
              </a:rPr>
              <a:t> </a:t>
            </a:r>
          </a:p>
          <a:p>
            <a:pPr marL="342900" indent="-342900" algn="just">
              <a:buAutoNum type="arabicPeriod"/>
            </a:pPr>
            <a:r>
              <a:rPr lang="en-US" sz="1800" b="1" dirty="0">
                <a:effectLst/>
                <a:latin typeface="Times New Roman" panose="02020603050405020304" pitchFamily="18" charset="0"/>
                <a:ea typeface="Times New Roman" panose="02020603050405020304" pitchFamily="18" charset="0"/>
              </a:rPr>
              <a:t>Random</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Forest:</a:t>
            </a:r>
            <a:r>
              <a:rPr lang="en-US" sz="1800" b="1"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Random Forest is an ensemble learning method that constructs multiple decision trees during training and outputs the mode of the classes (classification) or mean prediction (regression) of individual trees. </a:t>
            </a:r>
            <a:endParaRPr lang="en-US" sz="1800" spc="5" dirty="0">
              <a:latin typeface="Times New Roman" panose="02020603050405020304" pitchFamily="18" charset="0"/>
              <a:ea typeface="Times New Roman" panose="02020603050405020304" pitchFamily="18" charset="0"/>
            </a:endParaRPr>
          </a:p>
          <a:p>
            <a:pPr marL="342900" indent="-342900" algn="just">
              <a:buAutoNum type="arabicPeriod"/>
            </a:pPr>
            <a:r>
              <a:rPr lang="en-US" sz="1800" dirty="0">
                <a:effectLst/>
                <a:latin typeface="Times New Roman" panose="02020603050405020304" pitchFamily="18" charset="0"/>
                <a:ea typeface="Times New Roman" panose="02020603050405020304" pitchFamily="18" charset="0"/>
              </a:rPr>
              <a:t>Gradient Boost Classifier: Gradient Boosting is an ensemble learning technique that builds models sequentially</a:t>
            </a:r>
          </a:p>
          <a:p>
            <a:pPr marL="342900" indent="-342900" algn="just">
              <a:buAutoNum type="arabicPeriod"/>
            </a:pPr>
            <a:r>
              <a:rPr lang="en-US" sz="1800" b="1" dirty="0">
                <a:effectLst/>
                <a:latin typeface="Times New Roman" panose="02020603050405020304" pitchFamily="18" charset="0"/>
                <a:ea typeface="Times New Roman" panose="02020603050405020304" pitchFamily="18" charset="0"/>
              </a:rPr>
              <a:t>K-Nearest Neighbors (KNN): </a:t>
            </a:r>
            <a:r>
              <a:rPr lang="en-US" sz="1800" dirty="0">
                <a:effectLst/>
                <a:latin typeface="Times New Roman" panose="02020603050405020304" pitchFamily="18" charset="0"/>
                <a:ea typeface="Times New Roman" panose="02020603050405020304" pitchFamily="18" charset="0"/>
              </a:rPr>
              <a:t>KNN is a non-parametric, lazy learning algorithm that classifies data points based on the majority class of their k nearest neighbors. </a:t>
            </a:r>
            <a:endParaRPr lang="en-US" sz="1800" dirty="0">
              <a:latin typeface="Times New Roman" panose="02020603050405020304" pitchFamily="18" charset="0"/>
              <a:ea typeface="Times New Roman" panose="02020603050405020304" pitchFamily="18" charset="0"/>
            </a:endParaRPr>
          </a:p>
          <a:p>
            <a:pPr marL="342900" indent="-342900" algn="just">
              <a:buAutoNum type="arabicPeriod"/>
            </a:pPr>
            <a:r>
              <a:rPr lang="en-US" sz="1800" b="1" dirty="0">
                <a:effectLst/>
                <a:latin typeface="Times New Roman" panose="02020603050405020304" pitchFamily="18" charset="0"/>
                <a:ea typeface="Times New Roman" panose="02020603050405020304" pitchFamily="18" charset="0"/>
              </a:rPr>
              <a:t>XG Boost Classifier: </a:t>
            </a:r>
            <a:r>
              <a:rPr lang="en-US" sz="1800" dirty="0">
                <a:effectLst/>
                <a:latin typeface="Times New Roman" panose="02020603050405020304" pitchFamily="18" charset="0"/>
                <a:ea typeface="Times New Roman" panose="02020603050405020304" pitchFamily="18" charset="0"/>
              </a:rPr>
              <a:t>XG Boost (Extreme Gradient Boosting) is a powerful gradient boosting algorithm used for supervised learning tasks, particularly for classification and regression. </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0A44096E-CF75-C79D-6942-C9B2910E47BA}"/>
              </a:ext>
            </a:extLst>
          </p:cNvPr>
          <p:cNvSpPr>
            <a:spLocks noGrp="1"/>
          </p:cNvSpPr>
          <p:nvPr>
            <p:ph type="dt" sz="half" idx="10"/>
          </p:nvPr>
        </p:nvSpPr>
        <p:spPr/>
        <p:txBody>
          <a:bodyPr/>
          <a:lstStyle/>
          <a:p>
            <a:fld id="{624C803B-62AD-4010-AEFB-D9AF802A6496}" type="datetime1">
              <a:rPr lang="en-IN" smtClean="0"/>
              <a:t>04-04-2024</a:t>
            </a:fld>
            <a:endParaRPr lang="en-IN"/>
          </a:p>
        </p:txBody>
      </p:sp>
      <p:sp>
        <p:nvSpPr>
          <p:cNvPr id="5" name="Footer Placeholder 4">
            <a:extLst>
              <a:ext uri="{FF2B5EF4-FFF2-40B4-BE49-F238E27FC236}">
                <a16:creationId xmlns:a16="http://schemas.microsoft.com/office/drawing/2014/main" id="{0FFD4903-3D76-2E94-61DA-F2A6CADD77FD}"/>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No.3         Batch No.DB15           Department of CSE</a:t>
            </a:r>
          </a:p>
        </p:txBody>
      </p:sp>
      <p:sp>
        <p:nvSpPr>
          <p:cNvPr id="6" name="Slide Number Placeholder 5">
            <a:extLst>
              <a:ext uri="{FF2B5EF4-FFF2-40B4-BE49-F238E27FC236}">
                <a16:creationId xmlns:a16="http://schemas.microsoft.com/office/drawing/2014/main" id="{0531D056-3DF5-36AD-5F23-4355C22B43C8}"/>
              </a:ext>
            </a:extLst>
          </p:cNvPr>
          <p:cNvSpPr>
            <a:spLocks noGrp="1"/>
          </p:cNvSpPr>
          <p:nvPr>
            <p:ph type="sldNum" sz="quarter" idx="12"/>
          </p:nvPr>
        </p:nvSpPr>
        <p:spPr/>
        <p:txBody>
          <a:bodyPr/>
          <a:lstStyle/>
          <a:p>
            <a:fld id="{65DCBD69-296B-4D7C-AF62-9B588FC78772}" type="slidenum">
              <a:rPr lang="en-IN" smtClean="0"/>
              <a:t>19</a:t>
            </a:fld>
            <a:endParaRPr lang="en-IN"/>
          </a:p>
        </p:txBody>
      </p:sp>
    </p:spTree>
    <p:extLst>
      <p:ext uri="{BB962C8B-B14F-4D97-AF65-F5344CB8AC3E}">
        <p14:creationId xmlns:p14="http://schemas.microsoft.com/office/powerpoint/2010/main" val="65920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OUTLINE</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1274193"/>
            <a:ext cx="10515600" cy="4683829"/>
          </a:xfrm>
        </p:spPr>
        <p:txBody>
          <a:bodyPr>
            <a:normAutofit fontScale="62500" lnSpcReduction="20000"/>
          </a:bodyPr>
          <a:lstStyle/>
          <a:p>
            <a:pPr marL="514350" indent="-514350">
              <a:buFont typeface="+mj-lt"/>
              <a:buAutoNum type="arabicPeriod"/>
            </a:pPr>
            <a:r>
              <a:rPr lang="en-IN" dirty="0">
                <a:latin typeface="Times New Roman" panose="02020603050405020304" pitchFamily="18" charset="0"/>
                <a:cs typeface="Times New Roman" panose="02020603050405020304" pitchFamily="18" charset="0"/>
              </a:rPr>
              <a:t>Abstract</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Introduction </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Literature Survey</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Research Gaps</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Problem Statement</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Objectives </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Block Diagram / Flow Diagram</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Methodology</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Implementation</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Results and Analysis</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Conclusion &amp; Future Scope</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References</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Question and Answers</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Acknowledgements</a:t>
            </a:r>
          </a:p>
          <a:p>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r>
              <a:rPr lang="en-IN" dirty="0">
                <a:latin typeface="Times New Roman" panose="02020603050405020304" pitchFamily="18" charset="0"/>
                <a:cs typeface="Times New Roman" panose="02020603050405020304" pitchFamily="18" charset="0"/>
              </a:rPr>
              <a:t>04-04-2024</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No.3         Batch No.DB15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6752629"/>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389624" y="0"/>
            <a:ext cx="10173182" cy="1128009"/>
          </a:xfrm>
        </p:spPr>
        <p:txBody>
          <a:bodyPr/>
          <a:lstStyle/>
          <a:p>
            <a:pPr algn="ctr"/>
            <a:r>
              <a:rPr lang="en-US" b="1" dirty="0">
                <a:latin typeface="Times New Roman" panose="02020603050405020304" pitchFamily="18" charset="0"/>
                <a:cs typeface="Times New Roman" panose="02020603050405020304" pitchFamily="18" charset="0"/>
              </a:rPr>
              <a:t>IMPLEMENTATION</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745816" y="861986"/>
            <a:ext cx="11045589" cy="5303683"/>
          </a:xfrm>
        </p:spPr>
        <p:txBody>
          <a:bodyPr>
            <a:normAutofit fontScale="62500" lnSpcReduction="20000"/>
          </a:bodyPr>
          <a:lstStyle/>
          <a:p>
            <a:pPr algn="just"/>
            <a:r>
              <a:rPr lang="en-IN" sz="3800" b="1" i="0" dirty="0">
                <a:solidFill>
                  <a:srgbClr val="374151"/>
                </a:solidFill>
                <a:effectLst/>
                <a:latin typeface="Times New Roman" panose="02020603050405020304" pitchFamily="18" charset="0"/>
                <a:cs typeface="Times New Roman" panose="02020603050405020304" pitchFamily="18" charset="0"/>
              </a:rPr>
              <a:t>Software Specifications:</a:t>
            </a:r>
            <a:endParaRPr lang="en-IN" sz="3800" b="0" i="0" dirty="0">
              <a:solidFill>
                <a:srgbClr val="374151"/>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IN" sz="3800" i="0" dirty="0">
                <a:solidFill>
                  <a:srgbClr val="374151"/>
                </a:solidFill>
                <a:effectLst/>
                <a:latin typeface="Times New Roman" panose="02020603050405020304" pitchFamily="18" charset="0"/>
                <a:cs typeface="Times New Roman" panose="02020603050405020304" pitchFamily="18" charset="0"/>
              </a:rPr>
              <a:t>Programming Language: Python.</a:t>
            </a:r>
          </a:p>
          <a:p>
            <a:pPr algn="just">
              <a:buFont typeface="+mj-lt"/>
              <a:buAutoNum type="arabicPeriod"/>
            </a:pPr>
            <a:r>
              <a:rPr lang="en-IN" sz="3800" i="0" dirty="0">
                <a:solidFill>
                  <a:srgbClr val="374151"/>
                </a:solidFill>
                <a:effectLst/>
                <a:latin typeface="Times New Roman" panose="02020603050405020304" pitchFamily="18" charset="0"/>
                <a:cs typeface="Times New Roman" panose="02020603050405020304" pitchFamily="18" charset="0"/>
              </a:rPr>
              <a:t>Libraries and Frameworks: NumPy, Seaborn, Scikit-learn, Pandas, Matplotlib</a:t>
            </a:r>
            <a:r>
              <a:rPr lang="en-IN" sz="3800" dirty="0">
                <a:solidFill>
                  <a:srgbClr val="374151"/>
                </a:solidFill>
                <a:latin typeface="Times New Roman" panose="02020603050405020304" pitchFamily="18" charset="0"/>
                <a:cs typeface="Times New Roman" panose="02020603050405020304" pitchFamily="18" charset="0"/>
              </a:rPr>
              <a:t>.</a:t>
            </a:r>
            <a:endParaRPr lang="en-IN" sz="3800" i="0" dirty="0">
              <a:solidFill>
                <a:srgbClr val="374151"/>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IN" sz="3800" i="0" dirty="0">
                <a:solidFill>
                  <a:srgbClr val="374151"/>
                </a:solidFill>
                <a:effectLst/>
                <a:latin typeface="Times New Roman" panose="02020603050405020304" pitchFamily="18" charset="0"/>
                <a:cs typeface="Times New Roman" panose="02020603050405020304" pitchFamily="18" charset="0"/>
              </a:rPr>
              <a:t>Model Architecture: Logistic Regression, Decision Tree, Random </a:t>
            </a:r>
            <a:r>
              <a:rPr lang="en-IN" sz="3800" dirty="0">
                <a:solidFill>
                  <a:srgbClr val="374151"/>
                </a:solidFill>
                <a:latin typeface="Times New Roman" panose="02020603050405020304" pitchFamily="18" charset="0"/>
                <a:cs typeface="Times New Roman" panose="02020603050405020304" pitchFamily="18" charset="0"/>
              </a:rPr>
              <a:t>Forest, Ada Boost</a:t>
            </a:r>
          </a:p>
          <a:p>
            <a:pPr algn="just">
              <a:buFont typeface="+mj-lt"/>
              <a:buAutoNum type="arabicPeriod"/>
            </a:pPr>
            <a:r>
              <a:rPr lang="en-US" sz="3800" i="0" dirty="0">
                <a:solidFill>
                  <a:srgbClr val="374151"/>
                </a:solidFill>
                <a:effectLst/>
                <a:latin typeface="Times New Roman" panose="02020603050405020304" pitchFamily="18" charset="0"/>
                <a:cs typeface="Times New Roman" panose="02020603050405020304" pitchFamily="18" charset="0"/>
              </a:rPr>
              <a:t>Browser: Any Latest Browser Like Chrome</a:t>
            </a:r>
            <a:endParaRPr lang="en-IN" sz="3800" i="0" dirty="0">
              <a:solidFill>
                <a:srgbClr val="374151"/>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IN" sz="3800" i="0" dirty="0">
                <a:solidFill>
                  <a:srgbClr val="374151"/>
                </a:solidFill>
                <a:effectLst/>
                <a:latin typeface="Times New Roman" panose="02020603050405020304" pitchFamily="18" charset="0"/>
                <a:cs typeface="Times New Roman" panose="02020603050405020304" pitchFamily="18" charset="0"/>
              </a:rPr>
              <a:t>Visualization: Matplotlib for visualizing original and predicted images.</a:t>
            </a:r>
          </a:p>
          <a:p>
            <a:pPr algn="just"/>
            <a:r>
              <a:rPr lang="en-IN" sz="3800" b="1" i="0" dirty="0">
                <a:solidFill>
                  <a:srgbClr val="374151"/>
                </a:solidFill>
                <a:effectLst/>
                <a:latin typeface="Times New Roman" panose="02020603050405020304" pitchFamily="18" charset="0"/>
                <a:cs typeface="Times New Roman" panose="02020603050405020304" pitchFamily="18" charset="0"/>
              </a:rPr>
              <a:t>Hardware Specifications:</a:t>
            </a:r>
            <a:endParaRPr lang="en-IN" sz="3800" b="0" i="0" dirty="0">
              <a:solidFill>
                <a:srgbClr val="374151"/>
              </a:solidFill>
              <a:effectLst/>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Processor : Intel Core i5</a:t>
            </a:r>
          </a:p>
          <a:p>
            <a:pPr marL="0" indent="0">
              <a:buNone/>
            </a:pPr>
            <a:r>
              <a:rPr lang="en-US" dirty="0">
                <a:latin typeface="Times New Roman" panose="02020603050405020304" pitchFamily="18" charset="0"/>
                <a:cs typeface="Times New Roman" panose="02020603050405020304" pitchFamily="18" charset="0"/>
              </a:rPr>
              <a:t>	Cache Memory : 4MB</a:t>
            </a:r>
          </a:p>
          <a:p>
            <a:pPr marL="0" indent="0">
              <a:buNone/>
            </a:pPr>
            <a:r>
              <a:rPr lang="en-US" dirty="0">
                <a:latin typeface="Times New Roman" panose="02020603050405020304" pitchFamily="18" charset="0"/>
                <a:cs typeface="Times New Roman" panose="02020603050405020304" pitchFamily="18" charset="0"/>
              </a:rPr>
              <a:t>	Hard Disk : 30GB or more</a:t>
            </a:r>
          </a:p>
          <a:p>
            <a:pPr marL="0" indent="0">
              <a:buNone/>
            </a:pPr>
            <a:r>
              <a:rPr lang="en-US" dirty="0">
                <a:latin typeface="Times New Roman" panose="02020603050405020304" pitchFamily="18" charset="0"/>
                <a:cs typeface="Times New Roman" panose="02020603050405020304" pitchFamily="18" charset="0"/>
              </a:rPr>
              <a:t>	RAM : 8GB</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US" sz="3800" b="1" dirty="0">
                <a:latin typeface="Times New Roman" panose="02020603050405020304" pitchFamily="18" charset="0"/>
                <a:cs typeface="Times New Roman" panose="02020603050405020304" pitchFamily="18" charset="0"/>
              </a:rPr>
              <a:t>URL for code:</a:t>
            </a:r>
          </a:p>
          <a:p>
            <a:pPr marL="0" indent="0">
              <a:buNone/>
            </a:pPr>
            <a:r>
              <a:rPr lang="en-US" sz="3600" u="sng" dirty="0">
                <a:latin typeface="Times New Roman" panose="02020603050405020304" pitchFamily="18" charset="0"/>
                <a:cs typeface="Times New Roman" panose="02020603050405020304" pitchFamily="18" charset="0"/>
              </a:rPr>
              <a:t>https://colab.research.google.com/drive/13YYTp2hXyT19kygsY7qeNSAt0a4jXZ3h</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r>
              <a:rPr lang="en-IN" dirty="0">
                <a:latin typeface="Times New Roman" panose="02020603050405020304" pitchFamily="18" charset="0"/>
                <a:cs typeface="Times New Roman" panose="02020603050405020304" pitchFamily="18" charset="0"/>
              </a:rPr>
              <a:t>04-04-2024</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No.3         Batch No.DB15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20</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55409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838200" y="-62923"/>
            <a:ext cx="10515600" cy="1325563"/>
          </a:xfrm>
        </p:spPr>
        <p:txBody>
          <a:bodyPr>
            <a:normAutofit/>
          </a:bodyPr>
          <a:lstStyle/>
          <a:p>
            <a:pPr algn="ctr"/>
            <a:r>
              <a:rPr lang="en-US" sz="2800" b="1" dirty="0">
                <a:latin typeface="Times New Roman" panose="02020603050405020304" pitchFamily="18" charset="0"/>
                <a:cs typeface="Times New Roman" panose="02020603050405020304" pitchFamily="18" charset="0"/>
              </a:rPr>
              <a:t>RESULTS &amp; ANALYSIS</a:t>
            </a:r>
          </a:p>
        </p:txBody>
      </p:sp>
      <p:sp>
        <p:nvSpPr>
          <p:cNvPr id="2" name="Content Placeholder 1">
            <a:extLst>
              <a:ext uri="{FF2B5EF4-FFF2-40B4-BE49-F238E27FC236}">
                <a16:creationId xmlns:a16="http://schemas.microsoft.com/office/drawing/2014/main" id="{7DBB36E9-3E2D-4532-F245-EBE676EA3E42}"/>
              </a:ext>
            </a:extLst>
          </p:cNvPr>
          <p:cNvSpPr>
            <a:spLocks noGrp="1"/>
          </p:cNvSpPr>
          <p:nvPr>
            <p:ph idx="1"/>
          </p:nvPr>
        </p:nvSpPr>
        <p:spPr>
          <a:xfrm>
            <a:off x="708892" y="892154"/>
            <a:ext cx="10515600" cy="4351338"/>
          </a:xfrm>
        </p:spPr>
        <p:txBody>
          <a:bodyPr/>
          <a:lstStyle/>
          <a:p>
            <a:pPr algn="just"/>
            <a:r>
              <a:rPr lang="en-US" sz="1800" dirty="0">
                <a:effectLst/>
                <a:latin typeface="Times New Roman" panose="02020603050405020304" pitchFamily="18" charset="0"/>
                <a:ea typeface="Times New Roman" panose="02020603050405020304" pitchFamily="18" charset="0"/>
              </a:rPr>
              <a:t>We found that the models that were used are Random Forest, Extra Trees, XG Boost Classifier Decision Trees, Gradient Boosting, Logistic Regression, and K-Nearest Neighbors performed differently.</a:t>
            </a:r>
          </a:p>
          <a:p>
            <a:pPr algn="just"/>
            <a:endParaRPr lang="en-IN" dirty="0"/>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2D747F6C-F631-438D-89AF-4F47076E0A81}" type="datetime1">
              <a:rPr lang="en-IN" smtClean="0">
                <a:latin typeface="Times New Roman" panose="02020603050405020304" pitchFamily="18" charset="0"/>
                <a:cs typeface="Times New Roman" panose="02020603050405020304" pitchFamily="18" charset="0"/>
              </a:rPr>
              <a:t>04-04-2024</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No.3         Batch No.DB15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21</a:t>
            </a:fld>
            <a:endParaRPr lang="en-US">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B62CDB06-308B-23F8-7F2C-935B2A9CFC19}"/>
              </a:ext>
            </a:extLst>
          </p:cNvPr>
          <p:cNvGraphicFramePr>
            <a:graphicFrameLocks noGrp="1"/>
          </p:cNvGraphicFramePr>
          <p:nvPr>
            <p:extLst>
              <p:ext uri="{D42A27DB-BD31-4B8C-83A1-F6EECF244321}">
                <p14:modId xmlns:p14="http://schemas.microsoft.com/office/powerpoint/2010/main" val="1316314501"/>
              </p:ext>
            </p:extLst>
          </p:nvPr>
        </p:nvGraphicFramePr>
        <p:xfrm>
          <a:off x="773540" y="1463285"/>
          <a:ext cx="10515606" cy="2485144"/>
        </p:xfrm>
        <a:graphic>
          <a:graphicData uri="http://schemas.openxmlformats.org/drawingml/2006/table">
            <a:tbl>
              <a:tblPr firstRow="1" firstCol="1" bandRow="1">
                <a:tableStyleId>{5C22544A-7EE6-4342-B048-85BDC9FD1C3A}</a:tableStyleId>
              </a:tblPr>
              <a:tblGrid>
                <a:gridCol w="1313637">
                  <a:extLst>
                    <a:ext uri="{9D8B030D-6E8A-4147-A177-3AD203B41FA5}">
                      <a16:colId xmlns:a16="http://schemas.microsoft.com/office/drawing/2014/main" val="1711731346"/>
                    </a:ext>
                  </a:extLst>
                </a:gridCol>
                <a:gridCol w="1313637">
                  <a:extLst>
                    <a:ext uri="{9D8B030D-6E8A-4147-A177-3AD203B41FA5}">
                      <a16:colId xmlns:a16="http://schemas.microsoft.com/office/drawing/2014/main" val="71065253"/>
                    </a:ext>
                  </a:extLst>
                </a:gridCol>
                <a:gridCol w="1314722">
                  <a:extLst>
                    <a:ext uri="{9D8B030D-6E8A-4147-A177-3AD203B41FA5}">
                      <a16:colId xmlns:a16="http://schemas.microsoft.com/office/drawing/2014/main" val="1457890834"/>
                    </a:ext>
                  </a:extLst>
                </a:gridCol>
                <a:gridCol w="1314722">
                  <a:extLst>
                    <a:ext uri="{9D8B030D-6E8A-4147-A177-3AD203B41FA5}">
                      <a16:colId xmlns:a16="http://schemas.microsoft.com/office/drawing/2014/main" val="2504223066"/>
                    </a:ext>
                  </a:extLst>
                </a:gridCol>
                <a:gridCol w="1314722">
                  <a:extLst>
                    <a:ext uri="{9D8B030D-6E8A-4147-A177-3AD203B41FA5}">
                      <a16:colId xmlns:a16="http://schemas.microsoft.com/office/drawing/2014/main" val="3676815531"/>
                    </a:ext>
                  </a:extLst>
                </a:gridCol>
                <a:gridCol w="1314722">
                  <a:extLst>
                    <a:ext uri="{9D8B030D-6E8A-4147-A177-3AD203B41FA5}">
                      <a16:colId xmlns:a16="http://schemas.microsoft.com/office/drawing/2014/main" val="3958731034"/>
                    </a:ext>
                  </a:extLst>
                </a:gridCol>
                <a:gridCol w="1314722">
                  <a:extLst>
                    <a:ext uri="{9D8B030D-6E8A-4147-A177-3AD203B41FA5}">
                      <a16:colId xmlns:a16="http://schemas.microsoft.com/office/drawing/2014/main" val="3807090138"/>
                    </a:ext>
                  </a:extLst>
                </a:gridCol>
                <a:gridCol w="1314722">
                  <a:extLst>
                    <a:ext uri="{9D8B030D-6E8A-4147-A177-3AD203B41FA5}">
                      <a16:colId xmlns:a16="http://schemas.microsoft.com/office/drawing/2014/main" val="2390575014"/>
                    </a:ext>
                  </a:extLst>
                </a:gridCol>
              </a:tblGrid>
              <a:tr h="310643">
                <a:tc>
                  <a:txBody>
                    <a:bodyPr/>
                    <a:lstStyle/>
                    <a:p>
                      <a:r>
                        <a:rPr lang="en-US" sz="800">
                          <a:effectLst/>
                        </a:rPr>
                        <a:t>MODEL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800">
                          <a:effectLst/>
                        </a:rPr>
                        <a:t>ACCURACY</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800">
                          <a:effectLst/>
                        </a:rPr>
                        <a:t>TRAINING ACCURACY</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800">
                          <a:effectLst/>
                        </a:rPr>
                        <a:t>TESTING ACCURACY</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800" dirty="0">
                          <a:effectLst/>
                        </a:rPr>
                        <a:t>SENSITIVITY</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800">
                          <a:effectLst/>
                        </a:rPr>
                        <a:t>SPECIFICITY</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800">
                          <a:effectLst/>
                        </a:rPr>
                        <a:t>F1-SCORE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800">
                          <a:effectLst/>
                        </a:rPr>
                        <a:t>PRECISION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63015738"/>
                  </a:ext>
                </a:extLst>
              </a:tr>
              <a:tr h="310643">
                <a:tc>
                  <a:txBody>
                    <a:bodyPr/>
                    <a:lstStyle/>
                    <a:p>
                      <a:r>
                        <a:rPr lang="en-US" sz="800">
                          <a:effectLst/>
                        </a:rPr>
                        <a:t>XG Boost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800">
                          <a:effectLst/>
                        </a:rPr>
                        <a:t>91.15</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800">
                          <a:effectLst/>
                        </a:rPr>
                        <a:t>91.582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800">
                          <a:effectLst/>
                        </a:rPr>
                        <a:t>91.15</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800">
                          <a:effectLst/>
                        </a:rPr>
                        <a:t>0.58</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800">
                          <a:effectLst/>
                        </a:rPr>
                        <a:t>0.96</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800">
                          <a:effectLst/>
                        </a:rPr>
                        <a:t>0.65</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800">
                          <a:effectLst/>
                        </a:rPr>
                        <a:t>0.75</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23739536"/>
                  </a:ext>
                </a:extLst>
              </a:tr>
              <a:tr h="310643">
                <a:tc>
                  <a:txBody>
                    <a:bodyPr/>
                    <a:lstStyle/>
                    <a:p>
                      <a:r>
                        <a:rPr lang="en-US" sz="800">
                          <a:effectLst/>
                        </a:rPr>
                        <a:t>Logistic Regression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800">
                          <a:effectLst/>
                        </a:rPr>
                        <a:t>89.11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800">
                          <a:effectLst/>
                        </a:rPr>
                        <a:t>86.05</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800">
                          <a:effectLst/>
                        </a:rPr>
                        <a:t>89.11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800">
                          <a:effectLst/>
                        </a:rPr>
                        <a:t>0.39</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800">
                          <a:effectLst/>
                        </a:rPr>
                        <a:t>0.97</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800">
                          <a:effectLst/>
                        </a:rPr>
                        <a:t>0.51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800">
                          <a:effectLst/>
                        </a:rPr>
                        <a:t>0.74</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75618843"/>
                  </a:ext>
                </a:extLst>
              </a:tr>
              <a:tr h="310643">
                <a:tc>
                  <a:txBody>
                    <a:bodyPr/>
                    <a:lstStyle/>
                    <a:p>
                      <a:r>
                        <a:rPr lang="en-US" sz="800">
                          <a:effectLst/>
                        </a:rPr>
                        <a:t>Gradient Boost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800">
                          <a:effectLst/>
                        </a:rPr>
                        <a:t>88.77</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800">
                          <a:effectLst/>
                        </a:rPr>
                        <a:t>100.00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800">
                          <a:effectLst/>
                        </a:rPr>
                        <a:t>88.77</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800">
                          <a:effectLst/>
                        </a:rPr>
                        <a:t>0.39</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800">
                          <a:effectLst/>
                        </a:rPr>
                        <a:t>0.97</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800">
                          <a:effectLst/>
                        </a:rPr>
                        <a:t>0.50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800">
                          <a:effectLst/>
                        </a:rPr>
                        <a:t>0.70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83139497"/>
                  </a:ext>
                </a:extLst>
              </a:tr>
              <a:tr h="310643">
                <a:tc>
                  <a:txBody>
                    <a:bodyPr/>
                    <a:lstStyle/>
                    <a:p>
                      <a:r>
                        <a:rPr lang="en-US" sz="800">
                          <a:effectLst/>
                        </a:rPr>
                        <a:t>Random Forest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800">
                          <a:effectLst/>
                        </a:rPr>
                        <a:t>87.07</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800">
                          <a:effectLst/>
                        </a:rPr>
                        <a:t>87.58</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800">
                          <a:effectLst/>
                        </a:rPr>
                        <a:t>87.07</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800">
                          <a:effectLst/>
                        </a:rPr>
                        <a:t>0.14</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800">
                          <a:effectLst/>
                        </a:rPr>
                        <a:t>0.99</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800">
                          <a:effectLst/>
                        </a:rPr>
                        <a:t>0.24</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800">
                          <a:effectLst/>
                        </a:rPr>
                        <a:t>0.85</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59040950"/>
                  </a:ext>
                </a:extLst>
              </a:tr>
              <a:tr h="310643">
                <a:tc>
                  <a:txBody>
                    <a:bodyPr/>
                    <a:lstStyle/>
                    <a:p>
                      <a:r>
                        <a:rPr lang="en-US" sz="800">
                          <a:effectLst/>
                        </a:rPr>
                        <a:t>K Neighbors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800">
                          <a:effectLst/>
                        </a:rPr>
                        <a:t>86.73</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800">
                          <a:effectLst/>
                        </a:rPr>
                        <a:t>84.09</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800">
                          <a:effectLst/>
                        </a:rPr>
                        <a:t>86.05</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800">
                          <a:effectLst/>
                        </a:rPr>
                        <a:t>0.04</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800">
                          <a:effectLst/>
                        </a:rPr>
                        <a:t>1.00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800">
                          <a:effectLst/>
                        </a:rPr>
                        <a:t>0.08</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800">
                          <a:effectLst/>
                        </a:rPr>
                        <a:t>1.00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86981526"/>
                  </a:ext>
                </a:extLst>
              </a:tr>
              <a:tr h="310643">
                <a:tc>
                  <a:txBody>
                    <a:bodyPr/>
                    <a:lstStyle/>
                    <a:p>
                      <a:r>
                        <a:rPr lang="en-US" sz="800">
                          <a:effectLst/>
                        </a:rPr>
                        <a:t>Extra Trees Classifier</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800">
                          <a:effectLst/>
                        </a:rPr>
                        <a:t>86.39</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800">
                          <a:effectLst/>
                        </a:rPr>
                        <a:t>85.37</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800">
                          <a:effectLst/>
                        </a:rPr>
                        <a:t>86.39</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800">
                          <a:effectLst/>
                        </a:rPr>
                        <a:t>0.07</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800">
                          <a:effectLst/>
                        </a:rPr>
                        <a:t>1.00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800">
                          <a:effectLst/>
                        </a:rPr>
                        <a:t>0.13</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800">
                          <a:effectLst/>
                        </a:rPr>
                        <a:t>1.00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05060624"/>
                  </a:ext>
                </a:extLst>
              </a:tr>
              <a:tr h="310643">
                <a:tc>
                  <a:txBody>
                    <a:bodyPr/>
                    <a:lstStyle/>
                    <a:p>
                      <a:r>
                        <a:rPr lang="en-US" sz="800">
                          <a:effectLst/>
                        </a:rPr>
                        <a:t>Decision Tree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800">
                          <a:effectLst/>
                        </a:rPr>
                        <a:t>85.37</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800">
                          <a:effectLst/>
                        </a:rPr>
                        <a:t>88.94</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800">
                          <a:effectLst/>
                        </a:rPr>
                        <a:t>82.99</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800" dirty="0">
                          <a:effectLst/>
                        </a:rPr>
                        <a:t>0.25</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800">
                          <a:effectLst/>
                        </a:rPr>
                        <a:t>0.92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800">
                          <a:effectLst/>
                        </a:rPr>
                        <a:t>0.30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800" dirty="0">
                          <a:effectLst/>
                        </a:rPr>
                        <a:t>0.38</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77976835"/>
                  </a:ext>
                </a:extLst>
              </a:tr>
            </a:tbl>
          </a:graphicData>
        </a:graphic>
      </p:graphicFrame>
      <p:sp>
        <p:nvSpPr>
          <p:cNvPr id="4" name="Rectangle 1">
            <a:extLst>
              <a:ext uri="{FF2B5EF4-FFF2-40B4-BE49-F238E27FC236}">
                <a16:creationId xmlns:a16="http://schemas.microsoft.com/office/drawing/2014/main" id="{7E467E1D-46B0-75B1-468F-3500CFFA0D41}"/>
              </a:ext>
            </a:extLst>
          </p:cNvPr>
          <p:cNvSpPr>
            <a:spLocks noChangeArrowheads="1"/>
          </p:cNvSpPr>
          <p:nvPr/>
        </p:nvSpPr>
        <p:spPr bwMode="auto">
          <a:xfrm>
            <a:off x="1365979" y="3979797"/>
            <a:ext cx="816948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45720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Table.1 Statistics Of ML Algorithms For Prediction Of Employee Attrition</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4E640A43-81FC-BFE7-4256-2D6B96F301E7}"/>
              </a:ext>
            </a:extLst>
          </p:cNvPr>
          <p:cNvSpPr txBox="1"/>
          <p:nvPr/>
        </p:nvSpPr>
        <p:spPr>
          <a:xfrm>
            <a:off x="723900" y="4289975"/>
            <a:ext cx="10744200" cy="2308324"/>
          </a:xfrm>
          <a:prstGeom prst="rect">
            <a:avLst/>
          </a:prstGeom>
          <a:noFill/>
        </p:spPr>
        <p:txBody>
          <a:bodyPr wrap="square">
            <a:spAutoFit/>
          </a:bodyPr>
          <a:lstStyle/>
          <a:p>
            <a:pPr algn="just"/>
            <a:r>
              <a:rPr lang="en-US" sz="1800" dirty="0">
                <a:effectLst/>
                <a:latin typeface="Times New Roman" panose="02020603050405020304" pitchFamily="18" charset="0"/>
                <a:ea typeface="Times New Roman" panose="02020603050405020304" pitchFamily="18" charset="0"/>
              </a:rPr>
              <a:t>From table1, we depicts that It is clear from the given data that the XG Boost algorithm outperformed all other models in terms of accuracy, coming in at 91.15%. The discrepancy between the test and training accuracies, however, highlights the fact that it also shows the largest overfitting. Gradient Boost and Logistic Regression come a close second and third, with accuracy rates of 88.77% and 89.11%, respectively. In comparison to other models, K Neighbors and Extra Trees Classifier perform relatively poorly, particularly when it comes to sensitivity and F1-score. Overall, XG Boost stands out as the top performer in the table, which offers a clear comparison of several machine learning algorithms in forecasting staff attrition.</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799690858"/>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079FA54-3CF1-D474-B4D6-55A60843AFE8}"/>
              </a:ext>
            </a:extLst>
          </p:cNvPr>
          <p:cNvSpPr>
            <a:spLocks noGrp="1"/>
          </p:cNvSpPr>
          <p:nvPr>
            <p:ph type="title"/>
          </p:nvPr>
        </p:nvSpPr>
        <p:spPr>
          <a:xfrm>
            <a:off x="699655" y="0"/>
            <a:ext cx="10515600" cy="1325563"/>
          </a:xfrm>
        </p:spPr>
        <p:txBody>
          <a:bodyPr>
            <a:normAutofit/>
          </a:bodyPr>
          <a:lstStyle/>
          <a:p>
            <a:pPr algn="ctr"/>
            <a:r>
              <a:rPr lang="en-US" sz="2400" b="1" dirty="0">
                <a:latin typeface="Times New Roman" panose="02020603050405020304" pitchFamily="18" charset="0"/>
                <a:cs typeface="Times New Roman" panose="02020603050405020304" pitchFamily="18" charset="0"/>
              </a:rPr>
              <a:t>RESULTS &amp; ANALYSIS</a:t>
            </a:r>
            <a:endParaRPr lang="en-IN" sz="2400" dirty="0"/>
          </a:p>
        </p:txBody>
      </p:sp>
      <p:pic>
        <p:nvPicPr>
          <p:cNvPr id="9" name="Content Placeholder 8">
            <a:extLst>
              <a:ext uri="{FF2B5EF4-FFF2-40B4-BE49-F238E27FC236}">
                <a16:creationId xmlns:a16="http://schemas.microsoft.com/office/drawing/2014/main" id="{E52C482F-E7D2-90DD-AA49-2DDCDA4583D3}"/>
              </a:ext>
            </a:extLst>
          </p:cNvPr>
          <p:cNvPicPr>
            <a:picLocks noGrp="1" noChangeAspect="1"/>
          </p:cNvPicPr>
          <p:nvPr>
            <p:ph idx="1"/>
          </p:nvPr>
        </p:nvPicPr>
        <p:blipFill>
          <a:blip r:embed="rId2"/>
          <a:stretch>
            <a:fillRect/>
          </a:stretch>
        </p:blipFill>
        <p:spPr>
          <a:xfrm>
            <a:off x="1219200" y="839462"/>
            <a:ext cx="9042399" cy="3309481"/>
          </a:xfrm>
          <a:prstGeom prst="rect">
            <a:avLst/>
          </a:prstGeom>
        </p:spPr>
      </p:pic>
      <p:sp>
        <p:nvSpPr>
          <p:cNvPr id="2" name="Date Placeholder 1">
            <a:extLst>
              <a:ext uri="{FF2B5EF4-FFF2-40B4-BE49-F238E27FC236}">
                <a16:creationId xmlns:a16="http://schemas.microsoft.com/office/drawing/2014/main" id="{D3BE0244-8517-AB6A-4283-9CE52322DB28}"/>
              </a:ext>
            </a:extLst>
          </p:cNvPr>
          <p:cNvSpPr>
            <a:spLocks noGrp="1"/>
          </p:cNvSpPr>
          <p:nvPr>
            <p:ph type="dt" sz="half" idx="10"/>
          </p:nvPr>
        </p:nvSpPr>
        <p:spPr/>
        <p:txBody>
          <a:bodyPr/>
          <a:lstStyle/>
          <a:p>
            <a:r>
              <a:rPr lang="en-IN" dirty="0">
                <a:latin typeface="Times New Roman" panose="02020603050405020304" pitchFamily="18" charset="0"/>
                <a:cs typeface="Times New Roman" panose="02020603050405020304" pitchFamily="18" charset="0"/>
              </a:rPr>
              <a:t>04-04-2024</a:t>
            </a:r>
            <a:endParaRPr lang="en-US" dirty="0">
              <a:latin typeface="Times New Roman" panose="02020603050405020304" pitchFamily="18" charset="0"/>
              <a:cs typeface="Times New Roman" panose="02020603050405020304" pitchFamily="18" charset="0"/>
            </a:endParaRPr>
          </a:p>
          <a:p>
            <a:endParaRPr lang="en-IN" dirty="0"/>
          </a:p>
        </p:txBody>
      </p:sp>
      <p:sp>
        <p:nvSpPr>
          <p:cNvPr id="3" name="Footer Placeholder 2">
            <a:extLst>
              <a:ext uri="{FF2B5EF4-FFF2-40B4-BE49-F238E27FC236}">
                <a16:creationId xmlns:a16="http://schemas.microsoft.com/office/drawing/2014/main" id="{F6B234CA-D4DD-AB14-53C6-F11B9B4E0FC0}"/>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No.3         Batch No.DB15           Department of CSE</a:t>
            </a:r>
          </a:p>
        </p:txBody>
      </p:sp>
      <p:sp>
        <p:nvSpPr>
          <p:cNvPr id="4" name="Slide Number Placeholder 3">
            <a:extLst>
              <a:ext uri="{FF2B5EF4-FFF2-40B4-BE49-F238E27FC236}">
                <a16:creationId xmlns:a16="http://schemas.microsoft.com/office/drawing/2014/main" id="{5636438E-178D-9D82-F8A6-4804D2B3EA1B}"/>
              </a:ext>
            </a:extLst>
          </p:cNvPr>
          <p:cNvSpPr>
            <a:spLocks noGrp="1"/>
          </p:cNvSpPr>
          <p:nvPr>
            <p:ph type="sldNum" sz="quarter" idx="12"/>
          </p:nvPr>
        </p:nvSpPr>
        <p:spPr/>
        <p:txBody>
          <a:bodyPr/>
          <a:lstStyle/>
          <a:p>
            <a:fld id="{65DCBD69-296B-4D7C-AF62-9B588FC78772}" type="slidenum">
              <a:rPr lang="en-IN" smtClean="0"/>
              <a:t>22</a:t>
            </a:fld>
            <a:endParaRPr lang="en-IN"/>
          </a:p>
        </p:txBody>
      </p:sp>
      <p:pic>
        <p:nvPicPr>
          <p:cNvPr id="8" name="Picture 7">
            <a:extLst>
              <a:ext uri="{FF2B5EF4-FFF2-40B4-BE49-F238E27FC236}">
                <a16:creationId xmlns:a16="http://schemas.microsoft.com/office/drawing/2014/main" id="{D525956D-131E-D3E7-7B3F-F1C93D9F41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84" y="20293"/>
            <a:ext cx="3723918" cy="551692"/>
          </a:xfrm>
          <a:prstGeom prst="rect">
            <a:avLst/>
          </a:prstGeom>
        </p:spPr>
      </p:pic>
      <p:sp>
        <p:nvSpPr>
          <p:cNvPr id="12" name="TextBox 11">
            <a:extLst>
              <a:ext uri="{FF2B5EF4-FFF2-40B4-BE49-F238E27FC236}">
                <a16:creationId xmlns:a16="http://schemas.microsoft.com/office/drawing/2014/main" id="{6FEE5789-CDF3-0D27-2304-A25704B06999}"/>
              </a:ext>
            </a:extLst>
          </p:cNvPr>
          <p:cNvSpPr txBox="1"/>
          <p:nvPr/>
        </p:nvSpPr>
        <p:spPr>
          <a:xfrm>
            <a:off x="3380510" y="4091607"/>
            <a:ext cx="6096000" cy="338554"/>
          </a:xfrm>
          <a:prstGeom prst="rect">
            <a:avLst/>
          </a:prstGeom>
          <a:noFill/>
        </p:spPr>
        <p:txBody>
          <a:bodyPr wrap="square">
            <a:spAutoFit/>
          </a:bodyPr>
          <a:lstStyle/>
          <a:p>
            <a:r>
              <a:rPr lang="en-IN" sz="1600" dirty="0">
                <a:effectLst/>
                <a:latin typeface="Times New Roman" panose="02020603050405020304" pitchFamily="18" charset="0"/>
                <a:ea typeface="Times New Roman" panose="02020603050405020304" pitchFamily="18" charset="0"/>
              </a:rPr>
              <a:t>Fig. Performance Analysis of ML Algorithms</a:t>
            </a:r>
            <a:endParaRPr lang="en-IN" sz="1600" dirty="0"/>
          </a:p>
        </p:txBody>
      </p:sp>
      <p:sp>
        <p:nvSpPr>
          <p:cNvPr id="14" name="TextBox 13">
            <a:extLst>
              <a:ext uri="{FF2B5EF4-FFF2-40B4-BE49-F238E27FC236}">
                <a16:creationId xmlns:a16="http://schemas.microsoft.com/office/drawing/2014/main" id="{A7B27FF9-2CD5-EDD0-C2A3-B272666B50E8}"/>
              </a:ext>
            </a:extLst>
          </p:cNvPr>
          <p:cNvSpPr txBox="1"/>
          <p:nvPr/>
        </p:nvSpPr>
        <p:spPr>
          <a:xfrm>
            <a:off x="838200" y="4287646"/>
            <a:ext cx="10714182" cy="2031325"/>
          </a:xfrm>
          <a:prstGeom prst="rect">
            <a:avLst/>
          </a:prstGeom>
          <a:noFill/>
        </p:spPr>
        <p:txBody>
          <a:bodyPr wrap="square">
            <a:spAutoFit/>
          </a:bodyPr>
          <a:lstStyle/>
          <a:p>
            <a:pPr algn="just"/>
            <a:r>
              <a:rPr lang="en-IN" sz="1800" dirty="0">
                <a:effectLst/>
                <a:latin typeface="Times New Roman" panose="02020603050405020304" pitchFamily="18" charset="0"/>
                <a:ea typeface="Times New Roman" panose="02020603050405020304" pitchFamily="18" charset="0"/>
              </a:rPr>
              <a:t>The graph plotted in Figure 18; using the same values as given in Table-1 illustrates the accuracy comparison of various machine learning models for predicting employee attrition. XG Boost emerges as the top-performing model with an accuracy of 91.16%, followed by Gradient Boost at 88.77%. Decision Tree and K Neighbours demonstrate comparable accuracies around 85%, while Logistic Regression and Extra Trees Classifier exhibit accuracies exceeding 80%. Random Forest, although slightly lower in accuracy compared to the top models, still achieves a respectable accuracy of 87.07%. This visualization underscores the effectiveness of XG Boost and Gradient Boost in predicting employee attrition, offering valuable insights for workforce management strategies</a:t>
            </a:r>
            <a:r>
              <a:rPr lang="en-IN" sz="1600" dirty="0">
                <a:effectLst/>
                <a:latin typeface="Times New Roman" panose="02020603050405020304" pitchFamily="18" charset="0"/>
                <a:ea typeface="Times New Roman" panose="02020603050405020304" pitchFamily="18" charset="0"/>
              </a:rPr>
              <a:t>.</a:t>
            </a: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508854826"/>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normAutofit/>
          </a:bodyPr>
          <a:lstStyle/>
          <a:p>
            <a:pPr algn="ctr"/>
            <a:r>
              <a:rPr lang="en-US" sz="2800" b="1" dirty="0">
                <a:latin typeface="Times New Roman" panose="02020603050405020304" pitchFamily="18" charset="0"/>
                <a:cs typeface="Times New Roman" panose="02020603050405020304" pitchFamily="18" charset="0"/>
              </a:rPr>
              <a:t>CONCLUSION and FUTURE SCOPE</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1253331"/>
            <a:ext cx="10515600" cy="4351338"/>
          </a:xfrm>
        </p:spPr>
        <p:txBody>
          <a:bodyPr>
            <a:normAutofit/>
          </a:bodyPr>
          <a:lstStyle/>
          <a:p>
            <a:pPr algn="just"/>
            <a:r>
              <a:rPr lang="en-US" sz="2200" dirty="0">
                <a:latin typeface="Times New Roman" panose="02020603050405020304" pitchFamily="18" charset="0"/>
                <a:cs typeface="Times New Roman" panose="02020603050405020304" pitchFamily="18" charset="0"/>
              </a:rPr>
              <a:t>After assessing the execution of four classification models, a significant finding was that if feature reduction for prediction is appropriately conducted, the accuracy rate of the classification models always be better compared to classification with feature selection.</a:t>
            </a:r>
          </a:p>
          <a:p>
            <a:pPr algn="just"/>
            <a:r>
              <a:rPr lang="en-US" sz="2200" dirty="0">
                <a:latin typeface="Times New Roman" panose="02020603050405020304" pitchFamily="18" charset="0"/>
                <a:cs typeface="Times New Roman" panose="02020603050405020304" pitchFamily="18" charset="0"/>
              </a:rPr>
              <a:t> In particular, the XG Boost classifier with feature reduction achieved an accuracy score of 91.16, while the Logistic Regression achieved 89%. Random Forest model giving best classification for True positives and True negatives data. </a:t>
            </a:r>
          </a:p>
          <a:p>
            <a:pPr algn="just"/>
            <a:r>
              <a:rPr lang="en-US" sz="2200" dirty="0">
                <a:latin typeface="Times New Roman" panose="02020603050405020304" pitchFamily="18" charset="0"/>
                <a:cs typeface="Times New Roman" panose="02020603050405020304" pitchFamily="18" charset="0"/>
              </a:rPr>
              <a:t>The methods described in the paper for analyzing and categorizing data can form a basis for improving data-driven decision making processes.</a:t>
            </a:r>
          </a:p>
          <a:p>
            <a:pPr algn="just"/>
            <a:r>
              <a:rPr lang="en-US" sz="2200" dirty="0">
                <a:latin typeface="Times New Roman" panose="02020603050405020304" pitchFamily="18" charset="0"/>
                <a:cs typeface="Times New Roman" panose="02020603050405020304" pitchFamily="18" charset="0"/>
              </a:rPr>
              <a:t>To develop more accuracy using machine learning algorithms and advanced techniques. The work can extend and improved for the automation of employee attrition prediction by using advanced techniques</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r>
              <a:rPr lang="en-IN" dirty="0">
                <a:latin typeface="Times New Roman" panose="02020603050405020304" pitchFamily="18" charset="0"/>
                <a:cs typeface="Times New Roman" panose="02020603050405020304" pitchFamily="18" charset="0"/>
              </a:rPr>
              <a:t>04-04-2024</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No.3         Batch No.DB15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11037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208106"/>
            <a:ext cx="10173182" cy="1128009"/>
          </a:xfrm>
        </p:spPr>
        <p:txBody>
          <a:bodyPr>
            <a:normAutofit/>
          </a:bodyPr>
          <a:lstStyle/>
          <a:p>
            <a:pPr algn="ctr"/>
            <a:r>
              <a:rPr lang="en-US" sz="2800" b="1" dirty="0">
                <a:latin typeface="Times New Roman" panose="02020603050405020304" pitchFamily="18" charset="0"/>
                <a:cs typeface="Times New Roman" panose="02020603050405020304" pitchFamily="18" charset="0"/>
              </a:rPr>
              <a:t>CONCLUSION &amp; FUTURE SCOPE</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157018" y="1136073"/>
            <a:ext cx="11896437" cy="4784436"/>
          </a:xfrm>
        </p:spPr>
        <p:txBody>
          <a:bodyPr>
            <a:normAutofit/>
          </a:bodyPr>
          <a:lstStyle/>
          <a:p>
            <a:pPr marL="0" indent="0" algn="just">
              <a:buNone/>
            </a:pPr>
            <a:r>
              <a:rPr lang="en-IN" sz="1800" dirty="0">
                <a:effectLst/>
                <a:latin typeface="Times New Roman" panose="02020603050405020304" pitchFamily="18" charset="0"/>
                <a:ea typeface="Times New Roman" panose="02020603050405020304" pitchFamily="18" charset="0"/>
              </a:rPr>
              <a:t>Further research could explore the integration of these models with additional data sources, such as employee sentiment analysis or external market trends, to improve predictive accuracy and identify early warning signs of attrition. Additionally, the development of interpretability techniques for these complex models could facilitate better understanding and actionable insights for organizational decision-makers. Overall, the future scope involves continuous innovation and refinement of predictive models to better support workforce management and employee retention efforts.</a:t>
            </a:r>
          </a:p>
          <a:p>
            <a:pPr algn="just">
              <a:buFont typeface="Wingdings" panose="05000000000000000000" pitchFamily="2" charset="2"/>
              <a:buChar char="Ø"/>
            </a:pPr>
            <a:r>
              <a:rPr lang="en-US" sz="1800" b="1" dirty="0">
                <a:effectLst/>
                <a:latin typeface="Times New Roman" panose="02020603050405020304" pitchFamily="18" charset="0"/>
                <a:ea typeface="Times New Roman" panose="02020603050405020304" pitchFamily="18" charset="0"/>
              </a:rPr>
              <a:t>Advanced Predictive Models:</a:t>
            </a:r>
            <a:r>
              <a:rPr lang="en-US" sz="1800" dirty="0">
                <a:effectLst/>
                <a:latin typeface="Times New Roman" panose="02020603050405020304" pitchFamily="18" charset="0"/>
                <a:ea typeface="Times New Roman" panose="02020603050405020304" pitchFamily="18" charset="0"/>
              </a:rPr>
              <a:t> Future systems will likely leverage more advanced predictive models such as ensemble methods, deep learning, and reinforcement learning. </a:t>
            </a:r>
          </a:p>
          <a:p>
            <a:pPr algn="just">
              <a:buFont typeface="Wingdings" panose="05000000000000000000" pitchFamily="2" charset="2"/>
              <a:buChar char="Ø"/>
            </a:pPr>
            <a:r>
              <a:rPr lang="en-US" sz="1800" b="1" dirty="0">
                <a:effectLst/>
                <a:latin typeface="Times New Roman" panose="02020603050405020304" pitchFamily="18" charset="0"/>
                <a:ea typeface="Times New Roman" panose="02020603050405020304" pitchFamily="18" charset="0"/>
              </a:rPr>
              <a:t>Integration with HR Systems: </a:t>
            </a:r>
            <a:r>
              <a:rPr lang="en-US" sz="1800" dirty="0">
                <a:effectLst/>
                <a:latin typeface="Times New Roman" panose="02020603050405020304" pitchFamily="18" charset="0"/>
                <a:ea typeface="Times New Roman" panose="02020603050405020304" pitchFamily="18" charset="0"/>
              </a:rPr>
              <a:t>Future systems will seamlessly integrate with existing HR management software and systems. </a:t>
            </a:r>
          </a:p>
          <a:p>
            <a:pPr algn="just">
              <a:buFont typeface="Wingdings" panose="05000000000000000000" pitchFamily="2" charset="2"/>
              <a:buChar char="Ø"/>
            </a:pPr>
            <a:r>
              <a:rPr lang="en-US" sz="1800" b="1" dirty="0">
                <a:effectLst/>
                <a:latin typeface="Times New Roman" panose="02020603050405020304" pitchFamily="18" charset="0"/>
                <a:ea typeface="Times New Roman" panose="02020603050405020304" pitchFamily="18" charset="0"/>
              </a:rPr>
              <a:t>Explainable AI: </a:t>
            </a:r>
            <a:r>
              <a:rPr lang="en-US" sz="1800" dirty="0">
                <a:effectLst/>
                <a:latin typeface="Times New Roman" panose="02020603050405020304" pitchFamily="18" charset="0"/>
                <a:ea typeface="Times New Roman" panose="02020603050405020304" pitchFamily="18" charset="0"/>
              </a:rPr>
              <a:t>As AI systems become more complex, there will be a growing need for transparency and interpretability. </a:t>
            </a:r>
          </a:p>
          <a:p>
            <a:pPr algn="just">
              <a:buFont typeface="Wingdings" panose="05000000000000000000" pitchFamily="2" charset="2"/>
              <a:buChar char="Ø"/>
            </a:pPr>
            <a:r>
              <a:rPr lang="en-US" sz="1800" b="1" dirty="0">
                <a:effectLst/>
                <a:latin typeface="Times New Roman" panose="02020603050405020304" pitchFamily="18" charset="0"/>
                <a:ea typeface="Times New Roman" panose="02020603050405020304" pitchFamily="18" charset="0"/>
              </a:rPr>
              <a:t>Personalized Interventions: </a:t>
            </a:r>
            <a:r>
              <a:rPr lang="en-US" sz="1800" dirty="0">
                <a:effectLst/>
                <a:latin typeface="Times New Roman" panose="02020603050405020304" pitchFamily="18" charset="0"/>
                <a:ea typeface="Times New Roman" panose="02020603050405020304" pitchFamily="18" charset="0"/>
              </a:rPr>
              <a:t>Machine learning algorithms will not only predict attrition but also recommend personalized interventions to mitigate the risk. These interventions could range from targeted training programs and career development opportunities to adjustments in compensation or work-life balance initiatives tailored to individual employee needs.</a:t>
            </a:r>
          </a:p>
          <a:p>
            <a:pPr algn="just">
              <a:buFont typeface="Wingdings" panose="05000000000000000000" pitchFamily="2" charset="2"/>
              <a:buChar char="Ø"/>
            </a:pPr>
            <a:r>
              <a:rPr lang="en-US" sz="1800" b="1" dirty="0">
                <a:effectLst/>
                <a:latin typeface="Times New Roman" panose="02020603050405020304" pitchFamily="18" charset="0"/>
                <a:ea typeface="Times New Roman" panose="02020603050405020304" pitchFamily="18" charset="0"/>
              </a:rPr>
              <a:t>Long-term Impact Assessment: </a:t>
            </a:r>
            <a:r>
              <a:rPr lang="en-US" sz="1800" dirty="0">
                <a:effectLst/>
                <a:latin typeface="Times New Roman" panose="02020603050405020304" pitchFamily="18" charset="0"/>
                <a:ea typeface="Times New Roman" panose="02020603050405020304" pitchFamily="18" charset="0"/>
              </a:rPr>
              <a:t>Future systems may also incorporate features to assess the long-term impact of retention strategies. By tracking the effectiveness of interventions over time, organizations can refine their approaches to employee retention and continuously improve their workforce management strategies.</a:t>
            </a:r>
            <a:endParaRPr lang="en-IN" sz="1800" dirty="0">
              <a:effectLst/>
              <a:latin typeface="Times New Roman" panose="02020603050405020304" pitchFamily="18" charset="0"/>
              <a:ea typeface="Times New Roman" panose="02020603050405020304" pitchFamily="18" charset="0"/>
            </a:endParaRPr>
          </a:p>
          <a:p>
            <a:pPr marL="0" indent="0" algn="just">
              <a:buNone/>
            </a:pPr>
            <a:endParaRPr lang="en-US" sz="22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r>
              <a:rPr lang="en-IN" dirty="0">
                <a:latin typeface="Times New Roman" panose="02020603050405020304" pitchFamily="18" charset="0"/>
                <a:cs typeface="Times New Roman" panose="02020603050405020304" pitchFamily="18" charset="0"/>
              </a:rPr>
              <a:t>30-12-2023</a:t>
            </a:r>
            <a:endParaRPr lang="en-US"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No.3         Batch No.DB15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24</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390797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a:latin typeface="Times New Roman" panose="02020603050405020304" pitchFamily="18" charset="0"/>
                <a:cs typeface="Times New Roman" panose="02020603050405020304" pitchFamily="18" charset="0"/>
              </a:rPr>
              <a:t>REFERENCES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682972" y="1368051"/>
            <a:ext cx="11361246" cy="4837441"/>
          </a:xfrm>
        </p:spPr>
        <p:txBody>
          <a:bodyPr vert="horz" lIns="91440" tIns="45720" rIns="91440" bIns="45720" rtlCol="0" anchor="t">
            <a:normAutofit/>
          </a:bodyPr>
          <a:lstStyle/>
          <a:p>
            <a:pPr marL="0" indent="0" algn="just">
              <a:buNone/>
            </a:pPr>
            <a:r>
              <a:rPr lang="en-US" sz="2200" kern="100" dirty="0">
                <a:effectLst/>
                <a:latin typeface="Times New Roman" panose="02020603050405020304" pitchFamily="18" charset="0"/>
                <a:ea typeface="Calibri" panose="020F0502020204030204" pitchFamily="34" charset="0"/>
                <a:cs typeface="Times New Roman" panose="02020603050405020304" pitchFamily="18" charset="0"/>
              </a:rPr>
              <a:t>1. https://ieeexplore.ieee.org/document/9033784</a:t>
            </a:r>
          </a:p>
          <a:p>
            <a:pPr marL="0" indent="0" algn="just">
              <a:buNone/>
            </a:pPr>
            <a:r>
              <a:rPr lang="en-US" sz="2200" kern="100" dirty="0">
                <a:effectLst/>
                <a:latin typeface="Times New Roman" panose="02020603050405020304" pitchFamily="18" charset="0"/>
                <a:ea typeface="Calibri" panose="020F0502020204030204" pitchFamily="34" charset="0"/>
                <a:cs typeface="Times New Roman" panose="02020603050405020304" pitchFamily="18" charset="0"/>
              </a:rPr>
              <a:t>2. Srivastava, Devesh Kumar, and Priyanka Nair. "Employee attrition analysis using Predictive techniques." International Conference on Information and Communication Technology for Intelligent Systems. Springer, Cham, 2017.</a:t>
            </a:r>
          </a:p>
          <a:p>
            <a:pPr marL="0" indent="0" algn="just">
              <a:buNone/>
            </a:pPr>
            <a:r>
              <a:rPr lang="en-US" sz="2200" kern="100" dirty="0">
                <a:effectLst/>
                <a:latin typeface="Times New Roman" panose="02020603050405020304" pitchFamily="18" charset="0"/>
                <a:ea typeface="Calibri" panose="020F0502020204030204" pitchFamily="34" charset="0"/>
                <a:cs typeface="Times New Roman" panose="02020603050405020304" pitchFamily="18" charset="0"/>
              </a:rPr>
              <a:t>3. S. S. Gavankar and S. D. Sawarkar, "Eager decision tree," 2017 2nd International Conference for Convergence in Technology (I2CT), Mumbai, 2017, pp. 837-840.</a:t>
            </a:r>
          </a:p>
          <a:p>
            <a:pPr marL="0" indent="0" algn="just">
              <a:buNone/>
            </a:pPr>
            <a:r>
              <a:rPr lang="en-US" sz="2200" kern="100" dirty="0">
                <a:effectLst/>
                <a:latin typeface="Times New Roman" panose="02020603050405020304" pitchFamily="18" charset="0"/>
                <a:ea typeface="Calibri" panose="020F0502020204030204" pitchFamily="34" charset="0"/>
                <a:cs typeface="Times New Roman" panose="02020603050405020304" pitchFamily="18" charset="0"/>
              </a:rPr>
              <a:t>4. Safavian, S.R. Landgrebe. D, “A survey of decision tree classifier methodology”, IEEE Transactions on Systems, Man, And Cybernetics, Vol. 21,No. 3, May-June 1991.</a:t>
            </a:r>
          </a:p>
          <a:p>
            <a:pPr marL="0" indent="0" algn="just">
              <a:buNone/>
            </a:pPr>
            <a:r>
              <a:rPr lang="en-US" sz="2200" kern="100" dirty="0">
                <a:effectLst/>
                <a:latin typeface="Times New Roman" panose="02020603050405020304" pitchFamily="18" charset="0"/>
                <a:ea typeface="Calibri" panose="020F0502020204030204" pitchFamily="34" charset="0"/>
                <a:cs typeface="Times New Roman" panose="02020603050405020304" pitchFamily="18" charset="0"/>
              </a:rPr>
              <a:t>5. Shmilovici A. (2009) Support Vector Machines. In: MaimonO, Rokach L. (eds) Data Mining and Knowledge Discovery Handbook. Springer, Boston.</a:t>
            </a:r>
          </a:p>
          <a:p>
            <a:pPr marL="0" indent="0" algn="just">
              <a:buNone/>
            </a:pPr>
            <a:r>
              <a:rPr lang="en-US" sz="2200" kern="100" dirty="0">
                <a:effectLst/>
                <a:latin typeface="Times New Roman" panose="02020603050405020304" pitchFamily="18" charset="0"/>
                <a:ea typeface="Calibri" panose="020F0502020204030204" pitchFamily="34" charset="0"/>
                <a:cs typeface="Times New Roman" panose="02020603050405020304" pitchFamily="18" charset="0"/>
              </a:rPr>
              <a:t>6. Setiawan, I., et al. "HR analytics: Employee attrition analysis using logistic regression." IOP Conference Series: Materials Science and Engineering. Vol. 830. No.3. IOP Publishing, 2020</a:t>
            </a:r>
          </a:p>
          <a:p>
            <a:pPr marL="0" indent="0">
              <a:buNone/>
            </a:pPr>
            <a:endParaRPr lang="en-US" sz="2200" dirty="0">
              <a:latin typeface="Times New Roman"/>
              <a:cs typeface="Calibri" panose="020F0502020204030204"/>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r>
              <a:rPr lang="en-IN" dirty="0">
                <a:latin typeface="Times New Roman" panose="02020603050405020304" pitchFamily="18" charset="0"/>
                <a:cs typeface="Times New Roman" panose="02020603050405020304" pitchFamily="18" charset="0"/>
              </a:rPr>
              <a:t>04-04-2024</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No.3         Batch No.DB15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25</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34945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a:latin typeface="Times New Roman" panose="02020603050405020304" pitchFamily="18" charset="0"/>
                <a:cs typeface="Times New Roman" panose="02020603050405020304" pitchFamily="18" charset="0"/>
              </a:rPr>
              <a:t>REFERENCES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682972" y="1368051"/>
            <a:ext cx="10515600" cy="4837441"/>
          </a:xfrm>
        </p:spPr>
        <p:txBody>
          <a:bodyPr vert="horz" lIns="91440" tIns="45720" rIns="91440" bIns="45720" rtlCol="0" anchor="t">
            <a:normAutofit fontScale="92500" lnSpcReduction="10000"/>
          </a:bodyPr>
          <a:lstStyle/>
          <a:p>
            <a:pPr marL="0" indent="0">
              <a:buNone/>
            </a:pPr>
            <a:r>
              <a:rPr lang="en-US" sz="2200" dirty="0">
                <a:latin typeface="Times New Roman"/>
                <a:cs typeface="Calibri" panose="020F0502020204030204"/>
              </a:rPr>
              <a:t>7. Schober, Patrick MD, PhD, MMedStat*; Vetter, Thomas R. MD, MPH†. Logistic</a:t>
            </a:r>
          </a:p>
          <a:p>
            <a:pPr marL="0" indent="0">
              <a:buNone/>
            </a:pPr>
            <a:r>
              <a:rPr lang="en-US" sz="2200" dirty="0">
                <a:latin typeface="Times New Roman"/>
                <a:cs typeface="Calibri" panose="020F0502020204030204"/>
              </a:rPr>
              <a:t>Regression in Medical Research. Anesthesia &amp; Analgesia 132(2):p 365-366, February</a:t>
            </a:r>
          </a:p>
          <a:p>
            <a:pPr marL="0" indent="0">
              <a:buNone/>
            </a:pPr>
            <a:r>
              <a:rPr lang="en-US" sz="2200" dirty="0">
                <a:latin typeface="Times New Roman"/>
                <a:cs typeface="Calibri" panose="020F0502020204030204"/>
              </a:rPr>
              <a:t>2021.| DOI: 10.1213/ANE.0000000000005247</a:t>
            </a:r>
          </a:p>
          <a:p>
            <a:pPr marL="0" indent="0">
              <a:buNone/>
            </a:pPr>
            <a:r>
              <a:rPr lang="en-US" sz="2200" dirty="0">
                <a:latin typeface="Times New Roman"/>
                <a:cs typeface="Calibri" panose="020F0502020204030204"/>
              </a:rPr>
              <a:t>8. Jayalekshmi J, Tessy Mathew, “Facial Expression Recognition and Emotion Classification</a:t>
            </a:r>
          </a:p>
          <a:p>
            <a:pPr marL="0" indent="0">
              <a:buNone/>
            </a:pPr>
            <a:r>
              <a:rPr lang="en-US" sz="2200" dirty="0">
                <a:latin typeface="Times New Roman"/>
                <a:cs typeface="Calibri" panose="020F0502020204030204"/>
              </a:rPr>
              <a:t>System for Sentiment Analysis”, 2017 5 Authorized licensed use limited to: University</a:t>
            </a:r>
          </a:p>
          <a:p>
            <a:pPr marL="0" indent="0">
              <a:buNone/>
            </a:pPr>
            <a:r>
              <a:rPr lang="en-US" sz="2200" dirty="0">
                <a:latin typeface="Times New Roman"/>
                <a:cs typeface="Calibri" panose="020F0502020204030204"/>
              </a:rPr>
              <a:t>College London. Downloaded on May 23,2020 at 00:07:22 UTC from IEEE Xplore.</a:t>
            </a:r>
          </a:p>
          <a:p>
            <a:pPr marL="0" indent="0">
              <a:buNone/>
            </a:pPr>
            <a:r>
              <a:rPr lang="en-US" sz="2200" dirty="0">
                <a:latin typeface="Times New Roman"/>
                <a:cs typeface="Calibri" panose="020F0502020204030204"/>
              </a:rPr>
              <a:t>Restrictions apply. International Conference on Networks &amp; Advances in Computational</a:t>
            </a:r>
          </a:p>
          <a:p>
            <a:pPr marL="0" indent="0">
              <a:buNone/>
            </a:pPr>
            <a:r>
              <a:rPr lang="en-US" sz="2200" dirty="0">
                <a:latin typeface="Times New Roman"/>
                <a:cs typeface="Calibri" panose="020F0502020204030204"/>
              </a:rPr>
              <a:t>Technologies (NetACT) |20-22July 2017| Trivandrum.</a:t>
            </a:r>
          </a:p>
          <a:p>
            <a:pPr marL="0" indent="0">
              <a:buNone/>
            </a:pPr>
            <a:r>
              <a:rPr lang="en-US" sz="2200" dirty="0">
                <a:latin typeface="Times New Roman"/>
                <a:cs typeface="Calibri" panose="020F0502020204030204"/>
              </a:rPr>
              <a:t>9. Isabelle Guyon, Andre Elisseeff, “An Introduction to Variable and Feature Selection”,</a:t>
            </a:r>
          </a:p>
          <a:p>
            <a:pPr marL="0" indent="0">
              <a:buNone/>
            </a:pPr>
            <a:r>
              <a:rPr lang="en-US" sz="2200" dirty="0">
                <a:latin typeface="Times New Roman"/>
                <a:cs typeface="Calibri" panose="020F0502020204030204"/>
              </a:rPr>
              <a:t>Journal of Machine Learning Research 3 (2003) 1157-1182.</a:t>
            </a:r>
          </a:p>
          <a:p>
            <a:pPr marL="0" indent="0">
              <a:buNone/>
            </a:pPr>
            <a:r>
              <a:rPr lang="en-US" sz="2200" dirty="0">
                <a:latin typeface="Times New Roman"/>
                <a:cs typeface="Calibri" panose="020F0502020204030204"/>
              </a:rPr>
              <a:t>10. Ilan Reinstein, “Random Forest(r), Explained”, kdnuggets. com, October</a:t>
            </a:r>
          </a:p>
          <a:p>
            <a:pPr marL="0" indent="0">
              <a:buNone/>
            </a:pPr>
            <a:r>
              <a:rPr lang="en-US" sz="2200" dirty="0">
                <a:latin typeface="Times New Roman"/>
                <a:cs typeface="Calibri" panose="020F0502020204030204"/>
              </a:rPr>
              <a:t>2017[Online]. Available: https://www.kdnuggets.com/2017/ 10/randomforestsexplained.html</a:t>
            </a:r>
          </a:p>
          <a:p>
            <a:pPr marL="0" indent="0">
              <a:buNone/>
            </a:pPr>
            <a:r>
              <a:rPr lang="en-US" sz="2200" dirty="0">
                <a:latin typeface="Times New Roman"/>
                <a:cs typeface="Calibri" panose="020F0502020204030204"/>
              </a:rPr>
              <a:t>11. http://scikitlearn.org/stable/modules/generated/sklearn.metri cs.confusion_matrix.html</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F720652E-A996-4640-95C6-A4013E9733D3}" type="datetime1">
              <a:rPr lang="en-IN" smtClean="0">
                <a:latin typeface="Times New Roman" panose="02020603050405020304" pitchFamily="18" charset="0"/>
                <a:cs typeface="Times New Roman" panose="02020603050405020304" pitchFamily="18" charset="0"/>
              </a:rPr>
              <a:t>04-04-2024</a:t>
            </a:fld>
            <a:endParaRPr lang="en-US"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No.3         Batch No.DB15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26</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50041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2A2E1D55-192A-4A27-8365-DBE731669BB7}" type="datetime1">
              <a:rPr lang="en-IN" smtClean="0">
                <a:latin typeface="Times New Roman" panose="02020603050405020304" pitchFamily="18" charset="0"/>
                <a:cs typeface="Times New Roman" panose="02020603050405020304" pitchFamily="18" charset="0"/>
              </a:rPr>
              <a:t>04-04-2024</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No.3        Batch No.DB15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27</a:t>
            </a:fld>
            <a:endParaRPr lang="en-US">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B3D22CA3-8DE9-5994-0457-A450DF6C3C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84" y="20293"/>
            <a:ext cx="3723918" cy="551692"/>
          </a:xfrm>
          <a:prstGeom prst="rect">
            <a:avLst/>
          </a:prstGeom>
        </p:spPr>
      </p:pic>
      <p:pic>
        <p:nvPicPr>
          <p:cNvPr id="3074" name="Picture 2" descr="Image">
            <a:extLst>
              <a:ext uri="{FF2B5EF4-FFF2-40B4-BE49-F238E27FC236}">
                <a16:creationId xmlns:a16="http://schemas.microsoft.com/office/drawing/2014/main" id="{8BADD41E-A897-916B-3D94-54359F46E4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5658" y="792480"/>
            <a:ext cx="9100456" cy="4946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49772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614C5AF8-9E51-4FEE-9641-EEFC8EA27F3C}" type="datetime1">
              <a:rPr lang="en-IN" smtClean="0">
                <a:latin typeface="Times New Roman" panose="02020603050405020304" pitchFamily="18" charset="0"/>
                <a:cs typeface="Times New Roman" panose="02020603050405020304" pitchFamily="18" charset="0"/>
              </a:rPr>
              <a:t>04-04-2024</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No.3        Batch No.DB15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28</a:t>
            </a:fld>
            <a:endParaRPr lang="en-US">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3FD92B9-B238-02F8-A2F0-10393E1F91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84" y="20293"/>
            <a:ext cx="3723918" cy="551692"/>
          </a:xfrm>
          <a:prstGeom prst="rect">
            <a:avLst/>
          </a:prstGeom>
        </p:spPr>
      </p:pic>
      <p:pic>
        <p:nvPicPr>
          <p:cNvPr id="10" name="Picture 9">
            <a:extLst>
              <a:ext uri="{FF2B5EF4-FFF2-40B4-BE49-F238E27FC236}">
                <a16:creationId xmlns:a16="http://schemas.microsoft.com/office/drawing/2014/main" id="{C52D7CDB-2736-4B2B-7F1A-C1D33FA9798B}"/>
              </a:ext>
            </a:extLst>
          </p:cNvPr>
          <p:cNvPicPr>
            <a:picLocks noChangeAspect="1"/>
          </p:cNvPicPr>
          <p:nvPr/>
        </p:nvPicPr>
        <p:blipFill>
          <a:blip r:embed="rId3"/>
          <a:stretch>
            <a:fillRect/>
          </a:stretch>
        </p:blipFill>
        <p:spPr>
          <a:xfrm>
            <a:off x="838200" y="895049"/>
            <a:ext cx="10515600" cy="5070321"/>
          </a:xfrm>
          <a:prstGeom prst="rect">
            <a:avLst/>
          </a:prstGeom>
        </p:spPr>
      </p:pic>
    </p:spTree>
    <p:extLst>
      <p:ext uri="{BB962C8B-B14F-4D97-AF65-F5344CB8AC3E}">
        <p14:creationId xmlns:p14="http://schemas.microsoft.com/office/powerpoint/2010/main" val="1687917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66675"/>
            <a:ext cx="10173182" cy="1128009"/>
          </a:xfrm>
        </p:spPr>
        <p:txBody>
          <a:bodyPr>
            <a:normAutofit/>
          </a:bodyPr>
          <a:lstStyle/>
          <a:p>
            <a:pPr algn="ctr"/>
            <a:r>
              <a:rPr lang="en-US" sz="2800" b="1" dirty="0">
                <a:latin typeface="Times New Roman" panose="02020603050405020304" pitchFamily="18" charset="0"/>
                <a:cs typeface="Times New Roman" panose="02020603050405020304" pitchFamily="18" charset="0"/>
              </a:rPr>
              <a:t>ABSTRACT</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641109" y="672821"/>
            <a:ext cx="11252200" cy="4695467"/>
          </a:xfrm>
        </p:spPr>
        <p:txBody>
          <a:bodyPr vert="horz" lIns="91440" tIns="45720" rIns="91440" bIns="45720" rtlCol="0" anchor="t">
            <a:noAutofit/>
          </a:bodyPr>
          <a:lstStyle/>
          <a:p>
            <a:pPr marL="0" indent="0" algn="just">
              <a:lnSpc>
                <a:spcPct val="150000"/>
              </a:lnSpc>
              <a:buNone/>
            </a:pPr>
            <a:r>
              <a:rPr lang="en-US" sz="1800" dirty="0">
                <a:effectLst/>
                <a:latin typeface="Times New Roman" panose="02020603050405020304" pitchFamily="18" charset="0"/>
                <a:ea typeface="Times New Roman" panose="02020603050405020304" pitchFamily="18" charset="0"/>
              </a:rPr>
              <a:t>Attrition is the departure of employees from the organization for any reason (voluntary or involuntary), including resignation, termination, death or retirement. Attrition rate refers to the rate at which employees leave a company over a specified period of time. It is typically expressed as a percentage and is calculated by dividing the number of employees who leave the company (voluntarily or involuntarily) by the average number of employees during that period, and then multiplying by 100. Attrition can be caused by a variety of factors, including dissatisfaction with the job, a poor work environment, or a desire for a better salary or benefits. The attrition reports are seen by the human resources department and the manager of the department where the employee who left work worked. we have implemented various Machine Learning Algorithms to predict the attrition rate of an organization. We have followed various processes such as Dataset Collection, Data Preprocessing, Data Visualization, apply SMOTE on the data and training the model by using the various machine learning models like Random Forest, Decision Tree, Extra Tree Classifier, Logistic Regression, K-Nearest Neighbors, Gradient Boost and XG Boost Classifier algorithms. The results are evaluated using accuracy score and confusion matrix. XG Boost classifier algorithm giving the best accuracy i.e., 91.16% compared to the other evaluating models. This work will help organizations to better understand the attrition causes.</a:t>
            </a:r>
            <a:endParaRPr lang="en-US" sz="18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a:xfrm>
            <a:off x="773545" y="6362989"/>
            <a:ext cx="2743200" cy="365125"/>
          </a:xfrm>
        </p:spPr>
        <p:txBody>
          <a:bodyPr/>
          <a:lstStyle/>
          <a:p>
            <a:r>
              <a:rPr lang="en-IN" dirty="0">
                <a:latin typeface="Times New Roman" panose="02020603050405020304" pitchFamily="18" charset="0"/>
                <a:cs typeface="Times New Roman" panose="02020603050405020304" pitchFamily="18" charset="0"/>
              </a:rPr>
              <a:t>04-04-2024</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No.3         Batch No.DB15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dirty="0" smtClean="0">
                <a:latin typeface="Times New Roman" panose="02020603050405020304" pitchFamily="18" charset="0"/>
                <a:cs typeface="Times New Roman" panose="02020603050405020304" pitchFamily="18" charset="0"/>
              </a:rPr>
              <a:t>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9108918"/>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INTRODUCTION</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lnSpcReduction="10000"/>
          </a:bodyPr>
          <a:lstStyle/>
          <a:p>
            <a:pPr algn="just"/>
            <a:r>
              <a:rPr lang="en-US" sz="2400" dirty="0">
                <a:latin typeface="Times New Roman" panose="02020603050405020304" pitchFamily="18" charset="0"/>
                <a:cs typeface="Times New Roman" panose="02020603050405020304" pitchFamily="18" charset="0"/>
              </a:rPr>
              <a:t>In today’s world data is being created at an ever-increasing rate. The analysis of this stored data has proved to be beneficial in gaining insights and creating general awareness about any business or organization. </a:t>
            </a:r>
          </a:p>
          <a:p>
            <a:pPr algn="just"/>
            <a:r>
              <a:rPr lang="en-US" sz="2400" dirty="0">
                <a:latin typeface="Times New Roman" panose="02020603050405020304" pitchFamily="18" charset="0"/>
                <a:cs typeface="Times New Roman" panose="02020603050405020304" pitchFamily="18" charset="0"/>
              </a:rPr>
              <a:t>Data analysis is the process of collecting, inspecting, cleansing, transforming, and modeling raw data with the aim of deriving valuable insights and retrieving relevant information to reach a conclusion for good decision making.</a:t>
            </a:r>
          </a:p>
          <a:p>
            <a:pPr algn="just"/>
            <a:r>
              <a:rPr lang="en-US" sz="2400" dirty="0">
                <a:latin typeface="Times New Roman" panose="02020603050405020304" pitchFamily="18" charset="0"/>
                <a:cs typeface="Times New Roman" panose="02020603050405020304" pitchFamily="18" charset="0"/>
              </a:rPr>
              <a:t>The outcome of many research shows that the most valuable asset and important resource in organizations are their employees.</a:t>
            </a:r>
          </a:p>
          <a:p>
            <a:pPr algn="just"/>
            <a:r>
              <a:rPr lang="en-US" sz="2400" dirty="0">
                <a:latin typeface="Times New Roman" panose="02020603050405020304" pitchFamily="18" charset="0"/>
                <a:cs typeface="Times New Roman" panose="02020603050405020304" pitchFamily="18" charset="0"/>
              </a:rPr>
              <a:t>Now a day due to increased competition and improved requirement in employees proficiency determines the attrition rate. The employee attrition is considered to be a serious issue for organizations. The cost of searching and training employees is very high.</a:t>
            </a:r>
          </a:p>
          <a:p>
            <a:pPr algn="just"/>
            <a:endParaRPr lang="en-US" sz="20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r>
              <a:rPr lang="en-IN" dirty="0">
                <a:latin typeface="Times New Roman" panose="02020603050405020304" pitchFamily="18" charset="0"/>
                <a:cs typeface="Times New Roman" panose="02020603050405020304" pitchFamily="18" charset="0"/>
              </a:rPr>
              <a:t>04-04-2024</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No.3         Batch No.DB15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4</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575424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INTRODUCTION</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Organizations need to search, hire and train new employees. Loss of experienced workers especially high performers is difficult to manage and is negatively related to the success and performance of organizations.</a:t>
            </a:r>
          </a:p>
          <a:p>
            <a:pPr algn="just"/>
            <a:r>
              <a:rPr lang="en-US" sz="2400" dirty="0">
                <a:latin typeface="Times New Roman" panose="02020603050405020304" pitchFamily="18" charset="0"/>
                <a:cs typeface="Times New Roman" panose="02020603050405020304" pitchFamily="18" charset="0"/>
              </a:rPr>
              <a:t>The study focuses on the variables that may lead to control the attrition rate of the employee. </a:t>
            </a:r>
          </a:p>
          <a:p>
            <a:pPr algn="just"/>
            <a:r>
              <a:rPr lang="en-US" sz="2400" dirty="0">
                <a:latin typeface="Times New Roman" panose="02020603050405020304" pitchFamily="18" charset="0"/>
                <a:cs typeface="Times New Roman" panose="02020603050405020304" pitchFamily="18" charset="0"/>
              </a:rPr>
              <a:t> The problem of employee turnover has turn to eminence in organizations because of its pessimistic impacts on issues on work place self-esteem and efficiency.</a:t>
            </a:r>
          </a:p>
          <a:p>
            <a:pPr algn="just"/>
            <a:r>
              <a:rPr lang="en-US" sz="2400" dirty="0">
                <a:latin typeface="Times New Roman" panose="02020603050405020304" pitchFamily="18" charset="0"/>
                <a:cs typeface="Times New Roman" panose="02020603050405020304" pitchFamily="18" charset="0"/>
              </a:rPr>
              <a:t>The organizations deal with this problem is by predicting the risk of attrition of employees using machine learning techniques thus giving organizations to take proactive action for retention.</a:t>
            </a:r>
          </a:p>
          <a:p>
            <a:pPr algn="just"/>
            <a:endParaRPr lang="en-US" sz="20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r>
              <a:rPr lang="en-IN" dirty="0">
                <a:latin typeface="Times New Roman" panose="02020603050405020304" pitchFamily="18" charset="0"/>
                <a:cs typeface="Times New Roman" panose="02020603050405020304" pitchFamily="18" charset="0"/>
              </a:rPr>
              <a:t>04-04-2024</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No.3         Batch No.DB15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5</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970021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6"/>
            <a:ext cx="10173182" cy="562154"/>
          </a:xfrm>
        </p:spPr>
        <p:txBody>
          <a:bodyPr>
            <a:normAutofit/>
          </a:bodyPr>
          <a:lstStyle/>
          <a:p>
            <a:pPr algn="ctr"/>
            <a:r>
              <a:rPr lang="en-US" sz="3200" b="1" dirty="0">
                <a:latin typeface="Times New Roman" panose="02020603050405020304" pitchFamily="18" charset="0"/>
                <a:cs typeface="Times New Roman" panose="02020603050405020304" pitchFamily="18" charset="0"/>
              </a:rPr>
              <a:t>LITERATURE SURVEY</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pPr marL="0" indent="0">
              <a:buNone/>
            </a:pPr>
            <a:endParaRPr lang="en-IN">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r>
              <a:rPr lang="en-IN" dirty="0">
                <a:latin typeface="Times New Roman" panose="02020603050405020304" pitchFamily="18" charset="0"/>
                <a:cs typeface="Times New Roman" panose="02020603050405020304" pitchFamily="18" charset="0"/>
              </a:rPr>
              <a:t>04-04-2024</a:t>
            </a:r>
            <a:endParaRPr lang="en-US"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No.3         Batch No.DB15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6</a:t>
            </a:fld>
            <a:endParaRPr lang="en-US">
              <a:latin typeface="Times New Roman" panose="02020603050405020304" pitchFamily="18" charset="0"/>
              <a:cs typeface="Times New Roman" panose="02020603050405020304" pitchFamily="18" charset="0"/>
            </a:endParaRPr>
          </a:p>
        </p:txBody>
      </p:sp>
      <p:sp>
        <p:nvSpPr>
          <p:cNvPr id="10" name="Content Placeholder 8">
            <a:extLst>
              <a:ext uri="{FF2B5EF4-FFF2-40B4-BE49-F238E27FC236}">
                <a16:creationId xmlns:a16="http://schemas.microsoft.com/office/drawing/2014/main" id="{3E8CACDC-CE1B-448A-5D5F-BF4D715F95AE}"/>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atin typeface="Times New Roman" panose="02020603050405020304" pitchFamily="18" charset="0"/>
              <a:cs typeface="Times New Roman" panose="02020603050405020304" pitchFamily="18" charset="0"/>
            </a:endParaRPr>
          </a:p>
        </p:txBody>
      </p:sp>
      <p:graphicFrame>
        <p:nvGraphicFramePr>
          <p:cNvPr id="3" name="Table 3">
            <a:extLst>
              <a:ext uri="{FF2B5EF4-FFF2-40B4-BE49-F238E27FC236}">
                <a16:creationId xmlns:a16="http://schemas.microsoft.com/office/drawing/2014/main" id="{D5492C34-DF62-E3B9-3F6C-997B49ACCC8A}"/>
              </a:ext>
            </a:extLst>
          </p:cNvPr>
          <p:cNvGraphicFramePr>
            <a:graphicFrameLocks noGrp="1"/>
          </p:cNvGraphicFramePr>
          <p:nvPr>
            <p:extLst>
              <p:ext uri="{D42A27DB-BD31-4B8C-83A1-F6EECF244321}">
                <p14:modId xmlns:p14="http://schemas.microsoft.com/office/powerpoint/2010/main" val="3774064392"/>
              </p:ext>
            </p:extLst>
          </p:nvPr>
        </p:nvGraphicFramePr>
        <p:xfrm>
          <a:off x="975360" y="1058502"/>
          <a:ext cx="10763795" cy="4815840"/>
        </p:xfrm>
        <a:graphic>
          <a:graphicData uri="http://schemas.openxmlformats.org/drawingml/2006/table">
            <a:tbl>
              <a:tblPr firstRow="1" bandRow="1">
                <a:tableStyleId>{17292A2E-F333-43FB-9621-5CBBE7FDCDCB}</a:tableStyleId>
              </a:tblPr>
              <a:tblGrid>
                <a:gridCol w="488475">
                  <a:extLst>
                    <a:ext uri="{9D8B030D-6E8A-4147-A177-3AD203B41FA5}">
                      <a16:colId xmlns:a16="http://schemas.microsoft.com/office/drawing/2014/main" val="166576671"/>
                    </a:ext>
                  </a:extLst>
                </a:gridCol>
                <a:gridCol w="1955570">
                  <a:extLst>
                    <a:ext uri="{9D8B030D-6E8A-4147-A177-3AD203B41FA5}">
                      <a16:colId xmlns:a16="http://schemas.microsoft.com/office/drawing/2014/main" val="946789180"/>
                    </a:ext>
                  </a:extLst>
                </a:gridCol>
                <a:gridCol w="1629642">
                  <a:extLst>
                    <a:ext uri="{9D8B030D-6E8A-4147-A177-3AD203B41FA5}">
                      <a16:colId xmlns:a16="http://schemas.microsoft.com/office/drawing/2014/main" val="3483638722"/>
                    </a:ext>
                  </a:extLst>
                </a:gridCol>
                <a:gridCol w="1681105">
                  <a:extLst>
                    <a:ext uri="{9D8B030D-6E8A-4147-A177-3AD203B41FA5}">
                      <a16:colId xmlns:a16="http://schemas.microsoft.com/office/drawing/2014/main" val="1190061112"/>
                    </a:ext>
                  </a:extLst>
                </a:gridCol>
                <a:gridCol w="1898389">
                  <a:extLst>
                    <a:ext uri="{9D8B030D-6E8A-4147-A177-3AD203B41FA5}">
                      <a16:colId xmlns:a16="http://schemas.microsoft.com/office/drawing/2014/main" val="3469305604"/>
                    </a:ext>
                  </a:extLst>
                </a:gridCol>
                <a:gridCol w="1555307">
                  <a:extLst>
                    <a:ext uri="{9D8B030D-6E8A-4147-A177-3AD203B41FA5}">
                      <a16:colId xmlns:a16="http://schemas.microsoft.com/office/drawing/2014/main" val="3853106642"/>
                    </a:ext>
                  </a:extLst>
                </a:gridCol>
                <a:gridCol w="1555307">
                  <a:extLst>
                    <a:ext uri="{9D8B030D-6E8A-4147-A177-3AD203B41FA5}">
                      <a16:colId xmlns:a16="http://schemas.microsoft.com/office/drawing/2014/main" val="1601472594"/>
                    </a:ext>
                  </a:extLst>
                </a:gridCol>
              </a:tblGrid>
              <a:tr h="499907">
                <a:tc>
                  <a:txBody>
                    <a:bodyPr/>
                    <a:lstStyle/>
                    <a:p>
                      <a:pPr algn="ctr"/>
                      <a:r>
                        <a:rPr lang="en-US" sz="1600" dirty="0">
                          <a:solidFill>
                            <a:schemeClr val="tx1"/>
                          </a:solidFill>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solidFill>
                            <a:schemeClr val="tx1"/>
                          </a:solidFill>
                        </a:rPr>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solidFill>
                            <a:schemeClr val="tx1"/>
                          </a:solidFill>
                        </a:rPr>
                        <a:t>Author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solidFill>
                            <a:schemeClr val="tx1"/>
                          </a:solidFill>
                        </a:rPr>
                        <a:t>Journal Name &amp; 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solidFill>
                            <a:schemeClr val="tx1"/>
                          </a:solidFill>
                        </a:rPr>
                        <a:t>Methodology Adapted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solidFill>
                            <a:schemeClr val="tx1"/>
                          </a:solidFill>
                        </a:rPr>
                        <a:t>Key Findings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solidFill>
                            <a:schemeClr val="tx1"/>
                          </a:solidFill>
                        </a:rPr>
                        <a:t>Gaps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7051210"/>
                  </a:ext>
                </a:extLst>
              </a:tr>
              <a:tr h="1920695">
                <a:tc>
                  <a:txBody>
                    <a:bodyPr/>
                    <a:lstStyle/>
                    <a:p>
                      <a:r>
                        <a:rPr lang="en-US" sz="1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Using Data Mining Techniques to Build a</a:t>
                      </a:r>
                    </a:p>
                    <a:p>
                      <a:pPr marL="0" marR="0" indent="0" algn="just"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Classification Model for Predicting Employees</a:t>
                      </a:r>
                    </a:p>
                    <a:p>
                      <a:pPr marL="0" marR="0" indent="0" algn="just"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Performance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 </a:t>
                      </a:r>
                      <a:r>
                        <a:rPr lang="en-US" sz="1400" dirty="0" err="1">
                          <a:latin typeface="Times New Roman" panose="02020603050405020304" pitchFamily="18" charset="0"/>
                          <a:cs typeface="Times New Roman" panose="02020603050405020304" pitchFamily="18" charset="0"/>
                        </a:rPr>
                        <a:t>Qasem</a:t>
                      </a:r>
                      <a:r>
                        <a:rPr lang="en-US" sz="1400" dirty="0">
                          <a:latin typeface="Times New Roman" panose="02020603050405020304" pitchFamily="18" charset="0"/>
                          <a:cs typeface="Times New Roman" panose="02020603050405020304" pitchFamily="18" charset="0"/>
                        </a:rPr>
                        <a:t> A, </a:t>
                      </a:r>
                      <a:r>
                        <a:rPr lang="en-US" sz="1400" dirty="0" err="1">
                          <a:latin typeface="Times New Roman" panose="02020603050405020304" pitchFamily="18" charset="0"/>
                          <a:cs typeface="Times New Roman" panose="02020603050405020304" pitchFamily="18" charset="0"/>
                        </a:rPr>
                        <a:t>A.Radaideh</a:t>
                      </a:r>
                      <a:r>
                        <a:rPr lang="en-US" sz="1400" dirty="0">
                          <a:latin typeface="Times New Roman" panose="02020603050405020304" pitchFamily="18" charset="0"/>
                          <a:cs typeface="Times New Roman" panose="02020603050405020304" pitchFamily="18" charset="0"/>
                        </a:rPr>
                        <a:t> and </a:t>
                      </a:r>
                      <a:r>
                        <a:rPr lang="en-US" sz="1400" dirty="0" err="1">
                          <a:latin typeface="Times New Roman" panose="02020603050405020304" pitchFamily="18" charset="0"/>
                          <a:cs typeface="Times New Roman" panose="02020603050405020304" pitchFamily="18" charset="0"/>
                        </a:rPr>
                        <a:t>Eman</a:t>
                      </a:r>
                      <a:r>
                        <a:rPr lang="en-US" sz="1400" dirty="0">
                          <a:latin typeface="Times New Roman" panose="02020603050405020304" pitchFamily="18" charset="0"/>
                          <a:cs typeface="Times New Roman" panose="02020603050405020304" pitchFamily="18" charset="0"/>
                        </a:rPr>
                        <a:t> A </a:t>
                      </a:r>
                      <a:r>
                        <a:rPr lang="en-US" sz="1400" dirty="0" err="1">
                          <a:latin typeface="Times New Roman" panose="02020603050405020304" pitchFamily="18" charset="0"/>
                          <a:cs typeface="Times New Roman" panose="02020603050405020304" pitchFamily="18" charset="0"/>
                        </a:rPr>
                        <a:t>Nagi</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https://thesai.org/Publications/ViewPaper?Volume=3&amp;Issue=2&amp;Code=IJACSA&amp;SerialNo=25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latin typeface="Times New Roman" panose="02020603050405020304" pitchFamily="18" charset="0"/>
                          <a:cs typeface="Times New Roman" panose="02020603050405020304" pitchFamily="18" charset="0"/>
                        </a:rPr>
                        <a:t>CRISP-DM data mining methodology</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 The study has found that several factors might have a great effect on employee performance. One of the most effective factors is the job 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Limited proper data from various companies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925414"/>
                  </a:ext>
                </a:extLst>
              </a:tr>
              <a:tr h="2104871">
                <a:tc>
                  <a:txBody>
                    <a:bodyPr/>
                    <a:lstStyle/>
                    <a:p>
                      <a:r>
                        <a:rPr lang="en-US" sz="1400" dirty="0">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Early Prediction of Employee Attrition using Data Mining Techniques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latin typeface="Times New Roman" panose="02020603050405020304" pitchFamily="18" charset="0"/>
                          <a:cs typeface="Times New Roman" panose="02020603050405020304" pitchFamily="18" charset="0"/>
                        </a:rPr>
                        <a:t>Sandeep Yadav</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https://ieeexplore.ieee.org/abstract/document/8692137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latin typeface="Times New Roman" panose="02020603050405020304" pitchFamily="18" charset="0"/>
                          <a:cs typeface="Times New Roman" panose="02020603050405020304" pitchFamily="18" charset="0"/>
                        </a:rPr>
                        <a:t>Input Data Set, Feature Engineering: Brute-force approach, One Hot Encoding, Feature Selection, Experienced Employee Data</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CLASSIFICATION RESULTS OF EXPERIENCED EMPLOYEE DATA by SVM with accuracy 93%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dirty="0">
                          <a:solidFill>
                            <a:srgbClr val="1F1F1F"/>
                          </a:solidFill>
                          <a:effectLst/>
                          <a:latin typeface="Times New Roman" panose="02020603050405020304" pitchFamily="18" charset="0"/>
                          <a:cs typeface="Times New Roman" panose="02020603050405020304" pitchFamily="18" charset="0"/>
                        </a:rPr>
                        <a:t>Combining HR data with employee survey data, performance reviews, and external economic data can provide a more comprehensive picture.</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8357853"/>
                  </a:ext>
                </a:extLst>
              </a:tr>
            </a:tbl>
          </a:graphicData>
        </a:graphic>
      </p:graphicFrame>
    </p:spTree>
    <p:extLst>
      <p:ext uri="{BB962C8B-B14F-4D97-AF65-F5344CB8AC3E}">
        <p14:creationId xmlns:p14="http://schemas.microsoft.com/office/powerpoint/2010/main" val="6717236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854C05-FBB1-4930-E9CB-0205083D8D01}"/>
              </a:ext>
            </a:extLst>
          </p:cNvPr>
          <p:cNvSpPr>
            <a:spLocks noGrp="1"/>
          </p:cNvSpPr>
          <p:nvPr>
            <p:ph type="dt" sz="half" idx="10"/>
          </p:nvPr>
        </p:nvSpPr>
        <p:spPr/>
        <p:txBody>
          <a:bodyPr/>
          <a:lstStyle/>
          <a:p>
            <a:fld id="{F396EEC6-0141-45B7-8835-252B848F88BA}" type="datetime1">
              <a:rPr lang="en-IN" smtClean="0"/>
              <a:t>04-04-2024</a:t>
            </a:fld>
            <a:endParaRPr lang="en-IN"/>
          </a:p>
        </p:txBody>
      </p:sp>
      <p:sp>
        <p:nvSpPr>
          <p:cNvPr id="3" name="Footer Placeholder 2">
            <a:extLst>
              <a:ext uri="{FF2B5EF4-FFF2-40B4-BE49-F238E27FC236}">
                <a16:creationId xmlns:a16="http://schemas.microsoft.com/office/drawing/2014/main" id="{F4801B24-D5E0-0966-6161-A8FC98D7EC7C}"/>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No.1         Batch No.3           Department of CSE</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C393AE7-3DBC-123D-3FB9-6C006FA83CFD}"/>
              </a:ext>
            </a:extLst>
          </p:cNvPr>
          <p:cNvSpPr>
            <a:spLocks noGrp="1"/>
          </p:cNvSpPr>
          <p:nvPr>
            <p:ph type="sldNum" sz="quarter" idx="12"/>
          </p:nvPr>
        </p:nvSpPr>
        <p:spPr/>
        <p:txBody>
          <a:bodyPr/>
          <a:lstStyle/>
          <a:p>
            <a:fld id="{65DCBD69-296B-4D7C-AF62-9B588FC78772}" type="slidenum">
              <a:rPr lang="en-IN" smtClean="0"/>
              <a:t>7</a:t>
            </a:fld>
            <a:endParaRPr lang="en-IN"/>
          </a:p>
        </p:txBody>
      </p:sp>
      <p:graphicFrame>
        <p:nvGraphicFramePr>
          <p:cNvPr id="5" name="Table 4">
            <a:extLst>
              <a:ext uri="{FF2B5EF4-FFF2-40B4-BE49-F238E27FC236}">
                <a16:creationId xmlns:a16="http://schemas.microsoft.com/office/drawing/2014/main" id="{217934BC-4FAB-9BDB-DD67-E8FEB4F2D50E}"/>
              </a:ext>
            </a:extLst>
          </p:cNvPr>
          <p:cNvGraphicFramePr>
            <a:graphicFrameLocks noGrp="1"/>
          </p:cNvGraphicFramePr>
          <p:nvPr>
            <p:extLst>
              <p:ext uri="{D42A27DB-BD31-4B8C-83A1-F6EECF244321}">
                <p14:modId xmlns:p14="http://schemas.microsoft.com/office/powerpoint/2010/main" val="2755411920"/>
              </p:ext>
            </p:extLst>
          </p:nvPr>
        </p:nvGraphicFramePr>
        <p:xfrm>
          <a:off x="400594" y="807136"/>
          <a:ext cx="11608524" cy="5880233"/>
        </p:xfrm>
        <a:graphic>
          <a:graphicData uri="http://schemas.openxmlformats.org/drawingml/2006/table">
            <a:tbl>
              <a:tblPr firstRow="1" bandRow="1">
                <a:tableStyleId>{17292A2E-F333-43FB-9621-5CBBE7FDCDCB}</a:tableStyleId>
              </a:tblPr>
              <a:tblGrid>
                <a:gridCol w="652370">
                  <a:extLst>
                    <a:ext uri="{9D8B030D-6E8A-4147-A177-3AD203B41FA5}">
                      <a16:colId xmlns:a16="http://schemas.microsoft.com/office/drawing/2014/main" val="3258338985"/>
                    </a:ext>
                  </a:extLst>
                </a:gridCol>
                <a:gridCol w="2085145">
                  <a:extLst>
                    <a:ext uri="{9D8B030D-6E8A-4147-A177-3AD203B41FA5}">
                      <a16:colId xmlns:a16="http://schemas.microsoft.com/office/drawing/2014/main" val="726948269"/>
                    </a:ext>
                  </a:extLst>
                </a:gridCol>
                <a:gridCol w="1737621">
                  <a:extLst>
                    <a:ext uri="{9D8B030D-6E8A-4147-A177-3AD203B41FA5}">
                      <a16:colId xmlns:a16="http://schemas.microsoft.com/office/drawing/2014/main" val="1970627278"/>
                    </a:ext>
                  </a:extLst>
                </a:gridCol>
                <a:gridCol w="1792493">
                  <a:extLst>
                    <a:ext uri="{9D8B030D-6E8A-4147-A177-3AD203B41FA5}">
                      <a16:colId xmlns:a16="http://schemas.microsoft.com/office/drawing/2014/main" val="1101764276"/>
                    </a:ext>
                  </a:extLst>
                </a:gridCol>
                <a:gridCol w="2024175">
                  <a:extLst>
                    <a:ext uri="{9D8B030D-6E8A-4147-A177-3AD203B41FA5}">
                      <a16:colId xmlns:a16="http://schemas.microsoft.com/office/drawing/2014/main" val="1404115452"/>
                    </a:ext>
                  </a:extLst>
                </a:gridCol>
                <a:gridCol w="1658360">
                  <a:extLst>
                    <a:ext uri="{9D8B030D-6E8A-4147-A177-3AD203B41FA5}">
                      <a16:colId xmlns:a16="http://schemas.microsoft.com/office/drawing/2014/main" val="1276901650"/>
                    </a:ext>
                  </a:extLst>
                </a:gridCol>
                <a:gridCol w="1658360">
                  <a:extLst>
                    <a:ext uri="{9D8B030D-6E8A-4147-A177-3AD203B41FA5}">
                      <a16:colId xmlns:a16="http://schemas.microsoft.com/office/drawing/2014/main" val="728674868"/>
                    </a:ext>
                  </a:extLst>
                </a:gridCol>
              </a:tblGrid>
              <a:tr h="1643513">
                <a:tc>
                  <a:txBody>
                    <a:bodyPr/>
                    <a:lstStyle/>
                    <a:p>
                      <a:r>
                        <a:rPr lang="en-US" sz="1400" b="0" dirty="0">
                          <a:solidFill>
                            <a:schemeClr val="tx1"/>
                          </a:solidFill>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latin typeface="Times New Roman" panose="02020603050405020304" pitchFamily="18" charset="0"/>
                          <a:cs typeface="Times New Roman" panose="02020603050405020304" pitchFamily="18" charset="0"/>
                        </a:rPr>
                        <a:t>Prediction of Employee Attrition Using Machine Learning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latin typeface="Times New Roman" panose="02020603050405020304" pitchFamily="18" charset="0"/>
                          <a:cs typeface="Times New Roman" panose="02020603050405020304" pitchFamily="18" charset="0"/>
                        </a:rPr>
                        <a:t>and Ensemble Methods</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latin typeface="Times New Roman" panose="02020603050405020304" pitchFamily="18" charset="0"/>
                          <a:cs typeface="Times New Roman" panose="02020603050405020304" pitchFamily="18" charset="0"/>
                        </a:rPr>
                        <a:t>Aseel Qutub, Asmaa Al-</a:t>
                      </a:r>
                      <a:r>
                        <a:rPr lang="en-US" sz="1400" b="0" dirty="0" err="1">
                          <a:solidFill>
                            <a:schemeClr val="tx1"/>
                          </a:solidFill>
                          <a:latin typeface="Times New Roman" panose="02020603050405020304" pitchFamily="18" charset="0"/>
                          <a:cs typeface="Times New Roman" panose="02020603050405020304" pitchFamily="18" charset="0"/>
                        </a:rPr>
                        <a:t>Mehmadi</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latin typeface="Times New Roman" panose="02020603050405020304" pitchFamily="18" charset="0"/>
                          <a:cs typeface="Times New Roman" panose="02020603050405020304" pitchFamily="18" charset="0"/>
                        </a:rPr>
                        <a:t>https://www.researchgate.net/publication/351911311_Prediction_of_Employee_Attrition_Using_Machine_Learning_and_Ensemble_Methods</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latin typeface="Times New Roman" panose="02020603050405020304" pitchFamily="18" charset="0"/>
                          <a:cs typeface="Times New Roman" panose="02020603050405020304" pitchFamily="18" charset="0"/>
                        </a:rPr>
                        <a:t>Six different machine learning models have been trained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latin typeface="Times New Roman" panose="02020603050405020304" pitchFamily="18" charset="0"/>
                          <a:cs typeface="Times New Roman" panose="02020603050405020304" pitchFamily="18" charset="0"/>
                        </a:rPr>
                        <a:t>and evaluated in this work; decision tree model, random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latin typeface="Times New Roman" panose="02020603050405020304" pitchFamily="18" charset="0"/>
                          <a:cs typeface="Times New Roman" panose="02020603050405020304" pitchFamily="18" charset="0"/>
                        </a:rPr>
                        <a:t>forest model, gradient boosting model, </a:t>
                      </a:r>
                      <a:r>
                        <a:rPr lang="en-US" sz="1400" b="0" dirty="0" err="1">
                          <a:solidFill>
                            <a:schemeClr val="tx1"/>
                          </a:solidFill>
                          <a:latin typeface="Times New Roman" panose="02020603050405020304" pitchFamily="18" charset="0"/>
                          <a:cs typeface="Times New Roman" panose="02020603050405020304" pitchFamily="18" charset="0"/>
                        </a:rPr>
                        <a:t>adaboost</a:t>
                      </a:r>
                      <a:r>
                        <a:rPr lang="en-US" sz="1400" b="0" dirty="0">
                          <a:solidFill>
                            <a:schemeClr val="tx1"/>
                          </a:solidFill>
                          <a:latin typeface="Times New Roman" panose="02020603050405020304" pitchFamily="18" charset="0"/>
                          <a:cs typeface="Times New Roman" panose="02020603050405020304" pitchFamily="18" charset="0"/>
                        </a:rPr>
                        <a:t>, and logistic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latin typeface="Times New Roman" panose="02020603050405020304" pitchFamily="18" charset="0"/>
                          <a:cs typeface="Times New Roman" panose="02020603050405020304" pitchFamily="18" charset="0"/>
                        </a:rPr>
                        <a:t>regression model. </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latin typeface="Times New Roman" panose="02020603050405020304" pitchFamily="18" charset="0"/>
                          <a:cs typeface="Times New Roman" panose="02020603050405020304" pitchFamily="18" charset="0"/>
                        </a:rPr>
                        <a:t>The results show the superiority of the linear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latin typeface="Times New Roman" panose="02020603050405020304" pitchFamily="18" charset="0"/>
                          <a:cs typeface="Times New Roman" panose="02020603050405020304" pitchFamily="18" charset="0"/>
                        </a:rPr>
                        <a:t>model in terms of accuracy, recall and AUC</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latin typeface="Times New Roman" panose="02020603050405020304" pitchFamily="18" charset="0"/>
                          <a:cs typeface="Times New Roman" panose="02020603050405020304" pitchFamily="18" charset="0"/>
                        </a:rPr>
                        <a:t>The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latin typeface="Times New Roman" panose="02020603050405020304" pitchFamily="18" charset="0"/>
                          <a:cs typeface="Times New Roman" panose="02020603050405020304" pitchFamily="18" charset="0"/>
                        </a:rPr>
                        <a:t>performance of the ensembles is slightly lower than their best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latin typeface="Times New Roman" panose="02020603050405020304" pitchFamily="18" charset="0"/>
                          <a:cs typeface="Times New Roman" panose="02020603050405020304" pitchFamily="18" charset="0"/>
                        </a:rPr>
                        <a:t>base models, these ensembles would generalize better for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latin typeface="Times New Roman" panose="02020603050405020304" pitchFamily="18" charset="0"/>
                          <a:cs typeface="Times New Roman" panose="02020603050405020304" pitchFamily="18" charset="0"/>
                        </a:rPr>
                        <a:t>unseen examples and larger datasets. </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46976430"/>
                  </a:ext>
                </a:extLst>
              </a:tr>
              <a:tr h="1643513">
                <a:tc>
                  <a:txBody>
                    <a:bodyPr/>
                    <a:lstStyle/>
                    <a:p>
                      <a:r>
                        <a:rPr lang="en-US" sz="1400" b="0" dirty="0">
                          <a:solidFill>
                            <a:schemeClr val="tx1"/>
                          </a:solidFill>
                          <a:latin typeface="Times New Roman" panose="02020603050405020304" pitchFamily="18"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latin typeface="Times New Roman" panose="02020603050405020304" pitchFamily="18" charset="0"/>
                          <a:cs typeface="Times New Roman" panose="02020603050405020304" pitchFamily="18" charset="0"/>
                        </a:rPr>
                        <a:t>Predicting Employee Attrition Using Machine Learning Approaches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dirty="0">
                          <a:latin typeface="Times New Roman" panose="02020603050405020304" pitchFamily="18" charset="0"/>
                          <a:cs typeface="Times New Roman" panose="02020603050405020304" pitchFamily="18" charset="0"/>
                        </a:rPr>
                        <a:t>Ali Raza , Kashif Munir</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latin typeface="Times New Roman" panose="02020603050405020304" pitchFamily="18" charset="0"/>
                          <a:cs typeface="Times New Roman" panose="02020603050405020304" pitchFamily="18" charset="0"/>
                        </a:rPr>
                        <a:t>https://www.researchgate.net/publication/361522993_Predicting_Employee_Attrition_Using_Machine_Learning_Approaches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latin typeface="Times New Roman" panose="02020603050405020304" pitchFamily="18" charset="0"/>
                          <a:cs typeface="Times New Roman" panose="02020603050405020304" pitchFamily="18" charset="0"/>
                        </a:rPr>
                        <a:t>Employee Exploratory Data Analysis (EEDA),</a:t>
                      </a:r>
                      <a:r>
                        <a:rPr lang="en-IN" sz="1400" dirty="0">
                          <a:latin typeface="Times New Roman" panose="02020603050405020304" pitchFamily="18" charset="0"/>
                          <a:cs typeface="Times New Roman" panose="02020603050405020304" pitchFamily="18" charset="0"/>
                        </a:rPr>
                        <a:t> SMOTE data resampling technique, Extra Trees Classifier (ETC)</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latin typeface="Times New Roman" panose="02020603050405020304" pitchFamily="18" charset="0"/>
                          <a:cs typeface="Times New Roman" panose="02020603050405020304" pitchFamily="18" charset="0"/>
                        </a:rPr>
                        <a:t>The proposed Extra Trees Classifier (ETC) achieved 93% 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latin typeface="Times New Roman" panose="02020603050405020304" pitchFamily="18" charset="0"/>
                          <a:cs typeface="Times New Roman" panose="02020603050405020304" pitchFamily="18" charset="0"/>
                        </a:rPr>
                        <a:t>Enhance the dataset feature space to obtain more accurate results by using deep learning techniques.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01492206"/>
                  </a:ext>
                </a:extLst>
              </a:tr>
              <a:tr h="1643513">
                <a:tc>
                  <a:txBody>
                    <a:bodyPr/>
                    <a:lstStyle/>
                    <a:p>
                      <a:r>
                        <a:rPr lang="en-US" sz="1400" b="0" dirty="0">
                          <a:solidFill>
                            <a:schemeClr val="tx1"/>
                          </a:solidFill>
                          <a:latin typeface="Times New Roman" panose="02020603050405020304" pitchFamily="18" charset="0"/>
                          <a:cs typeface="Times New Roman" panose="0202060305040502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latin typeface="Times New Roman" panose="02020603050405020304" pitchFamily="18" charset="0"/>
                          <a:cs typeface="Times New Roman" panose="02020603050405020304" pitchFamily="18" charset="0"/>
                        </a:rPr>
                        <a:t>Predictive Modelling of Employee Turnover in Indian IT Industry Using Machine Learning Techniques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dirty="0">
                          <a:latin typeface="Times New Roman" panose="02020603050405020304" pitchFamily="18" charset="0"/>
                          <a:cs typeface="Times New Roman" panose="02020603050405020304" pitchFamily="18" charset="0"/>
                        </a:rPr>
                        <a:t>Shikha N. Khera, Divya</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latin typeface="Times New Roman" panose="02020603050405020304" pitchFamily="18" charset="0"/>
                          <a:cs typeface="Times New Roman" panose="02020603050405020304" pitchFamily="18" charset="0"/>
                        </a:rPr>
                        <a:t>https://www.researchgate.net/publication/331524668_Predictive_Modelling_of_Employee_Turnover_in_Indian_IT_Industry_Using_Machine_Learning_Techniques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latin typeface="Times New Roman" panose="02020603050405020304" pitchFamily="18" charset="0"/>
                          <a:cs typeface="Times New Roman" panose="02020603050405020304" pitchFamily="18" charset="0"/>
                        </a:rPr>
                        <a:t>The SVM models, based on</a:t>
                      </a:r>
                    </a:p>
                    <a:p>
                      <a:r>
                        <a:rPr lang="en-US" sz="1400" dirty="0">
                          <a:latin typeface="Times New Roman" panose="02020603050405020304" pitchFamily="18" charset="0"/>
                          <a:cs typeface="Times New Roman" panose="02020603050405020304" pitchFamily="18" charset="0"/>
                        </a:rPr>
                        <a:t>training, will attempt to generalize about the input data,</a:t>
                      </a:r>
                    </a:p>
                    <a:p>
                      <a:r>
                        <a:rPr lang="en-US" sz="1400" dirty="0">
                          <a:latin typeface="Times New Roman" panose="02020603050405020304" pitchFamily="18" charset="0"/>
                          <a:cs typeface="Times New Roman" panose="02020603050405020304" pitchFamily="18" charset="0"/>
                        </a:rPr>
                        <a:t>based on their features and, subsequently, predict correctly</a:t>
                      </a:r>
                    </a:p>
                    <a:p>
                      <a:r>
                        <a:rPr lang="en-US" sz="1400" dirty="0">
                          <a:latin typeface="Times New Roman" panose="02020603050405020304" pitchFamily="18" charset="0"/>
                          <a:cs typeface="Times New Roman" panose="02020603050405020304" pitchFamily="18" charset="0"/>
                        </a:rPr>
                        <a:t>on novel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latin typeface="Times New Roman" panose="02020603050405020304" pitchFamily="18" charset="0"/>
                          <a:cs typeface="Times New Roman" panose="02020603050405020304" pitchFamily="18" charset="0"/>
                        </a:rPr>
                        <a:t>The accuracy of the model was found to be 0.85 (or 85%),</a:t>
                      </a:r>
                    </a:p>
                    <a:p>
                      <a:r>
                        <a:rPr lang="en-US" sz="1400" dirty="0">
                          <a:latin typeface="Times New Roman" panose="02020603050405020304" pitchFamily="18" charset="0"/>
                          <a:cs typeface="Times New Roman" panose="02020603050405020304" pitchFamily="18" charset="0"/>
                        </a:rPr>
                        <a:t>which is a significantly accuracy level.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latin typeface="Times New Roman" panose="02020603050405020304" pitchFamily="18" charset="0"/>
                          <a:cs typeface="Times New Roman" panose="02020603050405020304" pitchFamily="18" charset="0"/>
                        </a:rPr>
                        <a:t>The feature set needs to be</a:t>
                      </a:r>
                    </a:p>
                    <a:p>
                      <a:r>
                        <a:rPr lang="en-US" sz="1400" dirty="0">
                          <a:latin typeface="Times New Roman" panose="02020603050405020304" pitchFamily="18" charset="0"/>
                          <a:cs typeface="Times New Roman" panose="02020603050405020304" pitchFamily="18" charset="0"/>
                        </a:rPr>
                        <a:t>changed, to develop a more accurate model and also reduce</a:t>
                      </a:r>
                    </a:p>
                    <a:p>
                      <a:r>
                        <a:rPr lang="en-US" sz="1400" dirty="0">
                          <a:latin typeface="Times New Roman" panose="02020603050405020304" pitchFamily="18" charset="0"/>
                          <a:cs typeface="Times New Roman" panose="02020603050405020304" pitchFamily="18" charset="0"/>
                        </a:rPr>
                        <a:t>the misclassification rates.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99671549"/>
                  </a:ext>
                </a:extLst>
              </a:tr>
            </a:tbl>
          </a:graphicData>
        </a:graphic>
      </p:graphicFrame>
      <p:pic>
        <p:nvPicPr>
          <p:cNvPr id="7" name="Picture 6">
            <a:extLst>
              <a:ext uri="{FF2B5EF4-FFF2-40B4-BE49-F238E27FC236}">
                <a16:creationId xmlns:a16="http://schemas.microsoft.com/office/drawing/2014/main" id="{4F1E00B5-74BE-748A-8AFB-8091AF91D3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88" y="-11376"/>
            <a:ext cx="3893270" cy="576983"/>
          </a:xfrm>
          <a:prstGeom prst="rect">
            <a:avLst/>
          </a:prstGeom>
        </p:spPr>
      </p:pic>
    </p:spTree>
    <p:extLst>
      <p:ext uri="{BB962C8B-B14F-4D97-AF65-F5344CB8AC3E}">
        <p14:creationId xmlns:p14="http://schemas.microsoft.com/office/powerpoint/2010/main" val="187552679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RESEARCH GAPS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1555659"/>
            <a:ext cx="10515600" cy="4351338"/>
          </a:xfrm>
        </p:spPr>
        <p:txBody>
          <a:bodyPr>
            <a:normAutofit lnSpcReduction="10000"/>
          </a:bodyPr>
          <a:lstStyle/>
          <a:p>
            <a:r>
              <a:rPr lang="en-US" sz="2400" dirty="0">
                <a:latin typeface="Times New Roman" panose="02020603050405020304" pitchFamily="18" charset="0"/>
                <a:cs typeface="Times New Roman" panose="02020603050405020304" pitchFamily="18" charset="0"/>
              </a:rPr>
              <a:t>The quality of data used for training models is critical. Research can explore methods to handle missing or noisy data, as well as effective feature engineering techniques. </a:t>
            </a:r>
          </a:p>
          <a:p>
            <a:r>
              <a:rPr lang="en-US" sz="2400" dirty="0">
                <a:latin typeface="Times New Roman" panose="02020603050405020304" pitchFamily="18" charset="0"/>
                <a:cs typeface="Times New Roman" panose="02020603050405020304" pitchFamily="18" charset="0"/>
              </a:rPr>
              <a:t>Employee attrition is often a dynamic process influenced by various internal and external factors. Existing models may not adequately capture the evolving nature of employee behavior and organizational changes over time. </a:t>
            </a:r>
          </a:p>
          <a:p>
            <a:r>
              <a:rPr lang="en-US" sz="2400" dirty="0">
                <a:latin typeface="Times New Roman" panose="02020603050405020304" pitchFamily="18" charset="0"/>
                <a:cs typeface="Times New Roman" panose="02020603050405020304" pitchFamily="18" charset="0"/>
              </a:rPr>
              <a:t>Variability in accuracy across different ML algorithms needs further exploration and optimization.</a:t>
            </a:r>
          </a:p>
          <a:p>
            <a:r>
              <a:rPr lang="en-US" sz="2400" dirty="0">
                <a:latin typeface="Times New Roman" panose="02020603050405020304" pitchFamily="18" charset="0"/>
                <a:cs typeface="Times New Roman" panose="02020603050405020304" pitchFamily="18" charset="0"/>
              </a:rPr>
              <a:t>Lack of detailed information on the dataset's composition and diversity raises representativeness concerns.</a:t>
            </a:r>
          </a:p>
          <a:p>
            <a:r>
              <a:rPr lang="en-US" sz="2400" dirty="0">
                <a:latin typeface="Times New Roman" panose="02020603050405020304" pitchFamily="18" charset="0"/>
                <a:cs typeface="Times New Roman" panose="02020603050405020304" pitchFamily="18" charset="0"/>
              </a:rPr>
              <a:t>Lack of information on dataset and biases raises concerns about generalizability of the proposed approach.</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r>
              <a:rPr lang="en-IN" dirty="0">
                <a:latin typeface="Times New Roman" panose="02020603050405020304" pitchFamily="18" charset="0"/>
                <a:cs typeface="Times New Roman" panose="02020603050405020304" pitchFamily="18" charset="0"/>
              </a:rPr>
              <a:t>04-04-2024</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No.3         Batch No.DB15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8</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3168547"/>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PROBLEM STATEMENT</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pPr algn="just"/>
            <a:r>
              <a:rPr lang="en-US" dirty="0">
                <a:solidFill>
                  <a:schemeClr val="bg2">
                    <a:lumMod val="10000"/>
                  </a:schemeClr>
                </a:solidFill>
                <a:latin typeface="Times New Roman" pitchFamily="18" charset="0"/>
                <a:cs typeface="Times New Roman" pitchFamily="18" charset="0"/>
              </a:rPr>
              <a:t>The main aim of this project is to predict the employee attrition rate by employing various machine learning techniques. There are various factors that affect the number of employees in an organization.</a:t>
            </a:r>
          </a:p>
          <a:p>
            <a:pPr algn="just"/>
            <a:r>
              <a:rPr lang="en-US" dirty="0">
                <a:solidFill>
                  <a:schemeClr val="bg2">
                    <a:lumMod val="10000"/>
                  </a:schemeClr>
                </a:solidFill>
                <a:latin typeface="Times New Roman" pitchFamily="18" charset="0"/>
                <a:cs typeface="Times New Roman" pitchFamily="18" charset="0"/>
              </a:rPr>
              <a:t> Parameters like salary, work culture, and work environment affects the employees working in an organization. </a:t>
            </a:r>
          </a:p>
          <a:p>
            <a:pPr algn="just"/>
            <a:r>
              <a:rPr lang="en-US" dirty="0">
                <a:solidFill>
                  <a:schemeClr val="bg2">
                    <a:lumMod val="10000"/>
                  </a:schemeClr>
                </a:solidFill>
                <a:latin typeface="Times New Roman" pitchFamily="18" charset="0"/>
                <a:cs typeface="Times New Roman" pitchFamily="18" charset="0"/>
              </a:rPr>
              <a:t>So, first, we need to collect the datasets from the data source. After collecting the datasets, we need to apply various pre-processing techniques in order to remove null values and unwanted values. </a:t>
            </a:r>
          </a:p>
          <a:p>
            <a:pPr algn="just"/>
            <a:r>
              <a:rPr lang="en-US" dirty="0">
                <a:solidFill>
                  <a:schemeClr val="bg2">
                    <a:lumMod val="10000"/>
                  </a:schemeClr>
                </a:solidFill>
                <a:latin typeface="Times New Roman" pitchFamily="18" charset="0"/>
                <a:cs typeface="Times New Roman" pitchFamily="18" charset="0"/>
              </a:rPr>
              <a:t>Split data into train set and test set after that train model using different machine learning algorithms. Finally evaluate the test results.</a:t>
            </a:r>
          </a:p>
          <a:p>
            <a:pPr marL="0" indent="0" algn="just">
              <a:buNone/>
            </a:pPr>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r>
              <a:rPr lang="en-IN" dirty="0">
                <a:latin typeface="Times New Roman" panose="02020603050405020304" pitchFamily="18" charset="0"/>
                <a:cs typeface="Times New Roman" panose="02020603050405020304" pitchFamily="18" charset="0"/>
              </a:rPr>
              <a:t>04-04-2024</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No.3         Batch No.DB15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9</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973804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899</TotalTime>
  <Words>3906</Words>
  <Application>Microsoft Office PowerPoint</Application>
  <PresentationFormat>Widescreen</PresentationFormat>
  <Paragraphs>379</Paragraphs>
  <Slides>28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Calibri Light</vt:lpstr>
      <vt:lpstr>Söhne</vt:lpstr>
      <vt:lpstr>Times New Roman</vt:lpstr>
      <vt:lpstr>Wingdings</vt:lpstr>
      <vt:lpstr>Office Theme</vt:lpstr>
      <vt:lpstr>PowerPoint Presentation</vt:lpstr>
      <vt:lpstr>OUTLINE</vt:lpstr>
      <vt:lpstr>ABSTRACT</vt:lpstr>
      <vt:lpstr>INTRODUCTION</vt:lpstr>
      <vt:lpstr>INTRODUCTION</vt:lpstr>
      <vt:lpstr>LITERATURE SURVEY</vt:lpstr>
      <vt:lpstr>PowerPoint Presentation</vt:lpstr>
      <vt:lpstr>RESEARCH GAPS</vt:lpstr>
      <vt:lpstr>PROBLEM STATEMENT</vt:lpstr>
      <vt:lpstr>OBJECTIVES</vt:lpstr>
      <vt:lpstr>BLOCK DIAGRAM OR FLOW DIAGRAM</vt:lpstr>
      <vt:lpstr>METHODOLOGY</vt:lpstr>
      <vt:lpstr>DATA COLLECTION</vt:lpstr>
      <vt:lpstr>DATA VISUALIZATION</vt:lpstr>
      <vt:lpstr>DATA VISUALIZATION</vt:lpstr>
      <vt:lpstr>DATA VISUALIZATION</vt:lpstr>
      <vt:lpstr>DATA PRE-PROCESSING</vt:lpstr>
      <vt:lpstr>FEATURE IMPORTANCE &amp; MODEL SELECTION</vt:lpstr>
      <vt:lpstr>FEATURE IMPORTANCE &amp; MODEL SELECTION</vt:lpstr>
      <vt:lpstr>IMPLEMENTATION</vt:lpstr>
      <vt:lpstr>RESULTS &amp; ANALYSIS</vt:lpstr>
      <vt:lpstr>RESULTS &amp; ANALYSIS</vt:lpstr>
      <vt:lpstr>CONCLUSION and FUTURE SCOPE</vt:lpstr>
      <vt:lpstr>CONCLUSION &amp; FUTURE SCOPE</vt:lpstr>
      <vt:lpstr>REFERENCES</vt:lpstr>
      <vt:lpstr>REFERENCES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INSTRUCTIONS</dc:title>
  <dc:creator>admin</dc:creator>
  <cp:lastModifiedBy>20471A05M2 PENUGONDA BHAVANI MANJU NADHA</cp:lastModifiedBy>
  <cp:revision>35</cp:revision>
  <dcterms:created xsi:type="dcterms:W3CDTF">2023-12-22T11:34:02Z</dcterms:created>
  <dcterms:modified xsi:type="dcterms:W3CDTF">2024-04-03T20:12:26Z</dcterms:modified>
</cp:coreProperties>
</file>