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0" r:id="rId3"/>
    <p:sldId id="262" r:id="rId4"/>
    <p:sldId id="279" r:id="rId5"/>
    <p:sldId id="263" r:id="rId6"/>
    <p:sldId id="280" r:id="rId7"/>
    <p:sldId id="265" r:id="rId8"/>
    <p:sldId id="270" r:id="rId9"/>
    <p:sldId id="266" r:id="rId10"/>
    <p:sldId id="268" r:id="rId11"/>
    <p:sldId id="269" r:id="rId12"/>
    <p:sldId id="271" r:id="rId13"/>
    <p:sldId id="281" r:id="rId14"/>
    <p:sldId id="282" r:id="rId15"/>
    <p:sldId id="278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70A9F-CCBB-443C-ACCB-91D5405EFB27}" v="1" dt="2024-04-28T05:34:26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RAMULU YERUVA" userId="5ba9b399c135ac7a" providerId="LiveId" clId="{875F9569-B2A9-42A7-95B8-C4F9688AC2A0}"/>
    <pc:docChg chg="modSld">
      <pc:chgData name="VENKATA RAMULU YERUVA" userId="5ba9b399c135ac7a" providerId="LiveId" clId="{875F9569-B2A9-42A7-95B8-C4F9688AC2A0}" dt="2023-12-30T04:54:45.294" v="5" actId="20577"/>
      <pc:docMkLst>
        <pc:docMk/>
      </pc:docMkLst>
      <pc:sldChg chg="modSp mod">
        <pc:chgData name="VENKATA RAMULU YERUVA" userId="5ba9b399c135ac7a" providerId="LiveId" clId="{875F9569-B2A9-42A7-95B8-C4F9688AC2A0}" dt="2023-12-30T04:53:18.058" v="1" actId="20577"/>
        <pc:sldMkLst>
          <pc:docMk/>
          <pc:sldMk cId="1769691040" sldId="258"/>
        </pc:sldMkLst>
        <pc:spChg chg="mod">
          <ac:chgData name="VENKATA RAMULU YERUVA" userId="5ba9b399c135ac7a" providerId="LiveId" clId="{875F9569-B2A9-42A7-95B8-C4F9688AC2A0}" dt="2023-12-30T04:53:18.058" v="1" actId="20577"/>
          <ac:spMkLst>
            <pc:docMk/>
            <pc:sldMk cId="1769691040" sldId="258"/>
            <ac:spMk id="16" creationId="{00000000-0000-0000-0000-000000000000}"/>
          </ac:spMkLst>
        </pc:spChg>
      </pc:sldChg>
      <pc:sldChg chg="modSp mod">
        <pc:chgData name="VENKATA RAMULU YERUVA" userId="5ba9b399c135ac7a" providerId="LiveId" clId="{875F9569-B2A9-42A7-95B8-C4F9688AC2A0}" dt="2023-12-30T04:54:45.294" v="5" actId="20577"/>
        <pc:sldMkLst>
          <pc:docMk/>
          <pc:sldMk cId="1713168547" sldId="265"/>
        </pc:sldMkLst>
        <pc:spChg chg="mod">
          <ac:chgData name="VENKATA RAMULU YERUVA" userId="5ba9b399c135ac7a" providerId="LiveId" clId="{875F9569-B2A9-42A7-95B8-C4F9688AC2A0}" dt="2023-12-30T04:54:45.294" v="5" actId="20577"/>
          <ac:spMkLst>
            <pc:docMk/>
            <pc:sldMk cId="1713168547" sldId="265"/>
            <ac:spMk id="9" creationId="{0BAA4F36-AB00-F2C4-B47F-6381355DE604}"/>
          </ac:spMkLst>
        </pc:spChg>
      </pc:sldChg>
    </pc:docChg>
  </pc:docChgLst>
  <pc:docChgLst>
    <pc:chgData name="VENKATA RAMULU YERUVA" userId="5ba9b399c135ac7a" providerId="LiveId" clId="{14D081AB-3185-4B53-BFF0-3B862A897F70}"/>
    <pc:docChg chg="custSel addSld modSld">
      <pc:chgData name="VENKATA RAMULU YERUVA" userId="5ba9b399c135ac7a" providerId="LiveId" clId="{14D081AB-3185-4B53-BFF0-3B862A897F70}" dt="2024-04-05T08:26:05.190" v="127" actId="20577"/>
      <pc:docMkLst>
        <pc:docMk/>
      </pc:docMkLst>
      <pc:sldChg chg="modSp mod">
        <pc:chgData name="VENKATA RAMULU YERUVA" userId="5ba9b399c135ac7a" providerId="LiveId" clId="{14D081AB-3185-4B53-BFF0-3B862A897F70}" dt="2024-04-05T05:27:37.322" v="126"/>
        <pc:sldMkLst>
          <pc:docMk/>
          <pc:sldMk cId="1769691040" sldId="258"/>
        </pc:sldMkLst>
        <pc:spChg chg="mod">
          <ac:chgData name="VENKATA RAMULU YERUVA" userId="5ba9b399c135ac7a" providerId="LiveId" clId="{14D081AB-3185-4B53-BFF0-3B862A897F70}" dt="2024-04-05T05:08:53.146" v="51" actId="20577"/>
          <ac:spMkLst>
            <pc:docMk/>
            <pc:sldMk cId="1769691040" sldId="258"/>
            <ac:spMk id="12" creationId="{00000000-0000-0000-0000-000000000000}"/>
          </ac:spMkLst>
        </pc:spChg>
        <pc:spChg chg="mod">
          <ac:chgData name="VENKATA RAMULU YERUVA" userId="5ba9b399c135ac7a" providerId="LiveId" clId="{14D081AB-3185-4B53-BFF0-3B862A897F70}" dt="2024-04-05T05:27:37.322" v="126"/>
          <ac:spMkLst>
            <pc:docMk/>
            <pc:sldMk cId="1769691040" sldId="258"/>
            <ac:spMk id="16" creationId="{00000000-0000-0000-0000-000000000000}"/>
          </ac:spMkLst>
        </pc:spChg>
      </pc:sldChg>
      <pc:sldChg chg="modSp mod">
        <pc:chgData name="VENKATA RAMULU YERUVA" userId="5ba9b399c135ac7a" providerId="LiveId" clId="{14D081AB-3185-4B53-BFF0-3B862A897F70}" dt="2024-04-05T08:26:05.190" v="127" actId="20577"/>
        <pc:sldMkLst>
          <pc:docMk/>
          <pc:sldMk cId="1369108918" sldId="262"/>
        </pc:sldMkLst>
        <pc:spChg chg="mod">
          <ac:chgData name="VENKATA RAMULU YERUVA" userId="5ba9b399c135ac7a" providerId="LiveId" clId="{14D081AB-3185-4B53-BFF0-3B862A897F70}" dt="2024-04-05T08:26:05.190" v="127" actId="20577"/>
          <ac:spMkLst>
            <pc:docMk/>
            <pc:sldMk cId="1369108918" sldId="262"/>
            <ac:spMk id="9" creationId="{0BAA4F36-AB00-F2C4-B47F-6381355DE604}"/>
          </ac:spMkLst>
        </pc:spChg>
      </pc:sldChg>
      <pc:sldChg chg="addSp delSp modSp mod">
        <pc:chgData name="VENKATA RAMULU YERUVA" userId="5ba9b399c135ac7a" providerId="LiveId" clId="{14D081AB-3185-4B53-BFF0-3B862A897F70}" dt="2024-04-05T05:26:21.252" v="123" actId="14100"/>
        <pc:sldMkLst>
          <pc:docMk/>
          <pc:sldMk cId="2137029075" sldId="268"/>
        </pc:sldMkLst>
        <pc:picChg chg="del">
          <ac:chgData name="VENKATA RAMULU YERUVA" userId="5ba9b399c135ac7a" providerId="LiveId" clId="{14D081AB-3185-4B53-BFF0-3B862A897F70}" dt="2024-04-05T05:25:49.238" v="116" actId="21"/>
          <ac:picMkLst>
            <pc:docMk/>
            <pc:sldMk cId="2137029075" sldId="268"/>
            <ac:picMk id="3" creationId="{DC107440-E413-5679-305A-00A5F4FC0DE6}"/>
          </ac:picMkLst>
        </pc:picChg>
        <pc:picChg chg="add mod">
          <ac:chgData name="VENKATA RAMULU YERUVA" userId="5ba9b399c135ac7a" providerId="LiveId" clId="{14D081AB-3185-4B53-BFF0-3B862A897F70}" dt="2024-04-05T05:26:21.252" v="123" actId="14100"/>
          <ac:picMkLst>
            <pc:docMk/>
            <pc:sldMk cId="2137029075" sldId="268"/>
            <ac:picMk id="4" creationId="{B18F53B7-E521-DD02-4F9F-2DE54FBEC5DB}"/>
          </ac:picMkLst>
        </pc:picChg>
      </pc:sldChg>
      <pc:sldChg chg="modSp mod">
        <pc:chgData name="VENKATA RAMULU YERUVA" userId="5ba9b399c135ac7a" providerId="LiveId" clId="{14D081AB-3185-4B53-BFF0-3B862A897F70}" dt="2024-04-05T05:16:08.744" v="54" actId="20577"/>
        <pc:sldMkLst>
          <pc:docMk/>
          <pc:sldMk cId="1488576554" sldId="269"/>
        </pc:sldMkLst>
        <pc:spChg chg="mod">
          <ac:chgData name="VENKATA RAMULU YERUVA" userId="5ba9b399c135ac7a" providerId="LiveId" clId="{14D081AB-3185-4B53-BFF0-3B862A897F70}" dt="2024-04-05T05:16:08.744" v="54" actId="20577"/>
          <ac:spMkLst>
            <pc:docMk/>
            <pc:sldMk cId="1488576554" sldId="269"/>
            <ac:spMk id="9" creationId="{0BAA4F36-AB00-F2C4-B47F-6381355DE604}"/>
          </ac:spMkLst>
        </pc:spChg>
      </pc:sldChg>
      <pc:sldChg chg="modSp mod">
        <pc:chgData name="VENKATA RAMULU YERUVA" userId="5ba9b399c135ac7a" providerId="LiveId" clId="{14D081AB-3185-4B53-BFF0-3B862A897F70}" dt="2024-04-05T05:16:33.159" v="71" actId="20577"/>
        <pc:sldMkLst>
          <pc:docMk/>
          <pc:sldMk cId="2725540961" sldId="271"/>
        </pc:sldMkLst>
        <pc:spChg chg="mod">
          <ac:chgData name="VENKATA RAMULU YERUVA" userId="5ba9b399c135ac7a" providerId="LiveId" clId="{14D081AB-3185-4B53-BFF0-3B862A897F70}" dt="2024-04-05T05:16:33.159" v="71" actId="20577"/>
          <ac:spMkLst>
            <pc:docMk/>
            <pc:sldMk cId="2725540961" sldId="271"/>
            <ac:spMk id="9" creationId="{0BAA4F36-AB00-F2C4-B47F-6381355DE604}"/>
          </ac:spMkLst>
        </pc:spChg>
      </pc:sldChg>
      <pc:sldChg chg="addSp delSp modSp new mod">
        <pc:chgData name="VENKATA RAMULU YERUVA" userId="5ba9b399c135ac7a" providerId="LiveId" clId="{14D081AB-3185-4B53-BFF0-3B862A897F70}" dt="2024-04-05T05:22:27.891" v="115" actId="1036"/>
        <pc:sldMkLst>
          <pc:docMk/>
          <pc:sldMk cId="2646376394" sldId="281"/>
        </pc:sldMkLst>
        <pc:spChg chg="mod">
          <ac:chgData name="VENKATA RAMULU YERUVA" userId="5ba9b399c135ac7a" providerId="LiveId" clId="{14D081AB-3185-4B53-BFF0-3B862A897F70}" dt="2024-04-05T05:19:05.655" v="95" actId="20577"/>
          <ac:spMkLst>
            <pc:docMk/>
            <pc:sldMk cId="2646376394" sldId="281"/>
            <ac:spMk id="2" creationId="{E8F0027B-AA31-33AB-97FF-9CD607FF4785}"/>
          </ac:spMkLst>
        </pc:spChg>
        <pc:picChg chg="add del mod">
          <ac:chgData name="VENKATA RAMULU YERUVA" userId="5ba9b399c135ac7a" providerId="LiveId" clId="{14D081AB-3185-4B53-BFF0-3B862A897F70}" dt="2024-04-05T05:21:39.305" v="108" actId="21"/>
          <ac:picMkLst>
            <pc:docMk/>
            <pc:sldMk cId="2646376394" sldId="281"/>
            <ac:picMk id="7" creationId="{39614C89-3BD4-8CE1-2814-19DDCE7F45BD}"/>
          </ac:picMkLst>
        </pc:picChg>
        <pc:picChg chg="add mod">
          <ac:chgData name="VENKATA RAMULU YERUVA" userId="5ba9b399c135ac7a" providerId="LiveId" clId="{14D081AB-3185-4B53-BFF0-3B862A897F70}" dt="2024-04-05T05:22:27.891" v="115" actId="1036"/>
          <ac:picMkLst>
            <pc:docMk/>
            <pc:sldMk cId="2646376394" sldId="281"/>
            <ac:picMk id="9" creationId="{74D8243F-8CC5-5639-A18A-35B6494A569E}"/>
          </ac:picMkLst>
        </pc:picChg>
      </pc:sldChg>
      <pc:sldChg chg="addSp modSp new mod">
        <pc:chgData name="VENKATA RAMULU YERUVA" userId="5ba9b399c135ac7a" providerId="LiveId" clId="{14D081AB-3185-4B53-BFF0-3B862A897F70}" dt="2024-04-05T05:21:17.729" v="107" actId="1076"/>
        <pc:sldMkLst>
          <pc:docMk/>
          <pc:sldMk cId="3901707411" sldId="282"/>
        </pc:sldMkLst>
        <pc:picChg chg="add mod">
          <ac:chgData name="VENKATA RAMULU YERUVA" userId="5ba9b399c135ac7a" providerId="LiveId" clId="{14D081AB-3185-4B53-BFF0-3B862A897F70}" dt="2024-04-05T05:21:17.729" v="107" actId="1076"/>
          <ac:picMkLst>
            <pc:docMk/>
            <pc:sldMk cId="3901707411" sldId="282"/>
            <ac:picMk id="6" creationId="{D31425D1-8982-C57C-0622-C3A2E45186F8}"/>
          </ac:picMkLst>
        </pc:picChg>
      </pc:sldChg>
    </pc:docChg>
  </pc:docChgLst>
  <pc:docChgLst>
    <pc:chgData name="VENKATA RAMULU YERUVA" userId="5ba9b399c135ac7a" providerId="LiveId" clId="{F6C70A9F-CCBB-443C-ACCB-91D5405EFB27}"/>
    <pc:docChg chg="custSel modSld">
      <pc:chgData name="VENKATA RAMULU YERUVA" userId="5ba9b399c135ac7a" providerId="LiveId" clId="{F6C70A9F-CCBB-443C-ACCB-91D5405EFB27}" dt="2024-04-28T05:34:46.270" v="14" actId="20577"/>
      <pc:docMkLst>
        <pc:docMk/>
      </pc:docMkLst>
      <pc:sldChg chg="modSp mod">
        <pc:chgData name="VENKATA RAMULU YERUVA" userId="5ba9b399c135ac7a" providerId="LiveId" clId="{F6C70A9F-CCBB-443C-ACCB-91D5405EFB27}" dt="2024-04-28T05:34:46.270" v="14" actId="20577"/>
        <pc:sldMkLst>
          <pc:docMk/>
          <pc:sldMk cId="1769691040" sldId="258"/>
        </pc:sldMkLst>
        <pc:spChg chg="mod">
          <ac:chgData name="VENKATA RAMULU YERUVA" userId="5ba9b399c135ac7a" providerId="LiveId" clId="{F6C70A9F-CCBB-443C-ACCB-91D5405EFB27}" dt="2024-04-28T05:34:46.270" v="14" actId="20577"/>
          <ac:spMkLst>
            <pc:docMk/>
            <pc:sldMk cId="1769691040" sldId="258"/>
            <ac:spMk id="17" creationId="{00000000-0000-0000-0000-000000000000}"/>
          </ac:spMkLst>
        </pc:spChg>
      </pc:sldChg>
      <pc:sldChg chg="addSp delSp modSp mod">
        <pc:chgData name="VENKATA RAMULU YERUVA" userId="5ba9b399c135ac7a" providerId="LiveId" clId="{F6C70A9F-CCBB-443C-ACCB-91D5405EFB27}" dt="2024-04-28T05:34:26.251" v="9" actId="931"/>
        <pc:sldMkLst>
          <pc:docMk/>
          <pc:sldMk cId="3901707411" sldId="282"/>
        </pc:sldMkLst>
        <pc:picChg chg="del">
          <ac:chgData name="VENKATA RAMULU YERUVA" userId="5ba9b399c135ac7a" providerId="LiveId" clId="{F6C70A9F-CCBB-443C-ACCB-91D5405EFB27}" dt="2024-04-28T05:34:05.244" v="8" actId="21"/>
          <ac:picMkLst>
            <pc:docMk/>
            <pc:sldMk cId="3901707411" sldId="282"/>
            <ac:picMk id="6" creationId="{D31425D1-8982-C57C-0622-C3A2E45186F8}"/>
          </ac:picMkLst>
        </pc:picChg>
        <pc:picChg chg="add mod">
          <ac:chgData name="VENKATA RAMULU YERUVA" userId="5ba9b399c135ac7a" providerId="LiveId" clId="{F6C70A9F-CCBB-443C-ACCB-91D5405EFB27}" dt="2024-04-28T05:34:26.251" v="9" actId="931"/>
          <ac:picMkLst>
            <pc:docMk/>
            <pc:sldMk cId="3901707411" sldId="282"/>
            <ac:picMk id="7" creationId="{3891B816-C862-44A8-353F-12BA7AC3AC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30-12-2023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9.02701" TargetMode="External"/><Relationship Id="rId2" Type="http://schemas.openxmlformats.org/officeDocument/2006/relationships/hyperlink" Target="https://arxiv.org/abs/1604.024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4103/jmsr.jmsr_132_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7.01504" TargetMode="External"/><Relationship Id="rId2" Type="http://schemas.openxmlformats.org/officeDocument/2006/relationships/hyperlink" Target="https://arxiv.org/abs/1605.073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1754154" y="705471"/>
            <a:ext cx="8915400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Retrieving Relevant image to the Given Text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81450" y="1968030"/>
            <a:ext cx="9144000" cy="13410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Yeruva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Venkata 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Ramulu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20471A05N5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Dudekula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Rafi		   	20471A05k5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Komera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Vamsi Krishna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20471A05L6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782854" y="3580789"/>
            <a:ext cx="6858000" cy="22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of,</a:t>
            </a:r>
            <a:endParaRPr lang="en-US" altLang="en-US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altLang="en-US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Shaik. Rafi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M.Tech,(Ph.D)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Asst Professor,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latin typeface="Times New Roman" pitchFamily="18" charset="0"/>
                <a:cs typeface="Times New Roman" pitchFamily="18" charset="0"/>
              </a:rPr>
              <a:t>Narasaraopeta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latin typeface="Times New Roman" pitchFamily="18" charset="0"/>
                <a:cs typeface="Times New Roman" pitchFamily="18" charset="0"/>
              </a:rPr>
              <a:t>Narasaraopet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- 522 601.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E28E1-D21D-A890-E735-1BE8CEC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A7BC5-E2C5-B866-376E-2136F399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  1       Batch No.   DB-16       Department of CSE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2B04-E0CD-BA5A-E603-26218D05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1599E77-87CF-CD8C-37E9-2430DE96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0297D37-029A-2D84-2CAD-F10CB641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88864D5-3D7D-BD9C-033A-83917455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F53B7-E521-DD02-4F9F-2DE54FBE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8" y="1380931"/>
            <a:ext cx="8649478" cy="4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756"/>
            <a:ext cx="10515600" cy="47733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lvl="1" indent="0" algn="just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</a:p>
          <a:p>
            <a:pPr marL="457200" lvl="1" indent="0" algn="just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Features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Space Alignment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Calculation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9C30C-63EB-EF97-A751-E264CA05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D0FB8-9386-11A3-420F-B6BD7CDD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8B02-4971-6AFD-3523-84E9F21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7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 and Pre-processing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2.Feature extraction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3.Vector Conversion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4.Similarity Finding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5.Evaluate the performance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DBA71-92D9-8A6D-9D6B-04377BA9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3B5A2-F818-84B9-F8FC-4A1BB93B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F0A31-B71C-661A-832E-FC6569D9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027B-AA31-33AB-97FF-9CD607FF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050EF-E627-1D5E-4731-DFE5EFB8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D2317-7598-3FC9-BB00-A8AB163C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C7FA-9597-950E-6DFB-F0687957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8243F-8CC5-5639-A18A-35B6494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69" y="1352291"/>
            <a:ext cx="9171993" cy="50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7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00506-7182-5C46-62AB-71F15BE4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114DC-A4CB-064A-9C16-96A4951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DDFC-D5C7-FCEA-899F-8DCFC5F2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1B816-C862-44A8-353F-12BA7AC3A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218627"/>
            <a:ext cx="5544324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W. Jiang, L. Ma, Y.-G. Jiang, W. Liu, T. Zhang, Recurrent fusion network for image captioning (2018) 499–515. doi:10.1007/978-3-030-01216-8_31. </a:t>
            </a:r>
          </a:p>
          <a:p>
            <a:r>
              <a:rPr lang="en-IN" sz="2000" dirty="0"/>
              <a:t>Q. You, H. Jin, Z. Wang, C. Fang, J. Luo, Image captioning with semantic attention (2016) 4651–4659. </a:t>
            </a:r>
            <a:r>
              <a:rPr lang="en-IN" sz="2000" dirty="0" err="1"/>
              <a:t>doi</a:t>
            </a:r>
            <a:r>
              <a:rPr lang="en-IN" sz="2000" dirty="0"/>
              <a:t>: 10.1109/cvpr.2016.503. </a:t>
            </a:r>
          </a:p>
          <a:p>
            <a:r>
              <a:rPr lang="en-IN" sz="2000" dirty="0"/>
              <a:t>J. Gu, J. Cai, S.R. </a:t>
            </a:r>
            <a:r>
              <a:rPr lang="en-IN" sz="2000" dirty="0" err="1"/>
              <a:t>Joty</a:t>
            </a:r>
            <a:r>
              <a:rPr lang="en-IN" sz="2000" dirty="0"/>
              <a:t>, L. </a:t>
            </a:r>
            <a:r>
              <a:rPr lang="en-IN" sz="2000" dirty="0" err="1"/>
              <a:t>Niu</a:t>
            </a:r>
            <a:r>
              <a:rPr lang="en-IN" sz="2000" dirty="0"/>
              <a:t>, G. Wang, Look, imagine and match: Improving textual-visual cross-modal retrieval with generative models (2018) 7181– 7189. </a:t>
            </a:r>
            <a:r>
              <a:rPr lang="en-IN" sz="2000" dirty="0" err="1"/>
              <a:t>doi</a:t>
            </a:r>
            <a:r>
              <a:rPr lang="en-IN" sz="2000" dirty="0"/>
              <a:t>: 10.1109/cvpr.2018.00750. </a:t>
            </a:r>
          </a:p>
          <a:p>
            <a:r>
              <a:rPr lang="en-IN" sz="2000" dirty="0"/>
              <a:t>L. Zhen, P. Hu, X. Wang, D. Peng, Deep supervised cross-modal retrieval (2019) 10394–10403. </a:t>
            </a:r>
            <a:r>
              <a:rPr lang="en-IN" sz="2000" dirty="0" err="1"/>
              <a:t>doi</a:t>
            </a:r>
            <a:r>
              <a:rPr lang="en-IN" sz="2000" dirty="0"/>
              <a:t>: 10.1109/cvpr.2019.01064.</a:t>
            </a:r>
          </a:p>
          <a:p>
            <a:r>
              <a:rPr lang="en-IN" sz="2000" dirty="0"/>
              <a:t>D. </a:t>
            </a:r>
            <a:r>
              <a:rPr lang="en-IN" sz="2000" dirty="0" err="1"/>
              <a:t>Huk</a:t>
            </a:r>
            <a:r>
              <a:rPr lang="en-IN" sz="2000" dirty="0"/>
              <a:t> Park, L. Anne Hendricks, Z. </a:t>
            </a:r>
            <a:r>
              <a:rPr lang="en-IN" sz="2000" dirty="0" err="1"/>
              <a:t>Akata</a:t>
            </a:r>
            <a:r>
              <a:rPr lang="en-IN" sz="2000" dirty="0"/>
              <a:t>, A. Rohrbach, B. Schiele, T. Darrell, M. Rohrbach, Multimodal explanations: Justifying decisions and pointing to the evidence (2018) 8779–8788. </a:t>
            </a:r>
            <a:r>
              <a:rPr lang="en-IN" sz="2000" dirty="0" err="1"/>
              <a:t>doi</a:t>
            </a:r>
            <a:r>
              <a:rPr lang="en-IN" sz="2000" dirty="0"/>
              <a:t>: 10.1109/cvpr.2018.00915.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7D4D0-1594-A7E9-4A9E-6422A18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60856-5F1B-DE48-4BE8-299422E9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FAF6-635B-204A-9D63-FAA8996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9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</a:t>
            </a:r>
          </a:p>
        </p:txBody>
      </p:sp>
      <p:pic>
        <p:nvPicPr>
          <p:cNvPr id="2052" name="Picture 4" descr="Blog | Heaps and Doyle">
            <a:extLst>
              <a:ext uri="{FF2B5EF4-FFF2-40B4-BE49-F238E27FC236}">
                <a16:creationId xmlns:a16="http://schemas.microsoft.com/office/drawing/2014/main" id="{54CD5505-2B75-CFEE-DC85-79BD8FDC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52" y="1493134"/>
            <a:ext cx="5522495" cy="428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ADC-11B5-8808-6718-EFB01718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FA5AB-27AF-1711-3A14-CE1A5C36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58B7F6-8401-A28E-978F-89E42A28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7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ACKNOWLEGEMENTS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1EB2360-2A4C-D175-77EC-361B2F32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57" y="2045368"/>
            <a:ext cx="4002504" cy="31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919F-39F6-9EF3-D345-D0B69071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0C236-7B98-FEC3-C82B-4A166D31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06E61-DB52-9F5D-503A-42A52C41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BD3E7-CA13-4C6D-C568-7526ADA9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A06A-AB34-B643-BCA7-915CF97D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51766-A140-B3BD-55F8-E8376912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1102"/>
            <a:ext cx="10666445" cy="502524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image-text matching based on local region-word semantic alignment has attracted considerable research attention.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Cosine similarity and Image precision similarity.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both Cosine similarity and Image precision similarity values on image and text and combine those values to find the combined similarity value.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Experiments conducted on MSMO and Flicker32k datasets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8ED89-6CE2-1878-F958-F5F16C6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C51E-C24F-2DF9-7455-5D3D609A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E4974-64E8-3029-AF29-2817BC35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Vision and language are two core parts for people to understand the daily affairs. </a:t>
            </a:r>
          </a:p>
          <a:p>
            <a:pPr algn="just"/>
            <a:r>
              <a:rPr lang="en-US" sz="2400" dirty="0"/>
              <a:t>Nowadays, the multimodal learning tasks based on vision and language have attracted more and more attention from scholars. </a:t>
            </a:r>
          </a:p>
          <a:p>
            <a:pPr algn="just"/>
            <a:r>
              <a:rPr lang="en-US" sz="2400" dirty="0"/>
              <a:t>Among them, the most representative tasks are image caption, cross-media retrieval , visual narration, and automatic visual question answering . </a:t>
            </a:r>
          </a:p>
          <a:p>
            <a:pPr algn="just"/>
            <a:r>
              <a:rPr lang="en-US" sz="2400" dirty="0"/>
              <a:t>The key technology of the above tasks lies in the common understanding of vision and text, and the semantic correspondence between the two information sources. </a:t>
            </a:r>
          </a:p>
          <a:p>
            <a:pPr algn="just"/>
            <a:r>
              <a:rPr lang="en-US" sz="2400" dirty="0"/>
              <a:t>The image-text matching is one of the crucial research points of the current cross-modal field, whose goal is to accurately query the relevant images for a given text and vice versa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1334F-F304-F402-6BCD-557819BA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FCB64-8655-3FE5-3A63-1D06DCC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5026-E66F-12F5-FDDA-5C8F6ADB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5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06822"/>
              </p:ext>
            </p:extLst>
          </p:nvPr>
        </p:nvGraphicFramePr>
        <p:xfrm>
          <a:off x="685800" y="1094002"/>
          <a:ext cx="10820400" cy="55506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8080">
                  <a:extLst>
                    <a:ext uri="{9D8B030D-6E8A-4147-A177-3AD203B41FA5}">
                      <a16:colId xmlns:a16="http://schemas.microsoft.com/office/drawing/2014/main" val="166576671"/>
                    </a:ext>
                  </a:extLst>
                </a:gridCol>
                <a:gridCol w="1943580">
                  <a:extLst>
                    <a:ext uri="{9D8B030D-6E8A-4147-A177-3AD203B41FA5}">
                      <a16:colId xmlns:a16="http://schemas.microsoft.com/office/drawing/2014/main" val="946789180"/>
                    </a:ext>
                  </a:extLst>
                </a:gridCol>
                <a:gridCol w="1619650">
                  <a:extLst>
                    <a:ext uri="{9D8B030D-6E8A-4147-A177-3AD203B41FA5}">
                      <a16:colId xmlns:a16="http://schemas.microsoft.com/office/drawing/2014/main" val="3483638722"/>
                    </a:ext>
                  </a:extLst>
                </a:gridCol>
                <a:gridCol w="1670798">
                  <a:extLst>
                    <a:ext uri="{9D8B030D-6E8A-4147-A177-3AD203B41FA5}">
                      <a16:colId xmlns:a16="http://schemas.microsoft.com/office/drawing/2014/main" val="1190061112"/>
                    </a:ext>
                  </a:extLst>
                </a:gridCol>
                <a:gridCol w="1886750">
                  <a:extLst>
                    <a:ext uri="{9D8B030D-6E8A-4147-A177-3AD203B41FA5}">
                      <a16:colId xmlns:a16="http://schemas.microsoft.com/office/drawing/2014/main" val="346930560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85310664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01472594"/>
                    </a:ext>
                  </a:extLst>
                </a:gridCol>
              </a:tblGrid>
              <a:tr h="4973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51210"/>
                  </a:ext>
                </a:extLst>
              </a:tr>
              <a:tr h="19630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Aligning Text and Images Using a Jointly Learned Deep Neural Network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Kihyuk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Sohn,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Honglak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Lee, and Hwan-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kyung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Kim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https://arxiv.org/abs/1604.02426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Proposes a joint embedding network for image and text, capturing similarities at both word and sentence levels.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Achieves state-of-the-art performance on image retrieval tasks, but struggles with fine-grained semantic alignment.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focus on local region-word relationships, potentially overlooking detailed correspondences.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5414"/>
                  </a:ext>
                </a:extLst>
              </a:tr>
              <a:tr h="18015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Semantic Reasoning for Image-Text Matching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 Li,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Xinlun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Huang,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Yizhong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Huang, and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Xinchao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https://arxiv.org/abs/1909.02701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Employs a memory network to integrate visual and semantic information, reasoning about relationships between image regions and text segments.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significant improvement in capturing fine-grained semantic correlations, but remains computationally expensive.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large dataset for training, computationally expensive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57853"/>
                  </a:ext>
                </a:extLst>
              </a:tr>
              <a:tr h="9946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application in bone fracture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Al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Ghaithi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http://dx.doi.org/10.4103/jmsr.jmsr_132_20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of various AI techniques for bone fracture detection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has potential to improve accuracy and efficiency of fracture diagnosis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research on specific fracture types and integration with clinical workflows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623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3B62-7653-F786-D25A-A1621365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FA552-215F-21C1-0F03-CE140A93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6757A4-DF0D-DA45-33AE-86C71442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28042"/>
              </p:ext>
            </p:extLst>
          </p:nvPr>
        </p:nvGraphicFramePr>
        <p:xfrm>
          <a:off x="685800" y="1066523"/>
          <a:ext cx="10820400" cy="44535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8080">
                  <a:extLst>
                    <a:ext uri="{9D8B030D-6E8A-4147-A177-3AD203B41FA5}">
                      <a16:colId xmlns:a16="http://schemas.microsoft.com/office/drawing/2014/main" val="166576671"/>
                    </a:ext>
                  </a:extLst>
                </a:gridCol>
                <a:gridCol w="1943580">
                  <a:extLst>
                    <a:ext uri="{9D8B030D-6E8A-4147-A177-3AD203B41FA5}">
                      <a16:colId xmlns:a16="http://schemas.microsoft.com/office/drawing/2014/main" val="946789180"/>
                    </a:ext>
                  </a:extLst>
                </a:gridCol>
                <a:gridCol w="1619650">
                  <a:extLst>
                    <a:ext uri="{9D8B030D-6E8A-4147-A177-3AD203B41FA5}">
                      <a16:colId xmlns:a16="http://schemas.microsoft.com/office/drawing/2014/main" val="3483638722"/>
                    </a:ext>
                  </a:extLst>
                </a:gridCol>
                <a:gridCol w="1670798">
                  <a:extLst>
                    <a:ext uri="{9D8B030D-6E8A-4147-A177-3AD203B41FA5}">
                      <a16:colId xmlns:a16="http://schemas.microsoft.com/office/drawing/2014/main" val="1190061112"/>
                    </a:ext>
                  </a:extLst>
                </a:gridCol>
                <a:gridCol w="1886750">
                  <a:extLst>
                    <a:ext uri="{9D8B030D-6E8A-4147-A177-3AD203B41FA5}">
                      <a16:colId xmlns:a16="http://schemas.microsoft.com/office/drawing/2014/main" val="346930560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85310664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01472594"/>
                    </a:ext>
                  </a:extLst>
                </a:gridCol>
              </a:tblGrid>
              <a:tr h="643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51210"/>
                  </a:ext>
                </a:extLst>
              </a:tr>
              <a:tr h="89418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Deep Representations for Image-Text Matching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Yen-Chun Chen, Maximilian Nickel, Christopher 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Jason Weston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https://arxiv.org/abs/1605.07314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Leverages a multimodal attention mechanism to learn word-level and sentence-level image representations for matching.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Delivers promising results on image-text retrieval tasks, but overlooks potential importance of individual image regions.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not fully exploit the potential of fine-grained local-to-local alignments within images and text.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2542"/>
                  </a:ext>
                </a:extLst>
              </a:tr>
              <a:tr h="89418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to Compare: Image Retrieval with Discriminative Similarities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Filip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Radenovic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Armand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Joulin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Andrea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Vedaldi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https://arxiv.org/abs/1507.01504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Develops a triplet loss function that encourages close distances between similar image-text pairs while pushing apart dissimilar ones.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Achieves robust performance on image retrieval tasks, but requires careful selection of negative samples for effective training.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struggle with large-scale datasets and potentially overlook complex semantic relationships.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33057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3B62-7653-F786-D25A-A1621365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FA552-215F-21C1-0F03-CE140A93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6757A4-DF0D-DA45-33AE-86C71442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3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grained attention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attention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Summarization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Summarization</a:t>
            </a:r>
          </a:p>
          <a:p>
            <a:r>
              <a:rPr lang="en-IN" b="0" dirty="0">
                <a:effectLst/>
              </a:rPr>
              <a:t>Global Semantic </a:t>
            </a:r>
            <a:r>
              <a:rPr lang="en-IN" b="0">
                <a:effectLst/>
              </a:rPr>
              <a:t>Summarization:</a:t>
            </a:r>
            <a:br>
              <a:rPr lang="en-IN">
                <a:effectLst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2119F-233E-6AF8-E556-B0BA03A5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FF025-A324-7CE7-70A0-733944D4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2C21C-20A4-633C-3CCB-36642694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6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Matching images and text descriptions without any paired training data.</a:t>
            </a:r>
            <a:endParaRPr lang="en-US" sz="4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Aligning specific regions of images with corresponding text segments.</a:t>
            </a:r>
            <a:endParaRPr lang="en-US" sz="4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Efficiently retrieving images or text based on cross-modal queries in massive collections.</a:t>
            </a:r>
            <a:endParaRPr lang="en-US" sz="4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Improving model performance in the presence of noisy or ambiguous images and text.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59474-7EBD-6FA8-65C2-773D988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5423-4ED6-0AFC-C04D-87146FE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BABB6-5FC0-322E-8740-3931DFAC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3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images that accurately reflect the meaning of a given text query in Image search engines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0" i="0" dirty="0">
                <a:solidFill>
                  <a:srgbClr val="1F1F1F"/>
                </a:solidFill>
                <a:effectLst/>
                <a:latin typeface="Google Sans"/>
              </a:rPr>
              <a:t>Establish meaningful relationships between visual and textual content in Multimodal machine learning and image captioning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Identify and remove images that are irrelevant, inappropriate, or offensive in relation to a given text context.in social media platforms, content moderation system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Generate descriptive captions for images that capture their essential content in Accessibility for visually impaired users, image-indexing and retrieval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0A2E5-1D96-2644-AD07-BB26F5C2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30-12-2023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87A48-10C8-D9FC-79B2-BD418572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1       Batch No.   DB-16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10593-8210-1B12-6E36-5D96251A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1303</Words>
  <Application>Microsoft Office PowerPoint</Application>
  <PresentationFormat>Widescreen</PresentationFormat>
  <Paragraphs>180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PowerPoint Presentation</vt:lpstr>
      <vt:lpstr>OUTLINE</vt:lpstr>
      <vt:lpstr>ABSTRACT</vt:lpstr>
      <vt:lpstr>INTRODUCTION</vt:lpstr>
      <vt:lpstr>LITERATURE SURVEY</vt:lpstr>
      <vt:lpstr>LITERATURE SURVEY</vt:lpstr>
      <vt:lpstr>RESEARCH GAPS</vt:lpstr>
      <vt:lpstr>PROBLEM STATEMENT</vt:lpstr>
      <vt:lpstr>OBJECTIVES</vt:lpstr>
      <vt:lpstr>BLOCK DIAGRAM OR FLOW DIAGRAM</vt:lpstr>
      <vt:lpstr>METHODOLOGY</vt:lpstr>
      <vt:lpstr>IMPLEMENTATION</vt:lpstr>
      <vt:lpstr>Result and Analysis</vt:lpstr>
      <vt:lpstr>PowerPoint Presentation</vt:lpstr>
      <vt:lpstr>REFERENCES</vt:lpstr>
      <vt:lpstr>QUESTIONS and ANSWERS</vt:lpstr>
      <vt:lpstr>ACKNOWLEGEMENTS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VENKATA RAMULU YERUVA</cp:lastModifiedBy>
  <cp:revision>18</cp:revision>
  <dcterms:created xsi:type="dcterms:W3CDTF">2023-12-22T11:34:02Z</dcterms:created>
  <dcterms:modified xsi:type="dcterms:W3CDTF">2024-04-28T05:34:53Z</dcterms:modified>
</cp:coreProperties>
</file>