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5"/>
  </p:notesMasterIdLst>
  <p:handoutMasterIdLst>
    <p:handoutMasterId r:id="rId26"/>
  </p:handoutMasterIdLst>
  <p:sldIdLst>
    <p:sldId id="258" r:id="rId2"/>
    <p:sldId id="260" r:id="rId3"/>
    <p:sldId id="262" r:id="rId4"/>
    <p:sldId id="279" r:id="rId5"/>
    <p:sldId id="263" r:id="rId6"/>
    <p:sldId id="280" r:id="rId7"/>
    <p:sldId id="283" r:id="rId8"/>
    <p:sldId id="270" r:id="rId9"/>
    <p:sldId id="266" r:id="rId10"/>
    <p:sldId id="268" r:id="rId11"/>
    <p:sldId id="269" r:id="rId12"/>
    <p:sldId id="271" r:id="rId13"/>
    <p:sldId id="284" r:id="rId14"/>
    <p:sldId id="285" r:id="rId15"/>
    <p:sldId id="286" r:id="rId16"/>
    <p:sldId id="287" r:id="rId17"/>
    <p:sldId id="289" r:id="rId18"/>
    <p:sldId id="290" r:id="rId19"/>
    <p:sldId id="293" r:id="rId20"/>
    <p:sldId id="278" r:id="rId21"/>
    <p:sldId id="282" r:id="rId22"/>
    <p:sldId id="275" r:id="rId23"/>
    <p:sldId id="277"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368" autoAdjust="0"/>
    <p:restoredTop sz="94185" autoAdjust="0"/>
  </p:normalViewPr>
  <p:slideViewPr>
    <p:cSldViewPr snapToGrid="0">
      <p:cViewPr varScale="1">
        <p:scale>
          <a:sx n="80" d="100"/>
          <a:sy n="80" d="100"/>
        </p:scale>
        <p:origin x="811" y="62"/>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9199655-05E8-4463-9482-2D23FD405AF3}" type="datetimeFigureOut">
              <a:rPr lang="en-IN" smtClean="0"/>
              <a:t>03-04-2024</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7C9CC48-2212-46F0-B96C-6F8104E82434}" type="slidenum">
              <a:rPr lang="en-IN" smtClean="0"/>
              <a:t>‹#›</a:t>
            </a:fld>
            <a:endParaRPr lang="en-IN"/>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858000" cy="3851868"/>
          </a:xfrm>
          <a:prstGeom prst="rect">
            <a:avLst/>
          </a:prstGeom>
        </p:spPr>
      </p:pic>
    </p:spTree>
    <p:extLst>
      <p:ext uri="{BB962C8B-B14F-4D97-AF65-F5344CB8AC3E}">
        <p14:creationId xmlns:p14="http://schemas.microsoft.com/office/powerpoint/2010/main" val="12714582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DE0E28-087F-4BBF-B8BC-055CB0BBD464}" type="datetimeFigureOut">
              <a:rPr lang="en-IN" smtClean="0"/>
              <a:t>03-04-2024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5E3DF0-35B4-40E5-AC91-1A2000F81275}" type="slidenum">
              <a:rPr lang="en-IN" smtClean="0"/>
              <a:t>‹#›</a:t>
            </a:fld>
            <a:endParaRPr lang="en-IN"/>
          </a:p>
        </p:txBody>
      </p:sp>
    </p:spTree>
    <p:extLst>
      <p:ext uri="{BB962C8B-B14F-4D97-AF65-F5344CB8AC3E}">
        <p14:creationId xmlns:p14="http://schemas.microsoft.com/office/powerpoint/2010/main" val="2605513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65E3DF0-35B4-40E5-AC91-1A2000F81275}" type="slidenum">
              <a:rPr lang="en-IN" smtClean="0"/>
              <a:t>1</a:t>
            </a:fld>
            <a:endParaRPr lang="en-IN"/>
          </a:p>
        </p:txBody>
      </p:sp>
    </p:spTree>
    <p:extLst>
      <p:ext uri="{BB962C8B-B14F-4D97-AF65-F5344CB8AC3E}">
        <p14:creationId xmlns:p14="http://schemas.microsoft.com/office/powerpoint/2010/main" val="16973837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15E58F0A-825B-43EC-9CD7-118F126DA1B6}" type="datetime1">
              <a:rPr lang="en-IN" smtClean="0"/>
              <a:t>03-04-2024</a:t>
            </a:fld>
            <a:endParaRPr lang="en-IN"/>
          </a:p>
        </p:txBody>
      </p:sp>
      <p:sp>
        <p:nvSpPr>
          <p:cNvPr id="5" name="Footer Placeholder 4"/>
          <p:cNvSpPr>
            <a:spLocks noGrp="1"/>
          </p:cNvSpPr>
          <p:nvPr>
            <p:ph type="ftr" sz="quarter" idx="11"/>
          </p:nvPr>
        </p:nvSpPr>
        <p:spPr/>
        <p:txBody>
          <a:bodyPr/>
          <a:lstStyle/>
          <a:p>
            <a:r>
              <a:rPr lang="en-US"/>
              <a:t>Review No.         Batch No.           Department of CSE</a:t>
            </a:r>
            <a:endParaRPr lang="en-IN"/>
          </a:p>
        </p:txBody>
      </p:sp>
      <p:sp>
        <p:nvSpPr>
          <p:cNvPr id="6" name="Slide Number Placeholder 5"/>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42316521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A9F6D04C-3771-42DE-9B65-7B6404FB4859}" type="datetime1">
              <a:rPr lang="en-IN" smtClean="0"/>
              <a:t>03-04-2024</a:t>
            </a:fld>
            <a:endParaRPr lang="en-IN"/>
          </a:p>
        </p:txBody>
      </p:sp>
      <p:sp>
        <p:nvSpPr>
          <p:cNvPr id="5" name="Footer Placeholder 4"/>
          <p:cNvSpPr>
            <a:spLocks noGrp="1"/>
          </p:cNvSpPr>
          <p:nvPr>
            <p:ph type="ftr" sz="quarter" idx="11"/>
          </p:nvPr>
        </p:nvSpPr>
        <p:spPr/>
        <p:txBody>
          <a:bodyPr/>
          <a:lstStyle/>
          <a:p>
            <a:r>
              <a:rPr lang="en-US"/>
              <a:t>Review No.         Batch No.           Department of CSE</a:t>
            </a:r>
            <a:endParaRPr lang="en-IN"/>
          </a:p>
        </p:txBody>
      </p:sp>
      <p:sp>
        <p:nvSpPr>
          <p:cNvPr id="6" name="Slide Number Placeholder 5"/>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33943571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96B51216-7DD8-4439-BE7B-781B8BCB2E48}" type="datetime1">
              <a:rPr lang="en-IN" smtClean="0"/>
              <a:t>03-04-2024</a:t>
            </a:fld>
            <a:endParaRPr lang="en-IN"/>
          </a:p>
        </p:txBody>
      </p:sp>
      <p:sp>
        <p:nvSpPr>
          <p:cNvPr id="5" name="Footer Placeholder 4"/>
          <p:cNvSpPr>
            <a:spLocks noGrp="1"/>
          </p:cNvSpPr>
          <p:nvPr>
            <p:ph type="ftr" sz="quarter" idx="11"/>
          </p:nvPr>
        </p:nvSpPr>
        <p:spPr/>
        <p:txBody>
          <a:bodyPr/>
          <a:lstStyle/>
          <a:p>
            <a:r>
              <a:rPr lang="en-US"/>
              <a:t>Review No.         Batch No.           Department of CSE</a:t>
            </a:r>
            <a:endParaRPr lang="en-IN"/>
          </a:p>
        </p:txBody>
      </p:sp>
      <p:sp>
        <p:nvSpPr>
          <p:cNvPr id="6" name="Slide Number Placeholder 5"/>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18392069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24C803B-62AD-4010-AEFB-D9AF802A6496}" type="datetime1">
              <a:rPr lang="en-IN" smtClean="0"/>
              <a:t>03-04-2024</a:t>
            </a:fld>
            <a:endParaRPr lang="en-IN"/>
          </a:p>
        </p:txBody>
      </p:sp>
      <p:sp>
        <p:nvSpPr>
          <p:cNvPr id="5" name="Footer Placeholder 4"/>
          <p:cNvSpPr>
            <a:spLocks noGrp="1"/>
          </p:cNvSpPr>
          <p:nvPr>
            <p:ph type="ftr" sz="quarter" idx="11"/>
          </p:nvPr>
        </p:nvSpPr>
        <p:spPr/>
        <p:txBody>
          <a:bodyPr/>
          <a:lstStyle/>
          <a:p>
            <a:r>
              <a:rPr lang="en-US"/>
              <a:t>Review No.         Batch No.           Department of CSE</a:t>
            </a:r>
            <a:endParaRPr lang="en-IN"/>
          </a:p>
        </p:txBody>
      </p:sp>
      <p:sp>
        <p:nvSpPr>
          <p:cNvPr id="6" name="Slide Number Placeholder 5"/>
          <p:cNvSpPr>
            <a:spLocks noGrp="1"/>
          </p:cNvSpPr>
          <p:nvPr>
            <p:ph type="sldNum" sz="quarter" idx="12"/>
          </p:nvPr>
        </p:nvSpPr>
        <p:spPr/>
        <p:txBody>
          <a:bodyPr/>
          <a:lstStyle/>
          <a:p>
            <a:fld id="{65DCBD69-296B-4D7C-AF62-9B588FC78772}" type="slidenum">
              <a:rPr lang="en-IN" smtClean="0"/>
              <a:t>‹#›</a:t>
            </a:fld>
            <a:endParaRPr lang="en-IN"/>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7802064" cy="4382112"/>
          </a:xfrm>
          <a:prstGeom prst="rect">
            <a:avLst/>
          </a:prstGeom>
        </p:spPr>
      </p:pic>
    </p:spTree>
    <p:extLst>
      <p:ext uri="{BB962C8B-B14F-4D97-AF65-F5344CB8AC3E}">
        <p14:creationId xmlns:p14="http://schemas.microsoft.com/office/powerpoint/2010/main" val="22623763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2EF212-5EE0-4AA8-AA52-1AD4716B5520}" type="datetime1">
              <a:rPr lang="en-IN" smtClean="0"/>
              <a:t>03-04-2024</a:t>
            </a:fld>
            <a:endParaRPr lang="en-IN"/>
          </a:p>
        </p:txBody>
      </p:sp>
      <p:sp>
        <p:nvSpPr>
          <p:cNvPr id="5" name="Footer Placeholder 4"/>
          <p:cNvSpPr>
            <a:spLocks noGrp="1"/>
          </p:cNvSpPr>
          <p:nvPr>
            <p:ph type="ftr" sz="quarter" idx="11"/>
          </p:nvPr>
        </p:nvSpPr>
        <p:spPr/>
        <p:txBody>
          <a:bodyPr/>
          <a:lstStyle/>
          <a:p>
            <a:r>
              <a:rPr lang="en-US"/>
              <a:t>Review No.         Batch No.           Department of CSE</a:t>
            </a:r>
            <a:endParaRPr lang="en-IN"/>
          </a:p>
        </p:txBody>
      </p:sp>
      <p:sp>
        <p:nvSpPr>
          <p:cNvPr id="6" name="Slide Number Placeholder 5"/>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21327912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0D477AD5-9516-4803-9B8F-64EFE6B04E97}" type="datetime1">
              <a:rPr lang="en-IN" smtClean="0"/>
              <a:t>03-04-2024</a:t>
            </a:fld>
            <a:endParaRPr lang="en-IN"/>
          </a:p>
        </p:txBody>
      </p:sp>
      <p:sp>
        <p:nvSpPr>
          <p:cNvPr id="6" name="Footer Placeholder 5"/>
          <p:cNvSpPr>
            <a:spLocks noGrp="1"/>
          </p:cNvSpPr>
          <p:nvPr>
            <p:ph type="ftr" sz="quarter" idx="11"/>
          </p:nvPr>
        </p:nvSpPr>
        <p:spPr/>
        <p:txBody>
          <a:bodyPr/>
          <a:lstStyle/>
          <a:p>
            <a:r>
              <a:rPr lang="en-US"/>
              <a:t>Review No.         Batch No.           Department of CSE</a:t>
            </a:r>
            <a:endParaRPr lang="en-IN"/>
          </a:p>
        </p:txBody>
      </p:sp>
      <p:sp>
        <p:nvSpPr>
          <p:cNvPr id="7" name="Slide Number Placeholder 6"/>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24027585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2FEC19F5-3ACF-4602-91F2-584ADA347226}" type="datetime1">
              <a:rPr lang="en-IN" smtClean="0"/>
              <a:t>03-04-2024</a:t>
            </a:fld>
            <a:endParaRPr lang="en-IN"/>
          </a:p>
        </p:txBody>
      </p:sp>
      <p:sp>
        <p:nvSpPr>
          <p:cNvPr id="8" name="Footer Placeholder 7"/>
          <p:cNvSpPr>
            <a:spLocks noGrp="1"/>
          </p:cNvSpPr>
          <p:nvPr>
            <p:ph type="ftr" sz="quarter" idx="11"/>
          </p:nvPr>
        </p:nvSpPr>
        <p:spPr/>
        <p:txBody>
          <a:bodyPr/>
          <a:lstStyle/>
          <a:p>
            <a:r>
              <a:rPr lang="en-US"/>
              <a:t>Review No.         Batch No.           Department of CSE</a:t>
            </a:r>
            <a:endParaRPr lang="en-IN"/>
          </a:p>
        </p:txBody>
      </p:sp>
      <p:sp>
        <p:nvSpPr>
          <p:cNvPr id="9" name="Slide Number Placeholder 8"/>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38592795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6F932DEC-E61F-415A-BB11-622ACF22FA82}" type="datetime1">
              <a:rPr lang="en-IN" smtClean="0"/>
              <a:t>03-04-2024</a:t>
            </a:fld>
            <a:endParaRPr lang="en-IN"/>
          </a:p>
        </p:txBody>
      </p:sp>
      <p:sp>
        <p:nvSpPr>
          <p:cNvPr id="4" name="Footer Placeholder 3"/>
          <p:cNvSpPr>
            <a:spLocks noGrp="1"/>
          </p:cNvSpPr>
          <p:nvPr>
            <p:ph type="ftr" sz="quarter" idx="11"/>
          </p:nvPr>
        </p:nvSpPr>
        <p:spPr/>
        <p:txBody>
          <a:bodyPr/>
          <a:lstStyle/>
          <a:p>
            <a:r>
              <a:rPr lang="en-US"/>
              <a:t>Review No.         Batch No.           Department of CSE</a:t>
            </a:r>
            <a:endParaRPr lang="en-IN"/>
          </a:p>
        </p:txBody>
      </p:sp>
      <p:sp>
        <p:nvSpPr>
          <p:cNvPr id="5" name="Slide Number Placeholder 4"/>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28264153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96EEC6-0141-45B7-8835-252B848F88BA}" type="datetime1">
              <a:rPr lang="en-IN" smtClean="0"/>
              <a:t>03-04-2024</a:t>
            </a:fld>
            <a:endParaRPr lang="en-IN"/>
          </a:p>
        </p:txBody>
      </p:sp>
      <p:sp>
        <p:nvSpPr>
          <p:cNvPr id="3" name="Footer Placeholder 2"/>
          <p:cNvSpPr>
            <a:spLocks noGrp="1"/>
          </p:cNvSpPr>
          <p:nvPr>
            <p:ph type="ftr" sz="quarter" idx="11"/>
          </p:nvPr>
        </p:nvSpPr>
        <p:spPr/>
        <p:txBody>
          <a:bodyPr/>
          <a:lstStyle/>
          <a:p>
            <a:r>
              <a:rPr lang="en-US"/>
              <a:t>Review No.         Batch No.           Department of CSE</a:t>
            </a:r>
            <a:endParaRPr lang="en-IN"/>
          </a:p>
        </p:txBody>
      </p:sp>
      <p:sp>
        <p:nvSpPr>
          <p:cNvPr id="4" name="Slide Number Placeholder 3"/>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4596290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C53116E-6FF0-4C6D-8DFD-00263320DEBD}" type="datetime1">
              <a:rPr lang="en-IN" smtClean="0"/>
              <a:t>03-04-2024</a:t>
            </a:fld>
            <a:endParaRPr lang="en-IN"/>
          </a:p>
        </p:txBody>
      </p:sp>
      <p:sp>
        <p:nvSpPr>
          <p:cNvPr id="6" name="Footer Placeholder 5"/>
          <p:cNvSpPr>
            <a:spLocks noGrp="1"/>
          </p:cNvSpPr>
          <p:nvPr>
            <p:ph type="ftr" sz="quarter" idx="11"/>
          </p:nvPr>
        </p:nvSpPr>
        <p:spPr/>
        <p:txBody>
          <a:bodyPr/>
          <a:lstStyle/>
          <a:p>
            <a:r>
              <a:rPr lang="en-US"/>
              <a:t>Review No.         Batch No.           Department of CSE</a:t>
            </a:r>
            <a:endParaRPr lang="en-IN"/>
          </a:p>
        </p:txBody>
      </p:sp>
      <p:sp>
        <p:nvSpPr>
          <p:cNvPr id="7" name="Slide Number Placeholder 6"/>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6813205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FB6E4B8-84AF-4AF2-B62C-BFAB3810F0B1}" type="datetime1">
              <a:rPr lang="en-IN" smtClean="0"/>
              <a:t>03-04-2024</a:t>
            </a:fld>
            <a:endParaRPr lang="en-IN"/>
          </a:p>
        </p:txBody>
      </p:sp>
      <p:sp>
        <p:nvSpPr>
          <p:cNvPr id="6" name="Footer Placeholder 5"/>
          <p:cNvSpPr>
            <a:spLocks noGrp="1"/>
          </p:cNvSpPr>
          <p:nvPr>
            <p:ph type="ftr" sz="quarter" idx="11"/>
          </p:nvPr>
        </p:nvSpPr>
        <p:spPr/>
        <p:txBody>
          <a:bodyPr/>
          <a:lstStyle/>
          <a:p>
            <a:r>
              <a:rPr lang="en-US"/>
              <a:t>Review No.         Batch No.           Department of CSE</a:t>
            </a:r>
            <a:endParaRPr lang="en-IN"/>
          </a:p>
        </p:txBody>
      </p:sp>
      <p:sp>
        <p:nvSpPr>
          <p:cNvPr id="7" name="Slide Number Placeholder 6"/>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36022788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797CF1-9FF6-48D4-89E7-B1B5528DDDD6}" type="datetime1">
              <a:rPr lang="en-IN" smtClean="0"/>
              <a:t>03-04-2024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Review No.         Batch No.           Department of CSE</a:t>
            </a:r>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DCBD69-296B-4D7C-AF62-9B588FC78772}" type="slidenum">
              <a:rPr lang="en-IN" smtClean="0"/>
              <a:t>‹#›</a:t>
            </a:fld>
            <a:endParaRPr lang="en-IN"/>
          </a:p>
        </p:txBody>
      </p:sp>
    </p:spTree>
    <p:extLst>
      <p:ext uri="{BB962C8B-B14F-4D97-AF65-F5344CB8AC3E}">
        <p14:creationId xmlns:p14="http://schemas.microsoft.com/office/powerpoint/2010/main" val="41065171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www.kaggle.com/datasets/itachi9604/disease-symptom-description-dataset?select=dataset.csv"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7"/>
          <p:cNvSpPr txBox="1">
            <a:spLocks/>
          </p:cNvSpPr>
          <p:nvPr/>
        </p:nvSpPr>
        <p:spPr>
          <a:xfrm>
            <a:off x="1995750" y="744108"/>
            <a:ext cx="8915400" cy="375925"/>
          </a:xfrm>
          <a:prstGeom prst="roundRect">
            <a:avLst>
              <a:gd name="adj" fmla="val 16667"/>
            </a:avLst>
          </a:prstGeom>
          <a:ln w="25400" cap="flat" cmpd="sng" algn="ctr">
            <a:solidFill>
              <a:schemeClr val="bg1"/>
            </a:solidFill>
            <a:prstDash val="solid"/>
          </a:ln>
        </p:spPr>
        <p:style>
          <a:lnRef idx="2">
            <a:schemeClr val="accent1"/>
          </a:lnRef>
          <a:fillRef idx="1">
            <a:schemeClr val="lt1"/>
          </a:fillRef>
          <a:effectRef idx="0">
            <a:schemeClr val="accent1"/>
          </a:effectRef>
          <a:fontRef idx="minor">
            <a:schemeClr val="dk1"/>
          </a:fontRef>
        </p:style>
        <p:txBody>
          <a:bodyPr lIns="91440" tIns="45720" rIns="91440" bIns="45720" anchor="t">
            <a:noAutofit/>
          </a:bodyPr>
          <a:lstStyle/>
          <a:p>
            <a:pPr algn="ctr">
              <a:spcBef>
                <a:spcPct val="20000"/>
              </a:spcBef>
              <a:defRPr/>
            </a:pPr>
            <a:r>
              <a:rPr lang="en-US" b="1" dirty="0">
                <a:latin typeface="Times New Roman"/>
                <a:cs typeface="Times New Roman"/>
              </a:rPr>
              <a:t>Department of Computer Science and Engineering</a:t>
            </a:r>
            <a:endParaRPr lang="en-US" dirty="0">
              <a:latin typeface="Calibri" panose="020F0502020204030204"/>
              <a:cs typeface="Calibri" panose="020F0502020204030204"/>
            </a:endParaRPr>
          </a:p>
          <a:p>
            <a:pPr algn="ctr">
              <a:spcBef>
                <a:spcPct val="20000"/>
              </a:spcBef>
              <a:defRPr/>
            </a:pPr>
            <a:r>
              <a:rPr lang="en-US" sz="2400" b="1" dirty="0">
                <a:solidFill>
                  <a:srgbClr val="FF0000"/>
                </a:solidFill>
                <a:effectLst>
                  <a:outerShdw blurRad="38100" dist="38100" dir="2700000" algn="tl">
                    <a:srgbClr val="000000">
                      <a:alpha val="43137"/>
                    </a:srgbClr>
                  </a:outerShdw>
                </a:effectLst>
                <a:latin typeface="Times New Roman"/>
                <a:cs typeface="Times New Roman"/>
              </a:rPr>
              <a:t>Health Care Chatbot</a:t>
            </a:r>
          </a:p>
        </p:txBody>
      </p:sp>
      <p:sp>
        <p:nvSpPr>
          <p:cNvPr id="16" name="Subtitle 2"/>
          <p:cNvSpPr>
            <a:spLocks noGrp="1"/>
          </p:cNvSpPr>
          <p:nvPr>
            <p:ph type="subTitle" idx="1"/>
          </p:nvPr>
        </p:nvSpPr>
        <p:spPr>
          <a:xfrm>
            <a:off x="1881450" y="1968030"/>
            <a:ext cx="9144000" cy="1341058"/>
          </a:xfrm>
        </p:spPr>
        <p:txBody>
          <a:bodyPr vert="horz" lIns="91440" tIns="45720" rIns="91440" bIns="45720" rtlCol="0" anchor="t">
            <a:noAutofit/>
          </a:bodyPr>
          <a:lstStyle/>
          <a:p>
            <a:pPr eaLnBrk="1" hangingPunct="1"/>
            <a:r>
              <a:rPr lang="en-US" altLang="en-US" sz="1600" dirty="0">
                <a:latin typeface="Times New Roman"/>
                <a:cs typeface="Times New Roman"/>
              </a:rPr>
              <a:t>PRESENTED BY</a:t>
            </a:r>
          </a:p>
          <a:p>
            <a:pPr algn="l"/>
            <a:r>
              <a:rPr lang="en-US" altLang="en-US" sz="1600" dirty="0">
                <a:latin typeface="Times New Roman"/>
                <a:cs typeface="Times New Roman"/>
              </a:rPr>
              <a:t>                                    Chimakurthi Likhitha Bhavya		   	(20471A05K4)</a:t>
            </a:r>
          </a:p>
          <a:p>
            <a:pPr algn="l"/>
            <a:r>
              <a:rPr lang="en-US" altLang="en-US" sz="1600" dirty="0">
                <a:latin typeface="Times New Roman"/>
                <a:cs typeface="Times New Roman"/>
              </a:rPr>
              <a:t>                                    Annem Bhargavi  	   	                                    (</a:t>
            </a:r>
            <a:r>
              <a:rPr lang="en-US" sz="1600" dirty="0">
                <a:latin typeface="Times New Roman"/>
                <a:cs typeface="Times New Roman"/>
              </a:rPr>
              <a:t>20471A05J6</a:t>
            </a:r>
            <a:r>
              <a:rPr lang="en-US" altLang="en-US" sz="1600" dirty="0">
                <a:latin typeface="Times New Roman"/>
                <a:cs typeface="Times New Roman"/>
              </a:rPr>
              <a:t>) </a:t>
            </a:r>
            <a:endParaRPr lang="en-US" altLang="en-US" sz="1600" dirty="0">
              <a:latin typeface="Times New Roman" panose="02020603050405020304" pitchFamily="18" charset="0"/>
              <a:cs typeface="Times New Roman" pitchFamily="18" charset="0"/>
            </a:endParaRPr>
          </a:p>
          <a:p>
            <a:pPr algn="l"/>
            <a:r>
              <a:rPr lang="en-US" altLang="en-US" sz="1600" dirty="0">
                <a:latin typeface="Times New Roman"/>
                <a:cs typeface="Times New Roman"/>
              </a:rPr>
              <a:t>                                    Shaik Meerabi                                          	                  (</a:t>
            </a:r>
            <a:r>
              <a:rPr lang="en-US" sz="1600" dirty="0">
                <a:latin typeface="Times New Roman"/>
                <a:cs typeface="Times New Roman"/>
              </a:rPr>
              <a:t>20471A05M9</a:t>
            </a:r>
            <a:r>
              <a:rPr lang="en-US" altLang="en-US" sz="1600" dirty="0">
                <a:latin typeface="Times New Roman"/>
                <a:cs typeface="Times New Roman"/>
              </a:rPr>
              <a:t>)</a:t>
            </a:r>
            <a:endParaRPr lang="en-US" altLang="en-US" sz="1600" dirty="0">
              <a:latin typeface="Times New Roman" panose="02020603050405020304" pitchFamily="18" charset="0"/>
              <a:cs typeface="Times New Roman" pitchFamily="18" charset="0"/>
            </a:endParaRPr>
          </a:p>
        </p:txBody>
      </p:sp>
      <p:sp>
        <p:nvSpPr>
          <p:cNvPr id="17" name="Subtitle 2"/>
          <p:cNvSpPr txBox="1">
            <a:spLocks/>
          </p:cNvSpPr>
          <p:nvPr/>
        </p:nvSpPr>
        <p:spPr bwMode="auto">
          <a:xfrm>
            <a:off x="2782854" y="3571458"/>
            <a:ext cx="6858000" cy="2288429"/>
          </a:xfrm>
          <a:prstGeom prst="rect">
            <a:avLst/>
          </a:prstGeom>
          <a:noFill/>
          <a:ln w="9525">
            <a:noFill/>
            <a:miter lim="800000"/>
            <a:headEnd/>
            <a:tailEnd/>
          </a:ln>
        </p:spPr>
        <p:txBody>
          <a:bodyPr/>
          <a:lstStyle/>
          <a:p>
            <a:pPr algn="ctr" eaLnBrk="1" hangingPunct="1">
              <a:spcBef>
                <a:spcPct val="20000"/>
              </a:spcBef>
              <a:buFont typeface="Wingdings" pitchFamily="2" charset="2"/>
              <a:buNone/>
            </a:pPr>
            <a:r>
              <a:rPr lang="en-US" altLang="en-US" sz="2000" dirty="0">
                <a:solidFill>
                  <a:srgbClr val="006600"/>
                </a:solidFill>
                <a:latin typeface="Times New Roman" panose="02020603050405020304" pitchFamily="18" charset="0"/>
                <a:cs typeface="Times New Roman" pitchFamily="18" charset="0"/>
              </a:rPr>
              <a:t>Under the Guidance of,</a:t>
            </a:r>
            <a:endParaRPr lang="en-US" altLang="en-US" sz="2000" b="1" dirty="0">
              <a:solidFill>
                <a:srgbClr val="006600"/>
              </a:solidFill>
              <a:latin typeface="Times New Roman" pitchFamily="18" charset="0"/>
              <a:cs typeface="Times New Roman" pitchFamily="18" charset="0"/>
            </a:endParaRPr>
          </a:p>
          <a:p>
            <a:pPr algn="ctr">
              <a:spcBef>
                <a:spcPct val="20000"/>
              </a:spcBef>
            </a:pPr>
            <a:r>
              <a:rPr lang="en-US" sz="2400" b="1" dirty="0">
                <a:latin typeface="Times New Roman" panose="02020603050405020304" pitchFamily="18" charset="0"/>
                <a:cs typeface="Times New Roman" panose="02020603050405020304" pitchFamily="18" charset="0"/>
              </a:rPr>
              <a:t>D.Venkata Reddy </a:t>
            </a:r>
            <a:r>
              <a:rPr lang="en-US" sz="1600" b="1" baseline="-25000" dirty="0">
                <a:latin typeface="Times New Roman" panose="02020603050405020304" pitchFamily="18" charset="0"/>
                <a:cs typeface="Times New Roman" panose="02020603050405020304" pitchFamily="18" charset="0"/>
              </a:rPr>
              <a:t>M.Tech(Ph.D)</a:t>
            </a:r>
            <a:endParaRPr lang="en-IN" sz="1600" dirty="0">
              <a:latin typeface="Times New Roman" panose="02020603050405020304" pitchFamily="18" charset="0"/>
              <a:cs typeface="Times New Roman" panose="02020603050405020304" pitchFamily="18" charset="0"/>
            </a:endParaRPr>
          </a:p>
          <a:p>
            <a:pPr algn="ctr" eaLnBrk="1" hangingPunct="1">
              <a:spcBef>
                <a:spcPct val="20000"/>
              </a:spcBef>
              <a:buFont typeface="Wingdings" pitchFamily="2" charset="2"/>
              <a:buNone/>
            </a:pPr>
            <a:r>
              <a:rPr lang="en-US" altLang="en-US" sz="1600" b="1" dirty="0">
                <a:latin typeface="Times New Roman" pitchFamily="18" charset="0"/>
                <a:cs typeface="Times New Roman" pitchFamily="18" charset="0"/>
              </a:rPr>
              <a:t>Asst.Professor,</a:t>
            </a:r>
          </a:p>
          <a:p>
            <a:pPr algn="ctr" eaLnBrk="1" hangingPunct="1">
              <a:lnSpc>
                <a:spcPct val="150000"/>
              </a:lnSpc>
              <a:spcBef>
                <a:spcPct val="20000"/>
              </a:spcBef>
              <a:buFont typeface="Wingdings" pitchFamily="2" charset="2"/>
              <a:buNone/>
            </a:pPr>
            <a:r>
              <a:rPr lang="en-US" altLang="en-US" sz="1600" b="1" dirty="0">
                <a:latin typeface="Times New Roman" pitchFamily="18" charset="0"/>
                <a:cs typeface="Times New Roman" pitchFamily="18" charset="0"/>
              </a:rPr>
              <a:t>Department of Computer Science and Engineering,</a:t>
            </a:r>
          </a:p>
          <a:p>
            <a:pPr algn="ctr" eaLnBrk="1" hangingPunct="1">
              <a:lnSpc>
                <a:spcPct val="150000"/>
              </a:lnSpc>
              <a:spcBef>
                <a:spcPct val="20000"/>
              </a:spcBef>
              <a:buFont typeface="Wingdings" pitchFamily="2" charset="2"/>
              <a:buNone/>
            </a:pPr>
            <a:r>
              <a:rPr lang="en-US" altLang="en-US" sz="1600" b="1" dirty="0">
                <a:latin typeface="Times New Roman" pitchFamily="18" charset="0"/>
                <a:cs typeface="Times New Roman" pitchFamily="18" charset="0"/>
              </a:rPr>
              <a:t>Narasaraopeta Engineering College (Autonomous),</a:t>
            </a:r>
          </a:p>
          <a:p>
            <a:pPr algn="ctr" eaLnBrk="1" hangingPunct="1">
              <a:lnSpc>
                <a:spcPct val="150000"/>
              </a:lnSpc>
              <a:spcBef>
                <a:spcPct val="20000"/>
              </a:spcBef>
              <a:buFont typeface="Wingdings" pitchFamily="2" charset="2"/>
              <a:buNone/>
            </a:pPr>
            <a:r>
              <a:rPr lang="en-US" altLang="en-US" sz="1600" b="1" dirty="0">
                <a:latin typeface="Times New Roman" pitchFamily="18" charset="0"/>
                <a:cs typeface="Times New Roman" pitchFamily="18" charset="0"/>
              </a:rPr>
              <a:t>Narasaraopet- 522 601</a:t>
            </a:r>
            <a:r>
              <a:rPr lang="en-US" altLang="en-US" sz="1600" dirty="0">
                <a:solidFill>
                  <a:srgbClr val="898989"/>
                </a:solidFill>
                <a:latin typeface="Times New Roman" pitchFamily="18" charset="0"/>
                <a:cs typeface="Times New Roman" pitchFamily="18" charset="0"/>
              </a:rPr>
              <a:t>.</a:t>
            </a:r>
          </a:p>
        </p:txBody>
      </p:sp>
      <p:pic>
        <p:nvPicPr>
          <p:cNvPr id="9" name="Picture 8"/>
          <p:cNvPicPr>
            <a:picLocks noChangeAspect="1"/>
          </p:cNvPicPr>
          <p:nvPr/>
        </p:nvPicPr>
        <p:blipFill>
          <a:blip r:embed="rId3"/>
          <a:stretch>
            <a:fillRect/>
          </a:stretch>
        </p:blipFill>
        <p:spPr>
          <a:xfrm>
            <a:off x="0" y="90674"/>
            <a:ext cx="3762900" cy="579027"/>
          </a:xfrm>
          <a:prstGeom prst="rect">
            <a:avLst/>
          </a:prstGeom>
        </p:spPr>
      </p:pic>
      <p:sp>
        <p:nvSpPr>
          <p:cNvPr id="20" name="Date Placeholder 4">
            <a:extLst>
              <a:ext uri="{FF2B5EF4-FFF2-40B4-BE49-F238E27FC236}">
                <a16:creationId xmlns:a16="http://schemas.microsoft.com/office/drawing/2014/main" id="{BD5C2420-26C9-65B4-41BA-D5CA69721C05}"/>
              </a:ext>
            </a:extLst>
          </p:cNvPr>
          <p:cNvSpPr>
            <a:spLocks noGrp="1"/>
          </p:cNvSpPr>
          <p:nvPr>
            <p:ph type="dt" sz="half" idx="10"/>
          </p:nvPr>
        </p:nvSpPr>
        <p:spPr>
          <a:xfrm>
            <a:off x="838200" y="6356350"/>
            <a:ext cx="2743200" cy="365125"/>
          </a:xfrm>
        </p:spPr>
        <p:txBody>
          <a:bodyPr/>
          <a:lstStyle/>
          <a:p>
            <a:r>
              <a:rPr lang="en-IN" dirty="0">
                <a:latin typeface="Times New Roman" panose="02020603050405020304" pitchFamily="18" charset="0"/>
                <a:cs typeface="Times New Roman" panose="02020603050405020304" pitchFamily="18" charset="0"/>
              </a:rPr>
              <a:t>30-12-2023</a:t>
            </a:r>
            <a:endParaRPr lang="en-US" dirty="0">
              <a:latin typeface="Times New Roman" panose="02020603050405020304" pitchFamily="18" charset="0"/>
              <a:cs typeface="Times New Roman" panose="02020603050405020304" pitchFamily="18" charset="0"/>
            </a:endParaRPr>
          </a:p>
        </p:txBody>
      </p:sp>
      <p:sp>
        <p:nvSpPr>
          <p:cNvPr id="21"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a:xfrm>
            <a:off x="4038600" y="6356350"/>
            <a:ext cx="4114800" cy="365125"/>
          </a:xfrm>
        </p:spPr>
        <p:txBody>
          <a:bodyPr/>
          <a:lstStyle/>
          <a:p>
            <a:r>
              <a:rPr lang="en-US" dirty="0">
                <a:latin typeface="Times New Roman"/>
                <a:cs typeface="Times New Roman"/>
              </a:rPr>
              <a:t>Review No.1         Batch No.DG3          Department of CSE</a:t>
            </a:r>
          </a:p>
        </p:txBody>
      </p:sp>
      <p:sp>
        <p:nvSpPr>
          <p:cNvPr id="23"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a:xfrm>
            <a:off x="8610600" y="6356350"/>
            <a:ext cx="2743200" cy="365125"/>
          </a:xfrm>
        </p:spPr>
        <p:txBody>
          <a:bodyPr/>
          <a:lstStyle/>
          <a:p>
            <a:r>
              <a:rPr lang="en-US">
                <a:latin typeface="Times New Roman" panose="02020603050405020304" pitchFamily="18" charset="0"/>
                <a:cs typeface="Times New Roman" panose="02020603050405020304" pitchFamily="18" charset="0"/>
              </a:rPr>
              <a:t>2</a:t>
            </a:r>
          </a:p>
        </p:txBody>
      </p:sp>
    </p:spTree>
    <p:extLst>
      <p:ext uri="{BB962C8B-B14F-4D97-AF65-F5344CB8AC3E}">
        <p14:creationId xmlns:p14="http://schemas.microsoft.com/office/powerpoint/2010/main" val="17696910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294005"/>
            <a:ext cx="10173182" cy="1128009"/>
          </a:xfrm>
        </p:spPr>
        <p:txBody>
          <a:bodyPr>
            <a:normAutofit fontScale="90000"/>
          </a:bodyPr>
          <a:lstStyle/>
          <a:p>
            <a:pPr algn="ctr"/>
            <a:r>
              <a:rPr lang="en-US" b="1">
                <a:latin typeface="Times New Roman" panose="02020603050405020304" pitchFamily="18" charset="0"/>
                <a:cs typeface="Times New Roman" panose="02020603050405020304" pitchFamily="18" charset="0"/>
              </a:rPr>
              <a:t>BLOCK DIAGRAM OR FLOW DIAGRAM</a:t>
            </a: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r>
              <a:rPr lang="en-IN" dirty="0">
                <a:latin typeface="Times New Roman" panose="02020603050405020304" pitchFamily="18" charset="0"/>
                <a:cs typeface="Times New Roman" panose="02020603050405020304" pitchFamily="18" charset="0"/>
              </a:rPr>
              <a:t>30-12-2023</a:t>
            </a:r>
            <a:endParaRPr lang="en-US" dirty="0">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No.1        Batch No.DG3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10</a:t>
            </a:fld>
            <a:endParaRPr lang="en-US">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78C43E55-8100-8446-CF3C-798C4A9422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28825" y="1422014"/>
            <a:ext cx="8401049" cy="4645411"/>
          </a:xfrm>
          <a:prstGeom prst="rect">
            <a:avLst/>
          </a:prstGeom>
        </p:spPr>
      </p:pic>
    </p:spTree>
    <p:extLst>
      <p:ext uri="{BB962C8B-B14F-4D97-AF65-F5344CB8AC3E}">
        <p14:creationId xmlns:p14="http://schemas.microsoft.com/office/powerpoint/2010/main" val="21370290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lstStyle/>
          <a:p>
            <a:pPr algn="ctr"/>
            <a:r>
              <a:rPr lang="en-US" b="1">
                <a:latin typeface="Times New Roman" panose="02020603050405020304" pitchFamily="18" charset="0"/>
                <a:cs typeface="Times New Roman" panose="02020603050405020304" pitchFamily="18" charset="0"/>
              </a:rPr>
              <a:t>METHODOLOGY</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a:xfrm>
            <a:off x="838200" y="1409700"/>
            <a:ext cx="10515600" cy="4767263"/>
          </a:xfrm>
        </p:spPr>
        <p:txBody>
          <a:bodyPr>
            <a:normAutofit lnSpcReduction="10000"/>
          </a:bodyPr>
          <a:lstStyle/>
          <a:p>
            <a:pPr marL="0" indent="0">
              <a:buNone/>
            </a:pPr>
            <a:r>
              <a:rPr lang="en-IN" sz="2400" dirty="0">
                <a:latin typeface="Times New Roman" panose="02020603050405020304" pitchFamily="18" charset="0"/>
                <a:cs typeface="Times New Roman" panose="02020603050405020304" pitchFamily="18" charset="0"/>
              </a:rPr>
              <a:t>Dataset link: </a:t>
            </a:r>
            <a:r>
              <a:rPr lang="en-IN" sz="2400" dirty="0">
                <a:latin typeface="Times New Roman" panose="02020603050405020304" pitchFamily="18" charset="0"/>
                <a:cs typeface="Times New Roman" panose="02020603050405020304" pitchFamily="18" charset="0"/>
                <a:hlinkClick r:id="rId2"/>
              </a:rPr>
              <a:t>https://www.kaggle.com/datasets/itachi9604/disease-symptom-description-dataset?select=dataset.csv</a:t>
            </a:r>
            <a:endParaRPr lang="en-IN" sz="2400" dirty="0">
              <a:latin typeface="Times New Roman" panose="02020603050405020304" pitchFamily="18"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a:p>
            <a:pPr marL="0" indent="0">
              <a:buNone/>
            </a:pPr>
            <a:r>
              <a:rPr lang="en-IN" sz="2400" dirty="0">
                <a:latin typeface="Times New Roman" panose="02020603050405020304" pitchFamily="18" charset="0"/>
                <a:cs typeface="Times New Roman" panose="02020603050405020304" pitchFamily="18" charset="0"/>
              </a:rPr>
              <a:t>Contains 4920 records and 18 attributes.</a:t>
            </a:r>
          </a:p>
          <a:p>
            <a:pPr marL="0" indent="0">
              <a:buNone/>
            </a:pPr>
            <a:r>
              <a:rPr lang="en-IN" sz="2400" dirty="0">
                <a:latin typeface="Times New Roman" panose="02020603050405020304" pitchFamily="18" charset="0"/>
                <a:cs typeface="Times New Roman" panose="02020603050405020304" pitchFamily="18" charset="0"/>
              </a:rPr>
              <a:t>Preprocessing steps:</a:t>
            </a:r>
          </a:p>
          <a:p>
            <a:r>
              <a:rPr lang="en-IN" sz="2400" dirty="0">
                <a:latin typeface="Times New Roman" panose="02020603050405020304" pitchFamily="18" charset="0"/>
                <a:cs typeface="Times New Roman" panose="02020603050405020304" pitchFamily="18" charset="0"/>
              </a:rPr>
              <a:t>Removing null values</a:t>
            </a:r>
          </a:p>
          <a:p>
            <a:r>
              <a:rPr lang="en-IN" sz="2400" dirty="0">
                <a:latin typeface="Times New Roman" panose="02020603050405020304" pitchFamily="18" charset="0"/>
                <a:cs typeface="Times New Roman" panose="02020603050405020304" pitchFamily="18" charset="0"/>
              </a:rPr>
              <a:t>One </a:t>
            </a:r>
            <a:r>
              <a:rPr lang="en-IN" sz="2400" dirty="0" err="1">
                <a:latin typeface="Times New Roman" panose="02020603050405020304" pitchFamily="18" charset="0"/>
                <a:cs typeface="Times New Roman" panose="02020603050405020304" pitchFamily="18" charset="0"/>
              </a:rPr>
              <a:t>hotEncoding</a:t>
            </a:r>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Tools:</a:t>
            </a:r>
          </a:p>
          <a:p>
            <a:r>
              <a:rPr lang="en-IN" sz="2400" dirty="0" err="1">
                <a:latin typeface="Times New Roman" panose="02020603050405020304" pitchFamily="18" charset="0"/>
                <a:cs typeface="Times New Roman" panose="02020603050405020304" pitchFamily="18" charset="0"/>
              </a:rPr>
              <a:t>Jupyter</a:t>
            </a:r>
            <a:r>
              <a:rPr lang="en-IN" sz="2400" dirty="0">
                <a:latin typeface="Times New Roman" panose="02020603050405020304" pitchFamily="18" charset="0"/>
                <a:cs typeface="Times New Roman" panose="02020603050405020304" pitchFamily="18" charset="0"/>
              </a:rPr>
              <a:t> notebook</a:t>
            </a:r>
          </a:p>
          <a:p>
            <a:r>
              <a:rPr lang="en-IN" sz="2400" dirty="0">
                <a:latin typeface="Times New Roman" panose="02020603050405020304" pitchFamily="18" charset="0"/>
                <a:cs typeface="Times New Roman" panose="02020603050405020304" pitchFamily="18" charset="0"/>
              </a:rPr>
              <a:t>Visual studio code</a:t>
            </a:r>
          </a:p>
          <a:p>
            <a:r>
              <a:rPr lang="en-IN" sz="2400" dirty="0">
                <a:latin typeface="Times New Roman" panose="02020603050405020304" pitchFamily="18" charset="0"/>
                <a:cs typeface="Times New Roman" panose="02020603050405020304" pitchFamily="18" charset="0"/>
              </a:rPr>
              <a:t>idle</a:t>
            </a:r>
          </a:p>
          <a:p>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pPr marL="0" indent="0">
              <a:buNone/>
            </a:pPr>
            <a:endParaRPr lang="en-US" sz="2600" b="1" dirty="0">
              <a:latin typeface="Times New Roman" panose="02020603050405020304" pitchFamily="18" charset="0"/>
              <a:cs typeface="Times New Roman" panose="02020603050405020304" pitchFamily="18" charset="0"/>
            </a:endParaRPr>
          </a:p>
          <a:p>
            <a:pPr marL="0" indent="0">
              <a:buNone/>
            </a:pPr>
            <a:endParaRPr lang="en-US" sz="2600"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r>
              <a:rPr lang="en-IN" dirty="0">
                <a:latin typeface="Times New Roman" panose="02020603050405020304" pitchFamily="18" charset="0"/>
                <a:cs typeface="Times New Roman" panose="02020603050405020304" pitchFamily="18" charset="0"/>
              </a:rPr>
              <a:t>30-12-2023</a:t>
            </a:r>
            <a:endParaRPr lang="en-US" dirty="0">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No.1         Batch No.DG3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11</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85765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lstStyle/>
          <a:p>
            <a:pPr algn="ctr"/>
            <a:r>
              <a:rPr lang="en-US" b="1" dirty="0">
                <a:latin typeface="Times New Roman" panose="02020603050405020304" pitchFamily="18" charset="0"/>
                <a:cs typeface="Times New Roman" panose="02020603050405020304" pitchFamily="18" charset="0"/>
              </a:rPr>
              <a:t>System Requirements</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a:xfrm>
            <a:off x="838200" y="1493134"/>
            <a:ext cx="10515600" cy="4683829"/>
          </a:xfrm>
        </p:spPr>
        <p:txBody>
          <a:bodyPr>
            <a:normAutofit/>
          </a:bodyPr>
          <a:lstStyle/>
          <a:p>
            <a:pPr marL="0" indent="0">
              <a:buNone/>
            </a:pPr>
            <a:r>
              <a:rPr lang="en-US" sz="2200" b="1" dirty="0">
                <a:latin typeface="Times New Roman" panose="02020603050405020304" pitchFamily="18" charset="0"/>
                <a:cs typeface="Times New Roman" panose="02020603050405020304" pitchFamily="18" charset="0"/>
              </a:rPr>
              <a:t>Hardware Requirements: </a:t>
            </a:r>
          </a:p>
          <a:p>
            <a:r>
              <a:rPr lang="en-US" sz="2200" dirty="0">
                <a:latin typeface="Times New Roman" panose="02020603050405020304" pitchFamily="18" charset="0"/>
                <a:cs typeface="Times New Roman" panose="02020603050405020304" pitchFamily="18" charset="0"/>
              </a:rPr>
              <a:t> System Type : intel®core™i7-7500UCPU@2.70gh </a:t>
            </a:r>
          </a:p>
          <a:p>
            <a:r>
              <a:rPr lang="en-US" sz="2200" dirty="0">
                <a:latin typeface="Times New Roman" panose="02020603050405020304" pitchFamily="18" charset="0"/>
                <a:cs typeface="Times New Roman" panose="02020603050405020304" pitchFamily="18" charset="0"/>
              </a:rPr>
              <a:t>Cache memory : 4MB(Megabyte) </a:t>
            </a:r>
          </a:p>
          <a:p>
            <a:r>
              <a:rPr lang="en-US" sz="2200" dirty="0">
                <a:latin typeface="Times New Roman" panose="02020603050405020304" pitchFamily="18" charset="0"/>
                <a:cs typeface="Times New Roman" panose="02020603050405020304" pitchFamily="18" charset="0"/>
              </a:rPr>
              <a:t> RAM : 8 gigabyte(GB) </a:t>
            </a:r>
          </a:p>
          <a:p>
            <a:r>
              <a:rPr lang="en-US" sz="2200" dirty="0">
                <a:latin typeface="Times New Roman" panose="02020603050405020304" pitchFamily="18" charset="0"/>
                <a:cs typeface="Times New Roman" panose="02020603050405020304" pitchFamily="18" charset="0"/>
              </a:rPr>
              <a:t>Bus Speed : 5 GT/s DB12 </a:t>
            </a:r>
          </a:p>
          <a:p>
            <a:r>
              <a:rPr lang="en-US" sz="2200" dirty="0">
                <a:latin typeface="Times New Roman" panose="02020603050405020304" pitchFamily="18" charset="0"/>
                <a:cs typeface="Times New Roman" panose="02020603050405020304" pitchFamily="18" charset="0"/>
              </a:rPr>
              <a:t>Number of cores : 2 </a:t>
            </a:r>
          </a:p>
          <a:p>
            <a:pPr marL="0" indent="0">
              <a:buNone/>
            </a:pPr>
            <a:r>
              <a:rPr lang="en-US" sz="2200" b="1" dirty="0">
                <a:latin typeface="Times New Roman" panose="02020603050405020304" pitchFamily="18" charset="0"/>
                <a:cs typeface="Times New Roman" panose="02020603050405020304" pitchFamily="18" charset="0"/>
              </a:rPr>
              <a:t>Software Requirements: </a:t>
            </a:r>
          </a:p>
          <a:p>
            <a:r>
              <a:rPr lang="en-US" sz="2200" dirty="0">
                <a:latin typeface="Times New Roman" panose="02020603050405020304" pitchFamily="18" charset="0"/>
                <a:cs typeface="Times New Roman" panose="02020603050405020304" pitchFamily="18" charset="0"/>
              </a:rPr>
              <a:t> Operating System : Windows 10,64 bit Operating System </a:t>
            </a:r>
          </a:p>
          <a:p>
            <a:r>
              <a:rPr lang="en-US" sz="2200" dirty="0">
                <a:latin typeface="Times New Roman" panose="02020603050405020304" pitchFamily="18" charset="0"/>
                <a:cs typeface="Times New Roman" panose="02020603050405020304" pitchFamily="18" charset="0"/>
              </a:rPr>
              <a:t> Coding Language : Python </a:t>
            </a:r>
          </a:p>
          <a:p>
            <a:pPr marL="0" indent="0">
              <a:buNone/>
            </a:pPr>
            <a:endParaRPr lang="en-IN" sz="2200"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r>
              <a:rPr lang="en-IN" dirty="0">
                <a:latin typeface="Times New Roman" panose="02020603050405020304" pitchFamily="18" charset="0"/>
                <a:cs typeface="Times New Roman" panose="02020603050405020304" pitchFamily="18" charset="0"/>
              </a:rPr>
              <a:t>30-12-2023</a:t>
            </a:r>
            <a:endParaRPr lang="en-US" dirty="0">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No.1         Batch No.DG3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12</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55409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D79A9-4E11-399B-A089-EA5F1D13D468}"/>
              </a:ext>
            </a:extLst>
          </p:cNvPr>
          <p:cNvSpPr>
            <a:spLocks noGrp="1"/>
          </p:cNvSpPr>
          <p:nvPr>
            <p:ph type="title"/>
          </p:nvPr>
        </p:nvSpPr>
        <p:spPr/>
        <p:txBody>
          <a:bodyPr>
            <a:normAutofit/>
          </a:bodyPr>
          <a:lstStyle/>
          <a:p>
            <a:r>
              <a:rPr lang="en-US" sz="2800" b="1" dirty="0"/>
              <a:t>Algorithms used</a:t>
            </a:r>
            <a:endParaRPr lang="en-IN" sz="2800" b="1" dirty="0"/>
          </a:p>
        </p:txBody>
      </p:sp>
      <p:sp>
        <p:nvSpPr>
          <p:cNvPr id="3" name="Content Placeholder 2">
            <a:extLst>
              <a:ext uri="{FF2B5EF4-FFF2-40B4-BE49-F238E27FC236}">
                <a16:creationId xmlns:a16="http://schemas.microsoft.com/office/drawing/2014/main" id="{17FD20C7-9799-F875-74C3-DA7E4D16CAA9}"/>
              </a:ext>
            </a:extLst>
          </p:cNvPr>
          <p:cNvSpPr>
            <a:spLocks noGrp="1"/>
          </p:cNvSpPr>
          <p:nvPr>
            <p:ph idx="1"/>
          </p:nvPr>
        </p:nvSpPr>
        <p:spPr/>
        <p:txBody>
          <a:bodyPr/>
          <a:lstStyle/>
          <a:p>
            <a:pPr>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Random Forest </a:t>
            </a:r>
          </a:p>
          <a:p>
            <a:pPr>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Support Vector Machine</a:t>
            </a:r>
          </a:p>
          <a:p>
            <a:pPr>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K-Nearest Neighbour</a:t>
            </a:r>
          </a:p>
          <a:p>
            <a:pPr>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Decision Tree Classifier</a:t>
            </a:r>
          </a:p>
          <a:p>
            <a:endParaRPr lang="en-IN" dirty="0"/>
          </a:p>
        </p:txBody>
      </p:sp>
      <p:sp>
        <p:nvSpPr>
          <p:cNvPr id="4" name="Date Placeholder 3">
            <a:extLst>
              <a:ext uri="{FF2B5EF4-FFF2-40B4-BE49-F238E27FC236}">
                <a16:creationId xmlns:a16="http://schemas.microsoft.com/office/drawing/2014/main" id="{7D824BEC-ADCA-A2FF-91B4-8531C5831567}"/>
              </a:ext>
            </a:extLst>
          </p:cNvPr>
          <p:cNvSpPr>
            <a:spLocks noGrp="1"/>
          </p:cNvSpPr>
          <p:nvPr>
            <p:ph type="dt" sz="half" idx="10"/>
          </p:nvPr>
        </p:nvSpPr>
        <p:spPr/>
        <p:txBody>
          <a:bodyPr/>
          <a:lstStyle/>
          <a:p>
            <a:fld id="{624C803B-62AD-4010-AEFB-D9AF802A6496}" type="datetime1">
              <a:rPr lang="en-IN" smtClean="0"/>
              <a:t>03-04-2024</a:t>
            </a:fld>
            <a:endParaRPr lang="en-IN"/>
          </a:p>
        </p:txBody>
      </p:sp>
      <p:sp>
        <p:nvSpPr>
          <p:cNvPr id="5" name="Footer Placeholder 4">
            <a:extLst>
              <a:ext uri="{FF2B5EF4-FFF2-40B4-BE49-F238E27FC236}">
                <a16:creationId xmlns:a16="http://schemas.microsoft.com/office/drawing/2014/main" id="{2E15FCB8-6406-D414-F9D7-A820948E6CF6}"/>
              </a:ext>
            </a:extLst>
          </p:cNvPr>
          <p:cNvSpPr>
            <a:spLocks noGrp="1"/>
          </p:cNvSpPr>
          <p:nvPr>
            <p:ph type="ftr" sz="quarter" idx="11"/>
          </p:nvPr>
        </p:nvSpPr>
        <p:spPr/>
        <p:txBody>
          <a:bodyPr/>
          <a:lstStyle/>
          <a:p>
            <a:r>
              <a:rPr lang="en-US"/>
              <a:t>Review No.         Batch No.           Department of CSE</a:t>
            </a:r>
            <a:endParaRPr lang="en-IN"/>
          </a:p>
        </p:txBody>
      </p:sp>
      <p:sp>
        <p:nvSpPr>
          <p:cNvPr id="6" name="Slide Number Placeholder 5">
            <a:extLst>
              <a:ext uri="{FF2B5EF4-FFF2-40B4-BE49-F238E27FC236}">
                <a16:creationId xmlns:a16="http://schemas.microsoft.com/office/drawing/2014/main" id="{D163B635-6FF0-C120-DA62-C83DE4EFC8F4}"/>
              </a:ext>
            </a:extLst>
          </p:cNvPr>
          <p:cNvSpPr>
            <a:spLocks noGrp="1"/>
          </p:cNvSpPr>
          <p:nvPr>
            <p:ph type="sldNum" sz="quarter" idx="12"/>
          </p:nvPr>
        </p:nvSpPr>
        <p:spPr/>
        <p:txBody>
          <a:bodyPr/>
          <a:lstStyle/>
          <a:p>
            <a:fld id="{65DCBD69-296B-4D7C-AF62-9B588FC78772}" type="slidenum">
              <a:rPr lang="en-IN" smtClean="0"/>
              <a:t>13</a:t>
            </a:fld>
            <a:endParaRPr lang="en-IN"/>
          </a:p>
        </p:txBody>
      </p:sp>
    </p:spTree>
    <p:extLst>
      <p:ext uri="{BB962C8B-B14F-4D97-AF65-F5344CB8AC3E}">
        <p14:creationId xmlns:p14="http://schemas.microsoft.com/office/powerpoint/2010/main" val="11828587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47B46-A7B7-65EB-B674-D3378FB6F09A}"/>
              </a:ext>
            </a:extLst>
          </p:cNvPr>
          <p:cNvSpPr>
            <a:spLocks noGrp="1"/>
          </p:cNvSpPr>
          <p:nvPr>
            <p:ph type="title"/>
          </p:nvPr>
        </p:nvSpPr>
        <p:spPr/>
        <p:txBody>
          <a:bodyPr>
            <a:normAutofit/>
          </a:bodyPr>
          <a:lstStyle/>
          <a:p>
            <a:r>
              <a:rPr lang="en-US" sz="2800" b="1" dirty="0"/>
              <a:t>Result analysis of algorithms:</a:t>
            </a:r>
            <a:endParaRPr lang="en-IN" sz="2800" b="1" dirty="0"/>
          </a:p>
        </p:txBody>
      </p:sp>
      <p:pic>
        <p:nvPicPr>
          <p:cNvPr id="8" name="Content Placeholder 7">
            <a:extLst>
              <a:ext uri="{FF2B5EF4-FFF2-40B4-BE49-F238E27FC236}">
                <a16:creationId xmlns:a16="http://schemas.microsoft.com/office/drawing/2014/main" id="{D222B451-EF51-B72B-91BC-614278FD819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62046" y="1295400"/>
            <a:ext cx="5867908" cy="4664403"/>
          </a:xfrm>
        </p:spPr>
      </p:pic>
      <p:sp>
        <p:nvSpPr>
          <p:cNvPr id="4" name="Date Placeholder 3">
            <a:extLst>
              <a:ext uri="{FF2B5EF4-FFF2-40B4-BE49-F238E27FC236}">
                <a16:creationId xmlns:a16="http://schemas.microsoft.com/office/drawing/2014/main" id="{5F4B3ABE-C42B-F3A8-249F-8CD6ADE17E0B}"/>
              </a:ext>
            </a:extLst>
          </p:cNvPr>
          <p:cNvSpPr>
            <a:spLocks noGrp="1"/>
          </p:cNvSpPr>
          <p:nvPr>
            <p:ph type="dt" sz="half" idx="10"/>
          </p:nvPr>
        </p:nvSpPr>
        <p:spPr/>
        <p:txBody>
          <a:bodyPr/>
          <a:lstStyle/>
          <a:p>
            <a:fld id="{624C803B-62AD-4010-AEFB-D9AF802A6496}" type="datetime1">
              <a:rPr lang="en-IN" smtClean="0"/>
              <a:t>03-04-2024</a:t>
            </a:fld>
            <a:endParaRPr lang="en-IN"/>
          </a:p>
        </p:txBody>
      </p:sp>
      <p:sp>
        <p:nvSpPr>
          <p:cNvPr id="5" name="Footer Placeholder 4">
            <a:extLst>
              <a:ext uri="{FF2B5EF4-FFF2-40B4-BE49-F238E27FC236}">
                <a16:creationId xmlns:a16="http://schemas.microsoft.com/office/drawing/2014/main" id="{E65DCD7D-C21B-15D5-98CA-6EA4B1C47F61}"/>
              </a:ext>
            </a:extLst>
          </p:cNvPr>
          <p:cNvSpPr>
            <a:spLocks noGrp="1"/>
          </p:cNvSpPr>
          <p:nvPr>
            <p:ph type="ftr" sz="quarter" idx="11"/>
          </p:nvPr>
        </p:nvSpPr>
        <p:spPr/>
        <p:txBody>
          <a:bodyPr/>
          <a:lstStyle/>
          <a:p>
            <a:r>
              <a:rPr lang="en-US" b="1" dirty="0">
                <a:solidFill>
                  <a:schemeClr val="tx1"/>
                </a:solidFill>
              </a:rPr>
              <a:t>Fig1:accuracy </a:t>
            </a:r>
            <a:r>
              <a:rPr lang="en-US" b="1" dirty="0" err="1">
                <a:solidFill>
                  <a:schemeClr val="tx1"/>
                </a:solidFill>
              </a:rPr>
              <a:t>comparision</a:t>
            </a:r>
            <a:endParaRPr lang="en-IN" b="1" dirty="0">
              <a:solidFill>
                <a:schemeClr val="tx1"/>
              </a:solidFill>
            </a:endParaRPr>
          </a:p>
        </p:txBody>
      </p:sp>
      <p:sp>
        <p:nvSpPr>
          <p:cNvPr id="6" name="Slide Number Placeholder 5">
            <a:extLst>
              <a:ext uri="{FF2B5EF4-FFF2-40B4-BE49-F238E27FC236}">
                <a16:creationId xmlns:a16="http://schemas.microsoft.com/office/drawing/2014/main" id="{F5C35460-EC9D-4E68-FC29-83B6988483F5}"/>
              </a:ext>
            </a:extLst>
          </p:cNvPr>
          <p:cNvSpPr>
            <a:spLocks noGrp="1"/>
          </p:cNvSpPr>
          <p:nvPr>
            <p:ph type="sldNum" sz="quarter" idx="12"/>
          </p:nvPr>
        </p:nvSpPr>
        <p:spPr/>
        <p:txBody>
          <a:bodyPr/>
          <a:lstStyle/>
          <a:p>
            <a:fld id="{65DCBD69-296B-4D7C-AF62-9B588FC78772}" type="slidenum">
              <a:rPr lang="en-IN" smtClean="0"/>
              <a:t>14</a:t>
            </a:fld>
            <a:endParaRPr lang="en-IN"/>
          </a:p>
        </p:txBody>
      </p:sp>
    </p:spTree>
    <p:extLst>
      <p:ext uri="{BB962C8B-B14F-4D97-AF65-F5344CB8AC3E}">
        <p14:creationId xmlns:p14="http://schemas.microsoft.com/office/powerpoint/2010/main" val="17751121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47C17096-34AB-6759-33E2-E483FBF5AE44}"/>
              </a:ext>
            </a:extLst>
          </p:cNvPr>
          <p:cNvSpPr>
            <a:spLocks noGrp="1"/>
          </p:cNvSpPr>
          <p:nvPr>
            <p:ph type="dt" sz="half" idx="10"/>
          </p:nvPr>
        </p:nvSpPr>
        <p:spPr/>
        <p:txBody>
          <a:bodyPr/>
          <a:lstStyle/>
          <a:p>
            <a:fld id="{624C803B-62AD-4010-AEFB-D9AF802A6496}" type="datetime1">
              <a:rPr lang="en-IN" smtClean="0"/>
              <a:t>03-04-2024</a:t>
            </a:fld>
            <a:endParaRPr lang="en-IN"/>
          </a:p>
        </p:txBody>
      </p:sp>
      <p:sp>
        <p:nvSpPr>
          <p:cNvPr id="5" name="Footer Placeholder 4">
            <a:extLst>
              <a:ext uri="{FF2B5EF4-FFF2-40B4-BE49-F238E27FC236}">
                <a16:creationId xmlns:a16="http://schemas.microsoft.com/office/drawing/2014/main" id="{98D30076-53F1-7F74-4A14-F19418580D83}"/>
              </a:ext>
            </a:extLst>
          </p:cNvPr>
          <p:cNvSpPr>
            <a:spLocks noGrp="1"/>
          </p:cNvSpPr>
          <p:nvPr>
            <p:ph type="ftr" sz="quarter" idx="11"/>
          </p:nvPr>
        </p:nvSpPr>
        <p:spPr/>
        <p:txBody>
          <a:bodyPr/>
          <a:lstStyle/>
          <a:p>
            <a:r>
              <a:rPr lang="en-US" b="1" dirty="0">
                <a:solidFill>
                  <a:schemeClr val="tx1"/>
                </a:solidFill>
              </a:rPr>
              <a:t>Fig2:Precision </a:t>
            </a:r>
            <a:r>
              <a:rPr lang="en-US" b="1" dirty="0" err="1">
                <a:solidFill>
                  <a:schemeClr val="tx1"/>
                </a:solidFill>
              </a:rPr>
              <a:t>comparision</a:t>
            </a:r>
            <a:endParaRPr lang="en-IN" b="1" dirty="0">
              <a:solidFill>
                <a:schemeClr val="tx1"/>
              </a:solidFill>
            </a:endParaRPr>
          </a:p>
        </p:txBody>
      </p:sp>
      <p:sp>
        <p:nvSpPr>
          <p:cNvPr id="6" name="Slide Number Placeholder 5">
            <a:extLst>
              <a:ext uri="{FF2B5EF4-FFF2-40B4-BE49-F238E27FC236}">
                <a16:creationId xmlns:a16="http://schemas.microsoft.com/office/drawing/2014/main" id="{37D46603-8696-8525-CB47-7F1D05690D32}"/>
              </a:ext>
            </a:extLst>
          </p:cNvPr>
          <p:cNvSpPr>
            <a:spLocks noGrp="1"/>
          </p:cNvSpPr>
          <p:nvPr>
            <p:ph type="sldNum" sz="quarter" idx="12"/>
          </p:nvPr>
        </p:nvSpPr>
        <p:spPr/>
        <p:txBody>
          <a:bodyPr/>
          <a:lstStyle/>
          <a:p>
            <a:fld id="{65DCBD69-296B-4D7C-AF62-9B588FC78772}" type="slidenum">
              <a:rPr lang="en-IN" smtClean="0"/>
              <a:t>15</a:t>
            </a:fld>
            <a:endParaRPr lang="en-IN"/>
          </a:p>
        </p:txBody>
      </p:sp>
      <p:pic>
        <p:nvPicPr>
          <p:cNvPr id="24" name="Content Placeholder 23">
            <a:extLst>
              <a:ext uri="{FF2B5EF4-FFF2-40B4-BE49-F238E27FC236}">
                <a16:creationId xmlns:a16="http://schemas.microsoft.com/office/drawing/2014/main" id="{CC819AEE-5119-7A9C-3CBB-F895C899174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08701" y="533401"/>
            <a:ext cx="5974598" cy="5456886"/>
          </a:xfrm>
        </p:spPr>
      </p:pic>
    </p:spTree>
    <p:extLst>
      <p:ext uri="{BB962C8B-B14F-4D97-AF65-F5344CB8AC3E}">
        <p14:creationId xmlns:p14="http://schemas.microsoft.com/office/powerpoint/2010/main" val="41614498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AF84F0C0-0A2A-0081-6F80-427E31E85B34}"/>
              </a:ext>
            </a:extLst>
          </p:cNvPr>
          <p:cNvSpPr>
            <a:spLocks noGrp="1"/>
          </p:cNvSpPr>
          <p:nvPr>
            <p:ph type="dt" sz="half" idx="10"/>
          </p:nvPr>
        </p:nvSpPr>
        <p:spPr/>
        <p:txBody>
          <a:bodyPr/>
          <a:lstStyle/>
          <a:p>
            <a:fld id="{624C803B-62AD-4010-AEFB-D9AF802A6496}" type="datetime1">
              <a:rPr lang="en-IN" smtClean="0"/>
              <a:t>03-04-2024</a:t>
            </a:fld>
            <a:endParaRPr lang="en-IN"/>
          </a:p>
        </p:txBody>
      </p:sp>
      <p:sp>
        <p:nvSpPr>
          <p:cNvPr id="5" name="Footer Placeholder 4">
            <a:extLst>
              <a:ext uri="{FF2B5EF4-FFF2-40B4-BE49-F238E27FC236}">
                <a16:creationId xmlns:a16="http://schemas.microsoft.com/office/drawing/2014/main" id="{961355EF-5930-C2E5-53CF-87D2A60EA0CE}"/>
              </a:ext>
            </a:extLst>
          </p:cNvPr>
          <p:cNvSpPr>
            <a:spLocks noGrp="1"/>
          </p:cNvSpPr>
          <p:nvPr>
            <p:ph type="ftr" sz="quarter" idx="11"/>
          </p:nvPr>
        </p:nvSpPr>
        <p:spPr/>
        <p:txBody>
          <a:bodyPr/>
          <a:lstStyle/>
          <a:p>
            <a:r>
              <a:rPr lang="en-US" b="1" dirty="0">
                <a:solidFill>
                  <a:schemeClr val="tx1"/>
                </a:solidFill>
              </a:rPr>
              <a:t>Fig3:f1-score </a:t>
            </a:r>
            <a:r>
              <a:rPr lang="en-US" b="1" dirty="0" err="1">
                <a:solidFill>
                  <a:schemeClr val="tx1"/>
                </a:solidFill>
              </a:rPr>
              <a:t>comparision</a:t>
            </a:r>
            <a:endParaRPr lang="en-IN" b="1" dirty="0">
              <a:solidFill>
                <a:schemeClr val="tx1"/>
              </a:solidFill>
            </a:endParaRPr>
          </a:p>
        </p:txBody>
      </p:sp>
      <p:sp>
        <p:nvSpPr>
          <p:cNvPr id="6" name="Slide Number Placeholder 5">
            <a:extLst>
              <a:ext uri="{FF2B5EF4-FFF2-40B4-BE49-F238E27FC236}">
                <a16:creationId xmlns:a16="http://schemas.microsoft.com/office/drawing/2014/main" id="{8DA5E2C3-5AF0-3D22-AA76-C6D709B4BF06}"/>
              </a:ext>
            </a:extLst>
          </p:cNvPr>
          <p:cNvSpPr>
            <a:spLocks noGrp="1"/>
          </p:cNvSpPr>
          <p:nvPr>
            <p:ph type="sldNum" sz="quarter" idx="12"/>
          </p:nvPr>
        </p:nvSpPr>
        <p:spPr/>
        <p:txBody>
          <a:bodyPr/>
          <a:lstStyle/>
          <a:p>
            <a:fld id="{65DCBD69-296B-4D7C-AF62-9B588FC78772}" type="slidenum">
              <a:rPr lang="en-IN" smtClean="0"/>
              <a:t>16</a:t>
            </a:fld>
            <a:endParaRPr lang="en-IN"/>
          </a:p>
        </p:txBody>
      </p:sp>
      <p:pic>
        <p:nvPicPr>
          <p:cNvPr id="16" name="Content Placeholder 15">
            <a:extLst>
              <a:ext uri="{FF2B5EF4-FFF2-40B4-BE49-F238E27FC236}">
                <a16:creationId xmlns:a16="http://schemas.microsoft.com/office/drawing/2014/main" id="{6CC6F12C-6A2A-0E60-AFC3-070BB58EF11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23942" y="428625"/>
            <a:ext cx="5944115" cy="5523559"/>
          </a:xfrm>
        </p:spPr>
      </p:pic>
    </p:spTree>
    <p:extLst>
      <p:ext uri="{BB962C8B-B14F-4D97-AF65-F5344CB8AC3E}">
        <p14:creationId xmlns:p14="http://schemas.microsoft.com/office/powerpoint/2010/main" val="13281347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a:extLst>
              <a:ext uri="{FF2B5EF4-FFF2-40B4-BE49-F238E27FC236}">
                <a16:creationId xmlns:a16="http://schemas.microsoft.com/office/drawing/2014/main" id="{C97919C8-E892-10C8-F579-D247CF8E38EF}"/>
              </a:ext>
            </a:extLst>
          </p:cNvPr>
          <p:cNvSpPr>
            <a:spLocks noGrp="1"/>
          </p:cNvSpPr>
          <p:nvPr>
            <p:ph type="dt" sz="half" idx="10"/>
          </p:nvPr>
        </p:nvSpPr>
        <p:spPr/>
        <p:txBody>
          <a:bodyPr/>
          <a:lstStyle/>
          <a:p>
            <a:r>
              <a:rPr lang="en-US" b="1" dirty="0">
                <a:solidFill>
                  <a:schemeClr val="tx1"/>
                </a:solidFill>
              </a:rPr>
              <a:t>Table1:Results of k-fold validation</a:t>
            </a:r>
            <a:endParaRPr lang="en-IN" b="1" dirty="0">
              <a:solidFill>
                <a:schemeClr val="tx1"/>
              </a:solidFill>
            </a:endParaRPr>
          </a:p>
        </p:txBody>
      </p:sp>
      <p:sp>
        <p:nvSpPr>
          <p:cNvPr id="8" name="Footer Placeholder 7">
            <a:extLst>
              <a:ext uri="{FF2B5EF4-FFF2-40B4-BE49-F238E27FC236}">
                <a16:creationId xmlns:a16="http://schemas.microsoft.com/office/drawing/2014/main" id="{5C1EBFBE-EE6C-5089-17B9-4832AAC629A0}"/>
              </a:ext>
            </a:extLst>
          </p:cNvPr>
          <p:cNvSpPr>
            <a:spLocks noGrp="1"/>
          </p:cNvSpPr>
          <p:nvPr>
            <p:ph type="ftr" sz="quarter" idx="11"/>
          </p:nvPr>
        </p:nvSpPr>
        <p:spPr>
          <a:xfrm>
            <a:off x="7248524" y="6356351"/>
            <a:ext cx="4010026" cy="292100"/>
          </a:xfrm>
        </p:spPr>
        <p:txBody>
          <a:bodyPr/>
          <a:lstStyle/>
          <a:p>
            <a:r>
              <a:rPr lang="en-US" b="1" dirty="0">
                <a:solidFill>
                  <a:schemeClr val="tx1"/>
                </a:solidFill>
              </a:rPr>
              <a:t>Table2:Algorithm </a:t>
            </a:r>
            <a:r>
              <a:rPr lang="en-US" b="1" dirty="0" err="1">
                <a:solidFill>
                  <a:schemeClr val="tx1"/>
                </a:solidFill>
              </a:rPr>
              <a:t>evalution</a:t>
            </a:r>
            <a:r>
              <a:rPr lang="en-US" b="1" dirty="0">
                <a:solidFill>
                  <a:schemeClr val="tx1"/>
                </a:solidFill>
              </a:rPr>
              <a:t> metrices                  </a:t>
            </a:r>
            <a:r>
              <a:rPr lang="en-US" dirty="0">
                <a:solidFill>
                  <a:schemeClr val="tx1"/>
                </a:solidFill>
              </a:rPr>
              <a:t>17</a:t>
            </a:r>
            <a:r>
              <a:rPr lang="en-US" b="1" dirty="0">
                <a:solidFill>
                  <a:schemeClr val="tx1"/>
                </a:solidFill>
              </a:rPr>
              <a:t>      </a:t>
            </a:r>
            <a:endParaRPr lang="en-IN" b="1" dirty="0">
              <a:solidFill>
                <a:schemeClr val="tx1"/>
              </a:solidFill>
            </a:endParaRPr>
          </a:p>
        </p:txBody>
      </p:sp>
      <p:graphicFrame>
        <p:nvGraphicFramePr>
          <p:cNvPr id="13" name="Content Placeholder 9">
            <a:extLst>
              <a:ext uri="{FF2B5EF4-FFF2-40B4-BE49-F238E27FC236}">
                <a16:creationId xmlns:a16="http://schemas.microsoft.com/office/drawing/2014/main" id="{76E3374C-A2C5-079C-C143-886DD45991B5}"/>
              </a:ext>
            </a:extLst>
          </p:cNvPr>
          <p:cNvGraphicFramePr>
            <a:graphicFrameLocks noGrp="1"/>
          </p:cNvGraphicFramePr>
          <p:nvPr>
            <p:ph sz="half" idx="2"/>
            <p:extLst>
              <p:ext uri="{D42A27DB-BD31-4B8C-83A1-F6EECF244321}">
                <p14:modId xmlns:p14="http://schemas.microsoft.com/office/powerpoint/2010/main" val="1070905458"/>
              </p:ext>
            </p:extLst>
          </p:nvPr>
        </p:nvGraphicFramePr>
        <p:xfrm>
          <a:off x="839788" y="1552575"/>
          <a:ext cx="4627561" cy="4162423"/>
        </p:xfrm>
        <a:graphic>
          <a:graphicData uri="http://schemas.openxmlformats.org/drawingml/2006/table">
            <a:tbl>
              <a:tblPr firstRow="1" firstCol="1" lastRow="1" lastCol="1" bandRow="1" bandCol="1">
                <a:tableStyleId>{5C22544A-7EE6-4342-B048-85BDC9FD1C3A}</a:tableStyleId>
              </a:tblPr>
              <a:tblGrid>
                <a:gridCol w="1762880">
                  <a:extLst>
                    <a:ext uri="{9D8B030D-6E8A-4147-A177-3AD203B41FA5}">
                      <a16:colId xmlns:a16="http://schemas.microsoft.com/office/drawing/2014/main" val="4026198470"/>
                    </a:ext>
                  </a:extLst>
                </a:gridCol>
                <a:gridCol w="1502105">
                  <a:extLst>
                    <a:ext uri="{9D8B030D-6E8A-4147-A177-3AD203B41FA5}">
                      <a16:colId xmlns:a16="http://schemas.microsoft.com/office/drawing/2014/main" val="819032060"/>
                    </a:ext>
                  </a:extLst>
                </a:gridCol>
                <a:gridCol w="1362576">
                  <a:extLst>
                    <a:ext uri="{9D8B030D-6E8A-4147-A177-3AD203B41FA5}">
                      <a16:colId xmlns:a16="http://schemas.microsoft.com/office/drawing/2014/main" val="922879778"/>
                    </a:ext>
                  </a:extLst>
                </a:gridCol>
              </a:tblGrid>
              <a:tr h="1806252">
                <a:tc>
                  <a:txBody>
                    <a:bodyPr/>
                    <a:lstStyle/>
                    <a:p>
                      <a:pPr marL="74295" marR="398145">
                        <a:lnSpc>
                          <a:spcPct val="115000"/>
                        </a:lnSpc>
                        <a:spcAft>
                          <a:spcPts val="0"/>
                        </a:spcAft>
                      </a:pPr>
                      <a:r>
                        <a:rPr lang="en-US" sz="1000" spc="-15" dirty="0">
                          <a:effectLst/>
                        </a:rPr>
                        <a:t>Classification</a:t>
                      </a:r>
                      <a:r>
                        <a:rPr lang="en-US" sz="1000" spc="-235" dirty="0">
                          <a:effectLst/>
                        </a:rPr>
                        <a:t> </a:t>
                      </a:r>
                      <a:r>
                        <a:rPr lang="en-US" sz="1000" dirty="0">
                          <a:effectLst/>
                        </a:rPr>
                        <a:t>Algorithms</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3660"/>
                      <a:r>
                        <a:rPr lang="en-US" sz="1000" dirty="0" err="1">
                          <a:effectLst/>
                        </a:rPr>
                        <a:t>Exsisting</a:t>
                      </a:r>
                      <a:endParaRPr lang="en-IN" sz="1100" dirty="0">
                        <a:effectLst/>
                      </a:endParaRPr>
                    </a:p>
                    <a:p>
                      <a:pPr marL="73660" marR="497840">
                        <a:lnSpc>
                          <a:spcPts val="1300"/>
                        </a:lnSpc>
                        <a:spcBef>
                          <a:spcPts val="105"/>
                        </a:spcBef>
                        <a:spcAft>
                          <a:spcPts val="0"/>
                        </a:spcAft>
                      </a:pPr>
                      <a:r>
                        <a:rPr lang="en-US" sz="1000" spc="-10" dirty="0">
                          <a:effectLst/>
                        </a:rPr>
                        <a:t>[9]work</a:t>
                      </a:r>
                      <a:r>
                        <a:rPr lang="en-US" sz="1000" spc="-235" dirty="0">
                          <a:effectLst/>
                        </a:rPr>
                        <a:t> </a:t>
                      </a:r>
                      <a:r>
                        <a:rPr lang="en-US" sz="1000" dirty="0">
                          <a:effectLst/>
                        </a:rPr>
                        <a:t>values</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3660"/>
                      <a:r>
                        <a:rPr lang="en-US" sz="1000">
                          <a:effectLst/>
                        </a:rPr>
                        <a:t>Proposed</a:t>
                      </a:r>
                      <a:endParaRPr lang="en-IN" sz="1100">
                        <a:effectLst/>
                      </a:endParaRPr>
                    </a:p>
                    <a:p>
                      <a:pPr marL="73660" marR="489585">
                        <a:lnSpc>
                          <a:spcPts val="1300"/>
                        </a:lnSpc>
                        <a:spcBef>
                          <a:spcPts val="105"/>
                        </a:spcBef>
                        <a:spcAft>
                          <a:spcPts val="0"/>
                        </a:spcAft>
                      </a:pPr>
                      <a:r>
                        <a:rPr lang="en-US" sz="1000">
                          <a:effectLst/>
                        </a:rPr>
                        <a:t>work</a:t>
                      </a:r>
                      <a:r>
                        <a:rPr lang="en-US" sz="1000" spc="5">
                          <a:effectLst/>
                        </a:rPr>
                        <a:t> </a:t>
                      </a:r>
                      <a:r>
                        <a:rPr lang="en-US" sz="1000" spc="-10">
                          <a:effectLst/>
                        </a:rPr>
                        <a:t>values</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3845118861"/>
                  </a:ext>
                </a:extLst>
              </a:tr>
              <a:tr h="587925">
                <a:tc>
                  <a:txBody>
                    <a:bodyPr/>
                    <a:lstStyle/>
                    <a:p>
                      <a:pPr marL="74295"/>
                      <a:r>
                        <a:rPr lang="en-US" sz="1000">
                          <a:effectLst/>
                        </a:rPr>
                        <a:t>Random</a:t>
                      </a:r>
                      <a:r>
                        <a:rPr lang="en-US" sz="1000" spc="-60">
                          <a:effectLst/>
                        </a:rPr>
                        <a:t> </a:t>
                      </a:r>
                      <a:r>
                        <a:rPr lang="en-US" sz="1000">
                          <a:effectLst/>
                        </a:rPr>
                        <a:t>Forest</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3660"/>
                      <a:r>
                        <a:rPr lang="en-US" sz="1000" dirty="0">
                          <a:effectLst/>
                        </a:rPr>
                        <a:t>97.15</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3660"/>
                      <a:r>
                        <a:rPr lang="en-US" sz="1000" dirty="0">
                          <a:effectLst/>
                        </a:rPr>
                        <a:t>99.45</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3932731906"/>
                  </a:ext>
                </a:extLst>
              </a:tr>
              <a:tr h="592396">
                <a:tc>
                  <a:txBody>
                    <a:bodyPr/>
                    <a:lstStyle/>
                    <a:p>
                      <a:pPr marL="74295"/>
                      <a:r>
                        <a:rPr lang="en-US" sz="1000" spc="-5">
                          <a:effectLst/>
                        </a:rPr>
                        <a:t>Decision</a:t>
                      </a:r>
                      <a:r>
                        <a:rPr lang="en-US" sz="1000" spc="-55">
                          <a:effectLst/>
                        </a:rPr>
                        <a:t> </a:t>
                      </a:r>
                      <a:r>
                        <a:rPr lang="en-US" sz="1000" spc="-5">
                          <a:effectLst/>
                        </a:rPr>
                        <a:t>Tree</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3660"/>
                      <a:r>
                        <a:rPr lang="en-US" sz="1000" dirty="0">
                          <a:effectLst/>
                        </a:rPr>
                        <a:t>96.41</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3660"/>
                      <a:r>
                        <a:rPr lang="en-US" sz="1000">
                          <a:effectLst/>
                        </a:rPr>
                        <a:t>99.00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311674968"/>
                  </a:ext>
                </a:extLst>
              </a:tr>
              <a:tr h="587925">
                <a:tc>
                  <a:txBody>
                    <a:bodyPr/>
                    <a:lstStyle/>
                    <a:p>
                      <a:pPr marL="74295"/>
                      <a:r>
                        <a:rPr lang="en-US" sz="1000">
                          <a:effectLst/>
                        </a:rPr>
                        <a:t>SVM</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3660"/>
                      <a:r>
                        <a:rPr lang="en-US" sz="1000">
                          <a:effectLst/>
                        </a:rPr>
                        <a:t>96.00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3660"/>
                      <a:r>
                        <a:rPr lang="en-US" sz="1000">
                          <a:effectLst/>
                        </a:rPr>
                        <a:t>98.33</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3046329181"/>
                  </a:ext>
                </a:extLst>
              </a:tr>
              <a:tr h="587925">
                <a:tc>
                  <a:txBody>
                    <a:bodyPr/>
                    <a:lstStyle/>
                    <a:p>
                      <a:pPr marL="74295"/>
                      <a:r>
                        <a:rPr lang="en-US" sz="1000">
                          <a:effectLst/>
                        </a:rPr>
                        <a:t>KNN</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3660"/>
                      <a:r>
                        <a:rPr lang="en-US" sz="1000">
                          <a:effectLst/>
                        </a:rPr>
                        <a:t>96.88</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3660"/>
                      <a:r>
                        <a:rPr lang="en-US" sz="1000" dirty="0">
                          <a:effectLst/>
                        </a:rPr>
                        <a:t>99.35</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2251195802"/>
                  </a:ext>
                </a:extLst>
              </a:tr>
            </a:tbl>
          </a:graphicData>
        </a:graphic>
      </p:graphicFrame>
      <p:graphicFrame>
        <p:nvGraphicFramePr>
          <p:cNvPr id="20" name="Content Placeholder 19">
            <a:extLst>
              <a:ext uri="{FF2B5EF4-FFF2-40B4-BE49-F238E27FC236}">
                <a16:creationId xmlns:a16="http://schemas.microsoft.com/office/drawing/2014/main" id="{309560CE-8EA7-9F1A-E821-F6AC0E13AA9B}"/>
              </a:ext>
            </a:extLst>
          </p:cNvPr>
          <p:cNvGraphicFramePr>
            <a:graphicFrameLocks noGrp="1"/>
          </p:cNvGraphicFramePr>
          <p:nvPr>
            <p:ph sz="quarter" idx="4"/>
            <p:extLst>
              <p:ext uri="{D42A27DB-BD31-4B8C-83A1-F6EECF244321}">
                <p14:modId xmlns:p14="http://schemas.microsoft.com/office/powerpoint/2010/main" val="2601352433"/>
              </p:ext>
            </p:extLst>
          </p:nvPr>
        </p:nvGraphicFramePr>
        <p:xfrm>
          <a:off x="6238874" y="1485900"/>
          <a:ext cx="5113336" cy="4229097"/>
        </p:xfrm>
        <a:graphic>
          <a:graphicData uri="http://schemas.openxmlformats.org/drawingml/2006/table">
            <a:tbl>
              <a:tblPr firstRow="1" firstCol="1" lastRow="1" lastCol="1" bandRow="1" bandCol="1">
                <a:tableStyleId>{5C22544A-7EE6-4342-B048-85BDC9FD1C3A}</a:tableStyleId>
              </a:tblPr>
              <a:tblGrid>
                <a:gridCol w="1174105">
                  <a:extLst>
                    <a:ext uri="{9D8B030D-6E8A-4147-A177-3AD203B41FA5}">
                      <a16:colId xmlns:a16="http://schemas.microsoft.com/office/drawing/2014/main" val="1731403046"/>
                    </a:ext>
                  </a:extLst>
                </a:gridCol>
                <a:gridCol w="648749">
                  <a:extLst>
                    <a:ext uri="{9D8B030D-6E8A-4147-A177-3AD203B41FA5}">
                      <a16:colId xmlns:a16="http://schemas.microsoft.com/office/drawing/2014/main" val="4127478921"/>
                    </a:ext>
                  </a:extLst>
                </a:gridCol>
                <a:gridCol w="659966">
                  <a:extLst>
                    <a:ext uri="{9D8B030D-6E8A-4147-A177-3AD203B41FA5}">
                      <a16:colId xmlns:a16="http://schemas.microsoft.com/office/drawing/2014/main" val="36956692"/>
                    </a:ext>
                  </a:extLst>
                </a:gridCol>
                <a:gridCol w="659966">
                  <a:extLst>
                    <a:ext uri="{9D8B030D-6E8A-4147-A177-3AD203B41FA5}">
                      <a16:colId xmlns:a16="http://schemas.microsoft.com/office/drawing/2014/main" val="1999280526"/>
                    </a:ext>
                  </a:extLst>
                </a:gridCol>
                <a:gridCol w="650618">
                  <a:extLst>
                    <a:ext uri="{9D8B030D-6E8A-4147-A177-3AD203B41FA5}">
                      <a16:colId xmlns:a16="http://schemas.microsoft.com/office/drawing/2014/main" val="104353585"/>
                    </a:ext>
                  </a:extLst>
                </a:gridCol>
                <a:gridCol w="659966">
                  <a:extLst>
                    <a:ext uri="{9D8B030D-6E8A-4147-A177-3AD203B41FA5}">
                      <a16:colId xmlns:a16="http://schemas.microsoft.com/office/drawing/2014/main" val="158713752"/>
                    </a:ext>
                  </a:extLst>
                </a:gridCol>
                <a:gridCol w="659966">
                  <a:extLst>
                    <a:ext uri="{9D8B030D-6E8A-4147-A177-3AD203B41FA5}">
                      <a16:colId xmlns:a16="http://schemas.microsoft.com/office/drawing/2014/main" val="504637999"/>
                    </a:ext>
                  </a:extLst>
                </a:gridCol>
              </a:tblGrid>
              <a:tr h="404221">
                <a:tc rowSpan="2">
                  <a:txBody>
                    <a:bodyPr/>
                    <a:lstStyle/>
                    <a:p>
                      <a:pPr marL="74295" marR="57150">
                        <a:spcBef>
                          <a:spcPts val="10"/>
                        </a:spcBef>
                        <a:spcAft>
                          <a:spcPts val="0"/>
                        </a:spcAft>
                      </a:pPr>
                      <a:r>
                        <a:rPr lang="en-US" sz="1000" dirty="0" err="1">
                          <a:effectLst/>
                        </a:rPr>
                        <a:t>Classificati</a:t>
                      </a:r>
                      <a:r>
                        <a:rPr lang="en-US" sz="1000" spc="5" dirty="0">
                          <a:effectLst/>
                        </a:rPr>
                        <a:t> </a:t>
                      </a:r>
                      <a:r>
                        <a:rPr lang="en-US" sz="1000" spc="-20" dirty="0">
                          <a:effectLst/>
                        </a:rPr>
                        <a:t>of</a:t>
                      </a:r>
                      <a:r>
                        <a:rPr lang="en-US" sz="1000" spc="-60" dirty="0">
                          <a:effectLst/>
                        </a:rPr>
                        <a:t> </a:t>
                      </a:r>
                      <a:r>
                        <a:rPr lang="en-US" sz="1000" spc="-20" dirty="0" err="1">
                          <a:effectLst/>
                        </a:rPr>
                        <a:t>lgorithm</a:t>
                      </a:r>
                      <a:r>
                        <a:rPr lang="en-US" sz="1000" spc="-10" dirty="0">
                          <a:effectLst/>
                        </a:rPr>
                        <a:t> </a:t>
                      </a:r>
                      <a:r>
                        <a:rPr lang="en-US" sz="1000" spc="-15" dirty="0">
                          <a:effectLst/>
                        </a:rPr>
                        <a:t>s</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gridSpan="3">
                  <a:txBody>
                    <a:bodyPr/>
                    <a:lstStyle/>
                    <a:p>
                      <a:pPr marL="71120">
                        <a:lnSpc>
                          <a:spcPts val="1120"/>
                        </a:lnSpc>
                        <a:spcBef>
                          <a:spcPts val="240"/>
                        </a:spcBef>
                        <a:spcAft>
                          <a:spcPts val="0"/>
                        </a:spcAft>
                      </a:pPr>
                      <a:r>
                        <a:rPr lang="en-US" sz="1000" dirty="0" err="1">
                          <a:effectLst/>
                        </a:rPr>
                        <a:t>Exsistingwork</a:t>
                      </a:r>
                      <a:r>
                        <a:rPr lang="en-US" sz="1000" dirty="0">
                          <a:effectLst/>
                        </a:rPr>
                        <a:t>[9]values</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hMerge="1">
                  <a:txBody>
                    <a:bodyPr/>
                    <a:lstStyle/>
                    <a:p>
                      <a:endParaRPr lang="en-IN"/>
                    </a:p>
                  </a:txBody>
                  <a:tcPr/>
                </a:tc>
                <a:tc hMerge="1">
                  <a:txBody>
                    <a:bodyPr/>
                    <a:lstStyle/>
                    <a:p>
                      <a:endParaRPr lang="en-IN"/>
                    </a:p>
                  </a:txBody>
                  <a:tcPr/>
                </a:tc>
                <a:tc gridSpan="3">
                  <a:txBody>
                    <a:bodyPr/>
                    <a:lstStyle/>
                    <a:p>
                      <a:pPr marL="70485">
                        <a:lnSpc>
                          <a:spcPts val="1145"/>
                        </a:lnSpc>
                        <a:spcBef>
                          <a:spcPts val="215"/>
                        </a:spcBef>
                      </a:pPr>
                      <a:r>
                        <a:rPr lang="en-US" sz="1000" spc="-15">
                          <a:effectLst/>
                        </a:rPr>
                        <a:t>Proposedwork</a:t>
                      </a:r>
                      <a:r>
                        <a:rPr lang="en-US" sz="1000" spc="-40">
                          <a:effectLst/>
                        </a:rPr>
                        <a:t> </a:t>
                      </a:r>
                      <a:r>
                        <a:rPr lang="en-US" sz="1000" spc="-10">
                          <a:effectLst/>
                        </a:rPr>
                        <a:t>values</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291839599"/>
                  </a:ext>
                </a:extLst>
              </a:tr>
              <a:tr h="802905">
                <a:tc vMerge="1">
                  <a:txBody>
                    <a:bodyPr/>
                    <a:lstStyle/>
                    <a:p>
                      <a:endParaRPr lang="en-IN"/>
                    </a:p>
                  </a:txBody>
                  <a:tcPr/>
                </a:tc>
                <a:tc>
                  <a:txBody>
                    <a:bodyPr/>
                    <a:lstStyle/>
                    <a:p>
                      <a:pPr marL="71120" marR="92710">
                        <a:spcAft>
                          <a:spcPts val="0"/>
                        </a:spcAft>
                      </a:pPr>
                      <a:r>
                        <a:rPr lang="en-US" sz="1000" spc="-20">
                          <a:effectLst/>
                        </a:rPr>
                        <a:t>Accu</a:t>
                      </a:r>
                      <a:r>
                        <a:rPr lang="en-US" sz="1000" spc="-235">
                          <a:effectLst/>
                        </a:rPr>
                        <a:t> </a:t>
                      </a:r>
                      <a:r>
                        <a:rPr lang="en-US" sz="1000">
                          <a:effectLst/>
                        </a:rPr>
                        <a:t>racy</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0485" marR="102235"/>
                      <a:r>
                        <a:rPr lang="en-US" sz="1000" spc="-10">
                          <a:effectLst/>
                        </a:rPr>
                        <a:t>preci</a:t>
                      </a:r>
                      <a:r>
                        <a:rPr lang="en-US" sz="1000" spc="-235">
                          <a:effectLst/>
                        </a:rPr>
                        <a:t> </a:t>
                      </a:r>
                      <a:r>
                        <a:rPr lang="en-US" sz="1000">
                          <a:effectLst/>
                        </a:rPr>
                        <a:t>sion</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4930">
                        <a:spcBef>
                          <a:spcPts val="230"/>
                        </a:spcBef>
                        <a:spcAft>
                          <a:spcPts val="0"/>
                        </a:spcAft>
                      </a:pPr>
                      <a:r>
                        <a:rPr lang="en-US" sz="1000">
                          <a:effectLst/>
                        </a:rPr>
                        <a:t>F1</a:t>
                      </a:r>
                      <a:endParaRPr lang="en-IN" sz="1100">
                        <a:effectLst/>
                      </a:endParaRPr>
                    </a:p>
                    <a:p>
                      <a:pPr marL="74930">
                        <a:lnSpc>
                          <a:spcPts val="1120"/>
                        </a:lnSpc>
                        <a:spcBef>
                          <a:spcPts val="300"/>
                        </a:spcBef>
                        <a:spcAft>
                          <a:spcPts val="0"/>
                        </a:spcAft>
                      </a:pPr>
                      <a:r>
                        <a:rPr lang="en-US" sz="1000">
                          <a:effectLst/>
                        </a:rPr>
                        <a:t>Scor</a:t>
                      </a:r>
                      <a:r>
                        <a:rPr lang="en-US" sz="1000" spc="-25">
                          <a:effectLst/>
                        </a:rPr>
                        <a:t> </a:t>
                      </a:r>
                      <a:r>
                        <a:rPr lang="en-US" sz="1000">
                          <a:effectLst/>
                        </a:rPr>
                        <a:t>e</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0485" marR="94615"/>
                      <a:r>
                        <a:rPr lang="en-US" sz="1000" spc="-20">
                          <a:effectLst/>
                        </a:rPr>
                        <a:t>Accu</a:t>
                      </a:r>
                      <a:r>
                        <a:rPr lang="en-US" sz="1000" spc="-235">
                          <a:effectLst/>
                        </a:rPr>
                        <a:t> </a:t>
                      </a:r>
                      <a:r>
                        <a:rPr lang="en-US" sz="1000">
                          <a:effectLst/>
                        </a:rPr>
                        <a:t>racy</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1755" marR="99060">
                        <a:spcAft>
                          <a:spcPts val="0"/>
                        </a:spcAft>
                      </a:pPr>
                      <a:r>
                        <a:rPr lang="en-US" sz="1000" spc="-10">
                          <a:effectLst/>
                        </a:rPr>
                        <a:t>preci</a:t>
                      </a:r>
                      <a:r>
                        <a:rPr lang="en-US" sz="1000" spc="-235">
                          <a:effectLst/>
                        </a:rPr>
                        <a:t> </a:t>
                      </a:r>
                      <a:r>
                        <a:rPr lang="en-US" sz="1000">
                          <a:effectLst/>
                        </a:rPr>
                        <a:t>sion</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1755">
                        <a:spcBef>
                          <a:spcPts val="230"/>
                        </a:spcBef>
                        <a:spcAft>
                          <a:spcPts val="0"/>
                        </a:spcAft>
                      </a:pPr>
                      <a:r>
                        <a:rPr lang="en-US" sz="1000">
                          <a:effectLst/>
                        </a:rPr>
                        <a:t>F1</a:t>
                      </a:r>
                      <a:endParaRPr lang="en-IN" sz="1100">
                        <a:effectLst/>
                      </a:endParaRPr>
                    </a:p>
                    <a:p>
                      <a:pPr marL="71755">
                        <a:lnSpc>
                          <a:spcPts val="1120"/>
                        </a:lnSpc>
                        <a:spcBef>
                          <a:spcPts val="300"/>
                        </a:spcBef>
                        <a:spcAft>
                          <a:spcPts val="0"/>
                        </a:spcAft>
                      </a:pPr>
                      <a:r>
                        <a:rPr lang="en-US" sz="1000" spc="-15">
                          <a:effectLst/>
                        </a:rPr>
                        <a:t>Scor</a:t>
                      </a:r>
                      <a:r>
                        <a:rPr lang="en-US" sz="1000" spc="-50">
                          <a:effectLst/>
                        </a:rPr>
                        <a:t> </a:t>
                      </a:r>
                      <a:r>
                        <a:rPr lang="en-US" sz="1000" spc="-10">
                          <a:effectLst/>
                        </a:rPr>
                        <a:t>e</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2613955911"/>
                  </a:ext>
                </a:extLst>
              </a:tr>
              <a:tr h="719847">
                <a:tc>
                  <a:txBody>
                    <a:bodyPr/>
                    <a:lstStyle/>
                    <a:p>
                      <a:pPr marL="74295" marR="281305">
                        <a:lnSpc>
                          <a:spcPts val="1300"/>
                        </a:lnSpc>
                        <a:spcAft>
                          <a:spcPts val="0"/>
                        </a:spcAft>
                      </a:pPr>
                      <a:r>
                        <a:rPr lang="en-US" sz="1000" spc="-10">
                          <a:effectLst/>
                        </a:rPr>
                        <a:t>Random</a:t>
                      </a:r>
                      <a:r>
                        <a:rPr lang="en-US" sz="1000" spc="-235">
                          <a:effectLst/>
                        </a:rPr>
                        <a:t> </a:t>
                      </a:r>
                      <a:r>
                        <a:rPr lang="en-US" sz="1000">
                          <a:effectLst/>
                        </a:rPr>
                        <a:t>Forest</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1120">
                        <a:spcBef>
                          <a:spcPts val="155"/>
                        </a:spcBef>
                        <a:spcAft>
                          <a:spcPts val="0"/>
                        </a:spcAft>
                      </a:pPr>
                      <a:r>
                        <a:rPr lang="en-US" sz="1000">
                          <a:effectLst/>
                        </a:rPr>
                        <a:t>98.4</a:t>
                      </a:r>
                      <a:endParaRPr lang="en-IN" sz="1100">
                        <a:effectLst/>
                      </a:endParaRPr>
                    </a:p>
                    <a:p>
                      <a:pPr marL="71120">
                        <a:lnSpc>
                          <a:spcPts val="1050"/>
                        </a:lnSpc>
                        <a:spcBef>
                          <a:spcPts val="145"/>
                        </a:spcBef>
                        <a:spcAft>
                          <a:spcPts val="0"/>
                        </a:spcAft>
                      </a:pPr>
                      <a:r>
                        <a:rPr lang="en-US" sz="1000">
                          <a:effectLst/>
                        </a:rPr>
                        <a:t>3</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0485">
                        <a:spcBef>
                          <a:spcPts val="155"/>
                        </a:spcBef>
                      </a:pPr>
                      <a:r>
                        <a:rPr lang="en-US" sz="1000">
                          <a:effectLst/>
                        </a:rPr>
                        <a:t>97.7</a:t>
                      </a:r>
                      <a:endParaRPr lang="en-IN" sz="1100">
                        <a:effectLst/>
                      </a:endParaRPr>
                    </a:p>
                    <a:p>
                      <a:pPr marL="70485">
                        <a:lnSpc>
                          <a:spcPts val="1050"/>
                        </a:lnSpc>
                        <a:spcBef>
                          <a:spcPts val="145"/>
                        </a:spcBef>
                      </a:pPr>
                      <a:r>
                        <a:rPr lang="en-US" sz="1000">
                          <a:effectLst/>
                        </a:rPr>
                        <a:t>4</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4930">
                        <a:spcBef>
                          <a:spcPts val="155"/>
                        </a:spcBef>
                        <a:spcAft>
                          <a:spcPts val="0"/>
                        </a:spcAft>
                      </a:pPr>
                      <a:r>
                        <a:rPr lang="en-US" sz="1000">
                          <a:effectLst/>
                        </a:rPr>
                        <a:t>97.8</a:t>
                      </a:r>
                      <a:endParaRPr lang="en-IN" sz="1100">
                        <a:effectLst/>
                      </a:endParaRPr>
                    </a:p>
                    <a:p>
                      <a:pPr marL="74930">
                        <a:lnSpc>
                          <a:spcPts val="1050"/>
                        </a:lnSpc>
                        <a:spcBef>
                          <a:spcPts val="145"/>
                        </a:spcBef>
                        <a:spcAft>
                          <a:spcPts val="0"/>
                        </a:spcAft>
                      </a:pPr>
                      <a:r>
                        <a:rPr lang="en-US" sz="1000">
                          <a:effectLst/>
                        </a:rPr>
                        <a:t>1</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0485">
                        <a:spcBef>
                          <a:spcPts val="155"/>
                        </a:spcBef>
                      </a:pPr>
                      <a:r>
                        <a:rPr lang="en-US" sz="1000">
                          <a:effectLst/>
                        </a:rPr>
                        <a:t>99.5</a:t>
                      </a:r>
                      <a:endParaRPr lang="en-IN" sz="1100">
                        <a:effectLst/>
                      </a:endParaRPr>
                    </a:p>
                    <a:p>
                      <a:pPr marL="70485">
                        <a:lnSpc>
                          <a:spcPts val="1050"/>
                        </a:lnSpc>
                        <a:spcBef>
                          <a:spcPts val="145"/>
                        </a:spcBef>
                      </a:pPr>
                      <a:r>
                        <a:rPr lang="en-US" sz="1000">
                          <a:effectLst/>
                        </a:rPr>
                        <a:t>1</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1755">
                        <a:spcBef>
                          <a:spcPts val="155"/>
                        </a:spcBef>
                        <a:spcAft>
                          <a:spcPts val="0"/>
                        </a:spcAft>
                      </a:pPr>
                      <a:r>
                        <a:rPr lang="en-US" sz="1000">
                          <a:effectLst/>
                        </a:rPr>
                        <a:t>99.6</a:t>
                      </a:r>
                      <a:endParaRPr lang="en-IN" sz="1100">
                        <a:effectLst/>
                      </a:endParaRPr>
                    </a:p>
                    <a:p>
                      <a:pPr marL="71755">
                        <a:lnSpc>
                          <a:spcPts val="1050"/>
                        </a:lnSpc>
                        <a:spcBef>
                          <a:spcPts val="145"/>
                        </a:spcBef>
                        <a:spcAft>
                          <a:spcPts val="0"/>
                        </a:spcAft>
                      </a:pPr>
                      <a:r>
                        <a:rPr lang="en-US" sz="1000">
                          <a:effectLst/>
                        </a:rPr>
                        <a:t>1</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1755">
                        <a:spcBef>
                          <a:spcPts val="155"/>
                        </a:spcBef>
                        <a:spcAft>
                          <a:spcPts val="0"/>
                        </a:spcAft>
                      </a:pPr>
                      <a:r>
                        <a:rPr lang="en-US" sz="1000">
                          <a:effectLst/>
                        </a:rPr>
                        <a:t>99.5</a:t>
                      </a:r>
                      <a:endParaRPr lang="en-IN" sz="1100">
                        <a:effectLst/>
                      </a:endParaRPr>
                    </a:p>
                    <a:p>
                      <a:pPr marL="71755">
                        <a:lnSpc>
                          <a:spcPts val="1050"/>
                        </a:lnSpc>
                        <a:spcBef>
                          <a:spcPts val="145"/>
                        </a:spcBef>
                        <a:spcAft>
                          <a:spcPts val="0"/>
                        </a:spcAft>
                      </a:pPr>
                      <a:r>
                        <a:rPr lang="en-US" sz="1000">
                          <a:effectLst/>
                        </a:rPr>
                        <a:t>2</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2910086455"/>
                  </a:ext>
                </a:extLst>
              </a:tr>
              <a:tr h="802905">
                <a:tc>
                  <a:txBody>
                    <a:bodyPr/>
                    <a:lstStyle/>
                    <a:p>
                      <a:pPr marL="74295" marR="262890">
                        <a:lnSpc>
                          <a:spcPts val="1450"/>
                        </a:lnSpc>
                        <a:spcAft>
                          <a:spcPts val="0"/>
                        </a:spcAft>
                      </a:pPr>
                      <a:r>
                        <a:rPr lang="en-US" sz="1000" spc="-10">
                          <a:effectLst/>
                        </a:rPr>
                        <a:t>Decision</a:t>
                      </a:r>
                      <a:r>
                        <a:rPr lang="en-US" sz="1000" spc="-235">
                          <a:effectLst/>
                        </a:rPr>
                        <a:t> </a:t>
                      </a:r>
                      <a:r>
                        <a:rPr lang="en-US" sz="1000">
                          <a:effectLst/>
                        </a:rPr>
                        <a:t>Tree</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1120">
                        <a:spcBef>
                          <a:spcPts val="190"/>
                        </a:spcBef>
                        <a:spcAft>
                          <a:spcPts val="0"/>
                        </a:spcAft>
                      </a:pPr>
                      <a:r>
                        <a:rPr lang="en-US" sz="1000">
                          <a:effectLst/>
                        </a:rPr>
                        <a:t>97.1</a:t>
                      </a:r>
                      <a:endParaRPr lang="en-IN" sz="1100">
                        <a:effectLst/>
                      </a:endParaRPr>
                    </a:p>
                    <a:p>
                      <a:pPr marL="71120">
                        <a:spcBef>
                          <a:spcPts val="255"/>
                        </a:spcBef>
                        <a:spcAft>
                          <a:spcPts val="0"/>
                        </a:spcAft>
                      </a:pPr>
                      <a:r>
                        <a:rPr lang="en-US" sz="1000">
                          <a:effectLst/>
                        </a:rPr>
                        <a:t>2</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0485">
                        <a:spcBef>
                          <a:spcPts val="190"/>
                        </a:spcBef>
                      </a:pPr>
                      <a:r>
                        <a:rPr lang="en-US" sz="1000">
                          <a:effectLst/>
                        </a:rPr>
                        <a:t>96.9</a:t>
                      </a:r>
                      <a:endParaRPr lang="en-IN" sz="1100">
                        <a:effectLst/>
                      </a:endParaRPr>
                    </a:p>
                    <a:p>
                      <a:pPr marL="70485">
                        <a:spcBef>
                          <a:spcPts val="255"/>
                        </a:spcBef>
                      </a:pPr>
                      <a:r>
                        <a:rPr lang="en-US" sz="1000">
                          <a:effectLst/>
                        </a:rPr>
                        <a:t>3</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4930">
                        <a:spcBef>
                          <a:spcPts val="10"/>
                        </a:spcBef>
                        <a:spcAft>
                          <a:spcPts val="0"/>
                        </a:spcAft>
                      </a:pPr>
                      <a:r>
                        <a:rPr lang="en-US" sz="1000">
                          <a:effectLst/>
                        </a:rPr>
                        <a:t>96.9</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0485">
                        <a:spcBef>
                          <a:spcPts val="190"/>
                        </a:spcBef>
                      </a:pPr>
                      <a:r>
                        <a:rPr lang="en-US" sz="1000">
                          <a:effectLst/>
                        </a:rPr>
                        <a:t>99.5</a:t>
                      </a:r>
                      <a:endParaRPr lang="en-IN" sz="1100">
                        <a:effectLst/>
                      </a:endParaRPr>
                    </a:p>
                    <a:p>
                      <a:pPr marL="70485">
                        <a:spcBef>
                          <a:spcPts val="255"/>
                        </a:spcBef>
                      </a:pPr>
                      <a:r>
                        <a:rPr lang="en-US" sz="1000">
                          <a:effectLst/>
                        </a:rPr>
                        <a:t>1</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1755">
                        <a:spcBef>
                          <a:spcPts val="190"/>
                        </a:spcBef>
                        <a:spcAft>
                          <a:spcPts val="0"/>
                        </a:spcAft>
                      </a:pPr>
                      <a:r>
                        <a:rPr lang="en-US" sz="1000">
                          <a:effectLst/>
                        </a:rPr>
                        <a:t>99.5</a:t>
                      </a:r>
                      <a:endParaRPr lang="en-IN" sz="1100">
                        <a:effectLst/>
                      </a:endParaRPr>
                    </a:p>
                    <a:p>
                      <a:pPr marL="71755">
                        <a:spcBef>
                          <a:spcPts val="255"/>
                        </a:spcBef>
                        <a:spcAft>
                          <a:spcPts val="0"/>
                        </a:spcAft>
                      </a:pPr>
                      <a:r>
                        <a:rPr lang="en-US" sz="1000">
                          <a:effectLst/>
                        </a:rPr>
                        <a:t>9</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1755">
                        <a:spcBef>
                          <a:spcPts val="190"/>
                        </a:spcBef>
                        <a:spcAft>
                          <a:spcPts val="0"/>
                        </a:spcAft>
                      </a:pPr>
                      <a:r>
                        <a:rPr lang="en-US" sz="1000">
                          <a:effectLst/>
                        </a:rPr>
                        <a:t>99.5</a:t>
                      </a:r>
                      <a:endParaRPr lang="en-IN" sz="1100">
                        <a:effectLst/>
                      </a:endParaRPr>
                    </a:p>
                    <a:p>
                      <a:pPr marL="71755">
                        <a:spcBef>
                          <a:spcPts val="255"/>
                        </a:spcBef>
                        <a:spcAft>
                          <a:spcPts val="0"/>
                        </a:spcAft>
                      </a:pPr>
                      <a:r>
                        <a:rPr lang="en-US" sz="1000">
                          <a:effectLst/>
                        </a:rPr>
                        <a:t>1</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2140998869"/>
                  </a:ext>
                </a:extLst>
              </a:tr>
              <a:tr h="779372">
                <a:tc>
                  <a:txBody>
                    <a:bodyPr/>
                    <a:lstStyle/>
                    <a:p>
                      <a:pPr marL="74295">
                        <a:spcBef>
                          <a:spcPts val="10"/>
                        </a:spcBef>
                        <a:spcAft>
                          <a:spcPts val="0"/>
                        </a:spcAft>
                      </a:pPr>
                      <a:r>
                        <a:rPr lang="en-US" sz="1000">
                          <a:effectLst/>
                        </a:rPr>
                        <a:t>SVM</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1120">
                        <a:spcBef>
                          <a:spcPts val="190"/>
                        </a:spcBef>
                        <a:spcAft>
                          <a:spcPts val="0"/>
                        </a:spcAft>
                      </a:pPr>
                      <a:r>
                        <a:rPr lang="en-US" sz="1000">
                          <a:effectLst/>
                        </a:rPr>
                        <a:t>96.2</a:t>
                      </a:r>
                      <a:endParaRPr lang="en-IN" sz="1100">
                        <a:effectLst/>
                      </a:endParaRPr>
                    </a:p>
                    <a:p>
                      <a:pPr marL="71120">
                        <a:lnSpc>
                          <a:spcPts val="1120"/>
                        </a:lnSpc>
                        <a:spcBef>
                          <a:spcPts val="255"/>
                        </a:spcBef>
                        <a:spcAft>
                          <a:spcPts val="0"/>
                        </a:spcAft>
                      </a:pPr>
                      <a:r>
                        <a:rPr lang="en-US" sz="1000">
                          <a:effectLst/>
                        </a:rPr>
                        <a:t>2</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0485">
                        <a:spcBef>
                          <a:spcPts val="190"/>
                        </a:spcBef>
                      </a:pPr>
                      <a:r>
                        <a:rPr lang="en-US" sz="1000">
                          <a:effectLst/>
                        </a:rPr>
                        <a:t>95.4</a:t>
                      </a:r>
                      <a:endParaRPr lang="en-IN" sz="1100">
                        <a:effectLst/>
                      </a:endParaRPr>
                    </a:p>
                    <a:p>
                      <a:pPr marL="70485">
                        <a:lnSpc>
                          <a:spcPts val="1120"/>
                        </a:lnSpc>
                        <a:spcBef>
                          <a:spcPts val="255"/>
                        </a:spcBef>
                      </a:pPr>
                      <a:r>
                        <a:rPr lang="en-US" sz="1000">
                          <a:effectLst/>
                        </a:rPr>
                        <a:t>7</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4930">
                        <a:spcBef>
                          <a:spcPts val="190"/>
                        </a:spcBef>
                        <a:spcAft>
                          <a:spcPts val="0"/>
                        </a:spcAft>
                      </a:pPr>
                      <a:r>
                        <a:rPr lang="en-US" sz="1000">
                          <a:effectLst/>
                        </a:rPr>
                        <a:t>95.8</a:t>
                      </a:r>
                      <a:endParaRPr lang="en-IN" sz="1100">
                        <a:effectLst/>
                      </a:endParaRPr>
                    </a:p>
                    <a:p>
                      <a:pPr marL="74930">
                        <a:lnSpc>
                          <a:spcPts val="1120"/>
                        </a:lnSpc>
                        <a:spcBef>
                          <a:spcPts val="255"/>
                        </a:spcBef>
                        <a:spcAft>
                          <a:spcPts val="0"/>
                        </a:spcAft>
                      </a:pPr>
                      <a:r>
                        <a:rPr lang="en-US" sz="1000">
                          <a:effectLst/>
                        </a:rPr>
                        <a:t>2</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0485">
                        <a:spcBef>
                          <a:spcPts val="190"/>
                        </a:spcBef>
                      </a:pPr>
                      <a:r>
                        <a:rPr lang="en-US" sz="1000">
                          <a:effectLst/>
                        </a:rPr>
                        <a:t>98.4</a:t>
                      </a:r>
                      <a:endParaRPr lang="en-IN" sz="1100">
                        <a:effectLst/>
                      </a:endParaRPr>
                    </a:p>
                    <a:p>
                      <a:pPr marL="70485">
                        <a:lnSpc>
                          <a:spcPts val="1120"/>
                        </a:lnSpc>
                        <a:spcBef>
                          <a:spcPts val="255"/>
                        </a:spcBef>
                      </a:pPr>
                      <a:r>
                        <a:rPr lang="en-US" sz="1000">
                          <a:effectLst/>
                        </a:rPr>
                        <a:t>1</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1755">
                        <a:spcBef>
                          <a:spcPts val="190"/>
                        </a:spcBef>
                        <a:spcAft>
                          <a:spcPts val="0"/>
                        </a:spcAft>
                      </a:pPr>
                      <a:r>
                        <a:rPr lang="en-US" sz="1000">
                          <a:effectLst/>
                        </a:rPr>
                        <a:t>98.7</a:t>
                      </a:r>
                      <a:endParaRPr lang="en-IN" sz="1100">
                        <a:effectLst/>
                      </a:endParaRPr>
                    </a:p>
                    <a:p>
                      <a:pPr marL="71755">
                        <a:lnSpc>
                          <a:spcPts val="1120"/>
                        </a:lnSpc>
                        <a:spcBef>
                          <a:spcPts val="255"/>
                        </a:spcBef>
                        <a:spcAft>
                          <a:spcPts val="0"/>
                        </a:spcAft>
                      </a:pPr>
                      <a:r>
                        <a:rPr lang="en-US" sz="1000">
                          <a:effectLst/>
                        </a:rPr>
                        <a:t>2</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1755">
                        <a:spcBef>
                          <a:spcPts val="190"/>
                        </a:spcBef>
                        <a:spcAft>
                          <a:spcPts val="0"/>
                        </a:spcAft>
                      </a:pPr>
                      <a:r>
                        <a:rPr lang="en-US" sz="1000">
                          <a:effectLst/>
                        </a:rPr>
                        <a:t>98.3</a:t>
                      </a:r>
                      <a:endParaRPr lang="en-IN" sz="1100">
                        <a:effectLst/>
                      </a:endParaRPr>
                    </a:p>
                    <a:p>
                      <a:pPr marL="71755">
                        <a:lnSpc>
                          <a:spcPts val="1120"/>
                        </a:lnSpc>
                        <a:spcBef>
                          <a:spcPts val="255"/>
                        </a:spcBef>
                        <a:spcAft>
                          <a:spcPts val="0"/>
                        </a:spcAft>
                      </a:pPr>
                      <a:r>
                        <a:rPr lang="en-US" sz="1000">
                          <a:effectLst/>
                        </a:rPr>
                        <a:t>6</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4214729232"/>
                  </a:ext>
                </a:extLst>
              </a:tr>
              <a:tr h="719847">
                <a:tc>
                  <a:txBody>
                    <a:bodyPr/>
                    <a:lstStyle/>
                    <a:p>
                      <a:pPr marL="74295">
                        <a:spcBef>
                          <a:spcPts val="10"/>
                        </a:spcBef>
                        <a:spcAft>
                          <a:spcPts val="0"/>
                        </a:spcAft>
                      </a:pPr>
                      <a:r>
                        <a:rPr lang="en-US" sz="1000">
                          <a:effectLst/>
                        </a:rPr>
                        <a:t>KNN</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1120">
                        <a:spcBef>
                          <a:spcPts val="230"/>
                        </a:spcBef>
                        <a:spcAft>
                          <a:spcPts val="0"/>
                        </a:spcAft>
                      </a:pPr>
                      <a:r>
                        <a:rPr lang="en-US" sz="1000">
                          <a:effectLst/>
                        </a:rPr>
                        <a:t>97.8</a:t>
                      </a:r>
                      <a:endParaRPr lang="en-IN" sz="1100">
                        <a:effectLst/>
                      </a:endParaRPr>
                    </a:p>
                    <a:p>
                      <a:pPr marL="71120">
                        <a:lnSpc>
                          <a:spcPts val="1050"/>
                        </a:lnSpc>
                        <a:spcBef>
                          <a:spcPts val="70"/>
                        </a:spcBef>
                        <a:spcAft>
                          <a:spcPts val="0"/>
                        </a:spcAft>
                      </a:pPr>
                      <a:r>
                        <a:rPr lang="en-US" sz="1000">
                          <a:effectLst/>
                        </a:rPr>
                        <a:t>8</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0485">
                        <a:spcBef>
                          <a:spcPts val="230"/>
                        </a:spcBef>
                      </a:pPr>
                      <a:r>
                        <a:rPr lang="en-US" sz="1000">
                          <a:effectLst/>
                        </a:rPr>
                        <a:t>97.3</a:t>
                      </a:r>
                      <a:endParaRPr lang="en-IN" sz="1100">
                        <a:effectLst/>
                      </a:endParaRPr>
                    </a:p>
                    <a:p>
                      <a:pPr marL="70485">
                        <a:lnSpc>
                          <a:spcPts val="1050"/>
                        </a:lnSpc>
                        <a:spcBef>
                          <a:spcPts val="70"/>
                        </a:spcBef>
                      </a:pPr>
                      <a:r>
                        <a:rPr lang="en-US" sz="1000">
                          <a:effectLst/>
                        </a:rPr>
                        <a:t>1</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4930">
                        <a:spcBef>
                          <a:spcPts val="230"/>
                        </a:spcBef>
                        <a:spcAft>
                          <a:spcPts val="0"/>
                        </a:spcAft>
                      </a:pPr>
                      <a:r>
                        <a:rPr lang="en-US" sz="1000">
                          <a:effectLst/>
                        </a:rPr>
                        <a:t>97.4</a:t>
                      </a:r>
                      <a:endParaRPr lang="en-IN" sz="1100">
                        <a:effectLst/>
                      </a:endParaRPr>
                    </a:p>
                    <a:p>
                      <a:pPr marL="74930">
                        <a:lnSpc>
                          <a:spcPts val="1050"/>
                        </a:lnSpc>
                        <a:spcBef>
                          <a:spcPts val="70"/>
                        </a:spcBef>
                        <a:spcAft>
                          <a:spcPts val="0"/>
                        </a:spcAft>
                      </a:pPr>
                      <a:r>
                        <a:rPr lang="en-US" sz="1000">
                          <a:effectLst/>
                        </a:rPr>
                        <a:t>9</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0485">
                        <a:spcBef>
                          <a:spcPts val="230"/>
                        </a:spcBef>
                      </a:pPr>
                      <a:r>
                        <a:rPr lang="en-US" sz="1000">
                          <a:effectLst/>
                        </a:rPr>
                        <a:t>98.6</a:t>
                      </a:r>
                      <a:endParaRPr lang="en-IN" sz="1100">
                        <a:effectLst/>
                      </a:endParaRPr>
                    </a:p>
                    <a:p>
                      <a:pPr marL="70485">
                        <a:lnSpc>
                          <a:spcPts val="1050"/>
                        </a:lnSpc>
                        <a:spcBef>
                          <a:spcPts val="70"/>
                        </a:spcBef>
                      </a:pPr>
                      <a:r>
                        <a:rPr lang="en-US" sz="1000">
                          <a:effectLst/>
                        </a:rPr>
                        <a:t>2</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1755">
                        <a:spcBef>
                          <a:spcPts val="230"/>
                        </a:spcBef>
                        <a:spcAft>
                          <a:spcPts val="0"/>
                        </a:spcAft>
                      </a:pPr>
                      <a:r>
                        <a:rPr lang="en-US" sz="1000">
                          <a:effectLst/>
                        </a:rPr>
                        <a:t>98.1</a:t>
                      </a:r>
                      <a:endParaRPr lang="en-IN" sz="1100">
                        <a:effectLst/>
                      </a:endParaRPr>
                    </a:p>
                    <a:p>
                      <a:pPr marL="71755">
                        <a:lnSpc>
                          <a:spcPts val="1050"/>
                        </a:lnSpc>
                        <a:spcBef>
                          <a:spcPts val="70"/>
                        </a:spcBef>
                        <a:spcAft>
                          <a:spcPts val="0"/>
                        </a:spcAft>
                      </a:pPr>
                      <a:r>
                        <a:rPr lang="en-US" sz="1000">
                          <a:effectLst/>
                        </a:rPr>
                        <a:t>5</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1755">
                        <a:spcBef>
                          <a:spcPts val="230"/>
                        </a:spcBef>
                        <a:spcAft>
                          <a:spcPts val="0"/>
                        </a:spcAft>
                      </a:pPr>
                      <a:r>
                        <a:rPr lang="en-US" sz="1000" dirty="0">
                          <a:effectLst/>
                        </a:rPr>
                        <a:t>99.0</a:t>
                      </a:r>
                      <a:endParaRPr lang="en-IN" sz="1100" dirty="0">
                        <a:effectLst/>
                      </a:endParaRPr>
                    </a:p>
                    <a:p>
                      <a:pPr marL="71755">
                        <a:lnSpc>
                          <a:spcPts val="1050"/>
                        </a:lnSpc>
                        <a:spcBef>
                          <a:spcPts val="70"/>
                        </a:spcBef>
                        <a:spcAft>
                          <a:spcPts val="0"/>
                        </a:spcAft>
                      </a:pPr>
                      <a:r>
                        <a:rPr lang="en-US" sz="1000" dirty="0">
                          <a:effectLst/>
                        </a:rPr>
                        <a:t>1</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661413324"/>
                  </a:ext>
                </a:extLst>
              </a:tr>
            </a:tbl>
          </a:graphicData>
        </a:graphic>
      </p:graphicFrame>
    </p:spTree>
    <p:extLst>
      <p:ext uri="{BB962C8B-B14F-4D97-AF65-F5344CB8AC3E}">
        <p14:creationId xmlns:p14="http://schemas.microsoft.com/office/powerpoint/2010/main" val="39704048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0EA2D-1605-98A3-99B9-463E477A1F59}"/>
              </a:ext>
            </a:extLst>
          </p:cNvPr>
          <p:cNvSpPr>
            <a:spLocks noGrp="1"/>
          </p:cNvSpPr>
          <p:nvPr>
            <p:ph type="title"/>
          </p:nvPr>
        </p:nvSpPr>
        <p:spPr/>
        <p:txBody>
          <a:bodyPr>
            <a:normAutofit/>
          </a:bodyPr>
          <a:lstStyle/>
          <a:p>
            <a:r>
              <a:rPr lang="en-US" sz="2400" b="1" dirty="0"/>
              <a:t>Conclusion and future scope:</a:t>
            </a:r>
            <a:endParaRPr lang="en-IN" sz="2400" b="1" dirty="0"/>
          </a:p>
        </p:txBody>
      </p:sp>
      <p:sp>
        <p:nvSpPr>
          <p:cNvPr id="3" name="Content Placeholder 2">
            <a:extLst>
              <a:ext uri="{FF2B5EF4-FFF2-40B4-BE49-F238E27FC236}">
                <a16:creationId xmlns:a16="http://schemas.microsoft.com/office/drawing/2014/main" id="{4DB5F2D7-0197-5906-AF23-1CF643D7657F}"/>
              </a:ext>
            </a:extLst>
          </p:cNvPr>
          <p:cNvSpPr>
            <a:spLocks noGrp="1"/>
          </p:cNvSpPr>
          <p:nvPr>
            <p:ph idx="1"/>
          </p:nvPr>
        </p:nvSpPr>
        <p:spPr>
          <a:xfrm>
            <a:off x="838200" y="1825625"/>
            <a:ext cx="10515600" cy="4667250"/>
          </a:xfrm>
        </p:spPr>
        <p:txBody>
          <a:bodyPr>
            <a:normAutofit/>
          </a:bodyPr>
          <a:lstStyle/>
          <a:p>
            <a:r>
              <a:rPr lang="en-US" sz="2400" dirty="0">
                <a:effectLst/>
                <a:latin typeface="Times New Roman" panose="02020603050405020304" pitchFamily="18" charset="0"/>
                <a:ea typeface="Times New Roman" panose="02020603050405020304" pitchFamily="18" charset="0"/>
              </a:rPr>
              <a:t>The</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chatbot</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serves</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as</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an</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effective</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tool</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for</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facilitating</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conversations between humans and machines. It's designed</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to provide prompt and accurate responses without any delay,</a:t>
            </a:r>
            <a:r>
              <a:rPr lang="en-US" sz="2400" spc="-23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ensuring a seamless user experience. Overall, the chatbot is</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deemed</a:t>
            </a:r>
            <a:r>
              <a:rPr lang="en-US" sz="2400" spc="-2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user-friendly</a:t>
            </a:r>
            <a:r>
              <a:rPr lang="en-US" sz="2400" spc="-2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and</a:t>
            </a:r>
            <a:r>
              <a:rPr lang="en-US" sz="2400" spc="-2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accessible</a:t>
            </a:r>
            <a:r>
              <a:rPr lang="en-US" sz="2400" spc="-1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to</a:t>
            </a:r>
            <a:r>
              <a:rPr lang="en-US" sz="2400" spc="-1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individuals</a:t>
            </a:r>
            <a:r>
              <a:rPr lang="en-US" sz="2400" spc="-2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proficient</a:t>
            </a:r>
            <a:r>
              <a:rPr lang="en-US" sz="2400" spc="-23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in typing</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in their native</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language.</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Furthermore,</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it offers</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individualized</a:t>
            </a:r>
            <a:r>
              <a:rPr lang="en-US" sz="2400" spc="-3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diagnosis</a:t>
            </a:r>
            <a:r>
              <a:rPr lang="en-US" sz="2400" spc="-4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based</a:t>
            </a:r>
            <a:r>
              <a:rPr lang="en-US" sz="2400" spc="-3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on</a:t>
            </a:r>
            <a:r>
              <a:rPr lang="en-US" sz="2400" spc="-3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symptoms</a:t>
            </a:r>
            <a:r>
              <a:rPr lang="en-US" sz="2400" spc="-5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given</a:t>
            </a:r>
            <a:r>
              <a:rPr lang="en-US" sz="2400" spc="-3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by</a:t>
            </a:r>
            <a:r>
              <a:rPr lang="en-US" sz="2400" spc="-3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user</a:t>
            </a:r>
            <a:endParaRPr lang="en-IN" sz="2400" dirty="0">
              <a:effectLst/>
              <a:latin typeface="Times New Roman" panose="02020603050405020304" pitchFamily="18" charset="0"/>
              <a:ea typeface="Times New Roman" panose="02020603050405020304" pitchFamily="18" charset="0"/>
            </a:endParaRPr>
          </a:p>
          <a:p>
            <a:r>
              <a:rPr lang="en-US" sz="2400" dirty="0">
                <a:effectLst/>
                <a:latin typeface="Times New Roman" panose="02020603050405020304" pitchFamily="18" charset="0"/>
                <a:ea typeface="Times New Roman" panose="02020603050405020304" pitchFamily="18" charset="0"/>
              </a:rPr>
              <a:t>This is the era of messaging applications, as people will use</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them</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for</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longer</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than</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any</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other</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app</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in</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the</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future.</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The</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adoption of customized care would effectively save many</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lives and increase</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public</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awareness</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of</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health</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issues. This</a:t>
            </a:r>
            <a:r>
              <a:rPr lang="en-US" sz="2400" spc="-23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medical chat can take place from any location. The only</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things</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they</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need</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are</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their</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basic</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desktop</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computer</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or</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smartphone and an active internet connection.</a:t>
            </a:r>
          </a:p>
          <a:p>
            <a:r>
              <a:rPr lang="en-US" sz="2400" dirty="0">
                <a:latin typeface="Times New Roman" panose="02020603050405020304" pitchFamily="18" charset="0"/>
                <a:ea typeface="Times New Roman" panose="02020603050405020304" pitchFamily="18" charset="0"/>
              </a:rPr>
              <a:t>DEPLOYMENT </a:t>
            </a:r>
            <a:r>
              <a:rPr lang="en-US" sz="2400" dirty="0" err="1">
                <a:latin typeface="Times New Roman" panose="02020603050405020304" pitchFamily="18" charset="0"/>
                <a:ea typeface="Times New Roman" panose="02020603050405020304" pitchFamily="18" charset="0"/>
              </a:rPr>
              <a:t>LINK:</a:t>
            </a:r>
            <a:r>
              <a:rPr lang="en-US" sz="2400" u="sng" dirty="0" err="1">
                <a:solidFill>
                  <a:srgbClr val="0070C0"/>
                </a:solidFill>
                <a:latin typeface="Times New Roman" panose="02020603050405020304" pitchFamily="18" charset="0"/>
                <a:ea typeface="Times New Roman" panose="02020603050405020304" pitchFamily="18" charset="0"/>
              </a:rPr>
              <a:t>http</a:t>
            </a:r>
            <a:r>
              <a:rPr lang="en-US" sz="2400" u="sng" dirty="0">
                <a:solidFill>
                  <a:srgbClr val="0070C0"/>
                </a:solidFill>
                <a:latin typeface="Times New Roman" panose="02020603050405020304" pitchFamily="18" charset="0"/>
                <a:ea typeface="Times New Roman" panose="02020603050405020304" pitchFamily="18" charset="0"/>
              </a:rPr>
              <a:t>://13.51.254.233:5000/</a:t>
            </a:r>
            <a:endParaRPr lang="en-IN" sz="2400" u="sng" dirty="0">
              <a:solidFill>
                <a:srgbClr val="0070C0"/>
              </a:solidFill>
              <a:effectLst/>
              <a:latin typeface="Times New Roman" panose="02020603050405020304" pitchFamily="18" charset="0"/>
              <a:ea typeface="Times New Roman" panose="02020603050405020304" pitchFamily="18" charset="0"/>
            </a:endParaRPr>
          </a:p>
          <a:p>
            <a:endParaRPr lang="en-IN" dirty="0"/>
          </a:p>
        </p:txBody>
      </p:sp>
      <p:sp>
        <p:nvSpPr>
          <p:cNvPr id="4" name="Date Placeholder 3">
            <a:extLst>
              <a:ext uri="{FF2B5EF4-FFF2-40B4-BE49-F238E27FC236}">
                <a16:creationId xmlns:a16="http://schemas.microsoft.com/office/drawing/2014/main" id="{E36AAF74-3D8F-3871-5C58-502F8CF45135}"/>
              </a:ext>
            </a:extLst>
          </p:cNvPr>
          <p:cNvSpPr>
            <a:spLocks noGrp="1"/>
          </p:cNvSpPr>
          <p:nvPr>
            <p:ph type="dt" sz="half" idx="10"/>
          </p:nvPr>
        </p:nvSpPr>
        <p:spPr/>
        <p:txBody>
          <a:bodyPr/>
          <a:lstStyle/>
          <a:p>
            <a:fld id="{624C803B-62AD-4010-AEFB-D9AF802A6496}" type="datetime1">
              <a:rPr lang="en-IN" smtClean="0"/>
              <a:t>03-04-2024</a:t>
            </a:fld>
            <a:endParaRPr lang="en-IN"/>
          </a:p>
        </p:txBody>
      </p:sp>
      <p:sp>
        <p:nvSpPr>
          <p:cNvPr id="5" name="Footer Placeholder 4">
            <a:extLst>
              <a:ext uri="{FF2B5EF4-FFF2-40B4-BE49-F238E27FC236}">
                <a16:creationId xmlns:a16="http://schemas.microsoft.com/office/drawing/2014/main" id="{DE25E500-1BED-325E-0E56-BA451463EB27}"/>
              </a:ext>
            </a:extLst>
          </p:cNvPr>
          <p:cNvSpPr>
            <a:spLocks noGrp="1"/>
          </p:cNvSpPr>
          <p:nvPr>
            <p:ph type="ftr" sz="quarter" idx="11"/>
          </p:nvPr>
        </p:nvSpPr>
        <p:spPr/>
        <p:txBody>
          <a:bodyPr/>
          <a:lstStyle/>
          <a:p>
            <a:r>
              <a:rPr lang="en-US"/>
              <a:t>Review No.         Batch No.           Department of CSE</a:t>
            </a:r>
            <a:endParaRPr lang="en-IN"/>
          </a:p>
        </p:txBody>
      </p:sp>
      <p:sp>
        <p:nvSpPr>
          <p:cNvPr id="6" name="Slide Number Placeholder 5">
            <a:extLst>
              <a:ext uri="{FF2B5EF4-FFF2-40B4-BE49-F238E27FC236}">
                <a16:creationId xmlns:a16="http://schemas.microsoft.com/office/drawing/2014/main" id="{2C5A403A-4F90-1716-F6A3-77FBE0E2EDFE}"/>
              </a:ext>
            </a:extLst>
          </p:cNvPr>
          <p:cNvSpPr>
            <a:spLocks noGrp="1"/>
          </p:cNvSpPr>
          <p:nvPr>
            <p:ph type="sldNum" sz="quarter" idx="12"/>
          </p:nvPr>
        </p:nvSpPr>
        <p:spPr/>
        <p:txBody>
          <a:bodyPr/>
          <a:lstStyle/>
          <a:p>
            <a:fld id="{65DCBD69-296B-4D7C-AF62-9B588FC78772}" type="slidenum">
              <a:rPr lang="en-IN" smtClean="0"/>
              <a:t>18</a:t>
            </a:fld>
            <a:endParaRPr lang="en-IN"/>
          </a:p>
        </p:txBody>
      </p:sp>
    </p:spTree>
    <p:extLst>
      <p:ext uri="{BB962C8B-B14F-4D97-AF65-F5344CB8AC3E}">
        <p14:creationId xmlns:p14="http://schemas.microsoft.com/office/powerpoint/2010/main" val="35231724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ACC50-954F-0DD8-9141-E2D1E8D796D3}"/>
              </a:ext>
            </a:extLst>
          </p:cNvPr>
          <p:cNvSpPr>
            <a:spLocks noGrp="1"/>
          </p:cNvSpPr>
          <p:nvPr>
            <p:ph type="title"/>
          </p:nvPr>
        </p:nvSpPr>
        <p:spPr/>
        <p:txBody>
          <a:bodyPr>
            <a:normAutofit/>
          </a:bodyPr>
          <a:lstStyle/>
          <a:p>
            <a:r>
              <a:rPr lang="en-US" sz="2400" b="1" dirty="0"/>
              <a:t>Communication page</a:t>
            </a:r>
            <a:endParaRPr lang="en-IN" sz="2400" b="1" dirty="0"/>
          </a:p>
        </p:txBody>
      </p:sp>
      <p:pic>
        <p:nvPicPr>
          <p:cNvPr id="9" name="Content Placeholder 8">
            <a:extLst>
              <a:ext uri="{FF2B5EF4-FFF2-40B4-BE49-F238E27FC236}">
                <a16:creationId xmlns:a16="http://schemas.microsoft.com/office/drawing/2014/main" id="{F76B9C1B-3D1C-205B-A538-2F51F9D23FF7}"/>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200" y="1690688"/>
            <a:ext cx="5181600" cy="3890961"/>
          </a:xfrm>
        </p:spPr>
      </p:pic>
      <p:pic>
        <p:nvPicPr>
          <p:cNvPr id="11" name="Content Placeholder 10">
            <a:extLst>
              <a:ext uri="{FF2B5EF4-FFF2-40B4-BE49-F238E27FC236}">
                <a16:creationId xmlns:a16="http://schemas.microsoft.com/office/drawing/2014/main" id="{0BEC53DF-256D-1DBF-2809-0C42B073E678}"/>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72200" y="1690689"/>
            <a:ext cx="5181600" cy="3890960"/>
          </a:xfrm>
        </p:spPr>
      </p:pic>
      <p:sp>
        <p:nvSpPr>
          <p:cNvPr id="5" name="Date Placeholder 4">
            <a:extLst>
              <a:ext uri="{FF2B5EF4-FFF2-40B4-BE49-F238E27FC236}">
                <a16:creationId xmlns:a16="http://schemas.microsoft.com/office/drawing/2014/main" id="{59E907FE-A31C-D9A1-673B-409EA6374EED}"/>
              </a:ext>
            </a:extLst>
          </p:cNvPr>
          <p:cNvSpPr>
            <a:spLocks noGrp="1"/>
          </p:cNvSpPr>
          <p:nvPr>
            <p:ph type="dt" sz="half" idx="10"/>
          </p:nvPr>
        </p:nvSpPr>
        <p:spPr/>
        <p:txBody>
          <a:bodyPr/>
          <a:lstStyle/>
          <a:p>
            <a:fld id="{0D477AD5-9516-4803-9B8F-64EFE6B04E97}" type="datetime1">
              <a:rPr lang="en-IN" smtClean="0"/>
              <a:t>03-04-2024</a:t>
            </a:fld>
            <a:endParaRPr lang="en-IN"/>
          </a:p>
        </p:txBody>
      </p:sp>
      <p:sp>
        <p:nvSpPr>
          <p:cNvPr id="6" name="Footer Placeholder 5">
            <a:extLst>
              <a:ext uri="{FF2B5EF4-FFF2-40B4-BE49-F238E27FC236}">
                <a16:creationId xmlns:a16="http://schemas.microsoft.com/office/drawing/2014/main" id="{6BA98BEC-1468-731F-63DB-0FCFAF9A2121}"/>
              </a:ext>
            </a:extLst>
          </p:cNvPr>
          <p:cNvSpPr>
            <a:spLocks noGrp="1"/>
          </p:cNvSpPr>
          <p:nvPr>
            <p:ph type="ftr" sz="quarter" idx="11"/>
          </p:nvPr>
        </p:nvSpPr>
        <p:spPr/>
        <p:txBody>
          <a:bodyPr/>
          <a:lstStyle/>
          <a:p>
            <a:r>
              <a:rPr lang="en-US"/>
              <a:t>Review No.         Batch No.           Department of CSE</a:t>
            </a:r>
            <a:endParaRPr lang="en-IN"/>
          </a:p>
        </p:txBody>
      </p:sp>
      <p:sp>
        <p:nvSpPr>
          <p:cNvPr id="7" name="Slide Number Placeholder 6">
            <a:extLst>
              <a:ext uri="{FF2B5EF4-FFF2-40B4-BE49-F238E27FC236}">
                <a16:creationId xmlns:a16="http://schemas.microsoft.com/office/drawing/2014/main" id="{B0A353C9-CBFF-73AA-D6F1-58E6DA8C96D1}"/>
              </a:ext>
            </a:extLst>
          </p:cNvPr>
          <p:cNvSpPr>
            <a:spLocks noGrp="1"/>
          </p:cNvSpPr>
          <p:nvPr>
            <p:ph type="sldNum" sz="quarter" idx="12"/>
          </p:nvPr>
        </p:nvSpPr>
        <p:spPr/>
        <p:txBody>
          <a:bodyPr/>
          <a:lstStyle/>
          <a:p>
            <a:fld id="{65DCBD69-296B-4D7C-AF62-9B588FC78772}" type="slidenum">
              <a:rPr lang="en-IN" smtClean="0"/>
              <a:t>19</a:t>
            </a:fld>
            <a:endParaRPr lang="en-IN"/>
          </a:p>
        </p:txBody>
      </p:sp>
    </p:spTree>
    <p:extLst>
      <p:ext uri="{BB962C8B-B14F-4D97-AF65-F5344CB8AC3E}">
        <p14:creationId xmlns:p14="http://schemas.microsoft.com/office/powerpoint/2010/main" val="42408132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lstStyle/>
          <a:p>
            <a:pPr algn="ctr"/>
            <a:r>
              <a:rPr lang="en-US" b="1">
                <a:latin typeface="Times New Roman" panose="02020603050405020304" pitchFamily="18" charset="0"/>
                <a:cs typeface="Times New Roman" panose="02020603050405020304" pitchFamily="18" charset="0"/>
              </a:rPr>
              <a:t>OUTLINE</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a:xfrm>
            <a:off x="838200" y="1274193"/>
            <a:ext cx="10515600" cy="4683829"/>
          </a:xfrm>
        </p:spPr>
        <p:txBody>
          <a:bodyPr>
            <a:normAutofit fontScale="25000" lnSpcReduction="20000"/>
          </a:bodyPr>
          <a:lstStyle/>
          <a:p>
            <a:pPr marL="514350" indent="-514350">
              <a:buFont typeface="+mj-lt"/>
              <a:buAutoNum type="arabicPeriod"/>
            </a:pPr>
            <a:r>
              <a:rPr lang="en-IN" sz="7200" dirty="0">
                <a:latin typeface="Times New Roman" panose="02020603050405020304" pitchFamily="18" charset="0"/>
                <a:cs typeface="Times New Roman" panose="02020603050405020304" pitchFamily="18" charset="0"/>
              </a:rPr>
              <a:t>Abstract</a:t>
            </a:r>
          </a:p>
          <a:p>
            <a:pPr marL="514350" indent="-514350">
              <a:buFont typeface="+mj-lt"/>
              <a:buAutoNum type="arabicPeriod"/>
            </a:pPr>
            <a:r>
              <a:rPr lang="en-IN" sz="7200" dirty="0">
                <a:latin typeface="Times New Roman" panose="02020603050405020304" pitchFamily="18" charset="0"/>
                <a:cs typeface="Times New Roman" panose="02020603050405020304" pitchFamily="18" charset="0"/>
              </a:rPr>
              <a:t>Introduction </a:t>
            </a:r>
          </a:p>
          <a:p>
            <a:pPr marL="514350" indent="-514350">
              <a:buFont typeface="+mj-lt"/>
              <a:buAutoNum type="arabicPeriod"/>
            </a:pPr>
            <a:r>
              <a:rPr lang="en-IN" sz="7200" dirty="0">
                <a:latin typeface="Times New Roman" panose="02020603050405020304" pitchFamily="18" charset="0"/>
                <a:cs typeface="Times New Roman" panose="02020603050405020304" pitchFamily="18" charset="0"/>
              </a:rPr>
              <a:t>Literature Survey</a:t>
            </a:r>
          </a:p>
          <a:p>
            <a:pPr marL="514350" indent="-514350">
              <a:buFont typeface="+mj-lt"/>
              <a:buAutoNum type="arabicPeriod"/>
            </a:pPr>
            <a:r>
              <a:rPr lang="en-IN" sz="7200" dirty="0">
                <a:latin typeface="Times New Roman" panose="02020603050405020304" pitchFamily="18" charset="0"/>
                <a:cs typeface="Times New Roman" panose="02020603050405020304" pitchFamily="18" charset="0"/>
              </a:rPr>
              <a:t>Research Gaps</a:t>
            </a:r>
          </a:p>
          <a:p>
            <a:pPr marL="514350" indent="-514350">
              <a:buFont typeface="+mj-lt"/>
              <a:buAutoNum type="arabicPeriod"/>
            </a:pPr>
            <a:r>
              <a:rPr lang="en-IN" sz="7200" dirty="0">
                <a:latin typeface="Times New Roman" panose="02020603050405020304" pitchFamily="18" charset="0"/>
                <a:cs typeface="Times New Roman" panose="02020603050405020304" pitchFamily="18" charset="0"/>
              </a:rPr>
              <a:t>Problem Statement</a:t>
            </a:r>
          </a:p>
          <a:p>
            <a:pPr marL="514350" indent="-514350">
              <a:buFont typeface="+mj-lt"/>
              <a:buAutoNum type="arabicPeriod"/>
            </a:pPr>
            <a:r>
              <a:rPr lang="en-IN" sz="7200" dirty="0">
                <a:latin typeface="Times New Roman" panose="02020603050405020304" pitchFamily="18" charset="0"/>
                <a:cs typeface="Times New Roman" panose="02020603050405020304" pitchFamily="18" charset="0"/>
              </a:rPr>
              <a:t>Objectives </a:t>
            </a:r>
          </a:p>
          <a:p>
            <a:pPr marL="514350" indent="-514350">
              <a:buFont typeface="+mj-lt"/>
              <a:buAutoNum type="arabicPeriod"/>
            </a:pPr>
            <a:r>
              <a:rPr lang="en-US" sz="7200" dirty="0">
                <a:latin typeface="Times New Roman" panose="02020603050405020304" pitchFamily="18" charset="0"/>
                <a:cs typeface="Times New Roman" panose="02020603050405020304" pitchFamily="18" charset="0"/>
              </a:rPr>
              <a:t>Block Diagram / Flow Diagram</a:t>
            </a:r>
            <a:endParaRPr lang="en-IN" sz="7200"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IN" sz="7200" dirty="0">
                <a:latin typeface="Times New Roman" panose="02020603050405020304" pitchFamily="18" charset="0"/>
                <a:cs typeface="Times New Roman" panose="02020603050405020304" pitchFamily="18" charset="0"/>
              </a:rPr>
              <a:t>Methodology</a:t>
            </a:r>
          </a:p>
          <a:p>
            <a:pPr marL="514350" indent="-514350">
              <a:buFont typeface="+mj-lt"/>
              <a:buAutoNum type="arabicPeriod"/>
            </a:pPr>
            <a:r>
              <a:rPr lang="en-US" sz="7200" dirty="0">
                <a:latin typeface="Times New Roman" panose="02020603050405020304" pitchFamily="18" charset="0"/>
                <a:cs typeface="Times New Roman" panose="02020603050405020304" pitchFamily="18" charset="0"/>
              </a:rPr>
              <a:t>System Requirements</a:t>
            </a:r>
          </a:p>
          <a:p>
            <a:pPr marL="514350" indent="-514350">
              <a:buFont typeface="+mj-lt"/>
              <a:buAutoNum type="arabicPeriod"/>
            </a:pPr>
            <a:r>
              <a:rPr lang="en-US" sz="7200" dirty="0">
                <a:latin typeface="Times New Roman" panose="02020603050405020304" pitchFamily="18" charset="0"/>
                <a:cs typeface="Times New Roman" panose="02020603050405020304" pitchFamily="18" charset="0"/>
              </a:rPr>
              <a:t>Algorithms used</a:t>
            </a:r>
          </a:p>
          <a:p>
            <a:pPr marL="514350" indent="-514350">
              <a:buFont typeface="+mj-lt"/>
              <a:buAutoNum type="arabicPeriod"/>
            </a:pPr>
            <a:r>
              <a:rPr lang="en-IN" sz="7200" dirty="0">
                <a:latin typeface="Times New Roman" panose="02020603050405020304" pitchFamily="18" charset="0"/>
                <a:cs typeface="Times New Roman" panose="02020603050405020304" pitchFamily="18" charset="0"/>
              </a:rPr>
              <a:t>Result and analysis</a:t>
            </a:r>
          </a:p>
          <a:p>
            <a:pPr marL="514350" indent="-514350">
              <a:buFont typeface="+mj-lt"/>
              <a:buAutoNum type="arabicPeriod"/>
            </a:pPr>
            <a:r>
              <a:rPr lang="en-IN" sz="7200" dirty="0">
                <a:latin typeface="Times New Roman" panose="02020603050405020304" pitchFamily="18" charset="0"/>
                <a:cs typeface="Times New Roman" panose="02020603050405020304" pitchFamily="18" charset="0"/>
              </a:rPr>
              <a:t>Conclusion and future scope</a:t>
            </a:r>
          </a:p>
          <a:p>
            <a:pPr marL="514350" indent="-514350">
              <a:buFont typeface="+mj-lt"/>
              <a:buAutoNum type="arabicPeriod"/>
            </a:pPr>
            <a:r>
              <a:rPr lang="en-IN" sz="7200" dirty="0">
                <a:latin typeface="Times New Roman" panose="02020603050405020304" pitchFamily="18" charset="0"/>
                <a:cs typeface="Times New Roman" panose="02020603050405020304" pitchFamily="18" charset="0"/>
              </a:rPr>
              <a:t>Communication page</a:t>
            </a:r>
          </a:p>
          <a:p>
            <a:pPr marL="514350" indent="-514350">
              <a:buFont typeface="+mj-lt"/>
              <a:buAutoNum type="arabicPeriod"/>
            </a:pPr>
            <a:r>
              <a:rPr lang="en-US" sz="7200" dirty="0">
                <a:latin typeface="Times New Roman" panose="02020603050405020304" pitchFamily="18" charset="0"/>
                <a:cs typeface="Times New Roman" panose="02020603050405020304" pitchFamily="18" charset="0"/>
              </a:rPr>
              <a:t>References</a:t>
            </a:r>
          </a:p>
          <a:p>
            <a:pPr marL="514350" indent="-514350">
              <a:buFont typeface="+mj-lt"/>
              <a:buAutoNum type="arabicPeriod"/>
            </a:pPr>
            <a:r>
              <a:rPr lang="en-US" sz="7200" dirty="0">
                <a:latin typeface="Times New Roman" panose="02020603050405020304" pitchFamily="18" charset="0"/>
                <a:cs typeface="Times New Roman" panose="02020603050405020304" pitchFamily="18" charset="0"/>
              </a:rPr>
              <a:t>Question and Answers</a:t>
            </a:r>
            <a:endParaRPr lang="en-IN" sz="7200"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r>
              <a:rPr lang="en-IN" dirty="0">
                <a:latin typeface="Times New Roman" panose="02020603050405020304" pitchFamily="18" charset="0"/>
                <a:cs typeface="Times New Roman" panose="02020603050405020304" pitchFamily="18" charset="0"/>
              </a:rPr>
              <a:t>30-12-2023</a:t>
            </a:r>
            <a:endParaRPr lang="en-US" dirty="0">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No.1         Batch No.DG3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2</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067526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lstStyle/>
          <a:p>
            <a:pPr algn="ctr"/>
            <a:r>
              <a:rPr lang="en-US" b="1">
                <a:latin typeface="Times New Roman" panose="02020603050405020304" pitchFamily="18" charset="0"/>
                <a:cs typeface="Times New Roman" panose="02020603050405020304" pitchFamily="18" charset="0"/>
              </a:rPr>
              <a:t>REFERENCES</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a:xfrm>
            <a:off x="838200" y="1619250"/>
            <a:ext cx="10515600" cy="4557713"/>
          </a:xfrm>
        </p:spPr>
        <p:txBody>
          <a:bodyPr>
            <a:normAutofit/>
          </a:bodyPr>
          <a:lstStyle/>
          <a:p>
            <a:pPr marL="0" lvl="0" indent="0">
              <a:buNone/>
            </a:pPr>
            <a:r>
              <a:rPr lang="en-US" sz="2400" dirty="0">
                <a:latin typeface="Times New Roman" panose="02020603050405020304" pitchFamily="18" charset="0"/>
                <a:cs typeface="Times New Roman" panose="02020603050405020304" pitchFamily="18" charset="0"/>
              </a:rPr>
              <a:t>1</a:t>
            </a:r>
            <a:r>
              <a:rPr lang="en-US" sz="1800" dirty="0">
                <a:latin typeface="Times New Roman" panose="02020603050405020304" pitchFamily="18" charset="0"/>
                <a:cs typeface="Times New Roman" panose="02020603050405020304" pitchFamily="18" charset="0"/>
              </a:rPr>
              <a:t>.  K. Oh, D. Lee, B. </a:t>
            </a:r>
            <a:r>
              <a:rPr lang="en-US" sz="1800" dirty="0" err="1">
                <a:latin typeface="Times New Roman" panose="02020603050405020304" pitchFamily="18" charset="0"/>
                <a:cs typeface="Times New Roman" panose="02020603050405020304" pitchFamily="18" charset="0"/>
              </a:rPr>
              <a:t>Ko</a:t>
            </a:r>
            <a:r>
              <a:rPr lang="en-US" sz="1800" dirty="0">
                <a:latin typeface="Times New Roman" panose="02020603050405020304" pitchFamily="18" charset="0"/>
                <a:cs typeface="Times New Roman" panose="02020603050405020304" pitchFamily="18" charset="0"/>
              </a:rPr>
              <a:t> and H. Choi, "A </a:t>
            </a:r>
            <a:r>
              <a:rPr lang="en-US" sz="1800" dirty="0" err="1">
                <a:latin typeface="Times New Roman" panose="02020603050405020304" pitchFamily="18" charset="0"/>
                <a:cs typeface="Times New Roman" panose="02020603050405020304" pitchFamily="18" charset="0"/>
              </a:rPr>
              <a:t>Chatbot</a:t>
            </a:r>
            <a:r>
              <a:rPr lang="en-US" sz="1800" dirty="0">
                <a:latin typeface="Times New Roman" panose="02020603050405020304" pitchFamily="18" charset="0"/>
                <a:cs typeface="Times New Roman" panose="02020603050405020304" pitchFamily="18" charset="0"/>
              </a:rPr>
              <a:t> for Psychiatric Counseling in Mental Healthcare Service Based on Emotional Dialogue Analysis and Sentence Generation," 2017 18th IEEE International Conference on Mobile Data Management (MDM)</a:t>
            </a:r>
            <a:r>
              <a:rPr lang="en-US" sz="1800" i="1"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Daejeon, 2017, pp. 371-375. </a:t>
            </a:r>
            <a:r>
              <a:rPr lang="en-US" sz="1800" dirty="0" err="1">
                <a:latin typeface="Times New Roman" panose="02020603050405020304" pitchFamily="18" charset="0"/>
                <a:cs typeface="Times New Roman" panose="02020603050405020304" pitchFamily="18" charset="0"/>
              </a:rPr>
              <a:t>doi</a:t>
            </a:r>
            <a:r>
              <a:rPr lang="en-US" sz="1800" dirty="0">
                <a:latin typeface="Times New Roman" panose="02020603050405020304" pitchFamily="18" charset="0"/>
                <a:cs typeface="Times New Roman" panose="02020603050405020304" pitchFamily="18" charset="0"/>
              </a:rPr>
              <a:t>: 10.1109/MDM.2017.64</a:t>
            </a:r>
            <a:endParaRPr lang="en-IN" sz="1800" dirty="0">
              <a:latin typeface="Times New Roman" panose="02020603050405020304" pitchFamily="18" charset="0"/>
              <a:cs typeface="Times New Roman" panose="02020603050405020304" pitchFamily="18" charset="0"/>
            </a:endParaRPr>
          </a:p>
          <a:p>
            <a:pPr marL="0" lvl="0" indent="0">
              <a:buNone/>
            </a:pPr>
            <a:r>
              <a:rPr lang="en-IN" sz="1800" dirty="0">
                <a:latin typeface="Times New Roman" panose="02020603050405020304" pitchFamily="18" charset="0"/>
                <a:cs typeface="Times New Roman" panose="02020603050405020304" pitchFamily="18" charset="0"/>
              </a:rPr>
              <a:t>2.  </a:t>
            </a:r>
            <a:r>
              <a:rPr lang="en-US" sz="1800" dirty="0">
                <a:latin typeface="Times New Roman" panose="02020603050405020304" pitchFamily="18" charset="0"/>
                <a:cs typeface="Times New Roman" panose="02020603050405020304" pitchFamily="18" charset="0"/>
              </a:rPr>
              <a:t>Du </a:t>
            </a:r>
            <a:r>
              <a:rPr lang="en-US" sz="1800" dirty="0" err="1">
                <a:latin typeface="Times New Roman" panose="02020603050405020304" pitchFamily="18" charset="0"/>
                <a:cs typeface="Times New Roman" panose="02020603050405020304" pitchFamily="18" charset="0"/>
              </a:rPr>
              <a:t>Preez</a:t>
            </a:r>
            <a:r>
              <a:rPr lang="en-US" sz="1800" dirty="0">
                <a:latin typeface="Times New Roman" panose="02020603050405020304" pitchFamily="18" charset="0"/>
                <a:cs typeface="Times New Roman" panose="02020603050405020304" pitchFamily="18" charset="0"/>
              </a:rPr>
              <a:t>, S.J. &amp; </a:t>
            </a:r>
            <a:r>
              <a:rPr lang="en-US" sz="1800" dirty="0" err="1">
                <a:latin typeface="Times New Roman" panose="02020603050405020304" pitchFamily="18" charset="0"/>
                <a:cs typeface="Times New Roman" panose="02020603050405020304" pitchFamily="18" charset="0"/>
              </a:rPr>
              <a:t>Lall</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Manoj</a:t>
            </a:r>
            <a:r>
              <a:rPr lang="en-US" sz="1800" dirty="0">
                <a:latin typeface="Times New Roman" panose="02020603050405020304" pitchFamily="18" charset="0"/>
                <a:cs typeface="Times New Roman" panose="02020603050405020304" pitchFamily="18" charset="0"/>
              </a:rPr>
              <a:t> &amp; Sinha, S. (2009). An intelligent web-based voice chat bot. 386 - 391.10.1109/EURCON.2009.5167660</a:t>
            </a:r>
            <a:endParaRPr lang="en-IN"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3.Bayu </a:t>
            </a:r>
            <a:r>
              <a:rPr lang="en-US" sz="1800" dirty="0" err="1">
                <a:latin typeface="Times New Roman" panose="02020603050405020304" pitchFamily="18" charset="0"/>
                <a:cs typeface="Times New Roman" panose="02020603050405020304" pitchFamily="18" charset="0"/>
              </a:rPr>
              <a:t>Setiaji</a:t>
            </a:r>
            <a:r>
              <a:rPr lang="en-US" sz="1800" dirty="0">
                <a:latin typeface="Times New Roman" panose="02020603050405020304" pitchFamily="18" charset="0"/>
                <a:cs typeface="Times New Roman" panose="02020603050405020304" pitchFamily="18" charset="0"/>
              </a:rPr>
              <a:t>, Ferry Wahyu Wibowo, "Chatbot Using a Knowledge     in   Database:    Human-to-Machine Conversation Modeling", Intelligent Systems Modelling and Simulation (ISMS) 2016 7th International Conference on, pp. 72-77, 2016.</a:t>
            </a:r>
          </a:p>
          <a:p>
            <a:pPr marL="0" marR="75565" lvl="0" indent="0">
              <a:spcAft>
                <a:spcPts val="0"/>
              </a:spcAft>
              <a:buSzPts val="1000"/>
              <a:buNone/>
              <a:tabLst>
                <a:tab pos="317500" algn="l"/>
              </a:tabLst>
            </a:pPr>
            <a:r>
              <a:rPr lang="en-US" sz="2000" dirty="0">
                <a:latin typeface="Times New Roman" panose="02020603050405020304" pitchFamily="18" charset="0"/>
                <a:cs typeface="Times New Roman" panose="02020603050405020304" pitchFamily="18" charset="0"/>
              </a:rPr>
              <a:t>4</a:t>
            </a:r>
            <a:r>
              <a:rPr lang="en-US" sz="1800" dirty="0">
                <a:latin typeface="Times New Roman" panose="02020603050405020304" pitchFamily="18" charset="0"/>
                <a:cs typeface="Times New Roman" panose="02020603050405020304" pitchFamily="18" charset="0"/>
              </a:rPr>
              <a:t>.  Dahiya, </a:t>
            </a:r>
            <a:r>
              <a:rPr lang="en-US" sz="1800" dirty="0" err="1">
                <a:latin typeface="Times New Roman" panose="02020603050405020304" pitchFamily="18" charset="0"/>
                <a:cs typeface="Times New Roman" panose="02020603050405020304" pitchFamily="18" charset="0"/>
              </a:rPr>
              <a:t>Menal</a:t>
            </a:r>
            <a:r>
              <a:rPr lang="en-US" sz="1800" dirty="0">
                <a:latin typeface="Times New Roman" panose="02020603050405020304" pitchFamily="18" charset="0"/>
                <a:cs typeface="Times New Roman" panose="02020603050405020304" pitchFamily="18" charset="0"/>
              </a:rPr>
              <a:t>. (2017). A Tool of Conversation: Chatbot. INTERNATIONAL JOURNAL OF COMPUTER SCIENCES AND ENGINEERING. 5. 158-161.2017.</a:t>
            </a:r>
            <a:endParaRPr lang="en-IN" sz="1800" dirty="0">
              <a:latin typeface="Times New Roman" panose="02020603050405020304" pitchFamily="18" charset="0"/>
              <a:cs typeface="Times New Roman" panose="02020603050405020304" pitchFamily="18" charset="0"/>
            </a:endParaRPr>
          </a:p>
          <a:p>
            <a:pPr marL="0" marR="78105" lvl="0" indent="0">
              <a:spcAft>
                <a:spcPts val="0"/>
              </a:spcAft>
              <a:buSzPts val="1000"/>
              <a:buNone/>
              <a:tabLst>
                <a:tab pos="317500" algn="l"/>
              </a:tabLst>
            </a:pPr>
            <a:r>
              <a:rPr lang="en-US" sz="1800" dirty="0">
                <a:latin typeface="Times New Roman" panose="02020603050405020304" pitchFamily="18" charset="0"/>
                <a:cs typeface="Times New Roman" panose="02020603050405020304" pitchFamily="18" charset="0"/>
              </a:rPr>
              <a:t>5.  C.P. </a:t>
            </a:r>
            <a:r>
              <a:rPr lang="en-US" sz="1800" dirty="0" err="1">
                <a:latin typeface="Times New Roman" panose="02020603050405020304" pitchFamily="18" charset="0"/>
                <a:cs typeface="Times New Roman" panose="02020603050405020304" pitchFamily="18" charset="0"/>
              </a:rPr>
              <a:t>Shabariram</a:t>
            </a:r>
            <a:r>
              <a:rPr lang="en-US" sz="1800" dirty="0">
                <a:latin typeface="Times New Roman" panose="02020603050405020304" pitchFamily="18" charset="0"/>
                <a:cs typeface="Times New Roman" panose="02020603050405020304" pitchFamily="18" charset="0"/>
              </a:rPr>
              <a:t>, V. Srinath, C.S. </a:t>
            </a:r>
            <a:r>
              <a:rPr lang="en-US" sz="1800" dirty="0" err="1">
                <a:latin typeface="Times New Roman" panose="02020603050405020304" pitchFamily="18" charset="0"/>
                <a:cs typeface="Times New Roman" panose="02020603050405020304" pitchFamily="18" charset="0"/>
              </a:rPr>
              <a:t>Indhuja</a:t>
            </a:r>
            <a:r>
              <a:rPr lang="en-US" sz="1800" dirty="0">
                <a:latin typeface="Times New Roman" panose="02020603050405020304" pitchFamily="18" charset="0"/>
                <a:cs typeface="Times New Roman" panose="02020603050405020304" pitchFamily="18" charset="0"/>
              </a:rPr>
              <a:t>, Vidhya (2017). </a:t>
            </a:r>
            <a:r>
              <a:rPr lang="en-US" sz="1800" dirty="0" err="1">
                <a:latin typeface="Times New Roman" panose="02020603050405020304" pitchFamily="18" charset="0"/>
                <a:cs typeface="Times New Roman" panose="02020603050405020304" pitchFamily="18" charset="0"/>
              </a:rPr>
              <a:t>Ratatta</a:t>
            </a:r>
            <a:r>
              <a:rPr lang="en-US" sz="1800" dirty="0">
                <a:latin typeface="Times New Roman" panose="02020603050405020304" pitchFamily="18" charset="0"/>
                <a:cs typeface="Times New Roman" panose="02020603050405020304" pitchFamily="18" charset="0"/>
              </a:rPr>
              <a:t>: Chatbot Application Using Expert System, International Journal of Advanced Research in Computer Science and Software Engineering,2017</a:t>
            </a:r>
            <a:endParaRPr lang="en-IN" sz="1800" dirty="0">
              <a:latin typeface="Times New Roman" panose="02020603050405020304" pitchFamily="18" charset="0"/>
              <a:cs typeface="Times New Roman" panose="02020603050405020304" pitchFamily="18" charset="0"/>
            </a:endParaRPr>
          </a:p>
          <a:p>
            <a:pPr marL="0" indent="0">
              <a:buNone/>
            </a:pPr>
            <a:endParaRPr lang="en-IN" sz="1800" dirty="0">
              <a:latin typeface="Times New Roman" panose="02020603050405020304" pitchFamily="18" charset="0"/>
              <a:cs typeface="Times New Roman" panose="02020603050405020304" pitchFamily="18" charset="0"/>
            </a:endParaRPr>
          </a:p>
          <a:p>
            <a:pPr lvl="0"/>
            <a:endParaRPr lang="en-IN" sz="2400" dirty="0"/>
          </a:p>
          <a:p>
            <a:pPr marL="457200" indent="-457200">
              <a:buAutoNum type="arabicPeriod"/>
            </a:pPr>
            <a:endParaRPr lang="en-US" sz="2200"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r>
              <a:rPr lang="en-IN" dirty="0">
                <a:latin typeface="Times New Roman" panose="02020603050405020304" pitchFamily="18" charset="0"/>
                <a:cs typeface="Times New Roman" panose="02020603050405020304" pitchFamily="18" charset="0"/>
              </a:rPr>
              <a:t>30-12-2023</a:t>
            </a:r>
            <a:endParaRPr lang="en-US" dirty="0">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No.1         Batch No.DG3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20</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534945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136ACC1-94C9-B0F6-EA6B-99DDD16B59F0}"/>
              </a:ext>
            </a:extLst>
          </p:cNvPr>
          <p:cNvSpPr>
            <a:spLocks noGrp="1"/>
          </p:cNvSpPr>
          <p:nvPr>
            <p:ph type="dt" sz="half" idx="10"/>
          </p:nvPr>
        </p:nvSpPr>
        <p:spPr/>
        <p:txBody>
          <a:bodyPr/>
          <a:lstStyle/>
          <a:p>
            <a:r>
              <a:rPr lang="en-IN" dirty="0"/>
              <a:t>30-12-2023</a:t>
            </a:r>
          </a:p>
        </p:txBody>
      </p:sp>
      <p:sp>
        <p:nvSpPr>
          <p:cNvPr id="3" name="Footer Placeholder 2">
            <a:extLst>
              <a:ext uri="{FF2B5EF4-FFF2-40B4-BE49-F238E27FC236}">
                <a16:creationId xmlns:a16="http://schemas.microsoft.com/office/drawing/2014/main" id="{146C83B3-5DA2-B67D-EAAF-B458B277A31A}"/>
              </a:ext>
            </a:extLst>
          </p:cNvPr>
          <p:cNvSpPr>
            <a:spLocks noGrp="1"/>
          </p:cNvSpPr>
          <p:nvPr>
            <p:ph type="ftr" sz="quarter" idx="11"/>
          </p:nvPr>
        </p:nvSpPr>
        <p:spPr/>
        <p:txBody>
          <a:bodyPr/>
          <a:lstStyle/>
          <a:p>
            <a:r>
              <a:rPr lang="en-US" dirty="0"/>
              <a:t>Review No. 1        Batch No.DG3           Department of CSE</a:t>
            </a:r>
            <a:endParaRPr lang="en-IN" dirty="0"/>
          </a:p>
        </p:txBody>
      </p:sp>
      <p:sp>
        <p:nvSpPr>
          <p:cNvPr id="4" name="Slide Number Placeholder 3">
            <a:extLst>
              <a:ext uri="{FF2B5EF4-FFF2-40B4-BE49-F238E27FC236}">
                <a16:creationId xmlns:a16="http://schemas.microsoft.com/office/drawing/2014/main" id="{1ACA5762-6C63-BB84-6F3F-1E1CC9C3E9A1}"/>
              </a:ext>
            </a:extLst>
          </p:cNvPr>
          <p:cNvSpPr>
            <a:spLocks noGrp="1"/>
          </p:cNvSpPr>
          <p:nvPr>
            <p:ph type="sldNum" sz="quarter" idx="12"/>
          </p:nvPr>
        </p:nvSpPr>
        <p:spPr/>
        <p:txBody>
          <a:bodyPr/>
          <a:lstStyle/>
          <a:p>
            <a:fld id="{65DCBD69-296B-4D7C-AF62-9B588FC78772}" type="slidenum">
              <a:rPr lang="en-IN" smtClean="0"/>
              <a:t>21</a:t>
            </a:fld>
            <a:endParaRPr lang="en-IN"/>
          </a:p>
        </p:txBody>
      </p:sp>
      <p:pic>
        <p:nvPicPr>
          <p:cNvPr id="8" name="Picture 7">
            <a:extLst>
              <a:ext uri="{FF2B5EF4-FFF2-40B4-BE49-F238E27FC236}">
                <a16:creationId xmlns:a16="http://schemas.microsoft.com/office/drawing/2014/main" id="{99337D06-CD16-A68C-FAE9-60B438426F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
            <a:ext cx="3720392" cy="580102"/>
          </a:xfrm>
          <a:prstGeom prst="rect">
            <a:avLst/>
          </a:prstGeom>
        </p:spPr>
      </p:pic>
      <p:sp>
        <p:nvSpPr>
          <p:cNvPr id="10" name="TextBox 9">
            <a:extLst>
              <a:ext uri="{FF2B5EF4-FFF2-40B4-BE49-F238E27FC236}">
                <a16:creationId xmlns:a16="http://schemas.microsoft.com/office/drawing/2014/main" id="{2E8E14B9-75EF-DD33-945F-F5082667A3E6}"/>
              </a:ext>
            </a:extLst>
          </p:cNvPr>
          <p:cNvSpPr txBox="1"/>
          <p:nvPr/>
        </p:nvSpPr>
        <p:spPr>
          <a:xfrm>
            <a:off x="838200" y="1078341"/>
            <a:ext cx="10191750" cy="4355038"/>
          </a:xfrm>
          <a:prstGeom prst="rect">
            <a:avLst/>
          </a:prstGeom>
          <a:noFill/>
        </p:spPr>
        <p:txBody>
          <a:bodyPr wrap="square" rtlCol="0">
            <a:spAutoFit/>
          </a:bodyPr>
          <a:lstStyle/>
          <a:p>
            <a:pPr marR="73660" lvl="0" algn="just">
              <a:lnSpc>
                <a:spcPct val="115000"/>
              </a:lnSpc>
              <a:spcAft>
                <a:spcPts val="0"/>
              </a:spcAft>
              <a:buSzPts val="1000"/>
              <a:tabLst>
                <a:tab pos="317500" algn="l"/>
              </a:tabLst>
            </a:pPr>
            <a:r>
              <a:rPr lang="en-US" sz="2000" dirty="0">
                <a:latin typeface="Times New Roman" panose="02020603050405020304" pitchFamily="18" charset="0"/>
                <a:ea typeface="Times New Roman" panose="02020603050405020304" pitchFamily="18" charset="0"/>
              </a:rPr>
              <a:t>6.  </a:t>
            </a:r>
            <a:r>
              <a:rPr lang="en-US" sz="2000" dirty="0" err="1">
                <a:latin typeface="Times New Roman" panose="02020603050405020304" pitchFamily="18" charset="0"/>
                <a:ea typeface="Times New Roman" panose="02020603050405020304" pitchFamily="18" charset="0"/>
              </a:rPr>
              <a:t>Mrs</a:t>
            </a:r>
            <a:r>
              <a:rPr lang="en-US" sz="2000" dirty="0">
                <a:latin typeface="Times New Roman" panose="02020603050405020304" pitchFamily="18" charset="0"/>
                <a:ea typeface="Times New Roman" panose="02020603050405020304" pitchFamily="18" charset="0"/>
              </a:rPr>
              <a:t> </a:t>
            </a:r>
            <a:r>
              <a:rPr lang="en-US" sz="2000" dirty="0" err="1">
                <a:latin typeface="Times New Roman" panose="02020603050405020304" pitchFamily="18" charset="0"/>
                <a:ea typeface="Times New Roman" panose="02020603050405020304" pitchFamily="18" charset="0"/>
              </a:rPr>
              <a:t>Rashmi</a:t>
            </a:r>
            <a:r>
              <a:rPr lang="en-US" sz="2000" dirty="0">
                <a:latin typeface="Times New Roman" panose="02020603050405020304" pitchFamily="18" charset="0"/>
                <a:ea typeface="Times New Roman" panose="02020603050405020304" pitchFamily="18" charset="0"/>
              </a:rPr>
              <a:t> Dharwadkar1, </a:t>
            </a:r>
            <a:r>
              <a:rPr lang="en-US" sz="2000" dirty="0" err="1">
                <a:latin typeface="Times New Roman" panose="02020603050405020304" pitchFamily="18" charset="0"/>
                <a:ea typeface="Times New Roman" panose="02020603050405020304" pitchFamily="18" charset="0"/>
              </a:rPr>
              <a:t>Dr.Mrs</a:t>
            </a:r>
            <a:r>
              <a:rPr lang="en-US" sz="2000" dirty="0">
                <a:latin typeface="Times New Roman" panose="02020603050405020304" pitchFamily="18" charset="0"/>
                <a:ea typeface="Times New Roman" panose="02020603050405020304" pitchFamily="18" charset="0"/>
              </a:rPr>
              <a:t>. Neeta A. Deshpande, A Medical </a:t>
            </a:r>
            <a:r>
              <a:rPr lang="en-US" sz="2000" dirty="0" err="1">
                <a:latin typeface="Times New Roman" panose="02020603050405020304" pitchFamily="18" charset="0"/>
                <a:ea typeface="Times New Roman" panose="02020603050405020304" pitchFamily="18" charset="0"/>
              </a:rPr>
              <a:t>ChatBot</a:t>
            </a:r>
            <a:r>
              <a:rPr lang="en-US" sz="2000" dirty="0">
                <a:latin typeface="Times New Roman" panose="02020603050405020304" pitchFamily="18" charset="0"/>
                <a:ea typeface="Times New Roman" panose="02020603050405020304" pitchFamily="18" charset="0"/>
              </a:rPr>
              <a:t>, International Journal of Computer Trends and Technology (IJCTT) – Volume 60 Issue</a:t>
            </a:r>
            <a:r>
              <a:rPr lang="en-US" sz="2000" spc="140" dirty="0">
                <a:latin typeface="Times New Roman" panose="02020603050405020304" pitchFamily="18" charset="0"/>
                <a:ea typeface="Times New Roman" panose="02020603050405020304" pitchFamily="18" charset="0"/>
              </a:rPr>
              <a:t> </a:t>
            </a:r>
            <a:r>
              <a:rPr lang="en-US" sz="2000" spc="10" dirty="0">
                <a:latin typeface="Times New Roman" panose="02020603050405020304" pitchFamily="18" charset="0"/>
                <a:ea typeface="Times New Roman" panose="02020603050405020304" pitchFamily="18" charset="0"/>
              </a:rPr>
              <a:t>1-</a:t>
            </a:r>
            <a:r>
              <a:rPr lang="en-IN" sz="2000" dirty="0">
                <a:latin typeface="Times New Roman" panose="02020603050405020304" pitchFamily="18" charset="0"/>
                <a:ea typeface="Times New Roman" panose="02020603050405020304" pitchFamily="18" charset="0"/>
              </a:rPr>
              <a:t> </a:t>
            </a:r>
            <a:r>
              <a:rPr lang="en-US" sz="2000" dirty="0">
                <a:latin typeface="Times New Roman" panose="02020603050405020304" pitchFamily="18" charset="0"/>
                <a:ea typeface="Times New Roman" panose="02020603050405020304" pitchFamily="18" charset="0"/>
              </a:rPr>
              <a:t>June</a:t>
            </a:r>
            <a:r>
              <a:rPr lang="en-US" sz="2000" spc="-20" dirty="0">
                <a:latin typeface="Times New Roman" panose="02020603050405020304" pitchFamily="18" charset="0"/>
                <a:ea typeface="Times New Roman" panose="02020603050405020304" pitchFamily="18" charset="0"/>
              </a:rPr>
              <a:t> </a:t>
            </a:r>
            <a:r>
              <a:rPr lang="en-US" sz="2000" dirty="0">
                <a:latin typeface="Times New Roman" panose="02020603050405020304" pitchFamily="18" charset="0"/>
                <a:ea typeface="Times New Roman" panose="02020603050405020304" pitchFamily="18" charset="0"/>
              </a:rPr>
              <a:t>2018</a:t>
            </a:r>
            <a:endParaRPr lang="en-IN" sz="2000" dirty="0">
              <a:latin typeface="Times New Roman" panose="02020603050405020304" pitchFamily="18" charset="0"/>
              <a:ea typeface="Times New Roman" panose="02020603050405020304" pitchFamily="18" charset="0"/>
            </a:endParaRPr>
          </a:p>
          <a:p>
            <a:pPr marR="72390" lvl="0" algn="just">
              <a:lnSpc>
                <a:spcPct val="115000"/>
              </a:lnSpc>
              <a:spcAft>
                <a:spcPts val="0"/>
              </a:spcAft>
              <a:buSzPts val="1000"/>
              <a:tabLst>
                <a:tab pos="317500" algn="l"/>
              </a:tabLst>
            </a:pPr>
            <a:r>
              <a:rPr lang="en-US" sz="2000" dirty="0">
                <a:latin typeface="Times New Roman" panose="02020603050405020304" pitchFamily="18" charset="0"/>
                <a:ea typeface="Times New Roman" panose="02020603050405020304" pitchFamily="18" charset="0"/>
              </a:rPr>
              <a:t>7.  </a:t>
            </a:r>
            <a:r>
              <a:rPr lang="en-US" sz="2000" dirty="0" err="1">
                <a:latin typeface="Times New Roman" panose="02020603050405020304" pitchFamily="18" charset="0"/>
                <a:ea typeface="Times New Roman" panose="02020603050405020304" pitchFamily="18" charset="0"/>
              </a:rPr>
              <a:t>Farheen</a:t>
            </a:r>
            <a:r>
              <a:rPr lang="en-US" sz="2000" dirty="0">
                <a:latin typeface="Times New Roman" panose="02020603050405020304" pitchFamily="18" charset="0"/>
                <a:ea typeface="Times New Roman" panose="02020603050405020304" pitchFamily="18" charset="0"/>
              </a:rPr>
              <a:t> </a:t>
            </a:r>
            <a:r>
              <a:rPr lang="en-US" sz="2000" dirty="0" err="1">
                <a:latin typeface="Times New Roman" panose="02020603050405020304" pitchFamily="18" charset="0"/>
                <a:ea typeface="Times New Roman" panose="02020603050405020304" pitchFamily="18" charset="0"/>
              </a:rPr>
              <a:t>Naaz</a:t>
            </a:r>
            <a:r>
              <a:rPr lang="en-US" sz="2000" dirty="0">
                <a:latin typeface="Times New Roman" panose="02020603050405020304" pitchFamily="18" charset="0"/>
                <a:ea typeface="Times New Roman" panose="02020603050405020304" pitchFamily="18" charset="0"/>
              </a:rPr>
              <a:t>, </a:t>
            </a:r>
            <a:r>
              <a:rPr lang="en-US" sz="2000" dirty="0" err="1">
                <a:latin typeface="Times New Roman" panose="02020603050405020304" pitchFamily="18" charset="0"/>
                <a:ea typeface="Times New Roman" panose="02020603050405020304" pitchFamily="18" charset="0"/>
              </a:rPr>
              <a:t>Farheen</a:t>
            </a:r>
            <a:r>
              <a:rPr lang="en-US" sz="2000" dirty="0">
                <a:latin typeface="Times New Roman" panose="02020603050405020304" pitchFamily="18" charset="0"/>
                <a:ea typeface="Times New Roman" panose="02020603050405020304" pitchFamily="18" charset="0"/>
              </a:rPr>
              <a:t> Siddiqui, modified n-gram based model for identifying and filtering near-duplicate documents detection, International Journal of Advanced Computational Engineering and Networking, ISSN: </a:t>
            </a:r>
            <a:r>
              <a:rPr lang="en-US" sz="2000" spc="10" dirty="0">
                <a:latin typeface="Times New Roman" panose="02020603050405020304" pitchFamily="18" charset="0"/>
                <a:ea typeface="Times New Roman" panose="02020603050405020304" pitchFamily="18" charset="0"/>
              </a:rPr>
              <a:t>2320- </a:t>
            </a:r>
            <a:r>
              <a:rPr lang="en-US" sz="2000" dirty="0">
                <a:latin typeface="Times New Roman" panose="02020603050405020304" pitchFamily="18" charset="0"/>
                <a:ea typeface="Times New Roman" panose="02020603050405020304" pitchFamily="18" charset="0"/>
              </a:rPr>
              <a:t>2106, Volume-5, Issue-10,</a:t>
            </a:r>
            <a:r>
              <a:rPr lang="en-US" sz="2000" spc="-15" dirty="0">
                <a:latin typeface="Times New Roman" panose="02020603050405020304" pitchFamily="18" charset="0"/>
                <a:ea typeface="Times New Roman" panose="02020603050405020304" pitchFamily="18" charset="0"/>
              </a:rPr>
              <a:t> </a:t>
            </a:r>
            <a:r>
              <a:rPr lang="en-US" sz="2000" dirty="0">
                <a:latin typeface="Times New Roman" panose="02020603050405020304" pitchFamily="18" charset="0"/>
                <a:ea typeface="Times New Roman" panose="02020603050405020304" pitchFamily="18" charset="0"/>
              </a:rPr>
              <a:t>Oct.-2017</a:t>
            </a:r>
            <a:endParaRPr lang="en-IN" sz="2000" dirty="0">
              <a:latin typeface="Times New Roman" panose="02020603050405020304" pitchFamily="18" charset="0"/>
              <a:ea typeface="Times New Roman" panose="02020603050405020304" pitchFamily="18" charset="0"/>
            </a:endParaRPr>
          </a:p>
          <a:p>
            <a:pPr marR="74930" lvl="0" algn="just">
              <a:lnSpc>
                <a:spcPct val="115000"/>
              </a:lnSpc>
              <a:spcAft>
                <a:spcPts val="0"/>
              </a:spcAft>
              <a:buSzPts val="1000"/>
              <a:tabLst>
                <a:tab pos="317500" algn="l"/>
              </a:tabLst>
            </a:pPr>
            <a:r>
              <a:rPr lang="en-US" sz="2000" dirty="0">
                <a:latin typeface="Times New Roman" panose="02020603050405020304" pitchFamily="18" charset="0"/>
                <a:ea typeface="Times New Roman" panose="02020603050405020304" pitchFamily="18" charset="0"/>
              </a:rPr>
              <a:t>8. N-gram Accuracy Analysis in the Method of </a:t>
            </a:r>
            <a:r>
              <a:rPr lang="en-US" sz="2000" dirty="0" err="1">
                <a:latin typeface="Times New Roman" panose="02020603050405020304" pitchFamily="18" charset="0"/>
                <a:ea typeface="Times New Roman" panose="02020603050405020304" pitchFamily="18" charset="0"/>
              </a:rPr>
              <a:t>Chatbot</a:t>
            </a:r>
            <a:r>
              <a:rPr lang="en-US" sz="2000" dirty="0">
                <a:latin typeface="Times New Roman" panose="02020603050405020304" pitchFamily="18" charset="0"/>
                <a:ea typeface="Times New Roman" panose="02020603050405020304" pitchFamily="18" charset="0"/>
              </a:rPr>
              <a:t> Response, International Journal of Engineering &amp; Technology.</a:t>
            </a:r>
            <a:r>
              <a:rPr lang="en-US" sz="2000" spc="5" dirty="0">
                <a:latin typeface="Times New Roman" panose="02020603050405020304" pitchFamily="18" charset="0"/>
                <a:ea typeface="Times New Roman" panose="02020603050405020304" pitchFamily="18" charset="0"/>
              </a:rPr>
              <a:t> </a:t>
            </a:r>
            <a:r>
              <a:rPr lang="en-US" sz="2000" dirty="0">
                <a:latin typeface="Times New Roman" panose="02020603050405020304" pitchFamily="18" charset="0"/>
                <a:ea typeface="Times New Roman" panose="02020603050405020304" pitchFamily="18" charset="0"/>
              </a:rPr>
              <a:t>(2018)</a:t>
            </a:r>
          </a:p>
          <a:p>
            <a:pPr marR="74930" algn="just">
              <a:lnSpc>
                <a:spcPct val="115000"/>
              </a:lnSpc>
              <a:buSzPts val="1000"/>
              <a:tabLst>
                <a:tab pos="317500" algn="l"/>
              </a:tabLst>
            </a:pPr>
            <a:r>
              <a:rPr lang="en-US" sz="2000" dirty="0">
                <a:latin typeface="Times New Roman" panose="02020603050405020304" pitchFamily="18" charset="0"/>
                <a:ea typeface="Times New Roman" panose="02020603050405020304" pitchFamily="18" charset="0"/>
              </a:rPr>
              <a:t>9.</a:t>
            </a:r>
            <a:r>
              <a:rPr lang="en-US" sz="1250" dirty="0">
                <a:effectLst/>
                <a:latin typeface="Times New Roman" panose="02020603050405020304" pitchFamily="18" charset="0"/>
                <a:ea typeface="Times New Roman" panose="02020603050405020304" pitchFamily="18" charset="0"/>
              </a:rPr>
              <a:t>  </a:t>
            </a:r>
            <a:r>
              <a:rPr lang="en-US" sz="2000" dirty="0" err="1">
                <a:latin typeface="Times New Roman" panose="02020603050405020304" pitchFamily="18" charset="0"/>
              </a:rPr>
              <a:t>s</a:t>
            </a:r>
            <a:r>
              <a:rPr lang="en-US" sz="1000" dirty="0" err="1">
                <a:effectLst/>
                <a:latin typeface="Times New Roman" panose="02020603050405020304" pitchFamily="18" charset="0"/>
                <a:ea typeface="Times New Roman" panose="02020603050405020304" pitchFamily="18" charset="0"/>
              </a:rPr>
              <a:t>.</a:t>
            </a:r>
            <a:r>
              <a:rPr lang="en-US" sz="2000" dirty="0" err="1">
                <a:latin typeface="Times New Roman" panose="02020603050405020304" pitchFamily="18" charset="0"/>
              </a:rPr>
              <a:t>Badlani</a:t>
            </a:r>
            <a:r>
              <a:rPr lang="en-US" sz="2000" dirty="0">
                <a:latin typeface="Times New Roman" panose="02020603050405020304" pitchFamily="18" charset="0"/>
              </a:rPr>
              <a:t>, T. Aditya, M. Dave and S. Chaudhari, "Multilingual Healthcare Chatbot Using Machine Learning," 2021 2nd International Conference for Emerging Technology (INCET), Belagavi, India, 2021,pp.1-6 doi10.1109/INCET51464.2021.9456304</a:t>
            </a:r>
            <a:endParaRPr lang="en-IN" sz="2000" dirty="0">
              <a:latin typeface="Times New Roman" panose="02020603050405020304" pitchFamily="18" charset="0"/>
            </a:endParaRPr>
          </a:p>
          <a:p>
            <a:pPr marR="74930" lvl="0" algn="just">
              <a:lnSpc>
                <a:spcPct val="115000"/>
              </a:lnSpc>
              <a:spcAft>
                <a:spcPts val="0"/>
              </a:spcAft>
              <a:buSzPts val="1000"/>
              <a:tabLst>
                <a:tab pos="317500" algn="l"/>
              </a:tabLst>
            </a:pPr>
            <a:endParaRPr lang="en-IN" sz="2000" dirty="0">
              <a:latin typeface="Times New Roman" panose="02020603050405020304" pitchFamily="18" charset="0"/>
              <a:ea typeface="Times New Roman" panose="02020603050405020304" pitchFamily="18" charset="0"/>
            </a:endParaRPr>
          </a:p>
          <a:p>
            <a:pPr marL="457200" indent="-457200">
              <a:buFont typeface="+mj-lt"/>
              <a:buAutoNum type="arabicPeriod"/>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788636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2300991"/>
            <a:ext cx="10173182" cy="1128009"/>
          </a:xfrm>
        </p:spPr>
        <p:txBody>
          <a:bodyPr/>
          <a:lstStyle/>
          <a:p>
            <a:pPr algn="ctr"/>
            <a:r>
              <a:rPr lang="en-IN" b="1" dirty="0">
                <a:latin typeface="Book Antiqua" panose="02040602050305030304" pitchFamily="18" charset="0"/>
                <a:cs typeface="Times New Roman" panose="02020603050405020304" pitchFamily="18" charset="0"/>
              </a:rPr>
              <a:t>ANY QUESTIONS?</a:t>
            </a: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r>
              <a:rPr lang="en-IN" dirty="0">
                <a:latin typeface="Times New Roman" panose="02020603050405020304" pitchFamily="18" charset="0"/>
                <a:cs typeface="Times New Roman" panose="02020603050405020304" pitchFamily="18" charset="0"/>
              </a:rPr>
              <a:t>30-12-2023</a:t>
            </a:r>
            <a:endParaRPr lang="en-US" dirty="0">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No.1        Batch No.DG3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22</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249772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r>
              <a:rPr lang="en-IN" dirty="0">
                <a:latin typeface="Times New Roman" panose="02020603050405020304" pitchFamily="18" charset="0"/>
                <a:cs typeface="Times New Roman" panose="02020603050405020304" pitchFamily="18" charset="0"/>
              </a:rPr>
              <a:t>30-12-2023</a:t>
            </a:r>
            <a:endParaRPr lang="en-US" dirty="0">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No.1         Batch No.DG3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23</a:t>
            </a:fld>
            <a:endParaRPr lang="en-US">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C08EE228-D8B5-7063-F0A7-29AC301ABA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1200" y="1781175"/>
            <a:ext cx="7467600" cy="3286125"/>
          </a:xfrm>
          <a:prstGeom prst="rect">
            <a:avLst/>
          </a:prstGeom>
        </p:spPr>
      </p:pic>
    </p:spTree>
    <p:extLst>
      <p:ext uri="{BB962C8B-B14F-4D97-AF65-F5344CB8AC3E}">
        <p14:creationId xmlns:p14="http://schemas.microsoft.com/office/powerpoint/2010/main" val="1687917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lstStyle/>
          <a:p>
            <a:pPr algn="ctr"/>
            <a:r>
              <a:rPr lang="en-US" b="1" dirty="0">
                <a:latin typeface="Times New Roman" panose="02020603050405020304" pitchFamily="18" charset="0"/>
                <a:cs typeface="Times New Roman" panose="02020603050405020304" pitchFamily="18" charset="0"/>
              </a:rPr>
              <a:t>ABSTRACT</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a:xfrm>
            <a:off x="599091" y="1198179"/>
            <a:ext cx="10899226" cy="4981903"/>
          </a:xfrm>
        </p:spPr>
        <p:txBody>
          <a:bodyPr>
            <a:noAutofit/>
          </a:bodyPr>
          <a:lstStyle/>
          <a:p>
            <a:pPr marL="0" indent="0">
              <a:lnSpc>
                <a:spcPct val="150000"/>
              </a:lnSpc>
              <a:buNone/>
            </a:pPr>
            <a:endParaRPr lang="en-US" sz="2400" dirty="0">
              <a:latin typeface="Times New Roman" panose="02020603050405020304" pitchFamily="18" charset="0"/>
              <a:cs typeface="Times New Roman" panose="02020603050405020304" pitchFamily="18" charset="0"/>
            </a:endParaRPr>
          </a:p>
          <a:p>
            <a:pPr marL="0" indent="0">
              <a:lnSpc>
                <a:spcPct val="150000"/>
              </a:lnSpc>
              <a:buNone/>
            </a:pPr>
            <a:r>
              <a:rPr lang="en-US" sz="2400" dirty="0">
                <a:latin typeface="Times New Roman" panose="02020603050405020304" pitchFamily="18" charset="0"/>
                <a:cs typeface="Times New Roman" panose="02020603050405020304" pitchFamily="18" charset="0"/>
              </a:rPr>
              <a:t>To start a good life healthcare is very  important. But it is very difficult to consult the doctor for minor health issues. The proposed idea is to create a healthcare chatbot using Machine Learning techniques that can diagnose the disease and provide basic details about the disease before consulting a doctor. </a:t>
            </a:r>
            <a:r>
              <a:rPr lang="en-US" sz="2400" dirty="0">
                <a:solidFill>
                  <a:srgbClr val="000000"/>
                </a:solidFill>
                <a:latin typeface="Times New Roman" panose="02020603050405020304" pitchFamily="18" charset="0"/>
                <a:cs typeface="Times New Roman" panose="02020603050405020304" pitchFamily="18" charset="0"/>
              </a:rPr>
              <a:t>The study aims to develop an accurate and interpretable machine learning model for early disease prediction using demographic and clinical features, contributing to the growing field of medical research applications.</a:t>
            </a:r>
          </a:p>
          <a:p>
            <a:pPr>
              <a:lnSpc>
                <a:spcPct val="150000"/>
              </a:lnSpc>
            </a:pPr>
            <a:endParaRPr lang="en-US" sz="2000"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r>
              <a:rPr lang="en-IN" dirty="0">
                <a:latin typeface="Times New Roman" panose="02020603050405020304" pitchFamily="18" charset="0"/>
                <a:cs typeface="Times New Roman" panose="02020603050405020304" pitchFamily="18" charset="0"/>
              </a:rPr>
              <a:t>30-12-2023</a:t>
            </a:r>
            <a:endParaRPr lang="en-US" dirty="0">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No.1         Batch No.DG3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3</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69108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lstStyle/>
          <a:p>
            <a:pPr algn="ctr"/>
            <a:r>
              <a:rPr lang="en-US" b="1" dirty="0">
                <a:latin typeface="Times New Roman" panose="02020603050405020304" pitchFamily="18" charset="0"/>
                <a:cs typeface="Times New Roman" panose="02020603050405020304" pitchFamily="18" charset="0"/>
              </a:rPr>
              <a:t>INTRODUCTION</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a:xfrm>
            <a:off x="651641" y="1587062"/>
            <a:ext cx="10702159" cy="6449498"/>
          </a:xfrm>
        </p:spPr>
        <p:txBody>
          <a:bodyPr>
            <a:noAutofit/>
          </a:bodyPr>
          <a:lstStyle/>
          <a:p>
            <a:pPr>
              <a:lnSpc>
                <a:spcPct val="150000"/>
              </a:lnSpc>
            </a:pPr>
            <a:r>
              <a:rPr lang="en-US" sz="2400" dirty="0">
                <a:latin typeface="Times New Roman" panose="02020603050405020304" pitchFamily="18" charset="0"/>
                <a:cs typeface="Times New Roman" panose="02020603050405020304" pitchFamily="18" charset="0"/>
              </a:rPr>
              <a:t>Nowadays, being busy with their works at home and office people are not concerned about their health and they avoid to go to hospitals for small problems which may become a major problem.</a:t>
            </a:r>
          </a:p>
          <a:p>
            <a:pPr>
              <a:lnSpc>
                <a:spcPct val="150000"/>
              </a:lnSpc>
            </a:pPr>
            <a:r>
              <a:rPr lang="en-US" sz="2400" dirty="0">
                <a:latin typeface="Times New Roman" panose="02020603050405020304" pitchFamily="18" charset="0"/>
                <a:cs typeface="Times New Roman" panose="02020603050405020304" pitchFamily="18" charset="0"/>
              </a:rPr>
              <a:t>Motivated by the desire to improve health outcomes by early diagnosis of some major diseases.</a:t>
            </a:r>
          </a:p>
          <a:p>
            <a:pPr>
              <a:lnSpc>
                <a:spcPct val="150000"/>
              </a:lnSpc>
            </a:pPr>
            <a:r>
              <a:rPr lang="en-US" sz="2400" dirty="0">
                <a:effectLst/>
                <a:latin typeface="Times New Roman" panose="02020603050405020304" pitchFamily="18" charset="0"/>
                <a:ea typeface="Times New Roman" panose="02020603050405020304" pitchFamily="18" charset="0"/>
              </a:rPr>
              <a:t>The</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importance</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of</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prioritizing</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healthcare</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for</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healthy</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lifestyle</a:t>
            </a:r>
            <a:r>
              <a:rPr lang="en-US" sz="2400" spc="-3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is</a:t>
            </a:r>
            <a:r>
              <a:rPr lang="en-US" sz="2400" spc="-3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evident,</a:t>
            </a:r>
            <a:r>
              <a:rPr lang="en-US" sz="2400" spc="-3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yet</a:t>
            </a:r>
            <a:r>
              <a:rPr lang="en-US" sz="2400" spc="-3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accessing</a:t>
            </a:r>
            <a:r>
              <a:rPr lang="en-US" sz="2400" spc="-2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medical</a:t>
            </a:r>
            <a:r>
              <a:rPr lang="en-US" sz="2400" spc="-3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consultation</a:t>
            </a:r>
            <a:r>
              <a:rPr lang="en-US" sz="2400" spc="-2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can</a:t>
            </a:r>
            <a:r>
              <a:rPr lang="en-US" sz="2400" spc="-3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be</a:t>
            </a:r>
            <a:r>
              <a:rPr lang="en-US" sz="2400" spc="-24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challenging at times. </a:t>
            </a:r>
            <a:endParaRPr lang="en-US" sz="2400"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r>
              <a:rPr lang="en-IN" dirty="0">
                <a:latin typeface="Times New Roman" panose="02020603050405020304" pitchFamily="18" charset="0"/>
                <a:cs typeface="Times New Roman" panose="02020603050405020304" pitchFamily="18" charset="0"/>
              </a:rPr>
              <a:t>30-12-2023</a:t>
            </a:r>
            <a:endParaRPr lang="en-US" dirty="0">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No1.         Batch No.DG3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4</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757542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471398"/>
            <a:ext cx="10173182" cy="562154"/>
          </a:xfrm>
        </p:spPr>
        <p:txBody>
          <a:bodyPr>
            <a:normAutofit fontScale="90000"/>
          </a:bodyPr>
          <a:lstStyle/>
          <a:p>
            <a:pPr algn="ctr"/>
            <a:r>
              <a:rPr lang="en-US" b="1" dirty="0">
                <a:latin typeface="Times New Roman" panose="02020603050405020304" pitchFamily="18" charset="0"/>
                <a:cs typeface="Times New Roman" panose="02020603050405020304" pitchFamily="18" charset="0"/>
              </a:rPr>
              <a:t>LITERATURE SURVEY</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p:txBody>
          <a:bodyPr>
            <a:normAutofit/>
          </a:bodyPr>
          <a:lstStyle/>
          <a:p>
            <a:pPr marL="0" indent="0">
              <a:buNone/>
            </a:pPr>
            <a:endParaRPr lang="en-IN">
              <a:latin typeface="Times New Roman" panose="02020603050405020304" pitchFamily="18" charset="0"/>
              <a:cs typeface="Times New Roman" panose="02020603050405020304" pitchFamily="18" charset="0"/>
            </a:endParaRPr>
          </a:p>
          <a:p>
            <a:endParaRPr lang="en-US">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r>
              <a:rPr lang="en-IN" dirty="0">
                <a:latin typeface="Times New Roman" panose="02020603050405020304" pitchFamily="18" charset="0"/>
                <a:cs typeface="Times New Roman" panose="02020603050405020304" pitchFamily="18" charset="0"/>
              </a:rPr>
              <a:t>30-12-2023</a:t>
            </a:r>
            <a:endParaRPr lang="en-US" dirty="0">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No.1         Batch No.DG3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5</a:t>
            </a:fld>
            <a:endParaRPr lang="en-US">
              <a:latin typeface="Times New Roman" panose="02020603050405020304" pitchFamily="18" charset="0"/>
              <a:cs typeface="Times New Roman" panose="02020603050405020304" pitchFamily="18" charset="0"/>
            </a:endParaRPr>
          </a:p>
        </p:txBody>
      </p:sp>
      <p:sp>
        <p:nvSpPr>
          <p:cNvPr id="10" name="Content Placeholder 8">
            <a:extLst>
              <a:ext uri="{FF2B5EF4-FFF2-40B4-BE49-F238E27FC236}">
                <a16:creationId xmlns:a16="http://schemas.microsoft.com/office/drawing/2014/main" id="{3E8CACDC-CE1B-448A-5D5F-BF4D715F95AE}"/>
              </a:ext>
            </a:extLst>
          </p:cNvPr>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atin typeface="Times New Roman" panose="02020603050405020304" pitchFamily="18" charset="0"/>
              <a:cs typeface="Times New Roman" panose="02020603050405020304" pitchFamily="18" charset="0"/>
            </a:endParaRPr>
          </a:p>
        </p:txBody>
      </p:sp>
      <p:graphicFrame>
        <p:nvGraphicFramePr>
          <p:cNvPr id="3" name="Table 3">
            <a:extLst>
              <a:ext uri="{FF2B5EF4-FFF2-40B4-BE49-F238E27FC236}">
                <a16:creationId xmlns:a16="http://schemas.microsoft.com/office/drawing/2014/main" id="{D5492C34-DF62-E3B9-3F6C-997B49ACCC8A}"/>
              </a:ext>
            </a:extLst>
          </p:cNvPr>
          <p:cNvGraphicFramePr>
            <a:graphicFrameLocks noGrp="1"/>
          </p:cNvGraphicFramePr>
          <p:nvPr>
            <p:extLst>
              <p:ext uri="{D42A27DB-BD31-4B8C-83A1-F6EECF244321}">
                <p14:modId xmlns:p14="http://schemas.microsoft.com/office/powerpoint/2010/main" val="1327204662"/>
              </p:ext>
            </p:extLst>
          </p:nvPr>
        </p:nvGraphicFramePr>
        <p:xfrm>
          <a:off x="630620" y="1033553"/>
          <a:ext cx="10875582" cy="5289297"/>
        </p:xfrm>
        <a:graphic>
          <a:graphicData uri="http://schemas.openxmlformats.org/drawingml/2006/table">
            <a:tbl>
              <a:tblPr firstRow="1" bandRow="1">
                <a:tableStyleId>{17292A2E-F333-43FB-9621-5CBBE7FDCDCB}</a:tableStyleId>
              </a:tblPr>
              <a:tblGrid>
                <a:gridCol w="514128">
                  <a:extLst>
                    <a:ext uri="{9D8B030D-6E8A-4147-A177-3AD203B41FA5}">
                      <a16:colId xmlns:a16="http://schemas.microsoft.com/office/drawing/2014/main" val="166576671"/>
                    </a:ext>
                  </a:extLst>
                </a:gridCol>
                <a:gridCol w="1719981">
                  <a:extLst>
                    <a:ext uri="{9D8B030D-6E8A-4147-A177-3AD203B41FA5}">
                      <a16:colId xmlns:a16="http://schemas.microsoft.com/office/drawing/2014/main" val="946789180"/>
                    </a:ext>
                  </a:extLst>
                </a:gridCol>
                <a:gridCol w="1692660">
                  <a:extLst>
                    <a:ext uri="{9D8B030D-6E8A-4147-A177-3AD203B41FA5}">
                      <a16:colId xmlns:a16="http://schemas.microsoft.com/office/drawing/2014/main" val="3483638722"/>
                    </a:ext>
                  </a:extLst>
                </a:gridCol>
                <a:gridCol w="1746114">
                  <a:extLst>
                    <a:ext uri="{9D8B030D-6E8A-4147-A177-3AD203B41FA5}">
                      <a16:colId xmlns:a16="http://schemas.microsoft.com/office/drawing/2014/main" val="1190061112"/>
                    </a:ext>
                  </a:extLst>
                </a:gridCol>
                <a:gridCol w="1971799">
                  <a:extLst>
                    <a:ext uri="{9D8B030D-6E8A-4147-A177-3AD203B41FA5}">
                      <a16:colId xmlns:a16="http://schemas.microsoft.com/office/drawing/2014/main" val="3469305604"/>
                    </a:ext>
                  </a:extLst>
                </a:gridCol>
                <a:gridCol w="1615450">
                  <a:extLst>
                    <a:ext uri="{9D8B030D-6E8A-4147-A177-3AD203B41FA5}">
                      <a16:colId xmlns:a16="http://schemas.microsoft.com/office/drawing/2014/main" val="3853106642"/>
                    </a:ext>
                  </a:extLst>
                </a:gridCol>
                <a:gridCol w="1615450">
                  <a:extLst>
                    <a:ext uri="{9D8B030D-6E8A-4147-A177-3AD203B41FA5}">
                      <a16:colId xmlns:a16="http://schemas.microsoft.com/office/drawing/2014/main" val="1601472594"/>
                    </a:ext>
                  </a:extLst>
                </a:gridCol>
              </a:tblGrid>
              <a:tr h="706526">
                <a:tc>
                  <a:txBody>
                    <a:bodyPr/>
                    <a:lstStyle/>
                    <a:p>
                      <a:pPr algn="ctr"/>
                      <a:r>
                        <a:rPr lang="en-US" sz="2000" dirty="0">
                          <a:solidFill>
                            <a:schemeClr val="tx1"/>
                          </a:solidFill>
                          <a:latin typeface="Times New Roman" panose="02020603050405020304" pitchFamily="18" charset="0"/>
                          <a:cs typeface="Times New Roman" panose="02020603050405020304" pitchFamily="18" charset="0"/>
                        </a:rPr>
                        <a:t>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solidFill>
                            <a:schemeClr val="tx1"/>
                          </a:solidFill>
                          <a:latin typeface="Times New Roman" panose="02020603050405020304" pitchFamily="18" charset="0"/>
                          <a:cs typeface="Times New Roman" panose="02020603050405020304" pitchFamily="18" charset="0"/>
                        </a:rPr>
                        <a:t>Title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a:solidFill>
                            <a:schemeClr val="tx1"/>
                          </a:solidFill>
                          <a:latin typeface="Times New Roman" panose="02020603050405020304" pitchFamily="18" charset="0"/>
                          <a:cs typeface="Times New Roman" panose="02020603050405020304" pitchFamily="18" charset="0"/>
                        </a:rPr>
                        <a:t>Author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solidFill>
                            <a:schemeClr val="tx1"/>
                          </a:solidFill>
                          <a:latin typeface="Times New Roman" panose="02020603050405020304" pitchFamily="18" charset="0"/>
                          <a:cs typeface="Times New Roman" panose="02020603050405020304" pitchFamily="18" charset="0"/>
                        </a:rPr>
                        <a:t>Journal Name &amp; Year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a:solidFill>
                            <a:schemeClr val="tx1"/>
                          </a:solidFill>
                          <a:latin typeface="Times New Roman" panose="02020603050405020304" pitchFamily="18" charset="0"/>
                          <a:cs typeface="Times New Roman" panose="02020603050405020304" pitchFamily="18" charset="0"/>
                        </a:rPr>
                        <a:t>Methodology Adapted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a:solidFill>
                            <a:schemeClr val="tx1"/>
                          </a:solidFill>
                          <a:latin typeface="Times New Roman" panose="02020603050405020304" pitchFamily="18" charset="0"/>
                          <a:cs typeface="Times New Roman" panose="02020603050405020304" pitchFamily="18" charset="0"/>
                        </a:rPr>
                        <a:t>Key Findings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a:solidFill>
                            <a:schemeClr val="tx1"/>
                          </a:solidFill>
                          <a:latin typeface="Times New Roman" panose="02020603050405020304" pitchFamily="18" charset="0"/>
                          <a:cs typeface="Times New Roman" panose="02020603050405020304" pitchFamily="18" charset="0"/>
                        </a:rPr>
                        <a:t>Gaps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37051210"/>
                  </a:ext>
                </a:extLst>
              </a:tr>
              <a:tr h="2033135">
                <a:tc>
                  <a:txBody>
                    <a:bodyPr/>
                    <a:lstStyle/>
                    <a:p>
                      <a:r>
                        <a:rPr lang="en-US" sz="2000">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err="1">
                          <a:solidFill>
                            <a:schemeClr val="tx1"/>
                          </a:solidFill>
                          <a:effectLst/>
                          <a:latin typeface="Times New Roman" panose="02020603050405020304" pitchFamily="18" charset="0"/>
                          <a:ea typeface="+mn-ea"/>
                          <a:cs typeface="Times New Roman" panose="02020603050405020304" pitchFamily="18" charset="0"/>
                        </a:rPr>
                        <a:t>Disha</a:t>
                      </a: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a:t>
                      </a:r>
                      <a:r>
                        <a:rPr lang="en-US" sz="1800" b="0" i="0" kern="1200" baseline="0" dirty="0">
                          <a:solidFill>
                            <a:schemeClr val="tx1"/>
                          </a:solidFill>
                          <a:effectLst/>
                          <a:latin typeface="Times New Roman" panose="02020603050405020304" pitchFamily="18" charset="0"/>
                          <a:ea typeface="+mn-ea"/>
                          <a:cs typeface="Times New Roman" panose="02020603050405020304" pitchFamily="18" charset="0"/>
                        </a:rPr>
                        <a:t> </a:t>
                      </a: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An Implementation of Machine Learning Based Bangla Healthcare </a:t>
                      </a:r>
                      <a:r>
                        <a:rPr lang="en-US" sz="1800" b="0" i="0" kern="1200" dirty="0" err="1">
                          <a:solidFill>
                            <a:schemeClr val="tx1"/>
                          </a:solidFill>
                          <a:effectLst/>
                          <a:latin typeface="Times New Roman" panose="02020603050405020304" pitchFamily="18" charset="0"/>
                          <a:ea typeface="+mn-ea"/>
                          <a:cs typeface="Times New Roman" panose="02020603050405020304" pitchFamily="18" charset="0"/>
                        </a:rPr>
                        <a:t>Chatbot</a:t>
                      </a: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u="none" dirty="0">
                          <a:latin typeface="Times New Roman" panose="02020603050405020304" pitchFamily="18" charset="0"/>
                          <a:cs typeface="Times New Roman" panose="02020603050405020304" pitchFamily="18" charset="0"/>
                        </a:rPr>
                        <a:t>Md. </a:t>
                      </a:r>
                      <a:r>
                        <a:rPr lang="en-US" sz="2000" u="none" dirty="0" err="1">
                          <a:latin typeface="Times New Roman" panose="02020603050405020304" pitchFamily="18" charset="0"/>
                          <a:cs typeface="Times New Roman" panose="02020603050405020304" pitchFamily="18" charset="0"/>
                        </a:rPr>
                        <a:t>Moshiur</a:t>
                      </a:r>
                      <a:r>
                        <a:rPr lang="en-US" sz="2000" u="none" dirty="0">
                          <a:latin typeface="Times New Roman" panose="02020603050405020304" pitchFamily="18" charset="0"/>
                          <a:cs typeface="Times New Roman" panose="02020603050405020304" pitchFamily="18" charset="0"/>
                        </a:rPr>
                        <a:t> Rahman, </a:t>
                      </a:r>
                      <a:r>
                        <a:rPr lang="en-US" sz="2000" u="none" dirty="0" err="1">
                          <a:latin typeface="Times New Roman" panose="02020603050405020304" pitchFamily="18" charset="0"/>
                          <a:cs typeface="Times New Roman" panose="02020603050405020304" pitchFamily="18" charset="0"/>
                        </a:rPr>
                        <a:t>Ruhul</a:t>
                      </a:r>
                      <a:r>
                        <a:rPr lang="en-US" sz="2000" u="none" dirty="0">
                          <a:latin typeface="Times New Roman" panose="02020603050405020304" pitchFamily="18" charset="0"/>
                          <a:cs typeface="Times New Roman" panose="02020603050405020304" pitchFamily="18" charset="0"/>
                        </a:rPr>
                        <a:t> Amin,</a:t>
                      </a:r>
                    </a:p>
                    <a:p>
                      <a:r>
                        <a:rPr lang="en-US" sz="2000" u="none" dirty="0" err="1">
                          <a:latin typeface="Times New Roman" panose="02020603050405020304" pitchFamily="18" charset="0"/>
                          <a:cs typeface="Times New Roman" panose="02020603050405020304" pitchFamily="18" charset="0"/>
                        </a:rPr>
                        <a:t>Md</a:t>
                      </a:r>
                      <a:r>
                        <a:rPr lang="en-US" sz="2000" u="none" dirty="0">
                          <a:latin typeface="Times New Roman" panose="02020603050405020304" pitchFamily="18" charset="0"/>
                          <a:cs typeface="Times New Roman" panose="02020603050405020304" pitchFamily="18" charset="0"/>
                        </a:rPr>
                        <a:t> </a:t>
                      </a:r>
                      <a:r>
                        <a:rPr lang="en-US" sz="2000" u="none" dirty="0" err="1">
                          <a:latin typeface="Times New Roman" panose="02020603050405020304" pitchFamily="18" charset="0"/>
                          <a:cs typeface="Times New Roman" panose="02020603050405020304" pitchFamily="18" charset="0"/>
                        </a:rPr>
                        <a:t>Nazmul</a:t>
                      </a:r>
                      <a:r>
                        <a:rPr lang="en-US" sz="2000" u="none" dirty="0">
                          <a:latin typeface="Times New Roman" panose="02020603050405020304" pitchFamily="18" charset="0"/>
                          <a:cs typeface="Times New Roman" panose="02020603050405020304" pitchFamily="18" charset="0"/>
                        </a:rPr>
                        <a:t> Khan </a:t>
                      </a:r>
                      <a:r>
                        <a:rPr lang="en-US" sz="2000" u="none" dirty="0" err="1">
                          <a:latin typeface="Times New Roman" panose="02020603050405020304" pitchFamily="18" charset="0"/>
                          <a:cs typeface="Times New Roman" panose="02020603050405020304" pitchFamily="18" charset="0"/>
                        </a:rPr>
                        <a:t>Liton</a:t>
                      </a:r>
                      <a:r>
                        <a:rPr lang="en-US" sz="2000" u="none" dirty="0">
                          <a:latin typeface="Times New Roman" panose="02020603050405020304" pitchFamily="18" charset="0"/>
                          <a:cs typeface="Times New Roman" panose="02020603050405020304" pitchFamily="18"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b="1" i="0" u="sng" dirty="0">
                          <a:solidFill>
                            <a:schemeClr val="accent1"/>
                          </a:solidFill>
                          <a:latin typeface="Times New Roman" panose="02020603050405020304" pitchFamily="18" charset="0"/>
                          <a:cs typeface="Times New Roman" panose="02020603050405020304" pitchFamily="18" charset="0"/>
                        </a:rPr>
                        <a:t>https://ieeexplore.ieee.org/document/9038579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latin typeface="Times New Roman" panose="02020603050405020304" pitchFamily="18" charset="0"/>
                          <a:cs typeface="Times New Roman" panose="02020603050405020304" pitchFamily="18" charset="0"/>
                        </a:rPr>
                        <a:t>KNN,SVM,</a:t>
                      </a:r>
                    </a:p>
                    <a:p>
                      <a:r>
                        <a:rPr lang="en-US" sz="2000" dirty="0">
                          <a:latin typeface="Times New Roman" panose="02020603050405020304" pitchFamily="18" charset="0"/>
                          <a:cs typeface="Times New Roman" panose="02020603050405020304" pitchFamily="18" charset="0"/>
                        </a:rPr>
                        <a:t>Random</a:t>
                      </a:r>
                      <a:r>
                        <a:rPr lang="en-US" sz="2000" baseline="0" dirty="0">
                          <a:latin typeface="Times New Roman" panose="02020603050405020304" pitchFamily="18" charset="0"/>
                          <a:cs typeface="Times New Roman" panose="02020603050405020304" pitchFamily="18" charset="0"/>
                        </a:rPr>
                        <a:t> Forest.</a:t>
                      </a:r>
                      <a:endParaRPr lang="en-US" sz="20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baseline="0" dirty="0">
                          <a:latin typeface="Times New Roman" panose="02020603050405020304" pitchFamily="18" charset="0"/>
                          <a:cs typeface="Times New Roman" panose="02020603050405020304" pitchFamily="18" charset="0"/>
                        </a:rPr>
                        <a:t>SVM gives the highest accuracy.</a:t>
                      </a:r>
                      <a:endParaRPr lang="en-US" sz="20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latin typeface="Times New Roman" panose="02020603050405020304" pitchFamily="18" charset="0"/>
                          <a:cs typeface="Times New Roman" panose="02020603050405020304" pitchFamily="18" charset="0"/>
                        </a:rPr>
                        <a:t>Less</a:t>
                      </a:r>
                      <a:r>
                        <a:rPr lang="en-US" sz="2000" baseline="0" dirty="0">
                          <a:latin typeface="Times New Roman" panose="02020603050405020304" pitchFamily="18" charset="0"/>
                          <a:cs typeface="Times New Roman" panose="02020603050405020304" pitchFamily="18" charset="0"/>
                        </a:rPr>
                        <a:t> Accuracy,</a:t>
                      </a:r>
                    </a:p>
                    <a:p>
                      <a:r>
                        <a:rPr lang="en-US" sz="2000" baseline="0" dirty="0">
                          <a:latin typeface="Times New Roman" panose="02020603050405020304" pitchFamily="18" charset="0"/>
                          <a:cs typeface="Times New Roman" panose="02020603050405020304" pitchFamily="18" charset="0"/>
                        </a:rPr>
                        <a:t>Bengali Language model.</a:t>
                      </a:r>
                      <a:endParaRPr lang="en-US" sz="20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2925414"/>
                  </a:ext>
                </a:extLst>
              </a:tr>
              <a:tr h="2549636">
                <a:tc>
                  <a:txBody>
                    <a:bodyPr/>
                    <a:lstStyle/>
                    <a:p>
                      <a:r>
                        <a:rPr lang="en-US" sz="2000">
                          <a:latin typeface="Times New Roman" panose="02020603050405020304" pitchFamily="18" charset="0"/>
                          <a:cs typeface="Times New Roman" panose="02020603050405020304" pitchFamily="18"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b="0" i="0" kern="1200" dirty="0" err="1">
                          <a:solidFill>
                            <a:schemeClr val="tx1"/>
                          </a:solidFill>
                          <a:effectLst/>
                          <a:latin typeface="Times New Roman" panose="02020603050405020304" pitchFamily="18" charset="0"/>
                          <a:ea typeface="+mn-ea"/>
                          <a:cs typeface="Times New Roman" panose="02020603050405020304" pitchFamily="18" charset="0"/>
                        </a:rPr>
                        <a:t>Chatbot</a:t>
                      </a:r>
                      <a:r>
                        <a:rPr lang="en-US" sz="2000" b="0" i="0" kern="1200" dirty="0">
                          <a:solidFill>
                            <a:schemeClr val="tx1"/>
                          </a:solidFill>
                          <a:effectLst/>
                          <a:latin typeface="Times New Roman" panose="02020603050405020304" pitchFamily="18" charset="0"/>
                          <a:ea typeface="+mn-ea"/>
                          <a:cs typeface="Times New Roman" panose="02020603050405020304" pitchFamily="18" charset="0"/>
                        </a:rPr>
                        <a:t> for Disease Prediction and Treatment Recommendation using Machine Learning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err="1">
                          <a:latin typeface="Times New Roman" panose="02020603050405020304" pitchFamily="18" charset="0"/>
                          <a:cs typeface="Times New Roman" panose="02020603050405020304" pitchFamily="18" charset="0"/>
                        </a:rPr>
                        <a:t>Rohit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Binu</a:t>
                      </a:r>
                      <a:r>
                        <a:rPr lang="en-US" sz="2000" dirty="0">
                          <a:latin typeface="Times New Roman" panose="02020603050405020304" pitchFamily="18" charset="0"/>
                          <a:cs typeface="Times New Roman" panose="02020603050405020304" pitchFamily="18" charset="0"/>
                        </a:rPr>
                        <a:t> Mathew,</a:t>
                      </a:r>
                    </a:p>
                    <a:p>
                      <a:r>
                        <a:rPr lang="en-US" sz="2000" dirty="0">
                          <a:latin typeface="Times New Roman" panose="02020603050405020304" pitchFamily="18" charset="0"/>
                          <a:cs typeface="Times New Roman" panose="02020603050405020304" pitchFamily="18" charset="0"/>
                        </a:rPr>
                        <a:t>Sandra Varghese,</a:t>
                      </a:r>
                    </a:p>
                    <a:p>
                      <a:r>
                        <a:rPr lang="en-US" sz="2000" dirty="0">
                          <a:latin typeface="Times New Roman" panose="02020603050405020304" pitchFamily="18" charset="0"/>
                          <a:cs typeface="Times New Roman" panose="02020603050405020304" pitchFamily="18" charset="0"/>
                        </a:rPr>
                        <a:t>Sera Elsa Joy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b="1" u="sng" dirty="0">
                          <a:solidFill>
                            <a:schemeClr val="accent1"/>
                          </a:solidFill>
                          <a:latin typeface="Times New Roman" panose="02020603050405020304" pitchFamily="18" charset="0"/>
                          <a:cs typeface="Times New Roman" panose="02020603050405020304" pitchFamily="18" charset="0"/>
                        </a:rPr>
                        <a:t>https://ieeexplore.ieee.org/document/8862707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latin typeface="Times New Roman" panose="02020603050405020304" pitchFamily="18" charset="0"/>
                          <a:cs typeface="Times New Roman" panose="02020603050405020304" pitchFamily="18" charset="0"/>
                        </a:rPr>
                        <a:t>K-Nearest Neighbors (KNN),Natural Language Toolkit (NLTK).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latin typeface="Times New Roman" panose="02020603050405020304" pitchFamily="18" charset="0"/>
                          <a:cs typeface="Times New Roman" panose="02020603050405020304" pitchFamily="18" charset="0"/>
                        </a:rPr>
                        <a:t>KNN</a:t>
                      </a:r>
                      <a:r>
                        <a:rPr lang="en-US" sz="2000" baseline="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algorithm is effective.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latin typeface="Times New Roman" panose="02020603050405020304" pitchFamily="18" charset="0"/>
                          <a:cs typeface="Times New Roman" panose="02020603050405020304" pitchFamily="18" charset="0"/>
                        </a:rPr>
                        <a:t>Lack</a:t>
                      </a:r>
                      <a:r>
                        <a:rPr lang="en-US" sz="2000" baseline="0" dirty="0">
                          <a:latin typeface="Times New Roman" panose="02020603050405020304" pitchFamily="18" charset="0"/>
                          <a:cs typeface="Times New Roman" panose="02020603050405020304" pitchFamily="18" charset="0"/>
                        </a:rPr>
                        <a:t> of information on Model.</a:t>
                      </a:r>
                      <a:endParaRPr lang="en-US" sz="20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88357853"/>
                  </a:ext>
                </a:extLst>
              </a:tr>
            </a:tbl>
          </a:graphicData>
        </a:graphic>
      </p:graphicFrame>
    </p:spTree>
    <p:extLst>
      <p:ext uri="{BB962C8B-B14F-4D97-AF65-F5344CB8AC3E}">
        <p14:creationId xmlns:p14="http://schemas.microsoft.com/office/powerpoint/2010/main" val="6717236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6404DCC-6DBD-6213-6595-C00F069EB340}"/>
              </a:ext>
            </a:extLst>
          </p:cNvPr>
          <p:cNvSpPr>
            <a:spLocks noGrp="1"/>
          </p:cNvSpPr>
          <p:nvPr>
            <p:ph type="dt" sz="half" idx="10"/>
          </p:nvPr>
        </p:nvSpPr>
        <p:spPr/>
        <p:txBody>
          <a:bodyPr/>
          <a:lstStyle/>
          <a:p>
            <a:r>
              <a:rPr lang="en-IN" dirty="0"/>
              <a:t>30-12-2023</a:t>
            </a:r>
          </a:p>
        </p:txBody>
      </p:sp>
      <p:sp>
        <p:nvSpPr>
          <p:cNvPr id="3" name="Footer Placeholder 2">
            <a:extLst>
              <a:ext uri="{FF2B5EF4-FFF2-40B4-BE49-F238E27FC236}">
                <a16:creationId xmlns:a16="http://schemas.microsoft.com/office/drawing/2014/main" id="{B8F9CACD-D606-036A-4F56-C72AA4469BC9}"/>
              </a:ext>
            </a:extLst>
          </p:cNvPr>
          <p:cNvSpPr>
            <a:spLocks noGrp="1"/>
          </p:cNvSpPr>
          <p:nvPr>
            <p:ph type="ftr" sz="quarter" idx="11"/>
          </p:nvPr>
        </p:nvSpPr>
        <p:spPr/>
        <p:txBody>
          <a:bodyPr/>
          <a:lstStyle/>
          <a:p>
            <a:r>
              <a:rPr lang="en-US" dirty="0"/>
              <a:t>Review No.1         Batch No.DG3           Department of CSE</a:t>
            </a:r>
            <a:endParaRPr lang="en-IN" dirty="0"/>
          </a:p>
        </p:txBody>
      </p:sp>
      <p:sp>
        <p:nvSpPr>
          <p:cNvPr id="4" name="Slide Number Placeholder 3">
            <a:extLst>
              <a:ext uri="{FF2B5EF4-FFF2-40B4-BE49-F238E27FC236}">
                <a16:creationId xmlns:a16="http://schemas.microsoft.com/office/drawing/2014/main" id="{E6BF4011-8F22-B31B-1A47-4EAAD536008C}"/>
              </a:ext>
            </a:extLst>
          </p:cNvPr>
          <p:cNvSpPr>
            <a:spLocks noGrp="1"/>
          </p:cNvSpPr>
          <p:nvPr>
            <p:ph type="sldNum" sz="quarter" idx="12"/>
          </p:nvPr>
        </p:nvSpPr>
        <p:spPr/>
        <p:txBody>
          <a:bodyPr/>
          <a:lstStyle/>
          <a:p>
            <a:fld id="{65DCBD69-296B-4D7C-AF62-9B588FC78772}" type="slidenum">
              <a:rPr lang="en-IN" smtClean="0"/>
              <a:t>6</a:t>
            </a:fld>
            <a:endParaRPr lang="en-IN"/>
          </a:p>
        </p:txBody>
      </p:sp>
      <p:graphicFrame>
        <p:nvGraphicFramePr>
          <p:cNvPr id="5" name="Table 4">
            <a:extLst>
              <a:ext uri="{FF2B5EF4-FFF2-40B4-BE49-F238E27FC236}">
                <a16:creationId xmlns:a16="http://schemas.microsoft.com/office/drawing/2014/main" id="{F83075E8-2D60-9DCA-3875-3BDA6C79E860}"/>
              </a:ext>
            </a:extLst>
          </p:cNvPr>
          <p:cNvGraphicFramePr>
            <a:graphicFrameLocks noGrp="1"/>
          </p:cNvGraphicFramePr>
          <p:nvPr>
            <p:extLst>
              <p:ext uri="{D42A27DB-BD31-4B8C-83A1-F6EECF244321}">
                <p14:modId xmlns:p14="http://schemas.microsoft.com/office/powerpoint/2010/main" val="2901621307"/>
              </p:ext>
            </p:extLst>
          </p:nvPr>
        </p:nvGraphicFramePr>
        <p:xfrm>
          <a:off x="838200" y="1060451"/>
          <a:ext cx="10912367" cy="4832871"/>
        </p:xfrm>
        <a:graphic>
          <a:graphicData uri="http://schemas.openxmlformats.org/drawingml/2006/table">
            <a:tbl>
              <a:tblPr firstRow="1" bandRow="1">
                <a:tableStyleId>{17292A2E-F333-43FB-9621-5CBBE7FDCDCB}</a:tableStyleId>
              </a:tblPr>
              <a:tblGrid>
                <a:gridCol w="566253">
                  <a:extLst>
                    <a:ext uri="{9D8B030D-6E8A-4147-A177-3AD203B41FA5}">
                      <a16:colId xmlns:a16="http://schemas.microsoft.com/office/drawing/2014/main" val="3593166670"/>
                    </a:ext>
                  </a:extLst>
                </a:gridCol>
                <a:gridCol w="1719812">
                  <a:extLst>
                    <a:ext uri="{9D8B030D-6E8A-4147-A177-3AD203B41FA5}">
                      <a16:colId xmlns:a16="http://schemas.microsoft.com/office/drawing/2014/main" val="3694824263"/>
                    </a:ext>
                  </a:extLst>
                </a:gridCol>
                <a:gridCol w="1552938">
                  <a:extLst>
                    <a:ext uri="{9D8B030D-6E8A-4147-A177-3AD203B41FA5}">
                      <a16:colId xmlns:a16="http://schemas.microsoft.com/office/drawing/2014/main" val="2391415976"/>
                    </a:ext>
                  </a:extLst>
                </a:gridCol>
                <a:gridCol w="1914206">
                  <a:extLst>
                    <a:ext uri="{9D8B030D-6E8A-4147-A177-3AD203B41FA5}">
                      <a16:colId xmlns:a16="http://schemas.microsoft.com/office/drawing/2014/main" val="1514251904"/>
                    </a:ext>
                  </a:extLst>
                </a:gridCol>
                <a:gridCol w="1917330">
                  <a:extLst>
                    <a:ext uri="{9D8B030D-6E8A-4147-A177-3AD203B41FA5}">
                      <a16:colId xmlns:a16="http://schemas.microsoft.com/office/drawing/2014/main" val="1326102738"/>
                    </a:ext>
                  </a:extLst>
                </a:gridCol>
                <a:gridCol w="1620914">
                  <a:extLst>
                    <a:ext uri="{9D8B030D-6E8A-4147-A177-3AD203B41FA5}">
                      <a16:colId xmlns:a16="http://schemas.microsoft.com/office/drawing/2014/main" val="4250365902"/>
                    </a:ext>
                  </a:extLst>
                </a:gridCol>
                <a:gridCol w="1620914">
                  <a:extLst>
                    <a:ext uri="{9D8B030D-6E8A-4147-A177-3AD203B41FA5}">
                      <a16:colId xmlns:a16="http://schemas.microsoft.com/office/drawing/2014/main" val="1263483526"/>
                    </a:ext>
                  </a:extLst>
                </a:gridCol>
              </a:tblGrid>
              <a:tr h="598918">
                <a:tc>
                  <a:txBody>
                    <a:bodyPr/>
                    <a:lstStyle/>
                    <a:p>
                      <a:pPr algn="ctr"/>
                      <a:r>
                        <a:rPr lang="en-US" sz="2000" dirty="0">
                          <a:solidFill>
                            <a:schemeClr val="tx1"/>
                          </a:solidFill>
                          <a:latin typeface="Times New Roman" panose="02020603050405020304" pitchFamily="18" charset="0"/>
                          <a:cs typeface="Times New Roman" panose="02020603050405020304" pitchFamily="18" charset="0"/>
                        </a:rPr>
                        <a:t>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solidFill>
                            <a:schemeClr val="tx1"/>
                          </a:solidFill>
                          <a:latin typeface="Times New Roman" panose="02020603050405020304" pitchFamily="18" charset="0"/>
                          <a:cs typeface="Times New Roman" panose="02020603050405020304" pitchFamily="18" charset="0"/>
                        </a:rPr>
                        <a:t>Title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a:solidFill>
                            <a:schemeClr val="tx1"/>
                          </a:solidFill>
                          <a:latin typeface="Times New Roman" panose="02020603050405020304" pitchFamily="18" charset="0"/>
                          <a:cs typeface="Times New Roman" panose="02020603050405020304" pitchFamily="18" charset="0"/>
                        </a:rPr>
                        <a:t>Author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a:solidFill>
                            <a:schemeClr val="tx1"/>
                          </a:solidFill>
                          <a:latin typeface="Times New Roman" panose="02020603050405020304" pitchFamily="18" charset="0"/>
                          <a:cs typeface="Times New Roman" panose="02020603050405020304" pitchFamily="18" charset="0"/>
                        </a:rPr>
                        <a:t>Journal Name &amp; Year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a:solidFill>
                            <a:schemeClr val="tx1"/>
                          </a:solidFill>
                          <a:latin typeface="Times New Roman" panose="02020603050405020304" pitchFamily="18" charset="0"/>
                          <a:cs typeface="Times New Roman" panose="02020603050405020304" pitchFamily="18" charset="0"/>
                        </a:rPr>
                        <a:t>Methodology Adapted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a:solidFill>
                            <a:schemeClr val="tx1"/>
                          </a:solidFill>
                          <a:latin typeface="Times New Roman" panose="02020603050405020304" pitchFamily="18" charset="0"/>
                          <a:cs typeface="Times New Roman" panose="02020603050405020304" pitchFamily="18" charset="0"/>
                        </a:rPr>
                        <a:t>Key Findings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a:solidFill>
                            <a:schemeClr val="tx1"/>
                          </a:solidFill>
                          <a:latin typeface="Times New Roman" panose="02020603050405020304" pitchFamily="18" charset="0"/>
                          <a:cs typeface="Times New Roman" panose="02020603050405020304" pitchFamily="18" charset="0"/>
                        </a:rPr>
                        <a:t>Gaps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34025964"/>
                  </a:ext>
                </a:extLst>
              </a:tr>
              <a:tr h="2033416">
                <a:tc>
                  <a:txBody>
                    <a:bodyPr/>
                    <a:lstStyle/>
                    <a:p>
                      <a:r>
                        <a:rPr lang="en-US" sz="2000" dirty="0">
                          <a:latin typeface="Times New Roman" panose="02020603050405020304" pitchFamily="18" charset="0"/>
                          <a:cs typeface="Times New Roman" panose="02020603050405020304" pitchFamily="18"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latin typeface="Times New Roman" panose="02020603050405020304" pitchFamily="18" charset="0"/>
                          <a:cs typeface="Times New Roman" panose="02020603050405020304" pitchFamily="18" charset="0"/>
                        </a:rPr>
                        <a:t>Automatized</a:t>
                      </a:r>
                      <a:r>
                        <a:rPr lang="en-US" sz="2000" baseline="0" dirty="0">
                          <a:latin typeface="Times New Roman" panose="02020603050405020304" pitchFamily="18" charset="0"/>
                          <a:cs typeface="Times New Roman" panose="02020603050405020304" pitchFamily="18" charset="0"/>
                        </a:rPr>
                        <a:t> Medical </a:t>
                      </a:r>
                      <a:r>
                        <a:rPr lang="en-US" sz="2000" baseline="0" dirty="0" err="1">
                          <a:latin typeface="Times New Roman" panose="02020603050405020304" pitchFamily="18" charset="0"/>
                          <a:cs typeface="Times New Roman" panose="02020603050405020304" pitchFamily="18" charset="0"/>
                        </a:rPr>
                        <a:t>Chatbot</a:t>
                      </a:r>
                      <a:r>
                        <a:rPr lang="en-US" sz="2000" baseline="0" dirty="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err="1">
                          <a:latin typeface="Times New Roman" panose="02020603050405020304" pitchFamily="18" charset="0"/>
                          <a:cs typeface="Times New Roman" panose="02020603050405020304" pitchFamily="18" charset="0"/>
                        </a:rPr>
                        <a:t>Prakhar</a:t>
                      </a:r>
                      <a:r>
                        <a:rPr lang="en-US" sz="2000" dirty="0">
                          <a:latin typeface="Times New Roman" panose="02020603050405020304" pitchFamily="18" charset="0"/>
                          <a:cs typeface="Times New Roman" panose="02020603050405020304" pitchFamily="18" charset="0"/>
                        </a:rPr>
                        <a:t> Srivastava,</a:t>
                      </a:r>
                    </a:p>
                    <a:p>
                      <a:r>
                        <a:rPr lang="en-US" sz="2000" dirty="0" err="1">
                          <a:latin typeface="Times New Roman" panose="02020603050405020304" pitchFamily="18" charset="0"/>
                          <a:cs typeface="Times New Roman" panose="02020603050405020304" pitchFamily="18" charset="0"/>
                        </a:rPr>
                        <a:t>Nishant</a:t>
                      </a:r>
                      <a:r>
                        <a:rPr lang="en-US" sz="2000" dirty="0">
                          <a:latin typeface="Times New Roman" panose="02020603050405020304" pitchFamily="18" charset="0"/>
                          <a:cs typeface="Times New Roman" panose="02020603050405020304" pitchFamily="18" charset="0"/>
                        </a:rPr>
                        <a:t> Singh.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b="1" u="sng" dirty="0">
                          <a:solidFill>
                            <a:schemeClr val="accent1"/>
                          </a:solidFill>
                          <a:latin typeface="Times New Roman" panose="02020603050405020304" pitchFamily="18" charset="0"/>
                          <a:cs typeface="Times New Roman" panose="02020603050405020304" pitchFamily="18" charset="0"/>
                        </a:rPr>
                        <a:t>https://ieeexplore.ieee.org/document/9087096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latin typeface="Times New Roman" panose="02020603050405020304" pitchFamily="18" charset="0"/>
                          <a:cs typeface="Times New Roman" panose="02020603050405020304" pitchFamily="18" charset="0"/>
                        </a:rPr>
                        <a:t>Support</a:t>
                      </a:r>
                      <a:r>
                        <a:rPr lang="en-US" sz="2000" baseline="0" dirty="0">
                          <a:latin typeface="Times New Roman" panose="02020603050405020304" pitchFamily="18" charset="0"/>
                          <a:cs typeface="Times New Roman" panose="02020603050405020304" pitchFamily="18" charset="0"/>
                        </a:rPr>
                        <a:t> Vector </a:t>
                      </a:r>
                      <a:r>
                        <a:rPr lang="en-US" sz="2000" baseline="0" dirty="0" err="1">
                          <a:latin typeface="Times New Roman" panose="02020603050405020304" pitchFamily="18" charset="0"/>
                          <a:cs typeface="Times New Roman" panose="02020603050405020304" pitchFamily="18" charset="0"/>
                        </a:rPr>
                        <a:t>Machine,Naive</a:t>
                      </a:r>
                      <a:r>
                        <a:rPr lang="en-US" sz="2000" baseline="0" dirty="0">
                          <a:latin typeface="Times New Roman" panose="02020603050405020304" pitchFamily="18" charset="0"/>
                          <a:cs typeface="Times New Roman" panose="02020603050405020304" pitchFamily="18" charset="0"/>
                        </a:rPr>
                        <a:t> </a:t>
                      </a:r>
                      <a:r>
                        <a:rPr lang="en-US" sz="2000" baseline="0" dirty="0" err="1">
                          <a:latin typeface="Times New Roman" panose="02020603050405020304" pitchFamily="18" charset="0"/>
                          <a:cs typeface="Times New Roman" panose="02020603050405020304" pitchFamily="18" charset="0"/>
                        </a:rPr>
                        <a:t>Bayes,KNN</a:t>
                      </a:r>
                      <a:r>
                        <a:rPr lang="en-US" sz="2000" baseline="0" dirty="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latin typeface="Times New Roman" panose="02020603050405020304" pitchFamily="18" charset="0"/>
                          <a:cs typeface="Times New Roman" panose="02020603050405020304" pitchFamily="18" charset="0"/>
                        </a:rPr>
                        <a:t>SVM</a:t>
                      </a:r>
                      <a:r>
                        <a:rPr lang="en-US" sz="2000" baseline="0" dirty="0">
                          <a:latin typeface="Times New Roman" panose="02020603050405020304" pitchFamily="18" charset="0"/>
                          <a:cs typeface="Times New Roman" panose="02020603050405020304" pitchFamily="18" charset="0"/>
                        </a:rPr>
                        <a:t> has more accuracy.</a:t>
                      </a:r>
                      <a:endParaRPr lang="en-US" sz="20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latin typeface="Times New Roman" panose="02020603050405020304" pitchFamily="18" charset="0"/>
                          <a:cs typeface="Times New Roman" panose="02020603050405020304" pitchFamily="18" charset="0"/>
                        </a:rPr>
                        <a:t>Limited Diversity in Datasets.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52241058"/>
                  </a:ext>
                </a:extLst>
              </a:tr>
              <a:tr h="2098415">
                <a:tc>
                  <a:txBody>
                    <a:bodyPr/>
                    <a:lstStyle/>
                    <a:p>
                      <a:r>
                        <a:rPr lang="en-US" sz="2000" dirty="0">
                          <a:latin typeface="Times New Roman" panose="02020603050405020304" pitchFamily="18" charset="0"/>
                          <a:cs typeface="Times New Roman" panose="02020603050405020304" pitchFamily="18"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i="0" kern="1200" dirty="0" err="1">
                          <a:solidFill>
                            <a:schemeClr val="tx1"/>
                          </a:solidFill>
                          <a:effectLst/>
                          <a:latin typeface="Times New Roman" panose="02020603050405020304" pitchFamily="18" charset="0"/>
                          <a:ea typeface="+mn-ea"/>
                          <a:cs typeface="Times New Roman" panose="02020603050405020304" pitchFamily="18" charset="0"/>
                        </a:rPr>
                        <a:t>Chatbot</a:t>
                      </a:r>
                      <a:r>
                        <a:rPr lang="en-US" sz="2000" b="0" i="0" kern="1200" dirty="0">
                          <a:solidFill>
                            <a:schemeClr val="tx1"/>
                          </a:solidFill>
                          <a:effectLst/>
                          <a:latin typeface="Times New Roman" panose="02020603050405020304" pitchFamily="18" charset="0"/>
                          <a:ea typeface="+mn-ea"/>
                          <a:cs typeface="Times New Roman" panose="02020603050405020304" pitchFamily="18" charset="0"/>
                        </a:rPr>
                        <a:t> for Healthcare System Using Artificial Intelligence.</a:t>
                      </a:r>
                    </a:p>
                    <a:p>
                      <a:endParaRPr lang="en-US" sz="20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err="1">
                          <a:latin typeface="Times New Roman" panose="02020603050405020304" pitchFamily="18" charset="0"/>
                          <a:cs typeface="Times New Roman" panose="02020603050405020304" pitchFamily="18" charset="0"/>
                        </a:rPr>
                        <a:t>Lekha</a:t>
                      </a:r>
                      <a:endParaRPr lang="en-US" sz="2000" dirty="0">
                        <a:latin typeface="Times New Roman" panose="02020603050405020304" pitchFamily="18" charset="0"/>
                        <a:cs typeface="Times New Roman" panose="02020603050405020304" pitchFamily="18" charset="0"/>
                      </a:endParaRPr>
                    </a:p>
                    <a:p>
                      <a:r>
                        <a:rPr lang="en-US" sz="2000" dirty="0" err="1">
                          <a:latin typeface="Times New Roman" panose="02020603050405020304" pitchFamily="18" charset="0"/>
                          <a:cs typeface="Times New Roman" panose="02020603050405020304" pitchFamily="18" charset="0"/>
                        </a:rPr>
                        <a:t>Athota,Vinod</a:t>
                      </a:r>
                      <a:r>
                        <a:rPr lang="en-US" sz="2000" dirty="0">
                          <a:latin typeface="Times New Roman" panose="02020603050405020304" pitchFamily="18" charset="0"/>
                          <a:cs typeface="Times New Roman" panose="02020603050405020304" pitchFamily="18" charset="0"/>
                        </a:rPr>
                        <a:t> Kumar </a:t>
                      </a:r>
                      <a:r>
                        <a:rPr lang="en-US" sz="2000" dirty="0" err="1">
                          <a:latin typeface="Times New Roman" panose="02020603050405020304" pitchFamily="18" charset="0"/>
                          <a:cs typeface="Times New Roman" panose="02020603050405020304" pitchFamily="18" charset="0"/>
                        </a:rPr>
                        <a:t>Shukla,Nitin</a:t>
                      </a:r>
                      <a:r>
                        <a:rPr lang="en-US" sz="2000" dirty="0">
                          <a:latin typeface="Times New Roman" panose="02020603050405020304" pitchFamily="18" charset="0"/>
                          <a:cs typeface="Times New Roman" panose="02020603050405020304" pitchFamily="18" charset="0"/>
                        </a:rPr>
                        <a:t> Pandey.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b="1" u="sng" dirty="0">
                          <a:solidFill>
                            <a:schemeClr val="accent1"/>
                          </a:solidFill>
                          <a:latin typeface="Times New Roman" panose="02020603050405020304" pitchFamily="18" charset="0"/>
                          <a:cs typeface="Times New Roman" panose="02020603050405020304" pitchFamily="18" charset="0"/>
                        </a:rPr>
                        <a:t>https://ieeexplore.ieee.org/document/9197833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latin typeface="Times New Roman" panose="02020603050405020304" pitchFamily="18" charset="0"/>
                          <a:cs typeface="Times New Roman" panose="02020603050405020304" pitchFamily="18" charset="0"/>
                        </a:rPr>
                        <a:t>N-</a:t>
                      </a:r>
                      <a:r>
                        <a:rPr lang="en-US" sz="2000" dirty="0" err="1">
                          <a:latin typeface="Times New Roman" panose="02020603050405020304" pitchFamily="18" charset="0"/>
                          <a:cs typeface="Times New Roman" panose="02020603050405020304" pitchFamily="18" charset="0"/>
                        </a:rPr>
                        <a:t>gram,TF</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IDF,Cosine</a:t>
                      </a:r>
                      <a:r>
                        <a:rPr lang="en-US" sz="2000" baseline="0" dirty="0">
                          <a:latin typeface="Times New Roman" panose="02020603050405020304" pitchFamily="18" charset="0"/>
                          <a:cs typeface="Times New Roman" panose="02020603050405020304" pitchFamily="18" charset="0"/>
                        </a:rPr>
                        <a:t> Similarity.</a:t>
                      </a:r>
                      <a:endParaRPr lang="en-US" sz="20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Knowledge database</a:t>
                      </a:r>
                      <a:r>
                        <a:rPr lang="en-US" sz="2000" baseline="0" dirty="0"/>
                        <a:t> utilization.</a:t>
                      </a:r>
                      <a:endParaRPr lang="en-US" sz="20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latin typeface="Times New Roman" panose="02020603050405020304" pitchFamily="18" charset="0"/>
                          <a:cs typeface="Times New Roman" panose="02020603050405020304" pitchFamily="18" charset="0"/>
                        </a:rPr>
                        <a:t>Handling Ambiguity and Complex Queries.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37802194"/>
                  </a:ext>
                </a:extLst>
              </a:tr>
            </a:tbl>
          </a:graphicData>
        </a:graphic>
      </p:graphicFrame>
    </p:spTree>
    <p:extLst>
      <p:ext uri="{BB962C8B-B14F-4D97-AF65-F5344CB8AC3E}">
        <p14:creationId xmlns:p14="http://schemas.microsoft.com/office/powerpoint/2010/main" val="36364152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746650" y="575331"/>
            <a:ext cx="10173182" cy="1128009"/>
          </a:xfrm>
        </p:spPr>
        <p:txBody>
          <a:bodyPr/>
          <a:lstStyle/>
          <a:p>
            <a:pPr algn="ctr"/>
            <a:r>
              <a:rPr lang="en-US" b="1" dirty="0">
                <a:latin typeface="Times New Roman" panose="02020603050405020304" pitchFamily="18" charset="0"/>
                <a:cs typeface="Times New Roman" panose="02020603050405020304" pitchFamily="18" charset="0"/>
              </a:rPr>
              <a:t>RESEARCH GAPS</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a:xfrm>
            <a:off x="838200" y="1825625"/>
            <a:ext cx="10515600" cy="2441575"/>
          </a:xfrm>
        </p:spPr>
        <p:txBody>
          <a:bodyPr>
            <a:normAutofit/>
          </a:bodyPr>
          <a:lstStyle/>
          <a:p>
            <a:pPr marL="457200" indent="-457200">
              <a:buAutoNum type="arabicPeriod"/>
            </a:pPr>
            <a:r>
              <a:rPr lang="en-US" dirty="0">
                <a:latin typeface="Times New Roman" panose="02020603050405020304" pitchFamily="18" charset="0"/>
                <a:cs typeface="Times New Roman" panose="02020603050405020304" pitchFamily="18" charset="0"/>
              </a:rPr>
              <a:t>Limited diversity in datasets.</a:t>
            </a:r>
          </a:p>
          <a:p>
            <a:pPr marL="457200" indent="-457200">
              <a:buAutoNum type="arabicPeriod"/>
            </a:pPr>
            <a:r>
              <a:rPr lang="en-US" dirty="0">
                <a:latin typeface="Times New Roman" panose="02020603050405020304" pitchFamily="18" charset="0"/>
                <a:cs typeface="Times New Roman" panose="02020603050405020304" pitchFamily="18" charset="0"/>
              </a:rPr>
              <a:t>Improving the </a:t>
            </a:r>
            <a:r>
              <a:rPr lang="en-US" dirty="0" err="1">
                <a:latin typeface="Times New Roman" panose="02020603050405020304" pitchFamily="18" charset="0"/>
                <a:cs typeface="Times New Roman" panose="02020603050405020304" pitchFamily="18" charset="0"/>
              </a:rPr>
              <a:t>Acuuracy</a:t>
            </a:r>
            <a:r>
              <a:rPr lang="en-US" dirty="0">
                <a:latin typeface="Times New Roman" panose="02020603050405020304" pitchFamily="18" charset="0"/>
                <a:cs typeface="Times New Roman" panose="02020603050405020304" pitchFamily="18" charset="0"/>
              </a:rPr>
              <a:t>.</a:t>
            </a:r>
          </a:p>
          <a:p>
            <a:pPr marL="457200" indent="-457200">
              <a:buAutoNum type="arabicPeriod"/>
            </a:pPr>
            <a:r>
              <a:rPr lang="en-US" dirty="0">
                <a:latin typeface="Times New Roman" panose="02020603050405020304" pitchFamily="18" charset="0"/>
                <a:cs typeface="Times New Roman" panose="02020603050405020304" pitchFamily="18" charset="0"/>
              </a:rPr>
              <a:t>Different data cleaning methods impacts the accuracy.</a:t>
            </a:r>
          </a:p>
          <a:p>
            <a:pPr marL="457200" indent="-457200">
              <a:buFont typeface="Arial" panose="020B0604020202020204" pitchFamily="34" charset="0"/>
              <a:buAutoNum type="arabicPeriod"/>
            </a:pPr>
            <a:endParaRPr lang="en-US" sz="2400" dirty="0">
              <a:latin typeface="Times New Roman" panose="02020603050405020304" pitchFamily="18" charset="0"/>
              <a:cs typeface="Times New Roman" panose="02020603050405020304" pitchFamily="18" charset="0"/>
            </a:endParaRPr>
          </a:p>
          <a:p>
            <a:pPr marL="457200" indent="-457200">
              <a:buAutoNum type="arabicPeriod"/>
            </a:pPr>
            <a:endParaRPr lang="en-US" sz="2400" dirty="0">
              <a:latin typeface="Times New Roman" panose="02020603050405020304" pitchFamily="18" charset="0"/>
              <a:cs typeface="Times New Roman" panose="02020603050405020304" pitchFamily="18" charset="0"/>
            </a:endParaRPr>
          </a:p>
          <a:p>
            <a:pPr marL="457200" indent="-457200">
              <a:buAutoNum type="arabicPeriod"/>
            </a:pPr>
            <a:endParaRPr lang="en-US" sz="2400" dirty="0">
              <a:latin typeface="Times New Roman" panose="02020603050405020304" pitchFamily="18" charset="0"/>
              <a:cs typeface="Times New Roman" panose="02020603050405020304" pitchFamily="18" charset="0"/>
            </a:endParaRPr>
          </a:p>
          <a:p>
            <a:pPr marL="0" indent="0">
              <a:buNone/>
            </a:pPr>
            <a:endParaRPr lang="en-US" sz="22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US" sz="22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US" sz="2200" i="0" dirty="0">
              <a:effectLst/>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r>
              <a:rPr lang="en-IN" dirty="0">
                <a:latin typeface="Times New Roman" panose="02020603050405020304" pitchFamily="18" charset="0"/>
                <a:cs typeface="Times New Roman" panose="02020603050405020304" pitchFamily="18" charset="0"/>
              </a:rPr>
              <a:t>30-12-2023</a:t>
            </a:r>
            <a:endParaRPr lang="en-US" dirty="0">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No1.         Batch No.DG3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7</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708359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lstStyle/>
          <a:p>
            <a:pPr algn="ctr"/>
            <a:r>
              <a:rPr lang="en-US" b="1" dirty="0">
                <a:latin typeface="Times New Roman" panose="02020603050405020304" pitchFamily="18" charset="0"/>
                <a:cs typeface="Times New Roman" panose="02020603050405020304" pitchFamily="18" charset="0"/>
              </a:rPr>
              <a:t>PROBLEM STATEMENT</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a:xfrm>
            <a:off x="725214" y="1408386"/>
            <a:ext cx="10628586" cy="4768577"/>
          </a:xfrm>
        </p:spPr>
        <p:txBody>
          <a:bodyPr>
            <a:noAutofit/>
          </a:bodyPr>
          <a:lstStyle/>
          <a:p>
            <a:pPr>
              <a:lnSpc>
                <a:spcPct val="150000"/>
              </a:lnSpc>
            </a:pPr>
            <a:r>
              <a:rPr lang="en-US" dirty="0">
                <a:latin typeface="Times New Roman" panose="02020603050405020304" pitchFamily="18" charset="0"/>
                <a:cs typeface="Times New Roman" panose="02020603050405020304" pitchFamily="18" charset="0"/>
              </a:rPr>
              <a:t>Nowadays, decisions are made by doctors based on their experiences and knowledge. </a:t>
            </a:r>
          </a:p>
          <a:p>
            <a:pPr>
              <a:lnSpc>
                <a:spcPct val="150000"/>
              </a:lnSpc>
            </a:pPr>
            <a:r>
              <a:rPr lang="en-US" dirty="0">
                <a:latin typeface="Times New Roman" panose="02020603050405020304" pitchFamily="18" charset="0"/>
                <a:cs typeface="Times New Roman" panose="02020603050405020304" pitchFamily="18" charset="0"/>
              </a:rPr>
              <a:t>This practice may consume a lot of time and excessive medical costs which affects the quality of service provided to patients.</a:t>
            </a:r>
          </a:p>
          <a:p>
            <a:pPr>
              <a:lnSpc>
                <a:spcPct val="150000"/>
              </a:lnSpc>
            </a:pPr>
            <a:r>
              <a:rPr lang="en-US" dirty="0">
                <a:latin typeface="Times New Roman" panose="02020603050405020304" pitchFamily="18" charset="0"/>
                <a:cs typeface="Times New Roman" panose="02020603050405020304" pitchFamily="18" charset="0"/>
              </a:rPr>
              <a:t>Machine learning models may reliably forecast a patient's disease and provide the nearby health care center of user based on the model prediction of disease.</a:t>
            </a: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r>
              <a:rPr lang="en-IN" dirty="0">
                <a:latin typeface="Times New Roman" panose="02020603050405020304" pitchFamily="18" charset="0"/>
                <a:cs typeface="Times New Roman" panose="02020603050405020304" pitchFamily="18" charset="0"/>
              </a:rPr>
              <a:t>30-12-2023</a:t>
            </a:r>
            <a:endParaRPr lang="en-US" dirty="0">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No1.         Batch No.DG3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8</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597380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lstStyle/>
          <a:p>
            <a:pPr algn="ctr"/>
            <a:r>
              <a:rPr lang="en-US" b="1" dirty="0">
                <a:latin typeface="Times New Roman" panose="02020603050405020304" pitchFamily="18" charset="0"/>
                <a:cs typeface="Times New Roman" panose="02020603050405020304" pitchFamily="18" charset="0"/>
              </a:rPr>
              <a:t>OBJECTIVES</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p:txBody>
          <a:bodyPr>
            <a:normAutofit fontScale="85000" lnSpcReduction="20000"/>
          </a:bodyPr>
          <a:lstStyle/>
          <a:p>
            <a:pPr>
              <a:lnSpc>
                <a:spcPct val="150000"/>
              </a:lnSpc>
            </a:pPr>
            <a:r>
              <a:rPr lang="en-US" dirty="0">
                <a:latin typeface="Times New Roman" panose="02020603050405020304" pitchFamily="18" charset="0"/>
                <a:cs typeface="Times New Roman" panose="02020603050405020304" pitchFamily="18" charset="0"/>
              </a:rPr>
              <a:t>The objectives of HealthCare </a:t>
            </a:r>
            <a:r>
              <a:rPr lang="en-US" dirty="0" err="1">
                <a:latin typeface="Times New Roman" panose="02020603050405020304" pitchFamily="18" charset="0"/>
                <a:cs typeface="Times New Roman" panose="02020603050405020304" pitchFamily="18" charset="0"/>
              </a:rPr>
              <a:t>Chatbot</a:t>
            </a:r>
            <a:r>
              <a:rPr lang="en-US" dirty="0">
                <a:latin typeface="Times New Roman" panose="02020603050405020304" pitchFamily="18" charset="0"/>
                <a:cs typeface="Times New Roman" panose="02020603050405020304" pitchFamily="18" charset="0"/>
              </a:rPr>
              <a:t> prediction is to develop accurate machine learning model that analyze medical data to predict the disease in individuals, enabling early detection and intervention for improved patient outcomes by providing more diverse datasets.</a:t>
            </a:r>
          </a:p>
          <a:p>
            <a:pPr>
              <a:lnSpc>
                <a:spcPct val="150000"/>
              </a:lnSpc>
            </a:pPr>
            <a:r>
              <a:rPr lang="en-US" dirty="0">
                <a:latin typeface="Times New Roman" panose="02020603050405020304" pitchFamily="18" charset="0"/>
                <a:cs typeface="Times New Roman" panose="02020603050405020304" pitchFamily="18" charset="0"/>
              </a:rPr>
              <a:t>The objective is to increase the accuracy of the existing model.</a:t>
            </a:r>
          </a:p>
          <a:p>
            <a:pPr>
              <a:lnSpc>
                <a:spcPct val="150000"/>
              </a:lnSpc>
            </a:pPr>
            <a:r>
              <a:rPr lang="en-US" dirty="0">
                <a:latin typeface="Times New Roman" panose="02020603050405020304" pitchFamily="18" charset="0"/>
                <a:cs typeface="Times New Roman" panose="02020603050405020304" pitchFamily="18" charset="0"/>
              </a:rPr>
              <a:t>Some existing system may charge money and have only live chats through texts so there may be no instant response given to user. These are overcome by the proposed model.</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r>
              <a:rPr lang="en-IN" dirty="0">
                <a:latin typeface="Times New Roman" panose="02020603050405020304" pitchFamily="18" charset="0"/>
                <a:cs typeface="Times New Roman" panose="02020603050405020304" pitchFamily="18" charset="0"/>
              </a:rPr>
              <a:t>30-12-2023</a:t>
            </a:r>
            <a:endParaRPr lang="en-US" dirty="0">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No.1         Batch No.DG3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9</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21237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2655</TotalTime>
  <Words>1673</Words>
  <Application>Microsoft Office PowerPoint</Application>
  <PresentationFormat>Widescreen</PresentationFormat>
  <Paragraphs>298</Paragraphs>
  <Slides>23</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Book Antiqua</vt:lpstr>
      <vt:lpstr>Calibri</vt:lpstr>
      <vt:lpstr>Calibri Light</vt:lpstr>
      <vt:lpstr>Times New Roman</vt:lpstr>
      <vt:lpstr>Wingdings</vt:lpstr>
      <vt:lpstr>Office Theme</vt:lpstr>
      <vt:lpstr>PowerPoint Presentation</vt:lpstr>
      <vt:lpstr>OUTLINE</vt:lpstr>
      <vt:lpstr>ABSTRACT</vt:lpstr>
      <vt:lpstr>INTRODUCTION</vt:lpstr>
      <vt:lpstr>LITERATURE SURVEY</vt:lpstr>
      <vt:lpstr>PowerPoint Presentation</vt:lpstr>
      <vt:lpstr>RESEARCH GAPS</vt:lpstr>
      <vt:lpstr>PROBLEM STATEMENT</vt:lpstr>
      <vt:lpstr>OBJECTIVES</vt:lpstr>
      <vt:lpstr>BLOCK DIAGRAM OR FLOW DIAGRAM</vt:lpstr>
      <vt:lpstr>METHODOLOGY</vt:lpstr>
      <vt:lpstr>System Requirements</vt:lpstr>
      <vt:lpstr>Algorithms used</vt:lpstr>
      <vt:lpstr>Result analysis of algorithms:</vt:lpstr>
      <vt:lpstr>PowerPoint Presentation</vt:lpstr>
      <vt:lpstr>PowerPoint Presentation</vt:lpstr>
      <vt:lpstr>PowerPoint Presentation</vt:lpstr>
      <vt:lpstr>Conclusion and future scope:</vt:lpstr>
      <vt:lpstr>Communication page</vt:lpstr>
      <vt:lpstr>REFERENCES</vt:lpstr>
      <vt:lpstr>PowerPoint Presentation</vt:lpstr>
      <vt:lpstr>ANY QUESTIONS?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INSTRUCTIONS</dc:title>
  <dc:creator>admin</dc:creator>
  <cp:lastModifiedBy>Anitha Katla</cp:lastModifiedBy>
  <cp:revision>43</cp:revision>
  <dcterms:created xsi:type="dcterms:W3CDTF">2023-12-22T11:34:02Z</dcterms:created>
  <dcterms:modified xsi:type="dcterms:W3CDTF">2024-04-03T08:15:55Z</dcterms:modified>
</cp:coreProperties>
</file>