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8" r:id="rId2"/>
    <p:sldId id="260" r:id="rId3"/>
    <p:sldId id="262" r:id="rId4"/>
    <p:sldId id="279" r:id="rId5"/>
    <p:sldId id="263" r:id="rId6"/>
    <p:sldId id="280" r:id="rId7"/>
    <p:sldId id="288" r:id="rId8"/>
    <p:sldId id="289" r:id="rId9"/>
    <p:sldId id="264" r:id="rId10"/>
    <p:sldId id="265" r:id="rId11"/>
    <p:sldId id="270" r:id="rId12"/>
    <p:sldId id="266" r:id="rId13"/>
    <p:sldId id="268" r:id="rId14"/>
    <p:sldId id="269" r:id="rId15"/>
    <p:sldId id="281" r:id="rId16"/>
    <p:sldId id="282" r:id="rId17"/>
    <p:sldId id="283" r:id="rId18"/>
    <p:sldId id="284" r:id="rId19"/>
    <p:sldId id="286" r:id="rId20"/>
    <p:sldId id="287" r:id="rId21"/>
    <p:sldId id="272" r:id="rId22"/>
    <p:sldId id="273" r:id="rId23"/>
    <p:sldId id="278" r:id="rId24"/>
    <p:sldId id="290" r:id="rId25"/>
    <p:sldId id="275"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09-02-2025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AD3C8B-D101-4E58-AF8B-EDB3E668E80D}"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No:1         Batch No:AB1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090349-AB80-4B6F-89E6-210DC4834AD5}"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No:1         Batch No:AB1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929547-2B2F-49E6-A001-8477C4C6E6A3}"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No:1         Batch No:AB1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0099FC-DD12-4C74-A0B3-4FFCC3763513}"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No:1         Batch No:AB1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C58B1F-4055-4BFF-9DC4-23CD3FCB73C5}"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No:1         Batch No:AB1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A0D3A6C-C358-4DB2-B884-D0759B412E28}"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No:1         Batch No:AB1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EA27D6-3B90-4CD7-8968-5C702A7B7C69}" type="datetime1">
              <a:rPr lang="en-IN" smtClean="0"/>
              <a:t>09-02-2025</a:t>
            </a:fld>
            <a:endParaRPr lang="en-IN"/>
          </a:p>
        </p:txBody>
      </p:sp>
      <p:sp>
        <p:nvSpPr>
          <p:cNvPr id="8" name="Footer Placeholder 7"/>
          <p:cNvSpPr>
            <a:spLocks noGrp="1"/>
          </p:cNvSpPr>
          <p:nvPr>
            <p:ph type="ftr" sz="quarter" idx="11"/>
          </p:nvPr>
        </p:nvSpPr>
        <p:spPr/>
        <p:txBody>
          <a:bodyPr/>
          <a:lstStyle/>
          <a:p>
            <a:r>
              <a:rPr lang="en-US"/>
              <a:t>Review No:1         Batch No:AB1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F3D9386-81D7-4A02-92CE-305DA87DA108}" type="datetime1">
              <a:rPr lang="en-IN" smtClean="0"/>
              <a:t>09-02-2025</a:t>
            </a:fld>
            <a:endParaRPr lang="en-IN"/>
          </a:p>
        </p:txBody>
      </p:sp>
      <p:sp>
        <p:nvSpPr>
          <p:cNvPr id="4" name="Footer Placeholder 3"/>
          <p:cNvSpPr>
            <a:spLocks noGrp="1"/>
          </p:cNvSpPr>
          <p:nvPr>
            <p:ph type="ftr" sz="quarter" idx="11"/>
          </p:nvPr>
        </p:nvSpPr>
        <p:spPr/>
        <p:txBody>
          <a:bodyPr/>
          <a:lstStyle/>
          <a:p>
            <a:r>
              <a:rPr lang="en-US"/>
              <a:t>Review No:1         Batch No:AB1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AD593-BB18-43AA-AAFC-EB7A323276D2}" type="datetime1">
              <a:rPr lang="en-IN" smtClean="0"/>
              <a:t>09-02-2025</a:t>
            </a:fld>
            <a:endParaRPr lang="en-IN"/>
          </a:p>
        </p:txBody>
      </p:sp>
      <p:sp>
        <p:nvSpPr>
          <p:cNvPr id="3" name="Footer Placeholder 2"/>
          <p:cNvSpPr>
            <a:spLocks noGrp="1"/>
          </p:cNvSpPr>
          <p:nvPr>
            <p:ph type="ftr" sz="quarter" idx="11"/>
          </p:nvPr>
        </p:nvSpPr>
        <p:spPr/>
        <p:txBody>
          <a:bodyPr/>
          <a:lstStyle/>
          <a:p>
            <a:r>
              <a:rPr lang="en-US"/>
              <a:t>Review No:1         Batch No:AB1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2E2108-473E-4B5C-968B-701049A27BC2}"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No:1         Batch No:AB1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1E1D24-EF63-47B7-9657-E7657527463E}"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No:1         Batch No:AB1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C3C7C-F2CE-4E45-B893-E52987212500}" type="datetime1">
              <a:rPr lang="en-IN" smtClean="0"/>
              <a:t>09-02-2025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No:1         Batch No:AB1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balunani25@gmail.com" TargetMode="External"/><Relationship Id="rId2" Type="http://schemas.openxmlformats.org/officeDocument/2006/relationships/hyperlink" Target="mailto:drsvnsrinivasu@gmail.com" TargetMode="External"/><Relationship Id="rId1" Type="http://schemas.openxmlformats.org/officeDocument/2006/relationships/slideLayout" Target="../slideLayouts/slideLayout2.xml"/><Relationship Id="rId5" Type="http://schemas.openxmlformats.org/officeDocument/2006/relationships/hyperlink" Target="mailto:sivaboddupalli932@gmail.com" TargetMode="External"/><Relationship Id="rId4" Type="http://schemas.openxmlformats.org/officeDocument/2006/relationships/hyperlink" Target="mailto:bollavaram.vasu@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Boosting Network Intrusion Detection With Two-Level Ensemble Learning And Knowledge Distillation Approaches</a:t>
            </a:r>
          </a:p>
        </p:txBody>
      </p:sp>
      <p:sp>
        <p:nvSpPr>
          <p:cNvPr id="16" name="Subtitle 2"/>
          <p:cNvSpPr>
            <a:spLocks noGrp="1"/>
          </p:cNvSpPr>
          <p:nvPr>
            <p:ph type="subTitle" idx="1"/>
          </p:nvPr>
        </p:nvSpPr>
        <p:spPr>
          <a:xfrm>
            <a:off x="1380930" y="1945484"/>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Macharla</a:t>
            </a:r>
            <a:r>
              <a:rPr lang="en-US" altLang="en-US" sz="1600" dirty="0">
                <a:solidFill>
                  <a:schemeClr val="tx1"/>
                </a:solidFill>
                <a:latin typeface="Times New Roman" panose="02020603050405020304" pitchFamily="18" charset="0"/>
                <a:cs typeface="Times New Roman" pitchFamily="18" charset="0"/>
              </a:rPr>
              <a:t> Bala </a:t>
            </a:r>
            <a:r>
              <a:rPr lang="en-US" altLang="en-US" sz="1600" dirty="0" err="1">
                <a:solidFill>
                  <a:schemeClr val="tx1"/>
                </a:solidFill>
                <a:latin typeface="Times New Roman" panose="02020603050405020304" pitchFamily="18" charset="0"/>
                <a:cs typeface="Times New Roman" pitchFamily="18" charset="0"/>
              </a:rPr>
              <a:t>Rangarao</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21471A0505</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Bollavaram</a:t>
            </a:r>
            <a:r>
              <a:rPr lang="en-US" altLang="en-US" sz="1600" dirty="0">
                <a:solidFill>
                  <a:schemeClr val="tx1"/>
                </a:solidFill>
                <a:latin typeface="Times New Roman" panose="02020603050405020304" pitchFamily="18" charset="0"/>
                <a:cs typeface="Times New Roman" pitchFamily="18" charset="0"/>
              </a:rPr>
              <a:t> Venkata </a:t>
            </a:r>
            <a:r>
              <a:rPr lang="en-US" altLang="en-US" sz="1600" dirty="0" err="1">
                <a:solidFill>
                  <a:schemeClr val="tx1"/>
                </a:solidFill>
                <a:latin typeface="Times New Roman" panose="02020603050405020304" pitchFamily="18" charset="0"/>
                <a:cs typeface="Times New Roman" pitchFamily="18" charset="0"/>
              </a:rPr>
              <a:t>Srinivasulu</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21471A0511</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Boddupalli</a:t>
            </a:r>
            <a:r>
              <a:rPr lang="en-US" altLang="en-US" sz="1600" dirty="0">
                <a:solidFill>
                  <a:schemeClr val="tx1"/>
                </a:solidFill>
                <a:latin typeface="Times New Roman" panose="02020603050405020304" pitchFamily="18" charset="0"/>
                <a:cs typeface="Times New Roman" pitchFamily="18" charset="0"/>
              </a:rPr>
              <a:t> Venkata Siva Rama Krishna		(</a:t>
            </a:r>
            <a:r>
              <a:rPr lang="en-US" altLang="en-US" sz="1600" dirty="0">
                <a:latin typeface="Times New Roman" panose="02020603050405020304" pitchFamily="18" charset="0"/>
                <a:cs typeface="Times New Roman" pitchFamily="18" charset="0"/>
              </a:rPr>
              <a:t>21471A0507</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667000" y="3571459"/>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Dr.S.V.N.Sreenivasu</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 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latin typeface="Times New Roman" pitchFamily="18" charset="0"/>
                <a:cs typeface="Times New Roman" pitchFamily="18" charset="0"/>
              </a:rPr>
              <a:t>Dean R&amp;D, Professor,</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t>
            </a:r>
            <a:r>
              <a:rPr lang="en-US" altLang="en-US" sz="1600" dirty="0">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Scalability of solutions: </a:t>
            </a:r>
            <a:r>
              <a:rPr lang="en-US" sz="2400" dirty="0">
                <a:latin typeface="Times New Roman" panose="02020603050405020304" pitchFamily="18" charset="0"/>
                <a:cs typeface="Times New Roman" panose="02020603050405020304" pitchFamily="18" charset="0"/>
              </a:rPr>
              <a:t>Need for evaluation in real-world scenarios with diverse conditions and attack types.</a:t>
            </a:r>
          </a:p>
          <a:p>
            <a:r>
              <a:rPr lang="en-US" sz="2400" b="1" dirty="0">
                <a:latin typeface="Times New Roman" panose="02020603050405020304" pitchFamily="18" charset="0"/>
                <a:cs typeface="Times New Roman" panose="02020603050405020304" pitchFamily="18" charset="0"/>
              </a:rPr>
              <a:t>Generalization Across Different Attacks types: </a:t>
            </a:r>
            <a:r>
              <a:rPr lang="en-US" sz="2400" dirty="0">
                <a:latin typeface="Times New Roman" panose="02020603050405020304" pitchFamily="18" charset="0"/>
                <a:cs typeface="Times New Roman" panose="02020603050405020304" pitchFamily="18" charset="0"/>
              </a:rPr>
              <a:t>Limited exploration of effectiveness in detecting novel or evolving threats.</a:t>
            </a:r>
          </a:p>
          <a:p>
            <a:r>
              <a:rPr lang="en-US" sz="2400" b="1" dirty="0">
                <a:latin typeface="Times New Roman" panose="02020603050405020304" pitchFamily="18" charset="0"/>
                <a:cs typeface="Times New Roman" panose="02020603050405020304" pitchFamily="18" charset="0"/>
              </a:rPr>
              <a:t>Integration with Existing Security Frameworks: </a:t>
            </a:r>
            <a:r>
              <a:rPr lang="en-US" sz="2400" dirty="0">
                <a:latin typeface="Times New Roman" panose="02020603050405020304" pitchFamily="18" charset="0"/>
                <a:cs typeface="Times New Roman" panose="02020603050405020304" pitchFamily="18" charset="0"/>
              </a:rPr>
              <a:t>Lack of understanding on how GAN-based NIDS can work with traditional security measures.</a:t>
            </a:r>
          </a:p>
          <a:p>
            <a:r>
              <a:rPr lang="en-US" sz="2400" b="1" dirty="0">
                <a:latin typeface="Times New Roman" panose="02020603050405020304" pitchFamily="18" charset="0"/>
                <a:cs typeface="Times New Roman" panose="02020603050405020304" pitchFamily="18" charset="0"/>
              </a:rPr>
              <a:t>Real-Time Processing Capabilities: </a:t>
            </a:r>
            <a:r>
              <a:rPr lang="en-US" sz="2400" dirty="0">
                <a:latin typeface="Times New Roman" panose="02020603050405020304" pitchFamily="18" charset="0"/>
                <a:cs typeface="Times New Roman" panose="02020603050405020304" pitchFamily="18" charset="0"/>
              </a:rPr>
              <a:t>Need for optimization of GAN architectures for effective real-time operation.</a:t>
            </a:r>
          </a:p>
          <a:p>
            <a:r>
              <a:rPr lang="en-US" sz="2400" b="1" dirty="0">
                <a:latin typeface="Times New Roman" panose="02020603050405020304" pitchFamily="18" charset="0"/>
                <a:cs typeface="Times New Roman" panose="02020603050405020304" pitchFamily="18" charset="0"/>
              </a:rPr>
              <a:t>Evaluation Metrics and Standards: </a:t>
            </a:r>
            <a:r>
              <a:rPr lang="en-US" sz="2400" dirty="0">
                <a:latin typeface="Times New Roman" panose="02020603050405020304" pitchFamily="18" charset="0"/>
                <a:cs typeface="Times New Roman" panose="02020603050405020304" pitchFamily="18" charset="0"/>
              </a:rPr>
              <a:t>Absence of standardized metrics for assessing GAN-based NIDS performance.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53AD7C0-089A-4421-BB94-A2B67CDA47B3}"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900270"/>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Problem Definition:</a:t>
            </a:r>
          </a:p>
          <a:p>
            <a:pPr marL="0" indent="0" algn="just">
              <a:buNone/>
            </a:pPr>
            <a:r>
              <a:rPr lang="en-US" sz="2400" dirty="0">
                <a:latin typeface="Times New Roman" panose="02020603050405020304" pitchFamily="18" charset="0"/>
                <a:cs typeface="Times New Roman" panose="02020603050405020304" pitchFamily="18" charset="0"/>
              </a:rPr>
              <a:t>The research addresses the challenge of improving the accuracy and reliability of Network Intrusion Detection Systems (NIDS) in detecting and classifying network attacks, which often suffer from high false positive and false negative rates.</a:t>
            </a:r>
          </a:p>
          <a:p>
            <a:pPr marL="0" indent="0">
              <a:buNone/>
            </a:pPr>
            <a:r>
              <a:rPr lang="en-US" b="1" dirty="0">
                <a:latin typeface="Times New Roman" panose="02020603050405020304" pitchFamily="18" charset="0"/>
                <a:cs typeface="Times New Roman" panose="02020603050405020304" pitchFamily="18" charset="0"/>
              </a:rPr>
              <a:t>Significance :</a:t>
            </a:r>
          </a:p>
          <a:p>
            <a:pPr marL="0" indent="0" algn="just">
              <a:buNone/>
            </a:pPr>
            <a:r>
              <a:rPr lang="en-US" sz="2400" dirty="0">
                <a:latin typeface="Times New Roman" panose="02020603050405020304" pitchFamily="18" charset="0"/>
                <a:cs typeface="Times New Roman" panose="02020603050405020304" pitchFamily="18" charset="0"/>
              </a:rPr>
              <a:t>This research enhances Network Intrusion Detection Systems (NIDS) to address rising cyber threats and high false positive/negative rates, improving detection accuracy and reliability. The proposed framework also has applications in other fields like fraud detection and IoT security.</a:t>
            </a:r>
          </a:p>
          <a:p>
            <a:pPr marL="0" indent="0">
              <a:buNone/>
            </a:pPr>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AC3999D-F804-4E4D-B7A3-FBE08E00F43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2005012"/>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To develop a two-level ensemble learning framework for improving the accuracy of Network Intrusion Detection Systems (NIDS).</a:t>
            </a:r>
          </a:p>
          <a:p>
            <a:r>
              <a:rPr lang="en-US" sz="2400" dirty="0">
                <a:latin typeface="Times New Roman" panose="02020603050405020304" pitchFamily="18" charset="0"/>
                <a:cs typeface="Times New Roman" panose="02020603050405020304" pitchFamily="18" charset="0"/>
              </a:rPr>
              <a:t>To evaluate various ensemble methods and their combinations on different network intrusion datasets.</a:t>
            </a:r>
          </a:p>
          <a:p>
            <a:r>
              <a:rPr lang="en-US" sz="2400" dirty="0">
                <a:latin typeface="Times New Roman" panose="02020603050405020304" pitchFamily="18" charset="0"/>
                <a:cs typeface="Times New Roman" panose="02020603050405020304" pitchFamily="18" charset="0"/>
              </a:rPr>
              <a:t>To implement feature selection techniques using explainable AI (XAI) and Information Gain to enhance model performance.</a:t>
            </a:r>
          </a:p>
          <a:p>
            <a:r>
              <a:rPr lang="en-US" sz="2400" dirty="0">
                <a:latin typeface="Times New Roman" panose="02020603050405020304" pitchFamily="18" charset="0"/>
                <a:cs typeface="Times New Roman" panose="02020603050405020304" pitchFamily="18" charset="0"/>
              </a:rPr>
              <a:t>To analyze and categorize AI models based on performance metrics such as accuracy, precision, recall, and false positive rates.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15DE7E4-625A-4851-83AE-64D16AE3CA1B}"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4254B8E0-C80F-358A-77BA-9958E5888E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99" y="1547578"/>
            <a:ext cx="6744002" cy="4351338"/>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350685B-5AFD-4939-AF6D-5CD9A7722150}"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7F2C6DB-7692-0241-1588-F28D48E2C9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362" y="2796178"/>
            <a:ext cx="5177744" cy="2130385"/>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825625"/>
            <a:ext cx="10629122" cy="4351338"/>
          </a:xfrm>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In our project, we employed a comprehensive approach to enhance the performance of Network Intrusion Detection Systems (IDS) through a two-level ensemble learning framework combined with knowledge distillation. Below is a detailed explanation of the methods and approaches used, including preprocessing, exploratory data analysis (EDA), frameworks, algorithms, and mathematical equations.</a:t>
            </a:r>
          </a:p>
          <a:p>
            <a:pPr marL="0" indent="0">
              <a:buNone/>
            </a:pPr>
            <a:r>
              <a:rPr lang="en-IN" sz="2400" b="1" dirty="0">
                <a:latin typeface="Times New Roman" panose="02020603050405020304" pitchFamily="18" charset="0"/>
                <a:cs typeface="Times New Roman" panose="02020603050405020304" pitchFamily="18" charset="0"/>
              </a:rPr>
              <a:t>1.  Preprocessing :</a:t>
            </a:r>
          </a:p>
          <a:p>
            <a:pPr marL="0" indent="0">
              <a:buNone/>
            </a:pPr>
            <a:r>
              <a:rPr lang="en-US" sz="2400" b="1" dirty="0">
                <a:latin typeface="Times New Roman" panose="02020603050405020304" pitchFamily="18" charset="0"/>
                <a:cs typeface="Times New Roman" panose="02020603050405020304" pitchFamily="18" charset="0"/>
              </a:rPr>
              <a:t>Data Cleaning: </a:t>
            </a:r>
            <a:r>
              <a:rPr lang="en-US" sz="2400" dirty="0">
                <a:latin typeface="Times New Roman" panose="02020603050405020304" pitchFamily="18" charset="0"/>
                <a:cs typeface="Times New Roman" panose="02020603050405020304" pitchFamily="18" charset="0"/>
              </a:rPr>
              <a:t>Removed irrelevant records and structured the dataset.</a:t>
            </a:r>
          </a:p>
          <a:p>
            <a:pPr marL="0" indent="0">
              <a:buNone/>
            </a:pPr>
            <a:r>
              <a:rPr lang="en-US" sz="2400" b="1" dirty="0">
                <a:latin typeface="Times New Roman" panose="02020603050405020304" pitchFamily="18" charset="0"/>
                <a:cs typeface="Times New Roman" panose="02020603050405020304" pitchFamily="18" charset="0"/>
              </a:rPr>
              <a:t>Handling Missing Values: </a:t>
            </a:r>
            <a:r>
              <a:rPr lang="en-US" sz="2400" dirty="0">
                <a:latin typeface="Times New Roman" panose="02020603050405020304" pitchFamily="18" charset="0"/>
                <a:cs typeface="Times New Roman" panose="02020603050405020304" pitchFamily="18" charset="0"/>
              </a:rPr>
              <a:t>Checked and addressed missing data.</a:t>
            </a:r>
          </a:p>
          <a:p>
            <a:pPr marL="0" indent="0">
              <a:buNone/>
            </a:pPr>
            <a:r>
              <a:rPr lang="en-US" sz="2400" b="1" dirty="0">
                <a:latin typeface="Times New Roman" panose="02020603050405020304" pitchFamily="18" charset="0"/>
                <a:cs typeface="Times New Roman" panose="02020603050405020304" pitchFamily="18" charset="0"/>
              </a:rPr>
              <a:t>Encoding: </a:t>
            </a:r>
            <a:r>
              <a:rPr lang="en-US" sz="2400" dirty="0">
                <a:latin typeface="Times New Roman" panose="02020603050405020304" pitchFamily="18" charset="0"/>
                <a:cs typeface="Times New Roman" panose="02020603050405020304" pitchFamily="18" charset="0"/>
              </a:rPr>
              <a:t>Categorical features were one-hot encoded; the target variable was label encoded.</a:t>
            </a:r>
          </a:p>
          <a:p>
            <a:pPr marL="0" indent="0">
              <a:buNone/>
            </a:pPr>
            <a:r>
              <a:rPr lang="en-US" sz="2400" b="1" dirty="0">
                <a:latin typeface="Times New Roman" panose="02020603050405020304" pitchFamily="18" charset="0"/>
                <a:cs typeface="Times New Roman" panose="02020603050405020304" pitchFamily="18" charset="0"/>
              </a:rPr>
              <a:t>Normalization: </a:t>
            </a:r>
            <a:r>
              <a:rPr lang="en-US" sz="2400" dirty="0">
                <a:latin typeface="Times New Roman" panose="02020603050405020304" pitchFamily="18" charset="0"/>
                <a:cs typeface="Times New Roman" panose="02020603050405020304" pitchFamily="18" charset="0"/>
              </a:rPr>
              <a:t>Applied </a:t>
            </a:r>
            <a:r>
              <a:rPr lang="en-US" sz="2400" dirty="0" err="1">
                <a:latin typeface="Times New Roman" panose="02020603050405020304" pitchFamily="18" charset="0"/>
                <a:cs typeface="Times New Roman" panose="02020603050405020304" pitchFamily="18" charset="0"/>
              </a:rPr>
              <a:t>RobustScaler</a:t>
            </a:r>
            <a:r>
              <a:rPr lang="en-US" sz="2400" dirty="0">
                <a:latin typeface="Times New Roman" panose="02020603050405020304" pitchFamily="18" charset="0"/>
                <a:cs typeface="Times New Roman" panose="02020603050405020304" pitchFamily="18" charset="0"/>
              </a:rPr>
              <a:t> to reduce the effect of outliers.</a:t>
            </a:r>
          </a:p>
          <a:p>
            <a:pPr marL="0" indent="0">
              <a:buNone/>
            </a:pPr>
            <a:r>
              <a:rPr lang="en-US" sz="2400" b="1" dirty="0">
                <a:latin typeface="Times New Roman" panose="02020603050405020304" pitchFamily="18" charset="0"/>
                <a:cs typeface="Times New Roman" panose="02020603050405020304" pitchFamily="18" charset="0"/>
              </a:rPr>
              <a:t>Data Splitting: </a:t>
            </a:r>
            <a:r>
              <a:rPr lang="en-US" sz="2400" dirty="0">
                <a:latin typeface="Times New Roman" panose="02020603050405020304" pitchFamily="18" charset="0"/>
                <a:cs typeface="Times New Roman" panose="02020603050405020304" pitchFamily="18" charset="0"/>
              </a:rPr>
              <a:t>Divided the dataset into training and test subsets.</a:t>
            </a:r>
            <a:endParaRPr lang="en-IN"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02AD510E-D1C6-46EB-9E86-F1EA0FF54457}"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D8299-DD8C-895D-0705-4D49CEAFBC6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88451E1-3471-3CA4-0889-84D82A055D69}"/>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6779ECF6-B242-CC45-F55E-372267050B62}"/>
              </a:ext>
            </a:extLst>
          </p:cNvPr>
          <p:cNvSpPr>
            <a:spLocks noGrp="1"/>
          </p:cNvSpPr>
          <p:nvPr>
            <p:ph idx="1"/>
          </p:nvPr>
        </p:nvSpPr>
        <p:spPr/>
        <p:txBody>
          <a:bodyPr>
            <a:normAutofit lnSpcReduction="10000"/>
          </a:bodyPr>
          <a:lstStyle/>
          <a:p>
            <a:pPr marL="0" indent="0">
              <a:buNone/>
            </a:pPr>
            <a:r>
              <a:rPr lang="en-US" sz="2200" b="1" dirty="0">
                <a:latin typeface="Times New Roman" panose="02020603050405020304" pitchFamily="18" charset="0"/>
                <a:cs typeface="Times New Roman" panose="02020603050405020304" pitchFamily="18" charset="0"/>
              </a:rPr>
              <a:t>2.  Exploratory Data Analysis (EDA):</a:t>
            </a:r>
          </a:p>
          <a:p>
            <a:pPr marL="0" indent="0">
              <a:buNone/>
            </a:pPr>
            <a:r>
              <a:rPr lang="en-US" sz="2200" b="1" dirty="0">
                <a:latin typeface="Times New Roman" panose="02020603050405020304" pitchFamily="18" charset="0"/>
                <a:cs typeface="Times New Roman" panose="02020603050405020304" pitchFamily="18" charset="0"/>
              </a:rPr>
              <a:t>Visualizations: </a:t>
            </a:r>
            <a:r>
              <a:rPr lang="en-US" sz="2200" dirty="0">
                <a:latin typeface="Times New Roman" panose="02020603050405020304" pitchFamily="18" charset="0"/>
                <a:cs typeface="Times New Roman" panose="02020603050405020304" pitchFamily="18" charset="0"/>
              </a:rPr>
              <a:t>Used histograms, box plots, and scatter plots to analyze feature distributions and relationships.</a:t>
            </a:r>
          </a:p>
          <a:p>
            <a:pPr marL="0" indent="0">
              <a:buNone/>
            </a:pPr>
            <a:r>
              <a:rPr lang="en-US" sz="2200" b="1" dirty="0">
                <a:latin typeface="Times New Roman" panose="02020603050405020304" pitchFamily="18" charset="0"/>
                <a:cs typeface="Times New Roman" panose="02020603050405020304" pitchFamily="18" charset="0"/>
              </a:rPr>
              <a:t>Statistical Analysis: </a:t>
            </a:r>
            <a:r>
              <a:rPr lang="en-US" sz="2200" dirty="0">
                <a:latin typeface="Times New Roman" panose="02020603050405020304" pitchFamily="18" charset="0"/>
                <a:cs typeface="Times New Roman" panose="02020603050405020304" pitchFamily="18" charset="0"/>
              </a:rPr>
              <a:t>Computed summary statistics for central tendency and dispersion.</a:t>
            </a:r>
          </a:p>
          <a:p>
            <a:pPr marL="0" indent="0">
              <a:buNone/>
            </a:pPr>
            <a:r>
              <a:rPr lang="en-US" sz="2200" b="1" dirty="0">
                <a:latin typeface="Times New Roman" panose="02020603050405020304" pitchFamily="18" charset="0"/>
                <a:cs typeface="Times New Roman" panose="02020603050405020304" pitchFamily="18" charset="0"/>
              </a:rPr>
              <a:t>Correlation Analysis: </a:t>
            </a:r>
            <a:r>
              <a:rPr lang="en-US" sz="2200" dirty="0">
                <a:latin typeface="Times New Roman" panose="02020603050405020304" pitchFamily="18" charset="0"/>
                <a:cs typeface="Times New Roman" panose="02020603050405020304" pitchFamily="18" charset="0"/>
              </a:rPr>
              <a:t>Identified multicollinearity among features.</a:t>
            </a:r>
          </a:p>
          <a:p>
            <a:pPr marL="0" indent="0">
              <a:buNone/>
            </a:pPr>
            <a:r>
              <a:rPr lang="en-US" sz="2200" b="1" dirty="0">
                <a:latin typeface="Times New Roman" panose="02020603050405020304" pitchFamily="18" charset="0"/>
                <a:cs typeface="Times New Roman" panose="02020603050405020304" pitchFamily="18" charset="0"/>
              </a:rPr>
              <a:t>3.  Frameworks and Algorithms :</a:t>
            </a:r>
          </a:p>
          <a:p>
            <a:pPr marL="0" indent="0">
              <a:buNone/>
            </a:pPr>
            <a:r>
              <a:rPr lang="en-US" sz="2200" b="1" dirty="0">
                <a:latin typeface="Times New Roman" panose="02020603050405020304" pitchFamily="18" charset="0"/>
                <a:cs typeface="Times New Roman" panose="02020603050405020304" pitchFamily="18" charset="0"/>
              </a:rPr>
              <a:t>Frameworks:</a:t>
            </a:r>
          </a:p>
          <a:p>
            <a:pPr marL="0" indent="0">
              <a:buNone/>
            </a:pPr>
            <a:r>
              <a:rPr lang="en-US" sz="2200" dirty="0">
                <a:latin typeface="Times New Roman" panose="02020603050405020304" pitchFamily="18" charset="0"/>
                <a:cs typeface="Times New Roman" panose="02020603050405020304" pitchFamily="18" charset="0"/>
              </a:rPr>
              <a:t>Python with libraries like Pandas, Matplotlib, Scikit-learn, TensorFlow, and </a:t>
            </a:r>
            <a:r>
              <a:rPr lang="en-US" sz="2200" dirty="0" err="1">
                <a:latin typeface="Times New Roman" panose="02020603050405020304" pitchFamily="18" charset="0"/>
                <a:cs typeface="Times New Roman" panose="02020603050405020304" pitchFamily="18" charset="0"/>
              </a:rPr>
              <a:t>PyTorch</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Algorithms:</a:t>
            </a:r>
          </a:p>
          <a:p>
            <a:pPr marL="0" indent="0">
              <a:buNone/>
            </a:pPr>
            <a:r>
              <a:rPr lang="en-US" sz="2200" b="1" dirty="0">
                <a:latin typeface="Times New Roman" panose="02020603050405020304" pitchFamily="18" charset="0"/>
                <a:cs typeface="Times New Roman" panose="02020603050405020304" pitchFamily="18" charset="0"/>
              </a:rPr>
              <a:t>Teacher Models: </a:t>
            </a:r>
            <a:r>
              <a:rPr lang="en-US" sz="2200" dirty="0">
                <a:latin typeface="Times New Roman" panose="02020603050405020304" pitchFamily="18" charset="0"/>
                <a:cs typeface="Times New Roman" panose="02020603050405020304" pitchFamily="18" charset="0"/>
              </a:rPr>
              <a:t>Random Forest,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CatBoost</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Student Models: </a:t>
            </a:r>
            <a:r>
              <a:rPr lang="en-US" sz="2200" dirty="0">
                <a:latin typeface="Times New Roman" panose="02020603050405020304" pitchFamily="18" charset="0"/>
                <a:cs typeface="Times New Roman" panose="02020603050405020304" pitchFamily="18" charset="0"/>
              </a:rPr>
              <a:t>Decision Trees, Logistic Regression, Shallow Neural Networks</a:t>
            </a:r>
            <a:r>
              <a:rPr lang="en-US" sz="2200" b="1" dirty="0">
                <a:latin typeface="Times New Roman" panose="02020603050405020304" pitchFamily="18" charset="0"/>
                <a:cs typeface="Times New Roman" panose="02020603050405020304" pitchFamily="18" charset="0"/>
              </a:rPr>
              <a:t>.</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42B276A-1F0F-7E0A-88F7-CCAB39517238}"/>
              </a:ext>
            </a:extLst>
          </p:cNvPr>
          <p:cNvSpPr>
            <a:spLocks noGrp="1"/>
          </p:cNvSpPr>
          <p:nvPr>
            <p:ph type="dt" sz="half" idx="10"/>
          </p:nvPr>
        </p:nvSpPr>
        <p:spPr/>
        <p:txBody>
          <a:bodyPr/>
          <a:lstStyle/>
          <a:p>
            <a:fld id="{B17AE3FD-E180-4403-A83F-C88BF0CD851E}"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AC6A39E-5C82-8447-133B-25F407A13716}"/>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E644EF97-A5D7-3FC3-C908-BEEBFEFB999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068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78297-2FE7-EF87-200F-8E858731835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2175388-B1F9-BDFA-6ABC-2457709DA4CC}"/>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8B1D6AA7-0942-6694-1CB3-E3AB909A2709}"/>
              </a:ext>
            </a:extLst>
          </p:cNvPr>
          <p:cNvSpPr>
            <a:spLocks noGrp="1"/>
          </p:cNvSpPr>
          <p:nvPr>
            <p:ph idx="1"/>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4.  Parameter Setting :</a:t>
            </a:r>
          </a:p>
          <a:p>
            <a:pPr marL="0" indent="0">
              <a:buNone/>
            </a:pPr>
            <a:r>
              <a:rPr lang="en-US" sz="2200" dirty="0">
                <a:latin typeface="Times New Roman" panose="02020603050405020304" pitchFamily="18" charset="0"/>
                <a:cs typeface="Times New Roman" panose="02020603050405020304" pitchFamily="18" charset="0"/>
              </a:rPr>
              <a:t>Hyperparameters were tuned using Grid Search, with specific ranges for models like Random Forest and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5.  Mathematical Equations :</a:t>
            </a:r>
          </a:p>
          <a:p>
            <a:pPr marL="0" indent="0">
              <a:buNone/>
            </a:pPr>
            <a:r>
              <a:rPr lang="en-US" sz="2200" dirty="0">
                <a:latin typeface="Times New Roman" panose="02020603050405020304" pitchFamily="18" charset="0"/>
                <a:cs typeface="Times New Roman" panose="02020603050405020304" pitchFamily="18" charset="0"/>
              </a:rPr>
              <a:t>The loss function for knowledge distillation was defined as: L=αL</a:t>
            </a:r>
            <a:r>
              <a:rPr lang="en-US" sz="1400" dirty="0">
                <a:latin typeface="Times New Roman" panose="02020603050405020304" pitchFamily="18" charset="0"/>
                <a:cs typeface="Times New Roman" panose="02020603050405020304" pitchFamily="18" charset="0"/>
              </a:rPr>
              <a:t>CE</a:t>
            </a:r>
            <a:r>
              <a:rPr lang="en-US" sz="2200" dirty="0">
                <a:latin typeface="Times New Roman" panose="02020603050405020304" pitchFamily="18" charset="0"/>
                <a:cs typeface="Times New Roman" panose="02020603050405020304" pitchFamily="18" charset="0"/>
              </a:rPr>
              <a:t>​+(1−α)</a:t>
            </a:r>
            <a:r>
              <a:rPr lang="en-US" sz="2200" dirty="0" err="1">
                <a:latin typeface="Times New Roman" panose="02020603050405020304" pitchFamily="18" charset="0"/>
                <a:cs typeface="Times New Roman" panose="02020603050405020304" pitchFamily="18" charset="0"/>
              </a:rPr>
              <a:t>L</a:t>
            </a:r>
            <a:r>
              <a:rPr lang="en-US" sz="1400" dirty="0" err="1">
                <a:latin typeface="Times New Roman" panose="02020603050405020304" pitchFamily="18" charset="0"/>
                <a:cs typeface="Times New Roman" panose="02020603050405020304" pitchFamily="18" charset="0"/>
              </a:rPr>
              <a:t>kd</a:t>
            </a:r>
            <a:endParaRPr lang="en-US" sz="14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where L​</a:t>
            </a:r>
            <a:r>
              <a:rPr lang="en-US" sz="1400" dirty="0">
                <a:latin typeface="Times New Roman" panose="02020603050405020304" pitchFamily="18" charset="0"/>
                <a:cs typeface="Times New Roman" panose="02020603050405020304" pitchFamily="18" charset="0"/>
              </a:rPr>
              <a:t>CE</a:t>
            </a:r>
            <a:r>
              <a:rPr lang="en-US" sz="2200" dirty="0">
                <a:latin typeface="Times New Roman" panose="02020603050405020304" pitchFamily="18" charset="0"/>
                <a:cs typeface="Times New Roman" panose="02020603050405020304" pitchFamily="18" charset="0"/>
              </a:rPr>
              <a:t> is the cross-entropy loss and L</a:t>
            </a:r>
            <a:r>
              <a:rPr lang="en-US" sz="1400" dirty="0">
                <a:latin typeface="Times New Roman" panose="02020603050405020304" pitchFamily="18" charset="0"/>
                <a:cs typeface="Times New Roman" panose="02020603050405020304" pitchFamily="18" charset="0"/>
              </a:rPr>
              <a:t>KD</a:t>
            </a:r>
            <a:r>
              <a:rPr lang="en-US" sz="2200" dirty="0">
                <a:latin typeface="Times New Roman" panose="02020603050405020304" pitchFamily="18" charset="0"/>
                <a:cs typeface="Times New Roman" panose="02020603050405020304" pitchFamily="18" charset="0"/>
              </a:rPr>
              <a:t>​ is the distillation loss.</a:t>
            </a:r>
          </a:p>
          <a:p>
            <a:pPr marL="0" indent="0">
              <a:buNone/>
            </a:pPr>
            <a:r>
              <a:rPr lang="en-US" sz="2200" b="1" dirty="0">
                <a:latin typeface="Times New Roman" panose="02020603050405020304" pitchFamily="18" charset="0"/>
                <a:cs typeface="Times New Roman" panose="02020603050405020304" pitchFamily="18" charset="0"/>
              </a:rPr>
              <a:t>6.  Tools Used :</a:t>
            </a:r>
          </a:p>
          <a:p>
            <a:pPr marL="0" indent="0">
              <a:buNone/>
            </a:pPr>
            <a:r>
              <a:rPr lang="en-US" sz="2200" dirty="0">
                <a:latin typeface="Times New Roman" panose="02020603050405020304" pitchFamily="18" charset="0"/>
                <a:cs typeface="Times New Roman" panose="02020603050405020304" pitchFamily="18" charset="0"/>
              </a:rPr>
              <a:t>High-Performance Computing (HPC): Utilized a system with GPU-accelerated nodes for efficient model training.</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D2B080B-57BC-B3F7-B0ED-9826CF52B54F}"/>
              </a:ext>
            </a:extLst>
          </p:cNvPr>
          <p:cNvSpPr>
            <a:spLocks noGrp="1"/>
          </p:cNvSpPr>
          <p:nvPr>
            <p:ph type="dt" sz="half" idx="10"/>
          </p:nvPr>
        </p:nvSpPr>
        <p:spPr/>
        <p:txBody>
          <a:bodyPr/>
          <a:lstStyle/>
          <a:p>
            <a:fld id="{AC077F8D-5C39-4D0A-8EB6-DD4A4C94ACC3}"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71571745-313F-3ED4-6D53-F1C42BD2475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3ED76132-3380-E23A-FF68-9C793114BE20}"/>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92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F8A7-9B16-EC48-1BF4-F8B6224BE7E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E679F57-9994-C478-3115-B9B7EA5FB890}"/>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81866169-2223-34B5-ECFC-190F0B88E4C2}"/>
              </a:ext>
            </a:extLst>
          </p:cNvPr>
          <p:cNvSpPr>
            <a:spLocks noGrp="1"/>
          </p:cNvSpPr>
          <p:nvPr>
            <p:ph idx="1"/>
          </p:nvPr>
        </p:nvSpPr>
        <p:spPr>
          <a:xfrm>
            <a:off x="653143" y="1493134"/>
            <a:ext cx="10963469" cy="4351338"/>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Software Specifications:</a:t>
            </a:r>
          </a:p>
          <a:p>
            <a:pPr marL="457200" indent="-457200">
              <a:buFont typeface="+mj-lt"/>
              <a:buAutoNum type="arabicPeriod"/>
            </a:pPr>
            <a:r>
              <a:rPr lang="en-IN" sz="2200" b="1" dirty="0">
                <a:latin typeface="Times New Roman" panose="02020603050405020304" pitchFamily="18" charset="0"/>
                <a:cs typeface="Times New Roman" panose="02020603050405020304" pitchFamily="18" charset="0"/>
              </a:rPr>
              <a:t>Programming Language: </a:t>
            </a:r>
          </a:p>
          <a:p>
            <a:pPr marL="0" indent="0">
              <a:buNone/>
            </a:pPr>
            <a:r>
              <a:rPr lang="en-US" sz="2200" dirty="0">
                <a:latin typeface="Times New Roman" panose="02020603050405020304" pitchFamily="18" charset="0"/>
                <a:cs typeface="Times New Roman" panose="02020603050405020304" pitchFamily="18" charset="0"/>
              </a:rPr>
              <a:t>Python was used as the primary programming language for implementation due to its extensive libraries and frameworks for data science and machine learning.</a:t>
            </a:r>
          </a:p>
          <a:p>
            <a:pPr marL="0" indent="0">
              <a:buNone/>
            </a:pPr>
            <a:r>
              <a:rPr lang="en-IN" sz="2200" b="1" dirty="0">
                <a:latin typeface="Times New Roman" panose="02020603050405020304" pitchFamily="18" charset="0"/>
                <a:cs typeface="Times New Roman" panose="02020603050405020304" pitchFamily="18" charset="0"/>
              </a:rPr>
              <a:t>2.   Libraries and Frameworks: </a:t>
            </a:r>
          </a:p>
          <a:p>
            <a:pPr marL="0" indent="0">
              <a:buNone/>
            </a:pPr>
            <a:r>
              <a:rPr lang="en-US" sz="2200" dirty="0">
                <a:latin typeface="Times New Roman" panose="02020603050405020304" pitchFamily="18" charset="0"/>
                <a:cs typeface="Times New Roman" panose="02020603050405020304" pitchFamily="18" charset="0"/>
              </a:rPr>
              <a:t>Pandas &amp;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For data manipulation and analysis &amp; For numerical computations.</a:t>
            </a:r>
          </a:p>
          <a:p>
            <a:pPr marL="0" indent="0">
              <a:buNone/>
            </a:pPr>
            <a:r>
              <a:rPr lang="en-US" sz="2200" dirty="0">
                <a:latin typeface="Times New Roman" panose="02020603050405020304" pitchFamily="18" charset="0"/>
                <a:cs typeface="Times New Roman" panose="02020603050405020304" pitchFamily="18" charset="0"/>
              </a:rPr>
              <a:t>Matplotlib: For data visualization.</a:t>
            </a:r>
          </a:p>
          <a:p>
            <a:pPr marL="0" indent="0">
              <a:buNone/>
            </a:pPr>
            <a:r>
              <a:rPr lang="en-US" sz="2200" dirty="0">
                <a:latin typeface="Times New Roman" panose="02020603050405020304" pitchFamily="18" charset="0"/>
                <a:cs typeface="Times New Roman" panose="02020603050405020304" pitchFamily="18" charset="0"/>
              </a:rPr>
              <a:t>Scikit-learn: For implementing machine learning algorithms, preprocessing, and model evaluation.</a:t>
            </a:r>
          </a:p>
          <a:p>
            <a:pPr marL="0" indent="0">
              <a:buNone/>
            </a:pPr>
            <a:r>
              <a:rPr lang="en-US" sz="2200" dirty="0">
                <a:latin typeface="Times New Roman" panose="02020603050405020304" pitchFamily="18" charset="0"/>
                <a:cs typeface="Times New Roman" panose="02020603050405020304" pitchFamily="18" charset="0"/>
              </a:rPr>
              <a:t>TensorFlow and </a:t>
            </a:r>
            <a:r>
              <a:rPr lang="en-US" sz="2200" dirty="0" err="1">
                <a:latin typeface="Times New Roman" panose="02020603050405020304" pitchFamily="18" charset="0"/>
                <a:cs typeface="Times New Roman" panose="02020603050405020304" pitchFamily="18" charset="0"/>
              </a:rPr>
              <a:t>PyTorch</a:t>
            </a:r>
            <a:r>
              <a:rPr lang="en-US" sz="2200" dirty="0">
                <a:latin typeface="Times New Roman" panose="02020603050405020304" pitchFamily="18" charset="0"/>
                <a:cs typeface="Times New Roman" panose="02020603050405020304" pitchFamily="18" charset="0"/>
              </a:rPr>
              <a:t>: For building and training deep learning models.</a:t>
            </a:r>
          </a:p>
          <a:p>
            <a:pPr marL="0" indent="0">
              <a:buNone/>
            </a:pP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CatBoost</a:t>
            </a:r>
            <a:r>
              <a:rPr lang="en-US" sz="2200" dirty="0">
                <a:latin typeface="Times New Roman" panose="02020603050405020304" pitchFamily="18" charset="0"/>
                <a:cs typeface="Times New Roman" panose="02020603050405020304" pitchFamily="18" charset="0"/>
              </a:rPr>
              <a:t>: For advanced gradient boosting techniques.</a:t>
            </a:r>
          </a:p>
        </p:txBody>
      </p:sp>
      <p:sp>
        <p:nvSpPr>
          <p:cNvPr id="5" name="Date Placeholder 4">
            <a:extLst>
              <a:ext uri="{FF2B5EF4-FFF2-40B4-BE49-F238E27FC236}">
                <a16:creationId xmlns:a16="http://schemas.microsoft.com/office/drawing/2014/main" id="{4421D25C-ADF0-1078-5FC9-99E4D1585336}"/>
              </a:ext>
            </a:extLst>
          </p:cNvPr>
          <p:cNvSpPr>
            <a:spLocks noGrp="1"/>
          </p:cNvSpPr>
          <p:nvPr>
            <p:ph type="dt" sz="half" idx="10"/>
          </p:nvPr>
        </p:nvSpPr>
        <p:spPr/>
        <p:txBody>
          <a:bodyPr/>
          <a:lstStyle/>
          <a:p>
            <a:fld id="{1A266D5C-7A50-4055-9822-0285F6064CF3}"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14A07AE-7042-D442-36F9-D3EAFE4EA34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3D943AA1-686E-1275-1DC3-570A3010305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20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E344-056F-413C-4B79-FD6D9E2A180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250FFC3-B8D5-A9CB-58AC-4E1F37F955D0}"/>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F7236C98-358A-AB4B-1784-D1282048AF40}"/>
              </a:ext>
            </a:extLst>
          </p:cNvPr>
          <p:cNvSpPr>
            <a:spLocks noGrp="1"/>
          </p:cNvSpPr>
          <p:nvPr>
            <p:ph idx="1"/>
          </p:nvPr>
        </p:nvSpPr>
        <p:spPr>
          <a:xfrm>
            <a:off x="589531" y="1749073"/>
            <a:ext cx="11355355" cy="435133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3. Development Environment: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was used for interactive development and testing. Anaconda was utilized to manage dependencies and create isolated environments.</a:t>
            </a: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Hardware Specifications :</a:t>
            </a:r>
          </a:p>
          <a:p>
            <a:pPr marL="457200" indent="-457200">
              <a:buAutoNum type="arabicPeriod"/>
            </a:pPr>
            <a:r>
              <a:rPr lang="en-US" sz="2200" b="1" dirty="0">
                <a:latin typeface="Times New Roman" panose="02020603050405020304" pitchFamily="18" charset="0"/>
                <a:cs typeface="Times New Roman" panose="02020603050405020304" pitchFamily="18" charset="0"/>
              </a:rPr>
              <a:t>High-Performance Computing (HPC) System:</a:t>
            </a:r>
          </a:p>
          <a:p>
            <a:pPr marL="0" indent="0">
              <a:buNone/>
            </a:pPr>
            <a:r>
              <a:rPr lang="en-US" sz="2200" b="1" dirty="0">
                <a:latin typeface="Times New Roman" panose="02020603050405020304" pitchFamily="18" charset="0"/>
                <a:cs typeface="Times New Roman" panose="02020603050405020304" pitchFamily="18" charset="0"/>
              </a:rPr>
              <a:t>Configuration: </a:t>
            </a:r>
          </a:p>
          <a:p>
            <a:pPr marL="0" indent="0">
              <a:buNone/>
            </a:pPr>
            <a:r>
              <a:rPr lang="en-US" sz="2200" dirty="0">
                <a:latin typeface="Times New Roman" panose="02020603050405020304" pitchFamily="18" charset="0"/>
                <a:cs typeface="Times New Roman" panose="02020603050405020304" pitchFamily="18" charset="0"/>
              </a:rPr>
              <a:t>64 GPU-accelerated nodes. Each node equipped with: 256 GB of RAM. Four NVIDIA GeForce RTX 4090 GPUs. 64-core AMD EPYC 7773X processor.</a:t>
            </a:r>
          </a:p>
          <a:p>
            <a:pPr marL="0" indent="0">
              <a:buNone/>
            </a:pPr>
            <a:r>
              <a:rPr lang="en-US" sz="2200" b="1" dirty="0">
                <a:latin typeface="Times New Roman" panose="02020603050405020304" pitchFamily="18" charset="0"/>
                <a:cs typeface="Times New Roman" panose="02020603050405020304" pitchFamily="18" charset="0"/>
              </a:rPr>
              <a:t>Performance: </a:t>
            </a:r>
          </a:p>
          <a:p>
            <a:pPr marL="0" indent="0">
              <a:buNone/>
            </a:pPr>
            <a:r>
              <a:rPr lang="en-US" sz="2200" dirty="0">
                <a:latin typeface="Times New Roman" panose="02020603050405020304" pitchFamily="18" charset="0"/>
                <a:cs typeface="Times New Roman" panose="02020603050405020304" pitchFamily="18" charset="0"/>
              </a:rPr>
              <a:t>The system offered a theoretical peak performance of around 10 </a:t>
            </a:r>
            <a:r>
              <a:rPr lang="en-US" sz="2200" dirty="0" err="1">
                <a:latin typeface="Times New Roman" panose="02020603050405020304" pitchFamily="18" charset="0"/>
                <a:cs typeface="Times New Roman" panose="02020603050405020304" pitchFamily="18" charset="0"/>
              </a:rPr>
              <a:t>petaFLOPs</a:t>
            </a:r>
            <a:r>
              <a:rPr lang="en-US" sz="2200" dirty="0">
                <a:latin typeface="Times New Roman" panose="02020603050405020304" pitchFamily="18" charset="0"/>
                <a:cs typeface="Times New Roman" panose="02020603050405020304" pitchFamily="18" charset="0"/>
              </a:rPr>
              <a:t>, suitable for large datasets and complex model training.</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4A4495C-C796-2753-21D3-0C84C17C02BD}"/>
              </a:ext>
            </a:extLst>
          </p:cNvPr>
          <p:cNvSpPr>
            <a:spLocks noGrp="1"/>
          </p:cNvSpPr>
          <p:nvPr>
            <p:ph type="dt" sz="half" idx="10"/>
          </p:nvPr>
        </p:nvSpPr>
        <p:spPr/>
        <p:txBody>
          <a:bodyPr/>
          <a:lstStyle/>
          <a:p>
            <a:fld id="{4160F2F6-51C9-4998-AA92-1DBFC0768168}"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ADAF599-499C-9E1C-4D13-A02B4C99389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6B33FA16-76F2-54FB-6ACA-D1DF08FF57AF}"/>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95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E3B27-DEDD-CD18-B433-3750A70BB8B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2701823-28D8-D8AE-CD90-659B00F144C6}"/>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457A5F62-2FC9-1B59-121C-4D0378F52BAF}"/>
              </a:ext>
            </a:extLst>
          </p:cNvPr>
          <p:cNvSpPr>
            <a:spLocks noGrp="1"/>
          </p:cNvSpPr>
          <p:nvPr>
            <p:ph idx="1"/>
          </p:nvPr>
        </p:nvSpPr>
        <p:spPr>
          <a:xfrm>
            <a:off x="589531" y="1651754"/>
            <a:ext cx="11355355" cy="435133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Implementation Steps :</a:t>
            </a:r>
          </a:p>
          <a:p>
            <a:pPr marL="0" indent="0">
              <a:buNone/>
            </a:pPr>
            <a:r>
              <a:rPr lang="en-US" sz="2200" b="1" dirty="0">
                <a:latin typeface="Times New Roman" panose="02020603050405020304" pitchFamily="18" charset="0"/>
                <a:cs typeface="Times New Roman" panose="02020603050405020304" pitchFamily="18" charset="0"/>
              </a:rPr>
              <a:t>1. Data Acquisition: </a:t>
            </a:r>
            <a:r>
              <a:rPr lang="en-US" sz="2200" dirty="0">
                <a:latin typeface="Times New Roman" panose="02020603050405020304" pitchFamily="18" charset="0"/>
                <a:cs typeface="Times New Roman" panose="02020603050405020304" pitchFamily="18" charset="0"/>
              </a:rPr>
              <a:t>The NSL-KDD dataset was sourced and prepared for analysis.</a:t>
            </a:r>
          </a:p>
          <a:p>
            <a:pPr marL="0" indent="0">
              <a:buNone/>
            </a:pPr>
            <a:r>
              <a:rPr lang="en-US" sz="2200" b="1" dirty="0">
                <a:latin typeface="Times New Roman" panose="02020603050405020304" pitchFamily="18" charset="0"/>
                <a:cs typeface="Times New Roman" panose="02020603050405020304" pitchFamily="18" charset="0"/>
              </a:rPr>
              <a:t>2. Preprocessing: </a:t>
            </a:r>
            <a:r>
              <a:rPr lang="en-US" sz="2200" dirty="0">
                <a:latin typeface="Times New Roman" panose="02020603050405020304" pitchFamily="18" charset="0"/>
                <a:cs typeface="Times New Roman" panose="02020603050405020304" pitchFamily="18" charset="0"/>
              </a:rPr>
              <a:t>Data cleaning, encoding, normalization, and splitting were performed as described previously.</a:t>
            </a:r>
          </a:p>
          <a:p>
            <a:pPr marL="0" indent="0">
              <a:buNone/>
            </a:pPr>
            <a:r>
              <a:rPr lang="en-US" sz="2200" b="1" dirty="0">
                <a:latin typeface="Times New Roman" panose="02020603050405020304" pitchFamily="18" charset="0"/>
                <a:cs typeface="Times New Roman" panose="02020603050405020304" pitchFamily="18" charset="0"/>
              </a:rPr>
              <a:t>3. Model Development: </a:t>
            </a:r>
            <a:r>
              <a:rPr lang="en-US" sz="2200" dirty="0">
                <a:latin typeface="Times New Roman" panose="02020603050405020304" pitchFamily="18" charset="0"/>
                <a:cs typeface="Times New Roman" panose="02020603050405020304" pitchFamily="18" charset="0"/>
              </a:rPr>
              <a:t>Implemented various teacher models (Random Forest,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CatBoost</a:t>
            </a:r>
            <a:r>
              <a:rPr lang="en-US" sz="2200" dirty="0">
                <a:latin typeface="Times New Roman" panose="02020603050405020304" pitchFamily="18" charset="0"/>
                <a:cs typeface="Times New Roman" panose="02020603050405020304" pitchFamily="18" charset="0"/>
              </a:rPr>
              <a:t>) and student models (Decision Trees, Logistic Regression).Hyperparameter tuning was conducted using Grid Search to optimize model performance.</a:t>
            </a:r>
          </a:p>
          <a:p>
            <a:pPr marL="0" indent="0">
              <a:buNone/>
            </a:pPr>
            <a:r>
              <a:rPr lang="en-US" sz="2200" b="1" dirty="0">
                <a:latin typeface="Times New Roman" panose="02020603050405020304" pitchFamily="18" charset="0"/>
                <a:cs typeface="Times New Roman" panose="02020603050405020304" pitchFamily="18" charset="0"/>
              </a:rPr>
              <a:t>4. Knowledge Distillation: </a:t>
            </a:r>
            <a:r>
              <a:rPr lang="en-US" sz="2200" dirty="0">
                <a:latin typeface="Times New Roman" panose="02020603050405020304" pitchFamily="18" charset="0"/>
                <a:cs typeface="Times New Roman" panose="02020603050405020304" pitchFamily="18" charset="0"/>
              </a:rPr>
              <a:t>Developed a framework for knowledge distillation where the student model learned from the teacher model's soft labels.</a:t>
            </a:r>
          </a:p>
          <a:p>
            <a:pPr marL="0" indent="0">
              <a:buNone/>
            </a:pPr>
            <a:r>
              <a:rPr lang="en-US" sz="2200" b="1" dirty="0">
                <a:latin typeface="Times New Roman" panose="02020603050405020304" pitchFamily="18" charset="0"/>
                <a:cs typeface="Times New Roman" panose="02020603050405020304" pitchFamily="18" charset="0"/>
              </a:rPr>
              <a:t>5. Evaluation: </a:t>
            </a:r>
            <a:r>
              <a:rPr lang="en-US" sz="2200" dirty="0">
                <a:latin typeface="Times New Roman" panose="02020603050405020304" pitchFamily="18" charset="0"/>
                <a:cs typeface="Times New Roman" panose="02020603050405020304" pitchFamily="18" charset="0"/>
              </a:rPr>
              <a:t>Models were evaluated using metrics such as accuracy, precision, recall, F1-score, and false positive rate.</a:t>
            </a:r>
          </a:p>
          <a:p>
            <a:pPr marL="0" indent="0">
              <a:buNone/>
            </a:pPr>
            <a:r>
              <a:rPr lang="en-US" sz="2200" b="1" dirty="0">
                <a:latin typeface="Times New Roman" panose="02020603050405020304" pitchFamily="18" charset="0"/>
                <a:cs typeface="Times New Roman" panose="02020603050405020304" pitchFamily="18" charset="0"/>
              </a:rPr>
              <a:t>6. Visualization: </a:t>
            </a:r>
            <a:r>
              <a:rPr lang="en-US" sz="2200" dirty="0">
                <a:latin typeface="Times New Roman" panose="02020603050405020304" pitchFamily="18" charset="0"/>
                <a:cs typeface="Times New Roman" panose="02020603050405020304" pitchFamily="18" charset="0"/>
              </a:rPr>
              <a:t>Results were visualized using Matplotlib to present findings effectively.</a:t>
            </a:r>
          </a:p>
        </p:txBody>
      </p:sp>
      <p:sp>
        <p:nvSpPr>
          <p:cNvPr id="5" name="Date Placeholder 4">
            <a:extLst>
              <a:ext uri="{FF2B5EF4-FFF2-40B4-BE49-F238E27FC236}">
                <a16:creationId xmlns:a16="http://schemas.microsoft.com/office/drawing/2014/main" id="{A7BB7992-BBAB-781B-F21B-55EFCA7FF43C}"/>
              </a:ext>
            </a:extLst>
          </p:cNvPr>
          <p:cNvSpPr>
            <a:spLocks noGrp="1"/>
          </p:cNvSpPr>
          <p:nvPr>
            <p:ph type="dt" sz="half" idx="10"/>
          </p:nvPr>
        </p:nvSpPr>
        <p:spPr/>
        <p:txBody>
          <a:bodyPr/>
          <a:lstStyle/>
          <a:p>
            <a:fld id="{1E85D95C-CD3D-4119-9295-6CDE37BCC980}"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7865AC8-3A06-A7BF-C39B-A2B2F9B350F1}"/>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417AA33B-7A1D-188C-7989-75C9121B197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08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CE88C19-B0FC-45E5-9602-4F4F4442F0C0}"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51E9F-676E-9DAC-D841-7478A25F3BC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AF65AAB-6FC8-234E-703F-FAC9D638E094}"/>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E97D563A-6E07-0C79-7653-7AE358C17BA3}"/>
              </a:ext>
            </a:extLst>
          </p:cNvPr>
          <p:cNvSpPr>
            <a:spLocks noGrp="1"/>
          </p:cNvSpPr>
          <p:nvPr>
            <p:ph idx="1"/>
          </p:nvPr>
        </p:nvSpPr>
        <p:spPr>
          <a:xfrm>
            <a:off x="505555" y="1595770"/>
            <a:ext cx="11355355" cy="435133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Challenges Faced and Solutions</a:t>
            </a:r>
          </a:p>
          <a:p>
            <a:pPr marL="0" indent="0">
              <a:buNone/>
            </a:pPr>
            <a:endParaRPr lang="en-US" sz="2200" b="1"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1. Data Quality Issues:</a:t>
            </a:r>
          </a:p>
          <a:p>
            <a:pPr marL="0" indent="0">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Challenge: The NSL-KDD dataset contained noise and irrelevant records.</a:t>
            </a:r>
          </a:p>
          <a:p>
            <a:pPr marL="0" indent="0">
              <a:buNone/>
            </a:pPr>
            <a:r>
              <a:rPr lang="en-US" sz="2200" dirty="0">
                <a:latin typeface="Times New Roman" panose="02020603050405020304" pitchFamily="18" charset="0"/>
                <a:cs typeface="Times New Roman" panose="02020603050405020304" pitchFamily="18" charset="0"/>
              </a:rPr>
              <a:t>- Solution: Implemented thorough data cleaning and preprocessing steps to ensure data integrity.</a:t>
            </a:r>
          </a:p>
          <a:p>
            <a:pPr marL="0" indent="0">
              <a:buNone/>
            </a:pPr>
            <a:r>
              <a:rPr lang="en-US" sz="2200" b="1" dirty="0">
                <a:latin typeface="Times New Roman" panose="02020603050405020304" pitchFamily="18" charset="0"/>
                <a:cs typeface="Times New Roman" panose="02020603050405020304" pitchFamily="18" charset="0"/>
              </a:rPr>
              <a:t>2. Computational Resource Management:</a:t>
            </a:r>
          </a:p>
          <a:p>
            <a:pPr marL="0" indent="0">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Challenge: Training complex models required significant computational resources, leading to long training times.</a:t>
            </a:r>
          </a:p>
          <a:p>
            <a:pPr marL="0" indent="0">
              <a:buNone/>
            </a:pPr>
            <a:r>
              <a:rPr lang="en-US" sz="2200" dirty="0">
                <a:latin typeface="Times New Roman" panose="02020603050405020304" pitchFamily="18" charset="0"/>
                <a:cs typeface="Times New Roman" panose="02020603050405020304" pitchFamily="18" charset="0"/>
              </a:rPr>
              <a:t>- Solution: Utilized the HPC system effectively by parallelizing tasks and optimizing code to reduce training time.</a:t>
            </a:r>
          </a:p>
        </p:txBody>
      </p:sp>
      <p:sp>
        <p:nvSpPr>
          <p:cNvPr id="5" name="Date Placeholder 4">
            <a:extLst>
              <a:ext uri="{FF2B5EF4-FFF2-40B4-BE49-F238E27FC236}">
                <a16:creationId xmlns:a16="http://schemas.microsoft.com/office/drawing/2014/main" id="{8B94B00E-21F4-9D19-0E32-AA7ABAB524A7}"/>
              </a:ext>
            </a:extLst>
          </p:cNvPr>
          <p:cNvSpPr>
            <a:spLocks noGrp="1"/>
          </p:cNvSpPr>
          <p:nvPr>
            <p:ph type="dt" sz="half" idx="10"/>
          </p:nvPr>
        </p:nvSpPr>
        <p:spPr/>
        <p:txBody>
          <a:bodyPr/>
          <a:lstStyle/>
          <a:p>
            <a:fld id="{340725E9-A371-4847-8AB5-489F29D6A15E}"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F4A9CF1-7504-E25D-8557-C5B5A258A6FE}"/>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4BA93BF-6F0B-2C81-7BCA-2D53379D2365}"/>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31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pic>
        <p:nvPicPr>
          <p:cNvPr id="3" name="Content Placeholder 2">
            <a:extLst>
              <a:ext uri="{FF2B5EF4-FFF2-40B4-BE49-F238E27FC236}">
                <a16:creationId xmlns:a16="http://schemas.microsoft.com/office/drawing/2014/main" id="{328E9FD4-F250-E0D3-E552-12FB6CC95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1469" y="1493134"/>
            <a:ext cx="5800531" cy="4514590"/>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75AA2DD-24A9-448C-A16B-D9C121EACCED}"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D3DDCED-96E9-6887-9ADE-825F27DF6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7436"/>
            <a:ext cx="6391469" cy="3896269"/>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developed a two-level ensemble learning framework with stacked knowledge distillation for network intrusion detection, achieving perfect scores in accuracy, precision, recall, and F1 score on the NSL-KDD dataset, while significantly reducing the false positive rate. These results highlight the framework's potential to enhance the reliability and effectiveness of IDS in real-world applications.</a:t>
            </a:r>
          </a:p>
          <a:p>
            <a:pPr algn="just"/>
            <a:r>
              <a:rPr lang="en-US" sz="2400" dirty="0">
                <a:latin typeface="Times New Roman" panose="02020603050405020304" pitchFamily="18" charset="0"/>
                <a:cs typeface="Times New Roman" panose="02020603050405020304" pitchFamily="18" charset="0"/>
              </a:rPr>
              <a:t>Future developments could include integrating explainable AI for transparency, expanding to multi-level ensemble learning, and conducting real-world testing with diverse datasets. However, limitations such as dataset bias, computational overhead, scalability challenges, and potential gaps in feature selection need to be addressed to improve the framework's applicability against evolving cyber threats.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B9C8C8CA-507E-49B4-9E5B-DA0F5CEA3EB8}"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sz="2400" b="1" dirty="0" err="1">
                <a:latin typeface="Times New Roman" panose="02020603050405020304" pitchFamily="18" charset="0"/>
                <a:cs typeface="Times New Roman" panose="02020603050405020304" pitchFamily="18" charset="0"/>
              </a:rPr>
              <a:t>Arreche</a:t>
            </a:r>
            <a:r>
              <a:rPr lang="en-US" sz="2400" b="1" dirty="0">
                <a:latin typeface="Times New Roman" panose="02020603050405020304" pitchFamily="18" charset="0"/>
                <a:cs typeface="Times New Roman" panose="02020603050405020304" pitchFamily="18" charset="0"/>
              </a:rPr>
              <a:t>, O., </a:t>
            </a:r>
            <a:r>
              <a:rPr lang="en-US" sz="2400" b="1" dirty="0" err="1">
                <a:latin typeface="Times New Roman" panose="02020603050405020304" pitchFamily="18" charset="0"/>
                <a:cs typeface="Times New Roman" panose="02020603050405020304" pitchFamily="18" charset="0"/>
              </a:rPr>
              <a:t>Bibers</a:t>
            </a:r>
            <a:r>
              <a:rPr lang="en-US" sz="2400" b="1" dirty="0">
                <a:latin typeface="Times New Roman" panose="02020603050405020304" pitchFamily="18" charset="0"/>
                <a:cs typeface="Times New Roman" panose="02020603050405020304" pitchFamily="18" charset="0"/>
              </a:rPr>
              <a:t>, I., &amp; Abdallah, M. (2024).</a:t>
            </a:r>
            <a:r>
              <a:rPr lang="en-US" sz="2400" dirty="0">
                <a:latin typeface="Times New Roman" panose="02020603050405020304" pitchFamily="18" charset="0"/>
                <a:cs typeface="Times New Roman" panose="02020603050405020304" pitchFamily="18" charset="0"/>
              </a:rPr>
              <a:t> A Two-Level Ensemble Learning Framework for Enhancing Network Intrusion Detection Systems. IEEE Access.</a:t>
            </a:r>
          </a:p>
          <a:p>
            <a:r>
              <a:rPr lang="en-US" sz="2400" b="1" dirty="0" err="1">
                <a:latin typeface="Times New Roman" panose="02020603050405020304" pitchFamily="18" charset="0"/>
                <a:cs typeface="Times New Roman" panose="02020603050405020304" pitchFamily="18" charset="0"/>
              </a:rPr>
              <a:t>Aldallal</a:t>
            </a:r>
            <a:r>
              <a:rPr lang="en-US" sz="2400" b="1" dirty="0">
                <a:latin typeface="Times New Roman" panose="02020603050405020304" pitchFamily="18" charset="0"/>
                <a:cs typeface="Times New Roman" panose="02020603050405020304" pitchFamily="18" charset="0"/>
              </a:rPr>
              <a:t>, A. (2022)</a:t>
            </a:r>
            <a:r>
              <a:rPr lang="en-US" sz="2400" dirty="0">
                <a:latin typeface="Times New Roman" panose="02020603050405020304" pitchFamily="18" charset="0"/>
                <a:cs typeface="Times New Roman" panose="02020603050405020304" pitchFamily="18" charset="0"/>
              </a:rPr>
              <a:t>. Toward efficient intrusion detection system using hybrid deep learning approach. Symmetry, 14(9), 1916. </a:t>
            </a:r>
          </a:p>
          <a:p>
            <a:r>
              <a:rPr lang="en-US" sz="2400" b="1" dirty="0">
                <a:latin typeface="Times New Roman" panose="02020603050405020304" pitchFamily="18" charset="0"/>
                <a:cs typeface="Times New Roman" panose="02020603050405020304" pitchFamily="18" charset="0"/>
              </a:rPr>
              <a:t>Yang, Shuo, et al. </a:t>
            </a:r>
            <a:r>
              <a:rPr lang="en-US" sz="2400" dirty="0">
                <a:latin typeface="Times New Roman" panose="02020603050405020304" pitchFamily="18" charset="0"/>
                <a:cs typeface="Times New Roman" panose="02020603050405020304" pitchFamily="18" charset="0"/>
              </a:rPr>
              <a:t>”A Lightweight Approach for Network Intrusion Detection based on Self-Knowledge Distillation.” ICC 2023-IEEE International Conference on Communications. IEEE, 2023.</a:t>
            </a:r>
          </a:p>
          <a:p>
            <a:r>
              <a:rPr lang="en-US" sz="2400" b="1" dirty="0" err="1">
                <a:latin typeface="Times New Roman" panose="02020603050405020304" pitchFamily="18" charset="0"/>
                <a:cs typeface="Times New Roman" panose="02020603050405020304" pitchFamily="18" charset="0"/>
              </a:rPr>
              <a:t>Mohammadpour</a:t>
            </a:r>
            <a:r>
              <a:rPr lang="en-US" sz="2400" b="1" dirty="0">
                <a:latin typeface="Times New Roman" panose="02020603050405020304" pitchFamily="18" charset="0"/>
                <a:cs typeface="Times New Roman" panose="02020603050405020304" pitchFamily="18" charset="0"/>
              </a:rPr>
              <a:t>, L., Ling, T.C., Liew, C.S. and </a:t>
            </a:r>
            <a:r>
              <a:rPr lang="en-US" sz="2400" b="1" dirty="0" err="1">
                <a:latin typeface="Times New Roman" panose="02020603050405020304" pitchFamily="18" charset="0"/>
                <a:cs typeface="Times New Roman" panose="02020603050405020304" pitchFamily="18" charset="0"/>
              </a:rPr>
              <a:t>Aryanfar</a:t>
            </a:r>
            <a:r>
              <a:rPr lang="en-US" sz="2400" b="1" dirty="0">
                <a:latin typeface="Times New Roman" panose="02020603050405020304" pitchFamily="18" charset="0"/>
                <a:cs typeface="Times New Roman" panose="02020603050405020304" pitchFamily="18" charset="0"/>
              </a:rPr>
              <a:t>, A., 2022.</a:t>
            </a:r>
            <a:r>
              <a:rPr lang="en-US" sz="2400" dirty="0">
                <a:latin typeface="Times New Roman" panose="02020603050405020304" pitchFamily="18" charset="0"/>
                <a:cs typeface="Times New Roman" panose="02020603050405020304" pitchFamily="18" charset="0"/>
              </a:rPr>
              <a:t> A survey of CNN-based network intrusion detection. Applied Sciences, 12(16), p.8162. </a:t>
            </a:r>
          </a:p>
          <a:p>
            <a:r>
              <a:rPr lang="en-US" sz="2400" b="1" dirty="0">
                <a:latin typeface="Times New Roman" panose="02020603050405020304" pitchFamily="18" charset="0"/>
                <a:cs typeface="Times New Roman" panose="02020603050405020304" pitchFamily="18" charset="0"/>
              </a:rPr>
              <a:t>Gu, Y., Dong, L., Wei, F. and Huang, M., 2023.</a:t>
            </a:r>
            <a:r>
              <a:rPr lang="en-US" sz="2400" dirty="0">
                <a:latin typeface="Times New Roman" panose="02020603050405020304" pitchFamily="18" charset="0"/>
                <a:cs typeface="Times New Roman" panose="02020603050405020304" pitchFamily="18" charset="0"/>
              </a:rPr>
              <a:t> Knowledge distillation of large language models. </a:t>
            </a:r>
            <a:r>
              <a:rPr lang="en-US" sz="2400"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preprint arXiv:2306.08543.</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F9ACD6C-E808-4013-8E86-70A616BD3FC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17C3E-FA53-43FD-5859-D15545BFF93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EB2467F-426F-A891-1CB4-96579574B654}"/>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85F846F5-17AF-53A5-728B-300E403F34DA}"/>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Chen, H., Guo, Y., &amp; Huang, J. (2023).</a:t>
            </a:r>
            <a:r>
              <a:rPr lang="en-US" sz="2400" dirty="0">
                <a:latin typeface="Times New Roman" panose="02020603050405020304" pitchFamily="18" charset="0"/>
                <a:cs typeface="Times New Roman" panose="02020603050405020304" pitchFamily="18" charset="0"/>
              </a:rPr>
              <a:t> "Efficient knowledge distillation for lightweight intrusion detection models." </a:t>
            </a:r>
            <a:r>
              <a:rPr lang="en-US" sz="2400" i="1" dirty="0">
                <a:latin typeface="Times New Roman" panose="02020603050405020304" pitchFamily="18" charset="0"/>
                <a:cs typeface="Times New Roman" panose="02020603050405020304" pitchFamily="18" charset="0"/>
              </a:rPr>
              <a:t>IEEE Transactions on Neural Networks and Learning Systems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34(9)</a:t>
            </a:r>
            <a:r>
              <a:rPr lang="en-US" sz="2400" dirty="0">
                <a:latin typeface="Times New Roman" panose="02020603050405020304" pitchFamily="18" charset="0"/>
                <a:cs typeface="Times New Roman" panose="02020603050405020304" pitchFamily="18" charset="0"/>
              </a:rPr>
              <a:t>, 1895-1910.</a:t>
            </a:r>
          </a:p>
          <a:p>
            <a:r>
              <a:rPr lang="en-US" sz="2400" b="1" dirty="0">
                <a:latin typeface="Times New Roman" panose="02020603050405020304" pitchFamily="18" charset="0"/>
                <a:cs typeface="Times New Roman" panose="02020603050405020304" pitchFamily="18" charset="0"/>
              </a:rPr>
              <a:t>Yang, S., Liu, J., &amp; Zhao, K. (2024).</a:t>
            </a:r>
            <a:r>
              <a:rPr lang="en-US" sz="2400" dirty="0">
                <a:latin typeface="Times New Roman" panose="02020603050405020304" pitchFamily="18" charset="0"/>
                <a:cs typeface="Times New Roman" panose="02020603050405020304" pitchFamily="18" charset="0"/>
              </a:rPr>
              <a:t> "A federated learning approach for lightweight intrusion detection with knowledge distillation." </a:t>
            </a:r>
            <a:r>
              <a:rPr lang="en-US" sz="2400" i="1" dirty="0">
                <a:latin typeface="Times New Roman" panose="02020603050405020304" pitchFamily="18" charset="0"/>
                <a:cs typeface="Times New Roman" panose="02020603050405020304" pitchFamily="18" charset="0"/>
              </a:rPr>
              <a:t>IEEE Transactions on Cloud Computing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Early Access</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Lu, J., Xu, Q., &amp; Zhou, H. (2024).</a:t>
            </a:r>
            <a:r>
              <a:rPr lang="en-US" sz="2400" dirty="0">
                <a:latin typeface="Times New Roman" panose="02020603050405020304" pitchFamily="18" charset="0"/>
                <a:cs typeface="Times New Roman" panose="02020603050405020304" pitchFamily="18" charset="0"/>
              </a:rPr>
              <a:t> "Adversarial knowledge distillation for robust network intrusion detection." </a:t>
            </a:r>
            <a:r>
              <a:rPr lang="en-US" sz="2400" i="1" dirty="0">
                <a:latin typeface="Times New Roman" panose="02020603050405020304" pitchFamily="18" charset="0"/>
                <a:cs typeface="Times New Roman" panose="02020603050405020304" pitchFamily="18" charset="0"/>
              </a:rPr>
              <a:t>Computers &amp; Security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130</a:t>
            </a:r>
            <a:r>
              <a:rPr lang="en-US" sz="2400" dirty="0">
                <a:latin typeface="Times New Roman" panose="02020603050405020304" pitchFamily="18" charset="0"/>
                <a:cs typeface="Times New Roman" panose="02020603050405020304" pitchFamily="18" charset="0"/>
              </a:rPr>
              <a:t>, 103205.</a:t>
            </a:r>
          </a:p>
          <a:p>
            <a:r>
              <a:rPr lang="en-US" sz="2400" b="1" dirty="0">
                <a:latin typeface="Times New Roman" panose="02020603050405020304" pitchFamily="18" charset="0"/>
                <a:cs typeface="Times New Roman" panose="02020603050405020304" pitchFamily="18" charset="0"/>
              </a:rPr>
              <a:t>Singh, H., Sharma, S., &amp; Gupta, A. (2024).</a:t>
            </a:r>
            <a:r>
              <a:rPr lang="en-US" sz="2400" dirty="0">
                <a:latin typeface="Times New Roman" panose="02020603050405020304" pitchFamily="18" charset="0"/>
                <a:cs typeface="Times New Roman" panose="02020603050405020304" pitchFamily="18" charset="0"/>
              </a:rPr>
              <a:t> "Enhancing cybersecurity with ensemble learning: A multi-model approach." </a:t>
            </a:r>
            <a:r>
              <a:rPr lang="en-US" sz="2400" i="1" dirty="0">
                <a:latin typeface="Times New Roman" panose="02020603050405020304" pitchFamily="18" charset="0"/>
                <a:cs typeface="Times New Roman" panose="02020603050405020304" pitchFamily="18" charset="0"/>
              </a:rPr>
              <a:t>Journal of Cybersecurity and Privacy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6(1)</a:t>
            </a:r>
            <a:r>
              <a:rPr lang="en-US" sz="2400" dirty="0">
                <a:latin typeface="Times New Roman" panose="02020603050405020304" pitchFamily="18" charset="0"/>
                <a:cs typeface="Times New Roman" panose="02020603050405020304" pitchFamily="18" charset="0"/>
              </a:rPr>
              <a:t>, 45-62.</a:t>
            </a:r>
          </a:p>
        </p:txBody>
      </p:sp>
      <p:sp>
        <p:nvSpPr>
          <p:cNvPr id="5" name="Date Placeholder 4">
            <a:extLst>
              <a:ext uri="{FF2B5EF4-FFF2-40B4-BE49-F238E27FC236}">
                <a16:creationId xmlns:a16="http://schemas.microsoft.com/office/drawing/2014/main" id="{D4BA9D03-DE79-231E-9494-173CC28E1844}"/>
              </a:ext>
            </a:extLst>
          </p:cNvPr>
          <p:cNvSpPr>
            <a:spLocks noGrp="1"/>
          </p:cNvSpPr>
          <p:nvPr>
            <p:ph type="dt" sz="half" idx="10"/>
          </p:nvPr>
        </p:nvSpPr>
        <p:spPr/>
        <p:txBody>
          <a:bodyPr/>
          <a:lstStyle/>
          <a:p>
            <a:fld id="{2F9ACD6C-E808-4013-8E86-70A616BD3FC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C408E54B-82B6-114B-0A68-2558E8CCFE64}"/>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421690C2-789E-1709-CD58-8A1DFA9888B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087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THANK YOU </a:t>
            </a:r>
            <a:r>
              <a:rPr lang="en-IN"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ctr">
              <a:buNone/>
            </a:pPr>
            <a:r>
              <a:rPr lang="en-IN" dirty="0">
                <a:latin typeface="Times New Roman" panose="02020603050405020304" pitchFamily="18" charset="0"/>
                <a:cs typeface="Times New Roman" panose="02020603050405020304" pitchFamily="18" charset="0"/>
                <a:sym typeface="Wingdings" panose="05000000000000000000" pitchFamily="2" charset="2"/>
              </a:rPr>
              <a:t>&amp;</a:t>
            </a:r>
          </a:p>
          <a:p>
            <a:pPr marL="0" indent="0" algn="ctr">
              <a:buNone/>
            </a:pPr>
            <a:r>
              <a:rPr lang="en-IN" dirty="0">
                <a:latin typeface="Times New Roman" panose="02020603050405020304" pitchFamily="18" charset="0"/>
                <a:cs typeface="Times New Roman" panose="02020603050405020304" pitchFamily="18" charset="0"/>
                <a:sym typeface="Wingdings" panose="05000000000000000000" pitchFamily="2" charset="2"/>
              </a:rPr>
              <a:t>Questions!</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19E4B98-6794-4CEC-ADFB-E137CF138E48}"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We would like to express our sincere gratitude for the opportunity to present our research on the Boosting Network Intrusion Detection With Two-Level Ensemble Learning And Knowledge Distillation Approaches. We appreciate the support and resources provided by our institution, which enabled us to conduct this study. For any further inquiries or discussions regarding this project, please feel free to contact us at the following email addresses:</a:t>
            </a:r>
          </a:p>
          <a:p>
            <a:r>
              <a:rPr lang="en-US" sz="2000" dirty="0">
                <a:latin typeface="Times New Roman" panose="02020603050405020304" pitchFamily="18" charset="0"/>
                <a:cs typeface="Times New Roman" panose="02020603050405020304" pitchFamily="18" charset="0"/>
              </a:rPr>
              <a:t>Dr. S.V.N. </a:t>
            </a:r>
            <a:r>
              <a:rPr lang="en-US" sz="2000" dirty="0" err="1">
                <a:latin typeface="Times New Roman" panose="02020603050405020304" pitchFamily="18" charset="0"/>
                <a:cs typeface="Times New Roman" panose="02020603050405020304" pitchFamily="18" charset="0"/>
              </a:rPr>
              <a:t>Sreenivasu</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drsvnsrinivasu@gmail.com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Macharla</a:t>
            </a:r>
            <a:r>
              <a:rPr lang="en-US" sz="2000" dirty="0">
                <a:latin typeface="Times New Roman" panose="02020603050405020304" pitchFamily="18" charset="0"/>
                <a:cs typeface="Times New Roman" panose="02020603050405020304" pitchFamily="18" charset="0"/>
              </a:rPr>
              <a:t> Bala </a:t>
            </a:r>
            <a:r>
              <a:rPr lang="en-US" sz="2000" dirty="0" err="1">
                <a:latin typeface="Times New Roman" panose="02020603050405020304" pitchFamily="18" charset="0"/>
                <a:cs typeface="Times New Roman" panose="02020603050405020304" pitchFamily="18" charset="0"/>
              </a:rPr>
              <a:t>Rangarao</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3"/>
              </a:rPr>
              <a:t>balunani25@gmail.com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Bollavaram</a:t>
            </a:r>
            <a:r>
              <a:rPr lang="en-US" sz="2000" dirty="0">
                <a:latin typeface="Times New Roman" panose="02020603050405020304" pitchFamily="18" charset="0"/>
                <a:cs typeface="Times New Roman" panose="02020603050405020304" pitchFamily="18" charset="0"/>
              </a:rPr>
              <a:t> Venkata </a:t>
            </a:r>
            <a:r>
              <a:rPr lang="en-US" sz="2000" dirty="0" err="1">
                <a:latin typeface="Times New Roman" panose="02020603050405020304" pitchFamily="18" charset="0"/>
                <a:cs typeface="Times New Roman" panose="02020603050405020304" pitchFamily="18" charset="0"/>
              </a:rPr>
              <a:t>Srinivasulu</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4"/>
              </a:rPr>
              <a:t>bollavaram.vasu@gmail.com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Boddupalli</a:t>
            </a:r>
            <a:r>
              <a:rPr lang="en-US" sz="2000" dirty="0">
                <a:latin typeface="Times New Roman" panose="02020603050405020304" pitchFamily="18" charset="0"/>
                <a:cs typeface="Times New Roman" panose="02020603050405020304" pitchFamily="18" charset="0"/>
              </a:rPr>
              <a:t> Venkata Siva Rama Krishna: </a:t>
            </a:r>
            <a:r>
              <a:rPr lang="en-US" sz="2000" dirty="0">
                <a:latin typeface="Times New Roman" panose="02020603050405020304" pitchFamily="18" charset="0"/>
                <a:cs typeface="Times New Roman" panose="02020603050405020304" pitchFamily="18" charset="0"/>
                <a:hlinkClick r:id="rId5"/>
              </a:rPr>
              <a:t>sivaboddupalli932@gmail.com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Thank you for your interest in our work.</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6BB3128-E1BF-4FDD-BFD6-179403C4FC2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72885" y="183495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With the increasing complexity and diversification of network traffic, traditional Intrusion Detection Systems (IDS) often struggle with accuracy and data imbalance issues. This project proposes an advanced IDS framework that enhances detection capabilities by integrating a two-level ensemble learning approach with knowledge distillation techniques. The system effectively addresses class imbalance while improving the precision of attack detection. Using the NSL-KDD dataset, multiple machine-learning models are combined to optimize overall performance. Additionally, knowledge distillation enables the transfer of insights from a complex, high-performing model to a simpler, computationally efficient one. The experimental results demonstrate significant improvements in detecting both common and rare high-risk attacks, making the proposed IDS a viable solution for real-time cybersecurity applications.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24BDBF-4601-45FC-8DF0-6D26D655E63E}"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Increasing cyberattacks necessitate advanced Intrusion Detection Systems (IDS).</a:t>
            </a:r>
          </a:p>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This study proposes a two-level ensemble learning framework combined with knowledge distillation.</a:t>
            </a:r>
          </a:p>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Tested on the NSL-KDD dataset, overcoming data imbalance and improving accuracy.</a:t>
            </a:r>
          </a:p>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Key features include scalability, adaptability, and efficient detection of rare attacks.</a:t>
            </a:r>
          </a:p>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The framework bridges the gap between complexity and computational efficiency.</a:t>
            </a:r>
          </a:p>
          <a:p>
            <a:pPr marL="342900" indent="-342900">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Traditional IDS approaches struggle to adapt to evolving attack patterns.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D708623-BE14-44B1-B6E8-9C175A1D0C03}"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E5304FB3-B3CA-4941-A093-0CFEC28DE0EA}"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4194994577"/>
              </p:ext>
            </p:extLst>
          </p:nvPr>
        </p:nvGraphicFramePr>
        <p:xfrm>
          <a:off x="685800" y="1058502"/>
          <a:ext cx="10820400" cy="509363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11441">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Novel Intrusion Detection Model for Detecting Known and Innovative Cyberattacks Using Convolutional Neural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Saleh Al </a:t>
                      </a:r>
                      <a:r>
                        <a:rPr lang="en-IN" sz="1400" dirty="0" err="1"/>
                        <a:t>Jufout</a:t>
                      </a:r>
                      <a:r>
                        <a:rPr lang="en-IN" sz="1400" dirty="0"/>
                        <a:t>, Mohammad Mozumdar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https://ieeexplore.ieee.org/document/9320588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Utilized CICIDS2017 dataset. Implemented hybrid feature selection for preprocessing. Developed a CNN architecture for intrusion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96.50% detection rate. False positive rate of 30.5%. Effective handling of complex dataset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High false positive rate indicates need for improvement. Future research needed on hybrid models for better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Enhancing Network Intrusion Detection Through the Application of the Dung Beetle Optimized Fusion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Y. Li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https://ieeexplore.ieee.org/document/10398201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Introduces TDBO-ACBLT model combining ACBL and TCN; uses TDBO for hyperparameter tuning and feature selection on the UNSW-NW15 dataset</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Achieves 97.32% accuracy with lower false positive rates; effectively captures spatiotemporal features; TDBO outperforms HHO and PSO.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Need for validation on larger datasets; lack of time-related analyses; single model reliance may not address complexity; potential for further DBO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C5D3E-7708-F878-8456-DA5A1F9CB0B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82D7FFC-8CCD-886F-269F-1A09E3FC8810}"/>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5FB2EEC9-4895-16CE-CC70-201CC2ADE548}"/>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CC2D2AD-C866-C7DD-EF4A-CC028E829479}"/>
              </a:ext>
            </a:extLst>
          </p:cNvPr>
          <p:cNvSpPr>
            <a:spLocks noGrp="1"/>
          </p:cNvSpPr>
          <p:nvPr>
            <p:ph type="dt" sz="half" idx="10"/>
          </p:nvPr>
        </p:nvSpPr>
        <p:spPr/>
        <p:txBody>
          <a:bodyPr/>
          <a:lstStyle/>
          <a:p>
            <a:fld id="{E8CEEE16-F7C6-421D-916E-95A9771E39AF}"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78700F3D-06DD-FEBE-3D0F-6D1CA448746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1C44F35C-EB50-CAFB-1DC4-B826F5EEE8B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E4683058-C122-102B-863D-5B06A65E1C2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14DC7D67-E62B-4B7B-319D-2B31D4D57968}"/>
              </a:ext>
            </a:extLst>
          </p:cNvPr>
          <p:cNvGraphicFramePr>
            <a:graphicFrameLocks noGrp="1"/>
          </p:cNvGraphicFramePr>
          <p:nvPr>
            <p:extLst>
              <p:ext uri="{D42A27DB-BD31-4B8C-83A1-F6EECF244321}">
                <p14:modId xmlns:p14="http://schemas.microsoft.com/office/powerpoint/2010/main" val="4089370112"/>
              </p:ext>
            </p:extLst>
          </p:nvPr>
        </p:nvGraphicFramePr>
        <p:xfrm>
          <a:off x="685800" y="1058502"/>
          <a:ext cx="10820400" cy="4666919"/>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11441">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Intrusion Detection Model for Detecting Known and Innovative Cyberattacks Using Convolutional Neural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Osvaldo </a:t>
                      </a:r>
                      <a:r>
                        <a:rPr lang="en-IN" sz="1400" dirty="0" err="1"/>
                        <a:t>Arreche</a:t>
                      </a:r>
                      <a:r>
                        <a:rPr lang="en-IN" sz="1400" dirty="0"/>
                        <a:t>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https://ieeexplore.ieee.org/document/10540382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Two-level ensemble learning framework using 21 algorithms across three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98.1% accuracy with lower false positives compared to traditional ML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Requires higher computational power, limited real-time adaptability.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An Enhanced AI-Based Network Intrusion Detection System Using Generative Adversarial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Park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https://ieeexplore.ieee.org/document/9908159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Utilizes GANs to generate synthetic data for addressing data imbalance in NIDS. It includes a detailed implementation of various components and evaluates the system using benchmark datasets like NSL-KDD.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Improved accuracy in detecting network intrusions compared to traditional methods, </a:t>
                      </a:r>
                      <a:r>
                        <a:rPr lang="en-IN" sz="1400" dirty="0"/>
                        <a:t>particularly in multiclassification scenarios.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scalability in diverse real-world environments and evolving threats. validate the approach across different network conditions and types of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145609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39BA-3485-34C4-63B4-0BBF84E07BF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7FC33E6-8EC2-6A4B-9DA0-33CAD6427453}"/>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87A30B02-B09C-93F8-F25A-1E3D2BCA559D}"/>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0DDC31D-948E-4EB6-E0EE-D8A87C778116}"/>
              </a:ext>
            </a:extLst>
          </p:cNvPr>
          <p:cNvSpPr>
            <a:spLocks noGrp="1"/>
          </p:cNvSpPr>
          <p:nvPr>
            <p:ph type="dt" sz="half" idx="10"/>
          </p:nvPr>
        </p:nvSpPr>
        <p:spPr/>
        <p:txBody>
          <a:bodyPr/>
          <a:lstStyle/>
          <a:p>
            <a:fld id="{E8CEEE16-F7C6-421D-916E-95A9771E39AF}"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674B6F82-B3C6-5C49-6B44-A9F6C2AF5C6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001D1E3B-69D4-0409-666A-0D9B9A70C04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7D7EA534-66FB-D5E6-DB30-5943EEB8756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3D0873F9-9DFD-7E2A-7D2C-F6229CFEB026}"/>
              </a:ext>
            </a:extLst>
          </p:cNvPr>
          <p:cNvGraphicFramePr>
            <a:graphicFrameLocks noGrp="1"/>
          </p:cNvGraphicFramePr>
          <p:nvPr>
            <p:extLst>
              <p:ext uri="{D42A27DB-BD31-4B8C-83A1-F6EECF244321}">
                <p14:modId xmlns:p14="http://schemas.microsoft.com/office/powerpoint/2010/main" val="3592436032"/>
              </p:ext>
            </p:extLst>
          </p:nvPr>
        </p:nvGraphicFramePr>
        <p:xfrm>
          <a:off x="685800" y="1094461"/>
          <a:ext cx="10820400" cy="5215812"/>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585235">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976740">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Hybrid Deep Learning Model for Network Intrusion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Zhang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Xplore - 8769789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CNN-LSTM hybrid model, CICIDS2017 dataset.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Improved performance metrics (Accuracy, Precision, Recall, F1) with reduced False Positive Rate; top models identified include XGB and LGBM.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Not validated for production use; potential dataset biases; needs real-world application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47777">
                <a:tc>
                  <a:txBody>
                    <a:bodyPr/>
                    <a:lstStyle/>
                    <a:p>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Intelligent Network Intrusion Detection Using Ensemble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Kim &amp; Park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Springer - 1254894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Utilizes GANs to Stacked ensemble of Random Forest, </a:t>
                      </a:r>
                      <a:r>
                        <a:rPr lang="en-US" sz="1400" dirty="0" err="1"/>
                        <a:t>XGBoost</a:t>
                      </a:r>
                      <a:r>
                        <a:rPr lang="en-US" sz="1400" dirty="0"/>
                        <a:t>, and </a:t>
                      </a:r>
                      <a:r>
                        <a:rPr lang="en-US" sz="1400" dirty="0" err="1"/>
                        <a:t>LightGBM</a:t>
                      </a:r>
                      <a:r>
                        <a:rPr lang="en-US" sz="1400" dirty="0"/>
                        <a:t> on NSL-KDD.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97.8% accuracy, better than individual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interpretability, performance may degrade on imbalanced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247297">
                <a:tc>
                  <a:txBody>
                    <a:bodyPr/>
                    <a:lstStyle/>
                    <a:p>
                      <a:r>
                        <a:rPr lang="en-US"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Reinforcement Learning for Adaptive Intrusion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Wang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Elsevier - 11009876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Reinforcement learning-based IDS, adaptive threshold tuning, UNSW-NB15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Dynamic adaptation to new </a:t>
                      </a:r>
                      <a:r>
                        <a:rPr lang="en-US" sz="1400" dirty="0" err="1"/>
                        <a:t>threats,outperforming</a:t>
                      </a:r>
                      <a:r>
                        <a:rPr lang="en-US" sz="1400" dirty="0"/>
                        <a:t> traditional IDS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High training time, requires significant computing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006465"/>
                  </a:ext>
                </a:extLst>
              </a:tr>
            </a:tbl>
          </a:graphicData>
        </a:graphic>
      </p:graphicFrame>
    </p:spTree>
    <p:extLst>
      <p:ext uri="{BB962C8B-B14F-4D97-AF65-F5344CB8AC3E}">
        <p14:creationId xmlns:p14="http://schemas.microsoft.com/office/powerpoint/2010/main" val="2012834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B0120-55F4-CAC9-3781-BBEFBCD733A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565408A-D1B0-0AC8-9E01-F1B175E5AF6B}"/>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ABDF9711-A1F1-F2E4-D01F-DD1436742A40}"/>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6728D3E-A158-1A61-7851-CFDC0ACA832E}"/>
              </a:ext>
            </a:extLst>
          </p:cNvPr>
          <p:cNvSpPr>
            <a:spLocks noGrp="1"/>
          </p:cNvSpPr>
          <p:nvPr>
            <p:ph type="dt" sz="half" idx="10"/>
          </p:nvPr>
        </p:nvSpPr>
        <p:spPr/>
        <p:txBody>
          <a:bodyPr/>
          <a:lstStyle/>
          <a:p>
            <a:fld id="{E8CEEE16-F7C6-421D-916E-95A9771E39AF}"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B0C3669-8F52-41D4-4644-203AA83DD43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7B968363-A580-6B01-8C5C-47E7F555170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69711C-498B-7754-1E16-0F5385EECA9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EE9EEB83-BE5B-A966-4608-2BB63B936F58}"/>
              </a:ext>
            </a:extLst>
          </p:cNvPr>
          <p:cNvGraphicFramePr>
            <a:graphicFrameLocks noGrp="1"/>
          </p:cNvGraphicFramePr>
          <p:nvPr>
            <p:extLst>
              <p:ext uri="{D42A27DB-BD31-4B8C-83A1-F6EECF244321}">
                <p14:modId xmlns:p14="http://schemas.microsoft.com/office/powerpoint/2010/main" val="112294216"/>
              </p:ext>
            </p:extLst>
          </p:nvPr>
        </p:nvGraphicFramePr>
        <p:xfrm>
          <a:off x="685800" y="1082351"/>
          <a:ext cx="10820400" cy="4548177"/>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0798">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597345">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Base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231455">
                <a:tc>
                  <a:txBody>
                    <a:bodyPr/>
                    <a:lstStyle/>
                    <a:p>
                      <a:r>
                        <a:rPr lang="en-US"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Federated Learning-based IDS for IoT Security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A. Gupta, R. Sharma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MDPI - 2345678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Federated learning for decentralized intrusion detection across IoT devices, uses FL-IDS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Improved privacy-preserving IDS model, 95.6%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Requires strong communication bandwidth, synchronization issues in real-time.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47777">
                <a:tc>
                  <a:txBody>
                    <a:bodyPr/>
                    <a:lstStyle/>
                    <a:p>
                      <a:r>
                        <a:rPr lang="en-US"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Blockchain-Based Intrusion Detection System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R. Johnson, L. Patel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Springer - 9876543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Implemented blockchain for tamper-proof intrusion detection logs, CICIDS2018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Prevents data manipulation, ensures transparency in IDS logs.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Blockchain latency can impact real-time threat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247297">
                <a:tc>
                  <a:txBody>
                    <a:bodyPr/>
                    <a:lstStyle/>
                    <a:p>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Multi-Agent Reinforcement Learning for Distributed IDS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T. Nakamura, J. Wang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Access - 1234567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Uses multiple reinforcement learning agents to monitor network traffic collaboratively, NSL-KDD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Better scalability in distributed networks, reduces single-point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Communication overhead, requires high coordination 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006465"/>
                  </a:ext>
                </a:extLst>
              </a:tr>
            </a:tbl>
          </a:graphicData>
        </a:graphic>
      </p:graphicFrame>
    </p:spTree>
    <p:extLst>
      <p:ext uri="{BB962C8B-B14F-4D97-AF65-F5344CB8AC3E}">
        <p14:creationId xmlns:p14="http://schemas.microsoft.com/office/powerpoint/2010/main" val="297161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B069F3E7-EB42-4C0E-88BA-CD99C58C604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No:1         Batch No:AB1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Summary of Relevant Literature: </a:t>
            </a:r>
          </a:p>
          <a:p>
            <a:r>
              <a:rPr lang="en-US" sz="2600" dirty="0">
                <a:latin typeface="Times New Roman" panose="02020603050405020304" pitchFamily="18" charset="0"/>
                <a:cs typeface="Times New Roman" panose="02020603050405020304" pitchFamily="18" charset="0"/>
              </a:rPr>
              <a:t>The literature indicates a growing recognition of the challenges posed by data imbalance in network intrusion detection.</a:t>
            </a:r>
          </a:p>
          <a:p>
            <a:r>
              <a:rPr lang="en-US" sz="2600" dirty="0">
                <a:latin typeface="Times New Roman" panose="02020603050405020304" pitchFamily="18" charset="0"/>
                <a:cs typeface="Times New Roman" panose="02020603050405020304" pitchFamily="18" charset="0"/>
              </a:rPr>
              <a:t>Various studies highlight the effectiveness of machine learning and DL techniques, particularly GANs, in generating synthetic data to improve model training.</a:t>
            </a:r>
          </a:p>
          <a:p>
            <a:r>
              <a:rPr lang="en-US" sz="2600" dirty="0">
                <a:latin typeface="Times New Roman" panose="02020603050405020304" pitchFamily="18" charset="0"/>
                <a:cs typeface="Times New Roman" panose="02020603050405020304" pitchFamily="18" charset="0"/>
              </a:rPr>
              <a:t>The findings consistently support the notion that advanced AI methodologies can significantly enhance the detection capabilities of NIDS.</a:t>
            </a:r>
          </a:p>
          <a:p>
            <a:pPr marL="0" indent="0">
              <a:buNone/>
            </a:pPr>
            <a:r>
              <a:rPr lang="en-US" sz="2600" b="1" dirty="0">
                <a:latin typeface="Times New Roman" panose="02020603050405020304" pitchFamily="18" charset="0"/>
                <a:cs typeface="Times New Roman" panose="02020603050405020304" pitchFamily="18" charset="0"/>
              </a:rPr>
              <a:t>Relation to Project: </a:t>
            </a:r>
          </a:p>
          <a:p>
            <a:r>
              <a:rPr lang="en-US" sz="2600" dirty="0">
                <a:latin typeface="Times New Roman" panose="02020603050405020304" pitchFamily="18" charset="0"/>
                <a:cs typeface="Times New Roman" panose="02020603050405020304" pitchFamily="18" charset="0"/>
              </a:rPr>
              <a:t>The key findings from these papers align closely with the project’s objectives of developing an AI-based NIDS that effectively addresses data imbalance through the use of GANs.</a:t>
            </a:r>
          </a:p>
          <a:p>
            <a:r>
              <a:rPr lang="en-US" sz="2600" dirty="0">
                <a:latin typeface="Times New Roman" panose="02020603050405020304" pitchFamily="18" charset="0"/>
                <a:cs typeface="Times New Roman" panose="02020603050405020304" pitchFamily="18" charset="0"/>
              </a:rPr>
              <a:t> By leveraging insights from existing research, the project aims to build upon proven methodologies to create a more robust and accurate intrusion detection system.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5894</TotalTime>
  <Words>3029</Words>
  <Application>Microsoft Office PowerPoint</Application>
  <PresentationFormat>Widescreen</PresentationFormat>
  <Paragraphs>331</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LITERATURE SURVEY</vt:lpstr>
      <vt:lpstr>LITERATURE SURVEY</vt:lpstr>
      <vt:lpstr>LITERATURE SURVEY</vt:lpstr>
      <vt:lpstr>RESEARCH GAPS</vt:lpstr>
      <vt:lpstr>PROBLEM STATEMENT</vt:lpstr>
      <vt:lpstr>OBJECTIVES</vt:lpstr>
      <vt:lpstr>BLOCK DIAGRAM OR FLOW DIAGRAM</vt:lpstr>
      <vt:lpstr>METHODOLOGY</vt:lpstr>
      <vt:lpstr>METHODOLOGY</vt:lpstr>
      <vt:lpstr>METHODOLOGY</vt:lpstr>
      <vt:lpstr>IMPLEMENTATION</vt:lpstr>
      <vt:lpstr>IMPLEMENTATION</vt:lpstr>
      <vt:lpstr>IMPLEMENTATION</vt:lpstr>
      <vt:lpstr>IMPLEMENTATION</vt:lpstr>
      <vt:lpstr>RESULTS &amp; ANALYSIS</vt:lpstr>
      <vt:lpstr>CONCLUSION and FUTURE SCOPE</vt:lpstr>
      <vt:lpstr>REFERENCES</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MB Nani</cp:lastModifiedBy>
  <cp:revision>29</cp:revision>
  <dcterms:created xsi:type="dcterms:W3CDTF">2023-12-22T11:34:02Z</dcterms:created>
  <dcterms:modified xsi:type="dcterms:W3CDTF">2025-02-09T08:35:38Z</dcterms:modified>
</cp:coreProperties>
</file>