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83" r:id="rId2"/>
    <p:sldId id="258" r:id="rId3"/>
    <p:sldId id="260" r:id="rId4"/>
    <p:sldId id="262" r:id="rId5"/>
    <p:sldId id="287" r:id="rId6"/>
    <p:sldId id="263" r:id="rId7"/>
    <p:sldId id="280" r:id="rId8"/>
    <p:sldId id="264" r:id="rId9"/>
    <p:sldId id="282" r:id="rId10"/>
    <p:sldId id="265" r:id="rId11"/>
    <p:sldId id="270" r:id="rId12"/>
    <p:sldId id="266" r:id="rId13"/>
    <p:sldId id="268" r:id="rId14"/>
    <p:sldId id="269" r:id="rId15"/>
    <p:sldId id="284" r:id="rId16"/>
    <p:sldId id="288" r:id="rId17"/>
    <p:sldId id="289" r:id="rId18"/>
    <p:sldId id="290" r:id="rId19"/>
    <p:sldId id="291" r:id="rId20"/>
    <p:sldId id="292" r:id="rId21"/>
    <p:sldId id="295" r:id="rId22"/>
    <p:sldId id="296" r:id="rId23"/>
    <p:sldId id="297" r:id="rId24"/>
    <p:sldId id="298" r:id="rId25"/>
    <p:sldId id="299" r:id="rId26"/>
    <p:sldId id="300" r:id="rId27"/>
    <p:sldId id="301"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6816D-0FAA-4097-8B88-093BD4DBE991}" v="42" dt="2024-12-26T13:33:42.37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18-03-2025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18-03-2025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18-03-2025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18-03-2025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BD40-EE91-E7F1-7675-E6565DA0B6AD}"/>
              </a:ext>
            </a:extLst>
          </p:cNvPr>
          <p:cNvSpPr>
            <a:spLocks noGrp="1"/>
          </p:cNvSpPr>
          <p:nvPr>
            <p:ph type="title"/>
          </p:nvPr>
        </p:nvSpPr>
        <p:spPr/>
        <p:txBody>
          <a:bodyPr/>
          <a:lstStyle/>
          <a:p>
            <a:endParaRPr lang="en-IN" dirty="0"/>
          </a:p>
        </p:txBody>
      </p:sp>
      <p:sp>
        <p:nvSpPr>
          <p:cNvPr id="3" name="Date Placeholder 2">
            <a:extLst>
              <a:ext uri="{FF2B5EF4-FFF2-40B4-BE49-F238E27FC236}">
                <a16:creationId xmlns:a16="http://schemas.microsoft.com/office/drawing/2014/main" id="{457CB58D-0BCF-8031-58F2-BD5B5CFE9FD0}"/>
              </a:ext>
            </a:extLst>
          </p:cNvPr>
          <p:cNvSpPr>
            <a:spLocks noGrp="1"/>
          </p:cNvSpPr>
          <p:nvPr>
            <p:ph type="dt" sz="half" idx="10"/>
          </p:nvPr>
        </p:nvSpPr>
        <p:spPr/>
        <p:txBody>
          <a:bodyPr/>
          <a:lstStyle/>
          <a:p>
            <a:fld id="{6F932DEC-E61F-415A-BB11-622ACF22FA82}" type="datetime1">
              <a:rPr lang="en-IN" smtClean="0"/>
              <a:t>18-03-2025</a:t>
            </a:fld>
            <a:endParaRPr lang="en-IN"/>
          </a:p>
        </p:txBody>
      </p:sp>
      <p:sp>
        <p:nvSpPr>
          <p:cNvPr id="4" name="Footer Placeholder 3">
            <a:extLst>
              <a:ext uri="{FF2B5EF4-FFF2-40B4-BE49-F238E27FC236}">
                <a16:creationId xmlns:a16="http://schemas.microsoft.com/office/drawing/2014/main" id="{8AF92A33-E835-E5DF-D124-3AF3992F4B4E}"/>
              </a:ext>
            </a:extLst>
          </p:cNvPr>
          <p:cNvSpPr>
            <a:spLocks noGrp="1"/>
          </p:cNvSpPr>
          <p:nvPr>
            <p:ph type="ftr" sz="quarter" idx="11"/>
          </p:nvPr>
        </p:nvSpPr>
        <p:spPr/>
        <p:txBody>
          <a:bodyPr/>
          <a:lstStyle/>
          <a:p>
            <a:r>
              <a:rPr lang="en-US"/>
              <a:t>Review No.         Batch No.           Department of CSE</a:t>
            </a:r>
            <a:endParaRPr lang="en-IN"/>
          </a:p>
        </p:txBody>
      </p:sp>
      <p:sp>
        <p:nvSpPr>
          <p:cNvPr id="5" name="Slide Number Placeholder 4">
            <a:extLst>
              <a:ext uri="{FF2B5EF4-FFF2-40B4-BE49-F238E27FC236}">
                <a16:creationId xmlns:a16="http://schemas.microsoft.com/office/drawing/2014/main" id="{84ECC2AE-7E23-BF3D-2B7F-78D00D6104CB}"/>
              </a:ext>
            </a:extLst>
          </p:cNvPr>
          <p:cNvSpPr>
            <a:spLocks noGrp="1"/>
          </p:cNvSpPr>
          <p:nvPr>
            <p:ph type="sldNum" sz="quarter" idx="12"/>
          </p:nvPr>
        </p:nvSpPr>
        <p:spPr/>
        <p:txBody>
          <a:bodyPr/>
          <a:lstStyle/>
          <a:p>
            <a:fld id="{65DCBD69-296B-4D7C-AF62-9B588FC78772}" type="slidenum">
              <a:rPr lang="en-IN" smtClean="0"/>
              <a:t>1</a:t>
            </a:fld>
            <a:endParaRPr lang="en-IN"/>
          </a:p>
        </p:txBody>
      </p:sp>
      <p:pic>
        <p:nvPicPr>
          <p:cNvPr id="2052" name="Picture 4" descr="Free Welcome Slides for PowerPoint and Google Slides - PPT Slides">
            <a:extLst>
              <a:ext uri="{FF2B5EF4-FFF2-40B4-BE49-F238E27FC236}">
                <a16:creationId xmlns:a16="http://schemas.microsoft.com/office/drawing/2014/main" id="{A813783E-F5AF-FDB1-4EE4-FD6E6010F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546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199" y="1573699"/>
            <a:ext cx="10610461" cy="4351338"/>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Lack of multi-modal integration – </a:t>
            </a:r>
            <a:r>
              <a:rPr lang="en-US" dirty="0">
                <a:latin typeface="Times New Roman" panose="02020603050405020304" pitchFamily="18" charset="0"/>
                <a:cs typeface="Times New Roman" panose="02020603050405020304" pitchFamily="18" charset="0"/>
              </a:rPr>
              <a:t>Most models rely only on visual data, ignoring depth, infrared, or EMG signals.</a:t>
            </a:r>
          </a:p>
          <a:p>
            <a:pPr algn="just"/>
            <a:r>
              <a:rPr lang="en-US" b="1" dirty="0">
                <a:latin typeface="Times New Roman" panose="02020603050405020304" pitchFamily="18" charset="0"/>
                <a:cs typeface="Times New Roman" panose="02020603050405020304" pitchFamily="18" charset="0"/>
              </a:rPr>
              <a:t>Poor generalization – </a:t>
            </a:r>
            <a:r>
              <a:rPr lang="en-US" dirty="0">
                <a:latin typeface="Times New Roman" panose="02020603050405020304" pitchFamily="18" charset="0"/>
                <a:cs typeface="Times New Roman" panose="02020603050405020304" pitchFamily="18" charset="0"/>
              </a:rPr>
              <a:t>Models struggle with real-world variations like lighting, occlusions, and hand diversity.</a:t>
            </a:r>
          </a:p>
          <a:p>
            <a:pPr algn="just"/>
            <a:r>
              <a:rPr lang="en-US" b="1" dirty="0">
                <a:latin typeface="Times New Roman" panose="02020603050405020304" pitchFamily="18" charset="0"/>
                <a:cs typeface="Times New Roman" panose="02020603050405020304" pitchFamily="18" charset="0"/>
              </a:rPr>
              <a:t>High computational cost –</a:t>
            </a:r>
            <a:r>
              <a:rPr lang="en-US" dirty="0">
                <a:latin typeface="Times New Roman" panose="02020603050405020304" pitchFamily="18" charset="0"/>
                <a:cs typeface="Times New Roman" panose="02020603050405020304" pitchFamily="18" charset="0"/>
              </a:rPr>
              <a:t> Deep learning models require significant processing power, limiting real-time deployment.</a:t>
            </a:r>
          </a:p>
          <a:p>
            <a:pPr algn="just"/>
            <a:r>
              <a:rPr lang="en-US" b="1" dirty="0">
                <a:latin typeface="Times New Roman" panose="02020603050405020304" pitchFamily="18" charset="0"/>
                <a:cs typeface="Times New Roman" panose="02020603050405020304" pitchFamily="18" charset="0"/>
              </a:rPr>
              <a:t>Inadequate temporal modeling – </a:t>
            </a:r>
            <a:r>
              <a:rPr lang="en-US" dirty="0">
                <a:latin typeface="Times New Roman" panose="02020603050405020304" pitchFamily="18" charset="0"/>
                <a:cs typeface="Times New Roman" panose="02020603050405020304" pitchFamily="18" charset="0"/>
              </a:rPr>
              <a:t>Difficulty in handling variations in gesture speed, duration, and continuity.</a:t>
            </a:r>
          </a:p>
          <a:p>
            <a:pPr algn="just"/>
            <a:r>
              <a:rPr lang="en-US" b="1" dirty="0">
                <a:latin typeface="Times New Roman" panose="02020603050405020304" pitchFamily="18" charset="0"/>
                <a:cs typeface="Times New Roman" panose="02020603050405020304" pitchFamily="18" charset="0"/>
              </a:rPr>
              <a:t>Limited personalization – </a:t>
            </a:r>
            <a:r>
              <a:rPr lang="en-US" dirty="0">
                <a:latin typeface="Times New Roman" panose="02020603050405020304" pitchFamily="18" charset="0"/>
                <a:cs typeface="Times New Roman" panose="02020603050405020304" pitchFamily="18" charset="0"/>
              </a:rPr>
              <a:t>Models do not adapt to individual hand movements or accessibility needs.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937592"/>
            <a:ext cx="10515600" cy="4351338"/>
          </a:xfrm>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Accurately recognizing dynamic hand gestures in real-time remains a challenge due to variations in lighting, hand shape, speed, and background noise. Traditional models struggle with feature extraction and temporal dependencies, leading to misclassification and reduced accuracy. Additionally, high computational costs limit real-time deployment on edge devices. There is a need for an advanced HGR system that integrates deep learning techniques to improve robustness, adaptability, and real-time performance across diverse environments.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Develop a deep learning-based framework for accurate and real-time hand gesture recognition.</a:t>
            </a:r>
          </a:p>
          <a:p>
            <a:pPr algn="just">
              <a:lnSpc>
                <a:spcPct val="100000"/>
              </a:lnSpc>
            </a:pPr>
            <a:r>
              <a:rPr lang="en-US" dirty="0">
                <a:latin typeface="Times New Roman" panose="02020603050405020304" pitchFamily="18" charset="0"/>
                <a:cs typeface="Times New Roman" panose="02020603050405020304" pitchFamily="18" charset="0"/>
              </a:rPr>
              <a:t>Integrate spatial (CNN) and temporal (LSTM/GRU) feature extraction techniques for improved performance.</a:t>
            </a:r>
          </a:p>
          <a:p>
            <a:pPr algn="just">
              <a:lnSpc>
                <a:spcPct val="100000"/>
              </a:lnSpc>
            </a:pPr>
            <a:r>
              <a:rPr lang="en-US" dirty="0">
                <a:latin typeface="Times New Roman" panose="02020603050405020304" pitchFamily="18" charset="0"/>
                <a:cs typeface="Times New Roman" panose="02020603050405020304" pitchFamily="18" charset="0"/>
              </a:rPr>
              <a:t>Optimize preprocessing methods, including background noise reduction and normalization, to enhance model accuracy.</a:t>
            </a:r>
          </a:p>
          <a:p>
            <a:pPr algn="just">
              <a:lnSpc>
                <a:spcPct val="100000"/>
              </a:lnSpc>
            </a:pPr>
            <a:r>
              <a:rPr lang="en-US" dirty="0">
                <a:latin typeface="Times New Roman" panose="02020603050405020304" pitchFamily="18" charset="0"/>
                <a:cs typeface="Times New Roman" panose="02020603050405020304" pitchFamily="18" charset="0"/>
              </a:rPr>
              <a:t>Evaluate the impact of different architectures on recognition accuracy, latency, and computational efficiency.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2" name="Content Placeholder 1">
            <a:extLst>
              <a:ext uri="{FF2B5EF4-FFF2-40B4-BE49-F238E27FC236}">
                <a16:creationId xmlns:a16="http://schemas.microsoft.com/office/drawing/2014/main" id="{3A54FC70-0E68-B842-3983-7D294477C7B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178559" y="1250302"/>
            <a:ext cx="3659156" cy="5106048"/>
          </a:xfrm>
          <a:prstGeom prst="rect">
            <a:avLst/>
          </a:prstGeom>
        </p:spPr>
      </p:pic>
    </p:spTree>
    <p:extLst>
      <p:ext uri="{BB962C8B-B14F-4D97-AF65-F5344CB8AC3E}">
        <p14:creationId xmlns:p14="http://schemas.microsoft.com/office/powerpoint/2010/main" val="2137029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92500" lnSpcReduction="20000"/>
          </a:bodyPr>
          <a:lstStyle/>
          <a:p>
            <a:pPr marL="0" indent="0">
              <a:lnSpc>
                <a:spcPct val="100000"/>
              </a:lnSpc>
              <a:buNone/>
            </a:pPr>
            <a:r>
              <a:rPr lang="en-IN" b="1" dirty="0">
                <a:latin typeface="Times New Roman" panose="02020603050405020304" pitchFamily="18" charset="0"/>
                <a:cs typeface="Times New Roman" panose="02020603050405020304" pitchFamily="18" charset="0"/>
              </a:rPr>
              <a:t>Preprocessing:</a:t>
            </a:r>
          </a:p>
          <a:p>
            <a:pPr algn="just">
              <a:lnSpc>
                <a:spcPct val="100000"/>
              </a:lnSpc>
            </a:pPr>
            <a:r>
              <a:rPr lang="en-US" sz="2600" b="1" dirty="0">
                <a:latin typeface="Times New Roman" panose="02020603050405020304" pitchFamily="18" charset="0"/>
                <a:cs typeface="Times New Roman" panose="02020603050405020304" pitchFamily="18" charset="0"/>
              </a:rPr>
              <a:t>Frame Extraction: </a:t>
            </a:r>
            <a:r>
              <a:rPr lang="en-US" sz="2600" dirty="0">
                <a:latin typeface="Times New Roman" panose="02020603050405020304" pitchFamily="18" charset="0"/>
                <a:cs typeface="Times New Roman" panose="02020603050405020304" pitchFamily="18" charset="0"/>
              </a:rPr>
              <a:t>Extracted key frames from video sequences to ensure efficient data representation.</a:t>
            </a:r>
          </a:p>
          <a:p>
            <a:pPr algn="just">
              <a:lnSpc>
                <a:spcPct val="100000"/>
              </a:lnSpc>
            </a:pPr>
            <a:r>
              <a:rPr lang="en-US" sz="2600" b="1" dirty="0">
                <a:latin typeface="Times New Roman" panose="02020603050405020304" pitchFamily="18" charset="0"/>
                <a:cs typeface="Times New Roman" panose="02020603050405020304" pitchFamily="18" charset="0"/>
              </a:rPr>
              <a:t>Noise Reduction: </a:t>
            </a:r>
            <a:r>
              <a:rPr lang="en-US" sz="2600" dirty="0">
                <a:latin typeface="Times New Roman" panose="02020603050405020304" pitchFamily="18" charset="0"/>
                <a:cs typeface="Times New Roman" panose="02020603050405020304" pitchFamily="18" charset="0"/>
              </a:rPr>
              <a:t>Applied background subtraction and normalization to enhance gesture clarity.</a:t>
            </a:r>
          </a:p>
          <a:p>
            <a:pPr algn="just">
              <a:lnSpc>
                <a:spcPct val="100000"/>
              </a:lnSpc>
            </a:pPr>
            <a:r>
              <a:rPr lang="en-US" sz="2600" b="1" dirty="0">
                <a:latin typeface="Times New Roman" panose="02020603050405020304" pitchFamily="18" charset="0"/>
                <a:cs typeface="Times New Roman" panose="02020603050405020304" pitchFamily="18" charset="0"/>
              </a:rPr>
              <a:t>Data Augmentation: </a:t>
            </a:r>
            <a:r>
              <a:rPr lang="en-US" sz="2600" dirty="0">
                <a:latin typeface="Times New Roman" panose="02020603050405020304" pitchFamily="18" charset="0"/>
                <a:cs typeface="Times New Roman" panose="02020603050405020304" pitchFamily="18" charset="0"/>
              </a:rPr>
              <a:t>Rotations, flips, and scaling were used to improve model generalization.</a:t>
            </a:r>
          </a:p>
          <a:p>
            <a:pPr algn="just">
              <a:lnSpc>
                <a:spcPct val="100000"/>
              </a:lnSpc>
            </a:pPr>
            <a:r>
              <a:rPr lang="en-US" sz="2600" b="1" dirty="0">
                <a:latin typeface="Times New Roman" panose="02020603050405020304" pitchFamily="18" charset="0"/>
                <a:cs typeface="Times New Roman" panose="02020603050405020304" pitchFamily="18" charset="0"/>
              </a:rPr>
              <a:t>Feature Engineering: </a:t>
            </a:r>
            <a:r>
              <a:rPr lang="en-US" sz="2600" dirty="0">
                <a:latin typeface="Times New Roman" panose="02020603050405020304" pitchFamily="18" charset="0"/>
                <a:cs typeface="Times New Roman" panose="02020603050405020304" pitchFamily="18" charset="0"/>
              </a:rPr>
              <a:t>Extracted spatial features using CNNs and temporal dependencies using LSTM/GRU.</a:t>
            </a:r>
          </a:p>
          <a:p>
            <a:pPr algn="just">
              <a:lnSpc>
                <a:spcPct val="100000"/>
              </a:lnSpc>
            </a:pPr>
            <a:r>
              <a:rPr lang="en-US" sz="2600" b="1" dirty="0">
                <a:latin typeface="Times New Roman" panose="02020603050405020304" pitchFamily="18" charset="0"/>
                <a:cs typeface="Times New Roman" panose="02020603050405020304" pitchFamily="18" charset="0"/>
              </a:rPr>
              <a:t>Data Splitting: </a:t>
            </a:r>
            <a:r>
              <a:rPr lang="en-US" sz="2600" dirty="0">
                <a:latin typeface="Times New Roman" panose="02020603050405020304" pitchFamily="18" charset="0"/>
                <a:cs typeface="Times New Roman" panose="02020603050405020304" pitchFamily="18" charset="0"/>
              </a:rPr>
              <a:t>Divided dataset into training and testing sets for model evaluation and validation.</a:t>
            </a:r>
            <a:endParaRPr lang="en-IN" sz="2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D1C6B-8540-EB16-F932-F5999FC435C1}"/>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C97189CC-5F23-DA24-7D31-F096503EB275}"/>
              </a:ext>
            </a:extLst>
          </p:cNvPr>
          <p:cNvSpPr>
            <a:spLocks noGrp="1"/>
          </p:cNvSpPr>
          <p:nvPr>
            <p:ph type="ftr" sz="quarter" idx="11"/>
          </p:nvPr>
        </p:nvSpPr>
        <p:spPr/>
        <p:txBody>
          <a:bodyPr/>
          <a:lstStyle/>
          <a:p>
            <a:r>
              <a:rPr lang="en-US" dirty="0"/>
              <a:t>Review No.         Batch No. AB2           Department of CSE</a:t>
            </a:r>
            <a:endParaRPr lang="en-IN" dirty="0"/>
          </a:p>
        </p:txBody>
      </p:sp>
      <p:sp>
        <p:nvSpPr>
          <p:cNvPr id="4" name="Slide Number Placeholder 3">
            <a:extLst>
              <a:ext uri="{FF2B5EF4-FFF2-40B4-BE49-F238E27FC236}">
                <a16:creationId xmlns:a16="http://schemas.microsoft.com/office/drawing/2014/main" id="{D72AEED0-C219-9F6C-182B-AE87FC0048BC}"/>
              </a:ext>
            </a:extLst>
          </p:cNvPr>
          <p:cNvSpPr>
            <a:spLocks noGrp="1"/>
          </p:cNvSpPr>
          <p:nvPr>
            <p:ph type="sldNum" sz="quarter" idx="12"/>
          </p:nvPr>
        </p:nvSpPr>
        <p:spPr/>
        <p:txBody>
          <a:bodyPr/>
          <a:lstStyle/>
          <a:p>
            <a:fld id="{65DCBD69-296B-4D7C-AF62-9B588FC78772}" type="slidenum">
              <a:rPr lang="en-IN" smtClean="0"/>
              <a:t>15</a:t>
            </a:fld>
            <a:endParaRPr lang="en-IN"/>
          </a:p>
        </p:txBody>
      </p:sp>
      <p:pic>
        <p:nvPicPr>
          <p:cNvPr id="5" name="Picture 4">
            <a:extLst>
              <a:ext uri="{FF2B5EF4-FFF2-40B4-BE49-F238E27FC236}">
                <a16:creationId xmlns:a16="http://schemas.microsoft.com/office/drawing/2014/main" id="{F71DEA5E-7BE6-DF48-3DA1-B0B3FA15556C}"/>
              </a:ext>
            </a:extLst>
          </p:cNvPr>
          <p:cNvPicPr>
            <a:picLocks noChangeAspect="1"/>
          </p:cNvPicPr>
          <p:nvPr/>
        </p:nvPicPr>
        <p:blipFill>
          <a:blip r:embed="rId2"/>
          <a:stretch>
            <a:fillRect/>
          </a:stretch>
        </p:blipFill>
        <p:spPr>
          <a:xfrm>
            <a:off x="0" y="0"/>
            <a:ext cx="3762900" cy="579027"/>
          </a:xfrm>
          <a:prstGeom prst="rect">
            <a:avLst/>
          </a:prstGeom>
        </p:spPr>
      </p:pic>
      <p:sp>
        <p:nvSpPr>
          <p:cNvPr id="8" name="Content Placeholder 8">
            <a:extLst>
              <a:ext uri="{FF2B5EF4-FFF2-40B4-BE49-F238E27FC236}">
                <a16:creationId xmlns:a16="http://schemas.microsoft.com/office/drawing/2014/main" id="{AEFFA0F3-B50C-56D4-10F7-FC9C94A3FA93}"/>
              </a:ext>
            </a:extLst>
          </p:cNvPr>
          <p:cNvSpPr txBox="1">
            <a:spLocks/>
          </p:cNvSpPr>
          <p:nvPr/>
        </p:nvSpPr>
        <p:spPr>
          <a:xfrm>
            <a:off x="838200" y="895739"/>
            <a:ext cx="10515600" cy="528122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b="1" dirty="0">
                <a:latin typeface="Times New Roman" panose="02020603050405020304" pitchFamily="18" charset="0"/>
                <a:cs typeface="Times New Roman" panose="02020603050405020304" pitchFamily="18" charset="0"/>
              </a:rPr>
              <a:t>Preprocessing Result:</a:t>
            </a:r>
          </a:p>
          <a:p>
            <a:pPr marL="0" indent="0">
              <a:lnSpc>
                <a:spcPct val="100000"/>
              </a:lnSpc>
              <a:buFont typeface="Arial" panose="020B0604020202020204" pitchFamily="34" charset="0"/>
              <a:buNone/>
            </a:pPr>
            <a:r>
              <a:rPr lang="en-US" b="1" dirty="0">
                <a:latin typeface="Times New Roman" panose="02020603050405020304" pitchFamily="18" charset="0"/>
                <a:cs typeface="Times New Roman" panose="02020603050405020304" pitchFamily="18" charset="0"/>
              </a:rPr>
              <a:t>Background Removal: </a:t>
            </a:r>
            <a:r>
              <a:rPr lang="en-US" sz="2600" dirty="0">
                <a:latin typeface="Times New Roman" panose="02020603050405020304" pitchFamily="18" charset="0"/>
                <a:cs typeface="Times New Roman" panose="02020603050405020304" pitchFamily="18" charset="0"/>
              </a:rPr>
              <a:t>Eliminated unnecessary noise to focus on hand gestures.</a:t>
            </a:r>
          </a:p>
          <a:p>
            <a:pPr marL="0" indent="0">
              <a:lnSpc>
                <a:spcPct val="100000"/>
              </a:lnSpc>
              <a:buFont typeface="Arial" panose="020B0604020202020204" pitchFamily="34" charset="0"/>
              <a:buNone/>
            </a:pPr>
            <a:r>
              <a:rPr lang="en-US" b="1" dirty="0">
                <a:latin typeface="Times New Roman" panose="02020603050405020304" pitchFamily="18" charset="0"/>
                <a:cs typeface="Times New Roman" panose="02020603050405020304" pitchFamily="18" charset="0"/>
              </a:rPr>
              <a:t>Image Normalization: </a:t>
            </a:r>
            <a:r>
              <a:rPr lang="en-US" dirty="0">
                <a:latin typeface="Times New Roman" panose="02020603050405020304" pitchFamily="18" charset="0"/>
                <a:cs typeface="Times New Roman" panose="02020603050405020304" pitchFamily="18" charset="0"/>
              </a:rPr>
              <a:t>Standardized pixel values to improve model generalization.</a:t>
            </a:r>
          </a:p>
          <a:p>
            <a:pPr marL="0" indent="0">
              <a:lnSpc>
                <a:spcPct val="100000"/>
              </a:lnSpc>
              <a:buFont typeface="Arial" panose="020B0604020202020204" pitchFamily="34" charset="0"/>
              <a:buNone/>
            </a:pPr>
            <a:r>
              <a:rPr lang="en-US" b="1" dirty="0">
                <a:latin typeface="Times New Roman" panose="02020603050405020304" pitchFamily="18" charset="0"/>
                <a:cs typeface="Times New Roman" panose="02020603050405020304" pitchFamily="18" charset="0"/>
              </a:rPr>
              <a:t>Edge Detection: </a:t>
            </a:r>
            <a:r>
              <a:rPr lang="en-US" dirty="0">
                <a:latin typeface="Times New Roman" panose="02020603050405020304" pitchFamily="18" charset="0"/>
                <a:cs typeface="Times New Roman" panose="02020603050405020304" pitchFamily="18" charset="0"/>
              </a:rPr>
              <a:t>Enhanced the clarity of hand contours using techniques like Canny edge detection.</a:t>
            </a: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2D1602C-4F11-7C81-FBE0-3428C5F307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85" y="4703030"/>
            <a:ext cx="10808229" cy="1042418"/>
          </a:xfrm>
          <a:prstGeom prst="rect">
            <a:avLst/>
          </a:prstGeom>
        </p:spPr>
      </p:pic>
    </p:spTree>
    <p:extLst>
      <p:ext uri="{BB962C8B-B14F-4D97-AF65-F5344CB8AC3E}">
        <p14:creationId xmlns:p14="http://schemas.microsoft.com/office/powerpoint/2010/main" val="15645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F12A-D691-82AC-9370-3B3B598007BD}"/>
              </a:ext>
            </a:extLst>
          </p:cNvPr>
          <p:cNvSpPr>
            <a:spLocks noGrp="1"/>
          </p:cNvSpPr>
          <p:nvPr>
            <p:ph type="title"/>
          </p:nvPr>
        </p:nvSpPr>
        <p:spPr/>
        <p:txBody>
          <a:bodyPr/>
          <a:lstStyle/>
          <a:p>
            <a:pPr algn="ct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AA1AD707-E602-5BC4-B7A3-D813238D1BA4}"/>
              </a:ext>
            </a:extLst>
          </p:cNvPr>
          <p:cNvSpPr>
            <a:spLocks noGrp="1"/>
          </p:cNvSpPr>
          <p:nvPr>
            <p:ph idx="1"/>
          </p:nvPr>
        </p:nvSpPr>
        <p:spPr/>
        <p:txBody>
          <a:bodyPr/>
          <a:lstStyle/>
          <a:p>
            <a:r>
              <a:rPr lang="en-IN" b="1" dirty="0"/>
              <a:t>Feature </a:t>
            </a:r>
            <a:r>
              <a:rPr lang="en-IN" b="1" dirty="0" err="1"/>
              <a:t>Extraction:</a:t>
            </a:r>
            <a:r>
              <a:rPr lang="en-IN" dirty="0" err="1"/>
              <a:t>Convolutional</a:t>
            </a:r>
            <a:r>
              <a:rPr lang="en-IN" dirty="0"/>
              <a:t> Neural Networks (CNNs) extract spatial features from gesture </a:t>
            </a:r>
            <a:r>
              <a:rPr lang="en-IN" dirty="0" err="1"/>
              <a:t>images.Inception</a:t>
            </a:r>
            <a:r>
              <a:rPr lang="en-IN" dirty="0"/>
              <a:t>-based architectures improve feature representation.</a:t>
            </a:r>
          </a:p>
          <a:p>
            <a:r>
              <a:rPr lang="en-IN" b="1" dirty="0"/>
              <a:t>Sequence </a:t>
            </a:r>
            <a:r>
              <a:rPr lang="en-IN" b="1" dirty="0" err="1"/>
              <a:t>Modeling:</a:t>
            </a:r>
            <a:r>
              <a:rPr lang="en-IN" dirty="0" err="1"/>
              <a:t>Recurrent</a:t>
            </a:r>
            <a:r>
              <a:rPr lang="en-IN" dirty="0"/>
              <a:t> models like Long Short-Term Memory (LSTM) or Gated Recurrent Units (GRU) process temporal dependencies in </a:t>
            </a:r>
            <a:r>
              <a:rPr lang="en-IN" dirty="0" err="1"/>
              <a:t>gestures.Hybrid</a:t>
            </a:r>
            <a:r>
              <a:rPr lang="en-IN" dirty="0"/>
              <a:t> models (e.g., Inception-GRU, Inception-LSTM) enhance recognition accuracy.</a:t>
            </a:r>
          </a:p>
          <a:p>
            <a:r>
              <a:rPr lang="en-IN" b="1" dirty="0"/>
              <a:t>Classification &amp; </a:t>
            </a:r>
            <a:r>
              <a:rPr lang="en-IN" b="1" dirty="0" err="1"/>
              <a:t>Prediction:</a:t>
            </a:r>
            <a:r>
              <a:rPr lang="en-IN" dirty="0" err="1"/>
              <a:t>The</a:t>
            </a:r>
            <a:r>
              <a:rPr lang="en-IN" dirty="0"/>
              <a:t> trained model classifies gestures into predefined </a:t>
            </a:r>
            <a:r>
              <a:rPr lang="en-IN" dirty="0" err="1"/>
              <a:t>categories.Real</a:t>
            </a:r>
            <a:r>
              <a:rPr lang="en-IN" dirty="0"/>
              <a:t>-time prediction enables smooth and responsive human-computer interaction.</a:t>
            </a:r>
          </a:p>
        </p:txBody>
      </p:sp>
      <p:sp>
        <p:nvSpPr>
          <p:cNvPr id="4" name="Date Placeholder 3">
            <a:extLst>
              <a:ext uri="{FF2B5EF4-FFF2-40B4-BE49-F238E27FC236}">
                <a16:creationId xmlns:a16="http://schemas.microsoft.com/office/drawing/2014/main" id="{24F48DBC-DB33-4B66-D481-0D039632E18C}"/>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21B46A88-2039-287D-2D8D-E8DFB1A073C7}"/>
              </a:ext>
            </a:extLst>
          </p:cNvPr>
          <p:cNvSpPr>
            <a:spLocks noGrp="1"/>
          </p:cNvSpPr>
          <p:nvPr>
            <p:ph type="ftr" sz="quarter" idx="11"/>
          </p:nvPr>
        </p:nvSpPr>
        <p:spPr/>
        <p:txBody>
          <a:bodyPr/>
          <a:lstStyle/>
          <a:p>
            <a:r>
              <a:rPr lang="en-US" dirty="0"/>
              <a:t>Review No. 2        Batch No. </a:t>
            </a:r>
            <a:r>
              <a:rPr lang="en-US" dirty="0">
                <a:latin typeface="Times New Roman" panose="02020603050405020304" pitchFamily="18" charset="0"/>
                <a:cs typeface="Times New Roman" panose="02020603050405020304" pitchFamily="18" charset="0"/>
              </a:rPr>
              <a:t>AB10</a:t>
            </a:r>
            <a:r>
              <a:rPr lang="en-US" dirty="0"/>
              <a:t>          Department of CSE</a:t>
            </a:r>
            <a:endParaRPr lang="en-IN" dirty="0"/>
          </a:p>
        </p:txBody>
      </p:sp>
      <p:sp>
        <p:nvSpPr>
          <p:cNvPr id="6" name="Slide Number Placeholder 5">
            <a:extLst>
              <a:ext uri="{FF2B5EF4-FFF2-40B4-BE49-F238E27FC236}">
                <a16:creationId xmlns:a16="http://schemas.microsoft.com/office/drawing/2014/main" id="{C7A62AAD-D807-BCBD-C669-1286753414FD}"/>
              </a:ext>
            </a:extLst>
          </p:cNvPr>
          <p:cNvSpPr>
            <a:spLocks noGrp="1"/>
          </p:cNvSpPr>
          <p:nvPr>
            <p:ph type="sldNum" sz="quarter" idx="12"/>
          </p:nvPr>
        </p:nvSpPr>
        <p:spPr/>
        <p:txBody>
          <a:bodyPr/>
          <a:lstStyle/>
          <a:p>
            <a:fld id="{65DCBD69-296B-4D7C-AF62-9B588FC78772}" type="slidenum">
              <a:rPr lang="en-IN" smtClean="0"/>
              <a:t>16</a:t>
            </a:fld>
            <a:endParaRPr lang="en-IN"/>
          </a:p>
        </p:txBody>
      </p:sp>
    </p:spTree>
    <p:extLst>
      <p:ext uri="{BB962C8B-B14F-4D97-AF65-F5344CB8AC3E}">
        <p14:creationId xmlns:p14="http://schemas.microsoft.com/office/powerpoint/2010/main" val="70083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1BA4-2D3E-DBFF-F306-1F67080A1FBA}"/>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System Requirements</a:t>
            </a:r>
            <a:br>
              <a:rPr lang="en-IN" sz="4400" dirty="0"/>
            </a:br>
            <a:endParaRPr lang="en-IN" dirty="0"/>
          </a:p>
        </p:txBody>
      </p:sp>
      <p:sp>
        <p:nvSpPr>
          <p:cNvPr id="3" name="Content Placeholder 2">
            <a:extLst>
              <a:ext uri="{FF2B5EF4-FFF2-40B4-BE49-F238E27FC236}">
                <a16:creationId xmlns:a16="http://schemas.microsoft.com/office/drawing/2014/main" id="{8C377E7C-1D43-F13C-FCDE-9D2972CBCFA0}"/>
              </a:ext>
            </a:extLst>
          </p:cNvPr>
          <p:cNvSpPr>
            <a:spLocks noGrp="1"/>
          </p:cNvSpPr>
          <p:nvPr>
            <p:ph idx="1"/>
          </p:nvPr>
        </p:nvSpPr>
        <p:spPr>
          <a:xfrm>
            <a:off x="838200" y="1119673"/>
            <a:ext cx="10515600" cy="5057290"/>
          </a:xfrm>
        </p:spPr>
        <p:txBody>
          <a:bodyPr>
            <a:normAutofit fontScale="92500" lnSpcReduction="20000"/>
          </a:bodyPr>
          <a:lstStyle/>
          <a:p>
            <a:pPr>
              <a:lnSpc>
                <a:spcPct val="150000"/>
              </a:lnSpc>
              <a:buNone/>
              <a:tabLst>
                <a:tab pos="3860800" algn="l"/>
                <a:tab pos="5473700" algn="l"/>
              </a:tabLst>
            </a:pPr>
            <a:r>
              <a:rPr lang="en-US" sz="2800" b="1" dirty="0">
                <a:latin typeface="Times New Roman" panose="02020603050405020304" pitchFamily="18" charset="0"/>
                <a:cs typeface="Times New Roman" panose="02020603050405020304" pitchFamily="18" charset="0"/>
              </a:rPr>
              <a:t>Hardware Requirements</a:t>
            </a:r>
            <a:endParaRPr lang="en-IN" sz="2800" dirty="0">
              <a:latin typeface="Times New Roman" panose="02020603050405020304" pitchFamily="18" charset="0"/>
              <a:cs typeface="Times New Roman" panose="02020603050405020304" pitchFamily="18" charset="0"/>
            </a:endParaRPr>
          </a:p>
          <a:p>
            <a:pPr lvl="0" defTabSz="1041400">
              <a:tabLst>
                <a:tab pos="3860800" algn="l"/>
                <a:tab pos="5473700" algn="l"/>
              </a:tabLst>
            </a:pPr>
            <a:r>
              <a:rPr lang="en-US" sz="2800" dirty="0">
                <a:latin typeface="Times New Roman" panose="02020603050405020304" pitchFamily="18" charset="0"/>
                <a:cs typeface="Times New Roman" panose="02020603050405020304" pitchFamily="18" charset="0"/>
              </a:rPr>
              <a:t>Processor	:	intel Core i5</a:t>
            </a:r>
            <a:endParaRPr lang="en-IN" sz="2800" dirty="0">
              <a:latin typeface="Times New Roman" panose="02020603050405020304" pitchFamily="18" charset="0"/>
              <a:cs typeface="Times New Roman" panose="02020603050405020304" pitchFamily="18" charset="0"/>
            </a:endParaRPr>
          </a:p>
          <a:p>
            <a:pPr lvl="0" defTabSz="1790700">
              <a:tabLst>
                <a:tab pos="3860800" algn="l"/>
                <a:tab pos="5473700" algn="l"/>
              </a:tabLst>
            </a:pPr>
            <a:r>
              <a:rPr lang="en-US" sz="2800" dirty="0">
                <a:latin typeface="Times New Roman" panose="02020603050405020304" pitchFamily="18" charset="0"/>
                <a:cs typeface="Times New Roman" panose="02020603050405020304" pitchFamily="18" charset="0"/>
              </a:rPr>
              <a:t>Cache memory	:	4MB(Megabyte)</a:t>
            </a:r>
            <a:r>
              <a:rPr lang="en-IN" sz="2800" dirty="0">
                <a:latin typeface="Times New Roman" panose="02020603050405020304" pitchFamily="18" charset="0"/>
                <a:cs typeface="Times New Roman" panose="02020603050405020304" pitchFamily="18" charset="0"/>
              </a:rPr>
              <a:t> </a:t>
            </a:r>
          </a:p>
          <a:p>
            <a:pPr lvl="0">
              <a:tabLst>
                <a:tab pos="3860800" algn="l"/>
                <a:tab pos="5473700" algn="l"/>
              </a:tabLst>
            </a:pPr>
            <a:r>
              <a:rPr lang="en-US" sz="2800" dirty="0">
                <a:latin typeface="Times New Roman" panose="02020603050405020304" pitchFamily="18" charset="0"/>
                <a:cs typeface="Times New Roman" panose="02020603050405020304" pitchFamily="18" charset="0"/>
              </a:rPr>
              <a:t>RAM	</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12.7GB (gigabyte)</a:t>
            </a:r>
            <a:r>
              <a:rPr lang="en-IN" sz="2800" dirty="0">
                <a:latin typeface="Times New Roman" panose="02020603050405020304" pitchFamily="18" charset="0"/>
                <a:cs typeface="Times New Roman" panose="02020603050405020304" pitchFamily="18" charset="0"/>
              </a:rPr>
              <a:t> </a:t>
            </a:r>
          </a:p>
          <a:p>
            <a:pPr lvl="0">
              <a:tabLst>
                <a:tab pos="3860800" algn="l"/>
                <a:tab pos="5473700" algn="l"/>
              </a:tabLst>
            </a:pPr>
            <a:r>
              <a:rPr lang="en-US" sz="2800" dirty="0">
                <a:latin typeface="Times New Roman" panose="02020603050405020304" pitchFamily="18" charset="0"/>
                <a:cs typeface="Times New Roman" panose="02020603050405020304" pitchFamily="18" charset="0"/>
              </a:rPr>
              <a:t>Hard Disk</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166.8GB</a:t>
            </a:r>
            <a:r>
              <a:rPr lang="en-IN" sz="2800" dirty="0">
                <a:latin typeface="Times New Roman" panose="02020603050405020304" pitchFamily="18" charset="0"/>
                <a:cs typeface="Times New Roman" panose="02020603050405020304" pitchFamily="18" charset="0"/>
              </a:rPr>
              <a:t> </a:t>
            </a:r>
          </a:p>
          <a:p>
            <a:pPr lvl="0">
              <a:tabLst>
                <a:tab pos="3860800" algn="l"/>
                <a:tab pos="5473700" algn="l"/>
              </a:tabLst>
            </a:pPr>
            <a:r>
              <a:rPr lang="en-IN" sz="2800" dirty="0">
                <a:latin typeface="Times New Roman" panose="02020603050405020304" pitchFamily="18" charset="0"/>
                <a:cs typeface="Times New Roman" panose="02020603050405020304" pitchFamily="18" charset="0"/>
              </a:rPr>
              <a:t>Compute Engine      	:	T4 GPU</a:t>
            </a:r>
          </a:p>
          <a:p>
            <a:pPr lvl="0">
              <a:lnSpc>
                <a:spcPct val="150000"/>
              </a:lnSpc>
              <a:buNone/>
              <a:tabLst>
                <a:tab pos="3860800" algn="l"/>
                <a:tab pos="5473700" algn="l"/>
              </a:tabLst>
            </a:pPr>
            <a:r>
              <a:rPr lang="en-US" sz="2800" b="1" dirty="0">
                <a:latin typeface="Times New Roman" panose="02020603050405020304" pitchFamily="18" charset="0"/>
                <a:cs typeface="Times New Roman" panose="02020603050405020304" pitchFamily="18" charset="0"/>
              </a:rPr>
              <a:t>Software Requirements</a:t>
            </a:r>
            <a:endParaRPr lang="en-IN" sz="2800" dirty="0">
              <a:latin typeface="Times New Roman" panose="02020603050405020304" pitchFamily="18" charset="0"/>
              <a:cs typeface="Times New Roman" panose="02020603050405020304" pitchFamily="18" charset="0"/>
            </a:endParaRPr>
          </a:p>
          <a:p>
            <a:pPr lvl="0">
              <a:tabLst>
                <a:tab pos="3860800" algn="l"/>
                <a:tab pos="5473700" algn="l"/>
              </a:tabLst>
            </a:pPr>
            <a:r>
              <a:rPr lang="en-US" sz="2800" dirty="0">
                <a:latin typeface="Times New Roman" panose="02020603050405020304" pitchFamily="18" charset="0"/>
                <a:cs typeface="Times New Roman" panose="02020603050405020304" pitchFamily="18" charset="0"/>
              </a:rPr>
              <a:t>Operating System</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Windows 10, 64-bit OS</a:t>
            </a:r>
          </a:p>
          <a:p>
            <a:pPr lvl="0">
              <a:tabLst>
                <a:tab pos="3860800" algn="l"/>
                <a:tab pos="5473700" algn="l"/>
              </a:tabLst>
            </a:pPr>
            <a:r>
              <a:rPr lang="en-US" sz="2800" dirty="0">
                <a:latin typeface="Times New Roman" panose="02020603050405020304" pitchFamily="18" charset="0"/>
                <a:cs typeface="Times New Roman" panose="02020603050405020304" pitchFamily="18" charset="0"/>
              </a:rPr>
              <a:t>Coding Language</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Python</a:t>
            </a:r>
            <a:r>
              <a:rPr lang="en-IN" sz="2800" dirty="0">
                <a:latin typeface="Times New Roman" panose="02020603050405020304" pitchFamily="18" charset="0"/>
                <a:cs typeface="Times New Roman" panose="02020603050405020304" pitchFamily="18" charset="0"/>
              </a:rPr>
              <a:t> </a:t>
            </a:r>
          </a:p>
          <a:p>
            <a:pPr lvl="0">
              <a:tabLst>
                <a:tab pos="3860800" algn="l"/>
                <a:tab pos="5473700" algn="l"/>
              </a:tabLst>
            </a:pPr>
            <a:r>
              <a:rPr lang="en-US" sz="2800" dirty="0">
                <a:latin typeface="Times New Roman" panose="02020603050405020304" pitchFamily="18" charset="0"/>
                <a:cs typeface="Times New Roman" panose="02020603050405020304" pitchFamily="18" charset="0"/>
              </a:rPr>
              <a:t>Python distribution</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Google </a:t>
            </a:r>
            <a:r>
              <a:rPr lang="en-US" sz="2800" dirty="0" err="1">
                <a:latin typeface="Times New Roman" panose="02020603050405020304" pitchFamily="18" charset="0"/>
                <a:cs typeface="Times New Roman" panose="02020603050405020304" pitchFamily="18" charset="0"/>
              </a:rPr>
              <a:t>Colab</a:t>
            </a:r>
            <a:r>
              <a:rPr lang="en-US" sz="2800" dirty="0">
                <a:latin typeface="Times New Roman" panose="02020603050405020304" pitchFamily="18" charset="0"/>
                <a:cs typeface="Times New Roman" panose="02020603050405020304" pitchFamily="18" charset="0"/>
              </a:rPr>
              <a:t> Pro , Flask</a:t>
            </a:r>
            <a:r>
              <a:rPr lang="en-IN" sz="2800" dirty="0">
                <a:latin typeface="Times New Roman" panose="02020603050405020304" pitchFamily="18" charset="0"/>
                <a:cs typeface="Times New Roman" panose="02020603050405020304" pitchFamily="18" charset="0"/>
              </a:rPr>
              <a:t> </a:t>
            </a:r>
          </a:p>
          <a:p>
            <a:pPr lvl="0">
              <a:tabLst>
                <a:tab pos="3860800" algn="l"/>
                <a:tab pos="5473700" algn="l"/>
              </a:tabLst>
            </a:pPr>
            <a:r>
              <a:rPr lang="en-US" sz="2800" dirty="0">
                <a:latin typeface="Times New Roman" panose="02020603050405020304" pitchFamily="18" charset="0"/>
                <a:cs typeface="Times New Roman" panose="02020603050405020304" pitchFamily="18" charset="0"/>
              </a:rPr>
              <a:t>Browser	: 	Any Latest Browser like Chrome</a:t>
            </a:r>
            <a:r>
              <a:rPr lang="en-IN" sz="2800" dirty="0">
                <a:latin typeface="Times New Roman" panose="02020603050405020304" pitchFamily="18" charset="0"/>
                <a:cs typeface="Times New Roman" panose="02020603050405020304" pitchFamily="18" charset="0"/>
              </a:rPr>
              <a:t> </a:t>
            </a:r>
          </a:p>
          <a:p>
            <a:endParaRPr lang="en-IN" dirty="0"/>
          </a:p>
        </p:txBody>
      </p:sp>
      <p:sp>
        <p:nvSpPr>
          <p:cNvPr id="4" name="Date Placeholder 3">
            <a:extLst>
              <a:ext uri="{FF2B5EF4-FFF2-40B4-BE49-F238E27FC236}">
                <a16:creationId xmlns:a16="http://schemas.microsoft.com/office/drawing/2014/main" id="{CA7A2648-A3B4-956A-C34E-DAF075A85615}"/>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5B8D720F-1C58-74D8-04DB-D2C69B40307A}"/>
              </a:ext>
            </a:extLst>
          </p:cNvPr>
          <p:cNvSpPr>
            <a:spLocks noGrp="1"/>
          </p:cNvSpPr>
          <p:nvPr>
            <p:ph type="ftr" sz="quarter" idx="11"/>
          </p:nvPr>
        </p:nvSpPr>
        <p:spPr/>
        <p:txBody>
          <a:bodyPr/>
          <a:lstStyle/>
          <a:p>
            <a:r>
              <a:rPr lang="en-US" dirty="0"/>
              <a:t>Review No. 2        Batch No. </a:t>
            </a:r>
            <a:r>
              <a:rPr lang="en-US" dirty="0">
                <a:latin typeface="Times New Roman" panose="02020603050405020304" pitchFamily="18" charset="0"/>
                <a:cs typeface="Times New Roman" panose="02020603050405020304" pitchFamily="18" charset="0"/>
              </a:rPr>
              <a:t>AB10</a:t>
            </a:r>
            <a:r>
              <a:rPr lang="en-US" dirty="0"/>
              <a:t>          Department of CSE</a:t>
            </a:r>
            <a:endParaRPr lang="en-IN" dirty="0"/>
          </a:p>
        </p:txBody>
      </p:sp>
      <p:sp>
        <p:nvSpPr>
          <p:cNvPr id="6" name="Slide Number Placeholder 5">
            <a:extLst>
              <a:ext uri="{FF2B5EF4-FFF2-40B4-BE49-F238E27FC236}">
                <a16:creationId xmlns:a16="http://schemas.microsoft.com/office/drawing/2014/main" id="{BD866EFB-E0FC-6ECD-BACC-20E5037828C4}"/>
              </a:ext>
            </a:extLst>
          </p:cNvPr>
          <p:cNvSpPr>
            <a:spLocks noGrp="1"/>
          </p:cNvSpPr>
          <p:nvPr>
            <p:ph type="sldNum" sz="quarter" idx="12"/>
          </p:nvPr>
        </p:nvSpPr>
        <p:spPr/>
        <p:txBody>
          <a:bodyPr/>
          <a:lstStyle/>
          <a:p>
            <a:fld id="{65DCBD69-296B-4D7C-AF62-9B588FC78772}" type="slidenum">
              <a:rPr lang="en-IN" smtClean="0"/>
              <a:t>17</a:t>
            </a:fld>
            <a:endParaRPr lang="en-IN"/>
          </a:p>
        </p:txBody>
      </p:sp>
    </p:spTree>
    <p:extLst>
      <p:ext uri="{BB962C8B-B14F-4D97-AF65-F5344CB8AC3E}">
        <p14:creationId xmlns:p14="http://schemas.microsoft.com/office/powerpoint/2010/main" val="168777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02E6-8DDF-C8D5-E233-BE3A10A0BDB7}"/>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Implementation</a:t>
            </a:r>
            <a:endParaRPr lang="en-IN" dirty="0"/>
          </a:p>
        </p:txBody>
      </p:sp>
      <p:pic>
        <p:nvPicPr>
          <p:cNvPr id="8" name="Content Placeholder 7">
            <a:extLst>
              <a:ext uri="{FF2B5EF4-FFF2-40B4-BE49-F238E27FC236}">
                <a16:creationId xmlns:a16="http://schemas.microsoft.com/office/drawing/2014/main" id="{09CC0B69-B69D-6628-0F69-C17C5FB795A4}"/>
              </a:ext>
            </a:extLst>
          </p:cNvPr>
          <p:cNvPicPr>
            <a:picLocks noGrp="1" noChangeAspect="1"/>
          </p:cNvPicPr>
          <p:nvPr>
            <p:ph idx="1"/>
          </p:nvPr>
        </p:nvPicPr>
        <p:blipFill>
          <a:blip r:embed="rId2"/>
          <a:stretch>
            <a:fillRect/>
          </a:stretch>
        </p:blipFill>
        <p:spPr>
          <a:xfrm>
            <a:off x="1408922" y="1324947"/>
            <a:ext cx="9190654" cy="4852016"/>
          </a:xfrm>
        </p:spPr>
      </p:pic>
      <p:sp>
        <p:nvSpPr>
          <p:cNvPr id="4" name="Date Placeholder 3">
            <a:extLst>
              <a:ext uri="{FF2B5EF4-FFF2-40B4-BE49-F238E27FC236}">
                <a16:creationId xmlns:a16="http://schemas.microsoft.com/office/drawing/2014/main" id="{A8DB66D2-035E-C4DB-1008-C55BBD47D5F4}"/>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F0DBD2A7-7B05-0966-67B4-81D53416E93B}"/>
              </a:ext>
            </a:extLst>
          </p:cNvPr>
          <p:cNvSpPr>
            <a:spLocks noGrp="1"/>
          </p:cNvSpPr>
          <p:nvPr>
            <p:ph type="ftr" sz="quarter" idx="11"/>
          </p:nvPr>
        </p:nvSpPr>
        <p:spPr/>
        <p:txBody>
          <a:bodyPr/>
          <a:lstStyle/>
          <a:p>
            <a:r>
              <a:rPr lang="en-US" dirty="0"/>
              <a:t>Review No. 2        Batch No.</a:t>
            </a:r>
            <a:r>
              <a:rPr lang="en-US" dirty="0">
                <a:latin typeface="Times New Roman" panose="02020603050405020304" pitchFamily="18" charset="0"/>
                <a:cs typeface="Times New Roman" panose="02020603050405020304" pitchFamily="18" charset="0"/>
              </a:rPr>
              <a:t> AB10</a:t>
            </a:r>
            <a:r>
              <a:rPr lang="en-US" dirty="0"/>
              <a:t>           Department of CSE</a:t>
            </a:r>
            <a:endParaRPr lang="en-IN" dirty="0"/>
          </a:p>
        </p:txBody>
      </p:sp>
      <p:sp>
        <p:nvSpPr>
          <p:cNvPr id="6" name="Slide Number Placeholder 5">
            <a:extLst>
              <a:ext uri="{FF2B5EF4-FFF2-40B4-BE49-F238E27FC236}">
                <a16:creationId xmlns:a16="http://schemas.microsoft.com/office/drawing/2014/main" id="{CD3D62E9-576A-27FE-A4CD-A0ED15AA4E5F}"/>
              </a:ext>
            </a:extLst>
          </p:cNvPr>
          <p:cNvSpPr>
            <a:spLocks noGrp="1"/>
          </p:cNvSpPr>
          <p:nvPr>
            <p:ph type="sldNum" sz="quarter" idx="12"/>
          </p:nvPr>
        </p:nvSpPr>
        <p:spPr/>
        <p:txBody>
          <a:bodyPr/>
          <a:lstStyle/>
          <a:p>
            <a:fld id="{65DCBD69-296B-4D7C-AF62-9B588FC78772}" type="slidenum">
              <a:rPr lang="en-IN" smtClean="0"/>
              <a:t>18</a:t>
            </a:fld>
            <a:endParaRPr lang="en-IN"/>
          </a:p>
        </p:txBody>
      </p:sp>
    </p:spTree>
    <p:extLst>
      <p:ext uri="{BB962C8B-B14F-4D97-AF65-F5344CB8AC3E}">
        <p14:creationId xmlns:p14="http://schemas.microsoft.com/office/powerpoint/2010/main" val="103646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0585-38C3-9C5B-D20F-A4086C9903BD}"/>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Challenges  Vs Overcomes</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7" name="Content Placeholder 6">
            <a:extLst>
              <a:ext uri="{FF2B5EF4-FFF2-40B4-BE49-F238E27FC236}">
                <a16:creationId xmlns:a16="http://schemas.microsoft.com/office/drawing/2014/main" id="{20281708-2A27-7945-DA27-9C66A32E676C}"/>
              </a:ext>
            </a:extLst>
          </p:cNvPr>
          <p:cNvGraphicFramePr>
            <a:graphicFrameLocks noGrp="1"/>
          </p:cNvGraphicFramePr>
          <p:nvPr>
            <p:ph idx="1"/>
            <p:extLst>
              <p:ext uri="{D42A27DB-BD31-4B8C-83A1-F6EECF244321}">
                <p14:modId xmlns:p14="http://schemas.microsoft.com/office/powerpoint/2010/main" val="3611499797"/>
              </p:ext>
            </p:extLst>
          </p:nvPr>
        </p:nvGraphicFramePr>
        <p:xfrm>
          <a:off x="1399592" y="1133468"/>
          <a:ext cx="9330612" cy="5211248"/>
        </p:xfrm>
        <a:graphic>
          <a:graphicData uri="http://schemas.openxmlformats.org/drawingml/2006/table">
            <a:tbl>
              <a:tblPr>
                <a:tableStyleId>{2D5ABB26-0587-4C30-8999-92F81FD0307C}</a:tableStyleId>
              </a:tblPr>
              <a:tblGrid>
                <a:gridCol w="3110204">
                  <a:extLst>
                    <a:ext uri="{9D8B030D-6E8A-4147-A177-3AD203B41FA5}">
                      <a16:colId xmlns:a16="http://schemas.microsoft.com/office/drawing/2014/main" val="4272665971"/>
                    </a:ext>
                  </a:extLst>
                </a:gridCol>
                <a:gridCol w="3110204">
                  <a:extLst>
                    <a:ext uri="{9D8B030D-6E8A-4147-A177-3AD203B41FA5}">
                      <a16:colId xmlns:a16="http://schemas.microsoft.com/office/drawing/2014/main" val="229539059"/>
                    </a:ext>
                  </a:extLst>
                </a:gridCol>
                <a:gridCol w="3110204">
                  <a:extLst>
                    <a:ext uri="{9D8B030D-6E8A-4147-A177-3AD203B41FA5}">
                      <a16:colId xmlns:a16="http://schemas.microsoft.com/office/drawing/2014/main" val="3853064919"/>
                    </a:ext>
                  </a:extLst>
                </a:gridCol>
              </a:tblGrid>
              <a:tr h="113788">
                <a:tc>
                  <a:txBody>
                    <a:bodyPr/>
                    <a:lstStyle/>
                    <a:p>
                      <a:pPr algn="ctr" fontAlgn="t"/>
                      <a:r>
                        <a:rPr lang="en-IN" sz="2000" b="1" u="none" strike="noStrike" dirty="0">
                          <a:solidFill>
                            <a:srgbClr val="000000"/>
                          </a:solidFill>
                          <a:effectLst/>
                        </a:rPr>
                        <a:t>Issue</a:t>
                      </a:r>
                      <a:endParaRPr lang="en-IN" sz="2000" b="1" i="0" u="none" strike="noStrike" dirty="0">
                        <a:solidFill>
                          <a:srgbClr val="000000"/>
                        </a:solidFill>
                        <a:effectLst/>
                        <a:latin typeface="Calibri" panose="020F0502020204030204" pitchFamily="34" charset="0"/>
                      </a:endParaRPr>
                    </a:p>
                  </a:txBody>
                  <a:tcPr marL="4741" marR="4741" marT="474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2000" b="1" u="none" strike="noStrike">
                          <a:solidFill>
                            <a:srgbClr val="000000"/>
                          </a:solidFill>
                          <a:effectLst/>
                        </a:rPr>
                        <a:t>Problem</a:t>
                      </a:r>
                      <a:endParaRPr lang="en-IN" sz="2000" b="1" i="0" u="none" strike="noStrike">
                        <a:solidFill>
                          <a:srgbClr val="000000"/>
                        </a:solidFill>
                        <a:effectLst/>
                        <a:latin typeface="Calibri" panose="020F0502020204030204" pitchFamily="34" charset="0"/>
                      </a:endParaRPr>
                    </a:p>
                  </a:txBody>
                  <a:tcPr marL="4741" marR="4741" marT="474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2000" b="1" u="none" strike="noStrike">
                          <a:solidFill>
                            <a:srgbClr val="000000"/>
                          </a:solidFill>
                          <a:effectLst/>
                        </a:rPr>
                        <a:t>Solution</a:t>
                      </a:r>
                      <a:endParaRPr lang="en-IN" sz="2000" b="1" i="0" u="none" strike="noStrike">
                        <a:solidFill>
                          <a:srgbClr val="000000"/>
                        </a:solidFill>
                        <a:effectLst/>
                        <a:latin typeface="Calibri" panose="020F0502020204030204" pitchFamily="34" charset="0"/>
                      </a:endParaRPr>
                    </a:p>
                  </a:txBody>
                  <a:tcPr marL="4741" marR="4741" marT="474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810480"/>
                  </a:ext>
                </a:extLst>
              </a:tr>
              <a:tr h="943489">
                <a:tc>
                  <a:txBody>
                    <a:bodyPr/>
                    <a:lstStyle/>
                    <a:p>
                      <a:pPr algn="ctr" fontAlgn="b"/>
                      <a:r>
                        <a:rPr lang="en-IN" sz="2000" b="0" u="none" strike="noStrike" dirty="0">
                          <a:solidFill>
                            <a:srgbClr val="000000"/>
                          </a:solidFill>
                          <a:effectLst/>
                        </a:rPr>
                        <a:t>Noisy Data</a:t>
                      </a:r>
                      <a:endParaRPr lang="en-IN"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rgbClr val="000000"/>
                          </a:solidFill>
                          <a:effectLst/>
                        </a:rPr>
                        <a:t>Background noise and unintended hand movements reduce model accuracy.</a:t>
                      </a:r>
                      <a:endParaRPr lang="en-US"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rgbClr val="000000"/>
                          </a:solidFill>
                          <a:effectLst/>
                        </a:rPr>
                        <a:t>Applied filtering techniques and data augmentation to improve quality.</a:t>
                      </a:r>
                      <a:endParaRPr lang="en-US"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413843"/>
                  </a:ext>
                </a:extLst>
              </a:tr>
              <a:tr h="839184">
                <a:tc>
                  <a:txBody>
                    <a:bodyPr/>
                    <a:lstStyle/>
                    <a:p>
                      <a:pPr algn="ctr" fontAlgn="b"/>
                      <a:r>
                        <a:rPr lang="en-IN" sz="2000" b="0" u="none" strike="noStrike" dirty="0">
                          <a:solidFill>
                            <a:srgbClr val="000000"/>
                          </a:solidFill>
                          <a:effectLst/>
                        </a:rPr>
                        <a:t>Limited Dataset</a:t>
                      </a:r>
                      <a:endParaRPr lang="en-IN"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rgbClr val="000000"/>
                          </a:solidFill>
                          <a:effectLst/>
                        </a:rPr>
                        <a:t>Small datasets lead to poor generalization in real-world scenarios.</a:t>
                      </a:r>
                      <a:endParaRPr lang="en-US"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a:solidFill>
                            <a:srgbClr val="000000"/>
                          </a:solidFill>
                          <a:effectLst/>
                        </a:rPr>
                        <a:t>Collected diverse datasets and used transfer learning techniques.</a:t>
                      </a:r>
                      <a:endParaRPr lang="en-US" sz="2000" b="0" i="0" u="none" strike="noStrike">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267535"/>
                  </a:ext>
                </a:extLst>
              </a:tr>
              <a:tr h="1047794">
                <a:tc>
                  <a:txBody>
                    <a:bodyPr/>
                    <a:lstStyle/>
                    <a:p>
                      <a:pPr algn="ctr" fontAlgn="b"/>
                      <a:r>
                        <a:rPr lang="en-IN" sz="2000" b="0" u="none" strike="noStrike">
                          <a:solidFill>
                            <a:srgbClr val="000000"/>
                          </a:solidFill>
                          <a:effectLst/>
                        </a:rPr>
                        <a:t>Complex Hand Variability</a:t>
                      </a:r>
                      <a:endParaRPr lang="en-IN" sz="2000" b="0" i="0" u="none" strike="noStrike">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rgbClr val="000000"/>
                          </a:solidFill>
                          <a:effectLst/>
                        </a:rPr>
                        <a:t>Different hand sizes, orientations, and lighting conditions affect recognition.</a:t>
                      </a:r>
                      <a:endParaRPr lang="en-US"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rgbClr val="000000"/>
                          </a:solidFill>
                          <a:effectLst/>
                        </a:rPr>
                        <a:t>Used data normalization, augmentation, and adaptive preprocessing.</a:t>
                      </a:r>
                      <a:endParaRPr lang="en-US"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359262"/>
                  </a:ext>
                </a:extLst>
              </a:tr>
              <a:tr h="1047794">
                <a:tc>
                  <a:txBody>
                    <a:bodyPr/>
                    <a:lstStyle/>
                    <a:p>
                      <a:pPr algn="ctr" fontAlgn="b"/>
                      <a:r>
                        <a:rPr lang="en-IN" sz="2000" b="0" u="none" strike="noStrike">
                          <a:solidFill>
                            <a:srgbClr val="000000"/>
                          </a:solidFill>
                          <a:effectLst/>
                        </a:rPr>
                        <a:t>Real-Time Processing</a:t>
                      </a:r>
                      <a:endParaRPr lang="en-IN" sz="2000" b="0" i="0" u="none" strike="noStrike">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rgbClr val="000000"/>
                          </a:solidFill>
                          <a:effectLst/>
                        </a:rPr>
                        <a:t>High computational cost slows down recognition.</a:t>
                      </a:r>
                      <a:endParaRPr lang="en-US"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rgbClr val="000000"/>
                          </a:solidFill>
                          <a:effectLst/>
                        </a:rPr>
                        <a:t>Optimized models using lightweight architectures and edge computing.</a:t>
                      </a:r>
                      <a:endParaRPr lang="en-US"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244391"/>
                  </a:ext>
                </a:extLst>
              </a:tr>
              <a:tr h="943489">
                <a:tc>
                  <a:txBody>
                    <a:bodyPr/>
                    <a:lstStyle/>
                    <a:p>
                      <a:pPr algn="ctr" fontAlgn="b"/>
                      <a:r>
                        <a:rPr lang="en-IN" sz="2000" b="0" u="none" strike="noStrike">
                          <a:solidFill>
                            <a:srgbClr val="000000"/>
                          </a:solidFill>
                          <a:effectLst/>
                        </a:rPr>
                        <a:t>Ambiguous Gestures</a:t>
                      </a:r>
                      <a:endParaRPr lang="en-IN" sz="2000" b="0" i="0" u="none" strike="noStrike">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0" u="none" strike="noStrike">
                          <a:solidFill>
                            <a:srgbClr val="000000"/>
                          </a:solidFill>
                          <a:effectLst/>
                        </a:rPr>
                        <a:t>Similar hand gestures cause misclassification.</a:t>
                      </a:r>
                      <a:endParaRPr lang="en-IN" sz="2000" b="0" i="0" u="none" strike="noStrike">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rgbClr val="000000"/>
                          </a:solidFill>
                          <a:effectLst/>
                        </a:rPr>
                        <a:t>Implemented multi-modal learning with contextual cues for better accuracy.</a:t>
                      </a:r>
                      <a:endParaRPr lang="en-US" sz="2000" b="0" i="0" u="none" strike="noStrike" dirty="0">
                        <a:solidFill>
                          <a:srgbClr val="000000"/>
                        </a:solidFill>
                        <a:effectLst/>
                        <a:latin typeface="Calibri" panose="020F0502020204030204" pitchFamily="34" charset="0"/>
                      </a:endParaRPr>
                    </a:p>
                  </a:txBody>
                  <a:tcPr marL="4741" marR="4741" marT="474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354251"/>
                  </a:ext>
                </a:extLst>
              </a:tr>
            </a:tbl>
          </a:graphicData>
        </a:graphic>
      </p:graphicFrame>
      <p:sp>
        <p:nvSpPr>
          <p:cNvPr id="4" name="Date Placeholder 3">
            <a:extLst>
              <a:ext uri="{FF2B5EF4-FFF2-40B4-BE49-F238E27FC236}">
                <a16:creationId xmlns:a16="http://schemas.microsoft.com/office/drawing/2014/main" id="{EF70F6DE-E5A0-9FF0-15F7-302EE4AC027A}"/>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6E45C6F0-AEF2-208E-732A-ADC9995E41FA}"/>
              </a:ext>
            </a:extLst>
          </p:cNvPr>
          <p:cNvSpPr>
            <a:spLocks noGrp="1"/>
          </p:cNvSpPr>
          <p:nvPr>
            <p:ph type="ftr" sz="quarter" idx="11"/>
          </p:nvPr>
        </p:nvSpPr>
        <p:spPr/>
        <p:txBody>
          <a:bodyPr/>
          <a:lstStyle/>
          <a:p>
            <a:r>
              <a:rPr lang="en-US" dirty="0"/>
              <a:t>Review No. 2        Batch No. </a:t>
            </a:r>
            <a:r>
              <a:rPr lang="en-US" dirty="0">
                <a:latin typeface="Times New Roman" panose="02020603050405020304" pitchFamily="18" charset="0"/>
                <a:cs typeface="Times New Roman" panose="02020603050405020304" pitchFamily="18" charset="0"/>
              </a:rPr>
              <a:t>AB10</a:t>
            </a:r>
            <a:r>
              <a:rPr lang="en-US" dirty="0"/>
              <a:t>          Department of CSE</a:t>
            </a:r>
            <a:endParaRPr lang="en-IN" dirty="0"/>
          </a:p>
        </p:txBody>
      </p:sp>
      <p:sp>
        <p:nvSpPr>
          <p:cNvPr id="6" name="Slide Number Placeholder 5">
            <a:extLst>
              <a:ext uri="{FF2B5EF4-FFF2-40B4-BE49-F238E27FC236}">
                <a16:creationId xmlns:a16="http://schemas.microsoft.com/office/drawing/2014/main" id="{D576FCAA-A9FA-B117-D7D8-57293F438C3F}"/>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133113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dirty="0">
                <a:solidFill>
                  <a:srgbClr val="FF0000"/>
                </a:solidFill>
                <a:latin typeface="Times New Roman" panose="02020603050405020304" pitchFamily="18" charset="0"/>
                <a:cs typeface="Times New Roman" panose="02020603050405020304" pitchFamily="18" charset="0"/>
              </a:rPr>
              <a:t>Hand Gesture Recognition: Enhancing Accuracy</a:t>
            </a:r>
          </a:p>
          <a:p>
            <a:pPr lvl="0" algn="ctr">
              <a:spcBef>
                <a:spcPct val="20000"/>
              </a:spcBef>
              <a:defRPr/>
            </a:pPr>
            <a:r>
              <a:rPr lang="en-US" sz="2400" dirty="0">
                <a:solidFill>
                  <a:srgbClr val="FF0000"/>
                </a:solidFill>
                <a:latin typeface="Times New Roman" panose="02020603050405020304" pitchFamily="18" charset="0"/>
                <a:cs typeface="Times New Roman" panose="02020603050405020304" pitchFamily="18" charset="0"/>
              </a:rPr>
              <a:t>and Precision with Deep Learning</a:t>
            </a:r>
            <a:endParaRPr lang="en-US"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itchFamily="18" charset="0"/>
            </a:endParaRPr>
          </a:p>
        </p:txBody>
      </p:sp>
      <p:sp>
        <p:nvSpPr>
          <p:cNvPr id="16" name="Subtitle 2"/>
          <p:cNvSpPr>
            <a:spLocks noGrp="1"/>
          </p:cNvSpPr>
          <p:nvPr>
            <p:ph type="subTitle" idx="1"/>
          </p:nvPr>
        </p:nvSpPr>
        <p:spPr>
          <a:xfrm>
            <a:off x="1639854" y="196612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K. S. Kalyan Ram  (21471A0561)</a:t>
            </a:r>
            <a:r>
              <a:rPr lang="en-US" altLang="en-US" sz="1600" dirty="0">
                <a:solidFill>
                  <a:schemeClr val="tx1"/>
                </a:solidFill>
                <a:latin typeface="Times New Roman" panose="02020603050405020304" pitchFamily="18" charset="0"/>
                <a:cs typeface="Times New Roman" pitchFamily="18" charset="0"/>
              </a:rPr>
              <a:t>	</a:t>
            </a:r>
          </a:p>
          <a:p>
            <a:pPr algn="l" eaLnBrk="1" hangingPunct="1"/>
            <a:r>
              <a:rPr lang="en-US" altLang="en-US" sz="1600" dirty="0">
                <a:latin typeface="Times New Roman" panose="02020603050405020304" pitchFamily="18" charset="0"/>
                <a:cs typeface="Times New Roman" pitchFamily="18" charset="0"/>
              </a:rPr>
              <a:t>		 	     T.V. Aravind  	(21471A0568)</a:t>
            </a:r>
          </a:p>
          <a:p>
            <a:pPr algn="l" eaLnBrk="1" hangingPunct="1"/>
            <a:r>
              <a:rPr lang="en-US" altLang="en-US" sz="1600" dirty="0">
                <a:solidFill>
                  <a:schemeClr val="tx1"/>
                </a:solidFill>
                <a:latin typeface="Times New Roman" panose="02020603050405020304" pitchFamily="18" charset="0"/>
                <a:cs typeface="Times New Roman" pitchFamily="18" charset="0"/>
              </a:rPr>
              <a:t>			     SK.H.K. </a:t>
            </a:r>
            <a:r>
              <a:rPr lang="en-US" altLang="en-US" sz="1600" dirty="0" err="1">
                <a:solidFill>
                  <a:schemeClr val="tx1"/>
                </a:solidFill>
                <a:latin typeface="Times New Roman" panose="02020603050405020304" pitchFamily="18" charset="0"/>
                <a:cs typeface="Times New Roman" pitchFamily="18" charset="0"/>
              </a:rPr>
              <a:t>Mohiddin</a:t>
            </a:r>
            <a:r>
              <a:rPr lang="en-US" altLang="en-US" sz="1600" dirty="0">
                <a:solidFill>
                  <a:schemeClr val="tx1"/>
                </a:solidFill>
                <a:latin typeface="Times New Roman" panose="02020603050405020304" pitchFamily="18" charset="0"/>
                <a:cs typeface="Times New Roman" pitchFamily="18" charset="0"/>
              </a:rPr>
              <a:t> (21471A0554)</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T. G. </a:t>
            </a:r>
            <a:r>
              <a:rPr lang="en-US" sz="1600" b="1" dirty="0" err="1">
                <a:latin typeface="Times New Roman" panose="02020603050405020304" pitchFamily="18" charset="0"/>
                <a:cs typeface="Times New Roman" panose="02020603050405020304" pitchFamily="18" charset="0"/>
              </a:rPr>
              <a:t>Ramnadh</a:t>
            </a:r>
            <a:r>
              <a:rPr lang="en-US" sz="1600" b="1" dirty="0">
                <a:latin typeface="Times New Roman" panose="02020603050405020304" pitchFamily="18" charset="0"/>
                <a:cs typeface="Times New Roman" panose="02020603050405020304" pitchFamily="18" charset="0"/>
              </a:rPr>
              <a:t> Babu </a:t>
            </a:r>
            <a:r>
              <a:rPr lang="en-IN" sz="1600" b="1" i="0" baseline="-25000" dirty="0">
                <a:effectLst/>
                <a:latin typeface="Times New Roman" panose="02020603050405020304" pitchFamily="18" charset="0"/>
                <a:cs typeface="Times New Roman" panose="02020603050405020304" pitchFamily="18" charset="0"/>
              </a:rPr>
              <a:t>M. Tech</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IN" sz="1600" b="0" i="0" dirty="0">
                <a:effectLst/>
                <a:latin typeface="Times New Roman" panose="02020603050405020304" pitchFamily="18" charset="0"/>
                <a:cs typeface="Times New Roman" panose="02020603050405020304" pitchFamily="18" charset="0"/>
              </a:rPr>
              <a:t>Assistant Professor</a:t>
            </a:r>
            <a:r>
              <a:rPr lang="en-US" altLang="en-US" sz="1600" dirty="0">
                <a:latin typeface="Times New Roman" pitchFamily="18" charset="0"/>
                <a:cs typeface="Times New Roman" pitchFamily="18" charset="0"/>
              </a:rPr>
              <a:t>,</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a:t>
            </a:r>
            <a:r>
              <a:rPr lang="en-US" altLang="en-US" sz="1600" dirty="0">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Narasaraopet - 522 601.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   Review No.2         Batch No. AB10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DB00-8179-E37B-AD3F-BDE19F01EC08}"/>
              </a:ext>
            </a:extLst>
          </p:cNvPr>
          <p:cNvSpPr>
            <a:spLocks noGrp="1"/>
          </p:cNvSpPr>
          <p:nvPr>
            <p:ph type="title"/>
          </p:nvPr>
        </p:nvSpPr>
        <p:spPr/>
        <p:txBody>
          <a:bodyPr>
            <a:normAutofit fontScale="90000"/>
          </a:bodyPr>
          <a:lstStyle/>
          <a:p>
            <a:pPr marL="0" marR="0" lvl="0" indent="0" algn="ctr" defTabSz="914400" rtl="0" eaLnBrk="1" fontAlgn="auto" latinLnBrk="0" hangingPunct="1">
              <a:lnSpc>
                <a:spcPct val="100000"/>
              </a:lnSpc>
              <a:spcBef>
                <a:spcPts val="0"/>
              </a:spcBef>
              <a:spcAft>
                <a:spcPts val="0"/>
              </a:spcAft>
              <a:tabLst/>
              <a:defRPr/>
            </a:pPr>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Frontend Implementation</a:t>
            </a:r>
            <a:br>
              <a:rPr kumimoji="0" lang="en-IN" sz="4000" b="0" i="0" u="none" strike="noStrike" kern="1200" cap="none" spc="0" normalizeH="0" baseline="0" noProof="0" dirty="0">
                <a:ln>
                  <a:noFill/>
                </a:ln>
                <a:solidFill>
                  <a:prstClr val="black"/>
                </a:solidFill>
                <a:effectLst/>
                <a:uLnTx/>
                <a:uFillTx/>
                <a:latin typeface="Calibri" panose="020F0502020204030204"/>
                <a:ea typeface="+mn-ea"/>
                <a:cs typeface="+mn-cs"/>
              </a:rPr>
            </a:br>
            <a:endParaRPr lang="en-IN" dirty="0"/>
          </a:p>
        </p:txBody>
      </p:sp>
      <p:pic>
        <p:nvPicPr>
          <p:cNvPr id="8" name="Content Placeholder 7">
            <a:extLst>
              <a:ext uri="{FF2B5EF4-FFF2-40B4-BE49-F238E27FC236}">
                <a16:creationId xmlns:a16="http://schemas.microsoft.com/office/drawing/2014/main" id="{7B19B344-10E8-54FA-EEE1-DF99BDA6149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8104" y="1212850"/>
            <a:ext cx="8135791" cy="4964113"/>
          </a:xfrm>
        </p:spPr>
      </p:pic>
      <p:sp>
        <p:nvSpPr>
          <p:cNvPr id="4" name="Date Placeholder 3">
            <a:extLst>
              <a:ext uri="{FF2B5EF4-FFF2-40B4-BE49-F238E27FC236}">
                <a16:creationId xmlns:a16="http://schemas.microsoft.com/office/drawing/2014/main" id="{BDC51E38-723F-BAD4-ECC1-3E6F691B873C}"/>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51D400F2-03EA-4930-16EE-7D6974BEF9DF}"/>
              </a:ext>
            </a:extLst>
          </p:cNvPr>
          <p:cNvSpPr>
            <a:spLocks noGrp="1"/>
          </p:cNvSpPr>
          <p:nvPr>
            <p:ph type="ftr" sz="quarter" idx="11"/>
          </p:nvPr>
        </p:nvSpPr>
        <p:spPr/>
        <p:txBody>
          <a:bodyPr/>
          <a:lstStyle/>
          <a:p>
            <a:r>
              <a:rPr lang="en-US" dirty="0"/>
              <a:t>Review No.2         Batch No. </a:t>
            </a:r>
            <a:r>
              <a:rPr lang="en-US" dirty="0">
                <a:latin typeface="Times New Roman" panose="02020603050405020304" pitchFamily="18" charset="0"/>
                <a:cs typeface="Times New Roman" panose="02020603050405020304" pitchFamily="18" charset="0"/>
              </a:rPr>
              <a:t>AB10</a:t>
            </a:r>
            <a:r>
              <a:rPr lang="en-US" dirty="0"/>
              <a:t>          Department of CSE</a:t>
            </a:r>
            <a:endParaRPr lang="en-IN" dirty="0"/>
          </a:p>
        </p:txBody>
      </p:sp>
      <p:sp>
        <p:nvSpPr>
          <p:cNvPr id="6" name="Slide Number Placeholder 5">
            <a:extLst>
              <a:ext uri="{FF2B5EF4-FFF2-40B4-BE49-F238E27FC236}">
                <a16:creationId xmlns:a16="http://schemas.microsoft.com/office/drawing/2014/main" id="{51A6D098-94E0-EF2E-0579-7D836F322951}"/>
              </a:ext>
            </a:extLst>
          </p:cNvPr>
          <p:cNvSpPr>
            <a:spLocks noGrp="1"/>
          </p:cNvSpPr>
          <p:nvPr>
            <p:ph type="sldNum" sz="quarter" idx="12"/>
          </p:nvPr>
        </p:nvSpPr>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2022966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CABA-E066-BCA8-16D4-00BCE58B0566}"/>
              </a:ext>
            </a:extLst>
          </p:cNvPr>
          <p:cNvSpPr>
            <a:spLocks noGrp="1"/>
          </p:cNvSpPr>
          <p:nvPr>
            <p:ph type="title"/>
          </p:nvPr>
        </p:nvSpPr>
        <p:spPr>
          <a:xfrm>
            <a:off x="839788" y="365126"/>
            <a:ext cx="10515600" cy="679904"/>
          </a:xfrm>
        </p:spPr>
        <p:txBody>
          <a:bodyPr>
            <a:normAutofit fontScale="90000"/>
          </a:bodyPr>
          <a:lstStyle/>
          <a:p>
            <a:pPr algn="ctr"/>
            <a:br>
              <a:rPr kumimoji="0" lang="en-IN" sz="4400" b="0" i="0" u="none" strike="noStrike" kern="1200" cap="none" spc="0" normalizeH="0" baseline="0" noProof="0" dirty="0">
                <a:ln>
                  <a:noFill/>
                </a:ln>
                <a:solidFill>
                  <a:prstClr val="black"/>
                </a:solidFill>
                <a:effectLst/>
                <a:uLnTx/>
                <a:uFillTx/>
                <a:latin typeface="Calibri" panose="020F0502020204030204"/>
                <a:ea typeface="+mn-ea"/>
                <a:cs typeface="+mn-cs"/>
              </a:rPr>
            </a:br>
            <a:r>
              <a:rPr lang="en-IN" b="1" dirty="0">
                <a:solidFill>
                  <a:prstClr val="black"/>
                </a:solidFill>
                <a:latin typeface="Times New Roman" panose="02020603050405020304" pitchFamily="18" charset="0"/>
                <a:ea typeface="+mn-ea"/>
                <a:cs typeface="Times New Roman" panose="02020603050405020304" pitchFamily="18" charset="0"/>
              </a:rPr>
              <a:t>RESULTS &amp; ANALYSIS</a:t>
            </a:r>
            <a:endParaRPr lang="en-IN" dirty="0"/>
          </a:p>
        </p:txBody>
      </p:sp>
      <p:sp>
        <p:nvSpPr>
          <p:cNvPr id="3" name="Text Placeholder 2">
            <a:extLst>
              <a:ext uri="{FF2B5EF4-FFF2-40B4-BE49-F238E27FC236}">
                <a16:creationId xmlns:a16="http://schemas.microsoft.com/office/drawing/2014/main" id="{9C56B4FE-8B40-246D-BD54-46F8BE68FB75}"/>
              </a:ext>
            </a:extLst>
          </p:cNvPr>
          <p:cNvSpPr>
            <a:spLocks noGrp="1"/>
          </p:cNvSpPr>
          <p:nvPr>
            <p:ph type="body" idx="1"/>
          </p:nvPr>
        </p:nvSpPr>
        <p:spPr/>
        <p:txBody>
          <a:bodyPr/>
          <a:lstStyle/>
          <a:p>
            <a:r>
              <a:rPr lang="en-US" dirty="0"/>
              <a:t>Key Findings from Confusion Matrices</a:t>
            </a:r>
            <a:endParaRPr lang="en-IN" dirty="0"/>
          </a:p>
        </p:txBody>
      </p:sp>
      <p:sp>
        <p:nvSpPr>
          <p:cNvPr id="4" name="Content Placeholder 3">
            <a:extLst>
              <a:ext uri="{FF2B5EF4-FFF2-40B4-BE49-F238E27FC236}">
                <a16:creationId xmlns:a16="http://schemas.microsoft.com/office/drawing/2014/main" id="{2F73C075-CD45-587E-B771-7959D3DFFF8B}"/>
              </a:ext>
            </a:extLst>
          </p:cNvPr>
          <p:cNvSpPr>
            <a:spLocks noGrp="1"/>
          </p:cNvSpPr>
          <p:nvPr>
            <p:ph sz="half" idx="2"/>
          </p:nvPr>
        </p:nvSpPr>
        <p:spPr/>
        <p:txBody>
          <a:bodyPr>
            <a:normAutofit fontScale="77500" lnSpcReduction="20000"/>
          </a:bodyPr>
          <a:lstStyle/>
          <a:p>
            <a:r>
              <a:rPr lang="en-US" b="1" dirty="0"/>
              <a:t>Training Data: </a:t>
            </a:r>
            <a:r>
              <a:rPr lang="en-US" dirty="0"/>
              <a:t>The model achieved 100% accuracy during training, indicating that it effectively learned gesture patterns without errors.</a:t>
            </a:r>
          </a:p>
          <a:p>
            <a:r>
              <a:rPr lang="en-US" b="1" dirty="0"/>
              <a:t>Validation Data: </a:t>
            </a:r>
            <a:r>
              <a:rPr lang="en-US" dirty="0"/>
              <a:t>The model maintained an average validation accuracy of 95.19%, ensuring generalization across unseen data while preventing overfitting.</a:t>
            </a:r>
          </a:p>
          <a:p>
            <a:r>
              <a:rPr lang="en-US" b="1" dirty="0"/>
              <a:t>Testing Data: </a:t>
            </a:r>
            <a:r>
              <a:rPr lang="en-US" dirty="0"/>
              <a:t>The confusion matrix for test data highlighted the model's ability to differentiate between hand gestures, with an overall test accuracy of 95.59%.</a:t>
            </a:r>
            <a:endParaRPr lang="en-IN" dirty="0"/>
          </a:p>
        </p:txBody>
      </p:sp>
      <p:sp>
        <p:nvSpPr>
          <p:cNvPr id="5" name="Text Placeholder 4">
            <a:extLst>
              <a:ext uri="{FF2B5EF4-FFF2-40B4-BE49-F238E27FC236}">
                <a16:creationId xmlns:a16="http://schemas.microsoft.com/office/drawing/2014/main" id="{1C34B0E7-903D-CD5B-5373-B3BDCDC7C99A}"/>
              </a:ext>
            </a:extLst>
          </p:cNvPr>
          <p:cNvSpPr>
            <a:spLocks noGrp="1"/>
          </p:cNvSpPr>
          <p:nvPr>
            <p:ph type="body" sz="quarter" idx="3"/>
          </p:nvPr>
        </p:nvSpPr>
        <p:spPr/>
        <p:txBody>
          <a:bodyPr/>
          <a:lstStyle/>
          <a:p>
            <a:endParaRPr lang="en-IN"/>
          </a:p>
        </p:txBody>
      </p:sp>
      <p:pic>
        <p:nvPicPr>
          <p:cNvPr id="12" name="Content Placeholder 11">
            <a:extLst>
              <a:ext uri="{FF2B5EF4-FFF2-40B4-BE49-F238E27FC236}">
                <a16:creationId xmlns:a16="http://schemas.microsoft.com/office/drawing/2014/main" id="{A8CEE62D-DBB0-72FE-6D0D-F065E1D3935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p:blipFill>
        <p:spPr>
          <a:xfrm>
            <a:off x="6580335" y="2505075"/>
            <a:ext cx="4366918" cy="3684588"/>
          </a:xfrm>
        </p:spPr>
      </p:pic>
      <p:sp>
        <p:nvSpPr>
          <p:cNvPr id="7" name="Date Placeholder 6">
            <a:extLst>
              <a:ext uri="{FF2B5EF4-FFF2-40B4-BE49-F238E27FC236}">
                <a16:creationId xmlns:a16="http://schemas.microsoft.com/office/drawing/2014/main" id="{D3EDB0FC-48FE-A991-B1B0-9B4A225C345D}"/>
              </a:ext>
            </a:extLst>
          </p:cNvPr>
          <p:cNvSpPr>
            <a:spLocks noGrp="1"/>
          </p:cNvSpPr>
          <p:nvPr>
            <p:ph type="dt" sz="half" idx="10"/>
          </p:nvPr>
        </p:nvSpPr>
        <p:spPr/>
        <p:txBody>
          <a:bodyPr/>
          <a:lstStyle/>
          <a:p>
            <a:fld id="{2FEC19F5-3ACF-4602-91F2-584ADA347226}" type="datetime1">
              <a:rPr lang="en-IN" smtClean="0"/>
              <a:t>18-03-2025</a:t>
            </a:fld>
            <a:endParaRPr lang="en-IN"/>
          </a:p>
        </p:txBody>
      </p:sp>
      <p:sp>
        <p:nvSpPr>
          <p:cNvPr id="8" name="Footer Placeholder 7">
            <a:extLst>
              <a:ext uri="{FF2B5EF4-FFF2-40B4-BE49-F238E27FC236}">
                <a16:creationId xmlns:a16="http://schemas.microsoft.com/office/drawing/2014/main" id="{F6C20136-6FE5-509E-F7A4-C4FAF28B1D2E}"/>
              </a:ext>
            </a:extLst>
          </p:cNvPr>
          <p:cNvSpPr>
            <a:spLocks noGrp="1"/>
          </p:cNvSpPr>
          <p:nvPr>
            <p:ph type="ftr" sz="quarter" idx="11"/>
          </p:nvPr>
        </p:nvSpPr>
        <p:spPr/>
        <p:txBody>
          <a:bodyPr/>
          <a:lstStyle/>
          <a:p>
            <a:r>
              <a:rPr lang="en-US" dirty="0"/>
              <a:t>Review No.         Batch No.</a:t>
            </a:r>
            <a:r>
              <a:rPr lang="en-US" dirty="0">
                <a:latin typeface="Times New Roman" panose="02020603050405020304" pitchFamily="18" charset="0"/>
                <a:cs typeface="Times New Roman" panose="02020603050405020304" pitchFamily="18" charset="0"/>
              </a:rPr>
              <a:t> AB10</a:t>
            </a:r>
            <a:r>
              <a:rPr lang="en-US" dirty="0"/>
              <a:t>           Department of CSE</a:t>
            </a:r>
            <a:endParaRPr lang="en-IN" dirty="0"/>
          </a:p>
        </p:txBody>
      </p:sp>
      <p:sp>
        <p:nvSpPr>
          <p:cNvPr id="9" name="Slide Number Placeholder 8">
            <a:extLst>
              <a:ext uri="{FF2B5EF4-FFF2-40B4-BE49-F238E27FC236}">
                <a16:creationId xmlns:a16="http://schemas.microsoft.com/office/drawing/2014/main" id="{C5CF1C50-42E7-42C8-9BC3-E988D09B22D2}"/>
              </a:ext>
            </a:extLst>
          </p:cNvPr>
          <p:cNvSpPr>
            <a:spLocks noGrp="1"/>
          </p:cNvSpPr>
          <p:nvPr>
            <p:ph type="sldNum" sz="quarter" idx="12"/>
          </p:nvPr>
        </p:nvSpPr>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1458392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4918-7FA6-358A-CCE8-6F4A407B5EA0}"/>
              </a:ext>
            </a:extLst>
          </p:cNvPr>
          <p:cNvSpPr>
            <a:spLocks noGrp="1"/>
          </p:cNvSpPr>
          <p:nvPr>
            <p:ph type="title"/>
          </p:nvPr>
        </p:nvSpPr>
        <p:spPr/>
        <p:txBody>
          <a:bodyPr/>
          <a:lstStyle/>
          <a:p>
            <a:pPr algn="ct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RESULTS &amp; ANALYSIS</a:t>
            </a:r>
          </a:p>
        </p:txBody>
      </p:sp>
      <p:sp>
        <p:nvSpPr>
          <p:cNvPr id="3" name="Text Placeholder 2">
            <a:extLst>
              <a:ext uri="{FF2B5EF4-FFF2-40B4-BE49-F238E27FC236}">
                <a16:creationId xmlns:a16="http://schemas.microsoft.com/office/drawing/2014/main" id="{CD888709-263D-FBD7-D047-DF576F68A235}"/>
              </a:ext>
            </a:extLst>
          </p:cNvPr>
          <p:cNvSpPr>
            <a:spLocks noGrp="1"/>
          </p:cNvSpPr>
          <p:nvPr>
            <p:ph type="body" idx="1"/>
          </p:nvPr>
        </p:nvSpPr>
        <p:spPr/>
        <p:txBody>
          <a:bodyPr/>
          <a:lstStyle/>
          <a:p>
            <a:r>
              <a:rPr lang="en-IN" dirty="0"/>
              <a:t>Misclassification Observations</a:t>
            </a:r>
          </a:p>
        </p:txBody>
      </p:sp>
      <p:sp>
        <p:nvSpPr>
          <p:cNvPr id="4" name="Content Placeholder 3">
            <a:extLst>
              <a:ext uri="{FF2B5EF4-FFF2-40B4-BE49-F238E27FC236}">
                <a16:creationId xmlns:a16="http://schemas.microsoft.com/office/drawing/2014/main" id="{4E008DD8-A069-30DF-85B1-30BBDFFA7117}"/>
              </a:ext>
            </a:extLst>
          </p:cNvPr>
          <p:cNvSpPr>
            <a:spLocks noGrp="1"/>
          </p:cNvSpPr>
          <p:nvPr>
            <p:ph sz="half" idx="2"/>
          </p:nvPr>
        </p:nvSpPr>
        <p:spPr/>
        <p:txBody>
          <a:bodyPr>
            <a:normAutofit lnSpcReduction="10000"/>
          </a:bodyPr>
          <a:lstStyle/>
          <a:p>
            <a:r>
              <a:rPr lang="en-US" dirty="0"/>
              <a:t>The "scroll-right" gesture had the highest true positive rate (TPR) of 98%.</a:t>
            </a:r>
          </a:p>
          <a:p>
            <a:r>
              <a:rPr lang="en-US" dirty="0"/>
              <a:t>The "zoom-out" gesture had the lowest TPR of 88%, with misclassifications primarily occurring between "scroll-left" and "zoom-out" (4% confusion) and "zoom-in" misclassified as "zoom-out" (8% confusion).</a:t>
            </a:r>
            <a:endParaRPr lang="en-IN" dirty="0"/>
          </a:p>
        </p:txBody>
      </p:sp>
      <p:sp>
        <p:nvSpPr>
          <p:cNvPr id="5" name="Text Placeholder 4">
            <a:extLst>
              <a:ext uri="{FF2B5EF4-FFF2-40B4-BE49-F238E27FC236}">
                <a16:creationId xmlns:a16="http://schemas.microsoft.com/office/drawing/2014/main" id="{19214C96-7DC8-2840-1282-B634BB70C8D2}"/>
              </a:ext>
            </a:extLst>
          </p:cNvPr>
          <p:cNvSpPr>
            <a:spLocks noGrp="1"/>
          </p:cNvSpPr>
          <p:nvPr>
            <p:ph type="body" sz="quarter" idx="3"/>
          </p:nvPr>
        </p:nvSpPr>
        <p:spPr/>
        <p:txBody>
          <a:bodyPr/>
          <a:lstStyle/>
          <a:p>
            <a:endParaRPr lang="en-IN"/>
          </a:p>
        </p:txBody>
      </p:sp>
      <p:pic>
        <p:nvPicPr>
          <p:cNvPr id="11" name="Content Placeholder 10">
            <a:extLst>
              <a:ext uri="{FF2B5EF4-FFF2-40B4-BE49-F238E27FC236}">
                <a16:creationId xmlns:a16="http://schemas.microsoft.com/office/drawing/2014/main" id="{CE7AE993-31EB-A8A4-0CA2-78D84B359B5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580335" y="2505075"/>
            <a:ext cx="4366918" cy="3684588"/>
          </a:xfrm>
        </p:spPr>
      </p:pic>
      <p:sp>
        <p:nvSpPr>
          <p:cNvPr id="7" name="Date Placeholder 6">
            <a:extLst>
              <a:ext uri="{FF2B5EF4-FFF2-40B4-BE49-F238E27FC236}">
                <a16:creationId xmlns:a16="http://schemas.microsoft.com/office/drawing/2014/main" id="{42C681BC-090D-F7B0-FBBB-13383C15CD27}"/>
              </a:ext>
            </a:extLst>
          </p:cNvPr>
          <p:cNvSpPr>
            <a:spLocks noGrp="1"/>
          </p:cNvSpPr>
          <p:nvPr>
            <p:ph type="dt" sz="half" idx="10"/>
          </p:nvPr>
        </p:nvSpPr>
        <p:spPr/>
        <p:txBody>
          <a:bodyPr/>
          <a:lstStyle/>
          <a:p>
            <a:fld id="{2FEC19F5-3ACF-4602-91F2-584ADA347226}" type="datetime1">
              <a:rPr lang="en-IN" smtClean="0"/>
              <a:t>18-03-2025</a:t>
            </a:fld>
            <a:endParaRPr lang="en-IN"/>
          </a:p>
        </p:txBody>
      </p:sp>
      <p:sp>
        <p:nvSpPr>
          <p:cNvPr id="8" name="Footer Placeholder 7">
            <a:extLst>
              <a:ext uri="{FF2B5EF4-FFF2-40B4-BE49-F238E27FC236}">
                <a16:creationId xmlns:a16="http://schemas.microsoft.com/office/drawing/2014/main" id="{E1A15A27-206D-0E48-F483-15484752477B}"/>
              </a:ext>
            </a:extLst>
          </p:cNvPr>
          <p:cNvSpPr>
            <a:spLocks noGrp="1"/>
          </p:cNvSpPr>
          <p:nvPr>
            <p:ph type="ftr" sz="quarter" idx="11"/>
          </p:nvPr>
        </p:nvSpPr>
        <p:spPr/>
        <p:txBody>
          <a:bodyPr/>
          <a:lstStyle/>
          <a:p>
            <a:r>
              <a:rPr lang="en-US" dirty="0"/>
              <a:t>Review No. 2        Batch No. </a:t>
            </a:r>
            <a:r>
              <a:rPr lang="en-US" dirty="0">
                <a:latin typeface="Times New Roman" panose="02020603050405020304" pitchFamily="18" charset="0"/>
                <a:cs typeface="Times New Roman" panose="02020603050405020304" pitchFamily="18" charset="0"/>
              </a:rPr>
              <a:t>AB10</a:t>
            </a:r>
            <a:r>
              <a:rPr lang="en-US" dirty="0"/>
              <a:t>          Department of CSE</a:t>
            </a:r>
            <a:endParaRPr lang="en-IN" dirty="0"/>
          </a:p>
        </p:txBody>
      </p:sp>
      <p:sp>
        <p:nvSpPr>
          <p:cNvPr id="9" name="Slide Number Placeholder 8">
            <a:extLst>
              <a:ext uri="{FF2B5EF4-FFF2-40B4-BE49-F238E27FC236}">
                <a16:creationId xmlns:a16="http://schemas.microsoft.com/office/drawing/2014/main" id="{4B0AAC4B-3600-378E-FD0B-8DEEBC1212CC}"/>
              </a:ext>
            </a:extLst>
          </p:cNvPr>
          <p:cNvSpPr>
            <a:spLocks noGrp="1"/>
          </p:cNvSpPr>
          <p:nvPr>
            <p:ph type="sldNum" sz="quarter" idx="12"/>
          </p:nvPr>
        </p:nvSpPr>
        <p:spPr/>
        <p:txBody>
          <a:bodyPr/>
          <a:lstStyle/>
          <a:p>
            <a:fld id="{65DCBD69-296B-4D7C-AF62-9B588FC78772}" type="slidenum">
              <a:rPr lang="en-IN" smtClean="0"/>
              <a:t>22</a:t>
            </a:fld>
            <a:endParaRPr lang="en-IN"/>
          </a:p>
        </p:txBody>
      </p:sp>
    </p:spTree>
    <p:extLst>
      <p:ext uri="{BB962C8B-B14F-4D97-AF65-F5344CB8AC3E}">
        <p14:creationId xmlns:p14="http://schemas.microsoft.com/office/powerpoint/2010/main" val="114052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53A5-2CDA-05D2-3B8E-A0AF2379BC0E}"/>
              </a:ext>
            </a:extLst>
          </p:cNvPr>
          <p:cNvSpPr>
            <a:spLocks noGrp="1"/>
          </p:cNvSpPr>
          <p:nvPr>
            <p:ph type="title"/>
          </p:nvPr>
        </p:nvSpPr>
        <p:spPr/>
        <p:txBody>
          <a:bodyPr/>
          <a:lstStyle/>
          <a:p>
            <a:pPr algn="ct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RESULTS &amp; ANALYSIS</a:t>
            </a:r>
            <a:endParaRPr lang="en-IN" dirty="0"/>
          </a:p>
        </p:txBody>
      </p:sp>
      <p:pic>
        <p:nvPicPr>
          <p:cNvPr id="11" name="Content Placeholder 10">
            <a:extLst>
              <a:ext uri="{FF2B5EF4-FFF2-40B4-BE49-F238E27FC236}">
                <a16:creationId xmlns:a16="http://schemas.microsoft.com/office/drawing/2014/main" id="{1D6C052B-3AB1-F2FB-CD7A-25FD84A1DE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1661" y="1690688"/>
            <a:ext cx="10370034" cy="3926341"/>
          </a:xfrm>
        </p:spPr>
      </p:pic>
      <p:sp>
        <p:nvSpPr>
          <p:cNvPr id="7" name="Date Placeholder 6">
            <a:extLst>
              <a:ext uri="{FF2B5EF4-FFF2-40B4-BE49-F238E27FC236}">
                <a16:creationId xmlns:a16="http://schemas.microsoft.com/office/drawing/2014/main" id="{CF3D1475-BEBB-A648-27C5-36429C7E4B61}"/>
              </a:ext>
            </a:extLst>
          </p:cNvPr>
          <p:cNvSpPr>
            <a:spLocks noGrp="1"/>
          </p:cNvSpPr>
          <p:nvPr>
            <p:ph type="dt" sz="half" idx="10"/>
          </p:nvPr>
        </p:nvSpPr>
        <p:spPr/>
        <p:txBody>
          <a:bodyPr/>
          <a:lstStyle/>
          <a:p>
            <a:fld id="{2FEC19F5-3ACF-4602-91F2-584ADA347226}" type="datetime1">
              <a:rPr lang="en-IN" smtClean="0"/>
              <a:t>18-03-2025</a:t>
            </a:fld>
            <a:endParaRPr lang="en-IN"/>
          </a:p>
        </p:txBody>
      </p:sp>
      <p:sp>
        <p:nvSpPr>
          <p:cNvPr id="8" name="Footer Placeholder 7">
            <a:extLst>
              <a:ext uri="{FF2B5EF4-FFF2-40B4-BE49-F238E27FC236}">
                <a16:creationId xmlns:a16="http://schemas.microsoft.com/office/drawing/2014/main" id="{E24824FA-864F-3E9B-1943-51A4F466EA05}"/>
              </a:ext>
            </a:extLst>
          </p:cNvPr>
          <p:cNvSpPr>
            <a:spLocks noGrp="1"/>
          </p:cNvSpPr>
          <p:nvPr>
            <p:ph type="ftr" sz="quarter" idx="11"/>
          </p:nvPr>
        </p:nvSpPr>
        <p:spPr/>
        <p:txBody>
          <a:bodyPr/>
          <a:lstStyle/>
          <a:p>
            <a:r>
              <a:rPr lang="en-US" dirty="0"/>
              <a:t>Review No.         Batch No. </a:t>
            </a:r>
            <a:r>
              <a:rPr lang="en-US" dirty="0">
                <a:latin typeface="Times New Roman" panose="02020603050405020304" pitchFamily="18" charset="0"/>
                <a:cs typeface="Times New Roman" panose="02020603050405020304" pitchFamily="18" charset="0"/>
              </a:rPr>
              <a:t>AB10</a:t>
            </a:r>
            <a:r>
              <a:rPr lang="en-US" dirty="0"/>
              <a:t>          Department of CSE</a:t>
            </a:r>
            <a:endParaRPr lang="en-IN" dirty="0"/>
          </a:p>
        </p:txBody>
      </p:sp>
      <p:sp>
        <p:nvSpPr>
          <p:cNvPr id="9" name="Slide Number Placeholder 8">
            <a:extLst>
              <a:ext uri="{FF2B5EF4-FFF2-40B4-BE49-F238E27FC236}">
                <a16:creationId xmlns:a16="http://schemas.microsoft.com/office/drawing/2014/main" id="{E5BA0DC0-A57C-5DB8-92FD-80F64A52D929}"/>
              </a:ext>
            </a:extLst>
          </p:cNvPr>
          <p:cNvSpPr>
            <a:spLocks noGrp="1"/>
          </p:cNvSpPr>
          <p:nvPr>
            <p:ph type="sldNum" sz="quarter" idx="12"/>
          </p:nvPr>
        </p:nvSpPr>
        <p:spPr/>
        <p:txBody>
          <a:bodyPr/>
          <a:lstStyle/>
          <a:p>
            <a:fld id="{65DCBD69-296B-4D7C-AF62-9B588FC78772}" type="slidenum">
              <a:rPr lang="en-IN" smtClean="0"/>
              <a:t>23</a:t>
            </a:fld>
            <a:endParaRPr lang="en-IN"/>
          </a:p>
        </p:txBody>
      </p:sp>
    </p:spTree>
    <p:extLst>
      <p:ext uri="{BB962C8B-B14F-4D97-AF65-F5344CB8AC3E}">
        <p14:creationId xmlns:p14="http://schemas.microsoft.com/office/powerpoint/2010/main" val="24746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130F-A71C-7A4D-45CE-85F259FF6E4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 &amp; FUTURE SCOPE</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8B41BA-B16E-D67E-8899-C72F89B5D9B2}"/>
              </a:ext>
            </a:extLst>
          </p:cNvPr>
          <p:cNvSpPr>
            <a:spLocks noGrp="1"/>
          </p:cNvSpPr>
          <p:nvPr>
            <p:ph idx="1"/>
          </p:nvPr>
        </p:nvSpPr>
        <p:spPr/>
        <p:txBody>
          <a:bodyPr>
            <a:normAutofit lnSpcReduction="10000"/>
          </a:bodyPr>
          <a:lstStyle/>
          <a:p>
            <a:r>
              <a:rPr lang="en-IN" dirty="0"/>
              <a:t>Achieved 95.59% test accuracy using Inception-CNN and LSTM/GRU for dynamic hand gesture recognition.</a:t>
            </a:r>
          </a:p>
          <a:p>
            <a:r>
              <a:rPr lang="en-IN" dirty="0"/>
              <a:t>Low training and validation loss confirm model generalization and robustness across diverse datasets.</a:t>
            </a:r>
          </a:p>
          <a:p>
            <a:r>
              <a:rPr lang="en-IN" dirty="0"/>
              <a:t>Confusion matrices indicate strong classification performance with minimal misclassification errors.</a:t>
            </a:r>
          </a:p>
          <a:p>
            <a:r>
              <a:rPr lang="en-IN" dirty="0"/>
              <a:t>The system enables real-time, efficient, and scalable gesture recognition for various applications.</a:t>
            </a:r>
          </a:p>
          <a:p>
            <a:r>
              <a:rPr lang="en-IN" dirty="0"/>
              <a:t>Suitable for Human-Computer Interaction (HCI), assistive technologies, and AR/VR interfaces.</a:t>
            </a:r>
          </a:p>
        </p:txBody>
      </p:sp>
      <p:sp>
        <p:nvSpPr>
          <p:cNvPr id="4" name="Date Placeholder 3">
            <a:extLst>
              <a:ext uri="{FF2B5EF4-FFF2-40B4-BE49-F238E27FC236}">
                <a16:creationId xmlns:a16="http://schemas.microsoft.com/office/drawing/2014/main" id="{5A47F554-ED24-2FE5-7D25-B6431B08AD2F}"/>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C3D8ECD7-4A06-0EF6-8ADB-0992EEC6F0F3}"/>
              </a:ext>
            </a:extLst>
          </p:cNvPr>
          <p:cNvSpPr>
            <a:spLocks noGrp="1"/>
          </p:cNvSpPr>
          <p:nvPr>
            <p:ph type="ftr" sz="quarter" idx="11"/>
          </p:nvPr>
        </p:nvSpPr>
        <p:spPr/>
        <p:txBody>
          <a:bodyPr/>
          <a:lstStyle/>
          <a:p>
            <a:r>
              <a:rPr lang="en-US" dirty="0"/>
              <a:t>Review No. 2        Batch No. </a:t>
            </a:r>
            <a:r>
              <a:rPr lang="en-US" dirty="0">
                <a:latin typeface="Times New Roman" panose="02020603050405020304" pitchFamily="18" charset="0"/>
                <a:cs typeface="Times New Roman" panose="02020603050405020304" pitchFamily="18" charset="0"/>
              </a:rPr>
              <a:t>AB10</a:t>
            </a:r>
            <a:r>
              <a:rPr lang="en-US" dirty="0"/>
              <a:t>          Department of CSE</a:t>
            </a:r>
            <a:endParaRPr lang="en-IN" dirty="0"/>
          </a:p>
        </p:txBody>
      </p:sp>
      <p:sp>
        <p:nvSpPr>
          <p:cNvPr id="6" name="Slide Number Placeholder 5">
            <a:extLst>
              <a:ext uri="{FF2B5EF4-FFF2-40B4-BE49-F238E27FC236}">
                <a16:creationId xmlns:a16="http://schemas.microsoft.com/office/drawing/2014/main" id="{FA388431-851D-853D-94C2-3B98DE24AD8E}"/>
              </a:ext>
            </a:extLst>
          </p:cNvPr>
          <p:cNvSpPr>
            <a:spLocks noGrp="1"/>
          </p:cNvSpPr>
          <p:nvPr>
            <p:ph type="sldNum" sz="quarter" idx="12"/>
          </p:nvPr>
        </p:nvSpPr>
        <p:spPr/>
        <p:txBody>
          <a:bodyPr/>
          <a:lstStyle/>
          <a:p>
            <a:fld id="{65DCBD69-296B-4D7C-AF62-9B588FC78772}" type="slidenum">
              <a:rPr lang="en-IN" smtClean="0"/>
              <a:t>24</a:t>
            </a:fld>
            <a:endParaRPr lang="en-IN"/>
          </a:p>
        </p:txBody>
      </p:sp>
    </p:spTree>
    <p:extLst>
      <p:ext uri="{BB962C8B-B14F-4D97-AF65-F5344CB8AC3E}">
        <p14:creationId xmlns:p14="http://schemas.microsoft.com/office/powerpoint/2010/main" val="2761272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B1EE-6996-F1BC-AD9C-DCA2B60F95B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E40FAB3-2832-D41A-1F76-006D0BCBEC7B}"/>
              </a:ext>
            </a:extLst>
          </p:cNvPr>
          <p:cNvSpPr>
            <a:spLocks noGrp="1"/>
          </p:cNvSpPr>
          <p:nvPr>
            <p:ph idx="1"/>
          </p:nvPr>
        </p:nvSpPr>
        <p:spPr>
          <a:xfrm>
            <a:off x="838200" y="1576873"/>
            <a:ext cx="10515600" cy="4600090"/>
          </a:xfrm>
        </p:spPr>
        <p:txBody>
          <a:bodyPr>
            <a:normAutofit fontScale="77500" lnSpcReduction="20000"/>
          </a:bodyPr>
          <a:lstStyle/>
          <a:p>
            <a:pPr marL="0" indent="0">
              <a:buNone/>
            </a:pPr>
            <a:r>
              <a:rPr lang="en-IN" dirty="0"/>
              <a:t>[1] S. Shin and W.-Y. Kim, ”Skeleton-Based Dynamic Hand Gesture Recognition Using a Part-Based GRU-RNN for Gesture-Based Interface,” IEEE Access, vol. 8, pp. 50236–50243, 2020.</a:t>
            </a:r>
          </a:p>
          <a:p>
            <a:pPr marL="0" indent="0">
              <a:buNone/>
            </a:pPr>
            <a:r>
              <a:rPr lang="en-IN" dirty="0"/>
              <a:t>[2] A. S. M. Miah, M. A. M. Hasan, and J. Shin, ”Dynamic Hand Gesture Recognition Using Multi-Branch Attention-Based Graph and General Deep Learning Model,” IEEE Access, vol. 11, pp. 4703-4716, 2023.</a:t>
            </a:r>
          </a:p>
          <a:p>
            <a:pPr marL="0" indent="0">
              <a:buNone/>
            </a:pPr>
            <a:r>
              <a:rPr lang="en-IN" dirty="0"/>
              <a:t>[3] W. Zhang and J. Wang, ”Dynamic hand gesture recognition based on 3D convolutional neural network models,” in Proc. 2019 IEEE 16th Int. Conf. Networking, Sensing and Control (ICNSC), Banff, AB, Canada, 2019, pp. 363-368. </a:t>
            </a:r>
            <a:r>
              <a:rPr lang="en-IN" dirty="0" err="1"/>
              <a:t>doi</a:t>
            </a:r>
            <a:r>
              <a:rPr lang="en-IN" dirty="0"/>
              <a:t>: 10.1109/ICNSC.2019.8743159.</a:t>
            </a:r>
          </a:p>
          <a:p>
            <a:pPr marL="0" indent="0">
              <a:buNone/>
            </a:pPr>
            <a:r>
              <a:rPr lang="en-IN" dirty="0"/>
              <a:t>[4] C. Linqin, C. </a:t>
            </a:r>
            <a:r>
              <a:rPr lang="en-IN" dirty="0" err="1"/>
              <a:t>Shuangjie</a:t>
            </a:r>
            <a:r>
              <a:rPr lang="en-IN" dirty="0"/>
              <a:t>, X. Min, Y. Jimin, and Z. </a:t>
            </a:r>
            <a:r>
              <a:rPr lang="en-IN" dirty="0" err="1"/>
              <a:t>Jianrong</a:t>
            </a:r>
            <a:r>
              <a:rPr lang="en-IN" dirty="0"/>
              <a:t>, ”Dynamic hand gesture recognition using RGB-D data for natural human-computer interaction,” Journal of Intelligent &amp; Fuzzy Systems, vol. 32, no. 5, pp. 3495-3507, April 2017. DOI:10.3233/JIFS-169287.</a:t>
            </a:r>
          </a:p>
          <a:p>
            <a:pPr marL="0" indent="0">
              <a:buNone/>
            </a:pPr>
            <a:r>
              <a:rPr lang="en-IN" dirty="0"/>
              <a:t>[5] M. U. Rehman, F. Ahmed, M. A. Khan, U. Tariq, F. </a:t>
            </a:r>
            <a:r>
              <a:rPr lang="en-IN" dirty="0" err="1"/>
              <a:t>Alfouzan</a:t>
            </a:r>
            <a:r>
              <a:rPr lang="en-IN" dirty="0"/>
              <a:t>, N. Alzahrani, and J. Ahmad, ”Dynamic Hand Gesture Recognition Using 3D-CNN and LSTM Networks,” Computers, Materials &amp; Continua, September 2021. DOI:10.32604/cmc.2021.019586.</a:t>
            </a:r>
          </a:p>
        </p:txBody>
      </p:sp>
      <p:sp>
        <p:nvSpPr>
          <p:cNvPr id="4" name="Date Placeholder 3">
            <a:extLst>
              <a:ext uri="{FF2B5EF4-FFF2-40B4-BE49-F238E27FC236}">
                <a16:creationId xmlns:a16="http://schemas.microsoft.com/office/drawing/2014/main" id="{A8EF3F9B-2BE7-DA45-3873-932EEAAFCDAC}"/>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3FE63E0E-4B5F-2B32-4000-47D0180D03D1}"/>
              </a:ext>
            </a:extLst>
          </p:cNvPr>
          <p:cNvSpPr>
            <a:spLocks noGrp="1"/>
          </p:cNvSpPr>
          <p:nvPr>
            <p:ph type="ftr" sz="quarter" idx="11"/>
          </p:nvPr>
        </p:nvSpPr>
        <p:spPr/>
        <p:txBody>
          <a:bodyPr/>
          <a:lstStyle/>
          <a:p>
            <a:r>
              <a:rPr lang="en-US" dirty="0"/>
              <a:t>Review No.2         Batch No. </a:t>
            </a:r>
            <a:r>
              <a:rPr lang="en-US" dirty="0">
                <a:latin typeface="Times New Roman" panose="02020603050405020304" pitchFamily="18" charset="0"/>
                <a:cs typeface="Times New Roman" panose="02020603050405020304" pitchFamily="18" charset="0"/>
              </a:rPr>
              <a:t>AB10</a:t>
            </a:r>
            <a:r>
              <a:rPr lang="en-US" dirty="0"/>
              <a:t>         Department of CSE</a:t>
            </a:r>
            <a:endParaRPr lang="en-IN" dirty="0"/>
          </a:p>
        </p:txBody>
      </p:sp>
      <p:sp>
        <p:nvSpPr>
          <p:cNvPr id="6" name="Slide Number Placeholder 5">
            <a:extLst>
              <a:ext uri="{FF2B5EF4-FFF2-40B4-BE49-F238E27FC236}">
                <a16:creationId xmlns:a16="http://schemas.microsoft.com/office/drawing/2014/main" id="{BB7BE92C-5BE1-5EEC-32E9-9688A9A04508}"/>
              </a:ext>
            </a:extLst>
          </p:cNvPr>
          <p:cNvSpPr>
            <a:spLocks noGrp="1"/>
          </p:cNvSpPr>
          <p:nvPr>
            <p:ph type="sldNum" sz="quarter" idx="12"/>
          </p:nvPr>
        </p:nvSpPr>
        <p:spPr/>
        <p:txBody>
          <a:bodyPr/>
          <a:lstStyle/>
          <a:p>
            <a:fld id="{65DCBD69-296B-4D7C-AF62-9B588FC78772}" type="slidenum">
              <a:rPr lang="en-IN" smtClean="0"/>
              <a:t>25</a:t>
            </a:fld>
            <a:endParaRPr lang="en-IN"/>
          </a:p>
        </p:txBody>
      </p:sp>
    </p:spTree>
    <p:extLst>
      <p:ext uri="{BB962C8B-B14F-4D97-AF65-F5344CB8AC3E}">
        <p14:creationId xmlns:p14="http://schemas.microsoft.com/office/powerpoint/2010/main" val="374271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11DB-484D-05C8-A671-D2B8777F037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0CEC67B-179C-29B8-4DB8-C1CF02967726}"/>
              </a:ext>
            </a:extLst>
          </p:cNvPr>
          <p:cNvSpPr>
            <a:spLocks noGrp="1"/>
          </p:cNvSpPr>
          <p:nvPr>
            <p:ph idx="1"/>
          </p:nvPr>
        </p:nvSpPr>
        <p:spPr>
          <a:xfrm>
            <a:off x="838200" y="1306286"/>
            <a:ext cx="10515600" cy="4870677"/>
          </a:xfrm>
        </p:spPr>
        <p:txBody>
          <a:bodyPr>
            <a:normAutofit fontScale="77500" lnSpcReduction="20000"/>
          </a:bodyPr>
          <a:lstStyle/>
          <a:p>
            <a:pPr marL="0" indent="0">
              <a:buNone/>
            </a:pPr>
            <a:r>
              <a:rPr lang="en-IN" dirty="0"/>
              <a:t>[6] B. K. </a:t>
            </a:r>
            <a:r>
              <a:rPr lang="en-IN" dirty="0" err="1"/>
              <a:t>Triwijoyo</a:t>
            </a:r>
            <a:r>
              <a:rPr lang="en-IN" dirty="0"/>
              <a:t>, L. Y. R. </a:t>
            </a:r>
            <a:r>
              <a:rPr lang="en-IN" dirty="0" err="1"/>
              <a:t>Karnaen</a:t>
            </a:r>
            <a:r>
              <a:rPr lang="en-IN" dirty="0"/>
              <a:t>, and A. Adil, ”Deep Learning Approach for Sign Language Recognition,” </a:t>
            </a:r>
            <a:r>
              <a:rPr lang="en-IN" dirty="0" err="1"/>
              <a:t>Jurnal</a:t>
            </a:r>
            <a:r>
              <a:rPr lang="en-IN" dirty="0"/>
              <a:t> </a:t>
            </a:r>
            <a:r>
              <a:rPr lang="en-IN" dirty="0" err="1"/>
              <a:t>Ilmiah</a:t>
            </a:r>
            <a:r>
              <a:rPr lang="en-IN" dirty="0"/>
              <a:t> Teknik Elektro </a:t>
            </a:r>
            <a:r>
              <a:rPr lang="en-IN" dirty="0" err="1"/>
              <a:t>Komputer</a:t>
            </a:r>
            <a:r>
              <a:rPr lang="en-IN" dirty="0"/>
              <a:t> dan </a:t>
            </a:r>
            <a:r>
              <a:rPr lang="en-IN" dirty="0" err="1"/>
              <a:t>Informatika</a:t>
            </a:r>
            <a:r>
              <a:rPr lang="en-IN" dirty="0"/>
              <a:t>, vol. 9, no. 1, pp. 12-21, March 2023. DOI:10.26555/jiteki.v9i1.25051.</a:t>
            </a:r>
          </a:p>
          <a:p>
            <a:pPr marL="0" indent="0">
              <a:buNone/>
            </a:pPr>
            <a:r>
              <a:rPr lang="en-IN" dirty="0"/>
              <a:t>[7] Z. Ren, J. Meng, and J. Yuan, ”Depth camera based hand gesture recognition and its applications in Human-Computer Interaction,” presented at the International Conference on Information, Communications and Signal Processing (ICICS), December 2011. DOI:10.1109/ICICS.2011.6173545.</a:t>
            </a:r>
          </a:p>
          <a:p>
            <a:pPr marL="0" indent="0">
              <a:buNone/>
            </a:pPr>
            <a:r>
              <a:rPr lang="en-IN" dirty="0"/>
              <a:t>[8] D. Lu, C. Qiu, and Y. Xiao, ”Temporal Convolutional Neural Network for Gesture Recognition,” presented at the 2018 IEEE/ACIS 17th International Conference on Computer and Information Science (ICIS), Singapore, 6-8 June 2018. DOI:10.1109/ICIS.2018.8466467.</a:t>
            </a:r>
          </a:p>
          <a:p>
            <a:pPr marL="0" indent="0">
              <a:buNone/>
            </a:pPr>
            <a:r>
              <a:rPr lang="en-IN" dirty="0"/>
              <a:t>[9] K. </a:t>
            </a:r>
            <a:r>
              <a:rPr lang="en-IN" dirty="0" err="1"/>
              <a:t>Bousbai</a:t>
            </a:r>
            <a:r>
              <a:rPr lang="en-IN" dirty="0"/>
              <a:t> and M. Merah, ”A Comparative Study of Hand Gestures Recognition Based on MobileNetV2 and </a:t>
            </a:r>
            <a:r>
              <a:rPr lang="en-IN" dirty="0" err="1"/>
              <a:t>ConvNet</a:t>
            </a:r>
            <a:r>
              <a:rPr lang="en-IN" dirty="0"/>
              <a:t> Models,” presented at the 2019 6th International Conference on Image and Signal Processing and their Applications (ISPA), </a:t>
            </a:r>
            <a:r>
              <a:rPr lang="en-IN" dirty="0" err="1"/>
              <a:t>Mostaganem</a:t>
            </a:r>
            <a:r>
              <a:rPr lang="en-IN" dirty="0"/>
              <a:t>, Algeria, 24-25 November 2019. DOI:10.1109/ISPA48434.2019.8966918.</a:t>
            </a:r>
          </a:p>
          <a:p>
            <a:pPr marL="0" indent="0">
              <a:buNone/>
            </a:pPr>
            <a:r>
              <a:rPr lang="en-IN" dirty="0"/>
              <a:t>[10] A. S. M. Miah, M. A. M. Hasan, and J. Shin, ”Dynamic Hand Gesture Recognition Using Multi-Branch Attention Based Graph and General Deep Learning Model,” IEEE Access, vol. 11, pp. 4703-4716, January 9, 2023. DOI:10.1109/ACCESS.2023.3235368.</a:t>
            </a:r>
          </a:p>
        </p:txBody>
      </p:sp>
      <p:sp>
        <p:nvSpPr>
          <p:cNvPr id="4" name="Date Placeholder 3">
            <a:extLst>
              <a:ext uri="{FF2B5EF4-FFF2-40B4-BE49-F238E27FC236}">
                <a16:creationId xmlns:a16="http://schemas.microsoft.com/office/drawing/2014/main" id="{2BF6B5EF-C04A-3D8E-A026-AF436C27A514}"/>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C744A4DE-530B-4051-F816-34E0F89EEFE6}"/>
              </a:ext>
            </a:extLst>
          </p:cNvPr>
          <p:cNvSpPr>
            <a:spLocks noGrp="1"/>
          </p:cNvSpPr>
          <p:nvPr>
            <p:ph type="ftr" sz="quarter" idx="11"/>
          </p:nvPr>
        </p:nvSpPr>
        <p:spPr/>
        <p:txBody>
          <a:bodyPr/>
          <a:lstStyle/>
          <a:p>
            <a:r>
              <a:rPr lang="en-US" dirty="0"/>
              <a:t>Review No. 2        Batch No.</a:t>
            </a:r>
            <a:r>
              <a:rPr lang="en-US" dirty="0">
                <a:latin typeface="Times New Roman" panose="02020603050405020304" pitchFamily="18" charset="0"/>
                <a:cs typeface="Times New Roman" panose="02020603050405020304" pitchFamily="18" charset="0"/>
              </a:rPr>
              <a:t> AB10</a:t>
            </a:r>
            <a:r>
              <a:rPr lang="en-US" dirty="0"/>
              <a:t>           Department of CSE</a:t>
            </a:r>
            <a:endParaRPr lang="en-IN" dirty="0"/>
          </a:p>
        </p:txBody>
      </p:sp>
      <p:sp>
        <p:nvSpPr>
          <p:cNvPr id="6" name="Slide Number Placeholder 5">
            <a:extLst>
              <a:ext uri="{FF2B5EF4-FFF2-40B4-BE49-F238E27FC236}">
                <a16:creationId xmlns:a16="http://schemas.microsoft.com/office/drawing/2014/main" id="{D2289E1C-799D-1835-6A1F-C2EE9F40082A}"/>
              </a:ext>
            </a:extLst>
          </p:cNvPr>
          <p:cNvSpPr>
            <a:spLocks noGrp="1"/>
          </p:cNvSpPr>
          <p:nvPr>
            <p:ph type="sldNum" sz="quarter" idx="12"/>
          </p:nvPr>
        </p:nvSpPr>
        <p:spPr/>
        <p:txBody>
          <a:bodyPr/>
          <a:lstStyle/>
          <a:p>
            <a:fld id="{65DCBD69-296B-4D7C-AF62-9B588FC78772}" type="slidenum">
              <a:rPr lang="en-IN" smtClean="0"/>
              <a:t>26</a:t>
            </a:fld>
            <a:endParaRPr lang="en-IN"/>
          </a:p>
        </p:txBody>
      </p:sp>
    </p:spTree>
    <p:extLst>
      <p:ext uri="{BB962C8B-B14F-4D97-AF65-F5344CB8AC3E}">
        <p14:creationId xmlns:p14="http://schemas.microsoft.com/office/powerpoint/2010/main" val="2108591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1306-E2F5-4458-CEF4-106A2577E5E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ACKNOWLEDGEMENT</a:t>
            </a:r>
            <a:endParaRPr lang="en-IN" dirty="0"/>
          </a:p>
        </p:txBody>
      </p:sp>
      <p:sp>
        <p:nvSpPr>
          <p:cNvPr id="3" name="Content Placeholder 2">
            <a:extLst>
              <a:ext uri="{FF2B5EF4-FFF2-40B4-BE49-F238E27FC236}">
                <a16:creationId xmlns:a16="http://schemas.microsoft.com/office/drawing/2014/main" id="{D879ABFA-2D72-395D-4E4C-67E512A4B7A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would like to express our sincere gratitude to the faculty and staff of </a:t>
            </a:r>
            <a:r>
              <a:rPr lang="en-US" dirty="0" err="1">
                <a:latin typeface="Times New Roman" panose="02020603050405020304" pitchFamily="18" charset="0"/>
                <a:cs typeface="Times New Roman" panose="02020603050405020304" pitchFamily="18" charset="0"/>
              </a:rPr>
              <a:t>Narasaraopeta</a:t>
            </a:r>
            <a:r>
              <a:rPr lang="en-US" dirty="0">
                <a:latin typeface="Times New Roman" panose="02020603050405020304" pitchFamily="18" charset="0"/>
                <a:cs typeface="Times New Roman" panose="02020603050405020304" pitchFamily="18" charset="0"/>
              </a:rPr>
              <a:t> Engineering College for their guidance and encouragement throughout the development of this project. Their insights and expertise have been invaluable.</a:t>
            </a:r>
          </a:p>
          <a:p>
            <a:r>
              <a:rPr lang="en-US" dirty="0">
                <a:latin typeface="Times New Roman" panose="02020603050405020304" pitchFamily="18" charset="0"/>
                <a:cs typeface="Times New Roman" panose="02020603050405020304" pitchFamily="18" charset="0"/>
              </a:rPr>
              <a:t>We also extend our thanks to the administration for providing the necessary resources and a platform to showcase our work. This opportunity has been instrumental in enhancing our learning and growth.</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174CA9-5235-AB53-A0F5-B04EE27EAEB7}"/>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3539DF3B-9EEC-E1DE-2890-5ED198DF7635}"/>
              </a:ext>
            </a:extLst>
          </p:cNvPr>
          <p:cNvSpPr>
            <a:spLocks noGrp="1"/>
          </p:cNvSpPr>
          <p:nvPr>
            <p:ph type="ftr" sz="quarter" idx="11"/>
          </p:nvPr>
        </p:nvSpPr>
        <p:spPr/>
        <p:txBody>
          <a:bodyPr/>
          <a:lstStyle/>
          <a:p>
            <a:r>
              <a:rPr lang="en-US" dirty="0"/>
              <a:t>Review No. 2        Batch No.AB10           Department of CSE</a:t>
            </a:r>
            <a:endParaRPr lang="en-IN" dirty="0"/>
          </a:p>
        </p:txBody>
      </p:sp>
      <p:sp>
        <p:nvSpPr>
          <p:cNvPr id="6" name="Slide Number Placeholder 5">
            <a:extLst>
              <a:ext uri="{FF2B5EF4-FFF2-40B4-BE49-F238E27FC236}">
                <a16:creationId xmlns:a16="http://schemas.microsoft.com/office/drawing/2014/main" id="{51DC6034-B984-9381-567A-48CE048BCA54}"/>
              </a:ext>
            </a:extLst>
          </p:cNvPr>
          <p:cNvSpPr>
            <a:spLocks noGrp="1"/>
          </p:cNvSpPr>
          <p:nvPr>
            <p:ph type="sldNum" sz="quarter" idx="12"/>
          </p:nvPr>
        </p:nvSpPr>
        <p:spPr/>
        <p:txBody>
          <a:bodyPr/>
          <a:lstStyle/>
          <a:p>
            <a:fld id="{65DCBD69-296B-4D7C-AF62-9B588FC78772}" type="slidenum">
              <a:rPr lang="en-IN" smtClean="0"/>
              <a:t>27</a:t>
            </a:fld>
            <a:endParaRPr lang="en-IN"/>
          </a:p>
        </p:txBody>
      </p:sp>
    </p:spTree>
    <p:extLst>
      <p:ext uri="{BB962C8B-B14F-4D97-AF65-F5344CB8AC3E}">
        <p14:creationId xmlns:p14="http://schemas.microsoft.com/office/powerpoint/2010/main" val="2014483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4F884-8133-A0A3-60F0-3E20D2E39B8C}"/>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7333C7E0-0A3B-0994-85E4-CD2810B4B6B2}"/>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AF3741F6-A457-7202-21B8-073426EFDBF7}"/>
              </a:ext>
            </a:extLst>
          </p:cNvPr>
          <p:cNvSpPr>
            <a:spLocks noGrp="1"/>
          </p:cNvSpPr>
          <p:nvPr>
            <p:ph type="sldNum" sz="quarter" idx="12"/>
          </p:nvPr>
        </p:nvSpPr>
        <p:spPr/>
        <p:txBody>
          <a:bodyPr/>
          <a:lstStyle/>
          <a:p>
            <a:fld id="{65DCBD69-296B-4D7C-AF62-9B588FC78772}" type="slidenum">
              <a:rPr lang="en-IN" smtClean="0"/>
              <a:t>28</a:t>
            </a:fld>
            <a:endParaRPr lang="en-IN"/>
          </a:p>
        </p:txBody>
      </p:sp>
      <p:pic>
        <p:nvPicPr>
          <p:cNvPr id="3078" name="Picture 6" descr="Free Simple Thank You Slides - SlideChef">
            <a:extLst>
              <a:ext uri="{FF2B5EF4-FFF2-40B4-BE49-F238E27FC236}">
                <a16:creationId xmlns:a16="http://schemas.microsoft.com/office/drawing/2014/main" id="{C7E4AAD3-DF3D-21B7-938A-208431324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075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CA875-A794-EA3C-FE44-65B10EB2CA8E}"/>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D5527C12-F1C4-82AD-1D76-159E01388AED}"/>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8A1D76C3-41A4-4CAB-6B78-6C5EC8E5F033}"/>
              </a:ext>
            </a:extLst>
          </p:cNvPr>
          <p:cNvSpPr>
            <a:spLocks noGrp="1"/>
          </p:cNvSpPr>
          <p:nvPr>
            <p:ph type="sldNum" sz="quarter" idx="12"/>
          </p:nvPr>
        </p:nvSpPr>
        <p:spPr/>
        <p:txBody>
          <a:bodyPr/>
          <a:lstStyle/>
          <a:p>
            <a:fld id="{65DCBD69-296B-4D7C-AF62-9B588FC78772}" type="slidenum">
              <a:rPr lang="en-IN" smtClean="0"/>
              <a:t>29</a:t>
            </a:fld>
            <a:endParaRPr lang="en-IN"/>
          </a:p>
        </p:txBody>
      </p:sp>
      <p:pic>
        <p:nvPicPr>
          <p:cNvPr id="4102" name="Picture 6" descr="Closing Slides for PowerPoint and Google Slides">
            <a:extLst>
              <a:ext uri="{FF2B5EF4-FFF2-40B4-BE49-F238E27FC236}">
                <a16:creationId xmlns:a16="http://schemas.microsoft.com/office/drawing/2014/main" id="{8398BF91-CE2B-46C6-1316-E18F9D674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4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OUTLINE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
        <p:nvSpPr>
          <p:cNvPr id="11" name="Content Placeholder 8">
            <a:extLst>
              <a:ext uri="{FF2B5EF4-FFF2-40B4-BE49-F238E27FC236}">
                <a16:creationId xmlns:a16="http://schemas.microsoft.com/office/drawing/2014/main" id="{FAE906E3-620A-27AE-86D4-25C243BE01BC}"/>
              </a:ext>
            </a:extLst>
          </p:cNvPr>
          <p:cNvSpPr>
            <a:spLocks noGrp="1"/>
          </p:cNvSpPr>
          <p:nvPr>
            <p:ph idx="1"/>
          </p:nvPr>
        </p:nvSpPr>
        <p:spPr>
          <a:xfrm>
            <a:off x="1099457" y="1493134"/>
            <a:ext cx="10515600" cy="4683829"/>
          </a:xfrm>
        </p:spPr>
        <p:txBody>
          <a:bodyPr>
            <a:normAutofit fontScale="62500" lnSpcReduction="20000"/>
          </a:bodyPr>
          <a:lstStyle/>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Abstract</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Literature Survey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Research Gaps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Problem Statement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Objectives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Block Diagram</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Methodology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Implementation</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Results and Analysis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Conclusion &amp; Future Scope</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References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Acknowledgement</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Question and Answers </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80930"/>
            <a:ext cx="10515600" cy="4572098"/>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This study proposes a hybrid deep learning model for dynamic hand gesture recognition, integrating CNN for spatial features and LSTM for temporal dependencies.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Traditional models struggle with real-time recognition challenges and gesture variability, limiting practical applications. By training on six gestures and employing advanced preprocessing and architecture, the approach achieves 95.59% accuracy, 0.94 F1 score, and 0.95 AUC-ROC, significantly outperforming benchmarks.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This research advances human-computer interaction by providing a robust solution for real-world gesture recognition.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7A75D-ED80-2379-0CC8-154B881ACC19}"/>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901CD390-02BD-98F8-E83B-B048C2932179}"/>
              </a:ext>
            </a:extLst>
          </p:cNvPr>
          <p:cNvSpPr>
            <a:spLocks noGrp="1"/>
          </p:cNvSpPr>
          <p:nvPr>
            <p:ph type="ftr" sz="quarter" idx="11"/>
          </p:nvPr>
        </p:nvSpPr>
        <p:spPr/>
        <p:txBody>
          <a:bodyPr/>
          <a:lstStyle/>
          <a:p>
            <a:r>
              <a:rPr lang="en-US" dirty="0"/>
              <a:t>Review No. 2        Batch No.  AB10         Department of CSE</a:t>
            </a:r>
            <a:endParaRPr lang="en-IN" dirty="0"/>
          </a:p>
        </p:txBody>
      </p:sp>
      <p:sp>
        <p:nvSpPr>
          <p:cNvPr id="4" name="Slide Number Placeholder 3">
            <a:extLst>
              <a:ext uri="{FF2B5EF4-FFF2-40B4-BE49-F238E27FC236}">
                <a16:creationId xmlns:a16="http://schemas.microsoft.com/office/drawing/2014/main" id="{D269D65A-2919-E398-44C2-99A1397D99F4}"/>
              </a:ext>
            </a:extLst>
          </p:cNvPr>
          <p:cNvSpPr>
            <a:spLocks noGrp="1"/>
          </p:cNvSpPr>
          <p:nvPr>
            <p:ph type="sldNum" sz="quarter" idx="12"/>
          </p:nvPr>
        </p:nvSpPr>
        <p:spPr/>
        <p:txBody>
          <a:bodyPr/>
          <a:lstStyle/>
          <a:p>
            <a:fld id="{65DCBD69-296B-4D7C-AF62-9B588FC78772}" type="slidenum">
              <a:rPr lang="en-IN" smtClean="0"/>
              <a:t>5</a:t>
            </a:fld>
            <a:endParaRPr lang="en-IN"/>
          </a:p>
        </p:txBody>
      </p:sp>
      <p:sp>
        <p:nvSpPr>
          <p:cNvPr id="5" name="Content Placeholder 8">
            <a:extLst>
              <a:ext uri="{FF2B5EF4-FFF2-40B4-BE49-F238E27FC236}">
                <a16:creationId xmlns:a16="http://schemas.microsoft.com/office/drawing/2014/main" id="{C0EBBDFB-F1D7-86FD-6536-AD907560A560}"/>
              </a:ext>
            </a:extLst>
          </p:cNvPr>
          <p:cNvSpPr txBox="1">
            <a:spLocks/>
          </p:cNvSpPr>
          <p:nvPr/>
        </p:nvSpPr>
        <p:spPr>
          <a:xfrm>
            <a:off x="838200" y="1595534"/>
            <a:ext cx="10515600" cy="43574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latin typeface="Times New Roman" panose="02020603050405020304" pitchFamily="18" charset="0"/>
                <a:cs typeface="Times New Roman" panose="02020603050405020304" pitchFamily="18" charset="0"/>
              </a:rPr>
              <a:t>The study proposes a hybrid deep learning model for dynamic hand gesture recognition, combining CNN and LSTM to capture spatial and temporal features.</a:t>
            </a:r>
          </a:p>
          <a:p>
            <a:pPr algn="just">
              <a:lnSpc>
                <a:spcPct val="100000"/>
              </a:lnSpc>
            </a:pPr>
            <a:r>
              <a:rPr lang="en-US" dirty="0">
                <a:latin typeface="Times New Roman" panose="02020603050405020304" pitchFamily="18" charset="0"/>
                <a:cs typeface="Times New Roman" panose="02020603050405020304" pitchFamily="18" charset="0"/>
              </a:rPr>
              <a:t>Advanced preprocessing techniques and model architecture address challenges in real-time recognition and gesture variability.</a:t>
            </a:r>
          </a:p>
          <a:p>
            <a:pPr algn="just">
              <a:lnSpc>
                <a:spcPct val="100000"/>
              </a:lnSpc>
            </a:pPr>
            <a:r>
              <a:rPr lang="en-US" dirty="0">
                <a:latin typeface="Times New Roman" panose="02020603050405020304" pitchFamily="18" charset="0"/>
                <a:cs typeface="Times New Roman" panose="02020603050405020304" pitchFamily="18" charset="0"/>
              </a:rPr>
              <a:t>The model achieves 95.59% accuracy, 0.94 F1 score, and 0.95 AUC-ROC, offering a reliable solution for human-computer interaction applications.</a:t>
            </a:r>
            <a:endParaRPr lang="en-US" sz="2400" dirty="0">
              <a:latin typeface="Times New Roman" panose="02020603050405020304" pitchFamily="18" charset="0"/>
              <a:cs typeface="Times New Roman" panose="02020603050405020304" pitchFamily="18" charset="0"/>
            </a:endParaRPr>
          </a:p>
        </p:txBody>
      </p:sp>
      <p:sp>
        <p:nvSpPr>
          <p:cNvPr id="6" name="Title 7">
            <a:extLst>
              <a:ext uri="{FF2B5EF4-FFF2-40B4-BE49-F238E27FC236}">
                <a16:creationId xmlns:a16="http://schemas.microsoft.com/office/drawing/2014/main" id="{A100A9B4-5A99-8C93-C9BA-F78D1C00F7CA}"/>
              </a:ext>
            </a:extLst>
          </p:cNvPr>
          <p:cNvSpPr txBox="1">
            <a:spLocks/>
          </p:cNvSpPr>
          <p:nvPr/>
        </p:nvSpPr>
        <p:spPr>
          <a:xfrm>
            <a:off x="1180618" y="579027"/>
            <a:ext cx="10173182" cy="9141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INTRODUCTION</a:t>
            </a:r>
          </a:p>
        </p:txBody>
      </p:sp>
      <p:pic>
        <p:nvPicPr>
          <p:cNvPr id="7" name="Picture 6">
            <a:extLst>
              <a:ext uri="{FF2B5EF4-FFF2-40B4-BE49-F238E27FC236}">
                <a16:creationId xmlns:a16="http://schemas.microsoft.com/office/drawing/2014/main" id="{C4B45E86-D912-EA16-18B8-91888C9DA29C}"/>
              </a:ext>
            </a:extLst>
          </p:cNvPr>
          <p:cNvPicPr>
            <a:picLocks noChangeAspect="1"/>
          </p:cNvPicPr>
          <p:nvPr/>
        </p:nvPicPr>
        <p:blipFill>
          <a:blip r:embed="rId2"/>
          <a:stretch>
            <a:fillRect/>
          </a:stretch>
        </p:blipFill>
        <p:spPr>
          <a:xfrm>
            <a:off x="0" y="0"/>
            <a:ext cx="3762900" cy="579027"/>
          </a:xfrm>
          <a:prstGeom prst="rect">
            <a:avLst/>
          </a:prstGeom>
        </p:spPr>
      </p:pic>
    </p:spTree>
    <p:extLst>
      <p:ext uri="{BB962C8B-B14F-4D97-AF65-F5344CB8AC3E}">
        <p14:creationId xmlns:p14="http://schemas.microsoft.com/office/powerpoint/2010/main" val="94453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899B81FA-2D25-617F-3897-B615F4623657}"/>
              </a:ext>
            </a:extLst>
          </p:cNvPr>
          <p:cNvGraphicFramePr>
            <a:graphicFrameLocks noGrp="1"/>
          </p:cNvGraphicFramePr>
          <p:nvPr>
            <p:extLst>
              <p:ext uri="{D42A27DB-BD31-4B8C-83A1-F6EECF244321}">
                <p14:modId xmlns:p14="http://schemas.microsoft.com/office/powerpoint/2010/main" val="166640526"/>
              </p:ext>
            </p:extLst>
          </p:nvPr>
        </p:nvGraphicFramePr>
        <p:xfrm>
          <a:off x="685800" y="914555"/>
          <a:ext cx="10825063" cy="4184646"/>
        </p:xfrm>
        <a:graphic>
          <a:graphicData uri="http://schemas.openxmlformats.org/drawingml/2006/table">
            <a:tbl>
              <a:tblPr firstRow="1" bandRow="1">
                <a:tableStyleId>{17292A2E-F333-43FB-9621-5CBBE7FDCDCB}</a:tableStyleId>
              </a:tblPr>
              <a:tblGrid>
                <a:gridCol w="608342">
                  <a:extLst>
                    <a:ext uri="{9D8B030D-6E8A-4147-A177-3AD203B41FA5}">
                      <a16:colId xmlns:a16="http://schemas.microsoft.com/office/drawing/2014/main" val="158907974"/>
                    </a:ext>
                  </a:extLst>
                </a:gridCol>
                <a:gridCol w="1944418">
                  <a:extLst>
                    <a:ext uri="{9D8B030D-6E8A-4147-A177-3AD203B41FA5}">
                      <a16:colId xmlns:a16="http://schemas.microsoft.com/office/drawing/2014/main" val="3996560877"/>
                    </a:ext>
                  </a:extLst>
                </a:gridCol>
                <a:gridCol w="1620348">
                  <a:extLst>
                    <a:ext uri="{9D8B030D-6E8A-4147-A177-3AD203B41FA5}">
                      <a16:colId xmlns:a16="http://schemas.microsoft.com/office/drawing/2014/main" val="381238419"/>
                    </a:ext>
                  </a:extLst>
                </a:gridCol>
                <a:gridCol w="1671518">
                  <a:extLst>
                    <a:ext uri="{9D8B030D-6E8A-4147-A177-3AD203B41FA5}">
                      <a16:colId xmlns:a16="http://schemas.microsoft.com/office/drawing/2014/main" val="1934401580"/>
                    </a:ext>
                  </a:extLst>
                </a:gridCol>
                <a:gridCol w="1887563">
                  <a:extLst>
                    <a:ext uri="{9D8B030D-6E8A-4147-A177-3AD203B41FA5}">
                      <a16:colId xmlns:a16="http://schemas.microsoft.com/office/drawing/2014/main" val="1938532435"/>
                    </a:ext>
                  </a:extLst>
                </a:gridCol>
                <a:gridCol w="1546437">
                  <a:extLst>
                    <a:ext uri="{9D8B030D-6E8A-4147-A177-3AD203B41FA5}">
                      <a16:colId xmlns:a16="http://schemas.microsoft.com/office/drawing/2014/main" val="2906586701"/>
                    </a:ext>
                  </a:extLst>
                </a:gridCol>
                <a:gridCol w="1546437">
                  <a:extLst>
                    <a:ext uri="{9D8B030D-6E8A-4147-A177-3AD203B41FA5}">
                      <a16:colId xmlns:a16="http://schemas.microsoft.com/office/drawing/2014/main" val="4266263468"/>
                    </a:ext>
                  </a:extLst>
                </a:gridCol>
              </a:tblGrid>
              <a:tr h="82343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910361"/>
                  </a:ext>
                </a:extLst>
              </a:tr>
              <a:tr h="983767">
                <a:tc>
                  <a:txBody>
                    <a:bodyPr/>
                    <a:lstStyle/>
                    <a:p>
                      <a:r>
                        <a:rP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Hand Gesture Recognition using 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A. Sharma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IEEE,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CNN-based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Achieved high accuracy using deep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Limited dataset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9516157"/>
                  </a:ext>
                </a:extLst>
              </a:tr>
              <a:tr h="829197">
                <a:tc>
                  <a:txBody>
                    <a:bodyPr/>
                    <a:lstStyle/>
                    <a:p>
                      <a: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LSTM for Gesture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B. Kim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Elsevier,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LSTM for temporal dependencies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Effective for dynamic gesture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Computationally expensive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0181245"/>
                  </a:ext>
                </a:extLst>
              </a:tr>
              <a:tr h="1056698">
                <a:tc>
                  <a:txBody>
                    <a:bodyPr/>
                    <a:lstStyle/>
                    <a:p>
                      <a: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Hybrid CNN-GRU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C. Lee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Springer, 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Hybrid CNN-GRU approach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Improved accuracy over standalone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Limited real-time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864937"/>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79B92-C4D8-A945-EC31-D5E58D25C1D9}"/>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4CE1AD96-739D-1FF6-B6F1-F5CAF22E25AB}"/>
              </a:ext>
            </a:extLst>
          </p:cNvPr>
          <p:cNvSpPr>
            <a:spLocks noGrp="1"/>
          </p:cNvSpPr>
          <p:nvPr>
            <p:ph type="ftr" sz="quarter" idx="11"/>
          </p:nvPr>
        </p:nvSpPr>
        <p:spPr/>
        <p:txBody>
          <a:bodyPr/>
          <a:lstStyle/>
          <a:p>
            <a:r>
              <a:rPr lang="en-US" dirty="0"/>
              <a:t>Review No. 2        Batch No. AB10         Department of CSE</a:t>
            </a:r>
            <a:endParaRPr lang="en-IN" dirty="0"/>
          </a:p>
        </p:txBody>
      </p:sp>
      <p:sp>
        <p:nvSpPr>
          <p:cNvPr id="4" name="Slide Number Placeholder 3">
            <a:extLst>
              <a:ext uri="{FF2B5EF4-FFF2-40B4-BE49-F238E27FC236}">
                <a16:creationId xmlns:a16="http://schemas.microsoft.com/office/drawing/2014/main" id="{321E1C4B-63BA-9348-E38F-E6621214FF01}"/>
              </a:ext>
            </a:extLst>
          </p:cNvPr>
          <p:cNvSpPr>
            <a:spLocks noGrp="1"/>
          </p:cNvSpPr>
          <p:nvPr>
            <p:ph type="sldNum" sz="quarter" idx="12"/>
          </p:nvPr>
        </p:nvSpPr>
        <p:spPr/>
        <p:txBody>
          <a:bodyPr/>
          <a:lstStyle/>
          <a:p>
            <a:fld id="{65DCBD69-296B-4D7C-AF62-9B588FC78772}" type="slidenum">
              <a:rPr lang="en-IN" smtClean="0"/>
              <a:t>7</a:t>
            </a:fld>
            <a:endParaRPr lang="en-IN" dirty="0"/>
          </a:p>
        </p:txBody>
      </p:sp>
      <p:pic>
        <p:nvPicPr>
          <p:cNvPr id="5" name="Picture 4">
            <a:extLst>
              <a:ext uri="{FF2B5EF4-FFF2-40B4-BE49-F238E27FC236}">
                <a16:creationId xmlns:a16="http://schemas.microsoft.com/office/drawing/2014/main" id="{FE1E2B41-C737-CF1F-F0F3-AD21D02602E8}"/>
              </a:ext>
            </a:extLst>
          </p:cNvPr>
          <p:cNvPicPr>
            <a:picLocks noChangeAspect="1"/>
          </p:cNvPicPr>
          <p:nvPr/>
        </p:nvPicPr>
        <p:blipFill>
          <a:blip r:embed="rId2"/>
          <a:stretch>
            <a:fillRect/>
          </a:stretch>
        </p:blipFill>
        <p:spPr>
          <a:xfrm>
            <a:off x="0" y="0"/>
            <a:ext cx="3762900" cy="579027"/>
          </a:xfrm>
          <a:prstGeom prst="rect">
            <a:avLst/>
          </a:prstGeom>
        </p:spPr>
      </p:pic>
      <p:graphicFrame>
        <p:nvGraphicFramePr>
          <p:cNvPr id="6" name="Table 3">
            <a:extLst>
              <a:ext uri="{FF2B5EF4-FFF2-40B4-BE49-F238E27FC236}">
                <a16:creationId xmlns:a16="http://schemas.microsoft.com/office/drawing/2014/main" id="{250B0C0F-B6EF-70CD-6595-C325C8E3251D}"/>
              </a:ext>
            </a:extLst>
          </p:cNvPr>
          <p:cNvGraphicFramePr>
            <a:graphicFrameLocks noGrp="1"/>
          </p:cNvGraphicFramePr>
          <p:nvPr>
            <p:extLst>
              <p:ext uri="{D42A27DB-BD31-4B8C-83A1-F6EECF244321}">
                <p14:modId xmlns:p14="http://schemas.microsoft.com/office/powerpoint/2010/main" val="2052359613"/>
              </p:ext>
            </p:extLst>
          </p:nvPr>
        </p:nvGraphicFramePr>
        <p:xfrm>
          <a:off x="683468" y="738368"/>
          <a:ext cx="10825063" cy="4389599"/>
        </p:xfrm>
        <a:graphic>
          <a:graphicData uri="http://schemas.openxmlformats.org/drawingml/2006/table">
            <a:tbl>
              <a:tblPr firstRow="1" bandRow="1">
                <a:tableStyleId>{17292A2E-F333-43FB-9621-5CBBE7FDCDCB}</a:tableStyleId>
              </a:tblPr>
              <a:tblGrid>
                <a:gridCol w="608342">
                  <a:extLst>
                    <a:ext uri="{9D8B030D-6E8A-4147-A177-3AD203B41FA5}">
                      <a16:colId xmlns:a16="http://schemas.microsoft.com/office/drawing/2014/main" val="166576671"/>
                    </a:ext>
                  </a:extLst>
                </a:gridCol>
                <a:gridCol w="1944418">
                  <a:extLst>
                    <a:ext uri="{9D8B030D-6E8A-4147-A177-3AD203B41FA5}">
                      <a16:colId xmlns:a16="http://schemas.microsoft.com/office/drawing/2014/main" val="946789180"/>
                    </a:ext>
                  </a:extLst>
                </a:gridCol>
                <a:gridCol w="1620348">
                  <a:extLst>
                    <a:ext uri="{9D8B030D-6E8A-4147-A177-3AD203B41FA5}">
                      <a16:colId xmlns:a16="http://schemas.microsoft.com/office/drawing/2014/main" val="3483638722"/>
                    </a:ext>
                  </a:extLst>
                </a:gridCol>
                <a:gridCol w="1671518">
                  <a:extLst>
                    <a:ext uri="{9D8B030D-6E8A-4147-A177-3AD203B41FA5}">
                      <a16:colId xmlns:a16="http://schemas.microsoft.com/office/drawing/2014/main" val="1190061112"/>
                    </a:ext>
                  </a:extLst>
                </a:gridCol>
                <a:gridCol w="1887563">
                  <a:extLst>
                    <a:ext uri="{9D8B030D-6E8A-4147-A177-3AD203B41FA5}">
                      <a16:colId xmlns:a16="http://schemas.microsoft.com/office/drawing/2014/main" val="3469305604"/>
                    </a:ext>
                  </a:extLst>
                </a:gridCol>
                <a:gridCol w="1546437">
                  <a:extLst>
                    <a:ext uri="{9D8B030D-6E8A-4147-A177-3AD203B41FA5}">
                      <a16:colId xmlns:a16="http://schemas.microsoft.com/office/drawing/2014/main" val="3853106642"/>
                    </a:ext>
                  </a:extLst>
                </a:gridCol>
                <a:gridCol w="1546437">
                  <a:extLst>
                    <a:ext uri="{9D8B030D-6E8A-4147-A177-3AD203B41FA5}">
                      <a16:colId xmlns:a16="http://schemas.microsoft.com/office/drawing/2014/main" val="1601472594"/>
                    </a:ext>
                  </a:extLst>
                </a:gridCol>
              </a:tblGrid>
              <a:tr h="82343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983767">
                <a:tc>
                  <a:txBody>
                    <a:bodyPr/>
                    <a:lstStyle/>
                    <a:p>
                      <a:r>
                        <a:rPr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Transformer-based Gesture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D. Patel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ACM,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Vision Transformers (ViTs)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Better generalization for unseen gestures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High memory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829197">
                <a:tc>
                  <a:txBody>
                    <a:bodyPr/>
                    <a:lstStyle/>
                    <a:p>
                      <a: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Multimodal Gesture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E. Wong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MDPI,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Combining RGB and Depth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Enhanced robustness in varying lighting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Complex 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56698">
                <a:tc>
                  <a:txBody>
                    <a:bodyPr/>
                    <a:lstStyle/>
                    <a:p>
                      <a: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Edge Computing for Gesture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F. Garcia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Elsevier,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t>Optimized CNN for edge devices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Reduced latency for real-time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dirty="0"/>
                        <a:t>Trade-off in accuracy vs. efficiency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258920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AB10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90600" y="1470455"/>
            <a:ext cx="10515600" cy="4858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Traditional Methods:</a:t>
            </a:r>
          </a:p>
          <a:p>
            <a:pPr marL="0" indent="0">
              <a:buNone/>
            </a:pPr>
            <a:r>
              <a:rPr lang="en-US" sz="2400" dirty="0">
                <a:latin typeface="Times New Roman" panose="02020603050405020304" pitchFamily="18" charset="0"/>
                <a:cs typeface="Times New Roman" panose="02020603050405020304" pitchFamily="18" charset="0"/>
              </a:rPr>
              <a:t>Earlier hand gesture recognition systems relied on sensor-based techniques, including gloves and external tracking devices. These methods provided good accuracy but were impractical due to hardware dependencies and limited user flexibility.</a:t>
            </a:r>
          </a:p>
          <a:p>
            <a:pPr marL="0" indent="0">
              <a:buNone/>
            </a:pPr>
            <a:r>
              <a:rPr lang="en-IN" b="1" dirty="0">
                <a:latin typeface="Times New Roman" panose="02020603050405020304" pitchFamily="18" charset="0"/>
                <a:cs typeface="Times New Roman" panose="02020603050405020304" pitchFamily="18" charset="0"/>
              </a:rPr>
              <a:t>Machine Learning-Based Approaches:</a:t>
            </a:r>
          </a:p>
          <a:p>
            <a:pPr marL="0" indent="0">
              <a:buNone/>
            </a:pPr>
            <a:r>
              <a:rPr lang="en-US" sz="2400" dirty="0">
                <a:latin typeface="Times New Roman" panose="02020603050405020304" pitchFamily="18" charset="0"/>
                <a:cs typeface="Times New Roman" panose="02020603050405020304" pitchFamily="18" charset="0"/>
              </a:rPr>
              <a:t>Classical machine learning models such as Support Vector Machines (SVMs), Random Forest, and Hidden Markov Models (HMMs) have been applied for gesture classification. While these approaches improved recognition rates, they required extensive feature engineering and struggled with complex hand movements.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BA6E4-F8BD-7B51-0AE2-858B629343C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0C61B36-16B0-13A1-0B21-AF21DE7B469E}"/>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E35780BE-DB04-C47C-0758-05F8FF5CAC7E}"/>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BB03DA5-9735-EBFC-6617-ED56D152EF3E}"/>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AB10          Department of CSE</a:t>
            </a:r>
          </a:p>
        </p:txBody>
      </p:sp>
      <p:sp>
        <p:nvSpPr>
          <p:cNvPr id="7" name="Slide Number Placeholder 6">
            <a:extLst>
              <a:ext uri="{FF2B5EF4-FFF2-40B4-BE49-F238E27FC236}">
                <a16:creationId xmlns:a16="http://schemas.microsoft.com/office/drawing/2014/main" id="{9226E086-69FD-FC62-A14D-33D6BBBF503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0FF64AA1-3FAD-D4D5-B5F1-470B492ACDB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F34B640E-086F-8434-7598-0C42DF74ACF9}"/>
              </a:ext>
            </a:extLst>
          </p:cNvPr>
          <p:cNvSpPr txBox="1">
            <a:spLocks/>
          </p:cNvSpPr>
          <p:nvPr/>
        </p:nvSpPr>
        <p:spPr>
          <a:xfrm>
            <a:off x="990599" y="1470455"/>
            <a:ext cx="10607351" cy="4858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b="1" dirty="0">
                <a:latin typeface="Times New Roman" panose="02020603050405020304" pitchFamily="18" charset="0"/>
                <a:cs typeface="Times New Roman" panose="02020603050405020304" pitchFamily="18" charset="0"/>
              </a:rPr>
              <a:t>Deep Learning Advancements:</a:t>
            </a:r>
            <a:endParaRPr lang="en-IN"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Recent research has leveraged deep learning models like Convolutional Neural Networks (CNNs) and Recurrent Neural Networks (RNNs) to enhance recognition accuracy. Hybrid models, such as CNN-LSTM and 3D CNNs, have demonstrated superior performance by capturing both spatial and temporal dependencies in hand gestures.</a:t>
            </a:r>
          </a:p>
          <a:p>
            <a:pPr marL="0" indent="0" algn="just">
              <a:lnSpc>
                <a:spcPct val="100000"/>
              </a:lnSpc>
              <a:buNone/>
            </a:pPr>
            <a:r>
              <a:rPr lang="en-IN" b="1" dirty="0">
                <a:latin typeface="Times New Roman" panose="02020603050405020304" pitchFamily="18" charset="0"/>
                <a:cs typeface="Times New Roman" panose="02020603050405020304" pitchFamily="18" charset="0"/>
              </a:rPr>
              <a:t>Challenges and Limitations: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Despite advancements, real-time gesture recognition still faces challenges, including variations in lighting, occlusions, and high computational requirements for deep learning models. Additionally, existing datasets often lack diversity, affecting generalizability in real-world applications.</a:t>
            </a:r>
          </a:p>
        </p:txBody>
      </p:sp>
    </p:spTree>
    <p:extLst>
      <p:ext uri="{BB962C8B-B14F-4D97-AF65-F5344CB8AC3E}">
        <p14:creationId xmlns:p14="http://schemas.microsoft.com/office/powerpoint/2010/main" val="3593775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TotalTime>
  <Words>2542</Words>
  <Application>Microsoft Office PowerPoint</Application>
  <PresentationFormat>Widescreen</PresentationFormat>
  <Paragraphs>292</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PowerPoint Presentation</vt:lpstr>
      <vt:lpstr>PowerPoint Presentation</vt:lpstr>
      <vt:lpstr>OUTLINE</vt:lpstr>
      <vt:lpstr>ABSTRACT</vt:lpstr>
      <vt:lpstr>PowerPoint Presentation</vt:lpstr>
      <vt:lpstr>LITERATURE SURVEY</vt:lpstr>
      <vt:lpstr>PowerPoint Presentation</vt:lpstr>
      <vt:lpstr>LITERATURE SURVEY</vt:lpstr>
      <vt:lpstr>LITERATURE SURVEY</vt:lpstr>
      <vt:lpstr>RESEARCH GAPS</vt:lpstr>
      <vt:lpstr>PROBLEM STATEMENT</vt:lpstr>
      <vt:lpstr>OBJECTIVES</vt:lpstr>
      <vt:lpstr>BLOCK DIAGRAM OR FLOW DIAGRAM</vt:lpstr>
      <vt:lpstr>METHODOLOGY</vt:lpstr>
      <vt:lpstr>PowerPoint Presentation</vt:lpstr>
      <vt:lpstr>METHODOLOGY</vt:lpstr>
      <vt:lpstr>System Requirements </vt:lpstr>
      <vt:lpstr>Implementation</vt:lpstr>
      <vt:lpstr>Challenges  Vs Overcomes </vt:lpstr>
      <vt:lpstr>Frontend Implementation </vt:lpstr>
      <vt:lpstr> RESULTS &amp; ANALYSIS</vt:lpstr>
      <vt:lpstr> RESULTS &amp; ANALYSIS</vt:lpstr>
      <vt:lpstr> RESULTS &amp; ANALYSIS</vt:lpstr>
      <vt:lpstr>CONCLUSION &amp; FUTURE SCOPE </vt:lpstr>
      <vt:lpstr>REFERENCES</vt:lpstr>
      <vt:lpstr>REFERENCES</vt:lpstr>
      <vt:lpstr>ACKNOWLEDGEMENT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srikar k</cp:lastModifiedBy>
  <cp:revision>21</cp:revision>
  <dcterms:created xsi:type="dcterms:W3CDTF">2023-12-22T11:34:02Z</dcterms:created>
  <dcterms:modified xsi:type="dcterms:W3CDTF">2025-03-18T13:09:54Z</dcterms:modified>
</cp:coreProperties>
</file>