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8" r:id="rId2"/>
    <p:sldId id="260" r:id="rId3"/>
    <p:sldId id="262" r:id="rId4"/>
    <p:sldId id="279" r:id="rId5"/>
    <p:sldId id="295" r:id="rId6"/>
    <p:sldId id="263" r:id="rId7"/>
    <p:sldId id="264" r:id="rId8"/>
    <p:sldId id="296" r:id="rId9"/>
    <p:sldId id="265" r:id="rId10"/>
    <p:sldId id="298" r:id="rId11"/>
    <p:sldId id="270" r:id="rId12"/>
    <p:sldId id="297" r:id="rId13"/>
    <p:sldId id="266" r:id="rId14"/>
    <p:sldId id="268" r:id="rId15"/>
    <p:sldId id="269" r:id="rId16"/>
    <p:sldId id="299" r:id="rId17"/>
    <p:sldId id="301" r:id="rId18"/>
    <p:sldId id="302" r:id="rId19"/>
    <p:sldId id="271" r:id="rId20"/>
    <p:sldId id="304" r:id="rId21"/>
    <p:sldId id="305" r:id="rId22"/>
    <p:sldId id="272" r:id="rId23"/>
    <p:sldId id="306" r:id="rId24"/>
    <p:sldId id="309" r:id="rId25"/>
    <p:sldId id="310" r:id="rId26"/>
    <p:sldId id="311" r:id="rId27"/>
    <p:sldId id="273" r:id="rId28"/>
    <p:sldId id="307" r:id="rId29"/>
    <p:sldId id="278" r:id="rId30"/>
    <p:sldId id="308" r:id="rId31"/>
    <p:sldId id="2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dirty="0"/>
              <a:t>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99655-05E8-4463-9482-2D23FD405AF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9CC48-2212-46F0-B96C-6F8104E82434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385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INTRODUCTION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E0E28-087F-4BBF-B8BC-055CB0BBD464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E3DF0-35B4-40E5-AC91-1A2000F8127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29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31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E3DF0-35B4-40E5-AC91-1A2000F81275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8F0A-825B-43EC-9CD7-118F126DA1B6}" type="datetime1">
              <a:rPr lang="en-US" smtClean="0"/>
              <a:t>3/10/2025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D04C-3771-42DE-9B65-7B6404FB4859}" type="datetime1">
              <a:rPr lang="en-US" smtClean="0"/>
              <a:t>3/10/2025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1216-7DD8-4439-BE7B-781B8BCB2E48}" type="datetime1">
              <a:rPr lang="en-US" smtClean="0"/>
              <a:t>3/10/2025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7CF1-9FF6-48D4-89E7-B1B5528DDDD6}" type="datetime1">
              <a:rPr lang="en-US" smtClean="0"/>
              <a:t>3/10/2025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US" smtClean="0"/>
              <a:t>3/10/2025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02064" cy="4382112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F212-5EE0-4AA8-AA52-1AD4716B5520}" type="datetime1">
              <a:rPr lang="en-US" smtClean="0"/>
              <a:t>3/10/2025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7AD5-9516-4803-9B8F-64EFE6B04E97}" type="datetime1">
              <a:rPr lang="en-US" smtClean="0"/>
              <a:t>3/10/2025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C19F5-3ACF-4602-91F2-584ADA347226}" type="datetime1">
              <a:rPr lang="en-US" smtClean="0"/>
              <a:t>3/10/2025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2DEC-E61F-415A-BB11-622ACF22FA82}" type="datetime1">
              <a:rPr lang="en-US" smtClean="0"/>
              <a:t>3/10/2025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EEC6-0141-45B7-8835-252B848F88BA}" type="datetime1">
              <a:rPr lang="en-US" smtClean="0"/>
              <a:t>3/10/2025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116E-6FF0-4C6D-8DFD-00263320DEBD}" type="datetime1">
              <a:rPr lang="en-US" smtClean="0"/>
              <a:t>3/10/2025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E4B8-84AF-4AF2-B62C-BFAB3810F0B1}" type="datetime1">
              <a:rPr lang="en-US" smtClean="0"/>
              <a:t>3/10/2025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97CF1-9FF6-48D4-89E7-B1B5528DDDD6}" type="datetime1">
              <a:rPr lang="en-US" smtClean="0"/>
              <a:t>3/10/2025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BD69-296B-4D7C-AF62-9B588FC7877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 txBox="1"/>
          <p:nvPr/>
        </p:nvSpPr>
        <p:spPr>
          <a:xfrm>
            <a:off x="1754154" y="705471"/>
            <a:ext cx="8915400" cy="375925"/>
          </a:xfrm>
          <a:prstGeom prst="roundRect">
            <a:avLst>
              <a:gd name="adj" fmla="val 16667"/>
            </a:avLst>
          </a:prstGeom>
          <a:ln w="2540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for Efficient and Accurate Image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Forgery Detection 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81450" y="1968030"/>
            <a:ext cx="9144000" cy="134105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l" eaLnBrk="1" hangingPunct="1"/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Ponnam Venkata Sai Teja		(21471A0548)</a:t>
            </a:r>
          </a:p>
          <a:p>
            <a:pPr algn="l"/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Kudari Abhiram		   	(21471A0501) </a:t>
            </a:r>
          </a:p>
          <a:p>
            <a:pPr algn="l"/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Shaik Sharukh		   	(21471A0556)</a:t>
            </a:r>
          </a:p>
        </p:txBody>
      </p:sp>
      <p:sp>
        <p:nvSpPr>
          <p:cNvPr id="17" name="Subtitle 2"/>
          <p:cNvSpPr txBox="1"/>
          <p:nvPr/>
        </p:nvSpPr>
        <p:spPr bwMode="auto">
          <a:xfrm>
            <a:off x="2782854" y="3571458"/>
            <a:ext cx="6858000" cy="22884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of,</a:t>
            </a:r>
            <a:endParaRPr lang="en-US" altLang="en-US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endParaRPr lang="en-US" altLang="en-US" sz="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Dr.S.N.Tirumala Rao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M.Tech.,ph.D</a:t>
            </a:r>
            <a:r>
              <a:rPr lang="en-US" sz="1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&amp; HOD,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Narasaraopeta</a:t>
            </a:r>
            <a:r>
              <a:rPr lang="en-US" altLang="en-US" sz="16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College (Autonomous),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1600" dirty="0" err="1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Narasaraopet</a:t>
            </a:r>
            <a:r>
              <a:rPr lang="en-US" altLang="en-US" sz="16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- 522 601.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674"/>
            <a:ext cx="3762900" cy="5790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Computational Complexity : High computational demands for models like GANs and Mask R-CNN, making them unsuitable for resource-constrained environments.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Multi-Class Detection Challenges : Difficulty in extending binary classification approaches to multi-class scenarios without overfitting.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Scalability Issues : Limited scalability of existing models to handle large-scale or high-resolution datasets effectively.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US" smtClean="0"/>
              <a:t>3/10/2025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Digital image manipulation has become widespread due to accessible editing tools.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Forged images are often undetectable to the human eye.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Existing detection methods focus narrowly on specific forgery types (e.g., splicing, copy-move).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High computational complexity limits their applicability in real-world scenarios.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the Problem: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Impact on Society : Fake images fuel misinformation, undermining trust in media and institutions.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FE2C-0A16-4F5C-A88F-D69DAFFEC2D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3/10/2025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Applications : Crucial for verifying authenticity in journalism, cybersecurity, and legal cases.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Limitations of Current Methods :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Dependence on large datasets for deep learning models.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Inefficiency in resource-constrained environments.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Poor robustness against advanced forgery techniques like re-compression and smoothing.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Need for Action :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Develop a robust, efficient, and scalable image forgery detection system to address these challenges.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US" smtClean="0"/>
              <a:t>3/10/2025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Efficient Detection Model : Create a lightweight and scalable system for detecting various types of image forgeries.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Leverage Transfer Learning : Utilize pre-trained deep learning models to enhance detection accuracy while reducing computational complexity.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Address Advanced Forgery Techniques : Ensure robustness against sophisticated manipulations like re-compression and adaptive smoothing.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Improve Real-World Applicability : Design a solution that performs effectively in resource-constrained environments with minimal data and processing requirements.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F6F6-CDA1-4F2B-8832-3B2A7420B6B9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3/10/2025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OR FLOW DIAGRAM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A1E3-5F7A-4AAC-A8C4-6CC6614F961D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3/10/2025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Figure_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005" y="1397635"/>
            <a:ext cx="3627120" cy="477964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1985" y="1397635"/>
            <a:ext cx="10515600" cy="43513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1.Preprocessing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Error Level Analysis (ELA):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ELA highlights regions with different compression levels.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 resizing images to 224x224 pixels and normalizing pixel values to the range [0,1].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techniques (random rotations, flips, zoom, brightness alterations) are applied to enhance the dataset and minimize overfitting.</a:t>
            </a:r>
          </a:p>
          <a:p>
            <a:pPr marL="0" indent="0"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2. Exploratory Data Analysis (EDA)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image differences before and after ELA.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dataset characteristics through class distribution and image quality levels.</a:t>
            </a:r>
          </a:p>
          <a:p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014C-4FBD-4305-8CA1-EC0986CDD1CB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3/10/2025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3. Frameworks and Tools</a:t>
            </a:r>
          </a:p>
          <a:p>
            <a:r>
              <a:rPr lang="en-US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Environment: Google Colab (upgraded to T4 GPU for performance).</a:t>
            </a:r>
          </a:p>
          <a:p>
            <a:r>
              <a:rPr lang="en-US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Frameworks: TensorFlow/Keras for deep learning model implementation.</a:t>
            </a:r>
          </a:p>
          <a:p>
            <a:r>
              <a:rPr lang="en-US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Dataset: CASIA2 dataset for image forgery detection tasks.</a:t>
            </a:r>
          </a:p>
          <a:p>
            <a:pPr marL="0" indent="0">
              <a:buNone/>
            </a:pPr>
            <a:r>
              <a:rPr lang="en-US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4. Algorithms and Techniques</a:t>
            </a:r>
          </a:p>
          <a:p>
            <a:r>
              <a:rPr lang="en-US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Architectures:</a:t>
            </a:r>
          </a:p>
          <a:p>
            <a:r>
              <a:rPr lang="en-US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MobileNetV2, ResNet50, DenseNet were employed with transfer learning.</a:t>
            </a:r>
          </a:p>
          <a:p>
            <a:r>
              <a:rPr lang="en-US" altLang="en-US" sz="2665">
                <a:latin typeface="Times New Roman" panose="02020603050405020304" pitchFamily="18" charset="0"/>
                <a:cs typeface="Times New Roman" panose="02020603050405020304" pitchFamily="18" charset="0"/>
              </a:rPr>
              <a:t>Top layers of pre-trained models were customized for binary classification tasks.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US" smtClean="0"/>
              <a:t>3/10/2025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5.Parameter Settings 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US" smtClean="0"/>
              <a:t>3/10/2025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8" name="Table 7"/>
          <p:cNvGraphicFramePr/>
          <p:nvPr>
            <p:custDataLst>
              <p:tags r:id="rId1"/>
            </p:custDataLst>
          </p:nvPr>
        </p:nvGraphicFramePr>
        <p:xfrm>
          <a:off x="2098040" y="2610485"/>
          <a:ext cx="8813800" cy="300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Image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224x224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Binary Cross-Entropy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20(with early stopping)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6.Results Summary: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ELA-CNN model achieved: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Accuracy: 97.5%.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Accuracy: 92%.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Superior performance compared to ResNet50 and ResNet101.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US" smtClean="0"/>
              <a:t>3/10/2025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Environment: Google Colab Pro with T4 GPU.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Languages: Python 3.x.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Libraries/Frameworks: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TensorFlow, Keras (Model Development).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OpenCV, PIL (Image Preprocessing).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Matplotlib, Seaborn (Visualization).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Dataset: CASIA2 (Authentic and Tampered Images).</a:t>
            </a:r>
          </a:p>
          <a:p>
            <a:pPr marL="0" indent="0">
              <a:buNone/>
            </a:pPr>
            <a:endParaRPr lang="en-US" altLang="en-US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2372-D1F2-4A4D-8D2F-C41CCD86F877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3/10/2025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274193"/>
            <a:ext cx="10515600" cy="4683829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/ Flow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77E6-D1B2-4024-A621-0A271A8663AE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3/10/2025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Google Colab Pro (T4 GPU for faster training).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Local System:Intel Core i7, 16GB RAM, 500GB SSD.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Solutions:</a:t>
            </a:r>
          </a:p>
          <a:p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US" smtClean="0"/>
              <a:t>3/10/2025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20</a:t>
            </a:fld>
            <a:endParaRPr lang="en-IN"/>
          </a:p>
        </p:txBody>
      </p:sp>
      <p:graphicFrame>
        <p:nvGraphicFramePr>
          <p:cNvPr id="7" name="Table 6"/>
          <p:cNvGraphicFramePr/>
          <p:nvPr>
            <p:custDataLst>
              <p:tags r:id="rId1"/>
            </p:custDataLst>
          </p:nvPr>
        </p:nvGraphicFramePr>
        <p:xfrm>
          <a:off x="1270000" y="3674110"/>
          <a:ext cx="9091930" cy="26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Slow Training on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Upgraded to Google Colab Pro with T4 GPU.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Data augmentation, and early stopping.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Data Imbalance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Balanced dataset using augmentation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Complex Transfer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Fine-tuned pre-trained models and adjusted hyperparameters.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Process</a:t>
            </a:r>
          </a:p>
          <a:p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 Preprocessing with ELA, resizing, and augmentation.</a:t>
            </a:r>
          </a:p>
          <a:p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Development:</a:t>
            </a:r>
          </a:p>
          <a:p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Base Model: MobileNetV2 with Transfer Learning.</a:t>
            </a:r>
          </a:p>
          <a:p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 (Learning Rate: 0.001).</a:t>
            </a:r>
          </a:p>
          <a:p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Binary Cross-Entropy.</a:t>
            </a:r>
          </a:p>
          <a:p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</a:p>
          <a:p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after 5 epochs of no improvement.</a:t>
            </a:r>
          </a:p>
          <a:p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Monitored accuracy/loss graphs for overfitting.</a:t>
            </a:r>
          </a:p>
          <a:p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</a:p>
          <a:p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Metrics: Precision, Recall, F1 Score, Accuracy.</a:t>
            </a:r>
          </a:p>
          <a:p>
            <a:r>
              <a:rPr lang="en-US" alt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ResNet50 and DenseNet for validation.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US" smtClean="0"/>
              <a:t>3/10/2025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46100" y="1699260"/>
            <a:ext cx="10807700" cy="4656455"/>
          </a:xfrm>
        </p:spPr>
        <p:txBody>
          <a:bodyPr>
            <a:normAutofit fontScale="77500" lnSpcReduction="1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2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 and CNN Model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47F6C-F631-438D-89AF-4F47076E0A81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3/10/2025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page_4_img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1510030"/>
            <a:ext cx="5937250" cy="434022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644140" y="5420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2" name="Picture 11" descr="page_4_img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350" y="1346200"/>
            <a:ext cx="5200650" cy="465772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7923530" y="600392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RESULULTS &amp; ANALYSIS</a:t>
            </a:r>
          </a:p>
        </p:txBody>
      </p:sp>
      <p:pic>
        <p:nvPicPr>
          <p:cNvPr id="7" name="Content Placeholder 6" descr="page_4_img_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595" y="1213485"/>
            <a:ext cx="3743325" cy="19939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US" smtClean="0"/>
              <a:t>3/10/2025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23</a:t>
            </a:fld>
            <a:endParaRPr lang="en-IN"/>
          </a:p>
        </p:txBody>
      </p:sp>
      <p:sp>
        <p:nvSpPr>
          <p:cNvPr id="8" name="Text Box 7"/>
          <p:cNvSpPr txBox="1"/>
          <p:nvPr/>
        </p:nvSpPr>
        <p:spPr>
          <a:xfrm>
            <a:off x="1547495" y="3244850"/>
            <a:ext cx="3937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Accuracy </a:t>
            </a:r>
            <a:r>
              <a:rPr lang="en-US"/>
              <a:t>Comparision</a:t>
            </a:r>
          </a:p>
        </p:txBody>
      </p:sp>
      <p:pic>
        <p:nvPicPr>
          <p:cNvPr id="11" name="Picture 10" descr="page_5_img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740" y="1291590"/>
            <a:ext cx="3676650" cy="191579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6021705" y="3245485"/>
            <a:ext cx="4670425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    Recall Comparision</a:t>
            </a:r>
          </a:p>
        </p:txBody>
      </p:sp>
      <p:pic>
        <p:nvPicPr>
          <p:cNvPr id="15" name="Picture 14" descr="page_5_img_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15" y="3891915"/>
            <a:ext cx="4380865" cy="187134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1548130" y="5859145"/>
            <a:ext cx="4935220" cy="625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Precision Comparision</a:t>
            </a:r>
          </a:p>
        </p:txBody>
      </p:sp>
      <p:pic>
        <p:nvPicPr>
          <p:cNvPr id="18" name="Picture 17" descr="page_5_img_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370" y="3592195"/>
            <a:ext cx="3417570" cy="2356485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6628765" y="5948680"/>
            <a:ext cx="460248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F1 Score Comaprision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C2C3-06DB-2204-617C-D7F96961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HOME SCREEN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C98671-2D58-BBB6-82D3-A97960575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20" y="1825625"/>
            <a:ext cx="901416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60430-F0C0-FC19-15E6-D213ECF7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US" smtClean="0"/>
              <a:t>3/10/2025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AB79C-350B-75D2-1B0C-4B98837E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660D-150B-AEE6-3F94-F82FF762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23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7963-7186-2D14-D239-1C323BBC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STATUS OF FAKE IMAGE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157386-C450-5196-AC1C-A53C45C15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20" y="1825625"/>
            <a:ext cx="901416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5DC4-97EE-43E1-B3BF-4A894847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US" smtClean="0"/>
              <a:t>3/10/2025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AA0C5-102F-F888-FCCB-8104829B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FD091-66BF-0785-6492-EC3BF440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390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04BD-052C-01A0-389D-4C5B0061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STATUS OF REAL IMAGE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2EACBF-D9DE-5493-B279-EC9F94A29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20" y="1825625"/>
            <a:ext cx="901416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C5DDB-A639-DB0C-55D7-C38D5225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US" smtClean="0"/>
              <a:t>3/10/2025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EE040-1A4B-E470-9307-2F49B1F1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A1A51-02B4-3026-959F-CBD0E4F8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99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ELA-CNN model demonstrated computational efficiency with faster training and fewer parameters, making it suitable for limited-resource environments.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Robust Preprocessing: The use of Error Level Analysis (ELA) effectively highlighted tampered regions, aiding in precise classification.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Balanced Metrics: The model delivered high precision (98.24%), recall (80.4%), and F1-score (88.64%), ensuring reliable detection.</a:t>
            </a: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Results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scalable solution for image forgery detection in diverse applications, including social media moderation and digital forensics.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how transfer learning and lightweight architectures like MobileNetV2 can enhance performance in resource-limited scenarios.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Offers a foundation for developing real-time and multimodal forgery detection systems.</a:t>
            </a: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5E0ED-D2C9-47B9-A533-1F8FDD25A9AB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3/10/2025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FEATURE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 lnSpcReduction="20000"/>
          </a:bodyPr>
          <a:lstStyle/>
          <a:p>
            <a:pPr marL="0" indent="0">
              <a:buNone/>
            </a:pPr>
            <a:r>
              <a:rPr lang="en-US" altLang="en-US" sz="3335"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Developments</a:t>
            </a:r>
          </a:p>
          <a:p>
            <a:r>
              <a:rPr lang="en-US" altLang="en-US" sz="3335">
                <a:latin typeface="Times New Roman" panose="02020603050405020304" pitchFamily="18" charset="0"/>
                <a:cs typeface="Times New Roman" panose="02020603050405020304" pitchFamily="18" charset="0"/>
              </a:rPr>
              <a:t>Video Forgery Detection: Extend the model to analyze video sequences for manipulation.</a:t>
            </a:r>
          </a:p>
          <a:p>
            <a:r>
              <a:rPr lang="en-US" altLang="en-US" sz="3335">
                <a:latin typeface="Times New Roman" panose="02020603050405020304" pitchFamily="18" charset="0"/>
                <a:cs typeface="Times New Roman" panose="02020603050405020304" pitchFamily="18" charset="0"/>
              </a:rPr>
              <a:t>Advanced Forgery Techniques: Enhance robustness against adaptive compression and Gaussian smoothing.</a:t>
            </a:r>
          </a:p>
          <a:p>
            <a:r>
              <a:rPr lang="en-US" altLang="en-US" sz="3335">
                <a:latin typeface="Times New Roman" panose="02020603050405020304" pitchFamily="18" charset="0"/>
                <a:cs typeface="Times New Roman" panose="02020603050405020304" pitchFamily="18" charset="0"/>
              </a:rPr>
              <a:t>Real-Time Applications: Optimize the model for deployment on mobile and embedded systems.</a:t>
            </a:r>
          </a:p>
          <a:p>
            <a:r>
              <a:rPr lang="en-US" altLang="en-US" sz="3335">
                <a:latin typeface="Times New Roman" panose="02020603050405020304" pitchFamily="18" charset="0"/>
                <a:cs typeface="Times New Roman" panose="02020603050405020304" pitchFamily="18" charset="0"/>
              </a:rPr>
              <a:t>Dataset Expansion: Incorporate larger, more diverse datasets for improved generalization across domains.</a:t>
            </a:r>
          </a:p>
          <a:p>
            <a:pPr marL="0" indent="0">
              <a:buNone/>
            </a:pPr>
            <a:r>
              <a:rPr lang="en-US" altLang="en-US" sz="3335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r>
              <a:rPr lang="en-US" altLang="en-US" sz="3335">
                <a:latin typeface="Times New Roman" panose="02020603050405020304" pitchFamily="18" charset="0"/>
                <a:cs typeface="Times New Roman" panose="02020603050405020304" pitchFamily="18" charset="0"/>
              </a:rPr>
              <a:t>Dependence on ELA: Limited effectiveness against forgeries involving uniform recompression or advanced smoothing techniques.</a:t>
            </a:r>
          </a:p>
          <a:p>
            <a:r>
              <a:rPr lang="en-US" altLang="en-US" sz="3335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Size: Performance is constrained by the relatively small size and scope of the CASIA2 dataset.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US" smtClean="0"/>
              <a:t>3/10/2025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28</a:t>
            </a:fld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[1] Y. 1. Y. Rao, J. Ni, and H. Zhao, ”Significant learning adjacent descriptor for picture joining area and localization,” IEEE Get to, vol. 8, pp. 25611– 25625, 2020.</a:t>
            </a: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[2] Abhishek and N. Jindal, ”Duplicate move and joining fraud location utilizing profound convolution neural arrange,</a:t>
            </a: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and semantic division,” Mixed media Instruments Appl., vol. 80, no. 3, pp. 3571–3599, Jan. 2021.</a:t>
            </a: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[3] S. Gupta, N. Mohan, and P. Kaushal, ”Detached picture forensics utilizing all inclusive strategies: A audit,” Artif.</a:t>
            </a: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Intell. Rev., vol. 55, no. 3, pp.1629– 1679, Jul. 2021.</a:t>
            </a: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[4] W. H. Khoh, Y. H. Throb, A. B. J. Teoh, and S. Y. Ooi, ”In-air hand motion signature utilizing exchange learning and its imitation assault,” Appl. Delicate Comput., vol. 113, Dec. 2021, Craftsmanship. no. 108033.</a:t>
            </a: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[5]. K. B. Meena and V. Tyagi, ”Picture Joining Fraud Location Methods: A Audit,” Cham, Switzerland: Springer,2021.</a:t>
            </a: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[6] K. Kadam, S. Ahirrao, K. Kotecha, and S.Sahu, ”Discovery and localization of numerous picture grafting utilizing MobileNet v1,” IEEE Get to, vol. 9, pp.162499–162519, 2021.</a:t>
            </a: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[7] Singh, R., Agarwal, A., Khan, M. K. (2021). Picture impersonation revelation utilizing gathering of convolutional neural frameworks. Journal of Visual Communication and Picture Representation, 73, 102893.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652E-A996-4640-95C6-A4013E9733D3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3/10/2025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Develop an efficient image forgery detection system using Error Level Analysis (ELA) and Convolutional Neural Networks (CNN) with transfer learning.</a:t>
            </a:r>
          </a:p>
          <a:p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: Evaluated eight pre-trained models for binary classification.</a:t>
            </a:r>
          </a:p>
          <a:p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MobileNetV2 achieved 95% accuracy, excelling in efficiency and lightweight design.</a:t>
            </a:r>
          </a:p>
          <a:p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: Effective in detecting splicing, copy-move, and crack forgeries under conditions like noise, scaling, and rotation.</a:t>
            </a:r>
          </a:p>
          <a:p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Outperformed existing state-of-the-art approaches.</a:t>
            </a:r>
          </a:p>
          <a:p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: Provides high accuracy with computational efficiency, making it suitable for resource-limited environments.</a:t>
            </a:r>
          </a:p>
          <a:p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: Expand to video forgery detection and address advanced real-world manipulation techniques.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5500-64E7-4D97-9D4A-78523B0706FF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3/10/2025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[8] Ribeiro, A., Oliveira, M., Pinto, A. (2020).Fighting Deepfake Picture Control Utilizing MultiClass Area  Convolutional Neural Frameworks. In Methods of the all  inclusive Joint Conference on Neural Frameworks (IJCNN) (pp. 1-8).</a:t>
            </a: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[9] S. Jabeen, U. G. Khan, R. Iqbal, M. Mukherjee, and  J. Lloret, ”A profound multimodal framework for provenance sifting with all inclusive imitation discovery and localization,” Interactive media Apparatuses Appl., vol. 80, no. 11, pp. 17025– 17044, May 2021.</a:t>
            </a: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[10] D. Mallick, M. Shaikh, A. Gulhane, and T. Maktum presented a strategy for identifying copymove and grafting picture imitation utilizing CNN. Their work was displayed in Proc. ITM Web Conf., vol. 44, 2022, Craftsmanship. no. 03052.</a:t>
            </a: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[11] In another think about, M. N. Abbas, M. S. Ansari, M. N. Asghar, N. Kanwal, T. O’Neill, and B. Lee proposed a lightweight profound learning demonstrate for identifying copy-move picture fraud, especially centering on post_x0002_processed assaults. This inquire about was displayed at the IEEE 19th World Symp. Appl. Mach. Intell. Informat. (SAMI) in Jan. 2021, pp. 125–130. </a:t>
            </a: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[12] C. D. P. Kumar and S. S. Sundaram created a novel method for copy-move fraud location utilizing metaheuristics combined with ideal profound exchange learning. Their discoveries were distributed in Intell. Autom. Delicate Comput., vol. 35, no. 1, pp. 881–899, 2023.</a:t>
            </a: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[13] N. Krishnaraj, B. Sivakumar, R. Kuppusamy, Y. Teekaraman, and A. R. Thelkar planned an computerized profound learning-based combination show for recognizing copy-move picture imitation. Their work was distributed in Comput. Intell. Neurosci., vol. 2022, pp. 1–13, Jan. 2022.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US" smtClean="0"/>
              <a:t>3/10/2025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30</a:t>
            </a:fld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ACKNOWLEGEMENTS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gratitude for the opportunity to present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contact information for further inquiries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5AF8-9E51-4FEE-9641-EEFC8EA27F3C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3/10/2025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Project : Focuses on detecting digital image forgery prevalent in social media (e.g., Facebook, Twitter).</a:t>
            </a:r>
          </a:p>
          <a:p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Proposes the ELA-CNN model combining Error Level Analysis (ELA) and   Convolutional Neural Networks (CNNs).</a:t>
            </a:r>
          </a:p>
          <a:p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Detects various forgeries: splicing, copy-move, and crack, even under challenging conditions (noise, scaling, rotations).</a:t>
            </a:r>
          </a:p>
          <a:p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Behind the Project : Rising challenge in identifying image authenticity due to advanced editing tools.</a:t>
            </a:r>
          </a:p>
          <a:p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Widespread use of manipulated images spreading misinformation and deception.</a:t>
            </a:r>
          </a:p>
          <a:p>
            <a:r>
              <a:rPr lang="en-US" alt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Aim: Leverage pre-trained models and transfer learning for efficient and accurate forgery detection.</a:t>
            </a:r>
          </a:p>
          <a:p>
            <a:pPr marL="0" indent="0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926F-AB62-4DDE-B092-41F0D24353FA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3/10/2025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and Relevance of the project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Accuracy: Achieves 95% accuracy with lightweight MobileNetV2.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Use: Handles diverse forgery types, ensuring reliability in various scenarios.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Advancement: Sets a benchmark for future developments in image forgery detection</a:t>
            </a:r>
            <a:r>
              <a:rPr lang="en-US" altLang="en-US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7CF1-9FF6-48D4-89E7-B1B5528DDDD6}" type="datetime1">
              <a:rPr lang="en-US" smtClean="0"/>
              <a:t>3/10/2025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0618" y="365126"/>
            <a:ext cx="10173182" cy="5621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18775-DE41-46DA-992A-5E2E089E1992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3/10/2025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8"/>
          <p:cNvSpPr txBox="1"/>
          <p:nvPr/>
        </p:nvSpPr>
        <p:spPr>
          <a:xfrm>
            <a:off x="596265" y="10585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38200" y="1344930"/>
          <a:ext cx="10230485" cy="5029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3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53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 &amp;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Adapted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MobileNetV2 for Digital Forgery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Ribeiro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https://ieeexplore.ieee.org/</a:t>
                      </a: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Lightweight MobileNetV2 for tampering detection.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 95% accuracy on CASIA dataset.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resilience to advanced forgery.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Lightweight Convolutional Networks for Forgery Detection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D. Kadam, S. Ahirrao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https://ieeexplore.ieee.org/</a:t>
                      </a: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Lightweight CNNs combined with augmentation techniques.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 high accuracy for small datasets.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generalization to large datasets.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Error-Level Analysis for Image Tampering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Mallick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ITM Web Conf. (2022)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Level Analysis (ELA) combined with pre-trained CNNs.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detection of subtle image manipulations.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degrades with high compression.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Splicing Forgery Detection Using GANs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Agarwal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https://link.springer.com/</a:t>
                      </a:r>
                    </a:p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Generative Adversarial Networks for feature extraction.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cross-domain performance.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computational requirements.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buNone/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Multi-Class Forgery Detection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buNone/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Agarwal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buNone/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https://link.springer.com/</a:t>
                      </a:r>
                    </a:p>
                    <a:p>
                      <a:pPr algn="l">
                        <a:lnSpc>
                          <a:spcPct val="80000"/>
                        </a:lnSpc>
                        <a:buNone/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buNone/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Multi-class classification using DenseNet.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buNone/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Significant improvements in recall and precision.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buNone/>
                      </a:pPr>
                      <a:r>
                        <a:rPr lang="en-US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Overfitting in small datasets.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962F-1F66-4051-A694-44025EBB7EC2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3/10/2025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8"/>
          <p:cNvSpPr txBox="1"/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914400" y="16725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CNNs for Forgery Detection : High accuracy using lightweight models in resource-constrained settings.</a:t>
            </a:r>
          </a:p>
          <a:p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for splicing and copy-move forgeries.</a:t>
            </a:r>
          </a:p>
          <a:p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GANs for Splicing Detection : Improved feature extraction and precision.</a:t>
            </a:r>
          </a:p>
          <a:p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for cross-domain forgery scenarios.</a:t>
            </a:r>
          </a:p>
          <a:p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Error-Level Analysis (ELA) with CNNs : Enhanced detection of subtle manipulations.</a:t>
            </a:r>
          </a:p>
          <a:p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integration of ELA with deep learning.</a:t>
            </a:r>
          </a:p>
          <a:p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MobileNetV2 for Efficiency : Achieved 95% accuracy with lightweight architecture.</a:t>
            </a:r>
          </a:p>
          <a:p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against noise and scaling.</a:t>
            </a:r>
          </a:p>
          <a:p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Detection : Improved accuracy across diverse forgery types.</a:t>
            </a:r>
          </a:p>
          <a:p>
            <a:r>
              <a:rPr lang="en-US" alt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performance metrics (precision and recall).</a:t>
            </a:r>
          </a:p>
          <a:p>
            <a:endParaRPr lang="en-US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: ELA combined with CNNs improves detection accuracy.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models (e.g., MobileNetV2) are resource-efficient.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models (e.g., GANs) enhance feature extraction.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approaches address diverse forgery types effectively.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Relevance to Project : Forms the foundation for implementing the ELA-CNN model.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the importance of efficient and accurate models.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Validates the integration of pre-trained architectures (e.g., MobileNetV2).</a:t>
            </a:r>
          </a:p>
          <a:p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C803B-62AD-4010-AEFB-D9AF802A6496}" type="datetime1">
              <a:rPr lang="en-US" smtClean="0"/>
              <a:t>3/10/2025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Review No.         Batch No.           Department of CSE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BD69-296B-4D7C-AF62-9B588FC78772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80618" y="365125"/>
            <a:ext cx="10173182" cy="1128009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Limited Generalization : Existing models struggle to generalize well across heterogeneous datasets and real-world scenarios.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Advanced Forgery Detection : Challenges in detecting sophisticated forgery techniques, such as Gaussian smoothing and adaptive compression.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Handling Low-Quality Images : Performance degrades significantly with highly compressed or low-resolution images.</a:t>
            </a:r>
            <a:endParaRPr lang="en-US" altLang="en-US" sz="285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5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BA7F-A371-40B4-833D-5B10E62AD0F8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3/10/2025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Review No.         Batch No.           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B71F-4B40-8942-BB88-E0F5C0B46E1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40*256"/>
  <p:tag name="TABLE_ENDDRAG_RECT" val="66*154*840*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94*236"/>
  <p:tag name="TABLE_ENDDRAG_RECT" val="165*205*694*2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15*205"/>
  <p:tag name="TABLE_ENDDRAG_RECT" val="100*289*715*20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2869</Words>
  <Application>Microsoft Office PowerPoint</Application>
  <PresentationFormat>Widescreen</PresentationFormat>
  <Paragraphs>408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</vt:lpstr>
      <vt:lpstr>ABSTRACT</vt:lpstr>
      <vt:lpstr>INTRODUCTION</vt:lpstr>
      <vt:lpstr>                     INTRODUCTION</vt:lpstr>
      <vt:lpstr>LITERATURE SURVEY</vt:lpstr>
      <vt:lpstr>LITERATURE SURVEY</vt:lpstr>
      <vt:lpstr>LITERATURE SURVEY</vt:lpstr>
      <vt:lpstr>RESEARCH GAPS</vt:lpstr>
      <vt:lpstr>RESEARCH GAPS</vt:lpstr>
      <vt:lpstr>PROBLEM STATEMENT</vt:lpstr>
      <vt:lpstr>PROBLEM STATEMENT</vt:lpstr>
      <vt:lpstr>OBJECTIVES</vt:lpstr>
      <vt:lpstr>BLOCK DIAGRAM OR FLOW DIAGRAM</vt:lpstr>
      <vt:lpstr>METHODOLOGY</vt:lpstr>
      <vt:lpstr>METHODOLOGY</vt:lpstr>
      <vt:lpstr>METHODOLOGY</vt:lpstr>
      <vt:lpstr>METHODOLOGY</vt:lpstr>
      <vt:lpstr>IMPLEMENTATION</vt:lpstr>
      <vt:lpstr>IMPLEMENTATION</vt:lpstr>
      <vt:lpstr>IMPLEMENTATION</vt:lpstr>
      <vt:lpstr>RESULTS &amp; ANALYSIS</vt:lpstr>
      <vt:lpstr>RESULULTS &amp; ANALYSIS</vt:lpstr>
      <vt:lpstr>                          HOME SCREEN</vt:lpstr>
      <vt:lpstr>                  STATUS OF FAKE IMAGE</vt:lpstr>
      <vt:lpstr>                   STATUS OF REAL IMAGE</vt:lpstr>
      <vt:lpstr>CONCLUSION and FUTURE SCOPE</vt:lpstr>
      <vt:lpstr>CONCLUSION and FEATURE SCOPE</vt:lpstr>
      <vt:lpstr>REFERENCES</vt:lpstr>
      <vt:lpstr>REFERENCES</vt:lpstr>
      <vt:lpstr>ACKNOWLEGEMENTS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admin</dc:creator>
  <cp:lastModifiedBy>abhi ram</cp:lastModifiedBy>
  <cp:revision>20</cp:revision>
  <dcterms:created xsi:type="dcterms:W3CDTF">2023-12-22T11:34:00Z</dcterms:created>
  <dcterms:modified xsi:type="dcterms:W3CDTF">2025-03-10T06:58:16Z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D33CC2D73E00481D9B68E04780847D0F_13</vt:lpwstr>
  </property>
  <property fmtid="{D5CDD505-2E9C-101B-9397-08002B2CF9AE}" pid="3" name="KSOProductBuildVer">
    <vt:lpwstr>1033-12.2.0.19307</vt:lpwstr>
  </property>
</Properties>
</file>