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283" r:id="rId2"/>
    <p:sldId id="258" r:id="rId3"/>
    <p:sldId id="260" r:id="rId4"/>
    <p:sldId id="262" r:id="rId5"/>
    <p:sldId id="287" r:id="rId6"/>
    <p:sldId id="263" r:id="rId7"/>
    <p:sldId id="280" r:id="rId8"/>
    <p:sldId id="264" r:id="rId9"/>
    <p:sldId id="265" r:id="rId10"/>
    <p:sldId id="270" r:id="rId11"/>
    <p:sldId id="266" r:id="rId12"/>
    <p:sldId id="268" r:id="rId13"/>
    <p:sldId id="269" r:id="rId14"/>
    <p:sldId id="288" r:id="rId15"/>
    <p:sldId id="289" r:id="rId16"/>
    <p:sldId id="291" r:id="rId17"/>
    <p:sldId id="290" r:id="rId18"/>
    <p:sldId id="293" r:id="rId19"/>
    <p:sldId id="292" r:id="rId20"/>
    <p:sldId id="294" r:id="rId21"/>
    <p:sldId id="296" r:id="rId22"/>
    <p:sldId id="295" r:id="rId23"/>
    <p:sldId id="297" r:id="rId24"/>
    <p:sldId id="298" r:id="rId25"/>
    <p:sldId id="299" r:id="rId26"/>
    <p:sldId id="301" r:id="rId27"/>
    <p:sldId id="285" r:id="rId28"/>
    <p:sldId id="28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4DA16E-C38F-41E1-B439-C83F96B65C0F}" v="7" dt="2025-02-08T07:27:18.2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2" d="100"/>
          <a:sy n="82" d="100"/>
        </p:scale>
        <p:origin x="874" y="72"/>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va Nagendra" userId="39ee29cf93241c27" providerId="LiveId" clId="{D54DA16E-C38F-41E1-B439-C83F96B65C0F}"/>
    <pc:docChg chg="undo redo custSel addSld delSld modSld">
      <pc:chgData name="Siva Nagendra" userId="39ee29cf93241c27" providerId="LiveId" clId="{D54DA16E-C38F-41E1-B439-C83F96B65C0F}" dt="2025-02-08T07:32:58.454" v="116" actId="1076"/>
      <pc:docMkLst>
        <pc:docMk/>
      </pc:docMkLst>
      <pc:sldChg chg="modSp mod">
        <pc:chgData name="Siva Nagendra" userId="39ee29cf93241c27" providerId="LiveId" clId="{D54DA16E-C38F-41E1-B439-C83F96B65C0F}" dt="2025-02-08T06:49:33.599" v="24" actId="404"/>
        <pc:sldMkLst>
          <pc:docMk/>
          <pc:sldMk cId="1369108918" sldId="262"/>
        </pc:sldMkLst>
        <pc:spChg chg="mod">
          <ac:chgData name="Siva Nagendra" userId="39ee29cf93241c27" providerId="LiveId" clId="{D54DA16E-C38F-41E1-B439-C83F96B65C0F}" dt="2025-02-08T06:49:33.599" v="24" actId="404"/>
          <ac:spMkLst>
            <pc:docMk/>
            <pc:sldMk cId="1369108918" sldId="262"/>
            <ac:spMk id="9" creationId="{0BAA4F36-AB00-F2C4-B47F-6381355DE604}"/>
          </ac:spMkLst>
        </pc:spChg>
      </pc:sldChg>
      <pc:sldChg chg="modSp mod">
        <pc:chgData name="Siva Nagendra" userId="39ee29cf93241c27" providerId="LiveId" clId="{D54DA16E-C38F-41E1-B439-C83F96B65C0F}" dt="2025-02-08T07:08:06.652" v="48"/>
        <pc:sldMkLst>
          <pc:docMk/>
          <pc:sldMk cId="112123729" sldId="266"/>
        </pc:sldMkLst>
        <pc:spChg chg="mod">
          <ac:chgData name="Siva Nagendra" userId="39ee29cf93241c27" providerId="LiveId" clId="{D54DA16E-C38F-41E1-B439-C83F96B65C0F}" dt="2025-02-08T07:08:06.652" v="48"/>
          <ac:spMkLst>
            <pc:docMk/>
            <pc:sldMk cId="112123729" sldId="266"/>
            <ac:spMk id="9" creationId="{0BAA4F36-AB00-F2C4-B47F-6381355DE604}"/>
          </ac:spMkLst>
        </pc:spChg>
      </pc:sldChg>
      <pc:sldChg chg="addSp delSp modSp mod">
        <pc:chgData name="Siva Nagendra" userId="39ee29cf93241c27" providerId="LiveId" clId="{D54DA16E-C38F-41E1-B439-C83F96B65C0F}" dt="2025-02-08T07:13:59.338" v="69" actId="1076"/>
        <pc:sldMkLst>
          <pc:docMk/>
          <pc:sldMk cId="2137029075" sldId="268"/>
        </pc:sldMkLst>
        <pc:spChg chg="add mod">
          <ac:chgData name="Siva Nagendra" userId="39ee29cf93241c27" providerId="LiveId" clId="{D54DA16E-C38F-41E1-B439-C83F96B65C0F}" dt="2025-02-08T07:13:30.084" v="64" actId="1076"/>
          <ac:spMkLst>
            <pc:docMk/>
            <pc:sldMk cId="2137029075" sldId="268"/>
            <ac:spMk id="4" creationId="{1DAAA6E8-E37A-0F3F-888F-B788802A518C}"/>
          </ac:spMkLst>
        </pc:spChg>
        <pc:picChg chg="del">
          <ac:chgData name="Siva Nagendra" userId="39ee29cf93241c27" providerId="LiveId" clId="{D54DA16E-C38F-41E1-B439-C83F96B65C0F}" dt="2025-02-08T07:12:08.946" v="49" actId="478"/>
          <ac:picMkLst>
            <pc:docMk/>
            <pc:sldMk cId="2137029075" sldId="268"/>
            <ac:picMk id="2" creationId="{3A54FC70-0E68-B842-3983-7D294477C7BE}"/>
          </ac:picMkLst>
        </pc:picChg>
        <pc:picChg chg="add mod">
          <ac:chgData name="Siva Nagendra" userId="39ee29cf93241c27" providerId="LiveId" clId="{D54DA16E-C38F-41E1-B439-C83F96B65C0F}" dt="2025-02-08T07:13:59.338" v="69" actId="1076"/>
          <ac:picMkLst>
            <pc:docMk/>
            <pc:sldMk cId="2137029075" sldId="268"/>
            <ac:picMk id="9" creationId="{4C76553A-491D-273D-D071-1040145D4DD0}"/>
          </ac:picMkLst>
        </pc:picChg>
      </pc:sldChg>
      <pc:sldChg chg="modSp mod">
        <pc:chgData name="Siva Nagendra" userId="39ee29cf93241c27" providerId="LiveId" clId="{D54DA16E-C38F-41E1-B439-C83F96B65C0F}" dt="2025-02-08T07:32:58.454" v="116" actId="1076"/>
        <pc:sldMkLst>
          <pc:docMk/>
          <pc:sldMk cId="1488576554" sldId="269"/>
        </pc:sldMkLst>
        <pc:spChg chg="mod">
          <ac:chgData name="Siva Nagendra" userId="39ee29cf93241c27" providerId="LiveId" clId="{D54DA16E-C38F-41E1-B439-C83F96B65C0F}" dt="2025-02-08T07:32:58.454" v="116" actId="1076"/>
          <ac:spMkLst>
            <pc:docMk/>
            <pc:sldMk cId="1488576554" sldId="269"/>
            <ac:spMk id="8" creationId="{D45DB3B1-7702-A34D-B15A-E964B95D6FB5}"/>
          </ac:spMkLst>
        </pc:spChg>
      </pc:sldChg>
      <pc:sldChg chg="modSp mod">
        <pc:chgData name="Siva Nagendra" userId="39ee29cf93241c27" providerId="LiveId" clId="{D54DA16E-C38F-41E1-B439-C83F96B65C0F}" dt="2025-02-08T07:07:33.203" v="47" actId="1076"/>
        <pc:sldMkLst>
          <pc:docMk/>
          <pc:sldMk cId="1259738044" sldId="270"/>
        </pc:sldMkLst>
        <pc:spChg chg="mod">
          <ac:chgData name="Siva Nagendra" userId="39ee29cf93241c27" providerId="LiveId" clId="{D54DA16E-C38F-41E1-B439-C83F96B65C0F}" dt="2025-02-08T07:07:33.203" v="47" actId="1076"/>
          <ac:spMkLst>
            <pc:docMk/>
            <pc:sldMk cId="1259738044" sldId="270"/>
            <ac:spMk id="9" creationId="{0BAA4F36-AB00-F2C4-B47F-6381355DE604}"/>
          </ac:spMkLst>
        </pc:spChg>
      </pc:sldChg>
      <pc:sldChg chg="modSp mod">
        <pc:chgData name="Siva Nagendra" userId="39ee29cf93241c27" providerId="LiveId" clId="{D54DA16E-C38F-41E1-B439-C83F96B65C0F}" dt="2025-02-08T06:48:38.905" v="19" actId="20577"/>
        <pc:sldMkLst>
          <pc:docMk/>
          <pc:sldMk cId="944533040" sldId="287"/>
        </pc:sldMkLst>
        <pc:spChg chg="mod">
          <ac:chgData name="Siva Nagendra" userId="39ee29cf93241c27" providerId="LiveId" clId="{D54DA16E-C38F-41E1-B439-C83F96B65C0F}" dt="2025-02-08T06:48:38.905" v="19" actId="20577"/>
          <ac:spMkLst>
            <pc:docMk/>
            <pc:sldMk cId="944533040" sldId="287"/>
            <ac:spMk id="5" creationId="{C0EBBDFB-F1D7-86FD-6536-AD907560A560}"/>
          </ac:spMkLst>
        </pc:spChg>
      </pc:sldChg>
      <pc:sldChg chg="addSp modSp mod">
        <pc:chgData name="Siva Nagendra" userId="39ee29cf93241c27" providerId="LiveId" clId="{D54DA16E-C38F-41E1-B439-C83F96B65C0F}" dt="2025-02-08T07:31:41.481" v="106" actId="20577"/>
        <pc:sldMkLst>
          <pc:docMk/>
          <pc:sldMk cId="423180268" sldId="288"/>
        </pc:sldMkLst>
        <pc:spChg chg="mod">
          <ac:chgData name="Siva Nagendra" userId="39ee29cf93241c27" providerId="LiveId" clId="{D54DA16E-C38F-41E1-B439-C83F96B65C0F}" dt="2025-02-08T07:31:41.481" v="106" actId="20577"/>
          <ac:spMkLst>
            <pc:docMk/>
            <pc:sldMk cId="423180268" sldId="288"/>
            <ac:spMk id="6" creationId="{887D6166-4A64-7B5D-43CA-58A71438F478}"/>
          </ac:spMkLst>
        </pc:spChg>
        <pc:spChg chg="add mod">
          <ac:chgData name="Siva Nagendra" userId="39ee29cf93241c27" providerId="LiveId" clId="{D54DA16E-C38F-41E1-B439-C83F96B65C0F}" dt="2025-02-08T07:31:30.918" v="104" actId="1076"/>
          <ac:spMkLst>
            <pc:docMk/>
            <pc:sldMk cId="423180268" sldId="288"/>
            <ac:spMk id="8" creationId="{E0EC18B1-A203-6417-4A56-DB0703564BB7}"/>
          </ac:spMkLst>
        </pc:spChg>
        <pc:graphicFrameChg chg="mod modGraphic">
          <ac:chgData name="Siva Nagendra" userId="39ee29cf93241c27" providerId="LiveId" clId="{D54DA16E-C38F-41E1-B439-C83F96B65C0F}" dt="2025-02-08T07:31:13.898" v="102" actId="14100"/>
          <ac:graphicFrameMkLst>
            <pc:docMk/>
            <pc:sldMk cId="423180268" sldId="288"/>
            <ac:graphicFrameMk id="18" creationId="{6D20809B-F657-CFC3-9ABE-E06BAB456491}"/>
          </ac:graphicFrameMkLst>
        </pc:graphicFrameChg>
      </pc:sldChg>
      <pc:sldChg chg="addSp modSp new add del mod">
        <pc:chgData name="Siva Nagendra" userId="39ee29cf93241c27" providerId="LiveId" clId="{D54DA16E-C38F-41E1-B439-C83F96B65C0F}" dt="2025-02-08T07:32:48.083" v="115" actId="1076"/>
        <pc:sldMkLst>
          <pc:docMk/>
          <pc:sldMk cId="3243030782" sldId="289"/>
        </pc:sldMkLst>
        <pc:spChg chg="add mod">
          <ac:chgData name="Siva Nagendra" userId="39ee29cf93241c27" providerId="LiveId" clId="{D54DA16E-C38F-41E1-B439-C83F96B65C0F}" dt="2025-02-08T07:32:48.083" v="115" actId="1076"/>
          <ac:spMkLst>
            <pc:docMk/>
            <pc:sldMk cId="3243030782" sldId="289"/>
            <ac:spMk id="7" creationId="{E22607E2-F472-F9BA-26B1-3B7A70901388}"/>
          </ac:spMkLst>
        </pc:spChg>
        <pc:picChg chg="add mod">
          <ac:chgData name="Siva Nagendra" userId="39ee29cf93241c27" providerId="LiveId" clId="{D54DA16E-C38F-41E1-B439-C83F96B65C0F}" dt="2025-02-08T07:26:43.871" v="88"/>
          <ac:picMkLst>
            <pc:docMk/>
            <pc:sldMk cId="3243030782" sldId="289"/>
            <ac:picMk id="5" creationId="{59ACFA15-1721-F271-8B47-DD11B3C2E6CE}"/>
          </ac:picMkLst>
        </pc:picChg>
      </pc:sldChg>
      <pc:sldChg chg="addSp delSp modSp add del mod">
        <pc:chgData name="Siva Nagendra" userId="39ee29cf93241c27" providerId="LiveId" clId="{D54DA16E-C38F-41E1-B439-C83F96B65C0F}" dt="2025-02-08T07:26:37.149" v="87" actId="478"/>
        <pc:sldMkLst>
          <pc:docMk/>
          <pc:sldMk cId="2009872258" sldId="290"/>
        </pc:sldMkLst>
        <pc:spChg chg="add del mod">
          <ac:chgData name="Siva Nagendra" userId="39ee29cf93241c27" providerId="LiveId" clId="{D54DA16E-C38F-41E1-B439-C83F96B65C0F}" dt="2025-02-08T07:26:36.769" v="86" actId="478"/>
          <ac:spMkLst>
            <pc:docMk/>
            <pc:sldMk cId="2009872258" sldId="290"/>
            <ac:spMk id="6" creationId="{B474F703-EED9-69BC-876F-E8E16C18A897}"/>
          </ac:spMkLst>
        </pc:spChg>
        <pc:graphicFrameChg chg="add del">
          <ac:chgData name="Siva Nagendra" userId="39ee29cf93241c27" providerId="LiveId" clId="{D54DA16E-C38F-41E1-B439-C83F96B65C0F}" dt="2025-02-08T07:26:37.149" v="87" actId="478"/>
          <ac:graphicFrameMkLst>
            <pc:docMk/>
            <pc:sldMk cId="2009872258" sldId="290"/>
            <ac:graphicFrameMk id="18" creationId="{B1E0ED23-1EBA-DD09-5E1A-98F799C2214F}"/>
          </ac:graphicFrameMkLst>
        </pc:graphicFrameChg>
      </pc:sldChg>
      <pc:sldChg chg="addSp modSp new">
        <pc:chgData name="Siva Nagendra" userId="39ee29cf93241c27" providerId="LiveId" clId="{D54DA16E-C38F-41E1-B439-C83F96B65C0F}" dt="2025-02-08T07:27:16.041" v="91"/>
        <pc:sldMkLst>
          <pc:docMk/>
          <pc:sldMk cId="2057893854" sldId="291"/>
        </pc:sldMkLst>
        <pc:picChg chg="add mod">
          <ac:chgData name="Siva Nagendra" userId="39ee29cf93241c27" providerId="LiveId" clId="{D54DA16E-C38F-41E1-B439-C83F96B65C0F}" dt="2025-02-08T07:27:16.041" v="91"/>
          <ac:picMkLst>
            <pc:docMk/>
            <pc:sldMk cId="2057893854" sldId="291"/>
            <ac:picMk id="5" creationId="{9505243D-9D3E-B16D-7664-8F128469C0D7}"/>
          </ac:picMkLst>
        </pc:picChg>
      </pc:sldChg>
      <pc:sldChg chg="addSp modSp new">
        <pc:chgData name="Siva Nagendra" userId="39ee29cf93241c27" providerId="LiveId" clId="{D54DA16E-C38F-41E1-B439-C83F96B65C0F}" dt="2025-02-08T07:27:18.243" v="92"/>
        <pc:sldMkLst>
          <pc:docMk/>
          <pc:sldMk cId="608691258" sldId="292"/>
        </pc:sldMkLst>
        <pc:picChg chg="add mod">
          <ac:chgData name="Siva Nagendra" userId="39ee29cf93241c27" providerId="LiveId" clId="{D54DA16E-C38F-41E1-B439-C83F96B65C0F}" dt="2025-02-08T07:27:18.243" v="92"/>
          <ac:picMkLst>
            <pc:docMk/>
            <pc:sldMk cId="608691258" sldId="292"/>
            <ac:picMk id="5" creationId="{6AF87535-4F61-8E34-DB8A-C11DA147918E}"/>
          </ac:picMkLst>
        </pc:picChg>
      </pc:sldChg>
    </pc:docChg>
  </pc:docChgLst>
  <pc:docChgLst>
    <pc:chgData name="Siva Nagendra" userId="39ee29cf93241c27" providerId="LiveId" clId="{BB76816D-0FAA-4097-8B88-093BD4DBE991}"/>
    <pc:docChg chg="undo redo custSel addSld delSld modSld">
      <pc:chgData name="Siva Nagendra" userId="39ee29cf93241c27" providerId="LiveId" clId="{BB76816D-0FAA-4097-8B88-093BD4DBE991}" dt="2024-12-27T06:58:15.791" v="652" actId="47"/>
      <pc:docMkLst>
        <pc:docMk/>
      </pc:docMkLst>
      <pc:sldChg chg="modSp mod">
        <pc:chgData name="Siva Nagendra" userId="39ee29cf93241c27" providerId="LiveId" clId="{BB76816D-0FAA-4097-8B88-093BD4DBE991}" dt="2024-12-27T06:40:19.041" v="490" actId="20577"/>
        <pc:sldMkLst>
          <pc:docMk/>
          <pc:sldMk cId="1769691040" sldId="258"/>
        </pc:sldMkLst>
        <pc:spChg chg="mod">
          <ac:chgData name="Siva Nagendra" userId="39ee29cf93241c27" providerId="LiveId" clId="{BB76816D-0FAA-4097-8B88-093BD4DBE991}" dt="2024-12-27T06:16:38.889" v="486" actId="20577"/>
          <ac:spMkLst>
            <pc:docMk/>
            <pc:sldMk cId="1769691040" sldId="258"/>
            <ac:spMk id="12" creationId="{00000000-0000-0000-0000-000000000000}"/>
          </ac:spMkLst>
        </pc:spChg>
        <pc:spChg chg="mod">
          <ac:chgData name="Siva Nagendra" userId="39ee29cf93241c27" providerId="LiveId" clId="{BB76816D-0FAA-4097-8B88-093BD4DBE991}" dt="2024-12-27T06:00:30.178" v="425" actId="20577"/>
          <ac:spMkLst>
            <pc:docMk/>
            <pc:sldMk cId="1769691040" sldId="258"/>
            <ac:spMk id="17" creationId="{00000000-0000-0000-0000-000000000000}"/>
          </ac:spMkLst>
        </pc:spChg>
        <pc:spChg chg="mod">
          <ac:chgData name="Siva Nagendra" userId="39ee29cf93241c27" providerId="LiveId" clId="{BB76816D-0FAA-4097-8B88-093BD4DBE991}" dt="2024-12-27T06:40:19.041" v="490" actId="20577"/>
          <ac:spMkLst>
            <pc:docMk/>
            <pc:sldMk cId="1769691040" sldId="258"/>
            <ac:spMk id="21" creationId="{AE9B4454-96E6-70D8-1440-2142487397DF}"/>
          </ac:spMkLst>
        </pc:spChg>
      </pc:sldChg>
      <pc:sldChg chg="modSp mod">
        <pc:chgData name="Siva Nagendra" userId="39ee29cf93241c27" providerId="LiveId" clId="{BB76816D-0FAA-4097-8B88-093BD4DBE991}" dt="2024-12-27T06:40:26.717" v="492" actId="20577"/>
        <pc:sldMkLst>
          <pc:docMk/>
          <pc:sldMk cId="3006752629" sldId="260"/>
        </pc:sldMkLst>
        <pc:spChg chg="mod">
          <ac:chgData name="Siva Nagendra" userId="39ee29cf93241c27" providerId="LiveId" clId="{BB76816D-0FAA-4097-8B88-093BD4DBE991}" dt="2024-12-27T06:40:26.717" v="492" actId="20577"/>
          <ac:spMkLst>
            <pc:docMk/>
            <pc:sldMk cId="3006752629" sldId="260"/>
            <ac:spMk id="6" creationId="{AE9B4454-96E6-70D8-1440-2142487397DF}"/>
          </ac:spMkLst>
        </pc:spChg>
        <pc:spChg chg="mod">
          <ac:chgData name="Siva Nagendra" userId="39ee29cf93241c27" providerId="LiveId" clId="{BB76816D-0FAA-4097-8B88-093BD4DBE991}" dt="2024-12-26T06:15:39.274" v="224" actId="1076"/>
          <ac:spMkLst>
            <pc:docMk/>
            <pc:sldMk cId="3006752629" sldId="260"/>
            <ac:spMk id="9" creationId="{0BAA4F36-AB00-F2C4-B47F-6381355DE604}"/>
          </ac:spMkLst>
        </pc:spChg>
      </pc:sldChg>
      <pc:sldChg chg="modSp mod">
        <pc:chgData name="Siva Nagendra" userId="39ee29cf93241c27" providerId="LiveId" clId="{BB76816D-0FAA-4097-8B88-093BD4DBE991}" dt="2024-12-27T06:40:31.479" v="493" actId="20577"/>
        <pc:sldMkLst>
          <pc:docMk/>
          <pc:sldMk cId="1369108918" sldId="262"/>
        </pc:sldMkLst>
        <pc:spChg chg="mod">
          <ac:chgData name="Siva Nagendra" userId="39ee29cf93241c27" providerId="LiveId" clId="{BB76816D-0FAA-4097-8B88-093BD4DBE991}" dt="2024-12-27T06:40:31.479" v="493" actId="20577"/>
          <ac:spMkLst>
            <pc:docMk/>
            <pc:sldMk cId="1369108918" sldId="262"/>
            <ac:spMk id="6" creationId="{AE9B4454-96E6-70D8-1440-2142487397DF}"/>
          </ac:spMkLst>
        </pc:spChg>
        <pc:spChg chg="mod">
          <ac:chgData name="Siva Nagendra" userId="39ee29cf93241c27" providerId="LiveId" clId="{BB76816D-0FAA-4097-8B88-093BD4DBE991}" dt="2024-12-27T06:17:47.862" v="489" actId="20577"/>
          <ac:spMkLst>
            <pc:docMk/>
            <pc:sldMk cId="1369108918" sldId="262"/>
            <ac:spMk id="9" creationId="{0BAA4F36-AB00-F2C4-B47F-6381355DE604}"/>
          </ac:spMkLst>
        </pc:spChg>
      </pc:sldChg>
      <pc:sldChg chg="modSp mod">
        <pc:chgData name="Siva Nagendra" userId="39ee29cf93241c27" providerId="LiveId" clId="{BB76816D-0FAA-4097-8B88-093BD4DBE991}" dt="2024-12-27T06:40:43.117" v="496" actId="20577"/>
        <pc:sldMkLst>
          <pc:docMk/>
          <pc:sldMk cId="671723688" sldId="263"/>
        </pc:sldMkLst>
        <pc:spChg chg="mod">
          <ac:chgData name="Siva Nagendra" userId="39ee29cf93241c27" providerId="LiveId" clId="{BB76816D-0FAA-4097-8B88-093BD4DBE991}" dt="2024-12-27T06:40:43.117" v="496" actId="20577"/>
          <ac:spMkLst>
            <pc:docMk/>
            <pc:sldMk cId="671723688" sldId="263"/>
            <ac:spMk id="6" creationId="{AE9B4454-96E6-70D8-1440-2142487397DF}"/>
          </ac:spMkLst>
        </pc:spChg>
        <pc:graphicFrameChg chg="mod modGraphic">
          <ac:chgData name="Siva Nagendra" userId="39ee29cf93241c27" providerId="LiveId" clId="{BB76816D-0FAA-4097-8B88-093BD4DBE991}" dt="2024-12-27T06:00:42.471" v="431" actId="123"/>
          <ac:graphicFrameMkLst>
            <pc:docMk/>
            <pc:sldMk cId="671723688" sldId="263"/>
            <ac:graphicFrameMk id="3" creationId="{D5492C34-DF62-E3B9-3F6C-997B49ACCC8A}"/>
          </ac:graphicFrameMkLst>
        </pc:graphicFrameChg>
      </pc:sldChg>
      <pc:sldChg chg="modSp mod">
        <pc:chgData name="Siva Nagendra" userId="39ee29cf93241c27" providerId="LiveId" clId="{BB76816D-0FAA-4097-8B88-093BD4DBE991}" dt="2024-12-27T06:40:53.005" v="500" actId="20577"/>
        <pc:sldMkLst>
          <pc:docMk/>
          <pc:sldMk cId="496583944" sldId="264"/>
        </pc:sldMkLst>
        <pc:spChg chg="mod">
          <ac:chgData name="Siva Nagendra" userId="39ee29cf93241c27" providerId="LiveId" clId="{BB76816D-0FAA-4097-8B88-093BD4DBE991}" dt="2024-12-27T06:40:53.005" v="500" actId="20577"/>
          <ac:spMkLst>
            <pc:docMk/>
            <pc:sldMk cId="496583944" sldId="264"/>
            <ac:spMk id="6" creationId="{AE9B4454-96E6-70D8-1440-2142487397DF}"/>
          </ac:spMkLst>
        </pc:spChg>
      </pc:sldChg>
      <pc:sldChg chg="modSp mod">
        <pc:chgData name="Siva Nagendra" userId="39ee29cf93241c27" providerId="LiveId" clId="{BB76816D-0FAA-4097-8B88-093BD4DBE991}" dt="2024-12-27T06:41:05.041" v="503" actId="20577"/>
        <pc:sldMkLst>
          <pc:docMk/>
          <pc:sldMk cId="1713168547" sldId="265"/>
        </pc:sldMkLst>
        <pc:spChg chg="mod">
          <ac:chgData name="Siva Nagendra" userId="39ee29cf93241c27" providerId="LiveId" clId="{BB76816D-0FAA-4097-8B88-093BD4DBE991}" dt="2024-12-27T06:41:05.041" v="503" actId="20577"/>
          <ac:spMkLst>
            <pc:docMk/>
            <pc:sldMk cId="1713168547" sldId="265"/>
            <ac:spMk id="6" creationId="{AE9B4454-96E6-70D8-1440-2142487397DF}"/>
          </ac:spMkLst>
        </pc:spChg>
      </pc:sldChg>
      <pc:sldChg chg="modSp mod">
        <pc:chgData name="Siva Nagendra" userId="39ee29cf93241c27" providerId="LiveId" clId="{BB76816D-0FAA-4097-8B88-093BD4DBE991}" dt="2024-12-27T06:41:14.334" v="506" actId="20577"/>
        <pc:sldMkLst>
          <pc:docMk/>
          <pc:sldMk cId="112123729" sldId="266"/>
        </pc:sldMkLst>
        <pc:spChg chg="mod">
          <ac:chgData name="Siva Nagendra" userId="39ee29cf93241c27" providerId="LiveId" clId="{BB76816D-0FAA-4097-8B88-093BD4DBE991}" dt="2024-12-27T06:41:14.334" v="506" actId="20577"/>
          <ac:spMkLst>
            <pc:docMk/>
            <pc:sldMk cId="112123729" sldId="266"/>
            <ac:spMk id="6" creationId="{AE9B4454-96E6-70D8-1440-2142487397DF}"/>
          </ac:spMkLst>
        </pc:spChg>
      </pc:sldChg>
      <pc:sldChg chg="modSp mod">
        <pc:chgData name="Siva Nagendra" userId="39ee29cf93241c27" providerId="LiveId" clId="{BB76816D-0FAA-4097-8B88-093BD4DBE991}" dt="2024-12-27T06:41:19.700" v="507" actId="20577"/>
        <pc:sldMkLst>
          <pc:docMk/>
          <pc:sldMk cId="2137029075" sldId="268"/>
        </pc:sldMkLst>
        <pc:spChg chg="mod">
          <ac:chgData name="Siva Nagendra" userId="39ee29cf93241c27" providerId="LiveId" clId="{BB76816D-0FAA-4097-8B88-093BD4DBE991}" dt="2024-12-27T06:41:19.700" v="507" actId="20577"/>
          <ac:spMkLst>
            <pc:docMk/>
            <pc:sldMk cId="2137029075" sldId="268"/>
            <ac:spMk id="6" creationId="{AE9B4454-96E6-70D8-1440-2142487397DF}"/>
          </ac:spMkLst>
        </pc:spChg>
      </pc:sldChg>
      <pc:sldChg chg="modSp mod">
        <pc:chgData name="Siva Nagendra" userId="39ee29cf93241c27" providerId="LiveId" clId="{BB76816D-0FAA-4097-8B88-093BD4DBE991}" dt="2024-12-27T06:54:55.927" v="572" actId="27636"/>
        <pc:sldMkLst>
          <pc:docMk/>
          <pc:sldMk cId="1488576554" sldId="269"/>
        </pc:sldMkLst>
        <pc:spChg chg="mod">
          <ac:chgData name="Siva Nagendra" userId="39ee29cf93241c27" providerId="LiveId" clId="{BB76816D-0FAA-4097-8B88-093BD4DBE991}" dt="2024-12-27T06:41:24.692" v="509" actId="20577"/>
          <ac:spMkLst>
            <pc:docMk/>
            <pc:sldMk cId="1488576554" sldId="269"/>
            <ac:spMk id="6" creationId="{AE9B4454-96E6-70D8-1440-2142487397DF}"/>
          </ac:spMkLst>
        </pc:spChg>
        <pc:spChg chg="mod">
          <ac:chgData name="Siva Nagendra" userId="39ee29cf93241c27" providerId="LiveId" clId="{BB76816D-0FAA-4097-8B88-093BD4DBE991}" dt="2024-12-27T06:54:55.927" v="572" actId="27636"/>
          <ac:spMkLst>
            <pc:docMk/>
            <pc:sldMk cId="1488576554" sldId="269"/>
            <ac:spMk id="9" creationId="{0BAA4F36-AB00-F2C4-B47F-6381355DE604}"/>
          </ac:spMkLst>
        </pc:spChg>
      </pc:sldChg>
      <pc:sldChg chg="modSp mod">
        <pc:chgData name="Siva Nagendra" userId="39ee29cf93241c27" providerId="LiveId" clId="{BB76816D-0FAA-4097-8B88-093BD4DBE991}" dt="2024-12-27T06:41:09.856" v="504" actId="20577"/>
        <pc:sldMkLst>
          <pc:docMk/>
          <pc:sldMk cId="1259738044" sldId="270"/>
        </pc:sldMkLst>
        <pc:spChg chg="mod">
          <ac:chgData name="Siva Nagendra" userId="39ee29cf93241c27" providerId="LiveId" clId="{BB76816D-0FAA-4097-8B88-093BD4DBE991}" dt="2024-12-27T06:41:09.856" v="504" actId="20577"/>
          <ac:spMkLst>
            <pc:docMk/>
            <pc:sldMk cId="1259738044" sldId="270"/>
            <ac:spMk id="6" creationId="{AE9B4454-96E6-70D8-1440-2142487397DF}"/>
          </ac:spMkLst>
        </pc:spChg>
      </pc:sldChg>
      <pc:sldChg chg="del">
        <pc:chgData name="Siva Nagendra" userId="39ee29cf93241c27" providerId="LiveId" clId="{BB76816D-0FAA-4097-8B88-093BD4DBE991}" dt="2024-12-25T17:41:05.509" v="60" actId="47"/>
        <pc:sldMkLst>
          <pc:docMk/>
          <pc:sldMk cId="2725540961" sldId="271"/>
        </pc:sldMkLst>
      </pc:sldChg>
      <pc:sldChg chg="del">
        <pc:chgData name="Siva Nagendra" userId="39ee29cf93241c27" providerId="LiveId" clId="{BB76816D-0FAA-4097-8B88-093BD4DBE991}" dt="2024-12-25T17:41:08.004" v="61" actId="47"/>
        <pc:sldMkLst>
          <pc:docMk/>
          <pc:sldMk cId="1799690858" sldId="272"/>
        </pc:sldMkLst>
      </pc:sldChg>
      <pc:sldChg chg="del">
        <pc:chgData name="Siva Nagendra" userId="39ee29cf93241c27" providerId="LiveId" clId="{BB76816D-0FAA-4097-8B88-093BD4DBE991}" dt="2024-12-25T17:41:08.658" v="62" actId="47"/>
        <pc:sldMkLst>
          <pc:docMk/>
          <pc:sldMk cId="2711103795" sldId="273"/>
        </pc:sldMkLst>
      </pc:sldChg>
      <pc:sldChg chg="del">
        <pc:chgData name="Siva Nagendra" userId="39ee29cf93241c27" providerId="LiveId" clId="{BB76816D-0FAA-4097-8B88-093BD4DBE991}" dt="2024-12-25T17:41:12.411" v="64" actId="47"/>
        <pc:sldMkLst>
          <pc:docMk/>
          <pc:sldMk cId="2924977210" sldId="275"/>
        </pc:sldMkLst>
      </pc:sldChg>
      <pc:sldChg chg="del">
        <pc:chgData name="Siva Nagendra" userId="39ee29cf93241c27" providerId="LiveId" clId="{BB76816D-0FAA-4097-8B88-093BD4DBE991}" dt="2024-12-25T17:41:13.625" v="65" actId="47"/>
        <pc:sldMkLst>
          <pc:docMk/>
          <pc:sldMk cId="168791731" sldId="277"/>
        </pc:sldMkLst>
      </pc:sldChg>
      <pc:sldChg chg="del">
        <pc:chgData name="Siva Nagendra" userId="39ee29cf93241c27" providerId="LiveId" clId="{BB76816D-0FAA-4097-8B88-093BD4DBE991}" dt="2024-12-25T17:41:09.944" v="63" actId="47"/>
        <pc:sldMkLst>
          <pc:docMk/>
          <pc:sldMk cId="2153494554" sldId="278"/>
        </pc:sldMkLst>
      </pc:sldChg>
      <pc:sldChg chg="modSp mod">
        <pc:chgData name="Siva Nagendra" userId="39ee29cf93241c27" providerId="LiveId" clId="{BB76816D-0FAA-4097-8B88-093BD4DBE991}" dt="2024-12-27T06:40:47.426" v="498" actId="20577"/>
        <pc:sldMkLst>
          <pc:docMk/>
          <pc:sldMk cId="2589204699" sldId="280"/>
        </pc:sldMkLst>
        <pc:spChg chg="mod">
          <ac:chgData name="Siva Nagendra" userId="39ee29cf93241c27" providerId="LiveId" clId="{BB76816D-0FAA-4097-8B88-093BD4DBE991}" dt="2024-12-27T06:40:47.426" v="498" actId="20577"/>
          <ac:spMkLst>
            <pc:docMk/>
            <pc:sldMk cId="2589204699" sldId="280"/>
            <ac:spMk id="3" creationId="{4CE1AD96-739D-1FF6-B6F1-F5CAF22E25AB}"/>
          </ac:spMkLst>
        </pc:spChg>
      </pc:sldChg>
      <pc:sldChg chg="modSp del mod">
        <pc:chgData name="Siva Nagendra" userId="39ee29cf93241c27" providerId="LiveId" clId="{BB76816D-0FAA-4097-8B88-093BD4DBE991}" dt="2024-12-27T06:58:15.791" v="652" actId="47"/>
        <pc:sldMkLst>
          <pc:docMk/>
          <pc:sldMk cId="3593775360" sldId="282"/>
        </pc:sldMkLst>
      </pc:sldChg>
      <pc:sldChg chg="addSp delSp modSp">
        <pc:chgData name="Siva Nagendra" userId="39ee29cf93241c27" providerId="LiveId" clId="{BB76816D-0FAA-4097-8B88-093BD4DBE991}" dt="2024-12-25T17:45:27.564" v="78" actId="14100"/>
        <pc:sldMkLst>
          <pc:docMk/>
          <pc:sldMk cId="2913546875" sldId="283"/>
        </pc:sldMkLst>
        <pc:picChg chg="add mod">
          <ac:chgData name="Siva Nagendra" userId="39ee29cf93241c27" providerId="LiveId" clId="{BB76816D-0FAA-4097-8B88-093BD4DBE991}" dt="2024-12-25T17:45:27.564" v="78" actId="14100"/>
          <ac:picMkLst>
            <pc:docMk/>
            <pc:sldMk cId="2913546875" sldId="283"/>
            <ac:picMk id="2052" creationId="{A813783E-F5AF-FDB1-4EE4-FD6E6010F642}"/>
          </ac:picMkLst>
        </pc:picChg>
      </pc:sldChg>
      <pc:sldChg chg="addSp delSp modSp new del mod">
        <pc:chgData name="Siva Nagendra" userId="39ee29cf93241c27" providerId="LiveId" clId="{BB76816D-0FAA-4097-8B88-093BD4DBE991}" dt="2024-12-27T06:14:01.780" v="461" actId="47"/>
        <pc:sldMkLst>
          <pc:docMk/>
          <pc:sldMk cId="1564589679" sldId="284"/>
        </pc:sldMkLst>
      </pc:sldChg>
      <pc:sldChg chg="addSp delSp modSp new">
        <pc:chgData name="Siva Nagendra" userId="39ee29cf93241c27" providerId="LiveId" clId="{BB76816D-0FAA-4097-8B88-093BD4DBE991}" dt="2024-12-25T17:54:22.864" v="85"/>
        <pc:sldMkLst>
          <pc:docMk/>
          <pc:sldMk cId="1571075105" sldId="285"/>
        </pc:sldMkLst>
        <pc:picChg chg="add">
          <ac:chgData name="Siva Nagendra" userId="39ee29cf93241c27" providerId="LiveId" clId="{BB76816D-0FAA-4097-8B88-093BD4DBE991}" dt="2024-12-25T17:54:22.864" v="85"/>
          <ac:picMkLst>
            <pc:docMk/>
            <pc:sldMk cId="1571075105" sldId="285"/>
            <ac:picMk id="3078" creationId="{C7E4AAD3-DF3D-21B7-938A-2084313243CD}"/>
          </ac:picMkLst>
        </pc:picChg>
      </pc:sldChg>
      <pc:sldChg chg="new del">
        <pc:chgData name="Siva Nagendra" userId="39ee29cf93241c27" providerId="LiveId" clId="{BB76816D-0FAA-4097-8B88-093BD4DBE991}" dt="2024-12-25T17:44:53.920" v="69" actId="680"/>
        <pc:sldMkLst>
          <pc:docMk/>
          <pc:sldMk cId="1349264114" sldId="286"/>
        </pc:sldMkLst>
      </pc:sldChg>
      <pc:sldChg chg="addSp modSp new">
        <pc:chgData name="Siva Nagendra" userId="39ee29cf93241c27" providerId="LiveId" clId="{BB76816D-0FAA-4097-8B88-093BD4DBE991}" dt="2024-12-25T17:57:08.723" v="97" actId="14100"/>
        <pc:sldMkLst>
          <pc:docMk/>
          <pc:sldMk cId="2924444742" sldId="286"/>
        </pc:sldMkLst>
        <pc:picChg chg="add mod">
          <ac:chgData name="Siva Nagendra" userId="39ee29cf93241c27" providerId="LiveId" clId="{BB76816D-0FAA-4097-8B88-093BD4DBE991}" dt="2024-12-25T17:57:08.723" v="97" actId="14100"/>
          <ac:picMkLst>
            <pc:docMk/>
            <pc:sldMk cId="2924444742" sldId="286"/>
            <ac:picMk id="4102" creationId="{8398BF91-CE2B-46C6-1316-E18F9D674A82}"/>
          </ac:picMkLst>
        </pc:picChg>
      </pc:sldChg>
      <pc:sldChg chg="addSp modSp new mod">
        <pc:chgData name="Siva Nagendra" userId="39ee29cf93241c27" providerId="LiveId" clId="{BB76816D-0FAA-4097-8B88-093BD4DBE991}" dt="2024-12-27T06:40:37.450" v="494" actId="20577"/>
        <pc:sldMkLst>
          <pc:docMk/>
          <pc:sldMk cId="944533040" sldId="287"/>
        </pc:sldMkLst>
        <pc:spChg chg="mod">
          <ac:chgData name="Siva Nagendra" userId="39ee29cf93241c27" providerId="LiveId" clId="{BB76816D-0FAA-4097-8B88-093BD4DBE991}" dt="2024-12-27T06:40:37.450" v="494" actId="20577"/>
          <ac:spMkLst>
            <pc:docMk/>
            <pc:sldMk cId="944533040" sldId="287"/>
            <ac:spMk id="3" creationId="{901CD390-02BD-98F8-E83B-B048C2932179}"/>
          </ac:spMkLst>
        </pc:spChg>
        <pc:spChg chg="add mod">
          <ac:chgData name="Siva Nagendra" userId="39ee29cf93241c27" providerId="LiveId" clId="{BB76816D-0FAA-4097-8B88-093BD4DBE991}" dt="2024-12-26T06:11:37.555" v="144" actId="14100"/>
          <ac:spMkLst>
            <pc:docMk/>
            <pc:sldMk cId="944533040" sldId="287"/>
            <ac:spMk id="5" creationId="{C0EBBDFB-F1D7-86FD-6536-AD907560A560}"/>
          </ac:spMkLst>
        </pc:spChg>
        <pc:spChg chg="add mod">
          <ac:chgData name="Siva Nagendra" userId="39ee29cf93241c27" providerId="LiveId" clId="{BB76816D-0FAA-4097-8B88-093BD4DBE991}" dt="2024-12-26T06:07:46.502" v="129" actId="14100"/>
          <ac:spMkLst>
            <pc:docMk/>
            <pc:sldMk cId="944533040" sldId="287"/>
            <ac:spMk id="6" creationId="{A100A9B4-5A99-8C93-C9BA-F78D1C00F7CA}"/>
          </ac:spMkLst>
        </pc:spChg>
        <pc:picChg chg="add mod">
          <ac:chgData name="Siva Nagendra" userId="39ee29cf93241c27" providerId="LiveId" clId="{BB76816D-0FAA-4097-8B88-093BD4DBE991}" dt="2024-12-26T06:07:08.060" v="116"/>
          <ac:picMkLst>
            <pc:docMk/>
            <pc:sldMk cId="944533040" sldId="287"/>
            <ac:picMk id="7" creationId="{C4B45E86-D912-EA16-18B8-91888C9DA29C}"/>
          </ac:picMkLst>
        </pc:picChg>
      </pc:sldChg>
      <pc:sldChg chg="addSp delSp modSp new mod">
        <pc:chgData name="Siva Nagendra" userId="39ee29cf93241c27" providerId="LiveId" clId="{BB76816D-0FAA-4097-8B88-093BD4DBE991}" dt="2024-12-27T06:55:59.125" v="651" actId="20577"/>
        <pc:sldMkLst>
          <pc:docMk/>
          <pc:sldMk cId="423180268" sldId="288"/>
        </pc:sldMkLst>
        <pc:spChg chg="mod">
          <ac:chgData name="Siva Nagendra" userId="39ee29cf93241c27" providerId="LiveId" clId="{BB76816D-0FAA-4097-8B88-093BD4DBE991}" dt="2024-12-27T06:41:28.701" v="510" actId="20577"/>
          <ac:spMkLst>
            <pc:docMk/>
            <pc:sldMk cId="423180268" sldId="288"/>
            <ac:spMk id="3" creationId="{67753AD5-345F-DEF8-C2A0-36BD0E2CD4C3}"/>
          </ac:spMkLst>
        </pc:spChg>
        <pc:spChg chg="add mod">
          <ac:chgData name="Siva Nagendra" userId="39ee29cf93241c27" providerId="LiveId" clId="{BB76816D-0FAA-4097-8B88-093BD4DBE991}" dt="2024-12-27T06:55:59.125" v="651" actId="20577"/>
          <ac:spMkLst>
            <pc:docMk/>
            <pc:sldMk cId="423180268" sldId="288"/>
            <ac:spMk id="6" creationId="{887D6166-4A64-7B5D-43CA-58A71438F478}"/>
          </ac:spMkLst>
        </pc:spChg>
        <pc:graphicFrameChg chg="add mod modGraphic">
          <ac:chgData name="Siva Nagendra" userId="39ee29cf93241c27" providerId="LiveId" clId="{BB76816D-0FAA-4097-8B88-093BD4DBE991}" dt="2024-12-27T06:55:15.129" v="574" actId="1076"/>
          <ac:graphicFrameMkLst>
            <pc:docMk/>
            <pc:sldMk cId="423180268" sldId="288"/>
            <ac:graphicFrameMk id="18" creationId="{6D20809B-F657-CFC3-9ABE-E06BAB456491}"/>
          </ac:graphicFrameMkLst>
        </pc:graphicFrameChg>
        <pc:picChg chg="add mod">
          <ac:chgData name="Siva Nagendra" userId="39ee29cf93241c27" providerId="LiveId" clId="{BB76816D-0FAA-4097-8B88-093BD4DBE991}" dt="2024-12-27T05:13:28.689" v="245"/>
          <ac:picMkLst>
            <pc:docMk/>
            <pc:sldMk cId="423180268" sldId="288"/>
            <ac:picMk id="5" creationId="{3FD87D5C-FAA5-EBD9-A71D-E73877E8567A}"/>
          </ac:picMkLst>
        </pc:pic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199655-05E8-4463-9482-2D23FD405AF3}" type="datetimeFigureOut">
              <a:rPr lang="en-IN" smtClean="0"/>
              <a:t>09-02-2025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C9CC48-2212-46F0-B96C-6F8104E82434}" type="slidenum">
              <a:rPr lang="en-IN" smtClean="0"/>
              <a:t>‹#›</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3851868"/>
          </a:xfrm>
          <a:prstGeom prst="rect">
            <a:avLst/>
          </a:prstGeom>
        </p:spPr>
      </p:pic>
    </p:spTree>
    <p:extLst>
      <p:ext uri="{BB962C8B-B14F-4D97-AF65-F5344CB8AC3E}">
        <p14:creationId xmlns:p14="http://schemas.microsoft.com/office/powerpoint/2010/main" val="1271458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E0E28-087F-4BBF-B8BC-055CB0BBD464}" type="datetimeFigureOut">
              <a:rPr lang="en-IN" smtClean="0"/>
              <a:t>09-02-2025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E3DF0-35B4-40E5-AC91-1A2000F81275}" type="slidenum">
              <a:rPr lang="en-IN" smtClean="0"/>
              <a:t>‹#›</a:t>
            </a:fld>
            <a:endParaRPr lang="en-IN"/>
          </a:p>
        </p:txBody>
      </p:sp>
    </p:spTree>
    <p:extLst>
      <p:ext uri="{BB962C8B-B14F-4D97-AF65-F5344CB8AC3E}">
        <p14:creationId xmlns:p14="http://schemas.microsoft.com/office/powerpoint/2010/main" val="2605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5E3DF0-35B4-40E5-AC91-1A2000F81275}" type="slidenum">
              <a:rPr lang="en-IN" smtClean="0"/>
              <a:t>2</a:t>
            </a:fld>
            <a:endParaRPr lang="en-IN"/>
          </a:p>
        </p:txBody>
      </p:sp>
    </p:spTree>
    <p:extLst>
      <p:ext uri="{BB962C8B-B14F-4D97-AF65-F5344CB8AC3E}">
        <p14:creationId xmlns:p14="http://schemas.microsoft.com/office/powerpoint/2010/main" val="1697383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5E58F0A-825B-43EC-9CD7-118F126DA1B6}" type="datetime1">
              <a:rPr lang="en-IN" smtClean="0"/>
              <a:t>09-02-2025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231652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F6D04C-3771-42DE-9B65-7B6404FB4859}" type="datetime1">
              <a:rPr lang="en-IN" smtClean="0"/>
              <a:t>09-02-2025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394357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6B51216-7DD8-4439-BE7B-781B8BCB2E48}" type="datetime1">
              <a:rPr lang="en-IN" smtClean="0"/>
              <a:t>09-02-2025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18392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24C803B-62AD-4010-AEFB-D9AF802A6496}" type="datetime1">
              <a:rPr lang="en-IN" smtClean="0"/>
              <a:t>09-02-2025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02064" cy="4382112"/>
          </a:xfrm>
          <a:prstGeom prst="rect">
            <a:avLst/>
          </a:prstGeom>
        </p:spPr>
      </p:pic>
    </p:spTree>
    <p:extLst>
      <p:ext uri="{BB962C8B-B14F-4D97-AF65-F5344CB8AC3E}">
        <p14:creationId xmlns:p14="http://schemas.microsoft.com/office/powerpoint/2010/main" val="226237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2EF212-5EE0-4AA8-AA52-1AD4716B5520}" type="datetime1">
              <a:rPr lang="en-IN" smtClean="0"/>
              <a:t>09-02-2025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13279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D477AD5-9516-4803-9B8F-64EFE6B04E97}" type="datetime1">
              <a:rPr lang="en-IN" smtClean="0"/>
              <a:t>09-02-2025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40275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FEC19F5-3ACF-4602-91F2-584ADA347226}" type="datetime1">
              <a:rPr lang="en-IN" smtClean="0"/>
              <a:t>09-02-2025</a:t>
            </a:fld>
            <a:endParaRPr lang="en-IN"/>
          </a:p>
        </p:txBody>
      </p:sp>
      <p:sp>
        <p:nvSpPr>
          <p:cNvPr id="8" name="Footer Placeholder 7"/>
          <p:cNvSpPr>
            <a:spLocks noGrp="1"/>
          </p:cNvSpPr>
          <p:nvPr>
            <p:ph type="ftr" sz="quarter" idx="11"/>
          </p:nvPr>
        </p:nvSpPr>
        <p:spPr/>
        <p:txBody>
          <a:bodyPr/>
          <a:lstStyle/>
          <a:p>
            <a:r>
              <a:rPr lang="en-US"/>
              <a:t>Review No.         Batch No.           Department of CSE</a:t>
            </a:r>
            <a:endParaRPr lang="en-IN"/>
          </a:p>
        </p:txBody>
      </p:sp>
      <p:sp>
        <p:nvSpPr>
          <p:cNvPr id="9" name="Slide Number Placeholder 8"/>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85927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F932DEC-E61F-415A-BB11-622ACF22FA82}" type="datetime1">
              <a:rPr lang="en-IN" smtClean="0"/>
              <a:t>09-02-2025</a:t>
            </a:fld>
            <a:endParaRPr lang="en-IN"/>
          </a:p>
        </p:txBody>
      </p:sp>
      <p:sp>
        <p:nvSpPr>
          <p:cNvPr id="4" name="Footer Placeholder 3"/>
          <p:cNvSpPr>
            <a:spLocks noGrp="1"/>
          </p:cNvSpPr>
          <p:nvPr>
            <p:ph type="ftr" sz="quarter" idx="11"/>
          </p:nvPr>
        </p:nvSpPr>
        <p:spPr/>
        <p:txBody>
          <a:bodyPr/>
          <a:lstStyle/>
          <a:p>
            <a:r>
              <a:rPr lang="en-US"/>
              <a:t>Review No.         Batch No.           Department of CSE</a:t>
            </a:r>
            <a:endParaRPr lang="en-IN"/>
          </a:p>
        </p:txBody>
      </p:sp>
      <p:sp>
        <p:nvSpPr>
          <p:cNvPr id="5" name="Slide Number Placeholder 4"/>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82641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6EEC6-0141-45B7-8835-252B848F88BA}" type="datetime1">
              <a:rPr lang="en-IN" smtClean="0"/>
              <a:t>09-02-2025</a:t>
            </a:fld>
            <a:endParaRPr lang="en-IN"/>
          </a:p>
        </p:txBody>
      </p:sp>
      <p:sp>
        <p:nvSpPr>
          <p:cNvPr id="3" name="Footer Placeholder 2"/>
          <p:cNvSpPr>
            <a:spLocks noGrp="1"/>
          </p:cNvSpPr>
          <p:nvPr>
            <p:ph type="ftr" sz="quarter" idx="11"/>
          </p:nvPr>
        </p:nvSpPr>
        <p:spPr/>
        <p:txBody>
          <a:bodyPr/>
          <a:lstStyle/>
          <a:p>
            <a:r>
              <a:rPr lang="en-US"/>
              <a:t>Review No.         Batch No.           Department of CSE</a:t>
            </a:r>
            <a:endParaRPr lang="en-IN"/>
          </a:p>
        </p:txBody>
      </p:sp>
      <p:sp>
        <p:nvSpPr>
          <p:cNvPr id="4" name="Slide Number Placeholder 3"/>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5962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53116E-6FF0-4C6D-8DFD-00263320DEBD}" type="datetime1">
              <a:rPr lang="en-IN" smtClean="0"/>
              <a:t>09-02-2025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68132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B6E4B8-84AF-4AF2-B62C-BFAB3810F0B1}" type="datetime1">
              <a:rPr lang="en-IN" smtClean="0"/>
              <a:t>09-02-2025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60227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797CF1-9FF6-48D4-89E7-B1B5528DDDD6}" type="datetime1">
              <a:rPr lang="en-IN" smtClean="0"/>
              <a:t>09-02-2025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Review No.         Batch No.           Department of CSE</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CBD69-296B-4D7C-AF62-9B588FC78772}" type="slidenum">
              <a:rPr lang="en-IN" smtClean="0"/>
              <a:t>‹#›</a:t>
            </a:fld>
            <a:endParaRPr lang="en-IN"/>
          </a:p>
        </p:txBody>
      </p:sp>
    </p:spTree>
    <p:extLst>
      <p:ext uri="{BB962C8B-B14F-4D97-AF65-F5344CB8AC3E}">
        <p14:creationId xmlns:p14="http://schemas.microsoft.com/office/powerpoint/2010/main" val="4106517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FBD40-EE91-E7F1-7675-E6565DA0B6AD}"/>
              </a:ext>
            </a:extLst>
          </p:cNvPr>
          <p:cNvSpPr>
            <a:spLocks noGrp="1"/>
          </p:cNvSpPr>
          <p:nvPr>
            <p:ph type="title"/>
          </p:nvPr>
        </p:nvSpPr>
        <p:spPr/>
        <p:txBody>
          <a:bodyPr/>
          <a:lstStyle/>
          <a:p>
            <a:endParaRPr lang="en-IN" dirty="0"/>
          </a:p>
        </p:txBody>
      </p:sp>
      <p:sp>
        <p:nvSpPr>
          <p:cNvPr id="3" name="Date Placeholder 2">
            <a:extLst>
              <a:ext uri="{FF2B5EF4-FFF2-40B4-BE49-F238E27FC236}">
                <a16:creationId xmlns:a16="http://schemas.microsoft.com/office/drawing/2014/main" id="{457CB58D-0BCF-8031-58F2-BD5B5CFE9FD0}"/>
              </a:ext>
            </a:extLst>
          </p:cNvPr>
          <p:cNvSpPr>
            <a:spLocks noGrp="1"/>
          </p:cNvSpPr>
          <p:nvPr>
            <p:ph type="dt" sz="half" idx="10"/>
          </p:nvPr>
        </p:nvSpPr>
        <p:spPr/>
        <p:txBody>
          <a:bodyPr/>
          <a:lstStyle/>
          <a:p>
            <a:fld id="{6F932DEC-E61F-415A-BB11-622ACF22FA82}" type="datetime1">
              <a:rPr lang="en-IN" smtClean="0"/>
              <a:t>09-02-2025</a:t>
            </a:fld>
            <a:endParaRPr lang="en-IN"/>
          </a:p>
        </p:txBody>
      </p:sp>
      <p:sp>
        <p:nvSpPr>
          <p:cNvPr id="4" name="Footer Placeholder 3">
            <a:extLst>
              <a:ext uri="{FF2B5EF4-FFF2-40B4-BE49-F238E27FC236}">
                <a16:creationId xmlns:a16="http://schemas.microsoft.com/office/drawing/2014/main" id="{8AF92A33-E835-E5DF-D124-3AF3992F4B4E}"/>
              </a:ext>
            </a:extLst>
          </p:cNvPr>
          <p:cNvSpPr>
            <a:spLocks noGrp="1"/>
          </p:cNvSpPr>
          <p:nvPr>
            <p:ph type="ftr" sz="quarter" idx="11"/>
          </p:nvPr>
        </p:nvSpPr>
        <p:spPr/>
        <p:txBody>
          <a:bodyPr/>
          <a:lstStyle/>
          <a:p>
            <a:r>
              <a:rPr lang="en-US"/>
              <a:t>Review No.         Batch No.           Department of CSE</a:t>
            </a:r>
            <a:endParaRPr lang="en-IN"/>
          </a:p>
        </p:txBody>
      </p:sp>
      <p:sp>
        <p:nvSpPr>
          <p:cNvPr id="5" name="Slide Number Placeholder 4">
            <a:extLst>
              <a:ext uri="{FF2B5EF4-FFF2-40B4-BE49-F238E27FC236}">
                <a16:creationId xmlns:a16="http://schemas.microsoft.com/office/drawing/2014/main" id="{84ECC2AE-7E23-BF3D-2B7F-78D00D6104CB}"/>
              </a:ext>
            </a:extLst>
          </p:cNvPr>
          <p:cNvSpPr>
            <a:spLocks noGrp="1"/>
          </p:cNvSpPr>
          <p:nvPr>
            <p:ph type="sldNum" sz="quarter" idx="12"/>
          </p:nvPr>
        </p:nvSpPr>
        <p:spPr/>
        <p:txBody>
          <a:bodyPr/>
          <a:lstStyle/>
          <a:p>
            <a:fld id="{65DCBD69-296B-4D7C-AF62-9B588FC78772}" type="slidenum">
              <a:rPr lang="en-IN" smtClean="0"/>
              <a:t>1</a:t>
            </a:fld>
            <a:endParaRPr lang="en-IN"/>
          </a:p>
        </p:txBody>
      </p:sp>
      <p:pic>
        <p:nvPicPr>
          <p:cNvPr id="2052" name="Picture 4" descr="Free Welcome Slides for PowerPoint and Google Slides - PPT Slides">
            <a:extLst>
              <a:ext uri="{FF2B5EF4-FFF2-40B4-BE49-F238E27FC236}">
                <a16:creationId xmlns:a16="http://schemas.microsoft.com/office/drawing/2014/main" id="{A813783E-F5AF-FDB1-4EE4-FD6E6010F6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546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PROBLEM STATEMENT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657674"/>
            <a:ext cx="10515600" cy="3875379"/>
          </a:xfrm>
        </p:spPr>
        <p:txBody>
          <a:bodyPr>
            <a:normAutofit/>
          </a:bodyPr>
          <a:lstStyle/>
          <a:p>
            <a:pPr marL="0" indent="0" algn="just">
              <a:lnSpc>
                <a:spcPct val="100000"/>
              </a:lnSpc>
              <a:buNone/>
            </a:pPr>
            <a:r>
              <a:rPr lang="en-US" dirty="0">
                <a:latin typeface="Times New Roman" panose="02020603050405020304" pitchFamily="18" charset="0"/>
                <a:cs typeface="Times New Roman" panose="02020603050405020304" pitchFamily="18" charset="0"/>
              </a:rPr>
              <a:t>Predicting a child's adult height remains a challenge due to the limitations of traditional methods that primarily consider parental height. These methods often fail to account for other critical factors that influence growth, such as birth order, living environment, diet quality, grandparental height, and participation in sports activities. The lack of a comprehensive approach results in inaccuracies, highlighting the need for an improved prediction model that integrates multiple variables to enhance precision and reliability.</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CFBDFE2C-0A16-4F5C-A88F-D69DAFFEC2DA}" type="datetime1">
              <a:rPr lang="en-IN" smtClean="0">
                <a:latin typeface="Times New Roman" panose="02020603050405020304" pitchFamily="18" charset="0"/>
                <a:cs typeface="Times New Roman" panose="02020603050405020304" pitchFamily="18" charset="0"/>
              </a:rPr>
              <a:t>09-02-2025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2        Batch No. AB2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9738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OBJECTIVES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algn="just">
              <a:lnSpc>
                <a:spcPct val="100000"/>
              </a:lnSpc>
            </a:pPr>
            <a:r>
              <a:rPr lang="en-US" dirty="0">
                <a:latin typeface="Times New Roman" panose="02020603050405020304" pitchFamily="18" charset="0"/>
                <a:cs typeface="Times New Roman" panose="02020603050405020304" pitchFamily="18" charset="0"/>
              </a:rPr>
              <a:t>Design a comprehensive framework integrating multiple machine learning models to achieve robust adult height predictions.</a:t>
            </a:r>
          </a:p>
          <a:p>
            <a:pPr algn="just">
              <a:lnSpc>
                <a:spcPct val="100000"/>
              </a:lnSpc>
            </a:pPr>
            <a:r>
              <a:rPr lang="en-US" dirty="0">
                <a:latin typeface="Times New Roman" panose="02020603050405020304" pitchFamily="18" charset="0"/>
                <a:cs typeface="Times New Roman" panose="02020603050405020304" pitchFamily="18" charset="0"/>
              </a:rPr>
              <a:t>Integrate features like birth order, living environment, diet quality, grandparental height, and participation in sports activities.</a:t>
            </a:r>
          </a:p>
          <a:p>
            <a:pPr algn="just">
              <a:lnSpc>
                <a:spcPct val="100000"/>
              </a:lnSpc>
            </a:pPr>
            <a:r>
              <a:rPr lang="en-US" dirty="0">
                <a:latin typeface="Times New Roman" panose="02020603050405020304" pitchFamily="18" charset="0"/>
                <a:cs typeface="Times New Roman" panose="02020603050405020304" pitchFamily="18" charset="0"/>
              </a:rPr>
              <a:t>Apply sophisticated feature engineering methods, including extraction, selection, and transformation, to improve predictive model accuracy.</a:t>
            </a:r>
          </a:p>
          <a:p>
            <a:pPr algn="just">
              <a:lnSpc>
                <a:spcPct val="100000"/>
              </a:lnSpc>
            </a:pPr>
            <a:r>
              <a:rPr lang="en-US" dirty="0">
                <a:latin typeface="Times New Roman" panose="02020603050405020304" pitchFamily="18" charset="0"/>
                <a:cs typeface="Times New Roman" panose="02020603050405020304" pitchFamily="18" charset="0"/>
              </a:rPr>
              <a:t>Evaluate how removing outliers affects the performance, reliability, and robustness of height prediction models effectively.</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IN" dirty="0">
                <a:latin typeface="Times New Roman" panose="02020603050405020304" pitchFamily="18" charset="0"/>
                <a:cs typeface="Times New Roman" panose="02020603050405020304" pitchFamily="18" charset="0"/>
              </a:rPr>
              <a:t>10-02-2025</a:t>
            </a: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2         Batch No. AB2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23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BLOCK DIAGRAM OR FLOW DIAGRAM</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IN" dirty="0">
                <a:latin typeface="Times New Roman" panose="02020603050405020304" pitchFamily="18" charset="0"/>
                <a:cs typeface="Times New Roman" panose="02020603050405020304" pitchFamily="18" charset="0"/>
              </a:rPr>
              <a:t>10-02-2025</a:t>
            </a: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2        Batch No. AB2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1DAAA6E8-E37A-0F3F-888F-B788802A518C}"/>
              </a:ext>
            </a:extLst>
          </p:cNvPr>
          <p:cNvSpPr>
            <a:spLocks noGrp="1"/>
          </p:cNvSpPr>
          <p:nvPr>
            <p:ph idx="1"/>
          </p:nvPr>
        </p:nvSpPr>
        <p:spPr>
          <a:xfrm>
            <a:off x="4623466" y="2537926"/>
            <a:ext cx="1643743" cy="2024744"/>
          </a:xfrm>
        </p:spPr>
        <p:txBody>
          <a:bodyPr/>
          <a:lstStyle/>
          <a:p>
            <a:pPr marL="0" indent="0">
              <a:buNone/>
            </a:pPr>
            <a:endParaRPr lang="en-IN" dirty="0"/>
          </a:p>
        </p:txBody>
      </p:sp>
      <p:pic>
        <p:nvPicPr>
          <p:cNvPr id="9" name="Picture 8">
            <a:extLst>
              <a:ext uri="{FF2B5EF4-FFF2-40B4-BE49-F238E27FC236}">
                <a16:creationId xmlns:a16="http://schemas.microsoft.com/office/drawing/2014/main" id="{4C76553A-491D-273D-D071-1040145D4D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5190" y="1560960"/>
            <a:ext cx="8921620" cy="4401302"/>
          </a:xfrm>
          <a:prstGeom prst="rect">
            <a:avLst/>
          </a:prstGeom>
        </p:spPr>
      </p:pic>
    </p:spTree>
    <p:extLst>
      <p:ext uri="{BB962C8B-B14F-4D97-AF65-F5344CB8AC3E}">
        <p14:creationId xmlns:p14="http://schemas.microsoft.com/office/powerpoint/2010/main" val="2137029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009409" y="196938"/>
            <a:ext cx="10173182" cy="1128009"/>
          </a:xfrm>
        </p:spPr>
        <p:txBody>
          <a:bodyPr>
            <a:normAutofit/>
          </a:bodyPr>
          <a:lstStyle/>
          <a:p>
            <a:pPr algn="ctr"/>
            <a:r>
              <a:rPr lang="en-US" sz="4000" b="1" dirty="0">
                <a:latin typeface="Times New Roman" panose="02020603050405020304" pitchFamily="18" charset="0"/>
                <a:cs typeface="Times New Roman" panose="02020603050405020304" pitchFamily="18" charset="0"/>
              </a:rPr>
              <a:t>METHODOLOGY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324947"/>
            <a:ext cx="10515600" cy="5031403"/>
          </a:xfrm>
        </p:spPr>
        <p:txBody>
          <a:bodyPr>
            <a:normAutofit lnSpcReduction="10000"/>
          </a:bodyPr>
          <a:lstStyle/>
          <a:p>
            <a:pPr marL="0" indent="0">
              <a:lnSpc>
                <a:spcPct val="100000"/>
              </a:lnSpc>
              <a:buNone/>
            </a:pPr>
            <a:r>
              <a:rPr lang="en-IN" b="1" dirty="0">
                <a:latin typeface="Times New Roman" panose="02020603050405020304" pitchFamily="18" charset="0"/>
                <a:cs typeface="Times New Roman" panose="02020603050405020304" pitchFamily="18" charset="0"/>
              </a:rPr>
              <a:t>PRE-PROCESSING:</a:t>
            </a:r>
          </a:p>
          <a:p>
            <a:pPr algn="just">
              <a:lnSpc>
                <a:spcPct val="100000"/>
              </a:lnSpc>
            </a:pPr>
            <a:r>
              <a:rPr lang="en-US" sz="2600" b="1" dirty="0">
                <a:latin typeface="Times New Roman" panose="02020603050405020304" pitchFamily="18" charset="0"/>
                <a:cs typeface="Times New Roman" panose="02020603050405020304" pitchFamily="18" charset="0"/>
              </a:rPr>
              <a:t>Data Cleaning</a:t>
            </a:r>
            <a:r>
              <a:rPr lang="en-US" sz="2600" dirty="0">
                <a:latin typeface="Times New Roman" panose="02020603050405020304" pitchFamily="18" charset="0"/>
                <a:cs typeface="Times New Roman" panose="02020603050405020304" pitchFamily="18" charset="0"/>
              </a:rPr>
              <a:t>: Removed outliers from Galton’s dataset to improve data quality and model reliability.</a:t>
            </a:r>
            <a:endParaRPr lang="en-IN" sz="2600" dirty="0">
              <a:latin typeface="Times New Roman" panose="02020603050405020304" pitchFamily="18" charset="0"/>
              <a:cs typeface="Times New Roman" panose="02020603050405020304" pitchFamily="18" charset="0"/>
            </a:endParaRPr>
          </a:p>
          <a:p>
            <a:pPr algn="just">
              <a:lnSpc>
                <a:spcPct val="100000"/>
              </a:lnSpc>
            </a:pPr>
            <a:r>
              <a:rPr lang="en-US" sz="2600" b="1" dirty="0">
                <a:latin typeface="Times New Roman" panose="02020603050405020304" pitchFamily="18" charset="0"/>
                <a:cs typeface="Times New Roman" panose="02020603050405020304" pitchFamily="18" charset="0"/>
              </a:rPr>
              <a:t>Feature Engineering</a:t>
            </a:r>
            <a:r>
              <a:rPr lang="en-US" sz="2600" dirty="0">
                <a:latin typeface="Times New Roman" panose="02020603050405020304" pitchFamily="18" charset="0"/>
                <a:cs typeface="Times New Roman" panose="02020603050405020304" pitchFamily="18" charset="0"/>
              </a:rPr>
              <a:t>: Created additional features, such as average parental height, birth order, and sports participation.</a:t>
            </a:r>
            <a:endParaRPr lang="en-IN" sz="2600" dirty="0">
              <a:latin typeface="Times New Roman" panose="02020603050405020304" pitchFamily="18" charset="0"/>
              <a:cs typeface="Times New Roman" panose="02020603050405020304" pitchFamily="18" charset="0"/>
            </a:endParaRPr>
          </a:p>
          <a:p>
            <a:pPr algn="just">
              <a:lnSpc>
                <a:spcPct val="100000"/>
              </a:lnSpc>
            </a:pPr>
            <a:r>
              <a:rPr lang="en-US" sz="2600" b="1" dirty="0">
                <a:latin typeface="Times New Roman" panose="02020603050405020304" pitchFamily="18" charset="0"/>
                <a:cs typeface="Times New Roman" panose="02020603050405020304" pitchFamily="18" charset="0"/>
              </a:rPr>
              <a:t>Correlation Analysis</a:t>
            </a:r>
            <a:r>
              <a:rPr lang="en-US" sz="2600" dirty="0">
                <a:latin typeface="Times New Roman" panose="02020603050405020304" pitchFamily="18" charset="0"/>
                <a:cs typeface="Times New Roman" panose="02020603050405020304" pitchFamily="18" charset="0"/>
              </a:rPr>
              <a:t>: Examined relationships between child and parental heights to identify key predictive variables.</a:t>
            </a:r>
          </a:p>
          <a:p>
            <a:pPr algn="just">
              <a:lnSpc>
                <a:spcPct val="100000"/>
              </a:lnSpc>
            </a:pPr>
            <a:r>
              <a:rPr lang="en-US" sz="2600" b="1" dirty="0">
                <a:latin typeface="Times New Roman" panose="02020603050405020304" pitchFamily="18" charset="0"/>
                <a:cs typeface="Times New Roman" panose="02020603050405020304" pitchFamily="18" charset="0"/>
              </a:rPr>
              <a:t>Categorical Encoding</a:t>
            </a:r>
            <a:r>
              <a:rPr lang="en-US" sz="2600" dirty="0">
                <a:latin typeface="Times New Roman" panose="02020603050405020304" pitchFamily="18" charset="0"/>
                <a:cs typeface="Times New Roman" panose="02020603050405020304" pitchFamily="18" charset="0"/>
              </a:rPr>
              <a:t>: Converted categorical variables, such as gender, into numerical formats for machine learning models.</a:t>
            </a:r>
            <a:endParaRPr lang="en-IN" sz="2600" dirty="0">
              <a:latin typeface="Times New Roman" panose="02020603050405020304" pitchFamily="18" charset="0"/>
              <a:cs typeface="Times New Roman" panose="02020603050405020304" pitchFamily="18" charset="0"/>
            </a:endParaRPr>
          </a:p>
          <a:p>
            <a:pPr algn="just">
              <a:lnSpc>
                <a:spcPct val="100000"/>
              </a:lnSpc>
            </a:pPr>
            <a:r>
              <a:rPr lang="en-US" sz="2600" b="1" dirty="0">
                <a:latin typeface="Times New Roman" panose="02020603050405020304" pitchFamily="18" charset="0"/>
                <a:cs typeface="Times New Roman" panose="02020603050405020304" pitchFamily="18" charset="0"/>
              </a:rPr>
              <a:t>Data Splitting</a:t>
            </a:r>
            <a:r>
              <a:rPr lang="en-US" sz="2600" dirty="0">
                <a:latin typeface="Times New Roman" panose="02020603050405020304" pitchFamily="18" charset="0"/>
                <a:cs typeface="Times New Roman" panose="02020603050405020304" pitchFamily="18" charset="0"/>
              </a:rPr>
              <a:t>: Divided the dataset into training and testing sets to evaluate model performance accurately.</a:t>
            </a:r>
          </a:p>
          <a:p>
            <a:pPr algn="just">
              <a:lnSpc>
                <a:spcPct val="100000"/>
              </a:lnSpc>
            </a:pPr>
            <a:endParaRPr lang="en-IN" sz="26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IN" dirty="0">
                <a:latin typeface="Times New Roman" panose="02020603050405020304" pitchFamily="18" charset="0"/>
                <a:cs typeface="Times New Roman" panose="02020603050405020304" pitchFamily="18" charset="0"/>
              </a:rPr>
              <a:t>10-02-2025</a:t>
            </a: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2         Batch No. AB2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8576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140E74-3CF2-5721-7662-1569E96BD018}"/>
              </a:ext>
            </a:extLst>
          </p:cNvPr>
          <p:cNvSpPr>
            <a:spLocks noGrp="1"/>
          </p:cNvSpPr>
          <p:nvPr>
            <p:ph type="dt" sz="half" idx="10"/>
          </p:nvPr>
        </p:nvSpPr>
        <p:spPr/>
        <p:txBody>
          <a:bodyPr/>
          <a:lstStyle/>
          <a:p>
            <a:r>
              <a:rPr lang="en-IN" dirty="0"/>
              <a:t>10-02-2025</a:t>
            </a:r>
          </a:p>
        </p:txBody>
      </p:sp>
      <p:sp>
        <p:nvSpPr>
          <p:cNvPr id="3" name="Footer Placeholder 2">
            <a:extLst>
              <a:ext uri="{FF2B5EF4-FFF2-40B4-BE49-F238E27FC236}">
                <a16:creationId xmlns:a16="http://schemas.microsoft.com/office/drawing/2014/main" id="{67753AD5-345F-DEF8-C2A0-36BD0E2CD4C3}"/>
              </a:ext>
            </a:extLst>
          </p:cNvPr>
          <p:cNvSpPr>
            <a:spLocks noGrp="1"/>
          </p:cNvSpPr>
          <p:nvPr>
            <p:ph type="ftr" sz="quarter" idx="11"/>
          </p:nvPr>
        </p:nvSpPr>
        <p:spPr/>
        <p:txBody>
          <a:bodyPr/>
          <a:lstStyle/>
          <a:p>
            <a:r>
              <a:rPr lang="en-US" dirty="0"/>
              <a:t>Review No. 2       Batch No. AB2          Department of CSE</a:t>
            </a:r>
            <a:endParaRPr lang="en-IN" dirty="0"/>
          </a:p>
        </p:txBody>
      </p:sp>
      <p:sp>
        <p:nvSpPr>
          <p:cNvPr id="4" name="Slide Number Placeholder 3">
            <a:extLst>
              <a:ext uri="{FF2B5EF4-FFF2-40B4-BE49-F238E27FC236}">
                <a16:creationId xmlns:a16="http://schemas.microsoft.com/office/drawing/2014/main" id="{C2B63F1D-4D84-84B3-495A-CC0ECD72975B}"/>
              </a:ext>
            </a:extLst>
          </p:cNvPr>
          <p:cNvSpPr>
            <a:spLocks noGrp="1"/>
          </p:cNvSpPr>
          <p:nvPr>
            <p:ph type="sldNum" sz="quarter" idx="12"/>
          </p:nvPr>
        </p:nvSpPr>
        <p:spPr/>
        <p:txBody>
          <a:bodyPr/>
          <a:lstStyle/>
          <a:p>
            <a:fld id="{65DCBD69-296B-4D7C-AF62-9B588FC78772}" type="slidenum">
              <a:rPr lang="en-IN" smtClean="0"/>
              <a:t>14</a:t>
            </a:fld>
            <a:endParaRPr lang="en-IN"/>
          </a:p>
        </p:txBody>
      </p:sp>
      <p:pic>
        <p:nvPicPr>
          <p:cNvPr id="5" name="Picture 4">
            <a:extLst>
              <a:ext uri="{FF2B5EF4-FFF2-40B4-BE49-F238E27FC236}">
                <a16:creationId xmlns:a16="http://schemas.microsoft.com/office/drawing/2014/main" id="{3FD87D5C-FAA5-EBD9-A71D-E73877E8567A}"/>
              </a:ext>
            </a:extLst>
          </p:cNvPr>
          <p:cNvPicPr>
            <a:picLocks noChangeAspect="1"/>
          </p:cNvPicPr>
          <p:nvPr/>
        </p:nvPicPr>
        <p:blipFill>
          <a:blip r:embed="rId2"/>
          <a:stretch>
            <a:fillRect/>
          </a:stretch>
        </p:blipFill>
        <p:spPr>
          <a:xfrm>
            <a:off x="0" y="0"/>
            <a:ext cx="3762900" cy="579027"/>
          </a:xfrm>
          <a:prstGeom prst="rect">
            <a:avLst/>
          </a:prstGeom>
        </p:spPr>
      </p:pic>
      <p:sp>
        <p:nvSpPr>
          <p:cNvPr id="6" name="Content Placeholder 8">
            <a:extLst>
              <a:ext uri="{FF2B5EF4-FFF2-40B4-BE49-F238E27FC236}">
                <a16:creationId xmlns:a16="http://schemas.microsoft.com/office/drawing/2014/main" id="{887D6166-4A64-7B5D-43CA-58A71438F478}"/>
              </a:ext>
            </a:extLst>
          </p:cNvPr>
          <p:cNvSpPr txBox="1">
            <a:spLocks/>
          </p:cNvSpPr>
          <p:nvPr/>
        </p:nvSpPr>
        <p:spPr>
          <a:xfrm>
            <a:off x="838200" y="979714"/>
            <a:ext cx="10515600" cy="499187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IN" b="1" dirty="0">
                <a:latin typeface="Times New Roman" panose="02020603050405020304" pitchFamily="18" charset="0"/>
                <a:cs typeface="Times New Roman" panose="02020603050405020304" pitchFamily="18" charset="0"/>
              </a:rPr>
              <a:t>   Preprocessing Result:                                  </a:t>
            </a:r>
            <a:r>
              <a:rPr lang="en-IN" sz="2000" b="1" dirty="0">
                <a:latin typeface="Times New Roman" panose="02020603050405020304" pitchFamily="18" charset="0"/>
                <a:cs typeface="Times New Roman" panose="02020603050405020304" pitchFamily="18" charset="0"/>
              </a:rPr>
              <a:t>Dataset: </a:t>
            </a:r>
            <a:r>
              <a:rPr lang="en-IN" sz="2000" dirty="0">
                <a:latin typeface="Times New Roman" panose="02020603050405020304" pitchFamily="18" charset="0"/>
                <a:cs typeface="Times New Roman" panose="02020603050405020304" pitchFamily="18" charset="0"/>
              </a:rPr>
              <a:t>Galton Height Dataset</a:t>
            </a:r>
          </a:p>
          <a:p>
            <a:pPr marL="0" indent="0">
              <a:lnSpc>
                <a:spcPct val="100000"/>
              </a:lnSpc>
              <a:buFont typeface="Arial" panose="020B0604020202020204" pitchFamily="34" charset="0"/>
              <a:buNone/>
            </a:pPr>
            <a:endParaRPr lang="en-IN" b="1" dirty="0">
              <a:latin typeface="Times New Roman" panose="02020603050405020304" pitchFamily="18" charset="0"/>
              <a:cs typeface="Times New Roman" panose="02020603050405020304" pitchFamily="18" charset="0"/>
            </a:endParaRPr>
          </a:p>
          <a:p>
            <a:pPr marL="0" indent="0">
              <a:lnSpc>
                <a:spcPct val="100000"/>
              </a:lnSpc>
              <a:buFont typeface="Arial" panose="020B0604020202020204" pitchFamily="34" charset="0"/>
              <a:buNone/>
            </a:pPr>
            <a:endParaRPr lang="en-IN" b="1" dirty="0">
              <a:latin typeface="Times New Roman" panose="02020603050405020304" pitchFamily="18" charset="0"/>
              <a:cs typeface="Times New Roman" panose="02020603050405020304" pitchFamily="18" charset="0"/>
            </a:endParaRPr>
          </a:p>
        </p:txBody>
      </p:sp>
      <p:graphicFrame>
        <p:nvGraphicFramePr>
          <p:cNvPr id="18" name="Table 17">
            <a:extLst>
              <a:ext uri="{FF2B5EF4-FFF2-40B4-BE49-F238E27FC236}">
                <a16:creationId xmlns:a16="http://schemas.microsoft.com/office/drawing/2014/main" id="{6D20809B-F657-CFC3-9ABE-E06BAB456491}"/>
              </a:ext>
            </a:extLst>
          </p:cNvPr>
          <p:cNvGraphicFramePr>
            <a:graphicFrameLocks noGrp="1"/>
          </p:cNvGraphicFramePr>
          <p:nvPr>
            <p:extLst>
              <p:ext uri="{D42A27DB-BD31-4B8C-83A1-F6EECF244321}">
                <p14:modId xmlns:p14="http://schemas.microsoft.com/office/powerpoint/2010/main" val="5529270"/>
              </p:ext>
            </p:extLst>
          </p:nvPr>
        </p:nvGraphicFramePr>
        <p:xfrm>
          <a:off x="1250302" y="1533428"/>
          <a:ext cx="9554548" cy="4754880"/>
        </p:xfrm>
        <a:graphic>
          <a:graphicData uri="http://schemas.openxmlformats.org/drawingml/2006/table">
            <a:tbl>
              <a:tblPr firstRow="1" bandRow="1">
                <a:tableStyleId>{5C22544A-7EE6-4342-B048-85BDC9FD1C3A}</a:tableStyleId>
              </a:tblPr>
              <a:tblGrid>
                <a:gridCol w="3624874">
                  <a:extLst>
                    <a:ext uri="{9D8B030D-6E8A-4147-A177-3AD203B41FA5}">
                      <a16:colId xmlns:a16="http://schemas.microsoft.com/office/drawing/2014/main" val="3867982667"/>
                    </a:ext>
                  </a:extLst>
                </a:gridCol>
                <a:gridCol w="2964837">
                  <a:extLst>
                    <a:ext uri="{9D8B030D-6E8A-4147-A177-3AD203B41FA5}">
                      <a16:colId xmlns:a16="http://schemas.microsoft.com/office/drawing/2014/main" val="662590311"/>
                    </a:ext>
                  </a:extLst>
                </a:gridCol>
                <a:gridCol w="2964837">
                  <a:extLst>
                    <a:ext uri="{9D8B030D-6E8A-4147-A177-3AD203B41FA5}">
                      <a16:colId xmlns:a16="http://schemas.microsoft.com/office/drawing/2014/main" val="138464063"/>
                    </a:ext>
                  </a:extLst>
                </a:gridCol>
              </a:tblGrid>
              <a:tr h="328684">
                <a:tc>
                  <a:txBody>
                    <a:bodyPr/>
                    <a:lstStyle/>
                    <a:p>
                      <a:pPr algn="ctr"/>
                      <a:r>
                        <a:rPr lang="en-US" dirty="0"/>
                        <a:t>Feature</a:t>
                      </a:r>
                      <a:endParaRPr lang="en-IN" dirty="0"/>
                    </a:p>
                  </a:txBody>
                  <a:tcPr anchor="ctr"/>
                </a:tc>
                <a:tc>
                  <a:txBody>
                    <a:bodyPr/>
                    <a:lstStyle/>
                    <a:p>
                      <a:pPr algn="ctr"/>
                      <a:r>
                        <a:rPr lang="en-US" dirty="0"/>
                        <a:t>Galton Dataset</a:t>
                      </a:r>
                      <a:endParaRPr lang="en-IN" dirty="0"/>
                    </a:p>
                  </a:txBody>
                  <a:tcPr/>
                </a:tc>
                <a:tc>
                  <a:txBody>
                    <a:bodyPr/>
                    <a:lstStyle/>
                    <a:p>
                      <a:pPr algn="ctr"/>
                      <a:r>
                        <a:rPr lang="en-US" dirty="0"/>
                        <a:t>Updated Galton Dataset</a:t>
                      </a:r>
                      <a:endParaRPr lang="en-IN" dirty="0"/>
                    </a:p>
                  </a:txBody>
                  <a:tcPr/>
                </a:tc>
                <a:extLst>
                  <a:ext uri="{0D108BD9-81ED-4DB2-BD59-A6C34878D82A}">
                    <a16:rowId xmlns:a16="http://schemas.microsoft.com/office/drawing/2014/main" val="3497339452"/>
                  </a:ext>
                </a:extLst>
              </a:tr>
              <a:tr h="328684">
                <a:tc>
                  <a:txBody>
                    <a:bodyPr/>
                    <a:lstStyle/>
                    <a:p>
                      <a:r>
                        <a:rPr lang="en-IN" dirty="0"/>
                        <a:t>Family ID</a:t>
                      </a:r>
                    </a:p>
                  </a:txBody>
                  <a:tcPr/>
                </a:tc>
                <a:tc>
                  <a:txBody>
                    <a:bodyPr/>
                    <a:lstStyle/>
                    <a:p>
                      <a:pPr algn="ctr"/>
                      <a:r>
                        <a:rPr lang="en-IN" sz="1800" b="1" i="0" kern="1200" dirty="0">
                          <a:solidFill>
                            <a:schemeClr val="dk1"/>
                          </a:solidFill>
                          <a:effectLst/>
                          <a:latin typeface="+mn-lt"/>
                          <a:ea typeface="+mn-ea"/>
                          <a:cs typeface="+mn-cs"/>
                        </a:rPr>
                        <a:t>✓</a:t>
                      </a:r>
                      <a:endParaRPr lang="en-IN" b="1" dirty="0"/>
                    </a:p>
                  </a:txBody>
                  <a:tcPr/>
                </a:tc>
                <a:tc>
                  <a:txBody>
                    <a:bodyPr/>
                    <a:lstStyle/>
                    <a:p>
                      <a:pPr algn="ctr"/>
                      <a:r>
                        <a:rPr lang="en-IN" sz="1800" b="1" i="0" kern="1200" dirty="0">
                          <a:solidFill>
                            <a:schemeClr val="dk1"/>
                          </a:solidFill>
                          <a:effectLst/>
                          <a:latin typeface="+mn-lt"/>
                          <a:ea typeface="+mn-ea"/>
                          <a:cs typeface="+mn-cs"/>
                        </a:rPr>
                        <a:t>✓</a:t>
                      </a:r>
                      <a:endParaRPr lang="en-IN" b="1" dirty="0"/>
                    </a:p>
                  </a:txBody>
                  <a:tcPr/>
                </a:tc>
                <a:extLst>
                  <a:ext uri="{0D108BD9-81ED-4DB2-BD59-A6C34878D82A}">
                    <a16:rowId xmlns:a16="http://schemas.microsoft.com/office/drawing/2014/main" val="1136133318"/>
                  </a:ext>
                </a:extLst>
              </a:tr>
              <a:tr h="328684">
                <a:tc>
                  <a:txBody>
                    <a:bodyPr/>
                    <a:lstStyle/>
                    <a:p>
                      <a:r>
                        <a:rPr lang="en-IN" dirty="0"/>
                        <a:t>Father's Height</a:t>
                      </a:r>
                    </a:p>
                  </a:txBody>
                  <a:tcPr/>
                </a:tc>
                <a:tc>
                  <a:txBody>
                    <a:bodyPr/>
                    <a:lstStyle/>
                    <a:p>
                      <a:pPr algn="ctr"/>
                      <a:r>
                        <a:rPr lang="en-IN" sz="1800" b="1" i="0" kern="1200" dirty="0">
                          <a:solidFill>
                            <a:schemeClr val="dk1"/>
                          </a:solidFill>
                          <a:effectLst/>
                          <a:latin typeface="+mn-lt"/>
                          <a:ea typeface="+mn-ea"/>
                          <a:cs typeface="+mn-cs"/>
                        </a:rPr>
                        <a:t>✓</a:t>
                      </a:r>
                      <a:endParaRPr lang="en-IN" b="1" dirty="0"/>
                    </a:p>
                  </a:txBody>
                  <a:tcPr/>
                </a:tc>
                <a:tc>
                  <a:txBody>
                    <a:bodyPr/>
                    <a:lstStyle/>
                    <a:p>
                      <a:pPr algn="ctr"/>
                      <a:r>
                        <a:rPr lang="en-IN" sz="1800" b="1" i="0" kern="1200" dirty="0">
                          <a:solidFill>
                            <a:schemeClr val="dk1"/>
                          </a:solidFill>
                          <a:effectLst/>
                          <a:latin typeface="+mn-lt"/>
                          <a:ea typeface="+mn-ea"/>
                          <a:cs typeface="+mn-cs"/>
                        </a:rPr>
                        <a:t>✓</a:t>
                      </a:r>
                      <a:endParaRPr lang="en-IN" b="1" dirty="0"/>
                    </a:p>
                  </a:txBody>
                  <a:tcPr/>
                </a:tc>
                <a:extLst>
                  <a:ext uri="{0D108BD9-81ED-4DB2-BD59-A6C34878D82A}">
                    <a16:rowId xmlns:a16="http://schemas.microsoft.com/office/drawing/2014/main" val="3927884557"/>
                  </a:ext>
                </a:extLst>
              </a:tr>
              <a:tr h="328684">
                <a:tc>
                  <a:txBody>
                    <a:bodyPr/>
                    <a:lstStyle/>
                    <a:p>
                      <a:r>
                        <a:rPr lang="en-IN" dirty="0"/>
                        <a:t>Mother's Height</a:t>
                      </a:r>
                    </a:p>
                  </a:txBody>
                  <a:tcPr/>
                </a:tc>
                <a:tc>
                  <a:txBody>
                    <a:bodyPr/>
                    <a:lstStyle/>
                    <a:p>
                      <a:pPr algn="ctr"/>
                      <a:r>
                        <a:rPr lang="en-IN" sz="1800" b="1" i="0" kern="1200" dirty="0">
                          <a:solidFill>
                            <a:schemeClr val="dk1"/>
                          </a:solidFill>
                          <a:effectLst/>
                          <a:latin typeface="+mn-lt"/>
                          <a:ea typeface="+mn-ea"/>
                          <a:cs typeface="+mn-cs"/>
                        </a:rPr>
                        <a:t>✓</a:t>
                      </a:r>
                      <a:endParaRPr lang="en-IN" b="1" dirty="0"/>
                    </a:p>
                  </a:txBody>
                  <a:tcPr/>
                </a:tc>
                <a:tc>
                  <a:txBody>
                    <a:bodyPr/>
                    <a:lstStyle/>
                    <a:p>
                      <a:pPr algn="ctr"/>
                      <a:r>
                        <a:rPr lang="en-IN" sz="1800" b="1" i="0" kern="1200" dirty="0">
                          <a:solidFill>
                            <a:schemeClr val="dk1"/>
                          </a:solidFill>
                          <a:effectLst/>
                          <a:latin typeface="+mn-lt"/>
                          <a:ea typeface="+mn-ea"/>
                          <a:cs typeface="+mn-cs"/>
                        </a:rPr>
                        <a:t>✓</a:t>
                      </a:r>
                      <a:endParaRPr lang="en-IN" b="1" dirty="0"/>
                    </a:p>
                  </a:txBody>
                  <a:tcPr/>
                </a:tc>
                <a:extLst>
                  <a:ext uri="{0D108BD9-81ED-4DB2-BD59-A6C34878D82A}">
                    <a16:rowId xmlns:a16="http://schemas.microsoft.com/office/drawing/2014/main" val="3719333131"/>
                  </a:ext>
                </a:extLst>
              </a:tr>
              <a:tr h="328684">
                <a:tc>
                  <a:txBody>
                    <a:bodyPr/>
                    <a:lstStyle/>
                    <a:p>
                      <a:r>
                        <a:rPr lang="en-IN" dirty="0"/>
                        <a:t>Gender</a:t>
                      </a:r>
                    </a:p>
                  </a:txBody>
                  <a:tcPr/>
                </a:tc>
                <a:tc>
                  <a:txBody>
                    <a:bodyPr/>
                    <a:lstStyle/>
                    <a:p>
                      <a:pPr algn="ctr"/>
                      <a:r>
                        <a:rPr lang="en-IN" sz="1800" b="1" i="0" kern="1200" dirty="0">
                          <a:solidFill>
                            <a:schemeClr val="dk1"/>
                          </a:solidFill>
                          <a:effectLst/>
                          <a:latin typeface="+mn-lt"/>
                          <a:ea typeface="+mn-ea"/>
                          <a:cs typeface="+mn-cs"/>
                        </a:rPr>
                        <a:t>✓</a:t>
                      </a:r>
                      <a:endParaRPr lang="en-IN" b="1" dirty="0"/>
                    </a:p>
                  </a:txBody>
                  <a:tcPr/>
                </a:tc>
                <a:tc>
                  <a:txBody>
                    <a:bodyPr/>
                    <a:lstStyle/>
                    <a:p>
                      <a:pPr algn="ctr"/>
                      <a:r>
                        <a:rPr lang="en-IN" sz="1800" b="1" i="0" kern="1200" dirty="0">
                          <a:solidFill>
                            <a:schemeClr val="dk1"/>
                          </a:solidFill>
                          <a:effectLst/>
                          <a:latin typeface="+mn-lt"/>
                          <a:ea typeface="+mn-ea"/>
                          <a:cs typeface="+mn-cs"/>
                        </a:rPr>
                        <a:t>✓</a:t>
                      </a:r>
                      <a:endParaRPr lang="en-IN" b="1" dirty="0"/>
                    </a:p>
                  </a:txBody>
                  <a:tcPr/>
                </a:tc>
                <a:extLst>
                  <a:ext uri="{0D108BD9-81ED-4DB2-BD59-A6C34878D82A}">
                    <a16:rowId xmlns:a16="http://schemas.microsoft.com/office/drawing/2014/main" val="3565629742"/>
                  </a:ext>
                </a:extLst>
              </a:tr>
              <a:tr h="328684">
                <a:tc>
                  <a:txBody>
                    <a:bodyPr/>
                    <a:lstStyle/>
                    <a:p>
                      <a:r>
                        <a:rPr lang="en-IN" dirty="0"/>
                        <a:t>Child's Height</a:t>
                      </a:r>
                    </a:p>
                  </a:txBody>
                  <a:tcPr/>
                </a:tc>
                <a:tc>
                  <a:txBody>
                    <a:bodyPr/>
                    <a:lstStyle/>
                    <a:p>
                      <a:pPr algn="ctr"/>
                      <a:r>
                        <a:rPr lang="en-IN" sz="1800" b="1" i="0" kern="1200" dirty="0">
                          <a:solidFill>
                            <a:schemeClr val="dk1"/>
                          </a:solidFill>
                          <a:effectLst/>
                          <a:latin typeface="+mn-lt"/>
                          <a:ea typeface="+mn-ea"/>
                          <a:cs typeface="+mn-cs"/>
                        </a:rPr>
                        <a:t>✓</a:t>
                      </a:r>
                      <a:endParaRPr lang="en-IN" b="1" dirty="0"/>
                    </a:p>
                  </a:txBody>
                  <a:tcPr/>
                </a:tc>
                <a:tc>
                  <a:txBody>
                    <a:bodyPr/>
                    <a:lstStyle/>
                    <a:p>
                      <a:pPr algn="ctr"/>
                      <a:r>
                        <a:rPr lang="en-IN" sz="1800" b="1" i="0" kern="1200" dirty="0">
                          <a:solidFill>
                            <a:schemeClr val="dk1"/>
                          </a:solidFill>
                          <a:effectLst/>
                          <a:latin typeface="+mn-lt"/>
                          <a:ea typeface="+mn-ea"/>
                          <a:cs typeface="+mn-cs"/>
                        </a:rPr>
                        <a:t>✓</a:t>
                      </a:r>
                      <a:endParaRPr lang="en-IN" b="1" dirty="0"/>
                    </a:p>
                  </a:txBody>
                  <a:tcPr/>
                </a:tc>
                <a:extLst>
                  <a:ext uri="{0D108BD9-81ED-4DB2-BD59-A6C34878D82A}">
                    <a16:rowId xmlns:a16="http://schemas.microsoft.com/office/drawing/2014/main" val="1076777876"/>
                  </a:ext>
                </a:extLst>
              </a:tr>
              <a:tr h="328684">
                <a:tc>
                  <a:txBody>
                    <a:bodyPr/>
                    <a:lstStyle/>
                    <a:p>
                      <a:r>
                        <a:rPr lang="en-IN" dirty="0"/>
                        <a:t>Number of Children</a:t>
                      </a:r>
                    </a:p>
                  </a:txBody>
                  <a:tcPr/>
                </a:tc>
                <a:tc>
                  <a:txBody>
                    <a:bodyPr/>
                    <a:lstStyle/>
                    <a:p>
                      <a:pPr algn="ctr"/>
                      <a:r>
                        <a:rPr lang="en-IN" sz="1800" b="1" i="0" kern="1200" dirty="0">
                          <a:solidFill>
                            <a:schemeClr val="dk1"/>
                          </a:solidFill>
                          <a:effectLst/>
                          <a:latin typeface="+mn-lt"/>
                          <a:ea typeface="+mn-ea"/>
                          <a:cs typeface="+mn-cs"/>
                        </a:rPr>
                        <a:t>✓</a:t>
                      </a:r>
                      <a:endParaRPr lang="en-IN" b="1" dirty="0"/>
                    </a:p>
                  </a:txBody>
                  <a:tcPr/>
                </a:tc>
                <a:tc>
                  <a:txBody>
                    <a:bodyPr/>
                    <a:lstStyle/>
                    <a:p>
                      <a:pPr algn="ctr"/>
                      <a:r>
                        <a:rPr lang="en-IN" sz="1800" b="1" i="0" kern="1200" dirty="0">
                          <a:solidFill>
                            <a:schemeClr val="dk1"/>
                          </a:solidFill>
                          <a:effectLst/>
                          <a:latin typeface="+mn-lt"/>
                          <a:ea typeface="+mn-ea"/>
                          <a:cs typeface="+mn-cs"/>
                        </a:rPr>
                        <a:t>✓</a:t>
                      </a:r>
                      <a:endParaRPr lang="en-IN" b="1" dirty="0"/>
                    </a:p>
                  </a:txBody>
                  <a:tcPr/>
                </a:tc>
                <a:extLst>
                  <a:ext uri="{0D108BD9-81ED-4DB2-BD59-A6C34878D82A}">
                    <a16:rowId xmlns:a16="http://schemas.microsoft.com/office/drawing/2014/main" val="2809904839"/>
                  </a:ext>
                </a:extLst>
              </a:tr>
              <a:tr h="328684">
                <a:tc>
                  <a:txBody>
                    <a:bodyPr/>
                    <a:lstStyle/>
                    <a:p>
                      <a:r>
                        <a:rPr lang="en-IN" dirty="0"/>
                        <a:t>Male/Female Binary Columns</a:t>
                      </a:r>
                    </a:p>
                  </a:txBody>
                  <a:tcPr/>
                </a:tc>
                <a:tc>
                  <a:txBody>
                    <a:bodyPr/>
                    <a:lstStyle/>
                    <a:p>
                      <a:pPr algn="ctr"/>
                      <a:r>
                        <a:rPr lang="en-IN" sz="1800" b="1" i="0" kern="1200" dirty="0">
                          <a:solidFill>
                            <a:schemeClr val="dk1"/>
                          </a:solidFill>
                          <a:effectLst/>
                          <a:latin typeface="+mn-lt"/>
                          <a:ea typeface="+mn-ea"/>
                          <a:cs typeface="+mn-cs"/>
                        </a:rPr>
                        <a:t>✓</a:t>
                      </a:r>
                      <a:endParaRPr lang="en-IN" b="1" dirty="0"/>
                    </a:p>
                  </a:txBody>
                  <a:tcPr/>
                </a:tc>
                <a:tc>
                  <a:txBody>
                    <a:bodyPr/>
                    <a:lstStyle/>
                    <a:p>
                      <a:pPr algn="ctr"/>
                      <a:r>
                        <a:rPr lang="en-IN" sz="1800" b="1" i="0" kern="1200" dirty="0">
                          <a:solidFill>
                            <a:schemeClr val="dk1"/>
                          </a:solidFill>
                          <a:effectLst/>
                          <a:latin typeface="+mn-lt"/>
                          <a:ea typeface="+mn-ea"/>
                          <a:cs typeface="+mn-cs"/>
                        </a:rPr>
                        <a:t>✓</a:t>
                      </a:r>
                      <a:endParaRPr lang="en-IN" b="1" dirty="0"/>
                    </a:p>
                  </a:txBody>
                  <a:tcPr/>
                </a:tc>
                <a:extLst>
                  <a:ext uri="{0D108BD9-81ED-4DB2-BD59-A6C34878D82A}">
                    <a16:rowId xmlns:a16="http://schemas.microsoft.com/office/drawing/2014/main" val="3172844002"/>
                  </a:ext>
                </a:extLst>
              </a:tr>
              <a:tr h="328684">
                <a:tc>
                  <a:txBody>
                    <a:bodyPr/>
                    <a:lstStyle/>
                    <a:p>
                      <a:r>
                        <a:rPr lang="en-IN" sz="1800" b="0" i="0" kern="1200" dirty="0">
                          <a:solidFill>
                            <a:schemeClr val="dk1"/>
                          </a:solidFill>
                          <a:effectLst/>
                          <a:latin typeface="+mn-lt"/>
                          <a:ea typeface="+mn-ea"/>
                          <a:cs typeface="+mn-cs"/>
                        </a:rPr>
                        <a:t>Household income</a:t>
                      </a:r>
                      <a:endParaRPr lang="en-IN" b="0" dirty="0"/>
                    </a:p>
                  </a:txBody>
                  <a:tcPr/>
                </a:tc>
                <a:tc>
                  <a:txBody>
                    <a:bodyPr/>
                    <a:lstStyle/>
                    <a:p>
                      <a:pPr algn="ctr"/>
                      <a:r>
                        <a:rPr lang="en-IN" sz="1800" b="0" i="0" kern="1200" dirty="0">
                          <a:solidFill>
                            <a:schemeClr val="dk1"/>
                          </a:solidFill>
                          <a:effectLst/>
                          <a:latin typeface="+mn-lt"/>
                          <a:ea typeface="+mn-ea"/>
                          <a:cs typeface="+mn-cs"/>
                        </a:rPr>
                        <a:t>✘</a:t>
                      </a:r>
                      <a:endParaRPr lang="en-IN" dirty="0"/>
                    </a:p>
                  </a:txBody>
                  <a:tcPr/>
                </a:tc>
                <a:tc>
                  <a:txBody>
                    <a:bodyPr/>
                    <a:lstStyle/>
                    <a:p>
                      <a:pPr algn="ctr"/>
                      <a:r>
                        <a:rPr lang="en-IN" sz="1800" b="1" i="0" kern="1200" dirty="0">
                          <a:solidFill>
                            <a:schemeClr val="dk1"/>
                          </a:solidFill>
                          <a:effectLst/>
                          <a:latin typeface="+mn-lt"/>
                          <a:ea typeface="+mn-ea"/>
                          <a:cs typeface="+mn-cs"/>
                        </a:rPr>
                        <a:t>✓</a:t>
                      </a:r>
                      <a:endParaRPr lang="en-IN" b="1" dirty="0"/>
                    </a:p>
                  </a:txBody>
                  <a:tcPr/>
                </a:tc>
                <a:extLst>
                  <a:ext uri="{0D108BD9-81ED-4DB2-BD59-A6C34878D82A}">
                    <a16:rowId xmlns:a16="http://schemas.microsoft.com/office/drawing/2014/main" val="3131528111"/>
                  </a:ext>
                </a:extLst>
              </a:tr>
              <a:tr h="328684">
                <a:tc>
                  <a:txBody>
                    <a:bodyPr/>
                    <a:lstStyle/>
                    <a:p>
                      <a:r>
                        <a:rPr lang="en-IN" sz="1800" b="0" i="0" kern="1200" dirty="0">
                          <a:solidFill>
                            <a:schemeClr val="dk1"/>
                          </a:solidFill>
                          <a:effectLst/>
                          <a:latin typeface="+mn-lt"/>
                          <a:ea typeface="+mn-ea"/>
                          <a:cs typeface="+mn-cs"/>
                        </a:rPr>
                        <a:t>Living environment</a:t>
                      </a:r>
                      <a:endParaRPr lang="en-IN" b="0" dirty="0"/>
                    </a:p>
                  </a:txBody>
                  <a:tcPr/>
                </a:tc>
                <a:tc>
                  <a:txBody>
                    <a:bodyPr/>
                    <a:lstStyle/>
                    <a:p>
                      <a:pPr algn="ctr"/>
                      <a:r>
                        <a:rPr lang="en-IN" sz="1800" b="0" i="0" kern="1200" dirty="0">
                          <a:solidFill>
                            <a:schemeClr val="dk1"/>
                          </a:solidFill>
                          <a:effectLst/>
                          <a:latin typeface="+mn-lt"/>
                          <a:ea typeface="+mn-ea"/>
                          <a:cs typeface="+mn-cs"/>
                        </a:rPr>
                        <a:t>✘</a:t>
                      </a:r>
                      <a:endParaRPr lang="en-IN" dirty="0"/>
                    </a:p>
                  </a:txBody>
                  <a:tcPr/>
                </a:tc>
                <a:tc>
                  <a:txBody>
                    <a:bodyPr/>
                    <a:lstStyle/>
                    <a:p>
                      <a:pPr algn="ctr"/>
                      <a:r>
                        <a:rPr lang="en-IN" sz="1800" b="1" i="0" kern="1200" dirty="0">
                          <a:solidFill>
                            <a:schemeClr val="dk1"/>
                          </a:solidFill>
                          <a:effectLst/>
                          <a:latin typeface="+mn-lt"/>
                          <a:ea typeface="+mn-ea"/>
                          <a:cs typeface="+mn-cs"/>
                        </a:rPr>
                        <a:t>✓</a:t>
                      </a:r>
                      <a:endParaRPr lang="en-IN" b="1" dirty="0"/>
                    </a:p>
                  </a:txBody>
                  <a:tcPr/>
                </a:tc>
                <a:extLst>
                  <a:ext uri="{0D108BD9-81ED-4DB2-BD59-A6C34878D82A}">
                    <a16:rowId xmlns:a16="http://schemas.microsoft.com/office/drawing/2014/main" val="827101612"/>
                  </a:ext>
                </a:extLst>
              </a:tr>
              <a:tr h="328684">
                <a:tc>
                  <a:txBody>
                    <a:bodyPr/>
                    <a:lstStyle/>
                    <a:p>
                      <a:r>
                        <a:rPr lang="en-IN" sz="1800" b="0" i="0" kern="1200" dirty="0">
                          <a:solidFill>
                            <a:schemeClr val="dk1"/>
                          </a:solidFill>
                          <a:effectLst/>
                          <a:latin typeface="+mn-lt"/>
                          <a:ea typeface="+mn-ea"/>
                          <a:cs typeface="+mn-cs"/>
                        </a:rPr>
                        <a:t>Diet quality</a:t>
                      </a:r>
                      <a:endParaRPr lang="en-IN" b="0" dirty="0"/>
                    </a:p>
                  </a:txBody>
                  <a:tcPr/>
                </a:tc>
                <a:tc>
                  <a:txBody>
                    <a:bodyPr/>
                    <a:lstStyle/>
                    <a:p>
                      <a:pPr algn="ctr"/>
                      <a:r>
                        <a:rPr lang="en-IN" sz="1800" b="0" i="0" kern="1200" dirty="0">
                          <a:solidFill>
                            <a:schemeClr val="dk1"/>
                          </a:solidFill>
                          <a:effectLst/>
                          <a:latin typeface="+mn-lt"/>
                          <a:ea typeface="+mn-ea"/>
                          <a:cs typeface="+mn-cs"/>
                        </a:rPr>
                        <a:t>✘</a:t>
                      </a:r>
                      <a:endParaRPr lang="en-IN" dirty="0"/>
                    </a:p>
                  </a:txBody>
                  <a:tcPr/>
                </a:tc>
                <a:tc>
                  <a:txBody>
                    <a:bodyPr/>
                    <a:lstStyle/>
                    <a:p>
                      <a:pPr algn="ctr"/>
                      <a:r>
                        <a:rPr lang="en-IN" sz="1800" b="1" i="0" kern="1200" dirty="0">
                          <a:solidFill>
                            <a:schemeClr val="dk1"/>
                          </a:solidFill>
                          <a:effectLst/>
                          <a:latin typeface="+mn-lt"/>
                          <a:ea typeface="+mn-ea"/>
                          <a:cs typeface="+mn-cs"/>
                        </a:rPr>
                        <a:t>✓</a:t>
                      </a:r>
                      <a:endParaRPr lang="en-IN" b="1" dirty="0"/>
                    </a:p>
                  </a:txBody>
                  <a:tcPr/>
                </a:tc>
                <a:extLst>
                  <a:ext uri="{0D108BD9-81ED-4DB2-BD59-A6C34878D82A}">
                    <a16:rowId xmlns:a16="http://schemas.microsoft.com/office/drawing/2014/main" val="3025096506"/>
                  </a:ext>
                </a:extLst>
              </a:tr>
              <a:tr h="328684">
                <a:tc>
                  <a:txBody>
                    <a:bodyPr/>
                    <a:lstStyle/>
                    <a:p>
                      <a:r>
                        <a:rPr lang="en-IN" sz="1800" b="0" i="0" kern="1200" dirty="0">
                          <a:solidFill>
                            <a:schemeClr val="dk1"/>
                          </a:solidFill>
                          <a:effectLst/>
                          <a:latin typeface="+mn-lt"/>
                          <a:ea typeface="+mn-ea"/>
                          <a:cs typeface="+mn-cs"/>
                        </a:rPr>
                        <a:t>Urban environment</a:t>
                      </a:r>
                      <a:endParaRPr lang="en-IN" b="0" dirty="0"/>
                    </a:p>
                  </a:txBody>
                  <a:tcPr/>
                </a:tc>
                <a:tc>
                  <a:txBody>
                    <a:bodyPr/>
                    <a:lstStyle/>
                    <a:p>
                      <a:pPr algn="ctr"/>
                      <a:r>
                        <a:rPr lang="en-IN" sz="1800" b="0" i="0" kern="1200" dirty="0">
                          <a:solidFill>
                            <a:schemeClr val="dk1"/>
                          </a:solidFill>
                          <a:effectLst/>
                          <a:latin typeface="+mn-lt"/>
                          <a:ea typeface="+mn-ea"/>
                          <a:cs typeface="+mn-cs"/>
                        </a:rPr>
                        <a:t>✘</a:t>
                      </a:r>
                      <a:endParaRPr lang="en-IN" dirty="0"/>
                    </a:p>
                  </a:txBody>
                  <a:tcPr/>
                </a:tc>
                <a:tc>
                  <a:txBody>
                    <a:bodyPr/>
                    <a:lstStyle/>
                    <a:p>
                      <a:pPr algn="ctr"/>
                      <a:r>
                        <a:rPr lang="en-IN" sz="1800" b="1" i="0" kern="1200" dirty="0">
                          <a:solidFill>
                            <a:schemeClr val="dk1"/>
                          </a:solidFill>
                          <a:effectLst/>
                          <a:latin typeface="+mn-lt"/>
                          <a:ea typeface="+mn-ea"/>
                          <a:cs typeface="+mn-cs"/>
                        </a:rPr>
                        <a:t>✓</a:t>
                      </a:r>
                      <a:endParaRPr lang="en-IN" b="1" dirty="0"/>
                    </a:p>
                  </a:txBody>
                  <a:tcPr/>
                </a:tc>
                <a:extLst>
                  <a:ext uri="{0D108BD9-81ED-4DB2-BD59-A6C34878D82A}">
                    <a16:rowId xmlns:a16="http://schemas.microsoft.com/office/drawing/2014/main" val="2047956772"/>
                  </a:ext>
                </a:extLst>
              </a:tr>
              <a:tr h="328684">
                <a:tc>
                  <a:txBody>
                    <a:bodyPr/>
                    <a:lstStyle/>
                    <a:p>
                      <a:r>
                        <a:rPr lang="en-IN" sz="1800" b="0" i="0" kern="1200" dirty="0">
                          <a:solidFill>
                            <a:schemeClr val="dk1"/>
                          </a:solidFill>
                          <a:effectLst/>
                          <a:latin typeface="+mn-lt"/>
                          <a:ea typeface="+mn-ea"/>
                          <a:cs typeface="+mn-cs"/>
                        </a:rPr>
                        <a:t>Diet quality</a:t>
                      </a:r>
                      <a:endParaRPr lang="en-IN" b="0" dirty="0"/>
                    </a:p>
                  </a:txBody>
                  <a:tcPr/>
                </a:tc>
                <a:tc>
                  <a:txBody>
                    <a:bodyPr/>
                    <a:lstStyle/>
                    <a:p>
                      <a:pPr algn="ctr"/>
                      <a:r>
                        <a:rPr lang="en-IN" sz="1800" b="0" i="0" kern="1200" dirty="0">
                          <a:solidFill>
                            <a:schemeClr val="dk1"/>
                          </a:solidFill>
                          <a:effectLst/>
                          <a:latin typeface="+mn-lt"/>
                          <a:ea typeface="+mn-ea"/>
                          <a:cs typeface="+mn-cs"/>
                        </a:rPr>
                        <a:t>✘</a:t>
                      </a:r>
                      <a:endParaRPr lang="en-IN" dirty="0"/>
                    </a:p>
                  </a:txBody>
                  <a:tcPr/>
                </a:tc>
                <a:tc>
                  <a:txBody>
                    <a:bodyPr/>
                    <a:lstStyle/>
                    <a:p>
                      <a:pPr algn="ctr"/>
                      <a:r>
                        <a:rPr lang="en-IN" sz="1800" b="1" i="0" kern="1200" dirty="0">
                          <a:solidFill>
                            <a:schemeClr val="dk1"/>
                          </a:solidFill>
                          <a:effectLst/>
                          <a:latin typeface="+mn-lt"/>
                          <a:ea typeface="+mn-ea"/>
                          <a:cs typeface="+mn-cs"/>
                        </a:rPr>
                        <a:t>✓</a:t>
                      </a:r>
                      <a:endParaRPr lang="en-IN" b="1" dirty="0"/>
                    </a:p>
                  </a:txBody>
                  <a:tcPr/>
                </a:tc>
                <a:extLst>
                  <a:ext uri="{0D108BD9-81ED-4DB2-BD59-A6C34878D82A}">
                    <a16:rowId xmlns:a16="http://schemas.microsoft.com/office/drawing/2014/main" val="218814780"/>
                  </a:ext>
                </a:extLst>
              </a:tr>
            </a:tbl>
          </a:graphicData>
        </a:graphic>
      </p:graphicFrame>
      <p:sp>
        <p:nvSpPr>
          <p:cNvPr id="8" name="TextBox 7">
            <a:extLst>
              <a:ext uri="{FF2B5EF4-FFF2-40B4-BE49-F238E27FC236}">
                <a16:creationId xmlns:a16="http://schemas.microsoft.com/office/drawing/2014/main" id="{E0EC18B1-A203-6417-4A56-DB0703564BB7}"/>
              </a:ext>
            </a:extLst>
          </p:cNvPr>
          <p:cNvSpPr txBox="1"/>
          <p:nvPr/>
        </p:nvSpPr>
        <p:spPr>
          <a:xfrm>
            <a:off x="3905639" y="425428"/>
            <a:ext cx="7448161"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METHODOLOGY</a:t>
            </a:r>
            <a:endParaRPr lang="en-IN" sz="4000" dirty="0"/>
          </a:p>
        </p:txBody>
      </p:sp>
    </p:spTree>
    <p:extLst>
      <p:ext uri="{BB962C8B-B14F-4D97-AF65-F5344CB8AC3E}">
        <p14:creationId xmlns:p14="http://schemas.microsoft.com/office/powerpoint/2010/main" val="423180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6529E1-9A9C-9AB8-C7F5-F8B893AC7B0F}"/>
              </a:ext>
            </a:extLst>
          </p:cNvPr>
          <p:cNvSpPr>
            <a:spLocks noGrp="1"/>
          </p:cNvSpPr>
          <p:nvPr>
            <p:ph type="dt" sz="half" idx="10"/>
          </p:nvPr>
        </p:nvSpPr>
        <p:spPr/>
        <p:txBody>
          <a:bodyPr/>
          <a:lstStyle/>
          <a:p>
            <a:r>
              <a:rPr lang="en-IN" dirty="0"/>
              <a:t>10-02-2025</a:t>
            </a:r>
          </a:p>
        </p:txBody>
      </p:sp>
      <p:sp>
        <p:nvSpPr>
          <p:cNvPr id="3" name="Footer Placeholder 2">
            <a:extLst>
              <a:ext uri="{FF2B5EF4-FFF2-40B4-BE49-F238E27FC236}">
                <a16:creationId xmlns:a16="http://schemas.microsoft.com/office/drawing/2014/main" id="{68AD13D6-DC7D-7F64-4214-64F22889FB39}"/>
              </a:ext>
            </a:extLst>
          </p:cNvPr>
          <p:cNvSpPr>
            <a:spLocks noGrp="1"/>
          </p:cNvSpPr>
          <p:nvPr>
            <p:ph type="ftr" sz="quarter" idx="11"/>
          </p:nvPr>
        </p:nvSpPr>
        <p:spPr/>
        <p:txBody>
          <a:bodyPr/>
          <a:lstStyle/>
          <a:p>
            <a:r>
              <a:rPr lang="en-US" dirty="0"/>
              <a:t>Review No. 2        Batch No. AB2          Department of CSE</a:t>
            </a:r>
            <a:endParaRPr lang="en-IN" dirty="0"/>
          </a:p>
        </p:txBody>
      </p:sp>
      <p:sp>
        <p:nvSpPr>
          <p:cNvPr id="4" name="Slide Number Placeholder 3">
            <a:extLst>
              <a:ext uri="{FF2B5EF4-FFF2-40B4-BE49-F238E27FC236}">
                <a16:creationId xmlns:a16="http://schemas.microsoft.com/office/drawing/2014/main" id="{93462007-2CEC-99EF-5267-100808317FD6}"/>
              </a:ext>
            </a:extLst>
          </p:cNvPr>
          <p:cNvSpPr>
            <a:spLocks noGrp="1"/>
          </p:cNvSpPr>
          <p:nvPr>
            <p:ph type="sldNum" sz="quarter" idx="12"/>
          </p:nvPr>
        </p:nvSpPr>
        <p:spPr/>
        <p:txBody>
          <a:bodyPr/>
          <a:lstStyle/>
          <a:p>
            <a:fld id="{65DCBD69-296B-4D7C-AF62-9B588FC78772}" type="slidenum">
              <a:rPr lang="en-IN" smtClean="0"/>
              <a:t>15</a:t>
            </a:fld>
            <a:endParaRPr lang="en-IN"/>
          </a:p>
        </p:txBody>
      </p:sp>
      <p:pic>
        <p:nvPicPr>
          <p:cNvPr id="5" name="Picture 4">
            <a:extLst>
              <a:ext uri="{FF2B5EF4-FFF2-40B4-BE49-F238E27FC236}">
                <a16:creationId xmlns:a16="http://schemas.microsoft.com/office/drawing/2014/main" id="{59ACFA15-1721-F271-8B47-DD11B3C2E6CE}"/>
              </a:ext>
            </a:extLst>
          </p:cNvPr>
          <p:cNvPicPr>
            <a:picLocks noChangeAspect="1"/>
          </p:cNvPicPr>
          <p:nvPr/>
        </p:nvPicPr>
        <p:blipFill>
          <a:blip r:embed="rId2"/>
          <a:stretch>
            <a:fillRect/>
          </a:stretch>
        </p:blipFill>
        <p:spPr>
          <a:xfrm>
            <a:off x="0" y="0"/>
            <a:ext cx="3762900" cy="579027"/>
          </a:xfrm>
          <a:prstGeom prst="rect">
            <a:avLst/>
          </a:prstGeom>
        </p:spPr>
      </p:pic>
      <p:sp>
        <p:nvSpPr>
          <p:cNvPr id="7" name="TextBox 6">
            <a:extLst>
              <a:ext uri="{FF2B5EF4-FFF2-40B4-BE49-F238E27FC236}">
                <a16:creationId xmlns:a16="http://schemas.microsoft.com/office/drawing/2014/main" id="{E22607E2-F472-F9BA-26B1-3B7A70901388}"/>
              </a:ext>
            </a:extLst>
          </p:cNvPr>
          <p:cNvSpPr txBox="1"/>
          <p:nvPr/>
        </p:nvSpPr>
        <p:spPr>
          <a:xfrm>
            <a:off x="3047223" y="448398"/>
            <a:ext cx="6097554" cy="707886"/>
          </a:xfrm>
          <a:prstGeom prst="rect">
            <a:avLst/>
          </a:prstGeom>
          <a:noFill/>
        </p:spPr>
        <p:txBody>
          <a:bodyPr wrap="square">
            <a:spAutoFit/>
          </a:bodyPr>
          <a:lstStyle/>
          <a:p>
            <a:pPr algn="ctr"/>
            <a:r>
              <a:rPr lang="en-US" sz="4000" b="1" dirty="0">
                <a:latin typeface="Times New Roman" panose="02020603050405020304" pitchFamily="18" charset="0"/>
                <a:cs typeface="Times New Roman" panose="02020603050405020304" pitchFamily="18" charset="0"/>
              </a:rPr>
              <a:t>METHODOLOGY</a:t>
            </a:r>
            <a:endParaRPr lang="en-IN" sz="4000" dirty="0"/>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B92F20F-7FF7-E8C1-9EFC-95FDE00B1129}"/>
                  </a:ext>
                </a:extLst>
              </p:cNvPr>
              <p:cNvSpPr txBox="1"/>
              <p:nvPr/>
            </p:nvSpPr>
            <p:spPr>
              <a:xfrm>
                <a:off x="1064467" y="1054705"/>
                <a:ext cx="9889671" cy="4999958"/>
              </a:xfrm>
              <a:prstGeom prst="rect">
                <a:avLst/>
              </a:prstGeom>
              <a:noFill/>
            </p:spPr>
            <p:txBody>
              <a:bodyPr wrap="square">
                <a:spAutoFit/>
              </a:bodyPr>
              <a:lstStyle/>
              <a:p>
                <a:pPr marL="0" indent="0">
                  <a:lnSpc>
                    <a:spcPct val="100000"/>
                  </a:lnSpc>
                  <a:buNone/>
                </a:pPr>
                <a:r>
                  <a:rPr lang="en-IN" sz="2600" b="1" dirty="0">
                    <a:latin typeface="Times New Roman" panose="02020603050405020304" pitchFamily="18" charset="0"/>
                    <a:cs typeface="Times New Roman" panose="02020603050405020304" pitchFamily="18" charset="0"/>
                  </a:rPr>
                  <a:t>MPH ( Mid-Parental Height ) model:</a:t>
                </a:r>
              </a:p>
              <a:p>
                <a:pPr algn="just">
                  <a:lnSpc>
                    <a:spcPct val="100000"/>
                  </a:lnSpc>
                </a:pPr>
                <a:r>
                  <a:rPr lang="en-US" sz="2400" dirty="0">
                    <a:latin typeface="Times New Roman" panose="02020603050405020304" pitchFamily="18" charset="0"/>
                    <a:cs typeface="Times New Roman" panose="02020603050405020304" pitchFamily="18" charset="0"/>
                  </a:rPr>
                  <a:t>This method is used to estimate a child's adult height based on the average height of both parents, with a +13 cm adjustment for boys and -13 cm for girls.</a:t>
                </a:r>
                <a:endParaRPr lang="en-US" sz="1800" dirty="0">
                  <a:latin typeface="Times New Roman" panose="02020603050405020304" pitchFamily="18" charset="0"/>
                  <a:cs typeface="Times New Roman" panose="02020603050405020304" pitchFamily="18" charset="0"/>
                </a:endParaRPr>
              </a:p>
              <a:p>
                <a:pPr>
                  <a:lnSpc>
                    <a:spcPct val="150000"/>
                  </a:lnSpc>
                </a:pPr>
                <a:r>
                  <a:rPr lang="en-IN" sz="2600" b="1" dirty="0">
                    <a:latin typeface="Times New Roman" panose="02020603050405020304" pitchFamily="18" charset="0"/>
                    <a:cs typeface="Times New Roman" panose="02020603050405020304" pitchFamily="18" charset="0"/>
                  </a:rPr>
                  <a:t>Base MPH Formula</a:t>
                </a:r>
                <a:r>
                  <a:rPr lang="en-IN" sz="2600" dirty="0">
                    <a:latin typeface="Times New Roman" panose="02020603050405020304" pitchFamily="18" charset="0"/>
                    <a:cs typeface="Times New Roman" panose="02020603050405020304" pitchFamily="18" charset="0"/>
                  </a:rPr>
                  <a:t>:</a:t>
                </a:r>
              </a:p>
              <a:p>
                <a:pPr>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For boys</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US" b="0" i="1" smtClean="0">
                        <a:latin typeface="Cambria Math" panose="02040503050406030204" pitchFamily="18" charset="0"/>
                      </a:rPr>
                      <m:t>𝑀𝑃𝐻</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𝐹𝑎𝑡h𝑒</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𝐻𝑒𝑖𝑔h𝑡</m:t>
                        </m:r>
                        <m:r>
                          <a:rPr lang="en-US" b="0" i="1" smtClean="0">
                            <a:latin typeface="Cambria Math" panose="02040503050406030204" pitchFamily="18" charset="0"/>
                          </a:rPr>
                          <m:t>+</m:t>
                        </m:r>
                        <m:r>
                          <a:rPr lang="en-US" b="0" i="1" smtClean="0">
                            <a:latin typeface="Cambria Math" panose="02040503050406030204" pitchFamily="18" charset="0"/>
                          </a:rPr>
                          <m:t>𝑀𝑜𝑡h𝑒</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𝐻𝑒𝑖𝑔h𝑡</m:t>
                        </m:r>
                        <m:r>
                          <a:rPr lang="en-US" b="0" i="1" smtClean="0">
                            <a:latin typeface="Cambria Math" panose="02040503050406030204" pitchFamily="18" charset="0"/>
                          </a:rPr>
                          <m:t>+13</m:t>
                        </m:r>
                      </m:num>
                      <m:den>
                        <m:r>
                          <a:rPr lang="en-US" b="0" i="1" smtClean="0">
                            <a:latin typeface="Cambria Math" panose="02040503050406030204" pitchFamily="18" charset="0"/>
                          </a:rPr>
                          <m:t>2</m:t>
                        </m:r>
                      </m:den>
                    </m:f>
                  </m:oMath>
                </a14:m>
                <a:endParaRPr lang="en-IN"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For girls</a:t>
                </a:r>
                <a:r>
                  <a:rPr lang="en-IN" dirty="0">
                    <a:latin typeface="Times New Roman" panose="02020603050405020304" pitchFamily="18" charset="0"/>
                    <a:cs typeface="Times New Roman" panose="02020603050405020304" pitchFamily="18" charset="0"/>
                  </a:rPr>
                  <a:t>:</a:t>
                </a:r>
              </a:p>
              <a:p>
                <a:pPr algn="just">
                  <a:spcAft>
                    <a:spcPts val="600"/>
                  </a:spcAft>
                </a:pPr>
                <a:r>
                  <a:rPr lang="en-IN" sz="1800" dirty="0">
                    <a:latin typeface="Times New Roman" panose="02020603050405020304" pitchFamily="18" charset="0"/>
                    <a:cs typeface="Times New Roman" panose="02020603050405020304" pitchFamily="18" charset="0"/>
                  </a:rPr>
                  <a:t>	</a:t>
                </a:r>
                <a:r>
                  <a:rPr lang="en-US" b="0" dirty="0">
                    <a:latin typeface="Times New Roman" panose="02020603050405020304" pitchFamily="18" charset="0"/>
                    <a:cs typeface="Times New Roman" panose="02020603050405020304" pitchFamily="18" charset="0"/>
                  </a:rPr>
                  <a:t> 	</a:t>
                </a:r>
                <a14:m>
                  <m:oMath xmlns:m="http://schemas.openxmlformats.org/officeDocument/2006/math">
                    <m:r>
                      <a:rPr lang="en-US" b="0" i="1" smtClean="0">
                        <a:latin typeface="Cambria Math" panose="02040503050406030204" pitchFamily="18" charset="0"/>
                      </a:rPr>
                      <m:t>𝑀𝑃𝐻</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𝐹𝑎𝑡h𝑒</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𝐻𝑒𝑖𝑔h𝑡</m:t>
                        </m:r>
                        <m:r>
                          <a:rPr lang="en-US" b="0" i="1" smtClean="0">
                            <a:latin typeface="Cambria Math" panose="02040503050406030204" pitchFamily="18" charset="0"/>
                          </a:rPr>
                          <m:t>+</m:t>
                        </m:r>
                        <m:r>
                          <a:rPr lang="en-US" b="0" i="1" smtClean="0">
                            <a:latin typeface="Cambria Math" panose="02040503050406030204" pitchFamily="18" charset="0"/>
                          </a:rPr>
                          <m:t>𝑀𝑜𝑡h𝑒</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𝐻𝑒𝑖𝑔h𝑡</m:t>
                        </m:r>
                        <m:r>
                          <a:rPr lang="en-US" b="0" i="1" smtClean="0">
                            <a:latin typeface="Cambria Math" panose="02040503050406030204" pitchFamily="18" charset="0"/>
                          </a:rPr>
                          <m:t>−</m:t>
                        </m:r>
                        <m:r>
                          <a:rPr lang="en-US" b="0" i="1" smtClean="0">
                            <a:latin typeface="Cambria Math" panose="02040503050406030204" pitchFamily="18" charset="0"/>
                          </a:rPr>
                          <m:t>13</m:t>
                        </m:r>
                      </m:num>
                      <m:den>
                        <m:r>
                          <a:rPr lang="en-US" b="0" i="1" smtClean="0">
                            <a:latin typeface="Cambria Math" panose="02040503050406030204" pitchFamily="18" charset="0"/>
                          </a:rPr>
                          <m:t>2</m:t>
                        </m:r>
                      </m:den>
                    </m:f>
                  </m:oMath>
                </a14:m>
                <a:br>
                  <a:rPr lang="en-IN"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The </a:t>
                </a:r>
                <a:r>
                  <a:rPr lang="en-US" sz="2400" i="1" dirty="0">
                    <a:latin typeface="Times New Roman" panose="02020603050405020304" pitchFamily="18" charset="0"/>
                    <a:cs typeface="Times New Roman" panose="02020603050405020304" pitchFamily="18" charset="0"/>
                  </a:rPr>
                  <a:t>European Journal of Human Genetics</a:t>
                </a:r>
                <a:r>
                  <a:rPr lang="en-US" sz="2400" dirty="0">
                    <a:latin typeface="Times New Roman" panose="02020603050405020304" pitchFamily="18" charset="0"/>
                    <a:cs typeface="Times New Roman" panose="02020603050405020304" pitchFamily="18" charset="0"/>
                  </a:rPr>
                  <a:t> states that, in 90% cases 80–90% of height variation is genetic, while nutrition, activity, and socio-economic factors influence the remaining 10–20%. The MPH formula’s +13 cm (boys) and -13 cm (girls) adjustment aligns with global height differences.</a:t>
                </a:r>
                <a:endParaRPr lang="en-IN" sz="2400" dirty="0">
                  <a:latin typeface="Times New Roman" panose="02020603050405020304" pitchFamily="18" charset="0"/>
                  <a:cs typeface="Times New Roman" panose="02020603050405020304" pitchFamily="18" charset="0"/>
                </a:endParaRPr>
              </a:p>
            </p:txBody>
          </p:sp>
        </mc:Choice>
        <mc:Fallback>
          <p:sp>
            <p:nvSpPr>
              <p:cNvPr id="8" name="TextBox 7">
                <a:extLst>
                  <a:ext uri="{FF2B5EF4-FFF2-40B4-BE49-F238E27FC236}">
                    <a16:creationId xmlns:a16="http://schemas.microsoft.com/office/drawing/2014/main" id="{DB92F20F-7FF7-E8C1-9EFC-95FDE00B1129}"/>
                  </a:ext>
                </a:extLst>
              </p:cNvPr>
              <p:cNvSpPr txBox="1">
                <a:spLocks noRot="1" noChangeAspect="1" noMove="1" noResize="1" noEditPoints="1" noAdjustHandles="1" noChangeArrowheads="1" noChangeShapeType="1" noTextEdit="1"/>
              </p:cNvSpPr>
              <p:nvPr/>
            </p:nvSpPr>
            <p:spPr>
              <a:xfrm>
                <a:off x="1064467" y="1054705"/>
                <a:ext cx="9889671" cy="4999958"/>
              </a:xfrm>
              <a:prstGeom prst="rect">
                <a:avLst/>
              </a:prstGeom>
              <a:blipFill>
                <a:blip r:embed="rId3"/>
                <a:stretch>
                  <a:fillRect l="-1110" t="-1098" r="-925" b="-1951"/>
                </a:stretch>
              </a:blipFill>
            </p:spPr>
            <p:txBody>
              <a:bodyPr/>
              <a:lstStyle/>
              <a:p>
                <a:r>
                  <a:rPr lang="en-IN">
                    <a:noFill/>
                  </a:rPr>
                  <a:t> </a:t>
                </a:r>
              </a:p>
            </p:txBody>
          </p:sp>
        </mc:Fallback>
      </mc:AlternateContent>
    </p:spTree>
    <p:extLst>
      <p:ext uri="{BB962C8B-B14F-4D97-AF65-F5344CB8AC3E}">
        <p14:creationId xmlns:p14="http://schemas.microsoft.com/office/powerpoint/2010/main" val="3243030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0756D0-9B70-1E23-BAA0-4ABB3313AC47}"/>
              </a:ext>
            </a:extLst>
          </p:cNvPr>
          <p:cNvSpPr>
            <a:spLocks noGrp="1"/>
          </p:cNvSpPr>
          <p:nvPr>
            <p:ph type="dt" sz="half" idx="10"/>
          </p:nvPr>
        </p:nvSpPr>
        <p:spPr/>
        <p:txBody>
          <a:bodyPr/>
          <a:lstStyle/>
          <a:p>
            <a:r>
              <a:rPr lang="en-IN" dirty="0"/>
              <a:t>10-02-2025</a:t>
            </a:r>
          </a:p>
        </p:txBody>
      </p:sp>
      <p:sp>
        <p:nvSpPr>
          <p:cNvPr id="3" name="Footer Placeholder 2">
            <a:extLst>
              <a:ext uri="{FF2B5EF4-FFF2-40B4-BE49-F238E27FC236}">
                <a16:creationId xmlns:a16="http://schemas.microsoft.com/office/drawing/2014/main" id="{1FF3849D-CD4F-9F77-6966-A8B39C3549D4}"/>
              </a:ext>
            </a:extLst>
          </p:cNvPr>
          <p:cNvSpPr>
            <a:spLocks noGrp="1"/>
          </p:cNvSpPr>
          <p:nvPr>
            <p:ph type="ftr" sz="quarter" idx="11"/>
          </p:nvPr>
        </p:nvSpPr>
        <p:spPr/>
        <p:txBody>
          <a:bodyPr/>
          <a:lstStyle/>
          <a:p>
            <a:r>
              <a:rPr lang="en-US" dirty="0"/>
              <a:t>Review No. 2        Batch No. AB2          Department of CSE</a:t>
            </a:r>
            <a:endParaRPr lang="en-IN" dirty="0"/>
          </a:p>
        </p:txBody>
      </p:sp>
      <p:sp>
        <p:nvSpPr>
          <p:cNvPr id="4" name="Slide Number Placeholder 3">
            <a:extLst>
              <a:ext uri="{FF2B5EF4-FFF2-40B4-BE49-F238E27FC236}">
                <a16:creationId xmlns:a16="http://schemas.microsoft.com/office/drawing/2014/main" id="{951560FE-2FEA-AE54-9DF6-78141A70F3B9}"/>
              </a:ext>
            </a:extLst>
          </p:cNvPr>
          <p:cNvSpPr>
            <a:spLocks noGrp="1"/>
          </p:cNvSpPr>
          <p:nvPr>
            <p:ph type="sldNum" sz="quarter" idx="12"/>
          </p:nvPr>
        </p:nvSpPr>
        <p:spPr/>
        <p:txBody>
          <a:bodyPr/>
          <a:lstStyle/>
          <a:p>
            <a:fld id="{65DCBD69-296B-4D7C-AF62-9B588FC78772}" type="slidenum">
              <a:rPr lang="en-IN" smtClean="0"/>
              <a:t>16</a:t>
            </a:fld>
            <a:endParaRPr lang="en-IN"/>
          </a:p>
        </p:txBody>
      </p:sp>
      <p:pic>
        <p:nvPicPr>
          <p:cNvPr id="5" name="Picture 4">
            <a:extLst>
              <a:ext uri="{FF2B5EF4-FFF2-40B4-BE49-F238E27FC236}">
                <a16:creationId xmlns:a16="http://schemas.microsoft.com/office/drawing/2014/main" id="{9505243D-9D3E-B16D-7664-8F128469C0D7}"/>
              </a:ext>
            </a:extLst>
          </p:cNvPr>
          <p:cNvPicPr>
            <a:picLocks noChangeAspect="1"/>
          </p:cNvPicPr>
          <p:nvPr/>
        </p:nvPicPr>
        <p:blipFill>
          <a:blip r:embed="rId2"/>
          <a:stretch>
            <a:fillRect/>
          </a:stretch>
        </p:blipFill>
        <p:spPr>
          <a:xfrm>
            <a:off x="0" y="0"/>
            <a:ext cx="3762900" cy="579027"/>
          </a:xfrm>
          <a:prstGeom prst="rect">
            <a:avLst/>
          </a:prstGeom>
        </p:spPr>
      </p:pic>
      <p:sp>
        <p:nvSpPr>
          <p:cNvPr id="7" name="TextBox 6">
            <a:extLst>
              <a:ext uri="{FF2B5EF4-FFF2-40B4-BE49-F238E27FC236}">
                <a16:creationId xmlns:a16="http://schemas.microsoft.com/office/drawing/2014/main" id="{5896A253-4453-8E01-47BB-30772054AAB3}"/>
              </a:ext>
            </a:extLst>
          </p:cNvPr>
          <p:cNvSpPr txBox="1"/>
          <p:nvPr/>
        </p:nvSpPr>
        <p:spPr>
          <a:xfrm>
            <a:off x="3047223" y="579027"/>
            <a:ext cx="6097554" cy="707886"/>
          </a:xfrm>
          <a:prstGeom prst="rect">
            <a:avLst/>
          </a:prstGeom>
          <a:noFill/>
        </p:spPr>
        <p:txBody>
          <a:bodyPr wrap="square">
            <a:spAutoFit/>
          </a:bodyPr>
          <a:lstStyle/>
          <a:p>
            <a:pPr algn="ctr"/>
            <a:r>
              <a:rPr lang="en-US" sz="4000" b="1" dirty="0">
                <a:latin typeface="Times New Roman" panose="02020603050405020304" pitchFamily="18" charset="0"/>
                <a:cs typeface="Times New Roman" panose="02020603050405020304" pitchFamily="18" charset="0"/>
              </a:rPr>
              <a:t>System Requirements</a:t>
            </a:r>
            <a:endParaRPr lang="en-IN" sz="4000" dirty="0"/>
          </a:p>
        </p:txBody>
      </p:sp>
      <p:sp>
        <p:nvSpPr>
          <p:cNvPr id="9" name="TextBox 8">
            <a:extLst>
              <a:ext uri="{FF2B5EF4-FFF2-40B4-BE49-F238E27FC236}">
                <a16:creationId xmlns:a16="http://schemas.microsoft.com/office/drawing/2014/main" id="{8F3C6643-B936-C17F-5FFD-2A78A30C738B}"/>
              </a:ext>
            </a:extLst>
          </p:cNvPr>
          <p:cNvSpPr txBox="1"/>
          <p:nvPr/>
        </p:nvSpPr>
        <p:spPr>
          <a:xfrm>
            <a:off x="1388706" y="1286913"/>
            <a:ext cx="9965094" cy="4524315"/>
          </a:xfrm>
          <a:prstGeom prst="rect">
            <a:avLst/>
          </a:prstGeom>
          <a:noFill/>
        </p:spPr>
        <p:txBody>
          <a:bodyPr wrap="square">
            <a:spAutoFit/>
          </a:bodyPr>
          <a:lstStyle/>
          <a:p>
            <a:pPr>
              <a:lnSpc>
                <a:spcPct val="150000"/>
              </a:lnSpc>
              <a:buNone/>
              <a:tabLst>
                <a:tab pos="3860800" algn="l"/>
                <a:tab pos="5473700" algn="l"/>
              </a:tabLst>
            </a:pPr>
            <a:r>
              <a:rPr lang="en-US" sz="2400" b="1" dirty="0">
                <a:latin typeface="Times New Roman" panose="02020603050405020304" pitchFamily="18" charset="0"/>
                <a:cs typeface="Times New Roman" panose="02020603050405020304" pitchFamily="18" charset="0"/>
              </a:rPr>
              <a:t>Hardware Requirements</a:t>
            </a:r>
            <a:endParaRPr lang="en-IN" sz="2400" dirty="0">
              <a:latin typeface="Times New Roman" panose="02020603050405020304" pitchFamily="18" charset="0"/>
              <a:cs typeface="Times New Roman" panose="02020603050405020304" pitchFamily="18" charset="0"/>
            </a:endParaRPr>
          </a:p>
          <a:p>
            <a:pPr lvl="0" defTabSz="1041400">
              <a:tabLst>
                <a:tab pos="3860800" algn="l"/>
                <a:tab pos="5473700" algn="l"/>
              </a:tabLst>
            </a:pPr>
            <a:r>
              <a:rPr lang="en-US" sz="2400" dirty="0">
                <a:latin typeface="Times New Roman" panose="02020603050405020304" pitchFamily="18" charset="0"/>
                <a:cs typeface="Times New Roman" panose="02020603050405020304" pitchFamily="18" charset="0"/>
              </a:rPr>
              <a:t>Processor	:	intel Core i5</a:t>
            </a:r>
            <a:endParaRPr lang="en-IN" sz="2400" dirty="0">
              <a:latin typeface="Times New Roman" panose="02020603050405020304" pitchFamily="18" charset="0"/>
              <a:cs typeface="Times New Roman" panose="02020603050405020304" pitchFamily="18" charset="0"/>
            </a:endParaRPr>
          </a:p>
          <a:p>
            <a:pPr lvl="0" defTabSz="1790700">
              <a:tabLst>
                <a:tab pos="3860800" algn="l"/>
                <a:tab pos="5473700" algn="l"/>
              </a:tabLst>
            </a:pPr>
            <a:r>
              <a:rPr lang="en-US" sz="2400" dirty="0">
                <a:latin typeface="Times New Roman" panose="02020603050405020304" pitchFamily="18" charset="0"/>
                <a:cs typeface="Times New Roman" panose="02020603050405020304" pitchFamily="18" charset="0"/>
              </a:rPr>
              <a:t>Cache memory	:	4MB(Megabyte)</a:t>
            </a:r>
            <a:r>
              <a:rPr lang="en-IN" sz="2400" dirty="0">
                <a:latin typeface="Times New Roman" panose="02020603050405020304" pitchFamily="18" charset="0"/>
                <a:cs typeface="Times New Roman" panose="02020603050405020304" pitchFamily="18" charset="0"/>
              </a:rPr>
              <a:t> </a:t>
            </a:r>
          </a:p>
          <a:p>
            <a:pPr lvl="0">
              <a:tabLst>
                <a:tab pos="3860800" algn="l"/>
                <a:tab pos="5473700" algn="l"/>
              </a:tabLst>
            </a:pPr>
            <a:r>
              <a:rPr lang="en-US" sz="2400" dirty="0">
                <a:latin typeface="Times New Roman" panose="02020603050405020304" pitchFamily="18" charset="0"/>
                <a:cs typeface="Times New Roman" panose="02020603050405020304" pitchFamily="18" charset="0"/>
              </a:rPr>
              <a:t>RAM	</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12.7GB (gigabyte)</a:t>
            </a:r>
            <a:r>
              <a:rPr lang="en-IN" sz="2400" dirty="0">
                <a:latin typeface="Times New Roman" panose="02020603050405020304" pitchFamily="18" charset="0"/>
                <a:cs typeface="Times New Roman" panose="02020603050405020304" pitchFamily="18" charset="0"/>
              </a:rPr>
              <a:t> </a:t>
            </a:r>
          </a:p>
          <a:p>
            <a:pPr lvl="0">
              <a:tabLst>
                <a:tab pos="3860800" algn="l"/>
                <a:tab pos="5473700" algn="l"/>
              </a:tabLst>
            </a:pPr>
            <a:r>
              <a:rPr lang="en-US" sz="2400" dirty="0">
                <a:latin typeface="Times New Roman" panose="02020603050405020304" pitchFamily="18" charset="0"/>
                <a:cs typeface="Times New Roman" panose="02020603050405020304" pitchFamily="18" charset="0"/>
              </a:rPr>
              <a:t>Hard Disk</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166.8GB</a:t>
            </a:r>
            <a:r>
              <a:rPr lang="en-IN" sz="2400" dirty="0">
                <a:latin typeface="Times New Roman" panose="02020603050405020304" pitchFamily="18" charset="0"/>
                <a:cs typeface="Times New Roman" panose="02020603050405020304" pitchFamily="18" charset="0"/>
              </a:rPr>
              <a:t> </a:t>
            </a:r>
          </a:p>
          <a:p>
            <a:pPr lvl="0">
              <a:tabLst>
                <a:tab pos="3860800" algn="l"/>
                <a:tab pos="5473700" algn="l"/>
              </a:tabLst>
            </a:pPr>
            <a:r>
              <a:rPr lang="en-IN" sz="2400" dirty="0">
                <a:latin typeface="Times New Roman" panose="02020603050405020304" pitchFamily="18" charset="0"/>
                <a:cs typeface="Times New Roman" panose="02020603050405020304" pitchFamily="18" charset="0"/>
              </a:rPr>
              <a:t>Compute Engine      	:	T4 GPU</a:t>
            </a:r>
          </a:p>
          <a:p>
            <a:pPr lvl="0">
              <a:lnSpc>
                <a:spcPct val="150000"/>
              </a:lnSpc>
              <a:buNone/>
              <a:tabLst>
                <a:tab pos="3860800" algn="l"/>
                <a:tab pos="5473700" algn="l"/>
              </a:tabLst>
            </a:pPr>
            <a:r>
              <a:rPr lang="en-US" sz="2400" b="1" dirty="0">
                <a:latin typeface="Times New Roman" panose="02020603050405020304" pitchFamily="18" charset="0"/>
                <a:cs typeface="Times New Roman" panose="02020603050405020304" pitchFamily="18" charset="0"/>
              </a:rPr>
              <a:t>Software Requirements</a:t>
            </a:r>
            <a:endParaRPr lang="en-IN" sz="2400" dirty="0">
              <a:latin typeface="Times New Roman" panose="02020603050405020304" pitchFamily="18" charset="0"/>
              <a:cs typeface="Times New Roman" panose="02020603050405020304" pitchFamily="18" charset="0"/>
            </a:endParaRPr>
          </a:p>
          <a:p>
            <a:pPr lvl="0">
              <a:tabLst>
                <a:tab pos="3860800" algn="l"/>
                <a:tab pos="5473700" algn="l"/>
              </a:tabLst>
            </a:pPr>
            <a:r>
              <a:rPr lang="en-US" sz="2400" dirty="0">
                <a:latin typeface="Times New Roman" panose="02020603050405020304" pitchFamily="18" charset="0"/>
                <a:cs typeface="Times New Roman" panose="02020603050405020304" pitchFamily="18" charset="0"/>
              </a:rPr>
              <a:t>Operating System</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Windows 10, 64-bit OS</a:t>
            </a:r>
          </a:p>
          <a:p>
            <a:pPr lvl="0">
              <a:tabLst>
                <a:tab pos="3860800" algn="l"/>
                <a:tab pos="5473700" algn="l"/>
              </a:tabLst>
            </a:pPr>
            <a:r>
              <a:rPr lang="en-US" sz="2400" dirty="0">
                <a:latin typeface="Times New Roman" panose="02020603050405020304" pitchFamily="18" charset="0"/>
                <a:cs typeface="Times New Roman" panose="02020603050405020304" pitchFamily="18" charset="0"/>
              </a:rPr>
              <a:t>Coding Language</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Python</a:t>
            </a:r>
            <a:r>
              <a:rPr lang="en-IN" sz="2400" dirty="0">
                <a:latin typeface="Times New Roman" panose="02020603050405020304" pitchFamily="18" charset="0"/>
                <a:cs typeface="Times New Roman" panose="02020603050405020304" pitchFamily="18" charset="0"/>
              </a:rPr>
              <a:t> </a:t>
            </a:r>
          </a:p>
          <a:p>
            <a:pPr lvl="0">
              <a:tabLst>
                <a:tab pos="3860800" algn="l"/>
                <a:tab pos="5473700" algn="l"/>
              </a:tabLst>
            </a:pPr>
            <a:r>
              <a:rPr lang="en-US" sz="2400" dirty="0">
                <a:latin typeface="Times New Roman" panose="02020603050405020304" pitchFamily="18" charset="0"/>
                <a:cs typeface="Times New Roman" panose="02020603050405020304" pitchFamily="18" charset="0"/>
              </a:rPr>
              <a:t>Python distribution</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Google </a:t>
            </a:r>
            <a:r>
              <a:rPr lang="en-US" sz="2400" dirty="0" err="1">
                <a:latin typeface="Times New Roman" panose="02020603050405020304" pitchFamily="18" charset="0"/>
                <a:cs typeface="Times New Roman" panose="02020603050405020304" pitchFamily="18" charset="0"/>
              </a:rPr>
              <a:t>Colab</a:t>
            </a:r>
            <a:r>
              <a:rPr lang="en-US" sz="2400" dirty="0">
                <a:latin typeface="Times New Roman" panose="02020603050405020304" pitchFamily="18" charset="0"/>
                <a:cs typeface="Times New Roman" panose="02020603050405020304" pitchFamily="18" charset="0"/>
              </a:rPr>
              <a:t> Pro , Flask</a:t>
            </a:r>
            <a:r>
              <a:rPr lang="en-IN" sz="2400" dirty="0">
                <a:latin typeface="Times New Roman" panose="02020603050405020304" pitchFamily="18" charset="0"/>
                <a:cs typeface="Times New Roman" panose="02020603050405020304" pitchFamily="18" charset="0"/>
              </a:rPr>
              <a:t> </a:t>
            </a:r>
          </a:p>
          <a:p>
            <a:pPr lvl="0">
              <a:tabLst>
                <a:tab pos="3860800" algn="l"/>
                <a:tab pos="5473700" algn="l"/>
              </a:tabLst>
            </a:pPr>
            <a:r>
              <a:rPr lang="en-US" sz="2400" dirty="0">
                <a:latin typeface="Times New Roman" panose="02020603050405020304" pitchFamily="18" charset="0"/>
                <a:cs typeface="Times New Roman" panose="02020603050405020304" pitchFamily="18" charset="0"/>
              </a:rPr>
              <a:t>Browser	: 	Any Latest Browser like Chrome</a:t>
            </a:r>
            <a:r>
              <a:rPr lang="en-IN"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57893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CB2AA0-B3FA-65A4-D56D-20B05210DFE9}"/>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848BB0D0-D6CD-A4B7-4FCB-60EDEFDC6F51}"/>
              </a:ext>
            </a:extLst>
          </p:cNvPr>
          <p:cNvSpPr>
            <a:spLocks noGrp="1"/>
          </p:cNvSpPr>
          <p:nvPr>
            <p:ph type="dt" sz="half" idx="10"/>
          </p:nvPr>
        </p:nvSpPr>
        <p:spPr/>
        <p:txBody>
          <a:bodyPr/>
          <a:lstStyle/>
          <a:p>
            <a:r>
              <a:rPr lang="en-IN" dirty="0"/>
              <a:t>10-02-2025</a:t>
            </a:r>
          </a:p>
        </p:txBody>
      </p:sp>
      <p:sp>
        <p:nvSpPr>
          <p:cNvPr id="3" name="Footer Placeholder 2">
            <a:extLst>
              <a:ext uri="{FF2B5EF4-FFF2-40B4-BE49-F238E27FC236}">
                <a16:creationId xmlns:a16="http://schemas.microsoft.com/office/drawing/2014/main" id="{3D4D5BAE-8638-3363-4F38-59C159DDFCE8}"/>
              </a:ext>
            </a:extLst>
          </p:cNvPr>
          <p:cNvSpPr>
            <a:spLocks noGrp="1"/>
          </p:cNvSpPr>
          <p:nvPr>
            <p:ph type="ftr" sz="quarter" idx="11"/>
          </p:nvPr>
        </p:nvSpPr>
        <p:spPr/>
        <p:txBody>
          <a:bodyPr/>
          <a:lstStyle/>
          <a:p>
            <a:r>
              <a:rPr lang="en-US" dirty="0"/>
              <a:t>Review No. 2        Batch No. AB2          Department of CSE</a:t>
            </a:r>
            <a:endParaRPr lang="en-IN" dirty="0"/>
          </a:p>
        </p:txBody>
      </p:sp>
      <p:sp>
        <p:nvSpPr>
          <p:cNvPr id="4" name="Slide Number Placeholder 3">
            <a:extLst>
              <a:ext uri="{FF2B5EF4-FFF2-40B4-BE49-F238E27FC236}">
                <a16:creationId xmlns:a16="http://schemas.microsoft.com/office/drawing/2014/main" id="{B267AFF0-3D4A-328D-9945-D1527CAA53B2}"/>
              </a:ext>
            </a:extLst>
          </p:cNvPr>
          <p:cNvSpPr>
            <a:spLocks noGrp="1"/>
          </p:cNvSpPr>
          <p:nvPr>
            <p:ph type="sldNum" sz="quarter" idx="12"/>
          </p:nvPr>
        </p:nvSpPr>
        <p:spPr/>
        <p:txBody>
          <a:bodyPr/>
          <a:lstStyle/>
          <a:p>
            <a:fld id="{65DCBD69-296B-4D7C-AF62-9B588FC78772}" type="slidenum">
              <a:rPr lang="en-IN" smtClean="0"/>
              <a:t>17</a:t>
            </a:fld>
            <a:endParaRPr lang="en-IN"/>
          </a:p>
        </p:txBody>
      </p:sp>
      <p:pic>
        <p:nvPicPr>
          <p:cNvPr id="5" name="Picture 4">
            <a:extLst>
              <a:ext uri="{FF2B5EF4-FFF2-40B4-BE49-F238E27FC236}">
                <a16:creationId xmlns:a16="http://schemas.microsoft.com/office/drawing/2014/main" id="{7549DD35-3B54-BA07-86F7-F22223654207}"/>
              </a:ext>
            </a:extLst>
          </p:cNvPr>
          <p:cNvPicPr>
            <a:picLocks noChangeAspect="1"/>
          </p:cNvPicPr>
          <p:nvPr/>
        </p:nvPicPr>
        <p:blipFill>
          <a:blip r:embed="rId2"/>
          <a:stretch>
            <a:fillRect/>
          </a:stretch>
        </p:blipFill>
        <p:spPr>
          <a:xfrm>
            <a:off x="0" y="0"/>
            <a:ext cx="3762900" cy="579027"/>
          </a:xfrm>
          <a:prstGeom prst="rect">
            <a:avLst/>
          </a:prstGeom>
        </p:spPr>
      </p:pic>
      <p:sp>
        <p:nvSpPr>
          <p:cNvPr id="7" name="TextBox 6">
            <a:extLst>
              <a:ext uri="{FF2B5EF4-FFF2-40B4-BE49-F238E27FC236}">
                <a16:creationId xmlns:a16="http://schemas.microsoft.com/office/drawing/2014/main" id="{FAC6111D-DF2A-5A09-153E-95BB26B119B4}"/>
              </a:ext>
            </a:extLst>
          </p:cNvPr>
          <p:cNvSpPr txBox="1"/>
          <p:nvPr/>
        </p:nvSpPr>
        <p:spPr>
          <a:xfrm>
            <a:off x="3047223" y="504382"/>
            <a:ext cx="6097554" cy="707886"/>
          </a:xfrm>
          <a:prstGeom prst="rect">
            <a:avLst/>
          </a:prstGeom>
          <a:noFill/>
        </p:spPr>
        <p:txBody>
          <a:bodyPr wrap="square">
            <a:spAutoFit/>
          </a:bodyPr>
          <a:lstStyle/>
          <a:p>
            <a:pPr algn="ctr"/>
            <a:r>
              <a:rPr lang="en-US" sz="4000" b="1" dirty="0">
                <a:latin typeface="Times New Roman" panose="02020603050405020304" pitchFamily="18" charset="0"/>
                <a:cs typeface="Times New Roman" panose="02020603050405020304" pitchFamily="18" charset="0"/>
              </a:rPr>
              <a:t>Implementation</a:t>
            </a:r>
            <a:endParaRPr lang="en-IN" sz="4000" dirty="0"/>
          </a:p>
        </p:txBody>
      </p:sp>
      <p:pic>
        <p:nvPicPr>
          <p:cNvPr id="9" name="Picture 8">
            <a:extLst>
              <a:ext uri="{FF2B5EF4-FFF2-40B4-BE49-F238E27FC236}">
                <a16:creationId xmlns:a16="http://schemas.microsoft.com/office/drawing/2014/main" id="{90295E20-6B12-F5BA-5DA6-42F31E2799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342" y="1334278"/>
            <a:ext cx="10243457" cy="4572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09872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CBD1AD-EB40-5C7D-8D59-EA2493D2DE0E}"/>
              </a:ext>
            </a:extLst>
          </p:cNvPr>
          <p:cNvSpPr>
            <a:spLocks noGrp="1"/>
          </p:cNvSpPr>
          <p:nvPr>
            <p:ph type="dt" sz="half" idx="10"/>
          </p:nvPr>
        </p:nvSpPr>
        <p:spPr/>
        <p:txBody>
          <a:bodyPr/>
          <a:lstStyle/>
          <a:p>
            <a:r>
              <a:rPr lang="en-IN" dirty="0"/>
              <a:t>10-02-2025</a:t>
            </a:r>
          </a:p>
        </p:txBody>
      </p:sp>
      <p:sp>
        <p:nvSpPr>
          <p:cNvPr id="3" name="Footer Placeholder 2">
            <a:extLst>
              <a:ext uri="{FF2B5EF4-FFF2-40B4-BE49-F238E27FC236}">
                <a16:creationId xmlns:a16="http://schemas.microsoft.com/office/drawing/2014/main" id="{FE00B2C1-7877-8FE3-D0B9-191B683EB650}"/>
              </a:ext>
            </a:extLst>
          </p:cNvPr>
          <p:cNvSpPr>
            <a:spLocks noGrp="1"/>
          </p:cNvSpPr>
          <p:nvPr>
            <p:ph type="ftr" sz="quarter" idx="11"/>
          </p:nvPr>
        </p:nvSpPr>
        <p:spPr/>
        <p:txBody>
          <a:bodyPr/>
          <a:lstStyle/>
          <a:p>
            <a:r>
              <a:rPr lang="en-US" dirty="0"/>
              <a:t>Review No. 2        Batch No. AB2          Department of CSE</a:t>
            </a:r>
            <a:endParaRPr lang="en-IN" dirty="0"/>
          </a:p>
        </p:txBody>
      </p:sp>
      <p:sp>
        <p:nvSpPr>
          <p:cNvPr id="4" name="Slide Number Placeholder 3">
            <a:extLst>
              <a:ext uri="{FF2B5EF4-FFF2-40B4-BE49-F238E27FC236}">
                <a16:creationId xmlns:a16="http://schemas.microsoft.com/office/drawing/2014/main" id="{35A544F4-AD20-81D1-B129-030EF43395C1}"/>
              </a:ext>
            </a:extLst>
          </p:cNvPr>
          <p:cNvSpPr>
            <a:spLocks noGrp="1"/>
          </p:cNvSpPr>
          <p:nvPr>
            <p:ph type="sldNum" sz="quarter" idx="12"/>
          </p:nvPr>
        </p:nvSpPr>
        <p:spPr/>
        <p:txBody>
          <a:bodyPr/>
          <a:lstStyle/>
          <a:p>
            <a:fld id="{65DCBD69-296B-4D7C-AF62-9B588FC78772}" type="slidenum">
              <a:rPr lang="en-IN" smtClean="0"/>
              <a:t>18</a:t>
            </a:fld>
            <a:endParaRPr lang="en-IN"/>
          </a:p>
        </p:txBody>
      </p:sp>
      <p:pic>
        <p:nvPicPr>
          <p:cNvPr id="5" name="Picture 4">
            <a:extLst>
              <a:ext uri="{FF2B5EF4-FFF2-40B4-BE49-F238E27FC236}">
                <a16:creationId xmlns:a16="http://schemas.microsoft.com/office/drawing/2014/main" id="{D0BB2BAE-7CC2-CA5B-69CD-0A2DCA268B0A}"/>
              </a:ext>
            </a:extLst>
          </p:cNvPr>
          <p:cNvPicPr>
            <a:picLocks noChangeAspect="1"/>
          </p:cNvPicPr>
          <p:nvPr/>
        </p:nvPicPr>
        <p:blipFill>
          <a:blip r:embed="rId2"/>
          <a:stretch>
            <a:fillRect/>
          </a:stretch>
        </p:blipFill>
        <p:spPr>
          <a:xfrm>
            <a:off x="0" y="0"/>
            <a:ext cx="3762900" cy="579027"/>
          </a:xfrm>
          <a:prstGeom prst="rect">
            <a:avLst/>
          </a:prstGeom>
        </p:spPr>
      </p:pic>
      <p:graphicFrame>
        <p:nvGraphicFramePr>
          <p:cNvPr id="6" name="Table 5">
            <a:extLst>
              <a:ext uri="{FF2B5EF4-FFF2-40B4-BE49-F238E27FC236}">
                <a16:creationId xmlns:a16="http://schemas.microsoft.com/office/drawing/2014/main" id="{F6891101-ECBF-C4DE-E3E9-230B07F5358D}"/>
              </a:ext>
            </a:extLst>
          </p:cNvPr>
          <p:cNvGraphicFramePr>
            <a:graphicFrameLocks noGrp="1"/>
          </p:cNvGraphicFramePr>
          <p:nvPr>
            <p:extLst>
              <p:ext uri="{D42A27DB-BD31-4B8C-83A1-F6EECF244321}">
                <p14:modId xmlns:p14="http://schemas.microsoft.com/office/powerpoint/2010/main" val="841996786"/>
              </p:ext>
            </p:extLst>
          </p:nvPr>
        </p:nvGraphicFramePr>
        <p:xfrm>
          <a:off x="1359936" y="1511992"/>
          <a:ext cx="9733383" cy="4084320"/>
        </p:xfrm>
        <a:graphic>
          <a:graphicData uri="http://schemas.openxmlformats.org/drawingml/2006/table">
            <a:tbl>
              <a:tblPr firstRow="1">
                <a:tableStyleId>{7DF18680-E054-41AD-8BC1-D1AEF772440D}</a:tableStyleId>
              </a:tblPr>
              <a:tblGrid>
                <a:gridCol w="2717542">
                  <a:extLst>
                    <a:ext uri="{9D8B030D-6E8A-4147-A177-3AD203B41FA5}">
                      <a16:colId xmlns:a16="http://schemas.microsoft.com/office/drawing/2014/main" val="3151781940"/>
                    </a:ext>
                  </a:extLst>
                </a:gridCol>
                <a:gridCol w="3321698">
                  <a:extLst>
                    <a:ext uri="{9D8B030D-6E8A-4147-A177-3AD203B41FA5}">
                      <a16:colId xmlns:a16="http://schemas.microsoft.com/office/drawing/2014/main" val="902102940"/>
                    </a:ext>
                  </a:extLst>
                </a:gridCol>
                <a:gridCol w="3694143">
                  <a:extLst>
                    <a:ext uri="{9D8B030D-6E8A-4147-A177-3AD203B41FA5}">
                      <a16:colId xmlns:a16="http://schemas.microsoft.com/office/drawing/2014/main" val="1527543007"/>
                    </a:ext>
                  </a:extLst>
                </a:gridCol>
              </a:tblGrid>
              <a:tr h="0">
                <a:tc>
                  <a:txBody>
                    <a:bodyPr/>
                    <a:lstStyle/>
                    <a:p>
                      <a:pPr algn="just"/>
                      <a:r>
                        <a:rPr lang="en-IN" sz="2800" b="1">
                          <a:latin typeface="Times New Roman" panose="02020603050405020304" pitchFamily="18" charset="0"/>
                          <a:cs typeface="Times New Roman" panose="02020603050405020304" pitchFamily="18" charset="0"/>
                        </a:rPr>
                        <a:t>Issue</a:t>
                      </a:r>
                    </a:p>
                  </a:txBody>
                  <a:tcPr anchor="ctr"/>
                </a:tc>
                <a:tc>
                  <a:txBody>
                    <a:bodyPr/>
                    <a:lstStyle/>
                    <a:p>
                      <a:pPr algn="just"/>
                      <a:r>
                        <a:rPr lang="en-IN" sz="2800" b="1">
                          <a:latin typeface="Times New Roman" panose="02020603050405020304" pitchFamily="18" charset="0"/>
                          <a:cs typeface="Times New Roman" panose="02020603050405020304" pitchFamily="18" charset="0"/>
                        </a:rPr>
                        <a:t>Problem</a:t>
                      </a:r>
                    </a:p>
                  </a:txBody>
                  <a:tcPr anchor="ctr"/>
                </a:tc>
                <a:tc>
                  <a:txBody>
                    <a:bodyPr/>
                    <a:lstStyle/>
                    <a:p>
                      <a:pPr algn="just"/>
                      <a:r>
                        <a:rPr lang="en-IN" sz="2800" b="1" dirty="0">
                          <a:latin typeface="Times New Roman" panose="02020603050405020304" pitchFamily="18" charset="0"/>
                          <a:cs typeface="Times New Roman" panose="02020603050405020304" pitchFamily="18" charset="0"/>
                        </a:rPr>
                        <a:t>Solution</a:t>
                      </a:r>
                    </a:p>
                  </a:txBody>
                  <a:tcPr anchor="ctr"/>
                </a:tc>
                <a:extLst>
                  <a:ext uri="{0D108BD9-81ED-4DB2-BD59-A6C34878D82A}">
                    <a16:rowId xmlns:a16="http://schemas.microsoft.com/office/drawing/2014/main" val="2813647550"/>
                  </a:ext>
                </a:extLst>
              </a:tr>
              <a:tr h="0">
                <a:tc>
                  <a:txBody>
                    <a:bodyPr/>
                    <a:lstStyle/>
                    <a:p>
                      <a:pPr algn="just"/>
                      <a:r>
                        <a:rPr lang="en-IN" sz="2400" b="1">
                          <a:latin typeface="Times New Roman" panose="02020603050405020304" pitchFamily="18" charset="0"/>
                          <a:cs typeface="Times New Roman" panose="02020603050405020304" pitchFamily="18" charset="0"/>
                        </a:rPr>
                        <a:t>Outliers in Data</a:t>
                      </a:r>
                      <a:endParaRPr lang="en-IN" sz="2400">
                        <a:latin typeface="Times New Roman" panose="02020603050405020304" pitchFamily="18" charset="0"/>
                        <a:cs typeface="Times New Roman" panose="02020603050405020304" pitchFamily="18" charset="0"/>
                      </a:endParaRPr>
                    </a:p>
                  </a:txBody>
                  <a:tcPr anchor="ctr"/>
                </a:tc>
                <a:tc>
                  <a:txBody>
                    <a:bodyPr/>
                    <a:lstStyle/>
                    <a:p>
                      <a:pPr algn="just"/>
                      <a:r>
                        <a:rPr lang="en-US" sz="2400" dirty="0">
                          <a:latin typeface="Times New Roman" panose="02020603050405020304" pitchFamily="18" charset="0"/>
                          <a:cs typeface="Times New Roman" panose="02020603050405020304" pitchFamily="18" charset="0"/>
                        </a:rPr>
                        <a:t>Extreme values made predictions less accurate.</a:t>
                      </a:r>
                    </a:p>
                  </a:txBody>
                  <a:tcPr anchor="ctr"/>
                </a:tc>
                <a:tc>
                  <a:txBody>
                    <a:bodyPr/>
                    <a:lstStyle/>
                    <a:p>
                      <a:pPr algn="just"/>
                      <a:r>
                        <a:rPr lang="en-US" sz="2400" dirty="0">
                          <a:latin typeface="Times New Roman" panose="02020603050405020304" pitchFamily="18" charset="0"/>
                          <a:cs typeface="Times New Roman" panose="02020603050405020304" pitchFamily="18" charset="0"/>
                        </a:rPr>
                        <a:t>Removed outliers to improve accuracy.</a:t>
                      </a:r>
                    </a:p>
                  </a:txBody>
                  <a:tcPr anchor="ctr"/>
                </a:tc>
                <a:extLst>
                  <a:ext uri="{0D108BD9-81ED-4DB2-BD59-A6C34878D82A}">
                    <a16:rowId xmlns:a16="http://schemas.microsoft.com/office/drawing/2014/main" val="2296485609"/>
                  </a:ext>
                </a:extLst>
              </a:tr>
              <a:tr h="0">
                <a:tc>
                  <a:txBody>
                    <a:bodyPr/>
                    <a:lstStyle/>
                    <a:p>
                      <a:pPr algn="just"/>
                      <a:r>
                        <a:rPr lang="en-IN" sz="2400" b="1" dirty="0">
                          <a:latin typeface="Times New Roman" panose="02020603050405020304" pitchFamily="18" charset="0"/>
                          <a:cs typeface="Times New Roman" panose="02020603050405020304" pitchFamily="18" charset="0"/>
                        </a:rPr>
                        <a:t>Limited Features</a:t>
                      </a:r>
                      <a:endParaRPr lang="en-IN" sz="2400" dirty="0">
                        <a:latin typeface="Times New Roman" panose="02020603050405020304" pitchFamily="18" charset="0"/>
                        <a:cs typeface="Times New Roman" panose="02020603050405020304" pitchFamily="18" charset="0"/>
                      </a:endParaRPr>
                    </a:p>
                  </a:txBody>
                  <a:tcPr anchor="ctr"/>
                </a:tc>
                <a:tc>
                  <a:txBody>
                    <a:bodyPr/>
                    <a:lstStyle/>
                    <a:p>
                      <a:pPr algn="just"/>
                      <a:r>
                        <a:rPr lang="en-US" sz="2400" dirty="0">
                          <a:latin typeface="Times New Roman" panose="02020603050405020304" pitchFamily="18" charset="0"/>
                          <a:cs typeface="Times New Roman" panose="02020603050405020304" pitchFamily="18" charset="0"/>
                        </a:rPr>
                        <a:t>Only parental height was used, missing other factors.</a:t>
                      </a:r>
                    </a:p>
                  </a:txBody>
                  <a:tcPr anchor="ctr"/>
                </a:tc>
                <a:tc>
                  <a:txBody>
                    <a:bodyPr/>
                    <a:lstStyle/>
                    <a:p>
                      <a:pPr algn="just"/>
                      <a:r>
                        <a:rPr lang="en-US" sz="2400" dirty="0">
                          <a:latin typeface="Times New Roman" panose="02020603050405020304" pitchFamily="18" charset="0"/>
                          <a:cs typeface="Times New Roman" panose="02020603050405020304" pitchFamily="18" charset="0"/>
                        </a:rPr>
                        <a:t>Added features like average parental height, sports participation, and grandparental height.</a:t>
                      </a:r>
                    </a:p>
                  </a:txBody>
                  <a:tcPr anchor="ctr"/>
                </a:tc>
                <a:extLst>
                  <a:ext uri="{0D108BD9-81ED-4DB2-BD59-A6C34878D82A}">
                    <a16:rowId xmlns:a16="http://schemas.microsoft.com/office/drawing/2014/main" val="2455041348"/>
                  </a:ext>
                </a:extLst>
              </a:tr>
              <a:tr h="0">
                <a:tc>
                  <a:txBody>
                    <a:bodyPr/>
                    <a:lstStyle/>
                    <a:p>
                      <a:pPr algn="l"/>
                      <a:r>
                        <a:rPr lang="en-US" sz="2400" b="1" dirty="0">
                          <a:latin typeface="Times New Roman" panose="02020603050405020304" pitchFamily="18" charset="0"/>
                          <a:cs typeface="Times New Roman" panose="02020603050405020304" pitchFamily="18" charset="0"/>
                        </a:rPr>
                        <a:t>Too Many or Too Few Features</a:t>
                      </a:r>
                      <a:endParaRPr lang="en-US" sz="2400" dirty="0">
                        <a:latin typeface="Times New Roman" panose="02020603050405020304" pitchFamily="18" charset="0"/>
                        <a:cs typeface="Times New Roman" panose="02020603050405020304" pitchFamily="18" charset="0"/>
                      </a:endParaRPr>
                    </a:p>
                  </a:txBody>
                  <a:tcPr anchor="ctr"/>
                </a:tc>
                <a:tc>
                  <a:txBody>
                    <a:bodyPr/>
                    <a:lstStyle/>
                    <a:p>
                      <a:pPr algn="just"/>
                      <a:r>
                        <a:rPr lang="en-US" sz="2400">
                          <a:latin typeface="Times New Roman" panose="02020603050405020304" pitchFamily="18" charset="0"/>
                          <a:cs typeface="Times New Roman" panose="02020603050405020304" pitchFamily="18" charset="0"/>
                        </a:rPr>
                        <a:t>Too many features made the model slow; too few reduced accuracy.</a:t>
                      </a:r>
                    </a:p>
                  </a:txBody>
                  <a:tcPr anchor="ctr"/>
                </a:tc>
                <a:tc>
                  <a:txBody>
                    <a:bodyPr/>
                    <a:lstStyle/>
                    <a:p>
                      <a:pPr algn="just"/>
                      <a:r>
                        <a:rPr lang="en-US" sz="2400" dirty="0">
                          <a:latin typeface="Times New Roman" panose="02020603050405020304" pitchFamily="18" charset="0"/>
                          <a:cs typeface="Times New Roman" panose="02020603050405020304" pitchFamily="18" charset="0"/>
                        </a:rPr>
                        <a:t>Used feature selection to keep only the most useful features.</a:t>
                      </a:r>
                    </a:p>
                  </a:txBody>
                  <a:tcPr anchor="ctr"/>
                </a:tc>
                <a:extLst>
                  <a:ext uri="{0D108BD9-81ED-4DB2-BD59-A6C34878D82A}">
                    <a16:rowId xmlns:a16="http://schemas.microsoft.com/office/drawing/2014/main" val="319684516"/>
                  </a:ext>
                </a:extLst>
              </a:tr>
            </a:tbl>
          </a:graphicData>
        </a:graphic>
      </p:graphicFrame>
      <p:sp>
        <p:nvSpPr>
          <p:cNvPr id="7" name="Rectangle 1">
            <a:extLst>
              <a:ext uri="{FF2B5EF4-FFF2-40B4-BE49-F238E27FC236}">
                <a16:creationId xmlns:a16="http://schemas.microsoft.com/office/drawing/2014/main" id="{1AF175EC-1AAA-29FE-216B-C20DDF9ABFD3}"/>
              </a:ext>
            </a:extLst>
          </p:cNvPr>
          <p:cNvSpPr>
            <a:spLocks noChangeArrowheads="1"/>
          </p:cNvSpPr>
          <p:nvPr/>
        </p:nvSpPr>
        <p:spPr bwMode="auto">
          <a:xfrm>
            <a:off x="888741" y="494092"/>
            <a:ext cx="104145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4000" b="1" dirty="0">
                <a:latin typeface="Times New Roman" panose="02020603050405020304" pitchFamily="18" charset="0"/>
                <a:cs typeface="Times New Roman" panose="02020603050405020304" pitchFamily="18" charset="0"/>
              </a:rPr>
              <a:t>Challenges  Vs Overcomes</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8165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3D858B-0E39-BC58-9304-4A4262EE71B4}"/>
              </a:ext>
            </a:extLst>
          </p:cNvPr>
          <p:cNvSpPr>
            <a:spLocks noGrp="1"/>
          </p:cNvSpPr>
          <p:nvPr>
            <p:ph type="dt" sz="half" idx="10"/>
          </p:nvPr>
        </p:nvSpPr>
        <p:spPr/>
        <p:txBody>
          <a:bodyPr/>
          <a:lstStyle/>
          <a:p>
            <a:r>
              <a:rPr lang="en-IN" dirty="0"/>
              <a:t>10-02-2025</a:t>
            </a:r>
          </a:p>
        </p:txBody>
      </p:sp>
      <p:sp>
        <p:nvSpPr>
          <p:cNvPr id="3" name="Footer Placeholder 2">
            <a:extLst>
              <a:ext uri="{FF2B5EF4-FFF2-40B4-BE49-F238E27FC236}">
                <a16:creationId xmlns:a16="http://schemas.microsoft.com/office/drawing/2014/main" id="{042FE6AF-8D4F-5B8D-3C19-742DD7B4D855}"/>
              </a:ext>
            </a:extLst>
          </p:cNvPr>
          <p:cNvSpPr>
            <a:spLocks noGrp="1"/>
          </p:cNvSpPr>
          <p:nvPr>
            <p:ph type="ftr" sz="quarter" idx="11"/>
          </p:nvPr>
        </p:nvSpPr>
        <p:spPr/>
        <p:txBody>
          <a:bodyPr/>
          <a:lstStyle/>
          <a:p>
            <a:r>
              <a:rPr lang="en-US" dirty="0"/>
              <a:t>Review No. 2         Batch No. AB2          Department of CSE</a:t>
            </a:r>
            <a:endParaRPr lang="en-IN" dirty="0"/>
          </a:p>
        </p:txBody>
      </p:sp>
      <p:sp>
        <p:nvSpPr>
          <p:cNvPr id="4" name="Slide Number Placeholder 3">
            <a:extLst>
              <a:ext uri="{FF2B5EF4-FFF2-40B4-BE49-F238E27FC236}">
                <a16:creationId xmlns:a16="http://schemas.microsoft.com/office/drawing/2014/main" id="{DC7F338E-16D4-613B-D5AD-560B5F42A5B8}"/>
              </a:ext>
            </a:extLst>
          </p:cNvPr>
          <p:cNvSpPr>
            <a:spLocks noGrp="1"/>
          </p:cNvSpPr>
          <p:nvPr>
            <p:ph type="sldNum" sz="quarter" idx="12"/>
          </p:nvPr>
        </p:nvSpPr>
        <p:spPr/>
        <p:txBody>
          <a:bodyPr/>
          <a:lstStyle/>
          <a:p>
            <a:fld id="{65DCBD69-296B-4D7C-AF62-9B588FC78772}" type="slidenum">
              <a:rPr lang="en-IN" smtClean="0"/>
              <a:t>19</a:t>
            </a:fld>
            <a:endParaRPr lang="en-IN"/>
          </a:p>
        </p:txBody>
      </p:sp>
      <p:pic>
        <p:nvPicPr>
          <p:cNvPr id="5" name="Picture 4">
            <a:extLst>
              <a:ext uri="{FF2B5EF4-FFF2-40B4-BE49-F238E27FC236}">
                <a16:creationId xmlns:a16="http://schemas.microsoft.com/office/drawing/2014/main" id="{6AF87535-4F61-8E34-DB8A-C11DA147918E}"/>
              </a:ext>
            </a:extLst>
          </p:cNvPr>
          <p:cNvPicPr>
            <a:picLocks noChangeAspect="1"/>
          </p:cNvPicPr>
          <p:nvPr/>
        </p:nvPicPr>
        <p:blipFill>
          <a:blip r:embed="rId2"/>
          <a:stretch>
            <a:fillRect/>
          </a:stretch>
        </p:blipFill>
        <p:spPr>
          <a:xfrm>
            <a:off x="0" y="0"/>
            <a:ext cx="3762900" cy="579027"/>
          </a:xfrm>
          <a:prstGeom prst="rect">
            <a:avLst/>
          </a:prstGeom>
        </p:spPr>
      </p:pic>
      <p:sp>
        <p:nvSpPr>
          <p:cNvPr id="7" name="TextBox 6">
            <a:extLst>
              <a:ext uri="{FF2B5EF4-FFF2-40B4-BE49-F238E27FC236}">
                <a16:creationId xmlns:a16="http://schemas.microsoft.com/office/drawing/2014/main" id="{BF7B9F74-2244-AFAF-F85A-EC468B33AC68}"/>
              </a:ext>
            </a:extLst>
          </p:cNvPr>
          <p:cNvSpPr txBox="1"/>
          <p:nvPr/>
        </p:nvSpPr>
        <p:spPr>
          <a:xfrm>
            <a:off x="2680607" y="579027"/>
            <a:ext cx="6830785" cy="707886"/>
          </a:xfrm>
          <a:prstGeom prst="rect">
            <a:avLst/>
          </a:prstGeom>
          <a:noFill/>
        </p:spPr>
        <p:txBody>
          <a:bodyPr wrap="square">
            <a:spAutoFit/>
          </a:bodyPr>
          <a:lstStyle/>
          <a:p>
            <a:pPr algn="ctr"/>
            <a:r>
              <a:rPr lang="en-US" sz="4000" b="1" dirty="0">
                <a:latin typeface="Times New Roman" panose="02020603050405020304" pitchFamily="18" charset="0"/>
                <a:cs typeface="Times New Roman" panose="02020603050405020304" pitchFamily="18" charset="0"/>
              </a:rPr>
              <a:t>Frontend Implementation</a:t>
            </a:r>
            <a:endParaRPr lang="en-IN" sz="4000" dirty="0"/>
          </a:p>
        </p:txBody>
      </p:sp>
      <p:pic>
        <p:nvPicPr>
          <p:cNvPr id="9" name="Picture 8">
            <a:extLst>
              <a:ext uri="{FF2B5EF4-FFF2-40B4-BE49-F238E27FC236}">
                <a16:creationId xmlns:a16="http://schemas.microsoft.com/office/drawing/2014/main" id="{4796BF8F-3244-9710-741D-59D6F084BC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486" y="1352938"/>
            <a:ext cx="9106678" cy="46354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08691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7"/>
          <p:cNvSpPr txBox="1">
            <a:spLocks/>
          </p:cNvSpPr>
          <p:nvPr/>
        </p:nvSpPr>
        <p:spPr>
          <a:xfrm>
            <a:off x="1754154" y="705471"/>
            <a:ext cx="8915400" cy="375925"/>
          </a:xfrm>
          <a:prstGeom prst="roundRect">
            <a:avLst>
              <a:gd name="adj" fmla="val 16667"/>
            </a:avLst>
          </a:prstGeom>
          <a:ln w="25400" cap="flat" cmpd="sng" algn="ctr">
            <a:solidFill>
              <a:schemeClr val="bg1"/>
            </a:solidFill>
            <a:prstDash val="solid"/>
          </a:ln>
        </p:spPr>
        <p:style>
          <a:lnRef idx="2">
            <a:schemeClr val="accent1"/>
          </a:lnRef>
          <a:fillRef idx="1">
            <a:schemeClr val="lt1"/>
          </a:fillRef>
          <a:effectRef idx="0">
            <a:schemeClr val="accent1"/>
          </a:effectRef>
          <a:fontRef idx="minor">
            <a:schemeClr val="dk1"/>
          </a:fontRef>
        </p:style>
        <p:txBody>
          <a:bodyPr>
            <a:noAutofit/>
          </a:bodyPr>
          <a:lstStyle/>
          <a:p>
            <a:pPr lvl="0" algn="ctr">
              <a:spcBef>
                <a:spcPct val="20000"/>
              </a:spcBef>
              <a:defRPr/>
            </a:pPr>
            <a:r>
              <a:rPr lang="en-US" b="1" dirty="0">
                <a:latin typeface="Times New Roman" panose="02020603050405020304" pitchFamily="18" charset="0"/>
                <a:cs typeface="Times New Roman" pitchFamily="18" charset="0"/>
              </a:rPr>
              <a:t>Department of Computer Science and Engineering</a:t>
            </a:r>
          </a:p>
          <a:p>
            <a:pPr lvl="0" algn="ctr">
              <a:spcBef>
                <a:spcPct val="20000"/>
              </a:spcBef>
              <a:defRPr/>
            </a:pPr>
            <a:r>
              <a:rPr lang="en-US" sz="2400" dirty="0">
                <a:solidFill>
                  <a:srgbClr val="FF0000"/>
                </a:solidFill>
                <a:latin typeface="Times New Roman" panose="02020603050405020304" pitchFamily="18" charset="0"/>
                <a:cs typeface="Times New Roman" panose="02020603050405020304" pitchFamily="18" charset="0"/>
              </a:rPr>
              <a:t>Beyond Parental Height: A Multi-Model Approach for                Personalized Adult Height Prediction   	</a:t>
            </a:r>
            <a:endParaRPr lang="en-US" sz="24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itchFamily="18" charset="0"/>
            </a:endParaRPr>
          </a:p>
        </p:txBody>
      </p:sp>
      <p:sp>
        <p:nvSpPr>
          <p:cNvPr id="16" name="Subtitle 2"/>
          <p:cNvSpPr>
            <a:spLocks noGrp="1"/>
          </p:cNvSpPr>
          <p:nvPr>
            <p:ph type="subTitle" idx="1"/>
          </p:nvPr>
        </p:nvSpPr>
        <p:spPr>
          <a:xfrm>
            <a:off x="1639854" y="1966120"/>
            <a:ext cx="9144000" cy="1341058"/>
          </a:xfrm>
        </p:spPr>
        <p:txBody>
          <a:bodyPr>
            <a:normAutofit lnSpcReduction="10000"/>
          </a:bodyPr>
          <a:lstStyle/>
          <a:p>
            <a:pPr eaLnBrk="1" hangingPunct="1"/>
            <a:r>
              <a:rPr lang="en-US" altLang="en-US" sz="1600" dirty="0">
                <a:solidFill>
                  <a:schemeClr val="tx1"/>
                </a:solidFill>
                <a:latin typeface="Times New Roman" panose="02020603050405020304" pitchFamily="18" charset="0"/>
                <a:cs typeface="Times New Roman" pitchFamily="18" charset="0"/>
              </a:rPr>
              <a:t>PRESENTED BY</a:t>
            </a:r>
          </a:p>
          <a:p>
            <a:pPr algn="l" eaLnBrk="1" hangingPunct="1"/>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A. Siva Nagendra	(21471A0560)</a:t>
            </a:r>
            <a:endParaRPr lang="en-US" altLang="en-US" sz="1600" dirty="0">
              <a:solidFill>
                <a:schemeClr val="tx1"/>
              </a:solidFill>
              <a:latin typeface="Times New Roman" panose="02020603050405020304" pitchFamily="18" charset="0"/>
              <a:cs typeface="Times New Roman" pitchFamily="18" charset="0"/>
            </a:endParaRPr>
          </a:p>
          <a:p>
            <a:pPr algn="l"/>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		     G. Gowtham</a:t>
            </a:r>
            <a:r>
              <a:rPr lang="en-US" altLang="en-US" sz="1600" dirty="0">
                <a:solidFill>
                  <a:schemeClr val="tx1"/>
                </a:solidFill>
                <a:latin typeface="Times New Roman" panose="02020603050405020304" pitchFamily="18" charset="0"/>
                <a:cs typeface="Times New Roman" pitchFamily="18" charset="0"/>
              </a:rPr>
              <a:t>	(21471A0525)</a:t>
            </a:r>
          </a:p>
          <a:p>
            <a:pPr algn="l"/>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Ch. Ravi Sankar</a:t>
            </a:r>
            <a:r>
              <a:rPr lang="en-US" altLang="en-US" sz="1600" dirty="0">
                <a:solidFill>
                  <a:schemeClr val="tx1"/>
                </a:solidFill>
                <a:latin typeface="Times New Roman" panose="02020603050405020304" pitchFamily="18" charset="0"/>
                <a:cs typeface="Times New Roman" pitchFamily="18" charset="0"/>
              </a:rPr>
              <a:t>	(21471A0515)</a:t>
            </a:r>
          </a:p>
        </p:txBody>
      </p:sp>
      <p:sp>
        <p:nvSpPr>
          <p:cNvPr id="17" name="Subtitle 2"/>
          <p:cNvSpPr txBox="1">
            <a:spLocks/>
          </p:cNvSpPr>
          <p:nvPr/>
        </p:nvSpPr>
        <p:spPr bwMode="auto">
          <a:xfrm>
            <a:off x="2782854" y="3571458"/>
            <a:ext cx="6858000" cy="2288429"/>
          </a:xfrm>
          <a:prstGeom prst="rect">
            <a:avLst/>
          </a:prstGeom>
          <a:noFill/>
          <a:ln w="9525">
            <a:noFill/>
            <a:miter lim="800000"/>
            <a:headEnd/>
            <a:tailEnd/>
          </a:ln>
        </p:spPr>
        <p:txBody>
          <a:bodyPr/>
          <a:lstStyle/>
          <a:p>
            <a:pPr algn="ctr" eaLnBrk="1" hangingPunct="1">
              <a:spcBef>
                <a:spcPct val="20000"/>
              </a:spcBef>
              <a:buFont typeface="Wingdings" pitchFamily="2" charset="2"/>
              <a:buNone/>
            </a:pPr>
            <a:r>
              <a:rPr lang="en-US" altLang="en-US" dirty="0">
                <a:solidFill>
                  <a:srgbClr val="006600"/>
                </a:solidFill>
                <a:latin typeface="Times New Roman" panose="02020603050405020304" pitchFamily="18" charset="0"/>
                <a:cs typeface="Times New Roman" pitchFamily="18" charset="0"/>
              </a:rPr>
              <a:t>Under the Guidance of,</a:t>
            </a:r>
            <a:endParaRPr lang="en-US" altLang="en-US" b="1" dirty="0">
              <a:solidFill>
                <a:srgbClr val="006600"/>
              </a:solidFill>
              <a:latin typeface="Times New Roman" pitchFamily="18" charset="0"/>
              <a:cs typeface="Times New Roman" pitchFamily="18" charset="0"/>
            </a:endParaRPr>
          </a:p>
          <a:p>
            <a:pPr algn="ctr" eaLnBrk="1" hangingPunct="1">
              <a:spcBef>
                <a:spcPct val="20000"/>
              </a:spcBef>
              <a:buFont typeface="Wingdings" pitchFamily="2" charset="2"/>
              <a:buNone/>
            </a:pPr>
            <a:endParaRPr lang="en-US" altLang="en-US" sz="900" b="1" dirty="0">
              <a:solidFill>
                <a:schemeClr val="bg1"/>
              </a:solidFill>
              <a:latin typeface="Times New Roman" pitchFamily="18" charset="0"/>
              <a:cs typeface="Times New Roman" pitchFamily="18" charset="0"/>
            </a:endParaRPr>
          </a:p>
          <a:p>
            <a:pPr algn="ctr">
              <a:spcBef>
                <a:spcPct val="20000"/>
              </a:spcBef>
            </a:pPr>
            <a:r>
              <a:rPr lang="en-US" sz="1600" b="1" dirty="0">
                <a:latin typeface="Times New Roman" panose="02020603050405020304" pitchFamily="18" charset="0"/>
                <a:cs typeface="Times New Roman" panose="02020603050405020304" pitchFamily="18" charset="0"/>
              </a:rPr>
              <a:t>Dr. S. Siva Nageswara Rao</a:t>
            </a:r>
            <a:r>
              <a:rPr lang="en-IN" sz="1600" b="1" i="0" baseline="-25000" dirty="0">
                <a:effectLst/>
                <a:latin typeface="Times New Roman" panose="02020603050405020304" pitchFamily="18" charset="0"/>
                <a:cs typeface="Times New Roman" panose="02020603050405020304" pitchFamily="18" charset="0"/>
              </a:rPr>
              <a:t>M. Tech., Ph.D.</a:t>
            </a:r>
            <a:r>
              <a:rPr lang="en-US" sz="1600" b="1"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algn="ctr" eaLnBrk="1" hangingPunct="1">
              <a:spcBef>
                <a:spcPct val="20000"/>
              </a:spcBef>
              <a:buFont typeface="Wingdings" pitchFamily="2" charset="2"/>
              <a:buNone/>
            </a:pPr>
            <a:r>
              <a:rPr lang="en-IN" sz="1600" b="0" i="0" dirty="0">
                <a:effectLst/>
                <a:latin typeface="Times New Roman" panose="02020603050405020304" pitchFamily="18" charset="0"/>
                <a:cs typeface="Times New Roman" panose="02020603050405020304" pitchFamily="18" charset="0"/>
              </a:rPr>
              <a:t>Professor</a:t>
            </a:r>
            <a:r>
              <a:rPr lang="en-US" altLang="en-US" sz="1600" dirty="0">
                <a:latin typeface="Times New Roman" pitchFamily="18" charset="0"/>
                <a:cs typeface="Times New Roman" pitchFamily="18" charset="0"/>
              </a:rPr>
              <a:t>,</a:t>
            </a:r>
          </a:p>
          <a:p>
            <a:pPr algn="ctr" eaLnBrk="1" hangingPunct="1">
              <a:lnSpc>
                <a:spcPct val="150000"/>
              </a:lnSpc>
              <a:spcBef>
                <a:spcPct val="20000"/>
              </a:spcBef>
              <a:buFont typeface="Wingdings" pitchFamily="2" charset="2"/>
              <a:buNone/>
            </a:pPr>
            <a:r>
              <a:rPr lang="en-US" altLang="en-US" sz="1600" dirty="0">
                <a:latin typeface="Times New Roman" pitchFamily="18" charset="0"/>
                <a:cs typeface="Times New Roman" pitchFamily="18" charset="0"/>
              </a:rPr>
              <a:t>Department of Computer Science and Engineering,</a:t>
            </a:r>
          </a:p>
          <a:p>
            <a:pPr algn="ctr" eaLnBrk="1" hangingPunct="1">
              <a:lnSpc>
                <a:spcPct val="150000"/>
              </a:lnSpc>
              <a:spcBef>
                <a:spcPct val="20000"/>
              </a:spcBef>
              <a:buFont typeface="Wingdings" pitchFamily="2" charset="2"/>
              <a:buNone/>
            </a:pPr>
            <a:r>
              <a:rPr lang="en-US" altLang="en-US" sz="1600" dirty="0" err="1">
                <a:latin typeface="Times New Roman" pitchFamily="18" charset="0"/>
                <a:cs typeface="Times New Roman" pitchFamily="18" charset="0"/>
              </a:rPr>
              <a:t>Narasaraopeta</a:t>
            </a:r>
            <a:r>
              <a:rPr lang="en-US" altLang="en-US" sz="1600" dirty="0">
                <a:latin typeface="Times New Roman" pitchFamily="18" charset="0"/>
                <a:cs typeface="Times New Roman" pitchFamily="18" charset="0"/>
              </a:rPr>
              <a:t> Engineering College (Autonomous),</a:t>
            </a:r>
          </a:p>
          <a:p>
            <a:pPr algn="ctr" eaLnBrk="1" hangingPunct="1">
              <a:lnSpc>
                <a:spcPct val="150000"/>
              </a:lnSpc>
              <a:spcBef>
                <a:spcPct val="20000"/>
              </a:spcBef>
              <a:buFont typeface="Wingdings" pitchFamily="2" charset="2"/>
              <a:buNone/>
            </a:pPr>
            <a:r>
              <a:rPr lang="en-US" altLang="en-US" sz="1600" dirty="0">
                <a:latin typeface="Times New Roman" pitchFamily="18" charset="0"/>
                <a:cs typeface="Times New Roman" pitchFamily="18" charset="0"/>
              </a:rPr>
              <a:t>Narasaraopet - 522 601.</a:t>
            </a:r>
          </a:p>
        </p:txBody>
      </p:sp>
      <p:pic>
        <p:nvPicPr>
          <p:cNvPr id="9" name="Picture 8"/>
          <p:cNvPicPr>
            <a:picLocks noChangeAspect="1"/>
          </p:cNvPicPr>
          <p:nvPr/>
        </p:nvPicPr>
        <p:blipFill>
          <a:blip r:embed="rId3"/>
          <a:stretch>
            <a:fillRect/>
          </a:stretch>
        </p:blipFill>
        <p:spPr>
          <a:xfrm>
            <a:off x="0" y="90674"/>
            <a:ext cx="3762900" cy="579027"/>
          </a:xfrm>
          <a:prstGeom prst="rect">
            <a:avLst/>
          </a:prstGeom>
        </p:spPr>
      </p:pic>
      <p:sp>
        <p:nvSpPr>
          <p:cNvPr id="20" name="Date Placeholder 4">
            <a:extLst>
              <a:ext uri="{FF2B5EF4-FFF2-40B4-BE49-F238E27FC236}">
                <a16:creationId xmlns:a16="http://schemas.microsoft.com/office/drawing/2014/main" id="{BD5C2420-26C9-65B4-41BA-D5CA69721C05}"/>
              </a:ext>
            </a:extLst>
          </p:cNvPr>
          <p:cNvSpPr>
            <a:spLocks noGrp="1"/>
          </p:cNvSpPr>
          <p:nvPr>
            <p:ph type="dt" sz="half" idx="10"/>
          </p:nvPr>
        </p:nvSpPr>
        <p:spPr>
          <a:xfrm>
            <a:off x="838200" y="6356350"/>
            <a:ext cx="2743200" cy="365125"/>
          </a:xfrm>
        </p:spPr>
        <p:txBody>
          <a:bodyPr/>
          <a:lstStyle/>
          <a:p>
            <a:r>
              <a:rPr lang="en-IN" dirty="0">
                <a:latin typeface="Times New Roman" panose="02020603050405020304" pitchFamily="18" charset="0"/>
                <a:cs typeface="Times New Roman" panose="02020603050405020304" pitchFamily="18" charset="0"/>
              </a:rPr>
              <a:t>10-02-2025</a:t>
            </a:r>
            <a:endParaRPr lang="en-US" dirty="0">
              <a:latin typeface="Times New Roman" panose="02020603050405020304" pitchFamily="18" charset="0"/>
              <a:cs typeface="Times New Roman" panose="02020603050405020304" pitchFamily="18" charset="0"/>
            </a:endParaRPr>
          </a:p>
        </p:txBody>
      </p:sp>
      <p:sp>
        <p:nvSpPr>
          <p:cNvPr id="21"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a:xfrm>
            <a:off x="4038600" y="6356350"/>
            <a:ext cx="4114800" cy="365125"/>
          </a:xfrm>
        </p:spPr>
        <p:txBody>
          <a:bodyPr/>
          <a:lstStyle/>
          <a:p>
            <a:r>
              <a:rPr lang="en-US" dirty="0">
                <a:latin typeface="Times New Roman" panose="02020603050405020304" pitchFamily="18" charset="0"/>
                <a:cs typeface="Times New Roman" panose="02020603050405020304" pitchFamily="18" charset="0"/>
              </a:rPr>
              <a:t>   Review No. 2        Batch No. AB2          Department of CSE</a:t>
            </a:r>
          </a:p>
        </p:txBody>
      </p:sp>
      <p:sp>
        <p:nvSpPr>
          <p:cNvPr id="23"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a:xfrm>
            <a:off x="8610600" y="6356350"/>
            <a:ext cx="2743200" cy="365125"/>
          </a:xfrm>
        </p:spPr>
        <p:txBody>
          <a:bodyPr/>
          <a:lstStyle/>
          <a:p>
            <a:r>
              <a:rPr lang="en-US" dirty="0">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1769691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A7FF69-31F3-A23A-75CC-F28FED698DDF}"/>
              </a:ext>
            </a:extLst>
          </p:cNvPr>
          <p:cNvSpPr>
            <a:spLocks noGrp="1"/>
          </p:cNvSpPr>
          <p:nvPr>
            <p:ph type="dt" sz="half" idx="10"/>
          </p:nvPr>
        </p:nvSpPr>
        <p:spPr/>
        <p:txBody>
          <a:bodyPr/>
          <a:lstStyle/>
          <a:p>
            <a:r>
              <a:rPr lang="en-IN" dirty="0"/>
              <a:t>10-02-2025</a:t>
            </a:r>
          </a:p>
        </p:txBody>
      </p:sp>
      <p:sp>
        <p:nvSpPr>
          <p:cNvPr id="3" name="Footer Placeholder 2">
            <a:extLst>
              <a:ext uri="{FF2B5EF4-FFF2-40B4-BE49-F238E27FC236}">
                <a16:creationId xmlns:a16="http://schemas.microsoft.com/office/drawing/2014/main" id="{75ECC78F-AC35-C926-6F17-BAA19753691A}"/>
              </a:ext>
            </a:extLst>
          </p:cNvPr>
          <p:cNvSpPr>
            <a:spLocks noGrp="1"/>
          </p:cNvSpPr>
          <p:nvPr>
            <p:ph type="ftr" sz="quarter" idx="11"/>
          </p:nvPr>
        </p:nvSpPr>
        <p:spPr/>
        <p:txBody>
          <a:bodyPr/>
          <a:lstStyle/>
          <a:p>
            <a:r>
              <a:rPr lang="en-US" dirty="0"/>
              <a:t>Review No. 2        Batch No. AB2          Department of CSE</a:t>
            </a:r>
            <a:endParaRPr lang="en-IN" dirty="0"/>
          </a:p>
        </p:txBody>
      </p:sp>
      <p:sp>
        <p:nvSpPr>
          <p:cNvPr id="4" name="Slide Number Placeholder 3">
            <a:extLst>
              <a:ext uri="{FF2B5EF4-FFF2-40B4-BE49-F238E27FC236}">
                <a16:creationId xmlns:a16="http://schemas.microsoft.com/office/drawing/2014/main" id="{A7919B35-15E0-2AD8-22F1-DDCD40AA1D13}"/>
              </a:ext>
            </a:extLst>
          </p:cNvPr>
          <p:cNvSpPr>
            <a:spLocks noGrp="1"/>
          </p:cNvSpPr>
          <p:nvPr>
            <p:ph type="sldNum" sz="quarter" idx="12"/>
          </p:nvPr>
        </p:nvSpPr>
        <p:spPr/>
        <p:txBody>
          <a:bodyPr/>
          <a:lstStyle/>
          <a:p>
            <a:fld id="{65DCBD69-296B-4D7C-AF62-9B588FC78772}" type="slidenum">
              <a:rPr lang="en-IN" smtClean="0"/>
              <a:t>20</a:t>
            </a:fld>
            <a:endParaRPr lang="en-IN"/>
          </a:p>
        </p:txBody>
      </p:sp>
      <p:pic>
        <p:nvPicPr>
          <p:cNvPr id="5" name="Picture 4">
            <a:extLst>
              <a:ext uri="{FF2B5EF4-FFF2-40B4-BE49-F238E27FC236}">
                <a16:creationId xmlns:a16="http://schemas.microsoft.com/office/drawing/2014/main" id="{B444D1F0-54CE-AFC9-B5C4-8D582AE718EE}"/>
              </a:ext>
            </a:extLst>
          </p:cNvPr>
          <p:cNvPicPr>
            <a:picLocks noChangeAspect="1"/>
          </p:cNvPicPr>
          <p:nvPr/>
        </p:nvPicPr>
        <p:blipFill>
          <a:blip r:embed="rId2"/>
          <a:stretch>
            <a:fillRect/>
          </a:stretch>
        </p:blipFill>
        <p:spPr>
          <a:xfrm>
            <a:off x="0" y="0"/>
            <a:ext cx="3762900" cy="579027"/>
          </a:xfrm>
          <a:prstGeom prst="rect">
            <a:avLst/>
          </a:prstGeom>
        </p:spPr>
      </p:pic>
      <p:sp>
        <p:nvSpPr>
          <p:cNvPr id="7" name="TextBox 6">
            <a:extLst>
              <a:ext uri="{FF2B5EF4-FFF2-40B4-BE49-F238E27FC236}">
                <a16:creationId xmlns:a16="http://schemas.microsoft.com/office/drawing/2014/main" id="{3695B88F-0CA0-328E-E9DD-8490C73D7C13}"/>
              </a:ext>
            </a:extLst>
          </p:cNvPr>
          <p:cNvSpPr txBox="1"/>
          <p:nvPr/>
        </p:nvSpPr>
        <p:spPr>
          <a:xfrm>
            <a:off x="3047223" y="579027"/>
            <a:ext cx="6097554" cy="707886"/>
          </a:xfrm>
          <a:prstGeom prst="rect">
            <a:avLst/>
          </a:prstGeom>
          <a:noFill/>
        </p:spPr>
        <p:txBody>
          <a:bodyPr wrap="square">
            <a:spAutoFit/>
          </a:bodyPr>
          <a:lstStyle/>
          <a:p>
            <a:pPr algn="ctr"/>
            <a:r>
              <a:rPr lang="en-IN" sz="4000" b="1" dirty="0">
                <a:latin typeface="Times New Roman" panose="02020603050405020304" pitchFamily="18" charset="0"/>
                <a:cs typeface="Times New Roman" panose="02020603050405020304" pitchFamily="18" charset="0"/>
              </a:rPr>
              <a:t>RESULTS &amp; ANALYSIS</a:t>
            </a:r>
            <a:endParaRPr lang="en-IN" sz="4000" dirty="0"/>
          </a:p>
        </p:txBody>
      </p:sp>
      <p:pic>
        <p:nvPicPr>
          <p:cNvPr id="2050" name="Picture 2">
            <a:extLst>
              <a:ext uri="{FF2B5EF4-FFF2-40B4-BE49-F238E27FC236}">
                <a16:creationId xmlns:a16="http://schemas.microsoft.com/office/drawing/2014/main" id="{64DC6C81-DEBC-CDAE-642A-0BD517C2E5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0922" y="1567542"/>
            <a:ext cx="5271796" cy="40681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46BF4E2-99CC-169F-0706-5BC3634625EC}"/>
              </a:ext>
            </a:extLst>
          </p:cNvPr>
          <p:cNvSpPr txBox="1"/>
          <p:nvPr/>
        </p:nvSpPr>
        <p:spPr>
          <a:xfrm>
            <a:off x="838200" y="1905506"/>
            <a:ext cx="4677747" cy="3416320"/>
          </a:xfrm>
          <a:prstGeom prst="rect">
            <a:avLst/>
          </a:prstGeom>
          <a:noFill/>
        </p:spPr>
        <p:txBody>
          <a:bodyPr wrap="square">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chart compares model accuracy before and after outlier removal, showing an increase in accuracy across all models.</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LightGBM</a:t>
            </a:r>
            <a:r>
              <a:rPr lang="en-US" sz="2400" dirty="0">
                <a:latin typeface="Times New Roman" panose="02020603050405020304" pitchFamily="18" charset="0"/>
                <a:cs typeface="Times New Roman" panose="02020603050405020304" pitchFamily="18" charset="0"/>
              </a:rPr>
              <a:t> has the highest accuracy improvement, while other models also shows noticeable gains.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3414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BD8105-ACA2-C02D-C39A-F08A21D00E5A}"/>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2D7F65DB-EC2A-4812-577F-E0E6F82A7B8F}"/>
              </a:ext>
            </a:extLst>
          </p:cNvPr>
          <p:cNvSpPr>
            <a:spLocks noGrp="1"/>
          </p:cNvSpPr>
          <p:nvPr>
            <p:ph type="dt" sz="half" idx="10"/>
          </p:nvPr>
        </p:nvSpPr>
        <p:spPr/>
        <p:txBody>
          <a:bodyPr/>
          <a:lstStyle/>
          <a:p>
            <a:r>
              <a:rPr lang="en-IN" dirty="0"/>
              <a:t>10-02-2025</a:t>
            </a:r>
          </a:p>
        </p:txBody>
      </p:sp>
      <p:sp>
        <p:nvSpPr>
          <p:cNvPr id="3" name="Footer Placeholder 2">
            <a:extLst>
              <a:ext uri="{FF2B5EF4-FFF2-40B4-BE49-F238E27FC236}">
                <a16:creationId xmlns:a16="http://schemas.microsoft.com/office/drawing/2014/main" id="{C9565009-2586-6795-4269-843C86D44C95}"/>
              </a:ext>
            </a:extLst>
          </p:cNvPr>
          <p:cNvSpPr>
            <a:spLocks noGrp="1"/>
          </p:cNvSpPr>
          <p:nvPr>
            <p:ph type="ftr" sz="quarter" idx="11"/>
          </p:nvPr>
        </p:nvSpPr>
        <p:spPr/>
        <p:txBody>
          <a:bodyPr/>
          <a:lstStyle/>
          <a:p>
            <a:r>
              <a:rPr lang="en-US" dirty="0"/>
              <a:t>Review No. 2        Batch No. AB2          Department of CSE</a:t>
            </a:r>
            <a:endParaRPr lang="en-IN" dirty="0"/>
          </a:p>
        </p:txBody>
      </p:sp>
      <p:sp>
        <p:nvSpPr>
          <p:cNvPr id="4" name="Slide Number Placeholder 3">
            <a:extLst>
              <a:ext uri="{FF2B5EF4-FFF2-40B4-BE49-F238E27FC236}">
                <a16:creationId xmlns:a16="http://schemas.microsoft.com/office/drawing/2014/main" id="{998D8047-A7E4-8460-C43B-AF68F4B86C63}"/>
              </a:ext>
            </a:extLst>
          </p:cNvPr>
          <p:cNvSpPr>
            <a:spLocks noGrp="1"/>
          </p:cNvSpPr>
          <p:nvPr>
            <p:ph type="sldNum" sz="quarter" idx="12"/>
          </p:nvPr>
        </p:nvSpPr>
        <p:spPr/>
        <p:txBody>
          <a:bodyPr/>
          <a:lstStyle/>
          <a:p>
            <a:fld id="{65DCBD69-296B-4D7C-AF62-9B588FC78772}" type="slidenum">
              <a:rPr lang="en-IN" smtClean="0"/>
              <a:t>21</a:t>
            </a:fld>
            <a:endParaRPr lang="en-IN"/>
          </a:p>
        </p:txBody>
      </p:sp>
      <p:pic>
        <p:nvPicPr>
          <p:cNvPr id="5" name="Picture 4">
            <a:extLst>
              <a:ext uri="{FF2B5EF4-FFF2-40B4-BE49-F238E27FC236}">
                <a16:creationId xmlns:a16="http://schemas.microsoft.com/office/drawing/2014/main" id="{87C40EC4-DAC6-A771-085B-6FACAEF014A3}"/>
              </a:ext>
            </a:extLst>
          </p:cNvPr>
          <p:cNvPicPr>
            <a:picLocks noChangeAspect="1"/>
          </p:cNvPicPr>
          <p:nvPr/>
        </p:nvPicPr>
        <p:blipFill>
          <a:blip r:embed="rId2"/>
          <a:stretch>
            <a:fillRect/>
          </a:stretch>
        </p:blipFill>
        <p:spPr>
          <a:xfrm>
            <a:off x="0" y="0"/>
            <a:ext cx="3762900" cy="579027"/>
          </a:xfrm>
          <a:prstGeom prst="rect">
            <a:avLst/>
          </a:prstGeom>
        </p:spPr>
      </p:pic>
      <p:sp>
        <p:nvSpPr>
          <p:cNvPr id="7" name="TextBox 6">
            <a:extLst>
              <a:ext uri="{FF2B5EF4-FFF2-40B4-BE49-F238E27FC236}">
                <a16:creationId xmlns:a16="http://schemas.microsoft.com/office/drawing/2014/main" id="{11B59CFA-DE61-6D30-FA9E-9AB3D42E0924}"/>
              </a:ext>
            </a:extLst>
          </p:cNvPr>
          <p:cNvSpPr txBox="1"/>
          <p:nvPr/>
        </p:nvSpPr>
        <p:spPr>
          <a:xfrm>
            <a:off x="3047223" y="579027"/>
            <a:ext cx="6097554" cy="707886"/>
          </a:xfrm>
          <a:prstGeom prst="rect">
            <a:avLst/>
          </a:prstGeom>
          <a:noFill/>
        </p:spPr>
        <p:txBody>
          <a:bodyPr wrap="square">
            <a:spAutoFit/>
          </a:bodyPr>
          <a:lstStyle/>
          <a:p>
            <a:pPr algn="ctr"/>
            <a:r>
              <a:rPr lang="en-IN" sz="4000" b="1" dirty="0">
                <a:latin typeface="Times New Roman" panose="02020603050405020304" pitchFamily="18" charset="0"/>
                <a:cs typeface="Times New Roman" panose="02020603050405020304" pitchFamily="18" charset="0"/>
              </a:rPr>
              <a:t>RESULTS &amp; ANALYSIS</a:t>
            </a:r>
            <a:endParaRPr lang="en-IN" sz="4000" dirty="0"/>
          </a:p>
        </p:txBody>
      </p:sp>
      <p:sp>
        <p:nvSpPr>
          <p:cNvPr id="9" name="TextBox 8">
            <a:extLst>
              <a:ext uri="{FF2B5EF4-FFF2-40B4-BE49-F238E27FC236}">
                <a16:creationId xmlns:a16="http://schemas.microsoft.com/office/drawing/2014/main" id="{3C7E0A86-F13A-5EA4-DF79-06D1B962E9A3}"/>
              </a:ext>
            </a:extLst>
          </p:cNvPr>
          <p:cNvSpPr txBox="1"/>
          <p:nvPr/>
        </p:nvSpPr>
        <p:spPr>
          <a:xfrm>
            <a:off x="798396" y="1972003"/>
            <a:ext cx="4992655" cy="3046988"/>
          </a:xfrm>
          <a:prstGeom prst="rect">
            <a:avLst/>
          </a:prstGeom>
          <a:noFill/>
        </p:spPr>
        <p:txBody>
          <a:bodyPr wrap="square">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graph shows training and testing accuracy for five models, with minimal gaps indicating good generalization.</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XGBoost</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LightGBM</a:t>
            </a:r>
            <a:r>
              <a:rPr lang="en-US" sz="2400" dirty="0">
                <a:latin typeface="Times New Roman" panose="02020603050405020304" pitchFamily="18" charset="0"/>
                <a:cs typeface="Times New Roman" panose="02020603050405020304" pitchFamily="18" charset="0"/>
              </a:rPr>
              <a:t> achieve the highest accuracy, performing well in both training and testing.</a:t>
            </a:r>
            <a:endParaRPr lang="en-IN" sz="2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F3AAE1F-8701-E28A-43F9-304E4E4312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8245" y="1683145"/>
            <a:ext cx="5344704" cy="40142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91853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79472D-F115-AA37-488D-ED149226387B}"/>
              </a:ext>
            </a:extLst>
          </p:cNvPr>
          <p:cNvSpPr>
            <a:spLocks noGrp="1"/>
          </p:cNvSpPr>
          <p:nvPr>
            <p:ph type="dt" sz="half" idx="10"/>
          </p:nvPr>
        </p:nvSpPr>
        <p:spPr/>
        <p:txBody>
          <a:bodyPr/>
          <a:lstStyle/>
          <a:p>
            <a:r>
              <a:rPr lang="en-IN" dirty="0"/>
              <a:t>10-02-2025</a:t>
            </a:r>
          </a:p>
        </p:txBody>
      </p:sp>
      <p:sp>
        <p:nvSpPr>
          <p:cNvPr id="3" name="Footer Placeholder 2">
            <a:extLst>
              <a:ext uri="{FF2B5EF4-FFF2-40B4-BE49-F238E27FC236}">
                <a16:creationId xmlns:a16="http://schemas.microsoft.com/office/drawing/2014/main" id="{DAC3BDDA-4402-5DF1-EBC2-63AA9C19B881}"/>
              </a:ext>
            </a:extLst>
          </p:cNvPr>
          <p:cNvSpPr>
            <a:spLocks noGrp="1"/>
          </p:cNvSpPr>
          <p:nvPr>
            <p:ph type="ftr" sz="quarter" idx="11"/>
          </p:nvPr>
        </p:nvSpPr>
        <p:spPr/>
        <p:txBody>
          <a:bodyPr/>
          <a:lstStyle/>
          <a:p>
            <a:r>
              <a:rPr lang="en-US" dirty="0"/>
              <a:t>Review No. 2        Batch No. AB2          Department of CSE</a:t>
            </a:r>
            <a:endParaRPr lang="en-IN" dirty="0"/>
          </a:p>
        </p:txBody>
      </p:sp>
      <p:sp>
        <p:nvSpPr>
          <p:cNvPr id="4" name="Slide Number Placeholder 3">
            <a:extLst>
              <a:ext uri="{FF2B5EF4-FFF2-40B4-BE49-F238E27FC236}">
                <a16:creationId xmlns:a16="http://schemas.microsoft.com/office/drawing/2014/main" id="{B1A40D92-D6B7-5A9A-994A-9667E2162136}"/>
              </a:ext>
            </a:extLst>
          </p:cNvPr>
          <p:cNvSpPr>
            <a:spLocks noGrp="1"/>
          </p:cNvSpPr>
          <p:nvPr>
            <p:ph type="sldNum" sz="quarter" idx="12"/>
          </p:nvPr>
        </p:nvSpPr>
        <p:spPr/>
        <p:txBody>
          <a:bodyPr/>
          <a:lstStyle/>
          <a:p>
            <a:fld id="{65DCBD69-296B-4D7C-AF62-9B588FC78772}" type="slidenum">
              <a:rPr lang="en-IN" smtClean="0"/>
              <a:t>22</a:t>
            </a:fld>
            <a:endParaRPr lang="en-IN"/>
          </a:p>
        </p:txBody>
      </p:sp>
      <p:pic>
        <p:nvPicPr>
          <p:cNvPr id="5" name="Picture 4">
            <a:extLst>
              <a:ext uri="{FF2B5EF4-FFF2-40B4-BE49-F238E27FC236}">
                <a16:creationId xmlns:a16="http://schemas.microsoft.com/office/drawing/2014/main" id="{72A44EAA-833F-C91E-5E58-EC6695BA1036}"/>
              </a:ext>
            </a:extLst>
          </p:cNvPr>
          <p:cNvPicPr>
            <a:picLocks noChangeAspect="1"/>
          </p:cNvPicPr>
          <p:nvPr/>
        </p:nvPicPr>
        <p:blipFill>
          <a:blip r:embed="rId2"/>
          <a:stretch>
            <a:fillRect/>
          </a:stretch>
        </p:blipFill>
        <p:spPr>
          <a:xfrm>
            <a:off x="0" y="0"/>
            <a:ext cx="3762900" cy="579027"/>
          </a:xfrm>
          <a:prstGeom prst="rect">
            <a:avLst/>
          </a:prstGeom>
        </p:spPr>
      </p:pic>
      <p:graphicFrame>
        <p:nvGraphicFramePr>
          <p:cNvPr id="10" name="Table 9">
            <a:extLst>
              <a:ext uri="{FF2B5EF4-FFF2-40B4-BE49-F238E27FC236}">
                <a16:creationId xmlns:a16="http://schemas.microsoft.com/office/drawing/2014/main" id="{B3816651-DAB7-8E13-4739-D4554842D9E0}"/>
              </a:ext>
            </a:extLst>
          </p:cNvPr>
          <p:cNvGraphicFramePr>
            <a:graphicFrameLocks noGrp="1"/>
          </p:cNvGraphicFramePr>
          <p:nvPr>
            <p:extLst>
              <p:ext uri="{D42A27DB-BD31-4B8C-83A1-F6EECF244321}">
                <p14:modId xmlns:p14="http://schemas.microsoft.com/office/powerpoint/2010/main" val="124315713"/>
              </p:ext>
            </p:extLst>
          </p:nvPr>
        </p:nvGraphicFramePr>
        <p:xfrm>
          <a:off x="903514" y="1595535"/>
          <a:ext cx="10515600" cy="3487176"/>
        </p:xfrm>
        <a:graphic>
          <a:graphicData uri="http://schemas.openxmlformats.org/drawingml/2006/table">
            <a:tbl>
              <a:tblPr firstRow="1">
                <a:tableStyleId>{5C22544A-7EE6-4342-B048-85BDC9FD1C3A}</a:tableStyleId>
              </a:tblPr>
              <a:tblGrid>
                <a:gridCol w="2628900">
                  <a:extLst>
                    <a:ext uri="{9D8B030D-6E8A-4147-A177-3AD203B41FA5}">
                      <a16:colId xmlns:a16="http://schemas.microsoft.com/office/drawing/2014/main" val="1283517193"/>
                    </a:ext>
                  </a:extLst>
                </a:gridCol>
                <a:gridCol w="2628900">
                  <a:extLst>
                    <a:ext uri="{9D8B030D-6E8A-4147-A177-3AD203B41FA5}">
                      <a16:colId xmlns:a16="http://schemas.microsoft.com/office/drawing/2014/main" val="3875932235"/>
                    </a:ext>
                  </a:extLst>
                </a:gridCol>
                <a:gridCol w="2628900">
                  <a:extLst>
                    <a:ext uri="{9D8B030D-6E8A-4147-A177-3AD203B41FA5}">
                      <a16:colId xmlns:a16="http://schemas.microsoft.com/office/drawing/2014/main" val="836563798"/>
                    </a:ext>
                  </a:extLst>
                </a:gridCol>
                <a:gridCol w="2628900">
                  <a:extLst>
                    <a:ext uri="{9D8B030D-6E8A-4147-A177-3AD203B41FA5}">
                      <a16:colId xmlns:a16="http://schemas.microsoft.com/office/drawing/2014/main" val="2054455705"/>
                    </a:ext>
                  </a:extLst>
                </a:gridCol>
              </a:tblGrid>
              <a:tr h="923076">
                <a:tc>
                  <a:txBody>
                    <a:bodyPr/>
                    <a:lstStyle/>
                    <a:p>
                      <a:r>
                        <a:rPr lang="en-IN" sz="2400" b="1" dirty="0"/>
                        <a:t>Model</a:t>
                      </a:r>
                      <a:endParaRPr lang="en-IN" sz="2400" dirty="0">
                        <a:latin typeface="Times New Roman" panose="02020603050405020304" pitchFamily="18" charset="0"/>
                        <a:cs typeface="Times New Roman" panose="02020603050405020304" pitchFamily="18" charset="0"/>
                      </a:endParaRPr>
                    </a:p>
                  </a:txBody>
                  <a:tcPr anchor="ctr"/>
                </a:tc>
                <a:tc>
                  <a:txBody>
                    <a:bodyPr/>
                    <a:lstStyle/>
                    <a:p>
                      <a:r>
                        <a:rPr lang="en-IN" sz="2400" b="1" dirty="0"/>
                        <a:t>Original Data (RMSE)</a:t>
                      </a:r>
                      <a:endParaRPr lang="en-IN" sz="2400" dirty="0">
                        <a:latin typeface="Times New Roman" panose="02020603050405020304" pitchFamily="18" charset="0"/>
                        <a:cs typeface="Times New Roman" panose="02020603050405020304" pitchFamily="18" charset="0"/>
                      </a:endParaRPr>
                    </a:p>
                  </a:txBody>
                  <a:tcPr anchor="ctr"/>
                </a:tc>
                <a:tc>
                  <a:txBody>
                    <a:bodyPr/>
                    <a:lstStyle/>
                    <a:p>
                      <a:r>
                        <a:rPr lang="en-IN" sz="2400" b="1"/>
                        <a:t>Before Outlier Removal (RMSE)</a:t>
                      </a:r>
                      <a:endParaRPr lang="en-IN" sz="2400">
                        <a:latin typeface="Times New Roman" panose="02020603050405020304" pitchFamily="18" charset="0"/>
                        <a:cs typeface="Times New Roman" panose="02020603050405020304" pitchFamily="18" charset="0"/>
                      </a:endParaRPr>
                    </a:p>
                  </a:txBody>
                  <a:tcPr anchor="ctr"/>
                </a:tc>
                <a:tc>
                  <a:txBody>
                    <a:bodyPr/>
                    <a:lstStyle/>
                    <a:p>
                      <a:r>
                        <a:rPr lang="en-IN" sz="2400" b="1" dirty="0"/>
                        <a:t>After Outlier Removal (RMSE)</a:t>
                      </a:r>
                      <a:endParaRPr lang="en-IN"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278213418"/>
                  </a:ext>
                </a:extLst>
              </a:tr>
              <a:tr h="512820">
                <a:tc>
                  <a:txBody>
                    <a:bodyPr/>
                    <a:lstStyle/>
                    <a:p>
                      <a:r>
                        <a:rPr lang="en-IN" sz="2200" dirty="0"/>
                        <a:t>Linear Regression</a:t>
                      </a:r>
                      <a:endParaRPr lang="en-IN" sz="2200" dirty="0">
                        <a:latin typeface="Times New Roman" panose="02020603050405020304" pitchFamily="18" charset="0"/>
                        <a:cs typeface="Times New Roman" panose="02020603050405020304" pitchFamily="18" charset="0"/>
                      </a:endParaRPr>
                    </a:p>
                  </a:txBody>
                  <a:tcPr anchor="ctr"/>
                </a:tc>
                <a:tc>
                  <a:txBody>
                    <a:bodyPr/>
                    <a:lstStyle/>
                    <a:p>
                      <a:pPr algn="ctr"/>
                      <a:r>
                        <a:rPr lang="en-IN" sz="2200" dirty="0"/>
                        <a:t>3.47</a:t>
                      </a:r>
                      <a:endParaRPr lang="en-IN" sz="2200" dirty="0">
                        <a:latin typeface="Times New Roman" panose="02020603050405020304" pitchFamily="18" charset="0"/>
                        <a:cs typeface="Times New Roman" panose="02020603050405020304" pitchFamily="18" charset="0"/>
                      </a:endParaRPr>
                    </a:p>
                  </a:txBody>
                  <a:tcPr anchor="ctr"/>
                </a:tc>
                <a:tc>
                  <a:txBody>
                    <a:bodyPr/>
                    <a:lstStyle/>
                    <a:p>
                      <a:pPr algn="ctr"/>
                      <a:r>
                        <a:rPr lang="en-IN" sz="2200"/>
                        <a:t>2.31</a:t>
                      </a:r>
                      <a:endParaRPr lang="en-IN" sz="2200">
                        <a:latin typeface="Times New Roman" panose="02020603050405020304" pitchFamily="18" charset="0"/>
                        <a:cs typeface="Times New Roman" panose="02020603050405020304" pitchFamily="18" charset="0"/>
                      </a:endParaRPr>
                    </a:p>
                  </a:txBody>
                  <a:tcPr anchor="ctr"/>
                </a:tc>
                <a:tc>
                  <a:txBody>
                    <a:bodyPr/>
                    <a:lstStyle/>
                    <a:p>
                      <a:pPr algn="ctr"/>
                      <a:r>
                        <a:rPr lang="en-IN" sz="2200" dirty="0"/>
                        <a:t>2.19</a:t>
                      </a:r>
                      <a:endParaRPr lang="en-IN" sz="2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910515708"/>
                  </a:ext>
                </a:extLst>
              </a:tr>
              <a:tr h="512820">
                <a:tc>
                  <a:txBody>
                    <a:bodyPr/>
                    <a:lstStyle/>
                    <a:p>
                      <a:r>
                        <a:rPr lang="en-IN" sz="2200" dirty="0"/>
                        <a:t>SVR (linear)</a:t>
                      </a:r>
                      <a:endParaRPr lang="en-IN" sz="2200" dirty="0">
                        <a:latin typeface="Times New Roman" panose="02020603050405020304" pitchFamily="18" charset="0"/>
                        <a:cs typeface="Times New Roman" panose="02020603050405020304" pitchFamily="18" charset="0"/>
                      </a:endParaRPr>
                    </a:p>
                  </a:txBody>
                  <a:tcPr anchor="ctr"/>
                </a:tc>
                <a:tc>
                  <a:txBody>
                    <a:bodyPr/>
                    <a:lstStyle/>
                    <a:p>
                      <a:pPr algn="ctr"/>
                      <a:r>
                        <a:rPr lang="en-IN" sz="2200" dirty="0"/>
                        <a:t>3.48</a:t>
                      </a:r>
                      <a:endParaRPr lang="en-IN" sz="2200" dirty="0">
                        <a:latin typeface="Times New Roman" panose="02020603050405020304" pitchFamily="18" charset="0"/>
                        <a:cs typeface="Times New Roman" panose="02020603050405020304" pitchFamily="18" charset="0"/>
                      </a:endParaRPr>
                    </a:p>
                  </a:txBody>
                  <a:tcPr anchor="ctr"/>
                </a:tc>
                <a:tc>
                  <a:txBody>
                    <a:bodyPr/>
                    <a:lstStyle/>
                    <a:p>
                      <a:pPr algn="ctr"/>
                      <a:r>
                        <a:rPr lang="en-IN" sz="2200"/>
                        <a:t>3.20</a:t>
                      </a:r>
                      <a:endParaRPr lang="en-IN" sz="2200">
                        <a:latin typeface="Times New Roman" panose="02020603050405020304" pitchFamily="18" charset="0"/>
                        <a:cs typeface="Times New Roman" panose="02020603050405020304" pitchFamily="18" charset="0"/>
                      </a:endParaRPr>
                    </a:p>
                  </a:txBody>
                  <a:tcPr anchor="ctr"/>
                </a:tc>
                <a:tc>
                  <a:txBody>
                    <a:bodyPr/>
                    <a:lstStyle/>
                    <a:p>
                      <a:pPr algn="ctr"/>
                      <a:r>
                        <a:rPr lang="en-IN" sz="2200" dirty="0"/>
                        <a:t>2.20</a:t>
                      </a:r>
                      <a:endParaRPr lang="en-IN" sz="2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487490518"/>
                  </a:ext>
                </a:extLst>
              </a:tr>
              <a:tr h="512820">
                <a:tc>
                  <a:txBody>
                    <a:bodyPr/>
                    <a:lstStyle/>
                    <a:p>
                      <a:r>
                        <a:rPr lang="en-IN" sz="2200" dirty="0" err="1"/>
                        <a:t>XGBoost</a:t>
                      </a:r>
                      <a:endParaRPr lang="en-IN" sz="2200" dirty="0">
                        <a:latin typeface="Times New Roman" panose="02020603050405020304" pitchFamily="18" charset="0"/>
                        <a:cs typeface="Times New Roman" panose="02020603050405020304" pitchFamily="18" charset="0"/>
                      </a:endParaRPr>
                    </a:p>
                  </a:txBody>
                  <a:tcPr anchor="ctr"/>
                </a:tc>
                <a:tc>
                  <a:txBody>
                    <a:bodyPr/>
                    <a:lstStyle/>
                    <a:p>
                      <a:pPr algn="ctr"/>
                      <a:r>
                        <a:rPr lang="en-IN" sz="2200" dirty="0"/>
                        <a:t>3.74</a:t>
                      </a:r>
                      <a:endParaRPr lang="en-IN" sz="2200" dirty="0">
                        <a:latin typeface="Times New Roman" panose="02020603050405020304" pitchFamily="18" charset="0"/>
                        <a:cs typeface="Times New Roman" panose="02020603050405020304" pitchFamily="18" charset="0"/>
                      </a:endParaRPr>
                    </a:p>
                  </a:txBody>
                  <a:tcPr anchor="ctr"/>
                </a:tc>
                <a:tc>
                  <a:txBody>
                    <a:bodyPr/>
                    <a:lstStyle/>
                    <a:p>
                      <a:pPr algn="ctr"/>
                      <a:r>
                        <a:rPr lang="en-IN" sz="2200"/>
                        <a:t>3.29</a:t>
                      </a:r>
                      <a:endParaRPr lang="en-IN" sz="2200">
                        <a:latin typeface="Times New Roman" panose="02020603050405020304" pitchFamily="18" charset="0"/>
                        <a:cs typeface="Times New Roman" panose="02020603050405020304" pitchFamily="18" charset="0"/>
                      </a:endParaRPr>
                    </a:p>
                  </a:txBody>
                  <a:tcPr anchor="ctr"/>
                </a:tc>
                <a:tc>
                  <a:txBody>
                    <a:bodyPr/>
                    <a:lstStyle/>
                    <a:p>
                      <a:pPr algn="ctr"/>
                      <a:r>
                        <a:rPr lang="en-IN" sz="2200" dirty="0"/>
                        <a:t>2.16</a:t>
                      </a:r>
                      <a:endParaRPr lang="en-IN" sz="2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791256757"/>
                  </a:ext>
                </a:extLst>
              </a:tr>
              <a:tr h="512820">
                <a:tc>
                  <a:txBody>
                    <a:bodyPr/>
                    <a:lstStyle/>
                    <a:p>
                      <a:r>
                        <a:rPr lang="en-IN" sz="2200" dirty="0" err="1"/>
                        <a:t>LightGBM</a:t>
                      </a:r>
                      <a:endParaRPr lang="en-IN" sz="2200" dirty="0">
                        <a:latin typeface="Times New Roman" panose="02020603050405020304" pitchFamily="18" charset="0"/>
                        <a:cs typeface="Times New Roman" panose="02020603050405020304" pitchFamily="18" charset="0"/>
                      </a:endParaRPr>
                    </a:p>
                  </a:txBody>
                  <a:tcPr anchor="ctr"/>
                </a:tc>
                <a:tc>
                  <a:txBody>
                    <a:bodyPr/>
                    <a:lstStyle/>
                    <a:p>
                      <a:pPr algn="ctr"/>
                      <a:r>
                        <a:rPr lang="en-IN" sz="2200" dirty="0"/>
                        <a:t>3.56</a:t>
                      </a:r>
                      <a:endParaRPr lang="en-IN" sz="2200" dirty="0">
                        <a:latin typeface="Times New Roman" panose="02020603050405020304" pitchFamily="18" charset="0"/>
                        <a:cs typeface="Times New Roman" panose="02020603050405020304" pitchFamily="18" charset="0"/>
                      </a:endParaRPr>
                    </a:p>
                  </a:txBody>
                  <a:tcPr anchor="ctr"/>
                </a:tc>
                <a:tc>
                  <a:txBody>
                    <a:bodyPr/>
                    <a:lstStyle/>
                    <a:p>
                      <a:pPr algn="ctr"/>
                      <a:r>
                        <a:rPr lang="en-IN" sz="2200" dirty="0"/>
                        <a:t>3.14</a:t>
                      </a:r>
                      <a:endParaRPr lang="en-IN" sz="2200" dirty="0">
                        <a:latin typeface="Times New Roman" panose="02020603050405020304" pitchFamily="18" charset="0"/>
                        <a:cs typeface="Times New Roman" panose="02020603050405020304" pitchFamily="18" charset="0"/>
                      </a:endParaRPr>
                    </a:p>
                  </a:txBody>
                  <a:tcPr anchor="ctr"/>
                </a:tc>
                <a:tc>
                  <a:txBody>
                    <a:bodyPr/>
                    <a:lstStyle/>
                    <a:p>
                      <a:pPr algn="ctr"/>
                      <a:r>
                        <a:rPr lang="en-IN" sz="2200" dirty="0"/>
                        <a:t>2.02</a:t>
                      </a:r>
                      <a:endParaRPr lang="en-IN" sz="2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222992481"/>
                  </a:ext>
                </a:extLst>
              </a:tr>
              <a:tr h="512820">
                <a:tc>
                  <a:txBody>
                    <a:bodyPr/>
                    <a:lstStyle/>
                    <a:p>
                      <a:r>
                        <a:rPr lang="en-IN" sz="2200" dirty="0"/>
                        <a:t>MPH</a:t>
                      </a:r>
                      <a:endParaRPr lang="en-IN" sz="2200" dirty="0">
                        <a:latin typeface="Times New Roman" panose="02020603050405020304" pitchFamily="18" charset="0"/>
                        <a:cs typeface="Times New Roman" panose="02020603050405020304" pitchFamily="18" charset="0"/>
                      </a:endParaRPr>
                    </a:p>
                  </a:txBody>
                  <a:tcPr anchor="ctr"/>
                </a:tc>
                <a:tc>
                  <a:txBody>
                    <a:bodyPr/>
                    <a:lstStyle/>
                    <a:p>
                      <a:pPr algn="ctr"/>
                      <a:r>
                        <a:rPr lang="en-IN" sz="2200" dirty="0"/>
                        <a:t>3.47</a:t>
                      </a:r>
                      <a:endParaRPr lang="en-IN" sz="2200" dirty="0">
                        <a:latin typeface="Times New Roman" panose="02020603050405020304" pitchFamily="18" charset="0"/>
                        <a:cs typeface="Times New Roman" panose="02020603050405020304" pitchFamily="18" charset="0"/>
                      </a:endParaRPr>
                    </a:p>
                  </a:txBody>
                  <a:tcPr anchor="ctr"/>
                </a:tc>
                <a:tc>
                  <a:txBody>
                    <a:bodyPr/>
                    <a:lstStyle/>
                    <a:p>
                      <a:pPr algn="ctr"/>
                      <a:r>
                        <a:rPr lang="en-IN" sz="2200" dirty="0"/>
                        <a:t>3.18</a:t>
                      </a:r>
                      <a:endParaRPr lang="en-IN" sz="2200" dirty="0">
                        <a:latin typeface="Times New Roman" panose="02020603050405020304" pitchFamily="18" charset="0"/>
                        <a:cs typeface="Times New Roman" panose="02020603050405020304" pitchFamily="18" charset="0"/>
                      </a:endParaRPr>
                    </a:p>
                  </a:txBody>
                  <a:tcPr anchor="ctr"/>
                </a:tc>
                <a:tc>
                  <a:txBody>
                    <a:bodyPr/>
                    <a:lstStyle/>
                    <a:p>
                      <a:pPr algn="ctr"/>
                      <a:r>
                        <a:rPr lang="en-IN" sz="2200" dirty="0"/>
                        <a:t>2.19</a:t>
                      </a:r>
                      <a:endParaRPr lang="en-IN" sz="2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89354604"/>
                  </a:ext>
                </a:extLst>
              </a:tr>
            </a:tbl>
          </a:graphicData>
        </a:graphic>
      </p:graphicFrame>
      <p:sp>
        <p:nvSpPr>
          <p:cNvPr id="12" name="TextBox 11">
            <a:extLst>
              <a:ext uri="{FF2B5EF4-FFF2-40B4-BE49-F238E27FC236}">
                <a16:creationId xmlns:a16="http://schemas.microsoft.com/office/drawing/2014/main" id="{88A10CDE-1706-32B5-C135-E3921FCDDBF2}"/>
              </a:ext>
            </a:extLst>
          </p:cNvPr>
          <p:cNvSpPr txBox="1"/>
          <p:nvPr/>
        </p:nvSpPr>
        <p:spPr>
          <a:xfrm>
            <a:off x="3047223" y="579027"/>
            <a:ext cx="6097554" cy="707886"/>
          </a:xfrm>
          <a:prstGeom prst="rect">
            <a:avLst/>
          </a:prstGeom>
          <a:noFill/>
        </p:spPr>
        <p:txBody>
          <a:bodyPr wrap="square">
            <a:spAutoFit/>
          </a:bodyPr>
          <a:lstStyle/>
          <a:p>
            <a:pPr algn="ctr"/>
            <a:r>
              <a:rPr lang="en-IN" sz="4000" b="1" dirty="0">
                <a:latin typeface="Times New Roman" panose="02020603050405020304" pitchFamily="18" charset="0"/>
                <a:cs typeface="Times New Roman" panose="02020603050405020304" pitchFamily="18" charset="0"/>
              </a:rPr>
              <a:t>RESULTS &amp; ANALYSIS</a:t>
            </a:r>
            <a:endParaRPr lang="en-IN" sz="4000" dirty="0"/>
          </a:p>
        </p:txBody>
      </p:sp>
    </p:spTree>
    <p:extLst>
      <p:ext uri="{BB962C8B-B14F-4D97-AF65-F5344CB8AC3E}">
        <p14:creationId xmlns:p14="http://schemas.microsoft.com/office/powerpoint/2010/main" val="2819727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CF642B-15D9-810E-F8AA-746DC801C701}"/>
              </a:ext>
            </a:extLst>
          </p:cNvPr>
          <p:cNvSpPr>
            <a:spLocks noGrp="1"/>
          </p:cNvSpPr>
          <p:nvPr>
            <p:ph type="dt" sz="half" idx="10"/>
          </p:nvPr>
        </p:nvSpPr>
        <p:spPr/>
        <p:txBody>
          <a:bodyPr/>
          <a:lstStyle/>
          <a:p>
            <a:r>
              <a:rPr lang="en-IN" dirty="0"/>
              <a:t>10-02-2025</a:t>
            </a:r>
          </a:p>
        </p:txBody>
      </p:sp>
      <p:sp>
        <p:nvSpPr>
          <p:cNvPr id="3" name="Footer Placeholder 2">
            <a:extLst>
              <a:ext uri="{FF2B5EF4-FFF2-40B4-BE49-F238E27FC236}">
                <a16:creationId xmlns:a16="http://schemas.microsoft.com/office/drawing/2014/main" id="{06A9F049-28E7-F988-0C07-99633B8D3749}"/>
              </a:ext>
            </a:extLst>
          </p:cNvPr>
          <p:cNvSpPr>
            <a:spLocks noGrp="1"/>
          </p:cNvSpPr>
          <p:nvPr>
            <p:ph type="ftr" sz="quarter" idx="11"/>
          </p:nvPr>
        </p:nvSpPr>
        <p:spPr/>
        <p:txBody>
          <a:bodyPr/>
          <a:lstStyle/>
          <a:p>
            <a:r>
              <a:rPr lang="en-US" dirty="0"/>
              <a:t>Review No. 2        Batch No.AB2           Department of CSE</a:t>
            </a:r>
            <a:endParaRPr lang="en-IN" dirty="0"/>
          </a:p>
        </p:txBody>
      </p:sp>
      <p:sp>
        <p:nvSpPr>
          <p:cNvPr id="4" name="Slide Number Placeholder 3">
            <a:extLst>
              <a:ext uri="{FF2B5EF4-FFF2-40B4-BE49-F238E27FC236}">
                <a16:creationId xmlns:a16="http://schemas.microsoft.com/office/drawing/2014/main" id="{5BC5B4F9-CA57-9196-C76D-83B23361AD74}"/>
              </a:ext>
            </a:extLst>
          </p:cNvPr>
          <p:cNvSpPr>
            <a:spLocks noGrp="1"/>
          </p:cNvSpPr>
          <p:nvPr>
            <p:ph type="sldNum" sz="quarter" idx="12"/>
          </p:nvPr>
        </p:nvSpPr>
        <p:spPr/>
        <p:txBody>
          <a:bodyPr/>
          <a:lstStyle/>
          <a:p>
            <a:fld id="{65DCBD69-296B-4D7C-AF62-9B588FC78772}" type="slidenum">
              <a:rPr lang="en-IN" smtClean="0"/>
              <a:t>23</a:t>
            </a:fld>
            <a:endParaRPr lang="en-IN"/>
          </a:p>
        </p:txBody>
      </p:sp>
      <p:sp>
        <p:nvSpPr>
          <p:cNvPr id="6" name="TextBox 5">
            <a:extLst>
              <a:ext uri="{FF2B5EF4-FFF2-40B4-BE49-F238E27FC236}">
                <a16:creationId xmlns:a16="http://schemas.microsoft.com/office/drawing/2014/main" id="{12D5F28F-157D-6E13-E221-6F1325C55614}"/>
              </a:ext>
            </a:extLst>
          </p:cNvPr>
          <p:cNvSpPr txBox="1"/>
          <p:nvPr/>
        </p:nvSpPr>
        <p:spPr>
          <a:xfrm>
            <a:off x="2296497" y="579027"/>
            <a:ext cx="7599006" cy="646331"/>
          </a:xfrm>
          <a:prstGeom prst="rect">
            <a:avLst/>
          </a:prstGeom>
          <a:noFill/>
        </p:spPr>
        <p:txBody>
          <a:bodyPr wrap="square">
            <a:spAutoFit/>
          </a:bodyPr>
          <a:lstStyle/>
          <a:p>
            <a:pPr algn="ctr"/>
            <a:r>
              <a:rPr lang="en-IN" sz="3600" b="1" dirty="0">
                <a:latin typeface="Times New Roman" panose="02020603050405020304" pitchFamily="18" charset="0"/>
                <a:cs typeface="Times New Roman" panose="02020603050405020304" pitchFamily="18" charset="0"/>
              </a:rPr>
              <a:t>CONCLUSION &amp; FUTURE SCOPE</a:t>
            </a:r>
            <a:endParaRPr lang="en-IN" sz="3600" dirty="0"/>
          </a:p>
        </p:txBody>
      </p:sp>
      <p:pic>
        <p:nvPicPr>
          <p:cNvPr id="7" name="Picture 6">
            <a:extLst>
              <a:ext uri="{FF2B5EF4-FFF2-40B4-BE49-F238E27FC236}">
                <a16:creationId xmlns:a16="http://schemas.microsoft.com/office/drawing/2014/main" id="{ABE5E94B-6FA5-4FD1-188A-7E1074E57485}"/>
              </a:ext>
            </a:extLst>
          </p:cNvPr>
          <p:cNvPicPr>
            <a:picLocks noChangeAspect="1"/>
          </p:cNvPicPr>
          <p:nvPr/>
        </p:nvPicPr>
        <p:blipFill>
          <a:blip r:embed="rId2"/>
          <a:stretch>
            <a:fillRect/>
          </a:stretch>
        </p:blipFill>
        <p:spPr>
          <a:xfrm>
            <a:off x="0" y="0"/>
            <a:ext cx="3762900" cy="579027"/>
          </a:xfrm>
          <a:prstGeom prst="rect">
            <a:avLst/>
          </a:prstGeom>
        </p:spPr>
      </p:pic>
      <p:sp>
        <p:nvSpPr>
          <p:cNvPr id="9" name="TextBox 8">
            <a:extLst>
              <a:ext uri="{FF2B5EF4-FFF2-40B4-BE49-F238E27FC236}">
                <a16:creationId xmlns:a16="http://schemas.microsoft.com/office/drawing/2014/main" id="{C9BC1794-F3E7-FBDC-A710-5D71658FEA06}"/>
              </a:ext>
            </a:extLst>
          </p:cNvPr>
          <p:cNvSpPr txBox="1"/>
          <p:nvPr/>
        </p:nvSpPr>
        <p:spPr>
          <a:xfrm>
            <a:off x="1449355" y="1389002"/>
            <a:ext cx="9293290" cy="3200876"/>
          </a:xfrm>
          <a:prstGeom prst="rect">
            <a:avLst/>
          </a:prstGeom>
          <a:noFill/>
        </p:spPr>
        <p:txBody>
          <a:bodyPr wrap="square">
            <a:spAutoFit/>
          </a:bodyPr>
          <a:lstStyle/>
          <a:p>
            <a:pPr marL="285750" indent="-285750" algn="just">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study demonstrates the importance of combining birth order, diet, and physical activity alongside genetic data for personalized height forecasting.</a:t>
            </a:r>
          </a:p>
          <a:p>
            <a:pPr marL="285750" indent="-285750" algn="just">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Outlier removal and feature engineering significantly boosted model performance compared to traditional approaches.</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Modern Machine learning models like </a:t>
            </a:r>
            <a:r>
              <a:rPr lang="en-US" sz="2400" dirty="0" err="1">
                <a:latin typeface="Times New Roman" panose="02020603050405020304" pitchFamily="18" charset="0"/>
                <a:cs typeface="Times New Roman" panose="02020603050405020304" pitchFamily="18" charset="0"/>
              </a:rPr>
              <a:t>XGBoost</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LightGBM</a:t>
            </a:r>
            <a:r>
              <a:rPr lang="en-US" sz="2400" dirty="0">
                <a:latin typeface="Times New Roman" panose="02020603050405020304" pitchFamily="18" charset="0"/>
                <a:cs typeface="Times New Roman" panose="02020603050405020304" pitchFamily="18" charset="0"/>
              </a:rPr>
              <a:t> outperformed the traditional models in prediction accuracy.</a:t>
            </a: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3459A94-91BF-9225-6078-10254728E80D}"/>
              </a:ext>
            </a:extLst>
          </p:cNvPr>
          <p:cNvSpPr txBox="1"/>
          <p:nvPr/>
        </p:nvSpPr>
        <p:spPr>
          <a:xfrm>
            <a:off x="1449355" y="4199524"/>
            <a:ext cx="9103567" cy="1107996"/>
          </a:xfrm>
          <a:prstGeom prst="rect">
            <a:avLst/>
          </a:prstGeom>
          <a:noFill/>
        </p:spPr>
        <p:txBody>
          <a:bodyPr wrap="square">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Expanding the dataset to include diverse ethnic groups and geographical variations</a:t>
            </a:r>
            <a:r>
              <a:rPr lang="en-US"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04591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0597FB-157F-5D42-EC46-FA45E26D1A37}"/>
              </a:ext>
            </a:extLst>
          </p:cNvPr>
          <p:cNvSpPr>
            <a:spLocks noGrp="1"/>
          </p:cNvSpPr>
          <p:nvPr>
            <p:ph type="dt" sz="half" idx="10"/>
          </p:nvPr>
        </p:nvSpPr>
        <p:spPr/>
        <p:txBody>
          <a:bodyPr/>
          <a:lstStyle/>
          <a:p>
            <a:r>
              <a:rPr lang="en-IN" dirty="0"/>
              <a:t>10-02-2025</a:t>
            </a:r>
          </a:p>
        </p:txBody>
      </p:sp>
      <p:sp>
        <p:nvSpPr>
          <p:cNvPr id="3" name="Footer Placeholder 2">
            <a:extLst>
              <a:ext uri="{FF2B5EF4-FFF2-40B4-BE49-F238E27FC236}">
                <a16:creationId xmlns:a16="http://schemas.microsoft.com/office/drawing/2014/main" id="{13E01669-F10F-5755-164E-6C25AE7CD0B6}"/>
              </a:ext>
            </a:extLst>
          </p:cNvPr>
          <p:cNvSpPr>
            <a:spLocks noGrp="1"/>
          </p:cNvSpPr>
          <p:nvPr>
            <p:ph type="ftr" sz="quarter" idx="11"/>
          </p:nvPr>
        </p:nvSpPr>
        <p:spPr/>
        <p:txBody>
          <a:bodyPr/>
          <a:lstStyle/>
          <a:p>
            <a:r>
              <a:rPr lang="en-US" dirty="0"/>
              <a:t>Review No.2         Batch No.AB2           Department of CSE</a:t>
            </a:r>
            <a:endParaRPr lang="en-IN" dirty="0"/>
          </a:p>
        </p:txBody>
      </p:sp>
      <p:sp>
        <p:nvSpPr>
          <p:cNvPr id="4" name="Slide Number Placeholder 3">
            <a:extLst>
              <a:ext uri="{FF2B5EF4-FFF2-40B4-BE49-F238E27FC236}">
                <a16:creationId xmlns:a16="http://schemas.microsoft.com/office/drawing/2014/main" id="{047CED9D-CA3D-86EE-E3E3-5E14FD7D9D4C}"/>
              </a:ext>
            </a:extLst>
          </p:cNvPr>
          <p:cNvSpPr>
            <a:spLocks noGrp="1"/>
          </p:cNvSpPr>
          <p:nvPr>
            <p:ph type="sldNum" sz="quarter" idx="12"/>
          </p:nvPr>
        </p:nvSpPr>
        <p:spPr/>
        <p:txBody>
          <a:bodyPr/>
          <a:lstStyle/>
          <a:p>
            <a:fld id="{65DCBD69-296B-4D7C-AF62-9B588FC78772}" type="slidenum">
              <a:rPr lang="en-IN" smtClean="0"/>
              <a:t>24</a:t>
            </a:fld>
            <a:endParaRPr lang="en-IN"/>
          </a:p>
        </p:txBody>
      </p:sp>
      <p:sp>
        <p:nvSpPr>
          <p:cNvPr id="6" name="TextBox 5">
            <a:extLst>
              <a:ext uri="{FF2B5EF4-FFF2-40B4-BE49-F238E27FC236}">
                <a16:creationId xmlns:a16="http://schemas.microsoft.com/office/drawing/2014/main" id="{7D44C666-452F-E573-496F-715B706A04D8}"/>
              </a:ext>
            </a:extLst>
          </p:cNvPr>
          <p:cNvSpPr txBox="1"/>
          <p:nvPr/>
        </p:nvSpPr>
        <p:spPr>
          <a:xfrm>
            <a:off x="1962540" y="579027"/>
            <a:ext cx="6097554" cy="707886"/>
          </a:xfrm>
          <a:prstGeom prst="rect">
            <a:avLst/>
          </a:prstGeom>
          <a:noFill/>
        </p:spPr>
        <p:txBody>
          <a:bodyPr wrap="square">
            <a:spAutoFit/>
          </a:bodyPr>
          <a:lstStyle/>
          <a:p>
            <a:pPr algn="r"/>
            <a:r>
              <a:rPr lang="en-US" sz="4000" b="1" dirty="0">
                <a:latin typeface="Times New Roman" panose="02020603050405020304" pitchFamily="18" charset="0"/>
                <a:cs typeface="Times New Roman" panose="02020603050405020304" pitchFamily="18" charset="0"/>
              </a:rPr>
              <a:t>REFERENCES</a:t>
            </a:r>
            <a:endParaRPr lang="en-IN" sz="4000" dirty="0"/>
          </a:p>
        </p:txBody>
      </p:sp>
      <p:pic>
        <p:nvPicPr>
          <p:cNvPr id="7" name="Picture 6">
            <a:extLst>
              <a:ext uri="{FF2B5EF4-FFF2-40B4-BE49-F238E27FC236}">
                <a16:creationId xmlns:a16="http://schemas.microsoft.com/office/drawing/2014/main" id="{7A8A3925-8EAE-9CA6-CBCC-F8CD25A4EC73}"/>
              </a:ext>
            </a:extLst>
          </p:cNvPr>
          <p:cNvPicPr>
            <a:picLocks noChangeAspect="1"/>
          </p:cNvPicPr>
          <p:nvPr/>
        </p:nvPicPr>
        <p:blipFill>
          <a:blip r:embed="rId2"/>
          <a:stretch>
            <a:fillRect/>
          </a:stretch>
        </p:blipFill>
        <p:spPr>
          <a:xfrm>
            <a:off x="0" y="0"/>
            <a:ext cx="3762900" cy="579027"/>
          </a:xfrm>
          <a:prstGeom prst="rect">
            <a:avLst/>
          </a:prstGeom>
        </p:spPr>
      </p:pic>
      <p:sp>
        <p:nvSpPr>
          <p:cNvPr id="9" name="TextBox 8">
            <a:extLst>
              <a:ext uri="{FF2B5EF4-FFF2-40B4-BE49-F238E27FC236}">
                <a16:creationId xmlns:a16="http://schemas.microsoft.com/office/drawing/2014/main" id="{122B5435-F67A-A2DA-180A-609D08F92DE0}"/>
              </a:ext>
            </a:extLst>
          </p:cNvPr>
          <p:cNvSpPr txBox="1"/>
          <p:nvPr/>
        </p:nvSpPr>
        <p:spPr>
          <a:xfrm>
            <a:off x="1202094" y="1286913"/>
            <a:ext cx="9787812" cy="4335674"/>
          </a:xfrm>
          <a:prstGeom prst="rect">
            <a:avLst/>
          </a:prstGeom>
          <a:noFill/>
        </p:spPr>
        <p:txBody>
          <a:bodyPr wrap="square">
            <a:spAutoFit/>
          </a:bodyPr>
          <a:lstStyle/>
          <a:p>
            <a:pPr algn="just">
              <a:lnSpc>
                <a:spcPct val="107000"/>
              </a:lnSpc>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[1] J. Suh, J. Heo, S. J. Kim, S. Park, M. K. Jung, H. S. Choi, Y. Choi, J. S. Oh, H. I. Lee, M. Lee, K. Song, A. Kwon, H. W. Chae, and H.-S. Kim, “Bone Age Estimation and Prediction of Final Adult Height Using Deep Learning,” Yonsei Medical, vol. 64, no. 11, pp. 1150–1159, Nov. 2023.</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[2] J.-H. Park, M. Lee, D. Kim, H.-W. Kwon, Y.-J. Choi, K.-R. Park, S. Park, S.-B. Park, and J. Cho, “Estimating Adult Stature Using Metatarsal Length in the Korean Population: A Cadaveric Study,” Int. J. Environ. Res. Public Health, vol. 19, no. 22, p. 15124, Nov. 2022.</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[3] K. Mao, L. Chen, X. Fan, J. Mao, X. Zhou, and K. Fang,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Lsalo</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-Bp: A Hybrid Model for Children Adulthood Height Prediction,” Zhejiang University of Technology, Jan. 2022.</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[4] A. Holmgren, A.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Niklasson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 F. M. Nierop, G. Butler, and K.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Albertsson-Wikland</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“Growth Pattern Evaluation of the Edinburgh and Gothenburg Cohorts by QEPS Height Model,” Pediatric Res., vol. 92, no. 2, pp. 592–601, Aug. 2022.</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57992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759A10-2F63-6A69-4821-64B6E7F9DA8F}"/>
              </a:ext>
            </a:extLst>
          </p:cNvPr>
          <p:cNvSpPr>
            <a:spLocks noGrp="1"/>
          </p:cNvSpPr>
          <p:nvPr>
            <p:ph type="dt" sz="half" idx="10"/>
          </p:nvPr>
        </p:nvSpPr>
        <p:spPr/>
        <p:txBody>
          <a:bodyPr/>
          <a:lstStyle/>
          <a:p>
            <a:r>
              <a:rPr lang="en-IN" dirty="0"/>
              <a:t>10-02-2025</a:t>
            </a:r>
          </a:p>
        </p:txBody>
      </p:sp>
      <p:sp>
        <p:nvSpPr>
          <p:cNvPr id="3" name="Footer Placeholder 2">
            <a:extLst>
              <a:ext uri="{FF2B5EF4-FFF2-40B4-BE49-F238E27FC236}">
                <a16:creationId xmlns:a16="http://schemas.microsoft.com/office/drawing/2014/main" id="{CB96B9FB-B098-3241-4924-1F0360AD140C}"/>
              </a:ext>
            </a:extLst>
          </p:cNvPr>
          <p:cNvSpPr>
            <a:spLocks noGrp="1"/>
          </p:cNvSpPr>
          <p:nvPr>
            <p:ph type="ftr" sz="quarter" idx="11"/>
          </p:nvPr>
        </p:nvSpPr>
        <p:spPr/>
        <p:txBody>
          <a:bodyPr/>
          <a:lstStyle/>
          <a:p>
            <a:r>
              <a:rPr lang="en-US" dirty="0"/>
              <a:t>Review No.2         Batch No.AB2           Department of CSE</a:t>
            </a:r>
            <a:endParaRPr lang="en-IN" dirty="0"/>
          </a:p>
        </p:txBody>
      </p:sp>
      <p:sp>
        <p:nvSpPr>
          <p:cNvPr id="4" name="Slide Number Placeholder 3">
            <a:extLst>
              <a:ext uri="{FF2B5EF4-FFF2-40B4-BE49-F238E27FC236}">
                <a16:creationId xmlns:a16="http://schemas.microsoft.com/office/drawing/2014/main" id="{C7DE9FFD-E886-4C9D-B4CA-23A28E7DF5B6}"/>
              </a:ext>
            </a:extLst>
          </p:cNvPr>
          <p:cNvSpPr>
            <a:spLocks noGrp="1"/>
          </p:cNvSpPr>
          <p:nvPr>
            <p:ph type="sldNum" sz="quarter" idx="12"/>
          </p:nvPr>
        </p:nvSpPr>
        <p:spPr/>
        <p:txBody>
          <a:bodyPr/>
          <a:lstStyle/>
          <a:p>
            <a:fld id="{65DCBD69-296B-4D7C-AF62-9B588FC78772}" type="slidenum">
              <a:rPr lang="en-IN" smtClean="0"/>
              <a:t>25</a:t>
            </a:fld>
            <a:endParaRPr lang="en-IN"/>
          </a:p>
        </p:txBody>
      </p:sp>
      <p:sp>
        <p:nvSpPr>
          <p:cNvPr id="6" name="TextBox 5">
            <a:extLst>
              <a:ext uri="{FF2B5EF4-FFF2-40B4-BE49-F238E27FC236}">
                <a16:creationId xmlns:a16="http://schemas.microsoft.com/office/drawing/2014/main" id="{0B9D1CB3-0698-65CE-2F7D-3281A0538133}"/>
              </a:ext>
            </a:extLst>
          </p:cNvPr>
          <p:cNvSpPr txBox="1"/>
          <p:nvPr/>
        </p:nvSpPr>
        <p:spPr>
          <a:xfrm>
            <a:off x="1090126" y="1551019"/>
            <a:ext cx="10011747" cy="4287328"/>
          </a:xfrm>
          <a:prstGeom prst="rect">
            <a:avLst/>
          </a:prstGeom>
          <a:noFill/>
        </p:spPr>
        <p:txBody>
          <a:bodyPr wrap="square">
            <a:spAutoFit/>
          </a:bodyPr>
          <a:lstStyle/>
          <a:p>
            <a:pPr algn="just">
              <a:lnSpc>
                <a:spcPct val="107000"/>
              </a:lnSpc>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[5] M.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Shmoish</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 German, N.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Devir</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 Hecht, G. Butler, A.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Niklasson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K.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Albertsson-Wikland</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and Z. Hochberg, “Prediction of Adult Height by Machine Learning Technique,” Clinical Endocrinology &amp; Metabolism, vol. 106, no. 7, pp. 301–310, Jan. 2021.</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[6] A.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Bemporad</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 Piecewise Linear Regression and Classification Algorithm with Application to Learning and Model Predictive Control of Hybrid Systems,” IEEE Trans.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Autom</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Control, vol. 68, no. 6, pp. 3194–3209, Jun. 2023.</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[7] H. B.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Khazri</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S. C.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Shimmi</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and M. T. H.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Parash</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 Multivariate Analysis to Propose Linear Models for the Stature Estimation in the Sabahan Young Adult Population,”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PLoS</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ONE, vol. 17, no. 8, Art. no. e0273840, Aug. 2022.</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Calibri" panose="020F0502020204030204" pitchFamily="34" charset="0"/>
              </a:rPr>
              <a:t>[8] M. Maes, M. Vandeweghe, M. Du </a:t>
            </a:r>
            <a:r>
              <a:rPr lang="en-US" sz="2000" dirty="0" err="1">
                <a:effectLst/>
                <a:latin typeface="Times New Roman" panose="02020603050405020304" pitchFamily="18" charset="0"/>
                <a:ea typeface="Calibri" panose="020F0502020204030204" pitchFamily="34" charset="0"/>
              </a:rPr>
              <a:t>Caju</a:t>
            </a:r>
            <a:r>
              <a:rPr lang="en-US" sz="2000" dirty="0">
                <a:effectLst/>
                <a:latin typeface="Times New Roman" panose="02020603050405020304" pitchFamily="18" charset="0"/>
                <a:ea typeface="Calibri" panose="020F0502020204030204" pitchFamily="34" charset="0"/>
              </a:rPr>
              <a:t>, Ch. </a:t>
            </a:r>
            <a:r>
              <a:rPr lang="en-US" sz="2000" dirty="0" err="1">
                <a:effectLst/>
                <a:latin typeface="Times New Roman" panose="02020603050405020304" pitchFamily="18" charset="0"/>
                <a:ea typeface="Calibri" panose="020F0502020204030204" pitchFamily="34" charset="0"/>
              </a:rPr>
              <a:t>Ernould</a:t>
            </a:r>
            <a:r>
              <a:rPr lang="en-US" sz="2000" dirty="0">
                <a:effectLst/>
                <a:latin typeface="Times New Roman" panose="02020603050405020304" pitchFamily="18" charset="0"/>
                <a:ea typeface="Calibri" panose="020F0502020204030204" pitchFamily="34" charset="0"/>
              </a:rPr>
              <a:t>, J.-P. Bourguignon, and G. Massa, “A Valuable Improvement of Adult Height Prediction Methods in Short Normal Children,” Hormone Research, vol. 48, no. 8, pp. 555–561, Jan. 1997.</a:t>
            </a:r>
            <a:endParaRPr lang="en-IN" sz="2000" dirty="0"/>
          </a:p>
        </p:txBody>
      </p:sp>
      <p:sp>
        <p:nvSpPr>
          <p:cNvPr id="8" name="TextBox 7">
            <a:extLst>
              <a:ext uri="{FF2B5EF4-FFF2-40B4-BE49-F238E27FC236}">
                <a16:creationId xmlns:a16="http://schemas.microsoft.com/office/drawing/2014/main" id="{1545D23F-060E-745E-AB5D-2654288DD643}"/>
              </a:ext>
            </a:extLst>
          </p:cNvPr>
          <p:cNvSpPr txBox="1"/>
          <p:nvPr/>
        </p:nvSpPr>
        <p:spPr>
          <a:xfrm>
            <a:off x="2740868" y="579027"/>
            <a:ext cx="6097554" cy="707886"/>
          </a:xfrm>
          <a:prstGeom prst="rect">
            <a:avLst/>
          </a:prstGeom>
          <a:noFill/>
        </p:spPr>
        <p:txBody>
          <a:bodyPr wrap="square">
            <a:spAutoFit/>
          </a:bodyPr>
          <a:lstStyle/>
          <a:p>
            <a:pPr algn="ctr"/>
            <a:r>
              <a:rPr lang="en-US" sz="4000" b="1" dirty="0">
                <a:latin typeface="Times New Roman" panose="02020603050405020304" pitchFamily="18" charset="0"/>
                <a:cs typeface="Times New Roman" panose="02020603050405020304" pitchFamily="18" charset="0"/>
              </a:rPr>
              <a:t>    REFERENCES</a:t>
            </a:r>
            <a:endParaRPr lang="en-IN" sz="4000" dirty="0"/>
          </a:p>
        </p:txBody>
      </p:sp>
      <p:pic>
        <p:nvPicPr>
          <p:cNvPr id="9" name="Picture 8">
            <a:extLst>
              <a:ext uri="{FF2B5EF4-FFF2-40B4-BE49-F238E27FC236}">
                <a16:creationId xmlns:a16="http://schemas.microsoft.com/office/drawing/2014/main" id="{D2F7ACB7-30D0-A6B0-DC58-EF7B25A28603}"/>
              </a:ext>
            </a:extLst>
          </p:cNvPr>
          <p:cNvPicPr>
            <a:picLocks noChangeAspect="1"/>
          </p:cNvPicPr>
          <p:nvPr/>
        </p:nvPicPr>
        <p:blipFill>
          <a:blip r:embed="rId2"/>
          <a:stretch>
            <a:fillRect/>
          </a:stretch>
        </p:blipFill>
        <p:spPr>
          <a:xfrm>
            <a:off x="0" y="0"/>
            <a:ext cx="3762900" cy="579027"/>
          </a:xfrm>
          <a:prstGeom prst="rect">
            <a:avLst/>
          </a:prstGeom>
        </p:spPr>
      </p:pic>
    </p:spTree>
    <p:extLst>
      <p:ext uri="{BB962C8B-B14F-4D97-AF65-F5344CB8AC3E}">
        <p14:creationId xmlns:p14="http://schemas.microsoft.com/office/powerpoint/2010/main" val="710176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ACKNOWLEDGEMENT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62535" y="1424016"/>
            <a:ext cx="11066929" cy="4783044"/>
          </a:xfrm>
        </p:spPr>
        <p:txBody>
          <a:bodyPr>
            <a:noAutofit/>
          </a:bodyPr>
          <a:lstStyle/>
          <a:p>
            <a:pPr algn="just"/>
            <a:r>
              <a:rPr lang="en-US" sz="2300" dirty="0">
                <a:latin typeface="Times New Roman" panose="02020603050405020304" pitchFamily="18" charset="0"/>
                <a:cs typeface="Times New Roman" panose="02020603050405020304" pitchFamily="18" charset="0"/>
              </a:rPr>
              <a:t>We would like to express our sincere gratitude to the faculty and staff of </a:t>
            </a:r>
            <a:r>
              <a:rPr lang="en-US" sz="2300" dirty="0" err="1">
                <a:latin typeface="Times New Roman" panose="02020603050405020304" pitchFamily="18" charset="0"/>
                <a:cs typeface="Times New Roman" panose="02020603050405020304" pitchFamily="18" charset="0"/>
              </a:rPr>
              <a:t>Narasaraopeta</a:t>
            </a:r>
            <a:r>
              <a:rPr lang="en-US" sz="2300" dirty="0">
                <a:latin typeface="Times New Roman" panose="02020603050405020304" pitchFamily="18" charset="0"/>
                <a:cs typeface="Times New Roman" panose="02020603050405020304" pitchFamily="18" charset="0"/>
              </a:rPr>
              <a:t> Engineering College for their guidance and encouragement throughout the development of this project. Their insights and expertise have been invaluable.</a:t>
            </a:r>
          </a:p>
          <a:p>
            <a:pPr algn="just"/>
            <a:r>
              <a:rPr lang="en-US" sz="2300" dirty="0">
                <a:latin typeface="Times New Roman" panose="02020603050405020304" pitchFamily="18" charset="0"/>
                <a:cs typeface="Times New Roman" panose="02020603050405020304" pitchFamily="18" charset="0"/>
              </a:rPr>
              <a:t>We also extend our thanks to the administration for providing the necessary resources and a platform to showcase our work. This opportunity has been instrumental in enhancing our learning and growth.</a:t>
            </a:r>
          </a:p>
          <a:p>
            <a:pPr marL="0" indent="0" algn="ctr">
              <a:buNone/>
            </a:pPr>
            <a:r>
              <a:rPr lang="en-US" sz="2300" dirty="0">
                <a:latin typeface="Times New Roman" panose="02020603050405020304" pitchFamily="18" charset="0"/>
                <a:cs typeface="Times New Roman" panose="02020603050405020304" pitchFamily="18" charset="0"/>
              </a:rPr>
              <a:t>For any questions or further discussions, feel free to reach out:-</a:t>
            </a:r>
          </a:p>
          <a:p>
            <a:pPr marL="0" indent="0" algn="ctr">
              <a:buNone/>
            </a:pPr>
            <a:r>
              <a:rPr lang="en-US" sz="2300" dirty="0">
                <a:latin typeface="Times New Roman" panose="02020603050405020304" pitchFamily="18" charset="0"/>
                <a:cs typeface="Times New Roman" panose="02020603050405020304" pitchFamily="18" charset="0"/>
              </a:rPr>
              <a:t>Email: sivanagendra2004@gmail.com</a:t>
            </a:r>
            <a:br>
              <a:rPr lang="en-US" sz="2300"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Phone: 8096137414</a:t>
            </a:r>
          </a:p>
          <a:p>
            <a:pPr marL="0" indent="0" algn="ctr">
              <a:buNone/>
            </a:pPr>
            <a:r>
              <a:rPr lang="en-US" sz="2300" dirty="0">
                <a:latin typeface="Times New Roman" panose="02020603050405020304" pitchFamily="18" charset="0"/>
                <a:cs typeface="Times New Roman" panose="02020603050405020304" pitchFamily="18" charset="0"/>
              </a:rPr>
              <a:t>Email: </a:t>
            </a:r>
            <a:r>
              <a:rPr lang="en-IN" sz="2300" dirty="0">
                <a:latin typeface="Times New Roman" panose="02020603050405020304" pitchFamily="18" charset="0"/>
                <a:cs typeface="Times New Roman" panose="02020603050405020304" pitchFamily="18" charset="0"/>
              </a:rPr>
              <a:t>gowthamguntur25@gmail.com</a:t>
            </a:r>
            <a:br>
              <a:rPr lang="en-US" sz="2300"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Phone: 8977443549</a:t>
            </a:r>
          </a:p>
          <a:p>
            <a:pPr marL="0" indent="0" algn="ctr">
              <a:buNone/>
            </a:pPr>
            <a:r>
              <a:rPr lang="en-US" sz="2300" dirty="0">
                <a:latin typeface="Times New Roman" panose="02020603050405020304" pitchFamily="18" charset="0"/>
                <a:cs typeface="Times New Roman" panose="02020603050405020304" pitchFamily="18" charset="0"/>
              </a:rPr>
              <a:t>Email: </a:t>
            </a:r>
            <a:r>
              <a:rPr lang="en-IN" sz="2300" dirty="0">
                <a:latin typeface="Times New Roman" panose="02020603050405020304" pitchFamily="18" charset="0"/>
                <a:cs typeface="Times New Roman" panose="02020603050405020304" pitchFamily="18" charset="0"/>
              </a:rPr>
              <a:t>ravichalla023</a:t>
            </a:r>
            <a:r>
              <a:rPr lang="en-US" sz="2300" dirty="0">
                <a:latin typeface="Times New Roman" panose="02020603050405020304" pitchFamily="18" charset="0"/>
                <a:cs typeface="Times New Roman" panose="02020603050405020304" pitchFamily="18" charset="0"/>
              </a:rPr>
              <a:t>@gmail.com</a:t>
            </a:r>
            <a:br>
              <a:rPr lang="en-US" sz="2300" dirty="0">
                <a:latin typeface="Times New Roman" panose="02020603050405020304" pitchFamily="18" charset="0"/>
                <a:cs typeface="Times New Roman" panose="02020603050405020304" pitchFamily="18" charset="0"/>
              </a:rPr>
            </a:br>
            <a:r>
              <a:rPr lang="en-US" sz="2300" dirty="0">
                <a:latin typeface="Times New Roman" panose="02020603050405020304" pitchFamily="18" charset="0"/>
                <a:cs typeface="Times New Roman" panose="02020603050405020304" pitchFamily="18" charset="0"/>
              </a:rPr>
              <a:t>Phone: 7842486859</a:t>
            </a:r>
            <a:endParaRPr lang="en-IN" sz="23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t>10-02-2025</a:t>
            </a:r>
            <a:endParaRPr lang="en-IN" dirty="0"/>
          </a:p>
        </p:txBody>
      </p:sp>
      <p:sp>
        <p:nvSpPr>
          <p:cNvPr id="5" name="Footer Placeholder 4"/>
          <p:cNvSpPr>
            <a:spLocks noGrp="1"/>
          </p:cNvSpPr>
          <p:nvPr>
            <p:ph type="ftr" sz="quarter" idx="11"/>
          </p:nvPr>
        </p:nvSpPr>
        <p:spPr/>
        <p:txBody>
          <a:bodyPr/>
          <a:lstStyle/>
          <a:p>
            <a:r>
              <a:rPr lang="en-US" dirty="0"/>
              <a:t>Review No.02         Batch No.AB2           Department of CSE</a:t>
            </a:r>
            <a:endParaRPr lang="en-IN" dirty="0"/>
          </a:p>
        </p:txBody>
      </p:sp>
      <p:sp>
        <p:nvSpPr>
          <p:cNvPr id="6" name="Slide Number Placeholder 5"/>
          <p:cNvSpPr>
            <a:spLocks noGrp="1"/>
          </p:cNvSpPr>
          <p:nvPr>
            <p:ph type="sldNum" sz="quarter" idx="12"/>
          </p:nvPr>
        </p:nvSpPr>
        <p:spPr/>
        <p:txBody>
          <a:bodyPr/>
          <a:lstStyle/>
          <a:p>
            <a:fld id="{65DCBD69-296B-4D7C-AF62-9B588FC78772}" type="slidenum">
              <a:rPr lang="en-IN" smtClean="0"/>
              <a:t>26</a:t>
            </a:fld>
            <a:endParaRPr lang="en-IN"/>
          </a:p>
        </p:txBody>
      </p:sp>
    </p:spTree>
    <p:extLst>
      <p:ext uri="{BB962C8B-B14F-4D97-AF65-F5344CB8AC3E}">
        <p14:creationId xmlns:p14="http://schemas.microsoft.com/office/powerpoint/2010/main" val="3460599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F4F884-8133-A0A3-60F0-3E20D2E39B8C}"/>
              </a:ext>
            </a:extLst>
          </p:cNvPr>
          <p:cNvSpPr>
            <a:spLocks noGrp="1"/>
          </p:cNvSpPr>
          <p:nvPr>
            <p:ph type="dt" sz="half" idx="10"/>
          </p:nvPr>
        </p:nvSpPr>
        <p:spPr/>
        <p:txBody>
          <a:bodyPr/>
          <a:lstStyle/>
          <a:p>
            <a:fld id="{F396EEC6-0141-45B7-8835-252B848F88BA}" type="datetime1">
              <a:rPr lang="en-IN" smtClean="0"/>
              <a:t>09-02-2025</a:t>
            </a:fld>
            <a:endParaRPr lang="en-IN"/>
          </a:p>
        </p:txBody>
      </p:sp>
      <p:sp>
        <p:nvSpPr>
          <p:cNvPr id="3" name="Footer Placeholder 2">
            <a:extLst>
              <a:ext uri="{FF2B5EF4-FFF2-40B4-BE49-F238E27FC236}">
                <a16:creationId xmlns:a16="http://schemas.microsoft.com/office/drawing/2014/main" id="{7333C7E0-0A3B-0994-85E4-CD2810B4B6B2}"/>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AF3741F6-A457-7202-21B8-073426EFDBF7}"/>
              </a:ext>
            </a:extLst>
          </p:cNvPr>
          <p:cNvSpPr>
            <a:spLocks noGrp="1"/>
          </p:cNvSpPr>
          <p:nvPr>
            <p:ph type="sldNum" sz="quarter" idx="12"/>
          </p:nvPr>
        </p:nvSpPr>
        <p:spPr/>
        <p:txBody>
          <a:bodyPr/>
          <a:lstStyle/>
          <a:p>
            <a:fld id="{65DCBD69-296B-4D7C-AF62-9B588FC78772}" type="slidenum">
              <a:rPr lang="en-IN" smtClean="0"/>
              <a:t>27</a:t>
            </a:fld>
            <a:endParaRPr lang="en-IN"/>
          </a:p>
        </p:txBody>
      </p:sp>
      <p:pic>
        <p:nvPicPr>
          <p:cNvPr id="3078" name="Picture 6" descr="Free Simple Thank You Slides - SlideChef">
            <a:extLst>
              <a:ext uri="{FF2B5EF4-FFF2-40B4-BE49-F238E27FC236}">
                <a16:creationId xmlns:a16="http://schemas.microsoft.com/office/drawing/2014/main" id="{C7E4AAD3-DF3D-21B7-938A-2084313243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0751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FCA875-A794-EA3C-FE44-65B10EB2CA8E}"/>
              </a:ext>
            </a:extLst>
          </p:cNvPr>
          <p:cNvSpPr>
            <a:spLocks noGrp="1"/>
          </p:cNvSpPr>
          <p:nvPr>
            <p:ph type="dt" sz="half" idx="10"/>
          </p:nvPr>
        </p:nvSpPr>
        <p:spPr/>
        <p:txBody>
          <a:bodyPr/>
          <a:lstStyle/>
          <a:p>
            <a:fld id="{F396EEC6-0141-45B7-8835-252B848F88BA}" type="datetime1">
              <a:rPr lang="en-IN" smtClean="0"/>
              <a:t>09-02-2025</a:t>
            </a:fld>
            <a:endParaRPr lang="en-IN"/>
          </a:p>
        </p:txBody>
      </p:sp>
      <p:sp>
        <p:nvSpPr>
          <p:cNvPr id="3" name="Footer Placeholder 2">
            <a:extLst>
              <a:ext uri="{FF2B5EF4-FFF2-40B4-BE49-F238E27FC236}">
                <a16:creationId xmlns:a16="http://schemas.microsoft.com/office/drawing/2014/main" id="{D5527C12-F1C4-82AD-1D76-159E01388AED}"/>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8A1D76C3-41A4-4CAB-6B78-6C5EC8E5F033}"/>
              </a:ext>
            </a:extLst>
          </p:cNvPr>
          <p:cNvSpPr>
            <a:spLocks noGrp="1"/>
          </p:cNvSpPr>
          <p:nvPr>
            <p:ph type="sldNum" sz="quarter" idx="12"/>
          </p:nvPr>
        </p:nvSpPr>
        <p:spPr/>
        <p:txBody>
          <a:bodyPr/>
          <a:lstStyle/>
          <a:p>
            <a:fld id="{65DCBD69-296B-4D7C-AF62-9B588FC78772}" type="slidenum">
              <a:rPr lang="en-IN" smtClean="0"/>
              <a:t>28</a:t>
            </a:fld>
            <a:endParaRPr lang="en-IN"/>
          </a:p>
        </p:txBody>
      </p:sp>
      <p:pic>
        <p:nvPicPr>
          <p:cNvPr id="4102" name="Picture 6" descr="Closing Slides for PowerPoint and Google Slides">
            <a:extLst>
              <a:ext uri="{FF2B5EF4-FFF2-40B4-BE49-F238E27FC236}">
                <a16:creationId xmlns:a16="http://schemas.microsoft.com/office/drawing/2014/main" id="{8398BF91-CE2B-46C6-1316-E18F9D674A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444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US" b="1" dirty="0">
                <a:latin typeface="Times New Roman" panose="02020603050405020304" pitchFamily="18" charset="0"/>
                <a:cs typeface="Times New Roman" panose="02020603050405020304" pitchFamily="18" charset="0"/>
              </a:rPr>
              <a:t>OUTLINE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1099457" y="1493134"/>
            <a:ext cx="10515600" cy="4683829"/>
          </a:xfrm>
        </p:spPr>
        <p:txBody>
          <a:bodyPr>
            <a:normAutofit fontScale="62500" lnSpcReduction="20000"/>
          </a:bodyPr>
          <a:lstStyle/>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Abstract</a:t>
            </a:r>
          </a:p>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Introduction</a:t>
            </a:r>
          </a:p>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Literature Survey </a:t>
            </a:r>
          </a:p>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Research Gaps</a:t>
            </a:r>
          </a:p>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Problem Statement </a:t>
            </a:r>
          </a:p>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Objectives </a:t>
            </a:r>
          </a:p>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Block Diagram</a:t>
            </a:r>
          </a:p>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Methodology </a:t>
            </a:r>
          </a:p>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Implementation</a:t>
            </a:r>
          </a:p>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Results and Analysis </a:t>
            </a:r>
          </a:p>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Conclusion &amp; Future Scope</a:t>
            </a:r>
          </a:p>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References</a:t>
            </a:r>
          </a:p>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Acknowledgement</a:t>
            </a:r>
          </a:p>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Question and Answers </a:t>
            </a:r>
          </a:p>
          <a:p>
            <a:pPr marL="0" indent="0">
              <a:buNone/>
            </a:pPr>
            <a:endParaRPr lang="en-US" sz="28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IN" dirty="0">
                <a:latin typeface="Times New Roman" panose="02020603050405020304" pitchFamily="18" charset="0"/>
                <a:cs typeface="Times New Roman" panose="02020603050405020304" pitchFamily="18" charset="0"/>
              </a:rPr>
              <a:t>10-02-2025</a:t>
            </a: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2       Batch No. AB2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752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ABSTRACT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380930"/>
            <a:ext cx="10515600" cy="4572098"/>
          </a:xfrm>
        </p:spPr>
        <p:txBody>
          <a:bodyPr>
            <a:normAutofit/>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This study presents a multi-model approach for predicting adult height using Galton's historical dataset, integrating advanced feature engineering and outlier handling. Traditional methods rely on linear relationships between parental and child heights, overlooking environmental, lifestyle, and socioeconomic factors. </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By incorporating features like birth order, living environment, diet quality, grandparent height, and sports activity, the proposed approach achieves more accurate predictions. Experiments demonstrate that removing outliers significantly enhances model performance. </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This research provides a reliable tool for personalized growth forecasts, highlighting the impact of advanced data science techniques in healthcare.</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IN" dirty="0">
                <a:latin typeface="Times New Roman" panose="02020603050405020304" pitchFamily="18" charset="0"/>
                <a:cs typeface="Times New Roman" panose="02020603050405020304" pitchFamily="18" charset="0"/>
              </a:rPr>
              <a:t>10-02-2025</a:t>
            </a: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2        Batch No. AB2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108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27A75D-ED80-2379-0CC8-154B881ACC19}"/>
              </a:ext>
            </a:extLst>
          </p:cNvPr>
          <p:cNvSpPr>
            <a:spLocks noGrp="1"/>
          </p:cNvSpPr>
          <p:nvPr>
            <p:ph type="dt" sz="half" idx="10"/>
          </p:nvPr>
        </p:nvSpPr>
        <p:spPr/>
        <p:txBody>
          <a:bodyPr/>
          <a:lstStyle/>
          <a:p>
            <a:r>
              <a:rPr lang="en-IN" dirty="0"/>
              <a:t>10-02-2025</a:t>
            </a:r>
          </a:p>
        </p:txBody>
      </p:sp>
      <p:sp>
        <p:nvSpPr>
          <p:cNvPr id="3" name="Footer Placeholder 2">
            <a:extLst>
              <a:ext uri="{FF2B5EF4-FFF2-40B4-BE49-F238E27FC236}">
                <a16:creationId xmlns:a16="http://schemas.microsoft.com/office/drawing/2014/main" id="{901CD390-02BD-98F8-E83B-B048C2932179}"/>
              </a:ext>
            </a:extLst>
          </p:cNvPr>
          <p:cNvSpPr>
            <a:spLocks noGrp="1"/>
          </p:cNvSpPr>
          <p:nvPr>
            <p:ph type="ftr" sz="quarter" idx="11"/>
          </p:nvPr>
        </p:nvSpPr>
        <p:spPr/>
        <p:txBody>
          <a:bodyPr/>
          <a:lstStyle/>
          <a:p>
            <a:r>
              <a:rPr lang="en-US" dirty="0"/>
              <a:t>Review No. 2        Batch No.  AB2         Department of CSE</a:t>
            </a:r>
            <a:endParaRPr lang="en-IN" dirty="0"/>
          </a:p>
        </p:txBody>
      </p:sp>
      <p:sp>
        <p:nvSpPr>
          <p:cNvPr id="4" name="Slide Number Placeholder 3">
            <a:extLst>
              <a:ext uri="{FF2B5EF4-FFF2-40B4-BE49-F238E27FC236}">
                <a16:creationId xmlns:a16="http://schemas.microsoft.com/office/drawing/2014/main" id="{D269D65A-2919-E398-44C2-99A1397D99F4}"/>
              </a:ext>
            </a:extLst>
          </p:cNvPr>
          <p:cNvSpPr>
            <a:spLocks noGrp="1"/>
          </p:cNvSpPr>
          <p:nvPr>
            <p:ph type="sldNum" sz="quarter" idx="12"/>
          </p:nvPr>
        </p:nvSpPr>
        <p:spPr/>
        <p:txBody>
          <a:bodyPr/>
          <a:lstStyle/>
          <a:p>
            <a:fld id="{65DCBD69-296B-4D7C-AF62-9B588FC78772}" type="slidenum">
              <a:rPr lang="en-IN" smtClean="0"/>
              <a:t>5</a:t>
            </a:fld>
            <a:endParaRPr lang="en-IN"/>
          </a:p>
        </p:txBody>
      </p:sp>
      <p:sp>
        <p:nvSpPr>
          <p:cNvPr id="5" name="Content Placeholder 8">
            <a:extLst>
              <a:ext uri="{FF2B5EF4-FFF2-40B4-BE49-F238E27FC236}">
                <a16:creationId xmlns:a16="http://schemas.microsoft.com/office/drawing/2014/main" id="{C0EBBDFB-F1D7-86FD-6536-AD907560A560}"/>
              </a:ext>
            </a:extLst>
          </p:cNvPr>
          <p:cNvSpPr txBox="1">
            <a:spLocks/>
          </p:cNvSpPr>
          <p:nvPr/>
        </p:nvSpPr>
        <p:spPr>
          <a:xfrm>
            <a:off x="838200" y="1595534"/>
            <a:ext cx="10515600" cy="435749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latin typeface="Times New Roman" panose="02020603050405020304" pitchFamily="18" charset="0"/>
                <a:cs typeface="Times New Roman" panose="02020603050405020304" pitchFamily="18" charset="0"/>
              </a:rPr>
              <a:t>The study develops a multi-model deep learning framework to predict adult height using Galton's historical dataset, integrating birth order, living environment, diet quality, grandparent height, and sports activity.</a:t>
            </a:r>
          </a:p>
          <a:p>
            <a:pPr algn="just">
              <a:lnSpc>
                <a:spcPct val="100000"/>
              </a:lnSpc>
            </a:pPr>
            <a:r>
              <a:rPr lang="en-US" dirty="0">
                <a:latin typeface="Times New Roman" panose="02020603050405020304" pitchFamily="18" charset="0"/>
                <a:cs typeface="Times New Roman" panose="02020603050405020304" pitchFamily="18" charset="0"/>
              </a:rPr>
              <a:t>Advanced feature engineering improves prediction accuracy.</a:t>
            </a:r>
          </a:p>
          <a:p>
            <a:pPr algn="just">
              <a:lnSpc>
                <a:spcPct val="100000"/>
              </a:lnSpc>
            </a:pPr>
            <a:r>
              <a:rPr lang="en-US" dirty="0">
                <a:latin typeface="Times New Roman" panose="02020603050405020304" pitchFamily="18" charset="0"/>
                <a:cs typeface="Times New Roman" panose="02020603050405020304" pitchFamily="18" charset="0"/>
              </a:rPr>
              <a:t>Data preprocessing, especially outlier removal, significantly enhances model reliability and performance.</a:t>
            </a:r>
          </a:p>
          <a:p>
            <a:pPr marL="0" indent="0" algn="just">
              <a:lnSpc>
                <a:spcPct val="100000"/>
              </a:lnSpc>
              <a:buNone/>
            </a:pPr>
            <a:endParaRPr lang="en-US" sz="2400" dirty="0">
              <a:latin typeface="Times New Roman" panose="02020603050405020304" pitchFamily="18" charset="0"/>
              <a:cs typeface="Times New Roman" panose="02020603050405020304" pitchFamily="18" charset="0"/>
            </a:endParaRPr>
          </a:p>
        </p:txBody>
      </p:sp>
      <p:sp>
        <p:nvSpPr>
          <p:cNvPr id="6" name="Title 7">
            <a:extLst>
              <a:ext uri="{FF2B5EF4-FFF2-40B4-BE49-F238E27FC236}">
                <a16:creationId xmlns:a16="http://schemas.microsoft.com/office/drawing/2014/main" id="{A100A9B4-5A99-8C93-C9BA-F78D1C00F7CA}"/>
              </a:ext>
            </a:extLst>
          </p:cNvPr>
          <p:cNvSpPr txBox="1">
            <a:spLocks/>
          </p:cNvSpPr>
          <p:nvPr/>
        </p:nvSpPr>
        <p:spPr>
          <a:xfrm>
            <a:off x="1180618" y="579027"/>
            <a:ext cx="10173182" cy="9141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Times New Roman" panose="02020603050405020304" pitchFamily="18" charset="0"/>
                <a:cs typeface="Times New Roman" panose="02020603050405020304" pitchFamily="18" charset="0"/>
              </a:rPr>
              <a:t>INTRODUCTION</a:t>
            </a:r>
          </a:p>
        </p:txBody>
      </p:sp>
      <p:pic>
        <p:nvPicPr>
          <p:cNvPr id="7" name="Picture 6">
            <a:extLst>
              <a:ext uri="{FF2B5EF4-FFF2-40B4-BE49-F238E27FC236}">
                <a16:creationId xmlns:a16="http://schemas.microsoft.com/office/drawing/2014/main" id="{C4B45E86-D912-EA16-18B8-91888C9DA29C}"/>
              </a:ext>
            </a:extLst>
          </p:cNvPr>
          <p:cNvPicPr>
            <a:picLocks noChangeAspect="1"/>
          </p:cNvPicPr>
          <p:nvPr/>
        </p:nvPicPr>
        <p:blipFill>
          <a:blip r:embed="rId2"/>
          <a:stretch>
            <a:fillRect/>
          </a:stretch>
        </p:blipFill>
        <p:spPr>
          <a:xfrm>
            <a:off x="0" y="0"/>
            <a:ext cx="3762900" cy="579027"/>
          </a:xfrm>
          <a:prstGeom prst="rect">
            <a:avLst/>
          </a:prstGeom>
        </p:spPr>
      </p:pic>
    </p:spTree>
    <p:extLst>
      <p:ext uri="{BB962C8B-B14F-4D97-AF65-F5344CB8AC3E}">
        <p14:creationId xmlns:p14="http://schemas.microsoft.com/office/powerpoint/2010/main" val="944533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6"/>
            <a:ext cx="10173182" cy="56215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IN" dirty="0">
                <a:latin typeface="Times New Roman" panose="02020603050405020304" pitchFamily="18" charset="0"/>
                <a:cs typeface="Times New Roman" panose="02020603050405020304" pitchFamily="18" charset="0"/>
              </a:rPr>
              <a:t>10-02-2025</a:t>
            </a: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2         Batch No. AB2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6</a:t>
            </a:fld>
            <a:endParaRPr lang="en-US" dirty="0">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D5492C34-DF62-E3B9-3F6C-997B49ACCC8A}"/>
              </a:ext>
            </a:extLst>
          </p:cNvPr>
          <p:cNvGraphicFramePr>
            <a:graphicFrameLocks noGrp="1"/>
          </p:cNvGraphicFramePr>
          <p:nvPr>
            <p:extLst>
              <p:ext uri="{D42A27DB-BD31-4B8C-83A1-F6EECF244321}">
                <p14:modId xmlns:p14="http://schemas.microsoft.com/office/powerpoint/2010/main" val="2031492098"/>
              </p:ext>
            </p:extLst>
          </p:nvPr>
        </p:nvGraphicFramePr>
        <p:xfrm>
          <a:off x="685800" y="844488"/>
          <a:ext cx="10966579" cy="5575944"/>
        </p:xfrm>
        <a:graphic>
          <a:graphicData uri="http://schemas.openxmlformats.org/drawingml/2006/table">
            <a:tbl>
              <a:tblPr firstRow="1" bandRow="1">
                <a:tableStyleId>{17292A2E-F333-43FB-9621-5CBBE7FDCDCB}</a:tableStyleId>
              </a:tblPr>
              <a:tblGrid>
                <a:gridCol w="497632">
                  <a:extLst>
                    <a:ext uri="{9D8B030D-6E8A-4147-A177-3AD203B41FA5}">
                      <a16:colId xmlns:a16="http://schemas.microsoft.com/office/drawing/2014/main" val="166576671"/>
                    </a:ext>
                  </a:extLst>
                </a:gridCol>
                <a:gridCol w="2155372">
                  <a:extLst>
                    <a:ext uri="{9D8B030D-6E8A-4147-A177-3AD203B41FA5}">
                      <a16:colId xmlns:a16="http://schemas.microsoft.com/office/drawing/2014/main" val="946789180"/>
                    </a:ext>
                  </a:extLst>
                </a:gridCol>
                <a:gridCol w="1464906">
                  <a:extLst>
                    <a:ext uri="{9D8B030D-6E8A-4147-A177-3AD203B41FA5}">
                      <a16:colId xmlns:a16="http://schemas.microsoft.com/office/drawing/2014/main" val="3483638722"/>
                    </a:ext>
                  </a:extLst>
                </a:gridCol>
                <a:gridCol w="1446245">
                  <a:extLst>
                    <a:ext uri="{9D8B030D-6E8A-4147-A177-3AD203B41FA5}">
                      <a16:colId xmlns:a16="http://schemas.microsoft.com/office/drawing/2014/main" val="1190061112"/>
                    </a:ext>
                  </a:extLst>
                </a:gridCol>
                <a:gridCol w="1978090">
                  <a:extLst>
                    <a:ext uri="{9D8B030D-6E8A-4147-A177-3AD203B41FA5}">
                      <a16:colId xmlns:a16="http://schemas.microsoft.com/office/drawing/2014/main" val="3469305604"/>
                    </a:ext>
                  </a:extLst>
                </a:gridCol>
                <a:gridCol w="1576873">
                  <a:extLst>
                    <a:ext uri="{9D8B030D-6E8A-4147-A177-3AD203B41FA5}">
                      <a16:colId xmlns:a16="http://schemas.microsoft.com/office/drawing/2014/main" val="3853106642"/>
                    </a:ext>
                  </a:extLst>
                </a:gridCol>
                <a:gridCol w="1847461">
                  <a:extLst>
                    <a:ext uri="{9D8B030D-6E8A-4147-A177-3AD203B41FA5}">
                      <a16:colId xmlns:a16="http://schemas.microsoft.com/office/drawing/2014/main" val="1601472594"/>
                    </a:ext>
                  </a:extLst>
                </a:gridCol>
              </a:tblGrid>
              <a:tr h="607704">
                <a:tc>
                  <a:txBody>
                    <a:bodyPr/>
                    <a:lstStyle/>
                    <a:p>
                      <a:pPr algn="ctr"/>
                      <a:r>
                        <a:rPr lang="en-US" sz="1600" dirty="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1683002">
                <a:tc>
                  <a:txBody>
                    <a:bodyPr/>
                    <a:lstStyle/>
                    <a:p>
                      <a:pPr algn="ctr"/>
                      <a:endParaRPr lang="en-US" sz="1400" dirty="0"/>
                    </a:p>
                    <a:p>
                      <a:pPr algn="ctr"/>
                      <a:endParaRPr lang="en-US" sz="1400" dirty="0"/>
                    </a:p>
                    <a:p>
                      <a:pPr algn="ctr"/>
                      <a:endParaRPr lang="en-US" sz="1400" dirty="0"/>
                    </a:p>
                    <a:p>
                      <a:pPr algn="ctr"/>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latin typeface="Times New Roman" panose="02020603050405020304" pitchFamily="18" charset="0"/>
                          <a:cs typeface="Times New Roman" panose="02020603050405020304" pitchFamily="18" charset="0"/>
                        </a:rPr>
                        <a:t>Improving the Accuracy of Adult Height Prediction With Exploiting Multiple Machine Learning Models According to the Distribution of Parental 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 </a:t>
                      </a:r>
                    </a:p>
                    <a:p>
                      <a:endParaRPr lang="en-US" sz="1400" dirty="0"/>
                    </a:p>
                    <a:p>
                      <a:r>
                        <a:rPr lang="en-IN" sz="1400" dirty="0"/>
                        <a:t>Ji-Sung Park,</a:t>
                      </a:r>
                    </a:p>
                    <a:p>
                      <a:r>
                        <a:rPr lang="en-IN" sz="1400" dirty="0"/>
                        <a:t>Dong-Ho Lee.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p>
                      <a:endParaRPr lang="en-US" sz="1400" dirty="0"/>
                    </a:p>
                    <a:p>
                      <a:pPr algn="ctr"/>
                      <a:endParaRPr lang="en-US" sz="1400" dirty="0"/>
                    </a:p>
                    <a:p>
                      <a:pPr algn="ctr"/>
                      <a:r>
                        <a:rPr lang="en-US" sz="1400" dirty="0"/>
                        <a:t>IEEE,</a:t>
                      </a:r>
                    </a:p>
                    <a:p>
                      <a:pPr algn="ctr"/>
                      <a:r>
                        <a:rPr lang="en-US" sz="1400" dirty="0"/>
                        <a:t>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i="0" kern="1200" dirty="0">
                          <a:solidFill>
                            <a:schemeClr val="tx1"/>
                          </a:solidFill>
                          <a:effectLst/>
                          <a:latin typeface="Times New Roman" panose="02020603050405020304" pitchFamily="18" charset="0"/>
                          <a:ea typeface="+mn-ea"/>
                          <a:cs typeface="Times New Roman" panose="02020603050405020304" pitchFamily="18" charset="0"/>
                        </a:rPr>
                        <a:t>Collected height data, analyzed influence of parental height, applied machine learning models based on distribution and combination of parental heights</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t>Parental height significantly impacts child’s height; machine learning models improve prediction accuracy under RMSE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i="0" kern="1200" dirty="0">
                          <a:solidFill>
                            <a:schemeClr val="tx1"/>
                          </a:solidFill>
                          <a:effectLst/>
                          <a:latin typeface="Times New Roman" panose="02020603050405020304" pitchFamily="18" charset="0"/>
                          <a:ea typeface="+mn-ea"/>
                          <a:cs typeface="Times New Roman" panose="02020603050405020304" pitchFamily="18" charset="0"/>
                        </a:rPr>
                        <a:t>Potential application for pediatricians and parents, further improvement by adding more features and using different datasets</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25414"/>
                  </a:ext>
                </a:extLst>
              </a:tr>
              <a:tr h="1548120">
                <a:tc>
                  <a:txBody>
                    <a:bodyPr/>
                    <a:lstStyle/>
                    <a:p>
                      <a:pPr algn="ctr"/>
                      <a:endParaRPr lang="en-US" sz="1400" dirty="0"/>
                    </a:p>
                    <a:p>
                      <a:pPr algn="ctr"/>
                      <a:endParaRPr lang="en-US" sz="1400" dirty="0"/>
                    </a:p>
                    <a:p>
                      <a:pPr algn="ctr"/>
                      <a:endParaRPr lang="en-US" sz="1400" dirty="0"/>
                    </a:p>
                    <a:p>
                      <a:pPr algn="ctr"/>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A Valuable Improvement Of Adult Height Prediction Methods</a:t>
                      </a:r>
                      <a:endParaRPr lang="en-US" sz="14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M. Maes, </a:t>
                      </a:r>
                    </a:p>
                    <a:p>
                      <a:r>
                        <a:rPr lang="en-IN" sz="1400" dirty="0"/>
                        <a:t>M. Vandeweghe, M. Du </a:t>
                      </a:r>
                      <a:r>
                        <a:rPr lang="en-IN" sz="1400" dirty="0" err="1"/>
                        <a:t>Caju</a:t>
                      </a:r>
                      <a:r>
                        <a:rPr lang="en-IN" sz="1400" dirty="0"/>
                        <a:t>, </a:t>
                      </a:r>
                    </a:p>
                    <a:p>
                      <a:r>
                        <a:rPr lang="en-IN" sz="1400" dirty="0"/>
                        <a:t>Ch. </a:t>
                      </a:r>
                      <a:r>
                        <a:rPr lang="en-IN" sz="1400" dirty="0" err="1"/>
                        <a:t>Ernould</a:t>
                      </a:r>
                      <a:r>
                        <a:rPr lang="en-IN" sz="1400" dirty="0"/>
                        <a:t>, </a:t>
                      </a:r>
                    </a:p>
                    <a:p>
                      <a:r>
                        <a:rPr lang="en-IN" sz="1400" dirty="0"/>
                        <a:t>J.-P. Bourguignon, and G. Massa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p>
                      <a:endParaRPr lang="en-US" sz="1400" dirty="0"/>
                    </a:p>
                    <a:p>
                      <a:pPr algn="ctr"/>
                      <a:r>
                        <a:rPr lang="en-US" sz="1400" dirty="0"/>
                        <a:t>Semantic scholar, 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t>The study evaluated and improved accuracy of three height prediction methods using retrospective analysis.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t>Bayley-</a:t>
                      </a:r>
                      <a:r>
                        <a:rPr lang="en-US" sz="1400" dirty="0" err="1"/>
                        <a:t>Pinneau</a:t>
                      </a:r>
                      <a:r>
                        <a:rPr lang="en-US" sz="1400" dirty="0"/>
                        <a:t> was most accurate for boys, Tanner-Whitehouse best for girls; correction factors improved predictions.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US" sz="1400" dirty="0"/>
                    </a:p>
                    <a:p>
                      <a:pPr algn="just"/>
                      <a:r>
                        <a:rPr lang="en-US" sz="1400" dirty="0"/>
                        <a:t>Small sample size, lack of environmental factors, no unified ethnic diversity.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8357853"/>
                  </a:ext>
                </a:extLst>
              </a:tr>
              <a:tr h="1548120">
                <a:tc>
                  <a:txBody>
                    <a:bodyPr/>
                    <a:lstStyle/>
                    <a:p>
                      <a:pPr algn="ctr"/>
                      <a:endParaRPr lang="en-US" sz="1400" dirty="0"/>
                    </a:p>
                    <a:p>
                      <a:pPr algn="ctr"/>
                      <a:endParaRPr lang="en-US" sz="1400" dirty="0"/>
                    </a:p>
                    <a:p>
                      <a:pPr algn="ctr"/>
                      <a:endParaRPr lang="en-US" sz="1400" dirty="0"/>
                    </a:p>
                    <a:p>
                      <a:pPr algn="ctr"/>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US" sz="1400" dirty="0"/>
                    </a:p>
                    <a:p>
                      <a:pPr algn="just"/>
                      <a:endParaRPr lang="en-US" sz="1400" dirty="0"/>
                    </a:p>
                    <a:p>
                      <a:pPr algn="just"/>
                      <a:r>
                        <a:rPr lang="en-US" sz="1400" dirty="0"/>
                        <a:t>A Hybrid Model for Children Adulthood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400" dirty="0"/>
                        <a:t>Keji Mao, </a:t>
                      </a:r>
                    </a:p>
                    <a:p>
                      <a:pPr algn="l"/>
                      <a:r>
                        <a:rPr lang="en-IN" sz="1400" dirty="0" err="1"/>
                        <a:t>LijianChen</a:t>
                      </a:r>
                      <a:r>
                        <a:rPr lang="en-IN" sz="1400" dirty="0"/>
                        <a:t>, </a:t>
                      </a:r>
                      <a:r>
                        <a:rPr lang="en-IN" sz="1400" dirty="0" err="1"/>
                        <a:t>Xinben</a:t>
                      </a:r>
                      <a:r>
                        <a:rPr lang="en-IN" sz="1400" dirty="0"/>
                        <a:t> Fan,</a:t>
                      </a:r>
                    </a:p>
                    <a:p>
                      <a:pPr algn="l"/>
                      <a:r>
                        <a:rPr lang="en-IN" sz="1400" dirty="0"/>
                        <a:t> </a:t>
                      </a:r>
                      <a:r>
                        <a:rPr lang="en-IN" sz="1400" dirty="0" err="1"/>
                        <a:t>JiafaMao</a:t>
                      </a:r>
                      <a:r>
                        <a:rPr lang="en-IN" sz="1400" dirty="0"/>
                        <a:t>, </a:t>
                      </a:r>
                      <a:r>
                        <a:rPr lang="en-IN" sz="1400" dirty="0" err="1"/>
                        <a:t>XiaolongZhou</a:t>
                      </a:r>
                      <a:r>
                        <a:rPr lang="en-IN" sz="1400" dirty="0"/>
                        <a:t>, and Kai Fang.</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400" dirty="0"/>
                    </a:p>
                    <a:p>
                      <a:endParaRPr lang="en-IN" sz="1400" dirty="0"/>
                    </a:p>
                    <a:p>
                      <a:pPr algn="ctr"/>
                      <a:r>
                        <a:rPr lang="en-IN" sz="1400" dirty="0" err="1"/>
                        <a:t>PLoS</a:t>
                      </a:r>
                      <a:r>
                        <a:rPr lang="en-IN" sz="1400" dirty="0"/>
                        <a:t> ONE, </a:t>
                      </a:r>
                    </a:p>
                    <a:p>
                      <a:pPr algn="ctr"/>
                      <a:r>
                        <a:rPr lang="en-IN" sz="1400" dirty="0"/>
                        <a:t>2023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Enhanced BP network integrates LSALO optimizer for improved adult height prediction accuracy in children.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t>LSALO-BP model achieved superior accuracy, improving boys' prediction by 16.08%, girls' by 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t>Limited exploration of diverse datasets and additional optimization techniques for broader prediction applicability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36231"/>
                  </a:ext>
                </a:extLst>
              </a:tr>
            </a:tbl>
          </a:graphicData>
        </a:graphic>
      </p:graphicFrame>
    </p:spTree>
    <p:extLst>
      <p:ext uri="{BB962C8B-B14F-4D97-AF65-F5344CB8AC3E}">
        <p14:creationId xmlns:p14="http://schemas.microsoft.com/office/powerpoint/2010/main" val="671723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F79B92-C4D8-A945-EC31-D5E58D25C1D9}"/>
              </a:ext>
            </a:extLst>
          </p:cNvPr>
          <p:cNvSpPr>
            <a:spLocks noGrp="1"/>
          </p:cNvSpPr>
          <p:nvPr>
            <p:ph type="dt" sz="half" idx="10"/>
          </p:nvPr>
        </p:nvSpPr>
        <p:spPr/>
        <p:txBody>
          <a:bodyPr/>
          <a:lstStyle/>
          <a:p>
            <a:r>
              <a:rPr lang="en-IN" dirty="0"/>
              <a:t>10-02-2025</a:t>
            </a:r>
          </a:p>
        </p:txBody>
      </p:sp>
      <p:sp>
        <p:nvSpPr>
          <p:cNvPr id="3" name="Footer Placeholder 2">
            <a:extLst>
              <a:ext uri="{FF2B5EF4-FFF2-40B4-BE49-F238E27FC236}">
                <a16:creationId xmlns:a16="http://schemas.microsoft.com/office/drawing/2014/main" id="{4CE1AD96-739D-1FF6-B6F1-F5CAF22E25AB}"/>
              </a:ext>
            </a:extLst>
          </p:cNvPr>
          <p:cNvSpPr>
            <a:spLocks noGrp="1"/>
          </p:cNvSpPr>
          <p:nvPr>
            <p:ph type="ftr" sz="quarter" idx="11"/>
          </p:nvPr>
        </p:nvSpPr>
        <p:spPr/>
        <p:txBody>
          <a:bodyPr/>
          <a:lstStyle/>
          <a:p>
            <a:r>
              <a:rPr lang="en-US" dirty="0"/>
              <a:t>Review No. 2         Batch No. AB2          Department of CSE</a:t>
            </a:r>
            <a:endParaRPr lang="en-IN" dirty="0"/>
          </a:p>
        </p:txBody>
      </p:sp>
      <p:sp>
        <p:nvSpPr>
          <p:cNvPr id="4" name="Slide Number Placeholder 3">
            <a:extLst>
              <a:ext uri="{FF2B5EF4-FFF2-40B4-BE49-F238E27FC236}">
                <a16:creationId xmlns:a16="http://schemas.microsoft.com/office/drawing/2014/main" id="{321E1C4B-63BA-9348-E38F-E6621214FF01}"/>
              </a:ext>
            </a:extLst>
          </p:cNvPr>
          <p:cNvSpPr>
            <a:spLocks noGrp="1"/>
          </p:cNvSpPr>
          <p:nvPr>
            <p:ph type="sldNum" sz="quarter" idx="12"/>
          </p:nvPr>
        </p:nvSpPr>
        <p:spPr/>
        <p:txBody>
          <a:bodyPr/>
          <a:lstStyle/>
          <a:p>
            <a:fld id="{65DCBD69-296B-4D7C-AF62-9B588FC78772}" type="slidenum">
              <a:rPr lang="en-IN" smtClean="0"/>
              <a:t>7</a:t>
            </a:fld>
            <a:endParaRPr lang="en-IN" dirty="0"/>
          </a:p>
        </p:txBody>
      </p:sp>
      <p:pic>
        <p:nvPicPr>
          <p:cNvPr id="5" name="Picture 4">
            <a:extLst>
              <a:ext uri="{FF2B5EF4-FFF2-40B4-BE49-F238E27FC236}">
                <a16:creationId xmlns:a16="http://schemas.microsoft.com/office/drawing/2014/main" id="{FE1E2B41-C737-CF1F-F0F3-AD21D02602E8}"/>
              </a:ext>
            </a:extLst>
          </p:cNvPr>
          <p:cNvPicPr>
            <a:picLocks noChangeAspect="1"/>
          </p:cNvPicPr>
          <p:nvPr/>
        </p:nvPicPr>
        <p:blipFill>
          <a:blip r:embed="rId2"/>
          <a:stretch>
            <a:fillRect/>
          </a:stretch>
        </p:blipFill>
        <p:spPr>
          <a:xfrm>
            <a:off x="0" y="0"/>
            <a:ext cx="3762900" cy="579027"/>
          </a:xfrm>
          <a:prstGeom prst="rect">
            <a:avLst/>
          </a:prstGeom>
        </p:spPr>
      </p:pic>
      <p:graphicFrame>
        <p:nvGraphicFramePr>
          <p:cNvPr id="6" name="Table 3">
            <a:extLst>
              <a:ext uri="{FF2B5EF4-FFF2-40B4-BE49-F238E27FC236}">
                <a16:creationId xmlns:a16="http://schemas.microsoft.com/office/drawing/2014/main" id="{250B0C0F-B6EF-70CD-6595-C325C8E3251D}"/>
              </a:ext>
            </a:extLst>
          </p:cNvPr>
          <p:cNvGraphicFramePr>
            <a:graphicFrameLocks noGrp="1"/>
          </p:cNvGraphicFramePr>
          <p:nvPr>
            <p:extLst>
              <p:ext uri="{D42A27DB-BD31-4B8C-83A1-F6EECF244321}">
                <p14:modId xmlns:p14="http://schemas.microsoft.com/office/powerpoint/2010/main" val="1999361133"/>
              </p:ext>
            </p:extLst>
          </p:nvPr>
        </p:nvGraphicFramePr>
        <p:xfrm>
          <a:off x="683468" y="738368"/>
          <a:ext cx="10825063" cy="5578319"/>
        </p:xfrm>
        <a:graphic>
          <a:graphicData uri="http://schemas.openxmlformats.org/drawingml/2006/table">
            <a:tbl>
              <a:tblPr firstRow="1" bandRow="1">
                <a:tableStyleId>{17292A2E-F333-43FB-9621-5CBBE7FDCDCB}</a:tableStyleId>
              </a:tblPr>
              <a:tblGrid>
                <a:gridCol w="608342">
                  <a:extLst>
                    <a:ext uri="{9D8B030D-6E8A-4147-A177-3AD203B41FA5}">
                      <a16:colId xmlns:a16="http://schemas.microsoft.com/office/drawing/2014/main" val="166576671"/>
                    </a:ext>
                  </a:extLst>
                </a:gridCol>
                <a:gridCol w="1944418">
                  <a:extLst>
                    <a:ext uri="{9D8B030D-6E8A-4147-A177-3AD203B41FA5}">
                      <a16:colId xmlns:a16="http://schemas.microsoft.com/office/drawing/2014/main" val="946789180"/>
                    </a:ext>
                  </a:extLst>
                </a:gridCol>
                <a:gridCol w="1620348">
                  <a:extLst>
                    <a:ext uri="{9D8B030D-6E8A-4147-A177-3AD203B41FA5}">
                      <a16:colId xmlns:a16="http://schemas.microsoft.com/office/drawing/2014/main" val="3483638722"/>
                    </a:ext>
                  </a:extLst>
                </a:gridCol>
                <a:gridCol w="1671518">
                  <a:extLst>
                    <a:ext uri="{9D8B030D-6E8A-4147-A177-3AD203B41FA5}">
                      <a16:colId xmlns:a16="http://schemas.microsoft.com/office/drawing/2014/main" val="1190061112"/>
                    </a:ext>
                  </a:extLst>
                </a:gridCol>
                <a:gridCol w="1887563">
                  <a:extLst>
                    <a:ext uri="{9D8B030D-6E8A-4147-A177-3AD203B41FA5}">
                      <a16:colId xmlns:a16="http://schemas.microsoft.com/office/drawing/2014/main" val="3469305604"/>
                    </a:ext>
                  </a:extLst>
                </a:gridCol>
                <a:gridCol w="1546437">
                  <a:extLst>
                    <a:ext uri="{9D8B030D-6E8A-4147-A177-3AD203B41FA5}">
                      <a16:colId xmlns:a16="http://schemas.microsoft.com/office/drawing/2014/main" val="3853106642"/>
                    </a:ext>
                  </a:extLst>
                </a:gridCol>
                <a:gridCol w="1546437">
                  <a:extLst>
                    <a:ext uri="{9D8B030D-6E8A-4147-A177-3AD203B41FA5}">
                      <a16:colId xmlns:a16="http://schemas.microsoft.com/office/drawing/2014/main" val="1601472594"/>
                    </a:ext>
                  </a:extLst>
                </a:gridCol>
              </a:tblGrid>
              <a:tr h="823439">
                <a:tc>
                  <a:txBody>
                    <a:bodyPr/>
                    <a:lstStyle/>
                    <a:p>
                      <a:pPr algn="ctr"/>
                      <a:r>
                        <a:rPr lang="en-US" sz="1600" dirty="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983767">
                <a:tc>
                  <a:txBody>
                    <a:bodyPr/>
                    <a:lstStyle/>
                    <a:p>
                      <a:pPr algn="ctr"/>
                      <a:endParaRPr lang="en-US" sz="1400" dirty="0"/>
                    </a:p>
                    <a:p>
                      <a:pPr algn="ctr"/>
                      <a:endParaRPr lang="en-US" sz="1400" dirty="0"/>
                    </a:p>
                    <a:p>
                      <a:pPr algn="ctr"/>
                      <a:endParaRPr lang="en-US" sz="1400" dirty="0"/>
                    </a:p>
                    <a:p>
                      <a:pPr algn="ctr"/>
                      <a:r>
                        <a:rPr lang="en-US"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US" sz="1400" dirty="0"/>
                    </a:p>
                    <a:p>
                      <a:pPr algn="just"/>
                      <a:endParaRPr lang="en-US" sz="1400" dirty="0"/>
                    </a:p>
                    <a:p>
                      <a:pPr algn="just"/>
                      <a:endParaRPr lang="en-US" sz="1400" dirty="0"/>
                    </a:p>
                    <a:p>
                      <a:pPr algn="just"/>
                      <a:r>
                        <a:rPr lang="en-US" sz="1400" dirty="0"/>
                        <a:t>A Hybrid Model for Children Adulthood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 </a:t>
                      </a:r>
                    </a:p>
                    <a:p>
                      <a:r>
                        <a:rPr lang="en-IN" sz="1400" dirty="0"/>
                        <a:t>Keji Mao,</a:t>
                      </a:r>
                    </a:p>
                    <a:p>
                      <a:r>
                        <a:rPr lang="en-IN" sz="1400" dirty="0" err="1"/>
                        <a:t>Lijian</a:t>
                      </a:r>
                      <a:r>
                        <a:rPr lang="en-IN" sz="1400" dirty="0"/>
                        <a:t> Chen,</a:t>
                      </a:r>
                    </a:p>
                    <a:p>
                      <a:r>
                        <a:rPr lang="en-IN" sz="1400" dirty="0" err="1"/>
                        <a:t>Xinben</a:t>
                      </a:r>
                      <a:r>
                        <a:rPr lang="en-IN" sz="1400" dirty="0"/>
                        <a:t> Fan,</a:t>
                      </a:r>
                    </a:p>
                    <a:p>
                      <a:r>
                        <a:rPr lang="en-IN" sz="1400" dirty="0" err="1"/>
                        <a:t>Jiafa</a:t>
                      </a:r>
                      <a:r>
                        <a:rPr lang="en-IN" sz="1400" dirty="0"/>
                        <a:t> Mao,</a:t>
                      </a:r>
                    </a:p>
                    <a:p>
                      <a:r>
                        <a:rPr lang="en-IN" sz="1400" dirty="0" err="1"/>
                        <a:t>Xiaolong</a:t>
                      </a:r>
                      <a:r>
                        <a:rPr lang="en-IN" sz="1400" dirty="0"/>
                        <a:t> Zhou,</a:t>
                      </a:r>
                    </a:p>
                    <a:p>
                      <a:r>
                        <a:rPr lang="en-IN" sz="1400" dirty="0"/>
                        <a:t>Kai Fang.</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sz="1400" dirty="0"/>
                    </a:p>
                    <a:p>
                      <a:pPr algn="just"/>
                      <a:endParaRPr lang="en-IN" sz="1400" dirty="0"/>
                    </a:p>
                    <a:p>
                      <a:pPr algn="just"/>
                      <a:endParaRPr lang="en-IN" sz="1400" dirty="0"/>
                    </a:p>
                    <a:p>
                      <a:pPr algn="just"/>
                      <a:r>
                        <a:rPr lang="en-IN" sz="1400" dirty="0"/>
                        <a:t>Research Square,</a:t>
                      </a:r>
                    </a:p>
                    <a:p>
                      <a:pPr algn="just"/>
                      <a:r>
                        <a:rPr lang="en-IN" sz="1400" dirty="0"/>
                        <a:t>2022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US" sz="1400" dirty="0"/>
                    </a:p>
                    <a:p>
                      <a:pPr algn="just"/>
                      <a:r>
                        <a:rPr lang="en-US" sz="1400" dirty="0"/>
                        <a:t>Combines ant lion optimizer with BP neural network for height prediction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t>LSALO-BP shows superior global search and convergence ability over traditional optimization methods.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t>Limited dataset diversity; no external validation or comparison with real-world deployment scenarios.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25414"/>
                  </a:ext>
                </a:extLst>
              </a:tr>
              <a:tr h="829197">
                <a:tc>
                  <a:txBody>
                    <a:bodyPr/>
                    <a:lstStyle/>
                    <a:p>
                      <a:pPr algn="ctr"/>
                      <a:endParaRPr lang="en-US" sz="1400" dirty="0"/>
                    </a:p>
                    <a:p>
                      <a:pPr algn="ctr"/>
                      <a:endParaRPr lang="en-US" sz="1400" dirty="0"/>
                    </a:p>
                    <a:p>
                      <a:pPr algn="ctr"/>
                      <a:r>
                        <a:rPr lang="en-US"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US" sz="1400" dirty="0"/>
                    </a:p>
                    <a:p>
                      <a:pPr algn="just"/>
                      <a:endParaRPr lang="en-US" sz="1400" dirty="0"/>
                    </a:p>
                    <a:p>
                      <a:pPr algn="just"/>
                      <a:r>
                        <a:rPr lang="en-US" sz="1400" dirty="0"/>
                        <a:t>Prediction of Adult Height by Machine 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Michael, </a:t>
                      </a:r>
                      <a:r>
                        <a:rPr lang="en-IN" sz="1400" dirty="0" err="1"/>
                        <a:t>ShmoishAlina</a:t>
                      </a:r>
                      <a:r>
                        <a:rPr lang="en-IN" sz="1400" dirty="0"/>
                        <a:t>, </a:t>
                      </a:r>
                      <a:r>
                        <a:rPr lang="en-IN" sz="1400" dirty="0" err="1"/>
                        <a:t>GermanNurit</a:t>
                      </a:r>
                      <a:r>
                        <a:rPr lang="en-IN" sz="1400" dirty="0"/>
                        <a:t>,</a:t>
                      </a:r>
                    </a:p>
                    <a:p>
                      <a:r>
                        <a:rPr lang="en-IN" sz="1400" dirty="0" err="1"/>
                        <a:t>DevirAnn</a:t>
                      </a:r>
                      <a:r>
                        <a:rPr lang="en-IN" sz="1400" dirty="0"/>
                        <a:t>, </a:t>
                      </a:r>
                      <a:r>
                        <a:rPr lang="en-IN" sz="1400" dirty="0" err="1"/>
                        <a:t>HechtGary</a:t>
                      </a:r>
                      <a:r>
                        <a:rPr lang="en-IN" sz="1400" dirty="0"/>
                        <a:t>, </a:t>
                      </a:r>
                      <a:r>
                        <a:rPr lang="en-IN" sz="1400" dirty="0" err="1"/>
                        <a:t>ButlerAimon</a:t>
                      </a:r>
                      <a:r>
                        <a:rPr lang="en-IN" sz="1400" dirty="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sz="1400" dirty="0"/>
                    </a:p>
                    <a:p>
                      <a:pPr algn="just"/>
                      <a:r>
                        <a:rPr lang="en-IN" sz="1400" dirty="0"/>
                        <a:t>Clinical Endocrinology &amp; Metabolism,</a:t>
                      </a:r>
                    </a:p>
                    <a:p>
                      <a:pPr algn="just"/>
                      <a:r>
                        <a:rPr lang="en-IN" sz="1400" dirty="0"/>
                        <a:t>2021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t>Machine learning models, especially random forests, predicted adult height using growth data until age 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t>Random forests achieved 87% accuracy; height at 3.4-6 years and sex were crucial predictors.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t>Predictions less accurate for extreme heights; environmental and pubertal growth effects not fully modeled.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8357853"/>
                  </a:ext>
                </a:extLst>
              </a:tr>
              <a:tr h="1056698">
                <a:tc>
                  <a:txBody>
                    <a:bodyPr/>
                    <a:lstStyle/>
                    <a:p>
                      <a:pPr algn="ctr"/>
                      <a:endParaRPr lang="en-US" sz="1400" dirty="0"/>
                    </a:p>
                    <a:p>
                      <a:pPr algn="ctr"/>
                      <a:endParaRPr lang="en-US" sz="1400" dirty="0"/>
                    </a:p>
                    <a:p>
                      <a:pPr algn="ctr"/>
                      <a:r>
                        <a:rPr lang="en-US" sz="14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t>Bone Age Estimation and Prediction of Final Adult Height Using Deep 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err="1"/>
                        <a:t>Junghwan</a:t>
                      </a:r>
                      <a:r>
                        <a:rPr lang="en-IN" sz="1400" dirty="0"/>
                        <a:t> Suh, </a:t>
                      </a:r>
                      <a:r>
                        <a:rPr lang="en-IN" sz="1400" dirty="0" err="1"/>
                        <a:t>Jinkyoung</a:t>
                      </a:r>
                      <a:r>
                        <a:rPr lang="en-IN" sz="1400" dirty="0"/>
                        <a:t> Heo, Su Jin Kim, </a:t>
                      </a:r>
                      <a:r>
                        <a:rPr lang="en-IN" sz="1400" dirty="0" err="1"/>
                        <a:t>Soyeong</a:t>
                      </a:r>
                      <a:r>
                        <a:rPr lang="en-IN" sz="1400" dirty="0"/>
                        <a:t> Park, Mo Kyung Jung</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400" dirty="0"/>
                    </a:p>
                    <a:p>
                      <a:r>
                        <a:rPr lang="en-IN" sz="1400" dirty="0"/>
                        <a:t>Yonsei Medical Journal,</a:t>
                      </a:r>
                    </a:p>
                    <a:p>
                      <a:r>
                        <a:rPr lang="en-IN" sz="1400" dirty="0"/>
                        <a:t>2023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t>Used regression model with growth charts and LMS method for adult height prediction.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t>AI predicted adult height accurately with a mean absolute error of 4.62 cm.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t>Limited accuracy improvement for older boys and lack of longitudinal validation.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36231"/>
                  </a:ext>
                </a:extLst>
              </a:tr>
            </a:tbl>
          </a:graphicData>
        </a:graphic>
      </p:graphicFrame>
    </p:spTree>
    <p:extLst>
      <p:ext uri="{BB962C8B-B14F-4D97-AF65-F5344CB8AC3E}">
        <p14:creationId xmlns:p14="http://schemas.microsoft.com/office/powerpoint/2010/main" val="2589204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IN" dirty="0">
                <a:latin typeface="Times New Roman" panose="02020603050405020304" pitchFamily="18" charset="0"/>
                <a:cs typeface="Times New Roman" panose="02020603050405020304" pitchFamily="18" charset="0"/>
              </a:rPr>
              <a:t>10-02-2025</a:t>
            </a: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2         Batch No. AB2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8</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DE75E837-80F2-2F7E-EE44-1C3B3BA219D3}"/>
              </a:ext>
            </a:extLst>
          </p:cNvPr>
          <p:cNvSpPr txBox="1">
            <a:spLocks/>
          </p:cNvSpPr>
          <p:nvPr/>
        </p:nvSpPr>
        <p:spPr>
          <a:xfrm>
            <a:off x="990600" y="1470455"/>
            <a:ext cx="10515600" cy="48589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Times New Roman" panose="02020603050405020304" pitchFamily="18" charset="0"/>
                <a:cs typeface="Times New Roman" panose="02020603050405020304" pitchFamily="18" charset="0"/>
              </a:rPr>
              <a:t>Traditional Statistical Models</a:t>
            </a:r>
            <a:r>
              <a:rPr lang="en-US" dirty="0">
                <a:latin typeface="Times New Roman" panose="02020603050405020304" pitchFamily="18" charset="0"/>
                <a:cs typeface="Times New Roman" panose="02020603050405020304" pitchFamily="18" charset="0"/>
              </a:rPr>
              <a:t>:</a:t>
            </a:r>
          </a:p>
          <a:p>
            <a:pPr algn="just">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Linear regression and classical statistical models have been widely used for height prediction, relying on parental height and demographic data.</a:t>
            </a:r>
          </a:p>
          <a:p>
            <a:pPr algn="just">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These approaches face limitations in accuracy due to their inability to capture complex genetic and environmental interactions.</a:t>
            </a:r>
          </a:p>
          <a:p>
            <a:pPr marL="0" indent="0">
              <a:lnSpc>
                <a:spcPct val="100000"/>
              </a:lnSpc>
              <a:buNone/>
            </a:pPr>
            <a:r>
              <a:rPr lang="en-IN" b="1" dirty="0">
                <a:latin typeface="Times New Roman" panose="02020603050405020304" pitchFamily="18" charset="0"/>
                <a:cs typeface="Times New Roman" panose="02020603050405020304" pitchFamily="18" charset="0"/>
              </a:rPr>
              <a:t>Machine Learning Techniques</a:t>
            </a:r>
            <a:r>
              <a:rPr lang="en-IN" dirty="0">
                <a:latin typeface="Times New Roman" panose="02020603050405020304" pitchFamily="18" charset="0"/>
                <a:cs typeface="Times New Roman" panose="02020603050405020304" pitchFamily="18" charset="0"/>
              </a:rPr>
              <a:t>:</a:t>
            </a:r>
          </a:p>
          <a:p>
            <a:pPr algn="just">
              <a:lnSpc>
                <a:spcPct val="100000"/>
              </a:lnSpc>
            </a:pPr>
            <a:r>
              <a:rPr lang="en-US" sz="2400" dirty="0">
                <a:latin typeface="Times New Roman" panose="02020603050405020304" pitchFamily="18" charset="0"/>
                <a:cs typeface="Times New Roman" panose="02020603050405020304" pitchFamily="18" charset="0"/>
              </a:rPr>
              <a:t>More recent studies have employed machine learning models like Support Vector Machines (SVMs) and Random Forests to enhance prediction accuracy.</a:t>
            </a:r>
          </a:p>
          <a:p>
            <a:pPr algn="just">
              <a:lnSpc>
                <a:spcPct val="100000"/>
              </a:lnSpc>
            </a:pPr>
            <a:r>
              <a:rPr lang="en-US" sz="2400" dirty="0">
                <a:latin typeface="Times New Roman" panose="02020603050405020304" pitchFamily="18" charset="0"/>
                <a:cs typeface="Times New Roman" panose="02020603050405020304" pitchFamily="18" charset="0"/>
              </a:rPr>
              <a:t>While these models outperform traditional methods, they often struggle with overfitting and require extensive feature engineering.</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6583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RESEARCH GAPS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199" y="1573699"/>
            <a:ext cx="10610461" cy="4351338"/>
          </a:xfrm>
        </p:spPr>
        <p:txBody>
          <a:bodyPr>
            <a:normAutofit/>
          </a:bodyPr>
          <a:lstStyle/>
          <a:p>
            <a:pPr algn="just"/>
            <a:r>
              <a:rPr lang="en-US" dirty="0">
                <a:latin typeface="Times New Roman" panose="02020603050405020304" pitchFamily="18" charset="0"/>
                <a:cs typeface="Times New Roman" panose="02020603050405020304" pitchFamily="18" charset="0"/>
              </a:rPr>
              <a:t>Many models do not combine all possible factors, like genetics, environment, and health, which makes their predictions less accurate and reliable.</a:t>
            </a:r>
          </a:p>
          <a:p>
            <a:pPr algn="just"/>
            <a:r>
              <a:rPr lang="en-US" dirty="0">
                <a:latin typeface="Times New Roman" panose="02020603050405020304" pitchFamily="18" charset="0"/>
                <a:cs typeface="Times New Roman" panose="02020603050405020304" pitchFamily="18" charset="0"/>
              </a:rPr>
              <a:t>Some models work well on small datasets but fail on larger ones, and they often focus too much on the training data, leading to poor performance on new data.</a:t>
            </a:r>
          </a:p>
          <a:p>
            <a:pPr algn="just"/>
            <a:r>
              <a:rPr lang="en-US" dirty="0">
                <a:latin typeface="Times New Roman" panose="02020603050405020304" pitchFamily="18" charset="0"/>
                <a:cs typeface="Times New Roman" panose="02020603050405020304" pitchFamily="18" charset="0"/>
              </a:rPr>
              <a:t>Many models are not tested on a wide variety of people or real-world situations, which raises questions about their reliability.</a:t>
            </a:r>
          </a:p>
          <a:p>
            <a:pPr algn="just"/>
            <a:r>
              <a:rPr lang="en-US" dirty="0">
                <a:latin typeface="Times New Roman" panose="02020603050405020304" pitchFamily="18" charset="0"/>
                <a:cs typeface="Times New Roman" panose="02020603050405020304" pitchFamily="18" charset="0"/>
              </a:rPr>
              <a:t>Models often overlook how things like diet, exercise, or environment change over time, which can affect a person’s growth and height.</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8861BA7F-A371-40B4-833D-5B10E62AD0F8}" type="datetime1">
              <a:rPr lang="en-IN" smtClean="0">
                <a:latin typeface="Times New Roman" panose="02020603050405020304" pitchFamily="18" charset="0"/>
                <a:cs typeface="Times New Roman" panose="02020603050405020304" pitchFamily="18" charset="0"/>
              </a:rPr>
              <a:t>09-02-2025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2        Batch No. AB2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168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2218</TotalTime>
  <Words>2806</Words>
  <Application>Microsoft Office PowerPoint</Application>
  <PresentationFormat>Widescreen</PresentationFormat>
  <Paragraphs>395</Paragraphs>
  <Slides>28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Cambria Math</vt:lpstr>
      <vt:lpstr>Times New Roman</vt:lpstr>
      <vt:lpstr>Wingdings</vt:lpstr>
      <vt:lpstr>Office Theme</vt:lpstr>
      <vt:lpstr>PowerPoint Presentation</vt:lpstr>
      <vt:lpstr>PowerPoint Presentation</vt:lpstr>
      <vt:lpstr>OUTLINE</vt:lpstr>
      <vt:lpstr>ABSTRACT</vt:lpstr>
      <vt:lpstr>PowerPoint Presentation</vt:lpstr>
      <vt:lpstr>LITERATURE SURVEY</vt:lpstr>
      <vt:lpstr>PowerPoint Presentation</vt:lpstr>
      <vt:lpstr>LITERATURE SURVEY</vt:lpstr>
      <vt:lpstr>RESEARCH GAPS</vt:lpstr>
      <vt:lpstr>PROBLEM STATEMENT</vt:lpstr>
      <vt:lpstr>OBJECTIVES</vt:lpstr>
      <vt:lpstr>BLOCK DIAGRAM OR FLOW DIAGRAM</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ACKNOWLEDGEMENT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admin</dc:creator>
  <cp:lastModifiedBy>Siva Nagendra</cp:lastModifiedBy>
  <cp:revision>18</cp:revision>
  <dcterms:created xsi:type="dcterms:W3CDTF">2023-12-22T11:34:02Z</dcterms:created>
  <dcterms:modified xsi:type="dcterms:W3CDTF">2025-02-09T08:49:31Z</dcterms:modified>
</cp:coreProperties>
</file>