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1"/>
  </p:notesMasterIdLst>
  <p:handoutMasterIdLst>
    <p:handoutMasterId r:id="rId22"/>
  </p:handoutMasterIdLst>
  <p:sldIdLst>
    <p:sldId id="258" r:id="rId2"/>
    <p:sldId id="260" r:id="rId3"/>
    <p:sldId id="262" r:id="rId4"/>
    <p:sldId id="279" r:id="rId5"/>
    <p:sldId id="263" r:id="rId6"/>
    <p:sldId id="265" r:id="rId7"/>
    <p:sldId id="270" r:id="rId8"/>
    <p:sldId id="266" r:id="rId9"/>
    <p:sldId id="268" r:id="rId10"/>
    <p:sldId id="269" r:id="rId11"/>
    <p:sldId id="271" r:id="rId12"/>
    <p:sldId id="272" r:id="rId13"/>
    <p:sldId id="281" r:id="rId14"/>
    <p:sldId id="282" r:id="rId15"/>
    <p:sldId id="273" r:id="rId16"/>
    <p:sldId id="278" r:id="rId17"/>
    <p:sldId id="280" r:id="rId18"/>
    <p:sldId id="275"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8C70B0-4BAA-41EB-97D5-E529F1EC455C}" v="3" dt="2024-04-12T06:45:30.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74" d="100"/>
          <a:sy n="74" d="100"/>
        </p:scale>
        <p:origin x="878" y="72"/>
      </p:cViewPr>
      <p:guideLst/>
    </p:cSldViewPr>
  </p:slideViewPr>
  <p:notesTextViewPr>
    <p:cViewPr>
      <p:scale>
        <a:sx n="1" d="1"/>
        <a:sy n="1" d="1"/>
      </p:scale>
      <p:origin x="0" y="0"/>
    </p:cViewPr>
  </p:notesTextViewPr>
  <p:notesViewPr>
    <p:cSldViewPr snapToGrid="0">
      <p:cViewPr varScale="1">
        <p:scale>
          <a:sx n="57" d="100"/>
          <a:sy n="57" d="100"/>
        </p:scale>
        <p:origin x="283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199655-05E8-4463-9482-2D23FD405AF3}" type="datetimeFigureOut">
              <a:rPr lang="en-IN" smtClean="0"/>
              <a:t>17-03-2025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C9CC48-2212-46F0-B96C-6F8104E82434}" type="slidenum">
              <a:rPr lang="en-IN" smtClean="0"/>
              <a:t>‹#›</a:t>
            </a:fld>
            <a:endParaRPr lang="en-IN"/>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6858000" cy="3851868"/>
          </a:xfrm>
          <a:prstGeom prst="rect">
            <a:avLst/>
          </a:prstGeom>
        </p:spPr>
      </p:pic>
    </p:spTree>
    <p:extLst>
      <p:ext uri="{BB962C8B-B14F-4D97-AF65-F5344CB8AC3E}">
        <p14:creationId xmlns:p14="http://schemas.microsoft.com/office/powerpoint/2010/main" val="12714582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DE0E28-087F-4BBF-B8BC-055CB0BBD464}" type="datetimeFigureOut">
              <a:rPr lang="en-IN" smtClean="0"/>
              <a:t>17-03-2025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5E3DF0-35B4-40E5-AC91-1A2000F81275}" type="slidenum">
              <a:rPr lang="en-IN" smtClean="0"/>
              <a:t>‹#›</a:t>
            </a:fld>
            <a:endParaRPr lang="en-IN"/>
          </a:p>
        </p:txBody>
      </p:sp>
    </p:spTree>
    <p:extLst>
      <p:ext uri="{BB962C8B-B14F-4D97-AF65-F5344CB8AC3E}">
        <p14:creationId xmlns:p14="http://schemas.microsoft.com/office/powerpoint/2010/main" val="260551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65E3DF0-35B4-40E5-AC91-1A2000F81275}" type="slidenum">
              <a:rPr lang="en-IN" smtClean="0"/>
              <a:t>1</a:t>
            </a:fld>
            <a:endParaRPr lang="en-IN"/>
          </a:p>
        </p:txBody>
      </p:sp>
    </p:spTree>
    <p:extLst>
      <p:ext uri="{BB962C8B-B14F-4D97-AF65-F5344CB8AC3E}">
        <p14:creationId xmlns:p14="http://schemas.microsoft.com/office/powerpoint/2010/main" val="1697383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1D9D4F5-7BF6-4AC2-9347-B84DA74B78EE}"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3       Batch No. AB5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2316521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52A36B0-EDEC-40EA-B58E-D12BBCA5DD9A}"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3       Batch No. AB5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394357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74A86DF-31F9-4353-9907-1C9AF9E9A1A1}"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3       Batch No. AB5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183920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01593C-7917-40B5-B17A-ACE7F92CBC01}"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3       Batch No. AB5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7802064" cy="4382112"/>
          </a:xfrm>
          <a:prstGeom prst="rect">
            <a:avLst/>
          </a:prstGeom>
        </p:spPr>
      </p:pic>
    </p:spTree>
    <p:extLst>
      <p:ext uri="{BB962C8B-B14F-4D97-AF65-F5344CB8AC3E}">
        <p14:creationId xmlns:p14="http://schemas.microsoft.com/office/powerpoint/2010/main" val="2262376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96433A-E28C-45BE-9FB3-FED931DF3EBB}" type="datetime1">
              <a:rPr lang="en-IN" smtClean="0"/>
              <a:t>17-03-2025</a:t>
            </a:fld>
            <a:endParaRPr lang="en-IN"/>
          </a:p>
        </p:txBody>
      </p:sp>
      <p:sp>
        <p:nvSpPr>
          <p:cNvPr id="5" name="Footer Placeholder 4"/>
          <p:cNvSpPr>
            <a:spLocks noGrp="1"/>
          </p:cNvSpPr>
          <p:nvPr>
            <p:ph type="ftr" sz="quarter" idx="11"/>
          </p:nvPr>
        </p:nvSpPr>
        <p:spPr/>
        <p:txBody>
          <a:bodyPr/>
          <a:lstStyle/>
          <a:p>
            <a:r>
              <a:rPr lang="en-US"/>
              <a:t>Review No. 3       Batch No. AB5         Department of CSE</a:t>
            </a:r>
            <a:endParaRPr lang="en-IN"/>
          </a:p>
        </p:txBody>
      </p:sp>
      <p:sp>
        <p:nvSpPr>
          <p:cNvPr id="6" name="Slide Number Placeholder 5"/>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13279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87D7F26-B2C2-4E19-82BD-E103B528D6AF}" type="datetime1">
              <a:rPr lang="en-IN" smtClean="0"/>
              <a:t>17-03-2025</a:t>
            </a:fld>
            <a:endParaRPr lang="en-IN"/>
          </a:p>
        </p:txBody>
      </p:sp>
      <p:sp>
        <p:nvSpPr>
          <p:cNvPr id="6" name="Footer Placeholder 5"/>
          <p:cNvSpPr>
            <a:spLocks noGrp="1"/>
          </p:cNvSpPr>
          <p:nvPr>
            <p:ph type="ftr" sz="quarter" idx="11"/>
          </p:nvPr>
        </p:nvSpPr>
        <p:spPr/>
        <p:txBody>
          <a:bodyPr/>
          <a:lstStyle/>
          <a:p>
            <a:r>
              <a:rPr lang="en-US"/>
              <a:t>Review No. 3       Batch No. AB5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402758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D32A5D8F-2A52-421E-B779-62E4EDA5007F}" type="datetime1">
              <a:rPr lang="en-IN" smtClean="0"/>
              <a:t>17-03-2025</a:t>
            </a:fld>
            <a:endParaRPr lang="en-IN"/>
          </a:p>
        </p:txBody>
      </p:sp>
      <p:sp>
        <p:nvSpPr>
          <p:cNvPr id="8" name="Footer Placeholder 7"/>
          <p:cNvSpPr>
            <a:spLocks noGrp="1"/>
          </p:cNvSpPr>
          <p:nvPr>
            <p:ph type="ftr" sz="quarter" idx="11"/>
          </p:nvPr>
        </p:nvSpPr>
        <p:spPr/>
        <p:txBody>
          <a:bodyPr/>
          <a:lstStyle/>
          <a:p>
            <a:r>
              <a:rPr lang="en-US"/>
              <a:t>Review No. 3       Batch No. AB5         Department of CSE</a:t>
            </a:r>
            <a:endParaRPr lang="en-IN"/>
          </a:p>
        </p:txBody>
      </p:sp>
      <p:sp>
        <p:nvSpPr>
          <p:cNvPr id="9" name="Slide Number Placeholder 8"/>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859279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91A090F-512A-4D76-B65C-A50C6FB60545}" type="datetime1">
              <a:rPr lang="en-IN" smtClean="0"/>
              <a:t>17-03-2025</a:t>
            </a:fld>
            <a:endParaRPr lang="en-IN"/>
          </a:p>
        </p:txBody>
      </p:sp>
      <p:sp>
        <p:nvSpPr>
          <p:cNvPr id="4" name="Footer Placeholder 3"/>
          <p:cNvSpPr>
            <a:spLocks noGrp="1"/>
          </p:cNvSpPr>
          <p:nvPr>
            <p:ph type="ftr" sz="quarter" idx="11"/>
          </p:nvPr>
        </p:nvSpPr>
        <p:spPr/>
        <p:txBody>
          <a:bodyPr/>
          <a:lstStyle/>
          <a:p>
            <a:r>
              <a:rPr lang="en-US"/>
              <a:t>Review No. 3       Batch No. AB5         Department of CSE</a:t>
            </a:r>
            <a:endParaRPr lang="en-IN"/>
          </a:p>
        </p:txBody>
      </p:sp>
      <p:sp>
        <p:nvSpPr>
          <p:cNvPr id="5" name="Slide Number Placeholder 4"/>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2826415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DCC7A3-345F-4ADD-B13D-E2DB58B47994}" type="datetime1">
              <a:rPr lang="en-IN" smtClean="0"/>
              <a:t>17-03-2025</a:t>
            </a:fld>
            <a:endParaRPr lang="en-IN"/>
          </a:p>
        </p:txBody>
      </p:sp>
      <p:sp>
        <p:nvSpPr>
          <p:cNvPr id="3" name="Footer Placeholder 2"/>
          <p:cNvSpPr>
            <a:spLocks noGrp="1"/>
          </p:cNvSpPr>
          <p:nvPr>
            <p:ph type="ftr" sz="quarter" idx="11"/>
          </p:nvPr>
        </p:nvSpPr>
        <p:spPr/>
        <p:txBody>
          <a:bodyPr/>
          <a:lstStyle/>
          <a:p>
            <a:r>
              <a:rPr lang="en-US"/>
              <a:t>Review No. 3       Batch No. AB5         Department of CSE</a:t>
            </a:r>
            <a:endParaRPr lang="en-IN"/>
          </a:p>
        </p:txBody>
      </p:sp>
      <p:sp>
        <p:nvSpPr>
          <p:cNvPr id="4" name="Slide Number Placeholder 3"/>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459629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D6849-207C-437B-946D-DCE179E8CB19}" type="datetime1">
              <a:rPr lang="en-IN" smtClean="0"/>
              <a:t>17-03-2025</a:t>
            </a:fld>
            <a:endParaRPr lang="en-IN"/>
          </a:p>
        </p:txBody>
      </p:sp>
      <p:sp>
        <p:nvSpPr>
          <p:cNvPr id="6" name="Footer Placeholder 5"/>
          <p:cNvSpPr>
            <a:spLocks noGrp="1"/>
          </p:cNvSpPr>
          <p:nvPr>
            <p:ph type="ftr" sz="quarter" idx="11"/>
          </p:nvPr>
        </p:nvSpPr>
        <p:spPr/>
        <p:txBody>
          <a:bodyPr/>
          <a:lstStyle/>
          <a:p>
            <a:r>
              <a:rPr lang="en-US"/>
              <a:t>Review No. 3       Batch No. AB5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681320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096962C-C72D-432B-B998-04DAC9F6E033}" type="datetime1">
              <a:rPr lang="en-IN" smtClean="0"/>
              <a:t>17-03-2025</a:t>
            </a:fld>
            <a:endParaRPr lang="en-IN"/>
          </a:p>
        </p:txBody>
      </p:sp>
      <p:sp>
        <p:nvSpPr>
          <p:cNvPr id="6" name="Footer Placeholder 5"/>
          <p:cNvSpPr>
            <a:spLocks noGrp="1"/>
          </p:cNvSpPr>
          <p:nvPr>
            <p:ph type="ftr" sz="quarter" idx="11"/>
          </p:nvPr>
        </p:nvSpPr>
        <p:spPr/>
        <p:txBody>
          <a:bodyPr/>
          <a:lstStyle/>
          <a:p>
            <a:r>
              <a:rPr lang="en-US"/>
              <a:t>Review No. 3       Batch No. AB5         Department of CSE</a:t>
            </a:r>
            <a:endParaRPr lang="en-IN"/>
          </a:p>
        </p:txBody>
      </p:sp>
      <p:sp>
        <p:nvSpPr>
          <p:cNvPr id="7" name="Slide Number Placeholder 6"/>
          <p:cNvSpPr>
            <a:spLocks noGrp="1"/>
          </p:cNvSpPr>
          <p:nvPr>
            <p:ph type="sldNum" sz="quarter" idx="12"/>
          </p:nvPr>
        </p:nvSpPr>
        <p:spPr/>
        <p:txBody>
          <a:bodyPr/>
          <a:lstStyle/>
          <a:p>
            <a:fld id="{65DCBD69-296B-4D7C-AF62-9B588FC78772}" type="slidenum">
              <a:rPr lang="en-IN" smtClean="0"/>
              <a:t>‹#›</a:t>
            </a:fld>
            <a:endParaRPr lang="en-IN"/>
          </a:p>
        </p:txBody>
      </p:sp>
    </p:spTree>
    <p:extLst>
      <p:ext uri="{BB962C8B-B14F-4D97-AF65-F5344CB8AC3E}">
        <p14:creationId xmlns:p14="http://schemas.microsoft.com/office/powerpoint/2010/main" val="36022788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838E1D-795A-482F-8420-713BBDFA8D8F}" type="datetime1">
              <a:rPr lang="en-IN" smtClean="0"/>
              <a:t>17-03-2025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Review No. 3       Batch No. AB5         Department of CSE</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CBD69-296B-4D7C-AF62-9B588FC78772}" type="slidenum">
              <a:rPr lang="en-IN" smtClean="0"/>
              <a:t>‹#›</a:t>
            </a:fld>
            <a:endParaRPr lang="en-IN"/>
          </a:p>
        </p:txBody>
      </p:sp>
    </p:spTree>
    <p:extLst>
      <p:ext uri="{BB962C8B-B14F-4D97-AF65-F5344CB8AC3E}">
        <p14:creationId xmlns:p14="http://schemas.microsoft.com/office/powerpoint/2010/main" val="4106517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doi.org/10.1109/ICIRCA54612.2022.9985512" TargetMode="External"/><Relationship Id="rId2" Type="http://schemas.openxmlformats.org/officeDocument/2006/relationships/hyperlink" Target="https://doi.org/10.1109/ICSESS.2018.8663822" TargetMode="External"/><Relationship Id="rId1" Type="http://schemas.openxmlformats.org/officeDocument/2006/relationships/slideLayout" Target="../slideLayouts/slideLayout2.xml"/><Relationship Id="rId5" Type="http://schemas.openxmlformats.org/officeDocument/2006/relationships/hyperlink" Target="https://doi.org/10.1109/UPCON52273.2021.9667602" TargetMode="External"/><Relationship Id="rId4" Type="http://schemas.openxmlformats.org/officeDocument/2006/relationships/hyperlink" Target="https://doi.org/10.1109/ICCCI56745.2023.1012822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7"/>
          <p:cNvSpPr txBox="1">
            <a:spLocks/>
          </p:cNvSpPr>
          <p:nvPr/>
        </p:nvSpPr>
        <p:spPr>
          <a:xfrm>
            <a:off x="1754154" y="705471"/>
            <a:ext cx="8915400" cy="375925"/>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b="1" dirty="0">
                <a:latin typeface="Times New Roman" panose="02020603050405020304" pitchFamily="18" charset="0"/>
                <a:cs typeface="Times New Roman" pitchFamily="18" charset="0"/>
              </a:rPr>
              <a:t>Department of Computer Science and Engineering</a:t>
            </a:r>
          </a:p>
          <a:p>
            <a:pPr lvl="0" algn="ctr">
              <a:spcBef>
                <a:spcPct val="20000"/>
              </a:spcBef>
              <a:defRPr/>
            </a:pPr>
            <a:r>
              <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Movie Recommendation System</a:t>
            </a:r>
          </a:p>
          <a:p>
            <a:pPr lvl="0" algn="ctr">
              <a:spcBef>
                <a:spcPct val="20000"/>
              </a:spcBef>
              <a:defRPr/>
            </a:pPr>
            <a:endParaRPr 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6" name="Subtitle 2"/>
          <p:cNvSpPr>
            <a:spLocks noGrp="1"/>
          </p:cNvSpPr>
          <p:nvPr>
            <p:ph type="subTitle" idx="1"/>
          </p:nvPr>
        </p:nvSpPr>
        <p:spPr>
          <a:xfrm>
            <a:off x="1946764" y="1825572"/>
            <a:ext cx="9203317" cy="1603428"/>
          </a:xfrm>
        </p:spPr>
        <p:txBody>
          <a:bodyPr>
            <a:normAutofit/>
          </a:bodyPr>
          <a:lstStyle/>
          <a:p>
            <a:pPr eaLnBrk="1" hangingPunct="1"/>
            <a:r>
              <a:rPr lang="en-US" altLang="en-US" sz="1600" dirty="0">
                <a:solidFill>
                  <a:schemeClr val="tx1"/>
                </a:solidFill>
                <a:latin typeface="Times New Roman" panose="02020603050405020304" pitchFamily="18" charset="0"/>
                <a:cs typeface="Times New Roman" pitchFamily="18" charset="0"/>
              </a:rPr>
              <a:t>PRESENTED BY</a:t>
            </a:r>
          </a:p>
          <a:p>
            <a:pPr algn="l" eaLnBrk="1" hangingPunct="1"/>
            <a:r>
              <a:rPr lang="en-US" altLang="en-US" sz="1600" dirty="0">
                <a:solidFill>
                  <a:schemeClr val="tx1"/>
                </a:solidFill>
                <a:latin typeface="Times New Roman" panose="02020603050405020304" pitchFamily="18" charset="0"/>
                <a:cs typeface="Times New Roman" pitchFamily="18" charset="0"/>
              </a:rPr>
              <a:t>		</a:t>
            </a:r>
            <a:r>
              <a:rPr lang="en-US" altLang="en-US" sz="1600" dirty="0" err="1">
                <a:solidFill>
                  <a:schemeClr val="tx1"/>
                </a:solidFill>
                <a:latin typeface="Times New Roman" panose="02020603050405020304" pitchFamily="18" charset="0"/>
                <a:cs typeface="Times New Roman" pitchFamily="18" charset="0"/>
              </a:rPr>
              <a:t>Rongala</a:t>
            </a:r>
            <a:r>
              <a:rPr lang="en-US" altLang="en-US" sz="1600" dirty="0">
                <a:solidFill>
                  <a:schemeClr val="tx1"/>
                </a:solidFill>
                <a:latin typeface="Times New Roman" panose="02020603050405020304" pitchFamily="18" charset="0"/>
                <a:cs typeface="Times New Roman" pitchFamily="18" charset="0"/>
              </a:rPr>
              <a:t> Gangadhar	   	                  21471A0521</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err="1">
                <a:latin typeface="Times New Roman" panose="02020603050405020304" pitchFamily="18" charset="0"/>
                <a:cs typeface="Times New Roman" pitchFamily="18" charset="0"/>
              </a:rPr>
              <a:t>Kunchapu</a:t>
            </a:r>
            <a:r>
              <a:rPr lang="en-US" altLang="en-US" sz="1600" dirty="0">
                <a:latin typeface="Times New Roman" panose="02020603050405020304" pitchFamily="18" charset="0"/>
                <a:cs typeface="Times New Roman" pitchFamily="18" charset="0"/>
              </a:rPr>
              <a:t> Akhil Kumar</a:t>
            </a:r>
            <a:r>
              <a:rPr lang="en-US" altLang="en-US" sz="1600" dirty="0">
                <a:solidFill>
                  <a:schemeClr val="tx1"/>
                </a:solidFill>
                <a:latin typeface="Times New Roman" panose="02020603050405020304" pitchFamily="18" charset="0"/>
                <a:cs typeface="Times New Roman" pitchFamily="18" charset="0"/>
              </a:rPr>
              <a:t>	   	</a:t>
            </a:r>
            <a:r>
              <a:rPr lang="en-US" altLang="en-US" sz="1600" dirty="0">
                <a:latin typeface="Times New Roman" panose="02020603050405020304" pitchFamily="18" charset="0"/>
                <a:cs typeface="Times New Roman" pitchFamily="18" charset="0"/>
              </a:rPr>
              <a:t>21471A0532</a:t>
            </a:r>
            <a:r>
              <a:rPr lang="en-US" altLang="en-US" sz="1600" dirty="0">
                <a:solidFill>
                  <a:schemeClr val="tx1"/>
                </a:solidFill>
                <a:latin typeface="Times New Roman" panose="02020603050405020304" pitchFamily="18" charset="0"/>
                <a:cs typeface="Times New Roman" pitchFamily="18" charset="0"/>
              </a:rPr>
              <a:t> </a:t>
            </a:r>
          </a:p>
          <a:p>
            <a:pPr algn="l"/>
            <a:r>
              <a:rPr lang="en-US" altLang="en-US" sz="1600" dirty="0">
                <a:solidFill>
                  <a:schemeClr val="tx1"/>
                </a:solidFill>
                <a:latin typeface="Times New Roman" panose="02020603050405020304" pitchFamily="18" charset="0"/>
                <a:cs typeface="Times New Roman" pitchFamily="18" charset="0"/>
              </a:rPr>
              <a:t>		</a:t>
            </a:r>
            <a:r>
              <a:rPr lang="en-US" altLang="en-US" sz="1600" dirty="0" err="1">
                <a:solidFill>
                  <a:schemeClr val="tx1"/>
                </a:solidFill>
                <a:latin typeface="Times New Roman" panose="02020603050405020304" pitchFamily="18" charset="0"/>
                <a:cs typeface="Times New Roman" pitchFamily="18" charset="0"/>
              </a:rPr>
              <a:t>Nallamekala</a:t>
            </a:r>
            <a:r>
              <a:rPr lang="en-US" altLang="en-US" sz="1600" dirty="0">
                <a:solidFill>
                  <a:schemeClr val="tx1"/>
                </a:solidFill>
                <a:latin typeface="Times New Roman" panose="02020603050405020304" pitchFamily="18" charset="0"/>
                <a:cs typeface="Times New Roman" pitchFamily="18" charset="0"/>
              </a:rPr>
              <a:t> Gopi Krishna	   	</a:t>
            </a:r>
            <a:r>
              <a:rPr lang="en-US" altLang="en-US" sz="1600" dirty="0">
                <a:latin typeface="Times New Roman" panose="02020603050405020304" pitchFamily="18" charset="0"/>
                <a:cs typeface="Times New Roman" pitchFamily="18" charset="0"/>
              </a:rPr>
              <a:t>21471A0539</a:t>
            </a:r>
          </a:p>
          <a:p>
            <a:pPr algn="l"/>
            <a:endParaRPr lang="en-US" altLang="en-US" sz="1600" dirty="0">
              <a:solidFill>
                <a:schemeClr val="tx1"/>
              </a:solidFill>
              <a:latin typeface="Times New Roman" panose="02020603050405020304" pitchFamily="18" charset="0"/>
              <a:cs typeface="Times New Roman" pitchFamily="18" charset="0"/>
            </a:endParaRPr>
          </a:p>
        </p:txBody>
      </p:sp>
      <p:sp>
        <p:nvSpPr>
          <p:cNvPr id="17" name="Subtitle 2"/>
          <p:cNvSpPr txBox="1">
            <a:spLocks/>
          </p:cNvSpPr>
          <p:nvPr/>
        </p:nvSpPr>
        <p:spPr bwMode="auto">
          <a:xfrm>
            <a:off x="2782854" y="3571458"/>
            <a:ext cx="6858000" cy="2288429"/>
          </a:xfrm>
          <a:prstGeom prst="rect">
            <a:avLst/>
          </a:prstGeom>
          <a:noFill/>
          <a:ln w="9525">
            <a:noFill/>
            <a:miter lim="800000"/>
            <a:headEnd/>
            <a:tailEnd/>
          </a:ln>
        </p:spPr>
        <p:txBody>
          <a:bodyPr/>
          <a:lstStyle/>
          <a:p>
            <a:pPr algn="ctr" eaLnBrk="1" hangingPunct="1">
              <a:spcBef>
                <a:spcPct val="20000"/>
              </a:spcBef>
              <a:buFont typeface="Wingdings" pitchFamily="2" charset="2"/>
              <a:buNone/>
            </a:pPr>
            <a:r>
              <a:rPr lang="en-US" altLang="en-US" dirty="0">
                <a:solidFill>
                  <a:srgbClr val="006600"/>
                </a:solidFill>
                <a:latin typeface="Times New Roman" panose="02020603050405020304" pitchFamily="18" charset="0"/>
                <a:cs typeface="Times New Roman" pitchFamily="18" charset="0"/>
              </a:rPr>
              <a:t>Under the Guidance of,</a:t>
            </a:r>
            <a:endParaRPr lang="en-US" altLang="en-US" b="1" dirty="0">
              <a:solidFill>
                <a:srgbClr val="006600"/>
              </a:solidFill>
              <a:latin typeface="Times New Roman" pitchFamily="18" charset="0"/>
              <a:cs typeface="Times New Roman" pitchFamily="18" charset="0"/>
            </a:endParaRPr>
          </a:p>
          <a:p>
            <a:pPr algn="ctr" eaLnBrk="1" hangingPunct="1">
              <a:spcBef>
                <a:spcPct val="20000"/>
              </a:spcBef>
              <a:buFont typeface="Wingdings" pitchFamily="2" charset="2"/>
              <a:buNone/>
            </a:pPr>
            <a:endParaRPr lang="en-US" altLang="en-US" sz="900" b="1" dirty="0">
              <a:solidFill>
                <a:schemeClr val="bg1"/>
              </a:solidFill>
              <a:latin typeface="Times New Roman" pitchFamily="18" charset="0"/>
              <a:cs typeface="Times New Roman" pitchFamily="18" charset="0"/>
            </a:endParaRPr>
          </a:p>
          <a:p>
            <a:pPr algn="ctr">
              <a:spcBef>
                <a:spcPct val="20000"/>
              </a:spcBef>
            </a:pPr>
            <a:r>
              <a:rPr lang="en-US" sz="1600" b="1" dirty="0" err="1">
                <a:latin typeface="Times New Roman" panose="02020603050405020304" pitchFamily="18" charset="0"/>
                <a:cs typeface="Times New Roman" panose="02020603050405020304" pitchFamily="18" charset="0"/>
              </a:rPr>
              <a:t>Dr.Moturi</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Sireesha</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B.Tech,M.Tech</a:t>
            </a:r>
            <a:r>
              <a:rPr lang="en-US" sz="1600" b="1" baseline="-25000" dirty="0">
                <a:latin typeface="Times New Roman" panose="02020603050405020304" pitchFamily="18" charset="0"/>
                <a:cs typeface="Times New Roman" panose="02020603050405020304" pitchFamily="18" charset="0"/>
              </a:rPr>
              <a:t>, </a:t>
            </a:r>
            <a:r>
              <a:rPr lang="en-US" sz="1600" b="1" baseline="-25000" dirty="0" err="1">
                <a:latin typeface="Times New Roman" panose="02020603050405020304" pitchFamily="18" charset="0"/>
                <a:cs typeface="Times New Roman" panose="02020603050405020304" pitchFamily="18" charset="0"/>
              </a:rPr>
              <a:t>Ph.D</a:t>
            </a:r>
            <a:endParaRPr lang="en-US" sz="1600" b="1" baseline="-25000" dirty="0">
              <a:solidFill>
                <a:srgbClr val="898989"/>
              </a:solidFill>
              <a:latin typeface="Times New Roman" pitchFamily="18" charset="0"/>
              <a:cs typeface="Times New Roman" pitchFamily="18" charset="0"/>
            </a:endParaRPr>
          </a:p>
          <a:p>
            <a:pPr algn="ctr">
              <a:spcBef>
                <a:spcPct val="20000"/>
              </a:spcBef>
            </a:pPr>
            <a:r>
              <a:rPr lang="en-IN" altLang="en-US" sz="1600" b="1" dirty="0">
                <a:latin typeface="Times New Roman" pitchFamily="18" charset="0"/>
                <a:cs typeface="Times New Roman" pitchFamily="18" charset="0"/>
              </a:rPr>
              <a:t>Assoc. Professor</a:t>
            </a:r>
            <a:endParaRPr lang="en-US" altLang="en-US" sz="1600" b="1" dirty="0">
              <a:latin typeface="Times New Roman" pitchFamily="18" charset="0"/>
              <a:cs typeface="Times New Roman" pitchFamily="18" charset="0"/>
            </a:endParaRPr>
          </a:p>
          <a:p>
            <a:pPr algn="ctr">
              <a:spcBef>
                <a:spcPct val="20000"/>
              </a:spcBef>
            </a:pPr>
            <a:endParaRPr lang="en-US" sz="1600" b="1" baseline="-25000" dirty="0">
              <a:latin typeface="Times New Roman" panose="02020603050405020304" pitchFamily="18" charset="0"/>
              <a:cs typeface="Times New Roman" panose="02020603050405020304" pitchFamily="18" charset="0"/>
            </a:endParaRPr>
          </a:p>
          <a:p>
            <a:pPr algn="ctr" eaLnBrk="1" hangingPunct="1">
              <a:lnSpc>
                <a:spcPct val="150000"/>
              </a:lnSpc>
              <a:spcBef>
                <a:spcPct val="20000"/>
              </a:spcBef>
              <a:buFont typeface="Wingdings" pitchFamily="2" charset="2"/>
              <a:buNone/>
            </a:pPr>
            <a:r>
              <a:rPr lang="en-US" altLang="en-US" sz="1600" dirty="0">
                <a:solidFill>
                  <a:srgbClr val="898989"/>
                </a:solidFill>
                <a:latin typeface="Times New Roman" pitchFamily="18" charset="0"/>
                <a:cs typeface="Times New Roman" pitchFamily="18" charset="0"/>
              </a:rPr>
              <a:t>Department of Computer Science and Engineering,</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a:t>
            </a:r>
            <a:r>
              <a:rPr lang="en-US" altLang="en-US" sz="1600" dirty="0">
                <a:solidFill>
                  <a:srgbClr val="898989"/>
                </a:solidFill>
                <a:latin typeface="Times New Roman" pitchFamily="18" charset="0"/>
                <a:cs typeface="Times New Roman" pitchFamily="18" charset="0"/>
              </a:rPr>
              <a:t> Engineering College (Autonomous),</a:t>
            </a:r>
          </a:p>
          <a:p>
            <a:pPr algn="ctr" eaLnBrk="1" hangingPunct="1">
              <a:lnSpc>
                <a:spcPct val="150000"/>
              </a:lnSpc>
              <a:spcBef>
                <a:spcPct val="20000"/>
              </a:spcBef>
              <a:buFont typeface="Wingdings" pitchFamily="2" charset="2"/>
              <a:buNone/>
            </a:pPr>
            <a:r>
              <a:rPr lang="en-US" altLang="en-US" sz="1600" dirty="0" err="1">
                <a:solidFill>
                  <a:srgbClr val="898989"/>
                </a:solidFill>
                <a:latin typeface="Times New Roman" pitchFamily="18" charset="0"/>
                <a:cs typeface="Times New Roman" pitchFamily="18" charset="0"/>
              </a:rPr>
              <a:t>Narasaraopet</a:t>
            </a:r>
            <a:r>
              <a:rPr lang="en-US" altLang="en-US" sz="1600" dirty="0">
                <a:solidFill>
                  <a:srgbClr val="898989"/>
                </a:solidFill>
                <a:latin typeface="Times New Roman" pitchFamily="18" charset="0"/>
                <a:cs typeface="Times New Roman" pitchFamily="18" charset="0"/>
              </a:rPr>
              <a:t>- 522 601.</a:t>
            </a:r>
          </a:p>
        </p:txBody>
      </p:sp>
      <p:pic>
        <p:nvPicPr>
          <p:cNvPr id="9" name="Picture 8"/>
          <p:cNvPicPr>
            <a:picLocks noChangeAspect="1"/>
          </p:cNvPicPr>
          <p:nvPr/>
        </p:nvPicPr>
        <p:blipFill>
          <a:blip r:embed="rId3"/>
          <a:stretch>
            <a:fillRect/>
          </a:stretch>
        </p:blipFill>
        <p:spPr>
          <a:xfrm>
            <a:off x="0" y="90674"/>
            <a:ext cx="3762900" cy="579027"/>
          </a:xfrm>
          <a:prstGeom prst="rect">
            <a:avLst/>
          </a:prstGeom>
        </p:spPr>
      </p:pic>
    </p:spTree>
    <p:extLst>
      <p:ext uri="{BB962C8B-B14F-4D97-AF65-F5344CB8AC3E}">
        <p14:creationId xmlns:p14="http://schemas.microsoft.com/office/powerpoint/2010/main" val="1769691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METHODOLOGY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403250" y="1178685"/>
            <a:ext cx="11385499" cy="5103019"/>
          </a:xfrm>
        </p:spPr>
        <p:txBody>
          <a:bodyPr>
            <a:normAutofit lnSpcReduction="10000"/>
          </a:bodyPr>
          <a:lstStyle/>
          <a:p>
            <a:pPr marL="0" indent="0">
              <a:lnSpc>
                <a:spcPct val="100000"/>
              </a:lnSpc>
              <a:buNone/>
            </a:pPr>
            <a:r>
              <a:rPr lang="en-US" sz="2400" b="1" dirty="0">
                <a:latin typeface="Times New Roman" panose="02020603050405020304" pitchFamily="18" charset="0"/>
                <a:cs typeface="Times New Roman" panose="02020603050405020304" pitchFamily="18" charset="0"/>
              </a:rPr>
              <a:t>Preprocessing:</a:t>
            </a:r>
          </a:p>
          <a:p>
            <a:pPr>
              <a:lnSpc>
                <a:spcPct val="100000"/>
              </a:lnSpc>
            </a:pPr>
            <a:r>
              <a:rPr lang="en-US" sz="2400" dirty="0">
                <a:latin typeface="Times New Roman" panose="02020603050405020304" pitchFamily="18" charset="0"/>
                <a:cs typeface="Times New Roman" panose="02020603050405020304" pitchFamily="18" charset="0"/>
              </a:rPr>
              <a:t>Cleaned data (Removed null values in data set, ).</a:t>
            </a:r>
          </a:p>
          <a:p>
            <a:pPr>
              <a:lnSpc>
                <a:spcPct val="100000"/>
              </a:lnSpc>
            </a:pPr>
            <a:r>
              <a:rPr lang="en-US" sz="2400" dirty="0">
                <a:latin typeface="Times New Roman" panose="02020603050405020304" pitchFamily="18" charset="0"/>
                <a:cs typeface="Times New Roman" panose="02020603050405020304" pitchFamily="18" charset="0"/>
              </a:rPr>
              <a:t>Found relation between columns of our movie dataset.</a:t>
            </a:r>
          </a:p>
          <a:p>
            <a:pPr marL="0" indent="0">
              <a:lnSpc>
                <a:spcPct val="100000"/>
              </a:lnSpc>
              <a:buNone/>
            </a:pPr>
            <a:r>
              <a:rPr lang="en-US" sz="2400" b="1" dirty="0">
                <a:latin typeface="Times New Roman" panose="02020603050405020304" pitchFamily="18" charset="0"/>
                <a:cs typeface="Times New Roman" panose="02020603050405020304" pitchFamily="18" charset="0"/>
              </a:rPr>
              <a:t>EDA:</a:t>
            </a:r>
          </a:p>
          <a:p>
            <a:pPr>
              <a:lnSpc>
                <a:spcPct val="100000"/>
              </a:lnSpc>
            </a:pPr>
            <a:r>
              <a:rPr lang="en-US" sz="2400" dirty="0">
                <a:latin typeface="Times New Roman" panose="02020603050405020304" pitchFamily="18" charset="0"/>
                <a:cs typeface="Times New Roman" panose="02020603050405020304" pitchFamily="18" charset="0"/>
              </a:rPr>
              <a:t>Merged ‘overview’ and ‘genre’ columns to one column called ‘tags’.</a:t>
            </a:r>
            <a:endParaRPr lang="en-US" sz="2400" b="1" dirty="0">
              <a:latin typeface="Times New Roman" panose="02020603050405020304" pitchFamily="18" charset="0"/>
              <a:cs typeface="Times New Roman" panose="02020603050405020304" pitchFamily="18" charset="0"/>
            </a:endParaRPr>
          </a:p>
          <a:p>
            <a:pPr>
              <a:lnSpc>
                <a:spcPct val="100000"/>
              </a:lnSpc>
            </a:pPr>
            <a:r>
              <a:rPr lang="en-US" sz="2400" dirty="0">
                <a:latin typeface="Times New Roman" panose="02020603050405020304" pitchFamily="18" charset="0"/>
                <a:cs typeface="Times New Roman" panose="02020603050405020304" pitchFamily="18" charset="0"/>
              </a:rPr>
              <a:t>Dropped </a:t>
            </a:r>
            <a:r>
              <a:rPr lang="en-IN" sz="2400" dirty="0">
                <a:latin typeface="Times New Roman" panose="02020603050405020304" pitchFamily="18" charset="0"/>
                <a:cs typeface="Times New Roman" panose="02020603050405020304" pitchFamily="18" charset="0"/>
              </a:rPr>
              <a:t>unnecessary columns(popularity, original language, released date)</a:t>
            </a:r>
            <a:endParaRPr lang="en-US" sz="2400" dirty="0">
              <a:latin typeface="Times New Roman" panose="02020603050405020304" pitchFamily="18" charset="0"/>
              <a:cs typeface="Times New Roman" panose="02020603050405020304" pitchFamily="18" charset="0"/>
            </a:endParaRPr>
          </a:p>
          <a:p>
            <a:pPr marL="0" indent="0">
              <a:lnSpc>
                <a:spcPct val="100000"/>
              </a:lnSpc>
              <a:buNone/>
            </a:pPr>
            <a:r>
              <a:rPr lang="en-IN" sz="2400" b="1" dirty="0">
                <a:latin typeface="Times New Roman" panose="02020603050405020304" pitchFamily="18" charset="0"/>
                <a:cs typeface="Times New Roman" panose="02020603050405020304" pitchFamily="18" charset="0"/>
              </a:rPr>
              <a:t>Frameworks/Tools:</a:t>
            </a:r>
          </a:p>
          <a:p>
            <a:pPr>
              <a:lnSpc>
                <a:spcPct val="100000"/>
              </a:lnSpc>
            </a:pPr>
            <a:r>
              <a:rPr lang="en-IN" sz="2400" dirty="0">
                <a:latin typeface="Times New Roman" panose="02020603050405020304" pitchFamily="18" charset="0"/>
                <a:cs typeface="Times New Roman" panose="02020603050405020304" pitchFamily="18" charset="0"/>
              </a:rPr>
              <a:t>Leveraged </a:t>
            </a: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(count-vectorizer, </a:t>
            </a:r>
            <a:r>
              <a:rPr lang="en-IN" sz="2400" dirty="0" err="1">
                <a:latin typeface="Times New Roman" panose="02020603050405020304" pitchFamily="18" charset="0"/>
                <a:cs typeface="Times New Roman" panose="02020603050405020304" pitchFamily="18" charset="0"/>
              </a:rPr>
              <a:t>cosine_similarity</a:t>
            </a:r>
            <a:r>
              <a:rPr lang="en-IN" sz="2400" dirty="0">
                <a:latin typeface="Times New Roman" panose="02020603050405020304" pitchFamily="18" charset="0"/>
                <a:cs typeface="Times New Roman" panose="02020603050405020304" pitchFamily="18" charset="0"/>
              </a:rPr>
              <a:t>)</a:t>
            </a:r>
          </a:p>
          <a:p>
            <a:pPr>
              <a:lnSpc>
                <a:spcPct val="100000"/>
              </a:lnSpc>
            </a:pPr>
            <a:r>
              <a:rPr lang="en-IN" sz="2400" dirty="0">
                <a:latin typeface="Times New Roman" panose="02020603050405020304" pitchFamily="18" charset="0"/>
                <a:cs typeface="Times New Roman" panose="02020603050405020304" pitchFamily="18" charset="0"/>
              </a:rPr>
              <a:t>Leveraged surprise (SVD, Reader, Dataset)</a:t>
            </a:r>
          </a:p>
          <a:p>
            <a:pPr>
              <a:lnSpc>
                <a:spcPct val="100000"/>
              </a:lnSpc>
            </a:pPr>
            <a:r>
              <a:rPr lang="en-US" sz="2400" dirty="0">
                <a:latin typeface="Times New Roman" panose="02020603050405020304" pitchFamily="18" charset="0"/>
                <a:cs typeface="Times New Roman" panose="02020603050405020304" pitchFamily="18" charset="0"/>
              </a:rPr>
              <a:t>Combine CBF and CF by integrating cosine similarity scores and predicted ratings from SVD.</a:t>
            </a:r>
            <a:endParaRPr lang="en-IN" sz="24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9863F9A-AF67-4649-96E8-2BC99F38FA73}"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10</a:t>
            </a:fld>
            <a:endParaRPr lang="en-US">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AA9F9F9-2134-5F6F-6352-DC53110ED9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7152" y="4329404"/>
            <a:ext cx="3802180" cy="941633"/>
          </a:xfrm>
          <a:prstGeom prst="rect">
            <a:avLst/>
          </a:prstGeom>
        </p:spPr>
      </p:pic>
    </p:spTree>
    <p:extLst>
      <p:ext uri="{BB962C8B-B14F-4D97-AF65-F5344CB8AC3E}">
        <p14:creationId xmlns:p14="http://schemas.microsoft.com/office/powerpoint/2010/main" val="1488576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lnSpc>
                <a:spcPct val="100000"/>
              </a:lnSpc>
              <a:buNone/>
            </a:pPr>
            <a:r>
              <a:rPr lang="en-IN" sz="2400" b="1" dirty="0">
                <a:latin typeface="Times New Roman" panose="02020603050405020304" pitchFamily="18" charset="0"/>
                <a:cs typeface="Times New Roman" panose="02020603050405020304" pitchFamily="18" charset="0"/>
              </a:rPr>
              <a:t>Software Requirements :</a:t>
            </a:r>
          </a:p>
          <a:p>
            <a:pPr>
              <a:lnSpc>
                <a:spcPct val="100000"/>
              </a:lnSpc>
            </a:pPr>
            <a:r>
              <a:rPr lang="en-IN" sz="2400" dirty="0">
                <a:latin typeface="Times New Roman" panose="02020603050405020304" pitchFamily="18" charset="0"/>
                <a:cs typeface="Times New Roman" panose="02020603050405020304" pitchFamily="18" charset="0"/>
              </a:rPr>
              <a:t>System : Windows 10 and later.</a:t>
            </a:r>
          </a:p>
          <a:p>
            <a:pPr>
              <a:lnSpc>
                <a:spcPct val="100000"/>
              </a:lnSpc>
            </a:pPr>
            <a:r>
              <a:rPr lang="en-IN" sz="2400" dirty="0">
                <a:latin typeface="Times New Roman" panose="02020603050405020304" pitchFamily="18" charset="0"/>
                <a:cs typeface="Times New Roman" panose="02020603050405020304" pitchFamily="18" charset="0"/>
              </a:rPr>
              <a:t>Language : Python.</a:t>
            </a:r>
          </a:p>
          <a:p>
            <a:pPr>
              <a:lnSpc>
                <a:spcPct val="100000"/>
              </a:lnSpc>
            </a:pPr>
            <a:r>
              <a:rPr lang="en-IN" sz="2400" dirty="0">
                <a:latin typeface="Times New Roman" panose="02020603050405020304" pitchFamily="18" charset="0"/>
                <a:cs typeface="Times New Roman" panose="02020603050405020304" pitchFamily="18" charset="0"/>
              </a:rPr>
              <a:t>Platform : </a:t>
            </a:r>
            <a:r>
              <a:rPr lang="en-IN" sz="2400" dirty="0" err="1">
                <a:latin typeface="Times New Roman" panose="02020603050405020304" pitchFamily="18" charset="0"/>
                <a:cs typeface="Times New Roman" panose="02020603050405020304" pitchFamily="18" charset="0"/>
              </a:rPr>
              <a:t>Jupyter</a:t>
            </a:r>
            <a:r>
              <a:rPr lang="en-IN" sz="2400" dirty="0">
                <a:latin typeface="Times New Roman" panose="02020603050405020304" pitchFamily="18" charset="0"/>
                <a:cs typeface="Times New Roman" panose="02020603050405020304" pitchFamily="18" charset="0"/>
              </a:rPr>
              <a:t> Notebook.</a:t>
            </a:r>
          </a:p>
          <a:p>
            <a:pPr marL="0" indent="0">
              <a:lnSpc>
                <a:spcPct val="100000"/>
              </a:lnSpc>
              <a:buNone/>
            </a:pPr>
            <a:r>
              <a:rPr lang="en-IN" sz="2400" b="1" dirty="0">
                <a:latin typeface="Times New Roman" panose="02020603050405020304" pitchFamily="18" charset="0"/>
                <a:cs typeface="Times New Roman" panose="02020603050405020304" pitchFamily="18" charset="0"/>
              </a:rPr>
              <a:t>Hardware Requirements :</a:t>
            </a:r>
          </a:p>
          <a:p>
            <a:pPr>
              <a:lnSpc>
                <a:spcPct val="100000"/>
              </a:lnSpc>
            </a:pPr>
            <a:r>
              <a:rPr lang="en-IN" sz="2400" dirty="0">
                <a:latin typeface="Times New Roman" panose="02020603050405020304" pitchFamily="18" charset="0"/>
                <a:cs typeface="Times New Roman" panose="02020603050405020304" pitchFamily="18" charset="0"/>
              </a:rPr>
              <a:t>Processor : Intel(R) Core 2 i7-5500U CPU @ 2.50GHz.</a:t>
            </a:r>
          </a:p>
          <a:p>
            <a:pPr>
              <a:lnSpc>
                <a:spcPct val="100000"/>
              </a:lnSpc>
            </a:pPr>
            <a:r>
              <a:rPr lang="en-IN" sz="2400" dirty="0">
                <a:latin typeface="Times New Roman" panose="02020603050405020304" pitchFamily="18" charset="0"/>
                <a:cs typeface="Times New Roman" panose="02020603050405020304" pitchFamily="18" charset="0"/>
              </a:rPr>
              <a:t>RAM : 8GB(gigabyte).</a:t>
            </a:r>
          </a:p>
          <a:p>
            <a:pPr>
              <a:lnSpc>
                <a:spcPct val="100000"/>
              </a:lnSpc>
            </a:pPr>
            <a:r>
              <a:rPr lang="en-IN" sz="2400" dirty="0">
                <a:latin typeface="Times New Roman" panose="02020603050405020304" pitchFamily="18" charset="0"/>
                <a:cs typeface="Times New Roman" panose="02020603050405020304" pitchFamily="18" charset="0"/>
              </a:rPr>
              <a:t>System Type : 64-bit operating system, x64-based processor</a:t>
            </a:r>
          </a:p>
          <a:p>
            <a:pPr marL="0" indent="0">
              <a:buNone/>
            </a:pPr>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D15B61DB-8937-45C8-929D-A6C15B1E326C}"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11</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5540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RESULTS &amp; ANALYSIS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9D307F3-C652-4C0D-92E4-5D81D6B21B8C}"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12</a:t>
            </a:fld>
            <a:endParaRPr lang="en-US">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46B84CE7-EF58-D269-9660-6EF45013B88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181816" y="1268265"/>
            <a:ext cx="4262387" cy="2058152"/>
          </a:xfrm>
          <a:prstGeom prst="rect">
            <a:avLst/>
          </a:prstGeom>
        </p:spPr>
      </p:pic>
      <p:pic>
        <p:nvPicPr>
          <p:cNvPr id="11" name="Picture 10">
            <a:extLst>
              <a:ext uri="{FF2B5EF4-FFF2-40B4-BE49-F238E27FC236}">
                <a16:creationId xmlns:a16="http://schemas.microsoft.com/office/drawing/2014/main" id="{7EAC043F-7F56-14D7-1C7F-2B9FD17E85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815" y="3350798"/>
            <a:ext cx="4262387" cy="3005551"/>
          </a:xfrm>
          <a:prstGeom prst="rect">
            <a:avLst/>
          </a:prstGeom>
        </p:spPr>
      </p:pic>
    </p:spTree>
    <p:extLst>
      <p:ext uri="{BB962C8B-B14F-4D97-AF65-F5344CB8AC3E}">
        <p14:creationId xmlns:p14="http://schemas.microsoft.com/office/powerpoint/2010/main" val="1799690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73966-216B-D597-87FE-51E2F6774C50}"/>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RESULTS&amp;ANALYSIS</a:t>
            </a:r>
          </a:p>
        </p:txBody>
      </p:sp>
      <p:sp>
        <p:nvSpPr>
          <p:cNvPr id="3" name="Content Placeholder 2">
            <a:extLst>
              <a:ext uri="{FF2B5EF4-FFF2-40B4-BE49-F238E27FC236}">
                <a16:creationId xmlns:a16="http://schemas.microsoft.com/office/drawing/2014/main" id="{2BA7650D-21A8-417E-906B-3950DA2A15A5}"/>
              </a:ext>
            </a:extLst>
          </p:cNvPr>
          <p:cNvSpPr>
            <a:spLocks noGrp="1"/>
          </p:cNvSpPr>
          <p:nvPr>
            <p:ph idx="1"/>
          </p:nvPr>
        </p:nvSpPr>
        <p:spPr/>
        <p:txBody>
          <a:bodyPr>
            <a:normAutofit/>
          </a:bodyPr>
          <a:lstStyle/>
          <a:p>
            <a:pPr marR="111760" algn="just"/>
            <a:r>
              <a:rPr lang="en-IN" sz="2400" dirty="0">
                <a:effectLst/>
                <a:latin typeface="Times New Roman" panose="02020603050405020304" pitchFamily="18" charset="0"/>
                <a:ea typeface="Times New Roman" panose="02020603050405020304" pitchFamily="18" charset="0"/>
              </a:rPr>
              <a:t>The </a:t>
            </a:r>
            <a:r>
              <a:rPr lang="en-IN" sz="2400" dirty="0">
                <a:latin typeface="Times New Roman" panose="02020603050405020304" pitchFamily="18" charset="0"/>
                <a:ea typeface="Times New Roman" panose="02020603050405020304" pitchFamily="18" charset="0"/>
              </a:rPr>
              <a:t>above picture </a:t>
            </a:r>
            <a:r>
              <a:rPr lang="en-IN" sz="2400" dirty="0">
                <a:effectLst/>
                <a:latin typeface="Times New Roman" panose="02020603050405020304" pitchFamily="18" charset="0"/>
                <a:ea typeface="Times New Roman" panose="02020603050405020304" pitchFamily="18" charset="0"/>
              </a:rPr>
              <a:t>below shows our application's results page,(figure 6) where users are greeted with a list of suggested movies based on their search query. The capacity of the hybrid recommendation system to examine and combine the user's past preferences with the content attributes of the chosen movie is reflected in this dynamically created list.</a:t>
            </a:r>
          </a:p>
          <a:p>
            <a:pPr algn="just"/>
            <a:r>
              <a:rPr lang="en-US" sz="2400" dirty="0">
                <a:effectLst/>
                <a:latin typeface="Times New Roman" panose="02020603050405020304" pitchFamily="18" charset="0"/>
                <a:ea typeface="Times New Roman" panose="02020603050405020304" pitchFamily="18" charset="0"/>
              </a:rPr>
              <a:t>The recommendation process begins when a user searches for a certain movie by looking up the film's qualities, including cast, genre, director, and user ratings. The system then uses algorithms to find and rate other movies with similar qualities or those that people with similar interests enjoy</a:t>
            </a:r>
            <a:endParaRPr lang="en-IN" sz="2400" dirty="0"/>
          </a:p>
        </p:txBody>
      </p:sp>
      <p:sp>
        <p:nvSpPr>
          <p:cNvPr id="4" name="Date Placeholder 3">
            <a:extLst>
              <a:ext uri="{FF2B5EF4-FFF2-40B4-BE49-F238E27FC236}">
                <a16:creationId xmlns:a16="http://schemas.microsoft.com/office/drawing/2014/main" id="{705D019D-987A-A9F1-355C-909396CA933D}"/>
              </a:ext>
            </a:extLst>
          </p:cNvPr>
          <p:cNvSpPr>
            <a:spLocks noGrp="1"/>
          </p:cNvSpPr>
          <p:nvPr>
            <p:ph type="dt" sz="half" idx="10"/>
          </p:nvPr>
        </p:nvSpPr>
        <p:spPr/>
        <p:txBody>
          <a:bodyPr/>
          <a:lstStyle/>
          <a:p>
            <a:fld id="{87DE87C0-0E36-433E-AFE0-6F1D45FAFE5D}" type="datetime1">
              <a:rPr lang="en-IN" smtClean="0"/>
              <a:t>17-03-2025</a:t>
            </a:fld>
            <a:endParaRPr lang="en-IN"/>
          </a:p>
        </p:txBody>
      </p:sp>
      <p:sp>
        <p:nvSpPr>
          <p:cNvPr id="5" name="Footer Placeholder 4">
            <a:extLst>
              <a:ext uri="{FF2B5EF4-FFF2-40B4-BE49-F238E27FC236}">
                <a16:creationId xmlns:a16="http://schemas.microsoft.com/office/drawing/2014/main" id="{4AFCA51E-4701-76C2-EF0E-DD1DC8A43534}"/>
              </a:ext>
            </a:extLst>
          </p:cNvPr>
          <p:cNvSpPr>
            <a:spLocks noGrp="1"/>
          </p:cNvSpPr>
          <p:nvPr>
            <p:ph type="ftr" sz="quarter" idx="11"/>
          </p:nvPr>
        </p:nvSpPr>
        <p:spPr/>
        <p:txBody>
          <a:bodyPr/>
          <a:lstStyle/>
          <a:p>
            <a:r>
              <a:rPr lang="en-US"/>
              <a:t>Review No. 3       Batch No. AB5         Department of CSE</a:t>
            </a:r>
            <a:endParaRPr lang="en-IN"/>
          </a:p>
        </p:txBody>
      </p:sp>
      <p:sp>
        <p:nvSpPr>
          <p:cNvPr id="6" name="Slide Number Placeholder 5">
            <a:extLst>
              <a:ext uri="{FF2B5EF4-FFF2-40B4-BE49-F238E27FC236}">
                <a16:creationId xmlns:a16="http://schemas.microsoft.com/office/drawing/2014/main" id="{33CF85CA-FA84-9499-5231-C09E8ED63CA5}"/>
              </a:ext>
            </a:extLst>
          </p:cNvPr>
          <p:cNvSpPr>
            <a:spLocks noGrp="1"/>
          </p:cNvSpPr>
          <p:nvPr>
            <p:ph type="sldNum" sz="quarter" idx="12"/>
          </p:nvPr>
        </p:nvSpPr>
        <p:spPr/>
        <p:txBody>
          <a:bodyPr/>
          <a:lstStyle/>
          <a:p>
            <a:fld id="{65DCBD69-296B-4D7C-AF62-9B588FC78772}" type="slidenum">
              <a:rPr lang="en-IN" smtClean="0"/>
              <a:t>13</a:t>
            </a:fld>
            <a:endParaRPr lang="en-IN"/>
          </a:p>
        </p:txBody>
      </p:sp>
    </p:spTree>
    <p:extLst>
      <p:ext uri="{BB962C8B-B14F-4D97-AF65-F5344CB8AC3E}">
        <p14:creationId xmlns:p14="http://schemas.microsoft.com/office/powerpoint/2010/main" val="112056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06E54-2E34-6539-BD5B-9733E43419B8}"/>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RESULTS&amp;ANALYSIS</a:t>
            </a:r>
          </a:p>
        </p:txBody>
      </p:sp>
      <p:sp>
        <p:nvSpPr>
          <p:cNvPr id="4" name="Date Placeholder 3">
            <a:extLst>
              <a:ext uri="{FF2B5EF4-FFF2-40B4-BE49-F238E27FC236}">
                <a16:creationId xmlns:a16="http://schemas.microsoft.com/office/drawing/2014/main" id="{76AC1A2C-6BE6-D305-B236-B5340E8B18E5}"/>
              </a:ext>
            </a:extLst>
          </p:cNvPr>
          <p:cNvSpPr>
            <a:spLocks noGrp="1"/>
          </p:cNvSpPr>
          <p:nvPr>
            <p:ph type="dt" sz="half" idx="10"/>
          </p:nvPr>
        </p:nvSpPr>
        <p:spPr/>
        <p:txBody>
          <a:bodyPr/>
          <a:lstStyle/>
          <a:p>
            <a:fld id="{BE0A4A93-151F-45ED-991C-08C8D2205E82}" type="datetime1">
              <a:rPr lang="en-IN" smtClean="0"/>
              <a:t>17-03-2025</a:t>
            </a:fld>
            <a:endParaRPr lang="en-IN"/>
          </a:p>
        </p:txBody>
      </p:sp>
      <p:sp>
        <p:nvSpPr>
          <p:cNvPr id="5" name="Footer Placeholder 4">
            <a:extLst>
              <a:ext uri="{FF2B5EF4-FFF2-40B4-BE49-F238E27FC236}">
                <a16:creationId xmlns:a16="http://schemas.microsoft.com/office/drawing/2014/main" id="{96783136-162B-B45D-31F6-0F3FFC846F0C}"/>
              </a:ext>
            </a:extLst>
          </p:cNvPr>
          <p:cNvSpPr>
            <a:spLocks noGrp="1"/>
          </p:cNvSpPr>
          <p:nvPr>
            <p:ph type="ftr" sz="quarter" idx="11"/>
          </p:nvPr>
        </p:nvSpPr>
        <p:spPr/>
        <p:txBody>
          <a:bodyPr/>
          <a:lstStyle/>
          <a:p>
            <a:r>
              <a:rPr lang="en-US"/>
              <a:t>Review No. 3       Batch No. AB5         Department of CSE</a:t>
            </a:r>
            <a:endParaRPr lang="en-IN"/>
          </a:p>
        </p:txBody>
      </p:sp>
      <p:sp>
        <p:nvSpPr>
          <p:cNvPr id="6" name="Slide Number Placeholder 5">
            <a:extLst>
              <a:ext uri="{FF2B5EF4-FFF2-40B4-BE49-F238E27FC236}">
                <a16:creationId xmlns:a16="http://schemas.microsoft.com/office/drawing/2014/main" id="{4965D1DA-1D5D-B49D-1E79-698AF12AF4A1}"/>
              </a:ext>
            </a:extLst>
          </p:cNvPr>
          <p:cNvSpPr>
            <a:spLocks noGrp="1"/>
          </p:cNvSpPr>
          <p:nvPr>
            <p:ph type="sldNum" sz="quarter" idx="12"/>
          </p:nvPr>
        </p:nvSpPr>
        <p:spPr/>
        <p:txBody>
          <a:bodyPr/>
          <a:lstStyle/>
          <a:p>
            <a:fld id="{65DCBD69-296B-4D7C-AF62-9B588FC78772}" type="slidenum">
              <a:rPr lang="en-IN" smtClean="0"/>
              <a:t>14</a:t>
            </a:fld>
            <a:endParaRPr lang="en-IN"/>
          </a:p>
        </p:txBody>
      </p:sp>
      <p:pic>
        <p:nvPicPr>
          <p:cNvPr id="7" name="Content Placeholder 6">
            <a:extLst>
              <a:ext uri="{FF2B5EF4-FFF2-40B4-BE49-F238E27FC236}">
                <a16:creationId xmlns:a16="http://schemas.microsoft.com/office/drawing/2014/main" id="{F4D3D5FB-483F-2BDC-5ABF-B190B07D1C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10229" y="1835232"/>
            <a:ext cx="5086350" cy="1047750"/>
          </a:xfrm>
          <a:prstGeom prst="rect">
            <a:avLst/>
          </a:prstGeom>
        </p:spPr>
      </p:pic>
      <p:graphicFrame>
        <p:nvGraphicFramePr>
          <p:cNvPr id="8" name="Table 7">
            <a:extLst>
              <a:ext uri="{FF2B5EF4-FFF2-40B4-BE49-F238E27FC236}">
                <a16:creationId xmlns:a16="http://schemas.microsoft.com/office/drawing/2014/main" id="{1A0E0B79-56EB-A668-F9DB-8700242B364E}"/>
              </a:ext>
            </a:extLst>
          </p:cNvPr>
          <p:cNvGraphicFramePr>
            <a:graphicFrameLocks noGrp="1"/>
          </p:cNvGraphicFramePr>
          <p:nvPr>
            <p:extLst>
              <p:ext uri="{D42A27DB-BD31-4B8C-83A1-F6EECF244321}">
                <p14:modId xmlns:p14="http://schemas.microsoft.com/office/powerpoint/2010/main" val="2108147122"/>
              </p:ext>
            </p:extLst>
          </p:nvPr>
        </p:nvGraphicFramePr>
        <p:xfrm>
          <a:off x="4507547" y="3497104"/>
          <a:ext cx="3414144" cy="1666953"/>
        </p:xfrm>
        <a:graphic>
          <a:graphicData uri="http://schemas.openxmlformats.org/drawingml/2006/table">
            <a:tbl>
              <a:tblPr firstRow="1" firstCol="1" bandRow="1">
                <a:tableStyleId>{5C22544A-7EE6-4342-B048-85BDC9FD1C3A}</a:tableStyleId>
              </a:tblPr>
              <a:tblGrid>
                <a:gridCol w="1311610">
                  <a:extLst>
                    <a:ext uri="{9D8B030D-6E8A-4147-A177-3AD203B41FA5}">
                      <a16:colId xmlns:a16="http://schemas.microsoft.com/office/drawing/2014/main" val="3141280374"/>
                    </a:ext>
                  </a:extLst>
                </a:gridCol>
                <a:gridCol w="921266">
                  <a:extLst>
                    <a:ext uri="{9D8B030D-6E8A-4147-A177-3AD203B41FA5}">
                      <a16:colId xmlns:a16="http://schemas.microsoft.com/office/drawing/2014/main" val="458701207"/>
                    </a:ext>
                  </a:extLst>
                </a:gridCol>
                <a:gridCol w="1181268">
                  <a:extLst>
                    <a:ext uri="{9D8B030D-6E8A-4147-A177-3AD203B41FA5}">
                      <a16:colId xmlns:a16="http://schemas.microsoft.com/office/drawing/2014/main" val="172190057"/>
                    </a:ext>
                  </a:extLst>
                </a:gridCol>
              </a:tblGrid>
              <a:tr h="503865">
                <a:tc>
                  <a:txBody>
                    <a:bodyPr/>
                    <a:lstStyle/>
                    <a:p>
                      <a:pPr marL="90170" algn="ctr">
                        <a:spcAft>
                          <a:spcPts val="0"/>
                        </a:spcAft>
                      </a:pPr>
                      <a:r>
                        <a:rPr lang="en-IN" sz="1000" kern="100" dirty="0">
                          <a:effectLst/>
                        </a:rPr>
                        <a:t>Method</a:t>
                      </a:r>
                      <a:endParaRPr lang="en-IN" sz="1100" kern="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L="90170" algn="ctr">
                        <a:spcAft>
                          <a:spcPts val="0"/>
                        </a:spcAft>
                      </a:pPr>
                      <a:r>
                        <a:rPr lang="en-IN" sz="1000" kern="100">
                          <a:effectLst/>
                        </a:rPr>
                        <a:t>Existing Work[17]</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tc>
                  <a:txBody>
                    <a:bodyPr/>
                    <a:lstStyle/>
                    <a:p>
                      <a:pPr marL="90170" algn="ctr">
                        <a:spcAft>
                          <a:spcPts val="0"/>
                        </a:spcAft>
                      </a:pPr>
                      <a:r>
                        <a:rPr lang="en-IN" sz="1000" kern="100">
                          <a:effectLst/>
                        </a:rPr>
                        <a:t>Accuracy</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3831510459"/>
                  </a:ext>
                </a:extLst>
              </a:tr>
              <a:tr h="290772">
                <a:tc>
                  <a:txBody>
                    <a:bodyPr/>
                    <a:lstStyle/>
                    <a:p>
                      <a:pPr marL="90170">
                        <a:spcAft>
                          <a:spcPts val="0"/>
                        </a:spcAft>
                      </a:pPr>
                      <a:r>
                        <a:rPr lang="en-IN" sz="1000" kern="100">
                          <a:effectLst/>
                        </a:rPr>
                        <a:t>Content-based</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nchor="b"/>
                </a:tc>
                <a:tc>
                  <a:txBody>
                    <a:bodyPr/>
                    <a:lstStyle/>
                    <a:p>
                      <a:pPr marL="90170" algn="ctr">
                        <a:spcAft>
                          <a:spcPts val="0"/>
                        </a:spcAft>
                      </a:pPr>
                      <a:r>
                        <a:rPr lang="en-IN" sz="1000" kern="100">
                          <a:effectLst/>
                        </a:rPr>
                        <a:t>0.9325</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nchor="b"/>
                </a:tc>
                <a:tc>
                  <a:txBody>
                    <a:bodyPr/>
                    <a:lstStyle/>
                    <a:p>
                      <a:pPr marL="90170" algn="ctr">
                        <a:spcAft>
                          <a:spcPts val="0"/>
                        </a:spcAft>
                      </a:pPr>
                      <a:r>
                        <a:rPr lang="en-IN" sz="1000" kern="100">
                          <a:effectLst/>
                        </a:rPr>
                        <a:t>0.9023</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3830189988"/>
                  </a:ext>
                </a:extLst>
              </a:tr>
              <a:tr h="290772">
                <a:tc>
                  <a:txBody>
                    <a:bodyPr/>
                    <a:lstStyle/>
                    <a:p>
                      <a:pPr marL="90170">
                        <a:spcAft>
                          <a:spcPts val="0"/>
                        </a:spcAft>
                      </a:pPr>
                      <a:r>
                        <a:rPr lang="en-IN" sz="1000" kern="100">
                          <a:effectLst/>
                        </a:rPr>
                        <a:t>Collaborative</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nchor="b"/>
                </a:tc>
                <a:tc>
                  <a:txBody>
                    <a:bodyPr/>
                    <a:lstStyle/>
                    <a:p>
                      <a:pPr marL="90170" algn="ctr">
                        <a:spcAft>
                          <a:spcPts val="0"/>
                        </a:spcAft>
                      </a:pPr>
                      <a:r>
                        <a:rPr lang="en-IN" sz="1000" kern="100">
                          <a:effectLst/>
                        </a:rPr>
                        <a:t>0.8888</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nchor="b"/>
                </a:tc>
                <a:tc>
                  <a:txBody>
                    <a:bodyPr/>
                    <a:lstStyle/>
                    <a:p>
                      <a:pPr marL="90170" algn="ctr">
                        <a:spcAft>
                          <a:spcPts val="0"/>
                        </a:spcAft>
                      </a:pPr>
                      <a:r>
                        <a:rPr lang="en-IN" sz="1000" kern="100">
                          <a:effectLst/>
                        </a:rPr>
                        <a:t>0.8907</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3144206525"/>
                  </a:ext>
                </a:extLst>
              </a:tr>
              <a:tr h="290772">
                <a:tc>
                  <a:txBody>
                    <a:bodyPr/>
                    <a:lstStyle/>
                    <a:p>
                      <a:pPr marL="90170">
                        <a:spcAft>
                          <a:spcPts val="0"/>
                        </a:spcAft>
                      </a:pPr>
                      <a:r>
                        <a:rPr lang="en-IN" sz="1000" kern="100">
                          <a:effectLst/>
                        </a:rPr>
                        <a:t>SVD</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nchor="b"/>
                </a:tc>
                <a:tc>
                  <a:txBody>
                    <a:bodyPr/>
                    <a:lstStyle/>
                    <a:p>
                      <a:pPr marL="90170" algn="ctr">
                        <a:spcAft>
                          <a:spcPts val="0"/>
                        </a:spcAft>
                      </a:pPr>
                      <a:r>
                        <a:rPr lang="en-IN" sz="1000" kern="100" dirty="0">
                          <a:effectLst/>
                        </a:rPr>
                        <a:t>0.8735</a:t>
                      </a:r>
                      <a:endParaRPr lang="en-IN" sz="1100" kern="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nchor="b"/>
                </a:tc>
                <a:tc>
                  <a:txBody>
                    <a:bodyPr/>
                    <a:lstStyle/>
                    <a:p>
                      <a:pPr marL="90170" algn="ctr">
                        <a:spcAft>
                          <a:spcPts val="0"/>
                        </a:spcAft>
                      </a:pPr>
                      <a:r>
                        <a:rPr lang="en-IN" sz="1000" kern="100">
                          <a:effectLst/>
                        </a:rPr>
                        <a:t>0.6863</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870374309"/>
                  </a:ext>
                </a:extLst>
              </a:tr>
              <a:tr h="290772">
                <a:tc>
                  <a:txBody>
                    <a:bodyPr/>
                    <a:lstStyle/>
                    <a:p>
                      <a:pPr marL="90170">
                        <a:spcAft>
                          <a:spcPts val="0"/>
                        </a:spcAft>
                      </a:pPr>
                      <a:r>
                        <a:rPr lang="en-IN" sz="1000" kern="100" dirty="0">
                          <a:effectLst/>
                        </a:rPr>
                        <a:t>Hybrid Model</a:t>
                      </a:r>
                      <a:endParaRPr lang="en-IN" sz="1100" kern="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nchor="b"/>
                </a:tc>
                <a:tc>
                  <a:txBody>
                    <a:bodyPr/>
                    <a:lstStyle/>
                    <a:p>
                      <a:pPr marL="90170" algn="ctr">
                        <a:spcAft>
                          <a:spcPts val="0"/>
                        </a:spcAft>
                      </a:pPr>
                      <a:r>
                        <a:rPr lang="en-IN" sz="1000" kern="100">
                          <a:effectLst/>
                        </a:rPr>
                        <a:t>0.76</a:t>
                      </a:r>
                      <a:endParaRPr lang="en-IN" sz="1100" kern="10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nchor="b"/>
                </a:tc>
                <a:tc>
                  <a:txBody>
                    <a:bodyPr/>
                    <a:lstStyle/>
                    <a:p>
                      <a:pPr marL="90170" algn="ctr">
                        <a:spcAft>
                          <a:spcPts val="0"/>
                        </a:spcAft>
                      </a:pPr>
                      <a:r>
                        <a:rPr lang="en-IN" sz="1000" kern="100" dirty="0">
                          <a:effectLst/>
                        </a:rPr>
                        <a:t>0.6902</a:t>
                      </a:r>
                      <a:endParaRPr lang="en-IN" sz="1100" kern="100" dirty="0">
                        <a:effectLst/>
                        <a:latin typeface="Times New Roman" panose="02020603050405020304" pitchFamily="18" charset="0"/>
                        <a:ea typeface="Times New Roman" panose="02020603050405020304" pitchFamily="18" charset="0"/>
                        <a:cs typeface="Gautami" panose="020B0502040204020203" pitchFamily="34" charset="0"/>
                      </a:endParaRPr>
                    </a:p>
                  </a:txBody>
                  <a:tcPr marL="68580" marR="68580" marT="0" marB="0"/>
                </a:tc>
                <a:extLst>
                  <a:ext uri="{0D108BD9-81ED-4DB2-BD59-A6C34878D82A}">
                    <a16:rowId xmlns:a16="http://schemas.microsoft.com/office/drawing/2014/main" val="149518768"/>
                  </a:ext>
                </a:extLst>
              </a:tr>
            </a:tbl>
          </a:graphicData>
        </a:graphic>
      </p:graphicFrame>
    </p:spTree>
    <p:extLst>
      <p:ext uri="{BB962C8B-B14F-4D97-AF65-F5344CB8AC3E}">
        <p14:creationId xmlns:p14="http://schemas.microsoft.com/office/powerpoint/2010/main" val="325633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CONCLUSION and FUTURE SCOPE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44894" y="1343608"/>
            <a:ext cx="10515600" cy="4824024"/>
          </a:xfrm>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Now a days recommendation systems become more popular in various fields such as movie recommendation, music recommendation, product recommendations and so on. The applications which are using such recommendations are Netflix, Amazon prime, Aha, </a:t>
            </a:r>
            <a:r>
              <a:rPr lang="en-US" sz="2400" dirty="0" err="1">
                <a:latin typeface="Times New Roman" panose="02020603050405020304" pitchFamily="18" charset="0"/>
                <a:cs typeface="Times New Roman" panose="02020603050405020304" pitchFamily="18" charset="0"/>
              </a:rPr>
              <a:t>Meesho</a:t>
            </a:r>
            <a:r>
              <a:rPr lang="en-US" sz="2400" dirty="0">
                <a:latin typeface="Times New Roman" panose="02020603050405020304" pitchFamily="18" charset="0"/>
                <a:cs typeface="Times New Roman" panose="02020603050405020304" pitchFamily="18" charset="0"/>
              </a:rPr>
              <a:t>, Flipkart, </a:t>
            </a:r>
            <a:r>
              <a:rPr lang="en-US" sz="2400" dirty="0" err="1">
                <a:latin typeface="Times New Roman" panose="02020603050405020304" pitchFamily="18" charset="0"/>
                <a:cs typeface="Times New Roman" panose="02020603050405020304" pitchFamily="18" charset="0"/>
              </a:rPr>
              <a:t>Ajio</a:t>
            </a:r>
            <a:r>
              <a:rPr lang="en-US" sz="2400" dirty="0">
                <a:latin typeface="Times New Roman" panose="02020603050405020304" pitchFamily="18" charset="0"/>
                <a:cs typeface="Times New Roman" panose="02020603050405020304" pitchFamily="18" charset="0"/>
              </a:rPr>
              <a:t> and so on. Most of the fields using recommendation system, so we need to increase the accuracy of the results using different machine learning algorithms. Movie Recommendation System will help to users discover new movies based on their preference and interests. Benefits of using this system is saving users time for searching the movies, Discovers new content movies. </a:t>
            </a:r>
          </a:p>
          <a:p>
            <a:pPr marL="0" indent="0" algn="just">
              <a:buNone/>
            </a:pPr>
            <a:r>
              <a:rPr lang="en-US" sz="2400" dirty="0">
                <a:latin typeface="Times New Roman" panose="02020603050405020304" pitchFamily="18" charset="0"/>
                <a:cs typeface="Times New Roman" panose="02020603050405020304" pitchFamily="18" charset="0"/>
              </a:rPr>
              <a:t>Looking for the future, there is much potential for further development and improvement of the Movie Recommendation System. Advances in machine learning and natural language processing additional data sources such as social media can provide even more personalized recommendations. Overall, the future of the Movie Recommendation System is promising and we can expect continued innovation in this field. </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6FD512A8-23DA-40EE-9B24-7CB21E72E646}"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15</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1103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REFERENCES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418322" y="690466"/>
            <a:ext cx="10935478" cy="5318449"/>
          </a:xfrm>
        </p:spPr>
        <p:txBody>
          <a:bodyPr>
            <a:noAutofit/>
          </a:bodyPr>
          <a:lstStyle/>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a:p>
            <a:pPr algn="just">
              <a:lnSpc>
                <a:spcPct val="100000"/>
              </a:lnSpc>
            </a:pP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 Agrawal and P. Jain, “An improved approach for movie recommendation system,” 2017 International Conference on I-SMAC (IoT in Social, Mobile, Analytics and Cloud) (I-SMAC), 2017, pp. 336-342, </a:t>
            </a:r>
            <a:r>
              <a:rPr lang="en-US" sz="24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doi</a:t>
            </a: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10.1109/ISMAC.2017.8058367.</a:t>
            </a:r>
            <a:endParaRPr lang="en-IN"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N. Vaidya and A. R. </a:t>
            </a:r>
            <a:r>
              <a:rPr lang="en-US" sz="24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Khachane</a:t>
            </a: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“Recommender systems-the need of the ecommerce ERA,” 2017 International Conference on Computing Methodologies and Communication (ICCMC), 2017, pp. 100-104, </a:t>
            </a:r>
            <a:r>
              <a:rPr lang="en-US" sz="24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doi</a:t>
            </a: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10.1109/ICCMC.2017.8282616.</a:t>
            </a:r>
          </a:p>
          <a:p>
            <a:pPr algn="just">
              <a:lnSpc>
                <a:spcPct val="100000"/>
              </a:lnSpc>
            </a:pP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 </a:t>
            </a:r>
            <a:r>
              <a:rPr lang="en-US" sz="24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Talukder</a:t>
            </a: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M. M. Rahman, S. Halder and M. </a:t>
            </a:r>
            <a:r>
              <a:rPr lang="en-US" sz="24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J.Uddin</a:t>
            </a: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“Novel recommendation systems in social networks,” 2017 IEEE International Conference on Imaging, Vision and Pattern Recognition (</a:t>
            </a:r>
            <a:r>
              <a:rPr lang="en-US" sz="24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icIVPR</a:t>
            </a: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2017, pp. 1-6, </a:t>
            </a:r>
            <a:r>
              <a:rPr lang="en-US" sz="24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doi</a:t>
            </a: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10.1109/ICIVPR.2017.7890864.</a:t>
            </a:r>
          </a:p>
          <a:p>
            <a:pPr algn="just">
              <a:lnSpc>
                <a:spcPct val="100000"/>
              </a:lnSpc>
            </a:pP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Y. Xiong and H. Li, “Collaborative Filtering Algorithm in Pictures Recommendation Based on SVD,” 2018 International Conference on Robots and Intelligent System (ICRIS), 2018, pp. 262-265, </a:t>
            </a:r>
            <a:r>
              <a:rPr lang="en-US" sz="24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doi</a:t>
            </a:r>
            <a:r>
              <a:rPr lang="en-US"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10.1109/ICRIS.2018.00074.</a:t>
            </a:r>
            <a:endParaRPr lang="en-IN"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IN" sz="1800" u="none" strike="noStrike" dirty="0">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just">
              <a:lnSpc>
                <a:spcPct val="100000"/>
              </a:lnSpc>
            </a:pPr>
            <a:endParaRPr lang="en-IN" sz="24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0000"/>
              </a:lnSpc>
            </a:pPr>
            <a:endParaRPr lang="en-US" sz="24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5A75331E-C936-4168-98AC-8A0836BE02D9}"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16</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3494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8F28-E5CE-CEA2-5B3F-361523F114EB}"/>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E36EE74A-CB19-BD6E-2E1D-70A6366618DD}"/>
              </a:ext>
            </a:extLst>
          </p:cNvPr>
          <p:cNvSpPr>
            <a:spLocks noGrp="1"/>
          </p:cNvSpPr>
          <p:nvPr>
            <p:ph idx="1"/>
          </p:nvPr>
        </p:nvSpPr>
        <p:spPr>
          <a:xfrm>
            <a:off x="567613" y="1334278"/>
            <a:ext cx="10974354" cy="5022072"/>
          </a:xfrm>
        </p:spPr>
        <p:txBody>
          <a:bodyPr>
            <a:normAutofit fontScale="92500" lnSpcReduction="10000"/>
          </a:bodyPr>
          <a:lstStyle/>
          <a:p>
            <a:pPr algn="just"/>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 Bhat and K. Aishwarya, “Item-based Hybrid Recommender System for newly marketed pharmaceutical drugs,” 2013 International Conference on Advances in Computing, Communications and Informatics (ICACCI), 2013, pp. 2107-2111, </a:t>
            </a:r>
            <a:r>
              <a:rPr lang="en-US" sz="26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doi</a:t>
            </a:r>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10.1109/ICACCI.2013.6637506.</a:t>
            </a:r>
            <a:endParaRPr lang="en-IN"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J. Chen, K. Chao and N. Shah, “Hybrid Recommendation System for Tourism,” 2013 IEEE 10th International Conference on e-Business Engineering, 2013, pp. 156161, </a:t>
            </a:r>
            <a:r>
              <a:rPr lang="en-US" sz="26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doi</a:t>
            </a:r>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10.1109/ICEBE.2013.24.</a:t>
            </a:r>
            <a:endParaRPr lang="en-IN"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V. </a:t>
            </a:r>
            <a:r>
              <a:rPr lang="en-US" sz="26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Powar</a:t>
            </a:r>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S. </a:t>
            </a:r>
            <a:r>
              <a:rPr lang="en-US" sz="26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Girase</a:t>
            </a:r>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D. Mukhopadhyay, A. Jadhav, S. </a:t>
            </a:r>
            <a:r>
              <a:rPr lang="en-US" sz="26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Khude</a:t>
            </a:r>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and S. </a:t>
            </a:r>
            <a:r>
              <a:rPr lang="en-US" sz="26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Mandlik</a:t>
            </a:r>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US" sz="26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Analysing</a:t>
            </a:r>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recommendation of colleges for students using data mining techniques,” 2017 International Conference on Advances in Computing, Communication and Control (ICAC3), 2017, pp. 1-5, </a:t>
            </a:r>
            <a:r>
              <a:rPr lang="en-US" sz="26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doi</a:t>
            </a:r>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10.1109/ICAC3.2017.8318781.</a:t>
            </a:r>
            <a:endParaRPr lang="en-IN"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S. Roy, M. Sharma and S. K. Singh, “Movie Recommendation System Using Semi-Supervised Learning,” 2019 Global Conference for Advancement in Technology (GCAT), 2019, pp. 1-5, </a:t>
            </a:r>
            <a:r>
              <a:rPr lang="en-US" sz="2600" u="none" strike="noStrike" dirty="0" err="1">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doi</a:t>
            </a:r>
            <a:r>
              <a:rPr lang="en-US"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10.1109/GCAT47503.2019.8978353.</a:t>
            </a:r>
            <a:endParaRPr lang="en-IN" sz="2600" u="none" strike="noStrike" dirty="0">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Date Placeholder 3">
            <a:extLst>
              <a:ext uri="{FF2B5EF4-FFF2-40B4-BE49-F238E27FC236}">
                <a16:creationId xmlns:a16="http://schemas.microsoft.com/office/drawing/2014/main" id="{75E3D9A9-D575-D648-279C-618A535D436F}"/>
              </a:ext>
            </a:extLst>
          </p:cNvPr>
          <p:cNvSpPr>
            <a:spLocks noGrp="1"/>
          </p:cNvSpPr>
          <p:nvPr>
            <p:ph type="dt" sz="half" idx="10"/>
          </p:nvPr>
        </p:nvSpPr>
        <p:spPr/>
        <p:txBody>
          <a:bodyPr/>
          <a:lstStyle/>
          <a:p>
            <a:fld id="{CE643A39-18C1-4CCF-8A87-EB70C57C9175}" type="datetime1">
              <a:rPr lang="en-IN" smtClean="0"/>
              <a:t>17-03-2025</a:t>
            </a:fld>
            <a:endParaRPr lang="en-IN"/>
          </a:p>
        </p:txBody>
      </p:sp>
      <p:sp>
        <p:nvSpPr>
          <p:cNvPr id="5" name="Footer Placeholder 4">
            <a:extLst>
              <a:ext uri="{FF2B5EF4-FFF2-40B4-BE49-F238E27FC236}">
                <a16:creationId xmlns:a16="http://schemas.microsoft.com/office/drawing/2014/main" id="{9C86DB4A-8B0A-9C2F-E772-28EDB9A64B52}"/>
              </a:ext>
            </a:extLst>
          </p:cNvPr>
          <p:cNvSpPr>
            <a:spLocks noGrp="1"/>
          </p:cNvSpPr>
          <p:nvPr>
            <p:ph type="ftr" sz="quarter" idx="11"/>
          </p:nvPr>
        </p:nvSpPr>
        <p:spPr/>
        <p:txBody>
          <a:bodyPr/>
          <a:lstStyle/>
          <a:p>
            <a:r>
              <a:rPr lang="en-US"/>
              <a:t>Review No. 3       Batch No. AB5         Department of CSE</a:t>
            </a:r>
            <a:endParaRPr lang="en-IN" dirty="0"/>
          </a:p>
        </p:txBody>
      </p:sp>
      <p:sp>
        <p:nvSpPr>
          <p:cNvPr id="6" name="Slide Number Placeholder 5">
            <a:extLst>
              <a:ext uri="{FF2B5EF4-FFF2-40B4-BE49-F238E27FC236}">
                <a16:creationId xmlns:a16="http://schemas.microsoft.com/office/drawing/2014/main" id="{D5A8E252-A9D6-9E25-E81E-D554D45EB5C2}"/>
              </a:ext>
            </a:extLst>
          </p:cNvPr>
          <p:cNvSpPr>
            <a:spLocks noGrp="1"/>
          </p:cNvSpPr>
          <p:nvPr>
            <p:ph type="sldNum" sz="quarter" idx="12"/>
          </p:nvPr>
        </p:nvSpPr>
        <p:spPr/>
        <p:txBody>
          <a:bodyPr/>
          <a:lstStyle/>
          <a:p>
            <a:fld id="{65DCBD69-296B-4D7C-AF62-9B588FC78772}" type="slidenum">
              <a:rPr lang="en-IN" smtClean="0"/>
              <a:t>17</a:t>
            </a:fld>
            <a:endParaRPr lang="en-IN" dirty="0"/>
          </a:p>
        </p:txBody>
      </p:sp>
    </p:spTree>
    <p:extLst>
      <p:ext uri="{BB962C8B-B14F-4D97-AF65-F5344CB8AC3E}">
        <p14:creationId xmlns:p14="http://schemas.microsoft.com/office/powerpoint/2010/main" val="13904777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IN" b="1" dirty="0">
                <a:latin typeface="Times New Roman" panose="02020603050405020304" pitchFamily="18" charset="0"/>
                <a:cs typeface="Times New Roman" panose="02020603050405020304" pitchFamily="18" charset="0"/>
              </a:rPr>
              <a:t>QUESTIONS and ANSWERS</a:t>
            </a:r>
          </a:p>
        </p:txBody>
      </p:sp>
      <p:pic>
        <p:nvPicPr>
          <p:cNvPr id="3" name="Content Placeholder 2">
            <a:extLst>
              <a:ext uri="{FF2B5EF4-FFF2-40B4-BE49-F238E27FC236}">
                <a16:creationId xmlns:a16="http://schemas.microsoft.com/office/drawing/2014/main" id="{FA5CD912-3054-27E7-636C-D4029F0404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49016" y="1612575"/>
            <a:ext cx="4114800" cy="4114800"/>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B2BA249E-433A-482B-8EE7-FF2EB1CB2693}"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4977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a:bodyPr>
          <a:lstStyle/>
          <a:p>
            <a:pPr algn="ctr"/>
            <a:r>
              <a:rPr lang="en-IN" b="1" dirty="0">
                <a:latin typeface="Times New Roman" panose="02020603050405020304" pitchFamily="18" charset="0"/>
                <a:cs typeface="Times New Roman" panose="02020603050405020304" pitchFamily="18" charset="0"/>
              </a:rPr>
              <a:t>ACKNOWLEGEMENTS</a:t>
            </a:r>
          </a:p>
        </p:txBody>
      </p:sp>
      <p:pic>
        <p:nvPicPr>
          <p:cNvPr id="3" name="Content Placeholder 2">
            <a:extLst>
              <a:ext uri="{FF2B5EF4-FFF2-40B4-BE49-F238E27FC236}">
                <a16:creationId xmlns:a16="http://schemas.microsoft.com/office/drawing/2014/main" id="{BB02B5AC-E99F-B607-8B2A-CD412AEC5F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7121" y="1900833"/>
            <a:ext cx="8674971" cy="3681819"/>
          </a:xfrm>
        </p:spPr>
      </p:pic>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5E59E9F-A8B3-41CD-82CB-959615417D70}"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19</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7917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OUTLINE</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838200" y="1274193"/>
            <a:ext cx="10515600" cy="4683829"/>
          </a:xfrm>
        </p:spPr>
        <p:txBody>
          <a:bodyPr>
            <a:normAutofit fontScale="62500" lnSpcReduction="20000"/>
          </a:bodyPr>
          <a:lstStyle/>
          <a:p>
            <a:pPr marL="514350" indent="-514350">
              <a:buFont typeface="+mj-lt"/>
              <a:buAutoNum type="arabicPeriod"/>
            </a:pPr>
            <a:r>
              <a:rPr lang="en-IN" dirty="0">
                <a:latin typeface="Times New Roman" panose="02020603050405020304" pitchFamily="18" charset="0"/>
                <a:cs typeface="Times New Roman" panose="02020603050405020304" pitchFamily="18" charset="0"/>
              </a:rPr>
              <a:t>Abstract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Introduction </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Literature Survey</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Research Gaps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Problem Statement</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Objectives </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Block Diagram / Flow Diagram</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Methodology</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Implementation</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Results and Analysis</a:t>
            </a: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Conclusion &amp; Future Scope</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Question and Answers</a:t>
            </a:r>
            <a:endParaRPr lang="en-IN"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IN" dirty="0">
                <a:latin typeface="Times New Roman" panose="02020603050405020304" pitchFamily="18" charset="0"/>
                <a:cs typeface="Times New Roman" panose="02020603050405020304" pitchFamily="18" charset="0"/>
              </a:rPr>
              <a:t>Acknowledgements</a:t>
            </a: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F6879987-C0B2-4D55-BDF1-011ED9017C29}"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67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ABSTRACT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37118" y="1362269"/>
            <a:ext cx="10677961" cy="5359206"/>
          </a:xfrm>
        </p:spPr>
        <p:txBody>
          <a:bodyPr>
            <a:normAutofit fontScale="25000" lnSpcReduction="20000"/>
          </a:bodyPr>
          <a:lstStyle/>
          <a:p>
            <a:pPr marL="0" marR="25400" indent="0" algn="just">
              <a:lnSpc>
                <a:spcPct val="115000"/>
              </a:lnSpc>
              <a:spcBef>
                <a:spcPts val="760"/>
              </a:spcBef>
              <a:spcAft>
                <a:spcPts val="0"/>
              </a:spcAft>
              <a:buNone/>
            </a:pPr>
            <a:r>
              <a:rPr lang="en-US" sz="9600" dirty="0">
                <a:effectLst/>
                <a:latin typeface="Times New Roman" panose="02020603050405020304" pitchFamily="18" charset="0"/>
                <a:ea typeface="Times New Roman" panose="02020603050405020304" pitchFamily="18" charset="0"/>
              </a:rPr>
              <a:t>With the rise of the internet, people now have easy access to a lot of information in various fields. However, when faced with too many choices, it's often hard for users to decide what's best for them. Recommendation systems are tools designed to help with this problem by suggesting options tailored to users' interests. Generally, these systems are categorized into two main types: content-based, which recommend items similar to what a user likes, and collaborative filtering, which recommends items liked by similar </a:t>
            </a:r>
            <a:r>
              <a:rPr lang="en-US" sz="9600" dirty="0" err="1">
                <a:effectLst/>
                <a:latin typeface="Times New Roman" panose="02020603050405020304" pitchFamily="18" charset="0"/>
                <a:ea typeface="Times New Roman" panose="02020603050405020304" pitchFamily="18" charset="0"/>
              </a:rPr>
              <a:t>users.Researchers</a:t>
            </a:r>
            <a:r>
              <a:rPr lang="en-US" sz="9600" dirty="0">
                <a:effectLst/>
                <a:latin typeface="Times New Roman" panose="02020603050405020304" pitchFamily="18" charset="0"/>
                <a:ea typeface="Times New Roman" panose="02020603050405020304" pitchFamily="18" charset="0"/>
              </a:rPr>
              <a:t> are investigating hybrid systems, Techniques like direct context modeling, post-filtering, and pre-filtering can be used to include contextual information. In order to improve movie recommendations, this study presents a novel hybrid approach that makes use of pre- and post-filtering techniques. This system makes use of an extensive database that includes ratings, context information, item descriptions, and user profiles. </a:t>
            </a:r>
            <a:endParaRPr lang="en-IN" sz="9600" dirty="0">
              <a:effectLst/>
              <a:latin typeface="Times New Roman" panose="02020603050405020304" pitchFamily="18" charset="0"/>
              <a:ea typeface="Times New Roman" panose="02020603050405020304" pitchFamily="18" charset="0"/>
            </a:endParaRPr>
          </a:p>
          <a:p>
            <a:pPr marL="0" indent="0" algn="just">
              <a:lnSpc>
                <a:spcPct val="100000"/>
              </a:lnSpc>
              <a:buNone/>
            </a:pPr>
            <a:endParaRPr lang="en-US" sz="2400"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4BFC6639-82BA-4B95-8DA7-0702A70C8C06}"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108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INTRODUCTION</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741485" y="1253331"/>
            <a:ext cx="10515600" cy="4351338"/>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In today's digital age, where content overload is common, a movie recommendation system is crucial. Such a system helps users navigate vast libraries by offering tailored suggestions, ensuring they discover content aligned with their tastes, saving time, and enhancing their overall viewing experience.</a:t>
            </a:r>
          </a:p>
          <a:p>
            <a:pPr algn="just">
              <a:lnSpc>
                <a:spcPct val="100000"/>
              </a:lnSpc>
            </a:pPr>
            <a:r>
              <a:rPr lang="en-US" sz="2400" dirty="0">
                <a:latin typeface="Times New Roman" panose="02020603050405020304" pitchFamily="18" charset="0"/>
                <a:cs typeface="Times New Roman" panose="02020603050405020304" pitchFamily="18" charset="0"/>
              </a:rPr>
              <a:t>Collaborative filtering techniques examine the viewing habits and ratings of a large user base, identifying patterns to suggest movies aligned with a user's tastes.</a:t>
            </a:r>
          </a:p>
          <a:p>
            <a:pPr algn="just">
              <a:lnSpc>
                <a:spcPct val="100000"/>
              </a:lnSpc>
            </a:pPr>
            <a:r>
              <a:rPr lang="en-US" sz="2400" dirty="0">
                <a:latin typeface="Times New Roman" panose="02020603050405020304" pitchFamily="18" charset="0"/>
                <a:cs typeface="Times New Roman" panose="02020603050405020304" pitchFamily="18" charset="0"/>
              </a:rPr>
              <a:t>Content-based filtering recommends movies based on inherent features like genre, actors, or themes, ensuring suggestions align with specific content characteristics.</a:t>
            </a:r>
          </a:p>
          <a:p>
            <a:pPr algn="just">
              <a:lnSpc>
                <a:spcPct val="100000"/>
              </a:lnSpc>
            </a:pPr>
            <a:r>
              <a:rPr lang="en-US" sz="2400" dirty="0">
                <a:latin typeface="Times New Roman" panose="02020603050405020304" pitchFamily="18" charset="0"/>
                <a:cs typeface="Times New Roman" panose="02020603050405020304" pitchFamily="18" charset="0"/>
              </a:rPr>
              <a:t>Hybrid models combine collaborative and content-based filtering, leveraging both approaches to provide accurate and diverse movie suggestions for a broader range of user preferences.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7FDE66AF-2EFA-4E1C-8496-1E1C24CAE51A}"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a:xfrm>
            <a:off x="4058816" y="6356351"/>
            <a:ext cx="4086808" cy="268384"/>
          </a:xfrm>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5754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6"/>
            <a:ext cx="10173182" cy="562154"/>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LITERATURE SURVEY</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p:txBody>
          <a:bodyPr>
            <a:normAutofit/>
          </a:bodyPr>
          <a:lstStyle/>
          <a:p>
            <a:pPr marL="0" indent="0">
              <a:buNone/>
            </a:pPr>
            <a:endParaRPr lang="en-I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3EC0285D-EE08-44AD-8EC9-AEF08E550796}"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5</a:t>
            </a:fld>
            <a:endParaRPr lang="en-US">
              <a:latin typeface="Times New Roman" panose="02020603050405020304" pitchFamily="18" charset="0"/>
              <a:cs typeface="Times New Roman" panose="02020603050405020304" pitchFamily="18" charset="0"/>
            </a:endParaRPr>
          </a:p>
        </p:txBody>
      </p:sp>
      <p:sp>
        <p:nvSpPr>
          <p:cNvPr id="10" name="Content Placeholder 8">
            <a:extLst>
              <a:ext uri="{FF2B5EF4-FFF2-40B4-BE49-F238E27FC236}">
                <a16:creationId xmlns:a16="http://schemas.microsoft.com/office/drawing/2014/main" id="{3E8CACDC-CE1B-448A-5D5F-BF4D715F95AE}"/>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latin typeface="Times New Roman" panose="02020603050405020304" pitchFamily="18" charset="0"/>
              <a:cs typeface="Times New Roman" panose="02020603050405020304" pitchFamily="18" charset="0"/>
            </a:endParaRPr>
          </a:p>
        </p:txBody>
      </p:sp>
      <p:graphicFrame>
        <p:nvGraphicFramePr>
          <p:cNvPr id="3" name="Table 3">
            <a:extLst>
              <a:ext uri="{FF2B5EF4-FFF2-40B4-BE49-F238E27FC236}">
                <a16:creationId xmlns:a16="http://schemas.microsoft.com/office/drawing/2014/main" id="{D5492C34-DF62-E3B9-3F6C-997B49ACCC8A}"/>
              </a:ext>
            </a:extLst>
          </p:cNvPr>
          <p:cNvGraphicFramePr>
            <a:graphicFrameLocks noGrp="1"/>
          </p:cNvGraphicFramePr>
          <p:nvPr>
            <p:extLst>
              <p:ext uri="{D42A27DB-BD31-4B8C-83A1-F6EECF244321}">
                <p14:modId xmlns:p14="http://schemas.microsoft.com/office/powerpoint/2010/main" val="2985815191"/>
              </p:ext>
            </p:extLst>
          </p:nvPr>
        </p:nvGraphicFramePr>
        <p:xfrm>
          <a:off x="250257" y="927280"/>
          <a:ext cx="11545500" cy="5352631"/>
        </p:xfrm>
        <a:graphic>
          <a:graphicData uri="http://schemas.openxmlformats.org/drawingml/2006/table">
            <a:tbl>
              <a:tblPr firstRow="1" bandRow="1">
                <a:tableStyleId>{17292A2E-F333-43FB-9621-5CBBE7FDCDCB}</a:tableStyleId>
              </a:tblPr>
              <a:tblGrid>
                <a:gridCol w="509842">
                  <a:extLst>
                    <a:ext uri="{9D8B030D-6E8A-4147-A177-3AD203B41FA5}">
                      <a16:colId xmlns:a16="http://schemas.microsoft.com/office/drawing/2014/main" val="166576671"/>
                    </a:ext>
                  </a:extLst>
                </a:gridCol>
                <a:gridCol w="1940289">
                  <a:extLst>
                    <a:ext uri="{9D8B030D-6E8A-4147-A177-3AD203B41FA5}">
                      <a16:colId xmlns:a16="http://schemas.microsoft.com/office/drawing/2014/main" val="946789180"/>
                    </a:ext>
                  </a:extLst>
                </a:gridCol>
                <a:gridCol w="1910216">
                  <a:extLst>
                    <a:ext uri="{9D8B030D-6E8A-4147-A177-3AD203B41FA5}">
                      <a16:colId xmlns:a16="http://schemas.microsoft.com/office/drawing/2014/main" val="3483638722"/>
                    </a:ext>
                  </a:extLst>
                </a:gridCol>
                <a:gridCol w="1805501">
                  <a:extLst>
                    <a:ext uri="{9D8B030D-6E8A-4147-A177-3AD203B41FA5}">
                      <a16:colId xmlns:a16="http://schemas.microsoft.com/office/drawing/2014/main" val="1190061112"/>
                    </a:ext>
                  </a:extLst>
                </a:gridCol>
                <a:gridCol w="2038864">
                  <a:extLst>
                    <a:ext uri="{9D8B030D-6E8A-4147-A177-3AD203B41FA5}">
                      <a16:colId xmlns:a16="http://schemas.microsoft.com/office/drawing/2014/main" val="3469305604"/>
                    </a:ext>
                  </a:extLst>
                </a:gridCol>
                <a:gridCol w="1670394">
                  <a:extLst>
                    <a:ext uri="{9D8B030D-6E8A-4147-A177-3AD203B41FA5}">
                      <a16:colId xmlns:a16="http://schemas.microsoft.com/office/drawing/2014/main" val="3853106642"/>
                    </a:ext>
                  </a:extLst>
                </a:gridCol>
                <a:gridCol w="1670394">
                  <a:extLst>
                    <a:ext uri="{9D8B030D-6E8A-4147-A177-3AD203B41FA5}">
                      <a16:colId xmlns:a16="http://schemas.microsoft.com/office/drawing/2014/main" val="1601472594"/>
                    </a:ext>
                  </a:extLst>
                </a:gridCol>
              </a:tblGrid>
              <a:tr h="671626">
                <a:tc>
                  <a:txBody>
                    <a:bodyPr/>
                    <a:lstStyle/>
                    <a:p>
                      <a:pPr algn="ctr"/>
                      <a:r>
                        <a:rPr lang="en-US" sz="1600" dirty="0">
                          <a:solidFill>
                            <a:schemeClr val="tx1"/>
                          </a:solidFill>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Title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Author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Journal Name &amp; Year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Methodology Adapted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Key Findings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solidFill>
                            <a:schemeClr val="tx1"/>
                          </a:solidFill>
                        </a:rPr>
                        <a:t>Gaps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7051210"/>
                  </a:ext>
                </a:extLst>
              </a:tr>
              <a:tr h="1095811">
                <a:tc>
                  <a:txBody>
                    <a:bodyPr/>
                    <a:lstStyle/>
                    <a:p>
                      <a:r>
                        <a:rPr lang="en-US" sz="1400"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Movie Recommendation System Using Collaborative Filtering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 Ching-Seh Mike Wu; Deepti Garg; </a:t>
                      </a:r>
                      <a:r>
                        <a:rPr lang="en-US" sz="1400" dirty="0" err="1"/>
                        <a:t>Unnathi</a:t>
                      </a:r>
                      <a:r>
                        <a:rPr lang="en-US" sz="1400" dirty="0"/>
                        <a:t> Bhandary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2"/>
                        </a:rPr>
                        <a:t>https://doi.org/10.1109/ICSESS.2018.8663822</a:t>
                      </a:r>
                      <a:r>
                        <a:rPr lang="en-US" sz="1400" dirty="0"/>
                        <a:t> </a:t>
                      </a:r>
                    </a:p>
                    <a:p>
                      <a:r>
                        <a:rPr lang="en-US" sz="1400" dirty="0"/>
                        <a:t>2018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Data Collection and Preprocessing.</a:t>
                      </a:r>
                    </a:p>
                    <a:p>
                      <a:r>
                        <a:rPr lang="en-IN" sz="1400" dirty="0"/>
                        <a:t>Implementation of Collaborative Filtering Algorithms.</a:t>
                      </a: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User Preferences and Trends.</a:t>
                      </a:r>
                    </a:p>
                    <a:p>
                      <a:r>
                        <a:rPr lang="en-US" sz="1400" dirty="0"/>
                        <a:t>Effective Movie Recommendations.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Real-time User Feedback Integration.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925414"/>
                  </a:ext>
                </a:extLst>
              </a:tr>
              <a:tr h="1198082">
                <a:tc>
                  <a:txBody>
                    <a:bodyPr/>
                    <a:lstStyle/>
                    <a:p>
                      <a:r>
                        <a:rPr lang="en-US" sz="1400"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400" dirty="0">
                          <a:latin typeface="Times New Roman" panose="02020603050405020304" pitchFamily="18" charset="0"/>
                          <a:cs typeface="Times New Roman" panose="02020603050405020304" pitchFamily="18" charset="0"/>
                        </a:rPr>
                        <a:t>Movie Recommendation System using Machine Learning</a:t>
                      </a:r>
                      <a:endParaRPr lang="en-US" sz="14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Narendra Kumar Rao; Nagendra Panini Challa; S Sreenivasa </a:t>
                      </a:r>
                      <a:r>
                        <a:rPr lang="en-US" sz="1400" dirty="0" err="1"/>
                        <a:t>Chakravarthi</a:t>
                      </a:r>
                      <a:r>
                        <a:rPr lang="en-US" sz="1400" dirty="0"/>
                        <a:t>; R Ranjana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3"/>
                        </a:rPr>
                        <a:t>https://doi.org/10.1109/ICIRCA54612.2022.9985512</a:t>
                      </a:r>
                      <a:r>
                        <a:rPr lang="en-US" sz="1400" dirty="0"/>
                        <a:t> </a:t>
                      </a:r>
                    </a:p>
                    <a:p>
                      <a:r>
                        <a:rPr lang="en-US" sz="1400" dirty="0"/>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Demographic Filtering.</a:t>
                      </a:r>
                    </a:p>
                    <a:p>
                      <a:r>
                        <a:rPr lang="en-US" sz="1400" dirty="0"/>
                        <a:t>Content-Based Filtering.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Effective Recommendation Accuracy.</a:t>
                      </a:r>
                    </a:p>
                    <a:p>
                      <a:r>
                        <a:rPr lang="en-US" sz="1400" dirty="0"/>
                        <a:t>Adaptability and User Engagement.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Explainability</a:t>
                      </a:r>
                      <a:r>
                        <a:rPr lang="en-US" sz="1400" dirty="0"/>
                        <a:t> and Transparency.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88357853"/>
                  </a:ext>
                </a:extLst>
              </a:tr>
              <a:tr h="918046">
                <a:tc>
                  <a:txBody>
                    <a:bodyPr/>
                    <a:lstStyle/>
                    <a:p>
                      <a:r>
                        <a:rPr lang="en-US" sz="1400"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Movie Recommendation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Shivam Kumar Gupta; A. Suresh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4"/>
                        </a:rPr>
                        <a:t>https://doi.org/10.1109/ICCCI56745.2023.10128220</a:t>
                      </a:r>
                      <a:r>
                        <a:rPr lang="en-US" sz="1400" dirty="0"/>
                        <a:t> </a:t>
                      </a:r>
                    </a:p>
                    <a:p>
                      <a:r>
                        <a:rPr lang="en-US" sz="1400" dirty="0"/>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Data Collection and Enrichment.</a:t>
                      </a:r>
                    </a:p>
                    <a:p>
                      <a:r>
                        <a:rPr lang="en-US" sz="1400" dirty="0"/>
                        <a:t>Hybrid Approach Implementation.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Enhanced Recommendation Accuracy.</a:t>
                      </a:r>
                    </a:p>
                    <a:p>
                      <a:r>
                        <a:rPr lang="en-US" sz="1400" dirty="0"/>
                        <a:t>Adaptability to Changing Contexts.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Dynamic Contextual Modeling.</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436231"/>
                  </a:ext>
                </a:extLst>
              </a:tr>
              <a:tr h="1166443">
                <a:tc>
                  <a:txBody>
                    <a:bodyPr/>
                    <a:lstStyle/>
                    <a:p>
                      <a:r>
                        <a:rPr lang="en-US" sz="1400"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b="0" i="0" kern="1200" dirty="0">
                          <a:solidFill>
                            <a:schemeClr val="tx1"/>
                          </a:solidFill>
                          <a:effectLst/>
                          <a:latin typeface="Times New Roman" panose="02020603050405020304" pitchFamily="18" charset="0"/>
                          <a:ea typeface="+mn-ea"/>
                          <a:cs typeface="Times New Roman" panose="02020603050405020304" pitchFamily="18" charset="0"/>
                        </a:rPr>
                        <a:t>Machine Learning Based Movie Recommendation System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err="1"/>
                        <a:t>Nitasha</a:t>
                      </a:r>
                      <a:r>
                        <a:rPr lang="en-US" sz="1400" dirty="0"/>
                        <a:t> Soni; Krishan Kumar; Ashish Sharma; Satyam </a:t>
                      </a:r>
                      <a:r>
                        <a:rPr lang="en-US" sz="1400" dirty="0" err="1"/>
                        <a:t>Kukreja</a:t>
                      </a:r>
                      <a:r>
                        <a:rPr lang="en-US" sz="1400" dirty="0"/>
                        <a:t>; Aman Yadav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hlinkClick r:id="rId5"/>
                        </a:rPr>
                        <a:t>https://doi.org/10.1109/UPCON52273.2021.9667602</a:t>
                      </a:r>
                      <a:r>
                        <a:rPr lang="en-US" sz="1400" dirty="0"/>
                        <a:t> </a:t>
                      </a:r>
                    </a:p>
                    <a:p>
                      <a:r>
                        <a:rPr lang="en-US" sz="1400" dirty="0"/>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latin typeface="Times New Roman" panose="02020603050405020304" pitchFamily="18" charset="0"/>
                          <a:cs typeface="Times New Roman" panose="02020603050405020304" pitchFamily="18" charset="0"/>
                        </a:rPr>
                        <a:t>Data Collection and Preprocessing.</a:t>
                      </a:r>
                    </a:p>
                    <a:p>
                      <a:r>
                        <a:rPr lang="en-US" sz="1400" dirty="0">
                          <a:latin typeface="Times New Roman" panose="02020603050405020304" pitchFamily="18" charset="0"/>
                          <a:cs typeface="Times New Roman" panose="02020603050405020304" pitchFamily="18" charset="0"/>
                        </a:rPr>
                        <a:t>Feature Representation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Personalization.</a:t>
                      </a:r>
                    </a:p>
                    <a:p>
                      <a:r>
                        <a:rPr lang="en-US" sz="1400" dirty="0"/>
                        <a:t>Transparency.</a:t>
                      </a:r>
                    </a:p>
                    <a:p>
                      <a:r>
                        <a:rPr lang="en-US" sz="1400" dirty="0"/>
                        <a:t>Reduced Cold Start Problem.</a:t>
                      </a:r>
                    </a:p>
                    <a:p>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t>Hybrid Approaches.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5402542"/>
                  </a:ext>
                </a:extLst>
              </a:tr>
            </a:tbl>
          </a:graphicData>
        </a:graphic>
      </p:graphicFrame>
    </p:spTree>
    <p:extLst>
      <p:ext uri="{BB962C8B-B14F-4D97-AF65-F5344CB8AC3E}">
        <p14:creationId xmlns:p14="http://schemas.microsoft.com/office/powerpoint/2010/main" val="671723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RESEARCH GAPS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158262" y="1350840"/>
            <a:ext cx="11808070" cy="4351338"/>
          </a:xfrm>
        </p:spPr>
        <p:txBody>
          <a:bodyPr>
            <a:noAutofit/>
          </a:bodyPr>
          <a:lstStyle/>
          <a:p>
            <a:pPr lvl="1" algn="just">
              <a:lnSpc>
                <a:spcPct val="100000"/>
              </a:lnSpc>
            </a:pPr>
            <a:r>
              <a:rPr lang="en-US" dirty="0">
                <a:latin typeface="Times New Roman" panose="02020603050405020304" pitchFamily="18" charset="0"/>
                <a:cs typeface="Times New Roman" panose="02020603050405020304" pitchFamily="18" charset="0"/>
              </a:rPr>
              <a:t>Cold Start Problem: Investigate strategies to address the cold start problem, where new users or items have limited or no historical data available, posing a challenge for accurate recommendations.</a:t>
            </a:r>
          </a:p>
          <a:p>
            <a:pPr lvl="1" algn="just">
              <a:lnSpc>
                <a:spcPct val="100000"/>
              </a:lnSpc>
            </a:pPr>
            <a:r>
              <a:rPr lang="en-US" dirty="0">
                <a:latin typeface="Times New Roman" panose="02020603050405020304" pitchFamily="18" charset="0"/>
                <a:cs typeface="Times New Roman" panose="02020603050405020304" pitchFamily="18" charset="0"/>
              </a:rPr>
              <a:t>Temporal Dynamics: Explore methods to incorporate temporal dynamics into recommendation algorithms, considering that user preferences for movies may change over time.</a:t>
            </a:r>
          </a:p>
          <a:p>
            <a:pPr lvl="1" algn="just">
              <a:lnSpc>
                <a:spcPct val="100000"/>
              </a:lnSpc>
            </a:pPr>
            <a:r>
              <a:rPr lang="en-US" dirty="0">
                <a:latin typeface="Times New Roman" panose="02020603050405020304" pitchFamily="18" charset="0"/>
                <a:cs typeface="Times New Roman" panose="02020603050405020304" pitchFamily="18" charset="0"/>
              </a:rPr>
              <a:t>Cross-Domain Recommendations: Investigate techniques for making recommendations across multiple domains, such as suggesting movies based on user preferences in one domain (e.g., drama) to another domain (e.g., comedy). </a:t>
            </a:r>
          </a:p>
          <a:p>
            <a:pPr lvl="1" algn="just">
              <a:lnSpc>
                <a:spcPct val="100000"/>
              </a:lnSpc>
            </a:pPr>
            <a:r>
              <a:rPr lang="en-US" dirty="0">
                <a:latin typeface="Times New Roman" panose="02020603050405020304" pitchFamily="18" charset="0"/>
                <a:cs typeface="Times New Roman" panose="02020603050405020304" pitchFamily="18" charset="0"/>
              </a:rPr>
              <a:t>Diversity in Recommendations: Address the need for diverse recommendations by developing algorithms that consider not only user preferences but also provide a variety of movie choices to enhance user satisfaction and engagement.</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852310BA-1F88-44BF-9BDE-DEFCEEAD5073}" type="datetime1">
              <a:rPr lang="en-IN" smtClean="0">
                <a:latin typeface="Times New Roman" panose="02020603050405020304" pitchFamily="18" charset="0"/>
                <a:cs typeface="Times New Roman" panose="02020603050405020304" pitchFamily="18" charset="0"/>
              </a:rPr>
              <a:t>17-03-2025</a:t>
            </a:fld>
            <a:endParaRPr lang="en-US" dirty="0">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6</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3168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PROBLEM STATEMENT</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60485" y="1253331"/>
            <a:ext cx="11210192" cy="4351338"/>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Existing systems struggle to accurately recommend hybrid content for users, often treating them as movies or TV shows based on arbitrary classifications. </a:t>
            </a:r>
          </a:p>
          <a:p>
            <a:pPr algn="just">
              <a:lnSpc>
                <a:spcPct val="100000"/>
              </a:lnSpc>
            </a:pPr>
            <a:r>
              <a:rPr lang="en-US" sz="2400" dirty="0">
                <a:latin typeface="Times New Roman" panose="02020603050405020304" pitchFamily="18" charset="0"/>
                <a:cs typeface="Times New Roman" panose="02020603050405020304" pitchFamily="18" charset="0"/>
              </a:rPr>
              <a:t>New users experience a "cold start" challenge, entering platforms with limited data, hindering personalized recommendations.</a:t>
            </a:r>
          </a:p>
          <a:p>
            <a:pPr algn="just">
              <a:lnSpc>
                <a:spcPct val="100000"/>
              </a:lnSpc>
            </a:pPr>
            <a:r>
              <a:rPr lang="en-US" sz="2400" dirty="0">
                <a:latin typeface="Times New Roman" panose="02020603050405020304" pitchFamily="18" charset="0"/>
                <a:cs typeface="Times New Roman" panose="02020603050405020304" pitchFamily="18" charset="0"/>
              </a:rPr>
              <a:t>Seamless cross-genre recommendations prove difficult, limiting the user experience across diverse movie categories.</a:t>
            </a:r>
          </a:p>
          <a:p>
            <a:pPr algn="just">
              <a:lnSpc>
                <a:spcPct val="100000"/>
              </a:lnSpc>
            </a:pPr>
            <a:r>
              <a:rPr lang="en-US" sz="2400" dirty="0">
                <a:latin typeface="Times New Roman" panose="02020603050405020304" pitchFamily="18" charset="0"/>
                <a:cs typeface="Times New Roman" panose="02020603050405020304" pitchFamily="18" charset="0"/>
              </a:rPr>
              <a:t>The goal is to enhance user satisfaction by delivering accurate and diverse movie recommendations tailored to individual preferences, ultimately improving the overall user experience in a dynamic and evolving entertainment landscape.</a:t>
            </a:r>
          </a:p>
          <a:p>
            <a:pPr algn="just">
              <a:lnSpc>
                <a:spcPct val="100000"/>
              </a:lnSpc>
            </a:pPr>
            <a:r>
              <a:rPr lang="en-US" sz="2400" dirty="0">
                <a:latin typeface="Times New Roman" panose="02020603050405020304" pitchFamily="18" charset="0"/>
                <a:cs typeface="Times New Roman" panose="02020603050405020304" pitchFamily="18" charset="0"/>
              </a:rPr>
              <a:t>Identify and leverage genre combinations common in hybrid content to expand users' horizons and offer unexpected but relevant recommendations.</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B5CA1652-1580-42C6-A0ED-E3BFC88A7185}"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7</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973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lstStyle/>
          <a:p>
            <a:pPr algn="ctr"/>
            <a:r>
              <a:rPr lang="en-US" b="1" dirty="0">
                <a:latin typeface="Times New Roman" panose="02020603050405020304" pitchFamily="18" charset="0"/>
                <a:cs typeface="Times New Roman" panose="02020603050405020304" pitchFamily="18" charset="0"/>
              </a:rPr>
              <a:t>OBJECTIVES</a:t>
            </a:r>
          </a:p>
        </p:txBody>
      </p:sp>
      <p:sp>
        <p:nvSpPr>
          <p:cNvPr id="9" name="Content Placeholder 8">
            <a:extLst>
              <a:ext uri="{FF2B5EF4-FFF2-40B4-BE49-F238E27FC236}">
                <a16:creationId xmlns:a16="http://schemas.microsoft.com/office/drawing/2014/main" id="{0BAA4F36-AB00-F2C4-B47F-6381355DE604}"/>
              </a:ext>
            </a:extLst>
          </p:cNvPr>
          <p:cNvSpPr>
            <a:spLocks noGrp="1"/>
          </p:cNvSpPr>
          <p:nvPr>
            <p:ph idx="1"/>
          </p:nvPr>
        </p:nvSpPr>
        <p:spPr>
          <a:xfrm>
            <a:off x="378070" y="1119853"/>
            <a:ext cx="10846658" cy="3956180"/>
          </a:xfrm>
        </p:spPr>
        <p:txBody>
          <a:bodyPr>
            <a:noAutofit/>
          </a:bodyPr>
          <a:lstStyle/>
          <a:p>
            <a:pPr algn="just">
              <a:lnSpc>
                <a:spcPct val="100000"/>
              </a:lnSpc>
            </a:pPr>
            <a:r>
              <a:rPr lang="en-US" sz="2400" dirty="0">
                <a:latin typeface="Times New Roman" panose="02020603050405020304" pitchFamily="18" charset="0"/>
                <a:cs typeface="Times New Roman" panose="02020603050405020304" pitchFamily="18" charset="0"/>
              </a:rPr>
              <a:t>Enhance User Satisfaction: Improve user experience by providing accurate and personalized movie recommendations tailored to individual preferences, ensuring higher satisfaction and engagement.</a:t>
            </a:r>
          </a:p>
          <a:p>
            <a:pPr algn="just">
              <a:lnSpc>
                <a:spcPct val="100000"/>
              </a:lnSpc>
            </a:pPr>
            <a:r>
              <a:rPr lang="en-US" sz="2400" dirty="0">
                <a:latin typeface="Times New Roman" panose="02020603050405020304" pitchFamily="18" charset="0"/>
                <a:cs typeface="Times New Roman" panose="02020603050405020304" pitchFamily="18" charset="0"/>
              </a:rPr>
              <a:t>Increase Engagement and Interaction: Encourage users to spend more time on the platform by delivering compelling movie suggestions, fostering increased interaction and exploration of the available content.</a:t>
            </a:r>
          </a:p>
          <a:p>
            <a:pPr algn="just">
              <a:lnSpc>
                <a:spcPct val="100000"/>
              </a:lnSpc>
            </a:pPr>
            <a:r>
              <a:rPr lang="en-US" sz="2400" dirty="0">
                <a:latin typeface="Times New Roman" panose="02020603050405020304" pitchFamily="18" charset="0"/>
                <a:cs typeface="Times New Roman" panose="02020603050405020304" pitchFamily="18" charset="0"/>
              </a:rPr>
              <a:t>Address Cold Start Challenges: Develop strategies to effectively handle the "cold start" problem, ensuring that even new users or items with limited data receive relevant and appealing movie recommendations.</a:t>
            </a:r>
          </a:p>
          <a:p>
            <a:pPr algn="just">
              <a:lnSpc>
                <a:spcPct val="100000"/>
              </a:lnSpc>
            </a:pPr>
            <a:r>
              <a:rPr lang="en-US" sz="2400" dirty="0">
                <a:latin typeface="Times New Roman" panose="02020603050405020304" pitchFamily="18" charset="0"/>
                <a:cs typeface="Times New Roman" panose="02020603050405020304" pitchFamily="18" charset="0"/>
              </a:rPr>
              <a:t>Introducing users to diverse movie genres or styles outside their usual preferences, promoting discovery and variety in content consumption.</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A57133A6-8F8B-42FC-8616-5F4D417A12D5}"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8</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123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45DB3B1-7702-A34D-B15A-E964B95D6FB5}"/>
              </a:ext>
            </a:extLst>
          </p:cNvPr>
          <p:cNvSpPr>
            <a:spLocks noGrp="1"/>
          </p:cNvSpPr>
          <p:nvPr>
            <p:ph type="title"/>
          </p:nvPr>
        </p:nvSpPr>
        <p:spPr>
          <a:xfrm>
            <a:off x="1180618" y="365125"/>
            <a:ext cx="10173182" cy="1128009"/>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BLOCK DIAGRAM OR FLOW DIAGRAM</a:t>
            </a:r>
          </a:p>
        </p:txBody>
      </p:sp>
      <p:sp>
        <p:nvSpPr>
          <p:cNvPr id="5" name="Date Placeholder 4">
            <a:extLst>
              <a:ext uri="{FF2B5EF4-FFF2-40B4-BE49-F238E27FC236}">
                <a16:creationId xmlns:a16="http://schemas.microsoft.com/office/drawing/2014/main" id="{BD5C2420-26C9-65B4-41BA-D5CA69721C05}"/>
              </a:ext>
            </a:extLst>
          </p:cNvPr>
          <p:cNvSpPr>
            <a:spLocks noGrp="1"/>
          </p:cNvSpPr>
          <p:nvPr>
            <p:ph type="dt" sz="half" idx="10"/>
          </p:nvPr>
        </p:nvSpPr>
        <p:spPr/>
        <p:txBody>
          <a:bodyPr/>
          <a:lstStyle/>
          <a:p>
            <a:fld id="{28AFB59C-8F38-4F62-A21A-89A7383381B0}" type="datetime1">
              <a:rPr lang="en-IN" smtClean="0">
                <a:latin typeface="Times New Roman" panose="02020603050405020304" pitchFamily="18" charset="0"/>
                <a:cs typeface="Times New Roman" panose="02020603050405020304" pitchFamily="18" charset="0"/>
              </a:rPr>
              <a:t>17-03-2025</a:t>
            </a:fld>
            <a:endParaRPr lang="en-US">
              <a:latin typeface="Times New Roman" panose="02020603050405020304" pitchFamily="18" charset="0"/>
              <a:cs typeface="Times New Roman" panose="02020603050405020304" pitchFamily="18" charset="0"/>
            </a:endParaRPr>
          </a:p>
        </p:txBody>
      </p:sp>
      <p:sp>
        <p:nvSpPr>
          <p:cNvPr id="6" name="Footer Placeholder 5">
            <a:extLst>
              <a:ext uri="{FF2B5EF4-FFF2-40B4-BE49-F238E27FC236}">
                <a16:creationId xmlns:a16="http://schemas.microsoft.com/office/drawing/2014/main" id="{AE9B4454-96E6-70D8-1440-2142487397DF}"/>
              </a:ext>
            </a:extLst>
          </p:cNvPr>
          <p:cNvSpPr>
            <a:spLocks noGrp="1"/>
          </p:cNvSpPr>
          <p:nvPr>
            <p:ph type="ftr" sz="quarter" idx="11"/>
          </p:nvPr>
        </p:nvSpPr>
        <p:spPr/>
        <p:txBody>
          <a:bodyPr/>
          <a:lstStyle/>
          <a:p>
            <a:r>
              <a:rPr lang="en-US">
                <a:latin typeface="Times New Roman" panose="02020603050405020304" pitchFamily="18" charset="0"/>
                <a:cs typeface="Times New Roman" panose="02020603050405020304" pitchFamily="18" charset="0"/>
              </a:rPr>
              <a:t>Review No. 3       Batch No. AB5         Department of CSE</a:t>
            </a:r>
            <a:endParaRPr lang="en-US" dirty="0">
              <a:latin typeface="Times New Roman" panose="02020603050405020304" pitchFamily="18" charset="0"/>
              <a:cs typeface="Times New Roman" panose="02020603050405020304" pitchFamily="18" charset="0"/>
            </a:endParaRPr>
          </a:p>
        </p:txBody>
      </p:sp>
      <p:sp>
        <p:nvSpPr>
          <p:cNvPr id="7" name="Slide Number Placeholder 6">
            <a:extLst>
              <a:ext uri="{FF2B5EF4-FFF2-40B4-BE49-F238E27FC236}">
                <a16:creationId xmlns:a16="http://schemas.microsoft.com/office/drawing/2014/main" id="{5F827BAA-7E22-F268-D9DC-5E17D9155237}"/>
              </a:ext>
            </a:extLst>
          </p:cNvPr>
          <p:cNvSpPr>
            <a:spLocks noGrp="1"/>
          </p:cNvSpPr>
          <p:nvPr>
            <p:ph type="sldNum" sz="quarter" idx="12"/>
          </p:nvPr>
        </p:nvSpPr>
        <p:spPr/>
        <p:txBody>
          <a:bodyPr/>
          <a:lstStyle/>
          <a:p>
            <a:fld id="{B961B71F-4B40-8942-BB88-E0F5C0B46E10}" type="slidenum">
              <a:rPr lang="en-US" smtClean="0">
                <a:latin typeface="Times New Roman" panose="02020603050405020304" pitchFamily="18" charset="0"/>
                <a:cs typeface="Times New Roman" panose="02020603050405020304" pitchFamily="18" charset="0"/>
              </a:rPr>
              <a:t>9</a:t>
            </a:fld>
            <a:endParaRPr lang="en-US">
              <a:latin typeface="Times New Roman" panose="02020603050405020304" pitchFamily="18" charset="0"/>
              <a:cs typeface="Times New Roman" panose="02020603050405020304" pitchFamily="18" charset="0"/>
            </a:endParaRPr>
          </a:p>
        </p:txBody>
      </p:sp>
      <p:pic>
        <p:nvPicPr>
          <p:cNvPr id="9" name="Content Placeholder 8">
            <a:extLst>
              <a:ext uri="{FF2B5EF4-FFF2-40B4-BE49-F238E27FC236}">
                <a16:creationId xmlns:a16="http://schemas.microsoft.com/office/drawing/2014/main" id="{787C78B9-2BC0-4050-A6F2-00006A609CC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369778" y="1493134"/>
            <a:ext cx="3182815" cy="4351338"/>
          </a:xfrm>
        </p:spPr>
      </p:pic>
    </p:spTree>
    <p:extLst>
      <p:ext uri="{BB962C8B-B14F-4D97-AF65-F5344CB8AC3E}">
        <p14:creationId xmlns:p14="http://schemas.microsoft.com/office/powerpoint/2010/main" val="2137029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1529</TotalTime>
  <Words>2063</Words>
  <Application>Microsoft Office PowerPoint</Application>
  <PresentationFormat>Widescreen</PresentationFormat>
  <Paragraphs>217</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PowerPoint Presentation</vt:lpstr>
      <vt:lpstr>OUTLINE</vt:lpstr>
      <vt:lpstr>ABSTRACT</vt:lpstr>
      <vt:lpstr>INTRODUCTION</vt:lpstr>
      <vt:lpstr>LITERATURE SURVEY</vt:lpstr>
      <vt:lpstr>RESEARCH GAPS</vt:lpstr>
      <vt:lpstr>PROBLEM STATEMENT</vt:lpstr>
      <vt:lpstr>OBJECTIVES</vt:lpstr>
      <vt:lpstr>BLOCK DIAGRAM OR FLOW DIAGRAM</vt:lpstr>
      <vt:lpstr>METHODOLOGY</vt:lpstr>
      <vt:lpstr>IMPLEMENTATION</vt:lpstr>
      <vt:lpstr>RESULTS &amp; ANALYSIS</vt:lpstr>
      <vt:lpstr>RESULTS&amp;ANALYSIS</vt:lpstr>
      <vt:lpstr>RESULTS&amp;ANALYSIS</vt:lpstr>
      <vt:lpstr>CONCLUSION and FUTURE SCOPE</vt:lpstr>
      <vt:lpstr>REFERENCES</vt:lpstr>
      <vt:lpstr>REFERENCES</vt:lpstr>
      <vt:lpstr>QUESTIONS and ANSWERS</vt:lpstr>
      <vt:lpstr>ACKNOWLEGEMENTS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INSTRUCTIONS</dc:title>
  <dc:creator>admin</dc:creator>
  <cp:lastModifiedBy>GANGADHAR RONGALA</cp:lastModifiedBy>
  <cp:revision>42</cp:revision>
  <dcterms:created xsi:type="dcterms:W3CDTF">2023-12-22T11:34:02Z</dcterms:created>
  <dcterms:modified xsi:type="dcterms:W3CDTF">2025-03-17T06:32:03Z</dcterms:modified>
</cp:coreProperties>
</file>