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58" r:id="rId2"/>
    <p:sldId id="260" r:id="rId3"/>
    <p:sldId id="262" r:id="rId4"/>
    <p:sldId id="279" r:id="rId5"/>
    <p:sldId id="280" r:id="rId6"/>
    <p:sldId id="281" r:id="rId7"/>
    <p:sldId id="263" r:id="rId8"/>
    <p:sldId id="291" r:id="rId9"/>
    <p:sldId id="265" r:id="rId10"/>
    <p:sldId id="283" r:id="rId11"/>
    <p:sldId id="270" r:id="rId12"/>
    <p:sldId id="284" r:id="rId13"/>
    <p:sldId id="266" r:id="rId14"/>
    <p:sldId id="268" r:id="rId15"/>
    <p:sldId id="269" r:id="rId16"/>
    <p:sldId id="285" r:id="rId17"/>
    <p:sldId id="271" r:id="rId18"/>
    <p:sldId id="286" r:id="rId19"/>
    <p:sldId id="287" r:id="rId20"/>
    <p:sldId id="272" r:id="rId21"/>
    <p:sldId id="288" r:id="rId22"/>
    <p:sldId id="273" r:id="rId23"/>
    <p:sldId id="289" r:id="rId24"/>
    <p:sldId id="278" r:id="rId25"/>
    <p:sldId id="290" r:id="rId26"/>
    <p:sldId id="275" r:id="rId27"/>
    <p:sldId id="27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vanth Nuti" userId="4039c4f7656969a5" providerId="LiveId" clId="{C644CB77-3B52-4A5B-A8DF-CE57AFB4AAE8}"/>
    <pc:docChg chg="modSld">
      <pc:chgData name="Revanth Nuti" userId="4039c4f7656969a5" providerId="LiveId" clId="{C644CB77-3B52-4A5B-A8DF-CE57AFB4AAE8}" dt="2025-02-25T03:41:15.983" v="2" actId="1035"/>
      <pc:docMkLst>
        <pc:docMk/>
      </pc:docMkLst>
      <pc:sldChg chg="modSp mod">
        <pc:chgData name="Revanth Nuti" userId="4039c4f7656969a5" providerId="LiveId" clId="{C644CB77-3B52-4A5B-A8DF-CE57AFB4AAE8}" dt="2025-02-25T03:41:15.983" v="2" actId="1035"/>
        <pc:sldMkLst>
          <pc:docMk/>
          <pc:sldMk cId="1610997811" sldId="288"/>
        </pc:sldMkLst>
        <pc:picChg chg="mod">
          <ac:chgData name="Revanth Nuti" userId="4039c4f7656969a5" providerId="LiveId" clId="{C644CB77-3B52-4A5B-A8DF-CE57AFB4AAE8}" dt="2025-02-25T03:41:15.983" v="2" actId="1035"/>
          <ac:picMkLst>
            <pc:docMk/>
            <pc:sldMk cId="1610997811" sldId="288"/>
            <ac:picMk id="8" creationId="{7BE4FDDD-F158-BA57-3840-7DB8B4EDF6BE}"/>
          </ac:picMkLst>
        </pc:picChg>
      </pc:sldChg>
    </pc:docChg>
  </pc:docChgLst>
  <pc:docChgLst>
    <pc:chgData name="Revanth Nuti" userId="4039c4f7656969a5" providerId="LiveId" clId="{76FC414D-A65A-4021-9969-A706378EA528}"/>
    <pc:docChg chg="modSld sldOrd">
      <pc:chgData name="Revanth Nuti" userId="4039c4f7656969a5" providerId="LiveId" clId="{76FC414D-A65A-4021-9969-A706378EA528}" dt="2025-03-18T15:32:52.631" v="1"/>
      <pc:docMkLst>
        <pc:docMk/>
      </pc:docMkLst>
      <pc:sldChg chg="ord">
        <pc:chgData name="Revanth Nuti" userId="4039c4f7656969a5" providerId="LiveId" clId="{76FC414D-A65A-4021-9969-A706378EA528}" dt="2025-03-18T15:32:52.631" v="1"/>
        <pc:sldMkLst>
          <pc:docMk/>
          <pc:sldMk cId="168791731" sldId="277"/>
        </pc:sldMkLst>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18-03-2025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18-03-2025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E58F0A-825B-43EC-9CD7-118F126DA1B6}" type="datetime1">
              <a:rPr lang="en-IN" smtClean="0"/>
              <a:t>18-03-2025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18-03-2025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18-03-2025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18-03-2025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18-03-2025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18-03-2025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18-03-2025</a:t>
            </a:fld>
            <a:endParaRPr lang="en-IN"/>
          </a:p>
        </p:txBody>
      </p:sp>
      <p:sp>
        <p:nvSpPr>
          <p:cNvPr id="8" name="Footer Placeholder 7"/>
          <p:cNvSpPr>
            <a:spLocks noGrp="1"/>
          </p:cNvSpPr>
          <p:nvPr>
            <p:ph type="ftr" sz="quarter" idx="11"/>
          </p:nvPr>
        </p:nvSpPr>
        <p:spPr/>
        <p:txBody>
          <a:bodyPr/>
          <a:lstStyle/>
          <a:p>
            <a:r>
              <a:rPr lang="en-US"/>
              <a:t>Review No.         Batch No.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18-03-2025</a:t>
            </a:fld>
            <a:endParaRPr lang="en-IN"/>
          </a:p>
        </p:txBody>
      </p:sp>
      <p:sp>
        <p:nvSpPr>
          <p:cNvPr id="4" name="Footer Placeholder 3"/>
          <p:cNvSpPr>
            <a:spLocks noGrp="1"/>
          </p:cNvSpPr>
          <p:nvPr>
            <p:ph type="ftr" sz="quarter" idx="11"/>
          </p:nvPr>
        </p:nvSpPr>
        <p:spPr/>
        <p:txBody>
          <a:bodyPr/>
          <a:lstStyle/>
          <a:p>
            <a:r>
              <a:rPr lang="en-US"/>
              <a:t>Review No.         Batch No.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18-03-2025</a:t>
            </a:fld>
            <a:endParaRPr lang="en-IN"/>
          </a:p>
        </p:txBody>
      </p:sp>
      <p:sp>
        <p:nvSpPr>
          <p:cNvPr id="3" name="Footer Placeholder 2"/>
          <p:cNvSpPr>
            <a:spLocks noGrp="1"/>
          </p:cNvSpPr>
          <p:nvPr>
            <p:ph type="ftr" sz="quarter" idx="11"/>
          </p:nvPr>
        </p:nvSpPr>
        <p:spPr/>
        <p:txBody>
          <a:bodyPr/>
          <a:lstStyle/>
          <a:p>
            <a:r>
              <a:rPr lang="en-US"/>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18-03-2025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18-03-2025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18-03-2025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anose="02020603050405020304" pitchFamily="18" charset="0"/>
                <a:cs typeface="Times New Roman" pitchFamily="18" charset="0"/>
              </a:rPr>
              <a:t>Department of Computer Science and Engineering</a:t>
            </a:r>
          </a:p>
          <a:p>
            <a:pPr lvl="0" algn="ctr">
              <a:spcBef>
                <a:spcPct val="20000"/>
              </a:spcBef>
              <a:defRPr/>
            </a:pPr>
            <a:r>
              <a:rPr lang="en-US" sz="2400" b="1" dirty="0">
                <a:solidFill>
                  <a:srgbClr val="FF0000"/>
                </a:solidFill>
                <a:latin typeface="Times New Roman" panose="02020603050405020304" pitchFamily="18" charset="0"/>
                <a:cs typeface="Times New Roman" panose="02020603050405020304" pitchFamily="18" charset="0"/>
              </a:rPr>
              <a:t>Chronic Kidney Disease Prediction Using Machine Learning and Deep Learning Models</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itchFamily="18" charset="0"/>
            </a:endParaRPr>
          </a:p>
        </p:txBody>
      </p:sp>
      <p:sp>
        <p:nvSpPr>
          <p:cNvPr id="16" name="Subtitle 2"/>
          <p:cNvSpPr>
            <a:spLocks noGrp="1"/>
          </p:cNvSpPr>
          <p:nvPr>
            <p:ph type="subTitle" idx="1"/>
          </p:nvPr>
        </p:nvSpPr>
        <p:spPr>
          <a:xfrm>
            <a:off x="1881450" y="1968029"/>
            <a:ext cx="9144000" cy="1387913"/>
          </a:xfrm>
        </p:spPr>
        <p:txBody>
          <a:bodyPr>
            <a:normAutofit fontScale="55000" lnSpcReduction="20000"/>
          </a:bodyPr>
          <a:lstStyle/>
          <a:p>
            <a:pPr eaLnBrk="1" hangingPunct="1"/>
            <a:r>
              <a:rPr lang="en-US" altLang="en-US" sz="1600" dirty="0">
                <a:solidFill>
                  <a:schemeClr val="tx1"/>
                </a:solidFill>
                <a:latin typeface="Times New Roman" panose="02020603050405020304" pitchFamily="18" charset="0"/>
                <a:cs typeface="Times New Roman" pitchFamily="18" charset="0"/>
              </a:rPr>
              <a:t>PRESENTED BY</a:t>
            </a:r>
          </a:p>
          <a:p>
            <a:pPr algn="l" eaLnBrk="1" hangingPunct="1"/>
            <a:r>
              <a:rPr lang="en-US" altLang="en-US" sz="1600" dirty="0">
                <a:solidFill>
                  <a:schemeClr val="tx1"/>
                </a:solidFill>
                <a:latin typeface="Times New Roman" panose="02020603050405020304" pitchFamily="18" charset="0"/>
                <a:cs typeface="Times New Roman" pitchFamily="18" charset="0"/>
              </a:rPr>
              <a:t>		</a:t>
            </a:r>
            <a:r>
              <a:rPr lang="en-US" altLang="en-US" sz="2900" dirty="0">
                <a:solidFill>
                  <a:schemeClr val="tx1"/>
                </a:solidFill>
                <a:latin typeface="Times New Roman" panose="02020603050405020304" pitchFamily="18" charset="0"/>
                <a:cs typeface="Times New Roman" pitchFamily="18" charset="0"/>
              </a:rPr>
              <a:t>Name of the Student: </a:t>
            </a:r>
            <a:r>
              <a:rPr lang="en-US" altLang="en-US" sz="2900" dirty="0" err="1">
                <a:solidFill>
                  <a:schemeClr val="tx1"/>
                </a:solidFill>
                <a:latin typeface="Times New Roman" panose="02020603050405020304" pitchFamily="18" charset="0"/>
                <a:cs typeface="Times New Roman" pitchFamily="18" charset="0"/>
              </a:rPr>
              <a:t>Nuti</a:t>
            </a:r>
            <a:r>
              <a:rPr lang="en-US" altLang="en-US" sz="2900" dirty="0">
                <a:solidFill>
                  <a:schemeClr val="tx1"/>
                </a:solidFill>
                <a:latin typeface="Times New Roman" panose="02020603050405020304" pitchFamily="18" charset="0"/>
                <a:cs typeface="Times New Roman" pitchFamily="18" charset="0"/>
              </a:rPr>
              <a:t> </a:t>
            </a:r>
            <a:r>
              <a:rPr lang="en-US" altLang="en-US" sz="2900" dirty="0" err="1">
                <a:solidFill>
                  <a:schemeClr val="tx1"/>
                </a:solidFill>
                <a:latin typeface="Times New Roman" panose="02020603050405020304" pitchFamily="18" charset="0"/>
                <a:cs typeface="Times New Roman" pitchFamily="18" charset="0"/>
              </a:rPr>
              <a:t>Revanth</a:t>
            </a:r>
            <a:r>
              <a:rPr lang="en-US" altLang="en-US" sz="2900" dirty="0">
                <a:latin typeface="Times New Roman" panose="02020603050405020304" pitchFamily="18" charset="0"/>
                <a:cs typeface="Times New Roman" pitchFamily="18" charset="0"/>
              </a:rPr>
              <a:t>                            </a:t>
            </a:r>
            <a:r>
              <a:rPr lang="en-US" altLang="en-US" sz="2900" dirty="0">
                <a:solidFill>
                  <a:schemeClr val="tx1"/>
                </a:solidFill>
                <a:latin typeface="Times New Roman" panose="02020603050405020304" pitchFamily="18" charset="0"/>
                <a:cs typeface="Times New Roman" pitchFamily="18" charset="0"/>
              </a:rPr>
              <a:t>(Roll No.):21471A0541</a:t>
            </a:r>
          </a:p>
          <a:p>
            <a:pPr algn="l"/>
            <a:r>
              <a:rPr lang="en-US" altLang="en-US" sz="2900" dirty="0">
                <a:solidFill>
                  <a:schemeClr val="tx1"/>
                </a:solidFill>
                <a:latin typeface="Times New Roman" panose="02020603050405020304" pitchFamily="18" charset="0"/>
                <a:cs typeface="Times New Roman" pitchFamily="18" charset="0"/>
              </a:rPr>
              <a:t>		Name of the Student: </a:t>
            </a:r>
            <a:r>
              <a:rPr lang="en-US" altLang="en-US" sz="2900" dirty="0" err="1">
                <a:solidFill>
                  <a:schemeClr val="tx1"/>
                </a:solidFill>
                <a:latin typeface="Times New Roman" panose="02020603050405020304" pitchFamily="18" charset="0"/>
                <a:cs typeface="Times New Roman" pitchFamily="18" charset="0"/>
              </a:rPr>
              <a:t>Veera</a:t>
            </a:r>
            <a:r>
              <a:rPr lang="en-US" altLang="en-US" sz="2900" dirty="0">
                <a:solidFill>
                  <a:schemeClr val="tx1"/>
                </a:solidFill>
                <a:latin typeface="Times New Roman" panose="02020603050405020304" pitchFamily="18" charset="0"/>
                <a:cs typeface="Times New Roman" pitchFamily="18" charset="0"/>
              </a:rPr>
              <a:t> </a:t>
            </a:r>
            <a:r>
              <a:rPr lang="en-US" altLang="en-US" sz="2900" dirty="0" err="1">
                <a:solidFill>
                  <a:schemeClr val="tx1"/>
                </a:solidFill>
                <a:latin typeface="Times New Roman" panose="02020603050405020304" pitchFamily="18" charset="0"/>
                <a:cs typeface="Times New Roman" pitchFamily="18" charset="0"/>
              </a:rPr>
              <a:t>Raghava</a:t>
            </a:r>
            <a:r>
              <a:rPr lang="en-US" altLang="en-US" sz="2900" dirty="0">
                <a:solidFill>
                  <a:schemeClr val="tx1"/>
                </a:solidFill>
                <a:latin typeface="Times New Roman" panose="02020603050405020304" pitchFamily="18" charset="0"/>
                <a:cs typeface="Times New Roman" pitchFamily="18" charset="0"/>
              </a:rPr>
              <a:t> Reddy</a:t>
            </a:r>
            <a:r>
              <a:rPr lang="en-US" altLang="en-US" sz="2900" dirty="0">
                <a:latin typeface="Times New Roman" panose="02020603050405020304" pitchFamily="18" charset="0"/>
                <a:cs typeface="Times New Roman" pitchFamily="18" charset="0"/>
              </a:rPr>
              <a:t>             </a:t>
            </a:r>
            <a:r>
              <a:rPr lang="en-US" altLang="en-US" sz="2900" dirty="0">
                <a:solidFill>
                  <a:schemeClr val="tx1"/>
                </a:solidFill>
                <a:latin typeface="Times New Roman" panose="02020603050405020304" pitchFamily="18" charset="0"/>
                <a:cs typeface="Times New Roman" pitchFamily="18" charset="0"/>
              </a:rPr>
              <a:t> (Roll No.):21471A0531 </a:t>
            </a:r>
          </a:p>
          <a:p>
            <a:pPr algn="l"/>
            <a:r>
              <a:rPr lang="en-US" altLang="en-US" sz="2900" dirty="0">
                <a:solidFill>
                  <a:schemeClr val="tx1"/>
                </a:solidFill>
                <a:latin typeface="Times New Roman" panose="02020603050405020304" pitchFamily="18" charset="0"/>
                <a:cs typeface="Times New Roman" pitchFamily="18" charset="0"/>
              </a:rPr>
              <a:t>		Name of the Student : Mahesh Babu</a:t>
            </a:r>
            <a:r>
              <a:rPr lang="en-US" altLang="en-US" sz="2900" dirty="0">
                <a:latin typeface="Times New Roman" panose="02020603050405020304" pitchFamily="18" charset="0"/>
                <a:cs typeface="Times New Roman" pitchFamily="18" charset="0"/>
              </a:rPr>
              <a:t>                          (Roll No.):21471A0533</a:t>
            </a:r>
          </a:p>
          <a:p>
            <a:pPr algn="l"/>
            <a:r>
              <a:rPr lang="en-US" altLang="en-US" sz="2900" dirty="0">
                <a:latin typeface="Times New Roman" panose="02020603050405020304" pitchFamily="18" charset="0"/>
                <a:cs typeface="Times New Roman" pitchFamily="18" charset="0"/>
              </a:rPr>
              <a:t>                                    Name of the Student : </a:t>
            </a:r>
            <a:r>
              <a:rPr lang="en-US" altLang="en-US" sz="2900" dirty="0" err="1">
                <a:latin typeface="Times New Roman" panose="02020603050405020304" pitchFamily="18" charset="0"/>
                <a:cs typeface="Times New Roman" pitchFamily="18" charset="0"/>
              </a:rPr>
              <a:t>Y.Likhith</a:t>
            </a:r>
            <a:r>
              <a:rPr lang="en-US" altLang="en-US" sz="2900" dirty="0">
                <a:latin typeface="Times New Roman" panose="02020603050405020304" pitchFamily="18" charset="0"/>
                <a:cs typeface="Times New Roman" pitchFamily="18" charset="0"/>
              </a:rPr>
              <a:t> </a:t>
            </a:r>
            <a:r>
              <a:rPr lang="en-US" altLang="en-US" sz="2900" dirty="0" err="1">
                <a:latin typeface="Times New Roman" panose="02020603050405020304" pitchFamily="18" charset="0"/>
                <a:cs typeface="Times New Roman" pitchFamily="18" charset="0"/>
              </a:rPr>
              <a:t>Prasanna</a:t>
            </a:r>
            <a:r>
              <a:rPr lang="en-US" altLang="en-US" sz="2900" dirty="0">
                <a:latin typeface="Times New Roman" panose="02020603050405020304" pitchFamily="18" charset="0"/>
                <a:cs typeface="Times New Roman" pitchFamily="18" charset="0"/>
              </a:rPr>
              <a:t> Kumar     </a:t>
            </a:r>
            <a:r>
              <a:rPr lang="en-US" altLang="en-US" sz="2900" dirty="0">
                <a:solidFill>
                  <a:schemeClr val="tx1"/>
                </a:solidFill>
                <a:latin typeface="Times New Roman" panose="02020603050405020304" pitchFamily="18" charset="0"/>
                <a:cs typeface="Times New Roman" pitchFamily="18" charset="0"/>
              </a:rPr>
              <a:t>(Roll No.):21471A0570</a:t>
            </a:r>
          </a:p>
          <a:p>
            <a:pPr algn="l"/>
            <a:endParaRPr lang="en-US" altLang="en-US" sz="1600" dirty="0">
              <a:solidFill>
                <a:schemeClr val="tx1"/>
              </a:solidFill>
              <a:latin typeface="Times New Roman" panose="02020603050405020304" pitchFamily="18" charset="0"/>
              <a:cs typeface="Times New Roman" pitchFamily="18" charset="0"/>
            </a:endParaRPr>
          </a:p>
          <a:p>
            <a:pPr algn="l"/>
            <a:endParaRPr lang="en-US" altLang="en-US" sz="1600" dirty="0">
              <a:solidFill>
                <a:schemeClr val="tx1"/>
              </a:solidFill>
              <a:latin typeface="Times New Roman" panose="02020603050405020304" pitchFamily="18" charset="0"/>
              <a:cs typeface="Times New Roman" pitchFamily="18" charset="0"/>
            </a:endParaRPr>
          </a:p>
        </p:txBody>
      </p:sp>
      <p:sp>
        <p:nvSpPr>
          <p:cNvPr id="17" name="Subtitle 2"/>
          <p:cNvSpPr txBox="1">
            <a:spLocks/>
          </p:cNvSpPr>
          <p:nvPr/>
        </p:nvSpPr>
        <p:spPr bwMode="auto">
          <a:xfrm>
            <a:off x="2782854" y="3571458"/>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900" b="1" dirty="0">
              <a:solidFill>
                <a:schemeClr val="bg1"/>
              </a:solidFill>
              <a:latin typeface="Times New Roman" pitchFamily="18" charset="0"/>
              <a:cs typeface="Times New Roman" pitchFamily="18" charset="0"/>
            </a:endParaRPr>
          </a:p>
          <a:p>
            <a:pPr algn="ctr">
              <a:spcBef>
                <a:spcPct val="20000"/>
              </a:spcBef>
            </a:pPr>
            <a:r>
              <a:rPr lang="en-US" sz="1600" b="1" dirty="0">
                <a:latin typeface="Times New Roman" panose="02020603050405020304" pitchFamily="18" charset="0"/>
                <a:cs typeface="Times New Roman" panose="02020603050405020304" pitchFamily="18" charset="0"/>
              </a:rPr>
              <a:t>SHAIK.RAFI</a:t>
            </a:r>
            <a:r>
              <a:rPr lang="en-US" sz="1600" b="1" baseline="-25000" dirty="0">
                <a:latin typeface="Times New Roman" panose="02020603050405020304" pitchFamily="18" charset="0"/>
                <a:cs typeface="Times New Roman" panose="02020603050405020304" pitchFamily="18" charset="0"/>
              </a:rPr>
              <a:t> </a:t>
            </a:r>
            <a:r>
              <a:rPr lang="en-US" sz="1600" b="1" baseline="-25000" dirty="0" err="1">
                <a:latin typeface="Times New Roman" panose="02020603050405020304" pitchFamily="18" charset="0"/>
                <a:cs typeface="Times New Roman" panose="02020603050405020304" pitchFamily="18" charset="0"/>
              </a:rPr>
              <a:t>M.Tech,ph.D</a:t>
            </a:r>
            <a:r>
              <a:rPr lang="en-US" sz="1600" b="1" baseline="-250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Designation: </a:t>
            </a:r>
            <a:r>
              <a:rPr lang="en-US" altLang="en-US" sz="1600" dirty="0" err="1">
                <a:solidFill>
                  <a:srgbClr val="898989"/>
                </a:solidFill>
                <a:latin typeface="Times New Roman" pitchFamily="18" charset="0"/>
                <a:cs typeface="Times New Roman" pitchFamily="18" charset="0"/>
              </a:rPr>
              <a:t>Assitant</a:t>
            </a:r>
            <a:r>
              <a:rPr lang="en-US" altLang="en-US" sz="1600" dirty="0">
                <a:solidFill>
                  <a:srgbClr val="898989"/>
                </a:solidFill>
                <a:latin typeface="Times New Roman" pitchFamily="18" charset="0"/>
                <a:cs typeface="Times New Roman" pitchFamily="18" charset="0"/>
              </a:rPr>
              <a:t> Professor,</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err="1">
                <a:solidFill>
                  <a:srgbClr val="898989"/>
                </a:solidFill>
                <a:latin typeface="Times New Roman" pitchFamily="18" charset="0"/>
                <a:cs typeface="Times New Roman" pitchFamily="18" charset="0"/>
              </a:rPr>
              <a:t>Narasaraopeta</a:t>
            </a:r>
            <a:r>
              <a:rPr lang="en-US" altLang="en-US" sz="1600" dirty="0">
                <a:solidFill>
                  <a:srgbClr val="898989"/>
                </a:solidFill>
                <a:latin typeface="Times New Roman" pitchFamily="18" charset="0"/>
                <a:cs typeface="Times New Roman" pitchFamily="18" charset="0"/>
              </a:rPr>
              <a:t> Engineering College (Autonomous),</a:t>
            </a:r>
          </a:p>
          <a:p>
            <a:pPr algn="ctr" eaLnBrk="1" hangingPunct="1">
              <a:lnSpc>
                <a:spcPct val="150000"/>
              </a:lnSpc>
              <a:spcBef>
                <a:spcPct val="20000"/>
              </a:spcBef>
              <a:buFont typeface="Wingdings" pitchFamily="2" charset="2"/>
              <a:buNone/>
            </a:pPr>
            <a:r>
              <a:rPr lang="en-US" altLang="en-US" sz="1600" dirty="0" err="1">
                <a:solidFill>
                  <a:srgbClr val="898989"/>
                </a:solidFill>
                <a:latin typeface="Times New Roman" pitchFamily="18" charset="0"/>
                <a:cs typeface="Times New Roman" pitchFamily="18" charset="0"/>
              </a:rPr>
              <a:t>Narasaraopet</a:t>
            </a:r>
            <a:r>
              <a:rPr lang="en-US" altLang="en-US" sz="1600" dirty="0">
                <a:solidFill>
                  <a:srgbClr val="898989"/>
                </a:solidFill>
                <a:latin typeface="Times New Roman" pitchFamily="18" charset="0"/>
                <a:cs typeface="Times New Roman" pitchFamily="18" charset="0"/>
              </a:rPr>
              <a: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0"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356350"/>
            <a:ext cx="2743200" cy="365125"/>
          </a:xfrm>
        </p:spPr>
        <p:txBody>
          <a:bodyPr/>
          <a:lstStyle/>
          <a:p>
            <a:fld id="{2103E179-8251-48D2-A8F2-4EAB1E72A99A}"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21"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Review No.1         Batch No. AB6         Department of CSE</a:t>
            </a:r>
          </a:p>
        </p:txBody>
      </p:sp>
      <p:sp>
        <p:nvSpPr>
          <p:cNvPr id="23"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a:xfrm>
            <a:off x="8610600" y="6356350"/>
            <a:ext cx="2743200" cy="365125"/>
          </a:xfrm>
        </p:spPr>
        <p:txBody>
          <a:bodyPr/>
          <a:lstStyle/>
          <a:p>
            <a:r>
              <a:rPr lang="en-US"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76969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0D79A-95E6-0FED-CAC7-BB1CA3F95978}"/>
              </a:ext>
            </a:extLst>
          </p:cNvPr>
          <p:cNvSpPr>
            <a:spLocks noGrp="1"/>
          </p:cNvSpPr>
          <p:nvPr>
            <p:ph idx="1"/>
          </p:nvPr>
        </p:nvSpPr>
        <p:spPr>
          <a:xfrm>
            <a:off x="838200" y="1652337"/>
            <a:ext cx="10515600" cy="4524626"/>
          </a:xfrm>
        </p:spPr>
        <p:txBody>
          <a:bodyPr/>
          <a:lstStyle/>
          <a:p>
            <a:pPr algn="just"/>
            <a:r>
              <a:rPr lang="en-US" dirty="0">
                <a:latin typeface="Times New Roman" panose="02020603050405020304" pitchFamily="18" charset="0"/>
                <a:cs typeface="Times New Roman" panose="02020603050405020304" pitchFamily="18" charset="0"/>
              </a:rPr>
              <a:t>Most studies did not address the </a:t>
            </a:r>
            <a:r>
              <a:rPr lang="en-US" b="1" dirty="0">
                <a:latin typeface="Times New Roman" panose="02020603050405020304" pitchFamily="18" charset="0"/>
                <a:cs typeface="Times New Roman" panose="02020603050405020304" pitchFamily="18" charset="0"/>
              </a:rPr>
              <a:t>interpretability</a:t>
            </a:r>
            <a:r>
              <a:rPr lang="en-US" dirty="0">
                <a:latin typeface="Times New Roman" panose="02020603050405020304" pitchFamily="18" charset="0"/>
                <a:cs typeface="Times New Roman" panose="02020603050405020304" pitchFamily="18" charset="0"/>
              </a:rPr>
              <a:t> of their models, a crucial factor for clinical adoption.</a:t>
            </a:r>
          </a:p>
          <a:p>
            <a:pPr algn="just"/>
            <a:r>
              <a:rPr lang="en-US" dirty="0">
                <a:latin typeface="Times New Roman" panose="02020603050405020304" pitchFamily="18" charset="0"/>
                <a:cs typeface="Times New Roman" panose="02020603050405020304" pitchFamily="18" charset="0"/>
              </a:rPr>
              <a:t>Few papers discussed the </a:t>
            </a:r>
            <a:r>
              <a:rPr lang="en-US" b="1" dirty="0">
                <a:latin typeface="Times New Roman" panose="02020603050405020304" pitchFamily="18" charset="0"/>
                <a:cs typeface="Times New Roman" panose="02020603050405020304" pitchFamily="18" charset="0"/>
              </a:rPr>
              <a:t>real-world deployment challenges</a:t>
            </a:r>
            <a:r>
              <a:rPr lang="en-US" dirty="0">
                <a:latin typeface="Times New Roman" panose="02020603050405020304" pitchFamily="18" charset="0"/>
                <a:cs typeface="Times New Roman" panose="02020603050405020304" pitchFamily="18" charset="0"/>
              </a:rPr>
              <a:t>, including integration with healthcare systems and handling unseen data.</a:t>
            </a:r>
          </a:p>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generalizability</a:t>
            </a:r>
            <a:r>
              <a:rPr lang="en-US" dirty="0">
                <a:latin typeface="Times New Roman" panose="02020603050405020304" pitchFamily="18" charset="0"/>
                <a:cs typeface="Times New Roman" panose="02020603050405020304" pitchFamily="18" charset="0"/>
              </a:rPr>
              <a:t> of the models to diverse populations or datasets was not comprehensively studied in many cases.</a:t>
            </a:r>
          </a:p>
          <a:p>
            <a:endParaRPr lang="en-IN" dirty="0"/>
          </a:p>
        </p:txBody>
      </p:sp>
      <p:sp>
        <p:nvSpPr>
          <p:cNvPr id="4" name="Date Placeholder 3">
            <a:extLst>
              <a:ext uri="{FF2B5EF4-FFF2-40B4-BE49-F238E27FC236}">
                <a16:creationId xmlns:a16="http://schemas.microsoft.com/office/drawing/2014/main" id="{071A8BAE-8835-37F4-4170-78A149C7E46E}"/>
              </a:ext>
            </a:extLst>
          </p:cNvPr>
          <p:cNvSpPr>
            <a:spLocks noGrp="1"/>
          </p:cNvSpPr>
          <p:nvPr>
            <p:ph type="dt" sz="half" idx="10"/>
          </p:nvPr>
        </p:nvSpPr>
        <p:spPr/>
        <p:txBody>
          <a:bodyPr/>
          <a:lstStyle/>
          <a:p>
            <a:fld id="{624C803B-62AD-4010-AEFB-D9AF802A6496}" type="datetime1">
              <a:rPr lang="en-IN" smtClean="0"/>
              <a:t>18-03-2025</a:t>
            </a:fld>
            <a:endParaRPr lang="en-IN"/>
          </a:p>
        </p:txBody>
      </p:sp>
      <p:sp>
        <p:nvSpPr>
          <p:cNvPr id="5" name="Footer Placeholder 4">
            <a:extLst>
              <a:ext uri="{FF2B5EF4-FFF2-40B4-BE49-F238E27FC236}">
                <a16:creationId xmlns:a16="http://schemas.microsoft.com/office/drawing/2014/main" id="{066640C4-47B2-398E-3A8E-B4F69883C4A9}"/>
              </a:ext>
            </a:extLst>
          </p:cNvPr>
          <p:cNvSpPr>
            <a:spLocks noGrp="1"/>
          </p:cNvSpPr>
          <p:nvPr>
            <p:ph type="ftr" sz="quarter" idx="11"/>
          </p:nvPr>
        </p:nvSpPr>
        <p:spPr/>
        <p:txBody>
          <a:bodyPr/>
          <a:lstStyle/>
          <a:p>
            <a:r>
              <a:rPr lang="en-US" dirty="0"/>
              <a:t>Review No. 1        Batch No.AB6           Department of CSE</a:t>
            </a:r>
            <a:endParaRPr lang="en-IN" dirty="0"/>
          </a:p>
        </p:txBody>
      </p:sp>
      <p:sp>
        <p:nvSpPr>
          <p:cNvPr id="6" name="Slide Number Placeholder 5">
            <a:extLst>
              <a:ext uri="{FF2B5EF4-FFF2-40B4-BE49-F238E27FC236}">
                <a16:creationId xmlns:a16="http://schemas.microsoft.com/office/drawing/2014/main" id="{E780DF88-2723-AEE5-A65B-9F78EE980558}"/>
              </a:ext>
            </a:extLst>
          </p:cNvPr>
          <p:cNvSpPr>
            <a:spLocks noGrp="1"/>
          </p:cNvSpPr>
          <p:nvPr>
            <p:ph type="sldNum" sz="quarter" idx="12"/>
          </p:nvPr>
        </p:nvSpPr>
        <p:spPr/>
        <p:txBody>
          <a:bodyPr/>
          <a:lstStyle/>
          <a:p>
            <a:fld id="{65DCBD69-296B-4D7C-AF62-9B588FC78772}" type="slidenum">
              <a:rPr lang="en-IN" smtClean="0"/>
              <a:t>10</a:t>
            </a:fld>
            <a:endParaRPr lang="en-IN"/>
          </a:p>
        </p:txBody>
      </p:sp>
    </p:spTree>
    <p:extLst>
      <p:ext uri="{BB962C8B-B14F-4D97-AF65-F5344CB8AC3E}">
        <p14:creationId xmlns:p14="http://schemas.microsoft.com/office/powerpoint/2010/main" val="3572492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Chronic Kidney Disease (CKD) is a progressive and often asymptomatic condition that affects millions of people worldwide, posing significant health risks and economic burdens. </a:t>
            </a:r>
          </a:p>
          <a:p>
            <a:pPr algn="just"/>
            <a:r>
              <a:rPr lang="en-US" dirty="0">
                <a:latin typeface="Times New Roman" panose="02020603050405020304" pitchFamily="18" charset="0"/>
                <a:cs typeface="Times New Roman" panose="02020603050405020304" pitchFamily="18" charset="0"/>
              </a:rPr>
              <a:t>Early detection is crucial to mitigate severe complications, such as kidney failure, and improve patient outcomes. </a:t>
            </a:r>
          </a:p>
          <a:p>
            <a:pPr algn="just"/>
            <a:r>
              <a:rPr lang="en-US" dirty="0">
                <a:latin typeface="Times New Roman" panose="02020603050405020304" pitchFamily="18" charset="0"/>
                <a:cs typeface="Times New Roman" panose="02020603050405020304" pitchFamily="18" charset="0"/>
              </a:rPr>
              <a:t>The challenge lies in developing an automated, accurate, and efficient diagnostic system capable of identifying CKD at an early stage by leveraging machine learning algorithms.</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CFBDFE2C-0A16-4F5C-A88F-D69DAFFEC2DA}"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 AB6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8BAE1E-2B15-681F-5993-1FC8E36F5A23}"/>
              </a:ext>
            </a:extLst>
          </p:cNvPr>
          <p:cNvSpPr>
            <a:spLocks noGrp="1"/>
          </p:cNvSpPr>
          <p:nvPr>
            <p:ph idx="1"/>
          </p:nvPr>
        </p:nvSpPr>
        <p:spPr>
          <a:xfrm>
            <a:off x="838200" y="1026695"/>
            <a:ext cx="10515600" cy="5150268"/>
          </a:xfrm>
        </p:spPr>
        <p:txBody>
          <a:bodyPr/>
          <a:lstStyle/>
          <a:p>
            <a:pPr algn="just"/>
            <a:r>
              <a:rPr lang="en-US" dirty="0">
                <a:latin typeface="Times New Roman" panose="02020603050405020304" pitchFamily="18" charset="0"/>
                <a:cs typeface="Times New Roman" panose="02020603050405020304" pitchFamily="18" charset="0"/>
              </a:rPr>
              <a:t>This requires addressing issues of data preprocessing, feature selection, model optimization, and the generalizability of the predictive model to diverse populations.</a:t>
            </a:r>
          </a:p>
          <a:p>
            <a:pPr algn="just"/>
            <a:r>
              <a:rPr lang="en-US" dirty="0">
                <a:latin typeface="Times New Roman" panose="02020603050405020304" pitchFamily="18" charset="0"/>
                <a:cs typeface="Times New Roman" panose="02020603050405020304" pitchFamily="18" charset="0"/>
              </a:rPr>
              <a:t>Such a system must effectively handle missing data, interpret medical features, and produce reliable predictions that align with clinical standards.</a:t>
            </a:r>
          </a:p>
          <a:p>
            <a:pPr algn="just"/>
            <a:r>
              <a:rPr lang="en-US" dirty="0">
                <a:latin typeface="Times New Roman" panose="02020603050405020304" pitchFamily="18" charset="0"/>
                <a:cs typeface="Times New Roman" panose="02020603050405020304" pitchFamily="18" charset="0"/>
              </a:rPr>
              <a:t>This project aims to bridge this gap by building a robust CKD prediction model using advanced machine learning techniques, focusing on optimizing accuracy, interpretability, and scalability to support real-world clinical applications.</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256035A-C306-82CE-5144-FCE326F241FE}"/>
              </a:ext>
            </a:extLst>
          </p:cNvPr>
          <p:cNvSpPr>
            <a:spLocks noGrp="1"/>
          </p:cNvSpPr>
          <p:nvPr>
            <p:ph type="dt" sz="half" idx="10"/>
          </p:nvPr>
        </p:nvSpPr>
        <p:spPr/>
        <p:txBody>
          <a:bodyPr/>
          <a:lstStyle/>
          <a:p>
            <a:fld id="{624C803B-62AD-4010-AEFB-D9AF802A6496}" type="datetime1">
              <a:rPr lang="en-IN" smtClean="0"/>
              <a:t>18-03-2025</a:t>
            </a:fld>
            <a:endParaRPr lang="en-IN"/>
          </a:p>
        </p:txBody>
      </p:sp>
      <p:sp>
        <p:nvSpPr>
          <p:cNvPr id="5" name="Footer Placeholder 4">
            <a:extLst>
              <a:ext uri="{FF2B5EF4-FFF2-40B4-BE49-F238E27FC236}">
                <a16:creationId xmlns:a16="http://schemas.microsoft.com/office/drawing/2014/main" id="{126CF18E-F262-365F-696D-A72F96025C12}"/>
              </a:ext>
            </a:extLst>
          </p:cNvPr>
          <p:cNvSpPr>
            <a:spLocks noGrp="1"/>
          </p:cNvSpPr>
          <p:nvPr>
            <p:ph type="ftr" sz="quarter" idx="11"/>
          </p:nvPr>
        </p:nvSpPr>
        <p:spPr/>
        <p:txBody>
          <a:bodyPr/>
          <a:lstStyle/>
          <a:p>
            <a:r>
              <a:rPr lang="en-US" dirty="0"/>
              <a:t>Review No. 1        Batch No.AB6           Department of CSE</a:t>
            </a:r>
            <a:endParaRPr lang="en-IN" dirty="0"/>
          </a:p>
        </p:txBody>
      </p:sp>
      <p:sp>
        <p:nvSpPr>
          <p:cNvPr id="6" name="Slide Number Placeholder 5">
            <a:extLst>
              <a:ext uri="{FF2B5EF4-FFF2-40B4-BE49-F238E27FC236}">
                <a16:creationId xmlns:a16="http://schemas.microsoft.com/office/drawing/2014/main" id="{9D360225-CE8B-1706-0B8C-74708BCBA52C}"/>
              </a:ext>
            </a:extLst>
          </p:cNvPr>
          <p:cNvSpPr>
            <a:spLocks noGrp="1"/>
          </p:cNvSpPr>
          <p:nvPr>
            <p:ph type="sldNum" sz="quarter" idx="12"/>
          </p:nvPr>
        </p:nvSpPr>
        <p:spPr/>
        <p:txBody>
          <a:bodyPr/>
          <a:lstStyle/>
          <a:p>
            <a:fld id="{65DCBD69-296B-4D7C-AF62-9B588FC78772}" type="slidenum">
              <a:rPr lang="en-IN" smtClean="0"/>
              <a:t>12</a:t>
            </a:fld>
            <a:endParaRPr lang="en-IN"/>
          </a:p>
        </p:txBody>
      </p:sp>
    </p:spTree>
    <p:extLst>
      <p:ext uri="{BB962C8B-B14F-4D97-AF65-F5344CB8AC3E}">
        <p14:creationId xmlns:p14="http://schemas.microsoft.com/office/powerpoint/2010/main" val="2954359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To develop a machine learning-based predictive system capable of accurately diagnosing CKD at an early stage, enabling timely medical interventions and reducing the risk of severe complications.</a:t>
            </a:r>
          </a:p>
          <a:p>
            <a:pPr algn="just"/>
            <a:r>
              <a:rPr lang="en-US" dirty="0">
                <a:latin typeface="Times New Roman" panose="02020603050405020304" pitchFamily="18" charset="0"/>
                <a:cs typeface="Times New Roman" panose="02020603050405020304" pitchFamily="18" charset="0"/>
              </a:rPr>
              <a:t>To evaluate and compare the performance of various machine learning algorithms, such as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Random Forest, and Support Vector Machines, and identify the best model for CKD prediction.</a:t>
            </a:r>
          </a:p>
          <a:p>
            <a:pPr algn="just"/>
            <a:r>
              <a:rPr lang="en-US" dirty="0">
                <a:latin typeface="Times New Roman" panose="02020603050405020304" pitchFamily="18" charset="0"/>
                <a:cs typeface="Times New Roman" panose="02020603050405020304" pitchFamily="18" charset="0"/>
              </a:rPr>
              <a:t>To implement techniques like Principal Component Analysis (PCA) to identify critical features and reduce dataset dimensionality, ensuring the model remains efficient and interpretable.</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9FBFF6F6-CDA1-4F2B-8832-3B2A7420B6B9}"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No.AB6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 OR FLOW DIAGRAM</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6F4A1E3-5F7A-4AAC-A8C4-6CC6614F961D}"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No.AB6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9A6B14AE-4D2A-872A-A908-4ED0F7D140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4922" y="1503719"/>
            <a:ext cx="4415615" cy="4593075"/>
          </a:xfrm>
        </p:spPr>
      </p:pic>
    </p:spTree>
    <p:extLst>
      <p:ext uri="{BB962C8B-B14F-4D97-AF65-F5344CB8AC3E}">
        <p14:creationId xmlns:p14="http://schemas.microsoft.com/office/powerpoint/2010/main" val="2137029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748589"/>
            <a:ext cx="10515600" cy="4428374"/>
          </a:xfrm>
        </p:spPr>
        <p:txBody>
          <a:bodyPr>
            <a:normAutofit/>
          </a:bodyPr>
          <a:lstStyle/>
          <a:p>
            <a:pPr algn="just"/>
            <a:r>
              <a:rPr lang="en-US" b="1" dirty="0">
                <a:latin typeface="Times New Roman" panose="02020603050405020304" pitchFamily="18" charset="0"/>
                <a:cs typeface="Times New Roman" panose="02020603050405020304" pitchFamily="18" charset="0"/>
              </a:rPr>
              <a:t>Data Collection</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Acquired CKD dataset from Kaggle with 400 samples and 24 features.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Dataset included both numerical and categorical attributes</a:t>
            </a:r>
          </a:p>
          <a:p>
            <a:pPr algn="just"/>
            <a:r>
              <a:rPr lang="en-US" b="1" dirty="0">
                <a:latin typeface="Times New Roman" panose="02020603050405020304" pitchFamily="18" charset="0"/>
                <a:cs typeface="Times New Roman" panose="02020603050405020304" pitchFamily="18" charset="0"/>
              </a:rPr>
              <a:t>Data Preprocessing</a:t>
            </a:r>
            <a:r>
              <a:rPr lang="en-US"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Handled missing values using mean (for numerical) and mode (for categorical).</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Encoded categorical variables into numerical formats.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Applied Principal Component Analysis (PCA) for dimensionality reduction and feature optimization.</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No.AB6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2447417" y="3491426"/>
            <a:ext cx="2549953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88576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E5A52E-8DC9-CA4E-BBBB-393DC1173E99}"/>
              </a:ext>
            </a:extLst>
          </p:cNvPr>
          <p:cNvSpPr>
            <a:spLocks noGrp="1"/>
          </p:cNvSpPr>
          <p:nvPr>
            <p:ph idx="1"/>
          </p:nvPr>
        </p:nvSpPr>
        <p:spPr>
          <a:xfrm>
            <a:off x="838200" y="1042736"/>
            <a:ext cx="10515600" cy="5134227"/>
          </a:xfrm>
        </p:spPr>
        <p:txBody>
          <a:bodyPr>
            <a:normAutofit/>
          </a:bodyPr>
          <a:lstStyle/>
          <a:p>
            <a:pPr algn="just"/>
            <a:r>
              <a:rPr lang="en-US" b="1" dirty="0">
                <a:latin typeface="Times New Roman" panose="02020603050405020304" pitchFamily="18" charset="0"/>
                <a:cs typeface="Times New Roman" panose="02020603050405020304" pitchFamily="18" charset="0"/>
              </a:rPr>
              <a:t>Model Development</a:t>
            </a:r>
            <a:r>
              <a:rPr lang="en-US"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Implemented various machine learning models, including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Random Forest, SVM, and KNN.</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Trained models on an 80:20 split for training and testing.</a:t>
            </a:r>
          </a:p>
          <a:p>
            <a:pPr algn="just"/>
            <a:r>
              <a:rPr lang="en-US" b="1" dirty="0">
                <a:latin typeface="Times New Roman" panose="02020603050405020304" pitchFamily="18" charset="0"/>
                <a:cs typeface="Times New Roman" panose="02020603050405020304" pitchFamily="18" charset="0"/>
              </a:rPr>
              <a:t>Evaluation and Selection</a:t>
            </a:r>
            <a:r>
              <a:rPr lang="en-US"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Evaluated models using metrics like accuracy, precision, recall, and F1-score.Identified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as the best-performing model with 99.12% accuracy after PCA.</a:t>
            </a:r>
          </a:p>
          <a:p>
            <a:pPr algn="just"/>
            <a:r>
              <a:rPr lang="en-US" dirty="0">
                <a:latin typeface="Times New Roman" panose="02020603050405020304" pitchFamily="18" charset="0"/>
                <a:cs typeface="Times New Roman" panose="02020603050405020304" pitchFamily="18" charset="0"/>
              </a:rPr>
              <a:t>The best model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in this case) is prepared for deployment by integrating it into a user-friendly interface, making it suitable for real-world clinical applications.</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DDCF1CD-7013-0C2E-4EE1-8F002563CB16}"/>
              </a:ext>
            </a:extLst>
          </p:cNvPr>
          <p:cNvSpPr>
            <a:spLocks noGrp="1"/>
          </p:cNvSpPr>
          <p:nvPr>
            <p:ph type="dt" sz="half" idx="10"/>
          </p:nvPr>
        </p:nvSpPr>
        <p:spPr/>
        <p:txBody>
          <a:bodyPr/>
          <a:lstStyle/>
          <a:p>
            <a:fld id="{624C803B-62AD-4010-AEFB-D9AF802A6496}" type="datetime1">
              <a:rPr lang="en-IN" smtClean="0"/>
              <a:t>18-03-2025</a:t>
            </a:fld>
            <a:endParaRPr lang="en-IN"/>
          </a:p>
        </p:txBody>
      </p:sp>
      <p:sp>
        <p:nvSpPr>
          <p:cNvPr id="5" name="Footer Placeholder 4">
            <a:extLst>
              <a:ext uri="{FF2B5EF4-FFF2-40B4-BE49-F238E27FC236}">
                <a16:creationId xmlns:a16="http://schemas.microsoft.com/office/drawing/2014/main" id="{F20445E7-1AF9-6439-781F-302A372567C1}"/>
              </a:ext>
            </a:extLst>
          </p:cNvPr>
          <p:cNvSpPr>
            <a:spLocks noGrp="1"/>
          </p:cNvSpPr>
          <p:nvPr>
            <p:ph type="ftr" sz="quarter" idx="11"/>
          </p:nvPr>
        </p:nvSpPr>
        <p:spPr/>
        <p:txBody>
          <a:bodyPr/>
          <a:lstStyle/>
          <a:p>
            <a:r>
              <a:rPr lang="en-US" dirty="0"/>
              <a:t>Review No. 1        Batch No. AB6          Department of CSE</a:t>
            </a:r>
            <a:endParaRPr lang="en-IN" dirty="0"/>
          </a:p>
        </p:txBody>
      </p:sp>
      <p:sp>
        <p:nvSpPr>
          <p:cNvPr id="6" name="Slide Number Placeholder 5">
            <a:extLst>
              <a:ext uri="{FF2B5EF4-FFF2-40B4-BE49-F238E27FC236}">
                <a16:creationId xmlns:a16="http://schemas.microsoft.com/office/drawing/2014/main" id="{5BB684AB-DFB9-CC71-379E-6252DDFAB21B}"/>
              </a:ext>
            </a:extLst>
          </p:cNvPr>
          <p:cNvSpPr>
            <a:spLocks noGrp="1"/>
          </p:cNvSpPr>
          <p:nvPr>
            <p:ph type="sldNum" sz="quarter" idx="12"/>
          </p:nvPr>
        </p:nvSpPr>
        <p:spPr/>
        <p:txBody>
          <a:bodyPr/>
          <a:lstStyle/>
          <a:p>
            <a:fld id="{65DCBD69-296B-4D7C-AF62-9B588FC78772}" type="slidenum">
              <a:rPr lang="en-IN" smtClean="0"/>
              <a:t>16</a:t>
            </a:fld>
            <a:endParaRPr lang="en-IN"/>
          </a:p>
        </p:txBody>
      </p:sp>
    </p:spTree>
    <p:extLst>
      <p:ext uri="{BB962C8B-B14F-4D97-AF65-F5344CB8AC3E}">
        <p14:creationId xmlns:p14="http://schemas.microsoft.com/office/powerpoint/2010/main" val="1380794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lgn="just"/>
            <a:r>
              <a:rPr lang="en-IN" b="1" dirty="0">
                <a:latin typeface="Times New Roman" panose="02020603050405020304" pitchFamily="18" charset="0"/>
                <a:cs typeface="Times New Roman" panose="02020603050405020304" pitchFamily="18" charset="0"/>
              </a:rPr>
              <a:t>Tools and Technologies</a:t>
            </a:r>
            <a:r>
              <a:rPr lang="en-IN"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Programming Language: </a:t>
            </a:r>
            <a:r>
              <a:rPr lang="en-IN" b="1" dirty="0">
                <a:latin typeface="Times New Roman" panose="02020603050405020304" pitchFamily="18" charset="0"/>
                <a:cs typeface="Times New Roman" panose="02020603050405020304" pitchFamily="18" charset="0"/>
              </a:rPr>
              <a:t>Python</a:t>
            </a:r>
            <a:endParaRPr lang="en-IN"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Libraries Used: </a:t>
            </a:r>
            <a:r>
              <a:rPr lang="en-IN" b="1" dirty="0">
                <a:latin typeface="Times New Roman" panose="02020603050405020304" pitchFamily="18" charset="0"/>
                <a:cs typeface="Times New Roman" panose="02020603050405020304" pitchFamily="18" charset="0"/>
              </a:rPr>
              <a:t>NumPy, Pandas, Scikit-learn, Matplotlib, Seaborn, </a:t>
            </a:r>
            <a:r>
              <a:rPr lang="en-IN" b="1" dirty="0" err="1">
                <a:latin typeface="Times New Roman" panose="02020603050405020304" pitchFamily="18" charset="0"/>
                <a:cs typeface="Times New Roman" panose="02020603050405020304" pitchFamily="18" charset="0"/>
              </a:rPr>
              <a:t>XGBoost</a:t>
            </a:r>
            <a:endParaRPr lang="en-IN"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Platform: </a:t>
            </a:r>
            <a:r>
              <a:rPr lang="en-IN" b="1" dirty="0" err="1">
                <a:latin typeface="Times New Roman" panose="02020603050405020304" pitchFamily="18" charset="0"/>
                <a:cs typeface="Times New Roman" panose="02020603050405020304" pitchFamily="18" charset="0"/>
              </a:rPr>
              <a:t>Jupyter</a:t>
            </a:r>
            <a:r>
              <a:rPr lang="en-IN" b="1" dirty="0">
                <a:latin typeface="Times New Roman" panose="02020603050405020304" pitchFamily="18" charset="0"/>
                <a:cs typeface="Times New Roman" panose="02020603050405020304" pitchFamily="18" charset="0"/>
              </a:rPr>
              <a:t> Notebook or Google </a:t>
            </a:r>
            <a:r>
              <a:rPr lang="en-IN" b="1" dirty="0" err="1">
                <a:latin typeface="Times New Roman" panose="02020603050405020304" pitchFamily="18" charset="0"/>
                <a:cs typeface="Times New Roman" panose="02020603050405020304" pitchFamily="18" charset="0"/>
              </a:rPr>
              <a:t>Colab</a:t>
            </a:r>
            <a:endParaRPr lang="en-IN"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Data Loading</a:t>
            </a:r>
            <a:r>
              <a:rPr lang="en-US"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Imported the CKD dataset and performed initial exploration to understand its structure and characteristics.</a:t>
            </a:r>
          </a:p>
          <a:p>
            <a:pPr>
              <a:buFont typeface="Arial" panose="020B0604020202020204" pitchFamily="34" charset="0"/>
              <a:buChar char="•"/>
            </a:pPr>
            <a:endParaRPr lang="en-IN" dirty="0"/>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 AB6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540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92DA08-F8E2-15F4-23F0-962E3EFEAF6A}"/>
              </a:ext>
            </a:extLst>
          </p:cNvPr>
          <p:cNvSpPr>
            <a:spLocks noGrp="1"/>
          </p:cNvSpPr>
          <p:nvPr>
            <p:ph idx="1"/>
          </p:nvPr>
        </p:nvSpPr>
        <p:spPr>
          <a:xfrm>
            <a:off x="838200" y="737937"/>
            <a:ext cx="10515600" cy="5439026"/>
          </a:xfrm>
        </p:spPr>
        <p:txBody>
          <a:bodyPr/>
          <a:lstStyle/>
          <a:p>
            <a:pPr algn="just"/>
            <a:r>
              <a:rPr lang="en-US" b="1" dirty="0">
                <a:latin typeface="Times New Roman" panose="02020603050405020304" pitchFamily="18" charset="0"/>
                <a:cs typeface="Times New Roman" panose="02020603050405020304" pitchFamily="18" charset="0"/>
              </a:rPr>
              <a:t>Data Cleaning</a:t>
            </a:r>
            <a:r>
              <a:rPr lang="en-US"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Replaced missing values and corrected inconsistent entries.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Encoded categorical variables into numerical formats for machine learning compatibility.</a:t>
            </a:r>
          </a:p>
          <a:p>
            <a:pPr algn="just"/>
            <a:r>
              <a:rPr lang="en-US" b="1" dirty="0">
                <a:latin typeface="Times New Roman" panose="02020603050405020304" pitchFamily="18" charset="0"/>
                <a:cs typeface="Times New Roman" panose="02020603050405020304" pitchFamily="18" charset="0"/>
              </a:rPr>
              <a:t>Feature Engineering</a:t>
            </a:r>
            <a:r>
              <a:rPr lang="en-US"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Applied </a:t>
            </a:r>
            <a:r>
              <a:rPr lang="en-US" b="1" dirty="0">
                <a:latin typeface="Times New Roman" panose="02020603050405020304" pitchFamily="18" charset="0"/>
                <a:cs typeface="Times New Roman" panose="02020603050405020304" pitchFamily="18" charset="0"/>
              </a:rPr>
              <a:t>Principal Component Analysis (PCA)</a:t>
            </a:r>
            <a:r>
              <a:rPr lang="en-US" dirty="0">
                <a:latin typeface="Times New Roman" panose="02020603050405020304" pitchFamily="18" charset="0"/>
                <a:cs typeface="Times New Roman" panose="02020603050405020304" pitchFamily="18" charset="0"/>
              </a:rPr>
              <a:t> to reduce dimensionality and improve model efficiency.</a:t>
            </a:r>
          </a:p>
          <a:p>
            <a:pPr algn="just"/>
            <a:r>
              <a:rPr lang="en-US" b="1" dirty="0">
                <a:latin typeface="Times New Roman" panose="02020603050405020304" pitchFamily="18" charset="0"/>
                <a:cs typeface="Times New Roman" panose="02020603050405020304" pitchFamily="18" charset="0"/>
              </a:rPr>
              <a:t>Model Training</a:t>
            </a:r>
            <a:r>
              <a:rPr lang="en-US"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Implemented multiple machine learning models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Random Forest, etc.).</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Split the data into training (80%) and testing (20%) sets for evaluation.</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EF140255-C2AA-20BD-2BB4-E35640DAC284}"/>
              </a:ext>
            </a:extLst>
          </p:cNvPr>
          <p:cNvSpPr>
            <a:spLocks noGrp="1"/>
          </p:cNvSpPr>
          <p:nvPr>
            <p:ph type="dt" sz="half" idx="10"/>
          </p:nvPr>
        </p:nvSpPr>
        <p:spPr/>
        <p:txBody>
          <a:bodyPr/>
          <a:lstStyle/>
          <a:p>
            <a:fld id="{624C803B-62AD-4010-AEFB-D9AF802A6496}" type="datetime1">
              <a:rPr lang="en-IN" smtClean="0"/>
              <a:t>18-03-2025</a:t>
            </a:fld>
            <a:endParaRPr lang="en-IN"/>
          </a:p>
        </p:txBody>
      </p:sp>
      <p:sp>
        <p:nvSpPr>
          <p:cNvPr id="5" name="Footer Placeholder 4">
            <a:extLst>
              <a:ext uri="{FF2B5EF4-FFF2-40B4-BE49-F238E27FC236}">
                <a16:creationId xmlns:a16="http://schemas.microsoft.com/office/drawing/2014/main" id="{1431734A-B150-7C8A-B746-28E38610F128}"/>
              </a:ext>
            </a:extLst>
          </p:cNvPr>
          <p:cNvSpPr>
            <a:spLocks noGrp="1"/>
          </p:cNvSpPr>
          <p:nvPr>
            <p:ph type="ftr" sz="quarter" idx="11"/>
          </p:nvPr>
        </p:nvSpPr>
        <p:spPr/>
        <p:txBody>
          <a:bodyPr/>
          <a:lstStyle/>
          <a:p>
            <a:r>
              <a:rPr lang="en-US" dirty="0"/>
              <a:t>Review No.1         Batch No. AB6         Department of CSE</a:t>
            </a:r>
            <a:endParaRPr lang="en-IN" dirty="0"/>
          </a:p>
        </p:txBody>
      </p:sp>
      <p:sp>
        <p:nvSpPr>
          <p:cNvPr id="6" name="Slide Number Placeholder 5">
            <a:extLst>
              <a:ext uri="{FF2B5EF4-FFF2-40B4-BE49-F238E27FC236}">
                <a16:creationId xmlns:a16="http://schemas.microsoft.com/office/drawing/2014/main" id="{798E8AE7-11B5-FB36-1823-2229E319F3AF}"/>
              </a:ext>
            </a:extLst>
          </p:cNvPr>
          <p:cNvSpPr>
            <a:spLocks noGrp="1"/>
          </p:cNvSpPr>
          <p:nvPr>
            <p:ph type="sldNum" sz="quarter" idx="12"/>
          </p:nvPr>
        </p:nvSpPr>
        <p:spPr/>
        <p:txBody>
          <a:bodyPr/>
          <a:lstStyle/>
          <a:p>
            <a:fld id="{65DCBD69-296B-4D7C-AF62-9B588FC78772}" type="slidenum">
              <a:rPr lang="en-IN" smtClean="0"/>
              <a:t>18</a:t>
            </a:fld>
            <a:endParaRPr lang="en-IN"/>
          </a:p>
        </p:txBody>
      </p:sp>
    </p:spTree>
    <p:extLst>
      <p:ext uri="{BB962C8B-B14F-4D97-AF65-F5344CB8AC3E}">
        <p14:creationId xmlns:p14="http://schemas.microsoft.com/office/powerpoint/2010/main" val="4008854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D169D5-9A94-D534-2B1C-9A1C61690AD6}"/>
              </a:ext>
            </a:extLst>
          </p:cNvPr>
          <p:cNvSpPr>
            <a:spLocks noGrp="1"/>
          </p:cNvSpPr>
          <p:nvPr>
            <p:ph idx="1"/>
          </p:nvPr>
        </p:nvSpPr>
        <p:spPr>
          <a:xfrm>
            <a:off x="838200" y="1219200"/>
            <a:ext cx="10515600" cy="4957763"/>
          </a:xfrm>
        </p:spPr>
        <p:txBody>
          <a:bodyPr/>
          <a:lstStyle/>
          <a:p>
            <a:pPr algn="just"/>
            <a:r>
              <a:rPr lang="en-US" b="1" dirty="0">
                <a:latin typeface="Times New Roman" panose="02020603050405020304" pitchFamily="18" charset="0"/>
                <a:cs typeface="Times New Roman" panose="02020603050405020304" pitchFamily="18" charset="0"/>
              </a:rPr>
              <a:t>Performance Evaluation</a:t>
            </a:r>
            <a:r>
              <a:rPr lang="en-US"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Compared models based on metrics like accuracy, precision, recall, and F1-score.</a:t>
            </a:r>
          </a:p>
          <a:p>
            <a:pPr algn="just"/>
            <a:r>
              <a:rPr lang="en-US" b="1" dirty="0">
                <a:latin typeface="Times New Roman" panose="02020603050405020304" pitchFamily="18" charset="0"/>
                <a:cs typeface="Times New Roman" panose="02020603050405020304" pitchFamily="18" charset="0"/>
              </a:rPr>
              <a:t>Visualization and Insights</a:t>
            </a:r>
            <a:r>
              <a:rPr lang="en-US"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Used heatmaps, confusion matrices, and graphs to visualize correlations, model performance, and prediction outcomes.</a:t>
            </a:r>
          </a:p>
          <a:p>
            <a:pPr algn="just"/>
            <a:r>
              <a:rPr lang="en-US" b="1" dirty="0">
                <a:latin typeface="Times New Roman" panose="02020603050405020304" pitchFamily="18" charset="0"/>
                <a:cs typeface="Times New Roman" panose="02020603050405020304" pitchFamily="18" charset="0"/>
              </a:rPr>
              <a:t>Outcome</a:t>
            </a:r>
            <a:r>
              <a:rPr lang="en-US"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Developed a robust, interpretable CKD prediction model ready for deployment in clinical settings.</a:t>
            </a:r>
          </a:p>
          <a:p>
            <a:pPr>
              <a:buFont typeface="Arial" panose="020B0604020202020204" pitchFamily="34" charset="0"/>
              <a:buChar char="•"/>
            </a:pPr>
            <a:endParaRPr lang="en-US" dirty="0"/>
          </a:p>
          <a:p>
            <a:endParaRPr lang="en-IN" dirty="0"/>
          </a:p>
        </p:txBody>
      </p:sp>
      <p:sp>
        <p:nvSpPr>
          <p:cNvPr id="4" name="Date Placeholder 3">
            <a:extLst>
              <a:ext uri="{FF2B5EF4-FFF2-40B4-BE49-F238E27FC236}">
                <a16:creationId xmlns:a16="http://schemas.microsoft.com/office/drawing/2014/main" id="{F5BE4952-8281-23A1-1304-97E4522C2E2E}"/>
              </a:ext>
            </a:extLst>
          </p:cNvPr>
          <p:cNvSpPr>
            <a:spLocks noGrp="1"/>
          </p:cNvSpPr>
          <p:nvPr>
            <p:ph type="dt" sz="half" idx="10"/>
          </p:nvPr>
        </p:nvSpPr>
        <p:spPr/>
        <p:txBody>
          <a:bodyPr/>
          <a:lstStyle/>
          <a:p>
            <a:fld id="{624C803B-62AD-4010-AEFB-D9AF802A6496}" type="datetime1">
              <a:rPr lang="en-IN" smtClean="0"/>
              <a:t>18-03-2025</a:t>
            </a:fld>
            <a:endParaRPr lang="en-IN"/>
          </a:p>
        </p:txBody>
      </p:sp>
      <p:sp>
        <p:nvSpPr>
          <p:cNvPr id="5" name="Footer Placeholder 4">
            <a:extLst>
              <a:ext uri="{FF2B5EF4-FFF2-40B4-BE49-F238E27FC236}">
                <a16:creationId xmlns:a16="http://schemas.microsoft.com/office/drawing/2014/main" id="{1B9452BD-74AF-A051-EC0D-1B42F9358B5B}"/>
              </a:ext>
            </a:extLst>
          </p:cNvPr>
          <p:cNvSpPr>
            <a:spLocks noGrp="1"/>
          </p:cNvSpPr>
          <p:nvPr>
            <p:ph type="ftr" sz="quarter" idx="11"/>
          </p:nvPr>
        </p:nvSpPr>
        <p:spPr/>
        <p:txBody>
          <a:bodyPr/>
          <a:lstStyle/>
          <a:p>
            <a:r>
              <a:rPr lang="en-US" dirty="0"/>
              <a:t>Review No. 1       Batch No.AB6           Department of CSE</a:t>
            </a:r>
            <a:endParaRPr lang="en-IN" dirty="0"/>
          </a:p>
        </p:txBody>
      </p:sp>
      <p:sp>
        <p:nvSpPr>
          <p:cNvPr id="6" name="Slide Number Placeholder 5">
            <a:extLst>
              <a:ext uri="{FF2B5EF4-FFF2-40B4-BE49-F238E27FC236}">
                <a16:creationId xmlns:a16="http://schemas.microsoft.com/office/drawing/2014/main" id="{F115D1AB-3640-88A2-8D67-F77935598380}"/>
              </a:ext>
            </a:extLst>
          </p:cNvPr>
          <p:cNvSpPr>
            <a:spLocks noGrp="1"/>
          </p:cNvSpPr>
          <p:nvPr>
            <p:ph type="sldNum" sz="quarter" idx="12"/>
          </p:nvPr>
        </p:nvSpPr>
        <p:spPr/>
        <p:txBody>
          <a:bodyPr/>
          <a:lstStyle/>
          <a:p>
            <a:fld id="{65DCBD69-296B-4D7C-AF62-9B588FC78772}" type="slidenum">
              <a:rPr lang="en-IN" smtClean="0"/>
              <a:t>19</a:t>
            </a:fld>
            <a:endParaRPr lang="en-IN"/>
          </a:p>
        </p:txBody>
      </p:sp>
    </p:spTree>
    <p:extLst>
      <p:ext uri="{BB962C8B-B14F-4D97-AF65-F5344CB8AC3E}">
        <p14:creationId xmlns:p14="http://schemas.microsoft.com/office/powerpoint/2010/main" val="458317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62500" lnSpcReduction="20000"/>
          </a:bodyPr>
          <a:lstStyle/>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Results and Analysis</a:t>
            </a: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Conclusion &amp; Future Scope</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9477E6-D1B2-4024-A621-0A271A8663AE}"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 AB6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D747F6C-F631-438D-89AF-4F47076E0A81}"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No.AB6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AF0E2153-95C3-7DF3-2DC9-AC851E4EE3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1474" y="1825625"/>
            <a:ext cx="8769052" cy="4351338"/>
          </a:xfrm>
        </p:spPr>
      </p:pic>
    </p:spTree>
    <p:extLst>
      <p:ext uri="{BB962C8B-B14F-4D97-AF65-F5344CB8AC3E}">
        <p14:creationId xmlns:p14="http://schemas.microsoft.com/office/powerpoint/2010/main" val="1799690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7BE4FDDD-F158-BA57-3840-7DB8B4EDF6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127039"/>
            <a:ext cx="9192126" cy="4700335"/>
          </a:xfrm>
        </p:spPr>
      </p:pic>
      <p:sp>
        <p:nvSpPr>
          <p:cNvPr id="4" name="Date Placeholder 3">
            <a:extLst>
              <a:ext uri="{FF2B5EF4-FFF2-40B4-BE49-F238E27FC236}">
                <a16:creationId xmlns:a16="http://schemas.microsoft.com/office/drawing/2014/main" id="{C70A0FE9-C0E3-B1CC-B5B3-A191E999B8F3}"/>
              </a:ext>
            </a:extLst>
          </p:cNvPr>
          <p:cNvSpPr>
            <a:spLocks noGrp="1"/>
          </p:cNvSpPr>
          <p:nvPr>
            <p:ph type="dt" sz="half" idx="10"/>
          </p:nvPr>
        </p:nvSpPr>
        <p:spPr/>
        <p:txBody>
          <a:bodyPr/>
          <a:lstStyle/>
          <a:p>
            <a:fld id="{624C803B-62AD-4010-AEFB-D9AF802A6496}" type="datetime1">
              <a:rPr lang="en-IN" smtClean="0"/>
              <a:t>18-03-2025</a:t>
            </a:fld>
            <a:endParaRPr lang="en-IN"/>
          </a:p>
        </p:txBody>
      </p:sp>
      <p:sp>
        <p:nvSpPr>
          <p:cNvPr id="5" name="Footer Placeholder 4">
            <a:extLst>
              <a:ext uri="{FF2B5EF4-FFF2-40B4-BE49-F238E27FC236}">
                <a16:creationId xmlns:a16="http://schemas.microsoft.com/office/drawing/2014/main" id="{260207C3-A04B-AEEE-72E8-7CDB59B1D438}"/>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B28FEB4E-208E-74E5-6EE1-9E54DC39A20E}"/>
              </a:ext>
            </a:extLst>
          </p:cNvPr>
          <p:cNvSpPr>
            <a:spLocks noGrp="1"/>
          </p:cNvSpPr>
          <p:nvPr>
            <p:ph type="sldNum" sz="quarter" idx="12"/>
          </p:nvPr>
        </p:nvSpPr>
        <p:spPr/>
        <p:txBody>
          <a:bodyPr/>
          <a:lstStyle/>
          <a:p>
            <a:fld id="{65DCBD69-296B-4D7C-AF62-9B588FC78772}" type="slidenum">
              <a:rPr lang="en-IN" smtClean="0"/>
              <a:t>21</a:t>
            </a:fld>
            <a:endParaRPr lang="en-IN"/>
          </a:p>
        </p:txBody>
      </p:sp>
    </p:spTree>
    <p:extLst>
      <p:ext uri="{BB962C8B-B14F-4D97-AF65-F5344CB8AC3E}">
        <p14:creationId xmlns:p14="http://schemas.microsoft.com/office/powerpoint/2010/main" val="1610997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CONCLUSION and FUTURE SCOPE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lgn="just"/>
            <a:r>
              <a:rPr lang="en-US" b="1" dirty="0">
                <a:latin typeface="Times New Roman" panose="02020603050405020304" pitchFamily="18" charset="0"/>
                <a:cs typeface="Times New Roman" panose="02020603050405020304" pitchFamily="18" charset="0"/>
              </a:rPr>
              <a:t>Conclusion:</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successfully developed a robust machine learning model for predicting Chronic Kidney Disease (CKD) with high accuracy.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XGBoost</a:t>
            </a:r>
            <a:r>
              <a:rPr lang="en-US" b="1" dirty="0">
                <a:latin typeface="Times New Roman" panose="02020603050405020304" pitchFamily="18" charset="0"/>
                <a:cs typeface="Times New Roman" panose="02020603050405020304" pitchFamily="18" charset="0"/>
              </a:rPr>
              <a:t> algorithm</a:t>
            </a:r>
            <a:r>
              <a:rPr lang="en-US" dirty="0">
                <a:latin typeface="Times New Roman" panose="02020603050405020304" pitchFamily="18" charset="0"/>
                <a:cs typeface="Times New Roman" panose="02020603050405020304" pitchFamily="18" charset="0"/>
              </a:rPr>
              <a:t>, with an accuracy of </a:t>
            </a:r>
            <a:r>
              <a:rPr lang="en-US" b="1" dirty="0">
                <a:latin typeface="Times New Roman" panose="02020603050405020304" pitchFamily="18" charset="0"/>
                <a:cs typeface="Times New Roman" panose="02020603050405020304" pitchFamily="18" charset="0"/>
              </a:rPr>
              <a:t>99.12%</a:t>
            </a:r>
            <a:r>
              <a:rPr lang="en-US" dirty="0">
                <a:latin typeface="Times New Roman" panose="02020603050405020304" pitchFamily="18" charset="0"/>
                <a:cs typeface="Times New Roman" panose="02020603050405020304" pitchFamily="18" charset="0"/>
              </a:rPr>
              <a:t> after applying PCA, emerged as the most effective model.</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Advanced preprocessing techniques, such as handling missing values and dimensionality reduction, played a crucial role in improving model performance.</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725E0ED-D2C9-47B9-A533-1F8FDD25A9AB}"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No.AB6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103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D28B6B-E954-0B89-F141-D73B878D8BC3}"/>
              </a:ext>
            </a:extLst>
          </p:cNvPr>
          <p:cNvSpPr>
            <a:spLocks noGrp="1"/>
          </p:cNvSpPr>
          <p:nvPr>
            <p:ph idx="1"/>
          </p:nvPr>
        </p:nvSpPr>
        <p:spPr>
          <a:xfrm>
            <a:off x="838200" y="1299411"/>
            <a:ext cx="10515600" cy="4877552"/>
          </a:xfrm>
        </p:spPr>
        <p:txBody>
          <a:bodyPr/>
          <a:lstStyle/>
          <a:p>
            <a:pPr algn="just"/>
            <a:r>
              <a:rPr lang="en-US" dirty="0">
                <a:latin typeface="Times New Roman" panose="02020603050405020304" pitchFamily="18" charset="0"/>
                <a:cs typeface="Times New Roman" panose="02020603050405020304" pitchFamily="18" charset="0"/>
              </a:rPr>
              <a:t>The model provides an efficient and reliable tool for the </a:t>
            </a:r>
            <a:r>
              <a:rPr lang="en-US" b="1" dirty="0">
                <a:latin typeface="Times New Roman" panose="02020603050405020304" pitchFamily="18" charset="0"/>
                <a:cs typeface="Times New Roman" panose="02020603050405020304" pitchFamily="18" charset="0"/>
              </a:rPr>
              <a:t>early diagnosis of CKD</a:t>
            </a:r>
            <a:r>
              <a:rPr lang="en-US" dirty="0">
                <a:latin typeface="Times New Roman" panose="02020603050405020304" pitchFamily="18" charset="0"/>
                <a:cs typeface="Times New Roman" panose="02020603050405020304" pitchFamily="18" charset="0"/>
              </a:rPr>
              <a:t>, which can aid healthcare professionals in timely interventions and improving patient outcomes.</a:t>
            </a:r>
          </a:p>
          <a:p>
            <a:pPr algn="just"/>
            <a:r>
              <a:rPr lang="en-IN" b="1" dirty="0">
                <a:latin typeface="Times New Roman" panose="02020603050405020304" pitchFamily="18" charset="0"/>
                <a:cs typeface="Times New Roman" panose="02020603050405020304" pitchFamily="18" charset="0"/>
              </a:rPr>
              <a:t>Future Scope:</a:t>
            </a:r>
          </a:p>
          <a:p>
            <a:pPr algn="just">
              <a:buFont typeface="+mj-lt"/>
              <a:buAutoNum type="arabicPeriod"/>
            </a:pPr>
            <a:r>
              <a:rPr lang="en-IN" b="1" dirty="0">
                <a:latin typeface="Times New Roman" panose="02020603050405020304" pitchFamily="18" charset="0"/>
                <a:cs typeface="Times New Roman" panose="02020603050405020304" pitchFamily="18" charset="0"/>
              </a:rPr>
              <a:t>Dataset Expansion</a:t>
            </a:r>
            <a:r>
              <a:rPr lang="en-IN" dirty="0">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IN" sz="2800" dirty="0">
                <a:latin typeface="Times New Roman" panose="02020603050405020304" pitchFamily="18" charset="0"/>
                <a:cs typeface="Times New Roman" panose="02020603050405020304" pitchFamily="18" charset="0"/>
              </a:rPr>
              <a:t>Incorporate larger and more diverse datasets to enhance model generalizability and robustness.</a:t>
            </a:r>
          </a:p>
          <a:p>
            <a:pPr algn="just"/>
            <a:r>
              <a:rPr lang="en-US" b="1" dirty="0">
                <a:latin typeface="Times New Roman" panose="02020603050405020304" pitchFamily="18" charset="0"/>
                <a:cs typeface="Times New Roman" panose="02020603050405020304" pitchFamily="18" charset="0"/>
              </a:rPr>
              <a:t>Explainable AI</a:t>
            </a:r>
            <a:r>
              <a:rPr lang="en-US"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 explainability techniques like </a:t>
            </a:r>
            <a:r>
              <a:rPr lang="en-US" b="1" dirty="0">
                <a:latin typeface="Times New Roman" panose="02020603050405020304" pitchFamily="18" charset="0"/>
                <a:cs typeface="Times New Roman" panose="02020603050405020304" pitchFamily="18" charset="0"/>
              </a:rPr>
              <a:t>SHAP</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LIME</a:t>
            </a:r>
            <a:r>
              <a:rPr lang="en-US" dirty="0">
                <a:latin typeface="Times New Roman" panose="02020603050405020304" pitchFamily="18" charset="0"/>
                <a:cs typeface="Times New Roman" panose="02020603050405020304" pitchFamily="18" charset="0"/>
              </a:rPr>
              <a:t> to improve model transparency and foster trust among medical professionals.</a:t>
            </a:r>
          </a:p>
          <a:p>
            <a:endParaRPr lang="en-IN" dirty="0"/>
          </a:p>
        </p:txBody>
      </p:sp>
      <p:sp>
        <p:nvSpPr>
          <p:cNvPr id="4" name="Date Placeholder 3">
            <a:extLst>
              <a:ext uri="{FF2B5EF4-FFF2-40B4-BE49-F238E27FC236}">
                <a16:creationId xmlns:a16="http://schemas.microsoft.com/office/drawing/2014/main" id="{4A6C7615-4FB7-DF3C-7441-E771E511D325}"/>
              </a:ext>
            </a:extLst>
          </p:cNvPr>
          <p:cNvSpPr>
            <a:spLocks noGrp="1"/>
          </p:cNvSpPr>
          <p:nvPr>
            <p:ph type="dt" sz="half" idx="10"/>
          </p:nvPr>
        </p:nvSpPr>
        <p:spPr/>
        <p:txBody>
          <a:bodyPr/>
          <a:lstStyle/>
          <a:p>
            <a:fld id="{624C803B-62AD-4010-AEFB-D9AF802A6496}" type="datetime1">
              <a:rPr lang="en-IN" smtClean="0"/>
              <a:t>18-03-2025</a:t>
            </a:fld>
            <a:endParaRPr lang="en-IN"/>
          </a:p>
        </p:txBody>
      </p:sp>
      <p:sp>
        <p:nvSpPr>
          <p:cNvPr id="5" name="Footer Placeholder 4">
            <a:extLst>
              <a:ext uri="{FF2B5EF4-FFF2-40B4-BE49-F238E27FC236}">
                <a16:creationId xmlns:a16="http://schemas.microsoft.com/office/drawing/2014/main" id="{B11DE982-507F-6EE1-0DEA-F96DE401C221}"/>
              </a:ext>
            </a:extLst>
          </p:cNvPr>
          <p:cNvSpPr>
            <a:spLocks noGrp="1"/>
          </p:cNvSpPr>
          <p:nvPr>
            <p:ph type="ftr" sz="quarter" idx="11"/>
          </p:nvPr>
        </p:nvSpPr>
        <p:spPr/>
        <p:txBody>
          <a:bodyPr/>
          <a:lstStyle/>
          <a:p>
            <a:r>
              <a:rPr lang="en-US" dirty="0"/>
              <a:t>Review No. 1        Batch No. AB6          Department of CSE</a:t>
            </a:r>
            <a:endParaRPr lang="en-IN" dirty="0"/>
          </a:p>
        </p:txBody>
      </p:sp>
      <p:sp>
        <p:nvSpPr>
          <p:cNvPr id="6" name="Slide Number Placeholder 5">
            <a:extLst>
              <a:ext uri="{FF2B5EF4-FFF2-40B4-BE49-F238E27FC236}">
                <a16:creationId xmlns:a16="http://schemas.microsoft.com/office/drawing/2014/main" id="{FAF1FDBB-8485-E850-AEC6-57C5B97B360B}"/>
              </a:ext>
            </a:extLst>
          </p:cNvPr>
          <p:cNvSpPr>
            <a:spLocks noGrp="1"/>
          </p:cNvSpPr>
          <p:nvPr>
            <p:ph type="sldNum" sz="quarter" idx="12"/>
          </p:nvPr>
        </p:nvSpPr>
        <p:spPr/>
        <p:txBody>
          <a:bodyPr/>
          <a:lstStyle/>
          <a:p>
            <a:fld id="{65DCBD69-296B-4D7C-AF62-9B588FC78772}" type="slidenum">
              <a:rPr lang="en-IN" smtClean="0"/>
              <a:t>23</a:t>
            </a:fld>
            <a:endParaRPr lang="en-IN"/>
          </a:p>
        </p:txBody>
      </p:sp>
    </p:spTree>
    <p:extLst>
      <p:ext uri="{BB962C8B-B14F-4D97-AF65-F5344CB8AC3E}">
        <p14:creationId xmlns:p14="http://schemas.microsoft.com/office/powerpoint/2010/main" val="1351377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No.AB6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24</a:t>
            </a:fld>
            <a:endParaRPr lang="en-US">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838200" y="1379621"/>
            <a:ext cx="10515600" cy="4797342"/>
          </a:xfrm>
        </p:spPr>
        <p:txBody>
          <a:bodyPr>
            <a:normAutofit/>
          </a:bodyPr>
          <a:lstStyle/>
          <a:p>
            <a:pPr algn="just"/>
            <a:r>
              <a:rPr lang="pt-BR" sz="2000" dirty="0">
                <a:latin typeface="Times New Roman" panose="02020603050405020304" pitchFamily="18" charset="0"/>
                <a:cs typeface="Times New Roman" panose="02020603050405020304" pitchFamily="18" charset="0"/>
              </a:rPr>
              <a:t>Ammirati, A. L. (2020). Chronic kidney disease. Revista da Associac ¸˜ ao M´edica Brasileira, 66(Suppl 1), s03-s09.</a:t>
            </a:r>
          </a:p>
          <a:p>
            <a:pPr algn="just"/>
            <a:r>
              <a:rPr lang="en-US" sz="2000" dirty="0" err="1">
                <a:latin typeface="Times New Roman" panose="02020603050405020304" pitchFamily="18" charset="0"/>
                <a:cs typeface="Times New Roman" panose="02020603050405020304" pitchFamily="18" charset="0"/>
              </a:rPr>
              <a:t>Elkholy</a:t>
            </a:r>
            <a:r>
              <a:rPr lang="en-US" sz="2000" dirty="0">
                <a:latin typeface="Times New Roman" panose="02020603050405020304" pitchFamily="18" charset="0"/>
                <a:cs typeface="Times New Roman" panose="02020603050405020304" pitchFamily="18" charset="0"/>
              </a:rPr>
              <a:t>, S. M. M., </a:t>
            </a:r>
            <a:r>
              <a:rPr lang="en-US" sz="2000" dirty="0" err="1">
                <a:latin typeface="Times New Roman" panose="02020603050405020304" pitchFamily="18" charset="0"/>
                <a:cs typeface="Times New Roman" panose="02020603050405020304" pitchFamily="18" charset="0"/>
              </a:rPr>
              <a:t>Rezk</a:t>
            </a:r>
            <a:r>
              <a:rPr lang="en-US" sz="2000" dirty="0">
                <a:latin typeface="Times New Roman" panose="02020603050405020304" pitchFamily="18" charset="0"/>
                <a:cs typeface="Times New Roman" panose="02020603050405020304" pitchFamily="18" charset="0"/>
              </a:rPr>
              <a:t>, A., &amp; Saleh, A. A. E. F. (2021). Early prediction of chronic kidney disease using deep belief network. IEEE Access, 9, 135542-135549.</a:t>
            </a:r>
            <a:endParaRPr lang="pt-BR" sz="2000" dirty="0">
              <a:latin typeface="Times New Roman" panose="02020603050405020304" pitchFamily="18" charset="0"/>
              <a:cs typeface="Times New Roman" panose="02020603050405020304" pitchFamily="18" charset="0"/>
            </a:endParaRPr>
          </a:p>
          <a:p>
            <a:pPr algn="just"/>
            <a:r>
              <a:rPr lang="en-US" sz="2000" dirty="0" err="1">
                <a:latin typeface="Times New Roman" panose="02020603050405020304" pitchFamily="18" charset="0"/>
                <a:cs typeface="Times New Roman" panose="02020603050405020304" pitchFamily="18" charset="0"/>
              </a:rPr>
              <a:t>Roweis</a:t>
            </a:r>
            <a:r>
              <a:rPr lang="en-US" sz="2000" dirty="0">
                <a:latin typeface="Times New Roman" panose="02020603050405020304" pitchFamily="18" charset="0"/>
                <a:cs typeface="Times New Roman" panose="02020603050405020304" pitchFamily="18" charset="0"/>
              </a:rPr>
              <a:t>, S. (1998). Em algorithms for </a:t>
            </a:r>
            <a:r>
              <a:rPr lang="en-US" sz="2000" dirty="0" err="1">
                <a:latin typeface="Times New Roman" panose="02020603050405020304" pitchFamily="18" charset="0"/>
                <a:cs typeface="Times New Roman" panose="02020603050405020304" pitchFamily="18" charset="0"/>
              </a:rPr>
              <a:t>pca</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spca</a:t>
            </a:r>
            <a:r>
              <a:rPr lang="en-US" sz="2000" dirty="0">
                <a:latin typeface="Times New Roman" panose="02020603050405020304" pitchFamily="18" charset="0"/>
                <a:cs typeface="Times New Roman" panose="02020603050405020304" pitchFamily="18" charset="0"/>
              </a:rPr>
              <a:t>. Advances in </a:t>
            </a:r>
            <a:r>
              <a:rPr lang="en-US" sz="2000" dirty="0" err="1">
                <a:latin typeface="Times New Roman" panose="02020603050405020304" pitchFamily="18" charset="0"/>
                <a:cs typeface="Times New Roman" panose="02020603050405020304" pitchFamily="18" charset="0"/>
              </a:rPr>
              <a:t>NeuralInformation</a:t>
            </a:r>
            <a:r>
              <a:rPr lang="en-US" sz="2000" dirty="0">
                <a:latin typeface="Times New Roman" panose="02020603050405020304" pitchFamily="18" charset="0"/>
                <a:cs typeface="Times New Roman" panose="02020603050405020304" pitchFamily="18" charset="0"/>
              </a:rPr>
              <a:t> Processing Systems.</a:t>
            </a:r>
            <a:endParaRPr lang="pt-BR"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Chittora, P., </a:t>
            </a:r>
            <a:r>
              <a:rPr lang="en-IN" sz="2000" dirty="0" err="1">
                <a:latin typeface="Times New Roman" panose="02020603050405020304" pitchFamily="18" charset="0"/>
                <a:cs typeface="Times New Roman" panose="02020603050405020304" pitchFamily="18" charset="0"/>
              </a:rPr>
              <a:t>Chaurasia</a:t>
            </a:r>
            <a:r>
              <a:rPr lang="en-IN" sz="2000" dirty="0">
                <a:latin typeface="Times New Roman" panose="02020603050405020304" pitchFamily="18" charset="0"/>
                <a:cs typeface="Times New Roman" panose="02020603050405020304" pitchFamily="18" charset="0"/>
              </a:rPr>
              <a:t>, S., Chakrabarti, P., Kumawat, G., Chakrabarti, T., </a:t>
            </a:r>
            <a:r>
              <a:rPr lang="en-IN" sz="2000" dirty="0" err="1">
                <a:latin typeface="Times New Roman" panose="02020603050405020304" pitchFamily="18" charset="0"/>
                <a:cs typeface="Times New Roman" panose="02020603050405020304" pitchFamily="18" charset="0"/>
              </a:rPr>
              <a:t>Leonowicz</a:t>
            </a:r>
            <a:r>
              <a:rPr lang="en-IN" sz="2000" dirty="0">
                <a:latin typeface="Times New Roman" panose="02020603050405020304" pitchFamily="18" charset="0"/>
                <a:cs typeface="Times New Roman" panose="02020603050405020304" pitchFamily="18" charset="0"/>
              </a:rPr>
              <a:t>, Z., ... &amp; </a:t>
            </a:r>
            <a:r>
              <a:rPr lang="en-IN" sz="2000" dirty="0" err="1">
                <a:latin typeface="Times New Roman" panose="02020603050405020304" pitchFamily="18" charset="0"/>
                <a:cs typeface="Times New Roman" panose="02020603050405020304" pitchFamily="18" charset="0"/>
              </a:rPr>
              <a:t>Bolshev</a:t>
            </a:r>
            <a:r>
              <a:rPr lang="en-IN" sz="2000" dirty="0">
                <a:latin typeface="Times New Roman" panose="02020603050405020304" pitchFamily="18" charset="0"/>
                <a:cs typeface="Times New Roman" panose="02020603050405020304" pitchFamily="18" charset="0"/>
              </a:rPr>
              <a:t>, V. (2021). </a:t>
            </a:r>
            <a:r>
              <a:rPr lang="en-IN" sz="2000" dirty="0" err="1">
                <a:latin typeface="Times New Roman" panose="02020603050405020304" pitchFamily="18" charset="0"/>
                <a:cs typeface="Times New Roman" panose="02020603050405020304" pitchFamily="18" charset="0"/>
              </a:rPr>
              <a:t>Predic</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tion</a:t>
            </a:r>
            <a:r>
              <a:rPr lang="en-IN" sz="2000" dirty="0">
                <a:latin typeface="Times New Roman" panose="02020603050405020304" pitchFamily="18" charset="0"/>
                <a:cs typeface="Times New Roman" panose="02020603050405020304" pitchFamily="18" charset="0"/>
              </a:rPr>
              <a:t> of chronic kidney disease-a machine learning perspective. IEEE access, 9, 17312-17334.</a:t>
            </a:r>
            <a:endParaRPr lang="pt-BR"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Islam, M. A., Majumder, M. Z. H., &amp; Hussein, M. A. (2023). Chronic kidney disease prediction based on machine learning algorithms. Journal of pathology informatics, 14, 100189.</a:t>
            </a:r>
          </a:p>
          <a:p>
            <a:pPr algn="just"/>
            <a:r>
              <a:rPr lang="nb-NO" sz="2000" dirty="0">
                <a:latin typeface="Times New Roman" panose="02020603050405020304" pitchFamily="18" charset="0"/>
                <a:cs typeface="Times New Roman" panose="02020603050405020304" pitchFamily="18" charset="0"/>
              </a:rPr>
              <a:t>DatasetLink: https://www.kaggle.com/datasets/mansoordaku/ckdisease</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Rafi, S., &amp; Das, R. (2023). Topic-guided abstractive multimodal summarization with multimodal output. Neural Computing and Applications, 1-16.</a:t>
            </a:r>
          </a:p>
        </p:txBody>
      </p:sp>
    </p:spTree>
    <p:extLst>
      <p:ext uri="{BB962C8B-B14F-4D97-AF65-F5344CB8AC3E}">
        <p14:creationId xmlns:p14="http://schemas.microsoft.com/office/powerpoint/2010/main" val="2153494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35A412-1E3D-6DC1-2366-3BA7618A6A49}"/>
              </a:ext>
            </a:extLst>
          </p:cNvPr>
          <p:cNvSpPr>
            <a:spLocks noGrp="1"/>
          </p:cNvSpPr>
          <p:nvPr>
            <p:ph idx="1"/>
          </p:nvPr>
        </p:nvSpPr>
        <p:spPr>
          <a:xfrm>
            <a:off x="838200" y="834189"/>
            <a:ext cx="10515600" cy="5342774"/>
          </a:xfrm>
        </p:spPr>
        <p:txBody>
          <a:bodyPr>
            <a:noAutofit/>
          </a:bodyPr>
          <a:lstStyle/>
          <a:p>
            <a:pPr algn="just"/>
            <a:r>
              <a:rPr lang="en-IN" sz="2000" dirty="0" err="1">
                <a:latin typeface="Times New Roman" panose="02020603050405020304" pitchFamily="18" charset="0"/>
                <a:cs typeface="Times New Roman" panose="02020603050405020304" pitchFamily="18" charset="0"/>
              </a:rPr>
              <a:t>Aljaaf</a:t>
            </a:r>
            <a:r>
              <a:rPr lang="en-IN" sz="2000" dirty="0">
                <a:latin typeface="Times New Roman" panose="02020603050405020304" pitchFamily="18" charset="0"/>
                <a:cs typeface="Times New Roman" panose="02020603050405020304" pitchFamily="18" charset="0"/>
              </a:rPr>
              <a:t>, A. J., Al-</a:t>
            </a:r>
            <a:r>
              <a:rPr lang="en-IN" sz="2000" dirty="0" err="1">
                <a:latin typeface="Times New Roman" panose="02020603050405020304" pitchFamily="18" charset="0"/>
                <a:cs typeface="Times New Roman" panose="02020603050405020304" pitchFamily="18" charset="0"/>
              </a:rPr>
              <a:t>Jumeily</a:t>
            </a:r>
            <a:r>
              <a:rPr lang="en-IN" sz="2000" dirty="0">
                <a:latin typeface="Times New Roman" panose="02020603050405020304" pitchFamily="18" charset="0"/>
                <a:cs typeface="Times New Roman" panose="02020603050405020304" pitchFamily="18" charset="0"/>
              </a:rPr>
              <a:t>, D., </a:t>
            </a:r>
            <a:r>
              <a:rPr lang="en-IN" sz="2000" dirty="0" err="1">
                <a:latin typeface="Times New Roman" panose="02020603050405020304" pitchFamily="18" charset="0"/>
                <a:cs typeface="Times New Roman" panose="02020603050405020304" pitchFamily="18" charset="0"/>
              </a:rPr>
              <a:t>Haglan</a:t>
            </a:r>
            <a:r>
              <a:rPr lang="en-IN" sz="2000" dirty="0">
                <a:latin typeface="Times New Roman" panose="02020603050405020304" pitchFamily="18" charset="0"/>
                <a:cs typeface="Times New Roman" panose="02020603050405020304" pitchFamily="18" charset="0"/>
              </a:rPr>
              <a:t>, H. M., </a:t>
            </a:r>
            <a:r>
              <a:rPr lang="en-IN" sz="2000" dirty="0" err="1">
                <a:latin typeface="Times New Roman" panose="02020603050405020304" pitchFamily="18" charset="0"/>
                <a:cs typeface="Times New Roman" panose="02020603050405020304" pitchFamily="18" charset="0"/>
              </a:rPr>
              <a:t>Alloghani</a:t>
            </a:r>
            <a:r>
              <a:rPr lang="en-IN" sz="2000" dirty="0">
                <a:latin typeface="Times New Roman" panose="02020603050405020304" pitchFamily="18" charset="0"/>
                <a:cs typeface="Times New Roman" panose="02020603050405020304" pitchFamily="18" charset="0"/>
              </a:rPr>
              <a:t>, M., Baker, T., Hussain, A. J., &amp; Mustafina, J. (2018, July). Early prediction of chronic kidney disease using machine learning supported by predictive analytics. In 2018 IEEE congress on evolutionary computation (CEC) (pp. 1-9). IEEE.</a:t>
            </a:r>
          </a:p>
          <a:p>
            <a:pPr algn="just"/>
            <a:r>
              <a:rPr lang="en-IN" sz="2000" dirty="0" err="1">
                <a:latin typeface="Times New Roman" panose="02020603050405020304" pitchFamily="18" charset="0"/>
                <a:cs typeface="Times New Roman" panose="02020603050405020304" pitchFamily="18" charset="0"/>
              </a:rPr>
              <a:t>Gudeti</a:t>
            </a:r>
            <a:r>
              <a:rPr lang="en-IN" sz="2000" dirty="0">
                <a:latin typeface="Times New Roman" panose="02020603050405020304" pitchFamily="18" charset="0"/>
                <a:cs typeface="Times New Roman" panose="02020603050405020304" pitchFamily="18" charset="0"/>
              </a:rPr>
              <a:t>, B., Mishra, S., Malik, S., Fernandez, T. F., Tyagi, A. K., &amp; Kumari, S. (2020, November). A novel approach to predict chronic kidney disease using machine learning algorithms. In 2020 4th International Conference on Electronics, </a:t>
            </a:r>
            <a:r>
              <a:rPr lang="en-IN" sz="2000" dirty="0" err="1">
                <a:latin typeface="Times New Roman" panose="02020603050405020304" pitchFamily="18" charset="0"/>
                <a:cs typeface="Times New Roman" panose="02020603050405020304" pitchFamily="18" charset="0"/>
              </a:rPr>
              <a:t>Communi</a:t>
            </a:r>
            <a:r>
              <a:rPr lang="en-IN" sz="2000" dirty="0">
                <a:latin typeface="Times New Roman" panose="02020603050405020304" pitchFamily="18" charset="0"/>
                <a:cs typeface="Times New Roman" panose="02020603050405020304" pitchFamily="18" charset="0"/>
              </a:rPr>
              <a:t> cation and Aerospace Technology (ICECA) (pp. 1630-1635). IEEE.</a:t>
            </a:r>
          </a:p>
          <a:p>
            <a:pPr algn="just"/>
            <a:r>
              <a:rPr lang="en-US" sz="2000" dirty="0">
                <a:latin typeface="Times New Roman" panose="02020603050405020304" pitchFamily="18" charset="0"/>
                <a:cs typeface="Times New Roman" panose="02020603050405020304" pitchFamily="18" charset="0"/>
              </a:rPr>
              <a:t>Hossain, M. M., Swarna, R. A., </a:t>
            </a:r>
            <a:r>
              <a:rPr lang="en-US" sz="2000" dirty="0" err="1">
                <a:latin typeface="Times New Roman" panose="02020603050405020304" pitchFamily="18" charset="0"/>
                <a:cs typeface="Times New Roman" panose="02020603050405020304" pitchFamily="18" charset="0"/>
              </a:rPr>
              <a:t>Mostafiz</a:t>
            </a:r>
            <a:r>
              <a:rPr lang="en-US" sz="2000" dirty="0">
                <a:latin typeface="Times New Roman" panose="02020603050405020304" pitchFamily="18" charset="0"/>
                <a:cs typeface="Times New Roman" panose="02020603050405020304" pitchFamily="18" charset="0"/>
              </a:rPr>
              <a:t>, R., Shaha, P., Pinky, L. Y., Rahman, M. M., ... &amp; Iqbal, M. S. (2022). Analysis of the performance of feature optimization techniques for the diagnosis of machine learning-based chronic kidney disease. Machine Learning with Applications, 9, 100330.</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Islam, M. A., Akter, S., </a:t>
            </a:r>
            <a:r>
              <a:rPr lang="en-IN" sz="2000" dirty="0" err="1">
                <a:latin typeface="Times New Roman" panose="02020603050405020304" pitchFamily="18" charset="0"/>
                <a:cs typeface="Times New Roman" panose="02020603050405020304" pitchFamily="18" charset="0"/>
              </a:rPr>
              <a:t>Hossen</a:t>
            </a:r>
            <a:r>
              <a:rPr lang="en-IN" sz="2000" dirty="0">
                <a:latin typeface="Times New Roman" panose="02020603050405020304" pitchFamily="18" charset="0"/>
                <a:cs typeface="Times New Roman" panose="02020603050405020304" pitchFamily="18" charset="0"/>
              </a:rPr>
              <a:t>, M. S., Keya, S. A., Tisha, S. A., &amp; Hossain, S. (2020, December). Risk factor prediction of chronic kidney disease based on machine learning algorithms. In 2020 3rd international conference on intelligent sustainable systems (ICISS) (pp. 952-957). IEEE.</a:t>
            </a:r>
          </a:p>
          <a:p>
            <a:pPr algn="just"/>
            <a:r>
              <a:rPr lang="en-US" sz="2000" dirty="0">
                <a:latin typeface="Times New Roman" panose="02020603050405020304" pitchFamily="18" charset="0"/>
                <a:cs typeface="Times New Roman" panose="02020603050405020304" pitchFamily="18" charset="0"/>
              </a:rPr>
              <a:t>Islam, M. A., Majumder, M. Z. H., &amp; Hussein, M. A. (2023). Chronic kidney disease prediction based on machine learning algorithms. Journal of pathology informatics, 14, 100189.</a:t>
            </a:r>
          </a:p>
          <a:p>
            <a:pPr algn="just"/>
            <a:r>
              <a:rPr lang="en-IN" sz="2000" dirty="0" err="1">
                <a:latin typeface="Times New Roman" panose="02020603050405020304" pitchFamily="18" charset="0"/>
                <a:cs typeface="Times New Roman" panose="02020603050405020304" pitchFamily="18" charset="0"/>
              </a:rPr>
              <a:t>Venkatrao</a:t>
            </a:r>
            <a:r>
              <a:rPr lang="en-IN" sz="2000" dirty="0">
                <a:latin typeface="Times New Roman" panose="02020603050405020304" pitchFamily="18" charset="0"/>
                <a:cs typeface="Times New Roman" panose="02020603050405020304" pitchFamily="18" charset="0"/>
              </a:rPr>
              <a:t>, K., &amp; </a:t>
            </a:r>
            <a:r>
              <a:rPr lang="en-IN" sz="2000" dirty="0" err="1">
                <a:latin typeface="Times New Roman" panose="02020603050405020304" pitchFamily="18" charset="0"/>
                <a:cs typeface="Times New Roman" panose="02020603050405020304" pitchFamily="18" charset="0"/>
              </a:rPr>
              <a:t>Kareemulla</a:t>
            </a:r>
            <a:r>
              <a:rPr lang="en-IN" sz="2000" dirty="0">
                <a:latin typeface="Times New Roman" panose="02020603050405020304" pitchFamily="18" charset="0"/>
                <a:cs typeface="Times New Roman" panose="02020603050405020304" pitchFamily="18" charset="0"/>
              </a:rPr>
              <a:t>, S. (2023). HDLNET: a hybrid deep learning network model with intelligent IoT for detection and classification of chronic kidney disease. IEEE Access</a:t>
            </a:r>
          </a:p>
        </p:txBody>
      </p:sp>
      <p:sp>
        <p:nvSpPr>
          <p:cNvPr id="4" name="Date Placeholder 3">
            <a:extLst>
              <a:ext uri="{FF2B5EF4-FFF2-40B4-BE49-F238E27FC236}">
                <a16:creationId xmlns:a16="http://schemas.microsoft.com/office/drawing/2014/main" id="{A0B8EDE0-D31D-DD89-8395-D821450CC865}"/>
              </a:ext>
            </a:extLst>
          </p:cNvPr>
          <p:cNvSpPr>
            <a:spLocks noGrp="1"/>
          </p:cNvSpPr>
          <p:nvPr>
            <p:ph type="dt" sz="half" idx="10"/>
          </p:nvPr>
        </p:nvSpPr>
        <p:spPr/>
        <p:txBody>
          <a:bodyPr/>
          <a:lstStyle/>
          <a:p>
            <a:fld id="{624C803B-62AD-4010-AEFB-D9AF802A6496}" type="datetime1">
              <a:rPr lang="en-IN" smtClean="0"/>
              <a:t>18-03-2025</a:t>
            </a:fld>
            <a:endParaRPr lang="en-IN"/>
          </a:p>
        </p:txBody>
      </p:sp>
      <p:sp>
        <p:nvSpPr>
          <p:cNvPr id="5" name="Footer Placeholder 4">
            <a:extLst>
              <a:ext uri="{FF2B5EF4-FFF2-40B4-BE49-F238E27FC236}">
                <a16:creationId xmlns:a16="http://schemas.microsoft.com/office/drawing/2014/main" id="{32339E2B-64EB-78C7-9C88-D73494295D32}"/>
              </a:ext>
            </a:extLst>
          </p:cNvPr>
          <p:cNvSpPr>
            <a:spLocks noGrp="1"/>
          </p:cNvSpPr>
          <p:nvPr>
            <p:ph type="ftr" sz="quarter" idx="11"/>
          </p:nvPr>
        </p:nvSpPr>
        <p:spPr/>
        <p:txBody>
          <a:bodyPr/>
          <a:lstStyle/>
          <a:p>
            <a:r>
              <a:rPr lang="en-US" dirty="0"/>
              <a:t>Review No.1         Batch No.AB6           Department of CSE</a:t>
            </a:r>
            <a:endParaRPr lang="en-IN" dirty="0"/>
          </a:p>
        </p:txBody>
      </p:sp>
      <p:sp>
        <p:nvSpPr>
          <p:cNvPr id="6" name="Slide Number Placeholder 5">
            <a:extLst>
              <a:ext uri="{FF2B5EF4-FFF2-40B4-BE49-F238E27FC236}">
                <a16:creationId xmlns:a16="http://schemas.microsoft.com/office/drawing/2014/main" id="{6E703E14-E618-895D-95F2-E439921552DC}"/>
              </a:ext>
            </a:extLst>
          </p:cNvPr>
          <p:cNvSpPr>
            <a:spLocks noGrp="1"/>
          </p:cNvSpPr>
          <p:nvPr>
            <p:ph type="sldNum" sz="quarter" idx="12"/>
          </p:nvPr>
        </p:nvSpPr>
        <p:spPr/>
        <p:txBody>
          <a:bodyPr/>
          <a:lstStyle/>
          <a:p>
            <a:fld id="{65DCBD69-296B-4D7C-AF62-9B588FC78772}" type="slidenum">
              <a:rPr lang="en-IN" smtClean="0"/>
              <a:t>25</a:t>
            </a:fld>
            <a:endParaRPr lang="en-IN"/>
          </a:p>
        </p:txBody>
      </p:sp>
    </p:spTree>
    <p:extLst>
      <p:ext uri="{BB962C8B-B14F-4D97-AF65-F5344CB8AC3E}">
        <p14:creationId xmlns:p14="http://schemas.microsoft.com/office/powerpoint/2010/main" val="1935592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IN" b="1" dirty="0">
                <a:latin typeface="Times New Roman" panose="02020603050405020304" pitchFamily="18" charset="0"/>
                <a:cs typeface="Times New Roman" panose="02020603050405020304" pitchFamily="18" charset="0"/>
              </a:rPr>
              <a:t>QUESTIONS and ANSWERS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Q1: What is the primary goal of the project?</a:t>
            </a: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A1:</a:t>
            </a:r>
            <a:r>
              <a:rPr lang="en-US" sz="2200" dirty="0">
                <a:latin typeface="Times New Roman" panose="02020603050405020304" pitchFamily="18" charset="0"/>
                <a:cs typeface="Times New Roman" panose="02020603050405020304" pitchFamily="18" charset="0"/>
              </a:rPr>
              <a:t> The primary goal is to develop an accurate and efficient machine learning-based system for early detection and prediction of Chronic Kidney Disease (CKD) to assist in timely medical interventions.</a:t>
            </a:r>
          </a:p>
          <a:p>
            <a:r>
              <a:rPr lang="en-US" sz="2200" b="1" dirty="0">
                <a:latin typeface="Times New Roman" panose="02020603050405020304" pitchFamily="18" charset="0"/>
                <a:cs typeface="Times New Roman" panose="02020603050405020304" pitchFamily="18" charset="0"/>
              </a:rPr>
              <a:t>Q5: What are the future applications of the project?</a:t>
            </a: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A5:</a:t>
            </a:r>
            <a:r>
              <a:rPr lang="en-US" sz="2200" dirty="0">
                <a:latin typeface="Times New Roman" panose="02020603050405020304" pitchFamily="18" charset="0"/>
                <a:cs typeface="Times New Roman" panose="02020603050405020304" pitchFamily="18" charset="0"/>
              </a:rPr>
              <a:t> The model can be integrated into clinical systems for real-time CKD prediction, expanded with larger datasets, and enhanced using explainable AI techniques for improved interpretability and trust.</a:t>
            </a:r>
          </a:p>
          <a:p>
            <a:r>
              <a:rPr lang="en-US" sz="2200" b="1" dirty="0">
                <a:latin typeface="Times New Roman" panose="02020603050405020304" pitchFamily="18" charset="0"/>
                <a:cs typeface="Times New Roman" panose="02020603050405020304" pitchFamily="18" charset="0"/>
              </a:rPr>
              <a:t>Q4: What is the significance of PCA in the project?</a:t>
            </a: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A4:</a:t>
            </a:r>
            <a:r>
              <a:rPr lang="en-US" sz="2200" dirty="0">
                <a:latin typeface="Times New Roman" panose="02020603050405020304" pitchFamily="18" charset="0"/>
                <a:cs typeface="Times New Roman" panose="02020603050405020304" pitchFamily="18" charset="0"/>
              </a:rPr>
              <a:t> Principal Component Analysis (PCA) was used for dimensionality reduction, which improved computational efficiency, avoided overfitting, and enhanced model performance.</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A2E1D55-192A-4A27-8365-DBE731669BB7}"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977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IN" b="1" dirty="0">
                <a:latin typeface="Times New Roman" panose="02020603050405020304" pitchFamily="18" charset="0"/>
                <a:cs typeface="Times New Roman" panose="02020603050405020304" pitchFamily="18" charset="0"/>
              </a:rPr>
              <a:t>ACKNOWLEGEMENTS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lgn="ctr">
              <a:buNone/>
            </a:pPr>
            <a:r>
              <a:rPr lang="en-US" sz="9600" dirty="0">
                <a:latin typeface="Times New Roman" panose="02020603050405020304" pitchFamily="18" charset="0"/>
                <a:cs typeface="Times New Roman" panose="02020603050405020304" pitchFamily="18" charset="0"/>
              </a:rPr>
              <a:t>Thank you</a:t>
            </a:r>
          </a:p>
          <a:p>
            <a:pPr marL="0" indent="0">
              <a:buNone/>
            </a:pPr>
            <a:r>
              <a:rPr lang="en-US" sz="2400" b="1" dirty="0">
                <a:latin typeface="Times New Roman" panose="02020603050405020304" pitchFamily="18" charset="0"/>
                <a:cs typeface="Times New Roman" panose="02020603050405020304" pitchFamily="18" charset="0"/>
              </a:rPr>
              <a:t>If  Any Queries …?</a:t>
            </a:r>
          </a:p>
          <a:p>
            <a:pPr marL="0" indent="0">
              <a:buNone/>
            </a:pPr>
            <a:r>
              <a:rPr lang="en-US" sz="2400" b="1" dirty="0">
                <a:latin typeface="Times New Roman" panose="02020603050405020304" pitchFamily="18" charset="0"/>
                <a:cs typeface="Times New Roman" panose="02020603050405020304" pitchFamily="18" charset="0"/>
              </a:rPr>
              <a:t>contact us:</a:t>
            </a:r>
          </a:p>
          <a:p>
            <a:pPr marL="0" indent="0">
              <a:buNone/>
            </a:pPr>
            <a:r>
              <a:rPr lang="en-US" sz="2400" b="1" dirty="0">
                <a:latin typeface="Times New Roman" panose="02020603050405020304" pitchFamily="18" charset="0"/>
                <a:cs typeface="Times New Roman" panose="02020603050405020304" pitchFamily="18" charset="0"/>
              </a:rPr>
              <a:t>7672001772</a:t>
            </a:r>
          </a:p>
          <a:p>
            <a:pPr marL="0" indent="0">
              <a:buNone/>
            </a:pPr>
            <a:r>
              <a:rPr lang="en-US" sz="2400" b="1" dirty="0">
                <a:latin typeface="Times New Roman" panose="02020603050405020304" pitchFamily="18" charset="0"/>
                <a:cs typeface="Times New Roman" panose="02020603050405020304" pitchFamily="18" charset="0"/>
              </a:rPr>
              <a:t>nutirevanth541@gmail.com</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14C5AF8-9E51-4FEE-9641-EEFC8EA27F3C}"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No.AB6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9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493134"/>
            <a:ext cx="10515600" cy="4683829"/>
          </a:xfrm>
        </p:spPr>
        <p:txBody>
          <a:bodyPr>
            <a:normAutofit/>
          </a:bodyPr>
          <a:lstStyle/>
          <a:p>
            <a:pPr algn="just"/>
            <a:r>
              <a:rPr lang="en-US" sz="2400" dirty="0">
                <a:latin typeface="Times New Roman" panose="02020603050405020304" pitchFamily="18" charset="0"/>
                <a:cs typeface="Times New Roman" panose="02020603050405020304" pitchFamily="18" charset="0"/>
              </a:rPr>
              <a:t>Chronic kidney disease is a noticeable health condition that can persist throughout an individual’s life, resulting from either kidney malignancy or diminished kidney function. In this work, we investigate how several machine learning techniques might provide an early CKD diagnosis. The data set used in this study underwent extensive processing, including changing the names of columns for clarity, converting identified columns to numbers, treating unique values with letters handling of partitioned values, fixing incorrect values, filling null values with mean, and encoding categorical values into mathematical notation. In </a:t>
            </a:r>
            <a:r>
              <a:rPr lang="en-US" sz="2400" dirty="0" err="1">
                <a:latin typeface="Times New Roman" panose="02020603050405020304" pitchFamily="18" charset="0"/>
                <a:cs typeface="Times New Roman" panose="02020603050405020304" pitchFamily="18" charset="0"/>
              </a:rPr>
              <a:t>addition,Principal</a:t>
            </a:r>
            <a:r>
              <a:rPr lang="en-US" sz="2400" dirty="0">
                <a:latin typeface="Times New Roman" panose="02020603050405020304" pitchFamily="18" charset="0"/>
                <a:cs typeface="Times New Roman" panose="02020603050405020304" pitchFamily="18" charset="0"/>
              </a:rPr>
              <a:t> component analysis (PCA) was also employed to lower dimensionality. Our findings demonstrated that the XG Boost classifier surpassed every other algorithm, with an accuracy of 99.12.    </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2295500-64E7-4D97-9D4A-78523B0706FF}"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No.AB6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716505"/>
            <a:ext cx="10515600" cy="4460458"/>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Chronic Kidney Disease (CKD) is a severe medical condition characterized by the progressive and irreversible loss of kidney function. </a:t>
            </a:r>
          </a:p>
          <a:p>
            <a:pPr algn="just"/>
            <a:r>
              <a:rPr lang="en-US" dirty="0">
                <a:latin typeface="Times New Roman" panose="02020603050405020304" pitchFamily="18" charset="0"/>
                <a:cs typeface="Times New Roman" panose="02020603050405020304" pitchFamily="18" charset="0"/>
              </a:rPr>
              <a:t>Early detection and timely treatment are crucial to preventing severe complications, including kidney failure. </a:t>
            </a:r>
          </a:p>
          <a:p>
            <a:pPr algn="just"/>
            <a:r>
              <a:rPr lang="en-US" dirty="0">
                <a:latin typeface="Times New Roman" panose="02020603050405020304" pitchFamily="18" charset="0"/>
                <a:cs typeface="Times New Roman" panose="02020603050405020304" pitchFamily="18" charset="0"/>
              </a:rPr>
              <a:t>This project focuses on developing a robust prediction system for CKD using advanced machine learning algorithms. </a:t>
            </a:r>
          </a:p>
          <a:p>
            <a:pPr algn="just"/>
            <a:r>
              <a:rPr lang="en-US" dirty="0">
                <a:latin typeface="Times New Roman" panose="02020603050405020304" pitchFamily="18" charset="0"/>
                <a:cs typeface="Times New Roman" panose="02020603050405020304" pitchFamily="18" charset="0"/>
              </a:rPr>
              <a:t>By leveraging a dataset containing medical attributes, the models are trained to accurately classify individuals as CKD-positive or CKD-negative, assisting healthcare professionals in making informed decisions.</a:t>
            </a:r>
          </a:p>
          <a:p>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EB1926F-AB62-4DDE-B092-41F0D24353FA}"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AB6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5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522F12-D4E5-22D0-2CF3-1C3A9D913458}"/>
              </a:ext>
            </a:extLst>
          </p:cNvPr>
          <p:cNvSpPr>
            <a:spLocks noGrp="1"/>
          </p:cNvSpPr>
          <p:nvPr>
            <p:ph idx="1"/>
          </p:nvPr>
        </p:nvSpPr>
        <p:spPr>
          <a:xfrm>
            <a:off x="838200" y="962526"/>
            <a:ext cx="10515600" cy="5214437"/>
          </a:xfrm>
        </p:spPr>
        <p:txBody>
          <a:bodyPr>
            <a:normAutofit/>
          </a:bodyPr>
          <a:lstStyle/>
          <a:p>
            <a:pPr algn="just"/>
            <a:r>
              <a:rPr lang="en-US" dirty="0">
                <a:latin typeface="Times New Roman" panose="02020603050405020304" pitchFamily="18" charset="0"/>
                <a:cs typeface="Times New Roman" panose="02020603050405020304" pitchFamily="18" charset="0"/>
              </a:rPr>
              <a:t>The motivation for this project stems from the growing global prevalence of CKD, which poses significant health and economic burdens. </a:t>
            </a:r>
          </a:p>
          <a:p>
            <a:pPr algn="just"/>
            <a:r>
              <a:rPr lang="en-US" dirty="0">
                <a:latin typeface="Times New Roman" panose="02020603050405020304" pitchFamily="18" charset="0"/>
                <a:cs typeface="Times New Roman" panose="02020603050405020304" pitchFamily="18" charset="0"/>
              </a:rPr>
              <a:t>CKD often remains asymptomatic in its early stages, leading to late diagnoses and poor patient outcomes. </a:t>
            </a:r>
          </a:p>
          <a:p>
            <a:pPr algn="just"/>
            <a:r>
              <a:rPr lang="en-US" dirty="0">
                <a:latin typeface="Times New Roman" panose="02020603050405020304" pitchFamily="18" charset="0"/>
                <a:cs typeface="Times New Roman" panose="02020603050405020304" pitchFamily="18" charset="0"/>
              </a:rPr>
              <a:t>Traditional diagnostic methods can be time-consuming and resource-intensive.</a:t>
            </a:r>
          </a:p>
          <a:p>
            <a:pPr algn="just"/>
            <a:r>
              <a:rPr lang="en-US" dirty="0">
                <a:latin typeface="Times New Roman" panose="02020603050405020304" pitchFamily="18" charset="0"/>
                <a:cs typeface="Times New Roman" panose="02020603050405020304" pitchFamily="18" charset="0"/>
              </a:rPr>
              <a:t> This project seeks to address these challenges by providing an efficient, automated, and accurate diagnostic tool to facilitate early detection, ultimately improving patient care and outcomes</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5A9F8F4-0129-CA17-C9A6-07DC2BBE4DA1}"/>
              </a:ext>
            </a:extLst>
          </p:cNvPr>
          <p:cNvSpPr>
            <a:spLocks noGrp="1"/>
          </p:cNvSpPr>
          <p:nvPr>
            <p:ph type="dt" sz="half" idx="10"/>
          </p:nvPr>
        </p:nvSpPr>
        <p:spPr/>
        <p:txBody>
          <a:bodyPr/>
          <a:lstStyle/>
          <a:p>
            <a:fld id="{624C803B-62AD-4010-AEFB-D9AF802A6496}" type="datetime1">
              <a:rPr lang="en-IN" smtClean="0"/>
              <a:t>18-03-2025</a:t>
            </a:fld>
            <a:endParaRPr lang="en-IN"/>
          </a:p>
        </p:txBody>
      </p:sp>
      <p:sp>
        <p:nvSpPr>
          <p:cNvPr id="5" name="Footer Placeholder 4">
            <a:extLst>
              <a:ext uri="{FF2B5EF4-FFF2-40B4-BE49-F238E27FC236}">
                <a16:creationId xmlns:a16="http://schemas.microsoft.com/office/drawing/2014/main" id="{31C61F83-68BC-A7C9-1276-DAF3DFBBC6BC}"/>
              </a:ext>
            </a:extLst>
          </p:cNvPr>
          <p:cNvSpPr>
            <a:spLocks noGrp="1"/>
          </p:cNvSpPr>
          <p:nvPr>
            <p:ph type="ftr" sz="quarter" idx="11"/>
          </p:nvPr>
        </p:nvSpPr>
        <p:spPr/>
        <p:txBody>
          <a:bodyPr/>
          <a:lstStyle/>
          <a:p>
            <a:r>
              <a:rPr lang="en-US" dirty="0"/>
              <a:t>Review No.1         Batch No. AB6         Department of CSE</a:t>
            </a:r>
            <a:endParaRPr lang="en-IN" dirty="0"/>
          </a:p>
        </p:txBody>
      </p:sp>
      <p:sp>
        <p:nvSpPr>
          <p:cNvPr id="6" name="Slide Number Placeholder 5">
            <a:extLst>
              <a:ext uri="{FF2B5EF4-FFF2-40B4-BE49-F238E27FC236}">
                <a16:creationId xmlns:a16="http://schemas.microsoft.com/office/drawing/2014/main" id="{8345C81C-E158-E25E-7722-6DEA1471E30D}"/>
              </a:ext>
            </a:extLst>
          </p:cNvPr>
          <p:cNvSpPr>
            <a:spLocks noGrp="1"/>
          </p:cNvSpPr>
          <p:nvPr>
            <p:ph type="sldNum" sz="quarter" idx="12"/>
          </p:nvPr>
        </p:nvSpPr>
        <p:spPr/>
        <p:txBody>
          <a:bodyPr/>
          <a:lstStyle/>
          <a:p>
            <a:fld id="{65DCBD69-296B-4D7C-AF62-9B588FC78772}" type="slidenum">
              <a:rPr lang="en-IN" smtClean="0"/>
              <a:t>5</a:t>
            </a:fld>
            <a:endParaRPr lang="en-IN"/>
          </a:p>
        </p:txBody>
      </p:sp>
    </p:spTree>
    <p:extLst>
      <p:ext uri="{BB962C8B-B14F-4D97-AF65-F5344CB8AC3E}">
        <p14:creationId xmlns:p14="http://schemas.microsoft.com/office/powerpoint/2010/main" val="2567968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EC91468-7AB1-0B9F-4597-D5B80A0BFDAE}"/>
              </a:ext>
            </a:extLst>
          </p:cNvPr>
          <p:cNvSpPr>
            <a:spLocks noGrp="1"/>
          </p:cNvSpPr>
          <p:nvPr>
            <p:ph type="dt" sz="half" idx="10"/>
          </p:nvPr>
        </p:nvSpPr>
        <p:spPr/>
        <p:txBody>
          <a:bodyPr/>
          <a:lstStyle/>
          <a:p>
            <a:fld id="{624C803B-62AD-4010-AEFB-D9AF802A6496}" type="datetime1">
              <a:rPr lang="en-IN" smtClean="0"/>
              <a:t>18-03-2025</a:t>
            </a:fld>
            <a:endParaRPr lang="en-IN"/>
          </a:p>
        </p:txBody>
      </p:sp>
      <p:sp>
        <p:nvSpPr>
          <p:cNvPr id="5" name="Footer Placeholder 4">
            <a:extLst>
              <a:ext uri="{FF2B5EF4-FFF2-40B4-BE49-F238E27FC236}">
                <a16:creationId xmlns:a16="http://schemas.microsoft.com/office/drawing/2014/main" id="{186146CE-7624-1054-E15B-0BBE9D5375D3}"/>
              </a:ext>
            </a:extLst>
          </p:cNvPr>
          <p:cNvSpPr>
            <a:spLocks noGrp="1"/>
          </p:cNvSpPr>
          <p:nvPr>
            <p:ph type="ftr" sz="quarter" idx="11"/>
          </p:nvPr>
        </p:nvSpPr>
        <p:spPr/>
        <p:txBody>
          <a:bodyPr/>
          <a:lstStyle/>
          <a:p>
            <a:r>
              <a:rPr lang="en-US" dirty="0"/>
              <a:t>Review No.1         Batch No. AB6         Department of CSE</a:t>
            </a:r>
            <a:endParaRPr lang="en-IN" dirty="0"/>
          </a:p>
        </p:txBody>
      </p:sp>
      <p:sp>
        <p:nvSpPr>
          <p:cNvPr id="6" name="Slide Number Placeholder 5">
            <a:extLst>
              <a:ext uri="{FF2B5EF4-FFF2-40B4-BE49-F238E27FC236}">
                <a16:creationId xmlns:a16="http://schemas.microsoft.com/office/drawing/2014/main" id="{D545689C-9DAA-F4CB-3E6D-5A74BC19CC59}"/>
              </a:ext>
            </a:extLst>
          </p:cNvPr>
          <p:cNvSpPr>
            <a:spLocks noGrp="1"/>
          </p:cNvSpPr>
          <p:nvPr>
            <p:ph type="sldNum" sz="quarter" idx="12"/>
          </p:nvPr>
        </p:nvSpPr>
        <p:spPr/>
        <p:txBody>
          <a:bodyPr/>
          <a:lstStyle/>
          <a:p>
            <a:fld id="{65DCBD69-296B-4D7C-AF62-9B588FC78772}" type="slidenum">
              <a:rPr lang="en-IN" smtClean="0"/>
              <a:t>6</a:t>
            </a:fld>
            <a:endParaRPr lang="en-IN"/>
          </a:p>
        </p:txBody>
      </p:sp>
      <p:sp>
        <p:nvSpPr>
          <p:cNvPr id="8" name="Content Placeholder 7">
            <a:extLst>
              <a:ext uri="{FF2B5EF4-FFF2-40B4-BE49-F238E27FC236}">
                <a16:creationId xmlns:a16="http://schemas.microsoft.com/office/drawing/2014/main" id="{FE35D703-3E16-A07B-66FE-714F90DBF036}"/>
              </a:ext>
            </a:extLst>
          </p:cNvPr>
          <p:cNvSpPr>
            <a:spLocks noGrp="1"/>
          </p:cNvSpPr>
          <p:nvPr>
            <p:ph idx="1"/>
          </p:nvPr>
        </p:nvSpPr>
        <p:spPr>
          <a:xfrm>
            <a:off x="838200" y="1058779"/>
            <a:ext cx="10515600" cy="5118183"/>
          </a:xfrm>
        </p:spPr>
        <p:txBody>
          <a:bodyPr>
            <a:normAutofit/>
          </a:bodyPr>
          <a:lstStyle/>
          <a:p>
            <a:pPr algn="just"/>
            <a:r>
              <a:rPr lang="en-US" b="1" dirty="0">
                <a:latin typeface="Times New Roman" panose="02020603050405020304" pitchFamily="18" charset="0"/>
                <a:cs typeface="Times New Roman" panose="02020603050405020304" pitchFamily="18" charset="0"/>
              </a:rPr>
              <a:t>Importance</a:t>
            </a:r>
            <a:r>
              <a:rPr lang="en-US" dirty="0">
                <a:latin typeface="Times New Roman" panose="02020603050405020304" pitchFamily="18" charset="0"/>
                <a:cs typeface="Times New Roman" panose="02020603050405020304" pitchFamily="18" charset="0"/>
              </a:rPr>
              <a:t>: Early diagnosis of CKD is essential for initiating interventions that can slow disease progression, improve quality of life, and reduce mortality rates.</a:t>
            </a:r>
          </a:p>
          <a:p>
            <a:pPr algn="just"/>
            <a:r>
              <a:rPr lang="en-US" dirty="0">
                <a:latin typeface="Times New Roman" panose="02020603050405020304" pitchFamily="18" charset="0"/>
                <a:cs typeface="Times New Roman" panose="02020603050405020304" pitchFamily="18" charset="0"/>
              </a:rPr>
              <a:t> Machine learning offers a powerful solution for analyzing large medical datasets and identifying subtle patterns indicative of CKD.</a:t>
            </a:r>
          </a:p>
          <a:p>
            <a:pPr algn="just"/>
            <a:r>
              <a:rPr lang="en-US" b="1" dirty="0">
                <a:latin typeface="Times New Roman" panose="02020603050405020304" pitchFamily="18" charset="0"/>
                <a:cs typeface="Times New Roman" panose="02020603050405020304" pitchFamily="18" charset="0"/>
              </a:rPr>
              <a:t>Relevance</a:t>
            </a:r>
            <a:r>
              <a:rPr lang="en-US" dirty="0">
                <a:latin typeface="Times New Roman" panose="02020603050405020304" pitchFamily="18" charset="0"/>
                <a:cs typeface="Times New Roman" panose="02020603050405020304" pitchFamily="18" charset="0"/>
              </a:rPr>
              <a:t>: This project aligns with the increasing integration of artificial intelligence in healthcare, showcasing how technology can support clinical decision-making.</a:t>
            </a:r>
          </a:p>
          <a:p>
            <a:pPr algn="just"/>
            <a:r>
              <a:rPr lang="en-US" dirty="0">
                <a:latin typeface="Times New Roman" panose="02020603050405020304" pitchFamily="18" charset="0"/>
                <a:cs typeface="Times New Roman" panose="02020603050405020304" pitchFamily="18" charset="0"/>
              </a:rPr>
              <a:t> It also emphasizes the practical application of machine learning to real-world problems, highlighting its potential to enhance diagnostic accuracy and efficiency.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690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No.AB6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3796895008"/>
              </p:ext>
            </p:extLst>
          </p:nvPr>
        </p:nvGraphicFramePr>
        <p:xfrm>
          <a:off x="441710" y="1106667"/>
          <a:ext cx="11308579" cy="4815840"/>
        </p:xfrm>
        <a:graphic>
          <a:graphicData uri="http://schemas.openxmlformats.org/drawingml/2006/table">
            <a:tbl>
              <a:tblPr firstRow="1" bandRow="1">
                <a:tableStyleId>{17292A2E-F333-43FB-9621-5CBBE7FDCDCB}</a:tableStyleId>
              </a:tblPr>
              <a:tblGrid>
                <a:gridCol w="872935">
                  <a:extLst>
                    <a:ext uri="{9D8B030D-6E8A-4147-A177-3AD203B41FA5}">
                      <a16:colId xmlns:a16="http://schemas.microsoft.com/office/drawing/2014/main" val="166576671"/>
                    </a:ext>
                  </a:extLst>
                </a:gridCol>
                <a:gridCol w="1986082">
                  <a:extLst>
                    <a:ext uri="{9D8B030D-6E8A-4147-A177-3AD203B41FA5}">
                      <a16:colId xmlns:a16="http://schemas.microsoft.com/office/drawing/2014/main" val="946789180"/>
                    </a:ext>
                  </a:extLst>
                </a:gridCol>
                <a:gridCol w="1655069">
                  <a:extLst>
                    <a:ext uri="{9D8B030D-6E8A-4147-A177-3AD203B41FA5}">
                      <a16:colId xmlns:a16="http://schemas.microsoft.com/office/drawing/2014/main" val="3483638722"/>
                    </a:ext>
                  </a:extLst>
                </a:gridCol>
                <a:gridCol w="1707335">
                  <a:extLst>
                    <a:ext uri="{9D8B030D-6E8A-4147-A177-3AD203B41FA5}">
                      <a16:colId xmlns:a16="http://schemas.microsoft.com/office/drawing/2014/main" val="1190061112"/>
                    </a:ext>
                  </a:extLst>
                </a:gridCol>
                <a:gridCol w="1928010">
                  <a:extLst>
                    <a:ext uri="{9D8B030D-6E8A-4147-A177-3AD203B41FA5}">
                      <a16:colId xmlns:a16="http://schemas.microsoft.com/office/drawing/2014/main" val="3469305604"/>
                    </a:ext>
                  </a:extLst>
                </a:gridCol>
                <a:gridCol w="1579574">
                  <a:extLst>
                    <a:ext uri="{9D8B030D-6E8A-4147-A177-3AD203B41FA5}">
                      <a16:colId xmlns:a16="http://schemas.microsoft.com/office/drawing/2014/main" val="3853106642"/>
                    </a:ext>
                  </a:extLst>
                </a:gridCol>
                <a:gridCol w="1579574">
                  <a:extLst>
                    <a:ext uri="{9D8B030D-6E8A-4147-A177-3AD203B41FA5}">
                      <a16:colId xmlns:a16="http://schemas.microsoft.com/office/drawing/2014/main" val="1601472594"/>
                    </a:ext>
                  </a:extLst>
                </a:gridCol>
              </a:tblGrid>
              <a:tr h="524298">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1628082">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Chronic</a:t>
                      </a:r>
                      <a:r>
                        <a:rPr lang="en-US" sz="1400" baseline="0" dirty="0"/>
                        <a:t> Kidney disease prediction based on machine learning algorithms</a:t>
                      </a:r>
                      <a:endParaRPr lang="en-US" sz="1400" dirty="0"/>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 </a:t>
                      </a:r>
                      <a:r>
                        <a:rPr lang="en-US" sz="1400" dirty="0" err="1"/>
                        <a:t>Md.Ariful</a:t>
                      </a:r>
                      <a:r>
                        <a:rPr lang="en-US" sz="1400" baseline="0" dirty="0"/>
                        <a:t> </a:t>
                      </a:r>
                      <a:r>
                        <a:rPr lang="en-US" sz="1400" baseline="0" dirty="0" err="1"/>
                        <a:t>Islam,Md.Ziaul</a:t>
                      </a:r>
                      <a:r>
                        <a:rPr lang="en-US" sz="1400" baseline="0" dirty="0"/>
                        <a:t> </a:t>
                      </a:r>
                      <a:r>
                        <a:rPr lang="en-US" sz="1400" baseline="0" dirty="0" err="1"/>
                        <a:t>Majumder</a:t>
                      </a:r>
                      <a:r>
                        <a:rPr lang="en-US" sz="14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Science Direct &amp; 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Ml</a:t>
                      </a:r>
                      <a:r>
                        <a:rPr lang="en-US" sz="1400" dirty="0"/>
                        <a:t> </a:t>
                      </a:r>
                      <a:r>
                        <a:rPr lang="en-US" sz="1400" dirty="0" err="1"/>
                        <a:t>nodels</a:t>
                      </a:r>
                      <a:r>
                        <a:rPr lang="en-US" sz="1400" dirty="0"/>
                        <a:t> like RF,SVM,LR and KNN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XgBoost</a:t>
                      </a:r>
                      <a:r>
                        <a:rPr lang="en-US" sz="1400" dirty="0"/>
                        <a:t> classifier has highest performance metrics with an accuracy of 0.973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Exploring the integration of additional clinical features and advanced data sources to enhance predictive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2207569">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HDLNET:A</a:t>
                      </a:r>
                      <a:r>
                        <a:rPr lang="en-US" sz="1400" baseline="0" dirty="0"/>
                        <a:t> Hybrid  Deep Learning Network  Model With Intelligent IOT  for Detection  and  Classification  of CKD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Kommuri</a:t>
                      </a:r>
                      <a:r>
                        <a:rPr lang="en-US" sz="1400" dirty="0"/>
                        <a:t> </a:t>
                      </a:r>
                      <a:r>
                        <a:rPr lang="en-US" sz="1400" dirty="0" err="1"/>
                        <a:t>Venkatrao</a:t>
                      </a:r>
                      <a:r>
                        <a:rPr lang="en-US" sz="1400" dirty="0"/>
                        <a:t>,</a:t>
                      </a:r>
                    </a:p>
                    <a:p>
                      <a:r>
                        <a:rPr lang="en-US" sz="1400" dirty="0" err="1"/>
                        <a:t>Shaik</a:t>
                      </a:r>
                      <a:r>
                        <a:rPr lang="en-US" sz="1400" baseline="0" dirty="0"/>
                        <a:t> </a:t>
                      </a:r>
                      <a:r>
                        <a:rPr lang="en-US" sz="1400" baseline="0" dirty="0" err="1"/>
                        <a:t>Kareemulla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IEEE &amp; 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DSCNN,CapsNet,RF,SVM,KNN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HDLNET</a:t>
                      </a:r>
                      <a:r>
                        <a:rPr lang="en-US" sz="1400" baseline="0" dirty="0"/>
                        <a:t> model with accuracy of 97.18%</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 Future research could explore additional optimization techniques and the integration of more diverse datasets to enhance the robustness of the model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bl>
          </a:graphicData>
        </a:graphic>
      </p:graphicFrame>
    </p:spTree>
    <p:extLst>
      <p:ext uri="{BB962C8B-B14F-4D97-AF65-F5344CB8AC3E}">
        <p14:creationId xmlns:p14="http://schemas.microsoft.com/office/powerpoint/2010/main" val="671723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52814536-C368-3419-C062-5CA5081ADB9F}"/>
              </a:ext>
            </a:extLst>
          </p:cNvPr>
          <p:cNvGraphicFramePr>
            <a:graphicFrameLocks noGrp="1"/>
          </p:cNvGraphicFramePr>
          <p:nvPr>
            <p:ph idx="1"/>
            <p:extLst>
              <p:ext uri="{D42A27DB-BD31-4B8C-83A1-F6EECF244321}">
                <p14:modId xmlns:p14="http://schemas.microsoft.com/office/powerpoint/2010/main" val="748507828"/>
              </p:ext>
            </p:extLst>
          </p:nvPr>
        </p:nvGraphicFramePr>
        <p:xfrm>
          <a:off x="642257" y="816727"/>
          <a:ext cx="10515596" cy="5539623"/>
        </p:xfrm>
        <a:graphic>
          <a:graphicData uri="http://schemas.openxmlformats.org/drawingml/2006/table">
            <a:tbl>
              <a:tblPr firstRow="1" bandRow="1">
                <a:tableStyleId>{00A15C55-8517-42AA-B614-E9B94910E393}</a:tableStyleId>
              </a:tblPr>
              <a:tblGrid>
                <a:gridCol w="1502228">
                  <a:extLst>
                    <a:ext uri="{9D8B030D-6E8A-4147-A177-3AD203B41FA5}">
                      <a16:colId xmlns:a16="http://schemas.microsoft.com/office/drawing/2014/main" val="2928755088"/>
                    </a:ext>
                  </a:extLst>
                </a:gridCol>
                <a:gridCol w="1502228">
                  <a:extLst>
                    <a:ext uri="{9D8B030D-6E8A-4147-A177-3AD203B41FA5}">
                      <a16:colId xmlns:a16="http://schemas.microsoft.com/office/drawing/2014/main" val="2087073796"/>
                    </a:ext>
                  </a:extLst>
                </a:gridCol>
                <a:gridCol w="1438471">
                  <a:extLst>
                    <a:ext uri="{9D8B030D-6E8A-4147-A177-3AD203B41FA5}">
                      <a16:colId xmlns:a16="http://schemas.microsoft.com/office/drawing/2014/main" val="1389702410"/>
                    </a:ext>
                  </a:extLst>
                </a:gridCol>
                <a:gridCol w="1565985">
                  <a:extLst>
                    <a:ext uri="{9D8B030D-6E8A-4147-A177-3AD203B41FA5}">
                      <a16:colId xmlns:a16="http://schemas.microsoft.com/office/drawing/2014/main" val="2029182667"/>
                    </a:ext>
                  </a:extLst>
                </a:gridCol>
                <a:gridCol w="1502228">
                  <a:extLst>
                    <a:ext uri="{9D8B030D-6E8A-4147-A177-3AD203B41FA5}">
                      <a16:colId xmlns:a16="http://schemas.microsoft.com/office/drawing/2014/main" val="2431238169"/>
                    </a:ext>
                  </a:extLst>
                </a:gridCol>
                <a:gridCol w="1502228">
                  <a:extLst>
                    <a:ext uri="{9D8B030D-6E8A-4147-A177-3AD203B41FA5}">
                      <a16:colId xmlns:a16="http://schemas.microsoft.com/office/drawing/2014/main" val="3991496102"/>
                    </a:ext>
                  </a:extLst>
                </a:gridCol>
                <a:gridCol w="1502228">
                  <a:extLst>
                    <a:ext uri="{9D8B030D-6E8A-4147-A177-3AD203B41FA5}">
                      <a16:colId xmlns:a16="http://schemas.microsoft.com/office/drawing/2014/main" val="2314213484"/>
                    </a:ext>
                  </a:extLst>
                </a:gridCol>
              </a:tblGrid>
              <a:tr h="647583">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3232202"/>
                  </a:ext>
                </a:extLst>
              </a:tr>
              <a:tr h="0">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latin typeface="Times New Roman" panose="02020603050405020304" pitchFamily="18" charset="0"/>
                          <a:cs typeface="Times New Roman" panose="02020603050405020304" pitchFamily="18" charset="0"/>
                        </a:rPr>
                        <a:t>Early Prediction of Chronic Kidney Disease Using Deep Belief Network</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200" dirty="0">
                          <a:latin typeface="Times New Roman" panose="02020603050405020304" pitchFamily="18" charset="0"/>
                          <a:cs typeface="Times New Roman" panose="02020603050405020304" pitchFamily="18" charset="0"/>
                        </a:rPr>
                        <a:t>S. M. M. </a:t>
                      </a:r>
                      <a:r>
                        <a:rPr lang="en-IN" sz="1200" dirty="0" err="1">
                          <a:latin typeface="Times New Roman" panose="02020603050405020304" pitchFamily="18" charset="0"/>
                          <a:cs typeface="Times New Roman" panose="02020603050405020304" pitchFamily="18" charset="0"/>
                        </a:rPr>
                        <a:t>Elkholy</a:t>
                      </a:r>
                      <a:r>
                        <a:rPr lang="en-IN" sz="1200" dirty="0">
                          <a:latin typeface="Times New Roman" panose="02020603050405020304" pitchFamily="18" charset="0"/>
                          <a:cs typeface="Times New Roman" panose="02020603050405020304" pitchFamily="18" charset="0"/>
                        </a:rPr>
                        <a:t>, Amira </a:t>
                      </a:r>
                      <a:r>
                        <a:rPr lang="en-IN" sz="1200" dirty="0" err="1">
                          <a:latin typeface="Times New Roman" panose="02020603050405020304" pitchFamily="18" charset="0"/>
                          <a:cs typeface="Times New Roman" panose="02020603050405020304" pitchFamily="18" charset="0"/>
                        </a:rPr>
                        <a:t>Rezk</a:t>
                      </a:r>
                      <a:r>
                        <a:rPr lang="en-IN" sz="1200" dirty="0">
                          <a:latin typeface="Times New Roman" panose="02020603050405020304" pitchFamily="18" charset="0"/>
                          <a:cs typeface="Times New Roman" panose="02020603050405020304" pitchFamily="18" charset="0"/>
                        </a:rPr>
                        <a:t>, and Ahmed Abo El </a:t>
                      </a:r>
                      <a:r>
                        <a:rPr lang="en-IN" sz="1200" dirty="0" err="1">
                          <a:latin typeface="Times New Roman" panose="02020603050405020304" pitchFamily="18" charset="0"/>
                          <a:cs typeface="Times New Roman" panose="02020603050405020304" pitchFamily="18" charset="0"/>
                        </a:rPr>
                        <a:t>Fetoh</a:t>
                      </a:r>
                      <a:r>
                        <a:rPr lang="en-IN" sz="1200" dirty="0">
                          <a:latin typeface="Times New Roman" panose="02020603050405020304" pitchFamily="18" charset="0"/>
                          <a:cs typeface="Times New Roman" panose="02020603050405020304" pitchFamily="18" charset="0"/>
                        </a:rPr>
                        <a:t> Saleh.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200" dirty="0">
                          <a:latin typeface="Times New Roman" panose="02020603050405020304" pitchFamily="18" charset="0"/>
                          <a:cs typeface="Times New Roman" panose="02020603050405020304" pitchFamily="18" charset="0"/>
                        </a:rPr>
                        <a:t>IEEE&amp;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latin typeface="Times New Roman" panose="02020603050405020304" pitchFamily="18" charset="0"/>
                          <a:cs typeface="Times New Roman" panose="02020603050405020304" pitchFamily="18" charset="0"/>
                        </a:rPr>
                        <a:t>The proposed model uses a DBN with </a:t>
                      </a:r>
                      <a:r>
                        <a:rPr lang="en-US" sz="1200" dirty="0" err="1">
                          <a:latin typeface="Times New Roman" panose="02020603050405020304" pitchFamily="18" charset="0"/>
                          <a:cs typeface="Times New Roman" panose="02020603050405020304" pitchFamily="18" charset="0"/>
                        </a:rPr>
                        <a:t>Softmax</a:t>
                      </a:r>
                      <a:r>
                        <a:rPr lang="en-US" sz="1200" dirty="0">
                          <a:latin typeface="Times New Roman" panose="02020603050405020304" pitchFamily="18" charset="0"/>
                          <a:cs typeface="Times New Roman" panose="02020603050405020304" pitchFamily="18" charset="0"/>
                        </a:rPr>
                        <a:t> activation and categorical cross-entropy loss function to classify and predict CKD. </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latin typeface="Times New Roman" panose="02020603050405020304" pitchFamily="18" charset="0"/>
                          <a:cs typeface="Times New Roman" panose="02020603050405020304" pitchFamily="18" charset="0"/>
                        </a:rPr>
                        <a:t>The DBN model achieved an accuracy of 96.5% and a sensitivity of 87.5%, outperforming existing models in early CKD prediction.</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latin typeface="Times New Roman" panose="02020603050405020304" pitchFamily="18" charset="0"/>
                          <a:cs typeface="Times New Roman" panose="02020603050405020304" pitchFamily="18" charset="0"/>
                        </a:rPr>
                        <a:t>Future work could explore the application of the model in real-time clinical settings and extend the approach to other related diseases.</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3488846"/>
                  </a:ext>
                </a:extLst>
              </a:tr>
              <a:tr h="370840">
                <a:tc>
                  <a:txBody>
                    <a:bodyPr/>
                    <a:lstStyle/>
                    <a:p>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latin typeface="Times New Roman" panose="02020603050405020304" pitchFamily="18" charset="0"/>
                          <a:cs typeface="Times New Roman" panose="02020603050405020304" pitchFamily="18" charset="0"/>
                        </a:rPr>
                        <a:t>Prediction of Chronic Kidney Disease - A Machine Learning Perspective</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200" dirty="0">
                          <a:latin typeface="Times New Roman" panose="02020603050405020304" pitchFamily="18" charset="0"/>
                          <a:cs typeface="Times New Roman" panose="02020603050405020304" pitchFamily="18" charset="0"/>
                        </a:rPr>
                        <a:t> P. Chittora, Zbigniew </a:t>
                      </a:r>
                      <a:r>
                        <a:rPr lang="en-IN" sz="1200" dirty="0" err="1">
                          <a:latin typeface="Times New Roman" panose="02020603050405020304" pitchFamily="18" charset="0"/>
                          <a:cs typeface="Times New Roman" panose="02020603050405020304" pitchFamily="18" charset="0"/>
                        </a:rPr>
                        <a:t>Leonowicz</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Michał</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Jasiński</a:t>
                      </a:r>
                      <a:r>
                        <a:rPr lang="en-IN" sz="1200" dirty="0">
                          <a:latin typeface="Times New Roman" panose="02020603050405020304" pitchFamily="18" charset="0"/>
                          <a:cs typeface="Times New Roman" panose="02020603050405020304" pitchFamily="18" charset="0"/>
                        </a:rPr>
                        <a:t>, Sandeep </a:t>
                      </a:r>
                      <a:r>
                        <a:rPr lang="en-IN" sz="1200" dirty="0" err="1">
                          <a:latin typeface="Times New Roman" panose="02020603050405020304" pitchFamily="18" charset="0"/>
                          <a:cs typeface="Times New Roman" panose="02020603050405020304" pitchFamily="18" charset="0"/>
                        </a:rPr>
                        <a:t>Chaurasia</a:t>
                      </a:r>
                      <a:r>
                        <a:rPr lang="en-IN" sz="1200" dirty="0">
                          <a:latin typeface="Times New Roman" panose="02020603050405020304" pitchFamily="18" charset="0"/>
                          <a:cs typeface="Times New Roman" panose="02020603050405020304" pitchFamily="18" charset="0"/>
                        </a:rPr>
                        <a:t>, Gaurav Kumawat, </a:t>
                      </a:r>
                      <a:r>
                        <a:rPr lang="en-IN" sz="1200" dirty="0" err="1">
                          <a:latin typeface="Times New Roman" panose="02020603050405020304" pitchFamily="18" charset="0"/>
                          <a:cs typeface="Times New Roman" panose="02020603050405020304" pitchFamily="18" charset="0"/>
                        </a:rPr>
                        <a:t>Tulika</a:t>
                      </a:r>
                      <a:r>
                        <a:rPr lang="en-IN" sz="1200" dirty="0">
                          <a:latin typeface="Times New Roman" panose="02020603050405020304" pitchFamily="18" charset="0"/>
                          <a:cs typeface="Times New Roman" panose="02020603050405020304" pitchFamily="18" charset="0"/>
                        </a:rPr>
                        <a:t> Chakrabarti, and Prasun Chakrabarti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200" dirty="0">
                          <a:latin typeface="Times New Roman" panose="02020603050405020304" pitchFamily="18" charset="0"/>
                          <a:cs typeface="Times New Roman" panose="02020603050405020304" pitchFamily="18" charset="0"/>
                        </a:rPr>
                        <a:t>IEEE&amp;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latin typeface="Times New Roman" panose="02020603050405020304" pitchFamily="18" charset="0"/>
                          <a:cs typeface="Times New Roman" panose="02020603050405020304" pitchFamily="18" charset="0"/>
                        </a:rPr>
                        <a:t>7 machine learning classifiers: ANN, C5.0, CHAID, Logistic Regression, Linear SVM (L1 and L2), Random Tree; Feature selection techniques; Deep Neural Network</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latin typeface="Times New Roman" panose="02020603050405020304" pitchFamily="18" charset="0"/>
                          <a:cs typeface="Times New Roman" panose="02020603050405020304" pitchFamily="18" charset="0"/>
                        </a:rPr>
                        <a:t>Highest accuracy of 97.6% achieved by Deep Neural Network; LSVM with penalty L2 also performed well with 95.86% accuracy</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latin typeface="Times New Roman" panose="02020603050405020304" pitchFamily="18" charset="0"/>
                          <a:cs typeface="Times New Roman" panose="02020603050405020304" pitchFamily="18" charset="0"/>
                        </a:rPr>
                        <a:t>Further research could focus on improving model accuracy and exploring more advanced feature selection methods and other deep learning models</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66755514"/>
                  </a:ext>
                </a:extLst>
              </a:tr>
              <a:tr h="370840">
                <a:tc>
                  <a:txBody>
                    <a:bodyPr/>
                    <a:lstStyle/>
                    <a:p>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Data-Driven Early Diagnosis of Chronic Kidney Disease: Development and Evaluation of an Explainable AI Model</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200" dirty="0">
                          <a:latin typeface="Times New Roman" panose="02020603050405020304" pitchFamily="18" charset="0"/>
                          <a:cs typeface="Times New Roman" panose="02020603050405020304" pitchFamily="18" charset="0"/>
                        </a:rPr>
                        <a:t> Pedro A. Moreno-Sánchez.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200" dirty="0">
                          <a:latin typeface="Times New Roman" panose="02020603050405020304" pitchFamily="18" charset="0"/>
                          <a:cs typeface="Times New Roman" panose="02020603050405020304" pitchFamily="18" charset="0"/>
                        </a:rPr>
                        <a:t>IEEE&amp;2023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a:latin typeface="Times New Roman" panose="02020603050405020304" pitchFamily="18" charset="0"/>
                          <a:cs typeface="Times New Roman" panose="02020603050405020304" pitchFamily="18" charset="0"/>
                        </a:rPr>
                        <a:t>Development of an explainable AI model using the SCI-XAI framework. The model was optimized for feature selection and classification, focusing on accuracy and explainability</a:t>
                      </a:r>
                      <a:r>
                        <a:rPr lang="en-US" sz="1100" dirty="0"/>
                        <a:t>.</a:t>
                      </a:r>
                      <a:endParaRPr lang="en-IN"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a:latin typeface="Times New Roman" panose="02020603050405020304" pitchFamily="18" charset="0"/>
                          <a:cs typeface="Times New Roman" panose="02020603050405020304" pitchFamily="18" charset="0"/>
                        </a:rPr>
                        <a:t>The optimal model achieved 98.2% accuracy using only 3 features: hemoglobin, specific gravity, and hypertension. Hemoglobin was found to be the most significant feature.</a:t>
                      </a:r>
                      <a:endParaRPr lang="en-IN"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a:latin typeface="Times New Roman" panose="02020603050405020304" pitchFamily="18" charset="0"/>
                          <a:cs typeface="Times New Roman" panose="02020603050405020304" pitchFamily="18" charset="0"/>
                        </a:rPr>
                        <a:t>The research suggests exploring additional explainability techniques and applying the model to other datasets or clinical settings to validate generalizability</a:t>
                      </a:r>
                      <a:endParaRPr lang="en-IN"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15541335"/>
                  </a:ext>
                </a:extLst>
              </a:tr>
            </a:tbl>
          </a:graphicData>
        </a:graphic>
      </p:graphicFrame>
      <p:sp>
        <p:nvSpPr>
          <p:cNvPr id="4" name="Date Placeholder 3">
            <a:extLst>
              <a:ext uri="{FF2B5EF4-FFF2-40B4-BE49-F238E27FC236}">
                <a16:creationId xmlns:a16="http://schemas.microsoft.com/office/drawing/2014/main" id="{A2884AFC-C14D-8D2E-98F4-FC6613EA0F65}"/>
              </a:ext>
            </a:extLst>
          </p:cNvPr>
          <p:cNvSpPr>
            <a:spLocks noGrp="1"/>
          </p:cNvSpPr>
          <p:nvPr>
            <p:ph type="dt" sz="half" idx="10"/>
          </p:nvPr>
        </p:nvSpPr>
        <p:spPr/>
        <p:txBody>
          <a:bodyPr/>
          <a:lstStyle/>
          <a:p>
            <a:fld id="{624C803B-62AD-4010-AEFB-D9AF802A6496}" type="datetime1">
              <a:rPr lang="en-IN" smtClean="0"/>
              <a:t>18-03-2025</a:t>
            </a:fld>
            <a:endParaRPr lang="en-IN"/>
          </a:p>
        </p:txBody>
      </p:sp>
      <p:sp>
        <p:nvSpPr>
          <p:cNvPr id="5" name="Footer Placeholder 4">
            <a:extLst>
              <a:ext uri="{FF2B5EF4-FFF2-40B4-BE49-F238E27FC236}">
                <a16:creationId xmlns:a16="http://schemas.microsoft.com/office/drawing/2014/main" id="{27FEDC52-7C17-8206-9215-6ECE5D668AD9}"/>
              </a:ext>
            </a:extLst>
          </p:cNvPr>
          <p:cNvSpPr>
            <a:spLocks noGrp="1"/>
          </p:cNvSpPr>
          <p:nvPr>
            <p:ph type="ftr" sz="quarter" idx="11"/>
          </p:nvPr>
        </p:nvSpPr>
        <p:spPr/>
        <p:txBody>
          <a:bodyPr/>
          <a:lstStyle/>
          <a:p>
            <a:r>
              <a:rPr lang="en-US" dirty="0"/>
              <a:t>Review No.1         Batch No. AB6          Department of CSE</a:t>
            </a:r>
            <a:endParaRPr lang="en-IN" dirty="0"/>
          </a:p>
        </p:txBody>
      </p:sp>
      <p:sp>
        <p:nvSpPr>
          <p:cNvPr id="6" name="Slide Number Placeholder 5">
            <a:extLst>
              <a:ext uri="{FF2B5EF4-FFF2-40B4-BE49-F238E27FC236}">
                <a16:creationId xmlns:a16="http://schemas.microsoft.com/office/drawing/2014/main" id="{9EEE5DDE-6E1F-4C41-2A75-BEAEF1CE1191}"/>
              </a:ext>
            </a:extLst>
          </p:cNvPr>
          <p:cNvSpPr>
            <a:spLocks noGrp="1"/>
          </p:cNvSpPr>
          <p:nvPr>
            <p:ph type="sldNum" sz="quarter" idx="12"/>
          </p:nvPr>
        </p:nvSpPr>
        <p:spPr/>
        <p:txBody>
          <a:bodyPr/>
          <a:lstStyle/>
          <a:p>
            <a:fld id="{65DCBD69-296B-4D7C-AF62-9B588FC78772}" type="slidenum">
              <a:rPr lang="en-IN" smtClean="0"/>
              <a:t>8</a:t>
            </a:fld>
            <a:endParaRPr lang="en-IN"/>
          </a:p>
        </p:txBody>
      </p:sp>
    </p:spTree>
    <p:extLst>
      <p:ext uri="{BB962C8B-B14F-4D97-AF65-F5344CB8AC3E}">
        <p14:creationId xmlns:p14="http://schemas.microsoft.com/office/powerpoint/2010/main" val="2395284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620253"/>
            <a:ext cx="10515600" cy="4556710"/>
          </a:xfrm>
        </p:spPr>
        <p:txBody>
          <a:bodyPr>
            <a:normAutofit/>
          </a:bodyPr>
          <a:lstStyle/>
          <a:p>
            <a:pPr algn="just"/>
            <a:r>
              <a:rPr lang="en-US" b="1" dirty="0">
                <a:latin typeface="Times New Roman" panose="02020603050405020304" pitchFamily="18" charset="0"/>
                <a:cs typeface="Times New Roman" panose="02020603050405020304" pitchFamily="18" charset="0"/>
              </a:rPr>
              <a:t>Md. </a:t>
            </a:r>
            <a:r>
              <a:rPr lang="en-US" b="1" dirty="0" err="1">
                <a:latin typeface="Times New Roman" panose="02020603050405020304" pitchFamily="18" charset="0"/>
                <a:cs typeface="Times New Roman" panose="02020603050405020304" pitchFamily="18" charset="0"/>
              </a:rPr>
              <a:t>Ariful</a:t>
            </a:r>
            <a:r>
              <a:rPr lang="en-US" b="1" dirty="0">
                <a:latin typeface="Times New Roman" panose="02020603050405020304" pitchFamily="18" charset="0"/>
                <a:cs typeface="Times New Roman" panose="02020603050405020304" pitchFamily="18" charset="0"/>
              </a:rPr>
              <a:t> Islam (2023)</a:t>
            </a:r>
            <a:r>
              <a:rPr lang="en-US" dirty="0">
                <a:latin typeface="Times New Roman" panose="02020603050405020304" pitchFamily="18" charset="0"/>
                <a:cs typeface="Times New Roman" panose="02020603050405020304" pitchFamily="18" charset="0"/>
              </a:rPr>
              <a:t>The study focused on a mix of machine learning methods but did not explore </a:t>
            </a:r>
            <a:r>
              <a:rPr lang="en-US" b="1" dirty="0">
                <a:latin typeface="Times New Roman" panose="02020603050405020304" pitchFamily="18" charset="0"/>
                <a:cs typeface="Times New Roman" panose="02020603050405020304" pitchFamily="18" charset="0"/>
              </a:rPr>
              <a:t>deep learning models</a:t>
            </a:r>
            <a:r>
              <a:rPr lang="en-US" dirty="0">
                <a:latin typeface="Times New Roman" panose="02020603050405020304" pitchFamily="18" charset="0"/>
                <a:cs typeface="Times New Roman" panose="02020603050405020304" pitchFamily="18" charset="0"/>
              </a:rPr>
              <a:t> or hybrid techniques, which could potentially enhance prediction accuracy.</a:t>
            </a:r>
          </a:p>
          <a:p>
            <a:pPr algn="just"/>
            <a:r>
              <a:rPr lang="en-US" b="1" dirty="0" err="1">
                <a:latin typeface="Times New Roman" panose="02020603050405020304" pitchFamily="18" charset="0"/>
                <a:cs typeface="Times New Roman" panose="02020603050405020304" pitchFamily="18" charset="0"/>
              </a:rPr>
              <a:t>Aljaaf</a:t>
            </a:r>
            <a:r>
              <a:rPr lang="en-US" b="1" dirty="0">
                <a:latin typeface="Times New Roman" panose="02020603050405020304" pitchFamily="18" charset="0"/>
                <a:cs typeface="Times New Roman" panose="02020603050405020304" pitchFamily="18" charset="0"/>
              </a:rPr>
              <a:t> et al. (2018)</a:t>
            </a:r>
            <a:r>
              <a:rPr lang="en-US" sz="2800" dirty="0">
                <a:latin typeface="Times New Roman" panose="02020603050405020304" pitchFamily="18" charset="0"/>
                <a:cs typeface="Times New Roman" panose="02020603050405020304" pitchFamily="18" charset="0"/>
              </a:rPr>
              <a:t>The use of </a:t>
            </a:r>
            <a:r>
              <a:rPr lang="en-US" sz="2800" b="1" dirty="0">
                <a:latin typeface="Times New Roman" panose="02020603050405020304" pitchFamily="18" charset="0"/>
                <a:cs typeface="Times New Roman" panose="02020603050405020304" pitchFamily="18" charset="0"/>
              </a:rPr>
              <a:t>evolutionary computation techniques</a:t>
            </a:r>
            <a:r>
              <a:rPr lang="en-US" sz="2800" dirty="0">
                <a:latin typeface="Times New Roman" panose="02020603050405020304" pitchFamily="18" charset="0"/>
                <a:cs typeface="Times New Roman" panose="02020603050405020304" pitchFamily="18" charset="0"/>
              </a:rPr>
              <a:t> was promising, but the paper did not discuss the computational overhead or scalability of these methods for large datasets.</a:t>
            </a:r>
          </a:p>
          <a:p>
            <a:pPr algn="just"/>
            <a:r>
              <a:rPr lang="en-US" b="1" dirty="0">
                <a:latin typeface="Times New Roman" panose="02020603050405020304" pitchFamily="18" charset="0"/>
                <a:cs typeface="Times New Roman" panose="02020603050405020304" pitchFamily="18" charset="0"/>
              </a:rPr>
              <a:t>Bhavya </a:t>
            </a:r>
            <a:r>
              <a:rPr lang="en-US" b="1" dirty="0" err="1">
                <a:latin typeface="Times New Roman" panose="02020603050405020304" pitchFamily="18" charset="0"/>
                <a:cs typeface="Times New Roman" panose="02020603050405020304" pitchFamily="18" charset="0"/>
              </a:rPr>
              <a:t>Gudeti</a:t>
            </a:r>
            <a:r>
              <a:rPr lang="en-US" b="1" dirty="0">
                <a:latin typeface="Times New Roman" panose="02020603050405020304" pitchFamily="18" charset="0"/>
                <a:cs typeface="Times New Roman" panose="02020603050405020304" pitchFamily="18" charset="0"/>
              </a:rPr>
              <a:t> and Terrance Li (2020)</a:t>
            </a:r>
            <a:r>
              <a:rPr lang="en-US" dirty="0">
                <a:latin typeface="Times New Roman" panose="02020603050405020304" pitchFamily="18" charset="0"/>
                <a:cs typeface="Times New Roman" panose="02020603050405020304" pitchFamily="18" charset="0"/>
              </a:rPr>
              <a:t>The Support Vector Machine (SVM)-based approach achieved good accuracy but did not address the challenges of hyperparameter tuning, which is crucial for SVM performance.</a:t>
            </a:r>
          </a:p>
          <a:p>
            <a:endParaRPr lang="en-US" sz="2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61BA7F-A371-40B4-833D-5B10E62AD0F8}"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 AB6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1839</TotalTime>
  <Words>2974</Words>
  <Application>Microsoft Office PowerPoint</Application>
  <PresentationFormat>Widescreen</PresentationFormat>
  <Paragraphs>269</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Times New Roman</vt:lpstr>
      <vt:lpstr>Wingdings</vt:lpstr>
      <vt:lpstr>Office Theme</vt:lpstr>
      <vt:lpstr>PowerPoint Presentation</vt:lpstr>
      <vt:lpstr>OUTLINE</vt:lpstr>
      <vt:lpstr>ABSTRACT</vt:lpstr>
      <vt:lpstr>INTRODUCTION</vt:lpstr>
      <vt:lpstr>PowerPoint Presentation</vt:lpstr>
      <vt:lpstr>PowerPoint Presentation</vt:lpstr>
      <vt:lpstr>LITERATURE SURVEY</vt:lpstr>
      <vt:lpstr>PowerPoint Presentation</vt:lpstr>
      <vt:lpstr>RESEARCH GAPS</vt:lpstr>
      <vt:lpstr>PowerPoint Presentation</vt:lpstr>
      <vt:lpstr>PROBLEM STATEMENT</vt:lpstr>
      <vt:lpstr>PowerPoint Presentation</vt:lpstr>
      <vt:lpstr>OBJECTIVES</vt:lpstr>
      <vt:lpstr>BLOCK DIAGRAM OR FLOW DIAGRAM</vt:lpstr>
      <vt:lpstr>METHODOLOGY</vt:lpstr>
      <vt:lpstr>PowerPoint Presentation</vt:lpstr>
      <vt:lpstr>IMPLEMENTATION</vt:lpstr>
      <vt:lpstr>PowerPoint Presentation</vt:lpstr>
      <vt:lpstr>PowerPoint Presentation</vt:lpstr>
      <vt:lpstr>RESULTS &amp; ANALYSIS</vt:lpstr>
      <vt:lpstr>PowerPoint Presentation</vt:lpstr>
      <vt:lpstr>CONCLUSION and FUTURE SCOPE</vt:lpstr>
      <vt:lpstr>PowerPoint Presentation</vt:lpstr>
      <vt:lpstr>REFERENCES</vt:lpstr>
      <vt:lpstr>PowerPoint Presentation</vt:lpstr>
      <vt:lpstr>QUESTIONS and ANSWERS</vt:lpstr>
      <vt:lpstr>ACKNOWLEGEMENTS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Revanth Nuti</cp:lastModifiedBy>
  <cp:revision>36</cp:revision>
  <dcterms:created xsi:type="dcterms:W3CDTF">2023-12-22T11:34:02Z</dcterms:created>
  <dcterms:modified xsi:type="dcterms:W3CDTF">2025-03-18T15:33:02Z</dcterms:modified>
</cp:coreProperties>
</file>