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Lst>
  <p:notesMasterIdLst>
    <p:notesMasterId r:id="rId27"/>
  </p:notesMasterIdLst>
  <p:handoutMasterIdLst>
    <p:handoutMasterId r:id="rId28"/>
  </p:handoutMasterIdLst>
  <p:sldIdLst>
    <p:sldId id="258" r:id="rId2"/>
    <p:sldId id="260" r:id="rId3"/>
    <p:sldId id="262" r:id="rId4"/>
    <p:sldId id="287" r:id="rId5"/>
    <p:sldId id="263" r:id="rId6"/>
    <p:sldId id="280" r:id="rId7"/>
    <p:sldId id="299" r:id="rId8"/>
    <p:sldId id="264" r:id="rId9"/>
    <p:sldId id="265" r:id="rId10"/>
    <p:sldId id="270" r:id="rId11"/>
    <p:sldId id="266" r:id="rId12"/>
    <p:sldId id="268" r:id="rId13"/>
    <p:sldId id="269" r:id="rId14"/>
    <p:sldId id="284" r:id="rId15"/>
    <p:sldId id="288" r:id="rId16"/>
    <p:sldId id="289" r:id="rId17"/>
    <p:sldId id="290" r:id="rId18"/>
    <p:sldId id="291" r:id="rId19"/>
    <p:sldId id="293" r:id="rId20"/>
    <p:sldId id="294" r:id="rId21"/>
    <p:sldId id="295" r:id="rId22"/>
    <p:sldId id="297" r:id="rId23"/>
    <p:sldId id="298" r:id="rId24"/>
    <p:sldId id="285"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111" d="100"/>
          <a:sy n="111" d="100"/>
        </p:scale>
        <p:origin x="786" y="96"/>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10-03-2025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139F-9175-23B5-77EA-77051AC1BF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F24476-164E-1138-FEAA-FD2B16D574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194E-46AA-CAED-2230-0FD7DD762109}"/>
              </a:ext>
            </a:extLst>
          </p:cNvPr>
          <p:cNvSpPr>
            <a:spLocks noGrp="1"/>
          </p:cNvSpPr>
          <p:nvPr>
            <p:ph type="dt" sz="half" idx="10"/>
          </p:nvPr>
        </p:nvSpPr>
        <p:spPr/>
        <p:txBody>
          <a:bodyPr/>
          <a:lstStyle/>
          <a:p>
            <a:fld id="{160A8896-54ED-43C5-AC5B-69DDB7E8428C}" type="datetime1">
              <a:rPr lang="en-IN" smtClean="0"/>
              <a:t>10-03-2025</a:t>
            </a:fld>
            <a:endParaRPr lang="en-IN"/>
          </a:p>
        </p:txBody>
      </p:sp>
      <p:sp>
        <p:nvSpPr>
          <p:cNvPr id="5" name="Footer Placeholder 4">
            <a:extLst>
              <a:ext uri="{FF2B5EF4-FFF2-40B4-BE49-F238E27FC236}">
                <a16:creationId xmlns:a16="http://schemas.microsoft.com/office/drawing/2014/main" id="{958403F1-EF5B-FB14-CF37-193C054CE144}"/>
              </a:ext>
            </a:extLst>
          </p:cNvPr>
          <p:cNvSpPr>
            <a:spLocks noGrp="1"/>
          </p:cNvSpPr>
          <p:nvPr>
            <p:ph type="ftr" sz="quarter" idx="11"/>
          </p:nvPr>
        </p:nvSpPr>
        <p:spPr/>
        <p:txBody>
          <a:bodyPr/>
          <a:lstStyle/>
          <a:p>
            <a:r>
              <a:rPr lang="en-US"/>
              <a:t>Review No. 2       Batch No. AB8          Department of CSE</a:t>
            </a:r>
            <a:endParaRPr lang="en-IN"/>
          </a:p>
        </p:txBody>
      </p:sp>
      <p:sp>
        <p:nvSpPr>
          <p:cNvPr id="6" name="Slide Number Placeholder 5">
            <a:extLst>
              <a:ext uri="{FF2B5EF4-FFF2-40B4-BE49-F238E27FC236}">
                <a16:creationId xmlns:a16="http://schemas.microsoft.com/office/drawing/2014/main" id="{0E06472C-5EE7-12AE-CDF7-B3343E46CCEF}"/>
              </a:ext>
            </a:extLst>
          </p:cNvPr>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74707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1449-2982-109D-2585-3F979BDAEA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2A1FEF-120B-CECB-21BF-F1CCB7AD6B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BE6EDD-11A7-C961-9519-97D0DCC8C5A4}"/>
              </a:ext>
            </a:extLst>
          </p:cNvPr>
          <p:cNvSpPr>
            <a:spLocks noGrp="1"/>
          </p:cNvSpPr>
          <p:nvPr>
            <p:ph type="dt" sz="half" idx="10"/>
          </p:nvPr>
        </p:nvSpPr>
        <p:spPr/>
        <p:txBody>
          <a:bodyPr/>
          <a:lstStyle/>
          <a:p>
            <a:fld id="{971E5D3B-7824-4764-9E94-659525073E70}" type="datetime1">
              <a:rPr lang="en-IN" smtClean="0"/>
              <a:t>10-03-2025</a:t>
            </a:fld>
            <a:endParaRPr lang="en-IN"/>
          </a:p>
        </p:txBody>
      </p:sp>
      <p:sp>
        <p:nvSpPr>
          <p:cNvPr id="5" name="Footer Placeholder 4">
            <a:extLst>
              <a:ext uri="{FF2B5EF4-FFF2-40B4-BE49-F238E27FC236}">
                <a16:creationId xmlns:a16="http://schemas.microsoft.com/office/drawing/2014/main" id="{5456A92F-CE0C-0DF4-349F-5E3D07DF268E}"/>
              </a:ext>
            </a:extLst>
          </p:cNvPr>
          <p:cNvSpPr>
            <a:spLocks noGrp="1"/>
          </p:cNvSpPr>
          <p:nvPr>
            <p:ph type="ftr" sz="quarter" idx="11"/>
          </p:nvPr>
        </p:nvSpPr>
        <p:spPr/>
        <p:txBody>
          <a:bodyPr/>
          <a:lstStyle/>
          <a:p>
            <a:r>
              <a:rPr lang="en-US"/>
              <a:t>Review No. 2       Batch No. AB8          Department of CSE</a:t>
            </a:r>
            <a:endParaRPr lang="en-IN"/>
          </a:p>
        </p:txBody>
      </p:sp>
      <p:sp>
        <p:nvSpPr>
          <p:cNvPr id="6" name="Slide Number Placeholder 5">
            <a:extLst>
              <a:ext uri="{FF2B5EF4-FFF2-40B4-BE49-F238E27FC236}">
                <a16:creationId xmlns:a16="http://schemas.microsoft.com/office/drawing/2014/main" id="{7813B48D-1249-6DC6-3734-58CE6735C524}"/>
              </a:ext>
            </a:extLst>
          </p:cNvPr>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331573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B40EFB-B4C1-0B55-E325-254E68918B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3DB96D-F58D-F6C4-61F8-6C0B7356C1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1E08C0-E3AE-C8E9-783D-9625E9DFF0EA}"/>
              </a:ext>
            </a:extLst>
          </p:cNvPr>
          <p:cNvSpPr>
            <a:spLocks noGrp="1"/>
          </p:cNvSpPr>
          <p:nvPr>
            <p:ph type="dt" sz="half" idx="10"/>
          </p:nvPr>
        </p:nvSpPr>
        <p:spPr/>
        <p:txBody>
          <a:bodyPr/>
          <a:lstStyle/>
          <a:p>
            <a:fld id="{8BD56AA3-C54E-461E-B6EC-99358D36EB73}" type="datetime1">
              <a:rPr lang="en-IN" smtClean="0"/>
              <a:t>10-03-2025</a:t>
            </a:fld>
            <a:endParaRPr lang="en-IN"/>
          </a:p>
        </p:txBody>
      </p:sp>
      <p:sp>
        <p:nvSpPr>
          <p:cNvPr id="5" name="Footer Placeholder 4">
            <a:extLst>
              <a:ext uri="{FF2B5EF4-FFF2-40B4-BE49-F238E27FC236}">
                <a16:creationId xmlns:a16="http://schemas.microsoft.com/office/drawing/2014/main" id="{3FB2E5B3-DE85-8465-062E-F2DFB453DC77}"/>
              </a:ext>
            </a:extLst>
          </p:cNvPr>
          <p:cNvSpPr>
            <a:spLocks noGrp="1"/>
          </p:cNvSpPr>
          <p:nvPr>
            <p:ph type="ftr" sz="quarter" idx="11"/>
          </p:nvPr>
        </p:nvSpPr>
        <p:spPr/>
        <p:txBody>
          <a:bodyPr/>
          <a:lstStyle/>
          <a:p>
            <a:r>
              <a:rPr lang="en-US"/>
              <a:t>Review No. 2       Batch No. AB8          Department of CSE</a:t>
            </a:r>
            <a:endParaRPr lang="en-IN"/>
          </a:p>
        </p:txBody>
      </p:sp>
      <p:sp>
        <p:nvSpPr>
          <p:cNvPr id="6" name="Slide Number Placeholder 5">
            <a:extLst>
              <a:ext uri="{FF2B5EF4-FFF2-40B4-BE49-F238E27FC236}">
                <a16:creationId xmlns:a16="http://schemas.microsoft.com/office/drawing/2014/main" id="{AC538A16-3721-3620-B6E4-5E7A2C420BAF}"/>
              </a:ext>
            </a:extLst>
          </p:cNvPr>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024604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4758E-4CA8-2F54-8B04-79D88A4FF4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C8081A-0A3C-ACB7-89EC-FF42A0FFFF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94F27C-F50F-7C8C-209A-A37FA07A2C1C}"/>
              </a:ext>
            </a:extLst>
          </p:cNvPr>
          <p:cNvSpPr>
            <a:spLocks noGrp="1"/>
          </p:cNvSpPr>
          <p:nvPr>
            <p:ph type="dt" sz="half" idx="10"/>
          </p:nvPr>
        </p:nvSpPr>
        <p:spPr/>
        <p:txBody>
          <a:bodyPr/>
          <a:lstStyle/>
          <a:p>
            <a:fld id="{7F385FD1-D537-484B-850E-8F824A4BE458}" type="datetime1">
              <a:rPr lang="en-IN" smtClean="0"/>
              <a:t>10-03-2025</a:t>
            </a:fld>
            <a:endParaRPr lang="en-IN"/>
          </a:p>
        </p:txBody>
      </p:sp>
      <p:sp>
        <p:nvSpPr>
          <p:cNvPr id="5" name="Footer Placeholder 4">
            <a:extLst>
              <a:ext uri="{FF2B5EF4-FFF2-40B4-BE49-F238E27FC236}">
                <a16:creationId xmlns:a16="http://schemas.microsoft.com/office/drawing/2014/main" id="{C3090646-430D-375F-5099-9BCF9F02E1D8}"/>
              </a:ext>
            </a:extLst>
          </p:cNvPr>
          <p:cNvSpPr>
            <a:spLocks noGrp="1"/>
          </p:cNvSpPr>
          <p:nvPr>
            <p:ph type="ftr" sz="quarter" idx="11"/>
          </p:nvPr>
        </p:nvSpPr>
        <p:spPr/>
        <p:txBody>
          <a:bodyPr/>
          <a:lstStyle/>
          <a:p>
            <a:r>
              <a:rPr lang="en-US"/>
              <a:t>Review No. 2       Batch No. AB8          Department of CSE</a:t>
            </a:r>
            <a:endParaRPr lang="en-IN"/>
          </a:p>
        </p:txBody>
      </p:sp>
      <p:sp>
        <p:nvSpPr>
          <p:cNvPr id="6" name="Slide Number Placeholder 5">
            <a:extLst>
              <a:ext uri="{FF2B5EF4-FFF2-40B4-BE49-F238E27FC236}">
                <a16:creationId xmlns:a16="http://schemas.microsoft.com/office/drawing/2014/main" id="{B9E1801D-D0A5-589B-FC42-8C9C050106E9}"/>
              </a:ext>
            </a:extLst>
          </p:cNvPr>
          <p:cNvSpPr>
            <a:spLocks noGrp="1"/>
          </p:cNvSpPr>
          <p:nvPr>
            <p:ph type="sldNum" sz="quarter" idx="12"/>
          </p:nvPr>
        </p:nvSpPr>
        <p:spPr/>
        <p:txBody>
          <a:bodyPr/>
          <a:lstStyle/>
          <a:p>
            <a:fld id="{65DCBD69-296B-4D7C-AF62-9B588FC78772}" type="slidenum">
              <a:rPr lang="en-IN" smtClean="0"/>
              <a:t>‹#›</a:t>
            </a:fld>
            <a:endParaRPr lang="en-IN"/>
          </a:p>
        </p:txBody>
      </p:sp>
      <p:pic>
        <p:nvPicPr>
          <p:cNvPr id="7" name="Picture 6">
            <a:extLst>
              <a:ext uri="{FF2B5EF4-FFF2-40B4-BE49-F238E27FC236}">
                <a16:creationId xmlns:a16="http://schemas.microsoft.com/office/drawing/2014/main" id="{6B4A75CD-F486-9B7D-1461-50C16CB66BE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3150621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7566-2833-9450-60BF-1B4C0BF1A2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98F0CB-916B-1CE4-B185-8481C23269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71E23A-0766-8736-DD7B-8A4E5FAA68B8}"/>
              </a:ext>
            </a:extLst>
          </p:cNvPr>
          <p:cNvSpPr>
            <a:spLocks noGrp="1"/>
          </p:cNvSpPr>
          <p:nvPr>
            <p:ph type="dt" sz="half" idx="10"/>
          </p:nvPr>
        </p:nvSpPr>
        <p:spPr/>
        <p:txBody>
          <a:bodyPr/>
          <a:lstStyle/>
          <a:p>
            <a:fld id="{38AEDEE3-1930-4C79-816B-50AC46EC77CB}" type="datetime1">
              <a:rPr lang="en-IN" smtClean="0"/>
              <a:t>10-03-2025</a:t>
            </a:fld>
            <a:endParaRPr lang="en-IN"/>
          </a:p>
        </p:txBody>
      </p:sp>
      <p:sp>
        <p:nvSpPr>
          <p:cNvPr id="5" name="Footer Placeholder 4">
            <a:extLst>
              <a:ext uri="{FF2B5EF4-FFF2-40B4-BE49-F238E27FC236}">
                <a16:creationId xmlns:a16="http://schemas.microsoft.com/office/drawing/2014/main" id="{7FF93F80-0C65-F76B-EEE9-AA5259CCCEA6}"/>
              </a:ext>
            </a:extLst>
          </p:cNvPr>
          <p:cNvSpPr>
            <a:spLocks noGrp="1"/>
          </p:cNvSpPr>
          <p:nvPr>
            <p:ph type="ftr" sz="quarter" idx="11"/>
          </p:nvPr>
        </p:nvSpPr>
        <p:spPr/>
        <p:txBody>
          <a:bodyPr/>
          <a:lstStyle/>
          <a:p>
            <a:r>
              <a:rPr lang="en-US"/>
              <a:t>Review No. 2       Batch No. AB8          Department of CSE</a:t>
            </a:r>
            <a:endParaRPr lang="en-IN"/>
          </a:p>
        </p:txBody>
      </p:sp>
      <p:sp>
        <p:nvSpPr>
          <p:cNvPr id="6" name="Slide Number Placeholder 5">
            <a:extLst>
              <a:ext uri="{FF2B5EF4-FFF2-40B4-BE49-F238E27FC236}">
                <a16:creationId xmlns:a16="http://schemas.microsoft.com/office/drawing/2014/main" id="{10A2DDA3-8062-A3C6-1164-D040BE6D7288}"/>
              </a:ext>
            </a:extLst>
          </p:cNvPr>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9703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90BB-0EA7-A08A-DB1B-01FC3E2A49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DE6E64-7C94-543C-E8B5-850B05125D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08FEA2-2D8A-BD7B-9D79-E0E293D3F9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F901BD-7BD0-5E60-117D-3E28B3695792}"/>
              </a:ext>
            </a:extLst>
          </p:cNvPr>
          <p:cNvSpPr>
            <a:spLocks noGrp="1"/>
          </p:cNvSpPr>
          <p:nvPr>
            <p:ph type="dt" sz="half" idx="10"/>
          </p:nvPr>
        </p:nvSpPr>
        <p:spPr/>
        <p:txBody>
          <a:bodyPr/>
          <a:lstStyle/>
          <a:p>
            <a:fld id="{95EF4F9F-95C4-43D7-B36E-CF091C5C3261}" type="datetime1">
              <a:rPr lang="en-IN" smtClean="0"/>
              <a:t>10-03-2025</a:t>
            </a:fld>
            <a:endParaRPr lang="en-IN"/>
          </a:p>
        </p:txBody>
      </p:sp>
      <p:sp>
        <p:nvSpPr>
          <p:cNvPr id="6" name="Footer Placeholder 5">
            <a:extLst>
              <a:ext uri="{FF2B5EF4-FFF2-40B4-BE49-F238E27FC236}">
                <a16:creationId xmlns:a16="http://schemas.microsoft.com/office/drawing/2014/main" id="{4429F126-FDC0-5B61-4A3C-BADF66ED0956}"/>
              </a:ext>
            </a:extLst>
          </p:cNvPr>
          <p:cNvSpPr>
            <a:spLocks noGrp="1"/>
          </p:cNvSpPr>
          <p:nvPr>
            <p:ph type="ftr" sz="quarter" idx="11"/>
          </p:nvPr>
        </p:nvSpPr>
        <p:spPr/>
        <p:txBody>
          <a:bodyPr/>
          <a:lstStyle/>
          <a:p>
            <a:r>
              <a:rPr lang="en-US"/>
              <a:t>Review No. 2       Batch No. AB8          Department of CSE</a:t>
            </a:r>
            <a:endParaRPr lang="en-IN"/>
          </a:p>
        </p:txBody>
      </p:sp>
      <p:sp>
        <p:nvSpPr>
          <p:cNvPr id="7" name="Slide Number Placeholder 6">
            <a:extLst>
              <a:ext uri="{FF2B5EF4-FFF2-40B4-BE49-F238E27FC236}">
                <a16:creationId xmlns:a16="http://schemas.microsoft.com/office/drawing/2014/main" id="{5F3CB5EC-F61C-9222-CB2E-51543B0F15C9}"/>
              </a:ext>
            </a:extLst>
          </p:cNvPr>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2167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087B-35D8-3080-F1D1-24482B9419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113511-9F19-A70D-093B-5BDF3D3A6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1F06C6-70E7-632A-BDA2-E1C0244F8C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8BE907-617B-1A13-0EFD-0D7665BDB8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E9CE93-C6CA-FE81-4789-11CD0342D4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4040BF-B6AF-1299-D4DB-7EB46414461B}"/>
              </a:ext>
            </a:extLst>
          </p:cNvPr>
          <p:cNvSpPr>
            <a:spLocks noGrp="1"/>
          </p:cNvSpPr>
          <p:nvPr>
            <p:ph type="dt" sz="half" idx="10"/>
          </p:nvPr>
        </p:nvSpPr>
        <p:spPr/>
        <p:txBody>
          <a:bodyPr/>
          <a:lstStyle/>
          <a:p>
            <a:fld id="{54DBE2F8-0647-47A5-B855-9E4162AB03F7}" type="datetime1">
              <a:rPr lang="en-IN" smtClean="0"/>
              <a:t>10-03-2025</a:t>
            </a:fld>
            <a:endParaRPr lang="en-IN"/>
          </a:p>
        </p:txBody>
      </p:sp>
      <p:sp>
        <p:nvSpPr>
          <p:cNvPr id="8" name="Footer Placeholder 7">
            <a:extLst>
              <a:ext uri="{FF2B5EF4-FFF2-40B4-BE49-F238E27FC236}">
                <a16:creationId xmlns:a16="http://schemas.microsoft.com/office/drawing/2014/main" id="{F5AC7943-BF9B-8552-FB3F-E28C3FE9174B}"/>
              </a:ext>
            </a:extLst>
          </p:cNvPr>
          <p:cNvSpPr>
            <a:spLocks noGrp="1"/>
          </p:cNvSpPr>
          <p:nvPr>
            <p:ph type="ftr" sz="quarter" idx="11"/>
          </p:nvPr>
        </p:nvSpPr>
        <p:spPr/>
        <p:txBody>
          <a:bodyPr/>
          <a:lstStyle/>
          <a:p>
            <a:r>
              <a:rPr lang="en-US"/>
              <a:t>Review No. 2       Batch No. AB8          Department of CSE</a:t>
            </a:r>
            <a:endParaRPr lang="en-IN"/>
          </a:p>
        </p:txBody>
      </p:sp>
      <p:sp>
        <p:nvSpPr>
          <p:cNvPr id="9" name="Slide Number Placeholder 8">
            <a:extLst>
              <a:ext uri="{FF2B5EF4-FFF2-40B4-BE49-F238E27FC236}">
                <a16:creationId xmlns:a16="http://schemas.microsoft.com/office/drawing/2014/main" id="{C3C36135-4E58-D764-6CA7-714E306832F4}"/>
              </a:ext>
            </a:extLst>
          </p:cNvPr>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0490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F6219-DCB1-20A1-6E45-B02573AE2F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FFC575-D455-359F-424D-85EB6928B226}"/>
              </a:ext>
            </a:extLst>
          </p:cNvPr>
          <p:cNvSpPr>
            <a:spLocks noGrp="1"/>
          </p:cNvSpPr>
          <p:nvPr>
            <p:ph type="dt" sz="half" idx="10"/>
          </p:nvPr>
        </p:nvSpPr>
        <p:spPr/>
        <p:txBody>
          <a:bodyPr/>
          <a:lstStyle/>
          <a:p>
            <a:fld id="{A3EEE477-786D-4EBB-878A-AC205442949B}" type="datetime1">
              <a:rPr lang="en-IN" smtClean="0"/>
              <a:t>10-03-2025</a:t>
            </a:fld>
            <a:endParaRPr lang="en-IN"/>
          </a:p>
        </p:txBody>
      </p:sp>
      <p:sp>
        <p:nvSpPr>
          <p:cNvPr id="4" name="Footer Placeholder 3">
            <a:extLst>
              <a:ext uri="{FF2B5EF4-FFF2-40B4-BE49-F238E27FC236}">
                <a16:creationId xmlns:a16="http://schemas.microsoft.com/office/drawing/2014/main" id="{6A58FD1D-BBAC-7D10-9F4A-C8C9B1BE3178}"/>
              </a:ext>
            </a:extLst>
          </p:cNvPr>
          <p:cNvSpPr>
            <a:spLocks noGrp="1"/>
          </p:cNvSpPr>
          <p:nvPr>
            <p:ph type="ftr" sz="quarter" idx="11"/>
          </p:nvPr>
        </p:nvSpPr>
        <p:spPr/>
        <p:txBody>
          <a:bodyPr/>
          <a:lstStyle/>
          <a:p>
            <a:r>
              <a:rPr lang="en-US"/>
              <a:t>Review No. 2       Batch No. AB8          Department of CSE</a:t>
            </a:r>
            <a:endParaRPr lang="en-IN"/>
          </a:p>
        </p:txBody>
      </p:sp>
      <p:sp>
        <p:nvSpPr>
          <p:cNvPr id="5" name="Slide Number Placeholder 4">
            <a:extLst>
              <a:ext uri="{FF2B5EF4-FFF2-40B4-BE49-F238E27FC236}">
                <a16:creationId xmlns:a16="http://schemas.microsoft.com/office/drawing/2014/main" id="{53AD5594-13EE-63C9-1FCD-E7115DE6DB8A}"/>
              </a:ext>
            </a:extLst>
          </p:cNvPr>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62599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55FBEC-249A-F636-3AE0-8D0051F29992}"/>
              </a:ext>
            </a:extLst>
          </p:cNvPr>
          <p:cNvSpPr>
            <a:spLocks noGrp="1"/>
          </p:cNvSpPr>
          <p:nvPr>
            <p:ph type="dt" sz="half" idx="10"/>
          </p:nvPr>
        </p:nvSpPr>
        <p:spPr/>
        <p:txBody>
          <a:bodyPr/>
          <a:lstStyle/>
          <a:p>
            <a:fld id="{542CA25B-F10B-47A0-A6E6-B27A87D1D6B6}" type="datetime1">
              <a:rPr lang="en-IN" smtClean="0"/>
              <a:t>10-03-2025</a:t>
            </a:fld>
            <a:endParaRPr lang="en-IN"/>
          </a:p>
        </p:txBody>
      </p:sp>
      <p:sp>
        <p:nvSpPr>
          <p:cNvPr id="3" name="Footer Placeholder 2">
            <a:extLst>
              <a:ext uri="{FF2B5EF4-FFF2-40B4-BE49-F238E27FC236}">
                <a16:creationId xmlns:a16="http://schemas.microsoft.com/office/drawing/2014/main" id="{A3E81CC2-2F58-53C0-2C64-14F96860942F}"/>
              </a:ext>
            </a:extLst>
          </p:cNvPr>
          <p:cNvSpPr>
            <a:spLocks noGrp="1"/>
          </p:cNvSpPr>
          <p:nvPr>
            <p:ph type="ftr" sz="quarter" idx="11"/>
          </p:nvPr>
        </p:nvSpPr>
        <p:spPr/>
        <p:txBody>
          <a:bodyPr/>
          <a:lstStyle/>
          <a:p>
            <a:r>
              <a:rPr lang="en-US"/>
              <a:t>Review No. 2       Batch No. AB8          Department of CSE</a:t>
            </a:r>
            <a:endParaRPr lang="en-IN"/>
          </a:p>
        </p:txBody>
      </p:sp>
      <p:sp>
        <p:nvSpPr>
          <p:cNvPr id="4" name="Slide Number Placeholder 3">
            <a:extLst>
              <a:ext uri="{FF2B5EF4-FFF2-40B4-BE49-F238E27FC236}">
                <a16:creationId xmlns:a16="http://schemas.microsoft.com/office/drawing/2014/main" id="{5AEFE17C-B9F4-EE49-0E9C-B48C9D943F1A}"/>
              </a:ext>
            </a:extLst>
          </p:cNvPr>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920900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AC57-C898-9B2B-7572-C0A16215C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734AEC-E9F1-B520-4755-6C667C202E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FE01E2-963E-342C-B645-ED76969D8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BF143-17D1-2743-08B3-9824EB147ED7}"/>
              </a:ext>
            </a:extLst>
          </p:cNvPr>
          <p:cNvSpPr>
            <a:spLocks noGrp="1"/>
          </p:cNvSpPr>
          <p:nvPr>
            <p:ph type="dt" sz="half" idx="10"/>
          </p:nvPr>
        </p:nvSpPr>
        <p:spPr/>
        <p:txBody>
          <a:bodyPr/>
          <a:lstStyle/>
          <a:p>
            <a:fld id="{E02DB179-62EE-481A-82E0-D2AEB371C70F}" type="datetime1">
              <a:rPr lang="en-IN" smtClean="0"/>
              <a:t>10-03-2025</a:t>
            </a:fld>
            <a:endParaRPr lang="en-IN"/>
          </a:p>
        </p:txBody>
      </p:sp>
      <p:sp>
        <p:nvSpPr>
          <p:cNvPr id="6" name="Footer Placeholder 5">
            <a:extLst>
              <a:ext uri="{FF2B5EF4-FFF2-40B4-BE49-F238E27FC236}">
                <a16:creationId xmlns:a16="http://schemas.microsoft.com/office/drawing/2014/main" id="{285027B2-2CE9-81B4-DE96-2427E1D72238}"/>
              </a:ext>
            </a:extLst>
          </p:cNvPr>
          <p:cNvSpPr>
            <a:spLocks noGrp="1"/>
          </p:cNvSpPr>
          <p:nvPr>
            <p:ph type="ftr" sz="quarter" idx="11"/>
          </p:nvPr>
        </p:nvSpPr>
        <p:spPr/>
        <p:txBody>
          <a:bodyPr/>
          <a:lstStyle/>
          <a:p>
            <a:r>
              <a:rPr lang="en-US"/>
              <a:t>Review No. 2       Batch No. AB8          Department of CSE</a:t>
            </a:r>
            <a:endParaRPr lang="en-IN"/>
          </a:p>
        </p:txBody>
      </p:sp>
      <p:sp>
        <p:nvSpPr>
          <p:cNvPr id="7" name="Slide Number Placeholder 6">
            <a:extLst>
              <a:ext uri="{FF2B5EF4-FFF2-40B4-BE49-F238E27FC236}">
                <a16:creationId xmlns:a16="http://schemas.microsoft.com/office/drawing/2014/main" id="{ED31C1F0-5367-D203-9FF0-85142BA3A0FB}"/>
              </a:ext>
            </a:extLst>
          </p:cNvPr>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9348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B840-C63E-F39C-5730-23B5D646D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19C82E-BE18-E650-0EAB-09175BA2B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BE02A4-71CE-0FCE-70B0-10CC81AD6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688019-1AF4-1681-1EA5-1DD46431C136}"/>
              </a:ext>
            </a:extLst>
          </p:cNvPr>
          <p:cNvSpPr>
            <a:spLocks noGrp="1"/>
          </p:cNvSpPr>
          <p:nvPr>
            <p:ph type="dt" sz="half" idx="10"/>
          </p:nvPr>
        </p:nvSpPr>
        <p:spPr/>
        <p:txBody>
          <a:bodyPr/>
          <a:lstStyle/>
          <a:p>
            <a:fld id="{10F910FE-57EF-40D8-A0BB-B9C16228921A}" type="datetime1">
              <a:rPr lang="en-IN" smtClean="0"/>
              <a:t>10-03-2025</a:t>
            </a:fld>
            <a:endParaRPr lang="en-IN"/>
          </a:p>
        </p:txBody>
      </p:sp>
      <p:sp>
        <p:nvSpPr>
          <p:cNvPr id="6" name="Footer Placeholder 5">
            <a:extLst>
              <a:ext uri="{FF2B5EF4-FFF2-40B4-BE49-F238E27FC236}">
                <a16:creationId xmlns:a16="http://schemas.microsoft.com/office/drawing/2014/main" id="{A043833E-549D-D399-DFA7-27EBAC383AAA}"/>
              </a:ext>
            </a:extLst>
          </p:cNvPr>
          <p:cNvSpPr>
            <a:spLocks noGrp="1"/>
          </p:cNvSpPr>
          <p:nvPr>
            <p:ph type="ftr" sz="quarter" idx="11"/>
          </p:nvPr>
        </p:nvSpPr>
        <p:spPr/>
        <p:txBody>
          <a:bodyPr/>
          <a:lstStyle/>
          <a:p>
            <a:r>
              <a:rPr lang="en-US"/>
              <a:t>Review No. 2       Batch No. AB8          Department of CSE</a:t>
            </a:r>
            <a:endParaRPr lang="en-IN"/>
          </a:p>
        </p:txBody>
      </p:sp>
      <p:sp>
        <p:nvSpPr>
          <p:cNvPr id="7" name="Slide Number Placeholder 6">
            <a:extLst>
              <a:ext uri="{FF2B5EF4-FFF2-40B4-BE49-F238E27FC236}">
                <a16:creationId xmlns:a16="http://schemas.microsoft.com/office/drawing/2014/main" id="{958EF1C0-A237-F6D1-ADD4-436CAB85D6F3}"/>
              </a:ext>
            </a:extLst>
          </p:cNvPr>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39582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E0C445-FAC2-D724-61AB-C87FCE1598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6F4E52-CD01-ED41-2F31-41382C81BC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0DB6BD-0312-5849-1141-96734B1F6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A807B-5E0F-42B7-9A23-DFA5D36B5358}" type="datetime1">
              <a:rPr lang="en-IN" smtClean="0"/>
              <a:t>10-03-2025</a:t>
            </a:fld>
            <a:endParaRPr lang="en-IN"/>
          </a:p>
        </p:txBody>
      </p:sp>
      <p:sp>
        <p:nvSpPr>
          <p:cNvPr id="5" name="Footer Placeholder 4">
            <a:extLst>
              <a:ext uri="{FF2B5EF4-FFF2-40B4-BE49-F238E27FC236}">
                <a16:creationId xmlns:a16="http://schemas.microsoft.com/office/drawing/2014/main" id="{22C20A71-D742-89C3-E3D8-DF7EDF70E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2       Batch No. AB8          Department of CSE</a:t>
            </a:r>
            <a:endParaRPr lang="en-IN"/>
          </a:p>
        </p:txBody>
      </p:sp>
      <p:sp>
        <p:nvSpPr>
          <p:cNvPr id="6" name="Slide Number Placeholder 5">
            <a:extLst>
              <a:ext uri="{FF2B5EF4-FFF2-40B4-BE49-F238E27FC236}">
                <a16:creationId xmlns:a16="http://schemas.microsoft.com/office/drawing/2014/main" id="{6408DB58-BFE4-9016-A3C6-50526FDDDC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146268563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dirty="0">
                <a:solidFill>
                  <a:srgbClr val="FF0000"/>
                </a:solidFill>
                <a:latin typeface="Times New Roman" panose="02020603050405020304" pitchFamily="18" charset="0"/>
                <a:cs typeface="Times New Roman" panose="02020603050405020304" pitchFamily="18" charset="0"/>
              </a:rPr>
              <a:t>A</a:t>
            </a:r>
            <a:r>
              <a:rPr lang="en-US" sz="2400" dirty="0">
                <a:solidFill>
                  <a:srgbClr val="FF0000"/>
                </a:solidFill>
              </a:rPr>
              <a:t>daptive Intrusion Detection in CAN-Based Vehicular Networks Using Transfer Learning for Evolving Threats</a:t>
            </a:r>
            <a:endParaRPr lang="en-US" sz="24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itchFamily="18" charset="0"/>
            </a:endParaRPr>
          </a:p>
        </p:txBody>
      </p:sp>
      <p:sp>
        <p:nvSpPr>
          <p:cNvPr id="16" name="Subtitle 2"/>
          <p:cNvSpPr>
            <a:spLocks noGrp="1"/>
          </p:cNvSpPr>
          <p:nvPr>
            <p:ph type="subTitle" idx="1"/>
          </p:nvPr>
        </p:nvSpPr>
        <p:spPr>
          <a:xfrm>
            <a:off x="1639854" y="196612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Sk. Y. Ijaz Ahamad</a:t>
            </a:r>
            <a:r>
              <a:rPr lang="en-US" altLang="en-US" sz="1600" dirty="0">
                <a:latin typeface="Times New Roman" panose="02020603050405020304" pitchFamily="18" charset="0"/>
                <a:cs typeface="Times New Roman" pitchFamily="18" charset="0"/>
              </a:rPr>
              <a:t>	(21471A0557)</a:t>
            </a:r>
            <a:endParaRPr lang="en-US" altLang="en-US" sz="1600" dirty="0">
              <a:solidFill>
                <a:schemeClr val="tx1"/>
              </a:solidFill>
              <a:latin typeface="Times New Roman" panose="02020603050405020304" pitchFamily="18" charset="0"/>
              <a:cs typeface="Times New Roman" pitchFamily="18" charset="0"/>
            </a:endParaRP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		     S. V. S. Girish</a:t>
            </a:r>
            <a:r>
              <a:rPr lang="en-US" altLang="en-US" sz="1600" dirty="0">
                <a:solidFill>
                  <a:schemeClr val="tx1"/>
                </a:solidFill>
                <a:latin typeface="Times New Roman" panose="02020603050405020304" pitchFamily="18" charset="0"/>
                <a:cs typeface="Times New Roman" pitchFamily="18" charset="0"/>
              </a:rPr>
              <a:t>	(21471A0558)</a:t>
            </a:r>
          </a:p>
          <a:p>
            <a:pPr algn="l"/>
            <a:r>
              <a:rPr lang="en-US" altLang="en-US" sz="1600" dirty="0">
                <a:solidFill>
                  <a:schemeClr val="tx1"/>
                </a:solidFill>
                <a:latin typeface="Times New Roman" panose="02020603050405020304" pitchFamily="18" charset="0"/>
                <a:cs typeface="Times New Roman" pitchFamily="18" charset="0"/>
              </a:rPr>
              <a:t>			     T. Nagendra Babu	(21471A0537)</a:t>
            </a: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a:latin typeface="Times New Roman" panose="02020603050405020304" pitchFamily="18" charset="0"/>
                <a:cs typeface="Times New Roman" panose="02020603050405020304" pitchFamily="18" charset="0"/>
              </a:rPr>
              <a:t>Dr. D. Venkata Reddy </a:t>
            </a:r>
            <a:r>
              <a:rPr lang="en-IN" sz="1600" b="1" i="0" baseline="-25000" dirty="0">
                <a:effectLst/>
                <a:latin typeface="Times New Roman" panose="02020603050405020304" pitchFamily="18" charset="0"/>
                <a:cs typeface="Times New Roman" panose="02020603050405020304" pitchFamily="18" charset="0"/>
              </a:rPr>
              <a:t>M. Tech., Ph.D.</a:t>
            </a:r>
            <a:r>
              <a:rPr lang="en-US" sz="1600" b="1"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IN" sz="1600" b="0" i="0" dirty="0">
                <a:effectLst/>
                <a:latin typeface="Times New Roman" panose="02020603050405020304" pitchFamily="18" charset="0"/>
                <a:cs typeface="Times New Roman" panose="02020603050405020304" pitchFamily="18" charset="0"/>
              </a:rPr>
              <a:t>Assistant Professor</a:t>
            </a:r>
            <a:r>
              <a:rPr lang="en-US" altLang="en-US" sz="1600" dirty="0">
                <a:latin typeface="Times New Roman" pitchFamily="18" charset="0"/>
                <a:cs typeface="Times New Roman" pitchFamily="18" charset="0"/>
              </a:rPr>
              <a:t>,</a:t>
            </a:r>
          </a:p>
          <a:p>
            <a:pPr algn="ctr" eaLnBrk="1" hangingPunct="1">
              <a:lnSpc>
                <a:spcPct val="150000"/>
              </a:lnSpc>
              <a:spcBef>
                <a:spcPct val="20000"/>
              </a:spcBef>
              <a:buFont typeface="Wingdings" pitchFamily="2" charset="2"/>
              <a:buNone/>
            </a:pPr>
            <a:r>
              <a:rPr lang="en-US" altLang="en-US" sz="1600" dirty="0">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err="1">
                <a:latin typeface="Times New Roman" pitchFamily="18" charset="0"/>
                <a:cs typeface="Times New Roman" pitchFamily="18" charset="0"/>
              </a:rPr>
              <a:t>Narasaraopeta</a:t>
            </a:r>
            <a:r>
              <a:rPr lang="en-US" altLang="en-US" sz="1600" dirty="0">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dirty="0">
                <a:latin typeface="Times New Roman" pitchFamily="18" charset="0"/>
                <a:cs typeface="Times New Roman" pitchFamily="18" charset="0"/>
              </a:rPr>
              <a:t>Narasaraopet - 522 601.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752600"/>
            <a:ext cx="10515600" cy="4536330"/>
          </a:xfrm>
        </p:spPr>
        <p:txBody>
          <a:bodyPr>
            <a:normAutofit/>
          </a:bodyPr>
          <a:lstStyle/>
          <a:p>
            <a:pPr algn="just">
              <a:lnSpc>
                <a:spcPct val="100000"/>
              </a:lnSpc>
              <a:buFont typeface="Wingdings" panose="05000000000000000000" pitchFamily="2" charset="2"/>
              <a:buChar char="Ø"/>
            </a:pPr>
            <a:r>
              <a:rPr lang="en-IN" dirty="0"/>
              <a:t>Core Issue:</a:t>
            </a:r>
          </a:p>
          <a:p>
            <a:pPr algn="just">
              <a:lnSpc>
                <a:spcPct val="100000"/>
              </a:lnSpc>
            </a:pPr>
            <a:r>
              <a:rPr lang="en-US" dirty="0"/>
              <a:t>Existing IDS systems for CAN-based vehicular networks are insufficiently adaptive to evolving cyber threats.</a:t>
            </a:r>
            <a:endParaRPr lang="en-IN" dirty="0"/>
          </a:p>
          <a:p>
            <a:pPr algn="just">
              <a:lnSpc>
                <a:spcPct val="100000"/>
              </a:lnSpc>
              <a:buFont typeface="Wingdings" panose="05000000000000000000" pitchFamily="2" charset="2"/>
              <a:buChar char="Ø"/>
            </a:pPr>
            <a:r>
              <a:rPr lang="en-IN" dirty="0"/>
              <a:t>Challenges:</a:t>
            </a:r>
          </a:p>
          <a:p>
            <a:pPr algn="just">
              <a:lnSpc>
                <a:spcPct val="100000"/>
              </a:lnSpc>
            </a:pPr>
            <a:r>
              <a:rPr lang="en-US" dirty="0"/>
              <a:t>Balancing high detection accuracy with computational efficiency.</a:t>
            </a:r>
            <a:endParaRPr lang="en-IN" dirty="0"/>
          </a:p>
          <a:p>
            <a:pPr algn="just">
              <a:lnSpc>
                <a:spcPct val="100000"/>
              </a:lnSpc>
            </a:pPr>
            <a:r>
              <a:rPr lang="en-US" dirty="0"/>
              <a:t>Real-time reconfigurability to detect both known and emerging attack patterns.</a:t>
            </a: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1ADF14CA-6688-4892-ABE4-26FE9D01C34D}"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2       Batch No. AB8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93134"/>
            <a:ext cx="10515600" cy="4683829"/>
          </a:xfrm>
        </p:spPr>
        <p:txBody>
          <a:bodyPr>
            <a:normAutofit/>
          </a:bodyPr>
          <a:lstStyle/>
          <a:p>
            <a:pPr marL="0" indent="0" algn="just">
              <a:lnSpc>
                <a:spcPct val="100000"/>
              </a:lnSpc>
              <a:buNone/>
            </a:pPr>
            <a:r>
              <a:rPr lang="en-IN" sz="2400" b="1" dirty="0"/>
              <a:t>Design and Develop:</a:t>
            </a:r>
          </a:p>
          <a:p>
            <a:pPr algn="just">
              <a:lnSpc>
                <a:spcPct val="100000"/>
              </a:lnSpc>
            </a:pPr>
            <a:r>
              <a:rPr lang="en-US" sz="2400" dirty="0"/>
              <a:t>A hybrid IDS using CNN, LSTM, and TL for enhanced detection accuracy.</a:t>
            </a:r>
            <a:endParaRPr lang="en-IN" sz="2400" dirty="0"/>
          </a:p>
          <a:p>
            <a:pPr marL="0" indent="0" algn="just">
              <a:lnSpc>
                <a:spcPct val="100000"/>
              </a:lnSpc>
              <a:buNone/>
            </a:pPr>
            <a:r>
              <a:rPr lang="en-IN" sz="2400" b="1" dirty="0"/>
              <a:t>Adaptability:</a:t>
            </a:r>
          </a:p>
          <a:p>
            <a:pPr algn="just">
              <a:lnSpc>
                <a:spcPct val="100000"/>
              </a:lnSpc>
            </a:pPr>
            <a:r>
              <a:rPr lang="en-US" sz="2400" dirty="0"/>
              <a:t>Ensure dynamic reconfiguration for evolving attack patterns with minimal retraining.</a:t>
            </a:r>
            <a:endParaRPr lang="en-IN" sz="2400" dirty="0"/>
          </a:p>
          <a:p>
            <a:pPr marL="0" indent="0" algn="just">
              <a:lnSpc>
                <a:spcPct val="100000"/>
              </a:lnSpc>
              <a:buNone/>
            </a:pPr>
            <a:r>
              <a:rPr lang="en-IN" sz="2400" b="1" dirty="0"/>
              <a:t>Efficiency:</a:t>
            </a:r>
          </a:p>
          <a:p>
            <a:pPr algn="just">
              <a:lnSpc>
                <a:spcPct val="100000"/>
              </a:lnSpc>
            </a:pPr>
            <a:r>
              <a:rPr lang="en-US" sz="2400" dirty="0"/>
              <a:t>Achieve high accuracy (&gt;99%) with low false positive rates in real-time scenarios.</a:t>
            </a:r>
          </a:p>
          <a:p>
            <a:pPr marL="0" indent="0" algn="just">
              <a:lnSpc>
                <a:spcPct val="100000"/>
              </a:lnSpc>
              <a:buNone/>
            </a:pPr>
            <a:r>
              <a:rPr lang="en-IN" sz="2400" b="1" dirty="0"/>
              <a:t>Validation:</a:t>
            </a:r>
            <a:endParaRPr lang="en-US" sz="2400" b="1" dirty="0"/>
          </a:p>
          <a:p>
            <a:pPr algn="just">
              <a:lnSpc>
                <a:spcPct val="100000"/>
              </a:lnSpc>
            </a:pPr>
            <a:r>
              <a:rPr lang="en-IN" sz="2400" dirty="0"/>
              <a:t>Evaluate the system using comprehensive datasets (e.g., car hacking dataset) under varied attack scenarios.</a:t>
            </a: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0B5873AD-D122-4044-82CA-C4D80280AAAB}"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2       Batch No. AB8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BLOCK DIAGRAM OR FLOW DIAGRAM</a:t>
            </a:r>
          </a:p>
        </p:txBody>
      </p:sp>
      <p:pic>
        <p:nvPicPr>
          <p:cNvPr id="2" name="Content Placeholder 1">
            <a:extLst>
              <a:ext uri="{FF2B5EF4-FFF2-40B4-BE49-F238E27FC236}">
                <a16:creationId xmlns:a16="http://schemas.microsoft.com/office/drawing/2014/main" id="{3A54FC70-0E68-B842-3983-7D294477C7B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p:blipFill>
        <p:spPr>
          <a:xfrm>
            <a:off x="1790407" y="1825625"/>
            <a:ext cx="3277186" cy="4351338"/>
          </a:xfrm>
          <a:prstGeom prst="rect">
            <a:avLst/>
          </a:prstGeom>
        </p:spPr>
      </p:pic>
      <p:pic>
        <p:nvPicPr>
          <p:cNvPr id="9" name="Content Placeholder 8">
            <a:extLst>
              <a:ext uri="{FF2B5EF4-FFF2-40B4-BE49-F238E27FC236}">
                <a16:creationId xmlns:a16="http://schemas.microsoft.com/office/drawing/2014/main" id="{FF42DE77-C1D7-A386-378D-A03696AE8DC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96756" y="1825625"/>
            <a:ext cx="2732488" cy="4351338"/>
          </a:xfrm>
        </p:spPr>
      </p:pic>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BB21E77-53F6-4C50-A9F8-643805543ECB}"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2       Batch No. AB8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029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93134"/>
            <a:ext cx="10515600" cy="4683829"/>
          </a:xfrm>
        </p:spPr>
        <p:txBody>
          <a:bodyPr>
            <a:normAutofit fontScale="92500" lnSpcReduction="20000"/>
          </a:bodyPr>
          <a:lstStyle/>
          <a:p>
            <a:pPr algn="just">
              <a:lnSpc>
                <a:spcPct val="100000"/>
              </a:lnSpc>
              <a:buFont typeface="Wingdings" panose="05000000000000000000" pitchFamily="2" charset="2"/>
              <a:buChar char="Ø"/>
            </a:pPr>
            <a:r>
              <a:rPr lang="en-IN" sz="2600" b="1" dirty="0"/>
              <a:t>Data Collection</a:t>
            </a:r>
          </a:p>
          <a:p>
            <a:pPr algn="just">
              <a:lnSpc>
                <a:spcPct val="100000"/>
              </a:lnSpc>
            </a:pPr>
            <a:r>
              <a:rPr lang="en-IN" sz="2400" dirty="0"/>
              <a:t>Loaded car-hacking dataset with .csv files(</a:t>
            </a:r>
            <a:r>
              <a:rPr lang="en-IN" sz="2400" dirty="0" err="1"/>
              <a:t>Fuzzy_attack</a:t>
            </a:r>
            <a:r>
              <a:rPr lang="en-IN" sz="2400" dirty="0"/>
              <a:t>, </a:t>
            </a:r>
            <a:r>
              <a:rPr lang="en-IN" sz="2400" dirty="0" err="1"/>
              <a:t>RPM_attack</a:t>
            </a:r>
            <a:r>
              <a:rPr lang="en-IN" sz="2400" dirty="0"/>
              <a:t>, ..).</a:t>
            </a:r>
          </a:p>
          <a:p>
            <a:pPr algn="just">
              <a:lnSpc>
                <a:spcPct val="100000"/>
              </a:lnSpc>
            </a:pPr>
            <a:r>
              <a:rPr lang="en-IN" sz="2400" dirty="0"/>
              <a:t>Loaded dataset with attributes</a:t>
            </a:r>
            <a:r>
              <a:rPr lang="en-IN" sz="2400" dirty="0">
                <a:latin typeface="Times New Roman" panose="02020603050405020304" pitchFamily="18" charset="0"/>
                <a:cs typeface="Times New Roman" panose="02020603050405020304" pitchFamily="18" charset="0"/>
              </a:rPr>
              <a:t>: Timestamp, CAN ID, DLC, DATA[0-7] and Flag.</a:t>
            </a:r>
          </a:p>
          <a:p>
            <a:pPr algn="just">
              <a:lnSpc>
                <a:spcPct val="100000"/>
              </a:lnSpc>
            </a:pPr>
            <a:r>
              <a:rPr lang="en-US" sz="2400" dirty="0"/>
              <a:t>Removed duplicate and null values to ensure clean and reliable data.</a:t>
            </a:r>
          </a:p>
          <a:p>
            <a:pPr algn="just">
              <a:lnSpc>
                <a:spcPct val="100000"/>
              </a:lnSpc>
              <a:buFont typeface="Wingdings" panose="05000000000000000000" pitchFamily="2" charset="2"/>
              <a:buChar char="Ø"/>
            </a:pPr>
            <a:r>
              <a:rPr lang="en-IN" sz="2600" b="1" dirty="0">
                <a:latin typeface="Times New Roman" panose="02020603050405020304" pitchFamily="18" charset="0"/>
                <a:cs typeface="Times New Roman" panose="02020603050405020304" pitchFamily="18" charset="0"/>
              </a:rPr>
              <a:t>Preprocessing</a:t>
            </a:r>
          </a:p>
          <a:p>
            <a:pPr marL="0" indent="0" algn="just">
              <a:lnSpc>
                <a:spcPct val="100000"/>
              </a:lnSpc>
              <a:buNone/>
            </a:pPr>
            <a:r>
              <a:rPr lang="en-IN" sz="2400" b="1" dirty="0"/>
              <a:t>Data Transformation</a:t>
            </a:r>
            <a:r>
              <a:rPr lang="en-IN" sz="2400" b="1" dirty="0">
                <a:latin typeface="Times New Roman" panose="02020603050405020304" pitchFamily="18" charset="0"/>
                <a:cs typeface="Times New Roman" panose="02020603050405020304" pitchFamily="18" charset="0"/>
              </a:rPr>
              <a:t>:</a:t>
            </a:r>
          </a:p>
          <a:p>
            <a:pPr algn="just">
              <a:lnSpc>
                <a:spcPct val="100000"/>
              </a:lnSpc>
            </a:pPr>
            <a:r>
              <a:rPr lang="en-US" sz="2400" dirty="0"/>
              <a:t>Label Encoding: Converted categorical data (e.g., DATA[0-7], Flag) into numerical format using </a:t>
            </a:r>
            <a:r>
              <a:rPr lang="en-US" sz="2400" dirty="0" err="1"/>
              <a:t>LabelEncoder</a:t>
            </a:r>
            <a:r>
              <a:rPr lang="en-US" sz="2400" dirty="0"/>
              <a:t>.</a:t>
            </a:r>
          </a:p>
          <a:p>
            <a:pPr algn="just">
              <a:lnSpc>
                <a:spcPct val="100000"/>
              </a:lnSpc>
            </a:pPr>
            <a:r>
              <a:rPr lang="es-ES" sz="2400" dirty="0"/>
              <a:t>Hexadecimal </a:t>
            </a:r>
            <a:r>
              <a:rPr lang="es-ES" sz="2400" dirty="0" err="1"/>
              <a:t>to</a:t>
            </a:r>
            <a:r>
              <a:rPr lang="es-ES" sz="2400" dirty="0"/>
              <a:t> Decimal </a:t>
            </a:r>
            <a:r>
              <a:rPr lang="es-ES" sz="2400" dirty="0" err="1"/>
              <a:t>Conversion</a:t>
            </a:r>
            <a:r>
              <a:rPr lang="es-ES" sz="2400" b="1" dirty="0"/>
              <a:t>:</a:t>
            </a:r>
            <a:r>
              <a:rPr lang="es-ES" sz="2400" dirty="0"/>
              <a:t> </a:t>
            </a:r>
            <a:r>
              <a:rPr lang="es-ES" sz="2400" dirty="0" err="1"/>
              <a:t>Transformed</a:t>
            </a:r>
            <a:r>
              <a:rPr lang="en-US" sz="2400" dirty="0"/>
              <a:t> CAN ID and DATA[0-7] from HEX to decimal for numerical analysis.</a:t>
            </a:r>
          </a:p>
          <a:p>
            <a:pPr marL="0" indent="0" algn="just">
              <a:lnSpc>
                <a:spcPct val="100000"/>
              </a:lnSpc>
              <a:buNone/>
            </a:pPr>
            <a:r>
              <a:rPr lang="en-IN" sz="2400" b="1" dirty="0"/>
              <a:t>Feature Scaling and Normalization</a:t>
            </a:r>
            <a:r>
              <a:rPr lang="en-US" sz="2400" b="1" dirty="0"/>
              <a:t>:</a:t>
            </a:r>
          </a:p>
          <a:p>
            <a:pPr algn="just">
              <a:lnSpc>
                <a:spcPct val="100000"/>
              </a:lnSpc>
            </a:pPr>
            <a:r>
              <a:rPr lang="en-US" sz="2400" dirty="0"/>
              <a:t>Used </a:t>
            </a:r>
            <a:r>
              <a:rPr lang="en-US" sz="2400" dirty="0" err="1"/>
              <a:t>StandardScaler</a:t>
            </a:r>
            <a:r>
              <a:rPr lang="en-US" sz="2400" dirty="0"/>
              <a:t> to scale features for uniformity.</a:t>
            </a:r>
            <a:endParaRPr lang="en-IN"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31F0138-F637-43B9-985C-0946DB1B2475}"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2       Batch No. AB8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57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2D1C6B-8540-EB16-F932-F5999FC435C1}"/>
              </a:ext>
            </a:extLst>
          </p:cNvPr>
          <p:cNvSpPr>
            <a:spLocks noGrp="1"/>
          </p:cNvSpPr>
          <p:nvPr>
            <p:ph type="dt" sz="half" idx="10"/>
          </p:nvPr>
        </p:nvSpPr>
        <p:spPr/>
        <p:txBody>
          <a:bodyPr/>
          <a:lstStyle/>
          <a:p>
            <a:fld id="{B9CDB01C-958A-4730-B647-3B206D138679}" type="datetime1">
              <a:rPr lang="en-IN" smtClean="0"/>
              <a:t>10-03-2025</a:t>
            </a:fld>
            <a:endParaRPr lang="en-IN"/>
          </a:p>
        </p:txBody>
      </p:sp>
      <p:sp>
        <p:nvSpPr>
          <p:cNvPr id="3" name="Footer Placeholder 2">
            <a:extLst>
              <a:ext uri="{FF2B5EF4-FFF2-40B4-BE49-F238E27FC236}">
                <a16:creationId xmlns:a16="http://schemas.microsoft.com/office/drawing/2014/main" id="{C97189CC-5F23-DA24-7D31-F096503EB275}"/>
              </a:ext>
            </a:extLst>
          </p:cNvPr>
          <p:cNvSpPr>
            <a:spLocks noGrp="1"/>
          </p:cNvSpPr>
          <p:nvPr>
            <p:ph type="ftr" sz="quarter" idx="11"/>
          </p:nvPr>
        </p:nvSpPr>
        <p:spPr/>
        <p:txBody>
          <a:bodyPr/>
          <a:lstStyle/>
          <a:p>
            <a:r>
              <a:rPr lang="en-US"/>
              <a:t>Review No. 2       Batch No. AB8          Department of CSE</a:t>
            </a:r>
            <a:endParaRPr lang="en-IN" dirty="0"/>
          </a:p>
        </p:txBody>
      </p:sp>
      <p:sp>
        <p:nvSpPr>
          <p:cNvPr id="4" name="Slide Number Placeholder 3">
            <a:extLst>
              <a:ext uri="{FF2B5EF4-FFF2-40B4-BE49-F238E27FC236}">
                <a16:creationId xmlns:a16="http://schemas.microsoft.com/office/drawing/2014/main" id="{D72AEED0-C219-9F6C-182B-AE87FC0048BC}"/>
              </a:ext>
            </a:extLst>
          </p:cNvPr>
          <p:cNvSpPr>
            <a:spLocks noGrp="1"/>
          </p:cNvSpPr>
          <p:nvPr>
            <p:ph type="sldNum" sz="quarter" idx="12"/>
          </p:nvPr>
        </p:nvSpPr>
        <p:spPr/>
        <p:txBody>
          <a:bodyPr/>
          <a:lstStyle/>
          <a:p>
            <a:fld id="{65DCBD69-296B-4D7C-AF62-9B588FC78772}" type="slidenum">
              <a:rPr lang="en-IN" smtClean="0"/>
              <a:t>14</a:t>
            </a:fld>
            <a:endParaRPr lang="en-IN"/>
          </a:p>
        </p:txBody>
      </p:sp>
      <p:pic>
        <p:nvPicPr>
          <p:cNvPr id="5" name="Picture 4">
            <a:extLst>
              <a:ext uri="{FF2B5EF4-FFF2-40B4-BE49-F238E27FC236}">
                <a16:creationId xmlns:a16="http://schemas.microsoft.com/office/drawing/2014/main" id="{F71DEA5E-7BE6-DF48-3DA1-B0B3FA15556C}"/>
              </a:ext>
            </a:extLst>
          </p:cNvPr>
          <p:cNvPicPr>
            <a:picLocks noChangeAspect="1"/>
          </p:cNvPicPr>
          <p:nvPr/>
        </p:nvPicPr>
        <p:blipFill>
          <a:blip r:embed="rId2"/>
          <a:stretch>
            <a:fillRect/>
          </a:stretch>
        </p:blipFill>
        <p:spPr>
          <a:xfrm>
            <a:off x="0" y="0"/>
            <a:ext cx="3762900" cy="579027"/>
          </a:xfrm>
          <a:prstGeom prst="rect">
            <a:avLst/>
          </a:prstGeom>
        </p:spPr>
      </p:pic>
      <p:sp>
        <p:nvSpPr>
          <p:cNvPr id="8" name="Content Placeholder 8">
            <a:extLst>
              <a:ext uri="{FF2B5EF4-FFF2-40B4-BE49-F238E27FC236}">
                <a16:creationId xmlns:a16="http://schemas.microsoft.com/office/drawing/2014/main" id="{AEFFA0F3-B50C-56D4-10F7-FC9C94A3FA93}"/>
              </a:ext>
            </a:extLst>
          </p:cNvPr>
          <p:cNvSpPr txBox="1">
            <a:spLocks/>
          </p:cNvSpPr>
          <p:nvPr/>
        </p:nvSpPr>
        <p:spPr>
          <a:xfrm>
            <a:off x="838200" y="822960"/>
            <a:ext cx="10515600" cy="53540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IN" sz="2400" b="1" dirty="0"/>
              <a:t>Feature Engineering:</a:t>
            </a:r>
          </a:p>
          <a:p>
            <a:pPr>
              <a:lnSpc>
                <a:spcPct val="100000"/>
              </a:lnSpc>
            </a:pPr>
            <a:r>
              <a:rPr lang="en-US" sz="2400" dirty="0" err="1">
                <a:latin typeface="Times New Roman" panose="02020603050405020304" pitchFamily="18" charset="0"/>
                <a:cs typeface="Times New Roman" panose="02020603050405020304" pitchFamily="18" charset="0"/>
              </a:rPr>
              <a:t>CAN_ID_diff</a:t>
            </a:r>
            <a:r>
              <a:rPr lang="en-US" sz="2400" dirty="0">
                <a:latin typeface="Times New Roman" panose="02020603050405020304" pitchFamily="18" charset="0"/>
                <a:cs typeface="Times New Roman" panose="02020603050405020304" pitchFamily="18" charset="0"/>
              </a:rPr>
              <a:t> : </a:t>
            </a:r>
            <a:r>
              <a:rPr lang="en-IN" sz="2400" dirty="0"/>
              <a:t>Difference between consecutive </a:t>
            </a:r>
            <a:r>
              <a:rPr lang="en-US" sz="2400" dirty="0"/>
              <a:t>CAN ID values.</a:t>
            </a:r>
          </a:p>
          <a:p>
            <a:pPr>
              <a:lnSpc>
                <a:spcPct val="100000"/>
              </a:lnSpc>
            </a:pPr>
            <a:r>
              <a:rPr lang="en-US" sz="2400" dirty="0" err="1">
                <a:latin typeface="Times New Roman" panose="02020603050405020304" pitchFamily="18" charset="0"/>
                <a:cs typeface="Times New Roman" panose="02020603050405020304" pitchFamily="18" charset="0"/>
              </a:rPr>
              <a:t>Payload_sum</a:t>
            </a:r>
            <a:r>
              <a:rPr lang="en-US" sz="2400" dirty="0">
                <a:latin typeface="Times New Roman" panose="02020603050405020304" pitchFamily="18" charset="0"/>
                <a:cs typeface="Times New Roman" panose="02020603050405020304" pitchFamily="18" charset="0"/>
              </a:rPr>
              <a:t> : Sum of DATA[0-7] values.</a:t>
            </a:r>
          </a:p>
          <a:p>
            <a:pPr marL="0" indent="0">
              <a:lnSpc>
                <a:spcPct val="100000"/>
              </a:lnSpc>
              <a:buNone/>
            </a:pPr>
            <a:r>
              <a:rPr lang="en-IN" sz="2400" b="1" dirty="0"/>
              <a:t>Feature Selection:</a:t>
            </a:r>
          </a:p>
          <a:p>
            <a:pPr>
              <a:lnSpc>
                <a:spcPct val="100000"/>
              </a:lnSpc>
            </a:pPr>
            <a:r>
              <a:rPr lang="en-US" sz="2400" dirty="0"/>
              <a:t>Created a correlation matrix to identify relevant features.</a:t>
            </a:r>
            <a:endParaRPr lang="en-IN" sz="2400" dirty="0"/>
          </a:p>
          <a:p>
            <a:pPr>
              <a:lnSpc>
                <a:spcPct val="100000"/>
              </a:lnSpc>
            </a:pPr>
            <a:r>
              <a:rPr lang="en-US" sz="2400" dirty="0"/>
              <a:t>Selected features with a correlation threshold &gt; 0.1 with the target variable</a:t>
            </a:r>
            <a:r>
              <a:rPr lang="en-IN" sz="2400" dirty="0"/>
              <a:t> (Flag).</a:t>
            </a:r>
          </a:p>
          <a:p>
            <a:pPr marL="0" indent="0">
              <a:lnSpc>
                <a:spcPct val="100000"/>
              </a:lnSpc>
              <a:buNone/>
            </a:pPr>
            <a:r>
              <a:rPr lang="en-IN" sz="2400" b="1" dirty="0"/>
              <a:t>Data Preparation for </a:t>
            </a:r>
            <a:r>
              <a:rPr lang="en-IN" sz="2400" b="1" dirty="0" err="1"/>
              <a:t>Modeling</a:t>
            </a:r>
            <a:r>
              <a:rPr lang="en-IN" sz="2400" b="1" dirty="0"/>
              <a:t>:</a:t>
            </a:r>
          </a:p>
          <a:p>
            <a:pPr>
              <a:lnSpc>
                <a:spcPct val="100000"/>
              </a:lnSpc>
            </a:pPr>
            <a:r>
              <a:rPr lang="en-IN" sz="2400" dirty="0"/>
              <a:t>Tokenized CAN ID </a:t>
            </a:r>
            <a:r>
              <a:rPr lang="en-US" sz="2400" dirty="0"/>
              <a:t>messages and converted them to sequences for model compatibility.</a:t>
            </a:r>
          </a:p>
          <a:p>
            <a:pPr>
              <a:lnSpc>
                <a:spcPct val="100000"/>
              </a:lnSpc>
            </a:pPr>
            <a:r>
              <a:rPr lang="en-US" sz="2400" dirty="0"/>
              <a:t>Split data into training (70%), validation (15%), and test (15%) sets.</a:t>
            </a:r>
          </a:p>
          <a:p>
            <a:pPr>
              <a:lnSpc>
                <a:spcPct val="1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589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381FD-5130-F4E1-FB01-44126410999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1E705B7-5659-730B-EFF3-C2B08047DD63}"/>
              </a:ext>
            </a:extLst>
          </p:cNvPr>
          <p:cNvSpPr>
            <a:spLocks noGrp="1"/>
          </p:cNvSpPr>
          <p:nvPr>
            <p:ph type="ctrTitle"/>
          </p:nvPr>
        </p:nvSpPr>
        <p:spPr>
          <a:xfrm>
            <a:off x="1524000" y="681037"/>
            <a:ext cx="9144000" cy="721043"/>
          </a:xfrm>
        </p:spPr>
        <p:txBody>
          <a:bodyPr>
            <a:normAutofit/>
          </a:bodyPr>
          <a:lstStyle/>
          <a:p>
            <a:r>
              <a:rPr lang="en-US" sz="4000" b="1" dirty="0">
                <a:latin typeface="Times New Roman" panose="02020603050405020304" pitchFamily="18" charset="0"/>
                <a:cs typeface="Times New Roman" panose="02020603050405020304" pitchFamily="18" charset="0"/>
              </a:rPr>
              <a:t>METHODOLOGY</a:t>
            </a:r>
            <a:endParaRPr lang="en-IN" sz="4000" dirty="0"/>
          </a:p>
        </p:txBody>
      </p:sp>
      <p:sp>
        <p:nvSpPr>
          <p:cNvPr id="7" name="Subtitle 6">
            <a:extLst>
              <a:ext uri="{FF2B5EF4-FFF2-40B4-BE49-F238E27FC236}">
                <a16:creationId xmlns:a16="http://schemas.microsoft.com/office/drawing/2014/main" id="{B3C8C8F9-EA20-0BCE-AC20-35BF56A6F4C3}"/>
              </a:ext>
            </a:extLst>
          </p:cNvPr>
          <p:cNvSpPr>
            <a:spLocks noGrp="1"/>
          </p:cNvSpPr>
          <p:nvPr>
            <p:ph type="subTitle" idx="1"/>
          </p:nvPr>
        </p:nvSpPr>
        <p:spPr>
          <a:xfrm>
            <a:off x="838200" y="1544003"/>
            <a:ext cx="10652760" cy="4491037"/>
          </a:xfrm>
        </p:spPr>
        <p:txBody>
          <a:bodyPr>
            <a:normAutofit fontScale="92500" lnSpcReduction="20000"/>
          </a:bodyPr>
          <a:lstStyle/>
          <a:p>
            <a:pPr marL="342900" indent="-342900" algn="l">
              <a:buFont typeface="Wingdings" panose="05000000000000000000" pitchFamily="2" charset="2"/>
              <a:buChar char="Ø"/>
            </a:pPr>
            <a:r>
              <a:rPr lang="en-US" sz="3000" b="1" dirty="0">
                <a:latin typeface="Times New Roman" panose="02020603050405020304" pitchFamily="18" charset="0"/>
                <a:cs typeface="Times New Roman" panose="02020603050405020304" pitchFamily="18" charset="0"/>
              </a:rPr>
              <a:t>Model Design</a:t>
            </a:r>
          </a:p>
          <a:p>
            <a:pPr marL="457200" indent="-457200" algn="l">
              <a:buFont typeface="Wingdings" panose="05000000000000000000" pitchFamily="2" charset="2"/>
              <a:buChar char="§"/>
            </a:pPr>
            <a:r>
              <a:rPr lang="en-IN" sz="2600" b="1" dirty="0">
                <a:latin typeface="Times New Roman" panose="02020603050405020304" pitchFamily="18" charset="0"/>
                <a:cs typeface="Times New Roman" panose="02020603050405020304" pitchFamily="18" charset="0"/>
              </a:rPr>
              <a:t>Hybrid Transfer Learning (TL)</a:t>
            </a:r>
          </a:p>
          <a:p>
            <a:pPr algn="l"/>
            <a:r>
              <a:rPr lang="en-IN" sz="2600" dirty="0">
                <a:latin typeface="Times New Roman" panose="02020603050405020304" pitchFamily="18" charset="0"/>
                <a:cs typeface="Times New Roman" panose="02020603050405020304" pitchFamily="18" charset="0"/>
              </a:rPr>
              <a:t>- Combines pre-trained models with fine-tuning for evolving attacks.</a:t>
            </a:r>
          </a:p>
          <a:p>
            <a:pPr algn="l"/>
            <a:r>
              <a:rPr lang="en-IN" sz="2600" dirty="0">
                <a:latin typeface="Times New Roman" panose="02020603050405020304" pitchFamily="18" charset="0"/>
                <a:cs typeface="Times New Roman" panose="02020603050405020304" pitchFamily="18" charset="0"/>
              </a:rPr>
              <a:t>- Enhances adaptability and reduces training time.</a:t>
            </a:r>
          </a:p>
          <a:p>
            <a:pPr marL="457200" indent="-457200" algn="l">
              <a:buFont typeface="Wingdings" panose="05000000000000000000" pitchFamily="2" charset="2"/>
              <a:buChar char="§"/>
            </a:pPr>
            <a:r>
              <a:rPr lang="en-IN" sz="2600" b="1" dirty="0">
                <a:latin typeface="Times New Roman" panose="02020603050405020304" pitchFamily="18" charset="0"/>
                <a:cs typeface="Times New Roman" panose="02020603050405020304" pitchFamily="18" charset="0"/>
              </a:rPr>
              <a:t>Hybrid CNN-LSTM</a:t>
            </a:r>
          </a:p>
          <a:p>
            <a:pPr algn="l"/>
            <a:r>
              <a:rPr lang="en-IN" sz="2600" b="1" dirty="0">
                <a:latin typeface="Times New Roman" panose="02020603050405020304" pitchFamily="18" charset="0"/>
                <a:cs typeface="Times New Roman" panose="02020603050405020304" pitchFamily="18" charset="0"/>
              </a:rPr>
              <a:t>- CNN</a:t>
            </a:r>
            <a:r>
              <a:rPr lang="en-IN" sz="2600" dirty="0">
                <a:latin typeface="Times New Roman" panose="02020603050405020304" pitchFamily="18" charset="0"/>
                <a:cs typeface="Times New Roman" panose="02020603050405020304" pitchFamily="18" charset="0"/>
              </a:rPr>
              <a:t>: Extracts spatial features from CAN data.</a:t>
            </a:r>
          </a:p>
          <a:p>
            <a:pPr algn="l"/>
            <a:r>
              <a:rPr lang="en-IN" sz="2600" b="1" dirty="0">
                <a:latin typeface="Times New Roman" panose="02020603050405020304" pitchFamily="18" charset="0"/>
                <a:cs typeface="Times New Roman" panose="02020603050405020304" pitchFamily="18" charset="0"/>
              </a:rPr>
              <a:t>- LSTM</a:t>
            </a:r>
            <a:r>
              <a:rPr lang="en-IN" sz="2600" dirty="0">
                <a:latin typeface="Times New Roman" panose="02020603050405020304" pitchFamily="18" charset="0"/>
                <a:cs typeface="Times New Roman" panose="02020603050405020304" pitchFamily="18" charset="0"/>
              </a:rPr>
              <a:t>: Captures temporal dependencies for time-series anomaly detection.</a:t>
            </a:r>
          </a:p>
          <a:p>
            <a:pPr algn="l"/>
            <a:r>
              <a:rPr lang="en-IN" sz="2600" dirty="0">
                <a:latin typeface="Times New Roman" panose="02020603050405020304" pitchFamily="18" charset="0"/>
                <a:cs typeface="Times New Roman" panose="02020603050405020304" pitchFamily="18" charset="0"/>
              </a:rPr>
              <a:t>- Optimized for real-time detection with low latency.</a:t>
            </a:r>
          </a:p>
          <a:p>
            <a:pPr marL="457200" indent="-457200" algn="l">
              <a:buFont typeface="Wingdings" panose="05000000000000000000" pitchFamily="2" charset="2"/>
              <a:buChar char="§"/>
            </a:pPr>
            <a:r>
              <a:rPr lang="en-IN" sz="2600" b="1" dirty="0">
                <a:latin typeface="Times New Roman" panose="02020603050405020304" pitchFamily="18" charset="0"/>
                <a:cs typeface="Times New Roman" panose="02020603050405020304" pitchFamily="18" charset="0"/>
              </a:rPr>
              <a:t>R</a:t>
            </a:r>
            <a:r>
              <a:rPr lang="en-IN" sz="2600" b="1">
                <a:latin typeface="Times New Roman" panose="02020603050405020304" pitchFamily="18" charset="0"/>
                <a:cs typeface="Times New Roman" panose="02020603050405020304" pitchFamily="18" charset="0"/>
              </a:rPr>
              <a:t>NN </a:t>
            </a:r>
            <a:r>
              <a:rPr lang="en-IN" sz="2600" b="1" dirty="0">
                <a:latin typeface="Times New Roman" panose="02020603050405020304" pitchFamily="18" charset="0"/>
                <a:cs typeface="Times New Roman" panose="02020603050405020304" pitchFamily="18" charset="0"/>
              </a:rPr>
              <a:t>Model</a:t>
            </a:r>
          </a:p>
          <a:p>
            <a:pPr algn="l"/>
            <a:r>
              <a:rPr lang="en-IN" sz="2600" dirty="0">
                <a:latin typeface="Times New Roman" panose="02020603050405020304" pitchFamily="18" charset="0"/>
                <a:cs typeface="Times New Roman" panose="02020603050405020304" pitchFamily="18" charset="0"/>
              </a:rPr>
              <a:t>- Baseline for comparison; detects static patterns.</a:t>
            </a:r>
          </a:p>
          <a:p>
            <a:pPr algn="l"/>
            <a:r>
              <a:rPr lang="en-IN" sz="2600" dirty="0">
                <a:latin typeface="Times New Roman" panose="02020603050405020304" pitchFamily="18" charset="0"/>
                <a:cs typeface="Times New Roman" panose="02020603050405020304" pitchFamily="18" charset="0"/>
              </a:rPr>
              <a:t>- Effective for simple attacks like DoS.</a:t>
            </a:r>
          </a:p>
          <a:p>
            <a:pPr marL="342900" indent="-342900" algn="l">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6A86902-46DE-C9CB-44C9-57F4086A3DF7}"/>
              </a:ext>
            </a:extLst>
          </p:cNvPr>
          <p:cNvPicPr>
            <a:picLocks noChangeAspect="1"/>
          </p:cNvPicPr>
          <p:nvPr/>
        </p:nvPicPr>
        <p:blipFill>
          <a:blip r:embed="rId2"/>
          <a:stretch>
            <a:fillRect/>
          </a:stretch>
        </p:blipFill>
        <p:spPr>
          <a:xfrm>
            <a:off x="0" y="0"/>
            <a:ext cx="3762900" cy="579027"/>
          </a:xfrm>
          <a:prstGeom prst="rect">
            <a:avLst/>
          </a:prstGeom>
        </p:spPr>
      </p:pic>
      <p:sp>
        <p:nvSpPr>
          <p:cNvPr id="8" name="Content Placeholder 8">
            <a:extLst>
              <a:ext uri="{FF2B5EF4-FFF2-40B4-BE49-F238E27FC236}">
                <a16:creationId xmlns:a16="http://schemas.microsoft.com/office/drawing/2014/main" id="{8A1674D7-4E56-6871-0C1E-4F82B8F9475F}"/>
              </a:ext>
            </a:extLst>
          </p:cNvPr>
          <p:cNvSpPr txBox="1">
            <a:spLocks/>
          </p:cNvSpPr>
          <p:nvPr/>
        </p:nvSpPr>
        <p:spPr>
          <a:xfrm>
            <a:off x="838200" y="822960"/>
            <a:ext cx="10515600" cy="53540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415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71CF6-16ED-240E-512F-AAD3DFF663E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04418ED-A535-F8BB-8E3C-FC58E2916EE6}"/>
              </a:ext>
            </a:extLst>
          </p:cNvPr>
          <p:cNvSpPr>
            <a:spLocks noGrp="1"/>
          </p:cNvSpPr>
          <p:nvPr>
            <p:ph type="ctrTitle"/>
          </p:nvPr>
        </p:nvSpPr>
        <p:spPr>
          <a:xfrm>
            <a:off x="1524000" y="681037"/>
            <a:ext cx="9144000" cy="579027"/>
          </a:xfrm>
        </p:spPr>
        <p:txBody>
          <a:bodyPr>
            <a:normAutofit fontScale="90000"/>
          </a:bodyPr>
          <a:lstStyle/>
          <a:p>
            <a:r>
              <a:rPr lang="en-US" sz="4000" b="1" dirty="0">
                <a:latin typeface="Times New Roman" panose="02020603050405020304" pitchFamily="18" charset="0"/>
                <a:cs typeface="Times New Roman" panose="02020603050405020304" pitchFamily="18" charset="0"/>
              </a:rPr>
              <a:t>IMPLEMENTATION</a:t>
            </a:r>
            <a:endParaRPr lang="en-IN" sz="4000" b="1"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2D7CD2F2-3493-62A3-79BC-E489CB7A872B}"/>
              </a:ext>
            </a:extLst>
          </p:cNvPr>
          <p:cNvSpPr>
            <a:spLocks noGrp="1"/>
          </p:cNvSpPr>
          <p:nvPr>
            <p:ph type="subTitle" idx="1"/>
          </p:nvPr>
        </p:nvSpPr>
        <p:spPr>
          <a:xfrm>
            <a:off x="838200" y="1260064"/>
            <a:ext cx="10515600" cy="4916899"/>
          </a:xfrm>
        </p:spPr>
        <p:txBody>
          <a:bodyPr>
            <a:normAutofit fontScale="92500" lnSpcReduction="20000"/>
          </a:bodyPr>
          <a:lstStyle/>
          <a:p>
            <a:pPr marL="457200" indent="-457200" algn="l">
              <a:buFont typeface="Wingdings" panose="05000000000000000000" pitchFamily="2" charset="2"/>
              <a:buChar char="Ø"/>
            </a:pPr>
            <a:r>
              <a:rPr lang="en-US" sz="3000" b="1" dirty="0">
                <a:latin typeface="Times New Roman" panose="02020603050405020304" pitchFamily="18" charset="0"/>
                <a:cs typeface="Times New Roman" panose="02020603050405020304" pitchFamily="18" charset="0"/>
              </a:rPr>
              <a:t>SYSTEM REQUIREMENTS</a:t>
            </a:r>
          </a:p>
          <a:p>
            <a:pPr marL="342900" indent="-342900" algn="l">
              <a:lnSpc>
                <a:spcPct val="150000"/>
              </a:lnSpc>
              <a:buFont typeface="Wingdings" panose="05000000000000000000" pitchFamily="2" charset="2"/>
              <a:buChar char="§"/>
              <a:tabLst>
                <a:tab pos="3860800" algn="l"/>
                <a:tab pos="5473700" algn="l"/>
              </a:tabLst>
            </a:pPr>
            <a:r>
              <a:rPr lang="en-US" sz="2400" b="1" dirty="0">
                <a:latin typeface="Times New Roman" panose="02020603050405020304" pitchFamily="18" charset="0"/>
                <a:cs typeface="Times New Roman" panose="02020603050405020304" pitchFamily="18" charset="0"/>
              </a:rPr>
              <a:t>Hardware Requirements</a:t>
            </a:r>
            <a:endParaRPr lang="en-IN" sz="2400" dirty="0">
              <a:latin typeface="Times New Roman" panose="02020603050405020304" pitchFamily="18" charset="0"/>
              <a:cs typeface="Times New Roman" panose="02020603050405020304" pitchFamily="18" charset="0"/>
            </a:endParaRPr>
          </a:p>
          <a:p>
            <a:pPr lvl="0" algn="l" defTabSz="1041400">
              <a:tabLst>
                <a:tab pos="3860800" algn="l"/>
                <a:tab pos="5473700" algn="l"/>
              </a:tabLst>
            </a:pPr>
            <a:r>
              <a:rPr lang="en-US" sz="2400" dirty="0">
                <a:latin typeface="Times New Roman" panose="02020603050405020304" pitchFamily="18" charset="0"/>
                <a:cs typeface="Times New Roman" panose="02020603050405020304" pitchFamily="18" charset="0"/>
              </a:rPr>
              <a:t>Processor	:	intel Core i5</a:t>
            </a:r>
            <a:endParaRPr lang="en-IN" sz="2400" dirty="0">
              <a:latin typeface="Times New Roman" panose="02020603050405020304" pitchFamily="18" charset="0"/>
              <a:cs typeface="Times New Roman" panose="02020603050405020304" pitchFamily="18" charset="0"/>
            </a:endParaRPr>
          </a:p>
          <a:p>
            <a:pPr lvl="0" algn="l" defTabSz="1790700">
              <a:tabLst>
                <a:tab pos="3860800" algn="l"/>
                <a:tab pos="5473700" algn="l"/>
              </a:tabLst>
            </a:pPr>
            <a:r>
              <a:rPr lang="en-US" sz="2400" dirty="0">
                <a:latin typeface="Times New Roman" panose="02020603050405020304" pitchFamily="18" charset="0"/>
                <a:cs typeface="Times New Roman" panose="02020603050405020304" pitchFamily="18" charset="0"/>
              </a:rPr>
              <a:t>Cache memory	:	4MB(Megabyte)</a:t>
            </a:r>
            <a:r>
              <a:rPr lang="en-IN" sz="2400" dirty="0">
                <a:latin typeface="Times New Roman" panose="02020603050405020304" pitchFamily="18" charset="0"/>
                <a:cs typeface="Times New Roman" panose="02020603050405020304" pitchFamily="18" charset="0"/>
              </a:rPr>
              <a:t> </a:t>
            </a:r>
          </a:p>
          <a:p>
            <a:pPr lvl="0" algn="l">
              <a:tabLst>
                <a:tab pos="3860800" algn="l"/>
                <a:tab pos="5473700" algn="l"/>
              </a:tabLst>
            </a:pPr>
            <a:r>
              <a:rPr lang="en-US" sz="2400" dirty="0">
                <a:latin typeface="Times New Roman" panose="02020603050405020304" pitchFamily="18" charset="0"/>
                <a:cs typeface="Times New Roman" panose="02020603050405020304" pitchFamily="18" charset="0"/>
              </a:rPr>
              <a:t>RAM	</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12.7GB (gigabyte)</a:t>
            </a:r>
            <a:r>
              <a:rPr lang="en-IN" sz="2400" dirty="0">
                <a:latin typeface="Times New Roman" panose="02020603050405020304" pitchFamily="18" charset="0"/>
                <a:cs typeface="Times New Roman" panose="02020603050405020304" pitchFamily="18" charset="0"/>
              </a:rPr>
              <a:t> </a:t>
            </a:r>
          </a:p>
          <a:p>
            <a:pPr lvl="0" algn="l">
              <a:tabLst>
                <a:tab pos="3860800" algn="l"/>
                <a:tab pos="5473700" algn="l"/>
              </a:tabLst>
            </a:pPr>
            <a:r>
              <a:rPr lang="en-US" sz="2400" dirty="0">
                <a:latin typeface="Times New Roman" panose="02020603050405020304" pitchFamily="18" charset="0"/>
                <a:cs typeface="Times New Roman" panose="02020603050405020304" pitchFamily="18" charset="0"/>
              </a:rPr>
              <a:t>Hard Disk</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166.8GB</a:t>
            </a:r>
            <a:r>
              <a:rPr lang="en-IN" sz="2400" dirty="0">
                <a:latin typeface="Times New Roman" panose="02020603050405020304" pitchFamily="18" charset="0"/>
                <a:cs typeface="Times New Roman" panose="02020603050405020304" pitchFamily="18" charset="0"/>
              </a:rPr>
              <a:t> </a:t>
            </a:r>
          </a:p>
          <a:p>
            <a:pPr lvl="0" algn="l">
              <a:tabLst>
                <a:tab pos="3860800" algn="l"/>
                <a:tab pos="5473700" algn="l"/>
              </a:tabLst>
            </a:pPr>
            <a:r>
              <a:rPr lang="en-IN" sz="2400" dirty="0">
                <a:latin typeface="Times New Roman" panose="02020603050405020304" pitchFamily="18" charset="0"/>
                <a:cs typeface="Times New Roman" panose="02020603050405020304" pitchFamily="18" charset="0"/>
              </a:rPr>
              <a:t>Compute Engine      	:	T4 GPU</a:t>
            </a:r>
          </a:p>
          <a:p>
            <a:pPr marL="342900" lvl="0" indent="-342900" algn="l">
              <a:lnSpc>
                <a:spcPct val="150000"/>
              </a:lnSpc>
              <a:buFont typeface="Wingdings" panose="05000000000000000000" pitchFamily="2" charset="2"/>
              <a:buChar char="§"/>
              <a:tabLst>
                <a:tab pos="3860800" algn="l"/>
                <a:tab pos="5473700" algn="l"/>
              </a:tabLst>
            </a:pPr>
            <a:r>
              <a:rPr lang="en-US" sz="2400" b="1" dirty="0">
                <a:latin typeface="Times New Roman" panose="02020603050405020304" pitchFamily="18" charset="0"/>
                <a:cs typeface="Times New Roman" panose="02020603050405020304" pitchFamily="18" charset="0"/>
              </a:rPr>
              <a:t>Software Requirements</a:t>
            </a:r>
            <a:endParaRPr lang="en-IN" sz="2400" dirty="0">
              <a:latin typeface="Times New Roman" panose="02020603050405020304" pitchFamily="18" charset="0"/>
              <a:cs typeface="Times New Roman" panose="02020603050405020304" pitchFamily="18" charset="0"/>
            </a:endParaRPr>
          </a:p>
          <a:p>
            <a:pPr lvl="0" algn="l">
              <a:tabLst>
                <a:tab pos="3860800" algn="l"/>
                <a:tab pos="5473700" algn="l"/>
              </a:tabLst>
            </a:pPr>
            <a:r>
              <a:rPr lang="en-US" sz="2400" dirty="0">
                <a:latin typeface="Times New Roman" panose="02020603050405020304" pitchFamily="18" charset="0"/>
                <a:cs typeface="Times New Roman" panose="02020603050405020304" pitchFamily="18" charset="0"/>
              </a:rPr>
              <a:t>Operating System</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Windows 10, 64-bit OS</a:t>
            </a:r>
          </a:p>
          <a:p>
            <a:pPr lvl="0" algn="l">
              <a:tabLst>
                <a:tab pos="3860800" algn="l"/>
                <a:tab pos="5473700" algn="l"/>
              </a:tabLst>
            </a:pPr>
            <a:r>
              <a:rPr lang="en-US" sz="2400" dirty="0">
                <a:latin typeface="Times New Roman" panose="02020603050405020304" pitchFamily="18" charset="0"/>
                <a:cs typeface="Times New Roman" panose="02020603050405020304" pitchFamily="18" charset="0"/>
              </a:rPr>
              <a:t>Coding Language</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Python</a:t>
            </a:r>
            <a:r>
              <a:rPr lang="en-IN" sz="2400" dirty="0">
                <a:latin typeface="Times New Roman" panose="02020603050405020304" pitchFamily="18" charset="0"/>
                <a:cs typeface="Times New Roman" panose="02020603050405020304" pitchFamily="18" charset="0"/>
              </a:rPr>
              <a:t> </a:t>
            </a:r>
          </a:p>
          <a:p>
            <a:pPr lvl="0" algn="l">
              <a:tabLst>
                <a:tab pos="3860800" algn="l"/>
                <a:tab pos="5473700" algn="l"/>
              </a:tabLst>
            </a:pPr>
            <a:r>
              <a:rPr lang="en-US" sz="2400" dirty="0">
                <a:latin typeface="Times New Roman" panose="02020603050405020304" pitchFamily="18" charset="0"/>
                <a:cs typeface="Times New Roman" panose="02020603050405020304" pitchFamily="18" charset="0"/>
              </a:rPr>
              <a:t>Python distribution</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Google </a:t>
            </a:r>
            <a:r>
              <a:rPr lang="en-US" sz="2400" dirty="0" err="1">
                <a:latin typeface="Times New Roman" panose="02020603050405020304" pitchFamily="18" charset="0"/>
                <a:cs typeface="Times New Roman" panose="02020603050405020304" pitchFamily="18" charset="0"/>
              </a:rPr>
              <a:t>Colab</a:t>
            </a:r>
            <a:r>
              <a:rPr lang="en-US" sz="2400" dirty="0">
                <a:latin typeface="Times New Roman" panose="02020603050405020304" pitchFamily="18" charset="0"/>
                <a:cs typeface="Times New Roman" panose="02020603050405020304" pitchFamily="18" charset="0"/>
              </a:rPr>
              <a:t> Pro , Flask</a:t>
            </a:r>
            <a:r>
              <a:rPr lang="en-IN" sz="2400" dirty="0">
                <a:latin typeface="Times New Roman" panose="02020603050405020304" pitchFamily="18" charset="0"/>
                <a:cs typeface="Times New Roman" panose="02020603050405020304" pitchFamily="18" charset="0"/>
              </a:rPr>
              <a:t> </a:t>
            </a:r>
          </a:p>
          <a:p>
            <a:pPr lvl="0" algn="l">
              <a:tabLst>
                <a:tab pos="3860800" algn="l"/>
                <a:tab pos="5473700" algn="l"/>
              </a:tabLst>
            </a:pPr>
            <a:r>
              <a:rPr lang="en-US" sz="2400" dirty="0">
                <a:latin typeface="Times New Roman" panose="02020603050405020304" pitchFamily="18" charset="0"/>
                <a:cs typeface="Times New Roman" panose="02020603050405020304" pitchFamily="18" charset="0"/>
              </a:rPr>
              <a:t>Browser	: 	Any Latest Browser like Chrome</a:t>
            </a:r>
            <a:r>
              <a:rPr lang="en-IN" sz="2400" dirty="0">
                <a:latin typeface="Times New Roman" panose="02020603050405020304" pitchFamily="18" charset="0"/>
                <a:cs typeface="Times New Roman" panose="02020603050405020304" pitchFamily="18" charset="0"/>
              </a:rPr>
              <a:t> </a:t>
            </a:r>
          </a:p>
          <a:p>
            <a:pPr algn="l"/>
            <a:endParaRPr lang="en-US" dirty="0"/>
          </a:p>
          <a:p>
            <a:endParaRPr lang="en-IN" dirty="0"/>
          </a:p>
        </p:txBody>
      </p:sp>
      <p:pic>
        <p:nvPicPr>
          <p:cNvPr id="5" name="Picture 4">
            <a:extLst>
              <a:ext uri="{FF2B5EF4-FFF2-40B4-BE49-F238E27FC236}">
                <a16:creationId xmlns:a16="http://schemas.microsoft.com/office/drawing/2014/main" id="{A8033787-E2C3-B608-1262-7BE927EE12F2}"/>
              </a:ext>
            </a:extLst>
          </p:cNvPr>
          <p:cNvPicPr>
            <a:picLocks noChangeAspect="1"/>
          </p:cNvPicPr>
          <p:nvPr/>
        </p:nvPicPr>
        <p:blipFill>
          <a:blip r:embed="rId2"/>
          <a:stretch>
            <a:fillRect/>
          </a:stretch>
        </p:blipFill>
        <p:spPr>
          <a:xfrm>
            <a:off x="0" y="0"/>
            <a:ext cx="3762900" cy="579027"/>
          </a:xfrm>
          <a:prstGeom prst="rect">
            <a:avLst/>
          </a:prstGeom>
        </p:spPr>
      </p:pic>
      <p:sp>
        <p:nvSpPr>
          <p:cNvPr id="8" name="Content Placeholder 8">
            <a:extLst>
              <a:ext uri="{FF2B5EF4-FFF2-40B4-BE49-F238E27FC236}">
                <a16:creationId xmlns:a16="http://schemas.microsoft.com/office/drawing/2014/main" id="{F839C170-CFB3-08F2-3631-27113930964E}"/>
              </a:ext>
            </a:extLst>
          </p:cNvPr>
          <p:cNvSpPr txBox="1">
            <a:spLocks/>
          </p:cNvSpPr>
          <p:nvPr/>
        </p:nvSpPr>
        <p:spPr>
          <a:xfrm>
            <a:off x="838200" y="822960"/>
            <a:ext cx="10515600" cy="53540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770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91D04-FCA3-2091-800F-44A66551E040}"/>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5946EA6C-D92B-309A-9E60-8892A610BBD4}"/>
              </a:ext>
            </a:extLst>
          </p:cNvPr>
          <p:cNvSpPr>
            <a:spLocks noGrp="1"/>
          </p:cNvSpPr>
          <p:nvPr>
            <p:ph type="dt" sz="half" idx="10"/>
          </p:nvPr>
        </p:nvSpPr>
        <p:spPr/>
        <p:txBody>
          <a:bodyPr/>
          <a:lstStyle/>
          <a:p>
            <a:fld id="{017DDA7E-2F5E-482D-ABDC-5F4C65F82E4C}" type="datetime1">
              <a:rPr lang="en-IN" smtClean="0"/>
              <a:t>10-03-2025</a:t>
            </a:fld>
            <a:endParaRPr lang="en-IN"/>
          </a:p>
        </p:txBody>
      </p:sp>
      <p:sp>
        <p:nvSpPr>
          <p:cNvPr id="3" name="Footer Placeholder 2">
            <a:extLst>
              <a:ext uri="{FF2B5EF4-FFF2-40B4-BE49-F238E27FC236}">
                <a16:creationId xmlns:a16="http://schemas.microsoft.com/office/drawing/2014/main" id="{6AA6C434-AD55-2182-DD2C-E4EA4376C7DC}"/>
              </a:ext>
            </a:extLst>
          </p:cNvPr>
          <p:cNvSpPr>
            <a:spLocks noGrp="1"/>
          </p:cNvSpPr>
          <p:nvPr>
            <p:ph type="ftr" sz="quarter" idx="11"/>
          </p:nvPr>
        </p:nvSpPr>
        <p:spPr/>
        <p:txBody>
          <a:bodyPr/>
          <a:lstStyle/>
          <a:p>
            <a:r>
              <a:rPr lang="en-US"/>
              <a:t>Review No. 2       Batch No. AB8          Department of CSE</a:t>
            </a:r>
            <a:endParaRPr lang="en-IN" dirty="0"/>
          </a:p>
        </p:txBody>
      </p:sp>
      <p:sp>
        <p:nvSpPr>
          <p:cNvPr id="4" name="Slide Number Placeholder 3">
            <a:extLst>
              <a:ext uri="{FF2B5EF4-FFF2-40B4-BE49-F238E27FC236}">
                <a16:creationId xmlns:a16="http://schemas.microsoft.com/office/drawing/2014/main" id="{41DE19C2-FCAA-DEB9-8BD5-736D7EEB24C7}"/>
              </a:ext>
            </a:extLst>
          </p:cNvPr>
          <p:cNvSpPr>
            <a:spLocks noGrp="1"/>
          </p:cNvSpPr>
          <p:nvPr>
            <p:ph type="sldNum" sz="quarter" idx="12"/>
          </p:nvPr>
        </p:nvSpPr>
        <p:spPr/>
        <p:txBody>
          <a:bodyPr/>
          <a:lstStyle/>
          <a:p>
            <a:fld id="{65DCBD69-296B-4D7C-AF62-9B588FC78772}" type="slidenum">
              <a:rPr lang="en-IN" smtClean="0"/>
              <a:t>17</a:t>
            </a:fld>
            <a:endParaRPr lang="en-IN"/>
          </a:p>
        </p:txBody>
      </p:sp>
      <p:pic>
        <p:nvPicPr>
          <p:cNvPr id="5" name="Picture 4">
            <a:extLst>
              <a:ext uri="{FF2B5EF4-FFF2-40B4-BE49-F238E27FC236}">
                <a16:creationId xmlns:a16="http://schemas.microsoft.com/office/drawing/2014/main" id="{2B2CF59B-6C7A-8EC5-D65A-D962A5216350}"/>
              </a:ext>
            </a:extLst>
          </p:cNvPr>
          <p:cNvPicPr>
            <a:picLocks noChangeAspect="1"/>
          </p:cNvPicPr>
          <p:nvPr/>
        </p:nvPicPr>
        <p:blipFill>
          <a:blip r:embed="rId2"/>
          <a:stretch>
            <a:fillRect/>
          </a:stretch>
        </p:blipFill>
        <p:spPr>
          <a:xfrm>
            <a:off x="0" y="0"/>
            <a:ext cx="3762900" cy="579027"/>
          </a:xfrm>
          <a:prstGeom prst="rect">
            <a:avLst/>
          </a:prstGeom>
        </p:spPr>
      </p:pic>
      <p:sp>
        <p:nvSpPr>
          <p:cNvPr id="8" name="Content Placeholder 8">
            <a:extLst>
              <a:ext uri="{FF2B5EF4-FFF2-40B4-BE49-F238E27FC236}">
                <a16:creationId xmlns:a16="http://schemas.microsoft.com/office/drawing/2014/main" id="{1EA064D6-D06B-7D3A-A4EE-57A7DF703127}"/>
              </a:ext>
            </a:extLst>
          </p:cNvPr>
          <p:cNvSpPr txBox="1">
            <a:spLocks/>
          </p:cNvSpPr>
          <p:nvPr/>
        </p:nvSpPr>
        <p:spPr>
          <a:xfrm>
            <a:off x="838200" y="822960"/>
            <a:ext cx="10515600" cy="53540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C607E84-2518-C710-FEBA-EF435FDD8025}"/>
              </a:ext>
            </a:extLst>
          </p:cNvPr>
          <p:cNvSpPr txBox="1"/>
          <p:nvPr/>
        </p:nvSpPr>
        <p:spPr>
          <a:xfrm>
            <a:off x="838200" y="1166843"/>
            <a:ext cx="10515600" cy="4770537"/>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CHALLENGES FACED &amp; SOLUTIONS</a:t>
            </a:r>
            <a:endParaRPr lang="en-US" sz="3200" b="1" dirty="0">
              <a:latin typeface="Times New Roman" panose="02020603050405020304" pitchFamily="18" charset="0"/>
              <a:cs typeface="Times New Roman" panose="02020603050405020304" pitchFamily="18" charset="0"/>
            </a:endParaRPr>
          </a:p>
          <a:p>
            <a:r>
              <a:rPr lang="en-IN" sz="2800" dirty="0"/>
              <a:t>🚧</a:t>
            </a:r>
            <a:r>
              <a:rPr lang="en-US" sz="2800" b="1" dirty="0">
                <a:latin typeface="Times New Roman" panose="02020603050405020304" pitchFamily="18" charset="0"/>
                <a:cs typeface="Times New Roman" panose="02020603050405020304" pitchFamily="18" charset="0"/>
              </a:rPr>
              <a:t>Challenges:</a:t>
            </a: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Large Dataset Processing:</a:t>
            </a:r>
            <a:r>
              <a:rPr lang="en-US" sz="2400" dirty="0">
                <a:latin typeface="Times New Roman" panose="02020603050405020304" pitchFamily="18" charset="0"/>
                <a:cs typeface="Times New Roman" panose="02020603050405020304" pitchFamily="18" charset="0"/>
              </a:rPr>
              <a:t> Difficulty in handling and processing large volumes of CAN-based vehicular data.</a:t>
            </a: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Overfitting of Models:</a:t>
            </a:r>
            <a:r>
              <a:rPr lang="en-US" sz="2400" dirty="0">
                <a:latin typeface="Times New Roman" panose="02020603050405020304" pitchFamily="18" charset="0"/>
                <a:cs typeface="Times New Roman" panose="02020603050405020304" pitchFamily="18" charset="0"/>
              </a:rPr>
              <a:t> The models showed high accuracy on the training set but poor performance on unseen data.</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Solutions:</a:t>
            </a: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Optimized Frameworks:</a:t>
            </a:r>
            <a:r>
              <a:rPr lang="en-US" sz="2400" dirty="0">
                <a:latin typeface="Times New Roman" panose="02020603050405020304" pitchFamily="18" charset="0"/>
                <a:cs typeface="Times New Roman" panose="02020603050405020304" pitchFamily="18" charset="0"/>
              </a:rPr>
              <a:t> Leveraged Google Co-lab Pro with T4 GPU for faster processing and efficient computation.</a:t>
            </a: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Regularization Techniques:</a:t>
            </a:r>
            <a:r>
              <a:rPr lang="en-US" sz="2400" dirty="0">
                <a:latin typeface="Times New Roman" panose="02020603050405020304" pitchFamily="18" charset="0"/>
                <a:cs typeface="Times New Roman" panose="02020603050405020304" pitchFamily="18" charset="0"/>
              </a:rPr>
              <a:t> Applied dropout layers and early stopping to reduce overfitting.</a:t>
            </a:r>
          </a:p>
        </p:txBody>
      </p:sp>
    </p:spTree>
    <p:extLst>
      <p:ext uri="{BB962C8B-B14F-4D97-AF65-F5344CB8AC3E}">
        <p14:creationId xmlns:p14="http://schemas.microsoft.com/office/powerpoint/2010/main" val="1923550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92528-FEDB-FA0B-1DD0-430FA52F9443}"/>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5848585-BF03-3C50-658D-E502F26110C3}"/>
              </a:ext>
            </a:extLst>
          </p:cNvPr>
          <p:cNvSpPr>
            <a:spLocks noGrp="1"/>
          </p:cNvSpPr>
          <p:nvPr>
            <p:ph type="ctrTitle"/>
          </p:nvPr>
        </p:nvSpPr>
        <p:spPr>
          <a:xfrm>
            <a:off x="1524000" y="758415"/>
            <a:ext cx="9144000" cy="719865"/>
          </a:xfrm>
        </p:spPr>
        <p:txBody>
          <a:bodyPr>
            <a:normAutofit/>
          </a:bodyPr>
          <a:lstStyle/>
          <a:p>
            <a:r>
              <a:rPr lang="en-IN" sz="4000" b="1" dirty="0">
                <a:latin typeface="Times New Roman" panose="02020603050405020304" pitchFamily="18" charset="0"/>
                <a:cs typeface="Times New Roman" panose="02020603050405020304" pitchFamily="18" charset="0"/>
              </a:rPr>
              <a:t>RESULTS &amp; ANALYSIS</a:t>
            </a:r>
          </a:p>
        </p:txBody>
      </p:sp>
      <p:sp>
        <p:nvSpPr>
          <p:cNvPr id="7" name="Subtitle 6">
            <a:extLst>
              <a:ext uri="{FF2B5EF4-FFF2-40B4-BE49-F238E27FC236}">
                <a16:creationId xmlns:a16="http://schemas.microsoft.com/office/drawing/2014/main" id="{C4D89410-2944-B328-C92E-909F84BC0629}"/>
              </a:ext>
            </a:extLst>
          </p:cNvPr>
          <p:cNvSpPr>
            <a:spLocks noGrp="1"/>
          </p:cNvSpPr>
          <p:nvPr>
            <p:ph type="subTitle" idx="1"/>
          </p:nvPr>
        </p:nvSpPr>
        <p:spPr>
          <a:xfrm>
            <a:off x="838200" y="1657667"/>
            <a:ext cx="10515600" cy="4519296"/>
          </a:xfrm>
        </p:spPr>
        <p:txBody>
          <a:bodyPr>
            <a:normAutofit fontScale="92500" lnSpcReduction="10000"/>
          </a:bodyPr>
          <a:lstStyle/>
          <a:p>
            <a:pPr algn="l"/>
            <a:r>
              <a:rPr lang="en-US" sz="2600" dirty="0">
                <a:latin typeface="Times New Roman" panose="02020603050405020304" pitchFamily="18" charset="0"/>
                <a:cs typeface="Times New Roman" panose="02020603050405020304" pitchFamily="18" charset="0"/>
              </a:rPr>
              <a:t>The Hybrid TL, CNN-LSTM, and RNN models achieved </a:t>
            </a:r>
            <a:r>
              <a:rPr lang="en-US" sz="2600" b="1" dirty="0">
                <a:latin typeface="Times New Roman" panose="02020603050405020304" pitchFamily="18" charset="0"/>
                <a:cs typeface="Times New Roman" panose="02020603050405020304" pitchFamily="18" charset="0"/>
              </a:rPr>
              <a:t>99.82% accuracy</a:t>
            </a:r>
            <a:r>
              <a:rPr lang="en-US" sz="2600" dirty="0">
                <a:latin typeface="Times New Roman" panose="02020603050405020304" pitchFamily="18" charset="0"/>
                <a:cs typeface="Times New Roman" panose="02020603050405020304" pitchFamily="18" charset="0"/>
              </a:rPr>
              <a:t> with precision, recall, and F1-scores around </a:t>
            </a:r>
            <a:r>
              <a:rPr lang="en-US" sz="2600" b="1" dirty="0">
                <a:latin typeface="Times New Roman" panose="02020603050405020304" pitchFamily="18" charset="0"/>
                <a:cs typeface="Times New Roman" panose="02020603050405020304" pitchFamily="18" charset="0"/>
              </a:rPr>
              <a:t>0.9982</a:t>
            </a:r>
            <a:r>
              <a:rPr lang="en-US" sz="2600" dirty="0">
                <a:latin typeface="Times New Roman" panose="02020603050405020304" pitchFamily="18" charset="0"/>
                <a:cs typeface="Times New Roman" panose="02020603050405020304" pitchFamily="18" charset="0"/>
              </a:rPr>
              <a:t>. The Random Forest model showed lower accuracy at </a:t>
            </a:r>
            <a:r>
              <a:rPr lang="en-US" sz="2600" b="1" dirty="0">
                <a:latin typeface="Times New Roman" panose="02020603050405020304" pitchFamily="18" charset="0"/>
                <a:cs typeface="Times New Roman" panose="02020603050405020304" pitchFamily="18" charset="0"/>
              </a:rPr>
              <a:t>95.65%</a:t>
            </a:r>
            <a:r>
              <a:rPr lang="en-US" sz="2600" dirty="0">
                <a:latin typeface="Times New Roman" panose="02020603050405020304" pitchFamily="18" charset="0"/>
                <a:cs typeface="Times New Roman" panose="02020603050405020304" pitchFamily="18" charset="0"/>
              </a:rPr>
              <a:t> with higher false positives, emphasizing the superior performance of hybrid models for CAN intrusion detection.</a:t>
            </a:r>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sz="2600" dirty="0"/>
          </a:p>
          <a:p>
            <a:r>
              <a:rPr lang="en-IN" sz="2600" b="1" dirty="0"/>
              <a:t>Table:  </a:t>
            </a:r>
            <a:r>
              <a:rPr lang="en-IN" sz="2600" dirty="0"/>
              <a:t>Performance metrics for Fuzzy attack</a:t>
            </a:r>
          </a:p>
        </p:txBody>
      </p:sp>
      <p:pic>
        <p:nvPicPr>
          <p:cNvPr id="5" name="Picture 4">
            <a:extLst>
              <a:ext uri="{FF2B5EF4-FFF2-40B4-BE49-F238E27FC236}">
                <a16:creationId xmlns:a16="http://schemas.microsoft.com/office/drawing/2014/main" id="{97BDF178-B7C9-756B-78F3-6E93DCEB75F5}"/>
              </a:ext>
            </a:extLst>
          </p:cNvPr>
          <p:cNvPicPr>
            <a:picLocks noChangeAspect="1"/>
          </p:cNvPicPr>
          <p:nvPr/>
        </p:nvPicPr>
        <p:blipFill>
          <a:blip r:embed="rId2"/>
          <a:stretch>
            <a:fillRect/>
          </a:stretch>
        </p:blipFill>
        <p:spPr>
          <a:xfrm>
            <a:off x="0" y="0"/>
            <a:ext cx="3762900" cy="579027"/>
          </a:xfrm>
          <a:prstGeom prst="rect">
            <a:avLst/>
          </a:prstGeom>
        </p:spPr>
      </p:pic>
      <p:sp>
        <p:nvSpPr>
          <p:cNvPr id="8" name="Content Placeholder 8">
            <a:extLst>
              <a:ext uri="{FF2B5EF4-FFF2-40B4-BE49-F238E27FC236}">
                <a16:creationId xmlns:a16="http://schemas.microsoft.com/office/drawing/2014/main" id="{DA42D9D4-82BF-2C64-1F87-B06C55178266}"/>
              </a:ext>
            </a:extLst>
          </p:cNvPr>
          <p:cNvSpPr txBox="1">
            <a:spLocks/>
          </p:cNvSpPr>
          <p:nvPr/>
        </p:nvSpPr>
        <p:spPr>
          <a:xfrm>
            <a:off x="838200" y="822960"/>
            <a:ext cx="10515600" cy="53540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13461B67-7249-1940-B853-729BBD9AEFEB}"/>
              </a:ext>
            </a:extLst>
          </p:cNvPr>
          <p:cNvGraphicFramePr>
            <a:graphicFrameLocks noGrp="1"/>
          </p:cNvGraphicFramePr>
          <p:nvPr>
            <p:extLst>
              <p:ext uri="{D42A27DB-BD31-4B8C-83A1-F6EECF244321}">
                <p14:modId xmlns:p14="http://schemas.microsoft.com/office/powerpoint/2010/main" val="3943455773"/>
              </p:ext>
            </p:extLst>
          </p:nvPr>
        </p:nvGraphicFramePr>
        <p:xfrm>
          <a:off x="1524000" y="2941321"/>
          <a:ext cx="9144000" cy="2626447"/>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982879938"/>
                    </a:ext>
                  </a:extLst>
                </a:gridCol>
                <a:gridCol w="1569720">
                  <a:extLst>
                    <a:ext uri="{9D8B030D-6E8A-4147-A177-3AD203B41FA5}">
                      <a16:colId xmlns:a16="http://schemas.microsoft.com/office/drawing/2014/main" val="1439658388"/>
                    </a:ext>
                  </a:extLst>
                </a:gridCol>
                <a:gridCol w="1661160">
                  <a:extLst>
                    <a:ext uri="{9D8B030D-6E8A-4147-A177-3AD203B41FA5}">
                      <a16:colId xmlns:a16="http://schemas.microsoft.com/office/drawing/2014/main" val="3344144828"/>
                    </a:ext>
                  </a:extLst>
                </a:gridCol>
                <a:gridCol w="1554480">
                  <a:extLst>
                    <a:ext uri="{9D8B030D-6E8A-4147-A177-3AD203B41FA5}">
                      <a16:colId xmlns:a16="http://schemas.microsoft.com/office/drawing/2014/main" val="795138135"/>
                    </a:ext>
                  </a:extLst>
                </a:gridCol>
                <a:gridCol w="1691640">
                  <a:extLst>
                    <a:ext uri="{9D8B030D-6E8A-4147-A177-3AD203B41FA5}">
                      <a16:colId xmlns:a16="http://schemas.microsoft.com/office/drawing/2014/main" val="2816784920"/>
                    </a:ext>
                  </a:extLst>
                </a:gridCol>
              </a:tblGrid>
              <a:tr h="6349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Model</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Accuracy (%)</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Precision</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Recall</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F1-Score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04406322"/>
                  </a:ext>
                </a:extLst>
              </a:tr>
              <a:tr h="6349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Hybrid Transfer Learning</a:t>
                      </a:r>
                    </a:p>
                  </a:txBody>
                  <a:tcPr/>
                </a:tc>
                <a:tc>
                  <a:txBody>
                    <a:bodyPr/>
                    <a:lstStyle/>
                    <a:p>
                      <a:pPr>
                        <a:lnSpc>
                          <a:spcPct val="100000"/>
                        </a:lnSpc>
                      </a:pPr>
                      <a:r>
                        <a:rPr lang="en-IN" sz="1800" dirty="0">
                          <a:latin typeface="Times New Roman" panose="02020603050405020304" pitchFamily="18" charset="0"/>
                          <a:cs typeface="Times New Roman" panose="02020603050405020304" pitchFamily="18" charset="0"/>
                        </a:rPr>
                        <a:t>99.82</a:t>
                      </a:r>
                      <a:endParaRPr lang="en-IN" dirty="0">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IN" sz="1800" dirty="0">
                          <a:latin typeface="Times New Roman" panose="02020603050405020304" pitchFamily="18" charset="0"/>
                          <a:cs typeface="Times New Roman" panose="02020603050405020304" pitchFamily="18" charset="0"/>
                        </a:rPr>
                        <a:t>0.9982</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0.9982</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0.9982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4324816"/>
                  </a:ext>
                </a:extLst>
              </a:tr>
              <a:tr h="4504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C</a:t>
                      </a:r>
                      <a:r>
                        <a:rPr lang="en-IN" sz="1800" dirty="0">
                          <a:latin typeface="Times New Roman" panose="02020603050405020304" pitchFamily="18" charset="0"/>
                          <a:cs typeface="Times New Roman" panose="02020603050405020304" pitchFamily="18" charset="0"/>
                        </a:rPr>
                        <a:t>NN-LSTM</a:t>
                      </a:r>
                    </a:p>
                  </a:txBody>
                  <a:tcPr/>
                </a:tc>
                <a:tc>
                  <a:txBody>
                    <a:bodyPr/>
                    <a:lstStyle/>
                    <a:p>
                      <a:pPr>
                        <a:lnSpc>
                          <a:spcPct val="100000"/>
                        </a:lnSpc>
                      </a:pPr>
                      <a:r>
                        <a:rPr lang="en-IN" sz="1800" dirty="0">
                          <a:latin typeface="Times New Roman" panose="02020603050405020304" pitchFamily="18" charset="0"/>
                          <a:cs typeface="Times New Roman" panose="02020603050405020304" pitchFamily="18" charset="0"/>
                        </a:rPr>
                        <a:t>99.82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0.9980</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0.9985</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0.9982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0408492"/>
                  </a:ext>
                </a:extLst>
              </a:tr>
              <a:tr h="450485">
                <a:tc>
                  <a:txBody>
                    <a:bodyPr/>
                    <a:lstStyle/>
                    <a:p>
                      <a:pPr>
                        <a:lnSpc>
                          <a:spcPct val="100000"/>
                        </a:lnSpc>
                      </a:pPr>
                      <a:r>
                        <a:rPr lang="en-IN" sz="1800" dirty="0">
                          <a:latin typeface="Times New Roman" panose="02020603050405020304" pitchFamily="18" charset="0"/>
                          <a:cs typeface="Times New Roman" panose="02020603050405020304" pitchFamily="18" charset="0"/>
                        </a:rPr>
                        <a:t>RNN</a:t>
                      </a:r>
                      <a:endParaRPr lang="en-IN" dirty="0">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IN" sz="1800" dirty="0">
                          <a:latin typeface="Times New Roman" panose="02020603050405020304" pitchFamily="18" charset="0"/>
                          <a:cs typeface="Times New Roman" panose="02020603050405020304" pitchFamily="18" charset="0"/>
                        </a:rPr>
                        <a:t>99.82</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0.9975</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0.9980</a:t>
                      </a:r>
                      <a:endParaRPr lang="en-IN" dirty="0">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US" dirty="0">
                          <a:latin typeface="Times New Roman" panose="02020603050405020304" pitchFamily="18" charset="0"/>
                          <a:cs typeface="Times New Roman" panose="02020603050405020304" pitchFamily="18" charset="0"/>
                        </a:rPr>
                        <a:t>0.9977</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9963228"/>
                  </a:ext>
                </a:extLst>
              </a:tr>
              <a:tr h="4504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Random Forest</a:t>
                      </a:r>
                    </a:p>
                  </a:txBody>
                  <a:tcPr/>
                </a:tc>
                <a:tc>
                  <a:txBody>
                    <a:bodyPr/>
                    <a:lstStyle/>
                    <a:p>
                      <a:pPr>
                        <a:lnSpc>
                          <a:spcPct val="100000"/>
                        </a:lnSpc>
                      </a:pPr>
                      <a:r>
                        <a:rPr lang="en-IN" sz="1800" dirty="0">
                          <a:latin typeface="Times New Roman" panose="02020603050405020304" pitchFamily="18" charset="0"/>
                          <a:cs typeface="Times New Roman" panose="02020603050405020304" pitchFamily="18" charset="0"/>
                        </a:rPr>
                        <a:t>95.65</a:t>
                      </a:r>
                      <a:endParaRPr lang="en-IN" dirty="0">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US" dirty="0">
                          <a:latin typeface="Times New Roman" panose="02020603050405020304" pitchFamily="18" charset="0"/>
                          <a:cs typeface="Times New Roman" panose="02020603050405020304" pitchFamily="18" charset="0"/>
                        </a:rPr>
                        <a:t>0.9543</a:t>
                      </a:r>
                      <a:endParaRPr lang="en-IN" dirty="0">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US" dirty="0">
                          <a:latin typeface="Times New Roman" panose="02020603050405020304" pitchFamily="18" charset="0"/>
                          <a:cs typeface="Times New Roman" panose="02020603050405020304" pitchFamily="18" charset="0"/>
                        </a:rPr>
                        <a:t>0.9670</a:t>
                      </a:r>
                      <a:endParaRPr lang="en-IN" dirty="0">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US" dirty="0">
                          <a:latin typeface="Times New Roman" panose="02020603050405020304" pitchFamily="18" charset="0"/>
                          <a:cs typeface="Times New Roman" panose="02020603050405020304" pitchFamily="18" charset="0"/>
                        </a:rPr>
                        <a:t>0.9606</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68681694"/>
                  </a:ext>
                </a:extLst>
              </a:tr>
            </a:tbl>
          </a:graphicData>
        </a:graphic>
      </p:graphicFrame>
    </p:spTree>
    <p:extLst>
      <p:ext uri="{BB962C8B-B14F-4D97-AF65-F5344CB8AC3E}">
        <p14:creationId xmlns:p14="http://schemas.microsoft.com/office/powerpoint/2010/main" val="4091731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FA557-8543-00E4-C150-DD9D3120190A}"/>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8A846311-33B7-AFEB-76BA-998135BD7D59}"/>
              </a:ext>
            </a:extLst>
          </p:cNvPr>
          <p:cNvSpPr>
            <a:spLocks noGrp="1"/>
          </p:cNvSpPr>
          <p:nvPr>
            <p:ph type="title"/>
          </p:nvPr>
        </p:nvSpPr>
        <p:spPr>
          <a:xfrm>
            <a:off x="838200" y="610284"/>
            <a:ext cx="10515600" cy="817762"/>
          </a:xfrm>
        </p:spPr>
        <p:txBody>
          <a:bodyPr>
            <a:normAutofit/>
          </a:bodyPr>
          <a:lstStyle/>
          <a:p>
            <a:pPr algn="ctr"/>
            <a:r>
              <a:rPr lang="en-IN" sz="4000" b="1" dirty="0">
                <a:latin typeface="Times New Roman" panose="02020603050405020304" pitchFamily="18" charset="0"/>
                <a:cs typeface="Times New Roman" panose="02020603050405020304" pitchFamily="18" charset="0"/>
              </a:rPr>
              <a:t>RESULTS &amp; ANALYSIS</a:t>
            </a:r>
            <a:endParaRPr lang="en-IN" sz="4000" dirty="0"/>
          </a:p>
        </p:txBody>
      </p:sp>
      <p:sp>
        <p:nvSpPr>
          <p:cNvPr id="2" name="Date Placeholder 1">
            <a:extLst>
              <a:ext uri="{FF2B5EF4-FFF2-40B4-BE49-F238E27FC236}">
                <a16:creationId xmlns:a16="http://schemas.microsoft.com/office/drawing/2014/main" id="{B1A35945-410B-A8C8-48A9-07DD9903FA5F}"/>
              </a:ext>
            </a:extLst>
          </p:cNvPr>
          <p:cNvSpPr>
            <a:spLocks noGrp="1"/>
          </p:cNvSpPr>
          <p:nvPr>
            <p:ph type="dt" sz="half" idx="10"/>
          </p:nvPr>
        </p:nvSpPr>
        <p:spPr/>
        <p:txBody>
          <a:bodyPr/>
          <a:lstStyle/>
          <a:p>
            <a:fld id="{9F62D30F-A679-421E-8BD7-5332C4041CC0}" type="datetime1">
              <a:rPr lang="en-IN" smtClean="0"/>
              <a:t>10-03-2025</a:t>
            </a:fld>
            <a:endParaRPr lang="en-IN"/>
          </a:p>
        </p:txBody>
      </p:sp>
      <p:sp>
        <p:nvSpPr>
          <p:cNvPr id="3" name="Footer Placeholder 2">
            <a:extLst>
              <a:ext uri="{FF2B5EF4-FFF2-40B4-BE49-F238E27FC236}">
                <a16:creationId xmlns:a16="http://schemas.microsoft.com/office/drawing/2014/main" id="{183B7C56-D565-A8C6-DB0C-4DDE0647BBF8}"/>
              </a:ext>
            </a:extLst>
          </p:cNvPr>
          <p:cNvSpPr>
            <a:spLocks noGrp="1"/>
          </p:cNvSpPr>
          <p:nvPr>
            <p:ph type="ftr" sz="quarter" idx="11"/>
          </p:nvPr>
        </p:nvSpPr>
        <p:spPr/>
        <p:txBody>
          <a:bodyPr/>
          <a:lstStyle/>
          <a:p>
            <a:r>
              <a:rPr lang="en-US"/>
              <a:t>Review No. 2       Batch No. AB8          Department of CSE</a:t>
            </a:r>
            <a:endParaRPr lang="en-IN" dirty="0"/>
          </a:p>
        </p:txBody>
      </p:sp>
      <p:sp>
        <p:nvSpPr>
          <p:cNvPr id="4" name="Slide Number Placeholder 3">
            <a:extLst>
              <a:ext uri="{FF2B5EF4-FFF2-40B4-BE49-F238E27FC236}">
                <a16:creationId xmlns:a16="http://schemas.microsoft.com/office/drawing/2014/main" id="{B574E12C-4764-380E-31E2-92D68AB46756}"/>
              </a:ext>
            </a:extLst>
          </p:cNvPr>
          <p:cNvSpPr>
            <a:spLocks noGrp="1"/>
          </p:cNvSpPr>
          <p:nvPr>
            <p:ph type="sldNum" sz="quarter" idx="12"/>
          </p:nvPr>
        </p:nvSpPr>
        <p:spPr/>
        <p:txBody>
          <a:bodyPr/>
          <a:lstStyle/>
          <a:p>
            <a:fld id="{65DCBD69-296B-4D7C-AF62-9B588FC78772}" type="slidenum">
              <a:rPr lang="en-IN" smtClean="0"/>
              <a:t>19</a:t>
            </a:fld>
            <a:endParaRPr lang="en-IN"/>
          </a:p>
        </p:txBody>
      </p:sp>
      <p:pic>
        <p:nvPicPr>
          <p:cNvPr id="5" name="Picture 4">
            <a:extLst>
              <a:ext uri="{FF2B5EF4-FFF2-40B4-BE49-F238E27FC236}">
                <a16:creationId xmlns:a16="http://schemas.microsoft.com/office/drawing/2014/main" id="{12BC060D-FC5A-9AAE-C050-846BBEAD717F}"/>
              </a:ext>
            </a:extLst>
          </p:cNvPr>
          <p:cNvPicPr>
            <a:picLocks noChangeAspect="1"/>
          </p:cNvPicPr>
          <p:nvPr/>
        </p:nvPicPr>
        <p:blipFill>
          <a:blip r:embed="rId2"/>
          <a:stretch>
            <a:fillRect/>
          </a:stretch>
        </p:blipFill>
        <p:spPr>
          <a:xfrm>
            <a:off x="0" y="0"/>
            <a:ext cx="3762900" cy="579027"/>
          </a:xfrm>
          <a:prstGeom prst="rect">
            <a:avLst/>
          </a:prstGeom>
        </p:spPr>
      </p:pic>
      <p:sp>
        <p:nvSpPr>
          <p:cNvPr id="8" name="Content Placeholder 8">
            <a:extLst>
              <a:ext uri="{FF2B5EF4-FFF2-40B4-BE49-F238E27FC236}">
                <a16:creationId xmlns:a16="http://schemas.microsoft.com/office/drawing/2014/main" id="{36C072EA-0611-13BB-D1C9-DC44E42EB144}"/>
              </a:ext>
            </a:extLst>
          </p:cNvPr>
          <p:cNvSpPr txBox="1">
            <a:spLocks/>
          </p:cNvSpPr>
          <p:nvPr/>
        </p:nvSpPr>
        <p:spPr>
          <a:xfrm>
            <a:off x="507408" y="1539240"/>
            <a:ext cx="11395032" cy="48171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B60B4C31-5CDA-F099-ACBD-847C1C4D5FB5}"/>
              </a:ext>
            </a:extLst>
          </p:cNvPr>
          <p:cNvPicPr>
            <a:picLocks noChangeAspect="1"/>
          </p:cNvPicPr>
          <p:nvPr/>
        </p:nvPicPr>
        <p:blipFill>
          <a:blip r:embed="rId3"/>
          <a:stretch>
            <a:fillRect/>
          </a:stretch>
        </p:blipFill>
        <p:spPr>
          <a:xfrm>
            <a:off x="507408" y="1739988"/>
            <a:ext cx="5588592" cy="3486658"/>
          </a:xfrm>
          <a:prstGeom prst="rect">
            <a:avLst/>
          </a:prstGeom>
        </p:spPr>
      </p:pic>
      <p:pic>
        <p:nvPicPr>
          <p:cNvPr id="14" name="Picture 13">
            <a:extLst>
              <a:ext uri="{FF2B5EF4-FFF2-40B4-BE49-F238E27FC236}">
                <a16:creationId xmlns:a16="http://schemas.microsoft.com/office/drawing/2014/main" id="{AF04DC41-E2B1-BA83-65FE-F43D49DE8D20}"/>
              </a:ext>
            </a:extLst>
          </p:cNvPr>
          <p:cNvPicPr>
            <a:picLocks noChangeAspect="1"/>
          </p:cNvPicPr>
          <p:nvPr/>
        </p:nvPicPr>
        <p:blipFill>
          <a:blip r:embed="rId4"/>
          <a:stretch>
            <a:fillRect/>
          </a:stretch>
        </p:blipFill>
        <p:spPr>
          <a:xfrm>
            <a:off x="6537960" y="1739988"/>
            <a:ext cx="5146632" cy="3578772"/>
          </a:xfrm>
          <a:prstGeom prst="rect">
            <a:avLst/>
          </a:prstGeom>
        </p:spPr>
      </p:pic>
      <p:sp>
        <p:nvSpPr>
          <p:cNvPr id="16" name="TextBox 15">
            <a:extLst>
              <a:ext uri="{FF2B5EF4-FFF2-40B4-BE49-F238E27FC236}">
                <a16:creationId xmlns:a16="http://schemas.microsoft.com/office/drawing/2014/main" id="{90D873E2-80E0-77AD-A649-02E31E0981C9}"/>
              </a:ext>
            </a:extLst>
          </p:cNvPr>
          <p:cNvSpPr txBox="1"/>
          <p:nvPr/>
        </p:nvSpPr>
        <p:spPr>
          <a:xfrm>
            <a:off x="1168992" y="3105835"/>
            <a:ext cx="4927008" cy="3139321"/>
          </a:xfrm>
          <a:prstGeom prst="rect">
            <a:avLst/>
          </a:prstGeom>
          <a:noFill/>
        </p:spPr>
        <p:txBody>
          <a:bodyPr wrap="square">
            <a:spAutoFit/>
          </a:bodyPr>
          <a:lstStyle/>
          <a:p>
            <a:pPr marL="0" indent="0">
              <a:buNone/>
            </a:pPr>
            <a:endParaRPr lang="en-US" sz="1800" b="0" dirty="0">
              <a:solidFill>
                <a:schemeClr val="accent1">
                  <a:lumMod val="75000"/>
                </a:schemeClr>
              </a:solidFill>
            </a:endParaRPr>
          </a:p>
          <a:p>
            <a:pPr marL="0" indent="0">
              <a:buNone/>
            </a:pPr>
            <a:endParaRPr lang="en-US" dirty="0">
              <a:solidFill>
                <a:schemeClr val="accent1">
                  <a:lumMod val="75000"/>
                </a:schemeClr>
              </a:solidFill>
            </a:endParaRPr>
          </a:p>
          <a:p>
            <a:pPr marL="0" indent="0">
              <a:buNone/>
            </a:pPr>
            <a:endParaRPr lang="en-US" sz="1800" b="0" dirty="0">
              <a:solidFill>
                <a:schemeClr val="accent1">
                  <a:lumMod val="75000"/>
                </a:schemeClr>
              </a:solidFill>
            </a:endParaRPr>
          </a:p>
          <a:p>
            <a:pPr marL="0" indent="0">
              <a:buNone/>
            </a:pPr>
            <a:endParaRPr lang="en-US" dirty="0">
              <a:solidFill>
                <a:schemeClr val="accent1">
                  <a:lumMod val="75000"/>
                </a:schemeClr>
              </a:solidFill>
            </a:endParaRPr>
          </a:p>
          <a:p>
            <a:pPr marL="0" indent="0">
              <a:buNone/>
            </a:pPr>
            <a:endParaRPr lang="en-US" sz="1800" b="0" dirty="0">
              <a:solidFill>
                <a:schemeClr val="accent1">
                  <a:lumMod val="75000"/>
                </a:schemeClr>
              </a:solidFill>
            </a:endParaRPr>
          </a:p>
          <a:p>
            <a:pPr marL="0" indent="0">
              <a:buNone/>
            </a:pPr>
            <a:endParaRPr lang="en-US" dirty="0">
              <a:solidFill>
                <a:schemeClr val="accent1">
                  <a:lumMod val="75000"/>
                </a:schemeClr>
              </a:solidFill>
            </a:endParaRPr>
          </a:p>
          <a:p>
            <a:pPr marL="0" indent="0">
              <a:buNone/>
            </a:pPr>
            <a:endParaRPr lang="en-US" sz="1800" b="0" dirty="0">
              <a:solidFill>
                <a:schemeClr val="accent1">
                  <a:lumMod val="75000"/>
                </a:schemeClr>
              </a:solidFill>
            </a:endParaRPr>
          </a:p>
          <a:p>
            <a:pPr marL="0" indent="0">
              <a:buNone/>
            </a:pPr>
            <a:endParaRPr lang="en-US" sz="1800" b="0" dirty="0">
              <a:solidFill>
                <a:schemeClr val="accent1">
                  <a:lumMod val="75000"/>
                </a:schemeClr>
              </a:solidFill>
            </a:endParaRPr>
          </a:p>
          <a:p>
            <a:pPr marL="0" indent="0">
              <a:buNone/>
            </a:pPr>
            <a:endParaRPr lang="en-US" dirty="0">
              <a:solidFill>
                <a:schemeClr val="accent1">
                  <a:lumMod val="75000"/>
                </a:schemeClr>
              </a:solidFill>
            </a:endParaRPr>
          </a:p>
          <a:p>
            <a:pPr marL="0" indent="0">
              <a:buNone/>
            </a:pPr>
            <a:r>
              <a:rPr lang="en-US" b="0" dirty="0">
                <a:solidFill>
                  <a:schemeClr val="accent1">
                    <a:lumMod val="75000"/>
                  </a:schemeClr>
                </a:solidFill>
                <a:latin typeface="Times New Roman" panose="02020603050405020304" pitchFamily="18" charset="0"/>
                <a:cs typeface="Times New Roman" panose="02020603050405020304" pitchFamily="18" charset="0"/>
              </a:rPr>
              <a:t>Figure1</a:t>
            </a:r>
            <a:r>
              <a:rPr lang="en-US" b="0" dirty="0">
                <a:solidFill>
                  <a:schemeClr val="tx2">
                    <a:lumMod val="75000"/>
                  </a:schemeClr>
                </a:solidFill>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Comparing Train, Test, and Validation Accuracy for Hybrid TL Model.</a:t>
            </a:r>
            <a:endParaRPr lang="en-IN" b="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ADB853EF-B071-295A-B1A6-5765315BF1B5}"/>
              </a:ext>
            </a:extLst>
          </p:cNvPr>
          <p:cNvSpPr txBox="1"/>
          <p:nvPr/>
        </p:nvSpPr>
        <p:spPr>
          <a:xfrm>
            <a:off x="7010400" y="3244334"/>
            <a:ext cx="4450080" cy="2862322"/>
          </a:xfrm>
          <a:prstGeom prst="rect">
            <a:avLst/>
          </a:prstGeom>
          <a:noFill/>
        </p:spPr>
        <p:txBody>
          <a:bodyPr wrap="square">
            <a:spAutoFit/>
          </a:bodyPr>
          <a:lstStyle/>
          <a:p>
            <a:pPr marL="0" indent="0">
              <a:buNone/>
            </a:pPr>
            <a:r>
              <a:rPr lang="en-IN" sz="1800" dirty="0">
                <a:solidFill>
                  <a:schemeClr val="accent1">
                    <a:lumMod val="75000"/>
                  </a:schemeClr>
                </a:solidFill>
              </a:rPr>
              <a:t>               </a:t>
            </a:r>
          </a:p>
          <a:p>
            <a:pPr marL="0" indent="0">
              <a:buNone/>
            </a:pPr>
            <a:endParaRPr lang="en-IN" dirty="0">
              <a:solidFill>
                <a:schemeClr val="accent1">
                  <a:lumMod val="75000"/>
                </a:schemeClr>
              </a:solidFill>
            </a:endParaRPr>
          </a:p>
          <a:p>
            <a:pPr marL="0" indent="0">
              <a:buNone/>
            </a:pPr>
            <a:endParaRPr lang="en-IN" sz="1800" dirty="0">
              <a:solidFill>
                <a:schemeClr val="accent1">
                  <a:lumMod val="75000"/>
                </a:schemeClr>
              </a:solidFill>
            </a:endParaRPr>
          </a:p>
          <a:p>
            <a:pPr marL="0" indent="0">
              <a:buNone/>
            </a:pPr>
            <a:endParaRPr lang="en-IN" dirty="0">
              <a:solidFill>
                <a:schemeClr val="accent1">
                  <a:lumMod val="75000"/>
                </a:schemeClr>
              </a:solidFill>
            </a:endParaRPr>
          </a:p>
          <a:p>
            <a:pPr marL="0" indent="0">
              <a:buNone/>
            </a:pPr>
            <a:endParaRPr lang="en-IN" sz="1800" dirty="0">
              <a:solidFill>
                <a:schemeClr val="accent1">
                  <a:lumMod val="75000"/>
                </a:schemeClr>
              </a:solidFill>
            </a:endParaRPr>
          </a:p>
          <a:p>
            <a:pPr marL="0" indent="0">
              <a:buNone/>
            </a:pPr>
            <a:endParaRPr lang="en-IN" dirty="0">
              <a:solidFill>
                <a:schemeClr val="accent1">
                  <a:lumMod val="75000"/>
                </a:schemeClr>
              </a:solidFill>
            </a:endParaRPr>
          </a:p>
          <a:p>
            <a:pPr marL="0" indent="0">
              <a:buNone/>
            </a:pPr>
            <a:endParaRPr lang="en-IN" sz="1800" dirty="0">
              <a:solidFill>
                <a:schemeClr val="accent1">
                  <a:lumMod val="75000"/>
                </a:schemeClr>
              </a:solidFill>
            </a:endParaRPr>
          </a:p>
          <a:p>
            <a:pPr marL="0" indent="0">
              <a:buNone/>
            </a:pPr>
            <a:r>
              <a:rPr lang="en-IN" dirty="0">
                <a:solidFill>
                  <a:schemeClr val="accent1">
                    <a:lumMod val="75000"/>
                  </a:schemeClr>
                </a:solidFill>
              </a:rPr>
              <a:t>                                                                        </a:t>
            </a:r>
            <a:r>
              <a:rPr lang="en-IN" sz="1800" dirty="0">
                <a:solidFill>
                  <a:schemeClr val="accent1">
                    <a:lumMod val="75000"/>
                  </a:schemeClr>
                </a:solidFill>
                <a:latin typeface="Times New Roman" panose="02020603050405020304" pitchFamily="18" charset="0"/>
                <a:cs typeface="Times New Roman" panose="02020603050405020304" pitchFamily="18" charset="0"/>
              </a:rPr>
              <a:t>Figure2: </a:t>
            </a:r>
            <a:r>
              <a:rPr lang="en-IN" sz="1800" dirty="0">
                <a:latin typeface="Times New Roman" panose="02020603050405020304" pitchFamily="18" charset="0"/>
                <a:cs typeface="Times New Roman" panose="02020603050405020304" pitchFamily="18" charset="0"/>
              </a:rPr>
              <a:t>False alarm rate vs. epoch for Hybrid TL Model.</a:t>
            </a:r>
          </a:p>
        </p:txBody>
      </p:sp>
    </p:spTree>
    <p:extLst>
      <p:ext uri="{BB962C8B-B14F-4D97-AF65-F5344CB8AC3E}">
        <p14:creationId xmlns:p14="http://schemas.microsoft.com/office/powerpoint/2010/main" val="2087541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099457" y="1234440"/>
            <a:ext cx="10515600" cy="4942523"/>
          </a:xfrm>
        </p:spPr>
        <p:txBody>
          <a:bodyPr>
            <a:normAutofit fontScale="700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 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Block Diagram / Flow Diagram</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Implementation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 References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Question and Answers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73EF489C-1C4E-48AB-B05C-48BAAB10298D}"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AB8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00ED8-3A31-DDB5-B997-E4FE450EE84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7360984-A5CD-8C53-42DD-C6FFB8B1C3A4}"/>
              </a:ext>
            </a:extLst>
          </p:cNvPr>
          <p:cNvSpPr>
            <a:spLocks noGrp="1"/>
          </p:cNvSpPr>
          <p:nvPr>
            <p:ph type="ctrTitle"/>
          </p:nvPr>
        </p:nvSpPr>
        <p:spPr>
          <a:xfrm>
            <a:off x="1082040" y="643573"/>
            <a:ext cx="10119360" cy="697547"/>
          </a:xfrm>
        </p:spPr>
        <p:txBody>
          <a:bodyPr>
            <a:normAutofit/>
          </a:bodyPr>
          <a:lstStyle/>
          <a:p>
            <a:r>
              <a:rPr lang="en-IN" sz="4000" b="1" dirty="0">
                <a:latin typeface="Times New Roman" panose="02020603050405020304" pitchFamily="18" charset="0"/>
                <a:cs typeface="Times New Roman" panose="02020603050405020304" pitchFamily="18" charset="0"/>
              </a:rPr>
              <a:t>CONCLUSION and FUTURE SCOPE</a:t>
            </a:r>
          </a:p>
        </p:txBody>
      </p:sp>
      <p:sp>
        <p:nvSpPr>
          <p:cNvPr id="7" name="Subtitle 6">
            <a:extLst>
              <a:ext uri="{FF2B5EF4-FFF2-40B4-BE49-F238E27FC236}">
                <a16:creationId xmlns:a16="http://schemas.microsoft.com/office/drawing/2014/main" id="{0A08FBE8-1B49-E830-F697-B1FA34CF2B8D}"/>
              </a:ext>
            </a:extLst>
          </p:cNvPr>
          <p:cNvSpPr>
            <a:spLocks noGrp="1"/>
          </p:cNvSpPr>
          <p:nvPr>
            <p:ph type="subTitle" idx="1"/>
          </p:nvPr>
        </p:nvSpPr>
        <p:spPr>
          <a:xfrm>
            <a:off x="838200" y="1405666"/>
            <a:ext cx="10622280" cy="4771298"/>
          </a:xfrm>
        </p:spPr>
        <p:txBody>
          <a:bodyPr>
            <a:normAutofit fontScale="92500" lnSpcReduction="10000"/>
          </a:bodyPr>
          <a:lstStyle/>
          <a:p>
            <a:pPr marL="457200" indent="-457200" algn="just">
              <a:lnSpc>
                <a:spcPct val="100000"/>
              </a:lnSpc>
              <a:buFont typeface="Wingdings" panose="05000000000000000000" pitchFamily="2" charset="2"/>
              <a:buChar char="Ø"/>
            </a:pPr>
            <a:r>
              <a:rPr lang="en-US" sz="2600" b="1" dirty="0">
                <a:latin typeface="Times New Roman" panose="02020603050405020304" pitchFamily="18" charset="0"/>
                <a:cs typeface="Times New Roman" pitchFamily="18" charset="0"/>
              </a:rPr>
              <a:t>Conclusion</a:t>
            </a:r>
          </a:p>
          <a:p>
            <a:pPr marL="0" indent="0" algn="just">
              <a:lnSpc>
                <a:spcPct val="100000"/>
              </a:lnSpc>
              <a:buNone/>
            </a:pPr>
            <a:r>
              <a:rPr lang="en-US" sz="2600" dirty="0">
                <a:latin typeface="Times New Roman" panose="02020603050405020304" pitchFamily="18" charset="0"/>
                <a:cs typeface="Times New Roman" panose="02020603050405020304" pitchFamily="18" charset="0"/>
              </a:rPr>
              <a:t>The Hybrid Transfer Learning (TL) and CNN-LSTM models demonstrated superior performance, achieving </a:t>
            </a:r>
            <a:r>
              <a:rPr lang="en-US" sz="2600" i="1" dirty="0">
                <a:latin typeface="Times New Roman" panose="02020603050405020304" pitchFamily="18" charset="0"/>
                <a:cs typeface="Times New Roman" panose="02020603050405020304" pitchFamily="18" charset="0"/>
              </a:rPr>
              <a:t>99.82% accuracy</a:t>
            </a:r>
            <a:r>
              <a:rPr lang="en-US" sz="2600" dirty="0">
                <a:latin typeface="Times New Roman" panose="02020603050405020304" pitchFamily="18" charset="0"/>
                <a:cs typeface="Times New Roman" panose="02020603050405020304" pitchFamily="18" charset="0"/>
              </a:rPr>
              <a:t> with high precision, recall, and F1-scores, making them ideal for CAN-based Intrusion Detection Systems (IDS). Their adaptability and ability to capture complex patterns ensure robust attack detection in dynamic environments, while the RNN and Random Forest models serve as valuable alternatives with some trade-offs in performance.</a:t>
            </a:r>
          </a:p>
          <a:p>
            <a:pPr marL="457200" indent="-457200" algn="just">
              <a:lnSpc>
                <a:spcPct val="100000"/>
              </a:lnSpc>
              <a:buFont typeface="Wingdings" panose="05000000000000000000" pitchFamily="2" charset="2"/>
              <a:buChar char="Ø"/>
            </a:pPr>
            <a:r>
              <a:rPr lang="en-IN" sz="2600" b="1" dirty="0">
                <a:latin typeface="Times New Roman" panose="02020603050405020304" pitchFamily="18" charset="0"/>
                <a:cs typeface="Times New Roman" panose="02020603050405020304" pitchFamily="18" charset="0"/>
              </a:rPr>
              <a:t>Feature Scope</a:t>
            </a:r>
          </a:p>
          <a:p>
            <a:pPr marL="0" indent="0" algn="just">
              <a:lnSpc>
                <a:spcPct val="100000"/>
              </a:lnSpc>
              <a:buNone/>
            </a:pPr>
            <a:r>
              <a:rPr lang="en-US" sz="2600" dirty="0">
                <a:latin typeface="Times New Roman" panose="02020603050405020304" pitchFamily="18" charset="0"/>
                <a:cs typeface="Times New Roman" panose="02020603050405020304" pitchFamily="18" charset="0"/>
              </a:rPr>
              <a:t>Future efforts could focus on enhancing model scalability for large datasets, integrating federated learning to improve privacy, and developing lightweight versions of the models for real-time deployment in resource-constrained automotive systems. Additionally, incorporating zero-day attack detection techniques can further strengthen IDS against emerging threats.</a:t>
            </a:r>
            <a:endParaRPr lang="en-IN" sz="2600" dirty="0">
              <a:latin typeface="Times New Roman" panose="02020603050405020304" pitchFamily="18" charset="0"/>
              <a:cs typeface="Times New Roman" pitchFamily="18" charset="0"/>
            </a:endParaRPr>
          </a:p>
          <a:p>
            <a:pPr algn="l"/>
            <a:endParaRPr lang="en-IN" dirty="0"/>
          </a:p>
        </p:txBody>
      </p:sp>
      <p:pic>
        <p:nvPicPr>
          <p:cNvPr id="5" name="Picture 4">
            <a:extLst>
              <a:ext uri="{FF2B5EF4-FFF2-40B4-BE49-F238E27FC236}">
                <a16:creationId xmlns:a16="http://schemas.microsoft.com/office/drawing/2014/main" id="{2CD48EB9-B83B-6161-C07F-E1611B11BFCF}"/>
              </a:ext>
            </a:extLst>
          </p:cNvPr>
          <p:cNvPicPr>
            <a:picLocks noChangeAspect="1"/>
          </p:cNvPicPr>
          <p:nvPr/>
        </p:nvPicPr>
        <p:blipFill>
          <a:blip r:embed="rId2"/>
          <a:stretch>
            <a:fillRect/>
          </a:stretch>
        </p:blipFill>
        <p:spPr>
          <a:xfrm>
            <a:off x="0" y="0"/>
            <a:ext cx="3762900" cy="579027"/>
          </a:xfrm>
          <a:prstGeom prst="rect">
            <a:avLst/>
          </a:prstGeom>
        </p:spPr>
      </p:pic>
      <p:sp>
        <p:nvSpPr>
          <p:cNvPr id="8" name="Content Placeholder 8">
            <a:extLst>
              <a:ext uri="{FF2B5EF4-FFF2-40B4-BE49-F238E27FC236}">
                <a16:creationId xmlns:a16="http://schemas.microsoft.com/office/drawing/2014/main" id="{7BFAB81B-0E3F-CCC0-54CF-6BE751D7FC0F}"/>
              </a:ext>
            </a:extLst>
          </p:cNvPr>
          <p:cNvSpPr txBox="1">
            <a:spLocks/>
          </p:cNvSpPr>
          <p:nvPr/>
        </p:nvSpPr>
        <p:spPr>
          <a:xfrm>
            <a:off x="838200" y="822960"/>
            <a:ext cx="10515600" cy="53540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435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7CC0D-393D-6AE4-F77F-07C4795FD3DA}"/>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FE80D6C-C2BF-6A88-5CC8-DAD439358D4A}"/>
              </a:ext>
            </a:extLst>
          </p:cNvPr>
          <p:cNvSpPr>
            <a:spLocks noGrp="1"/>
          </p:cNvSpPr>
          <p:nvPr>
            <p:ph type="ctrTitle"/>
          </p:nvPr>
        </p:nvSpPr>
        <p:spPr>
          <a:xfrm>
            <a:off x="838200" y="681037"/>
            <a:ext cx="10515600" cy="579027"/>
          </a:xfrm>
        </p:spPr>
        <p:txBody>
          <a:bodyPr>
            <a:normAutofit fontScale="90000"/>
          </a:bodyPr>
          <a:lstStyle/>
          <a:p>
            <a:r>
              <a:rPr lang="en-IN" sz="4000" b="1" dirty="0">
                <a:latin typeface="Times New Roman" panose="02020603050405020304" pitchFamily="18" charset="0"/>
                <a:cs typeface="Times New Roman" panose="02020603050405020304" pitchFamily="18" charset="0"/>
              </a:rPr>
              <a:t>REFERENCES</a:t>
            </a:r>
          </a:p>
        </p:txBody>
      </p:sp>
      <p:sp>
        <p:nvSpPr>
          <p:cNvPr id="7" name="Subtitle 6">
            <a:extLst>
              <a:ext uri="{FF2B5EF4-FFF2-40B4-BE49-F238E27FC236}">
                <a16:creationId xmlns:a16="http://schemas.microsoft.com/office/drawing/2014/main" id="{37CDDEE5-82AC-9AED-CB1A-41FA1F7E613E}"/>
              </a:ext>
            </a:extLst>
          </p:cNvPr>
          <p:cNvSpPr>
            <a:spLocks noGrp="1"/>
          </p:cNvSpPr>
          <p:nvPr>
            <p:ph type="subTitle" idx="1"/>
          </p:nvPr>
        </p:nvSpPr>
        <p:spPr>
          <a:xfrm>
            <a:off x="838200" y="1362073"/>
            <a:ext cx="10622280" cy="4814889"/>
          </a:xfrm>
        </p:spPr>
        <p:txBody>
          <a:bodyPr>
            <a:normAutofit fontScale="92500" lnSpcReduction="10000"/>
          </a:bodyPr>
          <a:lstStyle/>
          <a:p>
            <a:pPr algn="l"/>
            <a:r>
              <a:rPr lang="en-IN" dirty="0">
                <a:latin typeface="Times New Roman" panose="02020603050405020304" pitchFamily="18" charset="0"/>
                <a:cs typeface="Times New Roman" panose="02020603050405020304" pitchFamily="18" charset="0"/>
              </a:rPr>
              <a:t>[1] N. Khatri, S. Lee, and S. Y. Nam, "Transfer Learning-Based Intrusion Detection System for a Controller Area Network," IEEE Access, vol. 11, pp. 120963-120981, Sept. 2023. </a:t>
            </a:r>
          </a:p>
          <a:p>
            <a:pPr algn="l"/>
            <a:r>
              <a:rPr lang="en-IN" dirty="0">
                <a:latin typeface="Times New Roman" panose="02020603050405020304" pitchFamily="18" charset="0"/>
                <a:cs typeface="Times New Roman" panose="02020603050405020304" pitchFamily="18" charset="0"/>
              </a:rPr>
              <a:t>[2] J. A. Khan, D. W. Lim, and Y. S. Kim, "A Deep Learning-Based IDS for Automotive Theft Detection for In-Vehicle CAN Bus," IEEE Access, vol. 11, pp. 112814-112827, Sept. 2023. </a:t>
            </a:r>
          </a:p>
          <a:p>
            <a:pPr algn="l"/>
            <a:r>
              <a:rPr lang="en-IN" dirty="0">
                <a:latin typeface="Times New Roman" panose="02020603050405020304" pitchFamily="18" charset="0"/>
                <a:cs typeface="Times New Roman" panose="02020603050405020304" pitchFamily="18" charset="0"/>
              </a:rPr>
              <a:t>[3] O. Y. Al-Jarrah, K. El </a:t>
            </a:r>
            <a:r>
              <a:rPr lang="en-IN" dirty="0" err="1">
                <a:latin typeface="Times New Roman" panose="02020603050405020304" pitchFamily="18" charset="0"/>
                <a:cs typeface="Times New Roman" panose="02020603050405020304" pitchFamily="18" charset="0"/>
              </a:rPr>
              <a:t>Haloui</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Dianati</a:t>
            </a:r>
            <a:r>
              <a:rPr lang="en-IN" dirty="0">
                <a:latin typeface="Times New Roman" panose="02020603050405020304" pitchFamily="18" charset="0"/>
                <a:cs typeface="Times New Roman" panose="02020603050405020304" pitchFamily="18" charset="0"/>
              </a:rPr>
              <a:t>, and C. Maple, "A Novel Detection Approach of Unknown Cyber-Attacks for Intra-Vehicle Networks Using Recurrence Plots and Neural Networks," IEEE Open Journal of Vehicular Technology, vol. 4, pp. 271-280, Mar. 2023. </a:t>
            </a:r>
          </a:p>
          <a:p>
            <a:pPr algn="l"/>
            <a:r>
              <a:rPr lang="en-IN" dirty="0">
                <a:latin typeface="Times New Roman" panose="02020603050405020304" pitchFamily="18" charset="0"/>
                <a:cs typeface="Times New Roman" panose="02020603050405020304" pitchFamily="18" charset="0"/>
              </a:rPr>
              <a:t>[4] M. S. Salek, P. K. Biswas, J. Pollard, J. Hales, Z. Shen, V. Dixit, M. C. Chowdhury, S. M. Khan, and Y. Wang, "A Novel Hybrid Quantum Classical Framework for an In-Vehicle Controller Area Network Intrusion Detection," IEEE Access, vol. 11, pp. 96081-96082, Aug. 2023.</a:t>
            </a:r>
          </a:p>
          <a:p>
            <a:pPr algn="l"/>
            <a:r>
              <a:rPr lang="en-IN" dirty="0">
                <a:latin typeface="Times New Roman" panose="02020603050405020304" pitchFamily="18" charset="0"/>
                <a:cs typeface="Times New Roman" panose="02020603050405020304" pitchFamily="18" charset="0"/>
              </a:rPr>
              <a:t> [5] D. Javeed, M. S. Saeed, I. Ahmad, P. Kumar, A. </a:t>
            </a:r>
            <a:r>
              <a:rPr lang="en-IN" dirty="0" err="1">
                <a:latin typeface="Times New Roman" panose="02020603050405020304" pitchFamily="18" charset="0"/>
                <a:cs typeface="Times New Roman" panose="02020603050405020304" pitchFamily="18" charset="0"/>
              </a:rPr>
              <a:t>Jolfaei</a:t>
            </a:r>
            <a:r>
              <a:rPr lang="en-IN" dirty="0">
                <a:latin typeface="Times New Roman" panose="02020603050405020304" pitchFamily="18" charset="0"/>
                <a:cs typeface="Times New Roman" panose="02020603050405020304" pitchFamily="18" charset="0"/>
              </a:rPr>
              <a:t>, and M. Tahir, "An Intelligent Intrusion Detection System for Smart Consumer Electronics Network," IEEE Transactions on Consumer Electronics, vol. 69, no. 4, pp. 906-912, Oct. 2023. </a:t>
            </a:r>
          </a:p>
        </p:txBody>
      </p:sp>
      <p:pic>
        <p:nvPicPr>
          <p:cNvPr id="5" name="Picture 4">
            <a:extLst>
              <a:ext uri="{FF2B5EF4-FFF2-40B4-BE49-F238E27FC236}">
                <a16:creationId xmlns:a16="http://schemas.microsoft.com/office/drawing/2014/main" id="{DDA03EC2-3442-4793-5C63-00982AC688EE}"/>
              </a:ext>
            </a:extLst>
          </p:cNvPr>
          <p:cNvPicPr>
            <a:picLocks noChangeAspect="1"/>
          </p:cNvPicPr>
          <p:nvPr/>
        </p:nvPicPr>
        <p:blipFill>
          <a:blip r:embed="rId2"/>
          <a:stretch>
            <a:fillRect/>
          </a:stretch>
        </p:blipFill>
        <p:spPr>
          <a:xfrm>
            <a:off x="0" y="0"/>
            <a:ext cx="3762900" cy="579027"/>
          </a:xfrm>
          <a:prstGeom prst="rect">
            <a:avLst/>
          </a:prstGeom>
        </p:spPr>
      </p:pic>
      <p:sp>
        <p:nvSpPr>
          <p:cNvPr id="8" name="Content Placeholder 8">
            <a:extLst>
              <a:ext uri="{FF2B5EF4-FFF2-40B4-BE49-F238E27FC236}">
                <a16:creationId xmlns:a16="http://schemas.microsoft.com/office/drawing/2014/main" id="{FBC13BD3-2007-3292-F915-71A88B981F43}"/>
              </a:ext>
            </a:extLst>
          </p:cNvPr>
          <p:cNvSpPr txBox="1">
            <a:spLocks/>
          </p:cNvSpPr>
          <p:nvPr/>
        </p:nvSpPr>
        <p:spPr>
          <a:xfrm>
            <a:off x="838200" y="822960"/>
            <a:ext cx="10515600" cy="53540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3655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1FF60-1240-3141-3C8F-60C545EC52F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DA9BCE0B-768B-3611-C711-23C41C1BDB8B}"/>
              </a:ext>
            </a:extLst>
          </p:cNvPr>
          <p:cNvSpPr>
            <a:spLocks noGrp="1"/>
          </p:cNvSpPr>
          <p:nvPr>
            <p:ph type="ctrTitle"/>
          </p:nvPr>
        </p:nvSpPr>
        <p:spPr>
          <a:xfrm>
            <a:off x="838200" y="681037"/>
            <a:ext cx="10515600" cy="579027"/>
          </a:xfrm>
        </p:spPr>
        <p:txBody>
          <a:bodyPr>
            <a:normAutofit fontScale="90000"/>
          </a:bodyPr>
          <a:lstStyle/>
          <a:p>
            <a:r>
              <a:rPr lang="en-IN" sz="4000" b="1" dirty="0">
                <a:latin typeface="Times New Roman" panose="02020603050405020304" pitchFamily="18" charset="0"/>
                <a:cs typeface="Times New Roman" panose="02020603050405020304" pitchFamily="18" charset="0"/>
              </a:rPr>
              <a:t>REFERENCES</a:t>
            </a:r>
          </a:p>
        </p:txBody>
      </p:sp>
      <p:sp>
        <p:nvSpPr>
          <p:cNvPr id="7" name="Subtitle 6">
            <a:extLst>
              <a:ext uri="{FF2B5EF4-FFF2-40B4-BE49-F238E27FC236}">
                <a16:creationId xmlns:a16="http://schemas.microsoft.com/office/drawing/2014/main" id="{68BEB5B0-E847-02C7-E876-43DF95694BD5}"/>
              </a:ext>
            </a:extLst>
          </p:cNvPr>
          <p:cNvSpPr>
            <a:spLocks noGrp="1"/>
          </p:cNvSpPr>
          <p:nvPr>
            <p:ph type="subTitle" idx="1"/>
          </p:nvPr>
        </p:nvSpPr>
        <p:spPr>
          <a:xfrm>
            <a:off x="838200" y="1362073"/>
            <a:ext cx="10622280" cy="4814889"/>
          </a:xfrm>
        </p:spPr>
        <p:txBody>
          <a:bodyPr>
            <a:normAutofit fontScale="92500" lnSpcReduction="10000"/>
          </a:bodyPr>
          <a:lstStyle/>
          <a:p>
            <a:pPr algn="l"/>
            <a:r>
              <a:rPr lang="en-IN" dirty="0">
                <a:latin typeface="Times New Roman" panose="02020603050405020304" pitchFamily="18" charset="0"/>
                <a:cs typeface="Times New Roman" panose="02020603050405020304" pitchFamily="18" charset="0"/>
              </a:rPr>
              <a:t>[6] M. R. Islam, M. </a:t>
            </a:r>
            <a:r>
              <a:rPr lang="en-IN" dirty="0" err="1">
                <a:latin typeface="Times New Roman" panose="02020603050405020304" pitchFamily="18" charset="0"/>
                <a:cs typeface="Times New Roman" panose="02020603050405020304" pitchFamily="18" charset="0"/>
              </a:rPr>
              <a:t>Sahalabadi</a:t>
            </a:r>
            <a:r>
              <a:rPr lang="en-IN" dirty="0">
                <a:latin typeface="Times New Roman" panose="02020603050405020304" pitchFamily="18" charset="0"/>
                <a:cs typeface="Times New Roman" panose="02020603050405020304" pitchFamily="18" charset="0"/>
              </a:rPr>
              <a:t>, K. Kim, Y. Kim, and K. Yim, "CF-AIDS: Comprehensive Frequency-Agnostic Intrusion Detection System on In-Vehicle Network," IEEE Access, vol. 12, pp. 13971-13981, Jan. 2024.</a:t>
            </a:r>
          </a:p>
          <a:p>
            <a:pPr algn="l"/>
            <a:r>
              <a:rPr lang="en-IN" dirty="0">
                <a:latin typeface="Times New Roman" panose="02020603050405020304" pitchFamily="18" charset="0"/>
                <a:cs typeface="Times New Roman" panose="02020603050405020304" pitchFamily="18" charset="0"/>
              </a:rPr>
              <a:t> [7] W. Xu, Y. Xu, Z. Wang, Y. Wu, and Y. Wang, "Intrusion Detection System for In-Vehicle CAN-FD Bus ID Based on GAN Model," IEEE Access, vol. 12, pp. 82402-82412, Sept. 2024. </a:t>
            </a:r>
          </a:p>
          <a:p>
            <a:pPr algn="l"/>
            <a:r>
              <a:rPr lang="en-IN" dirty="0">
                <a:latin typeface="Times New Roman" panose="02020603050405020304" pitchFamily="18" charset="0"/>
                <a:cs typeface="Times New Roman" panose="02020603050405020304" pitchFamily="18" charset="0"/>
              </a:rPr>
              <a:t>[8] S. B. Park, H. J. Jo, and D. H. Lee, "G-IDCS: Graph-Based Intrusion Detection and Classification System for CAN Protocol," IEEE Access, vol. 11, pp. 39213-39225, Apr. 2023.</a:t>
            </a:r>
          </a:p>
          <a:p>
            <a:pPr algn="l"/>
            <a:r>
              <a:rPr lang="en-IN" dirty="0">
                <a:latin typeface="Times New Roman" panose="02020603050405020304" pitchFamily="18" charset="0"/>
                <a:cs typeface="Times New Roman" panose="02020603050405020304" pitchFamily="18" charset="0"/>
              </a:rPr>
              <a:t> [9] T. P. Nguyen, H. Nam, and D. Kim, "Transformer-Based Attention Network for In-Vehicle Intrusion Detection," IEEE Access, vol. 11, pp. 55389-55403, June 2023. </a:t>
            </a:r>
          </a:p>
          <a:p>
            <a:pPr algn="l"/>
            <a:r>
              <a:rPr lang="en-IN" dirty="0">
                <a:latin typeface="Times New Roman" panose="02020603050405020304" pitchFamily="18" charset="0"/>
                <a:cs typeface="Times New Roman" panose="02020603050405020304" pitchFamily="18" charset="0"/>
              </a:rPr>
              <a:t>[10] C. Dong, H. Wu, and Q. Li, "Multiple Observation HMM-Based CAN Bus Intrusion Detection System for In-Vehicle Network," IEEE Access, vol. 11, pp. 35639-35648, Mar. 2023.</a:t>
            </a:r>
          </a:p>
        </p:txBody>
      </p:sp>
      <p:pic>
        <p:nvPicPr>
          <p:cNvPr id="5" name="Picture 4">
            <a:extLst>
              <a:ext uri="{FF2B5EF4-FFF2-40B4-BE49-F238E27FC236}">
                <a16:creationId xmlns:a16="http://schemas.microsoft.com/office/drawing/2014/main" id="{96AB8286-BBBB-52B1-5DD6-8B7F26503C44}"/>
              </a:ext>
            </a:extLst>
          </p:cNvPr>
          <p:cNvPicPr>
            <a:picLocks noChangeAspect="1"/>
          </p:cNvPicPr>
          <p:nvPr/>
        </p:nvPicPr>
        <p:blipFill>
          <a:blip r:embed="rId2"/>
          <a:stretch>
            <a:fillRect/>
          </a:stretch>
        </p:blipFill>
        <p:spPr>
          <a:xfrm>
            <a:off x="0" y="0"/>
            <a:ext cx="3762900" cy="579027"/>
          </a:xfrm>
          <a:prstGeom prst="rect">
            <a:avLst/>
          </a:prstGeom>
        </p:spPr>
      </p:pic>
      <p:sp>
        <p:nvSpPr>
          <p:cNvPr id="8" name="Content Placeholder 8">
            <a:extLst>
              <a:ext uri="{FF2B5EF4-FFF2-40B4-BE49-F238E27FC236}">
                <a16:creationId xmlns:a16="http://schemas.microsoft.com/office/drawing/2014/main" id="{0C6DB0C3-4596-8806-7252-73166C8958AE}"/>
              </a:ext>
            </a:extLst>
          </p:cNvPr>
          <p:cNvSpPr txBox="1">
            <a:spLocks/>
          </p:cNvSpPr>
          <p:nvPr/>
        </p:nvSpPr>
        <p:spPr>
          <a:xfrm>
            <a:off x="838200" y="822960"/>
            <a:ext cx="10515600" cy="53540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7423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E301E-39EB-C6ED-8644-9762EFB59A6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D75CEC0-1E5E-95AE-A02B-6F0BC4AFFB15}"/>
              </a:ext>
            </a:extLst>
          </p:cNvPr>
          <p:cNvSpPr>
            <a:spLocks noGrp="1"/>
          </p:cNvSpPr>
          <p:nvPr>
            <p:ph type="ctrTitle"/>
          </p:nvPr>
        </p:nvSpPr>
        <p:spPr>
          <a:xfrm>
            <a:off x="838200" y="681037"/>
            <a:ext cx="10515600" cy="579027"/>
          </a:xfrm>
        </p:spPr>
        <p:txBody>
          <a:bodyPr>
            <a:normAutofit fontScale="90000"/>
          </a:bodyPr>
          <a:lstStyle/>
          <a:p>
            <a:r>
              <a:rPr lang="en-US" sz="4000" b="1" dirty="0">
                <a:latin typeface="Times New Roman" panose="02020603050405020304" pitchFamily="18" charset="0"/>
                <a:cs typeface="Times New Roman" panose="02020603050405020304" pitchFamily="18" charset="0"/>
              </a:rPr>
              <a:t>ACKNOWLEDGEMENT</a:t>
            </a:r>
            <a:endParaRPr lang="en-IN" sz="40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E8FD4DD0-C464-2E44-B112-4D0C5B26EE8C}"/>
              </a:ext>
            </a:extLst>
          </p:cNvPr>
          <p:cNvSpPr>
            <a:spLocks noGrp="1"/>
          </p:cNvSpPr>
          <p:nvPr>
            <p:ph type="subTitle" idx="1"/>
          </p:nvPr>
        </p:nvSpPr>
        <p:spPr>
          <a:xfrm>
            <a:off x="838200" y="1362074"/>
            <a:ext cx="10622280" cy="4814888"/>
          </a:xfrm>
        </p:spPr>
        <p:txBody>
          <a:bodyPr>
            <a:normAutofit fontScale="92500"/>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We would like to express our sincere gratitude to the faculty and staff of </a:t>
            </a:r>
            <a:r>
              <a:rPr lang="en-US" sz="2400" dirty="0" err="1">
                <a:latin typeface="Times New Roman" panose="02020603050405020304" pitchFamily="18" charset="0"/>
                <a:cs typeface="Times New Roman" panose="02020603050405020304" pitchFamily="18" charset="0"/>
              </a:rPr>
              <a:t>Narasaraopeta</a:t>
            </a:r>
            <a:r>
              <a:rPr lang="en-US" sz="2400" dirty="0">
                <a:latin typeface="Times New Roman" panose="02020603050405020304" pitchFamily="18" charset="0"/>
                <a:cs typeface="Times New Roman" panose="02020603050405020304" pitchFamily="18" charset="0"/>
              </a:rPr>
              <a:t> Engineering College for their guidance and encouragement throughout the development of this project. Their insights and expertise have been invaluable.</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We also extend our thanks to the administration for providing the necessary resources and a platform to showcase our work. This opportunity has been instrumental in enhancing our learning and growth.</a:t>
            </a:r>
          </a:p>
          <a:p>
            <a:pPr marL="0" indent="0" algn="ctr">
              <a:buNone/>
            </a:pPr>
            <a:r>
              <a:rPr lang="en-US" sz="2400" dirty="0">
                <a:latin typeface="Times New Roman" panose="02020603050405020304" pitchFamily="18" charset="0"/>
                <a:cs typeface="Times New Roman" panose="02020603050405020304" pitchFamily="18" charset="0"/>
              </a:rPr>
              <a:t>For any questions or further discussions, feel free to reach out:-</a:t>
            </a:r>
          </a:p>
          <a:p>
            <a:pPr marL="0" indent="0" algn="ctr">
              <a:buNone/>
            </a:pPr>
            <a:r>
              <a:rPr lang="en-US" sz="2400" dirty="0">
                <a:latin typeface="Times New Roman" panose="02020603050405020304" pitchFamily="18" charset="0"/>
                <a:cs typeface="Times New Roman" panose="02020603050405020304" pitchFamily="18" charset="0"/>
              </a:rPr>
              <a:t>Email: sk.ijazahamad390@gmail.com</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Phone: 7794951864</a:t>
            </a:r>
          </a:p>
          <a:p>
            <a:pPr marL="0" indent="0" algn="ctr">
              <a:buNone/>
            </a:pPr>
            <a:r>
              <a:rPr lang="en-US" sz="2400" dirty="0">
                <a:latin typeface="Times New Roman" panose="02020603050405020304" pitchFamily="18" charset="0"/>
                <a:cs typeface="Times New Roman" panose="02020603050405020304" pitchFamily="18" charset="0"/>
              </a:rPr>
              <a:t>Email: </a:t>
            </a:r>
            <a:r>
              <a:rPr lang="en-IN" dirty="0">
                <a:latin typeface="Times New Roman" panose="02020603050405020304" pitchFamily="18" charset="0"/>
                <a:cs typeface="Times New Roman" panose="02020603050405020304" pitchFamily="18" charset="0"/>
              </a:rPr>
              <a:t>sindesapthagirish</a:t>
            </a:r>
            <a:r>
              <a:rPr lang="en-IN" sz="2400" dirty="0">
                <a:latin typeface="Times New Roman" panose="02020603050405020304" pitchFamily="18" charset="0"/>
                <a:cs typeface="Times New Roman" panose="02020603050405020304" pitchFamily="18" charset="0"/>
              </a:rPr>
              <a:t>@gmail.com</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Phone:8247391167</a:t>
            </a:r>
          </a:p>
          <a:p>
            <a:pPr marL="0" indent="0" algn="ctr">
              <a:buNone/>
            </a:pPr>
            <a:r>
              <a:rPr lang="en-US" sz="2400" dirty="0">
                <a:latin typeface="Times New Roman" panose="02020603050405020304" pitchFamily="18" charset="0"/>
                <a:cs typeface="Times New Roman" panose="02020603050405020304" pitchFamily="18" charset="0"/>
              </a:rPr>
              <a:t>Email: </a:t>
            </a:r>
            <a:r>
              <a:rPr lang="en-IN" dirty="0">
                <a:latin typeface="Times New Roman" panose="02020603050405020304" pitchFamily="18" charset="0"/>
                <a:cs typeface="Times New Roman" panose="02020603050405020304" pitchFamily="18" charset="0"/>
              </a:rPr>
              <a:t>babubabu43154</a:t>
            </a:r>
            <a:r>
              <a:rPr lang="en-US" sz="2400" dirty="0">
                <a:latin typeface="Times New Roman" panose="02020603050405020304" pitchFamily="18" charset="0"/>
                <a:cs typeface="Times New Roman" panose="02020603050405020304" pitchFamily="18" charset="0"/>
              </a:rPr>
              <a:t>@gmail.com</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Phone: 7286044867</a:t>
            </a:r>
            <a:endParaRPr lang="en-IN" sz="2400"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D5198F2-5FA1-02B4-ED0F-2AB2402C9DC8}"/>
              </a:ext>
            </a:extLst>
          </p:cNvPr>
          <p:cNvPicPr>
            <a:picLocks noChangeAspect="1"/>
          </p:cNvPicPr>
          <p:nvPr/>
        </p:nvPicPr>
        <p:blipFill>
          <a:blip r:embed="rId2"/>
          <a:stretch>
            <a:fillRect/>
          </a:stretch>
        </p:blipFill>
        <p:spPr>
          <a:xfrm>
            <a:off x="0" y="0"/>
            <a:ext cx="3762900" cy="579027"/>
          </a:xfrm>
          <a:prstGeom prst="rect">
            <a:avLst/>
          </a:prstGeom>
        </p:spPr>
      </p:pic>
      <p:sp>
        <p:nvSpPr>
          <p:cNvPr id="8" name="Content Placeholder 8">
            <a:extLst>
              <a:ext uri="{FF2B5EF4-FFF2-40B4-BE49-F238E27FC236}">
                <a16:creationId xmlns:a16="http://schemas.microsoft.com/office/drawing/2014/main" id="{842510E8-F0C8-6458-132F-8925FBCAB98E}"/>
              </a:ext>
            </a:extLst>
          </p:cNvPr>
          <p:cNvSpPr txBox="1">
            <a:spLocks/>
          </p:cNvSpPr>
          <p:nvPr/>
        </p:nvSpPr>
        <p:spPr>
          <a:xfrm>
            <a:off x="838200" y="822960"/>
            <a:ext cx="10515600" cy="53540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707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F4F884-8133-A0A3-60F0-3E20D2E39B8C}"/>
              </a:ext>
            </a:extLst>
          </p:cNvPr>
          <p:cNvSpPr>
            <a:spLocks noGrp="1"/>
          </p:cNvSpPr>
          <p:nvPr>
            <p:ph type="dt" sz="half" idx="10"/>
          </p:nvPr>
        </p:nvSpPr>
        <p:spPr/>
        <p:txBody>
          <a:bodyPr/>
          <a:lstStyle/>
          <a:p>
            <a:fld id="{7161D037-3FF5-49DF-940E-D4EA9E1D307C}" type="datetime1">
              <a:rPr lang="en-IN" smtClean="0"/>
              <a:t>10-03-2025</a:t>
            </a:fld>
            <a:endParaRPr lang="en-IN"/>
          </a:p>
        </p:txBody>
      </p:sp>
      <p:sp>
        <p:nvSpPr>
          <p:cNvPr id="3" name="Footer Placeholder 2">
            <a:extLst>
              <a:ext uri="{FF2B5EF4-FFF2-40B4-BE49-F238E27FC236}">
                <a16:creationId xmlns:a16="http://schemas.microsoft.com/office/drawing/2014/main" id="{7333C7E0-0A3B-0994-85E4-CD2810B4B6B2}"/>
              </a:ext>
            </a:extLst>
          </p:cNvPr>
          <p:cNvSpPr>
            <a:spLocks noGrp="1"/>
          </p:cNvSpPr>
          <p:nvPr>
            <p:ph type="ftr" sz="quarter" idx="11"/>
          </p:nvPr>
        </p:nvSpPr>
        <p:spPr/>
        <p:txBody>
          <a:bodyPr/>
          <a:lstStyle/>
          <a:p>
            <a:r>
              <a:rPr lang="en-US"/>
              <a:t>Review No. 2       Batch No. AB8          Department of CSE</a:t>
            </a:r>
            <a:endParaRPr lang="en-IN"/>
          </a:p>
        </p:txBody>
      </p:sp>
      <p:sp>
        <p:nvSpPr>
          <p:cNvPr id="4" name="Slide Number Placeholder 3">
            <a:extLst>
              <a:ext uri="{FF2B5EF4-FFF2-40B4-BE49-F238E27FC236}">
                <a16:creationId xmlns:a16="http://schemas.microsoft.com/office/drawing/2014/main" id="{AF3741F6-A457-7202-21B8-073426EFDBF7}"/>
              </a:ext>
            </a:extLst>
          </p:cNvPr>
          <p:cNvSpPr>
            <a:spLocks noGrp="1"/>
          </p:cNvSpPr>
          <p:nvPr>
            <p:ph type="sldNum" sz="quarter" idx="12"/>
          </p:nvPr>
        </p:nvSpPr>
        <p:spPr/>
        <p:txBody>
          <a:bodyPr/>
          <a:lstStyle/>
          <a:p>
            <a:fld id="{65DCBD69-296B-4D7C-AF62-9B588FC78772}" type="slidenum">
              <a:rPr lang="en-IN" smtClean="0"/>
              <a:t>24</a:t>
            </a:fld>
            <a:endParaRPr lang="en-IN"/>
          </a:p>
        </p:txBody>
      </p:sp>
      <p:pic>
        <p:nvPicPr>
          <p:cNvPr id="3078" name="Picture 6" descr="Free Simple Thank You Slides - SlideChef">
            <a:extLst>
              <a:ext uri="{FF2B5EF4-FFF2-40B4-BE49-F238E27FC236}">
                <a16:creationId xmlns:a16="http://schemas.microsoft.com/office/drawing/2014/main" id="{C7E4AAD3-DF3D-21B7-938A-208431324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075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CA875-A794-EA3C-FE44-65B10EB2CA8E}"/>
              </a:ext>
            </a:extLst>
          </p:cNvPr>
          <p:cNvSpPr>
            <a:spLocks noGrp="1"/>
          </p:cNvSpPr>
          <p:nvPr>
            <p:ph type="dt" sz="half" idx="10"/>
          </p:nvPr>
        </p:nvSpPr>
        <p:spPr/>
        <p:txBody>
          <a:bodyPr/>
          <a:lstStyle/>
          <a:p>
            <a:fld id="{2CD29E90-E401-4458-80BE-5EE8B83C1C8F}" type="datetime1">
              <a:rPr lang="en-IN" smtClean="0"/>
              <a:t>10-03-2025</a:t>
            </a:fld>
            <a:endParaRPr lang="en-IN"/>
          </a:p>
        </p:txBody>
      </p:sp>
      <p:sp>
        <p:nvSpPr>
          <p:cNvPr id="3" name="Footer Placeholder 2">
            <a:extLst>
              <a:ext uri="{FF2B5EF4-FFF2-40B4-BE49-F238E27FC236}">
                <a16:creationId xmlns:a16="http://schemas.microsoft.com/office/drawing/2014/main" id="{D5527C12-F1C4-82AD-1D76-159E01388AED}"/>
              </a:ext>
            </a:extLst>
          </p:cNvPr>
          <p:cNvSpPr>
            <a:spLocks noGrp="1"/>
          </p:cNvSpPr>
          <p:nvPr>
            <p:ph type="ftr" sz="quarter" idx="11"/>
          </p:nvPr>
        </p:nvSpPr>
        <p:spPr/>
        <p:txBody>
          <a:bodyPr/>
          <a:lstStyle/>
          <a:p>
            <a:r>
              <a:rPr lang="en-US"/>
              <a:t>Review No. 2       Batch No. AB8          Department of CSE</a:t>
            </a:r>
            <a:endParaRPr lang="en-IN"/>
          </a:p>
        </p:txBody>
      </p:sp>
      <p:sp>
        <p:nvSpPr>
          <p:cNvPr id="4" name="Slide Number Placeholder 3">
            <a:extLst>
              <a:ext uri="{FF2B5EF4-FFF2-40B4-BE49-F238E27FC236}">
                <a16:creationId xmlns:a16="http://schemas.microsoft.com/office/drawing/2014/main" id="{8A1D76C3-41A4-4CAB-6B78-6C5EC8E5F033}"/>
              </a:ext>
            </a:extLst>
          </p:cNvPr>
          <p:cNvSpPr>
            <a:spLocks noGrp="1"/>
          </p:cNvSpPr>
          <p:nvPr>
            <p:ph type="sldNum" sz="quarter" idx="12"/>
          </p:nvPr>
        </p:nvSpPr>
        <p:spPr/>
        <p:txBody>
          <a:bodyPr/>
          <a:lstStyle/>
          <a:p>
            <a:fld id="{65DCBD69-296B-4D7C-AF62-9B588FC78772}" type="slidenum">
              <a:rPr lang="en-IN" smtClean="0"/>
              <a:t>25</a:t>
            </a:fld>
            <a:endParaRPr lang="en-IN"/>
          </a:p>
        </p:txBody>
      </p:sp>
      <p:pic>
        <p:nvPicPr>
          <p:cNvPr id="4102" name="Picture 6" descr="Closing Slides for PowerPoint and Google Slides">
            <a:extLst>
              <a:ext uri="{FF2B5EF4-FFF2-40B4-BE49-F238E27FC236}">
                <a16:creationId xmlns:a16="http://schemas.microsoft.com/office/drawing/2014/main" id="{8398BF91-CE2B-46C6-1316-E18F9D674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44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380930"/>
            <a:ext cx="10515600" cy="4572098"/>
          </a:xfrm>
        </p:spPr>
        <p:txBody>
          <a:bodyPr>
            <a:normAutofit/>
          </a:bodyPr>
          <a:lstStyle/>
          <a:p>
            <a:pPr algn="just">
              <a:lnSpc>
                <a:spcPct val="100000"/>
              </a:lnSpc>
            </a:pPr>
            <a:r>
              <a:rPr lang="en-US" sz="2400" dirty="0"/>
              <a:t>Increasing connectivity in vehicular networks exposes Controller Area Networks (CAN) to significant cybersecurity threats.</a:t>
            </a:r>
          </a:p>
          <a:p>
            <a:pPr algn="just">
              <a:lnSpc>
                <a:spcPct val="100000"/>
              </a:lnSpc>
            </a:pPr>
            <a:r>
              <a:rPr lang="en-US" sz="2400" dirty="0"/>
              <a:t>Hybrid Intrusion Detection System (IDS) leveraging Transfer Learning (TL) is proposed for evolving threats.</a:t>
            </a:r>
          </a:p>
          <a:p>
            <a:pPr algn="just">
              <a:lnSpc>
                <a:spcPct val="100000"/>
              </a:lnSpc>
            </a:pPr>
            <a:r>
              <a:rPr lang="en-US" sz="2400" dirty="0"/>
              <a:t>Combines CNN, LSTM, and Random Forest models for high detection accuracy.</a:t>
            </a:r>
          </a:p>
          <a:p>
            <a:pPr algn="just">
              <a:lnSpc>
                <a:spcPct val="100000"/>
              </a:lnSpc>
            </a:pPr>
            <a:r>
              <a:rPr lang="en-US" sz="2400" dirty="0"/>
              <a:t>Achieved over 99% accuracy across multiple attack classes (DoS, RPM spoofing, gear spoofing, Fuzzy attacks).</a:t>
            </a:r>
          </a:p>
          <a:p>
            <a:pPr algn="just">
              <a:lnSpc>
                <a:spcPct val="100000"/>
              </a:lnSpc>
            </a:pPr>
            <a:r>
              <a:rPr lang="en-US" sz="2400" dirty="0"/>
              <a:t>Dynamic reconfigurability ensures adaptability to new threats with minimal retraining.</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84734BA-1EB3-43AD-9261-4089E3AA697E}"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2       Batch No. AB8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7A75D-ED80-2379-0CC8-154B881ACC19}"/>
              </a:ext>
            </a:extLst>
          </p:cNvPr>
          <p:cNvSpPr>
            <a:spLocks noGrp="1"/>
          </p:cNvSpPr>
          <p:nvPr>
            <p:ph type="dt" sz="half" idx="10"/>
          </p:nvPr>
        </p:nvSpPr>
        <p:spPr/>
        <p:txBody>
          <a:bodyPr/>
          <a:lstStyle/>
          <a:p>
            <a:fld id="{0F87C160-0C74-4D9A-A41E-8F46C7824B69}" type="datetime1">
              <a:rPr lang="en-IN" smtClean="0"/>
              <a:t>10-03-2025</a:t>
            </a:fld>
            <a:endParaRPr lang="en-IN"/>
          </a:p>
        </p:txBody>
      </p:sp>
      <p:sp>
        <p:nvSpPr>
          <p:cNvPr id="3" name="Footer Placeholder 2">
            <a:extLst>
              <a:ext uri="{FF2B5EF4-FFF2-40B4-BE49-F238E27FC236}">
                <a16:creationId xmlns:a16="http://schemas.microsoft.com/office/drawing/2014/main" id="{901CD390-02BD-98F8-E83B-B048C2932179}"/>
              </a:ext>
            </a:extLst>
          </p:cNvPr>
          <p:cNvSpPr>
            <a:spLocks noGrp="1"/>
          </p:cNvSpPr>
          <p:nvPr>
            <p:ph type="ftr" sz="quarter" idx="11"/>
          </p:nvPr>
        </p:nvSpPr>
        <p:spPr/>
        <p:txBody>
          <a:bodyPr/>
          <a:lstStyle/>
          <a:p>
            <a:r>
              <a:rPr lang="en-US"/>
              <a:t>Review No. 2       Batch No. AB8          Department of CSE</a:t>
            </a:r>
            <a:endParaRPr lang="en-IN" dirty="0"/>
          </a:p>
        </p:txBody>
      </p:sp>
      <p:sp>
        <p:nvSpPr>
          <p:cNvPr id="4" name="Slide Number Placeholder 3">
            <a:extLst>
              <a:ext uri="{FF2B5EF4-FFF2-40B4-BE49-F238E27FC236}">
                <a16:creationId xmlns:a16="http://schemas.microsoft.com/office/drawing/2014/main" id="{D269D65A-2919-E398-44C2-99A1397D99F4}"/>
              </a:ext>
            </a:extLst>
          </p:cNvPr>
          <p:cNvSpPr>
            <a:spLocks noGrp="1"/>
          </p:cNvSpPr>
          <p:nvPr>
            <p:ph type="sldNum" sz="quarter" idx="12"/>
          </p:nvPr>
        </p:nvSpPr>
        <p:spPr/>
        <p:txBody>
          <a:bodyPr/>
          <a:lstStyle/>
          <a:p>
            <a:fld id="{65DCBD69-296B-4D7C-AF62-9B588FC78772}" type="slidenum">
              <a:rPr lang="en-IN" smtClean="0"/>
              <a:t>4</a:t>
            </a:fld>
            <a:endParaRPr lang="en-IN"/>
          </a:p>
        </p:txBody>
      </p:sp>
      <p:sp>
        <p:nvSpPr>
          <p:cNvPr id="5" name="Content Placeholder 8">
            <a:extLst>
              <a:ext uri="{FF2B5EF4-FFF2-40B4-BE49-F238E27FC236}">
                <a16:creationId xmlns:a16="http://schemas.microsoft.com/office/drawing/2014/main" id="{C0EBBDFB-F1D7-86FD-6536-AD907560A560}"/>
              </a:ext>
            </a:extLst>
          </p:cNvPr>
          <p:cNvSpPr txBox="1">
            <a:spLocks/>
          </p:cNvSpPr>
          <p:nvPr/>
        </p:nvSpPr>
        <p:spPr>
          <a:xfrm>
            <a:off x="838200" y="1595534"/>
            <a:ext cx="10515600" cy="43574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Ø"/>
            </a:pPr>
            <a:r>
              <a:rPr lang="en-IN" sz="2400" dirty="0"/>
              <a:t>Context:</a:t>
            </a:r>
          </a:p>
          <a:p>
            <a:pPr algn="just">
              <a:lnSpc>
                <a:spcPct val="100000"/>
              </a:lnSpc>
            </a:pPr>
            <a:r>
              <a:rPr lang="en-US" sz="2400" dirty="0"/>
              <a:t>Modern vehicular systems increasingly rely on CAN for in-vehicle communication.</a:t>
            </a:r>
            <a:endParaRPr lang="en-IN" sz="2400" dirty="0"/>
          </a:p>
          <a:p>
            <a:pPr algn="just">
              <a:lnSpc>
                <a:spcPct val="100000"/>
              </a:lnSpc>
            </a:pPr>
            <a:r>
              <a:rPr lang="en-US" sz="2400" dirty="0">
                <a:latin typeface="Times New Roman" panose="02020603050405020304" pitchFamily="18" charset="0"/>
                <a:cs typeface="Times New Roman" panose="02020603050405020304" pitchFamily="18" charset="0"/>
              </a:rPr>
              <a:t>Rising cyber threats challenge the effectiveness of traditional IDS</a:t>
            </a:r>
          </a:p>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Need for Research:</a:t>
            </a:r>
          </a:p>
          <a:p>
            <a:pPr algn="just">
              <a:lnSpc>
                <a:spcPct val="100000"/>
              </a:lnSpc>
            </a:pPr>
            <a:r>
              <a:rPr lang="en-US" sz="2400" dirty="0"/>
              <a:t>Static IDS approaches struggle with adaptability to emerging attack patterns.</a:t>
            </a: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t>Incorporating TL can significantly enhance IDS adaptability and accuracy.</a:t>
            </a:r>
            <a:endParaRPr lang="en-US" sz="24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IN" sz="2400" dirty="0"/>
              <a:t>Proposed Solution:</a:t>
            </a: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t>A reconfigurable IDS using hybrid deep learning and ML techniques for real-time threat detection.</a:t>
            </a:r>
            <a:endParaRPr lang="en-US" sz="2400" dirty="0">
              <a:latin typeface="Times New Roman" panose="02020603050405020304" pitchFamily="18" charset="0"/>
              <a:cs typeface="Times New Roman" panose="02020603050405020304" pitchFamily="18" charset="0"/>
            </a:endParaRPr>
          </a:p>
        </p:txBody>
      </p:sp>
      <p:sp>
        <p:nvSpPr>
          <p:cNvPr id="6" name="Title 7">
            <a:extLst>
              <a:ext uri="{FF2B5EF4-FFF2-40B4-BE49-F238E27FC236}">
                <a16:creationId xmlns:a16="http://schemas.microsoft.com/office/drawing/2014/main" id="{A100A9B4-5A99-8C93-C9BA-F78D1C00F7CA}"/>
              </a:ext>
            </a:extLst>
          </p:cNvPr>
          <p:cNvSpPr txBox="1">
            <a:spLocks/>
          </p:cNvSpPr>
          <p:nvPr/>
        </p:nvSpPr>
        <p:spPr>
          <a:xfrm>
            <a:off x="1180618" y="579027"/>
            <a:ext cx="10173182" cy="9141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INTRODUCTION</a:t>
            </a:r>
          </a:p>
        </p:txBody>
      </p:sp>
      <p:pic>
        <p:nvPicPr>
          <p:cNvPr id="7" name="Picture 6">
            <a:extLst>
              <a:ext uri="{FF2B5EF4-FFF2-40B4-BE49-F238E27FC236}">
                <a16:creationId xmlns:a16="http://schemas.microsoft.com/office/drawing/2014/main" id="{C4B45E86-D912-EA16-18B8-91888C9DA29C}"/>
              </a:ext>
            </a:extLst>
          </p:cNvPr>
          <p:cNvPicPr>
            <a:picLocks noChangeAspect="1"/>
          </p:cNvPicPr>
          <p:nvPr/>
        </p:nvPicPr>
        <p:blipFill>
          <a:blip r:embed="rId2"/>
          <a:stretch>
            <a:fillRect/>
          </a:stretch>
        </p:blipFill>
        <p:spPr>
          <a:xfrm>
            <a:off x="0" y="0"/>
            <a:ext cx="3762900" cy="579027"/>
          </a:xfrm>
          <a:prstGeom prst="rect">
            <a:avLst/>
          </a:prstGeom>
        </p:spPr>
      </p:pic>
    </p:spTree>
    <p:extLst>
      <p:ext uri="{BB962C8B-B14F-4D97-AF65-F5344CB8AC3E}">
        <p14:creationId xmlns:p14="http://schemas.microsoft.com/office/powerpoint/2010/main" val="94453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332F393-A492-4174-8832-2369D989B4FD}"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2       Batch No. AB8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2987292102"/>
              </p:ext>
            </p:extLst>
          </p:nvPr>
        </p:nvGraphicFramePr>
        <p:xfrm>
          <a:off x="685800" y="1102396"/>
          <a:ext cx="10966579" cy="5158169"/>
        </p:xfrm>
        <a:graphic>
          <a:graphicData uri="http://schemas.openxmlformats.org/drawingml/2006/table">
            <a:tbl>
              <a:tblPr firstRow="1" bandRow="1">
                <a:tableStyleId>{17292A2E-F333-43FB-9621-5CBBE7FDCDCB}</a:tableStyleId>
              </a:tblPr>
              <a:tblGrid>
                <a:gridCol w="497632">
                  <a:extLst>
                    <a:ext uri="{9D8B030D-6E8A-4147-A177-3AD203B41FA5}">
                      <a16:colId xmlns:a16="http://schemas.microsoft.com/office/drawing/2014/main" val="166576671"/>
                    </a:ext>
                  </a:extLst>
                </a:gridCol>
                <a:gridCol w="2155372">
                  <a:extLst>
                    <a:ext uri="{9D8B030D-6E8A-4147-A177-3AD203B41FA5}">
                      <a16:colId xmlns:a16="http://schemas.microsoft.com/office/drawing/2014/main" val="946789180"/>
                    </a:ext>
                  </a:extLst>
                </a:gridCol>
                <a:gridCol w="1464906">
                  <a:extLst>
                    <a:ext uri="{9D8B030D-6E8A-4147-A177-3AD203B41FA5}">
                      <a16:colId xmlns:a16="http://schemas.microsoft.com/office/drawing/2014/main" val="3483638722"/>
                    </a:ext>
                  </a:extLst>
                </a:gridCol>
                <a:gridCol w="1446245">
                  <a:extLst>
                    <a:ext uri="{9D8B030D-6E8A-4147-A177-3AD203B41FA5}">
                      <a16:colId xmlns:a16="http://schemas.microsoft.com/office/drawing/2014/main" val="1190061112"/>
                    </a:ext>
                  </a:extLst>
                </a:gridCol>
                <a:gridCol w="1978090">
                  <a:extLst>
                    <a:ext uri="{9D8B030D-6E8A-4147-A177-3AD203B41FA5}">
                      <a16:colId xmlns:a16="http://schemas.microsoft.com/office/drawing/2014/main" val="3469305604"/>
                    </a:ext>
                  </a:extLst>
                </a:gridCol>
                <a:gridCol w="1576873">
                  <a:extLst>
                    <a:ext uri="{9D8B030D-6E8A-4147-A177-3AD203B41FA5}">
                      <a16:colId xmlns:a16="http://schemas.microsoft.com/office/drawing/2014/main" val="3853106642"/>
                    </a:ext>
                  </a:extLst>
                </a:gridCol>
                <a:gridCol w="1847461">
                  <a:extLst>
                    <a:ext uri="{9D8B030D-6E8A-4147-A177-3AD203B41FA5}">
                      <a16:colId xmlns:a16="http://schemas.microsoft.com/office/drawing/2014/main" val="1601472594"/>
                    </a:ext>
                  </a:extLst>
                </a:gridCol>
              </a:tblGrid>
              <a:tr h="552458">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No</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Title</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Author</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Journal Name &amp; Year</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Methodology Adapted</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Key Findings </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Gaps</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530002">
                <a:tc>
                  <a:txBody>
                    <a:bodyPr/>
                    <a:lstStyle/>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1</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Transfer Learning-Based Intrusion Detection System for a Controller Area Network</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N. Khatri, S. Lee, and S. Y. Nam</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latin typeface="Times New Roman" panose="02020603050405020304" pitchFamily="18" charset="0"/>
                          <a:cs typeface="Times New Roman" panose="02020603050405020304" pitchFamily="18" charset="0"/>
                        </a:rPr>
                        <a:t>IEEE Access, 2023</a:t>
                      </a:r>
                      <a:endParaRPr lang="en-US" sz="1400" dirty="0">
                        <a:latin typeface="Times New Roman" panose="02020603050405020304" pitchFamily="18" charset="0"/>
                        <a:cs typeface="Times New Roman" panose="02020603050405020304" pitchFamily="18" charset="0"/>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Employed transfer learning with pre-trained models to adapt to evolving vehicular network threats.</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High detection accuracy (&gt;99%) and low computation costs, ensuring efficiency and adaptability.</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Limited real-world deployment testing and lack of validation for novel attack scenarios.</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440873">
                <a:tc>
                  <a:txBody>
                    <a:bodyPr/>
                    <a:lstStyle/>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2</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 Deep Learning-Based IDS for Automotive Theft Detection for In-Vehicle CAN Bus</a:t>
                      </a:r>
                      <a:endParaRPr lang="en-US" sz="1400" b="0" dirty="0">
                        <a:latin typeface="Times New Roman" panose="02020603050405020304" pitchFamily="18" charset="0"/>
                        <a:cs typeface="Times New Roman" panose="02020603050405020304" pitchFamily="18" charset="0"/>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J. A. Khan, D. W. Lim, and Y. S. Kim</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latin typeface="Times New Roman" panose="02020603050405020304" pitchFamily="18" charset="0"/>
                          <a:cs typeface="Times New Roman" panose="02020603050405020304" pitchFamily="18" charset="0"/>
                        </a:rPr>
                        <a:t>IEEE Access, 2023</a:t>
                      </a:r>
                      <a:endParaRPr lang="en-US" sz="1400" dirty="0">
                        <a:latin typeface="Times New Roman" panose="02020603050405020304" pitchFamily="18" charset="0"/>
                        <a:cs typeface="Times New Roman" panose="02020603050405020304" pitchFamily="18" charset="0"/>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Applied deep learning techniques for theft detection on in-vehicle CAN bus data.</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Effective in detecting theft scenarios using advanced ML methods, achieving good precision.</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Does not explore hybrid techniques or temporal dependencies for broader attack coverage.</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634836">
                <a:tc>
                  <a:txBody>
                    <a:bodyPr/>
                    <a:lstStyle/>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3</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A Novel Detection Approach of Unknown Cyber-Attacks for Intra-Vehicle Networks Using Recurrence Plots and Neural Networks</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s-ES" sz="1400" dirty="0">
                          <a:latin typeface="Times New Roman" panose="02020603050405020304" pitchFamily="18" charset="0"/>
                          <a:cs typeface="Times New Roman" panose="02020603050405020304" pitchFamily="18" charset="0"/>
                        </a:rPr>
                        <a:t>O. Y. Al-</a:t>
                      </a:r>
                      <a:r>
                        <a:rPr lang="es-ES" sz="1400" dirty="0" err="1">
                          <a:latin typeface="Times New Roman" panose="02020603050405020304" pitchFamily="18" charset="0"/>
                          <a:cs typeface="Times New Roman" panose="02020603050405020304" pitchFamily="18" charset="0"/>
                        </a:rPr>
                        <a:t>Jarrah</a:t>
                      </a:r>
                      <a:r>
                        <a:rPr lang="es-ES" sz="1400" dirty="0">
                          <a:latin typeface="Times New Roman" panose="02020603050405020304" pitchFamily="18" charset="0"/>
                          <a:cs typeface="Times New Roman" panose="02020603050405020304" pitchFamily="18" charset="0"/>
                        </a:rPr>
                        <a:t>, K. El </a:t>
                      </a:r>
                      <a:r>
                        <a:rPr lang="es-ES" sz="1400" dirty="0" err="1">
                          <a:latin typeface="Times New Roman" panose="02020603050405020304" pitchFamily="18" charset="0"/>
                          <a:cs typeface="Times New Roman" panose="02020603050405020304" pitchFamily="18" charset="0"/>
                        </a:rPr>
                        <a:t>Haloui</a:t>
                      </a:r>
                      <a:r>
                        <a:rPr lang="es-ES" sz="1400" dirty="0">
                          <a:latin typeface="Times New Roman" panose="02020603050405020304" pitchFamily="18" charset="0"/>
                          <a:cs typeface="Times New Roman" panose="02020603050405020304" pitchFamily="18" charset="0"/>
                        </a:rPr>
                        <a:t>, M. </a:t>
                      </a:r>
                      <a:r>
                        <a:rPr lang="es-ES" sz="1400" dirty="0" err="1">
                          <a:latin typeface="Times New Roman" panose="02020603050405020304" pitchFamily="18" charset="0"/>
                          <a:cs typeface="Times New Roman" panose="02020603050405020304" pitchFamily="18" charset="0"/>
                        </a:rPr>
                        <a:t>Dianati</a:t>
                      </a:r>
                      <a:r>
                        <a:rPr lang="es-ES" sz="1400" dirty="0">
                          <a:latin typeface="Times New Roman" panose="02020603050405020304" pitchFamily="18" charset="0"/>
                          <a:cs typeface="Times New Roman" panose="02020603050405020304" pitchFamily="18" charset="0"/>
                        </a:rPr>
                        <a:t>, and C. Maple</a:t>
                      </a:r>
                      <a:r>
                        <a:rPr lang="en-IN"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IEEE Open Journal of Vehicular Technology, 2023</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Leveraged recurrence plots with neural networks to identify unknown attack patterns.</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Improved detection capability for unknown and emerging threats, enhancing cybersecurity measures.</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Real-time implementation and adaptability for dynamically evolving threats remain challenging.</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F79B92-C4D8-A945-EC31-D5E58D25C1D9}"/>
              </a:ext>
            </a:extLst>
          </p:cNvPr>
          <p:cNvSpPr>
            <a:spLocks noGrp="1"/>
          </p:cNvSpPr>
          <p:nvPr>
            <p:ph type="dt" sz="half" idx="10"/>
          </p:nvPr>
        </p:nvSpPr>
        <p:spPr/>
        <p:txBody>
          <a:bodyPr/>
          <a:lstStyle/>
          <a:p>
            <a:fld id="{1A128394-CBE7-470E-A23C-176432B5E499}" type="datetime1">
              <a:rPr lang="en-IN" smtClean="0"/>
              <a:t>10-03-2025</a:t>
            </a:fld>
            <a:endParaRPr lang="en-IN"/>
          </a:p>
        </p:txBody>
      </p:sp>
      <p:sp>
        <p:nvSpPr>
          <p:cNvPr id="3" name="Footer Placeholder 2">
            <a:extLst>
              <a:ext uri="{FF2B5EF4-FFF2-40B4-BE49-F238E27FC236}">
                <a16:creationId xmlns:a16="http://schemas.microsoft.com/office/drawing/2014/main" id="{4CE1AD96-739D-1FF6-B6F1-F5CAF22E25AB}"/>
              </a:ext>
            </a:extLst>
          </p:cNvPr>
          <p:cNvSpPr>
            <a:spLocks noGrp="1"/>
          </p:cNvSpPr>
          <p:nvPr>
            <p:ph type="ftr" sz="quarter" idx="11"/>
          </p:nvPr>
        </p:nvSpPr>
        <p:spPr/>
        <p:txBody>
          <a:bodyPr/>
          <a:lstStyle/>
          <a:p>
            <a:r>
              <a:rPr lang="en-US"/>
              <a:t>Review No. 2       Batch No. AB8          Department of CSE</a:t>
            </a:r>
            <a:endParaRPr lang="en-IN" dirty="0"/>
          </a:p>
        </p:txBody>
      </p:sp>
      <p:sp>
        <p:nvSpPr>
          <p:cNvPr id="4" name="Slide Number Placeholder 3">
            <a:extLst>
              <a:ext uri="{FF2B5EF4-FFF2-40B4-BE49-F238E27FC236}">
                <a16:creationId xmlns:a16="http://schemas.microsoft.com/office/drawing/2014/main" id="{321E1C4B-63BA-9348-E38F-E6621214FF01}"/>
              </a:ext>
            </a:extLst>
          </p:cNvPr>
          <p:cNvSpPr>
            <a:spLocks noGrp="1"/>
          </p:cNvSpPr>
          <p:nvPr>
            <p:ph type="sldNum" sz="quarter" idx="12"/>
          </p:nvPr>
        </p:nvSpPr>
        <p:spPr/>
        <p:txBody>
          <a:bodyPr/>
          <a:lstStyle/>
          <a:p>
            <a:fld id="{65DCBD69-296B-4D7C-AF62-9B588FC78772}" type="slidenum">
              <a:rPr lang="en-IN" smtClean="0"/>
              <a:t>6</a:t>
            </a:fld>
            <a:endParaRPr lang="en-IN" dirty="0"/>
          </a:p>
        </p:txBody>
      </p:sp>
      <p:pic>
        <p:nvPicPr>
          <p:cNvPr id="5" name="Picture 4">
            <a:extLst>
              <a:ext uri="{FF2B5EF4-FFF2-40B4-BE49-F238E27FC236}">
                <a16:creationId xmlns:a16="http://schemas.microsoft.com/office/drawing/2014/main" id="{FE1E2B41-C737-CF1F-F0F3-AD21D02602E8}"/>
              </a:ext>
            </a:extLst>
          </p:cNvPr>
          <p:cNvPicPr>
            <a:picLocks noChangeAspect="1"/>
          </p:cNvPicPr>
          <p:nvPr/>
        </p:nvPicPr>
        <p:blipFill>
          <a:blip r:embed="rId2"/>
          <a:stretch>
            <a:fillRect/>
          </a:stretch>
        </p:blipFill>
        <p:spPr>
          <a:xfrm>
            <a:off x="0" y="0"/>
            <a:ext cx="3762900" cy="579027"/>
          </a:xfrm>
          <a:prstGeom prst="rect">
            <a:avLst/>
          </a:prstGeom>
        </p:spPr>
      </p:pic>
      <p:graphicFrame>
        <p:nvGraphicFramePr>
          <p:cNvPr id="6" name="Table 3">
            <a:extLst>
              <a:ext uri="{FF2B5EF4-FFF2-40B4-BE49-F238E27FC236}">
                <a16:creationId xmlns:a16="http://schemas.microsoft.com/office/drawing/2014/main" id="{250B0C0F-B6EF-70CD-6595-C325C8E3251D}"/>
              </a:ext>
            </a:extLst>
          </p:cNvPr>
          <p:cNvGraphicFramePr>
            <a:graphicFrameLocks noGrp="1"/>
          </p:cNvGraphicFramePr>
          <p:nvPr>
            <p:extLst>
              <p:ext uri="{D42A27DB-BD31-4B8C-83A1-F6EECF244321}">
                <p14:modId xmlns:p14="http://schemas.microsoft.com/office/powerpoint/2010/main" val="2767296760"/>
              </p:ext>
            </p:extLst>
          </p:nvPr>
        </p:nvGraphicFramePr>
        <p:xfrm>
          <a:off x="683468" y="731519"/>
          <a:ext cx="10825063" cy="5525628"/>
        </p:xfrm>
        <a:graphic>
          <a:graphicData uri="http://schemas.openxmlformats.org/drawingml/2006/table">
            <a:tbl>
              <a:tblPr firstRow="1" bandRow="1">
                <a:tableStyleId>{17292A2E-F333-43FB-9621-5CBBE7FDCDCB}</a:tableStyleId>
              </a:tblPr>
              <a:tblGrid>
                <a:gridCol w="608342">
                  <a:extLst>
                    <a:ext uri="{9D8B030D-6E8A-4147-A177-3AD203B41FA5}">
                      <a16:colId xmlns:a16="http://schemas.microsoft.com/office/drawing/2014/main" val="166576671"/>
                    </a:ext>
                  </a:extLst>
                </a:gridCol>
                <a:gridCol w="1801910">
                  <a:extLst>
                    <a:ext uri="{9D8B030D-6E8A-4147-A177-3AD203B41FA5}">
                      <a16:colId xmlns:a16="http://schemas.microsoft.com/office/drawing/2014/main" val="946789180"/>
                    </a:ext>
                  </a:extLst>
                </a:gridCol>
                <a:gridCol w="1341120">
                  <a:extLst>
                    <a:ext uri="{9D8B030D-6E8A-4147-A177-3AD203B41FA5}">
                      <a16:colId xmlns:a16="http://schemas.microsoft.com/office/drawing/2014/main" val="3483638722"/>
                    </a:ext>
                  </a:extLst>
                </a:gridCol>
                <a:gridCol w="1463040">
                  <a:extLst>
                    <a:ext uri="{9D8B030D-6E8A-4147-A177-3AD203B41FA5}">
                      <a16:colId xmlns:a16="http://schemas.microsoft.com/office/drawing/2014/main" val="1190061112"/>
                    </a:ext>
                  </a:extLst>
                </a:gridCol>
                <a:gridCol w="1981200">
                  <a:extLst>
                    <a:ext uri="{9D8B030D-6E8A-4147-A177-3AD203B41FA5}">
                      <a16:colId xmlns:a16="http://schemas.microsoft.com/office/drawing/2014/main" val="3469305604"/>
                    </a:ext>
                  </a:extLst>
                </a:gridCol>
                <a:gridCol w="1935480">
                  <a:extLst>
                    <a:ext uri="{9D8B030D-6E8A-4147-A177-3AD203B41FA5}">
                      <a16:colId xmlns:a16="http://schemas.microsoft.com/office/drawing/2014/main" val="3853106642"/>
                    </a:ext>
                  </a:extLst>
                </a:gridCol>
                <a:gridCol w="1693971">
                  <a:extLst>
                    <a:ext uri="{9D8B030D-6E8A-4147-A177-3AD203B41FA5}">
                      <a16:colId xmlns:a16="http://schemas.microsoft.com/office/drawing/2014/main" val="1601472594"/>
                    </a:ext>
                  </a:extLst>
                </a:gridCol>
              </a:tblGrid>
              <a:tr h="794029">
                <a:tc>
                  <a:txBody>
                    <a:bodyPr/>
                    <a:lstStyle/>
                    <a:p>
                      <a:pPr algn="l"/>
                      <a:r>
                        <a:rPr lang="en-US" sz="1600" dirty="0">
                          <a:solidFill>
                            <a:schemeClr val="tx1"/>
                          </a:solidFill>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solidFill>
                            <a:schemeClr val="tx1"/>
                          </a:solidFill>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solidFill>
                            <a:schemeClr val="tx1"/>
                          </a:solidFill>
                          <a:latin typeface="Times New Roman" panose="02020603050405020304" pitchFamily="18" charset="0"/>
                          <a:cs typeface="Times New Roman" panose="02020603050405020304" pitchFamily="18" charset="0"/>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solidFill>
                            <a:schemeClr val="tx1"/>
                          </a:solidFill>
                          <a:latin typeface="Times New Roman" panose="02020603050405020304" pitchFamily="18" charset="0"/>
                          <a:cs typeface="Times New Roman" panose="02020603050405020304" pitchFamily="18" charset="0"/>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solidFill>
                            <a:schemeClr val="tx1"/>
                          </a:solidFill>
                          <a:latin typeface="Times New Roman" panose="02020603050405020304" pitchFamily="18" charset="0"/>
                          <a:cs typeface="Times New Roman" panose="02020603050405020304" pitchFamily="18" charset="0"/>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solidFill>
                            <a:schemeClr val="tx1"/>
                          </a:solidFill>
                          <a:latin typeface="Times New Roman" panose="02020603050405020304" pitchFamily="18" charset="0"/>
                          <a:cs typeface="Times New Roman" panose="02020603050405020304" pitchFamily="18" charset="0"/>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853732">
                <a:tc>
                  <a:txBody>
                    <a:bodyPr/>
                    <a:lstStyle/>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A Novel Hybrid Quantum-Classical Framework for an In-Vehicle Controller Area Network Intrusion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M. S. Salek, P. K. Biswas, J. Pollard, et al.</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IN" sz="1400" dirty="0">
                        <a:latin typeface="Times New Roman" panose="02020603050405020304" pitchFamily="18" charset="0"/>
                        <a:cs typeface="Times New Roman" panose="02020603050405020304" pitchFamily="18" charset="0"/>
                      </a:endParaRPr>
                    </a:p>
                    <a:p>
                      <a:pPr algn="l"/>
                      <a:endParaRPr lang="en-IN"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IEEE Access, 2023</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Combined quantum computing with classical ML in a hybrid IDS framework for vehicular CAN systems.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Achieved significant accuracy improvements and showcased the potential of hybrid quantum-classical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High computational demands and lack of feasibility studies for real-time vehicular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371449">
                <a:tc>
                  <a:txBody>
                    <a:bodyPr/>
                    <a:lstStyle/>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An Intelligent Intrusion Detection System for Smart Consumer Electronics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da-DK" sz="1400" dirty="0">
                          <a:latin typeface="Times New Roman" panose="02020603050405020304" pitchFamily="18" charset="0"/>
                          <a:cs typeface="Times New Roman" panose="02020603050405020304" pitchFamily="18" charset="0"/>
                        </a:rPr>
                        <a:t>D. Javeed, M. S. Saeed, I. Ahmad, et al.</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IN"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IEEE Transactions on Consumer Electronics, 2023</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Developed an ensemble learning-based IDS tailored for smart consumer electronics.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High detection rates and robust performance against false positives in consumer electronics.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Limited applicability to CAN-based vehicular networks and underexplored integration with automotive IDS.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506267">
                <a:tc>
                  <a:txBody>
                    <a:bodyPr/>
                    <a:lstStyle/>
                    <a:p>
                      <a:pPr algn="l"/>
                      <a:r>
                        <a:rPr lang="en-US" sz="14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Intrusion Detection System for In-Vehicle CAN-FD Bus ID Based on GAN Model</a:t>
                      </a:r>
                      <a:endParaRPr lang="en-US"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latin typeface="Times New Roman" panose="02020603050405020304" pitchFamily="18" charset="0"/>
                          <a:cs typeface="Times New Roman" panose="02020603050405020304" pitchFamily="18" charset="0"/>
                        </a:rPr>
                        <a:t>XU Wang, </a:t>
                      </a:r>
                      <a:r>
                        <a:rPr lang="en-IN" sz="1400" dirty="0" err="1">
                          <a:latin typeface="Times New Roman" panose="02020603050405020304" pitchFamily="18" charset="0"/>
                          <a:cs typeface="Times New Roman" panose="02020603050405020304" pitchFamily="18" charset="0"/>
                        </a:rPr>
                        <a:t>Yihu</a:t>
                      </a:r>
                      <a:r>
                        <a:rPr lang="en-IN" sz="1400" dirty="0">
                          <a:latin typeface="Times New Roman" panose="02020603050405020304" pitchFamily="18" charset="0"/>
                          <a:cs typeface="Times New Roman" panose="02020603050405020304" pitchFamily="18" charset="0"/>
                        </a:rPr>
                        <a:t> Xu, Yinan Xu, Ziyi Wang, </a:t>
                      </a:r>
                      <a:r>
                        <a:rPr lang="en-IN" sz="1400" dirty="0" err="1">
                          <a:latin typeface="Times New Roman" panose="02020603050405020304" pitchFamily="18" charset="0"/>
                          <a:cs typeface="Times New Roman" panose="02020603050405020304" pitchFamily="18" charset="0"/>
                        </a:rPr>
                        <a:t>Yujing</a:t>
                      </a:r>
                      <a:r>
                        <a:rPr lang="en-IN" sz="1400" dirty="0">
                          <a:latin typeface="Times New Roman" panose="02020603050405020304" pitchFamily="18" charset="0"/>
                          <a:cs typeface="Times New Roman" panose="02020603050405020304" pitchFamily="18" charset="0"/>
                        </a:rPr>
                        <a:t> Wu</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latin typeface="Times New Roman" panose="02020603050405020304" pitchFamily="18" charset="0"/>
                          <a:cs typeface="Times New Roman" panose="02020603050405020304" pitchFamily="18" charset="0"/>
                        </a:rPr>
                        <a:t>IEEE Access, 2024</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Improved GAN model with a dual discriminator and image-based feature extraction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Achieved 99.93% detection rate with 0.15 </a:t>
                      </a:r>
                      <a:r>
                        <a:rPr lang="en-US" sz="1400" dirty="0" err="1">
                          <a:latin typeface="Times New Roman" panose="02020603050405020304" pitchFamily="18" charset="0"/>
                          <a:cs typeface="Times New Roman" panose="02020603050405020304" pitchFamily="18" charset="0"/>
                        </a:rPr>
                        <a:t>ms</a:t>
                      </a:r>
                      <a:r>
                        <a:rPr lang="en-US" sz="1400" dirty="0">
                          <a:latin typeface="Times New Roman" panose="02020603050405020304" pitchFamily="18" charset="0"/>
                          <a:cs typeface="Times New Roman" panose="02020603050405020304" pitchFamily="18" charset="0"/>
                        </a:rPr>
                        <a:t> response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Needs adaptation for extended CAN-FD IDs and additional fault-tolerant measures​.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6281919"/>
                  </a:ext>
                </a:extLst>
              </a:tr>
            </a:tbl>
          </a:graphicData>
        </a:graphic>
      </p:graphicFrame>
    </p:spTree>
    <p:extLst>
      <p:ext uri="{BB962C8B-B14F-4D97-AF65-F5344CB8AC3E}">
        <p14:creationId xmlns:p14="http://schemas.microsoft.com/office/powerpoint/2010/main" val="258920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42395-B305-23F7-8A7B-B726A3E8559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699A47DF-0167-78B5-015C-4A68F82066C0}"/>
              </a:ext>
            </a:extLst>
          </p:cNvPr>
          <p:cNvSpPr>
            <a:spLocks noGrp="1"/>
          </p:cNvSpPr>
          <p:nvPr>
            <p:ph type="title"/>
          </p:nvPr>
        </p:nvSpPr>
        <p:spPr>
          <a:xfrm>
            <a:off x="1180618" y="365126"/>
            <a:ext cx="10173182" cy="163511"/>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a:t>
            </a:r>
          </a:p>
        </p:txBody>
      </p:sp>
      <p:sp>
        <p:nvSpPr>
          <p:cNvPr id="9" name="Content Placeholder 8">
            <a:extLst>
              <a:ext uri="{FF2B5EF4-FFF2-40B4-BE49-F238E27FC236}">
                <a16:creationId xmlns:a16="http://schemas.microsoft.com/office/drawing/2014/main" id="{0B26DF59-BE8A-7953-16C6-78C31AB5919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1AD6D25-31D6-F072-F8E6-2272F379DFBB}"/>
              </a:ext>
            </a:extLst>
          </p:cNvPr>
          <p:cNvSpPr>
            <a:spLocks noGrp="1"/>
          </p:cNvSpPr>
          <p:nvPr>
            <p:ph type="dt" sz="half" idx="10"/>
          </p:nvPr>
        </p:nvSpPr>
        <p:spPr/>
        <p:txBody>
          <a:bodyPr/>
          <a:lstStyle/>
          <a:p>
            <a:fld id="{2332F393-A492-4174-8832-2369D989B4FD}"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049A71BB-636F-4A7C-B65B-CB10CA566743}"/>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2       Batch No. AB8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4E0C4CC5-3F71-1496-1B58-9CE62A66028C}"/>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dirty="0">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62B3371E-F26D-2044-4389-B219FC30823D}"/>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0D2A74B7-DFCD-1199-896F-FA7512167886}"/>
              </a:ext>
            </a:extLst>
          </p:cNvPr>
          <p:cNvGraphicFramePr>
            <a:graphicFrameLocks noGrp="1"/>
          </p:cNvGraphicFramePr>
          <p:nvPr>
            <p:extLst>
              <p:ext uri="{D42A27DB-BD31-4B8C-83A1-F6EECF244321}">
                <p14:modId xmlns:p14="http://schemas.microsoft.com/office/powerpoint/2010/main" val="4185282608"/>
              </p:ext>
            </p:extLst>
          </p:nvPr>
        </p:nvGraphicFramePr>
        <p:xfrm>
          <a:off x="685800" y="555624"/>
          <a:ext cx="10966579" cy="5749640"/>
        </p:xfrm>
        <a:graphic>
          <a:graphicData uri="http://schemas.openxmlformats.org/drawingml/2006/table">
            <a:tbl>
              <a:tblPr firstRow="1" bandRow="1">
                <a:tableStyleId>{17292A2E-F333-43FB-9621-5CBBE7FDCDCB}</a:tableStyleId>
              </a:tblPr>
              <a:tblGrid>
                <a:gridCol w="497632">
                  <a:extLst>
                    <a:ext uri="{9D8B030D-6E8A-4147-A177-3AD203B41FA5}">
                      <a16:colId xmlns:a16="http://schemas.microsoft.com/office/drawing/2014/main" val="166576671"/>
                    </a:ext>
                  </a:extLst>
                </a:gridCol>
                <a:gridCol w="2155372">
                  <a:extLst>
                    <a:ext uri="{9D8B030D-6E8A-4147-A177-3AD203B41FA5}">
                      <a16:colId xmlns:a16="http://schemas.microsoft.com/office/drawing/2014/main" val="946789180"/>
                    </a:ext>
                  </a:extLst>
                </a:gridCol>
                <a:gridCol w="1464906">
                  <a:extLst>
                    <a:ext uri="{9D8B030D-6E8A-4147-A177-3AD203B41FA5}">
                      <a16:colId xmlns:a16="http://schemas.microsoft.com/office/drawing/2014/main" val="3483638722"/>
                    </a:ext>
                  </a:extLst>
                </a:gridCol>
                <a:gridCol w="1446245">
                  <a:extLst>
                    <a:ext uri="{9D8B030D-6E8A-4147-A177-3AD203B41FA5}">
                      <a16:colId xmlns:a16="http://schemas.microsoft.com/office/drawing/2014/main" val="1190061112"/>
                    </a:ext>
                  </a:extLst>
                </a:gridCol>
                <a:gridCol w="1978090">
                  <a:extLst>
                    <a:ext uri="{9D8B030D-6E8A-4147-A177-3AD203B41FA5}">
                      <a16:colId xmlns:a16="http://schemas.microsoft.com/office/drawing/2014/main" val="3469305604"/>
                    </a:ext>
                  </a:extLst>
                </a:gridCol>
                <a:gridCol w="1576873">
                  <a:extLst>
                    <a:ext uri="{9D8B030D-6E8A-4147-A177-3AD203B41FA5}">
                      <a16:colId xmlns:a16="http://schemas.microsoft.com/office/drawing/2014/main" val="3853106642"/>
                    </a:ext>
                  </a:extLst>
                </a:gridCol>
                <a:gridCol w="1847461">
                  <a:extLst>
                    <a:ext uri="{9D8B030D-6E8A-4147-A177-3AD203B41FA5}">
                      <a16:colId xmlns:a16="http://schemas.microsoft.com/office/drawing/2014/main" val="1601472594"/>
                    </a:ext>
                  </a:extLst>
                </a:gridCol>
              </a:tblGrid>
              <a:tr h="505946">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No</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Title</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Author</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Journal Name &amp; Year</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Methodology Adapted</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Key Findings </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Gaps</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330922">
                <a:tc>
                  <a:txBody>
                    <a:bodyPr/>
                    <a:lstStyle/>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7</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Multiple Observation HMM-Based CAN Bus Intrusion Detection System for In-Vehicle Network</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 </a:t>
                      </a:r>
                    </a:p>
                    <a:p>
                      <a:pPr algn="l"/>
                      <a:r>
                        <a:rPr lang="en-IN" sz="1400" dirty="0">
                          <a:latin typeface="Times New Roman" panose="02020603050405020304" pitchFamily="18" charset="0"/>
                          <a:cs typeface="Times New Roman" panose="02020603050405020304" pitchFamily="18" charset="0"/>
                        </a:rPr>
                        <a:t>Chen Dong, Hao Wu, Qingyuan Li</a:t>
                      </a:r>
                      <a:endParaRPr lang="en-US" sz="1400" dirty="0">
                        <a:latin typeface="Times New Roman" panose="02020603050405020304" pitchFamily="18" charset="0"/>
                        <a:cs typeface="Times New Roman" panose="02020603050405020304" pitchFamily="18" charset="0"/>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IEEE Access, 2023</a:t>
                      </a:r>
                      <a:endParaRPr lang="en-US" sz="1400" dirty="0">
                        <a:latin typeface="Times New Roman" panose="02020603050405020304" pitchFamily="18" charset="0"/>
                        <a:cs typeface="Times New Roman" panose="02020603050405020304" pitchFamily="18" charset="0"/>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Hidden Markov Model (HMM) with multiple observation sequences for anomaly detection.</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High detection rates (&gt;99%) for DDoS, fuzzy, and </a:t>
                      </a:r>
                      <a:r>
                        <a:rPr lang="en-US" sz="1400" dirty="0" err="1">
                          <a:latin typeface="Times New Roman" panose="02020603050405020304" pitchFamily="18" charset="0"/>
                          <a:cs typeface="Times New Roman" panose="02020603050405020304" pitchFamily="18" charset="0"/>
                        </a:rPr>
                        <a:t>replay_variant</a:t>
                      </a:r>
                      <a:r>
                        <a:rPr lang="en-US" sz="1400" dirty="0">
                          <a:latin typeface="Times New Roman" panose="02020603050405020304" pitchFamily="18" charset="0"/>
                          <a:cs typeface="Times New Roman" panose="02020603050405020304" pitchFamily="18" charset="0"/>
                        </a:rPr>
                        <a:t> attacks</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Lower performance for masquerade and </a:t>
                      </a:r>
                      <a:r>
                        <a:rPr lang="en-US" sz="1400" dirty="0" err="1">
                          <a:latin typeface="Times New Roman" panose="02020603050405020304" pitchFamily="18" charset="0"/>
                          <a:cs typeface="Times New Roman" panose="02020603050405020304" pitchFamily="18" charset="0"/>
                        </a:rPr>
                        <a:t>reply_invariant</a:t>
                      </a:r>
                      <a:r>
                        <a:rPr lang="en-US" sz="1400" dirty="0">
                          <a:latin typeface="Times New Roman" panose="02020603050405020304" pitchFamily="18" charset="0"/>
                          <a:cs typeface="Times New Roman" panose="02020603050405020304" pitchFamily="18" charset="0"/>
                        </a:rPr>
                        <a:t> attacks; requires optimal time window tuning.</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330922">
                <a:tc>
                  <a:txBody>
                    <a:bodyPr/>
                    <a:lstStyle/>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8</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Transformer-Based Attention Network for In-Vehicle Intrusion Detection</a:t>
                      </a:r>
                      <a:endParaRPr lang="en-US" sz="1400" b="0" dirty="0">
                        <a:latin typeface="Times New Roman" panose="02020603050405020304" pitchFamily="18" charset="0"/>
                        <a:cs typeface="Times New Roman" panose="02020603050405020304" pitchFamily="18" charset="0"/>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latin typeface="Times New Roman" panose="02020603050405020304" pitchFamily="18" charset="0"/>
                          <a:cs typeface="Times New Roman" panose="02020603050405020304" pitchFamily="18" charset="0"/>
                        </a:rPr>
                        <a:t>Trieu Phong Nguyen, </a:t>
                      </a:r>
                      <a:r>
                        <a:rPr lang="en-IN" sz="1400" dirty="0" err="1">
                          <a:latin typeface="Times New Roman" panose="02020603050405020304" pitchFamily="18" charset="0"/>
                          <a:cs typeface="Times New Roman" panose="02020603050405020304" pitchFamily="18" charset="0"/>
                        </a:rPr>
                        <a:t>Heungwoo</a:t>
                      </a:r>
                      <a:r>
                        <a:rPr lang="en-IN" sz="1400" dirty="0">
                          <a:latin typeface="Times New Roman" panose="02020603050405020304" pitchFamily="18" charset="0"/>
                          <a:cs typeface="Times New Roman" panose="02020603050405020304" pitchFamily="18" charset="0"/>
                        </a:rPr>
                        <a:t> Nam, </a:t>
                      </a:r>
                      <a:r>
                        <a:rPr lang="en-IN" sz="1400" dirty="0" err="1">
                          <a:latin typeface="Times New Roman" panose="02020603050405020304" pitchFamily="18" charset="0"/>
                          <a:cs typeface="Times New Roman" panose="02020603050405020304" pitchFamily="18" charset="0"/>
                        </a:rPr>
                        <a:t>Daehee</a:t>
                      </a:r>
                      <a:r>
                        <a:rPr lang="en-IN" sz="1400" dirty="0">
                          <a:latin typeface="Times New Roman" panose="02020603050405020304" pitchFamily="18" charset="0"/>
                          <a:cs typeface="Times New Roman" panose="02020603050405020304" pitchFamily="18" charset="0"/>
                        </a:rPr>
                        <a:t> Kim</a:t>
                      </a:r>
                      <a:endParaRPr lang="en-US" sz="1400" dirty="0">
                        <a:latin typeface="Times New Roman" panose="02020603050405020304" pitchFamily="18" charset="0"/>
                        <a:cs typeface="Times New Roman" panose="02020603050405020304" pitchFamily="18" charset="0"/>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IEEE Access, 2023</a:t>
                      </a:r>
                      <a:endParaRPr lang="en-US" sz="1400" dirty="0">
                        <a:latin typeface="Times New Roman" panose="02020603050405020304" pitchFamily="18" charset="0"/>
                        <a:cs typeface="Times New Roman" panose="02020603050405020304" pitchFamily="18" charset="0"/>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Transformer-based self-attention model for CAN bus intrusion detection.</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Outperforms RNN-based models, achieves high detection rates, especially for replay attacks.</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Challenges with single-message detection, needs improvements for detecting message injections​.</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122627">
                <a:tc>
                  <a:txBody>
                    <a:bodyPr/>
                    <a:lstStyle/>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9</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G-IDCS: Graph-Based Intrusion Detection and Classification System for CAN Protocol</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latin typeface="Times New Roman" panose="02020603050405020304" pitchFamily="18" charset="0"/>
                          <a:cs typeface="Times New Roman" panose="02020603050405020304" pitchFamily="18" charset="0"/>
                        </a:rPr>
                        <a:t>S.B. Park et al.</a:t>
                      </a:r>
                      <a:endParaRPr lang="en-US" sz="1400" dirty="0">
                        <a:latin typeface="Times New Roman" panose="02020603050405020304" pitchFamily="18" charset="0"/>
                        <a:cs typeface="Times New Roman" panose="02020603050405020304" pitchFamily="18" charset="0"/>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IN" sz="1400" dirty="0">
                        <a:latin typeface="Times New Roman" panose="02020603050405020304" pitchFamily="18" charset="0"/>
                        <a:cs typeface="Times New Roman" panose="02020603050405020304" pitchFamily="18" charset="0"/>
                      </a:endParaRPr>
                    </a:p>
                    <a:p>
                      <a:pPr algn="l"/>
                      <a:endParaRPr lang="en-IN"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IEEE Access, 2023</a:t>
                      </a:r>
                      <a:endParaRPr lang="en-US" sz="1400" dirty="0">
                        <a:latin typeface="Times New Roman" panose="02020603050405020304" pitchFamily="18" charset="0"/>
                        <a:cs typeface="Times New Roman" panose="02020603050405020304" pitchFamily="18" charset="0"/>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Graph-based IDS with threshold-based classifier and ML-based attack classification</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Improved accuracy over previous methods, robust against attack variations</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Requires optimization for low-rate attack detection, lacks real-time adaptation​.</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r h="1330922">
                <a:tc>
                  <a:txBody>
                    <a:bodyPr/>
                    <a:lstStyle/>
                    <a:p>
                      <a:pPr algn="l"/>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10</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CF-AIDS: Comprehensive Frequency-Agnostic Intrusion Detection System on In-Vehicle Network</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400" dirty="0">
                          <a:latin typeface="Times New Roman" panose="02020603050405020304" pitchFamily="18" charset="0"/>
                          <a:cs typeface="Times New Roman" panose="02020603050405020304" pitchFamily="18" charset="0"/>
                        </a:rPr>
                        <a:t>M. R. Islam et al.</a:t>
                      </a:r>
                      <a:endParaRPr lang="en-US" sz="1400" dirty="0">
                        <a:latin typeface="Times New Roman" panose="02020603050405020304" pitchFamily="18" charset="0"/>
                        <a:cs typeface="Times New Roman" panose="02020603050405020304" pitchFamily="18" charset="0"/>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latin typeface="Times New Roman" panose="02020603050405020304" pitchFamily="18" charset="0"/>
                          <a:cs typeface="Times New Roman" panose="02020603050405020304" pitchFamily="18" charset="0"/>
                        </a:rPr>
                        <a:t>IEEE Access, 2024</a:t>
                      </a:r>
                      <a:endParaRPr lang="en-US" sz="1400" dirty="0">
                        <a:latin typeface="Times New Roman" panose="02020603050405020304" pitchFamily="18" charset="0"/>
                        <a:cs typeface="Times New Roman" panose="02020603050405020304" pitchFamily="18" charset="0"/>
                      </a:endParaRP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Gabor filter-based high-resolution feature extraction combined with GRU deep learning model</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Achieves &gt;99% detection for high-frequency attacks, effective in binary classification.</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Accuracy drops for low-frequency injection attacks, multi-class classification challenges remain​</a:t>
                      </a:r>
                    </a:p>
                  </a:txBody>
                  <a:tcPr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2366571"/>
                  </a:ext>
                </a:extLst>
              </a:tr>
            </a:tbl>
          </a:graphicData>
        </a:graphic>
      </p:graphicFrame>
    </p:spTree>
    <p:extLst>
      <p:ext uri="{BB962C8B-B14F-4D97-AF65-F5344CB8AC3E}">
        <p14:creationId xmlns:p14="http://schemas.microsoft.com/office/powerpoint/2010/main" val="424245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7A430E6B-2DD8-4C91-BE73-9574B3131545}"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2       Batch No. AB8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DE75E837-80F2-2F7E-EE44-1C3B3BA219D3}"/>
              </a:ext>
            </a:extLst>
          </p:cNvPr>
          <p:cNvSpPr txBox="1">
            <a:spLocks/>
          </p:cNvSpPr>
          <p:nvPr/>
        </p:nvSpPr>
        <p:spPr>
          <a:xfrm>
            <a:off x="990600" y="1470455"/>
            <a:ext cx="10515600" cy="4858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b="1" dirty="0"/>
              <a:t>Traditional Models:</a:t>
            </a:r>
          </a:p>
          <a:p>
            <a:r>
              <a:rPr lang="en-US" sz="2400" dirty="0"/>
              <a:t>Static IDS models rely on predefined rules.</a:t>
            </a:r>
          </a:p>
          <a:p>
            <a:r>
              <a:rPr lang="en-US" sz="2400" dirty="0"/>
              <a:t>Effective for known threats but lack adaptability to evolving patterns.</a:t>
            </a:r>
          </a:p>
          <a:p>
            <a:pPr marL="0" indent="0">
              <a:buNone/>
            </a:pPr>
            <a:r>
              <a:rPr lang="en-IN" sz="2400" b="1" dirty="0"/>
              <a:t>Deep Learning:</a:t>
            </a:r>
          </a:p>
          <a:p>
            <a:r>
              <a:rPr lang="en-US" sz="2400" b="1" dirty="0"/>
              <a:t>CNNs:</a:t>
            </a:r>
            <a:r>
              <a:rPr lang="en-US" sz="2400" dirty="0"/>
              <a:t> Extract spatial features from CAN traffic (e.g., byte sequences).</a:t>
            </a:r>
          </a:p>
          <a:p>
            <a:r>
              <a:rPr lang="en-US" sz="2400" b="1" dirty="0"/>
              <a:t>RNNs:</a:t>
            </a:r>
            <a:r>
              <a:rPr lang="en-US" sz="2400" dirty="0"/>
              <a:t> Analyze temporal dependencies in sequential data.</a:t>
            </a:r>
          </a:p>
          <a:p>
            <a:pPr marL="0" indent="0">
              <a:buNone/>
            </a:pPr>
            <a:r>
              <a:rPr lang="en-IN" sz="2400" b="1" dirty="0"/>
              <a:t>Hybrid Approaches:</a:t>
            </a:r>
            <a:endParaRPr lang="en-US" sz="2400" b="1" dirty="0"/>
          </a:p>
          <a:p>
            <a:r>
              <a:rPr lang="en-US" sz="2400" dirty="0"/>
              <a:t>CNN-LSTM for combined spatial-temporal analysis.</a:t>
            </a:r>
          </a:p>
          <a:p>
            <a:r>
              <a:rPr lang="en-US" sz="2400" dirty="0"/>
              <a:t>Quantum-Classical enhances accuracy but costly in computation.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58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199" y="1573699"/>
            <a:ext cx="10610461" cy="4351338"/>
          </a:xfrm>
        </p:spPr>
        <p:txBody>
          <a:bodyPr>
            <a:normAutofit/>
          </a:bodyPr>
          <a:lstStyle/>
          <a:p>
            <a:pPr algn="just"/>
            <a:r>
              <a:rPr lang="en-US" dirty="0"/>
              <a:t>Lack of dynamic adaptability in traditional IDS approaches.</a:t>
            </a:r>
          </a:p>
          <a:p>
            <a:pPr algn="just"/>
            <a:r>
              <a:rPr lang="en-US" dirty="0"/>
              <a:t>Limited exploration of hybrid deep learning models in real-time vehicular networks.</a:t>
            </a:r>
          </a:p>
          <a:p>
            <a:pPr algn="just"/>
            <a:r>
              <a:rPr lang="en-US" dirty="0"/>
              <a:t>High computational overhead in quantum-classical frameworks for practical deployment.</a:t>
            </a:r>
          </a:p>
          <a:p>
            <a:pPr algn="just"/>
            <a:r>
              <a:rPr lang="en-US" dirty="0"/>
              <a:t>Insufficient testing of TL-based IDS in real-world vehicular environments.</a:t>
            </a:r>
          </a:p>
          <a:p>
            <a:pPr algn="just"/>
            <a:r>
              <a:rPr lang="en-US" dirty="0"/>
              <a:t>Narrow focus on specific threats, limiting broader applicability.</a:t>
            </a: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0A402C5E-1F44-4F71-B4C9-3E97D94318E4}"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2       Batch No. AB8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2038</TotalTime>
  <Words>2822</Words>
  <Application>Microsoft Office PowerPoint</Application>
  <PresentationFormat>Widescreen</PresentationFormat>
  <Paragraphs>386</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PowerPoint Presentation</vt:lpstr>
      <vt:lpstr>OUTLINE</vt:lpstr>
      <vt:lpstr>ABSTRACT</vt:lpstr>
      <vt:lpstr>PowerPoint Presentation</vt:lpstr>
      <vt:lpstr>LITERATURE SURVEY</vt:lpstr>
      <vt:lpstr>PowerPoint Presentation</vt:lpstr>
      <vt:lpstr>.</vt:lpstr>
      <vt:lpstr>LITERATURE SURVEY</vt:lpstr>
      <vt:lpstr>RESEARCH GAPS</vt:lpstr>
      <vt:lpstr>PROBLEM STATEMENT</vt:lpstr>
      <vt:lpstr>OBJECTIVES</vt:lpstr>
      <vt:lpstr>BLOCK DIAGRAM OR FLOW DIAGRAM</vt:lpstr>
      <vt:lpstr>METHODOLOGY</vt:lpstr>
      <vt:lpstr>PowerPoint Presentation</vt:lpstr>
      <vt:lpstr>METHODOLOGY</vt:lpstr>
      <vt:lpstr>IMPLEMENTATION</vt:lpstr>
      <vt:lpstr>PowerPoint Presentation</vt:lpstr>
      <vt:lpstr>RESULTS &amp; ANALYSIS</vt:lpstr>
      <vt:lpstr>RESULTS &amp; ANALYSIS</vt:lpstr>
      <vt:lpstr>CONCLUSION and FUTURE SCOPE</vt:lpstr>
      <vt:lpstr>REFERENCES</vt:lpstr>
      <vt:lpstr>REFERENCES</vt:lpstr>
      <vt:lpstr>ACKNOWLEDGEMENT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Ijaz_ Ahamad</cp:lastModifiedBy>
  <cp:revision>21</cp:revision>
  <dcterms:created xsi:type="dcterms:W3CDTF">2023-12-22T11:34:02Z</dcterms:created>
  <dcterms:modified xsi:type="dcterms:W3CDTF">2025-03-10T04:20:40Z</dcterms:modified>
</cp:coreProperties>
</file>